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9"/>
  </p:notesMasterIdLst>
  <p:sldIdLst>
    <p:sldId id="345" r:id="rId4"/>
    <p:sldId id="426" r:id="rId5"/>
    <p:sldId id="380" r:id="rId6"/>
    <p:sldId id="256" r:id="rId7"/>
    <p:sldId id="383" r:id="rId8"/>
    <p:sldId id="381" r:id="rId10"/>
    <p:sldId id="427" r:id="rId11"/>
    <p:sldId id="382" r:id="rId12"/>
    <p:sldId id="366" r:id="rId13"/>
    <p:sldId id="384" r:id="rId14"/>
    <p:sldId id="349" r:id="rId15"/>
    <p:sldId id="385" r:id="rId16"/>
    <p:sldId id="387" r:id="rId17"/>
    <p:sldId id="386" r:id="rId18"/>
    <p:sldId id="388" r:id="rId19"/>
    <p:sldId id="370" r:id="rId20"/>
    <p:sldId id="371" r:id="rId21"/>
    <p:sldId id="350" r:id="rId22"/>
    <p:sldId id="389" r:id="rId23"/>
    <p:sldId id="390" r:id="rId24"/>
    <p:sldId id="372" r:id="rId25"/>
    <p:sldId id="356" r:id="rId26"/>
    <p:sldId id="351" r:id="rId27"/>
    <p:sldId id="353" r:id="rId28"/>
    <p:sldId id="352" r:id="rId29"/>
    <p:sldId id="354" r:id="rId30"/>
    <p:sldId id="35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思蜀" initials="刘思蜀" lastIdx="1" clrIdx="0"/>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D129573-B0D9-4486-AE8F-D5CB275C3E1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1A56AE5-512E-440D-99C5-88D543005F4E}">
      <dgm:prSet/>
      <dgm:spPr/>
      <dgm:t>
        <a:bodyPr/>
        <a:lstStyle/>
        <a:p>
          <a:r>
            <a:rPr lang="en-US" i="0" baseline="0" dirty="0"/>
            <a:t>He</a:t>
          </a:r>
          <a:r>
            <a:rPr lang="en-US" i="0" dirty="0"/>
            <a:t> wasn’t walking </a:t>
          </a:r>
          <a:r>
            <a:rPr lang="en-US" i="0" dirty="0">
              <a:solidFill>
                <a:srgbClr val="FF0000"/>
              </a:solidFill>
            </a:rPr>
            <a:t>with the usual carefree abandon </a:t>
          </a:r>
          <a:r>
            <a:rPr lang="en-US" i="0" dirty="0"/>
            <a:t>of a youth but with a serious purpose.</a:t>
          </a:r>
          <a:endParaRPr lang="en-US" dirty="0"/>
        </a:p>
      </dgm:t>
    </dgm:pt>
    <dgm:pt modelId="{1548497B-B1FF-490E-830D-2A84154096FA}" cxnId="{1015A1B0-6C1F-49E6-9D74-30E45A4BAFD2}" type="parTrans">
      <dgm:prSet/>
      <dgm:spPr/>
      <dgm:t>
        <a:bodyPr/>
        <a:lstStyle/>
        <a:p>
          <a:endParaRPr lang="en-US"/>
        </a:p>
      </dgm:t>
    </dgm:pt>
    <dgm:pt modelId="{A9F7190C-CA05-47F2-92F4-AE2050D8AFF6}" cxnId="{1015A1B0-6C1F-49E6-9D74-30E45A4BAFD2}" type="sibTrans">
      <dgm:prSet/>
      <dgm:spPr/>
      <dgm:t>
        <a:bodyPr/>
        <a:lstStyle/>
        <a:p>
          <a:endParaRPr lang="en-US"/>
        </a:p>
      </dgm:t>
    </dgm:pt>
    <dgm:pt modelId="{05B3E9D1-8FFD-43F5-A82F-954C88BA5BF4}">
      <dgm:prSet/>
      <dgm:spPr/>
      <dgm:t>
        <a:bodyPr/>
        <a:lstStyle/>
        <a:p>
          <a:r>
            <a:rPr lang="en-US" baseline="0" dirty="0"/>
            <a:t>Minutes</a:t>
          </a:r>
          <a:r>
            <a:rPr lang="en-US" dirty="0"/>
            <a:t> after he </a:t>
          </a:r>
          <a:r>
            <a:rPr lang="en-US" dirty="0">
              <a:solidFill>
                <a:srgbClr val="FF0000"/>
              </a:solidFill>
            </a:rPr>
            <a:t>disappeared into</a:t>
          </a:r>
          <a:r>
            <a:rPr lang="en-US" dirty="0"/>
            <a:t> the woods, he </a:t>
          </a:r>
          <a:r>
            <a:rPr lang="en-US" dirty="0">
              <a:solidFill>
                <a:srgbClr val="FF0000"/>
              </a:solidFill>
            </a:rPr>
            <a:t>came running out </a:t>
          </a:r>
          <a:r>
            <a:rPr lang="en-US" dirty="0"/>
            <a:t>again toward the house.</a:t>
          </a:r>
        </a:p>
      </dgm:t>
    </dgm:pt>
    <dgm:pt modelId="{62D71398-DC53-42BC-9246-DFC2D9490E5E}" cxnId="{5F4D9AC5-173F-42DE-B9EF-C429582AED9F}" type="parTrans">
      <dgm:prSet/>
      <dgm:spPr/>
      <dgm:t>
        <a:bodyPr/>
        <a:lstStyle/>
        <a:p>
          <a:endParaRPr lang="en-US"/>
        </a:p>
      </dgm:t>
    </dgm:pt>
    <dgm:pt modelId="{82030B38-5AA9-4F1E-B4ED-493D6EA1C6D0}" cxnId="{5F4D9AC5-173F-42DE-B9EF-C429582AED9F}" type="sibTrans">
      <dgm:prSet/>
      <dgm:spPr/>
      <dgm:t>
        <a:bodyPr/>
        <a:lstStyle/>
        <a:p>
          <a:endParaRPr lang="en-US"/>
        </a:p>
      </dgm:t>
    </dgm:pt>
    <dgm:pt modelId="{67D8B641-A2D4-4B7B-A504-C2EA12FD57A6}">
      <dgm:prSet/>
      <dgm:spPr/>
      <dgm:t>
        <a:bodyPr/>
        <a:lstStyle/>
        <a:p>
          <a:r>
            <a:rPr lang="en-US" i="0" baseline="0" dirty="0"/>
            <a:t>I </a:t>
          </a:r>
          <a:r>
            <a:rPr lang="en-US" i="0" baseline="0" dirty="0">
              <a:solidFill>
                <a:srgbClr val="FF0000"/>
              </a:solidFill>
            </a:rPr>
            <a:t>crept</a:t>
          </a:r>
          <a:r>
            <a:rPr lang="en-US" i="0" baseline="0" dirty="0"/>
            <a:t> (</a:t>
          </a:r>
          <a:r>
            <a:rPr lang="zh-CN" i="0" baseline="0" dirty="0"/>
            <a:t>蹑手蹑脚地走</a:t>
          </a:r>
          <a:r>
            <a:rPr lang="en-US" i="0" baseline="0" dirty="0"/>
            <a:t>) out of the house and followed him on his journey.</a:t>
          </a:r>
          <a:endParaRPr lang="en-US" dirty="0"/>
        </a:p>
      </dgm:t>
    </dgm:pt>
    <dgm:pt modelId="{FA5B197F-B201-45DC-9DE8-60AFF76C87FB}" cxnId="{B0F30C41-1C10-43D6-9211-A5BB53C8653F}" type="parTrans">
      <dgm:prSet/>
      <dgm:spPr/>
      <dgm:t>
        <a:bodyPr/>
        <a:lstStyle/>
        <a:p>
          <a:endParaRPr lang="en-US"/>
        </a:p>
      </dgm:t>
    </dgm:pt>
    <dgm:pt modelId="{5BF70B56-39D1-47EA-955E-BFB38788D2A1}" cxnId="{B0F30C41-1C10-43D6-9211-A5BB53C8653F}" type="sibTrans">
      <dgm:prSet/>
      <dgm:spPr/>
      <dgm:t>
        <a:bodyPr/>
        <a:lstStyle/>
        <a:p>
          <a:endParaRPr lang="en-US"/>
        </a:p>
      </dgm:t>
    </dgm:pt>
    <dgm:pt modelId="{092513C4-E0A8-4480-ACB8-DC013DCE7042}">
      <dgm:prSet/>
      <dgm:spPr/>
      <dgm:t>
        <a:bodyPr/>
        <a:lstStyle/>
        <a:p>
          <a:r>
            <a:rPr lang="en-US" dirty="0"/>
            <a:t>He was </a:t>
          </a:r>
          <a:r>
            <a:rPr lang="en-US" dirty="0">
              <a:solidFill>
                <a:srgbClr val="FF0000"/>
              </a:solidFill>
            </a:rPr>
            <a:t>cupping</a:t>
          </a:r>
          <a:r>
            <a:rPr lang="en-US" dirty="0"/>
            <a:t> (</a:t>
          </a:r>
          <a:r>
            <a:rPr lang="zh-CN" dirty="0"/>
            <a:t>窝成杯状</a:t>
          </a:r>
          <a:r>
            <a:rPr lang="en-US" dirty="0"/>
            <a:t>) both hands in front of him as he walked, very careful not to </a:t>
          </a:r>
          <a:r>
            <a:rPr lang="en-US" dirty="0">
              <a:solidFill>
                <a:srgbClr val="FF0000"/>
              </a:solidFill>
            </a:rPr>
            <a:t>spill</a:t>
          </a:r>
          <a:r>
            <a:rPr lang="en-US" dirty="0"/>
            <a:t> the water he held.</a:t>
          </a:r>
        </a:p>
      </dgm:t>
    </dgm:pt>
    <dgm:pt modelId="{F753D5A3-C3E0-4A92-BB26-0BDD179E0E1E}" cxnId="{8E5CBE3D-8DFF-4263-A380-498B019C9CE4}" type="parTrans">
      <dgm:prSet/>
      <dgm:spPr/>
      <dgm:t>
        <a:bodyPr/>
        <a:lstStyle/>
        <a:p>
          <a:endParaRPr lang="en-US"/>
        </a:p>
      </dgm:t>
    </dgm:pt>
    <dgm:pt modelId="{E98F142D-7569-4A12-BF33-8E6169926967}" cxnId="{8E5CBE3D-8DFF-4263-A380-498B019C9CE4}" type="sibTrans">
      <dgm:prSet/>
      <dgm:spPr/>
      <dgm:t>
        <a:bodyPr/>
        <a:lstStyle/>
        <a:p>
          <a:endParaRPr lang="en-US"/>
        </a:p>
      </dgm:t>
    </dgm:pt>
    <dgm:pt modelId="{A7993ECC-5265-4DC0-B834-D5938B8D1D39}">
      <dgm:prSet/>
      <dgm:spPr/>
      <dgm:t>
        <a:bodyPr/>
        <a:lstStyle/>
        <a:p>
          <a:r>
            <a:rPr lang="en-US" i="0" baseline="0" dirty="0"/>
            <a:t>I</a:t>
          </a:r>
          <a:r>
            <a:rPr lang="en-US" i="0" dirty="0"/>
            <a:t> </a:t>
          </a:r>
          <a:r>
            <a:rPr lang="en-US" i="0" dirty="0">
              <a:solidFill>
                <a:srgbClr val="FF0000"/>
              </a:solidFill>
            </a:rPr>
            <a:t>sneaked </a:t>
          </a:r>
          <a:r>
            <a:rPr lang="en-US" i="0" dirty="0"/>
            <a:t>(crept) closer as he went into the woods.</a:t>
          </a:r>
          <a:endParaRPr lang="en-US" dirty="0"/>
        </a:p>
      </dgm:t>
    </dgm:pt>
    <dgm:pt modelId="{47349E5E-4F12-4036-895F-67A1D910CF2D}" cxnId="{C9D3B7CC-AED9-471B-A758-58B40A4AB491}" type="parTrans">
      <dgm:prSet/>
      <dgm:spPr/>
      <dgm:t>
        <a:bodyPr/>
        <a:lstStyle/>
        <a:p>
          <a:endParaRPr lang="en-US"/>
        </a:p>
      </dgm:t>
    </dgm:pt>
    <dgm:pt modelId="{5E921950-428A-4CBA-8185-DA5EE66EB22E}" cxnId="{C9D3B7CC-AED9-471B-A758-58B40A4AB491}" type="sibTrans">
      <dgm:prSet/>
      <dgm:spPr/>
      <dgm:t>
        <a:bodyPr/>
        <a:lstStyle/>
        <a:p>
          <a:endParaRPr lang="en-US"/>
        </a:p>
      </dgm:t>
    </dgm:pt>
    <dgm:pt modelId="{E0488897-C0B6-4E6E-9DC7-E2090C78247B}">
      <dgm:prSet/>
      <dgm:spPr/>
      <dgm:t>
        <a:bodyPr/>
        <a:lstStyle/>
        <a:p>
          <a:r>
            <a:rPr lang="en-US" baseline="0" dirty="0"/>
            <a:t>I</a:t>
          </a:r>
          <a:r>
            <a:rPr lang="en-US" dirty="0"/>
            <a:t> almost </a:t>
          </a:r>
          <a:r>
            <a:rPr lang="en-US" dirty="0">
              <a:solidFill>
                <a:srgbClr val="FF0000"/>
              </a:solidFill>
            </a:rPr>
            <a:t>screamed</a:t>
          </a:r>
          <a:r>
            <a:rPr lang="en-US" dirty="0"/>
            <a:t> to get him away.</a:t>
          </a:r>
        </a:p>
      </dgm:t>
    </dgm:pt>
    <dgm:pt modelId="{0B7FA73D-387C-41DB-8DCA-309FE2A7CC01}" cxnId="{F8E6A0C3-687E-4344-ABFA-D387B0FE9973}" type="parTrans">
      <dgm:prSet/>
      <dgm:spPr/>
      <dgm:t>
        <a:bodyPr/>
        <a:lstStyle/>
        <a:p>
          <a:endParaRPr lang="en-US"/>
        </a:p>
      </dgm:t>
    </dgm:pt>
    <dgm:pt modelId="{2066FFF8-8DF6-4382-BB3D-9750072F8EEE}" cxnId="{F8E6A0C3-687E-4344-ABFA-D387B0FE9973}" type="sibTrans">
      <dgm:prSet/>
      <dgm:spPr/>
      <dgm:t>
        <a:bodyPr/>
        <a:lstStyle/>
        <a:p>
          <a:endParaRPr lang="en-US"/>
        </a:p>
      </dgm:t>
    </dgm:pt>
    <dgm:pt modelId="{ED4FC663-4476-4825-B094-1E979BE6EA3F}" type="pres">
      <dgm:prSet presAssocID="{3D129573-B0D9-4486-AE8F-D5CB275C3E18}" presName="vert0" presStyleCnt="0">
        <dgm:presLayoutVars>
          <dgm:dir/>
          <dgm:animOne val="branch"/>
          <dgm:animLvl val="lvl"/>
        </dgm:presLayoutVars>
      </dgm:prSet>
      <dgm:spPr/>
    </dgm:pt>
    <dgm:pt modelId="{7B6ACA2D-08C6-4600-96B1-63AE58FB13DC}" type="pres">
      <dgm:prSet presAssocID="{91A56AE5-512E-440D-99C5-88D543005F4E}" presName="thickLine" presStyleLbl="alignNode1" presStyleIdx="0" presStyleCnt="6"/>
      <dgm:spPr/>
    </dgm:pt>
    <dgm:pt modelId="{228EE23E-6139-48DF-A489-AE21DE16B1C7}" type="pres">
      <dgm:prSet presAssocID="{91A56AE5-512E-440D-99C5-88D543005F4E}" presName="horz1" presStyleCnt="0"/>
      <dgm:spPr/>
    </dgm:pt>
    <dgm:pt modelId="{14830CD0-0131-4477-ACDE-EB3890AA0322}" type="pres">
      <dgm:prSet presAssocID="{91A56AE5-512E-440D-99C5-88D543005F4E}" presName="tx1" presStyleLbl="revTx" presStyleIdx="0" presStyleCnt="6"/>
      <dgm:spPr/>
    </dgm:pt>
    <dgm:pt modelId="{8A941DE0-9593-4EC4-8C6C-6CA414257A53}" type="pres">
      <dgm:prSet presAssocID="{91A56AE5-512E-440D-99C5-88D543005F4E}" presName="vert1" presStyleCnt="0"/>
      <dgm:spPr/>
    </dgm:pt>
    <dgm:pt modelId="{039D597B-C44C-4E1D-8544-979023EDDB0C}" type="pres">
      <dgm:prSet presAssocID="{05B3E9D1-8FFD-43F5-A82F-954C88BA5BF4}" presName="thickLine" presStyleLbl="alignNode1" presStyleIdx="1" presStyleCnt="6"/>
      <dgm:spPr/>
    </dgm:pt>
    <dgm:pt modelId="{E84BE64C-9934-4A47-BFE4-4D57D9AF1A41}" type="pres">
      <dgm:prSet presAssocID="{05B3E9D1-8FFD-43F5-A82F-954C88BA5BF4}" presName="horz1" presStyleCnt="0"/>
      <dgm:spPr/>
    </dgm:pt>
    <dgm:pt modelId="{34704FDA-7CF4-43E8-B047-1E524BECCE81}" type="pres">
      <dgm:prSet presAssocID="{05B3E9D1-8FFD-43F5-A82F-954C88BA5BF4}" presName="tx1" presStyleLbl="revTx" presStyleIdx="1" presStyleCnt="6"/>
      <dgm:spPr/>
    </dgm:pt>
    <dgm:pt modelId="{415F8211-8945-4109-841D-AC2A786E1289}" type="pres">
      <dgm:prSet presAssocID="{05B3E9D1-8FFD-43F5-A82F-954C88BA5BF4}" presName="vert1" presStyleCnt="0"/>
      <dgm:spPr/>
    </dgm:pt>
    <dgm:pt modelId="{B4C8E02C-DF62-4392-80AC-0E4903720AE8}" type="pres">
      <dgm:prSet presAssocID="{67D8B641-A2D4-4B7B-A504-C2EA12FD57A6}" presName="thickLine" presStyleLbl="alignNode1" presStyleIdx="2" presStyleCnt="6"/>
      <dgm:spPr/>
    </dgm:pt>
    <dgm:pt modelId="{9F6DDEC5-4FAB-462E-91E3-A0F6CED2B096}" type="pres">
      <dgm:prSet presAssocID="{67D8B641-A2D4-4B7B-A504-C2EA12FD57A6}" presName="horz1" presStyleCnt="0"/>
      <dgm:spPr/>
    </dgm:pt>
    <dgm:pt modelId="{60457A03-CF4F-4A21-9890-1AA60940E267}" type="pres">
      <dgm:prSet presAssocID="{67D8B641-A2D4-4B7B-A504-C2EA12FD57A6}" presName="tx1" presStyleLbl="revTx" presStyleIdx="2" presStyleCnt="6"/>
      <dgm:spPr/>
    </dgm:pt>
    <dgm:pt modelId="{EDAA4E67-5E26-4350-B4D0-6BD61D27CA30}" type="pres">
      <dgm:prSet presAssocID="{67D8B641-A2D4-4B7B-A504-C2EA12FD57A6}" presName="vert1" presStyleCnt="0"/>
      <dgm:spPr/>
    </dgm:pt>
    <dgm:pt modelId="{10C2E512-9D79-414A-84DA-709C7C95C08E}" type="pres">
      <dgm:prSet presAssocID="{092513C4-E0A8-4480-ACB8-DC013DCE7042}" presName="thickLine" presStyleLbl="alignNode1" presStyleIdx="3" presStyleCnt="6"/>
      <dgm:spPr/>
    </dgm:pt>
    <dgm:pt modelId="{D1A61011-AC5C-4C3F-A880-2B07F8C3B486}" type="pres">
      <dgm:prSet presAssocID="{092513C4-E0A8-4480-ACB8-DC013DCE7042}" presName="horz1" presStyleCnt="0"/>
      <dgm:spPr/>
    </dgm:pt>
    <dgm:pt modelId="{85F119F3-39BA-4EC2-8DAA-F793D6F3D2AF}" type="pres">
      <dgm:prSet presAssocID="{092513C4-E0A8-4480-ACB8-DC013DCE7042}" presName="tx1" presStyleLbl="revTx" presStyleIdx="3" presStyleCnt="6"/>
      <dgm:spPr/>
    </dgm:pt>
    <dgm:pt modelId="{B6CAD943-DA74-4451-91DC-20BD7EB21675}" type="pres">
      <dgm:prSet presAssocID="{092513C4-E0A8-4480-ACB8-DC013DCE7042}" presName="vert1" presStyleCnt="0"/>
      <dgm:spPr/>
    </dgm:pt>
    <dgm:pt modelId="{FBDFA9BF-74EE-4E10-9FA4-45B829745233}" type="pres">
      <dgm:prSet presAssocID="{A7993ECC-5265-4DC0-B834-D5938B8D1D39}" presName="thickLine" presStyleLbl="alignNode1" presStyleIdx="4" presStyleCnt="6"/>
      <dgm:spPr/>
    </dgm:pt>
    <dgm:pt modelId="{E159F68B-2AAD-4E13-B9D7-135F66AE2F6D}" type="pres">
      <dgm:prSet presAssocID="{A7993ECC-5265-4DC0-B834-D5938B8D1D39}" presName="horz1" presStyleCnt="0"/>
      <dgm:spPr/>
    </dgm:pt>
    <dgm:pt modelId="{D2B52329-1C12-4823-9E84-427BE9E5F864}" type="pres">
      <dgm:prSet presAssocID="{A7993ECC-5265-4DC0-B834-D5938B8D1D39}" presName="tx1" presStyleLbl="revTx" presStyleIdx="4" presStyleCnt="6"/>
      <dgm:spPr/>
    </dgm:pt>
    <dgm:pt modelId="{6F6C11B1-948F-4FA8-B00B-B6C0656BF863}" type="pres">
      <dgm:prSet presAssocID="{A7993ECC-5265-4DC0-B834-D5938B8D1D39}" presName="vert1" presStyleCnt="0"/>
      <dgm:spPr/>
    </dgm:pt>
    <dgm:pt modelId="{1D3DE3D3-90A6-4EE0-8A0C-1BE1F7D70B0C}" type="pres">
      <dgm:prSet presAssocID="{E0488897-C0B6-4E6E-9DC7-E2090C78247B}" presName="thickLine" presStyleLbl="alignNode1" presStyleIdx="5" presStyleCnt="6"/>
      <dgm:spPr/>
    </dgm:pt>
    <dgm:pt modelId="{584F857A-AA2D-43E6-8631-0A721D1D0B27}" type="pres">
      <dgm:prSet presAssocID="{E0488897-C0B6-4E6E-9DC7-E2090C78247B}" presName="horz1" presStyleCnt="0"/>
      <dgm:spPr/>
    </dgm:pt>
    <dgm:pt modelId="{B0B90DA4-76F1-46E7-BB9F-63DA4B3385A6}" type="pres">
      <dgm:prSet presAssocID="{E0488897-C0B6-4E6E-9DC7-E2090C78247B}" presName="tx1" presStyleLbl="revTx" presStyleIdx="5" presStyleCnt="6"/>
      <dgm:spPr/>
    </dgm:pt>
    <dgm:pt modelId="{852C46C3-9CCE-4294-989C-C0B0A510CA8D}" type="pres">
      <dgm:prSet presAssocID="{E0488897-C0B6-4E6E-9DC7-E2090C78247B}" presName="vert1" presStyleCnt="0"/>
      <dgm:spPr/>
    </dgm:pt>
  </dgm:ptLst>
  <dgm:cxnLst>
    <dgm:cxn modelId="{EF1AE70A-82F5-493B-9297-0CABEE98C826}" type="presOf" srcId="{A7993ECC-5265-4DC0-B834-D5938B8D1D39}" destId="{D2B52329-1C12-4823-9E84-427BE9E5F864}" srcOrd="0" destOrd="0" presId="urn:microsoft.com/office/officeart/2008/layout/LinedList"/>
    <dgm:cxn modelId="{92D0C336-B515-46B2-835D-4EFA8722A44C}" type="presOf" srcId="{67D8B641-A2D4-4B7B-A504-C2EA12FD57A6}" destId="{60457A03-CF4F-4A21-9890-1AA60940E267}" srcOrd="0" destOrd="0" presId="urn:microsoft.com/office/officeart/2008/layout/LinedList"/>
    <dgm:cxn modelId="{8E5CBE3D-8DFF-4263-A380-498B019C9CE4}" srcId="{3D129573-B0D9-4486-AE8F-D5CB275C3E18}" destId="{092513C4-E0A8-4480-ACB8-DC013DCE7042}" srcOrd="3" destOrd="0" parTransId="{F753D5A3-C3E0-4A92-BB26-0BDD179E0E1E}" sibTransId="{E98F142D-7569-4A12-BF33-8E6169926967}"/>
    <dgm:cxn modelId="{B0F30C41-1C10-43D6-9211-A5BB53C8653F}" srcId="{3D129573-B0D9-4486-AE8F-D5CB275C3E18}" destId="{67D8B641-A2D4-4B7B-A504-C2EA12FD57A6}" srcOrd="2" destOrd="0" parTransId="{FA5B197F-B201-45DC-9DE8-60AFF76C87FB}" sibTransId="{5BF70B56-39D1-47EA-955E-BFB38788D2A1}"/>
    <dgm:cxn modelId="{56AA7E65-F740-40EE-B845-B204CFF9C03B}" type="presOf" srcId="{E0488897-C0B6-4E6E-9DC7-E2090C78247B}" destId="{B0B90DA4-76F1-46E7-BB9F-63DA4B3385A6}" srcOrd="0" destOrd="0" presId="urn:microsoft.com/office/officeart/2008/layout/LinedList"/>
    <dgm:cxn modelId="{B7D92C73-BF1C-4CD5-9909-612FE77F518E}" type="presOf" srcId="{092513C4-E0A8-4480-ACB8-DC013DCE7042}" destId="{85F119F3-39BA-4EC2-8DAA-F793D6F3D2AF}" srcOrd="0" destOrd="0" presId="urn:microsoft.com/office/officeart/2008/layout/LinedList"/>
    <dgm:cxn modelId="{77FD5C57-814D-4F55-B513-16F6B8535C7A}" type="presOf" srcId="{05B3E9D1-8FFD-43F5-A82F-954C88BA5BF4}" destId="{34704FDA-7CF4-43E8-B047-1E524BECCE81}" srcOrd="0" destOrd="0" presId="urn:microsoft.com/office/officeart/2008/layout/LinedList"/>
    <dgm:cxn modelId="{628B3C7B-D3DB-4C96-B691-68EBCA0F52A4}" type="presOf" srcId="{91A56AE5-512E-440D-99C5-88D543005F4E}" destId="{14830CD0-0131-4477-ACDE-EB3890AA0322}" srcOrd="0" destOrd="0" presId="urn:microsoft.com/office/officeart/2008/layout/LinedList"/>
    <dgm:cxn modelId="{B912C594-C667-4956-871F-EDEB2D4D0FFA}" type="presOf" srcId="{3D129573-B0D9-4486-AE8F-D5CB275C3E18}" destId="{ED4FC663-4476-4825-B094-1E979BE6EA3F}" srcOrd="0" destOrd="0" presId="urn:microsoft.com/office/officeart/2008/layout/LinedList"/>
    <dgm:cxn modelId="{1015A1B0-6C1F-49E6-9D74-30E45A4BAFD2}" srcId="{3D129573-B0D9-4486-AE8F-D5CB275C3E18}" destId="{91A56AE5-512E-440D-99C5-88D543005F4E}" srcOrd="0" destOrd="0" parTransId="{1548497B-B1FF-490E-830D-2A84154096FA}" sibTransId="{A9F7190C-CA05-47F2-92F4-AE2050D8AFF6}"/>
    <dgm:cxn modelId="{F8E6A0C3-687E-4344-ABFA-D387B0FE9973}" srcId="{3D129573-B0D9-4486-AE8F-D5CB275C3E18}" destId="{E0488897-C0B6-4E6E-9DC7-E2090C78247B}" srcOrd="5" destOrd="0" parTransId="{0B7FA73D-387C-41DB-8DCA-309FE2A7CC01}" sibTransId="{2066FFF8-8DF6-4382-BB3D-9750072F8EEE}"/>
    <dgm:cxn modelId="{5F4D9AC5-173F-42DE-B9EF-C429582AED9F}" srcId="{3D129573-B0D9-4486-AE8F-D5CB275C3E18}" destId="{05B3E9D1-8FFD-43F5-A82F-954C88BA5BF4}" srcOrd="1" destOrd="0" parTransId="{62D71398-DC53-42BC-9246-DFC2D9490E5E}" sibTransId="{82030B38-5AA9-4F1E-B4ED-493D6EA1C6D0}"/>
    <dgm:cxn modelId="{C9D3B7CC-AED9-471B-A758-58B40A4AB491}" srcId="{3D129573-B0D9-4486-AE8F-D5CB275C3E18}" destId="{A7993ECC-5265-4DC0-B834-D5938B8D1D39}" srcOrd="4" destOrd="0" parTransId="{47349E5E-4F12-4036-895F-67A1D910CF2D}" sibTransId="{5E921950-428A-4CBA-8185-DA5EE66EB22E}"/>
    <dgm:cxn modelId="{2A35A5B5-533E-4F03-B7C5-0B94646AB32F}" type="presParOf" srcId="{ED4FC663-4476-4825-B094-1E979BE6EA3F}" destId="{7B6ACA2D-08C6-4600-96B1-63AE58FB13DC}" srcOrd="0" destOrd="0" presId="urn:microsoft.com/office/officeart/2008/layout/LinedList"/>
    <dgm:cxn modelId="{1CBF7A03-DB2A-4D0D-A3F7-46E4FF390CEB}" type="presParOf" srcId="{ED4FC663-4476-4825-B094-1E979BE6EA3F}" destId="{228EE23E-6139-48DF-A489-AE21DE16B1C7}" srcOrd="1" destOrd="0" presId="urn:microsoft.com/office/officeart/2008/layout/LinedList"/>
    <dgm:cxn modelId="{CBEF3D6F-9CE9-456E-B662-69C6FB247621}" type="presParOf" srcId="{228EE23E-6139-48DF-A489-AE21DE16B1C7}" destId="{14830CD0-0131-4477-ACDE-EB3890AA0322}" srcOrd="0" destOrd="0" presId="urn:microsoft.com/office/officeart/2008/layout/LinedList"/>
    <dgm:cxn modelId="{AD194E47-2737-4A3C-B1D5-7AFDEDDE4C85}" type="presParOf" srcId="{228EE23E-6139-48DF-A489-AE21DE16B1C7}" destId="{8A941DE0-9593-4EC4-8C6C-6CA414257A53}" srcOrd="1" destOrd="0" presId="urn:microsoft.com/office/officeart/2008/layout/LinedList"/>
    <dgm:cxn modelId="{82B1F066-6AF3-456F-9370-87CF43806139}" type="presParOf" srcId="{ED4FC663-4476-4825-B094-1E979BE6EA3F}" destId="{039D597B-C44C-4E1D-8544-979023EDDB0C}" srcOrd="2" destOrd="0" presId="urn:microsoft.com/office/officeart/2008/layout/LinedList"/>
    <dgm:cxn modelId="{8FF10476-DACF-4C73-9230-6C25C46CFB7D}" type="presParOf" srcId="{ED4FC663-4476-4825-B094-1E979BE6EA3F}" destId="{E84BE64C-9934-4A47-BFE4-4D57D9AF1A41}" srcOrd="3" destOrd="0" presId="urn:microsoft.com/office/officeart/2008/layout/LinedList"/>
    <dgm:cxn modelId="{EF19AFA9-3563-4C9F-853C-E7D9D1E1D97E}" type="presParOf" srcId="{E84BE64C-9934-4A47-BFE4-4D57D9AF1A41}" destId="{34704FDA-7CF4-43E8-B047-1E524BECCE81}" srcOrd="0" destOrd="0" presId="urn:microsoft.com/office/officeart/2008/layout/LinedList"/>
    <dgm:cxn modelId="{97AE9872-DD82-45B4-9C1F-85A28340A697}" type="presParOf" srcId="{E84BE64C-9934-4A47-BFE4-4D57D9AF1A41}" destId="{415F8211-8945-4109-841D-AC2A786E1289}" srcOrd="1" destOrd="0" presId="urn:microsoft.com/office/officeart/2008/layout/LinedList"/>
    <dgm:cxn modelId="{F22CF302-B0B3-4D69-8751-9CF5569E08C7}" type="presParOf" srcId="{ED4FC663-4476-4825-B094-1E979BE6EA3F}" destId="{B4C8E02C-DF62-4392-80AC-0E4903720AE8}" srcOrd="4" destOrd="0" presId="urn:microsoft.com/office/officeart/2008/layout/LinedList"/>
    <dgm:cxn modelId="{236292A1-1907-49C0-9BAC-25E16E15764E}" type="presParOf" srcId="{ED4FC663-4476-4825-B094-1E979BE6EA3F}" destId="{9F6DDEC5-4FAB-462E-91E3-A0F6CED2B096}" srcOrd="5" destOrd="0" presId="urn:microsoft.com/office/officeart/2008/layout/LinedList"/>
    <dgm:cxn modelId="{A35A667D-A1A4-4750-A5FB-4E7E4BAAEA1B}" type="presParOf" srcId="{9F6DDEC5-4FAB-462E-91E3-A0F6CED2B096}" destId="{60457A03-CF4F-4A21-9890-1AA60940E267}" srcOrd="0" destOrd="0" presId="urn:microsoft.com/office/officeart/2008/layout/LinedList"/>
    <dgm:cxn modelId="{C4A9A603-40B2-45D5-B785-DEFBA9D40EA2}" type="presParOf" srcId="{9F6DDEC5-4FAB-462E-91E3-A0F6CED2B096}" destId="{EDAA4E67-5E26-4350-B4D0-6BD61D27CA30}" srcOrd="1" destOrd="0" presId="urn:microsoft.com/office/officeart/2008/layout/LinedList"/>
    <dgm:cxn modelId="{4663A48B-06A3-42A0-A881-1FF483AEE5CA}" type="presParOf" srcId="{ED4FC663-4476-4825-B094-1E979BE6EA3F}" destId="{10C2E512-9D79-414A-84DA-709C7C95C08E}" srcOrd="6" destOrd="0" presId="urn:microsoft.com/office/officeart/2008/layout/LinedList"/>
    <dgm:cxn modelId="{174D85F7-8CA9-4422-A7A0-8C9D59BB82D9}" type="presParOf" srcId="{ED4FC663-4476-4825-B094-1E979BE6EA3F}" destId="{D1A61011-AC5C-4C3F-A880-2B07F8C3B486}" srcOrd="7" destOrd="0" presId="urn:microsoft.com/office/officeart/2008/layout/LinedList"/>
    <dgm:cxn modelId="{151809FD-2BA3-4141-A37D-82035E690524}" type="presParOf" srcId="{D1A61011-AC5C-4C3F-A880-2B07F8C3B486}" destId="{85F119F3-39BA-4EC2-8DAA-F793D6F3D2AF}" srcOrd="0" destOrd="0" presId="urn:microsoft.com/office/officeart/2008/layout/LinedList"/>
    <dgm:cxn modelId="{591D8192-D0DA-4CCA-A17B-02A5F7D9AB0B}" type="presParOf" srcId="{D1A61011-AC5C-4C3F-A880-2B07F8C3B486}" destId="{B6CAD943-DA74-4451-91DC-20BD7EB21675}" srcOrd="1" destOrd="0" presId="urn:microsoft.com/office/officeart/2008/layout/LinedList"/>
    <dgm:cxn modelId="{A5FF3361-FB5D-48E1-BEF0-22D554DA2726}" type="presParOf" srcId="{ED4FC663-4476-4825-B094-1E979BE6EA3F}" destId="{FBDFA9BF-74EE-4E10-9FA4-45B829745233}" srcOrd="8" destOrd="0" presId="urn:microsoft.com/office/officeart/2008/layout/LinedList"/>
    <dgm:cxn modelId="{B73B7605-4576-4514-99C4-71A7B10BD9FC}" type="presParOf" srcId="{ED4FC663-4476-4825-B094-1E979BE6EA3F}" destId="{E159F68B-2AAD-4E13-B9D7-135F66AE2F6D}" srcOrd="9" destOrd="0" presId="urn:microsoft.com/office/officeart/2008/layout/LinedList"/>
    <dgm:cxn modelId="{5ECA7B65-AFFA-47D9-A7D3-8166E36D9264}" type="presParOf" srcId="{E159F68B-2AAD-4E13-B9D7-135F66AE2F6D}" destId="{D2B52329-1C12-4823-9E84-427BE9E5F864}" srcOrd="0" destOrd="0" presId="urn:microsoft.com/office/officeart/2008/layout/LinedList"/>
    <dgm:cxn modelId="{0DC4731E-D76F-4A13-AA0C-B179F843FAFC}" type="presParOf" srcId="{E159F68B-2AAD-4E13-B9D7-135F66AE2F6D}" destId="{6F6C11B1-948F-4FA8-B00B-B6C0656BF863}" srcOrd="1" destOrd="0" presId="urn:microsoft.com/office/officeart/2008/layout/LinedList"/>
    <dgm:cxn modelId="{1D663832-DB41-4BF9-B210-FA260B174D17}" type="presParOf" srcId="{ED4FC663-4476-4825-B094-1E979BE6EA3F}" destId="{1D3DE3D3-90A6-4EE0-8A0C-1BE1F7D70B0C}" srcOrd="10" destOrd="0" presId="urn:microsoft.com/office/officeart/2008/layout/LinedList"/>
    <dgm:cxn modelId="{F8D103B9-3D4A-45EC-BE47-09DD2AA61B9D}" type="presParOf" srcId="{ED4FC663-4476-4825-B094-1E979BE6EA3F}" destId="{584F857A-AA2D-43E6-8631-0A721D1D0B27}" srcOrd="11" destOrd="0" presId="urn:microsoft.com/office/officeart/2008/layout/LinedList"/>
    <dgm:cxn modelId="{59E12D76-3144-4398-8C5C-CA23FCA3D37E}" type="presParOf" srcId="{584F857A-AA2D-43E6-8631-0A721D1D0B27}" destId="{B0B90DA4-76F1-46E7-BB9F-63DA4B3385A6}" srcOrd="0" destOrd="0" presId="urn:microsoft.com/office/officeart/2008/layout/LinedList"/>
    <dgm:cxn modelId="{47EC5CA0-361A-4B4A-98B6-FAEAE91F9162}" type="presParOf" srcId="{584F857A-AA2D-43E6-8631-0A721D1D0B27}" destId="{852C46C3-9CCE-4294-989C-C0B0A510CA8D}"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ACA2D-08C6-4600-96B1-63AE58FB13DC}">
      <dsp:nvSpPr>
        <dsp:cNvPr id="0" name=""/>
        <dsp:cNvSpPr/>
      </dsp:nvSpPr>
      <dsp:spPr>
        <a:xfrm>
          <a:off x="0" y="2449"/>
          <a:ext cx="1104972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30CD0-0131-4477-ACDE-EB3890AA0322}">
      <dsp:nvSpPr>
        <dsp:cNvPr id="0" name=""/>
        <dsp:cNvSpPr/>
      </dsp:nvSpPr>
      <dsp:spPr>
        <a:xfrm>
          <a:off x="0" y="2449"/>
          <a:ext cx="11049721" cy="83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i="0" kern="1200" baseline="0" dirty="0"/>
            <a:t>He</a:t>
          </a:r>
          <a:r>
            <a:rPr lang="en-US" sz="2200" i="0" kern="1200" dirty="0"/>
            <a:t> wasn’t walking </a:t>
          </a:r>
          <a:r>
            <a:rPr lang="en-US" sz="2200" i="0" kern="1200" dirty="0">
              <a:solidFill>
                <a:srgbClr val="FF0000"/>
              </a:solidFill>
            </a:rPr>
            <a:t>with the usual carefree abandon </a:t>
          </a:r>
          <a:r>
            <a:rPr lang="en-US" sz="2200" i="0" kern="1200" dirty="0"/>
            <a:t>of a youth but with a serious purpose.</a:t>
          </a:r>
          <a:endParaRPr lang="en-US" sz="2200" kern="1200" dirty="0"/>
        </a:p>
      </dsp:txBody>
      <dsp:txXfrm>
        <a:off x="0" y="2449"/>
        <a:ext cx="11049721" cy="835309"/>
      </dsp:txXfrm>
    </dsp:sp>
    <dsp:sp modelId="{039D597B-C44C-4E1D-8544-979023EDDB0C}">
      <dsp:nvSpPr>
        <dsp:cNvPr id="0" name=""/>
        <dsp:cNvSpPr/>
      </dsp:nvSpPr>
      <dsp:spPr>
        <a:xfrm>
          <a:off x="0" y="837759"/>
          <a:ext cx="1104972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704FDA-7CF4-43E8-B047-1E524BECCE81}">
      <dsp:nvSpPr>
        <dsp:cNvPr id="0" name=""/>
        <dsp:cNvSpPr/>
      </dsp:nvSpPr>
      <dsp:spPr>
        <a:xfrm>
          <a:off x="0" y="837759"/>
          <a:ext cx="11049721" cy="83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baseline="0" dirty="0"/>
            <a:t>Minutes</a:t>
          </a:r>
          <a:r>
            <a:rPr lang="en-US" sz="2200" kern="1200" dirty="0"/>
            <a:t> after he </a:t>
          </a:r>
          <a:r>
            <a:rPr lang="en-US" sz="2200" kern="1200" dirty="0">
              <a:solidFill>
                <a:srgbClr val="FF0000"/>
              </a:solidFill>
            </a:rPr>
            <a:t>disappeared into</a:t>
          </a:r>
          <a:r>
            <a:rPr lang="en-US" sz="2200" kern="1200" dirty="0"/>
            <a:t> the woods, he </a:t>
          </a:r>
          <a:r>
            <a:rPr lang="en-US" sz="2200" kern="1200" dirty="0">
              <a:solidFill>
                <a:srgbClr val="FF0000"/>
              </a:solidFill>
            </a:rPr>
            <a:t>came running out </a:t>
          </a:r>
          <a:r>
            <a:rPr lang="en-US" sz="2200" kern="1200" dirty="0"/>
            <a:t>again toward the house.</a:t>
          </a:r>
        </a:p>
      </dsp:txBody>
      <dsp:txXfrm>
        <a:off x="0" y="837759"/>
        <a:ext cx="11049721" cy="835309"/>
      </dsp:txXfrm>
    </dsp:sp>
    <dsp:sp modelId="{B4C8E02C-DF62-4392-80AC-0E4903720AE8}">
      <dsp:nvSpPr>
        <dsp:cNvPr id="0" name=""/>
        <dsp:cNvSpPr/>
      </dsp:nvSpPr>
      <dsp:spPr>
        <a:xfrm>
          <a:off x="0" y="1673069"/>
          <a:ext cx="1104972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457A03-CF4F-4A21-9890-1AA60940E267}">
      <dsp:nvSpPr>
        <dsp:cNvPr id="0" name=""/>
        <dsp:cNvSpPr/>
      </dsp:nvSpPr>
      <dsp:spPr>
        <a:xfrm>
          <a:off x="0" y="1673069"/>
          <a:ext cx="11049721" cy="83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i="0" kern="1200" baseline="0" dirty="0"/>
            <a:t>I </a:t>
          </a:r>
          <a:r>
            <a:rPr lang="en-US" sz="2200" i="0" kern="1200" baseline="0" dirty="0">
              <a:solidFill>
                <a:srgbClr val="FF0000"/>
              </a:solidFill>
            </a:rPr>
            <a:t>crept</a:t>
          </a:r>
          <a:r>
            <a:rPr lang="en-US" sz="2200" i="0" kern="1200" baseline="0" dirty="0"/>
            <a:t> (</a:t>
          </a:r>
          <a:r>
            <a:rPr lang="zh-CN" sz="2200" i="0" kern="1200" baseline="0" dirty="0"/>
            <a:t>蹑手蹑脚地走</a:t>
          </a:r>
          <a:r>
            <a:rPr lang="en-US" sz="2200" i="0" kern="1200" baseline="0" dirty="0"/>
            <a:t>) out of the house and followed him on his journey.</a:t>
          </a:r>
          <a:endParaRPr lang="en-US" sz="2200" kern="1200" dirty="0"/>
        </a:p>
      </dsp:txBody>
      <dsp:txXfrm>
        <a:off x="0" y="1673069"/>
        <a:ext cx="11049721" cy="835309"/>
      </dsp:txXfrm>
    </dsp:sp>
    <dsp:sp modelId="{10C2E512-9D79-414A-84DA-709C7C95C08E}">
      <dsp:nvSpPr>
        <dsp:cNvPr id="0" name=""/>
        <dsp:cNvSpPr/>
      </dsp:nvSpPr>
      <dsp:spPr>
        <a:xfrm>
          <a:off x="0" y="2508378"/>
          <a:ext cx="1104972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119F3-39BA-4EC2-8DAA-F793D6F3D2AF}">
      <dsp:nvSpPr>
        <dsp:cNvPr id="0" name=""/>
        <dsp:cNvSpPr/>
      </dsp:nvSpPr>
      <dsp:spPr>
        <a:xfrm>
          <a:off x="0" y="2508378"/>
          <a:ext cx="11049721" cy="83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He was </a:t>
          </a:r>
          <a:r>
            <a:rPr lang="en-US" sz="2200" kern="1200" dirty="0">
              <a:solidFill>
                <a:srgbClr val="FF0000"/>
              </a:solidFill>
            </a:rPr>
            <a:t>cupping</a:t>
          </a:r>
          <a:r>
            <a:rPr lang="en-US" sz="2200" kern="1200" dirty="0"/>
            <a:t> (</a:t>
          </a:r>
          <a:r>
            <a:rPr lang="zh-CN" sz="2200" kern="1200" dirty="0"/>
            <a:t>窝成杯状</a:t>
          </a:r>
          <a:r>
            <a:rPr lang="en-US" sz="2200" kern="1200" dirty="0"/>
            <a:t>) both hands in front of him as he walked, very careful not to </a:t>
          </a:r>
          <a:r>
            <a:rPr lang="en-US" sz="2200" kern="1200" dirty="0">
              <a:solidFill>
                <a:srgbClr val="FF0000"/>
              </a:solidFill>
            </a:rPr>
            <a:t>spill</a:t>
          </a:r>
          <a:r>
            <a:rPr lang="en-US" sz="2200" kern="1200" dirty="0"/>
            <a:t> the water he held.</a:t>
          </a:r>
        </a:p>
      </dsp:txBody>
      <dsp:txXfrm>
        <a:off x="0" y="2508378"/>
        <a:ext cx="11049721" cy="835309"/>
      </dsp:txXfrm>
    </dsp:sp>
    <dsp:sp modelId="{FBDFA9BF-74EE-4E10-9FA4-45B829745233}">
      <dsp:nvSpPr>
        <dsp:cNvPr id="0" name=""/>
        <dsp:cNvSpPr/>
      </dsp:nvSpPr>
      <dsp:spPr>
        <a:xfrm>
          <a:off x="0" y="3343688"/>
          <a:ext cx="1104972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B52329-1C12-4823-9E84-427BE9E5F864}">
      <dsp:nvSpPr>
        <dsp:cNvPr id="0" name=""/>
        <dsp:cNvSpPr/>
      </dsp:nvSpPr>
      <dsp:spPr>
        <a:xfrm>
          <a:off x="0" y="3343688"/>
          <a:ext cx="11049721" cy="83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i="0" kern="1200" baseline="0" dirty="0"/>
            <a:t>I</a:t>
          </a:r>
          <a:r>
            <a:rPr lang="en-US" sz="2200" i="0" kern="1200" dirty="0"/>
            <a:t> </a:t>
          </a:r>
          <a:r>
            <a:rPr lang="en-US" sz="2200" i="0" kern="1200" dirty="0">
              <a:solidFill>
                <a:srgbClr val="FF0000"/>
              </a:solidFill>
            </a:rPr>
            <a:t>sneaked </a:t>
          </a:r>
          <a:r>
            <a:rPr lang="en-US" sz="2200" i="0" kern="1200" dirty="0"/>
            <a:t>(crept) closer as he went into the woods.</a:t>
          </a:r>
          <a:endParaRPr lang="en-US" sz="2200" kern="1200" dirty="0"/>
        </a:p>
      </dsp:txBody>
      <dsp:txXfrm>
        <a:off x="0" y="3343688"/>
        <a:ext cx="11049721" cy="835309"/>
      </dsp:txXfrm>
    </dsp:sp>
    <dsp:sp modelId="{1D3DE3D3-90A6-4EE0-8A0C-1BE1F7D70B0C}">
      <dsp:nvSpPr>
        <dsp:cNvPr id="0" name=""/>
        <dsp:cNvSpPr/>
      </dsp:nvSpPr>
      <dsp:spPr>
        <a:xfrm>
          <a:off x="0" y="4178998"/>
          <a:ext cx="1104972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B90DA4-76F1-46E7-BB9F-63DA4B3385A6}">
      <dsp:nvSpPr>
        <dsp:cNvPr id="0" name=""/>
        <dsp:cNvSpPr/>
      </dsp:nvSpPr>
      <dsp:spPr>
        <a:xfrm>
          <a:off x="0" y="4178998"/>
          <a:ext cx="11049721" cy="83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baseline="0" dirty="0"/>
            <a:t>I</a:t>
          </a:r>
          <a:r>
            <a:rPr lang="en-US" sz="2200" kern="1200" dirty="0"/>
            <a:t> almost </a:t>
          </a:r>
          <a:r>
            <a:rPr lang="en-US" sz="2200" kern="1200" dirty="0">
              <a:solidFill>
                <a:srgbClr val="FF0000"/>
              </a:solidFill>
            </a:rPr>
            <a:t>screamed</a:t>
          </a:r>
          <a:r>
            <a:rPr lang="en-US" sz="2200" kern="1200" dirty="0"/>
            <a:t> to get him away.</a:t>
          </a:r>
        </a:p>
      </dsp:txBody>
      <dsp:txXfrm>
        <a:off x="0" y="4178998"/>
        <a:ext cx="11049721" cy="83530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7BAF2-2273-49A9-95B9-61082BF4981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0B787-F941-472C-B00F-984C2C7036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AB0B787-F941-472C-B00F-984C2C7036C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5038723-000A-404A-9C2E-AA4500E0BFF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DEB8E2-3297-4236-8D75-858E38E8345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5038723-000A-404A-9C2E-AA4500E0BFF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DEB8E2-3297-4236-8D75-858E38E8345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5038723-000A-404A-9C2E-AA4500E0BFF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DEB8E2-3297-4236-8D75-858E38E8345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A66EF-D80C-4C5E-B1B1-A851C265857A}"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3C6EAE-5DDF-4532-9C02-E46CC59F33AF}"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D9DC4A-BE8C-44C8-A7BA-B546640B8130}"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254E7-7FE4-4152-B91F-948E82F00ABC}"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360DC27-9752-4ACF-9695-FA70D3D82D95}"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4EEE591-34B9-426F-A855-984E94FDDEB1}"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07910A8-2BFB-44AB-9F8A-DCBD6DE2A68A}"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75F9F3-6D70-4165-9DF6-D1114D5ECF47}"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5038723-000A-404A-9C2E-AA4500E0BFF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DEB8E2-3297-4236-8D75-858E38E8345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6533617-297E-4760-9EE3-B976F4466667}"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72B09B-A67D-419F-A43B-6B89DA2C17E5}"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ACAF6C-A289-437B-A397-76EA110FD180}"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5038723-000A-404A-9C2E-AA4500E0BFF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DEB8E2-3297-4236-8D75-858E38E8345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5038723-000A-404A-9C2E-AA4500E0BFF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DEB8E2-3297-4236-8D75-858E38E8345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5038723-000A-404A-9C2E-AA4500E0BFF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DEB8E2-3297-4236-8D75-858E38E8345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5038723-000A-404A-9C2E-AA4500E0BFF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0DEB8E2-3297-4236-8D75-858E38E8345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038723-000A-404A-9C2E-AA4500E0BFF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0DEB8E2-3297-4236-8D75-858E38E8345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5038723-000A-404A-9C2E-AA4500E0BFF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DEB8E2-3297-4236-8D75-858E38E8345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5038723-000A-404A-9C2E-AA4500E0BFF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DEB8E2-3297-4236-8D75-858E38E8345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38723-000A-404A-9C2E-AA4500E0BFF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EB8E2-3297-4236-8D75-858E38E834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38723-000A-404A-9C2E-AA4500E0BFF5}"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EB8E2-3297-4236-8D75-858E38E834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tags" Target="../tags/tag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5.png"/><Relationship Id="rId2" Type="http://schemas.openxmlformats.org/officeDocument/2006/relationships/tags" Target="../tags/tag39.xml"/><Relationship Id="rId1" Type="http://schemas.openxmlformats.org/officeDocument/2006/relationships/tags" Target="../tags/tag3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5.png"/><Relationship Id="rId2" Type="http://schemas.openxmlformats.org/officeDocument/2006/relationships/tags" Target="../tags/tag41.xml"/><Relationship Id="rId1" Type="http://schemas.openxmlformats.org/officeDocument/2006/relationships/tags" Target="../tags/tag40.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6.jpeg"/><Relationship Id="rId7" Type="http://schemas.openxmlformats.org/officeDocument/2006/relationships/image" Target="../media/image15.emf"/><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8.pn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1.png"/><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slideLayout" Target="../slideLayouts/slideLayout7.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3.png"/><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图片 6" descr="鹿在草地上&#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18590" y="0"/>
            <a:ext cx="5659972" cy="6858000"/>
          </a:xfrm>
          <a:prstGeom prst="rect">
            <a:avLst/>
          </a:prstGeom>
          <a:effectLst>
            <a:softEdge rad="635000"/>
          </a:effectLst>
        </p:spPr>
      </p:pic>
      <p:sp>
        <p:nvSpPr>
          <p:cNvPr id="9" name="标题 19"/>
          <p:cNvSpPr>
            <a:spLocks noGrp="1" noChangeArrowheads="1"/>
          </p:cNvSpPr>
          <p:nvPr/>
        </p:nvSpPr>
        <p:spPr bwMode="auto">
          <a:xfrm>
            <a:off x="292446" y="2391408"/>
            <a:ext cx="8345119"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lang="zh-CN" altLang="en-US" sz="2800" b="1" dirty="0">
                <a:solidFill>
                  <a:schemeClr val="accent2">
                    <a:lumMod val="60000"/>
                    <a:lumOff val="40000"/>
                  </a:schemeClr>
                </a:solidFill>
                <a:latin typeface="Arial" panose="020B0604020202020204" pitchFamily="34" charset="0"/>
                <a:ea typeface="宋体" panose="02010600030101010101" pitchFamily="2" charset="-122"/>
              </a:rPr>
              <a:t>宁波十校联考续写</a:t>
            </a:r>
            <a:r>
              <a:rPr lang="en-US" altLang="zh-CN" sz="2800" b="1" dirty="0">
                <a:solidFill>
                  <a:schemeClr val="accent2">
                    <a:lumMod val="60000"/>
                    <a:lumOff val="40000"/>
                  </a:schemeClr>
                </a:solidFill>
                <a:latin typeface="Arial" panose="020B0604020202020204" pitchFamily="34" charset="0"/>
                <a:ea typeface="宋体" panose="02010600030101010101" pitchFamily="2" charset="-122"/>
              </a:rPr>
              <a:t>The Water of Life</a:t>
            </a:r>
            <a:r>
              <a:rPr lang="zh-CN" altLang="en-US" sz="2800" b="1" dirty="0">
                <a:solidFill>
                  <a:schemeClr val="accent2">
                    <a:lumMod val="60000"/>
                    <a:lumOff val="40000"/>
                  </a:schemeClr>
                </a:solidFill>
                <a:latin typeface="Arial" panose="020B0604020202020204" pitchFamily="34" charset="0"/>
                <a:ea typeface="宋体" panose="02010600030101010101" pitchFamily="2" charset="-122"/>
              </a:rPr>
              <a:t>评析</a:t>
            </a:r>
            <a:endParaRPr lang="zh-CN" altLang="en-US" sz="2800" b="1" dirty="0">
              <a:solidFill>
                <a:schemeClr val="accent2">
                  <a:lumMod val="60000"/>
                  <a:lumOff val="40000"/>
                </a:schemeClr>
              </a:soli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6686" y="-58397"/>
            <a:ext cx="7057296" cy="737743"/>
          </a:xfrm>
        </p:spPr>
        <p:txBody>
          <a:bodyPr/>
          <a:lstStyle/>
          <a:p>
            <a:pPr algn="l"/>
            <a:r>
              <a:rPr lang="en-US" altLang="zh-CN" sz="3200" b="1" dirty="0">
                <a:solidFill>
                  <a:srgbClr val="C00000"/>
                </a:solidFill>
              </a:rPr>
              <a:t>Describe what I witnessed vividly</a:t>
            </a:r>
            <a:endParaRPr lang="zh-CN" altLang="en-US" sz="3200" b="1" dirty="0">
              <a:solidFill>
                <a:srgbClr val="C00000"/>
              </a:solidFill>
            </a:endParaRPr>
          </a:p>
        </p:txBody>
      </p:sp>
      <p:sp>
        <p:nvSpPr>
          <p:cNvPr id="4" name="文本框 3"/>
          <p:cNvSpPr txBox="1"/>
          <p:nvPr/>
        </p:nvSpPr>
        <p:spPr>
          <a:xfrm>
            <a:off x="145415" y="547370"/>
            <a:ext cx="11938635" cy="64928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3200" noProof="0" dirty="0">
                <a:solidFill>
                  <a:srgbClr val="FF0000"/>
                </a:solidFill>
                <a:latin typeface="Arial" panose="020B0604020202020204"/>
                <a:ea typeface="宋体" panose="02010600030101010101" pitchFamily="2" charset="-122"/>
              </a:rPr>
              <a:t>What did the fawn do?</a:t>
            </a:r>
            <a:endParaRPr lang="en-US" altLang="zh-CN" sz="3200" noProof="0" dirty="0">
              <a:solidFill>
                <a:srgbClr val="FF0000"/>
              </a:solidFill>
              <a:latin typeface="Arial" panose="020B0604020202020204"/>
              <a:ea typeface="宋体" panose="02010600030101010101" pitchFamily="2" charset="-122"/>
            </a:endParaRPr>
          </a:p>
          <a:p>
            <a:pPr marL="342900" indent="-342900" algn="just">
              <a:buFont typeface="Wingdings" panose="05000000000000000000" pitchFamily="2" charset="2"/>
              <a:buChar char="Ø"/>
              <a:defRPr/>
            </a:pPr>
            <a:r>
              <a:rPr lang="en-US" altLang="zh-CN" sz="3200" dirty="0">
                <a:latin typeface="Arial" panose="020B0604020202020204"/>
                <a:ea typeface="宋体" panose="02010600030101010101" pitchFamily="2" charset="-122"/>
              </a:rPr>
              <a:t>The baby fawn </a:t>
            </a:r>
            <a:r>
              <a:rPr lang="en-US" altLang="zh-CN" sz="3200" dirty="0">
                <a:solidFill>
                  <a:srgbClr val="FF0000"/>
                </a:solidFill>
                <a:latin typeface="Arial" panose="020B0604020202020204"/>
                <a:ea typeface="宋体" panose="02010600030101010101" pitchFamily="2" charset="-122"/>
              </a:rPr>
              <a:t>lifted its weak head</a:t>
            </a:r>
            <a:r>
              <a:rPr lang="en-US" altLang="zh-CN" sz="3200" dirty="0">
                <a:latin typeface="Arial" panose="020B0604020202020204"/>
                <a:ea typeface="宋体" panose="02010600030101010101" pitchFamily="2" charset="-122"/>
              </a:rPr>
              <a:t> with great efforts and </a:t>
            </a:r>
            <a:r>
              <a:rPr lang="en-US" altLang="zh-CN" sz="3200" dirty="0">
                <a:solidFill>
                  <a:srgbClr val="FF0000"/>
                </a:solidFill>
                <a:latin typeface="Arial" panose="020B0604020202020204"/>
                <a:ea typeface="宋体" panose="02010600030101010101" pitchFamily="2" charset="-122"/>
              </a:rPr>
              <a:t>eagerly</a:t>
            </a:r>
            <a:r>
              <a:rPr lang="en-US" altLang="zh-CN" sz="3200" dirty="0">
                <a:latin typeface="Arial" panose="020B0604020202020204"/>
                <a:ea typeface="宋体" panose="02010600030101010101" pitchFamily="2" charset="-122"/>
              </a:rPr>
              <a:t> </a:t>
            </a:r>
            <a:r>
              <a:rPr lang="en-US" altLang="zh-CN" sz="3200" dirty="0">
                <a:solidFill>
                  <a:srgbClr val="FF0000"/>
                </a:solidFill>
                <a:latin typeface="Arial" panose="020B0604020202020204"/>
                <a:ea typeface="宋体" panose="02010600030101010101" pitchFamily="2" charset="-122"/>
              </a:rPr>
              <a:t>lap</a:t>
            </a:r>
            <a:r>
              <a:rPr lang="en-US" altLang="zh-CN" sz="3200" dirty="0">
                <a:latin typeface="Arial" panose="020B0604020202020204"/>
                <a:ea typeface="宋体" panose="02010600030101010101" pitchFamily="2" charset="-122"/>
              </a:rPr>
              <a:t>ped</a:t>
            </a:r>
            <a:r>
              <a:rPr lang="zh-CN" altLang="en-US" sz="3200" dirty="0">
                <a:latin typeface="Arial" panose="020B0604020202020204"/>
                <a:ea typeface="宋体" panose="02010600030101010101" pitchFamily="2" charset="-122"/>
              </a:rPr>
              <a:t>（舔着喝</a:t>
            </a:r>
            <a:r>
              <a:rPr lang="en-US" altLang="zh-CN" sz="3200" dirty="0">
                <a:latin typeface="Arial" panose="020B0604020202020204"/>
                <a:ea typeface="宋体" panose="02010600030101010101" pitchFamily="2" charset="-122"/>
              </a:rPr>
              <a:t>) the water </a:t>
            </a:r>
            <a:r>
              <a:rPr lang="en-US" altLang="zh-CN" sz="3200" dirty="0">
                <a:solidFill>
                  <a:srgbClr val="FF0000"/>
                </a:solidFill>
                <a:latin typeface="Arial" panose="020B0604020202020204"/>
                <a:ea typeface="宋体" panose="02010600030101010101" pitchFamily="2" charset="-122"/>
              </a:rPr>
              <a:t>up</a:t>
            </a:r>
            <a:r>
              <a:rPr lang="en-US" altLang="zh-CN" sz="3200" dirty="0">
                <a:latin typeface="Arial" panose="020B0604020202020204"/>
                <a:ea typeface="宋体" panose="02010600030101010101" pitchFamily="2" charset="-122"/>
              </a:rPr>
              <a:t> in his </a:t>
            </a:r>
            <a:r>
              <a:rPr lang="en-US" altLang="zh-CN" sz="3200" dirty="0">
                <a:solidFill>
                  <a:srgbClr val="FF0000"/>
                </a:solidFill>
                <a:latin typeface="Arial" panose="020B0604020202020204"/>
                <a:ea typeface="宋体" panose="02010600030101010101" pitchFamily="2" charset="-122"/>
              </a:rPr>
              <a:t>cupped</a:t>
            </a:r>
            <a:r>
              <a:rPr lang="en-US" altLang="zh-CN" sz="3200" dirty="0">
                <a:latin typeface="Arial" panose="020B0604020202020204"/>
                <a:ea typeface="宋体" panose="02010600030101010101" pitchFamily="2" charset="-122"/>
              </a:rPr>
              <a:t> hands .</a:t>
            </a:r>
            <a:endParaRPr lang="en-US" altLang="zh-CN" sz="3200" dirty="0">
              <a:latin typeface="Arial" panose="020B0604020202020204"/>
              <a:ea typeface="宋体" panose="02010600030101010101" pitchFamily="2" charset="-122"/>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altLang="zh-CN" sz="3200" noProof="0" dirty="0">
                <a:latin typeface="Arial" panose="020B0604020202020204"/>
                <a:ea typeface="宋体" panose="02010600030101010101" pitchFamily="2" charset="-122"/>
              </a:rPr>
              <a:t>The </a:t>
            </a:r>
            <a:r>
              <a:rPr lang="en-US" altLang="zh-CN" sz="3200" noProof="0" dirty="0">
                <a:solidFill>
                  <a:srgbClr val="FF0000"/>
                </a:solidFill>
                <a:latin typeface="Arial" panose="020B0604020202020204"/>
                <a:ea typeface="宋体" panose="02010600030101010101" pitchFamily="2" charset="-122"/>
              </a:rPr>
              <a:t>poor</a:t>
            </a:r>
            <a:r>
              <a:rPr lang="en-US" altLang="zh-CN" sz="3200" noProof="0" dirty="0">
                <a:latin typeface="Arial" panose="020B0604020202020204"/>
                <a:ea typeface="宋体" panose="02010600030101010101" pitchFamily="2" charset="-122"/>
              </a:rPr>
              <a:t> creature, apparently in desperate need of water, </a:t>
            </a:r>
            <a:r>
              <a:rPr lang="en-US" altLang="zh-CN" sz="3200" noProof="0" dirty="0">
                <a:solidFill>
                  <a:srgbClr val="FF0000"/>
                </a:solidFill>
                <a:latin typeface="Arial" panose="020B0604020202020204"/>
                <a:ea typeface="宋体" panose="02010600030101010101" pitchFamily="2" charset="-122"/>
              </a:rPr>
              <a:t>licked it up quickly/sipped </a:t>
            </a:r>
            <a:r>
              <a:rPr lang="en-US" altLang="zh-CN" sz="3200" noProof="0" dirty="0">
                <a:latin typeface="Arial" panose="020B0604020202020204"/>
                <a:ea typeface="宋体" panose="02010600030101010101" pitchFamily="2" charset="-122"/>
              </a:rPr>
              <a:t>with its </a:t>
            </a:r>
            <a:r>
              <a:rPr lang="en-US" altLang="zh-CN" sz="3200" noProof="0" dirty="0">
                <a:solidFill>
                  <a:srgbClr val="FF0000"/>
                </a:solidFill>
                <a:latin typeface="Arial" panose="020B0604020202020204"/>
                <a:ea typeface="宋体" panose="02010600030101010101" pitchFamily="2" charset="-122"/>
              </a:rPr>
              <a:t>shell-</a:t>
            </a:r>
            <a:r>
              <a:rPr lang="en-US" altLang="zh-CN" sz="3200" dirty="0">
                <a:solidFill>
                  <a:srgbClr val="FF0000"/>
                </a:solidFill>
                <a:latin typeface="Arial" panose="020B0604020202020204"/>
                <a:ea typeface="宋体" panose="02010600030101010101" pitchFamily="2" charset="-122"/>
              </a:rPr>
              <a:t>pink</a:t>
            </a:r>
            <a:r>
              <a:rPr lang="en-US" altLang="zh-CN" sz="3200" dirty="0">
                <a:latin typeface="Arial" panose="020B0604020202020204"/>
                <a:ea typeface="宋体" panose="02010600030101010101" pitchFamily="2" charset="-122"/>
              </a:rPr>
              <a:t> </a:t>
            </a:r>
            <a:r>
              <a:rPr lang="en-US" altLang="zh-CN" sz="3200" noProof="0" dirty="0">
                <a:latin typeface="Arial" panose="020B0604020202020204"/>
                <a:ea typeface="宋体" panose="02010600030101010101" pitchFamily="2" charset="-122"/>
              </a:rPr>
              <a:t>tongue.</a:t>
            </a:r>
            <a:endParaRPr lang="en-US" altLang="zh-CN" sz="3200" noProof="0" dirty="0">
              <a:latin typeface="Arial" panose="020B0604020202020204"/>
              <a:ea typeface="宋体" panose="02010600030101010101" pitchFamily="2" charset="-122"/>
            </a:endParaRPr>
          </a:p>
          <a:p>
            <a:pPr marL="342900" indent="-342900" algn="just">
              <a:buFont typeface="Wingdings" panose="05000000000000000000" pitchFamily="2" charset="2"/>
              <a:buChar char="Ø"/>
              <a:defRPr/>
            </a:pPr>
            <a:r>
              <a:rPr lang="en-US" altLang="zh-CN" sz="3200" dirty="0">
                <a:latin typeface="Arial" panose="020B0604020202020204"/>
                <a:ea typeface="宋体" panose="02010600030101010101" pitchFamily="2" charset="-122"/>
              </a:rPr>
              <a:t>The </a:t>
            </a:r>
            <a:r>
              <a:rPr lang="en-US" altLang="zh-CN" sz="3200" dirty="0">
                <a:solidFill>
                  <a:srgbClr val="FF0000"/>
                </a:solidFill>
                <a:latin typeface="Arial" panose="020B0604020202020204"/>
                <a:ea typeface="宋体" panose="02010600030101010101" pitchFamily="2" charset="-122"/>
              </a:rPr>
              <a:t>thirsty</a:t>
            </a:r>
            <a:r>
              <a:rPr lang="en-US" altLang="zh-CN" sz="3200" dirty="0">
                <a:latin typeface="Arial" panose="020B0604020202020204"/>
                <a:ea typeface="宋体" panose="02010600030101010101" pitchFamily="2" charset="-122"/>
              </a:rPr>
              <a:t> fawn </a:t>
            </a:r>
            <a:r>
              <a:rPr lang="en-US" altLang="zh-CN" sz="3200" dirty="0">
                <a:solidFill>
                  <a:srgbClr val="FF0000"/>
                </a:solidFill>
                <a:latin typeface="Arial" panose="020B0604020202020204"/>
                <a:ea typeface="宋体" panose="02010600030101010101" pitchFamily="2" charset="-122"/>
              </a:rPr>
              <a:t>drank/swallowed</a:t>
            </a:r>
            <a:r>
              <a:rPr lang="en-US" altLang="zh-CN" sz="3200" dirty="0">
                <a:latin typeface="Arial" panose="020B0604020202020204"/>
                <a:ea typeface="宋体" panose="02010600030101010101" pitchFamily="2" charset="-122"/>
              </a:rPr>
              <a:t> the water </a:t>
            </a:r>
            <a:r>
              <a:rPr lang="en-US" altLang="zh-CN" sz="3200" dirty="0">
                <a:solidFill>
                  <a:srgbClr val="FF0000"/>
                </a:solidFill>
                <a:latin typeface="Arial" panose="020B0604020202020204"/>
                <a:ea typeface="宋体" panose="02010600030101010101" pitchFamily="2" charset="-122"/>
              </a:rPr>
              <a:t>greedily</a:t>
            </a:r>
            <a:r>
              <a:rPr lang="en-US" altLang="zh-CN" sz="3200" dirty="0">
                <a:latin typeface="Arial" panose="020B0604020202020204"/>
                <a:ea typeface="宋体" panose="02010600030101010101" pitchFamily="2" charset="-122"/>
              </a:rPr>
              <a:t>, and much to my surprise, the </a:t>
            </a:r>
            <a:r>
              <a:rPr lang="en-US" altLang="zh-CN" sz="3200" dirty="0">
                <a:solidFill>
                  <a:srgbClr val="FF0000"/>
                </a:solidFill>
                <a:latin typeface="Arial" panose="020B0604020202020204"/>
                <a:ea typeface="宋体" panose="02010600030101010101" pitchFamily="2" charset="-122"/>
              </a:rPr>
              <a:t>feeble</a:t>
            </a:r>
            <a:r>
              <a:rPr lang="zh-CN" altLang="en-US" sz="3200" dirty="0">
                <a:solidFill>
                  <a:srgbClr val="FF0000"/>
                </a:solidFill>
                <a:latin typeface="Arial" panose="020B0604020202020204"/>
                <a:ea typeface="宋体" panose="02010600030101010101" pitchFamily="2" charset="-122"/>
              </a:rPr>
              <a:t>（</a:t>
            </a:r>
            <a:r>
              <a:rPr lang="en-US" altLang="zh-CN" sz="3200" dirty="0">
                <a:solidFill>
                  <a:srgbClr val="FF0000"/>
                </a:solidFill>
                <a:latin typeface="Arial" panose="020B0604020202020204"/>
                <a:ea typeface="宋体" panose="02010600030101010101" pitchFamily="2" charset="-122"/>
              </a:rPr>
              <a:t>very weak) </a:t>
            </a:r>
            <a:r>
              <a:rPr lang="en-US" altLang="zh-CN" sz="3200" dirty="0">
                <a:latin typeface="Arial" panose="020B0604020202020204"/>
                <a:ea typeface="宋体" panose="02010600030101010101" pitchFamily="2" charset="-122"/>
              </a:rPr>
              <a:t>creature </a:t>
            </a:r>
            <a:r>
              <a:rPr lang="en-US" altLang="zh-CN" sz="3200" dirty="0">
                <a:solidFill>
                  <a:srgbClr val="FF0000"/>
                </a:solidFill>
                <a:latin typeface="Arial" panose="020B0604020202020204"/>
                <a:ea typeface="宋体" panose="02010600030101010101" pitchFamily="2" charset="-122"/>
              </a:rPr>
              <a:t>struggled to its feet slowly</a:t>
            </a:r>
            <a:r>
              <a:rPr lang="en-US" altLang="zh-CN" sz="3200" dirty="0">
                <a:latin typeface="Arial" panose="020B0604020202020204"/>
                <a:ea typeface="宋体" panose="02010600030101010101" pitchFamily="2" charset="-122"/>
              </a:rPr>
              <a:t>. </a:t>
            </a:r>
            <a:endParaRPr lang="en-US" altLang="zh-CN" sz="3200" dirty="0">
              <a:latin typeface="Arial" panose="020B0604020202020204"/>
              <a:ea typeface="宋体" panose="02010600030101010101" pitchFamily="2" charset="-122"/>
            </a:endParaRPr>
          </a:p>
          <a:p>
            <a:pPr marL="342900" indent="-342900" algn="just">
              <a:buFont typeface="Wingdings" panose="05000000000000000000" pitchFamily="2" charset="2"/>
              <a:buChar char="Ø"/>
              <a:defRPr/>
            </a:pPr>
            <a:r>
              <a:rPr lang="en-US" sz="3200">
                <a:solidFill>
                  <a:srgbClr val="FF0000"/>
                </a:solidFill>
                <a:latin typeface="Times New Roman" panose="02020603050405020304" pitchFamily="18" charset="0"/>
                <a:cs typeface="Times New Roman" panose="02020603050405020304" pitchFamily="18" charset="0"/>
                <a:sym typeface="+mn-ea"/>
              </a:rPr>
              <a:t> </a:t>
            </a:r>
            <a:r>
              <a:rPr sz="3200">
                <a:solidFill>
                  <a:srgbClr val="FF0000"/>
                </a:solidFill>
                <a:latin typeface="Times New Roman" panose="02020603050405020304" pitchFamily="18" charset="0"/>
                <a:cs typeface="Times New Roman" panose="02020603050405020304" pitchFamily="18" charset="0"/>
                <a:sym typeface="+mn-ea"/>
              </a:rPr>
              <a:t>Instinctively</a:t>
            </a:r>
            <a:r>
              <a:rPr sz="3200">
                <a:latin typeface="Times New Roman" panose="02020603050405020304" pitchFamily="18" charset="0"/>
                <a:cs typeface="Times New Roman" panose="02020603050405020304" pitchFamily="18" charset="0"/>
                <a:sym typeface="+mn-ea"/>
              </a:rPr>
              <a:t>, the fawn  </a:t>
            </a:r>
            <a:r>
              <a:rPr sz="3200">
                <a:solidFill>
                  <a:srgbClr val="FF0000"/>
                </a:solidFill>
                <a:latin typeface="Times New Roman" panose="02020603050405020304" pitchFamily="18" charset="0"/>
                <a:cs typeface="Times New Roman" panose="02020603050405020304" pitchFamily="18" charset="0"/>
                <a:sym typeface="+mn-ea"/>
              </a:rPr>
              <a:t>stuck out his tongue </a:t>
            </a:r>
            <a:r>
              <a:rPr sz="3200">
                <a:latin typeface="Times New Roman" panose="02020603050405020304" pitchFamily="18" charset="0"/>
                <a:cs typeface="Times New Roman" panose="02020603050405020304" pitchFamily="18" charset="0"/>
                <a:sym typeface="+mn-ea"/>
              </a:rPr>
              <a:t>and </a:t>
            </a:r>
            <a:r>
              <a:rPr sz="3200">
                <a:solidFill>
                  <a:srgbClr val="FF0000"/>
                </a:solidFill>
                <a:latin typeface="Times New Roman" panose="02020603050405020304" pitchFamily="18" charset="0"/>
                <a:cs typeface="Times New Roman" panose="02020603050405020304" pitchFamily="18" charset="0"/>
                <a:sym typeface="+mn-ea"/>
              </a:rPr>
              <a:t>eagerly sucked every drop</a:t>
            </a:r>
            <a:r>
              <a:rPr sz="3200">
                <a:latin typeface="Times New Roman" panose="02020603050405020304" pitchFamily="18" charset="0"/>
                <a:cs typeface="Times New Roman" panose="02020603050405020304" pitchFamily="18" charset="0"/>
                <a:sym typeface="+mn-ea"/>
              </a:rPr>
              <a:t> of water. Thirst satisfied, the fawn </a:t>
            </a:r>
            <a:r>
              <a:rPr sz="3200">
                <a:solidFill>
                  <a:srgbClr val="FF0000"/>
                </a:solidFill>
                <a:latin typeface="Times New Roman" panose="02020603050405020304" pitchFamily="18" charset="0"/>
                <a:cs typeface="Times New Roman" panose="02020603050405020304" pitchFamily="18" charset="0"/>
                <a:sym typeface="+mn-ea"/>
              </a:rPr>
              <a:t>looked up</a:t>
            </a:r>
            <a:r>
              <a:rPr sz="3200">
                <a:latin typeface="Times New Roman" panose="02020603050405020304" pitchFamily="18" charset="0"/>
                <a:cs typeface="Times New Roman" panose="02020603050405020304" pitchFamily="18" charset="0"/>
                <a:sym typeface="+mn-ea"/>
              </a:rPr>
              <a:t> at little Billy, </a:t>
            </a:r>
            <a:r>
              <a:rPr sz="3200">
                <a:solidFill>
                  <a:srgbClr val="FF0000"/>
                </a:solidFill>
                <a:latin typeface="Times New Roman" panose="02020603050405020304" pitchFamily="18" charset="0"/>
                <a:cs typeface="Times New Roman" panose="02020603050405020304" pitchFamily="18" charset="0"/>
                <a:sym typeface="+mn-ea"/>
              </a:rPr>
              <a:t>licking his moistured lips</a:t>
            </a:r>
            <a:r>
              <a:rPr lang="en-US" sz="3200">
                <a:latin typeface="Times New Roman" panose="02020603050405020304" pitchFamily="18" charset="0"/>
                <a:cs typeface="Times New Roman" panose="02020603050405020304" pitchFamily="18" charset="0"/>
                <a:sym typeface="+mn-ea"/>
              </a:rPr>
              <a:t>, as if a sign of gratitude</a:t>
            </a:r>
            <a:r>
              <a:rPr sz="3200">
                <a:latin typeface="Times New Roman" panose="02020603050405020304" pitchFamily="18" charset="0"/>
                <a:cs typeface="Times New Roman" panose="02020603050405020304" pitchFamily="18" charset="0"/>
                <a:sym typeface="+mn-ea"/>
              </a:rPr>
              <a:t>.</a:t>
            </a:r>
            <a:endParaRPr sz="3200">
              <a:solidFill>
                <a:schemeClr val="tx1"/>
              </a:solidFill>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defRPr/>
            </a:pPr>
            <a:endParaRPr lang="en-US" altLang="zh-CN" sz="3200" dirty="0">
              <a:latin typeface="Arial" panose="020B0604020202020204"/>
              <a:ea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effectLst/>
              <a:uLnTx/>
              <a:uFillTx/>
              <a:latin typeface="Arial" panose="020B06040202020202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26851" y="332763"/>
            <a:ext cx="7057296" cy="737743"/>
          </a:xfrm>
        </p:spPr>
        <p:txBody>
          <a:bodyPr/>
          <a:lstStyle/>
          <a:p>
            <a:pPr algn="l"/>
            <a:r>
              <a:rPr lang="en-US" altLang="zh-CN" sz="3200" b="1" dirty="0">
                <a:solidFill>
                  <a:srgbClr val="C00000"/>
                </a:solidFill>
              </a:rPr>
              <a:t>Describe what I witnessed vividly</a:t>
            </a:r>
            <a:endParaRPr lang="zh-CN" altLang="en-US" sz="3200" b="1" dirty="0">
              <a:solidFill>
                <a:srgbClr val="C00000"/>
              </a:solidFill>
            </a:endParaRPr>
          </a:p>
        </p:txBody>
      </p:sp>
      <p:sp>
        <p:nvSpPr>
          <p:cNvPr id="4" name="文本框 3"/>
          <p:cNvSpPr txBox="1"/>
          <p:nvPr/>
        </p:nvSpPr>
        <p:spPr>
          <a:xfrm>
            <a:off x="127000" y="1167765"/>
            <a:ext cx="11938635" cy="452310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3200" noProof="0" dirty="0">
                <a:solidFill>
                  <a:srgbClr val="FF0000"/>
                </a:solidFill>
                <a:latin typeface="Arial" panose="020B0604020202020204"/>
                <a:ea typeface="宋体" panose="02010600030101010101" pitchFamily="2" charset="-122"/>
              </a:rPr>
              <a:t>What did the </a:t>
            </a:r>
            <a:r>
              <a:rPr lang="en-US" altLang="zh-CN" sz="3200" dirty="0" err="1">
                <a:solidFill>
                  <a:srgbClr val="FF0000"/>
                </a:solidFill>
                <a:latin typeface="Arial" panose="020B0604020202020204"/>
                <a:ea typeface="宋体" panose="02010600030101010101" pitchFamily="2" charset="-122"/>
              </a:rPr>
              <a:t>mo</a:t>
            </a:r>
            <a:r>
              <a:rPr lang="en-US" altLang="zh-CN" sz="3200" noProof="0" dirty="0" err="1">
                <a:solidFill>
                  <a:srgbClr val="FF0000"/>
                </a:solidFill>
                <a:latin typeface="Arial" panose="020B0604020202020204"/>
                <a:ea typeface="宋体" panose="02010600030101010101" pitchFamily="2" charset="-122"/>
              </a:rPr>
              <a:t>ther</a:t>
            </a:r>
            <a:r>
              <a:rPr lang="en-US" altLang="zh-CN" sz="3200" noProof="0" dirty="0">
                <a:solidFill>
                  <a:srgbClr val="FF0000"/>
                </a:solidFill>
                <a:latin typeface="Arial" panose="020B0604020202020204"/>
                <a:ea typeface="宋体" panose="02010600030101010101" pitchFamily="2" charset="-122"/>
              </a:rPr>
              <a:t> deer do? </a:t>
            </a:r>
            <a:endParaRPr lang="en-US" altLang="zh-CN" sz="3200" noProof="0" dirty="0">
              <a:solidFill>
                <a:srgbClr val="FF0000"/>
              </a:solidFill>
              <a:latin typeface="Arial" panose="020B0604020202020204"/>
              <a:ea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3200" dirty="0">
                <a:sym typeface="+mn-ea"/>
              </a:rPr>
              <a:t>   </a:t>
            </a:r>
            <a:r>
              <a:rPr lang="en-US" altLang="zh-CN" sz="3200" dirty="0">
                <a:latin typeface="Arial" panose="020B0604020202020204" pitchFamily="34" charset="0"/>
                <a:cs typeface="Arial" panose="020B0604020202020204" pitchFamily="34" charset="0"/>
                <a:sym typeface="+mn-ea"/>
              </a:rPr>
              <a:t>The mother deer stood by as if in guard, closely staring at my son until his baby licked out of the last drip.</a:t>
            </a:r>
            <a:endParaRPr lang="en-US" altLang="zh-CN" sz="3200" noProof="0" dirty="0">
              <a:solidFill>
                <a:srgbClr val="FF0000"/>
              </a:solidFill>
              <a:latin typeface="Arial" panose="020B0604020202020204" pitchFamily="34" charset="0"/>
              <a:ea typeface="宋体" panose="02010600030101010101" pitchFamily="2" charset="-122"/>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altLang="zh-CN" sz="3200" dirty="0">
                <a:latin typeface="Arial" panose="020B0604020202020204"/>
                <a:ea typeface="宋体" panose="02010600030101010101" pitchFamily="2" charset="-122"/>
              </a:rPr>
              <a:t>The mother deer </a:t>
            </a:r>
            <a:r>
              <a:rPr lang="en-US" altLang="zh-CN" sz="3200" dirty="0">
                <a:solidFill>
                  <a:srgbClr val="FF0000"/>
                </a:solidFill>
                <a:latin typeface="Arial" panose="020B0604020202020204"/>
                <a:ea typeface="宋体" panose="02010600030101010101" pitchFamily="2" charset="-122"/>
              </a:rPr>
              <a:t>lowered her head</a:t>
            </a:r>
            <a:r>
              <a:rPr lang="en-US" altLang="zh-CN" sz="3200" dirty="0">
                <a:latin typeface="Arial" panose="020B0604020202020204"/>
                <a:ea typeface="宋体" panose="02010600030101010101" pitchFamily="2" charset="-122"/>
              </a:rPr>
              <a:t> and </a:t>
            </a:r>
            <a:r>
              <a:rPr lang="en-US" altLang="zh-CN" sz="3200" dirty="0">
                <a:solidFill>
                  <a:srgbClr val="FF0000"/>
                </a:solidFill>
                <a:latin typeface="Arial" panose="020B0604020202020204"/>
                <a:ea typeface="宋体" panose="02010600030101010101" pitchFamily="2" charset="-122"/>
              </a:rPr>
              <a:t>licked my boy’s cheek gently</a:t>
            </a:r>
            <a:r>
              <a:rPr lang="en-US" altLang="zh-CN" sz="3200" dirty="0">
                <a:latin typeface="Arial" panose="020B0604020202020204"/>
                <a:ea typeface="宋体" panose="02010600030101010101" pitchFamily="2" charset="-122"/>
              </a:rPr>
              <a:t>, as if expressing gratitude.</a:t>
            </a:r>
            <a:r>
              <a:rPr lang="en-US" altLang="zh-CN" sz="3200" noProof="0" dirty="0">
                <a:latin typeface="Arial" panose="020B0604020202020204"/>
                <a:ea typeface="宋体" panose="02010600030101010101" pitchFamily="2" charset="-122"/>
              </a:rPr>
              <a:t> </a:t>
            </a:r>
            <a:endParaRPr lang="en-US" altLang="zh-CN" sz="3200" noProof="0" dirty="0">
              <a:latin typeface="Arial" panose="020B0604020202020204"/>
              <a:ea typeface="宋体" panose="02010600030101010101" pitchFamily="2" charset="-122"/>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altLang="zh-CN" sz="3200">
                <a:latin typeface="Times New Roman" panose="02020603050405020304" pitchFamily="18" charset="0"/>
                <a:ea typeface="Arial Unicode MS" panose="020B0604020202020204" charset="-122"/>
                <a:cs typeface="Times New Roman" panose="02020603050405020304" pitchFamily="18" charset="0"/>
                <a:sym typeface="+mn-ea"/>
              </a:rPr>
              <a:t>The mother deer, who had all the time been around, </a:t>
            </a:r>
            <a:r>
              <a:rPr lang="en-US" altLang="zh-CN" sz="3200">
                <a:solidFill>
                  <a:srgbClr val="FF0000"/>
                </a:solidFill>
                <a:latin typeface="Times New Roman" panose="02020603050405020304" pitchFamily="18" charset="0"/>
                <a:ea typeface="Arial Unicode MS" panose="020B0604020202020204" charset="-122"/>
                <a:cs typeface="Times New Roman" panose="02020603050405020304" pitchFamily="18" charset="0"/>
                <a:sym typeface="+mn-ea"/>
              </a:rPr>
              <a:t>breathed a sigh of relief</a:t>
            </a:r>
            <a:r>
              <a:rPr lang="en-US" altLang="zh-CN" sz="3200">
                <a:latin typeface="Times New Roman" panose="02020603050405020304" pitchFamily="18" charset="0"/>
                <a:ea typeface="Arial Unicode MS" panose="020B0604020202020204" charset="-122"/>
                <a:cs typeface="Times New Roman" panose="02020603050405020304" pitchFamily="18" charset="0"/>
                <a:sym typeface="+mn-ea"/>
              </a:rPr>
              <a:t> though she herself was so thirsty that her lips were was </a:t>
            </a:r>
            <a:r>
              <a:rPr lang="en-US" altLang="zh-CN" sz="3200">
                <a:solidFill>
                  <a:srgbClr val="FF0000"/>
                </a:solidFill>
                <a:latin typeface="Times New Roman" panose="02020603050405020304" pitchFamily="18" charset="0"/>
                <a:ea typeface="Arial Unicode MS" panose="020B0604020202020204" charset="-122"/>
                <a:cs typeface="Times New Roman" panose="02020603050405020304" pitchFamily="18" charset="0"/>
                <a:sym typeface="+mn-ea"/>
              </a:rPr>
              <a:t>cracking</a:t>
            </a:r>
            <a:r>
              <a:rPr lang="en-US" altLang="zh-CN" sz="3200">
                <a:latin typeface="Times New Roman" panose="02020603050405020304" pitchFamily="18" charset="0"/>
                <a:ea typeface="Arial Unicode MS" panose="020B0604020202020204" charset="-122"/>
                <a:cs typeface="Times New Roman" panose="02020603050405020304" pitchFamily="18" charset="0"/>
                <a:sym typeface="+mn-ea"/>
              </a:rPr>
              <a:t>.</a:t>
            </a:r>
            <a:endParaRPr lang="en-US" altLang="zh-CN" sz="3200">
              <a:solidFill>
                <a:schemeClr val="tx1"/>
              </a:solidFill>
              <a:latin typeface="Times New Roman" panose="02020603050405020304" pitchFamily="18" charset="0"/>
              <a:ea typeface="Arial Unicode MS" panose="020B0604020202020204" charset="-122"/>
              <a:cs typeface="Times New Roman" panose="02020603050405020304" pitchFamily="18" charset="0"/>
              <a:sym typeface="+mn-ea"/>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endParaRPr kumimoji="0" lang="zh-CN" altLang="en-US" sz="3200" b="0" i="0" u="none" strike="noStrike" kern="1200" cap="none" spc="0" normalizeH="0" baseline="0" noProof="0" dirty="0">
              <a:ln>
                <a:noFill/>
              </a:ln>
              <a:effectLst/>
              <a:uLnTx/>
              <a:uFillTx/>
              <a:latin typeface="Arial" panose="020B06040202020202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diamond(in)">
                                      <p:cBhvr>
                                        <p:cTn id="19"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p>
                <a:endParaRPr lang="zh-CN" altLang="zh-CN" sz="2400" dirty="0">
                  <a:latin typeface="Tahoma" panose="020B0604030504040204" pitchFamily="3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p>
                <a:endParaRPr lang="zh-CN" altLang="zh-CN" sz="2400" dirty="0">
                  <a:latin typeface="Tahoma" panose="020B0604030504040204" pitchFamily="3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p>
              <a:endParaRPr lang="zh-CN" altLang="zh-CN" sz="2400" dirty="0">
                <a:latin typeface="Tahoma" panose="020B0604030504040204" pitchFamily="3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p>
              <a:endParaRPr lang="zh-CN" altLang="zh-CN" sz="2400" dirty="0">
                <a:latin typeface="Tahoma" panose="020B0604030504040204" pitchFamily="3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5" name="文本框 4"/>
          <p:cNvSpPr txBox="1"/>
          <p:nvPr/>
        </p:nvSpPr>
        <p:spPr>
          <a:xfrm>
            <a:off x="1094740" y="83185"/>
            <a:ext cx="4922520" cy="521970"/>
          </a:xfrm>
          <a:prstGeom prst="rect">
            <a:avLst/>
          </a:prstGeom>
          <a:noFill/>
        </p:spPr>
        <p:txBody>
          <a:bodyPr wrap="none" rtlCol="0" anchor="t">
            <a:spAutoFit/>
          </a:bodyPr>
          <a:p>
            <a:pPr algn="l"/>
            <a:r>
              <a:rPr lang="en-US" altLang="zh-CN" sz="2800" b="1">
                <a:solidFill>
                  <a:srgbClr val="002060"/>
                </a:solidFill>
                <a:latin typeface="Times New Roman" panose="02020603050405020304" pitchFamily="18" charset="0"/>
                <a:cs typeface="Times New Roman" panose="02020603050405020304" pitchFamily="18" charset="0"/>
                <a:sym typeface="+mn-ea"/>
              </a:rPr>
              <a:t>Design the plot-- first sentences</a:t>
            </a:r>
            <a:endParaRPr lang="en-US" altLang="zh-CN" sz="2800" b="1">
              <a:solidFill>
                <a:srgbClr val="002060"/>
              </a:solidFill>
              <a:latin typeface="Times New Roman" panose="02020603050405020304" pitchFamily="18" charset="0"/>
              <a:cs typeface="Times New Roman" panose="02020603050405020304" pitchFamily="18" charset="0"/>
              <a:sym typeface="+mn-ea"/>
            </a:endParaRPr>
          </a:p>
        </p:txBody>
      </p:sp>
      <p:sp>
        <p:nvSpPr>
          <p:cNvPr id="76804" name="AutoShape 4"/>
          <p:cNvSpPr/>
          <p:nvPr>
            <p:custDataLst>
              <p:tags r:id="rId1"/>
            </p:custDataLst>
          </p:nvPr>
        </p:nvSpPr>
        <p:spPr>
          <a:xfrm>
            <a:off x="2599690" y="1020445"/>
            <a:ext cx="5676265" cy="443230"/>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p>
            <a:endParaRPr lang="zh-CN" altLang="en-US">
              <a:latin typeface="Arial" panose="020B0604020202020204" pitchFamily="34" charset="0"/>
            </a:endParaRPr>
          </a:p>
        </p:txBody>
      </p:sp>
      <p:grpSp>
        <p:nvGrpSpPr>
          <p:cNvPr id="76813" name="组合 76812"/>
          <p:cNvGrpSpPr/>
          <p:nvPr/>
        </p:nvGrpSpPr>
        <p:grpSpPr>
          <a:xfrm>
            <a:off x="175895" y="806450"/>
            <a:ext cx="2295525" cy="871855"/>
            <a:chOff x="0" y="0"/>
            <a:chExt cx="1161" cy="1539"/>
          </a:xfrm>
        </p:grpSpPr>
        <p:sp>
          <p:nvSpPr>
            <p:cNvPr id="76814" name="Oval 14"/>
            <p:cNvSpPr/>
            <p:nvPr>
              <p:custDataLst>
                <p:tags r:id="rId2"/>
              </p:custDataLst>
            </p:nvPr>
          </p:nvSpPr>
          <p:spPr>
            <a:xfrm>
              <a:off x="0" y="1166"/>
              <a:ext cx="1159" cy="362"/>
            </a:xfrm>
            <a:prstGeom prst="ellipse">
              <a:avLst/>
            </a:prstGeom>
            <a:gradFill rotWithShape="1">
              <a:gsLst>
                <a:gs pos="0">
                  <a:srgbClr val="E5EBD5"/>
                </a:gs>
                <a:gs pos="50000">
                  <a:srgbClr val="C1CF9D"/>
                </a:gs>
                <a:gs pos="100000">
                  <a:srgbClr val="E5EBD5"/>
                </a:gs>
              </a:gsLst>
              <a:lin ang="0" scaled="1"/>
            </a:gradFill>
            <a:ln w="9525">
              <a:noFill/>
            </a:ln>
          </p:spPr>
          <p:txBody>
            <a:bodyPr wrap="none" anchor="ctr"/>
            <a:p>
              <a:endParaRPr lang="zh-CN" altLang="en-US">
                <a:latin typeface="Arial" panose="020B0604020202020204" pitchFamily="34" charset="0"/>
              </a:endParaRPr>
            </a:p>
          </p:txBody>
        </p:sp>
        <p:sp>
          <p:nvSpPr>
            <p:cNvPr id="76815" name="AutoShape 15"/>
            <p:cNvSpPr/>
            <p:nvPr>
              <p:custDataLst>
                <p:tags r:id="rId3"/>
              </p:custDataLst>
            </p:nvPr>
          </p:nvSpPr>
          <p:spPr>
            <a:xfrm>
              <a:off x="2" y="0"/>
              <a:ext cx="1159" cy="1539"/>
            </a:xfrm>
            <a:prstGeom prst="can">
              <a:avLst>
                <a:gd name="adj" fmla="val 33194"/>
              </a:avLst>
            </a:prstGeom>
            <a:gradFill rotWithShape="1">
              <a:gsLst>
                <a:gs pos="0">
                  <a:srgbClr val="358CC1">
                    <a:alpha val="50000"/>
                  </a:srgbClr>
                </a:gs>
                <a:gs pos="50000">
                  <a:srgbClr val="2E3167"/>
                </a:gs>
                <a:gs pos="100000">
                  <a:srgbClr val="358CC1">
                    <a:alpha val="50000"/>
                  </a:srgbClr>
                </a:gs>
              </a:gsLst>
              <a:lin ang="0" scaled="1"/>
            </a:gradFill>
            <a:ln w="9525">
              <a:noFill/>
            </a:ln>
          </p:spPr>
          <p:txBody>
            <a:bodyPr wrap="none" anchor="ctr"/>
            <a:p>
              <a:endParaRPr lang="zh-CN" altLang="en-US">
                <a:latin typeface="Arial" panose="020B0604020202020204" pitchFamily="34" charset="0"/>
              </a:endParaRPr>
            </a:p>
          </p:txBody>
        </p:sp>
      </p:grpSp>
      <p:sp>
        <p:nvSpPr>
          <p:cNvPr id="2" name="Text Box 7"/>
          <p:cNvSpPr txBox="1"/>
          <p:nvPr>
            <p:custDataLst>
              <p:tags r:id="rId4"/>
            </p:custDataLst>
          </p:nvPr>
        </p:nvSpPr>
        <p:spPr>
          <a:xfrm>
            <a:off x="2599690" y="980440"/>
            <a:ext cx="7526020" cy="368300"/>
          </a:xfrm>
          <a:prstGeom prst="rect">
            <a:avLst/>
          </a:prstGeom>
          <a:noFill/>
          <a:ln w="9525">
            <a:noFill/>
          </a:ln>
        </p:spPr>
        <p:txBody>
          <a:bodyPr wrap="square">
            <a:spAutoFit/>
          </a:bodyPr>
          <a:p>
            <a:pPr indent="0" algn="l">
              <a:spcBef>
                <a:spcPct val="50000"/>
              </a:spcBef>
              <a:buClrTx/>
              <a:buSzTx/>
              <a:buFontTx/>
              <a:buNone/>
            </a:pPr>
            <a:r>
              <a:rPr lang="en-US" altLang="zh-CN" sz="1800" b="1">
                <a:latin typeface="微软雅黑" panose="020B0503020204020204" charset="-122"/>
                <a:ea typeface="微软雅黑" panose="020B0503020204020204" charset="-122"/>
                <a:cs typeface="微软雅黑" panose="020B0503020204020204" charset="-122"/>
              </a:rPr>
              <a:t>I witnessed the most beautiful heart working hard to save a life. </a:t>
            </a:r>
            <a:endParaRPr lang="en-US" altLang="zh-CN" sz="1800" b="1">
              <a:latin typeface="微软雅黑" panose="020B0503020204020204" charset="-122"/>
              <a:ea typeface="微软雅黑" panose="020B0503020204020204" charset="-122"/>
              <a:cs typeface="微软雅黑" panose="020B0503020204020204" charset="-122"/>
            </a:endParaRPr>
          </a:p>
        </p:txBody>
      </p:sp>
      <p:sp>
        <p:nvSpPr>
          <p:cNvPr id="76823" name="Text Box 23"/>
          <p:cNvSpPr txBox="1"/>
          <p:nvPr>
            <p:custDataLst>
              <p:tags r:id="rId5"/>
            </p:custDataLst>
          </p:nvPr>
        </p:nvSpPr>
        <p:spPr>
          <a:xfrm>
            <a:off x="383540" y="1120775"/>
            <a:ext cx="2013585" cy="460375"/>
          </a:xfrm>
          <a:prstGeom prst="rect">
            <a:avLst/>
          </a:prstGeom>
          <a:noFill/>
          <a:ln w="9525">
            <a:noFill/>
          </a:ln>
          <a:effectLst>
            <a:outerShdw dist="17961" dir="2699999" algn="ctr" rotWithShape="0">
              <a:srgbClr val="003300">
                <a:alpha val="50000"/>
              </a:srgbClr>
            </a:outerShdw>
          </a:effectLst>
        </p:spPr>
        <p:txBody>
          <a:bodyPr wrap="square">
            <a:spAutoFit/>
          </a:bodyPr>
          <a:p>
            <a:pPr algn="ctr">
              <a:spcBef>
                <a:spcPct val="50000"/>
              </a:spcBef>
            </a:pPr>
            <a:r>
              <a:rPr lang="zh-CN" altLang="en-US" sz="2400" b="1">
                <a:solidFill>
                  <a:srgbClr val="FF0000"/>
                </a:solidFill>
                <a:latin typeface="Arial" panose="020B0604020202020204" pitchFamily="34" charset="0"/>
                <a:ea typeface="宋体" panose="02010600030101010101" pitchFamily="2" charset="-122"/>
                <a:sym typeface="+mn-ea"/>
              </a:rPr>
              <a:t>Paragraph</a:t>
            </a:r>
            <a:r>
              <a:rPr lang="en-US" altLang="zh-CN" sz="2400" b="1">
                <a:solidFill>
                  <a:srgbClr val="FF0000"/>
                </a:solidFill>
                <a:latin typeface="Arial" panose="020B0604020202020204" pitchFamily="34" charset="0"/>
                <a:ea typeface="宋体" panose="02010600030101010101" pitchFamily="2" charset="-122"/>
                <a:sym typeface="+mn-ea"/>
              </a:rPr>
              <a:t>2</a:t>
            </a:r>
            <a:endParaRPr lang="en-US" altLang="zh-CN" sz="2400" b="1">
              <a:solidFill>
                <a:srgbClr val="FF0000"/>
              </a:solidFill>
              <a:latin typeface="Arial" panose="020B0604020202020204" pitchFamily="34" charset="0"/>
              <a:ea typeface="宋体" panose="02010600030101010101" pitchFamily="2" charset="-122"/>
              <a:sym typeface="+mn-ea"/>
            </a:endParaRPr>
          </a:p>
        </p:txBody>
      </p:sp>
      <p:sp>
        <p:nvSpPr>
          <p:cNvPr id="4" name="AutoShape 4"/>
          <p:cNvSpPr/>
          <p:nvPr>
            <p:custDataLst>
              <p:tags r:id="rId6"/>
            </p:custDataLst>
          </p:nvPr>
        </p:nvSpPr>
        <p:spPr>
          <a:xfrm>
            <a:off x="94615" y="1871345"/>
            <a:ext cx="12001500" cy="4168775"/>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p>
            <a:endParaRPr lang="zh-CN" altLang="en-US">
              <a:latin typeface="Arial" panose="020B0604020202020204" pitchFamily="34" charset="0"/>
            </a:endParaRPr>
          </a:p>
        </p:txBody>
      </p:sp>
      <p:sp>
        <p:nvSpPr>
          <p:cNvPr id="7" name="文本框 6"/>
          <p:cNvSpPr txBox="1"/>
          <p:nvPr/>
        </p:nvSpPr>
        <p:spPr>
          <a:xfrm>
            <a:off x="296545" y="2545715"/>
            <a:ext cx="8382635" cy="583565"/>
          </a:xfrm>
          <a:prstGeom prst="rect">
            <a:avLst/>
          </a:prstGeom>
          <a:noFill/>
        </p:spPr>
        <p:txBody>
          <a:bodyPr wrap="none" rtlCol="0" anchor="t">
            <a:spAutoFit/>
          </a:bodyPr>
          <a:p>
            <a:pPr marL="457200" indent="-457200" algn="l">
              <a:buFont typeface="Wingdings" panose="05000000000000000000" charset="0"/>
              <a:buChar char="Ø"/>
            </a:pPr>
            <a:r>
              <a:rPr lang="zh-CN" altLang="en-US" sz="3200">
                <a:solidFill>
                  <a:srgbClr val="002060"/>
                </a:solidFill>
                <a:latin typeface="Times New Roman" panose="02020603050405020304" pitchFamily="18" charset="0"/>
                <a:ea typeface="华文宋体" panose="02010600040101010101" charset="-122"/>
                <a:cs typeface="Times New Roman" panose="02020603050405020304" pitchFamily="18" charset="0"/>
                <a:sym typeface="+mn-ea"/>
              </a:rPr>
              <a:t>What did I do after witnessing the whole thing?</a:t>
            </a:r>
            <a:endParaRPr lang="zh-CN" altLang="en-US" sz="3200">
              <a:solidFill>
                <a:srgbClr val="002060"/>
              </a:solidFill>
              <a:latin typeface="Times New Roman" panose="02020603050405020304" pitchFamily="18" charset="0"/>
              <a:ea typeface="华文宋体" panose="02010600040101010101" charset="-122"/>
              <a:cs typeface="Times New Roman" panose="02020603050405020304" pitchFamily="18" charset="0"/>
              <a:sym typeface="+mn-ea"/>
            </a:endParaRPr>
          </a:p>
        </p:txBody>
      </p:sp>
      <p:sp>
        <p:nvSpPr>
          <p:cNvPr id="12" name="文本框 11"/>
          <p:cNvSpPr txBox="1"/>
          <p:nvPr/>
        </p:nvSpPr>
        <p:spPr>
          <a:xfrm>
            <a:off x="94615" y="3129280"/>
            <a:ext cx="11565255" cy="3046095"/>
          </a:xfrm>
          <a:prstGeom prst="rect">
            <a:avLst/>
          </a:prstGeom>
          <a:noFill/>
        </p:spPr>
        <p:txBody>
          <a:bodyPr wrap="square" rtlCol="0" anchor="t">
            <a:spAutoFit/>
          </a:bodyPr>
          <a:p>
            <a:r>
              <a:rPr lang="en-US" altLang="zh-CN" sz="3200">
                <a:solidFill>
                  <a:schemeClr val="tx1"/>
                </a:solidFill>
                <a:latin typeface="Times New Roman" panose="02020603050405020304" pitchFamily="18" charset="0"/>
                <a:cs typeface="Times New Roman" panose="02020603050405020304" pitchFamily="18" charset="0"/>
                <a:sym typeface="+mn-ea"/>
              </a:rPr>
              <a:t>1.</a:t>
            </a:r>
            <a:r>
              <a:rPr lang="zh-CN" altLang="en-US" sz="3200">
                <a:solidFill>
                  <a:schemeClr val="tx1"/>
                </a:solidFill>
                <a:latin typeface="Times New Roman" panose="02020603050405020304" pitchFamily="18" charset="0"/>
                <a:cs typeface="Times New Roman" panose="02020603050405020304" pitchFamily="18" charset="0"/>
                <a:sym typeface="+mn-ea"/>
              </a:rPr>
              <a:t>Before he tried to explain, I strode to him and held him tight.</a:t>
            </a:r>
            <a:endParaRPr lang="zh-CN" altLang="en-US" sz="3200">
              <a:solidFill>
                <a:schemeClr val="tx1"/>
              </a:solidFill>
              <a:latin typeface="Times New Roman" panose="02020603050405020304" pitchFamily="18" charset="0"/>
              <a:cs typeface="Times New Roman" panose="02020603050405020304" pitchFamily="18" charset="0"/>
              <a:sym typeface="+mn-ea"/>
            </a:endParaRPr>
          </a:p>
          <a:p>
            <a:r>
              <a:rPr lang="en-US" altLang="zh-CN" sz="3200">
                <a:solidFill>
                  <a:schemeClr val="tx1"/>
                </a:solidFill>
                <a:latin typeface="Times New Roman" panose="02020603050405020304" pitchFamily="18" charset="0"/>
                <a:cs typeface="Times New Roman" panose="02020603050405020304" pitchFamily="18" charset="0"/>
                <a:sym typeface="+mn-ea"/>
              </a:rPr>
              <a:t>2.</a:t>
            </a:r>
            <a:r>
              <a:rPr sz="3200">
                <a:solidFill>
                  <a:schemeClr val="tx1"/>
                </a:solidFill>
                <a:latin typeface="Times New Roman" panose="02020603050405020304" pitchFamily="18" charset="0"/>
                <a:cs typeface="Times New Roman" panose="02020603050405020304" pitchFamily="18" charset="0"/>
                <a:sym typeface="+mn-ea"/>
              </a:rPr>
              <a:t>Deeply touched by his act of kindness, I strode over and gathered my young into my arms tightly, tears of pride rolling down my cheeks and his back. </a:t>
            </a:r>
            <a:endParaRPr sz="3200">
              <a:solidFill>
                <a:schemeClr val="tx1"/>
              </a:solidFill>
              <a:latin typeface="Times New Roman" panose="02020603050405020304" pitchFamily="18" charset="0"/>
              <a:cs typeface="Times New Roman" panose="02020603050405020304" pitchFamily="18" charset="0"/>
              <a:sym typeface="+mn-ea"/>
            </a:endParaRPr>
          </a:p>
          <a:p>
            <a:r>
              <a:rPr lang="en-US" altLang="zh-CN" sz="3200">
                <a:solidFill>
                  <a:schemeClr val="tx1"/>
                </a:solidFill>
                <a:latin typeface="Times New Roman" panose="02020603050405020304" pitchFamily="18" charset="0"/>
                <a:cs typeface="Times New Roman" panose="02020603050405020304" pitchFamily="18" charset="0"/>
                <a:sym typeface="+mn-ea"/>
              </a:rPr>
              <a:t>3. Never could I have imagined that my young should be blessed with such a generous heart.</a:t>
            </a:r>
            <a:endParaRPr lang="en-US" altLang="zh-CN" sz="320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amond(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diamond(in)">
                                      <p:cBhvr>
                                        <p:cTn id="17" dur="20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box(in)">
                                      <p:cBhvr>
                                        <p:cTn id="26" dur="20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12" grpId="0"/>
      <p:bldP spid="12" grpId="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p>
                <a:endParaRPr lang="zh-CN" altLang="zh-CN" sz="2400" dirty="0">
                  <a:latin typeface="Tahoma" panose="020B0604030504040204" pitchFamily="3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p>
                <a:endParaRPr lang="zh-CN" altLang="zh-CN" sz="2400" dirty="0">
                  <a:latin typeface="Tahoma" panose="020B0604030504040204" pitchFamily="3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p>
              <a:endParaRPr lang="zh-CN" altLang="zh-CN" sz="2400" dirty="0">
                <a:latin typeface="Tahoma" panose="020B0604030504040204" pitchFamily="3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p>
              <a:endParaRPr lang="zh-CN" altLang="zh-CN" sz="2400" dirty="0">
                <a:latin typeface="Tahoma" panose="020B0604030504040204" pitchFamily="3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5" name="文本框 4"/>
          <p:cNvSpPr txBox="1"/>
          <p:nvPr/>
        </p:nvSpPr>
        <p:spPr>
          <a:xfrm>
            <a:off x="1094740" y="83185"/>
            <a:ext cx="4922520" cy="521970"/>
          </a:xfrm>
          <a:prstGeom prst="rect">
            <a:avLst/>
          </a:prstGeom>
          <a:noFill/>
        </p:spPr>
        <p:txBody>
          <a:bodyPr wrap="none" rtlCol="0" anchor="t">
            <a:spAutoFit/>
          </a:bodyPr>
          <a:p>
            <a:pPr algn="l"/>
            <a:r>
              <a:rPr lang="en-US" altLang="zh-CN" sz="2800" b="1">
                <a:solidFill>
                  <a:srgbClr val="002060"/>
                </a:solidFill>
                <a:latin typeface="Times New Roman" panose="02020603050405020304" pitchFamily="18" charset="0"/>
                <a:cs typeface="Times New Roman" panose="02020603050405020304" pitchFamily="18" charset="0"/>
                <a:sym typeface="+mn-ea"/>
              </a:rPr>
              <a:t>Design the plot-- first sentences</a:t>
            </a:r>
            <a:endParaRPr lang="en-US" altLang="zh-CN" sz="2800" b="1">
              <a:solidFill>
                <a:srgbClr val="002060"/>
              </a:solidFill>
              <a:latin typeface="Times New Roman" panose="02020603050405020304" pitchFamily="18" charset="0"/>
              <a:cs typeface="Times New Roman" panose="02020603050405020304" pitchFamily="18" charset="0"/>
              <a:sym typeface="+mn-ea"/>
            </a:endParaRPr>
          </a:p>
        </p:txBody>
      </p:sp>
      <p:sp>
        <p:nvSpPr>
          <p:cNvPr id="76804" name="AutoShape 4"/>
          <p:cNvSpPr/>
          <p:nvPr>
            <p:custDataLst>
              <p:tags r:id="rId1"/>
            </p:custDataLst>
          </p:nvPr>
        </p:nvSpPr>
        <p:spPr>
          <a:xfrm>
            <a:off x="2994660" y="1022350"/>
            <a:ext cx="5676265" cy="443230"/>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p>
            <a:endParaRPr lang="zh-CN" altLang="en-US">
              <a:latin typeface="Arial" panose="020B0604020202020204" pitchFamily="34" charset="0"/>
            </a:endParaRPr>
          </a:p>
        </p:txBody>
      </p:sp>
      <p:grpSp>
        <p:nvGrpSpPr>
          <p:cNvPr id="76813" name="组合 76812"/>
          <p:cNvGrpSpPr/>
          <p:nvPr/>
        </p:nvGrpSpPr>
        <p:grpSpPr>
          <a:xfrm>
            <a:off x="455930" y="750570"/>
            <a:ext cx="2295525" cy="871855"/>
            <a:chOff x="0" y="0"/>
            <a:chExt cx="1161" cy="1539"/>
          </a:xfrm>
        </p:grpSpPr>
        <p:sp>
          <p:nvSpPr>
            <p:cNvPr id="76814" name="Oval 14"/>
            <p:cNvSpPr/>
            <p:nvPr>
              <p:custDataLst>
                <p:tags r:id="rId2"/>
              </p:custDataLst>
            </p:nvPr>
          </p:nvSpPr>
          <p:spPr>
            <a:xfrm>
              <a:off x="0" y="1166"/>
              <a:ext cx="1159" cy="362"/>
            </a:xfrm>
            <a:prstGeom prst="ellipse">
              <a:avLst/>
            </a:prstGeom>
            <a:gradFill rotWithShape="1">
              <a:gsLst>
                <a:gs pos="0">
                  <a:srgbClr val="E5EBD5"/>
                </a:gs>
                <a:gs pos="50000">
                  <a:srgbClr val="C1CF9D"/>
                </a:gs>
                <a:gs pos="100000">
                  <a:srgbClr val="E5EBD5"/>
                </a:gs>
              </a:gsLst>
              <a:lin ang="0" scaled="1"/>
            </a:gradFill>
            <a:ln w="9525">
              <a:noFill/>
            </a:ln>
          </p:spPr>
          <p:txBody>
            <a:bodyPr wrap="none" anchor="ctr"/>
            <a:p>
              <a:endParaRPr lang="zh-CN" altLang="en-US">
                <a:latin typeface="Arial" panose="020B0604020202020204" pitchFamily="34" charset="0"/>
              </a:endParaRPr>
            </a:p>
          </p:txBody>
        </p:sp>
        <p:sp>
          <p:nvSpPr>
            <p:cNvPr id="76815" name="AutoShape 15"/>
            <p:cNvSpPr/>
            <p:nvPr>
              <p:custDataLst>
                <p:tags r:id="rId3"/>
              </p:custDataLst>
            </p:nvPr>
          </p:nvSpPr>
          <p:spPr>
            <a:xfrm>
              <a:off x="2" y="0"/>
              <a:ext cx="1159" cy="1539"/>
            </a:xfrm>
            <a:prstGeom prst="can">
              <a:avLst>
                <a:gd name="adj" fmla="val 33194"/>
              </a:avLst>
            </a:prstGeom>
            <a:gradFill rotWithShape="1">
              <a:gsLst>
                <a:gs pos="0">
                  <a:srgbClr val="358CC1">
                    <a:alpha val="50000"/>
                  </a:srgbClr>
                </a:gs>
                <a:gs pos="50000">
                  <a:srgbClr val="2E3167"/>
                </a:gs>
                <a:gs pos="100000">
                  <a:srgbClr val="358CC1">
                    <a:alpha val="50000"/>
                  </a:srgbClr>
                </a:gs>
              </a:gsLst>
              <a:lin ang="0" scaled="1"/>
            </a:gradFill>
            <a:ln w="9525">
              <a:noFill/>
            </a:ln>
          </p:spPr>
          <p:txBody>
            <a:bodyPr wrap="none" anchor="ctr"/>
            <a:p>
              <a:endParaRPr lang="zh-CN" altLang="en-US">
                <a:latin typeface="Arial" panose="020B0604020202020204" pitchFamily="34" charset="0"/>
              </a:endParaRPr>
            </a:p>
          </p:txBody>
        </p:sp>
      </p:grpSp>
      <p:sp>
        <p:nvSpPr>
          <p:cNvPr id="2" name="Text Box 7"/>
          <p:cNvSpPr txBox="1"/>
          <p:nvPr>
            <p:custDataLst>
              <p:tags r:id="rId4"/>
            </p:custDataLst>
          </p:nvPr>
        </p:nvSpPr>
        <p:spPr>
          <a:xfrm>
            <a:off x="3148965" y="1059815"/>
            <a:ext cx="7526020" cy="368300"/>
          </a:xfrm>
          <a:prstGeom prst="rect">
            <a:avLst/>
          </a:prstGeom>
          <a:noFill/>
          <a:ln w="9525">
            <a:noFill/>
          </a:ln>
        </p:spPr>
        <p:txBody>
          <a:bodyPr wrap="square">
            <a:spAutoFit/>
          </a:bodyPr>
          <a:p>
            <a:pPr indent="0" algn="l">
              <a:spcBef>
                <a:spcPct val="50000"/>
              </a:spcBef>
              <a:buClrTx/>
              <a:buSzTx/>
              <a:buFontTx/>
              <a:buNone/>
            </a:pPr>
            <a:r>
              <a:rPr lang="en-US" altLang="zh-CN" sz="1800" b="1">
                <a:latin typeface="微软雅黑" panose="020B0503020204020204" charset="-122"/>
                <a:ea typeface="微软雅黑" panose="020B0503020204020204" charset="-122"/>
                <a:cs typeface="微软雅黑" panose="020B0503020204020204" charset="-122"/>
              </a:rPr>
              <a:t>I witnessed the most beautiful heart working hard to save a life. </a:t>
            </a:r>
            <a:endParaRPr lang="en-US" altLang="zh-CN" sz="1800" b="1">
              <a:latin typeface="微软雅黑" panose="020B0503020204020204" charset="-122"/>
              <a:ea typeface="微软雅黑" panose="020B0503020204020204" charset="-122"/>
              <a:cs typeface="微软雅黑" panose="020B0503020204020204" charset="-122"/>
            </a:endParaRPr>
          </a:p>
        </p:txBody>
      </p:sp>
      <p:sp>
        <p:nvSpPr>
          <p:cNvPr id="76823" name="Text Box 23"/>
          <p:cNvSpPr txBox="1"/>
          <p:nvPr>
            <p:custDataLst>
              <p:tags r:id="rId5"/>
            </p:custDataLst>
          </p:nvPr>
        </p:nvSpPr>
        <p:spPr>
          <a:xfrm>
            <a:off x="523875" y="1092200"/>
            <a:ext cx="2013585" cy="460375"/>
          </a:xfrm>
          <a:prstGeom prst="rect">
            <a:avLst/>
          </a:prstGeom>
          <a:noFill/>
          <a:ln w="9525">
            <a:noFill/>
          </a:ln>
          <a:effectLst>
            <a:outerShdw dist="17961" dir="2699999" algn="ctr" rotWithShape="0">
              <a:srgbClr val="003300">
                <a:alpha val="50000"/>
              </a:srgbClr>
            </a:outerShdw>
          </a:effectLst>
        </p:spPr>
        <p:txBody>
          <a:bodyPr wrap="square">
            <a:spAutoFit/>
          </a:bodyPr>
          <a:p>
            <a:pPr algn="ctr">
              <a:spcBef>
                <a:spcPct val="50000"/>
              </a:spcBef>
            </a:pPr>
            <a:r>
              <a:rPr lang="zh-CN" altLang="en-US" sz="2400" b="1">
                <a:solidFill>
                  <a:srgbClr val="FF0000"/>
                </a:solidFill>
                <a:latin typeface="Arial" panose="020B0604020202020204" pitchFamily="34" charset="0"/>
                <a:ea typeface="宋体" panose="02010600030101010101" pitchFamily="2" charset="-122"/>
                <a:sym typeface="+mn-ea"/>
              </a:rPr>
              <a:t>Paragraph</a:t>
            </a:r>
            <a:r>
              <a:rPr lang="en-US" altLang="zh-CN" sz="2400" b="1">
                <a:solidFill>
                  <a:srgbClr val="FF0000"/>
                </a:solidFill>
                <a:latin typeface="Arial" panose="020B0604020202020204" pitchFamily="34" charset="0"/>
                <a:ea typeface="宋体" panose="02010600030101010101" pitchFamily="2" charset="-122"/>
                <a:sym typeface="+mn-ea"/>
              </a:rPr>
              <a:t>2</a:t>
            </a:r>
            <a:endParaRPr lang="en-US" altLang="zh-CN" sz="2400" b="1">
              <a:solidFill>
                <a:srgbClr val="FF0000"/>
              </a:solidFill>
              <a:latin typeface="Arial" panose="020B0604020202020204" pitchFamily="34" charset="0"/>
              <a:ea typeface="宋体" panose="02010600030101010101" pitchFamily="2" charset="-122"/>
              <a:sym typeface="+mn-ea"/>
            </a:endParaRPr>
          </a:p>
        </p:txBody>
      </p:sp>
      <p:sp>
        <p:nvSpPr>
          <p:cNvPr id="4" name="AutoShape 4"/>
          <p:cNvSpPr/>
          <p:nvPr>
            <p:custDataLst>
              <p:tags r:id="rId6"/>
            </p:custDataLst>
          </p:nvPr>
        </p:nvSpPr>
        <p:spPr>
          <a:xfrm>
            <a:off x="450215" y="1714500"/>
            <a:ext cx="11609705" cy="3495040"/>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p>
            <a:endParaRPr lang="zh-CN" altLang="en-US">
              <a:latin typeface="Arial" panose="020B0604020202020204" pitchFamily="34" charset="0"/>
            </a:endParaRPr>
          </a:p>
        </p:txBody>
      </p:sp>
      <p:sp>
        <p:nvSpPr>
          <p:cNvPr id="7" name="文本框 6"/>
          <p:cNvSpPr txBox="1"/>
          <p:nvPr/>
        </p:nvSpPr>
        <p:spPr>
          <a:xfrm>
            <a:off x="638810" y="1714500"/>
            <a:ext cx="8257540" cy="583565"/>
          </a:xfrm>
          <a:prstGeom prst="rect">
            <a:avLst/>
          </a:prstGeom>
          <a:noFill/>
        </p:spPr>
        <p:txBody>
          <a:bodyPr wrap="none" rtlCol="0" anchor="t">
            <a:spAutoFit/>
          </a:bodyPr>
          <a:p>
            <a:pPr marL="457200" indent="-457200" algn="l">
              <a:buFont typeface="Wingdings" panose="05000000000000000000" charset="0"/>
              <a:buChar char="Ø"/>
            </a:pPr>
            <a:r>
              <a:rPr lang="zh-CN" altLang="en-US" sz="3200">
                <a:solidFill>
                  <a:srgbClr val="002060"/>
                </a:solidFill>
                <a:latin typeface="Times New Roman" panose="02020603050405020304" pitchFamily="18" charset="0"/>
                <a:ea typeface="华文宋体" panose="02010600040101010101" charset="-122"/>
                <a:cs typeface="Times New Roman" panose="02020603050405020304" pitchFamily="18" charset="0"/>
                <a:sym typeface="+mn-ea"/>
              </a:rPr>
              <a:t>How did Billy react to my sudden appearance?</a:t>
            </a:r>
            <a:endParaRPr lang="zh-CN" altLang="en-US" sz="3200">
              <a:solidFill>
                <a:srgbClr val="002060"/>
              </a:solidFill>
              <a:latin typeface="Times New Roman" panose="02020603050405020304" pitchFamily="18" charset="0"/>
              <a:ea typeface="华文宋体" panose="02010600040101010101" charset="-122"/>
              <a:cs typeface="Times New Roman" panose="02020603050405020304" pitchFamily="18" charset="0"/>
              <a:sym typeface="+mn-ea"/>
            </a:endParaRPr>
          </a:p>
        </p:txBody>
      </p:sp>
      <p:sp>
        <p:nvSpPr>
          <p:cNvPr id="12" name="文本框 11"/>
          <p:cNvSpPr txBox="1"/>
          <p:nvPr/>
        </p:nvSpPr>
        <p:spPr>
          <a:xfrm>
            <a:off x="614045" y="2298065"/>
            <a:ext cx="11565255" cy="3046095"/>
          </a:xfrm>
          <a:prstGeom prst="rect">
            <a:avLst/>
          </a:prstGeom>
          <a:noFill/>
        </p:spPr>
        <p:txBody>
          <a:bodyPr wrap="square" rtlCol="0" anchor="t">
            <a:spAutoFit/>
          </a:bodyPr>
          <a:p>
            <a:r>
              <a:rPr sz="3200">
                <a:solidFill>
                  <a:schemeClr val="tx1"/>
                </a:solidFill>
                <a:latin typeface="Times New Roman" panose="02020603050405020304" pitchFamily="18" charset="0"/>
                <a:cs typeface="Times New Roman" panose="02020603050405020304" pitchFamily="18" charset="0"/>
                <a:sym typeface="+mn-ea"/>
              </a:rPr>
              <a:t>1.A little embarrassed but still proud, he shared the whole story with me, saying that if he didn’t offer the helping hand, the fawn would end up being thirsty to death.</a:t>
            </a:r>
            <a:endParaRPr sz="3200">
              <a:solidFill>
                <a:schemeClr val="tx1"/>
              </a:solidFill>
              <a:latin typeface="Times New Roman" panose="02020603050405020304" pitchFamily="18" charset="0"/>
              <a:cs typeface="Times New Roman" panose="02020603050405020304" pitchFamily="18" charset="0"/>
              <a:sym typeface="+mn-ea"/>
            </a:endParaRPr>
          </a:p>
          <a:p>
            <a:r>
              <a:rPr sz="3200">
                <a:solidFill>
                  <a:schemeClr val="tx1"/>
                </a:solidFill>
                <a:latin typeface="Times New Roman" panose="02020603050405020304" pitchFamily="18" charset="0"/>
                <a:cs typeface="Times New Roman" panose="02020603050405020304" pitchFamily="18" charset="0"/>
                <a:sym typeface="+mn-ea"/>
              </a:rPr>
              <a:t>2.Somewhat surprised at my suddent appearance, he appeared a little embarrassed and ran into my arms.</a:t>
            </a:r>
            <a:endParaRPr sz="3200">
              <a:solidFill>
                <a:schemeClr val="tx1"/>
              </a:solidFill>
              <a:latin typeface="Times New Roman" panose="02020603050405020304" pitchFamily="18" charset="0"/>
              <a:cs typeface="Times New Roman" panose="02020603050405020304" pitchFamily="18" charset="0"/>
              <a:sym typeface="+mn-ea"/>
            </a:endParaRPr>
          </a:p>
          <a:p>
            <a:r>
              <a:rPr sz="3200">
                <a:solidFill>
                  <a:schemeClr val="tx1"/>
                </a:solidFill>
                <a:latin typeface="Times New Roman" panose="02020603050405020304" pitchFamily="18" charset="0"/>
                <a:cs typeface="Times New Roman" panose="02020603050405020304" pitchFamily="18" charset="0"/>
                <a:sym typeface="+mn-ea"/>
              </a:rPr>
              <a:t>3.He couldn’t wait to share the whole thing with me.</a:t>
            </a:r>
            <a:endParaRPr sz="320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amond(in)">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ox(in)">
                                      <p:cBhvr>
                                        <p:cTn id="17" dur="20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p>
                <a:endParaRPr lang="zh-CN" altLang="zh-CN" sz="2400" dirty="0">
                  <a:latin typeface="Tahoma" panose="020B0604030504040204" pitchFamily="3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p>
                <a:endParaRPr lang="zh-CN" altLang="zh-CN" sz="2400" dirty="0">
                  <a:latin typeface="Tahoma" panose="020B0604030504040204" pitchFamily="3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p>
              <a:endParaRPr lang="zh-CN" altLang="zh-CN" sz="2400" dirty="0">
                <a:latin typeface="Tahoma" panose="020B0604030504040204" pitchFamily="3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p>
              <a:endParaRPr lang="zh-CN" altLang="zh-CN" sz="2400" dirty="0">
                <a:latin typeface="Tahoma" panose="020B0604030504040204" pitchFamily="3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76804" name="AutoShape 4"/>
          <p:cNvSpPr/>
          <p:nvPr>
            <p:custDataLst>
              <p:tags r:id="rId1"/>
            </p:custDataLst>
          </p:nvPr>
        </p:nvSpPr>
        <p:spPr>
          <a:xfrm>
            <a:off x="2994660" y="1022350"/>
            <a:ext cx="5676265" cy="443230"/>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p>
            <a:endParaRPr lang="zh-CN" altLang="en-US">
              <a:latin typeface="Arial" panose="020B0604020202020204" pitchFamily="34" charset="0"/>
            </a:endParaRPr>
          </a:p>
        </p:txBody>
      </p:sp>
      <p:grpSp>
        <p:nvGrpSpPr>
          <p:cNvPr id="76813" name="组合 76812"/>
          <p:cNvGrpSpPr/>
          <p:nvPr/>
        </p:nvGrpSpPr>
        <p:grpSpPr>
          <a:xfrm>
            <a:off x="455930" y="750570"/>
            <a:ext cx="2295525" cy="871855"/>
            <a:chOff x="0" y="0"/>
            <a:chExt cx="1161" cy="1539"/>
          </a:xfrm>
        </p:grpSpPr>
        <p:sp>
          <p:nvSpPr>
            <p:cNvPr id="76814" name="Oval 14"/>
            <p:cNvSpPr/>
            <p:nvPr>
              <p:custDataLst>
                <p:tags r:id="rId2"/>
              </p:custDataLst>
            </p:nvPr>
          </p:nvSpPr>
          <p:spPr>
            <a:xfrm>
              <a:off x="0" y="1166"/>
              <a:ext cx="1159" cy="362"/>
            </a:xfrm>
            <a:prstGeom prst="ellipse">
              <a:avLst/>
            </a:prstGeom>
            <a:gradFill rotWithShape="1">
              <a:gsLst>
                <a:gs pos="0">
                  <a:srgbClr val="E5EBD5"/>
                </a:gs>
                <a:gs pos="50000">
                  <a:srgbClr val="C1CF9D"/>
                </a:gs>
                <a:gs pos="100000">
                  <a:srgbClr val="E5EBD5"/>
                </a:gs>
              </a:gsLst>
              <a:lin ang="0" scaled="1"/>
            </a:gradFill>
            <a:ln w="9525">
              <a:noFill/>
            </a:ln>
          </p:spPr>
          <p:txBody>
            <a:bodyPr wrap="none" anchor="ctr"/>
            <a:p>
              <a:endParaRPr lang="zh-CN" altLang="en-US">
                <a:latin typeface="Arial" panose="020B0604020202020204" pitchFamily="34" charset="0"/>
              </a:endParaRPr>
            </a:p>
          </p:txBody>
        </p:sp>
        <p:sp>
          <p:nvSpPr>
            <p:cNvPr id="76815" name="AutoShape 15"/>
            <p:cNvSpPr/>
            <p:nvPr>
              <p:custDataLst>
                <p:tags r:id="rId3"/>
              </p:custDataLst>
            </p:nvPr>
          </p:nvSpPr>
          <p:spPr>
            <a:xfrm>
              <a:off x="2" y="0"/>
              <a:ext cx="1159" cy="1539"/>
            </a:xfrm>
            <a:prstGeom prst="can">
              <a:avLst>
                <a:gd name="adj" fmla="val 33194"/>
              </a:avLst>
            </a:prstGeom>
            <a:gradFill rotWithShape="1">
              <a:gsLst>
                <a:gs pos="0">
                  <a:srgbClr val="358CC1">
                    <a:alpha val="50000"/>
                  </a:srgbClr>
                </a:gs>
                <a:gs pos="50000">
                  <a:srgbClr val="2E3167"/>
                </a:gs>
                <a:gs pos="100000">
                  <a:srgbClr val="358CC1">
                    <a:alpha val="50000"/>
                  </a:srgbClr>
                </a:gs>
              </a:gsLst>
              <a:lin ang="0" scaled="1"/>
            </a:gradFill>
            <a:ln w="9525">
              <a:noFill/>
            </a:ln>
          </p:spPr>
          <p:txBody>
            <a:bodyPr wrap="none" anchor="ctr"/>
            <a:p>
              <a:endParaRPr lang="zh-CN" altLang="en-US">
                <a:latin typeface="Arial" panose="020B0604020202020204" pitchFamily="34" charset="0"/>
              </a:endParaRPr>
            </a:p>
          </p:txBody>
        </p:sp>
      </p:grpSp>
      <p:sp>
        <p:nvSpPr>
          <p:cNvPr id="2" name="Text Box 7"/>
          <p:cNvSpPr txBox="1"/>
          <p:nvPr>
            <p:custDataLst>
              <p:tags r:id="rId4"/>
            </p:custDataLst>
          </p:nvPr>
        </p:nvSpPr>
        <p:spPr>
          <a:xfrm>
            <a:off x="3148965" y="1059815"/>
            <a:ext cx="7526020" cy="368300"/>
          </a:xfrm>
          <a:prstGeom prst="rect">
            <a:avLst/>
          </a:prstGeom>
          <a:noFill/>
          <a:ln w="9525">
            <a:noFill/>
          </a:ln>
        </p:spPr>
        <p:txBody>
          <a:bodyPr wrap="square">
            <a:spAutoFit/>
          </a:bodyPr>
          <a:p>
            <a:pPr indent="0" algn="l">
              <a:spcBef>
                <a:spcPct val="50000"/>
              </a:spcBef>
              <a:buClrTx/>
              <a:buSzTx/>
              <a:buFontTx/>
              <a:buNone/>
            </a:pPr>
            <a:r>
              <a:rPr lang="en-US" altLang="zh-CN" sz="1800" b="1">
                <a:latin typeface="微软雅黑" panose="020B0503020204020204" charset="-122"/>
                <a:ea typeface="微软雅黑" panose="020B0503020204020204" charset="-122"/>
                <a:cs typeface="微软雅黑" panose="020B0503020204020204" charset="-122"/>
              </a:rPr>
              <a:t>I witnessed the most beautiful heart working hard to save a life. </a:t>
            </a:r>
            <a:endParaRPr lang="en-US" altLang="zh-CN" sz="1800" b="1">
              <a:latin typeface="微软雅黑" panose="020B0503020204020204" charset="-122"/>
              <a:ea typeface="微软雅黑" panose="020B0503020204020204" charset="-122"/>
              <a:cs typeface="微软雅黑" panose="020B0503020204020204" charset="-122"/>
            </a:endParaRPr>
          </a:p>
        </p:txBody>
      </p:sp>
      <p:sp>
        <p:nvSpPr>
          <p:cNvPr id="76823" name="Text Box 23"/>
          <p:cNvSpPr txBox="1"/>
          <p:nvPr>
            <p:custDataLst>
              <p:tags r:id="rId5"/>
            </p:custDataLst>
          </p:nvPr>
        </p:nvSpPr>
        <p:spPr>
          <a:xfrm>
            <a:off x="523875" y="1092200"/>
            <a:ext cx="2013585" cy="460375"/>
          </a:xfrm>
          <a:prstGeom prst="rect">
            <a:avLst/>
          </a:prstGeom>
          <a:noFill/>
          <a:ln w="9525">
            <a:noFill/>
          </a:ln>
          <a:effectLst>
            <a:outerShdw dist="17961" dir="2699999" algn="ctr" rotWithShape="0">
              <a:srgbClr val="003300">
                <a:alpha val="50000"/>
              </a:srgbClr>
            </a:outerShdw>
          </a:effectLst>
        </p:spPr>
        <p:txBody>
          <a:bodyPr wrap="square">
            <a:spAutoFit/>
          </a:bodyPr>
          <a:p>
            <a:pPr algn="ctr">
              <a:spcBef>
                <a:spcPct val="50000"/>
              </a:spcBef>
            </a:pPr>
            <a:r>
              <a:rPr lang="zh-CN" altLang="en-US" sz="2400" b="1">
                <a:solidFill>
                  <a:srgbClr val="FF0000"/>
                </a:solidFill>
                <a:latin typeface="Arial" panose="020B0604020202020204" pitchFamily="34" charset="0"/>
                <a:ea typeface="宋体" panose="02010600030101010101" pitchFamily="2" charset="-122"/>
                <a:sym typeface="+mn-ea"/>
              </a:rPr>
              <a:t>Paragraph</a:t>
            </a:r>
            <a:r>
              <a:rPr lang="en-US" altLang="zh-CN" sz="2400" b="1">
                <a:solidFill>
                  <a:srgbClr val="FF0000"/>
                </a:solidFill>
                <a:latin typeface="Arial" panose="020B0604020202020204" pitchFamily="34" charset="0"/>
                <a:ea typeface="宋体" panose="02010600030101010101" pitchFamily="2" charset="-122"/>
                <a:sym typeface="+mn-ea"/>
              </a:rPr>
              <a:t>2</a:t>
            </a:r>
            <a:endParaRPr lang="en-US" altLang="zh-CN" sz="2400" b="1">
              <a:solidFill>
                <a:srgbClr val="FF0000"/>
              </a:solidFill>
              <a:latin typeface="Arial" panose="020B0604020202020204" pitchFamily="34" charset="0"/>
              <a:ea typeface="宋体" panose="02010600030101010101" pitchFamily="2" charset="-122"/>
              <a:sym typeface="+mn-ea"/>
            </a:endParaRPr>
          </a:p>
        </p:txBody>
      </p:sp>
      <p:sp>
        <p:nvSpPr>
          <p:cNvPr id="10" name="文本框 9"/>
          <p:cNvSpPr txBox="1"/>
          <p:nvPr/>
        </p:nvSpPr>
        <p:spPr>
          <a:xfrm>
            <a:off x="0" y="1622425"/>
            <a:ext cx="11183620" cy="608965"/>
          </a:xfrm>
          <a:prstGeom prst="rect">
            <a:avLst/>
          </a:prstGeom>
          <a:noFill/>
        </p:spPr>
        <p:txBody>
          <a:bodyPr wrap="none" rtlCol="0" anchor="t">
            <a:spAutoFit/>
          </a:bodyPr>
          <a:p>
            <a:pPr marL="457200" indent="-457200" algn="l">
              <a:lnSpc>
                <a:spcPts val="4040"/>
              </a:lnSpc>
              <a:buFont typeface="Wingdings" panose="05000000000000000000" charset="0"/>
              <a:buChar char="Ø"/>
            </a:pPr>
            <a:r>
              <a:rPr lang="zh-CN" altLang="en-US" sz="3200">
                <a:solidFill>
                  <a:srgbClr val="002060"/>
                </a:solidFill>
                <a:latin typeface="Times New Roman" panose="02020603050405020304" pitchFamily="18" charset="0"/>
                <a:ea typeface="华文宋体" panose="02010600040101010101" charset="-122"/>
                <a:cs typeface="Times New Roman" panose="02020603050405020304" pitchFamily="18" charset="0"/>
                <a:sym typeface="+mn-ea"/>
              </a:rPr>
              <a:t>What miracle happened?  </a:t>
            </a:r>
            <a:r>
              <a:rPr lang="zh-CN" altLang="en-US" sz="2400" b="1">
                <a:solidFill>
                  <a:srgbClr val="C00000"/>
                </a:solidFill>
                <a:latin typeface="Times New Roman" panose="02020603050405020304" pitchFamily="18" charset="0"/>
                <a:ea typeface="华文宋体" panose="02010600040101010101" charset="-122"/>
                <a:cs typeface="Times New Roman" panose="02020603050405020304" pitchFamily="18" charset="0"/>
                <a:sym typeface="+mn-ea"/>
              </a:rPr>
              <a:t>(--rain</a:t>
            </a:r>
            <a:r>
              <a:rPr lang="en-US" altLang="zh-CN" sz="2400" b="1">
                <a:solidFill>
                  <a:srgbClr val="C00000"/>
                </a:solidFill>
                <a:latin typeface="Times New Roman" panose="02020603050405020304" pitchFamily="18" charset="0"/>
                <a:ea typeface="华文宋体" panose="02010600040101010101" charset="-122"/>
                <a:cs typeface="Times New Roman" panose="02020603050405020304" pitchFamily="18" charset="0"/>
                <a:sym typeface="+mn-ea"/>
              </a:rPr>
              <a:t>, </a:t>
            </a:r>
            <a:r>
              <a:rPr lang="zh-CN" altLang="en-US" sz="2400" b="1">
                <a:solidFill>
                  <a:srgbClr val="C00000"/>
                </a:solidFill>
                <a:latin typeface="Times New Roman" panose="02020603050405020304" pitchFamily="18" charset="0"/>
                <a:ea typeface="华文宋体" panose="02010600040101010101" charset="-122"/>
                <a:cs typeface="Times New Roman" panose="02020603050405020304" pitchFamily="18" charset="0"/>
                <a:sym typeface="+mn-ea"/>
              </a:rPr>
              <a:t>How to end your composition perfectly?)</a:t>
            </a:r>
            <a:endParaRPr lang="zh-CN" altLang="en-US" sz="2400" b="1">
              <a:solidFill>
                <a:srgbClr val="C00000"/>
              </a:solidFill>
              <a:latin typeface="Times New Roman" panose="02020603050405020304" pitchFamily="18" charset="0"/>
              <a:ea typeface="华文宋体" panose="02010600040101010101" charset="-122"/>
              <a:cs typeface="Times New Roman" panose="02020603050405020304" pitchFamily="18" charset="0"/>
              <a:sym typeface="+mn-ea"/>
            </a:endParaRPr>
          </a:p>
        </p:txBody>
      </p:sp>
      <p:sp>
        <p:nvSpPr>
          <p:cNvPr id="11" name="文本框 10"/>
          <p:cNvSpPr txBox="1"/>
          <p:nvPr/>
        </p:nvSpPr>
        <p:spPr>
          <a:xfrm>
            <a:off x="93345" y="2231390"/>
            <a:ext cx="12005310" cy="3954145"/>
          </a:xfrm>
          <a:prstGeom prst="rect">
            <a:avLst/>
          </a:prstGeom>
          <a:noFill/>
        </p:spPr>
        <p:txBody>
          <a:bodyPr wrap="square" rtlCol="0" anchor="t">
            <a:spAutoFit/>
          </a:bodyPr>
          <a:p>
            <a:r>
              <a:rPr lang="en-US" altLang="zh-CN" sz="3200">
                <a:solidFill>
                  <a:schemeClr val="tx1"/>
                </a:solidFill>
                <a:latin typeface="Times New Roman" panose="02020603050405020304" pitchFamily="18" charset="0"/>
                <a:cs typeface="Times New Roman" panose="02020603050405020304" pitchFamily="18" charset="0"/>
                <a:sym typeface="+mn-ea"/>
              </a:rPr>
              <a:t>1</a:t>
            </a:r>
            <a:r>
              <a:rPr sz="3200">
                <a:latin typeface="Times New Roman" panose="02020603050405020304" pitchFamily="18" charset="0"/>
                <a:cs typeface="Times New Roman" panose="02020603050405020304" pitchFamily="18" charset="0"/>
                <a:sym typeface="+mn-ea"/>
              </a:rPr>
              <a:t>And miraculously, the tears on my cheeks turned into the long-expected </a:t>
            </a:r>
            <a:r>
              <a:rPr sz="3200" u="sng">
                <a:latin typeface="Times New Roman" panose="02020603050405020304" pitchFamily="18" charset="0"/>
                <a:cs typeface="Times New Roman" panose="02020603050405020304" pitchFamily="18" charset="0"/>
                <a:sym typeface="+mn-ea"/>
              </a:rPr>
              <a:t>rain </a:t>
            </a:r>
            <a:r>
              <a:rPr sz="3200">
                <a:latin typeface="Times New Roman" panose="02020603050405020304" pitchFamily="18" charset="0"/>
                <a:cs typeface="Times New Roman" panose="02020603050405020304" pitchFamily="18" charset="0"/>
                <a:sym typeface="+mn-ea"/>
              </a:rPr>
              <a:t>from the sky! </a:t>
            </a:r>
            <a:endParaRPr lang="en-US" altLang="zh-CN" sz="3200">
              <a:solidFill>
                <a:schemeClr val="tx1"/>
              </a:solidFill>
              <a:latin typeface="Times New Roman" panose="02020603050405020304" pitchFamily="18" charset="0"/>
              <a:cs typeface="Times New Roman" panose="02020603050405020304" pitchFamily="18" charset="0"/>
              <a:sym typeface="+mn-ea"/>
            </a:endParaRPr>
          </a:p>
          <a:p>
            <a:r>
              <a:rPr lang="en-US" altLang="zh-CN" sz="3200">
                <a:solidFill>
                  <a:schemeClr val="tx1"/>
                </a:solidFill>
                <a:latin typeface="Times New Roman" panose="02020603050405020304" pitchFamily="18" charset="0"/>
                <a:cs typeface="Times New Roman" panose="02020603050405020304" pitchFamily="18" charset="0"/>
                <a:sym typeface="+mn-ea"/>
              </a:rPr>
              <a:t>2.</a:t>
            </a:r>
            <a:r>
              <a:rPr lang="zh-CN" altLang="en-US" sz="3200">
                <a:solidFill>
                  <a:schemeClr val="tx1"/>
                </a:solidFill>
                <a:latin typeface="Times New Roman" panose="02020603050405020304" pitchFamily="18" charset="0"/>
                <a:cs typeface="Times New Roman" panose="02020603050405020304" pitchFamily="18" charset="0"/>
                <a:sym typeface="+mn-ea"/>
              </a:rPr>
              <a:t>I looked up at the sky. It was as if God, Himself, was weeping with pride. The rain that came that day was a </a:t>
            </a:r>
            <a:r>
              <a:rPr lang="zh-CN" altLang="en-US" sz="3200" u="sng">
                <a:solidFill>
                  <a:schemeClr val="tx1"/>
                </a:solidFill>
                <a:latin typeface="Times New Roman" panose="02020603050405020304" pitchFamily="18" charset="0"/>
                <a:cs typeface="Times New Roman" panose="02020603050405020304" pitchFamily="18" charset="0"/>
                <a:sym typeface="+mn-ea"/>
              </a:rPr>
              <a:t>miracle</a:t>
            </a:r>
            <a:r>
              <a:rPr lang="zh-CN" altLang="en-US" sz="3200">
                <a:solidFill>
                  <a:schemeClr val="tx1"/>
                </a:solidFill>
                <a:latin typeface="Times New Roman" panose="02020603050405020304" pitchFamily="18" charset="0"/>
                <a:cs typeface="Times New Roman" panose="02020603050405020304" pitchFamily="18" charset="0"/>
                <a:sym typeface="+mn-ea"/>
              </a:rPr>
              <a:t>, saving our </a:t>
            </a:r>
            <a:r>
              <a:rPr lang="zh-CN" altLang="en-US" sz="3200" u="sng">
                <a:solidFill>
                  <a:schemeClr val="tx1"/>
                </a:solidFill>
                <a:latin typeface="Times New Roman" panose="02020603050405020304" pitchFamily="18" charset="0"/>
                <a:cs typeface="Times New Roman" panose="02020603050405020304" pitchFamily="18" charset="0"/>
                <a:sym typeface="+mn-ea"/>
              </a:rPr>
              <a:t>farm</a:t>
            </a:r>
            <a:r>
              <a:rPr lang="zh-CN" altLang="en-US" sz="3200">
                <a:solidFill>
                  <a:schemeClr val="tx1"/>
                </a:solidFill>
                <a:latin typeface="Times New Roman" panose="02020603050405020304" pitchFamily="18" charset="0"/>
                <a:cs typeface="Times New Roman" panose="02020603050405020304" pitchFamily="18" charset="0"/>
                <a:sym typeface="+mn-ea"/>
              </a:rPr>
              <a:t>, like my boy saved a life.</a:t>
            </a:r>
            <a:endParaRPr lang="zh-CN" altLang="en-US" sz="3200">
              <a:solidFill>
                <a:schemeClr val="tx1"/>
              </a:solidFill>
              <a:latin typeface="Times New Roman" panose="02020603050405020304" pitchFamily="18" charset="0"/>
              <a:cs typeface="Times New Roman" panose="02020603050405020304" pitchFamily="18" charset="0"/>
              <a:sym typeface="+mn-ea"/>
            </a:endParaRPr>
          </a:p>
          <a:p>
            <a:r>
              <a:rPr lang="en-US" sz="3200">
                <a:solidFill>
                  <a:schemeClr val="tx1"/>
                </a:solidFill>
                <a:latin typeface="Times New Roman" panose="02020603050405020304" pitchFamily="18" charset="0"/>
                <a:cs typeface="Times New Roman" panose="02020603050405020304" pitchFamily="18" charset="0"/>
                <a:sym typeface="+mn-ea"/>
              </a:rPr>
              <a:t>3.</a:t>
            </a:r>
            <a:r>
              <a:rPr sz="3200">
                <a:solidFill>
                  <a:schemeClr val="tx1"/>
                </a:solidFill>
                <a:latin typeface="Times New Roman" panose="02020603050405020304" pitchFamily="18" charset="0"/>
                <a:cs typeface="Times New Roman" panose="02020603050405020304" pitchFamily="18" charset="0"/>
                <a:sym typeface="+mn-ea"/>
              </a:rPr>
              <a:t>It must be God’s answer to people’s call for the rain, and also a reward for Billy’s act of kindness!</a:t>
            </a:r>
            <a:endParaRPr sz="3200">
              <a:solidFill>
                <a:schemeClr val="tx1"/>
              </a:solidFill>
              <a:latin typeface="Times New Roman" panose="02020603050405020304" pitchFamily="18" charset="0"/>
              <a:cs typeface="Times New Roman" panose="02020603050405020304" pitchFamily="18" charset="0"/>
              <a:sym typeface="+mn-ea"/>
            </a:endParaRPr>
          </a:p>
          <a:p>
            <a:pPr algn="l">
              <a:lnSpc>
                <a:spcPts val="3240"/>
              </a:lnSpc>
            </a:pPr>
            <a:endParaRPr lang="en-US" altLang="zh-CN" sz="320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blinds(horizontal)">
                                      <p:cBhvr>
                                        <p:cTn id="11" dur="500"/>
                                        <p:tgtEl>
                                          <p:spTgt spid="1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box(in)">
                                      <p:cBhvr>
                                        <p:cTn id="16" dur="20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3" name="图片 2"/>
          <p:cNvPicPr>
            <a:picLocks noChangeAspect="1"/>
          </p:cNvPicPr>
          <p:nvPr>
            <p:custDataLst>
              <p:tags r:id="rId1"/>
            </p:custDataLst>
          </p:nvPr>
        </p:nvPicPr>
        <p:blipFill>
          <a:blip r:embed="rId2"/>
          <a:srcRect t="6431" b="4285"/>
          <a:stretch>
            <a:fillRect/>
          </a:stretch>
        </p:blipFill>
        <p:spPr>
          <a:xfrm>
            <a:off x="16510" y="446405"/>
            <a:ext cx="12512675" cy="6749415"/>
          </a:xfrm>
          <a:prstGeom prst="rect">
            <a:avLst/>
          </a:prstGeom>
        </p:spPr>
      </p:pic>
      <p:sp>
        <p:nvSpPr>
          <p:cNvPr id="2" name="文本框 1"/>
          <p:cNvSpPr txBox="1"/>
          <p:nvPr/>
        </p:nvSpPr>
        <p:spPr>
          <a:xfrm rot="21300000">
            <a:off x="1123950" y="1098550"/>
            <a:ext cx="9951720" cy="5446395"/>
          </a:xfrm>
          <a:prstGeom prst="rect">
            <a:avLst/>
          </a:prstGeom>
          <a:noFill/>
          <a:ln>
            <a:noFill/>
          </a:ln>
        </p:spPr>
        <p:txBody>
          <a:bodyPr wrap="square" rtlCol="0">
            <a:spAutoFit/>
          </a:bodyPr>
          <a:p>
            <a:pPr algn="l" fontAlgn="auto">
              <a:lnSpc>
                <a:spcPts val="3480"/>
              </a:lnSpc>
            </a:pPr>
            <a:r>
              <a:rPr lang="en-US" altLang="zh-CN" sz="2000" b="1">
                <a:latin typeface="Times New Roman" panose="02020603050405020304" pitchFamily="18" charset="0"/>
                <a:cs typeface="Times New Roman" panose="02020603050405020304" pitchFamily="18" charset="0"/>
              </a:rPr>
              <a:t>     </a:t>
            </a:r>
            <a:r>
              <a:rPr lang="zh-CN" altLang="en-US" sz="2000" b="1" i="1">
                <a:latin typeface="Times New Roman" panose="02020603050405020304" pitchFamily="18" charset="0"/>
                <a:cs typeface="Times New Roman" panose="02020603050405020304" pitchFamily="18" charset="0"/>
              </a:rPr>
              <a:t>However, Billy walked right up to them.</a:t>
            </a:r>
            <a:r>
              <a:rPr lang="zh-CN" altLang="en-US" sz="2000" b="1">
                <a:latin typeface="Times New Roman" panose="02020603050405020304" pitchFamily="18" charset="0"/>
                <a:cs typeface="Times New Roman" panose="02020603050405020304" pitchFamily="18" charset="0"/>
              </a:rPr>
              <a:t> Cautiously</a:t>
            </a:r>
            <a:r>
              <a:rPr lang="en-US" altLang="zh-CN" sz="2000" b="1">
                <a:latin typeface="Times New Roman" panose="02020603050405020304" pitchFamily="18" charset="0"/>
                <a:cs typeface="Times New Roman" panose="02020603050405020304" pitchFamily="18" charset="0"/>
              </a:rPr>
              <a:t>,</a:t>
            </a:r>
            <a:r>
              <a:rPr lang="zh-CN" altLang="en-US" sz="2000" b="1">
                <a:latin typeface="Times New Roman" panose="02020603050405020304" pitchFamily="18" charset="0"/>
                <a:cs typeface="Times New Roman" panose="02020603050405020304" pitchFamily="18" charset="0"/>
              </a:rPr>
              <a:t> he knelt down by the weak baby </a:t>
            </a:r>
            <a:r>
              <a:rPr lang="zh-CN" altLang="en-US" sz="2000" b="1" u="sng">
                <a:latin typeface="Times New Roman" panose="02020603050405020304" pitchFamily="18" charset="0"/>
                <a:cs typeface="Times New Roman" panose="02020603050405020304" pitchFamily="18" charset="0"/>
              </a:rPr>
              <a:t>fawn</a:t>
            </a:r>
            <a:r>
              <a:rPr lang="zh-CN" altLang="en-US" sz="2000" b="1">
                <a:latin typeface="Times New Roman" panose="02020603050405020304" pitchFamily="18" charset="0"/>
                <a:cs typeface="Times New Roman" panose="02020603050405020304" pitchFamily="18" charset="0"/>
              </a:rPr>
              <a:t>, seemingly familiar with the two creatures. The fawn</a:t>
            </a:r>
            <a:r>
              <a:rPr lang="en-US" altLang="zh-CN" sz="2000" b="1">
                <a:latin typeface="Times New Roman" panose="02020603050405020304" pitchFamily="18" charset="0"/>
                <a:cs typeface="Times New Roman" panose="02020603050405020304" pitchFamily="18" charset="0"/>
              </a:rPr>
              <a:t>,</a:t>
            </a:r>
            <a:r>
              <a:rPr lang="zh-CN" altLang="en-US" sz="2000" b="1">
                <a:latin typeface="Times New Roman" panose="02020603050405020304" pitchFamily="18" charset="0"/>
                <a:cs typeface="Times New Roman" panose="02020603050405020304" pitchFamily="18" charset="0"/>
              </a:rPr>
              <a:t> suffering from dehydration and heat exhaustion lifted its head up with great efforts and eagerly lapped up the water </a:t>
            </a:r>
            <a:r>
              <a:rPr lang="zh-CN" altLang="en-US" sz="2000" b="1" u="sng">
                <a:latin typeface="Times New Roman" panose="02020603050405020304" pitchFamily="18" charset="0"/>
                <a:cs typeface="Times New Roman" panose="02020603050405020304" pitchFamily="18" charset="0"/>
              </a:rPr>
              <a:t>cupped </a:t>
            </a:r>
            <a:r>
              <a:rPr lang="zh-CN" altLang="en-US" sz="2000" b="1">
                <a:latin typeface="Times New Roman" panose="02020603050405020304" pitchFamily="18" charset="0"/>
                <a:cs typeface="Times New Roman" panose="02020603050405020304" pitchFamily="18" charset="0"/>
              </a:rPr>
              <a:t>in my beautiful boy</a:t>
            </a:r>
            <a:r>
              <a:rPr lang="en-US" altLang="zh-CN" sz="2000" b="1">
                <a:latin typeface="Times New Roman" panose="02020603050405020304" pitchFamily="18" charset="0"/>
                <a:cs typeface="Times New Roman" panose="02020603050405020304" pitchFamily="18" charset="0"/>
              </a:rPr>
              <a:t>’</a:t>
            </a:r>
            <a:r>
              <a:rPr lang="zh-CN" altLang="en-US" sz="2000" b="1">
                <a:latin typeface="Times New Roman" panose="02020603050405020304" pitchFamily="18" charset="0"/>
                <a:cs typeface="Times New Roman" panose="02020603050405020304" pitchFamily="18" charset="0"/>
              </a:rPr>
              <a:t>s hands. The mother deer stood by </a:t>
            </a:r>
            <a:r>
              <a:rPr lang="zh-CN" altLang="en-US" sz="2000" b="1" i="1">
                <a:latin typeface="Times New Roman" panose="02020603050405020304" pitchFamily="18" charset="0"/>
                <a:cs typeface="Times New Roman" panose="02020603050405020304" pitchFamily="18" charset="0"/>
              </a:rPr>
              <a:t>as if in guard</a:t>
            </a:r>
            <a:r>
              <a:rPr lang="zh-CN" altLang="en-US" sz="2000" b="1">
                <a:latin typeface="Times New Roman" panose="02020603050405020304" pitchFamily="18" charset="0"/>
                <a:cs typeface="Times New Roman" panose="02020603050405020304" pitchFamily="18" charset="0"/>
              </a:rPr>
              <a:t>. Not until the fawn licked the last drip of water did </a:t>
            </a:r>
            <a:r>
              <a:rPr lang="zh-CN" altLang="en-US" sz="2000" b="1" u="sng">
                <a:latin typeface="Times New Roman" panose="02020603050405020304" pitchFamily="18" charset="0"/>
                <a:cs typeface="Times New Roman" panose="02020603050405020304" pitchFamily="18" charset="0"/>
              </a:rPr>
              <a:t>Billy </a:t>
            </a:r>
            <a:r>
              <a:rPr lang="zh-CN" altLang="en-US" sz="2000" b="1">
                <a:latin typeface="Times New Roman" panose="02020603050405020304" pitchFamily="18" charset="0"/>
                <a:cs typeface="Times New Roman" panose="02020603050405020304" pitchFamily="18" charset="0"/>
              </a:rPr>
              <a:t>move a little bit. I contained myself not to make a slightest sound, </a:t>
            </a:r>
            <a:r>
              <a:rPr lang="zh-CN" altLang="en-US" sz="2000" b="1" i="1">
                <a:latin typeface="Times New Roman" panose="02020603050405020304" pitchFamily="18" charset="0"/>
                <a:cs typeface="Times New Roman" panose="02020603050405020304" pitchFamily="18" charset="0"/>
              </a:rPr>
              <a:t>for fear of </a:t>
            </a:r>
            <a:r>
              <a:rPr lang="zh-CN" altLang="en-US" sz="2000" b="1">
                <a:latin typeface="Times New Roman" panose="02020603050405020304" pitchFamily="18" charset="0"/>
                <a:cs typeface="Times New Roman" panose="02020603050405020304" pitchFamily="18" charset="0"/>
              </a:rPr>
              <a:t>scaring them. (81) </a:t>
            </a:r>
            <a:endParaRPr lang="zh-CN" altLang="en-US" sz="2000" b="1">
              <a:latin typeface="Times New Roman" panose="02020603050405020304" pitchFamily="18" charset="0"/>
              <a:cs typeface="Times New Roman" panose="02020603050405020304" pitchFamily="18" charset="0"/>
            </a:endParaRPr>
          </a:p>
          <a:p>
            <a:pPr algn="l" fontAlgn="auto">
              <a:lnSpc>
                <a:spcPts val="3480"/>
              </a:lnSpc>
            </a:pPr>
            <a:r>
              <a:rPr lang="zh-CN" altLang="en-US" sz="2000" b="1">
                <a:latin typeface="Times New Roman" panose="02020603050405020304" pitchFamily="18" charset="0"/>
                <a:cs typeface="Times New Roman" panose="02020603050405020304" pitchFamily="18" charset="0"/>
              </a:rPr>
              <a:t>    </a:t>
            </a:r>
            <a:r>
              <a:rPr lang="en-US" altLang="zh-CN" sz="2000" b="1">
                <a:latin typeface="Times New Roman" panose="02020603050405020304" pitchFamily="18" charset="0"/>
                <a:cs typeface="Times New Roman" panose="02020603050405020304" pitchFamily="18" charset="0"/>
              </a:rPr>
              <a:t>   </a:t>
            </a:r>
            <a:r>
              <a:rPr lang="zh-CN" altLang="en-US" sz="2000" b="1" i="1">
                <a:latin typeface="Times New Roman" panose="02020603050405020304" pitchFamily="18" charset="0"/>
                <a:cs typeface="Times New Roman" panose="02020603050405020304" pitchFamily="18" charset="0"/>
              </a:rPr>
              <a:t>I witnessed the most beautiful heart working hard to save a life. </a:t>
            </a:r>
            <a:r>
              <a:rPr lang="zh-CN" altLang="en-US" sz="2000" b="1">
                <a:latin typeface="Times New Roman" panose="02020603050405020304" pitchFamily="18" charset="0"/>
                <a:cs typeface="Times New Roman" panose="02020603050405020304" pitchFamily="18" charset="0"/>
              </a:rPr>
              <a:t>With the water gone, Billy jumped to his feet and </a:t>
            </a:r>
            <a:r>
              <a:rPr lang="zh-CN" altLang="en-US" sz="2000" b="1" i="1">
                <a:latin typeface="Times New Roman" panose="02020603050405020304" pitchFamily="18" charset="0"/>
                <a:cs typeface="Times New Roman" panose="02020603050405020304" pitchFamily="18" charset="0"/>
              </a:rPr>
              <a:t>met my smiling eyes</a:t>
            </a:r>
            <a:r>
              <a:rPr lang="zh-CN" altLang="en-US" sz="2000" b="1">
                <a:latin typeface="Times New Roman" panose="02020603050405020304" pitchFamily="18" charset="0"/>
                <a:cs typeface="Times New Roman" panose="02020603050405020304" pitchFamily="18" charset="0"/>
              </a:rPr>
              <a:t>. Before he tried to explain, I strode to him and held him tight. As the tears that rolled down my face began to hit the ground, they were suddenly joined by other drops and more drops and more. I looked up at the sky. It was as if God, Himself, was weeping with pride. The rain that came that day was a </a:t>
            </a:r>
            <a:r>
              <a:rPr lang="zh-CN" altLang="en-US" sz="2000" b="1" u="sng">
                <a:latin typeface="Times New Roman" panose="02020603050405020304" pitchFamily="18" charset="0"/>
                <a:cs typeface="Times New Roman" panose="02020603050405020304" pitchFamily="18" charset="0"/>
              </a:rPr>
              <a:t>miracle</a:t>
            </a:r>
            <a:r>
              <a:rPr lang="zh-CN" altLang="en-US" sz="2000" b="1">
                <a:latin typeface="Times New Roman" panose="02020603050405020304" pitchFamily="18" charset="0"/>
                <a:cs typeface="Times New Roman" panose="02020603050405020304" pitchFamily="18" charset="0"/>
              </a:rPr>
              <a:t>, saving our </a:t>
            </a:r>
            <a:r>
              <a:rPr lang="zh-CN" altLang="en-US" sz="2000" b="1" u="sng">
                <a:latin typeface="Times New Roman" panose="02020603050405020304" pitchFamily="18" charset="0"/>
                <a:cs typeface="Times New Roman" panose="02020603050405020304" pitchFamily="18" charset="0"/>
              </a:rPr>
              <a:t>farm</a:t>
            </a:r>
            <a:r>
              <a:rPr lang="zh-CN" altLang="en-US" sz="2000" b="1">
                <a:latin typeface="Times New Roman" panose="02020603050405020304" pitchFamily="18" charset="0"/>
                <a:cs typeface="Times New Roman" panose="02020603050405020304" pitchFamily="18" charset="0"/>
              </a:rPr>
              <a:t>, just like my boy saved a life. (87) </a:t>
            </a:r>
            <a:endParaRPr lang="zh-CN" altLang="en-US" sz="2000" b="1">
              <a:latin typeface="Times New Roman" panose="02020603050405020304" pitchFamily="18" charset="0"/>
              <a:cs typeface="Times New Roman" panose="02020603050405020304" pitchFamily="18" charset="0"/>
            </a:endParaRPr>
          </a:p>
        </p:txBody>
      </p:sp>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p>
                <a:endParaRPr lang="zh-CN" altLang="zh-CN" sz="2400" dirty="0">
                  <a:latin typeface="Tahoma" panose="020B0604030504040204" pitchFamily="3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p>
                <a:endParaRPr lang="zh-CN" altLang="zh-CN" sz="2400" dirty="0">
                  <a:latin typeface="Tahoma" panose="020B0604030504040204" pitchFamily="3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p>
              <a:endParaRPr lang="zh-CN" altLang="zh-CN" sz="2400" dirty="0">
                <a:latin typeface="Tahoma" panose="020B0604030504040204" pitchFamily="3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p>
              <a:endParaRPr lang="zh-CN" altLang="zh-CN" sz="2400" dirty="0">
                <a:latin typeface="Tahoma" panose="020B0604030504040204" pitchFamily="3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5" name="文本框 4"/>
          <p:cNvSpPr txBox="1"/>
          <p:nvPr/>
        </p:nvSpPr>
        <p:spPr>
          <a:xfrm>
            <a:off x="1094740" y="83185"/>
            <a:ext cx="1605280" cy="521970"/>
          </a:xfrm>
          <a:prstGeom prst="rect">
            <a:avLst/>
          </a:prstGeom>
          <a:noFill/>
        </p:spPr>
        <p:txBody>
          <a:bodyPr wrap="none" rtlCol="0" anchor="t">
            <a:spAutoFit/>
          </a:bodyPr>
          <a:p>
            <a:pPr algn="l"/>
            <a:r>
              <a:rPr lang="en-US" altLang="zh-CN" sz="2800" b="1">
                <a:solidFill>
                  <a:srgbClr val="002060"/>
                </a:solidFill>
                <a:latin typeface="Times New Roman" panose="02020603050405020304" pitchFamily="18" charset="0"/>
                <a:cs typeface="Times New Roman" panose="02020603050405020304" pitchFamily="18" charset="0"/>
                <a:sym typeface="+mn-ea"/>
              </a:rPr>
              <a:t>参考范文</a:t>
            </a:r>
            <a:endParaRPr lang="en-US" altLang="zh-CN" sz="2800" b="1">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0" y="554990"/>
            <a:ext cx="12172950" cy="5631180"/>
          </a:xfrm>
          <a:prstGeom prst="rect">
            <a:avLst/>
          </a:prstGeom>
          <a:noFill/>
        </p:spPr>
        <p:txBody>
          <a:bodyPr wrap="square" rtlCol="0">
            <a:spAutoFit/>
          </a:bodyPr>
          <a:p>
            <a:pPr marL="0" indent="0" algn="just">
              <a:buNone/>
            </a:pPr>
            <a:r>
              <a:rPr lang="en-US" altLang="zh-CN" sz="3600" dirty="0">
                <a:cs typeface="+mn-lt"/>
                <a:sym typeface="+mn-ea"/>
              </a:rPr>
              <a:t>Para1:</a:t>
            </a:r>
            <a:endParaRPr lang="en-US" altLang="zh-CN" sz="3600" dirty="0">
              <a:cs typeface="+mn-lt"/>
            </a:endParaRPr>
          </a:p>
          <a:p>
            <a:pPr marL="0" indent="0" algn="just">
              <a:buNone/>
            </a:pPr>
            <a:r>
              <a:rPr lang="en-US" altLang="zh-CN" sz="3600" i="1" dirty="0">
                <a:cs typeface="+mn-lt"/>
                <a:sym typeface="+mn-ea"/>
              </a:rPr>
              <a:t>  However, Billy walked right up to them. </a:t>
            </a:r>
            <a:r>
              <a:rPr lang="en-US" altLang="zh-CN" sz="3600" dirty="0">
                <a:solidFill>
                  <a:srgbClr val="FF0000"/>
                </a:solidFill>
                <a:cs typeface="+mn-lt"/>
                <a:sym typeface="+mn-ea"/>
              </a:rPr>
              <a:t>Cautiously he knelt down by the weak baby </a:t>
            </a:r>
            <a:r>
              <a:rPr lang="en-US" altLang="zh-CN" sz="3600" u="sng" dirty="0">
                <a:solidFill>
                  <a:srgbClr val="FF0000"/>
                </a:solidFill>
                <a:cs typeface="+mn-lt"/>
                <a:sym typeface="+mn-ea"/>
              </a:rPr>
              <a:t>fawn</a:t>
            </a:r>
            <a:r>
              <a:rPr lang="en-US" altLang="zh-CN" sz="3600" dirty="0">
                <a:solidFill>
                  <a:srgbClr val="FF0000"/>
                </a:solidFill>
                <a:cs typeface="+mn-lt"/>
                <a:sym typeface="+mn-ea"/>
              </a:rPr>
              <a:t>, seemingly familiar with the two creatures</a:t>
            </a:r>
            <a:r>
              <a:rPr lang="en-US" altLang="zh-CN" sz="3600" dirty="0">
                <a:cs typeface="+mn-lt"/>
                <a:sym typeface="+mn-ea"/>
              </a:rPr>
              <a:t>. </a:t>
            </a:r>
            <a:r>
              <a:rPr lang="en-US" altLang="zh-CN" sz="3600" dirty="0">
                <a:gradFill>
                  <a:gsLst>
                    <a:gs pos="0">
                      <a:srgbClr val="14CD68"/>
                    </a:gs>
                    <a:gs pos="100000">
                      <a:srgbClr val="0B6E38"/>
                    </a:gs>
                  </a:gsLst>
                  <a:lin scaled="0"/>
                </a:gradFill>
                <a:cs typeface="+mn-lt"/>
                <a:sym typeface="+mn-ea"/>
              </a:rPr>
              <a:t>The fawn suffering from dehydration and heat exhaustion lifted its head up with great efforts and eagerly lapped up the </a:t>
            </a:r>
            <a:r>
              <a:rPr lang="en-US" altLang="zh-CN" sz="3600" u="sng" dirty="0">
                <a:gradFill>
                  <a:gsLst>
                    <a:gs pos="0">
                      <a:srgbClr val="14CD68"/>
                    </a:gs>
                    <a:gs pos="100000">
                      <a:srgbClr val="0B6E38"/>
                    </a:gs>
                  </a:gsLst>
                  <a:lin scaled="0"/>
                </a:gradFill>
                <a:cs typeface="+mn-lt"/>
                <a:sym typeface="+mn-ea"/>
              </a:rPr>
              <a:t>water</a:t>
            </a:r>
            <a:r>
              <a:rPr lang="en-US" altLang="zh-CN" sz="3600" dirty="0">
                <a:gradFill>
                  <a:gsLst>
                    <a:gs pos="0">
                      <a:srgbClr val="14CD68"/>
                    </a:gs>
                    <a:gs pos="100000">
                      <a:srgbClr val="0B6E38"/>
                    </a:gs>
                  </a:gsLst>
                  <a:lin scaled="0"/>
                </a:gradFill>
                <a:cs typeface="+mn-lt"/>
                <a:sym typeface="+mn-ea"/>
              </a:rPr>
              <a:t> </a:t>
            </a:r>
            <a:r>
              <a:rPr lang="en-US" altLang="zh-CN" sz="3600" u="sng" dirty="0">
                <a:gradFill>
                  <a:gsLst>
                    <a:gs pos="0">
                      <a:srgbClr val="14CD68"/>
                    </a:gs>
                    <a:gs pos="100000">
                      <a:srgbClr val="0B6E38"/>
                    </a:gs>
                  </a:gsLst>
                  <a:lin scaled="0"/>
                </a:gradFill>
                <a:cs typeface="+mn-lt"/>
                <a:sym typeface="+mn-ea"/>
              </a:rPr>
              <a:t>cupped</a:t>
            </a:r>
            <a:r>
              <a:rPr lang="en-US" altLang="zh-CN" sz="3600" dirty="0">
                <a:gradFill>
                  <a:gsLst>
                    <a:gs pos="0">
                      <a:srgbClr val="14CD68"/>
                    </a:gs>
                    <a:gs pos="100000">
                      <a:srgbClr val="0B6E38"/>
                    </a:gs>
                  </a:gsLst>
                  <a:lin scaled="0"/>
                </a:gradFill>
                <a:cs typeface="+mn-lt"/>
                <a:sym typeface="+mn-ea"/>
              </a:rPr>
              <a:t> in my beautiful boy’s hands.</a:t>
            </a:r>
            <a:r>
              <a:rPr lang="en-US" altLang="zh-CN" sz="3600" dirty="0">
                <a:cs typeface="+mn-lt"/>
                <a:sym typeface="+mn-ea"/>
              </a:rPr>
              <a:t> </a:t>
            </a:r>
            <a:r>
              <a:rPr lang="en-US" altLang="zh-CN" sz="3600" dirty="0">
                <a:solidFill>
                  <a:srgbClr val="FF0000"/>
                </a:solidFill>
                <a:cs typeface="+mn-lt"/>
                <a:sym typeface="+mn-ea"/>
              </a:rPr>
              <a:t>The mother deer stood by as if in guard</a:t>
            </a:r>
            <a:r>
              <a:rPr lang="en-US" altLang="zh-CN" sz="3600" dirty="0">
                <a:cs typeface="+mn-lt"/>
                <a:sym typeface="+mn-ea"/>
              </a:rPr>
              <a:t>. Not until the fawn licked the last drip of water did </a:t>
            </a:r>
            <a:r>
              <a:rPr lang="en-US" altLang="zh-CN" sz="3600" u="sng" dirty="0">
                <a:cs typeface="+mn-lt"/>
                <a:sym typeface="+mn-ea"/>
              </a:rPr>
              <a:t>Billy</a:t>
            </a:r>
            <a:r>
              <a:rPr lang="en-US" altLang="zh-CN" sz="3600" dirty="0">
                <a:cs typeface="+mn-lt"/>
                <a:sym typeface="+mn-ea"/>
              </a:rPr>
              <a:t> move a little bit. I contained myself not to make a slightest sound, for fear of scaring them.</a:t>
            </a:r>
            <a:endParaRPr lang="en-US" altLang="zh-CN" sz="3600" dirty="0">
              <a:cs typeface="+mn-lt"/>
            </a:endParaRPr>
          </a:p>
          <a:p>
            <a:pPr marL="0" indent="0" algn="just">
              <a:buNone/>
            </a:pPr>
            <a:r>
              <a:rPr lang="en-US" altLang="zh-CN" sz="3600" i="1" dirty="0">
                <a:cs typeface="+mn-lt"/>
                <a:sym typeface="+mn-ea"/>
              </a:rPr>
              <a:t>       </a:t>
            </a:r>
            <a:endParaRPr lang="zh-CN" altLang="en-US" sz="3600">
              <a:cs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19050" y="476250"/>
            <a:ext cx="12172950" cy="5631180"/>
          </a:xfrm>
          <a:prstGeom prst="rect">
            <a:avLst/>
          </a:prstGeom>
          <a:noFill/>
        </p:spPr>
        <p:txBody>
          <a:bodyPr wrap="square" rtlCol="0">
            <a:spAutoFit/>
          </a:bodyPr>
          <a:p>
            <a:pPr marL="0" indent="0" algn="just">
              <a:buNone/>
            </a:pPr>
            <a:r>
              <a:rPr lang="en-US" altLang="zh-CN" sz="3600" i="1" dirty="0">
                <a:cs typeface="+mn-lt"/>
                <a:sym typeface="+mn-ea"/>
              </a:rPr>
              <a:t>para2   </a:t>
            </a:r>
            <a:endParaRPr lang="en-US" altLang="zh-CN" sz="3600" i="1" dirty="0">
              <a:cs typeface="+mn-lt"/>
              <a:sym typeface="+mn-ea"/>
            </a:endParaRPr>
          </a:p>
          <a:p>
            <a:pPr marL="0" indent="0" algn="just">
              <a:buNone/>
            </a:pPr>
            <a:r>
              <a:rPr lang="en-US" altLang="zh-CN" sz="3600" i="1" dirty="0">
                <a:cs typeface="+mn-lt"/>
                <a:sym typeface="+mn-ea"/>
              </a:rPr>
              <a:t>  I witnessed the most beautiful heart working hard to save a life. </a:t>
            </a:r>
            <a:r>
              <a:rPr lang="en-US" altLang="zh-CN" sz="3600" dirty="0">
                <a:solidFill>
                  <a:srgbClr val="FF0000"/>
                </a:solidFill>
                <a:cs typeface="+mn-lt"/>
                <a:sym typeface="+mn-ea"/>
              </a:rPr>
              <a:t>With the water gone, Billy jumped to his feet and met my smiling eyes</a:t>
            </a:r>
            <a:r>
              <a:rPr lang="en-US" altLang="zh-CN" sz="3600" dirty="0">
                <a:cs typeface="+mn-lt"/>
                <a:sym typeface="+mn-ea"/>
              </a:rPr>
              <a:t>. </a:t>
            </a:r>
            <a:r>
              <a:rPr lang="en-US" altLang="zh-CN" sz="3600" dirty="0">
                <a:gradFill>
                  <a:gsLst>
                    <a:gs pos="0">
                      <a:srgbClr val="14CD68"/>
                    </a:gs>
                    <a:gs pos="100000">
                      <a:srgbClr val="0B6E38"/>
                    </a:gs>
                  </a:gsLst>
                  <a:lin scaled="0"/>
                </a:gradFill>
                <a:cs typeface="+mn-lt"/>
                <a:sym typeface="+mn-ea"/>
              </a:rPr>
              <a:t>Before he tried to explain, I strode to him and held him tight. </a:t>
            </a:r>
            <a:r>
              <a:rPr lang="en-US" altLang="zh-CN" sz="3600" dirty="0">
                <a:cs typeface="+mn-lt"/>
                <a:sym typeface="+mn-ea"/>
              </a:rPr>
              <a:t>As the tears that rolled down my face began to hit the ground, they were suddenly joined by other drops and more drops and more. I looked up at the sky. It was as if God, Himself, was weeping with pride. The </a:t>
            </a:r>
            <a:r>
              <a:rPr lang="en-US" altLang="zh-CN" sz="3600" u="sng" dirty="0">
                <a:cs typeface="+mn-lt"/>
                <a:sym typeface="+mn-ea"/>
              </a:rPr>
              <a:t>rain</a:t>
            </a:r>
            <a:r>
              <a:rPr lang="en-US" altLang="zh-CN" sz="3600" dirty="0">
                <a:cs typeface="+mn-lt"/>
                <a:sym typeface="+mn-ea"/>
              </a:rPr>
              <a:t> that came that day was a </a:t>
            </a:r>
            <a:r>
              <a:rPr lang="en-US" altLang="zh-CN" sz="3600" u="sng" dirty="0">
                <a:cs typeface="+mn-lt"/>
                <a:sym typeface="+mn-ea"/>
              </a:rPr>
              <a:t>miracle</a:t>
            </a:r>
            <a:r>
              <a:rPr lang="en-US" altLang="zh-CN" sz="3600" dirty="0">
                <a:cs typeface="+mn-lt"/>
                <a:sym typeface="+mn-ea"/>
              </a:rPr>
              <a:t>, saving our </a:t>
            </a:r>
            <a:r>
              <a:rPr lang="en-US" altLang="zh-CN" sz="3600" u="sng" dirty="0">
                <a:cs typeface="+mn-lt"/>
                <a:sym typeface="+mn-ea"/>
              </a:rPr>
              <a:t>farm</a:t>
            </a:r>
            <a:r>
              <a:rPr lang="en-US" altLang="zh-CN" sz="3600" dirty="0">
                <a:cs typeface="+mn-lt"/>
                <a:sym typeface="+mn-ea"/>
              </a:rPr>
              <a:t>, just like my boy saved a life.</a:t>
            </a:r>
            <a:endParaRPr lang="en-US" altLang="zh-CN" sz="3600" dirty="0">
              <a:cs typeface="+mn-lt"/>
            </a:endParaRPr>
          </a:p>
          <a:p>
            <a:pPr marL="0" indent="0" algn="just">
              <a:buNone/>
            </a:pPr>
            <a:endParaRPr lang="zh-CN" altLang="en-US" sz="3600">
              <a:cs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788896" y="77689"/>
            <a:ext cx="1992925" cy="470953"/>
          </a:xfrm>
        </p:spPr>
        <p:txBody>
          <a:bodyPr>
            <a:normAutofit fontScale="90000"/>
          </a:bodyPr>
          <a:lstStyle/>
          <a:p>
            <a:pPr algn="l"/>
            <a:r>
              <a:rPr lang="zh-CN" altLang="en-US" sz="3200" b="1" dirty="0">
                <a:solidFill>
                  <a:schemeClr val="tx1"/>
                </a:solidFill>
              </a:rPr>
              <a:t>参考范文</a:t>
            </a:r>
            <a:endParaRPr lang="zh-CN" altLang="en-US" sz="3200" b="1" dirty="0">
              <a:solidFill>
                <a:schemeClr val="tx1"/>
              </a:solidFill>
            </a:endParaRPr>
          </a:p>
        </p:txBody>
      </p:sp>
      <p:sp>
        <p:nvSpPr>
          <p:cNvPr id="3" name="内容占位符 2"/>
          <p:cNvSpPr>
            <a:spLocks noGrp="1"/>
          </p:cNvSpPr>
          <p:nvPr>
            <p:ph idx="1"/>
          </p:nvPr>
        </p:nvSpPr>
        <p:spPr>
          <a:xfrm>
            <a:off x="342314" y="756143"/>
            <a:ext cx="9294055" cy="5771265"/>
          </a:xfrm>
        </p:spPr>
        <p:txBody>
          <a:bodyPr/>
          <a:lstStyle/>
          <a:p>
            <a:pPr marL="0" indent="0" algn="just">
              <a:buNone/>
            </a:pPr>
            <a:r>
              <a:rPr lang="en-US" altLang="zh-CN" sz="2400" dirty="0"/>
              <a:t>Para1:</a:t>
            </a:r>
            <a:endParaRPr lang="en-US" altLang="zh-CN" sz="2400" dirty="0"/>
          </a:p>
          <a:p>
            <a:pPr marL="0" indent="0" algn="just">
              <a:buNone/>
            </a:pPr>
            <a:r>
              <a:rPr lang="en-US" altLang="zh-CN" sz="2400" dirty="0"/>
              <a:t>        </a:t>
            </a:r>
            <a:r>
              <a:rPr lang="en-US" altLang="zh-CN" sz="2400" i="1" dirty="0"/>
              <a:t>However, Billy walked right up to them. </a:t>
            </a:r>
            <a:r>
              <a:rPr lang="en-US" altLang="zh-CN" sz="2400" dirty="0"/>
              <a:t>Cautiously he knelt down by the weak baby </a:t>
            </a:r>
            <a:r>
              <a:rPr lang="en-US" altLang="zh-CN" sz="2400" u="sng" dirty="0"/>
              <a:t>fawn</a:t>
            </a:r>
            <a:r>
              <a:rPr lang="en-US" altLang="zh-CN" sz="2400" dirty="0"/>
              <a:t>, seemingly familiar with the two creatures. The fawn suffering from dehydration and heat exhaustion lifted its head up with great efforts and eagerly lapped up the </a:t>
            </a:r>
            <a:r>
              <a:rPr lang="en-US" altLang="zh-CN" sz="2400" u="sng" dirty="0"/>
              <a:t>water</a:t>
            </a:r>
            <a:r>
              <a:rPr lang="en-US" altLang="zh-CN" sz="2400" dirty="0"/>
              <a:t> </a:t>
            </a:r>
            <a:r>
              <a:rPr lang="en-US" altLang="zh-CN" sz="2400" u="sng" dirty="0"/>
              <a:t>cupped</a:t>
            </a:r>
            <a:r>
              <a:rPr lang="en-US" altLang="zh-CN" sz="2400" dirty="0"/>
              <a:t> in my beautiful boy’s hands. The mother deer stood by as if in guard. Not until the fawn licked the last drip of water did </a:t>
            </a:r>
            <a:r>
              <a:rPr lang="en-US" altLang="zh-CN" sz="2400" u="sng" dirty="0"/>
              <a:t>Billy</a:t>
            </a:r>
            <a:r>
              <a:rPr lang="en-US" altLang="zh-CN" sz="2400" dirty="0"/>
              <a:t> move a little bit. I contained myself not to make a slightest sound, for fear of scaring them.</a:t>
            </a:r>
            <a:endParaRPr lang="en-US" altLang="zh-CN" sz="2400" dirty="0"/>
          </a:p>
          <a:p>
            <a:pPr marL="0" indent="0" algn="just">
              <a:buNone/>
            </a:pPr>
            <a:r>
              <a:rPr lang="en-US" altLang="zh-CN" sz="2400" i="1" dirty="0"/>
              <a:t>        I witnessed the most beautiful heart working hard to save a life. </a:t>
            </a:r>
            <a:r>
              <a:rPr lang="en-US" altLang="zh-CN" sz="2400" dirty="0"/>
              <a:t>With the water gone, Billy jumped to his feet and met my smiling eyes. Before he tried to explain, I strode to him and held him tight. As the tears that rolled down my face began to hit the ground, they were suddenly joined by other drops and more drops and more. I looked up at the sky. It was as if God, Himself, was weeping with pride. The </a:t>
            </a:r>
            <a:r>
              <a:rPr lang="en-US" altLang="zh-CN" sz="2400" u="sng" dirty="0"/>
              <a:t>rain</a:t>
            </a:r>
            <a:r>
              <a:rPr lang="en-US" altLang="zh-CN" sz="2400" dirty="0"/>
              <a:t> that came that day was a </a:t>
            </a:r>
            <a:r>
              <a:rPr lang="en-US" altLang="zh-CN" sz="2400" u="sng" dirty="0"/>
              <a:t>miracle</a:t>
            </a:r>
            <a:r>
              <a:rPr lang="en-US" altLang="zh-CN" sz="2400" dirty="0"/>
              <a:t>, saving our </a:t>
            </a:r>
            <a:r>
              <a:rPr lang="en-US" altLang="zh-CN" sz="2400" u="sng" dirty="0"/>
              <a:t>farm</a:t>
            </a:r>
            <a:r>
              <a:rPr lang="en-US" altLang="zh-CN" sz="2400" dirty="0"/>
              <a:t>, just like my boy saved a life.</a:t>
            </a:r>
            <a:endParaRPr lang="en-US" altLang="zh-CN" sz="2400" dirty="0"/>
          </a:p>
          <a:p>
            <a:pPr marL="0" indent="0" algn="just">
              <a:buNone/>
            </a:pPr>
            <a:endParaRPr lang="zh-CN" altLang="en-US" sz="2400" dirty="0"/>
          </a:p>
        </p:txBody>
      </p:sp>
      <p:cxnSp>
        <p:nvCxnSpPr>
          <p:cNvPr id="4" name="直接连接符 3"/>
          <p:cNvCxnSpPr/>
          <p:nvPr/>
        </p:nvCxnSpPr>
        <p:spPr>
          <a:xfrm flipV="1">
            <a:off x="3220818" y="1884657"/>
            <a:ext cx="4980647" cy="21192"/>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矩形: 圆角 9"/>
          <p:cNvSpPr/>
          <p:nvPr/>
        </p:nvSpPr>
        <p:spPr>
          <a:xfrm>
            <a:off x="7695028" y="1226822"/>
            <a:ext cx="1525982" cy="36939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5964701" y="1221545"/>
            <a:ext cx="1367894" cy="36939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6553199" y="1908514"/>
            <a:ext cx="3092550" cy="36939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a:off x="342315" y="2260207"/>
            <a:ext cx="4779768" cy="36939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p:cNvSpPr/>
          <p:nvPr/>
        </p:nvSpPr>
        <p:spPr>
          <a:xfrm>
            <a:off x="4203895" y="2569696"/>
            <a:ext cx="3092550" cy="36939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349341" y="2893250"/>
            <a:ext cx="888615" cy="36939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9439417" y="841718"/>
            <a:ext cx="2812629" cy="519431"/>
            <a:chOff x="9664505" y="827650"/>
            <a:chExt cx="2812629" cy="519431"/>
          </a:xfrm>
        </p:grpSpPr>
        <p:sp>
          <p:nvSpPr>
            <p:cNvPr id="8" name="文本框 7"/>
            <p:cNvSpPr txBox="1"/>
            <p:nvPr/>
          </p:nvSpPr>
          <p:spPr>
            <a:xfrm>
              <a:off x="9664505" y="885416"/>
              <a:ext cx="2812629" cy="461665"/>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defRPr/>
              </a:pPr>
              <a:r>
                <a:rPr lang="en-US" altLang="zh-CN" sz="2400" b="1" dirty="0">
                  <a:solidFill>
                    <a:srgbClr val="C00000"/>
                  </a:solidFill>
                  <a:latin typeface="Arial" panose="020B0604020202020204"/>
                  <a:ea typeface="宋体" panose="02010600030101010101" pitchFamily="2" charset="-122"/>
                </a:rPr>
                <a:t>  </a:t>
              </a:r>
              <a:r>
                <a:rPr lang="zh-CN" altLang="en-US" sz="2000" b="1" dirty="0">
                  <a:solidFill>
                    <a:srgbClr val="C00000"/>
                  </a:solidFill>
                  <a:latin typeface="Arial" panose="020B0604020202020204"/>
                  <a:ea typeface="宋体" panose="02010600030101010101" pitchFamily="2" charset="-122"/>
                </a:rPr>
                <a:t>呼应</a:t>
              </a:r>
              <a:r>
                <a:rPr lang="en-US" altLang="zh-CN" sz="2000" b="1" dirty="0">
                  <a:solidFill>
                    <a:srgbClr val="C00000"/>
                  </a:solidFill>
                  <a:latin typeface="Arial" panose="020B0604020202020204"/>
                  <a:ea typeface="宋体" panose="02010600030101010101" pitchFamily="2" charset="-122"/>
                </a:rPr>
                <a:t>“over an hour”</a:t>
              </a:r>
              <a:endParaRPr kumimoji="0" lang="zh-CN" altLang="en-US" sz="2000" b="1" i="0" u="none" strike="noStrike" kern="1200" cap="none" spc="0" normalizeH="0" baseline="0" noProof="0" dirty="0">
                <a:ln>
                  <a:noFill/>
                </a:ln>
                <a:solidFill>
                  <a:srgbClr val="C00000"/>
                </a:solidFill>
                <a:effectLst/>
                <a:uLnTx/>
                <a:uFillTx/>
                <a:latin typeface="Arial" panose="020B0604020202020204"/>
                <a:ea typeface="宋体" panose="02010600030101010101" pitchFamily="2" charset="-122"/>
              </a:endParaRPr>
            </a:p>
          </p:txBody>
        </p:sp>
        <p:sp>
          <p:nvSpPr>
            <p:cNvPr id="17" name="对话气泡: 椭圆形 16"/>
            <p:cNvSpPr/>
            <p:nvPr/>
          </p:nvSpPr>
          <p:spPr>
            <a:xfrm>
              <a:off x="9888906" y="827650"/>
              <a:ext cx="2288346" cy="519431"/>
            </a:xfrm>
            <a:prstGeom prst="wedgeEllipseCallout">
              <a:avLst>
                <a:gd name="adj1" fmla="val -49663"/>
                <a:gd name="adj2" fmla="val 86643"/>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9851843" y="2075468"/>
            <a:ext cx="2212865" cy="855230"/>
            <a:chOff x="9950319" y="2075468"/>
            <a:chExt cx="2212865" cy="855230"/>
          </a:xfrm>
        </p:grpSpPr>
        <p:sp>
          <p:nvSpPr>
            <p:cNvPr id="9" name="对话气泡: 矩形 8"/>
            <p:cNvSpPr/>
            <p:nvPr/>
          </p:nvSpPr>
          <p:spPr>
            <a:xfrm>
              <a:off x="10227211" y="2075468"/>
              <a:ext cx="1836969" cy="855230"/>
            </a:xfrm>
            <a:prstGeom prst="wedgeRectCallout">
              <a:avLst>
                <a:gd name="adj1" fmla="val -70846"/>
                <a:gd name="adj2" fmla="val -46704"/>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950319" y="2099701"/>
              <a:ext cx="2212865" cy="83099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defRPr/>
              </a:pPr>
              <a:r>
                <a:rPr lang="en-US" altLang="zh-CN" sz="2400" b="1" dirty="0">
                  <a:solidFill>
                    <a:srgbClr val="7030A0"/>
                  </a:solidFill>
                  <a:latin typeface="Arial" panose="020B0604020202020204"/>
                  <a:ea typeface="宋体" panose="02010600030101010101" pitchFamily="2" charset="-122"/>
                </a:rPr>
                <a:t>  </a:t>
              </a:r>
              <a:r>
                <a:rPr lang="zh-CN" altLang="en-US" sz="2400" b="1" dirty="0">
                  <a:solidFill>
                    <a:srgbClr val="7030A0"/>
                  </a:solidFill>
                  <a:latin typeface="Arial" panose="020B0604020202020204"/>
                  <a:ea typeface="宋体" panose="02010600030101010101" pitchFamily="2" charset="-122"/>
                </a:rPr>
                <a:t>喂水场景描写</a:t>
              </a:r>
              <a:endParaRPr lang="en-US" altLang="zh-CN" sz="2400" b="1" dirty="0">
                <a:solidFill>
                  <a:srgbClr val="7030A0"/>
                </a:solidFill>
                <a:latin typeface="Arial" panose="020B0604020202020204"/>
                <a:ea typeface="宋体" panose="02010600030101010101" pitchFamily="2" charset="-122"/>
              </a:endParaRPr>
            </a:p>
            <a:p>
              <a:pPr marR="0" lvl="0" algn="just" defTabSz="914400" rtl="0" eaLnBrk="1" fontAlgn="auto" latinLnBrk="0" hangingPunct="1">
                <a:lnSpc>
                  <a:spcPct val="100000"/>
                </a:lnSpc>
                <a:spcBef>
                  <a:spcPts val="0"/>
                </a:spcBef>
                <a:spcAft>
                  <a:spcPts val="0"/>
                </a:spcAft>
                <a:buClrTx/>
                <a:buSzTx/>
                <a:defRPr/>
              </a:pPr>
              <a:r>
                <a:rPr lang="zh-CN" altLang="en-US" sz="2400" b="1" dirty="0">
                  <a:solidFill>
                    <a:srgbClr val="7030A0"/>
                  </a:solidFill>
                  <a:latin typeface="Arial" panose="020B0604020202020204"/>
                  <a:ea typeface="宋体" panose="02010600030101010101" pitchFamily="2" charset="-122"/>
                </a:rPr>
                <a:t>  照应</a:t>
              </a:r>
              <a:r>
                <a:rPr kumimoji="0" lang="en-US" altLang="zh-CN" sz="2400" b="1" i="0" u="none" strike="noStrike" kern="1200" cap="none" spc="0" normalizeH="0" baseline="0" noProof="0" dirty="0">
                  <a:ln>
                    <a:noFill/>
                  </a:ln>
                  <a:solidFill>
                    <a:srgbClr val="7030A0"/>
                  </a:solidFill>
                  <a:effectLst/>
                  <a:uLnTx/>
                  <a:uFillTx/>
                  <a:latin typeface="Arial" panose="020B0604020202020204"/>
                  <a:ea typeface="宋体" panose="02010600030101010101" pitchFamily="2" charset="-122"/>
                </a:rPr>
                <a:t>sharing</a:t>
              </a:r>
              <a:endParaRPr kumimoji="0" lang="zh-CN" altLang="en-US" sz="2400" b="1" i="0" u="none" strike="noStrike" kern="1200" cap="none" spc="0" normalizeH="0" baseline="0" noProof="0" dirty="0">
                <a:ln>
                  <a:noFill/>
                </a:ln>
                <a:solidFill>
                  <a:srgbClr val="7030A0"/>
                </a:solidFill>
                <a:effectLst/>
                <a:uLnTx/>
                <a:uFillTx/>
                <a:latin typeface="Arial" panose="020B0604020202020204"/>
                <a:ea typeface="宋体" panose="02010600030101010101" pitchFamily="2" charset="-122"/>
              </a:endParaRPr>
            </a:p>
          </p:txBody>
        </p:sp>
      </p:grpSp>
      <p:cxnSp>
        <p:nvCxnSpPr>
          <p:cNvPr id="19" name="直接连接符 18"/>
          <p:cNvCxnSpPr/>
          <p:nvPr/>
        </p:nvCxnSpPr>
        <p:spPr>
          <a:xfrm>
            <a:off x="7051997" y="4314258"/>
            <a:ext cx="1495109" cy="1"/>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857183" y="4647701"/>
            <a:ext cx="4611552" cy="7121"/>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9760485" y="3143980"/>
            <a:ext cx="3027047" cy="1307011"/>
            <a:chOff x="9893825" y="3973973"/>
            <a:chExt cx="2965146" cy="823689"/>
          </a:xfrm>
        </p:grpSpPr>
        <p:sp>
          <p:nvSpPr>
            <p:cNvPr id="25" name="对话气泡: 椭圆形 24"/>
            <p:cNvSpPr/>
            <p:nvPr/>
          </p:nvSpPr>
          <p:spPr>
            <a:xfrm>
              <a:off x="9893825" y="3973973"/>
              <a:ext cx="1477181" cy="519431"/>
            </a:xfrm>
            <a:prstGeom prst="wedgeEllipseCallout">
              <a:avLst>
                <a:gd name="adj1" fmla="val -54174"/>
                <a:gd name="adj2" fmla="val 106518"/>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sp>
          <p:nvSpPr>
            <p:cNvPr id="26" name="文本框 25"/>
            <p:cNvSpPr txBox="1"/>
            <p:nvPr/>
          </p:nvSpPr>
          <p:spPr>
            <a:xfrm>
              <a:off x="9905394" y="4031735"/>
              <a:ext cx="2953577" cy="76592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defRPr/>
              </a:pPr>
              <a:r>
                <a:rPr lang="en-US" altLang="zh-CN" sz="2400" b="1" dirty="0">
                  <a:solidFill>
                    <a:srgbClr val="002060"/>
                  </a:solidFill>
                  <a:latin typeface="Arial" panose="020B0604020202020204"/>
                  <a:ea typeface="宋体" panose="02010600030101010101" pitchFamily="2" charset="-122"/>
                </a:rPr>
                <a:t>  </a:t>
              </a:r>
              <a:r>
                <a:rPr lang="zh-CN" altLang="en-US" sz="2000" b="1" dirty="0">
                  <a:solidFill>
                    <a:srgbClr val="002060"/>
                  </a:solidFill>
                  <a:latin typeface="Arial" panose="020B0604020202020204"/>
                  <a:ea typeface="宋体" panose="02010600030101010101" pitchFamily="2" charset="-122"/>
                </a:rPr>
                <a:t>动作表现</a:t>
              </a:r>
              <a:endParaRPr lang="en-US" altLang="zh-CN" sz="2000" b="1" dirty="0">
                <a:solidFill>
                  <a:srgbClr val="002060"/>
                </a:solidFill>
                <a:latin typeface="Arial" panose="020B0604020202020204"/>
                <a:ea typeface="宋体" panose="02010600030101010101" pitchFamily="2" charset="-122"/>
              </a:endParaRPr>
            </a:p>
            <a:p>
              <a:pPr marR="0" lvl="0" algn="just" defTabSz="914400" rtl="0" eaLnBrk="1" fontAlgn="auto" latinLnBrk="0" hangingPunct="1">
                <a:lnSpc>
                  <a:spcPct val="100000"/>
                </a:lnSpc>
                <a:spcBef>
                  <a:spcPts val="0"/>
                </a:spcBef>
                <a:spcAft>
                  <a:spcPts val="0"/>
                </a:spcAft>
                <a:buClrTx/>
                <a:buSzTx/>
                <a:defRPr/>
              </a:pPr>
              <a:r>
                <a:rPr lang="zh-CN" altLang="en-US" sz="2000" b="1" dirty="0">
                  <a:solidFill>
                    <a:srgbClr val="002060"/>
                  </a:solidFill>
                  <a:latin typeface="Arial" panose="020B0604020202020204"/>
                  <a:ea typeface="宋体" panose="02010600030101010101" pitchFamily="2" charset="-122"/>
                </a:rPr>
                <a:t>我的感受</a:t>
              </a:r>
              <a:endParaRPr kumimoji="0" lang="zh-CN" altLang="en-US" sz="2000" b="1" i="0" u="none" strike="noStrike" kern="1200" cap="none" spc="0" normalizeH="0" baseline="0" noProof="0" dirty="0">
                <a:ln>
                  <a:noFill/>
                </a:ln>
                <a:solidFill>
                  <a:srgbClr val="002060"/>
                </a:solidFill>
                <a:effectLst/>
                <a:uLnTx/>
                <a:uFillTx/>
                <a:latin typeface="Arial" panose="020B0604020202020204"/>
                <a:ea typeface="宋体" panose="02010600030101010101" pitchFamily="2" charset="-122"/>
              </a:endParaRPr>
            </a:p>
          </p:txBody>
        </p:sp>
      </p:grpSp>
      <p:cxnSp>
        <p:nvCxnSpPr>
          <p:cNvPr id="27" name="直接连接符 26"/>
          <p:cNvCxnSpPr/>
          <p:nvPr/>
        </p:nvCxnSpPr>
        <p:spPr>
          <a:xfrm>
            <a:off x="388447" y="4957429"/>
            <a:ext cx="2650175" cy="8690"/>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sp>
        <p:nvSpPr>
          <p:cNvPr id="32" name="矩形: 圆角 31"/>
          <p:cNvSpPr/>
          <p:nvPr/>
        </p:nvSpPr>
        <p:spPr>
          <a:xfrm>
            <a:off x="5635697" y="4982910"/>
            <a:ext cx="4000672" cy="36939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p:cNvSpPr/>
          <p:nvPr/>
        </p:nvSpPr>
        <p:spPr>
          <a:xfrm>
            <a:off x="419681" y="5314331"/>
            <a:ext cx="9216688" cy="36939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p:cNvSpPr/>
          <p:nvPr/>
        </p:nvSpPr>
        <p:spPr>
          <a:xfrm>
            <a:off x="424001" y="5670334"/>
            <a:ext cx="6764590" cy="36939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9998802" y="5089053"/>
            <a:ext cx="2212865" cy="938497"/>
            <a:chOff x="9998802" y="5089053"/>
            <a:chExt cx="2212865" cy="938497"/>
          </a:xfrm>
        </p:grpSpPr>
        <p:sp>
          <p:nvSpPr>
            <p:cNvPr id="35" name="文本框 34"/>
            <p:cNvSpPr txBox="1"/>
            <p:nvPr/>
          </p:nvSpPr>
          <p:spPr>
            <a:xfrm>
              <a:off x="9998802" y="5128034"/>
              <a:ext cx="2212865" cy="830997"/>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defRPr/>
              </a:pPr>
              <a:r>
                <a:rPr lang="en-US" altLang="zh-CN" sz="2400" b="1" dirty="0">
                  <a:solidFill>
                    <a:srgbClr val="00B0F0"/>
                  </a:solidFill>
                  <a:latin typeface="Arial" panose="020B0604020202020204"/>
                  <a:ea typeface="宋体" panose="02010600030101010101" pitchFamily="2" charset="-122"/>
                </a:rPr>
                <a:t>  </a:t>
              </a:r>
              <a:r>
                <a:rPr lang="zh-CN" altLang="en-US" sz="2400" b="1" dirty="0">
                  <a:solidFill>
                    <a:srgbClr val="00B0F0"/>
                  </a:solidFill>
                  <a:latin typeface="Arial" panose="020B0604020202020204"/>
                  <a:ea typeface="宋体" panose="02010600030101010101" pitchFamily="2" charset="-122"/>
                </a:rPr>
                <a:t>揭示</a:t>
              </a:r>
              <a:r>
                <a:rPr lang="en-US" altLang="zh-CN" sz="2400" b="1" dirty="0">
                  <a:solidFill>
                    <a:srgbClr val="00B0F0"/>
                  </a:solidFill>
                  <a:latin typeface="Arial" panose="020B0604020202020204"/>
                  <a:ea typeface="宋体" panose="02010600030101010101" pitchFamily="2" charset="-122"/>
                </a:rPr>
                <a:t>miracle   </a:t>
              </a:r>
              <a:r>
                <a:rPr lang="zh-CN" altLang="en-US" sz="2400" b="1" dirty="0">
                  <a:solidFill>
                    <a:srgbClr val="00B0F0"/>
                  </a:solidFill>
                  <a:latin typeface="Arial" panose="020B0604020202020204"/>
                  <a:ea typeface="宋体" panose="02010600030101010101" pitchFamily="2" charset="-122"/>
                </a:rPr>
                <a:t>并点题</a:t>
              </a:r>
              <a:endParaRPr kumimoji="0" lang="zh-CN" altLang="en-US" sz="2400" b="1" i="0" u="none" strike="noStrike" kern="1200" cap="none" spc="0" normalizeH="0" baseline="0" noProof="0" dirty="0">
                <a:ln>
                  <a:noFill/>
                </a:ln>
                <a:solidFill>
                  <a:srgbClr val="00B0F0"/>
                </a:solidFill>
                <a:effectLst/>
                <a:uLnTx/>
                <a:uFillTx/>
                <a:latin typeface="Arial" panose="020B0604020202020204"/>
                <a:ea typeface="宋体" panose="02010600030101010101" pitchFamily="2" charset="-122"/>
              </a:endParaRPr>
            </a:p>
          </p:txBody>
        </p:sp>
        <p:sp>
          <p:nvSpPr>
            <p:cNvPr id="36" name="对话气泡: 矩形 35"/>
            <p:cNvSpPr/>
            <p:nvPr/>
          </p:nvSpPr>
          <p:spPr>
            <a:xfrm>
              <a:off x="10100603" y="5089053"/>
              <a:ext cx="1963577" cy="938497"/>
            </a:xfrm>
            <a:prstGeom prst="wedgeRectCallout">
              <a:avLst>
                <a:gd name="adj1" fmla="val -84175"/>
                <a:gd name="adj2" fmla="val 23337"/>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cxnSp>
        <p:nvCxnSpPr>
          <p:cNvPr id="41" name="直接连接符 40"/>
          <p:cNvCxnSpPr/>
          <p:nvPr/>
        </p:nvCxnSpPr>
        <p:spPr>
          <a:xfrm>
            <a:off x="7767105" y="4621403"/>
            <a:ext cx="1197835" cy="0"/>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barn(inVertical)">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 presetClass="entr" presetSubtype="4" fill="hold"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childTnLst>
                          </p:cTn>
                        </p:par>
                        <p:par>
                          <p:cTn id="48" fill="hold">
                            <p:stCondLst>
                              <p:cond delay="1000"/>
                            </p:stCondLst>
                            <p:childTnLst>
                              <p:par>
                                <p:cTn id="49" presetID="2" presetClass="entr" presetSubtype="4" fill="hold"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fill="hold"/>
                                        <p:tgtEl>
                                          <p:spTgt spid="41"/>
                                        </p:tgtEl>
                                        <p:attrNameLst>
                                          <p:attrName>ppt_x</p:attrName>
                                        </p:attrNameLst>
                                      </p:cBhvr>
                                      <p:tavLst>
                                        <p:tav tm="0">
                                          <p:val>
                                            <p:strVal val="#ppt_x"/>
                                          </p:val>
                                        </p:tav>
                                        <p:tav tm="100000">
                                          <p:val>
                                            <p:strVal val="#ppt_x"/>
                                          </p:val>
                                        </p:tav>
                                      </p:tavLst>
                                    </p:anim>
                                    <p:anim calcmode="lin" valueType="num">
                                      <p:cBhvr additive="base">
                                        <p:cTn id="52" dur="500" fill="hold"/>
                                        <p:tgtEl>
                                          <p:spTgt spid="41"/>
                                        </p:tgtEl>
                                        <p:attrNameLst>
                                          <p:attrName>ppt_y</p:attrName>
                                        </p:attrNameLst>
                                      </p:cBhvr>
                                      <p:tavLst>
                                        <p:tav tm="0">
                                          <p:val>
                                            <p:strVal val="1+#ppt_h/2"/>
                                          </p:val>
                                        </p:tav>
                                        <p:tav tm="100000">
                                          <p:val>
                                            <p:strVal val="#ppt_y"/>
                                          </p:val>
                                        </p:tav>
                                      </p:tavLst>
                                    </p:anim>
                                  </p:childTnLst>
                                </p:cTn>
                              </p:par>
                            </p:childTnLst>
                          </p:cTn>
                        </p:par>
                        <p:par>
                          <p:cTn id="53" fill="hold">
                            <p:stCondLst>
                              <p:cond delay="1500"/>
                            </p:stCondLst>
                            <p:childTnLst>
                              <p:par>
                                <p:cTn id="54" presetID="2" presetClass="entr" presetSubtype="4"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500" fill="hold"/>
                                        <p:tgtEl>
                                          <p:spTgt spid="27"/>
                                        </p:tgtEl>
                                        <p:attrNameLst>
                                          <p:attrName>ppt_x</p:attrName>
                                        </p:attrNameLst>
                                      </p:cBhvr>
                                      <p:tavLst>
                                        <p:tav tm="0">
                                          <p:val>
                                            <p:strVal val="#ppt_x"/>
                                          </p:val>
                                        </p:tav>
                                        <p:tav tm="100000">
                                          <p:val>
                                            <p:strVal val="#ppt_x"/>
                                          </p:val>
                                        </p:tav>
                                      </p:tavLst>
                                    </p:anim>
                                    <p:anim calcmode="lin" valueType="num">
                                      <p:cBhvr additive="base">
                                        <p:cTn id="5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barn(inVertical)">
                                      <p:cBhvr>
                                        <p:cTn id="62" dur="5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down)">
                                      <p:cBhvr>
                                        <p:cTn id="67" dur="500"/>
                                        <p:tgtEl>
                                          <p:spTgt spid="32"/>
                                        </p:tgtEl>
                                      </p:cBhvr>
                                    </p:animEffect>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wipe(down)">
                                      <p:cBhvr>
                                        <p:cTn id="71" dur="500"/>
                                        <p:tgtEl>
                                          <p:spTgt spid="33"/>
                                        </p:tgtEl>
                                      </p:cBhvr>
                                    </p:animEffect>
                                  </p:childTnLst>
                                </p:cTn>
                              </p:par>
                            </p:childTnLst>
                          </p:cTn>
                        </p:par>
                        <p:par>
                          <p:cTn id="72" fill="hold">
                            <p:stCondLst>
                              <p:cond delay="1000"/>
                            </p:stCondLst>
                            <p:childTnLst>
                              <p:par>
                                <p:cTn id="73" presetID="22" presetClass="entr" presetSubtype="4"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down)">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barn(inVertical)">
                                      <p:cBhvr>
                                        <p:cTn id="8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animBg="1"/>
      <p:bldP spid="16" grpId="0" animBg="1"/>
      <p:bldP spid="32" grpId="0" animBg="1"/>
      <p:bldP spid="33" grpId="0" animBg="1"/>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文本框 1"/>
          <p:cNvSpPr txBox="1"/>
          <p:nvPr/>
        </p:nvSpPr>
        <p:spPr>
          <a:xfrm>
            <a:off x="662305" y="857250"/>
            <a:ext cx="5720715" cy="563118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pPr algn="l"/>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       </a:t>
            </a:r>
            <a:r>
              <a:rPr sz="2400">
                <a:latin typeface="Times New Roman" panose="02020603050405020304" pitchFamily="18" charset="0"/>
                <a:cs typeface="Times New Roman" panose="02020603050405020304" pitchFamily="18" charset="0"/>
              </a:rPr>
              <a:t>However, Billy walked right up to them. </a:t>
            </a:r>
            <a:r>
              <a:rPr sz="2400" u="sng">
                <a:latin typeface="Times New Roman" panose="02020603050405020304" pitchFamily="18" charset="0"/>
                <a:cs typeface="Times New Roman" panose="02020603050405020304" pitchFamily="18" charset="0"/>
              </a:rPr>
              <a:t>Carefully</a:t>
            </a:r>
            <a:r>
              <a:rPr sz="2400">
                <a:latin typeface="Times New Roman" panose="02020603050405020304" pitchFamily="18" charset="0"/>
                <a:cs typeface="Times New Roman" panose="02020603050405020304" pitchFamily="18" charset="0"/>
              </a:rPr>
              <a:t>, he reached out his tiny </a:t>
            </a:r>
            <a:r>
              <a:rPr lang="en-US" sz="2400" u="sng">
                <a:latin typeface="Times New Roman" panose="02020603050405020304" pitchFamily="18" charset="0"/>
                <a:cs typeface="Times New Roman" panose="02020603050405020304" pitchFamily="18" charset="0"/>
              </a:rPr>
              <a:t>cupped</a:t>
            </a:r>
            <a:r>
              <a:rPr lang="en-US" sz="2400">
                <a:latin typeface="Times New Roman" panose="02020603050405020304" pitchFamily="18" charset="0"/>
                <a:cs typeface="Times New Roman" panose="02020603050405020304" pitchFamily="18" charset="0"/>
              </a:rPr>
              <a:t> </a:t>
            </a:r>
            <a:r>
              <a:rPr sz="2400">
                <a:latin typeface="Times New Roman" panose="02020603050405020304" pitchFamily="18" charset="0"/>
                <a:cs typeface="Times New Roman" panose="02020603050405020304" pitchFamily="18" charset="0"/>
              </a:rPr>
              <a:t>hands, his shining eyes expectantly looking at the </a:t>
            </a:r>
            <a:r>
              <a:rPr sz="2400" u="sng">
                <a:latin typeface="Times New Roman" panose="02020603050405020304" pitchFamily="18" charset="0"/>
                <a:cs typeface="Times New Roman" panose="02020603050405020304" pitchFamily="18" charset="0"/>
              </a:rPr>
              <a:t>fawn</a:t>
            </a:r>
            <a:r>
              <a:rPr sz="2400">
                <a:latin typeface="Times New Roman" panose="02020603050405020304" pitchFamily="18" charset="0"/>
                <a:cs typeface="Times New Roman" panose="02020603050405020304" pitchFamily="18" charset="0"/>
              </a:rPr>
              <a:t>. Instinctively, the fawn approached, stuck out his tongue and eagerly sucked every drop of water. Thirst satisfied, the fawn looked up at little Billy, licking his moistured lips</a:t>
            </a:r>
            <a:r>
              <a:rPr lang="en-US" sz="2400">
                <a:latin typeface="Times New Roman" panose="02020603050405020304" pitchFamily="18" charset="0"/>
                <a:cs typeface="Times New Roman" panose="02020603050405020304" pitchFamily="18" charset="0"/>
              </a:rPr>
              <a:t>, as if a sign of gratitude</a:t>
            </a:r>
            <a:r>
              <a:rPr sz="2400">
                <a:latin typeface="Times New Roman" panose="02020603050405020304" pitchFamily="18" charset="0"/>
                <a:cs typeface="Times New Roman" panose="02020603050405020304" pitchFamily="18" charset="0"/>
              </a:rPr>
              <a:t>. The mother deer, who had all the time been around, breathed a sigh of relief though she herself was so thirsty that her throat was burning </a:t>
            </a:r>
            <a:r>
              <a:rPr sz="2400" u="sng">
                <a:latin typeface="Times New Roman" panose="02020603050405020304" pitchFamily="18" charset="0"/>
                <a:cs typeface="Times New Roman" panose="02020603050405020304" pitchFamily="18" charset="0"/>
              </a:rPr>
              <a:t>dry</a:t>
            </a:r>
            <a:r>
              <a:rPr sz="2400">
                <a:latin typeface="Times New Roman" panose="02020603050405020304" pitchFamily="18" charset="0"/>
                <a:cs typeface="Times New Roman" panose="02020603050405020304" pitchFamily="18" charset="0"/>
              </a:rPr>
              <a:t>. Seeing the fawn back on his feet, </a:t>
            </a:r>
            <a:r>
              <a:rPr sz="2400" u="sng">
                <a:latin typeface="Times New Roman" panose="02020603050405020304" pitchFamily="18" charset="0"/>
                <a:cs typeface="Times New Roman" panose="02020603050405020304" pitchFamily="18" charset="0"/>
              </a:rPr>
              <a:t>Billy</a:t>
            </a:r>
            <a:r>
              <a:rPr sz="2400">
                <a:latin typeface="Times New Roman" panose="02020603050405020304" pitchFamily="18" charset="0"/>
                <a:cs typeface="Times New Roman" panose="02020603050405020304" pitchFamily="18" charset="0"/>
              </a:rPr>
              <a:t>, my baby, was more than delighted, as if he had saved the world. </a:t>
            </a:r>
            <a:endParaRPr sz="2400">
              <a:latin typeface="Times New Roman" panose="02020603050405020304" pitchFamily="18" charset="0"/>
              <a:cs typeface="Times New Roman" panose="02020603050405020304" pitchFamily="18" charset="0"/>
            </a:endParaRPr>
          </a:p>
          <a:p>
            <a:pPr algn="l"/>
            <a:r>
              <a:rPr lang="zh-CN"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97</a:t>
            </a:r>
            <a:r>
              <a:rPr lang="zh-CN" altLang="en-US" sz="2400">
                <a:latin typeface="Times New Roman" panose="02020603050405020304" pitchFamily="18" charset="0"/>
                <a:cs typeface="Times New Roman" panose="02020603050405020304" pitchFamily="18" charset="0"/>
              </a:rPr>
              <a:t>）</a:t>
            </a:r>
            <a:endParaRPr lang="zh-CN" altLang="en-US" sz="2400">
              <a:latin typeface="Times New Roman" panose="02020603050405020304" pitchFamily="18" charset="0"/>
              <a:cs typeface="Times New Roman" panose="02020603050405020304" pitchFamily="18" charset="0"/>
            </a:endParaRPr>
          </a:p>
        </p:txBody>
      </p:sp>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p>
                <a:endParaRPr lang="zh-CN" altLang="zh-CN" sz="2400" dirty="0">
                  <a:latin typeface="Tahoma" panose="020B0604030504040204" pitchFamily="3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p>
                <a:endParaRPr lang="zh-CN" altLang="zh-CN" sz="2400" dirty="0">
                  <a:latin typeface="Tahoma" panose="020B0604030504040204" pitchFamily="3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p>
              <a:endParaRPr lang="zh-CN" altLang="zh-CN" sz="2400" dirty="0">
                <a:latin typeface="Tahoma" panose="020B0604030504040204" pitchFamily="3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p>
              <a:endParaRPr lang="zh-CN" altLang="zh-CN" sz="2400" dirty="0">
                <a:latin typeface="Tahoma" panose="020B0604030504040204" pitchFamily="3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5" name="文本框 4"/>
          <p:cNvSpPr txBox="1"/>
          <p:nvPr/>
        </p:nvSpPr>
        <p:spPr>
          <a:xfrm>
            <a:off x="1094740" y="83185"/>
            <a:ext cx="3027680" cy="521970"/>
          </a:xfrm>
          <a:prstGeom prst="rect">
            <a:avLst/>
          </a:prstGeom>
          <a:noFill/>
        </p:spPr>
        <p:txBody>
          <a:bodyPr wrap="none" rtlCol="0" anchor="t">
            <a:spAutoFit/>
          </a:bodyPr>
          <a:p>
            <a:pPr algn="l"/>
            <a:r>
              <a:rPr lang="en-US" altLang="zh-CN" sz="2800" b="1">
                <a:solidFill>
                  <a:srgbClr val="002060"/>
                </a:solidFill>
                <a:latin typeface="Times New Roman" panose="02020603050405020304" pitchFamily="18" charset="0"/>
                <a:cs typeface="Times New Roman" panose="02020603050405020304" pitchFamily="18" charset="0"/>
                <a:sym typeface="+mn-ea"/>
              </a:rPr>
              <a:t>下水作文</a:t>
            </a:r>
            <a:r>
              <a:rPr lang="zh-CN" altLang="en-US" sz="2800" b="1">
                <a:solidFill>
                  <a:srgbClr val="002060"/>
                </a:solidFill>
                <a:latin typeface="Times New Roman" panose="02020603050405020304" pitchFamily="18" charset="0"/>
                <a:cs typeface="Times New Roman" panose="02020603050405020304" pitchFamily="18" charset="0"/>
                <a:sym typeface="+mn-ea"/>
              </a:rPr>
              <a:t>及点评</a:t>
            </a:r>
            <a:r>
              <a:rPr lang="en-US" altLang="zh-CN" sz="2800" b="1">
                <a:solidFill>
                  <a:srgbClr val="002060"/>
                </a:solidFill>
                <a:latin typeface="Times New Roman" panose="02020603050405020304" pitchFamily="18" charset="0"/>
                <a:cs typeface="Times New Roman" panose="02020603050405020304" pitchFamily="18" charset="0"/>
                <a:sym typeface="+mn-ea"/>
              </a:rPr>
              <a:t>：</a:t>
            </a:r>
            <a:endParaRPr lang="en-US" altLang="zh-CN" sz="2800" b="1">
              <a:solidFill>
                <a:srgbClr val="002060"/>
              </a:solidFill>
              <a:latin typeface="Times New Roman" panose="02020603050405020304" pitchFamily="18" charset="0"/>
              <a:cs typeface="Times New Roman" panose="02020603050405020304" pitchFamily="18" charset="0"/>
              <a:sym typeface="+mn-ea"/>
            </a:endParaRPr>
          </a:p>
        </p:txBody>
      </p:sp>
      <p:sp>
        <p:nvSpPr>
          <p:cNvPr id="11272" name="AutoShape 36"/>
          <p:cNvSpPr/>
          <p:nvPr>
            <p:custDataLst>
              <p:tags r:id="rId1"/>
            </p:custDataLst>
          </p:nvPr>
        </p:nvSpPr>
        <p:spPr>
          <a:xfrm>
            <a:off x="6638290" y="806450"/>
            <a:ext cx="5026660" cy="5681980"/>
          </a:xfrm>
          <a:prstGeom prst="roundRect">
            <a:avLst>
              <a:gd name="adj" fmla="val 16667"/>
            </a:avLst>
          </a:prstGeom>
          <a:gradFill rotWithShape="1">
            <a:gsLst>
              <a:gs pos="0">
                <a:srgbClr val="FFFFFF"/>
              </a:gs>
              <a:gs pos="100000">
                <a:srgbClr val="FBFBBB">
                  <a:alpha val="89999"/>
                </a:srgbClr>
              </a:gs>
            </a:gsLst>
            <a:lin ang="0" scaled="1"/>
            <a:tileRect/>
          </a:gradFill>
          <a:ln w="9525" cap="flat" cmpd="sng">
            <a:solidFill>
              <a:srgbClr val="C0C0C0"/>
            </a:solidFill>
            <a:prstDash val="solid"/>
            <a:headEnd type="none" w="med" len="med"/>
            <a:tailEnd type="none" w="med" len="med"/>
          </a:ln>
          <a:effectLst>
            <a:prstShdw prst="shdw13" dist="53882" dir="13499999">
              <a:srgbClr val="F5B363">
                <a:alpha val="50000"/>
              </a:srgbClr>
            </a:prstShdw>
          </a:effectLst>
        </p:spPr>
        <p:txBody>
          <a:bodyPr wrap="none" anchor="ctr"/>
          <a:p>
            <a:pPr algn="l"/>
            <a:endParaRPr lang="zh-CN" altLang="en-US" sz="2000" b="1" dirty="0">
              <a:latin typeface="Times New Roman" panose="02020603050405020304" pitchFamily="18" charset="0"/>
              <a:ea typeface="Times New Roman" panose="02020603050405020304" pitchFamily="18" charset="0"/>
            </a:endParaRPr>
          </a:p>
        </p:txBody>
      </p:sp>
      <p:sp>
        <p:nvSpPr>
          <p:cNvPr id="3" name="文本框 2"/>
          <p:cNvSpPr txBox="1"/>
          <p:nvPr/>
        </p:nvSpPr>
        <p:spPr>
          <a:xfrm>
            <a:off x="6836410" y="1016000"/>
            <a:ext cx="4631055" cy="5262245"/>
          </a:xfrm>
          <a:prstGeom prst="rect">
            <a:avLst/>
          </a:prstGeom>
          <a:noFill/>
        </p:spPr>
        <p:txBody>
          <a:bodyPr wrap="square" rtlCol="0">
            <a:spAutoFit/>
          </a:bodyPr>
          <a:p>
            <a:r>
              <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rPr>
              <a:t>作文点评：</a:t>
            </a:r>
            <a:endPar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endParaRPr>
          </a:p>
          <a:p>
            <a:r>
              <a:rPr lang="en-US" altLang="zh-CN" sz="2400" b="1">
                <a:solidFill>
                  <a:srgbClr val="002060"/>
                </a:solidFill>
                <a:latin typeface="Times New Roman" panose="02020603050405020304" pitchFamily="18" charset="0"/>
                <a:ea typeface="华文仿宋" panose="02010600040101010101" charset="-122"/>
                <a:cs typeface="Times New Roman" panose="02020603050405020304" pitchFamily="18" charset="0"/>
              </a:rPr>
              <a:t>1.carefully, instinctively</a:t>
            </a:r>
            <a:r>
              <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rPr>
              <a:t>等评注性状语置于句首，凸显动作神态。</a:t>
            </a:r>
            <a:endPar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endParaRPr>
          </a:p>
          <a:p>
            <a:r>
              <a:rPr lang="en-US" altLang="zh-CN" sz="2400" b="1">
                <a:solidFill>
                  <a:srgbClr val="002060"/>
                </a:solidFill>
                <a:latin typeface="Times New Roman" panose="02020603050405020304" pitchFamily="18" charset="0"/>
                <a:ea typeface="华文仿宋" panose="02010600040101010101" charset="-122"/>
                <a:cs typeface="Times New Roman" panose="02020603050405020304" pitchFamily="18" charset="0"/>
              </a:rPr>
              <a:t>2.looking, licking, seeing</a:t>
            </a:r>
            <a:r>
              <a:rPr lang="zh-CN" altLang="en-US" sz="2400" b="1">
                <a:solidFill>
                  <a:srgbClr val="002060"/>
                </a:solidFill>
                <a:latin typeface="华文仿宋" panose="02010600040101010101" charset="-122"/>
                <a:ea typeface="华文仿宋" panose="02010600040101010101" charset="-122"/>
                <a:cs typeface="华文仿宋" panose="02010600040101010101" charset="-122"/>
              </a:rPr>
              <a:t>等非谓语动词的运用，</a:t>
            </a:r>
            <a:r>
              <a:rPr lang="zh-CN" altLang="en-US" sz="2400" b="1">
                <a:solidFill>
                  <a:srgbClr val="002060"/>
                </a:solidFill>
                <a:latin typeface="华文仿宋" panose="02010600040101010101" charset="-122"/>
                <a:ea typeface="华文仿宋" panose="02010600040101010101" charset="-122"/>
                <a:cs typeface="华文仿宋" panose="02010600040101010101" charset="-122"/>
                <a:sym typeface="+mn-ea"/>
              </a:rPr>
              <a:t>使文章方式变得多样化</a:t>
            </a:r>
            <a:r>
              <a:rPr lang="zh-CN" altLang="en-US" sz="2400" b="1">
                <a:solidFill>
                  <a:srgbClr val="002060"/>
                </a:solidFill>
                <a:latin typeface="华文仿宋" panose="02010600040101010101" charset="-122"/>
                <a:ea typeface="华文仿宋" panose="02010600040101010101" charset="-122"/>
                <a:cs typeface="华文仿宋" panose="02010600040101010101" charset="-122"/>
              </a:rPr>
              <a:t>。</a:t>
            </a:r>
            <a:endParaRPr lang="zh-CN" altLang="en-US" sz="2400" b="1">
              <a:solidFill>
                <a:srgbClr val="002060"/>
              </a:solidFill>
              <a:latin typeface="华文仿宋" panose="02010600040101010101" charset="-122"/>
              <a:ea typeface="华文仿宋" panose="02010600040101010101" charset="-122"/>
              <a:cs typeface="华文仿宋" panose="02010600040101010101" charset="-122"/>
            </a:endParaRPr>
          </a:p>
          <a:p>
            <a:r>
              <a:rPr lang="en-US" altLang="zh-CN" sz="2400" b="1">
                <a:solidFill>
                  <a:srgbClr val="002060"/>
                </a:solidFill>
                <a:latin typeface="华文仿宋" panose="02010600040101010101" charset="-122"/>
                <a:ea typeface="华文仿宋" panose="02010600040101010101" charset="-122"/>
                <a:cs typeface="华文仿宋" panose="02010600040101010101" charset="-122"/>
              </a:rPr>
              <a:t>3.</a:t>
            </a:r>
            <a:r>
              <a:rPr lang="zh-CN" altLang="en-US" sz="2400" b="1">
                <a:solidFill>
                  <a:srgbClr val="002060"/>
                </a:solidFill>
                <a:latin typeface="华文仿宋" panose="02010600040101010101" charset="-122"/>
                <a:ea typeface="华文仿宋" panose="02010600040101010101" charset="-122"/>
                <a:cs typeface="华文仿宋" panose="02010600040101010101" charset="-122"/>
              </a:rPr>
              <a:t>动作链和独立主格的运用，</a:t>
            </a:r>
            <a:r>
              <a:rPr lang="zh-CN" altLang="en-US" sz="2400" b="1">
                <a:solidFill>
                  <a:srgbClr val="002060"/>
                </a:solidFill>
                <a:latin typeface="华文仿宋" panose="02010600040101010101" charset="-122"/>
                <a:ea typeface="华文仿宋" panose="02010600040101010101" charset="-122"/>
                <a:cs typeface="华文仿宋" panose="02010600040101010101" charset="-122"/>
                <a:sym typeface="+mn-ea"/>
              </a:rPr>
              <a:t>使句子变得紧凑，动作之间的紧密联系得到加强。</a:t>
            </a:r>
            <a:endParaRPr lang="zh-CN" altLang="en-US" sz="2400" b="1">
              <a:solidFill>
                <a:srgbClr val="002060"/>
              </a:solidFill>
              <a:latin typeface="华文仿宋" panose="02010600040101010101" charset="-122"/>
              <a:ea typeface="华文仿宋" panose="02010600040101010101" charset="-122"/>
              <a:cs typeface="华文仿宋" panose="02010600040101010101" charset="-122"/>
              <a:sym typeface="+mn-ea"/>
            </a:endParaRPr>
          </a:p>
          <a:p>
            <a:r>
              <a:rPr lang="en-US" altLang="zh-CN" sz="2400" b="1">
                <a:solidFill>
                  <a:srgbClr val="002060"/>
                </a:solidFill>
                <a:latin typeface="华文仿宋" panose="02010600040101010101" charset="-122"/>
                <a:ea typeface="华文仿宋" panose="02010600040101010101" charset="-122"/>
                <a:cs typeface="华文仿宋" panose="02010600040101010101" charset="-122"/>
                <a:sym typeface="+mn-ea"/>
              </a:rPr>
              <a:t>4.</a:t>
            </a:r>
            <a:r>
              <a:rPr lang="zh-CN" altLang="en-US" sz="2400" b="1">
                <a:solidFill>
                  <a:srgbClr val="002060"/>
                </a:solidFill>
                <a:latin typeface="华文仿宋" panose="02010600040101010101" charset="-122"/>
                <a:ea typeface="华文仿宋" panose="02010600040101010101" charset="-122"/>
                <a:cs typeface="华文仿宋" panose="02010600040101010101" charset="-122"/>
                <a:sym typeface="+mn-ea"/>
              </a:rPr>
              <a:t>动作和心理活动的穿插运用，使文章有了生命色彩。</a:t>
            </a:r>
            <a:endParaRPr lang="zh-CN" altLang="en-US" sz="2400" b="1">
              <a:solidFill>
                <a:srgbClr val="002060"/>
              </a:solidFill>
              <a:latin typeface="华文仿宋" panose="02010600040101010101" charset="-122"/>
              <a:ea typeface="华文仿宋" panose="02010600040101010101" charset="-122"/>
              <a:cs typeface="华文仿宋" panose="02010600040101010101" charset="-122"/>
              <a:sym typeface="+mn-ea"/>
            </a:endParaRPr>
          </a:p>
          <a:p>
            <a:r>
              <a:rPr lang="en-US" altLang="zh-CN" sz="2400" b="1">
                <a:solidFill>
                  <a:srgbClr val="002060"/>
                </a:solidFill>
                <a:latin typeface="华文仿宋" panose="02010600040101010101" charset="-122"/>
                <a:ea typeface="华文仿宋" panose="02010600040101010101" charset="-122"/>
                <a:cs typeface="华文仿宋" panose="02010600040101010101" charset="-122"/>
                <a:sym typeface="+mn-ea"/>
              </a:rPr>
              <a:t>5.</a:t>
            </a:r>
            <a:r>
              <a:rPr lang="zh-CN" altLang="en-US" sz="2400" b="1">
                <a:solidFill>
                  <a:srgbClr val="002060"/>
                </a:solidFill>
                <a:latin typeface="华文仿宋" panose="02010600040101010101" charset="-122"/>
                <a:ea typeface="华文仿宋" panose="02010600040101010101" charset="-122"/>
                <a:cs typeface="华文仿宋" panose="02010600040101010101" charset="-122"/>
                <a:sym typeface="+mn-ea"/>
              </a:rPr>
              <a:t>高级词块</a:t>
            </a:r>
            <a:r>
              <a:rPr lang="en-US" altLang="zh-CN" sz="2400" b="1">
                <a:solidFill>
                  <a:srgbClr val="002060"/>
                </a:solidFill>
                <a:latin typeface="Times New Roman" panose="02020603050405020304" pitchFamily="18" charset="0"/>
                <a:ea typeface="华文仿宋" panose="02010600040101010101" charset="-122"/>
                <a:cs typeface="Times New Roman" panose="02020603050405020304" pitchFamily="18" charset="0"/>
                <a:sym typeface="+mn-ea"/>
              </a:rPr>
              <a:t>stick out, thirst satisfied, burn dry, back on one’s feet.</a:t>
            </a:r>
            <a:endParaRPr lang="en-US" altLang="zh-CN" sz="2400" b="1">
              <a:solidFill>
                <a:srgbClr val="002060"/>
              </a:solidFill>
              <a:latin typeface="Times New Roman" panose="02020603050405020304" pitchFamily="18" charset="0"/>
              <a:ea typeface="华文仿宋" panose="02010600040101010101" charset="-122"/>
              <a:cs typeface="Times New Roman" panose="02020603050405020304" pitchFamily="18" charset="0"/>
              <a:sym typeface="+mn-ea"/>
            </a:endParaRPr>
          </a:p>
        </p:txBody>
      </p:sp>
      <p:pic>
        <p:nvPicPr>
          <p:cNvPr id="12298" name="Picture 2" descr="C:\Users\Administrator\Desktop\png\0660050128_副本.png"/>
          <p:cNvPicPr>
            <a:picLocks noChangeAspect="1"/>
          </p:cNvPicPr>
          <p:nvPr>
            <p:custDataLst>
              <p:tags r:id="rId2"/>
            </p:custDataLst>
          </p:nvPr>
        </p:nvPicPr>
        <p:blipFill>
          <a:blip r:embed="rId3"/>
          <a:stretch>
            <a:fillRect/>
          </a:stretch>
        </p:blipFill>
        <p:spPr>
          <a:xfrm>
            <a:off x="10778490" y="5661660"/>
            <a:ext cx="1413510" cy="10928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鹿在草地上&#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2135" y="3198930"/>
            <a:ext cx="3019865" cy="3659070"/>
          </a:xfrm>
          <a:prstGeom prst="rect">
            <a:avLst/>
          </a:prstGeom>
          <a:effectLst>
            <a:softEdge rad="635000"/>
          </a:effectLst>
        </p:spPr>
      </p:pic>
      <p:sp>
        <p:nvSpPr>
          <p:cNvPr id="3" name="副标题 2"/>
          <p:cNvSpPr>
            <a:spLocks noGrp="1"/>
          </p:cNvSpPr>
          <p:nvPr>
            <p:ph type="subTitle" idx="1"/>
          </p:nvPr>
        </p:nvSpPr>
        <p:spPr>
          <a:xfrm>
            <a:off x="576776" y="42198"/>
            <a:ext cx="11141612" cy="7357402"/>
          </a:xfrm>
        </p:spPr>
        <p:txBody>
          <a:bodyPr>
            <a:noAutofit/>
          </a:bodyPr>
          <a:lstStyle/>
          <a:p>
            <a:r>
              <a:rPr lang="en-US" altLang="zh-CN" sz="1800" kern="100" dirty="0">
                <a:latin typeface="Times New Roman" panose="02020603050405020304" pitchFamily="18" charset="0"/>
                <a:cs typeface="Times New Roman" panose="02020603050405020304" pitchFamily="18" charset="0"/>
              </a:rPr>
              <a:t>The Water of Life</a:t>
            </a:r>
            <a:endParaRPr lang="zh-CN" altLang="zh-CN" sz="1800" kern="100" dirty="0">
              <a:latin typeface="等线" panose="02010600030101010101" pitchFamily="2" charset="-122"/>
              <a:cs typeface="Times New Roman" panose="02020603050405020304" pitchFamily="18" charset="0"/>
            </a:endParaRPr>
          </a:p>
          <a:p>
            <a:pPr algn="just"/>
            <a:r>
              <a:rPr lang="en-US" altLang="zh-CN" sz="1800" kern="100" dirty="0">
                <a:latin typeface="Times New Roman" panose="02020603050405020304" pitchFamily="18" charset="0"/>
                <a:cs typeface="Times New Roman" panose="02020603050405020304" pitchFamily="18" charset="0"/>
              </a:rPr>
              <a:t>    It was one of the hottest days of the </a:t>
            </a:r>
            <a:r>
              <a:rPr lang="en-US" altLang="zh-CN" sz="1800" u="sng" kern="100" dirty="0">
                <a:latin typeface="Times New Roman" panose="02020603050405020304" pitchFamily="18" charset="0"/>
                <a:cs typeface="Times New Roman" panose="02020603050405020304" pitchFamily="18" charset="0"/>
              </a:rPr>
              <a:t>dry</a:t>
            </a:r>
            <a:r>
              <a:rPr lang="en-US" altLang="zh-CN" sz="1800" kern="100" dirty="0">
                <a:latin typeface="Times New Roman" panose="02020603050405020304" pitchFamily="18" charset="0"/>
                <a:cs typeface="Times New Roman" panose="02020603050405020304" pitchFamily="18" charset="0"/>
              </a:rPr>
              <a:t> season. We had not seen </a:t>
            </a:r>
            <a:r>
              <a:rPr lang="en-US" altLang="zh-CN" sz="1800" u="sng" kern="100" dirty="0">
                <a:latin typeface="Times New Roman" panose="02020603050405020304" pitchFamily="18" charset="0"/>
                <a:cs typeface="Times New Roman" panose="02020603050405020304" pitchFamily="18" charset="0"/>
              </a:rPr>
              <a:t>rain</a:t>
            </a:r>
            <a:r>
              <a:rPr lang="en-US" altLang="zh-CN" sz="1800" kern="100" dirty="0">
                <a:latin typeface="Times New Roman" panose="02020603050405020304" pitchFamily="18" charset="0"/>
                <a:cs typeface="Times New Roman" panose="02020603050405020304" pitchFamily="18" charset="0"/>
              </a:rPr>
              <a:t> in almost a month. The crops were dying. Cows had stopped giving milk. The creeks and streams were long gone back into the earth. It was a dry season that would bankrupt several farmers before it was through. Every day, my husband and his brothers would go about the tiring process of trying to get water to the </a:t>
            </a:r>
            <a:r>
              <a:rPr lang="en-US" altLang="zh-CN" sz="1800" u="sng" kern="100" dirty="0">
                <a:latin typeface="Times New Roman" panose="02020603050405020304" pitchFamily="18" charset="0"/>
                <a:cs typeface="Times New Roman" panose="02020603050405020304" pitchFamily="18" charset="0"/>
              </a:rPr>
              <a:t>farm</a:t>
            </a:r>
            <a:r>
              <a:rPr lang="en-US" altLang="zh-CN" sz="1800" kern="100" dirty="0">
                <a:latin typeface="Times New Roman" panose="02020603050405020304" pitchFamily="18" charset="0"/>
                <a:cs typeface="Times New Roman" panose="02020603050405020304" pitchFamily="18" charset="0"/>
              </a:rPr>
              <a:t>. If we didn’t see some rain soon, we would lose everything.</a:t>
            </a:r>
            <a:endParaRPr lang="zh-CN" altLang="zh-CN" sz="1800" kern="100" dirty="0">
              <a:latin typeface="等线" panose="02010600030101010101" pitchFamily="2" charset="-122"/>
              <a:cs typeface="Times New Roman" panose="02020603050405020304" pitchFamily="18" charset="0"/>
            </a:endParaRPr>
          </a:p>
          <a:p>
            <a:pPr algn="just"/>
            <a:r>
              <a:rPr lang="en-US" altLang="zh-CN" sz="1800" kern="100" dirty="0">
                <a:latin typeface="Times New Roman" panose="02020603050405020304" pitchFamily="18" charset="0"/>
                <a:cs typeface="Times New Roman" panose="02020603050405020304" pitchFamily="18" charset="0"/>
              </a:rPr>
              <a:t>    It was on this day that I learned the true lesson of sharing and witnessed the only </a:t>
            </a:r>
            <a:r>
              <a:rPr lang="en-US" altLang="zh-CN" sz="1800" u="sng" kern="100" dirty="0">
                <a:latin typeface="Times New Roman" panose="02020603050405020304" pitchFamily="18" charset="0"/>
                <a:cs typeface="Times New Roman" panose="02020603050405020304" pitchFamily="18" charset="0"/>
              </a:rPr>
              <a:t>miracle</a:t>
            </a:r>
            <a:r>
              <a:rPr lang="en-US" altLang="zh-CN" sz="1800" kern="100" dirty="0">
                <a:latin typeface="Times New Roman" panose="02020603050405020304" pitchFamily="18" charset="0"/>
                <a:cs typeface="Times New Roman" panose="02020603050405020304" pitchFamily="18" charset="0"/>
              </a:rPr>
              <a:t> I have seen with my own eyes. I was in the kitchen making lunch for my husband and his brothers when I saw my six-year-old son, </a:t>
            </a:r>
            <a:r>
              <a:rPr lang="en-US" altLang="zh-CN" sz="1800" u="sng" kern="100" dirty="0">
                <a:latin typeface="Times New Roman" panose="02020603050405020304" pitchFamily="18" charset="0"/>
                <a:cs typeface="Times New Roman" panose="02020603050405020304" pitchFamily="18" charset="0"/>
              </a:rPr>
              <a:t>Billy</a:t>
            </a:r>
            <a:r>
              <a:rPr lang="en-US" altLang="zh-CN" sz="1800" kern="100" dirty="0">
                <a:latin typeface="Times New Roman" panose="02020603050405020304" pitchFamily="18" charset="0"/>
                <a:cs typeface="Times New Roman" panose="02020603050405020304" pitchFamily="18" charset="0"/>
              </a:rPr>
              <a:t>, walking toward the woods. He wasn’t walking with the usual carefree abandon of a youth but with a serious purpose. I could only see his back. He was obviously walking with a great effort trying to be as still as possible. Minutes after he disappeared into the </a:t>
            </a:r>
            <a:r>
              <a:rPr lang="en-US" altLang="zh-CN" sz="1800" u="sng" kern="100" dirty="0">
                <a:latin typeface="Times New Roman" panose="02020603050405020304" pitchFamily="18" charset="0"/>
                <a:cs typeface="Times New Roman" panose="02020603050405020304" pitchFamily="18" charset="0"/>
              </a:rPr>
              <a:t>woods</a:t>
            </a:r>
            <a:r>
              <a:rPr lang="en-US" altLang="zh-CN" sz="1800" kern="100" dirty="0">
                <a:latin typeface="Times New Roman" panose="02020603050405020304" pitchFamily="18" charset="0"/>
                <a:cs typeface="Times New Roman" panose="02020603050405020304" pitchFamily="18" charset="0"/>
              </a:rPr>
              <a:t>, he came running out again toward the house. I went back to make sandwiches, thinking that whatever task he had been doing was completed.</a:t>
            </a:r>
            <a:endParaRPr lang="zh-CN" altLang="zh-CN" sz="1800" kern="100" dirty="0">
              <a:latin typeface="等线" panose="02010600030101010101" pitchFamily="2" charset="-122"/>
              <a:cs typeface="Times New Roman" panose="02020603050405020304" pitchFamily="18" charset="0"/>
            </a:endParaRPr>
          </a:p>
          <a:p>
            <a:pPr algn="just"/>
            <a:r>
              <a:rPr lang="en-US" altLang="zh-CN" sz="1800" kern="100" dirty="0">
                <a:latin typeface="Times New Roman" panose="02020603050405020304" pitchFamily="18" charset="0"/>
                <a:cs typeface="Times New Roman" panose="02020603050405020304" pitchFamily="18" charset="0"/>
              </a:rPr>
              <a:t>   Moments later, however, he was once again walking in that slow purposeful stride toward the woods. This activity went on for over an hour: walking </a:t>
            </a:r>
            <a:r>
              <a:rPr lang="en-US" altLang="zh-CN" sz="1800" u="sng" kern="100" dirty="0">
                <a:latin typeface="Times New Roman" panose="02020603050405020304" pitchFamily="18" charset="0"/>
                <a:cs typeface="Times New Roman" panose="02020603050405020304" pitchFamily="18" charset="0"/>
              </a:rPr>
              <a:t>carefully</a:t>
            </a:r>
            <a:r>
              <a:rPr lang="en-US" altLang="zh-CN" sz="1800" kern="100" dirty="0">
                <a:latin typeface="Times New Roman" panose="02020603050405020304" pitchFamily="18" charset="0"/>
                <a:cs typeface="Times New Roman" panose="02020603050405020304" pitchFamily="18" charset="0"/>
              </a:rPr>
              <a:t> to the woods, and then running back to the house. Finally, my curiosity got the best of me. I crept out of the house and followed him on his journey.</a:t>
            </a:r>
            <a:endParaRPr lang="zh-CN" altLang="zh-CN" sz="1800" kern="100" dirty="0">
              <a:latin typeface="等线" panose="02010600030101010101" pitchFamily="2" charset="-122"/>
              <a:cs typeface="Times New Roman" panose="02020603050405020304" pitchFamily="18" charset="0"/>
            </a:endParaRPr>
          </a:p>
          <a:p>
            <a:pPr algn="just"/>
            <a:r>
              <a:rPr lang="en-US" altLang="zh-CN" sz="1800" kern="100" dirty="0">
                <a:latin typeface="Times New Roman" panose="02020603050405020304" pitchFamily="18" charset="0"/>
                <a:cs typeface="Times New Roman" panose="02020603050405020304" pitchFamily="18" charset="0"/>
              </a:rPr>
              <a:t>   He was </a:t>
            </a:r>
            <a:r>
              <a:rPr lang="en-US" altLang="zh-CN" sz="1800" u="sng" kern="100" dirty="0">
                <a:latin typeface="Times New Roman" panose="02020603050405020304" pitchFamily="18" charset="0"/>
                <a:cs typeface="Times New Roman" panose="02020603050405020304" pitchFamily="18" charset="0"/>
              </a:rPr>
              <a:t>cupping</a:t>
            </a:r>
            <a:r>
              <a:rPr lang="en-US" altLang="zh-CN" sz="1800" kern="100" dirty="0">
                <a:latin typeface="Times New Roman" panose="02020603050405020304" pitchFamily="18" charset="0"/>
                <a:cs typeface="Times New Roman" panose="02020603050405020304" pitchFamily="18" charset="0"/>
              </a:rPr>
              <a:t> both hands in front of him as he walked, very careful not to </a:t>
            </a:r>
            <a:r>
              <a:rPr lang="en-US" altLang="zh-CN" sz="1800" u="sng" kern="100" dirty="0">
                <a:latin typeface="Times New Roman" panose="02020603050405020304" pitchFamily="18" charset="0"/>
                <a:cs typeface="Times New Roman" panose="02020603050405020304" pitchFamily="18" charset="0"/>
              </a:rPr>
              <a:t>spill</a:t>
            </a:r>
            <a:r>
              <a:rPr lang="en-US" altLang="zh-CN" sz="1800" kern="100" dirty="0">
                <a:latin typeface="Times New Roman" panose="02020603050405020304" pitchFamily="18" charset="0"/>
                <a:cs typeface="Times New Roman" panose="02020603050405020304" pitchFamily="18" charset="0"/>
              </a:rPr>
              <a:t> the water he held. Maybe two or three tablespoons were held in his tiny hands. I sneaked closer as he went into the woods. Branches and thorns slapped his little face but he did not try to avoid them. He had a much greater purpose. As I leaned in to spy on him, I saw an amazing sight. A mother deer with a huge pair of deer horns appeared in front of him, with a baby </a:t>
            </a:r>
            <a:r>
              <a:rPr lang="en-US" altLang="zh-CN" sz="1800" u="sng" kern="100" dirty="0">
                <a:latin typeface="Times New Roman" panose="02020603050405020304" pitchFamily="18" charset="0"/>
                <a:cs typeface="Times New Roman" panose="02020603050405020304" pitchFamily="18" charset="0"/>
              </a:rPr>
              <a:t>fawn</a:t>
            </a:r>
            <a:r>
              <a:rPr lang="en-US" altLang="zh-CN" sz="1800" kern="100" dirty="0">
                <a:latin typeface="Times New Roman" panose="02020603050405020304" pitchFamily="18" charset="0"/>
                <a:cs typeface="Times New Roman" panose="02020603050405020304" pitchFamily="18" charset="0"/>
              </a:rPr>
              <a:t>(</a:t>
            </a:r>
            <a:r>
              <a:rPr lang="zh-CN" altLang="zh-CN" sz="1800" kern="100" dirty="0">
                <a:latin typeface="Times New Roman" panose="02020603050405020304" pitchFamily="18" charset="0"/>
                <a:cs typeface="Times New Roman" panose="02020603050405020304" pitchFamily="18" charset="0"/>
              </a:rPr>
              <a:t>幼鹿</a:t>
            </a:r>
            <a:r>
              <a:rPr lang="en-US" altLang="zh-CN" sz="1800" kern="100" dirty="0">
                <a:latin typeface="Times New Roman" panose="02020603050405020304" pitchFamily="18" charset="0"/>
                <a:cs typeface="Times New Roman" panose="02020603050405020304" pitchFamily="18" charset="0"/>
              </a:rPr>
              <a:t>) lying on the dry ground. I almost screamed to get him away.</a:t>
            </a:r>
            <a:endParaRPr lang="en-US" altLang="zh-CN" sz="1800" kern="100" dirty="0">
              <a:latin typeface="Times New Roman" panose="02020603050405020304" pitchFamily="18" charset="0"/>
              <a:cs typeface="Times New Roman" panose="02020603050405020304" pitchFamily="18" charset="0"/>
            </a:endParaRPr>
          </a:p>
          <a:p>
            <a:pPr algn="just"/>
            <a:r>
              <a:rPr lang="en-US" altLang="zh-CN" sz="1800" kern="100" dirty="0">
                <a:latin typeface="Times New Roman" panose="02020603050405020304" pitchFamily="18" charset="0"/>
                <a:cs typeface="Times New Roman" panose="02020603050405020304" pitchFamily="18" charset="0"/>
              </a:rPr>
              <a:t>Paragraph 1</a:t>
            </a:r>
            <a:endParaRPr lang="zh-CN" altLang="zh-CN" sz="1800" kern="100" dirty="0">
              <a:latin typeface="等线" panose="02010600030101010101" pitchFamily="2" charset="-122"/>
              <a:cs typeface="Times New Roman" panose="02020603050405020304" pitchFamily="18" charset="0"/>
            </a:endParaRPr>
          </a:p>
          <a:p>
            <a:pPr algn="just"/>
            <a:r>
              <a:rPr lang="en-US" altLang="zh-CN" sz="1800" kern="100" dirty="0">
                <a:latin typeface="Times New Roman" panose="02020603050405020304" pitchFamily="18" charset="0"/>
                <a:cs typeface="Times New Roman" panose="02020603050405020304" pitchFamily="18" charset="0"/>
              </a:rPr>
              <a:t>However, Billy walked right up to them. _____________________________________________________________</a:t>
            </a:r>
            <a:endParaRPr lang="en-US" altLang="zh-CN" sz="1800" kern="100" dirty="0">
              <a:latin typeface="Times New Roman" panose="02020603050405020304" pitchFamily="18" charset="0"/>
              <a:cs typeface="Times New Roman" panose="02020603050405020304" pitchFamily="18" charset="0"/>
            </a:endParaRPr>
          </a:p>
          <a:p>
            <a:pPr algn="just"/>
            <a:r>
              <a:rPr lang="en-US" altLang="zh-CN" sz="1800" kern="100" dirty="0">
                <a:latin typeface="Times New Roman" panose="02020603050405020304" pitchFamily="18" charset="0"/>
                <a:cs typeface="Times New Roman" panose="02020603050405020304" pitchFamily="18" charset="0"/>
              </a:rPr>
              <a:t>Paragraph 2</a:t>
            </a:r>
            <a:endParaRPr lang="zh-CN" altLang="zh-CN" sz="1800" kern="100" dirty="0">
              <a:latin typeface="等线" panose="02010600030101010101" pitchFamily="2" charset="-122"/>
              <a:cs typeface="Times New Roman" panose="02020603050405020304" pitchFamily="18" charset="0"/>
            </a:endParaRPr>
          </a:p>
          <a:p>
            <a:pPr algn="just"/>
            <a:r>
              <a:rPr lang="en-US" altLang="zh-CN" sz="1800" kern="100" dirty="0">
                <a:latin typeface="Times New Roman" panose="02020603050405020304" pitchFamily="18" charset="0"/>
                <a:cs typeface="Times New Roman" panose="02020603050405020304" pitchFamily="18" charset="0"/>
              </a:rPr>
              <a:t>I witnessed the most beautiful heart working hard to save a life. ____________________________________________</a:t>
            </a:r>
            <a:endParaRPr lang="zh-CN" altLang="zh-CN" sz="1800" kern="100" dirty="0">
              <a:latin typeface="等线" panose="02010600030101010101" pitchFamily="2" charset="-122"/>
              <a:cs typeface="Times New Roman" panose="02020603050405020304" pitchFamily="18" charset="0"/>
            </a:endParaRPr>
          </a:p>
          <a:p>
            <a:pPr algn="just"/>
            <a:r>
              <a:rPr lang="en-US" altLang="zh-CN" sz="1800" kern="100" dirty="0">
                <a:latin typeface="Times New Roman" panose="02020603050405020304" pitchFamily="18" charset="0"/>
                <a:cs typeface="Times New Roman" panose="02020603050405020304" pitchFamily="18" charset="0"/>
              </a:rPr>
              <a:t> </a:t>
            </a:r>
            <a:endParaRPr lang="zh-CN" altLang="zh-CN" sz="1800" kern="100" dirty="0">
              <a:latin typeface="等线" panose="02010600030101010101" pitchFamily="2" charset="-122"/>
              <a:cs typeface="Times New Roman" panose="02020603050405020304" pitchFamily="18" charset="0"/>
            </a:endParaRPr>
          </a:p>
          <a:p>
            <a:pPr algn="just"/>
            <a:endParaRPr lang="zh-CN" altLang="zh-CN" sz="1800" kern="100" dirty="0">
              <a:latin typeface="等线" panose="02010600030101010101" pitchFamily="2"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文本框 1"/>
          <p:cNvSpPr txBox="1"/>
          <p:nvPr/>
        </p:nvSpPr>
        <p:spPr>
          <a:xfrm>
            <a:off x="662940" y="798195"/>
            <a:ext cx="5379720" cy="563118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pPr algn="l"/>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   </a:t>
            </a:r>
            <a:r>
              <a:rPr sz="2400">
                <a:latin typeface="Times New Roman" panose="02020603050405020304" pitchFamily="18" charset="0"/>
                <a:cs typeface="Times New Roman" panose="02020603050405020304" pitchFamily="18" charset="0"/>
              </a:rPr>
              <a:t>I witnessed the most beautiful heart working hard to save a life. Deeply touched by his act of kindness, I strode over and gathered my young into my arms tightly, tears of pride rolling down my cheeks and his back. A little embarrassed but still proud, he shared the whole story with me, saying that if he didn’t offer the helping hand, the fawn would end up being thirsty to death. And miraculously, the tears on my cheeks turned into the long-expected </a:t>
            </a:r>
            <a:r>
              <a:rPr sz="2400" u="sng">
                <a:latin typeface="Times New Roman" panose="02020603050405020304" pitchFamily="18" charset="0"/>
                <a:cs typeface="Times New Roman" panose="02020603050405020304" pitchFamily="18" charset="0"/>
              </a:rPr>
              <a:t>rain </a:t>
            </a:r>
            <a:r>
              <a:rPr sz="2400">
                <a:latin typeface="Times New Roman" panose="02020603050405020304" pitchFamily="18" charset="0"/>
                <a:cs typeface="Times New Roman" panose="02020603050405020304" pitchFamily="18" charset="0"/>
              </a:rPr>
              <a:t>from the sky! It must be God’s answer to people’s call for the rain, and also a reward for Billy’s act of kindness!(97)</a:t>
            </a:r>
            <a:endParaRPr sz="2400">
              <a:latin typeface="Times New Roman" panose="02020603050405020304" pitchFamily="18" charset="0"/>
              <a:cs typeface="Times New Roman" panose="02020603050405020304" pitchFamily="18" charset="0"/>
            </a:endParaRPr>
          </a:p>
        </p:txBody>
      </p:sp>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p>
                <a:endParaRPr lang="zh-CN" altLang="zh-CN" sz="2400" dirty="0">
                  <a:latin typeface="Tahoma" panose="020B0604030504040204" pitchFamily="3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p>
                <a:endParaRPr lang="zh-CN" altLang="zh-CN" sz="2400" dirty="0">
                  <a:latin typeface="Tahoma" panose="020B0604030504040204" pitchFamily="3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p>
              <a:endParaRPr lang="zh-CN" altLang="zh-CN" sz="2400" dirty="0">
                <a:latin typeface="Tahoma" panose="020B0604030504040204" pitchFamily="3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p>
              <a:endParaRPr lang="zh-CN" altLang="zh-CN" sz="2400" dirty="0">
                <a:latin typeface="Tahoma" panose="020B0604030504040204" pitchFamily="3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5" name="文本框 4"/>
          <p:cNvSpPr txBox="1"/>
          <p:nvPr/>
        </p:nvSpPr>
        <p:spPr>
          <a:xfrm>
            <a:off x="1094740" y="83185"/>
            <a:ext cx="3027680" cy="521970"/>
          </a:xfrm>
          <a:prstGeom prst="rect">
            <a:avLst/>
          </a:prstGeom>
          <a:noFill/>
        </p:spPr>
        <p:txBody>
          <a:bodyPr wrap="none" rtlCol="0" anchor="t">
            <a:spAutoFit/>
          </a:bodyPr>
          <a:p>
            <a:pPr algn="l"/>
            <a:r>
              <a:rPr lang="en-US" altLang="zh-CN" sz="2800" b="1">
                <a:solidFill>
                  <a:srgbClr val="002060"/>
                </a:solidFill>
                <a:latin typeface="Times New Roman" panose="02020603050405020304" pitchFamily="18" charset="0"/>
                <a:cs typeface="Times New Roman" panose="02020603050405020304" pitchFamily="18" charset="0"/>
                <a:sym typeface="+mn-ea"/>
              </a:rPr>
              <a:t>下水作文及点评：</a:t>
            </a:r>
            <a:endParaRPr lang="en-US" altLang="zh-CN" sz="2800" b="1">
              <a:solidFill>
                <a:srgbClr val="002060"/>
              </a:solidFill>
              <a:latin typeface="Times New Roman" panose="02020603050405020304" pitchFamily="18" charset="0"/>
              <a:cs typeface="Times New Roman" panose="02020603050405020304" pitchFamily="18" charset="0"/>
              <a:sym typeface="+mn-ea"/>
            </a:endParaRPr>
          </a:p>
        </p:txBody>
      </p:sp>
      <p:sp>
        <p:nvSpPr>
          <p:cNvPr id="11272" name="AutoShape 36"/>
          <p:cNvSpPr/>
          <p:nvPr>
            <p:custDataLst>
              <p:tags r:id="rId1"/>
            </p:custDataLst>
          </p:nvPr>
        </p:nvSpPr>
        <p:spPr>
          <a:xfrm>
            <a:off x="6304915" y="770255"/>
            <a:ext cx="5351780" cy="5681980"/>
          </a:xfrm>
          <a:prstGeom prst="roundRect">
            <a:avLst>
              <a:gd name="adj" fmla="val 16667"/>
            </a:avLst>
          </a:prstGeom>
          <a:gradFill rotWithShape="1">
            <a:gsLst>
              <a:gs pos="0">
                <a:srgbClr val="FFFFFF"/>
              </a:gs>
              <a:gs pos="100000">
                <a:srgbClr val="FBFBBB">
                  <a:alpha val="89999"/>
                </a:srgbClr>
              </a:gs>
            </a:gsLst>
            <a:lin ang="0" scaled="1"/>
            <a:tileRect/>
          </a:gradFill>
          <a:ln w="9525" cap="flat" cmpd="sng">
            <a:solidFill>
              <a:srgbClr val="C0C0C0"/>
            </a:solidFill>
            <a:prstDash val="solid"/>
            <a:headEnd type="none" w="med" len="med"/>
            <a:tailEnd type="none" w="med" len="med"/>
          </a:ln>
          <a:effectLst>
            <a:prstShdw prst="shdw13" dist="53882" dir="13499999">
              <a:srgbClr val="F5B363">
                <a:alpha val="50000"/>
              </a:srgbClr>
            </a:prstShdw>
          </a:effectLst>
        </p:spPr>
        <p:txBody>
          <a:bodyPr wrap="none" anchor="ctr"/>
          <a:p>
            <a:pPr algn="l"/>
            <a:endParaRPr lang="zh-CN" altLang="en-US" sz="2000" b="1" dirty="0">
              <a:latin typeface="Times New Roman" panose="02020603050405020304" pitchFamily="18" charset="0"/>
              <a:ea typeface="Times New Roman" panose="02020603050405020304" pitchFamily="18" charset="0"/>
            </a:endParaRPr>
          </a:p>
        </p:txBody>
      </p:sp>
      <p:sp>
        <p:nvSpPr>
          <p:cNvPr id="3" name="文本框 2"/>
          <p:cNvSpPr txBox="1"/>
          <p:nvPr/>
        </p:nvSpPr>
        <p:spPr>
          <a:xfrm>
            <a:off x="6548120" y="1138555"/>
            <a:ext cx="4571365" cy="4523105"/>
          </a:xfrm>
          <a:prstGeom prst="rect">
            <a:avLst/>
          </a:prstGeom>
          <a:noFill/>
        </p:spPr>
        <p:txBody>
          <a:bodyPr wrap="square" rtlCol="0">
            <a:spAutoFit/>
          </a:bodyPr>
          <a:p>
            <a:r>
              <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rPr>
              <a:t>作文点评：</a:t>
            </a:r>
            <a:endPar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endParaRPr>
          </a:p>
          <a:p>
            <a:r>
              <a:rPr lang="en-US" altLang="zh-CN" sz="2400" b="1">
                <a:solidFill>
                  <a:srgbClr val="002060"/>
                </a:solidFill>
                <a:latin typeface="Times New Roman" panose="02020603050405020304" pitchFamily="18" charset="0"/>
                <a:ea typeface="华文仿宋" panose="02010600040101010101" charset="-122"/>
                <a:cs typeface="Times New Roman" panose="02020603050405020304" pitchFamily="18" charset="0"/>
              </a:rPr>
              <a:t>1.a little embarrassed but still proud</a:t>
            </a:r>
            <a:r>
              <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rPr>
              <a:t>形容词置于句首，</a:t>
            </a:r>
            <a:r>
              <a:rPr sz="2400" b="1">
                <a:solidFill>
                  <a:srgbClr val="002060"/>
                </a:solidFill>
                <a:latin typeface="Times New Roman" panose="02020603050405020304" pitchFamily="18" charset="0"/>
                <a:ea typeface="华文仿宋" panose="02010600040101010101" charset="-122"/>
                <a:cs typeface="Times New Roman" panose="02020603050405020304" pitchFamily="18" charset="0"/>
                <a:sym typeface="+mn-ea"/>
              </a:rPr>
              <a:t>miraculously</a:t>
            </a:r>
            <a:r>
              <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rPr>
              <a:t>等</a:t>
            </a:r>
            <a:r>
              <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sym typeface="+mn-ea"/>
              </a:rPr>
              <a:t>评注性状语置于</a:t>
            </a:r>
            <a:r>
              <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rPr>
              <a:t>置于句首，凸显动作神态。</a:t>
            </a:r>
            <a:endPar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endParaRPr>
          </a:p>
          <a:p>
            <a:r>
              <a:rPr lang="en-US" altLang="zh-CN" sz="2400" b="1">
                <a:solidFill>
                  <a:srgbClr val="002060"/>
                </a:solidFill>
                <a:latin typeface="Times New Roman" panose="02020603050405020304" pitchFamily="18" charset="0"/>
                <a:ea typeface="华文仿宋" panose="02010600040101010101" charset="-122"/>
                <a:cs typeface="Times New Roman" panose="02020603050405020304" pitchFamily="18" charset="0"/>
              </a:rPr>
              <a:t>2.</a:t>
            </a:r>
            <a:r>
              <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rPr>
              <a:t>多处</a:t>
            </a:r>
            <a:r>
              <a:rPr lang="zh-CN" sz="2400" b="1">
                <a:solidFill>
                  <a:srgbClr val="002060"/>
                </a:solidFill>
                <a:latin typeface="Times New Roman" panose="02020603050405020304" pitchFamily="18" charset="0"/>
                <a:ea typeface="华文仿宋" panose="02010600040101010101" charset="-122"/>
                <a:cs typeface="Times New Roman" panose="02020603050405020304" pitchFamily="18" charset="0"/>
              </a:rPr>
              <a:t>分词</a:t>
            </a:r>
            <a:r>
              <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sym typeface="+mn-ea"/>
              </a:rPr>
              <a:t>和独立主格</a:t>
            </a:r>
            <a:r>
              <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rPr>
              <a:t>的运用，</a:t>
            </a:r>
            <a:r>
              <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sym typeface="+mn-ea"/>
              </a:rPr>
              <a:t>使文章表达方式变得多样化</a:t>
            </a:r>
            <a:r>
              <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rPr>
              <a:t>。</a:t>
            </a:r>
            <a:endPar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endParaRPr>
          </a:p>
          <a:p>
            <a:r>
              <a:rPr lang="en-US" altLang="zh-CN" sz="2400" b="1">
                <a:solidFill>
                  <a:srgbClr val="002060"/>
                </a:solidFill>
                <a:latin typeface="Times New Roman" panose="02020603050405020304" pitchFamily="18" charset="0"/>
                <a:ea typeface="华文仿宋" panose="02010600040101010101" charset="-122"/>
                <a:cs typeface="Times New Roman" panose="02020603050405020304" pitchFamily="18" charset="0"/>
                <a:sym typeface="+mn-ea"/>
              </a:rPr>
              <a:t>3.</a:t>
            </a:r>
            <a:r>
              <a:rPr lang="zh-CN" sz="2400" b="1">
                <a:solidFill>
                  <a:srgbClr val="002060"/>
                </a:solidFill>
                <a:latin typeface="Times New Roman" panose="02020603050405020304" pitchFamily="18" charset="0"/>
                <a:ea typeface="华文仿宋" panose="02010600040101010101" charset="-122"/>
                <a:cs typeface="Times New Roman" panose="02020603050405020304" pitchFamily="18" charset="0"/>
                <a:sym typeface="+mn-ea"/>
              </a:rPr>
              <a:t>结尾两句的点题，精彩地诠释了文中</a:t>
            </a:r>
            <a:r>
              <a:rPr lang="en-US" altLang="zh-CN" sz="2400" b="1">
                <a:solidFill>
                  <a:srgbClr val="002060"/>
                </a:solidFill>
                <a:latin typeface="Times New Roman" panose="02020603050405020304" pitchFamily="18" charset="0"/>
                <a:ea typeface="华文仿宋" panose="02010600040101010101" charset="-122"/>
                <a:cs typeface="Times New Roman" panose="02020603050405020304" pitchFamily="18" charset="0"/>
                <a:sym typeface="+mn-ea"/>
              </a:rPr>
              <a:t>miracle</a:t>
            </a:r>
            <a:r>
              <a:rPr lang="zh-CN" sz="2400" b="1">
                <a:solidFill>
                  <a:srgbClr val="002060"/>
                </a:solidFill>
                <a:latin typeface="Times New Roman" panose="02020603050405020304" pitchFamily="18" charset="0"/>
                <a:ea typeface="华文仿宋" panose="02010600040101010101" charset="-122"/>
                <a:cs typeface="Times New Roman" panose="02020603050405020304" pitchFamily="18" charset="0"/>
                <a:sym typeface="+mn-ea"/>
              </a:rPr>
              <a:t>的意义，高明！语言也有韵律感。</a:t>
            </a:r>
            <a:endPar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sym typeface="+mn-ea"/>
            </a:endParaRPr>
          </a:p>
          <a:p>
            <a:r>
              <a:rPr lang="en-US" altLang="zh-CN" sz="2400" b="1">
                <a:solidFill>
                  <a:srgbClr val="002060"/>
                </a:solidFill>
                <a:latin typeface="Times New Roman" panose="02020603050405020304" pitchFamily="18" charset="0"/>
                <a:ea typeface="华文仿宋" panose="02010600040101010101" charset="-122"/>
                <a:cs typeface="Times New Roman" panose="02020603050405020304" pitchFamily="18" charset="0"/>
                <a:sym typeface="+mn-ea"/>
              </a:rPr>
              <a:t>4.</a:t>
            </a:r>
            <a:r>
              <a:rPr lang="zh-CN" altLang="en-US" sz="2400" b="1">
                <a:solidFill>
                  <a:srgbClr val="002060"/>
                </a:solidFill>
                <a:latin typeface="Times New Roman" panose="02020603050405020304" pitchFamily="18" charset="0"/>
                <a:ea typeface="华文仿宋" panose="02010600040101010101" charset="-122"/>
                <a:cs typeface="Times New Roman" panose="02020603050405020304" pitchFamily="18" charset="0"/>
                <a:sym typeface="+mn-ea"/>
              </a:rPr>
              <a:t>高级词块</a:t>
            </a:r>
            <a:r>
              <a:rPr lang="en-US" altLang="zh-CN" sz="2400" b="1">
                <a:solidFill>
                  <a:srgbClr val="002060"/>
                </a:solidFill>
                <a:latin typeface="Times New Roman" panose="02020603050405020304" pitchFamily="18" charset="0"/>
                <a:ea typeface="华文仿宋" panose="02010600040101010101" charset="-122"/>
                <a:cs typeface="Times New Roman" panose="02020603050405020304" pitchFamily="18" charset="0"/>
                <a:sym typeface="+mn-ea"/>
              </a:rPr>
              <a:t>tears of pride, end up doing,  long-expected.</a:t>
            </a:r>
            <a:endParaRPr lang="en-US" altLang="zh-CN" sz="2400" b="1">
              <a:solidFill>
                <a:srgbClr val="002060"/>
              </a:solidFill>
              <a:latin typeface="Times New Roman" panose="02020603050405020304" pitchFamily="18" charset="0"/>
              <a:ea typeface="华文仿宋" panose="02010600040101010101" charset="-122"/>
              <a:cs typeface="Times New Roman" panose="02020603050405020304" pitchFamily="18" charset="0"/>
              <a:sym typeface="+mn-ea"/>
            </a:endParaRPr>
          </a:p>
        </p:txBody>
      </p:sp>
      <p:pic>
        <p:nvPicPr>
          <p:cNvPr id="12298" name="Picture 2" descr="C:\Users\Administrator\Desktop\png\0660050128_副本.png"/>
          <p:cNvPicPr>
            <a:picLocks noChangeAspect="1"/>
          </p:cNvPicPr>
          <p:nvPr>
            <p:custDataLst>
              <p:tags r:id="rId2"/>
            </p:custDataLst>
          </p:nvPr>
        </p:nvPicPr>
        <p:blipFill>
          <a:blip r:embed="rId3"/>
          <a:stretch>
            <a:fillRect/>
          </a:stretch>
        </p:blipFill>
        <p:spPr>
          <a:xfrm>
            <a:off x="10778490" y="5661660"/>
            <a:ext cx="1413510" cy="10928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reeform: Shape 11"/>
          <p:cNvSpPr>
            <a:spLocks noGrp="1" noRot="1" noChangeAspect="1" noMove="1" noResize="1" noEditPoints="1" noAdjustHandles="1" noChangeArrowheads="1" noChangeShapeType="1" noTextEdit="1"/>
          </p:cNvSpPr>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内容占位符 4" descr="文本, 信件&#10;&#10;描述已自动生成"/>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322888" y="469900"/>
            <a:ext cx="6257925" cy="3092450"/>
          </a:xfrm>
        </p:spPr>
      </p:pic>
      <p:pic>
        <p:nvPicPr>
          <p:cNvPr id="7" name="图片 6" descr="手机屏幕截图&#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888" y="3633788"/>
            <a:ext cx="6257925" cy="2720975"/>
          </a:xfrm>
          <a:prstGeom prst="rect">
            <a:avLst/>
          </a:prstGeom>
        </p:spPr>
      </p:pic>
      <p:sp>
        <p:nvSpPr>
          <p:cNvPr id="2" name="标题 1"/>
          <p:cNvSpPr>
            <a:spLocks noGrp="1"/>
          </p:cNvSpPr>
          <p:nvPr>
            <p:ph type="title"/>
          </p:nvPr>
        </p:nvSpPr>
        <p:spPr>
          <a:xfrm>
            <a:off x="863029" y="1012004"/>
            <a:ext cx="3416158" cy="4795408"/>
          </a:xfrm>
        </p:spPr>
        <p:txBody>
          <a:bodyPr>
            <a:normAutofit/>
          </a:bodyPr>
          <a:lstStyle/>
          <a:p>
            <a:r>
              <a:rPr lang="en-US" altLang="zh-CN" b="1" dirty="0">
                <a:solidFill>
                  <a:srgbClr val="FFFFFF"/>
                </a:solidFill>
              </a:rPr>
              <a:t>Comment on your writing</a:t>
            </a:r>
            <a:endParaRPr lang="zh-CN" altLang="en-US" b="1" dirty="0">
              <a:solidFill>
                <a:srgbClr val="FFFFFF"/>
              </a:solidFill>
            </a:endParaRPr>
          </a:p>
        </p:txBody>
      </p:sp>
      <p:sp>
        <p:nvSpPr>
          <p:cNvPr id="8" name="左中括号 7"/>
          <p:cNvSpPr/>
          <p:nvPr/>
        </p:nvSpPr>
        <p:spPr>
          <a:xfrm>
            <a:off x="7554350" y="4740812"/>
            <a:ext cx="45719" cy="253219"/>
          </a:xfrm>
          <a:prstGeom prst="leftBracket">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中括号 8"/>
          <p:cNvSpPr/>
          <p:nvPr/>
        </p:nvSpPr>
        <p:spPr>
          <a:xfrm>
            <a:off x="11254154" y="5950634"/>
            <a:ext cx="45719" cy="239151"/>
          </a:xfrm>
          <a:prstGeom prst="rightBracket">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a:spLocks noChangeArrowheads="1"/>
          </p:cNvSpPr>
          <p:nvPr/>
        </p:nvSpPr>
        <p:spPr bwMode="auto">
          <a:xfrm>
            <a:off x="650522" y="632131"/>
            <a:ext cx="3935546" cy="2000548"/>
          </a:xfrm>
          <a:prstGeom prst="rect">
            <a:avLst/>
          </a:prstGeom>
          <a:solidFill>
            <a:schemeClr val="accent4">
              <a:lumMod val="20000"/>
              <a:lumOff val="80000"/>
            </a:schemeClr>
          </a:solidFill>
          <a:ln>
            <a:noFill/>
          </a:ln>
        </p:spPr>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宋体" panose="02010600030101010101" pitchFamily="2" charset="-122"/>
              </a:rPr>
              <a:t>优点：</a:t>
            </a:r>
            <a:r>
              <a:rPr lang="zh-CN" altLang="en-US" sz="2000" b="1" dirty="0">
                <a:solidFill>
                  <a:srgbClr val="FF0000"/>
                </a:solidFill>
                <a:latin typeface="Arial" panose="020B0604020202020204" pitchFamily="34" charset="0"/>
                <a:ea typeface="宋体" panose="02010600030101010101" pitchFamily="2" charset="-122"/>
                <a:sym typeface="宋体" panose="02010600030101010101" pitchFamily="2" charset="-122"/>
              </a:rPr>
              <a:t>对于小鹿的描写</a:t>
            </a:r>
            <a:r>
              <a:rPr lang="zh-CN" altLang="en-US" sz="2400" b="1" dirty="0">
                <a:solidFill>
                  <a:srgbClr val="FF0000"/>
                </a:solidFill>
                <a:latin typeface="Arial" panose="020B0604020202020204" pitchFamily="34" charset="0"/>
                <a:ea typeface="宋体" panose="02010600030101010101" pitchFamily="2" charset="-122"/>
                <a:sym typeface="宋体" panose="02010600030101010101" pitchFamily="2" charset="-122"/>
              </a:rPr>
              <a:t>和</a:t>
            </a:r>
            <a:r>
              <a:rPr kumimoji="0" lang="en-US" altLang="zh-CN" sz="2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宋体" panose="02010600030101010101" pitchFamily="2" charset="-122"/>
              </a:rPr>
              <a:t>Billy</a:t>
            </a:r>
            <a:r>
              <a:rPr kumimoji="0"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宋体" panose="02010600030101010101" pitchFamily="2" charset="-122"/>
              </a:rPr>
              <a:t>救治小鹿的动作描写非常细腻生动，</a:t>
            </a:r>
            <a:r>
              <a:rPr lang="zh-CN" altLang="en-US" sz="2000" b="1" dirty="0">
                <a:solidFill>
                  <a:srgbClr val="FF0000"/>
                </a:solidFill>
                <a:latin typeface="Arial" panose="020B0604020202020204" pitchFamily="34" charset="0"/>
                <a:ea typeface="宋体" panose="02010600030101010101" pitchFamily="2" charset="-122"/>
                <a:sym typeface="宋体" panose="02010600030101010101" pitchFamily="2" charset="-122"/>
              </a:rPr>
              <a:t>如</a:t>
            </a:r>
            <a:r>
              <a:rPr lang="en-US" altLang="zh-CN" sz="2000" b="1" dirty="0">
                <a:solidFill>
                  <a:srgbClr val="FF0000"/>
                </a:solidFill>
                <a:latin typeface="Arial" panose="020B0604020202020204" pitchFamily="34" charset="0"/>
                <a:ea typeface="宋体" panose="02010600030101010101" pitchFamily="2" charset="-122"/>
                <a:sym typeface="宋体" panose="02010600030101010101" pitchFamily="2" charset="-122"/>
              </a:rPr>
              <a:t>moan with despair, gasp,  crouch down, reach out</a:t>
            </a:r>
            <a:r>
              <a:rPr lang="zh-CN" altLang="en-US" sz="2000" b="1" dirty="0">
                <a:solidFill>
                  <a:srgbClr val="FF0000"/>
                </a:solidFill>
                <a:latin typeface="Arial" panose="020B0604020202020204" pitchFamily="34" charset="0"/>
                <a:ea typeface="宋体" panose="02010600030101010101" pitchFamily="2" charset="-122"/>
                <a:sym typeface="宋体" panose="02010600030101010101" pitchFamily="2" charset="-122"/>
              </a:rPr>
              <a:t>等。</a:t>
            </a:r>
            <a:r>
              <a:rPr lang="en-US" altLang="zh-CN" sz="2000" b="1" dirty="0">
                <a:solidFill>
                  <a:srgbClr val="FF0000"/>
                </a:solidFill>
                <a:latin typeface="Arial" panose="020B0604020202020204" pitchFamily="34" charset="0"/>
                <a:ea typeface="宋体" panose="02010600030101010101" pitchFamily="2" charset="-122"/>
                <a:sym typeface="宋体" panose="02010600030101010101" pitchFamily="2" charset="-122"/>
              </a:rPr>
              <a:t> </a:t>
            </a:r>
            <a:r>
              <a:rPr kumimoji="0"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宋体" panose="02010600030101010101" pitchFamily="2" charset="-122"/>
              </a:rPr>
              <a:t>第一段的内容比较饱满，充满画面感。</a:t>
            </a:r>
            <a:endParaRPr kumimoji="0" lang="en-US" altLang="zh-CN" sz="2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sp>
        <p:nvSpPr>
          <p:cNvPr id="13" name="文本框 12"/>
          <p:cNvSpPr txBox="1">
            <a:spLocks noChangeArrowheads="1"/>
          </p:cNvSpPr>
          <p:nvPr/>
        </p:nvSpPr>
        <p:spPr bwMode="auto">
          <a:xfrm>
            <a:off x="662245" y="4259253"/>
            <a:ext cx="3935546" cy="1692771"/>
          </a:xfrm>
          <a:prstGeom prst="rect">
            <a:avLst/>
          </a:prstGeom>
          <a:solidFill>
            <a:schemeClr val="accent4">
              <a:lumMod val="20000"/>
              <a:lumOff val="80000"/>
            </a:schemeClr>
          </a:solidFill>
          <a:ln>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宋体" panose="02010600030101010101" pitchFamily="2" charset="-122"/>
              </a:rPr>
              <a:t>不足：</a:t>
            </a:r>
            <a:r>
              <a:rPr kumimoji="0"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宋体" panose="02010600030101010101" pitchFamily="2" charset="-122"/>
              </a:rPr>
              <a:t>第二段还</a:t>
            </a:r>
            <a:r>
              <a:rPr lang="zh-CN" altLang="en-US" sz="2000" b="1" dirty="0">
                <a:solidFill>
                  <a:srgbClr val="FF0000"/>
                </a:solidFill>
                <a:latin typeface="Arial" panose="020B0604020202020204" pitchFamily="34" charset="0"/>
                <a:ea typeface="宋体" panose="02010600030101010101" pitchFamily="2" charset="-122"/>
                <a:sym typeface="宋体" panose="02010600030101010101" pitchFamily="2" charset="-122"/>
              </a:rPr>
              <a:t>未对两只鹿的故事交代清楚，时间迅速转到了晚上</a:t>
            </a:r>
            <a:r>
              <a:rPr kumimoji="0"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宋体" panose="02010600030101010101" pitchFamily="2" charset="-122"/>
              </a:rPr>
              <a:t>。没有</a:t>
            </a:r>
            <a:r>
              <a:rPr lang="zh-CN" altLang="en-US" sz="2000" b="1" dirty="0">
                <a:solidFill>
                  <a:srgbClr val="FF0000"/>
                </a:solidFill>
                <a:latin typeface="Arial" panose="020B0604020202020204" pitchFamily="34" charset="0"/>
                <a:ea typeface="宋体" panose="02010600030101010101" pitchFamily="2" charset="-122"/>
                <a:sym typeface="宋体" panose="02010600030101010101" pitchFamily="2" charset="-122"/>
              </a:rPr>
              <a:t>揭示前文所说的</a:t>
            </a:r>
            <a:r>
              <a:rPr kumimoji="0" lang="en-US" altLang="zh-CN" sz="2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宋体" panose="02010600030101010101" pitchFamily="2" charset="-122"/>
              </a:rPr>
              <a:t>miracle</a:t>
            </a:r>
            <a:r>
              <a:rPr kumimoji="0"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宋体" panose="02010600030101010101" pitchFamily="2" charset="-122"/>
              </a:rPr>
              <a:t>究竟是什么，也没有对文章标题进行呼应，有些偏离了主旨。</a:t>
            </a:r>
            <a:endParaRPr kumimoji="0" lang="en-US" altLang="zh-CN" sz="2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宋体" panose="02010600030101010101" pitchFamily="2"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5575" y="5007439"/>
            <a:ext cx="6542329" cy="1347324"/>
          </a:xfrm>
          <a:prstGeom prst="rect">
            <a:avLst/>
          </a:prstGeom>
        </p:spPr>
      </p:pic>
      <p:sp>
        <p:nvSpPr>
          <p:cNvPr id="14" name="文本框 13"/>
          <p:cNvSpPr txBox="1"/>
          <p:nvPr/>
        </p:nvSpPr>
        <p:spPr>
          <a:xfrm>
            <a:off x="7540282" y="4698608"/>
            <a:ext cx="3975405" cy="369332"/>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3" grpId="0" bldLvl="0" animBg="1"/>
      <p:bldP spid="1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组合 4"/>
          <p:cNvGrpSpPr/>
          <p:nvPr/>
        </p:nvGrpSpPr>
        <p:grpSpPr>
          <a:xfrm>
            <a:off x="245127" y="6081161"/>
            <a:ext cx="11685637" cy="672282"/>
            <a:chOff x="231059" y="5560656"/>
            <a:chExt cx="11685637" cy="672282"/>
          </a:xfrm>
        </p:grpSpPr>
        <p:sp>
          <p:nvSpPr>
            <p:cNvPr id="6" name="文本框 5"/>
            <p:cNvSpPr txBox="1"/>
            <p:nvPr/>
          </p:nvSpPr>
          <p:spPr>
            <a:xfrm>
              <a:off x="725164" y="5586607"/>
              <a:ext cx="11191532" cy="646331"/>
            </a:xfrm>
            <a:prstGeom prst="rect">
              <a:avLst/>
            </a:prstGeom>
            <a:noFill/>
          </p:spPr>
          <p:txBody>
            <a:bodyPr wrap="square" rtlCol="0">
              <a:spAutoFit/>
            </a:bodyPr>
            <a:lstStyle/>
            <a:p>
              <a:r>
                <a:rPr lang="en-US" altLang="zh-CN" sz="3600" dirty="0">
                  <a:solidFill>
                    <a:srgbClr val="FF0000"/>
                  </a:solidFill>
                </a:rPr>
                <a:t>It’s better to follow the language style.</a:t>
              </a:r>
              <a:endParaRPr lang="zh-CN" altLang="en-US" sz="3600" dirty="0">
                <a:solidFill>
                  <a:srgbClr val="FF0000"/>
                </a:solidFill>
              </a:endParaRPr>
            </a:p>
          </p:txBody>
        </p:sp>
        <p:sp>
          <p:nvSpPr>
            <p:cNvPr id="7" name="文本框 3"/>
            <p:cNvSpPr txBox="1">
              <a:spLocks noChangeArrowheads="1"/>
            </p:cNvSpPr>
            <p:nvPr/>
          </p:nvSpPr>
          <p:spPr bwMode="auto">
            <a:xfrm>
              <a:off x="231059" y="5560656"/>
              <a:ext cx="494105" cy="641350"/>
            </a:xfrm>
            <a:prstGeom prst="rect">
              <a:avLst/>
            </a:prstGeom>
            <a:noFill/>
            <a:ln>
              <a:noFill/>
            </a:ln>
          </p:spPr>
          <p:txBody>
            <a:bodyPr wrap="square">
              <a:spAutoFit/>
            </a:bodyPr>
            <a:lstStyle/>
            <a:p>
              <a:pPr fontAlgn="base">
                <a:spcBef>
                  <a:spcPct val="0"/>
                </a:spcBef>
                <a:spcAft>
                  <a:spcPct val="0"/>
                </a:spcAft>
              </a:pPr>
              <a:r>
                <a:rPr lang="zh-CN" altLang="zh-CN" sz="3600" b="1" dirty="0">
                  <a:solidFill>
                    <a:srgbClr val="FF0000"/>
                  </a:solidFill>
                  <a:latin typeface="Arial" panose="020B0604020202020204" pitchFamily="34" charset="0"/>
                  <a:ea typeface="宋体" panose="02010600030101010101" pitchFamily="2" charset="-122"/>
                  <a:sym typeface="宋体" panose="02010600030101010101" pitchFamily="2" charset="-122"/>
                </a:rPr>
                <a:t>★</a:t>
              </a:r>
              <a:endParaRPr lang="zh-CN" altLang="zh-CN" sz="3600" b="1" dirty="0">
                <a:solidFill>
                  <a:srgbClr val="FF0000"/>
                </a:solidFill>
                <a:latin typeface="Arial" panose="020B0604020202020204" pitchFamily="34" charset="0"/>
                <a:ea typeface="宋体" panose="02010600030101010101" pitchFamily="2" charset="-122"/>
                <a:sym typeface="宋体" panose="02010600030101010101" pitchFamily="2" charset="-122"/>
              </a:endParaRPr>
            </a:p>
          </p:txBody>
        </p:sp>
      </p:grpSp>
      <p:graphicFrame>
        <p:nvGraphicFramePr>
          <p:cNvPr id="11" name="文本框 3"/>
          <p:cNvGraphicFramePr/>
          <p:nvPr/>
        </p:nvGraphicFramePr>
        <p:xfrm>
          <a:off x="645222" y="1090305"/>
          <a:ext cx="11049721" cy="501675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descr="文本, 信件&#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63048" y="570220"/>
            <a:ext cx="7917806" cy="1398588"/>
          </a:xfrm>
          <a:prstGeom prst="rect">
            <a:avLst/>
          </a:prstGeom>
        </p:spPr>
      </p:pic>
      <p:pic>
        <p:nvPicPr>
          <p:cNvPr id="7" name="图片 6" descr="文本, 信件&#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048" y="2165318"/>
            <a:ext cx="7917806" cy="1398588"/>
          </a:xfrm>
          <a:prstGeom prst="rect">
            <a:avLst/>
          </a:prstGeom>
        </p:spPr>
      </p:pic>
      <p:pic>
        <p:nvPicPr>
          <p:cNvPr id="11" name="图片 10" descr="图示, 文本&#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048" y="3700463"/>
            <a:ext cx="7917806" cy="1083175"/>
          </a:xfrm>
          <a:prstGeom prst="rect">
            <a:avLst/>
          </a:prstGeom>
        </p:spPr>
      </p:pic>
      <p:sp>
        <p:nvSpPr>
          <p:cNvPr id="2" name="标题 1"/>
          <p:cNvSpPr>
            <a:spLocks noGrp="1"/>
          </p:cNvSpPr>
          <p:nvPr>
            <p:ph type="title"/>
          </p:nvPr>
        </p:nvSpPr>
        <p:spPr>
          <a:xfrm>
            <a:off x="445527" y="1860352"/>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nSpc>
                <a:spcPct val="90000"/>
              </a:lnSpc>
            </a:pPr>
            <a:r>
              <a:rPr lang="en-US" altLang="zh-CN" sz="2200" b="1" kern="1200" dirty="0">
                <a:solidFill>
                  <a:schemeClr val="bg1"/>
                </a:solidFill>
                <a:latin typeface="+mj-lt"/>
                <a:ea typeface="+mj-ea"/>
                <a:cs typeface="+mj-cs"/>
              </a:rPr>
              <a:t>Can you find out the problems in the following excerpts?</a:t>
            </a:r>
            <a:endParaRPr lang="en-US" altLang="zh-CN" sz="2200" b="1" kern="1200" dirty="0">
              <a:solidFill>
                <a:schemeClr val="bg1"/>
              </a:solidFill>
              <a:latin typeface="+mj-lt"/>
              <a:ea typeface="+mj-ea"/>
              <a:cs typeface="+mj-cs"/>
            </a:endParaRPr>
          </a:p>
        </p:txBody>
      </p:sp>
      <p:pic>
        <p:nvPicPr>
          <p:cNvPr id="13" name="图片 12"/>
          <p:cNvPicPr/>
          <p:nvPr/>
        </p:nvPicPr>
        <p:blipFill>
          <a:blip r:embed="rId4">
            <a:extLst>
              <a:ext uri="{28A0092B-C50C-407E-A947-70E740481C1C}">
                <a14:useLocalDpi xmlns:a14="http://schemas.microsoft.com/office/drawing/2010/main" val="0"/>
              </a:ext>
            </a:extLst>
          </a:blip>
          <a:srcRect/>
          <a:stretch>
            <a:fillRect/>
          </a:stretch>
        </p:blipFill>
        <p:spPr bwMode="auto">
          <a:xfrm>
            <a:off x="2996118" y="529007"/>
            <a:ext cx="13949463" cy="618856"/>
          </a:xfrm>
          <a:prstGeom prst="rect">
            <a:avLst/>
          </a:prstGeom>
          <a:noFill/>
          <a:ln>
            <a:noFill/>
          </a:ln>
        </p:spPr>
      </p:pic>
      <p:pic>
        <p:nvPicPr>
          <p:cNvPr id="14" name="图片 13"/>
          <p:cNvPicPr>
            <a:picLocks noChangeAspect="1"/>
          </p:cNvPicPr>
          <p:nvPr/>
        </p:nvPicPr>
        <p:blipFill>
          <a:blip r:embed="rId5"/>
          <a:stretch>
            <a:fillRect/>
          </a:stretch>
        </p:blipFill>
        <p:spPr>
          <a:xfrm>
            <a:off x="3015577" y="1876081"/>
            <a:ext cx="15750154" cy="595976"/>
          </a:xfrm>
          <a:prstGeom prst="rect">
            <a:avLst/>
          </a:prstGeom>
        </p:spPr>
      </p:pic>
      <p:pic>
        <p:nvPicPr>
          <p:cNvPr id="15" name="图片 14"/>
          <p:cNvPicPr>
            <a:picLocks noChangeAspect="1"/>
          </p:cNvPicPr>
          <p:nvPr/>
        </p:nvPicPr>
        <p:blipFill>
          <a:blip r:embed="rId6"/>
          <a:stretch>
            <a:fillRect/>
          </a:stretch>
        </p:blipFill>
        <p:spPr>
          <a:xfrm>
            <a:off x="3093398" y="3640465"/>
            <a:ext cx="15369694" cy="581579"/>
          </a:xfrm>
          <a:prstGeom prst="rect">
            <a:avLst/>
          </a:prstGeom>
        </p:spPr>
      </p:pic>
      <p:pic>
        <p:nvPicPr>
          <p:cNvPr id="16" name="图片 15"/>
          <p:cNvPicPr>
            <a:picLocks noChangeAspect="1"/>
          </p:cNvPicPr>
          <p:nvPr/>
        </p:nvPicPr>
        <p:blipFill>
          <a:blip r:embed="rId7"/>
          <a:stretch>
            <a:fillRect/>
          </a:stretch>
        </p:blipFill>
        <p:spPr>
          <a:xfrm>
            <a:off x="3093395" y="4885608"/>
            <a:ext cx="14998654" cy="567540"/>
          </a:xfrm>
          <a:prstGeom prst="rect">
            <a:avLst/>
          </a:prstGeom>
        </p:spPr>
      </p:pic>
      <p:sp>
        <p:nvSpPr>
          <p:cNvPr id="17" name="矩形 16"/>
          <p:cNvSpPr/>
          <p:nvPr/>
        </p:nvSpPr>
        <p:spPr>
          <a:xfrm>
            <a:off x="180058" y="4737151"/>
            <a:ext cx="3017521" cy="1323439"/>
          </a:xfrm>
          <a:prstGeom prst="rect">
            <a:avLst/>
          </a:prstGeom>
          <a:noFill/>
        </p:spPr>
        <p:txBody>
          <a:bodyPr wrap="square" lIns="91440" tIns="45720" rIns="91440" bIns="45720">
            <a:spAutoFit/>
          </a:bodyPr>
          <a:lstStyle/>
          <a:p>
            <a:pPr algn="just"/>
            <a:r>
              <a:rPr lang="zh-CN" altLang="en-US" sz="4000" b="1" dirty="0">
                <a:ln w="6600">
                  <a:solidFill>
                    <a:schemeClr val="accent2"/>
                  </a:solidFill>
                  <a:prstDash val="solid"/>
                </a:ln>
                <a:solidFill>
                  <a:schemeClr val="accent4">
                    <a:lumMod val="75000"/>
                  </a:schemeClr>
                </a:solidFill>
                <a:effectLst>
                  <a:outerShdw dist="38100" dir="2700000" algn="tl" rotWithShape="0">
                    <a:schemeClr val="accent2"/>
                  </a:outerShdw>
                </a:effectLst>
              </a:rPr>
              <a:t>逻辑不连贯：</a:t>
            </a:r>
            <a:endParaRPr lang="en-US" altLang="zh-CN" sz="4000" b="1" dirty="0">
              <a:ln w="6600">
                <a:solidFill>
                  <a:schemeClr val="accent2"/>
                </a:solidFill>
                <a:prstDash val="solid"/>
              </a:ln>
              <a:solidFill>
                <a:schemeClr val="accent4">
                  <a:lumMod val="75000"/>
                </a:schemeClr>
              </a:solidFill>
              <a:effectLst>
                <a:outerShdw dist="38100" dir="2700000" algn="tl" rotWithShape="0">
                  <a:schemeClr val="accent2"/>
                </a:outerShdw>
              </a:effectLst>
            </a:endParaRPr>
          </a:p>
          <a:p>
            <a:pPr algn="just"/>
            <a:r>
              <a:rPr lang="zh-CN" altLang="en-US" sz="4000" b="1" cap="none" spc="0" dirty="0">
                <a:ln w="6600">
                  <a:solidFill>
                    <a:schemeClr val="accent2"/>
                  </a:solidFill>
                  <a:prstDash val="solid"/>
                </a:ln>
                <a:solidFill>
                  <a:schemeClr val="accent4">
                    <a:lumMod val="75000"/>
                  </a:schemeClr>
                </a:solidFill>
                <a:effectLst>
                  <a:outerShdw dist="38100" dir="2700000" algn="tl" rotWithShape="0">
                    <a:schemeClr val="accent2"/>
                  </a:outerShdw>
                </a:effectLst>
              </a:rPr>
              <a:t>与前文矛盾</a:t>
            </a:r>
            <a:endParaRPr lang="zh-CN" altLang="en-US" sz="4000" b="1" cap="none" spc="0" dirty="0">
              <a:ln w="6600">
                <a:solidFill>
                  <a:schemeClr val="accent2"/>
                </a:solidFill>
                <a:prstDash val="solid"/>
              </a:ln>
              <a:solidFill>
                <a:schemeClr val="accent4">
                  <a:lumMod val="75000"/>
                </a:schemeClr>
              </a:solidFill>
              <a:effectLst>
                <a:outerShdw dist="38100" dir="2700000" algn="tl" rotWithShape="0">
                  <a:schemeClr val="accent2"/>
                </a:outerShdw>
              </a:effectLst>
            </a:endParaRPr>
          </a:p>
        </p:txBody>
      </p:sp>
      <p:pic>
        <p:nvPicPr>
          <p:cNvPr id="4" name="图片 3" descr="文本&#10;&#10;描述已自动生成"/>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3047" y="4803288"/>
            <a:ext cx="7917806" cy="1616945"/>
          </a:xfrm>
          <a:prstGeom prst="rect">
            <a:avLst/>
          </a:prstGeom>
        </p:spPr>
      </p:pic>
      <p:cxnSp>
        <p:nvCxnSpPr>
          <p:cNvPr id="12" name="直接连接符 11"/>
          <p:cNvCxnSpPr/>
          <p:nvPr/>
        </p:nvCxnSpPr>
        <p:spPr>
          <a:xfrm>
            <a:off x="3633020" y="1647369"/>
            <a:ext cx="310699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812596" y="1662117"/>
            <a:ext cx="126344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608434" y="1917753"/>
            <a:ext cx="268912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652387" y="2492942"/>
            <a:ext cx="221717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823587" y="3967782"/>
            <a:ext cx="444418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716590" y="4370899"/>
            <a:ext cx="349537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660484" y="6184954"/>
            <a:ext cx="179931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2780" y="3241124"/>
            <a:ext cx="5523686" cy="2600861"/>
          </a:xfrm>
          <a:prstGeom prst="rect">
            <a:avLst/>
          </a:prstGeom>
        </p:spPr>
      </p:pic>
      <p:sp>
        <p:nvSpPr>
          <p:cNvPr id="5" name="标题 1"/>
          <p:cNvSpPr txBox="1"/>
          <p:nvPr/>
        </p:nvSpPr>
        <p:spPr bwMode="auto">
          <a:xfrm>
            <a:off x="1198181" y="560881"/>
            <a:ext cx="9795638" cy="11143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normAutofit/>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nSpc>
                <a:spcPct val="90000"/>
              </a:lnSpc>
              <a:spcAft>
                <a:spcPts val="600"/>
              </a:spcAft>
            </a:pPr>
            <a:r>
              <a:rPr lang="en-US" altLang="zh-CN" sz="3600" b="1" dirty="0">
                <a:solidFill>
                  <a:schemeClr val="tx1"/>
                </a:solidFill>
              </a:rPr>
              <a:t>Can you find out the problems in the following excerpts?</a:t>
            </a:r>
            <a:endParaRPr lang="en-US" altLang="zh-CN" sz="3600" b="1" dirty="0">
              <a:solidFill>
                <a:schemeClr val="tx1"/>
              </a:solidFill>
            </a:endParaRPr>
          </a:p>
        </p:txBody>
      </p:sp>
      <p:pic>
        <p:nvPicPr>
          <p:cNvPr id="9" name="图片 8" descr="文本, 信件&#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525" y="3131845"/>
            <a:ext cx="5828261" cy="2710140"/>
          </a:xfrm>
          <a:prstGeom prst="rect">
            <a:avLst/>
          </a:prstGeom>
        </p:spPr>
      </p:pic>
      <p:sp>
        <p:nvSpPr>
          <p:cNvPr id="12" name="矩形: 圆角 11"/>
          <p:cNvSpPr/>
          <p:nvPr/>
        </p:nvSpPr>
        <p:spPr>
          <a:xfrm>
            <a:off x="4909625" y="3416862"/>
            <a:ext cx="724484" cy="325144"/>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7763384" y="3587262"/>
            <a:ext cx="1127398" cy="33732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3218" y="1776534"/>
            <a:ext cx="11486497" cy="95410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2800" dirty="0">
                <a:latin typeface="Arial" panose="020B0604020202020204"/>
                <a:ea typeface="宋体" panose="02010600030101010101" pitchFamily="2" charset="-122"/>
              </a:rPr>
              <a:t>矛盾：</a:t>
            </a:r>
            <a:r>
              <a:rPr kumimoji="0" lang="en-US" altLang="zh-CN" sz="2800" b="0" i="0" u="none" strike="noStrike" kern="1200" cap="none" spc="0" normalizeH="0" baseline="0" noProof="0" dirty="0">
                <a:ln>
                  <a:noFill/>
                </a:ln>
                <a:effectLst/>
                <a:uLnTx/>
                <a:uFillTx/>
                <a:latin typeface="Arial" panose="020B0604020202020204"/>
                <a:ea typeface="宋体" panose="02010600030101010101" pitchFamily="2" charset="-122"/>
                <a:cs typeface="+mn-cs"/>
              </a:rPr>
              <a:t>It was </a:t>
            </a:r>
            <a:r>
              <a:rPr kumimoji="0" lang="en-US" altLang="zh-CN" sz="2800" b="1" i="0" u="none" strike="noStrike" kern="1200" cap="none" spc="0" normalizeH="0" baseline="0" noProof="0" dirty="0">
                <a:ln>
                  <a:noFill/>
                </a:ln>
                <a:solidFill>
                  <a:srgbClr val="FF0000"/>
                </a:solidFill>
                <a:effectLst/>
                <a:uLnTx/>
                <a:uFillTx/>
                <a:latin typeface="Arial" panose="020B0604020202020204"/>
                <a:ea typeface="宋体" panose="02010600030101010101" pitchFamily="2" charset="-122"/>
                <a:cs typeface="+mn-cs"/>
              </a:rPr>
              <a:t>on this day </a:t>
            </a:r>
            <a:r>
              <a:rPr kumimoji="0" lang="en-US" altLang="zh-CN" sz="2800" b="0" i="0" u="none" strike="noStrike" kern="1200" cap="none" spc="0" normalizeH="0" baseline="0" noProof="0" dirty="0">
                <a:ln>
                  <a:noFill/>
                </a:ln>
                <a:effectLst/>
                <a:uLnTx/>
                <a:uFillTx/>
                <a:latin typeface="Arial" panose="020B0604020202020204"/>
                <a:ea typeface="宋体" panose="02010600030101010101" pitchFamily="2" charset="-122"/>
                <a:cs typeface="+mn-cs"/>
              </a:rPr>
              <a:t>that I learned the true lesson of </a:t>
            </a:r>
            <a:r>
              <a:rPr kumimoji="0" lang="en-US" altLang="zh-CN" sz="2800" b="1" i="0" u="none" strike="noStrike" kern="1200" cap="none" spc="0" normalizeH="0" baseline="0" noProof="0" dirty="0">
                <a:ln>
                  <a:noFill/>
                </a:ln>
                <a:effectLst/>
                <a:uLnTx/>
                <a:uFillTx/>
                <a:latin typeface="Arial" panose="020B0604020202020204"/>
                <a:ea typeface="宋体" panose="02010600030101010101" pitchFamily="2" charset="-122"/>
                <a:cs typeface="+mn-cs"/>
              </a:rPr>
              <a:t>sharing</a:t>
            </a:r>
            <a:r>
              <a:rPr kumimoji="0" lang="en-US" altLang="zh-CN" sz="2800" b="0" i="0" u="none" strike="noStrike" kern="1200" cap="none" spc="0" normalizeH="0" baseline="0" noProof="0" dirty="0">
                <a:ln>
                  <a:noFill/>
                </a:ln>
                <a:effectLst/>
                <a:uLnTx/>
                <a:uFillTx/>
                <a:latin typeface="Arial" panose="020B0604020202020204"/>
                <a:ea typeface="宋体" panose="02010600030101010101" pitchFamily="2" charset="-122"/>
                <a:cs typeface="+mn-cs"/>
              </a:rPr>
              <a:t> and </a:t>
            </a:r>
            <a:r>
              <a:rPr kumimoji="0" lang="en-US" altLang="zh-CN" sz="2800" b="0" i="0" u="none" strike="noStrike" kern="1200" cap="none" spc="0" normalizeH="0" baseline="0" noProof="0" dirty="0" err="1">
                <a:ln>
                  <a:noFill/>
                </a:ln>
                <a:effectLst/>
                <a:uLnTx/>
                <a:uFillTx/>
                <a:latin typeface="Arial" panose="020B0604020202020204"/>
                <a:ea typeface="宋体" panose="02010600030101010101" pitchFamily="2" charset="-122"/>
                <a:cs typeface="+mn-cs"/>
              </a:rPr>
              <a:t>witnesse</a:t>
            </a:r>
            <a:r>
              <a:rPr lang="en-US" altLang="zh-CN" sz="2800" dirty="0">
                <a:latin typeface="Arial" panose="020B0604020202020204"/>
                <a:ea typeface="宋体" panose="02010600030101010101" pitchFamily="2" charset="-122"/>
              </a:rPr>
              <a:t>d the only </a:t>
            </a:r>
            <a:r>
              <a:rPr lang="en-US" altLang="zh-CN" sz="2800" b="1" dirty="0">
                <a:latin typeface="Arial" panose="020B0604020202020204"/>
                <a:ea typeface="宋体" panose="02010600030101010101" pitchFamily="2" charset="-122"/>
              </a:rPr>
              <a:t>miracle</a:t>
            </a:r>
            <a:r>
              <a:rPr lang="en-US" altLang="zh-CN" sz="2800" dirty="0">
                <a:latin typeface="Arial" panose="020B0604020202020204"/>
                <a:ea typeface="宋体" panose="02010600030101010101" pitchFamily="2" charset="-122"/>
              </a:rPr>
              <a:t> I have seen with my own eyes. (Para2)</a:t>
            </a:r>
            <a:endParaRPr kumimoji="0" lang="zh-CN" altLang="en-US" sz="2800" b="0" i="0" u="none" strike="noStrike" kern="1200" cap="none" spc="0" normalizeH="0" baseline="0" noProof="0" dirty="0">
              <a:ln>
                <a:noFill/>
              </a:ln>
              <a:effectLst/>
              <a:uLnTx/>
              <a:uFillTx/>
              <a:latin typeface="Arial" panose="020B0604020202020204"/>
              <a:ea typeface="宋体" panose="02010600030101010101" pitchFamily="2" charset="-122"/>
            </a:endParaRPr>
          </a:p>
        </p:txBody>
      </p:sp>
      <p:sp>
        <p:nvSpPr>
          <p:cNvPr id="10" name="矩形: 圆角 9"/>
          <p:cNvSpPr/>
          <p:nvPr/>
        </p:nvSpPr>
        <p:spPr>
          <a:xfrm>
            <a:off x="518162" y="3709937"/>
            <a:ext cx="508780" cy="325144"/>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008184" y="385048"/>
            <a:ext cx="10175631" cy="1111843"/>
          </a:xfrm>
        </p:spPr>
        <p:txBody>
          <a:bodyPr vert="horz" lIns="91440" tIns="45720" rIns="91440" bIns="45720" rtlCol="0" anchor="ctr">
            <a:normAutofit/>
          </a:bodyPr>
          <a:lstStyle/>
          <a:p>
            <a:pPr>
              <a:lnSpc>
                <a:spcPct val="90000"/>
              </a:lnSpc>
            </a:pPr>
            <a:r>
              <a:rPr lang="en-US" altLang="zh-CN" sz="3700" b="1" kern="1200" dirty="0">
                <a:solidFill>
                  <a:schemeClr val="tx1"/>
                </a:solidFill>
                <a:latin typeface="+mj-lt"/>
                <a:ea typeface="+mj-ea"/>
                <a:cs typeface="+mj-cs"/>
              </a:rPr>
              <a:t>Can you find out the problem in the following excerpt?</a:t>
            </a:r>
            <a:endParaRPr lang="en-US" altLang="zh-CN" sz="3700" b="1" kern="1200" dirty="0">
              <a:solidFill>
                <a:schemeClr val="tx1"/>
              </a:solidFill>
              <a:latin typeface="+mj-lt"/>
              <a:ea typeface="+mj-ea"/>
              <a:cs typeface="+mj-cs"/>
            </a:endParaRPr>
          </a:p>
        </p:txBody>
      </p:sp>
      <p:sp>
        <p:nvSpPr>
          <p:cNvPr id="9" name="矩形 8"/>
          <p:cNvSpPr/>
          <p:nvPr/>
        </p:nvSpPr>
        <p:spPr>
          <a:xfrm>
            <a:off x="9523825" y="1108216"/>
            <a:ext cx="2293032" cy="767904"/>
          </a:xfrm>
          <a:prstGeom prst="rect">
            <a:avLst/>
          </a:prstGeom>
        </p:spPr>
        <p:txBody>
          <a:bodyPr vert="horz" lIns="91440" tIns="45720" rIns="91440" bIns="45720" rtlCol="0" anchor="ctr">
            <a:noAutofit/>
          </a:bodyPr>
          <a:lstStyle/>
          <a:p>
            <a:pPr algn="ctr">
              <a:lnSpc>
                <a:spcPct val="90000"/>
              </a:lnSpc>
              <a:spcAft>
                <a:spcPts val="600"/>
              </a:spcAft>
            </a:pPr>
            <a:r>
              <a:rPr lang="zh-CN" altLang="en-US" sz="4000" b="1" dirty="0">
                <a:ln w="6600">
                  <a:solidFill>
                    <a:schemeClr val="accent2"/>
                  </a:solidFill>
                  <a:prstDash val="solid"/>
                </a:ln>
                <a:solidFill>
                  <a:schemeClr val="accent4">
                    <a:lumMod val="75000"/>
                  </a:schemeClr>
                </a:solidFill>
                <a:effectLst>
                  <a:outerShdw dist="38100" dir="2700000" algn="tl" rotWithShape="0">
                    <a:schemeClr val="accent2"/>
                  </a:outerShdw>
                </a:effectLst>
              </a:rPr>
              <a:t>中心情节</a:t>
            </a:r>
            <a:endParaRPr lang="en-US" altLang="zh-CN" sz="4000" b="1" cap="none" spc="0" dirty="0">
              <a:ln w="6600">
                <a:solidFill>
                  <a:schemeClr val="accent2"/>
                </a:solidFill>
                <a:prstDash val="solid"/>
              </a:ln>
              <a:solidFill>
                <a:schemeClr val="accent4">
                  <a:lumMod val="75000"/>
                </a:schemeClr>
              </a:solidFill>
              <a:effectLst>
                <a:outerShdw dist="38100" dir="2700000" algn="tl" rotWithShape="0">
                  <a:schemeClr val="accent2"/>
                </a:outerShdw>
              </a:effectLst>
            </a:endParaRPr>
          </a:p>
        </p:txBody>
      </p:sp>
      <p:pic>
        <p:nvPicPr>
          <p:cNvPr id="5" name="图片 4" descr="文本, 信件&#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5285" y="1899139"/>
            <a:ext cx="9629300" cy="4405404"/>
          </a:xfrm>
          <a:prstGeom prst="rect">
            <a:avLst/>
          </a:prstGeom>
        </p:spPr>
      </p:pic>
      <p:cxnSp>
        <p:nvCxnSpPr>
          <p:cNvPr id="7" name="直接连接符 6"/>
          <p:cNvCxnSpPr/>
          <p:nvPr/>
        </p:nvCxnSpPr>
        <p:spPr>
          <a:xfrm flipH="1">
            <a:off x="4501662" y="4149969"/>
            <a:ext cx="182880" cy="52050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597790" y="4175757"/>
            <a:ext cx="182880" cy="52050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61112" y="3851785"/>
            <a:ext cx="8253586" cy="1623311"/>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112" y="1105967"/>
            <a:ext cx="7905018" cy="1088593"/>
          </a:xfrm>
          <a:prstGeom prst="rect">
            <a:avLst/>
          </a:prstGeom>
        </p:spPr>
      </p:pic>
      <p:sp>
        <p:nvSpPr>
          <p:cNvPr id="6" name="标题 1"/>
          <p:cNvSpPr>
            <a:spLocks noGrp="1"/>
          </p:cNvSpPr>
          <p:nvPr>
            <p:ph type="title"/>
          </p:nvPr>
        </p:nvSpPr>
        <p:spPr>
          <a:xfrm>
            <a:off x="445527" y="1860352"/>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nSpc>
                <a:spcPct val="90000"/>
              </a:lnSpc>
            </a:pPr>
            <a:r>
              <a:rPr lang="en-US" altLang="zh-CN" sz="2200" b="1" kern="1200" dirty="0">
                <a:solidFill>
                  <a:schemeClr val="bg1"/>
                </a:solidFill>
                <a:latin typeface="+mj-lt"/>
                <a:ea typeface="+mj-ea"/>
                <a:cs typeface="+mj-cs"/>
              </a:rPr>
              <a:t>Can you find out the problems in the following excerpts?</a:t>
            </a:r>
            <a:endParaRPr lang="en-US" altLang="zh-CN" sz="2200" b="1" kern="1200" dirty="0">
              <a:solidFill>
                <a:schemeClr val="bg1"/>
              </a:solidFill>
              <a:latin typeface="+mj-lt"/>
              <a:ea typeface="+mj-ea"/>
              <a:cs typeface="+mj-cs"/>
            </a:endParaRPr>
          </a:p>
        </p:txBody>
      </p:sp>
      <p:cxnSp>
        <p:nvCxnSpPr>
          <p:cNvPr id="8" name="直接连接符 7"/>
          <p:cNvCxnSpPr/>
          <p:nvPr/>
        </p:nvCxnSpPr>
        <p:spPr>
          <a:xfrm>
            <a:off x="4673127" y="2117275"/>
            <a:ext cx="611679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14995" y="4663524"/>
            <a:ext cx="606052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072468" y="4281350"/>
            <a:ext cx="1545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260121" y="2571256"/>
            <a:ext cx="2293032" cy="767904"/>
          </a:xfrm>
          <a:prstGeom prst="rect">
            <a:avLst/>
          </a:prstGeom>
        </p:spPr>
        <p:txBody>
          <a:bodyPr vert="horz" lIns="91440" tIns="45720" rIns="91440" bIns="45720" rtlCol="0" anchor="ctr">
            <a:noAutofit/>
          </a:bodyPr>
          <a:lstStyle/>
          <a:p>
            <a:pPr algn="ctr">
              <a:lnSpc>
                <a:spcPct val="90000"/>
              </a:lnSpc>
              <a:spcAft>
                <a:spcPts val="600"/>
              </a:spcAft>
            </a:pPr>
            <a:r>
              <a:rPr lang="zh-CN" altLang="en-US" sz="4000" b="1" dirty="0">
                <a:ln w="6600">
                  <a:solidFill>
                    <a:schemeClr val="accent2"/>
                  </a:solidFill>
                  <a:prstDash val="solid"/>
                </a:ln>
                <a:solidFill>
                  <a:schemeClr val="accent4">
                    <a:lumMod val="75000"/>
                  </a:schemeClr>
                </a:solidFill>
                <a:effectLst>
                  <a:outerShdw dist="38100" dir="2700000" algn="tl" rotWithShape="0">
                    <a:schemeClr val="accent2"/>
                  </a:outerShdw>
                </a:effectLst>
              </a:rPr>
              <a:t>全知视角</a:t>
            </a:r>
            <a:endParaRPr lang="en-US" altLang="zh-CN" sz="4000" b="1" cap="none" spc="0" dirty="0">
              <a:ln w="6600">
                <a:solidFill>
                  <a:schemeClr val="accent2"/>
                </a:solidFill>
                <a:prstDash val="solid"/>
              </a:ln>
              <a:solidFill>
                <a:schemeClr val="accent4">
                  <a:lumMod val="75000"/>
                </a:schemeClr>
              </a:solidFill>
              <a:effectLst>
                <a:outerShdw dist="38100" dir="2700000" algn="tl" rotWithShape="0">
                  <a:schemeClr val="accent2"/>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028" name="Rectangle 72"/>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p:cNvSpPr/>
          <p:nvPr/>
        </p:nvSpPr>
        <p:spPr>
          <a:xfrm>
            <a:off x="7380407" y="743447"/>
            <a:ext cx="3973385" cy="3692028"/>
          </a:xfrm>
          <a:prstGeom prst="rect">
            <a:avLst/>
          </a:prstGeom>
          <a:noFill/>
        </p:spPr>
        <p:txBody>
          <a:bodyPr vert="horz" lIns="91440" tIns="45720" rIns="91440" bIns="45720" rtlCol="0" anchor="b">
            <a:normAutofit/>
          </a:bodyPr>
          <a:lstStyle/>
          <a:p>
            <a:pPr>
              <a:lnSpc>
                <a:spcPct val="90000"/>
              </a:lnSpc>
              <a:spcBef>
                <a:spcPct val="0"/>
              </a:spcBef>
              <a:spcAft>
                <a:spcPts val="600"/>
              </a:spcAft>
            </a:pPr>
            <a:r>
              <a:rPr lang="en-US" altLang="zh-CN" sz="5200" b="1" cap="none" spc="0" dirty="0">
                <a:ln w="9525">
                  <a:solidFill>
                    <a:schemeClr val="bg1"/>
                  </a:solidFill>
                  <a:prstDash val="solid"/>
                </a:ln>
                <a:effectLst>
                  <a:outerShdw blurRad="12700" dist="38100" dir="2700000" algn="tl" rotWithShape="0">
                    <a:schemeClr val="accent5">
                      <a:lumMod val="60000"/>
                      <a:lumOff val="40000"/>
                    </a:schemeClr>
                  </a:outerShdw>
                </a:effectLst>
                <a:latin typeface="+mj-lt"/>
                <a:ea typeface="+mj-ea"/>
                <a:cs typeface="+mj-cs"/>
              </a:rPr>
              <a:t>Thank You</a:t>
            </a:r>
            <a:endParaRPr lang="en-US" altLang="zh-CN" sz="5200" b="1" cap="none" spc="0" dirty="0">
              <a:ln w="9525">
                <a:solidFill>
                  <a:schemeClr val="bg1"/>
                </a:solidFill>
                <a:prstDash val="solid"/>
              </a:ln>
              <a:effectLst>
                <a:outerShdw blurRad="12700" dist="38100" dir="2700000" algn="tl" rotWithShape="0">
                  <a:schemeClr val="accent5">
                    <a:lumMod val="60000"/>
                    <a:lumOff val="40000"/>
                  </a:schemeClr>
                </a:outerShdw>
              </a:effectLst>
              <a:latin typeface="+mj-lt"/>
              <a:ea typeface="+mj-ea"/>
              <a:cs typeface="+mj-cs"/>
            </a:endParaRPr>
          </a:p>
        </p:txBody>
      </p:sp>
      <p:pic>
        <p:nvPicPr>
          <p:cNvPr id="1026" name="Picture 2" descr="é¹¿Aå¾ç"/>
          <p:cNvPicPr>
            <a:picLocks noChangeAspect="1" noChangeArrowheads="1"/>
          </p:cNvPicPr>
          <p:nvPr/>
        </p:nvPicPr>
        <p:blipFill rotWithShape="1">
          <a:blip r:embed="rId1">
            <a:extLst>
              <a:ext uri="{28A0092B-C50C-407E-A947-70E740481C1C}">
                <a14:useLocalDpi xmlns:a14="http://schemas.microsoft.com/office/drawing/2010/main" val="0"/>
              </a:ext>
            </a:extLst>
          </a:blip>
          <a:srcRect t="1929"/>
          <a:stretch>
            <a:fillRect/>
          </a:stretch>
        </p:blipFill>
        <p:spPr bwMode="auto">
          <a:xfrm>
            <a:off x="20" y="10"/>
            <a:ext cx="6992881" cy="6857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文本框 1"/>
          <p:cNvSpPr txBox="1"/>
          <p:nvPr/>
        </p:nvSpPr>
        <p:spPr>
          <a:xfrm>
            <a:off x="234950" y="999490"/>
            <a:ext cx="11329670" cy="4859020"/>
          </a:xfrm>
          <a:prstGeom prst="rect">
            <a:avLst/>
          </a:prstGeom>
          <a:noFill/>
        </p:spPr>
        <p:txBody>
          <a:bodyPr wrap="square" rtlCol="0">
            <a:spAutoFit/>
          </a:bodyPr>
          <a:p>
            <a:pPr fontAlgn="auto">
              <a:lnSpc>
                <a:spcPts val="3380"/>
              </a:lnSpc>
            </a:pP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The dry season had lasted quite a while without any _____ of rain. The farmers  suffered a lot, _________ (struggle) to find water for their farms, but without luck. Everything seemed likely to  be lost unless any luck _________ came.</a:t>
            </a:r>
            <a:endParaRPr lang="en-US" sz="2800" b="1">
              <a:latin typeface="Times New Roman" panose="02020603050405020304" pitchFamily="18" charset="0"/>
              <a:cs typeface="Times New Roman" panose="02020603050405020304" pitchFamily="18" charset="0"/>
            </a:endParaRPr>
          </a:p>
          <a:p>
            <a:pPr fontAlgn="auto">
              <a:lnSpc>
                <a:spcPts val="3380"/>
              </a:lnSpc>
            </a:pP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But a miracle did happen to my </a:t>
            </a: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son Billy. While I was preparing dinner, I </a:t>
            </a:r>
            <a:r>
              <a:rPr lang="en-US" altLang="zh-CN" sz="2800" b="1">
                <a:solidFill>
                  <a:srgbClr val="FF0000"/>
                </a:solidFill>
                <a:latin typeface="Times New Roman" panose="02020603050405020304" pitchFamily="18" charset="0"/>
                <a:cs typeface="Times New Roman" panose="02020603050405020304" pitchFamily="18" charset="0"/>
              </a:rPr>
              <a:t>coincidentally</a:t>
            </a:r>
            <a:r>
              <a:rPr lang="en-US" altLang="zh-CN" sz="2800" b="1">
                <a:latin typeface="Times New Roman" panose="02020603050405020304" pitchFamily="18" charset="0"/>
                <a:cs typeface="Times New Roman" panose="02020603050405020304" pitchFamily="18" charset="0"/>
              </a:rPr>
              <a:t> found that he was going to and _____ the woods  with great efforts. Out of _________ (curious), I followed him, trying to work out what he </a:t>
            </a:r>
            <a:r>
              <a:rPr lang="en-US" altLang="zh-CN" sz="2800" b="1">
                <a:solidFill>
                  <a:srgbClr val="FF0000"/>
                </a:solidFill>
                <a:latin typeface="Times New Roman" panose="02020603050405020304" pitchFamily="18" charset="0"/>
                <a:cs typeface="Times New Roman" panose="02020603050405020304" pitchFamily="18" charset="0"/>
              </a:rPr>
              <a:t>was realy up to.</a:t>
            </a:r>
            <a:r>
              <a:rPr lang="en-US" altLang="zh-CN" sz="2800" b="1">
                <a:latin typeface="Times New Roman" panose="02020603050405020304" pitchFamily="18" charset="0"/>
                <a:cs typeface="Times New Roman" panose="02020603050405020304" pitchFamily="18" charset="0"/>
              </a:rPr>
              <a:t> Billy held some water in his ___</a:t>
            </a:r>
            <a:r>
              <a:rPr lang="en-US" altLang="zh-CN" sz="2800" b="1" u="sng">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__ (cup) hands and came to the woods, _______the  baby fawn was lying on the ground with her mother for company. The fawn was badly in need of water, obviously too thirsty and too weak to rise to his ______ (foot).</a:t>
            </a:r>
            <a:endParaRPr lang="zh-CN" altLang="en-US" sz="2800" b="1">
              <a:latin typeface="Times New Roman" panose="02020603050405020304" pitchFamily="18" charset="0"/>
              <a:cs typeface="Times New Roman" panose="02020603050405020304" pitchFamily="18" charset="0"/>
            </a:endParaRPr>
          </a:p>
        </p:txBody>
      </p:sp>
      <p:sp>
        <p:nvSpPr>
          <p:cNvPr id="3" name="文本框 2"/>
          <p:cNvSpPr txBox="1"/>
          <p:nvPr/>
        </p:nvSpPr>
        <p:spPr>
          <a:xfrm>
            <a:off x="8704580" y="923925"/>
            <a:ext cx="833755" cy="521970"/>
          </a:xfrm>
          <a:prstGeom prst="rect">
            <a:avLst/>
          </a:prstGeom>
          <a:noFill/>
        </p:spPr>
        <p:txBody>
          <a:bodyPr wrap="square" rtlCol="0">
            <a:spAutoFit/>
          </a:bodyPr>
          <a:p>
            <a:r>
              <a:rPr lang="en-US" altLang="zh-CN" sz="2800">
                <a:solidFill>
                  <a:srgbClr val="FF0000"/>
                </a:solidFill>
              </a:rPr>
              <a:t>sign</a:t>
            </a:r>
            <a:endParaRPr lang="en-US" altLang="zh-CN" sz="2800">
              <a:solidFill>
                <a:srgbClr val="FF0000"/>
              </a:solidFill>
            </a:endParaRPr>
          </a:p>
        </p:txBody>
      </p:sp>
      <p:sp>
        <p:nvSpPr>
          <p:cNvPr id="4" name="文本框 3"/>
          <p:cNvSpPr txBox="1"/>
          <p:nvPr/>
        </p:nvSpPr>
        <p:spPr>
          <a:xfrm>
            <a:off x="3734435" y="1445895"/>
            <a:ext cx="1877695" cy="521970"/>
          </a:xfrm>
          <a:prstGeom prst="rect">
            <a:avLst/>
          </a:prstGeom>
          <a:noFill/>
        </p:spPr>
        <p:txBody>
          <a:bodyPr wrap="square" rtlCol="0">
            <a:spAutoFit/>
          </a:bodyPr>
          <a:p>
            <a:r>
              <a:rPr lang="en-US" altLang="zh-CN" sz="2800">
                <a:solidFill>
                  <a:srgbClr val="FF0000"/>
                </a:solidFill>
              </a:rPr>
              <a:t>struggling</a:t>
            </a:r>
            <a:endParaRPr lang="en-US" altLang="zh-CN" sz="2800">
              <a:solidFill>
                <a:srgbClr val="FF0000"/>
              </a:solidFill>
            </a:endParaRPr>
          </a:p>
        </p:txBody>
      </p:sp>
      <p:sp>
        <p:nvSpPr>
          <p:cNvPr id="5" name="文本框 4"/>
          <p:cNvSpPr txBox="1"/>
          <p:nvPr/>
        </p:nvSpPr>
        <p:spPr>
          <a:xfrm>
            <a:off x="474980" y="2226945"/>
            <a:ext cx="1303020" cy="521970"/>
          </a:xfrm>
          <a:prstGeom prst="rect">
            <a:avLst/>
          </a:prstGeom>
          <a:noFill/>
        </p:spPr>
        <p:txBody>
          <a:bodyPr wrap="square" rtlCol="0">
            <a:spAutoFit/>
          </a:bodyPr>
          <a:p>
            <a:r>
              <a:rPr lang="en-US" altLang="zh-CN" sz="2800">
                <a:solidFill>
                  <a:srgbClr val="FF0000"/>
                </a:solidFill>
              </a:rPr>
              <a:t>miracle</a:t>
            </a:r>
            <a:endParaRPr lang="en-US" altLang="zh-CN" sz="2800">
              <a:solidFill>
                <a:srgbClr val="FF0000"/>
              </a:solidFill>
            </a:endParaRPr>
          </a:p>
        </p:txBody>
      </p:sp>
      <p:sp>
        <p:nvSpPr>
          <p:cNvPr id="6" name="文本框 5"/>
          <p:cNvSpPr txBox="1"/>
          <p:nvPr/>
        </p:nvSpPr>
        <p:spPr>
          <a:xfrm>
            <a:off x="8599805" y="3168015"/>
            <a:ext cx="1043940" cy="521970"/>
          </a:xfrm>
          <a:prstGeom prst="rect">
            <a:avLst/>
          </a:prstGeom>
          <a:noFill/>
        </p:spPr>
        <p:txBody>
          <a:bodyPr wrap="square" rtlCol="0">
            <a:spAutoFit/>
          </a:bodyPr>
          <a:p>
            <a:r>
              <a:rPr lang="en-US" altLang="zh-CN" sz="2800">
                <a:solidFill>
                  <a:srgbClr val="FF0000"/>
                </a:solidFill>
              </a:rPr>
              <a:t>from</a:t>
            </a:r>
            <a:endParaRPr lang="en-US" altLang="zh-CN" sz="2800">
              <a:solidFill>
                <a:srgbClr val="FF0000"/>
              </a:solidFill>
            </a:endParaRPr>
          </a:p>
        </p:txBody>
      </p:sp>
      <p:sp>
        <p:nvSpPr>
          <p:cNvPr id="7" name="文本框 6"/>
          <p:cNvSpPr txBox="1"/>
          <p:nvPr/>
        </p:nvSpPr>
        <p:spPr>
          <a:xfrm>
            <a:off x="4152900" y="3582670"/>
            <a:ext cx="1840230" cy="521970"/>
          </a:xfrm>
          <a:prstGeom prst="rect">
            <a:avLst/>
          </a:prstGeom>
          <a:noFill/>
        </p:spPr>
        <p:txBody>
          <a:bodyPr wrap="square" rtlCol="0">
            <a:spAutoFit/>
          </a:bodyPr>
          <a:p>
            <a:r>
              <a:rPr lang="en-US" altLang="zh-CN" sz="2800">
                <a:solidFill>
                  <a:srgbClr val="FF0000"/>
                </a:solidFill>
              </a:rPr>
              <a:t>curiosity</a:t>
            </a:r>
            <a:endParaRPr lang="en-US" altLang="zh-CN" sz="2800">
              <a:solidFill>
                <a:srgbClr val="FF0000"/>
              </a:solidFill>
            </a:endParaRPr>
          </a:p>
        </p:txBody>
      </p:sp>
      <p:sp>
        <p:nvSpPr>
          <p:cNvPr id="8" name="文本框 7"/>
          <p:cNvSpPr txBox="1"/>
          <p:nvPr/>
        </p:nvSpPr>
        <p:spPr>
          <a:xfrm>
            <a:off x="9761220" y="3958590"/>
            <a:ext cx="1665605" cy="521970"/>
          </a:xfrm>
          <a:prstGeom prst="rect">
            <a:avLst/>
          </a:prstGeom>
          <a:noFill/>
        </p:spPr>
        <p:txBody>
          <a:bodyPr wrap="square" rtlCol="0">
            <a:spAutoFit/>
          </a:bodyPr>
          <a:p>
            <a:r>
              <a:rPr lang="en-US" altLang="zh-CN" sz="2800">
                <a:solidFill>
                  <a:srgbClr val="FF0000"/>
                </a:solidFill>
              </a:rPr>
              <a:t>cupped</a:t>
            </a:r>
            <a:endParaRPr lang="en-US" altLang="zh-CN" sz="2800">
              <a:solidFill>
                <a:srgbClr val="FF0000"/>
              </a:solidFill>
            </a:endParaRPr>
          </a:p>
        </p:txBody>
      </p:sp>
      <p:sp>
        <p:nvSpPr>
          <p:cNvPr id="9" name="文本框 8"/>
          <p:cNvSpPr txBox="1"/>
          <p:nvPr/>
        </p:nvSpPr>
        <p:spPr>
          <a:xfrm>
            <a:off x="5775325" y="4480560"/>
            <a:ext cx="1313180" cy="521970"/>
          </a:xfrm>
          <a:prstGeom prst="rect">
            <a:avLst/>
          </a:prstGeom>
          <a:noFill/>
        </p:spPr>
        <p:txBody>
          <a:bodyPr wrap="square" rtlCol="0">
            <a:spAutoFit/>
          </a:bodyPr>
          <a:p>
            <a:r>
              <a:rPr lang="en-US" altLang="zh-CN" sz="2800">
                <a:solidFill>
                  <a:srgbClr val="FF0000"/>
                </a:solidFill>
              </a:rPr>
              <a:t>where</a:t>
            </a:r>
            <a:endParaRPr lang="en-US" altLang="zh-CN" sz="2800">
              <a:solidFill>
                <a:srgbClr val="FF0000"/>
              </a:solidFill>
            </a:endParaRPr>
          </a:p>
        </p:txBody>
      </p:sp>
      <p:sp>
        <p:nvSpPr>
          <p:cNvPr id="10" name="文本框 9"/>
          <p:cNvSpPr txBox="1"/>
          <p:nvPr/>
        </p:nvSpPr>
        <p:spPr>
          <a:xfrm>
            <a:off x="8704580" y="5336540"/>
            <a:ext cx="833755" cy="521970"/>
          </a:xfrm>
          <a:prstGeom prst="rect">
            <a:avLst/>
          </a:prstGeom>
          <a:noFill/>
        </p:spPr>
        <p:txBody>
          <a:bodyPr wrap="square" rtlCol="0">
            <a:spAutoFit/>
          </a:bodyPr>
          <a:p>
            <a:r>
              <a:rPr lang="en-US" altLang="zh-CN" sz="2800">
                <a:solidFill>
                  <a:srgbClr val="FF0000"/>
                </a:solidFill>
              </a:rPr>
              <a:t>feet</a:t>
            </a:r>
            <a:endParaRPr lang="en-US" altLang="zh-CN" sz="2800">
              <a:solidFill>
                <a:srgbClr val="FF0000"/>
              </a:solidFill>
            </a:endParaRPr>
          </a:p>
        </p:txBody>
      </p:sp>
      <p:sp>
        <p:nvSpPr>
          <p:cNvPr id="11" name="文本框 10"/>
          <p:cNvSpPr txBox="1"/>
          <p:nvPr/>
        </p:nvSpPr>
        <p:spPr>
          <a:xfrm>
            <a:off x="3734435" y="5770880"/>
            <a:ext cx="4993640" cy="583565"/>
          </a:xfrm>
          <a:prstGeom prst="rect">
            <a:avLst/>
          </a:prstGeom>
          <a:noFill/>
        </p:spPr>
        <p:txBody>
          <a:bodyPr wrap="square" rtlCol="0">
            <a:spAutoFit/>
          </a:bodyPr>
          <a:p>
            <a:r>
              <a:rPr lang="en-US" altLang="zh-CN" sz="3200" b="1">
                <a:gradFill>
                  <a:gsLst>
                    <a:gs pos="0">
                      <a:srgbClr val="007BD3"/>
                    </a:gs>
                    <a:gs pos="100000">
                      <a:srgbClr val="034373"/>
                    </a:gs>
                  </a:gsLst>
                  <a:lin scaled="0"/>
                </a:gradFill>
                <a:latin typeface="微软雅黑" panose="020B0503020204020204" charset="-122"/>
                <a:ea typeface="微软雅黑" panose="020B0503020204020204" charset="-122"/>
                <a:cs typeface="Arial Unicode MS" panose="020B0604020202020204" charset="-122"/>
              </a:rPr>
              <a:t>Water mattered a lot!</a:t>
            </a:r>
            <a:endParaRPr lang="en-US" altLang="zh-CN" sz="3200" b="1">
              <a:gradFill>
                <a:gsLst>
                  <a:gs pos="0">
                    <a:srgbClr val="007BD3"/>
                  </a:gs>
                  <a:gs pos="100000">
                    <a:srgbClr val="034373"/>
                  </a:gs>
                </a:gsLst>
                <a:lin scaled="0"/>
              </a:gradFill>
              <a:latin typeface="微软雅黑" panose="020B0503020204020204" charset="-122"/>
              <a:ea typeface="微软雅黑" panose="020B0503020204020204" charset="-122"/>
              <a:cs typeface="Arial Unicode MS" panose="020B0604020202020204" charset="-122"/>
            </a:endParaRPr>
          </a:p>
        </p:txBody>
      </p:sp>
      <p:grpSp>
        <p:nvGrpSpPr>
          <p:cNvPr id="6148" name="Group 14"/>
          <p:cNvGrpSpPr/>
          <p:nvPr/>
        </p:nvGrpSpPr>
        <p:grpSpPr>
          <a:xfrm>
            <a:off x="-22860" y="15875"/>
            <a:ext cx="7999095" cy="81470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p>
                <a:endParaRPr lang="zh-CN" altLang="zh-CN" sz="2400" dirty="0">
                  <a:latin typeface="Tahoma" panose="020B0604030504040204" pitchFamily="3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p>
                <a:endParaRPr lang="zh-CN" altLang="zh-CN" sz="2400" dirty="0">
                  <a:latin typeface="Tahoma" panose="020B0604030504040204" pitchFamily="3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p>
              <a:endParaRPr lang="zh-CN" altLang="zh-CN" sz="2400" dirty="0">
                <a:latin typeface="Tahoma" panose="020B0604030504040204" pitchFamily="3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p>
              <a:endParaRPr lang="zh-CN" altLang="zh-CN" sz="2400" dirty="0">
                <a:latin typeface="Tahoma" panose="020B0604030504040204" pitchFamily="3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12" name="文本框 11"/>
          <p:cNvSpPr txBox="1"/>
          <p:nvPr/>
        </p:nvSpPr>
        <p:spPr>
          <a:xfrm>
            <a:off x="1409065" y="130175"/>
            <a:ext cx="3489960" cy="521970"/>
          </a:xfrm>
          <a:prstGeom prst="rect">
            <a:avLst/>
          </a:prstGeom>
          <a:noFill/>
        </p:spPr>
        <p:txBody>
          <a:bodyPr wrap="none" rtlCol="0" anchor="t">
            <a:spAutoFit/>
          </a:bodyPr>
          <a:p>
            <a:pPr algn="l"/>
            <a:r>
              <a:rPr lang="en-US" altLang="zh-CN" sz="2800" b="1">
                <a:solidFill>
                  <a:srgbClr val="002060"/>
                </a:solidFill>
                <a:latin typeface="Times New Roman" panose="02020603050405020304" pitchFamily="18" charset="0"/>
                <a:cs typeface="Times New Roman" panose="02020603050405020304" pitchFamily="18" charset="0"/>
                <a:sym typeface="+mn-ea"/>
              </a:rPr>
              <a:t>Summary of the story</a:t>
            </a:r>
            <a:endParaRPr lang="en-US" altLang="zh-CN" sz="2800" b="1">
              <a:solidFill>
                <a:srgbClr val="002060"/>
              </a:solidFill>
              <a:latin typeface="Times New Roman" panose="02020603050405020304" pitchFamily="18" charset="0"/>
              <a:cs typeface="Times New Roman" panose="02020603050405020304" pitchFamily="18" charset="0"/>
              <a:sym typeface="+mn-ea"/>
            </a:endParaRPr>
          </a:p>
        </p:txBody>
      </p:sp>
      <p:sp>
        <p:nvSpPr>
          <p:cNvPr id="13" name="文本框 12"/>
          <p:cNvSpPr txBox="1"/>
          <p:nvPr/>
        </p:nvSpPr>
        <p:spPr>
          <a:xfrm>
            <a:off x="10130155" y="2543175"/>
            <a:ext cx="683895" cy="368300"/>
          </a:xfrm>
          <a:prstGeom prst="rect">
            <a:avLst/>
          </a:prstGeom>
          <a:solidFill>
            <a:schemeClr val="bg1"/>
          </a:solidFill>
        </p:spPr>
        <p:txBody>
          <a:bodyPr wrap="square" rtlCol="0">
            <a:spAutoFit/>
          </a:bodyPr>
          <a:p>
            <a:endParaRPr lang="zh-CN" altLang="en-US"/>
          </a:p>
        </p:txBody>
      </p:sp>
      <p:sp>
        <p:nvSpPr>
          <p:cNvPr id="14" name="文本框 13"/>
          <p:cNvSpPr txBox="1"/>
          <p:nvPr/>
        </p:nvSpPr>
        <p:spPr>
          <a:xfrm>
            <a:off x="10130155" y="1967865"/>
            <a:ext cx="84709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4"/>
                                        </p:tgtEl>
                                        <p:attrNameLst>
                                          <p:attrName>ppt_x</p:attrName>
                                        </p:attrNameLst>
                                      </p:cBhvr>
                                      <p:tavLst>
                                        <p:tav tm="0">
                                          <p:val>
                                            <p:strVal val="ppt_x"/>
                                          </p:val>
                                        </p:tav>
                                        <p:tav tm="100000">
                                          <p:val>
                                            <p:strVal val="ppt_x"/>
                                          </p:val>
                                        </p:tav>
                                      </p:tavLst>
                                    </p:anim>
                                    <p:anim calcmode="lin" valueType="num">
                                      <p:cBhvr additive="base">
                                        <p:cTn id="19" dur="500"/>
                                        <p:tgtEl>
                                          <p:spTgt spid="14"/>
                                        </p:tgtEl>
                                        <p:attrNameLst>
                                          <p:attrName>ppt_y</p:attrName>
                                        </p:attrNameLst>
                                      </p:cBhvr>
                                      <p:tavLst>
                                        <p:tav tm="0">
                                          <p:val>
                                            <p:strVal val="ppt_y"/>
                                          </p:val>
                                        </p:tav>
                                        <p:tav tm="100000">
                                          <p:val>
                                            <p:strVal val="1+ppt_h/2"/>
                                          </p:val>
                                        </p:tav>
                                      </p:tavLst>
                                    </p:anim>
                                    <p:set>
                                      <p:cBhvr>
                                        <p:cTn id="20" dur="1" fill="hold">
                                          <p:stCondLst>
                                            <p:cond delay="499"/>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additive="base">
                                        <p:cTn id="4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 calcmode="lin" valueType="num">
                                      <p:cBhvr additive="base">
                                        <p:cTn id="4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xEl>
                                              <p:pRg st="0" end="0"/>
                                            </p:txEl>
                                          </p:spTgt>
                                        </p:tgtEl>
                                        <p:attrNameLst>
                                          <p:attrName>style.visibility</p:attrName>
                                        </p:attrNameLst>
                                      </p:cBhvr>
                                      <p:to>
                                        <p:strVal val="visible"/>
                                      </p:to>
                                    </p:set>
                                    <p:anim calcmode="lin" valueType="num">
                                      <p:cBhvr additive="base">
                                        <p:cTn id="5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
                                            <p:txEl>
                                              <p:pRg st="0" end="0"/>
                                            </p:txEl>
                                          </p:spTgt>
                                        </p:tgtEl>
                                        <p:attrNameLst>
                                          <p:attrName>style.visibility</p:attrName>
                                        </p:attrNameLst>
                                      </p:cBhvr>
                                      <p:to>
                                        <p:strVal val="visible"/>
                                      </p:to>
                                    </p:set>
                                    <p:anim calcmode="lin" valueType="num">
                                      <p:cBhvr additive="base">
                                        <p:cTn id="6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descr="鹿在草地上&#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2135" y="3198930"/>
            <a:ext cx="3019865" cy="3659070"/>
          </a:xfrm>
          <a:prstGeom prst="rect">
            <a:avLst/>
          </a:prstGeom>
          <a:effectLst>
            <a:softEdge rad="635000"/>
          </a:effectLst>
        </p:spPr>
      </p:pic>
      <p:sp>
        <p:nvSpPr>
          <p:cNvPr id="3" name="副标题 2"/>
          <p:cNvSpPr>
            <a:spLocks noGrp="1"/>
          </p:cNvSpPr>
          <p:nvPr>
            <p:ph type="subTitle" idx="1"/>
          </p:nvPr>
        </p:nvSpPr>
        <p:spPr>
          <a:xfrm>
            <a:off x="67310" y="41910"/>
            <a:ext cx="12125325" cy="7357110"/>
          </a:xfrm>
        </p:spPr>
        <p:txBody>
          <a:bodyPr>
            <a:noAutofit/>
          </a:bodyPr>
          <a:lstStyle/>
          <a:p>
            <a:r>
              <a:rPr lang="en-US" altLang="zh-CN" sz="1800" kern="100" dirty="0">
                <a:latin typeface="Times New Roman" panose="02020603050405020304" pitchFamily="18" charset="0"/>
                <a:cs typeface="Times New Roman" panose="02020603050405020304" pitchFamily="18" charset="0"/>
              </a:rPr>
              <a:t>The Water of Life</a:t>
            </a:r>
            <a:endParaRPr lang="zh-CN" altLang="zh-CN" sz="1800" kern="100" dirty="0">
              <a:latin typeface="等线" panose="02010600030101010101" pitchFamily="2" charset="-122"/>
              <a:cs typeface="Times New Roman" panose="02020603050405020304" pitchFamily="18" charset="0"/>
            </a:endParaRPr>
          </a:p>
          <a:p>
            <a:pPr algn="just"/>
            <a:r>
              <a:rPr lang="en-US" altLang="zh-CN" sz="1800" kern="100" dirty="0">
                <a:latin typeface="Times New Roman" panose="02020603050405020304" pitchFamily="18" charset="0"/>
                <a:cs typeface="Times New Roman" panose="02020603050405020304" pitchFamily="18" charset="0"/>
              </a:rPr>
              <a:t>    It was one of the hottest days of the </a:t>
            </a:r>
            <a:r>
              <a:rPr lang="en-US" altLang="zh-CN" sz="1800" u="sng" kern="100" dirty="0">
                <a:latin typeface="Times New Roman" panose="02020603050405020304" pitchFamily="18" charset="0"/>
                <a:cs typeface="Times New Roman" panose="02020603050405020304" pitchFamily="18" charset="0"/>
              </a:rPr>
              <a:t>dry</a:t>
            </a:r>
            <a:r>
              <a:rPr lang="en-US" altLang="zh-CN" sz="1800" kern="100" dirty="0">
                <a:latin typeface="Times New Roman" panose="02020603050405020304" pitchFamily="18" charset="0"/>
                <a:cs typeface="Times New Roman" panose="02020603050405020304" pitchFamily="18" charset="0"/>
              </a:rPr>
              <a:t> season. We had not seen </a:t>
            </a:r>
            <a:r>
              <a:rPr lang="en-US" altLang="zh-CN" sz="1800" u="sng" kern="100" dirty="0">
                <a:latin typeface="Times New Roman" panose="02020603050405020304" pitchFamily="18" charset="0"/>
                <a:cs typeface="Times New Roman" panose="02020603050405020304" pitchFamily="18" charset="0"/>
              </a:rPr>
              <a:t>rain</a:t>
            </a:r>
            <a:r>
              <a:rPr lang="en-US" altLang="zh-CN" sz="1800" kern="100" dirty="0">
                <a:latin typeface="Times New Roman" panose="02020603050405020304" pitchFamily="18" charset="0"/>
                <a:cs typeface="Times New Roman" panose="02020603050405020304" pitchFamily="18" charset="0"/>
              </a:rPr>
              <a:t> in almost a month. The crops were dying. Cows had stopped giving milk. The creeks and streams were long gone back into the earth. It was a dry season that would bankrupt several farmers before it was through. Every day, my husband and his brothers would go about the tiring process of trying to get water to the </a:t>
            </a:r>
            <a:r>
              <a:rPr lang="en-US" altLang="zh-CN" sz="1800" u="sng" kern="100" dirty="0">
                <a:latin typeface="Times New Roman" panose="02020603050405020304" pitchFamily="18" charset="0"/>
                <a:cs typeface="Times New Roman" panose="02020603050405020304" pitchFamily="18" charset="0"/>
              </a:rPr>
              <a:t>farm</a:t>
            </a:r>
            <a:r>
              <a:rPr lang="en-US" altLang="zh-CN" sz="1800" kern="100" dirty="0">
                <a:latin typeface="Times New Roman" panose="02020603050405020304" pitchFamily="18" charset="0"/>
                <a:cs typeface="Times New Roman" panose="02020603050405020304" pitchFamily="18" charset="0"/>
              </a:rPr>
              <a:t>. If we didn’t see some rain soon, we would lose everything.</a:t>
            </a:r>
            <a:endParaRPr lang="zh-CN" altLang="zh-CN" sz="1800" kern="100" dirty="0">
              <a:latin typeface="等线" panose="02010600030101010101" pitchFamily="2" charset="-122"/>
              <a:cs typeface="Times New Roman" panose="02020603050405020304" pitchFamily="18" charset="0"/>
            </a:endParaRPr>
          </a:p>
          <a:p>
            <a:pPr algn="just"/>
            <a:r>
              <a:rPr lang="en-US" altLang="zh-CN" sz="1800" kern="100" dirty="0">
                <a:latin typeface="Times New Roman" panose="02020603050405020304" pitchFamily="18" charset="0"/>
                <a:cs typeface="Times New Roman" panose="02020603050405020304" pitchFamily="18" charset="0"/>
              </a:rPr>
              <a:t>   </a:t>
            </a:r>
            <a:r>
              <a:rPr lang="en-US" altLang="zh-CN" sz="2800" b="1" kern="100" dirty="0">
                <a:solidFill>
                  <a:srgbClr val="FF0000"/>
                </a:solidFill>
                <a:latin typeface="Times New Roman" panose="02020603050405020304" pitchFamily="18" charset="0"/>
                <a:cs typeface="Times New Roman" panose="02020603050405020304" pitchFamily="18" charset="0"/>
              </a:rPr>
              <a:t> It was on this day that I learned the true lesson of sharing and witnessed the only </a:t>
            </a:r>
            <a:r>
              <a:rPr lang="en-US" altLang="zh-CN" sz="2800" b="1" u="sng" kern="100" dirty="0">
                <a:solidFill>
                  <a:srgbClr val="FF0000"/>
                </a:solidFill>
                <a:latin typeface="Times New Roman" panose="02020603050405020304" pitchFamily="18" charset="0"/>
                <a:cs typeface="Times New Roman" panose="02020603050405020304" pitchFamily="18" charset="0"/>
              </a:rPr>
              <a:t>miracle</a:t>
            </a:r>
            <a:r>
              <a:rPr lang="en-US" altLang="zh-CN" sz="2800" b="1" kern="100" dirty="0">
                <a:solidFill>
                  <a:srgbClr val="FF0000"/>
                </a:solidFill>
                <a:latin typeface="Times New Roman" panose="02020603050405020304" pitchFamily="18" charset="0"/>
                <a:cs typeface="Times New Roman" panose="02020603050405020304" pitchFamily="18" charset="0"/>
              </a:rPr>
              <a:t> I have seen with my own eyes.</a:t>
            </a:r>
            <a:r>
              <a:rPr lang="en-US" altLang="zh-CN" sz="1800" kern="100" dirty="0">
                <a:latin typeface="Times New Roman" panose="02020603050405020304" pitchFamily="18" charset="0"/>
                <a:cs typeface="Times New Roman" panose="02020603050405020304" pitchFamily="18" charset="0"/>
              </a:rPr>
              <a:t> I was in the kitchen making lunch for my husband and his brothers when I saw my six-year-old son, </a:t>
            </a:r>
            <a:r>
              <a:rPr lang="en-US" altLang="zh-CN" sz="1800" u="sng" kern="100" dirty="0">
                <a:latin typeface="Times New Roman" panose="02020603050405020304" pitchFamily="18" charset="0"/>
                <a:cs typeface="Times New Roman" panose="02020603050405020304" pitchFamily="18" charset="0"/>
              </a:rPr>
              <a:t>Billy</a:t>
            </a:r>
            <a:r>
              <a:rPr lang="en-US" altLang="zh-CN" sz="1800" kern="100" dirty="0">
                <a:latin typeface="Times New Roman" panose="02020603050405020304" pitchFamily="18" charset="0"/>
                <a:cs typeface="Times New Roman" panose="02020603050405020304" pitchFamily="18" charset="0"/>
              </a:rPr>
              <a:t>, walking toward the woods. He wasn’t walking with the usual carefree abandon of a youth but with a serious purpose. I could only see his back. He was obviously walking with a great effort trying to be as still as possible. Minutes after he disappeared into the </a:t>
            </a:r>
            <a:r>
              <a:rPr lang="en-US" altLang="zh-CN" sz="1800" u="sng" kern="100" dirty="0">
                <a:latin typeface="Times New Roman" panose="02020603050405020304" pitchFamily="18" charset="0"/>
                <a:cs typeface="Times New Roman" panose="02020603050405020304" pitchFamily="18" charset="0"/>
              </a:rPr>
              <a:t>woods</a:t>
            </a:r>
            <a:r>
              <a:rPr lang="en-US" altLang="zh-CN" sz="1800" kern="100" dirty="0">
                <a:latin typeface="Times New Roman" panose="02020603050405020304" pitchFamily="18" charset="0"/>
                <a:cs typeface="Times New Roman" panose="02020603050405020304" pitchFamily="18" charset="0"/>
              </a:rPr>
              <a:t>, he came running out again toward the house. I went back to make sandwiches, thinking that whatever task he had been doing was completed.</a:t>
            </a:r>
            <a:endParaRPr lang="zh-CN" altLang="zh-CN" sz="1800" kern="100" dirty="0">
              <a:latin typeface="等线" panose="02010600030101010101" pitchFamily="2" charset="-122"/>
              <a:cs typeface="Times New Roman" panose="02020603050405020304" pitchFamily="18" charset="0"/>
            </a:endParaRPr>
          </a:p>
          <a:p>
            <a:pPr algn="just"/>
            <a:r>
              <a:rPr lang="en-US" altLang="zh-CN" sz="1800" kern="100" dirty="0">
                <a:latin typeface="Times New Roman" panose="02020603050405020304" pitchFamily="18" charset="0"/>
                <a:cs typeface="Times New Roman" panose="02020603050405020304" pitchFamily="18" charset="0"/>
              </a:rPr>
              <a:t>   Moments later, however, he was once again walking in that slow purposeful stride toward the woods. </a:t>
            </a:r>
            <a:r>
              <a:rPr lang="en-US" altLang="zh-CN" sz="2800" b="1" kern="100" dirty="0">
                <a:solidFill>
                  <a:srgbClr val="FF0000"/>
                </a:solidFill>
                <a:latin typeface="Times New Roman" panose="02020603050405020304" pitchFamily="18" charset="0"/>
                <a:cs typeface="Times New Roman" panose="02020603050405020304" pitchFamily="18" charset="0"/>
              </a:rPr>
              <a:t>This activity went on for over an hour: walking </a:t>
            </a:r>
            <a:r>
              <a:rPr lang="en-US" altLang="zh-CN" sz="2800" b="1" u="sng" kern="100" dirty="0">
                <a:solidFill>
                  <a:srgbClr val="FF0000"/>
                </a:solidFill>
                <a:latin typeface="Times New Roman" panose="02020603050405020304" pitchFamily="18" charset="0"/>
                <a:cs typeface="Times New Roman" panose="02020603050405020304" pitchFamily="18" charset="0"/>
              </a:rPr>
              <a:t>carefully</a:t>
            </a:r>
            <a:r>
              <a:rPr lang="en-US" altLang="zh-CN" sz="2800" b="1" kern="100" dirty="0">
                <a:solidFill>
                  <a:srgbClr val="FF0000"/>
                </a:solidFill>
                <a:latin typeface="Times New Roman" panose="02020603050405020304" pitchFamily="18" charset="0"/>
                <a:cs typeface="Times New Roman" panose="02020603050405020304" pitchFamily="18" charset="0"/>
              </a:rPr>
              <a:t> to the woods, and then running back to the house</a:t>
            </a:r>
            <a:r>
              <a:rPr lang="en-US" altLang="zh-CN" sz="1800" kern="100" dirty="0">
                <a:latin typeface="Times New Roman" panose="02020603050405020304" pitchFamily="18" charset="0"/>
                <a:cs typeface="Times New Roman" panose="02020603050405020304" pitchFamily="18" charset="0"/>
              </a:rPr>
              <a:t>. Finally, my curiosity got the best of me. I crept out of the house and followed him on his journey.</a:t>
            </a:r>
            <a:endParaRPr lang="zh-CN" altLang="zh-CN" sz="1800" kern="100" dirty="0">
              <a:latin typeface="等线" panose="02010600030101010101" pitchFamily="2" charset="-122"/>
              <a:cs typeface="Times New Roman" panose="02020603050405020304" pitchFamily="18" charset="0"/>
            </a:endParaRPr>
          </a:p>
          <a:p>
            <a:pPr algn="just"/>
            <a:r>
              <a:rPr lang="en-US" altLang="zh-CN" sz="1800" kern="100" dirty="0">
                <a:latin typeface="Times New Roman" panose="02020603050405020304" pitchFamily="18" charset="0"/>
                <a:cs typeface="Times New Roman" panose="02020603050405020304" pitchFamily="18" charset="0"/>
              </a:rPr>
              <a:t>   He was </a:t>
            </a:r>
            <a:r>
              <a:rPr lang="en-US" altLang="zh-CN" sz="1800" u="sng" kern="100" dirty="0">
                <a:latin typeface="Times New Roman" panose="02020603050405020304" pitchFamily="18" charset="0"/>
                <a:cs typeface="Times New Roman" panose="02020603050405020304" pitchFamily="18" charset="0"/>
              </a:rPr>
              <a:t>cupping</a:t>
            </a:r>
            <a:r>
              <a:rPr lang="en-US" altLang="zh-CN" sz="1800" kern="100" dirty="0">
                <a:latin typeface="Times New Roman" panose="02020603050405020304" pitchFamily="18" charset="0"/>
                <a:cs typeface="Times New Roman" panose="02020603050405020304" pitchFamily="18" charset="0"/>
              </a:rPr>
              <a:t> both hands in front of him as he walked, very careful not to </a:t>
            </a:r>
            <a:r>
              <a:rPr lang="en-US" altLang="zh-CN" sz="1800" u="sng" kern="100" dirty="0">
                <a:latin typeface="Times New Roman" panose="02020603050405020304" pitchFamily="18" charset="0"/>
                <a:cs typeface="Times New Roman" panose="02020603050405020304" pitchFamily="18" charset="0"/>
              </a:rPr>
              <a:t>spill</a:t>
            </a:r>
            <a:r>
              <a:rPr lang="en-US" altLang="zh-CN" sz="1800" kern="100" dirty="0">
                <a:latin typeface="Times New Roman" panose="02020603050405020304" pitchFamily="18" charset="0"/>
                <a:cs typeface="Times New Roman" panose="02020603050405020304" pitchFamily="18" charset="0"/>
              </a:rPr>
              <a:t> the water he held. Maybe two or three tablespoons were held in his tiny hands. I sneaked closer as he went into the woods. Branches and thorns slapped his little face but he did not try to avoid them. He had a much greater purpose. As I leaned in to spy on him, I saw an amazing sight. A mother deer with a huge pair of deer horns appeared in front of him, with a baby </a:t>
            </a:r>
            <a:r>
              <a:rPr lang="en-US" altLang="zh-CN" sz="1800" u="sng" kern="100" dirty="0">
                <a:latin typeface="Times New Roman" panose="02020603050405020304" pitchFamily="18" charset="0"/>
                <a:cs typeface="Times New Roman" panose="02020603050405020304" pitchFamily="18" charset="0"/>
              </a:rPr>
              <a:t>fawn</a:t>
            </a:r>
            <a:r>
              <a:rPr lang="en-US" altLang="zh-CN" sz="1800" kern="100" dirty="0">
                <a:latin typeface="Times New Roman" panose="02020603050405020304" pitchFamily="18" charset="0"/>
                <a:cs typeface="Times New Roman" panose="02020603050405020304" pitchFamily="18" charset="0"/>
              </a:rPr>
              <a:t>(</a:t>
            </a:r>
            <a:r>
              <a:rPr lang="zh-CN" altLang="zh-CN" sz="1800" kern="100" dirty="0">
                <a:latin typeface="Times New Roman" panose="02020603050405020304" pitchFamily="18" charset="0"/>
                <a:cs typeface="Times New Roman" panose="02020603050405020304" pitchFamily="18" charset="0"/>
              </a:rPr>
              <a:t>幼鹿</a:t>
            </a:r>
            <a:r>
              <a:rPr lang="en-US" altLang="zh-CN" sz="1800" kern="100" dirty="0">
                <a:latin typeface="Times New Roman" panose="02020603050405020304" pitchFamily="18" charset="0"/>
                <a:cs typeface="Times New Roman" panose="02020603050405020304" pitchFamily="18" charset="0"/>
              </a:rPr>
              <a:t>) lying on the dry ground. </a:t>
            </a:r>
            <a:r>
              <a:rPr lang="en-US" altLang="zh-CN" sz="3200" b="1" kern="100" dirty="0">
                <a:solidFill>
                  <a:srgbClr val="FF0000"/>
                </a:solidFill>
                <a:latin typeface="Times New Roman" panose="02020603050405020304" pitchFamily="18" charset="0"/>
                <a:cs typeface="Times New Roman" panose="02020603050405020304" pitchFamily="18" charset="0"/>
              </a:rPr>
              <a:t>I almost screamed to get him away.</a:t>
            </a:r>
            <a:endParaRPr lang="en-US" altLang="zh-CN" sz="3200" b="1" kern="100" dirty="0">
              <a:solidFill>
                <a:srgbClr val="FF0000"/>
              </a:solidFill>
              <a:latin typeface="Times New Roman" panose="02020603050405020304" pitchFamily="18" charset="0"/>
              <a:cs typeface="Times New Roman" panose="02020603050405020304" pitchFamily="18" charset="0"/>
            </a:endParaRPr>
          </a:p>
          <a:p>
            <a:pPr algn="just"/>
            <a:r>
              <a:rPr lang="en-US" altLang="zh-CN" sz="1800" kern="100" dirty="0">
                <a:latin typeface="Times New Roman" panose="02020603050405020304" pitchFamily="18" charset="0"/>
                <a:cs typeface="Times New Roman" panose="02020603050405020304" pitchFamily="18" charset="0"/>
              </a:rPr>
              <a:t>________________________________________</a:t>
            </a:r>
            <a:endParaRPr lang="zh-CN" altLang="zh-CN" sz="1800" kern="100" dirty="0">
              <a:latin typeface="等线" panose="02010600030101010101" pitchFamily="2" charset="-122"/>
              <a:cs typeface="Times New Roman" panose="02020603050405020304" pitchFamily="18" charset="0"/>
            </a:endParaRPr>
          </a:p>
          <a:p>
            <a:pPr algn="just"/>
            <a:r>
              <a:rPr lang="en-US" altLang="zh-CN" sz="1800" kern="100" dirty="0">
                <a:latin typeface="Times New Roman" panose="02020603050405020304" pitchFamily="18" charset="0"/>
                <a:cs typeface="Times New Roman" panose="02020603050405020304" pitchFamily="18" charset="0"/>
              </a:rPr>
              <a:t> </a:t>
            </a:r>
            <a:endParaRPr lang="zh-CN" altLang="zh-CN" sz="1800" kern="100" dirty="0">
              <a:latin typeface="等线" panose="02010600030101010101" pitchFamily="2" charset="-122"/>
              <a:cs typeface="Times New Roman" panose="02020603050405020304" pitchFamily="18" charset="0"/>
            </a:endParaRPr>
          </a:p>
          <a:p>
            <a:pPr algn="just"/>
            <a:endParaRPr lang="zh-CN" altLang="zh-CN" sz="1800" kern="100" dirty="0">
              <a:latin typeface="等线"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文本框 25"/>
          <p:cNvSpPr txBox="1"/>
          <p:nvPr/>
        </p:nvSpPr>
        <p:spPr>
          <a:xfrm>
            <a:off x="-147" y="1144415"/>
            <a:ext cx="11486497" cy="495427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FF0000"/>
                </a:solidFill>
                <a:effectLst/>
                <a:uLnTx/>
                <a:uFillTx/>
                <a:latin typeface="Arial" panose="020B0604020202020204"/>
                <a:ea typeface="宋体" panose="02010600030101010101" pitchFamily="2" charset="-122"/>
                <a:cs typeface="+mn-cs"/>
              </a:rPr>
              <a:t>Key sentence: </a:t>
            </a:r>
            <a:r>
              <a:rPr kumimoji="0" lang="en-US" altLang="zh-CN" sz="2800" b="0" i="0" u="none" strike="noStrike" kern="1200" cap="none" spc="0" normalizeH="0" baseline="0" noProof="0" dirty="0">
                <a:ln>
                  <a:noFill/>
                </a:ln>
                <a:effectLst/>
                <a:uLnTx/>
                <a:uFillTx/>
                <a:latin typeface="Arial" panose="020B0604020202020204"/>
                <a:ea typeface="宋体" panose="02010600030101010101" pitchFamily="2" charset="-122"/>
                <a:cs typeface="+mn-cs"/>
              </a:rPr>
              <a:t>It was </a:t>
            </a:r>
            <a:r>
              <a:rPr kumimoji="0" lang="en-US" altLang="zh-CN" sz="2800" b="1" i="0" u="none" strike="noStrike" kern="1200" cap="none" spc="0" normalizeH="0" baseline="0" noProof="0" dirty="0">
                <a:ln>
                  <a:noFill/>
                </a:ln>
                <a:solidFill>
                  <a:srgbClr val="FF0000"/>
                </a:solidFill>
                <a:effectLst/>
                <a:uLnTx/>
                <a:uFillTx/>
                <a:latin typeface="Arial" panose="020B0604020202020204"/>
                <a:ea typeface="宋体" panose="02010600030101010101" pitchFamily="2" charset="-122"/>
                <a:cs typeface="+mn-cs"/>
              </a:rPr>
              <a:t>on this day </a:t>
            </a:r>
            <a:r>
              <a:rPr kumimoji="0" lang="en-US" altLang="zh-CN" sz="2800" b="0" i="0" u="none" strike="noStrike" kern="1200" cap="none" spc="0" normalizeH="0" baseline="0" noProof="0" dirty="0">
                <a:ln>
                  <a:noFill/>
                </a:ln>
                <a:effectLst/>
                <a:uLnTx/>
                <a:uFillTx/>
                <a:latin typeface="Arial" panose="020B0604020202020204"/>
                <a:ea typeface="宋体" panose="02010600030101010101" pitchFamily="2" charset="-122"/>
                <a:cs typeface="+mn-cs"/>
              </a:rPr>
              <a:t>that I learned the true lesson of </a:t>
            </a:r>
            <a:r>
              <a:rPr kumimoji="0" lang="en-US" altLang="zh-CN" sz="2800" b="1" i="0" u="none" strike="noStrike" kern="1200" cap="none" spc="0" normalizeH="0" baseline="0" noProof="0" dirty="0">
                <a:ln>
                  <a:noFill/>
                </a:ln>
                <a:solidFill>
                  <a:srgbClr val="FF0000"/>
                </a:solidFill>
                <a:effectLst/>
                <a:uLnTx/>
                <a:uFillTx/>
                <a:latin typeface="Arial" panose="020B0604020202020204"/>
                <a:ea typeface="宋体" panose="02010600030101010101" pitchFamily="2" charset="-122"/>
                <a:cs typeface="+mn-cs"/>
              </a:rPr>
              <a:t>sharing</a:t>
            </a:r>
            <a:r>
              <a:rPr kumimoji="0" lang="en-US" altLang="zh-CN" sz="2800" b="0" i="0" u="none" strike="noStrike" kern="1200" cap="none" spc="0" normalizeH="0" baseline="0" noProof="0" dirty="0">
                <a:ln>
                  <a:noFill/>
                </a:ln>
                <a:effectLst/>
                <a:uLnTx/>
                <a:uFillTx/>
                <a:latin typeface="Arial" panose="020B0604020202020204"/>
                <a:ea typeface="宋体" panose="02010600030101010101" pitchFamily="2" charset="-122"/>
                <a:cs typeface="+mn-cs"/>
              </a:rPr>
              <a:t> and </a:t>
            </a:r>
            <a:r>
              <a:rPr kumimoji="0" lang="en-US" altLang="zh-CN" sz="2800" b="0" i="0" u="none" strike="noStrike" kern="1200" cap="none" spc="0" normalizeH="0" baseline="0" noProof="0" dirty="0" err="1">
                <a:ln>
                  <a:noFill/>
                </a:ln>
                <a:effectLst/>
                <a:uLnTx/>
                <a:uFillTx/>
                <a:latin typeface="Arial" panose="020B0604020202020204"/>
                <a:ea typeface="宋体" panose="02010600030101010101" pitchFamily="2" charset="-122"/>
                <a:cs typeface="+mn-cs"/>
              </a:rPr>
              <a:t>witnesse</a:t>
            </a:r>
            <a:r>
              <a:rPr lang="en-US" altLang="zh-CN" sz="2800" dirty="0">
                <a:latin typeface="Arial" panose="020B0604020202020204"/>
                <a:ea typeface="宋体" panose="02010600030101010101" pitchFamily="2" charset="-122"/>
              </a:rPr>
              <a:t>d the only </a:t>
            </a:r>
            <a:r>
              <a:rPr lang="en-US" altLang="zh-CN" sz="2800" b="1" dirty="0">
                <a:solidFill>
                  <a:srgbClr val="FF0000"/>
                </a:solidFill>
                <a:latin typeface="Arial" panose="020B0604020202020204"/>
                <a:ea typeface="宋体" panose="02010600030101010101" pitchFamily="2" charset="-122"/>
              </a:rPr>
              <a:t>miracle</a:t>
            </a:r>
            <a:r>
              <a:rPr lang="en-US" altLang="zh-CN" sz="2800" dirty="0">
                <a:latin typeface="Arial" panose="020B0604020202020204"/>
                <a:ea typeface="宋体" panose="02010600030101010101" pitchFamily="2" charset="-122"/>
              </a:rPr>
              <a:t> I have seen with my own eyes.</a:t>
            </a:r>
            <a:endParaRPr lang="en-US" altLang="zh-CN" sz="2800" dirty="0">
              <a:latin typeface="Arial" panose="020B0604020202020204"/>
              <a:ea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2800" dirty="0">
                <a:latin typeface="Arial" panose="020B0604020202020204"/>
                <a:ea typeface="宋体" panose="02010600030101010101" pitchFamily="2" charset="-122"/>
              </a:rPr>
              <a:t>                   </a:t>
            </a:r>
            <a:endParaRPr lang="en-US" altLang="zh-CN" sz="2800" dirty="0">
              <a:latin typeface="Arial" panose="020B0604020202020204"/>
              <a:ea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2800" dirty="0">
                <a:latin typeface="Arial" panose="020B0604020202020204"/>
                <a:ea typeface="宋体" panose="02010600030101010101" pitchFamily="2" charset="-122"/>
              </a:rPr>
              <a:t>              </a:t>
            </a:r>
            <a:r>
              <a:rPr lang="zh-CN" altLang="en-US" sz="2800" dirty="0">
                <a:latin typeface="Arial" panose="020B0604020202020204"/>
                <a:ea typeface="宋体" panose="02010600030101010101" pitchFamily="2" charset="-122"/>
              </a:rPr>
              <a:t>第一段主要</a:t>
            </a:r>
            <a:r>
              <a:rPr lang="zh-CN" altLang="zh-CN" sz="2800" dirty="0">
                <a:latin typeface="Arial" panose="020B0604020202020204"/>
                <a:ea typeface="宋体" panose="02010600030101010101" pitchFamily="2" charset="-122"/>
              </a:rPr>
              <a:t>从母亲的视角（见证者</a:t>
            </a:r>
            <a:r>
              <a:rPr lang="en-US" altLang="zh-CN" sz="2800" dirty="0">
                <a:latin typeface="Arial" panose="020B0604020202020204"/>
                <a:ea typeface="宋体" panose="02010600030101010101" pitchFamily="2" charset="-122"/>
              </a:rPr>
              <a:t>) sharing water</a:t>
            </a:r>
            <a:endParaRPr lang="en-US" altLang="zh-CN" sz="2800" dirty="0">
              <a:latin typeface="Arial" panose="020B0604020202020204"/>
              <a:ea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2800" dirty="0">
                <a:latin typeface="Arial" panose="020B0604020202020204"/>
                <a:ea typeface="宋体" panose="02010600030101010101" pitchFamily="2" charset="-122"/>
              </a:rPr>
              <a:t>              </a:t>
            </a:r>
            <a:r>
              <a:rPr lang="zh-CN" altLang="en-US" sz="2800" dirty="0">
                <a:latin typeface="Arial" panose="020B0604020202020204"/>
                <a:ea typeface="宋体" panose="02010600030101010101" pitchFamily="2" charset="-122"/>
              </a:rPr>
              <a:t>第二段是什么样的</a:t>
            </a:r>
            <a:r>
              <a:rPr lang="en-US" altLang="zh-CN" sz="2800" dirty="0">
                <a:latin typeface="Arial" panose="020B0604020202020204"/>
                <a:ea typeface="宋体" panose="02010600030101010101" pitchFamily="2" charset="-122"/>
              </a:rPr>
              <a:t>miracle</a:t>
            </a:r>
            <a:r>
              <a:rPr lang="zh-CN" altLang="en-US" sz="2800" dirty="0">
                <a:latin typeface="Arial" panose="020B0604020202020204"/>
                <a:ea typeface="宋体" panose="02010600030101010101" pitchFamily="2" charset="-122"/>
              </a:rPr>
              <a:t>？</a:t>
            </a:r>
            <a:endParaRPr lang="en-US" altLang="zh-CN" sz="2800" dirty="0">
              <a:latin typeface="Arial" panose="020B0604020202020204"/>
              <a:ea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en-US" altLang="zh-CN" sz="2800" dirty="0">
              <a:latin typeface="Arial" panose="020B0604020202020204"/>
              <a:ea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2800" kern="100" dirty="0">
                <a:latin typeface="Times New Roman" panose="02020603050405020304" pitchFamily="18" charset="0"/>
                <a:cs typeface="Times New Roman" panose="02020603050405020304" pitchFamily="18" charset="0"/>
                <a:sym typeface="+mn-ea"/>
              </a:rPr>
              <a:t>A mother deer with a huge pair of deer horns appeared in front of him, with a baby </a:t>
            </a:r>
            <a:r>
              <a:rPr lang="en-US" altLang="zh-CN" sz="2800" u="sng" kern="100" dirty="0">
                <a:latin typeface="Times New Roman" panose="02020603050405020304" pitchFamily="18" charset="0"/>
                <a:cs typeface="Times New Roman" panose="02020603050405020304" pitchFamily="18" charset="0"/>
                <a:sym typeface="+mn-ea"/>
              </a:rPr>
              <a:t>fawn</a:t>
            </a:r>
            <a:r>
              <a:rPr lang="en-US" altLang="zh-CN" sz="2800" kern="100" dirty="0">
                <a:latin typeface="Times New Roman" panose="02020603050405020304" pitchFamily="18" charset="0"/>
                <a:cs typeface="Times New Roman" panose="02020603050405020304" pitchFamily="18" charset="0"/>
                <a:sym typeface="+mn-ea"/>
              </a:rPr>
              <a:t>(</a:t>
            </a:r>
            <a:r>
              <a:rPr lang="zh-CN" altLang="zh-CN" sz="2800" kern="100" dirty="0">
                <a:latin typeface="Times New Roman" panose="02020603050405020304" pitchFamily="18" charset="0"/>
                <a:cs typeface="Times New Roman" panose="02020603050405020304" pitchFamily="18" charset="0"/>
                <a:sym typeface="+mn-ea"/>
              </a:rPr>
              <a:t>幼鹿</a:t>
            </a:r>
            <a:r>
              <a:rPr lang="en-US" altLang="zh-CN" sz="2800" kern="100" dirty="0">
                <a:latin typeface="Times New Roman" panose="02020603050405020304" pitchFamily="18" charset="0"/>
                <a:cs typeface="Times New Roman" panose="02020603050405020304" pitchFamily="18" charset="0"/>
                <a:sym typeface="+mn-ea"/>
              </a:rPr>
              <a:t>) lying on the dry ground. </a:t>
            </a:r>
            <a:r>
              <a:rPr lang="en-US" altLang="zh-CN" sz="2800" kern="100" dirty="0">
                <a:solidFill>
                  <a:srgbClr val="FF0000"/>
                </a:solidFill>
                <a:latin typeface="Times New Roman" panose="02020603050405020304" pitchFamily="18" charset="0"/>
                <a:cs typeface="Times New Roman" panose="02020603050405020304" pitchFamily="18" charset="0"/>
                <a:sym typeface="+mn-ea"/>
              </a:rPr>
              <a:t>I almost screamed to get him away.</a:t>
            </a:r>
            <a:endParaRPr lang="en-US" altLang="zh-CN" sz="2800" kern="100" dirty="0">
              <a:solidFill>
                <a:srgbClr val="FF0000"/>
              </a:solidFill>
              <a:latin typeface="Times New Roman" panose="02020603050405020304" pitchFamily="18" charset="0"/>
              <a:cs typeface="Times New Roman" panose="02020603050405020304" pitchFamily="18"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2800" kern="100" dirty="0">
                <a:solidFill>
                  <a:srgbClr val="FF0000"/>
                </a:solidFill>
                <a:latin typeface="Times New Roman" panose="02020603050405020304" pitchFamily="18" charset="0"/>
                <a:cs typeface="Times New Roman" panose="02020603050405020304" pitchFamily="18" charset="0"/>
                <a:sym typeface="+mn-ea"/>
              </a:rPr>
              <a:t>                           </a:t>
            </a:r>
            <a:endParaRPr lang="en-US" altLang="zh-CN" sz="2800" kern="100" dirty="0">
              <a:solidFill>
                <a:srgbClr val="FF0000"/>
              </a:solidFill>
              <a:latin typeface="Times New Roman" panose="02020603050405020304" pitchFamily="18" charset="0"/>
              <a:cs typeface="Times New Roman" panose="02020603050405020304" pitchFamily="18" charset="0"/>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2800" kern="100" dirty="0">
                <a:solidFill>
                  <a:srgbClr val="FF0000"/>
                </a:solidFill>
                <a:latin typeface="Times New Roman" panose="02020603050405020304" pitchFamily="18" charset="0"/>
                <a:cs typeface="Times New Roman" panose="02020603050405020304" pitchFamily="18" charset="0"/>
                <a:sym typeface="+mn-ea"/>
              </a:rPr>
              <a:t>                                </a:t>
            </a:r>
            <a:r>
              <a:rPr lang="zh-CN" altLang="en-US" sz="2800" kern="100" dirty="0">
                <a:solidFill>
                  <a:srgbClr val="FF0000"/>
                </a:solidFill>
                <a:latin typeface="Times New Roman" panose="02020603050405020304" pitchFamily="18" charset="0"/>
                <a:cs typeface="Times New Roman" panose="02020603050405020304" pitchFamily="18" charset="0"/>
                <a:sym typeface="+mn-ea"/>
              </a:rPr>
              <a:t>第一段母亲的心理（从开始的担心惊恐到感动）</a:t>
            </a:r>
            <a:endParaRPr lang="en-US" altLang="zh-CN" sz="2800" dirty="0">
              <a:solidFill>
                <a:srgbClr val="FF0000"/>
              </a:solidFill>
              <a:latin typeface="Arial" panose="020B0604020202020204"/>
              <a:ea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2800" dirty="0">
                <a:solidFill>
                  <a:srgbClr val="FF0000"/>
                </a:solidFill>
                <a:latin typeface="Arial" panose="020B0604020202020204"/>
                <a:ea typeface="宋体" panose="02010600030101010101" pitchFamily="2" charset="-122"/>
              </a:rPr>
              <a:t> </a:t>
            </a:r>
            <a:endParaRPr kumimoji="0" lang="en-US" altLang="zh-CN" sz="2800" b="0" i="0" u="none" strike="noStrike" kern="1200" cap="none" spc="0" normalizeH="0" baseline="0" noProof="0" dirty="0">
              <a:ln>
                <a:noFill/>
              </a:ln>
              <a:solidFill>
                <a:srgbClr val="FF0000"/>
              </a:solidFill>
              <a:effectLst/>
              <a:uLnTx/>
              <a:uFillTx/>
              <a:latin typeface="Arial" panose="020B06040202020202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6">
                                            <p:txEl>
                                              <p:pRg st="2" end="2"/>
                                            </p:txEl>
                                          </p:spTgt>
                                        </p:tgtEl>
                                        <p:attrNameLst>
                                          <p:attrName>style.visibility</p:attrName>
                                        </p:attrNameLst>
                                      </p:cBhvr>
                                      <p:to>
                                        <p:strVal val="visible"/>
                                      </p:to>
                                    </p:set>
                                    <p:animEffect transition="in" filter="diamond(in)">
                                      <p:cBhvr>
                                        <p:cTn id="7" dur="2000"/>
                                        <p:tgtEl>
                                          <p:spTgt spid="2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6">
                                            <p:txEl>
                                              <p:pRg st="3" end="3"/>
                                            </p:txEl>
                                          </p:spTgt>
                                        </p:tgtEl>
                                        <p:attrNameLst>
                                          <p:attrName>style.visibility</p:attrName>
                                        </p:attrNameLst>
                                      </p:cBhvr>
                                      <p:to>
                                        <p:strVal val="visible"/>
                                      </p:to>
                                    </p:set>
                                    <p:animEffect transition="in" filter="diamond(in)">
                                      <p:cBhvr>
                                        <p:cTn id="12" dur="2000"/>
                                        <p:tgtEl>
                                          <p:spTgt spid="2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6">
                                            <p:txEl>
                                              <p:pRg st="5" end="5"/>
                                            </p:txEl>
                                          </p:spTgt>
                                        </p:tgtEl>
                                        <p:attrNameLst>
                                          <p:attrName>style.visibility</p:attrName>
                                        </p:attrNameLst>
                                      </p:cBhvr>
                                      <p:to>
                                        <p:strVal val="visible"/>
                                      </p:to>
                                    </p:set>
                                    <p:animEffect transition="in" filter="box(in)">
                                      <p:cBhvr>
                                        <p:cTn id="17" dur="2000"/>
                                        <p:tgtEl>
                                          <p:spTgt spid="26">
                                            <p:txEl>
                                              <p:pRg st="5" end="5"/>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26">
                                            <p:txEl>
                                              <p:pRg st="6" end="6"/>
                                            </p:txEl>
                                          </p:spTgt>
                                        </p:tgtEl>
                                        <p:attrNameLst>
                                          <p:attrName>style.visibility</p:attrName>
                                        </p:attrNameLst>
                                      </p:cBhvr>
                                      <p:to>
                                        <p:strVal val="visible"/>
                                      </p:to>
                                    </p:set>
                                    <p:animEffect transition="in" filter="box(in)">
                                      <p:cBhvr>
                                        <p:cTn id="20" dur="2000"/>
                                        <p:tgtEl>
                                          <p:spTgt spid="26">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6">
                                            <p:txEl>
                                              <p:pRg st="7" end="7"/>
                                            </p:txEl>
                                          </p:spTgt>
                                        </p:tgtEl>
                                        <p:attrNameLst>
                                          <p:attrName>style.visibility</p:attrName>
                                        </p:attrNameLst>
                                      </p:cBhvr>
                                      <p:to>
                                        <p:strVal val="visible"/>
                                      </p:to>
                                    </p:set>
                                    <p:animEffect transition="in" filter="blinds(horizontal)">
                                      <p:cBhvr>
                                        <p:cTn id="25" dur="500"/>
                                        <p:tgtEl>
                                          <p:spTgt spid="26">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6">
                                            <p:txEl>
                                              <p:pRg st="8" end="8"/>
                                            </p:txEl>
                                          </p:spTgt>
                                        </p:tgtEl>
                                        <p:attrNameLst>
                                          <p:attrName>style.visibility</p:attrName>
                                        </p:attrNameLst>
                                      </p:cBhvr>
                                      <p:to>
                                        <p:strVal val="visible"/>
                                      </p:to>
                                    </p:set>
                                    <p:animEffect transition="in" filter="blinds(horizontal)">
                                      <p:cBhvr>
                                        <p:cTn id="28" dur="500"/>
                                        <p:tgtEl>
                                          <p:spTgt spid="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p>
                <a:endParaRPr lang="zh-CN" altLang="zh-CN" sz="2400" dirty="0">
                  <a:latin typeface="Tahoma" panose="020B0604030504040204" pitchFamily="3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p>
                <a:endParaRPr lang="zh-CN" altLang="zh-CN" sz="2400" dirty="0">
                  <a:latin typeface="Tahoma" panose="020B0604030504040204" pitchFamily="3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p>
              <a:endParaRPr lang="zh-CN" altLang="zh-CN" sz="2400" dirty="0">
                <a:latin typeface="Tahoma" panose="020B0604030504040204" pitchFamily="3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p>
              <a:endParaRPr lang="zh-CN" altLang="zh-CN" sz="2400" dirty="0">
                <a:latin typeface="Tahoma" panose="020B0604030504040204" pitchFamily="3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5" name="文本框 4"/>
          <p:cNvSpPr txBox="1"/>
          <p:nvPr/>
        </p:nvSpPr>
        <p:spPr>
          <a:xfrm>
            <a:off x="1094740" y="83185"/>
            <a:ext cx="4922520" cy="521970"/>
          </a:xfrm>
          <a:prstGeom prst="rect">
            <a:avLst/>
          </a:prstGeom>
          <a:noFill/>
        </p:spPr>
        <p:txBody>
          <a:bodyPr wrap="none" rtlCol="0" anchor="t">
            <a:spAutoFit/>
          </a:bodyPr>
          <a:p>
            <a:pPr algn="l"/>
            <a:r>
              <a:rPr lang="en-US" altLang="zh-CN" sz="2800" b="1">
                <a:solidFill>
                  <a:srgbClr val="002060"/>
                </a:solidFill>
                <a:latin typeface="Times New Roman" panose="02020603050405020304" pitchFamily="18" charset="0"/>
                <a:cs typeface="Times New Roman" panose="02020603050405020304" pitchFamily="18" charset="0"/>
                <a:sym typeface="+mn-ea"/>
              </a:rPr>
              <a:t>Design the plot-- first sentences</a:t>
            </a:r>
            <a:endParaRPr lang="en-US" altLang="zh-CN" sz="2800" b="1">
              <a:solidFill>
                <a:srgbClr val="002060"/>
              </a:solidFill>
              <a:latin typeface="Times New Roman" panose="02020603050405020304" pitchFamily="18" charset="0"/>
              <a:cs typeface="Times New Roman" panose="02020603050405020304" pitchFamily="18" charset="0"/>
              <a:sym typeface="+mn-ea"/>
            </a:endParaRPr>
          </a:p>
        </p:txBody>
      </p:sp>
      <p:sp>
        <p:nvSpPr>
          <p:cNvPr id="76802" name="AutoShape 2"/>
          <p:cNvSpPr/>
          <p:nvPr>
            <p:custDataLst>
              <p:tags r:id="rId1"/>
            </p:custDataLst>
          </p:nvPr>
        </p:nvSpPr>
        <p:spPr>
          <a:xfrm>
            <a:off x="3450590" y="908685"/>
            <a:ext cx="5682615" cy="412115"/>
          </a:xfrm>
          <a:prstGeom prst="roundRect">
            <a:avLst>
              <a:gd name="adj" fmla="val 11505"/>
            </a:avLst>
          </a:prstGeom>
          <a:gradFill rotWithShape="1">
            <a:gsLst>
              <a:gs pos="0">
                <a:srgbClr val="5FACC0"/>
              </a:gs>
              <a:gs pos="100000">
                <a:srgbClr val="FFFFFF">
                  <a:alpha val="0"/>
                </a:srgbClr>
              </a:gs>
            </a:gsLst>
            <a:lin ang="0" scaled="1"/>
          </a:gradFill>
          <a:ln w="9525">
            <a:noFill/>
          </a:ln>
        </p:spPr>
        <p:txBody>
          <a:bodyPr wrap="none" anchor="ctr"/>
          <a:p>
            <a:endParaRPr lang="zh-CN" altLang="en-US">
              <a:latin typeface="Arial" panose="020B0604020202020204" pitchFamily="34" charset="0"/>
            </a:endParaRPr>
          </a:p>
        </p:txBody>
      </p:sp>
      <p:sp>
        <p:nvSpPr>
          <p:cNvPr id="76806" name="Text Box 6"/>
          <p:cNvSpPr txBox="1"/>
          <p:nvPr>
            <p:custDataLst>
              <p:tags r:id="rId2"/>
            </p:custDataLst>
          </p:nvPr>
        </p:nvSpPr>
        <p:spPr>
          <a:xfrm>
            <a:off x="3533775" y="920115"/>
            <a:ext cx="7214870" cy="368300"/>
          </a:xfrm>
          <a:prstGeom prst="rect">
            <a:avLst/>
          </a:prstGeom>
          <a:noFill/>
          <a:ln w="9525">
            <a:noFill/>
          </a:ln>
        </p:spPr>
        <p:txBody>
          <a:bodyPr wrap="square">
            <a:spAutoFit/>
          </a:bodyPr>
          <a:p>
            <a:pPr indent="0">
              <a:spcBef>
                <a:spcPct val="50000"/>
              </a:spcBef>
              <a:buNone/>
            </a:pPr>
            <a:r>
              <a:rPr lang="en-US" altLang="zh-CN" b="1">
                <a:latin typeface="微软雅黑" panose="020B0503020204020204" charset="-122"/>
                <a:ea typeface="微软雅黑" panose="020B0503020204020204" charset="-122"/>
                <a:cs typeface="微软雅黑" panose="020B0503020204020204" charset="-122"/>
              </a:rPr>
              <a:t>However, Billy walked right up to them. </a:t>
            </a:r>
            <a:endParaRPr lang="en-US" altLang="zh-CN" b="1">
              <a:latin typeface="微软雅黑" panose="020B0503020204020204" charset="-122"/>
              <a:ea typeface="微软雅黑" panose="020B0503020204020204" charset="-122"/>
              <a:cs typeface="微软雅黑" panose="020B0503020204020204" charset="-122"/>
            </a:endParaRPr>
          </a:p>
        </p:txBody>
      </p:sp>
      <p:sp>
        <p:nvSpPr>
          <p:cNvPr id="76810" name="AutoShape 10"/>
          <p:cNvSpPr/>
          <p:nvPr>
            <p:custDataLst>
              <p:tags r:id="rId3"/>
            </p:custDataLst>
          </p:nvPr>
        </p:nvSpPr>
        <p:spPr>
          <a:xfrm>
            <a:off x="3216593" y="3273425"/>
            <a:ext cx="482600" cy="381000"/>
          </a:xfrm>
          <a:prstGeom prst="rightArrow">
            <a:avLst>
              <a:gd name="adj1" fmla="val 50000"/>
              <a:gd name="adj2" fmla="val 52777"/>
            </a:avLst>
          </a:prstGeom>
          <a:solidFill>
            <a:srgbClr val="FFFFFF"/>
          </a:solidFill>
          <a:ln w="9525">
            <a:noFill/>
          </a:ln>
        </p:spPr>
        <p:txBody>
          <a:bodyPr wrap="none" anchor="ctr"/>
          <a:p>
            <a:endParaRPr lang="zh-CN" altLang="en-US">
              <a:latin typeface="Arial" panose="020B0604020202020204" pitchFamily="34" charset="0"/>
            </a:endParaRPr>
          </a:p>
        </p:txBody>
      </p:sp>
      <p:grpSp>
        <p:nvGrpSpPr>
          <p:cNvPr id="76819" name="组合 76818"/>
          <p:cNvGrpSpPr/>
          <p:nvPr/>
        </p:nvGrpSpPr>
        <p:grpSpPr>
          <a:xfrm>
            <a:off x="876935" y="728345"/>
            <a:ext cx="2295525" cy="751205"/>
            <a:chOff x="0" y="0"/>
            <a:chExt cx="1161" cy="1539"/>
          </a:xfrm>
        </p:grpSpPr>
        <p:sp>
          <p:nvSpPr>
            <p:cNvPr id="76820" name="Oval 20"/>
            <p:cNvSpPr/>
            <p:nvPr>
              <p:custDataLst>
                <p:tags r:id="rId4"/>
              </p:custDataLst>
            </p:nvPr>
          </p:nvSpPr>
          <p:spPr>
            <a:xfrm>
              <a:off x="0" y="1166"/>
              <a:ext cx="1159" cy="362"/>
            </a:xfrm>
            <a:prstGeom prst="ellipse">
              <a:avLst/>
            </a:prstGeom>
            <a:gradFill rotWithShape="1">
              <a:gsLst>
                <a:gs pos="0">
                  <a:srgbClr val="E5EBD5"/>
                </a:gs>
                <a:gs pos="50000">
                  <a:srgbClr val="C1CF9D"/>
                </a:gs>
                <a:gs pos="100000">
                  <a:srgbClr val="E5EBD5"/>
                </a:gs>
              </a:gsLst>
              <a:lin ang="0" scaled="1"/>
            </a:gradFill>
            <a:ln w="9525">
              <a:noFill/>
            </a:ln>
          </p:spPr>
          <p:txBody>
            <a:bodyPr wrap="none" anchor="ctr"/>
            <a:p>
              <a:endParaRPr lang="zh-CN" altLang="en-US">
                <a:latin typeface="Arial" panose="020B0604020202020204" pitchFamily="34" charset="0"/>
              </a:endParaRPr>
            </a:p>
          </p:txBody>
        </p:sp>
        <p:sp>
          <p:nvSpPr>
            <p:cNvPr id="76821" name="AutoShape 21"/>
            <p:cNvSpPr/>
            <p:nvPr>
              <p:custDataLst>
                <p:tags r:id="rId5"/>
              </p:custDataLst>
            </p:nvPr>
          </p:nvSpPr>
          <p:spPr>
            <a:xfrm>
              <a:off x="2" y="0"/>
              <a:ext cx="1159" cy="1539"/>
            </a:xfrm>
            <a:prstGeom prst="can">
              <a:avLst>
                <a:gd name="adj" fmla="val 33194"/>
              </a:avLst>
            </a:prstGeom>
            <a:gradFill rotWithShape="1">
              <a:gsLst>
                <a:gs pos="0">
                  <a:srgbClr val="5FACC0">
                    <a:alpha val="50000"/>
                  </a:srgbClr>
                </a:gs>
                <a:gs pos="50000">
                  <a:srgbClr val="0D515A"/>
                </a:gs>
                <a:gs pos="100000">
                  <a:srgbClr val="5FACC0">
                    <a:alpha val="50000"/>
                  </a:srgbClr>
                </a:gs>
              </a:gsLst>
              <a:lin ang="0" scaled="1"/>
            </a:gradFill>
            <a:ln w="9525">
              <a:noFill/>
            </a:ln>
          </p:spPr>
          <p:txBody>
            <a:bodyPr wrap="none" anchor="ctr"/>
            <a:p>
              <a:endParaRPr lang="zh-CN" altLang="en-US">
                <a:latin typeface="Arial" panose="020B0604020202020204" pitchFamily="34" charset="0"/>
              </a:endParaRPr>
            </a:p>
          </p:txBody>
        </p:sp>
      </p:grpSp>
      <p:sp>
        <p:nvSpPr>
          <p:cNvPr id="76822" name="Text Box 22"/>
          <p:cNvSpPr txBox="1"/>
          <p:nvPr>
            <p:custDataLst>
              <p:tags r:id="rId6"/>
            </p:custDataLst>
          </p:nvPr>
        </p:nvSpPr>
        <p:spPr>
          <a:xfrm>
            <a:off x="979805" y="952500"/>
            <a:ext cx="2128838" cy="460375"/>
          </a:xfrm>
          <a:prstGeom prst="rect">
            <a:avLst/>
          </a:prstGeom>
          <a:noFill/>
          <a:ln w="9525">
            <a:noFill/>
          </a:ln>
          <a:effectLst>
            <a:outerShdw dist="17961" dir="2699999" algn="ctr" rotWithShape="0">
              <a:srgbClr val="003300">
                <a:alpha val="50000"/>
              </a:srgbClr>
            </a:outerShdw>
          </a:effectLst>
        </p:spPr>
        <p:txBody>
          <a:bodyPr>
            <a:spAutoFit/>
          </a:bodyPr>
          <a:p>
            <a:pPr algn="ctr">
              <a:spcBef>
                <a:spcPct val="50000"/>
              </a:spcBef>
            </a:pPr>
            <a:r>
              <a:rPr lang="zh-CN" altLang="en-US" sz="2400" b="1">
                <a:solidFill>
                  <a:srgbClr val="FF0000"/>
                </a:solidFill>
                <a:latin typeface="Arial" panose="020B0604020202020204" pitchFamily="34" charset="0"/>
                <a:ea typeface="宋体" panose="02010600030101010101" pitchFamily="2" charset="-122"/>
              </a:rPr>
              <a:t>Paragraph1</a:t>
            </a:r>
            <a:endParaRPr lang="zh-CN" altLang="en-US" sz="2400" b="1">
              <a:solidFill>
                <a:srgbClr val="FF0000"/>
              </a:solidFill>
              <a:latin typeface="Arial" panose="020B0604020202020204" pitchFamily="34" charset="0"/>
              <a:ea typeface="宋体" panose="02010600030101010101" pitchFamily="2" charset="-122"/>
            </a:endParaRPr>
          </a:p>
        </p:txBody>
      </p:sp>
      <p:sp>
        <p:nvSpPr>
          <p:cNvPr id="76804" name="AutoShape 4"/>
          <p:cNvSpPr/>
          <p:nvPr>
            <p:custDataLst>
              <p:tags r:id="rId7"/>
            </p:custDataLst>
          </p:nvPr>
        </p:nvSpPr>
        <p:spPr>
          <a:xfrm>
            <a:off x="3444240" y="3927475"/>
            <a:ext cx="5676265" cy="443230"/>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p>
            <a:endParaRPr lang="zh-CN" altLang="en-US">
              <a:latin typeface="Arial" panose="020B0604020202020204" pitchFamily="34" charset="0"/>
            </a:endParaRPr>
          </a:p>
        </p:txBody>
      </p:sp>
      <p:grpSp>
        <p:nvGrpSpPr>
          <p:cNvPr id="76813" name="组合 76812"/>
          <p:cNvGrpSpPr/>
          <p:nvPr/>
        </p:nvGrpSpPr>
        <p:grpSpPr>
          <a:xfrm>
            <a:off x="905510" y="3655695"/>
            <a:ext cx="2295525" cy="871855"/>
            <a:chOff x="0" y="0"/>
            <a:chExt cx="1161" cy="1539"/>
          </a:xfrm>
        </p:grpSpPr>
        <p:sp>
          <p:nvSpPr>
            <p:cNvPr id="76814" name="Oval 14"/>
            <p:cNvSpPr/>
            <p:nvPr>
              <p:custDataLst>
                <p:tags r:id="rId8"/>
              </p:custDataLst>
            </p:nvPr>
          </p:nvSpPr>
          <p:spPr>
            <a:xfrm>
              <a:off x="0" y="1166"/>
              <a:ext cx="1159" cy="362"/>
            </a:xfrm>
            <a:prstGeom prst="ellipse">
              <a:avLst/>
            </a:prstGeom>
            <a:gradFill rotWithShape="1">
              <a:gsLst>
                <a:gs pos="0">
                  <a:srgbClr val="E5EBD5"/>
                </a:gs>
                <a:gs pos="50000">
                  <a:srgbClr val="C1CF9D"/>
                </a:gs>
                <a:gs pos="100000">
                  <a:srgbClr val="E5EBD5"/>
                </a:gs>
              </a:gsLst>
              <a:lin ang="0" scaled="1"/>
            </a:gradFill>
            <a:ln w="9525">
              <a:noFill/>
            </a:ln>
          </p:spPr>
          <p:txBody>
            <a:bodyPr wrap="none" anchor="ctr"/>
            <a:p>
              <a:endParaRPr lang="zh-CN" altLang="en-US">
                <a:latin typeface="Arial" panose="020B0604020202020204" pitchFamily="34" charset="0"/>
              </a:endParaRPr>
            </a:p>
          </p:txBody>
        </p:sp>
        <p:sp>
          <p:nvSpPr>
            <p:cNvPr id="76815" name="AutoShape 15"/>
            <p:cNvSpPr/>
            <p:nvPr>
              <p:custDataLst>
                <p:tags r:id="rId9"/>
              </p:custDataLst>
            </p:nvPr>
          </p:nvSpPr>
          <p:spPr>
            <a:xfrm>
              <a:off x="2" y="0"/>
              <a:ext cx="1159" cy="1539"/>
            </a:xfrm>
            <a:prstGeom prst="can">
              <a:avLst>
                <a:gd name="adj" fmla="val 33194"/>
              </a:avLst>
            </a:prstGeom>
            <a:gradFill rotWithShape="1">
              <a:gsLst>
                <a:gs pos="0">
                  <a:srgbClr val="358CC1">
                    <a:alpha val="50000"/>
                  </a:srgbClr>
                </a:gs>
                <a:gs pos="50000">
                  <a:srgbClr val="2E3167"/>
                </a:gs>
                <a:gs pos="100000">
                  <a:srgbClr val="358CC1">
                    <a:alpha val="50000"/>
                  </a:srgbClr>
                </a:gs>
              </a:gsLst>
              <a:lin ang="0" scaled="1"/>
            </a:gradFill>
            <a:ln w="9525">
              <a:noFill/>
            </a:ln>
          </p:spPr>
          <p:txBody>
            <a:bodyPr wrap="none" anchor="ctr"/>
            <a:p>
              <a:endParaRPr lang="zh-CN" altLang="en-US">
                <a:latin typeface="Arial" panose="020B0604020202020204" pitchFamily="34" charset="0"/>
              </a:endParaRPr>
            </a:p>
          </p:txBody>
        </p:sp>
      </p:grpSp>
      <p:sp>
        <p:nvSpPr>
          <p:cNvPr id="2" name="Text Box 7"/>
          <p:cNvSpPr txBox="1"/>
          <p:nvPr>
            <p:custDataLst>
              <p:tags r:id="rId10"/>
            </p:custDataLst>
          </p:nvPr>
        </p:nvSpPr>
        <p:spPr>
          <a:xfrm>
            <a:off x="3598545" y="3964940"/>
            <a:ext cx="7526020" cy="368300"/>
          </a:xfrm>
          <a:prstGeom prst="rect">
            <a:avLst/>
          </a:prstGeom>
          <a:noFill/>
          <a:ln w="9525">
            <a:noFill/>
          </a:ln>
        </p:spPr>
        <p:txBody>
          <a:bodyPr wrap="square">
            <a:spAutoFit/>
          </a:bodyPr>
          <a:p>
            <a:pPr indent="0" algn="l">
              <a:spcBef>
                <a:spcPct val="50000"/>
              </a:spcBef>
              <a:buClrTx/>
              <a:buSzTx/>
              <a:buFontTx/>
              <a:buNone/>
            </a:pPr>
            <a:r>
              <a:rPr lang="en-US" altLang="zh-CN" sz="1800" b="1">
                <a:latin typeface="微软雅黑" panose="020B0503020204020204" charset="-122"/>
                <a:ea typeface="微软雅黑" panose="020B0503020204020204" charset="-122"/>
                <a:cs typeface="微软雅黑" panose="020B0503020204020204" charset="-122"/>
              </a:rPr>
              <a:t>I witnessed the most beautiful heart working hard to save a life. </a:t>
            </a:r>
            <a:endParaRPr lang="en-US" altLang="zh-CN" sz="1800" b="1">
              <a:latin typeface="微软雅黑" panose="020B0503020204020204" charset="-122"/>
              <a:ea typeface="微软雅黑" panose="020B0503020204020204" charset="-122"/>
              <a:cs typeface="微软雅黑" panose="020B0503020204020204" charset="-122"/>
            </a:endParaRPr>
          </a:p>
        </p:txBody>
      </p:sp>
      <p:sp>
        <p:nvSpPr>
          <p:cNvPr id="76823" name="Text Box 23"/>
          <p:cNvSpPr txBox="1"/>
          <p:nvPr>
            <p:custDataLst>
              <p:tags r:id="rId11"/>
            </p:custDataLst>
          </p:nvPr>
        </p:nvSpPr>
        <p:spPr>
          <a:xfrm>
            <a:off x="973455" y="3997325"/>
            <a:ext cx="2013585" cy="460375"/>
          </a:xfrm>
          <a:prstGeom prst="rect">
            <a:avLst/>
          </a:prstGeom>
          <a:noFill/>
          <a:ln w="9525">
            <a:noFill/>
          </a:ln>
          <a:effectLst>
            <a:outerShdw dist="17961" dir="2699999" algn="ctr" rotWithShape="0">
              <a:srgbClr val="003300">
                <a:alpha val="50000"/>
              </a:srgbClr>
            </a:outerShdw>
          </a:effectLst>
        </p:spPr>
        <p:txBody>
          <a:bodyPr wrap="square">
            <a:spAutoFit/>
          </a:bodyPr>
          <a:p>
            <a:pPr algn="ctr">
              <a:spcBef>
                <a:spcPct val="50000"/>
              </a:spcBef>
            </a:pPr>
            <a:r>
              <a:rPr lang="zh-CN" altLang="en-US" sz="2400" b="1">
                <a:solidFill>
                  <a:srgbClr val="FF0000"/>
                </a:solidFill>
                <a:latin typeface="Arial" panose="020B0604020202020204" pitchFamily="34" charset="0"/>
                <a:ea typeface="宋体" panose="02010600030101010101" pitchFamily="2" charset="-122"/>
                <a:sym typeface="+mn-ea"/>
              </a:rPr>
              <a:t>Paragraph</a:t>
            </a:r>
            <a:r>
              <a:rPr lang="en-US" altLang="zh-CN" sz="2400" b="1">
                <a:solidFill>
                  <a:srgbClr val="FF0000"/>
                </a:solidFill>
                <a:latin typeface="Arial" panose="020B0604020202020204" pitchFamily="34" charset="0"/>
                <a:ea typeface="宋体" panose="02010600030101010101" pitchFamily="2" charset="-122"/>
                <a:sym typeface="+mn-ea"/>
              </a:rPr>
              <a:t>2</a:t>
            </a:r>
            <a:endParaRPr lang="en-US" altLang="zh-CN" sz="2400" b="1">
              <a:solidFill>
                <a:srgbClr val="FF0000"/>
              </a:solidFill>
              <a:latin typeface="Arial" panose="020B0604020202020204" pitchFamily="34" charset="0"/>
              <a:ea typeface="宋体" panose="02010600030101010101" pitchFamily="2" charset="-122"/>
              <a:sym typeface="+mn-ea"/>
            </a:endParaRPr>
          </a:p>
        </p:txBody>
      </p:sp>
      <p:sp>
        <p:nvSpPr>
          <p:cNvPr id="3" name="AutoShape 2"/>
          <p:cNvSpPr/>
          <p:nvPr>
            <p:custDataLst>
              <p:tags r:id="rId12"/>
            </p:custDataLst>
          </p:nvPr>
        </p:nvSpPr>
        <p:spPr>
          <a:xfrm>
            <a:off x="2132965" y="1743075"/>
            <a:ext cx="6452235" cy="1524635"/>
          </a:xfrm>
          <a:prstGeom prst="roundRect">
            <a:avLst>
              <a:gd name="adj" fmla="val 11505"/>
            </a:avLst>
          </a:prstGeom>
          <a:gradFill rotWithShape="1">
            <a:gsLst>
              <a:gs pos="0">
                <a:srgbClr val="5FACC0"/>
              </a:gs>
              <a:gs pos="100000">
                <a:srgbClr val="FFFFFF">
                  <a:alpha val="0"/>
                </a:srgbClr>
              </a:gs>
            </a:gsLst>
            <a:lin ang="0" scaled="1"/>
          </a:gradFill>
          <a:ln w="9525">
            <a:noFill/>
          </a:ln>
        </p:spPr>
        <p:txBody>
          <a:bodyPr wrap="none" anchor="ctr"/>
          <a:p>
            <a:endParaRPr lang="zh-CN" altLang="en-US">
              <a:latin typeface="Arial" panose="020B0604020202020204" pitchFamily="34" charset="0"/>
            </a:endParaRPr>
          </a:p>
        </p:txBody>
      </p:sp>
      <p:sp>
        <p:nvSpPr>
          <p:cNvPr id="76809" name="AutoShape 9"/>
          <p:cNvSpPr/>
          <p:nvPr>
            <p:custDataLst>
              <p:tags r:id="rId13"/>
            </p:custDataLst>
          </p:nvPr>
        </p:nvSpPr>
        <p:spPr>
          <a:xfrm>
            <a:off x="2228850" y="1837690"/>
            <a:ext cx="482600" cy="381000"/>
          </a:xfrm>
          <a:prstGeom prst="rightArrow">
            <a:avLst>
              <a:gd name="adj1" fmla="val 50000"/>
              <a:gd name="adj2" fmla="val 52777"/>
            </a:avLst>
          </a:prstGeom>
          <a:solidFill>
            <a:srgbClr val="FFFFFF"/>
          </a:solidFill>
          <a:ln w="9525">
            <a:noFill/>
          </a:ln>
        </p:spPr>
        <p:txBody>
          <a:bodyPr wrap="none" anchor="ctr"/>
          <a:p>
            <a:endParaRPr lang="zh-CN" altLang="en-US">
              <a:latin typeface="Arial" panose="020B0604020202020204" pitchFamily="34" charset="0"/>
            </a:endParaRPr>
          </a:p>
        </p:txBody>
      </p:sp>
      <p:sp>
        <p:nvSpPr>
          <p:cNvPr id="4" name="AutoShape 4"/>
          <p:cNvSpPr/>
          <p:nvPr>
            <p:custDataLst>
              <p:tags r:id="rId14"/>
            </p:custDataLst>
          </p:nvPr>
        </p:nvSpPr>
        <p:spPr>
          <a:xfrm>
            <a:off x="2132965" y="4594225"/>
            <a:ext cx="6445885" cy="1609725"/>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p>
            <a:endParaRPr lang="zh-CN" altLang="en-US">
              <a:latin typeface="Arial" panose="020B0604020202020204" pitchFamily="34" charset="0"/>
            </a:endParaRPr>
          </a:p>
        </p:txBody>
      </p:sp>
      <p:sp>
        <p:nvSpPr>
          <p:cNvPr id="76811" name="AutoShape 11"/>
          <p:cNvSpPr/>
          <p:nvPr>
            <p:custDataLst>
              <p:tags r:id="rId15"/>
            </p:custDataLst>
          </p:nvPr>
        </p:nvSpPr>
        <p:spPr>
          <a:xfrm>
            <a:off x="2277428" y="4856480"/>
            <a:ext cx="482600" cy="381000"/>
          </a:xfrm>
          <a:prstGeom prst="rightArrow">
            <a:avLst>
              <a:gd name="adj1" fmla="val 50000"/>
              <a:gd name="adj2" fmla="val 52777"/>
            </a:avLst>
          </a:prstGeom>
          <a:solidFill>
            <a:srgbClr val="FFFFFF"/>
          </a:solidFill>
          <a:ln w="9525">
            <a:noFill/>
          </a:ln>
        </p:spPr>
        <p:txBody>
          <a:bodyPr wrap="none" anchor="ctr"/>
          <a:p>
            <a:endParaRPr lang="zh-CN" altLang="en-US">
              <a:latin typeface="Arial" panose="020B0604020202020204" pitchFamily="34" charset="0"/>
            </a:endParaRPr>
          </a:p>
        </p:txBody>
      </p:sp>
      <p:sp>
        <p:nvSpPr>
          <p:cNvPr id="6" name="文本框 5"/>
          <p:cNvSpPr txBox="1"/>
          <p:nvPr/>
        </p:nvSpPr>
        <p:spPr>
          <a:xfrm>
            <a:off x="2711450" y="1905635"/>
            <a:ext cx="8689340" cy="1198880"/>
          </a:xfrm>
          <a:prstGeom prst="rect">
            <a:avLst/>
          </a:prstGeom>
          <a:noFill/>
        </p:spPr>
        <p:txBody>
          <a:bodyPr wrap="square" rtlCol="0">
            <a:spAutoFit/>
          </a:bodyPr>
          <a:p>
            <a:pPr marL="457200" indent="-457200">
              <a:buFont typeface="Wingdings" panose="05000000000000000000" charset="0"/>
              <a:buChar char="Ø"/>
            </a:pPr>
            <a:r>
              <a:rPr lang="zh-CN" altLang="en-US" sz="2400">
                <a:latin typeface="Times New Roman" panose="02020603050405020304" pitchFamily="18" charset="0"/>
                <a:ea typeface="华文宋体" panose="02010600040101010101" charset="-122"/>
                <a:cs typeface="Times New Roman" panose="02020603050405020304" pitchFamily="18" charset="0"/>
                <a:sym typeface="+mn-ea"/>
              </a:rPr>
              <a:t>How did Billy feed the fawn?</a:t>
            </a:r>
            <a:endParaRPr lang="zh-CN" altLang="en-US" sz="2400">
              <a:latin typeface="Times New Roman" panose="02020603050405020304" pitchFamily="18" charset="0"/>
              <a:ea typeface="华文宋体" panose="02010600040101010101" charset="-122"/>
              <a:cs typeface="Times New Roman" panose="02020603050405020304" pitchFamily="18" charset="0"/>
            </a:endParaRPr>
          </a:p>
          <a:p>
            <a:pPr marL="457200" indent="-457200">
              <a:buFont typeface="Wingdings" panose="05000000000000000000" charset="0"/>
              <a:buChar char="Ø"/>
            </a:pPr>
            <a:r>
              <a:rPr lang="zh-CN" altLang="en-US" sz="2400">
                <a:latin typeface="Times New Roman" panose="02020603050405020304" pitchFamily="18" charset="0"/>
                <a:ea typeface="华文宋体" panose="02010600040101010101" charset="-122"/>
                <a:cs typeface="Times New Roman" panose="02020603050405020304" pitchFamily="18" charset="0"/>
                <a:sym typeface="+mn-ea"/>
              </a:rPr>
              <a:t>How did the fawn react to Billy</a:t>
            </a:r>
            <a:r>
              <a:rPr lang="en-US" altLang="zh-CN" sz="2400">
                <a:latin typeface="Times New Roman" panose="02020603050405020304" pitchFamily="18" charset="0"/>
                <a:ea typeface="华文宋体" panose="02010600040101010101" charset="-122"/>
                <a:cs typeface="Times New Roman" panose="02020603050405020304" pitchFamily="18" charset="0"/>
                <a:sym typeface="+mn-ea"/>
              </a:rPr>
              <a:t>’</a:t>
            </a:r>
            <a:r>
              <a:rPr lang="zh-CN" altLang="en-US" sz="2400">
                <a:latin typeface="Times New Roman" panose="02020603050405020304" pitchFamily="18" charset="0"/>
                <a:ea typeface="华文宋体" panose="02010600040101010101" charset="-122"/>
                <a:cs typeface="Times New Roman" panose="02020603050405020304" pitchFamily="18" charset="0"/>
                <a:sym typeface="+mn-ea"/>
              </a:rPr>
              <a:t>s kindness and what did he do?</a:t>
            </a:r>
            <a:endParaRPr lang="zh-CN" altLang="en-US" sz="2400">
              <a:latin typeface="Times New Roman" panose="02020603050405020304" pitchFamily="18" charset="0"/>
              <a:ea typeface="华文宋体" panose="02010600040101010101" charset="-122"/>
              <a:cs typeface="Times New Roman" panose="02020603050405020304" pitchFamily="18" charset="0"/>
            </a:endParaRPr>
          </a:p>
          <a:p>
            <a:pPr marL="457200" indent="-457200">
              <a:buFont typeface="Wingdings" panose="05000000000000000000" charset="0"/>
              <a:buChar char="Ø"/>
            </a:pPr>
            <a:r>
              <a:rPr lang="zh-CN" altLang="en-US" sz="2400">
                <a:latin typeface="Times New Roman" panose="02020603050405020304" pitchFamily="18" charset="0"/>
                <a:ea typeface="华文宋体" panose="02010600040101010101" charset="-122"/>
                <a:cs typeface="Times New Roman" panose="02020603050405020304" pitchFamily="18" charset="0"/>
                <a:sym typeface="+mn-ea"/>
              </a:rPr>
              <a:t>What did the mother deer do?</a:t>
            </a:r>
            <a:r>
              <a:rPr lang="en-US" altLang="zh-CN" sz="2400">
                <a:latin typeface="Times New Roman" panose="02020603050405020304" pitchFamily="18" charset="0"/>
                <a:ea typeface="华文宋体" panose="02010600040101010101" charset="-122"/>
                <a:cs typeface="Times New Roman" panose="02020603050405020304" pitchFamily="18" charset="0"/>
                <a:sym typeface="+mn-ea"/>
              </a:rPr>
              <a:t>  </a:t>
            </a:r>
            <a:endParaRPr lang="zh-CN" altLang="en-US" sz="2400">
              <a:latin typeface="Times New Roman" panose="02020603050405020304" pitchFamily="18" charset="0"/>
              <a:ea typeface="华文宋体" panose="02010600040101010101" charset="-122"/>
              <a:cs typeface="Times New Roman" panose="02020603050405020304" pitchFamily="18" charset="0"/>
              <a:sym typeface="+mn-ea"/>
            </a:endParaRPr>
          </a:p>
        </p:txBody>
      </p:sp>
      <p:sp>
        <p:nvSpPr>
          <p:cNvPr id="7" name="文本框 6"/>
          <p:cNvSpPr txBox="1"/>
          <p:nvPr/>
        </p:nvSpPr>
        <p:spPr>
          <a:xfrm>
            <a:off x="2760345" y="4692015"/>
            <a:ext cx="10003790" cy="1568450"/>
          </a:xfrm>
          <a:prstGeom prst="rect">
            <a:avLst/>
          </a:prstGeom>
          <a:noFill/>
        </p:spPr>
        <p:txBody>
          <a:bodyPr wrap="square" rtlCol="0">
            <a:spAutoFit/>
          </a:bodyPr>
          <a:p>
            <a:pPr marL="457200" indent="-457200">
              <a:buFont typeface="Wingdings" panose="05000000000000000000" charset="0"/>
              <a:buChar char="Ø"/>
            </a:pPr>
            <a:r>
              <a:rPr lang="zh-CN" altLang="en-US" sz="2400">
                <a:latin typeface="Times New Roman" panose="02020603050405020304" pitchFamily="18" charset="0"/>
                <a:ea typeface="华文宋体" panose="02010600040101010101" charset="-122"/>
                <a:cs typeface="Times New Roman" panose="02020603050405020304" pitchFamily="18" charset="0"/>
                <a:sym typeface="+mn-ea"/>
              </a:rPr>
              <a:t>What did I do after witnessing the whole thing?</a:t>
            </a:r>
            <a:endParaRPr lang="zh-CN" altLang="en-US" sz="2400">
              <a:latin typeface="Times New Roman" panose="02020603050405020304" pitchFamily="18" charset="0"/>
              <a:ea typeface="华文宋体" panose="02010600040101010101" charset="-122"/>
              <a:cs typeface="Times New Roman" panose="02020603050405020304" pitchFamily="18" charset="0"/>
            </a:endParaRPr>
          </a:p>
          <a:p>
            <a:pPr marL="457200" indent="-457200">
              <a:buFont typeface="Wingdings" panose="05000000000000000000" charset="0"/>
              <a:buChar char="Ø"/>
            </a:pPr>
            <a:r>
              <a:rPr lang="zh-CN" altLang="en-US" sz="2400">
                <a:latin typeface="Times New Roman" panose="02020603050405020304" pitchFamily="18" charset="0"/>
                <a:ea typeface="华文宋体" panose="02010600040101010101" charset="-122"/>
                <a:cs typeface="Times New Roman" panose="02020603050405020304" pitchFamily="18" charset="0"/>
                <a:sym typeface="+mn-ea"/>
              </a:rPr>
              <a:t>H</a:t>
            </a:r>
            <a:r>
              <a:rPr lang="en-US" altLang="zh-CN" sz="2400">
                <a:latin typeface="Times New Roman" panose="02020603050405020304" pitchFamily="18" charset="0"/>
                <a:ea typeface="华文宋体" panose="02010600040101010101" charset="-122"/>
                <a:cs typeface="Times New Roman" panose="02020603050405020304" pitchFamily="18" charset="0"/>
                <a:sym typeface="+mn-ea"/>
              </a:rPr>
              <a:t>ow d</a:t>
            </a:r>
            <a:r>
              <a:rPr lang="zh-CN" altLang="en-US" sz="2400">
                <a:latin typeface="Times New Roman" panose="02020603050405020304" pitchFamily="18" charset="0"/>
                <a:ea typeface="华文宋体" panose="02010600040101010101" charset="-122"/>
                <a:cs typeface="Times New Roman" panose="02020603050405020304" pitchFamily="18" charset="0"/>
                <a:sym typeface="+mn-ea"/>
              </a:rPr>
              <a:t>id Billy </a:t>
            </a:r>
            <a:r>
              <a:rPr lang="en-US" altLang="zh-CN" sz="2400">
                <a:latin typeface="Times New Roman" panose="02020603050405020304" pitchFamily="18" charset="0"/>
                <a:ea typeface="华文宋体" panose="02010600040101010101" charset="-122"/>
                <a:cs typeface="Times New Roman" panose="02020603050405020304" pitchFamily="18" charset="0"/>
                <a:sym typeface="+mn-ea"/>
              </a:rPr>
              <a:t>react to my sudden appearance</a:t>
            </a:r>
            <a:r>
              <a:rPr lang="zh-CN" altLang="en-US" sz="2400">
                <a:latin typeface="Times New Roman" panose="02020603050405020304" pitchFamily="18" charset="0"/>
                <a:ea typeface="华文宋体" panose="02010600040101010101" charset="-122"/>
                <a:cs typeface="Times New Roman" panose="02020603050405020304" pitchFamily="18" charset="0"/>
                <a:sym typeface="+mn-ea"/>
              </a:rPr>
              <a:t>?</a:t>
            </a:r>
            <a:endParaRPr lang="zh-CN" altLang="en-US" sz="2400">
              <a:latin typeface="Times New Roman" panose="02020603050405020304" pitchFamily="18" charset="0"/>
              <a:ea typeface="华文宋体" panose="02010600040101010101" charset="-122"/>
              <a:cs typeface="Times New Roman" panose="02020603050405020304" pitchFamily="18" charset="0"/>
              <a:sym typeface="+mn-ea"/>
            </a:endParaRPr>
          </a:p>
          <a:p>
            <a:pPr marL="457200" indent="-457200">
              <a:buFont typeface="Wingdings" panose="05000000000000000000" charset="0"/>
              <a:buChar char="Ø"/>
            </a:pPr>
            <a:r>
              <a:rPr lang="zh-CN" altLang="en-US" sz="2400">
                <a:latin typeface="Times New Roman" panose="02020603050405020304" pitchFamily="18" charset="0"/>
                <a:ea typeface="华文宋体" panose="02010600040101010101" charset="-122"/>
                <a:cs typeface="Times New Roman" panose="02020603050405020304" pitchFamily="18" charset="0"/>
                <a:sym typeface="+mn-ea"/>
              </a:rPr>
              <a:t>What miracle happened?  </a:t>
            </a:r>
            <a:endParaRPr lang="zh-CN" altLang="en-US" sz="2400">
              <a:latin typeface="Times New Roman" panose="02020603050405020304" pitchFamily="18" charset="0"/>
              <a:ea typeface="华文宋体" panose="02010600040101010101" charset="-122"/>
              <a:cs typeface="Times New Roman" panose="02020603050405020304" pitchFamily="18" charset="0"/>
              <a:sym typeface="+mn-ea"/>
            </a:endParaRPr>
          </a:p>
          <a:p>
            <a:pPr indent="0">
              <a:buFont typeface="Wingdings" panose="05000000000000000000" charset="0"/>
              <a:buNone/>
            </a:pPr>
            <a:r>
              <a:rPr lang="en-US" altLang="zh-CN" sz="2400">
                <a:latin typeface="Times New Roman" panose="02020603050405020304" pitchFamily="18" charset="0"/>
                <a:ea typeface="华文宋体" panose="02010600040101010101" charset="-122"/>
                <a:cs typeface="Times New Roman" panose="02020603050405020304" pitchFamily="18" charset="0"/>
                <a:sym typeface="+mn-ea"/>
              </a:rPr>
              <a:t>      </a:t>
            </a:r>
            <a:r>
              <a:rPr lang="zh-CN" altLang="en-US" sz="2400">
                <a:latin typeface="Times New Roman" panose="02020603050405020304" pitchFamily="18" charset="0"/>
                <a:ea typeface="华文宋体" panose="02010600040101010101" charset="-122"/>
                <a:cs typeface="Times New Roman" panose="02020603050405020304" pitchFamily="18" charset="0"/>
                <a:sym typeface="+mn-ea"/>
              </a:rPr>
              <a:t>(--rain，</a:t>
            </a:r>
            <a:r>
              <a:rPr lang="en-US" altLang="zh-CN" sz="2400">
                <a:solidFill>
                  <a:srgbClr val="C00000"/>
                </a:solidFill>
                <a:latin typeface="Times New Roman" panose="02020603050405020304" pitchFamily="18" charset="0"/>
                <a:ea typeface="华文宋体" panose="02010600040101010101" charset="-122"/>
                <a:cs typeface="Times New Roman" panose="02020603050405020304" pitchFamily="18" charset="0"/>
                <a:sym typeface="+mn-ea"/>
              </a:rPr>
              <a:t>How to end your composition perfectly?</a:t>
            </a:r>
            <a:r>
              <a:rPr lang="zh-CN" altLang="en-US" sz="2400">
                <a:latin typeface="Times New Roman" panose="02020603050405020304" pitchFamily="18" charset="0"/>
                <a:ea typeface="华文宋体" panose="02010600040101010101" charset="-122"/>
                <a:cs typeface="Times New Roman" panose="02020603050405020304" pitchFamily="18" charset="0"/>
                <a:sym typeface="+mn-ea"/>
              </a:rPr>
              <a:t>)</a:t>
            </a:r>
            <a:endParaRPr lang="zh-CN" altLang="en-US" sz="2400">
              <a:latin typeface="Times New Roman" panose="02020603050405020304" pitchFamily="18" charset="0"/>
              <a:ea typeface="华文宋体" panose="02010600040101010101" charset="-122"/>
              <a:cs typeface="Times New Roman" panose="02020603050405020304" pitchFamily="18" charset="0"/>
              <a:sym typeface="+mn-ea"/>
            </a:endParaRPr>
          </a:p>
        </p:txBody>
      </p:sp>
      <p:sp>
        <p:nvSpPr>
          <p:cNvPr id="41" name="矩形 40"/>
          <p:cNvSpPr/>
          <p:nvPr/>
        </p:nvSpPr>
        <p:spPr>
          <a:xfrm>
            <a:off x="8340891" y="1228339"/>
            <a:ext cx="2685352" cy="923330"/>
          </a:xfrm>
          <a:prstGeom prst="rect">
            <a:avLst/>
          </a:prstGeom>
          <a:solidFill>
            <a:srgbClr val="00B0F0"/>
          </a:solidFill>
        </p:spPr>
        <p:txBody>
          <a:bodyPr wrap="none" lIns="91440" tIns="45720" rIns="91440" bIns="45720">
            <a:spAutoFit/>
          </a:bodyPr>
          <a:p>
            <a:pPr algn="ctr"/>
            <a:r>
              <a:rPr lang="en-US" altLang="zh-CN" sz="5400" b="1"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sharing</a:t>
            </a:r>
            <a:endParaRPr lang="zh-CN" altLang="en-US" sz="5400" b="1" cap="none" spc="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endParaRPr>
          </a:p>
        </p:txBody>
      </p:sp>
      <p:sp>
        <p:nvSpPr>
          <p:cNvPr id="42" name="矩形 41"/>
          <p:cNvSpPr/>
          <p:nvPr/>
        </p:nvSpPr>
        <p:spPr>
          <a:xfrm>
            <a:off x="9583549" y="5237574"/>
            <a:ext cx="2608406" cy="923330"/>
          </a:xfrm>
          <a:prstGeom prst="rect">
            <a:avLst/>
          </a:prstGeom>
          <a:solidFill>
            <a:srgbClr val="7030A0"/>
          </a:solidFill>
        </p:spPr>
        <p:txBody>
          <a:bodyPr wrap="none" lIns="91440" tIns="45720" rIns="91440" bIns="45720">
            <a:spAutoFit/>
          </a:bodyPr>
          <a:p>
            <a:pPr algn="ctr"/>
            <a:r>
              <a:rPr lang="en-US" altLang="zh-CN" sz="5400" b="1"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miracle</a:t>
            </a:r>
            <a:endParaRPr lang="zh-CN" altLang="en-US" sz="5400" b="1" cap="none" spc="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endParaRPr>
          </a:p>
        </p:txBody>
      </p:sp>
      <p:sp>
        <p:nvSpPr>
          <p:cNvPr id="10" name="文本框 9"/>
          <p:cNvSpPr txBox="1"/>
          <p:nvPr/>
        </p:nvSpPr>
        <p:spPr>
          <a:xfrm>
            <a:off x="3325495" y="3331845"/>
            <a:ext cx="8221980" cy="521970"/>
          </a:xfrm>
          <a:prstGeom prst="rect">
            <a:avLst/>
          </a:prstGeom>
          <a:solidFill>
            <a:schemeClr val="bg1"/>
          </a:solidFill>
        </p:spPr>
        <p:txBody>
          <a:bodyPr wrap="non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noProof="0" dirty="0">
                <a:ln>
                  <a:noFill/>
                </a:ln>
                <a:solidFill>
                  <a:srgbClr val="FF0000"/>
                </a:solidFill>
                <a:effectLst/>
                <a:uLnTx/>
                <a:uFillTx/>
                <a:latin typeface="Arial" panose="020B0604020202020204"/>
                <a:ea typeface="宋体" panose="02010600030101010101" pitchFamily="2" charset="-122"/>
                <a:sym typeface="+mn-ea"/>
              </a:rPr>
              <a:t>The story is told from the mother’s perspective.</a:t>
            </a:r>
            <a:endParaRPr lang="en-US" altLang="zh-CN" sz="2800" b="1" noProof="0" dirty="0">
              <a:ln>
                <a:noFill/>
              </a:ln>
              <a:solidFill>
                <a:srgbClr val="FF0000"/>
              </a:solidFill>
              <a:effectLst/>
              <a:uLnTx/>
              <a:uFillTx/>
              <a:latin typeface="Arial" panose="020B0604020202020204"/>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8" presetClass="entr" presetSubtype="16"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amond(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linds(horizontal)">
                                      <p:cBhvr>
                                        <p:cTn id="18" dur="500"/>
                                        <p:tgtEl>
                                          <p:spTgt spid="7">
                                            <p:txEl>
                                              <p:pRg st="0" end="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blinds(horizontal)">
                                      <p:cBhvr>
                                        <p:cTn id="21" dur="500"/>
                                        <p:tgtEl>
                                          <p:spTgt spid="7">
                                            <p:txEl>
                                              <p:pRg st="1" end="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blinds(horizontal)">
                                      <p:cBhvr>
                                        <p:cTn id="24" dur="500"/>
                                        <p:tgtEl>
                                          <p:spTgt spid="7">
                                            <p:txEl>
                                              <p:pRg st="2" end="2"/>
                                            </p:txEl>
                                          </p:spTgt>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amond(in)">
                                      <p:cBhvr>
                                        <p:cTn id="27" dur="2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 calcmode="lin" valueType="num">
                                      <p:cBhvr additive="base">
                                        <p:cTn id="32" dur="500"/>
                                        <p:tgtEl>
                                          <p:spTgt spid="7">
                                            <p:txEl>
                                              <p:pRg st="3" end="3"/>
                                            </p:txEl>
                                          </p:spTgt>
                                        </p:tgtEl>
                                        <p:attrNameLst>
                                          <p:attrName>ppt_y</p:attrName>
                                        </p:attrNameLst>
                                      </p:cBhvr>
                                      <p:tavLst>
                                        <p:tav tm="0">
                                          <p:val>
                                            <p:strVal val="#ppt_y+#ppt_h*1.125000"/>
                                          </p:val>
                                        </p:tav>
                                        <p:tav tm="100000">
                                          <p:val>
                                            <p:strVal val="#ppt_y"/>
                                          </p:val>
                                        </p:tav>
                                      </p:tavLst>
                                    </p:anim>
                                    <p:animEffect transition="in" filter="wipe(up)">
                                      <p:cBhvr>
                                        <p:cTn id="33" dur="500"/>
                                        <p:tgtEl>
                                          <p:spTgt spid="7">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ox(in)">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blinds(horizontal)">
                                      <p:cBhvr>
                                        <p:cTn id="43" dur="5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8" presetClass="entr" presetSubtype="16"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diamond(in)">
                                      <p:cBhvr>
                                        <p:cTn id="48"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4" grpId="0" bldLvl="0" animBg="1"/>
      <p:bldP spid="4" grpId="1" animBg="1"/>
      <p:bldP spid="41" grpId="0" bldLvl="0" animBg="1"/>
      <p:bldP spid="42" grpId="0" bldLvl="0" animBg="1"/>
      <p:bldP spid="1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p>
                <a:endParaRPr lang="zh-CN" altLang="zh-CN" sz="2400" dirty="0">
                  <a:latin typeface="Tahoma" panose="020B0604030504040204" pitchFamily="3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p>
                <a:endParaRPr lang="zh-CN" altLang="zh-CN" sz="2400" dirty="0">
                  <a:latin typeface="Tahoma" panose="020B0604030504040204" pitchFamily="3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p>
              <a:endParaRPr lang="zh-CN" altLang="zh-CN" sz="2400" dirty="0">
                <a:latin typeface="Tahoma" panose="020B0604030504040204" pitchFamily="3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p>
              <a:endParaRPr lang="zh-CN" altLang="zh-CN" sz="2400" dirty="0">
                <a:latin typeface="Tahoma" panose="020B0604030504040204" pitchFamily="3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grpSp>
        <p:nvGrpSpPr>
          <p:cNvPr id="4" name="Group 78"/>
          <p:cNvGrpSpPr/>
          <p:nvPr/>
        </p:nvGrpSpPr>
        <p:grpSpPr>
          <a:xfrm>
            <a:off x="-351155" y="46017"/>
            <a:ext cx="4296820" cy="1065868"/>
            <a:chOff x="1392" y="1912"/>
            <a:chExt cx="3313" cy="671"/>
          </a:xfrm>
        </p:grpSpPr>
        <p:sp>
          <p:nvSpPr>
            <p:cNvPr id="100365" name="Line 79"/>
            <p:cNvSpPr/>
            <p:nvPr>
              <p:custDataLst>
                <p:tags r:id="rId1"/>
              </p:custDataLst>
            </p:nvPr>
          </p:nvSpPr>
          <p:spPr>
            <a:xfrm>
              <a:off x="1536" y="2511"/>
              <a:ext cx="2400" cy="0"/>
            </a:xfrm>
            <a:prstGeom prst="line">
              <a:avLst/>
            </a:prstGeom>
            <a:ln w="12700" cap="rnd" cmpd="sng">
              <a:solidFill>
                <a:srgbClr val="FFFFFF"/>
              </a:solidFill>
              <a:prstDash val="sysDot"/>
              <a:headEnd type="none" w="med" len="med"/>
              <a:tailEnd type="none" w="med" len="med"/>
            </a:ln>
          </p:spPr>
        </p:sp>
        <p:sp>
          <p:nvSpPr>
            <p:cNvPr id="100366" name="Oval 80"/>
            <p:cNvSpPr/>
            <p:nvPr>
              <p:custDataLst>
                <p:tags r:id="rId2"/>
              </p:custDataLst>
            </p:nvPr>
          </p:nvSpPr>
          <p:spPr>
            <a:xfrm>
              <a:off x="1392" y="2439"/>
              <a:ext cx="144" cy="144"/>
            </a:xfrm>
            <a:prstGeom prst="ellipse">
              <a:avLst/>
            </a:prstGeom>
            <a:gradFill rotWithShape="1">
              <a:gsLst>
                <a:gs pos="0">
                  <a:srgbClr val="FCC704"/>
                </a:gs>
                <a:gs pos="100000">
                  <a:srgbClr val="A88503"/>
                </a:gs>
              </a:gsLst>
              <a:path path="shape">
                <a:fillToRect l="50000" t="50000" r="50000" b="50000"/>
              </a:path>
              <a:tileRect/>
            </a:gradFill>
            <a:ln w="19050" cap="flat" cmpd="sng">
              <a:solidFill>
                <a:srgbClr val="FFFFFF"/>
              </a:solidFill>
              <a:prstDash val="solid"/>
              <a:headEnd type="none" w="med" len="med"/>
              <a:tailEnd type="none" w="med" len="med"/>
            </a:ln>
          </p:spPr>
          <p:txBody>
            <a:bodyPr wrap="none" anchor="ctr"/>
            <a:p>
              <a:endParaRPr dirty="0">
                <a:latin typeface="Arial" panose="020B0604020202020204" pitchFamily="34" charset="0"/>
              </a:endParaRPr>
            </a:p>
          </p:txBody>
        </p:sp>
        <p:sp>
          <p:nvSpPr>
            <p:cNvPr id="100367" name="Rectangle 81"/>
            <p:cNvSpPr/>
            <p:nvPr>
              <p:custDataLst>
                <p:tags r:id="rId3"/>
              </p:custDataLst>
            </p:nvPr>
          </p:nvSpPr>
          <p:spPr>
            <a:xfrm>
              <a:off x="2419" y="1912"/>
              <a:ext cx="2286" cy="367"/>
            </a:xfrm>
            <a:prstGeom prst="rect">
              <a:avLst/>
            </a:prstGeom>
            <a:noFill/>
            <a:ln w="9525">
              <a:noFill/>
            </a:ln>
          </p:spPr>
          <p:txBody>
            <a:bodyPr wrap="square">
              <a:spAutoFit/>
            </a:bodyPr>
            <a:p>
              <a:pPr eaLnBrk="0" hangingPunct="0"/>
              <a:r>
                <a:rPr lang="en-US" sz="2400" b="1">
                  <a:solidFill>
                    <a:srgbClr val="FFFF00"/>
                  </a:solidFill>
                  <a:latin typeface="Arial" panose="020B0604020202020204" pitchFamily="34" charset="0"/>
                </a:rPr>
                <a:t> </a:t>
              </a:r>
              <a:r>
                <a:rPr lang="en-US" sz="3200" b="1">
                  <a:solidFill>
                    <a:srgbClr val="FF0000"/>
                  </a:solidFill>
                  <a:latin typeface="Arial" panose="020B0604020202020204" pitchFamily="34" charset="0"/>
                </a:rPr>
                <a:t>miracle</a:t>
              </a:r>
              <a:endParaRPr lang="en-US" sz="3200" b="1">
                <a:solidFill>
                  <a:srgbClr val="FF0000"/>
                </a:solidFill>
                <a:latin typeface="Arial" panose="020B0604020202020204" pitchFamily="34" charset="0"/>
              </a:endParaRPr>
            </a:p>
          </p:txBody>
        </p:sp>
      </p:grpSp>
      <p:sp>
        <p:nvSpPr>
          <p:cNvPr id="9" name="圆角矩形 8"/>
          <p:cNvSpPr/>
          <p:nvPr/>
        </p:nvSpPr>
        <p:spPr>
          <a:xfrm>
            <a:off x="207010" y="802640"/>
            <a:ext cx="11909425" cy="5721985"/>
          </a:xfrm>
          <a:prstGeom prst="roundRect">
            <a:avLst/>
          </a:prstGeom>
          <a:noFill/>
          <a:ln>
            <a:solidFill>
              <a:srgbClr val="0538F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73685" y="1111885"/>
            <a:ext cx="11599545" cy="2901950"/>
          </a:xfrm>
          <a:prstGeom prst="rect">
            <a:avLst/>
          </a:prstGeom>
          <a:noFill/>
        </p:spPr>
        <p:txBody>
          <a:bodyPr wrap="square" rtlCol="0" anchor="t">
            <a:spAutoFit/>
          </a:bodyPr>
          <a:p>
            <a:pPr algn="l" fontAlgn="auto">
              <a:lnSpc>
                <a:spcPts val="2740"/>
              </a:lnSpc>
              <a:buBlip>
                <a:blip r:embed="rId4"/>
              </a:buBlip>
            </a:pPr>
            <a:r>
              <a:rPr lang="zh-CN" altLang="en-US" sz="3200">
                <a:latin typeface="Times New Roman" panose="02020603050405020304" pitchFamily="18" charset="0"/>
                <a:cs typeface="Times New Roman" panose="02020603050405020304" pitchFamily="18" charset="0"/>
                <a:sym typeface="+mn-ea"/>
              </a:rPr>
              <a:t>The rain that came that day was a </a:t>
            </a:r>
            <a:r>
              <a:rPr lang="zh-CN" altLang="en-US" sz="3200" b="1" u="sng">
                <a:solidFill>
                  <a:srgbClr val="C00000"/>
                </a:solidFill>
                <a:latin typeface="Times New Roman" panose="02020603050405020304" pitchFamily="18" charset="0"/>
                <a:cs typeface="Times New Roman" panose="02020603050405020304" pitchFamily="18" charset="0"/>
                <a:sym typeface="+mn-ea"/>
              </a:rPr>
              <a:t>miracle</a:t>
            </a:r>
            <a:r>
              <a:rPr lang="zh-CN" altLang="en-US" sz="3200">
                <a:latin typeface="Times New Roman" panose="02020603050405020304" pitchFamily="18" charset="0"/>
                <a:cs typeface="Times New Roman" panose="02020603050405020304" pitchFamily="18" charset="0"/>
                <a:sym typeface="+mn-ea"/>
              </a:rPr>
              <a:t>, saving our </a:t>
            </a:r>
            <a:r>
              <a:rPr lang="zh-CN" altLang="en-US" sz="3200" u="sng">
                <a:latin typeface="Times New Roman" panose="02020603050405020304" pitchFamily="18" charset="0"/>
                <a:cs typeface="Times New Roman" panose="02020603050405020304" pitchFamily="18" charset="0"/>
                <a:sym typeface="+mn-ea"/>
              </a:rPr>
              <a:t>farm</a:t>
            </a:r>
            <a:r>
              <a:rPr lang="zh-CN" altLang="en-US" sz="3200">
                <a:latin typeface="Times New Roman" panose="02020603050405020304" pitchFamily="18" charset="0"/>
                <a:cs typeface="Times New Roman" panose="02020603050405020304" pitchFamily="18" charset="0"/>
                <a:sym typeface="+mn-ea"/>
              </a:rPr>
              <a:t>, just like my boy saved a life.</a:t>
            </a:r>
            <a:endParaRPr lang="zh-CN" altLang="en-US" sz="3200">
              <a:latin typeface="Times New Roman" panose="02020603050405020304" pitchFamily="18" charset="0"/>
              <a:cs typeface="Times New Roman" panose="02020603050405020304" pitchFamily="18" charset="0"/>
              <a:sym typeface="+mn-ea"/>
            </a:endParaRPr>
          </a:p>
          <a:p>
            <a:pPr algn="l" fontAlgn="auto">
              <a:lnSpc>
                <a:spcPts val="2740"/>
              </a:lnSpc>
              <a:buBlip>
                <a:blip r:embed="rId4"/>
              </a:buBlip>
            </a:pPr>
            <a:endParaRPr lang="en-US" altLang="zh-CN" sz="3200">
              <a:latin typeface="Times New Roman" panose="02020603050405020304" pitchFamily="18" charset="0"/>
              <a:cs typeface="Times New Roman" panose="02020603050405020304" pitchFamily="18" charset="0"/>
            </a:endParaRPr>
          </a:p>
          <a:p>
            <a:pPr algn="l" fontAlgn="auto">
              <a:lnSpc>
                <a:spcPts val="2740"/>
              </a:lnSpc>
              <a:buBlip>
                <a:blip r:embed="rId4"/>
              </a:buBlip>
            </a:pPr>
            <a:r>
              <a:rPr lang="en-US" altLang="zh-CN" sz="3200">
                <a:latin typeface="Times New Roman" panose="02020603050405020304" pitchFamily="18" charset="0"/>
                <a:cs typeface="Times New Roman" panose="02020603050405020304" pitchFamily="18" charset="0"/>
                <a:sym typeface="+mn-ea"/>
              </a:rPr>
              <a:t> </a:t>
            </a:r>
            <a:r>
              <a:rPr lang="en-US" sz="3200">
                <a:latin typeface="Times New Roman" panose="02020603050405020304" pitchFamily="18" charset="0"/>
                <a:cs typeface="Times New Roman" panose="02020603050405020304" pitchFamily="18" charset="0"/>
                <a:sym typeface="+mn-ea"/>
              </a:rPr>
              <a:t>And what a </a:t>
            </a:r>
            <a:r>
              <a:rPr lang="en-US" sz="3200" b="1">
                <a:solidFill>
                  <a:srgbClr val="C00000"/>
                </a:solidFill>
                <a:latin typeface="Times New Roman" panose="02020603050405020304" pitchFamily="18" charset="0"/>
                <a:cs typeface="Times New Roman" panose="02020603050405020304" pitchFamily="18" charset="0"/>
                <a:sym typeface="+mn-ea"/>
              </a:rPr>
              <a:t>miracle</a:t>
            </a:r>
            <a:r>
              <a:rPr lang="en-US" sz="3200">
                <a:latin typeface="Times New Roman" panose="02020603050405020304" pitchFamily="18" charset="0"/>
                <a:cs typeface="Times New Roman" panose="02020603050405020304" pitchFamily="18" charset="0"/>
                <a:sym typeface="+mn-ea"/>
              </a:rPr>
              <a:t>! T</a:t>
            </a:r>
            <a:r>
              <a:rPr sz="3200">
                <a:latin typeface="Times New Roman" panose="02020603050405020304" pitchFamily="18" charset="0"/>
                <a:cs typeface="Times New Roman" panose="02020603050405020304" pitchFamily="18" charset="0"/>
                <a:sym typeface="+mn-ea"/>
              </a:rPr>
              <a:t>he tears on my cheeks turned into the long-expected </a:t>
            </a:r>
            <a:r>
              <a:rPr sz="3200" u="sng">
                <a:latin typeface="Times New Roman" panose="02020603050405020304" pitchFamily="18" charset="0"/>
                <a:cs typeface="Times New Roman" panose="02020603050405020304" pitchFamily="18" charset="0"/>
                <a:sym typeface="+mn-ea"/>
              </a:rPr>
              <a:t>rain </a:t>
            </a:r>
            <a:r>
              <a:rPr sz="3200">
                <a:latin typeface="Times New Roman" panose="02020603050405020304" pitchFamily="18" charset="0"/>
                <a:cs typeface="Times New Roman" panose="02020603050405020304" pitchFamily="18" charset="0"/>
                <a:sym typeface="+mn-ea"/>
              </a:rPr>
              <a:t>from the sky!</a:t>
            </a:r>
            <a:endParaRPr sz="3200">
              <a:latin typeface="Times New Roman" panose="02020603050405020304" pitchFamily="18" charset="0"/>
              <a:cs typeface="Times New Roman" panose="02020603050405020304" pitchFamily="18" charset="0"/>
              <a:sym typeface="+mn-ea"/>
            </a:endParaRPr>
          </a:p>
          <a:p>
            <a:pPr algn="l" fontAlgn="auto">
              <a:lnSpc>
                <a:spcPts val="2740"/>
              </a:lnSpc>
              <a:buBlip>
                <a:blip r:embed="rId4"/>
              </a:buBlip>
            </a:pPr>
            <a:endParaRPr sz="3200">
              <a:latin typeface="Times New Roman" panose="02020603050405020304" pitchFamily="18" charset="0"/>
              <a:cs typeface="Times New Roman" panose="02020603050405020304" pitchFamily="18" charset="0"/>
              <a:sym typeface="+mn-ea"/>
            </a:endParaRPr>
          </a:p>
          <a:p>
            <a:pPr algn="l" fontAlgn="auto">
              <a:lnSpc>
                <a:spcPts val="2740"/>
              </a:lnSpc>
              <a:buBlip>
                <a:blip r:embed="rId4"/>
              </a:buBlip>
            </a:pPr>
            <a:r>
              <a:rPr lang="en-US" altLang="zh-CN" sz="3200">
                <a:latin typeface="Times New Roman" panose="02020603050405020304" pitchFamily="18" charset="0"/>
                <a:cs typeface="Times New Roman" panose="02020603050405020304" pitchFamily="18" charset="0"/>
                <a:sym typeface="+mn-ea"/>
              </a:rPr>
              <a:t>Then I felt something wet on my face. What a </a:t>
            </a:r>
            <a:r>
              <a:rPr lang="en-US" altLang="zh-CN" sz="3200" b="1">
                <a:solidFill>
                  <a:srgbClr val="C00000"/>
                </a:solidFill>
                <a:latin typeface="Times New Roman" panose="02020603050405020304" pitchFamily="18" charset="0"/>
                <a:cs typeface="Times New Roman" panose="02020603050405020304" pitchFamily="18" charset="0"/>
                <a:sym typeface="+mn-ea"/>
              </a:rPr>
              <a:t>miracle</a:t>
            </a:r>
            <a:r>
              <a:rPr lang="en-US" altLang="zh-CN" sz="3200">
                <a:latin typeface="Times New Roman" panose="02020603050405020304" pitchFamily="18" charset="0"/>
                <a:cs typeface="Times New Roman" panose="02020603050405020304" pitchFamily="18" charset="0"/>
                <a:sym typeface="+mn-ea"/>
              </a:rPr>
              <a:t>! --- It was not the tears out of my eyes, but rain drops from the sky!</a:t>
            </a:r>
            <a:endParaRPr lang="zh-CN" altLang="en-US" sz="3200">
              <a:latin typeface="Times New Roman" panose="02020603050405020304" pitchFamily="18" charset="0"/>
              <a:cs typeface="Times New Roman" panose="02020603050405020304" pitchFamily="18" charset="0"/>
            </a:endParaRPr>
          </a:p>
        </p:txBody>
      </p:sp>
      <p:sp>
        <p:nvSpPr>
          <p:cNvPr id="12" name="文本框 11"/>
          <p:cNvSpPr txBox="1"/>
          <p:nvPr/>
        </p:nvSpPr>
        <p:spPr>
          <a:xfrm>
            <a:off x="383540" y="4173220"/>
            <a:ext cx="9481820" cy="1145540"/>
          </a:xfrm>
          <a:prstGeom prst="rect">
            <a:avLst/>
          </a:prstGeom>
          <a:noFill/>
        </p:spPr>
        <p:txBody>
          <a:bodyPr wrap="square" rtlCol="0" anchor="t">
            <a:spAutoFit/>
          </a:bodyPr>
          <a:p>
            <a:pPr algn="l">
              <a:lnSpc>
                <a:spcPts val="2740"/>
              </a:lnSpc>
              <a:buBlip>
                <a:blip r:embed="rId4"/>
              </a:buBlip>
            </a:pPr>
            <a:r>
              <a:rPr lang="en-US" altLang="zh-CN" sz="3200">
                <a:latin typeface="Times New Roman" panose="02020603050405020304" pitchFamily="18" charset="0"/>
                <a:cs typeface="Times New Roman" panose="02020603050405020304" pitchFamily="18" charset="0"/>
                <a:sym typeface="+mn-ea"/>
              </a:rPr>
              <a:t> And at that time, the </a:t>
            </a:r>
            <a:r>
              <a:rPr lang="en-US" altLang="zh-CN" sz="3200" b="1">
                <a:solidFill>
                  <a:srgbClr val="C00000"/>
                </a:solidFill>
                <a:latin typeface="Times New Roman" panose="02020603050405020304" pitchFamily="18" charset="0"/>
                <a:cs typeface="Times New Roman" panose="02020603050405020304" pitchFamily="18" charset="0"/>
                <a:sym typeface="+mn-ea"/>
              </a:rPr>
              <a:t>miracle</a:t>
            </a:r>
            <a:r>
              <a:rPr lang="en-US" altLang="zh-CN" sz="3200">
                <a:latin typeface="Times New Roman" panose="02020603050405020304" pitchFamily="18" charset="0"/>
                <a:cs typeface="Times New Roman" panose="02020603050405020304" pitchFamily="18" charset="0"/>
                <a:sym typeface="+mn-ea"/>
              </a:rPr>
              <a:t> we had been praying for showered us -- the long- expected life of water finally fell on this dry land</a:t>
            </a:r>
            <a:r>
              <a:rPr lang="zh-CN" altLang="en-US" sz="3200">
                <a:latin typeface="Times New Roman" panose="02020603050405020304" pitchFamily="18" charset="0"/>
                <a:cs typeface="Times New Roman" panose="02020603050405020304" pitchFamily="18" charset="0"/>
                <a:sym typeface="+mn-ea"/>
              </a:rPr>
              <a:t>！</a:t>
            </a:r>
            <a:endParaRPr lang="zh-CN" altLang="en-US" sz="3200"/>
          </a:p>
        </p:txBody>
      </p:sp>
      <p:sp>
        <p:nvSpPr>
          <p:cNvPr id="10" name="文本框 9"/>
          <p:cNvSpPr txBox="1"/>
          <p:nvPr/>
        </p:nvSpPr>
        <p:spPr>
          <a:xfrm>
            <a:off x="296545" y="5318760"/>
            <a:ext cx="10565130" cy="922020"/>
          </a:xfrm>
          <a:prstGeom prst="rect">
            <a:avLst/>
          </a:prstGeom>
          <a:noFill/>
        </p:spPr>
        <p:txBody>
          <a:bodyPr wrap="none" rtlCol="0">
            <a:spAutoFit/>
          </a:bodyPr>
          <a:p>
            <a:pPr algn="l">
              <a:lnSpc>
                <a:spcPts val="3240"/>
              </a:lnSpc>
            </a:pPr>
            <a:r>
              <a:rPr lang="en-US" altLang="zh-CN" sz="3200">
                <a:latin typeface="Times New Roman" panose="02020603050405020304" pitchFamily="18" charset="0"/>
                <a:cs typeface="Times New Roman" panose="02020603050405020304" pitchFamily="18" charset="0"/>
                <a:sym typeface="+mn-ea"/>
              </a:rPr>
              <a:t>. </a:t>
            </a:r>
            <a:r>
              <a:rPr lang="en-US" altLang="zh-CN" sz="3200">
                <a:solidFill>
                  <a:srgbClr val="FF0000"/>
                </a:solidFill>
                <a:latin typeface="Times New Roman" panose="02020603050405020304" pitchFamily="18" charset="0"/>
                <a:cs typeface="Times New Roman" panose="02020603050405020304" pitchFamily="18" charset="0"/>
                <a:sym typeface="+mn-ea"/>
              </a:rPr>
              <a:t>Miraculously</a:t>
            </a:r>
            <a:r>
              <a:rPr lang="en-US" altLang="zh-CN" sz="3200">
                <a:latin typeface="Times New Roman" panose="02020603050405020304" pitchFamily="18" charset="0"/>
                <a:cs typeface="Times New Roman" panose="02020603050405020304" pitchFamily="18" charset="0"/>
                <a:sym typeface="+mn-ea"/>
              </a:rPr>
              <a:t>, </a:t>
            </a:r>
            <a:r>
              <a:rPr lang="en-US" altLang="zh-CN" sz="3200">
                <a:solidFill>
                  <a:srgbClr val="FF0000"/>
                </a:solidFill>
                <a:latin typeface="Times New Roman" panose="02020603050405020304" pitchFamily="18" charset="0"/>
                <a:cs typeface="Times New Roman" panose="02020603050405020304" pitchFamily="18" charset="0"/>
                <a:sym typeface="+mn-ea"/>
              </a:rPr>
              <a:t>out of nowhere</a:t>
            </a:r>
            <a:r>
              <a:rPr lang="en-US" altLang="zh-CN" sz="3200">
                <a:latin typeface="Times New Roman" panose="02020603050405020304" pitchFamily="18" charset="0"/>
                <a:cs typeface="Times New Roman" panose="02020603050405020304" pitchFamily="18" charset="0"/>
                <a:sym typeface="+mn-ea"/>
              </a:rPr>
              <a:t> came a constant shower of </a:t>
            </a:r>
            <a:r>
              <a:rPr lang="en-US" altLang="zh-CN" sz="3200" u="sng">
                <a:latin typeface="Times New Roman" panose="02020603050405020304" pitchFamily="18" charset="0"/>
                <a:cs typeface="Times New Roman" panose="02020603050405020304" pitchFamily="18" charset="0"/>
                <a:sym typeface="+mn-ea"/>
              </a:rPr>
              <a:t>rain</a:t>
            </a:r>
            <a:r>
              <a:rPr lang="en-US" altLang="zh-CN" sz="3200">
                <a:latin typeface="Times New Roman" panose="02020603050405020304" pitchFamily="18" charset="0"/>
                <a:cs typeface="Times New Roman" panose="02020603050405020304" pitchFamily="18" charset="0"/>
                <a:sym typeface="+mn-ea"/>
              </a:rPr>
              <a:t>, </a:t>
            </a:r>
            <a:endParaRPr lang="en-US" altLang="zh-CN" sz="3200">
              <a:latin typeface="Times New Roman" panose="02020603050405020304" pitchFamily="18" charset="0"/>
              <a:cs typeface="Times New Roman" panose="02020603050405020304" pitchFamily="18" charset="0"/>
              <a:sym typeface="+mn-ea"/>
            </a:endParaRPr>
          </a:p>
          <a:p>
            <a:pPr algn="l">
              <a:lnSpc>
                <a:spcPts val="3240"/>
              </a:lnSpc>
            </a:pPr>
            <a:r>
              <a:rPr lang="en-US" altLang="zh-CN" sz="3200">
                <a:latin typeface="Times New Roman" panose="02020603050405020304" pitchFamily="18" charset="0"/>
                <a:cs typeface="Times New Roman" panose="02020603050405020304" pitchFamily="18" charset="0"/>
                <a:sym typeface="+mn-ea"/>
              </a:rPr>
              <a:t>as if in answer to Billy’s act of kindness.</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amond(in)">
                                      <p:cBhvr>
                                        <p:cTn id="13" dur="20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box(in)">
                                      <p:cBhvr>
                                        <p:cTn id="18" dur="2000"/>
                                        <p:tgtEl>
                                          <p:spTgt spid="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amond(in)">
                                      <p:cBhvr>
                                        <p:cTn id="2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2" grpId="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表格 4"/>
          <p:cNvGraphicFramePr/>
          <p:nvPr>
            <p:custDataLst>
              <p:tags r:id="rId1"/>
            </p:custDataLst>
          </p:nvPr>
        </p:nvGraphicFramePr>
        <p:xfrm>
          <a:off x="410845" y="770255"/>
          <a:ext cx="11427460" cy="6005195"/>
        </p:xfrm>
        <a:graphic>
          <a:graphicData uri="http://schemas.openxmlformats.org/drawingml/2006/table">
            <a:tbl>
              <a:tblPr firstRow="1" bandRow="1">
                <a:tableStyleId>{5C22544A-7EE6-4342-B048-85BDC9FD1C3A}</a:tableStyleId>
              </a:tblPr>
              <a:tblGrid>
                <a:gridCol w="5592445"/>
                <a:gridCol w="5835015"/>
              </a:tblGrid>
              <a:tr h="571500">
                <a:tc>
                  <a:txBody>
                    <a:bodyPr/>
                    <a:p>
                      <a:pPr algn="ctr">
                        <a:buNone/>
                      </a:pPr>
                      <a:r>
                        <a:rPr lang="en-US" altLang="zh-CN" sz="2400"/>
                        <a:t>Given information</a:t>
                      </a:r>
                      <a:endParaRPr lang="en-US" altLang="zh-CN" sz="2400"/>
                    </a:p>
                  </a:txBody>
                  <a:tcPr/>
                </a:tc>
                <a:tc>
                  <a:txBody>
                    <a:bodyPr/>
                    <a:p>
                      <a:pPr algn="ctr">
                        <a:buNone/>
                      </a:pPr>
                      <a:r>
                        <a:rPr lang="en-US" altLang="zh-CN" sz="2400"/>
                        <a:t>predictable plot</a:t>
                      </a:r>
                      <a:endParaRPr lang="en-US" altLang="zh-CN" sz="2400"/>
                    </a:p>
                  </a:txBody>
                  <a:tcPr/>
                </a:tc>
              </a:tr>
              <a:tr h="873125">
                <a:tc>
                  <a:txBody>
                    <a:bodyPr/>
                    <a:p>
                      <a:pPr>
                        <a:buNone/>
                      </a:pPr>
                      <a:r>
                        <a:rPr lang="en-US" altLang="zh-CN" sz="2400">
                          <a:latin typeface="Times New Roman" panose="02020603050405020304" pitchFamily="18" charset="0"/>
                          <a:cs typeface="Times New Roman" panose="02020603050405020304" pitchFamily="18" charset="0"/>
                          <a:sym typeface="+mn-ea"/>
                        </a:rPr>
                        <a:t>Para 1:</a:t>
                      </a:r>
                      <a:r>
                        <a:rPr lang="zh-CN" altLang="en-US" sz="2400">
                          <a:latin typeface="Times New Roman" panose="02020603050405020304" pitchFamily="18" charset="0"/>
                          <a:cs typeface="Times New Roman" panose="02020603050405020304" pitchFamily="18" charset="0"/>
                          <a:sym typeface="+mn-ea"/>
                        </a:rPr>
                        <a:t>We had not seen </a:t>
                      </a:r>
                      <a:r>
                        <a:rPr lang="zh-CN" altLang="en-US" sz="2400" u="sng">
                          <a:latin typeface="Times New Roman" panose="02020603050405020304" pitchFamily="18" charset="0"/>
                          <a:cs typeface="Times New Roman" panose="02020603050405020304" pitchFamily="18" charset="0"/>
                          <a:sym typeface="+mn-ea"/>
                        </a:rPr>
                        <a:t>rain </a:t>
                      </a:r>
                      <a:r>
                        <a:rPr lang="zh-CN" altLang="en-US" sz="2400">
                          <a:latin typeface="Times New Roman" panose="02020603050405020304" pitchFamily="18" charset="0"/>
                          <a:cs typeface="Times New Roman" panose="02020603050405020304" pitchFamily="18" charset="0"/>
                          <a:sym typeface="+mn-ea"/>
                        </a:rPr>
                        <a:t>in almost a month</a:t>
                      </a:r>
                      <a:r>
                        <a:rPr lang="en-US" altLang="zh-CN" sz="2400">
                          <a:latin typeface="Times New Roman" panose="02020603050405020304" pitchFamily="18" charset="0"/>
                          <a:cs typeface="Times New Roman" panose="02020603050405020304" pitchFamily="18" charset="0"/>
                          <a:sym typeface="+mn-ea"/>
                        </a:rPr>
                        <a:t> + Para 2: miracle</a:t>
                      </a:r>
                      <a:endParaRPr lang="en-US" altLang="zh-CN" sz="2400">
                        <a:latin typeface="Times New Roman" panose="02020603050405020304" pitchFamily="18" charset="0"/>
                        <a:cs typeface="Times New Roman" panose="02020603050405020304" pitchFamily="18" charset="0"/>
                        <a:sym typeface="+mn-ea"/>
                      </a:endParaRPr>
                    </a:p>
                  </a:txBody>
                  <a:tcPr/>
                </a:tc>
                <a:tc>
                  <a:txBody>
                    <a:bodyPr/>
                    <a:p>
                      <a:pPr>
                        <a:buNone/>
                      </a:pPr>
                      <a:endParaRPr lang="zh-CN" altLang="en-US"/>
                    </a:p>
                  </a:txBody>
                  <a:tcPr/>
                </a:tc>
              </a:tr>
              <a:tr h="1930400">
                <a:tc>
                  <a:txBody>
                    <a:bodyPr/>
                    <a:p>
                      <a:pPr>
                        <a:buNone/>
                      </a:pPr>
                      <a:r>
                        <a:rPr lang="en-US" altLang="zh-CN" sz="2400">
                          <a:latin typeface="Times New Roman" panose="02020603050405020304" pitchFamily="18" charset="0"/>
                          <a:cs typeface="Times New Roman" panose="02020603050405020304" pitchFamily="18" charset="0"/>
                        </a:rPr>
                        <a:t>Para 2:</a:t>
                      </a:r>
                      <a:r>
                        <a:rPr lang="zh-CN" altLang="en-US" sz="2400">
                          <a:latin typeface="Times New Roman" panose="02020603050405020304" pitchFamily="18" charset="0"/>
                          <a:cs typeface="Times New Roman" panose="02020603050405020304" pitchFamily="18" charset="0"/>
                          <a:sym typeface="+mn-ea"/>
                        </a:rPr>
                        <a:t>walking</a:t>
                      </a:r>
                      <a:r>
                        <a:rPr lang="en-US" altLang="zh-CN" sz="2400">
                          <a:latin typeface="Times New Roman" panose="02020603050405020304" pitchFamily="18" charset="0"/>
                          <a:cs typeface="Times New Roman" panose="02020603050405020304" pitchFamily="18" charset="0"/>
                          <a:sym typeface="+mn-ea"/>
                        </a:rPr>
                        <a:t>...</a:t>
                      </a:r>
                      <a:r>
                        <a:rPr lang="zh-CN" altLang="en-US" sz="2400">
                          <a:latin typeface="Times New Roman" panose="02020603050405020304" pitchFamily="18" charset="0"/>
                          <a:cs typeface="Times New Roman" panose="02020603050405020304" pitchFamily="18" charset="0"/>
                          <a:sym typeface="+mn-ea"/>
                        </a:rPr>
                        <a:t>with a serious purpose</a:t>
                      </a:r>
                      <a:r>
                        <a:rPr lang="en-US" altLang="zh-CN" sz="2400">
                          <a:latin typeface="Times New Roman" panose="02020603050405020304" pitchFamily="18" charset="0"/>
                          <a:cs typeface="Times New Roman" panose="02020603050405020304" pitchFamily="18" charset="0"/>
                          <a:sym typeface="+mn-ea"/>
                        </a:rPr>
                        <a:t>; </a:t>
                      </a:r>
                      <a:r>
                        <a:rPr lang="zh-CN" altLang="en-US" sz="2400">
                          <a:latin typeface="Times New Roman" panose="02020603050405020304" pitchFamily="18" charset="0"/>
                          <a:cs typeface="Times New Roman" panose="02020603050405020304" pitchFamily="18" charset="0"/>
                          <a:sym typeface="+mn-ea"/>
                        </a:rPr>
                        <a:t>with a great effort trying to be as still as possible</a:t>
                      </a:r>
                      <a:endParaRPr lang="zh-CN" altLang="en-US" sz="2400">
                        <a:latin typeface="Times New Roman" panose="02020603050405020304" pitchFamily="18" charset="0"/>
                        <a:cs typeface="Times New Roman" panose="02020603050405020304" pitchFamily="18" charset="0"/>
                        <a:sym typeface="+mn-ea"/>
                      </a:endParaRPr>
                    </a:p>
                    <a:p>
                      <a:pPr>
                        <a:buNone/>
                      </a:pPr>
                      <a:r>
                        <a:rPr lang="en-US" altLang="zh-CN" sz="2400">
                          <a:solidFill>
                            <a:schemeClr val="tx1"/>
                          </a:solidFill>
                          <a:latin typeface="Times New Roman" panose="02020603050405020304" pitchFamily="18" charset="0"/>
                          <a:cs typeface="Times New Roman" panose="02020603050405020304" pitchFamily="18" charset="0"/>
                          <a:sym typeface="+mn-ea"/>
                        </a:rPr>
                        <a:t>   Walk out with a serious prurpose; run out again towards the house</a:t>
                      </a:r>
                      <a:endParaRPr lang="en-US" altLang="zh-CN" sz="2400">
                        <a:solidFill>
                          <a:schemeClr val="tx1"/>
                        </a:solidFill>
                        <a:latin typeface="Times New Roman" panose="02020603050405020304" pitchFamily="18" charset="0"/>
                        <a:cs typeface="Times New Roman" panose="02020603050405020304" pitchFamily="18" charset="0"/>
                        <a:sym typeface="+mn-ea"/>
                      </a:endParaRPr>
                    </a:p>
                  </a:txBody>
                  <a:tcPr/>
                </a:tc>
                <a:tc>
                  <a:txBody>
                    <a:bodyPr/>
                    <a:p>
                      <a:pPr>
                        <a:buNone/>
                      </a:pPr>
                      <a:endParaRPr lang="zh-CN" altLang="en-US"/>
                    </a:p>
                  </a:txBody>
                  <a:tcPr/>
                </a:tc>
              </a:tr>
              <a:tr h="1195070">
                <a:tc>
                  <a:txBody>
                    <a:bodyPr/>
                    <a:p>
                      <a:pPr algn="l"/>
                      <a:r>
                        <a:rPr lang="en-US" altLang="zh-CN" sz="2400">
                          <a:latin typeface="Times New Roman" panose="02020603050405020304" pitchFamily="18" charset="0"/>
                          <a:cs typeface="Times New Roman" panose="02020603050405020304" pitchFamily="18" charset="0"/>
                          <a:sym typeface="+mn-ea"/>
                        </a:rPr>
                        <a:t>Para 3:</a:t>
                      </a:r>
                      <a:r>
                        <a:rPr lang="zh-CN" altLang="en-US" sz="2400">
                          <a:latin typeface="Times New Roman" panose="02020603050405020304" pitchFamily="18" charset="0"/>
                          <a:cs typeface="Times New Roman" panose="02020603050405020304" pitchFamily="18" charset="0"/>
                          <a:sym typeface="+mn-ea"/>
                        </a:rPr>
                        <a:t>my curiosity got the best</a:t>
                      </a:r>
                      <a:r>
                        <a:rPr lang="en-US" altLang="zh-CN" sz="2400">
                          <a:latin typeface="Times New Roman" panose="02020603050405020304" pitchFamily="18" charset="0"/>
                          <a:cs typeface="Times New Roman" panose="02020603050405020304" pitchFamily="18" charset="0"/>
                          <a:sym typeface="+mn-ea"/>
                        </a:rPr>
                        <a:t> </a:t>
                      </a:r>
                      <a:r>
                        <a:rPr lang="zh-CN" altLang="en-US" sz="2400">
                          <a:latin typeface="Times New Roman" panose="02020603050405020304" pitchFamily="18" charset="0"/>
                          <a:cs typeface="Times New Roman" panose="02020603050405020304" pitchFamily="18" charset="0"/>
                          <a:sym typeface="+mn-ea"/>
                        </a:rPr>
                        <a:t>of me. I crept out </a:t>
                      </a:r>
                      <a:r>
                        <a:rPr lang="en-US" altLang="zh-CN" sz="2400">
                          <a:latin typeface="Times New Roman" panose="02020603050405020304" pitchFamily="18" charset="0"/>
                          <a:cs typeface="Times New Roman" panose="02020603050405020304" pitchFamily="18" charset="0"/>
                          <a:sym typeface="+mn-ea"/>
                        </a:rPr>
                        <a:t>...</a:t>
                      </a:r>
                      <a:r>
                        <a:rPr lang="zh-CN" altLang="en-US" sz="2400">
                          <a:latin typeface="Times New Roman" panose="02020603050405020304" pitchFamily="18" charset="0"/>
                          <a:cs typeface="Times New Roman" panose="02020603050405020304" pitchFamily="18" charset="0"/>
                          <a:sym typeface="+mn-ea"/>
                        </a:rPr>
                        <a:t> followed him on his journey</a:t>
                      </a:r>
                      <a:endParaRPr lang="zh-CN" altLang="en-US" sz="2400">
                        <a:latin typeface="Times New Roman" panose="02020603050405020304" pitchFamily="18" charset="0"/>
                        <a:cs typeface="Times New Roman" panose="02020603050405020304" pitchFamily="18" charset="0"/>
                        <a:sym typeface="+mn-ea"/>
                      </a:endParaRPr>
                    </a:p>
                    <a:p>
                      <a:pPr algn="l"/>
                      <a:endParaRPr lang="zh-CN" altLang="en-US" sz="2400">
                        <a:latin typeface="Times New Roman" panose="02020603050405020304" pitchFamily="18" charset="0"/>
                        <a:cs typeface="Times New Roman" panose="02020603050405020304" pitchFamily="18" charset="0"/>
                        <a:sym typeface="+mn-ea"/>
                      </a:endParaRPr>
                    </a:p>
                  </a:txBody>
                  <a:tcPr/>
                </a:tc>
                <a:tc>
                  <a:txBody>
                    <a:bodyPr/>
                    <a:p>
                      <a:pPr>
                        <a:buNone/>
                      </a:pPr>
                      <a:endParaRPr lang="zh-CN" altLang="en-US"/>
                    </a:p>
                  </a:txBody>
                  <a:tcPr/>
                </a:tc>
              </a:tr>
              <a:tr h="1435100">
                <a:tc>
                  <a:txBody>
                    <a:bodyPr/>
                    <a:p>
                      <a:pPr>
                        <a:buNone/>
                      </a:pPr>
                      <a:r>
                        <a:rPr lang="en-US" altLang="zh-CN" sz="2400">
                          <a:latin typeface="Times New Roman" panose="02020603050405020304" pitchFamily="18" charset="0"/>
                          <a:cs typeface="Times New Roman" panose="02020603050405020304" pitchFamily="18" charset="0"/>
                        </a:rPr>
                        <a:t>Para 4:</a:t>
                      </a:r>
                      <a:r>
                        <a:rPr lang="zh-CN" altLang="en-US" sz="2400">
                          <a:latin typeface="Times New Roman" panose="02020603050405020304" pitchFamily="18" charset="0"/>
                          <a:cs typeface="Times New Roman" panose="02020603050405020304" pitchFamily="18" charset="0"/>
                          <a:sym typeface="+mn-ea"/>
                        </a:rPr>
                        <a:t>A mother deer with a huge pair of deer horns appeared in front of him, with a baby </a:t>
                      </a:r>
                      <a:r>
                        <a:rPr lang="zh-CN" altLang="en-US" sz="2400" u="sng">
                          <a:latin typeface="Times New Roman" panose="02020603050405020304" pitchFamily="18" charset="0"/>
                          <a:cs typeface="Times New Roman" panose="02020603050405020304" pitchFamily="18" charset="0"/>
                          <a:sym typeface="+mn-ea"/>
                        </a:rPr>
                        <a:t>fawn</a:t>
                      </a:r>
                      <a:r>
                        <a:rPr lang="zh-CN" altLang="en-US" sz="2400">
                          <a:latin typeface="Times New Roman" panose="02020603050405020304" pitchFamily="18" charset="0"/>
                          <a:cs typeface="Times New Roman" panose="02020603050405020304" pitchFamily="18" charset="0"/>
                          <a:sym typeface="+mn-ea"/>
                        </a:rPr>
                        <a:t>(幼鹿) lying on the dry ground.</a:t>
                      </a:r>
                      <a:endParaRPr lang="zh-CN" altLang="en-US" sz="2400">
                        <a:latin typeface="Times New Roman" panose="02020603050405020304" pitchFamily="18" charset="0"/>
                        <a:cs typeface="Times New Roman" panose="02020603050405020304" pitchFamily="18" charset="0"/>
                        <a:sym typeface="+mn-ea"/>
                      </a:endParaRPr>
                    </a:p>
                  </a:txBody>
                  <a:tcPr/>
                </a:tc>
                <a:tc>
                  <a:txBody>
                    <a:bodyPr/>
                    <a:p>
                      <a:pPr>
                        <a:buNone/>
                      </a:pPr>
                      <a:endParaRPr lang="zh-CN" altLang="en-US"/>
                    </a:p>
                  </a:txBody>
                  <a:tcPr/>
                </a:tc>
              </a:tr>
            </a:tbl>
          </a:graphicData>
        </a:graphic>
      </p:graphicFrame>
      <p:sp>
        <p:nvSpPr>
          <p:cNvPr id="8" name="文本框 7"/>
          <p:cNvSpPr txBox="1"/>
          <p:nvPr/>
        </p:nvSpPr>
        <p:spPr>
          <a:xfrm>
            <a:off x="6124575" y="1445895"/>
            <a:ext cx="5808980" cy="460375"/>
          </a:xfrm>
          <a:prstGeom prst="rect">
            <a:avLst/>
          </a:prstGeom>
          <a:noFill/>
        </p:spPr>
        <p:txBody>
          <a:bodyPr wrap="square" rtlCol="0">
            <a:spAutoFit/>
          </a:bodyPr>
          <a:p>
            <a:r>
              <a:rPr lang="zh-CN" altLang="en-US" sz="2000" b="1">
                <a:latin typeface="华文楷体" panose="02010600040101010101" charset="-122"/>
                <a:ea typeface="华文楷体" panose="02010600040101010101" charset="-122"/>
                <a:cs typeface="华文楷体" panose="02010600040101010101" charset="-122"/>
              </a:rPr>
              <a:t>文章结尾：雨水奇迹般地降临，呼应</a:t>
            </a:r>
            <a:r>
              <a:rPr lang="en-US" altLang="zh-CN" sz="2400" b="1">
                <a:solidFill>
                  <a:srgbClr val="C00000"/>
                </a:solidFill>
                <a:latin typeface="Times New Roman" panose="02020603050405020304" pitchFamily="18" charset="0"/>
                <a:ea typeface="华文楷体" panose="02010600040101010101" charset="-122"/>
                <a:cs typeface="Times New Roman" panose="02020603050405020304" pitchFamily="18" charset="0"/>
              </a:rPr>
              <a:t>miracle</a:t>
            </a:r>
            <a:r>
              <a:rPr lang="en-US" altLang="zh-CN" sz="2400" b="1">
                <a:solidFill>
                  <a:srgbClr val="C00000"/>
                </a:solidFill>
                <a:latin typeface="华文楷体" panose="02010600040101010101" charset="-122"/>
                <a:ea typeface="华文楷体" panose="02010600040101010101" charset="-122"/>
                <a:cs typeface="华文楷体" panose="02010600040101010101" charset="-122"/>
              </a:rPr>
              <a:t>.</a:t>
            </a:r>
            <a:endParaRPr lang="en-US" altLang="zh-CN" sz="2400" b="1">
              <a:solidFill>
                <a:srgbClr val="C00000"/>
              </a:solidFill>
              <a:latin typeface="华文楷体" panose="02010600040101010101" charset="-122"/>
              <a:ea typeface="华文楷体" panose="02010600040101010101" charset="-122"/>
              <a:cs typeface="华文楷体" panose="02010600040101010101" charset="-122"/>
            </a:endParaRPr>
          </a:p>
        </p:txBody>
      </p:sp>
      <p:sp>
        <p:nvSpPr>
          <p:cNvPr id="9" name="文本框 8"/>
          <p:cNvSpPr txBox="1"/>
          <p:nvPr/>
        </p:nvSpPr>
        <p:spPr>
          <a:xfrm>
            <a:off x="6094095" y="2379345"/>
            <a:ext cx="5743575" cy="1876425"/>
          </a:xfrm>
          <a:prstGeom prst="rect">
            <a:avLst/>
          </a:prstGeom>
          <a:noFill/>
        </p:spPr>
        <p:txBody>
          <a:bodyPr wrap="square" rtlCol="0">
            <a:spAutoFit/>
          </a:bodyPr>
          <a:p>
            <a:r>
              <a:rPr lang="zh-CN" sz="2000" b="1">
                <a:latin typeface="华文楷体" panose="02010600040101010101" charset="-122"/>
                <a:ea typeface="华文楷体" panose="02010600040101010101" charset="-122"/>
                <a:cs typeface="华文楷体" panose="02010600040101010101" charset="-122"/>
              </a:rPr>
              <a:t>如此郑重其事地对待，第一段可以写</a:t>
            </a:r>
            <a:r>
              <a:rPr lang="en-US" altLang="zh-CN" sz="2000" b="1">
                <a:latin typeface="华文楷体" panose="02010600040101010101" charset="-122"/>
                <a:ea typeface="华文楷体" panose="02010600040101010101" charset="-122"/>
                <a:cs typeface="华文楷体" panose="02010600040101010101" charset="-122"/>
              </a:rPr>
              <a:t>Billy</a:t>
            </a:r>
            <a:r>
              <a:rPr lang="zh-CN" sz="2000" b="1">
                <a:latin typeface="华文楷体" panose="02010600040101010101" charset="-122"/>
                <a:ea typeface="华文楷体" panose="02010600040101010101" charset="-122"/>
                <a:cs typeface="华文楷体" panose="02010600040101010101" charset="-122"/>
              </a:rPr>
              <a:t>看到小鹿站起来后地高兴劲。</a:t>
            </a:r>
            <a:r>
              <a:rPr lang="en-US" altLang="zh-CN" sz="2400" b="1">
                <a:solidFill>
                  <a:srgbClr val="C00000"/>
                </a:solidFill>
                <a:latin typeface="Times New Roman" panose="02020603050405020304" pitchFamily="18" charset="0"/>
                <a:ea typeface="华文楷体" panose="02010600040101010101" charset="-122"/>
                <a:cs typeface="Times New Roman" panose="02020603050405020304" pitchFamily="18" charset="0"/>
              </a:rPr>
              <a:t>Seeing the cute creature back on its feet, Billy jumped up with joy, as if having saved the whole world.</a:t>
            </a:r>
            <a:endParaRPr lang="en-US" altLang="zh-CN" sz="2400" b="1">
              <a:solidFill>
                <a:srgbClr val="C00000"/>
              </a:solidFill>
              <a:latin typeface="Times New Roman" panose="02020603050405020304" pitchFamily="18" charset="0"/>
              <a:ea typeface="华文楷体" panose="02010600040101010101" charset="-122"/>
              <a:cs typeface="Times New Roman" panose="02020603050405020304" pitchFamily="18" charset="0"/>
            </a:endParaRPr>
          </a:p>
        </p:txBody>
      </p:sp>
      <p:sp>
        <p:nvSpPr>
          <p:cNvPr id="10" name="文本框 9"/>
          <p:cNvSpPr txBox="1"/>
          <p:nvPr/>
        </p:nvSpPr>
        <p:spPr>
          <a:xfrm>
            <a:off x="6124575" y="4152265"/>
            <a:ext cx="5713730" cy="1198880"/>
          </a:xfrm>
          <a:prstGeom prst="rect">
            <a:avLst/>
          </a:prstGeom>
          <a:noFill/>
        </p:spPr>
        <p:txBody>
          <a:bodyPr wrap="square" rtlCol="0">
            <a:spAutoFit/>
          </a:bodyPr>
          <a:p>
            <a:r>
              <a:rPr lang="zh-CN" sz="2000" b="1">
                <a:latin typeface="华文楷体" panose="02010600040101010101" charset="-122"/>
                <a:ea typeface="华文楷体" panose="02010600040101010101" charset="-122"/>
                <a:cs typeface="华文楷体" panose="02010600040101010101" charset="-122"/>
              </a:rPr>
              <a:t>越是好奇，第二段写越是感动</a:t>
            </a:r>
            <a:r>
              <a:rPr lang="zh-CN" sz="2400" b="1">
                <a:latin typeface="华文楷体" panose="02010600040101010101" charset="-122"/>
                <a:ea typeface="华文楷体" panose="02010600040101010101" charset="-122"/>
                <a:cs typeface="华文楷体" panose="02010600040101010101" charset="-122"/>
              </a:rPr>
              <a:t>。</a:t>
            </a:r>
            <a:r>
              <a:rPr lang="en-US" altLang="zh-CN" sz="2400" b="1">
                <a:solidFill>
                  <a:srgbClr val="C00000"/>
                </a:solidFill>
                <a:latin typeface="Times New Roman" panose="02020603050405020304" pitchFamily="18" charset="0"/>
                <a:cs typeface="Times New Roman" panose="02020603050405020304" pitchFamily="18" charset="0"/>
                <a:sym typeface="+mn-ea"/>
              </a:rPr>
              <a:t>Never could I have imagined that my young should be blessed with such a generous heart.</a:t>
            </a:r>
            <a:endParaRPr lang="en-US" altLang="zh-CN" sz="2400" b="1">
              <a:solidFill>
                <a:srgbClr val="C00000"/>
              </a:solidFill>
              <a:latin typeface="Times New Roman" panose="02020603050405020304" pitchFamily="18" charset="0"/>
              <a:ea typeface="华文楷体" panose="02010600040101010101" charset="-122"/>
              <a:cs typeface="Times New Roman" panose="02020603050405020304" pitchFamily="18" charset="0"/>
              <a:sym typeface="+mn-ea"/>
            </a:endParaRPr>
          </a:p>
        </p:txBody>
      </p:sp>
      <p:sp>
        <p:nvSpPr>
          <p:cNvPr id="11" name="文本框 10"/>
          <p:cNvSpPr txBox="1"/>
          <p:nvPr/>
        </p:nvSpPr>
        <p:spPr>
          <a:xfrm>
            <a:off x="6061075" y="5351145"/>
            <a:ext cx="5808980" cy="1506855"/>
          </a:xfrm>
          <a:prstGeom prst="rect">
            <a:avLst/>
          </a:prstGeom>
          <a:noFill/>
        </p:spPr>
        <p:txBody>
          <a:bodyPr wrap="square" rtlCol="0">
            <a:spAutoFit/>
          </a:bodyPr>
          <a:p>
            <a:r>
              <a:rPr lang="zh-CN" sz="2000" b="1">
                <a:latin typeface="华文楷体" panose="02010600040101010101" charset="-122"/>
                <a:ea typeface="华文楷体" panose="02010600040101010101" charset="-122"/>
                <a:cs typeface="华文楷体" panose="02010600040101010101" charset="-122"/>
              </a:rPr>
              <a:t>母鹿在边上，有威胁性。这样在第一段就凸显孩子的勇敢，也可写母鹿态度的改变。</a:t>
            </a:r>
            <a:r>
              <a:rPr sz="2400" b="1">
                <a:solidFill>
                  <a:srgbClr val="C00000"/>
                </a:solidFill>
                <a:latin typeface="Times New Roman" panose="02020603050405020304" pitchFamily="18" charset="0"/>
                <a:cs typeface="Times New Roman" panose="02020603050405020304" pitchFamily="18" charset="0"/>
                <a:sym typeface="+mn-ea"/>
              </a:rPr>
              <a:t>The </a:t>
            </a:r>
            <a:r>
              <a:rPr lang="en-US" sz="2400" b="1">
                <a:solidFill>
                  <a:srgbClr val="C00000"/>
                </a:solidFill>
                <a:latin typeface="Times New Roman" panose="02020603050405020304" pitchFamily="18" charset="0"/>
                <a:cs typeface="Times New Roman" panose="02020603050405020304" pitchFamily="18" charset="0"/>
                <a:sym typeface="+mn-ea"/>
              </a:rPr>
              <a:t>nervous </a:t>
            </a:r>
            <a:r>
              <a:rPr sz="2400" b="1">
                <a:solidFill>
                  <a:srgbClr val="C00000"/>
                </a:solidFill>
                <a:latin typeface="Times New Roman" panose="02020603050405020304" pitchFamily="18" charset="0"/>
                <a:cs typeface="Times New Roman" panose="02020603050405020304" pitchFamily="18" charset="0"/>
                <a:sym typeface="+mn-ea"/>
              </a:rPr>
              <a:t>mother deer, who had all the time been around</a:t>
            </a:r>
            <a:r>
              <a:rPr lang="en-US" sz="2400" b="1">
                <a:solidFill>
                  <a:srgbClr val="C00000"/>
                </a:solidFill>
                <a:latin typeface="Times New Roman" panose="02020603050405020304" pitchFamily="18" charset="0"/>
                <a:cs typeface="Times New Roman" panose="02020603050405020304" pitchFamily="18" charset="0"/>
                <a:sym typeface="+mn-ea"/>
              </a:rPr>
              <a:t> </a:t>
            </a:r>
            <a:r>
              <a:rPr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cs typeface="Times New Roman" panose="02020603050405020304" pitchFamily="18" charset="0"/>
                <a:sym typeface="+mn-ea"/>
              </a:rPr>
              <a:t>now </a:t>
            </a:r>
            <a:r>
              <a:rPr sz="2400" b="1">
                <a:solidFill>
                  <a:srgbClr val="C00000"/>
                </a:solidFill>
                <a:latin typeface="Times New Roman" panose="02020603050405020304" pitchFamily="18" charset="0"/>
                <a:cs typeface="Times New Roman" panose="02020603050405020304" pitchFamily="18" charset="0"/>
                <a:sym typeface="+mn-ea"/>
              </a:rPr>
              <a:t>breathed a sigh of relief </a:t>
            </a:r>
            <a:r>
              <a:rPr lang="en-US" sz="2400" b="1">
                <a:solidFill>
                  <a:srgbClr val="C00000"/>
                </a:solidFill>
                <a:latin typeface="Times New Roman" panose="02020603050405020304" pitchFamily="18" charset="0"/>
                <a:cs typeface="Times New Roman" panose="02020603050405020304" pitchFamily="18" charset="0"/>
                <a:sym typeface="+mn-ea"/>
              </a:rPr>
              <a:t>.</a:t>
            </a:r>
            <a:endParaRPr lang="en-US" sz="2400" b="1">
              <a:solidFill>
                <a:srgbClr val="C00000"/>
              </a:solidFill>
              <a:latin typeface="Times New Roman" panose="02020603050405020304" pitchFamily="18" charset="0"/>
              <a:ea typeface="华文楷体" panose="02010600040101010101" charset="-122"/>
              <a:cs typeface="Times New Roman" panose="02020603050405020304" pitchFamily="18" charset="0"/>
              <a:sym typeface="+mn-ea"/>
            </a:endParaRPr>
          </a:p>
        </p:txBody>
      </p:sp>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p>
                <a:endParaRPr lang="zh-CN" altLang="zh-CN" sz="2400" dirty="0">
                  <a:latin typeface="Tahoma" panose="020B0604030504040204" pitchFamily="3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p>
                <a:endParaRPr lang="zh-CN" altLang="zh-CN" sz="2400" dirty="0">
                  <a:latin typeface="Tahoma" panose="020B0604030504040204" pitchFamily="3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p>
              <a:endParaRPr lang="zh-CN" altLang="zh-CN" sz="2400" dirty="0">
                <a:latin typeface="Tahoma" panose="020B0604030504040204" pitchFamily="3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p>
              <a:endParaRPr lang="zh-CN" altLang="zh-CN" sz="2400" dirty="0">
                <a:latin typeface="Tahoma" panose="020B0604030504040204" pitchFamily="3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3" name="文本框 2"/>
          <p:cNvSpPr txBox="1"/>
          <p:nvPr/>
        </p:nvSpPr>
        <p:spPr>
          <a:xfrm>
            <a:off x="1094740" y="83185"/>
            <a:ext cx="3509645" cy="521970"/>
          </a:xfrm>
          <a:prstGeom prst="rect">
            <a:avLst/>
          </a:prstGeom>
          <a:noFill/>
        </p:spPr>
        <p:txBody>
          <a:bodyPr wrap="none" rtlCol="0" anchor="t">
            <a:spAutoFit/>
          </a:bodyPr>
          <a:p>
            <a:pPr algn="l"/>
            <a:r>
              <a:rPr lang="en-US" altLang="zh-CN" sz="2800" b="1">
                <a:solidFill>
                  <a:srgbClr val="002060"/>
                </a:solidFill>
                <a:latin typeface="Times New Roman" panose="02020603050405020304" pitchFamily="18" charset="0"/>
                <a:cs typeface="Times New Roman" panose="02020603050405020304" pitchFamily="18" charset="0"/>
                <a:sym typeface="+mn-ea"/>
              </a:rPr>
              <a:t>Design the plot-- hint:</a:t>
            </a:r>
            <a:endParaRPr lang="en-US" altLang="zh-CN" sz="2800" b="1">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33836" y="23"/>
            <a:ext cx="7057296" cy="737743"/>
          </a:xfrm>
        </p:spPr>
        <p:txBody>
          <a:bodyPr/>
          <a:lstStyle/>
          <a:p>
            <a:pPr algn="l"/>
            <a:r>
              <a:rPr lang="en-US" altLang="zh-CN" sz="3200" b="1" dirty="0">
                <a:solidFill>
                  <a:srgbClr val="C00000"/>
                </a:solidFill>
              </a:rPr>
              <a:t>Describe what I witnessed vividly</a:t>
            </a:r>
            <a:endParaRPr lang="zh-CN" altLang="en-US" sz="3200" b="1" dirty="0">
              <a:solidFill>
                <a:srgbClr val="C00000"/>
              </a:solidFill>
            </a:endParaRPr>
          </a:p>
        </p:txBody>
      </p:sp>
      <p:sp>
        <p:nvSpPr>
          <p:cNvPr id="4" name="文本框 3"/>
          <p:cNvSpPr txBox="1"/>
          <p:nvPr/>
        </p:nvSpPr>
        <p:spPr>
          <a:xfrm>
            <a:off x="-635" y="675005"/>
            <a:ext cx="12037695" cy="600075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FF0000"/>
                </a:solidFill>
                <a:effectLst/>
                <a:uLnTx/>
                <a:uFillTx/>
                <a:latin typeface="Arial" panose="020B0604020202020204"/>
                <a:ea typeface="宋体" panose="02010600030101010101" pitchFamily="2" charset="-122"/>
                <a:cs typeface="+mn-cs"/>
              </a:rPr>
              <a:t>How did Billy feed the fawn?</a:t>
            </a:r>
            <a:endParaRPr kumimoji="0" lang="en-US" altLang="zh-CN" sz="3200" b="0" i="0" u="none" strike="noStrike" kern="1200" cap="none" spc="0" normalizeH="0" baseline="0" noProof="0" dirty="0">
              <a:ln>
                <a:noFill/>
              </a:ln>
              <a:solidFill>
                <a:srgbClr val="FF0000"/>
              </a:solidFill>
              <a:effectLst/>
              <a:uLnTx/>
              <a:uFillTx/>
              <a:latin typeface="Arial" panose="020B0604020202020204"/>
              <a:ea typeface="宋体" panose="02010600030101010101" pitchFamily="2" charset="-122"/>
              <a:cs typeface="+mn-cs"/>
            </a:endParaRPr>
          </a:p>
          <a:p>
            <a:pPr marL="342900" lvl="0" indent="-342900" algn="just">
              <a:buFont typeface="Wingdings" panose="05000000000000000000" pitchFamily="2" charset="2"/>
              <a:buChar char="Ø"/>
              <a:defRPr/>
            </a:pPr>
            <a:r>
              <a:rPr kumimoji="0" lang="en-US" altLang="zh-CN" sz="3200" b="0" i="0" u="none" strike="noStrike" kern="1200" cap="none" spc="0" normalizeH="0" baseline="0" noProof="0" dirty="0">
                <a:ln>
                  <a:noFill/>
                </a:ln>
                <a:solidFill>
                  <a:srgbClr val="FF0000"/>
                </a:solidFill>
                <a:effectLst/>
                <a:uLnTx/>
                <a:uFillTx/>
                <a:latin typeface="Arial" panose="020B0604020202020204"/>
                <a:ea typeface="宋体" panose="02010600030101010101" pitchFamily="2" charset="-122"/>
                <a:cs typeface="+mn-cs"/>
              </a:rPr>
              <a:t>Cautiously</a:t>
            </a:r>
            <a:r>
              <a:rPr lang="en-US" altLang="zh-CN" sz="3200" dirty="0">
                <a:solidFill>
                  <a:srgbClr val="000000"/>
                </a:solidFill>
                <a:latin typeface="Arial" panose="020B0604020202020204"/>
                <a:ea typeface="宋体" panose="02010600030101010101" pitchFamily="2" charset="-122"/>
              </a:rPr>
              <a:t>, Billy </a:t>
            </a:r>
            <a:r>
              <a:rPr lang="en-US" altLang="zh-CN" sz="3200" dirty="0">
                <a:solidFill>
                  <a:srgbClr val="FF0000"/>
                </a:solidFill>
                <a:latin typeface="Arial" panose="020B0604020202020204"/>
                <a:ea typeface="宋体" panose="02010600030101010101" pitchFamily="2" charset="-122"/>
              </a:rPr>
              <a:t>crouched down</a:t>
            </a:r>
            <a:r>
              <a:rPr lang="en-US" altLang="zh-CN" sz="3200" dirty="0">
                <a:solidFill>
                  <a:srgbClr val="000000"/>
                </a:solidFill>
                <a:latin typeface="Arial" panose="020B0604020202020204"/>
                <a:ea typeface="宋体" panose="02010600030101010101" pitchFamily="2" charset="-122"/>
              </a:rPr>
              <a:t> by the weak fawn, </a:t>
            </a:r>
            <a:r>
              <a:rPr lang="en-US" altLang="zh-CN" sz="3200" dirty="0">
                <a:solidFill>
                  <a:srgbClr val="FF0000"/>
                </a:solidFill>
                <a:latin typeface="Arial" panose="020B0604020202020204"/>
                <a:ea typeface="宋体" panose="02010600030101010101" pitchFamily="2" charset="-122"/>
              </a:rPr>
              <a:t>holding</a:t>
            </a:r>
            <a:r>
              <a:rPr lang="en-US" altLang="zh-CN" sz="3200" dirty="0">
                <a:solidFill>
                  <a:srgbClr val="000000"/>
                </a:solidFill>
                <a:latin typeface="Arial" panose="020B0604020202020204"/>
                <a:ea typeface="宋体" panose="02010600030101010101" pitchFamily="2" charset="-122"/>
              </a:rPr>
              <a:t> the water in his cupped hands and </a:t>
            </a:r>
            <a:r>
              <a:rPr lang="en-US" altLang="zh-CN" sz="3200" dirty="0">
                <a:solidFill>
                  <a:srgbClr val="FF0000"/>
                </a:solidFill>
                <a:latin typeface="Arial" panose="020B0604020202020204"/>
                <a:ea typeface="宋体" panose="02010600030101010101" pitchFamily="2" charset="-122"/>
              </a:rPr>
              <a:t>slowly sending</a:t>
            </a:r>
            <a:r>
              <a:rPr lang="en-US" altLang="zh-CN" sz="3200" dirty="0">
                <a:solidFill>
                  <a:srgbClr val="000000"/>
                </a:solidFill>
                <a:latin typeface="Arial" panose="020B0604020202020204"/>
                <a:ea typeface="宋体" panose="02010600030101010101" pitchFamily="2" charset="-122"/>
              </a:rPr>
              <a:t> it to its mouth. </a:t>
            </a:r>
            <a:endParaRPr lang="en-US" altLang="zh-CN" sz="3200" dirty="0">
              <a:solidFill>
                <a:srgbClr val="000000"/>
              </a:solidFill>
              <a:latin typeface="Arial" panose="020B0604020202020204"/>
              <a:ea typeface="宋体" panose="02010600030101010101" pitchFamily="2" charset="-122"/>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altLang="zh-CN" sz="3200" dirty="0">
                <a:solidFill>
                  <a:srgbClr val="FF0000"/>
                </a:solidFill>
                <a:latin typeface="Arial" panose="020B0604020202020204"/>
                <a:ea typeface="宋体" panose="02010600030101010101" pitchFamily="2" charset="-122"/>
              </a:rPr>
              <a:t>Anxiously yet gently</a:t>
            </a:r>
            <a:r>
              <a:rPr lang="en-US" altLang="zh-CN" sz="3200" dirty="0">
                <a:solidFill>
                  <a:srgbClr val="000000"/>
                </a:solidFill>
                <a:latin typeface="Arial" panose="020B0604020202020204"/>
                <a:ea typeface="宋体" panose="02010600030101010101" pitchFamily="2" charset="-122"/>
              </a:rPr>
              <a:t>, he </a:t>
            </a:r>
            <a:r>
              <a:rPr lang="en-US" altLang="zh-CN" sz="3200" dirty="0">
                <a:solidFill>
                  <a:srgbClr val="FF0000"/>
                </a:solidFill>
                <a:latin typeface="Arial" panose="020B0604020202020204"/>
                <a:ea typeface="宋体" panose="02010600030101010101" pitchFamily="2" charset="-122"/>
              </a:rPr>
              <a:t>knelt down</a:t>
            </a:r>
            <a:r>
              <a:rPr lang="en-US" altLang="zh-CN" sz="3200" dirty="0">
                <a:solidFill>
                  <a:srgbClr val="000000"/>
                </a:solidFill>
                <a:latin typeface="Arial" panose="020B0604020202020204"/>
                <a:ea typeface="宋体" panose="02010600030101010101" pitchFamily="2" charset="-122"/>
              </a:rPr>
              <a:t> beside the baby fawn, </a:t>
            </a:r>
            <a:r>
              <a:rPr lang="en-US" altLang="zh-CN" sz="3200" dirty="0">
                <a:solidFill>
                  <a:srgbClr val="FF0000"/>
                </a:solidFill>
                <a:latin typeface="Arial" panose="020B0604020202020204"/>
                <a:ea typeface="宋体" panose="02010600030101010101" pitchFamily="2" charset="-122"/>
              </a:rPr>
              <a:t>carefully stretched</a:t>
            </a:r>
            <a:r>
              <a:rPr lang="en-US" altLang="zh-CN" sz="3200" dirty="0">
                <a:solidFill>
                  <a:srgbClr val="000000"/>
                </a:solidFill>
                <a:latin typeface="Arial" panose="020B0604020202020204"/>
                <a:ea typeface="宋体" panose="02010600030101010101" pitchFamily="2" charset="-122"/>
              </a:rPr>
              <a:t> his arms, and sent the two or three tablespoons to its mouth.</a:t>
            </a:r>
            <a:endParaRPr lang="en-US" altLang="zh-CN" sz="3200" dirty="0">
              <a:solidFill>
                <a:srgbClr val="000000"/>
              </a:solidFill>
              <a:latin typeface="Arial" panose="020B0604020202020204"/>
              <a:ea typeface="宋体" panose="02010600030101010101" pitchFamily="2" charset="-122"/>
            </a:endParaRPr>
          </a:p>
          <a:p>
            <a:pPr marL="342900" lvl="0" indent="-342900" algn="just">
              <a:buFont typeface="Wingdings" panose="05000000000000000000" pitchFamily="2" charset="2"/>
              <a:buChar char="Ø"/>
              <a:defRPr/>
            </a:pPr>
            <a:r>
              <a:rPr lang="en-US" altLang="zh-CN" sz="3200" dirty="0">
                <a:solidFill>
                  <a:srgbClr val="000000"/>
                </a:solidFill>
                <a:latin typeface="Arial" panose="020B0604020202020204"/>
                <a:ea typeface="宋体" panose="02010600030101010101" pitchFamily="2" charset="-122"/>
              </a:rPr>
              <a:t>He crouched </a:t>
            </a:r>
            <a:r>
              <a:rPr lang="en-US" altLang="zh-CN" sz="3200" dirty="0">
                <a:solidFill>
                  <a:srgbClr val="FF0000"/>
                </a:solidFill>
                <a:latin typeface="Arial" panose="020B0604020202020204"/>
                <a:ea typeface="宋体" panose="02010600030101010101" pitchFamily="2" charset="-122"/>
              </a:rPr>
              <a:t>gingerly</a:t>
            </a:r>
            <a:r>
              <a:rPr lang="en-US" altLang="zh-CN" sz="3200" dirty="0">
                <a:solidFill>
                  <a:srgbClr val="000000"/>
                </a:solidFill>
                <a:latin typeface="Arial" panose="020B0604020202020204"/>
                <a:ea typeface="宋体" panose="02010600030101010101" pitchFamily="2" charset="-122"/>
              </a:rPr>
              <a:t>(cautiously) in front of the fawn, </a:t>
            </a:r>
            <a:r>
              <a:rPr lang="en-US" altLang="zh-CN" sz="3200" dirty="0">
                <a:solidFill>
                  <a:srgbClr val="FF0000"/>
                </a:solidFill>
                <a:latin typeface="Arial" panose="020B0604020202020204"/>
                <a:ea typeface="宋体" panose="02010600030101010101" pitchFamily="2" charset="-122"/>
              </a:rPr>
              <a:t>stretching out his hands</a:t>
            </a:r>
            <a:r>
              <a:rPr lang="en-US" altLang="zh-CN" sz="3200" dirty="0">
                <a:solidFill>
                  <a:srgbClr val="000000"/>
                </a:solidFill>
                <a:latin typeface="Arial" panose="020B0604020202020204"/>
                <a:ea typeface="宋体" panose="02010600030101010101" pitchFamily="2" charset="-122"/>
              </a:rPr>
              <a:t> with the water in the palms. “Drink it!” he murmured/</a:t>
            </a:r>
            <a:r>
              <a:rPr lang="en-US" altLang="zh-CN" sz="3200" dirty="0">
                <a:solidFill>
                  <a:srgbClr val="FF0000"/>
                </a:solidFill>
                <a:latin typeface="Arial" panose="020B0604020202020204"/>
                <a:ea typeface="宋体" panose="02010600030101010101" pitchFamily="2" charset="-122"/>
              </a:rPr>
              <a:t>coaxed</a:t>
            </a:r>
            <a:r>
              <a:rPr lang="en-US" altLang="zh-CN" sz="3200" dirty="0">
                <a:solidFill>
                  <a:srgbClr val="000000"/>
                </a:solidFill>
                <a:latin typeface="Arial" panose="020B0604020202020204"/>
                <a:ea typeface="宋体" panose="02010600030101010101" pitchFamily="2" charset="-122"/>
              </a:rPr>
              <a:t>(</a:t>
            </a:r>
            <a:r>
              <a:rPr lang="zh-CN" altLang="zh-CN" sz="3200" dirty="0">
                <a:solidFill>
                  <a:srgbClr val="000000"/>
                </a:solidFill>
                <a:latin typeface="Arial" panose="020B0604020202020204"/>
                <a:ea typeface="宋体" panose="02010600030101010101" pitchFamily="2" charset="-122"/>
              </a:rPr>
              <a:t>诱哄）</a:t>
            </a:r>
            <a:r>
              <a:rPr lang="en-US" altLang="zh-CN" sz="3200" dirty="0">
                <a:solidFill>
                  <a:srgbClr val="000000"/>
                </a:solidFill>
                <a:latin typeface="Arial" panose="020B0604020202020204"/>
                <a:ea typeface="宋体" panose="02010600030101010101" pitchFamily="2" charset="-122"/>
              </a:rPr>
              <a:t>.</a:t>
            </a:r>
            <a:endParaRPr lang="en-US" altLang="zh-CN" sz="3200" dirty="0">
              <a:solidFill>
                <a:srgbClr val="000000"/>
              </a:solidFill>
              <a:latin typeface="Arial" panose="020B0604020202020204"/>
              <a:ea typeface="宋体" panose="02010600030101010101" pitchFamily="2" charset="-122"/>
            </a:endParaRPr>
          </a:p>
          <a:p>
            <a:pPr marL="342900" lvl="0" indent="-342900" algn="just">
              <a:buFont typeface="Wingdings" panose="05000000000000000000" pitchFamily="2" charset="2"/>
              <a:buChar char="Ø"/>
              <a:defRPr/>
            </a:pPr>
            <a:r>
              <a:rPr lang="en-US" altLang="zh-CN" sz="3200">
                <a:latin typeface="Times New Roman" panose="02020603050405020304" pitchFamily="18" charset="0"/>
                <a:ea typeface="Arial Unicode MS" panose="020B0604020202020204" charset="-122"/>
                <a:cs typeface="Times New Roman" panose="02020603050405020304" pitchFamily="18" charset="0"/>
                <a:sym typeface="+mn-ea"/>
              </a:rPr>
              <a:t> </a:t>
            </a:r>
            <a:r>
              <a:rPr lang="en-US" altLang="zh-CN" sz="3200">
                <a:solidFill>
                  <a:srgbClr val="FF0000"/>
                </a:solidFill>
                <a:latin typeface="Times New Roman" panose="02020603050405020304" pitchFamily="18" charset="0"/>
                <a:ea typeface="Arial Unicode MS" panose="020B0604020202020204" charset="-122"/>
                <a:cs typeface="Times New Roman" panose="02020603050405020304" pitchFamily="18" charset="0"/>
                <a:sym typeface="+mn-ea"/>
              </a:rPr>
              <a:t>Cautiously</a:t>
            </a:r>
            <a:r>
              <a:rPr lang="en-US" altLang="zh-CN" sz="3200">
                <a:latin typeface="Times New Roman" panose="02020603050405020304" pitchFamily="18" charset="0"/>
                <a:ea typeface="Arial Unicode MS" panose="020B0604020202020204" charset="-122"/>
                <a:cs typeface="Times New Roman" panose="02020603050405020304" pitchFamily="18" charset="0"/>
                <a:sym typeface="+mn-ea"/>
              </a:rPr>
              <a:t>, Billy approached the poor fawn and reached out his </a:t>
            </a:r>
            <a:r>
              <a:rPr lang="en-US" altLang="zh-CN" sz="3200">
                <a:solidFill>
                  <a:srgbClr val="FF0000"/>
                </a:solidFill>
                <a:latin typeface="Times New Roman" panose="02020603050405020304" pitchFamily="18" charset="0"/>
                <a:ea typeface="Arial Unicode MS" panose="020B0604020202020204" charset="-122"/>
                <a:cs typeface="Times New Roman" panose="02020603050405020304" pitchFamily="18" charset="0"/>
                <a:sym typeface="+mn-ea"/>
              </a:rPr>
              <a:t>cupped</a:t>
            </a:r>
            <a:r>
              <a:rPr lang="en-US" altLang="zh-CN" sz="3200" u="sng">
                <a:latin typeface="Times New Roman" panose="02020603050405020304" pitchFamily="18" charset="0"/>
                <a:ea typeface="Arial Unicode MS" panose="020B0604020202020204" charset="-122"/>
                <a:cs typeface="Times New Roman" panose="02020603050405020304" pitchFamily="18" charset="0"/>
                <a:sym typeface="+mn-ea"/>
              </a:rPr>
              <a:t> </a:t>
            </a:r>
            <a:r>
              <a:rPr lang="en-US" altLang="zh-CN" sz="3200">
                <a:latin typeface="Times New Roman" panose="02020603050405020304" pitchFamily="18" charset="0"/>
                <a:ea typeface="Arial Unicode MS" panose="020B0604020202020204" charset="-122"/>
                <a:cs typeface="Times New Roman" panose="02020603050405020304" pitchFamily="18" charset="0"/>
                <a:sym typeface="+mn-ea"/>
              </a:rPr>
              <a:t>hands, signalling </a:t>
            </a:r>
            <a:r>
              <a:rPr lang="zh-CN" altLang="zh-CN" sz="3200">
                <a:latin typeface="Times New Roman" panose="02020603050405020304" pitchFamily="18" charset="0"/>
                <a:ea typeface="Arial Unicode MS" panose="020B0604020202020204" charset="-122"/>
                <a:cs typeface="Times New Roman" panose="02020603050405020304" pitchFamily="18" charset="0"/>
                <a:sym typeface="+mn-ea"/>
              </a:rPr>
              <a:t>（示意）</a:t>
            </a:r>
            <a:r>
              <a:rPr lang="en-US" altLang="zh-CN" sz="3200">
                <a:latin typeface="Times New Roman" panose="02020603050405020304" pitchFamily="18" charset="0"/>
                <a:ea typeface="Arial Unicode MS" panose="020B0604020202020204" charset="-122"/>
                <a:cs typeface="Times New Roman" panose="02020603050405020304" pitchFamily="18" charset="0"/>
                <a:sym typeface="+mn-ea"/>
              </a:rPr>
              <a:t>the fawn to drink the water.</a:t>
            </a:r>
            <a:endParaRPr lang="en-US" altLang="zh-CN" sz="3200" dirty="0">
              <a:solidFill>
                <a:srgbClr val="000000"/>
              </a:solidFill>
              <a:latin typeface="Arial" panose="020B0604020202020204"/>
              <a:ea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effectLst/>
              <a:uLnTx/>
              <a:uFillTx/>
              <a:latin typeface="Arial" panose="020B06040202020202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ags/tag1.xml><?xml version="1.0" encoding="utf-8"?>
<p:tagLst xmlns:p="http://schemas.openxmlformats.org/presentationml/2006/main">
  <p:tag name="KSO_WM_FULL_TEXT_BEAUTIFY_COPY_ID" val="76802"/>
</p:tagLst>
</file>

<file path=ppt/tags/tag10.xml><?xml version="1.0" encoding="utf-8"?>
<p:tagLst xmlns:p="http://schemas.openxmlformats.org/presentationml/2006/main">
  <p:tag name="KSO_WM_FULL_TEXT_BEAUTIFY_COPY_ID" val="76807"/>
</p:tagLst>
</file>

<file path=ppt/tags/tag11.xml><?xml version="1.0" encoding="utf-8"?>
<p:tagLst xmlns:p="http://schemas.openxmlformats.org/presentationml/2006/main">
  <p:tag name="KSO_WM_FULL_TEXT_BEAUTIFY_COPY_ID" val="76823"/>
</p:tagLst>
</file>

<file path=ppt/tags/tag12.xml><?xml version="1.0" encoding="utf-8"?>
<p:tagLst xmlns:p="http://schemas.openxmlformats.org/presentationml/2006/main">
  <p:tag name="KSO_WM_FULL_TEXT_BEAUTIFY_COPY_ID" val="76802"/>
</p:tagLst>
</file>

<file path=ppt/tags/tag13.xml><?xml version="1.0" encoding="utf-8"?>
<p:tagLst xmlns:p="http://schemas.openxmlformats.org/presentationml/2006/main">
  <p:tag name="KSO_WM_FULL_TEXT_BEAUTIFY_COPY_ID" val="76809"/>
</p:tagLst>
</file>

<file path=ppt/tags/tag14.xml><?xml version="1.0" encoding="utf-8"?>
<p:tagLst xmlns:p="http://schemas.openxmlformats.org/presentationml/2006/main">
  <p:tag name="KSO_WM_FULL_TEXT_BEAUTIFY_COPY_ID" val="76804"/>
</p:tagLst>
</file>

<file path=ppt/tags/tag15.xml><?xml version="1.0" encoding="utf-8"?>
<p:tagLst xmlns:p="http://schemas.openxmlformats.org/presentationml/2006/main">
  <p:tag name="KSO_WM_FULL_TEXT_BEAUTIFY_COPY_ID" val="76811"/>
</p:tagLst>
</file>

<file path=ppt/tags/tag16.xml><?xml version="1.0" encoding="utf-8"?>
<p:tagLst xmlns:p="http://schemas.openxmlformats.org/presentationml/2006/main">
  <p:tag name="KSO_WM_FULL_TEXT_BEAUTIFY_COPY_ID" val="100365"/>
</p:tagLst>
</file>

<file path=ppt/tags/tag17.xml><?xml version="1.0" encoding="utf-8"?>
<p:tagLst xmlns:p="http://schemas.openxmlformats.org/presentationml/2006/main">
  <p:tag name="KSO_WM_FULL_TEXT_BEAUTIFY_COPY_ID" val="100366"/>
</p:tagLst>
</file>

<file path=ppt/tags/tag18.xml><?xml version="1.0" encoding="utf-8"?>
<p:tagLst xmlns:p="http://schemas.openxmlformats.org/presentationml/2006/main">
  <p:tag name="KSO_WM_FULL_TEXT_BEAUTIFY_COPY_ID" val="100367"/>
</p:tagLst>
</file>

<file path=ppt/tags/tag19.xml><?xml version="1.0" encoding="utf-8"?>
<p:tagLst xmlns:p="http://schemas.openxmlformats.org/presentationml/2006/main">
  <p:tag name="KSO_WM_UNIT_TABLE_BEAUTIFY" val="smartTable{d6100b2c-2b56-4516-9abf-c55e0df82d02}"/>
</p:tagLst>
</file>

<file path=ppt/tags/tag2.xml><?xml version="1.0" encoding="utf-8"?>
<p:tagLst xmlns:p="http://schemas.openxmlformats.org/presentationml/2006/main">
  <p:tag name="KSO_WM_FULL_TEXT_BEAUTIFY_COPY_ID" val="76806"/>
</p:tagLst>
</file>

<file path=ppt/tags/tag20.xml><?xml version="1.0" encoding="utf-8"?>
<p:tagLst xmlns:p="http://schemas.openxmlformats.org/presentationml/2006/main">
  <p:tag name="KSO_WM_FULL_TEXT_BEAUTIFY_COPY_ID" val="76804"/>
</p:tagLst>
</file>

<file path=ppt/tags/tag21.xml><?xml version="1.0" encoding="utf-8"?>
<p:tagLst xmlns:p="http://schemas.openxmlformats.org/presentationml/2006/main">
  <p:tag name="KSO_WM_FULL_TEXT_BEAUTIFY_COPY_ID" val="76814"/>
</p:tagLst>
</file>

<file path=ppt/tags/tag22.xml><?xml version="1.0" encoding="utf-8"?>
<p:tagLst xmlns:p="http://schemas.openxmlformats.org/presentationml/2006/main">
  <p:tag name="KSO_WM_FULL_TEXT_BEAUTIFY_COPY_ID" val="76815"/>
</p:tagLst>
</file>

<file path=ppt/tags/tag23.xml><?xml version="1.0" encoding="utf-8"?>
<p:tagLst xmlns:p="http://schemas.openxmlformats.org/presentationml/2006/main">
  <p:tag name="KSO_WM_FULL_TEXT_BEAUTIFY_COPY_ID" val="76807"/>
</p:tagLst>
</file>

<file path=ppt/tags/tag24.xml><?xml version="1.0" encoding="utf-8"?>
<p:tagLst xmlns:p="http://schemas.openxmlformats.org/presentationml/2006/main">
  <p:tag name="KSO_WM_FULL_TEXT_BEAUTIFY_COPY_ID" val="76823"/>
</p:tagLst>
</file>

<file path=ppt/tags/tag25.xml><?xml version="1.0" encoding="utf-8"?>
<p:tagLst xmlns:p="http://schemas.openxmlformats.org/presentationml/2006/main">
  <p:tag name="KSO_WM_FULL_TEXT_BEAUTIFY_COPY_ID" val="76804"/>
</p:tagLst>
</file>

<file path=ppt/tags/tag26.xml><?xml version="1.0" encoding="utf-8"?>
<p:tagLst xmlns:p="http://schemas.openxmlformats.org/presentationml/2006/main">
  <p:tag name="KSO_WM_FULL_TEXT_BEAUTIFY_COPY_ID" val="76804"/>
</p:tagLst>
</file>

<file path=ppt/tags/tag27.xml><?xml version="1.0" encoding="utf-8"?>
<p:tagLst xmlns:p="http://schemas.openxmlformats.org/presentationml/2006/main">
  <p:tag name="KSO_WM_FULL_TEXT_BEAUTIFY_COPY_ID" val="76814"/>
</p:tagLst>
</file>

<file path=ppt/tags/tag28.xml><?xml version="1.0" encoding="utf-8"?>
<p:tagLst xmlns:p="http://schemas.openxmlformats.org/presentationml/2006/main">
  <p:tag name="KSO_WM_FULL_TEXT_BEAUTIFY_COPY_ID" val="76815"/>
</p:tagLst>
</file>

<file path=ppt/tags/tag29.xml><?xml version="1.0" encoding="utf-8"?>
<p:tagLst xmlns:p="http://schemas.openxmlformats.org/presentationml/2006/main">
  <p:tag name="KSO_WM_FULL_TEXT_BEAUTIFY_COPY_ID" val="76807"/>
</p:tagLst>
</file>

<file path=ppt/tags/tag3.xml><?xml version="1.0" encoding="utf-8"?>
<p:tagLst xmlns:p="http://schemas.openxmlformats.org/presentationml/2006/main">
  <p:tag name="KSO_WM_FULL_TEXT_BEAUTIFY_COPY_ID" val="76810"/>
</p:tagLst>
</file>

<file path=ppt/tags/tag30.xml><?xml version="1.0" encoding="utf-8"?>
<p:tagLst xmlns:p="http://schemas.openxmlformats.org/presentationml/2006/main">
  <p:tag name="KSO_WM_FULL_TEXT_BEAUTIFY_COPY_ID" val="76823"/>
</p:tagLst>
</file>

<file path=ppt/tags/tag31.xml><?xml version="1.0" encoding="utf-8"?>
<p:tagLst xmlns:p="http://schemas.openxmlformats.org/presentationml/2006/main">
  <p:tag name="KSO_WM_FULL_TEXT_BEAUTIFY_COPY_ID" val="76804"/>
</p:tagLst>
</file>

<file path=ppt/tags/tag32.xml><?xml version="1.0" encoding="utf-8"?>
<p:tagLst xmlns:p="http://schemas.openxmlformats.org/presentationml/2006/main">
  <p:tag name="KSO_WM_FULL_TEXT_BEAUTIFY_COPY_ID" val="76804"/>
</p:tagLst>
</file>

<file path=ppt/tags/tag33.xml><?xml version="1.0" encoding="utf-8"?>
<p:tagLst xmlns:p="http://schemas.openxmlformats.org/presentationml/2006/main">
  <p:tag name="KSO_WM_FULL_TEXT_BEAUTIFY_COPY_ID" val="76814"/>
</p:tagLst>
</file>

<file path=ppt/tags/tag34.xml><?xml version="1.0" encoding="utf-8"?>
<p:tagLst xmlns:p="http://schemas.openxmlformats.org/presentationml/2006/main">
  <p:tag name="KSO_WM_FULL_TEXT_BEAUTIFY_COPY_ID" val="76815"/>
</p:tagLst>
</file>

<file path=ppt/tags/tag35.xml><?xml version="1.0" encoding="utf-8"?>
<p:tagLst xmlns:p="http://schemas.openxmlformats.org/presentationml/2006/main">
  <p:tag name="KSO_WM_FULL_TEXT_BEAUTIFY_COPY_ID" val="76807"/>
</p:tagLst>
</file>

<file path=ppt/tags/tag36.xml><?xml version="1.0" encoding="utf-8"?>
<p:tagLst xmlns:p="http://schemas.openxmlformats.org/presentationml/2006/main">
  <p:tag name="KSO_WM_FULL_TEXT_BEAUTIFY_COPY_ID" val="76823"/>
</p:tagLst>
</file>

<file path=ppt/tags/tag37.xml><?xml version="1.0" encoding="utf-8"?>
<p:tagLst xmlns:p="http://schemas.openxmlformats.org/presentationml/2006/main">
  <p:tag name="KSO_WM_UNIT_PLACING_PICTURE_USER_VIEWPORT" val="{&quot;height&quot;:9180,&quot;width&quot;:12288}"/>
  <p:tag name="REFSHAPE" val="537400084"/>
</p:tagLst>
</file>

<file path=ppt/tags/tag38.xml><?xml version="1.0" encoding="utf-8"?>
<p:tagLst xmlns:p="http://schemas.openxmlformats.org/presentationml/2006/main">
  <p:tag name="KSO_WM_FULL_TEXT_BEAUTIFY_COPY_ID" val="11272"/>
</p:tagLst>
</file>

<file path=ppt/tags/tag39.xml><?xml version="1.0" encoding="utf-8"?>
<p:tagLst xmlns:p="http://schemas.openxmlformats.org/presentationml/2006/main">
  <p:tag name="KSO_WM_FULL_TEXT_BEAUTIFY_COPY_ID" val="12298"/>
</p:tagLst>
</file>

<file path=ppt/tags/tag4.xml><?xml version="1.0" encoding="utf-8"?>
<p:tagLst xmlns:p="http://schemas.openxmlformats.org/presentationml/2006/main">
  <p:tag name="KSO_WM_FULL_TEXT_BEAUTIFY_COPY_ID" val="76820"/>
</p:tagLst>
</file>

<file path=ppt/tags/tag40.xml><?xml version="1.0" encoding="utf-8"?>
<p:tagLst xmlns:p="http://schemas.openxmlformats.org/presentationml/2006/main">
  <p:tag name="KSO_WM_FULL_TEXT_BEAUTIFY_COPY_ID" val="11272"/>
</p:tagLst>
</file>

<file path=ppt/tags/tag41.xml><?xml version="1.0" encoding="utf-8"?>
<p:tagLst xmlns:p="http://schemas.openxmlformats.org/presentationml/2006/main">
  <p:tag name="KSO_WM_FULL_TEXT_BEAUTIFY_COPY_ID" val="12298"/>
</p:tagLst>
</file>

<file path=ppt/tags/tag5.xml><?xml version="1.0" encoding="utf-8"?>
<p:tagLst xmlns:p="http://schemas.openxmlformats.org/presentationml/2006/main">
  <p:tag name="KSO_WM_FULL_TEXT_BEAUTIFY_COPY_ID" val="76821"/>
</p:tagLst>
</file>

<file path=ppt/tags/tag6.xml><?xml version="1.0" encoding="utf-8"?>
<p:tagLst xmlns:p="http://schemas.openxmlformats.org/presentationml/2006/main">
  <p:tag name="KSO_WM_FULL_TEXT_BEAUTIFY_COPY_ID" val="76822"/>
</p:tagLst>
</file>

<file path=ppt/tags/tag7.xml><?xml version="1.0" encoding="utf-8"?>
<p:tagLst xmlns:p="http://schemas.openxmlformats.org/presentationml/2006/main">
  <p:tag name="KSO_WM_FULL_TEXT_BEAUTIFY_COPY_ID" val="76804"/>
</p:tagLst>
</file>

<file path=ppt/tags/tag8.xml><?xml version="1.0" encoding="utf-8"?>
<p:tagLst xmlns:p="http://schemas.openxmlformats.org/presentationml/2006/main">
  <p:tag name="KSO_WM_FULL_TEXT_BEAUTIFY_COPY_ID" val="76814"/>
</p:tagLst>
</file>

<file path=ppt/tags/tag9.xml><?xml version="1.0" encoding="utf-8"?>
<p:tagLst xmlns:p="http://schemas.openxmlformats.org/presentationml/2006/main">
  <p:tag name="KSO_WM_FULL_TEXT_BEAUTIFY_COPY_ID" val="768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15794</Words>
  <Application>WPS 演示</Application>
  <PresentationFormat>宽屏</PresentationFormat>
  <Paragraphs>261</Paragraphs>
  <Slides>27</Slides>
  <Notes>4</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27</vt:i4>
      </vt:variant>
    </vt:vector>
  </HeadingPairs>
  <TitlesOfParts>
    <vt:vector size="46" baseType="lpstr">
      <vt:lpstr>Arial</vt:lpstr>
      <vt:lpstr>宋体</vt:lpstr>
      <vt:lpstr>Wingdings</vt:lpstr>
      <vt:lpstr>Times New Roman</vt:lpstr>
      <vt:lpstr>等线</vt:lpstr>
      <vt:lpstr>微软雅黑</vt:lpstr>
      <vt:lpstr>Arial Unicode MS</vt:lpstr>
      <vt:lpstr>Tahoma</vt:lpstr>
      <vt:lpstr>Arial</vt:lpstr>
      <vt:lpstr>Wingdings</vt:lpstr>
      <vt:lpstr>华文宋体</vt:lpstr>
      <vt:lpstr>华文楷体</vt:lpstr>
      <vt:lpstr>Arial Unicode MS</vt:lpstr>
      <vt:lpstr>华文仿宋</vt:lpstr>
      <vt:lpstr>Calibri</vt:lpstr>
      <vt:lpstr>等线 Light</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Describe what I witnessed vividly</vt:lpstr>
      <vt:lpstr>Describe what I witnessed vividly</vt:lpstr>
      <vt:lpstr>Describe what I witnessed vividly</vt:lpstr>
      <vt:lpstr>PowerPoint 演示文稿</vt:lpstr>
      <vt:lpstr>PowerPoint 演示文稿</vt:lpstr>
      <vt:lpstr>PowerPoint 演示文稿</vt:lpstr>
      <vt:lpstr>PowerPoint 演示文稿</vt:lpstr>
      <vt:lpstr>PowerPoint 演示文稿</vt:lpstr>
      <vt:lpstr>PowerPoint 演示文稿</vt:lpstr>
      <vt:lpstr>参考范文</vt:lpstr>
      <vt:lpstr>PowerPoint 演示文稿</vt:lpstr>
      <vt:lpstr>PowerPoint 演示文稿</vt:lpstr>
      <vt:lpstr>Comment on your writing</vt:lpstr>
      <vt:lpstr>PowerPoint 演示文稿</vt:lpstr>
      <vt:lpstr>Can you find out the problems in the following excerpts?</vt:lpstr>
      <vt:lpstr>PowerPoint 演示文稿</vt:lpstr>
      <vt:lpstr>Can you find out the problem in the following excerpt?</vt:lpstr>
      <vt:lpstr>Can you find out the problems in the following excerpts?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a Good Ending to a Story</dc:title>
  <dc:creator>Ba4428</dc:creator>
  <cp:lastModifiedBy>lina</cp:lastModifiedBy>
  <cp:revision>19</cp:revision>
  <dcterms:created xsi:type="dcterms:W3CDTF">2021-03-19T12:42:00Z</dcterms:created>
  <dcterms:modified xsi:type="dcterms:W3CDTF">2021-04-02T02:46:20Z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456449C4F5BF4474B8B0FB1F56026AF2</vt:lpwstr>
  </property>
  <property fmtid="{D5CDD505-2E9C-101B-9397-08002B2CF9AE}" pid="3" name="KSOProductBuildVer">
    <vt:lpwstr>2052-11.1.0.10356</vt:lpwstr>
  </property>
</Properties>
</file>