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527" r:id="rId4"/>
    <p:sldId id="528" r:id="rId5"/>
    <p:sldId id="529" r:id="rId6"/>
    <p:sldId id="530" r:id="rId7"/>
    <p:sldId id="532" r:id="rId8"/>
    <p:sldId id="562" r:id="rId9"/>
    <p:sldId id="563" r:id="rId10"/>
    <p:sldId id="565" r:id="rId11"/>
    <p:sldId id="564" r:id="rId12"/>
    <p:sldId id="566" r:id="rId13"/>
    <p:sldId id="567" r:id="rId14"/>
    <p:sldId id="568" r:id="rId15"/>
    <p:sldId id="569" r:id="rId16"/>
    <p:sldId id="570" r:id="rId17"/>
    <p:sldId id="571" r:id="rId18"/>
    <p:sldId id="280" r:id="rId19"/>
    <p:sldId id="258" r:id="rId20"/>
    <p:sldId id="257" r:id="rId21"/>
    <p:sldId id="523" r:id="rId22"/>
    <p:sldId id="270" r:id="rId23"/>
    <p:sldId id="525" r:id="rId24"/>
    <p:sldId id="519" r:id="rId25"/>
    <p:sldId id="520" r:id="rId26"/>
    <p:sldId id="524" r:id="rId27"/>
    <p:sldId id="271" r:id="rId28"/>
    <p:sldId id="259" r:id="rId29"/>
    <p:sldId id="268" r:id="rId30"/>
    <p:sldId id="526" r:id="rId31"/>
    <p:sldId id="521" r:id="rId32"/>
    <p:sldId id="522" r:id="rId33"/>
    <p:sldId id="535" r:id="rId34"/>
    <p:sldId id="533" r:id="rId35"/>
    <p:sldId id="534"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C1A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70"/>
        <p:guide pos="295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commentAuthors" Target="commentAuthors.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180EAD3-A96A-4507-A974-939153CA68D6}"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9751789B-315E-4A88-8F63-9BA9667D86AB}">
      <dgm:prSet phldrT="[文本]" custT="1"/>
      <dgm:spPr>
        <a:solidFill>
          <a:schemeClr val="accent3"/>
        </a:solidFill>
      </dgm:spPr>
      <dgm:t>
        <a:bodyPr/>
        <a:lstStyle/>
        <a:p>
          <a:r>
            <a:rPr lang="en-US" altLang="zh-CN" sz="2800" dirty="0" smtClean="0"/>
            <a:t>Supporting evidence two</a:t>
          </a:r>
          <a:endParaRPr lang="zh-CN" altLang="en-US" sz="2800" dirty="0"/>
        </a:p>
      </dgm:t>
    </dgm:pt>
    <dgm:pt modelId="{21839394-B095-4DA7-9014-1475D43648C6}" cxnId="{5DADB15D-2C39-4CC1-9A11-DFF8E607F4B0}" type="parTrans">
      <dgm:prSet/>
      <dgm:spPr/>
      <dgm:t>
        <a:bodyPr/>
        <a:lstStyle/>
        <a:p>
          <a:endParaRPr lang="zh-CN" altLang="en-US"/>
        </a:p>
      </dgm:t>
    </dgm:pt>
    <dgm:pt modelId="{791B8D82-CADA-4C83-94AE-0F1D58C189B6}" cxnId="{5DADB15D-2C39-4CC1-9A11-DFF8E607F4B0}" type="sibTrans">
      <dgm:prSet/>
      <dgm:spPr/>
      <dgm:t>
        <a:bodyPr/>
        <a:lstStyle/>
        <a:p>
          <a:endParaRPr lang="zh-CN" altLang="en-US"/>
        </a:p>
      </dgm:t>
    </dgm:pt>
    <dgm:pt modelId="{AA0BB6F1-B0D6-413A-9F8E-73BB80ADBC8C}">
      <dgm:prSet phldrT="[文本]"/>
      <dgm:spPr>
        <a:solidFill>
          <a:schemeClr val="accent3"/>
        </a:solidFill>
      </dgm:spPr>
      <dgm:t>
        <a:bodyPr/>
        <a:lstStyle/>
        <a:p>
          <a:r>
            <a:rPr lang="en-US" altLang="zh-CN" dirty="0" smtClean="0"/>
            <a:t>Introduction</a:t>
          </a:r>
          <a:endParaRPr lang="zh-CN" altLang="en-US" dirty="0"/>
        </a:p>
      </dgm:t>
    </dgm:pt>
    <dgm:pt modelId="{55496173-6F72-4E1C-BBE2-39AC015BB1E8}" cxnId="{AD79D9BD-2347-427D-84DC-68C7B4278715}" type="parTrans">
      <dgm:prSet/>
      <dgm:spPr/>
      <dgm:t>
        <a:bodyPr/>
        <a:lstStyle/>
        <a:p>
          <a:endParaRPr lang="zh-CN" altLang="en-US"/>
        </a:p>
      </dgm:t>
    </dgm:pt>
    <dgm:pt modelId="{F67C4698-CDBE-4375-AE7B-6096E0F27823}" cxnId="{AD79D9BD-2347-427D-84DC-68C7B4278715}" type="sibTrans">
      <dgm:prSet/>
      <dgm:spPr/>
      <dgm:t>
        <a:bodyPr/>
        <a:lstStyle/>
        <a:p>
          <a:endParaRPr lang="zh-CN" altLang="en-US"/>
        </a:p>
      </dgm:t>
    </dgm:pt>
    <dgm:pt modelId="{B7721336-914A-43E5-8208-31DCCA346BB2}">
      <dgm:prSet phldrT="[文本]" custT="1"/>
      <dgm:spPr>
        <a:solidFill>
          <a:schemeClr val="accent3"/>
        </a:solidFill>
      </dgm:spPr>
      <dgm:t>
        <a:bodyPr/>
        <a:lstStyle/>
        <a:p>
          <a:r>
            <a:rPr lang="en-US" altLang="zh-CN" sz="2800" dirty="0" smtClean="0"/>
            <a:t>Supporting evidence three</a:t>
          </a:r>
          <a:endParaRPr lang="zh-CN" altLang="en-US" sz="2800" dirty="0"/>
        </a:p>
      </dgm:t>
    </dgm:pt>
    <dgm:pt modelId="{181A8449-637F-494C-8401-596B0E29795C}" cxnId="{D41B5BAC-08FF-4C7F-8325-09747826C468}" type="parTrans">
      <dgm:prSet/>
      <dgm:spPr/>
      <dgm:t>
        <a:bodyPr/>
        <a:lstStyle/>
        <a:p>
          <a:endParaRPr lang="zh-CN" altLang="en-US"/>
        </a:p>
      </dgm:t>
    </dgm:pt>
    <dgm:pt modelId="{81C3CD9E-D0AD-45D0-A063-DC105932F954}" cxnId="{D41B5BAC-08FF-4C7F-8325-09747826C468}" type="sibTrans">
      <dgm:prSet/>
      <dgm:spPr/>
      <dgm:t>
        <a:bodyPr/>
        <a:lstStyle/>
        <a:p>
          <a:endParaRPr lang="zh-CN" altLang="en-US"/>
        </a:p>
      </dgm:t>
    </dgm:pt>
    <dgm:pt modelId="{15E57507-FB89-4E65-A626-47ACBE654816}">
      <dgm:prSet phldrT="[文本]"/>
      <dgm:spPr>
        <a:solidFill>
          <a:schemeClr val="accent3"/>
        </a:solidFill>
      </dgm:spPr>
      <dgm:t>
        <a:bodyPr/>
        <a:lstStyle/>
        <a:p>
          <a:r>
            <a:rPr lang="en-US" altLang="zh-CN" dirty="0" smtClean="0"/>
            <a:t>Conclusion </a:t>
          </a:r>
          <a:endParaRPr lang="zh-CN" altLang="en-US" dirty="0"/>
        </a:p>
      </dgm:t>
    </dgm:pt>
    <dgm:pt modelId="{742AC524-4591-4417-8274-E02F432FDCB7}" cxnId="{4D4E6346-25D9-46FB-8988-D1C41D79EBD6}" type="parTrans">
      <dgm:prSet/>
      <dgm:spPr/>
      <dgm:t>
        <a:bodyPr/>
        <a:lstStyle/>
        <a:p>
          <a:endParaRPr lang="zh-CN" altLang="en-US"/>
        </a:p>
      </dgm:t>
    </dgm:pt>
    <dgm:pt modelId="{E584047E-B0AB-4F5E-B054-43CAFD780AF7}" cxnId="{4D4E6346-25D9-46FB-8988-D1C41D79EBD6}" type="sibTrans">
      <dgm:prSet/>
      <dgm:spPr/>
      <dgm:t>
        <a:bodyPr/>
        <a:lstStyle/>
        <a:p>
          <a:endParaRPr lang="zh-CN" altLang="en-US"/>
        </a:p>
      </dgm:t>
    </dgm:pt>
    <dgm:pt modelId="{C1B4C356-79E7-4A3D-AE17-D17BEF800D6B}">
      <dgm:prSet phldrT="[文本]" custT="1"/>
      <dgm:spPr>
        <a:solidFill>
          <a:schemeClr val="accent3"/>
        </a:solidFill>
      </dgm:spPr>
      <dgm:t>
        <a:bodyPr/>
        <a:lstStyle/>
        <a:p>
          <a:r>
            <a:rPr lang="en-US" altLang="zh-CN" sz="2800" dirty="0" smtClean="0"/>
            <a:t>Supporting evidence one</a:t>
          </a:r>
          <a:endParaRPr lang="zh-CN" altLang="en-US" sz="2800" dirty="0"/>
        </a:p>
      </dgm:t>
    </dgm:pt>
    <dgm:pt modelId="{686BDD7E-0708-4C0F-97E9-8CFB786172CE}" cxnId="{900A64CE-242A-40B2-920B-BD5C74545895}" type="parTrans">
      <dgm:prSet/>
      <dgm:spPr/>
      <dgm:t>
        <a:bodyPr/>
        <a:lstStyle/>
        <a:p>
          <a:endParaRPr lang="zh-CN" altLang="en-US"/>
        </a:p>
      </dgm:t>
    </dgm:pt>
    <dgm:pt modelId="{1A4122D7-F1A8-49C4-B0C8-B4FB4F473EF7}" cxnId="{900A64CE-242A-40B2-920B-BD5C74545895}" type="sibTrans">
      <dgm:prSet/>
      <dgm:spPr/>
      <dgm:t>
        <a:bodyPr/>
        <a:lstStyle/>
        <a:p>
          <a:endParaRPr lang="zh-CN" altLang="en-US"/>
        </a:p>
      </dgm:t>
    </dgm:pt>
    <dgm:pt modelId="{7E0D99BA-0A38-47A7-BF01-EC8EAE5633C9}" type="pres">
      <dgm:prSet presAssocID="{4180EAD3-A96A-4507-A974-939153CA68D6}" presName="cycle" presStyleCnt="0">
        <dgm:presLayoutVars>
          <dgm:chMax val="1"/>
          <dgm:dir/>
          <dgm:animLvl val="ctr"/>
          <dgm:resizeHandles val="exact"/>
        </dgm:presLayoutVars>
      </dgm:prSet>
      <dgm:spPr/>
    </dgm:pt>
    <dgm:pt modelId="{58E0E9D8-6088-4C0F-B862-C56FD3C09126}" type="pres">
      <dgm:prSet presAssocID="{9751789B-315E-4A88-8F63-9BA9667D86AB}" presName="centerShape" presStyleLbl="node0" presStyleIdx="0" presStyleCnt="1" custScaleX="188142" custScaleY="130692"/>
      <dgm:spPr/>
      <dgm:t>
        <a:bodyPr/>
        <a:lstStyle/>
        <a:p>
          <a:endParaRPr lang="zh-CN" altLang="en-US"/>
        </a:p>
      </dgm:t>
    </dgm:pt>
    <dgm:pt modelId="{D7A7FEF0-B772-4B17-92B7-F28C3CE2DD1C}" type="pres">
      <dgm:prSet presAssocID="{55496173-6F72-4E1C-BBE2-39AC015BB1E8}" presName="Name9" presStyleLbl="parChTrans1D2" presStyleIdx="0" presStyleCnt="4"/>
      <dgm:spPr/>
    </dgm:pt>
    <dgm:pt modelId="{4D519224-0114-401E-B964-94414FD0F0C9}" type="pres">
      <dgm:prSet presAssocID="{55496173-6F72-4E1C-BBE2-39AC015BB1E8}" presName="connTx" presStyleLbl="parChTrans1D2" presStyleIdx="0" presStyleCnt="4"/>
      <dgm:spPr/>
    </dgm:pt>
    <dgm:pt modelId="{07BE446F-5220-4CC7-BD56-43222A41585A}" type="pres">
      <dgm:prSet presAssocID="{AA0BB6F1-B0D6-413A-9F8E-73BB80ADBC8C}" presName="node" presStyleLbl="node1" presStyleIdx="0" presStyleCnt="4" custScaleX="263147" custScaleY="60788">
        <dgm:presLayoutVars>
          <dgm:bulletEnabled val="1"/>
        </dgm:presLayoutVars>
      </dgm:prSet>
      <dgm:spPr/>
      <dgm:t>
        <a:bodyPr/>
        <a:lstStyle/>
        <a:p>
          <a:endParaRPr lang="zh-CN" altLang="en-US"/>
        </a:p>
      </dgm:t>
    </dgm:pt>
    <dgm:pt modelId="{6E01452C-375D-4619-A746-877B9DEE102A}" type="pres">
      <dgm:prSet presAssocID="{181A8449-637F-494C-8401-596B0E29795C}" presName="Name9" presStyleLbl="parChTrans1D2" presStyleIdx="1" presStyleCnt="4"/>
      <dgm:spPr/>
    </dgm:pt>
    <dgm:pt modelId="{0D5EBE92-4785-45A4-876B-6E86F3B807C2}" type="pres">
      <dgm:prSet presAssocID="{181A8449-637F-494C-8401-596B0E29795C}" presName="connTx" presStyleLbl="parChTrans1D2" presStyleIdx="1" presStyleCnt="4"/>
      <dgm:spPr/>
    </dgm:pt>
    <dgm:pt modelId="{024E7168-9ECF-432F-9704-37ABFD1FF923}" type="pres">
      <dgm:prSet presAssocID="{B7721336-914A-43E5-8208-31DCCA346BB2}" presName="node" presStyleLbl="node1" presStyleIdx="1" presStyleCnt="4" custScaleX="184893" custScaleY="130695" custRadScaleRad="160129" custRadScaleInc="1">
        <dgm:presLayoutVars>
          <dgm:bulletEnabled val="1"/>
        </dgm:presLayoutVars>
      </dgm:prSet>
      <dgm:spPr/>
      <dgm:t>
        <a:bodyPr/>
        <a:lstStyle/>
        <a:p>
          <a:endParaRPr lang="zh-CN" altLang="en-US"/>
        </a:p>
      </dgm:t>
    </dgm:pt>
    <dgm:pt modelId="{E1576A2F-D806-4CED-835A-4E4B20268446}" type="pres">
      <dgm:prSet presAssocID="{742AC524-4591-4417-8274-E02F432FDCB7}" presName="Name9" presStyleLbl="parChTrans1D2" presStyleIdx="2" presStyleCnt="4"/>
      <dgm:spPr/>
    </dgm:pt>
    <dgm:pt modelId="{B7E48315-6D9D-48DE-B81F-B6E47CA21AC8}" type="pres">
      <dgm:prSet presAssocID="{742AC524-4591-4417-8274-E02F432FDCB7}" presName="connTx" presStyleLbl="parChTrans1D2" presStyleIdx="2" presStyleCnt="4"/>
      <dgm:spPr/>
    </dgm:pt>
    <dgm:pt modelId="{117E3C5C-3B1C-4573-A897-FA3929FE2ED2}" type="pres">
      <dgm:prSet presAssocID="{15E57507-FB89-4E65-A626-47ACBE654816}" presName="node" presStyleLbl="node1" presStyleIdx="2" presStyleCnt="4" custScaleX="263147" custScaleY="68798">
        <dgm:presLayoutVars>
          <dgm:bulletEnabled val="1"/>
        </dgm:presLayoutVars>
      </dgm:prSet>
      <dgm:spPr/>
    </dgm:pt>
    <dgm:pt modelId="{3AF798E6-FF3E-41EA-B3BF-1C94253ADD0B}" type="pres">
      <dgm:prSet presAssocID="{686BDD7E-0708-4C0F-97E9-8CFB786172CE}" presName="Name9" presStyleLbl="parChTrans1D2" presStyleIdx="3" presStyleCnt="4"/>
      <dgm:spPr/>
    </dgm:pt>
    <dgm:pt modelId="{85BC4E4A-F3EC-49A9-832E-259BCD77EFB7}" type="pres">
      <dgm:prSet presAssocID="{686BDD7E-0708-4C0F-97E9-8CFB786172CE}" presName="connTx" presStyleLbl="parChTrans1D2" presStyleIdx="3" presStyleCnt="4"/>
      <dgm:spPr/>
    </dgm:pt>
    <dgm:pt modelId="{F854D1FE-7568-411F-AB3E-8703FE224C10}" type="pres">
      <dgm:prSet presAssocID="{C1B4C356-79E7-4A3D-AE17-D17BEF800D6B}" presName="node" presStyleLbl="node1" presStyleIdx="3" presStyleCnt="4" custScaleX="182121" custScaleY="120239" custRadScaleRad="159843" custRadScaleInc="-1">
        <dgm:presLayoutVars>
          <dgm:bulletEnabled val="1"/>
        </dgm:presLayoutVars>
      </dgm:prSet>
      <dgm:spPr/>
    </dgm:pt>
  </dgm:ptLst>
  <dgm:cxnLst>
    <dgm:cxn modelId="{900A64CE-242A-40B2-920B-BD5C74545895}" srcId="{9751789B-315E-4A88-8F63-9BA9667D86AB}" destId="{C1B4C356-79E7-4A3D-AE17-D17BEF800D6B}" srcOrd="3" destOrd="0" parTransId="{686BDD7E-0708-4C0F-97E9-8CFB786172CE}" sibTransId="{1A4122D7-F1A8-49C4-B0C8-B4FB4F473EF7}"/>
    <dgm:cxn modelId="{4FF63EA6-998D-4B83-BF92-7CBF7BC7567E}" type="presOf" srcId="{15E57507-FB89-4E65-A626-47ACBE654816}" destId="{117E3C5C-3B1C-4573-A897-FA3929FE2ED2}" srcOrd="0" destOrd="0" presId="urn:microsoft.com/office/officeart/2005/8/layout/radial1"/>
    <dgm:cxn modelId="{4AEC91D6-2627-48FD-9901-5C881058D9A5}" type="presOf" srcId="{742AC524-4591-4417-8274-E02F432FDCB7}" destId="{E1576A2F-D806-4CED-835A-4E4B20268446}" srcOrd="0" destOrd="0" presId="urn:microsoft.com/office/officeart/2005/8/layout/radial1"/>
    <dgm:cxn modelId="{54B4A554-2EA3-4D79-93C7-9EBCFC38EB68}" type="presOf" srcId="{B7721336-914A-43E5-8208-31DCCA346BB2}" destId="{024E7168-9ECF-432F-9704-37ABFD1FF923}" srcOrd="0" destOrd="0" presId="urn:microsoft.com/office/officeart/2005/8/layout/radial1"/>
    <dgm:cxn modelId="{44B6883E-4AB1-4DC6-B571-12BA537321C2}" type="presOf" srcId="{C1B4C356-79E7-4A3D-AE17-D17BEF800D6B}" destId="{F854D1FE-7568-411F-AB3E-8703FE224C10}" srcOrd="0" destOrd="0" presId="urn:microsoft.com/office/officeart/2005/8/layout/radial1"/>
    <dgm:cxn modelId="{589CFD94-9822-4F0B-B634-94AAD37BF3FD}" type="presOf" srcId="{181A8449-637F-494C-8401-596B0E29795C}" destId="{0D5EBE92-4785-45A4-876B-6E86F3B807C2}" srcOrd="1" destOrd="0" presId="urn:microsoft.com/office/officeart/2005/8/layout/radial1"/>
    <dgm:cxn modelId="{4D4E6346-25D9-46FB-8988-D1C41D79EBD6}" srcId="{9751789B-315E-4A88-8F63-9BA9667D86AB}" destId="{15E57507-FB89-4E65-A626-47ACBE654816}" srcOrd="2" destOrd="0" parTransId="{742AC524-4591-4417-8274-E02F432FDCB7}" sibTransId="{E584047E-B0AB-4F5E-B054-43CAFD780AF7}"/>
    <dgm:cxn modelId="{AD79D9BD-2347-427D-84DC-68C7B4278715}" srcId="{9751789B-315E-4A88-8F63-9BA9667D86AB}" destId="{AA0BB6F1-B0D6-413A-9F8E-73BB80ADBC8C}" srcOrd="0" destOrd="0" parTransId="{55496173-6F72-4E1C-BBE2-39AC015BB1E8}" sibTransId="{F67C4698-CDBE-4375-AE7B-6096E0F27823}"/>
    <dgm:cxn modelId="{A213C0ED-A820-4B04-A58C-2766BE22DD13}" type="presOf" srcId="{9751789B-315E-4A88-8F63-9BA9667D86AB}" destId="{58E0E9D8-6088-4C0F-B862-C56FD3C09126}" srcOrd="0" destOrd="0" presId="urn:microsoft.com/office/officeart/2005/8/layout/radial1"/>
    <dgm:cxn modelId="{42859E67-B6FF-4A75-BE8B-44764B41CF5F}" type="presOf" srcId="{686BDD7E-0708-4C0F-97E9-8CFB786172CE}" destId="{85BC4E4A-F3EC-49A9-832E-259BCD77EFB7}" srcOrd="1" destOrd="0" presId="urn:microsoft.com/office/officeart/2005/8/layout/radial1"/>
    <dgm:cxn modelId="{8E204839-2FF9-4B96-A844-1A08A48A0797}" type="presOf" srcId="{55496173-6F72-4E1C-BBE2-39AC015BB1E8}" destId="{D7A7FEF0-B772-4B17-92B7-F28C3CE2DD1C}" srcOrd="0" destOrd="0" presId="urn:microsoft.com/office/officeart/2005/8/layout/radial1"/>
    <dgm:cxn modelId="{42A8A802-A040-477C-86C3-6F51A7F7EF7D}" type="presOf" srcId="{4180EAD3-A96A-4507-A974-939153CA68D6}" destId="{7E0D99BA-0A38-47A7-BF01-EC8EAE5633C9}" srcOrd="0" destOrd="0" presId="urn:microsoft.com/office/officeart/2005/8/layout/radial1"/>
    <dgm:cxn modelId="{C0AED067-5C3A-42C2-BD7A-A9EE6D4AA8BC}" type="presOf" srcId="{AA0BB6F1-B0D6-413A-9F8E-73BB80ADBC8C}" destId="{07BE446F-5220-4CC7-BD56-43222A41585A}" srcOrd="0" destOrd="0" presId="urn:microsoft.com/office/officeart/2005/8/layout/radial1"/>
    <dgm:cxn modelId="{658CE30F-3938-4476-8D29-74BEA52152FE}" type="presOf" srcId="{55496173-6F72-4E1C-BBE2-39AC015BB1E8}" destId="{4D519224-0114-401E-B964-94414FD0F0C9}" srcOrd="1" destOrd="0" presId="urn:microsoft.com/office/officeart/2005/8/layout/radial1"/>
    <dgm:cxn modelId="{5DADB15D-2C39-4CC1-9A11-DFF8E607F4B0}" srcId="{4180EAD3-A96A-4507-A974-939153CA68D6}" destId="{9751789B-315E-4A88-8F63-9BA9667D86AB}" srcOrd="0" destOrd="0" parTransId="{21839394-B095-4DA7-9014-1475D43648C6}" sibTransId="{791B8D82-CADA-4C83-94AE-0F1D58C189B6}"/>
    <dgm:cxn modelId="{AD5FF785-A709-4A4A-B52E-53065D7C1F7E}" type="presOf" srcId="{742AC524-4591-4417-8274-E02F432FDCB7}" destId="{B7E48315-6D9D-48DE-B81F-B6E47CA21AC8}" srcOrd="1" destOrd="0" presId="urn:microsoft.com/office/officeart/2005/8/layout/radial1"/>
    <dgm:cxn modelId="{F792FF02-0B15-4BF5-AAE7-CF85BA14B5C5}" type="presOf" srcId="{181A8449-637F-494C-8401-596B0E29795C}" destId="{6E01452C-375D-4619-A746-877B9DEE102A}" srcOrd="0" destOrd="0" presId="urn:microsoft.com/office/officeart/2005/8/layout/radial1"/>
    <dgm:cxn modelId="{0ABC7B65-A4D5-4ADF-80CC-496C77FB6653}" type="presOf" srcId="{686BDD7E-0708-4C0F-97E9-8CFB786172CE}" destId="{3AF798E6-FF3E-41EA-B3BF-1C94253ADD0B}" srcOrd="0" destOrd="0" presId="urn:microsoft.com/office/officeart/2005/8/layout/radial1"/>
    <dgm:cxn modelId="{D41B5BAC-08FF-4C7F-8325-09747826C468}" srcId="{9751789B-315E-4A88-8F63-9BA9667D86AB}" destId="{B7721336-914A-43E5-8208-31DCCA346BB2}" srcOrd="1" destOrd="0" parTransId="{181A8449-637F-494C-8401-596B0E29795C}" sibTransId="{81C3CD9E-D0AD-45D0-A063-DC105932F954}"/>
    <dgm:cxn modelId="{0F420ECE-EB97-4875-AFAF-3242D4ABB142}" type="presParOf" srcId="{7E0D99BA-0A38-47A7-BF01-EC8EAE5633C9}" destId="{58E0E9D8-6088-4C0F-B862-C56FD3C09126}" srcOrd="0" destOrd="0" presId="urn:microsoft.com/office/officeart/2005/8/layout/radial1"/>
    <dgm:cxn modelId="{2B904F9C-205D-4FCA-9CEB-CC4BEB18171A}" type="presParOf" srcId="{7E0D99BA-0A38-47A7-BF01-EC8EAE5633C9}" destId="{D7A7FEF0-B772-4B17-92B7-F28C3CE2DD1C}" srcOrd="1" destOrd="0" presId="urn:microsoft.com/office/officeart/2005/8/layout/radial1"/>
    <dgm:cxn modelId="{8B2210AA-DB10-4457-B7A3-461C8B7F644C}" type="presParOf" srcId="{D7A7FEF0-B772-4B17-92B7-F28C3CE2DD1C}" destId="{4D519224-0114-401E-B964-94414FD0F0C9}" srcOrd="0" destOrd="0" presId="urn:microsoft.com/office/officeart/2005/8/layout/radial1"/>
    <dgm:cxn modelId="{7AFCAAF5-1100-4C87-9FA0-E5B72327F464}" type="presParOf" srcId="{7E0D99BA-0A38-47A7-BF01-EC8EAE5633C9}" destId="{07BE446F-5220-4CC7-BD56-43222A41585A}" srcOrd="2" destOrd="0" presId="urn:microsoft.com/office/officeart/2005/8/layout/radial1"/>
    <dgm:cxn modelId="{D69020BD-35A8-4B3B-9604-3A432B609B76}" type="presParOf" srcId="{7E0D99BA-0A38-47A7-BF01-EC8EAE5633C9}" destId="{6E01452C-375D-4619-A746-877B9DEE102A}" srcOrd="3" destOrd="0" presId="urn:microsoft.com/office/officeart/2005/8/layout/radial1"/>
    <dgm:cxn modelId="{320147DE-16A5-4D74-B072-26AB8E5816EE}" type="presParOf" srcId="{6E01452C-375D-4619-A746-877B9DEE102A}" destId="{0D5EBE92-4785-45A4-876B-6E86F3B807C2}" srcOrd="0" destOrd="0" presId="urn:microsoft.com/office/officeart/2005/8/layout/radial1"/>
    <dgm:cxn modelId="{8072D389-A444-4109-9DA8-7FC5373FD5DD}" type="presParOf" srcId="{7E0D99BA-0A38-47A7-BF01-EC8EAE5633C9}" destId="{024E7168-9ECF-432F-9704-37ABFD1FF923}" srcOrd="4" destOrd="0" presId="urn:microsoft.com/office/officeart/2005/8/layout/radial1"/>
    <dgm:cxn modelId="{3B3FBE7C-4AC8-43ED-B355-F317D2A782DD}" type="presParOf" srcId="{7E0D99BA-0A38-47A7-BF01-EC8EAE5633C9}" destId="{E1576A2F-D806-4CED-835A-4E4B20268446}" srcOrd="5" destOrd="0" presId="urn:microsoft.com/office/officeart/2005/8/layout/radial1"/>
    <dgm:cxn modelId="{1DBFF826-59E2-4336-B4EC-42113CD64764}" type="presParOf" srcId="{E1576A2F-D806-4CED-835A-4E4B20268446}" destId="{B7E48315-6D9D-48DE-B81F-B6E47CA21AC8}" srcOrd="0" destOrd="0" presId="urn:microsoft.com/office/officeart/2005/8/layout/radial1"/>
    <dgm:cxn modelId="{7EFAB342-164C-4AB2-8617-8DC9FBD94D11}" type="presParOf" srcId="{7E0D99BA-0A38-47A7-BF01-EC8EAE5633C9}" destId="{117E3C5C-3B1C-4573-A897-FA3929FE2ED2}" srcOrd="6" destOrd="0" presId="urn:microsoft.com/office/officeart/2005/8/layout/radial1"/>
    <dgm:cxn modelId="{B11B07C0-7373-4AB3-8478-A2CC544DA85E}" type="presParOf" srcId="{7E0D99BA-0A38-47A7-BF01-EC8EAE5633C9}" destId="{3AF798E6-FF3E-41EA-B3BF-1C94253ADD0B}" srcOrd="7" destOrd="0" presId="urn:microsoft.com/office/officeart/2005/8/layout/radial1"/>
    <dgm:cxn modelId="{F03D4459-8044-481F-BB5F-F33BEB2206C4}" type="presParOf" srcId="{3AF798E6-FF3E-41EA-B3BF-1C94253ADD0B}" destId="{85BC4E4A-F3EC-49A9-832E-259BCD77EFB7}" srcOrd="0" destOrd="0" presId="urn:microsoft.com/office/officeart/2005/8/layout/radial1"/>
    <dgm:cxn modelId="{0216B097-521E-4683-8977-7960AA922BFA}" type="presParOf" srcId="{7E0D99BA-0A38-47A7-BF01-EC8EAE5633C9}" destId="{F854D1FE-7568-411F-AB3E-8703FE224C10}" srcOrd="8" destOrd="0" presId="urn:microsoft.com/office/officeart/2005/8/layout/radial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E0E9D8-6088-4C0F-B862-C56FD3C09126}">
      <dsp:nvSpPr>
        <dsp:cNvPr id="0" name=""/>
        <dsp:cNvSpPr/>
      </dsp:nvSpPr>
      <dsp:spPr>
        <a:xfrm>
          <a:off x="3027475" y="1472501"/>
          <a:ext cx="2424134" cy="1683913"/>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Supporting evidence two</a:t>
          </a:r>
          <a:endParaRPr lang="zh-CN" altLang="en-US" sz="2800" kern="1200" dirty="0"/>
        </a:p>
      </dsp:txBody>
      <dsp:txXfrm>
        <a:off x="3027475" y="1472501"/>
        <a:ext cx="2424134" cy="1683913"/>
      </dsp:txXfrm>
    </dsp:sp>
    <dsp:sp modelId="{D7A7FEF0-B772-4B17-92B7-F28C3CE2DD1C}">
      <dsp:nvSpPr>
        <dsp:cNvPr id="0" name=""/>
        <dsp:cNvSpPr/>
      </dsp:nvSpPr>
      <dsp:spPr>
        <a:xfrm rot="16200000">
          <a:off x="4017871" y="1237183"/>
          <a:ext cx="443342" cy="27294"/>
        </a:xfrm>
        <a:custGeom>
          <a:avLst/>
          <a:gdLst/>
          <a:ahLst/>
          <a:cxnLst/>
          <a:rect l="0" t="0" r="0" b="0"/>
          <a:pathLst>
            <a:path>
              <a:moveTo>
                <a:pt x="0" y="13647"/>
              </a:moveTo>
              <a:lnTo>
                <a:pt x="443342" y="13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6200000">
        <a:off x="4228459" y="1239747"/>
        <a:ext cx="22167" cy="22167"/>
      </dsp:txXfrm>
    </dsp:sp>
    <dsp:sp modelId="{07BE446F-5220-4CC7-BD56-43222A41585A}">
      <dsp:nvSpPr>
        <dsp:cNvPr id="0" name=""/>
        <dsp:cNvSpPr/>
      </dsp:nvSpPr>
      <dsp:spPr>
        <a:xfrm>
          <a:off x="2544271" y="245930"/>
          <a:ext cx="3390543" cy="783228"/>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Introduction</a:t>
          </a:r>
          <a:endParaRPr lang="zh-CN" altLang="en-US" sz="3200" kern="1200" dirty="0"/>
        </a:p>
      </dsp:txBody>
      <dsp:txXfrm>
        <a:off x="2544271" y="245930"/>
        <a:ext cx="3390543" cy="783228"/>
      </dsp:txXfrm>
    </dsp:sp>
    <dsp:sp modelId="{6E01452C-375D-4619-A746-877B9DEE102A}">
      <dsp:nvSpPr>
        <dsp:cNvPr id="0" name=""/>
        <dsp:cNvSpPr/>
      </dsp:nvSpPr>
      <dsp:spPr>
        <a:xfrm rot="27">
          <a:off x="5451610" y="2300821"/>
          <a:ext cx="282021" cy="27294"/>
        </a:xfrm>
        <a:custGeom>
          <a:avLst/>
          <a:gdLst/>
          <a:ahLst/>
          <a:cxnLst/>
          <a:rect l="0" t="0" r="0" b="0"/>
          <a:pathLst>
            <a:path>
              <a:moveTo>
                <a:pt x="0" y="13647"/>
              </a:moveTo>
              <a:lnTo>
                <a:pt x="282021" y="13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7">
        <a:off x="5585570" y="2307418"/>
        <a:ext cx="14101" cy="14101"/>
      </dsp:txXfrm>
    </dsp:sp>
    <dsp:sp modelId="{024E7168-9ECF-432F-9704-37ABFD1FF923}">
      <dsp:nvSpPr>
        <dsp:cNvPr id="0" name=""/>
        <dsp:cNvSpPr/>
      </dsp:nvSpPr>
      <dsp:spPr>
        <a:xfrm>
          <a:off x="5733631" y="1472503"/>
          <a:ext cx="2382272" cy="1683952"/>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Supporting evidence three</a:t>
          </a:r>
          <a:endParaRPr lang="zh-CN" altLang="en-US" sz="2800" kern="1200" dirty="0"/>
        </a:p>
      </dsp:txBody>
      <dsp:txXfrm>
        <a:off x="5733631" y="1472503"/>
        <a:ext cx="2382272" cy="1683952"/>
      </dsp:txXfrm>
    </dsp:sp>
    <dsp:sp modelId="{E1576A2F-D806-4CED-835A-4E4B20268446}">
      <dsp:nvSpPr>
        <dsp:cNvPr id="0" name=""/>
        <dsp:cNvSpPr/>
      </dsp:nvSpPr>
      <dsp:spPr>
        <a:xfrm rot="5400000">
          <a:off x="4043673" y="3338637"/>
          <a:ext cx="391739" cy="27294"/>
        </a:xfrm>
        <a:custGeom>
          <a:avLst/>
          <a:gdLst/>
          <a:ahLst/>
          <a:cxnLst/>
          <a:rect l="0" t="0" r="0" b="0"/>
          <a:pathLst>
            <a:path>
              <a:moveTo>
                <a:pt x="0" y="13647"/>
              </a:moveTo>
              <a:lnTo>
                <a:pt x="391739" y="13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5400000">
        <a:off x="4229749" y="3342491"/>
        <a:ext cx="19586" cy="19586"/>
      </dsp:txXfrm>
    </dsp:sp>
    <dsp:sp modelId="{117E3C5C-3B1C-4573-A897-FA3929FE2ED2}">
      <dsp:nvSpPr>
        <dsp:cNvPr id="0" name=""/>
        <dsp:cNvSpPr/>
      </dsp:nvSpPr>
      <dsp:spPr>
        <a:xfrm>
          <a:off x="2544271" y="3548154"/>
          <a:ext cx="3390543" cy="886434"/>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Conclusion </a:t>
          </a:r>
          <a:endParaRPr lang="zh-CN" altLang="en-US" sz="3200" kern="1200" dirty="0"/>
        </a:p>
      </dsp:txBody>
      <dsp:txXfrm>
        <a:off x="2544271" y="3548154"/>
        <a:ext cx="3390543" cy="886434"/>
      </dsp:txXfrm>
    </dsp:sp>
    <dsp:sp modelId="{3AF798E6-FF3E-41EA-B3BF-1C94253ADD0B}">
      <dsp:nvSpPr>
        <dsp:cNvPr id="0" name=""/>
        <dsp:cNvSpPr/>
      </dsp:nvSpPr>
      <dsp:spPr>
        <a:xfrm rot="10799973">
          <a:off x="2732391" y="2300821"/>
          <a:ext cx="295083" cy="27294"/>
        </a:xfrm>
        <a:custGeom>
          <a:avLst/>
          <a:gdLst/>
          <a:ahLst/>
          <a:cxnLst/>
          <a:rect l="0" t="0" r="0" b="0"/>
          <a:pathLst>
            <a:path>
              <a:moveTo>
                <a:pt x="0" y="13647"/>
              </a:moveTo>
              <a:lnTo>
                <a:pt x="295083" y="13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799973">
        <a:off x="2872556" y="2307092"/>
        <a:ext cx="14754" cy="14754"/>
      </dsp:txXfrm>
    </dsp:sp>
    <dsp:sp modelId="{F854D1FE-7568-411F-AB3E-8703FE224C10}">
      <dsp:nvSpPr>
        <dsp:cNvPr id="0" name=""/>
        <dsp:cNvSpPr/>
      </dsp:nvSpPr>
      <dsp:spPr>
        <a:xfrm>
          <a:off x="385836" y="1539857"/>
          <a:ext cx="2346555" cy="1549244"/>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Supporting evidence one</a:t>
          </a:r>
          <a:endParaRPr lang="zh-CN" altLang="en-US" sz="2800" kern="1200" dirty="0"/>
        </a:p>
      </dsp:txBody>
      <dsp:txXfrm>
        <a:off x="385836" y="1539857"/>
        <a:ext cx="2346555" cy="154924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B87A5-CAF8-432C-9CE0-D5B94C716818}"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EF56D-EC11-4BF9-BD42-BDC083B458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2021</a:t>
            </a:r>
            <a:r>
              <a:rPr lang="zh-CN" altLang="en-US" dirty="0" smtClean="0"/>
              <a:t>年</a:t>
            </a:r>
            <a:r>
              <a:rPr lang="en-US" altLang="zh-CN" dirty="0" smtClean="0"/>
              <a:t>4</a:t>
            </a:r>
            <a:r>
              <a:rPr lang="zh-CN" altLang="en-US" dirty="0" smtClean="0"/>
              <a:t>月暨阳联考</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30810" y="513080"/>
            <a:ext cx="8883015" cy="3189605"/>
          </a:xfrm>
          <a:prstGeom prst="rect">
            <a:avLst/>
          </a:prstGeom>
          <a:noFill/>
        </p:spPr>
        <p:txBody>
          <a:bodyPr wrap="square" rtlCol="0" anchor="t">
            <a:spAutoFit/>
          </a:bodyPr>
          <a:p>
            <a:pPr indent="304800" algn="l" eaLnBrk="0" fontAlgn="base" hangingPunct="0">
              <a:lnSpc>
                <a:spcPct val="90000"/>
              </a:lnSpc>
              <a:buClrTx/>
              <a:buSzTx/>
              <a:buFontTx/>
            </a:pPr>
            <a:r>
              <a:rPr lang="en-US" altLang="zh-CN" sz="28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Branching and table-shaped corals provide build structures on the reef </a:t>
            </a:r>
            <a:r>
              <a:rPr lang="en-US" altLang="zh-CN" sz="28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sym typeface="+mn-ea"/>
              </a:rPr>
              <a:t>that are important for other sea life</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8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such as fish. Their loss is reducing population sizes and sea food productivity. When ocean temperatures are too high</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8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corals drive away their colorful symbiotic algae</a:t>
            </a:r>
            <a:r>
              <a:rPr lang="zh-CN" altLang="en-US" sz="28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（共生藻类）</a:t>
            </a:r>
            <a:r>
              <a:rPr lang="en-US" altLang="zh-CN" sz="28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that provide them with food ----- turning them a bleached white. If the ocean cools quickly enough</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8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the algae can return. But if it stays too hot for too long</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8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the corals begin to starve.</a:t>
            </a:r>
            <a:endParaRPr lang="zh-CN" altLang="en-US" sz="2800"/>
          </a:p>
        </p:txBody>
      </p:sp>
      <p:sp>
        <p:nvSpPr>
          <p:cNvPr id="11" name="文本框 10"/>
          <p:cNvSpPr txBox="1"/>
          <p:nvPr/>
        </p:nvSpPr>
        <p:spPr>
          <a:xfrm>
            <a:off x="130810" y="4175760"/>
            <a:ext cx="9097645" cy="2306955"/>
          </a:xfrm>
          <a:prstGeom prst="rect">
            <a:avLst/>
          </a:prstGeom>
          <a:noFill/>
        </p:spPr>
        <p:txBody>
          <a:bodyPr wrap="square" rtlCol="0" anchor="t">
            <a:spAutoFit/>
          </a:bodyPr>
          <a:p>
            <a:pPr marL="0" marR="0" lvl="0" indent="304800" algn="l" defTabSz="914400" rtl="0" eaLnBrk="1" fontAlgn="base" latinLnBrk="0" hangingPunct="1">
              <a:lnSpc>
                <a:spcPct val="100000"/>
              </a:lnSpc>
              <a:spcBef>
                <a:spcPct val="0"/>
              </a:spcBef>
              <a:spcAft>
                <a:spcPct val="0"/>
              </a:spcAft>
              <a:buClrTx/>
              <a:buSzTx/>
              <a:buFontTx/>
              <a:buNone/>
            </a:pPr>
            <a:r>
              <a:rPr lang="en-US" altLang="zh-CN" sz="24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28.What can we learn about the bleaching episodes from the </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1" fontAlgn="base" latinLnBrk="0" hangingPunct="1">
              <a:lnSpc>
                <a:spcPct val="100000"/>
              </a:lnSpc>
              <a:spcBef>
                <a:spcPct val="0"/>
              </a:spcBef>
              <a:spcAft>
                <a:spcPct val="0"/>
              </a:spcAft>
              <a:buClrTx/>
              <a:buSzTx/>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4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passage</a:t>
            </a:r>
            <a:r>
              <a:rPr lang="zh-CN" altLang="en-US" sz="24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1" fontAlgn="base" latinLnBrk="0" hangingPunct="1">
              <a:lnSpc>
                <a:spcPct val="100000"/>
              </a:lnSpc>
              <a:spcBef>
                <a:spcPct val="0"/>
              </a:spcBef>
              <a:spcAft>
                <a:spcPct val="0"/>
              </a:spcAft>
              <a:buClrTx/>
              <a:buSzTx/>
              <a:buFontTx/>
              <a:buNone/>
            </a:pPr>
            <a:r>
              <a:rPr lang="en-US" altLang="zh-CN" sz="24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 The decline of corals occurred in all species.</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1" fontAlgn="base" latinLnBrk="0" hangingPunct="1">
              <a:lnSpc>
                <a:spcPct val="100000"/>
              </a:lnSpc>
              <a:spcBef>
                <a:spcPct val="0"/>
              </a:spcBef>
              <a:spcAft>
                <a:spcPct val="0"/>
              </a:spcAft>
              <a:buClrTx/>
              <a:buSzTx/>
              <a:buFontTx/>
              <a:buNone/>
            </a:pPr>
            <a:r>
              <a:rPr lang="en-US" altLang="zh-CN" sz="24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B. Corals will never come back to life once bleached. </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1" fontAlgn="base" latinLnBrk="0" hangingPunct="1">
              <a:lnSpc>
                <a:spcPct val="100000"/>
              </a:lnSpc>
              <a:spcBef>
                <a:spcPct val="0"/>
              </a:spcBef>
              <a:spcAft>
                <a:spcPct val="0"/>
              </a:spcAft>
              <a:buClrTx/>
              <a:buSzTx/>
              <a:buFontTx/>
              <a:buNone/>
            </a:pPr>
            <a:r>
              <a:rPr lang="en-US" altLang="zh-CN" sz="24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C. Reefs have increased in Australia with climate change.</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1" fontAlgn="base" latinLnBrk="0" hangingPunct="1">
              <a:lnSpc>
                <a:spcPct val="100000"/>
              </a:lnSpc>
              <a:spcBef>
                <a:spcPct val="0"/>
              </a:spcBef>
              <a:spcAft>
                <a:spcPct val="0"/>
              </a:spcAft>
              <a:buClrTx/>
              <a:buSzTx/>
              <a:buFontTx/>
              <a:buNone/>
            </a:pPr>
            <a:r>
              <a:rPr lang="en-US" altLang="zh-CN" sz="24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D. The Great Barrier Reef plays a vital role in sea ecosystem.</a:t>
            </a:r>
            <a:endParaRPr lang="zh-CN" altLang="en-US" sz="2400"/>
          </a:p>
        </p:txBody>
      </p:sp>
      <p:sp>
        <p:nvSpPr>
          <p:cNvPr id="16" name="矩形 15"/>
          <p:cNvSpPr/>
          <p:nvPr/>
        </p:nvSpPr>
        <p:spPr>
          <a:xfrm>
            <a:off x="6720205" y="4745990"/>
            <a:ext cx="774065" cy="583565"/>
          </a:xfrm>
          <a:prstGeom prst="rect">
            <a:avLst/>
          </a:prstGeom>
        </p:spPr>
        <p:txBody>
          <a:bodyPr wrap="square">
            <a:spAutoFit/>
          </a:bodyPr>
          <a:p>
            <a:r>
              <a:rPr lang="en-US" altLang="zh-CN" sz="3200" b="1" dirty="0" smtClean="0">
                <a:solidFill>
                  <a:srgbClr val="FF0000"/>
                </a:solidFill>
                <a:latin typeface="Times New Roman" panose="02020603050405020304" pitchFamily="18" charset="0"/>
                <a:cs typeface="Times New Roman" panose="02020603050405020304" pitchFamily="18" charset="0"/>
              </a:rPr>
              <a:t>A ?</a:t>
            </a:r>
            <a:endParaRPr lang="en-US" altLang="zh-CN" sz="3200" b="1" dirty="0" smtClean="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02970" y="3715385"/>
            <a:ext cx="7792720" cy="460375"/>
          </a:xfrm>
          <a:prstGeom prst="rect">
            <a:avLst/>
          </a:prstGeom>
        </p:spPr>
        <p:txBody>
          <a:bodyPr wrap="square">
            <a:spAutoFit/>
          </a:bodyPr>
          <a:p>
            <a:r>
              <a:rPr lang="en-US" altLang="zh-CN" sz="2400" dirty="0" smtClean="0">
                <a:solidFill>
                  <a:srgbClr val="0000FF"/>
                </a:solidFill>
                <a:latin typeface="Times New Roman" panose="02020603050405020304" pitchFamily="18" charset="0"/>
                <a:cs typeface="Times New Roman" panose="02020603050405020304" pitchFamily="18" charset="0"/>
              </a:rPr>
              <a:t>Para.2 The decline occurred in...and across </a:t>
            </a:r>
            <a:r>
              <a:rPr lang="en-US" altLang="zh-CN" sz="2400" b="1" dirty="0" smtClean="0">
                <a:solidFill>
                  <a:srgbClr val="FF0000"/>
                </a:solidFill>
                <a:latin typeface="Times New Roman" panose="02020603050405020304" pitchFamily="18" charset="0"/>
                <a:cs typeface="Times New Roman" panose="02020603050405020304" pitchFamily="18" charset="0"/>
              </a:rPr>
              <a:t>nearly</a:t>
            </a:r>
            <a:r>
              <a:rPr lang="en-US" altLang="zh-CN" sz="2400" dirty="0" smtClean="0">
                <a:solidFill>
                  <a:srgbClr val="0000FF"/>
                </a:solidFill>
                <a:latin typeface="Times New Roman" panose="02020603050405020304" pitchFamily="18" charset="0"/>
                <a:cs typeface="Times New Roman" panose="02020603050405020304" pitchFamily="18" charset="0"/>
              </a:rPr>
              <a:t> all species.</a:t>
            </a:r>
            <a:endParaRPr lang="en-US" altLang="zh-CN" sz="2400" dirty="0" smtClean="0">
              <a:solidFill>
                <a:srgbClr val="0000FF"/>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2593340" y="5266690"/>
            <a:ext cx="859790" cy="460375"/>
          </a:xfrm>
          <a:prstGeom prst="rect">
            <a:avLst/>
          </a:prstGeom>
          <a:noFill/>
        </p:spPr>
        <p:txBody>
          <a:bodyPr wrap="none" rtlCol="0" anchor="t">
            <a:spAutoFit/>
          </a:bodyPr>
          <a:p>
            <a:r>
              <a:rPr lang="en-US" altLang="zh-CN" sz="240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never</a:t>
            </a:r>
            <a:endParaRPr lang="en-US" altLang="zh-CN" sz="240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4" name="文本框 13"/>
          <p:cNvSpPr txBox="1"/>
          <p:nvPr/>
        </p:nvSpPr>
        <p:spPr>
          <a:xfrm>
            <a:off x="2593340" y="5641340"/>
            <a:ext cx="1333500" cy="460375"/>
          </a:xfrm>
          <a:prstGeom prst="rect">
            <a:avLst/>
          </a:prstGeom>
          <a:noFill/>
        </p:spPr>
        <p:txBody>
          <a:bodyPr wrap="none" rtlCol="0" anchor="t">
            <a:spAutoFit/>
          </a:bodyPr>
          <a:p>
            <a:r>
              <a:rPr lang="en-US" altLang="zh-CN" sz="240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increased</a:t>
            </a:r>
            <a:endParaRPr lang="en-US" altLang="zh-CN" sz="240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5" name="直接箭头连接符 14"/>
          <p:cNvCxnSpPr/>
          <p:nvPr/>
        </p:nvCxnSpPr>
        <p:spPr>
          <a:xfrm flipH="1">
            <a:off x="4139565" y="1162050"/>
            <a:ext cx="285115" cy="500316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 name="笑脸 16"/>
          <p:cNvSpPr/>
          <p:nvPr/>
        </p:nvSpPr>
        <p:spPr>
          <a:xfrm>
            <a:off x="662429" y="5985485"/>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2" grpId="1"/>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Reading  B</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3528" y="116632"/>
            <a:ext cx="3163045" cy="523220"/>
          </a:xfrm>
          <a:prstGeom prst="rect">
            <a:avLst/>
          </a:prstGeom>
          <a:noFill/>
        </p:spPr>
        <p:txBody>
          <a:bodyPr wrap="none" rtlCol="0">
            <a:spAutoFit/>
          </a:bodyPr>
          <a:lstStyle/>
          <a:p>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Who is </a:t>
            </a:r>
            <a:r>
              <a:rPr lang="en-US" altLang="zh-CN" sz="2800" b="1"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JeffBezos</a:t>
            </a:r>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2" name="图片 11" descr="2.jpg"/>
          <p:cNvPicPr>
            <a:picLocks noChangeAspect="1"/>
          </p:cNvPicPr>
          <p:nvPr/>
        </p:nvPicPr>
        <p:blipFill>
          <a:blip r:embed="rId1" cstate="print"/>
          <a:stretch>
            <a:fillRect/>
          </a:stretch>
        </p:blipFill>
        <p:spPr>
          <a:xfrm>
            <a:off x="0" y="692696"/>
            <a:ext cx="5715000" cy="3209925"/>
          </a:xfrm>
          <a:prstGeom prst="rect">
            <a:avLst/>
          </a:prstGeom>
        </p:spPr>
      </p:pic>
      <p:sp>
        <p:nvSpPr>
          <p:cNvPr id="13" name="TextBox 12"/>
          <p:cNvSpPr txBox="1"/>
          <p:nvPr/>
        </p:nvSpPr>
        <p:spPr>
          <a:xfrm>
            <a:off x="4067944" y="116632"/>
            <a:ext cx="4514850" cy="521970"/>
          </a:xfrm>
          <a:prstGeom prst="rect">
            <a:avLst/>
          </a:prstGeom>
          <a:noFill/>
        </p:spPr>
        <p:txBody>
          <a:bodyPr wrap="none" rtlCol="0">
            <a:spAutoFit/>
          </a:bodyPr>
          <a:lstStyle/>
          <a:p>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What's his rule at Amazon?</a:t>
            </a:r>
            <a:endParaRPr lang="zh-CN" altLang="en-US" sz="28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矩形 13"/>
          <p:cNvSpPr/>
          <p:nvPr/>
        </p:nvSpPr>
        <p:spPr>
          <a:xfrm>
            <a:off x="5831632" y="692696"/>
            <a:ext cx="3312368" cy="2061210"/>
          </a:xfrm>
          <a:prstGeom prst="rect">
            <a:avLst/>
          </a:prstGeom>
          <a:solidFill>
            <a:schemeClr val="accent2">
              <a:lumMod val="20000"/>
              <a:lumOff val="80000"/>
            </a:schemeClr>
          </a:solidFill>
        </p:spPr>
        <p:txBody>
          <a:bodyPr wrap="square">
            <a:spAutoFit/>
          </a:bodyPr>
          <a:lstStyle/>
          <a:p>
            <a:r>
              <a:rPr lang="en-US" altLang="zh-CN" sz="3200" b="1" dirty="0" smtClean="0">
                <a:solidFill>
                  <a:srgbClr val="0000FF"/>
                </a:solidFill>
              </a:rPr>
              <a:t>If a team can't be fed by two pizzas then that team</a:t>
            </a:r>
            <a:endParaRPr lang="en-US" altLang="zh-CN" sz="3200" b="1" dirty="0" smtClean="0">
              <a:solidFill>
                <a:srgbClr val="0000FF"/>
              </a:solidFill>
            </a:endParaRPr>
          </a:p>
          <a:p>
            <a:r>
              <a:rPr lang="en-US" altLang="zh-CN" sz="3200" b="1" dirty="0" smtClean="0">
                <a:solidFill>
                  <a:srgbClr val="0000FF"/>
                </a:solidFill>
              </a:rPr>
              <a:t>is too large.</a:t>
            </a:r>
            <a:endParaRPr lang="en-US" altLang="zh-CN" sz="3200" b="1" dirty="0" smtClean="0">
              <a:solidFill>
                <a:srgbClr val="0000FF"/>
              </a:solidFill>
            </a:endParaRPr>
          </a:p>
        </p:txBody>
      </p:sp>
      <p:sp>
        <p:nvSpPr>
          <p:cNvPr id="15" name="矩形 14"/>
          <p:cNvSpPr/>
          <p:nvPr/>
        </p:nvSpPr>
        <p:spPr>
          <a:xfrm>
            <a:off x="5868144" y="2780928"/>
            <a:ext cx="3275856" cy="707886"/>
          </a:xfrm>
          <a:prstGeom prst="rect">
            <a:avLst/>
          </a:prstGeom>
          <a:solidFill>
            <a:schemeClr val="accent4">
              <a:lumMod val="20000"/>
              <a:lumOff val="80000"/>
            </a:schemeClr>
          </a:solidFill>
        </p:spPr>
        <p:txBody>
          <a:bodyPr wrap="square">
            <a:spAutoFit/>
          </a:bodyPr>
          <a:lstStyle/>
          <a:p>
            <a:r>
              <a:rPr lang="zh-CN" altLang="zh-CN" sz="2000" dirty="0" smtClean="0"/>
              <a:t>如果两个披萨都喂不饱一个团队，那说明它太大了</a:t>
            </a:r>
            <a:r>
              <a:rPr lang="zh-CN" altLang="en-US" sz="2000" dirty="0" smtClean="0"/>
              <a:t>。</a:t>
            </a:r>
            <a:endParaRPr lang="en-US" altLang="zh-CN" sz="2000" b="1"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720080"/>
          </a:xfrm>
        </p:spPr>
        <p:txBody>
          <a:bodyPr>
            <a:normAutofit fontScale="90000"/>
          </a:bodyPr>
          <a:lstStyle/>
          <a:p>
            <a:r>
              <a:rPr lang="en-US" altLang="zh-CN" b="1" dirty="0" smtClean="0"/>
              <a:t>The Structure of the Passage</a:t>
            </a:r>
            <a:endParaRPr lang="zh-CN" altLang="en-US" b="1" dirty="0"/>
          </a:p>
        </p:txBody>
      </p:sp>
      <p:graphicFrame>
        <p:nvGraphicFramePr>
          <p:cNvPr id="4" name="图示 3"/>
          <p:cNvGraphicFramePr/>
          <p:nvPr/>
        </p:nvGraphicFramePr>
        <p:xfrm>
          <a:off x="467544" y="1484784"/>
          <a:ext cx="8496944" cy="46805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3491880" y="1196752"/>
            <a:ext cx="2520280" cy="504056"/>
            <a:chOff x="2051720" y="836712"/>
            <a:chExt cx="2908015" cy="504056"/>
          </a:xfrm>
        </p:grpSpPr>
        <p:sp>
          <p:nvSpPr>
            <p:cNvPr id="6" name="矩形 5"/>
            <p:cNvSpPr/>
            <p:nvPr/>
          </p:nvSpPr>
          <p:spPr>
            <a:xfrm>
              <a:off x="2051720" y="836712"/>
              <a:ext cx="2824929" cy="504056"/>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7" name="TextBox 6"/>
            <p:cNvSpPr txBox="1"/>
            <p:nvPr/>
          </p:nvSpPr>
          <p:spPr>
            <a:xfrm>
              <a:off x="2051720" y="836712"/>
              <a:ext cx="2908015" cy="437043"/>
            </a:xfrm>
            <a:prstGeom prst="rect">
              <a:avLst/>
            </a:prstGeom>
            <a:noFill/>
          </p:spPr>
          <p:txBody>
            <a:bodyPr wrap="square" rtlCol="0">
              <a:spAutoFit/>
            </a:bodyPr>
            <a:lstStyle/>
            <a:p>
              <a:pPr>
                <a:lnSpc>
                  <a:spcPct val="80000"/>
                </a:lnSpc>
              </a:pPr>
              <a:r>
                <a:rPr lang="en-US" altLang="zh-CN" sz="2800" dirty="0" smtClean="0">
                  <a:latin typeface="Times New Roman" panose="02020603050405020304" pitchFamily="18" charset="0"/>
                  <a:cs typeface="Times New Roman" panose="02020603050405020304" pitchFamily="18" charset="0"/>
                </a:rPr>
                <a:t>Two pizza rules</a:t>
              </a:r>
              <a:endParaRPr lang="zh-CN" altLang="en-US" sz="2800" dirty="0">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2051720" y="6021288"/>
            <a:ext cx="6300192" cy="437043"/>
            <a:chOff x="-2891319" y="1700808"/>
            <a:chExt cx="7269452" cy="437043"/>
          </a:xfrm>
        </p:grpSpPr>
        <p:sp>
          <p:nvSpPr>
            <p:cNvPr id="9" name="矩形 8"/>
            <p:cNvSpPr/>
            <p:nvPr/>
          </p:nvSpPr>
          <p:spPr>
            <a:xfrm>
              <a:off x="-2891319" y="1700808"/>
              <a:ext cx="7062322" cy="432048"/>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10" name="TextBox 9"/>
            <p:cNvSpPr txBox="1"/>
            <p:nvPr/>
          </p:nvSpPr>
          <p:spPr>
            <a:xfrm>
              <a:off x="-2891319" y="1700808"/>
              <a:ext cx="7269452" cy="437043"/>
            </a:xfrm>
            <a:prstGeom prst="rect">
              <a:avLst/>
            </a:prstGeom>
            <a:noFill/>
          </p:spPr>
          <p:txBody>
            <a:bodyPr wrap="square" rtlCol="0">
              <a:spAutoFit/>
            </a:bodyPr>
            <a:lstStyle/>
            <a:p>
              <a:pPr>
                <a:lnSpc>
                  <a:spcPct val="80000"/>
                </a:lnSpc>
              </a:pPr>
              <a:r>
                <a:rPr lang="en-US" altLang="zh-CN" sz="2800" dirty="0" smtClean="0">
                  <a:latin typeface="Times New Roman" panose="02020603050405020304" pitchFamily="18" charset="0"/>
                  <a:cs typeface="Times New Roman" panose="02020603050405020304" pitchFamily="18" charset="0"/>
                </a:rPr>
                <a:t>Small Teams are better than Larger Ones.</a:t>
              </a:r>
              <a:endParaRPr lang="zh-CN" altLang="en-US" sz="2800" dirty="0">
                <a:latin typeface="Times New Roman" panose="02020603050405020304" pitchFamily="18" charset="0"/>
                <a:cs typeface="Times New Roman" panose="02020603050405020304" pitchFamily="18" charset="0"/>
              </a:endParaRPr>
            </a:p>
          </p:txBody>
        </p:sp>
      </p:grpSp>
      <p:grpSp>
        <p:nvGrpSpPr>
          <p:cNvPr id="11" name="组合 10"/>
          <p:cNvGrpSpPr/>
          <p:nvPr/>
        </p:nvGrpSpPr>
        <p:grpSpPr>
          <a:xfrm>
            <a:off x="251520" y="4653136"/>
            <a:ext cx="2664296" cy="680070"/>
            <a:chOff x="1973125" y="949857"/>
            <a:chExt cx="2908015" cy="874330"/>
          </a:xfrm>
        </p:grpSpPr>
        <p:sp>
          <p:nvSpPr>
            <p:cNvPr id="12" name="矩形 11"/>
            <p:cNvSpPr/>
            <p:nvPr/>
          </p:nvSpPr>
          <p:spPr>
            <a:xfrm>
              <a:off x="2051720" y="949857"/>
              <a:ext cx="2678435" cy="648073"/>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13" name="TextBox 12"/>
            <p:cNvSpPr txBox="1"/>
            <p:nvPr/>
          </p:nvSpPr>
          <p:spPr>
            <a:xfrm>
              <a:off x="1973125" y="1042434"/>
              <a:ext cx="2908015" cy="781753"/>
            </a:xfrm>
            <a:prstGeom prst="rect">
              <a:avLst/>
            </a:prstGeom>
            <a:noFill/>
          </p:spPr>
          <p:txBody>
            <a:bodyPr wrap="square" rtlCol="0">
              <a:spAutoFit/>
            </a:bodyPr>
            <a:lstStyle/>
            <a:p>
              <a:pPr>
                <a:lnSpc>
                  <a:spcPct val="80000"/>
                </a:lnSpc>
              </a:pPr>
              <a:r>
                <a:rPr lang="en-US" altLang="zh-CN" sz="2800" dirty="0" smtClean="0">
                  <a:latin typeface="Times New Roman" panose="02020603050405020304" pitchFamily="18" charset="0"/>
                  <a:cs typeface="Times New Roman" panose="02020603050405020304" pitchFamily="18" charset="0"/>
                </a:rPr>
                <a:t>A report in 2013</a:t>
              </a:r>
              <a:endParaRPr lang="zh-CN" altLang="en-US" sz="2800" dirty="0">
                <a:latin typeface="Times New Roman" panose="02020603050405020304" pitchFamily="18" charset="0"/>
                <a:cs typeface="Times New Roman" panose="02020603050405020304" pitchFamily="18" charset="0"/>
              </a:endParaRPr>
            </a:p>
          </p:txBody>
        </p:sp>
      </p:grpSp>
      <p:grpSp>
        <p:nvGrpSpPr>
          <p:cNvPr id="14" name="组合 13"/>
          <p:cNvGrpSpPr/>
          <p:nvPr/>
        </p:nvGrpSpPr>
        <p:grpSpPr>
          <a:xfrm>
            <a:off x="3275856" y="4581128"/>
            <a:ext cx="3240360" cy="392039"/>
            <a:chOff x="1908503" y="857280"/>
            <a:chExt cx="3222395" cy="504023"/>
          </a:xfrm>
        </p:grpSpPr>
        <p:sp>
          <p:nvSpPr>
            <p:cNvPr id="15" name="矩形 14"/>
            <p:cNvSpPr/>
            <p:nvPr/>
          </p:nvSpPr>
          <p:spPr>
            <a:xfrm>
              <a:off x="1908503" y="857280"/>
              <a:ext cx="3222395" cy="462884"/>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endParaRPr lang="zh-CN" altLang="en-US" dirty="0">
                <a:ln w="38100">
                  <a:solidFill>
                    <a:schemeClr val="tx1"/>
                  </a:solidFill>
                </a:ln>
              </a:endParaRPr>
            </a:p>
          </p:txBody>
        </p:sp>
        <p:sp>
          <p:nvSpPr>
            <p:cNvPr id="16" name="TextBox 15"/>
            <p:cNvSpPr txBox="1"/>
            <p:nvPr/>
          </p:nvSpPr>
          <p:spPr>
            <a:xfrm>
              <a:off x="1908503" y="857281"/>
              <a:ext cx="3222395" cy="504022"/>
            </a:xfrm>
            <a:prstGeom prst="rect">
              <a:avLst/>
            </a:prstGeom>
            <a:noFill/>
          </p:spPr>
          <p:txBody>
            <a:bodyPr wrap="square" rtlCol="0">
              <a:spAutoFit/>
            </a:bodyPr>
            <a:lstStyle/>
            <a:p>
              <a:pPr>
                <a:lnSpc>
                  <a:spcPct val="80000"/>
                </a:lnSpc>
              </a:pPr>
              <a:r>
                <a:rPr lang="en-US" altLang="zh-CN" sz="2400" dirty="0" smtClean="0">
                  <a:latin typeface="Times New Roman" panose="02020603050405020304" pitchFamily="18" charset="0"/>
                  <a:cs typeface="Times New Roman" panose="02020603050405020304" pitchFamily="18" charset="0"/>
                </a:rPr>
                <a:t>The </a:t>
              </a:r>
              <a:r>
                <a:rPr lang="en-US" altLang="zh-CN" sz="2400" dirty="0" err="1" smtClean="0">
                  <a:latin typeface="Times New Roman" panose="02020603050405020304" pitchFamily="18" charset="0"/>
                  <a:cs typeface="Times New Roman" panose="02020603050405020304" pitchFamily="18" charset="0"/>
                </a:rPr>
                <a:t>Ringelmanne</a:t>
              </a:r>
              <a:r>
                <a:rPr lang="en-US" altLang="zh-CN" sz="2400" dirty="0" smtClean="0">
                  <a:latin typeface="Times New Roman" panose="02020603050405020304" pitchFamily="18" charset="0"/>
                  <a:cs typeface="Times New Roman" panose="02020603050405020304" pitchFamily="18" charset="0"/>
                </a:rPr>
                <a:t> Effect</a:t>
              </a:r>
              <a:endParaRPr lang="zh-CN" altLang="en-US" sz="2400" dirty="0">
                <a:latin typeface="Times New Roman" panose="02020603050405020304" pitchFamily="18" charset="0"/>
                <a:cs typeface="Times New Roman" panose="02020603050405020304" pitchFamily="18" charset="0"/>
              </a:endParaRPr>
            </a:p>
          </p:txBody>
        </p:sp>
      </p:grpSp>
      <p:grpSp>
        <p:nvGrpSpPr>
          <p:cNvPr id="17" name="组合 16"/>
          <p:cNvGrpSpPr/>
          <p:nvPr/>
        </p:nvGrpSpPr>
        <p:grpSpPr>
          <a:xfrm>
            <a:off x="6731224" y="4725144"/>
            <a:ext cx="2412776" cy="509051"/>
            <a:chOff x="1973125" y="949857"/>
            <a:chExt cx="2633487" cy="654460"/>
          </a:xfrm>
        </p:grpSpPr>
        <p:sp>
          <p:nvSpPr>
            <p:cNvPr id="18" name="矩形 17"/>
            <p:cNvSpPr/>
            <p:nvPr/>
          </p:nvSpPr>
          <p:spPr>
            <a:xfrm>
              <a:off x="2012977" y="949857"/>
              <a:ext cx="2240512" cy="648073"/>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19" name="TextBox 18"/>
            <p:cNvSpPr txBox="1"/>
            <p:nvPr/>
          </p:nvSpPr>
          <p:spPr>
            <a:xfrm>
              <a:off x="1973125" y="1042434"/>
              <a:ext cx="2633487" cy="561883"/>
            </a:xfrm>
            <a:prstGeom prst="rect">
              <a:avLst/>
            </a:prstGeom>
            <a:noFill/>
          </p:spPr>
          <p:txBody>
            <a:bodyPr wrap="square" rtlCol="0">
              <a:spAutoFit/>
            </a:bodyPr>
            <a:lstStyle/>
            <a:p>
              <a:pPr>
                <a:lnSpc>
                  <a:spcPct val="80000"/>
                </a:lnSpc>
              </a:pPr>
              <a:r>
                <a:rPr lang="en-US" altLang="zh-CN" sz="2800" dirty="0" smtClean="0">
                  <a:latin typeface="Times New Roman" panose="02020603050405020304" pitchFamily="18" charset="0"/>
                  <a:cs typeface="Times New Roman" panose="02020603050405020304" pitchFamily="18" charset="0"/>
                </a:rPr>
                <a:t>Social loafing</a:t>
              </a:r>
              <a:endParaRPr lang="zh-CN" altLang="en-US" sz="28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1124744"/>
            <a:ext cx="8820472" cy="388850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5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27.What can be a suitable title for the text</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What Makes a Team More Productive</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 Why Are Smaller Teams Better Than Larger Ones?</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 How Can Two Pizzas Be Shared by One Team</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 Which Is More Important: Individual Effort or Team </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笑脸 3"/>
          <p:cNvSpPr/>
          <p:nvPr/>
        </p:nvSpPr>
        <p:spPr>
          <a:xfrm>
            <a:off x="539552" y="2564904"/>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705" y="3318510"/>
            <a:ext cx="8964295" cy="3538220"/>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25. What is special about the Alan Ingham's experiment?</a:t>
            </a:r>
            <a:endParaRPr lang="zh-CN" altLang="en-US"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A. It repeated the </a:t>
            </a:r>
            <a:r>
              <a:rPr lang="en-US" altLang="zh-CN" sz="2800" dirty="0" err="1" smtClean="0">
                <a:latin typeface="Times New Roman" panose="02020603050405020304" pitchFamily="18" charset="0"/>
                <a:cs typeface="Times New Roman" panose="02020603050405020304" pitchFamily="18" charset="0"/>
              </a:rPr>
              <a:t>Ringelmann</a:t>
            </a:r>
            <a:r>
              <a:rPr lang="en-US" altLang="zh-CN" sz="2800" dirty="0" smtClean="0">
                <a:latin typeface="Times New Roman" panose="02020603050405020304" pitchFamily="18" charset="0"/>
                <a:cs typeface="Times New Roman" panose="02020603050405020304" pitchFamily="18" charset="0"/>
              </a:rPr>
              <a:t> Effect experiment.</a:t>
            </a:r>
            <a:endParaRPr lang="zh-CN" altLang="en-US"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B. It was based on a simple task of pulling a rope.</a:t>
            </a:r>
            <a:endParaRPr lang="zh-CN" altLang="en-US"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C. It aimed to explore the reason behind the phenomenon.</a:t>
            </a:r>
            <a:endParaRPr lang="en-US" altLang="zh-CN" sz="2800" dirty="0" smtClean="0">
              <a:latin typeface="Times New Roman" panose="02020603050405020304" pitchFamily="18" charset="0"/>
              <a:cs typeface="Times New Roman" panose="02020603050405020304" pitchFamily="18" charset="0"/>
            </a:endParaRPr>
          </a:p>
          <a:p>
            <a:pPr lvl="0"/>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 It revealed the link between team size and individual </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effort.</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251520" y="476672"/>
            <a:ext cx="8640960" cy="2677656"/>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     This experiment was recreated in the 1970’s by Alan Ingham who came up with the concept of</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solidFill>
                  <a:srgbClr val="FF0000"/>
                </a:solidFill>
                <a:latin typeface="Times New Roman" panose="02020603050405020304" pitchFamily="18" charset="0"/>
                <a:cs typeface="Times New Roman" panose="02020603050405020304" pitchFamily="18" charset="0"/>
              </a:rPr>
              <a:t>social loafing</a:t>
            </a:r>
            <a:r>
              <a:rPr lang="en-US" altLang="zh-CN" sz="2800" dirty="0" smtClean="0">
                <a:latin typeface="Times New Roman" panose="02020603050405020304" pitchFamily="18" charset="0"/>
                <a:cs typeface="Times New Roman" panose="02020603050405020304" pitchFamily="18" charset="0"/>
              </a:rPr>
              <a:t>” which helps us understand why the individual effort decreases as the team size increases. So why does this happen? Because it becomes harder to extract the individual contributions and performance of each person.</a:t>
            </a:r>
            <a:endParaRPr lang="zh-CN" altLang="en-US" sz="2800" dirty="0">
              <a:latin typeface="Times New Roman" panose="02020603050405020304" pitchFamily="18" charset="0"/>
              <a:cs typeface="Times New Roman" panose="02020603050405020304" pitchFamily="18" charset="0"/>
            </a:endParaRPr>
          </a:p>
        </p:txBody>
      </p:sp>
      <p:sp>
        <p:nvSpPr>
          <p:cNvPr id="7" name="矩形 6"/>
          <p:cNvSpPr/>
          <p:nvPr/>
        </p:nvSpPr>
        <p:spPr>
          <a:xfrm>
            <a:off x="3722546" y="476672"/>
            <a:ext cx="1497526" cy="523220"/>
          </a:xfrm>
          <a:prstGeom prst="rect">
            <a:avLst/>
          </a:prstGeom>
        </p:spPr>
        <p:txBody>
          <a:bodyPr wrap="none">
            <a:spAutoFit/>
          </a:bodyPr>
          <a:lstStyle/>
          <a:p>
            <a:r>
              <a:rPr lang="en-US" altLang="zh-CN" sz="2800" dirty="0" smtClean="0">
                <a:solidFill>
                  <a:srgbClr val="0000FF"/>
                </a:solidFill>
                <a:latin typeface="Times New Roman" panose="02020603050405020304" pitchFamily="18" charset="0"/>
                <a:cs typeface="Times New Roman" panose="02020603050405020304" pitchFamily="18" charset="0"/>
              </a:rPr>
              <a:t>recreated</a:t>
            </a:r>
            <a:endParaRPr lang="zh-CN" altLang="en-US" sz="2800" dirty="0">
              <a:solidFill>
                <a:srgbClr val="0000FF"/>
              </a:solidFill>
            </a:endParaRPr>
          </a:p>
        </p:txBody>
      </p:sp>
      <p:cxnSp>
        <p:nvCxnSpPr>
          <p:cNvPr id="9" name="直接连接符 8"/>
          <p:cNvCxnSpPr/>
          <p:nvPr/>
        </p:nvCxnSpPr>
        <p:spPr>
          <a:xfrm>
            <a:off x="323528" y="1772816"/>
            <a:ext cx="74888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23528" y="2204864"/>
            <a:ext cx="51845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51520" y="2276872"/>
            <a:ext cx="8208912" cy="86409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笑脸 13"/>
          <p:cNvSpPr/>
          <p:nvPr/>
        </p:nvSpPr>
        <p:spPr>
          <a:xfrm>
            <a:off x="467544" y="4653136"/>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619672" y="3429000"/>
            <a:ext cx="2232248"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zh-CN" altLang="en-US">
              <a:ln w="38100">
                <a:solidFill>
                  <a:schemeClr val="tx1"/>
                </a:solidFill>
              </a:ln>
            </a:endParaRPr>
          </a:p>
        </p:txBody>
      </p:sp>
      <p:sp>
        <p:nvSpPr>
          <p:cNvPr id="16" name="矩形 15"/>
          <p:cNvSpPr/>
          <p:nvPr/>
        </p:nvSpPr>
        <p:spPr>
          <a:xfrm>
            <a:off x="7991872" y="5373216"/>
            <a:ext cx="1152128" cy="707886"/>
          </a:xfrm>
          <a:prstGeom prst="rect">
            <a:avLst/>
          </a:prstGeom>
        </p:spPr>
        <p:txBody>
          <a:bodyPr wrap="square">
            <a:spAutoFit/>
          </a:bodyPr>
          <a:lstStyle/>
          <a:p>
            <a:r>
              <a:rPr lang="en-US" altLang="zh-CN" sz="4000" b="1" dirty="0" smtClean="0">
                <a:solidFill>
                  <a:srgbClr val="FF0000"/>
                </a:solidFill>
                <a:latin typeface="Times New Roman" panose="02020603050405020304" pitchFamily="18" charset="0"/>
                <a:cs typeface="Times New Roman" panose="02020603050405020304" pitchFamily="18" charset="0"/>
              </a:rPr>
              <a:t>D ?</a:t>
            </a:r>
            <a:endParaRPr lang="en-US" altLang="zh-CN" sz="40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363390" y="5013176"/>
            <a:ext cx="2592288" cy="523220"/>
          </a:xfrm>
          <a:prstGeom prst="rect">
            <a:avLst/>
          </a:prstGeom>
        </p:spPr>
        <p:txBody>
          <a:bodyPr wrap="square">
            <a:spAutoFit/>
          </a:bodyPr>
          <a:lstStyle/>
          <a:p>
            <a:r>
              <a:rPr kumimoji="0" lang="en-US" altLang="zh-CN" sz="28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revealed the link </a:t>
            </a:r>
            <a:endParaRPr lang="zh-CN" altLang="en-US" sz="2800" dirty="0">
              <a:solidFill>
                <a:srgbClr val="0000FF"/>
              </a:solidFill>
            </a:endParaRPr>
          </a:p>
        </p:txBody>
      </p:sp>
      <p:sp>
        <p:nvSpPr>
          <p:cNvPr id="18" name="矩形 17"/>
          <p:cNvSpPr/>
          <p:nvPr/>
        </p:nvSpPr>
        <p:spPr>
          <a:xfrm>
            <a:off x="2195736" y="5517232"/>
            <a:ext cx="6062878" cy="461665"/>
          </a:xfrm>
          <a:prstGeom prst="rect">
            <a:avLst/>
          </a:prstGeom>
        </p:spPr>
        <p:txBody>
          <a:bodyPr wrap="none">
            <a:spAutoFit/>
          </a:bodyPr>
          <a:lstStyle/>
          <a:p>
            <a:r>
              <a:rPr lang="zh-CN" altLang="en-US" sz="2400" b="1" dirty="0" smtClean="0"/>
              <a:t>它揭示了团队规模和个人</a:t>
            </a:r>
            <a:r>
              <a:rPr lang="zh-CN" altLang="en-US" sz="2400" b="1" dirty="0" smtClean="0"/>
              <a:t>努力</a:t>
            </a:r>
            <a:r>
              <a:rPr lang="zh-CN" altLang="en-US" sz="2400" b="1" dirty="0" smtClean="0"/>
              <a:t>之间的关系。</a:t>
            </a:r>
            <a:endParaRPr lang="zh-CN" altLang="en-US" sz="2400" b="1" dirty="0"/>
          </a:p>
        </p:txBody>
      </p:sp>
      <p:sp>
        <p:nvSpPr>
          <p:cNvPr id="2" name="矩形 1"/>
          <p:cNvSpPr/>
          <p:nvPr/>
        </p:nvSpPr>
        <p:spPr>
          <a:xfrm>
            <a:off x="1043305" y="5927725"/>
            <a:ext cx="6840220" cy="521970"/>
          </a:xfrm>
          <a:prstGeom prst="rect">
            <a:avLst/>
          </a:prstGeom>
        </p:spPr>
        <p:txBody>
          <a:bodyPr wrap="square">
            <a:spAutoFit/>
          </a:bodyPr>
          <a:p>
            <a:r>
              <a:rPr kumimoji="0" lang="en-US" altLang="zh-CN" sz="28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revealed the reason behind the phenomenon </a:t>
            </a:r>
            <a:endParaRPr lang="zh-CN" altLang="en-US" sz="28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animBg="1"/>
      <p:bldP spid="14" grpId="0" bldLvl="0" animBg="1"/>
      <p:bldP spid="15" grpId="0" bldLvl="0" animBg="1"/>
      <p:bldP spid="16" grpId="0"/>
      <p:bldP spid="17" grpId="0"/>
      <p:bldP spid="18"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792088"/>
          </a:xfrm>
        </p:spPr>
        <p:txBody>
          <a:bodyPr/>
          <a:lstStyle/>
          <a:p>
            <a:r>
              <a:rPr lang="en-US" altLang="zh-CN" dirty="0" smtClean="0">
                <a:latin typeface="Times New Roman" panose="02020603050405020304" pitchFamily="18" charset="0"/>
                <a:cs typeface="Times New Roman" panose="02020603050405020304" pitchFamily="18" charset="0"/>
              </a:rPr>
              <a:t>Sentence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7504" y="1124745"/>
            <a:ext cx="9036496" cy="2664295"/>
          </a:xfrm>
        </p:spPr>
        <p:txBody>
          <a:bodyPr>
            <a:normAutofit/>
          </a:bodyPr>
          <a:lstStyle/>
          <a:p>
            <a:pPr>
              <a:lnSpc>
                <a:spcPct val="90000"/>
              </a:lnSpc>
            </a:pPr>
            <a:r>
              <a:rPr lang="en-US" altLang="zh-CN" b="1" dirty="0" smtClean="0">
                <a:solidFill>
                  <a:srgbClr val="0000FF"/>
                </a:solidFill>
              </a:rPr>
              <a:t>It's no coincidence that </a:t>
            </a:r>
            <a:r>
              <a:rPr lang="en-US" altLang="zh-CN" dirty="0" smtClean="0"/>
              <a:t>smaller organizations are oftentimes more </a:t>
            </a:r>
            <a:r>
              <a:rPr lang="en-US" altLang="zh-CN" u="sng" dirty="0" smtClean="0"/>
              <a:t>nimble</a:t>
            </a:r>
            <a:r>
              <a:rPr lang="en-US" altLang="zh-CN" dirty="0" smtClean="0"/>
              <a:t> while large organizations look like they </a:t>
            </a:r>
            <a:r>
              <a:rPr lang="en-US" altLang="zh-CN" b="1" dirty="0" smtClean="0">
                <a:solidFill>
                  <a:srgbClr val="0000FF"/>
                </a:solidFill>
              </a:rPr>
              <a:t>are stuck in the mud</a:t>
            </a:r>
            <a:r>
              <a:rPr lang="en-US" altLang="zh-CN" dirty="0" smtClean="0"/>
              <a:t>.</a:t>
            </a:r>
            <a:endParaRPr lang="zh-CN" altLang="en-US" dirty="0" smtClean="0"/>
          </a:p>
          <a:p>
            <a:pPr>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t>小公司往往更灵活，而大公司却深陷泥潭，这并非巧合。</a:t>
            </a:r>
            <a:endParaRPr lang="en-US" altLang="zh-CN" dirty="0" smtClean="0"/>
          </a:p>
        </p:txBody>
      </p:sp>
      <p:sp>
        <p:nvSpPr>
          <p:cNvPr id="4" name="Rectangle 1"/>
          <p:cNvSpPr>
            <a:spLocks noChangeArrowheads="1"/>
          </p:cNvSpPr>
          <p:nvPr/>
        </p:nvSpPr>
        <p:spPr bwMode="auto">
          <a:xfrm>
            <a:off x="323528" y="3861048"/>
            <a:ext cx="8820472" cy="181588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26.Which of the following words can replace the   </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underlined word "nimble” in the last paragraph</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Balanced.			B. Complicated. </a:t>
            </a:r>
            <a:r>
              <a:rPr kumimoji="0" lang="en-US" altLang="zh-CN" sz="2800" b="0"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0"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 Simple.			D. Flexible.</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笑脸 4"/>
          <p:cNvSpPr/>
          <p:nvPr/>
        </p:nvSpPr>
        <p:spPr>
          <a:xfrm>
            <a:off x="4788024" y="5229200"/>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Reading  A</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dirty="0" smtClean="0"/>
              <a:t>Background Information</a:t>
            </a:r>
            <a:endParaRPr lang="zh-CN" altLang="en-US" dirty="0"/>
          </a:p>
        </p:txBody>
      </p:sp>
      <p:sp>
        <p:nvSpPr>
          <p:cNvPr id="2049" name="Rectangle 1"/>
          <p:cNvSpPr>
            <a:spLocks noChangeArrowheads="1"/>
          </p:cNvSpPr>
          <p:nvPr/>
        </p:nvSpPr>
        <p:spPr bwMode="auto">
          <a:xfrm>
            <a:off x="323528" y="980728"/>
            <a:ext cx="8820472" cy="45735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30000"/>
              </a:lnSpc>
              <a:spcBef>
                <a:spcPct val="0"/>
              </a:spcBef>
              <a:spcAft>
                <a:spcPct val="0"/>
              </a:spcAft>
              <a:buClrTx/>
              <a:buSzTx/>
              <a:buFontTx/>
              <a:buNone/>
            </a:pP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1984</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年，非洲的埃塞俄比亚遭遇特大干旱，饿殍遍野。</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BBC</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的记者</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Michael Burke</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从非洲发回一系列关于饥荒的报道，英国举国震惊。音乐人</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Bob </a:t>
            </a:r>
            <a:r>
              <a:rPr kumimoji="0" lang="en-US" altLang="zh-CN" sz="2800" b="0" i="0" u="none" strike="noStrike" cap="none" normalizeH="0" baseline="0" dirty="0" err="1"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Geldof</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遂即提出构想，召集数十位当红艺人以</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Band Aid</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（救援乐队）为名，共同录制单曲义卖，将所得</a:t>
            </a:r>
            <a:endPar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pP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用于捐助非洲饥民。单曲</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他们知</a:t>
            </a:r>
            <a:endPar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pP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道今天是圣诞节吗</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Do they </a:t>
            </a:r>
            <a:endPar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pP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know it</a:t>
            </a:r>
            <a:r>
              <a:rPr kumimoji="0" lang="en-US" altLang="zh-CN" sz="2800" b="0" i="0" u="none" strike="noStrike" cap="none" normalizeH="0" baseline="0" dirty="0" smtClean="0">
                <a:ln>
                  <a:noFill/>
                </a:ln>
                <a:solidFill>
                  <a:srgbClr val="333333"/>
                </a:solidFill>
                <a:effectLst/>
                <a:latin typeface="Calibri" panose="020F0502020204030204"/>
                <a:ea typeface="宋体" panose="02010600030101010101" pitchFamily="2" charset="-122"/>
                <a:cs typeface="Arial" panose="020B0604020202020204" pitchFamily="34" charset="0"/>
              </a:rPr>
              <a:t>’</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s Christmas</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）于是诞生。</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5" name="图片 4" descr="band aid 20.jpg"/>
          <p:cNvPicPr>
            <a:picLocks noChangeAspect="1"/>
          </p:cNvPicPr>
          <p:nvPr/>
        </p:nvPicPr>
        <p:blipFill>
          <a:blip r:embed="rId1" cstate="print"/>
          <a:stretch>
            <a:fillRect/>
          </a:stretch>
        </p:blipFill>
        <p:spPr>
          <a:xfrm>
            <a:off x="5868144" y="3284984"/>
            <a:ext cx="3275856" cy="33615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ob Geldof.jpg"/>
          <p:cNvPicPr>
            <a:picLocks noChangeAspect="1"/>
          </p:cNvPicPr>
          <p:nvPr/>
        </p:nvPicPr>
        <p:blipFill>
          <a:blip r:embed="rId1" cstate="print"/>
          <a:stretch>
            <a:fillRect/>
          </a:stretch>
        </p:blipFill>
        <p:spPr>
          <a:xfrm>
            <a:off x="0" y="476672"/>
            <a:ext cx="4572000" cy="5760640"/>
          </a:xfrm>
          <a:prstGeom prst="rect">
            <a:avLst/>
          </a:prstGeom>
        </p:spPr>
      </p:pic>
      <p:sp>
        <p:nvSpPr>
          <p:cNvPr id="5" name="TextBox 4"/>
          <p:cNvSpPr txBox="1"/>
          <p:nvPr/>
        </p:nvSpPr>
        <p:spPr>
          <a:xfrm>
            <a:off x="4729009" y="1340768"/>
            <a:ext cx="4414991" cy="461665"/>
          </a:xfrm>
          <a:prstGeom prst="rect">
            <a:avLst/>
          </a:prstGeom>
          <a:noFill/>
        </p:spPr>
        <p:txBody>
          <a:bodyPr wrap="none" rtlCol="0">
            <a:spAutoFit/>
          </a:bodyPr>
          <a:lstStyle/>
          <a:p>
            <a:r>
              <a:rPr lang="en-US" altLang="zh-CN" sz="2400" b="1" dirty="0" smtClean="0">
                <a:latin typeface="Arial Unicode MS" panose="020B0604020202020204" pitchFamily="34" charset="-122"/>
                <a:ea typeface="Arial Unicode MS" panose="020B0604020202020204" pitchFamily="34" charset="-122"/>
                <a:cs typeface="Arial Unicode MS" panose="020B0604020202020204" pitchFamily="34" charset="-122"/>
              </a:rPr>
              <a:t>the lead singer and songwriter</a:t>
            </a:r>
            <a:endParaRPr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TextBox 5"/>
          <p:cNvSpPr txBox="1"/>
          <p:nvPr/>
        </p:nvSpPr>
        <p:spPr>
          <a:xfrm>
            <a:off x="4716016" y="1988840"/>
            <a:ext cx="3781805" cy="523220"/>
          </a:xfrm>
          <a:prstGeom prst="rect">
            <a:avLst/>
          </a:prstGeom>
          <a:noFill/>
        </p:spPr>
        <p:txBody>
          <a:bodyPr wrap="none" rtlCol="0">
            <a:spAutoFit/>
          </a:bodyPr>
          <a:lstStyle/>
          <a:p>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of an Irish music band</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TextBox 6"/>
          <p:cNvSpPr txBox="1"/>
          <p:nvPr/>
        </p:nvSpPr>
        <p:spPr>
          <a:xfrm>
            <a:off x="4788024" y="2636912"/>
            <a:ext cx="3443571" cy="523220"/>
          </a:xfrm>
          <a:prstGeom prst="rect">
            <a:avLst/>
          </a:prstGeom>
          <a:noFill/>
        </p:spPr>
        <p:txBody>
          <a:bodyPr wrap="none" rtlCol="0">
            <a:spAutoFit/>
          </a:bodyPr>
          <a:lstStyle/>
          <a:p>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The Boomtown Rats</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TextBox 7"/>
          <p:cNvSpPr txBox="1"/>
          <p:nvPr/>
        </p:nvSpPr>
        <p:spPr>
          <a:xfrm>
            <a:off x="4788024" y="620688"/>
            <a:ext cx="3384260" cy="523220"/>
          </a:xfrm>
          <a:prstGeom prst="rect">
            <a:avLst/>
          </a:prstGeom>
          <a:noFill/>
        </p:spPr>
        <p:txBody>
          <a:bodyPr wrap="none" rtlCol="0">
            <a:spAutoFit/>
          </a:bodyPr>
          <a:lstStyle/>
          <a:p>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Who is Bob </a:t>
            </a:r>
            <a:r>
              <a:rPr lang="en-US" altLang="zh-CN" sz="2800" b="1"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Geldof</a:t>
            </a:r>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图片 8" descr="Bob Geldof1.jpg"/>
          <p:cNvPicPr>
            <a:picLocks noChangeAspect="1"/>
          </p:cNvPicPr>
          <p:nvPr/>
        </p:nvPicPr>
        <p:blipFill>
          <a:blip r:embed="rId2" cstate="print"/>
          <a:stretch>
            <a:fillRect/>
          </a:stretch>
        </p:blipFill>
        <p:spPr>
          <a:xfrm>
            <a:off x="6300192" y="4149080"/>
            <a:ext cx="2721480" cy="25922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Cloze Test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9512" y="548680"/>
            <a:ext cx="8784976" cy="34163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song was "Do They Know It's Christmas” By the last day of 1984</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million copies had been sold in Britain. It went on to sell nearly 12 million worldwide. Some people bought extra copies</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 gave them away or donated them back to resell.</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Geldof's</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next step was to organize charity super-concerts called Live Aid in London and Philadelphia</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 streamed them live on television</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raising an additional US $ 48 million. He was made a knight by Queen Elizabeth II</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recognizing him for his activism and anti-poverty work for Africa.</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Rectangle 1"/>
          <p:cNvSpPr>
            <a:spLocks noChangeArrowheads="1"/>
          </p:cNvSpPr>
          <p:nvPr/>
        </p:nvSpPr>
        <p:spPr bwMode="auto">
          <a:xfrm>
            <a:off x="0" y="4149080"/>
            <a:ext cx="9144000"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 Why did some people buy extra copies of the song?</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To have more songs to enjoy.</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 To support Bob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Geldof's</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music career.</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 To help the starving children in Ethiopia.</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 To show their deep affection for Band Aid.</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cxnSp>
        <p:nvCxnSpPr>
          <p:cNvPr id="6" name="直接连接符 5"/>
          <p:cNvCxnSpPr/>
          <p:nvPr/>
        </p:nvCxnSpPr>
        <p:spPr>
          <a:xfrm>
            <a:off x="3851920" y="1700808"/>
            <a:ext cx="47525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79512" y="2060848"/>
            <a:ext cx="59766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555776" y="1671191"/>
            <a:ext cx="2898550" cy="461665"/>
          </a:xfrm>
          <a:prstGeom prst="rect">
            <a:avLst/>
          </a:prstGeom>
        </p:spPr>
        <p:txBody>
          <a:bodyPr wrap="none">
            <a:spAutoFit/>
          </a:bodyPr>
          <a:lstStyle/>
          <a:p>
            <a:r>
              <a:rPr kumimoji="0" lang="en-US" altLang="zh-CN" sz="24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donated them back to </a:t>
            </a:r>
            <a:endParaRPr lang="zh-CN" altLang="en-US" sz="2400" dirty="0">
              <a:solidFill>
                <a:srgbClr val="0000FF"/>
              </a:solidFill>
            </a:endParaRPr>
          </a:p>
        </p:txBody>
      </p:sp>
      <p:cxnSp>
        <p:nvCxnSpPr>
          <p:cNvPr id="11" name="直接连接符 10"/>
          <p:cNvCxnSpPr/>
          <p:nvPr/>
        </p:nvCxnSpPr>
        <p:spPr>
          <a:xfrm>
            <a:off x="3707904" y="2420888"/>
            <a:ext cx="38164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63688" y="3140968"/>
            <a:ext cx="47525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843808" y="1988840"/>
            <a:ext cx="360040" cy="3456384"/>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051720" y="3140968"/>
            <a:ext cx="648072" cy="223224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923928" y="3573016"/>
            <a:ext cx="3041015" cy="583565"/>
          </a:xfrm>
          <a:prstGeom prst="rect">
            <a:avLst/>
          </a:prstGeom>
        </p:spPr>
        <p:txBody>
          <a:bodyPr wrap="none">
            <a:spAutoFit/>
          </a:bodyPr>
          <a:lstStyle/>
          <a:p>
            <a:r>
              <a:rPr lang="zh-CN" altLang="en-US" sz="3200" b="1" dirty="0" smtClean="0">
                <a:solidFill>
                  <a:srgbClr val="00B050"/>
                </a:solidFill>
                <a:latin typeface="Times New Roman" panose="02020603050405020304" pitchFamily="18" charset="0"/>
                <a:cs typeface="Times New Roman" panose="02020603050405020304" pitchFamily="18" charset="0"/>
              </a:rPr>
              <a:t>再结合本文主题</a:t>
            </a:r>
            <a:endParaRPr lang="en-US" altLang="zh-CN" sz="3200" b="1" dirty="0">
              <a:solidFill>
                <a:srgbClr val="00B050"/>
              </a:solidFill>
              <a:latin typeface="Times New Roman" panose="02020603050405020304" pitchFamily="18" charset="0"/>
              <a:cs typeface="Times New Roman" panose="02020603050405020304" pitchFamily="18" charset="0"/>
            </a:endParaRPr>
          </a:p>
        </p:txBody>
      </p:sp>
      <p:sp>
        <p:nvSpPr>
          <p:cNvPr id="19" name="笑脸 18"/>
          <p:cNvSpPr/>
          <p:nvPr/>
        </p:nvSpPr>
        <p:spPr>
          <a:xfrm>
            <a:off x="539552" y="5301208"/>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9512" y="1671191"/>
            <a:ext cx="2232248" cy="461665"/>
          </a:xfrm>
          <a:prstGeom prst="rect">
            <a:avLst/>
          </a:prstGeom>
        </p:spPr>
        <p:txBody>
          <a:bodyPr wrap="square">
            <a:spAutoFit/>
          </a:bodyPr>
          <a:lstStyle/>
          <a:p>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a:t>
            </a:r>
            <a:r>
              <a:rPr kumimoji="0" lang="en-US" altLang="zh-CN" sz="24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ave them away</a:t>
            </a:r>
            <a:endParaRPr lang="zh-CN" altLang="en-US" sz="2400" dirty="0">
              <a:solidFill>
                <a:srgbClr val="0000FF"/>
              </a:solidFill>
            </a:endParaRPr>
          </a:p>
        </p:txBody>
      </p:sp>
      <p:sp>
        <p:nvSpPr>
          <p:cNvPr id="2" name="矩形 1"/>
          <p:cNvSpPr/>
          <p:nvPr/>
        </p:nvSpPr>
        <p:spPr>
          <a:xfrm>
            <a:off x="6390005" y="5517515"/>
            <a:ext cx="774065" cy="583565"/>
          </a:xfrm>
          <a:prstGeom prst="rect">
            <a:avLst/>
          </a:prstGeom>
        </p:spPr>
        <p:txBody>
          <a:bodyPr wrap="square">
            <a:spAutoFit/>
          </a:bodyPr>
          <a:p>
            <a:r>
              <a:rPr lang="en-US" altLang="zh-CN" sz="3200" b="1" dirty="0" smtClean="0">
                <a:solidFill>
                  <a:srgbClr val="FF0000"/>
                </a:solidFill>
                <a:latin typeface="Times New Roman" panose="02020603050405020304" pitchFamily="18" charset="0"/>
                <a:cs typeface="Times New Roman" panose="02020603050405020304" pitchFamily="18" charset="0"/>
              </a:rPr>
              <a:t>D ?</a:t>
            </a:r>
            <a:endParaRPr lang="en-US" altLang="zh-CN" sz="3200" b="1"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19" grpId="0" bldLvl="0" animBg="1"/>
      <p:bldP spid="20"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20080"/>
          </a:xfrm>
        </p:spPr>
        <p:txBody>
          <a:bodyPr>
            <a:normAutofit fontScale="90000"/>
          </a:bodyPr>
          <a:lstStyle/>
          <a:p>
            <a:r>
              <a:rPr lang="en-US" altLang="zh-CN" dirty="0" smtClean="0"/>
              <a:t>Words &amp; Phrases</a:t>
            </a:r>
            <a:endParaRPr lang="zh-CN" altLang="en-US" dirty="0"/>
          </a:p>
        </p:txBody>
      </p:sp>
      <p:sp>
        <p:nvSpPr>
          <p:cNvPr id="3" name="内容占位符 2"/>
          <p:cNvSpPr>
            <a:spLocks noGrp="1"/>
          </p:cNvSpPr>
          <p:nvPr>
            <p:ph idx="1"/>
          </p:nvPr>
        </p:nvSpPr>
        <p:spPr>
          <a:xfrm>
            <a:off x="323528" y="692696"/>
            <a:ext cx="8229600" cy="5904656"/>
          </a:xfrm>
        </p:spPr>
        <p:txBody>
          <a:bodyPr/>
          <a:lstStyle/>
          <a:p>
            <a:r>
              <a:rPr lang="en-US" altLang="zh-CN" dirty="0" smtClean="0">
                <a:latin typeface="Times New Roman" panose="02020603050405020304" pitchFamily="18" charset="0"/>
                <a:cs typeface="Times New Roman" panose="02020603050405020304" pitchFamily="18" charset="0"/>
              </a:rPr>
              <a:t>famine    n.</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Ethiopia  n.</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ghastly   adv.</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erspective  n.</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estseller      n.</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向</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致谢；正式感谢 </a:t>
            </a:r>
            <a:r>
              <a:rPr lang="en-US" altLang="zh-CN" dirty="0" err="1" smtClean="0">
                <a:latin typeface="Times New Roman" panose="02020603050405020304" pitchFamily="18" charset="0"/>
                <a:cs typeface="Times New Roman" panose="02020603050405020304" pitchFamily="18" charset="0"/>
              </a:rPr>
              <a:t>vt</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sympathetic  adj.</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热门歌曲</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在电视上直播</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t>地球上最接近地狱的东西</a:t>
            </a:r>
            <a:endParaRPr lang="en-US" altLang="zh-CN" dirty="0" smtClean="0"/>
          </a:p>
          <a:p>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3059832" y="692696"/>
            <a:ext cx="1641796" cy="584775"/>
          </a:xfrm>
          <a:prstGeom prst="rect">
            <a:avLst/>
          </a:prstGeom>
        </p:spPr>
        <p:txBody>
          <a:bodyPr wrap="none">
            <a:spAutoFit/>
          </a:bodyPr>
          <a:lstStyle/>
          <a:p>
            <a:r>
              <a:rPr lang="en-US" altLang="zh-CN" sz="3200" dirty="0">
                <a:solidFill>
                  <a:srgbClr val="0000FF"/>
                </a:solidFill>
                <a:latin typeface="Times New Roman" panose="02020603050405020304" pitchFamily="18" charset="0"/>
                <a:cs typeface="Times New Roman" panose="02020603050405020304" pitchFamily="18" charset="0"/>
              </a:rPr>
              <a:t>[ˈ</a:t>
            </a:r>
            <a:r>
              <a:rPr lang="en-US" altLang="zh-CN" sz="3200" dirty="0" err="1" smtClean="0">
                <a:solidFill>
                  <a:srgbClr val="0000FF"/>
                </a:solidFill>
                <a:latin typeface="Times New Roman" panose="02020603050405020304" pitchFamily="18" charset="0"/>
                <a:cs typeface="Times New Roman" panose="02020603050405020304" pitchFamily="18" charset="0"/>
              </a:rPr>
              <a:t>fæmin</a:t>
            </a:r>
            <a:r>
              <a:rPr lang="en-US" altLang="zh-CN" sz="3200" dirty="0">
                <a:solidFill>
                  <a:srgbClr val="0000FF"/>
                </a:solidFill>
                <a:latin typeface="Times New Roman" panose="02020603050405020304" pitchFamily="18" charset="0"/>
                <a:cs typeface="Times New Roman" panose="02020603050405020304" pitchFamily="18" charset="0"/>
              </a:rPr>
              <a:t>]</a:t>
            </a:r>
            <a:endParaRPr lang="en-US" altLang="zh-CN" sz="3200" dirty="0">
              <a:solidFill>
                <a:srgbClr val="0000FF"/>
              </a:solidFill>
              <a:latin typeface="Times New Roman" panose="02020603050405020304" pitchFamily="18" charset="0"/>
              <a:cs typeface="Times New Roman" panose="02020603050405020304" pitchFamily="18" charset="0"/>
            </a:endParaRPr>
          </a:p>
        </p:txBody>
      </p:sp>
      <p:sp>
        <p:nvSpPr>
          <p:cNvPr id="5" name="矩形 4"/>
          <p:cNvSpPr/>
          <p:nvPr/>
        </p:nvSpPr>
        <p:spPr>
          <a:xfrm>
            <a:off x="4860032" y="692696"/>
            <a:ext cx="1005403" cy="584775"/>
          </a:xfrm>
          <a:prstGeom prst="rect">
            <a:avLst/>
          </a:prstGeom>
        </p:spPr>
        <p:txBody>
          <a:bodyPr wrap="none">
            <a:spAutoFit/>
          </a:bodyPr>
          <a:lstStyle/>
          <a:p>
            <a:r>
              <a:rPr lang="zh-CN" altLang="en-US" sz="3200" b="1" dirty="0" smtClean="0">
                <a:solidFill>
                  <a:srgbClr val="0000FF"/>
                </a:solidFill>
                <a:latin typeface="Times New Roman" panose="02020603050405020304" pitchFamily="18" charset="0"/>
                <a:cs typeface="Times New Roman" panose="02020603050405020304" pitchFamily="18" charset="0"/>
              </a:rPr>
              <a:t>饥荒</a:t>
            </a:r>
            <a:endParaRPr lang="en-US" altLang="zh-CN" sz="3200" b="1" dirty="0">
              <a:solidFill>
                <a:srgbClr val="0000FF"/>
              </a:solidFill>
              <a:latin typeface="Times New Roman" panose="02020603050405020304" pitchFamily="18" charset="0"/>
              <a:cs typeface="Times New Roman" panose="02020603050405020304" pitchFamily="18" charset="0"/>
            </a:endParaRPr>
          </a:p>
        </p:txBody>
      </p:sp>
      <p:sp>
        <p:nvSpPr>
          <p:cNvPr id="6" name="矩形 5"/>
          <p:cNvSpPr/>
          <p:nvPr/>
        </p:nvSpPr>
        <p:spPr>
          <a:xfrm>
            <a:off x="3059832" y="1268760"/>
            <a:ext cx="2113079" cy="584775"/>
          </a:xfrm>
          <a:prstGeom prst="rect">
            <a:avLst/>
          </a:prstGeom>
        </p:spPr>
        <p:txBody>
          <a:bodyPr wrap="none">
            <a:spAutoFit/>
          </a:bodyPr>
          <a:lstStyle/>
          <a:p>
            <a:r>
              <a:rPr lang="en-US" altLang="zh-CN" sz="3200" dirty="0" smtClean="0">
                <a:solidFill>
                  <a:srgbClr val="0000FF"/>
                </a:solidFill>
                <a:latin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cs typeface="Times New Roman" panose="02020603050405020304" pitchFamily="18" charset="0"/>
              </a:rPr>
              <a:t>ˌ</a:t>
            </a:r>
            <a:r>
              <a:rPr lang="en-US" altLang="zh-CN" sz="3200" dirty="0" err="1">
                <a:solidFill>
                  <a:srgbClr val="0000FF"/>
                </a:solidFill>
                <a:latin typeface="Times New Roman" panose="02020603050405020304" pitchFamily="18" charset="0"/>
                <a:cs typeface="Times New Roman" panose="02020603050405020304" pitchFamily="18" charset="0"/>
              </a:rPr>
              <a:t>i</a:t>
            </a:r>
            <a:r>
              <a:rPr lang="en-US" altLang="zh-CN" sz="3200" dirty="0">
                <a:solidFill>
                  <a:srgbClr val="0000FF"/>
                </a:solidFill>
                <a:latin typeface="Times New Roman" panose="02020603050405020304" pitchFamily="18" charset="0"/>
                <a:cs typeface="Times New Roman" panose="02020603050405020304" pitchFamily="18" charset="0"/>
              </a:rPr>
              <a:t>:</a:t>
            </a:r>
            <a:r>
              <a:rPr lang="el-GR" altLang="zh-CN" sz="3200" dirty="0" smtClean="0">
                <a:solidFill>
                  <a:srgbClr val="0000FF"/>
                </a:solidFill>
                <a:latin typeface="Times New Roman" panose="02020603050405020304" pitchFamily="18" charset="0"/>
                <a:cs typeface="Times New Roman" panose="02020603050405020304" pitchFamily="18" charset="0"/>
              </a:rPr>
              <a:t>θ</a:t>
            </a:r>
            <a:r>
              <a:rPr lang="en-US" altLang="zh-CN" sz="3200" dirty="0" err="1">
                <a:solidFill>
                  <a:srgbClr val="0000FF"/>
                </a:solidFill>
                <a:latin typeface="Times New Roman" panose="02020603050405020304" pitchFamily="18" charset="0"/>
                <a:cs typeface="Times New Roman" panose="02020603050405020304" pitchFamily="18" charset="0"/>
              </a:rPr>
              <a:t>i</a:t>
            </a:r>
            <a:r>
              <a:rPr lang="en-US" altLang="zh-CN" sz="3200" dirty="0" err="1" smtClean="0">
                <a:solidFill>
                  <a:srgbClr val="0000FF"/>
                </a:solidFill>
                <a:latin typeface="Times New Roman" panose="02020603050405020304" pitchFamily="18" charset="0"/>
                <a:cs typeface="Times New Roman" panose="02020603050405020304" pitchFamily="18" charset="0"/>
              </a:rPr>
              <a:t>'əʊpiə</a:t>
            </a:r>
            <a:r>
              <a:rPr lang="en-US" altLang="zh-CN" sz="3200" dirty="0" smtClean="0">
                <a:solidFill>
                  <a:srgbClr val="0000FF"/>
                </a:solidFill>
                <a:latin typeface="Times New Roman" panose="02020603050405020304" pitchFamily="18" charset="0"/>
                <a:cs typeface="Times New Roman" panose="02020603050405020304" pitchFamily="18" charset="0"/>
              </a:rPr>
              <a:t>]</a:t>
            </a:r>
            <a:endParaRPr lang="en-US" altLang="zh-CN" sz="3200" dirty="0">
              <a:solidFill>
                <a:srgbClr val="0000FF"/>
              </a:solidFill>
              <a:latin typeface="Times New Roman" panose="02020603050405020304" pitchFamily="18" charset="0"/>
              <a:cs typeface="Times New Roman" panose="02020603050405020304" pitchFamily="18" charset="0"/>
            </a:endParaRPr>
          </a:p>
        </p:txBody>
      </p:sp>
      <p:sp>
        <p:nvSpPr>
          <p:cNvPr id="7" name="矩形 6"/>
          <p:cNvSpPr/>
          <p:nvPr/>
        </p:nvSpPr>
        <p:spPr>
          <a:xfrm>
            <a:off x="5148064" y="1268760"/>
            <a:ext cx="2236510" cy="584775"/>
          </a:xfrm>
          <a:prstGeom prst="rect">
            <a:avLst/>
          </a:prstGeom>
        </p:spPr>
        <p:txBody>
          <a:bodyPr wrap="none">
            <a:spAutoFit/>
          </a:bodyPr>
          <a:lstStyle/>
          <a:p>
            <a:r>
              <a:rPr lang="zh-CN" altLang="en-US" sz="3200" b="1" dirty="0" smtClean="0">
                <a:solidFill>
                  <a:srgbClr val="0000FF"/>
                </a:solidFill>
              </a:rPr>
              <a:t>埃塞俄比亚</a:t>
            </a:r>
            <a:endParaRPr lang="en-US" altLang="zh-CN" sz="3200" b="1" dirty="0">
              <a:solidFill>
                <a:srgbClr val="0000FF"/>
              </a:solidFill>
            </a:endParaRPr>
          </a:p>
        </p:txBody>
      </p:sp>
      <p:sp>
        <p:nvSpPr>
          <p:cNvPr id="8" name="矩形 7"/>
          <p:cNvSpPr/>
          <p:nvPr/>
        </p:nvSpPr>
        <p:spPr>
          <a:xfrm>
            <a:off x="3059832" y="1844824"/>
            <a:ext cx="1560235" cy="584775"/>
          </a:xfrm>
          <a:prstGeom prst="rect">
            <a:avLst/>
          </a:prstGeom>
        </p:spPr>
        <p:txBody>
          <a:bodyPr wrap="none">
            <a:spAutoFit/>
          </a:bodyPr>
          <a:lstStyle/>
          <a:p>
            <a:r>
              <a:rPr lang="en-US" altLang="zh-CN" sz="3200" dirty="0">
                <a:solidFill>
                  <a:srgbClr val="0000FF"/>
                </a:solidFill>
              </a:rPr>
              <a:t>[ˈ</a:t>
            </a:r>
            <a:r>
              <a:rPr lang="en-US" altLang="zh-CN" sz="3200" dirty="0" err="1">
                <a:solidFill>
                  <a:srgbClr val="0000FF"/>
                </a:solidFill>
              </a:rPr>
              <a:t>gɑ:stli</a:t>
            </a:r>
            <a:r>
              <a:rPr lang="en-US" altLang="zh-CN" sz="3200" dirty="0">
                <a:solidFill>
                  <a:srgbClr val="0000FF"/>
                </a:solidFill>
              </a:rPr>
              <a:t>]</a:t>
            </a:r>
            <a:endParaRPr lang="en-US" altLang="zh-CN" sz="3200" dirty="0">
              <a:solidFill>
                <a:srgbClr val="0000FF"/>
              </a:solidFill>
            </a:endParaRPr>
          </a:p>
        </p:txBody>
      </p:sp>
      <p:sp>
        <p:nvSpPr>
          <p:cNvPr id="9" name="矩形 8"/>
          <p:cNvSpPr/>
          <p:nvPr/>
        </p:nvSpPr>
        <p:spPr>
          <a:xfrm>
            <a:off x="5004048" y="1916832"/>
            <a:ext cx="1420582" cy="584775"/>
          </a:xfrm>
          <a:prstGeom prst="rect">
            <a:avLst/>
          </a:prstGeom>
        </p:spPr>
        <p:txBody>
          <a:bodyPr wrap="none">
            <a:spAutoFit/>
          </a:bodyPr>
          <a:lstStyle/>
          <a:p>
            <a:r>
              <a:rPr lang="zh-CN" altLang="en-US" sz="3200" b="1" dirty="0" smtClean="0">
                <a:solidFill>
                  <a:srgbClr val="0000FF"/>
                </a:solidFill>
              </a:rPr>
              <a:t>可怕地</a:t>
            </a:r>
            <a:endParaRPr lang="en-US" altLang="zh-CN" sz="3200" b="1" dirty="0">
              <a:solidFill>
                <a:srgbClr val="0000FF"/>
              </a:solidFill>
            </a:endParaRPr>
          </a:p>
        </p:txBody>
      </p:sp>
      <p:sp>
        <p:nvSpPr>
          <p:cNvPr id="10" name="矩形 9"/>
          <p:cNvSpPr/>
          <p:nvPr/>
        </p:nvSpPr>
        <p:spPr>
          <a:xfrm>
            <a:off x="3131840" y="2420888"/>
            <a:ext cx="2159181" cy="584775"/>
          </a:xfrm>
          <a:prstGeom prst="rect">
            <a:avLst/>
          </a:prstGeom>
        </p:spPr>
        <p:txBody>
          <a:bodyPr wrap="none">
            <a:spAutoFit/>
          </a:bodyPr>
          <a:lstStyle/>
          <a:p>
            <a:r>
              <a:rPr lang="en-US" altLang="zh-CN" sz="3200" dirty="0">
                <a:solidFill>
                  <a:srgbClr val="0000FF"/>
                </a:solidFill>
              </a:rPr>
              <a:t>[</a:t>
            </a:r>
            <a:r>
              <a:rPr lang="en-US" altLang="zh-CN" sz="3200" dirty="0" err="1">
                <a:solidFill>
                  <a:srgbClr val="0000FF"/>
                </a:solidFill>
              </a:rPr>
              <a:t>pəˈ</a:t>
            </a:r>
            <a:r>
              <a:rPr lang="en-US" altLang="zh-CN" sz="3200" dirty="0" err="1" smtClean="0">
                <a:solidFill>
                  <a:srgbClr val="0000FF"/>
                </a:solidFill>
              </a:rPr>
              <a:t>spektiv</a:t>
            </a:r>
            <a:r>
              <a:rPr lang="en-US" altLang="zh-CN" sz="3200" dirty="0">
                <a:solidFill>
                  <a:srgbClr val="0000FF"/>
                </a:solidFill>
              </a:rPr>
              <a:t>]</a:t>
            </a:r>
            <a:endParaRPr lang="en-US" altLang="zh-CN" sz="3200" dirty="0">
              <a:solidFill>
                <a:srgbClr val="0000FF"/>
              </a:solidFill>
            </a:endParaRPr>
          </a:p>
        </p:txBody>
      </p:sp>
      <p:sp>
        <p:nvSpPr>
          <p:cNvPr id="11" name="矩形 10"/>
          <p:cNvSpPr/>
          <p:nvPr/>
        </p:nvSpPr>
        <p:spPr>
          <a:xfrm>
            <a:off x="5220072" y="2492896"/>
            <a:ext cx="3892412" cy="584775"/>
          </a:xfrm>
          <a:prstGeom prst="rect">
            <a:avLst/>
          </a:prstGeom>
        </p:spPr>
        <p:txBody>
          <a:bodyPr wrap="none">
            <a:spAutoFit/>
          </a:bodyPr>
          <a:lstStyle/>
          <a:p>
            <a:r>
              <a:rPr lang="zh-CN" altLang="en-US" sz="3200" b="1" dirty="0" smtClean="0">
                <a:solidFill>
                  <a:srgbClr val="0000FF"/>
                </a:solidFill>
              </a:rPr>
              <a:t>观点；看法；洞察力</a:t>
            </a:r>
            <a:endParaRPr lang="en-US" altLang="zh-CN" sz="3200" b="1" dirty="0">
              <a:solidFill>
                <a:srgbClr val="0000FF"/>
              </a:solidFill>
            </a:endParaRPr>
          </a:p>
        </p:txBody>
      </p:sp>
      <p:sp>
        <p:nvSpPr>
          <p:cNvPr id="12" name="矩形 11"/>
          <p:cNvSpPr/>
          <p:nvPr/>
        </p:nvSpPr>
        <p:spPr>
          <a:xfrm>
            <a:off x="5076056" y="3068960"/>
            <a:ext cx="1420582" cy="584775"/>
          </a:xfrm>
          <a:prstGeom prst="rect">
            <a:avLst/>
          </a:prstGeom>
        </p:spPr>
        <p:txBody>
          <a:bodyPr wrap="none">
            <a:spAutoFit/>
          </a:bodyPr>
          <a:lstStyle/>
          <a:p>
            <a:r>
              <a:rPr lang="zh-CN" altLang="en-US" sz="3200" b="1" dirty="0" smtClean="0">
                <a:solidFill>
                  <a:srgbClr val="0000FF"/>
                </a:solidFill>
              </a:rPr>
              <a:t>畅销书</a:t>
            </a:r>
            <a:endParaRPr lang="en-US" altLang="zh-CN" sz="3200" b="1" dirty="0">
              <a:solidFill>
                <a:srgbClr val="0000FF"/>
              </a:solidFill>
            </a:endParaRPr>
          </a:p>
        </p:txBody>
      </p:sp>
      <p:sp>
        <p:nvSpPr>
          <p:cNvPr id="13" name="矩形 12"/>
          <p:cNvSpPr/>
          <p:nvPr/>
        </p:nvSpPr>
        <p:spPr>
          <a:xfrm>
            <a:off x="5364088" y="3573016"/>
            <a:ext cx="1893660" cy="584775"/>
          </a:xfrm>
          <a:prstGeom prst="rect">
            <a:avLst/>
          </a:prstGeom>
        </p:spPr>
        <p:txBody>
          <a:bodyPr wrap="none">
            <a:spAutoFit/>
          </a:bodyPr>
          <a:lstStyle/>
          <a:p>
            <a:r>
              <a:rPr lang="en-US" altLang="zh-CN" sz="3200" b="1" dirty="0">
                <a:solidFill>
                  <a:srgbClr val="0000FF"/>
                </a:solidFill>
              </a:rPr>
              <a:t> </a:t>
            </a:r>
            <a:r>
              <a:rPr lang="en-US" altLang="zh-CN" sz="3200" b="1" dirty="0" smtClean="0">
                <a:solidFill>
                  <a:srgbClr val="0000FF"/>
                </a:solidFill>
              </a:rPr>
              <a:t>recognize</a:t>
            </a:r>
            <a:endParaRPr lang="en-US" altLang="zh-CN" sz="3200" b="1" dirty="0">
              <a:solidFill>
                <a:srgbClr val="0000FF"/>
              </a:solidFill>
            </a:endParaRPr>
          </a:p>
        </p:txBody>
      </p:sp>
      <p:sp>
        <p:nvSpPr>
          <p:cNvPr id="14" name="矩形 13"/>
          <p:cNvSpPr/>
          <p:nvPr/>
        </p:nvSpPr>
        <p:spPr>
          <a:xfrm>
            <a:off x="5868144" y="4221088"/>
            <a:ext cx="3068469" cy="584775"/>
          </a:xfrm>
          <a:prstGeom prst="rect">
            <a:avLst/>
          </a:prstGeom>
        </p:spPr>
        <p:txBody>
          <a:bodyPr wrap="none">
            <a:spAutoFit/>
          </a:bodyPr>
          <a:lstStyle/>
          <a:p>
            <a:r>
              <a:rPr lang="zh-CN" altLang="en-US" sz="3200" b="1" dirty="0" smtClean="0">
                <a:solidFill>
                  <a:srgbClr val="0000FF"/>
                </a:solidFill>
              </a:rPr>
              <a:t>同情的，怜悯的</a:t>
            </a:r>
            <a:endParaRPr lang="en-US" altLang="zh-CN" sz="3200" b="1" dirty="0">
              <a:solidFill>
                <a:srgbClr val="0000FF"/>
              </a:solidFill>
            </a:endParaRPr>
          </a:p>
        </p:txBody>
      </p:sp>
      <p:sp>
        <p:nvSpPr>
          <p:cNvPr id="15" name="矩形 14"/>
          <p:cNvSpPr/>
          <p:nvPr/>
        </p:nvSpPr>
        <p:spPr>
          <a:xfrm>
            <a:off x="5148064" y="4725144"/>
            <a:ext cx="1880643" cy="584775"/>
          </a:xfrm>
          <a:prstGeom prst="rect">
            <a:avLst/>
          </a:prstGeom>
        </p:spPr>
        <p:txBody>
          <a:bodyPr wrap="none">
            <a:spAutoFit/>
          </a:bodyPr>
          <a:lstStyle/>
          <a:p>
            <a:r>
              <a:rPr lang="en-US" altLang="zh-CN" sz="3200" b="1" dirty="0" smtClean="0">
                <a:solidFill>
                  <a:srgbClr val="0000FF"/>
                </a:solidFill>
              </a:rPr>
              <a:t>a hit song</a:t>
            </a:r>
            <a:endParaRPr lang="en-US" altLang="zh-CN" sz="3200" b="1" dirty="0">
              <a:solidFill>
                <a:srgbClr val="0000FF"/>
              </a:solidFill>
            </a:endParaRPr>
          </a:p>
        </p:txBody>
      </p:sp>
      <p:sp>
        <p:nvSpPr>
          <p:cNvPr id="16" name="矩形 15"/>
          <p:cNvSpPr/>
          <p:nvPr/>
        </p:nvSpPr>
        <p:spPr>
          <a:xfrm>
            <a:off x="3851920" y="5301208"/>
            <a:ext cx="4373954" cy="584775"/>
          </a:xfrm>
          <a:prstGeom prst="rect">
            <a:avLst/>
          </a:prstGeom>
        </p:spPr>
        <p:txBody>
          <a:bodyPr wrap="none">
            <a:spAutoFit/>
          </a:bodyPr>
          <a:lstStyle/>
          <a:p>
            <a:r>
              <a:rPr lang="en-US" altLang="zh-CN" sz="3200" b="1" dirty="0" smtClean="0">
                <a:solidFill>
                  <a:srgbClr val="0000FF"/>
                </a:solidFill>
              </a:rPr>
              <a:t>stream live on television</a:t>
            </a:r>
            <a:endParaRPr lang="en-US" altLang="zh-CN" sz="3200" b="1" dirty="0">
              <a:solidFill>
                <a:srgbClr val="0000FF"/>
              </a:solidFill>
            </a:endParaRPr>
          </a:p>
        </p:txBody>
      </p:sp>
      <p:sp>
        <p:nvSpPr>
          <p:cNvPr id="17" name="矩形 16"/>
          <p:cNvSpPr/>
          <p:nvPr/>
        </p:nvSpPr>
        <p:spPr>
          <a:xfrm>
            <a:off x="3491880" y="4149080"/>
            <a:ext cx="2523448" cy="584775"/>
          </a:xfrm>
          <a:prstGeom prst="rect">
            <a:avLst/>
          </a:prstGeom>
        </p:spPr>
        <p:txBody>
          <a:bodyPr wrap="none">
            <a:spAutoFit/>
          </a:bodyPr>
          <a:lstStyle/>
          <a:p>
            <a:r>
              <a:rPr lang="en-US" altLang="zh-CN" sz="3200" dirty="0">
                <a:solidFill>
                  <a:srgbClr val="0000FF"/>
                </a:solidFill>
                <a:latin typeface="Times New Roman" panose="02020603050405020304" pitchFamily="18" charset="0"/>
                <a:cs typeface="Times New Roman" panose="02020603050405020304" pitchFamily="18" charset="0"/>
              </a:rPr>
              <a:t>[ˌ</a:t>
            </a:r>
            <a:r>
              <a:rPr lang="en-US" altLang="zh-CN" sz="3200" dirty="0" err="1" smtClean="0">
                <a:solidFill>
                  <a:srgbClr val="0000FF"/>
                </a:solidFill>
                <a:latin typeface="Times New Roman" panose="02020603050405020304" pitchFamily="18" charset="0"/>
                <a:cs typeface="Times New Roman" panose="02020603050405020304" pitchFamily="18" charset="0"/>
              </a:rPr>
              <a:t>simpə</a:t>
            </a:r>
            <a:r>
              <a:rPr lang="en-US" altLang="zh-CN" sz="3200" dirty="0">
                <a:solidFill>
                  <a:srgbClr val="0000FF"/>
                </a:solidFill>
                <a:latin typeface="Times New Roman" panose="02020603050405020304" pitchFamily="18" charset="0"/>
                <a:cs typeface="Times New Roman" panose="02020603050405020304" pitchFamily="18" charset="0"/>
              </a:rPr>
              <a:t>ˈ</a:t>
            </a:r>
            <a:r>
              <a:rPr lang="el-GR" altLang="zh-CN" sz="3200" dirty="0">
                <a:solidFill>
                  <a:srgbClr val="0000FF"/>
                </a:solidFill>
                <a:latin typeface="Times New Roman" panose="02020603050405020304" pitchFamily="18" charset="0"/>
                <a:cs typeface="Times New Roman" panose="02020603050405020304" pitchFamily="18" charset="0"/>
              </a:rPr>
              <a:t>θ</a:t>
            </a:r>
            <a:r>
              <a:rPr lang="en-US" altLang="zh-CN" sz="3200" dirty="0" err="1" smtClean="0">
                <a:solidFill>
                  <a:srgbClr val="0000FF"/>
                </a:solidFill>
                <a:latin typeface="Times New Roman" panose="02020603050405020304" pitchFamily="18" charset="0"/>
                <a:cs typeface="Times New Roman" panose="02020603050405020304" pitchFamily="18" charset="0"/>
              </a:rPr>
              <a:t>etik</a:t>
            </a:r>
            <a:r>
              <a:rPr lang="en-US" altLang="zh-CN" sz="3200" dirty="0">
                <a:solidFill>
                  <a:srgbClr val="0000FF"/>
                </a:solidFill>
                <a:latin typeface="Times New Roman" panose="02020603050405020304" pitchFamily="18" charset="0"/>
                <a:cs typeface="Times New Roman" panose="02020603050405020304" pitchFamily="18" charset="0"/>
              </a:rPr>
              <a:t>]</a:t>
            </a:r>
            <a:endParaRPr lang="en-US" altLang="zh-CN" sz="3200" dirty="0">
              <a:solidFill>
                <a:srgbClr val="0000FF"/>
              </a:solidFill>
              <a:latin typeface="Times New Roman" panose="02020603050405020304" pitchFamily="18" charset="0"/>
              <a:cs typeface="Times New Roman" panose="02020603050405020304" pitchFamily="18" charset="0"/>
            </a:endParaRPr>
          </a:p>
        </p:txBody>
      </p:sp>
      <p:sp>
        <p:nvSpPr>
          <p:cNvPr id="18" name="矩形 17"/>
          <p:cNvSpPr/>
          <p:nvPr/>
        </p:nvSpPr>
        <p:spPr>
          <a:xfrm>
            <a:off x="2628378" y="6236935"/>
            <a:ext cx="6422912" cy="584775"/>
          </a:xfrm>
          <a:prstGeom prst="rect">
            <a:avLst/>
          </a:prstGeom>
        </p:spPr>
        <p:txBody>
          <a:bodyPr wrap="none">
            <a:spAutoFit/>
          </a:bodyPr>
          <a:lstStyle/>
          <a:p>
            <a:r>
              <a:rPr lang="en-US" altLang="zh-CN" sz="3200" b="1" dirty="0">
                <a:solidFill>
                  <a:srgbClr val="0000FF"/>
                </a:solidFill>
              </a:rPr>
              <a:t>t</a:t>
            </a:r>
            <a:r>
              <a:rPr lang="en-US" altLang="zh-CN" sz="3200" b="1" dirty="0" smtClean="0">
                <a:solidFill>
                  <a:srgbClr val="0000FF"/>
                </a:solidFill>
              </a:rPr>
              <a:t>he closest thing to hell on the earth</a:t>
            </a:r>
            <a:endParaRPr lang="en-US" altLang="zh-CN" sz="32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04664"/>
            <a:ext cx="8892480" cy="6192688"/>
          </a:xfrm>
        </p:spPr>
        <p:txBody>
          <a:bodyPr>
            <a:normAutofit/>
          </a:bodyPr>
          <a:lstStyle/>
          <a:p>
            <a:pPr lvl="0">
              <a:lnSpc>
                <a:spcPct val="90000"/>
              </a:lnSpc>
            </a:pP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Geldof’s</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next step was to organize charity super-concerts </a:t>
            </a:r>
            <a:r>
              <a:rPr kumimoji="0" lang="en-US" altLang="zh-CN" sz="28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called Live Aid in London and Philadelphia</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 </a:t>
            </a:r>
            <a:r>
              <a:rPr kumimoji="0" lang="en-US" altLang="zh-CN" sz="28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streamed them live on television</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sng"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raising an additional US $ 48 million</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smtClean="0"/>
          </a:p>
          <a:p>
            <a:pPr>
              <a:lnSpc>
                <a:spcPct val="90000"/>
              </a:lnSpc>
              <a:buNone/>
            </a:pPr>
            <a:r>
              <a:rPr lang="en-US" altLang="zh-CN" sz="2800" dirty="0" smtClean="0"/>
              <a:t>    </a:t>
            </a:r>
            <a:r>
              <a:rPr lang="en-US" altLang="zh-CN" sz="2800" dirty="0" err="1" smtClean="0"/>
              <a:t>Geldof</a:t>
            </a:r>
            <a:r>
              <a:rPr lang="zh-CN" altLang="en-US" sz="2800" dirty="0" smtClean="0"/>
              <a:t>的下一步是在伦敦和费城组织名为“现场援助”</a:t>
            </a:r>
            <a:r>
              <a:rPr lang="en-US" altLang="zh-CN" sz="2800" dirty="0" smtClean="0"/>
              <a:t>(Live Aid)</a:t>
            </a:r>
            <a:r>
              <a:rPr lang="zh-CN" altLang="en-US" sz="2800" dirty="0" smtClean="0"/>
              <a:t>的慈善超级音乐会，并通过电视直播，额外筹集了</a:t>
            </a:r>
            <a:r>
              <a:rPr lang="en-US" altLang="zh-CN" sz="2800" dirty="0" smtClean="0"/>
              <a:t>4800</a:t>
            </a:r>
            <a:r>
              <a:rPr lang="zh-CN" altLang="en-US" sz="2800" dirty="0" smtClean="0"/>
              <a:t>万美元。</a:t>
            </a:r>
            <a:endParaRPr lang="en-US" altLang="zh-CN" sz="2800" dirty="0" smtClean="0"/>
          </a:p>
          <a:p>
            <a:pPr>
              <a:lnSpc>
                <a:spcPct val="90000"/>
              </a:lnSpc>
              <a:buNone/>
            </a:pPr>
            <a:r>
              <a:rPr lang="en-US" altLang="zh-CN" sz="2800" dirty="0"/>
              <a:t> </a:t>
            </a:r>
            <a:r>
              <a:rPr lang="en-US" altLang="zh-CN" sz="2800" dirty="0" smtClean="0"/>
              <a:t>    </a:t>
            </a:r>
            <a:endParaRPr lang="en-US" altLang="zh-CN" sz="2800" dirty="0" smtClean="0"/>
          </a:p>
          <a:p>
            <a:pPr>
              <a:lnSpc>
                <a:spcPct val="90000"/>
              </a:lnSpc>
              <a:buNone/>
            </a:pPr>
            <a:r>
              <a:rPr lang="en-US" altLang="zh-CN" sz="2800" dirty="0"/>
              <a:t> </a:t>
            </a:r>
            <a:r>
              <a:rPr lang="en-US" altLang="zh-CN" sz="2800" dirty="0" smtClean="0"/>
              <a:t>    </a:t>
            </a:r>
            <a:r>
              <a:rPr lang="zh-CN" altLang="en-US" sz="2800" dirty="0" smtClean="0"/>
              <a:t>仿写：他的下一步是组织名为“现场爱”的慈善活动，并通过电视直播，额外筹集了</a:t>
            </a:r>
            <a:r>
              <a:rPr lang="en-US" altLang="zh-CN" sz="2800" dirty="0" smtClean="0"/>
              <a:t>1000</a:t>
            </a:r>
            <a:r>
              <a:rPr lang="zh-CN" altLang="en-US" sz="2800" dirty="0" smtClean="0"/>
              <a:t>万元。</a:t>
            </a:r>
            <a:endParaRPr lang="en-US" altLang="zh-CN" sz="2800" dirty="0" smtClean="0"/>
          </a:p>
          <a:p>
            <a:pPr>
              <a:lnSpc>
                <a:spcPct val="90000"/>
              </a:lnSpc>
              <a:buNone/>
            </a:pPr>
            <a:r>
              <a:rPr lang="en-US" altLang="zh-CN" sz="2800" dirty="0"/>
              <a:t> </a:t>
            </a:r>
            <a:r>
              <a:rPr lang="en-US" altLang="zh-CN" sz="2800" dirty="0" smtClean="0"/>
              <a:t>    His next step is to organize an charity activity ______ ______ ______, and _________ it ____ on TV, _________ an __________ 10 million </a:t>
            </a:r>
            <a:r>
              <a:rPr lang="en-US" altLang="zh-CN" sz="2800" dirty="0" err="1" smtClean="0"/>
              <a:t>yuan</a:t>
            </a:r>
            <a:r>
              <a:rPr lang="en-US" altLang="zh-CN" sz="2800" dirty="0" smtClean="0"/>
              <a:t>.</a:t>
            </a:r>
            <a:endParaRPr lang="en-US" altLang="zh-CN" sz="2800" dirty="0" smtClean="0"/>
          </a:p>
        </p:txBody>
      </p:sp>
      <p:sp>
        <p:nvSpPr>
          <p:cNvPr id="6" name="矩形 5"/>
          <p:cNvSpPr/>
          <p:nvPr/>
        </p:nvSpPr>
        <p:spPr>
          <a:xfrm>
            <a:off x="7019637" y="4509368"/>
            <a:ext cx="1080745"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called</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67544" y="4796636"/>
            <a:ext cx="1797287"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Live  Love</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347735" y="4849976"/>
            <a:ext cx="1593641"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streamed</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5219943" y="4849976"/>
            <a:ext cx="721672"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live</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7020143" y="4869026"/>
            <a:ext cx="1330814"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raising</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827584" y="5319871"/>
            <a:ext cx="1832553"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additional</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608" y="188595"/>
            <a:ext cx="9108758" cy="6000750"/>
          </a:xfrm>
          <a:prstGeom prst="rect">
            <a:avLst/>
          </a:prstGeom>
          <a:noFill/>
        </p:spPr>
        <p:txBody>
          <a:bodyPr wrap="square" rtlCol="0">
            <a:spAutoFit/>
          </a:bodyPr>
          <a:p>
            <a:r>
              <a:rPr lang="en-US" altLang="zh-CN" sz="3200">
                <a:sym typeface="+mn-ea"/>
              </a:rPr>
              <a:t>stream them love on television</a:t>
            </a:r>
            <a:endParaRPr lang="en-US" altLang="zh-CN" sz="3200"/>
          </a:p>
          <a:p>
            <a:r>
              <a:rPr lang="en-US" altLang="zh-CN" sz="3200"/>
              <a:t> 1)to move or pour out in a continuous flow</a:t>
            </a:r>
            <a:endParaRPr lang="en-US" altLang="zh-CN" sz="3200"/>
          </a:p>
          <a:p>
            <a:r>
              <a:rPr lang="en-US" altLang="zh-CN" sz="3200">
                <a:sym typeface="+mn-ea"/>
              </a:rPr>
              <a:t>血从她头上流出来</a:t>
            </a:r>
            <a:endParaRPr lang="en-US" altLang="zh-CN" sz="3200"/>
          </a:p>
          <a:p>
            <a:r>
              <a:rPr lang="en-US" altLang="zh-CN" sz="3200"/>
              <a:t>Blood was streaming from her head. </a:t>
            </a:r>
            <a:endParaRPr lang="en-US" altLang="zh-CN" sz="3200"/>
          </a:p>
          <a:p>
            <a:r>
              <a:rPr lang="en-US" altLang="zh-CN" sz="3200"/>
              <a:t>2)to move somewhere in large numbers, one after the other </a:t>
            </a:r>
            <a:endParaRPr lang="en-US" altLang="zh-CN" sz="3200"/>
          </a:p>
          <a:p>
            <a:r>
              <a:rPr lang="en-US" altLang="zh-CN" sz="3200">
                <a:sym typeface="+mn-ea"/>
              </a:rPr>
              <a:t>桥上行人川流不息</a:t>
            </a:r>
            <a:endParaRPr lang="en-US" altLang="zh-CN" sz="3200"/>
          </a:p>
          <a:p>
            <a:r>
              <a:rPr lang="en-US" altLang="zh-CN" sz="3200"/>
              <a:t>People streamed across the bridge. </a:t>
            </a:r>
            <a:endParaRPr lang="en-US" altLang="zh-CN" sz="3200"/>
          </a:p>
          <a:p>
            <a:r>
              <a:rPr lang="en-US" altLang="zh-CN" sz="3200"/>
              <a:t>3)to move freely, especially in the wind or water 飘动；飘扬</a:t>
            </a:r>
            <a:endParaRPr lang="en-US" altLang="zh-CN" sz="3200"/>
          </a:p>
          <a:p>
            <a:r>
              <a:rPr lang="en-US" altLang="zh-CN" sz="3200">
                <a:sym typeface="+mn-ea"/>
              </a:rPr>
              <a:t>她的围巾在身后飘动。</a:t>
            </a:r>
            <a:endParaRPr lang="en-US" altLang="zh-CN" sz="3200"/>
          </a:p>
          <a:p>
            <a:r>
              <a:rPr lang="en-US" altLang="zh-CN" sz="3200"/>
              <a:t>Her scarf streamed behind her. </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Effect transition="in" filter="box(in)">
                                      <p:cBhvr>
                                        <p:cTn id="11" dur="2000"/>
                                        <p:tgtEl>
                                          <p:spTgt spid="4">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 calcmode="lin" valueType="num">
                                      <p:cBhvr additive="base">
                                        <p:cTn id="16"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7633" y="116205"/>
            <a:ext cx="9108758" cy="4523105"/>
          </a:xfrm>
          <a:prstGeom prst="rect">
            <a:avLst/>
          </a:prstGeom>
          <a:noFill/>
        </p:spPr>
        <p:txBody>
          <a:bodyPr wrap="square" rtlCol="0">
            <a:spAutoFit/>
          </a:bodyPr>
          <a:p>
            <a:r>
              <a:rPr lang="en-US" altLang="zh-CN" sz="3600"/>
              <a:t>Deeply upset and </a:t>
            </a:r>
            <a:r>
              <a:rPr lang="en-US" altLang="zh-CN" sz="3600">
                <a:solidFill>
                  <a:srgbClr val="FF0000"/>
                </a:solidFill>
              </a:rPr>
              <a:t>saddened</a:t>
            </a:r>
            <a:r>
              <a:rPr lang="en-US" altLang="zh-CN" sz="3600"/>
              <a:t> (sad)by the report, Geldof decided to do something about it </a:t>
            </a:r>
            <a:r>
              <a:rPr lang="en-US" altLang="zh-CN" sz="3600">
                <a:solidFill>
                  <a:srgbClr val="FF0000"/>
                </a:solidFill>
              </a:rPr>
              <a:t>using</a:t>
            </a:r>
            <a:r>
              <a:rPr lang="en-US" altLang="zh-CN" sz="3600"/>
              <a:t> (use) the language of pop music.</a:t>
            </a:r>
            <a:endParaRPr lang="en-US" altLang="zh-CN" sz="3600"/>
          </a:p>
          <a:p>
            <a:endParaRPr lang="en-US" altLang="zh-CN" sz="3600"/>
          </a:p>
          <a:p>
            <a:r>
              <a:rPr lang="en-US" altLang="zh-CN" sz="3600"/>
              <a:t>He was made a knight by Queen ElizabethII, </a:t>
            </a:r>
            <a:r>
              <a:rPr lang="en-US" altLang="zh-CN" sz="3600">
                <a:solidFill>
                  <a:srgbClr val="FF0000"/>
                </a:solidFill>
              </a:rPr>
              <a:t>recognizing</a:t>
            </a:r>
            <a:r>
              <a:rPr lang="en-US" altLang="zh-CN" sz="3600"/>
              <a:t> (recognize) him for his activism and anti-poverty work for Africa.</a:t>
            </a:r>
            <a:endParaRPr lang="en-US" altLang="zh-CN" sz="3600"/>
          </a:p>
          <a:p>
            <a:endParaRPr lang="en-US" altLang="zh-CN" sz="3600"/>
          </a:p>
        </p:txBody>
      </p:sp>
      <p:sp>
        <p:nvSpPr>
          <p:cNvPr id="2" name="文本框 1"/>
          <p:cNvSpPr txBox="1"/>
          <p:nvPr/>
        </p:nvSpPr>
        <p:spPr>
          <a:xfrm>
            <a:off x="3563620" y="260350"/>
            <a:ext cx="180911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7812405" y="836295"/>
            <a:ext cx="108394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79070" y="2996565"/>
            <a:ext cx="215011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20688"/>
            <a:ext cx="8712968" cy="6048672"/>
          </a:xfrm>
        </p:spPr>
        <p:txBody>
          <a:bodyPr>
            <a:normAutofit/>
          </a:bodyPr>
          <a:lstStyle/>
          <a:p>
            <a:r>
              <a:rPr lang="en-US" altLang="zh-CN" sz="2800" dirty="0" smtClean="0">
                <a:solidFill>
                  <a:srgbClr val="0000FF"/>
                </a:solidFill>
                <a:latin typeface="Times New Roman" panose="02020603050405020304" pitchFamily="18" charset="0"/>
                <a:cs typeface="Times New Roman" panose="02020603050405020304" pitchFamily="18" charset="0"/>
              </a:rPr>
              <a:t>Deeply upset and saddened by the report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Geldof</a:t>
            </a:r>
            <a:r>
              <a:rPr lang="en-US" altLang="zh-CN" sz="2800" dirty="0" smtClean="0">
                <a:latin typeface="Times New Roman" panose="02020603050405020304" pitchFamily="18" charset="0"/>
                <a:cs typeface="Times New Roman" panose="02020603050405020304" pitchFamily="18" charset="0"/>
              </a:rPr>
              <a:t> decided to </a:t>
            </a:r>
            <a:r>
              <a:rPr lang="en-US" altLang="zh-CN" sz="2800" dirty="0" err="1" smtClean="0">
                <a:latin typeface="Times New Roman" panose="02020603050405020304" pitchFamily="18" charset="0"/>
                <a:cs typeface="Times New Roman" panose="02020603050405020304" pitchFamily="18" charset="0"/>
              </a:rPr>
              <a:t>to</a:t>
            </a:r>
            <a:r>
              <a:rPr lang="en-US" altLang="zh-CN" sz="2800" dirty="0" smtClean="0">
                <a:latin typeface="Times New Roman" panose="02020603050405020304" pitchFamily="18" charset="0"/>
                <a:cs typeface="Times New Roman" panose="02020603050405020304" pitchFamily="18" charset="0"/>
              </a:rPr>
              <a:t> do something about it </a:t>
            </a:r>
            <a:r>
              <a:rPr lang="en-US" altLang="zh-CN" sz="2800" dirty="0" smtClean="0">
                <a:solidFill>
                  <a:srgbClr val="0000FF"/>
                </a:solidFill>
                <a:latin typeface="Times New Roman" panose="02020603050405020304" pitchFamily="18" charset="0"/>
                <a:cs typeface="Times New Roman" panose="02020603050405020304" pitchFamily="18" charset="0"/>
              </a:rPr>
              <a:t>using the language of pop music</a:t>
            </a:r>
            <a:r>
              <a:rPr lang="en-US"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Geldof</a:t>
            </a:r>
            <a:r>
              <a:rPr lang="zh-CN" altLang="en-US" sz="2800" dirty="0" smtClean="0">
                <a:latin typeface="Times New Roman" panose="02020603050405020304" pitchFamily="18" charset="0"/>
                <a:cs typeface="Times New Roman" panose="02020603050405020304" pitchFamily="18" charset="0"/>
              </a:rPr>
              <a:t>对这一报道深感不安和难过，于是决定用流行音乐做点什么。</a:t>
            </a:r>
            <a:endParaRPr lang="en-US" altLang="zh-CN" sz="2800" dirty="0" smtClean="0">
              <a:latin typeface="Times New Roman" panose="02020603050405020304" pitchFamily="18" charset="0"/>
              <a:cs typeface="Times New Roman" panose="02020603050405020304" pitchFamily="18" charset="0"/>
            </a:endParaRPr>
          </a:p>
          <a:p>
            <a:pPr>
              <a:buNone/>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因为很悲伤，她痛苦地抽泣着，品尝着泪水中的咸味。</a:t>
            </a:r>
            <a:endParaRPr lang="en-US" altLang="zh-CN" sz="2800" dirty="0" smtClean="0">
              <a:latin typeface="Times New Roman" panose="02020603050405020304" pitchFamily="18" charset="0"/>
              <a:cs typeface="Times New Roman" panose="02020603050405020304" pitchFamily="18" charset="0"/>
            </a:endParaRPr>
          </a:p>
          <a:p>
            <a:pPr>
              <a:buNone/>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_________ with grief, she sobbed bitterly, ________ the salt from the tears that __________ down her face.</a:t>
            </a:r>
            <a:endParaRPr lang="en-US" altLang="zh-CN" sz="2800" dirty="0" smtClean="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467162" y="3789273"/>
            <a:ext cx="1840504"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Overcome </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6732493" y="3789273"/>
            <a:ext cx="1223412"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tasting</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923546" y="4220686"/>
            <a:ext cx="1593641"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streamed</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24744"/>
            <a:ext cx="9036496" cy="5001419"/>
          </a:xfrm>
        </p:spPr>
        <p:txBody>
          <a:bodyPr>
            <a:normAutofit/>
          </a:bodyPr>
          <a:lstStyle/>
          <a:p>
            <a:r>
              <a:rPr lang="en-US" altLang="zh-CN" dirty="0" smtClean="0">
                <a:solidFill>
                  <a:srgbClr val="0000FF"/>
                </a:solidFill>
                <a:latin typeface="Times New Roman" panose="02020603050405020304" pitchFamily="18" charset="0"/>
                <a:cs typeface="Times New Roman" panose="02020603050405020304" pitchFamily="18" charset="0"/>
              </a:rPr>
              <a:t>Images</a:t>
            </a:r>
            <a:r>
              <a:rPr lang="en-US" altLang="zh-CN" dirty="0" smtClean="0">
                <a:latin typeface="Times New Roman" panose="02020603050405020304" pitchFamily="18" charset="0"/>
                <a:cs typeface="Times New Roman" panose="02020603050405020304" pitchFamily="18" charset="0"/>
              </a:rPr>
              <a:t> of hungry children and crying mothers </a:t>
            </a:r>
            <a:r>
              <a:rPr lang="en-US" altLang="zh-CN" dirty="0" smtClean="0">
                <a:solidFill>
                  <a:srgbClr val="0000FF"/>
                </a:solidFill>
                <a:latin typeface="Times New Roman" panose="02020603050405020304" pitchFamily="18" charset="0"/>
                <a:cs typeface="Times New Roman" panose="02020603050405020304" pitchFamily="18" charset="0"/>
              </a:rPr>
              <a:t>filled the screen</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屏幕上满是饥饿的孩子和哭泣的母亲的画面。</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仿写：</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屏幕上满是雪覆盖了每一个屋顶，压在老树枝上的画面。</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_______ that snow _________ every rooftop and weighed on the branches of old trees </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_______ ______ _______.</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
        <p:nvSpPr>
          <p:cNvPr id="4" name="矩形 3"/>
          <p:cNvSpPr/>
          <p:nvPr/>
        </p:nvSpPr>
        <p:spPr>
          <a:xfrm>
            <a:off x="539552" y="4437112"/>
            <a:ext cx="1439818"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Images</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707904" y="4437112"/>
            <a:ext cx="1915909"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blanketed</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827584" y="5517232"/>
            <a:ext cx="3038589"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f</a:t>
            </a:r>
            <a:r>
              <a:rPr lang="en-US" altLang="zh-CN" sz="3200" b="1" dirty="0" smtClean="0">
                <a:solidFill>
                  <a:srgbClr val="FF0000"/>
                </a:solidFill>
                <a:latin typeface="Times New Roman" panose="02020603050405020304" pitchFamily="18" charset="0"/>
                <a:cs typeface="Times New Roman" panose="02020603050405020304" pitchFamily="18" charset="0"/>
              </a:rPr>
              <a:t>illed the screen</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112568"/>
          </a:xfrm>
        </p:spPr>
        <p:txBody>
          <a:bodyPr>
            <a:normAutofit/>
          </a:bodyPr>
          <a:lstStyle/>
          <a:p>
            <a:r>
              <a:rPr lang="en-US" altLang="zh-CN" dirty="0" smtClean="0">
                <a:latin typeface="Times New Roman" panose="02020603050405020304" pitchFamily="18" charset="0"/>
                <a:cs typeface="Times New Roman" panose="02020603050405020304" pitchFamily="18" charset="0"/>
              </a:rPr>
              <a:t>There I saw something </a:t>
            </a:r>
            <a:r>
              <a:rPr lang="en-US" altLang="zh-CN" u="sng" dirty="0" smtClean="0">
                <a:latin typeface="Times New Roman" panose="02020603050405020304" pitchFamily="18" charset="0"/>
                <a:cs typeface="Times New Roman" panose="02020603050405020304" pitchFamily="18" charset="0"/>
              </a:rPr>
              <a:t>that </a:t>
            </a:r>
            <a:r>
              <a:rPr lang="en-US" altLang="zh-CN" u="sng" dirty="0" smtClean="0">
                <a:solidFill>
                  <a:srgbClr val="0000FF"/>
                </a:solidFill>
                <a:latin typeface="Times New Roman" panose="02020603050405020304" pitchFamily="18" charset="0"/>
                <a:cs typeface="Times New Roman" panose="02020603050405020304" pitchFamily="18" charset="0"/>
              </a:rPr>
              <a:t>placed </a:t>
            </a:r>
            <a:r>
              <a:rPr lang="en-US" altLang="zh-CN" u="sng" dirty="0" smtClean="0">
                <a:latin typeface="Times New Roman" panose="02020603050405020304" pitchFamily="18" charset="0"/>
                <a:cs typeface="Times New Roman" panose="02020603050405020304" pitchFamily="18" charset="0"/>
              </a:rPr>
              <a:t>my worries </a:t>
            </a:r>
            <a:r>
              <a:rPr lang="en-US" altLang="zh-CN" u="sng" dirty="0" smtClean="0">
                <a:solidFill>
                  <a:srgbClr val="0000FF"/>
                </a:solidFill>
                <a:latin typeface="Times New Roman" panose="02020603050405020304" pitchFamily="18" charset="0"/>
                <a:cs typeface="Times New Roman" panose="02020603050405020304" pitchFamily="18" charset="0"/>
              </a:rPr>
              <a:t>in ghastly new perspective</a:t>
            </a:r>
            <a:r>
              <a:rPr lang="en-US" altLang="zh-CN" u="sng" dirty="0" smtClean="0">
                <a:latin typeface="Times New Roman" panose="02020603050405020304" pitchFamily="18" charset="0"/>
                <a:cs typeface="Times New Roman" panose="02020603050405020304" pitchFamily="18" charset="0"/>
              </a:rPr>
              <a:t>.</a:t>
            </a:r>
            <a:endParaRPr lang="en-US" altLang="zh-CN" u="sng"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在那里，我看到了一些东西，把我的担忧置于可怕的新视角。</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仿写：</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他的辞职使我们不知所措。</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His resignation _______ us in a difficult ________.</a:t>
            </a:r>
            <a:endParaRPr lang="en-US" altLang="zh-CN"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3275856" y="4293215"/>
            <a:ext cx="1324402"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placed</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7307922" y="4292962"/>
            <a:ext cx="1574470"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position</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548680"/>
            <a:ext cx="8856984" cy="6123940"/>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    In </a:t>
            </a:r>
            <a:r>
              <a:rPr lang="en-US" altLang="zh-CN" sz="2800" dirty="0">
                <a:latin typeface="Times New Roman" panose="02020603050405020304" pitchFamily="18" charset="0"/>
                <a:cs typeface="Times New Roman" panose="02020603050405020304" pitchFamily="18" charset="0"/>
              </a:rPr>
              <a:t>1985,a drought in Ethiopia </a:t>
            </a:r>
            <a:r>
              <a:rPr lang="en-US" altLang="zh-CN" sz="2800" dirty="0" smtClean="0">
                <a:latin typeface="Times New Roman" panose="02020603050405020304" pitchFamily="18" charset="0"/>
                <a:cs typeface="Times New Roman" panose="02020603050405020304" pitchFamily="18" charset="0"/>
              </a:rPr>
              <a:t>______(lead) to </a:t>
            </a:r>
            <a:r>
              <a:rPr lang="en-US" altLang="zh-CN" sz="2800" dirty="0">
                <a:latin typeface="Times New Roman" panose="02020603050405020304" pitchFamily="18" charset="0"/>
                <a:cs typeface="Times New Roman" panose="02020603050405020304" pitchFamily="18" charset="0"/>
              </a:rPr>
              <a:t>destroyed harvests and killed cattle. Bob </a:t>
            </a:r>
            <a:r>
              <a:rPr lang="en-US" altLang="zh-CN" sz="2800" dirty="0" err="1">
                <a:latin typeface="Times New Roman" panose="02020603050405020304" pitchFamily="18" charset="0"/>
                <a:cs typeface="Times New Roman" panose="02020603050405020304" pitchFamily="18" charset="0"/>
              </a:rPr>
              <a:t>Geldof</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____ Irish pop </a:t>
            </a:r>
            <a:r>
              <a:rPr lang="en-US" altLang="zh-CN" sz="2800" dirty="0">
                <a:latin typeface="Times New Roman" panose="02020603050405020304" pitchFamily="18" charset="0"/>
                <a:cs typeface="Times New Roman" panose="02020603050405020304" pitchFamily="18" charset="0"/>
              </a:rPr>
              <a:t>singer, was greatly shocked by the catastrophe. Bob </a:t>
            </a:r>
            <a:r>
              <a:rPr lang="en-US" altLang="zh-CN" sz="2800" dirty="0" err="1">
                <a:latin typeface="Times New Roman" panose="02020603050405020304" pitchFamily="18" charset="0"/>
                <a:cs typeface="Times New Roman" panose="02020603050405020304" pitchFamily="18" charset="0"/>
              </a:rPr>
              <a:t>Geldof</a:t>
            </a:r>
            <a:r>
              <a:rPr lang="en-US" altLang="zh-CN" sz="2800" dirty="0">
                <a:latin typeface="Times New Roman" panose="02020603050405020304" pitchFamily="18" charset="0"/>
                <a:cs typeface="Times New Roman" panose="02020603050405020304" pitchFamily="18" charset="0"/>
              </a:rPr>
              <a:t> didn't hesitate to </a:t>
            </a:r>
            <a:r>
              <a:rPr lang="en-US" altLang="zh-CN" sz="2800" dirty="0" smtClean="0">
                <a:latin typeface="Times New Roman" panose="02020603050405020304" pitchFamily="18" charset="0"/>
                <a:cs typeface="Times New Roman" panose="02020603050405020304" pitchFamily="18" charset="0"/>
              </a:rPr>
              <a:t>take action</a:t>
            </a:r>
            <a:r>
              <a:rPr lang="en-US" altLang="zh-CN" sz="2800" dirty="0">
                <a:latin typeface="Times New Roman" panose="02020603050405020304" pitchFamily="18" charset="0"/>
                <a:cs typeface="Times New Roman" panose="02020603050405020304" pitchFamily="18" charset="0"/>
              </a:rPr>
              <a:t>. He organized a </a:t>
            </a:r>
            <a:r>
              <a:rPr lang="en-US" altLang="zh-CN" sz="2800" dirty="0" smtClean="0">
                <a:latin typeface="Times New Roman" panose="02020603050405020304" pitchFamily="18" charset="0"/>
                <a:cs typeface="Times New Roman" panose="02020603050405020304" pitchFamily="18" charset="0"/>
              </a:rPr>
              <a:t>charity concert </a:t>
            </a:r>
            <a:r>
              <a:rPr lang="en-US" altLang="zh-CN" sz="2800" dirty="0">
                <a:latin typeface="Times New Roman" panose="02020603050405020304" pitchFamily="18" charset="0"/>
                <a:cs typeface="Times New Roman" panose="02020603050405020304" pitchFamily="18" charset="0"/>
              </a:rPr>
              <a:t>which was called Live Aid </a:t>
            </a:r>
            <a:r>
              <a:rPr lang="en-US" altLang="zh-CN" sz="2800" dirty="0" smtClean="0">
                <a:latin typeface="Times New Roman" panose="02020603050405020304" pitchFamily="18" charset="0"/>
                <a:cs typeface="Times New Roman" panose="02020603050405020304" pitchFamily="18" charset="0"/>
              </a:rPr>
              <a:t>_______(raise) money </a:t>
            </a:r>
            <a:r>
              <a:rPr lang="en-US" altLang="zh-CN" sz="2800" dirty="0">
                <a:latin typeface="Times New Roman" panose="02020603050405020304" pitchFamily="18" charset="0"/>
                <a:cs typeface="Times New Roman" panose="02020603050405020304" pitchFamily="18" charset="0"/>
              </a:rPr>
              <a:t>for people suffering from </a:t>
            </a:r>
            <a:r>
              <a:rPr lang="en-US" altLang="zh-CN" sz="2800" dirty="0" smtClean="0">
                <a:latin typeface="Times New Roman" panose="02020603050405020304" pitchFamily="18" charset="0"/>
                <a:cs typeface="Times New Roman" panose="02020603050405020304" pitchFamily="18" charset="0"/>
              </a:rPr>
              <a:t>___________ (starve) </a:t>
            </a:r>
            <a:r>
              <a:rPr lang="en-US" altLang="zh-CN" sz="2800" dirty="0">
                <a:latin typeface="Times New Roman" panose="02020603050405020304" pitchFamily="18" charset="0"/>
                <a:cs typeface="Times New Roman" panose="02020603050405020304" pitchFamily="18" charset="0"/>
              </a:rPr>
              <a:t>in Ethiopia. The concert was </a:t>
            </a:r>
            <a:r>
              <a:rPr lang="en-US" altLang="zh-CN" sz="2800" dirty="0" smtClean="0">
                <a:latin typeface="Times New Roman" panose="02020603050405020304" pitchFamily="18" charset="0"/>
                <a:cs typeface="Times New Roman" panose="02020603050405020304" pitchFamily="18" charset="0"/>
              </a:rPr>
              <a:t>“A </a:t>
            </a:r>
            <a:r>
              <a:rPr lang="en-US" altLang="zh-CN" sz="2800" dirty="0">
                <a:latin typeface="Times New Roman" panose="02020603050405020304" pitchFamily="18" charset="0"/>
                <a:cs typeface="Times New Roman" panose="02020603050405020304" pitchFamily="18" charset="0"/>
              </a:rPr>
              <a:t>tale of two </a:t>
            </a:r>
            <a:r>
              <a:rPr lang="en-US" altLang="zh-CN" sz="2800" dirty="0" smtClean="0">
                <a:latin typeface="Times New Roman" panose="02020603050405020304" pitchFamily="18" charset="0"/>
                <a:cs typeface="Times New Roman" panose="02020603050405020304" pitchFamily="18" charset="0"/>
              </a:rPr>
              <a:t>cities”, _______ took place </a:t>
            </a:r>
            <a:r>
              <a:rPr lang="en-US" altLang="zh-CN" sz="2800" dirty="0">
                <a:latin typeface="Times New Roman" panose="02020603050405020304" pitchFamily="18" charset="0"/>
                <a:cs typeface="Times New Roman" panose="02020603050405020304" pitchFamily="18" charset="0"/>
              </a:rPr>
              <a:t>in two </a:t>
            </a:r>
            <a:r>
              <a:rPr lang="en-US" altLang="zh-CN" sz="2800" dirty="0" smtClean="0">
                <a:latin typeface="Times New Roman" panose="02020603050405020304" pitchFamily="18" charset="0"/>
                <a:cs typeface="Times New Roman" panose="02020603050405020304" pitchFamily="18" charset="0"/>
              </a:rPr>
              <a:t>_______ (place) ----in </a:t>
            </a:r>
            <a:r>
              <a:rPr lang="en-US" altLang="zh-CN" sz="2800" dirty="0">
                <a:latin typeface="Times New Roman" panose="02020603050405020304" pitchFamily="18" charset="0"/>
                <a:cs typeface="Times New Roman" panose="02020603050405020304" pitchFamily="18" charset="0"/>
              </a:rPr>
              <a:t>London and in Philadelphia. The concert </a:t>
            </a:r>
            <a:r>
              <a:rPr lang="en-US" altLang="zh-CN" sz="2800" dirty="0" smtClean="0">
                <a:latin typeface="Times New Roman" panose="02020603050405020304" pitchFamily="18" charset="0"/>
                <a:cs typeface="Times New Roman" panose="02020603050405020304" pitchFamily="18" charset="0"/>
              </a:rPr>
              <a:t>turned </a:t>
            </a:r>
            <a:r>
              <a:rPr lang="en-US" altLang="zh-CN" sz="2800" dirty="0">
                <a:latin typeface="Times New Roman" panose="02020603050405020304" pitchFamily="18" charset="0"/>
                <a:cs typeface="Times New Roman" panose="02020603050405020304" pitchFamily="18" charset="0"/>
              </a:rPr>
              <a:t>out to be a great success and the </a:t>
            </a:r>
            <a:r>
              <a:rPr lang="en-US" altLang="zh-CN" sz="2800" dirty="0" smtClean="0">
                <a:latin typeface="Times New Roman" panose="02020603050405020304" pitchFamily="18" charset="0"/>
                <a:cs typeface="Times New Roman" panose="02020603050405020304" pitchFamily="18" charset="0"/>
              </a:rPr>
              <a:t>_______(big) </a:t>
            </a:r>
            <a:r>
              <a:rPr lang="en-US" altLang="zh-CN" sz="2800" dirty="0">
                <a:latin typeface="Times New Roman" panose="02020603050405020304" pitchFamily="18" charset="0"/>
                <a:cs typeface="Times New Roman" panose="02020603050405020304" pitchFamily="18" charset="0"/>
              </a:rPr>
              <a:t>stars of the time took part in it. As a result, the concert attracted </a:t>
            </a:r>
            <a:r>
              <a:rPr lang="en-US" altLang="zh-CN" sz="2800" dirty="0" smtClean="0">
                <a:latin typeface="Times New Roman" panose="02020603050405020304" pitchFamily="18" charset="0"/>
                <a:cs typeface="Times New Roman" panose="02020603050405020304" pitchFamily="18" charset="0"/>
              </a:rPr>
              <a:t>_____ much audience </a:t>
            </a:r>
            <a:r>
              <a:rPr lang="en-US" altLang="zh-CN" sz="2800" dirty="0">
                <a:latin typeface="Times New Roman" panose="02020603050405020304" pitchFamily="18" charset="0"/>
                <a:cs typeface="Times New Roman" panose="02020603050405020304" pitchFamily="18" charset="0"/>
              </a:rPr>
              <a:t>of the world that $100 million was raised, which </a:t>
            </a:r>
            <a:r>
              <a:rPr lang="en-US" altLang="zh-CN" sz="2800" dirty="0" smtClean="0">
                <a:latin typeface="Times New Roman" panose="02020603050405020304" pitchFamily="18" charset="0"/>
                <a:cs typeface="Times New Roman" panose="02020603050405020304" pitchFamily="18" charset="0"/>
              </a:rPr>
              <a:t>served as </a:t>
            </a:r>
            <a:r>
              <a:rPr lang="en-US" altLang="zh-CN" sz="2800" dirty="0">
                <a:latin typeface="Times New Roman" panose="02020603050405020304" pitchFamily="18" charset="0"/>
                <a:cs typeface="Times New Roman" panose="02020603050405020304" pitchFamily="18" charset="0"/>
              </a:rPr>
              <a:t>a food aid and famine relief funding. </a:t>
            </a:r>
            <a:r>
              <a:rPr lang="en-US" altLang="zh-CN" sz="2800" dirty="0" smtClean="0">
                <a:latin typeface="Times New Roman" panose="02020603050405020304" pitchFamily="18" charset="0"/>
                <a:cs typeface="Times New Roman" panose="02020603050405020304" pitchFamily="18" charset="0"/>
              </a:rPr>
              <a:t>________ doubt, </a:t>
            </a:r>
            <a:r>
              <a:rPr lang="en-US" altLang="zh-CN" sz="2800" dirty="0">
                <a:latin typeface="Times New Roman" panose="02020603050405020304" pitchFamily="18" charset="0"/>
                <a:cs typeface="Times New Roman" panose="02020603050405020304" pitchFamily="18" charset="0"/>
              </a:rPr>
              <a:t>Bob </a:t>
            </a:r>
            <a:r>
              <a:rPr lang="en-US" altLang="zh-CN" sz="2800" dirty="0" err="1">
                <a:latin typeface="Times New Roman" panose="02020603050405020304" pitchFamily="18" charset="0"/>
                <a:cs typeface="Times New Roman" panose="02020603050405020304" pitchFamily="18" charset="0"/>
              </a:rPr>
              <a:t>Geldof</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has proved ________(him) </a:t>
            </a:r>
            <a:r>
              <a:rPr lang="en-US" altLang="zh-CN" sz="2800" dirty="0">
                <a:latin typeface="Times New Roman" panose="02020603050405020304" pitchFamily="18" charset="0"/>
                <a:cs typeface="Times New Roman" panose="02020603050405020304" pitchFamily="18" charset="0"/>
              </a:rPr>
              <a:t>to be more than a great </a:t>
            </a:r>
            <a:r>
              <a:rPr lang="en-US" altLang="zh-CN" sz="2800" dirty="0" smtClean="0">
                <a:latin typeface="Times New Roman" panose="02020603050405020304" pitchFamily="18" charset="0"/>
                <a:cs typeface="Times New Roman" panose="02020603050405020304" pitchFamily="18" charset="0"/>
              </a:rPr>
              <a:t>musician.</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4932040" y="548680"/>
            <a:ext cx="712054"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led</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5796136" y="980728"/>
            <a:ext cx="612668"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an</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899592" y="3501008"/>
            <a:ext cx="1168910"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places</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059832" y="2276872"/>
            <a:ext cx="1340432" cy="523220"/>
          </a:xfrm>
          <a:prstGeom prst="rect">
            <a:avLst/>
          </a:prstGeom>
        </p:spPr>
        <p:txBody>
          <a:bodyPr wrap="none">
            <a:spAutoFit/>
          </a:bodyPr>
          <a:lstStyle/>
          <a:p>
            <a:r>
              <a:rPr lang="zh-CN" altLang="en-US" sz="2800"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to raise</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2411760" y="2708920"/>
            <a:ext cx="1688283"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starvation</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5076056" y="3140968"/>
            <a:ext cx="1151277"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which</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1691680" y="4797152"/>
            <a:ext cx="593432"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so</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948264" y="3933056"/>
            <a:ext cx="1309974"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biggest</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2267744" y="5661248"/>
            <a:ext cx="1435073"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Without</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179804" y="6093683"/>
            <a:ext cx="1339215" cy="52197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himself</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22320" y="2517775"/>
            <a:ext cx="1198880" cy="706755"/>
          </a:xfrm>
          <a:prstGeom prst="rect">
            <a:avLst/>
          </a:prstGeom>
          <a:noFill/>
        </p:spPr>
        <p:txBody>
          <a:bodyPr wrap="none" rtlCol="0">
            <a:spAutoFit/>
          </a:bodyPr>
          <a:p>
            <a:r>
              <a:rPr lang="zh-CN" altLang="en-US" sz="4000"/>
              <a:t>续写</a:t>
            </a:r>
            <a:endParaRPr lang="zh-CN"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9705" y="1052830"/>
            <a:ext cx="3888740" cy="5805170"/>
          </a:xfrm>
        </p:spPr>
        <p:txBody>
          <a:bodyPr>
            <a:normAutofit lnSpcReduction="20000"/>
          </a:bodyPr>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1.</a:t>
            </a:r>
            <a:r>
              <a:rPr lang="zh-CN" altLang="en-US" sz="2800">
                <a:latin typeface="Times New Roman" panose="02020603050405020304" pitchFamily="18" charset="0"/>
                <a:cs typeface="Times New Roman" panose="02020603050405020304" pitchFamily="18" charset="0"/>
              </a:rPr>
              <a:t>很多；许多</a:t>
            </a:r>
            <a:endParaRPr lang="zh-CN" altLang="en-US" sz="2800">
              <a:latin typeface="Times New Roman" panose="02020603050405020304" pitchFamily="18" charset="0"/>
              <a:cs typeface="Times New Roman" panose="02020603050405020304" pitchFamily="18" charset="0"/>
            </a:endParaRPr>
          </a:p>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2.</a:t>
            </a:r>
            <a:r>
              <a:rPr lang="zh-CN" altLang="en-US" sz="2800">
                <a:latin typeface="Times New Roman" panose="02020603050405020304" pitchFamily="18" charset="0"/>
                <a:cs typeface="Times New Roman" panose="02020603050405020304" pitchFamily="18" charset="0"/>
              </a:rPr>
              <a:t>突然爆发热烈的掌声</a:t>
            </a:r>
            <a:endParaRPr lang="zh-CN" altLang="en-US" sz="2800">
              <a:latin typeface="Times New Roman" panose="02020603050405020304" pitchFamily="18" charset="0"/>
              <a:cs typeface="Times New Roman" panose="02020603050405020304" pitchFamily="18" charset="0"/>
            </a:endParaRPr>
          </a:p>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3.</a:t>
            </a:r>
            <a:r>
              <a:rPr lang="zh-CN" altLang="en-US" sz="2800">
                <a:latin typeface="Times New Roman" panose="02020603050405020304" pitchFamily="18" charset="0"/>
                <a:cs typeface="Times New Roman" panose="02020603050405020304" pitchFamily="18" charset="0"/>
              </a:rPr>
              <a:t>表现出衷心的钦佩</a:t>
            </a:r>
            <a:endParaRPr lang="zh-CN" altLang="en-US" sz="2800">
              <a:latin typeface="Times New Roman" panose="02020603050405020304" pitchFamily="18" charset="0"/>
              <a:cs typeface="Times New Roman" panose="02020603050405020304" pitchFamily="18" charset="0"/>
            </a:endParaRPr>
          </a:p>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4.</a:t>
            </a:r>
            <a:r>
              <a:rPr lang="zh-CN" altLang="en-US" sz="2800">
                <a:latin typeface="Times New Roman" panose="02020603050405020304" pitchFamily="18" charset="0"/>
                <a:cs typeface="Times New Roman" panose="02020603050405020304" pitchFamily="18" charset="0"/>
              </a:rPr>
              <a:t>发表演讲</a:t>
            </a:r>
            <a:endParaRPr lang="zh-CN" altLang="en-US" sz="2800">
              <a:latin typeface="Times New Roman" panose="02020603050405020304" pitchFamily="18" charset="0"/>
              <a:cs typeface="Times New Roman" panose="02020603050405020304" pitchFamily="18" charset="0"/>
            </a:endParaRPr>
          </a:p>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5.</a:t>
            </a:r>
            <a:r>
              <a:rPr lang="en-US" altLang="zh-CN" sz="2800">
                <a:latin typeface="Times New Roman" panose="02020603050405020304" pitchFamily="18" charset="0"/>
                <a:cs typeface="Times New Roman" panose="02020603050405020304" pitchFamily="18" charset="0"/>
                <a:sym typeface="+mn-ea"/>
              </a:rPr>
              <a:t>(</a:t>
            </a:r>
            <a:r>
              <a:rPr lang="zh-CN" altLang="en-US" sz="2800">
                <a:latin typeface="Times New Roman" panose="02020603050405020304" pitchFamily="18" charset="0"/>
                <a:cs typeface="Times New Roman" panose="02020603050405020304" pitchFamily="18" charset="0"/>
                <a:sym typeface="+mn-ea"/>
              </a:rPr>
              <a:t>几代同堂的）</a:t>
            </a:r>
            <a:r>
              <a:rPr lang="zh-CN" altLang="en-US" sz="2800">
                <a:latin typeface="Times New Roman" panose="02020603050405020304" pitchFamily="18" charset="0"/>
                <a:cs typeface="Times New Roman" panose="02020603050405020304" pitchFamily="18" charset="0"/>
              </a:rPr>
              <a:t>大家庭</a:t>
            </a:r>
            <a:endParaRPr lang="zh-CN" altLang="en-US" sz="2800">
              <a:latin typeface="Times New Roman" panose="02020603050405020304" pitchFamily="18" charset="0"/>
              <a:cs typeface="Times New Roman" panose="02020603050405020304" pitchFamily="18" charset="0"/>
            </a:endParaRPr>
          </a:p>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6.</a:t>
            </a:r>
            <a:r>
              <a:rPr lang="zh-CN" altLang="en-US" sz="2800">
                <a:latin typeface="Times New Roman" panose="02020603050405020304" pitchFamily="18" charset="0"/>
                <a:cs typeface="Times New Roman" panose="02020603050405020304" pitchFamily="18" charset="0"/>
              </a:rPr>
              <a:t>报名参加</a:t>
            </a:r>
            <a:endParaRPr lang="zh-CN" altLang="en-US" sz="2800">
              <a:latin typeface="Times New Roman" panose="02020603050405020304" pitchFamily="18" charset="0"/>
              <a:cs typeface="Times New Roman" panose="02020603050405020304" pitchFamily="18" charset="0"/>
            </a:endParaRPr>
          </a:p>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7.</a:t>
            </a:r>
            <a:r>
              <a:rPr lang="zh-CN" altLang="en-US" sz="2800">
                <a:latin typeface="Times New Roman" panose="02020603050405020304" pitchFamily="18" charset="0"/>
                <a:cs typeface="Times New Roman" panose="02020603050405020304" pitchFamily="18" charset="0"/>
              </a:rPr>
              <a:t>总计；总计达到</a:t>
            </a:r>
            <a:endParaRPr lang="zh-CN" altLang="en-US" sz="2800">
              <a:latin typeface="Times New Roman" panose="02020603050405020304" pitchFamily="18" charset="0"/>
              <a:cs typeface="Times New Roman" panose="02020603050405020304" pitchFamily="18" charset="0"/>
            </a:endParaRPr>
          </a:p>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8.</a:t>
            </a:r>
            <a:r>
              <a:rPr lang="zh-CN" altLang="en-US" sz="2800">
                <a:latin typeface="Times New Roman" panose="02020603050405020304" pitchFamily="18" charset="0"/>
                <a:cs typeface="Times New Roman" panose="02020603050405020304" pitchFamily="18" charset="0"/>
                <a:sym typeface="+mn-ea"/>
              </a:rPr>
              <a:t>取得稳定的进步</a:t>
            </a:r>
            <a:endParaRPr lang="zh-CN" altLang="en-US" sz="2800">
              <a:latin typeface="Times New Roman" panose="02020603050405020304" pitchFamily="18" charset="0"/>
              <a:cs typeface="Times New Roman" panose="02020603050405020304" pitchFamily="18" charset="0"/>
              <a:sym typeface="+mn-ea"/>
            </a:endParaRPr>
          </a:p>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9.</a:t>
            </a:r>
            <a:r>
              <a:rPr lang="zh-CN" altLang="en-US" sz="2800">
                <a:latin typeface="Times New Roman" panose="02020603050405020304" pitchFamily="18" charset="0"/>
                <a:cs typeface="Times New Roman" panose="02020603050405020304" pitchFamily="18" charset="0"/>
              </a:rPr>
              <a:t>卡住</a:t>
            </a:r>
            <a:endParaRPr lang="zh-CN" altLang="en-US" sz="2800">
              <a:latin typeface="Times New Roman" panose="02020603050405020304" pitchFamily="18" charset="0"/>
              <a:cs typeface="Times New Roman" panose="02020603050405020304" pitchFamily="18" charset="0"/>
            </a:endParaRPr>
          </a:p>
          <a:p>
            <a:pPr marL="0" indent="0" fontAlgn="auto">
              <a:lnSpc>
                <a:spcPct val="150000"/>
              </a:lnSpc>
              <a:spcBef>
                <a:spcPts val="0"/>
              </a:spcBef>
              <a:spcAft>
                <a:spcPts val="0"/>
              </a:spcAft>
              <a:buNone/>
            </a:pPr>
            <a:r>
              <a:rPr lang="en-US" altLang="zh-CN" sz="2800">
                <a:latin typeface="Times New Roman" panose="02020603050405020304" pitchFamily="18" charset="0"/>
                <a:cs typeface="Times New Roman" panose="02020603050405020304" pitchFamily="18" charset="0"/>
              </a:rPr>
              <a:t>10.</a:t>
            </a:r>
            <a:r>
              <a:rPr lang="zh-CN" altLang="en-US" sz="2800">
                <a:latin typeface="Times New Roman" panose="02020603050405020304" pitchFamily="18" charset="0"/>
                <a:cs typeface="Times New Roman" panose="02020603050405020304" pitchFamily="18" charset="0"/>
              </a:rPr>
              <a:t>遇到困难</a:t>
            </a:r>
            <a:endParaRPr lang="zh-CN" altLang="en-US" sz="2800">
              <a:latin typeface="Times New Roman" panose="02020603050405020304" pitchFamily="18" charset="0"/>
              <a:cs typeface="Times New Roman" panose="02020603050405020304" pitchFamily="18" charset="0"/>
            </a:endParaRPr>
          </a:p>
        </p:txBody>
      </p:sp>
      <p:sp>
        <p:nvSpPr>
          <p:cNvPr id="4" name="内容占位符 2"/>
          <p:cNvSpPr>
            <a:spLocks noGrp="1"/>
          </p:cNvSpPr>
          <p:nvPr/>
        </p:nvSpPr>
        <p:spPr>
          <a:xfrm>
            <a:off x="4140200" y="1052830"/>
            <a:ext cx="4912995" cy="5711190"/>
          </a:xfrm>
          <a:prstGeom prst="rect">
            <a:avLst/>
          </a:prstGeom>
        </p:spPr>
        <p:txBody>
          <a:bodyPr vert="horz" lIns="91440" tIns="45720" rIns="91440" bIns="45720" rtlCol="0">
            <a:normAutofit fontScale="9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1.a sea of</a:t>
            </a:r>
            <a:endParaRPr lang="zh-CN" altLang="en-US" sz="2800" b="1">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2.break/burst into applause</a:t>
            </a:r>
            <a:endParaRPr lang="zh-CN" altLang="en-US" sz="2800" b="1">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3.show hearty admiration</a:t>
            </a:r>
            <a:endParaRPr lang="zh-CN" altLang="en-US" sz="2800" b="1">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4.address make/give/deliver a speech</a:t>
            </a:r>
            <a:endParaRPr lang="zh-CN" altLang="en-US" sz="2800" b="1">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5.the extended family</a:t>
            </a:r>
            <a:endParaRPr lang="zh-CN" altLang="en-US" sz="2800" b="1">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6.sign up for</a:t>
            </a:r>
            <a:endParaRPr lang="zh-CN" altLang="en-US" sz="2800" b="1">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7.amount to/add up to</a:t>
            </a:r>
            <a:endParaRPr lang="zh-CN" altLang="en-US" sz="2800" b="1">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8.</a:t>
            </a:r>
            <a:r>
              <a:rPr lang="en-US" altLang="zh-CN" sz="2800" b="1">
                <a:solidFill>
                  <a:srgbClr val="0000FF"/>
                </a:solidFill>
                <a:latin typeface="Times New Roman" panose="02020603050405020304" pitchFamily="18" charset="0"/>
                <a:cs typeface="Times New Roman" panose="02020603050405020304" pitchFamily="18" charset="0"/>
                <a:sym typeface="+mn-ea"/>
              </a:rPr>
              <a:t>make steady progress</a:t>
            </a:r>
            <a:endParaRPr lang="zh-CN" altLang="en-US" sz="2800" b="1">
              <a:solidFill>
                <a:srgbClr val="0000FF"/>
              </a:solidFill>
              <a:latin typeface="Times New Roman" panose="02020603050405020304" pitchFamily="18" charset="0"/>
              <a:cs typeface="Times New Roman" panose="02020603050405020304" pitchFamily="18" charset="0"/>
              <a:sym typeface="+mn-ea"/>
            </a:endParaRPr>
          </a:p>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9.</a:t>
            </a:r>
            <a:r>
              <a:rPr lang="en-US" altLang="zh-CN" sz="2800" b="1">
                <a:solidFill>
                  <a:srgbClr val="0000FF"/>
                </a:solidFill>
                <a:latin typeface="Times New Roman" panose="02020603050405020304" pitchFamily="18" charset="0"/>
                <a:cs typeface="Times New Roman" panose="02020603050405020304" pitchFamily="18" charset="0"/>
                <a:sym typeface="+mn-ea"/>
              </a:rPr>
              <a:t>get stuck in one’s throat</a:t>
            </a:r>
            <a:endParaRPr lang="zh-CN" altLang="en-US" sz="2800" b="1">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20"/>
              </a:spcBef>
              <a:spcAft>
                <a:spcPts val="0"/>
              </a:spcAft>
              <a:buNone/>
            </a:pPr>
            <a:r>
              <a:rPr lang="en-US" altLang="zh-CN" sz="2800" b="1">
                <a:solidFill>
                  <a:srgbClr val="0000FF"/>
                </a:solidFill>
                <a:latin typeface="Times New Roman" panose="02020603050405020304" pitchFamily="18" charset="0"/>
                <a:cs typeface="Times New Roman" panose="02020603050405020304" pitchFamily="18" charset="0"/>
              </a:rPr>
              <a:t>10.run into difficulties</a:t>
            </a:r>
            <a:endParaRPr lang="en-US" altLang="zh-CN" sz="2800" b="1">
              <a:solidFill>
                <a:srgbClr val="0000FF"/>
              </a:solidFill>
              <a:latin typeface="Times New Roman" panose="02020603050405020304" pitchFamily="18" charset="0"/>
              <a:cs typeface="Times New Roman" panose="02020603050405020304" pitchFamily="18" charset="0"/>
            </a:endParaRPr>
          </a:p>
        </p:txBody>
      </p:sp>
      <p:sp>
        <p:nvSpPr>
          <p:cNvPr id="5" name="矩形 4"/>
          <p:cNvSpPr/>
          <p:nvPr/>
        </p:nvSpPr>
        <p:spPr>
          <a:xfrm>
            <a:off x="1619568" y="0"/>
            <a:ext cx="541210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Consolidation</a:t>
            </a:r>
            <a:endParaRPr lang="en-US" altLang="zh-CN" sz="7200" b="1">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4964"/>
            <a:ext cx="9144000" cy="5145786"/>
          </a:xfrm>
          <a:prstGeom prst="rect">
            <a:avLst/>
          </a:prstGeom>
        </p:spPr>
      </p:pic>
      <p:sp>
        <p:nvSpPr>
          <p:cNvPr id="3" name="Text Box 3"/>
          <p:cNvSpPr txBox="1">
            <a:spLocks noChangeArrowheads="1"/>
          </p:cNvSpPr>
          <p:nvPr/>
        </p:nvSpPr>
        <p:spPr bwMode="auto">
          <a:xfrm>
            <a:off x="-11816" y="3035078"/>
            <a:ext cx="175323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ct val="300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ct val="300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2700" b="1" dirty="0">
                <a:latin typeface="微软雅黑" panose="020B0503020204020204" charset="-122"/>
                <a:ea typeface="微软雅黑" panose="020B0503020204020204" charset="-122"/>
              </a:rPr>
              <a:t>elements</a:t>
            </a:r>
            <a:endParaRPr lang="zh-CN" altLang="en-US" sz="2700" b="1" dirty="0">
              <a:latin typeface="微软雅黑" panose="020B0503020204020204" charset="-122"/>
              <a:ea typeface="微软雅黑" panose="020B0503020204020204" charset="-122"/>
            </a:endParaRPr>
          </a:p>
        </p:txBody>
      </p:sp>
      <p:sp>
        <p:nvSpPr>
          <p:cNvPr id="4" name="左大括号 3"/>
          <p:cNvSpPr/>
          <p:nvPr/>
        </p:nvSpPr>
        <p:spPr>
          <a:xfrm>
            <a:off x="1575828" y="1501598"/>
            <a:ext cx="407204" cy="3551711"/>
          </a:xfrm>
          <a:prstGeom prst="leftBrace">
            <a:avLst/>
          </a:prstGeom>
          <a:noFill/>
          <a:ln w="285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1943159" y="1565489"/>
            <a:ext cx="1566174" cy="414020"/>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person</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箭头: 虚尾 6"/>
          <p:cNvSpPr/>
          <p:nvPr/>
        </p:nvSpPr>
        <p:spPr>
          <a:xfrm>
            <a:off x="3728717" y="2912054"/>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4248185" y="1501598"/>
            <a:ext cx="3464448" cy="414020"/>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Ben</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&amp; the hunter </a:t>
            </a:r>
            <a:r>
              <a:rPr kumimoji="0" lang="zh-CN" altLang="en-US"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 man</a:t>
            </a:r>
            <a:r>
              <a:rPr kumimoji="0" lang="zh-CN" altLang="en-US"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nvSpPr>
        <p:spPr>
          <a:xfrm>
            <a:off x="1943159" y="2203098"/>
            <a:ext cx="1566174" cy="414020"/>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place</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1904051" y="2848869"/>
            <a:ext cx="1644390" cy="414020"/>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3.time</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1846473" y="3439400"/>
            <a:ext cx="1735903" cy="737235"/>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 What happened</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p:cNvSpPr txBox="1"/>
          <p:nvPr/>
        </p:nvSpPr>
        <p:spPr>
          <a:xfrm>
            <a:off x="1858145" y="4475022"/>
            <a:ext cx="1566174" cy="737235"/>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 How to do</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箭头: 虚尾 13"/>
          <p:cNvSpPr/>
          <p:nvPr/>
        </p:nvSpPr>
        <p:spPr>
          <a:xfrm>
            <a:off x="3758770" y="1697805"/>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5" name="箭头: 虚尾 14"/>
          <p:cNvSpPr/>
          <p:nvPr/>
        </p:nvSpPr>
        <p:spPr>
          <a:xfrm>
            <a:off x="3777060" y="3615498"/>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sp>
        <p:nvSpPr>
          <p:cNvPr id="17" name="箭头: 虚尾 16"/>
          <p:cNvSpPr/>
          <p:nvPr/>
        </p:nvSpPr>
        <p:spPr>
          <a:xfrm>
            <a:off x="3728717" y="2304929"/>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sp>
        <p:nvSpPr>
          <p:cNvPr id="18" name="箭头: 虚尾 17"/>
          <p:cNvSpPr/>
          <p:nvPr/>
        </p:nvSpPr>
        <p:spPr>
          <a:xfrm>
            <a:off x="3740630" y="4614566"/>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4194178" y="2021634"/>
            <a:ext cx="3797200" cy="414020"/>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woods and near the lake</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p:cNvSpPr txBox="1"/>
          <p:nvPr/>
        </p:nvSpPr>
        <p:spPr>
          <a:xfrm>
            <a:off x="4158858" y="2595513"/>
            <a:ext cx="4791333" cy="737235"/>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Before</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sunrise, in the winter (frost, frozen lake)</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p:cNvSpPr txBox="1"/>
          <p:nvPr/>
        </p:nvSpPr>
        <p:spPr>
          <a:xfrm>
            <a:off x="4194178" y="3432175"/>
            <a:ext cx="4832540" cy="737235"/>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Ben</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wanted to stop the hunter to shoot the bird on his land</a:t>
            </a: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p:cNvSpPr txBox="1"/>
          <p:nvPr/>
        </p:nvSpPr>
        <p:spPr>
          <a:xfrm>
            <a:off x="4194178" y="4438841"/>
            <a:ext cx="4496276" cy="737235"/>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Ben</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didn’t know how to do exactly, just walked quietly to surprise him</a:t>
            </a: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9" grpId="0" bldLvl="0" animBg="1"/>
      <p:bldP spid="20" grpId="0" bldLvl="0" animBg="1"/>
      <p:bldP spid="21" grpId="0" bldLvl="0" animBg="1"/>
      <p:bldP spid="2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1"/>
          <a:stretch>
            <a:fillRect/>
          </a:stretch>
        </p:blipFill>
        <p:spPr>
          <a:xfrm>
            <a:off x="-12709" y="812264"/>
            <a:ext cx="9135879" cy="5143500"/>
          </a:xfrm>
          <a:prstGeom prst="rect">
            <a:avLst/>
          </a:prstGeom>
        </p:spPr>
      </p:pic>
      <p:sp>
        <p:nvSpPr>
          <p:cNvPr id="3" name="Text Box 3"/>
          <p:cNvSpPr txBox="1">
            <a:spLocks noChangeArrowheads="1"/>
          </p:cNvSpPr>
          <p:nvPr/>
        </p:nvSpPr>
        <p:spPr bwMode="auto">
          <a:xfrm>
            <a:off x="384878" y="3248668"/>
            <a:ext cx="164020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ct val="300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ct val="300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2700" b="1" dirty="0">
                <a:latin typeface="微软雅黑" panose="020B0503020204020204" charset="-122"/>
                <a:ea typeface="微软雅黑" panose="020B0503020204020204" charset="-122"/>
              </a:rPr>
              <a:t>conflicts</a:t>
            </a:r>
            <a:endParaRPr lang="zh-CN" altLang="en-US" sz="2700" b="1" dirty="0">
              <a:latin typeface="微软雅黑" panose="020B0503020204020204" charset="-122"/>
              <a:ea typeface="微软雅黑" panose="020B0503020204020204" charset="-122"/>
            </a:endParaRPr>
          </a:p>
        </p:txBody>
      </p:sp>
      <p:sp>
        <p:nvSpPr>
          <p:cNvPr id="24" name="文本框 23"/>
          <p:cNvSpPr txBox="1"/>
          <p:nvPr/>
        </p:nvSpPr>
        <p:spPr>
          <a:xfrm>
            <a:off x="2633213" y="1585418"/>
            <a:ext cx="813080" cy="414020"/>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Ben</a:t>
            </a:r>
            <a:endParaRPr lang="en-US" altLang="zh-CN" sz="2100"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5585214" y="1585418"/>
            <a:ext cx="1481920" cy="414020"/>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hunter</a:t>
            </a:r>
            <a:endParaRPr lang="en-US" altLang="zh-CN" sz="2100" dirty="0">
              <a:latin typeface="Times New Roman" panose="02020603050405020304" pitchFamily="18" charset="0"/>
              <a:cs typeface="Times New Roman" panose="02020603050405020304" pitchFamily="18" charset="0"/>
            </a:endParaRPr>
          </a:p>
        </p:txBody>
      </p:sp>
      <p:sp>
        <p:nvSpPr>
          <p:cNvPr id="26" name="左大括号 25"/>
          <p:cNvSpPr/>
          <p:nvPr/>
        </p:nvSpPr>
        <p:spPr>
          <a:xfrm>
            <a:off x="1973554" y="1428013"/>
            <a:ext cx="367016" cy="3912003"/>
          </a:xfrm>
          <a:prstGeom prst="leftBrace">
            <a:avLst/>
          </a:prstGeom>
          <a:noFill/>
          <a:ln w="285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 name="箭头: 左右 1"/>
          <p:cNvSpPr/>
          <p:nvPr/>
        </p:nvSpPr>
        <p:spPr>
          <a:xfrm>
            <a:off x="4479491" y="1547267"/>
            <a:ext cx="654828" cy="33183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sp>
        <p:nvSpPr>
          <p:cNvPr id="27" name="文本框 26"/>
          <p:cNvSpPr txBox="1"/>
          <p:nvPr/>
        </p:nvSpPr>
        <p:spPr>
          <a:xfrm>
            <a:off x="2401028" y="2525991"/>
            <a:ext cx="1730395"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No hunting signs</a:t>
            </a:r>
            <a:endParaRPr lang="en-US" altLang="zh-CN" sz="2100" dirty="0">
              <a:latin typeface="Times New Roman" panose="02020603050405020304" pitchFamily="18" charset="0"/>
              <a:cs typeface="Times New Roman" panose="02020603050405020304" pitchFamily="18" charset="0"/>
            </a:endParaRPr>
          </a:p>
        </p:txBody>
      </p:sp>
      <p:sp>
        <p:nvSpPr>
          <p:cNvPr id="28" name="箭头: 左右 27"/>
          <p:cNvSpPr/>
          <p:nvPr/>
        </p:nvSpPr>
        <p:spPr>
          <a:xfrm>
            <a:off x="4509029" y="2750987"/>
            <a:ext cx="654828" cy="33183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sp>
        <p:nvSpPr>
          <p:cNvPr id="29" name="文本框 28"/>
          <p:cNvSpPr txBox="1"/>
          <p:nvPr/>
        </p:nvSpPr>
        <p:spPr>
          <a:xfrm>
            <a:off x="5585214" y="2510777"/>
            <a:ext cx="2290425"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hunter ignored the signs</a:t>
            </a:r>
            <a:endParaRPr lang="en-US" altLang="zh-CN" sz="21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2490775" y="3748042"/>
            <a:ext cx="1730395" cy="414020"/>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birds fled</a:t>
            </a:r>
            <a:endParaRPr lang="en-US" altLang="zh-CN" sz="2100" dirty="0">
              <a:latin typeface="Times New Roman" panose="02020603050405020304" pitchFamily="18" charset="0"/>
              <a:cs typeface="Times New Roman" panose="02020603050405020304" pitchFamily="18" charset="0"/>
            </a:endParaRPr>
          </a:p>
        </p:txBody>
      </p:sp>
      <p:sp>
        <p:nvSpPr>
          <p:cNvPr id="31" name="箭头: 左右 30"/>
          <p:cNvSpPr/>
          <p:nvPr/>
        </p:nvSpPr>
        <p:spPr>
          <a:xfrm>
            <a:off x="4555230" y="3808618"/>
            <a:ext cx="654828" cy="33183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sp>
        <p:nvSpPr>
          <p:cNvPr id="32" name="文本框 31"/>
          <p:cNvSpPr txBox="1"/>
          <p:nvPr/>
        </p:nvSpPr>
        <p:spPr>
          <a:xfrm>
            <a:off x="5574117" y="3631643"/>
            <a:ext cx="2586867"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hunter wouldn't let go.</a:t>
            </a:r>
            <a:endParaRPr lang="en-US" altLang="zh-CN" sz="21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2530962" y="4672874"/>
            <a:ext cx="1730395"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Ben didn’t want to fight</a:t>
            </a:r>
            <a:endParaRPr lang="en-US" altLang="zh-CN" sz="2100" dirty="0">
              <a:latin typeface="Times New Roman" panose="02020603050405020304" pitchFamily="18" charset="0"/>
              <a:cs typeface="Times New Roman" panose="02020603050405020304" pitchFamily="18" charset="0"/>
            </a:endParaRPr>
          </a:p>
        </p:txBody>
      </p:sp>
      <p:sp>
        <p:nvSpPr>
          <p:cNvPr id="34" name="箭头: 左右 33"/>
          <p:cNvSpPr/>
          <p:nvPr/>
        </p:nvSpPr>
        <p:spPr>
          <a:xfrm>
            <a:off x="4588814" y="4812975"/>
            <a:ext cx="654828" cy="33183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sp>
        <p:nvSpPr>
          <p:cNvPr id="35" name="文本框 34"/>
          <p:cNvSpPr txBox="1"/>
          <p:nvPr/>
        </p:nvSpPr>
        <p:spPr>
          <a:xfrm>
            <a:off x="5571100" y="4624436"/>
            <a:ext cx="2542622"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hunter kept shooting.</a:t>
            </a:r>
            <a:endParaRPr lang="en-US" altLang="zh-CN"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9" grpId="0" bldLvl="0" animBg="1"/>
      <p:bldP spid="32" grpId="0" bldLvl="0" animBg="1"/>
      <p:bldP spid="3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4964"/>
            <a:ext cx="9144000" cy="5145786"/>
          </a:xfrm>
          <a:prstGeom prst="rect">
            <a:avLst/>
          </a:prstGeom>
        </p:spPr>
      </p:pic>
      <p:sp>
        <p:nvSpPr>
          <p:cNvPr id="18" name="文本框 17"/>
          <p:cNvSpPr txBox="1"/>
          <p:nvPr/>
        </p:nvSpPr>
        <p:spPr>
          <a:xfrm>
            <a:off x="442006" y="1442175"/>
            <a:ext cx="8083953" cy="3969385"/>
          </a:xfrm>
          <a:prstGeom prst="rect">
            <a:avLst/>
          </a:prstGeom>
          <a:no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Para1</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 Suddenly he heard a bird’s wings beating the dry grass.</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Para2 </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  There was something threatening in the man’s cool quiet voice. </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文本框 4"/>
          <p:cNvSpPr txBox="1"/>
          <p:nvPr/>
        </p:nvSpPr>
        <p:spPr>
          <a:xfrm>
            <a:off x="618041" y="3157865"/>
            <a:ext cx="5263676" cy="575945"/>
          </a:xfrm>
          <a:prstGeom prst="rect">
            <a:avLst/>
          </a:prstGeom>
          <a:solidFill>
            <a:schemeClr val="accent4">
              <a:lumMod val="40000"/>
              <a:lumOff val="60000"/>
            </a:schemeClr>
          </a:solid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What would the hunter react to this sound?</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6" name="文本框 5"/>
          <p:cNvSpPr txBox="1"/>
          <p:nvPr/>
        </p:nvSpPr>
        <p:spPr>
          <a:xfrm>
            <a:off x="618041" y="3792734"/>
            <a:ext cx="6366617" cy="575945"/>
          </a:xfrm>
          <a:prstGeom prst="rect">
            <a:avLst/>
          </a:prstGeom>
          <a:solidFill>
            <a:schemeClr val="accent4">
              <a:lumMod val="40000"/>
              <a:lumOff val="60000"/>
            </a:schemeClr>
          </a:solid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How could Ben, unarmed,  stop him to shoot the bird ?</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7" name="文本框 6"/>
          <p:cNvSpPr txBox="1"/>
          <p:nvPr/>
        </p:nvSpPr>
        <p:spPr>
          <a:xfrm>
            <a:off x="645667" y="5310764"/>
            <a:ext cx="4694846" cy="575945"/>
          </a:xfrm>
          <a:prstGeom prst="rect">
            <a:avLst/>
          </a:prstGeom>
          <a:solidFill>
            <a:schemeClr val="accent4">
              <a:lumMod val="40000"/>
              <a:lumOff val="60000"/>
            </a:schemeClr>
          </a:solid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How could Ben make him leave?</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文本框 8"/>
          <p:cNvSpPr txBox="1"/>
          <p:nvPr/>
        </p:nvSpPr>
        <p:spPr>
          <a:xfrm>
            <a:off x="618041" y="2522996"/>
            <a:ext cx="4071776" cy="575945"/>
          </a:xfrm>
          <a:prstGeom prst="rect">
            <a:avLst/>
          </a:prstGeom>
          <a:solidFill>
            <a:schemeClr val="accent4">
              <a:lumMod val="40000"/>
              <a:lumOff val="60000"/>
            </a:schemeClr>
          </a:solid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Was the bird hurt or startled?</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60" y="1196340"/>
            <a:ext cx="9030970" cy="4399915"/>
          </a:xfrm>
          <a:prstGeom prst="rect">
            <a:avLst/>
          </a:prstGeom>
          <a:noFill/>
        </p:spPr>
        <p:txBody>
          <a:bodyPr wrap="square">
            <a:spAutoFit/>
          </a:bodyPr>
          <a:lstStyle/>
          <a:p>
            <a:pPr algn="just"/>
            <a:r>
              <a:rPr lang="en-US" altLang="zh-CN" sz="2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Paragraph 1:</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en-US" altLang="zh-CN" sz="2800"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Suddenly he heard a bird’s wings beating the dry grass.</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Ben</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moved quickly toward the sound and saw a colored head of a beautiful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bird</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bird did not move until Ben came close. Then it tried to fly away, but one wing was broken. Ben lifted the bird and held it close against his body. The bird fought to escape, but soon lay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quietly</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in Ben’s arms. Ben decided to take the bird home and fix its broken wings so that it could fly again. He was almost through the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woods</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when he heard the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hunter</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behind him. “It is mine!”</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60" y="0"/>
            <a:ext cx="9022080" cy="6554470"/>
          </a:xfrm>
          <a:prstGeom prst="rect">
            <a:avLst/>
          </a:prstGeom>
          <a:noFill/>
        </p:spPr>
        <p:txBody>
          <a:bodyPr wrap="square">
            <a:spAutoFit/>
          </a:bodyPr>
          <a:lstStyle/>
          <a:p>
            <a:pPr algn="just"/>
            <a:r>
              <a:rPr lang="en-US" altLang="zh-CN" sz="2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Paragraph 2:</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u="sng" kern="100" dirty="0">
                <a:solidFill>
                  <a:srgbClr val="FF0000"/>
                </a:solidFill>
                <a:effectLst/>
                <a:latin typeface="Times New Roman" panose="02020603050405020304" pitchFamily="18" charset="0"/>
                <a:ea typeface="宋体" panose="02010600030101010101" pitchFamily="2" charset="-122"/>
              </a:rPr>
              <a:t>There was something threatening in the man’s cool quiet voice. </a:t>
            </a:r>
            <a:r>
              <a:rPr lang="en-US" altLang="zh-CN" sz="2800" kern="100" dirty="0">
                <a:solidFill>
                  <a:srgbClr val="000000"/>
                </a:solidFill>
                <a:effectLst/>
                <a:latin typeface="Times New Roman" panose="02020603050405020304" pitchFamily="18" charset="0"/>
                <a:ea typeface="宋体" panose="02010600030101010101" pitchFamily="2" charset="-122"/>
              </a:rPr>
              <a:t>The hunter stepped closer and said, “Give me that bird!” Ben was frightened at first. However, when he saw the bird struggling weakly and made a wild, strange noise, he knew he could never give this bird to the hunter. This feeling gave Ben great strength, and he was no longer afraid. </a:t>
            </a:r>
            <a:r>
              <a:rPr lang="en-US" altLang="zh-CN" sz="2800" kern="100" dirty="0">
                <a:solidFill>
                  <a:srgbClr val="FF0000"/>
                </a:solidFill>
                <a:effectLst/>
                <a:latin typeface="Times New Roman" panose="02020603050405020304" pitchFamily="18" charset="0"/>
                <a:ea typeface="宋体" panose="02010600030101010101" pitchFamily="2" charset="-122"/>
              </a:rPr>
              <a:t>“This is my property. Leave here, or I call police!” </a:t>
            </a:r>
            <a:r>
              <a:rPr lang="en-US" altLang="zh-CN" sz="2800" kern="100" dirty="0">
                <a:solidFill>
                  <a:srgbClr val="FF0000"/>
                </a:solidFill>
                <a:latin typeface="Times New Roman" panose="02020603050405020304" pitchFamily="18" charset="0"/>
                <a:ea typeface="宋体" panose="02010600030101010101" pitchFamily="2" charset="-122"/>
              </a:rPr>
              <a:t>Ben said assertively.</a:t>
            </a:r>
            <a:r>
              <a:rPr lang="en-US" altLang="zh-CN" sz="2800" kern="100" dirty="0">
                <a:solidFill>
                  <a:srgbClr val="000000"/>
                </a:solidFill>
                <a:latin typeface="Times New Roman" panose="02020603050405020304" pitchFamily="18" charset="0"/>
                <a:ea typeface="宋体" panose="02010600030101010101" pitchFamily="2" charset="-122"/>
              </a:rPr>
              <a:t> </a:t>
            </a:r>
            <a:r>
              <a:rPr lang="en-US" altLang="zh-CN" sz="2800" kern="100" dirty="0">
                <a:solidFill>
                  <a:srgbClr val="000000"/>
                </a:solidFill>
                <a:effectLst/>
                <a:latin typeface="Times New Roman" panose="02020603050405020304" pitchFamily="18" charset="0"/>
                <a:ea typeface="宋体" panose="02010600030101010101" pitchFamily="2" charset="-122"/>
              </a:rPr>
              <a:t>The woods were strangely quiet. To Ben’s surprise, the hunter slowly walked away. Ben carefully studied the injured wing. </a:t>
            </a:r>
            <a:r>
              <a:rPr lang="en-US" altLang="zh-CN" sz="2800" kern="100" dirty="0">
                <a:solidFill>
                  <a:srgbClr val="0000FF"/>
                </a:solidFill>
                <a:effectLst/>
                <a:latin typeface="Times New Roman" panose="02020603050405020304" pitchFamily="18" charset="0"/>
                <a:ea typeface="宋体" panose="02010600030101010101" pitchFamily="2" charset="-122"/>
              </a:rPr>
              <a:t>He stayed with the bird, smoothing its feathers, delighted to see it recovering slowly</a:t>
            </a:r>
            <a:r>
              <a:rPr lang="en-US" altLang="zh-CN" sz="2800" kern="100" dirty="0">
                <a:solidFill>
                  <a:srgbClr val="000000"/>
                </a:solidFill>
                <a:effectLst/>
                <a:latin typeface="Times New Roman" panose="02020603050405020304" pitchFamily="18" charset="0"/>
                <a:ea typeface="宋体" panose="02010600030101010101" pitchFamily="2" charset="-122"/>
              </a:rPr>
              <a:t> .</a:t>
            </a:r>
            <a:r>
              <a:rPr lang="zh-CN" altLang="en-US" sz="2800" kern="100" dirty="0">
                <a:solidFill>
                  <a:srgbClr val="000000"/>
                </a:solidFill>
                <a:effectLst/>
                <a:latin typeface="Times New Roman" panose="02020603050405020304" pitchFamily="18" charset="0"/>
                <a:ea typeface="宋体" panose="02010600030101010101" pitchFamily="2" charset="-122"/>
              </a:rPr>
              <a:t>（</a:t>
            </a:r>
            <a:r>
              <a:rPr lang="en-US" altLang="zh-CN" sz="2800"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sym typeface="+mn-ea"/>
              </a:rPr>
              <a:t>Ben relieved a sigh. The frost on the dry grass started to melt when the rising sun popped out from the East with sunlight dancing on the signs “No hunting”</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a:t>
            </a:r>
            <a:endParaRPr lang="zh-CN" altLang="en-US" sz="28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5560" y="2060575"/>
            <a:ext cx="6228080" cy="953135"/>
          </a:xfrm>
          <a:prstGeom prst="rect">
            <a:avLst/>
          </a:prstGeom>
          <a:noFill/>
        </p:spPr>
        <p:txBody>
          <a:bodyPr wrap="none" rtlCol="0">
            <a:spAutoFit/>
          </a:bodyPr>
          <a:p>
            <a:pPr algn="l"/>
            <a:endParaRPr lang="zh-CN" altLang="en-US" sz="2800">
              <a:solidFill>
                <a:srgbClr val="0000FF"/>
              </a:solidFill>
              <a:sym typeface="+mn-ea"/>
            </a:endParaRPr>
          </a:p>
          <a:p>
            <a:pPr algn="l"/>
            <a:r>
              <a:rPr lang="zh-CN" altLang="en-US" sz="2800">
                <a:solidFill>
                  <a:srgbClr val="0000FF"/>
                </a:solidFill>
                <a:sym typeface="+mn-ea"/>
              </a:rPr>
              <a:t>我从未见过他也会有词穷句蹇的时候。</a:t>
            </a:r>
            <a:endParaRPr lang="zh-CN" altLang="en-US" sz="2800">
              <a:solidFill>
                <a:srgbClr val="0000FF"/>
              </a:solidFill>
              <a:sym typeface="+mn-ea"/>
            </a:endParaRPr>
          </a:p>
        </p:txBody>
      </p:sp>
      <p:sp>
        <p:nvSpPr>
          <p:cNvPr id="18" name="文本框 17"/>
          <p:cNvSpPr txBox="1"/>
          <p:nvPr/>
        </p:nvSpPr>
        <p:spPr>
          <a:xfrm>
            <a:off x="0" y="3500755"/>
            <a:ext cx="8430260" cy="521970"/>
          </a:xfrm>
          <a:prstGeom prst="rect">
            <a:avLst/>
          </a:prstGeom>
          <a:noFill/>
        </p:spPr>
        <p:txBody>
          <a:bodyPr wrap="square" rtlCol="0" anchor="t">
            <a:spAutoFit/>
          </a:bodyPr>
          <a:p>
            <a:r>
              <a:rPr lang="en-US" altLang="zh-CN" sz="2800">
                <a:solidFill>
                  <a:srgbClr val="0000FF"/>
                </a:solidFill>
              </a:rPr>
              <a:t>I’ve never known him to ___ _____ for words before. </a:t>
            </a:r>
            <a:endParaRPr lang="en-US" altLang="zh-CN" sz="2800">
              <a:solidFill>
                <a:srgbClr val="0000FF"/>
              </a:solidFill>
            </a:endParaRPr>
          </a:p>
        </p:txBody>
      </p:sp>
      <p:sp>
        <p:nvSpPr>
          <p:cNvPr id="19" name="文本框 18"/>
          <p:cNvSpPr txBox="1"/>
          <p:nvPr/>
        </p:nvSpPr>
        <p:spPr>
          <a:xfrm>
            <a:off x="3636010" y="3500755"/>
            <a:ext cx="1525270" cy="460375"/>
          </a:xfrm>
          <a:prstGeom prst="rect">
            <a:avLst/>
          </a:prstGeom>
          <a:noFill/>
        </p:spPr>
        <p:txBody>
          <a:bodyPr wrap="square" rtlCol="0" anchor="t">
            <a:spAutoFit/>
          </a:bodyPr>
          <a:p>
            <a:r>
              <a:rPr lang="en-US" altLang="zh-CN" sz="2400" b="1">
                <a:solidFill>
                  <a:srgbClr val="FF0000"/>
                </a:solidFill>
                <a:latin typeface="Times New Roman" panose="02020603050405020304" pitchFamily="18" charset="0"/>
              </a:rPr>
              <a:t> be  stuck</a:t>
            </a:r>
            <a:endParaRPr lang="en-US" altLang="zh-CN" sz="2400" b="1">
              <a:solidFill>
                <a:srgbClr val="FF0000"/>
              </a:solidFill>
              <a:latin typeface="Times New Roman" panose="02020603050405020304" pitchFamily="18" charset="0"/>
            </a:endParaRPr>
          </a:p>
        </p:txBody>
      </p:sp>
      <p:sp>
        <p:nvSpPr>
          <p:cNvPr id="21" name="文本框 20"/>
          <p:cNvSpPr txBox="1"/>
          <p:nvPr/>
        </p:nvSpPr>
        <p:spPr>
          <a:xfrm>
            <a:off x="98425" y="188595"/>
            <a:ext cx="3897630" cy="521970"/>
          </a:xfrm>
          <a:prstGeom prst="rect">
            <a:avLst/>
          </a:prstGeom>
          <a:noFill/>
        </p:spPr>
        <p:txBody>
          <a:bodyPr wrap="square" rtlCol="0" anchor="t">
            <a:spAutoFit/>
          </a:bodyPr>
          <a:p>
            <a:r>
              <a:rPr lang="zh-CN" altLang="en-US" sz="2800" b="1" i="1">
                <a:solidFill>
                  <a:srgbClr val="FF0000"/>
                </a:solidFill>
              </a:rPr>
              <a:t>演讲中，他几次卡住</a:t>
            </a:r>
            <a:endParaRPr lang="zh-CN" altLang="en-US" sz="2800" b="1" i="1">
              <a:solidFill>
                <a:srgbClr val="FF0000"/>
              </a:solidFill>
            </a:endParaRPr>
          </a:p>
        </p:txBody>
      </p:sp>
      <p:sp>
        <p:nvSpPr>
          <p:cNvPr id="22" name="文本框 21"/>
          <p:cNvSpPr txBox="1"/>
          <p:nvPr/>
        </p:nvSpPr>
        <p:spPr>
          <a:xfrm>
            <a:off x="3548380" y="4711065"/>
            <a:ext cx="309880" cy="368300"/>
          </a:xfrm>
          <a:prstGeom prst="rect">
            <a:avLst/>
          </a:prstGeom>
          <a:noFill/>
        </p:spPr>
        <p:txBody>
          <a:bodyPr wrap="none" rtlCol="0">
            <a:spAutoFit/>
          </a:bodyPr>
          <a:p>
            <a:endParaRPr lang="zh-CN" altLang="en-US"/>
          </a:p>
        </p:txBody>
      </p:sp>
      <p:sp>
        <p:nvSpPr>
          <p:cNvPr id="24" name="文本框 23"/>
          <p:cNvSpPr txBox="1"/>
          <p:nvPr/>
        </p:nvSpPr>
        <p:spPr>
          <a:xfrm>
            <a:off x="-36830" y="1196340"/>
            <a:ext cx="9372600" cy="521970"/>
          </a:xfrm>
          <a:prstGeom prst="rect">
            <a:avLst/>
          </a:prstGeom>
          <a:noFill/>
        </p:spPr>
        <p:txBody>
          <a:bodyPr wrap="none" rtlCol="0">
            <a:spAutoFit/>
          </a:bodyPr>
          <a:p>
            <a:pPr algn="l"/>
            <a:r>
              <a:rPr lang="en-US" altLang="zh-CN" sz="2800" dirty="0">
                <a:latin typeface="Times New Roman" panose="02020603050405020304" pitchFamily="18" charset="0"/>
                <a:cs typeface="Times New Roman" panose="02020603050405020304" pitchFamily="18" charset="0"/>
                <a:sym typeface="+mn-ea"/>
              </a:rPr>
              <a:t>the words get  stuck </a:t>
            </a:r>
            <a:r>
              <a:rPr lang="en-US" altLang="zh-CN" sz="2800" dirty="0" smtClean="0">
                <a:latin typeface="Times New Roman" panose="02020603050405020304" pitchFamily="18" charset="0"/>
                <a:cs typeface="Times New Roman" panose="02020603050405020304" pitchFamily="18" charset="0"/>
                <a:sym typeface="+mn-ea"/>
              </a:rPr>
              <a:t>in </a:t>
            </a:r>
            <a:r>
              <a:rPr lang="en-US" altLang="zh-CN" sz="2800" dirty="0">
                <a:latin typeface="Times New Roman" panose="02020603050405020304" pitchFamily="18" charset="0"/>
                <a:cs typeface="Times New Roman" panose="02020603050405020304" pitchFamily="18" charset="0"/>
                <a:sym typeface="+mn-ea"/>
              </a:rPr>
              <a:t>his throat several times during the </a:t>
            </a:r>
            <a:r>
              <a:rPr lang="en-US" altLang="zh-CN" sz="2800" dirty="0" smtClean="0">
                <a:latin typeface="Times New Roman" panose="02020603050405020304" pitchFamily="18" charset="0"/>
                <a:cs typeface="Times New Roman" panose="02020603050405020304" pitchFamily="18" charset="0"/>
                <a:sym typeface="+mn-ea"/>
              </a:rPr>
              <a:t>speech</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1000" fill="hold"/>
                                        <p:tgtEl>
                                          <p:spTgt spid="19"/>
                                        </p:tgtEl>
                                        <p:attrNameLst>
                                          <p:attrName>ppt_x</p:attrName>
                                        </p:attrNameLst>
                                      </p:cBhvr>
                                      <p:tavLst>
                                        <p:tav tm="0">
                                          <p:val>
                                            <p:strVal val="#ppt_x-.2"/>
                                          </p:val>
                                        </p:tav>
                                        <p:tav tm="100000">
                                          <p:val>
                                            <p:strVal val="#ppt_x"/>
                                          </p:val>
                                        </p:tav>
                                      </p:tavLst>
                                    </p:anim>
                                    <p:anim calcmode="lin" valueType="num">
                                      <p:cBhvr>
                                        <p:cTn id="17"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1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7</a:t>
            </a:r>
            <a:r>
              <a:rPr lang="zh-CN" altLang="en-US" dirty="0" smtClean="0"/>
              <a:t>选</a:t>
            </a:r>
            <a:r>
              <a:rPr lang="en-US" altLang="zh-CN" dirty="0" smtClean="0"/>
              <a:t>5</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404495"/>
            <a:ext cx="8585200" cy="2676525"/>
          </a:xfrm>
          <a:prstGeom prst="rect">
            <a:avLst/>
          </a:prstGeom>
          <a:noFill/>
        </p:spPr>
        <p:txBody>
          <a:bodyPr wrap="square" rtlCol="0" anchor="t">
            <a:spAutoFit/>
          </a:bodyPr>
          <a:p>
            <a:r>
              <a:rPr lang="en-US" altLang="zh-CN" sz="2800" dirty="0" smtClean="0">
                <a:latin typeface="Times New Roman" panose="02020603050405020304" pitchFamily="18" charset="0"/>
                <a:cs typeface="Times New Roman" panose="02020603050405020304" pitchFamily="18" charset="0"/>
                <a:sym typeface="+mn-ea"/>
              </a:rPr>
              <a:t>      </a:t>
            </a:r>
            <a:r>
              <a:rPr lang="en-US" altLang="zh-CN" sz="2800" dirty="0" smtClean="0">
                <a:latin typeface="Times New Roman" panose="02020603050405020304" pitchFamily="18" charset="0"/>
                <a:cs typeface="Times New Roman" panose="02020603050405020304" pitchFamily="18" charset="0"/>
                <a:sym typeface="+mn-ea"/>
              </a:rPr>
              <a:t>Good </a:t>
            </a:r>
            <a:r>
              <a:rPr lang="en-US" altLang="zh-CN" sz="2800" dirty="0">
                <a:latin typeface="Times New Roman" panose="02020603050405020304" pitchFamily="18" charset="0"/>
                <a:cs typeface="Times New Roman" panose="02020603050405020304" pitchFamily="18" charset="0"/>
                <a:sym typeface="+mn-ea"/>
              </a:rPr>
              <a:t>communicators organize their thoughts to ensure that what they communicate comes out </a:t>
            </a:r>
            <a:r>
              <a:rPr lang="en-US" altLang="zh-CN" sz="2800" dirty="0">
                <a:solidFill>
                  <a:srgbClr val="0000FF"/>
                </a:solidFill>
                <a:latin typeface="Times New Roman" panose="02020603050405020304" pitchFamily="18" charset="0"/>
                <a:cs typeface="Times New Roman" panose="02020603050405020304" pitchFamily="18" charset="0"/>
                <a:sym typeface="+mn-ea"/>
              </a:rPr>
              <a:t>in an organized fashion</a:t>
            </a:r>
            <a:r>
              <a:rPr lang="en-US" altLang="zh-CN" sz="2800" dirty="0" smtClean="0">
                <a:latin typeface="Times New Roman" panose="02020603050405020304" pitchFamily="18" charset="0"/>
                <a:cs typeface="Times New Roman" panose="02020603050405020304" pitchFamily="18" charset="0"/>
                <a:sym typeface="+mn-ea"/>
              </a:rPr>
              <a:t>. </a:t>
            </a:r>
            <a:r>
              <a:rPr lang="en-US" altLang="zh-CN" sz="2800" u="sng" dirty="0" smtClean="0">
                <a:latin typeface="Times New Roman" panose="02020603050405020304" pitchFamily="18" charset="0"/>
                <a:cs typeface="Times New Roman" panose="02020603050405020304" pitchFamily="18" charset="0"/>
                <a:sym typeface="+mn-ea"/>
              </a:rPr>
              <a:t> 34   </a:t>
            </a:r>
            <a:r>
              <a:rPr lang="en-US" altLang="zh-CN" sz="2800" dirty="0">
                <a:latin typeface="Times New Roman" panose="02020603050405020304" pitchFamily="18" charset="0"/>
                <a:cs typeface="Times New Roman" panose="02020603050405020304" pitchFamily="18" charset="0"/>
                <a:sym typeface="+mn-ea"/>
              </a:rPr>
              <a:t>Good communicators also organize what they say into concise statements that are easy to understand by the listeners. This way it is not too difficult for listeners to follow what they say.</a:t>
            </a:r>
            <a:endParaRPr lang="zh-CN" altLang="en-US" sz="2800"/>
          </a:p>
        </p:txBody>
      </p:sp>
      <p:sp>
        <p:nvSpPr>
          <p:cNvPr id="3" name="矩形 2"/>
          <p:cNvSpPr/>
          <p:nvPr/>
        </p:nvSpPr>
        <p:spPr>
          <a:xfrm>
            <a:off x="702310" y="3213100"/>
            <a:ext cx="8134350" cy="3046095"/>
          </a:xfrm>
          <a:prstGeom prst="rect">
            <a:avLst/>
          </a:prstGeom>
        </p:spPr>
        <p:txBody>
          <a:bodyPr wrap="square">
            <a:spAutoFit/>
          </a:bodyPr>
          <a:p>
            <a:r>
              <a:rPr lang="en-US" altLang="zh-CN" sz="2400" dirty="0">
                <a:latin typeface="Times New Roman" panose="02020603050405020304" pitchFamily="18" charset="0"/>
                <a:cs typeface="Times New Roman" panose="02020603050405020304" pitchFamily="18" charset="0"/>
              </a:rPr>
              <a:t>A. Good communicators </a:t>
            </a:r>
            <a:r>
              <a:rPr lang="en-US" altLang="zh-CN" sz="2400" dirty="0" smtClean="0">
                <a:latin typeface="Times New Roman" panose="02020603050405020304" pitchFamily="18" charset="0"/>
                <a:cs typeface="Times New Roman" panose="02020603050405020304" pitchFamily="18" charset="0"/>
              </a:rPr>
              <a:t>are sincere.</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B. Also, it allows you to correctly respond to people.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 Good communicators must have a strong vocabulary.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Good communicators have sympathy for others' suffering.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F. The </a:t>
            </a:r>
            <a:r>
              <a:rPr lang="en-US" altLang="zh-CN" sz="2400" dirty="0">
                <a:latin typeface="Times New Roman" panose="02020603050405020304" pitchFamily="18" charset="0"/>
                <a:cs typeface="Times New Roman" panose="02020603050405020304" pitchFamily="18" charset="0"/>
              </a:rPr>
              <a:t>meaning of communication is to help people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understand </a:t>
            </a:r>
            <a:r>
              <a:rPr lang="en-US" altLang="zh-CN" sz="2400" dirty="0">
                <a:latin typeface="Times New Roman" panose="02020603050405020304" pitchFamily="18" charset="0"/>
                <a:cs typeface="Times New Roman" panose="02020603050405020304" pitchFamily="18" charset="0"/>
              </a:rPr>
              <a:t>each other.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rPr>
              <a:t>. This allows them the ability to make a clear explanation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with </a:t>
            </a:r>
            <a:r>
              <a:rPr lang="en-US" altLang="zh-CN" sz="2400" dirty="0">
                <a:latin typeface="Times New Roman" panose="02020603050405020304" pitchFamily="18" charset="0"/>
                <a:cs typeface="Times New Roman" panose="02020603050405020304" pitchFamily="18" charset="0"/>
              </a:rPr>
              <a:t>examples and illustrations.</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02310" y="3244850"/>
            <a:ext cx="6605270"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755015" y="3644900"/>
            <a:ext cx="660527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703580" y="4004945"/>
            <a:ext cx="7386955" cy="368300"/>
          </a:xfrm>
          <a:prstGeom prst="rect">
            <a:avLst/>
          </a:prstGeom>
          <a:solidFill>
            <a:schemeClr val="bg1"/>
          </a:solidFill>
        </p:spPr>
        <p:txBody>
          <a:bodyPr wrap="square" rtlCol="0">
            <a:spAutoFit/>
          </a:bodyPr>
          <a:p>
            <a:endParaRPr lang="zh-CN" altLang="en-US"/>
          </a:p>
        </p:txBody>
      </p:sp>
      <p:cxnSp>
        <p:nvCxnSpPr>
          <p:cNvPr id="8" name="直接连接符 7"/>
          <p:cNvCxnSpPr/>
          <p:nvPr/>
        </p:nvCxnSpPr>
        <p:spPr>
          <a:xfrm>
            <a:off x="827405" y="836295"/>
            <a:ext cx="7849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5605" y="1268730"/>
            <a:ext cx="784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23850" y="1700530"/>
            <a:ext cx="1079500" cy="311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23850" y="3068955"/>
            <a:ext cx="7976870" cy="614045"/>
          </a:xfrm>
          <a:prstGeom prst="rect">
            <a:avLst/>
          </a:prstGeom>
          <a:noFill/>
        </p:spPr>
        <p:txBody>
          <a:bodyPr wrap="square" rtlCol="0" anchor="t">
            <a:spAutoFit/>
          </a:bodyPr>
          <a:p>
            <a:pPr>
              <a:lnSpc>
                <a:spcPct val="85000"/>
              </a:lnSpc>
              <a:spcBef>
                <a:spcPts val="0"/>
              </a:spcBef>
              <a:spcAft>
                <a:spcPts val="0"/>
              </a:spcAft>
            </a:pPr>
            <a:r>
              <a:rPr lang="zh-CN" altLang="en-US" sz="2000" b="1" i="1"/>
              <a:t>优秀的沟通者会组织他们的想法，以确保他们传达的信息以一种有组织的方式表达出来。</a:t>
            </a:r>
            <a:endParaRPr lang="zh-CN" altLang="en-US" sz="2000" b="1" i="1"/>
          </a:p>
        </p:txBody>
      </p:sp>
      <p:sp>
        <p:nvSpPr>
          <p:cNvPr id="12" name="椭圆 11"/>
          <p:cNvSpPr/>
          <p:nvPr/>
        </p:nvSpPr>
        <p:spPr>
          <a:xfrm>
            <a:off x="5363845" y="1340485"/>
            <a:ext cx="699770" cy="391160"/>
          </a:xfrm>
          <a:prstGeom prst="ellipse">
            <a:avLst/>
          </a:prstGeom>
          <a:noFill/>
          <a:ln w="34925" cmpd="sng">
            <a:solidFill>
              <a:srgbClr val="0000FF"/>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p:nvPr/>
        </p:nvCxnSpPr>
        <p:spPr>
          <a:xfrm>
            <a:off x="2159635" y="2132965"/>
            <a:ext cx="27724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23850" y="3723640"/>
            <a:ext cx="7909560" cy="398780"/>
          </a:xfrm>
          <a:prstGeom prst="rect">
            <a:avLst/>
          </a:prstGeom>
          <a:noFill/>
        </p:spPr>
        <p:txBody>
          <a:bodyPr wrap="square" rtlCol="0" anchor="t">
            <a:spAutoFit/>
          </a:bodyPr>
          <a:p>
            <a:r>
              <a:rPr lang="zh-CN" altLang="en-US" sz="2000" b="1" i="1"/>
              <a:t>优秀的沟通者也会将他们所说的组织成简洁的陈述，让听众容易理解。</a:t>
            </a:r>
            <a:endParaRPr lang="zh-CN" altLang="en-US" sz="2000" b="1" i="1"/>
          </a:p>
        </p:txBody>
      </p:sp>
      <p:sp>
        <p:nvSpPr>
          <p:cNvPr id="15" name="文本框 14"/>
          <p:cNvSpPr txBox="1"/>
          <p:nvPr/>
        </p:nvSpPr>
        <p:spPr>
          <a:xfrm>
            <a:off x="1043305" y="6236970"/>
            <a:ext cx="5683885" cy="398780"/>
          </a:xfrm>
          <a:prstGeom prst="rect">
            <a:avLst/>
          </a:prstGeom>
          <a:solidFill>
            <a:schemeClr val="accent6"/>
          </a:solidFill>
        </p:spPr>
        <p:txBody>
          <a:bodyPr wrap="square" rtlCol="0" anchor="t">
            <a:spAutoFit/>
          </a:bodyPr>
          <a:p>
            <a:r>
              <a:rPr lang="zh-CN" altLang="en-US" sz="2000" b="1" i="1"/>
              <a:t>这让他们有能力做出清晰的解释和进行举例说明。</a:t>
            </a:r>
            <a:endParaRPr lang="zh-CN" altLang="en-US" sz="2000" b="1" i="1"/>
          </a:p>
        </p:txBody>
      </p:sp>
      <p:sp>
        <p:nvSpPr>
          <p:cNvPr id="16" name="椭圆 15"/>
          <p:cNvSpPr/>
          <p:nvPr/>
        </p:nvSpPr>
        <p:spPr>
          <a:xfrm>
            <a:off x="4283710" y="2169160"/>
            <a:ext cx="699770" cy="391160"/>
          </a:xfrm>
          <a:prstGeom prst="ellipse">
            <a:avLst/>
          </a:prstGeom>
          <a:noFill/>
          <a:ln w="34925" cmpd="sng">
            <a:solidFill>
              <a:srgbClr val="00B05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115695" y="5483225"/>
            <a:ext cx="648335" cy="391160"/>
          </a:xfrm>
          <a:prstGeom prst="ellipse">
            <a:avLst/>
          </a:prstGeom>
          <a:noFill/>
          <a:ln w="34925" cmpd="sng">
            <a:solidFill>
              <a:srgbClr val="00B05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a:stCxn id="16" idx="4"/>
          </p:cNvCxnSpPr>
          <p:nvPr/>
        </p:nvCxnSpPr>
        <p:spPr>
          <a:xfrm flipH="1">
            <a:off x="1547495" y="2560320"/>
            <a:ext cx="3086100" cy="290449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笑脸 19"/>
          <p:cNvSpPr/>
          <p:nvPr/>
        </p:nvSpPr>
        <p:spPr>
          <a:xfrm>
            <a:off x="467484" y="5483200"/>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4" grpId="0"/>
      <p:bldP spid="16" grpId="0" bldLvl="0" animBg="1"/>
      <p:bldP spid="17" grpId="0" bldLvl="0" animBg="1"/>
      <p:bldP spid="15" grpId="0" bldLvl="0" animBg="1"/>
      <p:bldP spid="2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Reading  C</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reef.jpg"/>
          <p:cNvPicPr>
            <a:picLocks noChangeAspect="1"/>
          </p:cNvPicPr>
          <p:nvPr/>
        </p:nvPicPr>
        <p:blipFill>
          <a:blip r:embed="rId1" cstate="print"/>
          <a:stretch>
            <a:fillRect/>
          </a:stretch>
        </p:blipFill>
        <p:spPr>
          <a:xfrm>
            <a:off x="0" y="2276872"/>
            <a:ext cx="9144000" cy="4464496"/>
          </a:xfrm>
          <a:prstGeom prst="rect">
            <a:avLst/>
          </a:prstGeom>
        </p:spPr>
      </p:pic>
      <p:sp>
        <p:nvSpPr>
          <p:cNvPr id="3" name="TextBox 2"/>
          <p:cNvSpPr txBox="1"/>
          <p:nvPr/>
        </p:nvSpPr>
        <p:spPr>
          <a:xfrm>
            <a:off x="179512" y="260648"/>
            <a:ext cx="8602035" cy="523220"/>
          </a:xfrm>
          <a:prstGeom prst="rect">
            <a:avLst/>
          </a:prstGeom>
          <a:noFill/>
        </p:spPr>
        <p:txBody>
          <a:bodyPr wrap="none" rtlCol="0">
            <a:spAutoFit/>
          </a:bodyPr>
          <a:lstStyle/>
          <a:p>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What do you know about the Australian reef system?</a:t>
            </a:r>
            <a:endParaRPr lang="zh-CN" altLang="en-US" sz="28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251520" y="764704"/>
            <a:ext cx="7662675" cy="523220"/>
          </a:xfrm>
          <a:prstGeom prst="rect">
            <a:avLst/>
          </a:prstGeom>
          <a:noFill/>
        </p:spPr>
        <p:txBody>
          <a:bodyPr wrap="none" rtlCol="0">
            <a:spAutoFit/>
          </a:bodyPr>
          <a:lstStyle/>
          <a:p>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 one of the seven natural wonders of the world;</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TextBox 4"/>
          <p:cNvSpPr txBox="1"/>
          <p:nvPr/>
        </p:nvSpPr>
        <p:spPr>
          <a:xfrm>
            <a:off x="251520" y="1268760"/>
            <a:ext cx="8040984" cy="954107"/>
          </a:xfrm>
          <a:prstGeom prst="rect">
            <a:avLst/>
          </a:prstGeom>
          <a:noFill/>
        </p:spPr>
        <p:txBody>
          <a:bodyPr wrap="none" rtlCol="0">
            <a:spAutoFit/>
          </a:bodyPr>
          <a:lstStyle/>
          <a:p>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 It’s </a:t>
            </a:r>
            <a:r>
              <a:rPr lang="en-US" altLang="zh-CN" sz="2800" b="1" dirty="0"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home to </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around 1,625 species of fish and 30 </a:t>
            </a:r>
            <a:endPar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different types of whale and dolphin.</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179070" y="1556068"/>
            <a:ext cx="8620760" cy="1383665"/>
          </a:xfrm>
          <a:prstGeom prst="rect">
            <a:avLst/>
          </a:prstGeom>
          <a:noFill/>
          <a:ln w="9525">
            <a:noFill/>
            <a:miter lim="800000"/>
          </a:ln>
          <a:effectLst/>
        </p:spPr>
        <p:txBody>
          <a:bodyPr vert="horz" wrap="square" lIns="91440" tIns="45720" rIns="91440" bIns="45720" numCol="1" anchor="ctr" anchorCtr="0" compatLnSpc="1">
            <a:spAutoFit/>
          </a:bodyPr>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30.Where is the passage probably from</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 magazine.			B. A textbook.</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 tourist brochure.		D.A science report.</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笑脸 1"/>
          <p:cNvSpPr/>
          <p:nvPr/>
        </p:nvSpPr>
        <p:spPr>
          <a:xfrm>
            <a:off x="827529" y="2060550"/>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7740015" y="2853055"/>
            <a:ext cx="774065" cy="583565"/>
          </a:xfrm>
          <a:prstGeom prst="rect">
            <a:avLst/>
          </a:prstGeom>
        </p:spPr>
        <p:txBody>
          <a:bodyPr wrap="square">
            <a:spAutoFit/>
          </a:bodyPr>
          <a:p>
            <a:r>
              <a:rPr lang="en-US" altLang="zh-CN" sz="3200" b="1" dirty="0" smtClean="0">
                <a:solidFill>
                  <a:srgbClr val="FF0000"/>
                </a:solidFill>
                <a:latin typeface="Times New Roman" panose="02020603050405020304" pitchFamily="18" charset="0"/>
                <a:cs typeface="Times New Roman" panose="02020603050405020304" pitchFamily="18" charset="0"/>
              </a:rPr>
              <a:t>D ?</a:t>
            </a:r>
            <a:endParaRPr lang="en-US" altLang="zh-CN" sz="3200" b="1"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10261</Words>
  <Application>WPS 演示</Application>
  <PresentationFormat>全屏显示(4:3)</PresentationFormat>
  <Paragraphs>387</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宋体</vt:lpstr>
      <vt:lpstr>Wingdings</vt:lpstr>
      <vt:lpstr>Times New Roman</vt:lpstr>
      <vt:lpstr>Calibri</vt:lpstr>
      <vt:lpstr>Arial Unicode MS</vt:lpstr>
      <vt:lpstr>微软雅黑</vt:lpstr>
      <vt:lpstr>Arial Unicode MS</vt:lpstr>
      <vt:lpstr>Calibri</vt:lpstr>
      <vt:lpstr>等线</vt:lpstr>
      <vt:lpstr>Office 主题</vt:lpstr>
      <vt:lpstr>2021年4月暨阳联考</vt:lpstr>
      <vt:lpstr>The Cloze Test </vt:lpstr>
      <vt:lpstr>PowerPoint 演示文稿</vt:lpstr>
      <vt:lpstr>PowerPoint 演示文稿</vt:lpstr>
      <vt:lpstr>7选5</vt:lpstr>
      <vt:lpstr>PowerPoint 演示文稿</vt:lpstr>
      <vt:lpstr>Reading  C</vt:lpstr>
      <vt:lpstr>PowerPoint 演示文稿</vt:lpstr>
      <vt:lpstr>PowerPoint 演示文稿</vt:lpstr>
      <vt:lpstr>PowerPoint 演示文稿</vt:lpstr>
      <vt:lpstr>Reading  B</vt:lpstr>
      <vt:lpstr>PowerPoint 演示文稿</vt:lpstr>
      <vt:lpstr>The Structure of the Passage</vt:lpstr>
      <vt:lpstr>PowerPoint 演示文稿</vt:lpstr>
      <vt:lpstr>PowerPoint 演示文稿</vt:lpstr>
      <vt:lpstr>Sentence Analysis</vt:lpstr>
      <vt:lpstr>Reading  A</vt:lpstr>
      <vt:lpstr>Background Information</vt:lpstr>
      <vt:lpstr>PowerPoint 演示文稿</vt:lpstr>
      <vt:lpstr>PowerPoint 演示文稿</vt:lpstr>
      <vt:lpstr>Words &amp; Phrases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2021年4月暨阳联考</dc:title>
  <dc:creator>yw</dc:creator>
  <cp:lastModifiedBy>Administrator</cp:lastModifiedBy>
  <cp:revision>321</cp:revision>
  <dcterms:created xsi:type="dcterms:W3CDTF">2021-04-20T01:01:00Z</dcterms:created>
  <dcterms:modified xsi:type="dcterms:W3CDTF">2021-04-23T02:21:18Z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E0F36AA13864450D948CC37B91FFCBB2</vt:lpwstr>
  </property>
</Properties>
</file>