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566" r:id="rId4"/>
    <p:sldId id="567" r:id="rId5"/>
    <p:sldId id="568" r:id="rId6"/>
    <p:sldId id="569" r:id="rId7"/>
    <p:sldId id="570" r:id="rId8"/>
    <p:sldId id="571" r:id="rId9"/>
    <p:sldId id="280" r:id="rId10"/>
    <p:sldId id="258" r:id="rId11"/>
    <p:sldId id="257" r:id="rId12"/>
    <p:sldId id="523" r:id="rId13"/>
    <p:sldId id="270" r:id="rId14"/>
    <p:sldId id="525" r:id="rId15"/>
    <p:sldId id="519" r:id="rId16"/>
    <p:sldId id="520" r:id="rId17"/>
    <p:sldId id="524" r:id="rId18"/>
    <p:sldId id="271" r:id="rId19"/>
    <p:sldId id="259" r:id="rId20"/>
    <p:sldId id="268" r:id="rId21"/>
    <p:sldId id="526" r:id="rId22"/>
    <p:sldId id="521" r:id="rId23"/>
    <p:sldId id="522" r:id="rId24"/>
    <p:sldId id="535" r:id="rId25"/>
    <p:sldId id="533" r:id="rId26"/>
    <p:sldId id="534" r:id="rId27"/>
    <p:sldId id="599" r:id="rId28"/>
    <p:sldId id="600" r:id="rId29"/>
    <p:sldId id="601" r:id="rId30"/>
    <p:sldId id="602" r:id="rId31"/>
    <p:sldId id="603" r:id="rId32"/>
    <p:sldId id="604" r:id="rId33"/>
    <p:sldId id="590" r:id="rId34"/>
    <p:sldId id="591"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0248"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C1A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78"/>
      </p:cViewPr>
      <p:guideLst>
        <p:guide orient="horz" pos="2170"/>
        <p:guide pos="295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180EAD3-A96A-4507-A974-939153CA68D6}"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zh-CN" altLang="en-US"/>
        </a:p>
      </dgm:t>
    </dgm:pt>
    <dgm:pt modelId="{9751789B-315E-4A88-8F63-9BA9667D86AB}">
      <dgm:prSet phldrT="[文本]" custT="1"/>
      <dgm:spPr>
        <a:solidFill>
          <a:schemeClr val="accent3"/>
        </a:solidFill>
      </dgm:spPr>
      <dgm:t>
        <a:bodyPr/>
        <a:lstStyle/>
        <a:p>
          <a:r>
            <a:rPr lang="en-US" altLang="zh-CN" sz="2800" dirty="0" smtClean="0"/>
            <a:t>Supporting evidence two</a:t>
          </a:r>
          <a:endParaRPr lang="zh-CN" altLang="en-US" sz="2800" dirty="0"/>
        </a:p>
      </dgm:t>
    </dgm:pt>
    <dgm:pt modelId="{21839394-B095-4DA7-9014-1475D43648C6}" cxnId="{5DADB15D-2C39-4CC1-9A11-DFF8E607F4B0}" type="parTrans">
      <dgm:prSet/>
      <dgm:spPr/>
      <dgm:t>
        <a:bodyPr/>
        <a:lstStyle/>
        <a:p>
          <a:endParaRPr lang="zh-CN" altLang="en-US"/>
        </a:p>
      </dgm:t>
    </dgm:pt>
    <dgm:pt modelId="{791B8D82-CADA-4C83-94AE-0F1D58C189B6}" cxnId="{5DADB15D-2C39-4CC1-9A11-DFF8E607F4B0}" type="sibTrans">
      <dgm:prSet/>
      <dgm:spPr/>
      <dgm:t>
        <a:bodyPr/>
        <a:lstStyle/>
        <a:p>
          <a:endParaRPr lang="zh-CN" altLang="en-US"/>
        </a:p>
      </dgm:t>
    </dgm:pt>
    <dgm:pt modelId="{AA0BB6F1-B0D6-413A-9F8E-73BB80ADBC8C}">
      <dgm:prSet phldrT="[文本]"/>
      <dgm:spPr>
        <a:solidFill>
          <a:schemeClr val="accent3"/>
        </a:solidFill>
      </dgm:spPr>
      <dgm:t>
        <a:bodyPr/>
        <a:lstStyle/>
        <a:p>
          <a:r>
            <a:rPr lang="en-US" altLang="zh-CN" dirty="0" smtClean="0"/>
            <a:t>Introduction</a:t>
          </a:r>
          <a:endParaRPr lang="zh-CN" altLang="en-US" dirty="0"/>
        </a:p>
      </dgm:t>
    </dgm:pt>
    <dgm:pt modelId="{55496173-6F72-4E1C-BBE2-39AC015BB1E8}" cxnId="{AD79D9BD-2347-427D-84DC-68C7B4278715}" type="parTrans">
      <dgm:prSet/>
      <dgm:spPr/>
      <dgm:t>
        <a:bodyPr/>
        <a:lstStyle/>
        <a:p>
          <a:endParaRPr lang="zh-CN" altLang="en-US"/>
        </a:p>
      </dgm:t>
    </dgm:pt>
    <dgm:pt modelId="{F67C4698-CDBE-4375-AE7B-6096E0F27823}" cxnId="{AD79D9BD-2347-427D-84DC-68C7B4278715}" type="sibTrans">
      <dgm:prSet/>
      <dgm:spPr/>
      <dgm:t>
        <a:bodyPr/>
        <a:lstStyle/>
        <a:p>
          <a:endParaRPr lang="zh-CN" altLang="en-US"/>
        </a:p>
      </dgm:t>
    </dgm:pt>
    <dgm:pt modelId="{B7721336-914A-43E5-8208-31DCCA346BB2}">
      <dgm:prSet phldrT="[文本]" custT="1"/>
      <dgm:spPr>
        <a:solidFill>
          <a:schemeClr val="accent3"/>
        </a:solidFill>
      </dgm:spPr>
      <dgm:t>
        <a:bodyPr/>
        <a:lstStyle/>
        <a:p>
          <a:r>
            <a:rPr lang="en-US" altLang="zh-CN" sz="2800" dirty="0" smtClean="0"/>
            <a:t>Supporting evidence three</a:t>
          </a:r>
          <a:endParaRPr lang="zh-CN" altLang="en-US" sz="2800" dirty="0"/>
        </a:p>
      </dgm:t>
    </dgm:pt>
    <dgm:pt modelId="{181A8449-637F-494C-8401-596B0E29795C}" cxnId="{D41B5BAC-08FF-4C7F-8325-09747826C468}" type="parTrans">
      <dgm:prSet/>
      <dgm:spPr/>
      <dgm:t>
        <a:bodyPr/>
        <a:lstStyle/>
        <a:p>
          <a:endParaRPr lang="zh-CN" altLang="en-US"/>
        </a:p>
      </dgm:t>
    </dgm:pt>
    <dgm:pt modelId="{81C3CD9E-D0AD-45D0-A063-DC105932F954}" cxnId="{D41B5BAC-08FF-4C7F-8325-09747826C468}" type="sibTrans">
      <dgm:prSet/>
      <dgm:spPr/>
      <dgm:t>
        <a:bodyPr/>
        <a:lstStyle/>
        <a:p>
          <a:endParaRPr lang="zh-CN" altLang="en-US"/>
        </a:p>
      </dgm:t>
    </dgm:pt>
    <dgm:pt modelId="{15E57507-FB89-4E65-A626-47ACBE654816}">
      <dgm:prSet phldrT="[文本]"/>
      <dgm:spPr>
        <a:solidFill>
          <a:schemeClr val="accent3"/>
        </a:solidFill>
      </dgm:spPr>
      <dgm:t>
        <a:bodyPr/>
        <a:lstStyle/>
        <a:p>
          <a:r>
            <a:rPr lang="en-US" altLang="zh-CN" dirty="0" smtClean="0"/>
            <a:t>Conclusion </a:t>
          </a:r>
          <a:endParaRPr lang="zh-CN" altLang="en-US" dirty="0"/>
        </a:p>
      </dgm:t>
    </dgm:pt>
    <dgm:pt modelId="{742AC524-4591-4417-8274-E02F432FDCB7}" cxnId="{4D4E6346-25D9-46FB-8988-D1C41D79EBD6}" type="parTrans">
      <dgm:prSet/>
      <dgm:spPr/>
      <dgm:t>
        <a:bodyPr/>
        <a:lstStyle/>
        <a:p>
          <a:endParaRPr lang="zh-CN" altLang="en-US"/>
        </a:p>
      </dgm:t>
    </dgm:pt>
    <dgm:pt modelId="{E584047E-B0AB-4F5E-B054-43CAFD780AF7}" cxnId="{4D4E6346-25D9-46FB-8988-D1C41D79EBD6}" type="sibTrans">
      <dgm:prSet/>
      <dgm:spPr/>
      <dgm:t>
        <a:bodyPr/>
        <a:lstStyle/>
        <a:p>
          <a:endParaRPr lang="zh-CN" altLang="en-US"/>
        </a:p>
      </dgm:t>
    </dgm:pt>
    <dgm:pt modelId="{C1B4C356-79E7-4A3D-AE17-D17BEF800D6B}">
      <dgm:prSet phldrT="[文本]" custT="1"/>
      <dgm:spPr>
        <a:solidFill>
          <a:schemeClr val="accent3"/>
        </a:solidFill>
      </dgm:spPr>
      <dgm:t>
        <a:bodyPr/>
        <a:lstStyle/>
        <a:p>
          <a:r>
            <a:rPr lang="en-US" altLang="zh-CN" sz="2800" dirty="0" smtClean="0"/>
            <a:t>Supporting evidence one</a:t>
          </a:r>
          <a:endParaRPr lang="zh-CN" altLang="en-US" sz="2800" dirty="0"/>
        </a:p>
      </dgm:t>
    </dgm:pt>
    <dgm:pt modelId="{686BDD7E-0708-4C0F-97E9-8CFB786172CE}" cxnId="{900A64CE-242A-40B2-920B-BD5C74545895}" type="parTrans">
      <dgm:prSet/>
      <dgm:spPr/>
      <dgm:t>
        <a:bodyPr/>
        <a:lstStyle/>
        <a:p>
          <a:endParaRPr lang="zh-CN" altLang="en-US"/>
        </a:p>
      </dgm:t>
    </dgm:pt>
    <dgm:pt modelId="{1A4122D7-F1A8-49C4-B0C8-B4FB4F473EF7}" cxnId="{900A64CE-242A-40B2-920B-BD5C74545895}" type="sibTrans">
      <dgm:prSet/>
      <dgm:spPr/>
      <dgm:t>
        <a:bodyPr/>
        <a:lstStyle/>
        <a:p>
          <a:endParaRPr lang="zh-CN" altLang="en-US"/>
        </a:p>
      </dgm:t>
    </dgm:pt>
    <dgm:pt modelId="{7E0D99BA-0A38-47A7-BF01-EC8EAE5633C9}" type="pres">
      <dgm:prSet presAssocID="{4180EAD3-A96A-4507-A974-939153CA68D6}" presName="cycle" presStyleCnt="0">
        <dgm:presLayoutVars>
          <dgm:chMax val="1"/>
          <dgm:dir/>
          <dgm:animLvl val="ctr"/>
          <dgm:resizeHandles val="exact"/>
        </dgm:presLayoutVars>
      </dgm:prSet>
      <dgm:spPr/>
    </dgm:pt>
    <dgm:pt modelId="{58E0E9D8-6088-4C0F-B862-C56FD3C09126}" type="pres">
      <dgm:prSet presAssocID="{9751789B-315E-4A88-8F63-9BA9667D86AB}" presName="centerShape" presStyleLbl="node0" presStyleIdx="0" presStyleCnt="1" custScaleX="188142" custScaleY="130692"/>
      <dgm:spPr/>
      <dgm:t>
        <a:bodyPr/>
        <a:lstStyle/>
        <a:p>
          <a:endParaRPr lang="zh-CN" altLang="en-US"/>
        </a:p>
      </dgm:t>
    </dgm:pt>
    <dgm:pt modelId="{D7A7FEF0-B772-4B17-92B7-F28C3CE2DD1C}" type="pres">
      <dgm:prSet presAssocID="{55496173-6F72-4E1C-BBE2-39AC015BB1E8}" presName="Name9" presStyleLbl="parChTrans1D2" presStyleIdx="0" presStyleCnt="4"/>
      <dgm:spPr/>
    </dgm:pt>
    <dgm:pt modelId="{4D519224-0114-401E-B964-94414FD0F0C9}" type="pres">
      <dgm:prSet presAssocID="{55496173-6F72-4E1C-BBE2-39AC015BB1E8}" presName="connTx" presStyleLbl="parChTrans1D2" presStyleIdx="0" presStyleCnt="4"/>
      <dgm:spPr/>
    </dgm:pt>
    <dgm:pt modelId="{07BE446F-5220-4CC7-BD56-43222A41585A}" type="pres">
      <dgm:prSet presAssocID="{AA0BB6F1-B0D6-413A-9F8E-73BB80ADBC8C}" presName="node" presStyleLbl="node1" presStyleIdx="0" presStyleCnt="4" custScaleX="263147" custScaleY="60788">
        <dgm:presLayoutVars>
          <dgm:bulletEnabled val="1"/>
        </dgm:presLayoutVars>
      </dgm:prSet>
      <dgm:spPr/>
      <dgm:t>
        <a:bodyPr/>
        <a:lstStyle/>
        <a:p>
          <a:endParaRPr lang="zh-CN" altLang="en-US"/>
        </a:p>
      </dgm:t>
    </dgm:pt>
    <dgm:pt modelId="{6E01452C-375D-4619-A746-877B9DEE102A}" type="pres">
      <dgm:prSet presAssocID="{181A8449-637F-494C-8401-596B0E29795C}" presName="Name9" presStyleLbl="parChTrans1D2" presStyleIdx="1" presStyleCnt="4"/>
      <dgm:spPr/>
    </dgm:pt>
    <dgm:pt modelId="{0D5EBE92-4785-45A4-876B-6E86F3B807C2}" type="pres">
      <dgm:prSet presAssocID="{181A8449-637F-494C-8401-596B0E29795C}" presName="connTx" presStyleLbl="parChTrans1D2" presStyleIdx="1" presStyleCnt="4"/>
      <dgm:spPr/>
    </dgm:pt>
    <dgm:pt modelId="{024E7168-9ECF-432F-9704-37ABFD1FF923}" type="pres">
      <dgm:prSet presAssocID="{B7721336-914A-43E5-8208-31DCCA346BB2}" presName="node" presStyleLbl="node1" presStyleIdx="1" presStyleCnt="4" custScaleX="184893" custScaleY="130695" custRadScaleRad="160129" custRadScaleInc="1">
        <dgm:presLayoutVars>
          <dgm:bulletEnabled val="1"/>
        </dgm:presLayoutVars>
      </dgm:prSet>
      <dgm:spPr/>
      <dgm:t>
        <a:bodyPr/>
        <a:lstStyle/>
        <a:p>
          <a:endParaRPr lang="zh-CN" altLang="en-US"/>
        </a:p>
      </dgm:t>
    </dgm:pt>
    <dgm:pt modelId="{E1576A2F-D806-4CED-835A-4E4B20268446}" type="pres">
      <dgm:prSet presAssocID="{742AC524-4591-4417-8274-E02F432FDCB7}" presName="Name9" presStyleLbl="parChTrans1D2" presStyleIdx="2" presStyleCnt="4"/>
      <dgm:spPr/>
    </dgm:pt>
    <dgm:pt modelId="{B7E48315-6D9D-48DE-B81F-B6E47CA21AC8}" type="pres">
      <dgm:prSet presAssocID="{742AC524-4591-4417-8274-E02F432FDCB7}" presName="connTx" presStyleLbl="parChTrans1D2" presStyleIdx="2" presStyleCnt="4"/>
      <dgm:spPr/>
    </dgm:pt>
    <dgm:pt modelId="{117E3C5C-3B1C-4573-A897-FA3929FE2ED2}" type="pres">
      <dgm:prSet presAssocID="{15E57507-FB89-4E65-A626-47ACBE654816}" presName="node" presStyleLbl="node1" presStyleIdx="2" presStyleCnt="4" custScaleX="263147" custScaleY="68798">
        <dgm:presLayoutVars>
          <dgm:bulletEnabled val="1"/>
        </dgm:presLayoutVars>
      </dgm:prSet>
      <dgm:spPr/>
    </dgm:pt>
    <dgm:pt modelId="{3AF798E6-FF3E-41EA-B3BF-1C94253ADD0B}" type="pres">
      <dgm:prSet presAssocID="{686BDD7E-0708-4C0F-97E9-8CFB786172CE}" presName="Name9" presStyleLbl="parChTrans1D2" presStyleIdx="3" presStyleCnt="4"/>
      <dgm:spPr/>
    </dgm:pt>
    <dgm:pt modelId="{85BC4E4A-F3EC-49A9-832E-259BCD77EFB7}" type="pres">
      <dgm:prSet presAssocID="{686BDD7E-0708-4C0F-97E9-8CFB786172CE}" presName="connTx" presStyleLbl="parChTrans1D2" presStyleIdx="3" presStyleCnt="4"/>
      <dgm:spPr/>
    </dgm:pt>
    <dgm:pt modelId="{F854D1FE-7568-411F-AB3E-8703FE224C10}" type="pres">
      <dgm:prSet presAssocID="{C1B4C356-79E7-4A3D-AE17-D17BEF800D6B}" presName="node" presStyleLbl="node1" presStyleIdx="3" presStyleCnt="4" custScaleX="182121" custScaleY="120239" custRadScaleRad="159843" custRadScaleInc="-1">
        <dgm:presLayoutVars>
          <dgm:bulletEnabled val="1"/>
        </dgm:presLayoutVars>
      </dgm:prSet>
      <dgm:spPr/>
    </dgm:pt>
  </dgm:ptLst>
  <dgm:cxnLst>
    <dgm:cxn modelId="{900A64CE-242A-40B2-920B-BD5C74545895}" srcId="{9751789B-315E-4A88-8F63-9BA9667D86AB}" destId="{C1B4C356-79E7-4A3D-AE17-D17BEF800D6B}" srcOrd="3" destOrd="0" parTransId="{686BDD7E-0708-4C0F-97E9-8CFB786172CE}" sibTransId="{1A4122D7-F1A8-49C4-B0C8-B4FB4F473EF7}"/>
    <dgm:cxn modelId="{4FF63EA6-998D-4B83-BF92-7CBF7BC7567E}" type="presOf" srcId="{15E57507-FB89-4E65-A626-47ACBE654816}" destId="{117E3C5C-3B1C-4573-A897-FA3929FE2ED2}" srcOrd="0" destOrd="0" presId="urn:microsoft.com/office/officeart/2005/8/layout/radial1"/>
    <dgm:cxn modelId="{4AEC91D6-2627-48FD-9901-5C881058D9A5}" type="presOf" srcId="{742AC524-4591-4417-8274-E02F432FDCB7}" destId="{E1576A2F-D806-4CED-835A-4E4B20268446}" srcOrd="0" destOrd="0" presId="urn:microsoft.com/office/officeart/2005/8/layout/radial1"/>
    <dgm:cxn modelId="{54B4A554-2EA3-4D79-93C7-9EBCFC38EB68}" type="presOf" srcId="{B7721336-914A-43E5-8208-31DCCA346BB2}" destId="{024E7168-9ECF-432F-9704-37ABFD1FF923}" srcOrd="0" destOrd="0" presId="urn:microsoft.com/office/officeart/2005/8/layout/radial1"/>
    <dgm:cxn modelId="{44B6883E-4AB1-4DC6-B571-12BA537321C2}" type="presOf" srcId="{C1B4C356-79E7-4A3D-AE17-D17BEF800D6B}" destId="{F854D1FE-7568-411F-AB3E-8703FE224C10}" srcOrd="0" destOrd="0" presId="urn:microsoft.com/office/officeart/2005/8/layout/radial1"/>
    <dgm:cxn modelId="{589CFD94-9822-4F0B-B634-94AAD37BF3FD}" type="presOf" srcId="{181A8449-637F-494C-8401-596B0E29795C}" destId="{0D5EBE92-4785-45A4-876B-6E86F3B807C2}" srcOrd="1" destOrd="0" presId="urn:microsoft.com/office/officeart/2005/8/layout/radial1"/>
    <dgm:cxn modelId="{4D4E6346-25D9-46FB-8988-D1C41D79EBD6}" srcId="{9751789B-315E-4A88-8F63-9BA9667D86AB}" destId="{15E57507-FB89-4E65-A626-47ACBE654816}" srcOrd="2" destOrd="0" parTransId="{742AC524-4591-4417-8274-E02F432FDCB7}" sibTransId="{E584047E-B0AB-4F5E-B054-43CAFD780AF7}"/>
    <dgm:cxn modelId="{AD79D9BD-2347-427D-84DC-68C7B4278715}" srcId="{9751789B-315E-4A88-8F63-9BA9667D86AB}" destId="{AA0BB6F1-B0D6-413A-9F8E-73BB80ADBC8C}" srcOrd="0" destOrd="0" parTransId="{55496173-6F72-4E1C-BBE2-39AC015BB1E8}" sibTransId="{F67C4698-CDBE-4375-AE7B-6096E0F27823}"/>
    <dgm:cxn modelId="{A213C0ED-A820-4B04-A58C-2766BE22DD13}" type="presOf" srcId="{9751789B-315E-4A88-8F63-9BA9667D86AB}" destId="{58E0E9D8-6088-4C0F-B862-C56FD3C09126}" srcOrd="0" destOrd="0" presId="urn:microsoft.com/office/officeart/2005/8/layout/radial1"/>
    <dgm:cxn modelId="{42859E67-B6FF-4A75-BE8B-44764B41CF5F}" type="presOf" srcId="{686BDD7E-0708-4C0F-97E9-8CFB786172CE}" destId="{85BC4E4A-F3EC-49A9-832E-259BCD77EFB7}" srcOrd="1" destOrd="0" presId="urn:microsoft.com/office/officeart/2005/8/layout/radial1"/>
    <dgm:cxn modelId="{8E204839-2FF9-4B96-A844-1A08A48A0797}" type="presOf" srcId="{55496173-6F72-4E1C-BBE2-39AC015BB1E8}" destId="{D7A7FEF0-B772-4B17-92B7-F28C3CE2DD1C}" srcOrd="0" destOrd="0" presId="urn:microsoft.com/office/officeart/2005/8/layout/radial1"/>
    <dgm:cxn modelId="{42A8A802-A040-477C-86C3-6F51A7F7EF7D}" type="presOf" srcId="{4180EAD3-A96A-4507-A974-939153CA68D6}" destId="{7E0D99BA-0A38-47A7-BF01-EC8EAE5633C9}" srcOrd="0" destOrd="0" presId="urn:microsoft.com/office/officeart/2005/8/layout/radial1"/>
    <dgm:cxn modelId="{C0AED067-5C3A-42C2-BD7A-A9EE6D4AA8BC}" type="presOf" srcId="{AA0BB6F1-B0D6-413A-9F8E-73BB80ADBC8C}" destId="{07BE446F-5220-4CC7-BD56-43222A41585A}" srcOrd="0" destOrd="0" presId="urn:microsoft.com/office/officeart/2005/8/layout/radial1"/>
    <dgm:cxn modelId="{658CE30F-3938-4476-8D29-74BEA52152FE}" type="presOf" srcId="{55496173-6F72-4E1C-BBE2-39AC015BB1E8}" destId="{4D519224-0114-401E-B964-94414FD0F0C9}" srcOrd="1" destOrd="0" presId="urn:microsoft.com/office/officeart/2005/8/layout/radial1"/>
    <dgm:cxn modelId="{5DADB15D-2C39-4CC1-9A11-DFF8E607F4B0}" srcId="{4180EAD3-A96A-4507-A974-939153CA68D6}" destId="{9751789B-315E-4A88-8F63-9BA9667D86AB}" srcOrd="0" destOrd="0" parTransId="{21839394-B095-4DA7-9014-1475D43648C6}" sibTransId="{791B8D82-CADA-4C83-94AE-0F1D58C189B6}"/>
    <dgm:cxn modelId="{AD5FF785-A709-4A4A-B52E-53065D7C1F7E}" type="presOf" srcId="{742AC524-4591-4417-8274-E02F432FDCB7}" destId="{B7E48315-6D9D-48DE-B81F-B6E47CA21AC8}" srcOrd="1" destOrd="0" presId="urn:microsoft.com/office/officeart/2005/8/layout/radial1"/>
    <dgm:cxn modelId="{F792FF02-0B15-4BF5-AAE7-CF85BA14B5C5}" type="presOf" srcId="{181A8449-637F-494C-8401-596B0E29795C}" destId="{6E01452C-375D-4619-A746-877B9DEE102A}" srcOrd="0" destOrd="0" presId="urn:microsoft.com/office/officeart/2005/8/layout/radial1"/>
    <dgm:cxn modelId="{0ABC7B65-A4D5-4ADF-80CC-496C77FB6653}" type="presOf" srcId="{686BDD7E-0708-4C0F-97E9-8CFB786172CE}" destId="{3AF798E6-FF3E-41EA-B3BF-1C94253ADD0B}" srcOrd="0" destOrd="0" presId="urn:microsoft.com/office/officeart/2005/8/layout/radial1"/>
    <dgm:cxn modelId="{D41B5BAC-08FF-4C7F-8325-09747826C468}" srcId="{9751789B-315E-4A88-8F63-9BA9667D86AB}" destId="{B7721336-914A-43E5-8208-31DCCA346BB2}" srcOrd="1" destOrd="0" parTransId="{181A8449-637F-494C-8401-596B0E29795C}" sibTransId="{81C3CD9E-D0AD-45D0-A063-DC105932F954}"/>
    <dgm:cxn modelId="{0F420ECE-EB97-4875-AFAF-3242D4ABB142}" type="presParOf" srcId="{7E0D99BA-0A38-47A7-BF01-EC8EAE5633C9}" destId="{58E0E9D8-6088-4C0F-B862-C56FD3C09126}" srcOrd="0" destOrd="0" presId="urn:microsoft.com/office/officeart/2005/8/layout/radial1"/>
    <dgm:cxn modelId="{2B904F9C-205D-4FCA-9CEB-CC4BEB18171A}" type="presParOf" srcId="{7E0D99BA-0A38-47A7-BF01-EC8EAE5633C9}" destId="{D7A7FEF0-B772-4B17-92B7-F28C3CE2DD1C}" srcOrd="1" destOrd="0" presId="urn:microsoft.com/office/officeart/2005/8/layout/radial1"/>
    <dgm:cxn modelId="{8B2210AA-DB10-4457-B7A3-461C8B7F644C}" type="presParOf" srcId="{D7A7FEF0-B772-4B17-92B7-F28C3CE2DD1C}" destId="{4D519224-0114-401E-B964-94414FD0F0C9}" srcOrd="0" destOrd="0" presId="urn:microsoft.com/office/officeart/2005/8/layout/radial1"/>
    <dgm:cxn modelId="{7AFCAAF5-1100-4C87-9FA0-E5B72327F464}" type="presParOf" srcId="{7E0D99BA-0A38-47A7-BF01-EC8EAE5633C9}" destId="{07BE446F-5220-4CC7-BD56-43222A41585A}" srcOrd="2" destOrd="0" presId="urn:microsoft.com/office/officeart/2005/8/layout/radial1"/>
    <dgm:cxn modelId="{D69020BD-35A8-4B3B-9604-3A432B609B76}" type="presParOf" srcId="{7E0D99BA-0A38-47A7-BF01-EC8EAE5633C9}" destId="{6E01452C-375D-4619-A746-877B9DEE102A}" srcOrd="3" destOrd="0" presId="urn:microsoft.com/office/officeart/2005/8/layout/radial1"/>
    <dgm:cxn modelId="{320147DE-16A5-4D74-B072-26AB8E5816EE}" type="presParOf" srcId="{6E01452C-375D-4619-A746-877B9DEE102A}" destId="{0D5EBE92-4785-45A4-876B-6E86F3B807C2}" srcOrd="0" destOrd="0" presId="urn:microsoft.com/office/officeart/2005/8/layout/radial1"/>
    <dgm:cxn modelId="{8072D389-A444-4109-9DA8-7FC5373FD5DD}" type="presParOf" srcId="{7E0D99BA-0A38-47A7-BF01-EC8EAE5633C9}" destId="{024E7168-9ECF-432F-9704-37ABFD1FF923}" srcOrd="4" destOrd="0" presId="urn:microsoft.com/office/officeart/2005/8/layout/radial1"/>
    <dgm:cxn modelId="{3B3FBE7C-4AC8-43ED-B355-F317D2A782DD}" type="presParOf" srcId="{7E0D99BA-0A38-47A7-BF01-EC8EAE5633C9}" destId="{E1576A2F-D806-4CED-835A-4E4B20268446}" srcOrd="5" destOrd="0" presId="urn:microsoft.com/office/officeart/2005/8/layout/radial1"/>
    <dgm:cxn modelId="{1DBFF826-59E2-4336-B4EC-42113CD64764}" type="presParOf" srcId="{E1576A2F-D806-4CED-835A-4E4B20268446}" destId="{B7E48315-6D9D-48DE-B81F-B6E47CA21AC8}" srcOrd="0" destOrd="0" presId="urn:microsoft.com/office/officeart/2005/8/layout/radial1"/>
    <dgm:cxn modelId="{7EFAB342-164C-4AB2-8617-8DC9FBD94D11}" type="presParOf" srcId="{7E0D99BA-0A38-47A7-BF01-EC8EAE5633C9}" destId="{117E3C5C-3B1C-4573-A897-FA3929FE2ED2}" srcOrd="6" destOrd="0" presId="urn:microsoft.com/office/officeart/2005/8/layout/radial1"/>
    <dgm:cxn modelId="{B11B07C0-7373-4AB3-8478-A2CC544DA85E}" type="presParOf" srcId="{7E0D99BA-0A38-47A7-BF01-EC8EAE5633C9}" destId="{3AF798E6-FF3E-41EA-B3BF-1C94253ADD0B}" srcOrd="7" destOrd="0" presId="urn:microsoft.com/office/officeart/2005/8/layout/radial1"/>
    <dgm:cxn modelId="{F03D4459-8044-481F-BB5F-F33BEB2206C4}" type="presParOf" srcId="{3AF798E6-FF3E-41EA-B3BF-1C94253ADD0B}" destId="{85BC4E4A-F3EC-49A9-832E-259BCD77EFB7}" srcOrd="0" destOrd="0" presId="urn:microsoft.com/office/officeart/2005/8/layout/radial1"/>
    <dgm:cxn modelId="{0216B097-521E-4683-8977-7960AA922BFA}" type="presParOf" srcId="{7E0D99BA-0A38-47A7-BF01-EC8EAE5633C9}" destId="{F854D1FE-7568-411F-AB3E-8703FE224C10}" srcOrd="8" destOrd="0" presId="urn:microsoft.com/office/officeart/2005/8/layout/radial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8E0E9D8-6088-4C0F-B862-C56FD3C09126}">
      <dsp:nvSpPr>
        <dsp:cNvPr id="0" name=""/>
        <dsp:cNvSpPr/>
      </dsp:nvSpPr>
      <dsp:spPr>
        <a:xfrm>
          <a:off x="3027475" y="1472501"/>
          <a:ext cx="2424134" cy="1683913"/>
        </a:xfrm>
        <a:prstGeom prst="ellipse">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t>Supporting evidence two</a:t>
          </a:r>
          <a:endParaRPr lang="zh-CN" altLang="en-US" sz="2800" kern="1200" dirty="0"/>
        </a:p>
      </dsp:txBody>
      <dsp:txXfrm>
        <a:off x="3027475" y="1472501"/>
        <a:ext cx="2424134" cy="1683913"/>
      </dsp:txXfrm>
    </dsp:sp>
    <dsp:sp modelId="{D7A7FEF0-B772-4B17-92B7-F28C3CE2DD1C}">
      <dsp:nvSpPr>
        <dsp:cNvPr id="0" name=""/>
        <dsp:cNvSpPr/>
      </dsp:nvSpPr>
      <dsp:spPr>
        <a:xfrm rot="16200000">
          <a:off x="4017871" y="1237183"/>
          <a:ext cx="443342" cy="27294"/>
        </a:xfrm>
        <a:custGeom>
          <a:avLst/>
          <a:gdLst/>
          <a:ahLst/>
          <a:cxnLst/>
          <a:rect l="0" t="0" r="0" b="0"/>
          <a:pathLst>
            <a:path>
              <a:moveTo>
                <a:pt x="0" y="13647"/>
              </a:moveTo>
              <a:lnTo>
                <a:pt x="443342" y="13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6200000">
        <a:off x="4228459" y="1239747"/>
        <a:ext cx="22167" cy="22167"/>
      </dsp:txXfrm>
    </dsp:sp>
    <dsp:sp modelId="{07BE446F-5220-4CC7-BD56-43222A41585A}">
      <dsp:nvSpPr>
        <dsp:cNvPr id="0" name=""/>
        <dsp:cNvSpPr/>
      </dsp:nvSpPr>
      <dsp:spPr>
        <a:xfrm>
          <a:off x="2544271" y="245930"/>
          <a:ext cx="3390543" cy="783228"/>
        </a:xfrm>
        <a:prstGeom prst="ellipse">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Introduction</a:t>
          </a:r>
          <a:endParaRPr lang="zh-CN" altLang="en-US" sz="3200" kern="1200" dirty="0"/>
        </a:p>
      </dsp:txBody>
      <dsp:txXfrm>
        <a:off x="2544271" y="245930"/>
        <a:ext cx="3390543" cy="783228"/>
      </dsp:txXfrm>
    </dsp:sp>
    <dsp:sp modelId="{6E01452C-375D-4619-A746-877B9DEE102A}">
      <dsp:nvSpPr>
        <dsp:cNvPr id="0" name=""/>
        <dsp:cNvSpPr/>
      </dsp:nvSpPr>
      <dsp:spPr>
        <a:xfrm rot="27">
          <a:off x="5451610" y="2300821"/>
          <a:ext cx="282021" cy="27294"/>
        </a:xfrm>
        <a:custGeom>
          <a:avLst/>
          <a:gdLst/>
          <a:ahLst/>
          <a:cxnLst/>
          <a:rect l="0" t="0" r="0" b="0"/>
          <a:pathLst>
            <a:path>
              <a:moveTo>
                <a:pt x="0" y="13647"/>
              </a:moveTo>
              <a:lnTo>
                <a:pt x="282021" y="13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27">
        <a:off x="5585570" y="2307418"/>
        <a:ext cx="14101" cy="14101"/>
      </dsp:txXfrm>
    </dsp:sp>
    <dsp:sp modelId="{024E7168-9ECF-432F-9704-37ABFD1FF923}">
      <dsp:nvSpPr>
        <dsp:cNvPr id="0" name=""/>
        <dsp:cNvSpPr/>
      </dsp:nvSpPr>
      <dsp:spPr>
        <a:xfrm>
          <a:off x="5733631" y="1472503"/>
          <a:ext cx="2382272" cy="1683952"/>
        </a:xfrm>
        <a:prstGeom prst="ellipse">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t>Supporting evidence three</a:t>
          </a:r>
          <a:endParaRPr lang="zh-CN" altLang="en-US" sz="2800" kern="1200" dirty="0"/>
        </a:p>
      </dsp:txBody>
      <dsp:txXfrm>
        <a:off x="5733631" y="1472503"/>
        <a:ext cx="2382272" cy="1683952"/>
      </dsp:txXfrm>
    </dsp:sp>
    <dsp:sp modelId="{E1576A2F-D806-4CED-835A-4E4B20268446}">
      <dsp:nvSpPr>
        <dsp:cNvPr id="0" name=""/>
        <dsp:cNvSpPr/>
      </dsp:nvSpPr>
      <dsp:spPr>
        <a:xfrm rot="5400000">
          <a:off x="4043673" y="3338637"/>
          <a:ext cx="391739" cy="27294"/>
        </a:xfrm>
        <a:custGeom>
          <a:avLst/>
          <a:gdLst/>
          <a:ahLst/>
          <a:cxnLst/>
          <a:rect l="0" t="0" r="0" b="0"/>
          <a:pathLst>
            <a:path>
              <a:moveTo>
                <a:pt x="0" y="13647"/>
              </a:moveTo>
              <a:lnTo>
                <a:pt x="391739" y="13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5400000">
        <a:off x="4229749" y="3342491"/>
        <a:ext cx="19586" cy="19586"/>
      </dsp:txXfrm>
    </dsp:sp>
    <dsp:sp modelId="{117E3C5C-3B1C-4573-A897-FA3929FE2ED2}">
      <dsp:nvSpPr>
        <dsp:cNvPr id="0" name=""/>
        <dsp:cNvSpPr/>
      </dsp:nvSpPr>
      <dsp:spPr>
        <a:xfrm>
          <a:off x="2544271" y="3548154"/>
          <a:ext cx="3390543" cy="886434"/>
        </a:xfrm>
        <a:prstGeom prst="ellipse">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Conclusion </a:t>
          </a:r>
          <a:endParaRPr lang="zh-CN" altLang="en-US" sz="3200" kern="1200" dirty="0"/>
        </a:p>
      </dsp:txBody>
      <dsp:txXfrm>
        <a:off x="2544271" y="3548154"/>
        <a:ext cx="3390543" cy="886434"/>
      </dsp:txXfrm>
    </dsp:sp>
    <dsp:sp modelId="{3AF798E6-FF3E-41EA-B3BF-1C94253ADD0B}">
      <dsp:nvSpPr>
        <dsp:cNvPr id="0" name=""/>
        <dsp:cNvSpPr/>
      </dsp:nvSpPr>
      <dsp:spPr>
        <a:xfrm rot="10799973">
          <a:off x="2732391" y="2300821"/>
          <a:ext cx="295083" cy="27294"/>
        </a:xfrm>
        <a:custGeom>
          <a:avLst/>
          <a:gdLst/>
          <a:ahLst/>
          <a:cxnLst/>
          <a:rect l="0" t="0" r="0" b="0"/>
          <a:pathLst>
            <a:path>
              <a:moveTo>
                <a:pt x="0" y="13647"/>
              </a:moveTo>
              <a:lnTo>
                <a:pt x="295083" y="13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799973">
        <a:off x="2872556" y="2307092"/>
        <a:ext cx="14754" cy="14754"/>
      </dsp:txXfrm>
    </dsp:sp>
    <dsp:sp modelId="{F854D1FE-7568-411F-AB3E-8703FE224C10}">
      <dsp:nvSpPr>
        <dsp:cNvPr id="0" name=""/>
        <dsp:cNvSpPr/>
      </dsp:nvSpPr>
      <dsp:spPr>
        <a:xfrm>
          <a:off x="385836" y="1539857"/>
          <a:ext cx="2346555" cy="1549244"/>
        </a:xfrm>
        <a:prstGeom prst="ellipse">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t>Supporting evidence one</a:t>
          </a:r>
          <a:endParaRPr lang="zh-CN" altLang="en-US" sz="2800" kern="1200" dirty="0"/>
        </a:p>
      </dsp:txBody>
      <dsp:txXfrm>
        <a:off x="385836" y="1539857"/>
        <a:ext cx="2346555" cy="1549244"/>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A7B87A5-CAF8-432C-9CE0-D5B94C71681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0EF56D-EC11-4BF9-BD42-BDC083B4586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7B87A5-CAF8-432C-9CE0-D5B94C716818}"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0EF56D-EC11-4BF9-BD42-BDC083B4586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2021</a:t>
            </a:r>
            <a:r>
              <a:rPr lang="zh-CN" altLang="en-US" dirty="0" smtClean="0"/>
              <a:t>年</a:t>
            </a:r>
            <a:r>
              <a:rPr lang="en-US" altLang="zh-CN" dirty="0" smtClean="0"/>
              <a:t>4</a:t>
            </a:r>
            <a:r>
              <a:rPr lang="zh-CN" altLang="en-US" dirty="0" smtClean="0"/>
              <a:t>月暨阳联考</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Bob Geldof.jpg"/>
          <p:cNvPicPr>
            <a:picLocks noChangeAspect="1"/>
          </p:cNvPicPr>
          <p:nvPr/>
        </p:nvPicPr>
        <p:blipFill>
          <a:blip r:embed="rId1" cstate="print"/>
          <a:stretch>
            <a:fillRect/>
          </a:stretch>
        </p:blipFill>
        <p:spPr>
          <a:xfrm>
            <a:off x="0" y="476672"/>
            <a:ext cx="4572000" cy="5760640"/>
          </a:xfrm>
          <a:prstGeom prst="rect">
            <a:avLst/>
          </a:prstGeom>
        </p:spPr>
      </p:pic>
      <p:sp>
        <p:nvSpPr>
          <p:cNvPr id="5" name="TextBox 4"/>
          <p:cNvSpPr txBox="1"/>
          <p:nvPr/>
        </p:nvSpPr>
        <p:spPr>
          <a:xfrm>
            <a:off x="4729009" y="1340768"/>
            <a:ext cx="4414991" cy="461665"/>
          </a:xfrm>
          <a:prstGeom prst="rect">
            <a:avLst/>
          </a:prstGeom>
          <a:noFill/>
        </p:spPr>
        <p:txBody>
          <a:bodyPr wrap="none" rtlCol="0">
            <a:spAutoFit/>
          </a:bodyPr>
          <a:lstStyle/>
          <a:p>
            <a:r>
              <a:rPr lang="en-US" altLang="zh-CN" sz="2400" b="1" dirty="0" smtClean="0">
                <a:latin typeface="Arial Unicode MS" panose="020B0604020202020204" pitchFamily="34" charset="-122"/>
                <a:ea typeface="Arial Unicode MS" panose="020B0604020202020204" pitchFamily="34" charset="-122"/>
                <a:cs typeface="Arial Unicode MS" panose="020B0604020202020204" pitchFamily="34" charset="-122"/>
              </a:rPr>
              <a:t>the lead singer and songwriter</a:t>
            </a:r>
            <a:endParaRPr lang="zh-CN" altLang="en-US" sz="24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 name="TextBox 5"/>
          <p:cNvSpPr txBox="1"/>
          <p:nvPr/>
        </p:nvSpPr>
        <p:spPr>
          <a:xfrm>
            <a:off x="4716016" y="1988840"/>
            <a:ext cx="3781805" cy="523220"/>
          </a:xfrm>
          <a:prstGeom prst="rect">
            <a:avLst/>
          </a:prstGeom>
          <a:noFill/>
        </p:spPr>
        <p:txBody>
          <a:bodyPr wrap="none" rtlCol="0">
            <a:spAutoFit/>
          </a:bodyPr>
          <a:lstStyle/>
          <a:p>
            <a:r>
              <a:rPr lang="en-US" altLang="zh-CN" sz="2800" b="1" dirty="0" smtClean="0">
                <a:latin typeface="Arial Unicode MS" panose="020B0604020202020204" pitchFamily="34" charset="-122"/>
                <a:ea typeface="Arial Unicode MS" panose="020B0604020202020204" pitchFamily="34" charset="-122"/>
                <a:cs typeface="Arial Unicode MS" panose="020B0604020202020204" pitchFamily="34" charset="-122"/>
              </a:rPr>
              <a:t>of an Irish music band</a:t>
            </a:r>
            <a:endParaRPr lang="zh-CN" altLang="en-US" sz="28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 name="TextBox 6"/>
          <p:cNvSpPr txBox="1"/>
          <p:nvPr/>
        </p:nvSpPr>
        <p:spPr>
          <a:xfrm>
            <a:off x="4788024" y="2636912"/>
            <a:ext cx="3443571" cy="523220"/>
          </a:xfrm>
          <a:prstGeom prst="rect">
            <a:avLst/>
          </a:prstGeom>
          <a:noFill/>
        </p:spPr>
        <p:txBody>
          <a:bodyPr wrap="none" rtlCol="0">
            <a:spAutoFit/>
          </a:bodyPr>
          <a:lstStyle/>
          <a:p>
            <a:r>
              <a:rPr lang="en-US" altLang="zh-CN" sz="2800" b="1" dirty="0" smtClean="0">
                <a:latin typeface="Arial Unicode MS" panose="020B0604020202020204" pitchFamily="34" charset="-122"/>
                <a:ea typeface="Arial Unicode MS" panose="020B0604020202020204" pitchFamily="34" charset="-122"/>
                <a:cs typeface="Arial Unicode MS" panose="020B0604020202020204" pitchFamily="34" charset="-122"/>
              </a:rPr>
              <a:t>The Boomtown Rats</a:t>
            </a:r>
            <a:endParaRPr lang="zh-CN" altLang="en-US" sz="28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TextBox 7"/>
          <p:cNvSpPr txBox="1"/>
          <p:nvPr/>
        </p:nvSpPr>
        <p:spPr>
          <a:xfrm>
            <a:off x="4788024" y="620688"/>
            <a:ext cx="3384260" cy="523220"/>
          </a:xfrm>
          <a:prstGeom prst="rect">
            <a:avLst/>
          </a:prstGeom>
          <a:noFill/>
        </p:spPr>
        <p:txBody>
          <a:bodyPr wrap="none" rtlCol="0">
            <a:spAutoFit/>
          </a:bodyPr>
          <a:lstStyle/>
          <a:p>
            <a:r>
              <a:rPr lang="en-US" altLang="zh-CN" sz="280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Who is Bob </a:t>
            </a:r>
            <a:r>
              <a:rPr lang="en-US" altLang="zh-CN" sz="2800" b="1" dirty="0" err="1"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Geldof</a:t>
            </a:r>
            <a:r>
              <a:rPr lang="en-US" altLang="zh-CN" sz="280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280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9" name="图片 8" descr="Bob Geldof1.jpg"/>
          <p:cNvPicPr>
            <a:picLocks noChangeAspect="1"/>
          </p:cNvPicPr>
          <p:nvPr/>
        </p:nvPicPr>
        <p:blipFill>
          <a:blip r:embed="rId2" cstate="print"/>
          <a:stretch>
            <a:fillRect/>
          </a:stretch>
        </p:blipFill>
        <p:spPr>
          <a:xfrm>
            <a:off x="6300192" y="4149080"/>
            <a:ext cx="2721480" cy="259228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179512" y="548680"/>
            <a:ext cx="8784976" cy="341632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The song was "Do They Know It's Christmas” By the last day of 1984</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 million copies had been sold in Britain. It went on to sell nearly 12 million worldwide. Some people bought extra copies</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and gave them away or donated them back to resell.</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Geldof's</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next step was to organize charity super-concerts called Live Aid in London and Philadelphia</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and streamed them live on television</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raising an additional US $ 48 million. He was made a knight by Queen Elizabeth II</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recognizing him for his activism and anti-poverty work for Africa.</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 name="Rectangle 1"/>
          <p:cNvSpPr>
            <a:spLocks noChangeArrowheads="1"/>
          </p:cNvSpPr>
          <p:nvPr/>
        </p:nvSpPr>
        <p:spPr bwMode="auto">
          <a:xfrm>
            <a:off x="0" y="4149080"/>
            <a:ext cx="9144000" cy="230832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 Why did some people buy extra copies of the song?</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 To have more songs to enjoy.</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B. To support Bob </a:t>
            </a:r>
            <a:r>
              <a:rPr kumimoji="0" lang="en-US" altLang="zh-CN" sz="24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Geldof's</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music career.</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 To help the starving children in Ethiopia.</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 To show their deep affection for Band Aid.</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pP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cxnSp>
        <p:nvCxnSpPr>
          <p:cNvPr id="6" name="直接连接符 5"/>
          <p:cNvCxnSpPr/>
          <p:nvPr/>
        </p:nvCxnSpPr>
        <p:spPr>
          <a:xfrm>
            <a:off x="3851920" y="1700808"/>
            <a:ext cx="47525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79512" y="2060848"/>
            <a:ext cx="59766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555776" y="1671191"/>
            <a:ext cx="2898550" cy="461665"/>
          </a:xfrm>
          <a:prstGeom prst="rect">
            <a:avLst/>
          </a:prstGeom>
        </p:spPr>
        <p:txBody>
          <a:bodyPr wrap="none">
            <a:spAutoFit/>
          </a:bodyPr>
          <a:lstStyle/>
          <a:p>
            <a:r>
              <a:rPr kumimoji="0" lang="en-US" altLang="zh-CN" sz="2400" b="0"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donated them back to </a:t>
            </a:r>
            <a:endParaRPr lang="zh-CN" altLang="en-US" sz="2400" dirty="0">
              <a:solidFill>
                <a:srgbClr val="0000FF"/>
              </a:solidFill>
            </a:endParaRPr>
          </a:p>
        </p:txBody>
      </p:sp>
      <p:cxnSp>
        <p:nvCxnSpPr>
          <p:cNvPr id="11" name="直接连接符 10"/>
          <p:cNvCxnSpPr/>
          <p:nvPr/>
        </p:nvCxnSpPr>
        <p:spPr>
          <a:xfrm>
            <a:off x="3707904" y="2420888"/>
            <a:ext cx="381642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763688" y="3140968"/>
            <a:ext cx="47525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2843808" y="1988840"/>
            <a:ext cx="360040" cy="3456384"/>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2051720" y="3140968"/>
            <a:ext cx="648072" cy="223224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923928" y="3573016"/>
            <a:ext cx="3041015" cy="583565"/>
          </a:xfrm>
          <a:prstGeom prst="rect">
            <a:avLst/>
          </a:prstGeom>
        </p:spPr>
        <p:txBody>
          <a:bodyPr wrap="none">
            <a:spAutoFit/>
          </a:bodyPr>
          <a:lstStyle/>
          <a:p>
            <a:r>
              <a:rPr lang="zh-CN" altLang="en-US" sz="3200" b="1" dirty="0" smtClean="0">
                <a:solidFill>
                  <a:srgbClr val="00B050"/>
                </a:solidFill>
                <a:latin typeface="Times New Roman" panose="02020603050405020304" pitchFamily="18" charset="0"/>
                <a:cs typeface="Times New Roman" panose="02020603050405020304" pitchFamily="18" charset="0"/>
              </a:rPr>
              <a:t>再结合本文主题</a:t>
            </a:r>
            <a:endParaRPr lang="en-US" altLang="zh-CN" sz="3200" b="1" dirty="0">
              <a:solidFill>
                <a:srgbClr val="00B050"/>
              </a:solidFill>
              <a:latin typeface="Times New Roman" panose="02020603050405020304" pitchFamily="18" charset="0"/>
              <a:cs typeface="Times New Roman" panose="02020603050405020304" pitchFamily="18" charset="0"/>
            </a:endParaRPr>
          </a:p>
        </p:txBody>
      </p:sp>
      <p:sp>
        <p:nvSpPr>
          <p:cNvPr id="19" name="笑脸 18"/>
          <p:cNvSpPr/>
          <p:nvPr/>
        </p:nvSpPr>
        <p:spPr>
          <a:xfrm>
            <a:off x="539552" y="5301208"/>
            <a:ext cx="576064" cy="432048"/>
          </a:xfrm>
          <a:prstGeom prst="smileyFac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79512" y="1671191"/>
            <a:ext cx="2232248" cy="461665"/>
          </a:xfrm>
          <a:prstGeom prst="rect">
            <a:avLst/>
          </a:prstGeom>
        </p:spPr>
        <p:txBody>
          <a:bodyPr wrap="square">
            <a:spAutoFit/>
          </a:bodyPr>
          <a:lstStyle/>
          <a:p>
            <a:r>
              <a:rPr lang="en-US" altLang="zh-CN" sz="24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a:t>
            </a:r>
            <a:r>
              <a:rPr kumimoji="0" lang="en-US" altLang="zh-CN" sz="2400" b="0"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ave them away</a:t>
            </a:r>
            <a:endParaRPr lang="zh-CN" altLang="en-US" sz="2400" dirty="0">
              <a:solidFill>
                <a:srgbClr val="0000FF"/>
              </a:solidFill>
            </a:endParaRPr>
          </a:p>
        </p:txBody>
      </p:sp>
      <p:sp>
        <p:nvSpPr>
          <p:cNvPr id="2" name="矩形 1"/>
          <p:cNvSpPr/>
          <p:nvPr/>
        </p:nvSpPr>
        <p:spPr>
          <a:xfrm>
            <a:off x="6390005" y="5517515"/>
            <a:ext cx="774065" cy="583565"/>
          </a:xfrm>
          <a:prstGeom prst="rect">
            <a:avLst/>
          </a:prstGeom>
        </p:spPr>
        <p:txBody>
          <a:bodyPr wrap="square">
            <a:spAutoFit/>
          </a:bodyPr>
          <a:p>
            <a:r>
              <a:rPr lang="en-US" altLang="zh-CN" sz="3200" b="1" dirty="0" smtClean="0">
                <a:solidFill>
                  <a:srgbClr val="FF0000"/>
                </a:solidFill>
                <a:latin typeface="Times New Roman" panose="02020603050405020304" pitchFamily="18" charset="0"/>
                <a:cs typeface="Times New Roman" panose="02020603050405020304" pitchFamily="18" charset="0"/>
              </a:rPr>
              <a:t>D ?</a:t>
            </a:r>
            <a:endParaRPr lang="en-US" altLang="zh-CN" sz="3200" b="1"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linds(horizontal)">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p:bldP spid="19" grpId="0" bldLvl="0" animBg="1"/>
      <p:bldP spid="20"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720080"/>
          </a:xfrm>
        </p:spPr>
        <p:txBody>
          <a:bodyPr>
            <a:normAutofit fontScale="90000"/>
          </a:bodyPr>
          <a:lstStyle/>
          <a:p>
            <a:r>
              <a:rPr lang="en-US" altLang="zh-CN" dirty="0" smtClean="0"/>
              <a:t>Words &amp; Phrases</a:t>
            </a:r>
            <a:endParaRPr lang="zh-CN" altLang="en-US" dirty="0"/>
          </a:p>
        </p:txBody>
      </p:sp>
      <p:sp>
        <p:nvSpPr>
          <p:cNvPr id="3" name="内容占位符 2"/>
          <p:cNvSpPr>
            <a:spLocks noGrp="1"/>
          </p:cNvSpPr>
          <p:nvPr>
            <p:ph idx="1"/>
          </p:nvPr>
        </p:nvSpPr>
        <p:spPr>
          <a:xfrm>
            <a:off x="323528" y="692696"/>
            <a:ext cx="8229600" cy="5904656"/>
          </a:xfrm>
        </p:spPr>
        <p:txBody>
          <a:bodyPr/>
          <a:lstStyle/>
          <a:p>
            <a:r>
              <a:rPr lang="en-US" altLang="zh-CN" dirty="0" smtClean="0">
                <a:latin typeface="Times New Roman" panose="02020603050405020304" pitchFamily="18" charset="0"/>
                <a:cs typeface="Times New Roman" panose="02020603050405020304" pitchFamily="18" charset="0"/>
              </a:rPr>
              <a:t>famine    n.</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Ethiopia  n.</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ghastly   adv.</a:t>
            </a:r>
            <a:endParaRPr lang="en-US" altLang="zh-CN" dirty="0" smtClean="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p</a:t>
            </a:r>
            <a:r>
              <a:rPr lang="en-US" altLang="zh-CN" dirty="0" smtClean="0">
                <a:latin typeface="Times New Roman" panose="02020603050405020304" pitchFamily="18" charset="0"/>
                <a:cs typeface="Times New Roman" panose="02020603050405020304" pitchFamily="18" charset="0"/>
              </a:rPr>
              <a:t>erspective  n.</a:t>
            </a:r>
            <a:endParaRPr lang="en-US" altLang="zh-CN" dirty="0" smtClean="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b</a:t>
            </a:r>
            <a:r>
              <a:rPr lang="en-US" altLang="zh-CN" dirty="0" smtClean="0">
                <a:latin typeface="Times New Roman" panose="02020603050405020304" pitchFamily="18" charset="0"/>
                <a:cs typeface="Times New Roman" panose="02020603050405020304" pitchFamily="18" charset="0"/>
              </a:rPr>
              <a:t>estseller      n.</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向</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致谢；正式感谢 </a:t>
            </a:r>
            <a:r>
              <a:rPr lang="en-US" altLang="zh-CN" dirty="0" err="1" smtClean="0">
                <a:latin typeface="Times New Roman" panose="02020603050405020304" pitchFamily="18" charset="0"/>
                <a:cs typeface="Times New Roman" panose="02020603050405020304" pitchFamily="18" charset="0"/>
              </a:rPr>
              <a:t>vt</a:t>
            </a:r>
            <a:r>
              <a:rPr lang="en-US"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sympathetic  adj.</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热门歌曲</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在电视上直播</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t>地球上最接近地狱的东西</a:t>
            </a:r>
            <a:endParaRPr lang="en-US" altLang="zh-CN" dirty="0" smtClean="0"/>
          </a:p>
          <a:p>
            <a:endParaRPr lang="zh-CN" altLang="en-US" dirty="0">
              <a:latin typeface="Times New Roman" panose="02020603050405020304" pitchFamily="18" charset="0"/>
              <a:cs typeface="Times New Roman" panose="02020603050405020304" pitchFamily="18" charset="0"/>
            </a:endParaRPr>
          </a:p>
        </p:txBody>
      </p:sp>
      <p:sp>
        <p:nvSpPr>
          <p:cNvPr id="4" name="矩形 3"/>
          <p:cNvSpPr/>
          <p:nvPr/>
        </p:nvSpPr>
        <p:spPr>
          <a:xfrm>
            <a:off x="3059832" y="692696"/>
            <a:ext cx="1641796" cy="584775"/>
          </a:xfrm>
          <a:prstGeom prst="rect">
            <a:avLst/>
          </a:prstGeom>
        </p:spPr>
        <p:txBody>
          <a:bodyPr wrap="none">
            <a:spAutoFit/>
          </a:bodyPr>
          <a:lstStyle/>
          <a:p>
            <a:r>
              <a:rPr lang="en-US" altLang="zh-CN" sz="3200" dirty="0">
                <a:solidFill>
                  <a:srgbClr val="0000FF"/>
                </a:solidFill>
                <a:latin typeface="Times New Roman" panose="02020603050405020304" pitchFamily="18" charset="0"/>
                <a:cs typeface="Times New Roman" panose="02020603050405020304" pitchFamily="18" charset="0"/>
              </a:rPr>
              <a:t>[ˈ</a:t>
            </a:r>
            <a:r>
              <a:rPr lang="en-US" altLang="zh-CN" sz="3200" dirty="0" err="1" smtClean="0">
                <a:solidFill>
                  <a:srgbClr val="0000FF"/>
                </a:solidFill>
                <a:latin typeface="Times New Roman" panose="02020603050405020304" pitchFamily="18" charset="0"/>
                <a:cs typeface="Times New Roman" panose="02020603050405020304" pitchFamily="18" charset="0"/>
              </a:rPr>
              <a:t>fæmin</a:t>
            </a:r>
            <a:r>
              <a:rPr lang="en-US" altLang="zh-CN" sz="3200" dirty="0">
                <a:solidFill>
                  <a:srgbClr val="0000FF"/>
                </a:solidFill>
                <a:latin typeface="Times New Roman" panose="02020603050405020304" pitchFamily="18" charset="0"/>
                <a:cs typeface="Times New Roman" panose="02020603050405020304" pitchFamily="18" charset="0"/>
              </a:rPr>
              <a:t>]</a:t>
            </a:r>
            <a:endParaRPr lang="en-US" altLang="zh-CN" sz="3200" dirty="0">
              <a:solidFill>
                <a:srgbClr val="0000FF"/>
              </a:solidFill>
              <a:latin typeface="Times New Roman" panose="02020603050405020304" pitchFamily="18" charset="0"/>
              <a:cs typeface="Times New Roman" panose="02020603050405020304" pitchFamily="18" charset="0"/>
            </a:endParaRPr>
          </a:p>
        </p:txBody>
      </p:sp>
      <p:sp>
        <p:nvSpPr>
          <p:cNvPr id="5" name="矩形 4"/>
          <p:cNvSpPr/>
          <p:nvPr/>
        </p:nvSpPr>
        <p:spPr>
          <a:xfrm>
            <a:off x="4860032" y="692696"/>
            <a:ext cx="1005403" cy="584775"/>
          </a:xfrm>
          <a:prstGeom prst="rect">
            <a:avLst/>
          </a:prstGeom>
        </p:spPr>
        <p:txBody>
          <a:bodyPr wrap="none">
            <a:spAutoFit/>
          </a:bodyPr>
          <a:lstStyle/>
          <a:p>
            <a:r>
              <a:rPr lang="zh-CN" altLang="en-US" sz="3200" b="1" dirty="0" smtClean="0">
                <a:solidFill>
                  <a:srgbClr val="0000FF"/>
                </a:solidFill>
                <a:latin typeface="Times New Roman" panose="02020603050405020304" pitchFamily="18" charset="0"/>
                <a:cs typeface="Times New Roman" panose="02020603050405020304" pitchFamily="18" charset="0"/>
              </a:rPr>
              <a:t>饥荒</a:t>
            </a:r>
            <a:endParaRPr lang="en-US" altLang="zh-CN" sz="3200" b="1" dirty="0">
              <a:solidFill>
                <a:srgbClr val="0000FF"/>
              </a:solidFill>
              <a:latin typeface="Times New Roman" panose="02020603050405020304" pitchFamily="18" charset="0"/>
              <a:cs typeface="Times New Roman" panose="02020603050405020304" pitchFamily="18" charset="0"/>
            </a:endParaRPr>
          </a:p>
        </p:txBody>
      </p:sp>
      <p:sp>
        <p:nvSpPr>
          <p:cNvPr id="6" name="矩形 5"/>
          <p:cNvSpPr/>
          <p:nvPr/>
        </p:nvSpPr>
        <p:spPr>
          <a:xfrm>
            <a:off x="3059832" y="1268760"/>
            <a:ext cx="2113079" cy="584775"/>
          </a:xfrm>
          <a:prstGeom prst="rect">
            <a:avLst/>
          </a:prstGeom>
        </p:spPr>
        <p:txBody>
          <a:bodyPr wrap="none">
            <a:spAutoFit/>
          </a:bodyPr>
          <a:lstStyle/>
          <a:p>
            <a:r>
              <a:rPr lang="en-US" altLang="zh-CN" sz="3200" dirty="0" smtClean="0">
                <a:solidFill>
                  <a:srgbClr val="0000FF"/>
                </a:solidFill>
                <a:latin typeface="Times New Roman" panose="02020603050405020304" pitchFamily="18" charset="0"/>
                <a:cs typeface="Times New Roman" panose="02020603050405020304" pitchFamily="18" charset="0"/>
              </a:rPr>
              <a:t>[</a:t>
            </a:r>
            <a:r>
              <a:rPr lang="en-US" altLang="zh-CN" sz="3200" dirty="0">
                <a:solidFill>
                  <a:srgbClr val="0000FF"/>
                </a:solidFill>
                <a:latin typeface="Times New Roman" panose="02020603050405020304" pitchFamily="18" charset="0"/>
                <a:cs typeface="Times New Roman" panose="02020603050405020304" pitchFamily="18" charset="0"/>
              </a:rPr>
              <a:t>ˌ</a:t>
            </a:r>
            <a:r>
              <a:rPr lang="en-US" altLang="zh-CN" sz="3200" dirty="0" err="1">
                <a:solidFill>
                  <a:srgbClr val="0000FF"/>
                </a:solidFill>
                <a:latin typeface="Times New Roman" panose="02020603050405020304" pitchFamily="18" charset="0"/>
                <a:cs typeface="Times New Roman" panose="02020603050405020304" pitchFamily="18" charset="0"/>
              </a:rPr>
              <a:t>i</a:t>
            </a:r>
            <a:r>
              <a:rPr lang="en-US" altLang="zh-CN" sz="3200" dirty="0">
                <a:solidFill>
                  <a:srgbClr val="0000FF"/>
                </a:solidFill>
                <a:latin typeface="Times New Roman" panose="02020603050405020304" pitchFamily="18" charset="0"/>
                <a:cs typeface="Times New Roman" panose="02020603050405020304" pitchFamily="18" charset="0"/>
              </a:rPr>
              <a:t>:</a:t>
            </a:r>
            <a:r>
              <a:rPr lang="el-GR" altLang="zh-CN" sz="3200" dirty="0" smtClean="0">
                <a:solidFill>
                  <a:srgbClr val="0000FF"/>
                </a:solidFill>
                <a:latin typeface="Times New Roman" panose="02020603050405020304" pitchFamily="18" charset="0"/>
                <a:cs typeface="Times New Roman" panose="02020603050405020304" pitchFamily="18" charset="0"/>
              </a:rPr>
              <a:t>θ</a:t>
            </a:r>
            <a:r>
              <a:rPr lang="en-US" altLang="zh-CN" sz="3200" dirty="0" err="1">
                <a:solidFill>
                  <a:srgbClr val="0000FF"/>
                </a:solidFill>
                <a:latin typeface="Times New Roman" panose="02020603050405020304" pitchFamily="18" charset="0"/>
                <a:cs typeface="Times New Roman" panose="02020603050405020304" pitchFamily="18" charset="0"/>
              </a:rPr>
              <a:t>i</a:t>
            </a:r>
            <a:r>
              <a:rPr lang="en-US" altLang="zh-CN" sz="3200" dirty="0" err="1" smtClean="0">
                <a:solidFill>
                  <a:srgbClr val="0000FF"/>
                </a:solidFill>
                <a:latin typeface="Times New Roman" panose="02020603050405020304" pitchFamily="18" charset="0"/>
                <a:cs typeface="Times New Roman" panose="02020603050405020304" pitchFamily="18" charset="0"/>
              </a:rPr>
              <a:t>'əʊpiə</a:t>
            </a:r>
            <a:r>
              <a:rPr lang="en-US" altLang="zh-CN" sz="3200" dirty="0" smtClean="0">
                <a:solidFill>
                  <a:srgbClr val="0000FF"/>
                </a:solidFill>
                <a:latin typeface="Times New Roman" panose="02020603050405020304" pitchFamily="18" charset="0"/>
                <a:cs typeface="Times New Roman" panose="02020603050405020304" pitchFamily="18" charset="0"/>
              </a:rPr>
              <a:t>]</a:t>
            </a:r>
            <a:endParaRPr lang="en-US" altLang="zh-CN" sz="3200" dirty="0">
              <a:solidFill>
                <a:srgbClr val="0000FF"/>
              </a:solidFill>
              <a:latin typeface="Times New Roman" panose="02020603050405020304" pitchFamily="18" charset="0"/>
              <a:cs typeface="Times New Roman" panose="02020603050405020304" pitchFamily="18" charset="0"/>
            </a:endParaRPr>
          </a:p>
        </p:txBody>
      </p:sp>
      <p:sp>
        <p:nvSpPr>
          <p:cNvPr id="7" name="矩形 6"/>
          <p:cNvSpPr/>
          <p:nvPr/>
        </p:nvSpPr>
        <p:spPr>
          <a:xfrm>
            <a:off x="5148064" y="1268760"/>
            <a:ext cx="2236510" cy="584775"/>
          </a:xfrm>
          <a:prstGeom prst="rect">
            <a:avLst/>
          </a:prstGeom>
        </p:spPr>
        <p:txBody>
          <a:bodyPr wrap="none">
            <a:spAutoFit/>
          </a:bodyPr>
          <a:lstStyle/>
          <a:p>
            <a:r>
              <a:rPr lang="zh-CN" altLang="en-US" sz="3200" b="1" dirty="0" smtClean="0">
                <a:solidFill>
                  <a:srgbClr val="0000FF"/>
                </a:solidFill>
              </a:rPr>
              <a:t>埃塞俄比亚</a:t>
            </a:r>
            <a:endParaRPr lang="en-US" altLang="zh-CN" sz="3200" b="1" dirty="0">
              <a:solidFill>
                <a:srgbClr val="0000FF"/>
              </a:solidFill>
            </a:endParaRPr>
          </a:p>
        </p:txBody>
      </p:sp>
      <p:sp>
        <p:nvSpPr>
          <p:cNvPr id="8" name="矩形 7"/>
          <p:cNvSpPr/>
          <p:nvPr/>
        </p:nvSpPr>
        <p:spPr>
          <a:xfrm>
            <a:off x="3059832" y="1844824"/>
            <a:ext cx="1560235" cy="584775"/>
          </a:xfrm>
          <a:prstGeom prst="rect">
            <a:avLst/>
          </a:prstGeom>
        </p:spPr>
        <p:txBody>
          <a:bodyPr wrap="none">
            <a:spAutoFit/>
          </a:bodyPr>
          <a:lstStyle/>
          <a:p>
            <a:r>
              <a:rPr lang="en-US" altLang="zh-CN" sz="3200" dirty="0">
                <a:solidFill>
                  <a:srgbClr val="0000FF"/>
                </a:solidFill>
              </a:rPr>
              <a:t>[ˈ</a:t>
            </a:r>
            <a:r>
              <a:rPr lang="en-US" altLang="zh-CN" sz="3200" dirty="0" err="1">
                <a:solidFill>
                  <a:srgbClr val="0000FF"/>
                </a:solidFill>
              </a:rPr>
              <a:t>gɑ:stli</a:t>
            </a:r>
            <a:r>
              <a:rPr lang="en-US" altLang="zh-CN" sz="3200" dirty="0">
                <a:solidFill>
                  <a:srgbClr val="0000FF"/>
                </a:solidFill>
              </a:rPr>
              <a:t>]</a:t>
            </a:r>
            <a:endParaRPr lang="en-US" altLang="zh-CN" sz="3200" dirty="0">
              <a:solidFill>
                <a:srgbClr val="0000FF"/>
              </a:solidFill>
            </a:endParaRPr>
          </a:p>
        </p:txBody>
      </p:sp>
      <p:sp>
        <p:nvSpPr>
          <p:cNvPr id="9" name="矩形 8"/>
          <p:cNvSpPr/>
          <p:nvPr/>
        </p:nvSpPr>
        <p:spPr>
          <a:xfrm>
            <a:off x="5004048" y="1916832"/>
            <a:ext cx="1420582" cy="584775"/>
          </a:xfrm>
          <a:prstGeom prst="rect">
            <a:avLst/>
          </a:prstGeom>
        </p:spPr>
        <p:txBody>
          <a:bodyPr wrap="none">
            <a:spAutoFit/>
          </a:bodyPr>
          <a:lstStyle/>
          <a:p>
            <a:r>
              <a:rPr lang="zh-CN" altLang="en-US" sz="3200" b="1" dirty="0" smtClean="0">
                <a:solidFill>
                  <a:srgbClr val="0000FF"/>
                </a:solidFill>
              </a:rPr>
              <a:t>可怕地</a:t>
            </a:r>
            <a:endParaRPr lang="en-US" altLang="zh-CN" sz="3200" b="1" dirty="0">
              <a:solidFill>
                <a:srgbClr val="0000FF"/>
              </a:solidFill>
            </a:endParaRPr>
          </a:p>
        </p:txBody>
      </p:sp>
      <p:sp>
        <p:nvSpPr>
          <p:cNvPr id="10" name="矩形 9"/>
          <p:cNvSpPr/>
          <p:nvPr/>
        </p:nvSpPr>
        <p:spPr>
          <a:xfrm>
            <a:off x="3131840" y="2420888"/>
            <a:ext cx="2159181" cy="584775"/>
          </a:xfrm>
          <a:prstGeom prst="rect">
            <a:avLst/>
          </a:prstGeom>
        </p:spPr>
        <p:txBody>
          <a:bodyPr wrap="none">
            <a:spAutoFit/>
          </a:bodyPr>
          <a:lstStyle/>
          <a:p>
            <a:r>
              <a:rPr lang="en-US" altLang="zh-CN" sz="3200" dirty="0">
                <a:solidFill>
                  <a:srgbClr val="0000FF"/>
                </a:solidFill>
              </a:rPr>
              <a:t>[</a:t>
            </a:r>
            <a:r>
              <a:rPr lang="en-US" altLang="zh-CN" sz="3200" dirty="0" err="1">
                <a:solidFill>
                  <a:srgbClr val="0000FF"/>
                </a:solidFill>
              </a:rPr>
              <a:t>pəˈ</a:t>
            </a:r>
            <a:r>
              <a:rPr lang="en-US" altLang="zh-CN" sz="3200" dirty="0" err="1" smtClean="0">
                <a:solidFill>
                  <a:srgbClr val="0000FF"/>
                </a:solidFill>
              </a:rPr>
              <a:t>spektiv</a:t>
            </a:r>
            <a:r>
              <a:rPr lang="en-US" altLang="zh-CN" sz="3200" dirty="0">
                <a:solidFill>
                  <a:srgbClr val="0000FF"/>
                </a:solidFill>
              </a:rPr>
              <a:t>]</a:t>
            </a:r>
            <a:endParaRPr lang="en-US" altLang="zh-CN" sz="3200" dirty="0">
              <a:solidFill>
                <a:srgbClr val="0000FF"/>
              </a:solidFill>
            </a:endParaRPr>
          </a:p>
        </p:txBody>
      </p:sp>
      <p:sp>
        <p:nvSpPr>
          <p:cNvPr id="11" name="矩形 10"/>
          <p:cNvSpPr/>
          <p:nvPr/>
        </p:nvSpPr>
        <p:spPr>
          <a:xfrm>
            <a:off x="5220072" y="2492896"/>
            <a:ext cx="3892412" cy="584775"/>
          </a:xfrm>
          <a:prstGeom prst="rect">
            <a:avLst/>
          </a:prstGeom>
        </p:spPr>
        <p:txBody>
          <a:bodyPr wrap="none">
            <a:spAutoFit/>
          </a:bodyPr>
          <a:lstStyle/>
          <a:p>
            <a:r>
              <a:rPr lang="zh-CN" altLang="en-US" sz="3200" b="1" dirty="0" smtClean="0">
                <a:solidFill>
                  <a:srgbClr val="0000FF"/>
                </a:solidFill>
              </a:rPr>
              <a:t>观点；看法；洞察力</a:t>
            </a:r>
            <a:endParaRPr lang="en-US" altLang="zh-CN" sz="3200" b="1" dirty="0">
              <a:solidFill>
                <a:srgbClr val="0000FF"/>
              </a:solidFill>
            </a:endParaRPr>
          </a:p>
        </p:txBody>
      </p:sp>
      <p:sp>
        <p:nvSpPr>
          <p:cNvPr id="12" name="矩形 11"/>
          <p:cNvSpPr/>
          <p:nvPr/>
        </p:nvSpPr>
        <p:spPr>
          <a:xfrm>
            <a:off x="5076056" y="3068960"/>
            <a:ext cx="1420582" cy="584775"/>
          </a:xfrm>
          <a:prstGeom prst="rect">
            <a:avLst/>
          </a:prstGeom>
        </p:spPr>
        <p:txBody>
          <a:bodyPr wrap="none">
            <a:spAutoFit/>
          </a:bodyPr>
          <a:lstStyle/>
          <a:p>
            <a:r>
              <a:rPr lang="zh-CN" altLang="en-US" sz="3200" b="1" dirty="0" smtClean="0">
                <a:solidFill>
                  <a:srgbClr val="0000FF"/>
                </a:solidFill>
              </a:rPr>
              <a:t>畅销书</a:t>
            </a:r>
            <a:endParaRPr lang="en-US" altLang="zh-CN" sz="3200" b="1" dirty="0">
              <a:solidFill>
                <a:srgbClr val="0000FF"/>
              </a:solidFill>
            </a:endParaRPr>
          </a:p>
        </p:txBody>
      </p:sp>
      <p:sp>
        <p:nvSpPr>
          <p:cNvPr id="13" name="矩形 12"/>
          <p:cNvSpPr/>
          <p:nvPr/>
        </p:nvSpPr>
        <p:spPr>
          <a:xfrm>
            <a:off x="5364088" y="3573016"/>
            <a:ext cx="1893660" cy="584775"/>
          </a:xfrm>
          <a:prstGeom prst="rect">
            <a:avLst/>
          </a:prstGeom>
        </p:spPr>
        <p:txBody>
          <a:bodyPr wrap="none">
            <a:spAutoFit/>
          </a:bodyPr>
          <a:lstStyle/>
          <a:p>
            <a:r>
              <a:rPr lang="en-US" altLang="zh-CN" sz="3200" b="1" dirty="0">
                <a:solidFill>
                  <a:srgbClr val="0000FF"/>
                </a:solidFill>
              </a:rPr>
              <a:t> </a:t>
            </a:r>
            <a:r>
              <a:rPr lang="en-US" altLang="zh-CN" sz="3200" b="1" dirty="0" smtClean="0">
                <a:solidFill>
                  <a:srgbClr val="0000FF"/>
                </a:solidFill>
              </a:rPr>
              <a:t>recognize</a:t>
            </a:r>
            <a:endParaRPr lang="en-US" altLang="zh-CN" sz="3200" b="1" dirty="0">
              <a:solidFill>
                <a:srgbClr val="0000FF"/>
              </a:solidFill>
            </a:endParaRPr>
          </a:p>
        </p:txBody>
      </p:sp>
      <p:sp>
        <p:nvSpPr>
          <p:cNvPr id="14" name="矩形 13"/>
          <p:cNvSpPr/>
          <p:nvPr/>
        </p:nvSpPr>
        <p:spPr>
          <a:xfrm>
            <a:off x="5868144" y="4221088"/>
            <a:ext cx="3068469" cy="584775"/>
          </a:xfrm>
          <a:prstGeom prst="rect">
            <a:avLst/>
          </a:prstGeom>
        </p:spPr>
        <p:txBody>
          <a:bodyPr wrap="none">
            <a:spAutoFit/>
          </a:bodyPr>
          <a:lstStyle/>
          <a:p>
            <a:r>
              <a:rPr lang="zh-CN" altLang="en-US" sz="3200" b="1" dirty="0" smtClean="0">
                <a:solidFill>
                  <a:srgbClr val="0000FF"/>
                </a:solidFill>
              </a:rPr>
              <a:t>同情的，怜悯的</a:t>
            </a:r>
            <a:endParaRPr lang="en-US" altLang="zh-CN" sz="3200" b="1" dirty="0">
              <a:solidFill>
                <a:srgbClr val="0000FF"/>
              </a:solidFill>
            </a:endParaRPr>
          </a:p>
        </p:txBody>
      </p:sp>
      <p:sp>
        <p:nvSpPr>
          <p:cNvPr id="15" name="矩形 14"/>
          <p:cNvSpPr/>
          <p:nvPr/>
        </p:nvSpPr>
        <p:spPr>
          <a:xfrm>
            <a:off x="5148064" y="4725144"/>
            <a:ext cx="1880643" cy="584775"/>
          </a:xfrm>
          <a:prstGeom prst="rect">
            <a:avLst/>
          </a:prstGeom>
        </p:spPr>
        <p:txBody>
          <a:bodyPr wrap="none">
            <a:spAutoFit/>
          </a:bodyPr>
          <a:lstStyle/>
          <a:p>
            <a:r>
              <a:rPr lang="en-US" altLang="zh-CN" sz="3200" b="1" dirty="0" smtClean="0">
                <a:solidFill>
                  <a:srgbClr val="0000FF"/>
                </a:solidFill>
              </a:rPr>
              <a:t>a hit song</a:t>
            </a:r>
            <a:endParaRPr lang="en-US" altLang="zh-CN" sz="3200" b="1" dirty="0">
              <a:solidFill>
                <a:srgbClr val="0000FF"/>
              </a:solidFill>
            </a:endParaRPr>
          </a:p>
        </p:txBody>
      </p:sp>
      <p:sp>
        <p:nvSpPr>
          <p:cNvPr id="16" name="矩形 15"/>
          <p:cNvSpPr/>
          <p:nvPr/>
        </p:nvSpPr>
        <p:spPr>
          <a:xfrm>
            <a:off x="3851920" y="5301208"/>
            <a:ext cx="4373954" cy="584775"/>
          </a:xfrm>
          <a:prstGeom prst="rect">
            <a:avLst/>
          </a:prstGeom>
        </p:spPr>
        <p:txBody>
          <a:bodyPr wrap="none">
            <a:spAutoFit/>
          </a:bodyPr>
          <a:lstStyle/>
          <a:p>
            <a:r>
              <a:rPr lang="en-US" altLang="zh-CN" sz="3200" b="1" dirty="0" smtClean="0">
                <a:solidFill>
                  <a:srgbClr val="0000FF"/>
                </a:solidFill>
              </a:rPr>
              <a:t>stream live on television</a:t>
            </a:r>
            <a:endParaRPr lang="en-US" altLang="zh-CN" sz="3200" b="1" dirty="0">
              <a:solidFill>
                <a:srgbClr val="0000FF"/>
              </a:solidFill>
            </a:endParaRPr>
          </a:p>
        </p:txBody>
      </p:sp>
      <p:sp>
        <p:nvSpPr>
          <p:cNvPr id="17" name="矩形 16"/>
          <p:cNvSpPr/>
          <p:nvPr/>
        </p:nvSpPr>
        <p:spPr>
          <a:xfrm>
            <a:off x="3491880" y="4149080"/>
            <a:ext cx="2523448" cy="584775"/>
          </a:xfrm>
          <a:prstGeom prst="rect">
            <a:avLst/>
          </a:prstGeom>
        </p:spPr>
        <p:txBody>
          <a:bodyPr wrap="none">
            <a:spAutoFit/>
          </a:bodyPr>
          <a:lstStyle/>
          <a:p>
            <a:r>
              <a:rPr lang="en-US" altLang="zh-CN" sz="3200" dirty="0">
                <a:solidFill>
                  <a:srgbClr val="0000FF"/>
                </a:solidFill>
                <a:latin typeface="Times New Roman" panose="02020603050405020304" pitchFamily="18" charset="0"/>
                <a:cs typeface="Times New Roman" panose="02020603050405020304" pitchFamily="18" charset="0"/>
              </a:rPr>
              <a:t>[ˌ</a:t>
            </a:r>
            <a:r>
              <a:rPr lang="en-US" altLang="zh-CN" sz="3200" dirty="0" err="1" smtClean="0">
                <a:solidFill>
                  <a:srgbClr val="0000FF"/>
                </a:solidFill>
                <a:latin typeface="Times New Roman" panose="02020603050405020304" pitchFamily="18" charset="0"/>
                <a:cs typeface="Times New Roman" panose="02020603050405020304" pitchFamily="18" charset="0"/>
              </a:rPr>
              <a:t>simpə</a:t>
            </a:r>
            <a:r>
              <a:rPr lang="en-US" altLang="zh-CN" sz="3200" dirty="0">
                <a:solidFill>
                  <a:srgbClr val="0000FF"/>
                </a:solidFill>
                <a:latin typeface="Times New Roman" panose="02020603050405020304" pitchFamily="18" charset="0"/>
                <a:cs typeface="Times New Roman" panose="02020603050405020304" pitchFamily="18" charset="0"/>
              </a:rPr>
              <a:t>ˈ</a:t>
            </a:r>
            <a:r>
              <a:rPr lang="el-GR" altLang="zh-CN" sz="3200" dirty="0">
                <a:solidFill>
                  <a:srgbClr val="0000FF"/>
                </a:solidFill>
                <a:latin typeface="Times New Roman" panose="02020603050405020304" pitchFamily="18" charset="0"/>
                <a:cs typeface="Times New Roman" panose="02020603050405020304" pitchFamily="18" charset="0"/>
              </a:rPr>
              <a:t>θ</a:t>
            </a:r>
            <a:r>
              <a:rPr lang="en-US" altLang="zh-CN" sz="3200" dirty="0" err="1" smtClean="0">
                <a:solidFill>
                  <a:srgbClr val="0000FF"/>
                </a:solidFill>
                <a:latin typeface="Times New Roman" panose="02020603050405020304" pitchFamily="18" charset="0"/>
                <a:cs typeface="Times New Roman" panose="02020603050405020304" pitchFamily="18" charset="0"/>
              </a:rPr>
              <a:t>etik</a:t>
            </a:r>
            <a:r>
              <a:rPr lang="en-US" altLang="zh-CN" sz="3200" dirty="0">
                <a:solidFill>
                  <a:srgbClr val="0000FF"/>
                </a:solidFill>
                <a:latin typeface="Times New Roman" panose="02020603050405020304" pitchFamily="18" charset="0"/>
                <a:cs typeface="Times New Roman" panose="02020603050405020304" pitchFamily="18" charset="0"/>
              </a:rPr>
              <a:t>]</a:t>
            </a:r>
            <a:endParaRPr lang="en-US" altLang="zh-CN" sz="3200" dirty="0">
              <a:solidFill>
                <a:srgbClr val="0000FF"/>
              </a:solidFill>
              <a:latin typeface="Times New Roman" panose="02020603050405020304" pitchFamily="18" charset="0"/>
              <a:cs typeface="Times New Roman" panose="02020603050405020304" pitchFamily="18" charset="0"/>
            </a:endParaRPr>
          </a:p>
        </p:txBody>
      </p:sp>
      <p:sp>
        <p:nvSpPr>
          <p:cNvPr id="18" name="矩形 17"/>
          <p:cNvSpPr/>
          <p:nvPr/>
        </p:nvSpPr>
        <p:spPr>
          <a:xfrm>
            <a:off x="2628378" y="6236935"/>
            <a:ext cx="6422912" cy="584775"/>
          </a:xfrm>
          <a:prstGeom prst="rect">
            <a:avLst/>
          </a:prstGeom>
        </p:spPr>
        <p:txBody>
          <a:bodyPr wrap="none">
            <a:spAutoFit/>
          </a:bodyPr>
          <a:lstStyle/>
          <a:p>
            <a:r>
              <a:rPr lang="en-US" altLang="zh-CN" sz="3200" b="1" dirty="0">
                <a:solidFill>
                  <a:srgbClr val="0000FF"/>
                </a:solidFill>
              </a:rPr>
              <a:t>t</a:t>
            </a:r>
            <a:r>
              <a:rPr lang="en-US" altLang="zh-CN" sz="3200" b="1" dirty="0" smtClean="0">
                <a:solidFill>
                  <a:srgbClr val="0000FF"/>
                </a:solidFill>
              </a:rPr>
              <a:t>he closest thing to hell on the earth</a:t>
            </a:r>
            <a:endParaRPr lang="en-US" altLang="zh-CN" sz="3200" b="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04664"/>
            <a:ext cx="8892480" cy="6192688"/>
          </a:xfrm>
        </p:spPr>
        <p:txBody>
          <a:bodyPr>
            <a:normAutofit/>
          </a:bodyPr>
          <a:lstStyle/>
          <a:p>
            <a:pPr lvl="0">
              <a:lnSpc>
                <a:spcPct val="90000"/>
              </a:lnSpc>
            </a:pPr>
            <a:r>
              <a:rPr kumimoji="0" lang="en-US" altLang="zh-CN" sz="28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Geldof’s</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next step was to organize charity super-concerts </a:t>
            </a:r>
            <a:r>
              <a:rPr kumimoji="0" lang="en-US" altLang="zh-CN" sz="2800" b="0" i="0" u="sng"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called Live Aid in London and Philadelphia</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and </a:t>
            </a:r>
            <a:r>
              <a:rPr kumimoji="0" lang="en-US" altLang="zh-CN" sz="2800" b="0"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streamed them live on television</a:t>
            </a:r>
            <a:r>
              <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0" i="0" u="sng"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raising an additional US $ 48 million</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800" dirty="0" smtClean="0"/>
          </a:p>
          <a:p>
            <a:pPr>
              <a:lnSpc>
                <a:spcPct val="90000"/>
              </a:lnSpc>
              <a:buNone/>
            </a:pPr>
            <a:r>
              <a:rPr lang="en-US" altLang="zh-CN" sz="2800" dirty="0" smtClean="0"/>
              <a:t>    </a:t>
            </a:r>
            <a:r>
              <a:rPr lang="en-US" altLang="zh-CN" sz="2800" dirty="0" err="1" smtClean="0"/>
              <a:t>Geldof</a:t>
            </a:r>
            <a:r>
              <a:rPr lang="zh-CN" altLang="en-US" sz="2800" dirty="0" smtClean="0"/>
              <a:t>的下一步是在伦敦和费城组织名为“现场援助”</a:t>
            </a:r>
            <a:r>
              <a:rPr lang="en-US" altLang="zh-CN" sz="2800" dirty="0" smtClean="0"/>
              <a:t>(Live Aid)</a:t>
            </a:r>
            <a:r>
              <a:rPr lang="zh-CN" altLang="en-US" sz="2800" dirty="0" smtClean="0"/>
              <a:t>的慈善超级音乐会，并通过电视直播，额外筹集了</a:t>
            </a:r>
            <a:r>
              <a:rPr lang="en-US" altLang="zh-CN" sz="2800" dirty="0" smtClean="0"/>
              <a:t>4800</a:t>
            </a:r>
            <a:r>
              <a:rPr lang="zh-CN" altLang="en-US" sz="2800" dirty="0" smtClean="0"/>
              <a:t>万美元。</a:t>
            </a:r>
            <a:endParaRPr lang="en-US" altLang="zh-CN" sz="2800" dirty="0" smtClean="0"/>
          </a:p>
          <a:p>
            <a:pPr>
              <a:lnSpc>
                <a:spcPct val="90000"/>
              </a:lnSpc>
              <a:buNone/>
            </a:pPr>
            <a:r>
              <a:rPr lang="en-US" altLang="zh-CN" sz="2800" dirty="0"/>
              <a:t> </a:t>
            </a:r>
            <a:r>
              <a:rPr lang="en-US" altLang="zh-CN" sz="2800" dirty="0" smtClean="0"/>
              <a:t>    </a:t>
            </a:r>
            <a:endParaRPr lang="en-US" altLang="zh-CN" sz="2800" dirty="0" smtClean="0"/>
          </a:p>
          <a:p>
            <a:pPr>
              <a:lnSpc>
                <a:spcPct val="90000"/>
              </a:lnSpc>
              <a:buNone/>
            </a:pPr>
            <a:r>
              <a:rPr lang="en-US" altLang="zh-CN" sz="2800" dirty="0"/>
              <a:t> </a:t>
            </a:r>
            <a:r>
              <a:rPr lang="en-US" altLang="zh-CN" sz="2800" dirty="0" smtClean="0"/>
              <a:t>    </a:t>
            </a:r>
            <a:r>
              <a:rPr lang="zh-CN" altLang="en-US" sz="2800" dirty="0" smtClean="0"/>
              <a:t>仿写：他的下一步是组织名为“现场爱”的慈善活动，并通过电视直播，额外筹集了</a:t>
            </a:r>
            <a:r>
              <a:rPr lang="en-US" altLang="zh-CN" sz="2800" dirty="0" smtClean="0"/>
              <a:t>1000</a:t>
            </a:r>
            <a:r>
              <a:rPr lang="zh-CN" altLang="en-US" sz="2800" dirty="0" smtClean="0"/>
              <a:t>万元。</a:t>
            </a:r>
            <a:endParaRPr lang="en-US" altLang="zh-CN" sz="2800" dirty="0" smtClean="0"/>
          </a:p>
          <a:p>
            <a:pPr>
              <a:lnSpc>
                <a:spcPct val="90000"/>
              </a:lnSpc>
              <a:buNone/>
            </a:pPr>
            <a:r>
              <a:rPr lang="en-US" altLang="zh-CN" sz="2800" dirty="0"/>
              <a:t> </a:t>
            </a:r>
            <a:r>
              <a:rPr lang="en-US" altLang="zh-CN" sz="2800" dirty="0" smtClean="0"/>
              <a:t>    His next step is to organize an charity activity ______ ______ ______, and _________ it ____ on TV, _________ an __________ 10 million </a:t>
            </a:r>
            <a:r>
              <a:rPr lang="en-US" altLang="zh-CN" sz="2800" dirty="0" err="1" smtClean="0"/>
              <a:t>yuan</a:t>
            </a:r>
            <a:r>
              <a:rPr lang="en-US" altLang="zh-CN" sz="2800" dirty="0" smtClean="0"/>
              <a:t>.</a:t>
            </a:r>
            <a:endParaRPr lang="en-US" altLang="zh-CN" sz="2800" dirty="0" smtClean="0"/>
          </a:p>
        </p:txBody>
      </p:sp>
      <p:sp>
        <p:nvSpPr>
          <p:cNvPr id="6" name="矩形 5"/>
          <p:cNvSpPr/>
          <p:nvPr/>
        </p:nvSpPr>
        <p:spPr>
          <a:xfrm>
            <a:off x="7019637" y="4509368"/>
            <a:ext cx="1080745" cy="523220"/>
          </a:xfrm>
          <a:prstGeom prst="rect">
            <a:avLst/>
          </a:prstGeom>
        </p:spPr>
        <p:txBody>
          <a:bodyPr wrap="non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called</a:t>
            </a:r>
            <a:endParaRPr lang="en-US" altLang="zh-CN" sz="2800" b="1" dirty="0">
              <a:solidFill>
                <a:srgbClr val="FF0000"/>
              </a:solidFill>
              <a:latin typeface="Times New Roman" panose="02020603050405020304" pitchFamily="18" charset="0"/>
              <a:cs typeface="Times New Roman" panose="02020603050405020304" pitchFamily="18" charset="0"/>
            </a:endParaRPr>
          </a:p>
        </p:txBody>
      </p:sp>
      <p:sp>
        <p:nvSpPr>
          <p:cNvPr id="7" name="矩形 6"/>
          <p:cNvSpPr/>
          <p:nvPr/>
        </p:nvSpPr>
        <p:spPr>
          <a:xfrm>
            <a:off x="467544" y="4796636"/>
            <a:ext cx="1797287" cy="523220"/>
          </a:xfrm>
          <a:prstGeom prst="rect">
            <a:avLst/>
          </a:prstGeom>
        </p:spPr>
        <p:txBody>
          <a:bodyPr wrap="non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Live  Love</a:t>
            </a:r>
            <a:endParaRPr lang="en-US" altLang="zh-CN" sz="2800" b="1" dirty="0">
              <a:solidFill>
                <a:srgbClr val="FF0000"/>
              </a:solidFill>
              <a:latin typeface="Times New Roman" panose="02020603050405020304" pitchFamily="18" charset="0"/>
              <a:cs typeface="Times New Roman" panose="02020603050405020304" pitchFamily="18" charset="0"/>
            </a:endParaRPr>
          </a:p>
        </p:txBody>
      </p:sp>
      <p:sp>
        <p:nvSpPr>
          <p:cNvPr id="8" name="矩形 7"/>
          <p:cNvSpPr/>
          <p:nvPr/>
        </p:nvSpPr>
        <p:spPr>
          <a:xfrm>
            <a:off x="3347735" y="4849976"/>
            <a:ext cx="1593641" cy="523220"/>
          </a:xfrm>
          <a:prstGeom prst="rect">
            <a:avLst/>
          </a:prstGeom>
        </p:spPr>
        <p:txBody>
          <a:bodyPr wrap="non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streamed</a:t>
            </a:r>
            <a:endParaRPr lang="en-US" altLang="zh-CN" sz="2800" b="1" dirty="0">
              <a:solidFill>
                <a:srgbClr val="FF0000"/>
              </a:solidFill>
              <a:latin typeface="Times New Roman" panose="02020603050405020304" pitchFamily="18" charset="0"/>
              <a:cs typeface="Times New Roman" panose="02020603050405020304" pitchFamily="18" charset="0"/>
            </a:endParaRPr>
          </a:p>
        </p:txBody>
      </p:sp>
      <p:sp>
        <p:nvSpPr>
          <p:cNvPr id="9" name="矩形 8"/>
          <p:cNvSpPr/>
          <p:nvPr/>
        </p:nvSpPr>
        <p:spPr>
          <a:xfrm>
            <a:off x="5219943" y="4849976"/>
            <a:ext cx="721672" cy="523220"/>
          </a:xfrm>
          <a:prstGeom prst="rect">
            <a:avLst/>
          </a:prstGeom>
        </p:spPr>
        <p:txBody>
          <a:bodyPr wrap="non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live</a:t>
            </a:r>
            <a:endParaRPr lang="en-US" altLang="zh-CN" sz="2800" b="1" dirty="0">
              <a:solidFill>
                <a:srgbClr val="FF0000"/>
              </a:solidFill>
              <a:latin typeface="Times New Roman" panose="02020603050405020304" pitchFamily="18" charset="0"/>
              <a:cs typeface="Times New Roman" panose="02020603050405020304" pitchFamily="18" charset="0"/>
            </a:endParaRPr>
          </a:p>
        </p:txBody>
      </p:sp>
      <p:sp>
        <p:nvSpPr>
          <p:cNvPr id="10" name="矩形 9"/>
          <p:cNvSpPr/>
          <p:nvPr/>
        </p:nvSpPr>
        <p:spPr>
          <a:xfrm>
            <a:off x="7020143" y="4869026"/>
            <a:ext cx="1330814"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dirty="0" smtClean="0">
                <a:solidFill>
                  <a:srgbClr val="FF0000"/>
                </a:solidFill>
                <a:latin typeface="Times New Roman" panose="02020603050405020304" pitchFamily="18" charset="0"/>
                <a:cs typeface="Times New Roman" panose="02020603050405020304" pitchFamily="18" charset="0"/>
              </a:rPr>
              <a:t>raising</a:t>
            </a:r>
            <a:endParaRPr lang="en-US" altLang="zh-CN" sz="2800" b="1" dirty="0">
              <a:solidFill>
                <a:srgbClr val="FF0000"/>
              </a:solidFill>
              <a:latin typeface="Times New Roman" panose="02020603050405020304" pitchFamily="18" charset="0"/>
              <a:cs typeface="Times New Roman" panose="02020603050405020304" pitchFamily="18" charset="0"/>
            </a:endParaRPr>
          </a:p>
        </p:txBody>
      </p:sp>
      <p:sp>
        <p:nvSpPr>
          <p:cNvPr id="11" name="矩形 10"/>
          <p:cNvSpPr/>
          <p:nvPr/>
        </p:nvSpPr>
        <p:spPr>
          <a:xfrm>
            <a:off x="827584" y="5319871"/>
            <a:ext cx="1832553"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dirty="0" smtClean="0">
                <a:solidFill>
                  <a:srgbClr val="FF0000"/>
                </a:solidFill>
                <a:latin typeface="Times New Roman" panose="02020603050405020304" pitchFamily="18" charset="0"/>
                <a:cs typeface="Times New Roman" panose="02020603050405020304" pitchFamily="18" charset="0"/>
              </a:rPr>
              <a:t>additional</a:t>
            </a:r>
            <a:endParaRPr lang="en-US" altLang="zh-CN" sz="28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linds(horizontal)">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4608" y="188595"/>
            <a:ext cx="9108758" cy="6000750"/>
          </a:xfrm>
          <a:prstGeom prst="rect">
            <a:avLst/>
          </a:prstGeom>
          <a:noFill/>
        </p:spPr>
        <p:txBody>
          <a:bodyPr wrap="square" rtlCol="0">
            <a:spAutoFit/>
          </a:bodyPr>
          <a:p>
            <a:r>
              <a:rPr lang="en-US" altLang="zh-CN" sz="3200">
                <a:sym typeface="+mn-ea"/>
              </a:rPr>
              <a:t>stream them love on television</a:t>
            </a:r>
            <a:endParaRPr lang="en-US" altLang="zh-CN" sz="3200"/>
          </a:p>
          <a:p>
            <a:r>
              <a:rPr lang="en-US" altLang="zh-CN" sz="3200"/>
              <a:t> 1)to move or pour out in a continuous flow</a:t>
            </a:r>
            <a:endParaRPr lang="en-US" altLang="zh-CN" sz="3200"/>
          </a:p>
          <a:p>
            <a:r>
              <a:rPr lang="en-US" altLang="zh-CN" sz="3200">
                <a:sym typeface="+mn-ea"/>
              </a:rPr>
              <a:t>血从她头上流出来</a:t>
            </a:r>
            <a:endParaRPr lang="en-US" altLang="zh-CN" sz="3200"/>
          </a:p>
          <a:p>
            <a:r>
              <a:rPr lang="en-US" altLang="zh-CN" sz="3200">
                <a:solidFill>
                  <a:srgbClr val="FF0000"/>
                </a:solidFill>
              </a:rPr>
              <a:t>Blood was streaming from her head. </a:t>
            </a:r>
            <a:endParaRPr lang="en-US" altLang="zh-CN" sz="3200">
              <a:solidFill>
                <a:srgbClr val="FF0000"/>
              </a:solidFill>
            </a:endParaRPr>
          </a:p>
          <a:p>
            <a:r>
              <a:rPr lang="en-US" altLang="zh-CN" sz="3200"/>
              <a:t>2)to move somewhere in large numbers, one after the other </a:t>
            </a:r>
            <a:endParaRPr lang="en-US" altLang="zh-CN" sz="3200"/>
          </a:p>
          <a:p>
            <a:r>
              <a:rPr lang="en-US" altLang="zh-CN" sz="3200">
                <a:sym typeface="+mn-ea"/>
              </a:rPr>
              <a:t>桥上行人川流不息</a:t>
            </a:r>
            <a:endParaRPr lang="en-US" altLang="zh-CN" sz="3200"/>
          </a:p>
          <a:p>
            <a:r>
              <a:rPr lang="en-US" altLang="zh-CN" sz="3200">
                <a:solidFill>
                  <a:srgbClr val="FF0000"/>
                </a:solidFill>
              </a:rPr>
              <a:t>People streamed across the bridge.</a:t>
            </a:r>
            <a:r>
              <a:rPr lang="en-US" altLang="zh-CN" sz="3200"/>
              <a:t> </a:t>
            </a:r>
            <a:endParaRPr lang="en-US" altLang="zh-CN" sz="3200"/>
          </a:p>
          <a:p>
            <a:r>
              <a:rPr lang="en-US" altLang="zh-CN" sz="3200"/>
              <a:t>3)to move freely, especially in the wind or water 飘动；飘扬</a:t>
            </a:r>
            <a:endParaRPr lang="en-US" altLang="zh-CN" sz="3200"/>
          </a:p>
          <a:p>
            <a:r>
              <a:rPr lang="en-US" altLang="zh-CN" sz="3200">
                <a:sym typeface="+mn-ea"/>
              </a:rPr>
              <a:t>她的围巾在身后飘动。</a:t>
            </a:r>
            <a:endParaRPr lang="en-US" altLang="zh-CN" sz="3200"/>
          </a:p>
          <a:p>
            <a:r>
              <a:rPr lang="en-US" altLang="zh-CN" sz="3200">
                <a:solidFill>
                  <a:srgbClr val="FF0000"/>
                </a:solidFill>
              </a:rPr>
              <a:t>Her scarf streamed behind her. </a:t>
            </a:r>
            <a:endParaRPr lang="en-US" altLang="zh-CN" sz="32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animEffect transition="in" filter="box(in)">
                                      <p:cBhvr>
                                        <p:cTn id="11" dur="2000"/>
                                        <p:tgtEl>
                                          <p:spTgt spid="4">
                                            <p:txEl>
                                              <p:pRg st="6" end="6"/>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 calcmode="lin" valueType="num">
                                      <p:cBhvr additive="base">
                                        <p:cTn id="16"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7633" y="116205"/>
            <a:ext cx="9108758" cy="4523105"/>
          </a:xfrm>
          <a:prstGeom prst="rect">
            <a:avLst/>
          </a:prstGeom>
          <a:noFill/>
        </p:spPr>
        <p:txBody>
          <a:bodyPr wrap="square" rtlCol="0">
            <a:spAutoFit/>
          </a:bodyPr>
          <a:p>
            <a:r>
              <a:rPr lang="en-US" altLang="zh-CN" sz="3600"/>
              <a:t>Deeply upset and </a:t>
            </a:r>
            <a:r>
              <a:rPr lang="en-US" altLang="zh-CN" sz="3600">
                <a:solidFill>
                  <a:srgbClr val="FF0000"/>
                </a:solidFill>
              </a:rPr>
              <a:t>saddened</a:t>
            </a:r>
            <a:r>
              <a:rPr lang="en-US" altLang="zh-CN" sz="3600"/>
              <a:t> (sad)by the report, Geldof decided to do something about it </a:t>
            </a:r>
            <a:r>
              <a:rPr lang="en-US" altLang="zh-CN" sz="3600">
                <a:solidFill>
                  <a:srgbClr val="FF0000"/>
                </a:solidFill>
              </a:rPr>
              <a:t>using</a:t>
            </a:r>
            <a:r>
              <a:rPr lang="en-US" altLang="zh-CN" sz="3600"/>
              <a:t> (use) the language of pop music.</a:t>
            </a:r>
            <a:endParaRPr lang="en-US" altLang="zh-CN" sz="3600"/>
          </a:p>
          <a:p>
            <a:endParaRPr lang="en-US" altLang="zh-CN" sz="3600"/>
          </a:p>
          <a:p>
            <a:r>
              <a:rPr lang="en-US" altLang="zh-CN" sz="3600"/>
              <a:t>He was made a knight by Queen ElizabethII, </a:t>
            </a:r>
            <a:r>
              <a:rPr lang="en-US" altLang="zh-CN" sz="3600">
                <a:solidFill>
                  <a:srgbClr val="FF0000"/>
                </a:solidFill>
              </a:rPr>
              <a:t>recognizing</a:t>
            </a:r>
            <a:r>
              <a:rPr lang="en-US" altLang="zh-CN" sz="3600"/>
              <a:t> (recognize) him for his activism and anti-poverty work for Africa.</a:t>
            </a:r>
            <a:endParaRPr lang="en-US" altLang="zh-CN" sz="3600"/>
          </a:p>
          <a:p>
            <a:endParaRPr lang="en-US" altLang="zh-CN" sz="3600"/>
          </a:p>
        </p:txBody>
      </p:sp>
      <p:sp>
        <p:nvSpPr>
          <p:cNvPr id="2" name="文本框 1"/>
          <p:cNvSpPr txBox="1"/>
          <p:nvPr/>
        </p:nvSpPr>
        <p:spPr>
          <a:xfrm>
            <a:off x="3563620" y="260350"/>
            <a:ext cx="1809115" cy="368300"/>
          </a:xfrm>
          <a:prstGeom prst="rect">
            <a:avLst/>
          </a:prstGeom>
          <a:solidFill>
            <a:schemeClr val="bg1"/>
          </a:solidFill>
        </p:spPr>
        <p:txBody>
          <a:bodyPr wrap="square" rtlCol="0">
            <a:spAutoFit/>
          </a:bodyPr>
          <a:p>
            <a:endParaRPr lang="zh-CN" altLang="en-US"/>
          </a:p>
        </p:txBody>
      </p:sp>
      <p:sp>
        <p:nvSpPr>
          <p:cNvPr id="3" name="文本框 2"/>
          <p:cNvSpPr txBox="1"/>
          <p:nvPr/>
        </p:nvSpPr>
        <p:spPr>
          <a:xfrm>
            <a:off x="7812405" y="836295"/>
            <a:ext cx="1083945" cy="368300"/>
          </a:xfrm>
          <a:prstGeom prst="rect">
            <a:avLst/>
          </a:prstGeom>
          <a:solidFill>
            <a:schemeClr val="bg1"/>
          </a:solidFill>
        </p:spPr>
        <p:txBody>
          <a:bodyPr wrap="square" rtlCol="0">
            <a:spAutoFit/>
          </a:bodyPr>
          <a:p>
            <a:endParaRPr lang="zh-CN" altLang="en-US"/>
          </a:p>
        </p:txBody>
      </p:sp>
      <p:sp>
        <p:nvSpPr>
          <p:cNvPr id="5" name="文本框 4"/>
          <p:cNvSpPr txBox="1"/>
          <p:nvPr/>
        </p:nvSpPr>
        <p:spPr>
          <a:xfrm>
            <a:off x="179070" y="2996565"/>
            <a:ext cx="2150110"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ppt_x"/>
                                          </p:val>
                                        </p:tav>
                                      </p:tavLst>
                                    </p:anim>
                                    <p:anim calcmode="lin" valueType="num">
                                      <p:cBhvr additive="base">
                                        <p:cTn id="13" dur="500"/>
                                        <p:tgtEl>
                                          <p:spTgt spid="3"/>
                                        </p:tgtEl>
                                        <p:attrNameLst>
                                          <p:attrName>ppt_y</p:attrName>
                                        </p:attrNameLst>
                                      </p:cBhvr>
                                      <p:tavLst>
                                        <p:tav tm="0">
                                          <p:val>
                                            <p:strVal val="ppt_y"/>
                                          </p:val>
                                        </p:tav>
                                        <p:tav tm="100000">
                                          <p:val>
                                            <p:strVal val="1+ppt_h/2"/>
                                          </p:val>
                                        </p:tav>
                                      </p:tavLst>
                                    </p:anim>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5"/>
                                        </p:tgtEl>
                                        <p:attrNameLst>
                                          <p:attrName>ppt_x</p:attrName>
                                        </p:attrNameLst>
                                      </p:cBhvr>
                                      <p:tavLst>
                                        <p:tav tm="0">
                                          <p:val>
                                            <p:strVal val="ppt_x"/>
                                          </p:val>
                                        </p:tav>
                                        <p:tav tm="100000">
                                          <p:val>
                                            <p:strVal val="ppt_x"/>
                                          </p:val>
                                        </p:tav>
                                      </p:tavLst>
                                    </p:anim>
                                    <p:anim calcmode="lin" valueType="num">
                                      <p:cBhvr additive="base">
                                        <p:cTn id="19" dur="500"/>
                                        <p:tgtEl>
                                          <p:spTgt spid="5"/>
                                        </p:tgtEl>
                                        <p:attrNameLst>
                                          <p:attrName>ppt_y</p:attrName>
                                        </p:attrNameLst>
                                      </p:cBhvr>
                                      <p:tavLst>
                                        <p:tav tm="0">
                                          <p:val>
                                            <p:strVal val="ppt_y"/>
                                          </p:val>
                                        </p:tav>
                                        <p:tav tm="100000">
                                          <p:val>
                                            <p:strVal val="1+ppt_h/2"/>
                                          </p:val>
                                        </p:tav>
                                      </p:tavLst>
                                    </p:anim>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ldLvl="0" animBg="1"/>
      <p:bldP spid="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8877" y="476543"/>
            <a:ext cx="8712968" cy="6048672"/>
          </a:xfrm>
        </p:spPr>
        <p:txBody>
          <a:bodyPr>
            <a:normAutofit fontScale="90000"/>
          </a:bodyPr>
          <a:lstStyle/>
          <a:p>
            <a:r>
              <a:rPr lang="en-US" altLang="zh-CN" sz="2800" dirty="0" smtClean="0">
                <a:solidFill>
                  <a:srgbClr val="0000FF"/>
                </a:solidFill>
                <a:latin typeface="Times New Roman" panose="02020603050405020304" pitchFamily="18" charset="0"/>
                <a:cs typeface="Times New Roman" panose="02020603050405020304" pitchFamily="18" charset="0"/>
              </a:rPr>
              <a:t>Deeply upset and saddened by the report</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Geldof</a:t>
            </a:r>
            <a:r>
              <a:rPr lang="en-US" altLang="zh-CN" sz="2800" dirty="0" smtClean="0">
                <a:latin typeface="Times New Roman" panose="02020603050405020304" pitchFamily="18" charset="0"/>
                <a:cs typeface="Times New Roman" panose="02020603050405020304" pitchFamily="18" charset="0"/>
              </a:rPr>
              <a:t> decided to </a:t>
            </a:r>
            <a:r>
              <a:rPr lang="en-US" altLang="zh-CN" sz="2800" dirty="0" err="1" smtClean="0">
                <a:latin typeface="Times New Roman" panose="02020603050405020304" pitchFamily="18" charset="0"/>
                <a:cs typeface="Times New Roman" panose="02020603050405020304" pitchFamily="18" charset="0"/>
              </a:rPr>
              <a:t>to</a:t>
            </a:r>
            <a:r>
              <a:rPr lang="en-US" altLang="zh-CN" sz="2800" dirty="0" smtClean="0">
                <a:latin typeface="Times New Roman" panose="02020603050405020304" pitchFamily="18" charset="0"/>
                <a:cs typeface="Times New Roman" panose="02020603050405020304" pitchFamily="18" charset="0"/>
              </a:rPr>
              <a:t> do something about it </a:t>
            </a:r>
            <a:r>
              <a:rPr lang="en-US" altLang="zh-CN" sz="2800" dirty="0" smtClean="0">
                <a:solidFill>
                  <a:srgbClr val="0000FF"/>
                </a:solidFill>
                <a:latin typeface="Times New Roman" panose="02020603050405020304" pitchFamily="18" charset="0"/>
                <a:cs typeface="Times New Roman" panose="02020603050405020304" pitchFamily="18" charset="0"/>
              </a:rPr>
              <a:t>using the language of pop music</a:t>
            </a:r>
            <a:r>
              <a:rPr lang="en-US" altLang="zh-CN"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a:buNone/>
            </a:pP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Geldof</a:t>
            </a:r>
            <a:r>
              <a:rPr lang="zh-CN" altLang="en-US" sz="2800" dirty="0" smtClean="0">
                <a:latin typeface="Times New Roman" panose="02020603050405020304" pitchFamily="18" charset="0"/>
                <a:cs typeface="Times New Roman" panose="02020603050405020304" pitchFamily="18" charset="0"/>
              </a:rPr>
              <a:t>对这一报道深感不安和难过，于是决定用流行音乐做点什么。</a:t>
            </a:r>
            <a:endParaRPr lang="en-US" altLang="zh-CN" sz="2800" dirty="0" smtClean="0">
              <a:latin typeface="Times New Roman" panose="02020603050405020304" pitchFamily="18" charset="0"/>
              <a:cs typeface="Times New Roman" panose="02020603050405020304" pitchFamily="18" charset="0"/>
            </a:endParaRPr>
          </a:p>
          <a:p>
            <a:pPr>
              <a:buNone/>
            </a:pP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因为很悲伤，她痛苦地抽泣着，品尝着泪水中的咸味。</a:t>
            </a:r>
            <a:endParaRPr lang="en-US" altLang="zh-CN" sz="2800" dirty="0" smtClean="0">
              <a:latin typeface="Times New Roman" panose="02020603050405020304" pitchFamily="18" charset="0"/>
              <a:cs typeface="Times New Roman" panose="02020603050405020304" pitchFamily="18" charset="0"/>
            </a:endParaRPr>
          </a:p>
          <a:p>
            <a:pPr>
              <a:buNone/>
            </a:pP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_________ with grief, she sobbed bitterly, ________ the salt from the tears that __________ down her face.</a:t>
            </a:r>
            <a:endParaRPr lang="en-US" altLang="zh-CN" sz="2800" dirty="0" smtClean="0">
              <a:latin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这只鸟摔得</a:t>
            </a:r>
            <a:r>
              <a:rPr lang="zh-CN" altLang="en-US" sz="2800" dirty="0">
                <a:latin typeface="Times New Roman" panose="02020603050405020304" pitchFamily="18" charset="0"/>
                <a:cs typeface="Times New Roman" panose="02020603050405020304" pitchFamily="18" charset="0"/>
              </a:rPr>
              <a:t>头破血流</a:t>
            </a:r>
            <a:r>
              <a:rPr lang="en-US" altLang="zh-CN" sz="2800" dirty="0">
                <a:latin typeface="Times New Roman" panose="02020603050405020304" pitchFamily="18" charset="0"/>
                <a:cs typeface="Times New Roman" panose="02020603050405020304" pitchFamily="18" charset="0"/>
              </a:rPr>
              <a:t>，奄奄一息，折断的翅膀毫无生气地悬挂</a:t>
            </a:r>
            <a:r>
              <a:rPr lang="zh-CN" altLang="en-US" sz="2800" dirty="0">
                <a:latin typeface="Times New Roman" panose="02020603050405020304" pitchFamily="18" charset="0"/>
                <a:cs typeface="Times New Roman" panose="02020603050405020304" pitchFamily="18" charset="0"/>
              </a:rPr>
              <a:t>在干草上，徒劳地拍了几下翅膀，然后没了生机</a:t>
            </a:r>
            <a:endParaRPr lang="en-US" altLang="zh-CN" sz="2800" dirty="0">
              <a:latin typeface="Times New Roman" panose="02020603050405020304" pitchFamily="18" charset="0"/>
              <a:cs typeface="Times New Roman" panose="02020603050405020304" pitchFamily="18" charset="0"/>
            </a:endParaRPr>
          </a:p>
          <a:p>
            <a:r>
              <a:rPr lang="en-US" altLang="zh-CN" sz="2800" dirty="0">
                <a:solidFill>
                  <a:srgbClr val="FF0000"/>
                </a:solidFill>
                <a:latin typeface="Times New Roman" panose="02020603050405020304" pitchFamily="18" charset="0"/>
                <a:cs typeface="Times New Roman" panose="02020603050405020304" pitchFamily="18" charset="0"/>
              </a:rPr>
              <a:t>Shattering and bleeding</a:t>
            </a:r>
            <a:r>
              <a:rPr lang="en-US" altLang="zh-CN" sz="2800" dirty="0">
                <a:latin typeface="Times New Roman" panose="02020603050405020304" pitchFamily="18" charset="0"/>
                <a:cs typeface="Times New Roman" panose="02020603050405020304" pitchFamily="18" charset="0"/>
              </a:rPr>
              <a:t>,  the bird </a:t>
            </a:r>
            <a:r>
              <a:rPr lang="en-US" altLang="zh-CN" sz="2800" dirty="0">
                <a:solidFill>
                  <a:srgbClr val="FF0000"/>
                </a:solidFill>
                <a:latin typeface="Times New Roman" panose="02020603050405020304" pitchFamily="18" charset="0"/>
                <a:cs typeface="Times New Roman" panose="02020603050405020304" pitchFamily="18" charset="0"/>
              </a:rPr>
              <a:t>was dying</a:t>
            </a:r>
            <a:r>
              <a:rPr lang="en-US" altLang="zh-CN" sz="2800" dirty="0">
                <a:latin typeface="Times New Roman" panose="02020603050405020304" pitchFamily="18" charset="0"/>
                <a:cs typeface="Times New Roman" panose="02020603050405020304" pitchFamily="18" charset="0"/>
              </a:rPr>
              <a:t>,  the broken wing </a:t>
            </a:r>
            <a:r>
              <a:rPr lang="en-US" altLang="zh-CN" sz="2800" dirty="0">
                <a:solidFill>
                  <a:srgbClr val="FF0000"/>
                </a:solidFill>
                <a:latin typeface="Times New Roman" panose="02020603050405020304" pitchFamily="18" charset="0"/>
                <a:cs typeface="Times New Roman" panose="02020603050405020304" pitchFamily="18" charset="0"/>
              </a:rPr>
              <a:t>hanging </a:t>
            </a:r>
            <a:r>
              <a:rPr lang="en-US" altLang="zh-CN" sz="2800" dirty="0">
                <a:latin typeface="Times New Roman" panose="02020603050405020304" pitchFamily="18" charset="0"/>
                <a:cs typeface="Times New Roman" panose="02020603050405020304" pitchFamily="18" charset="0"/>
              </a:rPr>
              <a:t>on the dry grass, </a:t>
            </a:r>
            <a:r>
              <a:rPr lang="en-US" altLang="zh-CN" sz="2800" dirty="0">
                <a:solidFill>
                  <a:srgbClr val="FF0000"/>
                </a:solidFill>
                <a:latin typeface="Times New Roman" panose="02020603050405020304" pitchFamily="18" charset="0"/>
                <a:cs typeface="Times New Roman" panose="02020603050405020304" pitchFamily="18" charset="0"/>
              </a:rPr>
              <a:t>flapping</a:t>
            </a:r>
            <a:r>
              <a:rPr lang="en-US" altLang="zh-CN" sz="2800" dirty="0">
                <a:latin typeface="Times New Roman" panose="02020603050405020304" pitchFamily="18" charset="0"/>
                <a:cs typeface="Times New Roman" panose="02020603050405020304" pitchFamily="18" charset="0"/>
              </a:rPr>
              <a:t> in vains and then </a:t>
            </a:r>
            <a:r>
              <a:rPr lang="en-US" altLang="zh-CN" sz="2800" dirty="0">
                <a:solidFill>
                  <a:srgbClr val="FF0000"/>
                </a:solidFill>
                <a:latin typeface="Times New Roman" panose="02020603050405020304" pitchFamily="18" charset="0"/>
                <a:cs typeface="Times New Roman" panose="02020603050405020304" pitchFamily="18" charset="0"/>
              </a:rPr>
              <a:t>going</a:t>
            </a:r>
            <a:r>
              <a:rPr lang="en-US" altLang="zh-CN" sz="2800" dirty="0">
                <a:latin typeface="Times New Roman" panose="02020603050405020304" pitchFamily="18" charset="0"/>
                <a:cs typeface="Times New Roman" panose="02020603050405020304" pitchFamily="18" charset="0"/>
              </a:rPr>
              <a:t> lifeless. </a:t>
            </a:r>
            <a:endParaRPr lang="en-US" altLang="zh-CN" sz="2800" dirty="0">
              <a:latin typeface="Times New Roman" panose="02020603050405020304" pitchFamily="18" charset="0"/>
              <a:cs typeface="Times New Roman" panose="02020603050405020304" pitchFamily="18" charset="0"/>
            </a:endParaRPr>
          </a:p>
        </p:txBody>
      </p:sp>
      <p:sp>
        <p:nvSpPr>
          <p:cNvPr id="6" name="矩形 5"/>
          <p:cNvSpPr/>
          <p:nvPr/>
        </p:nvSpPr>
        <p:spPr>
          <a:xfrm>
            <a:off x="467797" y="3266033"/>
            <a:ext cx="1840504" cy="523220"/>
          </a:xfrm>
          <a:prstGeom prst="rect">
            <a:avLst/>
          </a:prstGeom>
        </p:spPr>
        <p:txBody>
          <a:bodyPr wrap="non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Overcome </a:t>
            </a:r>
            <a:endParaRPr lang="en-US" altLang="zh-CN" sz="2800" b="1" dirty="0">
              <a:solidFill>
                <a:srgbClr val="FF0000"/>
              </a:solidFill>
              <a:latin typeface="Times New Roman" panose="02020603050405020304" pitchFamily="18" charset="0"/>
              <a:cs typeface="Times New Roman" panose="02020603050405020304" pitchFamily="18" charset="0"/>
            </a:endParaRPr>
          </a:p>
        </p:txBody>
      </p:sp>
      <p:sp>
        <p:nvSpPr>
          <p:cNvPr id="7" name="矩形 6"/>
          <p:cNvSpPr/>
          <p:nvPr/>
        </p:nvSpPr>
        <p:spPr>
          <a:xfrm>
            <a:off x="6804883" y="3356838"/>
            <a:ext cx="1223412" cy="523220"/>
          </a:xfrm>
          <a:prstGeom prst="rect">
            <a:avLst/>
          </a:prstGeom>
        </p:spPr>
        <p:txBody>
          <a:bodyPr wrap="non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tasting</a:t>
            </a:r>
            <a:endParaRPr lang="en-US" altLang="zh-CN" sz="2800" b="1" dirty="0">
              <a:solidFill>
                <a:srgbClr val="FF0000"/>
              </a:solidFill>
              <a:latin typeface="Times New Roman" panose="02020603050405020304" pitchFamily="18" charset="0"/>
              <a:cs typeface="Times New Roman" panose="02020603050405020304" pitchFamily="18" charset="0"/>
            </a:endParaRPr>
          </a:p>
        </p:txBody>
      </p:sp>
      <p:sp>
        <p:nvSpPr>
          <p:cNvPr id="8" name="矩形 7"/>
          <p:cNvSpPr/>
          <p:nvPr/>
        </p:nvSpPr>
        <p:spPr>
          <a:xfrm>
            <a:off x="3995936" y="3788886"/>
            <a:ext cx="1593641" cy="523220"/>
          </a:xfrm>
          <a:prstGeom prst="rect">
            <a:avLst/>
          </a:prstGeom>
        </p:spPr>
        <p:txBody>
          <a:bodyPr wrap="non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streamed</a:t>
            </a:r>
            <a:endParaRPr lang="en-US" altLang="zh-CN" sz="28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24744"/>
            <a:ext cx="9036496" cy="5001419"/>
          </a:xfrm>
        </p:spPr>
        <p:txBody>
          <a:bodyPr>
            <a:normAutofit/>
          </a:bodyPr>
          <a:lstStyle/>
          <a:p>
            <a:r>
              <a:rPr lang="en-US" altLang="zh-CN" dirty="0" smtClean="0">
                <a:solidFill>
                  <a:srgbClr val="0000FF"/>
                </a:solidFill>
                <a:latin typeface="Times New Roman" panose="02020603050405020304" pitchFamily="18" charset="0"/>
                <a:cs typeface="Times New Roman" panose="02020603050405020304" pitchFamily="18" charset="0"/>
              </a:rPr>
              <a:t>Images</a:t>
            </a:r>
            <a:r>
              <a:rPr lang="en-US" altLang="zh-CN" dirty="0" smtClean="0">
                <a:latin typeface="Times New Roman" panose="02020603050405020304" pitchFamily="18" charset="0"/>
                <a:cs typeface="Times New Roman" panose="02020603050405020304" pitchFamily="18" charset="0"/>
              </a:rPr>
              <a:t> of hungry children and crying mothers </a:t>
            </a:r>
            <a:r>
              <a:rPr lang="en-US" altLang="zh-CN" dirty="0" smtClean="0">
                <a:solidFill>
                  <a:srgbClr val="0000FF"/>
                </a:solidFill>
                <a:latin typeface="Times New Roman" panose="02020603050405020304" pitchFamily="18" charset="0"/>
                <a:cs typeface="Times New Roman" panose="02020603050405020304" pitchFamily="18" charset="0"/>
              </a:rPr>
              <a:t>filled the screen</a:t>
            </a:r>
            <a:r>
              <a:rPr lang="en-US"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buNone/>
            </a:pP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屏幕上满是饥饿的孩子和哭泣的母亲的画面。</a:t>
            </a:r>
            <a:endParaRPr lang="en-US" altLang="zh-CN" dirty="0" smtClean="0">
              <a:latin typeface="Times New Roman" panose="02020603050405020304" pitchFamily="18" charset="0"/>
              <a:cs typeface="Times New Roman" panose="02020603050405020304" pitchFamily="18" charset="0"/>
            </a:endParaRPr>
          </a:p>
          <a:p>
            <a:pPr>
              <a:buNone/>
            </a:pP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仿写：</a:t>
            </a:r>
            <a:endParaRPr lang="en-US" altLang="zh-CN" dirty="0" smtClean="0">
              <a:latin typeface="Times New Roman" panose="02020603050405020304" pitchFamily="18" charset="0"/>
              <a:cs typeface="Times New Roman" panose="02020603050405020304" pitchFamily="18" charset="0"/>
            </a:endParaRPr>
          </a:p>
          <a:p>
            <a:pPr>
              <a:buNone/>
            </a:pPr>
            <a:r>
              <a:rPr lang="en-US" altLang="zh-CN"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屏幕上满是雪覆盖了每一个屋顶，压在老树枝上的画面。</a:t>
            </a:r>
            <a:endParaRPr lang="en-US" altLang="zh-CN" dirty="0" smtClean="0">
              <a:latin typeface="Times New Roman" panose="02020603050405020304" pitchFamily="18" charset="0"/>
              <a:cs typeface="Times New Roman" panose="02020603050405020304" pitchFamily="18" charset="0"/>
            </a:endParaRPr>
          </a:p>
          <a:p>
            <a:pPr>
              <a:buNone/>
            </a:pPr>
            <a:r>
              <a:rPr lang="en-US" altLang="zh-CN" dirty="0" smtClean="0">
                <a:latin typeface="Times New Roman" panose="02020603050405020304" pitchFamily="18" charset="0"/>
                <a:cs typeface="Times New Roman" panose="02020603050405020304" pitchFamily="18" charset="0"/>
              </a:rPr>
              <a:t>	_______ that snow _________ every rooftop and weighed on the branches of old trees </a:t>
            </a:r>
            <a:endParaRPr lang="en-US" altLang="zh-CN" dirty="0" smtClean="0">
              <a:latin typeface="Times New Roman" panose="02020603050405020304" pitchFamily="18" charset="0"/>
              <a:cs typeface="Times New Roman" panose="02020603050405020304" pitchFamily="18" charset="0"/>
            </a:endParaRPr>
          </a:p>
          <a:p>
            <a:pPr>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_______ ______ _______.</a:t>
            </a:r>
            <a:endParaRPr lang="en-US" altLang="zh-CN" dirty="0" smtClean="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zh-CN" altLang="en-US" dirty="0"/>
          </a:p>
        </p:txBody>
      </p:sp>
      <p:sp>
        <p:nvSpPr>
          <p:cNvPr id="4" name="矩形 3"/>
          <p:cNvSpPr/>
          <p:nvPr/>
        </p:nvSpPr>
        <p:spPr>
          <a:xfrm>
            <a:off x="539552" y="4437112"/>
            <a:ext cx="1439818" cy="584775"/>
          </a:xfrm>
          <a:prstGeom prst="rect">
            <a:avLst/>
          </a:prstGeom>
        </p:spPr>
        <p:txBody>
          <a:bodyPr wrap="none">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Images</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3707904" y="4437112"/>
            <a:ext cx="1915909" cy="584775"/>
          </a:xfrm>
          <a:prstGeom prst="rect">
            <a:avLst/>
          </a:prstGeom>
        </p:spPr>
        <p:txBody>
          <a:bodyPr wrap="none">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blanketed</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sp>
        <p:nvSpPr>
          <p:cNvPr id="6" name="矩形 5"/>
          <p:cNvSpPr/>
          <p:nvPr/>
        </p:nvSpPr>
        <p:spPr>
          <a:xfrm>
            <a:off x="827584" y="5517232"/>
            <a:ext cx="3038589" cy="584775"/>
          </a:xfrm>
          <a:prstGeom prst="rect">
            <a:avLst/>
          </a:prstGeom>
        </p:spPr>
        <p:txBody>
          <a:bodyPr wrap="none">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f</a:t>
            </a:r>
            <a:r>
              <a:rPr lang="en-US" altLang="zh-CN" sz="3200" b="1" dirty="0" smtClean="0">
                <a:solidFill>
                  <a:srgbClr val="FF0000"/>
                </a:solidFill>
                <a:latin typeface="Times New Roman" panose="02020603050405020304" pitchFamily="18" charset="0"/>
                <a:cs typeface="Times New Roman" panose="02020603050405020304" pitchFamily="18" charset="0"/>
              </a:rPr>
              <a:t>illed the screen</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80728"/>
            <a:ext cx="8964488" cy="5112568"/>
          </a:xfrm>
        </p:spPr>
        <p:txBody>
          <a:bodyPr>
            <a:normAutofit lnSpcReduction="10000"/>
          </a:bodyPr>
          <a:lstStyle/>
          <a:p>
            <a:r>
              <a:rPr lang="en-US" altLang="zh-CN" dirty="0" smtClean="0">
                <a:latin typeface="Times New Roman" panose="02020603050405020304" pitchFamily="18" charset="0"/>
                <a:cs typeface="Times New Roman" panose="02020603050405020304" pitchFamily="18" charset="0"/>
              </a:rPr>
              <a:t>There I saw something </a:t>
            </a:r>
            <a:r>
              <a:rPr lang="en-US" altLang="zh-CN" u="sng" dirty="0" smtClean="0">
                <a:latin typeface="Times New Roman" panose="02020603050405020304" pitchFamily="18" charset="0"/>
                <a:cs typeface="Times New Roman" panose="02020603050405020304" pitchFamily="18" charset="0"/>
              </a:rPr>
              <a:t>that </a:t>
            </a:r>
            <a:r>
              <a:rPr lang="en-US" altLang="zh-CN" u="sng" dirty="0" smtClean="0">
                <a:solidFill>
                  <a:srgbClr val="0000FF"/>
                </a:solidFill>
                <a:latin typeface="Times New Roman" panose="02020603050405020304" pitchFamily="18" charset="0"/>
                <a:cs typeface="Times New Roman" panose="02020603050405020304" pitchFamily="18" charset="0"/>
              </a:rPr>
              <a:t>placed </a:t>
            </a:r>
            <a:r>
              <a:rPr lang="en-US" altLang="zh-CN" u="sng" dirty="0" smtClean="0">
                <a:latin typeface="Times New Roman" panose="02020603050405020304" pitchFamily="18" charset="0"/>
                <a:cs typeface="Times New Roman" panose="02020603050405020304" pitchFamily="18" charset="0"/>
              </a:rPr>
              <a:t>my worries </a:t>
            </a:r>
            <a:r>
              <a:rPr lang="en-US" altLang="zh-CN" u="sng" dirty="0" smtClean="0">
                <a:solidFill>
                  <a:srgbClr val="0000FF"/>
                </a:solidFill>
                <a:latin typeface="Times New Roman" panose="02020603050405020304" pitchFamily="18" charset="0"/>
                <a:cs typeface="Times New Roman" panose="02020603050405020304" pitchFamily="18" charset="0"/>
              </a:rPr>
              <a:t>in ghastly new perspective</a:t>
            </a:r>
            <a:r>
              <a:rPr lang="en-US" altLang="zh-CN" u="sng" dirty="0" smtClean="0">
                <a:latin typeface="Times New Roman" panose="02020603050405020304" pitchFamily="18" charset="0"/>
                <a:cs typeface="Times New Roman" panose="02020603050405020304" pitchFamily="18" charset="0"/>
              </a:rPr>
              <a:t>.</a:t>
            </a:r>
            <a:endParaRPr lang="en-US" altLang="zh-CN" u="sng" dirty="0" smtClean="0">
              <a:latin typeface="Times New Roman" panose="02020603050405020304" pitchFamily="18" charset="0"/>
              <a:cs typeface="Times New Roman" panose="02020603050405020304" pitchFamily="18" charset="0"/>
            </a:endParaRPr>
          </a:p>
          <a:p>
            <a:pPr>
              <a:buNone/>
            </a:pP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在那里，我看到了一些东西，把我的担忧置于可怕的新视角。</a:t>
            </a:r>
            <a:endParaRPr lang="en-US" altLang="zh-CN" dirty="0" smtClean="0">
              <a:latin typeface="Times New Roman" panose="02020603050405020304" pitchFamily="18" charset="0"/>
              <a:cs typeface="Times New Roman" panose="02020603050405020304" pitchFamily="18" charset="0"/>
            </a:endParaRPr>
          </a:p>
          <a:p>
            <a:pPr>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仿写：</a:t>
            </a:r>
            <a:endParaRPr lang="en-US" altLang="zh-CN" dirty="0" smtClean="0">
              <a:latin typeface="Times New Roman" panose="02020603050405020304" pitchFamily="18" charset="0"/>
              <a:cs typeface="Times New Roman" panose="02020603050405020304" pitchFamily="18" charset="0"/>
            </a:endParaRPr>
          </a:p>
          <a:p>
            <a:pPr>
              <a:buNone/>
            </a:pPr>
            <a:r>
              <a:rPr lang="en-US" altLang="zh-CN"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他的辞职使我们不知所措。</a:t>
            </a:r>
            <a:endParaRPr lang="en-US" altLang="zh-CN" dirty="0" smtClean="0">
              <a:latin typeface="Times New Roman" panose="02020603050405020304" pitchFamily="18" charset="0"/>
              <a:cs typeface="Times New Roman" panose="02020603050405020304" pitchFamily="18" charset="0"/>
            </a:endParaRPr>
          </a:p>
          <a:p>
            <a:pPr>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His resignation _______ us in a difficult ________.</a:t>
            </a:r>
            <a:endParaRPr lang="en-US" altLang="zh-CN" dirty="0" smtClean="0">
              <a:latin typeface="Times New Roman" panose="02020603050405020304" pitchFamily="18" charset="0"/>
              <a:cs typeface="Times New Roman" panose="02020603050405020304" pitchFamily="18" charset="0"/>
            </a:endParaRPr>
          </a:p>
          <a:p>
            <a:pPr>
              <a:buNone/>
            </a:pP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徒劳的挣扎使鸟儿处于危险的境地</a:t>
            </a:r>
            <a:endParaRPr lang="en-US" altLang="zh-CN" dirty="0" smtClean="0">
              <a:latin typeface="Times New Roman" panose="02020603050405020304" pitchFamily="18" charset="0"/>
              <a:cs typeface="Times New Roman" panose="02020603050405020304" pitchFamily="18" charset="0"/>
            </a:endParaRPr>
          </a:p>
          <a:p>
            <a:pPr>
              <a:buNone/>
            </a:pPr>
            <a:r>
              <a:rPr lang="en-US" altLang="zh-CN" dirty="0" smtClean="0">
                <a:latin typeface="Times New Roman" panose="02020603050405020304" pitchFamily="18" charset="0"/>
                <a:cs typeface="Times New Roman" panose="02020603050405020304" pitchFamily="18" charset="0"/>
              </a:rPr>
              <a:t>  The futile struggle placed the bird in a risky situation/put the bird at risk.</a:t>
            </a:r>
            <a:endParaRPr lang="zh-CN" altLang="en-US" dirty="0" smtClean="0">
              <a:latin typeface="Times New Roman" panose="02020603050405020304" pitchFamily="18" charset="0"/>
              <a:cs typeface="Times New Roman" panose="02020603050405020304" pitchFamily="18" charset="0"/>
            </a:endParaRPr>
          </a:p>
        </p:txBody>
      </p:sp>
      <p:sp>
        <p:nvSpPr>
          <p:cNvPr id="5" name="矩形 4"/>
          <p:cNvSpPr/>
          <p:nvPr/>
        </p:nvSpPr>
        <p:spPr>
          <a:xfrm>
            <a:off x="3275856" y="3933170"/>
            <a:ext cx="1324402" cy="584775"/>
          </a:xfrm>
          <a:prstGeom prst="rect">
            <a:avLst/>
          </a:prstGeom>
        </p:spPr>
        <p:txBody>
          <a:bodyPr wrap="none">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placed</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sp>
        <p:nvSpPr>
          <p:cNvPr id="7" name="矩形 6"/>
          <p:cNvSpPr/>
          <p:nvPr/>
        </p:nvSpPr>
        <p:spPr>
          <a:xfrm>
            <a:off x="7307922" y="3860527"/>
            <a:ext cx="1696085" cy="583565"/>
          </a:xfrm>
          <a:prstGeom prst="rect">
            <a:avLst/>
          </a:prstGeom>
        </p:spPr>
        <p:txBody>
          <a:bodyPr wrap="none">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situation</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linds(horizontal)">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548680"/>
            <a:ext cx="8856984" cy="6123940"/>
          </a:xfrm>
          <a:prstGeom prst="rect">
            <a:avLst/>
          </a:prstGeom>
        </p:spPr>
        <p:txBody>
          <a:bodyPr wrap="square">
            <a:spAutoFit/>
          </a:bodyPr>
          <a:lstStyle/>
          <a:p>
            <a:r>
              <a:rPr lang="en-US" altLang="zh-CN" sz="2800" dirty="0" smtClean="0">
                <a:latin typeface="Times New Roman" panose="02020603050405020304" pitchFamily="18" charset="0"/>
                <a:cs typeface="Times New Roman" panose="02020603050405020304" pitchFamily="18" charset="0"/>
              </a:rPr>
              <a:t>    In </a:t>
            </a:r>
            <a:r>
              <a:rPr lang="en-US" altLang="zh-CN" sz="2800" dirty="0">
                <a:latin typeface="Times New Roman" panose="02020603050405020304" pitchFamily="18" charset="0"/>
                <a:cs typeface="Times New Roman" panose="02020603050405020304" pitchFamily="18" charset="0"/>
              </a:rPr>
              <a:t>1985,a drought in Ethiopia </a:t>
            </a:r>
            <a:r>
              <a:rPr lang="en-US" altLang="zh-CN" sz="2800" dirty="0" smtClean="0">
                <a:latin typeface="Times New Roman" panose="02020603050405020304" pitchFamily="18" charset="0"/>
                <a:cs typeface="Times New Roman" panose="02020603050405020304" pitchFamily="18" charset="0"/>
              </a:rPr>
              <a:t>______(lead) to </a:t>
            </a:r>
            <a:r>
              <a:rPr lang="en-US" altLang="zh-CN" sz="2800" dirty="0">
                <a:latin typeface="Times New Roman" panose="02020603050405020304" pitchFamily="18" charset="0"/>
                <a:cs typeface="Times New Roman" panose="02020603050405020304" pitchFamily="18" charset="0"/>
              </a:rPr>
              <a:t>destroyed harvests and killed cattle. Bob </a:t>
            </a:r>
            <a:r>
              <a:rPr lang="en-US" altLang="zh-CN" sz="2800" dirty="0" err="1">
                <a:latin typeface="Times New Roman" panose="02020603050405020304" pitchFamily="18" charset="0"/>
                <a:cs typeface="Times New Roman" panose="02020603050405020304" pitchFamily="18" charset="0"/>
              </a:rPr>
              <a:t>Geldof</a:t>
            </a: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____ Irish pop </a:t>
            </a:r>
            <a:r>
              <a:rPr lang="en-US" altLang="zh-CN" sz="2800" dirty="0">
                <a:latin typeface="Times New Roman" panose="02020603050405020304" pitchFamily="18" charset="0"/>
                <a:cs typeface="Times New Roman" panose="02020603050405020304" pitchFamily="18" charset="0"/>
              </a:rPr>
              <a:t>singer, was greatly shocked by the catastrophe. Bob </a:t>
            </a:r>
            <a:r>
              <a:rPr lang="en-US" altLang="zh-CN" sz="2800" dirty="0" err="1">
                <a:latin typeface="Times New Roman" panose="02020603050405020304" pitchFamily="18" charset="0"/>
                <a:cs typeface="Times New Roman" panose="02020603050405020304" pitchFamily="18" charset="0"/>
              </a:rPr>
              <a:t>Geldof</a:t>
            </a:r>
            <a:r>
              <a:rPr lang="en-US" altLang="zh-CN" sz="2800" dirty="0">
                <a:latin typeface="Times New Roman" panose="02020603050405020304" pitchFamily="18" charset="0"/>
                <a:cs typeface="Times New Roman" panose="02020603050405020304" pitchFamily="18" charset="0"/>
              </a:rPr>
              <a:t> didn't hesitate to </a:t>
            </a:r>
            <a:r>
              <a:rPr lang="en-US" altLang="zh-CN" sz="2800" dirty="0" smtClean="0">
                <a:latin typeface="Times New Roman" panose="02020603050405020304" pitchFamily="18" charset="0"/>
                <a:cs typeface="Times New Roman" panose="02020603050405020304" pitchFamily="18" charset="0"/>
              </a:rPr>
              <a:t>take action</a:t>
            </a:r>
            <a:r>
              <a:rPr lang="en-US" altLang="zh-CN" sz="2800" dirty="0">
                <a:latin typeface="Times New Roman" panose="02020603050405020304" pitchFamily="18" charset="0"/>
                <a:cs typeface="Times New Roman" panose="02020603050405020304" pitchFamily="18" charset="0"/>
              </a:rPr>
              <a:t>. He organized a </a:t>
            </a:r>
            <a:r>
              <a:rPr lang="en-US" altLang="zh-CN" sz="2800" dirty="0" smtClean="0">
                <a:latin typeface="Times New Roman" panose="02020603050405020304" pitchFamily="18" charset="0"/>
                <a:cs typeface="Times New Roman" panose="02020603050405020304" pitchFamily="18" charset="0"/>
              </a:rPr>
              <a:t>charity concert </a:t>
            </a:r>
            <a:r>
              <a:rPr lang="en-US" altLang="zh-CN" sz="2800" dirty="0">
                <a:latin typeface="Times New Roman" panose="02020603050405020304" pitchFamily="18" charset="0"/>
                <a:cs typeface="Times New Roman" panose="02020603050405020304" pitchFamily="18" charset="0"/>
              </a:rPr>
              <a:t>which was called Live Aid </a:t>
            </a:r>
            <a:r>
              <a:rPr lang="en-US" altLang="zh-CN" sz="2800" dirty="0" smtClean="0">
                <a:latin typeface="Times New Roman" panose="02020603050405020304" pitchFamily="18" charset="0"/>
                <a:cs typeface="Times New Roman" panose="02020603050405020304" pitchFamily="18" charset="0"/>
              </a:rPr>
              <a:t>_______(raise) money </a:t>
            </a:r>
            <a:r>
              <a:rPr lang="en-US" altLang="zh-CN" sz="2800" dirty="0">
                <a:latin typeface="Times New Roman" panose="02020603050405020304" pitchFamily="18" charset="0"/>
                <a:cs typeface="Times New Roman" panose="02020603050405020304" pitchFamily="18" charset="0"/>
              </a:rPr>
              <a:t>for people suffering from </a:t>
            </a:r>
            <a:r>
              <a:rPr lang="en-US" altLang="zh-CN" sz="2800" dirty="0" smtClean="0">
                <a:latin typeface="Times New Roman" panose="02020603050405020304" pitchFamily="18" charset="0"/>
                <a:cs typeface="Times New Roman" panose="02020603050405020304" pitchFamily="18" charset="0"/>
              </a:rPr>
              <a:t>___________ (starve) </a:t>
            </a:r>
            <a:r>
              <a:rPr lang="en-US" altLang="zh-CN" sz="2800" dirty="0">
                <a:latin typeface="Times New Roman" panose="02020603050405020304" pitchFamily="18" charset="0"/>
                <a:cs typeface="Times New Roman" panose="02020603050405020304" pitchFamily="18" charset="0"/>
              </a:rPr>
              <a:t>in Ethiopia. The concert was </a:t>
            </a:r>
            <a:r>
              <a:rPr lang="en-US" altLang="zh-CN" sz="2800" dirty="0" smtClean="0">
                <a:latin typeface="Times New Roman" panose="02020603050405020304" pitchFamily="18" charset="0"/>
                <a:cs typeface="Times New Roman" panose="02020603050405020304" pitchFamily="18" charset="0"/>
              </a:rPr>
              <a:t>“A </a:t>
            </a:r>
            <a:r>
              <a:rPr lang="en-US" altLang="zh-CN" sz="2800" dirty="0">
                <a:latin typeface="Times New Roman" panose="02020603050405020304" pitchFamily="18" charset="0"/>
                <a:cs typeface="Times New Roman" panose="02020603050405020304" pitchFamily="18" charset="0"/>
              </a:rPr>
              <a:t>tale of two </a:t>
            </a:r>
            <a:r>
              <a:rPr lang="en-US" altLang="zh-CN" sz="2800" dirty="0" smtClean="0">
                <a:latin typeface="Times New Roman" panose="02020603050405020304" pitchFamily="18" charset="0"/>
                <a:cs typeface="Times New Roman" panose="02020603050405020304" pitchFamily="18" charset="0"/>
              </a:rPr>
              <a:t>cities”, _______ took place </a:t>
            </a:r>
            <a:r>
              <a:rPr lang="en-US" altLang="zh-CN" sz="2800" dirty="0">
                <a:latin typeface="Times New Roman" panose="02020603050405020304" pitchFamily="18" charset="0"/>
                <a:cs typeface="Times New Roman" panose="02020603050405020304" pitchFamily="18" charset="0"/>
              </a:rPr>
              <a:t>in two </a:t>
            </a:r>
            <a:r>
              <a:rPr lang="en-US" altLang="zh-CN" sz="2800" dirty="0" smtClean="0">
                <a:latin typeface="Times New Roman" panose="02020603050405020304" pitchFamily="18" charset="0"/>
                <a:cs typeface="Times New Roman" panose="02020603050405020304" pitchFamily="18" charset="0"/>
              </a:rPr>
              <a:t>places ----in </a:t>
            </a:r>
            <a:r>
              <a:rPr lang="en-US" altLang="zh-CN" sz="2800" dirty="0">
                <a:latin typeface="Times New Roman" panose="02020603050405020304" pitchFamily="18" charset="0"/>
                <a:cs typeface="Times New Roman" panose="02020603050405020304" pitchFamily="18" charset="0"/>
              </a:rPr>
              <a:t>London and in Philadelphia. The concert </a:t>
            </a:r>
            <a:r>
              <a:rPr lang="en-US" altLang="zh-CN" sz="2800" dirty="0" smtClean="0">
                <a:latin typeface="Times New Roman" panose="02020603050405020304" pitchFamily="18" charset="0"/>
                <a:cs typeface="Times New Roman" panose="02020603050405020304" pitchFamily="18" charset="0"/>
              </a:rPr>
              <a:t>turned _________</a:t>
            </a:r>
            <a:r>
              <a:rPr lang="en-US" altLang="zh-CN" sz="2800" dirty="0">
                <a:latin typeface="Times New Roman" panose="02020603050405020304" pitchFamily="18" charset="0"/>
                <a:cs typeface="Times New Roman" panose="02020603050405020304" pitchFamily="18" charset="0"/>
              </a:rPr>
              <a:t> to be a great success and the </a:t>
            </a:r>
            <a:r>
              <a:rPr lang="en-US" altLang="zh-CN" sz="2800" dirty="0" smtClean="0">
                <a:latin typeface="Times New Roman" panose="02020603050405020304" pitchFamily="18" charset="0"/>
                <a:cs typeface="Times New Roman" panose="02020603050405020304" pitchFamily="18" charset="0"/>
              </a:rPr>
              <a:t>_______(big) </a:t>
            </a:r>
            <a:r>
              <a:rPr lang="en-US" altLang="zh-CN" sz="2800" dirty="0">
                <a:latin typeface="Times New Roman" panose="02020603050405020304" pitchFamily="18" charset="0"/>
                <a:cs typeface="Times New Roman" panose="02020603050405020304" pitchFamily="18" charset="0"/>
              </a:rPr>
              <a:t>stars of the time took part in it. As a result, the concert attracted </a:t>
            </a:r>
            <a:r>
              <a:rPr lang="en-US" altLang="zh-CN" sz="2800" dirty="0" smtClean="0">
                <a:latin typeface="Times New Roman" panose="02020603050405020304" pitchFamily="18" charset="0"/>
                <a:cs typeface="Times New Roman" panose="02020603050405020304" pitchFamily="18" charset="0"/>
              </a:rPr>
              <a:t>_____ much audience </a:t>
            </a:r>
            <a:r>
              <a:rPr lang="en-US" altLang="zh-CN" sz="2800" dirty="0">
                <a:latin typeface="Times New Roman" panose="02020603050405020304" pitchFamily="18" charset="0"/>
                <a:cs typeface="Times New Roman" panose="02020603050405020304" pitchFamily="18" charset="0"/>
              </a:rPr>
              <a:t>of the world that $100 million was raised, which </a:t>
            </a:r>
            <a:r>
              <a:rPr lang="en-US" altLang="zh-CN" sz="2800" dirty="0" smtClean="0">
                <a:latin typeface="Times New Roman" panose="02020603050405020304" pitchFamily="18" charset="0"/>
                <a:cs typeface="Times New Roman" panose="02020603050405020304" pitchFamily="18" charset="0"/>
              </a:rPr>
              <a:t>served as </a:t>
            </a:r>
            <a:r>
              <a:rPr lang="en-US" altLang="zh-CN" sz="2800" dirty="0">
                <a:latin typeface="Times New Roman" panose="02020603050405020304" pitchFamily="18" charset="0"/>
                <a:cs typeface="Times New Roman" panose="02020603050405020304" pitchFamily="18" charset="0"/>
              </a:rPr>
              <a:t>a food aid and famine relief funding. </a:t>
            </a:r>
            <a:r>
              <a:rPr lang="en-US" altLang="zh-CN" sz="2800" dirty="0" smtClean="0">
                <a:latin typeface="Times New Roman" panose="02020603050405020304" pitchFamily="18" charset="0"/>
                <a:cs typeface="Times New Roman" panose="02020603050405020304" pitchFamily="18" charset="0"/>
              </a:rPr>
              <a:t>________ doubt, </a:t>
            </a:r>
            <a:r>
              <a:rPr lang="en-US" altLang="zh-CN" sz="2800" dirty="0">
                <a:latin typeface="Times New Roman" panose="02020603050405020304" pitchFamily="18" charset="0"/>
                <a:cs typeface="Times New Roman" panose="02020603050405020304" pitchFamily="18" charset="0"/>
              </a:rPr>
              <a:t>Bob </a:t>
            </a:r>
            <a:r>
              <a:rPr lang="en-US" altLang="zh-CN" sz="2800" dirty="0" err="1">
                <a:latin typeface="Times New Roman" panose="02020603050405020304" pitchFamily="18" charset="0"/>
                <a:cs typeface="Times New Roman" panose="02020603050405020304" pitchFamily="18" charset="0"/>
              </a:rPr>
              <a:t>Geldof</a:t>
            </a: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has proved ________(him) </a:t>
            </a:r>
            <a:r>
              <a:rPr lang="en-US" altLang="zh-CN" sz="2800" dirty="0">
                <a:latin typeface="Times New Roman" panose="02020603050405020304" pitchFamily="18" charset="0"/>
                <a:cs typeface="Times New Roman" panose="02020603050405020304" pitchFamily="18" charset="0"/>
              </a:rPr>
              <a:t>to be more than a great </a:t>
            </a:r>
            <a:r>
              <a:rPr lang="en-US" altLang="zh-CN" sz="2800" dirty="0" smtClean="0">
                <a:latin typeface="Times New Roman" panose="02020603050405020304" pitchFamily="18" charset="0"/>
                <a:cs typeface="Times New Roman" panose="02020603050405020304" pitchFamily="18" charset="0"/>
              </a:rPr>
              <a:t>musician.</a:t>
            </a:r>
            <a:endParaRPr lang="zh-CN" altLang="en-US" sz="2800" dirty="0">
              <a:latin typeface="Times New Roman" panose="02020603050405020304" pitchFamily="18" charset="0"/>
              <a:cs typeface="Times New Roman" panose="02020603050405020304" pitchFamily="18" charset="0"/>
            </a:endParaRPr>
          </a:p>
        </p:txBody>
      </p:sp>
      <p:sp>
        <p:nvSpPr>
          <p:cNvPr id="6" name="矩形 5"/>
          <p:cNvSpPr/>
          <p:nvPr/>
        </p:nvSpPr>
        <p:spPr>
          <a:xfrm>
            <a:off x="4932040" y="548680"/>
            <a:ext cx="712054"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 </a:t>
            </a:r>
            <a:r>
              <a:rPr lang="en-US" altLang="zh-CN" sz="2800" dirty="0" smtClean="0">
                <a:solidFill>
                  <a:srgbClr val="FF0000"/>
                </a:solidFill>
                <a:latin typeface="Times New Roman" panose="02020603050405020304" pitchFamily="18" charset="0"/>
                <a:cs typeface="Times New Roman" panose="02020603050405020304" pitchFamily="18" charset="0"/>
              </a:rPr>
              <a:t>led</a:t>
            </a:r>
            <a:endParaRPr lang="en-US" altLang="zh-CN" sz="2800" dirty="0">
              <a:solidFill>
                <a:srgbClr val="FF0000"/>
              </a:solidFill>
              <a:latin typeface="Times New Roman" panose="02020603050405020304" pitchFamily="18" charset="0"/>
              <a:cs typeface="Times New Roman" panose="02020603050405020304" pitchFamily="18" charset="0"/>
            </a:endParaRPr>
          </a:p>
        </p:txBody>
      </p:sp>
      <p:sp>
        <p:nvSpPr>
          <p:cNvPr id="7" name="矩形 6"/>
          <p:cNvSpPr/>
          <p:nvPr/>
        </p:nvSpPr>
        <p:spPr>
          <a:xfrm>
            <a:off x="5796136" y="980728"/>
            <a:ext cx="612668"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 </a:t>
            </a:r>
            <a:r>
              <a:rPr lang="en-US" altLang="zh-CN" sz="2800" dirty="0" smtClean="0">
                <a:solidFill>
                  <a:srgbClr val="FF0000"/>
                </a:solidFill>
                <a:latin typeface="Times New Roman" panose="02020603050405020304" pitchFamily="18" charset="0"/>
                <a:cs typeface="Times New Roman" panose="02020603050405020304" pitchFamily="18" charset="0"/>
              </a:rPr>
              <a:t>an</a:t>
            </a:r>
            <a:endParaRPr lang="en-US" altLang="zh-CN" sz="2800" dirty="0">
              <a:solidFill>
                <a:srgbClr val="FF0000"/>
              </a:solidFill>
              <a:latin typeface="Times New Roman" panose="02020603050405020304" pitchFamily="18" charset="0"/>
              <a:cs typeface="Times New Roman" panose="02020603050405020304" pitchFamily="18" charset="0"/>
            </a:endParaRPr>
          </a:p>
        </p:txBody>
      </p:sp>
      <p:sp>
        <p:nvSpPr>
          <p:cNvPr id="8" name="矩形 7"/>
          <p:cNvSpPr/>
          <p:nvPr/>
        </p:nvSpPr>
        <p:spPr>
          <a:xfrm>
            <a:off x="1331392" y="3861053"/>
            <a:ext cx="765175" cy="52197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dirty="0" smtClean="0">
                <a:solidFill>
                  <a:srgbClr val="FF0000"/>
                </a:solidFill>
                <a:latin typeface="Times New Roman" panose="02020603050405020304" pitchFamily="18" charset="0"/>
                <a:cs typeface="Times New Roman" panose="02020603050405020304" pitchFamily="18" charset="0"/>
              </a:rPr>
              <a:t>out</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p:txBody>
      </p:sp>
      <p:sp>
        <p:nvSpPr>
          <p:cNvPr id="9" name="矩形 8"/>
          <p:cNvSpPr/>
          <p:nvPr/>
        </p:nvSpPr>
        <p:spPr>
          <a:xfrm>
            <a:off x="3059832" y="2276872"/>
            <a:ext cx="1340432" cy="523220"/>
          </a:xfrm>
          <a:prstGeom prst="rect">
            <a:avLst/>
          </a:prstGeom>
        </p:spPr>
        <p:txBody>
          <a:bodyPr wrap="none">
            <a:spAutoFit/>
          </a:bodyPr>
          <a:lstStyle/>
          <a:p>
            <a:r>
              <a:rPr lang="zh-CN" altLang="en-US" sz="2800" dirty="0" smtClean="0">
                <a:solidFill>
                  <a:srgbClr val="FF0000"/>
                </a:solidFill>
                <a:latin typeface="Times New Roman" panose="02020603050405020304" pitchFamily="18" charset="0"/>
                <a:cs typeface="Times New Roman" panose="02020603050405020304" pitchFamily="18" charset="0"/>
              </a:rPr>
              <a:t> </a:t>
            </a:r>
            <a:r>
              <a:rPr lang="en-US" altLang="zh-CN" sz="2800" dirty="0" smtClean="0">
                <a:solidFill>
                  <a:srgbClr val="FF0000"/>
                </a:solidFill>
                <a:latin typeface="Times New Roman" panose="02020603050405020304" pitchFamily="18" charset="0"/>
                <a:cs typeface="Times New Roman" panose="02020603050405020304" pitchFamily="18" charset="0"/>
              </a:rPr>
              <a:t>to raise</a:t>
            </a:r>
            <a:endParaRPr lang="en-US" altLang="zh-CN" sz="2800" dirty="0">
              <a:solidFill>
                <a:srgbClr val="FF0000"/>
              </a:solidFill>
              <a:latin typeface="Times New Roman" panose="02020603050405020304" pitchFamily="18" charset="0"/>
              <a:cs typeface="Times New Roman" panose="02020603050405020304" pitchFamily="18" charset="0"/>
            </a:endParaRPr>
          </a:p>
        </p:txBody>
      </p:sp>
      <p:sp>
        <p:nvSpPr>
          <p:cNvPr id="10" name="矩形 9"/>
          <p:cNvSpPr/>
          <p:nvPr/>
        </p:nvSpPr>
        <p:spPr>
          <a:xfrm>
            <a:off x="2411760" y="2708920"/>
            <a:ext cx="1688283"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 </a:t>
            </a:r>
            <a:r>
              <a:rPr lang="en-US" altLang="zh-CN" sz="2800" dirty="0" smtClean="0">
                <a:solidFill>
                  <a:srgbClr val="FF0000"/>
                </a:solidFill>
                <a:latin typeface="Times New Roman" panose="02020603050405020304" pitchFamily="18" charset="0"/>
                <a:cs typeface="Times New Roman" panose="02020603050405020304" pitchFamily="18" charset="0"/>
              </a:rPr>
              <a:t>starvation</a:t>
            </a:r>
            <a:endParaRPr lang="en-US" altLang="zh-CN" sz="2800" dirty="0">
              <a:solidFill>
                <a:srgbClr val="FF0000"/>
              </a:solidFill>
              <a:latin typeface="Times New Roman" panose="02020603050405020304" pitchFamily="18" charset="0"/>
              <a:cs typeface="Times New Roman" panose="02020603050405020304" pitchFamily="18" charset="0"/>
            </a:endParaRPr>
          </a:p>
        </p:txBody>
      </p:sp>
      <p:sp>
        <p:nvSpPr>
          <p:cNvPr id="11" name="矩形 10"/>
          <p:cNvSpPr/>
          <p:nvPr/>
        </p:nvSpPr>
        <p:spPr>
          <a:xfrm>
            <a:off x="5076056" y="3140968"/>
            <a:ext cx="1151277"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 </a:t>
            </a:r>
            <a:r>
              <a:rPr lang="en-US" altLang="zh-CN" sz="2800" dirty="0" smtClean="0">
                <a:solidFill>
                  <a:srgbClr val="FF0000"/>
                </a:solidFill>
                <a:latin typeface="Times New Roman" panose="02020603050405020304" pitchFamily="18" charset="0"/>
                <a:cs typeface="Times New Roman" panose="02020603050405020304" pitchFamily="18" charset="0"/>
              </a:rPr>
              <a:t>which</a:t>
            </a:r>
            <a:endParaRPr lang="en-US" altLang="zh-CN" sz="2800" dirty="0">
              <a:solidFill>
                <a:srgbClr val="FF0000"/>
              </a:solidFill>
              <a:latin typeface="Times New Roman" panose="02020603050405020304" pitchFamily="18" charset="0"/>
              <a:cs typeface="Times New Roman" panose="02020603050405020304" pitchFamily="18" charset="0"/>
            </a:endParaRPr>
          </a:p>
        </p:txBody>
      </p:sp>
      <p:sp>
        <p:nvSpPr>
          <p:cNvPr id="12" name="矩形 11"/>
          <p:cNvSpPr/>
          <p:nvPr/>
        </p:nvSpPr>
        <p:spPr>
          <a:xfrm>
            <a:off x="1691680" y="4797152"/>
            <a:ext cx="593432"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 </a:t>
            </a:r>
            <a:r>
              <a:rPr lang="en-US" altLang="zh-CN" sz="2800" dirty="0" smtClean="0">
                <a:solidFill>
                  <a:srgbClr val="FF0000"/>
                </a:solidFill>
                <a:latin typeface="Times New Roman" panose="02020603050405020304" pitchFamily="18" charset="0"/>
                <a:cs typeface="Times New Roman" panose="02020603050405020304" pitchFamily="18" charset="0"/>
              </a:rPr>
              <a:t>so</a:t>
            </a:r>
            <a:endParaRPr lang="en-US" altLang="zh-CN" sz="2800" dirty="0">
              <a:solidFill>
                <a:srgbClr val="FF0000"/>
              </a:solidFill>
              <a:latin typeface="Times New Roman" panose="02020603050405020304" pitchFamily="18" charset="0"/>
              <a:cs typeface="Times New Roman" panose="02020603050405020304" pitchFamily="18" charset="0"/>
            </a:endParaRPr>
          </a:p>
        </p:txBody>
      </p:sp>
      <p:sp>
        <p:nvSpPr>
          <p:cNvPr id="13" name="矩形 12"/>
          <p:cNvSpPr/>
          <p:nvPr/>
        </p:nvSpPr>
        <p:spPr>
          <a:xfrm>
            <a:off x="6948264" y="3933056"/>
            <a:ext cx="1309974"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 </a:t>
            </a:r>
            <a:r>
              <a:rPr lang="en-US" altLang="zh-CN" sz="2800" dirty="0" smtClean="0">
                <a:solidFill>
                  <a:srgbClr val="FF0000"/>
                </a:solidFill>
                <a:latin typeface="Times New Roman" panose="02020603050405020304" pitchFamily="18" charset="0"/>
                <a:cs typeface="Times New Roman" panose="02020603050405020304" pitchFamily="18" charset="0"/>
              </a:rPr>
              <a:t>biggest</a:t>
            </a:r>
            <a:endParaRPr lang="en-US" altLang="zh-CN" sz="2800" dirty="0">
              <a:solidFill>
                <a:srgbClr val="FF0000"/>
              </a:solidFill>
              <a:latin typeface="Times New Roman" panose="02020603050405020304" pitchFamily="18" charset="0"/>
              <a:cs typeface="Times New Roman" panose="02020603050405020304" pitchFamily="18" charset="0"/>
            </a:endParaRPr>
          </a:p>
        </p:txBody>
      </p:sp>
      <p:sp>
        <p:nvSpPr>
          <p:cNvPr id="14" name="矩形 13"/>
          <p:cNvSpPr/>
          <p:nvPr/>
        </p:nvSpPr>
        <p:spPr>
          <a:xfrm>
            <a:off x="2267744" y="5661248"/>
            <a:ext cx="1435073"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 </a:t>
            </a:r>
            <a:r>
              <a:rPr lang="en-US" altLang="zh-CN" sz="2800" dirty="0" smtClean="0">
                <a:solidFill>
                  <a:srgbClr val="FF0000"/>
                </a:solidFill>
                <a:latin typeface="Times New Roman" panose="02020603050405020304" pitchFamily="18" charset="0"/>
                <a:cs typeface="Times New Roman" panose="02020603050405020304" pitchFamily="18" charset="0"/>
              </a:rPr>
              <a:t>Without</a:t>
            </a:r>
            <a:endParaRPr lang="en-US" altLang="zh-CN" sz="2800" dirty="0">
              <a:solidFill>
                <a:srgbClr val="FF0000"/>
              </a:solidFill>
              <a:latin typeface="Times New Roman" panose="02020603050405020304" pitchFamily="18" charset="0"/>
              <a:cs typeface="Times New Roman" panose="02020603050405020304" pitchFamily="18" charset="0"/>
            </a:endParaRPr>
          </a:p>
        </p:txBody>
      </p:sp>
      <p:sp>
        <p:nvSpPr>
          <p:cNvPr id="15" name="矩形 14"/>
          <p:cNvSpPr/>
          <p:nvPr/>
        </p:nvSpPr>
        <p:spPr>
          <a:xfrm>
            <a:off x="179804" y="6093683"/>
            <a:ext cx="1339215" cy="52197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 </a:t>
            </a:r>
            <a:r>
              <a:rPr lang="en-US" altLang="zh-CN" sz="2800" dirty="0" smtClean="0">
                <a:solidFill>
                  <a:srgbClr val="FF0000"/>
                </a:solidFill>
                <a:latin typeface="Times New Roman" panose="02020603050405020304" pitchFamily="18" charset="0"/>
                <a:cs typeface="Times New Roman" panose="02020603050405020304" pitchFamily="18" charset="0"/>
              </a:rPr>
              <a:t>himself</a:t>
            </a:r>
            <a:endParaRPr lang="en-US" altLang="zh-CN" sz="28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linds(horizontal)">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Reading  B</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322320" y="2517775"/>
            <a:ext cx="1198880" cy="706755"/>
          </a:xfrm>
          <a:prstGeom prst="rect">
            <a:avLst/>
          </a:prstGeom>
          <a:noFill/>
        </p:spPr>
        <p:txBody>
          <a:bodyPr wrap="none" rtlCol="0">
            <a:spAutoFit/>
          </a:bodyPr>
          <a:p>
            <a:r>
              <a:rPr lang="zh-CN" altLang="en-US" sz="4000"/>
              <a:t>续写</a:t>
            </a:r>
            <a:endParaRPr lang="zh-CN" altLang="en-US" sz="4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854964"/>
            <a:ext cx="9144000" cy="5145786"/>
          </a:xfrm>
          <a:prstGeom prst="rect">
            <a:avLst/>
          </a:prstGeom>
        </p:spPr>
      </p:pic>
      <p:sp>
        <p:nvSpPr>
          <p:cNvPr id="3" name="Text Box 3"/>
          <p:cNvSpPr txBox="1">
            <a:spLocks noChangeArrowheads="1"/>
          </p:cNvSpPr>
          <p:nvPr/>
        </p:nvSpPr>
        <p:spPr bwMode="auto">
          <a:xfrm>
            <a:off x="-11816" y="3035078"/>
            <a:ext cx="175323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ct val="3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ct val="3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ct val="300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ct val="300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FontTx/>
              <a:buNone/>
            </a:pPr>
            <a:r>
              <a:rPr lang="en-US" altLang="zh-CN" sz="2700" b="1" dirty="0">
                <a:latin typeface="微软雅黑" panose="020B0503020204020204" charset="-122"/>
                <a:ea typeface="微软雅黑" panose="020B0503020204020204" charset="-122"/>
              </a:rPr>
              <a:t>elements</a:t>
            </a:r>
            <a:endParaRPr lang="zh-CN" altLang="en-US" sz="2700" b="1" dirty="0">
              <a:latin typeface="微软雅黑" panose="020B0503020204020204" charset="-122"/>
              <a:ea typeface="微软雅黑" panose="020B0503020204020204" charset="-122"/>
            </a:endParaRPr>
          </a:p>
        </p:txBody>
      </p:sp>
      <p:sp>
        <p:nvSpPr>
          <p:cNvPr id="4" name="左大括号 3"/>
          <p:cNvSpPr/>
          <p:nvPr/>
        </p:nvSpPr>
        <p:spPr>
          <a:xfrm>
            <a:off x="1575828" y="1501598"/>
            <a:ext cx="407204" cy="3551711"/>
          </a:xfrm>
          <a:prstGeom prst="leftBrace">
            <a:avLst/>
          </a:prstGeom>
          <a:noFill/>
          <a:ln w="285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1943159" y="1565489"/>
            <a:ext cx="1566174" cy="414020"/>
          </a:xfrm>
          <a:prstGeom prst="rect">
            <a:avLst/>
          </a:prstGeom>
          <a:solidFill>
            <a:srgbClr val="FFFF99"/>
          </a:solidFill>
          <a:ln w="19050">
            <a:solidFill>
              <a:srgbClr val="000000"/>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 person</a:t>
            </a:r>
            <a:endPar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箭头: 虚尾 6"/>
          <p:cNvSpPr/>
          <p:nvPr/>
        </p:nvSpPr>
        <p:spPr>
          <a:xfrm>
            <a:off x="3728717" y="2912054"/>
            <a:ext cx="270030" cy="182444"/>
          </a:xfrm>
          <a:prstGeom prst="stripedRightArrow">
            <a:avLst/>
          </a:prstGeom>
          <a:gradFill rotWithShape="1">
            <a:gsLst>
              <a:gs pos="0">
                <a:srgbClr val="67B8CA">
                  <a:tint val="50000"/>
                  <a:satMod val="300000"/>
                </a:srgbClr>
              </a:gs>
              <a:gs pos="35000">
                <a:srgbClr val="67B8CA">
                  <a:tint val="37000"/>
                  <a:satMod val="300000"/>
                </a:srgbClr>
              </a:gs>
              <a:gs pos="100000">
                <a:srgbClr val="67B8CA">
                  <a:tint val="15000"/>
                  <a:satMod val="350000"/>
                </a:srgbClr>
              </a:gs>
            </a:gsLst>
            <a:lin ang="16200000" scaled="1"/>
          </a:gradFill>
          <a:ln w="9525" cap="flat" cmpd="sng" algn="ctr">
            <a:solidFill>
              <a:srgbClr val="67B8CA">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8" name="文本框 7"/>
          <p:cNvSpPr txBox="1"/>
          <p:nvPr/>
        </p:nvSpPr>
        <p:spPr>
          <a:xfrm>
            <a:off x="4248185" y="1501598"/>
            <a:ext cx="3464448" cy="414020"/>
          </a:xfrm>
          <a:prstGeom prst="rect">
            <a:avLst/>
          </a:prstGeom>
          <a:solidFill>
            <a:schemeClr val="accent2">
              <a:lumMod val="20000"/>
              <a:lumOff val="80000"/>
            </a:schemeClr>
          </a:solidFill>
          <a:ln w="19050">
            <a:solidFill>
              <a:srgbClr val="000000"/>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Ben</a:t>
            </a:r>
            <a:r>
              <a:rPr kumimoji="0" lang="en-US" altLang="zh-CN" sz="2100" b="0" i="0" u="none" strike="noStrike" kern="0" cap="none" spc="0" normalizeH="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&amp; the hunter </a:t>
            </a:r>
            <a:r>
              <a:rPr kumimoji="0" lang="zh-CN" altLang="en-US" sz="2100" b="0" i="0" u="none" strike="noStrike" kern="0" cap="none" spc="0" normalizeH="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100" b="0" i="0" u="none" strike="noStrike" kern="0" cap="none" spc="0" normalizeH="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 man</a:t>
            </a:r>
            <a:r>
              <a:rPr kumimoji="0" lang="zh-CN" altLang="en-US" sz="2100" b="0" i="0" u="none" strike="noStrike" kern="0" cap="none" spc="0" normalizeH="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p:cNvSpPr txBox="1"/>
          <p:nvPr/>
        </p:nvSpPr>
        <p:spPr>
          <a:xfrm>
            <a:off x="1943159" y="2203098"/>
            <a:ext cx="1566174" cy="414020"/>
          </a:xfrm>
          <a:prstGeom prst="rect">
            <a:avLst/>
          </a:prstGeom>
          <a:solidFill>
            <a:srgbClr val="FFFF99"/>
          </a:solidFill>
          <a:ln w="19050">
            <a:solidFill>
              <a:srgbClr val="000000"/>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 place</a:t>
            </a:r>
            <a:endPar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p:cNvSpPr txBox="1"/>
          <p:nvPr/>
        </p:nvSpPr>
        <p:spPr>
          <a:xfrm>
            <a:off x="1904051" y="2848869"/>
            <a:ext cx="1644390" cy="414020"/>
          </a:xfrm>
          <a:prstGeom prst="rect">
            <a:avLst/>
          </a:prstGeom>
          <a:solidFill>
            <a:srgbClr val="FFFF99"/>
          </a:solidFill>
          <a:ln w="19050">
            <a:solidFill>
              <a:srgbClr val="000000"/>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3.time</a:t>
            </a:r>
            <a:endPar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p:cNvSpPr txBox="1"/>
          <p:nvPr/>
        </p:nvSpPr>
        <p:spPr>
          <a:xfrm>
            <a:off x="1846473" y="3439400"/>
            <a:ext cx="1735903" cy="737235"/>
          </a:xfrm>
          <a:prstGeom prst="rect">
            <a:avLst/>
          </a:prstGeom>
          <a:solidFill>
            <a:srgbClr val="FFFF99"/>
          </a:solidFill>
          <a:ln w="19050">
            <a:solidFill>
              <a:srgbClr val="000000"/>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4. What happened</a:t>
            </a:r>
            <a:endPar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11"/>
          <p:cNvSpPr txBox="1"/>
          <p:nvPr/>
        </p:nvSpPr>
        <p:spPr>
          <a:xfrm>
            <a:off x="1858145" y="4475022"/>
            <a:ext cx="1566174" cy="737235"/>
          </a:xfrm>
          <a:prstGeom prst="rect">
            <a:avLst/>
          </a:prstGeom>
          <a:solidFill>
            <a:srgbClr val="FFFF99"/>
          </a:solidFill>
          <a:ln w="19050">
            <a:solidFill>
              <a:srgbClr val="000000"/>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5. How to do</a:t>
            </a:r>
            <a:endPar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箭头: 虚尾 13"/>
          <p:cNvSpPr/>
          <p:nvPr/>
        </p:nvSpPr>
        <p:spPr>
          <a:xfrm>
            <a:off x="3758770" y="1697805"/>
            <a:ext cx="270030" cy="182444"/>
          </a:xfrm>
          <a:prstGeom prst="stripedRightArrow">
            <a:avLst/>
          </a:prstGeom>
          <a:gradFill rotWithShape="1">
            <a:gsLst>
              <a:gs pos="0">
                <a:srgbClr val="67B8CA">
                  <a:tint val="50000"/>
                  <a:satMod val="300000"/>
                </a:srgbClr>
              </a:gs>
              <a:gs pos="35000">
                <a:srgbClr val="67B8CA">
                  <a:tint val="37000"/>
                  <a:satMod val="300000"/>
                </a:srgbClr>
              </a:gs>
              <a:gs pos="100000">
                <a:srgbClr val="67B8CA">
                  <a:tint val="15000"/>
                  <a:satMod val="350000"/>
                </a:srgbClr>
              </a:gs>
            </a:gsLst>
            <a:lin ang="16200000" scaled="1"/>
          </a:gradFill>
          <a:ln w="9525" cap="flat" cmpd="sng" algn="ctr">
            <a:solidFill>
              <a:srgbClr val="67B8CA">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15" name="箭头: 虚尾 14"/>
          <p:cNvSpPr/>
          <p:nvPr/>
        </p:nvSpPr>
        <p:spPr>
          <a:xfrm>
            <a:off x="3777060" y="3615498"/>
            <a:ext cx="270030" cy="182444"/>
          </a:xfrm>
          <a:prstGeom prst="stripedRightArrow">
            <a:avLst/>
          </a:prstGeom>
          <a:gradFill rotWithShape="1">
            <a:gsLst>
              <a:gs pos="0">
                <a:srgbClr val="67B8CA">
                  <a:tint val="50000"/>
                  <a:satMod val="300000"/>
                </a:srgbClr>
              </a:gs>
              <a:gs pos="35000">
                <a:srgbClr val="67B8CA">
                  <a:tint val="37000"/>
                  <a:satMod val="300000"/>
                </a:srgbClr>
              </a:gs>
              <a:gs pos="100000">
                <a:srgbClr val="67B8CA">
                  <a:tint val="15000"/>
                  <a:satMod val="350000"/>
                </a:srgbClr>
              </a:gs>
            </a:gsLst>
            <a:lin ang="16200000" scaled="1"/>
          </a:gradFill>
          <a:ln w="9525" cap="flat" cmpd="sng" algn="ctr">
            <a:solidFill>
              <a:srgbClr val="67B8CA">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p:sp>
        <p:nvSpPr>
          <p:cNvPr id="17" name="箭头: 虚尾 16"/>
          <p:cNvSpPr/>
          <p:nvPr/>
        </p:nvSpPr>
        <p:spPr>
          <a:xfrm>
            <a:off x="3728717" y="2304929"/>
            <a:ext cx="270030" cy="182444"/>
          </a:xfrm>
          <a:prstGeom prst="stripedRightArrow">
            <a:avLst/>
          </a:prstGeom>
          <a:gradFill rotWithShape="1">
            <a:gsLst>
              <a:gs pos="0">
                <a:srgbClr val="67B8CA">
                  <a:tint val="50000"/>
                  <a:satMod val="300000"/>
                </a:srgbClr>
              </a:gs>
              <a:gs pos="35000">
                <a:srgbClr val="67B8CA">
                  <a:tint val="37000"/>
                  <a:satMod val="300000"/>
                </a:srgbClr>
              </a:gs>
              <a:gs pos="100000">
                <a:srgbClr val="67B8CA">
                  <a:tint val="15000"/>
                  <a:satMod val="350000"/>
                </a:srgbClr>
              </a:gs>
            </a:gsLst>
            <a:lin ang="16200000" scaled="1"/>
          </a:gradFill>
          <a:ln w="9525" cap="flat" cmpd="sng" algn="ctr">
            <a:solidFill>
              <a:srgbClr val="67B8CA">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p:sp>
        <p:nvSpPr>
          <p:cNvPr id="18" name="箭头: 虚尾 17"/>
          <p:cNvSpPr/>
          <p:nvPr/>
        </p:nvSpPr>
        <p:spPr>
          <a:xfrm>
            <a:off x="3740630" y="4614566"/>
            <a:ext cx="270030" cy="182444"/>
          </a:xfrm>
          <a:prstGeom prst="stripedRightArrow">
            <a:avLst/>
          </a:prstGeom>
          <a:gradFill rotWithShape="1">
            <a:gsLst>
              <a:gs pos="0">
                <a:srgbClr val="67B8CA">
                  <a:tint val="50000"/>
                  <a:satMod val="300000"/>
                </a:srgbClr>
              </a:gs>
              <a:gs pos="35000">
                <a:srgbClr val="67B8CA">
                  <a:tint val="37000"/>
                  <a:satMod val="300000"/>
                </a:srgbClr>
              </a:gs>
              <a:gs pos="100000">
                <a:srgbClr val="67B8CA">
                  <a:tint val="15000"/>
                  <a:satMod val="350000"/>
                </a:srgbClr>
              </a:gs>
            </a:gsLst>
            <a:lin ang="16200000" scaled="1"/>
          </a:gradFill>
          <a:ln w="9525" cap="flat" cmpd="sng" algn="ctr">
            <a:solidFill>
              <a:srgbClr val="67B8CA">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4194178" y="2021634"/>
            <a:ext cx="3797200" cy="414020"/>
          </a:xfrm>
          <a:prstGeom prst="rect">
            <a:avLst/>
          </a:prstGeom>
          <a:solidFill>
            <a:schemeClr val="accent2">
              <a:lumMod val="20000"/>
              <a:lumOff val="80000"/>
            </a:schemeClr>
          </a:solidFill>
          <a:ln w="19050">
            <a:solidFill>
              <a:srgbClr val="000000"/>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In</a:t>
            </a:r>
            <a:r>
              <a:rPr kumimoji="0" lang="en-US" altLang="zh-CN" sz="2100" b="0" i="0" u="none" strike="noStrike" kern="0" cap="none" spc="0" normalizeH="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the woods and near the lake</a:t>
            </a:r>
            <a:endPar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19"/>
          <p:cNvSpPr txBox="1"/>
          <p:nvPr/>
        </p:nvSpPr>
        <p:spPr>
          <a:xfrm>
            <a:off x="4158858" y="2595513"/>
            <a:ext cx="4791333" cy="737235"/>
          </a:xfrm>
          <a:prstGeom prst="rect">
            <a:avLst/>
          </a:prstGeom>
          <a:solidFill>
            <a:schemeClr val="accent2">
              <a:lumMod val="20000"/>
              <a:lumOff val="80000"/>
            </a:schemeClr>
          </a:solidFill>
          <a:ln w="19050">
            <a:solidFill>
              <a:srgbClr val="000000"/>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Before</a:t>
            </a:r>
            <a:r>
              <a:rPr kumimoji="0" lang="en-US" altLang="zh-CN" sz="2100" b="0" i="0" u="none" strike="noStrike" kern="0" cap="none" spc="0" normalizeH="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sunrise, in the winter (frost, frozen lake)</a:t>
            </a:r>
            <a:endPar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文本框 20"/>
          <p:cNvSpPr txBox="1"/>
          <p:nvPr/>
        </p:nvSpPr>
        <p:spPr>
          <a:xfrm>
            <a:off x="4194178" y="3432175"/>
            <a:ext cx="4832540" cy="737235"/>
          </a:xfrm>
          <a:prstGeom prst="rect">
            <a:avLst/>
          </a:prstGeom>
          <a:solidFill>
            <a:schemeClr val="accent2">
              <a:lumMod val="20000"/>
              <a:lumOff val="80000"/>
            </a:schemeClr>
          </a:solidFill>
          <a:ln w="19050">
            <a:solidFill>
              <a:srgbClr val="000000"/>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Ben</a:t>
            </a:r>
            <a:r>
              <a:rPr kumimoji="0" lang="en-US" altLang="zh-CN" sz="2100" b="0" i="0" u="none" strike="noStrike" kern="0" cap="none" spc="0" normalizeH="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wanted to stop the hunter to shoot the bird on his land</a:t>
            </a:r>
            <a:r>
              <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1"/>
          <p:cNvSpPr txBox="1"/>
          <p:nvPr/>
        </p:nvSpPr>
        <p:spPr>
          <a:xfrm>
            <a:off x="4194178" y="4438841"/>
            <a:ext cx="4496276" cy="737235"/>
          </a:xfrm>
          <a:prstGeom prst="rect">
            <a:avLst/>
          </a:prstGeom>
          <a:solidFill>
            <a:schemeClr val="accent2">
              <a:lumMod val="20000"/>
              <a:lumOff val="80000"/>
            </a:schemeClr>
          </a:solidFill>
          <a:ln w="19050">
            <a:solidFill>
              <a:srgbClr val="000000"/>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He didn’t want to fight;he wanted to surprise him.</a:t>
            </a:r>
            <a:endParaRPr kumimoji="0" lang="en-US" altLang="zh-CN" sz="21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9" grpId="0" bldLvl="0" animBg="1"/>
      <p:bldP spid="20" grpId="0" bldLvl="0" animBg="1"/>
      <p:bldP spid="21" grpId="0" bldLvl="0" animBg="1"/>
      <p:bldP spid="22"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p:cNvPicPr>
            <a:picLocks noChangeAspect="1"/>
          </p:cNvPicPr>
          <p:nvPr/>
        </p:nvPicPr>
        <p:blipFill>
          <a:blip r:embed="rId1"/>
          <a:stretch>
            <a:fillRect/>
          </a:stretch>
        </p:blipFill>
        <p:spPr>
          <a:xfrm>
            <a:off x="-12709" y="812264"/>
            <a:ext cx="9135879" cy="5143500"/>
          </a:xfrm>
          <a:prstGeom prst="rect">
            <a:avLst/>
          </a:prstGeom>
        </p:spPr>
      </p:pic>
      <p:sp>
        <p:nvSpPr>
          <p:cNvPr id="3" name="Text Box 3"/>
          <p:cNvSpPr txBox="1">
            <a:spLocks noChangeArrowheads="1"/>
          </p:cNvSpPr>
          <p:nvPr/>
        </p:nvSpPr>
        <p:spPr bwMode="auto">
          <a:xfrm>
            <a:off x="384878" y="3248668"/>
            <a:ext cx="164020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ct val="3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ct val="3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ct val="300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ct val="300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FontTx/>
              <a:buNone/>
            </a:pPr>
            <a:r>
              <a:rPr lang="en-US" altLang="zh-CN" sz="2700" b="1" dirty="0">
                <a:latin typeface="微软雅黑" panose="020B0503020204020204" charset="-122"/>
                <a:ea typeface="微软雅黑" panose="020B0503020204020204" charset="-122"/>
              </a:rPr>
              <a:t>conflicts</a:t>
            </a:r>
            <a:endParaRPr lang="zh-CN" altLang="en-US" sz="2700" b="1" dirty="0">
              <a:latin typeface="微软雅黑" panose="020B0503020204020204" charset="-122"/>
              <a:ea typeface="微软雅黑" panose="020B0503020204020204" charset="-122"/>
            </a:endParaRPr>
          </a:p>
        </p:txBody>
      </p:sp>
      <p:sp>
        <p:nvSpPr>
          <p:cNvPr id="24" name="文本框 23"/>
          <p:cNvSpPr txBox="1"/>
          <p:nvPr/>
        </p:nvSpPr>
        <p:spPr>
          <a:xfrm>
            <a:off x="2633213" y="1585418"/>
            <a:ext cx="813080" cy="414020"/>
          </a:xfrm>
          <a:prstGeom prst="rect">
            <a:avLst/>
          </a:prstGeom>
          <a:solidFill>
            <a:schemeClr val="bg2">
              <a:lumMod val="90000"/>
            </a:schemeClr>
          </a:solidFill>
          <a:ln w="19050">
            <a:solidFill>
              <a:schemeClr val="tx1"/>
            </a:solidFill>
          </a:ln>
        </p:spPr>
        <p:txBody>
          <a:bodyPr wrap="square">
            <a:spAutoFit/>
          </a:bodyPr>
          <a:lstStyle/>
          <a:p>
            <a:r>
              <a:rPr lang="en-US" altLang="zh-CN" sz="2100" dirty="0">
                <a:latin typeface="Times New Roman" panose="02020603050405020304" pitchFamily="18" charset="0"/>
                <a:cs typeface="Times New Roman" panose="02020603050405020304" pitchFamily="18" charset="0"/>
              </a:rPr>
              <a:t>Ben</a:t>
            </a:r>
            <a:endParaRPr lang="en-US" altLang="zh-CN" sz="2100" dirty="0">
              <a:latin typeface="Times New Roman" panose="02020603050405020304" pitchFamily="18" charset="0"/>
              <a:cs typeface="Times New Roman" panose="02020603050405020304" pitchFamily="18" charset="0"/>
            </a:endParaRPr>
          </a:p>
        </p:txBody>
      </p:sp>
      <p:sp>
        <p:nvSpPr>
          <p:cNvPr id="25" name="文本框 24"/>
          <p:cNvSpPr txBox="1"/>
          <p:nvPr/>
        </p:nvSpPr>
        <p:spPr>
          <a:xfrm>
            <a:off x="5585214" y="1585418"/>
            <a:ext cx="1481920" cy="414020"/>
          </a:xfrm>
          <a:prstGeom prst="rect">
            <a:avLst/>
          </a:prstGeom>
          <a:solidFill>
            <a:schemeClr val="bg2">
              <a:lumMod val="90000"/>
            </a:schemeClr>
          </a:solidFill>
          <a:ln w="19050">
            <a:solidFill>
              <a:schemeClr val="tx1"/>
            </a:solidFill>
          </a:ln>
        </p:spPr>
        <p:txBody>
          <a:bodyPr wrap="square">
            <a:spAutoFit/>
          </a:bodyPr>
          <a:lstStyle/>
          <a:p>
            <a:r>
              <a:rPr lang="en-US" altLang="zh-CN" sz="2100" dirty="0">
                <a:latin typeface="Times New Roman" panose="02020603050405020304" pitchFamily="18" charset="0"/>
                <a:cs typeface="Times New Roman" panose="02020603050405020304" pitchFamily="18" charset="0"/>
              </a:rPr>
              <a:t>The hunter</a:t>
            </a:r>
            <a:endParaRPr lang="en-US" altLang="zh-CN" sz="2100" dirty="0">
              <a:latin typeface="Times New Roman" panose="02020603050405020304" pitchFamily="18" charset="0"/>
              <a:cs typeface="Times New Roman" panose="02020603050405020304" pitchFamily="18" charset="0"/>
            </a:endParaRPr>
          </a:p>
        </p:txBody>
      </p:sp>
      <p:sp>
        <p:nvSpPr>
          <p:cNvPr id="26" name="左大括号 25"/>
          <p:cNvSpPr/>
          <p:nvPr/>
        </p:nvSpPr>
        <p:spPr>
          <a:xfrm>
            <a:off x="1973554" y="1428013"/>
            <a:ext cx="367016" cy="3912003"/>
          </a:xfrm>
          <a:prstGeom prst="leftBrace">
            <a:avLst/>
          </a:prstGeom>
          <a:noFill/>
          <a:ln w="285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2" name="箭头: 左右 1"/>
          <p:cNvSpPr/>
          <p:nvPr/>
        </p:nvSpPr>
        <p:spPr>
          <a:xfrm>
            <a:off x="4479491" y="1547267"/>
            <a:ext cx="654828" cy="331839"/>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50"/>
          </a:p>
        </p:txBody>
      </p:sp>
      <p:sp>
        <p:nvSpPr>
          <p:cNvPr id="27" name="文本框 26"/>
          <p:cNvSpPr txBox="1"/>
          <p:nvPr/>
        </p:nvSpPr>
        <p:spPr>
          <a:xfrm>
            <a:off x="2401028" y="2525991"/>
            <a:ext cx="1730395" cy="737235"/>
          </a:xfrm>
          <a:prstGeom prst="rect">
            <a:avLst/>
          </a:prstGeom>
          <a:solidFill>
            <a:schemeClr val="bg2">
              <a:lumMod val="90000"/>
            </a:schemeClr>
          </a:solidFill>
          <a:ln w="19050">
            <a:solidFill>
              <a:schemeClr val="tx1"/>
            </a:solidFill>
          </a:ln>
        </p:spPr>
        <p:txBody>
          <a:bodyPr wrap="square">
            <a:spAutoFit/>
          </a:bodyPr>
          <a:lstStyle/>
          <a:p>
            <a:r>
              <a:rPr lang="en-US" altLang="zh-CN" sz="2100" dirty="0">
                <a:latin typeface="Times New Roman" panose="02020603050405020304" pitchFamily="18" charset="0"/>
                <a:cs typeface="Times New Roman" panose="02020603050405020304" pitchFamily="18" charset="0"/>
              </a:rPr>
              <a:t>No hunting signs</a:t>
            </a:r>
            <a:endParaRPr lang="en-US" altLang="zh-CN" sz="2100" dirty="0">
              <a:latin typeface="Times New Roman" panose="02020603050405020304" pitchFamily="18" charset="0"/>
              <a:cs typeface="Times New Roman" panose="02020603050405020304" pitchFamily="18" charset="0"/>
            </a:endParaRPr>
          </a:p>
        </p:txBody>
      </p:sp>
      <p:sp>
        <p:nvSpPr>
          <p:cNvPr id="28" name="箭头: 左右 27"/>
          <p:cNvSpPr/>
          <p:nvPr/>
        </p:nvSpPr>
        <p:spPr>
          <a:xfrm>
            <a:off x="4509029" y="2750987"/>
            <a:ext cx="654828" cy="331839"/>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50"/>
          </a:p>
        </p:txBody>
      </p:sp>
      <p:sp>
        <p:nvSpPr>
          <p:cNvPr id="29" name="文本框 28"/>
          <p:cNvSpPr txBox="1"/>
          <p:nvPr/>
        </p:nvSpPr>
        <p:spPr>
          <a:xfrm>
            <a:off x="5585214" y="2510777"/>
            <a:ext cx="2290425" cy="737235"/>
          </a:xfrm>
          <a:prstGeom prst="rect">
            <a:avLst/>
          </a:prstGeom>
          <a:solidFill>
            <a:schemeClr val="bg2">
              <a:lumMod val="90000"/>
            </a:schemeClr>
          </a:solidFill>
          <a:ln w="19050">
            <a:solidFill>
              <a:schemeClr val="tx1"/>
            </a:solidFill>
          </a:ln>
        </p:spPr>
        <p:txBody>
          <a:bodyPr wrap="square">
            <a:spAutoFit/>
          </a:bodyPr>
          <a:lstStyle/>
          <a:p>
            <a:r>
              <a:rPr lang="en-US" altLang="zh-CN" sz="2100" dirty="0">
                <a:latin typeface="Times New Roman" panose="02020603050405020304" pitchFamily="18" charset="0"/>
                <a:cs typeface="Times New Roman" panose="02020603050405020304" pitchFamily="18" charset="0"/>
              </a:rPr>
              <a:t>The hunter ignored the signs</a:t>
            </a:r>
            <a:endParaRPr lang="en-US" altLang="zh-CN" sz="2100" dirty="0">
              <a:latin typeface="Times New Roman" panose="02020603050405020304" pitchFamily="18" charset="0"/>
              <a:cs typeface="Times New Roman" panose="02020603050405020304" pitchFamily="18" charset="0"/>
            </a:endParaRPr>
          </a:p>
        </p:txBody>
      </p:sp>
      <p:sp>
        <p:nvSpPr>
          <p:cNvPr id="30" name="文本框 29"/>
          <p:cNvSpPr txBox="1"/>
          <p:nvPr/>
        </p:nvSpPr>
        <p:spPr>
          <a:xfrm>
            <a:off x="2490775" y="3748042"/>
            <a:ext cx="1730395" cy="414020"/>
          </a:xfrm>
          <a:prstGeom prst="rect">
            <a:avLst/>
          </a:prstGeom>
          <a:solidFill>
            <a:schemeClr val="bg2">
              <a:lumMod val="90000"/>
            </a:schemeClr>
          </a:solidFill>
          <a:ln w="19050">
            <a:solidFill>
              <a:schemeClr val="tx1"/>
            </a:solidFill>
          </a:ln>
        </p:spPr>
        <p:txBody>
          <a:bodyPr wrap="square">
            <a:spAutoFit/>
          </a:bodyPr>
          <a:lstStyle/>
          <a:p>
            <a:r>
              <a:rPr lang="en-US" altLang="zh-CN" sz="2100" dirty="0">
                <a:latin typeface="Times New Roman" panose="02020603050405020304" pitchFamily="18" charset="0"/>
                <a:cs typeface="Times New Roman" panose="02020603050405020304" pitchFamily="18" charset="0"/>
              </a:rPr>
              <a:t>The birds fled</a:t>
            </a:r>
            <a:endParaRPr lang="en-US" altLang="zh-CN" sz="2100" dirty="0">
              <a:latin typeface="Times New Roman" panose="02020603050405020304" pitchFamily="18" charset="0"/>
              <a:cs typeface="Times New Roman" panose="02020603050405020304" pitchFamily="18" charset="0"/>
            </a:endParaRPr>
          </a:p>
        </p:txBody>
      </p:sp>
      <p:sp>
        <p:nvSpPr>
          <p:cNvPr id="31" name="箭头: 左右 30"/>
          <p:cNvSpPr/>
          <p:nvPr/>
        </p:nvSpPr>
        <p:spPr>
          <a:xfrm>
            <a:off x="4555230" y="3808618"/>
            <a:ext cx="654828" cy="331839"/>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50"/>
          </a:p>
        </p:txBody>
      </p:sp>
      <p:sp>
        <p:nvSpPr>
          <p:cNvPr id="32" name="文本框 31"/>
          <p:cNvSpPr txBox="1"/>
          <p:nvPr/>
        </p:nvSpPr>
        <p:spPr>
          <a:xfrm>
            <a:off x="5574117" y="3631643"/>
            <a:ext cx="2586867" cy="737235"/>
          </a:xfrm>
          <a:prstGeom prst="rect">
            <a:avLst/>
          </a:prstGeom>
          <a:solidFill>
            <a:schemeClr val="bg2">
              <a:lumMod val="90000"/>
            </a:schemeClr>
          </a:solidFill>
          <a:ln w="19050">
            <a:solidFill>
              <a:schemeClr val="tx1"/>
            </a:solidFill>
          </a:ln>
        </p:spPr>
        <p:txBody>
          <a:bodyPr wrap="square">
            <a:spAutoFit/>
          </a:bodyPr>
          <a:lstStyle/>
          <a:p>
            <a:r>
              <a:rPr lang="en-US" altLang="zh-CN" sz="2100" dirty="0">
                <a:latin typeface="Times New Roman" panose="02020603050405020304" pitchFamily="18" charset="0"/>
                <a:cs typeface="Times New Roman" panose="02020603050405020304" pitchFamily="18" charset="0"/>
              </a:rPr>
              <a:t>The hunter wouldn't let go.</a:t>
            </a:r>
            <a:endParaRPr lang="en-US" altLang="zh-CN" sz="2100" dirty="0">
              <a:latin typeface="Times New Roman" panose="02020603050405020304" pitchFamily="18" charset="0"/>
              <a:cs typeface="Times New Roman" panose="02020603050405020304" pitchFamily="18" charset="0"/>
            </a:endParaRPr>
          </a:p>
        </p:txBody>
      </p:sp>
      <p:sp>
        <p:nvSpPr>
          <p:cNvPr id="33" name="文本框 32"/>
          <p:cNvSpPr txBox="1"/>
          <p:nvPr/>
        </p:nvSpPr>
        <p:spPr>
          <a:xfrm>
            <a:off x="2530962" y="4672874"/>
            <a:ext cx="1730395" cy="737235"/>
          </a:xfrm>
          <a:prstGeom prst="rect">
            <a:avLst/>
          </a:prstGeom>
          <a:solidFill>
            <a:schemeClr val="bg2">
              <a:lumMod val="90000"/>
            </a:schemeClr>
          </a:solidFill>
          <a:ln w="19050">
            <a:solidFill>
              <a:schemeClr val="tx1"/>
            </a:solidFill>
          </a:ln>
        </p:spPr>
        <p:txBody>
          <a:bodyPr wrap="square">
            <a:spAutoFit/>
          </a:bodyPr>
          <a:lstStyle/>
          <a:p>
            <a:r>
              <a:rPr lang="en-US" altLang="zh-CN" sz="2100" dirty="0">
                <a:latin typeface="Times New Roman" panose="02020603050405020304" pitchFamily="18" charset="0"/>
                <a:cs typeface="Times New Roman" panose="02020603050405020304" pitchFamily="18" charset="0"/>
              </a:rPr>
              <a:t>Ben didn’t want to fight</a:t>
            </a:r>
            <a:endParaRPr lang="en-US" altLang="zh-CN" sz="2100" dirty="0">
              <a:latin typeface="Times New Roman" panose="02020603050405020304" pitchFamily="18" charset="0"/>
              <a:cs typeface="Times New Roman" panose="02020603050405020304" pitchFamily="18" charset="0"/>
            </a:endParaRPr>
          </a:p>
        </p:txBody>
      </p:sp>
      <p:sp>
        <p:nvSpPr>
          <p:cNvPr id="34" name="箭头: 左右 33"/>
          <p:cNvSpPr/>
          <p:nvPr/>
        </p:nvSpPr>
        <p:spPr>
          <a:xfrm>
            <a:off x="4588814" y="4812975"/>
            <a:ext cx="654828" cy="331839"/>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50"/>
          </a:p>
        </p:txBody>
      </p:sp>
      <p:sp>
        <p:nvSpPr>
          <p:cNvPr id="35" name="文本框 34"/>
          <p:cNvSpPr txBox="1"/>
          <p:nvPr/>
        </p:nvSpPr>
        <p:spPr>
          <a:xfrm>
            <a:off x="5571100" y="4624436"/>
            <a:ext cx="2542622" cy="737235"/>
          </a:xfrm>
          <a:prstGeom prst="rect">
            <a:avLst/>
          </a:prstGeom>
          <a:solidFill>
            <a:schemeClr val="bg2">
              <a:lumMod val="90000"/>
            </a:schemeClr>
          </a:solidFill>
          <a:ln w="19050">
            <a:solidFill>
              <a:schemeClr val="tx1"/>
            </a:solidFill>
          </a:ln>
        </p:spPr>
        <p:txBody>
          <a:bodyPr wrap="square">
            <a:spAutoFit/>
          </a:bodyPr>
          <a:lstStyle/>
          <a:p>
            <a:r>
              <a:rPr lang="en-US" altLang="zh-CN" sz="2100" dirty="0">
                <a:latin typeface="Times New Roman" panose="02020603050405020304" pitchFamily="18" charset="0"/>
                <a:cs typeface="Times New Roman" panose="02020603050405020304" pitchFamily="18" charset="0"/>
              </a:rPr>
              <a:t>The hunter kept shooting.</a:t>
            </a:r>
            <a:endParaRPr lang="en-US" altLang="zh-CN" sz="21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9" grpId="0" bldLvl="0" animBg="1"/>
      <p:bldP spid="32" grpId="0" bldLvl="0" animBg="1"/>
      <p:bldP spid="35"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854964"/>
            <a:ext cx="9144000" cy="5145786"/>
          </a:xfrm>
          <a:prstGeom prst="rect">
            <a:avLst/>
          </a:prstGeom>
        </p:spPr>
      </p:pic>
      <p:sp>
        <p:nvSpPr>
          <p:cNvPr id="18" name="文本框 17"/>
          <p:cNvSpPr txBox="1"/>
          <p:nvPr/>
        </p:nvSpPr>
        <p:spPr>
          <a:xfrm>
            <a:off x="442006" y="1442175"/>
            <a:ext cx="8083953" cy="3969385"/>
          </a:xfrm>
          <a:prstGeom prst="rect">
            <a:avLst/>
          </a:prstGeom>
          <a:noFill/>
        </p:spPr>
        <p:txBody>
          <a:bodyPr wrap="square">
            <a:spAutoFit/>
          </a:bodyPr>
          <a:lstStyle/>
          <a:p>
            <a:pPr fontAlgn="base">
              <a:lnSpc>
                <a:spcPct val="150000"/>
              </a:lnSpc>
              <a:spcBef>
                <a:spcPct val="0"/>
              </a:spcBef>
              <a:spcAft>
                <a:spcPct val="0"/>
              </a:spcAft>
              <a:buFontTx/>
              <a:buNone/>
            </a:pPr>
            <a:r>
              <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Para1</a:t>
            </a:r>
            <a:endPar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endParaRPr>
          </a:p>
          <a:p>
            <a:pPr fontAlgn="base">
              <a:lnSpc>
                <a:spcPct val="150000"/>
              </a:lnSpc>
              <a:spcBef>
                <a:spcPct val="0"/>
              </a:spcBef>
              <a:spcAft>
                <a:spcPct val="0"/>
              </a:spcAft>
              <a:buFontTx/>
              <a:buNone/>
            </a:pPr>
            <a:r>
              <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 Suddenly he heard a bird’s wings beating the dry grass.</a:t>
            </a:r>
            <a:endPar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endParaRPr>
          </a:p>
          <a:p>
            <a:pPr fontAlgn="base">
              <a:lnSpc>
                <a:spcPct val="150000"/>
              </a:lnSpc>
              <a:spcBef>
                <a:spcPct val="0"/>
              </a:spcBef>
              <a:spcAft>
                <a:spcPct val="0"/>
              </a:spcAft>
              <a:buFontTx/>
              <a:buNone/>
            </a:pPr>
            <a:endPar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endParaRPr>
          </a:p>
          <a:p>
            <a:pPr fontAlgn="base">
              <a:lnSpc>
                <a:spcPct val="150000"/>
              </a:lnSpc>
              <a:spcBef>
                <a:spcPct val="0"/>
              </a:spcBef>
              <a:spcAft>
                <a:spcPct val="0"/>
              </a:spcAft>
              <a:buFontTx/>
              <a:buNone/>
            </a:pPr>
            <a:endPar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endParaRPr>
          </a:p>
          <a:p>
            <a:pPr fontAlgn="base">
              <a:lnSpc>
                <a:spcPct val="150000"/>
              </a:lnSpc>
              <a:spcBef>
                <a:spcPct val="0"/>
              </a:spcBef>
              <a:spcAft>
                <a:spcPct val="0"/>
              </a:spcAft>
              <a:buFontTx/>
              <a:buNone/>
            </a:pPr>
            <a:endPar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endParaRPr>
          </a:p>
          <a:p>
            <a:pPr fontAlgn="base">
              <a:lnSpc>
                <a:spcPct val="150000"/>
              </a:lnSpc>
              <a:spcBef>
                <a:spcPct val="0"/>
              </a:spcBef>
              <a:spcAft>
                <a:spcPct val="0"/>
              </a:spcAft>
              <a:buFontTx/>
              <a:buNone/>
            </a:pPr>
            <a:endPar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endParaRPr>
          </a:p>
          <a:p>
            <a:pPr fontAlgn="base">
              <a:lnSpc>
                <a:spcPct val="150000"/>
              </a:lnSpc>
              <a:spcBef>
                <a:spcPct val="0"/>
              </a:spcBef>
              <a:spcAft>
                <a:spcPct val="0"/>
              </a:spcAft>
              <a:buFontTx/>
              <a:buNone/>
            </a:pPr>
            <a:r>
              <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Para2 </a:t>
            </a:r>
            <a:endPar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endParaRPr>
          </a:p>
          <a:p>
            <a:pPr fontAlgn="base">
              <a:lnSpc>
                <a:spcPct val="150000"/>
              </a:lnSpc>
              <a:spcBef>
                <a:spcPct val="0"/>
              </a:spcBef>
              <a:spcAft>
                <a:spcPct val="0"/>
              </a:spcAft>
              <a:buFontTx/>
              <a:buNone/>
            </a:pPr>
            <a:r>
              <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  There was something threatening in the man’s cool quiet voice. </a:t>
            </a:r>
            <a:endPar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文本框 4"/>
          <p:cNvSpPr txBox="1"/>
          <p:nvPr/>
        </p:nvSpPr>
        <p:spPr>
          <a:xfrm>
            <a:off x="618041" y="3157865"/>
            <a:ext cx="5263676" cy="575945"/>
          </a:xfrm>
          <a:prstGeom prst="rect">
            <a:avLst/>
          </a:prstGeom>
          <a:solidFill>
            <a:schemeClr val="accent4">
              <a:lumMod val="40000"/>
              <a:lumOff val="60000"/>
            </a:schemeClr>
          </a:solidFill>
        </p:spPr>
        <p:txBody>
          <a:bodyPr wrap="square">
            <a:spAutoFit/>
          </a:bodyPr>
          <a:lstStyle/>
          <a:p>
            <a:pPr fontAlgn="base">
              <a:lnSpc>
                <a:spcPct val="150000"/>
              </a:lnSpc>
              <a:spcBef>
                <a:spcPct val="0"/>
              </a:spcBef>
              <a:spcAft>
                <a:spcPct val="0"/>
              </a:spcAft>
              <a:buFontTx/>
              <a:buNone/>
            </a:pPr>
            <a:r>
              <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What would the hunter react to this sound?</a:t>
            </a:r>
            <a:endPar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6" name="文本框 5"/>
          <p:cNvSpPr txBox="1"/>
          <p:nvPr/>
        </p:nvSpPr>
        <p:spPr>
          <a:xfrm>
            <a:off x="618041" y="3792734"/>
            <a:ext cx="6366617" cy="575945"/>
          </a:xfrm>
          <a:prstGeom prst="rect">
            <a:avLst/>
          </a:prstGeom>
          <a:solidFill>
            <a:schemeClr val="accent4">
              <a:lumMod val="40000"/>
              <a:lumOff val="60000"/>
            </a:schemeClr>
          </a:solidFill>
        </p:spPr>
        <p:txBody>
          <a:bodyPr wrap="square">
            <a:spAutoFit/>
          </a:bodyPr>
          <a:lstStyle/>
          <a:p>
            <a:pPr fontAlgn="base">
              <a:lnSpc>
                <a:spcPct val="150000"/>
              </a:lnSpc>
              <a:spcBef>
                <a:spcPct val="0"/>
              </a:spcBef>
              <a:spcAft>
                <a:spcPct val="0"/>
              </a:spcAft>
              <a:buFontTx/>
              <a:buNone/>
            </a:pPr>
            <a:r>
              <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How could Ben, unarmed,  stop him to shoot the bird ?</a:t>
            </a:r>
            <a:endPar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7" name="文本框 6"/>
          <p:cNvSpPr txBox="1"/>
          <p:nvPr/>
        </p:nvSpPr>
        <p:spPr>
          <a:xfrm>
            <a:off x="645667" y="5310764"/>
            <a:ext cx="4694846" cy="575945"/>
          </a:xfrm>
          <a:prstGeom prst="rect">
            <a:avLst/>
          </a:prstGeom>
          <a:solidFill>
            <a:schemeClr val="accent4">
              <a:lumMod val="40000"/>
              <a:lumOff val="60000"/>
            </a:schemeClr>
          </a:solidFill>
        </p:spPr>
        <p:txBody>
          <a:bodyPr wrap="square">
            <a:spAutoFit/>
          </a:bodyPr>
          <a:lstStyle/>
          <a:p>
            <a:pPr fontAlgn="base">
              <a:lnSpc>
                <a:spcPct val="150000"/>
              </a:lnSpc>
              <a:spcBef>
                <a:spcPct val="0"/>
              </a:spcBef>
              <a:spcAft>
                <a:spcPct val="0"/>
              </a:spcAft>
              <a:buFontTx/>
              <a:buNone/>
            </a:pPr>
            <a:r>
              <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How could Ben make him leave?</a:t>
            </a:r>
            <a:endPar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9" name="文本框 8"/>
          <p:cNvSpPr txBox="1"/>
          <p:nvPr/>
        </p:nvSpPr>
        <p:spPr>
          <a:xfrm>
            <a:off x="618041" y="2522996"/>
            <a:ext cx="4071776" cy="575945"/>
          </a:xfrm>
          <a:prstGeom prst="rect">
            <a:avLst/>
          </a:prstGeom>
          <a:solidFill>
            <a:schemeClr val="accent4">
              <a:lumMod val="40000"/>
              <a:lumOff val="60000"/>
            </a:schemeClr>
          </a:solidFill>
        </p:spPr>
        <p:txBody>
          <a:bodyPr wrap="square">
            <a:spAutoFit/>
          </a:bodyPr>
          <a:lstStyle/>
          <a:p>
            <a:pPr fontAlgn="base">
              <a:lnSpc>
                <a:spcPct val="150000"/>
              </a:lnSpc>
              <a:spcBef>
                <a:spcPct val="0"/>
              </a:spcBef>
              <a:spcAft>
                <a:spcPct val="0"/>
              </a:spcAft>
              <a:buFontTx/>
              <a:buNone/>
            </a:pPr>
            <a:r>
              <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Was the bird hurt or startled?</a:t>
            </a:r>
            <a:endParaRPr lang="en-US" altLang="zh-CN" sz="21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9"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332740"/>
            <a:ext cx="9030970" cy="5507990"/>
          </a:xfrm>
          <a:prstGeom prst="rect">
            <a:avLst/>
          </a:prstGeom>
          <a:noFill/>
        </p:spPr>
        <p:txBody>
          <a:bodyPr wrap="square">
            <a:spAutoFit/>
          </a:bodyPr>
          <a:lstStyle/>
          <a:p>
            <a:pPr algn="just"/>
            <a:r>
              <a:rPr lang="en-US" altLang="zh-CN" sz="32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Paragraph 1:</a:t>
            </a:r>
            <a:endParaRPr lang="zh-CN"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en-US" altLang="zh-CN" sz="3200" u="sng"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Suddenly he heard a bird’s wings beating the dry grass.</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u="sng" kern="100" dirty="0">
                <a:gradFill>
                  <a:gsLst>
                    <a:gs pos="0">
                      <a:srgbClr val="FE4444"/>
                    </a:gs>
                    <a:gs pos="100000">
                      <a:srgbClr val="832B2B"/>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Ben</a:t>
            </a:r>
            <a:r>
              <a:rPr lang="en-US" altLang="zh-CN" sz="3200" kern="100" dirty="0">
                <a:gradFill>
                  <a:gsLst>
                    <a:gs pos="0">
                      <a:srgbClr val="FE4444"/>
                    </a:gs>
                    <a:gs pos="100000">
                      <a:srgbClr val="832B2B"/>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 moved quickly toward the sound and saw</a:t>
            </a:r>
            <a:r>
              <a:rPr lang="en-US" altLang="zh-CN" sz="3200" kern="10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 a colored head of a beautiful </a:t>
            </a:r>
            <a:r>
              <a:rPr lang="en-US" altLang="zh-CN" sz="3200" u="sng" kern="10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bird</a:t>
            </a:r>
            <a:r>
              <a:rPr lang="en-US" altLang="zh-CN" sz="3200" kern="10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 The bird did not move until Ben came close. Then it tried to fly away, but one wing was broken.</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kern="100" dirty="0">
                <a:gradFill>
                  <a:gsLst>
                    <a:gs pos="0">
                      <a:srgbClr val="14CD68"/>
                    </a:gs>
                    <a:gs pos="100000">
                      <a:srgbClr val="035C7D"/>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Ben lifted the bird and held it close against his body</a:t>
            </a:r>
            <a:r>
              <a:rPr lang="en-US" altLang="zh-CN" sz="3200" kern="100" dirty="0">
                <a:gradFill>
                  <a:gsLst>
                    <a:gs pos="0">
                      <a:srgbClr val="7B32B2"/>
                    </a:gs>
                    <a:gs pos="100000">
                      <a:srgbClr val="401A5D"/>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kern="10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The bird fought to escape, but soon lay </a:t>
            </a:r>
            <a:r>
              <a:rPr lang="en-US" altLang="zh-CN" sz="3200" u="sng" kern="10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quietly</a:t>
            </a:r>
            <a:r>
              <a:rPr lang="en-US" altLang="zh-CN" sz="3200" kern="10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 in Ben’s arms.</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kern="100" dirty="0">
                <a:gradFill>
                  <a:gsLst>
                    <a:gs pos="0">
                      <a:srgbClr val="14CD68"/>
                    </a:gs>
                    <a:gs pos="100000">
                      <a:srgbClr val="035C7D"/>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Ben decided to take the bird home and fix its broken wings so that it could fly again. He was almost through the </a:t>
            </a:r>
            <a:r>
              <a:rPr lang="en-US" altLang="zh-CN" sz="3200" u="sng" kern="100" dirty="0">
                <a:gradFill>
                  <a:gsLst>
                    <a:gs pos="0">
                      <a:srgbClr val="14CD68"/>
                    </a:gs>
                    <a:gs pos="100000">
                      <a:srgbClr val="035C7D"/>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woods</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kern="100" dirty="0">
                <a:gradFill>
                  <a:gsLst>
                    <a:gs pos="0">
                      <a:srgbClr val="FE4444"/>
                    </a:gs>
                    <a:gs pos="100000">
                      <a:srgbClr val="832B2B"/>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when he heard the </a:t>
            </a:r>
            <a:r>
              <a:rPr lang="en-US" altLang="zh-CN" sz="3200" u="sng" kern="100" dirty="0">
                <a:gradFill>
                  <a:gsLst>
                    <a:gs pos="0">
                      <a:srgbClr val="FE4444"/>
                    </a:gs>
                    <a:gs pos="100000">
                      <a:srgbClr val="832B2B"/>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hunter</a:t>
            </a:r>
            <a:r>
              <a:rPr lang="en-US" altLang="zh-CN" sz="3200" kern="100" dirty="0">
                <a:gradFill>
                  <a:gsLst>
                    <a:gs pos="0">
                      <a:srgbClr val="FE4444"/>
                    </a:gs>
                    <a:gs pos="100000">
                      <a:srgbClr val="832B2B"/>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 behind him. “It is mine!”</a:t>
            </a:r>
            <a:endParaRPr lang="en-US" altLang="zh-CN" sz="3200" kern="100" dirty="0">
              <a:gradFill>
                <a:gsLst>
                  <a:gs pos="0">
                    <a:srgbClr val="FE4444"/>
                  </a:gs>
                  <a:gs pos="100000">
                    <a:srgbClr val="832B2B"/>
                  </a:gs>
                </a:gsLst>
                <a:lin scaled="0"/>
              </a:gra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560" y="-27305"/>
            <a:ext cx="9126855" cy="6985635"/>
          </a:xfrm>
          <a:prstGeom prst="rect">
            <a:avLst/>
          </a:prstGeom>
          <a:noFill/>
        </p:spPr>
        <p:txBody>
          <a:bodyPr wrap="square">
            <a:spAutoFit/>
          </a:bodyPr>
          <a:lstStyle/>
          <a:p>
            <a:pPr algn="just"/>
            <a:r>
              <a:rPr lang="en-US" altLang="zh-CN" sz="32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Paragraph 2:</a:t>
            </a:r>
            <a:endParaRPr lang="zh-CN"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u="sng"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There was something threatening in the man’s cool quiet voice.</a:t>
            </a:r>
            <a:r>
              <a:rPr lang="en-US" altLang="zh-CN" sz="3200" u="sng"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kern="100" dirty="0">
                <a:gradFill>
                  <a:gsLst>
                    <a:gs pos="0">
                      <a:srgbClr val="FE4444"/>
                    </a:gs>
                    <a:gs pos="100000">
                      <a:srgbClr val="832B2B"/>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The hunter stepped closer and said, “Give me that bird!”</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kern="100" dirty="0">
                <a:gradFill>
                  <a:gsLst>
                    <a:gs pos="0">
                      <a:srgbClr val="14CD68"/>
                    </a:gs>
                    <a:gs pos="100000">
                      <a:srgbClr val="035C7D"/>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Ben was frightened at first. However, when he saw the bird struggling weakly and made a wild, strange noise, he knew he could never give this bird to the hunter. This feeling gave Ben great strength, and he was no longer afraid.</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“This is my property. Leave here, or I call police!” </a:t>
            </a:r>
            <a:r>
              <a:rPr lang="en-US" altLang="zh-CN" sz="32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Ben said assertively</a:t>
            </a:r>
            <a:r>
              <a:rPr lang="zh-CN" altLang="zh-CN" sz="32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（果断地）</a:t>
            </a:r>
            <a:r>
              <a:rPr lang="en-US" altLang="zh-CN" sz="32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3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The woods were strangely quiet. To Ben’s surprise, the hunter slowly walked away. Ben carefully studied the injured wing. He stayed with the bird, smoothing its feathers, delighted to see it recovering slowly </a:t>
            </a:r>
            <a:r>
              <a:rPr lang="en-US" altLang="zh-CN" sz="3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5560" y="44450"/>
            <a:ext cx="9167495" cy="6554470"/>
          </a:xfrm>
          <a:prstGeom prst="rect">
            <a:avLst/>
          </a:prstGeom>
          <a:noFill/>
        </p:spPr>
        <p:txBody>
          <a:bodyPr wrap="square" rtlCol="0">
            <a:spAutoFit/>
          </a:bodyPr>
          <a:p>
            <a:r>
              <a:rPr lang="zh-CN" altLang="en-US" sz="2800" u="sng">
                <a:latin typeface="Times New Roman" panose="02020603050405020304" pitchFamily="18" charset="0"/>
                <a:cs typeface="Times New Roman" panose="02020603050405020304" pitchFamily="18" charset="0"/>
              </a:rPr>
              <a:t>Suddenly he heard a bird’s wings beating the dry grass. </a:t>
            </a:r>
            <a:r>
              <a:rPr lang="zh-CN" altLang="en-US" sz="2800">
                <a:solidFill>
                  <a:srgbClr val="FF0000"/>
                </a:solidFill>
                <a:latin typeface="Times New Roman" panose="02020603050405020304" pitchFamily="18" charset="0"/>
                <a:cs typeface="Times New Roman" panose="02020603050405020304" pitchFamily="18" charset="0"/>
              </a:rPr>
              <a:t>Obviously, the hunter captured this sound as well. A queer sneer crept onto his face, which sent chill down Ben’s spine.</a:t>
            </a:r>
            <a:r>
              <a:rPr lang="zh-CN" altLang="en-US" sz="2800">
                <a:latin typeface="Times New Roman" panose="02020603050405020304" pitchFamily="18" charset="0"/>
                <a:cs typeface="Times New Roman" panose="02020603050405020304" pitchFamily="18" charset="0"/>
              </a:rPr>
              <a:t> </a:t>
            </a:r>
            <a:r>
              <a:rPr lang="zh-CN" altLang="en-US" sz="2800">
                <a:solidFill>
                  <a:srgbClr val="0000FF"/>
                </a:solidFill>
                <a:latin typeface="Times New Roman" panose="02020603050405020304" pitchFamily="18" charset="0"/>
                <a:cs typeface="Times New Roman" panose="02020603050405020304" pitchFamily="18" charset="0"/>
              </a:rPr>
              <a:t>“No!” Ben muttered, the pit in his stomach growing. </a:t>
            </a:r>
            <a:r>
              <a:rPr lang="zh-CN" altLang="en-US" sz="2800">
                <a:solidFill>
                  <a:srgbClr val="FF0000"/>
                </a:solidFill>
                <a:latin typeface="Times New Roman" panose="02020603050405020304" pitchFamily="18" charset="0"/>
                <a:cs typeface="Times New Roman" panose="02020603050405020304" pitchFamily="18" charset="0"/>
              </a:rPr>
              <a:t>Turning a deaf ear, the hunter quickly put the gun to his shoulder, crouched low, and sneaked up to the poor bird swiftly but quietly. </a:t>
            </a:r>
            <a:r>
              <a:rPr lang="zh-CN" altLang="en-US" sz="2800">
                <a:solidFill>
                  <a:srgbClr val="0000FF"/>
                </a:solidFill>
                <a:latin typeface="Times New Roman" panose="02020603050405020304" pitchFamily="18" charset="0"/>
                <a:cs typeface="Times New Roman" panose="02020603050405020304" pitchFamily="18" charset="0"/>
              </a:rPr>
              <a:t>As if sensing the approaching danger, the bird began frantically beating its wings against the grass, creating a harassing noise which put Ben to the verge of breaking out</a:t>
            </a:r>
            <a:r>
              <a:rPr lang="zh-CN" altLang="en-US" sz="2800">
                <a:latin typeface="Times New Roman" panose="02020603050405020304" pitchFamily="18" charset="0"/>
                <a:cs typeface="Times New Roman" panose="02020603050405020304" pitchFamily="18" charset="0"/>
              </a:rPr>
              <a:t>. </a:t>
            </a:r>
            <a:r>
              <a:rPr lang="zh-CN" altLang="en-US" sz="2800">
                <a:solidFill>
                  <a:srgbClr val="FF0000"/>
                </a:solidFill>
                <a:latin typeface="Times New Roman" panose="02020603050405020304" pitchFamily="18" charset="0"/>
                <a:cs typeface="Times New Roman" panose="02020603050405020304" pitchFamily="18" charset="0"/>
              </a:rPr>
              <a:t>Before he knew it, he had picked up a stone and heavily thrown it towards the hunter</a:t>
            </a:r>
            <a:r>
              <a:rPr lang="zh-CN" altLang="en-US" sz="2800">
                <a:latin typeface="Times New Roman" panose="02020603050405020304" pitchFamily="18" charset="0"/>
                <a:cs typeface="Times New Roman" panose="02020603050405020304" pitchFamily="18" charset="0"/>
              </a:rPr>
              <a:t>. A snort escaping from his nose, the hunter slowly turned around and squeezed the words through clenched teeth, “Go away. It’s none of your business.”</a:t>
            </a:r>
            <a:endParaRPr lang="zh-CN" altLang="en-US" sz="2800">
              <a:latin typeface="Times New Roman" panose="02020603050405020304" pitchFamily="18" charset="0"/>
              <a:cs typeface="Times New Roman" panose="02020603050405020304" pitchFamily="18" charset="0"/>
            </a:endParaRPr>
          </a:p>
          <a:p>
            <a:endParaRPr lang="zh-CN"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5560" y="44450"/>
            <a:ext cx="9167495" cy="6554470"/>
          </a:xfrm>
          <a:prstGeom prst="rect">
            <a:avLst/>
          </a:prstGeom>
          <a:noFill/>
        </p:spPr>
        <p:txBody>
          <a:bodyPr wrap="square" rtlCol="0">
            <a:spAutoFit/>
          </a:bodyPr>
          <a:p>
            <a:r>
              <a:rPr lang="zh-CN" altLang="en-US" sz="2800" u="sng">
                <a:latin typeface="Times New Roman" panose="02020603050405020304" pitchFamily="18" charset="0"/>
                <a:cs typeface="Times New Roman" panose="02020603050405020304" pitchFamily="18" charset="0"/>
              </a:rPr>
              <a:t>Suddenly he heard a bird’s wings beating the dry grass. </a:t>
            </a:r>
            <a:r>
              <a:rPr lang="zh-CN" altLang="en-US" sz="2800">
                <a:latin typeface="Times New Roman" panose="02020603050405020304" pitchFamily="18" charset="0"/>
                <a:cs typeface="Times New Roman" panose="02020603050405020304" pitchFamily="18" charset="0"/>
              </a:rPr>
              <a:t>Obviously, the hunter </a:t>
            </a:r>
            <a:r>
              <a:rPr lang="zh-CN" altLang="en-US" sz="2800">
                <a:solidFill>
                  <a:srgbClr val="FF0000"/>
                </a:solidFill>
                <a:latin typeface="Times New Roman" panose="02020603050405020304" pitchFamily="18" charset="0"/>
                <a:cs typeface="Times New Roman" panose="02020603050405020304" pitchFamily="18" charset="0"/>
              </a:rPr>
              <a:t>captured this sound</a:t>
            </a:r>
            <a:r>
              <a:rPr lang="zh-CN" altLang="en-US" sz="2800">
                <a:latin typeface="Times New Roman" panose="02020603050405020304" pitchFamily="18" charset="0"/>
                <a:cs typeface="Times New Roman" panose="02020603050405020304" pitchFamily="18" charset="0"/>
              </a:rPr>
              <a:t> as well. </a:t>
            </a:r>
            <a:r>
              <a:rPr lang="zh-CN" altLang="en-US" sz="2800">
                <a:gradFill>
                  <a:gsLst>
                    <a:gs pos="0">
                      <a:srgbClr val="FE4444"/>
                    </a:gs>
                    <a:gs pos="100000">
                      <a:srgbClr val="832B2B"/>
                    </a:gs>
                  </a:gsLst>
                  <a:lin scaled="0"/>
                </a:gradFill>
                <a:latin typeface="Times New Roman" panose="02020603050405020304" pitchFamily="18" charset="0"/>
                <a:cs typeface="Times New Roman" panose="02020603050405020304" pitchFamily="18" charset="0"/>
              </a:rPr>
              <a:t>A queer sneer </a:t>
            </a:r>
            <a:r>
              <a:rPr lang="zh-CN" altLang="en-US" sz="2800">
                <a:latin typeface="Times New Roman" panose="02020603050405020304" pitchFamily="18" charset="0"/>
                <a:cs typeface="Times New Roman" panose="02020603050405020304" pitchFamily="18" charset="0"/>
              </a:rPr>
              <a:t>crept onto his face, which sent chill down Ben’s spine. “No!” Ben muttered, the pit in his stomach growing. </a:t>
            </a:r>
            <a:r>
              <a:rPr lang="zh-CN" altLang="en-US" sz="2800">
                <a:gradFill>
                  <a:gsLst>
                    <a:gs pos="0">
                      <a:srgbClr val="FE4444"/>
                    </a:gs>
                    <a:gs pos="100000">
                      <a:srgbClr val="832B2B"/>
                    </a:gs>
                  </a:gsLst>
                  <a:lin scaled="0"/>
                </a:gradFill>
                <a:latin typeface="Times New Roman" panose="02020603050405020304" pitchFamily="18" charset="0"/>
                <a:cs typeface="Times New Roman" panose="02020603050405020304" pitchFamily="18" charset="0"/>
              </a:rPr>
              <a:t>Turning a deaf ear</a:t>
            </a:r>
            <a:r>
              <a:rPr lang="zh-CN" altLang="en-US" sz="2800">
                <a:latin typeface="Times New Roman" panose="02020603050405020304" pitchFamily="18" charset="0"/>
                <a:cs typeface="Times New Roman" panose="02020603050405020304" pitchFamily="18" charset="0"/>
              </a:rPr>
              <a:t>, the hunter quickly </a:t>
            </a:r>
            <a:r>
              <a:rPr lang="zh-CN" altLang="en-US" sz="2800">
                <a:solidFill>
                  <a:srgbClr val="FF0000"/>
                </a:solidFill>
                <a:latin typeface="Times New Roman" panose="02020603050405020304" pitchFamily="18" charset="0"/>
                <a:cs typeface="Times New Roman" panose="02020603050405020304" pitchFamily="18" charset="0"/>
              </a:rPr>
              <a:t>put</a:t>
            </a:r>
            <a:r>
              <a:rPr lang="zh-CN" altLang="en-US" sz="2800">
                <a:latin typeface="Times New Roman" panose="02020603050405020304" pitchFamily="18" charset="0"/>
                <a:cs typeface="Times New Roman" panose="02020603050405020304" pitchFamily="18" charset="0"/>
              </a:rPr>
              <a:t> the gun to his shoulder, </a:t>
            </a:r>
            <a:r>
              <a:rPr lang="zh-CN" altLang="en-US" sz="2800">
                <a:solidFill>
                  <a:srgbClr val="FF0000"/>
                </a:solidFill>
                <a:latin typeface="Times New Roman" panose="02020603050405020304" pitchFamily="18" charset="0"/>
                <a:cs typeface="Times New Roman" panose="02020603050405020304" pitchFamily="18" charset="0"/>
              </a:rPr>
              <a:t>crouched</a:t>
            </a:r>
            <a:r>
              <a:rPr lang="zh-CN" altLang="en-US" sz="2800">
                <a:latin typeface="Times New Roman" panose="02020603050405020304" pitchFamily="18" charset="0"/>
                <a:cs typeface="Times New Roman" panose="02020603050405020304" pitchFamily="18" charset="0"/>
              </a:rPr>
              <a:t> low, and </a:t>
            </a:r>
            <a:r>
              <a:rPr lang="zh-CN" altLang="en-US" sz="2800">
                <a:solidFill>
                  <a:srgbClr val="FF0000"/>
                </a:solidFill>
                <a:latin typeface="Times New Roman" panose="02020603050405020304" pitchFamily="18" charset="0"/>
                <a:cs typeface="Times New Roman" panose="02020603050405020304" pitchFamily="18" charset="0"/>
              </a:rPr>
              <a:t>sneaked up to</a:t>
            </a:r>
            <a:r>
              <a:rPr lang="zh-CN" altLang="en-US" sz="2800">
                <a:latin typeface="Times New Roman" panose="02020603050405020304" pitchFamily="18" charset="0"/>
                <a:cs typeface="Times New Roman" panose="02020603050405020304" pitchFamily="18" charset="0"/>
              </a:rPr>
              <a:t> the poor bird </a:t>
            </a:r>
            <a:r>
              <a:rPr lang="zh-CN" altLang="en-US" sz="2800">
                <a:solidFill>
                  <a:srgbClr val="FF0000"/>
                </a:solidFill>
                <a:latin typeface="Times New Roman" panose="02020603050405020304" pitchFamily="18" charset="0"/>
                <a:cs typeface="Times New Roman" panose="02020603050405020304" pitchFamily="18" charset="0"/>
              </a:rPr>
              <a:t>swiftly but quietly</a:t>
            </a:r>
            <a:r>
              <a:rPr lang="zh-CN" altLang="en-US" sz="2800">
                <a:latin typeface="Times New Roman" panose="02020603050405020304" pitchFamily="18" charset="0"/>
                <a:cs typeface="Times New Roman" panose="02020603050405020304" pitchFamily="18" charset="0"/>
              </a:rPr>
              <a:t>. As if </a:t>
            </a:r>
            <a:r>
              <a:rPr lang="zh-CN" altLang="en-US" sz="2800">
                <a:solidFill>
                  <a:srgbClr val="FF0000"/>
                </a:solidFill>
                <a:latin typeface="Times New Roman" panose="02020603050405020304" pitchFamily="18" charset="0"/>
                <a:cs typeface="Times New Roman" panose="02020603050405020304" pitchFamily="18" charset="0"/>
              </a:rPr>
              <a:t>sensing</a:t>
            </a:r>
            <a:r>
              <a:rPr lang="zh-CN" altLang="en-US" sz="2800">
                <a:latin typeface="Times New Roman" panose="02020603050405020304" pitchFamily="18" charset="0"/>
                <a:cs typeface="Times New Roman" panose="02020603050405020304" pitchFamily="18" charset="0"/>
              </a:rPr>
              <a:t> the approaching danger, the bird began </a:t>
            </a:r>
            <a:r>
              <a:rPr lang="zh-CN" altLang="en-US" sz="2800">
                <a:solidFill>
                  <a:srgbClr val="FF0000"/>
                </a:solidFill>
                <a:latin typeface="Times New Roman" panose="02020603050405020304" pitchFamily="18" charset="0"/>
                <a:cs typeface="Times New Roman" panose="02020603050405020304" pitchFamily="18" charset="0"/>
              </a:rPr>
              <a:t>frantically beating</a:t>
            </a:r>
            <a:r>
              <a:rPr lang="zh-CN" altLang="en-US" sz="2800">
                <a:solidFill>
                  <a:schemeClr val="tx1"/>
                </a:solidFill>
                <a:latin typeface="Times New Roman" panose="02020603050405020304" pitchFamily="18" charset="0"/>
                <a:cs typeface="Times New Roman" panose="02020603050405020304" pitchFamily="18" charset="0"/>
              </a:rPr>
              <a:t> its wings against the grass</a:t>
            </a:r>
            <a:r>
              <a:rPr lang="zh-CN" altLang="en-US" sz="2800">
                <a:latin typeface="Times New Roman" panose="02020603050405020304" pitchFamily="18" charset="0"/>
                <a:cs typeface="Times New Roman" panose="02020603050405020304" pitchFamily="18" charset="0"/>
              </a:rPr>
              <a:t>, creating a harassing noise which </a:t>
            </a:r>
            <a:r>
              <a:rPr lang="zh-CN" altLang="en-US" sz="2800">
                <a:gradFill>
                  <a:gsLst>
                    <a:gs pos="0">
                      <a:srgbClr val="FE4444"/>
                    </a:gs>
                    <a:gs pos="100000">
                      <a:srgbClr val="832B2B"/>
                    </a:gs>
                  </a:gsLst>
                  <a:lin scaled="0"/>
                </a:gradFill>
                <a:latin typeface="Times New Roman" panose="02020603050405020304" pitchFamily="18" charset="0"/>
                <a:cs typeface="Times New Roman" panose="02020603050405020304" pitchFamily="18" charset="0"/>
              </a:rPr>
              <a:t>put Ben to the verge of breaking out</a:t>
            </a:r>
            <a:r>
              <a:rPr lang="zh-CN" altLang="en-US" sz="2800">
                <a:latin typeface="Times New Roman" panose="02020603050405020304" pitchFamily="18" charset="0"/>
                <a:cs typeface="Times New Roman" panose="02020603050405020304" pitchFamily="18" charset="0"/>
              </a:rPr>
              <a:t>. Before he knew it, he had </a:t>
            </a:r>
            <a:r>
              <a:rPr lang="zh-CN" altLang="en-US" sz="2800">
                <a:solidFill>
                  <a:schemeClr val="tx1">
                    <a:lumMod val="95000"/>
                    <a:lumOff val="5000"/>
                  </a:schemeClr>
                </a:solidFill>
                <a:latin typeface="Times New Roman" panose="02020603050405020304" pitchFamily="18" charset="0"/>
                <a:cs typeface="Times New Roman" panose="02020603050405020304" pitchFamily="18" charset="0"/>
              </a:rPr>
              <a:t>picked up</a:t>
            </a:r>
            <a:r>
              <a:rPr lang="zh-CN" altLang="en-US" sz="2800">
                <a:solidFill>
                  <a:srgbClr val="FFC000"/>
                </a:solidFill>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a stone and </a:t>
            </a:r>
            <a:r>
              <a:rPr lang="zh-CN" altLang="en-US" sz="2800">
                <a:solidFill>
                  <a:srgbClr val="FF0000"/>
                </a:solidFill>
                <a:latin typeface="Times New Roman" panose="02020603050405020304" pitchFamily="18" charset="0"/>
                <a:cs typeface="Times New Roman" panose="02020603050405020304" pitchFamily="18" charset="0"/>
              </a:rPr>
              <a:t>heavily thrown</a:t>
            </a:r>
            <a:r>
              <a:rPr lang="zh-CN" altLang="en-US" sz="2800">
                <a:latin typeface="Times New Roman" panose="02020603050405020304" pitchFamily="18" charset="0"/>
                <a:cs typeface="Times New Roman" panose="02020603050405020304" pitchFamily="18" charset="0"/>
              </a:rPr>
              <a:t> it towards the hunter. </a:t>
            </a:r>
            <a:r>
              <a:rPr lang="zh-CN" altLang="en-US" sz="2800">
                <a:solidFill>
                  <a:srgbClr val="FF0000"/>
                </a:solidFill>
                <a:latin typeface="Times New Roman" panose="02020603050405020304" pitchFamily="18" charset="0"/>
                <a:cs typeface="Times New Roman" panose="02020603050405020304" pitchFamily="18" charset="0"/>
              </a:rPr>
              <a:t>A snort</a:t>
            </a:r>
            <a:r>
              <a:rPr lang="zh-CN" altLang="en-US" sz="2800">
                <a:latin typeface="Times New Roman" panose="02020603050405020304" pitchFamily="18" charset="0"/>
                <a:cs typeface="Times New Roman" panose="02020603050405020304" pitchFamily="18" charset="0"/>
              </a:rPr>
              <a:t> escaping from his nose, the hunter slowly </a:t>
            </a:r>
            <a:r>
              <a:rPr lang="zh-CN" altLang="en-US" sz="2800">
                <a:solidFill>
                  <a:srgbClr val="FF0000"/>
                </a:solidFill>
                <a:latin typeface="Times New Roman" panose="02020603050405020304" pitchFamily="18" charset="0"/>
                <a:cs typeface="Times New Roman" panose="02020603050405020304" pitchFamily="18" charset="0"/>
              </a:rPr>
              <a:t>turned </a:t>
            </a:r>
            <a:r>
              <a:rPr lang="zh-CN" altLang="en-US" sz="2800">
                <a:latin typeface="Times New Roman" panose="02020603050405020304" pitchFamily="18" charset="0"/>
                <a:cs typeface="Times New Roman" panose="02020603050405020304" pitchFamily="18" charset="0"/>
              </a:rPr>
              <a:t>around and </a:t>
            </a:r>
            <a:r>
              <a:rPr lang="zh-CN" altLang="en-US" sz="2800">
                <a:solidFill>
                  <a:srgbClr val="FF0000"/>
                </a:solidFill>
                <a:latin typeface="Times New Roman" panose="02020603050405020304" pitchFamily="18" charset="0"/>
                <a:cs typeface="Times New Roman" panose="02020603050405020304" pitchFamily="18" charset="0"/>
              </a:rPr>
              <a:t>squeezed</a:t>
            </a:r>
            <a:r>
              <a:rPr lang="zh-CN" altLang="en-US" sz="2800">
                <a:latin typeface="Times New Roman" panose="02020603050405020304" pitchFamily="18" charset="0"/>
                <a:cs typeface="Times New Roman" panose="02020603050405020304" pitchFamily="18" charset="0"/>
              </a:rPr>
              <a:t> the words </a:t>
            </a:r>
            <a:r>
              <a:rPr lang="zh-CN" altLang="en-US" sz="2800">
                <a:solidFill>
                  <a:srgbClr val="FF0000"/>
                </a:solidFill>
                <a:latin typeface="Times New Roman" panose="02020603050405020304" pitchFamily="18" charset="0"/>
                <a:cs typeface="Times New Roman" panose="02020603050405020304" pitchFamily="18" charset="0"/>
              </a:rPr>
              <a:t>through clenched teeth</a:t>
            </a:r>
            <a:r>
              <a:rPr lang="zh-CN" altLang="en-US" sz="2800">
                <a:latin typeface="Times New Roman" panose="02020603050405020304" pitchFamily="18" charset="0"/>
                <a:cs typeface="Times New Roman" panose="02020603050405020304" pitchFamily="18" charset="0"/>
              </a:rPr>
              <a:t>, “Go away. It’s none of your business.”</a:t>
            </a:r>
            <a:endParaRPr lang="zh-CN" altLang="en-US" sz="2800">
              <a:latin typeface="Times New Roman" panose="02020603050405020304" pitchFamily="18" charset="0"/>
              <a:cs typeface="Times New Roman" panose="02020603050405020304" pitchFamily="18" charset="0"/>
            </a:endParaRPr>
          </a:p>
          <a:p>
            <a:endParaRPr lang="zh-CN"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5560" y="44450"/>
            <a:ext cx="9167495" cy="6554470"/>
          </a:xfrm>
          <a:prstGeom prst="rect">
            <a:avLst/>
          </a:prstGeom>
          <a:noFill/>
        </p:spPr>
        <p:txBody>
          <a:bodyPr wrap="square" rtlCol="0">
            <a:spAutoFit/>
          </a:bodyPr>
          <a:p>
            <a:r>
              <a:rPr lang="zh-CN" altLang="en-US" sz="2800" u="sng">
                <a:latin typeface="Times New Roman" panose="02020603050405020304" pitchFamily="18" charset="0"/>
                <a:cs typeface="Times New Roman" panose="02020603050405020304" pitchFamily="18" charset="0"/>
              </a:rPr>
              <a:t>Suddenly he heard a bird’s wings beating the dry grass. </a:t>
            </a:r>
            <a:r>
              <a:rPr lang="zh-CN" altLang="en-US" sz="2800">
                <a:latin typeface="Times New Roman" panose="02020603050405020304" pitchFamily="18" charset="0"/>
                <a:cs typeface="Times New Roman" panose="02020603050405020304" pitchFamily="18" charset="0"/>
              </a:rPr>
              <a:t>Obviously, the hunter captured this sound as well. A queer sneer crept onto his face, </a:t>
            </a:r>
            <a:r>
              <a:rPr lang="zh-CN" altLang="en-US" sz="2800">
                <a:solidFill>
                  <a:srgbClr val="FF0000"/>
                </a:solidFill>
                <a:latin typeface="Times New Roman" panose="02020603050405020304" pitchFamily="18" charset="0"/>
                <a:cs typeface="Times New Roman" panose="02020603050405020304" pitchFamily="18" charset="0"/>
              </a:rPr>
              <a:t>which sent chill down Ben’s spine</a:t>
            </a:r>
            <a:r>
              <a:rPr lang="zh-CN" altLang="en-US" sz="2800">
                <a:latin typeface="Times New Roman" panose="02020603050405020304" pitchFamily="18" charset="0"/>
                <a:cs typeface="Times New Roman" panose="02020603050405020304" pitchFamily="18" charset="0"/>
              </a:rPr>
              <a:t>. “No!” Ben muttered, the pit in his stomach growing. </a:t>
            </a:r>
            <a:r>
              <a:rPr lang="zh-CN" altLang="en-US" sz="2800">
                <a:solidFill>
                  <a:srgbClr val="FF0000"/>
                </a:solidFill>
                <a:latin typeface="Times New Roman" panose="02020603050405020304" pitchFamily="18" charset="0"/>
                <a:cs typeface="Times New Roman" panose="02020603050405020304" pitchFamily="18" charset="0"/>
              </a:rPr>
              <a:t>Turning</a:t>
            </a:r>
            <a:r>
              <a:rPr lang="zh-CN" altLang="en-US" sz="2800">
                <a:latin typeface="Times New Roman" panose="02020603050405020304" pitchFamily="18" charset="0"/>
                <a:cs typeface="Times New Roman" panose="02020603050405020304" pitchFamily="18" charset="0"/>
              </a:rPr>
              <a:t> a deaf ear, the hunter quickly put the gun to his shoulder, crouched low, and sneaked up to the poor bird swiftly but quietly. </a:t>
            </a:r>
            <a:r>
              <a:rPr lang="zh-CN" altLang="en-US" sz="2800">
                <a:solidFill>
                  <a:srgbClr val="FF0000"/>
                </a:solidFill>
                <a:latin typeface="Times New Roman" panose="02020603050405020304" pitchFamily="18" charset="0"/>
                <a:cs typeface="Times New Roman" panose="02020603050405020304" pitchFamily="18" charset="0"/>
              </a:rPr>
              <a:t>As if sensing the approaching danger</a:t>
            </a:r>
            <a:r>
              <a:rPr lang="zh-CN" altLang="en-US" sz="2800">
                <a:latin typeface="Times New Roman" panose="02020603050405020304" pitchFamily="18" charset="0"/>
                <a:cs typeface="Times New Roman" panose="02020603050405020304" pitchFamily="18" charset="0"/>
              </a:rPr>
              <a:t>, the bird began frantically beating its wings against the grass, </a:t>
            </a:r>
            <a:r>
              <a:rPr lang="zh-CN" altLang="en-US" sz="2800">
                <a:solidFill>
                  <a:srgbClr val="FF0000"/>
                </a:solidFill>
                <a:latin typeface="Times New Roman" panose="02020603050405020304" pitchFamily="18" charset="0"/>
                <a:cs typeface="Times New Roman" panose="02020603050405020304" pitchFamily="18" charset="0"/>
              </a:rPr>
              <a:t>creating a harassing noise</a:t>
            </a:r>
            <a:r>
              <a:rPr lang="zh-CN" altLang="en-US" sz="2800">
                <a:latin typeface="Times New Roman" panose="02020603050405020304" pitchFamily="18" charset="0"/>
                <a:cs typeface="Times New Roman" panose="02020603050405020304" pitchFamily="18" charset="0"/>
              </a:rPr>
              <a:t> which put Ben to the verge of breaking out. </a:t>
            </a:r>
            <a:r>
              <a:rPr lang="zh-CN" altLang="en-US" sz="2800">
                <a:solidFill>
                  <a:srgbClr val="FF0000"/>
                </a:solidFill>
                <a:latin typeface="Times New Roman" panose="02020603050405020304" pitchFamily="18" charset="0"/>
                <a:cs typeface="Times New Roman" panose="02020603050405020304" pitchFamily="18" charset="0"/>
              </a:rPr>
              <a:t>Before he knew it</a:t>
            </a:r>
            <a:r>
              <a:rPr lang="zh-CN" altLang="en-US" sz="2800">
                <a:latin typeface="Times New Roman" panose="02020603050405020304" pitchFamily="18" charset="0"/>
                <a:cs typeface="Times New Roman" panose="02020603050405020304" pitchFamily="18" charset="0"/>
              </a:rPr>
              <a:t>, he had picked up a stone and heavily thrown it towards the hunter. </a:t>
            </a:r>
            <a:r>
              <a:rPr lang="zh-CN" altLang="en-US" sz="2800">
                <a:solidFill>
                  <a:srgbClr val="FF0000"/>
                </a:solidFill>
                <a:latin typeface="Times New Roman" panose="02020603050405020304" pitchFamily="18" charset="0"/>
                <a:cs typeface="Times New Roman" panose="02020603050405020304" pitchFamily="18" charset="0"/>
              </a:rPr>
              <a:t>A snort escaping from his nose</a:t>
            </a:r>
            <a:r>
              <a:rPr lang="zh-CN" altLang="en-US" sz="2800">
                <a:latin typeface="Times New Roman" panose="02020603050405020304" pitchFamily="18" charset="0"/>
                <a:cs typeface="Times New Roman" panose="02020603050405020304" pitchFamily="18" charset="0"/>
              </a:rPr>
              <a:t>, the hunter slowly turned around and squeezed the words through clenched teeth, “Go away. It’s none of your business.”</a:t>
            </a:r>
            <a:endParaRPr lang="zh-CN" altLang="en-US" sz="2800">
              <a:latin typeface="Times New Roman" panose="02020603050405020304" pitchFamily="18" charset="0"/>
              <a:cs typeface="Times New Roman" panose="02020603050405020304" pitchFamily="18" charset="0"/>
            </a:endParaRPr>
          </a:p>
          <a:p>
            <a:endParaRPr lang="zh-CN"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5560" y="44450"/>
            <a:ext cx="9167495" cy="6554470"/>
          </a:xfrm>
          <a:prstGeom prst="rect">
            <a:avLst/>
          </a:prstGeom>
          <a:noFill/>
        </p:spPr>
        <p:txBody>
          <a:bodyPr wrap="square" rtlCol="0">
            <a:spAutoFit/>
          </a:bodyPr>
          <a:p>
            <a:r>
              <a:rPr lang="zh-CN" altLang="en-US" sz="2800" u="sng">
                <a:latin typeface="Times New Roman" panose="02020603050405020304" pitchFamily="18" charset="0"/>
                <a:cs typeface="Times New Roman" panose="02020603050405020304" pitchFamily="18" charset="0"/>
              </a:rPr>
              <a:t>Suddenly he heard a bird’s wings beating the dry grass. </a:t>
            </a:r>
            <a:r>
              <a:rPr lang="zh-CN" altLang="en-US" sz="2800">
                <a:solidFill>
                  <a:srgbClr val="FF0000"/>
                </a:solidFill>
                <a:latin typeface="Times New Roman" panose="02020603050405020304" pitchFamily="18" charset="0"/>
                <a:cs typeface="Times New Roman" panose="02020603050405020304" pitchFamily="18" charset="0"/>
              </a:rPr>
              <a:t>Obviously, the hunter captured this sound as well</a:t>
            </a:r>
            <a:r>
              <a:rPr lang="zh-CN" altLang="en-US" sz="2800">
                <a:latin typeface="Times New Roman" panose="02020603050405020304" pitchFamily="18" charset="0"/>
                <a:cs typeface="Times New Roman" panose="02020603050405020304" pitchFamily="18" charset="0"/>
              </a:rPr>
              <a:t>. A queer sneer crept onto his face, which sent chill down Ben’s spine. “No!” Ben muttered, the pit in his stomach growing. Turning a deaf ear, the hunter quickly put the gun to his shoulder, crouched low, and sneaked up to the poor bird swiftly but quietly. As if sensing the approaching danger, the bird began frantically beating its wings against the grass, creating a harassing noise which put Ben to the verge of breaking out. Before he knew it, he had picked up a stone and heavily thrown it towards the hunter. A snort escaping from his nose, the hunter slowly turned around and squeezed the words through clenched teeth, </a:t>
            </a:r>
            <a:r>
              <a:rPr lang="zh-CN" altLang="en-US" sz="2800">
                <a:solidFill>
                  <a:srgbClr val="FF0000"/>
                </a:solidFill>
                <a:latin typeface="Times New Roman" panose="02020603050405020304" pitchFamily="18" charset="0"/>
                <a:cs typeface="Times New Roman" panose="02020603050405020304" pitchFamily="18" charset="0"/>
              </a:rPr>
              <a:t>“Go away. It’s none of your business.”</a:t>
            </a:r>
            <a:endParaRPr lang="zh-CN" altLang="en-US" sz="2800">
              <a:solidFill>
                <a:srgbClr val="FF0000"/>
              </a:solidFill>
              <a:latin typeface="Times New Roman" panose="02020603050405020304" pitchFamily="18" charset="0"/>
              <a:cs typeface="Times New Roman" panose="02020603050405020304" pitchFamily="18" charset="0"/>
            </a:endParaRPr>
          </a:p>
          <a:p>
            <a:endParaRPr lang="zh-CN" altLang="en-US" sz="280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23528" y="116632"/>
            <a:ext cx="3163045" cy="523220"/>
          </a:xfrm>
          <a:prstGeom prst="rect">
            <a:avLst/>
          </a:prstGeom>
          <a:noFill/>
        </p:spPr>
        <p:txBody>
          <a:bodyPr wrap="none" rtlCol="0">
            <a:spAutoFit/>
          </a:bodyPr>
          <a:lstStyle/>
          <a:p>
            <a:r>
              <a:rPr lang="en-US" altLang="zh-CN" sz="280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Who is </a:t>
            </a:r>
            <a:r>
              <a:rPr lang="en-US" altLang="zh-CN" sz="2800" b="1" dirty="0" err="1"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JeffBezos</a:t>
            </a:r>
            <a:r>
              <a:rPr lang="en-US" altLang="zh-CN" sz="280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280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2" name="图片 11" descr="2.jpg"/>
          <p:cNvPicPr>
            <a:picLocks noChangeAspect="1"/>
          </p:cNvPicPr>
          <p:nvPr/>
        </p:nvPicPr>
        <p:blipFill>
          <a:blip r:embed="rId1" cstate="print"/>
          <a:stretch>
            <a:fillRect/>
          </a:stretch>
        </p:blipFill>
        <p:spPr>
          <a:xfrm>
            <a:off x="0" y="692696"/>
            <a:ext cx="5715000" cy="3209925"/>
          </a:xfrm>
          <a:prstGeom prst="rect">
            <a:avLst/>
          </a:prstGeom>
        </p:spPr>
      </p:pic>
      <p:sp>
        <p:nvSpPr>
          <p:cNvPr id="13" name="TextBox 12"/>
          <p:cNvSpPr txBox="1"/>
          <p:nvPr/>
        </p:nvSpPr>
        <p:spPr>
          <a:xfrm>
            <a:off x="4067944" y="116632"/>
            <a:ext cx="4514850" cy="521970"/>
          </a:xfrm>
          <a:prstGeom prst="rect">
            <a:avLst/>
          </a:prstGeom>
          <a:noFill/>
        </p:spPr>
        <p:txBody>
          <a:bodyPr wrap="none" rtlCol="0">
            <a:spAutoFit/>
          </a:bodyPr>
          <a:lstStyle/>
          <a:p>
            <a:r>
              <a:rPr lang="en-US" altLang="zh-CN" sz="280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What's his rule at Amazon?</a:t>
            </a:r>
            <a:endParaRPr lang="zh-CN" altLang="en-US" sz="280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矩形 13"/>
          <p:cNvSpPr/>
          <p:nvPr/>
        </p:nvSpPr>
        <p:spPr>
          <a:xfrm>
            <a:off x="5831632" y="692696"/>
            <a:ext cx="3312368" cy="2061210"/>
          </a:xfrm>
          <a:prstGeom prst="rect">
            <a:avLst/>
          </a:prstGeom>
          <a:solidFill>
            <a:schemeClr val="accent2">
              <a:lumMod val="20000"/>
              <a:lumOff val="80000"/>
            </a:schemeClr>
          </a:solidFill>
        </p:spPr>
        <p:txBody>
          <a:bodyPr wrap="square">
            <a:spAutoFit/>
          </a:bodyPr>
          <a:lstStyle/>
          <a:p>
            <a:r>
              <a:rPr lang="en-US" altLang="zh-CN" sz="3200" b="1" dirty="0" smtClean="0">
                <a:solidFill>
                  <a:srgbClr val="0000FF"/>
                </a:solidFill>
              </a:rPr>
              <a:t>If a team can't be fed by two pizzas then that team</a:t>
            </a:r>
            <a:endParaRPr lang="en-US" altLang="zh-CN" sz="3200" b="1" dirty="0" smtClean="0">
              <a:solidFill>
                <a:srgbClr val="0000FF"/>
              </a:solidFill>
            </a:endParaRPr>
          </a:p>
          <a:p>
            <a:r>
              <a:rPr lang="en-US" altLang="zh-CN" sz="3200" b="1" dirty="0" smtClean="0">
                <a:solidFill>
                  <a:srgbClr val="0000FF"/>
                </a:solidFill>
              </a:rPr>
              <a:t>is too large.</a:t>
            </a:r>
            <a:endParaRPr lang="en-US" altLang="zh-CN" sz="3200" b="1" dirty="0" smtClean="0">
              <a:solidFill>
                <a:srgbClr val="0000FF"/>
              </a:solidFill>
            </a:endParaRPr>
          </a:p>
        </p:txBody>
      </p:sp>
      <p:sp>
        <p:nvSpPr>
          <p:cNvPr id="15" name="矩形 14"/>
          <p:cNvSpPr/>
          <p:nvPr/>
        </p:nvSpPr>
        <p:spPr>
          <a:xfrm>
            <a:off x="5868144" y="2780928"/>
            <a:ext cx="3275856" cy="707886"/>
          </a:xfrm>
          <a:prstGeom prst="rect">
            <a:avLst/>
          </a:prstGeom>
          <a:solidFill>
            <a:schemeClr val="accent4">
              <a:lumMod val="20000"/>
              <a:lumOff val="80000"/>
            </a:schemeClr>
          </a:solidFill>
        </p:spPr>
        <p:txBody>
          <a:bodyPr wrap="square">
            <a:spAutoFit/>
          </a:bodyPr>
          <a:lstStyle/>
          <a:p>
            <a:r>
              <a:rPr lang="zh-CN" altLang="zh-CN" sz="2000" dirty="0" smtClean="0"/>
              <a:t>如果两个披萨都喂不饱一个团队，那说明它太大了</a:t>
            </a:r>
            <a:r>
              <a:rPr lang="zh-CN" altLang="en-US" sz="2000" dirty="0" smtClean="0"/>
              <a:t>。</a:t>
            </a:r>
            <a:endParaRPr lang="en-US" altLang="zh-CN" sz="2000" b="1" dirty="0" smtClean="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6195" y="188595"/>
            <a:ext cx="9167495" cy="6123940"/>
          </a:xfrm>
          <a:prstGeom prst="rect">
            <a:avLst/>
          </a:prstGeom>
          <a:noFill/>
        </p:spPr>
        <p:txBody>
          <a:bodyPr wrap="square" rtlCol="0">
            <a:spAutoFit/>
          </a:bodyPr>
          <a:p>
            <a:endParaRPr lang="zh-CN" altLang="en-US" sz="2800">
              <a:latin typeface="Times New Roman" panose="02020603050405020304" pitchFamily="18" charset="0"/>
              <a:cs typeface="Times New Roman" panose="02020603050405020304" pitchFamily="18" charset="0"/>
            </a:endParaRPr>
          </a:p>
          <a:p>
            <a:r>
              <a:rPr lang="zh-CN" altLang="en-US" sz="2800" u="sng">
                <a:latin typeface="Times New Roman" panose="02020603050405020304" pitchFamily="18" charset="0"/>
                <a:cs typeface="Times New Roman" panose="02020603050405020304" pitchFamily="18" charset="0"/>
              </a:rPr>
              <a:t>There was something threatening in the man’s cool quiet voice.</a:t>
            </a:r>
            <a:r>
              <a:rPr lang="zh-CN" altLang="en-US" sz="2800">
                <a:latin typeface="Times New Roman" panose="02020603050405020304" pitchFamily="18" charset="0"/>
                <a:cs typeface="Times New Roman" panose="02020603050405020304" pitchFamily="18" charset="0"/>
              </a:rPr>
              <a:t> Ben was dumbfounded---for a shot moment. But the thought of protecting everything in the woods finally conquered the fear. Summoning up all his courage, Ben walked straight towards the hunter. He bent down, searching the grass for the bird, and knelt down, hold the adorable creature in his hands, stroking ti and comforting it. Then he rose to his feet, looked directly into the hunter’s eyes, “It’s so lovely, isn’t it?” Unconsciously, the hunter had put the gun down. After a long silence, he eventually nodded and said softly, “Yes.” Ben smiled. The sun emerged from beneath the horizon, hitting everything with charming light. The frost finally cleared away.</a:t>
            </a:r>
            <a:endParaRPr lang="zh-CN"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6195" y="188595"/>
            <a:ext cx="9167495" cy="6123940"/>
          </a:xfrm>
          <a:prstGeom prst="rect">
            <a:avLst/>
          </a:prstGeom>
          <a:noFill/>
        </p:spPr>
        <p:txBody>
          <a:bodyPr wrap="square" rtlCol="0">
            <a:spAutoFit/>
          </a:bodyPr>
          <a:p>
            <a:endParaRPr lang="zh-CN" altLang="en-US" sz="2800">
              <a:latin typeface="Times New Roman" panose="02020603050405020304" pitchFamily="18" charset="0"/>
              <a:cs typeface="Times New Roman" panose="02020603050405020304" pitchFamily="18" charset="0"/>
            </a:endParaRPr>
          </a:p>
          <a:p>
            <a:r>
              <a:rPr lang="zh-CN" altLang="en-US" sz="2800" u="sng">
                <a:latin typeface="Times New Roman" panose="02020603050405020304" pitchFamily="18" charset="0"/>
                <a:cs typeface="Times New Roman" panose="02020603050405020304" pitchFamily="18" charset="0"/>
              </a:rPr>
              <a:t>There was something threatening in the man’s cool quiet voice.</a:t>
            </a:r>
            <a:r>
              <a:rPr lang="zh-CN" altLang="en-US" sz="2800">
                <a:latin typeface="Times New Roman" panose="02020603050405020304" pitchFamily="18" charset="0"/>
                <a:cs typeface="Times New Roman" panose="02020603050405020304" pitchFamily="18" charset="0"/>
              </a:rPr>
              <a:t> </a:t>
            </a:r>
            <a:r>
              <a:rPr lang="zh-CN" altLang="en-US" sz="2800">
                <a:solidFill>
                  <a:srgbClr val="FF0000"/>
                </a:solidFill>
                <a:latin typeface="Times New Roman" panose="02020603050405020304" pitchFamily="18" charset="0"/>
                <a:cs typeface="Times New Roman" panose="02020603050405020304" pitchFamily="18" charset="0"/>
              </a:rPr>
              <a:t>Ben was dumbfounded---for a shot moment. But the thought of protecting everything in the woods finally conquered the fear. Summoning up all his courage, Ben walked straight towards the hunter. He bent down, searching the grass for the bird, and knelt down, hold the adorable creature in his hands, stroking </a:t>
            </a:r>
            <a:r>
              <a:rPr lang="en-US" altLang="zh-CN" sz="2800">
                <a:solidFill>
                  <a:srgbClr val="FF0000"/>
                </a:solidFill>
                <a:latin typeface="Times New Roman" panose="02020603050405020304" pitchFamily="18" charset="0"/>
                <a:cs typeface="Times New Roman" panose="02020603050405020304" pitchFamily="18" charset="0"/>
              </a:rPr>
              <a:t>it</a:t>
            </a:r>
            <a:r>
              <a:rPr lang="zh-CN" altLang="en-US" sz="2800">
                <a:solidFill>
                  <a:srgbClr val="FF0000"/>
                </a:solidFill>
                <a:latin typeface="Times New Roman" panose="02020603050405020304" pitchFamily="18" charset="0"/>
                <a:cs typeface="Times New Roman" panose="02020603050405020304" pitchFamily="18" charset="0"/>
              </a:rPr>
              <a:t> and comforting it. Then he rose to his feet, looked directly into the hunter’s eyes, “It’s so lovely, isn’t it?”</a:t>
            </a:r>
            <a:r>
              <a:rPr lang="zh-CN" altLang="en-US" sz="2800">
                <a:latin typeface="Times New Roman" panose="02020603050405020304" pitchFamily="18" charset="0"/>
                <a:cs typeface="Times New Roman" panose="02020603050405020304" pitchFamily="18" charset="0"/>
              </a:rPr>
              <a:t> Unconsciously, the hunter had put the gun down. After a long silence, he eventually nodded and said softly, “Yes.” Ben smiled. </a:t>
            </a:r>
            <a:r>
              <a:rPr lang="zh-CN" altLang="en-US" sz="2800">
                <a:solidFill>
                  <a:srgbClr val="0000FF"/>
                </a:solidFill>
                <a:latin typeface="Times New Roman" panose="02020603050405020304" pitchFamily="18" charset="0"/>
                <a:cs typeface="Times New Roman" panose="02020603050405020304" pitchFamily="18" charset="0"/>
              </a:rPr>
              <a:t>The sun emerged from beneath the horizon, hitting everything with charming light. The frost finally cleared away.</a:t>
            </a:r>
            <a:endParaRPr lang="zh-CN" altLang="en-US" sz="280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0645" y="404495"/>
            <a:ext cx="9063355" cy="5507990"/>
          </a:xfrm>
          <a:prstGeom prst="rect">
            <a:avLst/>
          </a:prstGeom>
          <a:noFill/>
        </p:spPr>
        <p:txBody>
          <a:bodyPr wrap="square">
            <a:spAutoFit/>
          </a:bodyPr>
          <a:lstStyle/>
          <a:p>
            <a:r>
              <a:rPr lang="en-US" altLang="zh-CN" sz="3200" u="none" dirty="0">
                <a:latin typeface="Times New Roman" panose="02020603050405020304" pitchFamily="18" charset="0"/>
                <a:cs typeface="Times New Roman" panose="02020603050405020304" pitchFamily="18" charset="0"/>
              </a:rPr>
              <a:t>Para1  </a:t>
            </a:r>
            <a:r>
              <a:rPr lang="en-US" altLang="zh-CN" sz="3200" i="1" u="sng" dirty="0">
                <a:latin typeface="Times New Roman" panose="02020603050405020304" pitchFamily="18" charset="0"/>
                <a:cs typeface="Times New Roman" panose="02020603050405020304" pitchFamily="18" charset="0"/>
              </a:rPr>
              <a:t>Suddenly he heard a bird’s wings beating the dry grass</a:t>
            </a:r>
            <a:r>
              <a:rPr lang="en-US" altLang="zh-CN" sz="3200" u="none" dirty="0">
                <a:latin typeface="Times New Roman" panose="02020603050405020304" pitchFamily="18" charset="0"/>
                <a:cs typeface="Times New Roman" panose="02020603050405020304" pitchFamily="18" charset="0"/>
              </a:rPr>
              <a:t>. </a:t>
            </a:r>
            <a:r>
              <a:rPr lang="en-US" altLang="zh-CN" sz="3200" u="sng" dirty="0">
                <a:solidFill>
                  <a:srgbClr val="0000FF"/>
                </a:solidFill>
                <a:latin typeface="Times New Roman" panose="02020603050405020304" pitchFamily="18" charset="0"/>
                <a:cs typeface="Times New Roman" panose="02020603050405020304" pitchFamily="18" charset="0"/>
              </a:rPr>
              <a:t>Ben</a:t>
            </a:r>
            <a:r>
              <a:rPr lang="en-US" altLang="zh-CN" sz="3200" dirty="0">
                <a:solidFill>
                  <a:srgbClr val="0000FF"/>
                </a:solidFill>
                <a:latin typeface="Times New Roman" panose="02020603050405020304" pitchFamily="18" charset="0"/>
                <a:cs typeface="Times New Roman" panose="02020603050405020304" pitchFamily="18" charset="0"/>
              </a:rPr>
              <a:t> took a deep breath. “Without doubt,” he thought, “the </a:t>
            </a:r>
            <a:r>
              <a:rPr lang="en-US" altLang="zh-CN" sz="3200" u="sng" dirty="0">
                <a:solidFill>
                  <a:srgbClr val="0000FF"/>
                </a:solidFill>
                <a:latin typeface="Times New Roman" panose="02020603050405020304" pitchFamily="18" charset="0"/>
                <a:cs typeface="Times New Roman" panose="02020603050405020304" pitchFamily="18" charset="0"/>
              </a:rPr>
              <a:t>bird</a:t>
            </a:r>
            <a:r>
              <a:rPr lang="en-US" altLang="zh-CN" sz="3200" dirty="0">
                <a:solidFill>
                  <a:srgbClr val="0000FF"/>
                </a:solidFill>
                <a:latin typeface="Times New Roman" panose="02020603050405020304" pitchFamily="18" charset="0"/>
                <a:cs typeface="Times New Roman" panose="02020603050405020304" pitchFamily="18" charset="0"/>
              </a:rPr>
              <a:t> exposed its spot to the human predator who was watching over these grass land.” </a:t>
            </a:r>
            <a:r>
              <a:rPr lang="en-US" altLang="zh-CN" sz="3200" dirty="0">
                <a:gradFill>
                  <a:gsLst>
                    <a:gs pos="0">
                      <a:srgbClr val="FE4444"/>
                    </a:gs>
                    <a:gs pos="100000">
                      <a:srgbClr val="832B2B"/>
                    </a:gs>
                  </a:gsLst>
                  <a:lin scaled="0"/>
                </a:gradFill>
                <a:latin typeface="Times New Roman" panose="02020603050405020304" pitchFamily="18" charset="0"/>
                <a:cs typeface="Times New Roman" panose="02020603050405020304" pitchFamily="18" charset="0"/>
              </a:rPr>
              <a:t>Just at the very moment when the </a:t>
            </a:r>
            <a:r>
              <a:rPr lang="en-US" altLang="zh-CN" sz="3200" u="sng" dirty="0">
                <a:gradFill>
                  <a:gsLst>
                    <a:gs pos="0">
                      <a:srgbClr val="FE4444"/>
                    </a:gs>
                    <a:gs pos="100000">
                      <a:srgbClr val="832B2B"/>
                    </a:gs>
                  </a:gsLst>
                  <a:lin scaled="0"/>
                </a:gradFill>
                <a:latin typeface="Times New Roman" panose="02020603050405020304" pitchFamily="18" charset="0"/>
                <a:cs typeface="Times New Roman" panose="02020603050405020304" pitchFamily="18" charset="0"/>
              </a:rPr>
              <a:t>hunter</a:t>
            </a:r>
            <a:r>
              <a:rPr lang="en-US" altLang="zh-CN" sz="3200" dirty="0">
                <a:gradFill>
                  <a:gsLst>
                    <a:gs pos="0">
                      <a:srgbClr val="FE4444"/>
                    </a:gs>
                    <a:gs pos="100000">
                      <a:srgbClr val="832B2B"/>
                    </a:gs>
                  </a:gsLst>
                  <a:lin scaled="0"/>
                </a:gradFill>
                <a:latin typeface="Times New Roman" panose="02020603050405020304" pitchFamily="18" charset="0"/>
                <a:cs typeface="Times New Roman" panose="02020603050405020304" pitchFamily="18" charset="0"/>
              </a:rPr>
              <a:t> was targeting the bird and was about to trigger, Ben </a:t>
            </a:r>
            <a:r>
              <a:rPr lang="en-US" altLang="zh-CN" sz="3200" u="sng" dirty="0">
                <a:gradFill>
                  <a:gsLst>
                    <a:gs pos="0">
                      <a:srgbClr val="FE4444"/>
                    </a:gs>
                    <a:gs pos="100000">
                      <a:srgbClr val="832B2B"/>
                    </a:gs>
                  </a:gsLst>
                  <a:lin scaled="0"/>
                </a:gradFill>
                <a:latin typeface="Times New Roman" panose="02020603050405020304" pitchFamily="18" charset="0"/>
                <a:cs typeface="Times New Roman" panose="02020603050405020304" pitchFamily="18" charset="0"/>
              </a:rPr>
              <a:t>shouted</a:t>
            </a:r>
            <a:r>
              <a:rPr lang="en-US" altLang="zh-CN" sz="3200" dirty="0">
                <a:gradFill>
                  <a:gsLst>
                    <a:gs pos="0">
                      <a:srgbClr val="FE4444"/>
                    </a:gs>
                    <a:gs pos="100000">
                      <a:srgbClr val="832B2B"/>
                    </a:gs>
                  </a:gsLst>
                  <a:lin scaled="0"/>
                </a:gradFill>
                <a:latin typeface="Times New Roman" panose="02020603050405020304" pitchFamily="18" charset="0"/>
                <a:cs typeface="Times New Roman" panose="02020603050405020304" pitchFamily="18" charset="0"/>
              </a:rPr>
              <a:t> at the top of his voice “Stop!”</a:t>
            </a:r>
            <a:r>
              <a:rPr lang="en-US" altLang="zh-CN" sz="3200" dirty="0">
                <a:latin typeface="Times New Roman" panose="02020603050405020304" pitchFamily="18" charset="0"/>
                <a:cs typeface="Times New Roman" panose="02020603050405020304" pitchFamily="18" charset="0"/>
              </a:rPr>
              <a:t>  It startled both the bird and the hunter – the bird soared up to the sky and the  man abruptly put down the </a:t>
            </a:r>
            <a:r>
              <a:rPr lang="en-US" altLang="zh-CN" sz="3200" u="sng" dirty="0">
                <a:latin typeface="Times New Roman" panose="02020603050405020304" pitchFamily="18" charset="0"/>
                <a:cs typeface="Times New Roman" panose="02020603050405020304" pitchFamily="18" charset="0"/>
              </a:rPr>
              <a:t>gun</a:t>
            </a:r>
            <a:r>
              <a:rPr lang="en-US" altLang="zh-CN" sz="3200" dirty="0">
                <a:latin typeface="Times New Roman" panose="02020603050405020304" pitchFamily="18" charset="0"/>
                <a:cs typeface="Times New Roman" panose="02020603050405020304" pitchFamily="18" charset="0"/>
              </a:rPr>
              <a:t>. He sternly turned around toward the direction where Ben stood, </a:t>
            </a:r>
            <a:r>
              <a:rPr lang="en-US" altLang="zh-CN" sz="3200" dirty="0">
                <a:gradFill>
                  <a:gsLst>
                    <a:gs pos="0">
                      <a:srgbClr val="FE4444"/>
                    </a:gs>
                    <a:gs pos="100000">
                      <a:srgbClr val="832B2B"/>
                    </a:gs>
                  </a:gsLst>
                  <a:lin scaled="0"/>
                </a:gradFill>
                <a:latin typeface="Times New Roman" panose="02020603050405020304" pitchFamily="18" charset="0"/>
                <a:cs typeface="Times New Roman" panose="02020603050405020304" pitchFamily="18" charset="0"/>
              </a:rPr>
              <a:t>“Who are you doing here ?”</a:t>
            </a:r>
            <a:endParaRPr lang="en-US" altLang="zh-CN" sz="3200" u="none" dirty="0">
              <a:gradFill>
                <a:gsLst>
                  <a:gs pos="0">
                    <a:srgbClr val="FE4444"/>
                  </a:gs>
                  <a:gs pos="100000">
                    <a:srgbClr val="832B2B"/>
                  </a:gs>
                </a:gsLst>
                <a:lin scaled="0"/>
              </a:gra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830" y="260350"/>
            <a:ext cx="9107805" cy="6492875"/>
          </a:xfrm>
          <a:prstGeom prst="rect">
            <a:avLst/>
          </a:prstGeom>
          <a:noFill/>
        </p:spPr>
        <p:txBody>
          <a:bodyPr wrap="square">
            <a:spAutoFit/>
          </a:bodyPr>
          <a:lstStyle/>
          <a:p>
            <a:r>
              <a:rPr lang="en-US" altLang="zh-CN" sz="3200" i="1" u="none" dirty="0">
                <a:latin typeface="Times New Roman" panose="02020603050405020304" pitchFamily="18" charset="0"/>
                <a:cs typeface="Times New Roman" panose="02020603050405020304" pitchFamily="18" charset="0"/>
              </a:rPr>
              <a:t>Para2  </a:t>
            </a:r>
            <a:r>
              <a:rPr lang="en-US" altLang="zh-CN" sz="3200" i="1" u="sng" dirty="0">
                <a:latin typeface="Times New Roman" panose="02020603050405020304" pitchFamily="18" charset="0"/>
                <a:cs typeface="Times New Roman" panose="02020603050405020304" pitchFamily="18" charset="0"/>
              </a:rPr>
              <a:t>There was something threatening in the man’s cool quiet voice</a:t>
            </a:r>
            <a:r>
              <a:rPr lang="en-US" altLang="zh-CN" sz="3200" i="1" u="none" dirty="0">
                <a:latin typeface="Times New Roman" panose="02020603050405020304" pitchFamily="18" charset="0"/>
                <a:cs typeface="Times New Roman" panose="02020603050405020304" pitchFamily="18" charset="0"/>
              </a:rPr>
              <a:t>. </a:t>
            </a:r>
            <a:r>
              <a:rPr lang="en-US" altLang="zh-CN" sz="3200" u="none" dirty="0">
                <a:solidFill>
                  <a:srgbClr val="FF0000"/>
                </a:solidFill>
                <a:latin typeface="Times New Roman" panose="02020603050405020304" pitchFamily="18" charset="0"/>
                <a:cs typeface="Times New Roman" panose="02020603050405020304" pitchFamily="18" charset="0"/>
              </a:rPr>
              <a:t>Ben straightened his back and replied</a:t>
            </a:r>
            <a:r>
              <a:rPr lang="en-US" altLang="zh-CN" sz="3200" u="none" dirty="0">
                <a:solidFill>
                  <a:srgbClr val="0000FF"/>
                </a:solidFill>
                <a:latin typeface="Times New Roman" panose="02020603050405020304" pitchFamily="18" charset="0"/>
                <a:cs typeface="Times New Roman" panose="02020603050405020304" pitchFamily="18" charset="0"/>
              </a:rPr>
              <a:t> the intruder’s confrontation(</a:t>
            </a:r>
            <a:r>
              <a:rPr lang="zh-CN" altLang="zh-CN" sz="3200" u="none" dirty="0">
                <a:solidFill>
                  <a:srgbClr val="0000FF"/>
                </a:solidFill>
                <a:latin typeface="Times New Roman" panose="02020603050405020304" pitchFamily="18" charset="0"/>
                <a:cs typeface="Times New Roman" panose="02020603050405020304" pitchFamily="18" charset="0"/>
              </a:rPr>
              <a:t>对峙；对抗）</a:t>
            </a:r>
            <a:r>
              <a:rPr lang="en-US" altLang="zh-CN" sz="3200" u="none" dirty="0">
                <a:solidFill>
                  <a:srgbClr val="0000FF"/>
                </a:solidFill>
                <a:latin typeface="Times New Roman" panose="02020603050405020304" pitchFamily="18" charset="0"/>
                <a:cs typeface="Times New Roman" panose="02020603050405020304" pitchFamily="18" charset="0"/>
              </a:rPr>
              <a:t> with as much determionation and assurance as he could summon up or fake, “I am the landlord of this place and you</a:t>
            </a:r>
            <a:r>
              <a:rPr lang="en-US" altLang="zh-CN" sz="3200" dirty="0">
                <a:solidFill>
                  <a:srgbClr val="0000FF"/>
                </a:solidFill>
                <a:latin typeface="Times New Roman" panose="02020603050405020304" pitchFamily="18" charset="0"/>
                <a:cs typeface="Times New Roman" panose="02020603050405020304" pitchFamily="18" charset="0"/>
              </a:rPr>
              <a:t> step into my private property. I demand you leave right now.</a:t>
            </a:r>
            <a:r>
              <a:rPr lang="en-US" altLang="zh-CN" sz="3200" u="none" dirty="0">
                <a:solidFill>
                  <a:srgbClr val="0000FF"/>
                </a:solidFill>
                <a:latin typeface="Times New Roman" panose="02020603050405020304" pitchFamily="18" charset="0"/>
                <a:cs typeface="Times New Roman" panose="02020603050405020304" pitchFamily="18" charset="0"/>
              </a:rPr>
              <a:t>”</a:t>
            </a:r>
            <a:r>
              <a:rPr lang="en-US" altLang="zh-CN" sz="3200" u="none" dirty="0">
                <a:latin typeface="Times New Roman" panose="02020603050405020304" pitchFamily="18" charset="0"/>
                <a:cs typeface="Times New Roman" panose="02020603050405020304" pitchFamily="18" charset="0"/>
              </a:rPr>
              <a:t> “Is that so?” The hunter gave a snort of contempt. </a:t>
            </a:r>
            <a:r>
              <a:rPr lang="en-US" altLang="zh-CN" sz="3200" u="none" dirty="0">
                <a:solidFill>
                  <a:srgbClr val="0000FF"/>
                </a:solidFill>
                <a:latin typeface="Times New Roman" panose="02020603050405020304" pitchFamily="18" charset="0"/>
                <a:cs typeface="Times New Roman" panose="02020603050405020304" pitchFamily="18" charset="0"/>
              </a:rPr>
              <a:t>“Yes, I have claimed this property! LEAVE!”</a:t>
            </a:r>
            <a:r>
              <a:rPr lang="en-US" altLang="zh-CN" sz="3200" u="none" dirty="0">
                <a:latin typeface="Times New Roman" panose="02020603050405020304" pitchFamily="18" charset="0"/>
                <a:cs typeface="Times New Roman" panose="02020603050405020304" pitchFamily="18" charset="0"/>
              </a:rPr>
              <a:t> The hunter swung his gun and whistled, leaving at last. Ben relieved a sigh. </a:t>
            </a:r>
            <a:r>
              <a:rPr lang="en-US" altLang="zh-CN" sz="3200" u="none" dirty="0">
                <a:solidFill>
                  <a:srgbClr val="FF0000"/>
                </a:solidFill>
                <a:latin typeface="Times New Roman" panose="02020603050405020304" pitchFamily="18" charset="0"/>
                <a:cs typeface="Times New Roman" panose="02020603050405020304" pitchFamily="18" charset="0"/>
              </a:rPr>
              <a:t>The frost on the dry grass started to melt when the rising sun popped out from the east</a:t>
            </a:r>
            <a:r>
              <a:rPr lang="en-US" altLang="zh-CN" sz="3200" dirty="0">
                <a:solidFill>
                  <a:srgbClr val="FF0000"/>
                </a:solidFill>
                <a:latin typeface="Times New Roman" panose="02020603050405020304" pitchFamily="18" charset="0"/>
                <a:cs typeface="Times New Roman" panose="02020603050405020304" pitchFamily="18" charset="0"/>
              </a:rPr>
              <a:t> with sunlight dancing on the signs “No hunting”.</a:t>
            </a:r>
            <a:endParaRPr lang="en-US" altLang="zh-CN" sz="3200" u="none"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664"/>
            <a:ext cx="8229600" cy="720080"/>
          </a:xfrm>
        </p:spPr>
        <p:txBody>
          <a:bodyPr>
            <a:normAutofit fontScale="90000"/>
          </a:bodyPr>
          <a:lstStyle/>
          <a:p>
            <a:r>
              <a:rPr lang="en-US" altLang="zh-CN" b="1" dirty="0" smtClean="0"/>
              <a:t>The Structure of the Passage</a:t>
            </a:r>
            <a:endParaRPr lang="zh-CN" altLang="en-US" b="1" dirty="0"/>
          </a:p>
        </p:txBody>
      </p:sp>
      <p:graphicFrame>
        <p:nvGraphicFramePr>
          <p:cNvPr id="4" name="图示 3"/>
          <p:cNvGraphicFramePr/>
          <p:nvPr/>
        </p:nvGraphicFramePr>
        <p:xfrm>
          <a:off x="467544" y="1484784"/>
          <a:ext cx="8496944" cy="46805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5" name="组合 4"/>
          <p:cNvGrpSpPr/>
          <p:nvPr/>
        </p:nvGrpSpPr>
        <p:grpSpPr>
          <a:xfrm>
            <a:off x="3491880" y="1196752"/>
            <a:ext cx="2520280" cy="504056"/>
            <a:chOff x="2051720" y="836712"/>
            <a:chExt cx="2908015" cy="504056"/>
          </a:xfrm>
        </p:grpSpPr>
        <p:sp>
          <p:nvSpPr>
            <p:cNvPr id="6" name="矩形 5"/>
            <p:cNvSpPr/>
            <p:nvPr/>
          </p:nvSpPr>
          <p:spPr>
            <a:xfrm>
              <a:off x="2051720" y="836712"/>
              <a:ext cx="2824929" cy="504056"/>
            </a:xfrm>
            <a:prstGeom prst="rect">
              <a:avLst/>
            </a:prstGeom>
            <a:solidFill>
              <a:schemeClr val="accent6">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tx1"/>
                  </a:solidFill>
                </a:ln>
              </a:endParaRPr>
            </a:p>
          </p:txBody>
        </p:sp>
        <p:sp>
          <p:nvSpPr>
            <p:cNvPr id="7" name="TextBox 6"/>
            <p:cNvSpPr txBox="1"/>
            <p:nvPr/>
          </p:nvSpPr>
          <p:spPr>
            <a:xfrm>
              <a:off x="2051720" y="836712"/>
              <a:ext cx="2908015" cy="437043"/>
            </a:xfrm>
            <a:prstGeom prst="rect">
              <a:avLst/>
            </a:prstGeom>
            <a:noFill/>
          </p:spPr>
          <p:txBody>
            <a:bodyPr wrap="square" rtlCol="0">
              <a:spAutoFit/>
            </a:bodyPr>
            <a:lstStyle/>
            <a:p>
              <a:pPr>
                <a:lnSpc>
                  <a:spcPct val="80000"/>
                </a:lnSpc>
              </a:pPr>
              <a:r>
                <a:rPr lang="en-US" altLang="zh-CN" sz="2800" dirty="0" smtClean="0">
                  <a:latin typeface="Times New Roman" panose="02020603050405020304" pitchFamily="18" charset="0"/>
                  <a:cs typeface="Times New Roman" panose="02020603050405020304" pitchFamily="18" charset="0"/>
                </a:rPr>
                <a:t>Two pizza rules</a:t>
              </a:r>
              <a:endParaRPr lang="zh-CN" altLang="en-US" sz="2800" dirty="0">
                <a:latin typeface="Times New Roman" panose="02020603050405020304" pitchFamily="18" charset="0"/>
                <a:cs typeface="Times New Roman" panose="02020603050405020304" pitchFamily="18" charset="0"/>
              </a:endParaRPr>
            </a:p>
          </p:txBody>
        </p:sp>
      </p:grpSp>
      <p:grpSp>
        <p:nvGrpSpPr>
          <p:cNvPr id="8" name="组合 7"/>
          <p:cNvGrpSpPr/>
          <p:nvPr/>
        </p:nvGrpSpPr>
        <p:grpSpPr>
          <a:xfrm>
            <a:off x="2051720" y="6021288"/>
            <a:ext cx="6300192" cy="437043"/>
            <a:chOff x="-2891319" y="1700808"/>
            <a:chExt cx="7269452" cy="437043"/>
          </a:xfrm>
        </p:grpSpPr>
        <p:sp>
          <p:nvSpPr>
            <p:cNvPr id="9" name="矩形 8"/>
            <p:cNvSpPr/>
            <p:nvPr/>
          </p:nvSpPr>
          <p:spPr>
            <a:xfrm>
              <a:off x="-2891319" y="1700808"/>
              <a:ext cx="7062322" cy="432048"/>
            </a:xfrm>
            <a:prstGeom prst="rect">
              <a:avLst/>
            </a:prstGeom>
            <a:solidFill>
              <a:schemeClr val="accent6">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tx1"/>
                  </a:solidFill>
                </a:ln>
              </a:endParaRPr>
            </a:p>
          </p:txBody>
        </p:sp>
        <p:sp>
          <p:nvSpPr>
            <p:cNvPr id="10" name="TextBox 9"/>
            <p:cNvSpPr txBox="1"/>
            <p:nvPr/>
          </p:nvSpPr>
          <p:spPr>
            <a:xfrm>
              <a:off x="-2891319" y="1700808"/>
              <a:ext cx="7269452" cy="437043"/>
            </a:xfrm>
            <a:prstGeom prst="rect">
              <a:avLst/>
            </a:prstGeom>
            <a:noFill/>
          </p:spPr>
          <p:txBody>
            <a:bodyPr wrap="square" rtlCol="0">
              <a:spAutoFit/>
            </a:bodyPr>
            <a:lstStyle/>
            <a:p>
              <a:pPr>
                <a:lnSpc>
                  <a:spcPct val="80000"/>
                </a:lnSpc>
              </a:pPr>
              <a:r>
                <a:rPr lang="en-US" altLang="zh-CN" sz="2800" dirty="0" smtClean="0">
                  <a:latin typeface="Times New Roman" panose="02020603050405020304" pitchFamily="18" charset="0"/>
                  <a:cs typeface="Times New Roman" panose="02020603050405020304" pitchFamily="18" charset="0"/>
                </a:rPr>
                <a:t>Small Teams are better than Larger Ones.</a:t>
              </a:r>
              <a:endParaRPr lang="zh-CN" altLang="en-US" sz="2800" dirty="0">
                <a:latin typeface="Times New Roman" panose="02020603050405020304" pitchFamily="18" charset="0"/>
                <a:cs typeface="Times New Roman" panose="02020603050405020304" pitchFamily="18" charset="0"/>
              </a:endParaRPr>
            </a:p>
          </p:txBody>
        </p:sp>
      </p:grpSp>
      <p:grpSp>
        <p:nvGrpSpPr>
          <p:cNvPr id="11" name="组合 10"/>
          <p:cNvGrpSpPr/>
          <p:nvPr/>
        </p:nvGrpSpPr>
        <p:grpSpPr>
          <a:xfrm>
            <a:off x="251520" y="4653136"/>
            <a:ext cx="2664296" cy="680070"/>
            <a:chOff x="1973125" y="949857"/>
            <a:chExt cx="2908015" cy="874330"/>
          </a:xfrm>
        </p:grpSpPr>
        <p:sp>
          <p:nvSpPr>
            <p:cNvPr id="12" name="矩形 11"/>
            <p:cNvSpPr/>
            <p:nvPr/>
          </p:nvSpPr>
          <p:spPr>
            <a:xfrm>
              <a:off x="2051720" y="949857"/>
              <a:ext cx="2678435" cy="648073"/>
            </a:xfrm>
            <a:prstGeom prst="rect">
              <a:avLst/>
            </a:prstGeom>
            <a:solidFill>
              <a:schemeClr val="accent6">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tx1"/>
                  </a:solidFill>
                </a:ln>
              </a:endParaRPr>
            </a:p>
          </p:txBody>
        </p:sp>
        <p:sp>
          <p:nvSpPr>
            <p:cNvPr id="13" name="TextBox 12"/>
            <p:cNvSpPr txBox="1"/>
            <p:nvPr/>
          </p:nvSpPr>
          <p:spPr>
            <a:xfrm>
              <a:off x="1973125" y="1042434"/>
              <a:ext cx="2908015" cy="781753"/>
            </a:xfrm>
            <a:prstGeom prst="rect">
              <a:avLst/>
            </a:prstGeom>
            <a:noFill/>
          </p:spPr>
          <p:txBody>
            <a:bodyPr wrap="square" rtlCol="0">
              <a:spAutoFit/>
            </a:bodyPr>
            <a:lstStyle/>
            <a:p>
              <a:pPr>
                <a:lnSpc>
                  <a:spcPct val="80000"/>
                </a:lnSpc>
              </a:pPr>
              <a:r>
                <a:rPr lang="en-US" altLang="zh-CN" sz="2800" dirty="0" smtClean="0">
                  <a:latin typeface="Times New Roman" panose="02020603050405020304" pitchFamily="18" charset="0"/>
                  <a:cs typeface="Times New Roman" panose="02020603050405020304" pitchFamily="18" charset="0"/>
                </a:rPr>
                <a:t>A report in 2013</a:t>
              </a:r>
              <a:endParaRPr lang="zh-CN" altLang="en-US" sz="2800" dirty="0">
                <a:latin typeface="Times New Roman" panose="02020603050405020304" pitchFamily="18" charset="0"/>
                <a:cs typeface="Times New Roman" panose="02020603050405020304" pitchFamily="18" charset="0"/>
              </a:endParaRPr>
            </a:p>
          </p:txBody>
        </p:sp>
      </p:grpSp>
      <p:grpSp>
        <p:nvGrpSpPr>
          <p:cNvPr id="14" name="组合 13"/>
          <p:cNvGrpSpPr/>
          <p:nvPr/>
        </p:nvGrpSpPr>
        <p:grpSpPr>
          <a:xfrm>
            <a:off x="3275856" y="4581128"/>
            <a:ext cx="3240360" cy="392039"/>
            <a:chOff x="1908503" y="857280"/>
            <a:chExt cx="3222395" cy="504023"/>
          </a:xfrm>
        </p:grpSpPr>
        <p:sp>
          <p:nvSpPr>
            <p:cNvPr id="15" name="矩形 14"/>
            <p:cNvSpPr/>
            <p:nvPr/>
          </p:nvSpPr>
          <p:spPr>
            <a:xfrm>
              <a:off x="1908503" y="857280"/>
              <a:ext cx="3222395" cy="462884"/>
            </a:xfrm>
            <a:prstGeom prst="rect">
              <a:avLst/>
            </a:prstGeom>
            <a:solidFill>
              <a:schemeClr val="accent6">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0000"/>
                </a:lnSpc>
              </a:pPr>
              <a:endParaRPr lang="zh-CN" altLang="en-US" dirty="0">
                <a:ln w="38100">
                  <a:solidFill>
                    <a:schemeClr val="tx1"/>
                  </a:solidFill>
                </a:ln>
              </a:endParaRPr>
            </a:p>
          </p:txBody>
        </p:sp>
        <p:sp>
          <p:nvSpPr>
            <p:cNvPr id="16" name="TextBox 15"/>
            <p:cNvSpPr txBox="1"/>
            <p:nvPr/>
          </p:nvSpPr>
          <p:spPr>
            <a:xfrm>
              <a:off x="1908503" y="857281"/>
              <a:ext cx="3222395" cy="504022"/>
            </a:xfrm>
            <a:prstGeom prst="rect">
              <a:avLst/>
            </a:prstGeom>
            <a:noFill/>
          </p:spPr>
          <p:txBody>
            <a:bodyPr wrap="square" rtlCol="0">
              <a:spAutoFit/>
            </a:bodyPr>
            <a:lstStyle/>
            <a:p>
              <a:pPr>
                <a:lnSpc>
                  <a:spcPct val="80000"/>
                </a:lnSpc>
              </a:pPr>
              <a:r>
                <a:rPr lang="en-US" altLang="zh-CN" sz="2400" dirty="0" smtClean="0">
                  <a:latin typeface="Times New Roman" panose="02020603050405020304" pitchFamily="18" charset="0"/>
                  <a:cs typeface="Times New Roman" panose="02020603050405020304" pitchFamily="18" charset="0"/>
                </a:rPr>
                <a:t>The </a:t>
              </a:r>
              <a:r>
                <a:rPr lang="en-US" altLang="zh-CN" sz="2400" dirty="0" err="1" smtClean="0">
                  <a:latin typeface="Times New Roman" panose="02020603050405020304" pitchFamily="18" charset="0"/>
                  <a:cs typeface="Times New Roman" panose="02020603050405020304" pitchFamily="18" charset="0"/>
                </a:rPr>
                <a:t>Ringelmanne</a:t>
              </a:r>
              <a:r>
                <a:rPr lang="en-US" altLang="zh-CN" sz="2400" dirty="0" smtClean="0">
                  <a:latin typeface="Times New Roman" panose="02020603050405020304" pitchFamily="18" charset="0"/>
                  <a:cs typeface="Times New Roman" panose="02020603050405020304" pitchFamily="18" charset="0"/>
                </a:rPr>
                <a:t> Effect</a:t>
              </a:r>
              <a:endParaRPr lang="zh-CN" altLang="en-US" sz="2400" dirty="0">
                <a:latin typeface="Times New Roman" panose="02020603050405020304" pitchFamily="18" charset="0"/>
                <a:cs typeface="Times New Roman" panose="02020603050405020304" pitchFamily="18" charset="0"/>
              </a:endParaRPr>
            </a:p>
          </p:txBody>
        </p:sp>
      </p:grpSp>
      <p:grpSp>
        <p:nvGrpSpPr>
          <p:cNvPr id="17" name="组合 16"/>
          <p:cNvGrpSpPr/>
          <p:nvPr/>
        </p:nvGrpSpPr>
        <p:grpSpPr>
          <a:xfrm>
            <a:off x="6731224" y="4725144"/>
            <a:ext cx="2412776" cy="509051"/>
            <a:chOff x="1973125" y="949857"/>
            <a:chExt cx="2633487" cy="654460"/>
          </a:xfrm>
        </p:grpSpPr>
        <p:sp>
          <p:nvSpPr>
            <p:cNvPr id="18" name="矩形 17"/>
            <p:cNvSpPr/>
            <p:nvPr/>
          </p:nvSpPr>
          <p:spPr>
            <a:xfrm>
              <a:off x="2012977" y="949857"/>
              <a:ext cx="2240512" cy="648073"/>
            </a:xfrm>
            <a:prstGeom prst="rect">
              <a:avLst/>
            </a:prstGeom>
            <a:solidFill>
              <a:schemeClr val="accent6">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tx1"/>
                  </a:solidFill>
                </a:ln>
              </a:endParaRPr>
            </a:p>
          </p:txBody>
        </p:sp>
        <p:sp>
          <p:nvSpPr>
            <p:cNvPr id="19" name="TextBox 18"/>
            <p:cNvSpPr txBox="1"/>
            <p:nvPr/>
          </p:nvSpPr>
          <p:spPr>
            <a:xfrm>
              <a:off x="1973125" y="1042434"/>
              <a:ext cx="2633487" cy="561883"/>
            </a:xfrm>
            <a:prstGeom prst="rect">
              <a:avLst/>
            </a:prstGeom>
            <a:noFill/>
          </p:spPr>
          <p:txBody>
            <a:bodyPr wrap="square" rtlCol="0">
              <a:spAutoFit/>
            </a:bodyPr>
            <a:lstStyle/>
            <a:p>
              <a:pPr>
                <a:lnSpc>
                  <a:spcPct val="80000"/>
                </a:lnSpc>
              </a:pPr>
              <a:r>
                <a:rPr lang="en-US" altLang="zh-CN" sz="2800" dirty="0" smtClean="0">
                  <a:latin typeface="Times New Roman" panose="02020603050405020304" pitchFamily="18" charset="0"/>
                  <a:cs typeface="Times New Roman" panose="02020603050405020304" pitchFamily="18" charset="0"/>
                </a:rPr>
                <a:t>Social loafing</a:t>
              </a:r>
              <a:endParaRPr lang="zh-CN" altLang="en-US" sz="2800" dirty="0">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1124744"/>
            <a:ext cx="8820472" cy="388850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304800" algn="l" defTabSz="914400" rtl="0" eaLnBrk="0" fontAlgn="base" latinLnBrk="0" hangingPunct="0">
              <a:lnSpc>
                <a:spcPct val="150000"/>
              </a:lnSpc>
              <a:spcBef>
                <a:spcPct val="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27.What can be a suitable title for the text</a:t>
            </a:r>
            <a:r>
              <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04800" algn="l" defTabSz="914400" rtl="0" eaLnBrk="0" fontAlgn="base" latinLnBrk="0" hangingPunct="0">
              <a:lnSpc>
                <a:spcPct val="150000"/>
              </a:lnSpc>
              <a:spcBef>
                <a:spcPct val="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 What Makes a Team More Productive</a:t>
            </a:r>
            <a:r>
              <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04800" algn="l" defTabSz="914400" rtl="0" eaLnBrk="0" fontAlgn="base" latinLnBrk="0" hangingPunct="0">
              <a:lnSpc>
                <a:spcPct val="150000"/>
              </a:lnSpc>
              <a:spcBef>
                <a:spcPct val="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B. Why Are Smaller Teams Better Than Larger Ones?</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0" marR="0" lvl="0" indent="304800" algn="l" defTabSz="914400" rtl="0" eaLnBrk="0" fontAlgn="base" latinLnBrk="0" hangingPunct="0">
              <a:lnSpc>
                <a:spcPct val="150000"/>
              </a:lnSpc>
              <a:spcBef>
                <a:spcPct val="0"/>
              </a:spcBef>
              <a:spcAft>
                <a:spcPct val="0"/>
              </a:spcAft>
              <a:buClrTx/>
              <a:buSzTx/>
              <a:buFontTx/>
              <a:buNone/>
            </a:pP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 How Can Two Pizzas Be Shared by One Team</a:t>
            </a:r>
            <a:r>
              <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04800" algn="l" defTabSz="914400" rtl="0" eaLnBrk="0" fontAlgn="base" latinLnBrk="0" hangingPunct="0">
              <a:lnSpc>
                <a:spcPct val="150000"/>
              </a:lnSpc>
              <a:spcBef>
                <a:spcPct val="0"/>
              </a:spcBef>
              <a:spcAft>
                <a:spcPct val="0"/>
              </a:spcAft>
              <a:buClrTx/>
              <a:buSzTx/>
              <a:buFontTx/>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 Which Is More Important: Individual Effort or Team </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04800" algn="l" defTabSz="914400" rtl="0" eaLnBrk="0" fontAlgn="base" latinLnBrk="0" hangingPunct="0">
              <a:lnSpc>
                <a:spcPct val="150000"/>
              </a:lnSpc>
              <a:spcBef>
                <a:spcPct val="0"/>
              </a:spcBef>
              <a:spcAft>
                <a:spcPct val="0"/>
              </a:spcAft>
              <a:buClrTx/>
              <a:buSzTx/>
              <a:buFontTx/>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Size</a:t>
            </a:r>
            <a:r>
              <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笑脸 3"/>
          <p:cNvSpPr/>
          <p:nvPr/>
        </p:nvSpPr>
        <p:spPr>
          <a:xfrm>
            <a:off x="539552" y="2564904"/>
            <a:ext cx="576064" cy="432048"/>
          </a:xfrm>
          <a:prstGeom prst="smileyFac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705" y="3318510"/>
            <a:ext cx="8964295" cy="3538220"/>
          </a:xfrm>
          <a:prstGeom prst="rect">
            <a:avLst/>
          </a:prstGeom>
        </p:spPr>
        <p:txBody>
          <a:bodyPr wrap="square">
            <a:spAutoFit/>
          </a:bodyPr>
          <a:lstStyle/>
          <a:p>
            <a:r>
              <a:rPr lang="en-US" altLang="zh-CN" sz="2800" dirty="0" smtClean="0">
                <a:latin typeface="Times New Roman" panose="02020603050405020304" pitchFamily="18" charset="0"/>
                <a:cs typeface="Times New Roman" panose="02020603050405020304" pitchFamily="18" charset="0"/>
              </a:rPr>
              <a:t>25. What is special about the Alan Ingham's experiment?</a:t>
            </a:r>
            <a:endParaRPr lang="zh-CN" altLang="en-US" sz="2800" dirty="0" smtClean="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     A. It repeated the </a:t>
            </a:r>
            <a:r>
              <a:rPr lang="en-US" altLang="zh-CN" sz="2800" dirty="0" err="1" smtClean="0">
                <a:latin typeface="Times New Roman" panose="02020603050405020304" pitchFamily="18" charset="0"/>
                <a:cs typeface="Times New Roman" panose="02020603050405020304" pitchFamily="18" charset="0"/>
              </a:rPr>
              <a:t>Ringelmann</a:t>
            </a:r>
            <a:r>
              <a:rPr lang="en-US" altLang="zh-CN" sz="2800" dirty="0" smtClean="0">
                <a:latin typeface="Times New Roman" panose="02020603050405020304" pitchFamily="18" charset="0"/>
                <a:cs typeface="Times New Roman" panose="02020603050405020304" pitchFamily="18" charset="0"/>
              </a:rPr>
              <a:t> Effect experiment.</a:t>
            </a:r>
            <a:endParaRPr lang="zh-CN" altLang="en-US" sz="2800" dirty="0" smtClean="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     B. It was based on a simple task of pulling a rope.</a:t>
            </a:r>
            <a:endParaRPr lang="zh-CN" altLang="en-US" sz="2800" dirty="0" smtClean="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     C. It aimed to explore the reason behind the phenomenon.</a:t>
            </a:r>
            <a:endParaRPr lang="en-US" altLang="zh-CN" sz="2800" dirty="0" smtClean="0">
              <a:latin typeface="Times New Roman" panose="02020603050405020304" pitchFamily="18" charset="0"/>
              <a:cs typeface="Times New Roman" panose="02020603050405020304" pitchFamily="18" charset="0"/>
            </a:endParaRPr>
          </a:p>
          <a:p>
            <a:pPr lvl="0"/>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 It revealed the link between team size and individual </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lvl="0"/>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effort.</a:t>
            </a:r>
            <a:endPar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endParaRPr lang="en-US" altLang="zh-CN" sz="2800" dirty="0" smtClean="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p:sp>
        <p:nvSpPr>
          <p:cNvPr id="6" name="矩形 5"/>
          <p:cNvSpPr/>
          <p:nvPr/>
        </p:nvSpPr>
        <p:spPr>
          <a:xfrm>
            <a:off x="251520" y="476672"/>
            <a:ext cx="8640960" cy="2677656"/>
          </a:xfrm>
          <a:prstGeom prst="rect">
            <a:avLst/>
          </a:prstGeom>
        </p:spPr>
        <p:txBody>
          <a:bodyPr wrap="square">
            <a:spAutoFit/>
          </a:bodyPr>
          <a:lstStyle/>
          <a:p>
            <a:r>
              <a:rPr lang="en-US" altLang="zh-CN" sz="2800" dirty="0" smtClean="0">
                <a:latin typeface="Times New Roman" panose="02020603050405020304" pitchFamily="18" charset="0"/>
                <a:cs typeface="Times New Roman" panose="02020603050405020304" pitchFamily="18" charset="0"/>
              </a:rPr>
              <a:t>     This experiment was recreated in the 1970’s by Alan Ingham who came up with the concept of</a:t>
            </a:r>
            <a:r>
              <a:rPr lang="zh-CN" altLang="en-US"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a:t>
            </a:r>
            <a:r>
              <a:rPr lang="en-US" altLang="zh-CN" sz="2800" dirty="0" smtClean="0">
                <a:solidFill>
                  <a:srgbClr val="FF0000"/>
                </a:solidFill>
                <a:latin typeface="Times New Roman" panose="02020603050405020304" pitchFamily="18" charset="0"/>
                <a:cs typeface="Times New Roman" panose="02020603050405020304" pitchFamily="18" charset="0"/>
              </a:rPr>
              <a:t>social loafing</a:t>
            </a:r>
            <a:r>
              <a:rPr lang="en-US" altLang="zh-CN" sz="2800" dirty="0" smtClean="0">
                <a:latin typeface="Times New Roman" panose="02020603050405020304" pitchFamily="18" charset="0"/>
                <a:cs typeface="Times New Roman" panose="02020603050405020304" pitchFamily="18" charset="0"/>
              </a:rPr>
              <a:t>” which helps us understand why the individual effort decreases as the team size increases. So why does this happen? Because it becomes harder to extract the individual contributions and performance of each person.</a:t>
            </a:r>
            <a:endParaRPr lang="zh-CN" altLang="en-US" sz="2800" dirty="0">
              <a:latin typeface="Times New Roman" panose="02020603050405020304" pitchFamily="18" charset="0"/>
              <a:cs typeface="Times New Roman" panose="02020603050405020304" pitchFamily="18" charset="0"/>
            </a:endParaRPr>
          </a:p>
        </p:txBody>
      </p:sp>
      <p:sp>
        <p:nvSpPr>
          <p:cNvPr id="7" name="矩形 6"/>
          <p:cNvSpPr/>
          <p:nvPr/>
        </p:nvSpPr>
        <p:spPr>
          <a:xfrm>
            <a:off x="3722546" y="476672"/>
            <a:ext cx="1497526" cy="523220"/>
          </a:xfrm>
          <a:prstGeom prst="rect">
            <a:avLst/>
          </a:prstGeom>
        </p:spPr>
        <p:txBody>
          <a:bodyPr wrap="none">
            <a:spAutoFit/>
          </a:bodyPr>
          <a:lstStyle/>
          <a:p>
            <a:r>
              <a:rPr lang="en-US" altLang="zh-CN" sz="2800" dirty="0" smtClean="0">
                <a:solidFill>
                  <a:srgbClr val="0000FF"/>
                </a:solidFill>
                <a:latin typeface="Times New Roman" panose="02020603050405020304" pitchFamily="18" charset="0"/>
                <a:cs typeface="Times New Roman" panose="02020603050405020304" pitchFamily="18" charset="0"/>
              </a:rPr>
              <a:t>recreated</a:t>
            </a:r>
            <a:endParaRPr lang="zh-CN" altLang="en-US" sz="2800" dirty="0">
              <a:solidFill>
                <a:srgbClr val="0000FF"/>
              </a:solidFill>
            </a:endParaRPr>
          </a:p>
        </p:txBody>
      </p:sp>
      <p:cxnSp>
        <p:nvCxnSpPr>
          <p:cNvPr id="9" name="直接连接符 8"/>
          <p:cNvCxnSpPr/>
          <p:nvPr/>
        </p:nvCxnSpPr>
        <p:spPr>
          <a:xfrm>
            <a:off x="323528" y="1772816"/>
            <a:ext cx="748883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23528" y="2204864"/>
            <a:ext cx="51845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51520" y="2276872"/>
            <a:ext cx="8208912" cy="86409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笑脸 13"/>
          <p:cNvSpPr/>
          <p:nvPr/>
        </p:nvSpPr>
        <p:spPr>
          <a:xfrm>
            <a:off x="467544" y="4653136"/>
            <a:ext cx="576064" cy="432048"/>
          </a:xfrm>
          <a:prstGeom prst="smileyFac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619672" y="3429000"/>
            <a:ext cx="2232248" cy="36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endParaRPr lang="zh-CN" altLang="en-US">
              <a:ln w="38100">
                <a:solidFill>
                  <a:schemeClr val="tx1"/>
                </a:solidFill>
              </a:ln>
            </a:endParaRPr>
          </a:p>
        </p:txBody>
      </p:sp>
      <p:sp>
        <p:nvSpPr>
          <p:cNvPr id="16" name="矩形 15"/>
          <p:cNvSpPr/>
          <p:nvPr/>
        </p:nvSpPr>
        <p:spPr>
          <a:xfrm>
            <a:off x="7991872" y="5373216"/>
            <a:ext cx="1152128" cy="707886"/>
          </a:xfrm>
          <a:prstGeom prst="rect">
            <a:avLst/>
          </a:prstGeom>
        </p:spPr>
        <p:txBody>
          <a:bodyPr wrap="square">
            <a:spAutoFit/>
          </a:bodyPr>
          <a:lstStyle/>
          <a:p>
            <a:r>
              <a:rPr lang="en-US" altLang="zh-CN" sz="4000" b="1" dirty="0" smtClean="0">
                <a:solidFill>
                  <a:srgbClr val="FF0000"/>
                </a:solidFill>
                <a:latin typeface="Times New Roman" panose="02020603050405020304" pitchFamily="18" charset="0"/>
                <a:cs typeface="Times New Roman" panose="02020603050405020304" pitchFamily="18" charset="0"/>
              </a:rPr>
              <a:t>D ?</a:t>
            </a:r>
            <a:endParaRPr lang="en-US" altLang="zh-CN" sz="4000" b="1" dirty="0">
              <a:solidFill>
                <a:srgbClr val="FF0000"/>
              </a:solidFill>
              <a:latin typeface="Times New Roman" panose="02020603050405020304" pitchFamily="18" charset="0"/>
              <a:cs typeface="Times New Roman" panose="02020603050405020304" pitchFamily="18" charset="0"/>
            </a:endParaRPr>
          </a:p>
        </p:txBody>
      </p:sp>
      <p:sp>
        <p:nvSpPr>
          <p:cNvPr id="17" name="矩形 16"/>
          <p:cNvSpPr/>
          <p:nvPr/>
        </p:nvSpPr>
        <p:spPr>
          <a:xfrm>
            <a:off x="1363390" y="5013176"/>
            <a:ext cx="2592288" cy="523220"/>
          </a:xfrm>
          <a:prstGeom prst="rect">
            <a:avLst/>
          </a:prstGeom>
        </p:spPr>
        <p:txBody>
          <a:bodyPr wrap="square">
            <a:spAutoFit/>
          </a:bodyPr>
          <a:lstStyle/>
          <a:p>
            <a:r>
              <a:rPr kumimoji="0" lang="en-US" altLang="zh-CN" sz="2800" b="0"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revealed the link </a:t>
            </a:r>
            <a:endParaRPr lang="zh-CN" altLang="en-US" sz="2800" dirty="0">
              <a:solidFill>
                <a:srgbClr val="0000FF"/>
              </a:solidFill>
            </a:endParaRPr>
          </a:p>
        </p:txBody>
      </p:sp>
      <p:sp>
        <p:nvSpPr>
          <p:cNvPr id="18" name="矩形 17"/>
          <p:cNvSpPr/>
          <p:nvPr/>
        </p:nvSpPr>
        <p:spPr>
          <a:xfrm>
            <a:off x="2195736" y="5517232"/>
            <a:ext cx="6062878" cy="461665"/>
          </a:xfrm>
          <a:prstGeom prst="rect">
            <a:avLst/>
          </a:prstGeom>
        </p:spPr>
        <p:txBody>
          <a:bodyPr wrap="none">
            <a:spAutoFit/>
          </a:bodyPr>
          <a:lstStyle/>
          <a:p>
            <a:r>
              <a:rPr lang="zh-CN" altLang="en-US" sz="2400" b="1" dirty="0" smtClean="0"/>
              <a:t>它揭示了团队规模和个人</a:t>
            </a:r>
            <a:r>
              <a:rPr lang="zh-CN" altLang="en-US" sz="2400" b="1" dirty="0" smtClean="0"/>
              <a:t>努力</a:t>
            </a:r>
            <a:r>
              <a:rPr lang="zh-CN" altLang="en-US" sz="2400" b="1" dirty="0" smtClean="0"/>
              <a:t>之间的关系。</a:t>
            </a:r>
            <a:endParaRPr lang="zh-CN" altLang="en-US" sz="2400" b="1" dirty="0"/>
          </a:p>
        </p:txBody>
      </p:sp>
      <p:sp>
        <p:nvSpPr>
          <p:cNvPr id="2" name="矩形 1"/>
          <p:cNvSpPr/>
          <p:nvPr/>
        </p:nvSpPr>
        <p:spPr>
          <a:xfrm>
            <a:off x="1043305" y="5927725"/>
            <a:ext cx="6840220" cy="521970"/>
          </a:xfrm>
          <a:prstGeom prst="rect">
            <a:avLst/>
          </a:prstGeom>
        </p:spPr>
        <p:txBody>
          <a:bodyPr wrap="square">
            <a:spAutoFit/>
          </a:bodyPr>
          <a:p>
            <a:r>
              <a:rPr kumimoji="0" lang="en-US" altLang="zh-CN" sz="2800" b="0"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revealed the reason behind the phenomenon </a:t>
            </a:r>
            <a:endParaRPr lang="zh-CN" altLang="en-US" sz="28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linds(horizontal)">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linds(horizontal)">
                                      <p:cBhvr>
                                        <p:cTn id="5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ldLvl="0" animBg="1"/>
      <p:bldP spid="14" grpId="0" bldLvl="0" animBg="1"/>
      <p:bldP spid="15" grpId="0" bldLvl="0" animBg="1"/>
      <p:bldP spid="16" grpId="0"/>
      <p:bldP spid="17" grpId="0"/>
      <p:bldP spid="18"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792088"/>
          </a:xfrm>
        </p:spPr>
        <p:txBody>
          <a:bodyPr/>
          <a:lstStyle/>
          <a:p>
            <a:r>
              <a:rPr lang="en-US" altLang="zh-CN" dirty="0" smtClean="0">
                <a:latin typeface="Times New Roman" panose="02020603050405020304" pitchFamily="18" charset="0"/>
                <a:cs typeface="Times New Roman" panose="02020603050405020304" pitchFamily="18" charset="0"/>
              </a:rPr>
              <a:t>Sentence Analysis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07504" y="1124745"/>
            <a:ext cx="9036496" cy="2664295"/>
          </a:xfrm>
        </p:spPr>
        <p:txBody>
          <a:bodyPr>
            <a:normAutofit/>
          </a:bodyPr>
          <a:lstStyle/>
          <a:p>
            <a:pPr>
              <a:lnSpc>
                <a:spcPct val="90000"/>
              </a:lnSpc>
            </a:pPr>
            <a:r>
              <a:rPr lang="en-US" altLang="zh-CN" b="1" dirty="0" smtClean="0">
                <a:solidFill>
                  <a:srgbClr val="0000FF"/>
                </a:solidFill>
              </a:rPr>
              <a:t>It's no coincidence that </a:t>
            </a:r>
            <a:r>
              <a:rPr lang="en-US" altLang="zh-CN" dirty="0" smtClean="0"/>
              <a:t>smaller organizations are oftentimes more </a:t>
            </a:r>
            <a:r>
              <a:rPr lang="en-US" altLang="zh-CN" u="sng" dirty="0" smtClean="0"/>
              <a:t>nimble</a:t>
            </a:r>
            <a:r>
              <a:rPr lang="en-US" altLang="zh-CN" dirty="0" smtClean="0"/>
              <a:t> while large organizations look like they </a:t>
            </a:r>
            <a:r>
              <a:rPr lang="en-US" altLang="zh-CN" b="1" dirty="0" smtClean="0">
                <a:solidFill>
                  <a:srgbClr val="0000FF"/>
                </a:solidFill>
              </a:rPr>
              <a:t>are stuck in the mud</a:t>
            </a:r>
            <a:r>
              <a:rPr lang="en-US" altLang="zh-CN" dirty="0" smtClean="0"/>
              <a:t>.</a:t>
            </a:r>
            <a:endParaRPr lang="zh-CN" altLang="en-US" dirty="0" smtClean="0"/>
          </a:p>
          <a:p>
            <a:pPr>
              <a:buNone/>
            </a:pPr>
            <a:r>
              <a:rPr lang="en-US" altLang="zh-CN" dirty="0" smtClean="0">
                <a:latin typeface="Times New Roman" panose="02020603050405020304" pitchFamily="18" charset="0"/>
                <a:cs typeface="Times New Roman" panose="02020603050405020304" pitchFamily="18" charset="0"/>
              </a:rPr>
              <a:t>	</a:t>
            </a:r>
            <a:r>
              <a:rPr lang="zh-CN" altLang="en-US" dirty="0" smtClean="0"/>
              <a:t>小公司往往更灵活，而大公司却深陷泥潭，这并非巧合。</a:t>
            </a:r>
            <a:endParaRPr lang="en-US" altLang="zh-CN" dirty="0" smtClean="0"/>
          </a:p>
        </p:txBody>
      </p:sp>
      <p:sp>
        <p:nvSpPr>
          <p:cNvPr id="4" name="Rectangle 1"/>
          <p:cNvSpPr>
            <a:spLocks noChangeArrowheads="1"/>
          </p:cNvSpPr>
          <p:nvPr/>
        </p:nvSpPr>
        <p:spPr bwMode="auto">
          <a:xfrm>
            <a:off x="323528" y="3861048"/>
            <a:ext cx="8820472" cy="181588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26.Which of the following words can replace the   </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04800" algn="l" defTabSz="914400" rtl="0" eaLnBrk="0" fontAlgn="base" latinLnBrk="0" hangingPunct="0">
              <a:lnSpc>
                <a:spcPct val="100000"/>
              </a:lnSpc>
              <a:spcBef>
                <a:spcPct val="0"/>
              </a:spcBef>
              <a:spcAft>
                <a:spcPct val="0"/>
              </a:spcAft>
              <a:buClrTx/>
              <a:buSzTx/>
              <a:buFontTx/>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underlined word "nimble” in the last paragraph</a:t>
            </a:r>
            <a:r>
              <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 Balanced.			B. Complicated. </a:t>
            </a:r>
            <a:r>
              <a:rPr kumimoji="0" lang="en-US" altLang="zh-CN" sz="2800" b="0" i="0" u="none" strike="noStrike" cap="none" normalizeH="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0" i="0" u="none" strike="noStrike" cap="none" normalizeH="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04800" algn="l" defTabSz="914400" rtl="0" eaLnBrk="0" fontAlgn="base" latinLnBrk="0" hangingPunct="0">
              <a:lnSpc>
                <a:spcPct val="100000"/>
              </a:lnSpc>
              <a:spcBef>
                <a:spcPct val="0"/>
              </a:spcBef>
              <a:spcAft>
                <a:spcPct val="0"/>
              </a:spcAft>
              <a:buClrTx/>
              <a:buSzTx/>
              <a:buFontTx/>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 Simple.			D. Flexible.</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笑脸 4"/>
          <p:cNvSpPr/>
          <p:nvPr/>
        </p:nvSpPr>
        <p:spPr>
          <a:xfrm>
            <a:off x="4788024" y="5229200"/>
            <a:ext cx="576064" cy="432048"/>
          </a:xfrm>
          <a:prstGeom prst="smileyFac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Reading  A</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1143000"/>
          </a:xfrm>
        </p:spPr>
        <p:txBody>
          <a:bodyPr/>
          <a:lstStyle/>
          <a:p>
            <a:r>
              <a:rPr lang="en-US" altLang="zh-CN" dirty="0" smtClean="0"/>
              <a:t>Background Information</a:t>
            </a:r>
            <a:endParaRPr lang="zh-CN" altLang="en-US" dirty="0"/>
          </a:p>
        </p:txBody>
      </p:sp>
      <p:sp>
        <p:nvSpPr>
          <p:cNvPr id="2049" name="Rectangle 1"/>
          <p:cNvSpPr>
            <a:spLocks noChangeArrowheads="1"/>
          </p:cNvSpPr>
          <p:nvPr/>
        </p:nvSpPr>
        <p:spPr bwMode="auto">
          <a:xfrm>
            <a:off x="323528" y="980728"/>
            <a:ext cx="8820472" cy="457356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30000"/>
              </a:lnSpc>
              <a:spcBef>
                <a:spcPct val="0"/>
              </a:spcBef>
              <a:spcAft>
                <a:spcPct val="0"/>
              </a:spcAft>
              <a:buClrTx/>
              <a:buSzTx/>
              <a:buFontTx/>
              <a:buNone/>
            </a:pPr>
            <a:r>
              <a:rPr lang="en-US" altLang="zh-CN" sz="2800" dirty="0">
                <a:solidFill>
                  <a:srgbClr val="333333"/>
                </a:solidFill>
                <a:latin typeface="Arial" panose="020B0604020202020204" pitchFamily="34" charset="0"/>
                <a:ea typeface="宋体" panose="02010600030101010101" pitchFamily="2" charset="-122"/>
                <a:cs typeface="Arial" panose="020B0604020202020204" pitchFamily="34" charset="0"/>
              </a:rPr>
              <a:t>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   </a:t>
            </a:r>
            <a:r>
              <a:rPr kumimoji="0" lang="en-US" altLang="zh-CN"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1984</a:t>
            </a:r>
            <a:r>
              <a:rPr kumimoji="0" lang="zh-CN" altLang="en-US"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年，非洲的埃塞俄比亚遭遇特大干旱，饿殍遍野。</a:t>
            </a:r>
            <a:r>
              <a:rPr kumimoji="0" lang="en-US" altLang="zh-CN"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BBC</a:t>
            </a:r>
            <a:r>
              <a:rPr kumimoji="0" lang="zh-CN" altLang="en-US"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的记者</a:t>
            </a:r>
            <a:r>
              <a:rPr kumimoji="0" lang="en-US" altLang="zh-CN"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Michael Burke</a:t>
            </a:r>
            <a:r>
              <a:rPr kumimoji="0" lang="zh-CN" altLang="en-US"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从非洲发回一系列关于饥荒的报道，英国举国震惊。音乐人</a:t>
            </a:r>
            <a:r>
              <a:rPr kumimoji="0" lang="en-US" altLang="zh-CN"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Bob </a:t>
            </a:r>
            <a:r>
              <a:rPr kumimoji="0" lang="en-US" altLang="zh-CN" sz="2800" b="0" i="0" u="none" strike="noStrike" cap="none" normalizeH="0" baseline="0" dirty="0" err="1"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Geldof</a:t>
            </a:r>
            <a:r>
              <a:rPr kumimoji="0" lang="zh-CN" altLang="en-US"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遂即提出构想，召集数十位当红艺人以</a:t>
            </a:r>
            <a:r>
              <a:rPr kumimoji="0" lang="en-US" altLang="zh-CN"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Band Aid</a:t>
            </a:r>
            <a:r>
              <a:rPr kumimoji="0" lang="zh-CN" altLang="en-US"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（救援乐队）为名，共同录制单曲义卖，将所得</a:t>
            </a:r>
            <a:endParaRPr kumimoji="0" lang="en-US" altLang="zh-CN"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30000"/>
              </a:lnSpc>
              <a:spcBef>
                <a:spcPct val="0"/>
              </a:spcBef>
              <a:spcAft>
                <a:spcPct val="0"/>
              </a:spcAft>
              <a:buClrTx/>
              <a:buSzTx/>
              <a:buFontTx/>
              <a:buNone/>
            </a:pPr>
            <a:r>
              <a:rPr kumimoji="0" lang="zh-CN" altLang="en-US"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用于捐助非洲饥民。单曲</a:t>
            </a:r>
            <a:r>
              <a:rPr kumimoji="0" lang="en-US" altLang="zh-CN"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a:t>
            </a:r>
            <a:r>
              <a:rPr kumimoji="0" lang="zh-CN" altLang="en-US"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他们知</a:t>
            </a:r>
            <a:endParaRPr kumimoji="0" lang="en-US" altLang="zh-CN"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30000"/>
              </a:lnSpc>
              <a:spcBef>
                <a:spcPct val="0"/>
              </a:spcBef>
              <a:spcAft>
                <a:spcPct val="0"/>
              </a:spcAft>
              <a:buClrTx/>
              <a:buSzTx/>
              <a:buFontTx/>
              <a:buNone/>
            </a:pPr>
            <a:r>
              <a:rPr kumimoji="0" lang="zh-CN" altLang="en-US"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道今天是圣诞节吗</a:t>
            </a:r>
            <a:r>
              <a:rPr kumimoji="0" lang="en-US" altLang="zh-CN"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a:t>
            </a:r>
            <a:r>
              <a:rPr kumimoji="0" lang="zh-CN" altLang="en-US"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Do they </a:t>
            </a:r>
            <a:endParaRPr kumimoji="0" lang="en-US" altLang="zh-CN"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30000"/>
              </a:lnSpc>
              <a:spcBef>
                <a:spcPct val="0"/>
              </a:spcBef>
              <a:spcAft>
                <a:spcPct val="0"/>
              </a:spcAft>
              <a:buClrTx/>
              <a:buSzTx/>
              <a:buFontTx/>
              <a:buNone/>
            </a:pPr>
            <a:r>
              <a:rPr kumimoji="0" lang="en-US" altLang="zh-CN"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know it</a:t>
            </a:r>
            <a:r>
              <a:rPr kumimoji="0" lang="en-US" altLang="zh-CN" sz="2800" b="0" i="0" u="none" strike="noStrike" cap="none" normalizeH="0" baseline="0" dirty="0" smtClean="0">
                <a:ln>
                  <a:noFill/>
                </a:ln>
                <a:solidFill>
                  <a:srgbClr val="333333"/>
                </a:solidFill>
                <a:effectLst/>
                <a:latin typeface="Calibri" panose="020F0502020204030204"/>
                <a:ea typeface="宋体" panose="02010600030101010101" pitchFamily="2" charset="-122"/>
                <a:cs typeface="Arial" panose="020B0604020202020204" pitchFamily="34" charset="0"/>
              </a:rPr>
              <a:t>’</a:t>
            </a:r>
            <a:r>
              <a:rPr kumimoji="0" lang="en-US" altLang="zh-CN"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s Christmas</a:t>
            </a:r>
            <a:r>
              <a:rPr kumimoji="0" lang="zh-CN" altLang="en-US" sz="28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）于是诞生。</a:t>
            </a: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pic>
        <p:nvPicPr>
          <p:cNvPr id="5" name="图片 4" descr="band aid 20.jpg"/>
          <p:cNvPicPr>
            <a:picLocks noChangeAspect="1"/>
          </p:cNvPicPr>
          <p:nvPr/>
        </p:nvPicPr>
        <p:blipFill>
          <a:blip r:embed="rId1" cstate="print"/>
          <a:stretch>
            <a:fillRect/>
          </a:stretch>
        </p:blipFill>
        <p:spPr>
          <a:xfrm>
            <a:off x="5868144" y="3284984"/>
            <a:ext cx="3275856" cy="336155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13614</Words>
  <Application>WPS 演示</Application>
  <PresentationFormat>全屏显示(4:3)</PresentationFormat>
  <Paragraphs>324</Paragraphs>
  <Slides>33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Arial</vt:lpstr>
      <vt:lpstr>宋体</vt:lpstr>
      <vt:lpstr>Wingdings</vt:lpstr>
      <vt:lpstr>Arial Unicode MS</vt:lpstr>
      <vt:lpstr>Times New Roman</vt:lpstr>
      <vt:lpstr>Calibri</vt:lpstr>
      <vt:lpstr>微软雅黑</vt:lpstr>
      <vt:lpstr>Arial Unicode MS</vt:lpstr>
      <vt:lpstr>Calibri</vt:lpstr>
      <vt:lpstr>等线</vt:lpstr>
      <vt:lpstr>Office 主题</vt:lpstr>
      <vt:lpstr>2021年4月暨阳联考</vt:lpstr>
      <vt:lpstr>Reading  B</vt:lpstr>
      <vt:lpstr>PowerPoint 演示文稿</vt:lpstr>
      <vt:lpstr>The Structure of the Passage</vt:lpstr>
      <vt:lpstr>PowerPoint 演示文稿</vt:lpstr>
      <vt:lpstr>PowerPoint 演示文稿</vt:lpstr>
      <vt:lpstr>Sentence Analysis</vt:lpstr>
      <vt:lpstr>Reading  A</vt:lpstr>
      <vt:lpstr>Background Information</vt:lpstr>
      <vt:lpstr>PowerPoint 演示文稿</vt:lpstr>
      <vt:lpstr>PowerPoint 演示文稿</vt:lpstr>
      <vt:lpstr>Words &amp; Phrases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2021年4月暨阳联考</dc:title>
  <dc:creator>yw</dc:creator>
  <cp:lastModifiedBy>Administrator</cp:lastModifiedBy>
  <cp:revision>332</cp:revision>
  <dcterms:created xsi:type="dcterms:W3CDTF">2021-04-20T01:01:00Z</dcterms:created>
  <dcterms:modified xsi:type="dcterms:W3CDTF">2021-04-25T01:16:02Z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E0F36AA13864450D948CC37B91FFCBB2</vt:lpwstr>
  </property>
</Properties>
</file>