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73" r:id="rId5"/>
    <p:sldId id="274" r:id="rId6"/>
    <p:sldId id="261" r:id="rId8"/>
    <p:sldId id="339" r:id="rId9"/>
    <p:sldId id="340" r:id="rId10"/>
    <p:sldId id="510" r:id="rId11"/>
    <p:sldId id="532" r:id="rId12"/>
    <p:sldId id="497" r:id="rId13"/>
    <p:sldId id="498" r:id="rId14"/>
    <p:sldId id="499" r:id="rId15"/>
    <p:sldId id="500" r:id="rId16"/>
    <p:sldId id="366" r:id="rId17"/>
    <p:sldId id="369" r:id="rId18"/>
    <p:sldId id="504" r:id="rId19"/>
    <p:sldId id="505" r:id="rId20"/>
    <p:sldId id="506" r:id="rId21"/>
    <p:sldId id="525" r:id="rId22"/>
    <p:sldId id="526" r:id="rId23"/>
    <p:sldId id="548" r:id="rId24"/>
    <p:sldId id="549" r:id="rId25"/>
    <p:sldId id="550" r:id="rId26"/>
    <p:sldId id="551" r:id="rId27"/>
    <p:sldId id="552" r:id="rId2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52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79"/>
        <p:guide pos="305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3073"/>
          <p:cNvSpPr>
            <a:spLocks noGrp="1"/>
          </p:cNvSpPr>
          <p:nvPr>
            <p:ph type="ctrTitle"/>
          </p:nvPr>
        </p:nvSpPr>
        <p:spPr>
          <a:xfrm>
            <a:off x="467360" y="718185"/>
            <a:ext cx="7952105" cy="1679575"/>
          </a:xfrm>
        </p:spPr>
        <p:txBody>
          <a:bodyPr anchor="ctr"/>
          <a:p>
            <a:pPr defTabSz="914400">
              <a:buClrTx/>
              <a:buNone/>
            </a:pPr>
            <a:r>
              <a:rPr lang="en-US" altLang="zh-CN" sz="4400" b="1" kern="1200" baseline="0">
                <a:solidFill>
                  <a:srgbClr val="FF0000"/>
                </a:solidFill>
                <a:latin typeface="Cambria Math" panose="02040503050406030204" charset="0"/>
                <a:ea typeface="楷体" panose="02010609060101010101" charset="-122"/>
                <a:cs typeface="Cambria Math" panose="02040503050406030204" charset="0"/>
              </a:rPr>
              <a:t>The lost bolt</a:t>
            </a:r>
            <a:br>
              <a:rPr lang="zh-CN" altLang="en-US" sz="4400" b="1" kern="1200" baseline="0">
                <a:latin typeface="Cambria Math" panose="02040503050406030204" charset="0"/>
                <a:ea typeface="楷体" panose="02010609060101010101" charset="-122"/>
                <a:cs typeface="Cambria Math" panose="02040503050406030204" charset="0"/>
              </a:rPr>
            </a:br>
            <a:r>
              <a:rPr lang="zh-CN" altLang="en-US" sz="4400" b="1" kern="1200" baseline="0">
                <a:latin typeface="Cambria Math" panose="02040503050406030204" charset="0"/>
                <a:ea typeface="楷体" panose="02010609060101010101" charset="-122"/>
                <a:cs typeface="Cambria Math" panose="02040503050406030204" charset="0"/>
              </a:rPr>
              <a:t>                           </a:t>
            </a:r>
            <a:r>
              <a:rPr lang="en-US" altLang="zh-CN" sz="3200" b="1" kern="1200" baseline="0">
                <a:solidFill>
                  <a:srgbClr val="1552D1"/>
                </a:solidFill>
                <a:latin typeface="楷体" panose="02010609060101010101" charset="-122"/>
                <a:ea typeface="楷体" panose="02010609060101010101" charset="-122"/>
                <a:cs typeface="+mj-cs"/>
              </a:rPr>
              <a:t>---</a:t>
            </a:r>
            <a:r>
              <a:rPr lang="zh-CN" altLang="zh-CN" sz="3200" b="1" kern="1200" baseline="0">
                <a:solidFill>
                  <a:srgbClr val="1552D1"/>
                </a:solidFill>
                <a:latin typeface="楷体" panose="02010609060101010101" charset="-122"/>
                <a:ea typeface="楷体" panose="02010609060101010101" charset="-122"/>
                <a:cs typeface="+mj-cs"/>
              </a:rPr>
              <a:t>十校联盟续写讲评</a:t>
            </a:r>
            <a:endParaRPr lang="zh-CN" altLang="en-US" sz="3200" b="1" kern="1200" baseline="0">
              <a:solidFill>
                <a:srgbClr val="1552D1"/>
              </a:solidFill>
              <a:latin typeface="楷体" panose="02010609060101010101" charset="-122"/>
              <a:ea typeface="楷体" panose="02010609060101010101" charset="-122"/>
              <a:cs typeface="+mj-cs"/>
            </a:endParaRPr>
          </a:p>
        </p:txBody>
      </p:sp>
      <p:pic>
        <p:nvPicPr>
          <p:cNvPr id="7" name="图片 6"/>
          <p:cNvPicPr>
            <a:picLocks noChangeAspect="1"/>
          </p:cNvPicPr>
          <p:nvPr/>
        </p:nvPicPr>
        <p:blipFill>
          <a:blip r:embed="rId1"/>
          <a:stretch>
            <a:fillRect/>
          </a:stretch>
        </p:blipFill>
        <p:spPr>
          <a:xfrm>
            <a:off x="103505" y="2715895"/>
            <a:ext cx="3014980" cy="3114675"/>
          </a:xfrm>
          <a:prstGeom prst="rect">
            <a:avLst/>
          </a:prstGeom>
        </p:spPr>
      </p:pic>
      <p:pic>
        <p:nvPicPr>
          <p:cNvPr id="8" name="图片 7"/>
          <p:cNvPicPr>
            <a:picLocks noChangeAspect="1"/>
          </p:cNvPicPr>
          <p:nvPr/>
        </p:nvPicPr>
        <p:blipFill>
          <a:blip r:embed="rId2"/>
          <a:stretch>
            <a:fillRect/>
          </a:stretch>
        </p:blipFill>
        <p:spPr>
          <a:xfrm>
            <a:off x="4014470" y="2853055"/>
            <a:ext cx="4514215" cy="24479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5400" y="647065"/>
            <a:ext cx="9093200" cy="4222115"/>
          </a:xfrm>
          <a:prstGeom prst="rect">
            <a:avLst/>
          </a:prstGeom>
        </p:spPr>
      </p:pic>
      <p:sp>
        <p:nvSpPr>
          <p:cNvPr id="4" name="文本框 3"/>
          <p:cNvSpPr txBox="1"/>
          <p:nvPr/>
        </p:nvSpPr>
        <p:spPr>
          <a:xfrm>
            <a:off x="2470785" y="52705"/>
            <a:ext cx="4862830" cy="521970"/>
          </a:xfrm>
          <a:prstGeom prst="rect">
            <a:avLst/>
          </a:prstGeom>
          <a:noFill/>
          <a:ln w="9525">
            <a:noFill/>
          </a:ln>
        </p:spPr>
        <p:txBody>
          <a:bodyPr wrap="square" anchor="t">
            <a:spAutoFit/>
          </a:bodyPr>
          <a:p>
            <a:r>
              <a:rPr lang="en-US" altLang="zh-CN" sz="2800" b="1">
                <a:solidFill>
                  <a:srgbClr val="FF0000"/>
                </a:solidFill>
                <a:latin typeface="Cambria" panose="02040503050406030204" charset="0"/>
                <a:ea typeface="宋体" panose="02010600030101010101" pitchFamily="2" charset="-122"/>
              </a:rPr>
              <a:t>Is the plot reasonable? why?</a:t>
            </a:r>
            <a:endParaRPr lang="en-US" altLang="zh-CN" sz="2800" b="1">
              <a:solidFill>
                <a:srgbClr val="FF0000"/>
              </a:solidFill>
              <a:latin typeface="Cambria" panose="02040503050406030204" charset="0"/>
              <a:ea typeface="宋体" panose="02010600030101010101" pitchFamily="2" charset="-122"/>
            </a:endParaRPr>
          </a:p>
        </p:txBody>
      </p:sp>
      <p:cxnSp>
        <p:nvCxnSpPr>
          <p:cNvPr id="7" name="直接连接符 6"/>
          <p:cNvCxnSpPr/>
          <p:nvPr/>
        </p:nvCxnSpPr>
        <p:spPr>
          <a:xfrm>
            <a:off x="179070" y="4424680"/>
            <a:ext cx="8478520" cy="2413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3" name="直接连接符 2"/>
          <p:cNvCxnSpPr/>
          <p:nvPr/>
        </p:nvCxnSpPr>
        <p:spPr>
          <a:xfrm>
            <a:off x="179070" y="4869180"/>
            <a:ext cx="3312795" cy="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79070" y="4999355"/>
            <a:ext cx="8479155" cy="1568450"/>
          </a:xfrm>
          <a:prstGeom prst="rect">
            <a:avLst/>
          </a:prstGeom>
          <a:noFill/>
        </p:spPr>
        <p:txBody>
          <a:bodyPr wrap="square" rtlCol="0" anchor="t">
            <a:spAutoFit/>
          </a:bodyPr>
          <a:p>
            <a:pPr algn="just"/>
            <a:r>
              <a:rPr lang="zh-CN" altLang="en-US" sz="3200" dirty="0">
                <a:solidFill>
                  <a:srgbClr val="FF0000"/>
                </a:solidFill>
                <a:latin typeface="Times New Roman" panose="02020603050405020304" charset="0"/>
                <a:sym typeface="+mn-ea"/>
              </a:rPr>
              <a:t>与原文结尾相违背：</a:t>
            </a:r>
            <a:endParaRPr lang="zh-CN" altLang="en-US" sz="3200" dirty="0">
              <a:solidFill>
                <a:srgbClr val="1552D1"/>
              </a:solidFill>
              <a:latin typeface="Times New Roman" panose="02020603050405020304" charset="0"/>
              <a:sym typeface="+mn-ea"/>
            </a:endParaRPr>
          </a:p>
          <a:p>
            <a:pPr algn="just"/>
            <a:r>
              <a:rPr lang="en-US" altLang="zh-CN" sz="3200">
                <a:solidFill>
                  <a:srgbClr val="1552D1"/>
                </a:solidFill>
                <a:latin typeface="Times New Roman" panose="02020603050405020304" charset="0"/>
                <a:cs typeface="Times New Roman" panose="02020603050405020304" charset="0"/>
              </a:rPr>
              <a:t>What </a:t>
            </a:r>
            <a:r>
              <a:rPr lang="en-US" altLang="zh-CN" sz="3200">
                <a:solidFill>
                  <a:srgbClr val="1552D1"/>
                </a:solidFill>
                <a:latin typeface="Times New Roman" panose="02020603050405020304" charset="0"/>
                <a:cs typeface="Times New Roman" panose="02020603050405020304" charset="0"/>
                <a:sym typeface="+mn-ea"/>
              </a:rPr>
              <a:t>my parents </a:t>
            </a:r>
            <a:r>
              <a:rPr lang="en-US" altLang="zh-CN" sz="3200">
                <a:solidFill>
                  <a:srgbClr val="1552D1"/>
                </a:solidFill>
                <a:latin typeface="Times New Roman" panose="02020603050405020304" charset="0"/>
                <a:cs typeface="Times New Roman" panose="02020603050405020304" charset="0"/>
              </a:rPr>
              <a:t>were searching for should be the bolt, but not the cat. </a:t>
            </a:r>
            <a:endParaRPr lang="en-US" altLang="zh-CN" sz="3200">
              <a:solidFill>
                <a:srgbClr val="1552D1"/>
              </a:solidFill>
              <a:latin typeface="Times New Roman" panose="02020603050405020304" charset="0"/>
              <a:cs typeface="Times New Roman" panose="02020603050405020304" charset="0"/>
            </a:endParaRPr>
          </a:p>
        </p:txBody>
      </p:sp>
      <p:sp>
        <p:nvSpPr>
          <p:cNvPr id="6" name="文本框 5"/>
          <p:cNvSpPr txBox="1"/>
          <p:nvPr/>
        </p:nvSpPr>
        <p:spPr>
          <a:xfrm>
            <a:off x="179070" y="4999355"/>
            <a:ext cx="8479155" cy="1568450"/>
          </a:xfrm>
          <a:prstGeom prst="rect">
            <a:avLst/>
          </a:prstGeom>
          <a:solidFill>
            <a:schemeClr val="bg1"/>
          </a:solidFill>
        </p:spPr>
        <p:txBody>
          <a:bodyPr wrap="square" rtlCol="0" anchor="t">
            <a:spAutoFit/>
          </a:bodyPr>
          <a:p>
            <a:pPr algn="just"/>
            <a:r>
              <a:rPr lang="zh-CN" altLang="en-US" sz="3200" dirty="0">
                <a:solidFill>
                  <a:srgbClr val="FF0000"/>
                </a:solidFill>
                <a:latin typeface="Times New Roman" panose="02020603050405020304" charset="0"/>
                <a:sym typeface="+mn-ea"/>
              </a:rPr>
              <a:t>与第二段首句衔接不连贯：</a:t>
            </a:r>
            <a:endParaRPr lang="zh-CN" altLang="en-US" sz="3200" dirty="0">
              <a:solidFill>
                <a:srgbClr val="1552D1"/>
              </a:solidFill>
              <a:latin typeface="Times New Roman" panose="02020603050405020304" charset="0"/>
              <a:sym typeface="+mn-ea"/>
            </a:endParaRPr>
          </a:p>
          <a:p>
            <a:pPr algn="just"/>
            <a:r>
              <a:rPr lang="en-US" altLang="zh-CN" sz="3200" i="1">
                <a:solidFill>
                  <a:srgbClr val="1552D1"/>
                </a:solidFill>
                <a:latin typeface="Times New Roman" panose="02020603050405020304" charset="0"/>
                <a:cs typeface="Times New Roman" panose="02020603050405020304" charset="0"/>
                <a:sym typeface="+mn-ea"/>
              </a:rPr>
              <a:t>Then it hit me. “Max!” I shouted, “Find Max!”</a:t>
            </a:r>
            <a:endParaRPr lang="en-US" altLang="zh-CN" sz="3200" i="1">
              <a:solidFill>
                <a:srgbClr val="1552D1"/>
              </a:solidFill>
              <a:latin typeface="Times New Roman" panose="02020603050405020304" charset="0"/>
              <a:cs typeface="Times New Roman" panose="02020603050405020304" charset="0"/>
              <a:sym typeface="+mn-ea"/>
            </a:endParaRPr>
          </a:p>
          <a:p>
            <a:pPr algn="just"/>
            <a:endParaRPr lang="en-US" altLang="zh-CN" sz="3200" i="1">
              <a:solidFill>
                <a:srgbClr val="1552D1"/>
              </a:solidFill>
              <a:latin typeface="Times New Roman" panose="02020603050405020304" charset="0"/>
              <a:cs typeface="Times New Roman" panose="02020603050405020304" charset="0"/>
              <a:sym typeface="+mn-ea"/>
            </a:endParaRPr>
          </a:p>
        </p:txBody>
      </p:sp>
      <p:sp>
        <p:nvSpPr>
          <p:cNvPr id="9" name="文本框 8"/>
          <p:cNvSpPr txBox="1"/>
          <p:nvPr/>
        </p:nvSpPr>
        <p:spPr>
          <a:xfrm>
            <a:off x="25400" y="4999355"/>
            <a:ext cx="8785860" cy="2061210"/>
          </a:xfrm>
          <a:prstGeom prst="rect">
            <a:avLst/>
          </a:prstGeom>
          <a:solidFill>
            <a:schemeClr val="bg1"/>
          </a:solidFill>
        </p:spPr>
        <p:txBody>
          <a:bodyPr wrap="square" rtlCol="0" anchor="t">
            <a:spAutoFit/>
          </a:bodyPr>
          <a:p>
            <a:pPr algn="just"/>
            <a:r>
              <a:rPr lang="zh-CN" altLang="en-US" sz="3200" i="1">
                <a:solidFill>
                  <a:srgbClr val="1552D1"/>
                </a:solidFill>
                <a:latin typeface="Times New Roman" panose="02020603050405020304" charset="0"/>
                <a:cs typeface="Times New Roman" panose="02020603050405020304" charset="0"/>
                <a:sym typeface="+mn-ea"/>
              </a:rPr>
              <a:t>上文看，作者应该是一个能够从父母的角度去考虑问题的孩子，</a:t>
            </a:r>
            <a:r>
              <a:rPr lang="en-US" altLang="zh-CN" sz="3200" i="1">
                <a:solidFill>
                  <a:srgbClr val="1552D1"/>
                </a:solidFill>
                <a:latin typeface="Times New Roman" panose="02020603050405020304" charset="0"/>
                <a:cs typeface="Times New Roman" panose="02020603050405020304" charset="0"/>
                <a:sym typeface="+mn-ea"/>
              </a:rPr>
              <a:t>shouting</a:t>
            </a:r>
            <a:r>
              <a:rPr lang="zh-CN" altLang="en-US" sz="3200" i="1">
                <a:solidFill>
                  <a:srgbClr val="1552D1"/>
                </a:solidFill>
                <a:latin typeface="Times New Roman" panose="02020603050405020304" charset="0"/>
                <a:cs typeface="Times New Roman" panose="02020603050405020304" charset="0"/>
                <a:sym typeface="+mn-ea"/>
              </a:rPr>
              <a:t>等词从</a:t>
            </a:r>
            <a:r>
              <a:rPr lang="zh-CN" altLang="zh-CN" sz="3200" i="1">
                <a:solidFill>
                  <a:srgbClr val="1552D1"/>
                </a:solidFill>
                <a:latin typeface="Times New Roman" panose="02020603050405020304" charset="0"/>
                <a:cs typeface="Times New Roman" panose="02020603050405020304" charset="0"/>
                <a:sym typeface="+mn-ea"/>
              </a:rPr>
              <a:t>情感角度不太符合上文人设</a:t>
            </a:r>
            <a:endParaRPr lang="en-US" altLang="zh-CN" sz="3200" i="1">
              <a:solidFill>
                <a:srgbClr val="1552D1"/>
              </a:solidFill>
              <a:latin typeface="Times New Roman" panose="02020603050405020304" charset="0"/>
              <a:cs typeface="Times New Roman" panose="02020603050405020304" charset="0"/>
              <a:sym typeface="+mn-ea"/>
            </a:endParaRPr>
          </a:p>
          <a:p>
            <a:pPr algn="just"/>
            <a:endParaRPr lang="en-US" altLang="zh-CN" sz="3200" i="1">
              <a:solidFill>
                <a:srgbClr val="1552D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70785" y="205105"/>
            <a:ext cx="4862830" cy="521970"/>
          </a:xfrm>
          <a:prstGeom prst="rect">
            <a:avLst/>
          </a:prstGeom>
          <a:noFill/>
          <a:ln w="9525">
            <a:noFill/>
          </a:ln>
        </p:spPr>
        <p:txBody>
          <a:bodyPr wrap="square" anchor="t">
            <a:spAutoFit/>
          </a:bodyPr>
          <a:p>
            <a:r>
              <a:rPr lang="en-US" altLang="zh-CN" sz="2800" b="1">
                <a:solidFill>
                  <a:srgbClr val="FF0000"/>
                </a:solidFill>
                <a:latin typeface="Cambria" panose="02040503050406030204" charset="0"/>
                <a:ea typeface="宋体" panose="02010600030101010101" pitchFamily="2" charset="-122"/>
              </a:rPr>
              <a:t>Is the plot reasonable? why?</a:t>
            </a:r>
            <a:endParaRPr lang="en-US" altLang="zh-CN" sz="2800" b="1">
              <a:solidFill>
                <a:srgbClr val="FF0000"/>
              </a:solidFill>
              <a:latin typeface="Cambria" panose="020405030504060302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0" y="727075"/>
            <a:ext cx="9196705" cy="4775835"/>
          </a:xfrm>
          <a:prstGeom prst="rect">
            <a:avLst/>
          </a:prstGeom>
        </p:spPr>
      </p:pic>
      <p:cxnSp>
        <p:nvCxnSpPr>
          <p:cNvPr id="6" name="直接连接符 5"/>
          <p:cNvCxnSpPr/>
          <p:nvPr/>
        </p:nvCxnSpPr>
        <p:spPr>
          <a:xfrm>
            <a:off x="4243705" y="1366520"/>
            <a:ext cx="4797425" cy="635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0" y="1841500"/>
            <a:ext cx="4797425" cy="635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85725" y="5625465"/>
            <a:ext cx="8479155" cy="1076325"/>
          </a:xfrm>
          <a:prstGeom prst="rect">
            <a:avLst/>
          </a:prstGeom>
          <a:solidFill>
            <a:schemeClr val="bg1"/>
          </a:solidFill>
        </p:spPr>
        <p:txBody>
          <a:bodyPr wrap="square" rtlCol="0" anchor="t">
            <a:spAutoFit/>
          </a:bodyPr>
          <a:p>
            <a:pPr algn="just"/>
            <a:r>
              <a:rPr lang="zh-CN" altLang="en-US" sz="3200" dirty="0">
                <a:solidFill>
                  <a:srgbClr val="FF0000"/>
                </a:solidFill>
                <a:latin typeface="Times New Roman" panose="02020603050405020304" charset="0"/>
                <a:sym typeface="+mn-ea"/>
              </a:rPr>
              <a:t>情感逻辑矛盾，找到猫是为了解决车的问题：</a:t>
            </a:r>
            <a:endParaRPr lang="zh-CN" altLang="en-US" sz="3200" dirty="0">
              <a:solidFill>
                <a:srgbClr val="1552D1"/>
              </a:solidFill>
              <a:latin typeface="Times New Roman" panose="02020603050405020304" charset="0"/>
              <a:sym typeface="+mn-ea"/>
            </a:endParaRPr>
          </a:p>
          <a:p>
            <a:pPr algn="just"/>
            <a:endParaRPr lang="en-US" altLang="zh-CN" sz="3200" i="1">
              <a:solidFill>
                <a:srgbClr val="1552D1"/>
              </a:solidFill>
              <a:latin typeface="Times New Roman" panose="02020603050405020304" charset="0"/>
              <a:cs typeface="Times New Roman" panose="02020603050405020304" charset="0"/>
              <a:sym typeface="+mn-ea"/>
            </a:endParaRPr>
          </a:p>
        </p:txBody>
      </p:sp>
      <p:sp>
        <p:nvSpPr>
          <p:cNvPr id="9" name="文本框 8"/>
          <p:cNvSpPr txBox="1"/>
          <p:nvPr/>
        </p:nvSpPr>
        <p:spPr>
          <a:xfrm>
            <a:off x="0" y="5379720"/>
            <a:ext cx="9041130" cy="1568450"/>
          </a:xfrm>
          <a:prstGeom prst="rect">
            <a:avLst/>
          </a:prstGeom>
          <a:solidFill>
            <a:schemeClr val="bg1"/>
          </a:solidFill>
        </p:spPr>
        <p:txBody>
          <a:bodyPr wrap="square" rtlCol="0" anchor="t">
            <a:spAutoFit/>
          </a:bodyPr>
          <a:p>
            <a:pPr algn="just"/>
            <a:r>
              <a:rPr lang="zh-CN" altLang="en-US" sz="3200" dirty="0">
                <a:solidFill>
                  <a:srgbClr val="FF0000"/>
                </a:solidFill>
                <a:latin typeface="Times New Roman" panose="02020603050405020304" charset="0"/>
                <a:sym typeface="+mn-ea"/>
              </a:rPr>
              <a:t>与文章主题不符：</a:t>
            </a:r>
            <a:endParaRPr lang="zh-CN" altLang="en-US" sz="3200" dirty="0">
              <a:solidFill>
                <a:srgbClr val="1552D1"/>
              </a:solidFill>
              <a:latin typeface="Times New Roman" panose="02020603050405020304" charset="0"/>
              <a:sym typeface="+mn-ea"/>
            </a:endParaRPr>
          </a:p>
          <a:p>
            <a:pPr algn="just"/>
            <a:r>
              <a:rPr lang="zh-CN" altLang="en-US" sz="3200">
                <a:solidFill>
                  <a:srgbClr val="1552D1"/>
                </a:solidFill>
                <a:latin typeface="Times New Roman" panose="02020603050405020304" charset="0"/>
                <a:cs typeface="Times New Roman" panose="02020603050405020304" charset="0"/>
                <a:sym typeface="+mn-ea"/>
              </a:rPr>
              <a:t>文章主要讲述了旅行前的一件趣事，以及作者从不乐意到最终接受甚至期待的过程</a:t>
            </a:r>
            <a:endParaRPr lang="zh-CN" altLang="en-US" sz="3200">
              <a:solidFill>
                <a:srgbClr val="1552D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ldLvl="0" animBg="1"/>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00885" y="150495"/>
            <a:ext cx="4862830" cy="521970"/>
          </a:xfrm>
          <a:prstGeom prst="rect">
            <a:avLst/>
          </a:prstGeom>
          <a:noFill/>
          <a:ln w="9525">
            <a:noFill/>
          </a:ln>
        </p:spPr>
        <p:txBody>
          <a:bodyPr wrap="square" anchor="t">
            <a:spAutoFit/>
          </a:bodyPr>
          <a:p>
            <a:r>
              <a:rPr lang="en-US" altLang="zh-CN" sz="2800" b="1">
                <a:solidFill>
                  <a:srgbClr val="FF0000"/>
                </a:solidFill>
                <a:latin typeface="Cambria" panose="02040503050406030204" charset="0"/>
                <a:ea typeface="宋体" panose="02010600030101010101" pitchFamily="2" charset="-122"/>
              </a:rPr>
              <a:t>Is the plot reasonable? why?</a:t>
            </a:r>
            <a:endParaRPr lang="en-US" altLang="zh-CN" sz="2800" b="1">
              <a:solidFill>
                <a:srgbClr val="FF0000"/>
              </a:solidFill>
              <a:latin typeface="Cambria" panose="0204050305040603020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76530" y="785495"/>
            <a:ext cx="8790940" cy="3836670"/>
          </a:xfrm>
          <a:prstGeom prst="rect">
            <a:avLst/>
          </a:prstGeom>
        </p:spPr>
      </p:pic>
      <p:sp>
        <p:nvSpPr>
          <p:cNvPr id="5" name="文本框 4"/>
          <p:cNvSpPr txBox="1"/>
          <p:nvPr/>
        </p:nvSpPr>
        <p:spPr>
          <a:xfrm>
            <a:off x="176530" y="4100195"/>
            <a:ext cx="4343400" cy="521970"/>
          </a:xfrm>
          <a:prstGeom prst="rect">
            <a:avLst/>
          </a:prstGeom>
          <a:solidFill>
            <a:schemeClr val="bg1"/>
          </a:solidFill>
        </p:spPr>
        <p:txBody>
          <a:bodyPr wrap="square" rtlCol="0">
            <a:spAutoFit/>
          </a:bodyPr>
          <a:p>
            <a:r>
              <a:rPr lang="en-US" altLang="zh-CN" sz="2400" b="1">
                <a:solidFill>
                  <a:srgbClr val="FF0000"/>
                </a:solidFill>
                <a:latin typeface="Times New Roman" panose="02020603050405020304" charset="0"/>
                <a:cs typeface="Times New Roman" panose="02020603050405020304" charset="0"/>
              </a:rPr>
              <a:t>        </a:t>
            </a:r>
            <a:r>
              <a:rPr lang="en-US" altLang="zh-CN" sz="2800" b="1" i="1">
                <a:solidFill>
                  <a:schemeClr val="tx1"/>
                </a:solidFill>
                <a:latin typeface="Times New Roman" panose="02020603050405020304" charset="0"/>
                <a:cs typeface="Times New Roman" panose="02020603050405020304" charset="0"/>
              </a:rPr>
              <a:t>At this critical moment,</a:t>
            </a:r>
            <a:endParaRPr lang="en-US" altLang="zh-CN" sz="2800" b="1" i="1">
              <a:solidFill>
                <a:schemeClr val="tx1"/>
              </a:solidFill>
              <a:latin typeface="Times New Roman" panose="02020603050405020304" charset="0"/>
              <a:cs typeface="Times New Roman" panose="02020603050405020304" charset="0"/>
            </a:endParaRPr>
          </a:p>
        </p:txBody>
      </p:sp>
      <p:sp>
        <p:nvSpPr>
          <p:cNvPr id="6" name="文本框 5"/>
          <p:cNvSpPr txBox="1"/>
          <p:nvPr/>
        </p:nvSpPr>
        <p:spPr>
          <a:xfrm>
            <a:off x="6576060" y="3790950"/>
            <a:ext cx="2390775" cy="460375"/>
          </a:xfrm>
          <a:prstGeom prst="rect">
            <a:avLst/>
          </a:prstGeom>
          <a:solidFill>
            <a:schemeClr val="bg1"/>
          </a:solidFill>
        </p:spPr>
        <p:txBody>
          <a:bodyPr wrap="square" rtlCol="0">
            <a:spAutoFit/>
          </a:bodyPr>
          <a:p>
            <a:endParaRPr lang="en-US" altLang="zh-CN" sz="2400" b="1">
              <a:solidFill>
                <a:srgbClr val="FF0000"/>
              </a:solidFill>
              <a:latin typeface="Times New Roman" panose="02020603050405020304" charset="0"/>
              <a:cs typeface="Times New Roman" panose="02020603050405020304" charset="0"/>
            </a:endParaRPr>
          </a:p>
        </p:txBody>
      </p:sp>
      <p:cxnSp>
        <p:nvCxnSpPr>
          <p:cNvPr id="3" name="直接连接符 2"/>
          <p:cNvCxnSpPr/>
          <p:nvPr/>
        </p:nvCxnSpPr>
        <p:spPr>
          <a:xfrm>
            <a:off x="932180" y="2445068"/>
            <a:ext cx="3587750" cy="15875"/>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flipV="1">
            <a:off x="429895" y="3279140"/>
            <a:ext cx="8214360" cy="46355"/>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V="1">
            <a:off x="320675" y="3790950"/>
            <a:ext cx="6255385" cy="26035"/>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a:off x="4519930" y="4621848"/>
            <a:ext cx="3587750" cy="15875"/>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141605" y="4754880"/>
            <a:ext cx="8860790" cy="2061210"/>
          </a:xfrm>
          <a:prstGeom prst="rect">
            <a:avLst/>
          </a:prstGeom>
          <a:noFill/>
        </p:spPr>
        <p:txBody>
          <a:bodyPr wrap="square" rtlCol="0" anchor="t">
            <a:spAutoFit/>
          </a:bodyPr>
          <a:p>
            <a:pPr algn="just"/>
            <a:r>
              <a:rPr lang="zh-CN" altLang="en-US" sz="3200" b="1" dirty="0">
                <a:solidFill>
                  <a:srgbClr val="FF0000"/>
                </a:solidFill>
                <a:latin typeface="Times New Roman" panose="02020603050405020304" charset="0"/>
                <a:sym typeface="+mn-ea"/>
              </a:rPr>
              <a:t>照应原文细节</a:t>
            </a:r>
            <a:r>
              <a:rPr lang="en-US" altLang="zh-CN" sz="3200" dirty="0">
                <a:latin typeface="Times New Roman" panose="02020603050405020304" charset="0"/>
                <a:sym typeface="+mn-ea"/>
              </a:rPr>
              <a:t>:</a:t>
            </a:r>
            <a:r>
              <a:rPr lang="zh-CN" altLang="en-US" sz="3200" dirty="0">
                <a:solidFill>
                  <a:srgbClr val="1552D1"/>
                </a:solidFill>
                <a:latin typeface="Times New Roman" panose="02020603050405020304" charset="0"/>
                <a:sym typeface="+mn-ea"/>
              </a:rPr>
              <a:t>①</a:t>
            </a:r>
            <a:r>
              <a:rPr lang="en-US" altLang="zh-CN" sz="3200" dirty="0">
                <a:solidFill>
                  <a:srgbClr val="1552D1"/>
                </a:solidFill>
                <a:latin typeface="Times New Roman" panose="02020603050405020304" charset="0"/>
                <a:sym typeface="+mn-ea"/>
              </a:rPr>
              <a:t>. But I didn't even want to think about it. </a:t>
            </a:r>
            <a:r>
              <a:rPr lang="zh-CN" altLang="en-US" sz="3200" dirty="0">
                <a:solidFill>
                  <a:srgbClr val="1552D1"/>
                </a:solidFill>
                <a:latin typeface="Times New Roman" panose="02020603050405020304" charset="0"/>
                <a:sym typeface="+mn-ea"/>
              </a:rPr>
              <a:t>②</a:t>
            </a:r>
            <a:r>
              <a:rPr lang="en-US" altLang="zh-CN" sz="3200" dirty="0">
                <a:solidFill>
                  <a:srgbClr val="1552D1"/>
                </a:solidFill>
                <a:latin typeface="Times New Roman" panose="02020603050405020304" charset="0"/>
                <a:sym typeface="+mn-ea"/>
              </a:rPr>
              <a:t>. But I knew it was useless to protest. </a:t>
            </a:r>
            <a:endParaRPr lang="en-US" altLang="zh-CN" sz="3200" dirty="0">
              <a:solidFill>
                <a:srgbClr val="1552D1"/>
              </a:solidFill>
              <a:latin typeface="Times New Roman" panose="02020603050405020304" charset="0"/>
              <a:sym typeface="+mn-ea"/>
            </a:endParaRPr>
          </a:p>
          <a:p>
            <a:pPr algn="just"/>
            <a:r>
              <a:rPr lang="zh-CN" altLang="en-US" sz="3200" dirty="0">
                <a:solidFill>
                  <a:srgbClr val="1552D1"/>
                </a:solidFill>
                <a:latin typeface="Times New Roman" panose="02020603050405020304" charset="0"/>
                <a:sym typeface="+mn-ea"/>
              </a:rPr>
              <a:t>③</a:t>
            </a:r>
            <a:r>
              <a:rPr lang="en-US" altLang="zh-CN" sz="3200" dirty="0">
                <a:solidFill>
                  <a:srgbClr val="1552D1"/>
                </a:solidFill>
                <a:latin typeface="Times New Roman" panose="02020603050405020304" charset="0"/>
                <a:sym typeface="+mn-ea"/>
              </a:rPr>
              <a:t>. He batted a button across the floor like a soccer player.</a:t>
            </a:r>
            <a:endParaRPr lang="en-US" altLang="zh-CN" sz="3200" dirty="0">
              <a:solidFill>
                <a:srgbClr val="1552D1"/>
              </a:solidFill>
              <a:latin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
                                          </p:val>
                                        </p:tav>
                                        <p:tav tm="100000">
                                          <p:val>
                                            <p:strVal val="#ppt_x"/>
                                          </p:val>
                                        </p:tav>
                                      </p:tavLst>
                                    </p:anim>
                                    <p:anim calcmode="lin" valueType="num">
                                      <p:cBhvr>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ppt_x</p:attrName>
                                        </p:attrNameLst>
                                      </p:cBhvr>
                                      <p:tavLst>
                                        <p:tav tm="0">
                                          <p:val>
                                            <p:strVal val="#ppt_x"/>
                                          </p:val>
                                        </p:tav>
                                        <p:tav tm="100000">
                                          <p:val>
                                            <p:strVal val="#ppt_x"/>
                                          </p:val>
                                        </p:tav>
                                      </p:tavLst>
                                    </p:anim>
                                    <p:anim calcmode="lin" valueType="num">
                                      <p:cBhvr>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5"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4300" y="6350"/>
            <a:ext cx="9144000" cy="1076325"/>
          </a:xfrm>
          <a:prstGeom prst="rect">
            <a:avLst/>
          </a:prstGeom>
          <a:noFill/>
          <a:ln w="9525">
            <a:noFill/>
          </a:ln>
        </p:spPr>
        <p:txBody>
          <a:bodyPr wrap="square" anchor="t">
            <a:spAutoFit/>
          </a:bodyPr>
          <a:p>
            <a:r>
              <a:rPr lang="en-US" altLang="zh-CN" sz="3200" b="1">
                <a:solidFill>
                  <a:srgbClr val="FF0000"/>
                </a:solidFill>
                <a:latin typeface="Times New Roman" panose="02020603050405020304" charset="0"/>
                <a:ea typeface="楷体" panose="02010609060101010101" charset="-122"/>
                <a:cs typeface="Times New Roman" panose="02020603050405020304" charset="0"/>
              </a:rPr>
              <a:t>Conclusion</a:t>
            </a:r>
            <a:r>
              <a:rPr lang="zh-CN" altLang="en-US" sz="3200" b="1">
                <a:solidFill>
                  <a:srgbClr val="FF0000"/>
                </a:solidFill>
                <a:latin typeface="Times New Roman" panose="02020603050405020304" charset="0"/>
                <a:ea typeface="楷体" panose="02010609060101010101" charset="-122"/>
                <a:cs typeface="Times New Roman" panose="02020603050405020304" charset="0"/>
              </a:rPr>
              <a:t>：</a:t>
            </a:r>
            <a:r>
              <a:rPr lang="zh-CN" altLang="en-US" sz="3200">
                <a:latin typeface="楷体" panose="02010609060101010101" charset="-122"/>
                <a:ea typeface="楷体" panose="02010609060101010101" charset="-122"/>
              </a:rPr>
              <a:t>我们可以从以下角度挖掘续写点：</a:t>
            </a:r>
            <a:endParaRPr lang="en-US" altLang="zh-CN" sz="3200" b="1">
              <a:solidFill>
                <a:srgbClr val="FF0000"/>
              </a:solidFill>
              <a:latin typeface="楷体" panose="02010609060101010101" charset="-122"/>
              <a:ea typeface="楷体" panose="02010609060101010101" charset="-122"/>
            </a:endParaRPr>
          </a:p>
          <a:p>
            <a:r>
              <a:rPr lang="en-US" altLang="zh-CN" sz="3200" b="1">
                <a:solidFill>
                  <a:srgbClr val="FF0000"/>
                </a:solidFill>
                <a:latin typeface="楷体" panose="02010609060101010101" charset="-122"/>
                <a:ea typeface="楷体" panose="02010609060101010101" charset="-122"/>
              </a:rPr>
              <a:t>1. </a:t>
            </a:r>
            <a:r>
              <a:rPr lang="zh-CN" altLang="en-US" sz="3200" b="1">
                <a:solidFill>
                  <a:srgbClr val="FF0000"/>
                </a:solidFill>
                <a:latin typeface="楷体" panose="02010609060101010101" charset="-122"/>
                <a:ea typeface="楷体" panose="02010609060101010101" charset="-122"/>
              </a:rPr>
              <a:t>原文首段：</a:t>
            </a:r>
            <a:r>
              <a:rPr lang="zh-CN" altLang="en-US" sz="3200" u="sng">
                <a:latin typeface="楷体" panose="02010609060101010101" charset="-122"/>
                <a:ea typeface="楷体" panose="02010609060101010101" charset="-122"/>
              </a:rPr>
              <a:t>故事背景</a:t>
            </a:r>
            <a:r>
              <a:rPr lang="zh-CN" altLang="en-US" sz="3200">
                <a:latin typeface="楷体" panose="02010609060101010101" charset="-122"/>
                <a:ea typeface="楷体" panose="02010609060101010101" charset="-122"/>
              </a:rPr>
              <a:t>          </a:t>
            </a:r>
            <a:endParaRPr lang="en-US" altLang="zh-CN" sz="3200" u="sng">
              <a:latin typeface="楷体" panose="02010609060101010101" charset="-122"/>
              <a:ea typeface="楷体" panose="02010609060101010101" charset="-122"/>
            </a:endParaRPr>
          </a:p>
        </p:txBody>
      </p:sp>
      <p:sp>
        <p:nvSpPr>
          <p:cNvPr id="2" name="文本框 1"/>
          <p:cNvSpPr txBox="1"/>
          <p:nvPr/>
        </p:nvSpPr>
        <p:spPr>
          <a:xfrm>
            <a:off x="428625" y="1082675"/>
            <a:ext cx="8040370" cy="583565"/>
          </a:xfrm>
          <a:prstGeom prst="rect">
            <a:avLst/>
          </a:prstGeom>
          <a:noFill/>
        </p:spPr>
        <p:txBody>
          <a:bodyPr wrap="square" rtlCol="0" anchor="t">
            <a:spAutoFit/>
          </a:bodyPr>
          <a:p>
            <a:pPr algn="just"/>
            <a:r>
              <a:rPr lang="zh-CN" altLang="en-US" sz="3200" dirty="0">
                <a:solidFill>
                  <a:srgbClr val="1552D1"/>
                </a:solidFill>
                <a:latin typeface="Times New Roman" panose="02020603050405020304" charset="0"/>
                <a:sym typeface="+mn-ea"/>
              </a:rPr>
              <a:t>①</a:t>
            </a:r>
            <a:r>
              <a:rPr lang="en-US" altLang="zh-CN" sz="3200" dirty="0">
                <a:solidFill>
                  <a:srgbClr val="1552D1"/>
                </a:solidFill>
                <a:latin typeface="Times New Roman" panose="02020603050405020304" charset="0"/>
                <a:sym typeface="+mn-ea"/>
              </a:rPr>
              <a:t>. But I didn't even want to think about it.</a:t>
            </a:r>
            <a:endParaRPr lang="zh-CN" altLang="en-US" sz="3200"/>
          </a:p>
        </p:txBody>
      </p:sp>
      <p:sp>
        <p:nvSpPr>
          <p:cNvPr id="5" name="文本框 4"/>
          <p:cNvSpPr txBox="1"/>
          <p:nvPr/>
        </p:nvSpPr>
        <p:spPr>
          <a:xfrm>
            <a:off x="0" y="1666240"/>
            <a:ext cx="9144000" cy="2430145"/>
          </a:xfrm>
          <a:prstGeom prst="rect">
            <a:avLst/>
          </a:prstGeom>
          <a:noFill/>
          <a:ln w="9525">
            <a:noFill/>
          </a:ln>
        </p:spPr>
        <p:txBody>
          <a:bodyPr wrap="square" anchor="t">
            <a:spAutoFit/>
          </a:bodyPr>
          <a:p>
            <a:r>
              <a:rPr lang="en-US" altLang="zh-CN" sz="3200" b="1">
                <a:solidFill>
                  <a:srgbClr val="FF0000"/>
                </a:solidFill>
                <a:latin typeface="楷体" panose="02010609060101010101" charset="-122"/>
                <a:ea typeface="楷体" panose="02010609060101010101" charset="-122"/>
              </a:rPr>
              <a:t>2. </a:t>
            </a:r>
            <a:r>
              <a:rPr lang="zh-CN" altLang="en-US" sz="3200" b="1">
                <a:solidFill>
                  <a:srgbClr val="FF0000"/>
                </a:solidFill>
                <a:latin typeface="楷体" panose="02010609060101010101" charset="-122"/>
                <a:ea typeface="楷体" panose="02010609060101010101" charset="-122"/>
              </a:rPr>
              <a:t>关注特定情节：</a:t>
            </a:r>
            <a:r>
              <a:rPr lang="zh-CN" altLang="en-US" sz="3200" u="sng">
                <a:latin typeface="楷体" panose="02010609060101010101" charset="-122"/>
                <a:ea typeface="楷体" panose="02010609060101010101" charset="-122"/>
              </a:rPr>
              <a:t>对续写部分有推动或暗示作用</a:t>
            </a:r>
            <a:endParaRPr lang="zh-CN" altLang="en-US" sz="3200" u="sng">
              <a:latin typeface="楷体" panose="02010609060101010101" charset="-122"/>
              <a:ea typeface="楷体" panose="02010609060101010101" charset="-122"/>
            </a:endParaRPr>
          </a:p>
          <a:p>
            <a:r>
              <a:rPr lang="zh-CN" altLang="en-US" sz="3200">
                <a:latin typeface="楷体" panose="02010609060101010101" charset="-122"/>
                <a:ea typeface="楷体" panose="02010609060101010101" charset="-122"/>
              </a:rPr>
              <a:t>      </a:t>
            </a:r>
            <a:r>
              <a:rPr lang="zh-CN" altLang="en-US" sz="3200" u="sng">
                <a:latin typeface="楷体" panose="02010609060101010101" charset="-122"/>
                <a:ea typeface="楷体" panose="02010609060101010101" charset="-122"/>
              </a:rPr>
              <a:t>的情节</a:t>
            </a:r>
            <a:endParaRPr lang="zh-CN" altLang="en-US" sz="3200" u="sng">
              <a:latin typeface="楷体" panose="02010609060101010101" charset="-122"/>
              <a:ea typeface="楷体" panose="02010609060101010101" charset="-122"/>
            </a:endParaRPr>
          </a:p>
          <a:p>
            <a:r>
              <a:rPr lang="zh-CN" altLang="en-US" sz="3200">
                <a:latin typeface="Times New Roman" panose="02020603050405020304" charset="0"/>
                <a:ea typeface="楷体" panose="02010609060101010101" charset="-122"/>
                <a:cs typeface="Times New Roman" panose="02020603050405020304" charset="0"/>
              </a:rPr>
              <a:t>  </a:t>
            </a:r>
            <a:r>
              <a:rPr lang="en-US" altLang="zh-CN" sz="2800" dirty="0">
                <a:latin typeface="Times New Roman" panose="02020603050405020304" charset="0"/>
                <a:sym typeface="+mn-ea"/>
              </a:rPr>
              <a:t>Good-bye, Max. </a:t>
            </a:r>
            <a:r>
              <a:rPr lang="en-US" altLang="zh-CN" sz="2800" dirty="0">
                <a:solidFill>
                  <a:srgbClr val="FF0000"/>
                </a:solidFill>
                <a:latin typeface="Times New Roman" panose="02020603050405020304" charset="0"/>
                <a:sym typeface="+mn-ea"/>
              </a:rPr>
              <a:t>I was going to miss this ball of fur.</a:t>
            </a:r>
            <a:r>
              <a:rPr lang="en-US" altLang="zh-CN" sz="2800" dirty="0">
                <a:latin typeface="Times New Roman" panose="02020603050405020304" charset="0"/>
                <a:sym typeface="+mn-ea"/>
              </a:rPr>
              <a:t> I put him down and laughed as he </a:t>
            </a:r>
            <a:r>
              <a:rPr lang="en-US" altLang="zh-CN" sz="2800" dirty="0">
                <a:solidFill>
                  <a:srgbClr val="FF0000"/>
                </a:solidFill>
                <a:latin typeface="Times New Roman" panose="02020603050405020304" charset="0"/>
                <a:sym typeface="+mn-ea"/>
              </a:rPr>
              <a:t>batted a button across the floor like a soccer player.</a:t>
            </a:r>
            <a:r>
              <a:rPr lang="en-US" altLang="zh-CN" sz="2800" dirty="0">
                <a:latin typeface="Times New Roman" panose="02020603050405020304" charset="0"/>
                <a:sym typeface="+mn-ea"/>
              </a:rPr>
              <a:t> He </a:t>
            </a:r>
            <a:r>
              <a:rPr lang="en-US" altLang="zh-CN" sz="2800" dirty="0">
                <a:solidFill>
                  <a:srgbClr val="FF0000"/>
                </a:solidFill>
                <a:latin typeface="Times New Roman" panose="02020603050405020304" charset="0"/>
                <a:sym typeface="+mn-ea"/>
              </a:rPr>
              <a:t>was </a:t>
            </a:r>
            <a:r>
              <a:rPr lang="en-US" altLang="zh-CN" sz="2800" u="sng" dirty="0">
                <a:solidFill>
                  <a:srgbClr val="FF0000"/>
                </a:solidFill>
                <a:latin typeface="Times New Roman" panose="02020603050405020304" charset="0"/>
                <a:sym typeface="+mn-ea"/>
              </a:rPr>
              <a:t>interested</a:t>
            </a:r>
            <a:r>
              <a:rPr lang="en-US" altLang="zh-CN" sz="2800" dirty="0">
                <a:solidFill>
                  <a:srgbClr val="FF0000"/>
                </a:solidFill>
                <a:latin typeface="Times New Roman" panose="02020603050405020304" charset="0"/>
                <a:sym typeface="+mn-ea"/>
              </a:rPr>
              <a:t> in all small objects.</a:t>
            </a:r>
            <a:endParaRPr lang="zh-CN" altLang="en-US" sz="2800">
              <a:solidFill>
                <a:schemeClr val="tx1"/>
              </a:solidFill>
              <a:latin typeface="Times New Roman" panose="02020603050405020304" charset="0"/>
              <a:ea typeface="楷体" panose="02010609060101010101" charset="-122"/>
              <a:cs typeface="Times New Roman" panose="02020603050405020304" charset="0"/>
            </a:endParaRPr>
          </a:p>
        </p:txBody>
      </p:sp>
      <p:pic>
        <p:nvPicPr>
          <p:cNvPr id="6" name="图片 5"/>
          <p:cNvPicPr>
            <a:picLocks noChangeAspect="1"/>
          </p:cNvPicPr>
          <p:nvPr/>
        </p:nvPicPr>
        <p:blipFill>
          <a:blip r:embed="rId1"/>
          <a:stretch>
            <a:fillRect/>
          </a:stretch>
        </p:blipFill>
        <p:spPr>
          <a:xfrm>
            <a:off x="114300" y="2460625"/>
            <a:ext cx="8803005" cy="4282440"/>
          </a:xfrm>
          <a:prstGeom prst="rect">
            <a:avLst/>
          </a:prstGeom>
        </p:spPr>
      </p:pic>
      <p:cxnSp>
        <p:nvCxnSpPr>
          <p:cNvPr id="8" name="直接连接符 7"/>
          <p:cNvCxnSpPr/>
          <p:nvPr/>
        </p:nvCxnSpPr>
        <p:spPr>
          <a:xfrm>
            <a:off x="1996440" y="4946650"/>
            <a:ext cx="6688455" cy="6985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4" name="直接连接符 3"/>
          <p:cNvCxnSpPr/>
          <p:nvPr/>
        </p:nvCxnSpPr>
        <p:spPr>
          <a:xfrm flipV="1">
            <a:off x="114300" y="5372735"/>
            <a:ext cx="8489950" cy="2794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166370" y="6673215"/>
            <a:ext cx="6688455" cy="6985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 calcmode="lin" valueType="num">
                                      <p:cBhvr additive="base">
                                        <p:cTn id="7"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ppt_x</p:attrName>
                                        </p:attrNameLst>
                                      </p:cBhvr>
                                      <p:tavLst>
                                        <p:tav tm="0">
                                          <p:val>
                                            <p:strVal val="#ppt_x"/>
                                          </p:val>
                                        </p:tav>
                                        <p:tav tm="100000">
                                          <p:val>
                                            <p:strVal val="#ppt_x"/>
                                          </p:val>
                                        </p:tav>
                                      </p:tavLst>
                                    </p:anim>
                                    <p:anim calcmode="lin" valueType="num">
                                      <p:cBhvr>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ppt_x</p:attrName>
                                        </p:attrNameLst>
                                      </p:cBhvr>
                                      <p:tavLst>
                                        <p:tav tm="0">
                                          <p:val>
                                            <p:strVal val="#ppt_x"/>
                                          </p:val>
                                        </p:tav>
                                        <p:tav tm="100000">
                                          <p:val>
                                            <p:strVal val="#ppt_x"/>
                                          </p:val>
                                        </p:tav>
                                      </p:tavLst>
                                    </p:anim>
                                    <p:anim calcmode="lin" valueType="num">
                                      <p:cBhvr>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7470" y="113030"/>
            <a:ext cx="9144000" cy="3538220"/>
          </a:xfrm>
          <a:prstGeom prst="rect">
            <a:avLst/>
          </a:prstGeom>
          <a:noFill/>
          <a:ln w="9525">
            <a:noFill/>
          </a:ln>
        </p:spPr>
        <p:txBody>
          <a:bodyPr wrap="square" anchor="t">
            <a:spAutoFit/>
          </a:bodyPr>
          <a:p>
            <a:r>
              <a:rPr lang="en-US" altLang="zh-CN" sz="3200" b="1">
                <a:solidFill>
                  <a:srgbClr val="FF0000"/>
                </a:solidFill>
                <a:latin typeface="楷体" panose="02010609060101010101" charset="-122"/>
                <a:ea typeface="楷体" panose="02010609060101010101" charset="-122"/>
              </a:rPr>
              <a:t>3.</a:t>
            </a:r>
            <a:r>
              <a:rPr lang="zh-CN" altLang="en-US" sz="3200" b="1">
                <a:solidFill>
                  <a:srgbClr val="FF0000"/>
                </a:solidFill>
                <a:latin typeface="楷体" panose="02010609060101010101" charset="-122"/>
                <a:ea typeface="楷体" panose="02010609060101010101" charset="-122"/>
              </a:rPr>
              <a:t>留意细节描写：</a:t>
            </a:r>
            <a:r>
              <a:rPr lang="zh-CN" altLang="en-US" sz="3200" u="sng">
                <a:latin typeface="楷体" panose="02010609060101010101" charset="-122"/>
                <a:ea typeface="楷体" panose="02010609060101010101" charset="-122"/>
              </a:rPr>
              <a:t>语言描写、动作描写、神态描写、外貌描写、心理描写、环境描写和情感变化描写；</a:t>
            </a:r>
            <a:endParaRPr lang="zh-CN" altLang="en-US" sz="3200" u="sng">
              <a:latin typeface="楷体" panose="02010609060101010101" charset="-122"/>
              <a:ea typeface="楷体" panose="02010609060101010101" charset="-122"/>
            </a:endParaRPr>
          </a:p>
          <a:p>
            <a:endParaRPr lang="en-US" altLang="zh-CN" sz="3200" b="1">
              <a:solidFill>
                <a:srgbClr val="FF0000"/>
              </a:solidFill>
              <a:latin typeface="楷体" panose="02010609060101010101" charset="-122"/>
              <a:ea typeface="楷体" panose="02010609060101010101" charset="-122"/>
            </a:endParaRPr>
          </a:p>
          <a:p>
            <a:endParaRPr lang="en-US" altLang="zh-CN" sz="3200" b="1">
              <a:solidFill>
                <a:srgbClr val="FF0000"/>
              </a:solidFill>
              <a:latin typeface="楷体" panose="02010609060101010101" charset="-122"/>
              <a:ea typeface="楷体" panose="02010609060101010101" charset="-122"/>
            </a:endParaRPr>
          </a:p>
          <a:p>
            <a:endParaRPr lang="en-US" altLang="zh-CN" sz="3200" b="1">
              <a:solidFill>
                <a:srgbClr val="FF0000"/>
              </a:solidFill>
              <a:latin typeface="楷体" panose="02010609060101010101" charset="-122"/>
              <a:ea typeface="楷体" panose="02010609060101010101" charset="-122"/>
            </a:endParaRPr>
          </a:p>
          <a:p>
            <a:endParaRPr lang="en-US" altLang="zh-CN" sz="3200" b="1">
              <a:solidFill>
                <a:srgbClr val="FF0000"/>
              </a:solidFill>
              <a:latin typeface="楷体" panose="02010609060101010101" charset="-122"/>
              <a:ea typeface="楷体" panose="02010609060101010101" charset="-122"/>
            </a:endParaRPr>
          </a:p>
          <a:p>
            <a:endParaRPr lang="zh-CN" altLang="en-US" sz="3200" u="sng">
              <a:latin typeface="楷体" panose="02010609060101010101" charset="-122"/>
              <a:ea typeface="楷体" panose="02010609060101010101" charset="-122"/>
            </a:endParaRPr>
          </a:p>
        </p:txBody>
      </p:sp>
      <p:sp>
        <p:nvSpPr>
          <p:cNvPr id="3" name="文本框 2"/>
          <p:cNvSpPr txBox="1"/>
          <p:nvPr/>
        </p:nvSpPr>
        <p:spPr>
          <a:xfrm>
            <a:off x="183515" y="1196975"/>
            <a:ext cx="8776970" cy="1383665"/>
          </a:xfrm>
          <a:prstGeom prst="rect">
            <a:avLst/>
          </a:prstGeom>
          <a:solidFill>
            <a:srgbClr val="FFFF00"/>
          </a:solidFill>
        </p:spPr>
        <p:txBody>
          <a:bodyPr wrap="square" rtlCol="0" anchor="t">
            <a:spAutoFit/>
          </a:bodyPr>
          <a:p>
            <a:r>
              <a:rPr lang="en-US" altLang="zh-CN" sz="2800" dirty="0">
                <a:latin typeface="Times New Roman" panose="02020603050405020304" charset="0"/>
                <a:sym typeface="+mn-ea"/>
              </a:rPr>
              <a:t>Good-bye, </a:t>
            </a:r>
            <a:r>
              <a:rPr lang="en-US" altLang="zh-CN" sz="2800" u="sng" dirty="0">
                <a:latin typeface="Times New Roman" panose="02020603050405020304" charset="0"/>
                <a:sym typeface="+mn-ea"/>
              </a:rPr>
              <a:t>summer vacation</a:t>
            </a:r>
            <a:r>
              <a:rPr lang="en-US" altLang="zh-CN" sz="2800" dirty="0">
                <a:latin typeface="Times New Roman" panose="02020603050405020304" charset="0"/>
                <a:sym typeface="+mn-ea"/>
              </a:rPr>
              <a:t>. Good-bye, diving at the lake. Good-bye to hanging out and doing absolutely nothing. Good-bye, Max. I was going to miss this ball of fur.</a:t>
            </a:r>
            <a:endParaRPr lang="en-US" altLang="zh-CN" sz="2800" i="1">
              <a:solidFill>
                <a:srgbClr val="FF0000"/>
              </a:solidFill>
              <a:latin typeface="Times New Roman" panose="02020603050405020304" charset="0"/>
              <a:cs typeface="Times New Roman" panose="02020603050405020304" charset="0"/>
              <a:sym typeface="+mn-ea"/>
            </a:endParaRPr>
          </a:p>
        </p:txBody>
      </p:sp>
      <p:pic>
        <p:nvPicPr>
          <p:cNvPr id="5" name="内容占位符 4"/>
          <p:cNvPicPr>
            <a:picLocks noChangeAspect="1"/>
          </p:cNvPicPr>
          <p:nvPr>
            <p:ph idx="1"/>
          </p:nvPr>
        </p:nvPicPr>
        <p:blipFill>
          <a:blip r:embed="rId1"/>
          <a:stretch>
            <a:fillRect/>
          </a:stretch>
        </p:blipFill>
        <p:spPr>
          <a:xfrm>
            <a:off x="71120" y="2580640"/>
            <a:ext cx="8889365" cy="4150995"/>
          </a:xfrm>
          <a:prstGeom prst="rect">
            <a:avLst/>
          </a:prstGeom>
        </p:spPr>
      </p:pic>
      <p:cxnSp>
        <p:nvCxnSpPr>
          <p:cNvPr id="6" name="直接连接符 5"/>
          <p:cNvCxnSpPr/>
          <p:nvPr/>
        </p:nvCxnSpPr>
        <p:spPr>
          <a:xfrm flipV="1">
            <a:off x="183515" y="5589270"/>
            <a:ext cx="8493125" cy="7112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flipV="1">
            <a:off x="77470" y="6021705"/>
            <a:ext cx="6007100" cy="5969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V="1">
            <a:off x="4787900" y="6497320"/>
            <a:ext cx="4172585" cy="27940"/>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5880" y="1797685"/>
            <a:ext cx="9032240" cy="4328795"/>
          </a:xfrm>
          <a:prstGeom prst="rect">
            <a:avLst/>
          </a:prstGeom>
        </p:spPr>
      </p:pic>
      <p:sp>
        <p:nvSpPr>
          <p:cNvPr id="100" name="文本框 99"/>
          <p:cNvSpPr txBox="1"/>
          <p:nvPr/>
        </p:nvSpPr>
        <p:spPr>
          <a:xfrm>
            <a:off x="77470" y="113030"/>
            <a:ext cx="9144000" cy="1568450"/>
          </a:xfrm>
          <a:prstGeom prst="rect">
            <a:avLst/>
          </a:prstGeom>
          <a:noFill/>
          <a:ln w="9525">
            <a:noFill/>
          </a:ln>
        </p:spPr>
        <p:txBody>
          <a:bodyPr wrap="square" anchor="t">
            <a:spAutoFit/>
          </a:bodyPr>
          <a:p>
            <a:r>
              <a:rPr lang="en-US" altLang="zh-CN" sz="3200" b="1">
                <a:solidFill>
                  <a:srgbClr val="FF0000"/>
                </a:solidFill>
                <a:latin typeface="楷体" panose="02010609060101010101" charset="-122"/>
                <a:ea typeface="楷体" panose="02010609060101010101" charset="-122"/>
              </a:rPr>
              <a:t>4.</a:t>
            </a:r>
            <a:r>
              <a:rPr lang="zh-CN" altLang="en-US" sz="3200" b="1">
                <a:solidFill>
                  <a:srgbClr val="FF0000"/>
                </a:solidFill>
                <a:latin typeface="楷体" panose="02010609060101010101" charset="-122"/>
                <a:ea typeface="楷体" panose="02010609060101010101" charset="-122"/>
                <a:sym typeface="+mn-ea"/>
              </a:rPr>
              <a:t>解读续写所给首句：</a:t>
            </a:r>
            <a:r>
              <a:rPr lang="zh-CN" altLang="en-US" sz="3200" u="sng">
                <a:latin typeface="楷体" panose="02010609060101010101" charset="-122"/>
                <a:ea typeface="楷体" panose="02010609060101010101" charset="-122"/>
                <a:sym typeface="+mn-ea"/>
              </a:rPr>
              <a:t>第二段的开头往往隐含了第一段结尾所包含的信息。</a:t>
            </a:r>
            <a:endParaRPr lang="zh-CN" altLang="en-US" sz="3200" u="sng">
              <a:latin typeface="楷体" panose="02010609060101010101" charset="-122"/>
              <a:ea typeface="楷体" panose="02010609060101010101" charset="-122"/>
            </a:endParaRPr>
          </a:p>
          <a:p>
            <a:endParaRPr lang="zh-CN" altLang="en-US" sz="3200" u="sng">
              <a:latin typeface="楷体" panose="02010609060101010101" charset="-122"/>
              <a:ea typeface="楷体" panose="02010609060101010101" charset="-122"/>
            </a:endParaRPr>
          </a:p>
        </p:txBody>
      </p:sp>
      <p:sp>
        <p:nvSpPr>
          <p:cNvPr id="4" name="文本框 3"/>
          <p:cNvSpPr txBox="1"/>
          <p:nvPr/>
        </p:nvSpPr>
        <p:spPr>
          <a:xfrm>
            <a:off x="76835" y="1220470"/>
            <a:ext cx="8874125" cy="521970"/>
          </a:xfrm>
          <a:prstGeom prst="rect">
            <a:avLst/>
          </a:prstGeom>
          <a:noFill/>
        </p:spPr>
        <p:txBody>
          <a:bodyPr wrap="square" rtlCol="0" anchor="t">
            <a:spAutoFit/>
          </a:bodyPr>
          <a:p>
            <a:r>
              <a:rPr lang="en-US" altLang="zh-CN" sz="2800" b="1">
                <a:solidFill>
                  <a:srgbClr val="FF0000"/>
                </a:solidFill>
                <a:latin typeface="Times New Roman" panose="02020603050405020304" charset="0"/>
                <a:cs typeface="Times New Roman" panose="02020603050405020304" charset="0"/>
                <a:sym typeface="+mn-ea"/>
              </a:rPr>
              <a:t>Paragraph 2:</a:t>
            </a:r>
            <a:r>
              <a:rPr lang="en-US" altLang="zh-CN" sz="2800" i="1">
                <a:solidFill>
                  <a:srgbClr val="FF0000"/>
                </a:solidFill>
                <a:latin typeface="Times New Roman" panose="02020603050405020304" charset="0"/>
                <a:cs typeface="Times New Roman" panose="02020603050405020304" charset="0"/>
                <a:sym typeface="+mn-ea"/>
              </a:rPr>
              <a:t> The it hit me. “Max!” I shouted, “Find Max!”</a:t>
            </a:r>
            <a:endParaRPr lang="en-US" altLang="zh-CN" sz="2800" i="1">
              <a:solidFill>
                <a:srgbClr val="FF0000"/>
              </a:solidFill>
              <a:latin typeface="Times New Roman" panose="02020603050405020304" charset="0"/>
              <a:cs typeface="Times New Roman" panose="02020603050405020304" charset="0"/>
              <a:sym typeface="+mn-ea"/>
            </a:endParaRPr>
          </a:p>
        </p:txBody>
      </p:sp>
      <p:cxnSp>
        <p:nvCxnSpPr>
          <p:cNvPr id="8" name="直接连接符 7"/>
          <p:cNvCxnSpPr/>
          <p:nvPr/>
        </p:nvCxnSpPr>
        <p:spPr>
          <a:xfrm>
            <a:off x="77470" y="3771900"/>
            <a:ext cx="5790565" cy="17145"/>
          </a:xfrm>
          <a:prstGeom prst="line">
            <a:avLst/>
          </a:prstGeom>
          <a:ln w="41275" cmpd="sng">
            <a:solidFill>
              <a:srgbClr val="FF0000"/>
            </a:solidFill>
            <a:prstDash val="soli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1600" y="648970"/>
            <a:ext cx="8940800" cy="6123940"/>
          </a:xfrm>
          <a:prstGeom prst="rect">
            <a:avLst/>
          </a:prstGeom>
          <a:noFill/>
          <a:ln w="9525">
            <a:noFill/>
          </a:ln>
        </p:spPr>
        <p:txBody>
          <a:bodyPr wrap="square">
            <a:spAutoFit/>
          </a:bodyPr>
          <a:p>
            <a:pPr indent="266700"/>
            <a:r>
              <a:rPr lang="en-US" sz="2800" i="1">
                <a:latin typeface="Times New Roman" panose="02020603050405020304" charset="0"/>
                <a:ea typeface="宋体" panose="02010600030101010101" pitchFamily="2" charset="-122"/>
                <a:cs typeface="Times New Roman" panose="02020603050405020304" charset="0"/>
              </a:rPr>
              <a:t>Dad called the stores but none carried the bolt that fitted this old van.</a:t>
            </a:r>
            <a:r>
              <a:rPr lang="en-US" sz="2800">
                <a:latin typeface="Times New Roman" panose="02020603050405020304" charset="0"/>
                <a:ea typeface="宋体" panose="02010600030101010101" pitchFamily="2" charset="-122"/>
                <a:cs typeface="Times New Roman" panose="02020603050405020304" charset="0"/>
              </a:rPr>
              <a:t> </a:t>
            </a:r>
            <a:r>
              <a:rPr lang="en-US" sz="2800">
                <a:gradFill>
                  <a:gsLst>
                    <a:gs pos="0">
                      <a:srgbClr val="007BD3"/>
                    </a:gs>
                    <a:gs pos="100000">
                      <a:srgbClr val="034373"/>
                    </a:gs>
                  </a:gsLst>
                  <a:lin scaled="0"/>
                </a:gradFill>
                <a:latin typeface="Times New Roman" panose="02020603050405020304" charset="0"/>
                <a:ea typeface="宋体" panose="02010600030101010101" pitchFamily="2" charset="-122"/>
                <a:cs typeface="Times New Roman" panose="02020603050405020304" charset="0"/>
              </a:rPr>
              <a:t>I gasped.</a:t>
            </a:r>
            <a:r>
              <a:rPr lang="en-US" sz="2800">
                <a:latin typeface="Times New Roman" panose="02020603050405020304" charset="0"/>
                <a:ea typeface="宋体" panose="02010600030101010101" pitchFamily="2" charset="-122"/>
                <a:cs typeface="Times New Roman" panose="02020603050405020304" charset="0"/>
              </a:rPr>
              <a:t> Maybe we were not going on The Trip after all. According to </a:t>
            </a:r>
            <a:r>
              <a:rPr lang="en-US" sz="2800" u="sng">
                <a:latin typeface="Times New Roman" panose="02020603050405020304" charset="0"/>
                <a:ea typeface="宋体" panose="02010600030101010101" pitchFamily="2" charset="-122"/>
                <a:cs typeface="Times New Roman" panose="02020603050405020304" charset="0"/>
              </a:rPr>
              <a:t>Mom</a:t>
            </a:r>
            <a:r>
              <a:rPr lang="en-US" sz="2800">
                <a:latin typeface="Times New Roman" panose="02020603050405020304" charset="0"/>
                <a:ea typeface="宋体" panose="02010600030101010101" pitchFamily="2" charset="-122"/>
                <a:cs typeface="Times New Roman" panose="02020603050405020304" charset="0"/>
              </a:rPr>
              <a:t>, messing up our agenda</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a:solidFill>
                  <a:srgbClr val="FF0000"/>
                </a:solidFill>
                <a:latin typeface="Times New Roman" panose="02020603050405020304" charset="0"/>
                <a:ea typeface="宋体" panose="02010600030101010101" pitchFamily="2" charset="-122"/>
                <a:cs typeface="Times New Roman" panose="02020603050405020304" charset="0"/>
              </a:rPr>
              <a:t>日程表</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en-US" sz="2800">
                <a:latin typeface="Times New Roman" panose="02020603050405020304" charset="0"/>
                <a:ea typeface="宋体" panose="02010600030101010101" pitchFamily="2" charset="-122"/>
                <a:cs typeface="Times New Roman" panose="02020603050405020304" charset="0"/>
              </a:rPr>
              <a:t>—even by one day— would </a:t>
            </a:r>
            <a:r>
              <a:rPr lang="en-US" sz="2800">
                <a:solidFill>
                  <a:srgbClr val="FF0000"/>
                </a:solidFill>
                <a:latin typeface="Times New Roman" panose="02020603050405020304" charset="0"/>
                <a:ea typeface="宋体" panose="02010600030101010101" pitchFamily="2" charset="-122"/>
                <a:cs typeface="Times New Roman" panose="02020603050405020304" charset="0"/>
              </a:rPr>
              <a:t>send</a:t>
            </a:r>
            <a:r>
              <a:rPr lang="en-US" sz="2800">
                <a:latin typeface="Times New Roman" panose="02020603050405020304" charset="0"/>
                <a:ea typeface="宋体" panose="02010600030101010101" pitchFamily="2" charset="-122"/>
                <a:cs typeface="Times New Roman" panose="02020603050405020304" charset="0"/>
              </a:rPr>
              <a:t> our schedule </a:t>
            </a:r>
            <a:r>
              <a:rPr lang="en-US" sz="2800">
                <a:solidFill>
                  <a:srgbClr val="FF0000"/>
                </a:solidFill>
                <a:latin typeface="Times New Roman" panose="02020603050405020304" charset="0"/>
                <a:ea typeface="宋体" panose="02010600030101010101" pitchFamily="2" charset="-122"/>
                <a:cs typeface="Times New Roman" panose="02020603050405020304" charset="0"/>
              </a:rPr>
              <a:t>toppling</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a:solidFill>
                  <a:srgbClr val="FF0000"/>
                </a:solidFill>
                <a:latin typeface="Times New Roman" panose="02020603050405020304" charset="0"/>
                <a:ea typeface="宋体" panose="02010600030101010101" pitchFamily="2" charset="-122"/>
                <a:cs typeface="Times New Roman" panose="02020603050405020304" charset="0"/>
              </a:rPr>
              <a:t>颠倒</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en-US" sz="2400">
                <a:latin typeface="Times New Roman" panose="02020603050405020304" charset="0"/>
                <a:ea typeface="宋体" panose="02010600030101010101" pitchFamily="2" charset="-122"/>
                <a:cs typeface="Times New Roman" panose="02020603050405020304" charset="0"/>
              </a:rPr>
              <a:t> </a:t>
            </a:r>
            <a:r>
              <a:rPr lang="en-US" sz="2800">
                <a:latin typeface="Times New Roman" panose="02020603050405020304" charset="0"/>
                <a:ea typeface="宋体" panose="02010600030101010101" pitchFamily="2" charset="-122"/>
                <a:cs typeface="Times New Roman" panose="02020603050405020304" charset="0"/>
              </a:rPr>
              <a:t>like </a:t>
            </a:r>
            <a:r>
              <a:rPr lang="en-US" sz="2800">
                <a:solidFill>
                  <a:srgbClr val="FF0000"/>
                </a:solidFill>
                <a:latin typeface="Times New Roman" panose="02020603050405020304" charset="0"/>
                <a:ea typeface="宋体" panose="02010600030101010101" pitchFamily="2" charset="-122"/>
                <a:cs typeface="Times New Roman" panose="02020603050405020304" charset="0"/>
              </a:rPr>
              <a:t>dominoes</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a:solidFill>
                  <a:srgbClr val="FF0000"/>
                </a:solidFill>
                <a:latin typeface="Times New Roman" panose="02020603050405020304" charset="0"/>
                <a:ea typeface="宋体" panose="02010600030101010101" pitchFamily="2" charset="-122"/>
                <a:cs typeface="Times New Roman" panose="02020603050405020304" charset="0"/>
              </a:rPr>
              <a:t>多米诺骨牌</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en-US" sz="2800">
                <a:latin typeface="Times New Roman" panose="02020603050405020304" charset="0"/>
                <a:ea typeface="宋体" panose="02010600030101010101" pitchFamily="2" charset="-122"/>
                <a:cs typeface="Times New Roman" panose="02020603050405020304" charset="0"/>
              </a:rPr>
              <a:t>. Reservations would need to be canceled; destinations would be changed. </a:t>
            </a:r>
            <a:r>
              <a:rPr lang="en-US" sz="2800">
                <a:gradFill>
                  <a:gsLst>
                    <a:gs pos="0">
                      <a:srgbClr val="007BD3"/>
                    </a:gs>
                    <a:gs pos="100000">
                      <a:srgbClr val="034373"/>
                    </a:gs>
                  </a:gsLst>
                  <a:lin scaled="0"/>
                </a:gradFill>
                <a:latin typeface="Times New Roman" panose="02020603050405020304" charset="0"/>
                <a:ea typeface="宋体" panose="02010600030101010101" pitchFamily="2" charset="-122"/>
                <a:cs typeface="Times New Roman" panose="02020603050405020304" charset="0"/>
              </a:rPr>
              <a:t>My soul silently rejoiced</a:t>
            </a:r>
            <a:r>
              <a:rPr lang="en-US" sz="2400">
                <a:gradFill>
                  <a:gsLst>
                    <a:gs pos="0">
                      <a:srgbClr val="007BD3"/>
                    </a:gs>
                    <a:gs pos="100000">
                      <a:srgbClr val="034373"/>
                    </a:gs>
                  </a:gsLst>
                  <a:lin scaled="0"/>
                </a:gradFill>
                <a:latin typeface="Times New Roman" panose="02020603050405020304" charset="0"/>
                <a:ea typeface="宋体" panose="02010600030101010101" pitchFamily="2" charset="-122"/>
                <a:cs typeface="Times New Roman" panose="02020603050405020304" charset="0"/>
              </a:rPr>
              <a:t>(</a:t>
            </a:r>
            <a:r>
              <a:rPr lang="zh-CN" altLang="en-US" sz="2400">
                <a:gradFill>
                  <a:gsLst>
                    <a:gs pos="0">
                      <a:srgbClr val="007BD3"/>
                    </a:gs>
                    <a:gs pos="100000">
                      <a:srgbClr val="034373"/>
                    </a:gs>
                  </a:gsLst>
                  <a:lin scaled="0"/>
                </a:gradFill>
                <a:latin typeface="Times New Roman" panose="02020603050405020304" charset="0"/>
                <a:ea typeface="宋体" panose="02010600030101010101" pitchFamily="2" charset="-122"/>
                <a:cs typeface="Times New Roman" panose="02020603050405020304" charset="0"/>
              </a:rPr>
              <a:t>深感欣喜</a:t>
            </a:r>
            <a:r>
              <a:rPr lang="en-US" sz="2400">
                <a:gradFill>
                  <a:gsLst>
                    <a:gs pos="0">
                      <a:srgbClr val="007BD3"/>
                    </a:gs>
                    <a:gs pos="100000">
                      <a:srgbClr val="034373"/>
                    </a:gs>
                  </a:gsLst>
                  <a:lin scaled="0"/>
                </a:gradFill>
                <a:latin typeface="Times New Roman" panose="02020603050405020304" charset="0"/>
                <a:ea typeface="宋体" panose="02010600030101010101" pitchFamily="2" charset="-122"/>
                <a:cs typeface="Times New Roman" panose="02020603050405020304" charset="0"/>
              </a:rPr>
              <a:t>)</a:t>
            </a:r>
            <a:r>
              <a:rPr lang="en-US" sz="2800">
                <a:latin typeface="Times New Roman" panose="02020603050405020304" charset="0"/>
                <a:ea typeface="宋体" panose="02010600030101010101" pitchFamily="2" charset="-122"/>
                <a:cs typeface="Times New Roman" panose="02020603050405020304" charset="0"/>
              </a:rPr>
              <a:t>. </a:t>
            </a:r>
            <a:r>
              <a:rPr lang="en-US" sz="2800">
                <a:solidFill>
                  <a:srgbClr val="0070C0"/>
                </a:solidFill>
                <a:latin typeface="Times New Roman" panose="02020603050405020304" charset="0"/>
                <a:ea typeface="宋体" panose="02010600030101010101" pitchFamily="2" charset="-122"/>
                <a:cs typeface="Times New Roman" panose="02020603050405020304" charset="0"/>
              </a:rPr>
              <a:t>But then I saw </a:t>
            </a:r>
            <a:r>
              <a:rPr lang="en-US" sz="2800" u="sng">
                <a:solidFill>
                  <a:srgbClr val="0070C0"/>
                </a:solidFill>
                <a:latin typeface="Times New Roman" panose="02020603050405020304" charset="0"/>
                <a:ea typeface="宋体" panose="02010600030101010101" pitchFamily="2" charset="-122"/>
                <a:cs typeface="Times New Roman" panose="02020603050405020304" charset="0"/>
              </a:rPr>
              <a:t>Dad</a:t>
            </a:r>
            <a:r>
              <a:rPr lang="en-US" sz="2800">
                <a:latin typeface="Times New Roman" panose="02020603050405020304" charset="0"/>
                <a:ea typeface="宋体" panose="02010600030101010101" pitchFamily="2" charset="-122"/>
                <a:cs typeface="Times New Roman" panose="02020603050405020304" charset="0"/>
              </a:rPr>
              <a:t>. He was leaning over the engine, his hands black with </a:t>
            </a:r>
            <a:r>
              <a:rPr lang="en-US" sz="2800">
                <a:solidFill>
                  <a:srgbClr val="FF0000"/>
                </a:solidFill>
                <a:latin typeface="Times New Roman" panose="02020603050405020304" charset="0"/>
                <a:ea typeface="宋体" panose="02010600030101010101" pitchFamily="2" charset="-122"/>
                <a:cs typeface="Times New Roman" panose="02020603050405020304" charset="0"/>
              </a:rPr>
              <a:t>grease(</a:t>
            </a:r>
            <a:r>
              <a:rPr lang="zh-CN" altLang="en-US" sz="2800">
                <a:solidFill>
                  <a:srgbClr val="FF0000"/>
                </a:solidFill>
                <a:latin typeface="Times New Roman" panose="02020603050405020304" charset="0"/>
                <a:ea typeface="宋体" panose="02010600030101010101" pitchFamily="2" charset="-122"/>
                <a:cs typeface="Times New Roman" panose="02020603050405020304" charset="0"/>
              </a:rPr>
              <a:t>润滑油</a:t>
            </a:r>
            <a:r>
              <a:rPr lang="en-US" sz="2800">
                <a:solidFill>
                  <a:srgbClr val="FF0000"/>
                </a:solidFill>
                <a:latin typeface="Times New Roman" panose="02020603050405020304" charset="0"/>
                <a:ea typeface="宋体" panose="02010600030101010101" pitchFamily="2" charset="-122"/>
                <a:cs typeface="Times New Roman" panose="02020603050405020304" charset="0"/>
              </a:rPr>
              <a:t>)</a:t>
            </a:r>
            <a:r>
              <a:rPr lang="en-US" sz="2800">
                <a:latin typeface="Times New Roman" panose="02020603050405020304" charset="0"/>
                <a:ea typeface="宋体" panose="02010600030101010101" pitchFamily="2" charset="-122"/>
                <a:cs typeface="Times New Roman" panose="02020603050405020304" charset="0"/>
              </a:rPr>
              <a:t>. His dream—</a:t>
            </a:r>
            <a:r>
              <a:rPr lang="en-US" sz="2800" u="sng">
                <a:latin typeface="Times New Roman" panose="02020603050405020304" charset="0"/>
                <a:ea typeface="宋体" panose="02010600030101010101" pitchFamily="2" charset="-122"/>
                <a:cs typeface="Times New Roman" panose="02020603050405020304" charset="0"/>
              </a:rPr>
              <a:t>The Trip</a:t>
            </a:r>
            <a:r>
              <a:rPr lang="en-US" sz="2800">
                <a:latin typeface="Times New Roman" panose="02020603050405020304" charset="0"/>
                <a:ea typeface="宋体" panose="02010600030101010101" pitchFamily="2" charset="-122"/>
                <a:cs typeface="Times New Roman" panose="02020603050405020304" charset="0"/>
              </a:rPr>
              <a:t> of a Lifetime—was </a:t>
            </a:r>
            <a:r>
              <a:rPr lang="en-US" sz="2800">
                <a:solidFill>
                  <a:srgbClr val="FF0000"/>
                </a:solidFill>
                <a:latin typeface="Times New Roman" panose="02020603050405020304" charset="0"/>
                <a:ea typeface="宋体" panose="02010600030101010101" pitchFamily="2" charset="-122"/>
                <a:cs typeface="Times New Roman" panose="02020603050405020304" charset="0"/>
              </a:rPr>
              <a:t>vanishing</a:t>
            </a:r>
            <a:r>
              <a:rPr lang="en-US" sz="2800">
                <a:latin typeface="Times New Roman" panose="02020603050405020304" charset="0"/>
                <a:ea typeface="宋体" panose="02010600030101010101" pitchFamily="2" charset="-122"/>
                <a:cs typeface="Times New Roman" panose="02020603050405020304" charset="0"/>
              </a:rPr>
              <a:t> before his eyes. “So much for seeing everything from ‘sea to shining sea,’” Dad said with a weak smile. </a:t>
            </a:r>
            <a:r>
              <a:rPr lang="en-US" sz="2800">
                <a:solidFill>
                  <a:srgbClr val="0070C0"/>
                </a:solidFill>
                <a:latin typeface="Times New Roman" panose="02020603050405020304" charset="0"/>
                <a:ea typeface="宋体" panose="02010600030101010101" pitchFamily="2" charset="-122"/>
                <a:cs typeface="Times New Roman" panose="02020603050405020304" charset="0"/>
              </a:rPr>
              <a:t>Earlier, I would have celebrated. But not this moment</a:t>
            </a:r>
            <a:r>
              <a:rPr lang="en-US" sz="2800">
                <a:latin typeface="Times New Roman" panose="02020603050405020304" charset="0"/>
                <a:ea typeface="宋体" panose="02010600030101010101" pitchFamily="2" charset="-122"/>
                <a:cs typeface="Times New Roman" panose="02020603050405020304" charset="0"/>
              </a:rPr>
              <a:t>. I couldn’t bear to see Dad so disappointed. I stared at the lifeless </a:t>
            </a:r>
            <a:r>
              <a:rPr lang="en-US" sz="2800" u="sng">
                <a:latin typeface="Times New Roman" panose="02020603050405020304" charset="0"/>
                <a:ea typeface="宋体" panose="02010600030101010101" pitchFamily="2" charset="-122"/>
                <a:cs typeface="Times New Roman" panose="02020603050405020304" charset="0"/>
              </a:rPr>
              <a:t>van</a:t>
            </a:r>
            <a:r>
              <a:rPr lang="en-US" sz="2800">
                <a:latin typeface="Times New Roman" panose="02020603050405020304" charset="0"/>
                <a:ea typeface="宋体" panose="02010600030101010101" pitchFamily="2" charset="-122"/>
                <a:cs typeface="Times New Roman" panose="02020603050405020304" charset="0"/>
              </a:rPr>
              <a:t>—the reason that his dream was fading. </a:t>
            </a:r>
            <a:r>
              <a:rPr lang="en-US" sz="2800" u="sng">
                <a:gradFill>
                  <a:gsLst>
                    <a:gs pos="0">
                      <a:srgbClr val="FE4444"/>
                    </a:gs>
                    <a:gs pos="100000">
                      <a:srgbClr val="832B2B"/>
                    </a:gs>
                  </a:gsLst>
                  <a:lin scaled="0"/>
                </a:gradFill>
                <a:latin typeface="Times New Roman" panose="02020603050405020304" charset="0"/>
                <a:ea typeface="宋体" panose="02010600030101010101" pitchFamily="2" charset="-122"/>
                <a:cs typeface="Times New Roman" panose="02020603050405020304" charset="0"/>
              </a:rPr>
              <a:t>I wondered where that bolt could be</a:t>
            </a:r>
            <a:r>
              <a:rPr lang="en-US" sz="2800">
                <a:latin typeface="Times New Roman" panose="02020603050405020304" charset="0"/>
                <a:ea typeface="宋体" panose="02010600030101010101" pitchFamily="2" charset="-122"/>
                <a:cs typeface="Times New Roman" panose="02020603050405020304" charset="0"/>
              </a:rPr>
              <a:t>.</a:t>
            </a:r>
            <a:endParaRPr lang="en-US" sz="2800">
              <a:latin typeface="Times New Roman" panose="02020603050405020304" charset="0"/>
              <a:ea typeface="宋体" panose="02010600030101010101" pitchFamily="2" charset="-122"/>
              <a:cs typeface="Times New Roman" panose="02020603050405020304" charset="0"/>
            </a:endParaRPr>
          </a:p>
        </p:txBody>
      </p:sp>
      <p:sp>
        <p:nvSpPr>
          <p:cNvPr id="13" name="文本框 12"/>
          <p:cNvSpPr txBox="1"/>
          <p:nvPr/>
        </p:nvSpPr>
        <p:spPr>
          <a:xfrm>
            <a:off x="101600" y="0"/>
            <a:ext cx="2343150" cy="521970"/>
          </a:xfrm>
          <a:prstGeom prst="rect">
            <a:avLst/>
          </a:prstGeom>
          <a:solidFill>
            <a:srgbClr val="FFFF00"/>
          </a:solidFill>
          <a:ln w="9525">
            <a:noFill/>
          </a:ln>
        </p:spPr>
        <p:txBody>
          <a:bodyPr wrap="none" anchor="t">
            <a:spAutoFit/>
          </a:bodyPr>
          <a:p>
            <a:r>
              <a:rPr lang="en-US" altLang="zh-CN" sz="2800" b="1" i="1">
                <a:solidFill>
                  <a:schemeClr val="tx1"/>
                </a:solidFill>
                <a:latin typeface="Cambria" panose="02040503050406030204" charset="0"/>
                <a:ea typeface="宋体" panose="02010600030101010101" pitchFamily="2" charset="-122"/>
              </a:rPr>
              <a:t>Appreciation:</a:t>
            </a:r>
            <a:r>
              <a:rPr lang="en-US" altLang="zh-CN" sz="2800" b="1" i="1">
                <a:solidFill>
                  <a:srgbClr val="FF0000"/>
                </a:solidFill>
                <a:latin typeface="Cambria" panose="02040503050406030204" charset="0"/>
                <a:ea typeface="宋体" panose="02010600030101010101" pitchFamily="2" charset="-122"/>
              </a:rPr>
              <a:t> </a:t>
            </a:r>
            <a:endParaRPr lang="en-US" altLang="zh-CN" sz="2800" b="1" i="1">
              <a:solidFill>
                <a:srgbClr val="FF0000"/>
              </a:solidFill>
              <a:latin typeface="Cambria" panose="02040503050406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7645" y="218440"/>
            <a:ext cx="8858885" cy="4831080"/>
          </a:xfrm>
          <a:prstGeom prst="rect">
            <a:avLst/>
          </a:prstGeom>
          <a:noFill/>
          <a:ln w="9525">
            <a:noFill/>
          </a:ln>
        </p:spPr>
        <p:txBody>
          <a:bodyPr wrap="square">
            <a:spAutoFit/>
          </a:bodyPr>
          <a:p>
            <a:pPr indent="266700"/>
            <a:r>
              <a:rPr sz="2800" i="1">
                <a:latin typeface="Times New Roman" panose="02020603050405020304" charset="0"/>
                <a:ea typeface="宋体" panose="02010600030101010101" pitchFamily="2" charset="-122"/>
                <a:cs typeface="Times New Roman" panose="02020603050405020304" charset="0"/>
              </a:rPr>
              <a:t>Then it hit me. “Max!” I shouted, “Find Max!”</a:t>
            </a:r>
            <a:r>
              <a:rPr sz="2800">
                <a:latin typeface="Times New Roman" panose="02020603050405020304" charset="0"/>
                <a:ea typeface="宋体" panose="02010600030101010101" pitchFamily="2" charset="-122"/>
                <a:cs typeface="Times New Roman" panose="02020603050405020304" charset="0"/>
              </a:rPr>
              <a:t> Without knowing why, everyone</a:t>
            </a:r>
            <a:r>
              <a:rPr sz="2800">
                <a:solidFill>
                  <a:srgbClr val="FF0000"/>
                </a:solidFill>
                <a:latin typeface="Times New Roman" panose="02020603050405020304" charset="0"/>
                <a:ea typeface="宋体" panose="02010600030101010101" pitchFamily="2" charset="-122"/>
                <a:cs typeface="Times New Roman" panose="02020603050405020304" charset="0"/>
              </a:rPr>
              <a:t> scrambled</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a:solidFill>
                  <a:srgbClr val="FF0000"/>
                </a:solidFill>
                <a:latin typeface="Times New Roman" panose="02020603050405020304" charset="0"/>
                <a:ea typeface="宋体" panose="02010600030101010101" pitchFamily="2" charset="-122"/>
                <a:cs typeface="Times New Roman" panose="02020603050405020304" charset="0"/>
              </a:rPr>
              <a:t>仓促行动</a:t>
            </a:r>
            <a:r>
              <a:rPr lang="en-US" sz="2400">
                <a:solidFill>
                  <a:srgbClr val="FF0000"/>
                </a:solidFill>
                <a:latin typeface="Times New Roman" panose="02020603050405020304" charset="0"/>
                <a:ea typeface="宋体" panose="02010600030101010101" pitchFamily="2" charset="-122"/>
                <a:cs typeface="Times New Roman" panose="02020603050405020304" charset="0"/>
              </a:rPr>
              <a:t>)</a:t>
            </a:r>
            <a:r>
              <a:rPr sz="2800">
                <a:latin typeface="Times New Roman" panose="02020603050405020304" charset="0"/>
                <a:ea typeface="宋体" panose="02010600030101010101" pitchFamily="2" charset="-122"/>
                <a:cs typeface="Times New Roman" panose="02020603050405020304" charset="0"/>
              </a:rPr>
              <a:t> to look for the cat. I found him at the end of the driveway near the garage. As usual, he was batting something around. I </a:t>
            </a:r>
            <a:r>
              <a:rPr sz="2800">
                <a:solidFill>
                  <a:srgbClr val="FF0000"/>
                </a:solidFill>
                <a:latin typeface="Times New Roman" panose="02020603050405020304" charset="0"/>
                <a:ea typeface="宋体" panose="02010600030101010101" pitchFamily="2" charset="-122"/>
                <a:cs typeface="Times New Roman" panose="02020603050405020304" charset="0"/>
              </a:rPr>
              <a:t>scooped up</a:t>
            </a:r>
            <a:r>
              <a:rPr sz="2800">
                <a:latin typeface="Times New Roman" panose="02020603050405020304" charset="0"/>
                <a:ea typeface="宋体" panose="02010600030101010101" pitchFamily="2" charset="-122"/>
                <a:cs typeface="Times New Roman" panose="02020603050405020304" charset="0"/>
              </a:rPr>
              <a:t> </a:t>
            </a:r>
            <a:r>
              <a:rPr sz="2800" u="sng">
                <a:latin typeface="Times New Roman" panose="02020603050405020304" charset="0"/>
                <a:ea typeface="宋体" panose="02010600030101010101" pitchFamily="2" charset="-122"/>
                <a:cs typeface="Times New Roman" panose="02020603050405020304" charset="0"/>
              </a:rPr>
              <a:t>Max</a:t>
            </a:r>
            <a:r>
              <a:rPr sz="2800">
                <a:latin typeface="Times New Roman" panose="02020603050405020304" charset="0"/>
                <a:ea typeface="宋体" panose="02010600030101010101" pitchFamily="2" charset="-122"/>
                <a:cs typeface="Times New Roman" panose="02020603050405020304" charset="0"/>
              </a:rPr>
              <a:t>, and sure enough, there was the </a:t>
            </a:r>
            <a:r>
              <a:rPr sz="2800" u="sng">
                <a:latin typeface="Times New Roman" panose="02020603050405020304" charset="0"/>
                <a:ea typeface="宋体" panose="02010600030101010101" pitchFamily="2" charset="-122"/>
                <a:cs typeface="Times New Roman" panose="02020603050405020304" charset="0"/>
              </a:rPr>
              <a:t>bolt</a:t>
            </a:r>
            <a:r>
              <a:rPr sz="2800">
                <a:latin typeface="Times New Roman" panose="02020603050405020304" charset="0"/>
                <a:ea typeface="宋体" panose="02010600030101010101" pitchFamily="2" charset="-122"/>
                <a:cs typeface="Times New Roman" panose="02020603050405020304" charset="0"/>
              </a:rPr>
              <a:t>. I grabbed it and waved it like a flag. Dad’s face lit up. An hour later, I was in the van with my family. Dad glanced back at me in the rear-view mirror. “Thanks!” he said. I smiled. </a:t>
            </a:r>
            <a:r>
              <a:rPr sz="2800" u="sng">
                <a:solidFill>
                  <a:srgbClr val="FF0000"/>
                </a:solidFill>
                <a:latin typeface="Times New Roman" panose="02020603050405020304" charset="0"/>
                <a:ea typeface="宋体" panose="02010600030101010101" pitchFamily="2" charset="-122"/>
                <a:cs typeface="Times New Roman" panose="02020603050405020304" charset="0"/>
              </a:rPr>
              <a:t>As our van chugged</a:t>
            </a:r>
            <a:r>
              <a:rPr lang="en-US" sz="2400" u="sng">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u="sng">
                <a:solidFill>
                  <a:srgbClr val="FF0000"/>
                </a:solidFill>
                <a:latin typeface="Times New Roman" panose="02020603050405020304" charset="0"/>
                <a:ea typeface="宋体" panose="02010600030101010101" pitchFamily="2" charset="-122"/>
                <a:cs typeface="Times New Roman" panose="02020603050405020304" charset="0"/>
              </a:rPr>
              <a:t>发动机缓慢运转时</a:t>
            </a:r>
            <a:r>
              <a:rPr lang="en-US" sz="2400" u="sng">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2400" u="sng">
                <a:solidFill>
                  <a:srgbClr val="FF0000"/>
                </a:solidFill>
                <a:latin typeface="Times New Roman" panose="02020603050405020304" charset="0"/>
                <a:ea typeface="宋体" panose="02010600030101010101" pitchFamily="2" charset="-122"/>
                <a:cs typeface="Times New Roman" panose="02020603050405020304" charset="0"/>
              </a:rPr>
              <a:t>发出突突声</a:t>
            </a:r>
            <a:r>
              <a:rPr lang="en-US" altLang="zh-CN" sz="2400" u="sng">
                <a:solidFill>
                  <a:srgbClr val="FF0000"/>
                </a:solidFill>
                <a:latin typeface="Times New Roman" panose="02020603050405020304" charset="0"/>
                <a:ea typeface="宋体" panose="02010600030101010101" pitchFamily="2" charset="-122"/>
                <a:cs typeface="Times New Roman" panose="02020603050405020304" charset="0"/>
              </a:rPr>
              <a:t>)</a:t>
            </a:r>
            <a:r>
              <a:rPr sz="2800" u="sng">
                <a:solidFill>
                  <a:srgbClr val="FF0000"/>
                </a:solidFill>
                <a:latin typeface="Times New Roman" panose="02020603050405020304" charset="0"/>
                <a:ea typeface="宋体" panose="02010600030101010101" pitchFamily="2" charset="-122"/>
                <a:cs typeface="Times New Roman" panose="02020603050405020304" charset="0"/>
              </a:rPr>
              <a:t> down the freeway, I thought this trip might not be so bad after all. Good-bye, regular old summer vacation. Hello…Trip of a Lifetime?</a:t>
            </a:r>
            <a:endParaRPr sz="2800" u="sng">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9" y="-317"/>
            <a:ext cx="9116378" cy="6985635"/>
          </a:xfrm>
          <a:prstGeom prst="rect">
            <a:avLst/>
          </a:prstGeom>
          <a:noFill/>
        </p:spPr>
        <p:txBody>
          <a:bodyPr wrap="square" rtlCol="0">
            <a:spAutoFit/>
          </a:bodyPr>
          <a:p>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rPr>
              <a:t>scramble</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to move quickly, especially with difficulty, using your hands to help you （迅速而吃力地）爬，攀登</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She managed to scramble over the wall. 她好不容易翻过墙。</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He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scrambled to his feet</a:t>
            </a:r>
            <a:r>
              <a:rPr lang="zh-CN" altLang="en-US" sz="3200">
                <a:latin typeface="Times New Roman" panose="02020603050405020304" charset="0"/>
                <a:cs typeface="Times New Roman" panose="02020603050405020304" charset="0"/>
              </a:rPr>
              <a:t> as we came in. 我们进来时，他慌忙站起身。</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2.(for sth) to push, fight or compete with others in order to get or to reach sth 争抢；抢占；争夺</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audience scrambled for the exits. 观众竞相朝出口拥去。</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Shoppers were scrambling to get the best bargains. 顾客争先恐后地抢购最便宜的特价商品。 </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3345" y="1673860"/>
            <a:ext cx="9050655" cy="1076325"/>
          </a:xfrm>
          <a:prstGeom prst="rect">
            <a:avLst/>
          </a:prstGeom>
          <a:noFill/>
        </p:spPr>
        <p:txBody>
          <a:bodyPr wrap="square" rtlCol="0">
            <a:spAutoFit/>
          </a:bodyPr>
          <a:p>
            <a:pPr algn="l"/>
            <a:r>
              <a:rPr lang="zh-CN" altLang="en-US" sz="3200"/>
              <a:t>She scooped the child up in her arms. 她一把抱起孩子。</a:t>
            </a:r>
            <a:endParaRPr lang="zh-CN" altLang="en-US" sz="3200"/>
          </a:p>
        </p:txBody>
      </p:sp>
      <p:sp>
        <p:nvSpPr>
          <p:cNvPr id="7" name="文本框 6"/>
          <p:cNvSpPr txBox="1"/>
          <p:nvPr/>
        </p:nvSpPr>
        <p:spPr>
          <a:xfrm>
            <a:off x="46990" y="3477895"/>
            <a:ext cx="9144000" cy="2061210"/>
          </a:xfrm>
          <a:prstGeom prst="rect">
            <a:avLst/>
          </a:prstGeom>
          <a:noFill/>
        </p:spPr>
        <p:txBody>
          <a:bodyPr wrap="square" rtlCol="0">
            <a:spAutoFit/>
          </a:bodyPr>
          <a:p>
            <a:pPr algn="l"/>
            <a:r>
              <a:rPr lang="zh-CN" altLang="en-US" sz="3200"/>
              <a:t>The train chugs down the track. </a:t>
            </a:r>
            <a:endParaRPr lang="zh-CN" altLang="en-US" sz="3200"/>
          </a:p>
          <a:p>
            <a:pPr algn="l"/>
            <a:r>
              <a:rPr lang="zh-CN" altLang="en-US" sz="3200"/>
              <a:t> 火车沿着轨道嘎嚓嘎嚓地缓慢行驶着。</a:t>
            </a:r>
            <a:endParaRPr lang="zh-CN" altLang="en-US" sz="3200"/>
          </a:p>
          <a:p>
            <a:pPr algn="l"/>
            <a:r>
              <a:rPr lang="zh-CN" altLang="en-US" sz="3200"/>
              <a:t>The boat chugged down the river. 小船突突地沿江而下</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单圆角矩形 6"/>
          <p:cNvSpPr/>
          <p:nvPr/>
        </p:nvSpPr>
        <p:spPr>
          <a:xfrm>
            <a:off x="3529965" y="4744085"/>
            <a:ext cx="3176270" cy="33591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单圆角矩形 14"/>
          <p:cNvSpPr/>
          <p:nvPr/>
        </p:nvSpPr>
        <p:spPr>
          <a:xfrm>
            <a:off x="153670" y="3037840"/>
            <a:ext cx="1280160" cy="327660"/>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椭圆 13"/>
          <p:cNvSpPr/>
          <p:nvPr/>
        </p:nvSpPr>
        <p:spPr>
          <a:xfrm>
            <a:off x="1752600" y="3422650"/>
            <a:ext cx="379095" cy="35369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椭圆 4"/>
          <p:cNvSpPr/>
          <p:nvPr/>
        </p:nvSpPr>
        <p:spPr>
          <a:xfrm>
            <a:off x="6260465" y="772795"/>
            <a:ext cx="814070" cy="55689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椭圆 2"/>
          <p:cNvSpPr/>
          <p:nvPr/>
        </p:nvSpPr>
        <p:spPr>
          <a:xfrm>
            <a:off x="4845685" y="772795"/>
            <a:ext cx="862965" cy="55689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单圆角矩形 9"/>
          <p:cNvSpPr/>
          <p:nvPr/>
        </p:nvSpPr>
        <p:spPr>
          <a:xfrm>
            <a:off x="8069580" y="2608580"/>
            <a:ext cx="748665" cy="30924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175" name="文本框 24"/>
          <p:cNvSpPr txBox="1"/>
          <p:nvPr/>
        </p:nvSpPr>
        <p:spPr>
          <a:xfrm>
            <a:off x="153670" y="798195"/>
            <a:ext cx="8990013" cy="5262245"/>
          </a:xfrm>
          <a:prstGeom prst="rect">
            <a:avLst/>
          </a:prstGeom>
          <a:noFill/>
          <a:ln w="9525">
            <a:noFill/>
          </a:ln>
        </p:spPr>
        <p:txBody>
          <a:bodyPr wrap="square" anchor="t">
            <a:spAutoFit/>
          </a:bodyPr>
          <a:p>
            <a:r>
              <a:rPr lang="en-US" altLang="zh-CN" sz="2100" dirty="0">
                <a:latin typeface="Arial" panose="020B0604020202020204" pitchFamily="34" charset="0"/>
                <a:ea typeface="宋体" panose="02010600030101010101" pitchFamily="2" charset="-122"/>
              </a:rPr>
              <a:t>  </a:t>
            </a:r>
            <a:r>
              <a:rPr lang="en-US" altLang="zh-CN" sz="2800" dirty="0">
                <a:latin typeface="Times New Roman" panose="02020603050405020304" charset="0"/>
                <a:ea typeface="宋体" panose="02010600030101010101" pitchFamily="2" charset="-122"/>
              </a:rPr>
              <a:t>   You'd think that after hearing Mom and </a:t>
            </a:r>
            <a:r>
              <a:rPr lang="en-US" altLang="zh-CN" sz="2800" u="sng" dirty="0">
                <a:latin typeface="Times New Roman" panose="02020603050405020304" charset="0"/>
                <a:ea typeface="宋体" panose="02010600030101010101" pitchFamily="2" charset="-122"/>
              </a:rPr>
              <a:t>Dad</a:t>
            </a:r>
            <a:r>
              <a:rPr lang="en-US" altLang="zh-CN" sz="2800" dirty="0">
                <a:latin typeface="Times New Roman" panose="02020603050405020304" charset="0"/>
                <a:ea typeface="宋体" panose="02010600030101010101" pitchFamily="2" charset="-122"/>
              </a:rPr>
              <a:t> talk about The Trip for a year,</a:t>
            </a:r>
            <a:r>
              <a:rPr lang="en-US" altLang="zh-CN" sz="2800" dirty="0">
                <a:solidFill>
                  <a:srgbClr val="FF0000"/>
                </a:solidFill>
                <a:latin typeface="Times New Roman" panose="02020603050405020304" charset="0"/>
                <a:ea typeface="宋体" panose="02010600030101010101" pitchFamily="2" charset="-122"/>
              </a:rPr>
              <a:t> I'd be eager to go. But I didn't even want to think about it</a:t>
            </a:r>
            <a:r>
              <a:rPr lang="en-US" altLang="zh-CN" sz="2800" dirty="0">
                <a:latin typeface="Times New Roman" panose="02020603050405020304" charset="0"/>
                <a:ea typeface="宋体" panose="02010600030101010101" pitchFamily="2" charset="-122"/>
              </a:rPr>
              <a:t>. “Aren't you excited?” asked Dad, looking up from his laptop. “This is the trip of lifetime. I'll bet none of your friends will be driving across the United States this summer.</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Exactly, I thought. Nobody I knew was going to pile into an old </a:t>
            </a:r>
            <a:r>
              <a:rPr lang="en-US" altLang="zh-CN" sz="2800" u="sng" dirty="0">
                <a:latin typeface="Times New Roman" panose="02020603050405020304" charset="0"/>
                <a:ea typeface="宋体" panose="02010600030101010101" pitchFamily="2" charset="-122"/>
              </a:rPr>
              <a:t>van</a:t>
            </a:r>
            <a:r>
              <a:rPr lang="en-US" altLang="zh-CN" sz="2800" dirty="0">
                <a:latin typeface="Times New Roman" panose="02020603050405020304" charset="0"/>
                <a:ea typeface="宋体" panose="02010600030101010101" pitchFamily="2" charset="-122"/>
              </a:rPr>
              <a:t>, and drive from California to New York and back in 58 days. Fifty-eight days! </a:t>
            </a:r>
            <a:r>
              <a:rPr lang="en-US" altLang="zh-CN" sz="2800" dirty="0">
                <a:solidFill>
                  <a:srgbClr val="FF0000"/>
                </a:solidFill>
                <a:latin typeface="Times New Roman" panose="02020603050405020304" charset="0"/>
                <a:ea typeface="宋体" panose="02010600030101010101" pitchFamily="2" charset="-122"/>
              </a:rPr>
              <a:t>That was practically my whole summer! But I knew it was useless to protest.</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When Dad was offered a summer off for the first time in his career, he said that he'd always</a:t>
            </a:r>
            <a:r>
              <a:rPr lang="en-US" altLang="zh-CN" sz="2800" dirty="0">
                <a:solidFill>
                  <a:srgbClr val="FF0000"/>
                </a:solidFill>
                <a:latin typeface="Times New Roman" panose="02020603050405020304" charset="0"/>
                <a:ea typeface="宋体" panose="02010600030101010101" pitchFamily="2" charset="-122"/>
              </a:rPr>
              <a:t> </a:t>
            </a:r>
            <a:r>
              <a:rPr lang="en-US" altLang="zh-CN" sz="2800" u="sng" dirty="0">
                <a:solidFill>
                  <a:srgbClr val="FF0000"/>
                </a:solidFill>
                <a:latin typeface="Times New Roman" panose="02020603050405020304" charset="0"/>
                <a:ea typeface="宋体" panose="02010600030101010101" pitchFamily="2" charset="-122"/>
              </a:rPr>
              <a:t>dreamed of</a:t>
            </a:r>
            <a:r>
              <a:rPr lang="en-US" altLang="zh-CN" sz="2800" dirty="0">
                <a:latin typeface="Times New Roman" panose="02020603050405020304" charset="0"/>
                <a:ea typeface="宋体" panose="02010600030101010101" pitchFamily="2" charset="-122"/>
              </a:rPr>
              <a:t> driving across</a:t>
            </a:r>
            <a:endParaRPr lang="en-US" altLang="zh-CN" sz="2800" dirty="0">
              <a:latin typeface="Times New Roman" panose="02020603050405020304" charset="0"/>
              <a:ea typeface="宋体" panose="02010600030101010101" pitchFamily="2" charset="-122"/>
            </a:endParaRPr>
          </a:p>
        </p:txBody>
      </p:sp>
      <p:cxnSp>
        <p:nvCxnSpPr>
          <p:cNvPr id="6" name="直接连接符 5"/>
          <p:cNvCxnSpPr/>
          <p:nvPr/>
        </p:nvCxnSpPr>
        <p:spPr>
          <a:xfrm flipV="1">
            <a:off x="2533650" y="4221480"/>
            <a:ext cx="621474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直接连接符 15"/>
          <p:cNvCxnSpPr/>
          <p:nvPr/>
        </p:nvCxnSpPr>
        <p:spPr>
          <a:xfrm>
            <a:off x="240030" y="4671695"/>
            <a:ext cx="151257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59690"/>
            <a:ext cx="9102090" cy="7477760"/>
          </a:xfrm>
          <a:prstGeom prst="rect">
            <a:avLst/>
          </a:prstGeom>
          <a:noFill/>
        </p:spPr>
        <p:txBody>
          <a:bodyPr wrap="square" rtlCol="0">
            <a:spAutoFit/>
          </a:bodyPr>
          <a:p>
            <a:r>
              <a:rPr lang="en-US" altLang="zh-CN" sz="3200" u="sng">
                <a:solidFill>
                  <a:schemeClr val="tx1"/>
                </a:solidFill>
                <a:latin typeface="Times New Roman" panose="02020603050405020304" charset="0"/>
                <a:cs typeface="Times New Roman" panose="02020603050405020304" charset="0"/>
              </a:rPr>
              <a:t>D</a:t>
            </a:r>
            <a:r>
              <a:rPr lang="zh-CN" altLang="en-US" sz="3200" u="sng">
                <a:solidFill>
                  <a:schemeClr val="tx1"/>
                </a:solidFill>
                <a:latin typeface="Times New Roman" panose="02020603050405020304" charset="0"/>
                <a:cs typeface="Times New Roman" panose="02020603050405020304" charset="0"/>
              </a:rPr>
              <a:t>ad called the stores but none carried the bolt that fitted this old van</a:t>
            </a:r>
            <a:r>
              <a:rPr lang="zh-CN" altLang="en-US" sz="3200">
                <a:solidFill>
                  <a:schemeClr val="tx1"/>
                </a:solidFill>
                <a:latin typeface="Times New Roman" panose="02020603050405020304" charset="0"/>
                <a:cs typeface="Times New Roman" panose="02020603050405020304" charset="0"/>
              </a:rPr>
              <a:t>. He tried starting the car without the bolt. No miracle. Gears rattled, the engine roared and a choking gust of coal black smoke flooded from its pipes, swallowing all three of us. I had to confess that moment, a slight touch of relief came creeping on my mind. Out of an impulse of curiosity, I glimpsed at dad one time or two. His head duck</a:t>
            </a:r>
            <a:r>
              <a:rPr lang="en-US" altLang="zh-CN" sz="3200">
                <a:solidFill>
                  <a:schemeClr val="tx1"/>
                </a:solidFill>
                <a:latin typeface="Times New Roman" panose="02020603050405020304" charset="0"/>
                <a:cs typeface="Times New Roman" panose="02020603050405020304" charset="0"/>
              </a:rPr>
              <a:t>ing, </a:t>
            </a:r>
            <a:r>
              <a:rPr lang="zh-CN" altLang="en-US" sz="3200">
                <a:solidFill>
                  <a:schemeClr val="tx1"/>
                </a:solidFill>
                <a:latin typeface="Times New Roman" panose="02020603050405020304" charset="0"/>
                <a:cs typeface="Times New Roman" panose="02020603050405020304" charset="0"/>
              </a:rPr>
              <a:t>his gaze rested steadily on the rusty van, beads of sweat swelling upon his forehead</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 could see clearly the light in his eyes had fainted. A mixed </a:t>
            </a:r>
            <a:r>
              <a:rPr lang="en-US" altLang="zh-CN" sz="3200">
                <a:solidFill>
                  <a:schemeClr val="tx1"/>
                </a:solidFill>
                <a:latin typeface="Times New Roman" panose="02020603050405020304" charset="0"/>
                <a:cs typeface="Times New Roman" panose="02020603050405020304" charset="0"/>
              </a:rPr>
              <a:t>feeling</a:t>
            </a:r>
            <a:r>
              <a:rPr lang="zh-CN" altLang="en-US" sz="3200">
                <a:solidFill>
                  <a:schemeClr val="tx1"/>
                </a:solidFill>
                <a:latin typeface="Times New Roman" panose="02020603050405020304" charset="0"/>
                <a:cs typeface="Times New Roman" panose="02020603050405020304" charset="0"/>
              </a:rPr>
              <a:t> of restlessness and sourness clung</a:t>
            </a:r>
            <a:r>
              <a:rPr lang="en-US" altLang="zh-CN" sz="3200">
                <a:solidFill>
                  <a:schemeClr val="tx1"/>
                </a:solidFill>
                <a:latin typeface="Times New Roman" panose="02020603050405020304" charset="0"/>
                <a:cs typeface="Times New Roman" panose="02020603050405020304" charset="0"/>
              </a:rPr>
              <a:t>(cling)</a:t>
            </a:r>
            <a:r>
              <a:rPr lang="zh-CN" altLang="en-US" sz="3200">
                <a:solidFill>
                  <a:schemeClr val="tx1"/>
                </a:solidFill>
                <a:latin typeface="Times New Roman" panose="02020603050405020304" charset="0"/>
                <a:cs typeface="Times New Roman" panose="02020603050405020304" charset="0"/>
              </a:rPr>
              <a:t> upon my heart,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here is the bolt </a:t>
            </a:r>
            <a:r>
              <a:rPr lang="en-US" altLang="zh-CN" sz="3200">
                <a:solidFill>
                  <a:schemeClr val="tx1"/>
                </a:solidFill>
                <a:latin typeface="Times New Roman" panose="02020603050405020304" charset="0"/>
                <a:cs typeface="Times New Roman" panose="02020603050405020304" charset="0"/>
              </a:rPr>
              <a:t>on earth</a:t>
            </a:r>
            <a:r>
              <a:rPr lang="zh-CN" altLang="en-US" sz="3200">
                <a:solidFill>
                  <a:schemeClr val="tx1"/>
                </a:solidFill>
                <a:latin typeface="Times New Roman" panose="02020603050405020304" charset="0"/>
                <a:cs typeface="Times New Roman" panose="02020603050405020304" charset="0"/>
              </a:rPr>
              <a:t>?" A desiring voice lingered from my inner side.</a:t>
            </a:r>
            <a:endParaRPr lang="zh-CN" altLang="en-US" sz="3200">
              <a:solidFill>
                <a:schemeClr val="tx1"/>
              </a:solidFill>
              <a:latin typeface="Times New Roman" panose="02020603050405020304" charset="0"/>
              <a:cs typeface="Times New Roman" panose="02020603050405020304" charset="0"/>
            </a:endParaRPr>
          </a:p>
          <a:p>
            <a:endParaRPr lang="zh-CN" altLang="en-US" sz="3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59690"/>
            <a:ext cx="9102090" cy="7477760"/>
          </a:xfrm>
          <a:prstGeom prst="rect">
            <a:avLst/>
          </a:prstGeom>
          <a:noFill/>
        </p:spPr>
        <p:txBody>
          <a:bodyPr wrap="square" rtlCol="0">
            <a:spAutoFit/>
          </a:bodyPr>
          <a:p>
            <a:r>
              <a:rPr lang="en-US" altLang="zh-CN" sz="3200" u="sng">
                <a:latin typeface="Times New Roman" panose="02020603050405020304" charset="0"/>
                <a:cs typeface="Times New Roman" panose="02020603050405020304" charset="0"/>
              </a:rPr>
              <a:t>D</a:t>
            </a:r>
            <a:r>
              <a:rPr lang="zh-CN" altLang="en-US" sz="3200" u="sng">
                <a:latin typeface="Times New Roman" panose="02020603050405020304" charset="0"/>
                <a:cs typeface="Times New Roman" panose="02020603050405020304" charset="0"/>
              </a:rPr>
              <a:t>ad called the stores but none carried the bolt that fitted this old van</a:t>
            </a:r>
            <a:r>
              <a:rPr lang="zh-CN" altLang="en-US" sz="3200">
                <a:latin typeface="Times New Roman" panose="02020603050405020304" charset="0"/>
                <a:cs typeface="Times New Roman" panose="02020603050405020304" charset="0"/>
              </a:rPr>
              <a:t>. </a:t>
            </a:r>
            <a:r>
              <a:rPr lang="zh-CN" altLang="en-US" sz="3200">
                <a:solidFill>
                  <a:schemeClr val="accent2"/>
                </a:solidFill>
                <a:latin typeface="Times New Roman" panose="02020603050405020304" charset="0"/>
                <a:cs typeface="Times New Roman" panose="02020603050405020304" charset="0"/>
              </a:rPr>
              <a:t>He tried starting the car without the bolt. No miracle. Gears rattled（齿轮发出嘎嘎声）, the engine roared and a choking gust of coal black smoke flooded from its pipes, swallowing all three of us</a:t>
            </a:r>
            <a:r>
              <a:rPr lang="zh-CN" altLang="en-US"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I had to confess that moment</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 slight touch of relief came creeping on my mind</a:t>
            </a:r>
            <a:r>
              <a:rPr lang="zh-CN" altLang="en-US" sz="3200">
                <a:latin typeface="Times New Roman" panose="02020603050405020304" charset="0"/>
                <a:cs typeface="Times New Roman" panose="02020603050405020304" charset="0"/>
              </a:rPr>
              <a:t>. Out of an impulse of curiosity, I </a:t>
            </a:r>
            <a:r>
              <a:rPr lang="zh-CN" altLang="en-US" sz="3200">
                <a:solidFill>
                  <a:srgbClr val="FF0000"/>
                </a:solidFill>
                <a:latin typeface="Times New Roman" panose="02020603050405020304" charset="0"/>
                <a:cs typeface="Times New Roman" panose="02020603050405020304" charset="0"/>
              </a:rPr>
              <a:t>glimpsed at dad one time or two</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His head duck</a:t>
            </a:r>
            <a:r>
              <a:rPr lang="en-US" altLang="zh-CN" sz="3200">
                <a:solidFill>
                  <a:srgbClr val="FF0000"/>
                </a:solidFill>
                <a:latin typeface="Times New Roman" panose="02020603050405020304" charset="0"/>
                <a:cs typeface="Times New Roman" panose="02020603050405020304" charset="0"/>
              </a:rPr>
              <a:t>ing, </a:t>
            </a:r>
            <a:r>
              <a:rPr lang="zh-CN" altLang="en-US" sz="3200">
                <a:solidFill>
                  <a:srgbClr val="FF0000"/>
                </a:solidFill>
                <a:latin typeface="Times New Roman" panose="02020603050405020304" charset="0"/>
                <a:cs typeface="Times New Roman" panose="02020603050405020304" charset="0"/>
              </a:rPr>
              <a:t>his gaze rested steadily on the rusty（生锈的） van, beads of sweat swelling upon his forehead</a:t>
            </a:r>
            <a:r>
              <a:rPr lang="en-US" altLang="zh-CN" sz="3200">
                <a:latin typeface="Times New Roman" panose="02020603050405020304" charset="0"/>
                <a:cs typeface="Times New Roman" panose="02020603050405020304" charset="0"/>
              </a:rPr>
              <a:t>.</a:t>
            </a:r>
            <a:r>
              <a:rPr lang="zh-CN" altLang="en-US" sz="3200" u="sng">
                <a:latin typeface="Times New Roman" panose="02020603050405020304" charset="0"/>
                <a:cs typeface="Times New Roman" panose="02020603050405020304" charset="0"/>
              </a:rPr>
              <a:t> I could see clearly the light in his eyes had fainted. A mixed </a:t>
            </a:r>
            <a:r>
              <a:rPr lang="en-US" altLang="zh-CN" sz="3200" u="sng">
                <a:latin typeface="Times New Roman" panose="02020603050405020304" charset="0"/>
                <a:cs typeface="Times New Roman" panose="02020603050405020304" charset="0"/>
              </a:rPr>
              <a:t>feeling</a:t>
            </a:r>
            <a:r>
              <a:rPr lang="zh-CN" altLang="en-US" sz="3200" u="sng">
                <a:latin typeface="Times New Roman" panose="02020603050405020304" charset="0"/>
                <a:cs typeface="Times New Roman" panose="02020603050405020304" charset="0"/>
              </a:rPr>
              <a:t> of restlessness and sourness clung</a:t>
            </a:r>
            <a:r>
              <a:rPr lang="en-US" altLang="zh-CN" sz="3200" u="sng">
                <a:latin typeface="Times New Roman" panose="02020603050405020304" charset="0"/>
                <a:cs typeface="Times New Roman" panose="02020603050405020304" charset="0"/>
              </a:rPr>
              <a:t>(cling)</a:t>
            </a:r>
            <a:r>
              <a:rPr lang="zh-CN" altLang="en-US" sz="3200" u="sng">
                <a:latin typeface="Times New Roman" panose="02020603050405020304" charset="0"/>
                <a:cs typeface="Times New Roman" panose="02020603050405020304" charset="0"/>
              </a:rPr>
              <a:t> o</a:t>
            </a:r>
            <a:r>
              <a:rPr lang="en-US" altLang="zh-CN" sz="3200" u="sng">
                <a:latin typeface="Times New Roman" panose="02020603050405020304" charset="0"/>
                <a:cs typeface="Times New Roman" panose="02020603050405020304" charset="0"/>
              </a:rPr>
              <a:t>n</a:t>
            </a:r>
            <a:r>
              <a:rPr lang="zh-CN" altLang="en-US" sz="3200" u="sng">
                <a:latin typeface="Times New Roman" panose="02020603050405020304" charset="0"/>
                <a:cs typeface="Times New Roman" panose="02020603050405020304" charset="0"/>
              </a:rPr>
              <a:t> my heart</a:t>
            </a:r>
            <a:r>
              <a:rPr lang="zh-CN" altLang="en-US" sz="3200">
                <a:latin typeface="Times New Roman" panose="02020603050405020304" charset="0"/>
                <a:cs typeface="Times New Roman" panose="02020603050405020304" charset="0"/>
              </a:rPr>
              <a:t>, "</a:t>
            </a:r>
            <a:r>
              <a:rPr lang="en-US" altLang="zh-CN" sz="3200" u="sng">
                <a:latin typeface="Times New Roman" panose="02020603050405020304" charset="0"/>
                <a:cs typeface="Times New Roman" panose="02020603050405020304" charset="0"/>
              </a:rPr>
              <a:t>W</a:t>
            </a:r>
            <a:r>
              <a:rPr lang="zh-CN" altLang="en-US" sz="3200" u="sng">
                <a:latin typeface="Times New Roman" panose="02020603050405020304" charset="0"/>
                <a:cs typeface="Times New Roman" panose="02020603050405020304" charset="0"/>
              </a:rPr>
              <a:t>here is the bolt </a:t>
            </a:r>
            <a:r>
              <a:rPr lang="en-US" altLang="zh-CN" sz="3200" u="sng">
                <a:latin typeface="Times New Roman" panose="02020603050405020304" charset="0"/>
                <a:cs typeface="Times New Roman" panose="02020603050405020304" charset="0"/>
              </a:rPr>
              <a:t>on earth</a:t>
            </a:r>
            <a:r>
              <a:rPr lang="zh-CN" altLang="en-US" sz="3200" u="sng">
                <a:latin typeface="Times New Roman" panose="02020603050405020304" charset="0"/>
                <a:cs typeface="Times New Roman" panose="02020603050405020304" charset="0"/>
              </a:rPr>
              <a:t>?" A desiring voice lingered from my inner side.</a:t>
            </a:r>
            <a:endParaRPr lang="zh-CN" altLang="en-US" sz="3200" u="sng">
              <a:latin typeface="Times New Roman" panose="02020603050405020304" charset="0"/>
              <a:cs typeface="Times New Roman" panose="02020603050405020304" charset="0"/>
            </a:endParaRPr>
          </a:p>
          <a:p>
            <a:endParaRPr lang="zh-CN" altLang="en-US" sz="3200" u="sng">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910" y="0"/>
            <a:ext cx="9102090" cy="7477760"/>
          </a:xfrm>
          <a:prstGeom prst="rect">
            <a:avLst/>
          </a:prstGeom>
          <a:noFill/>
        </p:spPr>
        <p:txBody>
          <a:bodyPr wrap="square" rtlCol="0">
            <a:spAutoFit/>
          </a:bodyPr>
          <a:p>
            <a:r>
              <a:rPr lang="zh-CN" altLang="en-US" sz="3200" u="sng">
                <a:solidFill>
                  <a:schemeClr val="tx1"/>
                </a:solidFill>
                <a:latin typeface="Times New Roman" panose="02020603050405020304" charset="0"/>
                <a:cs typeface="Times New Roman" panose="02020603050405020304" charset="0"/>
              </a:rPr>
              <a:t>Then it hit me. "Max!" I shouted, "Find Max!" "Yeah, Max..."</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ad sprang to his feet, murmuring to himself with shivering lips. We cast glances all around the house. Never in my wildest dream had I dreamed that Max would be so smart and naughty. We searched every corner of every room but Max was nowhere to be found. It was when we were about to give up that a ripple of mews</a:t>
            </a:r>
            <a:r>
              <a:rPr lang="en-US" altLang="zh-CN" sz="3200">
                <a:solidFill>
                  <a:schemeClr val="tx1"/>
                </a:solidFill>
                <a:latin typeface="Times New Roman" panose="02020603050405020304" charset="0"/>
                <a:cs typeface="Times New Roman" panose="02020603050405020304" charset="0"/>
              </a:rPr>
              <a:t>(</a:t>
            </a:r>
            <a:r>
              <a:rPr lang="zh-CN" altLang="zh-CN" sz="3200">
                <a:solidFill>
                  <a:schemeClr val="tx1"/>
                </a:solidFill>
                <a:latin typeface="Times New Roman" panose="02020603050405020304" charset="0"/>
                <a:cs typeface="Times New Roman" panose="02020603050405020304" charset="0"/>
              </a:rPr>
              <a:t>喵喵叫）</a:t>
            </a:r>
            <a:r>
              <a:rPr lang="zh-CN" altLang="en-US" sz="3200">
                <a:solidFill>
                  <a:schemeClr val="tx1"/>
                </a:solidFill>
                <a:latin typeface="Times New Roman" panose="02020603050405020304" charset="0"/>
                <a:cs typeface="Times New Roman" panose="02020603050405020304" charset="0"/>
              </a:rPr>
              <a:t> stirred up our nerves. "Aha, got it!" Dad paced cautiously toward the van, stretched out his arm and reached for the handle. The door was slammed open and Max, full of elegance, was leaning against the back of the seat, and licking the bolt. The leak was fixed and soon we were on the trip of lifetime in delight as expected</a:t>
            </a:r>
            <a:r>
              <a:rPr lang="zh-CN" altLang="en-US" sz="3200">
                <a:solidFill>
                  <a:schemeClr val="tx1"/>
                </a:solidFill>
                <a:latin typeface="Times New Roman" panose="02020603050405020304" charset="0"/>
                <a:cs typeface="Times New Roman" panose="02020603050405020304" charset="0"/>
              </a:rPr>
              <a:t>.</a:t>
            </a:r>
            <a:endParaRPr lang="zh-CN" altLang="en-US" sz="3200">
              <a:solidFill>
                <a:schemeClr val="tx1"/>
              </a:solidFill>
              <a:latin typeface="Times New Roman" panose="02020603050405020304" charset="0"/>
              <a:cs typeface="Times New Roman" panose="02020603050405020304" charset="0"/>
            </a:endParaRPr>
          </a:p>
          <a:p>
            <a:endParaRPr lang="zh-CN" altLang="en-US" sz="3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910" y="0"/>
            <a:ext cx="9102090" cy="7477760"/>
          </a:xfrm>
          <a:prstGeom prst="rect">
            <a:avLst/>
          </a:prstGeom>
          <a:noFill/>
        </p:spPr>
        <p:txBody>
          <a:bodyPr wrap="square" rtlCol="0">
            <a:spAutoFit/>
          </a:bodyPr>
          <a:p>
            <a:r>
              <a:rPr lang="zh-CN" altLang="en-US" sz="3200" u="sng">
                <a:latin typeface="Times New Roman" panose="02020603050405020304" charset="0"/>
                <a:cs typeface="Times New Roman" panose="02020603050405020304" charset="0"/>
              </a:rPr>
              <a:t>Then it hit me. "Max!" I shouted, "Find Max!" "Yeah, Max..."</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D</a:t>
            </a:r>
            <a:r>
              <a:rPr lang="zh-CN" altLang="en-US" sz="3200">
                <a:latin typeface="Times New Roman" panose="02020603050405020304" charset="0"/>
                <a:cs typeface="Times New Roman" panose="02020603050405020304" charset="0"/>
              </a:rPr>
              <a:t>ad </a:t>
            </a:r>
            <a:r>
              <a:rPr lang="zh-CN" altLang="en-US" sz="3200">
                <a:solidFill>
                  <a:srgbClr val="FF0000"/>
                </a:solidFill>
                <a:latin typeface="Times New Roman" panose="02020603050405020304" charset="0"/>
                <a:cs typeface="Times New Roman" panose="02020603050405020304" charset="0"/>
              </a:rPr>
              <a:t>sprang to his feet</a:t>
            </a:r>
            <a:r>
              <a:rPr lang="zh-CN" altLang="en-US" sz="3200">
                <a:latin typeface="Times New Roman" panose="02020603050405020304" charset="0"/>
                <a:cs typeface="Times New Roman" panose="02020603050405020304" charset="0"/>
              </a:rPr>
              <a:t>, murmuring to himself with shivering lips. We </a:t>
            </a:r>
            <a:r>
              <a:rPr lang="zh-CN" altLang="en-US" sz="3200">
                <a:solidFill>
                  <a:srgbClr val="FF0000"/>
                </a:solidFill>
                <a:latin typeface="Times New Roman" panose="02020603050405020304" charset="0"/>
                <a:cs typeface="Times New Roman" panose="02020603050405020304" charset="0"/>
              </a:rPr>
              <a:t>cast glances</a:t>
            </a:r>
            <a:r>
              <a:rPr lang="zh-CN" altLang="en-US" sz="3200">
                <a:latin typeface="Times New Roman" panose="02020603050405020304" charset="0"/>
                <a:cs typeface="Times New Roman" panose="02020603050405020304" charset="0"/>
              </a:rPr>
              <a:t> all around the house. Never in my wildest dream had I dreamed that Max would be so smart and naughty. We </a:t>
            </a:r>
            <a:r>
              <a:rPr lang="zh-CN" altLang="en-US" sz="3200">
                <a:solidFill>
                  <a:srgbClr val="FF0000"/>
                </a:solidFill>
                <a:latin typeface="Times New Roman" panose="02020603050405020304" charset="0"/>
                <a:cs typeface="Times New Roman" panose="02020603050405020304" charset="0"/>
              </a:rPr>
              <a:t>searched every corner of every room</a:t>
            </a:r>
            <a:r>
              <a:rPr lang="zh-CN" altLang="en-US" sz="3200">
                <a:latin typeface="Times New Roman" panose="02020603050405020304" charset="0"/>
                <a:cs typeface="Times New Roman" panose="02020603050405020304" charset="0"/>
              </a:rPr>
              <a:t> but Max was nowhere to be found. </a:t>
            </a:r>
            <a:r>
              <a:rPr lang="zh-CN" altLang="en-US" sz="3200">
                <a:solidFill>
                  <a:srgbClr val="FF0000"/>
                </a:solidFill>
                <a:latin typeface="Times New Roman" panose="02020603050405020304" charset="0"/>
                <a:cs typeface="Times New Roman" panose="02020603050405020304" charset="0"/>
              </a:rPr>
              <a:t>It was when</a:t>
            </a:r>
            <a:r>
              <a:rPr lang="zh-CN" altLang="en-US" sz="3200">
                <a:latin typeface="Times New Roman" panose="02020603050405020304" charset="0"/>
                <a:cs typeface="Times New Roman" panose="02020603050405020304" charset="0"/>
              </a:rPr>
              <a:t> we were about to give up </a:t>
            </a:r>
            <a:r>
              <a:rPr lang="zh-CN" altLang="en-US" sz="3200">
                <a:solidFill>
                  <a:srgbClr val="FF0000"/>
                </a:solidFill>
                <a:latin typeface="Times New Roman" panose="02020603050405020304" charset="0"/>
                <a:cs typeface="Times New Roman" panose="02020603050405020304" charset="0"/>
              </a:rPr>
              <a:t>that</a:t>
            </a:r>
            <a:r>
              <a:rPr lang="zh-CN" altLang="en-US" sz="3200">
                <a:latin typeface="Times New Roman" panose="02020603050405020304" charset="0"/>
                <a:cs typeface="Times New Roman" panose="02020603050405020304" charset="0"/>
              </a:rPr>
              <a:t> a ripple of mews</a:t>
            </a:r>
            <a:r>
              <a:rPr lang="en-US" altLang="zh-CN" sz="3200">
                <a:latin typeface="Times New Roman" panose="02020603050405020304" charset="0"/>
                <a:cs typeface="Times New Roman" panose="02020603050405020304" charset="0"/>
              </a:rPr>
              <a:t>(</a:t>
            </a:r>
            <a:r>
              <a:rPr lang="zh-CN" altLang="zh-CN" sz="3200">
                <a:latin typeface="Times New Roman" panose="02020603050405020304" charset="0"/>
                <a:cs typeface="Times New Roman" panose="02020603050405020304" charset="0"/>
              </a:rPr>
              <a:t>喵喵叫）</a:t>
            </a:r>
            <a:r>
              <a:rPr lang="zh-CN" altLang="en-US" sz="3200">
                <a:solidFill>
                  <a:srgbClr val="FF0000"/>
                </a:solidFill>
                <a:latin typeface="Times New Roman" panose="02020603050405020304" charset="0"/>
                <a:cs typeface="Times New Roman" panose="02020603050405020304" charset="0"/>
              </a:rPr>
              <a:t> stirred up</a:t>
            </a:r>
            <a:r>
              <a:rPr lang="zh-CN" altLang="en-US" sz="3200">
                <a:latin typeface="Times New Roman" panose="02020603050405020304" charset="0"/>
                <a:cs typeface="Times New Roman" panose="02020603050405020304" charset="0"/>
              </a:rPr>
              <a:t> our nerves. "Aha, got it!" Dad </a:t>
            </a:r>
            <a:r>
              <a:rPr lang="zh-CN" altLang="en-US" sz="3200">
                <a:solidFill>
                  <a:srgbClr val="FF0000"/>
                </a:solidFill>
                <a:latin typeface="Times New Roman" panose="02020603050405020304" charset="0"/>
                <a:cs typeface="Times New Roman" panose="02020603050405020304" charset="0"/>
              </a:rPr>
              <a:t>paced cautiously toward</a:t>
            </a:r>
            <a:r>
              <a:rPr lang="zh-CN" altLang="en-US" sz="3200">
                <a:latin typeface="Times New Roman" panose="02020603050405020304" charset="0"/>
                <a:cs typeface="Times New Roman" panose="02020603050405020304" charset="0"/>
              </a:rPr>
              <a:t> the van, </a:t>
            </a:r>
            <a:r>
              <a:rPr lang="zh-CN" altLang="en-US" sz="3200">
                <a:solidFill>
                  <a:srgbClr val="FF0000"/>
                </a:solidFill>
                <a:latin typeface="Times New Roman" panose="02020603050405020304" charset="0"/>
                <a:cs typeface="Times New Roman" panose="02020603050405020304" charset="0"/>
              </a:rPr>
              <a:t>stretched out</a:t>
            </a:r>
            <a:r>
              <a:rPr lang="zh-CN" altLang="en-US" sz="3200">
                <a:latin typeface="Times New Roman" panose="02020603050405020304" charset="0"/>
                <a:cs typeface="Times New Roman" panose="02020603050405020304" charset="0"/>
              </a:rPr>
              <a:t> his arm and </a:t>
            </a:r>
            <a:r>
              <a:rPr lang="zh-CN" altLang="en-US" sz="3200">
                <a:solidFill>
                  <a:srgbClr val="FF0000"/>
                </a:solidFill>
                <a:latin typeface="Times New Roman" panose="02020603050405020304" charset="0"/>
                <a:cs typeface="Times New Roman" panose="02020603050405020304" charset="0"/>
              </a:rPr>
              <a:t>reached for</a:t>
            </a:r>
            <a:r>
              <a:rPr lang="zh-CN" altLang="en-US" sz="3200">
                <a:latin typeface="Times New Roman" panose="02020603050405020304" charset="0"/>
                <a:cs typeface="Times New Roman" panose="02020603050405020304" charset="0"/>
              </a:rPr>
              <a:t> the handle. The door </a:t>
            </a:r>
            <a:r>
              <a:rPr lang="zh-CN" altLang="en-US" sz="3200">
                <a:solidFill>
                  <a:srgbClr val="FF0000"/>
                </a:solidFill>
                <a:latin typeface="Times New Roman" panose="02020603050405020304" charset="0"/>
                <a:cs typeface="Times New Roman" panose="02020603050405020304" charset="0"/>
              </a:rPr>
              <a:t>was slammed open</a:t>
            </a:r>
            <a:r>
              <a:rPr lang="zh-CN" altLang="en-US" sz="3200">
                <a:latin typeface="Times New Roman" panose="02020603050405020304" charset="0"/>
                <a:cs typeface="Times New Roman" panose="02020603050405020304" charset="0"/>
              </a:rPr>
              <a:t> and </a:t>
            </a:r>
            <a:r>
              <a:rPr lang="zh-CN" altLang="en-US" sz="3200">
                <a:solidFill>
                  <a:srgbClr val="1552D1"/>
                </a:solidFill>
                <a:latin typeface="Times New Roman" panose="02020603050405020304" charset="0"/>
                <a:cs typeface="Times New Roman" panose="02020603050405020304" charset="0"/>
              </a:rPr>
              <a:t>Max, full of elegance, was leaning against the back of the seat, and licking the bolt</a:t>
            </a:r>
            <a:r>
              <a:rPr lang="zh-CN" altLang="en-US"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The leak was fixed and soon we were on the trip of lifetime in delight as expected</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82575"/>
            <a:ext cx="9140825" cy="526224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sym typeface="+mn-ea"/>
              </a:rPr>
              <a:t>They clung together, shivering with cold. 他们紧紧地抱在一起，冷得直发抖。</a:t>
            </a:r>
            <a:endParaRPr lang="zh-CN" altLang="en-US" sz="2800">
              <a:latin typeface="Times New Roman" panose="02020603050405020304" charset="0"/>
              <a:cs typeface="Times New Roman" panose="02020603050405020304" charset="0"/>
              <a:sym typeface="+mn-ea"/>
            </a:endParaRPr>
          </a:p>
          <a:p>
            <a:endParaRPr lang="en-US" altLang="zh-CN" sz="2800">
              <a:latin typeface="Times New Roman" panose="02020603050405020304" charset="0"/>
              <a:cs typeface="Times New Roman" panose="02020603050405020304" charset="0"/>
            </a:endParaRPr>
          </a:p>
          <a:p>
            <a:r>
              <a:rPr lang="en-US" altLang="zh-CN" sz="2800">
                <a:solidFill>
                  <a:srgbClr val="FF0000"/>
                </a:solidFill>
                <a:latin typeface="Times New Roman" panose="02020603050405020304" charset="0"/>
                <a:cs typeface="Times New Roman" panose="02020603050405020304" charset="0"/>
              </a:rPr>
              <a:t>cling </a:t>
            </a:r>
            <a:r>
              <a:rPr lang="zh-CN" altLang="en-US" sz="2800">
                <a:solidFill>
                  <a:srgbClr val="FF0000"/>
                </a:solidFill>
                <a:latin typeface="Times New Roman" panose="02020603050405020304" charset="0"/>
                <a:cs typeface="Times New Roman" panose="02020603050405020304" charset="0"/>
              </a:rPr>
              <a:t>(on) to sb/sth </a:t>
            </a:r>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hold on tightly to sb/sth 抓紧；紧握；紧抱</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S</a:t>
            </a:r>
            <a:r>
              <a:rPr lang="zh-CN" altLang="en-US" sz="2800">
                <a:latin typeface="Times New Roman" panose="02020603050405020304" charset="0"/>
                <a:cs typeface="Times New Roman" panose="02020603050405020304" charset="0"/>
              </a:rPr>
              <a:t>urvivors cl</a:t>
            </a:r>
            <a:r>
              <a:rPr lang="en-US" altLang="zh-CN" sz="2800">
                <a:latin typeface="Times New Roman" panose="02020603050405020304" charset="0"/>
                <a:cs typeface="Times New Roman" panose="02020603050405020304" charset="0"/>
              </a:rPr>
              <a:t>ung</a:t>
            </a:r>
            <a:r>
              <a:rPr lang="zh-CN" altLang="en-US" sz="2800">
                <a:latin typeface="Times New Roman" panose="02020603050405020304" charset="0"/>
                <a:cs typeface="Times New Roman" panose="02020603050405020304" charset="0"/>
              </a:rPr>
              <a:t> to a raft</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sym typeface="+mn-ea"/>
              </a:rPr>
              <a:t>幸存者们</a:t>
            </a:r>
            <a:r>
              <a:rPr lang="zh-CN" altLang="en-US" sz="2800">
                <a:latin typeface="Times New Roman" panose="02020603050405020304" charset="0"/>
                <a:cs typeface="Times New Roman" panose="02020603050405020304" charset="0"/>
              </a:rPr>
              <a:t>紧紧抓住救生筏</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She clung on to her baby. 她紧紧抱住她的婴儿。</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 </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a:t>
            </a:r>
            <a:r>
              <a:rPr lang="zh-CN" altLang="en-US" sz="2800">
                <a:latin typeface="Times New Roman" panose="02020603050405020304" charset="0"/>
                <a:cs typeface="Times New Roman" panose="02020603050405020304" charset="0"/>
              </a:rPr>
              <a:t> to stick to sth 粘住；附着</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The wet shirt clung to his chest. 湿衬衫紧贴在他的胸部。 </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The smell of smoke still clung to her clothes. 烟味仍附着在她的衣服上不散</a:t>
            </a:r>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2000"/>
                                        <p:tgtEl>
                                          <p:spTgt spid="4">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ox(in)">
                                      <p:cBhvr>
                                        <p:cTn id="15" dur="20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ox(in)">
                                      <p:cBhvr>
                                        <p:cTn id="24" dur="2000"/>
                                        <p:tgtEl>
                                          <p:spTgt spid="4">
                                            <p:txEl>
                                              <p:pRg st="7" end="7"/>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ox(in)">
                                      <p:cBhvr>
                                        <p:cTn id="2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单圆角矩形 14"/>
          <p:cNvSpPr/>
          <p:nvPr/>
        </p:nvSpPr>
        <p:spPr>
          <a:xfrm>
            <a:off x="76835" y="2519045"/>
            <a:ext cx="3778885" cy="40703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单圆角矩形 10"/>
          <p:cNvSpPr/>
          <p:nvPr/>
        </p:nvSpPr>
        <p:spPr>
          <a:xfrm>
            <a:off x="4354830" y="2172335"/>
            <a:ext cx="4289425" cy="34607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单圆角矩形 9"/>
          <p:cNvSpPr/>
          <p:nvPr/>
        </p:nvSpPr>
        <p:spPr>
          <a:xfrm>
            <a:off x="142875" y="2172335"/>
            <a:ext cx="4211955" cy="346710"/>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单圆角矩形 5"/>
          <p:cNvSpPr/>
          <p:nvPr/>
        </p:nvSpPr>
        <p:spPr>
          <a:xfrm>
            <a:off x="4088765" y="1630045"/>
            <a:ext cx="4304030" cy="34607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单圆角矩形 2"/>
          <p:cNvSpPr/>
          <p:nvPr/>
        </p:nvSpPr>
        <p:spPr>
          <a:xfrm>
            <a:off x="142240" y="3796030"/>
            <a:ext cx="4212590" cy="422910"/>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单圆角矩形 8"/>
          <p:cNvSpPr/>
          <p:nvPr/>
        </p:nvSpPr>
        <p:spPr>
          <a:xfrm>
            <a:off x="76835" y="2980690"/>
            <a:ext cx="2962275" cy="397510"/>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椭圆 13"/>
          <p:cNvSpPr/>
          <p:nvPr/>
        </p:nvSpPr>
        <p:spPr>
          <a:xfrm>
            <a:off x="3272155" y="1225550"/>
            <a:ext cx="816610" cy="48133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单圆角矩形 3"/>
          <p:cNvSpPr/>
          <p:nvPr/>
        </p:nvSpPr>
        <p:spPr>
          <a:xfrm>
            <a:off x="3855720" y="2519045"/>
            <a:ext cx="4537075" cy="40703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199" name="文本框 24"/>
          <p:cNvSpPr txBox="1"/>
          <p:nvPr/>
        </p:nvSpPr>
        <p:spPr>
          <a:xfrm>
            <a:off x="76835" y="756603"/>
            <a:ext cx="8990013" cy="5692775"/>
          </a:xfrm>
          <a:prstGeom prst="rect">
            <a:avLst/>
          </a:prstGeom>
          <a:noFill/>
          <a:ln w="9525">
            <a:noFill/>
          </a:ln>
        </p:spPr>
        <p:txBody>
          <a:bodyPr wrap="square" anchor="t">
            <a:spAutoFit/>
          </a:bodyPr>
          <a:p>
            <a:r>
              <a:rPr lang="en-US" altLang="zh-CN" sz="2800" dirty="0">
                <a:latin typeface="Times New Roman" panose="02020603050405020304" charset="0"/>
                <a:ea typeface="宋体" panose="02010600030101010101" pitchFamily="2" charset="-122"/>
              </a:rPr>
              <a:t>the country. So we were going. </a:t>
            </a:r>
            <a:r>
              <a:rPr lang="en-US" altLang="zh-CN" sz="2800" u="sng" dirty="0">
                <a:solidFill>
                  <a:srgbClr val="FF0000"/>
                </a:solidFill>
                <a:latin typeface="Times New Roman" panose="02020603050405020304" charset="0"/>
                <a:ea typeface="宋体" panose="02010600030101010101" pitchFamily="2" charset="-122"/>
              </a:rPr>
              <a:t>This was Dad's chance</a:t>
            </a:r>
            <a:r>
              <a:rPr lang="en-US" altLang="zh-CN" sz="2800" dirty="0">
                <a:latin typeface="Times New Roman" panose="02020603050405020304" charset="0"/>
                <a:ea typeface="宋体" panose="02010600030101010101" pitchFamily="2" charset="-122"/>
              </a:rPr>
              <a:t>.</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I picked up my cat, </a:t>
            </a:r>
            <a:r>
              <a:rPr lang="en-US" altLang="zh-CN" sz="2800" u="sng" dirty="0">
                <a:latin typeface="Times New Roman" panose="02020603050405020304" charset="0"/>
                <a:ea typeface="宋体" panose="02010600030101010101" pitchFamily="2" charset="-122"/>
              </a:rPr>
              <a:t>Max</a:t>
            </a:r>
            <a:r>
              <a:rPr lang="en-US" altLang="zh-CN" sz="2800" dirty="0">
                <a:latin typeface="Times New Roman" panose="02020603050405020304" charset="0"/>
                <a:ea typeface="宋体" panose="02010600030101010101" pitchFamily="2" charset="-122"/>
              </a:rPr>
              <a:t>, and buried my face in his fur. He pawed at my ears playfully. Good-bye, </a:t>
            </a:r>
            <a:r>
              <a:rPr lang="en-US" altLang="zh-CN" sz="2800" u="sng" dirty="0">
                <a:latin typeface="Times New Roman" panose="02020603050405020304" charset="0"/>
                <a:ea typeface="宋体" panose="02010600030101010101" pitchFamily="2" charset="-122"/>
              </a:rPr>
              <a:t>summer vacation</a:t>
            </a:r>
            <a:r>
              <a:rPr lang="en-US" altLang="zh-CN" sz="2800" dirty="0">
                <a:latin typeface="Times New Roman" panose="02020603050405020304" charset="0"/>
                <a:ea typeface="宋体" panose="02010600030101010101" pitchFamily="2" charset="-122"/>
              </a:rPr>
              <a:t>. Good-bye, diving at the lake. Good-bye to hanging out and doing absolutely nothing. Good-bye, Max. I was going to miss this ball of fur. I put him down and laughed as he batted a button across the floor like a soccer player. He was </a:t>
            </a:r>
            <a:r>
              <a:rPr lang="en-US" altLang="zh-CN" sz="2800" u="sng" dirty="0">
                <a:latin typeface="Times New Roman" panose="02020603050405020304" charset="0"/>
                <a:ea typeface="宋体" panose="02010600030101010101" pitchFamily="2" charset="-122"/>
              </a:rPr>
              <a:t>interested</a:t>
            </a:r>
            <a:r>
              <a:rPr lang="en-US" altLang="zh-CN" sz="2800" dirty="0">
                <a:latin typeface="Times New Roman" panose="02020603050405020304" charset="0"/>
                <a:ea typeface="宋体" panose="02010600030101010101" pitchFamily="2" charset="-122"/>
              </a:rPr>
              <a:t> in all small objects.</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a:t>
            </a:r>
            <a:r>
              <a:rPr lang="en-US" altLang="zh-CN" sz="2800" u="sng" dirty="0">
                <a:solidFill>
                  <a:srgbClr val="FF0000"/>
                </a:solidFill>
                <a:latin typeface="Times New Roman" panose="02020603050405020304" charset="0"/>
                <a:ea typeface="宋体" panose="02010600030101010101" pitchFamily="2" charset="-122"/>
              </a:rPr>
              <a:t>The closer The Trip got, the harder it was going to ignore</a:t>
            </a:r>
            <a:r>
              <a:rPr lang="en-US" altLang="zh-CN" sz="2800" dirty="0">
                <a:latin typeface="Times New Roman" panose="02020603050405020304" charset="0"/>
                <a:ea typeface="宋体" panose="02010600030101010101" pitchFamily="2" charset="-122"/>
              </a:rPr>
              <a:t>. Thick envelopes arrived from places like Indiana, Tennessee, and Arkansas. Night after night, Mom and dad </a:t>
            </a:r>
            <a:r>
              <a:rPr lang="en-US" altLang="zh-CN" sz="2800" dirty="0">
                <a:solidFill>
                  <a:srgbClr val="1552D1"/>
                </a:solidFill>
                <a:latin typeface="Times New Roman" panose="02020603050405020304" charset="0"/>
                <a:ea typeface="宋体" panose="02010600030101010101" pitchFamily="2" charset="-122"/>
              </a:rPr>
              <a:t>huddled</a:t>
            </a:r>
            <a:r>
              <a:rPr lang="en-US" altLang="zh-CN" sz="2800" dirty="0">
                <a:latin typeface="Times New Roman" panose="02020603050405020304" charset="0"/>
                <a:ea typeface="宋体" panose="02010600030101010101" pitchFamily="2" charset="-122"/>
              </a:rPr>
              <a:t> around the computer, </a:t>
            </a:r>
            <a:r>
              <a:rPr lang="en-US" altLang="zh-CN" sz="2800" dirty="0">
                <a:solidFill>
                  <a:srgbClr val="1552D1"/>
                </a:solidFill>
                <a:latin typeface="Times New Roman" panose="02020603050405020304" charset="0"/>
                <a:ea typeface="宋体" panose="02010600030101010101" pitchFamily="2" charset="-122"/>
              </a:rPr>
              <a:t>plotting</a:t>
            </a:r>
            <a:r>
              <a:rPr lang="en-US" altLang="zh-CN" sz="2800" dirty="0">
                <a:latin typeface="Times New Roman" panose="02020603050405020304" charset="0"/>
                <a:ea typeface="宋体" panose="02010600030101010101" pitchFamily="2" charset="-122"/>
              </a:rPr>
              <a:t> every inch of our 8,000-mile journey. </a:t>
            </a:r>
            <a:endParaRPr lang="en-US" altLang="zh-CN" sz="2800" dirty="0">
              <a:latin typeface="Times New Roman" panose="02020603050405020304" charset="0"/>
              <a:ea typeface="宋体" panose="02010600030101010101" pitchFamily="2" charset="-122"/>
            </a:endParaRPr>
          </a:p>
        </p:txBody>
      </p:sp>
      <p:sp>
        <p:nvSpPr>
          <p:cNvPr id="13" name="右箭头 12">
            <a:hlinkClick r:id="rId1" action="ppaction://hlinksldjump"/>
          </p:cNvPr>
          <p:cNvSpPr/>
          <p:nvPr/>
        </p:nvSpPr>
        <p:spPr>
          <a:xfrm>
            <a:off x="7798435" y="617410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2073910" y="3618865"/>
            <a:ext cx="1957705" cy="43878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单圆角矩形 15"/>
          <p:cNvSpPr/>
          <p:nvPr/>
        </p:nvSpPr>
        <p:spPr>
          <a:xfrm>
            <a:off x="3662680" y="1548130"/>
            <a:ext cx="1251585" cy="334010"/>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单圆角矩形 1"/>
          <p:cNvSpPr/>
          <p:nvPr/>
        </p:nvSpPr>
        <p:spPr>
          <a:xfrm>
            <a:off x="153670" y="645795"/>
            <a:ext cx="4538345" cy="399415"/>
          </a:xfrm>
          <a:prstGeom prst="round1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220" name="文本框 24"/>
          <p:cNvSpPr txBox="1"/>
          <p:nvPr/>
        </p:nvSpPr>
        <p:spPr>
          <a:xfrm>
            <a:off x="153670" y="574040"/>
            <a:ext cx="8990013" cy="4399915"/>
          </a:xfrm>
          <a:prstGeom prst="rect">
            <a:avLst/>
          </a:prstGeom>
          <a:noFill/>
          <a:ln w="9525">
            <a:noFill/>
          </a:ln>
        </p:spPr>
        <p:txBody>
          <a:bodyPr wrap="square" anchor="t">
            <a:spAutoFit/>
          </a:bodyPr>
          <a:p>
            <a:r>
              <a:rPr lang="en-US" altLang="zh-CN" sz="2800" dirty="0">
                <a:latin typeface="Times New Roman" panose="02020603050405020304" charset="0"/>
                <a:ea typeface="宋体" panose="02010600030101010101" pitchFamily="2" charset="-122"/>
              </a:rPr>
              <a:t>Three days after school got out, The Trip was finally here. Everything was packed and ready to go. Mom said that we were supposed to </a:t>
            </a:r>
            <a:r>
              <a:rPr lang="en-US" altLang="zh-CN" sz="2800" u="sng" dirty="0">
                <a:latin typeface="Times New Roman" panose="02020603050405020304" charset="0"/>
                <a:ea typeface="宋体" panose="02010600030101010101" pitchFamily="2" charset="-122"/>
              </a:rPr>
              <a:t>leave</a:t>
            </a:r>
            <a:r>
              <a:rPr lang="en-US" altLang="zh-CN" sz="2800" dirty="0">
                <a:latin typeface="Times New Roman" panose="02020603050405020304" charset="0"/>
                <a:ea typeface="宋体" panose="02010600030101010101" pitchFamily="2" charset="-122"/>
              </a:rPr>
              <a:t> at 9 a.m. But when dad noticed a wet spot under the van, I realized we wouldn't be going anywhere for a while. Dad crawled under the van. Car parts </a:t>
            </a:r>
            <a:r>
              <a:rPr lang="en-US" altLang="zh-CN" sz="2800" dirty="0">
                <a:solidFill>
                  <a:srgbClr val="1552D1"/>
                </a:solidFill>
                <a:latin typeface="Times New Roman" panose="02020603050405020304" charset="0"/>
                <a:ea typeface="宋体" panose="02010600030101010101" pitchFamily="2" charset="-122"/>
              </a:rPr>
              <a:t>sprang up</a:t>
            </a:r>
            <a:r>
              <a:rPr lang="en-US" altLang="zh-CN" sz="2800" dirty="0">
                <a:latin typeface="Times New Roman" panose="02020603050405020304" charset="0"/>
                <a:ea typeface="宋体" panose="02010600030101010101" pitchFamily="2" charset="-122"/>
              </a:rPr>
              <a:t> around the van like mushrooms. </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Minutes turned into hours. By the time Dad gave Mom the news, it was late afternoon. “I </a:t>
            </a:r>
            <a:r>
              <a:rPr lang="en-US" altLang="zh-CN" sz="2800" u="sng" dirty="0">
                <a:latin typeface="Times New Roman" panose="02020603050405020304" charset="0"/>
                <a:ea typeface="宋体" panose="02010600030101010101" pitchFamily="2" charset="-122"/>
              </a:rPr>
              <a:t>fixed</a:t>
            </a:r>
            <a:r>
              <a:rPr lang="en-US" altLang="zh-CN" sz="2800" dirty="0">
                <a:latin typeface="Times New Roman" panose="02020603050405020304" charset="0"/>
                <a:ea typeface="宋体" panose="02010600030101010101" pitchFamily="2" charset="-122"/>
              </a:rPr>
              <a:t> the leak.” said Dad, “ But now I can't find one of the the fan </a:t>
            </a:r>
            <a:r>
              <a:rPr lang="en-US" altLang="zh-CN" sz="2800" u="sng" dirty="0">
                <a:latin typeface="Times New Roman" panose="02020603050405020304" charset="0"/>
                <a:ea typeface="宋体" panose="02010600030101010101" pitchFamily="2" charset="-122"/>
              </a:rPr>
              <a:t>bolts</a:t>
            </a:r>
            <a:r>
              <a:rPr lang="en-US" altLang="zh-CN" sz="2800" dirty="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螺栓</a:t>
            </a:r>
            <a:r>
              <a:rPr lang="en-US" altLang="zh-CN" sz="2800" dirty="0">
                <a:latin typeface="Times New Roman" panose="02020603050405020304" charset="0"/>
                <a:ea typeface="宋体" panose="02010600030101010101" pitchFamily="2" charset="-122"/>
              </a:rPr>
              <a:t>).” Mom organized a search, but in vain.</a:t>
            </a:r>
            <a:endParaRPr lang="en-US" altLang="zh-CN" sz="2800" dirty="0">
              <a:latin typeface="Times New Roman" panose="02020603050405020304" charset="0"/>
              <a:ea typeface="宋体" panose="02010600030101010101" pitchFamily="2" charset="-122"/>
            </a:endParaRPr>
          </a:p>
        </p:txBody>
      </p:sp>
      <p:sp>
        <p:nvSpPr>
          <p:cNvPr id="17" name="文本框 16"/>
          <p:cNvSpPr txBox="1"/>
          <p:nvPr/>
        </p:nvSpPr>
        <p:spPr>
          <a:xfrm>
            <a:off x="4978400" y="2754630"/>
            <a:ext cx="4043045" cy="460375"/>
          </a:xfrm>
          <a:prstGeom prst="rect">
            <a:avLst/>
          </a:prstGeom>
          <a:solidFill>
            <a:schemeClr val="bg1"/>
          </a:solidFill>
        </p:spPr>
        <p:txBody>
          <a:bodyPr wrap="none" rtlCol="0">
            <a:spAutoFit/>
          </a:bodyPr>
          <a:p>
            <a:r>
              <a:rPr lang="en-US" altLang="zh-CN" sz="2400">
                <a:solidFill>
                  <a:srgbClr val="1552D1"/>
                </a:solidFill>
                <a:latin typeface="Cambria Math" panose="02040503050406030204" charset="0"/>
                <a:cs typeface="Cambria Math" panose="02040503050406030204" charset="0"/>
              </a:rPr>
              <a:t>to appear suddenly or quickly</a:t>
            </a:r>
            <a:endParaRPr lang="en-US" altLang="zh-CN" sz="2400">
              <a:solidFill>
                <a:srgbClr val="1552D1"/>
              </a:solidFill>
              <a:latin typeface="Cambria Math" panose="02040503050406030204" charset="0"/>
              <a:cs typeface="Cambria Math" panose="02040503050406030204" charset="0"/>
            </a:endParaRPr>
          </a:p>
        </p:txBody>
      </p:sp>
      <p:pic>
        <p:nvPicPr>
          <p:cNvPr id="19" name="图片 18"/>
          <p:cNvPicPr>
            <a:picLocks noChangeAspect="1"/>
          </p:cNvPicPr>
          <p:nvPr/>
        </p:nvPicPr>
        <p:blipFill>
          <a:blip r:embed="rId1"/>
          <a:stretch>
            <a:fillRect/>
          </a:stretch>
        </p:blipFill>
        <p:spPr>
          <a:xfrm>
            <a:off x="5417820" y="4556760"/>
            <a:ext cx="3164840" cy="1715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6" grpId="0" bldLvl="0" animBg="1"/>
      <p:bldP spid="17" grpId="0" bldLvl="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4775" y="69850"/>
            <a:ext cx="4008755" cy="588010"/>
          </a:xfrm>
          <a:solidFill>
            <a:srgbClr val="FFFF00"/>
          </a:solidFill>
        </p:spPr>
        <p:txBody>
          <a:bodyPr>
            <a:normAutofit fontScale="90000"/>
          </a:bodyPr>
          <a:p>
            <a:r>
              <a:rPr lang="en-US" altLang="zh-CN" sz="3555" b="1">
                <a:latin typeface="Cambria Math" panose="02040503050406030204" charset="0"/>
                <a:cs typeface="Cambria Math" panose="02040503050406030204" charset="0"/>
              </a:rPr>
              <a:t>Reading for the plots</a:t>
            </a:r>
            <a:endParaRPr lang="en-US" altLang="zh-CN" sz="3555" b="1">
              <a:latin typeface="Cambria Math" panose="02040503050406030204" charset="0"/>
              <a:cs typeface="Cambria Math" panose="02040503050406030204" charset="0"/>
            </a:endParaRPr>
          </a:p>
        </p:txBody>
      </p:sp>
      <p:sp>
        <p:nvSpPr>
          <p:cNvPr id="7" name="文本框 6"/>
          <p:cNvSpPr txBox="1"/>
          <p:nvPr/>
        </p:nvSpPr>
        <p:spPr>
          <a:xfrm>
            <a:off x="303530" y="4669790"/>
            <a:ext cx="3874770" cy="1938020"/>
          </a:xfrm>
          <a:prstGeom prst="rect">
            <a:avLst/>
          </a:prstGeom>
          <a:noFill/>
        </p:spPr>
        <p:txBody>
          <a:bodyPr wrap="square" rtlCol="0">
            <a:spAutoFit/>
          </a:bodyPr>
          <a:p>
            <a:r>
              <a:rPr lang="en-US" altLang="zh-CN" sz="2400" b="1"/>
              <a:t>Background </a:t>
            </a:r>
            <a:endParaRPr lang="en-US" altLang="zh-CN" sz="2400" b="1"/>
          </a:p>
          <a:p>
            <a:r>
              <a:rPr lang="en-US" altLang="zh-CN" sz="2400" b="1">
                <a:solidFill>
                  <a:srgbClr val="FF0000"/>
                </a:solidFill>
                <a:latin typeface="Times New Roman" panose="02020603050405020304" charset="0"/>
                <a:cs typeface="Times New Roman" panose="02020603050405020304" charset="0"/>
              </a:rPr>
              <a:t>My parents planned to drive an old van across the USA for 58 days this summer, but I was unwilling.</a:t>
            </a:r>
            <a:endParaRPr lang="en-US" altLang="zh-CN" sz="24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1221423" y="3505835"/>
            <a:ext cx="2095500" cy="460375"/>
          </a:xfrm>
          <a:prstGeom prst="rect">
            <a:avLst/>
          </a:prstGeom>
          <a:noFill/>
        </p:spPr>
        <p:txBody>
          <a:bodyPr wrap="none" rtlCol="0">
            <a:spAutoFit/>
          </a:bodyPr>
          <a:p>
            <a:r>
              <a:rPr lang="en-US" altLang="zh-CN" sz="2400" b="1"/>
              <a:t>Rising action</a:t>
            </a:r>
            <a:endParaRPr lang="en-US" altLang="zh-CN" sz="2400" b="1"/>
          </a:p>
        </p:txBody>
      </p:sp>
      <p:sp>
        <p:nvSpPr>
          <p:cNvPr id="9" name="文本框 8"/>
          <p:cNvSpPr txBox="1"/>
          <p:nvPr/>
        </p:nvSpPr>
        <p:spPr>
          <a:xfrm>
            <a:off x="3980498" y="1953895"/>
            <a:ext cx="1182370" cy="460375"/>
          </a:xfrm>
          <a:prstGeom prst="rect">
            <a:avLst/>
          </a:prstGeom>
          <a:noFill/>
        </p:spPr>
        <p:txBody>
          <a:bodyPr wrap="none" rtlCol="0">
            <a:spAutoFit/>
          </a:bodyPr>
          <a:p>
            <a:r>
              <a:rPr lang="en-US" altLang="zh-CN" sz="2400" b="1"/>
              <a:t>Climax</a:t>
            </a:r>
            <a:endParaRPr lang="en-US" altLang="zh-CN" sz="2400" b="1"/>
          </a:p>
        </p:txBody>
      </p:sp>
      <p:sp>
        <p:nvSpPr>
          <p:cNvPr id="10" name="文本框 9"/>
          <p:cNvSpPr txBox="1"/>
          <p:nvPr/>
        </p:nvSpPr>
        <p:spPr>
          <a:xfrm>
            <a:off x="6079966" y="3332163"/>
            <a:ext cx="2145665" cy="460375"/>
          </a:xfrm>
          <a:prstGeom prst="rect">
            <a:avLst/>
          </a:prstGeom>
          <a:noFill/>
        </p:spPr>
        <p:txBody>
          <a:bodyPr wrap="none" rtlCol="0">
            <a:spAutoFit/>
          </a:bodyPr>
          <a:p>
            <a:r>
              <a:rPr lang="en-US" altLang="zh-CN" sz="2400" b="1"/>
              <a:t>Falling action</a:t>
            </a:r>
            <a:endParaRPr lang="en-US" altLang="zh-CN" sz="2400" b="1"/>
          </a:p>
        </p:txBody>
      </p:sp>
      <p:sp>
        <p:nvSpPr>
          <p:cNvPr id="11" name="文本框 10"/>
          <p:cNvSpPr txBox="1"/>
          <p:nvPr/>
        </p:nvSpPr>
        <p:spPr>
          <a:xfrm>
            <a:off x="6334125" y="4767104"/>
            <a:ext cx="1741170" cy="460375"/>
          </a:xfrm>
          <a:prstGeom prst="rect">
            <a:avLst/>
          </a:prstGeom>
          <a:noFill/>
        </p:spPr>
        <p:txBody>
          <a:bodyPr wrap="none" rtlCol="0">
            <a:spAutoFit/>
          </a:bodyPr>
          <a:p>
            <a:r>
              <a:rPr lang="en-US" altLang="zh-CN" sz="2400" b="1"/>
              <a:t>Settlement</a:t>
            </a:r>
            <a:endParaRPr lang="en-US" altLang="zh-CN" sz="2400" b="1"/>
          </a:p>
        </p:txBody>
      </p:sp>
      <p:sp>
        <p:nvSpPr>
          <p:cNvPr id="13" name="文本框 12"/>
          <p:cNvSpPr txBox="1"/>
          <p:nvPr/>
        </p:nvSpPr>
        <p:spPr>
          <a:xfrm>
            <a:off x="29210" y="1953895"/>
            <a:ext cx="4149725" cy="1568450"/>
          </a:xfrm>
          <a:prstGeom prst="rect">
            <a:avLst/>
          </a:prstGeom>
          <a:noFill/>
        </p:spPr>
        <p:txBody>
          <a:bodyPr wrap="square" rtlCol="0">
            <a:spAutoFit/>
          </a:bodyPr>
          <a:p>
            <a:pPr lvl="1" algn="l"/>
            <a:r>
              <a:rPr lang="en-US" altLang="zh-CN" sz="2400" b="1">
                <a:solidFill>
                  <a:srgbClr val="FF0000"/>
                </a:solidFill>
                <a:latin typeface="Times New Roman" panose="02020603050405020304" charset="0"/>
                <a:cs typeface="Times New Roman" panose="02020603050405020304" charset="0"/>
              </a:rPr>
              <a:t>Everything was packed and ready to go, but dad found the old van was leaking. </a:t>
            </a:r>
            <a:endParaRPr lang="en-US" altLang="zh-CN" sz="2400" b="1">
              <a:solidFill>
                <a:srgbClr val="FF0000"/>
              </a:solidFill>
              <a:latin typeface="Times New Roman" panose="02020603050405020304" charset="0"/>
              <a:cs typeface="Times New Roman" panose="02020603050405020304" charset="0"/>
            </a:endParaRPr>
          </a:p>
        </p:txBody>
      </p:sp>
      <p:pic>
        <p:nvPicPr>
          <p:cNvPr id="16" name="图片 15"/>
          <p:cNvPicPr>
            <a:picLocks noChangeAspect="1"/>
          </p:cNvPicPr>
          <p:nvPr/>
        </p:nvPicPr>
        <p:blipFill>
          <a:blip r:embed="rId1"/>
          <a:stretch>
            <a:fillRect/>
          </a:stretch>
        </p:blipFill>
        <p:spPr>
          <a:xfrm>
            <a:off x="3498850" y="3850640"/>
            <a:ext cx="2446655" cy="443865"/>
          </a:xfrm>
          <a:prstGeom prst="rect">
            <a:avLst/>
          </a:prstGeom>
        </p:spPr>
      </p:pic>
      <p:cxnSp>
        <p:nvCxnSpPr>
          <p:cNvPr id="17" name="直接连接符 16"/>
          <p:cNvCxnSpPr/>
          <p:nvPr/>
        </p:nvCxnSpPr>
        <p:spPr>
          <a:xfrm>
            <a:off x="529114" y="4669631"/>
            <a:ext cx="1107758" cy="16193"/>
          </a:xfrm>
          <a:prstGeom prst="line">
            <a:avLst/>
          </a:prstGeom>
          <a:ln w="57150"/>
        </p:spPr>
        <p:style>
          <a:lnRef idx="3">
            <a:schemeClr val="accent2"/>
          </a:lnRef>
          <a:fillRef idx="0">
            <a:schemeClr val="accent2"/>
          </a:fillRef>
          <a:effectRef idx="2">
            <a:schemeClr val="accent2"/>
          </a:effectRef>
          <a:fontRef idx="minor">
            <a:schemeClr val="tx1"/>
          </a:fontRef>
        </p:style>
      </p:cxnSp>
      <p:grpSp>
        <p:nvGrpSpPr>
          <p:cNvPr id="23" name="组合 22"/>
          <p:cNvGrpSpPr/>
          <p:nvPr/>
        </p:nvGrpSpPr>
        <p:grpSpPr>
          <a:xfrm>
            <a:off x="1117600" y="2414270"/>
            <a:ext cx="7329170" cy="2296160"/>
            <a:chOff x="1111" y="3269"/>
            <a:chExt cx="13265" cy="4820"/>
          </a:xfrm>
        </p:grpSpPr>
        <p:cxnSp>
          <p:nvCxnSpPr>
            <p:cNvPr id="19" name="直接连接符 18"/>
            <p:cNvCxnSpPr/>
            <p:nvPr/>
          </p:nvCxnSpPr>
          <p:spPr>
            <a:xfrm>
              <a:off x="7553" y="3269"/>
              <a:ext cx="4380" cy="4634"/>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0" name="直接连接符 19"/>
            <p:cNvCxnSpPr/>
            <p:nvPr/>
          </p:nvCxnSpPr>
          <p:spPr>
            <a:xfrm flipV="1">
              <a:off x="11864" y="7869"/>
              <a:ext cx="2512" cy="34"/>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a:off x="1111" y="8005"/>
              <a:ext cx="2326" cy="34"/>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2" name="直接连接符 21"/>
            <p:cNvCxnSpPr/>
            <p:nvPr/>
          </p:nvCxnSpPr>
          <p:spPr>
            <a:xfrm flipV="1">
              <a:off x="3394" y="3269"/>
              <a:ext cx="4159" cy="4821"/>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3" name="文本框 2"/>
          <p:cNvSpPr txBox="1"/>
          <p:nvPr/>
        </p:nvSpPr>
        <p:spPr>
          <a:xfrm>
            <a:off x="5532120" y="2502535"/>
            <a:ext cx="3896995" cy="829945"/>
          </a:xfrm>
          <a:prstGeom prst="rect">
            <a:avLst/>
          </a:prstGeom>
          <a:noFill/>
        </p:spPr>
        <p:txBody>
          <a:bodyPr wrap="square" rtlCol="0">
            <a:spAutoFit/>
          </a:bodyPr>
          <a:p>
            <a:pPr algn="l"/>
            <a:r>
              <a:rPr lang="en-US" altLang="zh-CN" sz="2400" b="1">
                <a:solidFill>
                  <a:srgbClr val="FF0000"/>
                </a:solidFill>
                <a:latin typeface="Times New Roman" panose="02020603050405020304" charset="0"/>
                <a:cs typeface="Times New Roman" panose="02020603050405020304" charset="0"/>
              </a:rPr>
              <a:t>No store has the bolts that can fit the old van.</a:t>
            </a:r>
            <a:endParaRPr lang="en-US" altLang="zh-CN" sz="2400" b="1">
              <a:solidFill>
                <a:srgbClr val="FF0000"/>
              </a:solidFill>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2"/>
          <a:stretch>
            <a:fillRect/>
          </a:stretch>
        </p:blipFill>
        <p:spPr>
          <a:xfrm>
            <a:off x="7252335" y="3733165"/>
            <a:ext cx="457200" cy="679450"/>
          </a:xfrm>
          <a:prstGeom prst="rect">
            <a:avLst/>
          </a:prstGeom>
        </p:spPr>
      </p:pic>
      <p:sp>
        <p:nvSpPr>
          <p:cNvPr id="6" name="文本框 5"/>
          <p:cNvSpPr txBox="1"/>
          <p:nvPr/>
        </p:nvSpPr>
        <p:spPr>
          <a:xfrm>
            <a:off x="6929120" y="102553"/>
            <a:ext cx="1648460" cy="521970"/>
          </a:xfrm>
          <a:prstGeom prst="rect">
            <a:avLst/>
          </a:prstGeom>
          <a:noFill/>
          <a:ln w="9525">
            <a:noFill/>
          </a:ln>
        </p:spPr>
        <p:txBody>
          <a:bodyPr wrap="none" anchor="t">
            <a:spAutoFit/>
          </a:bodyPr>
          <a:p>
            <a:r>
              <a:rPr lang="en-US" altLang="zh-CN" sz="2800" b="1" i="1">
                <a:solidFill>
                  <a:srgbClr val="1552D1"/>
                </a:solidFill>
                <a:latin typeface="Cambria" panose="02040503050406030204" charset="0"/>
                <a:ea typeface="宋体" panose="02010600030101010101" pitchFamily="2" charset="-122"/>
              </a:rPr>
              <a:t>Feelings?</a:t>
            </a:r>
            <a:endParaRPr lang="en-US" altLang="zh-CN" sz="2800" b="1" i="1">
              <a:solidFill>
                <a:srgbClr val="1552D1"/>
              </a:solidFill>
              <a:latin typeface="Cambria" panose="02040503050406030204" charset="0"/>
              <a:ea typeface="宋体" panose="02010600030101010101" pitchFamily="2" charset="-122"/>
            </a:endParaRPr>
          </a:p>
        </p:txBody>
      </p:sp>
      <p:sp>
        <p:nvSpPr>
          <p:cNvPr id="24" name="文本框 23"/>
          <p:cNvSpPr txBox="1"/>
          <p:nvPr/>
        </p:nvSpPr>
        <p:spPr>
          <a:xfrm>
            <a:off x="2465070" y="4558983"/>
            <a:ext cx="1587500" cy="521970"/>
          </a:xfrm>
          <a:prstGeom prst="rect">
            <a:avLst/>
          </a:prstGeom>
          <a:noFill/>
          <a:ln w="9525">
            <a:noFill/>
          </a:ln>
        </p:spPr>
        <p:txBody>
          <a:bodyPr wrap="none" anchor="t">
            <a:spAutoFit/>
          </a:bodyPr>
          <a:p>
            <a:r>
              <a:rPr lang="en-US" altLang="zh-CN" sz="2800" b="1" i="1">
                <a:solidFill>
                  <a:srgbClr val="1552D1"/>
                </a:solidFill>
                <a:latin typeface="Cambria" panose="02040503050406030204" charset="0"/>
                <a:ea typeface="宋体" panose="02010600030101010101" pitchFamily="2" charset="-122"/>
              </a:rPr>
              <a:t>unhappy</a:t>
            </a:r>
            <a:endParaRPr lang="en-US" altLang="zh-CN" sz="2800" b="1" i="1">
              <a:solidFill>
                <a:srgbClr val="1552D1"/>
              </a:solidFill>
              <a:latin typeface="Cambria" panose="02040503050406030204" charset="0"/>
              <a:ea typeface="宋体" panose="02010600030101010101" pitchFamily="2" charset="-122"/>
            </a:endParaRPr>
          </a:p>
        </p:txBody>
      </p:sp>
      <p:sp>
        <p:nvSpPr>
          <p:cNvPr id="25" name="文本框 24"/>
          <p:cNvSpPr txBox="1"/>
          <p:nvPr/>
        </p:nvSpPr>
        <p:spPr>
          <a:xfrm>
            <a:off x="513080" y="1431608"/>
            <a:ext cx="3455035" cy="521970"/>
          </a:xfrm>
          <a:prstGeom prst="rect">
            <a:avLst/>
          </a:prstGeom>
          <a:noFill/>
          <a:ln w="9525">
            <a:noFill/>
          </a:ln>
        </p:spPr>
        <p:txBody>
          <a:bodyPr wrap="none" anchor="t">
            <a:spAutoFit/>
          </a:bodyPr>
          <a:p>
            <a:r>
              <a:rPr lang="en-US" altLang="zh-CN" sz="2800" b="1" i="1">
                <a:solidFill>
                  <a:srgbClr val="1552D1"/>
                </a:solidFill>
                <a:latin typeface="Cambria" panose="02040503050406030204" charset="0"/>
                <a:ea typeface="宋体" panose="02010600030101010101" pitchFamily="2" charset="-122"/>
              </a:rPr>
              <a:t>unhappy, sniggering</a:t>
            </a:r>
            <a:endParaRPr lang="en-US" altLang="zh-CN" sz="2800" b="1" i="1">
              <a:solidFill>
                <a:srgbClr val="1552D1"/>
              </a:solidFill>
              <a:latin typeface="Cambria" panose="02040503050406030204" charset="0"/>
              <a:ea typeface="宋体" panose="02010600030101010101" pitchFamily="2" charset="-122"/>
            </a:endParaRPr>
          </a:p>
        </p:txBody>
      </p:sp>
      <p:sp>
        <p:nvSpPr>
          <p:cNvPr id="4" name="文本框 3"/>
          <p:cNvSpPr txBox="1"/>
          <p:nvPr/>
        </p:nvSpPr>
        <p:spPr>
          <a:xfrm>
            <a:off x="4481830" y="1270635"/>
            <a:ext cx="4095750" cy="829945"/>
          </a:xfrm>
          <a:prstGeom prst="rect">
            <a:avLst/>
          </a:prstGeom>
          <a:noFill/>
        </p:spPr>
        <p:txBody>
          <a:bodyPr wrap="square" rtlCol="0">
            <a:spAutoFit/>
          </a:bodyPr>
          <a:p>
            <a:pPr algn="l"/>
            <a:r>
              <a:rPr lang="en-US" altLang="zh-CN" sz="2400" b="1">
                <a:solidFill>
                  <a:srgbClr val="FF0000"/>
                </a:solidFill>
                <a:latin typeface="Times New Roman" panose="02020603050405020304" charset="0"/>
                <a:cs typeface="Times New Roman" panose="02020603050405020304" charset="0"/>
              </a:rPr>
              <a:t> After dad fixed the leak, he couldn't find the fan bolts.</a:t>
            </a:r>
            <a:endParaRPr lang="en-US" altLang="zh-CN" sz="2400" b="1">
              <a:solidFill>
                <a:srgbClr val="FF0000"/>
              </a:solidFill>
              <a:latin typeface="Times New Roman" panose="02020603050405020304" charset="0"/>
              <a:cs typeface="Times New Roman" panose="02020603050405020304" charset="0"/>
            </a:endParaRPr>
          </a:p>
        </p:txBody>
      </p:sp>
      <p:sp>
        <p:nvSpPr>
          <p:cNvPr id="14" name="文本框 13"/>
          <p:cNvSpPr txBox="1"/>
          <p:nvPr/>
        </p:nvSpPr>
        <p:spPr>
          <a:xfrm>
            <a:off x="5952490" y="748348"/>
            <a:ext cx="1906270" cy="521970"/>
          </a:xfrm>
          <a:prstGeom prst="rect">
            <a:avLst/>
          </a:prstGeom>
          <a:noFill/>
          <a:ln w="9525">
            <a:noFill/>
          </a:ln>
        </p:spPr>
        <p:txBody>
          <a:bodyPr wrap="none" anchor="t">
            <a:spAutoFit/>
          </a:bodyPr>
          <a:p>
            <a:r>
              <a:rPr lang="en-US" altLang="zh-CN" sz="2800" b="1" i="1">
                <a:solidFill>
                  <a:srgbClr val="1552D1"/>
                </a:solidFill>
                <a:latin typeface="Cambria" panose="02040503050406030204" charset="0"/>
                <a:ea typeface="宋体" panose="02010600030101010101" pitchFamily="2" charset="-122"/>
              </a:rPr>
              <a:t>sniggering</a:t>
            </a:r>
            <a:endParaRPr lang="en-US" altLang="zh-CN" sz="2800" b="1" i="1">
              <a:solidFill>
                <a:srgbClr val="1552D1"/>
              </a:solidFill>
              <a:latin typeface="Cambria" panose="02040503050406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6" grpId="0"/>
      <p:bldP spid="24" grpId="0"/>
      <p:bldP spid="25" grpId="0"/>
      <p:bldP spid="4"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779145"/>
            <a:ext cx="9072880" cy="3969385"/>
          </a:xfrm>
          <a:prstGeom prst="rect">
            <a:avLst/>
          </a:prstGeom>
          <a:noFill/>
        </p:spPr>
        <p:txBody>
          <a:bodyPr wrap="none" rtlCol="0">
            <a:spAutoFit/>
          </a:bodyPr>
          <a:p>
            <a:r>
              <a:rPr lang="en-US" altLang="zh-CN" sz="2800" b="1">
                <a:latin typeface="Times New Roman" panose="02020603050405020304" charset="0"/>
                <a:cs typeface="Times New Roman" panose="02020603050405020304" charset="0"/>
              </a:rPr>
              <a:t>Paragraph 1: </a:t>
            </a:r>
            <a:r>
              <a:rPr lang="en-US" altLang="zh-CN" sz="2800" i="1">
                <a:latin typeface="Times New Roman" panose="02020603050405020304" charset="0"/>
                <a:cs typeface="Times New Roman" panose="02020603050405020304" charset="0"/>
              </a:rPr>
              <a:t>Dad called the stores but none carried the bolt </a:t>
            </a:r>
            <a:endParaRPr lang="en-US" altLang="zh-CN" sz="2800" i="1">
              <a:latin typeface="Times New Roman" panose="02020603050405020304" charset="0"/>
              <a:cs typeface="Times New Roman" panose="02020603050405020304" charset="0"/>
            </a:endParaRPr>
          </a:p>
          <a:p>
            <a:r>
              <a:rPr lang="en-US" altLang="zh-CN" sz="2800" i="1">
                <a:latin typeface="Times New Roman" panose="02020603050405020304" charset="0"/>
                <a:cs typeface="Times New Roman" panose="02020603050405020304" charset="0"/>
              </a:rPr>
              <a:t>that fitted this old van._______________________________</a:t>
            </a:r>
            <a:endParaRPr lang="en-US" altLang="zh-CN" sz="2800" i="1">
              <a:latin typeface="Times New Roman" panose="02020603050405020304" charset="0"/>
              <a:cs typeface="Times New Roman" panose="02020603050405020304" charset="0"/>
            </a:endParaRPr>
          </a:p>
          <a:p>
            <a:endParaRPr lang="en-US" altLang="zh-CN" sz="2800" i="1">
              <a:latin typeface="Times New Roman" panose="02020603050405020304" charset="0"/>
              <a:cs typeface="Times New Roman" panose="02020603050405020304" charset="0"/>
            </a:endParaRPr>
          </a:p>
          <a:p>
            <a:endParaRPr lang="en-US" altLang="zh-CN" sz="2800" i="1">
              <a:latin typeface="Times New Roman" panose="02020603050405020304" charset="0"/>
              <a:cs typeface="Times New Roman" panose="02020603050405020304" charset="0"/>
            </a:endParaRPr>
          </a:p>
          <a:p>
            <a:endParaRPr lang="en-US" altLang="zh-CN" sz="2800" i="1">
              <a:latin typeface="Times New Roman" panose="02020603050405020304" charset="0"/>
              <a:cs typeface="Times New Roman" panose="02020603050405020304" charset="0"/>
            </a:endParaRPr>
          </a:p>
          <a:p>
            <a:endParaRPr lang="en-US" altLang="zh-CN" sz="2800" i="1">
              <a:latin typeface="Times New Roman" panose="02020603050405020304" charset="0"/>
              <a:cs typeface="Times New Roman" panose="02020603050405020304" charset="0"/>
            </a:endParaRPr>
          </a:p>
          <a:p>
            <a:endParaRPr lang="en-US" altLang="zh-CN" sz="2800" b="1">
              <a:latin typeface="Times New Roman" panose="02020603050405020304" charset="0"/>
              <a:cs typeface="Times New Roman" panose="02020603050405020304" charset="0"/>
            </a:endParaRPr>
          </a:p>
          <a:p>
            <a:r>
              <a:rPr lang="en-US" altLang="zh-CN" sz="2800" b="1">
                <a:latin typeface="Times New Roman" panose="02020603050405020304" charset="0"/>
                <a:cs typeface="Times New Roman" panose="02020603050405020304" charset="0"/>
              </a:rPr>
              <a:t>Paragraph 2:</a:t>
            </a:r>
            <a:r>
              <a:rPr lang="en-US" altLang="zh-CN" sz="2800" i="1">
                <a:latin typeface="Times New Roman" panose="02020603050405020304" charset="0"/>
                <a:cs typeface="Times New Roman" panose="02020603050405020304" charset="0"/>
              </a:rPr>
              <a:t> Then it hit me. “Max!” I shouted, “Find Max!”</a:t>
            </a:r>
            <a:endParaRPr lang="en-US" altLang="zh-CN" sz="2800" i="1">
              <a:latin typeface="Times New Roman" panose="02020603050405020304" charset="0"/>
              <a:cs typeface="Times New Roman" panose="02020603050405020304" charset="0"/>
            </a:endParaRPr>
          </a:p>
          <a:p>
            <a:r>
              <a:rPr lang="en-US" altLang="zh-CN" sz="2800" i="1">
                <a:latin typeface="Times New Roman" panose="02020603050405020304" charset="0"/>
                <a:cs typeface="Times New Roman" panose="02020603050405020304" charset="0"/>
              </a:rPr>
              <a:t>__________________________________________________</a:t>
            </a:r>
            <a:endParaRPr lang="en-US" altLang="zh-CN" sz="2800" i="1">
              <a:latin typeface="Times New Roman" panose="02020603050405020304" charset="0"/>
              <a:cs typeface="Times New Roman" panose="02020603050405020304" charset="0"/>
            </a:endParaRPr>
          </a:p>
        </p:txBody>
      </p:sp>
      <p:sp>
        <p:nvSpPr>
          <p:cNvPr id="6" name="文本框 5"/>
          <p:cNvSpPr txBox="1"/>
          <p:nvPr/>
        </p:nvSpPr>
        <p:spPr>
          <a:xfrm>
            <a:off x="823595" y="1729105"/>
            <a:ext cx="8225790" cy="521970"/>
          </a:xfrm>
          <a:prstGeom prst="rect">
            <a:avLst/>
          </a:prstGeom>
          <a:noFill/>
          <a:ln w="9525">
            <a:noFill/>
          </a:ln>
        </p:spPr>
        <p:txBody>
          <a:bodyPr wrap="square" anchor="t">
            <a:spAutoFit/>
          </a:bodyPr>
          <a:p>
            <a:r>
              <a:rPr lang="en-US" altLang="zh-CN" sz="2800">
                <a:solidFill>
                  <a:srgbClr val="1552D1"/>
                </a:solidFill>
                <a:latin typeface="Times New Roman" panose="02020603050405020304" charset="0"/>
                <a:ea typeface="宋体" panose="02010600030101010101" pitchFamily="2" charset="-122"/>
              </a:rPr>
              <a:t>Q1:   How would </a:t>
            </a:r>
            <a:r>
              <a:rPr lang="en-US" altLang="zh-CN" sz="2800">
                <a:solidFill>
                  <a:srgbClr val="1552D1"/>
                </a:solidFill>
                <a:latin typeface="Times New Roman" panose="02020603050405020304" charset="0"/>
                <a:sym typeface="+mn-ea"/>
              </a:rPr>
              <a:t>my parents </a:t>
            </a:r>
            <a:r>
              <a:rPr lang="en-US" altLang="zh-CN" sz="2800">
                <a:solidFill>
                  <a:srgbClr val="1552D1"/>
                </a:solidFill>
                <a:latin typeface="Times New Roman" panose="02020603050405020304" charset="0"/>
                <a:ea typeface="宋体" panose="02010600030101010101" pitchFamily="2" charset="-122"/>
              </a:rPr>
              <a:t>feel? (especially dad) </a:t>
            </a:r>
            <a:endParaRPr lang="en-US" altLang="zh-CN" sz="2800">
              <a:solidFill>
                <a:srgbClr val="1552D1"/>
              </a:solidFill>
              <a:latin typeface="Times New Roman" panose="02020603050405020304" charset="0"/>
              <a:ea typeface="宋体" panose="02010600030101010101" pitchFamily="2" charset="-122"/>
            </a:endParaRPr>
          </a:p>
        </p:txBody>
      </p:sp>
      <p:sp>
        <p:nvSpPr>
          <p:cNvPr id="5" name="文本框 4"/>
          <p:cNvSpPr txBox="1"/>
          <p:nvPr/>
        </p:nvSpPr>
        <p:spPr>
          <a:xfrm>
            <a:off x="3196590" y="3769995"/>
            <a:ext cx="578485" cy="521970"/>
          </a:xfrm>
          <a:prstGeom prst="rect">
            <a:avLst/>
          </a:prstGeom>
          <a:noFill/>
        </p:spPr>
        <p:txBody>
          <a:bodyPr wrap="none" rtlCol="0">
            <a:spAutoFit/>
          </a:bodyPr>
          <a:p>
            <a:r>
              <a:rPr lang="en-US" altLang="zh-CN" sz="2800" b="1" i="1">
                <a:solidFill>
                  <a:srgbClr val="FF0000"/>
                </a:solidFill>
                <a:latin typeface="Times New Roman" panose="02020603050405020304" charset="0"/>
                <a:cs typeface="Times New Roman" panose="02020603050405020304" charset="0"/>
              </a:rPr>
              <a:t>hit</a:t>
            </a:r>
            <a:endParaRPr lang="en-US" altLang="zh-CN" sz="2800" b="1" i="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823595" y="2701290"/>
            <a:ext cx="6133465" cy="953135"/>
          </a:xfrm>
          <a:prstGeom prst="rect">
            <a:avLst/>
          </a:prstGeom>
          <a:noFill/>
          <a:ln w="9525">
            <a:noFill/>
          </a:ln>
        </p:spPr>
        <p:txBody>
          <a:bodyPr wrap="none" anchor="t">
            <a:spAutoFit/>
          </a:bodyPr>
          <a:p>
            <a:r>
              <a:rPr lang="en-US" altLang="zh-CN" sz="2800">
                <a:solidFill>
                  <a:srgbClr val="1552D1"/>
                </a:solidFill>
                <a:latin typeface="Times New Roman" panose="02020603050405020304" charset="0"/>
                <a:ea typeface="宋体" panose="02010600030101010101" pitchFamily="2" charset="-122"/>
              </a:rPr>
              <a:t>Q3:   How to solve the problem?</a:t>
            </a:r>
            <a:endParaRPr lang="en-US" altLang="zh-CN" sz="2800">
              <a:solidFill>
                <a:srgbClr val="1552D1"/>
              </a:solidFill>
              <a:latin typeface="Times New Roman" panose="02020603050405020304" charset="0"/>
              <a:ea typeface="宋体" panose="02010600030101010101" pitchFamily="2" charset="-122"/>
            </a:endParaRPr>
          </a:p>
          <a:p>
            <a:r>
              <a:rPr lang="en-US" altLang="zh-CN" sz="2800">
                <a:solidFill>
                  <a:srgbClr val="1552D1"/>
                </a:solidFill>
                <a:latin typeface="Times New Roman" panose="02020603050405020304" charset="0"/>
                <a:ea typeface="宋体" panose="02010600030101010101" pitchFamily="2" charset="-122"/>
              </a:rPr>
              <a:t>        Why did the author ask to find Max?</a:t>
            </a:r>
            <a:endParaRPr lang="en-US" altLang="zh-CN" sz="2800">
              <a:solidFill>
                <a:srgbClr val="1552D1"/>
              </a:solidFill>
              <a:latin typeface="Times New Roman" panose="02020603050405020304" charset="0"/>
              <a:ea typeface="宋体" panose="02010600030101010101" pitchFamily="2" charset="-122"/>
            </a:endParaRPr>
          </a:p>
        </p:txBody>
      </p:sp>
      <p:sp>
        <p:nvSpPr>
          <p:cNvPr id="9" name="文本框 8"/>
          <p:cNvSpPr txBox="1"/>
          <p:nvPr/>
        </p:nvSpPr>
        <p:spPr>
          <a:xfrm>
            <a:off x="114300" y="79375"/>
            <a:ext cx="3082290" cy="521970"/>
          </a:xfrm>
          <a:prstGeom prst="rect">
            <a:avLst/>
          </a:prstGeom>
          <a:solidFill>
            <a:srgbClr val="FFFF00"/>
          </a:solidFill>
          <a:ln w="9525">
            <a:noFill/>
          </a:ln>
        </p:spPr>
        <p:txBody>
          <a:bodyPr wrap="none" anchor="t">
            <a:spAutoFit/>
          </a:bodyPr>
          <a:p>
            <a:r>
              <a:rPr lang="en-US" altLang="zh-CN" sz="2800" b="1" i="1">
                <a:solidFill>
                  <a:schemeClr val="tx1"/>
                </a:solidFill>
                <a:latin typeface="Cambria" panose="02040503050406030204" charset="0"/>
                <a:ea typeface="宋体" panose="02010600030101010101" pitchFamily="2" charset="-122"/>
              </a:rPr>
              <a:t>Read for the plots:</a:t>
            </a:r>
            <a:r>
              <a:rPr lang="en-US" altLang="zh-CN" sz="2800" b="1" i="1">
                <a:solidFill>
                  <a:srgbClr val="FF0000"/>
                </a:solidFill>
                <a:latin typeface="Cambria" panose="02040503050406030204" charset="0"/>
                <a:ea typeface="宋体" panose="02010600030101010101" pitchFamily="2" charset="-122"/>
              </a:rPr>
              <a:t> </a:t>
            </a:r>
            <a:endParaRPr lang="en-US" altLang="zh-CN" sz="2800" b="1" i="1">
              <a:solidFill>
                <a:srgbClr val="FF0000"/>
              </a:solidFill>
              <a:latin typeface="Cambria" panose="02040503050406030204" charset="0"/>
              <a:ea typeface="宋体" panose="02010600030101010101" pitchFamily="2" charset="-122"/>
            </a:endParaRPr>
          </a:p>
        </p:txBody>
      </p:sp>
      <p:sp>
        <p:nvSpPr>
          <p:cNvPr id="2" name="文本框 1"/>
          <p:cNvSpPr txBox="1"/>
          <p:nvPr/>
        </p:nvSpPr>
        <p:spPr>
          <a:xfrm>
            <a:off x="823595" y="2251075"/>
            <a:ext cx="5833745" cy="521970"/>
          </a:xfrm>
          <a:prstGeom prst="rect">
            <a:avLst/>
          </a:prstGeom>
          <a:noFill/>
          <a:ln w="9525">
            <a:noFill/>
          </a:ln>
        </p:spPr>
        <p:txBody>
          <a:bodyPr wrap="none" anchor="t">
            <a:spAutoFit/>
          </a:bodyPr>
          <a:p>
            <a:r>
              <a:rPr lang="en-US" altLang="zh-CN" sz="2800">
                <a:solidFill>
                  <a:srgbClr val="1552D1"/>
                </a:solidFill>
                <a:latin typeface="Times New Roman" panose="02020603050405020304" charset="0"/>
                <a:ea typeface="宋体" panose="02010600030101010101" pitchFamily="2" charset="-122"/>
              </a:rPr>
              <a:t>Q2</a:t>
            </a:r>
            <a:r>
              <a:rPr lang="zh-CN" altLang="en-US" sz="2800">
                <a:solidFill>
                  <a:srgbClr val="1552D1"/>
                </a:solidFill>
                <a:latin typeface="Times New Roman" panose="02020603050405020304" charset="0"/>
                <a:ea typeface="宋体" panose="02010600030101010101" pitchFamily="2" charset="-122"/>
              </a:rPr>
              <a:t>：</a:t>
            </a:r>
            <a:r>
              <a:rPr lang="en-US" altLang="zh-CN" sz="2800">
                <a:ln>
                  <a:solidFill>
                    <a:schemeClr val="tx1"/>
                  </a:solidFill>
                </a:ln>
                <a:solidFill>
                  <a:srgbClr val="1552D1"/>
                </a:solidFill>
                <a:latin typeface="Times New Roman" panose="02020603050405020304" charset="0"/>
                <a:ea typeface="宋体" panose="02010600030101010101" pitchFamily="2" charset="-122"/>
              </a:rPr>
              <a:t>How would I feel at this moment</a:t>
            </a:r>
            <a:r>
              <a:rPr lang="en-US" altLang="zh-CN" sz="2800">
                <a:solidFill>
                  <a:srgbClr val="1552D1"/>
                </a:solidFill>
                <a:latin typeface="Times New Roman" panose="02020603050405020304" charset="0"/>
                <a:ea typeface="宋体" panose="02010600030101010101" pitchFamily="2" charset="-122"/>
              </a:rPr>
              <a:t>?</a:t>
            </a:r>
            <a:endParaRPr lang="en-US" altLang="zh-CN" sz="2800">
              <a:solidFill>
                <a:srgbClr val="1552D1"/>
              </a:solidFill>
              <a:latin typeface="Times New Roman" panose="02020603050405020304" charset="0"/>
              <a:ea typeface="宋体" panose="02010600030101010101" pitchFamily="2" charset="-122"/>
            </a:endParaRPr>
          </a:p>
        </p:txBody>
      </p:sp>
      <p:sp>
        <p:nvSpPr>
          <p:cNvPr id="3" name="文本框 2"/>
          <p:cNvSpPr txBox="1"/>
          <p:nvPr/>
        </p:nvSpPr>
        <p:spPr>
          <a:xfrm>
            <a:off x="1229360" y="4226560"/>
            <a:ext cx="5596255" cy="521970"/>
          </a:xfrm>
          <a:prstGeom prst="rect">
            <a:avLst/>
          </a:prstGeom>
          <a:noFill/>
          <a:ln w="9525">
            <a:noFill/>
          </a:ln>
        </p:spPr>
        <p:txBody>
          <a:bodyPr wrap="none" anchor="t">
            <a:spAutoFit/>
          </a:bodyPr>
          <a:p>
            <a:r>
              <a:rPr lang="en-US" altLang="zh-CN" sz="2800">
                <a:solidFill>
                  <a:srgbClr val="1552D1"/>
                </a:solidFill>
                <a:latin typeface="Times New Roman" panose="02020603050405020304" charset="0"/>
                <a:ea typeface="宋体" panose="02010600030101010101" pitchFamily="2" charset="-122"/>
              </a:rPr>
              <a:t>Q1</a:t>
            </a:r>
            <a:r>
              <a:rPr lang="zh-CN" altLang="en-US" sz="2800">
                <a:solidFill>
                  <a:srgbClr val="1552D1"/>
                </a:solidFill>
                <a:latin typeface="Times New Roman" panose="02020603050405020304" charset="0"/>
                <a:ea typeface="宋体" panose="02010600030101010101" pitchFamily="2" charset="-122"/>
              </a:rPr>
              <a:t>：</a:t>
            </a:r>
            <a:r>
              <a:rPr lang="en-US" altLang="zh-CN" sz="2800">
                <a:solidFill>
                  <a:srgbClr val="1552D1"/>
                </a:solidFill>
                <a:latin typeface="Times New Roman" panose="02020603050405020304" charset="0"/>
                <a:ea typeface="宋体" panose="02010600030101010101" pitchFamily="2" charset="-122"/>
              </a:rPr>
              <a:t>What would we do to find Max?</a:t>
            </a:r>
            <a:endParaRPr lang="en-US" altLang="zh-CN" sz="2800">
              <a:solidFill>
                <a:srgbClr val="1552D1"/>
              </a:solidFill>
              <a:latin typeface="Times New Roman" panose="02020603050405020304" charset="0"/>
              <a:ea typeface="宋体" panose="02010600030101010101" pitchFamily="2" charset="-122"/>
            </a:endParaRPr>
          </a:p>
        </p:txBody>
      </p:sp>
      <p:sp>
        <p:nvSpPr>
          <p:cNvPr id="10" name="文本框 9"/>
          <p:cNvSpPr txBox="1"/>
          <p:nvPr/>
        </p:nvSpPr>
        <p:spPr>
          <a:xfrm>
            <a:off x="1229360" y="4821555"/>
            <a:ext cx="5009515" cy="521970"/>
          </a:xfrm>
          <a:prstGeom prst="rect">
            <a:avLst/>
          </a:prstGeom>
          <a:noFill/>
          <a:ln w="9525">
            <a:noFill/>
          </a:ln>
        </p:spPr>
        <p:txBody>
          <a:bodyPr wrap="none" anchor="t">
            <a:spAutoFit/>
          </a:bodyPr>
          <a:p>
            <a:r>
              <a:rPr lang="en-US" altLang="zh-CN" sz="2800">
                <a:solidFill>
                  <a:srgbClr val="1552D1"/>
                </a:solidFill>
                <a:latin typeface="Times New Roman" panose="02020603050405020304" charset="0"/>
                <a:ea typeface="宋体" panose="02010600030101010101" pitchFamily="2" charset="-122"/>
              </a:rPr>
              <a:t>Q2</a:t>
            </a:r>
            <a:r>
              <a:rPr lang="zh-CN" altLang="en-US" sz="2800">
                <a:solidFill>
                  <a:srgbClr val="1552D1"/>
                </a:solidFill>
                <a:latin typeface="Times New Roman" panose="02020603050405020304" charset="0"/>
                <a:ea typeface="宋体" panose="02010600030101010101" pitchFamily="2" charset="-122"/>
              </a:rPr>
              <a:t>：</a:t>
            </a:r>
            <a:r>
              <a:rPr lang="en-US" altLang="zh-CN" sz="2800">
                <a:solidFill>
                  <a:srgbClr val="1552D1"/>
                </a:solidFill>
                <a:latin typeface="Times New Roman" panose="02020603050405020304" charset="0"/>
                <a:ea typeface="宋体" panose="02010600030101010101" pitchFamily="2" charset="-122"/>
              </a:rPr>
              <a:t>Will/How we find the bolts?</a:t>
            </a:r>
            <a:endParaRPr lang="en-US" altLang="zh-CN" sz="2800">
              <a:solidFill>
                <a:srgbClr val="1552D1"/>
              </a:solidFill>
              <a:latin typeface="Times New Roman" panose="02020603050405020304" charset="0"/>
              <a:ea typeface="宋体" panose="02010600030101010101" pitchFamily="2" charset="-122"/>
            </a:endParaRPr>
          </a:p>
        </p:txBody>
      </p:sp>
      <p:sp>
        <p:nvSpPr>
          <p:cNvPr id="12" name="文本框 11"/>
          <p:cNvSpPr txBox="1"/>
          <p:nvPr/>
        </p:nvSpPr>
        <p:spPr>
          <a:xfrm>
            <a:off x="1323975" y="5396865"/>
            <a:ext cx="7820025" cy="521970"/>
          </a:xfrm>
          <a:prstGeom prst="rect">
            <a:avLst/>
          </a:prstGeom>
          <a:noFill/>
          <a:ln w="9525">
            <a:noFill/>
          </a:ln>
        </p:spPr>
        <p:txBody>
          <a:bodyPr wrap="none" anchor="t">
            <a:spAutoFit/>
          </a:bodyPr>
          <a:p>
            <a:r>
              <a:rPr lang="en-US" altLang="zh-CN" sz="2800">
                <a:solidFill>
                  <a:srgbClr val="1552D1"/>
                </a:solidFill>
                <a:latin typeface="Times New Roman" panose="02020603050405020304" charset="0"/>
                <a:ea typeface="宋体" panose="02010600030101010101" pitchFamily="2" charset="-122"/>
              </a:rPr>
              <a:t>Q3</a:t>
            </a:r>
            <a:r>
              <a:rPr lang="zh-CN" altLang="en-US" sz="2800">
                <a:solidFill>
                  <a:srgbClr val="1552D1"/>
                </a:solidFill>
                <a:latin typeface="Times New Roman" panose="02020603050405020304" charset="0"/>
                <a:ea typeface="宋体" panose="02010600030101010101" pitchFamily="2" charset="-122"/>
              </a:rPr>
              <a:t>：</a:t>
            </a:r>
            <a:r>
              <a:rPr lang="en-US" altLang="zh-CN" sz="2800">
                <a:ln>
                  <a:solidFill>
                    <a:schemeClr val="tx1"/>
                  </a:solidFill>
                </a:ln>
                <a:solidFill>
                  <a:srgbClr val="1552D1"/>
                </a:solidFill>
                <a:latin typeface="Times New Roman" panose="02020603050405020304" charset="0"/>
                <a:ea typeface="宋体" panose="02010600030101010101" pitchFamily="2" charset="-122"/>
              </a:rPr>
              <a:t>How would I feel about the trip at this moment?</a:t>
            </a:r>
            <a:endParaRPr lang="en-US" altLang="zh-CN" sz="2800">
              <a:ln>
                <a:solidFill>
                  <a:schemeClr val="tx1"/>
                </a:solidFill>
              </a:ln>
              <a:solidFill>
                <a:srgbClr val="1552D1"/>
              </a:solidFill>
              <a:latin typeface="Times New Roman" panose="02020603050405020304" charset="0"/>
              <a:ea typeface="宋体" panose="02010600030101010101" pitchFamily="2" charset="-122"/>
            </a:endParaRPr>
          </a:p>
        </p:txBody>
      </p:sp>
      <p:sp>
        <p:nvSpPr>
          <p:cNvPr id="13" name="右箭头 12">
            <a:hlinkClick r:id="rId1" action="ppaction://hlinksldjump"/>
          </p:cNvPr>
          <p:cNvSpPr/>
          <p:nvPr/>
        </p:nvSpPr>
        <p:spPr>
          <a:xfrm>
            <a:off x="6957060" y="312801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5815965" y="2605723"/>
            <a:ext cx="3328035" cy="521970"/>
          </a:xfrm>
          <a:prstGeom prst="rect">
            <a:avLst/>
          </a:prstGeom>
          <a:noFill/>
          <a:ln w="9525">
            <a:noFill/>
          </a:ln>
        </p:spPr>
        <p:txBody>
          <a:bodyPr wrap="none" anchor="t">
            <a:spAutoFit/>
          </a:bodyPr>
          <a:p>
            <a:r>
              <a:rPr lang="en-US" altLang="zh-CN" sz="2800" b="1" i="1">
                <a:solidFill>
                  <a:srgbClr val="FF0000"/>
                </a:solidFill>
                <a:latin typeface="Cambria" panose="02040503050406030204" charset="0"/>
                <a:ea typeface="宋体" panose="02010600030101010101" pitchFamily="2" charset="-122"/>
              </a:rPr>
              <a:t>sniggering  &amp;  sorry</a:t>
            </a:r>
            <a:endParaRPr lang="en-US" altLang="zh-CN" sz="2800" b="1" i="1">
              <a:solidFill>
                <a:srgbClr val="FF0000"/>
              </a:solidFill>
              <a:latin typeface="Cambria" panose="02040503050406030204" charset="0"/>
              <a:ea typeface="宋体" panose="02010600030101010101" pitchFamily="2" charset="-122"/>
            </a:endParaRPr>
          </a:p>
        </p:txBody>
      </p:sp>
      <p:sp>
        <p:nvSpPr>
          <p:cNvPr id="28" name="文本框 27"/>
          <p:cNvSpPr txBox="1"/>
          <p:nvPr/>
        </p:nvSpPr>
        <p:spPr>
          <a:xfrm>
            <a:off x="4288790" y="5781358"/>
            <a:ext cx="4265295" cy="521970"/>
          </a:xfrm>
          <a:prstGeom prst="rect">
            <a:avLst/>
          </a:prstGeom>
          <a:noFill/>
          <a:ln w="9525">
            <a:noFill/>
          </a:ln>
        </p:spPr>
        <p:txBody>
          <a:bodyPr wrap="none" anchor="t">
            <a:spAutoFit/>
          </a:bodyPr>
          <a:p>
            <a:r>
              <a:rPr lang="en-US" altLang="zh-CN" sz="2800" b="1" i="1">
                <a:solidFill>
                  <a:srgbClr val="FF0000"/>
                </a:solidFill>
                <a:latin typeface="Cambria" panose="02040503050406030204" charset="0"/>
                <a:ea typeface="宋体" panose="02010600030101010101" pitchFamily="2" charset="-122"/>
              </a:rPr>
              <a:t>relieved/happy/expective</a:t>
            </a:r>
            <a:r>
              <a:rPr lang="en-US" altLang="zh-CN" sz="2800" b="1" i="1">
                <a:solidFill>
                  <a:srgbClr val="1552D1"/>
                </a:solidFill>
                <a:latin typeface="Cambria" panose="02040503050406030204" charset="0"/>
                <a:ea typeface="宋体" panose="02010600030101010101" pitchFamily="2" charset="-122"/>
              </a:rPr>
              <a:t>  </a:t>
            </a:r>
            <a:endParaRPr lang="en-US" altLang="zh-CN" sz="2800" b="1" i="1">
              <a:solidFill>
                <a:srgbClr val="1552D1"/>
              </a:solidFill>
              <a:latin typeface="Cambria" panose="02040503050406030204" charset="0"/>
              <a:ea typeface="宋体" panose="02010600030101010101" pitchFamily="2" charset="-122"/>
            </a:endParaRPr>
          </a:p>
        </p:txBody>
      </p:sp>
      <p:sp>
        <p:nvSpPr>
          <p:cNvPr id="14" name="文本框 13"/>
          <p:cNvSpPr txBox="1"/>
          <p:nvPr/>
        </p:nvSpPr>
        <p:spPr>
          <a:xfrm>
            <a:off x="205105" y="6283325"/>
            <a:ext cx="8047990" cy="521970"/>
          </a:xfrm>
          <a:prstGeom prst="rect">
            <a:avLst/>
          </a:prstGeom>
          <a:noFill/>
        </p:spPr>
        <p:txBody>
          <a:bodyPr wrap="none" rtlCol="0">
            <a:spAutoFit/>
          </a:bodyPr>
          <a:p>
            <a:r>
              <a:rPr lang="zh-CN" altLang="en-US" sz="2800" b="1">
                <a:gradFill>
                  <a:gsLst>
                    <a:gs pos="0">
                      <a:srgbClr val="FE4444"/>
                    </a:gs>
                    <a:gs pos="100000">
                      <a:srgbClr val="832B2B"/>
                    </a:gs>
                  </a:gsLst>
                  <a:lin scaled="0"/>
                </a:gradFill>
              </a:rPr>
              <a:t>情感的变化过程，事情发展过程，解决问题的过程</a:t>
            </a:r>
            <a:endParaRPr lang="zh-CN" altLang="en-US" sz="2800" b="1">
              <a:gradFill>
                <a:gsLst>
                  <a:gs pos="0">
                    <a:srgbClr val="FE4444"/>
                  </a:gs>
                  <a:gs pos="100000">
                    <a:srgbClr val="832B2B"/>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additive="base">
                                        <p:cTn id="3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ox(in)">
                                      <p:cBhvr>
                                        <p:cTn id="6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p:bldP spid="3" grpId="0"/>
      <p:bldP spid="10" grpId="0"/>
      <p:bldP spid="12" grpId="0"/>
      <p:bldP spid="26" grpId="0"/>
      <p:bldP spid="28"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 name="表格 27"/>
          <p:cNvGraphicFramePr/>
          <p:nvPr>
            <p:custDataLst>
              <p:tags r:id="rId1"/>
            </p:custDataLst>
          </p:nvPr>
        </p:nvGraphicFramePr>
        <p:xfrm>
          <a:off x="114300" y="601345"/>
          <a:ext cx="8949690" cy="6377305"/>
        </p:xfrm>
        <a:graphic>
          <a:graphicData uri="http://schemas.openxmlformats.org/drawingml/2006/table">
            <a:tbl>
              <a:tblPr firstRow="1" bandRow="1">
                <a:tableStyleId>{5C22544A-7EE6-4342-B048-85BDC9FD1C3A}</a:tableStyleId>
              </a:tblPr>
              <a:tblGrid>
                <a:gridCol w="751840"/>
                <a:gridCol w="3931285"/>
                <a:gridCol w="4266565"/>
              </a:tblGrid>
              <a:tr h="307975">
                <a:tc>
                  <a:txBody>
                    <a:bodyPr/>
                    <a:p>
                      <a:pPr algn="ctr">
                        <a:buNone/>
                      </a:pPr>
                      <a:r>
                        <a:rPr lang="zh-CN" altLang="en-US" sz="1350">
                          <a:solidFill>
                            <a:srgbClr val="C00000"/>
                          </a:solidFill>
                        </a:rPr>
                        <a:t>续写点</a:t>
                      </a:r>
                      <a:endParaRPr lang="zh-CN" altLang="en-US" sz="1350">
                        <a:solidFill>
                          <a:srgbClr val="C00000"/>
                        </a:solidFill>
                      </a:endParaRPr>
                    </a:p>
                  </a:txBody>
                  <a:tcPr marL="68580" marR="68580" marT="34290" marB="34290"/>
                </a:tc>
                <a:tc>
                  <a:txBody>
                    <a:bodyPr/>
                    <a:p>
                      <a:pPr algn="ctr">
                        <a:buNone/>
                      </a:pPr>
                      <a:r>
                        <a:rPr lang="zh-CN" altLang="en-US" sz="1350">
                          <a:solidFill>
                            <a:srgbClr val="C00000"/>
                          </a:solidFill>
                        </a:rPr>
                        <a:t>伏笔语言</a:t>
                      </a:r>
                      <a:endParaRPr lang="zh-CN" altLang="en-US" sz="1350">
                        <a:solidFill>
                          <a:srgbClr val="C00000"/>
                        </a:solidFill>
                      </a:endParaRPr>
                    </a:p>
                  </a:txBody>
                  <a:tcPr marL="68580" marR="68580" marT="34290" marB="34290"/>
                </a:tc>
                <a:tc>
                  <a:txBody>
                    <a:bodyPr/>
                    <a:p>
                      <a:pPr algn="ctr">
                        <a:buNone/>
                      </a:pPr>
                      <a:r>
                        <a:rPr lang="zh-CN" altLang="en-US" sz="1350">
                          <a:solidFill>
                            <a:srgbClr val="C00000"/>
                          </a:solidFill>
                        </a:rPr>
                        <a:t>续写时可照应语言</a:t>
                      </a:r>
                      <a:endParaRPr lang="zh-CN" altLang="en-US" sz="1350">
                        <a:solidFill>
                          <a:srgbClr val="C00000"/>
                        </a:solidFill>
                      </a:endParaRPr>
                    </a:p>
                  </a:txBody>
                  <a:tcPr marL="68580" marR="68580" marT="34290" marB="34290"/>
                </a:tc>
              </a:tr>
              <a:tr h="678180">
                <a:tc>
                  <a:txBody>
                    <a:bodyPr/>
                    <a:p>
                      <a:pPr>
                        <a:buNone/>
                      </a:pPr>
                      <a:r>
                        <a:rPr lang="en-US" altLang="zh-CN" sz="2000">
                          <a:latin typeface="Times New Roman" panose="02020603050405020304" charset="0"/>
                          <a:cs typeface="Times New Roman" panose="02020603050405020304" charset="0"/>
                        </a:rPr>
                        <a:t>Para 1</a:t>
                      </a:r>
                      <a:endParaRPr lang="en-US" altLang="zh-CN" sz="2000">
                        <a:latin typeface="Times New Roman" panose="02020603050405020304" charset="0"/>
                        <a:cs typeface="Times New Roman" panose="02020603050405020304" charset="0"/>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r>
              <a:tr h="742315">
                <a:tc>
                  <a:txBody>
                    <a:bodyPr/>
                    <a:p>
                      <a:pPr>
                        <a:buNone/>
                      </a:pPr>
                      <a:r>
                        <a:rPr lang="en-US" altLang="zh-CN" sz="1800">
                          <a:latin typeface="Times New Roman" panose="02020603050405020304" charset="0"/>
                          <a:cs typeface="Times New Roman" panose="02020603050405020304" charset="0"/>
                          <a:sym typeface="+mn-ea"/>
                        </a:rPr>
                        <a:t>Para 2</a:t>
                      </a: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txBody>
                  <a:tcPr marL="68580" marR="68580" marT="34290" marB="34290"/>
                </a:tc>
                <a:tc>
                  <a:txBody>
                    <a:bodyPr/>
                    <a:p>
                      <a:pPr>
                        <a:buNone/>
                      </a:pPr>
                      <a:endParaRPr lang="en-US" altLang="zh-CN" sz="1350" dirty="0">
                        <a:latin typeface="Times New Roman" panose="02020603050405020304" charset="0"/>
                        <a:ea typeface="宋体" panose="02010600030101010101" pitchFamily="2" charset="-122"/>
                        <a:sym typeface="+mn-ea"/>
                      </a:endParaRPr>
                    </a:p>
                    <a:p>
                      <a:pPr>
                        <a:buNone/>
                      </a:pPr>
                      <a:endParaRPr lang="en-US" altLang="zh-CN" sz="1350">
                        <a:latin typeface="Times New Roman" panose="02020603050405020304" charset="0"/>
                        <a:cs typeface="Times New Roman" panose="02020603050405020304" charset="0"/>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r>
              <a:tr h="622300">
                <a:tc>
                  <a:txBody>
                    <a:bodyPr/>
                    <a:p>
                      <a:pPr>
                        <a:buNone/>
                      </a:pPr>
                      <a:r>
                        <a:rPr lang="en-US" altLang="zh-CN" sz="1800">
                          <a:latin typeface="Times New Roman" panose="02020603050405020304" charset="0"/>
                          <a:cs typeface="Times New Roman" panose="02020603050405020304" charset="0"/>
                          <a:sym typeface="+mn-ea"/>
                        </a:rPr>
                        <a:t>Para 3</a:t>
                      </a: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c rowSpan="2">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r>
              <a:tr h="2811780">
                <a:tc>
                  <a:txBody>
                    <a:bodyPr/>
                    <a:p>
                      <a:pPr>
                        <a:buNone/>
                      </a:pPr>
                      <a:r>
                        <a:rPr lang="en-US" altLang="zh-CN" sz="1800">
                          <a:latin typeface="Times New Roman" panose="02020603050405020304" charset="0"/>
                          <a:cs typeface="Times New Roman" panose="02020603050405020304" charset="0"/>
                          <a:sym typeface="+mn-ea"/>
                        </a:rPr>
                        <a:t>Para 4</a:t>
                      </a: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p>
                      <a:pPr>
                        <a:buNone/>
                      </a:pPr>
                      <a:endParaRPr lang="en-US" altLang="zh-CN" sz="1800">
                        <a:latin typeface="Times New Roman" panose="02020603050405020304" charset="0"/>
                        <a:cs typeface="Times New Roman" panose="02020603050405020304" charset="0"/>
                        <a:sym typeface="+mn-ea"/>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c vMerge="1">
                  <a:tcPr/>
                </a:tc>
              </a:tr>
              <a:tr h="1214755">
                <a:tc>
                  <a:txBody>
                    <a:bodyPr/>
                    <a:p>
                      <a:pPr>
                        <a:buNone/>
                      </a:pPr>
                      <a:r>
                        <a:rPr lang="zh-CN" altLang="en-US" sz="1800">
                          <a:latin typeface="楷体" panose="02010609060101010101" charset="-122"/>
                          <a:ea typeface="楷体" panose="02010609060101010101" charset="-122"/>
                          <a:cs typeface="Times New Roman" panose="02020603050405020304" charset="0"/>
                          <a:sym typeface="+mn-ea"/>
                        </a:rPr>
                        <a:t>第二段首句</a:t>
                      </a:r>
                      <a:endParaRPr lang="en-US" altLang="zh-CN" sz="1800">
                        <a:latin typeface="Times New Roman" panose="02020603050405020304" charset="0"/>
                        <a:cs typeface="Times New Roman" panose="02020603050405020304" charset="0"/>
                        <a:sym typeface="+mn-ea"/>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p>
                      <a:pPr>
                        <a:buNone/>
                      </a:pPr>
                      <a:endParaRPr lang="en-US" altLang="zh-CN" sz="1350">
                        <a:latin typeface="Times New Roman" panose="02020603050405020304" charset="0"/>
                        <a:cs typeface="Times New Roman" panose="02020603050405020304" charset="0"/>
                      </a:endParaRPr>
                    </a:p>
                  </a:txBody>
                  <a:tcPr marL="68580" marR="68580" marT="34290" marB="34290"/>
                </a:tc>
                <a:tc>
                  <a:txBody>
                    <a:bodyPr/>
                    <a:p>
                      <a:pPr>
                        <a:buNone/>
                      </a:pPr>
                      <a:endParaRPr lang="en-US" altLang="zh-CN" sz="1350">
                        <a:latin typeface="Times New Roman" panose="02020603050405020304" charset="0"/>
                        <a:cs typeface="Times New Roman" panose="02020603050405020304" charset="0"/>
                      </a:endParaRPr>
                    </a:p>
                  </a:txBody>
                  <a:tcPr marL="68580" marR="68580" marT="34290" marB="34290"/>
                </a:tc>
              </a:tr>
            </a:tbl>
          </a:graphicData>
        </a:graphic>
      </p:graphicFrame>
      <p:sp>
        <p:nvSpPr>
          <p:cNvPr id="13" name="文本框 12"/>
          <p:cNvSpPr txBox="1"/>
          <p:nvPr/>
        </p:nvSpPr>
        <p:spPr>
          <a:xfrm>
            <a:off x="114300" y="79375"/>
            <a:ext cx="3105785" cy="521970"/>
          </a:xfrm>
          <a:prstGeom prst="rect">
            <a:avLst/>
          </a:prstGeom>
          <a:solidFill>
            <a:srgbClr val="FFFF00"/>
          </a:solidFill>
          <a:ln w="9525">
            <a:noFill/>
          </a:ln>
        </p:spPr>
        <p:txBody>
          <a:bodyPr wrap="none" anchor="t">
            <a:spAutoFit/>
          </a:bodyPr>
          <a:p>
            <a:r>
              <a:rPr lang="en-US" altLang="zh-CN" sz="2800" b="1" i="1">
                <a:solidFill>
                  <a:schemeClr val="tx1"/>
                </a:solidFill>
                <a:latin typeface="Cambria" panose="02040503050406030204" charset="0"/>
                <a:ea typeface="宋体" panose="02010600030101010101" pitchFamily="2" charset="-122"/>
              </a:rPr>
              <a:t>Read and rethink:</a:t>
            </a:r>
            <a:r>
              <a:rPr lang="en-US" altLang="zh-CN" sz="2800" b="1" i="1">
                <a:solidFill>
                  <a:srgbClr val="FF0000"/>
                </a:solidFill>
                <a:latin typeface="Cambria" panose="02040503050406030204" charset="0"/>
                <a:ea typeface="宋体" panose="02010600030101010101" pitchFamily="2" charset="-122"/>
              </a:rPr>
              <a:t> </a:t>
            </a:r>
            <a:endParaRPr lang="en-US" altLang="zh-CN" sz="2800" b="1" i="1">
              <a:solidFill>
                <a:srgbClr val="FF0000"/>
              </a:solidFill>
              <a:latin typeface="Cambria" panose="02040503050406030204" charset="0"/>
              <a:ea typeface="宋体" panose="02010600030101010101" pitchFamily="2" charset="-122"/>
            </a:endParaRPr>
          </a:p>
        </p:txBody>
      </p:sp>
      <p:sp>
        <p:nvSpPr>
          <p:cNvPr id="4" name="文本框 3"/>
          <p:cNvSpPr txBox="1"/>
          <p:nvPr/>
        </p:nvSpPr>
        <p:spPr>
          <a:xfrm>
            <a:off x="3365500" y="79375"/>
            <a:ext cx="4862830" cy="521970"/>
          </a:xfrm>
          <a:prstGeom prst="rect">
            <a:avLst/>
          </a:prstGeom>
          <a:noFill/>
          <a:ln w="9525">
            <a:noFill/>
          </a:ln>
        </p:spPr>
        <p:txBody>
          <a:bodyPr wrap="square" anchor="t">
            <a:spAutoFit/>
          </a:bodyPr>
          <a:p>
            <a:r>
              <a:rPr lang="en-US" altLang="zh-CN" sz="2800" b="1">
                <a:solidFill>
                  <a:srgbClr val="FF0000"/>
                </a:solidFill>
                <a:latin typeface="Cambria" panose="02040503050406030204" charset="0"/>
                <a:ea typeface="宋体" panose="02010600030101010101" pitchFamily="2" charset="-122"/>
              </a:rPr>
              <a:t>Find the continuation points</a:t>
            </a:r>
            <a:endParaRPr lang="en-US" altLang="zh-CN" sz="2800" b="1">
              <a:solidFill>
                <a:srgbClr val="FF0000"/>
              </a:solidFill>
              <a:latin typeface="Cambria" panose="02040503050406030204" charset="0"/>
              <a:ea typeface="宋体" panose="02010600030101010101" pitchFamily="2" charset="-122"/>
            </a:endParaRPr>
          </a:p>
        </p:txBody>
      </p:sp>
      <p:sp>
        <p:nvSpPr>
          <p:cNvPr id="2" name="文本框 1"/>
          <p:cNvSpPr txBox="1"/>
          <p:nvPr/>
        </p:nvSpPr>
        <p:spPr>
          <a:xfrm>
            <a:off x="915988" y="1191895"/>
            <a:ext cx="3773805" cy="368300"/>
          </a:xfrm>
          <a:prstGeom prst="rect">
            <a:avLst/>
          </a:prstGeom>
          <a:noFill/>
        </p:spPr>
        <p:txBody>
          <a:bodyPr wrap="none" rtlCol="0">
            <a:spAutoFit/>
          </a:bodyPr>
          <a:p>
            <a:pPr algn="just"/>
            <a:r>
              <a:rPr lang="en-US" altLang="zh-CN" dirty="0">
                <a:solidFill>
                  <a:srgbClr val="1552D1"/>
                </a:solidFill>
                <a:latin typeface="Times New Roman" panose="02020603050405020304" charset="0"/>
                <a:sym typeface="+mn-ea"/>
              </a:rPr>
              <a:t>But I didn't even want to think about it.</a:t>
            </a:r>
            <a:endParaRPr lang="zh-CN" altLang="en-US"/>
          </a:p>
        </p:txBody>
      </p:sp>
      <p:sp>
        <p:nvSpPr>
          <p:cNvPr id="3" name="文本框 2"/>
          <p:cNvSpPr txBox="1"/>
          <p:nvPr/>
        </p:nvSpPr>
        <p:spPr>
          <a:xfrm>
            <a:off x="4839335" y="1191895"/>
            <a:ext cx="4569460" cy="922020"/>
          </a:xfrm>
          <a:prstGeom prst="rect">
            <a:avLst/>
          </a:prstGeom>
          <a:noFill/>
        </p:spPr>
        <p:txBody>
          <a:bodyPr wrap="square" rtlCol="0">
            <a:spAutoFit/>
          </a:bodyPr>
          <a:p>
            <a:pPr>
              <a:buNone/>
            </a:pPr>
            <a:r>
              <a:rPr lang="zh-CN" altLang="en-US" b="1">
                <a:solidFill>
                  <a:schemeClr val="accent6">
                    <a:lumMod val="75000"/>
                  </a:schemeClr>
                </a:solidFill>
                <a:latin typeface="楷体" panose="02010609060101010101" charset="-122"/>
                <a:ea typeface="楷体" panose="02010609060101010101" charset="-122"/>
                <a:sym typeface="+mn-ea"/>
              </a:rPr>
              <a:t>表明我根本不想去旅行。第一段可以</a:t>
            </a:r>
            <a:endParaRPr lang="zh-CN" altLang="en-US" b="1">
              <a:solidFill>
                <a:schemeClr val="accent6">
                  <a:lumMod val="75000"/>
                </a:schemeClr>
              </a:solidFill>
              <a:latin typeface="楷体" panose="02010609060101010101" charset="-122"/>
              <a:ea typeface="楷体" panose="02010609060101010101" charset="-122"/>
              <a:sym typeface="+mn-ea"/>
            </a:endParaRPr>
          </a:p>
          <a:p>
            <a:pPr>
              <a:buNone/>
            </a:pPr>
            <a:r>
              <a:rPr lang="zh-CN" altLang="en-US" b="1">
                <a:solidFill>
                  <a:schemeClr val="accent6">
                    <a:lumMod val="75000"/>
                  </a:schemeClr>
                </a:solidFill>
                <a:latin typeface="楷体" panose="02010609060101010101" charset="-122"/>
                <a:ea typeface="楷体" panose="02010609060101010101" charset="-122"/>
                <a:sym typeface="+mn-ea"/>
              </a:rPr>
              <a:t>这样照应</a:t>
            </a:r>
            <a:r>
              <a:rPr lang="zh-CN" altLang="en-US" b="1">
                <a:solidFill>
                  <a:schemeClr val="accent6">
                    <a:lumMod val="75000"/>
                  </a:schemeClr>
                </a:solidFill>
                <a:sym typeface="+mn-ea"/>
              </a:rPr>
              <a:t>：</a:t>
            </a:r>
            <a:endParaRPr lang="zh-CN" altLang="en-US" b="1">
              <a:solidFill>
                <a:schemeClr val="accent6">
                  <a:lumMod val="75000"/>
                </a:schemeClr>
              </a:solidFill>
              <a:sym typeface="+mn-ea"/>
            </a:endParaRPr>
          </a:p>
          <a:p>
            <a:pPr>
              <a:buNone/>
            </a:pPr>
            <a:r>
              <a:rPr lang="en-US" altLang="zh-CN" b="1">
                <a:solidFill>
                  <a:srgbClr val="FF0000"/>
                </a:solidFill>
                <a:latin typeface="Times New Roman" panose="02020603050405020304" charset="0"/>
                <a:cs typeface="Times New Roman" panose="02020603050405020304" charset="0"/>
                <a:sym typeface="+mn-ea"/>
              </a:rPr>
              <a:t>My soul silently rejoiced/ I sniggered.</a:t>
            </a:r>
            <a:endParaRPr lang="en-US" altLang="zh-CN" b="1">
              <a:solidFill>
                <a:srgbClr val="FF0000"/>
              </a:solidFill>
              <a:latin typeface="Times New Roman" panose="02020603050405020304" charset="0"/>
              <a:cs typeface="Times New Roman" panose="02020603050405020304" charset="0"/>
              <a:sym typeface="+mn-ea"/>
            </a:endParaRPr>
          </a:p>
        </p:txBody>
      </p:sp>
      <p:sp>
        <p:nvSpPr>
          <p:cNvPr id="5" name="文本框 4"/>
          <p:cNvSpPr txBox="1"/>
          <p:nvPr/>
        </p:nvSpPr>
        <p:spPr>
          <a:xfrm>
            <a:off x="860425" y="1490345"/>
            <a:ext cx="4034790" cy="922020"/>
          </a:xfrm>
          <a:prstGeom prst="rect">
            <a:avLst/>
          </a:prstGeom>
          <a:noFill/>
        </p:spPr>
        <p:txBody>
          <a:bodyPr wrap="square" rtlCol="0">
            <a:spAutoFit/>
          </a:bodyPr>
          <a:p>
            <a:pPr algn="just"/>
            <a:r>
              <a:rPr lang="en-US" altLang="zh-CN" dirty="0">
                <a:solidFill>
                  <a:srgbClr val="1552D1"/>
                </a:solidFill>
                <a:latin typeface="Times New Roman" panose="02020603050405020304" charset="0"/>
                <a:sym typeface="+mn-ea"/>
              </a:rPr>
              <a:t>Fifty-eight days! That was practically my </a:t>
            </a:r>
            <a:endParaRPr lang="en-US" altLang="zh-CN" dirty="0">
              <a:solidFill>
                <a:srgbClr val="1552D1"/>
              </a:solidFill>
              <a:latin typeface="Times New Roman" panose="02020603050405020304" charset="0"/>
              <a:sym typeface="+mn-ea"/>
            </a:endParaRPr>
          </a:p>
          <a:p>
            <a:pPr algn="just"/>
            <a:r>
              <a:rPr lang="en-US" altLang="zh-CN" dirty="0">
                <a:solidFill>
                  <a:srgbClr val="1552D1"/>
                </a:solidFill>
                <a:latin typeface="Times New Roman" panose="02020603050405020304" charset="0"/>
                <a:sym typeface="+mn-ea"/>
              </a:rPr>
              <a:t>whole summer! But I knew it was useless </a:t>
            </a:r>
            <a:endParaRPr lang="en-US" altLang="zh-CN" dirty="0">
              <a:solidFill>
                <a:srgbClr val="1552D1"/>
              </a:solidFill>
              <a:latin typeface="Times New Roman" panose="02020603050405020304" charset="0"/>
              <a:sym typeface="+mn-ea"/>
            </a:endParaRPr>
          </a:p>
          <a:p>
            <a:pPr algn="just"/>
            <a:r>
              <a:rPr lang="en-US" altLang="zh-CN" dirty="0">
                <a:solidFill>
                  <a:srgbClr val="1552D1"/>
                </a:solidFill>
                <a:latin typeface="Times New Roman" panose="02020603050405020304" charset="0"/>
                <a:sym typeface="+mn-ea"/>
              </a:rPr>
              <a:t>to protest.</a:t>
            </a:r>
            <a:endParaRPr lang="en-US" altLang="zh-CN" dirty="0">
              <a:solidFill>
                <a:srgbClr val="1552D1"/>
              </a:solidFill>
              <a:latin typeface="Times New Roman" panose="02020603050405020304" charset="0"/>
              <a:sym typeface="+mn-ea"/>
            </a:endParaRPr>
          </a:p>
        </p:txBody>
      </p:sp>
      <p:sp>
        <p:nvSpPr>
          <p:cNvPr id="11" name="文本框 10"/>
          <p:cNvSpPr txBox="1"/>
          <p:nvPr/>
        </p:nvSpPr>
        <p:spPr>
          <a:xfrm>
            <a:off x="860426" y="2412365"/>
            <a:ext cx="3545205" cy="645160"/>
          </a:xfrm>
          <a:prstGeom prst="rect">
            <a:avLst/>
          </a:prstGeom>
          <a:noFill/>
        </p:spPr>
        <p:txBody>
          <a:bodyPr wrap="none" rtlCol="0">
            <a:spAutoFit/>
          </a:bodyPr>
          <a:p>
            <a:pPr algn="l">
              <a:buNone/>
            </a:pPr>
            <a:r>
              <a:rPr lang="en-US" altLang="zh-CN" dirty="0">
                <a:solidFill>
                  <a:srgbClr val="1552D1"/>
                </a:solidFill>
                <a:latin typeface="Times New Roman" panose="02020603050405020304" charset="0"/>
                <a:sym typeface="+mn-ea"/>
              </a:rPr>
              <a:t>He said that he'd always </a:t>
            </a:r>
            <a:r>
              <a:rPr lang="en-US" altLang="zh-CN" u="sng" dirty="0">
                <a:solidFill>
                  <a:srgbClr val="1552D1"/>
                </a:solidFill>
                <a:latin typeface="Times New Roman" panose="02020603050405020304" charset="0"/>
                <a:sym typeface="+mn-ea"/>
              </a:rPr>
              <a:t>dreamed of</a:t>
            </a:r>
            <a:r>
              <a:rPr lang="en-US" altLang="zh-CN" dirty="0">
                <a:solidFill>
                  <a:srgbClr val="1552D1"/>
                </a:solidFill>
                <a:latin typeface="Times New Roman" panose="02020603050405020304" charset="0"/>
                <a:sym typeface="+mn-ea"/>
              </a:rPr>
              <a:t> </a:t>
            </a:r>
            <a:endParaRPr lang="en-US" altLang="zh-CN" dirty="0">
              <a:solidFill>
                <a:srgbClr val="1552D1"/>
              </a:solidFill>
              <a:latin typeface="Times New Roman" panose="02020603050405020304" charset="0"/>
              <a:sym typeface="+mn-ea"/>
            </a:endParaRPr>
          </a:p>
          <a:p>
            <a:pPr algn="l">
              <a:buNone/>
            </a:pPr>
            <a:r>
              <a:rPr lang="en-US" altLang="zh-CN" dirty="0">
                <a:solidFill>
                  <a:srgbClr val="1552D1"/>
                </a:solidFill>
                <a:latin typeface="Times New Roman" panose="02020603050405020304" charset="0"/>
                <a:sym typeface="+mn-ea"/>
              </a:rPr>
              <a:t>driving across the country.</a:t>
            </a:r>
            <a:endParaRPr lang="en-US" altLang="zh-CN" dirty="0">
              <a:solidFill>
                <a:srgbClr val="1552D1"/>
              </a:solidFill>
              <a:latin typeface="Times New Roman" panose="02020603050405020304" charset="0"/>
              <a:sym typeface="+mn-ea"/>
            </a:endParaRPr>
          </a:p>
        </p:txBody>
      </p:sp>
      <p:sp>
        <p:nvSpPr>
          <p:cNvPr id="12" name="文本框 11"/>
          <p:cNvSpPr txBox="1"/>
          <p:nvPr/>
        </p:nvSpPr>
        <p:spPr>
          <a:xfrm>
            <a:off x="860426" y="3057525"/>
            <a:ext cx="3923030" cy="2306955"/>
          </a:xfrm>
          <a:prstGeom prst="rect">
            <a:avLst/>
          </a:prstGeom>
          <a:noFill/>
        </p:spPr>
        <p:txBody>
          <a:bodyPr wrap="none" rtlCol="0">
            <a:spAutoFit/>
          </a:bodyPr>
          <a:p>
            <a:pPr algn="l">
              <a:buNone/>
            </a:pPr>
            <a:r>
              <a:rPr lang="en-US" altLang="zh-CN" dirty="0">
                <a:latin typeface="Times New Roman" panose="02020603050405020304" charset="0"/>
                <a:sym typeface="+mn-ea"/>
              </a:rPr>
              <a:t>Good-bye, </a:t>
            </a:r>
            <a:r>
              <a:rPr lang="en-US" altLang="zh-CN" u="sng" dirty="0">
                <a:latin typeface="Times New Roman" panose="02020603050405020304" charset="0"/>
                <a:sym typeface="+mn-ea"/>
              </a:rPr>
              <a:t>summer vacation</a:t>
            </a:r>
            <a:r>
              <a:rPr lang="en-US" altLang="zh-CN" dirty="0">
                <a:latin typeface="Times New Roman" panose="02020603050405020304" charset="0"/>
                <a:sym typeface="+mn-ea"/>
              </a:rPr>
              <a:t>. Good-bye, </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diving at the lake. Good-bye to hanging </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out and doing absolutely nothing. </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Good-bye, Max. I was going to miss </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this ball of fur. </a:t>
            </a:r>
            <a:endParaRPr lang="en-US" altLang="zh-CN" dirty="0">
              <a:latin typeface="Times New Roman" panose="02020603050405020304" charset="0"/>
              <a:ea typeface="宋体" panose="02010600030101010101" pitchFamily="2" charset="-122"/>
              <a:sym typeface="+mn-ea"/>
            </a:endParaRPr>
          </a:p>
          <a:p>
            <a:pPr algn="l">
              <a:buNone/>
            </a:pPr>
            <a:r>
              <a:rPr lang="en-US" altLang="zh-CN" dirty="0">
                <a:latin typeface="Times New Roman" panose="02020603050405020304" charset="0"/>
                <a:sym typeface="+mn-ea"/>
              </a:rPr>
              <a:t>He batted a button across the floor like a</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soccer player. He was </a:t>
            </a:r>
            <a:r>
              <a:rPr lang="en-US" altLang="zh-CN" u="sng" dirty="0">
                <a:latin typeface="Times New Roman" panose="02020603050405020304" charset="0"/>
                <a:sym typeface="+mn-ea"/>
              </a:rPr>
              <a:t>interested</a:t>
            </a:r>
            <a:r>
              <a:rPr lang="en-US" altLang="zh-CN" dirty="0">
                <a:latin typeface="Times New Roman" panose="02020603050405020304" charset="0"/>
                <a:sym typeface="+mn-ea"/>
              </a:rPr>
              <a:t> in all </a:t>
            </a:r>
            <a:endParaRPr lang="en-US" altLang="zh-CN" dirty="0">
              <a:latin typeface="Times New Roman" panose="02020603050405020304" charset="0"/>
              <a:sym typeface="+mn-ea"/>
            </a:endParaRPr>
          </a:p>
          <a:p>
            <a:pPr algn="l">
              <a:buNone/>
            </a:pPr>
            <a:r>
              <a:rPr lang="en-US" altLang="zh-CN" dirty="0">
                <a:latin typeface="Times New Roman" panose="02020603050405020304" charset="0"/>
                <a:sym typeface="+mn-ea"/>
              </a:rPr>
              <a:t>small objects.</a:t>
            </a:r>
            <a:endParaRPr lang="zh-CN" altLang="en-US"/>
          </a:p>
        </p:txBody>
      </p:sp>
      <p:sp>
        <p:nvSpPr>
          <p:cNvPr id="14" name="文本框 13"/>
          <p:cNvSpPr txBox="1"/>
          <p:nvPr/>
        </p:nvSpPr>
        <p:spPr>
          <a:xfrm>
            <a:off x="835026" y="6039485"/>
            <a:ext cx="3929380" cy="645160"/>
          </a:xfrm>
          <a:prstGeom prst="rect">
            <a:avLst/>
          </a:prstGeom>
          <a:noFill/>
        </p:spPr>
        <p:txBody>
          <a:bodyPr wrap="none" rtlCol="0">
            <a:spAutoFit/>
          </a:bodyPr>
          <a:p>
            <a:pPr algn="l">
              <a:buNone/>
            </a:pPr>
            <a:r>
              <a:rPr lang="en-US" altLang="zh-CN" i="1">
                <a:latin typeface="Times New Roman" panose="02020603050405020304" charset="0"/>
                <a:cs typeface="Times New Roman" panose="02020603050405020304" charset="0"/>
                <a:sym typeface="+mn-ea"/>
              </a:rPr>
              <a:t>Then it hit me. “Max!” I shouted, “Find </a:t>
            </a:r>
            <a:endParaRPr lang="en-US" altLang="zh-CN" i="1">
              <a:latin typeface="Times New Roman" panose="02020603050405020304" charset="0"/>
              <a:cs typeface="Times New Roman" panose="02020603050405020304" charset="0"/>
              <a:sym typeface="+mn-ea"/>
            </a:endParaRPr>
          </a:p>
          <a:p>
            <a:pPr algn="l">
              <a:buNone/>
            </a:pPr>
            <a:r>
              <a:rPr lang="en-US" altLang="zh-CN" i="1">
                <a:latin typeface="Times New Roman" panose="02020603050405020304" charset="0"/>
                <a:cs typeface="Times New Roman" panose="02020603050405020304" charset="0"/>
                <a:sym typeface="+mn-ea"/>
              </a:rPr>
              <a:t>Max!”</a:t>
            </a:r>
            <a:endParaRPr lang="en-US" altLang="zh-CN" dirty="0">
              <a:solidFill>
                <a:srgbClr val="1552D1"/>
              </a:solidFill>
              <a:latin typeface="Times New Roman" panose="02020603050405020304" charset="0"/>
              <a:sym typeface="+mn-ea"/>
            </a:endParaRPr>
          </a:p>
        </p:txBody>
      </p:sp>
      <p:sp>
        <p:nvSpPr>
          <p:cNvPr id="15" name="文本框 14"/>
          <p:cNvSpPr txBox="1"/>
          <p:nvPr/>
        </p:nvSpPr>
        <p:spPr>
          <a:xfrm>
            <a:off x="4839335" y="2135505"/>
            <a:ext cx="4569460" cy="1198880"/>
          </a:xfrm>
          <a:prstGeom prst="rect">
            <a:avLst/>
          </a:prstGeom>
          <a:noFill/>
        </p:spPr>
        <p:txBody>
          <a:bodyPr wrap="square" rtlCol="0">
            <a:spAutoFit/>
          </a:bodyPr>
          <a:p>
            <a:pPr>
              <a:buNone/>
            </a:pPr>
            <a:r>
              <a:rPr lang="zh-CN" altLang="en-US" b="1">
                <a:solidFill>
                  <a:schemeClr val="accent6">
                    <a:lumMod val="75000"/>
                  </a:schemeClr>
                </a:solidFill>
                <a:latin typeface="楷体" panose="02010609060101010101" charset="-122"/>
                <a:ea typeface="楷体" panose="02010609060101010101" charset="-122"/>
                <a:sym typeface="+mn-ea"/>
              </a:rPr>
              <a:t>父亲一直想要的旅行不能按计划进行，</a:t>
            </a:r>
            <a:endParaRPr lang="zh-CN" altLang="en-US" b="1">
              <a:solidFill>
                <a:schemeClr val="accent6">
                  <a:lumMod val="75000"/>
                </a:schemeClr>
              </a:solidFill>
              <a:latin typeface="楷体" panose="02010609060101010101" charset="-122"/>
              <a:ea typeface="楷体" panose="02010609060101010101" charset="-122"/>
              <a:sym typeface="+mn-ea"/>
            </a:endParaRPr>
          </a:p>
          <a:p>
            <a:pPr>
              <a:buNone/>
            </a:pPr>
            <a:r>
              <a:rPr lang="zh-CN" altLang="en-US" b="1">
                <a:solidFill>
                  <a:schemeClr val="accent6">
                    <a:lumMod val="75000"/>
                  </a:schemeClr>
                </a:solidFill>
                <a:latin typeface="楷体" panose="02010609060101010101" charset="-122"/>
                <a:ea typeface="楷体" panose="02010609060101010101" charset="-122"/>
                <a:sym typeface="+mn-ea"/>
              </a:rPr>
              <a:t>肯定很伤心。第一段可以这样照应</a:t>
            </a:r>
            <a:r>
              <a:rPr lang="zh-CN" altLang="en-US" b="1">
                <a:solidFill>
                  <a:schemeClr val="accent6">
                    <a:lumMod val="75000"/>
                  </a:schemeClr>
                </a:solidFill>
                <a:sym typeface="+mn-ea"/>
              </a:rPr>
              <a:t>：</a:t>
            </a:r>
            <a:endParaRPr lang="zh-CN" altLang="en-US" b="1">
              <a:solidFill>
                <a:schemeClr val="accent6">
                  <a:lumMod val="75000"/>
                </a:schemeClr>
              </a:solidFill>
              <a:sym typeface="+mn-ea"/>
            </a:endParaRPr>
          </a:p>
          <a:p>
            <a:pPr>
              <a:buNone/>
            </a:pPr>
            <a:r>
              <a:rPr lang="en-US" b="1">
                <a:solidFill>
                  <a:srgbClr val="FF0000"/>
                </a:solidFill>
                <a:latin typeface="Times New Roman" panose="02020603050405020304" charset="0"/>
                <a:cs typeface="Times New Roman" panose="02020603050405020304" charset="0"/>
                <a:sym typeface="+mn-ea"/>
              </a:rPr>
              <a:t>His dream—</a:t>
            </a:r>
            <a:r>
              <a:rPr lang="en-US" b="1" u="sng">
                <a:solidFill>
                  <a:srgbClr val="FF0000"/>
                </a:solidFill>
                <a:latin typeface="Times New Roman" panose="02020603050405020304" charset="0"/>
                <a:cs typeface="Times New Roman" panose="02020603050405020304" charset="0"/>
                <a:sym typeface="+mn-ea"/>
              </a:rPr>
              <a:t>The Trip</a:t>
            </a:r>
            <a:r>
              <a:rPr lang="en-US" b="1">
                <a:solidFill>
                  <a:srgbClr val="FF0000"/>
                </a:solidFill>
                <a:latin typeface="Times New Roman" panose="02020603050405020304" charset="0"/>
                <a:cs typeface="Times New Roman" panose="02020603050405020304" charset="0"/>
                <a:sym typeface="+mn-ea"/>
              </a:rPr>
              <a:t> of a Lifetime—was vanishing before his eyes/His face clouded.</a:t>
            </a:r>
            <a:endParaRPr lang="en-US" altLang="zh-CN" b="1">
              <a:solidFill>
                <a:srgbClr val="FF0000"/>
              </a:solidFill>
              <a:latin typeface="Times New Roman" panose="02020603050405020304" charset="0"/>
              <a:cs typeface="Times New Roman" panose="02020603050405020304" charset="0"/>
              <a:sym typeface="+mn-ea"/>
            </a:endParaRPr>
          </a:p>
        </p:txBody>
      </p:sp>
      <p:sp>
        <p:nvSpPr>
          <p:cNvPr id="16" name="文本框 15"/>
          <p:cNvSpPr txBox="1"/>
          <p:nvPr/>
        </p:nvSpPr>
        <p:spPr>
          <a:xfrm>
            <a:off x="4690110" y="3334385"/>
            <a:ext cx="4569460" cy="1198880"/>
          </a:xfrm>
          <a:prstGeom prst="rect">
            <a:avLst/>
          </a:prstGeom>
          <a:noFill/>
        </p:spPr>
        <p:txBody>
          <a:bodyPr wrap="square" rtlCol="0">
            <a:spAutoFit/>
          </a:bodyPr>
          <a:p>
            <a:pPr>
              <a:buNone/>
            </a:pPr>
            <a:r>
              <a:rPr lang="zh-CN" altLang="en-US" b="1">
                <a:solidFill>
                  <a:schemeClr val="accent6">
                    <a:lumMod val="75000"/>
                  </a:schemeClr>
                </a:solidFill>
                <a:latin typeface="楷体" panose="02010609060101010101" charset="-122"/>
                <a:ea typeface="楷体" panose="02010609060101010101" charset="-122"/>
                <a:sym typeface="+mn-ea"/>
              </a:rPr>
              <a:t>我得知旅行无法进行很开心。第一段可以这样照应</a:t>
            </a:r>
            <a:r>
              <a:rPr lang="zh-CN" altLang="en-US" b="1">
                <a:solidFill>
                  <a:schemeClr val="accent6">
                    <a:lumMod val="75000"/>
                  </a:schemeClr>
                </a:solidFill>
                <a:sym typeface="+mn-ea"/>
              </a:rPr>
              <a:t>：</a:t>
            </a:r>
            <a:r>
              <a:rPr lang="en-US" b="1">
                <a:solidFill>
                  <a:srgbClr val="FF0000"/>
                </a:solidFill>
                <a:latin typeface="Times New Roman" panose="02020603050405020304" charset="0"/>
                <a:cs typeface="Times New Roman" panose="02020603050405020304" charset="0"/>
                <a:sym typeface="+mn-ea"/>
              </a:rPr>
              <a:t>My summer vacation will come back/ The thought of diving </a:t>
            </a:r>
            <a:r>
              <a:rPr lang="en-US" altLang="zh-CN" b="1">
                <a:solidFill>
                  <a:srgbClr val="FF0000"/>
                </a:solidFill>
                <a:latin typeface="Times New Roman" panose="02020603050405020304" charset="0"/>
                <a:cs typeface="Times New Roman" panose="02020603050405020304" charset="0"/>
                <a:sym typeface="+mn-ea"/>
              </a:rPr>
              <a:t>at the lake and hanging out floated in my mind.</a:t>
            </a:r>
            <a:endParaRPr lang="en-US" altLang="zh-CN" b="1">
              <a:solidFill>
                <a:srgbClr val="FF0000"/>
              </a:solidFill>
              <a:latin typeface="Times New Roman" panose="02020603050405020304" charset="0"/>
              <a:cs typeface="Times New Roman" panose="02020603050405020304" charset="0"/>
              <a:sym typeface="+mn-ea"/>
            </a:endParaRPr>
          </a:p>
        </p:txBody>
      </p:sp>
      <p:sp>
        <p:nvSpPr>
          <p:cNvPr id="17" name="文本框 16"/>
          <p:cNvSpPr txBox="1"/>
          <p:nvPr/>
        </p:nvSpPr>
        <p:spPr>
          <a:xfrm>
            <a:off x="4690110" y="4736465"/>
            <a:ext cx="4569460" cy="1198880"/>
          </a:xfrm>
          <a:prstGeom prst="rect">
            <a:avLst/>
          </a:prstGeom>
          <a:noFill/>
        </p:spPr>
        <p:txBody>
          <a:bodyPr wrap="square" rtlCol="0">
            <a:spAutoFit/>
          </a:bodyPr>
          <a:p>
            <a:pPr>
              <a:buNone/>
            </a:pPr>
            <a:r>
              <a:rPr lang="en-US" altLang="zh-CN" b="1">
                <a:solidFill>
                  <a:schemeClr val="accent6">
                    <a:lumMod val="75000"/>
                  </a:schemeClr>
                </a:solidFill>
                <a:latin typeface="楷体" panose="02010609060101010101" charset="-122"/>
                <a:ea typeface="楷体" panose="02010609060101010101" charset="-122"/>
                <a:sym typeface="+mn-ea"/>
              </a:rPr>
              <a:t>Max</a:t>
            </a:r>
            <a:r>
              <a:rPr lang="zh-CN" altLang="en-US" b="1">
                <a:solidFill>
                  <a:schemeClr val="accent6">
                    <a:lumMod val="75000"/>
                  </a:schemeClr>
                </a:solidFill>
                <a:latin typeface="楷体" panose="02010609060101010101" charset="-122"/>
                <a:ea typeface="楷体" panose="02010609060101010101" charset="-122"/>
                <a:sym typeface="+mn-ea"/>
              </a:rPr>
              <a:t>喜欢玩纽扣之类的小物件。第一段结尾可以这样照应</a:t>
            </a:r>
            <a:r>
              <a:rPr lang="zh-CN" altLang="en-US" b="1">
                <a:solidFill>
                  <a:schemeClr val="accent6">
                    <a:lumMod val="75000"/>
                  </a:schemeClr>
                </a:solidFill>
                <a:sym typeface="+mn-ea"/>
              </a:rPr>
              <a:t>：</a:t>
            </a:r>
            <a:r>
              <a:rPr lang="en-US" altLang="zh-CN" b="1">
                <a:solidFill>
                  <a:srgbClr val="FF0000"/>
                </a:solidFill>
                <a:latin typeface="Times New Roman" panose="02020603050405020304" charset="0"/>
                <a:cs typeface="Times New Roman" panose="02020603050405020304" charset="0"/>
                <a:sym typeface="+mn-ea"/>
              </a:rPr>
              <a:t>Suddenly a buttone came</a:t>
            </a:r>
            <a:endParaRPr lang="en-US" altLang="zh-CN" b="1">
              <a:solidFill>
                <a:srgbClr val="FF0000"/>
              </a:solidFill>
              <a:latin typeface="Times New Roman" panose="02020603050405020304" charset="0"/>
              <a:cs typeface="Times New Roman" panose="02020603050405020304" charset="0"/>
              <a:sym typeface="+mn-ea"/>
            </a:endParaRPr>
          </a:p>
          <a:p>
            <a:pPr>
              <a:buNone/>
            </a:pPr>
            <a:r>
              <a:rPr lang="en-US" altLang="zh-CN" b="1">
                <a:solidFill>
                  <a:srgbClr val="FF0000"/>
                </a:solidFill>
                <a:latin typeface="Times New Roman" panose="02020603050405020304" charset="0"/>
                <a:cs typeface="Times New Roman" panose="02020603050405020304" charset="0"/>
                <a:sym typeface="+mn-ea"/>
              </a:rPr>
              <a:t>into my vision. </a:t>
            </a:r>
            <a:r>
              <a:rPr lang="zh-CN" altLang="en-US" b="1">
                <a:solidFill>
                  <a:schemeClr val="tx1"/>
                </a:solidFill>
                <a:latin typeface="楷体" panose="02010609060101010101" charset="-122"/>
                <a:ea typeface="楷体" panose="02010609060101010101" charset="-122"/>
                <a:cs typeface="Times New Roman" panose="02020603050405020304" charset="0"/>
                <a:sym typeface="+mn-ea"/>
              </a:rPr>
              <a:t>第二段可以这样照应：</a:t>
            </a:r>
            <a:r>
              <a:rPr lang="en-US" altLang="zh-CN" b="1">
                <a:solidFill>
                  <a:srgbClr val="FF0000"/>
                </a:solidFill>
                <a:latin typeface="Times New Roman" panose="02020603050405020304" charset="0"/>
                <a:ea typeface="楷体" panose="02010609060101010101" charset="-122"/>
                <a:cs typeface="Times New Roman" panose="02020603050405020304" charset="0"/>
                <a:sym typeface="+mn-ea"/>
              </a:rPr>
              <a:t>Max was playing the bolt with its paws.</a:t>
            </a:r>
            <a:endParaRPr lang="en-US" altLang="zh-CN" b="1">
              <a:solidFill>
                <a:srgbClr val="FF0000"/>
              </a:solidFill>
              <a:latin typeface="Times New Roman" panose="02020603050405020304" charset="0"/>
              <a:ea typeface="楷体" panose="02010609060101010101" charset="-122"/>
              <a:cs typeface="Times New Roman" panose="02020603050405020304" charset="0"/>
              <a:sym typeface="+mn-ea"/>
            </a:endParaRPr>
          </a:p>
        </p:txBody>
      </p:sp>
      <p:sp>
        <p:nvSpPr>
          <p:cNvPr id="19" name="文本框 18"/>
          <p:cNvSpPr txBox="1"/>
          <p:nvPr/>
        </p:nvSpPr>
        <p:spPr>
          <a:xfrm>
            <a:off x="4783455" y="6039485"/>
            <a:ext cx="4569460" cy="922020"/>
          </a:xfrm>
          <a:prstGeom prst="rect">
            <a:avLst/>
          </a:prstGeom>
          <a:noFill/>
        </p:spPr>
        <p:txBody>
          <a:bodyPr wrap="square" rtlCol="0">
            <a:spAutoFit/>
          </a:bodyPr>
          <a:p>
            <a:pPr>
              <a:buNone/>
            </a:pPr>
            <a:r>
              <a:rPr lang="zh-CN" altLang="en-US" b="1">
                <a:solidFill>
                  <a:schemeClr val="tx1"/>
                </a:solidFill>
                <a:latin typeface="楷体" panose="02010609060101010101" charset="-122"/>
                <a:ea typeface="楷体" panose="02010609060101010101" charset="-122"/>
                <a:cs typeface="Times New Roman" panose="02020603050405020304" charset="0"/>
                <a:sym typeface="+mn-ea"/>
              </a:rPr>
              <a:t>根据首句可联想到</a:t>
            </a:r>
            <a:r>
              <a:rPr lang="en-US" altLang="zh-CN" b="1">
                <a:solidFill>
                  <a:schemeClr val="tx1"/>
                </a:solidFill>
                <a:latin typeface="楷体" panose="02010609060101010101" charset="-122"/>
                <a:ea typeface="楷体" panose="02010609060101010101" charset="-122"/>
                <a:cs typeface="Times New Roman" panose="02020603050405020304" charset="0"/>
                <a:sym typeface="+mn-ea"/>
              </a:rPr>
              <a:t>Max</a:t>
            </a:r>
            <a:r>
              <a:rPr lang="zh-CN" altLang="en-US" b="1">
                <a:solidFill>
                  <a:schemeClr val="tx1"/>
                </a:solidFill>
                <a:latin typeface="楷体" panose="02010609060101010101" charset="-122"/>
                <a:ea typeface="楷体" panose="02010609060101010101" charset="-122"/>
                <a:cs typeface="Times New Roman" panose="02020603050405020304" charset="0"/>
                <a:sym typeface="+mn-ea"/>
              </a:rPr>
              <a:t>拿走了螺栓。第二段可以这样照应：</a:t>
            </a:r>
            <a:r>
              <a:rPr lang="en-US" altLang="zh-CN" sz="1800" b="1">
                <a:solidFill>
                  <a:srgbClr val="FF0000"/>
                </a:solidFill>
                <a:latin typeface="Times New Roman" panose="02020603050405020304" charset="0"/>
                <a:ea typeface="楷体" panose="02010609060101010101" charset="-122"/>
                <a:cs typeface="Times New Roman" panose="02020603050405020304" charset="0"/>
                <a:sym typeface="+mn-ea"/>
              </a:rPr>
              <a:t>What appeared in its </a:t>
            </a:r>
            <a:endParaRPr lang="en-US" altLang="zh-CN" sz="1800" b="1">
              <a:solidFill>
                <a:srgbClr val="FF0000"/>
              </a:solidFill>
              <a:latin typeface="Times New Roman" panose="02020603050405020304" charset="0"/>
              <a:ea typeface="楷体" panose="02010609060101010101" charset="-122"/>
              <a:cs typeface="Times New Roman" panose="02020603050405020304" charset="0"/>
              <a:sym typeface="+mn-ea"/>
            </a:endParaRPr>
          </a:p>
          <a:p>
            <a:pPr>
              <a:buNone/>
            </a:pPr>
            <a:r>
              <a:rPr lang="en-US" altLang="zh-CN" sz="1800" b="1">
                <a:solidFill>
                  <a:srgbClr val="FF0000"/>
                </a:solidFill>
                <a:latin typeface="Times New Roman" panose="02020603050405020304" charset="0"/>
                <a:ea typeface="楷体" panose="02010609060101010101" charset="-122"/>
                <a:cs typeface="Times New Roman" panose="02020603050405020304" charset="0"/>
                <a:sym typeface="+mn-ea"/>
              </a:rPr>
              <a:t>mouth was just the lost bolt.</a:t>
            </a:r>
            <a:endParaRPr lang="en-US" altLang="zh-CN" sz="1800" b="1">
              <a:solidFill>
                <a:srgbClr val="FF0000"/>
              </a:solidFill>
              <a:latin typeface="Times New Roman" panose="02020603050405020304" charset="0"/>
              <a:ea typeface="楷体" panose="02010609060101010101" charset="-122"/>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2"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Vertical)">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2"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2" nodeType="click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1"/>
      <p:bldP spid="2" grpId="0"/>
      <p:bldP spid="5" grpId="0"/>
      <p:bldP spid="15" grpId="0"/>
      <p:bldP spid="15" grpId="1"/>
      <p:bldP spid="3" grpId="2"/>
      <p:bldP spid="11" grpId="0"/>
      <p:bldP spid="12" grpId="0"/>
      <p:bldP spid="16" grpId="0"/>
      <p:bldP spid="16" grpId="1"/>
      <p:bldP spid="17" grpId="1"/>
      <p:bldP spid="17" grpId="2"/>
      <p:bldP spid="19" grpId="1"/>
      <p:bldP spid="19" grpId="2"/>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87350"/>
            <a:ext cx="9093200" cy="4523105"/>
          </a:xfrm>
          <a:prstGeom prst="rect">
            <a:avLst/>
          </a:prstGeom>
          <a:noFill/>
        </p:spPr>
        <p:txBody>
          <a:bodyPr wrap="square" rtlCol="0">
            <a:spAutoFit/>
          </a:bodyPr>
          <a:p>
            <a:r>
              <a:rPr lang="en-US" altLang="zh-CN" sz="3600">
                <a:solidFill>
                  <a:srgbClr val="FF0000"/>
                </a:solidFill>
              </a:rPr>
              <a:t>problems:</a:t>
            </a:r>
            <a:endParaRPr lang="en-US" altLang="zh-CN" sz="3600">
              <a:solidFill>
                <a:srgbClr val="FF0000"/>
              </a:solidFill>
            </a:endParaRPr>
          </a:p>
          <a:p>
            <a:endParaRPr lang="zh-CN" altLang="en-US" sz="3600"/>
          </a:p>
          <a:p>
            <a:r>
              <a:rPr lang="zh-CN" altLang="en-US" sz="3600"/>
              <a:t>场面铺的太大，无关情节严重影响了主要情节的开展和描写，</a:t>
            </a:r>
            <a:r>
              <a:rPr lang="zh-CN" altLang="en-US" sz="3600">
                <a:solidFill>
                  <a:srgbClr val="FF0000"/>
                </a:solidFill>
              </a:rPr>
              <a:t>重点不突出</a:t>
            </a:r>
            <a:r>
              <a:rPr lang="zh-CN" altLang="en-US" sz="3600"/>
              <a:t>，直接导致低分；</a:t>
            </a:r>
            <a:endParaRPr lang="zh-CN" altLang="en-US" sz="3600"/>
          </a:p>
          <a:p>
            <a:r>
              <a:rPr lang="zh-CN" altLang="en-US" sz="3600"/>
              <a:t>没有把握作者的心理变化，情节和主题偏离</a:t>
            </a:r>
            <a:endParaRPr lang="zh-CN" altLang="en-US" sz="3600"/>
          </a:p>
          <a:p>
            <a:r>
              <a:rPr lang="zh-CN" altLang="en-US" sz="3600"/>
              <a:t>没有良好的衔接</a:t>
            </a:r>
            <a:endParaRPr lang="zh-CN" altLang="en-US" sz="3600"/>
          </a:p>
          <a:p>
            <a:r>
              <a:rPr lang="zh-CN" altLang="en-US" sz="3600"/>
              <a:t>结尾主题升华差强人意</a:t>
            </a:r>
            <a:endParaRPr lang="zh-CN" altLang="en-US" sz="3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blinds(horizontal)">
                                      <p:cBhvr>
                                        <p:cTn id="11" dur="500"/>
                                        <p:tgtEl>
                                          <p:spTgt spid="4">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ox(in)">
                                      <p:cBhvr>
                                        <p:cTn id="1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4300" y="2061845"/>
            <a:ext cx="8843645" cy="1406525"/>
          </a:xfrm>
          <a:prstGeom prst="rect">
            <a:avLst/>
          </a:prstGeom>
        </p:spPr>
      </p:pic>
      <p:sp>
        <p:nvSpPr>
          <p:cNvPr id="4" name="文本框 3"/>
          <p:cNvSpPr txBox="1"/>
          <p:nvPr/>
        </p:nvSpPr>
        <p:spPr>
          <a:xfrm>
            <a:off x="2443480" y="1148080"/>
            <a:ext cx="4862830" cy="521970"/>
          </a:xfrm>
          <a:prstGeom prst="rect">
            <a:avLst/>
          </a:prstGeom>
          <a:noFill/>
          <a:ln w="9525">
            <a:noFill/>
          </a:ln>
        </p:spPr>
        <p:txBody>
          <a:bodyPr wrap="square" anchor="t">
            <a:spAutoFit/>
          </a:bodyPr>
          <a:p>
            <a:r>
              <a:rPr lang="en-US" altLang="zh-CN" sz="2800" b="1">
                <a:solidFill>
                  <a:srgbClr val="FF0000"/>
                </a:solidFill>
                <a:latin typeface="Cambria" panose="02040503050406030204" charset="0"/>
                <a:ea typeface="宋体" panose="02010600030101010101" pitchFamily="2" charset="-122"/>
              </a:rPr>
              <a:t>Is the plot reasonable? why?</a:t>
            </a:r>
            <a:endParaRPr lang="en-US" altLang="zh-CN" sz="2800" b="1">
              <a:solidFill>
                <a:srgbClr val="FF0000"/>
              </a:solidFill>
              <a:latin typeface="Cambria" panose="02040503050406030204" charset="0"/>
              <a:ea typeface="宋体" panose="02010600030101010101" pitchFamily="2" charset="-122"/>
            </a:endParaRPr>
          </a:p>
        </p:txBody>
      </p:sp>
      <p:sp>
        <p:nvSpPr>
          <p:cNvPr id="13" name="文本框 12"/>
          <p:cNvSpPr txBox="1"/>
          <p:nvPr/>
        </p:nvSpPr>
        <p:spPr>
          <a:xfrm>
            <a:off x="114300" y="79375"/>
            <a:ext cx="4032250" cy="521970"/>
          </a:xfrm>
          <a:prstGeom prst="rect">
            <a:avLst/>
          </a:prstGeom>
          <a:solidFill>
            <a:srgbClr val="FFFF00"/>
          </a:solidFill>
          <a:ln w="9525">
            <a:noFill/>
          </a:ln>
        </p:spPr>
        <p:txBody>
          <a:bodyPr wrap="none" anchor="t">
            <a:spAutoFit/>
          </a:bodyPr>
          <a:p>
            <a:r>
              <a:rPr lang="en-US" altLang="zh-CN" sz="2800" b="1" i="1">
                <a:solidFill>
                  <a:schemeClr val="tx1"/>
                </a:solidFill>
                <a:latin typeface="Cambria" panose="02040503050406030204" charset="0"/>
                <a:ea typeface="宋体" panose="02010600030101010101" pitchFamily="2" charset="-122"/>
              </a:rPr>
              <a:t>Comment on your essay:</a:t>
            </a:r>
            <a:r>
              <a:rPr lang="en-US" altLang="zh-CN" sz="2800" b="1" i="1">
                <a:solidFill>
                  <a:srgbClr val="FF0000"/>
                </a:solidFill>
                <a:latin typeface="Cambria" panose="02040503050406030204" charset="0"/>
                <a:ea typeface="宋体" panose="02010600030101010101" pitchFamily="2" charset="-122"/>
              </a:rPr>
              <a:t> </a:t>
            </a:r>
            <a:endParaRPr lang="en-US" altLang="zh-CN" sz="2800" b="1" i="1">
              <a:solidFill>
                <a:srgbClr val="FF0000"/>
              </a:solidFill>
              <a:latin typeface="Cambria" panose="02040503050406030204" charset="0"/>
              <a:ea typeface="宋体" panose="02010600030101010101" pitchFamily="2" charset="-122"/>
            </a:endParaRPr>
          </a:p>
        </p:txBody>
      </p:sp>
      <p:sp>
        <p:nvSpPr>
          <p:cNvPr id="2" name="文本框 1"/>
          <p:cNvSpPr txBox="1"/>
          <p:nvPr/>
        </p:nvSpPr>
        <p:spPr>
          <a:xfrm>
            <a:off x="179070" y="4003040"/>
            <a:ext cx="8040370" cy="1568450"/>
          </a:xfrm>
          <a:prstGeom prst="rect">
            <a:avLst/>
          </a:prstGeom>
          <a:noFill/>
        </p:spPr>
        <p:txBody>
          <a:bodyPr wrap="square" rtlCol="0" anchor="t">
            <a:spAutoFit/>
          </a:bodyPr>
          <a:p>
            <a:pPr algn="just"/>
            <a:r>
              <a:rPr lang="zh-CN" altLang="en-US" sz="3200" dirty="0">
                <a:solidFill>
                  <a:srgbClr val="FF0000"/>
                </a:solidFill>
                <a:latin typeface="Times New Roman" panose="02020603050405020304" charset="0"/>
                <a:sym typeface="+mn-ea"/>
              </a:rPr>
              <a:t>与原文续写点相违背：</a:t>
            </a:r>
            <a:endParaRPr lang="zh-CN" altLang="en-US" sz="3200" dirty="0">
              <a:solidFill>
                <a:srgbClr val="1552D1"/>
              </a:solidFill>
              <a:latin typeface="Times New Roman" panose="02020603050405020304" charset="0"/>
              <a:sym typeface="+mn-ea"/>
            </a:endParaRPr>
          </a:p>
          <a:p>
            <a:pPr algn="just"/>
            <a:r>
              <a:rPr lang="zh-CN" altLang="en-US" sz="3200" dirty="0">
                <a:solidFill>
                  <a:srgbClr val="1552D1"/>
                </a:solidFill>
                <a:latin typeface="Times New Roman" panose="02020603050405020304" charset="0"/>
                <a:sym typeface="+mn-ea"/>
              </a:rPr>
              <a:t>①</a:t>
            </a:r>
            <a:r>
              <a:rPr lang="en-US" altLang="zh-CN" sz="3200" dirty="0">
                <a:solidFill>
                  <a:srgbClr val="1552D1"/>
                </a:solidFill>
                <a:latin typeface="Times New Roman" panose="02020603050405020304" charset="0"/>
                <a:sym typeface="+mn-ea"/>
              </a:rPr>
              <a:t>. But I didn't even want to think about it.</a:t>
            </a:r>
            <a:endParaRPr lang="en-US" altLang="zh-CN" sz="3200" dirty="0">
              <a:solidFill>
                <a:srgbClr val="1552D1"/>
              </a:solidFill>
              <a:latin typeface="Times New Roman" panose="02020603050405020304" charset="0"/>
              <a:sym typeface="+mn-ea"/>
            </a:endParaRPr>
          </a:p>
          <a:p>
            <a:pPr algn="just"/>
            <a:r>
              <a:rPr lang="zh-CN" altLang="en-US" sz="3200">
                <a:solidFill>
                  <a:srgbClr val="1552D1"/>
                </a:solidFill>
                <a:latin typeface="Times New Roman" panose="02020603050405020304" charset="0"/>
                <a:cs typeface="Times New Roman" panose="02020603050405020304" charset="0"/>
              </a:rPr>
              <a:t>②</a:t>
            </a:r>
            <a:r>
              <a:rPr lang="en-US" altLang="zh-CN" sz="3200">
                <a:solidFill>
                  <a:srgbClr val="1552D1"/>
                </a:solidFill>
                <a:latin typeface="Times New Roman" panose="02020603050405020304" charset="0"/>
                <a:cs typeface="Times New Roman" panose="02020603050405020304" charset="0"/>
              </a:rPr>
              <a:t>. It was useless to protest.</a:t>
            </a:r>
            <a:endParaRPr lang="en-US" altLang="zh-CN" sz="3200">
              <a:solidFill>
                <a:srgbClr val="1552D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ags/tag1.xml><?xml version="1.0" encoding="utf-8"?>
<p:tagLst xmlns:p="http://schemas.openxmlformats.org/presentationml/2006/main">
  <p:tag name="KSO_WM_UNIT_TABLE_BEAUTIFY" val="smartTable{ffc7d238-a69d-4e40-80b2-e1e19291de40}"/>
  <p:tag name="TABLE_ENDDRAG_ORIGIN_RECT" val="815*439"/>
  <p:tag name="TABLE_ENDDRAG_RECT" val="72*87*815*439"/>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10525</Words>
  <Application>WPS 演示</Application>
  <PresentationFormat/>
  <Paragraphs>254</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Arial</vt:lpstr>
      <vt:lpstr>宋体</vt:lpstr>
      <vt:lpstr>Wingdings</vt:lpstr>
      <vt:lpstr>Cambria Math</vt:lpstr>
      <vt:lpstr>楷体</vt:lpstr>
      <vt:lpstr>Times New Roman</vt:lpstr>
      <vt:lpstr>Cambria</vt:lpstr>
      <vt:lpstr>微软雅黑</vt:lpstr>
      <vt:lpstr>Arial Unicode MS</vt:lpstr>
      <vt:lpstr>Calibri</vt:lpstr>
      <vt:lpstr>默认设计模板</vt:lpstr>
      <vt:lpstr>1_默认设计模板</vt:lpstr>
      <vt:lpstr>The lost bolt                            ---十校联盟续写讲评</vt:lpstr>
      <vt:lpstr>PowerPoint 演示文稿</vt:lpstr>
      <vt:lpstr>PowerPoint 演示文稿</vt:lpstr>
      <vt:lpstr>PowerPoint 演示文稿</vt:lpstr>
      <vt:lpstr>Reading for the plots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如何梳理原文情节和情感</dc:title>
  <dc:creator>Administrator</dc:creator>
  <cp:lastModifiedBy>lina</cp:lastModifiedBy>
  <cp:revision>125</cp:revision>
  <dcterms:created xsi:type="dcterms:W3CDTF">2021-01-21T02:49:00Z</dcterms:created>
  <dcterms:modified xsi:type="dcterms:W3CDTF">2021-03-06T01:19:31Z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