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7" r:id="rId3"/>
    <p:sldId id="285" r:id="rId4"/>
    <p:sldId id="269" r:id="rId5"/>
    <p:sldId id="310" r:id="rId6"/>
    <p:sldId id="286" r:id="rId8"/>
    <p:sldId id="311" r:id="rId9"/>
    <p:sldId id="312"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FF7C80"/>
    <a:srgbClr val="FF99FF"/>
    <a:srgbClr val="0000FF"/>
    <a:srgbClr val="FF6600"/>
    <a:srgbClr val="FF5050"/>
    <a:srgbClr val="FF99CC"/>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8" autoAdjust="0"/>
    <p:restoredTop sz="94660"/>
  </p:normalViewPr>
  <p:slideViewPr>
    <p:cSldViewPr>
      <p:cViewPr varScale="1">
        <p:scale>
          <a:sx n="112" d="100"/>
          <a:sy n="112" d="100"/>
        </p:scale>
        <p:origin x="-882" y="-78"/>
      </p:cViewPr>
      <p:guideLst>
        <p:guide orient="horz" pos="1620"/>
        <p:guide pos="2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C56AC-602A-4A03-9670-0ECD8AA40B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39ABB1-BF26-4FDD-89BE-04D21E3A7E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E6AAEFF-B0E9-4044-A8EB-F78FF2691B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F39D6-AF47-4814-89A5-0971C2F20E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99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E6AAEFF-B0E9-4044-A8EB-F78FF2691B73}"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91F39D6-AF47-4814-89A5-0971C2F20E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图片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2" cstate="print"/>
          <a:stretch>
            <a:fillRect/>
          </a:stretch>
        </p:blipFill>
        <p:spPr>
          <a:xfrm>
            <a:off x="6228184" y="2787774"/>
            <a:ext cx="2915816" cy="2355726"/>
          </a:xfrm>
          <a:prstGeom prst="ellipse">
            <a:avLst/>
          </a:prstGeom>
          <a:ln>
            <a:noFill/>
          </a:ln>
          <a:effectLst>
            <a:softEdge rad="112500"/>
          </a:effectLst>
        </p:spPr>
      </p:pic>
      <p:sp>
        <p:nvSpPr>
          <p:cNvPr id="4" name="TextBox 3"/>
          <p:cNvSpPr txBox="1"/>
          <p:nvPr/>
        </p:nvSpPr>
        <p:spPr>
          <a:xfrm>
            <a:off x="672547" y="1046519"/>
            <a:ext cx="7704856" cy="2123658"/>
          </a:xfrm>
          <a:prstGeom prst="rect">
            <a:avLst/>
          </a:prstGeom>
          <a:noFill/>
        </p:spPr>
        <p:txBody>
          <a:bodyPr wrap="square" rtlCol="0">
            <a:spAutoFit/>
          </a:bodyPr>
          <a:lstStyle/>
          <a:p>
            <a:r>
              <a:rPr lang="en-US" altLang="zh-CN" sz="6600" b="1" dirty="0" smtClean="0"/>
              <a:t>Continuation Writing</a:t>
            </a:r>
            <a:endParaRPr lang="en-US" altLang="zh-CN" sz="6600" b="1" dirty="0" smtClean="0"/>
          </a:p>
          <a:p>
            <a:r>
              <a:rPr lang="en-US" altLang="zh-CN" sz="6600" b="1" dirty="0" smtClean="0"/>
              <a:t>        </a:t>
            </a:r>
            <a:r>
              <a:rPr lang="en-US" altLang="zh-CN" sz="5400" b="1" dirty="0" smtClean="0"/>
              <a:t>2020.1</a:t>
            </a:r>
            <a:r>
              <a:rPr lang="zh-CN" altLang="en-US" sz="5400" b="1" dirty="0" smtClean="0"/>
              <a:t>浙江卷</a:t>
            </a:r>
            <a:r>
              <a:rPr lang="en-US" altLang="zh-CN" sz="5400" b="1" dirty="0" smtClean="0"/>
              <a:t> </a:t>
            </a:r>
            <a:endParaRPr lang="zh-CN" altLang="en-US" sz="5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图片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319"/>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536031" y="49931"/>
            <a:ext cx="4968552" cy="523220"/>
          </a:xfrm>
          <a:prstGeom prst="rect">
            <a:avLst/>
          </a:prstGeom>
          <a:noFill/>
        </p:spPr>
        <p:txBody>
          <a:bodyPr wrap="square" rtlCol="0">
            <a:spAutoFit/>
          </a:bodyPr>
          <a:lstStyle/>
          <a:p>
            <a:r>
              <a:rPr lang="en-US" altLang="zh-CN" sz="2800" b="1" dirty="0" smtClean="0">
                <a:solidFill>
                  <a:schemeClr val="accent6">
                    <a:lumMod val="50000"/>
                  </a:schemeClr>
                </a:solidFill>
              </a:rPr>
              <a:t>Reading the given sentences</a:t>
            </a:r>
            <a:endParaRPr lang="zh-CN" altLang="en-US" sz="2800" b="1" dirty="0">
              <a:solidFill>
                <a:schemeClr val="accent6">
                  <a:lumMod val="50000"/>
                </a:schemeClr>
              </a:solidFill>
            </a:endParaRPr>
          </a:p>
        </p:txBody>
      </p:sp>
      <p:sp>
        <p:nvSpPr>
          <p:cNvPr id="9" name="矩形 8"/>
          <p:cNvSpPr/>
          <p:nvPr/>
        </p:nvSpPr>
        <p:spPr>
          <a:xfrm>
            <a:off x="229377" y="627534"/>
            <a:ext cx="8685246" cy="1323439"/>
          </a:xfrm>
          <a:prstGeom prst="rect">
            <a:avLst/>
          </a:prstGeom>
          <a:ln w="3175">
            <a:solidFill>
              <a:schemeClr val="tx1"/>
            </a:solidFill>
          </a:ln>
        </p:spPr>
        <p:txBody>
          <a:bodyPr wrap="square">
            <a:spAutoFit/>
          </a:bodyPr>
          <a:lstStyle/>
          <a:p>
            <a:r>
              <a:rPr lang="en-US" altLang="zh-CN" sz="2000" dirty="0" smtClean="0">
                <a:latin typeface="Times New Roman" panose="02020603050405020304" pitchFamily="18" charset="0"/>
                <a:cs typeface="Times New Roman" panose="02020603050405020304" pitchFamily="18" charset="0"/>
              </a:rPr>
              <a:t>⑥It </a:t>
            </a:r>
            <a:r>
              <a:rPr lang="en-US" altLang="zh-CN" sz="2000" dirty="0">
                <a:latin typeface="Times New Roman" panose="02020603050405020304" pitchFamily="18" charset="0"/>
                <a:cs typeface="Times New Roman" panose="02020603050405020304" pitchFamily="18" charset="0"/>
              </a:rPr>
              <a:t>didn’t take </a:t>
            </a:r>
            <a:r>
              <a:rPr lang="en-US" altLang="zh-CN" sz="2000" dirty="0" smtClean="0">
                <a:latin typeface="Times New Roman" panose="02020603050405020304" pitchFamily="18" charset="0"/>
                <a:cs typeface="Times New Roman" panose="02020603050405020304" pitchFamily="18" charset="0"/>
              </a:rPr>
              <a:t>long </a:t>
            </a:r>
            <a:r>
              <a:rPr lang="en-US" altLang="zh-CN" sz="2000" dirty="0">
                <a:latin typeface="Times New Roman" panose="02020603050405020304" pitchFamily="18" charset="0"/>
                <a:cs typeface="Times New Roman" panose="02020603050405020304" pitchFamily="18" charset="0"/>
              </a:rPr>
              <a:t>before they walked through the front door carrying a big box. </a:t>
            </a:r>
            <a:r>
              <a:rPr lang="en-US" altLang="zh-CN" sz="2000" dirty="0" smtClean="0">
                <a:latin typeface="Times New Roman" panose="02020603050405020304" pitchFamily="18" charset="0"/>
                <a:cs typeface="Times New Roman" panose="02020603050405020304" pitchFamily="18" charset="0"/>
              </a:rPr>
              <a:t>Poppy welcomed </a:t>
            </a:r>
            <a:r>
              <a:rPr lang="en-US" altLang="zh-CN" sz="2000" dirty="0">
                <a:latin typeface="Times New Roman" panose="02020603050405020304" pitchFamily="18" charset="0"/>
                <a:cs typeface="Times New Roman" panose="02020603050405020304" pitchFamily="18" charset="0"/>
              </a:rPr>
              <a:t>them home as usual, but when she saw the box. she stopped. She </a:t>
            </a:r>
            <a:r>
              <a:rPr lang="en-US" altLang="zh-CN" sz="2000" dirty="0">
                <a:solidFill>
                  <a:srgbClr val="C00000"/>
                </a:solidFill>
                <a:latin typeface="Times New Roman" panose="02020603050405020304" pitchFamily="18" charset="0"/>
                <a:cs typeface="Times New Roman" panose="02020603050405020304" pitchFamily="18" charset="0"/>
              </a:rPr>
              <a:t>put her nose on </a:t>
            </a:r>
            <a:r>
              <a:rPr lang="en-US" altLang="zh-CN" sz="2000" dirty="0">
                <a:latin typeface="Times New Roman" panose="02020603050405020304" pitchFamily="18" charset="0"/>
                <a:cs typeface="Times New Roman" panose="02020603050405020304" pitchFamily="18" charset="0"/>
              </a:rPr>
              <a:t>it. </a:t>
            </a:r>
            <a:r>
              <a:rPr lang="en-US" altLang="zh-CN" sz="2000" dirty="0">
                <a:solidFill>
                  <a:srgbClr val="C00000"/>
                </a:solidFill>
                <a:latin typeface="Times New Roman" panose="02020603050405020304" pitchFamily="18" charset="0"/>
                <a:cs typeface="Times New Roman" panose="02020603050405020304" pitchFamily="18" charset="0"/>
              </a:rPr>
              <a:t>Her tail began wagging </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摆动</a:t>
            </a:r>
            <a:r>
              <a:rPr lang="en-US" altLang="zh-CN" sz="2000" dirty="0">
                <a:latin typeface="Times New Roman" panose="02020603050405020304" pitchFamily="18" charset="0"/>
                <a:cs typeface="Times New Roman" panose="02020603050405020304" pitchFamily="18" charset="0"/>
              </a:rPr>
              <a:t>) ever so slowly, </a:t>
            </a:r>
            <a:r>
              <a:rPr lang="en-US" altLang="zh-CN" sz="2000" dirty="0">
                <a:solidFill>
                  <a:srgbClr val="C00000"/>
                </a:solidFill>
                <a:latin typeface="Times New Roman" panose="02020603050405020304" pitchFamily="18" charset="0"/>
                <a:cs typeface="Times New Roman" panose="02020603050405020304" pitchFamily="18" charset="0"/>
              </a:rPr>
              <a:t>then faster as she caught the smell</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sp>
        <p:nvSpPr>
          <p:cNvPr id="4" name="下箭头 3"/>
          <p:cNvSpPr/>
          <p:nvPr/>
        </p:nvSpPr>
        <p:spPr>
          <a:xfrm>
            <a:off x="5343169" y="1980611"/>
            <a:ext cx="432048" cy="936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51520" y="2916741"/>
            <a:ext cx="8064896" cy="369332"/>
          </a:xfrm>
          <a:prstGeom prst="rect">
            <a:avLst/>
          </a:prstGeom>
          <a:noFill/>
        </p:spPr>
        <p:txBody>
          <a:bodyPr wrap="square" rtlCol="0">
            <a:spAutoFit/>
          </a:bodyPr>
          <a:lstStyle/>
          <a:p>
            <a:endParaRPr lang="zh-CN" altLang="en-US" dirty="0"/>
          </a:p>
        </p:txBody>
      </p:sp>
      <p:sp>
        <p:nvSpPr>
          <p:cNvPr id="12" name="Rectangle 1"/>
          <p:cNvSpPr>
            <a:spLocks noChangeArrowheads="1"/>
          </p:cNvSpPr>
          <p:nvPr/>
        </p:nvSpPr>
        <p:spPr bwMode="auto">
          <a:xfrm>
            <a:off x="229377" y="2916741"/>
            <a:ext cx="8784976" cy="1569660"/>
          </a:xfrm>
          <a:prstGeom prst="rect">
            <a:avLst/>
          </a:prstGeom>
          <a:noFill/>
          <a:ln w="3175">
            <a:solidFill>
              <a:schemeClr val="tx1"/>
            </a:solid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Para.1 Dad opened the box and a sweet little dog appeared.</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Para.2 A few weeks later, the boy arrived home</a:t>
            </a:r>
            <a:r>
              <a:rPr kumimoji="0" lang="en-US" altLang="zh-CN" sz="2400" b="0"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from the university.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1" name="TextBox 10"/>
          <p:cNvSpPr txBox="1"/>
          <p:nvPr/>
        </p:nvSpPr>
        <p:spPr>
          <a:xfrm>
            <a:off x="4097018" y="2919267"/>
            <a:ext cx="273630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 sweet little dog</a:t>
            </a:r>
            <a:endParaRPr lang="zh-CN" altLang="en-US" sz="2400" dirty="0">
              <a:solidFill>
                <a:srgbClr val="FF0000"/>
              </a:solidFill>
            </a:endParaRPr>
          </a:p>
        </p:txBody>
      </p:sp>
      <p:sp>
        <p:nvSpPr>
          <p:cNvPr id="13" name="矩形 12"/>
          <p:cNvSpPr/>
          <p:nvPr/>
        </p:nvSpPr>
        <p:spPr>
          <a:xfrm>
            <a:off x="3396678" y="4024736"/>
            <a:ext cx="11753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boy </a:t>
            </a:r>
            <a:endParaRPr lang="zh-CN" altLang="en-US" sz="2400" dirty="0">
              <a:solidFill>
                <a:srgbClr val="FF0000"/>
              </a:solidFill>
            </a:endParaRPr>
          </a:p>
        </p:txBody>
      </p:sp>
      <p:sp>
        <p:nvSpPr>
          <p:cNvPr id="15" name="TextBox 14"/>
          <p:cNvSpPr txBox="1"/>
          <p:nvPr/>
        </p:nvSpPr>
        <p:spPr>
          <a:xfrm>
            <a:off x="60107" y="2148182"/>
            <a:ext cx="5256584" cy="429895"/>
          </a:xfrm>
          <a:prstGeom prst="rect">
            <a:avLst/>
          </a:prstGeom>
          <a:solidFill>
            <a:schemeClr val="accent2">
              <a:lumMod val="20000"/>
              <a:lumOff val="80000"/>
            </a:schemeClr>
          </a:solidFill>
        </p:spPr>
        <p:txBody>
          <a:bodyPr wrap="square" rtlCol="0">
            <a:spAutoFit/>
          </a:bodyPr>
          <a:lstStyle/>
          <a:p>
            <a:r>
              <a:rPr lang="en-US" altLang="zh-CN" sz="2200" b="1" dirty="0" smtClean="0"/>
              <a:t> Catch hints from the given sentences.</a:t>
            </a:r>
            <a:endParaRPr lang="zh-CN" altLang="en-US"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563888" y="72769"/>
            <a:ext cx="4968552" cy="523220"/>
          </a:xfrm>
          <a:prstGeom prst="rect">
            <a:avLst/>
          </a:prstGeom>
          <a:noFill/>
        </p:spPr>
        <p:txBody>
          <a:bodyPr wrap="square" rtlCol="0">
            <a:spAutoFit/>
          </a:bodyPr>
          <a:lstStyle/>
          <a:p>
            <a:r>
              <a:rPr lang="en-US" altLang="zh-CN" sz="2800" b="1" dirty="0" smtClean="0">
                <a:solidFill>
                  <a:schemeClr val="accent6">
                    <a:lumMod val="50000"/>
                  </a:schemeClr>
                </a:solidFill>
              </a:rPr>
              <a:t>Reading the given sentences</a:t>
            </a:r>
            <a:endParaRPr lang="zh-CN" altLang="en-US" sz="2800" b="1" dirty="0">
              <a:solidFill>
                <a:schemeClr val="accent6">
                  <a:lumMod val="50000"/>
                </a:schemeClr>
              </a:solidFill>
            </a:endParaRPr>
          </a:p>
        </p:txBody>
      </p:sp>
      <p:sp>
        <p:nvSpPr>
          <p:cNvPr id="12289" name="Rectangle 1"/>
          <p:cNvSpPr>
            <a:spLocks noChangeArrowheads="1"/>
          </p:cNvSpPr>
          <p:nvPr/>
        </p:nvSpPr>
        <p:spPr bwMode="auto">
          <a:xfrm>
            <a:off x="46928" y="965897"/>
            <a:ext cx="8856984" cy="267765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Para.1 Dad opened the box and </a:t>
            </a:r>
            <a:r>
              <a:rPr kumimoji="0" lang="en-US" altLang="zh-CN" sz="2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sweet little dog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appeared.</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Para.2 A few weeks later, </a:t>
            </a:r>
            <a:r>
              <a:rPr kumimoji="0" lang="en-US" altLang="zh-CN" sz="2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boy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arrived home from the university. </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TextBox 4"/>
          <p:cNvSpPr txBox="1"/>
          <p:nvPr/>
        </p:nvSpPr>
        <p:spPr>
          <a:xfrm>
            <a:off x="4061222" y="1419622"/>
            <a:ext cx="5047282" cy="1477328"/>
          </a:xfrm>
          <a:prstGeom prst="rect">
            <a:avLst/>
          </a:prstGeom>
          <a:noFill/>
          <a:ln>
            <a:solidFill>
              <a:schemeClr val="tx1"/>
            </a:solidFill>
            <a:prstDash val="lgDash"/>
          </a:ln>
        </p:spPr>
        <p:txBody>
          <a:bodyPr wrap="square" rtlCol="0">
            <a:spAutoFit/>
          </a:bodyPr>
          <a:lstStyle/>
          <a:p>
            <a:pPr marL="285750" indent="-285750">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What was Poppy’s reaction? How did Poppy feel?</a:t>
            </a: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What about the little dog?</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What would the two dogs do?</a:t>
            </a: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How did parents feel?</a:t>
            </a: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4061222" y="3291830"/>
            <a:ext cx="4961532" cy="1631216"/>
          </a:xfrm>
          <a:prstGeom prst="rect">
            <a:avLst/>
          </a:prstGeom>
          <a:noFill/>
          <a:ln>
            <a:solidFill>
              <a:schemeClr val="tx1"/>
            </a:solidFill>
            <a:prstDash val="lgDash"/>
          </a:ln>
        </p:spPr>
        <p:txBody>
          <a:bodyPr wrap="square" rtlCol="0">
            <a:spAutoFit/>
          </a:bodyPr>
          <a:lstStyle/>
          <a:p>
            <a:pPr marL="342900" indent="-342900">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Did Poppy still love the boy?</a:t>
            </a: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What did the boy do when meeting Poppy?</a:t>
            </a: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What was the boy’s reaction to the puppy?</a:t>
            </a: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What might parents do/say?</a:t>
            </a: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0107" y="555526"/>
            <a:ext cx="4655909" cy="400110"/>
          </a:xfrm>
          <a:prstGeom prst="rect">
            <a:avLst/>
          </a:prstGeom>
          <a:solidFill>
            <a:schemeClr val="accent2">
              <a:lumMod val="20000"/>
              <a:lumOff val="80000"/>
            </a:schemeClr>
          </a:solidFill>
        </p:spPr>
        <p:txBody>
          <a:bodyPr wrap="square" rtlCol="0">
            <a:spAutoFit/>
          </a:bodyPr>
          <a:lstStyle/>
          <a:p>
            <a:r>
              <a:rPr lang="en-US" altLang="zh-CN" sz="2000" b="1" dirty="0" smtClean="0">
                <a:solidFill>
                  <a:srgbClr val="C00000"/>
                </a:solidFill>
              </a:rPr>
              <a:t>Tip4:</a:t>
            </a:r>
            <a:r>
              <a:rPr lang="en-US" altLang="zh-CN" sz="2000" b="1" dirty="0" smtClean="0"/>
              <a:t> Catch hints from the given sentences.</a:t>
            </a:r>
            <a:endParaRPr lang="zh-CN" altLang="en-US" sz="2000" b="1" dirty="0"/>
          </a:p>
        </p:txBody>
      </p:sp>
      <p:grpSp>
        <p:nvGrpSpPr>
          <p:cNvPr id="20" name="组合 19"/>
          <p:cNvGrpSpPr/>
          <p:nvPr/>
        </p:nvGrpSpPr>
        <p:grpSpPr>
          <a:xfrm rot="0">
            <a:off x="1654988" y="3863975"/>
            <a:ext cx="819647" cy="672599"/>
            <a:chOff x="4269892" y="1939138"/>
            <a:chExt cx="819686" cy="672463"/>
          </a:xfrm>
        </p:grpSpPr>
        <p:sp>
          <p:nvSpPr>
            <p:cNvPr id="22" name="心形 21"/>
            <p:cNvSpPr/>
            <p:nvPr/>
          </p:nvSpPr>
          <p:spPr>
            <a:xfrm>
              <a:off x="4269892" y="1939138"/>
              <a:ext cx="806164" cy="672463"/>
            </a:xfrm>
            <a:prstGeom prst="hear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369498" y="2085512"/>
              <a:ext cx="720080" cy="400110"/>
            </a:xfrm>
            <a:prstGeom prst="rect">
              <a:avLst/>
            </a:prstGeom>
            <a:noFill/>
          </p:spPr>
          <p:txBody>
            <a:bodyPr wrap="square" rtlCol="0">
              <a:spAutoFit/>
            </a:bodyPr>
            <a:lstStyle/>
            <a:p>
              <a:r>
                <a:rPr lang="en-US" altLang="zh-CN" sz="2000" b="1" dirty="0" smtClean="0">
                  <a:solidFill>
                    <a:srgbClr val="0033CC"/>
                  </a:solidFill>
                  <a:latin typeface="Times New Roman" panose="02020603050405020304" pitchFamily="18" charset="0"/>
                  <a:cs typeface="Times New Roman" panose="02020603050405020304" pitchFamily="18" charset="0"/>
                </a:rPr>
                <a:t>love</a:t>
              </a:r>
              <a:endParaRPr lang="zh-CN" altLang="en-US" sz="2000" b="1" dirty="0">
                <a:solidFill>
                  <a:srgbClr val="0033CC"/>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randombar(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005" y="-6985"/>
            <a:ext cx="9174480" cy="4358640"/>
          </a:xfrm>
          <a:prstGeom prst="rect">
            <a:avLst/>
          </a:prstGeom>
          <a:noFill/>
        </p:spPr>
        <p:txBody>
          <a:bodyPr wrap="square" rtlCol="0">
            <a:spAutoFit/>
          </a:bodyPr>
          <a:p>
            <a:r>
              <a:rPr lang="zh-CN" altLang="en-US" sz="2800">
                <a:latin typeface="Times New Roman" panose="02020603050405020304" pitchFamily="18" charset="0"/>
              </a:rPr>
              <a:t>Paragraph 1:</a:t>
            </a:r>
            <a:endParaRPr lang="zh-CN" altLang="en-US" sz="2800">
              <a:latin typeface="Times New Roman" panose="02020603050405020304" pitchFamily="18" charset="0"/>
            </a:endParaRPr>
          </a:p>
          <a:p>
            <a:r>
              <a:rPr lang="zh-CN" altLang="en-US" sz="2800">
                <a:latin typeface="Times New Roman" panose="02020603050405020304" pitchFamily="18" charset="0"/>
              </a:rPr>
              <a:t> </a:t>
            </a:r>
            <a:r>
              <a:rPr lang="zh-CN" altLang="en-US" sz="2800" u="sng">
                <a:latin typeface="Times New Roman" panose="02020603050405020304" pitchFamily="18" charset="0"/>
              </a:rPr>
              <a:t>Dad opened the box and a sweet little dog appeared. </a:t>
            </a:r>
            <a:r>
              <a:rPr lang="zh-CN" altLang="en-US" sz="2800">
                <a:latin typeface="Times New Roman" panose="02020603050405020304" pitchFamily="18" charset="0"/>
              </a:rPr>
              <a:t>Poppy </a:t>
            </a:r>
            <a:r>
              <a:rPr lang="zh-CN" altLang="en-US" sz="2800">
                <a:solidFill>
                  <a:srgbClr val="FF0000"/>
                </a:solidFill>
                <a:latin typeface="Times New Roman" panose="02020603050405020304" pitchFamily="18" charset="0"/>
              </a:rPr>
              <a:t>jumped with joy </a:t>
            </a:r>
            <a:r>
              <a:rPr lang="zh-CN" altLang="en-US" sz="2800">
                <a:latin typeface="Times New Roman" panose="02020603050405020304" pitchFamily="18" charset="0"/>
              </a:rPr>
              <a:t>at the sight of the little dog. She </a:t>
            </a:r>
            <a:r>
              <a:rPr lang="zh-CN" altLang="en-US" sz="2800">
                <a:solidFill>
                  <a:srgbClr val="FF0000"/>
                </a:solidFill>
                <a:latin typeface="Times New Roman" panose="02020603050405020304" pitchFamily="18" charset="0"/>
              </a:rPr>
              <a:t>lowered her head </a:t>
            </a:r>
            <a:r>
              <a:rPr lang="zh-CN" altLang="en-US" sz="2800">
                <a:latin typeface="Times New Roman" panose="02020603050405020304" pitchFamily="18" charset="0"/>
              </a:rPr>
              <a:t>to watch it curiously. Then she became so excited that she accidentally knocked over the box in an attempt to get</a:t>
            </a:r>
            <a:endParaRPr lang="zh-CN" altLang="en-US" sz="2800">
              <a:latin typeface="Times New Roman" panose="02020603050405020304" pitchFamily="18" charset="0"/>
            </a:endParaRPr>
          </a:p>
          <a:p>
            <a:r>
              <a:rPr lang="zh-CN" altLang="en-US" sz="2800">
                <a:latin typeface="Times New Roman" panose="02020603050405020304" pitchFamily="18" charset="0"/>
              </a:rPr>
              <a:t> closer. With the box tipping over, </a:t>
            </a:r>
            <a:r>
              <a:rPr lang="zh-CN" altLang="en-US" sz="2800">
                <a:solidFill>
                  <a:srgbClr val="FF0000"/>
                </a:solidFill>
                <a:latin typeface="Times New Roman" panose="02020603050405020304" pitchFamily="18" charset="0"/>
              </a:rPr>
              <a:t>out came </a:t>
            </a:r>
            <a:r>
              <a:rPr lang="zh-CN" altLang="en-US" sz="2800">
                <a:latin typeface="Times New Roman" panose="02020603050405020304" pitchFamily="18" charset="0"/>
              </a:rPr>
              <a:t>the little one, who was not shy and </a:t>
            </a:r>
            <a:r>
              <a:rPr lang="zh-CN" altLang="en-US" sz="2800">
                <a:solidFill>
                  <a:srgbClr val="FF0000"/>
                </a:solidFill>
                <a:latin typeface="Times New Roman" panose="02020603050405020304" pitchFamily="18" charset="0"/>
              </a:rPr>
              <a:t>instantly got familiar with</a:t>
            </a:r>
            <a:r>
              <a:rPr lang="zh-CN" altLang="en-US" sz="2800">
                <a:latin typeface="Times New Roman" panose="02020603050405020304" pitchFamily="18" charset="0"/>
              </a:rPr>
              <a:t> Poppy. </a:t>
            </a:r>
            <a:r>
              <a:rPr lang="zh-CN" altLang="en-US" sz="2800">
                <a:solidFill>
                  <a:srgbClr val="FF0000"/>
                </a:solidFill>
                <a:latin typeface="Times New Roman" panose="02020603050405020304" pitchFamily="18" charset="0"/>
              </a:rPr>
              <a:t>It didn't take long before the two</a:t>
            </a:r>
            <a:r>
              <a:rPr lang="zh-CN" altLang="en-US" sz="2800">
                <a:latin typeface="Times New Roman" panose="02020603050405020304" pitchFamily="18" charset="0"/>
              </a:rPr>
              <a:t> played around the house, </a:t>
            </a:r>
            <a:r>
              <a:rPr lang="zh-CN" altLang="en-US" sz="2800">
                <a:solidFill>
                  <a:srgbClr val="FF0000"/>
                </a:solidFill>
                <a:latin typeface="Times New Roman" panose="02020603050405020304" pitchFamily="18" charset="0"/>
              </a:rPr>
              <a:t>cheerfully running after each other</a:t>
            </a:r>
            <a:r>
              <a:rPr lang="zh-CN" altLang="en-US" sz="2800">
                <a:latin typeface="Times New Roman" panose="02020603050405020304" pitchFamily="18" charset="0"/>
              </a:rPr>
              <a:t>.</a:t>
            </a:r>
            <a:endParaRPr lang="zh-CN" altLang="en-US" sz="2800">
              <a:latin typeface="Times New Roman" panose="02020603050405020304" pitchFamily="18" charset="0"/>
            </a:endParaRPr>
          </a:p>
          <a:p>
            <a:endParaRPr lang="zh-CN" altLang="en-US" sz="28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图片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57785" y="408305"/>
            <a:ext cx="9144635" cy="5460365"/>
          </a:xfrm>
          <a:prstGeom prst="rect">
            <a:avLst/>
          </a:prstGeom>
          <a:ln>
            <a:solidFill>
              <a:schemeClr val="tx1"/>
            </a:solidFill>
            <a:prstDash val="lgDashDotDot"/>
          </a:ln>
        </p:spPr>
        <p:txBody>
          <a:bodyPr wrap="square">
            <a:spAutoFit/>
          </a:bodyPr>
          <a:lstStyle/>
          <a:p>
            <a:r>
              <a:rPr lang="en-US" altLang="zh-CN" sz="3200" b="1" dirty="0"/>
              <a:t>Para.1 Dad opened the box and a sweet little dog appeared. </a:t>
            </a:r>
            <a:r>
              <a:rPr lang="en-US" altLang="zh-CN" sz="3200" u="sng" dirty="0"/>
              <a:t>Poppy</a:t>
            </a:r>
            <a:r>
              <a:rPr lang="en-US" altLang="zh-CN" sz="3200" dirty="0"/>
              <a:t> </a:t>
            </a:r>
            <a:r>
              <a:rPr lang="en-US" altLang="zh-CN" sz="3200" dirty="0">
                <a:solidFill>
                  <a:srgbClr val="FF0000"/>
                </a:solidFill>
              </a:rPr>
              <a:t>stared at</a:t>
            </a:r>
            <a:r>
              <a:rPr lang="en-US" altLang="zh-CN" sz="3200" dirty="0"/>
              <a:t> the puppy, </a:t>
            </a:r>
            <a:r>
              <a:rPr lang="en-US" altLang="zh-CN" sz="3200" dirty="0">
                <a:solidFill>
                  <a:srgbClr val="FF0000"/>
                </a:solidFill>
              </a:rPr>
              <a:t>surprised and excited</a:t>
            </a:r>
            <a:r>
              <a:rPr lang="en-US" altLang="zh-CN" sz="3200" dirty="0"/>
              <a:t>. She </a:t>
            </a:r>
            <a:r>
              <a:rPr lang="en-US" altLang="zh-CN" sz="3200" dirty="0">
                <a:solidFill>
                  <a:srgbClr val="FF0000"/>
                </a:solidFill>
              </a:rPr>
              <a:t>approached cautiously</a:t>
            </a:r>
            <a:r>
              <a:rPr lang="en-US" altLang="zh-CN" sz="3200" dirty="0"/>
              <a:t>, </a:t>
            </a:r>
            <a:r>
              <a:rPr lang="en-US" altLang="zh-CN" sz="3200" dirty="0">
                <a:solidFill>
                  <a:srgbClr val="FF0000"/>
                </a:solidFill>
              </a:rPr>
              <a:t>barked </a:t>
            </a:r>
            <a:r>
              <a:rPr lang="en-US" altLang="zh-CN" sz="3200" dirty="0"/>
              <a:t>and then started to </a:t>
            </a:r>
            <a:r>
              <a:rPr lang="en-US" altLang="zh-CN" sz="3200" dirty="0">
                <a:solidFill>
                  <a:srgbClr val="FF0000"/>
                </a:solidFill>
              </a:rPr>
              <a:t>lick</a:t>
            </a:r>
            <a:r>
              <a:rPr lang="en-US" altLang="zh-CN" sz="3200" dirty="0"/>
              <a:t> his face. The little </a:t>
            </a:r>
            <a:r>
              <a:rPr lang="en-US" altLang="zh-CN" sz="3200" u="sng" dirty="0"/>
              <a:t>dog</a:t>
            </a:r>
            <a:r>
              <a:rPr lang="en-US" altLang="zh-CN" sz="3200" dirty="0"/>
              <a:t> </a:t>
            </a:r>
            <a:r>
              <a:rPr lang="en-US" altLang="zh-CN" sz="3200" dirty="0">
                <a:solidFill>
                  <a:srgbClr val="FF0000"/>
                </a:solidFill>
              </a:rPr>
              <a:t>jumped out of</a:t>
            </a:r>
            <a:r>
              <a:rPr lang="en-US" altLang="zh-CN" sz="3200" dirty="0"/>
              <a:t> the </a:t>
            </a:r>
            <a:r>
              <a:rPr lang="en-US" altLang="zh-CN" sz="3200" u="sng" dirty="0"/>
              <a:t>box</a:t>
            </a:r>
            <a:r>
              <a:rPr lang="en-US" altLang="zh-CN" sz="3200" dirty="0"/>
              <a:t>, </a:t>
            </a:r>
            <a:r>
              <a:rPr lang="en-US" altLang="zh-CN" sz="3200" dirty="0">
                <a:solidFill>
                  <a:srgbClr val="FF0000"/>
                </a:solidFill>
              </a:rPr>
              <a:t>wagged</a:t>
            </a:r>
            <a:r>
              <a:rPr lang="en-US" altLang="zh-CN" sz="3200" dirty="0"/>
              <a:t> his tail and </a:t>
            </a:r>
            <a:r>
              <a:rPr lang="en-US" altLang="zh-CN" sz="3200" dirty="0">
                <a:solidFill>
                  <a:srgbClr val="FF0000"/>
                </a:solidFill>
              </a:rPr>
              <a:t>barked</a:t>
            </a:r>
            <a:r>
              <a:rPr lang="en-US" altLang="zh-CN" sz="3200" dirty="0"/>
              <a:t> in a friendly way. He </a:t>
            </a:r>
            <a:r>
              <a:rPr lang="en-US" altLang="zh-CN" sz="3200" dirty="0">
                <a:solidFill>
                  <a:srgbClr val="FF0000"/>
                </a:solidFill>
              </a:rPr>
              <a:t>sniffed</a:t>
            </a:r>
            <a:r>
              <a:rPr lang="en-US" altLang="zh-CN" sz="3200" dirty="0"/>
              <a:t> every corner of the new home, and then </a:t>
            </a:r>
            <a:r>
              <a:rPr lang="en-US" altLang="zh-CN" sz="3200" dirty="0">
                <a:solidFill>
                  <a:srgbClr val="FF0000"/>
                </a:solidFill>
              </a:rPr>
              <a:t>ran around Poppy</a:t>
            </a:r>
            <a:r>
              <a:rPr lang="en-US" altLang="zh-CN" sz="3200" dirty="0"/>
              <a:t>, which brought great joy to the old girl. </a:t>
            </a:r>
            <a:r>
              <a:rPr lang="en-US" altLang="zh-CN" sz="3200" u="sng" dirty="0">
                <a:solidFill>
                  <a:srgbClr val="0033CC"/>
                </a:solidFill>
              </a:rPr>
              <a:t>Watching</a:t>
            </a:r>
            <a:r>
              <a:rPr lang="en-US" altLang="zh-CN" sz="3200" dirty="0">
                <a:solidFill>
                  <a:srgbClr val="0033CC"/>
                </a:solidFill>
              </a:rPr>
              <a:t> the happy scene, Dad and Mom looked at each other, beaming proudly</a:t>
            </a:r>
            <a:r>
              <a:rPr lang="en-US" altLang="zh-CN" sz="3200" dirty="0"/>
              <a:t>. </a:t>
            </a:r>
            <a:endParaRPr lang="zh-CN" altLang="zh-CN" sz="3200" dirty="0"/>
          </a:p>
          <a:p>
            <a:r>
              <a:rPr lang="en-US" altLang="zh-CN" sz="3200" b="1" dirty="0" smtClean="0"/>
              <a:t> </a:t>
            </a:r>
            <a:endParaRPr lang="zh-CN" altLang="zh-CN" sz="3200" dirty="0" smtClean="0"/>
          </a:p>
          <a:p>
            <a:endParaRPr lang="zh-CN" altLang="zh-C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415" y="64770"/>
            <a:ext cx="9174480" cy="3931920"/>
          </a:xfrm>
          <a:prstGeom prst="rect">
            <a:avLst/>
          </a:prstGeom>
          <a:noFill/>
        </p:spPr>
        <p:txBody>
          <a:bodyPr wrap="square" rtlCol="0">
            <a:spAutoFit/>
          </a:bodyPr>
          <a:p>
            <a:r>
              <a:rPr lang="zh-CN" altLang="en-US" sz="2800">
                <a:latin typeface="Times New Roman" panose="02020603050405020304" pitchFamily="18" charset="0"/>
              </a:rPr>
              <a:t> Paragraph 2:</a:t>
            </a:r>
            <a:endParaRPr lang="zh-CN" altLang="en-US" sz="2800">
              <a:latin typeface="Times New Roman" panose="02020603050405020304" pitchFamily="18" charset="0"/>
            </a:endParaRPr>
          </a:p>
          <a:p>
            <a:r>
              <a:rPr lang="zh-CN" altLang="en-US" sz="2800">
                <a:latin typeface="Times New Roman" panose="02020603050405020304" pitchFamily="18" charset="0"/>
              </a:rPr>
              <a:t> </a:t>
            </a:r>
            <a:r>
              <a:rPr lang="en-US" altLang="zh-CN" sz="2800">
                <a:solidFill>
                  <a:srgbClr val="FF0000"/>
                </a:solidFill>
                <a:latin typeface="Times New Roman" panose="02020603050405020304" pitchFamily="18" charset="0"/>
              </a:rPr>
              <a:t>A </a:t>
            </a:r>
            <a:r>
              <a:rPr lang="zh-CN" altLang="en-US" sz="2800">
                <a:solidFill>
                  <a:srgbClr val="FF0000"/>
                </a:solidFill>
                <a:latin typeface="Times New Roman" panose="02020603050405020304" pitchFamily="18" charset="0"/>
              </a:rPr>
              <a:t>few weeks later, the boy arrived home from university</a:t>
            </a:r>
            <a:r>
              <a:rPr lang="zh-CN" altLang="en-US" sz="2800">
                <a:latin typeface="Times New Roman" panose="02020603050405020304" pitchFamily="18" charset="0"/>
              </a:rPr>
              <a:t>. He had been missing his parents and the dog since it was the first time that he had been away from home for such a long time. When the boy caught sight of Poppy, he </a:t>
            </a:r>
            <a:r>
              <a:rPr lang="zh-CN" altLang="en-US" sz="2800">
                <a:solidFill>
                  <a:srgbClr val="FF0000"/>
                </a:solidFill>
                <a:latin typeface="Times New Roman" panose="02020603050405020304" pitchFamily="18" charset="0"/>
              </a:rPr>
              <a:t>went rushing</a:t>
            </a:r>
            <a:r>
              <a:rPr lang="zh-CN" altLang="en-US" sz="2800">
                <a:latin typeface="Times New Roman" panose="02020603050405020304" pitchFamily="18" charset="0"/>
              </a:rPr>
              <a:t> toward the dog and </a:t>
            </a:r>
            <a:r>
              <a:rPr lang="zh-CN" altLang="en-US" sz="2800">
                <a:solidFill>
                  <a:srgbClr val="FF0000"/>
                </a:solidFill>
                <a:latin typeface="Times New Roman" panose="02020603050405020304" pitchFamily="18" charset="0"/>
              </a:rPr>
              <a:t>bent down</a:t>
            </a:r>
            <a:r>
              <a:rPr lang="zh-CN" altLang="en-US" sz="2800">
                <a:latin typeface="Times New Roman" panose="02020603050405020304" pitchFamily="18" charset="0"/>
              </a:rPr>
              <a:t> to give her a big hug. Suddenly, the boy noticed ,the little dog. "Oh my, who is this ?"His parents laughed at the look of surprise on his face. It's Poppy's new companion, said Mom.</a:t>
            </a:r>
            <a:endParaRPr lang="zh-CN" altLang="en-US" sz="28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图片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0" y="321588"/>
            <a:ext cx="8352928" cy="5062220"/>
          </a:xfrm>
          <a:prstGeom prst="rect">
            <a:avLst/>
          </a:prstGeom>
          <a:ln>
            <a:solidFill>
              <a:schemeClr val="tx1"/>
            </a:solidFill>
            <a:prstDash val="lgDashDotDot"/>
          </a:ln>
        </p:spPr>
        <p:txBody>
          <a:bodyPr wrap="square">
            <a:spAutoFit/>
          </a:bodyPr>
          <a:lstStyle/>
          <a:p>
            <a:r>
              <a:rPr lang="en-US" altLang="zh-CN" b="1" dirty="0" smtClean="0"/>
              <a:t> </a:t>
            </a:r>
            <a:endParaRPr lang="zh-CN" altLang="zh-CN" dirty="0" smtClean="0"/>
          </a:p>
          <a:p>
            <a:r>
              <a:rPr lang="en-US" altLang="zh-CN" sz="2800" b="1" dirty="0" smtClean="0">
                <a:latin typeface="Times New Roman" panose="02020603050405020304" pitchFamily="18" charset="0"/>
              </a:rPr>
              <a:t>Para.2 </a:t>
            </a:r>
            <a:r>
              <a:rPr lang="en-US" altLang="zh-CN" sz="2800" b="1" dirty="0">
                <a:latin typeface="Times New Roman" panose="02020603050405020304" pitchFamily="18" charset="0"/>
              </a:rPr>
              <a:t>A few weeks later, the boy arrived home from the university. </a:t>
            </a:r>
            <a:r>
              <a:rPr lang="en-US" altLang="zh-CN" sz="2800" dirty="0">
                <a:latin typeface="Times New Roman" panose="02020603050405020304" pitchFamily="18" charset="0"/>
              </a:rPr>
              <a:t>As he entered the doorstep, Poppy </a:t>
            </a:r>
            <a:r>
              <a:rPr lang="en-US" altLang="zh-CN" sz="2800" dirty="0">
                <a:solidFill>
                  <a:srgbClr val="FF0000"/>
                </a:solidFill>
                <a:latin typeface="Times New Roman" panose="02020603050405020304" pitchFamily="18" charset="0"/>
              </a:rPr>
              <a:t>trotted</a:t>
            </a:r>
            <a:r>
              <a:rPr lang="en-US" altLang="zh-CN" sz="2800" dirty="0">
                <a:latin typeface="Times New Roman" panose="02020603050405020304" pitchFamily="18" charset="0"/>
              </a:rPr>
              <a:t> to him and </a:t>
            </a:r>
            <a:r>
              <a:rPr lang="en-US" altLang="zh-CN" sz="2800" dirty="0">
                <a:solidFill>
                  <a:srgbClr val="FF0000"/>
                </a:solidFill>
                <a:latin typeface="Times New Roman" panose="02020603050405020304" pitchFamily="18" charset="0"/>
              </a:rPr>
              <a:t>got up on </a:t>
            </a:r>
            <a:r>
              <a:rPr lang="en-US" altLang="zh-CN" sz="2800" dirty="0">
                <a:latin typeface="Times New Roman" panose="02020603050405020304" pitchFamily="18" charset="0"/>
              </a:rPr>
              <a:t>his back legs, </a:t>
            </a:r>
            <a:r>
              <a:rPr lang="en-US" altLang="zh-CN" sz="2800" dirty="0">
                <a:solidFill>
                  <a:srgbClr val="FF0000"/>
                </a:solidFill>
                <a:latin typeface="Times New Roman" panose="02020603050405020304" pitchFamily="18" charset="0"/>
              </a:rPr>
              <a:t>trying to lick</a:t>
            </a:r>
            <a:r>
              <a:rPr lang="en-US" altLang="zh-CN" sz="2800" dirty="0">
                <a:latin typeface="Times New Roman" panose="02020603050405020304" pitchFamily="18" charset="0"/>
              </a:rPr>
              <a:t> her </a:t>
            </a:r>
            <a:r>
              <a:rPr lang="en-US" altLang="zh-CN" sz="2800" dirty="0" smtClean="0">
                <a:latin typeface="Times New Roman" panose="02020603050405020304" pitchFamily="18" charset="0"/>
              </a:rPr>
              <a:t>old friend. </a:t>
            </a:r>
            <a:r>
              <a:rPr lang="en-US" altLang="zh-CN" sz="2800" dirty="0">
                <a:latin typeface="Times New Roman" panose="02020603050405020304" pitchFamily="18" charset="0"/>
              </a:rPr>
              <a:t>The </a:t>
            </a:r>
            <a:r>
              <a:rPr lang="en-US" altLang="zh-CN" sz="2800" u="sng" dirty="0">
                <a:latin typeface="Times New Roman" panose="02020603050405020304" pitchFamily="18" charset="0"/>
              </a:rPr>
              <a:t>boy</a:t>
            </a:r>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crouched</a:t>
            </a:r>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put his arms round</a:t>
            </a:r>
            <a:r>
              <a:rPr lang="en-US" altLang="zh-CN" sz="2800" dirty="0">
                <a:latin typeface="Times New Roman" panose="02020603050405020304" pitchFamily="18" charset="0"/>
              </a:rPr>
              <a:t> Poppy’s neck and </a:t>
            </a:r>
            <a:r>
              <a:rPr lang="en-US" altLang="zh-CN" sz="2800" dirty="0">
                <a:solidFill>
                  <a:srgbClr val="FF0000"/>
                </a:solidFill>
                <a:latin typeface="Times New Roman" panose="02020603050405020304" pitchFamily="18" charset="0"/>
              </a:rPr>
              <a:t>scratched</a:t>
            </a:r>
            <a:r>
              <a:rPr lang="zh-CN" altLang="zh-CN" sz="2800" dirty="0">
                <a:solidFill>
                  <a:srgbClr val="FF0000"/>
                </a:solidFill>
                <a:latin typeface="Times New Roman" panose="02020603050405020304" pitchFamily="18" charset="0"/>
              </a:rPr>
              <a:t>（挠）</a:t>
            </a:r>
            <a:r>
              <a:rPr lang="en-US" altLang="zh-CN" sz="2800" dirty="0">
                <a:latin typeface="Times New Roman" panose="02020603050405020304" pitchFamily="18" charset="0"/>
              </a:rPr>
              <a:t> her behind the ears. Suddenly, he </a:t>
            </a:r>
            <a:r>
              <a:rPr lang="en-US" altLang="zh-CN" sz="2800" dirty="0">
                <a:solidFill>
                  <a:srgbClr val="FF0000"/>
                </a:solidFill>
                <a:latin typeface="Times New Roman" panose="02020603050405020304" pitchFamily="18" charset="0"/>
              </a:rPr>
              <a:t>noticed a little head poke out of</a:t>
            </a:r>
            <a:r>
              <a:rPr lang="en-US" altLang="zh-CN" sz="2800" dirty="0">
                <a:latin typeface="Times New Roman" panose="02020603050405020304" pitchFamily="18" charset="0"/>
              </a:rPr>
              <a:t> the kennel. He </a:t>
            </a:r>
            <a:r>
              <a:rPr lang="en-US" altLang="zh-CN" sz="2800" dirty="0">
                <a:solidFill>
                  <a:srgbClr val="FF0000"/>
                </a:solidFill>
                <a:latin typeface="Times New Roman" panose="02020603050405020304" pitchFamily="18" charset="0"/>
              </a:rPr>
              <a:t>felt</a:t>
            </a:r>
            <a:r>
              <a:rPr lang="en-US" altLang="zh-CN" sz="2800" dirty="0">
                <a:latin typeface="Times New Roman" panose="02020603050405020304" pitchFamily="18" charset="0"/>
              </a:rPr>
              <a:t> so puzzled that he </a:t>
            </a:r>
            <a:r>
              <a:rPr lang="en-US" altLang="zh-CN" sz="2800" dirty="0">
                <a:solidFill>
                  <a:srgbClr val="FF0000"/>
                </a:solidFill>
                <a:latin typeface="Times New Roman" panose="02020603050405020304" pitchFamily="18" charset="0"/>
              </a:rPr>
              <a:t>turned to</a:t>
            </a:r>
            <a:r>
              <a:rPr lang="en-US" altLang="zh-CN" sz="2800" dirty="0">
                <a:latin typeface="Times New Roman" panose="02020603050405020304" pitchFamily="18" charset="0"/>
              </a:rPr>
              <a:t> his </a:t>
            </a:r>
            <a:r>
              <a:rPr lang="en-US" altLang="zh-CN" sz="2800" u="sng" dirty="0">
                <a:latin typeface="Times New Roman" panose="02020603050405020304" pitchFamily="18" charset="0"/>
              </a:rPr>
              <a:t>parents</a:t>
            </a:r>
            <a:r>
              <a:rPr lang="en-US" altLang="zh-CN" sz="2800" dirty="0">
                <a:latin typeface="Times New Roman" panose="02020603050405020304" pitchFamily="18" charset="0"/>
              </a:rPr>
              <a:t>. “We’ve got the puppy for Poppy. Now she is as </a:t>
            </a:r>
            <a:r>
              <a:rPr lang="en-US" altLang="zh-CN" sz="2800" u="sng" dirty="0">
                <a:latin typeface="Times New Roman" panose="02020603050405020304" pitchFamily="18" charset="0"/>
              </a:rPr>
              <a:t>cheerful</a:t>
            </a:r>
            <a:r>
              <a:rPr lang="en-US" altLang="zh-CN" sz="2800" dirty="0">
                <a:latin typeface="Times New Roman" panose="02020603050405020304" pitchFamily="18" charset="0"/>
              </a:rPr>
              <a:t> as before.” Mom </a:t>
            </a:r>
            <a:r>
              <a:rPr lang="en-US" altLang="zh-CN" sz="2800" dirty="0">
                <a:solidFill>
                  <a:srgbClr val="FF0000"/>
                </a:solidFill>
                <a:latin typeface="Times New Roman" panose="02020603050405020304" pitchFamily="18" charset="0"/>
              </a:rPr>
              <a:t>chuckled with deligh</a:t>
            </a:r>
            <a:r>
              <a:rPr lang="en-US" altLang="zh-CN" sz="2800" dirty="0">
                <a:latin typeface="Times New Roman" panose="02020603050405020304" pitchFamily="18" charset="0"/>
              </a:rPr>
              <a:t>t. “What a good idea!” </a:t>
            </a:r>
            <a:r>
              <a:rPr lang="en-US" altLang="zh-CN" sz="2800" dirty="0">
                <a:solidFill>
                  <a:srgbClr val="FF0000"/>
                </a:solidFill>
                <a:latin typeface="Times New Roman" panose="02020603050405020304" pitchFamily="18" charset="0"/>
              </a:rPr>
              <a:t>The boy </a:t>
            </a:r>
            <a:r>
              <a:rPr lang="en-US" altLang="zh-CN" sz="2800" u="sng" dirty="0">
                <a:solidFill>
                  <a:srgbClr val="FF0000"/>
                </a:solidFill>
                <a:latin typeface="Times New Roman" panose="02020603050405020304" pitchFamily="18" charset="0"/>
              </a:rPr>
              <a:t>hugged</a:t>
            </a:r>
            <a:r>
              <a:rPr lang="en-US" altLang="zh-CN" sz="2800" dirty="0">
                <a:solidFill>
                  <a:srgbClr val="FF0000"/>
                </a:solidFill>
                <a:latin typeface="Times New Roman" panose="02020603050405020304" pitchFamily="18" charset="0"/>
              </a:rPr>
              <a:t> both dogs, smiling. </a:t>
            </a:r>
            <a:endParaRPr lang="en-US" altLang="zh-CN" sz="2800" dirty="0" smtClean="0">
              <a:solidFill>
                <a:srgbClr val="FF0000"/>
              </a:solidFill>
              <a:latin typeface="Times New Roman" panose="02020603050405020304" pitchFamily="18" charset="0"/>
            </a:endParaRPr>
          </a:p>
          <a:p>
            <a:r>
              <a:rPr lang="en-US" altLang="zh-CN" sz="2800">
                <a:latin typeface="Times New Roman" panose="02020603050405020304" pitchFamily="18" charset="0"/>
              </a:rPr>
              <a:t> </a:t>
            </a:r>
            <a:r>
              <a:rPr lang="en-US" altLang="zh-CN" sz="2800" smtClean="0">
                <a:latin typeface="Times New Roman" panose="02020603050405020304" pitchFamily="18" charset="0"/>
              </a:rPr>
              <a:t>                                                                                                                                 </a:t>
            </a:r>
            <a:r>
              <a:rPr lang="en-US" altLang="zh-CN" sz="2800" dirty="0" smtClean="0">
                <a:latin typeface="Times New Roman" panose="02020603050405020304" pitchFamily="18" charset="0"/>
              </a:rPr>
              <a:t>  </a:t>
            </a:r>
            <a:endParaRPr lang="zh-CN"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3003</Words>
  <Application>WPS 演示</Application>
  <PresentationFormat>全屏显示(16:9)</PresentationFormat>
  <Paragraphs>58</Paragraphs>
  <Slides>7</Slides>
  <Notes>1</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宋体</vt:lpstr>
      <vt:lpstr>Wingdings</vt:lpstr>
      <vt:lpstr>Times New Roman</vt:lpstr>
      <vt:lpstr>HelveticaNeue</vt:lpstr>
      <vt:lpstr>华文新魏</vt:lpstr>
      <vt:lpstr>楷体</vt:lpstr>
      <vt:lpstr>Swis721 Ex BT</vt:lpstr>
      <vt:lpstr>Arial Rounded MT Bold</vt:lpstr>
      <vt:lpstr>Corbel</vt:lpstr>
      <vt:lpstr>微软雅黑</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285</cp:revision>
  <dcterms:created xsi:type="dcterms:W3CDTF">2020-01-10T03:30:00Z</dcterms:created>
  <dcterms:modified xsi:type="dcterms:W3CDTF">2021-01-02T12:05:45Z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