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04" r:id="rId6"/>
    <p:sldId id="257" r:id="rId7"/>
    <p:sldId id="318" r:id="rId8"/>
    <p:sldId id="319" r:id="rId9"/>
    <p:sldId id="329" r:id="rId10"/>
    <p:sldId id="322" r:id="rId11"/>
    <p:sldId id="295" r:id="rId12"/>
    <p:sldId id="35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mei" initials="d" lastIdx="1" clrIdx="0"/>
  <p:cmAuthor id="2" name="微软用户" initials="微" lastIdx="1" clrIdx="1"/>
  <p:cmAuthor id="3" name="Administrat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5C71-4830-4FD1-A1AF-6B06D26AD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5C71-4830-4FD1-A1AF-6B06D26AD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5C71-4830-4FD1-A1AF-6B06D26AD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5C71-4830-4FD1-A1AF-6B06D26AD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5C71-4830-4FD1-A1AF-6B06D26AD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5C71-4830-4FD1-A1AF-6B06D26AD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5C71-4830-4FD1-A1AF-6B06D26AD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5C71-4830-4FD1-A1AF-6B06D26AD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5C71-4830-4FD1-A1AF-6B06D26AD57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47" y="2093495"/>
            <a:ext cx="4764505" cy="4764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705" cy="522170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171184" y="1795391"/>
            <a:ext cx="2372900" cy="2273373"/>
          </a:xfrm>
        </p:spPr>
        <p:txBody>
          <a:bodyPr wrap="square">
            <a:normAutofit/>
          </a:bodyPr>
          <a:lstStyle>
            <a:lvl1pPr>
              <a:defRPr sz="49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>
                <a:sym typeface="Arial" panose="020B0604020202020204" pitchFamily="34" charset="0"/>
              </a:rPr>
              <a:t>编辑标题</a:t>
            </a:r>
            <a:endParaRPr lang="zh-CN" altLang="zh-CN" noProof="0" dirty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041206" y="4098223"/>
            <a:ext cx="4632856" cy="396875"/>
          </a:xfrm>
        </p:spPr>
        <p:txBody>
          <a:bodyPr wrap="square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>
                <a:sym typeface="Arial" panose="020B0604020202020204" pitchFamily="34" charset="0"/>
              </a:rPr>
              <a:t>添加副标题</a:t>
            </a:r>
            <a:endParaRPr lang="zh-CN" altLang="zh-CN" noProof="0" dirty="0">
              <a:sym typeface="Arial" panose="020B0604020202020204" pitchFamily="34" charset="0"/>
            </a:endParaRPr>
          </a:p>
        </p:txBody>
      </p:sp>
      <p:sp>
        <p:nvSpPr>
          <p:cNvPr id="2052" name="Line 4" descr="#wm#_41_01_*Z"/>
          <p:cNvSpPr>
            <a:spLocks noChangeShapeType="1"/>
          </p:cNvSpPr>
          <p:nvPr/>
        </p:nvSpPr>
        <p:spPr bwMode="auto">
          <a:xfrm>
            <a:off x="4020973" y="4090988"/>
            <a:ext cx="4673323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053" name="Line 5" descr="#wm#_41_01_*Z"/>
          <p:cNvSpPr>
            <a:spLocks noChangeShapeType="1"/>
          </p:cNvSpPr>
          <p:nvPr/>
        </p:nvSpPr>
        <p:spPr bwMode="auto">
          <a:xfrm>
            <a:off x="4020973" y="4486275"/>
            <a:ext cx="4673323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054" name="Line 6" descr="#wm#_41_01_*Z"/>
          <p:cNvSpPr>
            <a:spLocks noChangeShapeType="1"/>
          </p:cNvSpPr>
          <p:nvPr/>
        </p:nvSpPr>
        <p:spPr bwMode="auto">
          <a:xfrm>
            <a:off x="4092801" y="1793805"/>
            <a:ext cx="4529667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68189" y="484394"/>
            <a:ext cx="6648990" cy="518400"/>
          </a:xfrm>
        </p:spPr>
        <p:txBody>
          <a:bodyPr anchor="t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189" y="1026042"/>
            <a:ext cx="6648990" cy="51804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875" y="2786538"/>
            <a:ext cx="7112575" cy="1419703"/>
          </a:xfrm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AutoShape 4" descr="#wm#_41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900000">
            <a:off x="2221602" y="2677897"/>
            <a:ext cx="1696152" cy="1340841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1" name="AutoShape 5" descr="#wm#_41_07_*Z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9800000">
            <a:off x="2050895" y="2677897"/>
            <a:ext cx="1696152" cy="1340841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5749"/>
            <a:ext cx="10515600" cy="103930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183583"/>
            <a:ext cx="5156200" cy="38192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183583"/>
            <a:ext cx="5156200" cy="38192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977785"/>
            <a:ext cx="10515600" cy="10216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2038000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861912"/>
            <a:ext cx="5158316" cy="3059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038000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861912"/>
            <a:ext cx="5183717" cy="3059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80000" y="2332039"/>
            <a:ext cx="4032000" cy="1736725"/>
          </a:xfrm>
        </p:spPr>
        <p:txBody>
          <a:bodyPr wrap="square">
            <a:normAutofit/>
          </a:bodyPr>
          <a:lstStyle>
            <a:lvl1pPr>
              <a:defRPr sz="5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>
                <a:sym typeface="Arial" panose="020B0604020202020204" pitchFamily="34" charset="0"/>
              </a:rPr>
              <a:t>编辑标题</a:t>
            </a:r>
            <a:endParaRPr lang="zh-CN" altLang="zh-CN" noProof="0" dirty="0">
              <a:sym typeface="Arial" panose="020B0604020202020204" pitchFamily="34" charset="0"/>
            </a:endParaRPr>
          </a:p>
        </p:txBody>
      </p:sp>
      <p:sp>
        <p:nvSpPr>
          <p:cNvPr id="5" name="Line 4" descr="#wm#_41_01_*Z"/>
          <p:cNvSpPr>
            <a:spLocks noChangeShapeType="1"/>
          </p:cNvSpPr>
          <p:nvPr/>
        </p:nvSpPr>
        <p:spPr bwMode="auto">
          <a:xfrm>
            <a:off x="4080933" y="4090988"/>
            <a:ext cx="4032251" cy="0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6" name="Line 5" descr="#wm#_41_01_*Z"/>
          <p:cNvSpPr>
            <a:spLocks noChangeShapeType="1"/>
          </p:cNvSpPr>
          <p:nvPr/>
        </p:nvSpPr>
        <p:spPr bwMode="auto">
          <a:xfrm>
            <a:off x="4080933" y="4486275"/>
            <a:ext cx="4032251" cy="1588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7" name="Line 6" descr="#wm#_41_01_*Z"/>
          <p:cNvSpPr>
            <a:spLocks noChangeShapeType="1"/>
          </p:cNvSpPr>
          <p:nvPr/>
        </p:nvSpPr>
        <p:spPr bwMode="auto">
          <a:xfrm>
            <a:off x="4080933" y="2303464"/>
            <a:ext cx="4032251" cy="1587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47" y="2093495"/>
            <a:ext cx="4764505" cy="4764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705" cy="52217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892" y="1069975"/>
            <a:ext cx="5433600" cy="5436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20467" y="1069976"/>
            <a:ext cx="4133851" cy="41640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26892" y="1761894"/>
            <a:ext cx="5433600" cy="42040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1479665"/>
            <a:ext cx="1828800" cy="4646499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479665"/>
            <a:ext cx="8455428" cy="4646499"/>
          </a:xfrm>
        </p:spPr>
        <p:txBody>
          <a:bodyPr vert="eaVer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080655"/>
            <a:ext cx="10515599" cy="49073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image" Target="../media/image1.png"/><Relationship Id="rId15" Type="http://schemas.openxmlformats.org/officeDocument/2006/relationships/tags" Target="../tags/tag5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" y="4079368"/>
            <a:ext cx="2815389" cy="28153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64316" y="1"/>
            <a:ext cx="2995862" cy="2995862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626225" y="986169"/>
            <a:ext cx="9781309" cy="103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626225" y="2208040"/>
            <a:ext cx="9781309" cy="36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5EE3-CD17-4807-8283-21E5276B8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0DE7-C8BE-472A-9299-8C142B2E6185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6D0B8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6D0B8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6D0B8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6D0B8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6D0B8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6D0B8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6D0B8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6D0B8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9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1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882900" y="1795145"/>
            <a:ext cx="6564630" cy="2273300"/>
          </a:xfrm>
        </p:spPr>
        <p:txBody>
          <a:bodyPr>
            <a:normAutofit/>
          </a:bodyPr>
          <a:lstStyle/>
          <a:p>
            <a:r>
              <a:rPr lang="zh-CN" sz="6000" b="1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</a:rPr>
              <a:t>稽阳联考</a:t>
            </a:r>
            <a:br>
              <a:rPr lang="zh-CN" sz="6000" b="1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</a:rPr>
            </a:br>
            <a:endParaRPr lang="zh-CN" altLang="en-US" sz="6000" b="1">
              <a:solidFill>
                <a:schemeClr val="bg2">
                  <a:lumMod val="75000"/>
                </a:schemeClr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6410" y="659765"/>
            <a:ext cx="113804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Atlas, a figure from ancient Greek myth, ____________________________________</a:t>
            </a:r>
            <a:endParaRPr lang="en-US" altLang="zh-CN" sz="3200" b="1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_________.</a:t>
            </a:r>
            <a:endParaRPr lang="en-US" altLang="zh-CN" sz="3200" b="1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25455" y="213995"/>
            <a:ext cx="1241425" cy="768350"/>
          </a:xfrm>
          <a:prstGeom prst="rect">
            <a:avLst/>
          </a:prstGeom>
          <a:noFill/>
          <a:ln w="69850" cmpd="dbl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tx1"/>
                </a:solidFill>
                <a:latin typeface="字魂酷乐潮玩体" panose="00000500000000000000" charset="-122"/>
                <a:ea typeface="字魂酷乐潮玩体" panose="00000500000000000000" charset="-122"/>
              </a:rPr>
              <a:t>A篇</a:t>
            </a:r>
            <a:endParaRPr lang="zh-CN" altLang="en-US" sz="4400" b="1" dirty="0">
              <a:solidFill>
                <a:schemeClr val="tx1"/>
              </a:solidFill>
              <a:latin typeface="字魂酷乐潮玩体" panose="00000500000000000000" charset="-122"/>
              <a:ea typeface="字魂酷乐潮玩体" panose="00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410" y="1139190"/>
            <a:ext cx="73990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single-handedly held the heavens high up 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046345" y="4383405"/>
            <a:ext cx="167894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inspiring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829810" y="3891280"/>
            <a:ext cx="22790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Courageous</a:t>
            </a:r>
            <a:endParaRPr lang="en-US" sz="32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39735" y="411480"/>
            <a:ext cx="2431415" cy="3002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文本框 6"/>
          <p:cNvSpPr txBox="1"/>
          <p:nvPr/>
        </p:nvSpPr>
        <p:spPr>
          <a:xfrm>
            <a:off x="486410" y="1673860"/>
            <a:ext cx="18275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 in the air</a:t>
            </a:r>
            <a:endParaRPr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4829810" y="3891280"/>
            <a:ext cx="7397115" cy="3017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C__________(courage) Giannakos, an i________ </a:t>
            </a:r>
            <a:r>
              <a:rPr lang="zh-CN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鼓舞人心的</a:t>
            </a:r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modern-day version of Atlas, carried a d_______ c__________ (company)to Mount Mytikas, 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thus helping</a:t>
            </a:r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 to f____ her dream.</a:t>
            </a:r>
            <a:endParaRPr lang="en-US" altLang="zh-CN" sz="3200" b="1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H_____ exist in real life as well.</a:t>
            </a:r>
            <a:endParaRPr lang="en-US" altLang="zh-CN" sz="3200" b="1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06280" y="4824095"/>
            <a:ext cx="17348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disabled</a:t>
            </a:r>
            <a:endParaRPr 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9051290" y="5872480"/>
            <a:ext cx="11785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 fulfill</a:t>
            </a:r>
            <a:endParaRPr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4773930" y="6325235"/>
            <a:ext cx="15379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 Heroes</a:t>
            </a:r>
            <a:endParaRPr lang="zh-CN" altLang="en-US" sz="3200"/>
          </a:p>
        </p:txBody>
      </p:sp>
      <p:pic>
        <p:nvPicPr>
          <p:cNvPr id="2" name="图片 1" descr="390fbf5f6c92a6f62d6c7ef8ebe3cf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5" y="4343400"/>
            <a:ext cx="2693670" cy="2479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 descr="c46f35bb74e9af55d731dc5d0d16b3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9545" y="4020502"/>
            <a:ext cx="2655570" cy="275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5046345" y="5293360"/>
            <a:ext cx="201993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ompanion</a:t>
            </a:r>
            <a:endParaRPr lang="en-US" altLang="zh-CN" sz="3200" b="1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67945" y="2465705"/>
            <a:ext cx="12248515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zh-CN" sz="3200"/>
          </a:p>
          <a:p>
            <a:r>
              <a:rPr lang="en-US" altLang="zh-CN" sz="3200">
                <a:solidFill>
                  <a:srgbClr val="FF0000"/>
                </a:solidFill>
              </a:rPr>
              <a:t>It was</a:t>
            </a:r>
            <a:r>
              <a:rPr lang="en-US" altLang="zh-CN" sz="3200"/>
              <a:t> the old man </a:t>
            </a:r>
            <a:r>
              <a:rPr lang="en-US" altLang="zh-CN" sz="3200">
                <a:solidFill>
                  <a:srgbClr val="FF0000"/>
                </a:solidFill>
              </a:rPr>
              <a:t>that</a:t>
            </a:r>
            <a:r>
              <a:rPr lang="en-US" altLang="zh-CN" sz="3200"/>
              <a:t> single-handedly solved the crisis of the zoo </a:t>
            </a:r>
            <a:endParaRPr lang="en-US" altLang="zh-CN" sz="3200"/>
          </a:p>
          <a:p>
            <a:r>
              <a:rPr lang="en-US" altLang="zh-CN" sz="3200"/>
              <a:t>at that night.</a:t>
            </a:r>
            <a:endParaRPr lang="en-US" altLang="zh-CN" sz="3200"/>
          </a:p>
        </p:txBody>
      </p:sp>
      <p:sp>
        <p:nvSpPr>
          <p:cNvPr id="17" name="文本框 16"/>
          <p:cNvSpPr txBox="1"/>
          <p:nvPr/>
        </p:nvSpPr>
        <p:spPr>
          <a:xfrm>
            <a:off x="93980" y="2228215"/>
            <a:ext cx="9123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那天晚上那个老人凭一己之力解决了动物园的危机</a:t>
            </a:r>
            <a:endParaRPr lang="zh-CN" altLang="en-US" sz="32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5" grpId="0"/>
      <p:bldP spid="7" grpId="0"/>
      <p:bldP spid="12" grpId="0"/>
      <p:bldP spid="13" grpId="0"/>
      <p:bldP spid="14" grpId="0"/>
      <p:bldP spid="15" grpId="0"/>
      <p:bldP spid="11" grpId="0"/>
      <p:bldP spid="17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75" y="948055"/>
            <a:ext cx="1215390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With Torsion __________(fasten) in a secially adapted backpack, Giannakos, along with an eight-member support team, startd the ____________(exhaust) uphill climb of the ...tallest summit.</a:t>
            </a:r>
            <a:endParaRPr lang="en-US" altLang="zh-CN" sz="3200">
              <a:latin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</a:rPr>
              <a:t>There is ________ more real than the dream.</a:t>
            </a:r>
            <a:endParaRPr lang="en-US" altLang="zh-CN" sz="3200">
              <a:latin typeface="Times New Roman" panose="02020603050405020304" charset="0"/>
            </a:endParaRPr>
          </a:p>
          <a:p>
            <a:r>
              <a:rPr lang="zh-CN" altLang="zh-CN" sz="3200">
                <a:latin typeface="Times New Roman" panose="02020603050405020304" charset="0"/>
              </a:rPr>
              <a:t>没有比今天晚上经历的更刺激的了</a:t>
            </a:r>
            <a:endParaRPr lang="zh-CN" altLang="zh-CN" sz="3200">
              <a:latin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</a:rPr>
              <a:t>It's ____________</a:t>
            </a:r>
            <a:r>
              <a:rPr lang="zh-CN" altLang="en-US" sz="3200">
                <a:latin typeface="Times New Roman" panose="02020603050405020304" charset="0"/>
              </a:rPr>
              <a:t>激动人心的</a:t>
            </a:r>
            <a:r>
              <a:rPr lang="en-US" altLang="zh-CN" sz="3200">
                <a:latin typeface="Times New Roman" panose="02020603050405020304" charset="0"/>
              </a:rPr>
              <a:t>to know that while we generally _________________</a:t>
            </a:r>
            <a:r>
              <a:rPr lang="zh-CN" altLang="en-US" sz="3200">
                <a:latin typeface="Times New Roman" panose="02020603050405020304" charset="0"/>
              </a:rPr>
              <a:t>把英雄想象成</a:t>
            </a:r>
            <a:r>
              <a:rPr lang="en-US" altLang="zh-CN" sz="3200">
                <a:latin typeface="Times New Roman" panose="02020603050405020304" charset="0"/>
              </a:rPr>
              <a:t>stuff of myth and legend, there are actually some ______________</a:t>
            </a:r>
            <a:r>
              <a:rPr lang="zh-CN" altLang="en-US" sz="3200">
                <a:latin typeface="Times New Roman" panose="02020603050405020304" charset="0"/>
              </a:rPr>
              <a:t>闪光的例子</a:t>
            </a:r>
            <a:r>
              <a:rPr lang="en-US" altLang="zh-CN" sz="3200">
                <a:latin typeface="Times New Roman" panose="02020603050405020304" charset="0"/>
              </a:rPr>
              <a:t> --like Giannakoes--who exist in real life as well.</a:t>
            </a:r>
            <a:endParaRPr lang="en-US" altLang="zh-CN" sz="320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25455" y="213995"/>
            <a:ext cx="1128395" cy="768350"/>
          </a:xfrm>
          <a:prstGeom prst="rect">
            <a:avLst/>
          </a:prstGeom>
          <a:noFill/>
          <a:ln w="69850" cmpd="dbl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dirty="0">
                <a:solidFill>
                  <a:schemeClr val="tx1"/>
                </a:solidFill>
                <a:latin typeface="字魂酷乐潮玩体" panose="00000500000000000000" charset="-122"/>
                <a:ea typeface="字魂酷乐潮玩体" panose="00000500000000000000" charset="-122"/>
              </a:rPr>
              <a:t>B</a:t>
            </a:r>
            <a:r>
              <a:rPr lang="zh-CN" altLang="en-US" sz="4400" b="1" dirty="0">
                <a:solidFill>
                  <a:schemeClr val="tx1"/>
                </a:solidFill>
                <a:latin typeface="字魂酷乐潮玩体" panose="00000500000000000000" charset="-122"/>
                <a:ea typeface="字魂酷乐潮玩体" panose="00000500000000000000" charset="-122"/>
              </a:rPr>
              <a:t>篇</a:t>
            </a:r>
            <a:endParaRPr lang="zh-CN" altLang="en-US" sz="4400" b="1" dirty="0">
              <a:solidFill>
                <a:schemeClr val="tx1"/>
              </a:solidFill>
              <a:latin typeface="字魂酷乐潮玩体" panose="00000500000000000000" charset="-122"/>
              <a:ea typeface="字魂酷乐潮玩体" panose="000005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3218985"/>
            <a:ext cx="6652090" cy="3314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"/>
          <p:cNvSpPr/>
          <p:nvPr/>
        </p:nvSpPr>
        <p:spPr>
          <a:xfrm>
            <a:off x="254635" y="785495"/>
            <a:ext cx="12494895" cy="228409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Paras.1-2:</a:t>
            </a:r>
            <a:r>
              <a:rPr lang="en-US" altLang="zh-CN" sz="3200" b="1" dirty="0">
                <a:solidFill>
                  <a:srgbClr val="3A08B8"/>
                </a:solidFill>
                <a:latin typeface="华文新魏" panose="02010800040101010101" charset="-122"/>
                <a:ea typeface="华文新魏" panose="02010800040101010101" charset="-122"/>
              </a:rPr>
              <a:t> </a:t>
            </a:r>
            <a:r>
              <a:rPr lang="en-US" altLang="zh-CN" sz="3200" b="1" dirty="0">
                <a:solidFill>
                  <a:srgbClr val="1D41D5"/>
                </a:solidFill>
                <a:latin typeface="华文新魏" panose="02010800040101010101" charset="-122"/>
                <a:ea typeface="华文新魏" panose="02010800040101010101" charset="-122"/>
              </a:rPr>
              <a:t>Microaggressions are being e_________ and s_____ about.</a:t>
            </a:r>
            <a:endParaRPr lang="en-US" altLang="zh-CN" sz="3200" b="1" dirty="0">
              <a:solidFill>
                <a:srgbClr val="1D41D5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Para.3:</a:t>
            </a:r>
            <a:r>
              <a:rPr lang="en-US" altLang="zh-CN" sz="3200" b="1" dirty="0">
                <a:solidFill>
                  <a:srgbClr val="1D41D5"/>
                </a:solidFill>
                <a:latin typeface="华文新魏" panose="02010800040101010101" charset="-122"/>
                <a:ea typeface="华文新魏" panose="02010800040101010101" charset="-122"/>
              </a:rPr>
              <a:t> Microaggressions are _______ physically and mentally.</a:t>
            </a:r>
            <a:endParaRPr lang="en-US" altLang="zh-CN" sz="3200" b="1" dirty="0">
              <a:solidFill>
                <a:srgbClr val="1D41D5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Paras.4-5: </a:t>
            </a:r>
            <a:r>
              <a:rPr lang="en-US" sz="3200" b="1" dirty="0">
                <a:solidFill>
                  <a:srgbClr val="1D41D5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Walker advised the victims _____ their opinions ______.</a:t>
            </a:r>
            <a:endParaRPr lang="en-US" sz="3200" b="1" dirty="0">
              <a:solidFill>
                <a:srgbClr val="1D41D5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6565" y="785495"/>
            <a:ext cx="23145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experienced 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3215" y="1512570"/>
            <a:ext cx="155956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harmful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91020" y="2239645"/>
            <a:ext cx="11226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voice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23755" y="785495"/>
            <a:ext cx="14382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spoken 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6870" y="2272665"/>
            <a:ext cx="14122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frankly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8260545" y="3197225"/>
            <a:ext cx="3699510" cy="2894965"/>
          </a:xfrm>
          <a:prstGeom prst="rect">
            <a:avLst/>
          </a:prstGeom>
          <a:noFill/>
          <a:ln w="69850" cmpd="dbl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15000"/>
              </a:lnSpc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WORD BANK</a:t>
            </a:r>
            <a:endParaRPr lang="en-US" sz="32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15000"/>
              </a:lnSpc>
            </a:pP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1.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鉴于种族骚乱     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15000"/>
              </a:lnSpc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2. 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接触种族歧视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           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15000"/>
              </a:lnSpc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3.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并无恶意    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algn="l" fontAlgn="auto">
              <a:lnSpc>
                <a:spcPct val="115000"/>
              </a:lnSpc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      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  <p:bldP spid="11" grpId="0"/>
      <p:bldP spid="12" grpId="0"/>
      <p:bldP spid="1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955540" y="269870"/>
            <a:ext cx="11449685" cy="1863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sz="3200" b="1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_______________ Drove Some </a:t>
            </a:r>
            <a:endParaRPr lang="en-US" sz="3200" b="1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sz="3200" b="1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Neanderthals to Cannibalism</a:t>
            </a:r>
            <a:endParaRPr lang="en-US" sz="3200" b="1" dirty="0"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en-US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 </a:t>
            </a:r>
            <a:endParaRPr lang="en-US" sz="3200" b="1" dirty="0">
              <a:solidFill>
                <a:srgbClr val="1D41D5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25455" y="213995"/>
            <a:ext cx="1128395" cy="768350"/>
          </a:xfrm>
          <a:prstGeom prst="rect">
            <a:avLst/>
          </a:prstGeom>
          <a:noFill/>
          <a:ln w="69850" cmpd="dbl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dirty="0">
                <a:solidFill>
                  <a:schemeClr val="tx1"/>
                </a:solidFill>
                <a:latin typeface="字魂酷乐潮玩体" panose="00000500000000000000" charset="-122"/>
                <a:ea typeface="字魂酷乐潮玩体" panose="00000500000000000000" charset="-122"/>
              </a:rPr>
              <a:t>C</a:t>
            </a:r>
            <a:r>
              <a:rPr lang="zh-CN" altLang="en-US" sz="4400" b="1" dirty="0">
                <a:solidFill>
                  <a:schemeClr val="tx1"/>
                </a:solidFill>
                <a:latin typeface="字魂酷乐潮玩体" panose="00000500000000000000" charset="-122"/>
                <a:ea typeface="字魂酷乐潮玩体" panose="00000500000000000000" charset="-122"/>
              </a:rPr>
              <a:t>篇</a:t>
            </a:r>
            <a:endParaRPr lang="zh-CN" altLang="en-US" sz="4400" b="1" dirty="0">
              <a:solidFill>
                <a:schemeClr val="tx1"/>
              </a:solidFill>
              <a:latin typeface="字魂酷乐潮玩体" panose="00000500000000000000" charset="-122"/>
              <a:ea typeface="字魂酷乐潮玩体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55540" y="6980"/>
            <a:ext cx="31134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algn="l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Global Warming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989" y="269870"/>
            <a:ext cx="3815715" cy="2758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 Box 5"/>
          <p:cNvSpPr txBox="1"/>
          <p:nvPr/>
        </p:nvSpPr>
        <p:spPr>
          <a:xfrm>
            <a:off x="8636635" y="1389380"/>
            <a:ext cx="3403600" cy="2334260"/>
          </a:xfrm>
          <a:prstGeom prst="rect">
            <a:avLst/>
          </a:prstGeom>
          <a:noFill/>
          <a:ln w="69850" cmpd="dbl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15000"/>
              </a:lnSpc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WORD BANK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         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15000"/>
              </a:lnSpc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1.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之前的研究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15000"/>
              </a:lnSpc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2. 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绝非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...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独有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15000"/>
              </a:lnSpc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3.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发现；明白 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130" y="3723640"/>
            <a:ext cx="1214374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Six Neanderthals who lived in _____ is now now France were eaten by their fellow 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Neanderthals some100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，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000 years ago.</a:t>
            </a:r>
            <a:endParaRPr lang="en-US" altLang="zh-CN" sz="3200">
              <a:latin typeface="Times New Roman" panose="02020603050405020304" charset="0"/>
              <a:sym typeface="+mn-ea"/>
            </a:endParaRPr>
          </a:p>
          <a:p>
            <a:r>
              <a:rPr lang="en-US" altLang="zh-CN" sz="3200">
                <a:latin typeface="Times New Roman" panose="02020603050405020304" charset="0"/>
                <a:sym typeface="+mn-ea"/>
              </a:rPr>
              <a:t>The researchers examined a layer of sediment in a cave________(know) as Baum Moula-Guercy... In that layer, charcoal and animal bones were ______ well-preserved that scientists could reconstruct an environmental picture___________</a:t>
            </a:r>
            <a:r>
              <a:rPr lang="zh-CN" altLang="en-US" sz="320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3200">
                <a:latin typeface="Times New Roman" panose="02020603050405020304" charset="0"/>
                <a:sym typeface="+mn-ea"/>
              </a:rPr>
              <a:t>present) 120.000 to 130.000 years ago.</a:t>
            </a:r>
            <a:endParaRPr lang="en-US" altLang="zh-CN" sz="3200">
              <a:latin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bldLvl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/>
          <p:nvPr/>
        </p:nvSpPr>
        <p:spPr>
          <a:xfrm>
            <a:off x="144145" y="56515"/>
            <a:ext cx="11911965" cy="1358900"/>
          </a:xfrm>
          <a:prstGeom prst="rect">
            <a:avLst/>
          </a:prstGeom>
          <a:noFill/>
          <a:ln w="69850" cmpd="dbl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WORD BANK</a:t>
            </a:r>
            <a:endParaRPr 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1. 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起初</a:t>
            </a:r>
            <a:r>
              <a:rPr lang="en-US" altLang="zh-CN" sz="3200" b="1" dirty="0">
                <a:solidFill>
                  <a:srgbClr val="1D41D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(</a:t>
            </a:r>
            <a:r>
              <a:rPr lang="zh-CN" altLang="en-US" sz="3200" b="1" dirty="0">
                <a:solidFill>
                  <a:srgbClr val="1D41D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单词</a:t>
            </a:r>
            <a:r>
              <a:rPr lang="en-US" altLang="zh-CN" sz="3200" b="1" dirty="0">
                <a:solidFill>
                  <a:srgbClr val="1D41D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        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2.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不太知道、了解            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3.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情况并非总是如此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60" y="2359660"/>
            <a:ext cx="1215326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He had Laura feel an item, such as a spoon, and then </a:t>
            </a:r>
            <a:r>
              <a:rPr lang="en-US" altLang="zh-CN" sz="3600">
                <a:solidFill>
                  <a:srgbClr val="FF0000"/>
                </a:solidFill>
              </a:rPr>
              <a:t>ran her finger over</a:t>
            </a:r>
            <a:r>
              <a:rPr lang="en-US" altLang="zh-CN" sz="3600"/>
              <a:t> a label that had the word spoon ________(spell) in ________(raise) letter.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48315" y="168910"/>
            <a:ext cx="1422400" cy="768350"/>
          </a:xfrm>
          <a:prstGeom prst="rect">
            <a:avLst/>
          </a:prstGeom>
          <a:noFill/>
          <a:ln w="69850" cmpd="dbl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sz="4400" b="1" dirty="0">
                <a:solidFill>
                  <a:schemeClr val="tx1"/>
                </a:solidFill>
                <a:latin typeface="字魂酷乐潮玩体" panose="00000500000000000000" charset="-122"/>
                <a:ea typeface="字魂酷乐潮玩体" panose="00000500000000000000" charset="-122"/>
              </a:rPr>
              <a:t>完形</a:t>
            </a:r>
            <a:endParaRPr lang="zh-CN" sz="4400" b="1" dirty="0">
              <a:solidFill>
                <a:schemeClr val="tx1"/>
              </a:solidFill>
              <a:latin typeface="字魂酷乐潮玩体" panose="00000500000000000000" charset="-122"/>
              <a:ea typeface="字魂酷乐潮玩体" panose="00000500000000000000" charset="-122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182245" y="3436938"/>
            <a:ext cx="11678285" cy="335788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ctr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685800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Seeing his daughter ____________________ </a:t>
            </a:r>
            <a:r>
              <a:rPr lang="zh-CN" altLang="en-US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伤心的</a:t>
            </a:r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by the __________</a:t>
            </a:r>
            <a:r>
              <a:rPr lang="zh-CN" altLang="en-US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取消</a:t>
            </a:r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 of the graduation ceremony, Burdon managed to ________ one in their own yard ____________________</a:t>
            </a:r>
            <a:r>
              <a:rPr lang="zh-CN" altLang="en-US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她不知晓的情况下</a:t>
            </a:r>
            <a:r>
              <a:rPr lang="en-US" altLang="zh-CN" sz="3200" b="1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. What he did not only _______ her dream, but also made himself _______. </a:t>
            </a:r>
            <a:endParaRPr lang="en-US" altLang="zh-CN" sz="3200" b="1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2835" y="3331210"/>
            <a:ext cx="42487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upset/ sorrow-stricken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2120" y="4511040"/>
            <a:ext cx="4006850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host/make it up </a:t>
            </a:r>
            <a:endParaRPr lang="zh-CN" altLang="en-US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73165" y="4685030"/>
            <a:ext cx="43751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without her knowledge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775" y="3991610"/>
            <a:ext cx="22879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cancellation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294640"/>
            <a:ext cx="4274185" cy="3134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10" y="294640"/>
            <a:ext cx="4142740" cy="3142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6273165" y="5334000"/>
            <a:ext cx="27603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fulfilled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72715" y="6027420"/>
            <a:ext cx="13798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defTabSz="6858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proud</a:t>
            </a:r>
            <a:endParaRPr lang="en-US" altLang="zh-CN" sz="3200" b="1" dirty="0">
              <a:solidFill>
                <a:srgbClr val="C0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/>
          <p:nvPr/>
        </p:nvSpPr>
        <p:spPr>
          <a:xfrm>
            <a:off x="716915" y="1480820"/>
            <a:ext cx="9353550" cy="2334260"/>
          </a:xfrm>
          <a:prstGeom prst="rect">
            <a:avLst/>
          </a:prstGeom>
          <a:noFill/>
          <a:ln w="69850" cmpd="dbl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15000"/>
              </a:lnSpc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WORD BANK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15000"/>
              </a:lnSpc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1.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六个星期期间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15000"/>
              </a:lnSpc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2.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它符合防疫标准，所有人戴口罩间隔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6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英尺就坐。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fontAlgn="auto">
              <a:lnSpc>
                <a:spcPct val="115000"/>
              </a:lnSpc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3.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这是我期待中最好的了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/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我别无他求。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6000">
                <a:solidFill>
                  <a:schemeClr val="tx2"/>
                </a:solidFill>
                <a:latin typeface="+mj-lt"/>
                <a:ea typeface="+mj-ea"/>
              </a:rPr>
              <a:t>THANKS</a:t>
            </a:r>
            <a:endParaRPr lang="en-US" altLang="zh-CN" sz="6000">
              <a:solidFill>
                <a:schemeClr val="tx2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57*i*5"/>
</p:tagLst>
</file>

<file path=ppt/tags/tag10.xml><?xml version="1.0" encoding="utf-8"?>
<p:tagLst xmlns:p="http://schemas.openxmlformats.org/presentationml/2006/main">
  <p:tag name="KSO_WM_TEMPLATE_CATEGORY" val="custom"/>
  <p:tag name="KSO_WM_TEMPLATE_INDEX" val="160041"/>
  <p:tag name="KSO_WM_TAG_VERSION" val="1.0"/>
  <p:tag name="KSO_WM_SLIDE_ID" val="custom16004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3"/>
  <p:tag name="KSO_WM_SLIDE_SIZE" val="828*342"/>
</p:tagLst>
</file>

<file path=ppt/tags/tag11.xml><?xml version="1.0" encoding="utf-8"?>
<p:tagLst xmlns:p="http://schemas.openxmlformats.org/presentationml/2006/main">
  <p:tag name="KSO_WM_TEMPLATE_CATEGORY" val="custom"/>
  <p:tag name="KSO_WM_TEMPLATE_INDEX" val="160041"/>
  <p:tag name="KSO_WM_TAG_VERSION" val="1.0"/>
  <p:tag name="KSO_WM_SLIDE_ID" val="custom16004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3"/>
  <p:tag name="KSO_WM_SLIDE_SIZE" val="828*342"/>
</p:tagLst>
</file>

<file path=ppt/tags/tag12.xml><?xml version="1.0" encoding="utf-8"?>
<p:tagLst xmlns:p="http://schemas.openxmlformats.org/presentationml/2006/main">
  <p:tag name="KSO_WM_TEMPLATE_CATEGORY" val="custom"/>
  <p:tag name="KSO_WM_TEMPLATE_INDEX" val="160041"/>
  <p:tag name="KSO_WM_TAG_VERSION" val="1.0"/>
  <p:tag name="KSO_WM_SLIDE_ID" val="custom16004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3"/>
  <p:tag name="KSO_WM_SLIDE_SIZE" val="828*342"/>
</p:tagLst>
</file>

<file path=ppt/tags/tag13.xml><?xml version="1.0" encoding="utf-8"?>
<p:tagLst xmlns:p="http://schemas.openxmlformats.org/presentationml/2006/main">
  <p:tag name="KSO_WM_TEMPLATE_CATEGORY" val="custom"/>
  <p:tag name="KSO_WM_TEMPLATE_INDEX" val="160041"/>
  <p:tag name="KSO_WM_TAG_VERSION" val="1.0"/>
  <p:tag name="KSO_WM_SLIDE_ID" val="custom16004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3"/>
  <p:tag name="KSO_WM_SLIDE_SIZE" val="828*342"/>
</p:tagLst>
</file>

<file path=ppt/tags/tag14.xml><?xml version="1.0" encoding="utf-8"?>
<p:tagLst xmlns:p="http://schemas.openxmlformats.org/presentationml/2006/main">
  <p:tag name="KSO_WM_TEMPLATE_CATEGORY" val="custom"/>
  <p:tag name="KSO_WM_TEMPLATE_INDEX" val="160041"/>
  <p:tag name="KSO_WM_TAG_VERSION" val="1.0"/>
  <p:tag name="KSO_WM_SLIDE_ID" val="custom16004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3"/>
  <p:tag name="KSO_WM_SLIDE_SIZE" val="828*342"/>
</p:tagLst>
</file>

<file path=ppt/tags/tag15.xml><?xml version="1.0" encoding="utf-8"?>
<p:tagLst xmlns:p="http://schemas.openxmlformats.org/presentationml/2006/main">
  <p:tag name="KSO_WM_TEMPLATE_CATEGORY" val="custom"/>
  <p:tag name="KSO_WM_TEMPLATE_INDEX" val="160041"/>
  <p:tag name="KSO_WM_TAG_VERSION" val="1.0"/>
  <p:tag name="KSO_WM_SLIDE_ID" val="custom16004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3"/>
  <p:tag name="KSO_WM_SLIDE_SIZE" val="828*342"/>
</p:tagLst>
</file>

<file path=ppt/tags/tag16.xml><?xml version="1.0" encoding="utf-8"?>
<p:tagLst xmlns:p="http://schemas.openxmlformats.org/presentationml/2006/main">
  <p:tag name="KSO_WM_TEMPLATE_CATEGORY" val="custom"/>
  <p:tag name="KSO_WM_TEMPLATE_INDEX" val="160041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160041_34*a*1"/>
  <p:tag name="KSO_WM_UNIT_PRESET_TEXT" val="THANKS"/>
</p:tagLst>
</file>

<file path=ppt/tags/tag17.xml><?xml version="1.0" encoding="utf-8"?>
<p:tagLst xmlns:p="http://schemas.openxmlformats.org/presentationml/2006/main">
  <p:tag name="KSO_WM_SLIDE_ID" val="custom160041_34"/>
  <p:tag name="KSO_WM_SLIDE_INDEX" val="34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41"/>
  <p:tag name="KSO_WM_TAG_VERSION" val="1.0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57*i*6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04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04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041"/>
  <p:tag name="KSO_WM_TAG_VERSION" val="1.0"/>
  <p:tag name="KSO_WM_TEMPLATE_THUMBS_INDEX" val="1、7、11、16、17、21、24、28、33、34"/>
</p:tagLst>
</file>

<file path=ppt/tags/tag6.xml><?xml version="1.0" encoding="utf-8"?>
<p:tagLst xmlns:p="http://schemas.openxmlformats.org/presentationml/2006/main">
  <p:tag name="KSO_WM_TEMPLATE_CATEGORY" val="custom"/>
  <p:tag name="KSO_WM_TEMPLATE_INDEX" val="160041"/>
  <p:tag name="KSO_WM_TAG_VERSION" val="1.0"/>
  <p:tag name="KSO_WM_BEAUTIFY_FLAG" val="#wm#"/>
  <p:tag name="KSO_WM_UNIT_TYPE" val="a"/>
  <p:tag name="KSO_WM_UNIT_INDEX" val="1"/>
  <p:tag name="KSO_WM_UNIT_ID" val="custom160041_1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家有萌宠"/>
</p:tagLst>
</file>

<file path=ppt/tags/tag7.xml><?xml version="1.0" encoding="utf-8"?>
<p:tagLst xmlns:p="http://schemas.openxmlformats.org/presentationml/2006/main">
  <p:tag name="KSO_WM_SLIDE_ITEM_CNT" val="2"/>
  <p:tag name="KSO_WM_BEAUTIFY_FLAG" val="#wm#"/>
  <p:tag name="KSO_WM_SLIDE_TYPE" val="title"/>
  <p:tag name="KSO_WM_SLIDE_LAYOUT_CNT" val="1_1"/>
  <p:tag name="KSO_WM_SLIDE_LAYOUT" val="a_b"/>
  <p:tag name="KSO_WM_SLIDE_INDEX" val="1"/>
  <p:tag name="KSO_WM_SLIDE_ID" val="custom160041_1"/>
  <p:tag name="KSO_WM_TEMPLATE_CATEGORY" val="custom"/>
  <p:tag name="KSO_WM_TEMPLATE_INDEX" val="160041"/>
  <p:tag name="KSO_WM_TAG_VERSION" val="1.0"/>
  <p:tag name="KSO_WM_TEMPLATE_THUMBS_INDEX" val="1、7、11、16、17、21、24、28、33、34、"/>
</p:tagLst>
</file>

<file path=ppt/tags/tag8.xml><?xml version="1.0" encoding="utf-8"?>
<p:tagLst xmlns:p="http://schemas.openxmlformats.org/presentationml/2006/main">
  <p:tag name="KSO_WM_UNIT_PLACING_PICTURE_USER_VIEWPORT" val="{&quot;height&quot;:4500,&quot;width&quot;:3803}"/>
</p:tagLst>
</file>

<file path=ppt/tags/tag9.xml><?xml version="1.0" encoding="utf-8"?>
<p:tagLst xmlns:p="http://schemas.openxmlformats.org/presentationml/2006/main">
  <p:tag name="KSO_WM_TEMPLATE_CATEGORY" val="custom"/>
  <p:tag name="KSO_WM_TEMPLATE_INDEX" val="160041"/>
  <p:tag name="KSO_WM_TAG_VERSION" val="1.0"/>
  <p:tag name="KSO_WM_SLIDE_ID" val="custom16004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3"/>
  <p:tag name="KSO_WM_SLIDE_SIZE" val="828*34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自定义 2">
      <a:dk1>
        <a:srgbClr val="000000"/>
      </a:dk1>
      <a:lt1>
        <a:srgbClr val="FFFFFF"/>
      </a:lt1>
      <a:dk2>
        <a:srgbClr val="96D0B8"/>
      </a:dk2>
      <a:lt2>
        <a:srgbClr val="FE8238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2386</Words>
  <Application>WPS 演示</Application>
  <PresentationFormat>宽屏</PresentationFormat>
  <Paragraphs>102</Paragraphs>
  <Slides>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华文新魏</vt:lpstr>
      <vt:lpstr>字魂酷乐潮玩体</vt:lpstr>
      <vt:lpstr>Times New Roman</vt:lpstr>
      <vt:lpstr>微软雅黑</vt:lpstr>
      <vt:lpstr>Calibri</vt:lpstr>
      <vt:lpstr>Office 主题</vt:lpstr>
      <vt:lpstr>2_默认设计模板</vt:lpstr>
      <vt:lpstr>稽阳联考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稽阳联考 英语试卷讲评</dc:title>
  <dc:creator>myhoney</dc:creator>
  <cp:lastModifiedBy>Administrator</cp:lastModifiedBy>
  <cp:revision>50</cp:revision>
  <dcterms:created xsi:type="dcterms:W3CDTF">2020-05-19T03:38:00Z</dcterms:created>
  <dcterms:modified xsi:type="dcterms:W3CDTF">2020-11-28T01:16:50Z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