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44" r:id="rId4"/>
    <p:sldId id="393" r:id="rId6"/>
    <p:sldId id="392" r:id="rId7"/>
    <p:sldId id="398" r:id="rId8"/>
    <p:sldId id="376" r:id="rId9"/>
    <p:sldId id="391" r:id="rId10"/>
    <p:sldId id="367" r:id="rId11"/>
    <p:sldId id="389" r:id="rId12"/>
    <p:sldId id="425" r:id="rId13"/>
    <p:sldId id="421" r:id="rId14"/>
    <p:sldId id="440" r:id="rId15"/>
    <p:sldId id="439" r:id="rId16"/>
    <p:sldId id="424" r:id="rId17"/>
    <p:sldId id="422" r:id="rId18"/>
    <p:sldId id="423" r:id="rId19"/>
    <p:sldId id="387" r:id="rId20"/>
    <p:sldId id="397" r:id="rId21"/>
    <p:sldId id="390" r:id="rId22"/>
    <p:sldId id="360" r:id="rId23"/>
    <p:sldId id="400" r:id="rId24"/>
    <p:sldId id="401" r:id="rId25"/>
    <p:sldId id="402" r:id="rId26"/>
    <p:sldId id="403" r:id="rId27"/>
    <p:sldId id="34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50202"/>
    <a:srgbClr val="C00000"/>
    <a:srgbClr val="5D5D5D"/>
    <a:srgbClr val="FFFFFF"/>
    <a:srgbClr val="FFD900"/>
    <a:srgbClr val="F1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58" y="10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6D245-60EC-48F1-85B2-57EC15D223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93696-0096-4E01-BBDD-D1B001E4C7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93696-0096-4E01-BBDD-D1B001E4C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93696-0096-4E01-BBDD-D1B001E4C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眉头"/>
          <p:cNvSpPr>
            <a:spLocks noChangeArrowheads="1"/>
          </p:cNvSpPr>
          <p:nvPr userDrawn="1"/>
        </p:nvSpPr>
        <p:spPr bwMode="auto">
          <a:xfrm>
            <a:off x="0" y="0"/>
            <a:ext cx="12192000" cy="553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7737117" y="15455"/>
            <a:ext cx="1875179" cy="714036"/>
          </a:xfrm>
          <a:custGeom>
            <a:avLst/>
            <a:gdLst>
              <a:gd name="T0" fmla="*/ 562 w 562"/>
              <a:gd name="T1" fmla="*/ 32 h 214"/>
              <a:gd name="T2" fmla="*/ 562 w 562"/>
              <a:gd name="T3" fmla="*/ 118 h 214"/>
              <a:gd name="T4" fmla="*/ 562 w 562"/>
              <a:gd name="T5" fmla="*/ 180 h 214"/>
              <a:gd name="T6" fmla="*/ 560 w 562"/>
              <a:gd name="T7" fmla="*/ 184 h 214"/>
              <a:gd name="T8" fmla="*/ 444 w 562"/>
              <a:gd name="T9" fmla="*/ 184 h 214"/>
              <a:gd name="T10" fmla="*/ 316 w 562"/>
              <a:gd name="T11" fmla="*/ 184 h 214"/>
              <a:gd name="T12" fmla="*/ 282 w 562"/>
              <a:gd name="T13" fmla="*/ 212 h 214"/>
              <a:gd name="T14" fmla="*/ 280 w 562"/>
              <a:gd name="T15" fmla="*/ 212 h 214"/>
              <a:gd name="T16" fmla="*/ 246 w 562"/>
              <a:gd name="T17" fmla="*/ 184 h 214"/>
              <a:gd name="T18" fmla="*/ 142 w 562"/>
              <a:gd name="T19" fmla="*/ 184 h 214"/>
              <a:gd name="T20" fmla="*/ 56 w 562"/>
              <a:gd name="T21" fmla="*/ 184 h 214"/>
              <a:gd name="T22" fmla="*/ 2 w 562"/>
              <a:gd name="T23" fmla="*/ 184 h 214"/>
              <a:gd name="T24" fmla="*/ 0 w 562"/>
              <a:gd name="T25" fmla="*/ 180 h 214"/>
              <a:gd name="T26" fmla="*/ 0 w 562"/>
              <a:gd name="T27" fmla="*/ 82 h 214"/>
              <a:gd name="T28" fmla="*/ 0 w 562"/>
              <a:gd name="T29" fmla="*/ 0 h 214"/>
              <a:gd name="T30" fmla="*/ 4 w 562"/>
              <a:gd name="T31" fmla="*/ 54 h 214"/>
              <a:gd name="T32" fmla="*/ 4 w 562"/>
              <a:gd name="T33" fmla="*/ 178 h 214"/>
              <a:gd name="T34" fmla="*/ 78 w 562"/>
              <a:gd name="T35" fmla="*/ 178 h 214"/>
              <a:gd name="T36" fmla="*/ 194 w 562"/>
              <a:gd name="T37" fmla="*/ 178 h 214"/>
              <a:gd name="T38" fmla="*/ 248 w 562"/>
              <a:gd name="T39" fmla="*/ 178 h 214"/>
              <a:gd name="T40" fmla="*/ 264 w 562"/>
              <a:gd name="T41" fmla="*/ 194 h 214"/>
              <a:gd name="T42" fmla="*/ 298 w 562"/>
              <a:gd name="T43" fmla="*/ 192 h 214"/>
              <a:gd name="T44" fmla="*/ 314 w 562"/>
              <a:gd name="T45" fmla="*/ 178 h 214"/>
              <a:gd name="T46" fmla="*/ 352 w 562"/>
              <a:gd name="T47" fmla="*/ 178 h 214"/>
              <a:gd name="T48" fmla="*/ 470 w 562"/>
              <a:gd name="T49" fmla="*/ 178 h 214"/>
              <a:gd name="T50" fmla="*/ 556 w 562"/>
              <a:gd name="T51" fmla="*/ 178 h 214"/>
              <a:gd name="T52" fmla="*/ 558 w 562"/>
              <a:gd name="T53" fmla="*/ 76 h 214"/>
              <a:gd name="T54" fmla="*/ 558 w 562"/>
              <a:gd name="T55" fmla="*/ 0 h 214"/>
              <a:gd name="T56" fmla="*/ 562 w 562"/>
              <a:gd name="T57" fmla="*/ 0 h 214"/>
              <a:gd name="T58" fmla="*/ 14 w 562"/>
              <a:gd name="T59" fmla="*/ 44 h 214"/>
              <a:gd name="T60" fmla="*/ 14 w 562"/>
              <a:gd name="T61" fmla="*/ 132 h 214"/>
              <a:gd name="T62" fmla="*/ 80 w 562"/>
              <a:gd name="T63" fmla="*/ 170 h 214"/>
              <a:gd name="T64" fmla="*/ 192 w 562"/>
              <a:gd name="T65" fmla="*/ 170 h 214"/>
              <a:gd name="T66" fmla="*/ 258 w 562"/>
              <a:gd name="T67" fmla="*/ 176 h 214"/>
              <a:gd name="T68" fmla="*/ 304 w 562"/>
              <a:gd name="T69" fmla="*/ 176 h 214"/>
              <a:gd name="T70" fmla="*/ 348 w 562"/>
              <a:gd name="T71" fmla="*/ 170 h 214"/>
              <a:gd name="T72" fmla="*/ 482 w 562"/>
              <a:gd name="T73" fmla="*/ 170 h 214"/>
              <a:gd name="T74" fmla="*/ 548 w 562"/>
              <a:gd name="T75" fmla="*/ 144 h 214"/>
              <a:gd name="T76" fmla="*/ 548 w 562"/>
              <a:gd name="T77" fmla="*/ 46 h 214"/>
              <a:gd name="T78" fmla="*/ 14 w 562"/>
              <a:gd name="T7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2" h="214">
                <a:moveTo>
                  <a:pt x="562" y="0"/>
                </a:moveTo>
                <a:lnTo>
                  <a:pt x="562" y="32"/>
                </a:lnTo>
                <a:lnTo>
                  <a:pt x="562" y="82"/>
                </a:lnTo>
                <a:lnTo>
                  <a:pt x="562" y="118"/>
                </a:lnTo>
                <a:lnTo>
                  <a:pt x="562" y="162"/>
                </a:lnTo>
                <a:lnTo>
                  <a:pt x="562" y="180"/>
                </a:lnTo>
                <a:lnTo>
                  <a:pt x="562" y="184"/>
                </a:lnTo>
                <a:lnTo>
                  <a:pt x="560" y="184"/>
                </a:lnTo>
                <a:lnTo>
                  <a:pt x="514" y="184"/>
                </a:lnTo>
                <a:lnTo>
                  <a:pt x="444" y="184"/>
                </a:lnTo>
                <a:lnTo>
                  <a:pt x="374" y="184"/>
                </a:lnTo>
                <a:lnTo>
                  <a:pt x="316" y="184"/>
                </a:lnTo>
                <a:lnTo>
                  <a:pt x="300" y="198"/>
                </a:lnTo>
                <a:lnTo>
                  <a:pt x="282" y="212"/>
                </a:lnTo>
                <a:lnTo>
                  <a:pt x="280" y="214"/>
                </a:lnTo>
                <a:lnTo>
                  <a:pt x="280" y="212"/>
                </a:lnTo>
                <a:lnTo>
                  <a:pt x="264" y="200"/>
                </a:lnTo>
                <a:lnTo>
                  <a:pt x="246" y="184"/>
                </a:lnTo>
                <a:lnTo>
                  <a:pt x="202" y="184"/>
                </a:lnTo>
                <a:lnTo>
                  <a:pt x="142" y="184"/>
                </a:lnTo>
                <a:lnTo>
                  <a:pt x="96" y="184"/>
                </a:lnTo>
                <a:lnTo>
                  <a:pt x="56" y="184"/>
                </a:lnTo>
                <a:lnTo>
                  <a:pt x="26" y="184"/>
                </a:lnTo>
                <a:lnTo>
                  <a:pt x="2" y="184"/>
                </a:lnTo>
                <a:lnTo>
                  <a:pt x="0" y="184"/>
                </a:lnTo>
                <a:lnTo>
                  <a:pt x="0" y="180"/>
                </a:lnTo>
                <a:lnTo>
                  <a:pt x="0" y="140"/>
                </a:lnTo>
                <a:lnTo>
                  <a:pt x="0" y="82"/>
                </a:lnTo>
                <a:lnTo>
                  <a:pt x="0" y="28"/>
                </a:lnTo>
                <a:lnTo>
                  <a:pt x="0" y="0"/>
                </a:lnTo>
                <a:lnTo>
                  <a:pt x="4" y="0"/>
                </a:lnTo>
                <a:lnTo>
                  <a:pt x="4" y="54"/>
                </a:lnTo>
                <a:lnTo>
                  <a:pt x="4" y="112"/>
                </a:lnTo>
                <a:lnTo>
                  <a:pt x="4" y="178"/>
                </a:lnTo>
                <a:lnTo>
                  <a:pt x="38" y="178"/>
                </a:lnTo>
                <a:lnTo>
                  <a:pt x="78" y="178"/>
                </a:lnTo>
                <a:lnTo>
                  <a:pt x="136" y="178"/>
                </a:lnTo>
                <a:lnTo>
                  <a:pt x="194" y="178"/>
                </a:lnTo>
                <a:lnTo>
                  <a:pt x="246" y="178"/>
                </a:lnTo>
                <a:lnTo>
                  <a:pt x="248" y="178"/>
                </a:lnTo>
                <a:lnTo>
                  <a:pt x="248" y="180"/>
                </a:lnTo>
                <a:lnTo>
                  <a:pt x="264" y="194"/>
                </a:lnTo>
                <a:lnTo>
                  <a:pt x="280" y="208"/>
                </a:lnTo>
                <a:lnTo>
                  <a:pt x="298" y="192"/>
                </a:lnTo>
                <a:lnTo>
                  <a:pt x="314" y="180"/>
                </a:lnTo>
                <a:lnTo>
                  <a:pt x="314" y="178"/>
                </a:lnTo>
                <a:lnTo>
                  <a:pt x="316" y="178"/>
                </a:lnTo>
                <a:lnTo>
                  <a:pt x="352" y="178"/>
                </a:lnTo>
                <a:lnTo>
                  <a:pt x="420" y="178"/>
                </a:lnTo>
                <a:lnTo>
                  <a:pt x="470" y="178"/>
                </a:lnTo>
                <a:lnTo>
                  <a:pt x="510" y="178"/>
                </a:lnTo>
                <a:lnTo>
                  <a:pt x="556" y="178"/>
                </a:lnTo>
                <a:lnTo>
                  <a:pt x="556" y="134"/>
                </a:lnTo>
                <a:lnTo>
                  <a:pt x="558" y="76"/>
                </a:lnTo>
                <a:lnTo>
                  <a:pt x="558" y="44"/>
                </a:lnTo>
                <a:lnTo>
                  <a:pt x="558" y="0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14" y="0"/>
                </a:moveTo>
                <a:lnTo>
                  <a:pt x="14" y="44"/>
                </a:lnTo>
                <a:lnTo>
                  <a:pt x="14" y="92"/>
                </a:lnTo>
                <a:lnTo>
                  <a:pt x="14" y="132"/>
                </a:lnTo>
                <a:lnTo>
                  <a:pt x="14" y="170"/>
                </a:lnTo>
                <a:lnTo>
                  <a:pt x="80" y="170"/>
                </a:lnTo>
                <a:lnTo>
                  <a:pt x="134" y="170"/>
                </a:lnTo>
                <a:lnTo>
                  <a:pt x="192" y="170"/>
                </a:lnTo>
                <a:lnTo>
                  <a:pt x="250" y="170"/>
                </a:lnTo>
                <a:lnTo>
                  <a:pt x="258" y="176"/>
                </a:lnTo>
                <a:lnTo>
                  <a:pt x="280" y="196"/>
                </a:lnTo>
                <a:lnTo>
                  <a:pt x="304" y="176"/>
                </a:lnTo>
                <a:lnTo>
                  <a:pt x="310" y="170"/>
                </a:lnTo>
                <a:lnTo>
                  <a:pt x="348" y="170"/>
                </a:lnTo>
                <a:lnTo>
                  <a:pt x="406" y="170"/>
                </a:lnTo>
                <a:lnTo>
                  <a:pt x="482" y="170"/>
                </a:lnTo>
                <a:lnTo>
                  <a:pt x="548" y="170"/>
                </a:lnTo>
                <a:lnTo>
                  <a:pt x="548" y="144"/>
                </a:lnTo>
                <a:lnTo>
                  <a:pt x="548" y="104"/>
                </a:lnTo>
                <a:lnTo>
                  <a:pt x="548" y="46"/>
                </a:lnTo>
                <a:lnTo>
                  <a:pt x="548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" name="眉头"/>
          <p:cNvSpPr txBox="1"/>
          <p:nvPr userDrawn="1"/>
        </p:nvSpPr>
        <p:spPr>
          <a:xfrm>
            <a:off x="648498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章节标题一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9" name="眉头"/>
          <p:cNvSpPr txBox="1"/>
          <p:nvPr userDrawn="1"/>
        </p:nvSpPr>
        <p:spPr>
          <a:xfrm>
            <a:off x="2478497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章节标题二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0" name="眉头"/>
          <p:cNvSpPr txBox="1"/>
          <p:nvPr userDrawn="1"/>
        </p:nvSpPr>
        <p:spPr>
          <a:xfrm>
            <a:off x="4324930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章节标题三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1" name="眉头"/>
          <p:cNvSpPr txBox="1"/>
          <p:nvPr userDrawn="1"/>
        </p:nvSpPr>
        <p:spPr>
          <a:xfrm>
            <a:off x="6145876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章节标题四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2" name="眉头"/>
          <p:cNvSpPr txBox="1"/>
          <p:nvPr userDrawn="1"/>
        </p:nvSpPr>
        <p:spPr>
          <a:xfrm>
            <a:off x="7966821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章节标题五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4270625" y="2353505"/>
            <a:ext cx="556564" cy="556564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4528773" y="-477229"/>
            <a:ext cx="2688299" cy="2688299"/>
          </a:xfrm>
          <a:prstGeom prst="ellipse">
            <a:avLst/>
          </a:prstGeom>
          <a:solidFill>
            <a:schemeClr val="accent3">
              <a:alpha val="40000"/>
            </a:scheme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987598" y="2042929"/>
            <a:ext cx="621152" cy="621152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739271" y="-266732"/>
            <a:ext cx="2267304" cy="226730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6120029" y="2032387"/>
            <a:ext cx="768085" cy="768085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7025051" y="2211069"/>
            <a:ext cx="384043" cy="384043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3982077" y="1089331"/>
            <a:ext cx="609993" cy="609993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5182808" y="2143050"/>
            <a:ext cx="723284" cy="72328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617500" y="1375507"/>
            <a:ext cx="618715" cy="618715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4525976" y="2557969"/>
            <a:ext cx="212225" cy="212225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7001233" y="2767399"/>
            <a:ext cx="384043" cy="384043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4838129" y="1759007"/>
            <a:ext cx="384043" cy="384043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7527072" y="501557"/>
            <a:ext cx="180856" cy="18085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8635233" y="1884993"/>
            <a:ext cx="212225" cy="212225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3346731" y="1513565"/>
            <a:ext cx="384043" cy="384043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7785971" y="2179547"/>
            <a:ext cx="384043" cy="384043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2135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4992498" y="601430"/>
            <a:ext cx="1769288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2598049" y="3541569"/>
            <a:ext cx="6549745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sp>
        <p:nvSpPr>
          <p:cNvPr id="25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2598048" y="4642717"/>
            <a:ext cx="6549745" cy="914400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8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036A-1AE3-4BE0-BF2E-17ADCF819F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AB9C-061E-4045-B033-B28A38350A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7BCE0-DABC-4815-9B3A-09F64C4F7E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D197-DD3A-49B9-AC33-2E5ACF457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9DD22-1D3C-41E1-BD58-9AEE406015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EE3C2-3E67-4ADB-B3B8-D0CF9CBCE8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023D9-EB2E-4582-972A-25062EBB536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013A1-10AE-4144-92B9-2046769544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C2968-88FF-42CE-BC2C-A1FBBD8CDCE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E79D-7FA9-411F-81A4-E3C6A927F6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066B-4D5C-4030-B0D9-41B1677992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9429-E8EE-4E5F-9E49-0FBA82F827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FABD-7237-45DD-BB90-99771E52038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0AA60-7A17-439C-B4B6-27D4F052DA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B6F9D-C268-4369-9C66-0A699349C5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0A027-42F0-4AE9-9F8C-B78DFC159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C0A88-554E-4C71-ADB8-FF39BAD7C78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1B766-3673-484F-8629-73DC6E034F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4515-45F8-4CD5-8418-A3D4E43FE4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F4999-5200-4BCE-9D1A-7388FE3D1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CC54-C629-4C99-8E66-FC793BD2FA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A539-1BE6-4D4A-AD1C-088D60AED1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6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09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53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35"/>
            </a:lvl1pPr>
            <a:lvl2pPr>
              <a:defRPr sz="2800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35"/>
            </a:lvl1pPr>
            <a:lvl2pPr>
              <a:defRPr sz="2800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35" b="1"/>
            </a:lvl3pPr>
            <a:lvl4pPr marL="1632585" indent="0">
              <a:buNone/>
              <a:defRPr sz="2000" b="1"/>
            </a:lvl4pPr>
            <a:lvl5pPr marL="2176780" indent="0">
              <a:buNone/>
              <a:defRPr sz="2000" b="1"/>
            </a:lvl5pPr>
            <a:lvl6pPr marL="2720975" indent="0">
              <a:buNone/>
              <a:defRPr sz="2000" b="1"/>
            </a:lvl6pPr>
            <a:lvl7pPr marL="3265170" indent="0">
              <a:buNone/>
              <a:defRPr sz="2000" b="1"/>
            </a:lvl7pPr>
            <a:lvl8pPr marL="3809365" indent="0">
              <a:buNone/>
              <a:defRPr sz="2000" b="1"/>
            </a:lvl8pPr>
            <a:lvl9pPr marL="435356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35" b="1"/>
            </a:lvl3pPr>
            <a:lvl4pPr marL="1632585" indent="0">
              <a:buNone/>
              <a:defRPr sz="2000" b="1"/>
            </a:lvl4pPr>
            <a:lvl5pPr marL="2176780" indent="0">
              <a:buNone/>
              <a:defRPr sz="2000" b="1"/>
            </a:lvl5pPr>
            <a:lvl6pPr marL="2720975" indent="0">
              <a:buNone/>
              <a:defRPr sz="2000" b="1"/>
            </a:lvl6pPr>
            <a:lvl7pPr marL="3265170" indent="0">
              <a:buNone/>
              <a:defRPr sz="2000" b="1"/>
            </a:lvl7pPr>
            <a:lvl8pPr marL="3809365" indent="0">
              <a:buNone/>
              <a:defRPr sz="2000" b="1"/>
            </a:lvl8pPr>
            <a:lvl9pPr marL="435356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  <p:sp>
        <p:nvSpPr>
          <p:cNvPr id="5" name="眉头"/>
          <p:cNvSpPr>
            <a:spLocks noChangeArrowheads="1"/>
          </p:cNvSpPr>
          <p:nvPr userDrawn="1"/>
        </p:nvSpPr>
        <p:spPr bwMode="auto">
          <a:xfrm>
            <a:off x="0" y="0"/>
            <a:ext cx="12192000" cy="553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8768" y="-15709"/>
            <a:ext cx="1875179" cy="714036"/>
          </a:xfrm>
          <a:custGeom>
            <a:avLst/>
            <a:gdLst>
              <a:gd name="T0" fmla="*/ 562 w 562"/>
              <a:gd name="T1" fmla="*/ 32 h 214"/>
              <a:gd name="T2" fmla="*/ 562 w 562"/>
              <a:gd name="T3" fmla="*/ 118 h 214"/>
              <a:gd name="T4" fmla="*/ 562 w 562"/>
              <a:gd name="T5" fmla="*/ 180 h 214"/>
              <a:gd name="T6" fmla="*/ 560 w 562"/>
              <a:gd name="T7" fmla="*/ 184 h 214"/>
              <a:gd name="T8" fmla="*/ 444 w 562"/>
              <a:gd name="T9" fmla="*/ 184 h 214"/>
              <a:gd name="T10" fmla="*/ 316 w 562"/>
              <a:gd name="T11" fmla="*/ 184 h 214"/>
              <a:gd name="T12" fmla="*/ 282 w 562"/>
              <a:gd name="T13" fmla="*/ 212 h 214"/>
              <a:gd name="T14" fmla="*/ 280 w 562"/>
              <a:gd name="T15" fmla="*/ 212 h 214"/>
              <a:gd name="T16" fmla="*/ 246 w 562"/>
              <a:gd name="T17" fmla="*/ 184 h 214"/>
              <a:gd name="T18" fmla="*/ 142 w 562"/>
              <a:gd name="T19" fmla="*/ 184 h 214"/>
              <a:gd name="T20" fmla="*/ 56 w 562"/>
              <a:gd name="T21" fmla="*/ 184 h 214"/>
              <a:gd name="T22" fmla="*/ 2 w 562"/>
              <a:gd name="T23" fmla="*/ 184 h 214"/>
              <a:gd name="T24" fmla="*/ 0 w 562"/>
              <a:gd name="T25" fmla="*/ 180 h 214"/>
              <a:gd name="T26" fmla="*/ 0 w 562"/>
              <a:gd name="T27" fmla="*/ 82 h 214"/>
              <a:gd name="T28" fmla="*/ 0 w 562"/>
              <a:gd name="T29" fmla="*/ 0 h 214"/>
              <a:gd name="T30" fmla="*/ 4 w 562"/>
              <a:gd name="T31" fmla="*/ 54 h 214"/>
              <a:gd name="T32" fmla="*/ 4 w 562"/>
              <a:gd name="T33" fmla="*/ 178 h 214"/>
              <a:gd name="T34" fmla="*/ 78 w 562"/>
              <a:gd name="T35" fmla="*/ 178 h 214"/>
              <a:gd name="T36" fmla="*/ 194 w 562"/>
              <a:gd name="T37" fmla="*/ 178 h 214"/>
              <a:gd name="T38" fmla="*/ 248 w 562"/>
              <a:gd name="T39" fmla="*/ 178 h 214"/>
              <a:gd name="T40" fmla="*/ 264 w 562"/>
              <a:gd name="T41" fmla="*/ 194 h 214"/>
              <a:gd name="T42" fmla="*/ 298 w 562"/>
              <a:gd name="T43" fmla="*/ 192 h 214"/>
              <a:gd name="T44" fmla="*/ 314 w 562"/>
              <a:gd name="T45" fmla="*/ 178 h 214"/>
              <a:gd name="T46" fmla="*/ 352 w 562"/>
              <a:gd name="T47" fmla="*/ 178 h 214"/>
              <a:gd name="T48" fmla="*/ 470 w 562"/>
              <a:gd name="T49" fmla="*/ 178 h 214"/>
              <a:gd name="T50" fmla="*/ 556 w 562"/>
              <a:gd name="T51" fmla="*/ 178 h 214"/>
              <a:gd name="T52" fmla="*/ 558 w 562"/>
              <a:gd name="T53" fmla="*/ 76 h 214"/>
              <a:gd name="T54" fmla="*/ 558 w 562"/>
              <a:gd name="T55" fmla="*/ 0 h 214"/>
              <a:gd name="T56" fmla="*/ 562 w 562"/>
              <a:gd name="T57" fmla="*/ 0 h 214"/>
              <a:gd name="T58" fmla="*/ 14 w 562"/>
              <a:gd name="T59" fmla="*/ 44 h 214"/>
              <a:gd name="T60" fmla="*/ 14 w 562"/>
              <a:gd name="T61" fmla="*/ 132 h 214"/>
              <a:gd name="T62" fmla="*/ 80 w 562"/>
              <a:gd name="T63" fmla="*/ 170 h 214"/>
              <a:gd name="T64" fmla="*/ 192 w 562"/>
              <a:gd name="T65" fmla="*/ 170 h 214"/>
              <a:gd name="T66" fmla="*/ 258 w 562"/>
              <a:gd name="T67" fmla="*/ 176 h 214"/>
              <a:gd name="T68" fmla="*/ 304 w 562"/>
              <a:gd name="T69" fmla="*/ 176 h 214"/>
              <a:gd name="T70" fmla="*/ 348 w 562"/>
              <a:gd name="T71" fmla="*/ 170 h 214"/>
              <a:gd name="T72" fmla="*/ 482 w 562"/>
              <a:gd name="T73" fmla="*/ 170 h 214"/>
              <a:gd name="T74" fmla="*/ 548 w 562"/>
              <a:gd name="T75" fmla="*/ 144 h 214"/>
              <a:gd name="T76" fmla="*/ 548 w 562"/>
              <a:gd name="T77" fmla="*/ 46 h 214"/>
              <a:gd name="T78" fmla="*/ 14 w 562"/>
              <a:gd name="T7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2" h="214">
                <a:moveTo>
                  <a:pt x="562" y="0"/>
                </a:moveTo>
                <a:lnTo>
                  <a:pt x="562" y="32"/>
                </a:lnTo>
                <a:lnTo>
                  <a:pt x="562" y="82"/>
                </a:lnTo>
                <a:lnTo>
                  <a:pt x="562" y="118"/>
                </a:lnTo>
                <a:lnTo>
                  <a:pt x="562" y="162"/>
                </a:lnTo>
                <a:lnTo>
                  <a:pt x="562" y="180"/>
                </a:lnTo>
                <a:lnTo>
                  <a:pt x="562" y="184"/>
                </a:lnTo>
                <a:lnTo>
                  <a:pt x="560" y="184"/>
                </a:lnTo>
                <a:lnTo>
                  <a:pt x="514" y="184"/>
                </a:lnTo>
                <a:lnTo>
                  <a:pt x="444" y="184"/>
                </a:lnTo>
                <a:lnTo>
                  <a:pt x="374" y="184"/>
                </a:lnTo>
                <a:lnTo>
                  <a:pt x="316" y="184"/>
                </a:lnTo>
                <a:lnTo>
                  <a:pt x="300" y="198"/>
                </a:lnTo>
                <a:lnTo>
                  <a:pt x="282" y="212"/>
                </a:lnTo>
                <a:lnTo>
                  <a:pt x="280" y="214"/>
                </a:lnTo>
                <a:lnTo>
                  <a:pt x="280" y="212"/>
                </a:lnTo>
                <a:lnTo>
                  <a:pt x="264" y="200"/>
                </a:lnTo>
                <a:lnTo>
                  <a:pt x="246" y="184"/>
                </a:lnTo>
                <a:lnTo>
                  <a:pt x="202" y="184"/>
                </a:lnTo>
                <a:lnTo>
                  <a:pt x="142" y="184"/>
                </a:lnTo>
                <a:lnTo>
                  <a:pt x="96" y="184"/>
                </a:lnTo>
                <a:lnTo>
                  <a:pt x="56" y="184"/>
                </a:lnTo>
                <a:lnTo>
                  <a:pt x="26" y="184"/>
                </a:lnTo>
                <a:lnTo>
                  <a:pt x="2" y="184"/>
                </a:lnTo>
                <a:lnTo>
                  <a:pt x="0" y="184"/>
                </a:lnTo>
                <a:lnTo>
                  <a:pt x="0" y="180"/>
                </a:lnTo>
                <a:lnTo>
                  <a:pt x="0" y="140"/>
                </a:lnTo>
                <a:lnTo>
                  <a:pt x="0" y="82"/>
                </a:lnTo>
                <a:lnTo>
                  <a:pt x="0" y="28"/>
                </a:lnTo>
                <a:lnTo>
                  <a:pt x="0" y="0"/>
                </a:lnTo>
                <a:lnTo>
                  <a:pt x="4" y="0"/>
                </a:lnTo>
                <a:lnTo>
                  <a:pt x="4" y="54"/>
                </a:lnTo>
                <a:lnTo>
                  <a:pt x="4" y="112"/>
                </a:lnTo>
                <a:lnTo>
                  <a:pt x="4" y="178"/>
                </a:lnTo>
                <a:lnTo>
                  <a:pt x="38" y="178"/>
                </a:lnTo>
                <a:lnTo>
                  <a:pt x="78" y="178"/>
                </a:lnTo>
                <a:lnTo>
                  <a:pt x="136" y="178"/>
                </a:lnTo>
                <a:lnTo>
                  <a:pt x="194" y="178"/>
                </a:lnTo>
                <a:lnTo>
                  <a:pt x="246" y="178"/>
                </a:lnTo>
                <a:lnTo>
                  <a:pt x="248" y="178"/>
                </a:lnTo>
                <a:lnTo>
                  <a:pt x="248" y="180"/>
                </a:lnTo>
                <a:lnTo>
                  <a:pt x="264" y="194"/>
                </a:lnTo>
                <a:lnTo>
                  <a:pt x="280" y="208"/>
                </a:lnTo>
                <a:lnTo>
                  <a:pt x="298" y="192"/>
                </a:lnTo>
                <a:lnTo>
                  <a:pt x="314" y="180"/>
                </a:lnTo>
                <a:lnTo>
                  <a:pt x="314" y="178"/>
                </a:lnTo>
                <a:lnTo>
                  <a:pt x="316" y="178"/>
                </a:lnTo>
                <a:lnTo>
                  <a:pt x="352" y="178"/>
                </a:lnTo>
                <a:lnTo>
                  <a:pt x="420" y="178"/>
                </a:lnTo>
                <a:lnTo>
                  <a:pt x="470" y="178"/>
                </a:lnTo>
                <a:lnTo>
                  <a:pt x="510" y="178"/>
                </a:lnTo>
                <a:lnTo>
                  <a:pt x="556" y="178"/>
                </a:lnTo>
                <a:lnTo>
                  <a:pt x="556" y="134"/>
                </a:lnTo>
                <a:lnTo>
                  <a:pt x="558" y="76"/>
                </a:lnTo>
                <a:lnTo>
                  <a:pt x="558" y="44"/>
                </a:lnTo>
                <a:lnTo>
                  <a:pt x="558" y="0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14" y="0"/>
                </a:moveTo>
                <a:lnTo>
                  <a:pt x="14" y="44"/>
                </a:lnTo>
                <a:lnTo>
                  <a:pt x="14" y="92"/>
                </a:lnTo>
                <a:lnTo>
                  <a:pt x="14" y="132"/>
                </a:lnTo>
                <a:lnTo>
                  <a:pt x="14" y="170"/>
                </a:lnTo>
                <a:lnTo>
                  <a:pt x="80" y="170"/>
                </a:lnTo>
                <a:lnTo>
                  <a:pt x="134" y="170"/>
                </a:lnTo>
                <a:lnTo>
                  <a:pt x="192" y="170"/>
                </a:lnTo>
                <a:lnTo>
                  <a:pt x="250" y="170"/>
                </a:lnTo>
                <a:lnTo>
                  <a:pt x="258" y="176"/>
                </a:lnTo>
                <a:lnTo>
                  <a:pt x="280" y="196"/>
                </a:lnTo>
                <a:lnTo>
                  <a:pt x="304" y="176"/>
                </a:lnTo>
                <a:lnTo>
                  <a:pt x="310" y="170"/>
                </a:lnTo>
                <a:lnTo>
                  <a:pt x="348" y="170"/>
                </a:lnTo>
                <a:lnTo>
                  <a:pt x="406" y="170"/>
                </a:lnTo>
                <a:lnTo>
                  <a:pt x="482" y="170"/>
                </a:lnTo>
                <a:lnTo>
                  <a:pt x="548" y="170"/>
                </a:lnTo>
                <a:lnTo>
                  <a:pt x="548" y="144"/>
                </a:lnTo>
                <a:lnTo>
                  <a:pt x="548" y="104"/>
                </a:lnTo>
                <a:lnTo>
                  <a:pt x="548" y="46"/>
                </a:lnTo>
                <a:lnTo>
                  <a:pt x="548" y="0"/>
                </a:lnTo>
                <a:lnTo>
                  <a:pt x="1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" name="眉头"/>
          <p:cNvSpPr txBox="1"/>
          <p:nvPr userDrawn="1"/>
        </p:nvSpPr>
        <p:spPr>
          <a:xfrm>
            <a:off x="840622" y="972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章节标题一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8" name="眉头"/>
          <p:cNvSpPr txBox="1"/>
          <p:nvPr userDrawn="1"/>
        </p:nvSpPr>
        <p:spPr>
          <a:xfrm>
            <a:off x="2749573" y="972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章节标题二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9" name="眉头"/>
          <p:cNvSpPr txBox="1"/>
          <p:nvPr userDrawn="1"/>
        </p:nvSpPr>
        <p:spPr>
          <a:xfrm>
            <a:off x="4570519" y="972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章节标题三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0" name="眉头"/>
          <p:cNvSpPr txBox="1"/>
          <p:nvPr userDrawn="1"/>
        </p:nvSpPr>
        <p:spPr>
          <a:xfrm>
            <a:off x="6391464" y="972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章节标题四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1" name="眉头"/>
          <p:cNvSpPr txBox="1"/>
          <p:nvPr userDrawn="1"/>
        </p:nvSpPr>
        <p:spPr>
          <a:xfrm>
            <a:off x="8212409" y="972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章节标题五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眉头"/>
          <p:cNvSpPr>
            <a:spLocks noChangeArrowheads="1"/>
          </p:cNvSpPr>
          <p:nvPr userDrawn="1"/>
        </p:nvSpPr>
        <p:spPr bwMode="auto">
          <a:xfrm>
            <a:off x="0" y="0"/>
            <a:ext cx="12192000" cy="553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338767" y="-15709"/>
            <a:ext cx="1875179" cy="714036"/>
          </a:xfrm>
          <a:custGeom>
            <a:avLst/>
            <a:gdLst>
              <a:gd name="T0" fmla="*/ 562 w 562"/>
              <a:gd name="T1" fmla="*/ 32 h 214"/>
              <a:gd name="T2" fmla="*/ 562 w 562"/>
              <a:gd name="T3" fmla="*/ 118 h 214"/>
              <a:gd name="T4" fmla="*/ 562 w 562"/>
              <a:gd name="T5" fmla="*/ 180 h 214"/>
              <a:gd name="T6" fmla="*/ 560 w 562"/>
              <a:gd name="T7" fmla="*/ 184 h 214"/>
              <a:gd name="T8" fmla="*/ 444 w 562"/>
              <a:gd name="T9" fmla="*/ 184 h 214"/>
              <a:gd name="T10" fmla="*/ 316 w 562"/>
              <a:gd name="T11" fmla="*/ 184 h 214"/>
              <a:gd name="T12" fmla="*/ 282 w 562"/>
              <a:gd name="T13" fmla="*/ 212 h 214"/>
              <a:gd name="T14" fmla="*/ 280 w 562"/>
              <a:gd name="T15" fmla="*/ 212 h 214"/>
              <a:gd name="T16" fmla="*/ 246 w 562"/>
              <a:gd name="T17" fmla="*/ 184 h 214"/>
              <a:gd name="T18" fmla="*/ 142 w 562"/>
              <a:gd name="T19" fmla="*/ 184 h 214"/>
              <a:gd name="T20" fmla="*/ 56 w 562"/>
              <a:gd name="T21" fmla="*/ 184 h 214"/>
              <a:gd name="T22" fmla="*/ 2 w 562"/>
              <a:gd name="T23" fmla="*/ 184 h 214"/>
              <a:gd name="T24" fmla="*/ 0 w 562"/>
              <a:gd name="T25" fmla="*/ 180 h 214"/>
              <a:gd name="T26" fmla="*/ 0 w 562"/>
              <a:gd name="T27" fmla="*/ 82 h 214"/>
              <a:gd name="T28" fmla="*/ 0 w 562"/>
              <a:gd name="T29" fmla="*/ 0 h 214"/>
              <a:gd name="T30" fmla="*/ 4 w 562"/>
              <a:gd name="T31" fmla="*/ 54 h 214"/>
              <a:gd name="T32" fmla="*/ 4 w 562"/>
              <a:gd name="T33" fmla="*/ 178 h 214"/>
              <a:gd name="T34" fmla="*/ 78 w 562"/>
              <a:gd name="T35" fmla="*/ 178 h 214"/>
              <a:gd name="T36" fmla="*/ 194 w 562"/>
              <a:gd name="T37" fmla="*/ 178 h 214"/>
              <a:gd name="T38" fmla="*/ 248 w 562"/>
              <a:gd name="T39" fmla="*/ 178 h 214"/>
              <a:gd name="T40" fmla="*/ 264 w 562"/>
              <a:gd name="T41" fmla="*/ 194 h 214"/>
              <a:gd name="T42" fmla="*/ 298 w 562"/>
              <a:gd name="T43" fmla="*/ 192 h 214"/>
              <a:gd name="T44" fmla="*/ 314 w 562"/>
              <a:gd name="T45" fmla="*/ 178 h 214"/>
              <a:gd name="T46" fmla="*/ 352 w 562"/>
              <a:gd name="T47" fmla="*/ 178 h 214"/>
              <a:gd name="T48" fmla="*/ 470 w 562"/>
              <a:gd name="T49" fmla="*/ 178 h 214"/>
              <a:gd name="T50" fmla="*/ 556 w 562"/>
              <a:gd name="T51" fmla="*/ 178 h 214"/>
              <a:gd name="T52" fmla="*/ 558 w 562"/>
              <a:gd name="T53" fmla="*/ 76 h 214"/>
              <a:gd name="T54" fmla="*/ 558 w 562"/>
              <a:gd name="T55" fmla="*/ 0 h 214"/>
              <a:gd name="T56" fmla="*/ 562 w 562"/>
              <a:gd name="T57" fmla="*/ 0 h 214"/>
              <a:gd name="T58" fmla="*/ 14 w 562"/>
              <a:gd name="T59" fmla="*/ 44 h 214"/>
              <a:gd name="T60" fmla="*/ 14 w 562"/>
              <a:gd name="T61" fmla="*/ 132 h 214"/>
              <a:gd name="T62" fmla="*/ 80 w 562"/>
              <a:gd name="T63" fmla="*/ 170 h 214"/>
              <a:gd name="T64" fmla="*/ 192 w 562"/>
              <a:gd name="T65" fmla="*/ 170 h 214"/>
              <a:gd name="T66" fmla="*/ 258 w 562"/>
              <a:gd name="T67" fmla="*/ 176 h 214"/>
              <a:gd name="T68" fmla="*/ 304 w 562"/>
              <a:gd name="T69" fmla="*/ 176 h 214"/>
              <a:gd name="T70" fmla="*/ 348 w 562"/>
              <a:gd name="T71" fmla="*/ 170 h 214"/>
              <a:gd name="T72" fmla="*/ 482 w 562"/>
              <a:gd name="T73" fmla="*/ 170 h 214"/>
              <a:gd name="T74" fmla="*/ 548 w 562"/>
              <a:gd name="T75" fmla="*/ 144 h 214"/>
              <a:gd name="T76" fmla="*/ 548 w 562"/>
              <a:gd name="T77" fmla="*/ 46 h 214"/>
              <a:gd name="T78" fmla="*/ 14 w 562"/>
              <a:gd name="T7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2" h="214">
                <a:moveTo>
                  <a:pt x="562" y="0"/>
                </a:moveTo>
                <a:lnTo>
                  <a:pt x="562" y="32"/>
                </a:lnTo>
                <a:lnTo>
                  <a:pt x="562" y="82"/>
                </a:lnTo>
                <a:lnTo>
                  <a:pt x="562" y="118"/>
                </a:lnTo>
                <a:lnTo>
                  <a:pt x="562" y="162"/>
                </a:lnTo>
                <a:lnTo>
                  <a:pt x="562" y="180"/>
                </a:lnTo>
                <a:lnTo>
                  <a:pt x="562" y="184"/>
                </a:lnTo>
                <a:lnTo>
                  <a:pt x="560" y="184"/>
                </a:lnTo>
                <a:lnTo>
                  <a:pt x="514" y="184"/>
                </a:lnTo>
                <a:lnTo>
                  <a:pt x="444" y="184"/>
                </a:lnTo>
                <a:lnTo>
                  <a:pt x="374" y="184"/>
                </a:lnTo>
                <a:lnTo>
                  <a:pt x="316" y="184"/>
                </a:lnTo>
                <a:lnTo>
                  <a:pt x="300" y="198"/>
                </a:lnTo>
                <a:lnTo>
                  <a:pt x="282" y="212"/>
                </a:lnTo>
                <a:lnTo>
                  <a:pt x="280" y="214"/>
                </a:lnTo>
                <a:lnTo>
                  <a:pt x="280" y="212"/>
                </a:lnTo>
                <a:lnTo>
                  <a:pt x="264" y="200"/>
                </a:lnTo>
                <a:lnTo>
                  <a:pt x="246" y="184"/>
                </a:lnTo>
                <a:lnTo>
                  <a:pt x="202" y="184"/>
                </a:lnTo>
                <a:lnTo>
                  <a:pt x="142" y="184"/>
                </a:lnTo>
                <a:lnTo>
                  <a:pt x="96" y="184"/>
                </a:lnTo>
                <a:lnTo>
                  <a:pt x="56" y="184"/>
                </a:lnTo>
                <a:lnTo>
                  <a:pt x="26" y="184"/>
                </a:lnTo>
                <a:lnTo>
                  <a:pt x="2" y="184"/>
                </a:lnTo>
                <a:lnTo>
                  <a:pt x="0" y="184"/>
                </a:lnTo>
                <a:lnTo>
                  <a:pt x="0" y="180"/>
                </a:lnTo>
                <a:lnTo>
                  <a:pt x="0" y="140"/>
                </a:lnTo>
                <a:lnTo>
                  <a:pt x="0" y="82"/>
                </a:lnTo>
                <a:lnTo>
                  <a:pt x="0" y="28"/>
                </a:lnTo>
                <a:lnTo>
                  <a:pt x="0" y="0"/>
                </a:lnTo>
                <a:lnTo>
                  <a:pt x="4" y="0"/>
                </a:lnTo>
                <a:lnTo>
                  <a:pt x="4" y="54"/>
                </a:lnTo>
                <a:lnTo>
                  <a:pt x="4" y="112"/>
                </a:lnTo>
                <a:lnTo>
                  <a:pt x="4" y="178"/>
                </a:lnTo>
                <a:lnTo>
                  <a:pt x="38" y="178"/>
                </a:lnTo>
                <a:lnTo>
                  <a:pt x="78" y="178"/>
                </a:lnTo>
                <a:lnTo>
                  <a:pt x="136" y="178"/>
                </a:lnTo>
                <a:lnTo>
                  <a:pt x="194" y="178"/>
                </a:lnTo>
                <a:lnTo>
                  <a:pt x="246" y="178"/>
                </a:lnTo>
                <a:lnTo>
                  <a:pt x="248" y="178"/>
                </a:lnTo>
                <a:lnTo>
                  <a:pt x="248" y="180"/>
                </a:lnTo>
                <a:lnTo>
                  <a:pt x="264" y="194"/>
                </a:lnTo>
                <a:lnTo>
                  <a:pt x="280" y="208"/>
                </a:lnTo>
                <a:lnTo>
                  <a:pt x="298" y="192"/>
                </a:lnTo>
                <a:lnTo>
                  <a:pt x="314" y="180"/>
                </a:lnTo>
                <a:lnTo>
                  <a:pt x="314" y="178"/>
                </a:lnTo>
                <a:lnTo>
                  <a:pt x="316" y="178"/>
                </a:lnTo>
                <a:lnTo>
                  <a:pt x="352" y="178"/>
                </a:lnTo>
                <a:lnTo>
                  <a:pt x="420" y="178"/>
                </a:lnTo>
                <a:lnTo>
                  <a:pt x="470" y="178"/>
                </a:lnTo>
                <a:lnTo>
                  <a:pt x="510" y="178"/>
                </a:lnTo>
                <a:lnTo>
                  <a:pt x="556" y="178"/>
                </a:lnTo>
                <a:lnTo>
                  <a:pt x="556" y="134"/>
                </a:lnTo>
                <a:lnTo>
                  <a:pt x="558" y="76"/>
                </a:lnTo>
                <a:lnTo>
                  <a:pt x="558" y="44"/>
                </a:lnTo>
                <a:lnTo>
                  <a:pt x="558" y="0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14" y="0"/>
                </a:moveTo>
                <a:lnTo>
                  <a:pt x="14" y="44"/>
                </a:lnTo>
                <a:lnTo>
                  <a:pt x="14" y="92"/>
                </a:lnTo>
                <a:lnTo>
                  <a:pt x="14" y="132"/>
                </a:lnTo>
                <a:lnTo>
                  <a:pt x="14" y="170"/>
                </a:lnTo>
                <a:lnTo>
                  <a:pt x="80" y="170"/>
                </a:lnTo>
                <a:lnTo>
                  <a:pt x="134" y="170"/>
                </a:lnTo>
                <a:lnTo>
                  <a:pt x="192" y="170"/>
                </a:lnTo>
                <a:lnTo>
                  <a:pt x="250" y="170"/>
                </a:lnTo>
                <a:lnTo>
                  <a:pt x="258" y="176"/>
                </a:lnTo>
                <a:lnTo>
                  <a:pt x="280" y="196"/>
                </a:lnTo>
                <a:lnTo>
                  <a:pt x="304" y="176"/>
                </a:lnTo>
                <a:lnTo>
                  <a:pt x="310" y="170"/>
                </a:lnTo>
                <a:lnTo>
                  <a:pt x="348" y="170"/>
                </a:lnTo>
                <a:lnTo>
                  <a:pt x="406" y="170"/>
                </a:lnTo>
                <a:lnTo>
                  <a:pt x="482" y="170"/>
                </a:lnTo>
                <a:lnTo>
                  <a:pt x="548" y="170"/>
                </a:lnTo>
                <a:lnTo>
                  <a:pt x="548" y="144"/>
                </a:lnTo>
                <a:lnTo>
                  <a:pt x="548" y="104"/>
                </a:lnTo>
                <a:lnTo>
                  <a:pt x="548" y="46"/>
                </a:lnTo>
                <a:lnTo>
                  <a:pt x="548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" name="眉头"/>
          <p:cNvSpPr txBox="1"/>
          <p:nvPr userDrawn="1"/>
        </p:nvSpPr>
        <p:spPr>
          <a:xfrm>
            <a:off x="648498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章节标题一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9" name="眉头"/>
          <p:cNvSpPr txBox="1"/>
          <p:nvPr userDrawn="1"/>
        </p:nvSpPr>
        <p:spPr>
          <a:xfrm>
            <a:off x="2671062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章节标题二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0" name="眉头"/>
          <p:cNvSpPr txBox="1"/>
          <p:nvPr userDrawn="1"/>
        </p:nvSpPr>
        <p:spPr>
          <a:xfrm>
            <a:off x="4324930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章节标题三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1" name="眉头"/>
          <p:cNvSpPr txBox="1"/>
          <p:nvPr userDrawn="1"/>
        </p:nvSpPr>
        <p:spPr>
          <a:xfrm>
            <a:off x="6145876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章节标题四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2" name="眉头"/>
          <p:cNvSpPr txBox="1"/>
          <p:nvPr userDrawn="1"/>
        </p:nvSpPr>
        <p:spPr>
          <a:xfrm>
            <a:off x="7966821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章节标题五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眉头"/>
          <p:cNvSpPr>
            <a:spLocks noChangeArrowheads="1"/>
          </p:cNvSpPr>
          <p:nvPr userDrawn="1"/>
        </p:nvSpPr>
        <p:spPr bwMode="auto">
          <a:xfrm>
            <a:off x="0" y="0"/>
            <a:ext cx="12192000" cy="553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4068110" y="0"/>
            <a:ext cx="1875179" cy="714036"/>
          </a:xfrm>
          <a:custGeom>
            <a:avLst/>
            <a:gdLst>
              <a:gd name="T0" fmla="*/ 562 w 562"/>
              <a:gd name="T1" fmla="*/ 32 h 214"/>
              <a:gd name="T2" fmla="*/ 562 w 562"/>
              <a:gd name="T3" fmla="*/ 118 h 214"/>
              <a:gd name="T4" fmla="*/ 562 w 562"/>
              <a:gd name="T5" fmla="*/ 180 h 214"/>
              <a:gd name="T6" fmla="*/ 560 w 562"/>
              <a:gd name="T7" fmla="*/ 184 h 214"/>
              <a:gd name="T8" fmla="*/ 444 w 562"/>
              <a:gd name="T9" fmla="*/ 184 h 214"/>
              <a:gd name="T10" fmla="*/ 316 w 562"/>
              <a:gd name="T11" fmla="*/ 184 h 214"/>
              <a:gd name="T12" fmla="*/ 282 w 562"/>
              <a:gd name="T13" fmla="*/ 212 h 214"/>
              <a:gd name="T14" fmla="*/ 280 w 562"/>
              <a:gd name="T15" fmla="*/ 212 h 214"/>
              <a:gd name="T16" fmla="*/ 246 w 562"/>
              <a:gd name="T17" fmla="*/ 184 h 214"/>
              <a:gd name="T18" fmla="*/ 142 w 562"/>
              <a:gd name="T19" fmla="*/ 184 h 214"/>
              <a:gd name="T20" fmla="*/ 56 w 562"/>
              <a:gd name="T21" fmla="*/ 184 h 214"/>
              <a:gd name="T22" fmla="*/ 2 w 562"/>
              <a:gd name="T23" fmla="*/ 184 h 214"/>
              <a:gd name="T24" fmla="*/ 0 w 562"/>
              <a:gd name="T25" fmla="*/ 180 h 214"/>
              <a:gd name="T26" fmla="*/ 0 w 562"/>
              <a:gd name="T27" fmla="*/ 82 h 214"/>
              <a:gd name="T28" fmla="*/ 0 w 562"/>
              <a:gd name="T29" fmla="*/ 0 h 214"/>
              <a:gd name="T30" fmla="*/ 4 w 562"/>
              <a:gd name="T31" fmla="*/ 54 h 214"/>
              <a:gd name="T32" fmla="*/ 4 w 562"/>
              <a:gd name="T33" fmla="*/ 178 h 214"/>
              <a:gd name="T34" fmla="*/ 78 w 562"/>
              <a:gd name="T35" fmla="*/ 178 h 214"/>
              <a:gd name="T36" fmla="*/ 194 w 562"/>
              <a:gd name="T37" fmla="*/ 178 h 214"/>
              <a:gd name="T38" fmla="*/ 248 w 562"/>
              <a:gd name="T39" fmla="*/ 178 h 214"/>
              <a:gd name="T40" fmla="*/ 264 w 562"/>
              <a:gd name="T41" fmla="*/ 194 h 214"/>
              <a:gd name="T42" fmla="*/ 298 w 562"/>
              <a:gd name="T43" fmla="*/ 192 h 214"/>
              <a:gd name="T44" fmla="*/ 314 w 562"/>
              <a:gd name="T45" fmla="*/ 178 h 214"/>
              <a:gd name="T46" fmla="*/ 352 w 562"/>
              <a:gd name="T47" fmla="*/ 178 h 214"/>
              <a:gd name="T48" fmla="*/ 470 w 562"/>
              <a:gd name="T49" fmla="*/ 178 h 214"/>
              <a:gd name="T50" fmla="*/ 556 w 562"/>
              <a:gd name="T51" fmla="*/ 178 h 214"/>
              <a:gd name="T52" fmla="*/ 558 w 562"/>
              <a:gd name="T53" fmla="*/ 76 h 214"/>
              <a:gd name="T54" fmla="*/ 558 w 562"/>
              <a:gd name="T55" fmla="*/ 0 h 214"/>
              <a:gd name="T56" fmla="*/ 562 w 562"/>
              <a:gd name="T57" fmla="*/ 0 h 214"/>
              <a:gd name="T58" fmla="*/ 14 w 562"/>
              <a:gd name="T59" fmla="*/ 44 h 214"/>
              <a:gd name="T60" fmla="*/ 14 w 562"/>
              <a:gd name="T61" fmla="*/ 132 h 214"/>
              <a:gd name="T62" fmla="*/ 80 w 562"/>
              <a:gd name="T63" fmla="*/ 170 h 214"/>
              <a:gd name="T64" fmla="*/ 192 w 562"/>
              <a:gd name="T65" fmla="*/ 170 h 214"/>
              <a:gd name="T66" fmla="*/ 258 w 562"/>
              <a:gd name="T67" fmla="*/ 176 h 214"/>
              <a:gd name="T68" fmla="*/ 304 w 562"/>
              <a:gd name="T69" fmla="*/ 176 h 214"/>
              <a:gd name="T70" fmla="*/ 348 w 562"/>
              <a:gd name="T71" fmla="*/ 170 h 214"/>
              <a:gd name="T72" fmla="*/ 482 w 562"/>
              <a:gd name="T73" fmla="*/ 170 h 214"/>
              <a:gd name="T74" fmla="*/ 548 w 562"/>
              <a:gd name="T75" fmla="*/ 144 h 214"/>
              <a:gd name="T76" fmla="*/ 548 w 562"/>
              <a:gd name="T77" fmla="*/ 46 h 214"/>
              <a:gd name="T78" fmla="*/ 14 w 562"/>
              <a:gd name="T7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2" h="214">
                <a:moveTo>
                  <a:pt x="562" y="0"/>
                </a:moveTo>
                <a:lnTo>
                  <a:pt x="562" y="32"/>
                </a:lnTo>
                <a:lnTo>
                  <a:pt x="562" y="82"/>
                </a:lnTo>
                <a:lnTo>
                  <a:pt x="562" y="118"/>
                </a:lnTo>
                <a:lnTo>
                  <a:pt x="562" y="162"/>
                </a:lnTo>
                <a:lnTo>
                  <a:pt x="562" y="180"/>
                </a:lnTo>
                <a:lnTo>
                  <a:pt x="562" y="184"/>
                </a:lnTo>
                <a:lnTo>
                  <a:pt x="560" y="184"/>
                </a:lnTo>
                <a:lnTo>
                  <a:pt x="514" y="184"/>
                </a:lnTo>
                <a:lnTo>
                  <a:pt x="444" y="184"/>
                </a:lnTo>
                <a:lnTo>
                  <a:pt x="374" y="184"/>
                </a:lnTo>
                <a:lnTo>
                  <a:pt x="316" y="184"/>
                </a:lnTo>
                <a:lnTo>
                  <a:pt x="300" y="198"/>
                </a:lnTo>
                <a:lnTo>
                  <a:pt x="282" y="212"/>
                </a:lnTo>
                <a:lnTo>
                  <a:pt x="280" y="214"/>
                </a:lnTo>
                <a:lnTo>
                  <a:pt x="280" y="212"/>
                </a:lnTo>
                <a:lnTo>
                  <a:pt x="264" y="200"/>
                </a:lnTo>
                <a:lnTo>
                  <a:pt x="246" y="184"/>
                </a:lnTo>
                <a:lnTo>
                  <a:pt x="202" y="184"/>
                </a:lnTo>
                <a:lnTo>
                  <a:pt x="142" y="184"/>
                </a:lnTo>
                <a:lnTo>
                  <a:pt x="96" y="184"/>
                </a:lnTo>
                <a:lnTo>
                  <a:pt x="56" y="184"/>
                </a:lnTo>
                <a:lnTo>
                  <a:pt x="26" y="184"/>
                </a:lnTo>
                <a:lnTo>
                  <a:pt x="2" y="184"/>
                </a:lnTo>
                <a:lnTo>
                  <a:pt x="0" y="184"/>
                </a:lnTo>
                <a:lnTo>
                  <a:pt x="0" y="180"/>
                </a:lnTo>
                <a:lnTo>
                  <a:pt x="0" y="140"/>
                </a:lnTo>
                <a:lnTo>
                  <a:pt x="0" y="82"/>
                </a:lnTo>
                <a:lnTo>
                  <a:pt x="0" y="28"/>
                </a:lnTo>
                <a:lnTo>
                  <a:pt x="0" y="0"/>
                </a:lnTo>
                <a:lnTo>
                  <a:pt x="4" y="0"/>
                </a:lnTo>
                <a:lnTo>
                  <a:pt x="4" y="54"/>
                </a:lnTo>
                <a:lnTo>
                  <a:pt x="4" y="112"/>
                </a:lnTo>
                <a:lnTo>
                  <a:pt x="4" y="178"/>
                </a:lnTo>
                <a:lnTo>
                  <a:pt x="38" y="178"/>
                </a:lnTo>
                <a:lnTo>
                  <a:pt x="78" y="178"/>
                </a:lnTo>
                <a:lnTo>
                  <a:pt x="136" y="178"/>
                </a:lnTo>
                <a:lnTo>
                  <a:pt x="194" y="178"/>
                </a:lnTo>
                <a:lnTo>
                  <a:pt x="246" y="178"/>
                </a:lnTo>
                <a:lnTo>
                  <a:pt x="248" y="178"/>
                </a:lnTo>
                <a:lnTo>
                  <a:pt x="248" y="180"/>
                </a:lnTo>
                <a:lnTo>
                  <a:pt x="264" y="194"/>
                </a:lnTo>
                <a:lnTo>
                  <a:pt x="280" y="208"/>
                </a:lnTo>
                <a:lnTo>
                  <a:pt x="298" y="192"/>
                </a:lnTo>
                <a:lnTo>
                  <a:pt x="314" y="180"/>
                </a:lnTo>
                <a:lnTo>
                  <a:pt x="314" y="178"/>
                </a:lnTo>
                <a:lnTo>
                  <a:pt x="316" y="178"/>
                </a:lnTo>
                <a:lnTo>
                  <a:pt x="352" y="178"/>
                </a:lnTo>
                <a:lnTo>
                  <a:pt x="420" y="178"/>
                </a:lnTo>
                <a:lnTo>
                  <a:pt x="470" y="178"/>
                </a:lnTo>
                <a:lnTo>
                  <a:pt x="510" y="178"/>
                </a:lnTo>
                <a:lnTo>
                  <a:pt x="556" y="178"/>
                </a:lnTo>
                <a:lnTo>
                  <a:pt x="556" y="134"/>
                </a:lnTo>
                <a:lnTo>
                  <a:pt x="558" y="76"/>
                </a:lnTo>
                <a:lnTo>
                  <a:pt x="558" y="44"/>
                </a:lnTo>
                <a:lnTo>
                  <a:pt x="558" y="0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14" y="0"/>
                </a:moveTo>
                <a:lnTo>
                  <a:pt x="14" y="44"/>
                </a:lnTo>
                <a:lnTo>
                  <a:pt x="14" y="92"/>
                </a:lnTo>
                <a:lnTo>
                  <a:pt x="14" y="132"/>
                </a:lnTo>
                <a:lnTo>
                  <a:pt x="14" y="170"/>
                </a:lnTo>
                <a:lnTo>
                  <a:pt x="80" y="170"/>
                </a:lnTo>
                <a:lnTo>
                  <a:pt x="134" y="170"/>
                </a:lnTo>
                <a:lnTo>
                  <a:pt x="192" y="170"/>
                </a:lnTo>
                <a:lnTo>
                  <a:pt x="250" y="170"/>
                </a:lnTo>
                <a:lnTo>
                  <a:pt x="258" y="176"/>
                </a:lnTo>
                <a:lnTo>
                  <a:pt x="280" y="196"/>
                </a:lnTo>
                <a:lnTo>
                  <a:pt x="304" y="176"/>
                </a:lnTo>
                <a:lnTo>
                  <a:pt x="310" y="170"/>
                </a:lnTo>
                <a:lnTo>
                  <a:pt x="348" y="170"/>
                </a:lnTo>
                <a:lnTo>
                  <a:pt x="406" y="170"/>
                </a:lnTo>
                <a:lnTo>
                  <a:pt x="482" y="170"/>
                </a:lnTo>
                <a:lnTo>
                  <a:pt x="548" y="170"/>
                </a:lnTo>
                <a:lnTo>
                  <a:pt x="548" y="144"/>
                </a:lnTo>
                <a:lnTo>
                  <a:pt x="548" y="104"/>
                </a:lnTo>
                <a:lnTo>
                  <a:pt x="548" y="46"/>
                </a:lnTo>
                <a:lnTo>
                  <a:pt x="548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" name="眉头"/>
          <p:cNvSpPr txBox="1"/>
          <p:nvPr userDrawn="1"/>
        </p:nvSpPr>
        <p:spPr>
          <a:xfrm>
            <a:off x="648498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章节标题一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9" name="眉头"/>
          <p:cNvSpPr txBox="1"/>
          <p:nvPr userDrawn="1"/>
        </p:nvSpPr>
        <p:spPr>
          <a:xfrm>
            <a:off x="2478497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章节标题二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0" name="眉头"/>
          <p:cNvSpPr txBox="1"/>
          <p:nvPr userDrawn="1"/>
        </p:nvSpPr>
        <p:spPr>
          <a:xfrm>
            <a:off x="4324930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章节标题三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1" name="眉头"/>
          <p:cNvSpPr txBox="1"/>
          <p:nvPr userDrawn="1"/>
        </p:nvSpPr>
        <p:spPr>
          <a:xfrm>
            <a:off x="6145876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章节标题四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2" name="眉头"/>
          <p:cNvSpPr txBox="1"/>
          <p:nvPr userDrawn="1"/>
        </p:nvSpPr>
        <p:spPr>
          <a:xfrm>
            <a:off x="7966821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章节标题五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眉头"/>
          <p:cNvSpPr>
            <a:spLocks noChangeArrowheads="1"/>
          </p:cNvSpPr>
          <p:nvPr userDrawn="1"/>
        </p:nvSpPr>
        <p:spPr bwMode="auto">
          <a:xfrm>
            <a:off x="0" y="0"/>
            <a:ext cx="12192000" cy="553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761471" y="-34070"/>
            <a:ext cx="1875179" cy="714036"/>
          </a:xfrm>
          <a:custGeom>
            <a:avLst/>
            <a:gdLst>
              <a:gd name="T0" fmla="*/ 562 w 562"/>
              <a:gd name="T1" fmla="*/ 32 h 214"/>
              <a:gd name="T2" fmla="*/ 562 w 562"/>
              <a:gd name="T3" fmla="*/ 118 h 214"/>
              <a:gd name="T4" fmla="*/ 562 w 562"/>
              <a:gd name="T5" fmla="*/ 180 h 214"/>
              <a:gd name="T6" fmla="*/ 560 w 562"/>
              <a:gd name="T7" fmla="*/ 184 h 214"/>
              <a:gd name="T8" fmla="*/ 444 w 562"/>
              <a:gd name="T9" fmla="*/ 184 h 214"/>
              <a:gd name="T10" fmla="*/ 316 w 562"/>
              <a:gd name="T11" fmla="*/ 184 h 214"/>
              <a:gd name="T12" fmla="*/ 282 w 562"/>
              <a:gd name="T13" fmla="*/ 212 h 214"/>
              <a:gd name="T14" fmla="*/ 280 w 562"/>
              <a:gd name="T15" fmla="*/ 212 h 214"/>
              <a:gd name="T16" fmla="*/ 246 w 562"/>
              <a:gd name="T17" fmla="*/ 184 h 214"/>
              <a:gd name="T18" fmla="*/ 142 w 562"/>
              <a:gd name="T19" fmla="*/ 184 h 214"/>
              <a:gd name="T20" fmla="*/ 56 w 562"/>
              <a:gd name="T21" fmla="*/ 184 h 214"/>
              <a:gd name="T22" fmla="*/ 2 w 562"/>
              <a:gd name="T23" fmla="*/ 184 h 214"/>
              <a:gd name="T24" fmla="*/ 0 w 562"/>
              <a:gd name="T25" fmla="*/ 180 h 214"/>
              <a:gd name="T26" fmla="*/ 0 w 562"/>
              <a:gd name="T27" fmla="*/ 82 h 214"/>
              <a:gd name="T28" fmla="*/ 0 w 562"/>
              <a:gd name="T29" fmla="*/ 0 h 214"/>
              <a:gd name="T30" fmla="*/ 4 w 562"/>
              <a:gd name="T31" fmla="*/ 54 h 214"/>
              <a:gd name="T32" fmla="*/ 4 w 562"/>
              <a:gd name="T33" fmla="*/ 178 h 214"/>
              <a:gd name="T34" fmla="*/ 78 w 562"/>
              <a:gd name="T35" fmla="*/ 178 h 214"/>
              <a:gd name="T36" fmla="*/ 194 w 562"/>
              <a:gd name="T37" fmla="*/ 178 h 214"/>
              <a:gd name="T38" fmla="*/ 248 w 562"/>
              <a:gd name="T39" fmla="*/ 178 h 214"/>
              <a:gd name="T40" fmla="*/ 264 w 562"/>
              <a:gd name="T41" fmla="*/ 194 h 214"/>
              <a:gd name="T42" fmla="*/ 298 w 562"/>
              <a:gd name="T43" fmla="*/ 192 h 214"/>
              <a:gd name="T44" fmla="*/ 314 w 562"/>
              <a:gd name="T45" fmla="*/ 178 h 214"/>
              <a:gd name="T46" fmla="*/ 352 w 562"/>
              <a:gd name="T47" fmla="*/ 178 h 214"/>
              <a:gd name="T48" fmla="*/ 470 w 562"/>
              <a:gd name="T49" fmla="*/ 178 h 214"/>
              <a:gd name="T50" fmla="*/ 556 w 562"/>
              <a:gd name="T51" fmla="*/ 178 h 214"/>
              <a:gd name="T52" fmla="*/ 558 w 562"/>
              <a:gd name="T53" fmla="*/ 76 h 214"/>
              <a:gd name="T54" fmla="*/ 558 w 562"/>
              <a:gd name="T55" fmla="*/ 0 h 214"/>
              <a:gd name="T56" fmla="*/ 562 w 562"/>
              <a:gd name="T57" fmla="*/ 0 h 214"/>
              <a:gd name="T58" fmla="*/ 14 w 562"/>
              <a:gd name="T59" fmla="*/ 44 h 214"/>
              <a:gd name="T60" fmla="*/ 14 w 562"/>
              <a:gd name="T61" fmla="*/ 132 h 214"/>
              <a:gd name="T62" fmla="*/ 80 w 562"/>
              <a:gd name="T63" fmla="*/ 170 h 214"/>
              <a:gd name="T64" fmla="*/ 192 w 562"/>
              <a:gd name="T65" fmla="*/ 170 h 214"/>
              <a:gd name="T66" fmla="*/ 258 w 562"/>
              <a:gd name="T67" fmla="*/ 176 h 214"/>
              <a:gd name="T68" fmla="*/ 304 w 562"/>
              <a:gd name="T69" fmla="*/ 176 h 214"/>
              <a:gd name="T70" fmla="*/ 348 w 562"/>
              <a:gd name="T71" fmla="*/ 170 h 214"/>
              <a:gd name="T72" fmla="*/ 482 w 562"/>
              <a:gd name="T73" fmla="*/ 170 h 214"/>
              <a:gd name="T74" fmla="*/ 548 w 562"/>
              <a:gd name="T75" fmla="*/ 144 h 214"/>
              <a:gd name="T76" fmla="*/ 548 w 562"/>
              <a:gd name="T77" fmla="*/ 46 h 214"/>
              <a:gd name="T78" fmla="*/ 14 w 562"/>
              <a:gd name="T7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2" h="214">
                <a:moveTo>
                  <a:pt x="562" y="0"/>
                </a:moveTo>
                <a:lnTo>
                  <a:pt x="562" y="32"/>
                </a:lnTo>
                <a:lnTo>
                  <a:pt x="562" y="82"/>
                </a:lnTo>
                <a:lnTo>
                  <a:pt x="562" y="118"/>
                </a:lnTo>
                <a:lnTo>
                  <a:pt x="562" y="162"/>
                </a:lnTo>
                <a:lnTo>
                  <a:pt x="562" y="180"/>
                </a:lnTo>
                <a:lnTo>
                  <a:pt x="562" y="184"/>
                </a:lnTo>
                <a:lnTo>
                  <a:pt x="560" y="184"/>
                </a:lnTo>
                <a:lnTo>
                  <a:pt x="514" y="184"/>
                </a:lnTo>
                <a:lnTo>
                  <a:pt x="444" y="184"/>
                </a:lnTo>
                <a:lnTo>
                  <a:pt x="374" y="184"/>
                </a:lnTo>
                <a:lnTo>
                  <a:pt x="316" y="184"/>
                </a:lnTo>
                <a:lnTo>
                  <a:pt x="300" y="198"/>
                </a:lnTo>
                <a:lnTo>
                  <a:pt x="282" y="212"/>
                </a:lnTo>
                <a:lnTo>
                  <a:pt x="280" y="214"/>
                </a:lnTo>
                <a:lnTo>
                  <a:pt x="280" y="212"/>
                </a:lnTo>
                <a:lnTo>
                  <a:pt x="264" y="200"/>
                </a:lnTo>
                <a:lnTo>
                  <a:pt x="246" y="184"/>
                </a:lnTo>
                <a:lnTo>
                  <a:pt x="202" y="184"/>
                </a:lnTo>
                <a:lnTo>
                  <a:pt x="142" y="184"/>
                </a:lnTo>
                <a:lnTo>
                  <a:pt x="96" y="184"/>
                </a:lnTo>
                <a:lnTo>
                  <a:pt x="56" y="184"/>
                </a:lnTo>
                <a:lnTo>
                  <a:pt x="26" y="184"/>
                </a:lnTo>
                <a:lnTo>
                  <a:pt x="2" y="184"/>
                </a:lnTo>
                <a:lnTo>
                  <a:pt x="0" y="184"/>
                </a:lnTo>
                <a:lnTo>
                  <a:pt x="0" y="180"/>
                </a:lnTo>
                <a:lnTo>
                  <a:pt x="0" y="140"/>
                </a:lnTo>
                <a:lnTo>
                  <a:pt x="0" y="82"/>
                </a:lnTo>
                <a:lnTo>
                  <a:pt x="0" y="28"/>
                </a:lnTo>
                <a:lnTo>
                  <a:pt x="0" y="0"/>
                </a:lnTo>
                <a:lnTo>
                  <a:pt x="4" y="0"/>
                </a:lnTo>
                <a:lnTo>
                  <a:pt x="4" y="54"/>
                </a:lnTo>
                <a:lnTo>
                  <a:pt x="4" y="112"/>
                </a:lnTo>
                <a:lnTo>
                  <a:pt x="4" y="178"/>
                </a:lnTo>
                <a:lnTo>
                  <a:pt x="38" y="178"/>
                </a:lnTo>
                <a:lnTo>
                  <a:pt x="78" y="178"/>
                </a:lnTo>
                <a:lnTo>
                  <a:pt x="136" y="178"/>
                </a:lnTo>
                <a:lnTo>
                  <a:pt x="194" y="178"/>
                </a:lnTo>
                <a:lnTo>
                  <a:pt x="246" y="178"/>
                </a:lnTo>
                <a:lnTo>
                  <a:pt x="248" y="178"/>
                </a:lnTo>
                <a:lnTo>
                  <a:pt x="248" y="180"/>
                </a:lnTo>
                <a:lnTo>
                  <a:pt x="264" y="194"/>
                </a:lnTo>
                <a:lnTo>
                  <a:pt x="280" y="208"/>
                </a:lnTo>
                <a:lnTo>
                  <a:pt x="298" y="192"/>
                </a:lnTo>
                <a:lnTo>
                  <a:pt x="314" y="180"/>
                </a:lnTo>
                <a:lnTo>
                  <a:pt x="314" y="178"/>
                </a:lnTo>
                <a:lnTo>
                  <a:pt x="316" y="178"/>
                </a:lnTo>
                <a:lnTo>
                  <a:pt x="352" y="178"/>
                </a:lnTo>
                <a:lnTo>
                  <a:pt x="420" y="178"/>
                </a:lnTo>
                <a:lnTo>
                  <a:pt x="470" y="178"/>
                </a:lnTo>
                <a:lnTo>
                  <a:pt x="510" y="178"/>
                </a:lnTo>
                <a:lnTo>
                  <a:pt x="556" y="178"/>
                </a:lnTo>
                <a:lnTo>
                  <a:pt x="556" y="134"/>
                </a:lnTo>
                <a:lnTo>
                  <a:pt x="558" y="76"/>
                </a:lnTo>
                <a:lnTo>
                  <a:pt x="558" y="44"/>
                </a:lnTo>
                <a:lnTo>
                  <a:pt x="558" y="0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14" y="0"/>
                </a:moveTo>
                <a:lnTo>
                  <a:pt x="14" y="44"/>
                </a:lnTo>
                <a:lnTo>
                  <a:pt x="14" y="92"/>
                </a:lnTo>
                <a:lnTo>
                  <a:pt x="14" y="132"/>
                </a:lnTo>
                <a:lnTo>
                  <a:pt x="14" y="170"/>
                </a:lnTo>
                <a:lnTo>
                  <a:pt x="80" y="170"/>
                </a:lnTo>
                <a:lnTo>
                  <a:pt x="134" y="170"/>
                </a:lnTo>
                <a:lnTo>
                  <a:pt x="192" y="170"/>
                </a:lnTo>
                <a:lnTo>
                  <a:pt x="250" y="170"/>
                </a:lnTo>
                <a:lnTo>
                  <a:pt x="258" y="176"/>
                </a:lnTo>
                <a:lnTo>
                  <a:pt x="280" y="196"/>
                </a:lnTo>
                <a:lnTo>
                  <a:pt x="304" y="176"/>
                </a:lnTo>
                <a:lnTo>
                  <a:pt x="310" y="170"/>
                </a:lnTo>
                <a:lnTo>
                  <a:pt x="348" y="170"/>
                </a:lnTo>
                <a:lnTo>
                  <a:pt x="406" y="170"/>
                </a:lnTo>
                <a:lnTo>
                  <a:pt x="482" y="170"/>
                </a:lnTo>
                <a:lnTo>
                  <a:pt x="548" y="170"/>
                </a:lnTo>
                <a:lnTo>
                  <a:pt x="548" y="144"/>
                </a:lnTo>
                <a:lnTo>
                  <a:pt x="548" y="104"/>
                </a:lnTo>
                <a:lnTo>
                  <a:pt x="548" y="46"/>
                </a:lnTo>
                <a:lnTo>
                  <a:pt x="548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" name="眉头"/>
          <p:cNvSpPr txBox="1"/>
          <p:nvPr userDrawn="1"/>
        </p:nvSpPr>
        <p:spPr>
          <a:xfrm>
            <a:off x="648498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章节标题一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9" name="眉头"/>
          <p:cNvSpPr txBox="1"/>
          <p:nvPr userDrawn="1"/>
        </p:nvSpPr>
        <p:spPr>
          <a:xfrm>
            <a:off x="2478497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章节标题二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0" name="眉头"/>
          <p:cNvSpPr txBox="1"/>
          <p:nvPr userDrawn="1"/>
        </p:nvSpPr>
        <p:spPr>
          <a:xfrm>
            <a:off x="4324930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章节标题三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1" name="眉头"/>
          <p:cNvSpPr txBox="1"/>
          <p:nvPr userDrawn="1"/>
        </p:nvSpPr>
        <p:spPr>
          <a:xfrm>
            <a:off x="6145876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章节标题四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  <p:sp>
        <p:nvSpPr>
          <p:cNvPr id="12" name="眉头"/>
          <p:cNvSpPr txBox="1"/>
          <p:nvPr userDrawn="1"/>
        </p:nvSpPr>
        <p:spPr>
          <a:xfrm>
            <a:off x="7966821" y="97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1600" kern="0" dirty="0">
                <a:solidFill>
                  <a:schemeClr val="bg1"/>
                </a:solidFill>
                <a:latin typeface="方正正黑简体" pitchFamily="2" charset="-122"/>
                <a:ea typeface="方正正黑简体" pitchFamily="2" charset="-122"/>
              </a:rPr>
              <a:t>章节标题五</a:t>
            </a:r>
            <a:endParaRPr lang="zh-CN" altLang="en-US" sz="1600" kern="0" dirty="0">
              <a:solidFill>
                <a:schemeClr val="bg1"/>
              </a:solidFill>
              <a:latin typeface="方正正黑简体" pitchFamily="2" charset="-122"/>
              <a:ea typeface="方正正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3B0C-C86F-45B7-914F-B2854462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2EFA-B0D9-43AE-BC6F-426EE09EDE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水印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65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5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algn="l" defTabSz="108839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2F0E5CFD-92CD-473B-81E9-ABF7316349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0DFE2564-80B0-4A0B-A816-7C8A5B43D7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080177" y="2590489"/>
            <a:ext cx="754262" cy="754262"/>
          </a:xfrm>
          <a:prstGeom prst="ellipse">
            <a:avLst/>
          </a:prstGeom>
          <a:solidFill>
            <a:srgbClr val="07B1EC">
              <a:alpha val="5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979913" y="2836821"/>
            <a:ext cx="463475" cy="463475"/>
          </a:xfrm>
          <a:prstGeom prst="ellipse">
            <a:avLst/>
          </a:prstGeom>
          <a:solidFill>
            <a:srgbClr val="FF9B02">
              <a:alpha val="3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50510" y="1805610"/>
            <a:ext cx="463475" cy="463475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95880" y="3051941"/>
            <a:ext cx="381054" cy="381054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17333" y="2889251"/>
            <a:ext cx="575369" cy="5753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rot="13980000">
            <a:off x="7400147" y="3224954"/>
            <a:ext cx="305673" cy="305673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13980000">
            <a:off x="5165102" y="1057993"/>
            <a:ext cx="584982" cy="584982"/>
          </a:xfrm>
          <a:prstGeom prst="ellipse">
            <a:avLst/>
          </a:prstGeom>
          <a:solidFill>
            <a:srgbClr val="EC3225">
              <a:alpha val="5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112956" y="2845064"/>
            <a:ext cx="287684" cy="287684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024543" y="2213359"/>
            <a:ext cx="377130" cy="377130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0513" y="1551946"/>
            <a:ext cx="381054" cy="381054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19159" y="1012861"/>
            <a:ext cx="1886808" cy="1886808"/>
            <a:chOff x="709500" y="1705544"/>
            <a:chExt cx="944544" cy="944544"/>
          </a:xfrm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20" name="组合 19"/>
            <p:cNvGrpSpPr/>
            <p:nvPr/>
          </p:nvGrpSpPr>
          <p:grpSpPr>
            <a:xfrm>
              <a:off x="709500" y="1705544"/>
              <a:ext cx="944544" cy="944544"/>
              <a:chOff x="1107176" y="2063474"/>
              <a:chExt cx="944544" cy="94454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72997" y="1855465"/>
              <a:ext cx="628495" cy="6625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088390">
                <a:defRPr/>
              </a:pPr>
              <a:r>
                <a:rPr lang="zh-CN" altLang="en-US" sz="8000" b="1" kern="0" dirty="0">
                  <a:solidFill>
                    <a:schemeClr val="bg1"/>
                  </a:solidFill>
                  <a:cs typeface="+mn-ea"/>
                  <a:sym typeface="+mn-lt"/>
                </a:rPr>
                <a:t>读</a:t>
              </a:r>
              <a:endParaRPr lang="zh-CN" altLang="en-US" sz="8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56613" y="1815191"/>
            <a:ext cx="1886808" cy="1886808"/>
            <a:chOff x="1502320" y="2111446"/>
            <a:chExt cx="944544" cy="944544"/>
          </a:xfrm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1502320" y="2111446"/>
              <a:ext cx="944544" cy="944544"/>
              <a:chOff x="1107176" y="2063474"/>
              <a:chExt cx="944544" cy="94454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669983" y="2257700"/>
              <a:ext cx="608432" cy="6625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088390">
                <a:defRPr/>
              </a:pPr>
              <a:r>
                <a:rPr lang="zh-CN" altLang="en-US" sz="8000" b="1" kern="0" dirty="0">
                  <a:solidFill>
                    <a:schemeClr val="bg1"/>
                  </a:solidFill>
                  <a:cs typeface="+mn-ea"/>
                  <a:sym typeface="+mn-lt"/>
                </a:rPr>
                <a:t>后</a:t>
              </a:r>
              <a:endParaRPr lang="zh-CN" altLang="en-US" sz="8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68106" y="765064"/>
            <a:ext cx="1886809" cy="1886808"/>
            <a:chOff x="2308106" y="1705544"/>
            <a:chExt cx="944544" cy="944544"/>
          </a:xfrm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>
              <a:off x="2308106" y="1705544"/>
              <a:ext cx="944544" cy="944544"/>
              <a:chOff x="1107176" y="2063474"/>
              <a:chExt cx="944544" cy="94454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481675" y="1847874"/>
              <a:ext cx="608433" cy="6625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088390">
                <a:defRPr/>
              </a:pPr>
              <a:r>
                <a:rPr lang="zh-CN" altLang="en-US" sz="8000" b="1" kern="0" dirty="0">
                  <a:solidFill>
                    <a:schemeClr val="bg1"/>
                  </a:solidFill>
                  <a:cs typeface="+mn-ea"/>
                  <a:sym typeface="+mn-lt"/>
                </a:rPr>
                <a:t>续</a:t>
              </a:r>
              <a:endParaRPr lang="zh-CN" altLang="en-US" sz="8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31595" y="1908423"/>
            <a:ext cx="1886808" cy="1886808"/>
            <a:chOff x="3116682" y="2101588"/>
            <a:chExt cx="944544" cy="944544"/>
          </a:xfrm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3116682" y="2101588"/>
              <a:ext cx="944544" cy="944544"/>
              <a:chOff x="1107176" y="2063474"/>
              <a:chExt cx="944544" cy="94454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88390">
                  <a:defRPr/>
                </a:pPr>
                <a:endParaRPr lang="zh-CN" altLang="en-US" sz="3200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268828" y="2235089"/>
              <a:ext cx="608432" cy="6625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088390">
                <a:defRPr/>
              </a:pPr>
              <a:r>
                <a:rPr lang="zh-CN" altLang="en-US" sz="8000" b="1" kern="0" dirty="0">
                  <a:solidFill>
                    <a:schemeClr val="bg1"/>
                  </a:solidFill>
                  <a:cs typeface="+mn-ea"/>
                  <a:sym typeface="+mn-lt"/>
                </a:rPr>
                <a:t>写</a:t>
              </a:r>
              <a:endParaRPr lang="zh-CN" altLang="en-US" sz="8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rot="13980000">
            <a:off x="8103699" y="1655609"/>
            <a:ext cx="305673" cy="305673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9171" y="4300843"/>
            <a:ext cx="7190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213" dirty="0">
                <a:solidFill>
                  <a:schemeClr val="tx2"/>
                </a:solidFill>
                <a:cs typeface="+mn-ea"/>
                <a:sym typeface="+mn-lt"/>
              </a:rPr>
              <a:t>2020.6</a:t>
            </a:r>
            <a:r>
              <a:rPr lang="zh-CN" altLang="en-US" sz="4000" spc="213" dirty="0">
                <a:solidFill>
                  <a:schemeClr val="tx2"/>
                </a:solidFill>
                <a:cs typeface="+mn-ea"/>
                <a:sym typeface="+mn-lt"/>
              </a:rPr>
              <a:t>温州适应性测试卷讲评</a:t>
            </a:r>
            <a:endParaRPr lang="zh-CN" altLang="en-US" sz="4000" dirty="0"/>
          </a:p>
        </p:txBody>
      </p:sp>
      <p:sp>
        <p:nvSpPr>
          <p:cNvPr id="42" name="飞哥PPT眉头"/>
          <p:cNvSpPr>
            <a:spLocks noChangeShapeType="1"/>
          </p:cNvSpPr>
          <p:nvPr/>
        </p:nvSpPr>
        <p:spPr bwMode="auto">
          <a:xfrm>
            <a:off x="3363421" y="5093434"/>
            <a:ext cx="5760000" cy="0"/>
          </a:xfrm>
          <a:prstGeom prst="line">
            <a:avLst/>
          </a:prstGeom>
          <a:noFill/>
          <a:ln w="12700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088390">
              <a:defRPr/>
            </a:pPr>
            <a:endParaRPr lang="zh-CN" altLang="en-US" sz="2135" kern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254580" y="1203714"/>
            <a:ext cx="463475" cy="463475"/>
          </a:xfrm>
          <a:prstGeom prst="ellipse">
            <a:avLst/>
          </a:prstGeom>
          <a:solidFill>
            <a:srgbClr val="FF9B02">
              <a:alpha val="30196"/>
            </a:srgbClr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592000" y="1256144"/>
            <a:ext cx="575369" cy="5753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127000" dist="127000" dir="5400000" algn="ctr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25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40" grpId="0"/>
      <p:bldP spid="42" grpId="0" animBg="1"/>
      <p:bldP spid="43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" y="203200"/>
            <a:ext cx="12129135" cy="62763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over my shoulder, I stared into the flashing lights of a truck.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Peeking through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rain, I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struggled to make out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vague figure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there.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shouted and waved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violently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“Joe, I’m here!” I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wound down the window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tears of horror mixed with rain streaming down my face. My car began to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 increasingly wildly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Picturing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road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cracked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car was flooded away, I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 more frightened and sensed death was waiting for me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“Jump out of the car and ran to me!” Joe yelled and got off the truck,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my action.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6040" y="38735"/>
            <a:ext cx="12292965" cy="56210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screamed that I couldn’t make it. Yelling at the top of his lung, Joe tried to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soothe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and convince me that it was the best way to escape the danger. I opened the door, reached out my foot, trying to find a proper land point. After confirming the safety, I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inched forward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muddy water and eventually rushed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frantically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towards my husband. Joe also ran in my direction,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me into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 arms and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kept patting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back. 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Sobbing in relief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overwhelmed by waves of guilt and remorse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murmured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sorry, reflecting that I should have taken his warning seriously.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hastened to grab hold of it but the rope escaped me like a mischievous fish, plunging my heart into an abyss of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espair.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我感觉自己像漂浮在悲伤的海洋中</a:t>
            </a:r>
            <a:r>
              <a:rPr lang="zh-CN" altLang="en-US" sz="3600" kern="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like I am floating in an ocean of sadness.</a:t>
            </a:r>
            <a:r>
              <a:rPr lang="zh-CN" altLang="en-US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（情感描写</a:t>
            </a:r>
            <a:r>
              <a:rPr lang="zh-CN" altLang="en-US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寒风开始咆哮，像锋利的小刀一样刺痛了我的脸</a:t>
            </a:r>
            <a:r>
              <a:rPr lang="zh-CN" altLang="en-US" sz="3600" kern="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icy wind started howling, cutting my face like a sharp knife.(</a:t>
            </a:r>
            <a:r>
              <a:rPr lang="zh-CN" altLang="en-US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景物描写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6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他就像一头疯牛一样冲我吼。</a:t>
            </a:r>
            <a:endParaRPr lang="zh-CN" altLang="en-US" sz="3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shouted at me like a </a:t>
            </a: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mad/frantic 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6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她脸上的笑容和夏天的太阳一样充满活力</a:t>
            </a:r>
            <a:r>
              <a:rPr lang="zh-CN" altLang="en-US" sz="3600" kern="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on her face was as vibrant as the sun on a summer day</a:t>
            </a:r>
            <a:r>
              <a:rPr lang="zh-CN" altLang="en-US" sz="3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（情感描写）</a:t>
            </a:r>
            <a:endParaRPr lang="zh-CN" altLang="en-US" sz="36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22" y="138223"/>
            <a:ext cx="11351998" cy="7469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Possible 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3353"/>
            <a:ext cx="11945678" cy="6454647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1: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over my shoulder, I stared into the flashing lights of a truck.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was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I couldn’t help bursting into tears. Joe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 not to be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frightened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he threw a thick rope so that I could hang on to it and walk straight toward him.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opened the door, grabbed it and inched out. However, a sudden fall left me in the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struggled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my feet, only to find a branch blocking the way right in front of me.  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2: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screamed that I couldn’t make it.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Joe, however, remained calm! He urged me to take one step at a time and assured me I could make it. I moved forward slowly and cautiously before I fell into his arms.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Sobbing against his chest, I apologized that I shouldn’t have taken the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shortcut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saying his primary concern was my safety.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then did I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Joe actually understood how to take care of me despite his trouble with the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housework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053" y="224747"/>
            <a:ext cx="10972800" cy="79239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3600" dirty="0"/>
              <a:t>Plots :    </a:t>
            </a:r>
            <a:r>
              <a:rPr lang="en-US" altLang="zh-CN" sz="3600" dirty="0">
                <a:latin typeface="Franklin Gothic Demi Cond" panose="020B0706030402020204" pitchFamily="34" charset="0"/>
              </a:rPr>
              <a:t>At the sight of the truck</a:t>
            </a:r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53" y="1545968"/>
            <a:ext cx="11399894" cy="45157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600" dirty="0">
                <a:latin typeface="Arial Narrow" pitchFamily="34" charset="0"/>
              </a:rPr>
              <a:t>Peers’ Sparkling Lines 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en-US" altLang="zh-CN" sz="3600" dirty="0">
                <a:latin typeface="Arial Narrow" pitchFamily="34" charset="0"/>
              </a:rPr>
              <a:t>The hope that had been </a:t>
            </a:r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submerged</a:t>
            </a:r>
            <a:r>
              <a:rPr lang="en-US" altLang="zh-CN" sz="3600" dirty="0">
                <a:latin typeface="Arial Narrow" pitchFamily="34" charset="0"/>
              </a:rPr>
              <a:t> suddenly </a:t>
            </a:r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resurfaced</a:t>
            </a:r>
            <a:r>
              <a:rPr lang="en-US" altLang="zh-CN" sz="3600" dirty="0">
                <a:latin typeface="Arial Narrow" pitchFamily="34" charset="0"/>
              </a:rPr>
              <a:t>.</a:t>
            </a:r>
            <a:r>
              <a:rPr lang="zh-CN" altLang="en-US" sz="3600" dirty="0">
                <a:latin typeface="Arial Narrow" pitchFamily="34" charset="0"/>
              </a:rPr>
              <a:t> 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en-US" altLang="zh-CN" sz="3600" dirty="0">
                <a:latin typeface="Arial Narrow" pitchFamily="34" charset="0"/>
              </a:rPr>
              <a:t>When I realized that he was my husband, I </a:t>
            </a:r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could hardly contain</a:t>
            </a:r>
            <a:r>
              <a:rPr lang="en-US" altLang="zh-CN" sz="3600" dirty="0">
                <a:latin typeface="Arial Narrow" pitchFamily="34" charset="0"/>
              </a:rPr>
              <a:t> my excitement. </a:t>
            </a:r>
            <a:r>
              <a:rPr lang="zh-CN" altLang="en-US" sz="3600" dirty="0">
                <a:latin typeface="Arial Narrow" pitchFamily="34" charset="0"/>
              </a:rPr>
              <a:t> 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Engulfed by </a:t>
            </a:r>
            <a:r>
              <a:rPr lang="en-US" altLang="zh-CN" sz="3600" dirty="0">
                <a:latin typeface="Arial Narrow" pitchFamily="34" charset="0"/>
              </a:rPr>
              <a:t>a surge of guilt </a:t>
            </a:r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mingled with </a:t>
            </a:r>
            <a:r>
              <a:rPr lang="en-US" altLang="zh-CN" sz="3600" dirty="0">
                <a:solidFill>
                  <a:schemeClr val="tx1"/>
                </a:solidFill>
                <a:latin typeface="Arial Narrow" pitchFamily="34" charset="0"/>
              </a:rPr>
              <a:t>being moved</a:t>
            </a:r>
            <a:r>
              <a:rPr lang="en-US" altLang="zh-CN" sz="3600" dirty="0">
                <a:latin typeface="Arial Narrow" pitchFamily="34" charset="0"/>
              </a:rPr>
              <a:t>, I </a:t>
            </a:r>
            <a:r>
              <a:rPr lang="en-US" altLang="zh-CN" sz="3600" dirty="0">
                <a:solidFill>
                  <a:srgbClr val="FF0000"/>
                </a:solidFill>
                <a:latin typeface="Arial Narrow" pitchFamily="34" charset="0"/>
              </a:rPr>
              <a:t>shouted</a:t>
            </a:r>
            <a:r>
              <a:rPr lang="en-US" altLang="zh-CN" sz="3600" dirty="0">
                <a:latin typeface="Arial Narrow" pitchFamily="34" charset="0"/>
              </a:rPr>
              <a:t>, “Go back! It is so dangerous!” </a:t>
            </a:r>
            <a:r>
              <a:rPr lang="zh-CN" altLang="en-US" sz="3600" dirty="0">
                <a:latin typeface="Arial Narrow" pitchFamily="34" charset="0"/>
              </a:rPr>
              <a:t> </a:t>
            </a:r>
            <a:endParaRPr lang="en-US" altLang="zh-CN" sz="3600" dirty="0">
              <a:latin typeface="Arial Narrow" pitchFamily="34" charset="0"/>
            </a:endParaRPr>
          </a:p>
          <a:p>
            <a:endParaRPr lang="zh-CN" altLang="en-US" sz="3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48" y="0"/>
            <a:ext cx="7315809" cy="85551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/>
          <a:p>
            <a:pPr algn="l"/>
            <a:r>
              <a:rPr lang="en-US" altLang="zh-CN" sz="4000" dirty="0">
                <a:solidFill>
                  <a:schemeClr val="lt1"/>
                </a:solidFill>
                <a:latin typeface="Franklin Gothic Demi Cond" panose="020B0706030402020204" pitchFamily="34" charset="0"/>
                <a:ea typeface="+mn-ea"/>
                <a:cs typeface="+mn-cs"/>
              </a:rPr>
              <a:t>Plots: The way I was rescued…</a:t>
            </a:r>
            <a:endParaRPr lang="zh-CN" altLang="en-US" sz="4000" dirty="0">
              <a:solidFill>
                <a:schemeClr val="lt1"/>
              </a:solidFill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893" y="1080121"/>
            <a:ext cx="11528214" cy="5526162"/>
          </a:xfr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70C0"/>
                </a:solidFill>
                <a:latin typeface="Arial Narrow" pitchFamily="34" charset="0"/>
              </a:rPr>
              <a:t>拉开门 </a:t>
            </a:r>
            <a:endParaRPr lang="en-US" altLang="zh-CN" sz="3200" dirty="0">
              <a:solidFill>
                <a:srgbClr val="0070C0"/>
              </a:solidFill>
              <a:latin typeface="Arial Narrow" pitchFamily="34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tug /haul </a:t>
            </a:r>
            <a:r>
              <a:rPr lang="en-US" altLang="zh-CN" sz="3200" dirty="0">
                <a:latin typeface="Arial Narrow" pitchFamily="34" charset="0"/>
              </a:rPr>
              <a:t>the door :</a:t>
            </a:r>
            <a:r>
              <a:rPr lang="en-US" sz="3200" dirty="0">
                <a:latin typeface="Arial Narrow" pitchFamily="34" charset="0"/>
              </a:rPr>
              <a:t> pull  （</a:t>
            </a:r>
            <a:r>
              <a:rPr lang="en-US" sz="3200" dirty="0" err="1">
                <a:latin typeface="Arial Narrow" pitchFamily="34" charset="0"/>
              </a:rPr>
              <a:t>用力</a:t>
            </a:r>
            <a:r>
              <a:rPr lang="en-US" sz="3200" dirty="0">
                <a:latin typeface="Arial Narrow" pitchFamily="34" charset="0"/>
              </a:rPr>
              <a:t>） </a:t>
            </a:r>
            <a:r>
              <a:rPr lang="en-US" sz="3200" dirty="0" err="1">
                <a:latin typeface="Arial Narrow" pitchFamily="34" charset="0"/>
              </a:rPr>
              <a:t>拖，拉，拽</a:t>
            </a:r>
            <a:endParaRPr lang="en-US" sz="3200" dirty="0">
              <a:latin typeface="Arial Narrow" pitchFamily="34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shove / thrust </a:t>
            </a:r>
            <a:r>
              <a:rPr lang="en-US" altLang="zh-CN" sz="3200" dirty="0">
                <a:latin typeface="Arial Narrow" pitchFamily="34" charset="0"/>
              </a:rPr>
              <a:t>the door: push       </a:t>
            </a:r>
            <a:r>
              <a:rPr lang="zh-CN" altLang="en-US" sz="3200" dirty="0"/>
              <a:t>猛推</a:t>
            </a:r>
            <a:endParaRPr lang="en-US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burst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Arial Narrow" pitchFamily="34" charset="0"/>
              </a:rPr>
              <a:t>the door open    </a:t>
            </a:r>
            <a:r>
              <a:rPr lang="zh-CN" altLang="en-US" sz="3200" dirty="0"/>
              <a:t>冲开门 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70C0"/>
                </a:solidFill>
                <a:latin typeface="Arial Narrow" pitchFamily="34" charset="0"/>
              </a:rPr>
              <a:t>爬窗 </a:t>
            </a:r>
            <a:endParaRPr lang="en-US" altLang="zh-CN" sz="3200" dirty="0">
              <a:solidFill>
                <a:srgbClr val="0070C0"/>
              </a:solidFill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wind (wound-wound) down the window  </a:t>
            </a:r>
            <a:r>
              <a:rPr lang="zh-CN" altLang="en-US" sz="3200" dirty="0">
                <a:latin typeface="Arial Narrow" pitchFamily="34" charset="0"/>
              </a:rPr>
              <a:t>摇下车窗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70C0"/>
                </a:solidFill>
              </a:rPr>
              <a:t>Joe </a:t>
            </a:r>
            <a:r>
              <a:rPr lang="zh-CN" altLang="en-US" sz="3200" dirty="0">
                <a:solidFill>
                  <a:srgbClr val="0070C0"/>
                </a:solidFill>
              </a:rPr>
              <a:t>紧紧抓住我的手臂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latin typeface="Franklin Gothic Demi Cond" panose="020B0706030402020204" pitchFamily="34" charset="0"/>
              </a:rPr>
              <a:t>take a firm ________________ of my arm</a:t>
            </a:r>
            <a:endParaRPr lang="en-US" altLang="zh-CN" sz="3200" dirty="0">
              <a:latin typeface="Franklin Gothic Demi Cond" panose="020B0706030402020204" pitchFamily="34" charset="0"/>
            </a:endParaRPr>
          </a:p>
          <a:p>
            <a:r>
              <a:rPr lang="zh-CN" altLang="en-US" sz="3200" dirty="0">
                <a:latin typeface="Franklin Gothic Demi Cond" panose="020B0706030402020204" pitchFamily="34" charset="0"/>
              </a:rPr>
              <a:t>抓得更紧了 </a:t>
            </a:r>
            <a:r>
              <a:rPr lang="en-US" altLang="zh-CN" sz="3200" dirty="0">
                <a:latin typeface="Franklin Gothic Demi Cond" panose="020B0706030402020204" pitchFamily="34" charset="0"/>
              </a:rPr>
              <a:t>_______</a:t>
            </a:r>
            <a:r>
              <a:rPr lang="zh-CN" altLang="en-US" sz="3200" dirty="0">
                <a:latin typeface="Franklin Gothic Demi Cond" panose="020B0706030402020204" pitchFamily="34" charset="0"/>
              </a:rPr>
              <a:t>（</a:t>
            </a:r>
            <a:r>
              <a:rPr lang="en-US" altLang="zh-CN" sz="3200" dirty="0">
                <a:latin typeface="Franklin Gothic Demi Cond" panose="020B0706030402020204" pitchFamily="34" charset="0"/>
              </a:rPr>
              <a:t>tight</a:t>
            </a:r>
            <a:r>
              <a:rPr lang="zh-CN" altLang="en-US" sz="3200" dirty="0">
                <a:latin typeface="Franklin Gothic Demi Cond" panose="020B0706030402020204" pitchFamily="34" charset="0"/>
              </a:rPr>
              <a:t>）</a:t>
            </a:r>
            <a:r>
              <a:rPr lang="en-US" altLang="zh-CN" sz="3200" dirty="0">
                <a:latin typeface="Franklin Gothic Demi Cond" panose="020B0706030402020204" pitchFamily="34" charset="0"/>
              </a:rPr>
              <a:t> his hold</a:t>
            </a:r>
            <a:endParaRPr lang="en-US" altLang="zh-CN" sz="3200" dirty="0">
              <a:latin typeface="Franklin Gothic Demi Cond" panose="020B0706030402020204" pitchFamily="34" charset="0"/>
            </a:endParaRPr>
          </a:p>
          <a:p>
            <a:endParaRPr lang="zh-CN" altLang="en-US" sz="3200" dirty="0">
              <a:latin typeface="Arial Narrow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7290" y="1503584"/>
            <a:ext cx="1191802" cy="707886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Joe 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0957" y="2462103"/>
            <a:ext cx="1191802" cy="707886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I 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4975" y="5072746"/>
            <a:ext cx="3145413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865" dirty="0">
                <a:solidFill>
                  <a:srgbClr val="C00000"/>
                </a:solidFill>
                <a:latin typeface="Arial Narrow" pitchFamily="34" charset="0"/>
              </a:rPr>
              <a:t>grip/ grasp/ grab</a:t>
            </a:r>
            <a:endParaRPr lang="zh-CN" altLang="en-US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1645" y="5640904"/>
            <a:ext cx="1651414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865" dirty="0">
                <a:solidFill>
                  <a:srgbClr val="C00000"/>
                </a:solidFill>
                <a:latin typeface="Arial Narrow" pitchFamily="34" charset="0"/>
              </a:rPr>
              <a:t>tighten</a:t>
            </a:r>
            <a:endParaRPr lang="zh-CN" altLang="en-US" sz="3865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" y="359410"/>
            <a:ext cx="12123420" cy="559181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20000"/>
          </a:bodyPr>
          <a:lstStyle/>
          <a:p>
            <a:pPr marL="0" indent="0" algn="ctr">
              <a:buNone/>
            </a:pPr>
            <a:r>
              <a:rPr lang="en-US" altLang="zh-CN" dirty="0">
                <a:latin typeface="Arial Narrow" pitchFamily="34" charset="0"/>
              </a:rPr>
              <a:t>Peers’ Sparkling Lines </a:t>
            </a:r>
            <a:endParaRPr lang="en-US" altLang="zh-CN" dirty="0">
              <a:latin typeface="Arial Narrow" pitchFamily="34" charset="0"/>
            </a:endParaRPr>
          </a:p>
          <a:p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With jaws clenched</a:t>
            </a:r>
            <a:r>
              <a:rPr lang="en-US" altLang="zh-CN" dirty="0">
                <a:latin typeface="Arial Narrow" pitchFamily="34" charset="0"/>
              </a:rPr>
              <a:t>, I resolved to keep edging closer, inch by inch.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Mustering up my courage</a:t>
            </a:r>
            <a:r>
              <a:rPr lang="en-US" altLang="zh-CN" dirty="0">
                <a:latin typeface="Arial Narrow" pitchFamily="34" charset="0"/>
              </a:rPr>
              <a:t>, I pushed the door open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with all my might</a:t>
            </a:r>
            <a:r>
              <a:rPr lang="en-US" altLang="zh-CN" dirty="0">
                <a:latin typeface="Arial Narrow" pitchFamily="34" charset="0"/>
              </a:rPr>
              <a:t>, seized Joe’s arm tightly, and we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waddled</a:t>
            </a:r>
            <a:r>
              <a:rPr lang="en-US" altLang="zh-CN" dirty="0">
                <a:latin typeface="Arial Narrow" pitchFamily="34" charset="0"/>
              </a:rPr>
              <a:t> </a:t>
            </a:r>
            <a:r>
              <a:rPr lang="zh-CN" altLang="en-US" dirty="0">
                <a:latin typeface="Arial Narrow" pitchFamily="34" charset="0"/>
              </a:rPr>
              <a:t>（蹒跚而行）</a:t>
            </a:r>
            <a:r>
              <a:rPr lang="en-US" altLang="zh-CN" dirty="0">
                <a:latin typeface="Arial Narrow" pitchFamily="34" charset="0"/>
              </a:rPr>
              <a:t>to the truck by holding each other up.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I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stretched</a:t>
            </a:r>
            <a:r>
              <a:rPr lang="en-US" altLang="zh-CN" dirty="0">
                <a:latin typeface="Arial Narrow" pitchFamily="34" charset="0"/>
              </a:rPr>
              <a:t> out my arms to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embrace</a:t>
            </a:r>
            <a:r>
              <a:rPr lang="en-US" altLang="zh-CN" dirty="0">
                <a:latin typeface="Arial Narrow" pitchFamily="34" charset="0"/>
              </a:rPr>
              <a:t> him, and 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patted me on the back</a:t>
            </a:r>
            <a:r>
              <a:rPr lang="en-US" altLang="zh-CN" dirty="0">
                <a:latin typeface="Arial Narrow" pitchFamily="34" charset="0"/>
              </a:rPr>
              <a:t> slightly to show comfort. </a:t>
            </a:r>
            <a:endParaRPr lang="en-US" altLang="zh-CN" dirty="0">
              <a:latin typeface="Arial Narrow" pitchFamily="34" charset="0"/>
            </a:endParaRPr>
          </a:p>
          <a:p>
            <a:endParaRPr lang="en-US" altLang="zh-CN" dirty="0">
              <a:latin typeface="Arial Narrow" pitchFamily="34" charset="0"/>
            </a:endParaRPr>
          </a:p>
          <a:p>
            <a:endParaRPr lang="en-US" altLang="zh-CN" dirty="0">
              <a:latin typeface="Arial Narrow" pitchFamily="34" charset="0"/>
            </a:endParaRPr>
          </a:p>
          <a:p>
            <a:endParaRPr lang="zh-CN" alt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232" y="0"/>
            <a:ext cx="5597683" cy="87073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/>
          <a:p>
            <a:pPr algn="l"/>
            <a:r>
              <a:rPr lang="en-US" altLang="zh-CN" sz="4000" dirty="0">
                <a:solidFill>
                  <a:schemeClr val="lt1"/>
                </a:solidFill>
                <a:latin typeface="Franklin Gothic Demi Cond" panose="020B0706030402020204" pitchFamily="34" charset="0"/>
                <a:ea typeface="+mn-ea"/>
                <a:cs typeface="+mn-cs"/>
              </a:rPr>
              <a:t>Plots: After being rescued…</a:t>
            </a:r>
            <a:endParaRPr lang="zh-CN" altLang="en-US" sz="4000" dirty="0">
              <a:solidFill>
                <a:schemeClr val="lt1"/>
              </a:solidFill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254" y="1671471"/>
            <a:ext cx="11497519" cy="431264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200" dirty="0">
                <a:latin typeface="Arial Narrow" pitchFamily="34" charset="0"/>
              </a:rPr>
              <a:t>Peers’ Sparkling Lines</a:t>
            </a:r>
            <a:endParaRPr lang="en-US" altLang="zh-CN" sz="3200" dirty="0"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I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failed to utter </a:t>
            </a:r>
            <a:r>
              <a:rPr lang="en-US" altLang="zh-CN" sz="3200" dirty="0">
                <a:latin typeface="Arial Narrow" pitchFamily="34" charset="0"/>
              </a:rPr>
              <a:t>a word, with my eyes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crammed with </a:t>
            </a:r>
            <a:r>
              <a:rPr lang="en-US" altLang="zh-CN" sz="3200" dirty="0">
                <a:latin typeface="Arial Narrow" pitchFamily="34" charset="0"/>
              </a:rPr>
              <a:t>tears and my head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resting against </a:t>
            </a:r>
            <a:r>
              <a:rPr lang="en-US" altLang="zh-CN" sz="3200" dirty="0">
                <a:latin typeface="Arial Narrow" pitchFamily="34" charset="0"/>
              </a:rPr>
              <a:t>his chest. </a:t>
            </a:r>
            <a:endParaRPr lang="en-US" altLang="zh-CN" sz="3200" dirty="0"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“I’m sorry, and I should have taken your advice,” I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murmured</a:t>
            </a:r>
            <a:r>
              <a:rPr lang="en-US" altLang="zh-CN" sz="3200" dirty="0">
                <a:latin typeface="Arial Narrow" pitchFamily="34" charset="0"/>
              </a:rPr>
              <a:t>, head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drooping</a:t>
            </a:r>
            <a:r>
              <a:rPr lang="en-US" altLang="zh-CN" sz="3200" dirty="0">
                <a:latin typeface="Arial Narrow" pitchFamily="34" charset="0"/>
              </a:rPr>
              <a:t>. Joe </a:t>
            </a:r>
            <a:r>
              <a:rPr lang="en-US" altLang="zh-CN" sz="3200" dirty="0">
                <a:solidFill>
                  <a:srgbClr val="FF0000"/>
                </a:solidFill>
                <a:latin typeface="Arial Narrow" pitchFamily="34" charset="0"/>
              </a:rPr>
              <a:t>chuckled</a:t>
            </a:r>
            <a:r>
              <a:rPr lang="en-US" altLang="zh-CN" sz="3200" dirty="0">
                <a:latin typeface="Arial Narrow" pitchFamily="34" charset="0"/>
              </a:rPr>
              <a:t> in relief, “You are safe. That’s enough.” </a:t>
            </a:r>
            <a:endParaRPr lang="en-US" altLang="zh-CN" sz="3200" dirty="0"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The moment we pulled ourselves out of the water, the car was washed away.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What a narrow escape</a:t>
            </a:r>
            <a:r>
              <a:rPr lang="en-US" altLang="zh-CN" sz="3200" dirty="0">
                <a:latin typeface="Arial Narrow" pitchFamily="34" charset="0"/>
              </a:rPr>
              <a:t>!</a:t>
            </a:r>
            <a:endParaRPr lang="en-US" altLang="zh-CN" sz="3200" dirty="0">
              <a:latin typeface="Arial Narrow" pitchFamily="34" charset="0"/>
            </a:endParaRPr>
          </a:p>
          <a:p>
            <a:endParaRPr lang="zh-CN" alt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55200" y="3601722"/>
            <a:ext cx="7853890" cy="1307004"/>
          </a:xfrm>
        </p:spPr>
        <p:txBody>
          <a:bodyPr/>
          <a:lstStyle/>
          <a:p>
            <a:r>
              <a:rPr lang="en-US" altLang="zh-CN" sz="4800" b="0" dirty="0"/>
              <a:t>Share the vivid description</a:t>
            </a:r>
            <a:endParaRPr lang="en-US" altLang="zh-CN" sz="4800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276921" y="5099917"/>
            <a:ext cx="6549745" cy="914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92498" y="601430"/>
            <a:ext cx="1769288" cy="914400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559012" y="1398268"/>
          <a:ext cx="11311847" cy="498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71"/>
                <a:gridCol w="9836576"/>
              </a:tblGrid>
              <a:tr h="71235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    </a:t>
                      </a:r>
                      <a:r>
                        <a:rPr lang="en-US" altLang="zh-CN" sz="4000" b="0" dirty="0">
                          <a:solidFill>
                            <a:schemeClr val="tx1"/>
                          </a:solidFill>
                        </a:rPr>
                        <a:t>Elements of a story </a:t>
                      </a:r>
                      <a:endParaRPr lang="zh-CN" altLang="en-US" sz="3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Who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When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Where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What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Why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712354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How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717893" cy="86750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3600" dirty="0"/>
              <a:t>Read for basic information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9776" y="2139387"/>
            <a:ext cx="3818311" cy="574874"/>
          </a:xfrm>
          <a:noFill/>
        </p:spPr>
        <p:txBody>
          <a:bodyPr wrap="square" rtlCol="0">
            <a:spAutoFit/>
          </a:bodyPr>
          <a:lstStyle/>
          <a:p>
            <a:pPr marL="0" defTabSz="91440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&amp; Joe (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couple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783" y="2814289"/>
            <a:ext cx="965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rainy November morning(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came down in sheets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1815" y="3599120"/>
            <a:ext cx="719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way to work  (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shortcut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45364" y="4331908"/>
            <a:ext cx="653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my car got stuck in the flood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31815" y="5008515"/>
            <a:ext cx="798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took the </a:t>
            </a:r>
            <a:r>
              <a:rPr lang="en-US" altLang="zh-CN" dirty="0">
                <a:solidFill>
                  <a:srgbClr val="FF0000"/>
                </a:solidFill>
              </a:rPr>
              <a:t>shortcut</a:t>
            </a:r>
            <a:r>
              <a:rPr lang="en-US" altLang="zh-CN" dirty="0"/>
              <a:t> which was flooded by rain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88251" y="5685122"/>
            <a:ext cx="41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0" name="图片 19" descr="图片包含 汽车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8" y="73054"/>
            <a:ext cx="3340092" cy="1949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5" grpId="0"/>
      <p:bldP spid="16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06" y="0"/>
            <a:ext cx="10972800" cy="77056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Franklin Gothic Demi Cond" panose="020B0706030402020204" pitchFamily="34" charset="0"/>
              </a:rPr>
              <a:t>The situation at that moment</a:t>
            </a:r>
            <a:r>
              <a:rPr lang="en-US" altLang="zh-CN" sz="4000" dirty="0"/>
              <a:t>…</a:t>
            </a:r>
            <a:r>
              <a:rPr lang="zh-CN" altLang="en-US" sz="4000" dirty="0"/>
              <a:t>（环境描写）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169" y="842905"/>
            <a:ext cx="11175515" cy="5568170"/>
          </a:xfr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C00000"/>
                </a:solidFill>
                <a:latin typeface="Arial Narrow" pitchFamily="34" charset="0"/>
              </a:rPr>
              <a:t>heavy rain </a:t>
            </a:r>
            <a:r>
              <a:rPr lang="en-US" altLang="zh-CN" sz="3200" dirty="0">
                <a:latin typeface="Arial Narrow" pitchFamily="34" charset="0"/>
              </a:rPr>
              <a:t>:  </a:t>
            </a:r>
            <a:r>
              <a:rPr lang="en-US" altLang="zh-CN" sz="3200" dirty="0">
                <a:solidFill>
                  <a:srgbClr val="0070C0"/>
                </a:solidFill>
                <a:latin typeface="Arial Narrow" pitchFamily="34" charset="0"/>
              </a:rPr>
              <a:t>fall / pour /  beat / hit </a:t>
            </a:r>
            <a:endParaRPr lang="en-US" altLang="zh-CN" sz="3200" dirty="0">
              <a:solidFill>
                <a:srgbClr val="0070C0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Arial Narrow" pitchFamily="34" charset="0"/>
              </a:rPr>
              <a:t>       Rain came down </a:t>
            </a:r>
            <a:r>
              <a:rPr lang="en-US" altLang="zh-CN" sz="3200" dirty="0">
                <a:solidFill>
                  <a:srgbClr val="0070C0"/>
                </a:solidFill>
                <a:latin typeface="Arial Narrow" pitchFamily="34" charset="0"/>
              </a:rPr>
              <a:t>in sheets</a:t>
            </a:r>
            <a:r>
              <a:rPr lang="en-US" altLang="zh-CN" sz="3200" dirty="0">
                <a:latin typeface="Arial Narrow" pitchFamily="34" charset="0"/>
              </a:rPr>
              <a:t>. </a:t>
            </a:r>
            <a:r>
              <a:rPr lang="zh-CN" altLang="en-US" sz="3200" dirty="0">
                <a:latin typeface="Arial Narrow" pitchFamily="34" charset="0"/>
              </a:rPr>
              <a:t>大雨倾盆。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   pelt </a:t>
            </a:r>
            <a:r>
              <a:rPr lang="zh-CN" altLang="en-US" sz="3200" dirty="0">
                <a:latin typeface="Arial Narrow" pitchFamily="34" charset="0"/>
              </a:rPr>
              <a:t>倾泻；下得很大</a:t>
            </a:r>
            <a:endParaRPr lang="en-US" altLang="zh-CN" sz="32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itchFamily="34" charset="0"/>
              </a:rPr>
              <a:t>   The rain now was </a:t>
            </a:r>
            <a:r>
              <a:rPr lang="en-US" sz="3200" b="1" dirty="0">
                <a:latin typeface="Arial Narrow" pitchFamily="34" charset="0"/>
              </a:rPr>
              <a:t>pelting</a:t>
            </a:r>
            <a:r>
              <a:rPr lang="en-US" sz="3200" dirty="0">
                <a:latin typeface="Arial Narrow" pitchFamily="34" charset="0"/>
              </a:rPr>
              <a:t> down.    </a:t>
            </a:r>
            <a:r>
              <a:rPr lang="zh-CN" altLang="en-US" sz="3200" dirty="0">
                <a:latin typeface="Arial Narrow" pitchFamily="34" charset="0"/>
              </a:rPr>
              <a:t>  雨这时正哗哗地下。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splash / spatter  / splatter  </a:t>
            </a:r>
            <a:r>
              <a:rPr lang="zh-CN" altLang="en-US" sz="3200" dirty="0">
                <a:latin typeface="Arial Narrow" pitchFamily="34" charset="0"/>
              </a:rPr>
              <a:t>溅落</a:t>
            </a:r>
            <a:endParaRPr lang="zh-CN" altLang="en-US" sz="32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Arial Narrow" pitchFamily="34" charset="0"/>
              </a:rPr>
              <a:t>   Rain </a:t>
            </a:r>
            <a:r>
              <a:rPr lang="en-US" altLang="zh-CN" sz="3200" b="1" dirty="0">
                <a:latin typeface="Arial Narrow" pitchFamily="34" charset="0"/>
              </a:rPr>
              <a:t>splashed</a:t>
            </a:r>
            <a:r>
              <a:rPr lang="en-US" altLang="zh-CN" sz="3200" dirty="0">
                <a:latin typeface="Arial Narrow" pitchFamily="34" charset="0"/>
              </a:rPr>
              <a:t> against the windows. </a:t>
            </a:r>
            <a:r>
              <a:rPr lang="zh-CN" altLang="en-US" sz="3200" dirty="0">
                <a:latin typeface="Arial Narrow" pitchFamily="34" charset="0"/>
              </a:rPr>
              <a:t>   雨点啪啦啪啦打在窗户上。</a:t>
            </a:r>
            <a:endParaRPr lang="en-US" altLang="zh-CN" sz="32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Arial Narrow" pitchFamily="34" charset="0"/>
              </a:rPr>
              <a:t>   Heavy rain </a:t>
            </a:r>
            <a:r>
              <a:rPr lang="en-US" altLang="zh-CN" sz="3200" b="1" dirty="0">
                <a:latin typeface="Arial Narrow" pitchFamily="34" charset="0"/>
              </a:rPr>
              <a:t>splattered</a:t>
            </a:r>
            <a:r>
              <a:rPr lang="en-US" altLang="zh-CN" sz="3200" dirty="0">
                <a:latin typeface="Arial Narrow" pitchFamily="34" charset="0"/>
              </a:rPr>
              <a:t> on the windshield. </a:t>
            </a:r>
            <a:endParaRPr lang="en-US" altLang="zh-CN" sz="32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Arial Narrow" pitchFamily="34" charset="0"/>
              </a:rPr>
              <a:t>       </a:t>
            </a:r>
            <a:r>
              <a:rPr lang="zh-CN" altLang="en-US" sz="3200" dirty="0">
                <a:latin typeface="Arial Narrow" pitchFamily="34" charset="0"/>
              </a:rPr>
              <a:t>    大雨噼里啪啦地打在挡风玻璃上。</a:t>
            </a:r>
            <a:endParaRPr lang="zh-CN" altLang="en-US" sz="3200" dirty="0">
              <a:latin typeface="Arial Narrow" pitchFamily="34" charset="0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Arial Narrow" pitchFamily="34" charset="0"/>
              </a:rPr>
              <a:t>wind / thunder / sky /  flood </a:t>
            </a:r>
            <a:endParaRPr lang="zh-CN" altLang="en-US" sz="3600" b="1" dirty="0">
              <a:solidFill>
                <a:srgbClr val="C00000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zh-CN" altLang="en-US" sz="3200" dirty="0">
              <a:latin typeface="Arial Narrow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843938" y="5633611"/>
            <a:ext cx="4457600" cy="4590940"/>
          </a:xfrm>
          <a:prstGeom prst="rect">
            <a:avLst/>
          </a:prstGeom>
        </p:spPr>
        <p:txBody>
          <a:bodyPr vert="horz" lIns="81634" tIns="40817" rIns="81634" bIns="40817" rtlCol="0">
            <a:noAutofit/>
          </a:bodyPr>
          <a:lstStyle/>
          <a:p>
            <a:pPr marL="408305" marR="0" lvl="0" indent="-408305" algn="l" defTabSz="1088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9" name="图片 8" descr="图片包含 围栏, 站, 走, 棕色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7824" y="4884744"/>
            <a:ext cx="3654175" cy="197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8" y="1008086"/>
            <a:ext cx="12092683" cy="6009163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 Narrow" pitchFamily="34" charset="0"/>
              </a:rPr>
              <a:t>As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splashing</a:t>
            </a:r>
            <a:r>
              <a:rPr lang="en-US" altLang="zh-CN" sz="3600" dirty="0">
                <a:latin typeface="Arial Narrow" pitchFamily="34" charset="0"/>
              </a:rPr>
              <a:t> raindrops </a:t>
            </a:r>
            <a:r>
              <a:rPr lang="en-US" altLang="zh-CN" sz="3600" b="1" dirty="0">
                <a:solidFill>
                  <a:srgbClr val="0070C0"/>
                </a:solidFill>
                <a:latin typeface="Arial Narrow" pitchFamily="34" charset="0"/>
              </a:rPr>
              <a:t>hit</a:t>
            </a:r>
            <a:r>
              <a:rPr lang="en-US" altLang="zh-CN" sz="3600" dirty="0">
                <a:latin typeface="Arial Narrow" pitchFamily="34" charset="0"/>
              </a:rPr>
              <a:t> the windshield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frantically</a:t>
            </a:r>
            <a:r>
              <a:rPr lang="en-US" altLang="zh-CN" sz="3600" dirty="0">
                <a:latin typeface="Arial Narrow" pitchFamily="34" charset="0"/>
              </a:rPr>
              <a:t> and the skies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were overhung with a blanket of grey</a:t>
            </a:r>
            <a:r>
              <a:rPr lang="en-US" altLang="zh-CN" sz="3600" dirty="0">
                <a:latin typeface="Arial Narrow" pitchFamily="34" charset="0"/>
              </a:rPr>
              <a:t>, I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could barely make out </a:t>
            </a:r>
            <a:r>
              <a:rPr lang="en-US" altLang="zh-CN" sz="3600" dirty="0">
                <a:latin typeface="Arial Narrow" pitchFamily="34" charset="0"/>
              </a:rPr>
              <a:t>the figure in the truck.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zh-CN" altLang="en-US" sz="3200" dirty="0">
                <a:latin typeface="Arial Narrow" pitchFamily="34" charset="0"/>
              </a:rPr>
              <a:t>雨滴疯狂地打在挡风玻璃上，天空笼罩在一片灰色之中，我几乎看不清卡车里的人影。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en-US" altLang="zh-CN" sz="3600" dirty="0">
                <a:latin typeface="Arial Narrow" pitchFamily="34" charset="0"/>
              </a:rPr>
              <a:t>The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fragile </a:t>
            </a:r>
            <a:r>
              <a:rPr lang="en-US" altLang="zh-CN" sz="3600" dirty="0">
                <a:latin typeface="Arial Narrow" pitchFamily="34" charset="0"/>
              </a:rPr>
              <a:t>little tree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cracked</a:t>
            </a:r>
            <a:r>
              <a:rPr lang="en-US" altLang="zh-CN" sz="3600" dirty="0">
                <a:latin typeface="Arial Narrow" pitchFamily="34" charset="0"/>
              </a:rPr>
              <a:t> and fell in the wild howling wind.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zh-CN" altLang="en-US" sz="3600" dirty="0">
                <a:latin typeface="Arial Narrow" pitchFamily="34" charset="0"/>
              </a:rPr>
              <a:t>脆弱的小树啪地一下被狂风吹断了，倒在了地上。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en-US" altLang="zh-CN" sz="3600" dirty="0">
                <a:latin typeface="Arial Narrow" pitchFamily="34" charset="0"/>
              </a:rPr>
              <a:t>The water kept rising, as if it would </a:t>
            </a:r>
            <a:r>
              <a:rPr lang="en-US" altLang="zh-CN" sz="3600" dirty="0">
                <a:solidFill>
                  <a:srgbClr val="0070C0"/>
                </a:solidFill>
                <a:latin typeface="Arial Narrow" pitchFamily="34" charset="0"/>
              </a:rPr>
              <a:t>engulf me alive</a:t>
            </a:r>
            <a:r>
              <a:rPr lang="en-US" altLang="zh-CN" sz="3600" dirty="0">
                <a:latin typeface="Arial Narrow" pitchFamily="34" charset="0"/>
              </a:rPr>
              <a:t>.</a:t>
            </a:r>
            <a:endParaRPr lang="en-US" altLang="zh-CN" sz="3600" dirty="0">
              <a:latin typeface="Arial Narrow" pitchFamily="34" charset="0"/>
            </a:endParaRPr>
          </a:p>
          <a:p>
            <a:r>
              <a:rPr lang="zh-CN" altLang="en-US" sz="3600" dirty="0">
                <a:latin typeface="Arial Narrow" pitchFamily="34" charset="0"/>
              </a:rPr>
              <a:t>水不停地涨，仿佛要把我活吞下去。</a:t>
            </a:r>
            <a:endParaRPr lang="en-US" altLang="zh-CN" sz="3600" dirty="0">
              <a:latin typeface="Arial Narrow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2509" y="0"/>
            <a:ext cx="10972800" cy="77056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Franklin Gothic Demi Cond" panose="020B0706030402020204" pitchFamily="34" charset="0"/>
              </a:rPr>
              <a:t>The situation at that moment…</a:t>
            </a:r>
            <a:r>
              <a:rPr lang="zh-CN" altLang="en-US" sz="4000" dirty="0">
                <a:latin typeface="Franklin Gothic Demi Cond" panose="020B0706030402020204" pitchFamily="34" charset="0"/>
              </a:rPr>
              <a:t>（环境描写）</a:t>
            </a:r>
            <a:endParaRPr lang="zh-CN" altLang="en-US" sz="40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84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 situation at that moment…</a:t>
            </a:r>
            <a:r>
              <a:rPr lang="zh-CN" altLang="en-US" sz="4000" dirty="0"/>
              <a:t>（环境描写）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579" y="1029984"/>
            <a:ext cx="11698841" cy="511691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zh-CN" sz="4000" dirty="0">
                <a:latin typeface="Arial Narrow" pitchFamily="34" charset="0"/>
              </a:rPr>
              <a:t>Peers’ Sparkling Lines </a:t>
            </a:r>
            <a:endParaRPr lang="en-US" altLang="zh-CN" sz="4000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The wind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howled,</a:t>
            </a:r>
            <a:r>
              <a:rPr lang="en-US" altLang="zh-CN" dirty="0">
                <a:latin typeface="Arial Narrow" pitchFamily="34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whipping</a:t>
            </a:r>
            <a:r>
              <a:rPr lang="en-US" altLang="zh-CN" dirty="0">
                <a:latin typeface="Arial Narrow" pitchFamily="34" charset="0"/>
              </a:rPr>
              <a:t> the rain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against</a:t>
            </a:r>
            <a:r>
              <a:rPr lang="en-US" altLang="zh-CN" dirty="0">
                <a:latin typeface="Arial Narrow" pitchFamily="34" charset="0"/>
              </a:rPr>
              <a:t> the window.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The rain was </a:t>
            </a:r>
            <a:r>
              <a:rPr lang="en-US" altLang="zh-CN" dirty="0">
                <a:solidFill>
                  <a:srgbClr val="FF0000"/>
                </a:solidFill>
                <a:latin typeface="Arial Narrow" pitchFamily="34" charset="0"/>
              </a:rPr>
              <a:t>pouring</a:t>
            </a:r>
            <a:r>
              <a:rPr lang="en-US" altLang="zh-CN" dirty="0">
                <a:latin typeface="Arial Narrow" pitchFamily="34" charset="0"/>
              </a:rPr>
              <a:t> and the winds </a:t>
            </a:r>
            <a:r>
              <a:rPr lang="en-US" altLang="zh-CN" dirty="0">
                <a:solidFill>
                  <a:srgbClr val="FF0000"/>
                </a:solidFill>
                <a:latin typeface="Arial Narrow" pitchFamily="34" charset="0"/>
              </a:rPr>
              <a:t>roared</a:t>
            </a:r>
            <a:r>
              <a:rPr lang="en-US" altLang="zh-CN" dirty="0">
                <a:latin typeface="Arial Narrow" pitchFamily="34" charset="0"/>
              </a:rPr>
              <a:t>.</a:t>
            </a:r>
            <a:r>
              <a:rPr lang="zh-CN" altLang="en-US" dirty="0">
                <a:latin typeface="Arial Narrow" pitchFamily="34" charset="0"/>
              </a:rPr>
              <a:t>  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Hearing the trees creaking </a:t>
            </a:r>
            <a:r>
              <a:rPr lang="en-US" altLang="zh-CN" dirty="0">
                <a:solidFill>
                  <a:srgbClr val="00B0F0"/>
                </a:solidFill>
                <a:latin typeface="Arial Narrow" pitchFamily="34" charset="0"/>
              </a:rPr>
              <a:t>in the howling winds </a:t>
            </a:r>
            <a:r>
              <a:rPr lang="en-US" altLang="zh-CN" dirty="0">
                <a:latin typeface="Arial Narrow" pitchFamily="34" charset="0"/>
              </a:rPr>
              <a:t>and the rain beating against the car window, my palms got sweaty.</a:t>
            </a:r>
            <a:r>
              <a:rPr lang="zh-CN" altLang="en-US" dirty="0">
                <a:latin typeface="Arial Narrow" pitchFamily="34" charset="0"/>
              </a:rPr>
              <a:t>  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 Narrow" pitchFamily="34" charset="0"/>
              </a:rPr>
              <a:t>With rain frantically spattering down on his body</a:t>
            </a:r>
            <a:r>
              <a:rPr lang="en-US" altLang="zh-CN" dirty="0">
                <a:latin typeface="Arial Narrow" pitchFamily="34" charset="0"/>
              </a:rPr>
              <a:t>, what I could see was a hero-like figure…</a:t>
            </a:r>
            <a:r>
              <a:rPr lang="zh-CN" altLang="en-US" dirty="0">
                <a:latin typeface="Arial Narrow" pitchFamily="34" charset="0"/>
              </a:rPr>
              <a:t> 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Unfortunately, the water poured in and </a:t>
            </a:r>
            <a:r>
              <a:rPr lang="en-US" altLang="zh-CN" dirty="0">
                <a:solidFill>
                  <a:srgbClr val="FF0000"/>
                </a:solidFill>
                <a:latin typeface="Arial Narrow" pitchFamily="34" charset="0"/>
              </a:rPr>
              <a:t>crept upon my waist</a:t>
            </a:r>
            <a:r>
              <a:rPr lang="en-US" altLang="zh-CN" dirty="0">
                <a:latin typeface="Arial Narrow" pitchFamily="34" charset="0"/>
              </a:rPr>
              <a:t>.</a:t>
            </a:r>
            <a:r>
              <a:rPr lang="zh-CN" altLang="en-US" dirty="0">
                <a:latin typeface="Arial Narrow" pitchFamily="34" charset="0"/>
              </a:rPr>
              <a:t>  </a:t>
            </a:r>
            <a:endParaRPr lang="en-US" altLang="zh-CN" dirty="0">
              <a:latin typeface="Arial Narrow" pitchFamily="34" charset="0"/>
            </a:endParaRPr>
          </a:p>
          <a:p>
            <a:endParaRPr lang="zh-CN" alt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23452" cy="81165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/>
          <a:p>
            <a:pPr algn="l"/>
            <a:r>
              <a:rPr lang="en-US" altLang="zh-CN" sz="4000" dirty="0">
                <a:solidFill>
                  <a:schemeClr val="lt1"/>
                </a:solidFill>
                <a:latin typeface="Franklin Gothic Demi Cond" panose="020B0706030402020204" pitchFamily="34" charset="0"/>
                <a:ea typeface="+mn-ea"/>
                <a:cs typeface="+mn-cs"/>
              </a:rPr>
              <a:t>Feelings of fright / panic / horror</a:t>
            </a:r>
            <a:endParaRPr lang="zh-CN" altLang="en-US" sz="4000" dirty="0">
              <a:solidFill>
                <a:schemeClr val="lt1"/>
              </a:solidFill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59" y="1014574"/>
            <a:ext cx="11650895" cy="56636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Tears</a:t>
            </a:r>
            <a:r>
              <a:rPr lang="en-US" altLang="zh-CN" dirty="0">
                <a:latin typeface="Arial Narrow" pitchFamily="34" charset="0"/>
              </a:rPr>
              <a:t> of frustration and horror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gushing from my eyes</a:t>
            </a:r>
            <a:r>
              <a:rPr lang="en-US" altLang="zh-CN" dirty="0">
                <a:latin typeface="Arial Narrow" pitchFamily="34" charset="0"/>
              </a:rPr>
              <a:t>, I felt I had sunk into hopelessness.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Seized by </a:t>
            </a:r>
            <a:r>
              <a:rPr lang="en-US" altLang="zh-CN" dirty="0">
                <a:latin typeface="Arial Narrow" pitchFamily="34" charset="0"/>
              </a:rPr>
              <a:t>a strong sense of fright, I struggled to shove </a:t>
            </a:r>
            <a:r>
              <a:rPr lang="zh-CN" altLang="en-US" dirty="0">
                <a:latin typeface="Arial Narrow" pitchFamily="34" charset="0"/>
              </a:rPr>
              <a:t>（猛推）</a:t>
            </a:r>
            <a:r>
              <a:rPr lang="en-US" altLang="zh-CN" dirty="0">
                <a:latin typeface="Arial Narrow" pitchFamily="34" charset="0"/>
              </a:rPr>
              <a:t>the door again.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A sense of terror sweeping through my body</a:t>
            </a:r>
            <a:r>
              <a:rPr lang="en-US" altLang="zh-CN" dirty="0">
                <a:latin typeface="Arial Narrow" pitchFamily="34" charset="0"/>
              </a:rPr>
              <a:t>, I shouted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in panic</a:t>
            </a:r>
            <a:r>
              <a:rPr lang="en-US" altLang="zh-CN" dirty="0">
                <a:latin typeface="Arial Narrow" pitchFamily="34" charset="0"/>
              </a:rPr>
              <a:t>, “Help! Help!”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The hairs on the back of my neck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prickled</a:t>
            </a:r>
            <a:r>
              <a:rPr lang="en-US" altLang="zh-CN" dirty="0">
                <a:latin typeface="Arial Narrow" pitchFamily="34" charset="0"/>
              </a:rPr>
              <a:t> with dread and I was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drenched</a:t>
            </a:r>
            <a:r>
              <a:rPr lang="en-US" altLang="zh-CN" dirty="0">
                <a:latin typeface="Arial Narrow" pitchFamily="34" charset="0"/>
              </a:rPr>
              <a:t> in sweat. </a:t>
            </a:r>
            <a:r>
              <a:rPr lang="zh-CN" altLang="en-US" dirty="0">
                <a:latin typeface="Arial Narrow" pitchFamily="34" charset="0"/>
              </a:rPr>
              <a:t>（汗毛倒竖；湿透）</a:t>
            </a:r>
            <a:endParaRPr lang="zh-CN" altLang="en-US" dirty="0">
              <a:latin typeface="Arial Narrow" pitchFamily="34" charset="0"/>
            </a:endParaRPr>
          </a:p>
          <a:p>
            <a:r>
              <a:rPr lang="en-US" altLang="zh-CN" dirty="0">
                <a:latin typeface="Arial Narrow" pitchFamily="34" charset="0"/>
              </a:rPr>
              <a:t>Swallowed by a wave of despair, I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crossed my fingers</a:t>
            </a:r>
            <a:r>
              <a:rPr lang="en-US" altLang="zh-CN" dirty="0">
                <a:latin typeface="Arial Narrow" pitchFamily="34" charset="0"/>
              </a:rPr>
              <a:t>, closed my eyes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prayed in a shivering voice</a:t>
            </a:r>
            <a:r>
              <a:rPr lang="en-US" altLang="zh-CN" dirty="0">
                <a:latin typeface="Arial Narrow" pitchFamily="34" charset="0"/>
              </a:rPr>
              <a:t>. </a:t>
            </a:r>
            <a:endParaRPr lang="en-US" altLang="zh-CN" dirty="0">
              <a:latin typeface="Arial Narrow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Trembling </a:t>
            </a:r>
            <a:r>
              <a:rPr lang="en-US" altLang="zh-CN" dirty="0">
                <a:latin typeface="Arial Narrow" pitchFamily="34" charset="0"/>
              </a:rPr>
              <a:t>like a leaf, the car was ready to be flooded away at any time,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which refrained me from moving a single inch</a:t>
            </a:r>
            <a:r>
              <a:rPr lang="en-US" altLang="zh-CN" dirty="0">
                <a:latin typeface="Arial Narrow" pitchFamily="34" charset="0"/>
              </a:rPr>
              <a:t>.</a:t>
            </a:r>
            <a:endParaRPr lang="en-US" altLang="zh-CN" dirty="0">
              <a:latin typeface="Arial Narrow" pitchFamily="34" charset="0"/>
            </a:endParaRPr>
          </a:p>
          <a:p>
            <a:endParaRPr lang="zh-CN" alt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3695700"/>
            <a:ext cx="12192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81250" y="3714750"/>
            <a:ext cx="7315200" cy="7048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4072390" y="2333036"/>
            <a:ext cx="4270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altLang="zh-CN" sz="7200" b="1" kern="0" dirty="0">
                <a:solidFill>
                  <a:srgbClr val="0F6FC6"/>
                </a:solidFill>
                <a:cs typeface="+mn-ea"/>
                <a:sym typeface="+mn-lt"/>
              </a:rPr>
              <a:t>Thank you!</a:t>
            </a:r>
            <a:endParaRPr lang="zh-CN" altLang="en-US" sz="7200" b="1" kern="0" dirty="0">
              <a:solidFill>
                <a:srgbClr val="0F6FC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8386"/>
            <a:ext cx="12039600" cy="64960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 rainy November morning. Overcome with anger I knew if I didn‘t leave the house soon I would lose my temper with my husband,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rain came down in sheets, Joe offered to take me to work. I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my jacket, seized my bag and teaching plans and ignored him.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insisted and reached for his boots. I looked at the piles of newspapers and the dirty dishes still on the table.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you have enough to do? I can take care of myself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stormed out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even kissing him good-bye. Joe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shouted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me not to take the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捷径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Joe and I had been eagerly looking forward to our retirement when a heart attack that past spring forced him to leave his job earlier than we had planned. As the medical bills mounted we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realized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would have to continue working full-time while Joe stayed home and took over the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housework.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new arrangement was a disaster. Exhausted after a day of full work, all I wanted was a hot home cooked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a good night's sleep. However, what greeted me at the table was a microwave package. Sometimes he would serve oatmeal(</a:t>
            </a:r>
            <a:r>
              <a:rPr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燕麦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)for several nights in a row. One night when I dragged myself to bed, I was terrified to discover Joe had  turned our white sheets blue. He told me he had found out how to  save on water, soap and electricity. He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patted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his blue trousers and announced proudly washing everything together was just the secret.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 minutes later, ignoring Joes warning I turned off the main route (</a:t>
            </a:r>
            <a:r>
              <a:rPr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道路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).I thought it hadn’t rained enough to flood the road, but as I rounded the corner water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rushed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across my path. After a few feet, the car got stuck. I opened the door and water poured in. I hurriedly closed the door. I couldn’t risk walking in this. Almost 20 minutes passed. The car began to shake. I got frightened to death when I heard three long honks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喇叭声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8953" y="199293"/>
            <a:ext cx="2297723" cy="339969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46677" y="550986"/>
            <a:ext cx="1101970" cy="33996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5446" y="855785"/>
            <a:ext cx="750278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66891" y="3763108"/>
            <a:ext cx="949571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35260" y="1524001"/>
            <a:ext cx="1312986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7506" y="855784"/>
            <a:ext cx="832339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5" y="4794739"/>
            <a:ext cx="1137140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15353" y="4794739"/>
            <a:ext cx="1324709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64368" y="5169877"/>
            <a:ext cx="1055078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2429" y="5521569"/>
            <a:ext cx="2086709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46121" y="5533292"/>
            <a:ext cx="3153510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5908431"/>
            <a:ext cx="2754923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99075" y="5920154"/>
            <a:ext cx="1840525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224955"/>
            <a:ext cx="1078523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03461" y="6260123"/>
            <a:ext cx="774907" cy="281355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40060" y="550986"/>
            <a:ext cx="2860432" cy="316523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438544" y="187568"/>
            <a:ext cx="1554163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527538"/>
            <a:ext cx="832339" cy="31652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0276" y="1184032"/>
            <a:ext cx="2485293" cy="316523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" y="1805355"/>
            <a:ext cx="4173415" cy="316523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72706" y="4384433"/>
            <a:ext cx="2063263" cy="316523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65783" y="2813539"/>
            <a:ext cx="2860432" cy="316523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" y="2813539"/>
            <a:ext cx="1910862" cy="339969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3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丰富的动作描写推断故事情节的发展，体现人物的心理变化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46277" y="915193"/>
            <a:ext cx="3833446" cy="1476314"/>
            <a:chOff x="6846277" y="915193"/>
            <a:chExt cx="3833446" cy="1476314"/>
          </a:xfrm>
        </p:grpSpPr>
        <p:sp>
          <p:nvSpPr>
            <p:cNvPr id="28" name="线形标注 1 27"/>
            <p:cNvSpPr/>
            <p:nvPr/>
          </p:nvSpPr>
          <p:spPr>
            <a:xfrm>
              <a:off x="6846277" y="1523999"/>
              <a:ext cx="3833446" cy="867508"/>
            </a:xfrm>
            <a:prstGeom prst="borderCallout1">
              <a:avLst>
                <a:gd name="adj1" fmla="val 18750"/>
                <a:gd name="adj2" fmla="val -8333"/>
                <a:gd name="adj3" fmla="val -15878"/>
                <a:gd name="adj4" fmla="val -93685"/>
              </a:avLst>
            </a:prstGeom>
            <a:ln w="57150">
              <a:solidFill>
                <a:srgbClr val="F50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70C0"/>
                  </a:solidFill>
                  <a:latin typeface="Arial Narrow" pitchFamily="34" charset="0"/>
                </a:rPr>
                <a:t>伏笔： </a:t>
              </a:r>
              <a:r>
                <a:rPr lang="en-US" altLang="zh-CN" sz="2400" dirty="0">
                  <a:solidFill>
                    <a:srgbClr val="0070C0"/>
                  </a:solidFill>
                  <a:latin typeface="Arial Narrow" pitchFamily="34" charset="0"/>
                </a:rPr>
                <a:t>Joe was  caring. </a:t>
              </a:r>
              <a:endParaRPr lang="en-US" altLang="zh-CN" sz="2400" dirty="0">
                <a:solidFill>
                  <a:srgbClr val="0070C0"/>
                </a:solidFill>
                <a:latin typeface="Arial Narrow" pitchFamily="34" charset="0"/>
              </a:endParaRPr>
            </a:p>
            <a:p>
              <a:pPr algn="ctr"/>
              <a:r>
                <a:rPr lang="zh-CN" altLang="en-US" sz="2400" dirty="0">
                  <a:solidFill>
                    <a:srgbClr val="0070C0"/>
                  </a:solidFill>
                  <a:latin typeface="Arial Narrow" pitchFamily="34" charset="0"/>
                </a:rPr>
                <a:t>他会来救“我 ”。</a:t>
              </a:r>
              <a:endParaRPr lang="zh-CN" altLang="en-US" sz="2400" dirty="0">
                <a:solidFill>
                  <a:srgbClr val="0070C0"/>
                </a:solidFill>
                <a:latin typeface="Arial Narrow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>
              <a:off x="7989278" y="1084384"/>
              <a:ext cx="339969" cy="1588"/>
            </a:xfrm>
            <a:prstGeom prst="line">
              <a:avLst/>
            </a:prstGeom>
            <a:ln w="57150">
              <a:solidFill>
                <a:srgbClr val="F5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8640" y="471408"/>
            <a:ext cx="1053296" cy="114300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0070C0"/>
                </a:solidFill>
              </a:rPr>
              <a:t>I 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ss1.bdstatic.com/70cFvXSh_Q1YnxGkpoWK1HF6hhy/it/u=35933981,577107344&amp;fm=26&amp;gp=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63514" y="0"/>
            <a:ext cx="1728486" cy="1736203"/>
          </a:xfrm>
          <a:prstGeom prst="rect">
            <a:avLst/>
          </a:prstGeom>
          <a:noFill/>
        </p:spPr>
      </p:pic>
      <p:pic>
        <p:nvPicPr>
          <p:cNvPr id="3076" name="Picture 4" descr="https://timgsa.baidu.com/timg?image&amp;quality=80&amp;size=b9999_10000&amp;sec=1592803757611&amp;di=a330271f402d53f59930beec49aa8bfe&amp;imgtype=0&amp;src=http%3A%2F%2Fpic.51yuansu.com%2Fpic3%2Fcover%2F02%2F81%2F09%2F5a4f3e403cd72_6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"/>
            <a:ext cx="1782499" cy="1782500"/>
          </a:xfrm>
          <a:prstGeom prst="rect">
            <a:avLst/>
          </a:prstGeom>
          <a:noFill/>
        </p:spPr>
      </p:pic>
      <p:sp>
        <p:nvSpPr>
          <p:cNvPr id="6" name="标题 1"/>
          <p:cNvSpPr txBox="1"/>
          <p:nvPr/>
        </p:nvSpPr>
        <p:spPr>
          <a:xfrm>
            <a:off x="9365850" y="438614"/>
            <a:ext cx="1053296" cy="1143000"/>
          </a:xfrm>
          <a:prstGeom prst="rect">
            <a:avLst/>
          </a:prstGeom>
        </p:spPr>
        <p:txBody>
          <a:bodyPr vert="horz" lIns="81634" tIns="40817" rIns="81634" bIns="40817" rtlCol="0" anchor="ctr">
            <a:normAutofit fontScale="92500"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Joe   </a:t>
            </a:r>
            <a:endParaRPr kumimoji="0" lang="zh-CN" altLang="en-US" sz="5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6591" y="1886672"/>
            <a:ext cx="270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angry / mad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1686" y="3416461"/>
            <a:ext cx="2463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disappointed/ upset 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4997" y="5987970"/>
            <a:ext cx="246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frightened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8862" y="3790710"/>
            <a:ext cx="246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Para 1 ?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765402" y="1741991"/>
            <a:ext cx="246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Para 2?</a:t>
            </a:r>
            <a:endParaRPr lang="zh-CN" altLang="en-US" sz="2800" dirty="0"/>
          </a:p>
        </p:txBody>
      </p:sp>
      <p:sp>
        <p:nvSpPr>
          <p:cNvPr id="16" name="心形 15"/>
          <p:cNvSpPr/>
          <p:nvPr/>
        </p:nvSpPr>
        <p:spPr>
          <a:xfrm>
            <a:off x="2222339" y="1828800"/>
            <a:ext cx="5590572" cy="4166886"/>
          </a:xfrm>
          <a:prstGeom prst="heart">
            <a:avLst/>
          </a:prstGeom>
          <a:noFill/>
          <a:ln w="57150">
            <a:solidFill>
              <a:srgbClr val="F5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90707" y="3536067"/>
            <a:ext cx="299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Theme:   Love 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7018" y="2840183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50202"/>
                </a:solidFill>
              </a:rPr>
              <a:t>剧情的展开要紧扣主题，</a:t>
            </a:r>
            <a:r>
              <a:rPr lang="en-US" altLang="zh-CN" sz="3200" dirty="0">
                <a:solidFill>
                  <a:srgbClr val="F50202"/>
                </a:solidFill>
              </a:rPr>
              <a:t>Joe</a:t>
            </a:r>
            <a:r>
              <a:rPr lang="zh-CN" altLang="en-US" sz="3200" dirty="0">
                <a:solidFill>
                  <a:srgbClr val="F50202"/>
                </a:solidFill>
              </a:rPr>
              <a:t>来营救是基本方向</a:t>
            </a:r>
            <a:endParaRPr lang="zh-CN" altLang="en-US" sz="3200" dirty="0">
              <a:solidFill>
                <a:srgbClr val="F50202"/>
              </a:solidFill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2826327" y="0"/>
            <a:ext cx="6026728" cy="831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feelings of the  main character 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269119" y="2845609"/>
            <a:ext cx="7425627" cy="1285074"/>
          </a:xfrm>
        </p:spPr>
        <p:txBody>
          <a:bodyPr/>
          <a:lstStyle/>
          <a:p>
            <a:r>
              <a:rPr lang="en-US" altLang="zh-CN" sz="4800" b="0" dirty="0"/>
              <a:t>Explore the possible plots</a:t>
            </a:r>
            <a:endParaRPr lang="zh-CN" altLang="en-US" sz="4800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92498" y="601430"/>
            <a:ext cx="1769288" cy="914400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8387"/>
            <a:ext cx="12039600" cy="581210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 rainy November morning. Overcome with anger I knew if I didn‘t leave the house soon I would lose my temper with my husband,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 rain came down in sheets, Joe offered to take me to work. I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struggled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my jacket, seized my bag and teaching plans and ignored him.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insisted and reached for his boots. I looked at the piles of newspapers and the dirty dishes still on the table. </a:t>
            </a:r>
            <a:r>
              <a:rPr lang="zh-CN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you have enough to do? I can take care of myself </a:t>
            </a:r>
            <a:r>
              <a:rPr lang="zh-CN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stormed out</a:t>
            </a:r>
            <a:r>
              <a:rPr lang="zh-CN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even kissing him good-bye. Joe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shouted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me not to take the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捷径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Joe and I had been eagerly looking forward to our retirement when a heart attack that past spring forced him to leave his job earlier than we had planned. As the medical bills mounted we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realized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would have to continue working full-time while Joe stayed home and took over the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housework.</a:t>
            </a:r>
            <a:endParaRPr lang="zh-CN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new arrangement was a disaster. Exhausted after a day of full work, all I wanted was a hot home cooked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a good night's sleep. However, what greeted me at the table was a microwave package. Sometimes he would serve oatmeal(</a:t>
            </a:r>
            <a:r>
              <a:rPr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燕麦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)for several nights in a row. One night when I dragged myself to bed, I was terrified to discover Joe had  turned our white sheets blue. He told me he had found out how to  save on water, soap and electricity. He </a:t>
            </a:r>
            <a:r>
              <a:rPr lang="en-US" altLang="zh-CN" sz="1600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patted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his blue trousers and announced proudly washing everything together was just the secret.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 minutes later,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ignoring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Joes warning 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turned off the main route (</a:t>
            </a:r>
            <a:r>
              <a:rPr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道路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thought it hadn’t rained enough to flood the road, but as I rounded the corner water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rushed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across my path. After a few feet,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car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 stuck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opened the door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water poured 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 hurriedly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closed the door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 </a:t>
            </a: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couldn’t risk walking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Almost 20 minutes passed. The car began to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shake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got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frightened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death when I heard three long honks (</a:t>
            </a:r>
            <a:r>
              <a:rPr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喇叭声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 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415" y="984738"/>
            <a:ext cx="948397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What can</a:t>
            </a:r>
            <a:r>
              <a:rPr lang="zh-CN" altLang="en-US" sz="4000" dirty="0"/>
              <a:t> </a:t>
            </a:r>
            <a:r>
              <a:rPr lang="en-US" altLang="zh-CN" sz="4000" dirty="0"/>
              <a:t>you infer from the last paragraph? 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35641" y="2109095"/>
            <a:ext cx="9300944" cy="58477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Franklin Gothic Demi Cond" panose="020B0706030402020204" pitchFamily="34" charset="0"/>
              </a:rPr>
              <a:t>It was dangerous and the rescue would be ____________.</a:t>
            </a:r>
            <a:endParaRPr lang="zh-CN" altLang="en-US" sz="3200" dirty="0">
              <a:latin typeface="Franklin Gothic Demi Cond" panose="020B07060304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0443" y="2621539"/>
            <a:ext cx="375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challenging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172691" cy="86750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3600" dirty="0"/>
              <a:t>Plot planning</a:t>
            </a:r>
            <a:endParaRPr lang="zh-CN" alt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-1" y="0"/>
            <a:ext cx="6349430" cy="738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 fontScale="92500"/>
          </a:bodyPr>
          <a:lstStyle/>
          <a:p>
            <a:pPr defTabSz="1088390">
              <a:spcBef>
                <a:spcPct val="0"/>
              </a:spcBef>
              <a:defRPr/>
            </a:pPr>
            <a:r>
              <a:rPr lang="en-US" altLang="zh-CN" sz="3200" noProof="1">
                <a:solidFill>
                  <a:schemeClr val="lt1"/>
                </a:solidFill>
                <a:sym typeface="+mn-ea"/>
              </a:rPr>
              <a:t>Catch hints from the given sentences </a:t>
            </a:r>
            <a:endParaRPr lang="en-US" altLang="zh-CN" sz="3200" noProof="1">
              <a:solidFill>
                <a:schemeClr val="lt1"/>
              </a:solidFill>
              <a:sym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8750" y="927222"/>
            <a:ext cx="12033250" cy="3491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Para1 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over my shoulder, I stared into the flashing lights of a truck.</a:t>
            </a:r>
            <a:endParaRPr lang="en-US" altLang="zh-CN" sz="2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206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Para2: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screamed that I couldn’t make it.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703210" y="826862"/>
            <a:ext cx="1553375" cy="5418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810000" y="3879217"/>
            <a:ext cx="2734638" cy="5418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(带边框和强调线) 8"/>
          <p:cNvSpPr/>
          <p:nvPr/>
        </p:nvSpPr>
        <p:spPr>
          <a:xfrm>
            <a:off x="7924799" y="3297383"/>
            <a:ext cx="3879273" cy="66501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I tried,  but failed 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800860"/>
            <a:ext cx="5386705" cy="14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What did I see?</a:t>
            </a:r>
            <a:endParaRPr lang="en-US" altLang="zh-CN" sz="2800" dirty="0">
              <a:solidFill>
                <a:srgbClr val="0070C0"/>
              </a:solidFill>
              <a:latin typeface="Berlin Sans FB Demi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Who was the driver?</a:t>
            </a:r>
            <a:endParaRPr lang="en-US" altLang="zh-CN" sz="2800" dirty="0">
              <a:solidFill>
                <a:srgbClr val="0070C0"/>
              </a:solidFill>
              <a:latin typeface="Berlin Sans FB Demi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What kind of help did I get?</a:t>
            </a:r>
            <a:endParaRPr lang="zh-CN" altLang="en-US" sz="28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654" y="1717964"/>
            <a:ext cx="468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 feelings:   excited 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/ hopeful 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/  frightened 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165" y="4599708"/>
            <a:ext cx="6109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What was the difficulty?</a:t>
            </a:r>
            <a:endParaRPr lang="en-US" altLang="zh-CN" sz="2800" dirty="0">
              <a:solidFill>
                <a:srgbClr val="0070C0"/>
              </a:solidFill>
              <a:latin typeface="Berlin Sans FB Demi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How did I solve it?</a:t>
            </a:r>
            <a:endParaRPr lang="en-US" altLang="zh-CN" sz="2800" dirty="0">
              <a:solidFill>
                <a:srgbClr val="0070C0"/>
              </a:solidFill>
              <a:latin typeface="Berlin Sans FB Demi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Berlin Sans FB Demi" pitchFamily="34" charset="0"/>
              </a:rPr>
              <a:t>Did I make up with my husband?</a:t>
            </a:r>
            <a:endParaRPr lang="zh-CN" altLang="en-US" sz="28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5381" y="4461164"/>
            <a:ext cx="4682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 feelings:   desperate 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/ courageous 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/  grateful 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/  joyful 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9" grpId="0" animBg="1"/>
      <p:bldP spid="13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890" y="1507490"/>
            <a:ext cx="5199380" cy="4129405"/>
          </a:xfrm>
        </p:spPr>
        <p:txBody>
          <a:bodyPr/>
          <a:lstStyle/>
          <a:p>
            <a:r>
              <a:rPr lang="en-US" altLang="zh-CN" dirty="0">
                <a:latin typeface="Franklin Gothic Demi Cond" panose="020B0706030402020204" pitchFamily="34" charset="0"/>
              </a:rPr>
              <a:t>a rope</a:t>
            </a:r>
            <a:endParaRPr lang="en-US" altLang="zh-CN" dirty="0">
              <a:latin typeface="Franklin Gothic Demi Cond" panose="020B0706030402020204" pitchFamily="34" charset="0"/>
            </a:endParaRPr>
          </a:p>
          <a:p>
            <a:r>
              <a:rPr lang="en-US" altLang="zh-CN" dirty="0">
                <a:latin typeface="Franklin Gothic Demi Cond" panose="020B0706030402020204" pitchFamily="34" charset="0"/>
              </a:rPr>
              <a:t>a ladder</a:t>
            </a:r>
            <a:endParaRPr lang="en-US" altLang="zh-CN" dirty="0">
              <a:latin typeface="Franklin Gothic Demi Cond" panose="020B0706030402020204" pitchFamily="34" charset="0"/>
            </a:endParaRPr>
          </a:p>
          <a:p>
            <a:r>
              <a:rPr lang="en-US" altLang="zh-CN" dirty="0">
                <a:latin typeface="Franklin Gothic Demi Cond" panose="020B0706030402020204" pitchFamily="34" charset="0"/>
              </a:rPr>
              <a:t>a life buoy </a:t>
            </a:r>
            <a:r>
              <a:rPr lang="zh-CN" altLang="en-US" dirty="0">
                <a:latin typeface="Franklin Gothic Demi Cond" panose="020B0706030402020204" pitchFamily="34" charset="0"/>
              </a:rPr>
              <a:t>救生圈</a:t>
            </a:r>
            <a:endParaRPr lang="zh-CN" altLang="en-US" dirty="0">
              <a:latin typeface="Franklin Gothic Demi Cond" panose="020B0706030402020204" pitchFamily="34" charset="0"/>
            </a:endParaRPr>
          </a:p>
          <a:p>
            <a:r>
              <a:rPr lang="en-US" altLang="zh-CN" dirty="0">
                <a:latin typeface="Franklin Gothic Demi Cond" panose="020B0706030402020204" pitchFamily="34" charset="0"/>
              </a:rPr>
              <a:t>a kayak </a:t>
            </a:r>
            <a:r>
              <a:rPr lang="zh-CN" altLang="en-US" dirty="0">
                <a:latin typeface="Franklin Gothic Demi Cond" panose="020B0706030402020204" pitchFamily="34" charset="0"/>
              </a:rPr>
              <a:t>皮艇</a:t>
            </a:r>
            <a:endParaRPr lang="en-US" altLang="zh-CN" dirty="0">
              <a:latin typeface="Franklin Gothic Demi Cond" panose="020B07060304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93219" y="1544258"/>
            <a:ext cx="2864887" cy="19389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扔过来：</a:t>
            </a:r>
            <a:endParaRPr lang="en-US" altLang="zh-CN" dirty="0"/>
          </a:p>
          <a:p>
            <a:r>
              <a:rPr lang="zh-CN" altLang="en-US" dirty="0"/>
              <a:t>抓住绳子 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93719" y="1544258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 / cast 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3719" y="2252144"/>
            <a:ext cx="47132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 (hold of)/ hold </a:t>
            </a:r>
            <a:endParaRPr lang="en-US" altLang="zh-CN" sz="4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to/seize/grab /grip</a:t>
            </a:r>
            <a:endParaRPr lang="en-US" altLang="zh-CN" sz="4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capture / clutch …</a:t>
            </a:r>
            <a:endParaRPr lang="zh-CN" altLang="en-US" sz="4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389680" y="106028"/>
            <a:ext cx="10972800" cy="922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Plots :  </a:t>
            </a:r>
            <a:r>
              <a:rPr lang="en-US" altLang="zh-CN" sz="3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The way the driver helped me…</a:t>
            </a:r>
            <a:endParaRPr lang="zh-CN" altLang="en-US" sz="36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77" y="1"/>
            <a:ext cx="6231819" cy="77056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34" tIns="40817" rIns="81634" bIns="40817" rtlCol="0" anchor="ctr">
            <a:normAutofit/>
          </a:bodyPr>
          <a:lstStyle/>
          <a:p>
            <a:pPr algn="l"/>
            <a:r>
              <a:rPr lang="en-US" altLang="zh-CN" sz="3600" dirty="0">
                <a:solidFill>
                  <a:schemeClr val="lt1"/>
                </a:solidFill>
                <a:latin typeface="Franklin Gothic Demi Cond" panose="020B0706030402020204" pitchFamily="34" charset="0"/>
                <a:ea typeface="+mn-ea"/>
                <a:cs typeface="+mn-cs"/>
              </a:rPr>
              <a:t>Plots : Walk in the flood…</a:t>
            </a:r>
            <a:endParaRPr lang="zh-CN" altLang="en-US" sz="3600" dirty="0">
              <a:solidFill>
                <a:schemeClr val="lt1"/>
              </a:solidFill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560" y="877983"/>
            <a:ext cx="11791656" cy="5779671"/>
          </a:xfr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wade</a:t>
            </a:r>
            <a:r>
              <a:rPr lang="en-US" altLang="zh-CN" sz="3200" dirty="0">
                <a:latin typeface="Arial Narrow" pitchFamily="34" charset="0"/>
              </a:rPr>
              <a:t>: </a:t>
            </a:r>
            <a:r>
              <a:rPr lang="zh-CN" altLang="en-US" sz="3200" dirty="0">
                <a:latin typeface="Arial Narrow" pitchFamily="34" charset="0"/>
              </a:rPr>
              <a:t>跋涉，蹚（水或淤泥等）</a:t>
            </a:r>
            <a:endParaRPr lang="en-US" altLang="zh-CN" sz="3200" dirty="0"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Joe leaped out and </a:t>
            </a:r>
            <a:r>
              <a:rPr lang="en-US" altLang="zh-CN" sz="3200" b="1" dirty="0">
                <a:latin typeface="Arial Narrow" pitchFamily="34" charset="0"/>
              </a:rPr>
              <a:t>waded</a:t>
            </a:r>
            <a:r>
              <a:rPr lang="en-US" altLang="zh-CN" sz="3200" dirty="0">
                <a:latin typeface="Arial Narrow" pitchFamily="34" charset="0"/>
              </a:rPr>
              <a:t> into the flood.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struggle:</a:t>
            </a:r>
            <a:r>
              <a:rPr lang="en-US" sz="3200" dirty="0">
                <a:latin typeface="Arial Narrow" pitchFamily="34" charset="0"/>
              </a:rPr>
              <a:t> </a:t>
            </a:r>
            <a:r>
              <a:rPr lang="zh-CN" altLang="en-US" sz="3200" dirty="0">
                <a:latin typeface="Arial Narrow" pitchFamily="34" charset="0"/>
              </a:rPr>
              <a:t>艰难地行进；吃力地进行</a:t>
            </a:r>
            <a:endParaRPr lang="zh-CN" altLang="en-US" sz="3200" dirty="0">
              <a:latin typeface="Arial Narrow" pitchFamily="34" charset="0"/>
            </a:endParaRPr>
          </a:p>
          <a:p>
            <a:r>
              <a:rPr lang="en-US" sz="3200" dirty="0">
                <a:latin typeface="Arial Narrow" pitchFamily="34" charset="0"/>
              </a:rPr>
              <a:t>I </a:t>
            </a:r>
            <a:r>
              <a:rPr lang="en-US" sz="3200" b="1" dirty="0">
                <a:latin typeface="Arial Narrow" pitchFamily="34" charset="0"/>
              </a:rPr>
              <a:t>struggled </a:t>
            </a:r>
            <a:r>
              <a:rPr lang="en-US" sz="3200" dirty="0">
                <a:latin typeface="Arial Narrow" pitchFamily="34" charset="0"/>
              </a:rPr>
              <a:t>up the hill with the heavy bags. </a:t>
            </a:r>
            <a:endParaRPr lang="en-US" sz="3200" dirty="0">
              <a:latin typeface="Arial Narrow" pitchFamily="34" charset="0"/>
            </a:endParaRPr>
          </a:p>
          <a:p>
            <a:r>
              <a:rPr lang="en-US" altLang="zh-CN" sz="3200" dirty="0">
                <a:latin typeface="Arial Narrow" pitchFamily="34" charset="0"/>
              </a:rPr>
              <a:t>struggle to one’s feet      </a:t>
            </a:r>
            <a:r>
              <a:rPr lang="zh-CN" altLang="en-US" sz="3200" dirty="0">
                <a:latin typeface="Arial Narrow" pitchFamily="34" charset="0"/>
              </a:rPr>
              <a:t>挣扎着站起来 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plod:    </a:t>
            </a:r>
            <a:r>
              <a:rPr lang="zh-CN" altLang="en-US" sz="3200" dirty="0">
                <a:latin typeface="Arial Narrow" pitchFamily="34" charset="0"/>
              </a:rPr>
              <a:t>艰难地行走；吃力地</a:t>
            </a:r>
            <a:endParaRPr lang="en-US" sz="3200" dirty="0">
              <a:latin typeface="Arial Narrow" pitchFamily="34" charset="0"/>
            </a:endParaRPr>
          </a:p>
          <a:p>
            <a:r>
              <a:rPr lang="en-US" sz="3200" dirty="0">
                <a:latin typeface="Arial Narrow" pitchFamily="34" charset="0"/>
              </a:rPr>
              <a:t> Our horses </a:t>
            </a: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plodded</a:t>
            </a:r>
            <a:r>
              <a:rPr lang="en-US" sz="3200" dirty="0">
                <a:latin typeface="Arial Narrow" pitchFamily="34" charset="0"/>
              </a:rPr>
              <a:t> down the muddy track. </a:t>
            </a:r>
            <a:r>
              <a:rPr lang="zh-CN" altLang="en-US" sz="3200" dirty="0">
                <a:latin typeface="Arial Narrow" pitchFamily="34" charset="0"/>
              </a:rPr>
              <a:t>我们的马沿着泥泞小路蹒跚而行。</a:t>
            </a:r>
            <a:endParaRPr lang="zh-CN" altLang="en-US" sz="3200" dirty="0">
              <a:latin typeface="Arial Narrow" pitchFamily="34" charset="0"/>
            </a:endParaRPr>
          </a:p>
          <a:p>
            <a:r>
              <a:rPr lang="zh-CN" altLang="en-US" sz="3200" dirty="0">
                <a:latin typeface="Arial Narrow" pitchFamily="34" charset="0"/>
              </a:rPr>
              <a:t> </a:t>
            </a:r>
            <a:r>
              <a:rPr lang="en-US" sz="3200" dirty="0">
                <a:latin typeface="Arial Narrow" pitchFamily="34" charset="0"/>
              </a:rPr>
              <a:t>We </a:t>
            </a:r>
            <a:r>
              <a:rPr lang="en-US" sz="3200" b="1" dirty="0">
                <a:latin typeface="Arial Narrow" pitchFamily="34" charset="0"/>
              </a:rPr>
              <a:t>plodded on </a:t>
            </a:r>
            <a:r>
              <a:rPr lang="en-US" sz="3200" dirty="0">
                <a:latin typeface="Arial Narrow" pitchFamily="34" charset="0"/>
              </a:rPr>
              <a:t>through the rain. </a:t>
            </a:r>
            <a:r>
              <a:rPr lang="zh-CN" altLang="en-US" sz="3200" dirty="0">
                <a:latin typeface="Arial Narrow" pitchFamily="34" charset="0"/>
              </a:rPr>
              <a:t>我们冒雨艰难地跋涉。</a:t>
            </a:r>
            <a:endParaRPr lang="en-US" altLang="zh-CN" sz="3200" dirty="0"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stagger/  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totter</a:t>
            </a:r>
            <a:r>
              <a:rPr lang="en-US" altLang="zh-CN" sz="3200" b="1" dirty="0">
                <a:solidFill>
                  <a:srgbClr val="FF0000"/>
                </a:solidFill>
                <a:latin typeface="Arial Narrow" pitchFamily="34" charset="0"/>
              </a:rPr>
              <a:t>/ stumble </a:t>
            </a:r>
            <a:r>
              <a:rPr lang="zh-CN" altLang="en-US" sz="3200" dirty="0">
                <a:latin typeface="Arial Narrow" pitchFamily="34" charset="0"/>
              </a:rPr>
              <a:t>蹒跚；踉跄</a:t>
            </a:r>
            <a:r>
              <a:rPr lang="en-US" altLang="zh-CN" sz="3200" dirty="0">
                <a:latin typeface="Arial Narrow" pitchFamily="34" charset="0"/>
              </a:rPr>
              <a:t>;</a:t>
            </a:r>
            <a:r>
              <a:rPr lang="zh-CN" altLang="zh-CN" sz="3200" dirty="0">
                <a:latin typeface="Arial Narrow" pitchFamily="34" charset="0"/>
              </a:rPr>
              <a:t>跌跌撞撞</a:t>
            </a:r>
            <a:endParaRPr lang="zh-CN" altLang="zh-CN" sz="3200" dirty="0">
              <a:latin typeface="Arial Narrow" pitchFamily="34" charset="0"/>
            </a:endParaRPr>
          </a:p>
          <a:p>
            <a:endParaRPr lang="en-US" altLang="zh-CN" sz="3200" dirty="0">
              <a:latin typeface="Arial Narrow" pitchFamily="34" charset="0"/>
            </a:endParaRPr>
          </a:p>
          <a:p>
            <a:endParaRPr lang="zh-CN" alt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theme/theme1.xml><?xml version="1.0" encoding="utf-8"?>
<a:theme xmlns:a="http://schemas.openxmlformats.org/drawingml/2006/main" name="1_Office 主题​​">
  <a:themeElements>
    <a:clrScheme name="双红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Impact"/>
        <a:ea typeface="方正姚体"/>
        <a:cs typeface=""/>
      </a:majorFont>
      <a:minorFont>
        <a:latin typeface="Impact"/>
        <a:ea typeface="方正姚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双红色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双红色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10916</Words>
  <Application>WPS 演示</Application>
  <PresentationFormat>宽屏</PresentationFormat>
  <Paragraphs>270</Paragraphs>
  <Slides>24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方正正黑简体</vt:lpstr>
      <vt:lpstr>Calibri</vt:lpstr>
      <vt:lpstr>微软雅黑</vt:lpstr>
      <vt:lpstr>Calibri</vt:lpstr>
      <vt:lpstr>Times New Roman</vt:lpstr>
      <vt:lpstr>Arial Narrow</vt:lpstr>
      <vt:lpstr>Franklin Gothic Demi Cond</vt:lpstr>
      <vt:lpstr>Comic Sans MS</vt:lpstr>
      <vt:lpstr>Berlin Sans FB Demi</vt:lpstr>
      <vt:lpstr>Impact</vt:lpstr>
      <vt:lpstr>方正姚体</vt:lpstr>
      <vt:lpstr>等线</vt:lpstr>
      <vt:lpstr>Segoe Print</vt:lpstr>
      <vt:lpstr>黑体</vt:lpstr>
      <vt:lpstr>1_Office 主题​​</vt:lpstr>
      <vt:lpstr>5_Office 主题</vt:lpstr>
      <vt:lpstr>PowerPoint 演示文稿</vt:lpstr>
      <vt:lpstr>Read for basic information</vt:lpstr>
      <vt:lpstr>PowerPoint 演示文稿</vt:lpstr>
      <vt:lpstr>I  </vt:lpstr>
      <vt:lpstr>PowerPoint 演示文稿</vt:lpstr>
      <vt:lpstr>Plot planning</vt:lpstr>
      <vt:lpstr>PowerPoint 演示文稿</vt:lpstr>
      <vt:lpstr>PowerPoint 演示文稿</vt:lpstr>
      <vt:lpstr>Plots : Walk in the flood…</vt:lpstr>
      <vt:lpstr>PowerPoint 演示文稿</vt:lpstr>
      <vt:lpstr>PowerPoint 演示文稿</vt:lpstr>
      <vt:lpstr>PowerPoint 演示文稿</vt:lpstr>
      <vt:lpstr>PowerPoint 演示文稿</vt:lpstr>
      <vt:lpstr>Possible version</vt:lpstr>
      <vt:lpstr>Plots :    At the sight of the truck…</vt:lpstr>
      <vt:lpstr>Plots: The way I was rescued…</vt:lpstr>
      <vt:lpstr>PowerPoint 演示文稿</vt:lpstr>
      <vt:lpstr>Plots: After being rescued…</vt:lpstr>
      <vt:lpstr>PowerPoint 演示文稿</vt:lpstr>
      <vt:lpstr>The situation at that moment…（环境描写）</vt:lpstr>
      <vt:lpstr>The situation at that moment…（环境描写）</vt:lpstr>
      <vt:lpstr>The situation at that moment…（环境描写）</vt:lpstr>
      <vt:lpstr>Feelings of fright / panic / horror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碧海蓝天</dc:title>
  <dc:creator>李同</dc:creator>
  <cp:lastModifiedBy>Administrator</cp:lastModifiedBy>
  <cp:revision>199</cp:revision>
  <dcterms:created xsi:type="dcterms:W3CDTF">2016-07-27T09:40:00Z</dcterms:created>
  <dcterms:modified xsi:type="dcterms:W3CDTF">2020-11-25T08:30:21Z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