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3"/>
    <p:sldId id="270" r:id="rId4"/>
    <p:sldId id="271" r:id="rId5"/>
    <p:sldId id="262" r:id="rId6"/>
    <p:sldId id="263" r:id="rId7"/>
    <p:sldId id="264" r:id="rId8"/>
    <p:sldId id="260" r:id="rId9"/>
    <p:sldId id="259" r:id="rId10"/>
    <p:sldId id="281" r:id="rId11"/>
    <p:sldId id="288" r:id="rId12"/>
    <p:sldId id="289" r:id="rId13"/>
    <p:sldId id="266"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initials="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67" d="100"/>
          <a:sy n="67" d="100"/>
        </p:scale>
        <p:origin x="8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5798255-0626-481D-A999-DA1BC5B6CD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E06B79-BD16-44A4-B2E3-44F8280F52D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5798255-0626-481D-A999-DA1BC5B6CD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E06B79-BD16-44A4-B2E3-44F8280F52D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5798255-0626-481D-A999-DA1BC5B6CD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E06B79-BD16-44A4-B2E3-44F8280F52D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5798255-0626-481D-A999-DA1BC5B6CD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E06B79-BD16-44A4-B2E3-44F8280F52D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5798255-0626-481D-A999-DA1BC5B6CD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E06B79-BD16-44A4-B2E3-44F8280F52D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5798255-0626-481D-A999-DA1BC5B6CD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E06B79-BD16-44A4-B2E3-44F8280F52D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5798255-0626-481D-A999-DA1BC5B6CD9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E06B79-BD16-44A4-B2E3-44F8280F52D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5798255-0626-481D-A999-DA1BC5B6CD9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E06B79-BD16-44A4-B2E3-44F8280F52D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798255-0626-481D-A999-DA1BC5B6CD9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E06B79-BD16-44A4-B2E3-44F8280F52D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5798255-0626-481D-A999-DA1BC5B6CD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E06B79-BD16-44A4-B2E3-44F8280F52D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5798255-0626-481D-A999-DA1BC5B6CD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E06B79-BD16-44A4-B2E3-44F8280F52D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98255-0626-481D-A999-DA1BC5B6CD9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06B79-BD16-44A4-B2E3-44F8280F52D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文本框 3073"/>
          <p:cNvSpPr txBox="1"/>
          <p:nvPr/>
        </p:nvSpPr>
        <p:spPr>
          <a:xfrm>
            <a:off x="635" y="44450"/>
            <a:ext cx="12037060" cy="6492875"/>
          </a:xfrm>
          <a:prstGeom prst="rect">
            <a:avLst/>
          </a:prstGeom>
          <a:noFill/>
          <a:ln w="9525">
            <a:noFill/>
          </a:ln>
        </p:spPr>
        <p:txBody>
          <a:bodyPr wrap="square">
            <a:spAutoFit/>
          </a:bodyPr>
          <a:p>
            <a:r>
              <a:rPr lang="zh-CN" altLang="en-US" sz="3200" dirty="0">
                <a:latin typeface="Times New Roman" panose="02020603050405020304" pitchFamily="18" charset="0"/>
              </a:rPr>
              <a:t>  _____ was in my first year of work ___ a doctor. My mouth was dry and my palms sweaty.The only thing that kept me ______(focus) was the thought that things were so ____worse for the family I was talking ____.</a:t>
            </a:r>
            <a:endParaRPr lang="zh-CN" altLang="en-US" sz="3200" dirty="0">
              <a:latin typeface="Times New Roman" panose="02020603050405020304" pitchFamily="18" charset="0"/>
            </a:endParaRPr>
          </a:p>
          <a:p>
            <a:r>
              <a:rPr lang="zh-CN" altLang="en-US" sz="3200" dirty="0">
                <a:latin typeface="Times New Roman" panose="02020603050405020304" pitchFamily="18" charset="0"/>
              </a:rPr>
              <a:t>  A young girl _____( rush) up to theatre after road traffic accident. I had spent sometime in between _____(assist) in theatre talking to the family as they waited for news. The surgeons had been ____(able) to save her life. Ashen-faced, the consultant told them the news. I sat with them for some time as they sobbed quietly and when I emerged from the room the consultant was standing outside. "I think ___ would be nice if it came from you" he said.</a:t>
            </a:r>
            <a:endParaRPr lang="zh-CN" altLang="en-US" sz="3200" dirty="0">
              <a:latin typeface="Times New Roman" panose="02020603050405020304" pitchFamily="18" charset="0"/>
            </a:endParaRPr>
          </a:p>
          <a:p>
            <a:r>
              <a:rPr lang="zh-CN" altLang="en-US" sz="3200" dirty="0">
                <a:latin typeface="Times New Roman" panose="02020603050405020304" pitchFamily="18" charset="0"/>
              </a:rPr>
              <a:t> </a:t>
            </a:r>
            <a:endParaRPr lang="zh-CN" altLang="en-US" sz="3200" dirty="0">
              <a:latin typeface="Times New Roman" panose="02020603050405020304" pitchFamily="18" charset="0"/>
            </a:endParaRPr>
          </a:p>
          <a:p>
            <a:endParaRPr lang="zh-CN" altLang="en-US" sz="3200"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0"/>
            <a:ext cx="12070080" cy="6631305"/>
          </a:xfrm>
          <a:prstGeom prst="rect">
            <a:avLst/>
          </a:prstGeom>
          <a:noFill/>
        </p:spPr>
        <p:txBody>
          <a:bodyPr wrap="square">
            <a:spAutoFit/>
          </a:bodyPr>
          <a:lstStyle/>
          <a:p>
            <a:pPr>
              <a:lnSpc>
                <a:spcPts val="3000"/>
              </a:lnSpc>
            </a:pP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On March 8th, many nations around the world observe the United Nations International Women</a:t>
            </a:r>
            <a:r>
              <a:rPr lang="en-US" altLang="zh-CN" sz="2400" b="1" i="0" dirty="0">
                <a:effectLst/>
                <a:latin typeface="Times New Roman" panose="02020603050405020304" pitchFamily="18" charset="0"/>
                <a:cs typeface="Times New Roman" panose="02020603050405020304" pitchFamily="18" charset="0"/>
              </a:rPr>
              <a:t>’</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s Day. It is a day ____1____( celebrate) women</a:t>
            </a:r>
            <a:r>
              <a:rPr lang="en-US" altLang="zh-CN" sz="2400" b="1" i="0" dirty="0">
                <a:effectLst/>
                <a:latin typeface="Times New Roman" panose="02020603050405020304" pitchFamily="18" charset="0"/>
                <a:cs typeface="Times New Roman" panose="02020603050405020304" pitchFamily="18" charset="0"/>
              </a:rPr>
              <a:t>’</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s achievements throughout history and across nations.</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It is also </a:t>
            </a:r>
            <a:r>
              <a:rPr lang="en-US" altLang="zh-CN" sz="2400" b="1" i="0" dirty="0">
                <a:effectLst/>
                <a:latin typeface="Times New Roman" panose="02020603050405020304" pitchFamily="18" charset="0"/>
                <a:cs typeface="Times New Roman" panose="02020603050405020304" pitchFamily="18" charset="0"/>
              </a:rPr>
              <a:t>__</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_2</a:t>
            </a:r>
            <a:r>
              <a:rPr lang="en-US" altLang="zh-CN" sz="2400" b="1" i="0" dirty="0">
                <a:effectLst/>
                <a:latin typeface="Times New Roman" panose="02020603050405020304" pitchFamily="18" charset="0"/>
                <a:cs typeface="Times New Roman" panose="02020603050405020304" pitchFamily="18" charset="0"/>
              </a:rPr>
              <a:t>__</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_ occasion to reflect on past struggles and achievements, and to consider </a:t>
            </a:r>
            <a:r>
              <a:rPr lang="en-US" altLang="zh-CN" sz="2400" b="1" i="0" dirty="0">
                <a:effectLst/>
                <a:latin typeface="Times New Roman" panose="02020603050405020304" pitchFamily="18" charset="0"/>
                <a:cs typeface="Times New Roman" panose="02020603050405020304" pitchFamily="18" charset="0"/>
              </a:rPr>
              <a:t>__</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_3</a:t>
            </a:r>
            <a:r>
              <a:rPr lang="en-US" altLang="zh-CN" sz="2400" b="1" i="0" dirty="0">
                <a:effectLst/>
                <a:latin typeface="Times New Roman" panose="02020603050405020304" pitchFamily="18" charset="0"/>
                <a:cs typeface="Times New Roman" panose="02020603050405020304" pitchFamily="18" charset="0"/>
              </a:rPr>
              <a:t>__</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_ still must be done to improve the lives and opportunities of women.</a:t>
            </a:r>
            <a:endParaRPr lang="en-US" altLang="zh-CN" sz="2400" b="1" i="0" dirty="0">
              <a:effectLst/>
              <a:latin typeface="Times New Roman" panose="02020603050405020304" pitchFamily="18" charset="0"/>
              <a:cs typeface="Times New Roman" panose="02020603050405020304" pitchFamily="18" charset="0"/>
            </a:endParaRPr>
          </a:p>
          <a:p>
            <a:pPr>
              <a:lnSpc>
                <a:spcPts val="3000"/>
              </a:lnSpc>
            </a:pPr>
            <a:r>
              <a:rPr lang="en-US" altLang="zh-CN" sz="2400" b="1" i="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Charter of the United Nations</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0" dirty="0">
                <a:effectLst/>
                <a:latin typeface="Times New Roman" panose="02020603050405020304" pitchFamily="18" charset="0"/>
                <a:cs typeface="Times New Roman" panose="02020603050405020304" pitchFamily="18" charset="0"/>
              </a:rPr>
              <a:t>__</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_4</a:t>
            </a:r>
            <a:r>
              <a:rPr lang="en-US" altLang="zh-CN" sz="2400" b="1" i="0" dirty="0">
                <a:effectLst/>
                <a:latin typeface="Times New Roman" panose="02020603050405020304" pitchFamily="18" charset="0"/>
                <a:cs typeface="Times New Roman" panose="02020603050405020304" pitchFamily="18" charset="0"/>
              </a:rPr>
              <a:t>__</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_(sign) in San Francisco in 1945, was the first international agreement _____5______(declare) the equal rights of men and women. But even though women ____6____(make) great strides since then, there is still much work to be done. Advancing the status of women and girls </a:t>
            </a:r>
            <a:r>
              <a:rPr lang="en-US" altLang="zh-CN" sz="2400" b="1" i="0" dirty="0">
                <a:effectLst/>
                <a:latin typeface="Times New Roman" panose="02020603050405020304" pitchFamily="18" charset="0"/>
                <a:cs typeface="Times New Roman" panose="02020603050405020304" pitchFamily="18" charset="0"/>
              </a:rPr>
              <a:t>__</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_7</a:t>
            </a:r>
            <a:r>
              <a:rPr lang="en-US" altLang="zh-CN" sz="2400" b="1" i="0" dirty="0">
                <a:effectLst/>
                <a:latin typeface="Times New Roman" panose="02020603050405020304" pitchFamily="18" charset="0"/>
                <a:cs typeface="Times New Roman" panose="02020603050405020304" pitchFamily="18" charset="0"/>
              </a:rPr>
              <a:t>__</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_(be) critical to achieving successful outcomes. Research indicates that nations that invest in women</a:t>
            </a:r>
            <a:r>
              <a:rPr lang="en-US" altLang="zh-CN" sz="2400" b="1" i="0" dirty="0">
                <a:effectLst/>
                <a:latin typeface="Times New Roman" panose="02020603050405020304" pitchFamily="18" charset="0"/>
                <a:cs typeface="Times New Roman" panose="02020603050405020304" pitchFamily="18" charset="0"/>
              </a:rPr>
              <a:t>’</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s employment, health, and education tend to have </a:t>
            </a:r>
            <a:r>
              <a:rPr lang="en-US" altLang="zh-CN" sz="2400" b="1" i="0" dirty="0">
                <a:effectLst/>
                <a:latin typeface="Times New Roman" panose="02020603050405020304" pitchFamily="18" charset="0"/>
                <a:cs typeface="Times New Roman" panose="02020603050405020304" pitchFamily="18" charset="0"/>
              </a:rPr>
              <a:t>__</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_8</a:t>
            </a:r>
            <a:r>
              <a:rPr lang="en-US" altLang="zh-CN" sz="2400" b="1" i="0" dirty="0">
                <a:effectLst/>
                <a:latin typeface="Times New Roman" panose="02020603050405020304" pitchFamily="18" charset="0"/>
                <a:cs typeface="Times New Roman" panose="02020603050405020304" pitchFamily="18" charset="0"/>
              </a:rPr>
              <a:t>__</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_(great) economic growth and improved health and education for children. When a mother</a:t>
            </a:r>
            <a:r>
              <a:rPr lang="en-US" altLang="zh-CN" sz="2400" b="1" i="0" dirty="0">
                <a:effectLst/>
                <a:latin typeface="Times New Roman" panose="02020603050405020304" pitchFamily="18" charset="0"/>
                <a:cs typeface="Times New Roman" panose="02020603050405020304" pitchFamily="18" charset="0"/>
              </a:rPr>
              <a:t>__</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_9</a:t>
            </a:r>
            <a:r>
              <a:rPr lang="en-US" altLang="zh-CN" sz="2400" b="1" i="0" dirty="0">
                <a:effectLst/>
                <a:latin typeface="Times New Roman" panose="02020603050405020304" pitchFamily="18" charset="0"/>
                <a:cs typeface="Times New Roman" panose="02020603050405020304" pitchFamily="18" charset="0"/>
              </a:rPr>
              <a:t>__</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_(educate), her children</a:t>
            </a:r>
            <a:r>
              <a:rPr lang="en-US" altLang="zh-CN" sz="2400" b="1" i="0" dirty="0">
                <a:effectLst/>
                <a:latin typeface="Times New Roman" panose="02020603050405020304" pitchFamily="18" charset="0"/>
                <a:cs typeface="Times New Roman" panose="02020603050405020304" pitchFamily="18" charset="0"/>
              </a:rPr>
              <a:t>’</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s chances of survival and of leading healthier lives increase. When women are free to participate in </a:t>
            </a:r>
            <a:endPar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ts val="3000"/>
              </a:lnSpc>
            </a:pP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the economic life of a country, the conditions for sustainable development and prosperity will more likely take root.</a:t>
            </a:r>
            <a:r>
              <a:rPr lang="en-US" altLang="zh-CN" sz="2400" b="1" dirty="0">
                <a:latin typeface="Times New Roman" panose="02020603050405020304" pitchFamily="18" charset="0"/>
                <a:cs typeface="Times New Roman" panose="02020603050405020304" pitchFamily="18" charset="0"/>
              </a:rPr>
              <a:t> ___10___</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 International Women</a:t>
            </a:r>
            <a:r>
              <a:rPr lang="en-US" altLang="zh-CN" sz="2400" b="1" dirty="0">
                <a:effectLst/>
                <a:latin typeface="Times New Roman" panose="02020603050405020304" pitchFamily="18" charset="0"/>
                <a:cs typeface="Times New Roman" panose="02020603050405020304" pitchFamily="18" charset="0"/>
              </a:rPr>
              <a:t>’</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s Day when we celebrate and honor women, we also renew our </a:t>
            </a:r>
            <a:r>
              <a:rPr lang="en-US" altLang="zh-CN" sz="2400" b="1" dirty="0">
                <a:effectLst/>
                <a:latin typeface="Times New Roman" panose="02020603050405020304" pitchFamily="18" charset="0"/>
                <a:cs typeface="Times New Roman" panose="02020603050405020304" pitchFamily="18" charset="0"/>
              </a:rPr>
              <a:t>__</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_11</a:t>
            </a:r>
            <a:r>
              <a:rPr lang="en-US" altLang="zh-CN" sz="2400" b="1" dirty="0">
                <a:effectLst/>
                <a:latin typeface="Times New Roman" panose="02020603050405020304" pitchFamily="18" charset="0"/>
                <a:cs typeface="Times New Roman" panose="02020603050405020304" pitchFamily="18" charset="0"/>
              </a:rPr>
              <a:t>__</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_(commit) to make the world a place where women are not excluded or marginalized(</a:t>
            </a:r>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边缘化</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 ___12__</a:t>
            </a:r>
            <a:r>
              <a:rPr lang="en-US" altLang="zh-CN" sz="2400" b="1" dirty="0">
                <a:gradFill>
                  <a:gsLst>
                    <a:gs pos="0">
                      <a:srgbClr val="FECF40"/>
                    </a:gs>
                    <a:gs pos="100000">
                      <a:srgbClr val="846C21"/>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are free to realize their full potential.</a:t>
            </a:r>
            <a:endParaRPr lang="en-US" altLang="zh-CN" sz="2400" b="1"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0960" y="0"/>
            <a:ext cx="12070080" cy="6657340"/>
          </a:xfrm>
          <a:prstGeom prst="rect">
            <a:avLst/>
          </a:prstGeom>
          <a:noFill/>
        </p:spPr>
        <p:txBody>
          <a:bodyPr wrap="square">
            <a:spAutoFit/>
          </a:bodyPr>
          <a:lstStyle/>
          <a:p>
            <a:pPr>
              <a:lnSpc>
                <a:spcPts val="3200"/>
              </a:lnSpc>
            </a:pP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On March 8th, many nations around the world </a:t>
            </a:r>
            <a:r>
              <a:rPr lang="en-US" altLang="zh-CN" sz="2400" b="1" i="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observe the United Nations International Women</a:t>
            </a:r>
            <a:r>
              <a:rPr lang="en-US" altLang="zh-CN" sz="2400" b="1" i="0" dirty="0">
                <a:solidFill>
                  <a:srgbClr val="0000FF"/>
                </a:solidFill>
                <a:effectLst/>
                <a:latin typeface="Times New Roman" panose="02020603050405020304" pitchFamily="18" charset="0"/>
                <a:cs typeface="Times New Roman" panose="02020603050405020304" pitchFamily="18" charset="0"/>
              </a:rPr>
              <a:t>’</a:t>
            </a:r>
            <a:r>
              <a:rPr lang="en-US" altLang="zh-CN" sz="2400" b="1" i="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 Day</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 It is a day </a:t>
            </a:r>
            <a:r>
              <a:rPr lang="en-US" altLang="zh-CN" sz="2400" b="1" i="0" u="sng"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to celebrate </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women</a:t>
            </a:r>
            <a:r>
              <a:rPr lang="en-US" altLang="zh-CN" sz="2400" b="1" i="0" dirty="0">
                <a:effectLst/>
                <a:latin typeface="Times New Roman" panose="02020603050405020304" pitchFamily="18" charset="0"/>
                <a:cs typeface="Times New Roman" panose="02020603050405020304" pitchFamily="18" charset="0"/>
              </a:rPr>
              <a:t>’</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s achievements </a:t>
            </a:r>
            <a:r>
              <a:rPr lang="en-US" altLang="zh-CN" sz="2400" b="1" i="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throughout history and across nations.</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It is also </a:t>
            </a:r>
            <a:r>
              <a:rPr lang="en-US" altLang="zh-CN" sz="2400" b="1" i="0" u="sng" dirty="0">
                <a:solidFill>
                  <a:srgbClr val="FF0000"/>
                </a:solidFill>
                <a:effectLst/>
                <a:latin typeface="Times New Roman" panose="02020603050405020304" pitchFamily="18" charset="0"/>
                <a:cs typeface="Times New Roman" panose="02020603050405020304" pitchFamily="18" charset="0"/>
              </a:rPr>
              <a:t>an</a:t>
            </a:r>
            <a:r>
              <a:rPr lang="en-US" altLang="zh-CN" sz="2400" b="1" i="0" dirty="0">
                <a:solidFill>
                  <a:srgbClr val="333333"/>
                </a:solidFill>
                <a:effectLst/>
                <a:latin typeface="Times New Roman" panose="02020603050405020304" pitchFamily="18" charset="0"/>
                <a:cs typeface="Times New Roman" panose="02020603050405020304" pitchFamily="18" charset="0"/>
              </a:rPr>
              <a:t> </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occasion to </a:t>
            </a:r>
            <a:r>
              <a:rPr lang="en-US" altLang="zh-CN" sz="2400" b="1" i="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reflect on past struggles and achievements</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 and to consider</a:t>
            </a:r>
            <a:r>
              <a:rPr lang="en-US" altLang="zh-CN" sz="2400" b="1" i="0" u="sng"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0" u="sng" dirty="0">
                <a:solidFill>
                  <a:srgbClr val="FF0000"/>
                </a:solidFill>
                <a:effectLst/>
                <a:latin typeface="Times New Roman" panose="02020603050405020304" pitchFamily="18" charset="0"/>
                <a:cs typeface="Times New Roman" panose="02020603050405020304" pitchFamily="18" charset="0"/>
              </a:rPr>
              <a:t>what</a:t>
            </a:r>
            <a:r>
              <a:rPr lang="en-US" altLang="zh-CN" sz="2400" b="1" i="0" u="sng" dirty="0">
                <a:solidFill>
                  <a:srgbClr val="333333"/>
                </a:solidFill>
                <a:effectLst/>
                <a:latin typeface="Times New Roman" panose="02020603050405020304" pitchFamily="18" charset="0"/>
                <a:cs typeface="Times New Roman" panose="02020603050405020304" pitchFamily="18" charset="0"/>
              </a:rPr>
              <a:t> </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still must be done to improve the lives and opportunities of women.</a:t>
            </a:r>
            <a:endParaRPr lang="en-US" altLang="zh-CN" sz="2400" b="1" i="0" dirty="0">
              <a:effectLst/>
              <a:latin typeface="Times New Roman" panose="02020603050405020304" pitchFamily="18" charset="0"/>
              <a:cs typeface="Times New Roman" panose="02020603050405020304" pitchFamily="18" charset="0"/>
            </a:endParaRPr>
          </a:p>
          <a:p>
            <a:pPr>
              <a:lnSpc>
                <a:spcPts val="3200"/>
              </a:lnSpc>
            </a:pPr>
            <a:r>
              <a:rPr lang="en-US" altLang="zh-CN" sz="2400" b="1" i="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The Charter of the United Nations</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0" u="sng"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signed</a:t>
            </a:r>
            <a:r>
              <a:rPr lang="en-US" altLang="zh-CN" sz="2400" b="1"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in San Francisco in 1945, was the first international agreement </a:t>
            </a:r>
            <a:r>
              <a:rPr lang="en-US" altLang="zh-CN" sz="2400" b="1" i="0" u="sng"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to declare</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 the equal rights of men and women. But even though women </a:t>
            </a:r>
            <a:r>
              <a:rPr lang="en-US" altLang="zh-CN" sz="2400" b="1" i="0" u="sng"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have made</a:t>
            </a:r>
            <a:r>
              <a:rPr lang="en-US" altLang="zh-CN" sz="2400" b="1" i="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great strides</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 (progress)since then, there is still much work to be done. Advancing the status of women and girl</a:t>
            </a:r>
            <a:r>
              <a:rPr lang="en-US" altLang="zh-CN" sz="2400" b="1"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s </a:t>
            </a:r>
            <a:r>
              <a:rPr lang="en-US" altLang="zh-CN" sz="2400" b="1" i="0" u="sng" dirty="0">
                <a:solidFill>
                  <a:srgbClr val="FF0000"/>
                </a:solidFill>
                <a:effectLst/>
                <a:latin typeface="Times New Roman" panose="02020603050405020304" pitchFamily="18" charset="0"/>
                <a:cs typeface="Times New Roman" panose="02020603050405020304" pitchFamily="18" charset="0"/>
              </a:rPr>
              <a:t>is</a:t>
            </a:r>
            <a:r>
              <a:rPr lang="en-US" altLang="zh-CN" sz="2400" b="1" i="0" dirty="0">
                <a:solidFill>
                  <a:srgbClr val="0000FF"/>
                </a:solidFill>
                <a:effectLst/>
                <a:latin typeface="Times New Roman" panose="02020603050405020304" pitchFamily="18" charset="0"/>
                <a:cs typeface="Times New Roman" panose="02020603050405020304" pitchFamily="18" charset="0"/>
              </a:rPr>
              <a:t> </a:t>
            </a:r>
            <a:r>
              <a:rPr lang="en-US" altLang="zh-CN" sz="2400" b="1" i="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critical to</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 achieving successful outcomes. Research indicates that nations that invest in women</a:t>
            </a:r>
            <a:r>
              <a:rPr lang="en-US" altLang="zh-CN" sz="2400" b="1" i="0" dirty="0">
                <a:effectLst/>
                <a:latin typeface="Times New Roman" panose="02020603050405020304" pitchFamily="18" charset="0"/>
                <a:cs typeface="Times New Roman" panose="02020603050405020304" pitchFamily="18" charset="0"/>
              </a:rPr>
              <a:t>’</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s employment, health, and education tend to hav</a:t>
            </a:r>
            <a:r>
              <a:rPr lang="en-US" altLang="zh-CN" sz="2400" b="1"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e </a:t>
            </a:r>
            <a:r>
              <a:rPr lang="en-US" altLang="zh-CN" sz="2400" b="1" i="0" u="sng" dirty="0">
                <a:solidFill>
                  <a:srgbClr val="FF0000"/>
                </a:solidFill>
                <a:effectLst/>
                <a:latin typeface="Times New Roman" panose="02020603050405020304" pitchFamily="18" charset="0"/>
                <a:cs typeface="Times New Roman" panose="02020603050405020304" pitchFamily="18" charset="0"/>
              </a:rPr>
              <a:t>greater</a:t>
            </a:r>
            <a:r>
              <a:rPr lang="en-US" altLang="zh-CN" sz="2400" b="1" i="0" dirty="0">
                <a:solidFill>
                  <a:srgbClr val="333333"/>
                </a:solidFill>
                <a:effectLst/>
                <a:latin typeface="Times New Roman" panose="02020603050405020304" pitchFamily="18" charset="0"/>
                <a:cs typeface="Times New Roman" panose="02020603050405020304" pitchFamily="18" charset="0"/>
              </a:rPr>
              <a:t> </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economic growth and improved health and education for children. When a moth</a:t>
            </a:r>
            <a:r>
              <a:rPr lang="en-US" altLang="zh-CN" sz="2400" b="1"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er </a:t>
            </a:r>
            <a:r>
              <a:rPr lang="en-US" altLang="zh-CN" sz="2400" b="1" i="0" u="sng" dirty="0">
                <a:solidFill>
                  <a:srgbClr val="FF0000"/>
                </a:solidFill>
                <a:effectLst/>
                <a:latin typeface="Times New Roman" panose="02020603050405020304" pitchFamily="18" charset="0"/>
                <a:cs typeface="Times New Roman" panose="02020603050405020304" pitchFamily="18" charset="0"/>
              </a:rPr>
              <a:t>is educated/ has been educated</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0" dirty="0">
                <a:solidFill>
                  <a:srgbClr val="FF0000"/>
                </a:solidFill>
                <a:effectLst/>
                <a:latin typeface="Times New Roman" panose="02020603050405020304" pitchFamily="18" charset="0"/>
                <a:cs typeface="Times New Roman" panose="02020603050405020304" pitchFamily="18" charset="0"/>
              </a:rPr>
              <a:t> </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her children</a:t>
            </a:r>
            <a:r>
              <a:rPr lang="en-US" altLang="zh-CN" sz="2400" b="1" i="0" dirty="0">
                <a:effectLst/>
                <a:latin typeface="Times New Roman" panose="02020603050405020304" pitchFamily="18" charset="0"/>
                <a:cs typeface="Times New Roman" panose="02020603050405020304" pitchFamily="18" charset="0"/>
              </a:rPr>
              <a:t>’</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s chances of survival and of leading healthier lives increase. When women </a:t>
            </a:r>
            <a:r>
              <a:rPr lang="en-US" altLang="zh-CN" sz="2400" b="1" i="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are free to participate </a:t>
            </a:r>
            <a:r>
              <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the economic life of a country, the conditions for </a:t>
            </a:r>
            <a:r>
              <a:rPr lang="en-US" altLang="zh-CN" sz="2400" b="1" i="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sustain</a:t>
            </a:r>
            <a:r>
              <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able</a:t>
            </a:r>
            <a:r>
              <a:rPr lang="en-US" altLang="zh-CN" sz="2400" b="1" i="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development and prosperity</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 will more likely</a:t>
            </a:r>
            <a:r>
              <a:rPr lang="en-US" altLang="zh-CN" sz="2400" b="1" i="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take root</a:t>
            </a:r>
            <a:r>
              <a:rPr lang="en-US" altLang="zh-CN" sz="2400" b="1"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en-US" altLang="zh-CN" sz="2400" b="1" u="sng" dirty="0">
                <a:gradFill>
                  <a:gsLst>
                    <a:gs pos="0">
                      <a:srgbClr val="FE4444"/>
                    </a:gs>
                    <a:gs pos="100000">
                      <a:srgbClr val="832B2B"/>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On</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 International Women</a:t>
            </a:r>
            <a:r>
              <a:rPr lang="en-US" altLang="zh-CN" sz="2400" b="1" dirty="0">
                <a:effectLst/>
                <a:latin typeface="Times New Roman" panose="02020603050405020304" pitchFamily="18" charset="0"/>
                <a:cs typeface="Times New Roman" panose="02020603050405020304" pitchFamily="18" charset="0"/>
              </a:rPr>
              <a:t>’</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s Day </a:t>
            </a:r>
            <a:r>
              <a:rPr lang="en-US" altLang="zh-CN" sz="24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when</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 we celebrate and honor women, we also renew our </a:t>
            </a:r>
            <a:r>
              <a:rPr lang="en-US" altLang="zh-CN" sz="2400" b="1" u="sng"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commit</a:t>
            </a:r>
            <a:r>
              <a:rPr lang="en-US" altLang="zh-CN" sz="24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ment</a:t>
            </a:r>
            <a:r>
              <a:rPr lang="en-US"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to make the world a place </a:t>
            </a:r>
            <a:r>
              <a:rPr lang="en-US" altLang="zh-CN" sz="24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where</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 women are not excluded</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（被排斥</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 or marginalized(</a:t>
            </a:r>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边缘化</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gradFill>
                  <a:gsLst>
                    <a:gs pos="0">
                      <a:srgbClr val="FE4444"/>
                    </a:gs>
                    <a:gs pos="100000">
                      <a:srgbClr val="832B2B"/>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but</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 are free to realize their full potential.</a:t>
            </a:r>
            <a:endParaRPr lang="en-US" altLang="zh-CN" sz="2400" b="1" i="0" dirty="0">
              <a:solidFill>
                <a:srgbClr val="333333"/>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矩形 29"/>
          <p:cNvSpPr/>
          <p:nvPr/>
        </p:nvSpPr>
        <p:spPr>
          <a:xfrm>
            <a:off x="0" y="893"/>
            <a:ext cx="984763" cy="58301"/>
          </a:xfrm>
          <a:prstGeom prst="rect">
            <a:avLst/>
          </a:prstGeom>
          <a:solidFill>
            <a:sysClr val="windowText" lastClr="000000">
              <a:lumMod val="65000"/>
              <a:lumOff val="35000"/>
            </a:sysClr>
          </a:solidFill>
          <a:ln w="25400" cap="flat" cmpd="sng" algn="ctr">
            <a:noFill/>
            <a:prstDash val="solid"/>
          </a:ln>
          <a:effectLst/>
        </p:spPr>
        <p:txBody>
          <a:bodyPr rtlCol="0" anchor="ctr"/>
          <a:p>
            <a:pPr algn="ctr"/>
            <a:endParaRPr lang="zh-CN" altLang="en-US"/>
          </a:p>
        </p:txBody>
      </p:sp>
      <p:sp>
        <p:nvSpPr>
          <p:cNvPr id="2" name="文本框 1"/>
          <p:cNvSpPr txBox="1"/>
          <p:nvPr/>
        </p:nvSpPr>
        <p:spPr>
          <a:xfrm>
            <a:off x="667846" y="2858918"/>
            <a:ext cx="1718497" cy="470412"/>
          </a:xfrm>
          <a:prstGeom prst="rect">
            <a:avLst/>
          </a:prstGeom>
          <a:solidFill>
            <a:srgbClr val="FFFFFF"/>
          </a:solidFill>
          <a:ln w="9525">
            <a:noFill/>
          </a:ln>
        </p:spPr>
        <p:txBody>
          <a:bodyPr wrap="square" lIns="91415" tIns="45707" rIns="91415" bIns="45707"/>
          <a:p>
            <a:pPr algn="ctr"/>
            <a:r>
              <a:rPr lang="zh-CN" altLang="en-US" sz="2400" b="1">
                <a:latin typeface="微软雅黑" panose="020B0503020204020204" charset="-122"/>
                <a:ea typeface="微软雅黑" panose="020B0503020204020204" charset="-122"/>
              </a:rPr>
              <a:t>有提示词</a:t>
            </a:r>
            <a:endParaRPr lang="zh-CN" altLang="en-US" sz="2400" b="1">
              <a:latin typeface="微软雅黑" panose="020B0503020204020204" charset="-122"/>
              <a:ea typeface="微软雅黑" panose="020B0503020204020204" charset="-122"/>
            </a:endParaRPr>
          </a:p>
          <a:p>
            <a:endParaRPr lang="zh-CN" altLang="en-US" sz="2400" b="1">
              <a:latin typeface="微软雅黑" panose="020B0503020204020204" charset="-122"/>
              <a:ea typeface="微软雅黑" panose="020B0503020204020204" charset="-122"/>
            </a:endParaRPr>
          </a:p>
        </p:txBody>
      </p:sp>
      <p:sp>
        <p:nvSpPr>
          <p:cNvPr id="1073742853" name="左大括号 1073742852"/>
          <p:cNvSpPr/>
          <p:nvPr/>
        </p:nvSpPr>
        <p:spPr>
          <a:xfrm rot="10800000" flipH="1" flipV="1">
            <a:off x="2386344" y="1285163"/>
            <a:ext cx="387884" cy="3541108"/>
          </a:xfrm>
          <a:prstGeom prst="leftBrace">
            <a:avLst>
              <a:gd name="adj1" fmla="val 47722"/>
              <a:gd name="adj2" fmla="val 50000"/>
            </a:avLst>
          </a:prstGeom>
          <a:noFill/>
          <a:ln w="15875" cap="flat" cmpd="sng">
            <a:solidFill>
              <a:srgbClr val="000000"/>
            </a:solidFill>
            <a:prstDash val="solid"/>
            <a:headEnd type="none" w="med" len="med"/>
            <a:tailEnd type="none" w="med" len="med"/>
          </a:ln>
        </p:spPr>
        <p:txBody>
          <a:bodyPr/>
          <a:p>
            <a:endParaRPr lang="zh-CN" altLang="en-US"/>
          </a:p>
        </p:txBody>
      </p:sp>
      <p:sp>
        <p:nvSpPr>
          <p:cNvPr id="1073742855" name="文本框 1073742854"/>
          <p:cNvSpPr txBox="1"/>
          <p:nvPr/>
        </p:nvSpPr>
        <p:spPr>
          <a:xfrm>
            <a:off x="3078313" y="823638"/>
            <a:ext cx="1258877" cy="461525"/>
          </a:xfrm>
          <a:prstGeom prst="rect">
            <a:avLst/>
          </a:prstGeom>
          <a:noFill/>
          <a:ln w="9525" cap="flat" cmpd="sng">
            <a:solidFill>
              <a:srgbClr val="000000"/>
            </a:solidFill>
            <a:prstDash val="solid"/>
            <a:miter/>
            <a:headEnd type="none" w="med" len="med"/>
            <a:tailEnd type="none" w="med" len="med"/>
          </a:ln>
          <a:extLst>
            <a:ext uri="{909E8E84-426E-40DD-AFC4-6F175D3DCCD1}">
              <a14:hiddenFill xmlns:a14="http://schemas.microsoft.com/office/drawing/2010/main">
                <a:solidFill>
                  <a:srgbClr val="FFFFFF"/>
                </a:solidFill>
              </a14:hiddenFill>
            </a:ext>
          </a:extLst>
        </p:spPr>
        <p:txBody>
          <a:bodyPr wrap="square"/>
          <a:p>
            <a:pPr algn="ctr"/>
            <a:r>
              <a:rPr lang="zh-CN" altLang="en-US" sz="2400" b="1">
                <a:latin typeface="微软雅黑" panose="020B0503020204020204" charset="-122"/>
                <a:ea typeface="微软雅黑" panose="020B0503020204020204" charset="-122"/>
              </a:rPr>
              <a:t>名词</a:t>
            </a:r>
            <a:endParaRPr lang="zh-CN" altLang="en-US" sz="2400" b="1">
              <a:latin typeface="微软雅黑" panose="020B0503020204020204" charset="-122"/>
              <a:ea typeface="微软雅黑" panose="020B0503020204020204" charset="-122"/>
            </a:endParaRPr>
          </a:p>
          <a:p>
            <a:pPr algn="ctr"/>
            <a:endParaRPr lang="zh-CN" altLang="en-US" sz="2400" b="1">
              <a:latin typeface="微软雅黑" panose="020B0503020204020204" charset="-122"/>
              <a:ea typeface="微软雅黑" panose="020B0503020204020204" charset="-122"/>
            </a:endParaRPr>
          </a:p>
        </p:txBody>
      </p:sp>
      <p:sp>
        <p:nvSpPr>
          <p:cNvPr id="1073742858" name="文本框 1073742857"/>
          <p:cNvSpPr txBox="1"/>
          <p:nvPr/>
        </p:nvSpPr>
        <p:spPr>
          <a:xfrm>
            <a:off x="3078313" y="1777160"/>
            <a:ext cx="1259512" cy="411373"/>
          </a:xfrm>
          <a:prstGeom prst="rect">
            <a:avLst/>
          </a:prstGeom>
          <a:noFill/>
          <a:ln w="9525" cap="flat" cmpd="sng">
            <a:solidFill>
              <a:srgbClr val="000000"/>
            </a:solidFill>
            <a:prstDash val="solid"/>
            <a:miter/>
            <a:headEnd type="none" w="med" len="med"/>
            <a:tailEnd type="none" w="med" len="med"/>
          </a:ln>
          <a:extLst>
            <a:ext uri="{909E8E84-426E-40DD-AFC4-6F175D3DCCD1}">
              <a14:hiddenFill xmlns:a14="http://schemas.microsoft.com/office/drawing/2010/main">
                <a:solidFill>
                  <a:srgbClr val="FFFFFF"/>
                </a:solidFill>
              </a14:hiddenFill>
            </a:ext>
          </a:extLst>
        </p:spPr>
        <p:txBody>
          <a:bodyPr wrap="square"/>
          <a:p>
            <a:pPr algn="ctr"/>
            <a:r>
              <a:rPr lang="zh-CN" altLang="en-US" sz="2400" b="1">
                <a:latin typeface="微软雅黑" panose="020B0503020204020204" charset="-122"/>
                <a:ea typeface="微软雅黑" panose="020B0503020204020204" charset="-122"/>
              </a:rPr>
              <a:t>形容词</a:t>
            </a:r>
            <a:endParaRPr lang="zh-CN" altLang="en-US" sz="2400" b="1">
              <a:latin typeface="微软雅黑" panose="020B0503020204020204" charset="-122"/>
              <a:ea typeface="微软雅黑" panose="020B0503020204020204" charset="-122"/>
            </a:endParaRPr>
          </a:p>
          <a:p>
            <a:pPr algn="ctr"/>
            <a:endParaRPr lang="zh-CN" altLang="en-US" sz="2400" b="1">
              <a:latin typeface="微软雅黑" panose="020B0503020204020204" charset="-122"/>
              <a:ea typeface="微软雅黑" panose="020B0503020204020204" charset="-122"/>
            </a:endParaRPr>
          </a:p>
        </p:txBody>
      </p:sp>
      <p:sp>
        <p:nvSpPr>
          <p:cNvPr id="1073742861" name="文本框 1073742860"/>
          <p:cNvSpPr txBox="1"/>
          <p:nvPr/>
        </p:nvSpPr>
        <p:spPr>
          <a:xfrm>
            <a:off x="3066251" y="2622125"/>
            <a:ext cx="1282366" cy="425974"/>
          </a:xfrm>
          <a:prstGeom prst="rect">
            <a:avLst/>
          </a:prstGeom>
          <a:noFill/>
          <a:ln w="9525" cap="flat" cmpd="sng">
            <a:solidFill>
              <a:srgbClr val="000000"/>
            </a:solidFill>
            <a:prstDash val="solid"/>
            <a:miter/>
            <a:headEnd type="none" w="med" len="med"/>
            <a:tailEnd type="none" w="med" len="med"/>
          </a:ln>
          <a:extLst>
            <a:ext uri="{909E8E84-426E-40DD-AFC4-6F175D3DCCD1}">
              <a14:hiddenFill xmlns:a14="http://schemas.microsoft.com/office/drawing/2010/main">
                <a:solidFill>
                  <a:srgbClr val="FFFFFF"/>
                </a:solidFill>
              </a14:hiddenFill>
            </a:ext>
          </a:extLst>
        </p:spPr>
        <p:txBody>
          <a:bodyPr wrap="square"/>
          <a:p>
            <a:pPr algn="ctr"/>
            <a:r>
              <a:rPr lang="zh-CN" altLang="en-US" sz="2400" b="1">
                <a:latin typeface="微软雅黑" panose="020B0503020204020204" charset="-122"/>
                <a:ea typeface="微软雅黑" panose="020B0503020204020204" charset="-122"/>
              </a:rPr>
              <a:t>副词</a:t>
            </a:r>
            <a:endParaRPr lang="zh-CN" altLang="en-US" sz="2400" b="1">
              <a:latin typeface="微软雅黑" panose="020B0503020204020204" charset="-122"/>
              <a:ea typeface="微软雅黑" panose="020B0503020204020204" charset="-122"/>
            </a:endParaRPr>
          </a:p>
          <a:p>
            <a:endParaRPr lang="zh-CN" altLang="en-US" sz="2400" b="1">
              <a:latin typeface="微软雅黑" panose="020B0503020204020204" charset="-122"/>
              <a:ea typeface="微软雅黑" panose="020B0503020204020204" charset="-122"/>
            </a:endParaRPr>
          </a:p>
        </p:txBody>
      </p:sp>
      <p:sp>
        <p:nvSpPr>
          <p:cNvPr id="1073742872" name="文本框 1073742871"/>
          <p:cNvSpPr txBox="1"/>
          <p:nvPr/>
        </p:nvSpPr>
        <p:spPr>
          <a:xfrm>
            <a:off x="2946268" y="4584399"/>
            <a:ext cx="1282366" cy="456446"/>
          </a:xfrm>
          <a:prstGeom prst="rect">
            <a:avLst/>
          </a:prstGeom>
          <a:noFill/>
          <a:ln w="9525" cap="flat" cmpd="sng">
            <a:solidFill>
              <a:srgbClr val="000000"/>
            </a:solidFill>
            <a:prstDash val="solid"/>
            <a:miter/>
            <a:headEnd type="none" w="med" len="med"/>
            <a:tailEnd type="none" w="med" len="med"/>
          </a:ln>
          <a:extLst>
            <a:ext uri="{909E8E84-426E-40DD-AFC4-6F175D3DCCD1}">
              <a14:hiddenFill xmlns:a14="http://schemas.microsoft.com/office/drawing/2010/main">
                <a:solidFill>
                  <a:srgbClr val="FFFFFF"/>
                </a:solidFill>
              </a14:hiddenFill>
            </a:ext>
          </a:extLst>
        </p:spPr>
        <p:txBody>
          <a:bodyPr wrap="square"/>
          <a:p>
            <a:pPr algn="ctr"/>
            <a:r>
              <a:rPr lang="zh-CN" altLang="en-US" sz="2400" b="1">
                <a:latin typeface="微软雅黑" panose="020B0503020204020204" charset="-122"/>
                <a:ea typeface="微软雅黑" panose="020B0503020204020204" charset="-122"/>
              </a:rPr>
              <a:t>动词</a:t>
            </a:r>
            <a:endParaRPr lang="zh-CN" altLang="en-US" sz="2400" b="1">
              <a:latin typeface="微软雅黑" panose="020B0503020204020204" charset="-122"/>
              <a:ea typeface="微软雅黑" panose="020B0503020204020204" charset="-122"/>
            </a:endParaRPr>
          </a:p>
          <a:p>
            <a:pPr algn="ctr"/>
            <a:endParaRPr lang="zh-CN" altLang="en-US" sz="2400" b="1">
              <a:latin typeface="微软雅黑" panose="020B0503020204020204" charset="-122"/>
              <a:ea typeface="微软雅黑" panose="020B0503020204020204" charset="-122"/>
            </a:endParaRPr>
          </a:p>
        </p:txBody>
      </p:sp>
      <p:sp>
        <p:nvSpPr>
          <p:cNvPr id="1073742850" name="文本框 1073742849"/>
          <p:cNvSpPr txBox="1"/>
          <p:nvPr/>
        </p:nvSpPr>
        <p:spPr>
          <a:xfrm>
            <a:off x="4595568" y="470036"/>
            <a:ext cx="5019003" cy="447558"/>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a:p>
            <a:r>
              <a:rPr lang="zh-CN" altLang="en-US" sz="2400" b="1">
                <a:latin typeface="微软雅黑" panose="020B0503020204020204" charset="-122"/>
                <a:ea typeface="微软雅黑" panose="020B0503020204020204" charset="-122"/>
                <a:cs typeface="微软雅黑" panose="020B0503020204020204" charset="-122"/>
              </a:rPr>
              <a:t>1. 词性转换:   （形容词 </a:t>
            </a:r>
            <a:r>
              <a:rPr lang="en-US" altLang="zh-CN" sz="2400" b="1">
                <a:latin typeface="微软雅黑" panose="020B0503020204020204" charset="-122"/>
                <a:ea typeface="微软雅黑" panose="020B0503020204020204" charset="-122"/>
                <a:cs typeface="微软雅黑" panose="020B0503020204020204" charset="-122"/>
              </a:rPr>
              <a:t>funny</a:t>
            </a:r>
            <a:r>
              <a:rPr lang="zh-CN" altLang="en-US" sz="2400" b="1">
                <a:latin typeface="微软雅黑" panose="020B0503020204020204" charset="-122"/>
                <a:ea typeface="微软雅黑" panose="020B0503020204020204" charset="-122"/>
                <a:cs typeface="微软雅黑" panose="020B0503020204020204" charset="-122"/>
              </a:rPr>
              <a:t>）</a:t>
            </a:r>
            <a:endParaRPr lang="zh-CN" altLang="en-US" sz="2400" b="1">
              <a:latin typeface="微软雅黑" panose="020B0503020204020204" charset="-122"/>
              <a:ea typeface="微软雅黑" panose="020B0503020204020204" charset="-122"/>
              <a:cs typeface="微软雅黑" panose="020B0503020204020204" charset="-122"/>
            </a:endParaRPr>
          </a:p>
          <a:p>
            <a:endParaRPr lang="zh-CN" altLang="en-US" sz="2400" b="1">
              <a:latin typeface="微软雅黑" panose="020B0503020204020204" charset="-122"/>
              <a:ea typeface="微软雅黑" panose="020B0503020204020204" charset="-122"/>
              <a:cs typeface="微软雅黑" panose="020B0503020204020204" charset="-122"/>
            </a:endParaRPr>
          </a:p>
        </p:txBody>
      </p:sp>
      <p:sp>
        <p:nvSpPr>
          <p:cNvPr id="1073742854" name="文本框 1073742853"/>
          <p:cNvSpPr txBox="1"/>
          <p:nvPr/>
        </p:nvSpPr>
        <p:spPr>
          <a:xfrm>
            <a:off x="4595568" y="917594"/>
            <a:ext cx="2162882" cy="542784"/>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a:p>
            <a:r>
              <a:rPr lang="zh-CN" altLang="en-US" sz="2400" b="1">
                <a:latin typeface="微软雅黑" panose="020B0503020204020204" charset="-122"/>
                <a:ea typeface="微软雅黑" panose="020B0503020204020204" charset="-122"/>
                <a:cs typeface="微软雅黑" panose="020B0503020204020204" charset="-122"/>
              </a:rPr>
              <a:t>2. 单复数  </a:t>
            </a:r>
            <a:endParaRPr lang="zh-CN" altLang="en-US"/>
          </a:p>
        </p:txBody>
      </p:sp>
      <p:sp>
        <p:nvSpPr>
          <p:cNvPr id="1073742856" name="文本框 1073742855"/>
          <p:cNvSpPr txBox="1"/>
          <p:nvPr/>
        </p:nvSpPr>
        <p:spPr>
          <a:xfrm>
            <a:off x="4595568" y="1460378"/>
            <a:ext cx="5429106" cy="531357"/>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a:p>
            <a:pPr defTabSz="914400">
              <a:tabLst>
                <a:tab pos="3205480" algn="l"/>
              </a:tabLst>
            </a:pPr>
            <a:r>
              <a:rPr lang="zh-CN" altLang="en-US" sz="2400" b="1">
                <a:latin typeface="微软雅黑" panose="020B0503020204020204" charset="-122"/>
                <a:ea typeface="微软雅黑" panose="020B0503020204020204" charset="-122"/>
                <a:cs typeface="微软雅黑" panose="020B0503020204020204" charset="-122"/>
              </a:rPr>
              <a:t>1. 词性转换（副词）</a:t>
            </a:r>
            <a:endParaRPr lang="zh-CN" altLang="en-US" sz="2400" b="1">
              <a:latin typeface="微软雅黑" panose="020B0503020204020204" charset="-122"/>
              <a:ea typeface="微软雅黑" panose="020B0503020204020204" charset="-122"/>
              <a:cs typeface="微软雅黑" panose="020B0503020204020204" charset="-122"/>
            </a:endParaRPr>
          </a:p>
          <a:p>
            <a:endParaRPr lang="zh-CN" altLang="en-US"/>
          </a:p>
          <a:p>
            <a:endParaRPr lang="zh-CN" altLang="en-US"/>
          </a:p>
        </p:txBody>
      </p:sp>
      <p:sp>
        <p:nvSpPr>
          <p:cNvPr id="1073742859" name="文本框 1073742858"/>
          <p:cNvSpPr txBox="1"/>
          <p:nvPr/>
        </p:nvSpPr>
        <p:spPr>
          <a:xfrm>
            <a:off x="4610169" y="1991734"/>
            <a:ext cx="3960734" cy="505328"/>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a:p>
            <a:r>
              <a:rPr lang="zh-CN" altLang="en-US" sz="2400" b="1">
                <a:latin typeface="微软雅黑" panose="020B0503020204020204" charset="-122"/>
                <a:ea typeface="微软雅黑" panose="020B0503020204020204" charset="-122"/>
                <a:cs typeface="微软雅黑" panose="020B0503020204020204" charset="-122"/>
              </a:rPr>
              <a:t>2. 比较级或最高级, 反义词</a:t>
            </a:r>
            <a:endParaRPr lang="zh-CN" altLang="en-US" sz="2400" b="1">
              <a:latin typeface="微软雅黑" panose="020B0503020204020204" charset="-122"/>
              <a:ea typeface="微软雅黑" panose="020B0503020204020204" charset="-122"/>
              <a:cs typeface="微软雅黑" panose="020B0503020204020204" charset="-122"/>
            </a:endParaRPr>
          </a:p>
          <a:p>
            <a:endParaRPr lang="zh-CN" altLang="en-US"/>
          </a:p>
          <a:p>
            <a:endParaRPr lang="zh-CN" altLang="en-US"/>
          </a:p>
        </p:txBody>
      </p:sp>
      <p:sp>
        <p:nvSpPr>
          <p:cNvPr id="1073742862" name="文本框 1073742861"/>
          <p:cNvSpPr txBox="1"/>
          <p:nvPr/>
        </p:nvSpPr>
        <p:spPr>
          <a:xfrm>
            <a:off x="4584700" y="2564130"/>
            <a:ext cx="6548755" cy="541655"/>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a:p>
            <a:r>
              <a:rPr lang="zh-CN" altLang="en-US" sz="2400" b="1">
                <a:latin typeface="微软雅黑" panose="020B0503020204020204" charset="-122"/>
                <a:ea typeface="微软雅黑" panose="020B0503020204020204" charset="-122"/>
                <a:cs typeface="微软雅黑" panose="020B0503020204020204" charset="-122"/>
                <a:sym typeface="+mn-ea"/>
              </a:rPr>
              <a:t>1</a:t>
            </a:r>
            <a:r>
              <a:rPr lang="en-US" altLang="zh-CN" sz="2400" b="1">
                <a:latin typeface="微软雅黑" panose="020B0503020204020204" charset="-122"/>
                <a:ea typeface="微软雅黑" panose="020B0503020204020204" charset="-122"/>
                <a:cs typeface="微软雅黑" panose="020B0503020204020204" charset="-122"/>
                <a:sym typeface="+mn-ea"/>
              </a:rPr>
              <a:t>. </a:t>
            </a:r>
            <a:r>
              <a:rPr lang="zh-CN" altLang="en-US" sz="2400" b="1">
                <a:latin typeface="微软雅黑" panose="020B0503020204020204" charset="-122"/>
                <a:ea typeface="微软雅黑" panose="020B0503020204020204" charset="-122"/>
                <a:cs typeface="微软雅黑" panose="020B0503020204020204" charset="-122"/>
                <a:sym typeface="+mn-ea"/>
              </a:rPr>
              <a:t>比较级或最高级   2</a:t>
            </a:r>
            <a:r>
              <a:rPr lang="en-US" altLang="zh-CN" sz="2400" b="1">
                <a:latin typeface="微软雅黑" panose="020B0503020204020204" charset="-122"/>
                <a:ea typeface="微软雅黑" panose="020B0503020204020204" charset="-122"/>
                <a:cs typeface="微软雅黑" panose="020B0503020204020204" charset="-122"/>
                <a:sym typeface="+mn-ea"/>
              </a:rPr>
              <a:t>. </a:t>
            </a:r>
            <a:r>
              <a:rPr lang="zh-CN" altLang="en-US" sz="2400" b="1">
                <a:latin typeface="微软雅黑" panose="020B0503020204020204" charset="-122"/>
                <a:ea typeface="微软雅黑" panose="020B0503020204020204" charset="-122"/>
                <a:cs typeface="微软雅黑" panose="020B0503020204020204" charset="-122"/>
              </a:rPr>
              <a:t>形容词、反义词</a:t>
            </a:r>
            <a:endParaRPr lang="zh-CN" altLang="en-US" sz="2400" b="1">
              <a:latin typeface="微软雅黑" panose="020B0503020204020204" charset="-122"/>
              <a:ea typeface="微软雅黑" panose="020B0503020204020204" charset="-122"/>
              <a:cs typeface="微软雅黑" panose="020B0503020204020204" charset="-122"/>
            </a:endParaRPr>
          </a:p>
          <a:p>
            <a:endParaRPr lang="zh-CN" altLang="en-US"/>
          </a:p>
        </p:txBody>
      </p:sp>
      <p:sp>
        <p:nvSpPr>
          <p:cNvPr id="1073742868" name="文本框 1073742867"/>
          <p:cNvSpPr txBox="1"/>
          <p:nvPr/>
        </p:nvSpPr>
        <p:spPr>
          <a:xfrm>
            <a:off x="4584776" y="3622625"/>
            <a:ext cx="1101438" cy="443749"/>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a:p>
            <a:r>
              <a:rPr lang="zh-CN" altLang="en-US" sz="2400" b="1">
                <a:latin typeface="微软雅黑" panose="020B0503020204020204" charset="-122"/>
                <a:ea typeface="微软雅黑" panose="020B0503020204020204" charset="-122"/>
                <a:cs typeface="微软雅黑" panose="020B0503020204020204" charset="-122"/>
              </a:rPr>
              <a:t>作谓语</a:t>
            </a:r>
            <a:endParaRPr lang="zh-CN" altLang="en-US"/>
          </a:p>
          <a:p>
            <a:endParaRPr lang="zh-CN" altLang="en-US"/>
          </a:p>
        </p:txBody>
      </p:sp>
      <p:sp>
        <p:nvSpPr>
          <p:cNvPr id="1073742877" name="文本框 1073742876"/>
          <p:cNvSpPr txBox="1"/>
          <p:nvPr/>
        </p:nvSpPr>
        <p:spPr>
          <a:xfrm>
            <a:off x="4501613" y="5281448"/>
            <a:ext cx="1451867" cy="534531"/>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a:p>
            <a:r>
              <a:rPr lang="zh-CN" altLang="en-US" sz="2400" b="1">
                <a:latin typeface="微软雅黑" panose="020B0503020204020204" charset="-122"/>
                <a:ea typeface="微软雅黑" panose="020B0503020204020204" charset="-122"/>
                <a:cs typeface="微软雅黑" panose="020B0503020204020204" charset="-122"/>
              </a:rPr>
              <a:t>不作谓语</a:t>
            </a:r>
            <a:endParaRPr lang="zh-CN" altLang="en-US" sz="2400" b="1">
              <a:latin typeface="微软雅黑" panose="020B0503020204020204" charset="-122"/>
              <a:ea typeface="微软雅黑" panose="020B0503020204020204" charset="-122"/>
              <a:cs typeface="微软雅黑" panose="020B0503020204020204" charset="-122"/>
            </a:endParaRPr>
          </a:p>
          <a:p>
            <a:endParaRPr lang="zh-CN" altLang="en-US"/>
          </a:p>
        </p:txBody>
      </p:sp>
      <p:sp>
        <p:nvSpPr>
          <p:cNvPr id="1073742866" name="文本框 1073742865"/>
          <p:cNvSpPr txBox="1"/>
          <p:nvPr/>
        </p:nvSpPr>
        <p:spPr>
          <a:xfrm>
            <a:off x="5750967" y="3105869"/>
            <a:ext cx="4069925" cy="516755"/>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a:p>
            <a:r>
              <a:rPr lang="zh-CN" altLang="en-US" sz="2400" b="1">
                <a:latin typeface="微软雅黑" panose="020B0503020204020204" charset="-122"/>
                <a:ea typeface="微软雅黑" panose="020B0503020204020204" charset="-122"/>
                <a:cs typeface="微软雅黑" panose="020B0503020204020204" charset="-122"/>
              </a:rPr>
              <a:t>时态，注意常考8种时态</a:t>
            </a:r>
            <a:endParaRPr lang="zh-CN" altLang="en-US" sz="2400" b="1">
              <a:latin typeface="微软雅黑" panose="020B0503020204020204" charset="-122"/>
              <a:ea typeface="微软雅黑" panose="020B0503020204020204" charset="-122"/>
              <a:cs typeface="微软雅黑" panose="020B0503020204020204" charset="-122"/>
            </a:endParaRPr>
          </a:p>
          <a:p>
            <a:pPr defTabSz="914400">
              <a:tabLst>
                <a:tab pos="3900805" algn="l"/>
              </a:tabLst>
            </a:pPr>
            <a:endParaRPr lang="zh-CN" altLang="en-US" sz="2400" b="1">
              <a:latin typeface="微软雅黑" panose="020B0503020204020204" charset="-122"/>
              <a:ea typeface="微软雅黑" panose="020B0503020204020204" charset="-122"/>
              <a:cs typeface="微软雅黑" panose="020B0503020204020204" charset="-122"/>
            </a:endParaRPr>
          </a:p>
          <a:p>
            <a:endParaRPr lang="zh-CN" altLang="en-US"/>
          </a:p>
          <a:p>
            <a:endParaRPr lang="zh-CN" altLang="en-US"/>
          </a:p>
        </p:txBody>
      </p:sp>
      <p:sp>
        <p:nvSpPr>
          <p:cNvPr id="1073742870" name="文本框 1073742869"/>
          <p:cNvSpPr txBox="1"/>
          <p:nvPr/>
        </p:nvSpPr>
        <p:spPr>
          <a:xfrm>
            <a:off x="5750967" y="3622625"/>
            <a:ext cx="2513945" cy="505328"/>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a:p>
            <a:r>
              <a:rPr lang="zh-CN" altLang="en-US" sz="2400" b="1">
                <a:latin typeface="微软雅黑" panose="020B0503020204020204" charset="-122"/>
                <a:ea typeface="微软雅黑" panose="020B0503020204020204" charset="-122"/>
                <a:cs typeface="微软雅黑" panose="020B0503020204020204" charset="-122"/>
                <a:sym typeface="+mn-ea"/>
              </a:rPr>
              <a:t>被动</a:t>
            </a:r>
            <a:r>
              <a:rPr lang="zh-CN" altLang="en-US" sz="2400" b="1">
                <a:latin typeface="微软雅黑" panose="020B0503020204020204" charset="-122"/>
                <a:ea typeface="微软雅黑" panose="020B0503020204020204" charset="-122"/>
                <a:cs typeface="微软雅黑" panose="020B0503020204020204" charset="-122"/>
              </a:rPr>
              <a:t>语态</a:t>
            </a:r>
            <a:endParaRPr lang="zh-CN" altLang="en-US" sz="2400" b="1">
              <a:latin typeface="微软雅黑" panose="020B0503020204020204" charset="-122"/>
              <a:ea typeface="微软雅黑" panose="020B0503020204020204" charset="-122"/>
              <a:cs typeface="微软雅黑" panose="020B0503020204020204" charset="-122"/>
            </a:endParaRPr>
          </a:p>
          <a:p>
            <a:endParaRPr lang="zh-CN" altLang="en-US" sz="2400" b="1">
              <a:latin typeface="微软雅黑" panose="020B0503020204020204" charset="-122"/>
              <a:ea typeface="微软雅黑" panose="020B0503020204020204" charset="-122"/>
              <a:cs typeface="微软雅黑" panose="020B0503020204020204" charset="-122"/>
            </a:endParaRPr>
          </a:p>
        </p:txBody>
      </p:sp>
      <p:sp>
        <p:nvSpPr>
          <p:cNvPr id="1073742871" name="文本框 1073742870"/>
          <p:cNvSpPr txBox="1"/>
          <p:nvPr/>
        </p:nvSpPr>
        <p:spPr>
          <a:xfrm>
            <a:off x="9234940" y="3329331"/>
            <a:ext cx="1562328" cy="517390"/>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a:p>
            <a:r>
              <a:rPr lang="zh-CN" altLang="en-US" sz="2400" b="1">
                <a:solidFill>
                  <a:srgbClr val="002060"/>
                </a:solidFill>
                <a:latin typeface="微软雅黑" panose="020B0503020204020204" charset="-122"/>
                <a:ea typeface="微软雅黑" panose="020B0503020204020204" charset="-122"/>
                <a:cs typeface="微软雅黑" panose="020B0503020204020204" charset="-122"/>
              </a:rPr>
              <a:t>主谓一致</a:t>
            </a:r>
            <a:endParaRPr lang="zh-CN" altLang="en-US"/>
          </a:p>
          <a:p>
            <a:endParaRPr lang="zh-CN" altLang="en-US"/>
          </a:p>
          <a:p>
            <a:endParaRPr lang="zh-CN" altLang="en-US"/>
          </a:p>
        </p:txBody>
      </p:sp>
      <p:sp>
        <p:nvSpPr>
          <p:cNvPr id="3" name="文本框 2"/>
          <p:cNvSpPr txBox="1"/>
          <p:nvPr/>
        </p:nvSpPr>
        <p:spPr>
          <a:xfrm>
            <a:off x="5750967" y="4127953"/>
            <a:ext cx="1679138" cy="456446"/>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a:p>
            <a:r>
              <a:rPr lang="zh-CN" altLang="en-US" sz="2400" b="1">
                <a:latin typeface="微软雅黑" panose="020B0503020204020204" charset="-122"/>
                <a:ea typeface="微软雅黑" panose="020B0503020204020204" charset="-122"/>
                <a:cs typeface="微软雅黑" panose="020B0503020204020204" charset="-122"/>
              </a:rPr>
              <a:t>虚拟语气</a:t>
            </a:r>
            <a:endParaRPr lang="zh-CN" altLang="en-US" sz="2400" b="1">
              <a:latin typeface="微软雅黑" panose="020B0503020204020204" charset="-122"/>
              <a:ea typeface="微软雅黑" panose="020B0503020204020204" charset="-122"/>
              <a:cs typeface="微软雅黑" panose="020B0503020204020204" charset="-122"/>
            </a:endParaRPr>
          </a:p>
          <a:p>
            <a:endParaRPr lang="zh-CN" altLang="en-US"/>
          </a:p>
        </p:txBody>
      </p:sp>
      <p:sp>
        <p:nvSpPr>
          <p:cNvPr id="1073742873" name="文本框 1073742872"/>
          <p:cNvSpPr txBox="1"/>
          <p:nvPr/>
        </p:nvSpPr>
        <p:spPr>
          <a:xfrm>
            <a:off x="5953480" y="4706287"/>
            <a:ext cx="5003132" cy="631661"/>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a:p>
            <a:r>
              <a:rPr lang="zh-CN" altLang="en-US" sz="2400" b="1">
                <a:latin typeface="微软雅黑" panose="020B0503020204020204" charset="-122"/>
                <a:ea typeface="微软雅黑" panose="020B0503020204020204" charset="-122"/>
                <a:cs typeface="微软雅黑" panose="020B0503020204020204" charset="-122"/>
              </a:rPr>
              <a:t>1. 词性转换（动名词、形容词等）</a:t>
            </a:r>
            <a:endParaRPr lang="zh-CN" altLang="en-US"/>
          </a:p>
          <a:p>
            <a:endParaRPr lang="zh-CN" altLang="en-US"/>
          </a:p>
        </p:txBody>
      </p:sp>
      <p:sp>
        <p:nvSpPr>
          <p:cNvPr id="1073742879" name="文本框 1073742878"/>
          <p:cNvSpPr txBox="1"/>
          <p:nvPr/>
        </p:nvSpPr>
        <p:spPr>
          <a:xfrm>
            <a:off x="5953480" y="5739163"/>
            <a:ext cx="1986398" cy="485649"/>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a:p>
            <a:r>
              <a:rPr lang="zh-CN" altLang="en-US" sz="2400" b="1">
                <a:latin typeface="微软雅黑" panose="020B0503020204020204" charset="-122"/>
                <a:ea typeface="微软雅黑" panose="020B0503020204020204" charset="-122"/>
                <a:cs typeface="微软雅黑" panose="020B0503020204020204" charset="-122"/>
              </a:rPr>
              <a:t>2.非谓语</a:t>
            </a:r>
            <a:endParaRPr lang="zh-CN" altLang="en-US" sz="2400" b="1">
              <a:latin typeface="微软雅黑" panose="020B0503020204020204" charset="-122"/>
              <a:ea typeface="微软雅黑" panose="020B0503020204020204" charset="-122"/>
              <a:cs typeface="微软雅黑" panose="020B0503020204020204" charset="-122"/>
            </a:endParaRPr>
          </a:p>
          <a:p>
            <a:endParaRPr lang="zh-CN" altLang="en-US"/>
          </a:p>
        </p:txBody>
      </p:sp>
      <p:sp>
        <p:nvSpPr>
          <p:cNvPr id="1073742875" name="文本框 1073742874"/>
          <p:cNvSpPr txBox="1"/>
          <p:nvPr/>
        </p:nvSpPr>
        <p:spPr>
          <a:xfrm>
            <a:off x="7430105" y="5191936"/>
            <a:ext cx="3240831" cy="415182"/>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a:p>
            <a:pPr defTabSz="914400">
              <a:tabLst>
                <a:tab pos="3310255" algn="l"/>
                <a:tab pos="4891405" algn="l"/>
              </a:tabLst>
            </a:pPr>
            <a:r>
              <a:rPr lang="zh-CN" altLang="en-US" sz="2400" b="1">
                <a:latin typeface="微软雅黑" panose="020B0503020204020204" charset="-122"/>
                <a:ea typeface="微软雅黑" panose="020B0503020204020204" charset="-122"/>
                <a:cs typeface="微软雅黑" panose="020B0503020204020204" charset="-122"/>
              </a:rPr>
              <a:t>1. to do 表将来</a:t>
            </a:r>
            <a:endParaRPr lang="zh-CN" altLang="en-US" sz="2400" b="1">
              <a:latin typeface="微软雅黑" panose="020B0503020204020204" charset="-122"/>
              <a:ea typeface="微软雅黑" panose="020B0503020204020204" charset="-122"/>
              <a:cs typeface="微软雅黑" panose="020B0503020204020204" charset="-122"/>
            </a:endParaRPr>
          </a:p>
          <a:p>
            <a:endParaRPr lang="zh-CN" altLang="en-US" sz="2400" b="1">
              <a:latin typeface="微软雅黑" panose="020B0503020204020204" charset="-122"/>
              <a:ea typeface="微软雅黑" panose="020B0503020204020204" charset="-122"/>
              <a:cs typeface="微软雅黑" panose="020B0503020204020204" charset="-122"/>
            </a:endParaRPr>
          </a:p>
          <a:p>
            <a:endParaRPr lang="zh-CN" altLang="en-US" sz="2400" b="1">
              <a:latin typeface="微软雅黑" panose="020B0503020204020204" charset="-122"/>
              <a:ea typeface="微软雅黑" panose="020B0503020204020204" charset="-122"/>
              <a:cs typeface="微软雅黑" panose="020B0503020204020204" charset="-122"/>
            </a:endParaRPr>
          </a:p>
        </p:txBody>
      </p:sp>
      <p:sp>
        <p:nvSpPr>
          <p:cNvPr id="1073742878" name="文本框 1073742877"/>
          <p:cNvSpPr txBox="1"/>
          <p:nvPr/>
        </p:nvSpPr>
        <p:spPr>
          <a:xfrm>
            <a:off x="7430105" y="5697899"/>
            <a:ext cx="4365123" cy="517390"/>
          </a:xfrm>
          <a:prstGeom prst="rect">
            <a:avLst/>
          </a:prstGeom>
          <a:noFill/>
          <a:ln w="9525">
            <a:noFill/>
          </a:ln>
          <a:extLst>
            <a:ext uri="{909E8E84-426E-40DD-AFC4-6F175D3DCCD1}">
              <a14:hiddenFill xmlns:a14="http://schemas.microsoft.com/office/drawing/2010/main">
                <a:solidFill>
                  <a:srgbClr val="FFFFFF"/>
                </a:solidFill>
              </a14:hiddenFill>
            </a:ext>
          </a:extLst>
        </p:spPr>
        <p:txBody>
          <a:bodyPr vert="horz" wrap="square" anchor="t"/>
          <a:p>
            <a:pPr defTabSz="914400">
              <a:tabLst>
                <a:tab pos="4091305" algn="l"/>
              </a:tabLst>
            </a:pPr>
            <a:r>
              <a:rPr lang="zh-CN" altLang="en-US" sz="2400" b="1">
                <a:latin typeface="微软雅黑" panose="020B0503020204020204" charset="-122"/>
                <a:ea typeface="微软雅黑" panose="020B0503020204020204" charset="-122"/>
                <a:cs typeface="微软雅黑" panose="020B0503020204020204" charset="-122"/>
              </a:rPr>
              <a:t>2. V-ing 表主动/进行/动名词</a:t>
            </a:r>
            <a:endParaRPr lang="zh-CN" altLang="en-US"/>
          </a:p>
          <a:p>
            <a:endParaRPr lang="zh-CN" altLang="en-US"/>
          </a:p>
        </p:txBody>
      </p:sp>
      <p:sp>
        <p:nvSpPr>
          <p:cNvPr id="1073742880" name="文本框 1073742879"/>
          <p:cNvSpPr txBox="1"/>
          <p:nvPr/>
        </p:nvSpPr>
        <p:spPr>
          <a:xfrm>
            <a:off x="7430105" y="6215289"/>
            <a:ext cx="4221016" cy="408199"/>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a:p>
            <a:pPr defTabSz="914400">
              <a:tabLst>
                <a:tab pos="4939030" algn="l"/>
              </a:tabLst>
            </a:pPr>
            <a:r>
              <a:rPr lang="zh-CN" altLang="en-US" sz="2400" b="1">
                <a:latin typeface="微软雅黑" panose="020B0503020204020204" charset="-122"/>
                <a:ea typeface="微软雅黑" panose="020B0503020204020204" charset="-122"/>
                <a:cs typeface="微软雅黑" panose="020B0503020204020204" charset="-122"/>
              </a:rPr>
              <a:t>3. V-ed  表:被动/完成</a:t>
            </a:r>
            <a:endParaRPr lang="zh-CN" altLang="en-US" sz="2400" b="1">
              <a:latin typeface="微软雅黑" panose="020B0503020204020204" charset="-122"/>
              <a:ea typeface="微软雅黑" panose="020B0503020204020204" charset="-122"/>
              <a:cs typeface="微软雅黑" panose="020B0503020204020204" charset="-122"/>
            </a:endParaRPr>
          </a:p>
          <a:p>
            <a:endParaRPr lang="zh-CN" altLang="en-US" sz="2400" b="1">
              <a:latin typeface="微软雅黑" panose="020B0503020204020204" charset="-122"/>
              <a:ea typeface="微软雅黑" panose="020B0503020204020204" charset="-122"/>
              <a:cs typeface="微软雅黑" panose="020B0503020204020204" charset="-122"/>
            </a:endParaRPr>
          </a:p>
          <a:p>
            <a:endParaRPr lang="zh-CN" altLang="en-US"/>
          </a:p>
        </p:txBody>
      </p:sp>
      <p:sp>
        <p:nvSpPr>
          <p:cNvPr id="5" name="左大括号 4"/>
          <p:cNvSpPr/>
          <p:nvPr/>
        </p:nvSpPr>
        <p:spPr>
          <a:xfrm rot="10800000" flipH="1" flipV="1">
            <a:off x="4228634" y="3911474"/>
            <a:ext cx="387884" cy="1696278"/>
          </a:xfrm>
          <a:prstGeom prst="leftBrace">
            <a:avLst>
              <a:gd name="adj1" fmla="val 47722"/>
              <a:gd name="adj2" fmla="val 50000"/>
            </a:avLst>
          </a:prstGeom>
          <a:noFill/>
          <a:ln w="15875" cap="flat" cmpd="sng">
            <a:solidFill>
              <a:srgbClr val="000000"/>
            </a:solidFill>
            <a:prstDash val="solid"/>
            <a:headEnd type="none" w="med" len="med"/>
            <a:tailEnd type="none" w="med" len="med"/>
          </a:ln>
        </p:spPr>
        <p:txBody>
          <a:bodyPr/>
          <a:p>
            <a:endParaRPr lang="zh-CN" altLang="en-US"/>
          </a:p>
        </p:txBody>
      </p:sp>
      <p:sp>
        <p:nvSpPr>
          <p:cNvPr id="6" name="左大括号 5"/>
          <p:cNvSpPr/>
          <p:nvPr/>
        </p:nvSpPr>
        <p:spPr>
          <a:xfrm rot="10800000" flipH="1" flipV="1">
            <a:off x="5846827" y="4887850"/>
            <a:ext cx="120619" cy="1023354"/>
          </a:xfrm>
          <a:prstGeom prst="leftBrace">
            <a:avLst>
              <a:gd name="adj1" fmla="val 47722"/>
              <a:gd name="adj2" fmla="val 47682"/>
            </a:avLst>
          </a:prstGeom>
          <a:noFill/>
          <a:ln w="15875" cap="flat" cmpd="sng">
            <a:solidFill>
              <a:srgbClr val="000000"/>
            </a:solidFill>
            <a:prstDash val="solid"/>
            <a:headEnd type="none" w="med" len="med"/>
            <a:tailEnd type="none" w="med" len="med"/>
          </a:ln>
        </p:spPr>
        <p:txBody>
          <a:bodyPr/>
          <a:p>
            <a:endParaRPr lang="zh-CN" altLang="en-US"/>
          </a:p>
        </p:txBody>
      </p:sp>
      <p:sp>
        <p:nvSpPr>
          <p:cNvPr id="7" name="左大括号 6"/>
          <p:cNvSpPr/>
          <p:nvPr/>
        </p:nvSpPr>
        <p:spPr>
          <a:xfrm rot="10800000" flipH="1" flipV="1">
            <a:off x="5619557" y="3231566"/>
            <a:ext cx="227271" cy="1287445"/>
          </a:xfrm>
          <a:prstGeom prst="leftBrace">
            <a:avLst>
              <a:gd name="adj1" fmla="val 47722"/>
              <a:gd name="adj2" fmla="val 47682"/>
            </a:avLst>
          </a:prstGeom>
          <a:noFill/>
          <a:ln w="15875" cap="flat" cmpd="sng">
            <a:solidFill>
              <a:srgbClr val="000000"/>
            </a:solidFill>
            <a:prstDash val="solid"/>
            <a:headEnd type="none" w="med" len="med"/>
            <a:tailEnd type="none" w="med" len="med"/>
          </a:ln>
        </p:spPr>
        <p:txBody>
          <a:bodyPr/>
          <a:p>
            <a:endParaRPr lang="zh-CN" altLang="en-US"/>
          </a:p>
        </p:txBody>
      </p:sp>
      <p:sp>
        <p:nvSpPr>
          <p:cNvPr id="8" name="左大括号 7"/>
          <p:cNvSpPr/>
          <p:nvPr/>
        </p:nvSpPr>
        <p:spPr>
          <a:xfrm rot="10800000" flipH="1" flipV="1">
            <a:off x="7334880" y="5337948"/>
            <a:ext cx="227271" cy="1287445"/>
          </a:xfrm>
          <a:prstGeom prst="leftBrace">
            <a:avLst>
              <a:gd name="adj1" fmla="val 47722"/>
              <a:gd name="adj2" fmla="val 47682"/>
            </a:avLst>
          </a:prstGeom>
          <a:noFill/>
          <a:ln w="15875" cap="flat" cmpd="sng">
            <a:solidFill>
              <a:srgbClr val="000000"/>
            </a:solidFill>
            <a:prstDash val="solid"/>
            <a:headEnd type="none" w="med" len="med"/>
            <a:tailEnd type="none" w="med" len="med"/>
          </a:ln>
        </p:spPr>
        <p:txBody>
          <a:bodyPr/>
          <a:p>
            <a:endParaRPr lang="zh-CN" altLang="en-US"/>
          </a:p>
        </p:txBody>
      </p:sp>
      <p:sp>
        <p:nvSpPr>
          <p:cNvPr id="9" name="左大括号 8"/>
          <p:cNvSpPr/>
          <p:nvPr/>
        </p:nvSpPr>
        <p:spPr>
          <a:xfrm rot="10800000" flipH="1" flipV="1">
            <a:off x="4501613" y="610969"/>
            <a:ext cx="115540" cy="673560"/>
          </a:xfrm>
          <a:prstGeom prst="leftBrace">
            <a:avLst>
              <a:gd name="adj1" fmla="val 47722"/>
              <a:gd name="adj2" fmla="val 47682"/>
            </a:avLst>
          </a:prstGeom>
          <a:noFill/>
          <a:ln w="15875" cap="flat" cmpd="sng">
            <a:solidFill>
              <a:srgbClr val="000000"/>
            </a:solidFill>
            <a:prstDash val="solid"/>
            <a:headEnd type="none" w="med" len="med"/>
            <a:tailEnd type="none" w="med" len="med"/>
          </a:ln>
        </p:spPr>
        <p:txBody>
          <a:bodyPr/>
          <a:p>
            <a:endParaRPr lang="zh-CN" altLang="en-US"/>
          </a:p>
        </p:txBody>
      </p:sp>
      <p:sp>
        <p:nvSpPr>
          <p:cNvPr id="10" name="左大括号 9"/>
          <p:cNvSpPr/>
          <p:nvPr/>
        </p:nvSpPr>
        <p:spPr>
          <a:xfrm rot="10800000" flipH="1" flipV="1">
            <a:off x="4501613" y="1646384"/>
            <a:ext cx="115540" cy="673560"/>
          </a:xfrm>
          <a:prstGeom prst="leftBrace">
            <a:avLst>
              <a:gd name="adj1" fmla="val 47722"/>
              <a:gd name="adj2" fmla="val 47682"/>
            </a:avLst>
          </a:prstGeom>
          <a:noFill/>
          <a:ln w="15875" cap="flat" cmpd="sng">
            <a:solidFill>
              <a:srgbClr val="000000"/>
            </a:solidFill>
            <a:prstDash val="solid"/>
            <a:headEnd type="none" w="med" len="med"/>
            <a:tailEnd type="none" w="med" len="med"/>
          </a:ln>
        </p:spPr>
        <p:txBody>
          <a:bodyPr/>
          <a:p>
            <a:endParaRPr lang="zh-CN" altLang="en-US"/>
          </a:p>
        </p:txBody>
      </p:sp>
      <p:sp>
        <p:nvSpPr>
          <p:cNvPr id="11" name="左大括号 10"/>
          <p:cNvSpPr/>
          <p:nvPr/>
        </p:nvSpPr>
        <p:spPr>
          <a:xfrm rot="10800000" flipV="1">
            <a:off x="9095276" y="3251246"/>
            <a:ext cx="139664" cy="673560"/>
          </a:xfrm>
          <a:prstGeom prst="leftBrace">
            <a:avLst>
              <a:gd name="adj1" fmla="val 47722"/>
              <a:gd name="adj2" fmla="val 47682"/>
            </a:avLst>
          </a:prstGeom>
          <a:noFill/>
          <a:ln w="15875" cap="flat" cmpd="sng">
            <a:solidFill>
              <a:srgbClr val="000000"/>
            </a:solidFill>
            <a:prstDash val="solid"/>
            <a:headEnd type="none" w="med" len="med"/>
            <a:tailEnd type="none" w="med" len="med"/>
          </a:ln>
        </p:spPr>
        <p:txBody>
          <a:bodyPr/>
          <a:p>
            <a:endParaRPr lang="zh-CN" altLang="en-US"/>
          </a:p>
        </p:txBody>
      </p:sp>
      <p:sp>
        <p:nvSpPr>
          <p:cNvPr id="4" name="文本框 3"/>
          <p:cNvSpPr txBox="1"/>
          <p:nvPr/>
        </p:nvSpPr>
        <p:spPr>
          <a:xfrm>
            <a:off x="253299" y="-181305"/>
            <a:ext cx="397510" cy="730885"/>
          </a:xfrm>
          <a:prstGeom prst="rect">
            <a:avLst/>
          </a:prstGeom>
          <a:noFill/>
        </p:spPr>
        <p:txBody>
          <a:bodyPr wrap="none" rtlCol="0" anchor="t">
            <a:spAutoFit/>
          </a:bodyPr>
          <a:p>
            <a:pPr>
              <a:lnSpc>
                <a:spcPct val="130000"/>
              </a:lnSpc>
              <a:spcBef>
                <a:spcPts val="600"/>
              </a:spcBef>
            </a:pPr>
            <a:r>
              <a:rPr lang="en-US" sz="3200" b="1">
                <a:solidFill>
                  <a:schemeClr val="bg1"/>
                </a:solidFill>
                <a:sym typeface="+mn-ea"/>
              </a:rPr>
              <a:t>4</a:t>
            </a:r>
            <a:endParaRPr lang="en-US" sz="1400" kern="0" dirty="0">
              <a:latin typeface="微软雅黑" panose="020B0503020204020204" charset="-122"/>
              <a:ea typeface="微软雅黑" panose="020B050302020402020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3742871"/>
                                        </p:tgtEl>
                                        <p:attrNameLst>
                                          <p:attrName>style.visibility</p:attrName>
                                        </p:attrNameLst>
                                      </p:cBhvr>
                                      <p:to>
                                        <p:strVal val="visible"/>
                                      </p:to>
                                    </p:set>
                                    <p:anim calcmode="lin" valueType="num">
                                      <p:cBhvr additive="base">
                                        <p:cTn id="7" dur="500" fill="hold"/>
                                        <p:tgtEl>
                                          <p:spTgt spid="1073742871"/>
                                        </p:tgtEl>
                                        <p:attrNameLst>
                                          <p:attrName>ppt_x</p:attrName>
                                        </p:attrNameLst>
                                      </p:cBhvr>
                                      <p:tavLst>
                                        <p:tav tm="0">
                                          <p:val>
                                            <p:strVal val="#ppt_x"/>
                                          </p:val>
                                        </p:tav>
                                        <p:tav tm="100000">
                                          <p:val>
                                            <p:strVal val="#ppt_x"/>
                                          </p:val>
                                        </p:tav>
                                      </p:tavLst>
                                    </p:anim>
                                    <p:anim calcmode="lin" valueType="num">
                                      <p:cBhvr additive="base">
                                        <p:cTn id="8" dur="500" fill="hold"/>
                                        <p:tgtEl>
                                          <p:spTgt spid="10737428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742871" grpId="0"/>
      <p:bldP spid="107374287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矩形 29"/>
          <p:cNvSpPr/>
          <p:nvPr/>
        </p:nvSpPr>
        <p:spPr>
          <a:xfrm>
            <a:off x="0" y="893"/>
            <a:ext cx="984763" cy="58301"/>
          </a:xfrm>
          <a:prstGeom prst="rect">
            <a:avLst/>
          </a:prstGeom>
          <a:solidFill>
            <a:sysClr val="windowText" lastClr="000000">
              <a:lumMod val="65000"/>
              <a:lumOff val="35000"/>
            </a:sysClr>
          </a:solidFill>
          <a:ln w="25400" cap="flat" cmpd="sng" algn="ctr">
            <a:noFill/>
            <a:prstDash val="solid"/>
          </a:ln>
          <a:effectLst/>
        </p:spPr>
        <p:txBody>
          <a:bodyPr rtlCol="0" anchor="ctr"/>
          <a:p>
            <a:pPr algn="ctr"/>
            <a:endParaRPr lang="zh-CN" altLang="en-US"/>
          </a:p>
        </p:txBody>
      </p:sp>
      <p:sp>
        <p:nvSpPr>
          <p:cNvPr id="3" name="左大括号 2"/>
          <p:cNvSpPr/>
          <p:nvPr/>
        </p:nvSpPr>
        <p:spPr>
          <a:xfrm rot="10800000" flipH="1" flipV="1">
            <a:off x="2101303" y="1320079"/>
            <a:ext cx="269805" cy="3775362"/>
          </a:xfrm>
          <a:prstGeom prst="leftBrace">
            <a:avLst>
              <a:gd name="adj1" fmla="val 47722"/>
              <a:gd name="adj2" fmla="val 50000"/>
            </a:avLst>
          </a:prstGeom>
          <a:noFill/>
          <a:ln w="15875" cap="flat" cmpd="sng">
            <a:solidFill>
              <a:srgbClr val="000000"/>
            </a:solidFill>
            <a:prstDash val="solid"/>
            <a:headEnd type="none" w="med" len="med"/>
            <a:tailEnd type="none" w="med" len="med"/>
          </a:ln>
        </p:spPr>
        <p:txBody>
          <a:bodyPr/>
          <a:p>
            <a:endParaRPr lang="zh-CN" altLang="en-US"/>
          </a:p>
        </p:txBody>
      </p:sp>
      <p:sp>
        <p:nvSpPr>
          <p:cNvPr id="1073742882" name="文本框 1073742881"/>
          <p:cNvSpPr txBox="1"/>
          <p:nvPr/>
        </p:nvSpPr>
        <p:spPr>
          <a:xfrm>
            <a:off x="2625676" y="996948"/>
            <a:ext cx="1270939" cy="439940"/>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sz="2400" b="1">
                <a:latin typeface="微软雅黑" panose="020B0503020204020204" charset="-122"/>
                <a:ea typeface="微软雅黑" panose="020B0503020204020204" charset="-122"/>
              </a:rPr>
              <a:t>冠词</a:t>
            </a:r>
            <a:endParaRPr lang="zh-CN" altLang="en-US" sz="2400" b="1">
              <a:latin typeface="微软雅黑" panose="020B0503020204020204" charset="-122"/>
              <a:ea typeface="微软雅黑" panose="020B0503020204020204" charset="-122"/>
            </a:endParaRPr>
          </a:p>
          <a:p>
            <a:pPr algn="ctr"/>
            <a:endParaRPr lang="zh-CN" altLang="en-US" sz="2400" b="1">
              <a:latin typeface="微软雅黑" panose="020B0503020204020204" charset="-122"/>
              <a:ea typeface="微软雅黑" panose="020B0503020204020204" charset="-122"/>
            </a:endParaRPr>
          </a:p>
        </p:txBody>
      </p:sp>
      <p:sp>
        <p:nvSpPr>
          <p:cNvPr id="1073742885" name="文本框 1073742884"/>
          <p:cNvSpPr txBox="1"/>
          <p:nvPr/>
        </p:nvSpPr>
        <p:spPr>
          <a:xfrm>
            <a:off x="2625676" y="1926981"/>
            <a:ext cx="1271574" cy="453907"/>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sz="2400" b="1">
                <a:latin typeface="微软雅黑" panose="020B0503020204020204" charset="-122"/>
                <a:ea typeface="微软雅黑" panose="020B0503020204020204" charset="-122"/>
              </a:rPr>
              <a:t>介词</a:t>
            </a:r>
            <a:endParaRPr lang="zh-CN" altLang="en-US" sz="2400" b="1">
              <a:latin typeface="微软雅黑" panose="020B0503020204020204" charset="-122"/>
              <a:ea typeface="微软雅黑" panose="020B0503020204020204" charset="-122"/>
            </a:endParaRPr>
          </a:p>
          <a:p>
            <a:pPr algn="ctr"/>
            <a:endParaRPr lang="zh-CN" altLang="en-US" sz="2400" b="1">
              <a:latin typeface="微软雅黑" panose="020B0503020204020204" charset="-122"/>
              <a:ea typeface="微软雅黑" panose="020B0503020204020204" charset="-122"/>
            </a:endParaRPr>
          </a:p>
        </p:txBody>
      </p:sp>
      <p:sp>
        <p:nvSpPr>
          <p:cNvPr id="1073742887" name="文本框 1073742886"/>
          <p:cNvSpPr txBox="1"/>
          <p:nvPr/>
        </p:nvSpPr>
        <p:spPr>
          <a:xfrm>
            <a:off x="2625676" y="3208712"/>
            <a:ext cx="1258877" cy="439940"/>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sz="2400" b="1">
                <a:latin typeface="微软雅黑" panose="020B0503020204020204" charset="-122"/>
                <a:ea typeface="微软雅黑" panose="020B0503020204020204" charset="-122"/>
              </a:rPr>
              <a:t>连词</a:t>
            </a:r>
            <a:endParaRPr lang="zh-CN" altLang="en-US" sz="2400" b="1">
              <a:latin typeface="微软雅黑" panose="020B0503020204020204" charset="-122"/>
              <a:ea typeface="微软雅黑" panose="020B0503020204020204" charset="-122"/>
            </a:endParaRPr>
          </a:p>
          <a:p>
            <a:pPr algn="ctr"/>
            <a:endParaRPr lang="zh-CN" altLang="en-US" sz="2400" b="1">
              <a:latin typeface="微软雅黑" panose="020B0503020204020204" charset="-122"/>
              <a:ea typeface="微软雅黑" panose="020B0503020204020204" charset="-122"/>
            </a:endParaRPr>
          </a:p>
          <a:p>
            <a:pPr algn="ctr"/>
            <a:endParaRPr lang="zh-CN" altLang="en-US" sz="2400" b="1">
              <a:latin typeface="微软雅黑" panose="020B0503020204020204" charset="-122"/>
              <a:ea typeface="微软雅黑" panose="020B0503020204020204" charset="-122"/>
            </a:endParaRPr>
          </a:p>
        </p:txBody>
      </p:sp>
      <p:sp>
        <p:nvSpPr>
          <p:cNvPr id="1073742892" name="文本框 1073742891"/>
          <p:cNvSpPr txBox="1"/>
          <p:nvPr/>
        </p:nvSpPr>
        <p:spPr>
          <a:xfrm>
            <a:off x="2489187" y="4918957"/>
            <a:ext cx="1258877" cy="439940"/>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sz="2400" b="1">
                <a:latin typeface="微软雅黑" panose="020B0503020204020204" charset="-122"/>
                <a:ea typeface="微软雅黑" panose="020B0503020204020204" charset="-122"/>
              </a:rPr>
              <a:t>代词</a:t>
            </a:r>
            <a:endParaRPr lang="zh-CN" altLang="en-US" sz="2400" b="1">
              <a:latin typeface="微软雅黑" panose="020B0503020204020204" charset="-122"/>
              <a:ea typeface="微软雅黑" panose="020B0503020204020204" charset="-122"/>
            </a:endParaRPr>
          </a:p>
          <a:p>
            <a:pPr algn="ctr"/>
            <a:endParaRPr lang="zh-CN" altLang="en-US" sz="2400" b="1">
              <a:latin typeface="微软雅黑" panose="020B0503020204020204" charset="-122"/>
              <a:ea typeface="微软雅黑" panose="020B0503020204020204" charset="-122"/>
            </a:endParaRPr>
          </a:p>
          <a:p>
            <a:pPr algn="ctr"/>
            <a:endParaRPr lang="zh-CN" altLang="en-US" sz="2400" b="1">
              <a:latin typeface="微软雅黑" panose="020B0503020204020204" charset="-122"/>
              <a:ea typeface="微软雅黑" panose="020B0503020204020204" charset="-122"/>
            </a:endParaRPr>
          </a:p>
        </p:txBody>
      </p:sp>
      <p:sp>
        <p:nvSpPr>
          <p:cNvPr id="1073742888" name="文本框 1073742887"/>
          <p:cNvSpPr txBox="1"/>
          <p:nvPr/>
        </p:nvSpPr>
        <p:spPr>
          <a:xfrm>
            <a:off x="498345" y="3083015"/>
            <a:ext cx="1602958" cy="528817"/>
          </a:xfrm>
          <a:prstGeom prst="rect">
            <a:avLst/>
          </a:prstGeom>
          <a:solidFill>
            <a:srgbClr val="FFFFFF"/>
          </a:solidFill>
          <a:ln w="9525">
            <a:noFill/>
          </a:ln>
        </p:spPr>
        <p:txBody>
          <a:bodyPr wrap="square" lIns="91415" tIns="45707" rIns="91415" bIns="45707"/>
          <a:p>
            <a:pPr algn="ctr"/>
            <a:r>
              <a:rPr lang="zh-CN" altLang="en-US" sz="2400" b="1">
                <a:latin typeface="微软雅黑" panose="020B0503020204020204" charset="-122"/>
                <a:ea typeface="微软雅黑" panose="020B0503020204020204" charset="-122"/>
              </a:rPr>
              <a:t>无提示词</a:t>
            </a:r>
            <a:endParaRPr lang="zh-CN" altLang="en-US" sz="2400" b="1">
              <a:latin typeface="微软雅黑" panose="020B0503020204020204" charset="-122"/>
              <a:ea typeface="微软雅黑" panose="020B0503020204020204" charset="-122"/>
            </a:endParaRPr>
          </a:p>
          <a:p>
            <a:endParaRPr lang="zh-CN" altLang="en-US" sz="2400" b="1">
              <a:latin typeface="微软雅黑" panose="020B0503020204020204" charset="-122"/>
              <a:ea typeface="微软雅黑" panose="020B0503020204020204" charset="-122"/>
            </a:endParaRPr>
          </a:p>
        </p:txBody>
      </p:sp>
      <p:sp>
        <p:nvSpPr>
          <p:cNvPr id="4" name="文本框 3"/>
          <p:cNvSpPr txBox="1"/>
          <p:nvPr/>
        </p:nvSpPr>
        <p:spPr>
          <a:xfrm>
            <a:off x="4130675" y="4959985"/>
            <a:ext cx="3371215" cy="521970"/>
          </a:xfrm>
          <a:prstGeom prst="rect">
            <a:avLst/>
          </a:prstGeom>
          <a:noFill/>
        </p:spPr>
        <p:txBody>
          <a:bodyPr wrap="square" rtlCol="0" anchor="t">
            <a:spAutoFit/>
          </a:bodyPr>
          <a:p>
            <a:pPr marL="666750" indent="-666750" algn="l">
              <a:lnSpc>
                <a:spcPct val="100000"/>
              </a:lnSpc>
              <a:spcBef>
                <a:spcPts val="600"/>
              </a:spcBef>
              <a:buClrTx/>
              <a:buSzTx/>
              <a:buNone/>
            </a:pPr>
            <a:r>
              <a:rPr lang="zh-CN" altLang="en-US" sz="2800" b="1">
                <a:latin typeface="微软雅黑" panose="020B0503020204020204" charset="-122"/>
                <a:ea typeface="微软雅黑" panose="020B0503020204020204" charset="-122"/>
                <a:sym typeface="+mn-lt"/>
              </a:rPr>
              <a:t>尤其注意</a:t>
            </a:r>
            <a:r>
              <a:rPr lang="en-US" altLang="zh-CN" sz="2800" b="1">
                <a:latin typeface="微软雅黑" panose="020B0503020204020204" charset="-122"/>
                <a:ea typeface="微软雅黑" panose="020B0503020204020204" charset="-122"/>
                <a:sym typeface="+mn-lt"/>
              </a:rPr>
              <a:t>i</a:t>
            </a:r>
            <a:r>
              <a:rPr lang="zh-CN" altLang="en-US" sz="2800" b="1">
                <a:latin typeface="微软雅黑" panose="020B0503020204020204" charset="-122"/>
                <a:ea typeface="微软雅黑" panose="020B0503020204020204" charset="-122"/>
                <a:sym typeface="+mn-lt"/>
              </a:rPr>
              <a:t>t的用法 </a:t>
            </a:r>
            <a:endParaRPr lang="zh-CN" altLang="en-US" sz="2800" b="1">
              <a:latin typeface="微软雅黑" panose="020B0503020204020204" charset="-122"/>
              <a:ea typeface="微软雅黑" panose="020B0503020204020204" charset="-122"/>
              <a:sym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097"/>
          <p:cNvSpPr txBox="1"/>
          <p:nvPr/>
        </p:nvSpPr>
        <p:spPr>
          <a:xfrm>
            <a:off x="0" y="0"/>
            <a:ext cx="12192635" cy="5692775"/>
          </a:xfrm>
          <a:prstGeom prst="rect">
            <a:avLst/>
          </a:prstGeom>
          <a:noFill/>
          <a:ln w="9525">
            <a:noFill/>
          </a:ln>
        </p:spPr>
        <p:txBody>
          <a:bodyPr wrap="square">
            <a:spAutoFit/>
          </a:bodyPr>
          <a:p>
            <a:r>
              <a:rPr lang="zh-CN" altLang="en-US" sz="2800" dirty="0">
                <a:latin typeface="Times New Roman" panose="02020603050405020304" pitchFamily="18" charset="0"/>
              </a:rPr>
              <a:t>  I stared blankly. "What?" I asked. "About organ donation,"he replied. I swallowed hard.Surely this would be the last thing they'd want to taik about. It felt acutely awkward  and ill-timed to be considering this kind of conversation _____ they were being engulfed in grief. But the problem with organ donation is ______ every minute counts. I opened the door and sat opppsite them, _____(convince) that I was only going to make</a:t>
            </a:r>
            <a:endParaRPr lang="zh-CN" altLang="en-US" sz="2800" dirty="0">
              <a:latin typeface="Times New Roman" panose="02020603050405020304" pitchFamily="18" charset="0"/>
            </a:endParaRPr>
          </a:p>
          <a:p>
            <a:r>
              <a:rPr lang="zh-CN" altLang="en-US" sz="2800" dirty="0">
                <a:latin typeface="Times New Roman" panose="02020603050405020304" pitchFamily="18" charset="0"/>
              </a:rPr>
              <a:t> things worse for them.</a:t>
            </a:r>
            <a:endParaRPr lang="zh-CN" altLang="en-US" sz="2800" dirty="0">
              <a:latin typeface="Times New Roman" panose="02020603050405020304" pitchFamily="18" charset="0"/>
            </a:endParaRPr>
          </a:p>
          <a:p>
            <a:r>
              <a:rPr lang="zh-CN" altLang="en-US" sz="2800" dirty="0">
                <a:latin typeface="Times New Roman" panose="02020603050405020304" pitchFamily="18" charset="0"/>
              </a:rPr>
              <a:t>  "It's what she'd have wanted, " the mother said ______ I'd even finished.</a:t>
            </a:r>
            <a:endParaRPr lang="zh-CN" altLang="en-US" sz="2800" dirty="0">
              <a:latin typeface="Times New Roman" panose="02020603050405020304" pitchFamily="18" charset="0"/>
            </a:endParaRPr>
          </a:p>
          <a:p>
            <a:r>
              <a:rPr lang="zh-CN" altLang="en-US" sz="2800" dirty="0">
                <a:latin typeface="Times New Roman" panose="02020603050405020304" pitchFamily="18" charset="0"/>
              </a:rPr>
              <a:t> The father nodded. While I had imagined they might be angry with me for bringing ___ such a delicate subject in their moment of grief, they seemed pleased. "She was always so generous," her father added. As I left them, it occurred to me that I'd been wrong in thinking it would be an awkward conversation.</a:t>
            </a:r>
            <a:endParaRPr lang="zh-CN" altLang="en-US" sz="2800" dirty="0">
              <a:latin typeface="Times New Roman" panose="02020603050405020304" pitchFamily="18" charset="0"/>
            </a:endParaRPr>
          </a:p>
          <a:p>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文本框 5121"/>
          <p:cNvSpPr txBox="1"/>
          <p:nvPr/>
        </p:nvSpPr>
        <p:spPr>
          <a:xfrm>
            <a:off x="77470" y="649605"/>
            <a:ext cx="12113895" cy="2676525"/>
          </a:xfrm>
          <a:prstGeom prst="rect">
            <a:avLst/>
          </a:prstGeom>
          <a:noFill/>
          <a:ln w="9525">
            <a:noFill/>
          </a:ln>
        </p:spPr>
        <p:txBody>
          <a:bodyPr wrap="square">
            <a:spAutoFit/>
          </a:bodyPr>
          <a:p>
            <a:r>
              <a:rPr lang="zh-CN" altLang="en-US" sz="2800" dirty="0">
                <a:latin typeface="Times New Roman" panose="02020603050405020304" pitchFamily="18" charset="0"/>
              </a:rPr>
              <a:t>  Nothing could take away the pain of having lost their daughter. Yet this last, final act had comforted them and helped them feel that the spirit of their daughter lived on in this act of generosity.</a:t>
            </a:r>
            <a:endParaRPr lang="zh-CN" altLang="en-US" sz="2800" dirty="0">
              <a:latin typeface="Times New Roman" panose="02020603050405020304" pitchFamily="18" charset="0"/>
            </a:endParaRPr>
          </a:p>
          <a:p>
            <a:r>
              <a:rPr lang="zh-CN" altLang="en-US" sz="2800" dirty="0">
                <a:latin typeface="Times New Roman" panose="02020603050405020304" pitchFamily="18" charset="0"/>
              </a:rPr>
              <a:t> _________(strange), it was one of the most heart-warming conversations I have ever had.</a:t>
            </a:r>
            <a:endParaRPr lang="zh-CN" altLang="en-US" sz="2800" dirty="0">
              <a:latin typeface="Times New Roman" panose="02020603050405020304" pitchFamily="18" charset="0"/>
            </a:endParaRPr>
          </a:p>
          <a:p>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674495"/>
            <a:ext cx="12172950" cy="1076325"/>
          </a:xfrm>
          <a:prstGeom prst="rect">
            <a:avLst/>
          </a:prstGeom>
          <a:noFill/>
        </p:spPr>
        <p:txBody>
          <a:bodyPr wrap="square" rtlCol="0">
            <a:spAutoFit/>
          </a:bodyPr>
          <a:p>
            <a:r>
              <a:rPr lang="zh-CN" altLang="en-US" sz="3200">
                <a:latin typeface="微软雅黑" panose="020B0503020204020204" charset="-122"/>
                <a:ea typeface="微软雅黑" panose="020B0503020204020204" charset="-122"/>
                <a:sym typeface="+mn-ea"/>
              </a:rPr>
              <a:t>语篇型语法填空侧重考查考生</a:t>
            </a:r>
            <a:r>
              <a:rPr lang="zh-CN" altLang="en-US" sz="3200" b="1">
                <a:solidFill>
                  <a:srgbClr val="002060"/>
                </a:solidFill>
                <a:latin typeface="微软雅黑" panose="020B0503020204020204" charset="-122"/>
                <a:ea typeface="微软雅黑" panose="020B0503020204020204" charset="-122"/>
                <a:sym typeface="+mn-ea"/>
              </a:rPr>
              <a:t>语法和词汇在语境中的运用</a:t>
            </a:r>
            <a:r>
              <a:rPr lang="zh-CN" altLang="en-US" sz="3200">
                <a:latin typeface="微软雅黑" panose="020B0503020204020204" charset="-122"/>
                <a:ea typeface="微软雅黑" panose="020B0503020204020204" charset="-122"/>
                <a:sym typeface="+mn-ea"/>
              </a:rPr>
              <a:t>，</a:t>
            </a:r>
            <a:r>
              <a:rPr lang="zh-CN" altLang="en-US" sz="3200" b="1">
                <a:solidFill>
                  <a:srgbClr val="002060"/>
                </a:solidFill>
                <a:latin typeface="微软雅黑" panose="020B0503020204020204" charset="-122"/>
                <a:ea typeface="微软雅黑" panose="020B0503020204020204" charset="-122"/>
                <a:sym typeface="+mn-ea"/>
              </a:rPr>
              <a:t>强调词汇的变形</a:t>
            </a:r>
            <a:r>
              <a:rPr lang="zh-CN" altLang="en-US" sz="3200">
                <a:latin typeface="微软雅黑" panose="020B0503020204020204" charset="-122"/>
                <a:ea typeface="微软雅黑" panose="020B0503020204020204" charset="-122"/>
                <a:sym typeface="+mn-ea"/>
              </a:rPr>
              <a:t>。同时</a:t>
            </a:r>
            <a:r>
              <a:rPr lang="zh-CN" altLang="en-US" sz="3200" b="1">
                <a:solidFill>
                  <a:srgbClr val="002060"/>
                </a:solidFill>
                <a:latin typeface="微软雅黑" panose="020B0503020204020204" charset="-122"/>
                <a:ea typeface="微软雅黑" panose="020B0503020204020204" charset="-122"/>
                <a:sym typeface="+mn-ea"/>
              </a:rPr>
              <a:t>强调语篇分析能力</a:t>
            </a:r>
            <a:r>
              <a:rPr lang="zh-CN" altLang="en-US" sz="3200">
                <a:latin typeface="微软雅黑" panose="020B0503020204020204" charset="-122"/>
                <a:ea typeface="微软雅黑" panose="020B0503020204020204" charset="-122"/>
                <a:sym typeface="+mn-ea"/>
              </a:rPr>
              <a:t>，</a:t>
            </a:r>
            <a:r>
              <a:rPr lang="zh-CN" altLang="en-US" sz="3200" b="1">
                <a:solidFill>
                  <a:srgbClr val="002060"/>
                </a:solidFill>
                <a:latin typeface="微软雅黑" panose="020B0503020204020204" charset="-122"/>
                <a:ea typeface="微软雅黑" panose="020B0503020204020204" charset="-122"/>
                <a:sym typeface="+mn-ea"/>
              </a:rPr>
              <a:t>凸显交际性和语境化特征</a:t>
            </a:r>
            <a:r>
              <a:rPr lang="zh-CN" altLang="en-US" sz="3200">
                <a:latin typeface="微软雅黑" panose="020B0503020204020204" charset="-122"/>
                <a:ea typeface="微软雅黑" panose="020B0503020204020204" charset="-122"/>
                <a:sym typeface="+mn-ea"/>
              </a:rPr>
              <a:t>。</a:t>
            </a:r>
            <a:endParaRPr lang="zh-CN" alt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矩形 29"/>
          <p:cNvSpPr/>
          <p:nvPr/>
        </p:nvSpPr>
        <p:spPr>
          <a:xfrm>
            <a:off x="0" y="893"/>
            <a:ext cx="984763" cy="58301"/>
          </a:xfrm>
          <a:prstGeom prst="rect">
            <a:avLst/>
          </a:prstGeom>
          <a:solidFill>
            <a:sysClr val="windowText" lastClr="000000">
              <a:lumMod val="65000"/>
              <a:lumOff val="35000"/>
            </a:sysClr>
          </a:solidFill>
          <a:ln w="25400" cap="flat" cmpd="sng" algn="ctr">
            <a:noFill/>
            <a:prstDash val="solid"/>
          </a:ln>
          <a:effectLst/>
        </p:spPr>
        <p:txBody>
          <a:bodyPr rtlCol="0" anchor="ctr"/>
          <a:p>
            <a:pPr algn="ctr"/>
            <a:endParaRPr lang="zh-CN" altLang="en-US"/>
          </a:p>
        </p:txBody>
      </p:sp>
      <p:sp>
        <p:nvSpPr>
          <p:cNvPr id="55" name="文本框 9"/>
          <p:cNvSpPr txBox="1"/>
          <p:nvPr/>
        </p:nvSpPr>
        <p:spPr>
          <a:xfrm>
            <a:off x="0" y="59055"/>
            <a:ext cx="3244850" cy="436245"/>
          </a:xfrm>
          <a:prstGeom prst="rect">
            <a:avLst/>
          </a:prstGeom>
          <a:solidFill>
            <a:schemeClr val="accent5">
              <a:lumMod val="40000"/>
              <a:lumOff val="60000"/>
            </a:schemeClr>
          </a:solidFill>
          <a:effectLst>
            <a:outerShdw blurRad="76200" dist="12700" dir="8100000" sy="-23000" kx="800400" algn="br" rotWithShape="0">
              <a:prstClr val="black">
                <a:alpha val="20000"/>
              </a:prstClr>
            </a:outerShdw>
          </a:effectLst>
        </p:spPr>
        <p:txBody>
          <a:bodyPr wrap="square" lIns="68562" tIns="34281" rIns="68562" bIns="34281" rtlCol="0">
            <a:spAutoFit/>
          </a:bodyPr>
          <a:p>
            <a:pPr marL="0" lvl="1"/>
            <a:r>
              <a:rPr lang="zh-CN" sz="2400" b="1" dirty="0" smtClean="0">
                <a:solidFill>
                  <a:schemeClr val="tx1"/>
                </a:solidFill>
                <a:latin typeface="微软雅黑" panose="020B0503020204020204" charset="-122"/>
                <a:ea typeface="微软雅黑" panose="020B0503020204020204" charset="-122"/>
              </a:rPr>
              <a:t>对</a:t>
            </a:r>
            <a:r>
              <a:rPr sz="2400" b="1" dirty="0" smtClean="0">
                <a:solidFill>
                  <a:schemeClr val="tx1"/>
                </a:solidFill>
                <a:latin typeface="微软雅黑" panose="020B0503020204020204" charset="-122"/>
                <a:ea typeface="微软雅黑" panose="020B0503020204020204" charset="-122"/>
              </a:rPr>
              <a:t>考生能力</a:t>
            </a:r>
            <a:r>
              <a:rPr lang="zh-CN" sz="2400" b="1" dirty="0" smtClean="0">
                <a:solidFill>
                  <a:schemeClr val="tx1"/>
                </a:solidFill>
                <a:latin typeface="微软雅黑" panose="020B0503020204020204" charset="-122"/>
                <a:ea typeface="微软雅黑" panose="020B0503020204020204" charset="-122"/>
              </a:rPr>
              <a:t>的</a:t>
            </a:r>
            <a:r>
              <a:rPr sz="2400" b="1" dirty="0" smtClean="0">
                <a:latin typeface="微软雅黑" panose="020B0503020204020204" charset="-122"/>
                <a:ea typeface="微软雅黑" panose="020B0503020204020204" charset="-122"/>
                <a:sym typeface="+mn-ea"/>
              </a:rPr>
              <a:t>考查</a:t>
            </a:r>
            <a:endParaRPr sz="2400" b="1" dirty="0" smtClean="0">
              <a:solidFill>
                <a:schemeClr val="tx1"/>
              </a:solidFill>
              <a:latin typeface="微软雅黑" panose="020B0503020204020204" charset="-122"/>
              <a:ea typeface="微软雅黑" panose="020B0503020204020204" charset="-122"/>
              <a:sym typeface="+mn-ea"/>
            </a:endParaRPr>
          </a:p>
        </p:txBody>
      </p:sp>
      <p:sp>
        <p:nvSpPr>
          <p:cNvPr id="5" name="文本框 4"/>
          <p:cNvSpPr txBox="1"/>
          <p:nvPr/>
        </p:nvSpPr>
        <p:spPr>
          <a:xfrm>
            <a:off x="-635" y="737235"/>
            <a:ext cx="12193270" cy="5769610"/>
          </a:xfrm>
          <a:prstGeom prst="rect">
            <a:avLst/>
          </a:prstGeom>
          <a:noFill/>
        </p:spPr>
        <p:txBody>
          <a:bodyPr wrap="square" rtlCol="0" anchor="t">
            <a:spAutoFit/>
          </a:bodyPr>
          <a:p>
            <a:pPr marL="342900" indent="0" fontAlgn="auto">
              <a:lnSpc>
                <a:spcPts val="3480"/>
              </a:lnSpc>
              <a:spcBef>
                <a:spcPts val="600"/>
              </a:spcBef>
              <a:buFont typeface="Wingdings" panose="05000000000000000000" charset="0"/>
              <a:buChar char="Ø"/>
            </a:pPr>
            <a:r>
              <a:rPr lang="en-US" altLang="zh-CN" sz="2400" kern="0" dirty="0">
                <a:latin typeface="微软雅黑" panose="020B0503020204020204" charset="-122"/>
                <a:ea typeface="微软雅黑" panose="020B0503020204020204" charset="-122"/>
                <a:cs typeface="+mn-ea"/>
                <a:sym typeface="+mn-lt"/>
              </a:rPr>
              <a:t>1. </a:t>
            </a:r>
            <a:r>
              <a:rPr lang="zh-CN" altLang="en-US" sz="2400" kern="0" dirty="0">
                <a:latin typeface="微软雅黑" panose="020B0503020204020204" charset="-122"/>
                <a:ea typeface="微软雅黑" panose="020B0503020204020204" charset="-122"/>
                <a:cs typeface="+mn-ea"/>
                <a:sym typeface="+mn-lt"/>
              </a:rPr>
              <a:t>速读语篇,</a:t>
            </a:r>
            <a:r>
              <a:rPr lang="zh-CN" altLang="en-US" sz="2400" kern="0" dirty="0">
                <a:solidFill>
                  <a:srgbClr val="002060"/>
                </a:solidFill>
                <a:latin typeface="微软雅黑" panose="020B0503020204020204" charset="-122"/>
                <a:ea typeface="微软雅黑" panose="020B0503020204020204" charset="-122"/>
                <a:cs typeface="+mn-ea"/>
                <a:sym typeface="+mn-lt"/>
              </a:rPr>
              <a:t>把握语篇的能力</a:t>
            </a:r>
            <a:endParaRPr lang="zh-CN" altLang="en-US" sz="2400" kern="0" dirty="0">
              <a:latin typeface="微软雅黑" panose="020B0503020204020204" charset="-122"/>
              <a:ea typeface="微软雅黑" panose="020B0503020204020204" charset="-122"/>
              <a:cs typeface="+mn-ea"/>
              <a:sym typeface="+mn-lt"/>
            </a:endParaRPr>
          </a:p>
          <a:p>
            <a:pPr indent="0" fontAlgn="auto">
              <a:lnSpc>
                <a:spcPts val="3480"/>
              </a:lnSpc>
              <a:spcBef>
                <a:spcPts val="600"/>
              </a:spcBef>
              <a:buFont typeface="Wingdings" panose="05000000000000000000" charset="0"/>
              <a:buNone/>
            </a:pPr>
            <a:r>
              <a:rPr lang="zh-CN" altLang="en-US" sz="2400" kern="0" dirty="0">
                <a:latin typeface="微软雅黑" panose="020B0503020204020204" charset="-122"/>
                <a:ea typeface="微软雅黑" panose="020B0503020204020204" charset="-122"/>
                <a:cs typeface="+mn-ea"/>
                <a:sym typeface="+mn-lt"/>
              </a:rPr>
              <a:t>       主要体现在</a:t>
            </a:r>
            <a:r>
              <a:rPr lang="zh-CN" altLang="en-US" sz="2400" kern="0" dirty="0">
                <a:solidFill>
                  <a:srgbClr val="FF0000"/>
                </a:solidFill>
                <a:latin typeface="微软雅黑" panose="020B0503020204020204" charset="-122"/>
                <a:ea typeface="微软雅黑" panose="020B0503020204020204" charset="-122"/>
                <a:cs typeface="+mn-ea"/>
                <a:sym typeface="+mn-lt"/>
              </a:rPr>
              <a:t>语篇意识</a:t>
            </a:r>
            <a:r>
              <a:rPr lang="zh-CN" altLang="en-US" sz="2400" kern="0" dirty="0">
                <a:latin typeface="微软雅黑" panose="020B0503020204020204" charset="-122"/>
                <a:ea typeface="微软雅黑" panose="020B0503020204020204" charset="-122"/>
                <a:cs typeface="+mn-ea"/>
                <a:sym typeface="+mn-lt"/>
              </a:rPr>
              <a:t>, 熟练掌握语篇衔接与连贯的方式。</a:t>
            </a:r>
            <a:endParaRPr lang="zh-CN" altLang="en-US" sz="2400" kern="0" dirty="0">
              <a:latin typeface="微软雅黑" panose="020B0503020204020204" charset="-122"/>
              <a:ea typeface="微软雅黑" panose="020B0503020204020204" charset="-122"/>
              <a:cs typeface="+mn-ea"/>
              <a:sym typeface="+mn-lt"/>
            </a:endParaRPr>
          </a:p>
          <a:p>
            <a:pPr marL="342900" indent="0" fontAlgn="auto">
              <a:lnSpc>
                <a:spcPts val="3480"/>
              </a:lnSpc>
              <a:spcBef>
                <a:spcPts val="600"/>
              </a:spcBef>
              <a:buFont typeface="Wingdings" panose="05000000000000000000" charset="0"/>
              <a:buChar char="Ø"/>
            </a:pPr>
            <a:r>
              <a:rPr lang="en-US" altLang="zh-CN" sz="2400" kern="0" dirty="0">
                <a:latin typeface="微软雅黑" panose="020B0503020204020204" charset="-122"/>
                <a:ea typeface="微软雅黑" panose="020B0503020204020204" charset="-122"/>
                <a:cs typeface="+mn-ea"/>
                <a:sym typeface="+mn-lt"/>
              </a:rPr>
              <a:t>2. </a:t>
            </a:r>
            <a:r>
              <a:rPr lang="zh-CN" altLang="en-US" sz="2400" kern="0" dirty="0">
                <a:latin typeface="微软雅黑" panose="020B0503020204020204" charset="-122"/>
                <a:ea typeface="微软雅黑" panose="020B0503020204020204" charset="-122"/>
                <a:cs typeface="+mn-ea"/>
                <a:sym typeface="+mn-lt"/>
              </a:rPr>
              <a:t>熟练运用语法知识</a:t>
            </a:r>
            <a:r>
              <a:rPr lang="zh-CN" altLang="en-US" sz="2400" kern="0" dirty="0">
                <a:solidFill>
                  <a:srgbClr val="002060"/>
                </a:solidFill>
                <a:latin typeface="微软雅黑" panose="020B0503020204020204" charset="-122"/>
                <a:ea typeface="微软雅黑" panose="020B0503020204020204" charset="-122"/>
                <a:cs typeface="+mn-ea"/>
                <a:sym typeface="+mn-lt"/>
              </a:rPr>
              <a:t>分析句子成分与结构的能力</a:t>
            </a:r>
            <a:endParaRPr lang="zh-CN" altLang="en-US" sz="2400" kern="0" dirty="0">
              <a:latin typeface="微软雅黑" panose="020B0503020204020204" charset="-122"/>
              <a:ea typeface="微软雅黑" panose="020B0503020204020204" charset="-122"/>
              <a:cs typeface="+mn-ea"/>
              <a:sym typeface="+mn-lt"/>
            </a:endParaRPr>
          </a:p>
          <a:p>
            <a:pPr indent="0" fontAlgn="auto">
              <a:lnSpc>
                <a:spcPts val="3480"/>
              </a:lnSpc>
              <a:spcBef>
                <a:spcPts val="600"/>
              </a:spcBef>
              <a:buFont typeface="Wingdings" panose="05000000000000000000" charset="0"/>
              <a:buNone/>
            </a:pPr>
            <a:r>
              <a:rPr lang="zh-CN" altLang="en-US" sz="2400" kern="0" dirty="0">
                <a:latin typeface="微软雅黑" panose="020B0503020204020204" charset="-122"/>
                <a:ea typeface="微软雅黑" panose="020B0503020204020204" charset="-122"/>
                <a:cs typeface="+mn-ea"/>
                <a:sym typeface="+mn-lt"/>
              </a:rPr>
              <a:t>        主要体现在对动词的时态、语态以及非谓语动词的各种形式的判断上。</a:t>
            </a:r>
            <a:endParaRPr lang="zh-CN" altLang="en-US" sz="2400" kern="0" dirty="0">
              <a:latin typeface="微软雅黑" panose="020B0503020204020204" charset="-122"/>
              <a:ea typeface="微软雅黑" panose="020B0503020204020204" charset="-122"/>
              <a:cs typeface="+mn-ea"/>
              <a:sym typeface="+mn-lt"/>
            </a:endParaRPr>
          </a:p>
          <a:p>
            <a:pPr marL="342900" indent="0" fontAlgn="auto">
              <a:lnSpc>
                <a:spcPts val="3480"/>
              </a:lnSpc>
              <a:spcBef>
                <a:spcPts val="600"/>
              </a:spcBef>
              <a:buFont typeface="Wingdings" panose="05000000000000000000" charset="0"/>
              <a:buChar char="Ø"/>
            </a:pPr>
            <a:r>
              <a:rPr lang="en-US" altLang="zh-CN" sz="2400" kern="0" dirty="0">
                <a:latin typeface="微软雅黑" panose="020B0503020204020204" charset="-122"/>
                <a:ea typeface="微软雅黑" panose="020B0503020204020204" charset="-122"/>
                <a:cs typeface="+mn-ea"/>
                <a:sym typeface="+mn-lt"/>
              </a:rPr>
              <a:t>3. </a:t>
            </a:r>
            <a:r>
              <a:rPr lang="zh-CN" altLang="en-US" sz="2400" kern="0" dirty="0">
                <a:latin typeface="微软雅黑" panose="020B0503020204020204" charset="-122"/>
                <a:ea typeface="微软雅黑" panose="020B0503020204020204" charset="-122"/>
                <a:cs typeface="+mn-ea"/>
                <a:sym typeface="+mn-lt"/>
              </a:rPr>
              <a:t>对固定短语和固定搭配的</a:t>
            </a:r>
            <a:r>
              <a:rPr lang="zh-CN" altLang="en-US" sz="2400" kern="0" dirty="0">
                <a:solidFill>
                  <a:srgbClr val="002060"/>
                </a:solidFill>
                <a:latin typeface="微软雅黑" panose="020B0503020204020204" charset="-122"/>
                <a:ea typeface="微软雅黑" panose="020B0503020204020204" charset="-122"/>
                <a:cs typeface="+mn-ea"/>
                <a:sym typeface="+mn-lt"/>
              </a:rPr>
              <a:t>识记与再现能力</a:t>
            </a:r>
            <a:endParaRPr lang="zh-CN" altLang="en-US" sz="2400" kern="0" dirty="0">
              <a:latin typeface="微软雅黑" panose="020B0503020204020204" charset="-122"/>
              <a:ea typeface="微软雅黑" panose="020B0503020204020204" charset="-122"/>
              <a:cs typeface="+mn-ea"/>
              <a:sym typeface="+mn-lt"/>
            </a:endParaRPr>
          </a:p>
          <a:p>
            <a:pPr indent="0" fontAlgn="auto">
              <a:lnSpc>
                <a:spcPts val="3480"/>
              </a:lnSpc>
              <a:spcBef>
                <a:spcPts val="600"/>
              </a:spcBef>
              <a:buFont typeface="Wingdings" panose="05000000000000000000" charset="0"/>
              <a:buNone/>
            </a:pPr>
            <a:r>
              <a:rPr lang="zh-CN" altLang="en-US" sz="2400" kern="0" dirty="0">
                <a:latin typeface="微软雅黑" panose="020B0503020204020204" charset="-122"/>
                <a:ea typeface="微软雅黑" panose="020B0503020204020204" charset="-122"/>
                <a:cs typeface="+mn-ea"/>
                <a:sym typeface="+mn-lt"/>
              </a:rPr>
              <a:t>        主要体现在介词短语、动词短语、形容词的比较等级以及一些固定句式的运</a:t>
            </a:r>
            <a:endParaRPr lang="zh-CN" altLang="en-US" sz="2400" kern="0" dirty="0">
              <a:latin typeface="微软雅黑" panose="020B0503020204020204" charset="-122"/>
              <a:ea typeface="微软雅黑" panose="020B0503020204020204" charset="-122"/>
              <a:cs typeface="+mn-ea"/>
              <a:sym typeface="+mn-lt"/>
            </a:endParaRPr>
          </a:p>
          <a:p>
            <a:pPr indent="0" fontAlgn="auto">
              <a:lnSpc>
                <a:spcPts val="3480"/>
              </a:lnSpc>
              <a:spcBef>
                <a:spcPts val="600"/>
              </a:spcBef>
              <a:buFont typeface="Wingdings" panose="05000000000000000000" charset="0"/>
              <a:buNone/>
            </a:pPr>
            <a:r>
              <a:rPr lang="zh-CN" altLang="en-US" sz="2400" kern="0" dirty="0">
                <a:latin typeface="微软雅黑" panose="020B0503020204020204" charset="-122"/>
                <a:ea typeface="微软雅黑" panose="020B0503020204020204" charset="-122"/>
                <a:cs typeface="+mn-ea"/>
                <a:sym typeface="+mn-lt"/>
              </a:rPr>
              <a:t>        用上面。</a:t>
            </a:r>
            <a:endParaRPr lang="zh-CN" altLang="en-US" sz="2400" kern="0" dirty="0">
              <a:latin typeface="微软雅黑" panose="020B0503020204020204" charset="-122"/>
              <a:ea typeface="微软雅黑" panose="020B0503020204020204" charset="-122"/>
              <a:cs typeface="+mn-ea"/>
              <a:sym typeface="+mn-lt"/>
            </a:endParaRPr>
          </a:p>
          <a:p>
            <a:pPr marL="342900" indent="0" fontAlgn="auto">
              <a:lnSpc>
                <a:spcPts val="3480"/>
              </a:lnSpc>
              <a:spcBef>
                <a:spcPts val="600"/>
              </a:spcBef>
              <a:buFont typeface="Wingdings" panose="05000000000000000000" charset="0"/>
              <a:buChar char="Ø"/>
            </a:pPr>
            <a:r>
              <a:rPr lang="en-US" altLang="zh-CN" sz="2400" kern="0" dirty="0">
                <a:latin typeface="微软雅黑" panose="020B0503020204020204" charset="-122"/>
                <a:ea typeface="微软雅黑" panose="020B0503020204020204" charset="-122"/>
                <a:cs typeface="+mn-ea"/>
                <a:sym typeface="+mn-lt"/>
              </a:rPr>
              <a:t>4. </a:t>
            </a:r>
            <a:r>
              <a:rPr lang="zh-CN" altLang="en-US" sz="2400" kern="0" dirty="0">
                <a:solidFill>
                  <a:srgbClr val="002060"/>
                </a:solidFill>
                <a:latin typeface="微软雅黑" panose="020B0503020204020204" charset="-122"/>
                <a:ea typeface="微软雅黑" panose="020B0503020204020204" charset="-122"/>
                <a:cs typeface="+mn-ea"/>
                <a:sym typeface="+mn-lt"/>
              </a:rPr>
              <a:t>逻辑推理能力</a:t>
            </a:r>
            <a:endParaRPr lang="zh-CN" altLang="en-US" sz="2400" kern="0" dirty="0">
              <a:latin typeface="微软雅黑" panose="020B0503020204020204" charset="-122"/>
              <a:ea typeface="微软雅黑" panose="020B0503020204020204" charset="-122"/>
              <a:cs typeface="+mn-ea"/>
              <a:sym typeface="+mn-lt"/>
            </a:endParaRPr>
          </a:p>
          <a:p>
            <a:pPr indent="0" fontAlgn="auto">
              <a:lnSpc>
                <a:spcPts val="3480"/>
              </a:lnSpc>
              <a:spcBef>
                <a:spcPts val="600"/>
              </a:spcBef>
              <a:buFont typeface="Wingdings" panose="05000000000000000000" charset="0"/>
              <a:buNone/>
            </a:pPr>
            <a:r>
              <a:rPr lang="zh-CN" altLang="en-US" sz="2400" kern="0" dirty="0">
                <a:latin typeface="微软雅黑" panose="020B0503020204020204" charset="-122"/>
                <a:ea typeface="微软雅黑" panose="020B0503020204020204" charset="-122"/>
                <a:cs typeface="+mn-ea"/>
                <a:sym typeface="+mn-lt"/>
              </a:rPr>
              <a:t>       主要体现在对上下文句际的语境及语义逻辑关系的分析上。</a:t>
            </a:r>
            <a:endParaRPr lang="zh-CN" altLang="en-US" sz="2400" kern="0" dirty="0">
              <a:latin typeface="微软雅黑" panose="020B0503020204020204" charset="-122"/>
              <a:ea typeface="微软雅黑" panose="020B0503020204020204" charset="-122"/>
              <a:cs typeface="+mn-ea"/>
              <a:sym typeface="+mn-lt"/>
            </a:endParaRPr>
          </a:p>
          <a:p>
            <a:pPr marL="342900" indent="0" fontAlgn="auto">
              <a:lnSpc>
                <a:spcPts val="3480"/>
              </a:lnSpc>
              <a:spcBef>
                <a:spcPts val="600"/>
              </a:spcBef>
              <a:buFont typeface="Wingdings" panose="05000000000000000000" charset="0"/>
              <a:buChar char="Ø"/>
            </a:pPr>
            <a:r>
              <a:rPr lang="en-US" altLang="zh-CN" sz="2400" kern="0" dirty="0">
                <a:latin typeface="微软雅黑" panose="020B0503020204020204" charset="-122"/>
                <a:ea typeface="微软雅黑" panose="020B0503020204020204" charset="-122"/>
                <a:cs typeface="+mn-ea"/>
                <a:sym typeface="+mn-lt"/>
              </a:rPr>
              <a:t>5. </a:t>
            </a:r>
            <a:r>
              <a:rPr lang="zh-CN" altLang="en-US" sz="2400" kern="0" dirty="0">
                <a:solidFill>
                  <a:srgbClr val="002060"/>
                </a:solidFill>
                <a:latin typeface="微软雅黑" panose="020B0503020204020204" charset="-122"/>
                <a:ea typeface="微软雅黑" panose="020B0503020204020204" charset="-122"/>
                <a:cs typeface="+mn-ea"/>
                <a:sym typeface="+mn-lt"/>
              </a:rPr>
              <a:t>单词拼写能力</a:t>
            </a:r>
            <a:endParaRPr lang="zh-CN" altLang="en-US" sz="2400" kern="0" dirty="0">
              <a:latin typeface="微软雅黑" panose="020B0503020204020204" charset="-122"/>
              <a:ea typeface="微软雅黑" panose="020B0503020204020204" charset="-122"/>
              <a:cs typeface="+mn-ea"/>
              <a:sym typeface="+mn-lt"/>
            </a:endParaRPr>
          </a:p>
          <a:p>
            <a:pPr indent="0" fontAlgn="auto">
              <a:lnSpc>
                <a:spcPts val="3480"/>
              </a:lnSpc>
              <a:spcBef>
                <a:spcPts val="600"/>
              </a:spcBef>
              <a:buFont typeface="Wingdings" panose="05000000000000000000" charset="0"/>
              <a:buNone/>
            </a:pPr>
            <a:r>
              <a:rPr lang="zh-CN" altLang="en-US" sz="2400" kern="0" dirty="0">
                <a:latin typeface="微软雅黑" panose="020B0503020204020204" charset="-122"/>
                <a:ea typeface="微软雅黑" panose="020B0503020204020204" charset="-122"/>
                <a:cs typeface="+mn-ea"/>
                <a:sym typeface="+mn-lt"/>
              </a:rPr>
              <a:t>       主要体现在牢固掌握词汇基础知识, </a:t>
            </a:r>
            <a:r>
              <a:rPr lang="zh-CN" altLang="en-US" sz="2400" kern="0" dirty="0">
                <a:solidFill>
                  <a:srgbClr val="FF0000"/>
                </a:solidFill>
                <a:latin typeface="微软雅黑" panose="020B0503020204020204" charset="-122"/>
                <a:ea typeface="微软雅黑" panose="020B0503020204020204" charset="-122"/>
                <a:cs typeface="+mn-ea"/>
                <a:sym typeface="+mn-lt"/>
              </a:rPr>
              <a:t>熟练掌握派生、转化、合成等构词法</a:t>
            </a:r>
            <a:r>
              <a:rPr lang="zh-CN" altLang="en-US" sz="2400" kern="0" dirty="0">
                <a:latin typeface="微软雅黑" panose="020B0503020204020204" charset="-122"/>
                <a:ea typeface="微软雅黑" panose="020B0503020204020204" charset="-122"/>
                <a:cs typeface="+mn-ea"/>
                <a:sym typeface="+mn-lt"/>
              </a:rPr>
              <a:t>。</a:t>
            </a:r>
            <a:endParaRPr lang="zh-CN" altLang="en-US" sz="2400" kern="0" dirty="0">
              <a:latin typeface="微软雅黑" panose="020B0503020204020204" charset="-122"/>
              <a:ea typeface="微软雅黑" panose="020B0503020204020204" charset="-122"/>
              <a:cs typeface="+mn-ea"/>
              <a:sym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2460" y="2776220"/>
            <a:ext cx="10602595" cy="645160"/>
          </a:xfrm>
          <a:prstGeom prst="rect">
            <a:avLst/>
          </a:prstGeom>
          <a:noFill/>
        </p:spPr>
        <p:txBody>
          <a:bodyPr wrap="none" rtlCol="0">
            <a:spAutoFit/>
          </a:bodyPr>
          <a:p>
            <a:r>
              <a:rPr lang="en-US" altLang="zh-CN" sz="3600" b="1">
                <a:solidFill>
                  <a:schemeClr val="tx1">
                    <a:lumMod val="95000"/>
                    <a:lumOff val="5000"/>
                  </a:schemeClr>
                </a:solidFill>
              </a:rPr>
              <a:t>Reflect on the cases we've  experienced and failed in.</a:t>
            </a:r>
            <a:endParaRPr lang="en-US" altLang="zh-CN" sz="3600" b="1">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0" y="208915"/>
            <a:ext cx="12173585" cy="6985635"/>
          </a:xfrm>
          <a:prstGeom prst="rect">
            <a:avLst/>
          </a:prstGeom>
          <a:noFill/>
        </p:spPr>
        <p:txBody>
          <a:bodyPr wrap="square" rtlCol="0">
            <a:spAutoFit/>
          </a:bodyPr>
          <a:p>
            <a:r>
              <a:rPr lang="en-US" altLang="zh-CN" sz="2800">
                <a:latin typeface="Times New Roman" panose="02020603050405020304" pitchFamily="18" charset="0"/>
                <a:cs typeface="Times New Roman" panose="02020603050405020304" pitchFamily="18" charset="0"/>
              </a:rPr>
              <a:t>1.The first best friend I ever </a:t>
            </a:r>
            <a:r>
              <a:rPr lang="en-US" altLang="zh-CN" sz="2800">
                <a:solidFill>
                  <a:srgbClr val="FF0000"/>
                </a:solidFill>
                <a:latin typeface="Times New Roman" panose="02020603050405020304" pitchFamily="18" charset="0"/>
                <a:cs typeface="Times New Roman" panose="02020603050405020304" pitchFamily="18" charset="0"/>
              </a:rPr>
              <a:t>made</a:t>
            </a:r>
            <a:r>
              <a:rPr lang="en-US" altLang="zh-CN" sz="2800">
                <a:latin typeface="Times New Roman" panose="02020603050405020304" pitchFamily="18" charset="0"/>
                <a:cs typeface="Times New Roman" panose="02020603050405020304" pitchFamily="18" charset="0"/>
              </a:rPr>
              <a:t>,(make),at age five, was a complete game changer.</a:t>
            </a:r>
            <a:endParaRPr lang="en-US" altLang="zh-CN" sz="2800">
              <a:latin typeface="Times New Roman" panose="02020603050405020304" pitchFamily="18" charset="0"/>
              <a:cs typeface="Times New Roman" panose="02020603050405020304" pitchFamily="18" charset="0"/>
            </a:endParaRPr>
          </a:p>
          <a:p>
            <a:r>
              <a:rPr lang="en-US" altLang="zh-CN" sz="2800">
                <a:solidFill>
                  <a:srgbClr val="0000FF"/>
                </a:solidFill>
                <a:latin typeface="Times New Roman" panose="02020603050405020304" pitchFamily="18" charset="0"/>
                <a:cs typeface="Times New Roman" panose="02020603050405020304" pitchFamily="18" charset="0"/>
              </a:rPr>
              <a:t>Over the years, those friendship </a:t>
            </a:r>
            <a:r>
              <a:rPr lang="en-US" altLang="zh-CN" sz="2800">
                <a:solidFill>
                  <a:srgbClr val="FF0000"/>
                </a:solidFill>
                <a:latin typeface="Times New Roman" panose="02020603050405020304" pitchFamily="18" charset="0"/>
                <a:cs typeface="Times New Roman" panose="02020603050405020304" pitchFamily="18" charset="0"/>
              </a:rPr>
              <a:t>have got</a:t>
            </a:r>
            <a:r>
              <a:rPr lang="en-US" altLang="zh-CN" sz="2800">
                <a:solidFill>
                  <a:srgbClr val="0000FF"/>
                </a:solidFill>
                <a:latin typeface="Times New Roman" panose="02020603050405020304" pitchFamily="18" charset="0"/>
                <a:cs typeface="Times New Roman" panose="02020603050405020304" pitchFamily="18" charset="0"/>
              </a:rPr>
              <a:t> (get)me through breakups, stressing school moments, and times when I felt so low about myself.</a:t>
            </a:r>
            <a:endParaRPr lang="en-US" altLang="zh-CN" sz="2800">
              <a:solidFill>
                <a:srgbClr val="0000FF"/>
              </a:solidFill>
              <a:latin typeface="Times New Roman" panose="02020603050405020304" pitchFamily="18" charset="0"/>
              <a:cs typeface="Times New Roman" panose="02020603050405020304" pitchFamily="18" charset="0"/>
            </a:endParaRPr>
          </a:p>
          <a:p>
            <a:r>
              <a:rPr lang="en-US" altLang="zh-CN" sz="2800">
                <a:latin typeface="Times New Roman" panose="02020603050405020304" pitchFamily="18" charset="0"/>
                <a:cs typeface="Times New Roman" panose="02020603050405020304" pitchFamily="18" charset="0"/>
              </a:rPr>
              <a:t>So far, thouthands of viewers </a:t>
            </a:r>
            <a:r>
              <a:rPr lang="en-US" altLang="zh-CN" sz="2800">
                <a:solidFill>
                  <a:srgbClr val="FF0000"/>
                </a:solidFill>
                <a:latin typeface="Times New Roman" panose="02020603050405020304" pitchFamily="18" charset="0"/>
                <a:cs typeface="Times New Roman" panose="02020603050405020304" pitchFamily="18" charset="0"/>
              </a:rPr>
              <a:t>have been encouraged</a:t>
            </a:r>
            <a:r>
              <a:rPr lang="en-US" altLang="zh-CN" sz="2800">
                <a:latin typeface="Times New Roman" panose="02020603050405020304" pitchFamily="18" charset="0"/>
                <a:cs typeface="Times New Roman" panose="02020603050405020304" pitchFamily="18" charset="0"/>
              </a:rPr>
              <a:t> (encourage)by Scantlig's photos.</a:t>
            </a:r>
            <a:endParaRPr lang="en-US" altLang="zh-CN" sz="2800">
              <a:latin typeface="Times New Roman" panose="02020603050405020304" pitchFamily="18" charset="0"/>
              <a:cs typeface="Times New Roman" panose="02020603050405020304" pitchFamily="18" charset="0"/>
            </a:endParaRPr>
          </a:p>
          <a:p>
            <a:r>
              <a:rPr lang="en-US" altLang="zh-CN" sz="2800">
                <a:solidFill>
                  <a:srgbClr val="0000FF"/>
                </a:solidFill>
                <a:latin typeface="Times New Roman" panose="02020603050405020304" pitchFamily="18" charset="0"/>
                <a:cs typeface="Times New Roman" panose="02020603050405020304" pitchFamily="18" charset="0"/>
              </a:rPr>
              <a:t>It's a fact that family spending on education in China </a:t>
            </a:r>
            <a:r>
              <a:rPr lang="en-US" altLang="zh-CN" sz="2800">
                <a:solidFill>
                  <a:srgbClr val="FF0000"/>
                </a:solidFill>
                <a:latin typeface="Times New Roman" panose="02020603050405020304" pitchFamily="18" charset="0"/>
                <a:cs typeface="Times New Roman" panose="02020603050405020304" pitchFamily="18" charset="0"/>
              </a:rPr>
              <a:t>has increased</a:t>
            </a:r>
            <a:r>
              <a:rPr lang="en-US" altLang="zh-CN" sz="2800">
                <a:solidFill>
                  <a:srgbClr val="0000FF"/>
                </a:solidFill>
                <a:latin typeface="Times New Roman" panose="02020603050405020304" pitchFamily="18" charset="0"/>
                <a:cs typeface="Times New Roman" panose="02020603050405020304" pitchFamily="18" charset="0"/>
              </a:rPr>
              <a:t> (increase)in the past decades.</a:t>
            </a:r>
            <a:endParaRPr lang="en-US" altLang="zh-CN" sz="2800">
              <a:latin typeface="Times New Roman" panose="02020603050405020304" pitchFamily="18" charset="0"/>
              <a:cs typeface="Times New Roman" panose="02020603050405020304" pitchFamily="18" charset="0"/>
            </a:endParaRPr>
          </a:p>
          <a:p>
            <a:r>
              <a:rPr lang="en-US" altLang="zh-CN" sz="2800">
                <a:solidFill>
                  <a:schemeClr val="tx1"/>
                </a:solidFill>
                <a:latin typeface="Times New Roman" panose="02020603050405020304" pitchFamily="18" charset="0"/>
                <a:cs typeface="Times New Roman" panose="02020603050405020304" pitchFamily="18" charset="0"/>
              </a:rPr>
              <a:t>2</a:t>
            </a:r>
            <a:r>
              <a:rPr lang="en-US" altLang="zh-CN" sz="2800">
                <a:solidFill>
                  <a:srgbClr val="FF0000"/>
                </a:solidFill>
                <a:latin typeface="Times New Roman" panose="02020603050405020304" pitchFamily="18" charset="0"/>
                <a:cs typeface="Times New Roman" panose="02020603050405020304" pitchFamily="18" charset="0"/>
              </a:rPr>
              <a:t>.It</a:t>
            </a:r>
            <a:r>
              <a:rPr lang="en-US" altLang="zh-CN" sz="2800">
                <a:latin typeface="Times New Roman" panose="02020603050405020304" pitchFamily="18" charset="0"/>
                <a:cs typeface="Times New Roman" panose="02020603050405020304" pitchFamily="18" charset="0"/>
              </a:rPr>
              <a:t> felt acutely awkkward and ill-timed to be considering this kind of conversation while they were engulfed in grief.</a:t>
            </a:r>
            <a:endParaRPr lang="en-US" altLang="zh-CN" sz="2800">
              <a:latin typeface="Times New Roman" panose="02020603050405020304" pitchFamily="18" charset="0"/>
              <a:cs typeface="Times New Roman" panose="02020603050405020304" pitchFamily="18" charset="0"/>
            </a:endParaRPr>
          </a:p>
          <a:p>
            <a:r>
              <a:rPr lang="en-US" altLang="zh-CN" sz="2800">
                <a:latin typeface="Times New Roman" panose="02020603050405020304" pitchFamily="18" charset="0"/>
                <a:cs typeface="Times New Roman" panose="02020603050405020304" pitchFamily="18" charset="0"/>
              </a:rPr>
              <a:t>3.她是第一个邀请我玩芭比娃娃的人。</a:t>
            </a:r>
            <a:endParaRPr lang="en-US" altLang="zh-CN" sz="2800">
              <a:latin typeface="Times New Roman" panose="02020603050405020304" pitchFamily="18" charset="0"/>
              <a:cs typeface="Times New Roman" panose="02020603050405020304" pitchFamily="18" charset="0"/>
            </a:endParaRPr>
          </a:p>
          <a:p>
            <a:r>
              <a:rPr lang="en-US" altLang="zh-CN" sz="2800">
                <a:solidFill>
                  <a:srgbClr val="0000FF"/>
                </a:solidFill>
                <a:latin typeface="Times New Roman" panose="02020603050405020304" pitchFamily="18" charset="0"/>
                <a:cs typeface="Times New Roman" panose="02020603050405020304" pitchFamily="18" charset="0"/>
              </a:rPr>
              <a:t>She was </a:t>
            </a:r>
            <a:r>
              <a:rPr lang="en-US" altLang="zh-CN" sz="280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the first person to invite</a:t>
            </a:r>
            <a:r>
              <a:rPr lang="en-US" altLang="zh-CN" sz="2800">
                <a:solidFill>
                  <a:srgbClr val="0000FF"/>
                </a:solidFill>
                <a:latin typeface="Times New Roman" panose="02020603050405020304" pitchFamily="18" charset="0"/>
                <a:cs typeface="Times New Roman" panose="02020603050405020304" pitchFamily="18" charset="0"/>
              </a:rPr>
              <a:t> me to pay Barbie dolls.</a:t>
            </a:r>
            <a:endParaRPr lang="en-US" altLang="zh-CN" sz="2800">
              <a:latin typeface="Times New Roman" panose="02020603050405020304" pitchFamily="18" charset="0"/>
              <a:cs typeface="Times New Roman" panose="02020603050405020304" pitchFamily="18" charset="0"/>
            </a:endParaRPr>
          </a:p>
          <a:p>
            <a:r>
              <a:rPr lang="en-US" altLang="zh-CN" sz="2800">
                <a:latin typeface="Times New Roman" panose="02020603050405020304" pitchFamily="18" charset="0"/>
                <a:cs typeface="Times New Roman" panose="02020603050405020304" pitchFamily="18" charset="0"/>
              </a:rPr>
              <a:t>4.He said those pieces of advice that we find useful for life </a:t>
            </a:r>
            <a:r>
              <a:rPr lang="en-US" altLang="zh-CN" sz="2800">
                <a:solidFill>
                  <a:srgbClr val="FF0000"/>
                </a:solidFill>
                <a:latin typeface="Times New Roman" panose="02020603050405020304" pitchFamily="18" charset="0"/>
                <a:cs typeface="Times New Roman" panose="02020603050405020304" pitchFamily="18" charset="0"/>
              </a:rPr>
              <a:t>are</a:t>
            </a:r>
            <a:r>
              <a:rPr lang="en-US" altLang="zh-CN" sz="2800">
                <a:latin typeface="Times New Roman" panose="02020603050405020304" pitchFamily="18" charset="0"/>
                <a:cs typeface="Times New Roman" panose="02020603050405020304" pitchFamily="18" charset="0"/>
              </a:rPr>
              <a:t> so useful while watching sports games.</a:t>
            </a:r>
            <a:endParaRPr lang="en-US" altLang="zh-CN" sz="2800">
              <a:latin typeface="Times New Roman" panose="02020603050405020304" pitchFamily="18" charset="0"/>
              <a:cs typeface="Times New Roman" panose="02020603050405020304" pitchFamily="18" charset="0"/>
            </a:endParaRPr>
          </a:p>
          <a:p>
            <a:r>
              <a:rPr lang="en-US" altLang="zh-CN" sz="2800">
                <a:solidFill>
                  <a:srgbClr val="0000FF"/>
                </a:solidFill>
                <a:latin typeface="Times New Roman" panose="02020603050405020304" pitchFamily="18" charset="0"/>
                <a:cs typeface="Times New Roman" panose="02020603050405020304" pitchFamily="18" charset="0"/>
              </a:rPr>
              <a:t>5.In 1985, urban men and women in more than three quarter of the countries </a:t>
            </a:r>
            <a:r>
              <a:rPr lang="en-US" altLang="zh-CN" sz="2800">
                <a:solidFill>
                  <a:srgbClr val="FF0000"/>
                </a:solidFill>
                <a:latin typeface="Times New Roman" panose="02020603050405020304" pitchFamily="18" charset="0"/>
                <a:cs typeface="Times New Roman" panose="02020603050405020304" pitchFamily="18" charset="0"/>
              </a:rPr>
              <a:t>studied</a:t>
            </a:r>
            <a:r>
              <a:rPr lang="en-US" altLang="zh-CN" sz="2800">
                <a:solidFill>
                  <a:srgbClr val="0000FF"/>
                </a:solidFill>
                <a:latin typeface="Times New Roman" panose="02020603050405020304" pitchFamily="18" charset="0"/>
                <a:cs typeface="Times New Roman" panose="02020603050405020304" pitchFamily="18" charset="0"/>
              </a:rPr>
              <a:t> (study)had higher BMIs than men and women in rural areas.</a:t>
            </a:r>
            <a:endParaRPr lang="en-US" altLang="zh-CN" sz="2800">
              <a:solidFill>
                <a:srgbClr val="0000FF"/>
              </a:solidFill>
              <a:latin typeface="Times New Roman" panose="02020603050405020304" pitchFamily="18" charset="0"/>
              <a:cs typeface="Times New Roman" panose="02020603050405020304" pitchFamily="18" charset="0"/>
            </a:endParaRPr>
          </a:p>
          <a:p>
            <a:endParaRPr lang="en-US" altLang="zh-CN" sz="2800">
              <a:solidFill>
                <a:srgbClr val="0000FF"/>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4184015" y="413385"/>
            <a:ext cx="869950"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4733925" y="781685"/>
            <a:ext cx="1263015" cy="368300"/>
          </a:xfrm>
          <a:prstGeom prst="rect">
            <a:avLst/>
          </a:prstGeom>
          <a:solidFill>
            <a:schemeClr val="bg1"/>
          </a:solidFill>
        </p:spPr>
        <p:txBody>
          <a:bodyPr wrap="square" rtlCol="0">
            <a:spAutoFit/>
          </a:bodyPr>
          <a:p>
            <a:endParaRPr lang="zh-CN" altLang="en-US"/>
          </a:p>
        </p:txBody>
      </p:sp>
      <p:sp>
        <p:nvSpPr>
          <p:cNvPr id="4" name="文本框 3"/>
          <p:cNvSpPr txBox="1"/>
          <p:nvPr/>
        </p:nvSpPr>
        <p:spPr>
          <a:xfrm>
            <a:off x="4363720" y="1651000"/>
            <a:ext cx="322770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7710170" y="2422525"/>
            <a:ext cx="1935480"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260350" y="3359150"/>
            <a:ext cx="386080"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8477250" y="5073650"/>
            <a:ext cx="589915"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86995" y="6302375"/>
            <a:ext cx="110490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ox(in)">
                                      <p:cBhvr>
                                        <p:cTn id="32" dur="20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0" nodeType="clickEffect">
                                  <p:stCondLst>
                                    <p:cond delay="0"/>
                                  </p:stCondLst>
                                  <p:childTnLst>
                                    <p:animEffect transition="out" filter="wipe(down)">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0" nodeType="clickEffect">
                                  <p:stCondLst>
                                    <p:cond delay="0"/>
                                  </p:stCondLst>
                                  <p:childTnLst>
                                    <p:animEffect transition="out" filter="wipe(down)">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ldLvl="0" animBg="1"/>
      <p:bldP spid="4" grpId="0" bldLvl="0" animBg="1"/>
      <p:bldP spid="6" grpId="0" bldLvl="0" animBg="1"/>
      <p:bldP spid="7" grpId="0" bldLvl="0" animBg="1"/>
      <p:bldP spid="8" grpId="0" bldLvl="0" animBg="1"/>
      <p:bldP spid="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0" y="0"/>
            <a:ext cx="12173585" cy="6985635"/>
          </a:xfrm>
          <a:prstGeom prst="rect">
            <a:avLst/>
          </a:prstGeom>
          <a:noFill/>
        </p:spPr>
        <p:txBody>
          <a:bodyPr wrap="square" rtlCol="0">
            <a:spAutoFit/>
          </a:bodyPr>
          <a:p>
            <a:r>
              <a:rPr lang="en-US" altLang="zh-CN" sz="3200">
                <a:latin typeface="Times New Roman" panose="02020603050405020304" pitchFamily="18" charset="0"/>
                <a:cs typeface="Times New Roman" panose="02020603050405020304" pitchFamily="18" charset="0"/>
              </a:rPr>
              <a:t>6.Many parents spent a lot of money on pre-school education, the tuition fees of</a:t>
            </a:r>
            <a:r>
              <a:rPr lang="en-US" altLang="zh-CN" sz="3200">
                <a:solidFill>
                  <a:srgbClr val="FF0000"/>
                </a:solidFill>
                <a:latin typeface="Times New Roman" panose="02020603050405020304" pitchFamily="18" charset="0"/>
                <a:cs typeface="Times New Roman" panose="02020603050405020304" pitchFamily="18" charset="0"/>
              </a:rPr>
              <a:t> which</a:t>
            </a:r>
            <a:r>
              <a:rPr lang="en-US" altLang="zh-CN" sz="3200">
                <a:latin typeface="Times New Roman" panose="02020603050405020304" pitchFamily="18" charset="0"/>
                <a:cs typeface="Times New Roman" panose="02020603050405020304" pitchFamily="18" charset="0"/>
              </a:rPr>
              <a:t> are much higher than </a:t>
            </a:r>
            <a:r>
              <a:rPr lang="en-US" altLang="zh-CN" sz="3200">
                <a:solidFill>
                  <a:srgbClr val="FF0000"/>
                </a:solidFill>
                <a:latin typeface="Times New Roman" panose="02020603050405020304" pitchFamily="18" charset="0"/>
                <a:cs typeface="Times New Roman" panose="02020603050405020304" pitchFamily="18" charset="0"/>
              </a:rPr>
              <a:t>those</a:t>
            </a:r>
            <a:r>
              <a:rPr lang="en-US" altLang="zh-CN" sz="3200">
                <a:latin typeface="Times New Roman" panose="02020603050405020304" pitchFamily="18" charset="0"/>
                <a:cs typeface="Times New Roman" panose="02020603050405020304" pitchFamily="18" charset="0"/>
              </a:rPr>
              <a:t> of universities.</a:t>
            </a:r>
            <a:endParaRPr lang="en-US" altLang="zh-CN" sz="3200">
              <a:latin typeface="Times New Roman" panose="02020603050405020304" pitchFamily="18" charset="0"/>
              <a:cs typeface="Times New Roman" panose="02020603050405020304" pitchFamily="18" charset="0"/>
            </a:endParaRPr>
          </a:p>
          <a:p>
            <a:r>
              <a:rPr lang="en-US" altLang="zh-CN" sz="3200">
                <a:solidFill>
                  <a:srgbClr val="0000FF"/>
                </a:solidFill>
                <a:latin typeface="Times New Roman" panose="02020603050405020304" pitchFamily="18" charset="0"/>
                <a:cs typeface="Times New Roman" panose="02020603050405020304" pitchFamily="18" charset="0"/>
              </a:rPr>
              <a:t>7.On the appopinted afternoon, three little girls, all of </a:t>
            </a:r>
            <a:r>
              <a:rPr lang="en-US" altLang="zh-CN" sz="3200">
                <a:solidFill>
                  <a:srgbClr val="FF0000"/>
                </a:solidFill>
                <a:latin typeface="Times New Roman" panose="02020603050405020304" pitchFamily="18" charset="0"/>
                <a:cs typeface="Times New Roman" panose="02020603050405020304" pitchFamily="18" charset="0"/>
              </a:rPr>
              <a:t>whom</a:t>
            </a:r>
            <a:r>
              <a:rPr lang="en-US" altLang="zh-CN" sz="3200">
                <a:solidFill>
                  <a:srgbClr val="0000FF"/>
                </a:solidFill>
                <a:latin typeface="Times New Roman" panose="02020603050405020304" pitchFamily="18" charset="0"/>
                <a:cs typeface="Times New Roman" panose="02020603050405020304" pitchFamily="18" charset="0"/>
              </a:rPr>
              <a:t> were suffering from cancer, showed up at Scantling's studio.</a:t>
            </a:r>
            <a:endParaRPr lang="en-US" altLang="zh-CN" sz="3200">
              <a:solidFill>
                <a:srgbClr val="0000FF"/>
              </a:solidFill>
              <a:latin typeface="Times New Roman" panose="02020603050405020304" pitchFamily="18" charset="0"/>
              <a:cs typeface="Times New Roman" panose="02020603050405020304" pitchFamily="18" charset="0"/>
            </a:endParaRPr>
          </a:p>
          <a:p>
            <a:r>
              <a:rPr lang="en-US" altLang="zh-CN" sz="3200">
                <a:latin typeface="Times New Roman" panose="02020603050405020304" pitchFamily="18" charset="0"/>
                <a:cs typeface="Times New Roman" panose="02020603050405020304" pitchFamily="18" charset="0"/>
              </a:rPr>
              <a:t>8.Money should be put </a:t>
            </a:r>
            <a:r>
              <a:rPr lang="en-US" altLang="zh-CN" sz="3200">
                <a:solidFill>
                  <a:srgbClr val="FF0000"/>
                </a:solidFill>
                <a:latin typeface="Times New Roman" panose="02020603050405020304" pitchFamily="18" charset="0"/>
                <a:cs typeface="Times New Roman" panose="02020603050405020304" pitchFamily="18" charset="0"/>
              </a:rPr>
              <a:t>where</a:t>
            </a:r>
            <a:r>
              <a:rPr lang="en-US" altLang="zh-CN" sz="3200">
                <a:latin typeface="Times New Roman" panose="02020603050405020304" pitchFamily="18" charset="0"/>
                <a:cs typeface="Times New Roman" panose="02020603050405020304" pitchFamily="18" charset="0"/>
              </a:rPr>
              <a:t> it matters most.</a:t>
            </a:r>
            <a:endParaRPr lang="en-US" altLang="zh-CN" sz="3200">
              <a:latin typeface="Times New Roman" panose="02020603050405020304" pitchFamily="18" charset="0"/>
              <a:cs typeface="Times New Roman" panose="02020603050405020304" pitchFamily="18" charset="0"/>
            </a:endParaRPr>
          </a:p>
          <a:p>
            <a:r>
              <a:rPr lang="en-US" altLang="zh-CN" sz="3200">
                <a:latin typeface="Times New Roman" panose="02020603050405020304" pitchFamily="18" charset="0"/>
                <a:cs typeface="Times New Roman" panose="02020603050405020304" pitchFamily="18" charset="0"/>
              </a:rPr>
              <a:t>9. ...the scientists found that people worldwide are getting heavier</a:t>
            </a:r>
            <a:r>
              <a:rPr lang="en-US" altLang="zh-CN" sz="320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 and</a:t>
            </a:r>
            <a:r>
              <a:rPr lang="en-US" altLang="zh-CN" sz="3200">
                <a:latin typeface="Times New Roman" panose="02020603050405020304" pitchFamily="18" charset="0"/>
                <a:cs typeface="Times New Roman" panose="02020603050405020304" pitchFamily="18" charset="0"/>
              </a:rPr>
              <a:t> that most of the rise is due to gains in BMI in rural areas.</a:t>
            </a:r>
            <a:endParaRPr lang="en-US" altLang="zh-CN" sz="3200">
              <a:latin typeface="Times New Roman" panose="02020603050405020304" pitchFamily="18" charset="0"/>
              <a:cs typeface="Times New Roman" panose="02020603050405020304" pitchFamily="18" charset="0"/>
            </a:endParaRPr>
          </a:p>
          <a:p>
            <a:r>
              <a:rPr lang="en-US" altLang="zh-CN" sz="3200">
                <a:solidFill>
                  <a:srgbClr val="0000FF"/>
                </a:solidFill>
                <a:latin typeface="Times New Roman" panose="02020603050405020304" pitchFamily="18" charset="0"/>
                <a:cs typeface="Times New Roman" panose="02020603050405020304" pitchFamily="18" charset="0"/>
              </a:rPr>
              <a:t>10.But have you ever considered </a:t>
            </a:r>
            <a:r>
              <a:rPr lang="en-US" altLang="zh-CN" sz="3200">
                <a:solidFill>
                  <a:srgbClr val="FF0000"/>
                </a:solidFill>
                <a:latin typeface="Times New Roman" panose="02020603050405020304" pitchFamily="18" charset="0"/>
                <a:cs typeface="Times New Roman" panose="02020603050405020304" pitchFamily="18" charset="0"/>
              </a:rPr>
              <a:t>how</a:t>
            </a:r>
            <a:r>
              <a:rPr lang="en-US" altLang="zh-CN" sz="3200">
                <a:solidFill>
                  <a:srgbClr val="0000FF"/>
                </a:solidFill>
                <a:latin typeface="Times New Roman" panose="02020603050405020304" pitchFamily="18" charset="0"/>
                <a:cs typeface="Times New Roman" panose="02020603050405020304" pitchFamily="18" charset="0"/>
              </a:rPr>
              <a:t> watching the World Cup might affect your health...</a:t>
            </a:r>
            <a:r>
              <a:rPr lang="en-US" altLang="zh-CN" sz="3200">
                <a:latin typeface="Times New Roman" panose="02020603050405020304" pitchFamily="18" charset="0"/>
                <a:cs typeface="Times New Roman" panose="02020603050405020304" pitchFamily="18" charset="0"/>
              </a:rPr>
              <a:t>.</a:t>
            </a:r>
            <a:r>
              <a:rPr lang="en-US" altLang="zh-CN" sz="320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Supporting a team can give people a sense of community and ... On the other hand, however, when watching an intense match, people' spulses can easily spike...</a:t>
            </a:r>
            <a:endParaRPr lang="en-US" altLang="zh-CN" sz="320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0" lvl="0" indent="0" algn="l" eaLnBrk="1" hangingPunct="1">
              <a:spcBef>
                <a:spcPct val="0"/>
              </a:spcBef>
              <a:buFont typeface="Wingdings" panose="05000000000000000000" charset="0"/>
              <a:buNone/>
            </a:pPr>
            <a:r>
              <a:rPr lang="en-US" altLang="zh-CN" sz="3200">
                <a:solidFill>
                  <a:srgbClr val="0000FF"/>
                </a:solidFill>
                <a:latin typeface="Times New Roman" panose="02020603050405020304" pitchFamily="18" charset="0"/>
                <a:cs typeface="Times New Roman" panose="02020603050405020304" pitchFamily="18" charset="0"/>
              </a:rPr>
              <a:t>11.</a:t>
            </a:r>
            <a:r>
              <a:rPr lang="zh-CN" altLang="en-US" sz="3200" dirty="0">
                <a:latin typeface="Times New Roman" panose="02020603050405020304" pitchFamily="18" charset="0"/>
                <a:ea typeface="微软雅黑" panose="020B0503020204020204" charset="-122"/>
                <a:cs typeface="Times New Roman" panose="02020603050405020304" pitchFamily="18" charset="0"/>
                <a:sym typeface="+mn-ea"/>
              </a:rPr>
              <a:t>To avoid knee pain, you can run on soft surfaces, do exercises to     </a:t>
            </a:r>
            <a:endParaRPr lang="zh-CN" altLang="en-US" sz="3200" dirty="0">
              <a:latin typeface="Times New Roman" panose="02020603050405020304" pitchFamily="18" charset="0"/>
              <a:ea typeface="微软雅黑" panose="020B0503020204020204" charset="-122"/>
              <a:cs typeface="Times New Roman" panose="02020603050405020304" pitchFamily="18" charset="0"/>
            </a:endParaRPr>
          </a:p>
          <a:p>
            <a:pPr marL="0" lvl="0" indent="0" algn="l" eaLnBrk="1" hangingPunct="1">
              <a:spcBef>
                <a:spcPct val="0"/>
              </a:spcBef>
              <a:buFont typeface="Wingdings" panose="05000000000000000000" charset="0"/>
              <a:buNone/>
            </a:pPr>
            <a:r>
              <a:rPr lang="en-US" altLang="zh-CN" sz="32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strengthen</a:t>
            </a:r>
            <a:r>
              <a:rPr lang="en-US" altLang="zh-CN" sz="3200" dirty="0">
                <a:latin typeface="Times New Roman" panose="02020603050405020304" pitchFamily="18" charset="0"/>
                <a:ea typeface="微软雅黑" panose="020B0503020204020204" charset="-122"/>
                <a:cs typeface="Times New Roman" panose="02020603050405020304" pitchFamily="18" charset="0"/>
                <a:sym typeface="+mn-ea"/>
              </a:rPr>
              <a:t> </a:t>
            </a:r>
            <a:r>
              <a:rPr lang="zh-CN" altLang="en-US" sz="3200" dirty="0">
                <a:latin typeface="Times New Roman" panose="02020603050405020304" pitchFamily="18" charset="0"/>
                <a:ea typeface="微软雅黑" panose="020B0503020204020204" charset="-122"/>
                <a:cs typeface="Times New Roman" panose="02020603050405020304" pitchFamily="18" charset="0"/>
                <a:sym typeface="+mn-ea"/>
              </a:rPr>
              <a:t>(strength) your leg muscles , avoid hills and get good running shoes. </a:t>
            </a:r>
            <a:endParaRPr lang="en-US" altLang="zh-CN" sz="3200">
              <a:latin typeface="Times New Roman" panose="02020603050405020304" pitchFamily="18" charset="0"/>
              <a:cs typeface="Times New Roman" panose="02020603050405020304" pitchFamily="18" charset="0"/>
            </a:endParaRPr>
          </a:p>
        </p:txBody>
      </p:sp>
      <p:sp>
        <p:nvSpPr>
          <p:cNvPr id="6" name="文本框 5"/>
          <p:cNvSpPr txBox="1"/>
          <p:nvPr/>
        </p:nvSpPr>
        <p:spPr>
          <a:xfrm>
            <a:off x="1188085" y="603885"/>
            <a:ext cx="109791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5888990" y="603885"/>
            <a:ext cx="94678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8926195" y="1061085"/>
            <a:ext cx="1035685"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3937000" y="2061210"/>
            <a:ext cx="1165860" cy="368300"/>
          </a:xfrm>
          <a:prstGeom prst="rect">
            <a:avLst/>
          </a:prstGeom>
          <a:solidFill>
            <a:schemeClr val="bg1"/>
          </a:solidFill>
        </p:spPr>
        <p:txBody>
          <a:bodyPr wrap="square" rtlCol="0">
            <a:spAutoFit/>
          </a:bodyPr>
          <a:p>
            <a:endParaRPr lang="zh-CN" altLang="en-US"/>
          </a:p>
        </p:txBody>
      </p:sp>
      <p:sp>
        <p:nvSpPr>
          <p:cNvPr id="10" name="文本框 9"/>
          <p:cNvSpPr txBox="1"/>
          <p:nvPr/>
        </p:nvSpPr>
        <p:spPr>
          <a:xfrm>
            <a:off x="10798810" y="2533015"/>
            <a:ext cx="786765" cy="368300"/>
          </a:xfrm>
          <a:prstGeom prst="rect">
            <a:avLst/>
          </a:prstGeom>
          <a:solidFill>
            <a:schemeClr val="bg1"/>
          </a:solidFill>
        </p:spPr>
        <p:txBody>
          <a:bodyPr wrap="square" rtlCol="0">
            <a:spAutoFit/>
          </a:bodyPr>
          <a:p>
            <a:endParaRPr lang="zh-CN" altLang="en-US"/>
          </a:p>
        </p:txBody>
      </p:sp>
      <p:sp>
        <p:nvSpPr>
          <p:cNvPr id="2" name="文本框 1"/>
          <p:cNvSpPr txBox="1"/>
          <p:nvPr/>
        </p:nvSpPr>
        <p:spPr>
          <a:xfrm>
            <a:off x="5502910" y="3525520"/>
            <a:ext cx="728345"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635" y="5935345"/>
            <a:ext cx="188912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0" nodeType="clickEffect">
                                  <p:stCondLst>
                                    <p:cond delay="0"/>
                                  </p:stCondLst>
                                  <p:childTnLst>
                                    <p:animEffect transition="out" filter="wipe(down)">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0" nodeType="clickEffect">
                                  <p:stCondLst>
                                    <p:cond delay="0"/>
                                  </p:stCondLst>
                                  <p:childTnLst>
                                    <p:animEffect transition="out" filter="wipe(down)">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ldLvl="0" animBg="1"/>
      <p:bldP spid="8" grpId="0" bldLvl="0" animBg="1"/>
      <p:bldP spid="9" grpId="0" bldLvl="0" animBg="1"/>
      <p:bldP spid="10" grpId="0" bldLvl="0" animBg="1"/>
      <p:bldP spid="2" grpId="0" bldLvl="0" animBg="1"/>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文本框 6145"/>
          <p:cNvSpPr txBox="1"/>
          <p:nvPr/>
        </p:nvSpPr>
        <p:spPr>
          <a:xfrm>
            <a:off x="1028700" y="2060575"/>
            <a:ext cx="9899015" cy="1198880"/>
          </a:xfrm>
          <a:prstGeom prst="rect">
            <a:avLst/>
          </a:prstGeom>
          <a:noFill/>
          <a:ln w="9525">
            <a:noFill/>
          </a:ln>
        </p:spPr>
        <p:txBody>
          <a:bodyPr wrap="square">
            <a:spAutoFit/>
          </a:bodyPr>
          <a:p>
            <a:r>
              <a:rPr lang="zh-CN" altLang="en-US" sz="3600" dirty="0">
                <a:latin typeface="Times New Roman" panose="02020603050405020304" pitchFamily="18" charset="0"/>
              </a:rPr>
              <a:t>  I </a:t>
            </a:r>
            <a:r>
              <a:rPr lang="zh-CN" altLang="en-US" sz="3600" dirty="0">
                <a:solidFill>
                  <a:srgbClr val="FF0066"/>
                </a:solidFill>
                <a:latin typeface="Times New Roman" panose="02020603050405020304" pitchFamily="18" charset="0"/>
              </a:rPr>
              <a:t>stared blankly</a:t>
            </a:r>
            <a:r>
              <a:rPr lang="zh-CN" altLang="en-US" sz="3600" dirty="0">
                <a:latin typeface="Times New Roman" panose="02020603050405020304" pitchFamily="18" charset="0"/>
              </a:rPr>
              <a:t>. </a:t>
            </a:r>
            <a:r>
              <a:rPr lang="zh-CN" altLang="en-US" sz="3600" dirty="0">
                <a:solidFill>
                  <a:schemeClr val="hlink"/>
                </a:solidFill>
                <a:latin typeface="Times New Roman" panose="02020603050405020304" pitchFamily="18" charset="0"/>
              </a:rPr>
              <a:t>"What?" I asked</a:t>
            </a:r>
            <a:r>
              <a:rPr lang="zh-CN" altLang="en-US" sz="3600" dirty="0">
                <a:latin typeface="Times New Roman" panose="02020603050405020304" pitchFamily="18" charset="0"/>
              </a:rPr>
              <a:t>. "About organ donation,"he replied. I </a:t>
            </a:r>
            <a:r>
              <a:rPr lang="zh-CN" altLang="en-US" sz="3600" dirty="0">
                <a:solidFill>
                  <a:srgbClr val="FF0066"/>
                </a:solidFill>
                <a:latin typeface="Times New Roman" panose="02020603050405020304" pitchFamily="18" charset="0"/>
              </a:rPr>
              <a:t>swallowed hard</a:t>
            </a:r>
            <a:r>
              <a:rPr lang="zh-CN" altLang="en-US" sz="3600" dirty="0">
                <a:latin typeface="Times New Roman" panose="02020603050405020304" pitchFamily="18" charset="0"/>
              </a:rPr>
              <a:t>.</a:t>
            </a:r>
            <a:endParaRPr lang="zh-CN" altLang="en-US" sz="3600" dirty="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6911</Words>
  <Application>WPS 演示</Application>
  <PresentationFormat>宽屏</PresentationFormat>
  <Paragraphs>151</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Times New Roman</vt:lpstr>
      <vt:lpstr>微软雅黑</vt:lpstr>
      <vt:lpstr>Wingdings</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语法填空</dc:title>
  <dc:creator>zhu</dc:creator>
  <cp:lastModifiedBy>lina</cp:lastModifiedBy>
  <cp:revision>28</cp:revision>
  <dcterms:created xsi:type="dcterms:W3CDTF">2021-03-08T01:15:00Z</dcterms:created>
  <dcterms:modified xsi:type="dcterms:W3CDTF">2021-03-10T23:28:07Z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