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663" r:id="rId3"/>
    <p:sldId id="1091" r:id="rId4"/>
    <p:sldId id="1092" r:id="rId5"/>
    <p:sldId id="1069" r:id="rId6"/>
    <p:sldId id="1029" r:id="rId7"/>
    <p:sldId id="1030" r:id="rId8"/>
    <p:sldId id="1071" r:id="rId9"/>
    <p:sldId id="1070" r:id="rId10"/>
    <p:sldId id="1004" r:id="rId11"/>
    <p:sldId id="869" r:id="rId12"/>
    <p:sldId id="904" r:id="rId13"/>
    <p:sldId id="1019" r:id="rId14"/>
    <p:sldId id="1002" r:id="rId15"/>
    <p:sldId id="1117" r:id="rId16"/>
    <p:sldId id="1118" r:id="rId17"/>
    <p:sldId id="1103" r:id="rId18"/>
    <p:sldId id="1104" r:id="rId19"/>
    <p:sldId id="1105" r:id="rId20"/>
    <p:sldId id="1106" r:id="rId21"/>
    <p:sldId id="1107" r:id="rId22"/>
    <p:sldId id="983" r:id="rId23"/>
    <p:sldId id="984" r:id="rId24"/>
    <p:sldId id="985" r:id="rId25"/>
    <p:sldId id="986" r:id="rId26"/>
    <p:sldId id="987" r:id="rId27"/>
    <p:sldId id="988" r:id="rId28"/>
    <p:sldId id="1088" r:id="rId29"/>
    <p:sldId id="1089" r:id="rId30"/>
    <p:sldId id="72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29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31445"/>
            <a:ext cx="12163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 these pictures, you can usually see the phone the person is taking a picture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. Selfies taken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a mirror often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are taken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(take)in a bathroom,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some people think is offensive.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9165" y="245745"/>
            <a:ext cx="6832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6280" y="639445"/>
            <a:ext cx="8261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64735" y="639445"/>
            <a:ext cx="13620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80855" y="639445"/>
            <a:ext cx="7969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940" y="1607185"/>
            <a:ext cx="121354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轮流骑</a:t>
            </a:r>
            <a:r>
              <a:rPr lang="zh-CN" altLang="en-US" sz="2800"/>
              <a:t>滑板</a:t>
            </a:r>
            <a:r>
              <a:rPr lang="en-US" altLang="zh-CN" sz="2800"/>
              <a:t>车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take turns riding a scooter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在一个</a:t>
            </a:r>
            <a:r>
              <a:rPr lang="zh-CN" altLang="zh-CN" sz="2800"/>
              <a:t>清新</a:t>
            </a:r>
            <a:r>
              <a:rPr lang="en-US" altLang="zh-CN" sz="2800"/>
              <a:t>的星期六下午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on a crisp Saturday afternoon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一个留着胡须、一头乱蓬蓬的卷发的男人出现了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a bearded man with a head of messy curls appeared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像抱婴儿一样抱</a:t>
            </a:r>
            <a:r>
              <a:rPr lang="zh-CN" altLang="en-US" sz="2800"/>
              <a:t>起她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cradle her like a baby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Kim的恐惧变成了啜泣，然后</a:t>
            </a:r>
            <a:r>
              <a:rPr lang="zh-CN" altLang="en-US" sz="2800"/>
              <a:t>求助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Kim's fear became sobs, and then begged for help.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开始乱踢乱打，试图挣脱出来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She began kicking and flailing, trying to get free of the man's grip.</a:t>
            </a:r>
            <a:endParaRPr lang="en-US" altLang="zh-CN" sz="2800">
              <a:solidFill>
                <a:srgbClr val="FF0000"/>
              </a:solidFill>
            </a:endParaRPr>
          </a:p>
          <a:p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61315"/>
            <a:ext cx="12125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flail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(sth) (about/around) to move around without control; to move your arms and legs around without control 乱动；胡乱摆动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男孩子们在地板上到处乱窜。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boys flailed around on the floor.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他向前跑，拼命摆动双臂。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 was running along, his arms flailing wildly.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hit sb/sth very hard, especially with a stick （尤指用棍棒）猛击，猛打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64135"/>
            <a:ext cx="1216342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I'm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amazed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(amaze) how wildly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passionate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(passion) people are in their feelings toward this novel --regardless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whether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they love or hate “The Alchemist”.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After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listening to “the sign”, the boy is off for the adventure in his personal jouney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exploration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(explore) and self-discovery, searching for the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hidden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(hide) treasure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located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(locate) near the pyramids in Egypt.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treasure lies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where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your heart belongs.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Like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many writers, I'm an expert at procrastination. When I ought to be working on an assignment,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 clock ticking towards my deadline,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I'll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sit there watching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pointless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(point) videos on YouTube.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This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fresh perspective on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procrastination is beginning to open up exciting new approach to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reducing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(reduce) the habit.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Hundred more deaths could have happened (happen) in Washington state over the past weeks of bad air from the fires.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35" y="179070"/>
            <a:ext cx="13055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3220" y="179070"/>
            <a:ext cx="17265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3875" y="631825"/>
            <a:ext cx="13150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38975" y="1611630"/>
            <a:ext cx="4902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23895" y="2074545"/>
            <a:ext cx="18605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390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59275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4490" y="3143885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31360" y="4037965"/>
            <a:ext cx="787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42360" y="4577080"/>
            <a:ext cx="1441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7825" y="5566410"/>
            <a:ext cx="13652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26180" y="6076950"/>
            <a:ext cx="33864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59690"/>
            <a:ext cx="1215517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Do you want to get your blood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pumping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(pump) from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thrilling 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(thrill) travels?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While this inaccurancy may seem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harmless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(harm), it could cause for future conservation efforts as people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are more likely to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3600">
                <a:latin typeface="Times New Roman" panose="02020603050405020304" charset="0"/>
                <a:cs typeface="Times New Roman" panose="02020603050405020304" charset="0"/>
              </a:rPr>
              <a:t>更可能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support conservation of adorable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rather than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scary-looking animals.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On the other hand, their rarity clearly makes them popular on social media sites. For other species, 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this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has already resulted in increases in illegal trading for unusual pets. Deep-sea species may potentially become illegally </a:t>
            </a:r>
            <a:r>
              <a:rPr lang="en-US" altLang="zh-CN" sz="36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obtained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(obtain) specimens or food. Human may end up </a:t>
            </a:r>
            <a:r>
              <a:rPr lang="en-US" altLang="zh-CN" sz="36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eating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(eat) these animals of the deep sea to extinction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before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their species are even known to science.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0400" y="244475"/>
            <a:ext cx="16897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98075" y="244475"/>
            <a:ext cx="16897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19520" y="1301115"/>
            <a:ext cx="16897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2190" y="1897380"/>
            <a:ext cx="31743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83170" y="2407920"/>
            <a:ext cx="20434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29350" y="5161280"/>
            <a:ext cx="16694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79975" y="5757545"/>
            <a:ext cx="11518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6745" y="6210935"/>
            <a:ext cx="12668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591185"/>
            <a:ext cx="12192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/>
          </a:p>
          <a:p>
            <a:r>
              <a:rPr lang="en-US" altLang="zh-CN" sz="3600"/>
              <a:t>silence</a:t>
            </a:r>
            <a:r>
              <a:rPr lang="zh-CN" altLang="en-US" sz="3600"/>
              <a:t>：to make sb/sth stop speaking or making a noise</a:t>
            </a:r>
            <a:endParaRPr lang="zh-CN" altLang="en-US" sz="3600"/>
          </a:p>
          <a:p>
            <a:r>
              <a:rPr lang="zh-CN" altLang="en-US" sz="3600"/>
              <a:t> 使安静；使不说话</a:t>
            </a:r>
            <a:endParaRPr lang="zh-CN" altLang="en-US" sz="3600"/>
          </a:p>
          <a:p>
            <a:r>
              <a:rPr lang="zh-CN" altLang="en-US" sz="3600">
                <a:sym typeface="+mn-ea"/>
              </a:rPr>
              <a:t>她瞪了他一眼，他就不作声了</a:t>
            </a:r>
            <a:endParaRPr lang="zh-CN" altLang="en-US" sz="3600"/>
          </a:p>
          <a:p>
            <a:r>
              <a:rPr lang="zh-CN" altLang="en-US" sz="3600"/>
              <a:t>She silenced him with a glare. 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150" y="735330"/>
            <a:ext cx="1213485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 </a:t>
            </a:r>
            <a:r>
              <a:rPr lang="en-US" altLang="zh-CN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stress </a:t>
            </a:r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sth into/onto sth to put sth in a place by pushing it firmly 将…塞进；把…按入</a:t>
            </a:r>
            <a:endParaRPr lang="zh-CN" altLang="en-US" sz="28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他把一枚硬币塞进她手里，然后继续向前走。</a:t>
            </a:r>
            <a:endParaRPr lang="zh-CN" altLang="en-US" sz="2800"/>
          </a:p>
          <a:p>
            <a:r>
              <a:rPr lang="zh-CN" altLang="en-US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He pressed a coin into her hand and moved on. </a:t>
            </a:r>
            <a:endParaRPr lang="zh-CN" altLang="en-US" sz="28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800"/>
              <a:t> </a:t>
            </a:r>
            <a:endParaRPr lang="zh-CN" altLang="en-US" sz="2800"/>
          </a:p>
          <a:p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to move in the direction mentioned by pushing （向…）拥挤，推搡着移动</a:t>
            </a:r>
            <a:endParaRPr lang="zh-CN" altLang="en-US" sz="28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摄影记者们挤在英雄身边。</a:t>
            </a:r>
            <a:endParaRPr lang="zh-CN" altLang="en-US" sz="2800"/>
          </a:p>
          <a:p>
            <a:r>
              <a:rPr lang="zh-CN" altLang="en-US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The photographers pressed around the</a:t>
            </a:r>
            <a:r>
              <a:rPr lang="en-US" altLang="zh-CN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hero</a:t>
            </a:r>
            <a:r>
              <a:rPr lang="zh-CN" altLang="en-US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.  </a:t>
            </a:r>
            <a:endParaRPr lang="zh-CN" altLang="en-US" sz="28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一大堆恼人的心事涌上他的心头。</a:t>
            </a:r>
            <a:endParaRPr lang="zh-CN" altLang="en-US" sz="2800"/>
          </a:p>
          <a:p>
            <a:r>
              <a:rPr lang="zh-CN" altLang="en-US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 host of unwelcome thoughts were pressing in on him. </a:t>
            </a:r>
            <a:endParaRPr lang="zh-CN" altLang="en-US" sz="28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8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1722120"/>
            <a:ext cx="121831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假定你是李华，你关注的英语论坛正在征集题为“A School Day Out”的帖子。请围绕该话题写一帖子，内容包括：1.时间地点；2.具体活动：3.你的感受。</a:t>
            </a:r>
            <a:endParaRPr lang="zh-CN" altLang="en-US" sz="2800"/>
          </a:p>
          <a:p>
            <a:r>
              <a:rPr lang="zh-CN" altLang="en-US" sz="2800"/>
              <a:t>注意：1.词数80左右；2.可适当增加细节，以使行文连贯。</a:t>
            </a:r>
            <a:endParaRPr lang="zh-CN" altLang="en-US" sz="2800"/>
          </a:p>
          <a:p>
            <a:r>
              <a:rPr lang="en-US" altLang="zh-CN" sz="2800"/>
              <a:t>                                      </a:t>
            </a:r>
            <a:r>
              <a:rPr lang="zh-CN" altLang="en-US" sz="2800"/>
              <a:t>A School Day Out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88595"/>
            <a:ext cx="121196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1.欣赏大自然的壮丽景 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.让我们亲近大自然 </a:t>
            </a:r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.建立牢固的关系 </a:t>
            </a:r>
            <a:endParaRPr lang="zh-CN" altLang="en-US" sz="2800"/>
          </a:p>
          <a:p>
            <a:r>
              <a:rPr lang="en-US" altLang="zh-CN" sz="2800"/>
              <a:t>4</a:t>
            </a:r>
            <a:r>
              <a:rPr lang="zh-CN" altLang="en-US" sz="2800"/>
              <a:t>.有助于做 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-45085" y="2924810"/>
            <a:ext cx="122821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/>
              <a:t>1.admire the spectacular</a:t>
            </a:r>
            <a:r>
              <a:rPr lang="en-US" altLang="zh-CN" sz="3600" b="0"/>
              <a:t>/maganificent/fantastic</a:t>
            </a:r>
            <a:r>
              <a:rPr lang="zh-CN" altLang="en-US" sz="3600" b="0"/>
              <a:t> view of nature;</a:t>
            </a:r>
            <a:endParaRPr lang="zh-CN" altLang="en-US" sz="3600" b="0"/>
          </a:p>
          <a:p>
            <a:r>
              <a:rPr lang="en-US" altLang="zh-CN" sz="3600" b="0"/>
              <a:t>2 </a:t>
            </a:r>
            <a:r>
              <a:rPr lang="zh-CN" altLang="en-US" sz="3600" b="0"/>
              <a:t>.get us close to nature</a:t>
            </a:r>
            <a:r>
              <a:rPr lang="en-US" altLang="zh-CN" sz="3600" b="0"/>
              <a:t>/expose ourselves to nature</a:t>
            </a:r>
            <a:endParaRPr lang="zh-CN" altLang="en-US" sz="3600" b="0"/>
          </a:p>
          <a:p>
            <a:r>
              <a:rPr lang="en-US" altLang="zh-CN" sz="3600" b="0"/>
              <a:t>3</a:t>
            </a:r>
            <a:r>
              <a:rPr lang="zh-CN" altLang="en-US" sz="3600" b="0"/>
              <a:t>.build strong bonds with each other</a:t>
            </a:r>
            <a:endParaRPr lang="zh-CN" altLang="en-US" sz="3600" b="0"/>
          </a:p>
          <a:p>
            <a:r>
              <a:rPr lang="en-US" altLang="zh-CN" sz="3600" b="0"/>
              <a:t>4</a:t>
            </a:r>
            <a:r>
              <a:rPr lang="zh-CN" altLang="en-US" sz="3600" b="0"/>
              <a:t>.</a:t>
            </a:r>
            <a:r>
              <a:rPr lang="en-US" altLang="zh-CN" sz="3600" b="0"/>
              <a:t>c</a:t>
            </a:r>
            <a:r>
              <a:rPr lang="zh-CN" altLang="en-US" sz="3600" b="0"/>
              <a:t>ontribute to </a:t>
            </a:r>
            <a:r>
              <a:rPr lang="en-US" altLang="zh-CN" sz="3600" b="0"/>
              <a:t>(</a:t>
            </a:r>
            <a:r>
              <a:rPr lang="zh-CN" altLang="en-US" sz="3600" b="0"/>
              <a:t>doing</a:t>
            </a:r>
            <a:r>
              <a:rPr lang="en-US" altLang="zh-CN" sz="3600" b="0"/>
              <a:t>) sth</a:t>
            </a:r>
            <a:endParaRPr lang="zh-CN" altLang="en-US" sz="3600" b="0"/>
          </a:p>
          <a:p>
            <a:endParaRPr lang="zh-CN" altLang="en-US" sz="3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47625" y="45085"/>
            <a:ext cx="122396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1.温暖的阳光下，我们谈笑风生, 步行到达目的地。</a:t>
            </a:r>
            <a:endParaRPr lang="zh-CN" altLang="en-US" sz="2800"/>
          </a:p>
          <a:p>
            <a:r>
              <a:rPr lang="zh-CN" altLang="en-US" sz="2800"/>
              <a:t>2.沿着西湖，可以观赏到美丽的风景，还能发现许多历史遗迹，学到很多传统文化。</a:t>
            </a:r>
            <a:endParaRPr lang="zh-CN" altLang="en-US" sz="2800"/>
          </a:p>
          <a:p>
            <a:r>
              <a:rPr lang="zh-CN" altLang="en-US" sz="2800"/>
              <a:t>3.每个人沉浸在大自然的魅力之中，这项活动绝对能给我们带来放松。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-47625" y="2348865"/>
            <a:ext cx="120719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>
                <a:latin typeface="Times New Roman" panose="02020603050405020304" charset="0"/>
                <a:cs typeface="Times New Roman" panose="02020603050405020304" charset="0"/>
              </a:rPr>
              <a:t>1.Bathed in the warm sunshine, we arrived at our destination on foot, talking and laughing. </a:t>
            </a:r>
            <a:endParaRPr lang="zh-CN" altLang="en-US" sz="3200" b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 b="0">
                <a:latin typeface="Times New Roman" panose="02020603050405020304" charset="0"/>
                <a:cs typeface="Times New Roman" panose="02020603050405020304" charset="0"/>
              </a:rPr>
              <a:t>2.Along the West Lake, not only can you </a:t>
            </a:r>
            <a:r>
              <a:rPr lang="en-US" altLang="zh-CN" sz="3200" b="0">
                <a:latin typeface="Times New Roman" panose="02020603050405020304" charset="0"/>
                <a:cs typeface="Times New Roman" panose="02020603050405020304" charset="0"/>
              </a:rPr>
              <a:t>admire</a:t>
            </a:r>
            <a:r>
              <a:rPr lang="zh-CN" altLang="en-US" sz="3200" b="0">
                <a:latin typeface="Times New Roman" panose="02020603050405020304" charset="0"/>
                <a:cs typeface="Times New Roman" panose="02020603050405020304" charset="0"/>
              </a:rPr>
              <a:t> the wonderful scenery, but also you will </a:t>
            </a:r>
            <a:r>
              <a:rPr lang="en-US" altLang="zh-CN" sz="3200" b="0">
                <a:latin typeface="Times New Roman" panose="02020603050405020304" charset="0"/>
                <a:cs typeface="Times New Roman" panose="02020603050405020304" charset="0"/>
              </a:rPr>
              <a:t>be immersed in</a:t>
            </a:r>
            <a:r>
              <a:rPr lang="zh-CN" altLang="en-US" sz="3200" b="0">
                <a:latin typeface="Times New Roman" panose="02020603050405020304" charset="0"/>
                <a:cs typeface="Times New Roman" panose="02020603050405020304" charset="0"/>
              </a:rPr>
              <a:t> many historical relics, from which you can learn a lot of traditional cultures.</a:t>
            </a:r>
            <a:endParaRPr lang="zh-CN" altLang="en-US" sz="3200" b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 b="0">
                <a:latin typeface="Times New Roman" panose="02020603050405020304" charset="0"/>
                <a:cs typeface="Times New Roman" panose="02020603050405020304" charset="0"/>
              </a:rPr>
              <a:t>3.By immersing everyone in the charm of nature, this activity definitely offers relaxation to us.</a:t>
            </a:r>
            <a:endParaRPr lang="zh-CN" altLang="en-US" sz="3200" b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48260" y="59690"/>
            <a:ext cx="122891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                                     A school day out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  With the purpose of relieving pressure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all the students and teachers in senior 3 got involved in an extraordinary hiking--climbing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Daluo Mountain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last Friday, </a:t>
            </a:r>
            <a:r>
              <a:rPr lang="en-US" altLang="zh-CN" sz="36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which was well received 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Along the way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, we admired the spectacular view of nature, talking and laughing happily.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When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we arrived at the top, we had a picnic, enjoying some delicious home-made snacks.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After that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, we played games before we returned to school.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Not only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did the outing get us close to nature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but also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it gave us the chance to build strong bonds with each other.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a great day!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25" y="2604135"/>
            <a:ext cx="12191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en-US" altLang="zh-CN" sz="28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 was obviously 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walking with a great effort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trying to be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as still as possible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Minutes after he disappeared into the </a:t>
            </a:r>
            <a:r>
              <a:rPr lang="en-US" altLang="zh-CN" sz="2800" u="sng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woods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he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came running out again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toward ...</a:t>
            </a:r>
            <a:endParaRPr lang="en-US" altLang="zh-CN" sz="28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Finally, my curiosity 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got the best of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me. I 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crept out of the house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followed him on his journey.</a:t>
            </a:r>
            <a:endParaRPr lang="zh-CN" altLang="zh-CN" sz="2800" kern="100" dirty="0">
              <a:latin typeface="等线" panose="02010600030101010101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 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was </a:t>
            </a:r>
            <a:r>
              <a:rPr lang="en-US" altLang="zh-CN" sz="2800" u="sng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cupping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both hands 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as he walked, very careful not to </a:t>
            </a:r>
            <a:r>
              <a:rPr lang="en-US" altLang="zh-CN" sz="2800" u="sng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spill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water he held. </a:t>
            </a:r>
            <a:endParaRPr lang="en-US" altLang="zh-CN" sz="28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 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sneaked closer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as he went into the woods. </a:t>
            </a:r>
            <a:endParaRPr lang="en-US" altLang="zh-CN" sz="28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Branches and thorns 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slapped 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his little face . </a:t>
            </a:r>
            <a:endParaRPr lang="en-US" altLang="zh-CN" sz="28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As I 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leaned in to (approach) </a:t>
            </a:r>
            <a:r>
              <a:rPr lang="en-US" altLang="zh-CN" sz="28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spy on him, I saw an amazing sight. 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9050" y="95885"/>
            <a:ext cx="121729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显然他走得很吃力，尽量不动。</a:t>
            </a:r>
            <a:endParaRPr lang="zh-CN" altLang="en-US" sz="2400"/>
          </a:p>
          <a:p>
            <a:r>
              <a:rPr lang="zh-CN" altLang="en-US" sz="2400"/>
              <a:t>在他消失在树林里几分钟后，他又跑出来朝那所房子跑去。</a:t>
            </a:r>
            <a:endParaRPr lang="zh-CN" altLang="en-US" sz="2400"/>
          </a:p>
          <a:p>
            <a:r>
              <a:rPr lang="zh-CN" altLang="en-US" sz="2400"/>
              <a:t>最后，我的好奇心战胜了我。我蹑手蹑脚地走出屋子，跟着他一路走来。</a:t>
            </a:r>
            <a:endParaRPr lang="zh-CN" altLang="en-US" sz="2400"/>
          </a:p>
          <a:p>
            <a:r>
              <a:rPr lang="zh-CN" altLang="en-US" sz="2400"/>
              <a:t>他边走边窝着手，小心翼翼地不把水洒出来。</a:t>
            </a:r>
            <a:endParaRPr lang="zh-CN" altLang="en-US" sz="2400"/>
          </a:p>
          <a:p>
            <a:r>
              <a:rPr lang="zh-CN" altLang="en-US" sz="2400"/>
              <a:t>当他走进树林时，我偷偷地靠近他。</a:t>
            </a:r>
            <a:endParaRPr lang="zh-CN" altLang="en-US" sz="2400"/>
          </a:p>
          <a:p>
            <a:r>
              <a:rPr lang="zh-CN" altLang="en-US" sz="2400"/>
              <a:t>树枝和荆棘拍打着他的小脸。</a:t>
            </a:r>
            <a:endParaRPr lang="zh-CN" altLang="en-US" sz="2400"/>
          </a:p>
          <a:p>
            <a:r>
              <a:rPr lang="zh-CN" altLang="en-US" sz="2400"/>
              <a:t>当我凑近前去监视他时，我看到了一个令人惊奇的景象。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610870"/>
            <a:ext cx="121735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para 1:</a:t>
            </a:r>
            <a:endParaRPr lang="en-US" altLang="zh-CN" sz="3200"/>
          </a:p>
          <a:p>
            <a:r>
              <a:rPr lang="en-US" altLang="zh-CN" sz="3200"/>
              <a:t>“Do you remember a cold and hungry girl who once visited this place when you worked?”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Para2:</a:t>
            </a:r>
            <a:endParaRPr lang="en-US" altLang="zh-CN" sz="3200"/>
          </a:p>
          <a:p>
            <a:r>
              <a:rPr lang="en-US" altLang="zh-CN" sz="3200"/>
              <a:t>“So you started your own business?” Old Jack mumbld after a long silence.</a:t>
            </a:r>
            <a:endParaRPr lang="en-US" altLang="zh-CN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83185"/>
            <a:ext cx="12191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Hard work and determination pay off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43510"/>
            <a:ext cx="121646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记住，努力不一定能保证成功，但没有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付出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，什么都不可能。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Keep in mind that effeots doesn't necessily gurantee success, but without devotion, nothing is possible.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梦想值得你付出时间和努力。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Dreams deserve your time and efforts.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钱应该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在最重要的地方。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 should be put where it matters most.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她是第一个提出这个想法的人。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is the first to put forward the idea.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这是爸爸在他的职业生涯中第一次得到一个暑假的机会。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the first time that dad has been offered a summer off in his career.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466725"/>
            <a:ext cx="12183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</a:t>
            </a:r>
            <a:endParaRPr lang="zh-CN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0"/>
            <a:ext cx="1218311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  <a:p>
            <a:r>
              <a:rPr lang="en-US" altLang="zh-CN" sz="3600"/>
              <a:t>4. They find dirty surfaces and paint them with images or messages ________(use) cleaning brushes or pressure hoses.</a:t>
            </a:r>
            <a:endParaRPr lang="en-US" altLang="zh-CN" sz="3600"/>
          </a:p>
          <a:p>
            <a:r>
              <a:rPr lang="en-US" altLang="zh-CN" sz="3600"/>
              <a:t>5.</a:t>
            </a:r>
            <a:r>
              <a:rPr lang="en-US" altLang="zh-CN" sz="3200">
                <a:sym typeface="+mn-ea"/>
              </a:rPr>
              <a:t>他（老人）的目光一直扫过每一个人，寻找能和他一起下棋的人。</a:t>
            </a:r>
            <a:endParaRPr lang="en-US" altLang="zh-CN" sz="3600"/>
          </a:p>
          <a:p>
            <a:r>
              <a:rPr lang="en-US" altLang="zh-CN" sz="3600"/>
              <a:t>His eyes </a:t>
            </a:r>
            <a:r>
              <a:rPr lang="en-US" altLang="zh-CN" sz="3600">
                <a:solidFill>
                  <a:srgbClr val="FF0000"/>
                </a:solidFill>
              </a:rPr>
              <a:t>kept jumping from person to person</a:t>
            </a:r>
            <a:r>
              <a:rPr lang="en-US" altLang="zh-CN" sz="3600"/>
              <a:t>, </a:t>
            </a:r>
            <a:r>
              <a:rPr lang="en-US" altLang="zh-CN" sz="3600">
                <a:solidFill>
                  <a:srgbClr val="FF0000"/>
                </a:solidFill>
              </a:rPr>
              <a:t>searching for </a:t>
            </a:r>
            <a:r>
              <a:rPr lang="en-US" altLang="zh-CN" sz="3600"/>
              <a:t>someone to join him for a game of chess.</a:t>
            </a:r>
            <a:endParaRPr lang="en-US" altLang="zh-CN" sz="3600"/>
          </a:p>
          <a:p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put sb at risk of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/>
              <a:t>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make up for the loss of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addressed </a:t>
            </a:r>
            <a:r>
              <a:rPr lang="en-US" altLang="zh-CN" sz="3200">
                <a:solidFill>
                  <a:srgbClr val="FF0000"/>
                </a:solidFill>
              </a:rPr>
              <a:t>a preblem concerning</a:t>
            </a:r>
            <a:r>
              <a:rPr lang="en-US" altLang="zh-CN" sz="3200"/>
              <a:t>/</a:t>
            </a:r>
            <a:r>
              <a:rPr lang="en-US" altLang="zh-CN" sz="3200">
                <a:solidFill>
                  <a:srgbClr val="0000FF"/>
                </a:solidFill>
              </a:rPr>
              <a:t>a</a:t>
            </a:r>
            <a:r>
              <a:rPr lang="en-US" altLang="zh-CN" sz="3200">
                <a:solidFill>
                  <a:srgbClr val="0000FF"/>
                </a:solidFill>
              </a:rPr>
              <a:t>ddress an envelop/He addressed an audience of 10.000 people.</a:t>
            </a:r>
            <a:endParaRPr lang="en-US" altLang="zh-CN" sz="3200">
              <a:solidFill>
                <a:srgbClr val="0000FF"/>
              </a:solidFill>
            </a:endParaRPr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</a:t>
            </a:r>
            <a:r>
              <a:rPr lang="zh-CN" altLang="en-US" sz="3200">
                <a:solidFill>
                  <a:srgbClr val="FF0000"/>
                </a:solidFill>
              </a:rPr>
              <a:t>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arouse readers’ sympathy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The task </a:t>
            </a:r>
            <a:r>
              <a:rPr lang="zh-CN" altLang="en-US" sz="3600">
                <a:solidFill>
                  <a:srgbClr val="FF0000"/>
                </a:solidFill>
              </a:rPr>
              <a:t>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71450"/>
            <a:ext cx="1218311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1.We could hear the child sobbing in that room.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There came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 sobbing of a child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.The dog growled at the stranger passing by the house.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The thunder growled in the distance.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 The wolves were howling in the forest.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“I hate you all!” she howled.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 Quivering with anger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she slammed the door shut.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 During the Spring Festival, the train stations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are jammed with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people and luggage.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.She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patted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/stroked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the dog on the head.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100" y="2959100"/>
            <a:ext cx="1215390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>
                <a:latin typeface="Times New Roman" panose="02020603050405020304" charset="0"/>
                <a:ea typeface="等线" panose="02010600030101010101" charset="-122"/>
              </a:rPr>
              <a:t>look back on</a:t>
            </a:r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  <a:p>
            <a:pPr eaLnBrk="0" hangingPunct="0"/>
            <a:r>
              <a:rPr lang="en-US" altLang="zh-CN" sz="2800">
                <a:latin typeface="Times New Roman" panose="02020603050405020304" charset="0"/>
                <a:ea typeface="等线" panose="02010600030101010101" charset="-122"/>
              </a:rPr>
              <a:t>full of possibilities and anticipation.</a:t>
            </a:r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  <a:p>
            <a:pPr eaLnBrk="0" hangingPunct="0"/>
            <a:r>
              <a:rPr lang="en-US" altLang="zh-CN" sz="2800">
                <a:latin typeface="Times New Roman" panose="02020603050405020304" charset="0"/>
                <a:ea typeface="等线" panose="02010600030101010101" charset="-122"/>
              </a:rPr>
              <a:t>let go of the familiar and dive into the unfamiliar</a:t>
            </a:r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  <a:p>
            <a:pPr eaLnBrk="0" hangingPunct="0"/>
            <a:r>
              <a:rPr lang="en-US" altLang="zh-CN" sz="2800">
                <a:latin typeface="Times New Roman" panose="02020603050405020304" charset="0"/>
                <a:ea typeface="等线" panose="02010600030101010101" charset="-122"/>
              </a:rPr>
              <a:t>put away</a:t>
            </a:r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  <a:p>
            <a:pPr eaLnBrk="0" hangingPunct="0"/>
            <a:r>
              <a:rPr lang="en-US" altLang="zh-CN" sz="2800">
                <a:latin typeface="Times New Roman" panose="02020603050405020304" charset="0"/>
                <a:ea typeface="等线" panose="02010600030101010101" charset="-122"/>
              </a:rPr>
              <a:t>a glowing heart full of hope</a:t>
            </a:r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  <a:p>
            <a:pPr eaLnBrk="0" hangingPunct="0"/>
            <a:r>
              <a:rPr lang="en-US" altLang="zh-CN" sz="2800">
                <a:latin typeface="Times New Roman" panose="02020603050405020304" charset="0"/>
                <a:ea typeface="等线" panose="02010600030101010101" charset="-122"/>
              </a:rPr>
              <a:t>a person of integrity</a:t>
            </a:r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  <a:p>
            <a:pPr eaLnBrk="0" hangingPunct="0"/>
            <a:r>
              <a:rPr lang="en-US" altLang="zh-CN" sz="2800">
                <a:latin typeface="Times New Roman" panose="02020603050405020304" charset="0"/>
                <a:ea typeface="等线" panose="02010600030101010101" charset="-122"/>
              </a:rPr>
              <a:t>stay true to one’s heart (my value)</a:t>
            </a:r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  <a:p>
            <a:pPr eaLnBrk="0" hangingPunct="0"/>
            <a:r>
              <a:rPr lang="en-US" altLang="zh-CN" sz="2800">
                <a:latin typeface="Times New Roman" panose="02020603050405020304" charset="0"/>
                <a:ea typeface="等线" panose="02010600030101010101" charset="-122"/>
              </a:rPr>
              <a:t>get cheated</a:t>
            </a:r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  <a:p>
            <a:pPr eaLnBrk="0" hangingPunct="0"/>
            <a:r>
              <a:rPr lang="en-US" altLang="zh-CN" sz="2800">
                <a:latin typeface="Times New Roman" panose="02020603050405020304" charset="0"/>
                <a:ea typeface="等线" panose="02010600030101010101" charset="-122"/>
              </a:rPr>
              <a:t>apply ...to </a:t>
            </a:r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  <a:p>
            <a:pPr eaLnBrk="0" hangingPunct="0"/>
            <a:endParaRPr lang="en-US" altLang="zh-CN" sz="2800">
              <a:latin typeface="Times New Roman" panose="02020603050405020304" charset="0"/>
              <a:ea typeface="等线" panose="02010600030101010101" charset="-122"/>
            </a:endParaRPr>
          </a:p>
        </p:txBody>
      </p:sp>
      <p:sp>
        <p:nvSpPr>
          <p:cNvPr id="4098" name="文本框 4"/>
          <p:cNvSpPr txBox="1"/>
          <p:nvPr/>
        </p:nvSpPr>
        <p:spPr>
          <a:xfrm>
            <a:off x="0" y="0"/>
            <a:ext cx="12153900" cy="304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回顾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             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充满了可能性和期待。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pPr eaLnBrk="0" hangingPunct="0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放手熟悉的，进入陌生的世界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pPr eaLnBrk="0" hangingPunct="0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放好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pPr eaLnBrk="0" hangingPunct="0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一颗充满希望的炽热的心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pPr eaLnBrk="0" hangingPunct="0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正直的人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pPr eaLnBrk="0" hangingPunct="0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保持真心（坚持我的价值观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)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pPr eaLnBrk="0" hangingPunct="0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被骗了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pPr eaLnBrk="0" hangingPunct="0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把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...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应用在……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charRg st="1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charRg st="105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charRg st="114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4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charRg st="165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7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charRg st="187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charRg st="199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11760"/>
            <a:ext cx="1217358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可怜的家伙，”斯科特说，轻轻地揉着白牙的耳朵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“ Poor fellow, ” said Scott,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gently rubbing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White Fangs ears.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ym typeface="+mn-ea"/>
              </a:rPr>
              <a:t>从敞开的门里传来一声低沉而焦虑的哀鸣，就像一声呜咽。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Through the open door came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a low, anxious whine(哀鸣), like a sobbing under the breath.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ym typeface="+mn-ea"/>
              </a:rPr>
              <a:t>他一刻也不会离开他的主人，斯科特进去的时候，他站就在门边，注视着他的一举一动。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 wouldn’t leave his masters side for a second, and when Scott went inside, he stood outside by the door, watching his every move.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ym typeface="+mn-ea"/>
              </a:rPr>
              <a:t>他向他的主人投去渴望和探询的目光，把头埋在主人的手臂和身体之间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 gave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cast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his master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wistful(若有所求的), searching look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buried his head out of sight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, between his master’s arm and body.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371090"/>
            <a:ext cx="122116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I caught sight of the lonely figure of Dad, who was leaning over the van, face clouded with gloom.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 noticed the gloom in his eyes and the depression in his tone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vision of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her peers in the club surrounding her and casting envious and worshiping look over at the Christmas party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marched before Angelina's eyes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. Her face flushed and eyes sparkled.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There Mrs Harding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was lost in thought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face clouded with gloom, which reminded Angelina of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how depressed her father felt during that long jobless year.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135"/>
            <a:ext cx="1213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我看到了父亲孤独的身影，他斜靠在在货车上，脸上愁云密布。</a:t>
            </a:r>
            <a:endParaRPr lang="zh-CN" altLang="en-US" sz="2400"/>
          </a:p>
          <a:p>
            <a:r>
              <a:rPr lang="zh-CN" altLang="en-US" sz="2400"/>
              <a:t>我注意到他眼神和语气里的</a:t>
            </a:r>
            <a:r>
              <a:rPr lang="zh-CN" altLang="en-US" sz="2400">
                <a:sym typeface="+mn-ea"/>
              </a:rPr>
              <a:t>忧郁</a:t>
            </a:r>
            <a:endParaRPr lang="zh-CN" altLang="en-US" sz="2400"/>
          </a:p>
          <a:p>
            <a:r>
              <a:rPr lang="zh-CN" altLang="en-US" sz="2400"/>
              <a:t>她憧憬着俱乐部里同伴围绕着她，在圣诞晚会上看向她那羡慕和崇拜的目光，她的脸发红，眼睛闪闪发光。</a:t>
            </a:r>
            <a:endParaRPr lang="zh-CN" altLang="en-US" sz="2400"/>
          </a:p>
          <a:p>
            <a:r>
              <a:rPr lang="zh-CN" altLang="en-US" sz="2400"/>
              <a:t>那里，</a:t>
            </a:r>
            <a:r>
              <a:rPr lang="en-US" altLang="zh-CN" sz="2400"/>
              <a:t>Mrs Harding</a:t>
            </a:r>
            <a:r>
              <a:rPr lang="zh-CN" altLang="en-US" sz="2400"/>
              <a:t>陷入了沉思，脸色阴沉，</a:t>
            </a:r>
            <a:r>
              <a:rPr lang="en-US" altLang="zh-CN" sz="2400"/>
              <a:t>Angelina</a:t>
            </a:r>
            <a:r>
              <a:rPr lang="zh-CN" altLang="en-US" sz="2400"/>
              <a:t>不由想起了她父亲在那漫长无业得一年里有多么沮丧。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830" y="2472690"/>
            <a:ext cx="1215517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She felt a little ashamed for her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momentary selfish thought of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beautifying herself 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regardless of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hard situation of Mrs Harding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Donate it or keep it for myself？”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pondered, with a conflicting heart, holding tightly the twenty- dollar bill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Snowflakes were still dancing along with her dream of peers all wearing beautiful dresses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Smiles dancing in her eyes, Angelina beamed at herself,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“Merry Christmas!” </a:t>
            </a:r>
            <a:endParaRPr lang="en-US" altLang="zh-CN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27330"/>
            <a:ext cx="121443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她为自己</a:t>
            </a:r>
            <a:r>
              <a:rPr lang="zh-CN" altLang="en-US" sz="2800">
                <a:sym typeface="+mn-ea"/>
              </a:rPr>
              <a:t>不顾</a:t>
            </a:r>
            <a:r>
              <a:rPr lang="en-US" altLang="zh-CN" sz="2800">
                <a:sym typeface="+mn-ea"/>
              </a:rPr>
              <a:t>mrs Harding</a:t>
            </a:r>
            <a:r>
              <a:rPr lang="zh-CN" altLang="en-US" sz="2800">
                <a:sym typeface="+mn-ea"/>
              </a:rPr>
              <a:t>的艰难处境追求</a:t>
            </a:r>
            <a:r>
              <a:rPr lang="zh-CN" altLang="en-US" sz="2800"/>
              <a:t>一时虚荣美丽的自私想法感到有点惭愧</a:t>
            </a:r>
            <a:endParaRPr lang="zh-CN" altLang="en-US" sz="2800"/>
          </a:p>
          <a:p>
            <a:r>
              <a:rPr lang="en-US" altLang="zh-CN" sz="2800"/>
              <a:t>“</a:t>
            </a:r>
            <a:r>
              <a:rPr lang="zh-CN" altLang="en-US" sz="2800"/>
              <a:t>是捐还是自己留着?”她紧紧地攥着那张二十元钞票，心里矛盾地想着。</a:t>
            </a:r>
            <a:endParaRPr lang="zh-CN" altLang="en-US" sz="2800"/>
          </a:p>
          <a:p>
            <a:r>
              <a:rPr lang="zh-CN" altLang="en-US" sz="2800"/>
              <a:t>雪花还在飞舞，伴着她的梦，她的同龄人都穿着漂亮的衣服的梦。</a:t>
            </a:r>
            <a:endParaRPr lang="zh-CN" altLang="en-US" sz="2800"/>
          </a:p>
          <a:p>
            <a:r>
              <a:rPr lang="zh-CN" altLang="en-US" sz="2800"/>
              <a:t>满眼都是笑，安吉利娜微笑着对自己说:“圣诞快乐!”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05" y="3179445"/>
            <a:ext cx="121646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I stormed out (of the room in a rage).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take over the housework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dragged myself to bed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water poured in/flooded in.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I got frightened to death.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92710"/>
            <a:ext cx="121596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</a:rPr>
              <a:t>我一气之下冲了出去</a:t>
            </a:r>
            <a:endParaRPr lang="zh-CN" altLang="en-US" sz="2800">
              <a:latin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</a:rPr>
              <a:t>接管家务</a:t>
            </a:r>
            <a:endParaRPr lang="zh-CN" altLang="en-US" sz="2800">
              <a:latin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</a:rPr>
              <a:t>拖着疲惫的身子上床</a:t>
            </a:r>
            <a:endParaRPr lang="zh-CN" altLang="en-US" sz="2800">
              <a:latin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</a:rPr>
              <a:t>水涌进来</a:t>
            </a:r>
            <a:endParaRPr lang="zh-CN" altLang="en-US" sz="2800">
              <a:latin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</a:rPr>
              <a:t>我吓死了</a:t>
            </a:r>
            <a:endParaRPr lang="zh-CN" altLang="en-US" sz="28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122295"/>
            <a:ext cx="121646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provide an in-depth explanation of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mark a new chapter 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with the help of advanc</a:t>
            </a:r>
            <a:r>
              <a:rPr lang="en-US" altLang="zh-CN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ed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technology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 was overcome with anger/ I raged/ I was irritated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lose one’s temper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As rain came down in sheets/was pouring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 struggled into my jacket, seized my bag and ignored him.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70" y="-59690"/>
            <a:ext cx="121367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提供一个深刻的解释</a:t>
            </a:r>
            <a:endParaRPr lang="zh-CN" altLang="en-US" sz="2800"/>
          </a:p>
          <a:p>
            <a:r>
              <a:rPr lang="zh-CN" altLang="en-US" sz="2800"/>
              <a:t>开启新篇章</a:t>
            </a:r>
            <a:endParaRPr lang="zh-CN" altLang="en-US" sz="2800"/>
          </a:p>
          <a:p>
            <a:r>
              <a:rPr lang="zh-CN" altLang="en-US" sz="2800"/>
              <a:t>借助于先进的技术</a:t>
            </a:r>
            <a:endParaRPr lang="zh-CN" altLang="en-US" sz="2800"/>
          </a:p>
          <a:p>
            <a:r>
              <a:rPr lang="zh-CN" altLang="en-US" sz="2800"/>
              <a:t>感到很愤怒</a:t>
            </a:r>
            <a:endParaRPr lang="zh-CN" altLang="en-US" sz="2800"/>
          </a:p>
          <a:p>
            <a:r>
              <a:rPr lang="zh-CN" altLang="en-US" sz="2800"/>
              <a:t>发脾气</a:t>
            </a:r>
            <a:endParaRPr lang="zh-CN" altLang="en-US" sz="2800"/>
          </a:p>
          <a:p>
            <a:r>
              <a:rPr lang="zh-CN" altLang="en-US" sz="2800"/>
              <a:t>大雨滂沱而下</a:t>
            </a:r>
            <a:endParaRPr lang="zh-CN" altLang="en-US" sz="2800"/>
          </a:p>
          <a:p>
            <a:r>
              <a:rPr lang="zh-CN" altLang="en-US" sz="2800"/>
              <a:t>我挣扎着穿上夹克，抓起包，不理他。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2976245"/>
            <a:ext cx="1216469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come across random acts of kindness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find oneself in an awkward situation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go out of use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have only $11 to my name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there was no such thing as mobile phones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knock door to door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 poor are we that we have no extra food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set an example for /to sb</a:t>
            </a:r>
            <a:endParaRPr lang="en-US" altLang="zh-CN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15" y="125095"/>
            <a:ext cx="121551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偶尔遇到一些善意的行为</a:t>
            </a:r>
            <a:endParaRPr lang="zh-CN" altLang="en-US" sz="2400"/>
          </a:p>
          <a:p>
            <a:r>
              <a:rPr lang="zh-CN" altLang="en-US" sz="2400"/>
              <a:t>发现自己处于尴尬的境地</a:t>
            </a:r>
            <a:endParaRPr lang="zh-CN" altLang="en-US" sz="2400"/>
          </a:p>
          <a:p>
            <a:r>
              <a:rPr lang="zh-CN" altLang="en-US" sz="2400"/>
              <a:t>不再使用</a:t>
            </a:r>
            <a:endParaRPr lang="zh-CN" altLang="en-US" sz="2400"/>
          </a:p>
          <a:p>
            <a:r>
              <a:rPr lang="zh-CN" altLang="en-US" sz="2400"/>
              <a:t>我名下只有11美元</a:t>
            </a:r>
            <a:endParaRPr lang="zh-CN" altLang="en-US" sz="2400"/>
          </a:p>
          <a:p>
            <a:r>
              <a:rPr lang="zh-CN" altLang="en-US" sz="2400"/>
              <a:t>那时还没有手机这种东西</a:t>
            </a:r>
            <a:endParaRPr lang="zh-CN" altLang="en-US" sz="2400"/>
          </a:p>
          <a:p>
            <a:r>
              <a:rPr lang="zh-CN" altLang="en-US" sz="2400"/>
              <a:t>挨家挨户敲门</a:t>
            </a:r>
            <a:endParaRPr lang="zh-CN" altLang="en-US" sz="2400"/>
          </a:p>
          <a:p>
            <a:r>
              <a:rPr lang="zh-CN" altLang="en-US" sz="2400"/>
              <a:t>我们太穷了，没有多余的食物</a:t>
            </a:r>
            <a:endParaRPr lang="zh-CN" altLang="en-US" sz="2400"/>
          </a:p>
          <a:p>
            <a:r>
              <a:rPr lang="zh-CN" altLang="en-US" sz="2400"/>
              <a:t>为…树立榜样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10167</Words>
  <Application>WPS 演示</Application>
  <PresentationFormat>自定义</PresentationFormat>
  <Paragraphs>270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Candara</vt:lpstr>
      <vt:lpstr>华文新魏</vt:lpstr>
      <vt:lpstr>Symbol</vt:lpstr>
      <vt:lpstr>Times New Roman</vt:lpstr>
      <vt:lpstr>等线</vt:lpstr>
      <vt:lpstr>华文楷体</vt:lpstr>
      <vt:lpstr>微软雅黑</vt:lpstr>
      <vt:lpstr>Arial Unicode MS</vt:lpstr>
      <vt:lpstr>Calibri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lina</cp:lastModifiedBy>
  <cp:revision>495</cp:revision>
  <dcterms:created xsi:type="dcterms:W3CDTF">2017-08-18T03:02:00Z</dcterms:created>
  <dcterms:modified xsi:type="dcterms:W3CDTF">2021-04-07T10:10:25Z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DCA665E2CCEE4F8480B23822822D0007</vt:lpwstr>
  </property>
</Properties>
</file>