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1215" r:id="rId3"/>
    <p:sldId id="1211" r:id="rId4"/>
    <p:sldId id="1216" r:id="rId5"/>
    <p:sldId id="1220" r:id="rId6"/>
    <p:sldId id="1221" r:id="rId7"/>
    <p:sldId id="1222" r:id="rId8"/>
    <p:sldId id="1225" r:id="rId9"/>
    <p:sldId id="1224" r:id="rId10"/>
    <p:sldId id="1240" r:id="rId11"/>
    <p:sldId id="1251" r:id="rId12"/>
    <p:sldId id="1241" r:id="rId13"/>
    <p:sldId id="1227" r:id="rId14"/>
    <p:sldId id="1230" r:id="rId15"/>
    <p:sldId id="1231" r:id="rId16"/>
    <p:sldId id="1233" r:id="rId17"/>
    <p:sldId id="1232" r:id="rId18"/>
    <p:sldId id="1229" r:id="rId19"/>
    <p:sldId id="1228" r:id="rId20"/>
    <p:sldId id="1218" r:id="rId21"/>
    <p:sldId id="121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89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xml"/><Relationship Id="rId7" Type="http://schemas.openxmlformats.org/officeDocument/2006/relationships/image" Target="../media/image6.png"/><Relationship Id="rId6" Type="http://schemas.openxmlformats.org/officeDocument/2006/relationships/tags" Target="../tags/tag3.xml"/><Relationship Id="rId5" Type="http://schemas.openxmlformats.org/officeDocument/2006/relationships/image" Target="../media/image5.png"/><Relationship Id="rId4" Type="http://schemas.openxmlformats.org/officeDocument/2006/relationships/tags" Target="../tags/tag2.xml"/><Relationship Id="rId3" Type="http://schemas.openxmlformats.org/officeDocument/2006/relationships/image" Target="../media/image4.png"/><Relationship Id="rId2" Type="http://schemas.openxmlformats.org/officeDocument/2006/relationships/tags" Target="../tags/tag1.xml"/><Relationship Id="rId19" Type="http://schemas.openxmlformats.org/officeDocument/2006/relationships/slideLayout" Target="../slideLayouts/slideLayout7.xml"/><Relationship Id="rId18" Type="http://schemas.openxmlformats.org/officeDocument/2006/relationships/tags" Target="../tags/tag9.xml"/><Relationship Id="rId17" Type="http://schemas.openxmlformats.org/officeDocument/2006/relationships/image" Target="../media/image11.png"/><Relationship Id="rId16" Type="http://schemas.openxmlformats.org/officeDocument/2006/relationships/tags" Target="../tags/tag8.xml"/><Relationship Id="rId15" Type="http://schemas.openxmlformats.org/officeDocument/2006/relationships/image" Target="../media/image10.png"/><Relationship Id="rId14" Type="http://schemas.openxmlformats.org/officeDocument/2006/relationships/tags" Target="../tags/tag7.xml"/><Relationship Id="rId13" Type="http://schemas.openxmlformats.org/officeDocument/2006/relationships/image" Target="../media/image9.png"/><Relationship Id="rId12" Type="http://schemas.openxmlformats.org/officeDocument/2006/relationships/tags" Target="../tags/tag6.xml"/><Relationship Id="rId11" Type="http://schemas.openxmlformats.org/officeDocument/2006/relationships/image" Target="../media/image8.png"/><Relationship Id="rId10" Type="http://schemas.openxmlformats.org/officeDocument/2006/relationships/tags" Target="../tags/tag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09215" y="663623"/>
            <a:ext cx="896053" cy="657753"/>
          </a:xfrm>
          <a:prstGeom prst="rect">
            <a:avLst/>
          </a:prstGeom>
        </p:spPr>
      </p:pic>
      <p:pic>
        <p:nvPicPr>
          <p:cNvPr id="72" name="图片 7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10689007" y="1343741"/>
            <a:ext cx="468171" cy="464859"/>
          </a:xfrm>
          <a:prstGeom prst="rect">
            <a:avLst/>
          </a:prstGeom>
        </p:spPr>
      </p:pic>
      <p:pic>
        <p:nvPicPr>
          <p:cNvPr id="73" name="图片 72"/>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11155613" y="953104"/>
            <a:ext cx="258659" cy="256828"/>
          </a:xfrm>
          <a:prstGeom prst="rect">
            <a:avLst/>
          </a:prstGeom>
        </p:spPr>
      </p:pic>
      <p:pic>
        <p:nvPicPr>
          <p:cNvPr id="74" name="图片 73"/>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0898519" y="629539"/>
            <a:ext cx="208500" cy="207025"/>
          </a:xfrm>
          <a:prstGeom prst="rect">
            <a:avLst/>
          </a:prstGeom>
        </p:spPr>
      </p:pic>
      <p:pic>
        <p:nvPicPr>
          <p:cNvPr id="75" name="图片 74"/>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l="25274" t="27748" r="33608" b="16937"/>
          <a:stretch>
            <a:fillRect/>
          </a:stretch>
        </p:blipFill>
        <p:spPr>
          <a:xfrm>
            <a:off x="11067960" y="367225"/>
            <a:ext cx="540332" cy="551103"/>
          </a:xfrm>
          <a:prstGeom prst="rect">
            <a:avLst/>
          </a:prstGeom>
        </p:spPr>
      </p:pic>
      <p:pic>
        <p:nvPicPr>
          <p:cNvPr id="78" name="图片 77"/>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0" y="5434476"/>
            <a:ext cx="1147307" cy="1123487"/>
          </a:xfrm>
          <a:prstGeom prst="rect">
            <a:avLst/>
          </a:prstGeom>
        </p:spPr>
      </p:pic>
      <p:pic>
        <p:nvPicPr>
          <p:cNvPr id="7" name="图片 6"/>
          <p:cNvPicPr>
            <a:picLocks noChangeAspect="1"/>
          </p:cNvPicPr>
          <p:nvPr>
            <p:custDataLst>
              <p:tags r:id="rId12"/>
            </p:custDataLst>
          </p:nvPr>
        </p:nvPicPr>
        <p:blipFill>
          <a:blip r:embed="rId13" cstate="print">
            <a:extLst>
              <a:ext uri="{28A0092B-C50C-407E-A947-70E740481C1C}">
                <a14:useLocalDpi xmlns:a14="http://schemas.microsoft.com/office/drawing/2010/main" val="0"/>
              </a:ext>
            </a:extLst>
          </a:blip>
          <a:stretch>
            <a:fillRect/>
          </a:stretch>
        </p:blipFill>
        <p:spPr>
          <a:xfrm>
            <a:off x="489317" y="61091"/>
            <a:ext cx="713245" cy="1012927"/>
          </a:xfrm>
          <a:prstGeom prst="rect">
            <a:avLst/>
          </a:prstGeom>
        </p:spPr>
      </p:pic>
      <p:pic>
        <p:nvPicPr>
          <p:cNvPr id="8" name="图片 7"/>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2049716" y="169379"/>
            <a:ext cx="787851" cy="991307"/>
          </a:xfrm>
          <a:prstGeom prst="rect">
            <a:avLst/>
          </a:prstGeom>
        </p:spPr>
      </p:pic>
      <p:pic>
        <p:nvPicPr>
          <p:cNvPr id="27" name="图片 26"/>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a:xfrm>
            <a:off x="3988749" y="740736"/>
            <a:ext cx="908235" cy="901808"/>
          </a:xfrm>
          <a:prstGeom prst="rect">
            <a:avLst/>
          </a:prstGeom>
        </p:spPr>
      </p:pic>
      <p:sp>
        <p:nvSpPr>
          <p:cNvPr id="12" name="文本框 11"/>
          <p:cNvSpPr txBox="1"/>
          <p:nvPr/>
        </p:nvSpPr>
        <p:spPr>
          <a:xfrm>
            <a:off x="48260" y="60960"/>
            <a:ext cx="12143740" cy="6993255"/>
          </a:xfrm>
          <a:prstGeom prst="rect">
            <a:avLst/>
          </a:prstGeom>
          <a:noFill/>
        </p:spPr>
        <p:txBody>
          <a:bodyPr wrap="square">
            <a:spAutoFit/>
          </a:bodyPr>
          <a:lstStyle/>
          <a:p>
            <a:pPr fontAlgn="auto">
              <a:lnSpc>
                <a:spcPct val="100000"/>
              </a:lnSpc>
            </a:pPr>
            <a:r>
              <a:rPr lang="en-US" altLang="zh-CN" i="1" dirty="0">
                <a:solidFill>
                  <a:srgbClr val="000000"/>
                </a:solidFill>
                <a:effectLst/>
                <a:latin typeface="等线" panose="02010600030101010101" charset="-122"/>
                <a:ea typeface="等线" panose="02010600030101010101" charset="-122"/>
                <a:cs typeface="等线" panose="02010600030101010101" charset="-122"/>
              </a:rPr>
              <a:t> </a:t>
            </a:r>
            <a:r>
              <a:rPr lang="en-US" altLang="zh-CN" sz="3735" i="1" u="sng" dirty="0">
                <a:solidFill>
                  <a:srgbClr val="000000"/>
                </a:solidFill>
                <a:effectLst/>
                <a:latin typeface="Times New Roman" panose="02020603050405020304" charset="0"/>
                <a:ea typeface="等线" panose="02010600030101010101" charset="-122"/>
                <a:cs typeface="Times New Roman" panose="02020603050405020304" charset="0"/>
              </a:rPr>
              <a:t>I stared at the paper and then looked around</a:t>
            </a:r>
            <a:r>
              <a:rPr lang="en-US" altLang="zh-CN" sz="3735" i="1" dirty="0">
                <a:solidFill>
                  <a:srgbClr val="000000"/>
                </a:solidFill>
                <a:effectLst/>
                <a:latin typeface="Times New Roman" panose="02020603050405020304" charset="0"/>
                <a:ea typeface="等线" panose="02010600030101010101" charset="-122"/>
                <a:cs typeface="Times New Roman" panose="02020603050405020304" charset="0"/>
              </a:rPr>
              <a:t>. </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I was cold. Although I could not see my sisters nor the new house, which was hidden from my sight by a grey wall, I got the feeling that I was not alone</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(why?)</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Walking along the shore was a tall familiar figure who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looked</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lost in his thoughts. </a:t>
            </a:r>
            <a:r>
              <a:rPr lang="en-US" altLang="zh-CN" sz="3735" dirty="0">
                <a:solidFill>
                  <a:srgbClr val="0F75F1"/>
                </a:solidFill>
                <a:effectLst/>
                <a:latin typeface="Times New Roman" panose="02020603050405020304" charset="0"/>
                <a:ea typeface="等线" panose="02010600030101010101" charset="-122"/>
                <a:cs typeface="Times New Roman" panose="02020603050405020304" charset="0"/>
              </a:rPr>
              <a:t>I looked again at the paper in my hand, closed my eyes and wished.   61                   </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a:t>
            </a:r>
            <a:endPar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endParaRPr>
          </a:p>
          <a:p>
            <a:pPr fontAlgn="auto">
              <a:lnSpc>
                <a:spcPct val="100000"/>
              </a:lnSpc>
            </a:pPr>
            <a:r>
              <a:rPr lang="en-US" altLang="zh-CN" sz="3735" i="1" u="sng" dirty="0">
                <a:solidFill>
                  <a:srgbClr val="000000"/>
                </a:solidFill>
                <a:effectLst/>
                <a:latin typeface="Times New Roman" panose="02020603050405020304" charset="0"/>
                <a:ea typeface="等线" panose="02010600030101010101" charset="-122"/>
                <a:cs typeface="Times New Roman" panose="02020603050405020304" charset="0"/>
              </a:rPr>
              <a:t>As I opened my eyes, I found my father was standing right beside me</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“Happy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Birthday</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son,” he said, patting my shoulder gently.</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I smiled up at him and took his hand.</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Looking back, life from that day on marked the start of a close bond and a strong friendship with my </a:t>
            </a:r>
            <a:r>
              <a:rPr lang="en-US" altLang="zh-CN" sz="3735" u="sng" dirty="0">
                <a:solidFill>
                  <a:srgbClr val="000000"/>
                </a:solidFill>
                <a:effectLst/>
                <a:latin typeface="Times New Roman" panose="02020603050405020304" charset="0"/>
                <a:ea typeface="等线" panose="02010600030101010101" charset="-122"/>
                <a:cs typeface="Times New Roman" panose="02020603050405020304" charset="0"/>
              </a:rPr>
              <a:t>father</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What was my birthday surprise? Wishes do come true. </a:t>
            </a:r>
            <a:r>
              <a:rPr lang="en-US" altLang="zh-CN" sz="3735" dirty="0">
                <a:solidFill>
                  <a:srgbClr val="FF0000"/>
                </a:solidFill>
                <a:effectLst/>
                <a:latin typeface="Times New Roman" panose="02020603050405020304" charset="0"/>
                <a:ea typeface="等线" panose="02010600030101010101" charset="-122"/>
                <a:cs typeface="Times New Roman" panose="02020603050405020304" charset="0"/>
              </a:rPr>
              <a:t>new friend?   48</a:t>
            </a:r>
            <a:r>
              <a:rPr lang="en-US" altLang="zh-CN" sz="3735" dirty="0">
                <a:solidFill>
                  <a:srgbClr val="000000"/>
                </a:solidFill>
                <a:effectLst/>
                <a:latin typeface="Times New Roman" panose="02020603050405020304" charset="0"/>
                <a:ea typeface="等线" panose="02010600030101010101" charset="-122"/>
                <a:cs typeface="Times New Roman" panose="02020603050405020304" charset="0"/>
              </a:rPr>
              <a:t>              </a:t>
            </a:r>
            <a:r>
              <a:rPr lang="en-US" altLang="zh-CN" sz="2800" dirty="0">
                <a:solidFill>
                  <a:srgbClr val="000000"/>
                </a:solidFill>
                <a:effectLst/>
                <a:latin typeface="Times New Roman" panose="02020603050405020304" charset="0"/>
                <a:ea typeface="等线" panose="02010600030101010101" charset="-122"/>
                <a:cs typeface="Times New Roman" panose="02020603050405020304" charset="0"/>
              </a:rPr>
              <a:t>                                                                                                          </a:t>
            </a:r>
            <a:endParaRPr lang="zh-CN" altLang="zh-CN" sz="2800" dirty="0">
              <a:solidFill>
                <a:srgbClr val="000000"/>
              </a:solidFill>
              <a:effectLst/>
              <a:latin typeface="Times New Roman" panose="02020603050405020304" charset="0"/>
              <a:ea typeface="等线" panose="02010600030101010101" charset="-122"/>
              <a:cs typeface="Times New Roman" panose="02020603050405020304" charset="0"/>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1+#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6055"/>
            <a:ext cx="12191365" cy="6492875"/>
          </a:xfrm>
          <a:prstGeom prst="rect">
            <a:avLst/>
          </a:prstGeom>
          <a:noFill/>
        </p:spPr>
        <p:txBody>
          <a:bodyPr wrap="square" rtlCol="0">
            <a:spAutoFit/>
          </a:bodyPr>
          <a:p>
            <a:r>
              <a:rPr lang="en-US" altLang="zh-CN" sz="3200">
                <a:latin typeface="Calibri" panose="020F0502020204030204" charset="0"/>
                <a:cs typeface="Calibri" panose="020F0502020204030204" charset="0"/>
              </a:rPr>
              <a:t>At this moment, all I want to </a:t>
            </a:r>
            <a:r>
              <a:rPr lang="en-US" altLang="zh-CN" sz="3200">
                <a:solidFill>
                  <a:srgbClr val="0000FF"/>
                </a:solidFill>
                <a:latin typeface="Calibri" panose="020F0502020204030204" charset="0"/>
                <a:cs typeface="Calibri" panose="020F0502020204030204" charset="0"/>
              </a:rPr>
              <a:t>is</a:t>
            </a:r>
            <a:r>
              <a:rPr lang="en-US" altLang="zh-CN" sz="3200">
                <a:latin typeface="Calibri" panose="020F0502020204030204" charset="0"/>
                <a:cs typeface="Calibri" panose="020F0502020204030204" charset="0"/>
              </a:rPr>
              <a:t> just that someone could help me, no matter who he </a:t>
            </a:r>
            <a:r>
              <a:rPr lang="en-US" altLang="zh-CN" sz="3200">
                <a:solidFill>
                  <a:srgbClr val="0000FF"/>
                </a:solidFill>
                <a:latin typeface="Calibri" panose="020F0502020204030204" charset="0"/>
                <a:cs typeface="Calibri" panose="020F0502020204030204" charset="0"/>
              </a:rPr>
              <a:t>is</a:t>
            </a:r>
            <a:r>
              <a:rPr lang="en-US" altLang="zh-CN" sz="3200">
                <a:latin typeface="Calibri" panose="020F0502020204030204" charset="0"/>
                <a:cs typeface="Calibri" panose="020F0502020204030204" charset="0"/>
              </a:rPr>
              <a:t>.So as soon as my eyes met his, I blinked at him widley hoping he could lend me a helping hand.He nodded at me, walking to me </a:t>
            </a:r>
            <a:r>
              <a:rPr lang="en-US" altLang="zh-CN" sz="3200">
                <a:solidFill>
                  <a:srgbClr val="0000FF"/>
                </a:solidFill>
                <a:latin typeface="Calibri" panose="020F0502020204030204" charset="0"/>
                <a:cs typeface="Calibri" panose="020F0502020204030204" charset="0"/>
              </a:rPr>
              <a:t>hastenedly</a:t>
            </a:r>
            <a:r>
              <a:rPr lang="en-US" altLang="zh-CN" sz="3200">
                <a:solidFill>
                  <a:srgbClr val="FF0000"/>
                </a:solidFill>
                <a:latin typeface="Calibri" panose="020F0502020204030204" charset="0"/>
                <a:cs typeface="Calibri" panose="020F0502020204030204" charset="0"/>
              </a:rPr>
              <a:t>(hastily)</a:t>
            </a:r>
            <a:r>
              <a:rPr lang="en-US" altLang="zh-CN" sz="3200">
                <a:latin typeface="Calibri" panose="020F0502020204030204" charset="0"/>
                <a:cs typeface="Calibri" panose="020F0502020204030204" charset="0"/>
              </a:rPr>
              <a:t>.</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Right then, Henry sensed my embarrassedment. Stay calm, he approached to my backside, slowly but unnoticeably. He grabbed the drawstring, tied it carefully and finally the naughty skirt ended its trick. It suddened occurred to me that his daily complicated rope knot practice was such a manly work. Brimming over with gratitude, I continued absorbing in the stage. By now, the audience’s laughter had given way to applause. when the thrilling perform finished, the theater pulsed with excitement and joyness.</a:t>
            </a:r>
            <a:endParaRPr lang="zh-CN" altLang="en-US" sz="320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6055"/>
            <a:ext cx="12191365" cy="2061210"/>
          </a:xfrm>
          <a:prstGeom prst="rect">
            <a:avLst/>
          </a:prstGeom>
          <a:noFill/>
        </p:spPr>
        <p:txBody>
          <a:bodyPr wrap="square" rtlCol="0">
            <a:spAutoFit/>
          </a:bodyPr>
          <a:p>
            <a:endParaRPr lang="en-US" altLang="zh-CN" sz="3200">
              <a:solidFill>
                <a:schemeClr val="tx1"/>
              </a:solidFill>
              <a:latin typeface="Calibri" panose="020F0502020204030204" charset="0"/>
              <a:cs typeface="Calibri" panose="020F0502020204030204" charset="0"/>
            </a:endParaRPr>
          </a:p>
          <a:p>
            <a:r>
              <a:rPr lang="en-US" altLang="zh-CN" sz="3200">
                <a:solidFill>
                  <a:schemeClr val="tx1"/>
                </a:solidFill>
                <a:latin typeface="Calibri" panose="020F0502020204030204" charset="0"/>
                <a:cs typeface="Calibri" panose="020F0502020204030204" charset="0"/>
              </a:rPr>
              <a:t>Right then, Henry sensed my embarrassedment. </a:t>
            </a:r>
            <a:r>
              <a:rPr lang="en-US" altLang="zh-CN" sz="3200">
                <a:solidFill>
                  <a:srgbClr val="0000FF"/>
                </a:solidFill>
                <a:latin typeface="Calibri" panose="020F0502020204030204" charset="0"/>
                <a:cs typeface="Calibri" panose="020F0502020204030204" charset="0"/>
              </a:rPr>
              <a:t>Stay</a:t>
            </a:r>
            <a:r>
              <a:rPr lang="en-US" altLang="zh-CN" sz="3200">
                <a:solidFill>
                  <a:schemeClr val="tx1"/>
                </a:solidFill>
                <a:latin typeface="Calibri" panose="020F0502020204030204" charset="0"/>
                <a:cs typeface="Calibri" panose="020F0502020204030204" charset="0"/>
              </a:rPr>
              <a:t> calm, he approached to my backside, </a:t>
            </a:r>
            <a:r>
              <a:rPr lang="en-US" altLang="zh-CN" sz="3200">
                <a:solidFill>
                  <a:srgbClr val="0000FF"/>
                </a:solidFill>
                <a:latin typeface="Calibri" panose="020F0502020204030204" charset="0"/>
                <a:cs typeface="Calibri" panose="020F0502020204030204" charset="0"/>
              </a:rPr>
              <a:t>slowly but unnoticeably</a:t>
            </a:r>
            <a:r>
              <a:rPr lang="en-US" altLang="zh-CN" sz="3200">
                <a:solidFill>
                  <a:schemeClr val="tx1"/>
                </a:solidFill>
                <a:latin typeface="Calibri" panose="020F0502020204030204" charset="0"/>
                <a:cs typeface="Calibri" panose="020F0502020204030204" charset="0"/>
              </a:rPr>
              <a:t>. He grabbed the drawstring, tied it carefully and finally the naughty skirt ended its trick. </a:t>
            </a:r>
            <a:endParaRPr lang="en-US" altLang="zh-CN" sz="3200">
              <a:solidFill>
                <a:schemeClr val="tx1"/>
              </a:solidFill>
              <a:latin typeface="Calibri" panose="020F0502020204030204" charset="0"/>
              <a:cs typeface="Calibri" panose="020F0502020204030204" charset="0"/>
            </a:endParaRPr>
          </a:p>
        </p:txBody>
      </p:sp>
      <p:sp>
        <p:nvSpPr>
          <p:cNvPr id="2" name="文本框 1"/>
          <p:cNvSpPr txBox="1"/>
          <p:nvPr/>
        </p:nvSpPr>
        <p:spPr>
          <a:xfrm>
            <a:off x="29210" y="2865120"/>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147320" y="390906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501586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r>
              <a:rPr lang="en-US" altLang="zh-CN" sz="3200">
                <a:solidFill>
                  <a:schemeClr val="tx1"/>
                </a:solidFill>
                <a:latin typeface="Calibri" panose="020F0502020204030204" charset="0"/>
                <a:cs typeface="Calibri" panose="020F0502020204030204" charset="0"/>
              </a:rPr>
              <a:t>It suddened occurred to me that his daily complicated rope knot practice was such a manly work. Brimming over with gratitude, I continued absorbing in the stage. By now, the audience’s laughter had given way to applause. When the thrilling perform finished, the theater pulsed with</a:t>
            </a:r>
            <a:r>
              <a:rPr lang="zh-CN" altLang="en-US" sz="3200">
                <a:solidFill>
                  <a:schemeClr val="tx1"/>
                </a:solidFill>
                <a:latin typeface="Calibri" panose="020F0502020204030204" charset="0"/>
                <a:cs typeface="Calibri" panose="020F0502020204030204" charset="0"/>
              </a:rPr>
              <a:t>（</a:t>
            </a:r>
            <a:r>
              <a:rPr lang="en-US" altLang="zh-CN" sz="3200">
                <a:solidFill>
                  <a:schemeClr val="tx1"/>
                </a:solidFill>
                <a:latin typeface="Calibri" panose="020F0502020204030204" charset="0"/>
                <a:cs typeface="Calibri" panose="020F0502020204030204" charset="0"/>
              </a:rPr>
              <a:t> </a:t>
            </a:r>
            <a:r>
              <a:rPr lang="zh-CN" altLang="en-US" sz="3200">
                <a:solidFill>
                  <a:schemeClr val="tx1"/>
                </a:solidFill>
                <a:latin typeface="Calibri" panose="020F0502020204030204" charset="0"/>
                <a:cs typeface="Calibri" panose="020F0502020204030204" charset="0"/>
              </a:rPr>
              <a:t>洋溢着）</a:t>
            </a:r>
            <a:r>
              <a:rPr lang="en-US" altLang="zh-CN" sz="3200">
                <a:solidFill>
                  <a:schemeClr val="tx1"/>
                </a:solidFill>
                <a:latin typeface="Calibri" panose="020F0502020204030204" charset="0"/>
                <a:cs typeface="Calibri" panose="020F0502020204030204" charset="0"/>
              </a:rPr>
              <a:t>excitement and joyness.</a:t>
            </a:r>
            <a:endParaRPr lang="en-US" altLang="zh-CN" sz="3200">
              <a:solidFill>
                <a:schemeClr val="tx1"/>
              </a:solidFill>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p:cTn id="7"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501586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r>
              <a:rPr lang="en-US" altLang="zh-CN" sz="3200">
                <a:solidFill>
                  <a:srgbClr val="0000FF"/>
                </a:solidFill>
                <a:latin typeface="Calibri" panose="020F0502020204030204" charset="0"/>
                <a:cs typeface="Calibri" panose="020F0502020204030204" charset="0"/>
              </a:rPr>
              <a:t>It suddened occurred to me</a:t>
            </a:r>
            <a:r>
              <a:rPr lang="en-US" altLang="zh-CN" sz="3200">
                <a:latin typeface="Calibri" panose="020F0502020204030204" charset="0"/>
                <a:cs typeface="Calibri" panose="020F0502020204030204" charset="0"/>
              </a:rPr>
              <a:t> that his daily complicated rope knot practice was such a manly work. Brimming over with gratitude, I continued absorbing </a:t>
            </a:r>
            <a:r>
              <a:rPr lang="en-US" altLang="zh-CN" sz="3200">
                <a:solidFill>
                  <a:srgbClr val="0000FF"/>
                </a:solidFill>
                <a:latin typeface="Calibri" panose="020F0502020204030204" charset="0"/>
                <a:cs typeface="Calibri" panose="020F0502020204030204" charset="0"/>
              </a:rPr>
              <a:t>in</a:t>
            </a:r>
            <a:r>
              <a:rPr lang="en-US" altLang="zh-CN" sz="3200">
                <a:latin typeface="Calibri" panose="020F0502020204030204" charset="0"/>
                <a:cs typeface="Calibri" panose="020F0502020204030204" charset="0"/>
              </a:rPr>
              <a:t> the stage. </a:t>
            </a:r>
            <a:r>
              <a:rPr lang="en-US" altLang="zh-CN" sz="3200">
                <a:solidFill>
                  <a:srgbClr val="0000FF"/>
                </a:solidFill>
                <a:latin typeface="Calibri" panose="020F0502020204030204" charset="0"/>
                <a:cs typeface="Calibri" panose="020F0502020204030204" charset="0"/>
              </a:rPr>
              <a:t>...</a:t>
            </a:r>
            <a:r>
              <a:rPr lang="en-US" altLang="zh-CN" sz="3200">
                <a:latin typeface="Calibri" panose="020F0502020204030204" charset="0"/>
                <a:cs typeface="Calibri" panose="020F0502020204030204" charset="0"/>
              </a:rPr>
              <a:t>By now, the audience’s laughter had given way to applause. When the thrilling </a:t>
            </a:r>
            <a:r>
              <a:rPr lang="en-US" altLang="zh-CN" sz="3200">
                <a:solidFill>
                  <a:srgbClr val="0000FF"/>
                </a:solidFill>
                <a:latin typeface="Calibri" panose="020F0502020204030204" charset="0"/>
                <a:cs typeface="Calibri" panose="020F0502020204030204" charset="0"/>
              </a:rPr>
              <a:t>perform</a:t>
            </a:r>
            <a:r>
              <a:rPr lang="en-US" altLang="zh-CN" sz="3200">
                <a:latin typeface="Calibri" panose="020F0502020204030204" charset="0"/>
                <a:cs typeface="Calibri" panose="020F0502020204030204" charset="0"/>
              </a:rPr>
              <a:t> finished, the theater </a:t>
            </a:r>
            <a:r>
              <a:rPr lang="en-US" altLang="zh-CN" sz="3200">
                <a:gradFill>
                  <a:gsLst>
                    <a:gs pos="0">
                      <a:srgbClr val="FE4444"/>
                    </a:gs>
                    <a:gs pos="100000">
                      <a:srgbClr val="832B2B"/>
                    </a:gs>
                  </a:gsLst>
                  <a:lin scaled="0"/>
                </a:gradFill>
                <a:latin typeface="Calibri" panose="020F0502020204030204" charset="0"/>
                <a:cs typeface="Calibri" panose="020F0502020204030204" charset="0"/>
              </a:rPr>
              <a:t>pulsed with</a:t>
            </a:r>
            <a:r>
              <a:rPr lang="zh-CN" altLang="en-US" sz="3200">
                <a:latin typeface="Calibri" panose="020F0502020204030204" charset="0"/>
                <a:cs typeface="Calibri" panose="020F0502020204030204" charset="0"/>
              </a:rPr>
              <a:t>（</a:t>
            </a:r>
            <a:r>
              <a:rPr lang="en-US" altLang="zh-CN" sz="3200">
                <a:latin typeface="Calibri" panose="020F0502020204030204" charset="0"/>
                <a:cs typeface="Calibri" panose="020F0502020204030204" charset="0"/>
              </a:rPr>
              <a:t> </a:t>
            </a:r>
            <a:r>
              <a:rPr lang="zh-CN" altLang="en-US" sz="3200">
                <a:latin typeface="Calibri" panose="020F0502020204030204" charset="0"/>
                <a:cs typeface="Calibri" panose="020F0502020204030204" charset="0"/>
              </a:rPr>
              <a:t>洋溢着）</a:t>
            </a:r>
            <a:r>
              <a:rPr lang="en-US" altLang="zh-CN" sz="3200">
                <a:solidFill>
                  <a:srgbClr val="0000FF"/>
                </a:solidFill>
                <a:latin typeface="Calibri" panose="020F0502020204030204" charset="0"/>
                <a:cs typeface="Calibri" panose="020F0502020204030204" charset="0"/>
              </a:rPr>
              <a:t>excitement and joyness</a:t>
            </a:r>
            <a:r>
              <a:rPr lang="en-US" altLang="zh-CN" sz="3200">
                <a:latin typeface="Calibri" panose="020F0502020204030204" charset="0"/>
                <a:cs typeface="Calibri" panose="020F0502020204030204" charset="0"/>
              </a:rPr>
              <a:t>.</a:t>
            </a:r>
            <a:endParaRPr lang="zh-CN" altLang="en-US" sz="3200">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166370"/>
            <a:ext cx="12191365" cy="3046095"/>
          </a:xfrm>
          <a:prstGeom prst="rect">
            <a:avLst/>
          </a:prstGeom>
          <a:noFill/>
        </p:spPr>
        <p:txBody>
          <a:bodyPr wrap="square" rtlCol="0">
            <a:spAutoFit/>
          </a:bodyPr>
          <a:p>
            <a:r>
              <a:rPr lang="en-US" altLang="zh-CN" sz="3200">
                <a:latin typeface="Calibri" panose="020F0502020204030204" charset="0"/>
                <a:cs typeface="Calibri" panose="020F0502020204030204" charset="0"/>
              </a:rPr>
              <a:t>Right then, Henry sensed my embarrassedment.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 </a:t>
            </a:r>
            <a:endParaRPr lang="en-US" altLang="zh-CN" sz="3200">
              <a:latin typeface="Calibri" panose="020F0502020204030204" charset="0"/>
              <a:cs typeface="Calibri" panose="020F0502020204030204" charset="0"/>
            </a:endParaRPr>
          </a:p>
          <a:p>
            <a:endParaRPr lang="en-US" altLang="zh-CN" sz="3200">
              <a:latin typeface="Calibri" panose="020F0502020204030204" charset="0"/>
              <a:cs typeface="Calibri" panose="020F0502020204030204" charset="0"/>
            </a:endParaRPr>
          </a:p>
          <a:p>
            <a:endParaRPr lang="en-US" altLang="zh-CN" sz="3200">
              <a:solidFill>
                <a:srgbClr val="0000FF"/>
              </a:solidFill>
              <a:latin typeface="Calibri" panose="020F0502020204030204" charset="0"/>
              <a:cs typeface="Calibri" panose="020F0502020204030204" charset="0"/>
            </a:endParaRPr>
          </a:p>
          <a:p>
            <a:endParaRPr lang="zh-CN" altLang="en-US" sz="3200">
              <a:latin typeface="Calibri" panose="020F0502020204030204" charset="0"/>
              <a:cs typeface="Calibri" panose="020F0502020204030204" charset="0"/>
            </a:endParaRPr>
          </a:p>
        </p:txBody>
      </p:sp>
      <p:sp>
        <p:nvSpPr>
          <p:cNvPr id="2" name="文本框 1"/>
          <p:cNvSpPr txBox="1"/>
          <p:nvPr/>
        </p:nvSpPr>
        <p:spPr>
          <a:xfrm>
            <a:off x="29210" y="713105"/>
            <a:ext cx="11843385" cy="583565"/>
          </a:xfrm>
          <a:prstGeom prst="rect">
            <a:avLst/>
          </a:prstGeom>
          <a:solidFill>
            <a:schemeClr val="bg1"/>
          </a:solidFill>
        </p:spPr>
        <p:txBody>
          <a:bodyPr wrap="square" rtlCol="0">
            <a:spAutoFit/>
          </a:bodyPr>
          <a:p>
            <a:r>
              <a:rPr lang="en-US" altLang="zh-CN" sz="3200"/>
              <a:t>He sneaked /tiptoed to me swiftly,  giving me a reassuring eye. </a:t>
            </a:r>
            <a:endParaRPr lang="en-US" altLang="zh-CN" sz="3200"/>
          </a:p>
        </p:txBody>
      </p:sp>
      <p:sp>
        <p:nvSpPr>
          <p:cNvPr id="3" name="文本框 2"/>
          <p:cNvSpPr txBox="1"/>
          <p:nvPr/>
        </p:nvSpPr>
        <p:spPr>
          <a:xfrm>
            <a:off x="29210" y="1296670"/>
            <a:ext cx="12162790" cy="1076325"/>
          </a:xfrm>
          <a:prstGeom prst="rect">
            <a:avLst/>
          </a:prstGeom>
          <a:solidFill>
            <a:schemeClr val="bg1"/>
          </a:solidFill>
        </p:spPr>
        <p:txBody>
          <a:bodyPr wrap="square" rtlCol="0">
            <a:spAutoFit/>
          </a:bodyPr>
          <a:p>
            <a:r>
              <a:rPr lang="en-US" altLang="zh-CN" sz="3200">
                <a:latin typeface="Calibri" panose="020F0502020204030204" charset="0"/>
                <a:cs typeface="Calibri" panose="020F0502020204030204" charset="0"/>
                <a:sym typeface="+mn-ea"/>
              </a:rPr>
              <a:t>He </a:t>
            </a:r>
            <a:r>
              <a:rPr lang="en-US" altLang="zh-CN" sz="3200">
                <a:solidFill>
                  <a:srgbClr val="FF0000"/>
                </a:solidFill>
                <a:latin typeface="Calibri" panose="020F0502020204030204" charset="0"/>
                <a:cs typeface="Calibri" panose="020F0502020204030204" charset="0"/>
                <a:sym typeface="+mn-ea"/>
              </a:rPr>
              <a:t>grabbed</a:t>
            </a:r>
            <a:r>
              <a:rPr lang="en-US" altLang="zh-CN" sz="3200">
                <a:latin typeface="Calibri" panose="020F0502020204030204" charset="0"/>
                <a:cs typeface="Calibri" panose="020F0502020204030204" charset="0"/>
                <a:sym typeface="+mn-ea"/>
              </a:rPr>
              <a:t> the drawstring, </a:t>
            </a:r>
            <a:r>
              <a:rPr lang="en-US" altLang="zh-CN" sz="3200">
                <a:solidFill>
                  <a:srgbClr val="FF0000"/>
                </a:solidFill>
                <a:latin typeface="Calibri" panose="020F0502020204030204" charset="0"/>
                <a:cs typeface="Calibri" panose="020F0502020204030204" charset="0"/>
                <a:sym typeface="+mn-ea"/>
              </a:rPr>
              <a:t>tied</a:t>
            </a:r>
            <a:r>
              <a:rPr lang="en-US" altLang="zh-CN" sz="3200">
                <a:latin typeface="Calibri" panose="020F0502020204030204" charset="0"/>
                <a:cs typeface="Calibri" panose="020F0502020204030204" charset="0"/>
                <a:sym typeface="+mn-ea"/>
              </a:rPr>
              <a:t> it carefully and </a:t>
            </a:r>
            <a:r>
              <a:rPr lang="en-US" altLang="zh-CN" sz="3200">
                <a:solidFill>
                  <a:srgbClr val="FF0000"/>
                </a:solidFill>
                <a:latin typeface="Calibri" panose="020F0502020204030204" charset="0"/>
                <a:cs typeface="Calibri" panose="020F0502020204030204" charset="0"/>
                <a:sym typeface="+mn-ea"/>
              </a:rPr>
              <a:t>finally put</a:t>
            </a:r>
            <a:r>
              <a:rPr lang="en-US" altLang="zh-CN" sz="3200">
                <a:latin typeface="Calibri" panose="020F0502020204030204" charset="0"/>
                <a:cs typeface="Calibri" panose="020F0502020204030204" charset="0"/>
                <a:sym typeface="+mn-ea"/>
              </a:rPr>
              <a:t> an end to the naughty skirt trick.</a:t>
            </a:r>
            <a:endParaRPr lang="en-US" altLang="zh-CN" sz="3200">
              <a:latin typeface="Calibri" panose="020F0502020204030204" charset="0"/>
              <a:cs typeface="Calibri" panose="020F0502020204030204" charset="0"/>
              <a:sym typeface="+mn-ea"/>
            </a:endParaRPr>
          </a:p>
        </p:txBody>
      </p:sp>
      <p:sp>
        <p:nvSpPr>
          <p:cNvPr id="5" name="文本框 4"/>
          <p:cNvSpPr txBox="1"/>
          <p:nvPr/>
        </p:nvSpPr>
        <p:spPr>
          <a:xfrm>
            <a:off x="14605" y="2457450"/>
            <a:ext cx="12124055" cy="2553335"/>
          </a:xfrm>
          <a:prstGeom prst="rect">
            <a:avLst/>
          </a:prstGeom>
          <a:noFill/>
        </p:spPr>
        <p:txBody>
          <a:bodyPr wrap="square" rtlCol="0">
            <a:spAutoFit/>
          </a:bodyPr>
          <a:p>
            <a:r>
              <a:rPr lang="en-US" altLang="zh-CN" sz="3200">
                <a:gradFill>
                  <a:gsLst>
                    <a:gs pos="0">
                      <a:srgbClr val="E30000"/>
                    </a:gs>
                    <a:gs pos="100000">
                      <a:srgbClr val="760303"/>
                    </a:gs>
                  </a:gsLst>
                  <a:lin scaled="0"/>
                </a:gradFill>
              </a:rPr>
              <a:t>At that moment</a:t>
            </a:r>
            <a:r>
              <a:rPr lang="en-US" altLang="zh-CN" sz="3200"/>
              <a:t> </a:t>
            </a:r>
            <a:r>
              <a:rPr lang="en-US" altLang="zh-CN" sz="3200">
                <a:latin typeface="Calibri" panose="020F0502020204030204" charset="0"/>
                <a:cs typeface="Calibri" panose="020F0502020204030204" charset="0"/>
                <a:sym typeface="+mn-ea"/>
              </a:rPr>
              <a:t>his daily complicated rope knot practice </a:t>
            </a:r>
            <a:r>
              <a:rPr lang="en-US" altLang="zh-CN" sz="3200">
                <a:gradFill>
                  <a:gsLst>
                    <a:gs pos="0">
                      <a:srgbClr val="FE4444"/>
                    </a:gs>
                    <a:gs pos="100000">
                      <a:srgbClr val="832B2B"/>
                    </a:gs>
                  </a:gsLst>
                  <a:lin scaled="0"/>
                </a:gradFill>
                <a:latin typeface="Calibri" panose="020F0502020204030204" charset="0"/>
                <a:cs typeface="Calibri" panose="020F0502020204030204" charset="0"/>
                <a:sym typeface="+mn-ea"/>
              </a:rPr>
              <a:t>turned out </a:t>
            </a:r>
            <a:r>
              <a:rPr lang="en-US" altLang="zh-CN" sz="3200">
                <a:latin typeface="Calibri" panose="020F0502020204030204" charset="0"/>
                <a:cs typeface="Calibri" panose="020F0502020204030204" charset="0"/>
                <a:sym typeface="+mn-ea"/>
              </a:rPr>
              <a:t>such a manly work. Brimming over with gratitude, I </a:t>
            </a:r>
            <a:r>
              <a:rPr lang="en-US" altLang="zh-CN" sz="3200">
                <a:solidFill>
                  <a:srgbClr val="FF0000"/>
                </a:solidFill>
                <a:latin typeface="Calibri" panose="020F0502020204030204" charset="0"/>
                <a:cs typeface="Calibri" panose="020F0502020204030204" charset="0"/>
                <a:sym typeface="+mn-ea"/>
              </a:rPr>
              <a:t>mouthed “thank you”.</a:t>
            </a:r>
            <a:r>
              <a:rPr lang="en-US" altLang="zh-CN" sz="3200">
                <a:latin typeface="Calibri" panose="020F0502020204030204" charset="0"/>
                <a:cs typeface="Calibri" panose="020F0502020204030204" charset="0"/>
                <a:sym typeface="+mn-ea"/>
              </a:rPr>
              <a:t> </a:t>
            </a:r>
            <a:r>
              <a:rPr lang="en-US" altLang="zh-CN" sz="3200">
                <a:solidFill>
                  <a:srgbClr val="FF0000"/>
                </a:solidFill>
                <a:latin typeface="Calibri" panose="020F0502020204030204" charset="0"/>
                <a:cs typeface="Calibri" panose="020F0502020204030204" charset="0"/>
                <a:sym typeface="+mn-ea"/>
              </a:rPr>
              <a:t>Our performance was a great success. </a:t>
            </a:r>
            <a:r>
              <a:rPr lang="en-US" altLang="zh-CN" sz="3200">
                <a:latin typeface="Calibri" panose="020F0502020204030204" charset="0"/>
                <a:cs typeface="Calibri" panose="020F0502020204030204" charset="0"/>
                <a:sym typeface="+mn-ea"/>
              </a:rPr>
              <a:t> </a:t>
            </a:r>
            <a:r>
              <a:rPr lang="en-US" altLang="zh-CN" sz="3200">
                <a:solidFill>
                  <a:srgbClr val="FF0000"/>
                </a:solidFill>
                <a:latin typeface="Calibri" panose="020F0502020204030204" charset="0"/>
                <a:cs typeface="Calibri" panose="020F0502020204030204" charset="0"/>
                <a:sym typeface="+mn-ea"/>
              </a:rPr>
              <a:t>Full of thouderous applause</a:t>
            </a:r>
            <a:r>
              <a:rPr lang="en-US" altLang="zh-CN" sz="3200">
                <a:latin typeface="Calibri" panose="020F0502020204030204" charset="0"/>
                <a:cs typeface="Calibri" panose="020F0502020204030204" charset="0"/>
                <a:sym typeface="+mn-ea"/>
              </a:rPr>
              <a:t>, the theater </a:t>
            </a:r>
            <a:r>
              <a:rPr lang="en-US" altLang="zh-CN" sz="3200">
                <a:solidFill>
                  <a:schemeClr val="tx1"/>
                </a:solidFill>
                <a:latin typeface="Calibri" panose="020F0502020204030204" charset="0"/>
                <a:cs typeface="Calibri" panose="020F0502020204030204" charset="0"/>
                <a:sym typeface="+mn-ea"/>
              </a:rPr>
              <a:t>pulsed with excitement and joyness</a:t>
            </a:r>
            <a:r>
              <a:rPr lang="en-US" altLang="zh-CN" sz="3200">
                <a:latin typeface="Calibri" panose="020F0502020204030204" charset="0"/>
                <a:cs typeface="Calibri" panose="020F0502020204030204" charset="0"/>
                <a:sym typeface="+mn-ea"/>
              </a:rPr>
              <a:t>.</a:t>
            </a:r>
            <a:endParaRPr lang="zh-CN" altLang="en-US" sz="3200">
              <a:latin typeface="Calibri" panose="020F0502020204030204" charset="0"/>
              <a:cs typeface="Calibri" panose="020F0502020204030204" charset="0"/>
            </a:endParaRPr>
          </a:p>
          <a:p>
            <a:endParaRPr lang="en-US" altLang="zh-CN" sz="3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86055"/>
            <a:ext cx="12191365" cy="4523105"/>
          </a:xfrm>
          <a:prstGeom prst="rect">
            <a:avLst/>
          </a:prstGeom>
          <a:noFill/>
        </p:spPr>
        <p:txBody>
          <a:bodyPr wrap="square" rtlCol="0">
            <a:spAutoFit/>
          </a:bodyPr>
          <a:p>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Eyes glued to my shirt, he rose to his feet, striding towards me. Before my reaction, out of nowhere boomed his reassuring voice, “Don’t worry, I’m here.” as if  a curse, all nervousness and fear deserted me, giving way to peace. the next minutes witnessed how Henry’s fingers danced like fluttering butterflies created a complicted rope knot. His girly work saved me. Then, quietly, he backed off, leaving me to carry on my performance. </a:t>
            </a:r>
            <a:endParaRPr lang="en-US" altLang="zh-CN" sz="3200">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After the perfomance...</a:t>
            </a:r>
            <a:endParaRPr lang="en-US" altLang="zh-CN" sz="32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08305"/>
            <a:ext cx="12191365" cy="4030980"/>
          </a:xfrm>
          <a:prstGeom prst="rect">
            <a:avLst/>
          </a:prstGeom>
          <a:noFill/>
        </p:spPr>
        <p:txBody>
          <a:bodyPr wrap="square" rtlCol="0">
            <a:spAutoFit/>
          </a:bodyPr>
          <a:p>
            <a:r>
              <a:rPr lang="en-US" altLang="zh-CN" sz="3200">
                <a:solidFill>
                  <a:srgbClr val="FF0000"/>
                </a:solidFill>
                <a:latin typeface="Calibri" panose="020F0502020204030204" charset="0"/>
                <a:cs typeface="Calibri" panose="020F0502020204030204" charset="0"/>
              </a:rPr>
              <a:t>Eyes glued to my shirt,</a:t>
            </a:r>
            <a:r>
              <a:rPr lang="en-US" altLang="zh-CN" sz="3200">
                <a:latin typeface="Calibri" panose="020F0502020204030204" charset="0"/>
                <a:cs typeface="Calibri" panose="020F0502020204030204" charset="0"/>
              </a:rPr>
              <a:t> he rose to his feet, </a:t>
            </a:r>
            <a:r>
              <a:rPr lang="en-US" altLang="zh-CN" sz="3200">
                <a:solidFill>
                  <a:srgbClr val="FF0000"/>
                </a:solidFill>
                <a:latin typeface="Calibri" panose="020F0502020204030204" charset="0"/>
                <a:cs typeface="Calibri" panose="020F0502020204030204" charset="0"/>
              </a:rPr>
              <a:t>striding towards me</a:t>
            </a:r>
            <a:r>
              <a:rPr lang="en-US" altLang="zh-CN" sz="3200">
                <a:latin typeface="Calibri" panose="020F0502020204030204" charset="0"/>
                <a:cs typeface="Calibri" panose="020F0502020204030204" charset="0"/>
              </a:rPr>
              <a:t>. Before my reaction, </a:t>
            </a:r>
            <a:r>
              <a:rPr lang="en-US" altLang="zh-CN" sz="3200">
                <a:solidFill>
                  <a:srgbClr val="FF0000"/>
                </a:solidFill>
                <a:latin typeface="Calibri" panose="020F0502020204030204" charset="0"/>
                <a:cs typeface="Calibri" panose="020F0502020204030204" charset="0"/>
              </a:rPr>
              <a:t>out of nowhere</a:t>
            </a:r>
            <a:r>
              <a:rPr lang="en-US" altLang="zh-CN" sz="3200">
                <a:latin typeface="Calibri" panose="020F0502020204030204" charset="0"/>
                <a:cs typeface="Calibri" panose="020F0502020204030204" charset="0"/>
              </a:rPr>
              <a:t> </a:t>
            </a:r>
            <a:r>
              <a:rPr lang="en-US" altLang="zh-CN" sz="3200">
                <a:solidFill>
                  <a:srgbClr val="0000FF"/>
                </a:solidFill>
                <a:latin typeface="Calibri" panose="020F0502020204030204" charset="0"/>
                <a:cs typeface="Calibri" panose="020F0502020204030204" charset="0"/>
              </a:rPr>
              <a:t>boomed(in a loud and strong voice)</a:t>
            </a:r>
            <a:r>
              <a:rPr lang="en-US" altLang="zh-CN" sz="3200">
                <a:latin typeface="Calibri" panose="020F0502020204030204" charset="0"/>
                <a:cs typeface="Calibri" panose="020F0502020204030204" charset="0"/>
              </a:rPr>
              <a:t> his </a:t>
            </a:r>
            <a:r>
              <a:rPr lang="en-US" altLang="zh-CN" sz="3200">
                <a:gradFill>
                  <a:gsLst>
                    <a:gs pos="0">
                      <a:srgbClr val="FE4444"/>
                    </a:gs>
                    <a:gs pos="100000">
                      <a:srgbClr val="832B2B"/>
                    </a:gs>
                  </a:gsLst>
                  <a:lin scaled="0"/>
                </a:gradFill>
                <a:latin typeface="Calibri" panose="020F0502020204030204" charset="0"/>
                <a:cs typeface="Calibri" panose="020F0502020204030204" charset="0"/>
              </a:rPr>
              <a:t>reassuring </a:t>
            </a:r>
            <a:r>
              <a:rPr lang="en-US" altLang="zh-CN" sz="3200">
                <a:latin typeface="Calibri" panose="020F0502020204030204" charset="0"/>
                <a:cs typeface="Calibri" panose="020F0502020204030204" charset="0"/>
              </a:rPr>
              <a:t>voice, “Don’t worry, I’m here.” As if  a curse, all nervousness and fear </a:t>
            </a:r>
            <a:r>
              <a:rPr lang="en-US" altLang="zh-CN" sz="3200">
                <a:solidFill>
                  <a:srgbClr val="0000FF"/>
                </a:solidFill>
                <a:latin typeface="Calibri" panose="020F0502020204030204" charset="0"/>
                <a:cs typeface="Calibri" panose="020F0502020204030204" charset="0"/>
              </a:rPr>
              <a:t>deserted</a:t>
            </a:r>
            <a:r>
              <a:rPr lang="en-US" altLang="zh-CN" sz="3200">
                <a:latin typeface="Calibri" panose="020F0502020204030204" charset="0"/>
                <a:cs typeface="Calibri" panose="020F0502020204030204" charset="0"/>
              </a:rPr>
              <a:t> me, </a:t>
            </a:r>
            <a:r>
              <a:rPr lang="en-US" altLang="zh-CN" sz="3200">
                <a:solidFill>
                  <a:srgbClr val="FF0000"/>
                </a:solidFill>
                <a:latin typeface="Calibri" panose="020F0502020204030204" charset="0"/>
                <a:cs typeface="Calibri" panose="020F0502020204030204" charset="0"/>
              </a:rPr>
              <a:t>giving way to </a:t>
            </a:r>
            <a:r>
              <a:rPr lang="en-US" altLang="zh-CN" sz="3200">
                <a:latin typeface="Calibri" panose="020F0502020204030204" charset="0"/>
                <a:cs typeface="Calibri" panose="020F0502020204030204" charset="0"/>
              </a:rPr>
              <a:t>peace. The next </a:t>
            </a:r>
            <a:r>
              <a:rPr lang="en-US" altLang="zh-CN" sz="3200">
                <a:solidFill>
                  <a:srgbClr val="0000FF"/>
                </a:solidFill>
                <a:latin typeface="Calibri" panose="020F0502020204030204" charset="0"/>
                <a:cs typeface="Calibri" panose="020F0502020204030204" charset="0"/>
              </a:rPr>
              <a:t>minutes</a:t>
            </a:r>
            <a:r>
              <a:rPr lang="en-US" altLang="zh-CN" sz="3200">
                <a:latin typeface="Calibri" panose="020F0502020204030204" charset="0"/>
                <a:cs typeface="Calibri" panose="020F0502020204030204" charset="0"/>
              </a:rPr>
              <a:t> witnessed </a:t>
            </a:r>
            <a:r>
              <a:rPr lang="en-US" altLang="zh-CN" sz="3200">
                <a:solidFill>
                  <a:srgbClr val="FF0000"/>
                </a:solidFill>
                <a:latin typeface="Calibri" panose="020F0502020204030204" charset="0"/>
                <a:cs typeface="Calibri" panose="020F0502020204030204" charset="0"/>
              </a:rPr>
              <a:t>how Henry’s fingers danced like fluttering butterflies created a complicted rope knot</a:t>
            </a:r>
            <a:r>
              <a:rPr lang="en-US" altLang="zh-CN" sz="3200">
                <a:latin typeface="Calibri" panose="020F0502020204030204" charset="0"/>
                <a:cs typeface="Calibri" panose="020F0502020204030204" charset="0"/>
              </a:rPr>
              <a:t>. His girly work saved me. Then, quietly, he backed off, </a:t>
            </a:r>
            <a:r>
              <a:rPr lang="en-US" altLang="zh-CN" sz="3200">
                <a:solidFill>
                  <a:srgbClr val="0000FF"/>
                </a:solidFill>
                <a:latin typeface="Calibri" panose="020F0502020204030204" charset="0"/>
                <a:cs typeface="Calibri" panose="020F0502020204030204" charset="0"/>
              </a:rPr>
              <a:t>leaving me to carry on my performance</a:t>
            </a:r>
            <a:r>
              <a:rPr lang="en-US" altLang="zh-CN" sz="3200">
                <a:latin typeface="Calibri" panose="020F0502020204030204" charset="0"/>
                <a:cs typeface="Calibri" panose="020F0502020204030204" charset="0"/>
              </a:rPr>
              <a:t>. </a:t>
            </a:r>
            <a:r>
              <a:rPr lang="en-US" altLang="zh-CN" sz="3200">
                <a:solidFill>
                  <a:srgbClr val="0000FF"/>
                </a:solidFill>
                <a:latin typeface="Calibri" panose="020F0502020204030204" charset="0"/>
                <a:cs typeface="Calibri" panose="020F0502020204030204" charset="0"/>
              </a:rPr>
              <a:t>...?</a:t>
            </a:r>
            <a:endParaRPr lang="en-US" altLang="zh-CN" sz="3200">
              <a:solidFill>
                <a:srgbClr val="0000FF"/>
              </a:solidFill>
              <a:latin typeface="Calibri" panose="020F0502020204030204" charset="0"/>
              <a:cs typeface="Calibri" panose="020F0502020204030204" charset="0"/>
            </a:endParaRPr>
          </a:p>
          <a:p>
            <a:r>
              <a:rPr lang="en-US" altLang="zh-CN" sz="3200">
                <a:latin typeface="Calibri" panose="020F0502020204030204" charset="0"/>
                <a:cs typeface="Calibri" panose="020F0502020204030204" charset="0"/>
              </a:rPr>
              <a:t>After the perfomance...</a:t>
            </a:r>
            <a:endParaRPr lang="en-US" altLang="zh-CN" sz="32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 y="522605"/>
            <a:ext cx="12145010" cy="6000750"/>
          </a:xfrm>
          <a:prstGeom prst="rect">
            <a:avLst/>
          </a:prstGeom>
          <a:noFill/>
        </p:spPr>
        <p:txBody>
          <a:bodyPr wrap="square" rtlCol="0">
            <a:spAutoFit/>
          </a:bodyPr>
          <a:p>
            <a:r>
              <a:rPr lang="zh-CN" altLang="en-US" sz="3200" u="sng">
                <a:latin typeface="Times New Roman" panose="02020603050405020304" charset="0"/>
                <a:cs typeface="Times New Roman" panose="02020603050405020304" charset="0"/>
                <a:sym typeface="+mn-ea"/>
              </a:rPr>
              <a:t>Right then, Henry sensed my embarrassment.</a:t>
            </a:r>
            <a:r>
              <a:rPr lang="zh-CN" altLang="en-US" sz="3200">
                <a:latin typeface="Times New Roman" panose="02020603050405020304" charset="0"/>
                <a:cs typeface="Times New Roman" panose="02020603050405020304" charset="0"/>
                <a:sym typeface="+mn-ea"/>
              </a:rPr>
              <a:t> He immediately came to my aid. He</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pulled up my skirt and skillfully tied the drawstring with a beautiful knot. Seeing what</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Henry did for me, something deep in my mind began to change. It seemed as if my cold</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heart began to melt slowly and my annoyance at him gradually gave way to guilt. I</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rPr>
              <a:t>regret</a:t>
            </a:r>
            <a:r>
              <a:rPr lang="en-US" altLang="zh-CN" sz="3200">
                <a:latin typeface="Times New Roman" panose="02020603050405020304" charset="0"/>
                <a:cs typeface="Times New Roman" panose="02020603050405020304" charset="0"/>
              </a:rPr>
              <a:t>t</a:t>
            </a:r>
            <a:r>
              <a:rPr lang="zh-CN" altLang="en-US" sz="3200">
                <a:latin typeface="Times New Roman" panose="02020603050405020304" charset="0"/>
                <a:cs typeface="Times New Roman" panose="02020603050405020304" charset="0"/>
              </a:rPr>
              <a:t>ed h</a:t>
            </a:r>
            <a:r>
              <a:rPr lang="en-US" altLang="zh-CN" sz="3200">
                <a:latin typeface="Times New Roman" panose="02020603050405020304" charset="0"/>
                <a:cs typeface="Times New Roman" panose="02020603050405020304" charset="0"/>
              </a:rPr>
              <a:t>a</a:t>
            </a:r>
            <a:r>
              <a:rPr lang="zh-CN" altLang="en-US" sz="3200">
                <a:latin typeface="Times New Roman" panose="02020603050405020304" charset="0"/>
                <a:cs typeface="Times New Roman" panose="02020603050405020304" charset="0"/>
              </a:rPr>
              <a:t>ving treated him as a stranger</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While my mind was wandering, our performance</a:t>
            </a:r>
            <a:r>
              <a:rPr lang="en-US" altLang="zh-CN" sz="3200">
                <a:latin typeface="Times New Roman" panose="02020603050405020304" charset="0"/>
                <a:cs typeface="Times New Roman" panose="02020603050405020304" charset="0"/>
              </a:rPr>
              <a:t> </a:t>
            </a:r>
            <a:r>
              <a:rPr lang="zh-CN" altLang="en-US" sz="3200">
                <a:sym typeface="+mn-ea"/>
              </a:rPr>
              <a:t>time came. It turned out great success, thunderous applause filling the whole thea</a:t>
            </a:r>
            <a:r>
              <a:rPr lang="en-US" altLang="zh-CN" sz="3200">
                <a:sym typeface="+mn-ea"/>
              </a:rPr>
              <a:t>ter.                                             81</a:t>
            </a:r>
            <a:endParaRPr lang="zh-CN" altLang="en-US" sz="3200"/>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15900"/>
            <a:ext cx="12154535" cy="89554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Contributions Wanted</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Aimed at</a:t>
            </a:r>
            <a:r>
              <a:rPr lang="zh-CN" altLang="en-US" sz="3200">
                <a:latin typeface="Times New Roman" panose="02020603050405020304" charset="0"/>
                <a:cs typeface="Times New Roman" panose="02020603050405020304" charset="0"/>
              </a:rPr>
              <a:t> promoting students’ understanding of the spirit of the ox, an English Essay Contest is to be held next month. </a:t>
            </a:r>
            <a:r>
              <a:rPr lang="zh-CN" altLang="en-US" sz="3200">
                <a:solidFill>
                  <a:srgbClr val="0000FF"/>
                </a:solidFill>
                <a:latin typeface="Times New Roman" panose="02020603050405020304" charset="0"/>
                <a:cs typeface="Times New Roman" panose="02020603050405020304" charset="0"/>
              </a:rPr>
              <a:t>Requirements are as follows.</a:t>
            </a:r>
            <a:endParaRPr lang="zh-CN" altLang="en-US"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Firstly, </a:t>
            </a:r>
            <a:r>
              <a:rPr lang="zh-CN" altLang="en-US" sz="3200">
                <a:latin typeface="Times New Roman" panose="02020603050405020304" charset="0"/>
                <a:cs typeface="Times New Roman" panose="02020603050405020304" charset="0"/>
              </a:rPr>
              <a:t>all entries（参赛文） must </a:t>
            </a:r>
            <a:r>
              <a:rPr lang="zh-CN" altLang="en-US" sz="3200">
                <a:solidFill>
                  <a:srgbClr val="FF0000"/>
                </a:solidFill>
                <a:latin typeface="Times New Roman" panose="02020603050405020304" charset="0"/>
                <a:cs typeface="Times New Roman" panose="02020603050405020304" charset="0"/>
              </a:rPr>
              <a:t>be themed on</a:t>
            </a:r>
            <a:r>
              <a:rPr lang="zh-CN" altLang="en-US" sz="3200">
                <a:latin typeface="Times New Roman" panose="02020603050405020304" charset="0"/>
                <a:cs typeface="Times New Roman" panose="02020603050405020304" charset="0"/>
              </a:rPr>
              <a:t> the spirit of the ox, which means diligence, innovation and hard work without complaints.</a:t>
            </a:r>
            <a:r>
              <a:rPr lang="zh-CN" altLang="en-US" sz="3200">
                <a:solidFill>
                  <a:srgbClr val="0000FF"/>
                </a:solidFill>
                <a:latin typeface="Times New Roman" panose="02020603050405020304" charset="0"/>
                <a:cs typeface="Times New Roman" panose="02020603050405020304" charset="0"/>
              </a:rPr>
              <a:t> Next, </a:t>
            </a:r>
            <a:r>
              <a:rPr lang="zh-CN" altLang="en-US" sz="3200">
                <a:latin typeface="Times New Roman" panose="02020603050405020304" charset="0"/>
                <a:cs typeface="Times New Roman" panose="02020603050405020304" charset="0"/>
              </a:rPr>
              <a:t>your essays should be associated with the real life of teenagers </a:t>
            </a:r>
            <a:r>
              <a:rPr lang="zh-CN" altLang="en-US" sz="3200">
                <a:solidFill>
                  <a:srgbClr val="FF0000"/>
                </a:solidFill>
                <a:latin typeface="Times New Roman" panose="02020603050405020304" charset="0"/>
                <a:cs typeface="Times New Roman" panose="02020603050405020304" charset="0"/>
              </a:rPr>
              <a:t>with a maximum of</a:t>
            </a:r>
            <a:r>
              <a:rPr lang="zh-CN" altLang="en-US" sz="3200">
                <a:latin typeface="Times New Roman" panose="02020603050405020304" charset="0"/>
                <a:cs typeface="Times New Roman" panose="02020603050405020304" charset="0"/>
              </a:rPr>
              <a:t> 300 words. </a:t>
            </a:r>
            <a:r>
              <a:rPr lang="zh-CN" altLang="en-US" sz="3200">
                <a:solidFill>
                  <a:srgbClr val="0000FF"/>
                </a:solidFill>
                <a:latin typeface="Times New Roman" panose="02020603050405020304" charset="0"/>
                <a:cs typeface="Times New Roman" panose="02020603050405020304" charset="0"/>
              </a:rPr>
              <a:t>Please </a:t>
            </a:r>
            <a:r>
              <a:rPr lang="zh-CN" altLang="en-US" sz="3200">
                <a:solidFill>
                  <a:srgbClr val="FF0000"/>
                </a:solidFill>
                <a:latin typeface="Times New Roman" panose="02020603050405020304" charset="0"/>
                <a:cs typeface="Times New Roman" panose="02020603050405020304" charset="0"/>
              </a:rPr>
              <a:t>don’t miss</a:t>
            </a:r>
            <a:r>
              <a:rPr lang="zh-CN" altLang="en-US" sz="3200">
                <a:latin typeface="Times New Roman" panose="02020603050405020304" charset="0"/>
                <a:cs typeface="Times New Roman" panose="02020603050405020304" charset="0"/>
              </a:rPr>
              <a:t> the deadline—March 25, 2021 and </a:t>
            </a:r>
            <a:r>
              <a:rPr lang="zh-CN" altLang="en-US" sz="3200">
                <a:solidFill>
                  <a:srgbClr val="FF0000"/>
                </a:solidFill>
                <a:latin typeface="Times New Roman" panose="02020603050405020304" charset="0"/>
                <a:cs typeface="Times New Roman" panose="02020603050405020304" charset="0"/>
              </a:rPr>
              <a:t>submit your entries to </a:t>
            </a:r>
            <a:r>
              <a:rPr lang="zh-CN" altLang="en-US" sz="3200">
                <a:latin typeface="Times New Roman" panose="02020603050405020304" charset="0"/>
                <a:cs typeface="Times New Roman" panose="02020603050405020304" charset="0"/>
              </a:rPr>
              <a:t>englishnewspaper@yahoo.com The winning entries will be published in our April issue.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en-US" altLang="zh-CN" sz="3200">
                <a:solidFill>
                  <a:srgbClr val="0000FF"/>
                </a:solidFill>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Looking forward to your active participation.</a:t>
            </a:r>
            <a:r>
              <a:rPr lang="en-US" altLang="zh-CN" sz="3200">
                <a:solidFill>
                  <a:srgbClr val="0000FF"/>
                </a:solidFill>
                <a:latin typeface="Times New Roman" panose="02020603050405020304" charset="0"/>
                <a:cs typeface="Times New Roman" panose="02020603050405020304" charset="0"/>
              </a:rPr>
              <a:t>   </a:t>
            </a:r>
            <a:endParaRPr lang="en-US" altLang="zh-CN"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sym typeface="+mn-ea"/>
              </a:rPr>
              <a:t>Editorial Section</a:t>
            </a:r>
            <a:endParaRPr lang="zh-CN" altLang="en-US" sz="3200">
              <a:latin typeface="Times New Roman" panose="02020603050405020304" charset="0"/>
              <a:cs typeface="Times New Roman" panose="02020603050405020304" charset="0"/>
              <a:sym typeface="+mn-ea"/>
            </a:endParaRPr>
          </a:p>
          <a:p>
            <a:r>
              <a:rPr lang="zh-CN" altLang="en-US" sz="3200">
                <a:latin typeface="Times New Roman" panose="02020603050405020304" charset="0"/>
                <a:cs typeface="Times New Roman" panose="02020603050405020304" charset="0"/>
                <a:sym typeface="+mn-ea"/>
              </a:rPr>
              <a:t> </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sym typeface="+mn-ea"/>
              </a:rPr>
              <a:t>March 12, 2021</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                                                                        </a:t>
            </a:r>
            <a:r>
              <a:rPr lang="en-US" altLang="zh-CN" sz="3200">
                <a:latin typeface="Times New Roman" panose="02020603050405020304" charset="0"/>
                <a:cs typeface="Times New Roman" panose="02020603050405020304" charset="0"/>
                <a:sym typeface="+mn-ea"/>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123190"/>
            <a:ext cx="12172950" cy="403098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 </a:t>
            </a:r>
            <a:r>
              <a:rPr lang="zh-CN" altLang="en-US" sz="3200" u="sng">
                <a:latin typeface="Times New Roman" panose="02020603050405020304" charset="0"/>
                <a:cs typeface="Times New Roman" panose="02020603050405020304" charset="0"/>
              </a:rPr>
              <a:t>After the performance, I found Henry and tapped him on the</a:t>
            </a:r>
            <a:r>
              <a:rPr lang="en-US" altLang="zh-CN" sz="3200" u="sng">
                <a:latin typeface="Times New Roman" panose="02020603050405020304" charset="0"/>
                <a:cs typeface="Times New Roman" panose="02020603050405020304" charset="0"/>
              </a:rPr>
              <a:t> arm gratefully. </a:t>
            </a:r>
            <a:r>
              <a:rPr lang="zh-CN" altLang="en-US" sz="3200">
                <a:latin typeface="Times New Roman" panose="02020603050405020304" charset="0"/>
                <a:cs typeface="Times New Roman" panose="02020603050405020304" charset="0"/>
              </a:rPr>
              <a:t>"Thanks, " </a:t>
            </a:r>
            <a:r>
              <a:rPr lang="en-US" altLang="zh-CN" sz="3200">
                <a:latin typeface="Times New Roman" panose="02020603050405020304" charset="0"/>
                <a:cs typeface="Times New Roman" panose="02020603050405020304" charset="0"/>
              </a:rPr>
              <a:t>I </a:t>
            </a:r>
            <a:r>
              <a:rPr lang="zh-CN" altLang="en-US" sz="3200">
                <a:latin typeface="Times New Roman" panose="02020603050405020304" charset="0"/>
                <a:cs typeface="Times New Roman" panose="02020603050405020304" charset="0"/>
              </a:rPr>
              <a:t>said with a grateful smile on my face. I had to admit that but fo</a:t>
            </a:r>
            <a:r>
              <a:rPr lang="en-US" altLang="zh-CN" sz="3200">
                <a:latin typeface="Times New Roman" panose="02020603050405020304" charset="0"/>
                <a:cs typeface="Times New Roman" panose="02020603050405020304" charset="0"/>
              </a:rPr>
              <a:t>r his timely </a:t>
            </a:r>
            <a:r>
              <a:rPr lang="zh-CN" altLang="en-US" sz="3200">
                <a:latin typeface="Times New Roman" panose="02020603050405020304" charset="0"/>
                <a:cs typeface="Times New Roman" panose="02020603050405020304" charset="0"/>
              </a:rPr>
              <a:t>help, </a:t>
            </a:r>
            <a:r>
              <a:rPr lang="en-US" altLang="zh-CN" sz="3200">
                <a:latin typeface="Times New Roman" panose="02020603050405020304" charset="0"/>
                <a:cs typeface="Times New Roman" panose="02020603050405020304" charset="0"/>
              </a:rPr>
              <a:t>I </a:t>
            </a:r>
            <a:r>
              <a:rPr lang="zh-CN" altLang="en-US" sz="3200">
                <a:latin typeface="Times New Roman" panose="02020603050405020304" charset="0"/>
                <a:cs typeface="Times New Roman" panose="02020603050405020304" charset="0"/>
              </a:rPr>
              <a:t>would have been extremely embarrassed. Without his knotting skill, the p</a:t>
            </a:r>
            <a:r>
              <a:rPr lang="en-US" altLang="zh-CN" sz="3200">
                <a:latin typeface="Times New Roman" panose="02020603050405020304" charset="0"/>
                <a:cs typeface="Times New Roman" panose="02020603050405020304" charset="0"/>
              </a:rPr>
              <a:t>erformance </a:t>
            </a:r>
            <a:r>
              <a:rPr lang="zh-CN" altLang="en-US" sz="3200">
                <a:latin typeface="Times New Roman" panose="02020603050405020304" charset="0"/>
                <a:cs typeface="Times New Roman" panose="02020603050405020304" charset="0"/>
              </a:rPr>
              <a:t>would have been quite different. "KNOT a problem. You are my sister</a:t>
            </a:r>
            <a:r>
              <a:rPr lang="en-US" altLang="zh-CN" sz="3200">
                <a:latin typeface="Times New Roman" panose="02020603050405020304" charset="0"/>
                <a:cs typeface="Times New Roman" panose="02020603050405020304" charset="0"/>
              </a:rPr>
              <a:t>, ” he grinned </a:t>
            </a:r>
            <a:r>
              <a:rPr lang="zh-CN" altLang="en-US" sz="3200">
                <a:latin typeface="Times New Roman" panose="02020603050405020304" charset="0"/>
                <a:cs typeface="Times New Roman" panose="02020603050405020304" charset="0"/>
              </a:rPr>
              <a:t>innocently, saying humorously. Surrounded by the cheerful atmosphere, I felt a flood of</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warmth of a big family. Maybe it wouldn't be so bad to have a new person in my corne</a:t>
            </a:r>
            <a:r>
              <a:rPr lang="en-US" altLang="zh-CN" sz="3200">
                <a:latin typeface="Times New Roman" panose="02020603050405020304" charset="0"/>
                <a:cs typeface="Times New Roman" panose="02020603050405020304" charset="0"/>
              </a:rPr>
              <a:t>r of </a:t>
            </a:r>
            <a:r>
              <a:rPr lang="zh-CN" altLang="en-US" sz="3200">
                <a:latin typeface="Times New Roman" panose="02020603050405020304" charset="0"/>
                <a:cs typeface="Times New Roman" panose="02020603050405020304" charset="0"/>
              </a:rPr>
              <a:t>the world after all.</a:t>
            </a:r>
            <a:r>
              <a:rPr lang="en-US" altLang="zh-CN" sz="3200">
                <a:latin typeface="Times New Roman" panose="02020603050405020304" charset="0"/>
                <a:cs typeface="Times New Roman" panose="02020603050405020304" charset="0"/>
              </a:rPr>
              <a:t>                   82</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715" y="0"/>
            <a:ext cx="12154535" cy="6985635"/>
          </a:xfrm>
          <a:prstGeom prst="rect">
            <a:avLst/>
          </a:prstGeom>
          <a:noFill/>
        </p:spPr>
        <p:txBody>
          <a:bodyPr wrap="square" rtlCol="0">
            <a:spAutoFit/>
          </a:bodyPr>
          <a:p>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Contributions Wanted</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To arouse</a:t>
            </a:r>
            <a:r>
              <a:rPr lang="zh-CN" altLang="en-US" sz="3200">
                <a:latin typeface="Times New Roman" panose="02020603050405020304" charset="0"/>
                <a:cs typeface="Times New Roman" panose="02020603050405020304" charset="0"/>
              </a:rPr>
              <a:t> students’ enthusiasm for learning and promoting the spirit of ox, the school English newspaper is</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 issuing a call for </a:t>
            </a:r>
            <a:r>
              <a:rPr lang="zh-CN" altLang="en-US" sz="3200">
                <a:latin typeface="Times New Roman" panose="02020603050405020304" charset="0"/>
                <a:cs typeface="Times New Roman" panose="02020603050405020304" charset="0"/>
              </a:rPr>
              <a:t>papers on it.</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Everyone is welcome to </a:t>
            </a:r>
            <a:r>
              <a:rPr lang="zh-CN" altLang="en-US" sz="3200">
                <a:solidFill>
                  <a:srgbClr val="FF0000"/>
                </a:solidFill>
                <a:latin typeface="Times New Roman" panose="02020603050405020304" charset="0"/>
                <a:cs typeface="Times New Roman" panose="02020603050405020304" charset="0"/>
              </a:rPr>
              <a:t>contribute articles as long as</a:t>
            </a:r>
            <a:r>
              <a:rPr lang="zh-CN" altLang="en-US" sz="3200">
                <a:solidFill>
                  <a:srgbClr val="0000FF"/>
                </a:solidFill>
                <a:latin typeface="Times New Roman" panose="02020603050405020304" charset="0"/>
                <a:cs typeface="Times New Roman" panose="02020603050405020304" charset="0"/>
              </a:rPr>
              <a:t> they can </a:t>
            </a:r>
            <a:r>
              <a:rPr lang="zh-CN" altLang="en-US" sz="3200">
                <a:solidFill>
                  <a:srgbClr val="FF0000"/>
                </a:solidFill>
                <a:latin typeface="Times New Roman" panose="02020603050405020304" charset="0"/>
                <a:cs typeface="Times New Roman" panose="02020603050405020304" charset="0"/>
              </a:rPr>
              <a:t>meet the selection criteria </a:t>
            </a:r>
            <a:r>
              <a:rPr lang="zh-CN" altLang="en-US" sz="3200">
                <a:solidFill>
                  <a:srgbClr val="0000FF"/>
                </a:solidFill>
                <a:latin typeface="Times New Roman" panose="02020603050405020304" charset="0"/>
                <a:cs typeface="Times New Roman" panose="02020603050405020304" charset="0"/>
              </a:rPr>
              <a:t>as follows</a:t>
            </a:r>
            <a:r>
              <a:rPr lang="zh-CN" altLang="en-US"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First and foremost</a:t>
            </a:r>
            <a:r>
              <a:rPr lang="zh-CN" altLang="en-US" sz="3200">
                <a:latin typeface="Times New Roman" panose="02020603050405020304" charset="0"/>
                <a:cs typeface="Times New Roman" panose="02020603050405020304" charset="0"/>
              </a:rPr>
              <a:t>, the papers must be </a:t>
            </a:r>
            <a:r>
              <a:rPr lang="zh-CN" altLang="en-US" sz="3200">
                <a:solidFill>
                  <a:srgbClr val="FF0000"/>
                </a:solidFill>
                <a:latin typeface="Times New Roman" panose="02020603050405020304" charset="0"/>
                <a:cs typeface="Times New Roman" panose="02020603050405020304" charset="0"/>
              </a:rPr>
              <a:t>original</a:t>
            </a:r>
            <a:r>
              <a:rPr lang="zh-CN" altLang="en-US" sz="3200">
                <a:latin typeface="Times New Roman" panose="02020603050405020304" charset="0"/>
                <a:cs typeface="Times New Roman" panose="02020603050405020304" charset="0"/>
              </a:rPr>
              <a:t> and </a:t>
            </a:r>
            <a:r>
              <a:rPr lang="zh-CN" altLang="en-US" sz="3200">
                <a:solidFill>
                  <a:srgbClr val="FF0000"/>
                </a:solidFill>
                <a:latin typeface="Times New Roman" panose="02020603050405020304" charset="0"/>
                <a:cs typeface="Times New Roman" panose="02020603050405020304" charset="0"/>
              </a:rPr>
              <a:t>stick closely</a:t>
            </a:r>
            <a:r>
              <a:rPr lang="zh-CN" altLang="en-US" sz="3200">
                <a:latin typeface="Times New Roman" panose="02020603050405020304" charset="0"/>
                <a:cs typeface="Times New Roman" panose="02020603050405020304" charset="0"/>
              </a:rPr>
              <a:t> to the subject given above. </a:t>
            </a:r>
            <a:r>
              <a:rPr lang="zh-CN" altLang="en-US" sz="3200">
                <a:solidFill>
                  <a:srgbClr val="0000FF"/>
                </a:solidFill>
                <a:latin typeface="Times New Roman" panose="02020603050405020304" charset="0"/>
                <a:cs typeface="Times New Roman" panose="02020603050405020304" charset="0"/>
              </a:rPr>
              <a:t>Moreover</a:t>
            </a:r>
            <a:r>
              <a:rPr lang="zh-CN" altLang="en-US" sz="3200">
                <a:latin typeface="Times New Roman" panose="02020603050405020304" charset="0"/>
                <a:cs typeface="Times New Roman" panose="02020603050405020304" charset="0"/>
              </a:rPr>
              <a:t>, the papers can be written in any writing type and within 300 words.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If interested</a:t>
            </a:r>
            <a:r>
              <a:rPr lang="zh-CN" altLang="en-US" sz="3200">
                <a:latin typeface="Times New Roman" panose="02020603050405020304" charset="0"/>
                <a:cs typeface="Times New Roman" panose="02020603050405020304" charset="0"/>
              </a:rPr>
              <a:t>, please </a:t>
            </a:r>
            <a:r>
              <a:rPr lang="zh-CN" altLang="en-US" sz="3200">
                <a:solidFill>
                  <a:srgbClr val="FF0000"/>
                </a:solidFill>
                <a:latin typeface="Times New Roman" panose="02020603050405020304" charset="0"/>
                <a:cs typeface="Times New Roman" panose="02020603050405020304" charset="0"/>
              </a:rPr>
              <a:t>send your contributions</a:t>
            </a:r>
            <a:r>
              <a:rPr lang="zh-CN" altLang="en-US" sz="3200">
                <a:latin typeface="Times New Roman" panose="02020603050405020304" charset="0"/>
                <a:cs typeface="Times New Roman" panose="02020603050405020304" charset="0"/>
              </a:rPr>
              <a:t> to Room 302 of Office Building or email them to englishnewspaper@yahoo.com </a:t>
            </a:r>
            <a:r>
              <a:rPr lang="zh-CN" altLang="en-US" sz="3200">
                <a:solidFill>
                  <a:srgbClr val="0000FF"/>
                </a:solidFill>
                <a:latin typeface="Times New Roman" panose="02020603050405020304" charset="0"/>
                <a:cs typeface="Times New Roman" panose="02020603050405020304" charset="0"/>
              </a:rPr>
              <a:t>before</a:t>
            </a:r>
            <a:r>
              <a:rPr lang="zh-CN" altLang="en-US" sz="3200">
                <a:latin typeface="Times New Roman" panose="02020603050405020304" charset="0"/>
                <a:cs typeface="Times New Roman" panose="02020603050405020304" charset="0"/>
              </a:rPr>
              <a:t> March 25. </a:t>
            </a:r>
            <a:r>
              <a:rPr lang="zh-CN" altLang="en-US" sz="3200">
                <a:solidFill>
                  <a:srgbClr val="0000FF"/>
                </a:solidFill>
                <a:latin typeface="Times New Roman" panose="02020603050405020304" charset="0"/>
                <a:cs typeface="Times New Roman" panose="02020603050405020304" charset="0"/>
              </a:rPr>
              <a:t>Looking forward to your participation!</a:t>
            </a:r>
            <a:endParaRPr lang="zh-CN" altLang="en-US" sz="3200">
              <a:solidFill>
                <a:srgbClr val="0000FF"/>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Editorial Section</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March 12, 2021</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6990" y="1417320"/>
            <a:ext cx="12145010" cy="6000750"/>
          </a:xfrm>
          <a:prstGeom prst="rect">
            <a:avLst/>
          </a:prstGeom>
          <a:noFill/>
        </p:spPr>
        <p:txBody>
          <a:bodyPr wrap="square" rtlCol="0">
            <a:spAutoFit/>
          </a:bodyPr>
          <a:p>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Following</a:t>
            </a:r>
            <a:r>
              <a:rPr lang="en-US" altLang="zh-CN" sz="3200">
                <a:latin typeface="Times New Roman" panose="02020603050405020304" charset="0"/>
                <a:cs typeface="Times New Roman" panose="02020603050405020304" charset="0"/>
              </a:rPr>
              <a:t> her voice, I f</a:t>
            </a:r>
            <a:r>
              <a:rPr lang="en-US" altLang="zh-CN" sz="3200">
                <a:solidFill>
                  <a:srgbClr val="FF0000"/>
                </a:solidFill>
                <a:latin typeface="Times New Roman" panose="02020603050405020304" charset="0"/>
                <a:cs typeface="Times New Roman" panose="02020603050405020304" charset="0"/>
              </a:rPr>
              <a:t>ound her outside</a:t>
            </a:r>
            <a:r>
              <a:rPr lang="en-US" altLang="zh-CN" sz="3200">
                <a:latin typeface="Times New Roman" panose="02020603050405020304" charset="0"/>
                <a:cs typeface="Times New Roman" panose="02020603050405020304" charset="0"/>
              </a:rPr>
              <a:t> the bathroom, </a:t>
            </a:r>
            <a:r>
              <a:rPr lang="en-US" altLang="zh-CN" sz="3200">
                <a:solidFill>
                  <a:srgbClr val="FF0000"/>
                </a:solidFill>
                <a:latin typeface="Times New Roman" panose="02020603050405020304" charset="0"/>
                <a:cs typeface="Times New Roman" panose="02020603050405020304" charset="0"/>
              </a:rPr>
              <a:t>holding</a:t>
            </a:r>
            <a:r>
              <a:rPr lang="en-US" altLang="zh-CN" sz="3200">
                <a:latin typeface="Times New Roman" panose="02020603050405020304" charset="0"/>
                <a:cs typeface="Times New Roman" panose="02020603050405020304" charset="0"/>
              </a:rPr>
              <a:t> a wet book.</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She gave the book </a:t>
            </a:r>
            <a:r>
              <a:rPr lang="en-US" altLang="zh-CN" sz="3200">
                <a:solidFill>
                  <a:srgbClr val="FF0000"/>
                </a:solidFill>
                <a:latin typeface="Times New Roman" panose="02020603050405020304" charset="0"/>
                <a:cs typeface="Times New Roman" panose="02020603050405020304" charset="0"/>
              </a:rPr>
              <a:t>a shake</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She </a:t>
            </a:r>
            <a:r>
              <a:rPr lang="en-US" altLang="zh-CN" sz="3200">
                <a:solidFill>
                  <a:srgbClr val="FF0000"/>
                </a:solidFill>
                <a:latin typeface="Times New Roman" panose="02020603050405020304" charset="0"/>
                <a:cs typeface="Times New Roman" panose="02020603050405020304" charset="0"/>
              </a:rPr>
              <a:t>glared at</a:t>
            </a:r>
            <a:r>
              <a:rPr lang="en-US" altLang="zh-CN" sz="3200">
                <a:latin typeface="Times New Roman" panose="02020603050405020304" charset="0"/>
                <a:cs typeface="Times New Roman" panose="02020603050405020304" charset="0"/>
              </a:rPr>
              <a:t> me, </a:t>
            </a:r>
            <a:r>
              <a:rPr lang="en-US" altLang="zh-CN" sz="3200">
                <a:solidFill>
                  <a:srgbClr val="FF0000"/>
                </a:solidFill>
                <a:latin typeface="Times New Roman" panose="02020603050405020304" charset="0"/>
                <a:cs typeface="Times New Roman" panose="02020603050405020304" charset="0"/>
              </a:rPr>
              <a:t>something</a:t>
            </a:r>
            <a:r>
              <a:rPr lang="en-US" altLang="zh-CN" sz="3200">
                <a:latin typeface="Times New Roman" panose="02020603050405020304" charset="0"/>
                <a:cs typeface="Times New Roman" panose="02020603050405020304" charset="0"/>
              </a:rPr>
              <a:t> she never did before Henry came to our home.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Tears of hurt </a:t>
            </a:r>
            <a:r>
              <a:rPr lang="en-US" altLang="zh-CN" sz="3200">
                <a:solidFill>
                  <a:srgbClr val="FF0000"/>
                </a:solidFill>
                <a:latin typeface="Times New Roman" panose="02020603050405020304" charset="0"/>
                <a:cs typeface="Times New Roman" panose="02020603050405020304" charset="0"/>
              </a:rPr>
              <a:t>clouded </a:t>
            </a:r>
            <a:r>
              <a:rPr lang="en-US" altLang="zh-CN" sz="3200">
                <a:latin typeface="Times New Roman" panose="02020603050405020304" charset="0"/>
                <a:cs typeface="Times New Roman" panose="02020603050405020304" charset="0"/>
              </a:rPr>
              <a:t>my eyes.</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My heart ached. Henry </a:t>
            </a:r>
            <a:r>
              <a:rPr lang="en-US" altLang="zh-CN" sz="3200">
                <a:solidFill>
                  <a:srgbClr val="FF0000"/>
                </a:solidFill>
                <a:latin typeface="Times New Roman" panose="02020603050405020304" charset="0"/>
                <a:cs typeface="Times New Roman" panose="02020603050405020304" charset="0"/>
              </a:rPr>
              <a:t>was stealing</a:t>
            </a:r>
            <a:r>
              <a:rPr lang="en-US" altLang="zh-CN" sz="3200">
                <a:latin typeface="Times New Roman" panose="02020603050405020304" charset="0"/>
                <a:cs typeface="Times New Roman" panose="02020603050405020304" charset="0"/>
              </a:rPr>
              <a:t> my mother’s love. He </a:t>
            </a:r>
            <a:r>
              <a:rPr lang="en-US" altLang="zh-CN" sz="3200">
                <a:solidFill>
                  <a:srgbClr val="FF0000"/>
                </a:solidFill>
                <a:latin typeface="Times New Roman" panose="02020603050405020304" charset="0"/>
                <a:cs typeface="Times New Roman" panose="02020603050405020304" charset="0"/>
              </a:rPr>
              <a:t>was ruining</a:t>
            </a:r>
            <a:r>
              <a:rPr lang="en-US" altLang="zh-CN" sz="3200">
                <a:latin typeface="Times New Roman" panose="02020603050405020304" charset="0"/>
                <a:cs typeface="Times New Roman" panose="02020603050405020304" charset="0"/>
              </a:rPr>
              <a:t> my life.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sym typeface="+mn-ea"/>
              </a:rPr>
              <a:t>As henry walked ahead of us to the car, my mom </a:t>
            </a:r>
            <a:r>
              <a:rPr lang="en-US" altLang="zh-CN" sz="3200">
                <a:solidFill>
                  <a:srgbClr val="FF0000"/>
                </a:solidFill>
                <a:latin typeface="Times New Roman" panose="02020603050405020304" charset="0"/>
                <a:cs typeface="Times New Roman" panose="02020603050405020304" charset="0"/>
                <a:sym typeface="+mn-ea"/>
              </a:rPr>
              <a:t>took me aside</a:t>
            </a:r>
            <a:r>
              <a:rPr lang="en-US" altLang="zh-CN" sz="3200">
                <a:latin typeface="Times New Roman" panose="02020603050405020304" charset="0"/>
                <a:cs typeface="Times New Roman" panose="02020603050405020304" charset="0"/>
                <a:sym typeface="+mn-ea"/>
              </a:rPr>
              <a:t> and </a:t>
            </a:r>
            <a:r>
              <a:rPr lang="en-US" altLang="zh-CN" sz="3200">
                <a:solidFill>
                  <a:srgbClr val="FF0000"/>
                </a:solidFill>
                <a:latin typeface="Times New Roman" panose="02020603050405020304" charset="0"/>
                <a:cs typeface="Times New Roman" panose="02020603050405020304" charset="0"/>
                <a:sym typeface="+mn-ea"/>
              </a:rPr>
              <a:t>said in a low voice,</a:t>
            </a:r>
            <a:r>
              <a:rPr lang="en-US" altLang="zh-CN" sz="3200">
                <a:latin typeface="Times New Roman" panose="02020603050405020304" charset="0"/>
                <a:cs typeface="Times New Roman" panose="02020603050405020304" charset="0"/>
                <a:sym typeface="+mn-ea"/>
              </a:rPr>
              <a:t>...</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p:txBody>
      </p:sp>
      <p:sp>
        <p:nvSpPr>
          <p:cNvPr id="6" name="文本框 5"/>
          <p:cNvSpPr txBox="1"/>
          <p:nvPr/>
        </p:nvSpPr>
        <p:spPr>
          <a:xfrm>
            <a:off x="18415" y="74930"/>
            <a:ext cx="12173585" cy="1938020"/>
          </a:xfrm>
          <a:prstGeom prst="rect">
            <a:avLst/>
          </a:prstGeom>
          <a:noFill/>
        </p:spPr>
        <p:txBody>
          <a:bodyPr wrap="square" rtlCol="0">
            <a:spAutoFit/>
          </a:bodyPr>
          <a:p>
            <a:r>
              <a:rPr lang="zh-CN" altLang="en-US" sz="2000"/>
              <a:t>顺着她的声音，我发现妈妈在浴室外面，手里拿着一本湿书。</a:t>
            </a:r>
            <a:endParaRPr lang="zh-CN" altLang="en-US" sz="2000"/>
          </a:p>
          <a:p>
            <a:r>
              <a:rPr lang="zh-CN" altLang="en-US" sz="2000"/>
              <a:t>她把书摇了一下。</a:t>
            </a:r>
            <a:endParaRPr lang="zh-CN" altLang="en-US" sz="2000"/>
          </a:p>
          <a:p>
            <a:r>
              <a:rPr lang="zh-CN" altLang="en-US" sz="2000"/>
              <a:t>她瞪着我，这是亨利来我家之前她从未做过的事。</a:t>
            </a:r>
            <a:endParaRPr lang="zh-CN" altLang="en-US" sz="2000"/>
          </a:p>
          <a:p>
            <a:r>
              <a:rPr lang="zh-CN" altLang="en-US" sz="2000"/>
              <a:t>伤心的泪水模糊了我的眼睛。</a:t>
            </a:r>
            <a:endParaRPr lang="zh-CN" altLang="en-US" sz="2000"/>
          </a:p>
          <a:p>
            <a:r>
              <a:rPr lang="zh-CN" altLang="en-US" sz="2000"/>
              <a:t>我心痛。亨利偷走了我母亲的爱。他毁了我的生活。</a:t>
            </a:r>
            <a:endParaRPr lang="zh-CN" altLang="en-US" sz="2000"/>
          </a:p>
          <a:p>
            <a:r>
              <a:rPr lang="zh-CN" altLang="en-US" sz="2000"/>
              <a:t>当亨利走在我们前面走向汽车时，我妈妈把我拉到一边，低声说:……</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2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p:cTn id="23"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ox(in)">
                                      <p:cBhvr>
                                        <p:cTn id="30" dur="20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blinds(horizontal)">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2802255"/>
            <a:ext cx="12154535" cy="353822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Henry was just nearby, </a:t>
            </a:r>
            <a:r>
              <a:rPr lang="en-US" altLang="zh-CN" sz="3200">
                <a:solidFill>
                  <a:srgbClr val="FF0000"/>
                </a:solidFill>
                <a:latin typeface="Times New Roman" panose="02020603050405020304" charset="0"/>
                <a:cs typeface="Times New Roman" panose="02020603050405020304" charset="0"/>
              </a:rPr>
              <a:t>absorbed in</a:t>
            </a:r>
            <a:r>
              <a:rPr lang="en-US" altLang="zh-CN" sz="3200">
                <a:latin typeface="Times New Roman" panose="02020603050405020304" charset="0"/>
                <a:cs typeface="Times New Roman" panose="02020603050405020304" charset="0"/>
              </a:rPr>
              <a:t> working on a complicated rope knot </a:t>
            </a:r>
            <a:r>
              <a:rPr lang="en-US" altLang="zh-CN" sz="3200">
                <a:solidFill>
                  <a:srgbClr val="FF0000"/>
                </a:solidFill>
                <a:latin typeface="Times New Roman" panose="02020603050405020304" charset="0"/>
                <a:cs typeface="Times New Roman" panose="02020603050405020304" charset="0"/>
              </a:rPr>
              <a:t>as usual</a:t>
            </a:r>
            <a:r>
              <a:rPr lang="en-US" altLang="zh-CN" sz="3200">
                <a:latin typeface="Times New Roman" panose="02020603050405020304" charset="0"/>
                <a:cs typeface="Times New Roman" panose="02020603050405020304" charset="0"/>
              </a:rPr>
              <a:t>. Why did a boy like him do the girly work? </a:t>
            </a:r>
            <a:r>
              <a:rPr lang="en-US" altLang="zh-CN" sz="3200">
                <a:solidFill>
                  <a:srgbClr val="FF0000"/>
                </a:solidFill>
                <a:latin typeface="Times New Roman" panose="02020603050405020304" charset="0"/>
                <a:cs typeface="Times New Roman" panose="02020603050405020304" charset="0"/>
              </a:rPr>
              <a:t>Far from manly.</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 nodded but sighed.</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But after Henry moved in, everything </a:t>
            </a:r>
            <a:r>
              <a:rPr lang="en-US" altLang="zh-CN" sz="3200">
                <a:solidFill>
                  <a:srgbClr val="FF0000"/>
                </a:solidFill>
                <a:latin typeface="Times New Roman" panose="02020603050405020304" charset="0"/>
                <a:cs typeface="Times New Roman" panose="02020603050405020304" charset="0"/>
              </a:rPr>
              <a:t>felt</a:t>
            </a:r>
            <a:r>
              <a:rPr lang="en-US" altLang="zh-CN" sz="3200">
                <a:latin typeface="Times New Roman" panose="02020603050405020304" charset="0"/>
                <a:cs typeface="Times New Roman" panose="02020603050405020304" charset="0"/>
              </a:rPr>
              <a:t> different.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The theater used to be a special place for my parent and me. </a:t>
            </a:r>
            <a:r>
              <a:rPr lang="en-US" altLang="zh-CN" sz="3200">
                <a:solidFill>
                  <a:srgbClr val="FF0000"/>
                </a:solidFill>
                <a:latin typeface="Times New Roman" panose="02020603050405020304" charset="0"/>
                <a:cs typeface="Times New Roman" panose="02020603050405020304" charset="0"/>
              </a:rPr>
              <a:t>With  Henry involved in,</a:t>
            </a:r>
            <a:r>
              <a:rPr lang="en-US" altLang="zh-CN" sz="3200">
                <a:latin typeface="Times New Roman" panose="02020603050405020304" charset="0"/>
                <a:cs typeface="Times New Roman" panose="02020603050405020304" charset="0"/>
              </a:rPr>
              <a:t> it didn’t seem so special any more.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0"/>
            <a:ext cx="12173585" cy="1938020"/>
          </a:xfrm>
          <a:prstGeom prst="rect">
            <a:avLst/>
          </a:prstGeom>
          <a:noFill/>
        </p:spPr>
        <p:txBody>
          <a:bodyPr wrap="square" rtlCol="0">
            <a:spAutoFit/>
          </a:bodyPr>
          <a:p>
            <a:r>
              <a:rPr lang="zh-CN" altLang="en-US" sz="2400"/>
              <a:t>亨利就在附近，像往常一样专心致志地打一个复杂的绳结。为什么像他这样的男孩要做女孩子干的活?一点男子气概也没有。</a:t>
            </a:r>
            <a:endParaRPr lang="zh-CN" altLang="en-US" sz="2400"/>
          </a:p>
          <a:p>
            <a:r>
              <a:rPr lang="zh-CN" altLang="en-US" sz="2400"/>
              <a:t>我点点头，但叹了口气。</a:t>
            </a:r>
            <a:endParaRPr lang="zh-CN" altLang="en-US" sz="2400"/>
          </a:p>
          <a:p>
            <a:r>
              <a:rPr lang="zh-CN" altLang="en-US" sz="2400"/>
              <a:t>但亨利搬进来后，一切都变了。</a:t>
            </a:r>
            <a:endParaRPr lang="zh-CN" altLang="en-US" sz="2400"/>
          </a:p>
          <a:p>
            <a:r>
              <a:rPr lang="zh-CN" altLang="en-US" sz="2400"/>
              <a:t>剧院曾经是我父母和我的一个特别的地方。有了亨利的参与，一切都不再那么特别了。</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linds(horizontal)">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ox(in)">
                                      <p:cBhvr>
                                        <p:cTn id="25"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050" y="2773045"/>
            <a:ext cx="12172950" cy="3538220"/>
          </a:xfrm>
          <a:prstGeom prst="rect">
            <a:avLst/>
          </a:prstGeom>
          <a:noFill/>
        </p:spPr>
        <p:txBody>
          <a:bodyPr wrap="square" rtlCol="0">
            <a:spAutoFit/>
          </a:bodyPr>
          <a:p>
            <a:r>
              <a:rPr lang="en-US" altLang="zh-CN" sz="3200">
                <a:solidFill>
                  <a:srgbClr val="FF0000"/>
                </a:solidFill>
                <a:latin typeface="Times New Roman" panose="02020603050405020304" charset="0"/>
                <a:cs typeface="Times New Roman" panose="02020603050405020304" charset="0"/>
              </a:rPr>
              <a:t>Finally</a:t>
            </a:r>
            <a:r>
              <a:rPr lang="en-US" altLang="zh-CN" sz="3200">
                <a:latin typeface="Times New Roman" panose="02020603050405020304" charset="0"/>
                <a:cs typeface="Times New Roman" panose="02020603050405020304" charset="0"/>
              </a:rPr>
              <a:t>, it was our stage time. My heart </a:t>
            </a:r>
            <a:r>
              <a:rPr lang="en-US" altLang="zh-CN" sz="3200">
                <a:solidFill>
                  <a:srgbClr val="FF0000"/>
                </a:solidFill>
                <a:latin typeface="Times New Roman" panose="02020603050405020304" charset="0"/>
                <a:cs typeface="Times New Roman" panose="02020603050405020304" charset="0"/>
              </a:rPr>
              <a:t>beat widely.</a:t>
            </a:r>
            <a:r>
              <a:rPr lang="en-US" altLang="zh-CN" sz="3200">
                <a:latin typeface="Times New Roman" panose="02020603050405020304" charset="0"/>
                <a:cs typeface="Times New Roman" panose="02020603050405020304" charset="0"/>
              </a:rPr>
              <a:t> I </a:t>
            </a:r>
            <a:r>
              <a:rPr lang="en-US" altLang="zh-CN" sz="3200">
                <a:solidFill>
                  <a:srgbClr val="FF0000"/>
                </a:solidFill>
                <a:latin typeface="Times New Roman" panose="02020603050405020304" charset="0"/>
                <a:cs typeface="Times New Roman" panose="02020603050405020304" charset="0"/>
              </a:rPr>
              <a:t>forgot my annoyance </a:t>
            </a:r>
            <a:r>
              <a:rPr lang="en-US" altLang="zh-CN" sz="3200">
                <a:latin typeface="Times New Roman" panose="02020603050405020304" charset="0"/>
                <a:cs typeface="Times New Roman" panose="02020603050405020304" charset="0"/>
              </a:rPr>
              <a:t>at Henry for a while. As we kids </a:t>
            </a:r>
            <a:r>
              <a:rPr lang="en-US" altLang="zh-CN" sz="3200">
                <a:solidFill>
                  <a:srgbClr val="FF0000"/>
                </a:solidFill>
                <a:latin typeface="Times New Roman" panose="02020603050405020304" charset="0"/>
                <a:cs typeface="Times New Roman" panose="02020603050405020304" charset="0"/>
              </a:rPr>
              <a:t>lined up, ready to</a:t>
            </a:r>
            <a:r>
              <a:rPr lang="en-US" altLang="zh-CN" sz="3200">
                <a:latin typeface="Times New Roman" panose="02020603050405020304" charset="0"/>
                <a:cs typeface="Times New Roman" panose="02020603050405020304" charset="0"/>
              </a:rPr>
              <a:t> act our short play, I realized how loosely I had tied the drawstring on my skirt.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Sure enough, my skirt began began to drop.</a:t>
            </a:r>
            <a:r>
              <a:rPr lang="en-US" altLang="zh-CN" sz="3200">
                <a:solidFill>
                  <a:srgbClr val="FF0000"/>
                </a:solidFill>
                <a:latin typeface="Times New Roman" panose="02020603050405020304" charset="0"/>
                <a:cs typeface="Times New Roman" panose="02020603050405020304" charset="0"/>
              </a:rPr>
              <a:t>Laughter from the audience could be heard,</a:t>
            </a:r>
            <a:r>
              <a:rPr lang="en-US" altLang="zh-CN" sz="3200">
                <a:latin typeface="Times New Roman" panose="02020603050405020304" charset="0"/>
                <a:cs typeface="Times New Roman" panose="02020603050405020304" charset="0"/>
              </a:rPr>
              <a:t> and even though I was wearing shorts under my skirt, I</a:t>
            </a:r>
            <a:r>
              <a:rPr lang="en-US" altLang="zh-CN" sz="3200">
                <a:solidFill>
                  <a:srgbClr val="FF0000"/>
                </a:solidFill>
                <a:latin typeface="Times New Roman" panose="02020603050405020304" charset="0"/>
                <a:cs typeface="Times New Roman" panose="02020603050405020304" charset="0"/>
              </a:rPr>
              <a:t> could feel my face burst into flames.</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However, my hands were full. </a:t>
            </a:r>
            <a:r>
              <a:rPr lang="en-US" altLang="zh-CN" sz="3200">
                <a:solidFill>
                  <a:srgbClr val="FF0000"/>
                </a:solidFill>
                <a:latin typeface="Times New Roman" panose="02020603050405020304" charset="0"/>
                <a:cs typeface="Times New Roman" panose="02020603050405020304" charset="0"/>
              </a:rPr>
              <a:t>If only someone</a:t>
            </a:r>
            <a:r>
              <a:rPr lang="en-US" altLang="zh-CN" sz="3200">
                <a:latin typeface="Times New Roman" panose="02020603050405020304" charset="0"/>
                <a:cs typeface="Times New Roman" panose="02020603050405020304" charset="0"/>
              </a:rPr>
              <a:t> could </a:t>
            </a:r>
            <a:r>
              <a:rPr lang="en-US" altLang="zh-CN" sz="3200">
                <a:solidFill>
                  <a:srgbClr val="FF0000"/>
                </a:solidFill>
                <a:latin typeface="Times New Roman" panose="02020603050405020304" charset="0"/>
                <a:cs typeface="Times New Roman" panose="02020603050405020304" charset="0"/>
              </a:rPr>
              <a:t>help me out</a:t>
            </a:r>
            <a:r>
              <a:rPr lang="en-US" altLang="zh-CN" sz="3200">
                <a:latin typeface="Times New Roman" panose="02020603050405020304" charset="0"/>
                <a:cs typeface="Times New Roman" panose="02020603050405020304" charset="0"/>
              </a:rPr>
              <a:t>. </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92710"/>
            <a:ext cx="12145010" cy="1938020"/>
          </a:xfrm>
          <a:prstGeom prst="rect">
            <a:avLst/>
          </a:prstGeom>
          <a:noFill/>
        </p:spPr>
        <p:txBody>
          <a:bodyPr wrap="square" rtlCol="0">
            <a:spAutoFit/>
          </a:bodyPr>
          <a:p>
            <a:r>
              <a:rPr lang="zh-CN" altLang="en-US" sz="2400"/>
              <a:t>最后，我们的舞台时间到了。我的心跳得很厉害。我暂时忘记了对亨利的烦恼。当我们孩子们排好队，准备表演我们的短剧时，我才意识到我把裙子上的绳子系得太松了。</a:t>
            </a:r>
            <a:endParaRPr lang="zh-CN" altLang="en-US" sz="2400"/>
          </a:p>
          <a:p>
            <a:r>
              <a:rPr lang="zh-CN" altLang="en-US" sz="2400"/>
              <a:t>果然，我的裙子开始掉下来。观众的笑声可以听到，即使我在裙子下面穿了短裤，我也能感觉到我的脸突然燃烧起来。</a:t>
            </a:r>
            <a:endParaRPr lang="zh-CN" altLang="en-US" sz="2400"/>
          </a:p>
          <a:p>
            <a:r>
              <a:rPr lang="zh-CN" altLang="en-US" sz="2400"/>
              <a:t>然而，我很忙。要是有人能帮我就好了。</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ox(in)">
                                      <p:cBhvr>
                                        <p:cTn id="18"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3190" y="286385"/>
            <a:ext cx="12155170" cy="5507990"/>
          </a:xfrm>
          <a:prstGeom prst="rect">
            <a:avLst/>
          </a:prstGeom>
          <a:noFill/>
        </p:spPr>
        <p:txBody>
          <a:bodyPr wrap="square" rtlCol="0">
            <a:spAutoFit/>
          </a:bodyPr>
          <a:p>
            <a:r>
              <a:rPr lang="en-US" altLang="zh-CN" sz="3200"/>
              <a:t>main plots: </a:t>
            </a:r>
            <a:endParaRPr lang="en-US" altLang="zh-CN" sz="3200"/>
          </a:p>
          <a:p>
            <a:r>
              <a:rPr lang="en-US" altLang="zh-CN" sz="3200"/>
              <a:t>para 1: I disliked Henry , my adopted brother, let alone performing with him at satge.</a:t>
            </a:r>
            <a:endParaRPr lang="en-US" altLang="zh-CN" sz="3200"/>
          </a:p>
          <a:p>
            <a:r>
              <a:rPr lang="en-US" altLang="zh-CN" sz="3200">
                <a:sym typeface="+mn-ea"/>
              </a:rPr>
              <a:t>para 2: </a:t>
            </a:r>
            <a:r>
              <a:rPr lang="en-US" altLang="zh-CN" sz="3200"/>
              <a:t>I  was hurt because Henry was stealing my mom’s love and ruined my life.</a:t>
            </a:r>
            <a:endParaRPr lang="en-US" altLang="zh-CN" sz="3200"/>
          </a:p>
          <a:p>
            <a:r>
              <a:rPr lang="en-US" altLang="zh-CN" sz="3200">
                <a:sym typeface="+mn-ea"/>
              </a:rPr>
              <a:t>para 3:</a:t>
            </a:r>
            <a:r>
              <a:rPr lang="en-US" altLang="zh-CN" sz="3200"/>
              <a:t> I looked down on his girly knotting skill.</a:t>
            </a:r>
            <a:endParaRPr lang="en-US" altLang="zh-CN" sz="3200"/>
          </a:p>
          <a:p>
            <a:r>
              <a:rPr lang="en-US" altLang="zh-CN" sz="3200">
                <a:sym typeface="+mn-ea"/>
              </a:rPr>
              <a:t>para 4: </a:t>
            </a:r>
            <a:r>
              <a:rPr lang="en-US" altLang="zh-CN" sz="3200"/>
              <a:t>The stage was no special for me and my parents now because of Henry’s involvement.</a:t>
            </a:r>
            <a:endParaRPr lang="en-US" altLang="zh-CN" sz="3200"/>
          </a:p>
          <a:p>
            <a:r>
              <a:rPr lang="en-US" altLang="zh-CN" sz="3200"/>
              <a:t> </a:t>
            </a:r>
            <a:r>
              <a:rPr lang="en-US" altLang="zh-CN" sz="3200">
                <a:sym typeface="+mn-ea"/>
              </a:rPr>
              <a:t>para 5 :</a:t>
            </a:r>
            <a:r>
              <a:rPr lang="en-US" altLang="zh-CN" sz="3200"/>
              <a:t>As we lined up ready to act, I was stuck in an awkward situation--my drawstring came loose and began to drop but I couldn’t made it to tighten it by myself at that moment.</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ox(in)">
                                      <p:cBhvr>
                                        <p:cTn id="18" dur="20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linds(horizontal)">
                                      <p:cBhvr>
                                        <p:cTn id="2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 y="522605"/>
            <a:ext cx="12145010" cy="3538220"/>
          </a:xfrm>
          <a:prstGeom prst="rect">
            <a:avLst/>
          </a:prstGeom>
          <a:noFill/>
        </p:spPr>
        <p:txBody>
          <a:bodyPr wrap="square" rtlCol="0">
            <a:spAutoFit/>
          </a:bodyPr>
          <a:p>
            <a:r>
              <a:rPr lang="zh-CN" altLang="en-US" sz="3200">
                <a:solidFill>
                  <a:srgbClr val="FF0000"/>
                </a:solidFill>
                <a:latin typeface="Times New Roman" panose="02020603050405020304" charset="0"/>
                <a:cs typeface="Times New Roman" panose="02020603050405020304" charset="0"/>
                <a:sym typeface="+mn-ea"/>
              </a:rPr>
              <a:t>Right then</a:t>
            </a:r>
            <a:r>
              <a:rPr lang="zh-CN" altLang="en-US" sz="3200">
                <a:latin typeface="Times New Roman" panose="02020603050405020304" charset="0"/>
                <a:cs typeface="Times New Roman" panose="02020603050405020304" charset="0"/>
                <a:sym typeface="+mn-ea"/>
              </a:rPr>
              <a:t>, Henry sensed my embarrassment.</a:t>
            </a:r>
            <a:endParaRPr lang="zh-CN" altLang="en-US" sz="3200">
              <a:latin typeface="Times New Roman" panose="02020603050405020304" charset="0"/>
              <a:cs typeface="Times New Roman" panose="02020603050405020304" charset="0"/>
              <a:sym typeface="+mn-ea"/>
            </a:endParaRPr>
          </a:p>
          <a:p>
            <a:endParaRPr lang="zh-CN" altLang="en-US" sz="3200">
              <a:latin typeface="Times New Roman" panose="02020603050405020304" charset="0"/>
              <a:cs typeface="Times New Roman" panose="02020603050405020304" charset="0"/>
              <a:sym typeface="+mn-ea"/>
            </a:endParaRPr>
          </a:p>
          <a:p>
            <a:r>
              <a:rPr lang="zh-CN" altLang="en-US" sz="3200">
                <a:solidFill>
                  <a:srgbClr val="FF0000"/>
                </a:solidFill>
                <a:latin typeface="Times New Roman" panose="02020603050405020304" charset="0"/>
                <a:cs typeface="Times New Roman" panose="02020603050405020304" charset="0"/>
                <a:sym typeface="+mn-ea"/>
              </a:rPr>
              <a:t>After the performance</a:t>
            </a:r>
            <a:r>
              <a:rPr lang="zh-CN" altLang="en-US" sz="3200">
                <a:latin typeface="Times New Roman" panose="02020603050405020304" charset="0"/>
                <a:cs typeface="Times New Roman" panose="02020603050405020304" charset="0"/>
                <a:sym typeface="+mn-ea"/>
              </a:rPr>
              <a:t>, I found Henry and tapped him on the</a:t>
            </a:r>
            <a:r>
              <a:rPr lang="en-US" altLang="zh-CN" sz="3200">
                <a:latin typeface="Times New Roman" panose="02020603050405020304" charset="0"/>
                <a:cs typeface="Times New Roman" panose="02020603050405020304" charset="0"/>
                <a:sym typeface="+mn-ea"/>
              </a:rPr>
              <a:t> arm gratefully. </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
        <p:nvSpPr>
          <p:cNvPr id="2" name="文本框 1"/>
          <p:cNvSpPr txBox="1"/>
          <p:nvPr/>
        </p:nvSpPr>
        <p:spPr>
          <a:xfrm>
            <a:off x="46990" y="2889885"/>
            <a:ext cx="12135485" cy="1568450"/>
          </a:xfrm>
          <a:prstGeom prst="rect">
            <a:avLst/>
          </a:prstGeom>
          <a:noFill/>
        </p:spPr>
        <p:txBody>
          <a:bodyPr wrap="square" rtlCol="0">
            <a:spAutoFit/>
          </a:bodyPr>
          <a:p>
            <a:r>
              <a:rPr lang="en-US" altLang="zh-CN" sz="3200">
                <a:sym typeface="+mn-ea"/>
              </a:rPr>
              <a:t>theme?</a:t>
            </a:r>
            <a:endParaRPr lang="en-US" altLang="zh-CN" sz="3200"/>
          </a:p>
          <a:p>
            <a:r>
              <a:rPr lang="en-US" altLang="zh-CN" sz="3200">
                <a:sym typeface="+mn-ea"/>
              </a:rPr>
              <a:t>love between family members, even not by birth/  not having nothing to do with blood.</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box(in)">
                                      <p:cBhvr>
                                        <p:cTn id="14"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90" y="522605"/>
            <a:ext cx="12145010" cy="5507990"/>
          </a:xfrm>
          <a:prstGeom prst="rect">
            <a:avLst/>
          </a:prstGeom>
          <a:noFill/>
        </p:spPr>
        <p:txBody>
          <a:bodyPr wrap="square" rtlCol="0">
            <a:spAutoFit/>
          </a:bodyPr>
          <a:p>
            <a:r>
              <a:rPr lang="zh-CN" altLang="en-US" sz="3200">
                <a:solidFill>
                  <a:srgbClr val="FF0000"/>
                </a:solidFill>
                <a:latin typeface="Times New Roman" panose="02020603050405020304" charset="0"/>
                <a:cs typeface="Times New Roman" panose="02020603050405020304" charset="0"/>
                <a:sym typeface="+mn-ea"/>
              </a:rPr>
              <a:t>Right then</a:t>
            </a:r>
            <a:r>
              <a:rPr lang="zh-CN" altLang="en-US" sz="3200">
                <a:latin typeface="Times New Roman" panose="02020603050405020304" charset="0"/>
                <a:cs typeface="Times New Roman" panose="02020603050405020304" charset="0"/>
                <a:sym typeface="+mn-ea"/>
              </a:rPr>
              <a:t>, Henry sensed my embarrassment.</a:t>
            </a:r>
            <a:endParaRPr lang="zh-CN" altLang="en-US"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How Henry helped me.</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What’s my reaction</a:t>
            </a:r>
            <a:r>
              <a:rPr lang="zh-CN" altLang="en-US" sz="3200">
                <a:latin typeface="Times New Roman" panose="02020603050405020304" charset="0"/>
                <a:cs typeface="Times New Roman" panose="02020603050405020304" charset="0"/>
                <a:sym typeface="+mn-ea"/>
              </a:rPr>
              <a:t>？</a:t>
            </a:r>
            <a:r>
              <a:rPr lang="en-US" altLang="zh-CN" sz="3200">
                <a:latin typeface="Times New Roman" panose="02020603050405020304" charset="0"/>
                <a:cs typeface="Times New Roman" panose="02020603050405020304" charset="0"/>
                <a:sym typeface="+mn-ea"/>
              </a:rPr>
              <a:t>the audience?</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What’s the result of the performance?</a:t>
            </a:r>
            <a:endParaRPr lang="zh-CN" altLang="en-US" sz="3200">
              <a:latin typeface="Times New Roman" panose="02020603050405020304" charset="0"/>
              <a:cs typeface="Times New Roman" panose="02020603050405020304" charset="0"/>
              <a:sym typeface="+mn-ea"/>
            </a:endParaRPr>
          </a:p>
          <a:p>
            <a:r>
              <a:rPr lang="zh-CN" altLang="en-US" sz="3200">
                <a:solidFill>
                  <a:srgbClr val="FF0000"/>
                </a:solidFill>
                <a:latin typeface="Times New Roman" panose="02020603050405020304" charset="0"/>
                <a:cs typeface="Times New Roman" panose="02020603050405020304" charset="0"/>
                <a:sym typeface="+mn-ea"/>
              </a:rPr>
              <a:t>After the performance</a:t>
            </a:r>
            <a:r>
              <a:rPr lang="zh-CN" altLang="en-US" sz="3200">
                <a:latin typeface="Times New Roman" panose="02020603050405020304" charset="0"/>
                <a:cs typeface="Times New Roman" panose="02020603050405020304" charset="0"/>
                <a:sym typeface="+mn-ea"/>
              </a:rPr>
              <a:t>, I found Henry and tapped him on the</a:t>
            </a:r>
            <a:r>
              <a:rPr lang="en-US" altLang="zh-CN" sz="3200">
                <a:latin typeface="Times New Roman" panose="02020603050405020304" charset="0"/>
                <a:cs typeface="Times New Roman" panose="02020603050405020304" charset="0"/>
                <a:sym typeface="+mn-ea"/>
              </a:rPr>
              <a:t> arm gratefully. </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sym typeface="+mn-ea"/>
              </a:rPr>
              <a:t>How I expressed my gratitude to Henry.</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His response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My reflection.</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 calcmode="lin" valueType="num">
                                      <p:cBhvr>
                                        <p:cTn id="12"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box(in)">
                                      <p:cBhvr>
                                        <p:cTn id="19" dur="2000"/>
                                        <p:tgtEl>
                                          <p:spTgt spid="4">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linds(horizont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box(in)">
                                      <p:cBhvr>
                                        <p:cTn id="29" dur="20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box(in)">
                                      <p:cBhvr>
                                        <p:cTn id="34"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414135332"/>
  <p:tag name="MH_LIBRARY" val="GRAPHIC"/>
  <p:tag name="MH_ORDER" val="Picture 71"/>
</p:tagLst>
</file>

<file path=ppt/tags/tag2.xml><?xml version="1.0" encoding="utf-8"?>
<p:tagLst xmlns:p="http://schemas.openxmlformats.org/presentationml/2006/main">
  <p:tag name="MH" val="20170414135332"/>
  <p:tag name="MH_LIBRARY" val="GRAPHIC"/>
  <p:tag name="MH_ORDER" val="Picture 72"/>
</p:tagLst>
</file>

<file path=ppt/tags/tag3.xml><?xml version="1.0" encoding="utf-8"?>
<p:tagLst xmlns:p="http://schemas.openxmlformats.org/presentationml/2006/main">
  <p:tag name="MH" val="20170414135332"/>
  <p:tag name="MH_LIBRARY" val="GRAPHIC"/>
  <p:tag name="MH_ORDER" val="Picture 73"/>
</p:tagLst>
</file>

<file path=ppt/tags/tag4.xml><?xml version="1.0" encoding="utf-8"?>
<p:tagLst xmlns:p="http://schemas.openxmlformats.org/presentationml/2006/main">
  <p:tag name="MH" val="20170414135332"/>
  <p:tag name="MH_LIBRARY" val="GRAPHIC"/>
  <p:tag name="MH_ORDER" val="Picture 74"/>
</p:tagLst>
</file>

<file path=ppt/tags/tag5.xml><?xml version="1.0" encoding="utf-8"?>
<p:tagLst xmlns:p="http://schemas.openxmlformats.org/presentationml/2006/main">
  <p:tag name="MH" val="20170414135332"/>
  <p:tag name="MH_LIBRARY" val="GRAPHIC"/>
  <p:tag name="MH_ORDER" val="Picture 77"/>
</p:tagLst>
</file>

<file path=ppt/tags/tag6.xml><?xml version="1.0" encoding="utf-8"?>
<p:tagLst xmlns:p="http://schemas.openxmlformats.org/presentationml/2006/main">
  <p:tag name="MH" val="20170414135332"/>
  <p:tag name="MH_LIBRARY" val="GRAPHIC"/>
  <p:tag name="MH_ORDER" val="Picture 6"/>
</p:tagLst>
</file>

<file path=ppt/tags/tag7.xml><?xml version="1.0" encoding="utf-8"?>
<p:tagLst xmlns:p="http://schemas.openxmlformats.org/presentationml/2006/main">
  <p:tag name="MH" val="20170414135332"/>
  <p:tag name="MH_LIBRARY" val="GRAPHIC"/>
  <p:tag name="MH_ORDER" val="Picture 7"/>
</p:tagLst>
</file>

<file path=ppt/tags/tag8.xml><?xml version="1.0" encoding="utf-8"?>
<p:tagLst xmlns:p="http://schemas.openxmlformats.org/presentationml/2006/main">
  <p:tag name="MH" val="20170414135332"/>
  <p:tag name="MH_LIBRARY" val="GRAPHIC"/>
  <p:tag name="MH_ORDER" val="Picture 26"/>
</p:tagLst>
</file>

<file path=ppt/tags/tag9.xml><?xml version="1.0" encoding="utf-8"?>
<p:tagLst xmlns:p="http://schemas.openxmlformats.org/presentationml/2006/main">
  <p:tag name="MH" val="20170414135332"/>
  <p:tag name="MH_LIBRARY" val="GRAPHIC"/>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10194</Words>
  <Application>WPS 演示</Application>
  <PresentationFormat>自定义</PresentationFormat>
  <Paragraphs>145</Paragraphs>
  <Slides>20</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Candara</vt:lpstr>
      <vt:lpstr>华文新魏</vt:lpstr>
      <vt:lpstr>Symbol</vt:lpstr>
      <vt:lpstr>Times New Roman</vt:lpstr>
      <vt:lpstr>等线</vt:lpstr>
      <vt:lpstr>华文楷体</vt:lpstr>
      <vt:lpstr>微软雅黑</vt:lpstr>
      <vt:lpstr>Arial Unicode MS</vt:lpstr>
      <vt:lpstr>Calibri</vt:lpstr>
      <vt:lpstr>楷体</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498</cp:revision>
  <dcterms:created xsi:type="dcterms:W3CDTF">2017-08-18T03:02:00Z</dcterms:created>
  <dcterms:modified xsi:type="dcterms:W3CDTF">2021-04-19T03:30:00Z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B9C015ADB24A449CB7C38991884013FD</vt:lpwstr>
  </property>
</Properties>
</file>