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1215" r:id="rId3"/>
    <p:sldId id="1276" r:id="rId4"/>
    <p:sldId id="1277" r:id="rId5"/>
    <p:sldId id="1274" r:id="rId7"/>
    <p:sldId id="1275" r:id="rId8"/>
    <p:sldId id="1291" r:id="rId9"/>
    <p:sldId id="1224" r:id="rId10"/>
    <p:sldId id="1263" r:id="rId11"/>
    <p:sldId id="1264" r:id="rId12"/>
    <p:sldId id="1265" r:id="rId13"/>
    <p:sldId id="1266" r:id="rId14"/>
    <p:sldId id="1267" r:id="rId15"/>
    <p:sldId id="1268" r:id="rId16"/>
    <p:sldId id="1269" r:id="rId17"/>
    <p:sldId id="1218" r:id="rId18"/>
    <p:sldId id="1219" r:id="rId19"/>
    <p:sldId id="125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085"/>
        <p:guide pos="390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25.xml"/><Relationship Id="rId7" Type="http://schemas.openxmlformats.org/officeDocument/2006/relationships/image" Target="../media/image6.png"/><Relationship Id="rId6" Type="http://schemas.openxmlformats.org/officeDocument/2006/relationships/tags" Target="../tags/tag24.xml"/><Relationship Id="rId5" Type="http://schemas.openxmlformats.org/officeDocument/2006/relationships/image" Target="../media/image5.png"/><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9" Type="http://schemas.openxmlformats.org/officeDocument/2006/relationships/slideLayout" Target="../slideLayouts/slideLayout7.xml"/><Relationship Id="rId18" Type="http://schemas.openxmlformats.org/officeDocument/2006/relationships/tags" Target="../tags/tag30.xml"/><Relationship Id="rId17" Type="http://schemas.openxmlformats.org/officeDocument/2006/relationships/image" Target="../media/image11.png"/><Relationship Id="rId16" Type="http://schemas.openxmlformats.org/officeDocument/2006/relationships/tags" Target="../tags/tag29.xml"/><Relationship Id="rId15" Type="http://schemas.openxmlformats.org/officeDocument/2006/relationships/image" Target="../media/image10.png"/><Relationship Id="rId14" Type="http://schemas.openxmlformats.org/officeDocument/2006/relationships/tags" Target="../tags/tag28.xml"/><Relationship Id="rId13" Type="http://schemas.openxmlformats.org/officeDocument/2006/relationships/image" Target="../media/image9.png"/><Relationship Id="rId12" Type="http://schemas.openxmlformats.org/officeDocument/2006/relationships/tags" Target="../tags/tag27.xml"/><Relationship Id="rId11" Type="http://schemas.openxmlformats.org/officeDocument/2006/relationships/image" Target="../media/image8.png"/><Relationship Id="rId10" Type="http://schemas.openxmlformats.org/officeDocument/2006/relationships/tags" Target="../tags/tag2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slideLayout" Target="../slideLayouts/slideLayout1.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166370"/>
            <a:ext cx="12191365" cy="5015865"/>
          </a:xfrm>
          <a:prstGeom prst="rect">
            <a:avLst/>
          </a:prstGeom>
          <a:noFill/>
        </p:spPr>
        <p:txBody>
          <a:bodyPr wrap="square" rtlCol="0">
            <a:spAutoFit/>
          </a:bodyPr>
          <a:p>
            <a:r>
              <a:rPr lang="en-US" altLang="zh-CN" sz="3200">
                <a:latin typeface="Calibri" panose="020F0502020204030204" charset="0"/>
                <a:cs typeface="Calibri" panose="020F0502020204030204" charset="0"/>
              </a:rPr>
              <a:t>Right then, Henry sensed my embarrassedment.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endParaRPr lang="en-US" altLang="zh-CN" sz="3200">
              <a:solidFill>
                <a:srgbClr val="0000FF"/>
              </a:solidFill>
              <a:latin typeface="Calibri" panose="020F0502020204030204" charset="0"/>
              <a:cs typeface="Calibri" panose="020F0502020204030204" charset="0"/>
            </a:endParaRPr>
          </a:p>
          <a:p>
            <a:r>
              <a:rPr lang="en-US" altLang="zh-CN" sz="3200">
                <a:solidFill>
                  <a:schemeClr val="tx1"/>
                </a:solidFill>
                <a:latin typeface="Calibri" panose="020F0502020204030204" charset="0"/>
                <a:cs typeface="Calibri" panose="020F0502020204030204" charset="0"/>
              </a:rPr>
              <a:t>It suddened occurred to me that his daily complicated rope knot practice was such a manly work</a:t>
            </a:r>
            <a:r>
              <a:rPr lang="zh-CN" altLang="zh-CN" sz="3200">
                <a:solidFill>
                  <a:schemeClr val="tx1"/>
                </a:solidFill>
                <a:latin typeface="Calibri" panose="020F0502020204030204" charset="0"/>
                <a:cs typeface="Calibri" panose="020F0502020204030204" charset="0"/>
              </a:rPr>
              <a:t>（照应特定情节）</a:t>
            </a:r>
            <a:r>
              <a:rPr lang="en-US" altLang="zh-CN" sz="3200">
                <a:solidFill>
                  <a:schemeClr val="tx1"/>
                </a:solidFill>
                <a:latin typeface="Calibri" panose="020F0502020204030204" charset="0"/>
                <a:cs typeface="Calibri" panose="020F0502020204030204" charset="0"/>
              </a:rPr>
              <a:t>. Brimming over with gratitude, I continued absorbing in the stage. By now, the audience’s laughter had given way to applause. When the thrilling perform finished, the theater pulsed with</a:t>
            </a:r>
            <a:r>
              <a:rPr lang="zh-CN" altLang="en-US" sz="3200">
                <a:solidFill>
                  <a:schemeClr val="tx1"/>
                </a:solidFill>
                <a:latin typeface="Calibri" panose="020F0502020204030204" charset="0"/>
                <a:cs typeface="Calibri" panose="020F0502020204030204" charset="0"/>
              </a:rPr>
              <a:t>（</a:t>
            </a:r>
            <a:r>
              <a:rPr lang="en-US" altLang="zh-CN" sz="3200">
                <a:solidFill>
                  <a:schemeClr val="tx1"/>
                </a:solidFill>
                <a:latin typeface="Calibri" panose="020F0502020204030204" charset="0"/>
                <a:cs typeface="Calibri" panose="020F0502020204030204" charset="0"/>
              </a:rPr>
              <a:t> </a:t>
            </a:r>
            <a:r>
              <a:rPr lang="zh-CN" altLang="en-US" sz="3200">
                <a:solidFill>
                  <a:schemeClr val="tx1"/>
                </a:solidFill>
                <a:latin typeface="Calibri" panose="020F0502020204030204" charset="0"/>
                <a:cs typeface="Calibri" panose="020F0502020204030204" charset="0"/>
              </a:rPr>
              <a:t>洋溢着）</a:t>
            </a:r>
            <a:r>
              <a:rPr lang="en-US" altLang="zh-CN" sz="3200">
                <a:solidFill>
                  <a:schemeClr val="tx1"/>
                </a:solidFill>
                <a:latin typeface="Calibri" panose="020F0502020204030204" charset="0"/>
                <a:cs typeface="Calibri" panose="020F0502020204030204" charset="0"/>
              </a:rPr>
              <a:t>excitement and joyness.</a:t>
            </a:r>
            <a:endParaRPr lang="en-US" altLang="zh-CN" sz="3200">
              <a:solidFill>
                <a:schemeClr val="tx1"/>
              </a:solidFill>
              <a:latin typeface="Calibri" panose="020F0502020204030204" charset="0"/>
              <a:cs typeface="Calibri" panose="020F0502020204030204" charset="0"/>
            </a:endParaRPr>
          </a:p>
        </p:txBody>
      </p:sp>
      <p:sp>
        <p:nvSpPr>
          <p:cNvPr id="2" name="文本框 1"/>
          <p:cNvSpPr txBox="1"/>
          <p:nvPr/>
        </p:nvSpPr>
        <p:spPr>
          <a:xfrm>
            <a:off x="29210" y="713105"/>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29210" y="129667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p:cTn id="7"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166370"/>
            <a:ext cx="12191365" cy="5015865"/>
          </a:xfrm>
          <a:prstGeom prst="rect">
            <a:avLst/>
          </a:prstGeom>
          <a:noFill/>
        </p:spPr>
        <p:txBody>
          <a:bodyPr wrap="square" rtlCol="0">
            <a:spAutoFit/>
          </a:bodyPr>
          <a:p>
            <a:r>
              <a:rPr lang="en-US" altLang="zh-CN" sz="3200">
                <a:latin typeface="Calibri" panose="020F0502020204030204" charset="0"/>
                <a:cs typeface="Calibri" panose="020F0502020204030204" charset="0"/>
              </a:rPr>
              <a:t>Right then, Henry sensed my embarrassedment.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endParaRPr lang="en-US" altLang="zh-CN" sz="3200">
              <a:solidFill>
                <a:srgbClr val="0000FF"/>
              </a:solidFill>
              <a:latin typeface="Calibri" panose="020F0502020204030204" charset="0"/>
              <a:cs typeface="Calibri" panose="020F0502020204030204" charset="0"/>
            </a:endParaRPr>
          </a:p>
          <a:p>
            <a:r>
              <a:rPr lang="en-US" altLang="zh-CN" sz="3200">
                <a:solidFill>
                  <a:srgbClr val="0000FF"/>
                </a:solidFill>
                <a:latin typeface="Calibri" panose="020F0502020204030204" charset="0"/>
                <a:cs typeface="Calibri" panose="020F0502020204030204" charset="0"/>
              </a:rPr>
              <a:t>It suddened occurred to me</a:t>
            </a:r>
            <a:r>
              <a:rPr lang="en-US" altLang="zh-CN" sz="3200">
                <a:latin typeface="Calibri" panose="020F0502020204030204" charset="0"/>
                <a:cs typeface="Calibri" panose="020F0502020204030204" charset="0"/>
              </a:rPr>
              <a:t> that his daily complicated rope knot practice was such a manly work. Brimming over with gratitude, I continued absorbing </a:t>
            </a:r>
            <a:r>
              <a:rPr lang="en-US" altLang="zh-CN" sz="3200">
                <a:solidFill>
                  <a:srgbClr val="0000FF"/>
                </a:solidFill>
                <a:latin typeface="Calibri" panose="020F0502020204030204" charset="0"/>
                <a:cs typeface="Calibri" panose="020F0502020204030204" charset="0"/>
              </a:rPr>
              <a:t>in</a:t>
            </a:r>
            <a:r>
              <a:rPr lang="en-US" altLang="zh-CN" sz="3200">
                <a:latin typeface="Calibri" panose="020F0502020204030204" charset="0"/>
                <a:cs typeface="Calibri" panose="020F0502020204030204" charset="0"/>
              </a:rPr>
              <a:t> the stage. </a:t>
            </a:r>
            <a:r>
              <a:rPr lang="en-US" altLang="zh-CN" sz="3200">
                <a:solidFill>
                  <a:srgbClr val="0000FF"/>
                </a:solidFill>
                <a:latin typeface="Calibri" panose="020F0502020204030204" charset="0"/>
                <a:cs typeface="Calibri" panose="020F0502020204030204" charset="0"/>
              </a:rPr>
              <a:t>...</a:t>
            </a:r>
            <a:r>
              <a:rPr lang="en-US" altLang="zh-CN" sz="3200">
                <a:latin typeface="Calibri" panose="020F0502020204030204" charset="0"/>
                <a:cs typeface="Calibri" panose="020F0502020204030204" charset="0"/>
              </a:rPr>
              <a:t>By now, the audience’s laughter had given way to applause. When the thrilling </a:t>
            </a:r>
            <a:r>
              <a:rPr lang="en-US" altLang="zh-CN" sz="3200">
                <a:solidFill>
                  <a:srgbClr val="0000FF"/>
                </a:solidFill>
                <a:latin typeface="Calibri" panose="020F0502020204030204" charset="0"/>
                <a:cs typeface="Calibri" panose="020F0502020204030204" charset="0"/>
              </a:rPr>
              <a:t>perform</a:t>
            </a:r>
            <a:r>
              <a:rPr lang="en-US" altLang="zh-CN" sz="3200">
                <a:latin typeface="Calibri" panose="020F0502020204030204" charset="0"/>
                <a:cs typeface="Calibri" panose="020F0502020204030204" charset="0"/>
              </a:rPr>
              <a:t> finished, the theater </a:t>
            </a:r>
            <a:r>
              <a:rPr lang="en-US" altLang="zh-CN" sz="3200">
                <a:gradFill>
                  <a:gsLst>
                    <a:gs pos="0">
                      <a:srgbClr val="FE4444"/>
                    </a:gs>
                    <a:gs pos="100000">
                      <a:srgbClr val="832B2B"/>
                    </a:gs>
                  </a:gsLst>
                  <a:lin scaled="0"/>
                </a:gradFill>
                <a:latin typeface="Calibri" panose="020F0502020204030204" charset="0"/>
                <a:cs typeface="Calibri" panose="020F0502020204030204" charset="0"/>
              </a:rPr>
              <a:t>pulsed with</a:t>
            </a:r>
            <a:r>
              <a:rPr lang="zh-CN" altLang="en-US" sz="3200">
                <a:latin typeface="Calibri" panose="020F0502020204030204" charset="0"/>
                <a:cs typeface="Calibri" panose="020F0502020204030204" charset="0"/>
              </a:rPr>
              <a:t>（</a:t>
            </a:r>
            <a:r>
              <a:rPr lang="en-US" altLang="zh-CN" sz="3200">
                <a:latin typeface="Calibri" panose="020F0502020204030204" charset="0"/>
                <a:cs typeface="Calibri" panose="020F0502020204030204" charset="0"/>
              </a:rPr>
              <a:t> </a:t>
            </a:r>
            <a:r>
              <a:rPr lang="zh-CN" altLang="en-US" sz="3200">
                <a:latin typeface="Calibri" panose="020F0502020204030204" charset="0"/>
                <a:cs typeface="Calibri" panose="020F0502020204030204" charset="0"/>
              </a:rPr>
              <a:t>洋溢着）</a:t>
            </a:r>
            <a:r>
              <a:rPr lang="en-US" altLang="zh-CN" sz="3200">
                <a:solidFill>
                  <a:schemeClr val="tx1"/>
                </a:solidFill>
                <a:latin typeface="Calibri" panose="020F0502020204030204" charset="0"/>
                <a:cs typeface="Calibri" panose="020F0502020204030204" charset="0"/>
              </a:rPr>
              <a:t>excitement and joyness.</a:t>
            </a:r>
            <a:endParaRPr lang="en-US" altLang="zh-CN" sz="3200">
              <a:solidFill>
                <a:schemeClr val="tx1"/>
              </a:solidFill>
              <a:latin typeface="Calibri" panose="020F0502020204030204" charset="0"/>
              <a:cs typeface="Calibri" panose="020F0502020204030204" charset="0"/>
            </a:endParaRPr>
          </a:p>
        </p:txBody>
      </p:sp>
      <p:sp>
        <p:nvSpPr>
          <p:cNvPr id="2" name="文本框 1"/>
          <p:cNvSpPr txBox="1"/>
          <p:nvPr/>
        </p:nvSpPr>
        <p:spPr>
          <a:xfrm>
            <a:off x="29210" y="713105"/>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29210" y="129667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166370"/>
            <a:ext cx="12191365" cy="3046095"/>
          </a:xfrm>
          <a:prstGeom prst="rect">
            <a:avLst/>
          </a:prstGeom>
          <a:noFill/>
        </p:spPr>
        <p:txBody>
          <a:bodyPr wrap="square" rtlCol="0">
            <a:spAutoFit/>
          </a:bodyPr>
          <a:p>
            <a:r>
              <a:rPr lang="en-US" altLang="zh-CN" sz="3200">
                <a:latin typeface="Calibri" panose="020F0502020204030204" charset="0"/>
                <a:cs typeface="Calibri" panose="020F0502020204030204" charset="0"/>
              </a:rPr>
              <a:t>Right then, Henry sensed my embarrassedment.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endParaRPr lang="en-US" altLang="zh-CN" sz="3200">
              <a:solidFill>
                <a:srgbClr val="0000FF"/>
              </a:solidFill>
              <a:latin typeface="Calibri" panose="020F0502020204030204" charset="0"/>
              <a:cs typeface="Calibri" panose="020F0502020204030204" charset="0"/>
            </a:endParaRPr>
          </a:p>
          <a:p>
            <a:endParaRPr lang="zh-CN" altLang="en-US" sz="3200">
              <a:latin typeface="Calibri" panose="020F0502020204030204" charset="0"/>
              <a:cs typeface="Calibri" panose="020F0502020204030204" charset="0"/>
            </a:endParaRPr>
          </a:p>
        </p:txBody>
      </p:sp>
      <p:sp>
        <p:nvSpPr>
          <p:cNvPr id="2" name="文本框 1"/>
          <p:cNvSpPr txBox="1"/>
          <p:nvPr/>
        </p:nvSpPr>
        <p:spPr>
          <a:xfrm>
            <a:off x="29210" y="713105"/>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29210" y="129667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
        <p:nvSpPr>
          <p:cNvPr id="5" name="文本框 4"/>
          <p:cNvSpPr txBox="1"/>
          <p:nvPr/>
        </p:nvSpPr>
        <p:spPr>
          <a:xfrm>
            <a:off x="14605" y="2457450"/>
            <a:ext cx="12124055" cy="2553335"/>
          </a:xfrm>
          <a:prstGeom prst="rect">
            <a:avLst/>
          </a:prstGeom>
          <a:noFill/>
        </p:spPr>
        <p:txBody>
          <a:bodyPr wrap="square" rtlCol="0">
            <a:spAutoFit/>
          </a:bodyPr>
          <a:p>
            <a:r>
              <a:rPr lang="en-US" altLang="zh-CN" sz="3200">
                <a:gradFill>
                  <a:gsLst>
                    <a:gs pos="0">
                      <a:srgbClr val="E30000"/>
                    </a:gs>
                    <a:gs pos="100000">
                      <a:srgbClr val="760303"/>
                    </a:gs>
                  </a:gsLst>
                  <a:lin scaled="0"/>
                </a:gradFill>
              </a:rPr>
              <a:t>At that moment</a:t>
            </a:r>
            <a:r>
              <a:rPr lang="en-US" altLang="zh-CN" sz="3200"/>
              <a:t> </a:t>
            </a:r>
            <a:r>
              <a:rPr lang="en-US" altLang="zh-CN" sz="3200">
                <a:latin typeface="Calibri" panose="020F0502020204030204" charset="0"/>
                <a:cs typeface="Calibri" panose="020F0502020204030204" charset="0"/>
                <a:sym typeface="+mn-ea"/>
              </a:rPr>
              <a:t>his daily complicated rope knot practice </a:t>
            </a:r>
            <a:r>
              <a:rPr lang="en-US" altLang="zh-CN" sz="3200">
                <a:gradFill>
                  <a:gsLst>
                    <a:gs pos="0">
                      <a:srgbClr val="FE4444"/>
                    </a:gs>
                    <a:gs pos="100000">
                      <a:srgbClr val="832B2B"/>
                    </a:gs>
                  </a:gsLst>
                  <a:lin scaled="0"/>
                </a:gradFill>
                <a:latin typeface="Calibri" panose="020F0502020204030204" charset="0"/>
                <a:cs typeface="Calibri" panose="020F0502020204030204" charset="0"/>
                <a:sym typeface="+mn-ea"/>
              </a:rPr>
              <a:t>turned out </a:t>
            </a:r>
            <a:r>
              <a:rPr lang="en-US" altLang="zh-CN" sz="3200">
                <a:latin typeface="Calibri" panose="020F0502020204030204" charset="0"/>
                <a:cs typeface="Calibri" panose="020F0502020204030204" charset="0"/>
                <a:sym typeface="+mn-ea"/>
              </a:rPr>
              <a:t>such a manly work. Brimming over with gratitude, I </a:t>
            </a:r>
            <a:r>
              <a:rPr lang="en-US" altLang="zh-CN" sz="3200">
                <a:solidFill>
                  <a:srgbClr val="FF0000"/>
                </a:solidFill>
                <a:latin typeface="Calibri" panose="020F0502020204030204" charset="0"/>
                <a:cs typeface="Calibri" panose="020F0502020204030204" charset="0"/>
                <a:sym typeface="+mn-ea"/>
              </a:rPr>
              <a:t>mouthed “thank you”.</a:t>
            </a:r>
            <a:r>
              <a:rPr lang="en-US" altLang="zh-CN" sz="3200">
                <a:latin typeface="Calibri" panose="020F0502020204030204" charset="0"/>
                <a:cs typeface="Calibri" panose="020F0502020204030204" charset="0"/>
                <a:sym typeface="+mn-ea"/>
              </a:rPr>
              <a:t> </a:t>
            </a:r>
            <a:r>
              <a:rPr lang="en-US" altLang="zh-CN" sz="3200">
                <a:gradFill>
                  <a:gsLst>
                    <a:gs pos="0">
                      <a:srgbClr val="FE4444"/>
                    </a:gs>
                    <a:gs pos="100000">
                      <a:srgbClr val="832B2B"/>
                    </a:gs>
                  </a:gsLst>
                  <a:lin scaled="0"/>
                </a:gradFill>
                <a:latin typeface="Calibri" panose="020F0502020204030204" charset="0"/>
                <a:cs typeface="Calibri" panose="020F0502020204030204" charset="0"/>
                <a:sym typeface="+mn-ea"/>
              </a:rPr>
              <a:t>...</a:t>
            </a:r>
            <a:r>
              <a:rPr lang="en-US" altLang="zh-CN" sz="3200">
                <a:solidFill>
                  <a:srgbClr val="FF0000"/>
                </a:solidFill>
                <a:latin typeface="Calibri" panose="020F0502020204030204" charset="0"/>
                <a:cs typeface="Calibri" panose="020F0502020204030204" charset="0"/>
                <a:sym typeface="+mn-ea"/>
              </a:rPr>
              <a:t>Our performance was a great success. </a:t>
            </a:r>
            <a:r>
              <a:rPr lang="en-US" altLang="zh-CN" sz="3200">
                <a:latin typeface="Calibri" panose="020F0502020204030204" charset="0"/>
                <a:cs typeface="Calibri" panose="020F0502020204030204" charset="0"/>
                <a:sym typeface="+mn-ea"/>
              </a:rPr>
              <a:t> </a:t>
            </a:r>
            <a:r>
              <a:rPr lang="en-US" altLang="zh-CN" sz="3200">
                <a:solidFill>
                  <a:srgbClr val="FF0000"/>
                </a:solidFill>
                <a:latin typeface="Calibri" panose="020F0502020204030204" charset="0"/>
                <a:cs typeface="Calibri" panose="020F0502020204030204" charset="0"/>
                <a:sym typeface="+mn-ea"/>
              </a:rPr>
              <a:t>Full of thouderous applause</a:t>
            </a:r>
            <a:r>
              <a:rPr lang="en-US" altLang="zh-CN" sz="3200">
                <a:latin typeface="Calibri" panose="020F0502020204030204" charset="0"/>
                <a:cs typeface="Calibri" panose="020F0502020204030204" charset="0"/>
                <a:sym typeface="+mn-ea"/>
              </a:rPr>
              <a:t>, the theater </a:t>
            </a:r>
            <a:r>
              <a:rPr lang="en-US" altLang="zh-CN" sz="3200">
                <a:solidFill>
                  <a:schemeClr val="tx1"/>
                </a:solidFill>
                <a:latin typeface="Calibri" panose="020F0502020204030204" charset="0"/>
                <a:cs typeface="Calibri" panose="020F0502020204030204" charset="0"/>
                <a:sym typeface="+mn-ea"/>
              </a:rPr>
              <a:t>pulsed with excitement and joyness</a:t>
            </a:r>
            <a:r>
              <a:rPr lang="en-US" altLang="zh-CN" sz="3200">
                <a:latin typeface="Calibri" panose="020F0502020204030204" charset="0"/>
                <a:cs typeface="Calibri" panose="020F0502020204030204" charset="0"/>
                <a:sym typeface="+mn-ea"/>
              </a:rPr>
              <a:t>.</a:t>
            </a:r>
            <a:endParaRPr lang="zh-CN" altLang="en-US" sz="3200">
              <a:latin typeface="Calibri" panose="020F0502020204030204" charset="0"/>
              <a:cs typeface="Calibri" panose="020F0502020204030204" charset="0"/>
            </a:endParaRPr>
          </a:p>
          <a:p>
            <a:endParaRPr lang="en-US" altLang="zh-CN" sz="32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86055"/>
            <a:ext cx="12191365" cy="4523105"/>
          </a:xfrm>
          <a:prstGeom prst="rect">
            <a:avLst/>
          </a:prstGeom>
          <a:noFill/>
        </p:spPr>
        <p:txBody>
          <a:bodyPr wrap="square" rtlCol="0">
            <a:spAutoFit/>
          </a:bodyPr>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Eyes glued to my shirt, he rose to his feet, striding towards me. Before my reaction, out of nowhere boomed his reassuring voice, “Don’t worry, I’m here.” as if  a curse, all nervousness and fear deserted me, giving way to peace. the next minutes witnessed how Henry’s fingers danced like fluttering butterflies created a complicted rope knot. His girly work saved me. Then, quietly, he backed off, leaving me to carry on my performance. </a:t>
            </a:r>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After the perfomance...</a:t>
            </a:r>
            <a:endParaRPr lang="en-US" altLang="zh-CN" sz="320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08305"/>
            <a:ext cx="12191365" cy="4030980"/>
          </a:xfrm>
          <a:prstGeom prst="rect">
            <a:avLst/>
          </a:prstGeom>
          <a:noFill/>
        </p:spPr>
        <p:txBody>
          <a:bodyPr wrap="square" rtlCol="0">
            <a:spAutoFit/>
          </a:bodyPr>
          <a:p>
            <a:r>
              <a:rPr lang="en-US" altLang="zh-CN" sz="3200">
                <a:solidFill>
                  <a:srgbClr val="FF0000"/>
                </a:solidFill>
                <a:latin typeface="Calibri" panose="020F0502020204030204" charset="0"/>
                <a:cs typeface="Calibri" panose="020F0502020204030204" charset="0"/>
              </a:rPr>
              <a:t>Eyes glued to my shirt,</a:t>
            </a:r>
            <a:r>
              <a:rPr lang="en-US" altLang="zh-CN" sz="3200">
                <a:latin typeface="Calibri" panose="020F0502020204030204" charset="0"/>
                <a:cs typeface="Calibri" panose="020F0502020204030204" charset="0"/>
              </a:rPr>
              <a:t> he rose to his feet, </a:t>
            </a:r>
            <a:r>
              <a:rPr lang="en-US" altLang="zh-CN" sz="3200">
                <a:solidFill>
                  <a:srgbClr val="FF0000"/>
                </a:solidFill>
                <a:latin typeface="Calibri" panose="020F0502020204030204" charset="0"/>
                <a:cs typeface="Calibri" panose="020F0502020204030204" charset="0"/>
              </a:rPr>
              <a:t>striding towards me</a:t>
            </a:r>
            <a:r>
              <a:rPr lang="en-US" altLang="zh-CN" sz="3200">
                <a:latin typeface="Calibri" panose="020F0502020204030204" charset="0"/>
                <a:cs typeface="Calibri" panose="020F0502020204030204" charset="0"/>
              </a:rPr>
              <a:t>. Before my reaction, </a:t>
            </a:r>
            <a:r>
              <a:rPr lang="en-US" altLang="zh-CN" sz="3200">
                <a:solidFill>
                  <a:srgbClr val="FF0000"/>
                </a:solidFill>
                <a:latin typeface="Calibri" panose="020F0502020204030204" charset="0"/>
                <a:cs typeface="Calibri" panose="020F0502020204030204" charset="0"/>
              </a:rPr>
              <a:t>out of nowhere</a:t>
            </a:r>
            <a:r>
              <a:rPr lang="en-US" altLang="zh-CN" sz="3200">
                <a:latin typeface="Calibri" panose="020F0502020204030204" charset="0"/>
                <a:cs typeface="Calibri" panose="020F0502020204030204" charset="0"/>
              </a:rPr>
              <a:t> </a:t>
            </a:r>
            <a:r>
              <a:rPr lang="en-US" altLang="zh-CN" sz="3200">
                <a:solidFill>
                  <a:srgbClr val="0000FF"/>
                </a:solidFill>
                <a:latin typeface="Calibri" panose="020F0502020204030204" charset="0"/>
                <a:cs typeface="Calibri" panose="020F0502020204030204" charset="0"/>
              </a:rPr>
              <a:t>boomed(in a loud and strong voice)</a:t>
            </a:r>
            <a:r>
              <a:rPr lang="en-US" altLang="zh-CN" sz="3200">
                <a:latin typeface="Calibri" panose="020F0502020204030204" charset="0"/>
                <a:cs typeface="Calibri" panose="020F0502020204030204" charset="0"/>
              </a:rPr>
              <a:t> his </a:t>
            </a:r>
            <a:r>
              <a:rPr lang="en-US" altLang="zh-CN" sz="3200">
                <a:gradFill>
                  <a:gsLst>
                    <a:gs pos="0">
                      <a:srgbClr val="FE4444"/>
                    </a:gs>
                    <a:gs pos="100000">
                      <a:srgbClr val="832B2B"/>
                    </a:gs>
                  </a:gsLst>
                  <a:lin scaled="0"/>
                </a:gradFill>
                <a:latin typeface="Calibri" panose="020F0502020204030204" charset="0"/>
                <a:cs typeface="Calibri" panose="020F0502020204030204" charset="0"/>
              </a:rPr>
              <a:t>reassuring </a:t>
            </a:r>
            <a:r>
              <a:rPr lang="en-US" altLang="zh-CN" sz="3200">
                <a:latin typeface="Calibri" panose="020F0502020204030204" charset="0"/>
                <a:cs typeface="Calibri" panose="020F0502020204030204" charset="0"/>
              </a:rPr>
              <a:t>voice, “Don’t worry, I’m here.” As if  a curse, all nervousness and fear </a:t>
            </a:r>
            <a:r>
              <a:rPr lang="en-US" altLang="zh-CN" sz="3200">
                <a:solidFill>
                  <a:srgbClr val="0000FF"/>
                </a:solidFill>
                <a:latin typeface="Calibri" panose="020F0502020204030204" charset="0"/>
                <a:cs typeface="Calibri" panose="020F0502020204030204" charset="0"/>
              </a:rPr>
              <a:t>deserted</a:t>
            </a:r>
            <a:r>
              <a:rPr lang="en-US" altLang="zh-CN" sz="3200">
                <a:latin typeface="Calibri" panose="020F0502020204030204" charset="0"/>
                <a:cs typeface="Calibri" panose="020F0502020204030204" charset="0"/>
              </a:rPr>
              <a:t> me, </a:t>
            </a:r>
            <a:r>
              <a:rPr lang="en-US" altLang="zh-CN" sz="3200">
                <a:solidFill>
                  <a:srgbClr val="FF0000"/>
                </a:solidFill>
                <a:latin typeface="Calibri" panose="020F0502020204030204" charset="0"/>
                <a:cs typeface="Calibri" panose="020F0502020204030204" charset="0"/>
              </a:rPr>
              <a:t>giving way to </a:t>
            </a:r>
            <a:r>
              <a:rPr lang="en-US" altLang="zh-CN" sz="3200">
                <a:latin typeface="Calibri" panose="020F0502020204030204" charset="0"/>
                <a:cs typeface="Calibri" panose="020F0502020204030204" charset="0"/>
              </a:rPr>
              <a:t>peace. The next </a:t>
            </a:r>
            <a:r>
              <a:rPr lang="en-US" altLang="zh-CN" sz="3200">
                <a:solidFill>
                  <a:srgbClr val="0000FF"/>
                </a:solidFill>
                <a:latin typeface="Calibri" panose="020F0502020204030204" charset="0"/>
                <a:cs typeface="Calibri" panose="020F0502020204030204" charset="0"/>
              </a:rPr>
              <a:t>minutes</a:t>
            </a:r>
            <a:r>
              <a:rPr lang="en-US" altLang="zh-CN" sz="3200">
                <a:latin typeface="Calibri" panose="020F0502020204030204" charset="0"/>
                <a:cs typeface="Calibri" panose="020F0502020204030204" charset="0"/>
              </a:rPr>
              <a:t> witnessed </a:t>
            </a:r>
            <a:r>
              <a:rPr lang="en-US" altLang="zh-CN" sz="3200">
                <a:solidFill>
                  <a:srgbClr val="FF0000"/>
                </a:solidFill>
                <a:latin typeface="Calibri" panose="020F0502020204030204" charset="0"/>
                <a:cs typeface="Calibri" panose="020F0502020204030204" charset="0"/>
              </a:rPr>
              <a:t>how Henry’s fingers danced like fluttering butterflies created a complicted rope knot</a:t>
            </a:r>
            <a:r>
              <a:rPr lang="en-US" altLang="zh-CN" sz="3200">
                <a:latin typeface="Calibri" panose="020F0502020204030204" charset="0"/>
                <a:cs typeface="Calibri" panose="020F0502020204030204" charset="0"/>
              </a:rPr>
              <a:t>. His girly work saved me. Then, quietly, he backed off, </a:t>
            </a:r>
            <a:r>
              <a:rPr lang="en-US" altLang="zh-CN" sz="3200">
                <a:solidFill>
                  <a:srgbClr val="0000FF"/>
                </a:solidFill>
                <a:latin typeface="Calibri" panose="020F0502020204030204" charset="0"/>
                <a:cs typeface="Calibri" panose="020F0502020204030204" charset="0"/>
              </a:rPr>
              <a:t>leaving me to carry on my performance</a:t>
            </a:r>
            <a:r>
              <a:rPr lang="en-US" altLang="zh-CN" sz="3200">
                <a:latin typeface="Calibri" panose="020F0502020204030204" charset="0"/>
                <a:cs typeface="Calibri" panose="020F0502020204030204" charset="0"/>
              </a:rPr>
              <a:t>. </a:t>
            </a:r>
            <a:r>
              <a:rPr lang="en-US" altLang="zh-CN" sz="3200">
                <a:solidFill>
                  <a:srgbClr val="0000FF"/>
                </a:solidFill>
                <a:latin typeface="Calibri" panose="020F0502020204030204" charset="0"/>
                <a:cs typeface="Calibri" panose="020F0502020204030204" charset="0"/>
              </a:rPr>
              <a:t>...?</a:t>
            </a:r>
            <a:endParaRPr lang="en-US" altLang="zh-CN" sz="3200">
              <a:solidFill>
                <a:srgbClr val="0000FF"/>
              </a:solidFill>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After the perfomance...</a:t>
            </a:r>
            <a:endParaRPr lang="en-US" altLang="zh-CN" sz="320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990" y="522605"/>
            <a:ext cx="12145010" cy="6000750"/>
          </a:xfrm>
          <a:prstGeom prst="rect">
            <a:avLst/>
          </a:prstGeom>
          <a:noFill/>
        </p:spPr>
        <p:txBody>
          <a:bodyPr wrap="square" rtlCol="0">
            <a:spAutoFit/>
          </a:bodyPr>
          <a:p>
            <a:r>
              <a:rPr lang="zh-CN" altLang="en-US" sz="3200" u="sng">
                <a:latin typeface="Times New Roman" panose="02020603050405020304" charset="0"/>
                <a:cs typeface="Times New Roman" panose="02020603050405020304" charset="0"/>
                <a:sym typeface="+mn-ea"/>
              </a:rPr>
              <a:t>Right then, Henry sensed my embarrassment.</a:t>
            </a:r>
            <a:r>
              <a:rPr lang="zh-CN" altLang="en-US" sz="3200">
                <a:latin typeface="Times New Roman" panose="02020603050405020304" charset="0"/>
                <a:cs typeface="Times New Roman" panose="02020603050405020304" charset="0"/>
                <a:sym typeface="+mn-ea"/>
              </a:rPr>
              <a:t> He immediately came to my aid. He</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pulled up my skirt and skillfully tied the drawstring with a beautiful knot. Seeing what</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Henry did for me, something deep in my mind began to change. It seemed as if my cold</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heart began to melt slowly and my annoyance at him gradually gave way to guilt. I</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rPr>
              <a:t>regret</a:t>
            </a:r>
            <a:r>
              <a:rPr lang="en-US" altLang="zh-CN" sz="3200">
                <a:latin typeface="Times New Roman" panose="02020603050405020304" charset="0"/>
                <a:cs typeface="Times New Roman" panose="02020603050405020304" charset="0"/>
              </a:rPr>
              <a:t>t</a:t>
            </a:r>
            <a:r>
              <a:rPr lang="zh-CN" altLang="en-US" sz="3200">
                <a:latin typeface="Times New Roman" panose="02020603050405020304" charset="0"/>
                <a:cs typeface="Times New Roman" panose="02020603050405020304" charset="0"/>
              </a:rPr>
              <a:t>ed h</a:t>
            </a:r>
            <a:r>
              <a:rPr lang="en-US" altLang="zh-CN" sz="3200">
                <a:latin typeface="Times New Roman" panose="02020603050405020304" charset="0"/>
                <a:cs typeface="Times New Roman" panose="02020603050405020304" charset="0"/>
              </a:rPr>
              <a:t>a</a:t>
            </a:r>
            <a:r>
              <a:rPr lang="zh-CN" altLang="en-US" sz="3200">
                <a:latin typeface="Times New Roman" panose="02020603050405020304" charset="0"/>
                <a:cs typeface="Times New Roman" panose="02020603050405020304" charset="0"/>
              </a:rPr>
              <a:t>ving treated him as a stranger</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While my mind was wandering, our performance</a:t>
            </a:r>
            <a:r>
              <a:rPr lang="en-US" altLang="zh-CN" sz="3200">
                <a:latin typeface="Times New Roman" panose="02020603050405020304" charset="0"/>
                <a:cs typeface="Times New Roman" panose="02020603050405020304" charset="0"/>
              </a:rPr>
              <a:t> </a:t>
            </a:r>
            <a:r>
              <a:rPr lang="zh-CN" altLang="en-US" sz="3200">
                <a:sym typeface="+mn-ea"/>
              </a:rPr>
              <a:t>time came. It turned out great success, thunderous applause filling the whole thea</a:t>
            </a:r>
            <a:r>
              <a:rPr lang="en-US" altLang="zh-CN" sz="3200">
                <a:sym typeface="+mn-ea"/>
              </a:rPr>
              <a:t>ter.                                             81</a:t>
            </a:r>
            <a:endParaRPr lang="zh-CN" altLang="en-US" sz="3200"/>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25" y="123190"/>
            <a:ext cx="12172950" cy="403098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After the performance, I found Henry and tapped him on the</a:t>
            </a:r>
            <a:r>
              <a:rPr lang="en-US" altLang="zh-CN" sz="3200" u="sng">
                <a:latin typeface="Times New Roman" panose="02020603050405020304" charset="0"/>
                <a:cs typeface="Times New Roman" panose="02020603050405020304" charset="0"/>
              </a:rPr>
              <a:t> arm gratefully. </a:t>
            </a:r>
            <a:r>
              <a:rPr lang="zh-CN" altLang="en-US" sz="3200">
                <a:latin typeface="Times New Roman" panose="02020603050405020304" charset="0"/>
                <a:cs typeface="Times New Roman" panose="02020603050405020304" charset="0"/>
              </a:rPr>
              <a:t>"Thanks, " </a:t>
            </a:r>
            <a:r>
              <a:rPr lang="en-US" altLang="zh-CN" sz="3200">
                <a:latin typeface="Times New Roman" panose="02020603050405020304" charset="0"/>
                <a:cs typeface="Times New Roman" panose="02020603050405020304" charset="0"/>
              </a:rPr>
              <a:t>I </a:t>
            </a:r>
            <a:r>
              <a:rPr lang="zh-CN" altLang="en-US" sz="3200">
                <a:latin typeface="Times New Roman" panose="02020603050405020304" charset="0"/>
                <a:cs typeface="Times New Roman" panose="02020603050405020304" charset="0"/>
              </a:rPr>
              <a:t>said with a grateful smile on my face. I had to admit that but fo</a:t>
            </a:r>
            <a:r>
              <a:rPr lang="en-US" altLang="zh-CN" sz="3200">
                <a:latin typeface="Times New Roman" panose="02020603050405020304" charset="0"/>
                <a:cs typeface="Times New Roman" panose="02020603050405020304" charset="0"/>
              </a:rPr>
              <a:t>r his timely </a:t>
            </a:r>
            <a:r>
              <a:rPr lang="zh-CN" altLang="en-US" sz="3200">
                <a:latin typeface="Times New Roman" panose="02020603050405020304" charset="0"/>
                <a:cs typeface="Times New Roman" panose="02020603050405020304" charset="0"/>
              </a:rPr>
              <a:t>help, </a:t>
            </a:r>
            <a:r>
              <a:rPr lang="en-US" altLang="zh-CN" sz="3200">
                <a:latin typeface="Times New Roman" panose="02020603050405020304" charset="0"/>
                <a:cs typeface="Times New Roman" panose="02020603050405020304" charset="0"/>
              </a:rPr>
              <a:t>I </a:t>
            </a:r>
            <a:r>
              <a:rPr lang="zh-CN" altLang="en-US" sz="3200">
                <a:latin typeface="Times New Roman" panose="02020603050405020304" charset="0"/>
                <a:cs typeface="Times New Roman" panose="02020603050405020304" charset="0"/>
              </a:rPr>
              <a:t>would have been extremely embarrassed. Without his knotting skill, the p</a:t>
            </a:r>
            <a:r>
              <a:rPr lang="en-US" altLang="zh-CN" sz="3200">
                <a:latin typeface="Times New Roman" panose="02020603050405020304" charset="0"/>
                <a:cs typeface="Times New Roman" panose="02020603050405020304" charset="0"/>
              </a:rPr>
              <a:t>erformance </a:t>
            </a:r>
            <a:r>
              <a:rPr lang="zh-CN" altLang="en-US" sz="3200">
                <a:latin typeface="Times New Roman" panose="02020603050405020304" charset="0"/>
                <a:cs typeface="Times New Roman" panose="02020603050405020304" charset="0"/>
              </a:rPr>
              <a:t>would have been quite different. "KNOT a problem. You are my sister</a:t>
            </a:r>
            <a:r>
              <a:rPr lang="en-US" altLang="zh-CN" sz="3200">
                <a:latin typeface="Times New Roman" panose="02020603050405020304" charset="0"/>
                <a:cs typeface="Times New Roman" panose="02020603050405020304" charset="0"/>
              </a:rPr>
              <a:t>, ” he grinned </a:t>
            </a:r>
            <a:r>
              <a:rPr lang="zh-CN" altLang="en-US" sz="3200">
                <a:latin typeface="Times New Roman" panose="02020603050405020304" charset="0"/>
                <a:cs typeface="Times New Roman" panose="02020603050405020304" charset="0"/>
              </a:rPr>
              <a:t>innocently, saying humorously. Surrounded by the cheerful atmosphere, I felt a flood of</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warmth of a big family. Maybe it wouldn't be so bad to have a new person in my corne</a:t>
            </a:r>
            <a:r>
              <a:rPr lang="en-US" altLang="zh-CN" sz="3200">
                <a:latin typeface="Times New Roman" panose="02020603050405020304" charset="0"/>
                <a:cs typeface="Times New Roman" panose="02020603050405020304" charset="0"/>
              </a:rPr>
              <a:t>r of </a:t>
            </a:r>
            <a:r>
              <a:rPr lang="zh-CN" altLang="en-US" sz="3200">
                <a:latin typeface="Times New Roman" panose="02020603050405020304" charset="0"/>
                <a:cs typeface="Times New Roman" panose="02020603050405020304" charset="0"/>
              </a:rPr>
              <a:t>the world after all.</a:t>
            </a:r>
            <a:r>
              <a:rPr lang="en-US" altLang="zh-CN" sz="3200">
                <a:latin typeface="Times New Roman" panose="02020603050405020304" charset="0"/>
                <a:cs typeface="Times New Roman" panose="02020603050405020304" charset="0"/>
              </a:rPr>
              <a:t>                   82</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09215" y="663623"/>
            <a:ext cx="896053" cy="657753"/>
          </a:xfrm>
          <a:prstGeom prst="rect">
            <a:avLst/>
          </a:prstGeom>
        </p:spPr>
      </p:pic>
      <p:pic>
        <p:nvPicPr>
          <p:cNvPr id="72" name="图片 7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0689007" y="1343741"/>
            <a:ext cx="468171" cy="464859"/>
          </a:xfrm>
          <a:prstGeom prst="rect">
            <a:avLst/>
          </a:prstGeom>
        </p:spPr>
      </p:pic>
      <p:pic>
        <p:nvPicPr>
          <p:cNvPr id="73" name="图片 7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11155613" y="953104"/>
            <a:ext cx="258659" cy="256828"/>
          </a:xfrm>
          <a:prstGeom prst="rect">
            <a:avLst/>
          </a:prstGeom>
        </p:spPr>
      </p:pic>
      <p:pic>
        <p:nvPicPr>
          <p:cNvPr id="74" name="图片 73"/>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0898519" y="629539"/>
            <a:ext cx="208500" cy="207025"/>
          </a:xfrm>
          <a:prstGeom prst="rect">
            <a:avLst/>
          </a:prstGeom>
        </p:spPr>
      </p:pic>
      <p:pic>
        <p:nvPicPr>
          <p:cNvPr id="75" name="图片 74"/>
          <p:cNvPicPr>
            <a:picLocks noChangeAspect="1"/>
          </p:cNvPicPr>
          <p:nvPr>
            <p:custDataLst>
              <p:tags r:id="rId8"/>
            </p:custDataLst>
          </p:nvPr>
        </p:nvPicPr>
        <p:blipFill rotWithShape="1">
          <a:blip r:embed="rId9" cstate="print">
            <a:extLst>
              <a:ext uri="{28A0092B-C50C-407E-A947-70E740481C1C}">
                <a14:useLocalDpi xmlns:a14="http://schemas.microsoft.com/office/drawing/2010/main" val="0"/>
              </a:ext>
            </a:extLst>
          </a:blip>
          <a:srcRect l="25274" t="27748" r="33608" b="16937"/>
          <a:stretch>
            <a:fillRect/>
          </a:stretch>
        </p:blipFill>
        <p:spPr>
          <a:xfrm>
            <a:off x="11067960" y="367225"/>
            <a:ext cx="540332" cy="551103"/>
          </a:xfrm>
          <a:prstGeom prst="rect">
            <a:avLst/>
          </a:prstGeom>
        </p:spPr>
      </p:pic>
      <p:pic>
        <p:nvPicPr>
          <p:cNvPr id="78" name="图片 77"/>
          <p:cNvPicPr>
            <a:picLocks noChangeAspect="1"/>
          </p:cNvPicPr>
          <p:nvPr>
            <p:custDataLst>
              <p:tags r:id="rId10"/>
            </p:custDataLst>
          </p:nvPr>
        </p:nvPicPr>
        <p:blipFill>
          <a:blip r:embed="rId11" cstate="print">
            <a:extLst>
              <a:ext uri="{28A0092B-C50C-407E-A947-70E740481C1C}">
                <a14:useLocalDpi xmlns:a14="http://schemas.microsoft.com/office/drawing/2010/main" val="0"/>
              </a:ext>
            </a:extLst>
          </a:blip>
          <a:stretch>
            <a:fillRect/>
          </a:stretch>
        </p:blipFill>
        <p:spPr>
          <a:xfrm>
            <a:off x="0" y="5434476"/>
            <a:ext cx="1147307" cy="1123487"/>
          </a:xfrm>
          <a:prstGeom prst="rect">
            <a:avLst/>
          </a:prstGeom>
        </p:spPr>
      </p:pic>
      <p:pic>
        <p:nvPicPr>
          <p:cNvPr id="7" name="图片 6"/>
          <p:cNvPicPr>
            <a:picLocks noChangeAspect="1"/>
          </p:cNvPicPr>
          <p:nvPr>
            <p:custDataLst>
              <p:tags r:id="rId12"/>
            </p:custDataLst>
          </p:nvPr>
        </p:nvPicPr>
        <p:blipFill>
          <a:blip r:embed="rId13" cstate="print">
            <a:extLst>
              <a:ext uri="{28A0092B-C50C-407E-A947-70E740481C1C}">
                <a14:useLocalDpi xmlns:a14="http://schemas.microsoft.com/office/drawing/2010/main" val="0"/>
              </a:ext>
            </a:extLst>
          </a:blip>
          <a:stretch>
            <a:fillRect/>
          </a:stretch>
        </p:blipFill>
        <p:spPr>
          <a:xfrm>
            <a:off x="489317" y="61091"/>
            <a:ext cx="713245" cy="1012927"/>
          </a:xfrm>
          <a:prstGeom prst="rect">
            <a:avLst/>
          </a:prstGeom>
        </p:spPr>
      </p:pic>
      <p:pic>
        <p:nvPicPr>
          <p:cNvPr id="8" name="图片 7"/>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2049716" y="169379"/>
            <a:ext cx="787851" cy="991307"/>
          </a:xfrm>
          <a:prstGeom prst="rect">
            <a:avLst/>
          </a:prstGeom>
        </p:spPr>
      </p:pic>
      <p:pic>
        <p:nvPicPr>
          <p:cNvPr id="27" name="图片 26"/>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Lst>
          </a:blip>
          <a:stretch>
            <a:fillRect/>
          </a:stretch>
        </p:blipFill>
        <p:spPr>
          <a:xfrm>
            <a:off x="3988749" y="740736"/>
            <a:ext cx="908235" cy="901808"/>
          </a:xfrm>
          <a:prstGeom prst="rect">
            <a:avLst/>
          </a:prstGeom>
        </p:spPr>
      </p:pic>
      <p:sp>
        <p:nvSpPr>
          <p:cNvPr id="12" name="文本框 11"/>
          <p:cNvSpPr txBox="1"/>
          <p:nvPr/>
        </p:nvSpPr>
        <p:spPr>
          <a:xfrm>
            <a:off x="48260" y="60960"/>
            <a:ext cx="12143740" cy="6993255"/>
          </a:xfrm>
          <a:prstGeom prst="rect">
            <a:avLst/>
          </a:prstGeom>
          <a:noFill/>
        </p:spPr>
        <p:txBody>
          <a:bodyPr wrap="square">
            <a:spAutoFit/>
          </a:bodyPr>
          <a:lstStyle/>
          <a:p>
            <a:pPr fontAlgn="auto">
              <a:lnSpc>
                <a:spcPct val="100000"/>
              </a:lnSpc>
            </a:pPr>
            <a:r>
              <a:rPr lang="en-US" altLang="zh-CN" i="1" dirty="0">
                <a:solidFill>
                  <a:srgbClr val="000000"/>
                </a:solidFill>
                <a:effectLst/>
                <a:latin typeface="等线" panose="02010600030101010101" charset="-122"/>
                <a:ea typeface="等线" panose="02010600030101010101" charset="-122"/>
                <a:cs typeface="等线" panose="02010600030101010101" charset="-122"/>
              </a:rPr>
              <a:t> </a:t>
            </a:r>
            <a:r>
              <a:rPr lang="en-US" altLang="zh-CN" sz="3735" i="1" u="sng" dirty="0">
                <a:solidFill>
                  <a:srgbClr val="000000"/>
                </a:solidFill>
                <a:effectLst/>
                <a:latin typeface="Times New Roman" panose="02020603050405020304" charset="0"/>
                <a:ea typeface="等线" panose="02010600030101010101" charset="-122"/>
                <a:cs typeface="Times New Roman" panose="02020603050405020304" charset="0"/>
              </a:rPr>
              <a:t>I stared at the paper and then looked around</a:t>
            </a:r>
            <a:r>
              <a:rPr lang="en-US" altLang="zh-CN" sz="3735" i="1" dirty="0">
                <a:solidFill>
                  <a:srgbClr val="000000"/>
                </a:solidFill>
                <a:effectLst/>
                <a:latin typeface="Times New Roman" panose="02020603050405020304" charset="0"/>
                <a:ea typeface="等线" panose="02010600030101010101" charset="-122"/>
                <a:cs typeface="Times New Roman" panose="02020603050405020304" charset="0"/>
              </a:rPr>
              <a:t>. </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I was cold. Although I could not see my sisters nor the new house, which was hidden from my sight by a grey wall, I got the feeling that I was not alone</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(why?)</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Walking along the shore was a tall familiar figure who </a:t>
            </a:r>
            <a:r>
              <a:rPr lang="en-US" altLang="zh-CN" sz="3735" u="sng" dirty="0">
                <a:solidFill>
                  <a:srgbClr val="000000"/>
                </a:solidFill>
                <a:effectLst/>
                <a:latin typeface="Times New Roman" panose="02020603050405020304" charset="0"/>
                <a:ea typeface="等线" panose="02010600030101010101" charset="-122"/>
                <a:cs typeface="Times New Roman" panose="02020603050405020304" charset="0"/>
              </a:rPr>
              <a:t>looked</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lost in his thoughts. </a:t>
            </a:r>
            <a:r>
              <a:rPr lang="en-US" altLang="zh-CN" sz="3735" dirty="0">
                <a:solidFill>
                  <a:srgbClr val="0F75F1"/>
                </a:solidFill>
                <a:effectLst/>
                <a:latin typeface="Times New Roman" panose="02020603050405020304" charset="0"/>
                <a:ea typeface="等线" panose="02010600030101010101" charset="-122"/>
                <a:cs typeface="Times New Roman" panose="02020603050405020304" charset="0"/>
              </a:rPr>
              <a:t>I looked again at the paper in my hand, closed my eyes and wished.   61                   </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a:t>
            </a:r>
            <a:endPar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endParaRPr>
          </a:p>
          <a:p>
            <a:pPr fontAlgn="auto">
              <a:lnSpc>
                <a:spcPct val="100000"/>
              </a:lnSpc>
            </a:pPr>
            <a:r>
              <a:rPr lang="en-US" altLang="zh-CN" sz="3735" i="1" u="sng" dirty="0">
                <a:solidFill>
                  <a:srgbClr val="000000"/>
                </a:solidFill>
                <a:effectLst/>
                <a:latin typeface="Times New Roman" panose="02020603050405020304" charset="0"/>
                <a:ea typeface="等线" panose="02010600030101010101" charset="-122"/>
                <a:cs typeface="Times New Roman" panose="02020603050405020304" charset="0"/>
              </a:rPr>
              <a:t>As I opened my eyes, I found my father was standing right beside me</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“Happy </a:t>
            </a:r>
            <a:r>
              <a:rPr lang="en-US" altLang="zh-CN" sz="3735" u="sng" dirty="0">
                <a:solidFill>
                  <a:srgbClr val="000000"/>
                </a:solidFill>
                <a:effectLst/>
                <a:latin typeface="Times New Roman" panose="02020603050405020304" charset="0"/>
                <a:ea typeface="等线" panose="02010600030101010101" charset="-122"/>
                <a:cs typeface="Times New Roman" panose="02020603050405020304" charset="0"/>
              </a:rPr>
              <a:t>Birthday</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son,” he said, patting my shoulder gently.</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I smiled up at him and took his hand.</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Looking back, life from that day on marked the start of a close bond and a strong friendship with my </a:t>
            </a:r>
            <a:r>
              <a:rPr lang="en-US" altLang="zh-CN" sz="3735" u="sng" dirty="0">
                <a:solidFill>
                  <a:srgbClr val="000000"/>
                </a:solidFill>
                <a:effectLst/>
                <a:latin typeface="Times New Roman" panose="02020603050405020304" charset="0"/>
                <a:ea typeface="等线" panose="02010600030101010101" charset="-122"/>
                <a:cs typeface="Times New Roman" panose="02020603050405020304" charset="0"/>
              </a:rPr>
              <a:t>father</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What was my birthday surprise? Wishes do come true. </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new friend?   48</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a:t>
            </a:r>
            <a:r>
              <a:rPr lang="en-US" altLang="zh-CN" sz="2800" dirty="0">
                <a:solidFill>
                  <a:srgbClr val="000000"/>
                </a:solidFill>
                <a:effectLst/>
                <a:latin typeface="Times New Roman" panose="02020603050405020304" charset="0"/>
                <a:ea typeface="等线" panose="02010600030101010101" charset="-122"/>
                <a:cs typeface="Times New Roman" panose="02020603050405020304" charset="0"/>
              </a:rPr>
              <a:t>                                                                                                          </a:t>
            </a:r>
            <a:endParaRPr lang="zh-CN" altLang="zh-CN" sz="2800" dirty="0">
              <a:solidFill>
                <a:srgbClr val="000000"/>
              </a:solidFill>
              <a:effectLst/>
              <a:latin typeface="Times New Roman" panose="02020603050405020304" charset="0"/>
              <a:ea typeface="等线" panose="02010600030101010101" charset="-122"/>
              <a:cs typeface="Times New Roman" panose="02020603050405020304" charset="0"/>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1+#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5" name="组合 34"/>
          <p:cNvGrpSpPr/>
          <p:nvPr/>
        </p:nvGrpSpPr>
        <p:grpSpPr>
          <a:xfrm>
            <a:off x="575945" y="2037080"/>
            <a:ext cx="10612120" cy="617855"/>
            <a:chOff x="907" y="3208"/>
            <a:chExt cx="16712" cy="973"/>
          </a:xfrm>
        </p:grpSpPr>
        <p:sp>
          <p:nvSpPr>
            <p:cNvPr id="33" name="流程图: 可选过程 32"/>
            <p:cNvSpPr/>
            <p:nvPr/>
          </p:nvSpPr>
          <p:spPr>
            <a:xfrm>
              <a:off x="12335" y="3208"/>
              <a:ext cx="5285" cy="487"/>
            </a:xfrm>
            <a:prstGeom prst="flowChartAlternateProcess">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可选过程 33"/>
            <p:cNvSpPr/>
            <p:nvPr/>
          </p:nvSpPr>
          <p:spPr>
            <a:xfrm>
              <a:off x="907" y="3695"/>
              <a:ext cx="3227" cy="487"/>
            </a:xfrm>
            <a:prstGeom prst="flowChartAlternateProcess">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678180" y="1108710"/>
            <a:ext cx="10227945" cy="788035"/>
            <a:chOff x="1068" y="1746"/>
            <a:chExt cx="16107" cy="1241"/>
          </a:xfrm>
        </p:grpSpPr>
        <p:sp>
          <p:nvSpPr>
            <p:cNvPr id="9" name="圆角矩形 8"/>
            <p:cNvSpPr/>
            <p:nvPr/>
          </p:nvSpPr>
          <p:spPr>
            <a:xfrm>
              <a:off x="13201" y="1746"/>
              <a:ext cx="3974" cy="54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1068" y="2443"/>
              <a:ext cx="1618" cy="54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矩形 5"/>
          <p:cNvSpPr/>
          <p:nvPr/>
        </p:nvSpPr>
        <p:spPr>
          <a:xfrm>
            <a:off x="307340" y="87630"/>
            <a:ext cx="11765280" cy="677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575945" y="2037080"/>
            <a:ext cx="10612120" cy="617855"/>
            <a:chOff x="907" y="3208"/>
            <a:chExt cx="16712" cy="973"/>
          </a:xfrm>
        </p:grpSpPr>
        <p:sp>
          <p:nvSpPr>
            <p:cNvPr id="25" name="流程图: 可选过程 24"/>
            <p:cNvSpPr/>
            <p:nvPr/>
          </p:nvSpPr>
          <p:spPr>
            <a:xfrm>
              <a:off x="12335" y="3208"/>
              <a:ext cx="5285" cy="487"/>
            </a:xfrm>
            <a:prstGeom prst="flowChartAlternateProcess">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流程图: 可选过程 25"/>
            <p:cNvSpPr/>
            <p:nvPr/>
          </p:nvSpPr>
          <p:spPr>
            <a:xfrm>
              <a:off x="907" y="3695"/>
              <a:ext cx="3227" cy="487"/>
            </a:xfrm>
            <a:prstGeom prst="flowChartAlternateProcess">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4" name="流程图: 可选过程 23"/>
          <p:cNvSpPr/>
          <p:nvPr/>
        </p:nvSpPr>
        <p:spPr>
          <a:xfrm>
            <a:off x="5159375" y="2037080"/>
            <a:ext cx="2218690" cy="309245"/>
          </a:xfrm>
          <a:prstGeom prst="flowChartAlternateProcess">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可选过程 26"/>
          <p:cNvSpPr/>
          <p:nvPr/>
        </p:nvSpPr>
        <p:spPr>
          <a:xfrm>
            <a:off x="1634490" y="3814445"/>
            <a:ext cx="8896985" cy="30924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流程图: 可选过程 22"/>
          <p:cNvSpPr/>
          <p:nvPr/>
        </p:nvSpPr>
        <p:spPr>
          <a:xfrm>
            <a:off x="5788660" y="1019175"/>
            <a:ext cx="4642485" cy="30924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575945" y="622300"/>
            <a:ext cx="10687050" cy="705485"/>
            <a:chOff x="907" y="980"/>
            <a:chExt cx="16830" cy="1111"/>
          </a:xfrm>
        </p:grpSpPr>
        <p:sp>
          <p:nvSpPr>
            <p:cNvPr id="8" name="流程图: 可选过程 7"/>
            <p:cNvSpPr/>
            <p:nvPr/>
          </p:nvSpPr>
          <p:spPr>
            <a:xfrm>
              <a:off x="10897" y="980"/>
              <a:ext cx="6840" cy="487"/>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可选过程 16"/>
            <p:cNvSpPr/>
            <p:nvPr/>
          </p:nvSpPr>
          <p:spPr>
            <a:xfrm>
              <a:off x="907" y="1605"/>
              <a:ext cx="1481" cy="487"/>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11969750" y="212612"/>
            <a:ext cx="143647" cy="6305771"/>
            <a:chOff x="11744325" y="283097"/>
            <a:chExt cx="143647" cy="6305771"/>
          </a:xfrm>
        </p:grpSpPr>
        <p:sp>
          <p:nvSpPr>
            <p:cNvPr id="19" name="矩形 18"/>
            <p:cNvSpPr/>
            <p:nvPr/>
          </p:nvSpPr>
          <p:spPr>
            <a:xfrm>
              <a:off x="11744325" y="285750"/>
              <a:ext cx="143647" cy="6296025"/>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9" idx="0"/>
              <a:endCxn id="19" idx="2"/>
            </p:cNvCxnSpPr>
            <p:nvPr/>
          </p:nvCxnSpPr>
          <p:spPr>
            <a:xfrm>
              <a:off x="11816149" y="285750"/>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47501" y="292843"/>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782648" y="283097"/>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06095" y="476885"/>
            <a:ext cx="10683240" cy="4110990"/>
          </a:xfrm>
          <a:prstGeom prst="rect">
            <a:avLst/>
          </a:prstGeom>
          <a:noFill/>
        </p:spPr>
        <p:txBody>
          <a:bodyPr wrap="square" rtlCol="0">
            <a:noAutofit/>
          </a:bodyPr>
          <a:p>
            <a:pPr algn="just">
              <a:lnSpc>
                <a:spcPct val="100000"/>
              </a:lnSpc>
            </a:pPr>
            <a:r>
              <a:rPr lang="en-US" altLang="zh-CN"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a:t>
            </a:r>
            <a:r>
              <a:rPr lang="en-US" altLang="zh-CN" sz="24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a:t>
            </a:r>
            <a:r>
              <a:rPr lang="en-US" altLang="zh-CN" sz="2300">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cs typeface="Times New Roman" panose="02020603050405020304" charset="0"/>
              </a:rPr>
              <a:t>Para.1 </a:t>
            </a:r>
            <a:r>
              <a:rPr lang="en-US" altLang="zh-CN" sz="2300">
                <a:latin typeface="Times New Roman" panose="02020603050405020304" charset="0"/>
                <a:ea typeface="宋体" panose="02010600030101010101" pitchFamily="2" charset="-122"/>
                <a:cs typeface="Times New Roman" panose="02020603050405020304" charset="0"/>
              </a:rPr>
              <a:t>Carter enjoyed riding the school bus home. The ride home gave him some time to relax after a busy day of fifth grade. He usually sat alone and enjoyed that too. With four siblings he didn’t get much time alone. Sometimes he sat with his younger brother, </a:t>
            </a:r>
            <a:r>
              <a:rPr lang="en-US" altLang="zh-CN" sz="2300" u="sng">
                <a:latin typeface="Times New Roman" panose="02020603050405020304" charset="0"/>
                <a:ea typeface="宋体" panose="02010600030101010101" pitchFamily="2" charset="-122"/>
                <a:cs typeface="Times New Roman" panose="02020603050405020304" charset="0"/>
              </a:rPr>
              <a:t>Jackson</a:t>
            </a:r>
            <a:r>
              <a:rPr lang="en-US" altLang="zh-CN" sz="2300" u="none">
                <a:latin typeface="Times New Roman" panose="02020603050405020304" charset="0"/>
                <a:ea typeface="宋体" panose="02010600030101010101" pitchFamily="2" charset="-122"/>
                <a:cs typeface="Times New Roman" panose="02020603050405020304" charset="0"/>
              </a:rPr>
              <a:t>, but Jackson was sick at home today. </a:t>
            </a:r>
            <a:endParaRPr lang="en-US" altLang="zh-CN" sz="2300" u="none">
              <a:latin typeface="Times New Roman" panose="02020603050405020304" charset="0"/>
              <a:ea typeface="宋体" panose="02010600030101010101" pitchFamily="2" charset="-122"/>
              <a:cs typeface="Times New Roman" panose="02020603050405020304" charset="0"/>
            </a:endParaRPr>
          </a:p>
          <a:p>
            <a:pPr algn="just">
              <a:lnSpc>
                <a:spcPct val="100000"/>
              </a:lnSpc>
            </a:pPr>
            <a:r>
              <a:rPr lang="en-US" altLang="zh-CN" sz="2300" u="none">
                <a:latin typeface="Times New Roman" panose="02020603050405020304" charset="0"/>
                <a:ea typeface="宋体" panose="02010600030101010101" pitchFamily="2" charset="-122"/>
                <a:cs typeface="Times New Roman" panose="02020603050405020304" charset="0"/>
              </a:rPr>
              <a:t>     Para. 2 </a:t>
            </a:r>
            <a:r>
              <a:rPr lang="en-US" altLang="zh-CN" sz="2300">
                <a:gradFill>
                  <a:gsLst>
                    <a:gs pos="0">
                      <a:srgbClr val="FE4444"/>
                    </a:gs>
                    <a:gs pos="100000">
                      <a:srgbClr val="832B2B"/>
                    </a:gs>
                  </a:gsLst>
                  <a:lin scaled="0"/>
                </a:gradFill>
                <a:effectLst>
                  <a:outerShdw blurRad="38100" dist="19050" dir="2700000" algn="tl" rotWithShape="0">
                    <a:schemeClr val="dk1">
                      <a:alpha val="40000"/>
                    </a:schemeClr>
                  </a:outerShdw>
                </a:effectLst>
                <a:latin typeface="Times New Roman" panose="02020603050405020304" charset="0"/>
                <a:ea typeface="楷体" panose="02010609060101010101" charset="-122"/>
                <a:cs typeface="Times New Roman" panose="02020603050405020304" charset="0"/>
                <a:sym typeface="+mn-ea"/>
              </a:rPr>
              <a:t> </a:t>
            </a:r>
            <a:r>
              <a:rPr lang="en-US" altLang="zh-CN" sz="23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Carter turned in his seat, feeling disgusted. He hated seeing little kids get picked on (</a:t>
            </a:r>
            <a:r>
              <a:rPr lang="zh-CN" altLang="en-US" sz="23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欺负</a:t>
            </a:r>
            <a:r>
              <a:rPr lang="en-US" altLang="zh-CN" sz="23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The sight of Billy on the ground crying was burned into his memory. He tried to think of something else. </a:t>
            </a:r>
            <a:endParaRPr lang="en-US" altLang="zh-CN" sz="23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pPr algn="just">
              <a:lnSpc>
                <a:spcPct val="100000"/>
              </a:lnSpc>
            </a:pPr>
            <a:r>
              <a:rPr lang="en-US" altLang="zh-CN" sz="23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Para. 4 </a:t>
            </a:r>
            <a:r>
              <a:rPr lang="en-US" altLang="zh-CN" sz="230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He thought of the model </a:t>
            </a:r>
            <a:r>
              <a:rPr lang="en-US" altLang="zh-CN" sz="2300"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car</a:t>
            </a:r>
            <a:r>
              <a:rPr lang="en-US" altLang="zh-CN" sz="230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he was working on at home, a 1967 Corvette. He started building it over a week ago and just finished putting it together last night. Tonight, as soon as he he finished his homework, he could start </a:t>
            </a:r>
            <a:r>
              <a:rPr lang="en-US" altLang="zh-CN" sz="2300"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painting</a:t>
            </a:r>
            <a:r>
              <a:rPr lang="en-US" altLang="zh-CN" sz="230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the car. That was his favorite part. He already had the perfect </a:t>
            </a:r>
            <a:r>
              <a:rPr lang="en-US" altLang="zh-CN" sz="2300"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color</a:t>
            </a:r>
            <a:r>
              <a:rPr lang="en-US" altLang="zh-CN" sz="230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of blue picked out. </a:t>
            </a:r>
            <a:endParaRPr lang="en-US" altLang="zh-CN" sz="23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lnSpc>
                <a:spcPct val="100000"/>
              </a:lnSpc>
            </a:pPr>
            <a:endParaRPr lang="en-US" altLang="zh-CN" sz="23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pPr algn="just">
              <a:lnSpc>
                <a:spcPct val="100000"/>
              </a:lnSpc>
            </a:pPr>
            <a:endParaRPr lang="zh-CN" altLang="en-US" sz="2300" u="none">
              <a:latin typeface="Times New Roman" panose="02020603050405020304" charset="0"/>
              <a:ea typeface="宋体" panose="02010600030101010101" pitchFamily="2" charset="-122"/>
              <a:cs typeface="Times New Roman" panose="02020603050405020304" charset="0"/>
            </a:endParaRPr>
          </a:p>
          <a:p>
            <a:pPr>
              <a:lnSpc>
                <a:spcPct val="100000"/>
              </a:lnSpc>
            </a:pPr>
            <a:endParaRPr lang="en-US" altLang="zh-CN" sz="2400" u="none">
              <a:latin typeface="Calibri" panose="020F0502020204030204" charset="0"/>
              <a:ea typeface="宋体" panose="02010600030101010101" pitchFamily="2" charset="-122"/>
              <a:cs typeface="Calibri" panose="020F0502020204030204" charset="0"/>
            </a:endParaRPr>
          </a:p>
          <a:p>
            <a:pPr>
              <a:lnSpc>
                <a:spcPct val="100000"/>
              </a:lnSpc>
            </a:pPr>
            <a:endParaRPr lang="zh-CN" altLang="en-US" sz="2400" u="none">
              <a:ea typeface="宋体" panose="02010600030101010101" pitchFamily="2" charset="-122"/>
            </a:endParaRPr>
          </a:p>
        </p:txBody>
      </p:sp>
      <p:sp>
        <p:nvSpPr>
          <p:cNvPr id="28" name="流程图: 可选过程 27"/>
          <p:cNvSpPr/>
          <p:nvPr/>
        </p:nvSpPr>
        <p:spPr>
          <a:xfrm>
            <a:off x="426720" y="4663440"/>
            <a:ext cx="3504565" cy="122745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FF0000"/>
                </a:solidFill>
                <a:effectLst>
                  <a:outerShdw blurRad="38100" dist="19050" dir="2700000" algn="tl" rotWithShape="0">
                    <a:schemeClr val="dk1">
                      <a:alpha val="40000"/>
                    </a:schemeClr>
                  </a:outerShdw>
                </a:effectLst>
                <a:latin typeface="Comic Sans MS" panose="030F0702030302020204" charset="0"/>
                <a:cs typeface="Comic Sans MS" panose="030F0702030302020204" charset="0"/>
              </a:rPr>
              <a:t>背景续写点</a:t>
            </a:r>
            <a:r>
              <a:rPr lang="en-US" altLang="zh-CN" b="1">
                <a:solidFill>
                  <a:srgbClr val="FF0000"/>
                </a:solidFill>
                <a:effectLst>
                  <a:outerShdw blurRad="38100" dist="19050" dir="2700000" algn="tl" rotWithShape="0">
                    <a:schemeClr val="dk1">
                      <a:alpha val="40000"/>
                    </a:schemeClr>
                  </a:outerShdw>
                </a:effectLst>
                <a:latin typeface="Comic Sans MS" panose="030F0702030302020204" charset="0"/>
                <a:cs typeface="Comic Sans MS" panose="030F0702030302020204" charset="0"/>
              </a:rPr>
              <a:t>:</a:t>
            </a:r>
            <a:r>
              <a:rPr lang="en-US" altLang="zh-CN">
                <a:solidFill>
                  <a:schemeClr val="tx1"/>
                </a:solidFill>
                <a:effectLst>
                  <a:outerShdw blurRad="38100" dist="19050" dir="2700000" algn="tl" rotWithShape="0">
                    <a:schemeClr val="dk1">
                      <a:alpha val="40000"/>
                    </a:schemeClr>
                  </a:outerShdw>
                </a:effectLst>
                <a:latin typeface="Comic Sans MS" panose="030F0702030302020204" charset="0"/>
                <a:cs typeface="Comic Sans MS" panose="030F0702030302020204" charset="0"/>
              </a:rPr>
              <a:t> </a:t>
            </a:r>
            <a:r>
              <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perfer to stay alone to relax himself; planned to paint his model car blue, his favourite colour.</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9" name="流程图: 可选过程 28"/>
          <p:cNvSpPr/>
          <p:nvPr/>
        </p:nvSpPr>
        <p:spPr>
          <a:xfrm>
            <a:off x="426720" y="5890895"/>
            <a:ext cx="3714750" cy="687705"/>
          </a:xfrm>
          <a:prstGeom prst="flowChartAlternateProcess">
            <a:avLst/>
          </a:prstGeom>
          <a:gradFill>
            <a:gsLst>
              <a:gs pos="50000">
                <a:srgbClr val="F6EDE1"/>
              </a:gs>
              <a:gs pos="0">
                <a:srgbClr val="F9F3EB"/>
              </a:gs>
              <a:gs pos="100000">
                <a:srgbClr val="F3E6D7"/>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FF0000"/>
                </a:solidFill>
                <a:latin typeface="Times New Roman" panose="02020603050405020304" charset="0"/>
              </a:rPr>
              <a:t>照应方式</a:t>
            </a:r>
            <a:r>
              <a:rPr lang="zh-CN" altLang="en-US" b="1">
                <a:solidFill>
                  <a:schemeClr val="tx1"/>
                </a:solidFill>
                <a:latin typeface="Times New Roman" panose="02020603050405020304" charset="0"/>
              </a:rPr>
              <a:t>：</a:t>
            </a:r>
            <a:r>
              <a:rPr lang="zh-CN" altLang="en-US" b="1">
                <a:solidFill>
                  <a:schemeClr val="tx1"/>
                </a:solidFill>
                <a:latin typeface="楷体" panose="02010609060101010101" charset="-122"/>
                <a:ea typeface="楷体" panose="02010609060101010101" charset="-122"/>
                <a:cs typeface="楷体" panose="02010609060101010101" charset="-122"/>
              </a:rPr>
              <a:t>颜色冲突，计划被打破的气愤</a:t>
            </a:r>
            <a:r>
              <a:rPr lang="en-US" altLang="zh-CN" b="1">
                <a:solidFill>
                  <a:schemeClr val="tx1"/>
                </a:solidFill>
                <a:latin typeface="楷体" panose="02010609060101010101" charset="-122"/>
                <a:ea typeface="楷体" panose="02010609060101010101" charset="-122"/>
                <a:cs typeface="楷体" panose="02010609060101010101" charset="-122"/>
              </a:rPr>
              <a:t>……</a:t>
            </a:r>
            <a:endParaRPr lang="en-US" altLang="zh-CN" b="1">
              <a:solidFill>
                <a:schemeClr val="tx1"/>
              </a:solidFill>
              <a:latin typeface="楷体" panose="02010609060101010101" charset="-122"/>
              <a:ea typeface="楷体" panose="02010609060101010101" charset="-122"/>
              <a:cs typeface="楷体" panose="02010609060101010101" charset="-122"/>
            </a:endParaRPr>
          </a:p>
        </p:txBody>
      </p:sp>
      <p:sp>
        <p:nvSpPr>
          <p:cNvPr id="30" name="流程图: 可选过程 29"/>
          <p:cNvSpPr/>
          <p:nvPr/>
        </p:nvSpPr>
        <p:spPr>
          <a:xfrm>
            <a:off x="6015355" y="4663440"/>
            <a:ext cx="4244975" cy="1228090"/>
          </a:xfrm>
          <a:prstGeom prst="flowChartAlternateProcess">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FF0000"/>
                </a:solidFill>
                <a:latin typeface="Comic Sans MS" panose="030F0702030302020204" charset="0"/>
              </a:rPr>
              <a:t>提炼原文主题：</a:t>
            </a:r>
            <a:r>
              <a:rPr lang="en-US" altLang="zh-CN" b="1">
                <a:solidFill>
                  <a:schemeClr val="tx1"/>
                </a:solidFill>
                <a:latin typeface="Times New Roman" panose="02020603050405020304" charset="0"/>
              </a:rPr>
              <a:t>love</a:t>
            </a:r>
            <a:r>
              <a:rPr lang="zh-CN" altLang="en-US" b="1">
                <a:solidFill>
                  <a:schemeClr val="tx1"/>
                </a:solidFill>
                <a:latin typeface="Times New Roman" panose="02020603050405020304" charset="0"/>
              </a:rPr>
              <a:t>，</a:t>
            </a:r>
            <a:r>
              <a:rPr lang="en-US" altLang="zh-CN" b="1">
                <a:solidFill>
                  <a:schemeClr val="tx1"/>
                </a:solidFill>
                <a:latin typeface="Times New Roman" panose="02020603050405020304" charset="0"/>
              </a:rPr>
              <a:t> hated seeing little kids get picked on</a:t>
            </a:r>
            <a:endParaRPr lang="en-US" altLang="zh-CN" b="1">
              <a:solidFill>
                <a:schemeClr val="tx1"/>
              </a:solidFill>
              <a:latin typeface="Times New Roman" panose="02020603050405020304" charset="0"/>
            </a:endParaRPr>
          </a:p>
        </p:txBody>
      </p:sp>
      <p:sp>
        <p:nvSpPr>
          <p:cNvPr id="31" name="流程图: 可选过程 30"/>
          <p:cNvSpPr/>
          <p:nvPr/>
        </p:nvSpPr>
        <p:spPr>
          <a:xfrm>
            <a:off x="6015355" y="5901055"/>
            <a:ext cx="4244975" cy="687705"/>
          </a:xfrm>
          <a:prstGeom prst="flowChartAlternateProcess">
            <a:avLst/>
          </a:prstGeom>
          <a:gradFill>
            <a:gsLst>
              <a:gs pos="50000">
                <a:srgbClr val="F6EDE1"/>
              </a:gs>
              <a:gs pos="0">
                <a:srgbClr val="F9F3EB"/>
              </a:gs>
              <a:gs pos="100000">
                <a:srgbClr val="F3E6D7"/>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FF0000"/>
                </a:solidFill>
                <a:latin typeface="Times New Roman" panose="02020603050405020304" charset="0"/>
              </a:rPr>
              <a:t>照应方式</a:t>
            </a:r>
            <a:r>
              <a:rPr lang="zh-CN" altLang="en-US" b="1">
                <a:solidFill>
                  <a:schemeClr val="tx1"/>
                </a:solidFill>
                <a:latin typeface="Times New Roman" panose="02020603050405020304" charset="0"/>
              </a:rPr>
              <a:t>：（</a:t>
            </a:r>
            <a:r>
              <a:rPr lang="zh-CN" altLang="en-US" b="1">
                <a:solidFill>
                  <a:schemeClr val="tx1"/>
                </a:solidFill>
                <a:latin typeface="楷体" panose="02010609060101010101" charset="-122"/>
                <a:ea typeface="楷体" panose="02010609060101010101" charset="-122"/>
              </a:rPr>
              <a:t>第二段末尾）</a:t>
            </a:r>
            <a:r>
              <a:rPr lang="en-US" altLang="zh-CN" b="1">
                <a:solidFill>
                  <a:schemeClr val="tx1"/>
                </a:solidFill>
                <a:latin typeface="Times New Roman" panose="02020603050405020304" charset="0"/>
                <a:ea typeface="楷体" panose="02010609060101010101" charset="-122"/>
                <a:cs typeface="Times New Roman" panose="02020603050405020304" charset="0"/>
              </a:rPr>
              <a:t>Carter didn’t want to hurt his brother’s feeling. </a:t>
            </a:r>
            <a:endParaRPr lang="en-US" altLang="zh-CN" b="1">
              <a:solidFill>
                <a:schemeClr val="tx1"/>
              </a:solidFill>
              <a:latin typeface="Times New Roman" panose="02020603050405020304" charset="0"/>
              <a:ea typeface="楷体" panose="02010609060101010101" charset="-122"/>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checkerboard(across)">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checkerboard(across)">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checkerboard(across)">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linds(horizontal)">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3" grpId="1" animBg="1"/>
      <p:bldP spid="27" grpId="0" bldLvl="0" animBg="1"/>
      <p:bldP spid="27" grpId="1" animBg="1"/>
      <p:bldP spid="28" grpId="0" bldLvl="0" animBg="1"/>
      <p:bldP spid="28" grpId="1" animBg="1"/>
      <p:bldP spid="29" grpId="0" bldLvl="0" animBg="1"/>
      <p:bldP spid="29" grpId="1" animBg="1"/>
      <p:bldP spid="24" grpId="0" bldLvl="0" animBg="1"/>
      <p:bldP spid="30" grpId="0" bldLvl="0" animBg="1"/>
      <p:bldP spid="30" grpId="1" animBg="1"/>
      <p:bldP spid="31" grpId="0" bldLvl="0" animBg="1"/>
      <p:bldP spid="3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1" name="组合 10"/>
          <p:cNvGrpSpPr/>
          <p:nvPr/>
        </p:nvGrpSpPr>
        <p:grpSpPr>
          <a:xfrm>
            <a:off x="678180" y="1108710"/>
            <a:ext cx="10227945" cy="788035"/>
            <a:chOff x="1068" y="1746"/>
            <a:chExt cx="16107" cy="1241"/>
          </a:xfrm>
        </p:grpSpPr>
        <p:sp>
          <p:nvSpPr>
            <p:cNvPr id="9" name="圆角矩形 8"/>
            <p:cNvSpPr/>
            <p:nvPr/>
          </p:nvSpPr>
          <p:spPr>
            <a:xfrm>
              <a:off x="13201" y="1746"/>
              <a:ext cx="3974" cy="54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1068" y="2443"/>
              <a:ext cx="1618" cy="54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矩形 5"/>
          <p:cNvSpPr/>
          <p:nvPr/>
        </p:nvSpPr>
        <p:spPr>
          <a:xfrm>
            <a:off x="608330" y="0"/>
            <a:ext cx="11642090" cy="630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a:t>
            </a:r>
            <a:endParaRPr lang="zh-CN" altLang="en-US"/>
          </a:p>
        </p:txBody>
      </p:sp>
      <p:grpSp>
        <p:nvGrpSpPr>
          <p:cNvPr id="18" name="组合 17"/>
          <p:cNvGrpSpPr/>
          <p:nvPr/>
        </p:nvGrpSpPr>
        <p:grpSpPr>
          <a:xfrm>
            <a:off x="11744325" y="283097"/>
            <a:ext cx="143647" cy="6305771"/>
            <a:chOff x="11744325" y="283097"/>
            <a:chExt cx="143647" cy="6305771"/>
          </a:xfrm>
        </p:grpSpPr>
        <p:sp>
          <p:nvSpPr>
            <p:cNvPr id="19" name="矩形 18"/>
            <p:cNvSpPr/>
            <p:nvPr/>
          </p:nvSpPr>
          <p:spPr>
            <a:xfrm>
              <a:off x="11744325" y="285750"/>
              <a:ext cx="143647" cy="6296025"/>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9" idx="0"/>
              <a:endCxn id="19" idx="2"/>
            </p:cNvCxnSpPr>
            <p:nvPr/>
          </p:nvCxnSpPr>
          <p:spPr>
            <a:xfrm>
              <a:off x="11816149" y="285750"/>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47501" y="292843"/>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782648" y="283097"/>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461645" y="273685"/>
            <a:ext cx="7319645" cy="521970"/>
          </a:xfrm>
          <a:prstGeom prst="rect">
            <a:avLst/>
          </a:prstGeom>
          <a:noFill/>
        </p:spPr>
        <p:txBody>
          <a:bodyPr wrap="square" rtlCol="0">
            <a:spAutoFit/>
          </a:bodyPr>
          <a:p>
            <a:pPr algn="ctr"/>
            <a:r>
              <a:rPr lang="en-US" altLang="zh-CN"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 </a:t>
            </a:r>
            <a:r>
              <a:rPr lang="zh-CN" altLang="en-US"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关注特定情节</a:t>
            </a:r>
            <a:r>
              <a:rPr lang="zh-CN" altLang="en-US"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a:t>
            </a:r>
            <a:r>
              <a:rPr lang="en-US" altLang="zh-CN"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捕捉</a:t>
            </a:r>
            <a:r>
              <a:rPr lang="zh-CN" altLang="en-US"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可</a:t>
            </a:r>
            <a:r>
              <a:rPr lang="en-US" altLang="zh-CN"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续写</a:t>
            </a:r>
            <a:r>
              <a:rPr lang="zh-CN" altLang="en-US" sz="2800" b="1">
                <a:gradFill>
                  <a:gsLst>
                    <a:gs pos="0">
                      <a:srgbClr val="FE4444"/>
                    </a:gs>
                    <a:gs pos="100000">
                      <a:srgbClr val="832B2B"/>
                    </a:gs>
                  </a:gsLst>
                  <a:lin scaled="0"/>
                </a:gra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点</a:t>
            </a:r>
            <a:endParaRPr lang="zh-CN" altLang="en-US" sz="2800" b="1">
              <a:gradFill>
                <a:gsLst>
                  <a:gs pos="0">
                    <a:srgbClr val="FE4444"/>
                  </a:gs>
                  <a:gs pos="100000">
                    <a:srgbClr val="832B2B"/>
                  </a:gs>
                </a:gsLst>
                <a:lin scaled="0"/>
              </a:gradFill>
              <a:latin typeface="微软雅黑" panose="020B0503020204020204" charset="-122"/>
              <a:ea typeface="微软雅黑" panose="020B0503020204020204" charset="-122"/>
            </a:endParaRPr>
          </a:p>
        </p:txBody>
      </p:sp>
      <p:sp>
        <p:nvSpPr>
          <p:cNvPr id="8" name="文本框 7"/>
          <p:cNvSpPr txBox="1"/>
          <p:nvPr/>
        </p:nvSpPr>
        <p:spPr>
          <a:xfrm>
            <a:off x="263525" y="795655"/>
            <a:ext cx="8965565" cy="6185535"/>
          </a:xfrm>
          <a:prstGeom prst="rect">
            <a:avLst/>
          </a:prstGeom>
          <a:noFill/>
        </p:spPr>
        <p:txBody>
          <a:bodyPr wrap="square" rtlCol="0">
            <a:spAutoFit/>
          </a:bodyPr>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The bus stopped and the tallest boy in this class,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Dexter</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stepped off followed by his younger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brother</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Billy. As the bus pulled away, Carter looked back over his</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shoulder to watch the boys. Dexter was yelling and waving his hands at his little brother. Billy said something Carter could not hear. Dexter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yelled</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gave his younger brother a hard shove and knocked him to the ground. Billy was on the ground wiping at his eyes, but Dexter walked away. </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Carter turned in his seat, feeling disgusted. He hated seeing little kids get picked on (</a:t>
            </a:r>
            <a:r>
              <a:rPr lang="zh-C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欺负</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The sight of Billy on the ground crying was burned into his memory. He tried to think of something else. </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He thought of the model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car</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he was working on at home, a 1967 Corvette. He started building it over a week ago and just finished putting it together last night. Tonight, as soon as he he finished his homework, he could start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painting</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the car. That was his favorite part. He already had the perfect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color</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of blue picked out. </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He hurried off the bus, ran through his yard, and breezed through the kitchen with a quick hello to his mom. She was making spaghetti, which smelled delicious. He ran up the stairs two at a time and rushed into his room. </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Surprise</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his brother Jackson said, throwing his arms into the air. </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“What are you doing in my room? I hought you were sick!” </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“I feel better!”</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“What’s on your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face</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Are you bleeding?”</a:t>
            </a:r>
            <a:endParaRPr lang="en-US" altLang="zh-C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“No! I’m not bleeding.” Jackson </a:t>
            </a:r>
            <a:r>
              <a:rPr lang="en-US" altLang="zh-CN" u="sng">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wiped</a:t>
            </a:r>
            <a:r>
              <a:rPr lang="en-US" altLang="zh-CN">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his face. “It’s probably just paint. Look! Look what I did!” He pointed at the desk in the corner of Carther’s room. </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grpSp>
        <p:nvGrpSpPr>
          <p:cNvPr id="24" name="组合 23"/>
          <p:cNvGrpSpPr/>
          <p:nvPr/>
        </p:nvGrpSpPr>
        <p:grpSpPr>
          <a:xfrm>
            <a:off x="263525" y="1367155"/>
            <a:ext cx="8947785" cy="549275"/>
            <a:chOff x="415" y="2153"/>
            <a:chExt cx="14091" cy="865"/>
          </a:xfrm>
        </p:grpSpPr>
        <p:sp>
          <p:nvSpPr>
            <p:cNvPr id="17" name="圆角矩形 16"/>
            <p:cNvSpPr/>
            <p:nvPr/>
          </p:nvSpPr>
          <p:spPr>
            <a:xfrm>
              <a:off x="442" y="2153"/>
              <a:ext cx="14065" cy="433"/>
            </a:xfrm>
            <a:prstGeom prst="roundRect">
              <a:avLst/>
            </a:prstGeom>
            <a:noFill/>
            <a:ln w="349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415" y="2586"/>
              <a:ext cx="3581" cy="433"/>
            </a:xfrm>
            <a:prstGeom prst="roundRect">
              <a:avLst/>
            </a:prstGeom>
            <a:noFill/>
            <a:ln w="349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5" name="流程图: 可选过程 24"/>
          <p:cNvSpPr/>
          <p:nvPr/>
        </p:nvSpPr>
        <p:spPr>
          <a:xfrm>
            <a:off x="5004435" y="1034415"/>
            <a:ext cx="6777990" cy="1204595"/>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b="1">
                <a:solidFill>
                  <a:srgbClr val="7030A0"/>
                </a:solidFill>
                <a:latin typeface="Times New Roman" panose="02020603050405020304" charset="0"/>
                <a:cs typeface="Times New Roman" panose="02020603050405020304" charset="0"/>
              </a:rPr>
              <a:t>Qs</a:t>
            </a:r>
            <a:r>
              <a:rPr lang="zh-CN" altLang="en-US" sz="2000" b="1">
                <a:solidFill>
                  <a:srgbClr val="7030A0"/>
                </a:solidFill>
                <a:latin typeface="Times New Roman" panose="02020603050405020304" charset="0"/>
                <a:cs typeface="Times New Roman" panose="02020603050405020304" charset="0"/>
              </a:rPr>
              <a:t>：</a:t>
            </a:r>
            <a:r>
              <a:rPr lang="en-US" altLang="zh-CN" sz="2000" b="1">
                <a:solidFill>
                  <a:srgbClr val="7030A0"/>
                </a:solidFill>
                <a:latin typeface="Times New Roman" panose="02020603050405020304" charset="0"/>
                <a:cs typeface="Times New Roman" panose="02020603050405020304" charset="0"/>
              </a:rPr>
              <a:t>Did Carter yelled at his little brother?</a:t>
            </a:r>
            <a:endParaRPr lang="en-US" altLang="zh-CN" sz="2000" b="1">
              <a:solidFill>
                <a:srgbClr val="7030A0"/>
              </a:solidFill>
              <a:latin typeface="Times New Roman" panose="02020603050405020304" charset="0"/>
              <a:cs typeface="Times New Roman" panose="02020603050405020304" charset="0"/>
            </a:endParaRPr>
          </a:p>
          <a:p>
            <a:pPr algn="l"/>
            <a:r>
              <a:rPr lang="en-US" altLang="zh-CN" sz="2000" b="1">
                <a:solidFill>
                  <a:srgbClr val="7030A0"/>
                </a:solidFill>
                <a:latin typeface="Times New Roman" panose="02020603050405020304" charset="0"/>
                <a:cs typeface="Times New Roman" panose="02020603050405020304" charset="0"/>
              </a:rPr>
              <a:t>Did Carter listen to his little brother's explaination? </a:t>
            </a:r>
            <a:endParaRPr lang="en-US" altLang="zh-CN" sz="2000" b="1">
              <a:solidFill>
                <a:srgbClr val="7030A0"/>
              </a:solidFill>
              <a:latin typeface="Times New Roman" panose="02020603050405020304" charset="0"/>
              <a:cs typeface="Times New Roman" panose="02020603050405020304" charset="0"/>
            </a:endParaRPr>
          </a:p>
          <a:p>
            <a:pPr algn="l"/>
            <a:r>
              <a:rPr lang="en-US" altLang="zh-CN" sz="2000" b="1">
                <a:solidFill>
                  <a:srgbClr val="7030A0"/>
                </a:solidFill>
                <a:latin typeface="Times New Roman" panose="02020603050405020304" charset="0"/>
                <a:cs typeface="Times New Roman" panose="02020603050405020304" charset="0"/>
              </a:rPr>
              <a:t>Did Carter leave Jaskson alone and crying? </a:t>
            </a:r>
            <a:endParaRPr lang="en-US" altLang="zh-CN">
              <a:latin typeface="Times New Roman" panose="02020603050405020304" charset="0"/>
              <a:cs typeface="Times New Roman" panose="02020603050405020304" charset="0"/>
            </a:endParaRPr>
          </a:p>
        </p:txBody>
      </p:sp>
      <p:cxnSp>
        <p:nvCxnSpPr>
          <p:cNvPr id="26" name="直接连接符 25"/>
          <p:cNvCxnSpPr/>
          <p:nvPr/>
        </p:nvCxnSpPr>
        <p:spPr>
          <a:xfrm>
            <a:off x="6353175" y="3310255"/>
            <a:ext cx="1597660" cy="0"/>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6204585" y="2726690"/>
            <a:ext cx="1894840" cy="368300"/>
          </a:xfrm>
          <a:prstGeom prst="rect">
            <a:avLst/>
          </a:prstGeom>
          <a:noFill/>
        </p:spPr>
        <p:txBody>
          <a:bodyPr wrap="square" rtlCol="0">
            <a:spAutoFit/>
          </a:bodyPr>
          <a:p>
            <a:r>
              <a:rPr lang="en-US" altLang="zh-CN" b="1">
                <a:gradFill>
                  <a:gsLst>
                    <a:gs pos="0">
                      <a:srgbClr val="E30000"/>
                    </a:gs>
                    <a:gs pos="100000">
                      <a:srgbClr val="760303"/>
                    </a:gs>
                  </a:gsLst>
                  <a:lin scaled="0"/>
                </a:gradFill>
                <a:latin typeface="Times New Roman" panose="02020603050405020304" charset="0"/>
                <a:cs typeface="Times New Roman" panose="02020603050405020304" charset="0"/>
              </a:rPr>
              <a:t>expensive &amp; rare</a:t>
            </a:r>
            <a:endParaRPr lang="en-US" altLang="zh-CN" b="1">
              <a:gradFill>
                <a:gsLst>
                  <a:gs pos="0">
                    <a:srgbClr val="E30000"/>
                  </a:gs>
                  <a:gs pos="100000">
                    <a:srgbClr val="760303"/>
                  </a:gs>
                </a:gsLst>
                <a:lin scaled="0"/>
              </a:gradFill>
              <a:latin typeface="Times New Roman" panose="02020603050405020304" charset="0"/>
              <a:cs typeface="Times New Roman" panose="02020603050405020304" charset="0"/>
            </a:endParaRPr>
          </a:p>
        </p:txBody>
      </p:sp>
      <p:cxnSp>
        <p:nvCxnSpPr>
          <p:cNvPr id="28" name="直接连接符 27"/>
          <p:cNvCxnSpPr/>
          <p:nvPr/>
        </p:nvCxnSpPr>
        <p:spPr>
          <a:xfrm flipV="1">
            <a:off x="1485265" y="4133850"/>
            <a:ext cx="2176145" cy="1905"/>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sp>
        <p:nvSpPr>
          <p:cNvPr id="29" name="流程图: 可选过程 28"/>
          <p:cNvSpPr/>
          <p:nvPr/>
        </p:nvSpPr>
        <p:spPr>
          <a:xfrm>
            <a:off x="4658360" y="3448050"/>
            <a:ext cx="6170295" cy="602615"/>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b="1">
                <a:solidFill>
                  <a:srgbClr val="7030A0"/>
                </a:solidFill>
                <a:latin typeface="Times New Roman" panose="02020603050405020304" charset="0"/>
                <a:cs typeface="Times New Roman" panose="02020603050405020304" charset="0"/>
              </a:rPr>
              <a:t>Qs</a:t>
            </a:r>
            <a:r>
              <a:rPr lang="zh-CN" altLang="en-US" sz="2000" b="1">
                <a:solidFill>
                  <a:srgbClr val="7030A0"/>
                </a:solidFill>
                <a:latin typeface="Times New Roman" panose="02020603050405020304" charset="0"/>
                <a:cs typeface="Times New Roman" panose="02020603050405020304" charset="0"/>
              </a:rPr>
              <a:t>：</a:t>
            </a:r>
            <a:r>
              <a:rPr lang="en-US" altLang="zh-CN" sz="2000" b="1">
                <a:solidFill>
                  <a:srgbClr val="7030A0"/>
                </a:solidFill>
                <a:latin typeface="Times New Roman" panose="02020603050405020304" charset="0"/>
                <a:cs typeface="Times New Roman" panose="02020603050405020304" charset="0"/>
              </a:rPr>
              <a:t>What did Carter feel when his treasure ruined? </a:t>
            </a:r>
            <a:endParaRPr lang="en-US" altLang="zh-CN" sz="2000" b="1">
              <a:solidFill>
                <a:srgbClr val="7030A0"/>
              </a:solidFill>
              <a:latin typeface="Times New Roman" panose="02020603050405020304" charset="0"/>
              <a:cs typeface="Times New Roman" panose="02020603050405020304" charset="0"/>
            </a:endParaRPr>
          </a:p>
        </p:txBody>
      </p:sp>
      <p:sp>
        <p:nvSpPr>
          <p:cNvPr id="30" name="右箭头 29"/>
          <p:cNvSpPr/>
          <p:nvPr/>
        </p:nvSpPr>
        <p:spPr>
          <a:xfrm>
            <a:off x="8141970" y="2854960"/>
            <a:ext cx="296545" cy="211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8379460" y="2726690"/>
            <a:ext cx="3364865" cy="368300"/>
          </a:xfrm>
          <a:prstGeom prst="rect">
            <a:avLst/>
          </a:prstGeom>
          <a:noFill/>
        </p:spPr>
        <p:txBody>
          <a:bodyPr wrap="square" rtlCol="0">
            <a:spAutoFit/>
          </a:bodyPr>
          <a:p>
            <a:r>
              <a:rPr lang="en-US" altLang="zh-CN" b="1">
                <a:gradFill>
                  <a:gsLst>
                    <a:gs pos="0">
                      <a:srgbClr val="E30000"/>
                    </a:gs>
                    <a:gs pos="100000">
                      <a:srgbClr val="760303"/>
                    </a:gs>
                  </a:gsLst>
                  <a:lin scaled="0"/>
                </a:gradFill>
                <a:latin typeface="Times New Roman" panose="02020603050405020304" charset="0"/>
                <a:cs typeface="Times New Roman" panose="02020603050405020304" charset="0"/>
              </a:rPr>
              <a:t>For Carter, it must be a treasure.</a:t>
            </a:r>
            <a:endParaRPr lang="en-US" altLang="zh-CN" b="1">
              <a:gradFill>
                <a:gsLst>
                  <a:gs pos="0">
                    <a:srgbClr val="E30000"/>
                  </a:gs>
                  <a:gs pos="100000">
                    <a:srgbClr val="760303"/>
                  </a:gs>
                </a:gsLst>
                <a:lin scaled="0"/>
              </a:gradFill>
              <a:latin typeface="Times New Roman" panose="02020603050405020304" charset="0"/>
              <a:cs typeface="Times New Roman" panose="02020603050405020304" charset="0"/>
            </a:endParaRPr>
          </a:p>
        </p:txBody>
      </p:sp>
      <p:sp>
        <p:nvSpPr>
          <p:cNvPr id="32" name="圆角矩形 31"/>
          <p:cNvSpPr/>
          <p:nvPr/>
        </p:nvSpPr>
        <p:spPr>
          <a:xfrm>
            <a:off x="2004060" y="4431665"/>
            <a:ext cx="4836160" cy="243205"/>
          </a:xfrm>
          <a:prstGeom prst="roundRect">
            <a:avLst/>
          </a:prstGeom>
          <a:noFill/>
          <a:ln w="44450"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可选过程 32"/>
          <p:cNvSpPr/>
          <p:nvPr/>
        </p:nvSpPr>
        <p:spPr>
          <a:xfrm>
            <a:off x="6840220" y="4251960"/>
            <a:ext cx="4904105" cy="835025"/>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b="1">
                <a:solidFill>
                  <a:srgbClr val="7030A0"/>
                </a:solidFill>
                <a:latin typeface="Times New Roman" panose="02020603050405020304" charset="0"/>
                <a:cs typeface="Times New Roman" panose="02020603050405020304" charset="0"/>
              </a:rPr>
              <a:t>Qs</a:t>
            </a:r>
            <a:r>
              <a:rPr lang="zh-CN" altLang="en-US" sz="2000" b="1">
                <a:solidFill>
                  <a:srgbClr val="7030A0"/>
                </a:solidFill>
                <a:latin typeface="Times New Roman" panose="02020603050405020304" charset="0"/>
                <a:cs typeface="Times New Roman" panose="02020603050405020304" charset="0"/>
              </a:rPr>
              <a:t>：</a:t>
            </a:r>
            <a:r>
              <a:rPr lang="en-US" altLang="zh-CN" sz="2000" b="1">
                <a:solidFill>
                  <a:srgbClr val="7030A0"/>
                </a:solidFill>
                <a:latin typeface="Times New Roman" panose="02020603050405020304" charset="0"/>
                <a:cs typeface="Times New Roman" panose="02020603050405020304" charset="0"/>
              </a:rPr>
              <a:t>Can the ending part combine with this part to highlight the warm atmosphere?  </a:t>
            </a:r>
            <a:endParaRPr lang="en-US" altLang="zh-CN" sz="2000" b="1">
              <a:solidFill>
                <a:srgbClr val="7030A0"/>
              </a:solidFill>
              <a:latin typeface="Times New Roman" panose="02020603050405020304" charset="0"/>
              <a:cs typeface="Times New Roman" panose="02020603050405020304" charset="0"/>
            </a:endParaRPr>
          </a:p>
        </p:txBody>
      </p:sp>
      <p:cxnSp>
        <p:nvCxnSpPr>
          <p:cNvPr id="34" name="直接连接符 33"/>
          <p:cNvCxnSpPr/>
          <p:nvPr/>
        </p:nvCxnSpPr>
        <p:spPr>
          <a:xfrm flipV="1">
            <a:off x="4038600" y="5236210"/>
            <a:ext cx="2663825" cy="635"/>
          </a:xfrm>
          <a:prstGeom prst="line">
            <a:avLst/>
          </a:prstGeom>
          <a:ln w="31750">
            <a:solidFill>
              <a:srgbClr val="0070C0"/>
            </a:solidFill>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V="1">
            <a:off x="2662555" y="6050915"/>
            <a:ext cx="1722755" cy="22860"/>
          </a:xfrm>
          <a:prstGeom prst="line">
            <a:avLst/>
          </a:prstGeom>
          <a:ln w="31750">
            <a:solidFill>
              <a:srgbClr val="0070C0"/>
            </a:solidFill>
          </a:ln>
        </p:spPr>
        <p:style>
          <a:lnRef idx="1">
            <a:schemeClr val="dk1"/>
          </a:lnRef>
          <a:fillRef idx="0">
            <a:schemeClr val="dk1"/>
          </a:fillRef>
          <a:effectRef idx="0">
            <a:schemeClr val="dk1"/>
          </a:effectRef>
          <a:fontRef idx="minor">
            <a:schemeClr val="tx1"/>
          </a:fontRef>
        </p:style>
      </p:cxnSp>
      <p:sp>
        <p:nvSpPr>
          <p:cNvPr id="36" name="矩形 35"/>
          <p:cNvSpPr/>
          <p:nvPr/>
        </p:nvSpPr>
        <p:spPr>
          <a:xfrm>
            <a:off x="1273810" y="6283960"/>
            <a:ext cx="95250" cy="317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可选过程 37"/>
          <p:cNvSpPr/>
          <p:nvPr/>
        </p:nvSpPr>
        <p:spPr>
          <a:xfrm>
            <a:off x="4889500" y="5288280"/>
            <a:ext cx="6787515" cy="153289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b="1">
                <a:solidFill>
                  <a:srgbClr val="7030A0"/>
                </a:solidFill>
                <a:latin typeface="Times New Roman" panose="02020603050405020304" charset="0"/>
                <a:cs typeface="Times New Roman" panose="02020603050405020304" charset="0"/>
              </a:rPr>
              <a:t>Qs</a:t>
            </a:r>
            <a:r>
              <a:rPr lang="zh-CN" altLang="en-US" sz="2000" b="1">
                <a:solidFill>
                  <a:srgbClr val="7030A0"/>
                </a:solidFill>
                <a:latin typeface="Times New Roman" panose="02020603050405020304" charset="0"/>
                <a:cs typeface="Times New Roman" panose="02020603050405020304" charset="0"/>
              </a:rPr>
              <a:t>：</a:t>
            </a:r>
            <a:r>
              <a:rPr lang="en-US" altLang="zh-CN" sz="2000" b="1">
                <a:solidFill>
                  <a:srgbClr val="7030A0"/>
                </a:solidFill>
                <a:latin typeface="Times New Roman" panose="02020603050405020304" charset="0"/>
                <a:cs typeface="Times New Roman" panose="02020603050405020304" charset="0"/>
              </a:rPr>
              <a:t>What color did Jackson paint the car? </a:t>
            </a:r>
            <a:endParaRPr lang="en-US" altLang="zh-CN" sz="2000" b="1">
              <a:solidFill>
                <a:srgbClr val="7030A0"/>
              </a:solidFill>
              <a:latin typeface="Times New Roman" panose="02020603050405020304" charset="0"/>
              <a:cs typeface="Times New Roman" panose="02020603050405020304" charset="0"/>
            </a:endParaRPr>
          </a:p>
          <a:p>
            <a:pPr algn="l"/>
            <a:r>
              <a:rPr lang="en-US" altLang="zh-CN" sz="2000" b="1">
                <a:solidFill>
                  <a:srgbClr val="7030A0"/>
                </a:solidFill>
                <a:latin typeface="Times New Roman" panose="02020603050405020304" charset="0"/>
                <a:cs typeface="Times New Roman" panose="02020603050405020304" charset="0"/>
              </a:rPr>
              <a:t>How did Carter treat his little brother? Peacefully or violently? </a:t>
            </a:r>
            <a:endParaRPr lang="en-US" altLang="zh-CN" sz="2000" b="1">
              <a:solidFill>
                <a:srgbClr val="7030A0"/>
              </a:solidFill>
              <a:latin typeface="Times New Roman" panose="02020603050405020304" charset="0"/>
              <a:cs typeface="Times New Roman" panose="02020603050405020304" charset="0"/>
            </a:endParaRPr>
          </a:p>
          <a:p>
            <a:pPr algn="l"/>
            <a:r>
              <a:rPr lang="en-US" altLang="zh-CN" sz="2000" b="1">
                <a:solidFill>
                  <a:srgbClr val="7030A0"/>
                </a:solidFill>
                <a:latin typeface="Times New Roman" panose="02020603050405020304" charset="0"/>
                <a:cs typeface="Times New Roman" panose="02020603050405020304" charset="0"/>
              </a:rPr>
              <a:t>How to make the surprise stayed? </a:t>
            </a:r>
            <a:endParaRPr lang="en-US" altLang="zh-CN" sz="2000" b="1">
              <a:solidFill>
                <a:srgbClr val="7030A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strips(downLeft)">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linds(horizontal)">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inVertical)">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linds(horizontal)">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linds(horizontal)">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blinds(horizontal)">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blinds(horizontal)">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linds(horizontal)">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ppt_x"/>
                                          </p:val>
                                        </p:tav>
                                        <p:tav tm="100000">
                                          <p:val>
                                            <p:strVal val="#ppt_x"/>
                                          </p:val>
                                        </p:tav>
                                      </p:tavLst>
                                    </p:anim>
                                    <p:anim calcmode="lin" valueType="num">
                                      <p:cBhvr additive="base">
                                        <p:cTn id="8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animBg="1"/>
      <p:bldP spid="27" grpId="0"/>
      <p:bldP spid="27" grpId="1"/>
      <p:bldP spid="30" grpId="0" bldLvl="0" animBg="1"/>
      <p:bldP spid="30" grpId="1" animBg="1"/>
      <p:bldP spid="31" grpId="0"/>
      <p:bldP spid="29" grpId="0" bldLvl="0" animBg="1"/>
      <p:bldP spid="29" grpId="1" animBg="1"/>
      <p:bldP spid="32" grpId="0" bldLvl="0" animBg="1"/>
      <p:bldP spid="32" grpId="1" animBg="1"/>
      <p:bldP spid="33" grpId="0" bldLvl="0" animBg="1"/>
      <p:bldP spid="33" grpId="1" animBg="1"/>
      <p:bldP spid="36" grpId="0" bldLvl="0" animBg="1"/>
      <p:bldP spid="36" grpId="1" animBg="1"/>
      <p:bldP spid="38" grpId="0" bldLvl="0" animBg="1"/>
      <p:bldP spid="38" grpId="1" animBg="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99275" y="36830"/>
            <a:ext cx="11583947" cy="630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36245" y="4931410"/>
            <a:ext cx="10963910" cy="104775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8" name="组合 17"/>
          <p:cNvGrpSpPr/>
          <p:nvPr/>
        </p:nvGrpSpPr>
        <p:grpSpPr>
          <a:xfrm>
            <a:off x="11942445" y="162447"/>
            <a:ext cx="143647" cy="6305771"/>
            <a:chOff x="11744325" y="283097"/>
            <a:chExt cx="143647" cy="6305771"/>
          </a:xfrm>
        </p:grpSpPr>
        <p:sp>
          <p:nvSpPr>
            <p:cNvPr id="19" name="矩形 18"/>
            <p:cNvSpPr/>
            <p:nvPr/>
          </p:nvSpPr>
          <p:spPr>
            <a:xfrm>
              <a:off x="11744325" y="285750"/>
              <a:ext cx="143647" cy="6296025"/>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9" idx="0"/>
              <a:endCxn id="19" idx="2"/>
            </p:cNvCxnSpPr>
            <p:nvPr/>
          </p:nvCxnSpPr>
          <p:spPr>
            <a:xfrm>
              <a:off x="11816149" y="285750"/>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47501" y="292843"/>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782648" y="283097"/>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304165" y="165100"/>
            <a:ext cx="6937375" cy="521970"/>
          </a:xfrm>
          <a:prstGeom prst="rect">
            <a:avLst/>
          </a:prstGeom>
          <a:noFill/>
        </p:spPr>
        <p:txBody>
          <a:bodyPr wrap="square" rtlCol="0">
            <a:spAutoFit/>
          </a:bodyPr>
          <a:p>
            <a:pPr algn="l"/>
            <a:r>
              <a:rPr lang="en-US" altLang="zh-CN" sz="2800" b="1">
                <a:gradFill>
                  <a:gsLst>
                    <a:gs pos="0">
                      <a:srgbClr val="FE4444"/>
                    </a:gs>
                    <a:gs pos="100000">
                      <a:srgbClr val="832B2B"/>
                    </a:gs>
                  </a:gsLst>
                  <a:lin scaled="0"/>
                </a:gradFill>
                <a:latin typeface="微软雅黑" panose="020B0503020204020204" charset="-122"/>
                <a:ea typeface="微软雅黑" panose="020B0503020204020204" charset="-122"/>
              </a:rPr>
              <a:t>possible version </a:t>
            </a:r>
            <a:endParaRPr lang="en-US" altLang="zh-CN" sz="2800" b="1">
              <a:gradFill>
                <a:gsLst>
                  <a:gs pos="0">
                    <a:srgbClr val="FE4444"/>
                  </a:gs>
                  <a:gs pos="100000">
                    <a:srgbClr val="832B2B"/>
                  </a:gs>
                </a:gsLst>
                <a:lin scaled="0"/>
              </a:gradFill>
              <a:latin typeface="微软雅黑" panose="020B0503020204020204" charset="-122"/>
              <a:ea typeface="微软雅黑" panose="020B0503020204020204" charset="-122"/>
            </a:endParaRPr>
          </a:p>
        </p:txBody>
      </p:sp>
      <p:sp>
        <p:nvSpPr>
          <p:cNvPr id="3" name="文本框 2"/>
          <p:cNvSpPr txBox="1"/>
          <p:nvPr/>
        </p:nvSpPr>
        <p:spPr>
          <a:xfrm>
            <a:off x="452120" y="855980"/>
            <a:ext cx="10710545" cy="5169535"/>
          </a:xfrm>
          <a:prstGeom prst="rect">
            <a:avLst/>
          </a:prstGeom>
          <a:noFill/>
        </p:spPr>
        <p:txBody>
          <a:bodyPr wrap="square" rtlCol="0">
            <a:spAutoFit/>
          </a:bodyPr>
          <a:p>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Carter looked down at his desk in horror. His Corvette! Jackson had painted it red. An awful dull shade of read! “Why would you do that?”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Carter</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shouted. “I wanted to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surprise</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you!”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Jackson</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grinned, with his eyes gleaning. Carter could feel the anger growing, bubbling up inside him, his hands curling into fists. Jackson kept saying something, but so angry was Carter that he couldn't even hear a word. “Do you like it? I tried so hard. Look!” asked Jackson. Red paint was smeared across his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face</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forehead, even hair. Looking at Jackson, Carter couldn't help imagining his little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brother</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spending the whole day carefully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painting</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the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car</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Carter took a deep breath and then unfolded his fist. Picturing the scene that Billy sit on the ground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wiping</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his eys as his big brother </a:t>
            </a:r>
            <a:r>
              <a:rPr lang="en-US" altLang="zh-CN" sz="2200" u="sng">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Dexter</a:t>
            </a:r>
            <a:r>
              <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walked away, Carter stepped toward the table where the car was still drying. Carter wasn't sure what to say. He didn't want to lie, but he didn't want to hurt his brother's feeling either. Jackson was only trying to surprise him. He could see that now. “Do you? Do you like it?” Jackson insisted. “Every time I look at this car, I'm going to think of you,” Carter responded, a smile stretching across his face. And that was the truth. “Now, we'd better get that paint off your face before dinner.”</a:t>
            </a:r>
            <a:endParaRPr lang="en-US" altLang="zh-CN" sz="2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椭圆形标注 3"/>
          <p:cNvSpPr/>
          <p:nvPr/>
        </p:nvSpPr>
        <p:spPr>
          <a:xfrm>
            <a:off x="7389495" y="411480"/>
            <a:ext cx="3175000" cy="444500"/>
          </a:xfrm>
          <a:prstGeom prst="wedgeEllipse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楷体" panose="02010609060101010101" charset="-122"/>
                <a:ea typeface="楷体" panose="02010609060101010101" charset="-122"/>
              </a:rPr>
              <a:t>照应原文结尾</a:t>
            </a:r>
            <a:endParaRPr lang="zh-CN" altLang="en-US" sz="2000" b="1">
              <a:solidFill>
                <a:srgbClr val="FF0000"/>
              </a:solidFill>
              <a:latin typeface="楷体" panose="02010609060101010101" charset="-122"/>
              <a:ea typeface="楷体" panose="02010609060101010101" charset="-122"/>
            </a:endParaRPr>
          </a:p>
        </p:txBody>
      </p:sp>
      <p:sp>
        <p:nvSpPr>
          <p:cNvPr id="5" name="椭圆形标注 4"/>
          <p:cNvSpPr/>
          <p:nvPr/>
        </p:nvSpPr>
        <p:spPr>
          <a:xfrm>
            <a:off x="2510155" y="1248410"/>
            <a:ext cx="3481705" cy="592455"/>
          </a:xfrm>
          <a:prstGeom prst="wedgeEllipse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楷体" panose="02010609060101010101" charset="-122"/>
                <a:ea typeface="楷体" panose="02010609060101010101" charset="-122"/>
              </a:rPr>
              <a:t>照应续写所给首句（</a:t>
            </a:r>
            <a:r>
              <a:rPr lang="en-US" altLang="zh-CN" sz="2000" b="1">
                <a:solidFill>
                  <a:srgbClr val="FF0000"/>
                </a:solidFill>
                <a:latin typeface="楷体" panose="02010609060101010101" charset="-122"/>
                <a:ea typeface="楷体" panose="02010609060101010101" charset="-122"/>
              </a:rPr>
              <a:t>Para.2)</a:t>
            </a:r>
            <a:endParaRPr lang="zh-CN" altLang="en-US" sz="2000" b="1">
              <a:solidFill>
                <a:srgbClr val="FF0000"/>
              </a:solidFill>
              <a:latin typeface="楷体" panose="02010609060101010101" charset="-122"/>
              <a:ea typeface="楷体" panose="02010609060101010101" charset="-122"/>
            </a:endParaRPr>
          </a:p>
        </p:txBody>
      </p:sp>
      <p:cxnSp>
        <p:nvCxnSpPr>
          <p:cNvPr id="7" name="直接连接符 6"/>
          <p:cNvCxnSpPr/>
          <p:nvPr/>
        </p:nvCxnSpPr>
        <p:spPr>
          <a:xfrm flipV="1">
            <a:off x="7230110" y="1226820"/>
            <a:ext cx="2826385" cy="21590"/>
          </a:xfrm>
          <a:prstGeom prst="line">
            <a:avLst/>
          </a:prstGeom>
          <a:ln w="285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flipV="1">
            <a:off x="2192020" y="2237105"/>
            <a:ext cx="2908300" cy="5715"/>
          </a:xfrm>
          <a:prstGeom prst="line">
            <a:avLst/>
          </a:prstGeom>
          <a:ln w="28575" cmpd="sng">
            <a:solidFill>
              <a:srgbClr val="FF0000"/>
            </a:solidFill>
            <a:prstDash val="solid"/>
          </a:ln>
        </p:spPr>
        <p:style>
          <a:lnRef idx="3">
            <a:schemeClr val="dk1"/>
          </a:lnRef>
          <a:fillRef idx="0">
            <a:schemeClr val="dk1"/>
          </a:fillRef>
          <a:effectRef idx="2">
            <a:schemeClr val="dk1"/>
          </a:effectRef>
          <a:fontRef idx="minor">
            <a:schemeClr val="tx1"/>
          </a:fontRef>
        </p:style>
      </p:cxnSp>
      <p:grpSp>
        <p:nvGrpSpPr>
          <p:cNvPr id="13" name="组合 12"/>
          <p:cNvGrpSpPr/>
          <p:nvPr/>
        </p:nvGrpSpPr>
        <p:grpSpPr>
          <a:xfrm>
            <a:off x="588645" y="2215515"/>
            <a:ext cx="10149840" cy="359410"/>
            <a:chOff x="1030" y="3516"/>
            <a:chExt cx="15984" cy="566"/>
          </a:xfrm>
        </p:grpSpPr>
        <p:cxnSp>
          <p:nvCxnSpPr>
            <p:cNvPr id="11" name="直接连接符 10"/>
            <p:cNvCxnSpPr/>
            <p:nvPr/>
          </p:nvCxnSpPr>
          <p:spPr>
            <a:xfrm flipV="1">
              <a:off x="1030" y="4066"/>
              <a:ext cx="7002" cy="17"/>
            </a:xfrm>
            <a:prstGeom prst="line">
              <a:avLst/>
            </a:prstGeom>
            <a:ln w="285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a:xfrm>
              <a:off x="10030" y="3516"/>
              <a:ext cx="6985" cy="34"/>
            </a:xfrm>
            <a:prstGeom prst="line">
              <a:avLst/>
            </a:prstGeom>
            <a:ln w="28575" cmpd="sng">
              <a:solidFill>
                <a:srgbClr val="FF0000"/>
              </a:solidFill>
              <a:prstDash val="solid"/>
            </a:ln>
          </p:spPr>
          <p:style>
            <a:lnRef idx="3">
              <a:schemeClr val="dk1"/>
            </a:lnRef>
            <a:fillRef idx="0">
              <a:schemeClr val="dk1"/>
            </a:fillRef>
            <a:effectRef idx="2">
              <a:schemeClr val="dk1"/>
            </a:effectRef>
            <a:fontRef idx="minor">
              <a:schemeClr val="tx1"/>
            </a:fontRef>
          </p:style>
        </p:cxnSp>
      </p:grpSp>
      <p:sp>
        <p:nvSpPr>
          <p:cNvPr id="14" name="椭圆形标注 13"/>
          <p:cNvSpPr/>
          <p:nvPr/>
        </p:nvSpPr>
        <p:spPr>
          <a:xfrm>
            <a:off x="3388995" y="3485515"/>
            <a:ext cx="3481705" cy="592455"/>
          </a:xfrm>
          <a:prstGeom prst="wedgeEllipse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楷体" panose="02010609060101010101" charset="-122"/>
                <a:ea typeface="楷体" panose="02010609060101010101" charset="-122"/>
              </a:rPr>
              <a:t>照应原文细节描写</a:t>
            </a:r>
            <a:endParaRPr lang="zh-CN" altLang="en-US" sz="2000" b="1">
              <a:solidFill>
                <a:srgbClr val="FF0000"/>
              </a:solidFill>
              <a:latin typeface="楷体" panose="02010609060101010101" charset="-122"/>
              <a:ea typeface="楷体" panose="02010609060101010101" charset="-122"/>
            </a:endParaRPr>
          </a:p>
        </p:txBody>
      </p:sp>
      <p:grpSp>
        <p:nvGrpSpPr>
          <p:cNvPr id="25" name="组合 24"/>
          <p:cNvGrpSpPr/>
          <p:nvPr/>
        </p:nvGrpSpPr>
        <p:grpSpPr>
          <a:xfrm>
            <a:off x="667385" y="3935730"/>
            <a:ext cx="10255885" cy="365760"/>
            <a:chOff x="968" y="6189"/>
            <a:chExt cx="16151" cy="576"/>
          </a:xfrm>
        </p:grpSpPr>
        <p:cxnSp>
          <p:nvCxnSpPr>
            <p:cNvPr id="23" name="直接连接符 22"/>
            <p:cNvCxnSpPr/>
            <p:nvPr/>
          </p:nvCxnSpPr>
          <p:spPr>
            <a:xfrm flipV="1">
              <a:off x="14875" y="6189"/>
              <a:ext cx="2245" cy="9"/>
            </a:xfrm>
            <a:prstGeom prst="line">
              <a:avLst/>
            </a:prstGeom>
            <a:ln w="285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24" name="直接连接符 23"/>
            <p:cNvCxnSpPr/>
            <p:nvPr/>
          </p:nvCxnSpPr>
          <p:spPr>
            <a:xfrm>
              <a:off x="968" y="6731"/>
              <a:ext cx="11635" cy="34"/>
            </a:xfrm>
            <a:prstGeom prst="line">
              <a:avLst/>
            </a:prstGeom>
            <a:ln w="28575" cmpd="sng">
              <a:solidFill>
                <a:srgbClr val="FF0000"/>
              </a:solidFill>
              <a:prstDash val="solid"/>
            </a:ln>
          </p:spPr>
          <p:style>
            <a:lnRef idx="3">
              <a:schemeClr val="dk1"/>
            </a:lnRef>
            <a:fillRef idx="0">
              <a:schemeClr val="dk1"/>
            </a:fillRef>
            <a:effectRef idx="2">
              <a:schemeClr val="dk1"/>
            </a:effectRef>
            <a:fontRef idx="minor">
              <a:schemeClr val="tx1"/>
            </a:fontRef>
          </p:style>
        </p:cxnSp>
      </p:grpSp>
      <p:sp>
        <p:nvSpPr>
          <p:cNvPr id="32" name="椭圆形标注 31"/>
          <p:cNvSpPr/>
          <p:nvPr/>
        </p:nvSpPr>
        <p:spPr>
          <a:xfrm>
            <a:off x="6648450" y="1438910"/>
            <a:ext cx="3481705" cy="592455"/>
          </a:xfrm>
          <a:prstGeom prst="wedgeEllipse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楷体" panose="02010609060101010101" charset="-122"/>
                <a:ea typeface="楷体" panose="02010609060101010101" charset="-122"/>
              </a:rPr>
              <a:t>照应原文细节描写</a:t>
            </a:r>
            <a:endParaRPr lang="zh-CN" altLang="en-US" sz="2000" b="1">
              <a:solidFill>
                <a:srgbClr val="FF0000"/>
              </a:solidFill>
              <a:latin typeface="楷体" panose="02010609060101010101" charset="-122"/>
              <a:ea typeface="楷体" panose="02010609060101010101" charset="-122"/>
            </a:endParaRPr>
          </a:p>
        </p:txBody>
      </p:sp>
      <p:grpSp>
        <p:nvGrpSpPr>
          <p:cNvPr id="35" name="组合 34"/>
          <p:cNvGrpSpPr/>
          <p:nvPr/>
        </p:nvGrpSpPr>
        <p:grpSpPr>
          <a:xfrm>
            <a:off x="4400550" y="6159500"/>
            <a:ext cx="3088640" cy="659130"/>
            <a:chOff x="6347" y="9552"/>
            <a:chExt cx="4864" cy="1038"/>
          </a:xfrm>
        </p:grpSpPr>
        <p:sp>
          <p:nvSpPr>
            <p:cNvPr id="33" name="椭圆形标注 32"/>
            <p:cNvSpPr/>
            <p:nvPr/>
          </p:nvSpPr>
          <p:spPr>
            <a:xfrm rot="11100000">
              <a:off x="6347" y="9552"/>
              <a:ext cx="4865" cy="1038"/>
            </a:xfrm>
            <a:prstGeom prst="wedgeEllipseCallout">
              <a:avLst>
                <a:gd name="adj1" fmla="val -20729"/>
                <a:gd name="adj2" fmla="val 6707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rgbClr val="FF0000"/>
                </a:solidFill>
                <a:latin typeface="楷体" panose="02010609060101010101" charset="-122"/>
                <a:ea typeface="楷体" panose="02010609060101010101" charset="-122"/>
              </a:endParaRPr>
            </a:p>
          </p:txBody>
        </p:sp>
        <p:sp>
          <p:nvSpPr>
            <p:cNvPr id="34" name="文本框 33"/>
            <p:cNvSpPr txBox="1"/>
            <p:nvPr/>
          </p:nvSpPr>
          <p:spPr>
            <a:xfrm>
              <a:off x="7187" y="9840"/>
              <a:ext cx="3867" cy="628"/>
            </a:xfrm>
            <a:prstGeom prst="rect">
              <a:avLst/>
            </a:prstGeom>
            <a:noFill/>
          </p:spPr>
          <p:txBody>
            <a:bodyPr wrap="square" rtlCol="0">
              <a:spAutoFit/>
            </a:bodyPr>
            <a:p>
              <a:r>
                <a:rPr lang="zh-CN" altLang="en-US" sz="2000" b="1">
                  <a:solidFill>
                    <a:srgbClr val="FF0000"/>
                  </a:solidFill>
                  <a:latin typeface="楷体" panose="02010609060101010101" charset="-122"/>
                  <a:ea typeface="楷体" panose="02010609060101010101" charset="-122"/>
                </a:rPr>
                <a:t>照应原文主题</a:t>
              </a:r>
              <a:endParaRPr lang="zh-CN" altLang="en-US" sz="2000" b="1">
                <a:solidFill>
                  <a:srgbClr val="FF0000"/>
                </a:solidFill>
                <a:latin typeface="楷体" panose="02010609060101010101" charset="-122"/>
                <a:ea typeface="楷体" panose="02010609060101010101"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trips(down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ox(in)">
                                      <p:cBhvr>
                                        <p:cTn id="37" dur="2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strips(down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strips(downLeft)">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bldLvl="0" animBg="1"/>
      <p:bldP spid="5" grpId="1" animBg="1"/>
      <p:bldP spid="32" grpId="0" bldLvl="0" animBg="1"/>
      <p:bldP spid="32" grpId="1" animBg="1"/>
      <p:bldP spid="14" grpId="0" bldLvl="0" animBg="1"/>
      <p:bldP spid="14" grpId="1" animBg="1"/>
      <p:bldP spid="26" grpId="0" bldLvl="0" animBg="1"/>
      <p:bldP spid="2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545960" y="48895"/>
            <a:ext cx="11583947" cy="630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1744325" y="283097"/>
            <a:ext cx="143647" cy="6305771"/>
            <a:chOff x="11744325" y="283097"/>
            <a:chExt cx="143647" cy="6305771"/>
          </a:xfrm>
        </p:grpSpPr>
        <p:sp>
          <p:nvSpPr>
            <p:cNvPr id="19" name="矩形 18"/>
            <p:cNvSpPr/>
            <p:nvPr/>
          </p:nvSpPr>
          <p:spPr>
            <a:xfrm>
              <a:off x="11744325" y="285750"/>
              <a:ext cx="143647" cy="6296025"/>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9" idx="0"/>
              <a:endCxn id="19" idx="2"/>
            </p:cNvCxnSpPr>
            <p:nvPr/>
          </p:nvCxnSpPr>
          <p:spPr>
            <a:xfrm>
              <a:off x="11816149" y="285750"/>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47501" y="292843"/>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782648" y="283097"/>
              <a:ext cx="0" cy="629602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429895" y="367030"/>
            <a:ext cx="7319645" cy="521970"/>
          </a:xfrm>
          <a:prstGeom prst="rect">
            <a:avLst/>
          </a:prstGeom>
          <a:noFill/>
        </p:spPr>
        <p:txBody>
          <a:bodyPr wrap="square" rtlCol="0">
            <a:spAutoFit/>
          </a:bodyPr>
          <a:p>
            <a:pPr algn="l"/>
            <a:r>
              <a:rPr lang="zh-CN" altLang="en-US" sz="2800" b="1">
                <a:gradFill>
                  <a:gsLst>
                    <a:gs pos="0">
                      <a:srgbClr val="FE4444"/>
                    </a:gs>
                    <a:gs pos="100000">
                      <a:srgbClr val="832B2B"/>
                    </a:gs>
                  </a:gsLst>
                  <a:lin scaled="0"/>
                </a:gradFill>
                <a:latin typeface="微软雅黑" panose="020B0503020204020204" charset="-122"/>
                <a:ea typeface="微软雅黑" panose="020B0503020204020204" charset="-122"/>
              </a:rPr>
              <a:t>微技能：捕捉和照应原文续写点</a:t>
            </a:r>
            <a:endParaRPr lang="en-US" altLang="zh-CN" sz="2800" b="1">
              <a:gradFill>
                <a:gsLst>
                  <a:gs pos="0">
                    <a:srgbClr val="FE4444"/>
                  </a:gs>
                  <a:gs pos="100000">
                    <a:srgbClr val="832B2B"/>
                  </a:gs>
                </a:gsLst>
                <a:lin scaled="0"/>
              </a:gradFill>
              <a:latin typeface="微软雅黑" panose="020B0503020204020204" charset="-122"/>
              <a:ea typeface="微软雅黑" panose="020B0503020204020204" charset="-122"/>
            </a:endParaRPr>
          </a:p>
        </p:txBody>
      </p:sp>
      <p:sp>
        <p:nvSpPr>
          <p:cNvPr id="28" name="任意多边形 27"/>
          <p:cNvSpPr/>
          <p:nvPr>
            <p:custDataLst>
              <p:tags r:id="rId1"/>
            </p:custDataLst>
          </p:nvPr>
        </p:nvSpPr>
        <p:spPr bwMode="auto">
          <a:xfrm rot="680677">
            <a:off x="568382" y="1562183"/>
            <a:ext cx="10338661" cy="3812496"/>
          </a:xfrm>
          <a:custGeom>
            <a:avLst/>
            <a:gdLst>
              <a:gd name="connsiteX0" fmla="*/ 951889 w 9619841"/>
              <a:gd name="connsiteY0" fmla="*/ 1648559 h 3547423"/>
              <a:gd name="connsiteX1" fmla="*/ 3004214 w 9619841"/>
              <a:gd name="connsiteY1" fmla="*/ 1936794 h 3547423"/>
              <a:gd name="connsiteX2" fmla="*/ 4524838 w 9619841"/>
              <a:gd name="connsiteY2" fmla="*/ 2234515 h 3547423"/>
              <a:gd name="connsiteX3" fmla="*/ 5370163 w 9619841"/>
              <a:gd name="connsiteY3" fmla="*/ 2049108 h 3547423"/>
              <a:gd name="connsiteX4" fmla="*/ 5707332 w 9619841"/>
              <a:gd name="connsiteY4" fmla="*/ 1804156 h 3547423"/>
              <a:gd name="connsiteX5" fmla="*/ 7115567 w 9619841"/>
              <a:gd name="connsiteY5" fmla="*/ 1032933 h 3547423"/>
              <a:gd name="connsiteX6" fmla="*/ 8228898 w 9619841"/>
              <a:gd name="connsiteY6" fmla="*/ 1138829 h 3547423"/>
              <a:gd name="connsiteX7" fmla="*/ 9309568 w 9619841"/>
              <a:gd name="connsiteY7" fmla="*/ 0 h 3547423"/>
              <a:gd name="connsiteX8" fmla="*/ 8146286 w 9619841"/>
              <a:gd name="connsiteY8" fmla="*/ 1264692 h 3547423"/>
              <a:gd name="connsiteX9" fmla="*/ 9564126 w 9619841"/>
              <a:gd name="connsiteY9" fmla="*/ 1403747 h 3547423"/>
              <a:gd name="connsiteX10" fmla="*/ 9619841 w 9619841"/>
              <a:gd name="connsiteY10" fmla="*/ 1373797 h 3547423"/>
              <a:gd name="connsiteX11" fmla="*/ 7947443 w 9619841"/>
              <a:gd name="connsiteY11" fmla="*/ 1331011 h 3547423"/>
              <a:gd name="connsiteX12" fmla="*/ 5803392 w 9619841"/>
              <a:gd name="connsiteY12" fmla="*/ 1946777 h 3547423"/>
              <a:gd name="connsiteX13" fmla="*/ 5376887 w 9619841"/>
              <a:gd name="connsiteY13" fmla="*/ 2297625 h 3547423"/>
              <a:gd name="connsiteX14" fmla="*/ 3205940 w 9619841"/>
              <a:gd name="connsiteY14" fmla="*/ 2307608 h 3547423"/>
              <a:gd name="connsiteX15" fmla="*/ 3268378 w 9619841"/>
              <a:gd name="connsiteY15" fmla="*/ 2324010 h 3547423"/>
              <a:gd name="connsiteX16" fmla="*/ 1127209 w 9619841"/>
              <a:gd name="connsiteY16" fmla="*/ 2228097 h 3547423"/>
              <a:gd name="connsiteX17" fmla="*/ 459595 w 9619841"/>
              <a:gd name="connsiteY17" fmla="*/ 2946550 h 3547423"/>
              <a:gd name="connsiteX18" fmla="*/ 335588 w 9619841"/>
              <a:gd name="connsiteY18" fmla="*/ 3473023 h 3547423"/>
              <a:gd name="connsiteX19" fmla="*/ 318241 w 9619841"/>
              <a:gd name="connsiteY19" fmla="*/ 3547423 h 3547423"/>
              <a:gd name="connsiteX20" fmla="*/ 0 w 9619841"/>
              <a:gd name="connsiteY20" fmla="*/ 1961213 h 3547423"/>
              <a:gd name="connsiteX21" fmla="*/ 48940 w 9619841"/>
              <a:gd name="connsiteY21" fmla="*/ 1973251 h 3547423"/>
              <a:gd name="connsiteX22" fmla="*/ 146440 w 9619841"/>
              <a:gd name="connsiteY22" fmla="*/ 1996338 h 3547423"/>
              <a:gd name="connsiteX23" fmla="*/ 766026 w 9619841"/>
              <a:gd name="connsiteY23" fmla="*/ 1687114 h 3547423"/>
              <a:gd name="connsiteX24" fmla="*/ 951889 w 9619841"/>
              <a:gd name="connsiteY24" fmla="*/ 1648559 h 354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19841" h="3547423">
                <a:moveTo>
                  <a:pt x="951889" y="1648559"/>
                </a:moveTo>
                <a:cubicBezTo>
                  <a:pt x="1892210" y="1496766"/>
                  <a:pt x="2971287" y="1936794"/>
                  <a:pt x="3004214" y="1936794"/>
                </a:cubicBezTo>
                <a:cubicBezTo>
                  <a:pt x="3374044" y="2016305"/>
                  <a:pt x="4252990" y="2211339"/>
                  <a:pt x="4524838" y="2234515"/>
                </a:cubicBezTo>
                <a:cubicBezTo>
                  <a:pt x="4835111" y="2264465"/>
                  <a:pt x="5115605" y="2248064"/>
                  <a:pt x="5370163" y="2049108"/>
                </a:cubicBezTo>
                <a:cubicBezTo>
                  <a:pt x="5475829" y="1963178"/>
                  <a:pt x="5581494" y="1867266"/>
                  <a:pt x="5707332" y="1804156"/>
                </a:cubicBezTo>
                <a:cubicBezTo>
                  <a:pt x="5852382" y="1731419"/>
                  <a:pt x="6939778" y="1016531"/>
                  <a:pt x="7115567" y="1032933"/>
                </a:cubicBezTo>
                <a:cubicBezTo>
                  <a:pt x="7474830" y="1105670"/>
                  <a:pt x="7983946" y="1211566"/>
                  <a:pt x="8228898" y="1138829"/>
                </a:cubicBezTo>
                <a:cubicBezTo>
                  <a:pt x="8635230" y="1022949"/>
                  <a:pt x="9163558" y="423584"/>
                  <a:pt x="9309568" y="0"/>
                </a:cubicBezTo>
                <a:cubicBezTo>
                  <a:pt x="9179888" y="469936"/>
                  <a:pt x="8585279" y="1132055"/>
                  <a:pt x="8146286" y="1264692"/>
                </a:cubicBezTo>
                <a:cubicBezTo>
                  <a:pt x="8460401" y="1549221"/>
                  <a:pt x="9186612" y="1602347"/>
                  <a:pt x="9564126" y="1403747"/>
                </a:cubicBezTo>
                <a:cubicBezTo>
                  <a:pt x="9583338" y="1393764"/>
                  <a:pt x="9599668" y="1383781"/>
                  <a:pt x="9619841" y="1373797"/>
                </a:cubicBezTo>
                <a:cubicBezTo>
                  <a:pt x="9206785" y="1691842"/>
                  <a:pt x="8334563" y="1688276"/>
                  <a:pt x="7947443" y="1331011"/>
                </a:cubicBezTo>
                <a:cubicBezTo>
                  <a:pt x="7958010" y="1321027"/>
                  <a:pt x="7065616" y="950213"/>
                  <a:pt x="5803392" y="1946777"/>
                </a:cubicBezTo>
                <a:cubicBezTo>
                  <a:pt x="5657381" y="2062656"/>
                  <a:pt x="5521937" y="2188163"/>
                  <a:pt x="5376887" y="2297625"/>
                </a:cubicBezTo>
                <a:cubicBezTo>
                  <a:pt x="4960949" y="2602121"/>
                  <a:pt x="3674711" y="2406730"/>
                  <a:pt x="3205940" y="2307608"/>
                </a:cubicBezTo>
                <a:lnTo>
                  <a:pt x="3268378" y="2324010"/>
                </a:lnTo>
                <a:cubicBezTo>
                  <a:pt x="2542168" y="2228097"/>
                  <a:pt x="1867829" y="2122201"/>
                  <a:pt x="1127209" y="2228097"/>
                </a:cubicBezTo>
                <a:cubicBezTo>
                  <a:pt x="624817" y="2300834"/>
                  <a:pt x="619054" y="2558978"/>
                  <a:pt x="459595" y="2946550"/>
                </a:cubicBezTo>
                <a:cubicBezTo>
                  <a:pt x="407722" y="3075712"/>
                  <a:pt x="374222" y="3294724"/>
                  <a:pt x="335588" y="3473023"/>
                </a:cubicBezTo>
                <a:lnTo>
                  <a:pt x="318241" y="3547423"/>
                </a:lnTo>
                <a:lnTo>
                  <a:pt x="0" y="1961213"/>
                </a:lnTo>
                <a:lnTo>
                  <a:pt x="48940" y="1973251"/>
                </a:lnTo>
                <a:cubicBezTo>
                  <a:pt x="96009" y="1985374"/>
                  <a:pt x="143078" y="1997942"/>
                  <a:pt x="146440" y="1996338"/>
                </a:cubicBezTo>
                <a:cubicBezTo>
                  <a:pt x="327993" y="1842976"/>
                  <a:pt x="540412" y="1745031"/>
                  <a:pt x="766026" y="1687114"/>
                </a:cubicBezTo>
                <a:cubicBezTo>
                  <a:pt x="827130" y="1671428"/>
                  <a:pt x="889201" y="1658679"/>
                  <a:pt x="951889" y="1648559"/>
                </a:cubicBezTo>
                <a:close/>
              </a:path>
            </a:pathLst>
          </a:custGeom>
          <a:solidFill>
            <a:srgbClr val="E7E6E6">
              <a:lumMod val="75000"/>
            </a:srgbClr>
          </a:solidFill>
          <a:ln w="9525">
            <a:noFill/>
            <a:round/>
          </a:ln>
        </p:spPr>
        <p:txBody>
          <a:bodyPr wrap="square">
            <a:noAutofit/>
          </a:bodyPr>
          <a:lstStyle/>
          <a:p>
            <a:pPr>
              <a:defRPr/>
            </a:pPr>
            <a:endParaRPr lang="en-US">
              <a:solidFill>
                <a:srgbClr val="000000"/>
              </a:solidFill>
              <a:sym typeface="Arial" panose="020B0604020202020204" pitchFamily="34" charset="0"/>
            </a:endParaRPr>
          </a:p>
        </p:txBody>
      </p:sp>
      <p:sp>
        <p:nvSpPr>
          <p:cNvPr id="5" name="Oval 5"/>
          <p:cNvSpPr/>
          <p:nvPr>
            <p:custDataLst>
              <p:tags r:id="rId2"/>
            </p:custDataLst>
          </p:nvPr>
        </p:nvSpPr>
        <p:spPr bwMode="auto">
          <a:xfrm>
            <a:off x="2984190" y="3110912"/>
            <a:ext cx="214971" cy="216677"/>
          </a:xfrm>
          <a:prstGeom prst="ellipse">
            <a:avLst/>
          </a:prstGeom>
          <a:solidFill>
            <a:srgbClr val="FFFFFF"/>
          </a:solidFill>
          <a:ln w="9525">
            <a:noFill/>
            <a:round/>
          </a:ln>
        </p:spPr>
        <p:txBody>
          <a:bodyPr/>
          <a:lstStyle/>
          <a:p>
            <a:pPr algn="ctr" defTabSz="913765">
              <a:defRPr/>
            </a:pPr>
            <a:endParaRPr lang="en-US" kern="0">
              <a:solidFill>
                <a:srgbClr val="000000"/>
              </a:solidFill>
              <a:sym typeface="Arial" panose="020B0604020202020204" pitchFamily="34" charset="0"/>
            </a:endParaRPr>
          </a:p>
        </p:txBody>
      </p:sp>
      <p:sp>
        <p:nvSpPr>
          <p:cNvPr id="7" name="Oval 6"/>
          <p:cNvSpPr/>
          <p:nvPr>
            <p:custDataLst>
              <p:tags r:id="rId3"/>
            </p:custDataLst>
          </p:nvPr>
        </p:nvSpPr>
        <p:spPr bwMode="auto">
          <a:xfrm>
            <a:off x="1559578" y="2723622"/>
            <a:ext cx="216677" cy="214971"/>
          </a:xfrm>
          <a:prstGeom prst="ellipse">
            <a:avLst/>
          </a:prstGeom>
          <a:solidFill>
            <a:srgbClr val="FFFFFF"/>
          </a:solidFill>
          <a:ln w="9525">
            <a:noFill/>
            <a:round/>
          </a:ln>
        </p:spPr>
        <p:txBody>
          <a:bodyPr/>
          <a:lstStyle/>
          <a:p>
            <a:pPr algn="ctr" defTabSz="913765">
              <a:defRPr/>
            </a:pPr>
            <a:endParaRPr lang="en-US" kern="0">
              <a:solidFill>
                <a:srgbClr val="000000"/>
              </a:solidFill>
              <a:sym typeface="Arial" panose="020B0604020202020204" pitchFamily="34" charset="0"/>
            </a:endParaRPr>
          </a:p>
        </p:txBody>
      </p:sp>
      <p:sp>
        <p:nvSpPr>
          <p:cNvPr id="8" name="Oval 7"/>
          <p:cNvSpPr/>
          <p:nvPr>
            <p:custDataLst>
              <p:tags r:id="rId4"/>
            </p:custDataLst>
          </p:nvPr>
        </p:nvSpPr>
        <p:spPr bwMode="auto">
          <a:xfrm>
            <a:off x="3914027" y="3486259"/>
            <a:ext cx="216677" cy="216677"/>
          </a:xfrm>
          <a:prstGeom prst="ellipse">
            <a:avLst/>
          </a:prstGeom>
          <a:solidFill>
            <a:srgbClr val="FFFFFF"/>
          </a:solidFill>
          <a:ln w="9525">
            <a:noFill/>
            <a:round/>
          </a:ln>
        </p:spPr>
        <p:txBody>
          <a:bodyPr/>
          <a:lstStyle/>
          <a:p>
            <a:pPr algn="ctr" defTabSz="913765">
              <a:defRPr/>
            </a:pPr>
            <a:endParaRPr lang="en-US" kern="0">
              <a:solidFill>
                <a:srgbClr val="000000"/>
              </a:solidFill>
              <a:sym typeface="Arial" panose="020B0604020202020204" pitchFamily="34" charset="0"/>
            </a:endParaRPr>
          </a:p>
        </p:txBody>
      </p:sp>
      <p:sp>
        <p:nvSpPr>
          <p:cNvPr id="9" name="Oval 8"/>
          <p:cNvSpPr/>
          <p:nvPr>
            <p:custDataLst>
              <p:tags r:id="rId5"/>
            </p:custDataLst>
          </p:nvPr>
        </p:nvSpPr>
        <p:spPr bwMode="auto">
          <a:xfrm>
            <a:off x="5754932" y="3967385"/>
            <a:ext cx="216678" cy="216677"/>
          </a:xfrm>
          <a:prstGeom prst="ellipse">
            <a:avLst/>
          </a:prstGeom>
          <a:solidFill>
            <a:srgbClr val="FFFFFF"/>
          </a:solidFill>
          <a:ln w="9525">
            <a:noFill/>
            <a:round/>
          </a:ln>
        </p:spPr>
        <p:txBody>
          <a:bodyPr/>
          <a:lstStyle/>
          <a:p>
            <a:pPr algn="ctr" defTabSz="913765">
              <a:defRPr/>
            </a:pPr>
            <a:endParaRPr lang="en-US" kern="0">
              <a:solidFill>
                <a:srgbClr val="000000"/>
              </a:solidFill>
              <a:sym typeface="Arial" panose="020B0604020202020204" pitchFamily="34" charset="0"/>
            </a:endParaRPr>
          </a:p>
        </p:txBody>
      </p:sp>
      <p:sp>
        <p:nvSpPr>
          <p:cNvPr id="10" name="Oval 9"/>
          <p:cNvSpPr/>
          <p:nvPr>
            <p:custDataLst>
              <p:tags r:id="rId6"/>
            </p:custDataLst>
          </p:nvPr>
        </p:nvSpPr>
        <p:spPr bwMode="auto">
          <a:xfrm>
            <a:off x="7474703" y="3409483"/>
            <a:ext cx="109192" cy="107486"/>
          </a:xfrm>
          <a:prstGeom prst="ellipse">
            <a:avLst/>
          </a:prstGeom>
          <a:solidFill>
            <a:srgbClr val="FFFFFF"/>
          </a:solidFill>
          <a:ln w="9525">
            <a:noFill/>
            <a:round/>
          </a:ln>
        </p:spPr>
        <p:txBody>
          <a:bodyPr/>
          <a:lstStyle/>
          <a:p>
            <a:pPr algn="ctr" defTabSz="913765">
              <a:defRPr/>
            </a:pPr>
            <a:endParaRPr lang="en-US" kern="0">
              <a:solidFill>
                <a:srgbClr val="000000"/>
              </a:solidFill>
              <a:sym typeface="Arial" panose="020B0604020202020204" pitchFamily="34" charset="0"/>
            </a:endParaRPr>
          </a:p>
        </p:txBody>
      </p:sp>
      <p:sp>
        <p:nvSpPr>
          <p:cNvPr id="11" name="Oval 10"/>
          <p:cNvSpPr/>
          <p:nvPr>
            <p:custDataLst>
              <p:tags r:id="rId7"/>
            </p:custDataLst>
          </p:nvPr>
        </p:nvSpPr>
        <p:spPr bwMode="auto">
          <a:xfrm>
            <a:off x="9003389" y="3486259"/>
            <a:ext cx="109192" cy="107485"/>
          </a:xfrm>
          <a:prstGeom prst="ellipse">
            <a:avLst/>
          </a:prstGeom>
          <a:solidFill>
            <a:srgbClr val="FFFFFF"/>
          </a:solidFill>
          <a:ln w="9525">
            <a:noFill/>
            <a:round/>
          </a:ln>
        </p:spPr>
        <p:txBody>
          <a:bodyPr/>
          <a:lstStyle/>
          <a:p>
            <a:pPr algn="ctr" defTabSz="913765">
              <a:defRPr/>
            </a:pPr>
            <a:endParaRPr lang="en-US" kern="0">
              <a:solidFill>
                <a:srgbClr val="000000"/>
              </a:solidFill>
              <a:sym typeface="Arial" panose="020B0604020202020204" pitchFamily="34" charset="0"/>
            </a:endParaRPr>
          </a:p>
        </p:txBody>
      </p:sp>
      <p:sp>
        <p:nvSpPr>
          <p:cNvPr id="12" name="Freeform 5"/>
          <p:cNvSpPr/>
          <p:nvPr>
            <p:custDataLst>
              <p:tags r:id="rId8"/>
            </p:custDataLst>
          </p:nvPr>
        </p:nvSpPr>
        <p:spPr bwMode="auto">
          <a:xfrm rot="8375884">
            <a:off x="2767513" y="1829614"/>
            <a:ext cx="2550652" cy="1103862"/>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rgbClr val="C1272D"/>
          </a:solidFill>
          <a:ln w="9525">
            <a:noFill/>
            <a:round/>
          </a:ln>
        </p:spPr>
        <p:txBody>
          <a:bodyPr/>
          <a:lstStyle/>
          <a:p>
            <a:pPr defTabSz="913765">
              <a:defRPr/>
            </a:pPr>
            <a:endParaRPr lang="en-US" kern="0">
              <a:solidFill>
                <a:srgbClr val="000000"/>
              </a:solidFill>
              <a:sym typeface="Arial" panose="020B0604020202020204" pitchFamily="34" charset="0"/>
            </a:endParaRPr>
          </a:p>
        </p:txBody>
      </p:sp>
      <p:sp>
        <p:nvSpPr>
          <p:cNvPr id="13" name="Freeform 5"/>
          <p:cNvSpPr/>
          <p:nvPr>
            <p:custDataLst>
              <p:tags r:id="rId9"/>
            </p:custDataLst>
          </p:nvPr>
        </p:nvSpPr>
        <p:spPr bwMode="auto">
          <a:xfrm rot="7494101">
            <a:off x="5359965" y="2659642"/>
            <a:ext cx="2252081" cy="97419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rgbClr val="4472C4"/>
          </a:solidFill>
          <a:ln w="9525">
            <a:noFill/>
            <a:round/>
          </a:ln>
        </p:spPr>
        <p:txBody>
          <a:bodyPr/>
          <a:lstStyle/>
          <a:p>
            <a:pPr defTabSz="913765">
              <a:defRPr/>
            </a:pPr>
            <a:endParaRPr lang="en-US" kern="0">
              <a:solidFill>
                <a:srgbClr val="000000"/>
              </a:solidFill>
              <a:sym typeface="Arial" panose="020B0604020202020204" pitchFamily="34" charset="0"/>
            </a:endParaRPr>
          </a:p>
        </p:txBody>
      </p:sp>
      <p:sp>
        <p:nvSpPr>
          <p:cNvPr id="14" name="Freeform 5"/>
          <p:cNvSpPr/>
          <p:nvPr>
            <p:custDataLst>
              <p:tags r:id="rId10"/>
            </p:custDataLst>
          </p:nvPr>
        </p:nvSpPr>
        <p:spPr bwMode="auto">
          <a:xfrm rot="7358619">
            <a:off x="8541884" y="2153444"/>
            <a:ext cx="2183836" cy="94348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rgbClr val="FFC000"/>
          </a:solidFill>
          <a:ln w="9525">
            <a:noFill/>
            <a:round/>
          </a:ln>
        </p:spPr>
        <p:txBody>
          <a:bodyPr/>
          <a:lstStyle/>
          <a:p>
            <a:pPr defTabSz="913765">
              <a:defRPr/>
            </a:pPr>
            <a:endParaRPr lang="en-US" kern="0" baseline="-25000" dirty="0">
              <a:solidFill>
                <a:srgbClr val="000000"/>
              </a:solidFill>
              <a:sym typeface="Arial" panose="020B0604020202020204" pitchFamily="34" charset="0"/>
            </a:endParaRPr>
          </a:p>
        </p:txBody>
      </p:sp>
      <p:sp>
        <p:nvSpPr>
          <p:cNvPr id="16" name="Freeform 5"/>
          <p:cNvSpPr/>
          <p:nvPr>
            <p:custDataLst>
              <p:tags r:id="rId11"/>
            </p:custDataLst>
          </p:nvPr>
        </p:nvSpPr>
        <p:spPr bwMode="auto">
          <a:xfrm rot="3380677">
            <a:off x="1104044" y="3325882"/>
            <a:ext cx="2550652" cy="1103862"/>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rgbClr val="FFBD1B"/>
          </a:solidFill>
          <a:ln w="9525">
            <a:noFill/>
            <a:round/>
          </a:ln>
        </p:spPr>
        <p:txBody>
          <a:bodyPr/>
          <a:lstStyle/>
          <a:p>
            <a:pPr defTabSz="913765">
              <a:defRPr/>
            </a:pPr>
            <a:endParaRPr lang="en-US" kern="0">
              <a:solidFill>
                <a:srgbClr val="000000"/>
              </a:solidFill>
              <a:sym typeface="Arial" panose="020B0604020202020204" pitchFamily="34" charset="0"/>
            </a:endParaRPr>
          </a:p>
        </p:txBody>
      </p:sp>
      <p:sp>
        <p:nvSpPr>
          <p:cNvPr id="17" name="Freeform 5"/>
          <p:cNvSpPr/>
          <p:nvPr>
            <p:custDataLst>
              <p:tags r:id="rId12"/>
            </p:custDataLst>
          </p:nvPr>
        </p:nvSpPr>
        <p:spPr bwMode="auto">
          <a:xfrm rot="3467410">
            <a:off x="3493259" y="4017269"/>
            <a:ext cx="2250376" cy="97419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rgbClr val="00B6A5"/>
          </a:solidFill>
          <a:ln w="9525">
            <a:noFill/>
            <a:round/>
          </a:ln>
        </p:spPr>
        <p:txBody>
          <a:bodyPr/>
          <a:lstStyle/>
          <a:p>
            <a:pPr defTabSz="913765">
              <a:defRPr/>
            </a:pPr>
            <a:endParaRPr lang="en-US" kern="0">
              <a:sym typeface="Arial" panose="020B0604020202020204" pitchFamily="34" charset="0"/>
            </a:endParaRPr>
          </a:p>
        </p:txBody>
      </p:sp>
      <p:sp>
        <p:nvSpPr>
          <p:cNvPr id="23" name="Freeform 5"/>
          <p:cNvSpPr/>
          <p:nvPr>
            <p:custDataLst>
              <p:tags r:id="rId13"/>
            </p:custDataLst>
          </p:nvPr>
        </p:nvSpPr>
        <p:spPr bwMode="auto">
          <a:xfrm rot="2257082">
            <a:off x="7310916" y="3648340"/>
            <a:ext cx="2183836" cy="945192"/>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rgbClr val="70AD47"/>
          </a:solidFill>
          <a:ln w="9525">
            <a:noFill/>
            <a:round/>
          </a:ln>
        </p:spPr>
        <p:txBody>
          <a:bodyPr/>
          <a:lstStyle/>
          <a:p>
            <a:pPr defTabSz="913765">
              <a:defRPr/>
            </a:pPr>
            <a:endParaRPr lang="en-US" kern="0">
              <a:solidFill>
                <a:srgbClr val="000000"/>
              </a:solidFill>
              <a:sym typeface="Arial" panose="020B0604020202020204" pitchFamily="34" charset="0"/>
            </a:endParaRPr>
          </a:p>
        </p:txBody>
      </p:sp>
      <p:sp>
        <p:nvSpPr>
          <p:cNvPr id="24" name="TextBox 13"/>
          <p:cNvSpPr txBox="1">
            <a:spLocks noChangeArrowheads="1"/>
          </p:cNvSpPr>
          <p:nvPr>
            <p:custDataLst>
              <p:tags r:id="rId14"/>
            </p:custDataLst>
          </p:nvPr>
        </p:nvSpPr>
        <p:spPr bwMode="auto">
          <a:xfrm rot="3124774">
            <a:off x="1224915" y="3453765"/>
            <a:ext cx="2308860" cy="93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lvl1pPr defTabSz="1216025">
              <a:defRPr>
                <a:solidFill>
                  <a:srgbClr val="FFFFFF"/>
                </a:solidFill>
                <a:latin typeface="Calibri" panose="020F0502020204030204" charset="0"/>
                <a:ea typeface="宋体" panose="02010600030101010101" pitchFamily="2" charset="-122"/>
              </a:defRPr>
            </a:lvl1pPr>
            <a:lvl2pPr marL="742950" indent="-285750" defTabSz="1216025">
              <a:defRPr>
                <a:solidFill>
                  <a:srgbClr val="FFFFFF"/>
                </a:solidFill>
                <a:latin typeface="Calibri" panose="020F0502020204030204" charset="0"/>
                <a:ea typeface="宋体" panose="02010600030101010101" pitchFamily="2" charset="-122"/>
              </a:defRPr>
            </a:lvl2pPr>
            <a:lvl3pPr marL="1143000" indent="-228600" defTabSz="1216025">
              <a:defRPr>
                <a:solidFill>
                  <a:srgbClr val="FFFFFF"/>
                </a:solidFill>
                <a:latin typeface="Calibri" panose="020F0502020204030204" charset="0"/>
                <a:ea typeface="宋体" panose="02010600030101010101" pitchFamily="2" charset="-122"/>
              </a:defRPr>
            </a:lvl3pPr>
            <a:lvl4pPr marL="1600200" indent="-228600" defTabSz="1216025">
              <a:defRPr>
                <a:solidFill>
                  <a:srgbClr val="FFFFFF"/>
                </a:solidFill>
                <a:latin typeface="Calibri" panose="020F0502020204030204" charset="0"/>
                <a:ea typeface="宋体" panose="02010600030101010101" pitchFamily="2" charset="-122"/>
              </a:defRPr>
            </a:lvl4pPr>
            <a:lvl5pPr marL="2057400" indent="-228600" defTabSz="1216025">
              <a:defRPr>
                <a:solidFill>
                  <a:srgbClr val="FFFFFF"/>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9pPr>
          </a:lstStyle>
          <a:p>
            <a:pPr algn="ctr" fontAlgn="base">
              <a:spcBef>
                <a:spcPct val="20000"/>
              </a:spcBef>
              <a:spcAft>
                <a:spcPct val="0"/>
              </a:spcAft>
            </a:pPr>
            <a:r>
              <a:rPr lang="zh-CN" altLang="en-US" b="1" dirty="0">
                <a:solidFill>
                  <a:schemeClr val="bg1"/>
                </a:solidFill>
                <a:latin typeface="Arial" panose="020B0604020202020204" pitchFamily="34" charset="0"/>
                <a:ea typeface="微软雅黑" panose="020B0503020204020204" charset="-122"/>
                <a:sym typeface="Arial" panose="020B0604020202020204" pitchFamily="34" charset="0"/>
              </a:rPr>
              <a:t>品读原文首段</a:t>
            </a:r>
            <a:endParaRPr lang="zh-CN" altLang="en-US"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TextBox 13"/>
          <p:cNvSpPr txBox="1">
            <a:spLocks noChangeArrowheads="1"/>
          </p:cNvSpPr>
          <p:nvPr>
            <p:custDataLst>
              <p:tags r:id="rId15"/>
            </p:custDataLst>
          </p:nvPr>
        </p:nvSpPr>
        <p:spPr bwMode="auto">
          <a:xfrm rot="3364774">
            <a:off x="3913505" y="4250055"/>
            <a:ext cx="1557020" cy="5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lvl1pPr defTabSz="1216025">
              <a:defRPr>
                <a:solidFill>
                  <a:srgbClr val="FFFFFF"/>
                </a:solidFill>
                <a:latin typeface="Calibri" panose="020F0502020204030204" charset="0"/>
                <a:ea typeface="宋体" panose="02010600030101010101" pitchFamily="2" charset="-122"/>
              </a:defRPr>
            </a:lvl1pPr>
            <a:lvl2pPr marL="742950" indent="-285750" defTabSz="1216025">
              <a:defRPr>
                <a:solidFill>
                  <a:srgbClr val="FFFFFF"/>
                </a:solidFill>
                <a:latin typeface="Calibri" panose="020F0502020204030204" charset="0"/>
                <a:ea typeface="宋体" panose="02010600030101010101" pitchFamily="2" charset="-122"/>
              </a:defRPr>
            </a:lvl2pPr>
            <a:lvl3pPr marL="1143000" indent="-228600" defTabSz="1216025">
              <a:defRPr>
                <a:solidFill>
                  <a:srgbClr val="FFFFFF"/>
                </a:solidFill>
                <a:latin typeface="Calibri" panose="020F0502020204030204" charset="0"/>
                <a:ea typeface="宋体" panose="02010600030101010101" pitchFamily="2" charset="-122"/>
              </a:defRPr>
            </a:lvl3pPr>
            <a:lvl4pPr marL="1600200" indent="-228600" defTabSz="1216025">
              <a:defRPr>
                <a:solidFill>
                  <a:srgbClr val="FFFFFF"/>
                </a:solidFill>
                <a:latin typeface="Calibri" panose="020F0502020204030204" charset="0"/>
                <a:ea typeface="宋体" panose="02010600030101010101" pitchFamily="2" charset="-122"/>
              </a:defRPr>
            </a:lvl4pPr>
            <a:lvl5pPr marL="2057400" indent="-228600" defTabSz="1216025">
              <a:defRPr>
                <a:solidFill>
                  <a:srgbClr val="FFFFFF"/>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9pPr>
          </a:lstStyle>
          <a:p>
            <a:pPr algn="ctr" fontAlgn="base">
              <a:spcBef>
                <a:spcPct val="20000"/>
              </a:spcBef>
              <a:spcAft>
                <a:spcPct val="0"/>
              </a:spcAft>
            </a:pPr>
            <a:r>
              <a:rPr lang="zh-CN" altLang="en-US" b="1" dirty="0">
                <a:latin typeface="Arial" panose="020B0604020202020204" pitchFamily="34" charset="0"/>
                <a:ea typeface="微软雅黑" panose="020B0503020204020204" charset="-122"/>
                <a:sym typeface="Arial" panose="020B0604020202020204" pitchFamily="34" charset="0"/>
              </a:rPr>
              <a:t>关注特定情节</a:t>
            </a:r>
            <a:endParaRPr lang="zh-CN" altLang="en-US" b="1" dirty="0">
              <a:latin typeface="Arial" panose="020B0604020202020204" pitchFamily="34" charset="0"/>
              <a:ea typeface="微软雅黑" panose="020B0503020204020204" charset="-122"/>
              <a:sym typeface="Arial" panose="020B0604020202020204" pitchFamily="34" charset="0"/>
            </a:endParaRPr>
          </a:p>
        </p:txBody>
      </p:sp>
      <p:sp>
        <p:nvSpPr>
          <p:cNvPr id="26" name="TextBox 13"/>
          <p:cNvSpPr txBox="1">
            <a:spLocks noChangeArrowheads="1"/>
          </p:cNvSpPr>
          <p:nvPr>
            <p:custDataLst>
              <p:tags r:id="rId16"/>
            </p:custDataLst>
          </p:nvPr>
        </p:nvSpPr>
        <p:spPr bwMode="auto">
          <a:xfrm rot="2362389">
            <a:off x="7781290" y="3812540"/>
            <a:ext cx="1451610" cy="61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lvl1pPr defTabSz="1216025">
              <a:defRPr>
                <a:solidFill>
                  <a:srgbClr val="FFFFFF"/>
                </a:solidFill>
                <a:latin typeface="Calibri" panose="020F0502020204030204" charset="0"/>
                <a:ea typeface="宋体" panose="02010600030101010101" pitchFamily="2" charset="-122"/>
              </a:defRPr>
            </a:lvl1pPr>
            <a:lvl2pPr marL="742950" indent="-285750" defTabSz="1216025">
              <a:defRPr>
                <a:solidFill>
                  <a:srgbClr val="FFFFFF"/>
                </a:solidFill>
                <a:latin typeface="Calibri" panose="020F0502020204030204" charset="0"/>
                <a:ea typeface="宋体" panose="02010600030101010101" pitchFamily="2" charset="-122"/>
              </a:defRPr>
            </a:lvl2pPr>
            <a:lvl3pPr marL="1143000" indent="-228600" defTabSz="1216025">
              <a:defRPr>
                <a:solidFill>
                  <a:srgbClr val="FFFFFF"/>
                </a:solidFill>
                <a:latin typeface="Calibri" panose="020F0502020204030204" charset="0"/>
                <a:ea typeface="宋体" panose="02010600030101010101" pitchFamily="2" charset="-122"/>
              </a:defRPr>
            </a:lvl3pPr>
            <a:lvl4pPr marL="1600200" indent="-228600" defTabSz="1216025">
              <a:defRPr>
                <a:solidFill>
                  <a:srgbClr val="FFFFFF"/>
                </a:solidFill>
                <a:latin typeface="Calibri" panose="020F0502020204030204" charset="0"/>
                <a:ea typeface="宋体" panose="02010600030101010101" pitchFamily="2" charset="-122"/>
              </a:defRPr>
            </a:lvl4pPr>
            <a:lvl5pPr marL="2057400" indent="-228600" defTabSz="1216025">
              <a:defRPr>
                <a:solidFill>
                  <a:srgbClr val="FFFFFF"/>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9pPr>
          </a:lstStyle>
          <a:p>
            <a:pPr algn="ctr" fontAlgn="base">
              <a:spcBef>
                <a:spcPct val="20000"/>
              </a:spcBef>
              <a:spcAft>
                <a:spcPct val="0"/>
              </a:spcAft>
            </a:pPr>
            <a:r>
              <a:rPr lang="zh-CN" altLang="en-US" b="1" dirty="0">
                <a:latin typeface="Arial" panose="020B0604020202020204" pitchFamily="34" charset="0"/>
                <a:ea typeface="微软雅黑" panose="020B0503020204020204" charset="-122"/>
                <a:sym typeface="Arial" panose="020B0604020202020204" pitchFamily="34" charset="0"/>
              </a:rPr>
              <a:t>关注高频词</a:t>
            </a:r>
            <a:endParaRPr lang="zh-CN" altLang="en-US" b="1" dirty="0">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a:spLocks noChangeArrowheads="1"/>
          </p:cNvSpPr>
          <p:nvPr>
            <p:custDataLst>
              <p:tags r:id="rId17"/>
            </p:custDataLst>
          </p:nvPr>
        </p:nvSpPr>
        <p:spPr bwMode="auto">
          <a:xfrm rot="19093477">
            <a:off x="3149600" y="2127250"/>
            <a:ext cx="1785620" cy="5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lvl1pPr defTabSz="1216025">
              <a:defRPr>
                <a:solidFill>
                  <a:srgbClr val="FFFFFF"/>
                </a:solidFill>
                <a:latin typeface="Calibri" panose="020F0502020204030204" charset="0"/>
                <a:ea typeface="宋体" panose="02010600030101010101" pitchFamily="2" charset="-122"/>
              </a:defRPr>
            </a:lvl1pPr>
            <a:lvl2pPr marL="742950" indent="-285750" defTabSz="1216025">
              <a:defRPr>
                <a:solidFill>
                  <a:srgbClr val="FFFFFF"/>
                </a:solidFill>
                <a:latin typeface="Calibri" panose="020F0502020204030204" charset="0"/>
                <a:ea typeface="宋体" panose="02010600030101010101" pitchFamily="2" charset="-122"/>
              </a:defRPr>
            </a:lvl2pPr>
            <a:lvl3pPr marL="1143000" indent="-228600" defTabSz="1216025">
              <a:defRPr>
                <a:solidFill>
                  <a:srgbClr val="FFFFFF"/>
                </a:solidFill>
                <a:latin typeface="Calibri" panose="020F0502020204030204" charset="0"/>
                <a:ea typeface="宋体" panose="02010600030101010101" pitchFamily="2" charset="-122"/>
              </a:defRPr>
            </a:lvl3pPr>
            <a:lvl4pPr marL="1600200" indent="-228600" defTabSz="1216025">
              <a:defRPr>
                <a:solidFill>
                  <a:srgbClr val="FFFFFF"/>
                </a:solidFill>
                <a:latin typeface="Calibri" panose="020F0502020204030204" charset="0"/>
                <a:ea typeface="宋体" panose="02010600030101010101" pitchFamily="2" charset="-122"/>
              </a:defRPr>
            </a:lvl4pPr>
            <a:lvl5pPr marL="2057400" indent="-228600" defTabSz="1216025">
              <a:defRPr>
                <a:solidFill>
                  <a:srgbClr val="FFFFFF"/>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9pPr>
          </a:lstStyle>
          <a:p>
            <a:pPr algn="ctr" fontAlgn="base">
              <a:spcBef>
                <a:spcPct val="20000"/>
              </a:spcBef>
              <a:spcAft>
                <a:spcPct val="0"/>
              </a:spcAft>
            </a:pPr>
            <a:r>
              <a:rPr lang="zh-CN" altLang="en-US" b="1" dirty="0">
                <a:latin typeface="Arial" panose="020B0604020202020204" pitchFamily="34" charset="0"/>
                <a:ea typeface="微软雅黑" panose="020B0503020204020204" charset="-122"/>
                <a:sym typeface="Arial" panose="020B0604020202020204" pitchFamily="34" charset="0"/>
              </a:rPr>
              <a:t>提炼原文主题</a:t>
            </a:r>
            <a:endParaRPr lang="zh-CN" altLang="en-US" b="1" dirty="0">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a:spLocks noChangeArrowheads="1"/>
          </p:cNvSpPr>
          <p:nvPr>
            <p:custDataLst>
              <p:tags r:id="rId18"/>
            </p:custDataLst>
          </p:nvPr>
        </p:nvSpPr>
        <p:spPr bwMode="auto">
          <a:xfrm rot="18250015">
            <a:off x="5744210" y="2825115"/>
            <a:ext cx="1570990" cy="5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lvl1pPr defTabSz="1216025">
              <a:defRPr>
                <a:solidFill>
                  <a:srgbClr val="FFFFFF"/>
                </a:solidFill>
                <a:latin typeface="Calibri" panose="020F0502020204030204" charset="0"/>
                <a:ea typeface="宋体" panose="02010600030101010101" pitchFamily="2" charset="-122"/>
              </a:defRPr>
            </a:lvl1pPr>
            <a:lvl2pPr marL="742950" indent="-285750" defTabSz="1216025">
              <a:defRPr>
                <a:solidFill>
                  <a:srgbClr val="FFFFFF"/>
                </a:solidFill>
                <a:latin typeface="Calibri" panose="020F0502020204030204" charset="0"/>
                <a:ea typeface="宋体" panose="02010600030101010101" pitchFamily="2" charset="-122"/>
              </a:defRPr>
            </a:lvl2pPr>
            <a:lvl3pPr marL="1143000" indent="-228600" defTabSz="1216025">
              <a:defRPr>
                <a:solidFill>
                  <a:srgbClr val="FFFFFF"/>
                </a:solidFill>
                <a:latin typeface="Calibri" panose="020F0502020204030204" charset="0"/>
                <a:ea typeface="宋体" panose="02010600030101010101" pitchFamily="2" charset="-122"/>
              </a:defRPr>
            </a:lvl3pPr>
            <a:lvl4pPr marL="1600200" indent="-228600" defTabSz="1216025">
              <a:defRPr>
                <a:solidFill>
                  <a:srgbClr val="FFFFFF"/>
                </a:solidFill>
                <a:latin typeface="Calibri" panose="020F0502020204030204" charset="0"/>
                <a:ea typeface="宋体" panose="02010600030101010101" pitchFamily="2" charset="-122"/>
              </a:defRPr>
            </a:lvl4pPr>
            <a:lvl5pPr marL="2057400" indent="-228600" defTabSz="1216025">
              <a:defRPr>
                <a:solidFill>
                  <a:srgbClr val="FFFFFF"/>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9pPr>
          </a:lstStyle>
          <a:p>
            <a:pPr algn="ctr" fontAlgn="base">
              <a:spcBef>
                <a:spcPct val="20000"/>
              </a:spcBef>
              <a:spcAft>
                <a:spcPct val="0"/>
              </a:spcAft>
            </a:pPr>
            <a:r>
              <a:rPr lang="zh-CN" altLang="en-US" b="1" dirty="0">
                <a:latin typeface="Arial" panose="020B0604020202020204" pitchFamily="34" charset="0"/>
                <a:ea typeface="微软雅黑" panose="020B0503020204020204" charset="-122"/>
                <a:sym typeface="Arial" panose="020B0604020202020204" pitchFamily="34" charset="0"/>
              </a:rPr>
              <a:t>留意细节描写</a:t>
            </a:r>
            <a:endParaRPr lang="zh-CN" altLang="en-US" b="1" dirty="0">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a:spLocks noChangeArrowheads="1"/>
          </p:cNvSpPr>
          <p:nvPr>
            <p:custDataLst>
              <p:tags r:id="rId19"/>
            </p:custDataLst>
          </p:nvPr>
        </p:nvSpPr>
        <p:spPr bwMode="auto">
          <a:xfrm rot="18145367">
            <a:off x="8958580" y="2283460"/>
            <a:ext cx="1524635"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lvl1pPr defTabSz="1216025">
              <a:defRPr>
                <a:solidFill>
                  <a:srgbClr val="FFFFFF"/>
                </a:solidFill>
                <a:latin typeface="Calibri" panose="020F0502020204030204" charset="0"/>
                <a:ea typeface="宋体" panose="02010600030101010101" pitchFamily="2" charset="-122"/>
              </a:defRPr>
            </a:lvl1pPr>
            <a:lvl2pPr marL="742950" indent="-285750" defTabSz="1216025">
              <a:defRPr>
                <a:solidFill>
                  <a:srgbClr val="FFFFFF"/>
                </a:solidFill>
                <a:latin typeface="Calibri" panose="020F0502020204030204" charset="0"/>
                <a:ea typeface="宋体" panose="02010600030101010101" pitchFamily="2" charset="-122"/>
              </a:defRPr>
            </a:lvl2pPr>
            <a:lvl3pPr marL="1143000" indent="-228600" defTabSz="1216025">
              <a:defRPr>
                <a:solidFill>
                  <a:srgbClr val="FFFFFF"/>
                </a:solidFill>
                <a:latin typeface="Calibri" panose="020F0502020204030204" charset="0"/>
                <a:ea typeface="宋体" panose="02010600030101010101" pitchFamily="2" charset="-122"/>
              </a:defRPr>
            </a:lvl3pPr>
            <a:lvl4pPr marL="1600200" indent="-228600" defTabSz="1216025">
              <a:defRPr>
                <a:solidFill>
                  <a:srgbClr val="FFFFFF"/>
                </a:solidFill>
                <a:latin typeface="Calibri" panose="020F0502020204030204" charset="0"/>
                <a:ea typeface="宋体" panose="02010600030101010101" pitchFamily="2" charset="-122"/>
              </a:defRPr>
            </a:lvl4pPr>
            <a:lvl5pPr marL="2057400" indent="-228600" defTabSz="1216025">
              <a:defRPr>
                <a:solidFill>
                  <a:srgbClr val="FFFFFF"/>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9pPr>
          </a:lstStyle>
          <a:p>
            <a:pPr algn="ctr" fontAlgn="base">
              <a:spcBef>
                <a:spcPct val="20000"/>
              </a:spcBef>
              <a:spcAft>
                <a:spcPct val="0"/>
              </a:spcAft>
            </a:pPr>
            <a:r>
              <a:rPr lang="zh-CN" altLang="en-US" b="1" dirty="0">
                <a:latin typeface="Arial" panose="020B0604020202020204" pitchFamily="34" charset="0"/>
                <a:ea typeface="微软雅黑" panose="020B0503020204020204" charset="-122"/>
                <a:sym typeface="Arial" panose="020B0604020202020204" pitchFamily="34" charset="0"/>
              </a:rPr>
              <a:t>解读续写所给首句</a:t>
            </a:r>
            <a:endParaRPr lang="zh-CN" altLang="en-US" b="1" dirty="0">
              <a:latin typeface="Arial" panose="020B0604020202020204" pitchFamily="34" charset="0"/>
              <a:ea typeface="微软雅黑" panose="020B0503020204020204" charset="-122"/>
              <a:sym typeface="Arial" panose="020B0604020202020204" pitchFamily="34" charset="0"/>
            </a:endParaRPr>
          </a:p>
        </p:txBody>
      </p:sp>
      <p:sp>
        <p:nvSpPr>
          <p:cNvPr id="32" name="Freeform 5"/>
          <p:cNvSpPr/>
          <p:nvPr>
            <p:custDataLst>
              <p:tags r:id="rId20"/>
            </p:custDataLst>
          </p:nvPr>
        </p:nvSpPr>
        <p:spPr bwMode="auto">
          <a:xfrm rot="6995884">
            <a:off x="7320280" y="1738630"/>
            <a:ext cx="2134870" cy="109918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solidFill>
            <a:srgbClr val="C1272D"/>
          </a:solidFill>
          <a:ln w="9525">
            <a:noFill/>
            <a:round/>
          </a:ln>
        </p:spPr>
        <p:txBody>
          <a:bodyPr/>
          <a:p>
            <a:pPr defTabSz="913765">
              <a:defRPr/>
            </a:pPr>
            <a:endParaRPr lang="en-US" kern="0">
              <a:solidFill>
                <a:srgbClr val="000000"/>
              </a:solidFill>
              <a:sym typeface="Arial" panose="020B0604020202020204" pitchFamily="34" charset="0"/>
            </a:endParaRPr>
          </a:p>
        </p:txBody>
      </p:sp>
      <p:sp>
        <p:nvSpPr>
          <p:cNvPr id="33" name="TextBox 13"/>
          <p:cNvSpPr txBox="1">
            <a:spLocks noChangeArrowheads="1"/>
          </p:cNvSpPr>
          <p:nvPr>
            <p:custDataLst>
              <p:tags r:id="rId21"/>
            </p:custDataLst>
          </p:nvPr>
        </p:nvSpPr>
        <p:spPr bwMode="auto">
          <a:xfrm rot="18250015">
            <a:off x="7602220" y="2063750"/>
            <a:ext cx="1570990" cy="5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lvl1pPr defTabSz="1216025">
              <a:defRPr>
                <a:solidFill>
                  <a:srgbClr val="FFFFFF"/>
                </a:solidFill>
                <a:latin typeface="Calibri" panose="020F0502020204030204" charset="0"/>
                <a:ea typeface="宋体" panose="02010600030101010101" pitchFamily="2" charset="-122"/>
              </a:defRPr>
            </a:lvl1pPr>
            <a:lvl2pPr marL="742950" indent="-285750" defTabSz="1216025">
              <a:defRPr>
                <a:solidFill>
                  <a:srgbClr val="FFFFFF"/>
                </a:solidFill>
                <a:latin typeface="Calibri" panose="020F0502020204030204" charset="0"/>
                <a:ea typeface="宋体" panose="02010600030101010101" pitchFamily="2" charset="-122"/>
              </a:defRPr>
            </a:lvl2pPr>
            <a:lvl3pPr marL="1143000" indent="-228600" defTabSz="1216025">
              <a:defRPr>
                <a:solidFill>
                  <a:srgbClr val="FFFFFF"/>
                </a:solidFill>
                <a:latin typeface="Calibri" panose="020F0502020204030204" charset="0"/>
                <a:ea typeface="宋体" panose="02010600030101010101" pitchFamily="2" charset="-122"/>
              </a:defRPr>
            </a:lvl3pPr>
            <a:lvl4pPr marL="1600200" indent="-228600" defTabSz="1216025">
              <a:defRPr>
                <a:solidFill>
                  <a:srgbClr val="FFFFFF"/>
                </a:solidFill>
                <a:latin typeface="Calibri" panose="020F0502020204030204" charset="0"/>
                <a:ea typeface="宋体" panose="02010600030101010101" pitchFamily="2" charset="-122"/>
              </a:defRPr>
            </a:lvl4pPr>
            <a:lvl5pPr marL="2057400" indent="-228600" defTabSz="1216025">
              <a:defRPr>
                <a:solidFill>
                  <a:srgbClr val="FFFFFF"/>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rgbClr val="FFFFFF"/>
                </a:solidFill>
                <a:latin typeface="Calibri" panose="020F0502020204030204" charset="0"/>
                <a:ea typeface="宋体" panose="02010600030101010101" pitchFamily="2" charset="-122"/>
              </a:defRPr>
            </a:lvl9pPr>
          </a:lstStyle>
          <a:p>
            <a:pPr algn="ctr" fontAlgn="base">
              <a:spcBef>
                <a:spcPct val="20000"/>
              </a:spcBef>
              <a:spcAft>
                <a:spcPct val="0"/>
              </a:spcAft>
            </a:pPr>
            <a:r>
              <a:rPr lang="zh-CN" altLang="en-US" b="1" dirty="0">
                <a:latin typeface="Arial" panose="020B0604020202020204" pitchFamily="34" charset="0"/>
                <a:ea typeface="微软雅黑" panose="020B0503020204020204" charset="-122"/>
                <a:sym typeface="Arial" panose="020B0604020202020204" pitchFamily="34" charset="0"/>
              </a:rPr>
              <a:t>留意原文结尾</a:t>
            </a:r>
            <a:endParaRPr lang="zh-CN" altLang="en-US" b="1" dirty="0">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3094567" y="142452"/>
            <a:ext cx="5540299" cy="58477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宋体" panose="02010600030101010101" pitchFamily="2" charset="-122"/>
                <a:sym typeface="+mn-ea"/>
              </a:rPr>
              <a:t>（2</a:t>
            </a:r>
            <a:r>
              <a:rPr kumimoji="0" lang="en-US" altLang="zh-CN" sz="32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宋体" panose="02010600030101010101" pitchFamily="2" charset="-122"/>
                <a:sym typeface="+mn-ea"/>
              </a:rPr>
              <a:t>1</a:t>
            </a:r>
            <a:r>
              <a:rPr kumimoji="0" lang="zh-CN" altLang="en-US" sz="32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宋体" panose="02010600030101010101" pitchFamily="2" charset="-122"/>
                <a:sym typeface="+mn-ea"/>
              </a:rPr>
              <a:t>.</a:t>
            </a:r>
            <a:r>
              <a:rPr kumimoji="0" lang="en-US" altLang="zh-CN" sz="32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宋体" panose="02010600030101010101" pitchFamily="2" charset="-122"/>
                <a:sym typeface="+mn-ea"/>
              </a:rPr>
              <a:t>04 </a:t>
            </a:r>
            <a:r>
              <a:rPr kumimoji="0" lang="zh-CN" altLang="en-US" sz="32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宋体" panose="02010600030101010101" pitchFamily="2" charset="-122"/>
                <a:sym typeface="+mn-ea"/>
              </a:rPr>
              <a:t>湖</a:t>
            </a:r>
            <a:r>
              <a:rPr kumimoji="0" lang="zh-CN" alt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宋体" panose="02010600030101010101" pitchFamily="2" charset="-122"/>
                <a:sym typeface="+mn-ea"/>
              </a:rPr>
              <a:t>丽衢三地市联考）</a:t>
            </a:r>
            <a:endParaRPr kumimoji="0" lang="zh-CN" alt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宋体" panose="02010600030101010101" pitchFamily="2" charset="-122"/>
              <a:sym typeface="+mn-ea"/>
            </a:endParaRPr>
          </a:p>
        </p:txBody>
      </p:sp>
      <p:sp>
        <p:nvSpPr>
          <p:cNvPr id="11" name="文本框 10"/>
          <p:cNvSpPr txBox="1"/>
          <p:nvPr/>
        </p:nvSpPr>
        <p:spPr>
          <a:xfrm>
            <a:off x="3140715" y="1196517"/>
            <a:ext cx="3957683" cy="545085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a:ln>
                  <a:noFill/>
                </a:ln>
                <a:effectLst/>
                <a:uLnTx/>
                <a:uFillTx/>
                <a:latin typeface="Times New Roman" panose="02020603050405020304" charset="0"/>
                <a:ea typeface="宋体" panose="02010600030101010101" pitchFamily="2" charset="-122"/>
                <a:cs typeface="+mn-cs"/>
              </a:rPr>
              <a:t>busy </a:t>
            </a:r>
            <a:r>
              <a:rPr kumimoji="0" lang="en-US" altLang="zh-CN"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rPr>
              <a:t>/</a:t>
            </a:r>
            <a:r>
              <a:rPr lang="en-US" altLang="zh-CN" b="0" i="0" spc="25">
                <a:solidFill>
                  <a:srgbClr val="4E4E51"/>
                </a:solidFill>
                <a:effectLst/>
                <a:latin typeface="Proxima Nova Regular"/>
              </a:rPr>
              <a:t> </a:t>
            </a:r>
            <a:r>
              <a:rPr lang="en-US" altLang="zh-CN" b="1">
                <a:solidFill>
                  <a:srgbClr val="7030A0"/>
                </a:solidFill>
                <a:latin typeface="Times New Roman" panose="02020603050405020304" charset="0"/>
                <a:ea typeface="宋体" panose="02010600030101010101" pitchFamily="2" charset="-122"/>
              </a:rPr>
              <a:t>hectic</a:t>
            </a:r>
            <a:r>
              <a:rPr lang="en-US" altLang="zh-CN">
                <a:solidFill>
                  <a:srgbClr val="000000"/>
                </a:solidFill>
                <a:latin typeface="Times New Roman" panose="02020603050405020304" charset="0"/>
                <a:ea typeface="宋体" panose="02010600030101010101" pitchFamily="2" charset="-122"/>
              </a:rPr>
              <a:t> </a:t>
            </a:r>
            <a:endParaRPr lang="en-US" altLang="zh-CN">
              <a:solidFill>
                <a:srgbClr val="000000"/>
              </a:solidFill>
              <a:latin typeface="Times New Roman" panose="02020603050405020304" charset="0"/>
              <a:ea typeface="宋体"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step off </a:t>
            </a:r>
            <a:endPar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pull away</a:t>
            </a:r>
            <a:endParaRPr kumimoji="0" lang="en-US" altLang="zh-CN" b="0" i="0" u="none" strike="noStrike" kern="1200" cap="none" spc="0" normalizeH="0" baseline="0" noProof="0">
              <a:ln>
                <a:noFill/>
              </a:ln>
              <a:solidFill>
                <a:schemeClr val="bg2">
                  <a:lumMod val="75000"/>
                </a:schemeClr>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look back over his shoulder to </a:t>
            </a:r>
            <a:endPar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wave one’s hands at </a:t>
            </a:r>
            <a:r>
              <a:rPr kumimoji="0" lang="en-US" altLang="zh-CN" b="0" i="0" u="none" strike="noStrike" kern="1200" cap="none" spc="0" normalizeH="0" baseline="0" noProof="0">
                <a:ln>
                  <a:noFill/>
                </a:ln>
                <a:effectLst/>
                <a:uLnTx/>
                <a:uFillTx/>
                <a:latin typeface="Times New Roman" panose="02020603050405020304" charset="0"/>
                <a:ea typeface="黑体" panose="02010609060101010101" pitchFamily="49" charset="-122"/>
                <a:cs typeface="+mn-cs"/>
              </a:rPr>
              <a:t>sb. </a:t>
            </a:r>
            <a:endParaRPr kumimoji="0" lang="en-US" altLang="zh-CN" b="0" i="0" u="none" strike="noStrike" kern="1200" cap="none" spc="0" normalizeH="0" baseline="0" noProof="0">
              <a:ln>
                <a:noFill/>
              </a:ln>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wipe at one’s eyes</a:t>
            </a:r>
            <a:endPar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turned in one’s seat</a:t>
            </a:r>
            <a:endPar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feel disgusted </a:t>
            </a:r>
            <a:r>
              <a:rPr kumimoji="0" lang="en-US" altLang="zh-CN" b="1" i="0" u="none" strike="noStrike" kern="1200" cap="none" spc="0" normalizeH="0" baseline="0" noProof="0">
                <a:ln>
                  <a:noFill/>
                </a:ln>
                <a:solidFill>
                  <a:srgbClr val="7030A0"/>
                </a:solidFill>
                <a:effectLst/>
                <a:uLnTx/>
                <a:uFillTx/>
                <a:latin typeface="Times New Roman" panose="02020603050405020304" charset="0"/>
                <a:ea typeface="黑体" panose="02010609060101010101" pitchFamily="49" charset="-122"/>
                <a:cs typeface="+mn-cs"/>
              </a:rPr>
              <a:t>/nauseous</a:t>
            </a:r>
            <a:endParaRPr kumimoji="0" lang="en-US" altLang="zh-CN" b="1" i="0" u="none" strike="noStrike" kern="1200" cap="none" spc="0" normalizeH="0" baseline="0" noProof="0">
              <a:ln>
                <a:noFill/>
              </a:ln>
              <a:solidFill>
                <a:srgbClr val="7030A0"/>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rPr>
              <a:t>get picked on </a:t>
            </a:r>
            <a:endParaRPr kumimoji="0" lang="en-US" altLang="zh-CN" b="1" i="0" u="none" strike="noStrike" kern="1200" cap="none" spc="0" normalizeH="0" baseline="0" noProof="0">
              <a:ln>
                <a:noFill/>
              </a:ln>
              <a:solidFill>
                <a:srgbClr val="0070C0"/>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rPr>
              <a:t>burn into his memory</a:t>
            </a:r>
            <a:endParaRPr kumimoji="0" lang="en-US" altLang="zh-CN" b="1" i="0" u="none"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u="none"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rPr>
              <a:t>think of</a:t>
            </a:r>
            <a:endParaRPr kumimoji="0" lang="en-US" altLang="zh-CN" b="0" i="0" u="none" strike="noStrike" kern="1200" cap="none" spc="0" normalizeH="0" baseline="0" noProof="0">
              <a:ln>
                <a:noFill/>
              </a:ln>
              <a:solidFill>
                <a:schemeClr val="bg2">
                  <a:lumMod val="75000"/>
                </a:schemeClr>
              </a:solidFill>
              <a:effectLst/>
              <a:uLnTx/>
              <a:uFillTx/>
              <a:latin typeface="Times New Roman" panose="02020603050405020304" charset="0"/>
              <a:ea typeface="黑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1" i="0"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rPr>
              <a:t>hurry off </a:t>
            </a:r>
            <a:endParaRPr kumimoji="0" lang="en-US" altLang="zh-CN" b="1" i="0"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lang="zh-CN" altLang="en-US"/>
          </a:p>
        </p:txBody>
      </p:sp>
      <p:sp>
        <p:nvSpPr>
          <p:cNvPr id="12" name="文本框 11"/>
          <p:cNvSpPr txBox="1"/>
          <p:nvPr/>
        </p:nvSpPr>
        <p:spPr>
          <a:xfrm>
            <a:off x="8321219" y="1196517"/>
            <a:ext cx="3321282" cy="170989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b="1">
                <a:solidFill>
                  <a:srgbClr val="0070C0"/>
                </a:solidFill>
                <a:latin typeface="Times New Roman" panose="02020603050405020304" charset="0"/>
                <a:ea typeface="宋体" panose="02010600030101010101" pitchFamily="2" charset="-122"/>
              </a:rPr>
              <a:t>run </a:t>
            </a:r>
            <a:r>
              <a:rPr kumimoji="0" lang="en-US" altLang="zh-CN" sz="1800" b="1" i="0"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rPr>
              <a:t>through </a:t>
            </a:r>
            <a:endParaRPr kumimoji="0" lang="en-US" altLang="zh-CN" sz="1800" b="1" i="0"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1" i="0"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rPr>
              <a:t>breeze through </a:t>
            </a:r>
            <a:endParaRPr kumimoji="0" lang="en-US" altLang="zh-CN" sz="1800" b="1" i="0"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rPr>
              <a:t>run up the stairs two at a time </a:t>
            </a:r>
            <a:endParaRPr kumimoji="0" lang="en-US" altLang="zh-CN" sz="1800" b="0" i="0" u="none" strike="noStrike" kern="1200" cap="none" spc="0" normalizeH="0" baseline="0" noProof="0">
              <a:ln>
                <a:noFill/>
              </a:ln>
              <a:solidFill>
                <a:schemeClr val="bg2">
                  <a:lumMod val="75000"/>
                </a:schemeClr>
              </a:solidFill>
              <a:effectLst/>
              <a:uLnTx/>
              <a:uFillTx/>
              <a:latin typeface="Times New Roman" panose="02020603050405020304" charset="0"/>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Times New Roman" panose="02020603050405020304" charset="0"/>
                <a:ea typeface="宋体" panose="02010600030101010101" pitchFamily="2" charset="-122"/>
                <a:cs typeface="+mn-cs"/>
              </a:rPr>
              <a:t>rush into</a:t>
            </a:r>
            <a:endParaRPr lang="zh-CN" altLang="en-US"/>
          </a:p>
        </p:txBody>
      </p:sp>
      <p:sp>
        <p:nvSpPr>
          <p:cNvPr id="2" name="文本框 1"/>
          <p:cNvSpPr txBox="1"/>
          <p:nvPr/>
        </p:nvSpPr>
        <p:spPr>
          <a:xfrm>
            <a:off x="825321" y="1261618"/>
            <a:ext cx="2311757" cy="5077460"/>
          </a:xfrm>
          <a:prstGeom prst="rect">
            <a:avLst/>
          </a:prstGeom>
          <a:noFill/>
        </p:spPr>
        <p:txBody>
          <a:bodyPr wrap="square" rtlCol="0">
            <a:spAutoFit/>
          </a:bodyPr>
          <a:lstStyle/>
          <a:p>
            <a:pPr>
              <a:lnSpc>
                <a:spcPct val="150000"/>
              </a:lnSpc>
            </a:pPr>
            <a:r>
              <a:rPr lang="zh-CN" altLang="en-US" b="1"/>
              <a:t>繁忙的</a:t>
            </a:r>
            <a:endParaRPr lang="en-US" altLang="zh-CN" b="1"/>
          </a:p>
          <a:p>
            <a:pPr>
              <a:lnSpc>
                <a:spcPct val="150000"/>
              </a:lnSpc>
            </a:pPr>
            <a:r>
              <a:rPr lang="zh-CN" altLang="en-US" b="1"/>
              <a:t>走下</a:t>
            </a:r>
            <a:endParaRPr lang="en-US" altLang="zh-CN" b="1"/>
          </a:p>
          <a:p>
            <a:pPr>
              <a:lnSpc>
                <a:spcPct val="150000"/>
              </a:lnSpc>
            </a:pPr>
            <a:r>
              <a:rPr lang="zh-CN" altLang="en-US" b="1"/>
              <a:t>（车辆）开始驶离</a:t>
            </a:r>
            <a:endParaRPr lang="en-US" altLang="zh-CN" b="1"/>
          </a:p>
          <a:p>
            <a:pPr>
              <a:lnSpc>
                <a:spcPct val="150000"/>
              </a:lnSpc>
            </a:pPr>
            <a:r>
              <a:rPr lang="zh-CN" altLang="en-US" b="1"/>
              <a:t>回头看</a:t>
            </a:r>
            <a:endParaRPr lang="en-US" altLang="zh-CN" b="1"/>
          </a:p>
          <a:p>
            <a:pPr>
              <a:lnSpc>
                <a:spcPct val="150000"/>
              </a:lnSpc>
            </a:pPr>
            <a:r>
              <a:rPr lang="zh-CN" altLang="en-US" b="1"/>
              <a:t>向某人挥手</a:t>
            </a:r>
            <a:endParaRPr lang="en-US" altLang="zh-CN" b="1"/>
          </a:p>
          <a:p>
            <a:pPr>
              <a:lnSpc>
                <a:spcPct val="150000"/>
              </a:lnSpc>
            </a:pPr>
            <a:r>
              <a:rPr lang="zh-CN" altLang="en-US" b="1"/>
              <a:t>擦眼睛</a:t>
            </a:r>
            <a:endParaRPr lang="en-US" altLang="zh-CN" b="1"/>
          </a:p>
          <a:p>
            <a:pPr>
              <a:lnSpc>
                <a:spcPct val="150000"/>
              </a:lnSpc>
            </a:pPr>
            <a:r>
              <a:rPr lang="zh-CN" altLang="en-US" b="1"/>
              <a:t>就座</a:t>
            </a:r>
            <a:endParaRPr lang="en-US" altLang="zh-CN" b="1"/>
          </a:p>
          <a:p>
            <a:pPr>
              <a:lnSpc>
                <a:spcPct val="150000"/>
              </a:lnSpc>
            </a:pPr>
            <a:r>
              <a:rPr lang="zh-CN" altLang="en-US" b="1"/>
              <a:t>感到恶心</a:t>
            </a:r>
            <a:endParaRPr lang="en-US" altLang="zh-CN" b="1"/>
          </a:p>
          <a:p>
            <a:pPr>
              <a:lnSpc>
                <a:spcPct val="150000"/>
              </a:lnSpc>
            </a:pPr>
            <a:r>
              <a:rPr lang="zh-CN" altLang="en-US" b="1"/>
              <a:t>被人欺负</a:t>
            </a:r>
            <a:endParaRPr lang="en-US" altLang="zh-CN" b="1"/>
          </a:p>
          <a:p>
            <a:pPr>
              <a:lnSpc>
                <a:spcPct val="150000"/>
              </a:lnSpc>
            </a:pPr>
            <a:r>
              <a:rPr lang="zh-CN" altLang="en-US" b="1"/>
              <a:t>铭刻在他的记忆中</a:t>
            </a:r>
            <a:endParaRPr lang="en-US" altLang="zh-CN" b="1"/>
          </a:p>
          <a:p>
            <a:pPr>
              <a:lnSpc>
                <a:spcPct val="150000"/>
              </a:lnSpc>
            </a:pPr>
            <a:r>
              <a:rPr lang="zh-CN" altLang="en-US" b="1"/>
              <a:t>想起</a:t>
            </a:r>
            <a:endParaRPr lang="en-US" altLang="zh-CN" b="1"/>
          </a:p>
          <a:p>
            <a:pPr>
              <a:lnSpc>
                <a:spcPct val="150000"/>
              </a:lnSpc>
            </a:pPr>
            <a:r>
              <a:rPr lang="zh-CN" altLang="en-US" b="1"/>
              <a:t>快走</a:t>
            </a:r>
            <a:endParaRPr lang="zh-CN" altLang="en-US" b="1"/>
          </a:p>
        </p:txBody>
      </p:sp>
      <p:sp>
        <p:nvSpPr>
          <p:cNvPr id="15" name="文本框 14"/>
          <p:cNvSpPr txBox="1"/>
          <p:nvPr/>
        </p:nvSpPr>
        <p:spPr>
          <a:xfrm>
            <a:off x="6095576" y="1267546"/>
            <a:ext cx="2234483" cy="1710084"/>
          </a:xfrm>
          <a:prstGeom prst="rect">
            <a:avLst/>
          </a:prstGeom>
          <a:noFill/>
        </p:spPr>
        <p:txBody>
          <a:bodyPr wrap="square">
            <a:spAutoFit/>
          </a:bodyPr>
          <a:lstStyle/>
          <a:p>
            <a:pPr algn="ctr">
              <a:lnSpc>
                <a:spcPct val="150000"/>
              </a:lnSpc>
            </a:pPr>
            <a:r>
              <a:rPr lang="zh-CN" altLang="en-US" b="1"/>
              <a:t>穿过（跑）</a:t>
            </a:r>
            <a:endParaRPr lang="en-US" altLang="zh-CN" b="1"/>
          </a:p>
          <a:p>
            <a:pPr algn="ctr">
              <a:lnSpc>
                <a:spcPct val="150000"/>
              </a:lnSpc>
            </a:pPr>
            <a:r>
              <a:rPr lang="zh-CN" altLang="en-US" b="1"/>
              <a:t>（像风一样）穿过</a:t>
            </a:r>
            <a:endParaRPr lang="zh-CN" altLang="en-US" b="1"/>
          </a:p>
          <a:p>
            <a:pPr algn="ctr">
              <a:lnSpc>
                <a:spcPct val="150000"/>
              </a:lnSpc>
            </a:pPr>
            <a:r>
              <a:rPr lang="zh-CN" altLang="en-US" b="1"/>
              <a:t>一步两台阶</a:t>
            </a:r>
            <a:endParaRPr lang="en-US" altLang="zh-CN" b="1"/>
          </a:p>
          <a:p>
            <a:pPr algn="ctr">
              <a:lnSpc>
                <a:spcPct val="150000"/>
              </a:lnSpc>
            </a:pPr>
            <a:r>
              <a:rPr lang="zh-CN" altLang="en-US" b="1"/>
              <a:t>冲进</a:t>
            </a:r>
            <a:endParaRPr lang="zh-CN" altLang="en-US"/>
          </a:p>
        </p:txBody>
      </p:sp>
      <p:sp>
        <p:nvSpPr>
          <p:cNvPr id="18" name="文本框 17"/>
          <p:cNvSpPr txBox="1"/>
          <p:nvPr/>
        </p:nvSpPr>
        <p:spPr>
          <a:xfrm>
            <a:off x="6239815" y="3228954"/>
            <a:ext cx="5750417" cy="2956387"/>
          </a:xfrm>
          <a:prstGeom prst="rect">
            <a:avLst/>
          </a:prstGeom>
          <a:noFill/>
        </p:spPr>
        <p:txBody>
          <a:bodyPr wrap="square">
            <a:spAutoFit/>
          </a:bodyPr>
          <a:lstStyle/>
          <a:p>
            <a:pPr>
              <a:lnSpc>
                <a:spcPct val="150000"/>
              </a:lnSpc>
            </a:pPr>
            <a:r>
              <a:rPr lang="en-US" altLang="zh-CN" b="1" i="1"/>
              <a:t> Dexter</a:t>
            </a:r>
            <a:r>
              <a:rPr lang="zh-CN" altLang="en-US" b="1"/>
              <a:t>大叫，用力推了他弟弟一把，把他打倒在地。</a:t>
            </a:r>
            <a:endParaRPr lang="en-US" altLang="zh-CN" b="1"/>
          </a:p>
          <a:p>
            <a:pPr>
              <a:lnSpc>
                <a:spcPct val="150000"/>
              </a:lnSpc>
            </a:pPr>
            <a:r>
              <a:rPr lang="zh-CN" altLang="en-US" b="1"/>
              <a:t> </a:t>
            </a:r>
            <a:r>
              <a:rPr kumimoji="0" lang="en-US" altLang="zh-CN" sz="1800" u="none" strike="noStrike" kern="1200" cap="none" spc="0" normalizeH="0" baseline="0" noProof="0">
                <a:ln>
                  <a:noFill/>
                </a:ln>
                <a:effectLst/>
                <a:uLnTx/>
                <a:uFillTx/>
                <a:latin typeface="Times New Roman" panose="02020603050405020304" charset="0"/>
                <a:ea typeface="黑体" panose="02010609060101010101" pitchFamily="49" charset="-122"/>
                <a:cs typeface="+mn-cs"/>
              </a:rPr>
              <a:t>Dexter </a:t>
            </a:r>
            <a:r>
              <a:rPr kumimoji="0" lang="en-US" altLang="zh-CN" sz="1800" u="sng" strike="noStrike" kern="1200" cap="none" spc="0" normalizeH="0" baseline="0" noProof="0">
                <a:ln>
                  <a:noFill/>
                </a:ln>
                <a:effectLst/>
                <a:uLnTx/>
                <a:uFillTx/>
                <a:latin typeface="Times New Roman" panose="02020603050405020304" charset="0"/>
                <a:ea typeface="黑体" panose="02010609060101010101" pitchFamily="49" charset="-122"/>
                <a:cs typeface="+mn-cs"/>
              </a:rPr>
              <a:t>yelled</a:t>
            </a:r>
            <a:r>
              <a:rPr kumimoji="0" lang="en-US" altLang="zh-CN" sz="1800" u="none" strike="noStrike" kern="1200" cap="none" spc="0" normalizeH="0" baseline="0" noProof="0">
                <a:ln>
                  <a:noFill/>
                </a:ln>
                <a:effectLst/>
                <a:uLnTx/>
                <a:uFillTx/>
                <a:latin typeface="Times New Roman" panose="02020603050405020304" charset="0"/>
                <a:ea typeface="黑体" panose="02010609060101010101" pitchFamily="49" charset="-122"/>
                <a:cs typeface="+mn-cs"/>
              </a:rPr>
              <a:t>, gave his younger brother a hard shove and knocked him to the ground. </a:t>
            </a:r>
            <a:endParaRPr kumimoji="0" lang="en-US" altLang="zh-CN" sz="1800" u="none" strike="noStrike" kern="1200" cap="none" spc="0" normalizeH="0" baseline="0" noProof="0">
              <a:ln>
                <a:noFill/>
              </a:ln>
              <a:effectLst/>
              <a:uLnTx/>
              <a:uFillTx/>
              <a:latin typeface="Times New Roman" panose="02020603050405020304" charset="0"/>
              <a:ea typeface="黑体" panose="02010609060101010101" pitchFamily="49" charset="-122"/>
              <a:cs typeface="+mn-cs"/>
            </a:endParaRPr>
          </a:p>
          <a:p>
            <a:pPr>
              <a:lnSpc>
                <a:spcPct val="150000"/>
              </a:lnSpc>
            </a:pPr>
            <a:r>
              <a:rPr lang="zh-CN" altLang="en-US" b="1"/>
              <a:t>他匆匆下了公共汽车，穿过院子，轻快地穿过厨房，向他妈妈打了个招呼。</a:t>
            </a:r>
            <a:endParaRPr lang="en-US" altLang="zh-CN" b="1"/>
          </a:p>
          <a:p>
            <a:pPr>
              <a:lnSpc>
                <a:spcPct val="150000"/>
              </a:lnSpc>
            </a:pPr>
            <a:r>
              <a:rPr lang="en-US" altLang="zh-CN">
                <a:latin typeface="Times New Roman" panose="02020603050405020304" charset="0"/>
                <a:ea typeface="黑体" panose="02010609060101010101" pitchFamily="49" charset="-122"/>
              </a:rPr>
              <a:t>He hurried off the bus, ran through his yard, and breezed through the kitchen with a quick hello to his mom. </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990" y="1170305"/>
            <a:ext cx="12145010" cy="3538220"/>
          </a:xfrm>
          <a:prstGeom prst="rect">
            <a:avLst/>
          </a:prstGeom>
          <a:noFill/>
        </p:spPr>
        <p:txBody>
          <a:bodyPr wrap="square" rtlCol="0">
            <a:spAutoFit/>
          </a:bodyPr>
          <a:p>
            <a:r>
              <a:rPr lang="zh-CN" altLang="en-US" sz="3200">
                <a:solidFill>
                  <a:srgbClr val="FF0000"/>
                </a:solidFill>
                <a:latin typeface="Times New Roman" panose="02020603050405020304" charset="0"/>
                <a:cs typeface="Times New Roman" panose="02020603050405020304" charset="0"/>
                <a:sym typeface="+mn-ea"/>
              </a:rPr>
              <a:t>Right then</a:t>
            </a:r>
            <a:r>
              <a:rPr lang="zh-CN" altLang="en-US" sz="3200">
                <a:latin typeface="Times New Roman" panose="02020603050405020304" charset="0"/>
                <a:cs typeface="Times New Roman" panose="02020603050405020304" charset="0"/>
                <a:sym typeface="+mn-ea"/>
              </a:rPr>
              <a:t>, Henry sensed my embarrassment.</a:t>
            </a:r>
            <a:endParaRPr lang="zh-CN" altLang="en-US" sz="3200">
              <a:latin typeface="Times New Roman" panose="02020603050405020304" charset="0"/>
              <a:cs typeface="Times New Roman" panose="02020603050405020304" charset="0"/>
              <a:sym typeface="+mn-ea"/>
            </a:endParaRPr>
          </a:p>
          <a:p>
            <a:endParaRPr lang="zh-CN" altLang="en-US" sz="3200">
              <a:latin typeface="Times New Roman" panose="02020603050405020304" charset="0"/>
              <a:cs typeface="Times New Roman" panose="02020603050405020304" charset="0"/>
              <a:sym typeface="+mn-ea"/>
            </a:endParaRPr>
          </a:p>
          <a:p>
            <a:r>
              <a:rPr lang="zh-CN" altLang="en-US" sz="3200">
                <a:solidFill>
                  <a:srgbClr val="FF0000"/>
                </a:solidFill>
                <a:latin typeface="Times New Roman" panose="02020603050405020304" charset="0"/>
                <a:cs typeface="Times New Roman" panose="02020603050405020304" charset="0"/>
                <a:sym typeface="+mn-ea"/>
              </a:rPr>
              <a:t>After the performance</a:t>
            </a:r>
            <a:r>
              <a:rPr lang="zh-CN" altLang="en-US" sz="3200">
                <a:latin typeface="Times New Roman" panose="02020603050405020304" charset="0"/>
                <a:cs typeface="Times New Roman" panose="02020603050405020304" charset="0"/>
                <a:sym typeface="+mn-ea"/>
              </a:rPr>
              <a:t>, I found Henry and tapped him on the</a:t>
            </a:r>
            <a:r>
              <a:rPr lang="en-US" altLang="zh-CN" sz="3200">
                <a:latin typeface="Times New Roman" panose="02020603050405020304" charset="0"/>
                <a:cs typeface="Times New Roman" panose="02020603050405020304" charset="0"/>
                <a:sym typeface="+mn-ea"/>
              </a:rPr>
              <a:t> arm gratefully. </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37795"/>
            <a:ext cx="12191365" cy="4523105"/>
          </a:xfrm>
          <a:prstGeom prst="rect">
            <a:avLst/>
          </a:prstGeom>
          <a:noFill/>
        </p:spPr>
        <p:txBody>
          <a:bodyPr wrap="square" rtlCol="0">
            <a:spAutoFit/>
          </a:bodyPr>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Right then, Henry sensed my embarrassedment. Stay calm, he approached to my backside, slowly but unnoticeably. He grabbed the drawstring, tied it carefully and finally the naughty skirt ended its trick. It suddened occurred to me that his daily complicated rope knot practice was such a manly work. Brimming over with gratitude, I continued absorbing in the stage. By now, the audience’s laughter had given way to applause. when the thrilling perform finished, the theater pulsed with excitement and joyness.</a:t>
            </a:r>
            <a:endParaRPr lang="zh-CN" altLang="en-US" sz="320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86055"/>
            <a:ext cx="12191365" cy="2061210"/>
          </a:xfrm>
          <a:prstGeom prst="rect">
            <a:avLst/>
          </a:prstGeom>
          <a:noFill/>
        </p:spPr>
        <p:txBody>
          <a:bodyPr wrap="square" rtlCol="0">
            <a:spAutoFit/>
          </a:bodyPr>
          <a:p>
            <a:endParaRPr lang="en-US" altLang="zh-CN" sz="3200">
              <a:solidFill>
                <a:schemeClr val="tx1"/>
              </a:solidFill>
              <a:latin typeface="Calibri" panose="020F0502020204030204" charset="0"/>
              <a:cs typeface="Calibri" panose="020F0502020204030204" charset="0"/>
            </a:endParaRPr>
          </a:p>
          <a:p>
            <a:r>
              <a:rPr lang="en-US" altLang="zh-CN" sz="3200">
                <a:solidFill>
                  <a:schemeClr val="tx1"/>
                </a:solidFill>
                <a:latin typeface="Calibri" panose="020F0502020204030204" charset="0"/>
                <a:cs typeface="Calibri" panose="020F0502020204030204" charset="0"/>
              </a:rPr>
              <a:t>Right then, Henry sensed my embarrassedment. </a:t>
            </a:r>
            <a:r>
              <a:rPr lang="en-US" altLang="zh-CN" sz="3200">
                <a:solidFill>
                  <a:srgbClr val="0000FF"/>
                </a:solidFill>
                <a:latin typeface="Calibri" panose="020F0502020204030204" charset="0"/>
                <a:cs typeface="Calibri" panose="020F0502020204030204" charset="0"/>
              </a:rPr>
              <a:t>Stay</a:t>
            </a:r>
            <a:r>
              <a:rPr lang="en-US" altLang="zh-CN" sz="3200">
                <a:solidFill>
                  <a:schemeClr val="tx1"/>
                </a:solidFill>
                <a:latin typeface="Calibri" panose="020F0502020204030204" charset="0"/>
                <a:cs typeface="Calibri" panose="020F0502020204030204" charset="0"/>
              </a:rPr>
              <a:t> calm, he approached to my backside, </a:t>
            </a:r>
            <a:r>
              <a:rPr lang="en-US" altLang="zh-CN" sz="3200">
                <a:solidFill>
                  <a:srgbClr val="0000FF"/>
                </a:solidFill>
                <a:latin typeface="Calibri" panose="020F0502020204030204" charset="0"/>
                <a:cs typeface="Calibri" panose="020F0502020204030204" charset="0"/>
              </a:rPr>
              <a:t>slowly but unnoticeably</a:t>
            </a:r>
            <a:r>
              <a:rPr lang="en-US" altLang="zh-CN" sz="3200">
                <a:solidFill>
                  <a:schemeClr val="tx1"/>
                </a:solidFill>
                <a:latin typeface="Calibri" panose="020F0502020204030204" charset="0"/>
                <a:cs typeface="Calibri" panose="020F0502020204030204" charset="0"/>
              </a:rPr>
              <a:t>. He grabbed the drawstring, tied it carefully and finally the naughty skirt ended its trick. </a:t>
            </a:r>
            <a:endParaRPr lang="en-US" altLang="zh-CN" sz="3200">
              <a:solidFill>
                <a:schemeClr val="tx1"/>
              </a:solidFill>
              <a:latin typeface="Calibri" panose="020F0502020204030204" charset="0"/>
              <a:cs typeface="Calibri" panose="020F0502020204030204" charset="0"/>
            </a:endParaRPr>
          </a:p>
        </p:txBody>
      </p:sp>
      <p:sp>
        <p:nvSpPr>
          <p:cNvPr id="2" name="文本框 1"/>
          <p:cNvSpPr txBox="1"/>
          <p:nvPr/>
        </p:nvSpPr>
        <p:spPr>
          <a:xfrm>
            <a:off x="29210" y="2865120"/>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147320" y="390906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tags/tag1.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13"/>
  <p:tag name="KSO_WM_UNIT_ID" val="diagram20160807_6*l_i*1_13"/>
  <p:tag name="KSO_WM_UNIT_LAYERLEVEL" val="1_1"/>
  <p:tag name="KSO_WM_DIAGRAM_GROUP_CODE" val="l1-1"/>
  <p:tag name="KSO_WM_UNIT_FILL_FORE_SCHEMECOLOR_INDEX" val="16"/>
  <p:tag name="KSO_WM_UNIT_FILL_TYPE" val="1"/>
</p:tagLst>
</file>

<file path=ppt/tags/tag10.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9"/>
  <p:tag name="KSO_WM_UNIT_ID" val="diagram20160807_6*l_i*1_9"/>
  <p:tag name="KSO_WM_UNIT_LAYERLEVEL" val="1_1"/>
  <p:tag name="KSO_WM_DIAGRAM_GROUP_CODE" val="l1-1"/>
  <p:tag name="KSO_WM_UNIT_FILL_FORE_SCHEMECOLOR_INDEX" val="8"/>
  <p:tag name="KSO_WM_UNIT_FILL_TYPE" val="1"/>
</p:tagLst>
</file>

<file path=ppt/tags/tag11.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10"/>
  <p:tag name="KSO_WM_UNIT_ID" val="diagram20160807_6*l_i*1_10"/>
  <p:tag name="KSO_WM_UNIT_LAYERLEVEL" val="1_1"/>
  <p:tag name="KSO_WM_DIAGRAM_GROUP_CODE" val="l1-1"/>
  <p:tag name="KSO_WM_UNIT_FILL_FORE_SCHEMECOLOR_INDEX" val="7"/>
  <p:tag name="KSO_WM_UNIT_FILL_TYPE" val="1"/>
</p:tagLst>
</file>

<file path=ppt/tags/tag12.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11"/>
  <p:tag name="KSO_WM_UNIT_ID" val="diagram20160807_6*l_i*1_11"/>
  <p:tag name="KSO_WM_UNIT_LAYERLEVEL" val="1_1"/>
  <p:tag name="KSO_WM_DIAGRAM_GROUP_CODE" val="l1-1"/>
  <p:tag name="KSO_WM_UNIT_FILL_FORE_SCHEMECOLOR_INDEX" val="5"/>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12"/>
  <p:tag name="KSO_WM_UNIT_ID" val="diagram20160807_6*l_i*1_12"/>
  <p:tag name="KSO_WM_UNIT_LAYERLEVEL" val="1_1"/>
  <p:tag name="KSO_WM_DIAGRAM_GROUP_CODE" val="l1-1"/>
  <p:tag name="KSO_WM_UNIT_FILL_FORE_SCHEMECOLOR_INDEX" val="10"/>
  <p:tag name="KSO_WM_UNIT_FILL_TYPE" val="1"/>
</p:tagLst>
</file>

<file path=ppt/tags/tag14.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h_f"/>
  <p:tag name="KSO_WM_UNIT_INDEX" val="1_1_1"/>
  <p:tag name="KSO_WM_UNIT_ID" val="diagram20160807_6*l_h_f*1_1_1"/>
  <p:tag name="KSO_WM_UNIT_LAYERLEVEL" val="1_1_1"/>
  <p:tag name="KSO_WM_UNIT_VALUE" val="3"/>
  <p:tag name="KSO_WM_UNIT_HIGHLIGHT" val="0"/>
  <p:tag name="KSO_WM_UNIT_COMPATIBLE" val="0"/>
  <p:tag name="KSO_WM_UNIT_CLEAR" val="0"/>
  <p:tag name="KSO_WM_UNIT_PRESET_TEXT_INDEX" val="3"/>
  <p:tag name="KSO_WM_UNIT_PRESET_TEXT_LEN" val="5"/>
  <p:tag name="KSO_WM_DIAGRAM_GROUP_CODE" val="l1-1"/>
  <p:tag name="KSO_WM_UNIT_TEXT_FILL_FORE_SCHEMECOLOR_INDEX" val="13"/>
  <p:tag name="KSO_WM_UNIT_TEXT_FILL_TYPE" val="1"/>
</p:tagLst>
</file>

<file path=ppt/tags/tag15.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h_f"/>
  <p:tag name="KSO_WM_UNIT_INDEX" val="1_3_1"/>
  <p:tag name="KSO_WM_UNIT_ID" val="diagram20160807_6*l_h_f*1_3_1"/>
  <p:tag name="KSO_WM_UNIT_LAYERLEVEL" val="1_1_1"/>
  <p:tag name="KSO_WM_UNIT_VALUE" val="3"/>
  <p:tag name="KSO_WM_UNIT_HIGHLIGHT" val="0"/>
  <p:tag name="KSO_WM_UNIT_COMPATIBLE" val="0"/>
  <p:tag name="KSO_WM_UNIT_CLEAR" val="0"/>
  <p:tag name="KSO_WM_UNIT_PRESET_TEXT_INDEX" val="3"/>
  <p:tag name="KSO_WM_UNIT_PRESET_TEXT_LEN" val="5"/>
  <p:tag name="KSO_WM_DIAGRAM_GROUP_CODE" val="l1-1"/>
  <p:tag name="KSO_WM_UNIT_TEXT_FILL_FORE_SCHEMECOLOR_INDEX" val="13"/>
  <p:tag name="KSO_WM_UNIT_TEXT_FILL_TYPE" val="1"/>
</p:tagLst>
</file>

<file path=ppt/tags/tag16.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h_f"/>
  <p:tag name="KSO_WM_UNIT_INDEX" val="1_5_1"/>
  <p:tag name="KSO_WM_UNIT_ID" val="diagram20160807_6*l_h_f*1_5_1"/>
  <p:tag name="KSO_WM_UNIT_LAYERLEVEL" val="1_1_1"/>
  <p:tag name="KSO_WM_UNIT_VALUE" val="3"/>
  <p:tag name="KSO_WM_UNIT_HIGHLIGHT" val="0"/>
  <p:tag name="KSO_WM_UNIT_COMPATIBLE" val="0"/>
  <p:tag name="KSO_WM_UNIT_CLEAR" val="0"/>
  <p:tag name="KSO_WM_UNIT_PRESET_TEXT_INDEX" val="3"/>
  <p:tag name="KSO_WM_UNIT_PRESET_TEXT_LEN" val="5"/>
  <p:tag name="KSO_WM_DIAGRAM_GROUP_CODE" val="l1-1"/>
  <p:tag name="KSO_WM_UNIT_TEXT_FILL_FORE_SCHEMECOLOR_INDEX" val="13"/>
  <p:tag name="KSO_WM_UNIT_TEXT_FILL_TYPE" val="1"/>
</p:tagLst>
</file>

<file path=ppt/tags/tag17.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h_f"/>
  <p:tag name="KSO_WM_UNIT_INDEX" val="1_2_1"/>
  <p:tag name="KSO_WM_UNIT_ID" val="diagram20160807_6*l_h_f*1_2_1"/>
  <p:tag name="KSO_WM_UNIT_LAYERLEVEL" val="1_1_1"/>
  <p:tag name="KSO_WM_UNIT_VALUE" val="3"/>
  <p:tag name="KSO_WM_UNIT_HIGHLIGHT" val="0"/>
  <p:tag name="KSO_WM_UNIT_COMPATIBLE" val="0"/>
  <p:tag name="KSO_WM_UNIT_CLEAR" val="0"/>
  <p:tag name="KSO_WM_UNIT_PRESET_TEXT_INDEX" val="3"/>
  <p:tag name="KSO_WM_UNIT_PRESET_TEXT_LEN" val="5"/>
  <p:tag name="KSO_WM_DIAGRAM_GROUP_CODE" val="l1-1"/>
  <p:tag name="KSO_WM_UNIT_TEXT_FILL_FORE_SCHEMECOLOR_INDEX" val="13"/>
  <p:tag name="KSO_WM_UNIT_TEXT_FILL_TYPE" val="1"/>
</p:tagLst>
</file>

<file path=ppt/tags/tag18.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h_f"/>
  <p:tag name="KSO_WM_UNIT_INDEX" val="1_4_1"/>
  <p:tag name="KSO_WM_UNIT_ID" val="diagram20160807_6*l_h_f*1_4_1"/>
  <p:tag name="KSO_WM_UNIT_LAYERLEVEL" val="1_1_1"/>
  <p:tag name="KSO_WM_UNIT_VALUE" val="3"/>
  <p:tag name="KSO_WM_UNIT_HIGHLIGHT" val="0"/>
  <p:tag name="KSO_WM_UNIT_COMPATIBLE" val="0"/>
  <p:tag name="KSO_WM_UNIT_CLEAR" val="0"/>
  <p:tag name="KSO_WM_UNIT_PRESET_TEXT_INDEX" val="3"/>
  <p:tag name="KSO_WM_UNIT_PRESET_TEXT_LEN" val="5"/>
  <p:tag name="KSO_WM_DIAGRAM_GROUP_CODE" val="l1-1"/>
  <p:tag name="KSO_WM_UNIT_TEXT_FILL_FORE_SCHEMECOLOR_INDEX" val="13"/>
  <p:tag name="KSO_WM_UNIT_TEXT_FILL_TYPE" val="1"/>
</p:tagLst>
</file>

<file path=ppt/tags/tag19.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h_f"/>
  <p:tag name="KSO_WM_UNIT_INDEX" val="1_6_1"/>
  <p:tag name="KSO_WM_UNIT_ID" val="diagram20160807_6*l_h_f*1_6_1"/>
  <p:tag name="KSO_WM_UNIT_LAYERLEVEL" val="1_1_1"/>
  <p:tag name="KSO_WM_UNIT_VALUE" val="3"/>
  <p:tag name="KSO_WM_UNIT_HIGHLIGHT" val="0"/>
  <p:tag name="KSO_WM_UNIT_COMPATIBLE" val="0"/>
  <p:tag name="KSO_WM_UNIT_CLEAR" val="0"/>
  <p:tag name="KSO_WM_UNIT_PRESET_TEXT_INDEX" val="3"/>
  <p:tag name="KSO_WM_UNIT_PRESET_TEXT_LEN" val="5"/>
  <p:tag name="KSO_WM_DIAGRAM_GROUP_CODE" val="l1-1"/>
  <p:tag name="KSO_WM_UNIT_TEXT_FILL_FORE_SCHEMECOLOR_INDEX" val="13"/>
  <p:tag name="KSO_WM_UNIT_TEXT_FILL_TYPE" val="1"/>
</p:tagLst>
</file>

<file path=ppt/tags/tag2.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1"/>
  <p:tag name="KSO_WM_UNIT_ID" val="diagram20160807_6*l_i*1_1"/>
  <p:tag name="KSO_WM_UNIT_LAYERLEVEL" val="1_1"/>
  <p:tag name="KSO_WM_DIAGRAM_GROUP_CODE" val="l1-1"/>
  <p:tag name="KSO_WM_UNIT_FILL_FORE_SCHEMECOLOR_INDEX" val="13"/>
  <p:tag name="KSO_WM_UNIT_FILL_TYPE" val="1"/>
</p:tagLst>
</file>

<file path=ppt/tags/tag20.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7"/>
  <p:tag name="KSO_WM_UNIT_ID" val="diagram20160807_6*l_i*1_7"/>
  <p:tag name="KSO_WM_UNIT_LAYERLEVEL" val="1_1"/>
  <p:tag name="KSO_WM_DIAGRAM_GROUP_CODE" val="l1-1"/>
  <p:tag name="KSO_WM_UNIT_FILL_FORE_SCHEMECOLOR_INDEX" val="6"/>
  <p:tag name="KSO_WM_UNIT_FILL_TYPE" val="1"/>
</p:tagLst>
</file>

<file path=ppt/tags/tag21.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h_f"/>
  <p:tag name="KSO_WM_UNIT_INDEX" val="1_4_1"/>
  <p:tag name="KSO_WM_UNIT_ID" val="diagram20160807_6*l_h_f*1_4_1"/>
  <p:tag name="KSO_WM_UNIT_LAYERLEVEL" val="1_1_1"/>
  <p:tag name="KSO_WM_UNIT_VALUE" val="3"/>
  <p:tag name="KSO_WM_UNIT_HIGHLIGHT" val="0"/>
  <p:tag name="KSO_WM_UNIT_COMPATIBLE" val="0"/>
  <p:tag name="KSO_WM_UNIT_CLEAR" val="0"/>
  <p:tag name="KSO_WM_UNIT_PRESET_TEXT_INDEX" val="3"/>
  <p:tag name="KSO_WM_UNIT_PRESET_TEXT_LEN" val="5"/>
  <p:tag name="KSO_WM_DIAGRAM_GROUP_CODE" val="l1-1"/>
  <p:tag name="KSO_WM_UNIT_TEXT_FILL_FORE_SCHEMECOLOR_INDEX" val="13"/>
  <p:tag name="KSO_WM_UNIT_TEXT_FILL_TYPE" val="1"/>
</p:tagLst>
</file>

<file path=ppt/tags/tag22.xml><?xml version="1.0" encoding="utf-8"?>
<p:tagLst xmlns:p="http://schemas.openxmlformats.org/presentationml/2006/main">
  <p:tag name="MH" val="20170414135332"/>
  <p:tag name="MH_LIBRARY" val="GRAPHIC"/>
  <p:tag name="MH_ORDER" val="Picture 71"/>
</p:tagLst>
</file>

<file path=ppt/tags/tag23.xml><?xml version="1.0" encoding="utf-8"?>
<p:tagLst xmlns:p="http://schemas.openxmlformats.org/presentationml/2006/main">
  <p:tag name="MH" val="20170414135332"/>
  <p:tag name="MH_LIBRARY" val="GRAPHIC"/>
  <p:tag name="MH_ORDER" val="Picture 72"/>
</p:tagLst>
</file>

<file path=ppt/tags/tag24.xml><?xml version="1.0" encoding="utf-8"?>
<p:tagLst xmlns:p="http://schemas.openxmlformats.org/presentationml/2006/main">
  <p:tag name="MH" val="20170414135332"/>
  <p:tag name="MH_LIBRARY" val="GRAPHIC"/>
  <p:tag name="MH_ORDER" val="Picture 73"/>
</p:tagLst>
</file>

<file path=ppt/tags/tag25.xml><?xml version="1.0" encoding="utf-8"?>
<p:tagLst xmlns:p="http://schemas.openxmlformats.org/presentationml/2006/main">
  <p:tag name="MH" val="20170414135332"/>
  <p:tag name="MH_LIBRARY" val="GRAPHIC"/>
  <p:tag name="MH_ORDER" val="Picture 74"/>
</p:tagLst>
</file>

<file path=ppt/tags/tag26.xml><?xml version="1.0" encoding="utf-8"?>
<p:tagLst xmlns:p="http://schemas.openxmlformats.org/presentationml/2006/main">
  <p:tag name="MH" val="20170414135332"/>
  <p:tag name="MH_LIBRARY" val="GRAPHIC"/>
  <p:tag name="MH_ORDER" val="Picture 77"/>
</p:tagLst>
</file>

<file path=ppt/tags/tag27.xml><?xml version="1.0" encoding="utf-8"?>
<p:tagLst xmlns:p="http://schemas.openxmlformats.org/presentationml/2006/main">
  <p:tag name="MH" val="20170414135332"/>
  <p:tag name="MH_LIBRARY" val="GRAPHIC"/>
  <p:tag name="MH_ORDER" val="Picture 6"/>
</p:tagLst>
</file>

<file path=ppt/tags/tag28.xml><?xml version="1.0" encoding="utf-8"?>
<p:tagLst xmlns:p="http://schemas.openxmlformats.org/presentationml/2006/main">
  <p:tag name="MH" val="20170414135332"/>
  <p:tag name="MH_LIBRARY" val="GRAPHIC"/>
  <p:tag name="MH_ORDER" val="Picture 7"/>
</p:tagLst>
</file>

<file path=ppt/tags/tag29.xml><?xml version="1.0" encoding="utf-8"?>
<p:tagLst xmlns:p="http://schemas.openxmlformats.org/presentationml/2006/main">
  <p:tag name="MH" val="20170414135332"/>
  <p:tag name="MH_LIBRARY" val="GRAPHIC"/>
  <p:tag name="MH_ORDER" val="Picture 26"/>
</p:tagLst>
</file>

<file path=ppt/tags/tag3.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2"/>
  <p:tag name="KSO_WM_UNIT_ID" val="diagram20160807_6*l_i*1_2"/>
  <p:tag name="KSO_WM_UNIT_LAYERLEVEL" val="1_1"/>
  <p:tag name="KSO_WM_DIAGRAM_GROUP_CODE" val="l1-1"/>
  <p:tag name="KSO_WM_UNIT_FILL_FORE_SCHEMECOLOR_INDEX" val="13"/>
  <p:tag name="KSO_WM_UNIT_FILL_TYPE" val="1"/>
</p:tagLst>
</file>

<file path=ppt/tags/tag30.xml><?xml version="1.0" encoding="utf-8"?>
<p:tagLst xmlns:p="http://schemas.openxmlformats.org/presentationml/2006/main">
  <p:tag name="MH" val="20170414135332"/>
  <p:tag name="MH_LIBRARY" val="GRAPHIC"/>
</p:tagLst>
</file>

<file path=ppt/tags/tag4.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3"/>
  <p:tag name="KSO_WM_UNIT_ID" val="diagram20160807_6*l_i*1_3"/>
  <p:tag name="KSO_WM_UNIT_LAYERLEVEL" val="1_1"/>
  <p:tag name="KSO_WM_DIAGRAM_GROUP_CODE" val="l1-1"/>
  <p:tag name="KSO_WM_UNIT_FILL_FORE_SCHEMECOLOR_INDEX" val="13"/>
  <p:tag name="KSO_WM_UNIT_FILL_TYPE" val="1"/>
</p:tagLst>
</file>

<file path=ppt/tags/tag5.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4"/>
  <p:tag name="KSO_WM_UNIT_ID" val="diagram20160807_6*l_i*1_4"/>
  <p:tag name="KSO_WM_UNIT_LAYERLEVEL" val="1_1"/>
  <p:tag name="KSO_WM_DIAGRAM_GROUP_CODE" val="l1-1"/>
  <p:tag name="KSO_WM_UNIT_FILL_FORE_SCHEMECOLOR_INDEX" val="13"/>
  <p:tag name="KSO_WM_UNIT_FILL_TYPE" val="1"/>
</p:tagLst>
</file>

<file path=ppt/tags/tag6.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5"/>
  <p:tag name="KSO_WM_UNIT_ID" val="diagram20160807_6*l_i*1_5"/>
  <p:tag name="KSO_WM_UNIT_LAYERLEVEL" val="1_1"/>
  <p:tag name="KSO_WM_DIAGRAM_GROUP_CODE" val="l1-1"/>
  <p:tag name="KSO_WM_UNIT_FILL_FORE_SCHEMECOLOR_INDEX" val="13"/>
  <p:tag name="KSO_WM_UNIT_FILL_TYPE" val="1"/>
</p:tagLst>
</file>

<file path=ppt/tags/tag7.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6"/>
  <p:tag name="KSO_WM_UNIT_ID" val="diagram20160807_6*l_i*1_6"/>
  <p:tag name="KSO_WM_UNIT_LAYERLEVEL" val="1_1"/>
  <p:tag name="KSO_WM_DIAGRAM_GROUP_CODE" val="l1-1"/>
  <p:tag name="KSO_WM_UNIT_FILL_FORE_SCHEMECOLOR_INDEX" val="13"/>
  <p:tag name="KSO_WM_UNIT_FILL_TYPE" val="1"/>
</p:tagLst>
</file>

<file path=ppt/tags/tag8.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7"/>
  <p:tag name="KSO_WM_UNIT_ID" val="diagram20160807_6*l_i*1_7"/>
  <p:tag name="KSO_WM_UNIT_LAYERLEVEL" val="1_1"/>
  <p:tag name="KSO_WM_DIAGRAM_GROUP_CODE" val="l1-1"/>
  <p:tag name="KSO_WM_UNIT_FILL_FORE_SCHEMECOLOR_INDEX" val="6"/>
  <p:tag name="KSO_WM_UNIT_FILL_TYPE" val="1"/>
</p:tagLst>
</file>

<file path=ppt/tags/tag9.xml><?xml version="1.0" encoding="utf-8"?>
<p:tagLst xmlns:p="http://schemas.openxmlformats.org/presentationml/2006/main">
  <p:tag name="KSO_WM_TEMPLATE_CATEGORY" val="diagram"/>
  <p:tag name="KSO_WM_TEMPLATE_INDEX" val="20160807"/>
  <p:tag name="KSO_WM_TAG_VERSION" val="1.0"/>
  <p:tag name="KSO_WM_BEAUTIFY_FLAG" val="#wm#"/>
  <p:tag name="KSO_WM_UNIT_TYPE" val="l_i"/>
  <p:tag name="KSO_WM_UNIT_INDEX" val="1_8"/>
  <p:tag name="KSO_WM_UNIT_ID" val="diagram20160807_6*l_i*1_8"/>
  <p:tag name="KSO_WM_UNIT_LAYERLEVEL" val="1_1"/>
  <p:tag name="KSO_WM_DIAGRAM_GROUP_CODE" val="l1-1"/>
  <p:tag name="KSO_WM_UNIT_FILL_FORE_SCHEMECOLOR_INDEX" val="9"/>
  <p:tag name="KSO_WM_UNI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10610</Words>
  <Application>WPS 演示</Application>
  <PresentationFormat>自定义</PresentationFormat>
  <Paragraphs>190</Paragraphs>
  <Slides>17</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宋体</vt:lpstr>
      <vt:lpstr>Wingdings</vt:lpstr>
      <vt:lpstr>Candara</vt:lpstr>
      <vt:lpstr>华文新魏</vt:lpstr>
      <vt:lpstr>Symbol</vt:lpstr>
      <vt:lpstr>楷体</vt:lpstr>
      <vt:lpstr>Times New Roman</vt:lpstr>
      <vt:lpstr>Calibri</vt:lpstr>
      <vt:lpstr>Comic Sans MS</vt:lpstr>
      <vt:lpstr>微软雅黑</vt:lpstr>
      <vt:lpstr>Proxima Nova Regular</vt:lpstr>
      <vt:lpstr>Segoe Print</vt:lpstr>
      <vt:lpstr>黑体</vt:lpstr>
      <vt:lpstr>等线</vt:lpstr>
      <vt:lpstr>华文楷体</vt:lpstr>
      <vt:lpstr>Arial Unicode MS</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505</cp:revision>
  <dcterms:created xsi:type="dcterms:W3CDTF">2017-08-18T03:02:00Z</dcterms:created>
  <dcterms:modified xsi:type="dcterms:W3CDTF">2021-04-20T11:32:46Z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B9C015ADB24A449CB7C38991884013FD</vt:lpwstr>
  </property>
</Properties>
</file>