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notesMasterIdLst>
    <p:notesMasterId r:id="rId5"/>
  </p:notesMasterIdLst>
  <p:sldIdLst>
    <p:sldId id="407" r:id="rId4"/>
    <p:sldId id="408" r:id="rId6"/>
    <p:sldId id="409" r:id="rId7"/>
    <p:sldId id="410" r:id="rId8"/>
    <p:sldId id="411" r:id="rId9"/>
    <p:sldId id="412" r:id="rId10"/>
    <p:sldId id="414" r:id="rId11"/>
    <p:sldId id="415" r:id="rId12"/>
    <p:sldId id="416" r:id="rId13"/>
    <p:sldId id="419" r:id="rId14"/>
    <p:sldId id="422" r:id="rId15"/>
    <p:sldId id="423" r:id="rId16"/>
    <p:sldId id="424" r:id="rId17"/>
    <p:sldId id="427" r:id="rId18"/>
    <p:sldId id="431" r:id="rId19"/>
    <p:sldId id="444" r:id="rId20"/>
    <p:sldId id="450" r:id="rId21"/>
    <p:sldId id="452" r:id="rId22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" initials="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522"/>
    <a:srgbClr val="222A11"/>
    <a:srgbClr val="B28A35"/>
    <a:srgbClr val="E4C874"/>
    <a:srgbClr val="F7F7F7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5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-384" y="-96"/>
      </p:cViewPr>
      <p:guideLst>
        <p:guide orient="horz" pos="2775"/>
        <p:guide pos="69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39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01A41-A85B-4BA3-A58B-5DF29B5ACF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88F8D-94BC-43CD-A0DF-0660451385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355E6-BC69-459C-9A59-C187A6960C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0" y="0"/>
            <a:ext cx="12195174" cy="6858000"/>
          </a:xfrm>
          <a:prstGeom prst="rect">
            <a:avLst/>
          </a:pr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34198" y="2174446"/>
            <a:ext cx="4258007" cy="28610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>
                <a:latin typeface="华文细黑" panose="02010600040101010101" pitchFamily="2" charset="-122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四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0" y="0"/>
            <a:ext cx="12195175" cy="6858000"/>
          </a:xfrm>
          <a:prstGeom prst="rect">
            <a:avLst/>
          </a:prstGeom>
          <a:solidFill>
            <a:srgbClr val="3B3C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0" y="0"/>
            <a:ext cx="12195174" cy="6858000"/>
          </a:xfrm>
          <a:prstGeom prst="rect">
            <a:avLst/>
          </a:pr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34198" y="2174446"/>
            <a:ext cx="4258007" cy="28610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>
                <a:latin typeface="华文细黑" panose="02010600040101010101" pitchFamily="2" charset="-122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四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0" y="0"/>
            <a:ext cx="12195175" cy="6858000"/>
          </a:xfrm>
          <a:prstGeom prst="rect">
            <a:avLst/>
          </a:prstGeom>
          <a:solidFill>
            <a:srgbClr val="3B3C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水印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916738" y="63500"/>
            <a:ext cx="5173345" cy="1674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水印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908483" y="63500"/>
            <a:ext cx="5173345" cy="1674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FB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88" y="0"/>
            <a:ext cx="12192000" cy="6858000"/>
          </a:xfrm>
          <a:prstGeom prst="rect">
            <a:avLst/>
          </a:prstGeom>
          <a:solidFill>
            <a:srgbClr val="F2B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87"/>
          <p:cNvSpPr>
            <a:spLocks noChangeArrowheads="1"/>
          </p:cNvSpPr>
          <p:nvPr/>
        </p:nvSpPr>
        <p:spPr bwMode="auto">
          <a:xfrm>
            <a:off x="3814594" y="3025940"/>
            <a:ext cx="6623766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1. </a:t>
            </a:r>
            <a:r>
              <a:rPr lang="zh-CN" altLang="en-US" sz="240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介词固定搭配</a:t>
            </a:r>
            <a:endParaRPr lang="zh-CN" altLang="en-US" sz="2400" dirty="0" err="1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2. </a:t>
            </a:r>
            <a:r>
              <a:rPr lang="zh-CN" altLang="en-US" sz="240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冠词的固定搭配</a:t>
            </a:r>
            <a:endParaRPr lang="en-US" altLang="zh-CN" sz="2400" dirty="0" err="1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3. </a:t>
            </a:r>
            <a:r>
              <a:rPr lang="zh-CN" altLang="en-US" sz="240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常考的固定搭配</a:t>
            </a:r>
            <a:endParaRPr lang="en-US" altLang="zh-CN" sz="2400" dirty="0" err="1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4. </a:t>
            </a:r>
            <a:r>
              <a:rPr lang="zh-CN" altLang="en-US" sz="240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高考题演练</a:t>
            </a:r>
            <a:endParaRPr lang="en-US" altLang="zh-CN" sz="2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76485" y="2001827"/>
            <a:ext cx="703012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常考的词语固定搭配</a:t>
            </a:r>
            <a:endParaRPr lang="zh-CN" altLang="zh-CN" sz="48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99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solidFill>
            <a:srgbClr val="00B0F0"/>
          </a:solidFill>
        </p:grpSpPr>
        <p:sp>
          <p:nvSpPr>
            <p:cNvPr id="32" name="矩形 31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5" name="文本框 9"/>
          <p:cNvSpPr txBox="1"/>
          <p:nvPr/>
        </p:nvSpPr>
        <p:spPr>
          <a:xfrm>
            <a:off x="868045" y="172720"/>
            <a:ext cx="6641465" cy="4375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lIns="68580" tIns="34290" rIns="68580" bIns="34290" rtlCol="0">
            <a:spAutoFit/>
          </a:bodyPr>
          <a:p>
            <a:pPr marL="0" lvl="1" algn="ctr"/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浙江新高考 7次语法填空真题 —— </a:t>
            </a:r>
            <a:r>
              <a:rPr 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</a:t>
            </a:r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</a:t>
            </a:r>
            <a:endParaRPr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1300" y="-120650"/>
            <a:ext cx="478790" cy="7308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b="1">
                <a:solidFill>
                  <a:schemeClr val="bg1"/>
                </a:solidFill>
                <a:sym typeface="+mn-ea"/>
              </a:rPr>
              <a:t>4</a:t>
            </a:r>
            <a:endParaRPr 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27050" y="836930"/>
            <a:ext cx="11224260" cy="4528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ts val="3460"/>
              </a:lnSpc>
            </a:pPr>
            <a:r>
              <a:rPr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Drinking my iced coffee I ran my fingers along the streets 57</a:t>
            </a:r>
            <a:r>
              <a:rPr sz="2400" b="0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</a:t>
            </a:r>
            <a:r>
              <a:rPr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the hotel </a:t>
            </a:r>
            <a:r>
              <a: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</a:t>
            </a:r>
            <a:r>
              <a:rPr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the opera hall.</a:t>
            </a:r>
            <a:r>
              <a:rPr lang="zh-CN" altLang="en-US" sz="1800" b="0" i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（2016年10月浙江卷）</a:t>
            </a:r>
            <a:endParaRPr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ts val="3460"/>
              </a:lnSpc>
            </a:pPr>
            <a:r>
              <a:rPr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4.You wouldn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</a:t>
            </a:r>
            <a:r>
              <a:rPr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 think that a few month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 </a:t>
            </a:r>
            <a:r>
              <a:rPr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of exercise in your teens would be enough 59 </a:t>
            </a:r>
            <a:r>
              <a:rPr sz="2400" b="0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the rest of your life. </a:t>
            </a:r>
            <a:r>
              <a:rPr lang="zh-CN" altLang="en-US" sz="1800" b="0" i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 2017年11月浙江卷）</a:t>
            </a:r>
            <a:r>
              <a:rPr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</a:t>
            </a:r>
            <a:endParaRPr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ts val="3460"/>
              </a:lnSpc>
            </a:pPr>
            <a:r>
              <a:rPr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 I suggest that the next time you go to your mum</a:t>
            </a:r>
            <a:r>
              <a:rPr 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</a:t>
            </a:r>
            <a:r>
              <a:rPr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 home 65 </a:t>
            </a:r>
            <a:r>
              <a:rPr sz="2400" b="0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r>
              <a:rPr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dinner, get a few cooking tips from her.</a:t>
            </a:r>
            <a:r>
              <a:rPr lang="zh-CN" altLang="en-US" sz="1800" b="0" i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（2018年6月浙江卷）</a:t>
            </a:r>
            <a:r>
              <a:rPr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</a:t>
            </a:r>
            <a:endParaRPr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ts val="3460"/>
              </a:lnSpc>
            </a:pPr>
            <a:r>
              <a:rPr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6. One cup of coffee 60_______</a:t>
            </a:r>
            <a:r>
              <a:rPr sz="24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the late afternoon or evening</a:t>
            </a:r>
            <a:r>
              <a:rPr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will cause them to stay awake almost all night.</a:t>
            </a:r>
            <a:r>
              <a:rPr lang="zh-CN" altLang="en-US" sz="1800" b="0" i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（2018年11月浙江卷）</a:t>
            </a:r>
            <a:endParaRPr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ts val="3460"/>
              </a:lnSpc>
            </a:pPr>
            <a:r>
              <a:rPr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8.</a:t>
            </a:r>
            <a:r>
              <a:rPr sz="24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The answer</a:t>
            </a:r>
            <a:r>
              <a:rPr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61 </a:t>
            </a:r>
            <a:r>
              <a:rPr sz="2400" b="0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4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this question</a:t>
            </a:r>
            <a:r>
              <a:rPr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is not clear.</a:t>
            </a:r>
            <a:r>
              <a:rPr lang="zh-CN" altLang="en-US" sz="1800" b="0" i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（2019年6月浙江卷）</a:t>
            </a:r>
            <a:endParaRPr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ts val="3460"/>
              </a:lnSpc>
            </a:pPr>
            <a:r>
              <a:rPr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9. This aging of the population is driven 59 </a:t>
            </a:r>
            <a:r>
              <a:rPr sz="2400" b="0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two factors. </a:t>
            </a:r>
            <a:r>
              <a:rPr lang="zh-CN" altLang="en-US" sz="1800" b="0" i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（2020年1月浙江卷）</a:t>
            </a:r>
            <a:endParaRPr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77665" y="3402330"/>
            <a:ext cx="67754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</a:t>
            </a:r>
            <a:endParaRPr lang="en-US" altLang="zh-CN" sz="24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08210" y="836930"/>
            <a:ext cx="97282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from</a:t>
            </a:r>
            <a:endParaRPr lang="en-US" altLang="zh-CN" sz="24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43150" y="2128520"/>
            <a:ext cx="67754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for</a:t>
            </a:r>
            <a:endParaRPr lang="en-US" altLang="zh-CN" sz="2400" b="1" kern="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71665" y="4823460"/>
            <a:ext cx="67754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by</a:t>
            </a:r>
            <a:endParaRPr lang="en-US" altLang="zh-CN" sz="2400" b="1" kern="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05785" y="4344035"/>
            <a:ext cx="67754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to</a:t>
            </a:r>
            <a:endParaRPr lang="en-US" altLang="zh-CN" sz="24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55530" y="2552065"/>
            <a:ext cx="67754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for</a:t>
            </a:r>
            <a:endParaRPr lang="en-US" altLang="zh-CN" sz="2400" b="1" kern="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Freeform 429"/>
          <p:cNvSpPr>
            <a:spLocks noChangeArrowheads="1"/>
          </p:cNvSpPr>
          <p:nvPr/>
        </p:nvSpPr>
        <p:spPr bwMode="auto">
          <a:xfrm>
            <a:off x="11108487" y="5672820"/>
            <a:ext cx="983158" cy="976090"/>
          </a:xfrm>
          <a:custGeom>
            <a:avLst/>
            <a:gdLst>
              <a:gd name="T0" fmla="*/ 1162 w 1230"/>
              <a:gd name="T1" fmla="*/ 383 h 1221"/>
              <a:gd name="T2" fmla="*/ 1112 w 1230"/>
              <a:gd name="T3" fmla="*/ 433 h 1221"/>
              <a:gd name="T4" fmla="*/ 794 w 1230"/>
              <a:gd name="T5" fmla="*/ 116 h 1221"/>
              <a:gd name="T6" fmla="*/ 844 w 1230"/>
              <a:gd name="T7" fmla="*/ 57 h 1221"/>
              <a:gd name="T8" fmla="*/ 1061 w 1230"/>
              <a:gd name="T9" fmla="*/ 57 h 1221"/>
              <a:gd name="T10" fmla="*/ 1162 w 1230"/>
              <a:gd name="T11" fmla="*/ 166 h 1221"/>
              <a:gd name="T12" fmla="*/ 1162 w 1230"/>
              <a:gd name="T13" fmla="*/ 383 h 1221"/>
              <a:gd name="T14" fmla="*/ 418 w 1230"/>
              <a:gd name="T15" fmla="*/ 1019 h 1221"/>
              <a:gd name="T16" fmla="*/ 418 w 1230"/>
              <a:gd name="T17" fmla="*/ 1077 h 1221"/>
              <a:gd name="T18" fmla="*/ 468 w 1230"/>
              <a:gd name="T19" fmla="*/ 1077 h 1221"/>
              <a:gd name="T20" fmla="*/ 1061 w 1230"/>
              <a:gd name="T21" fmla="*/ 484 h 1221"/>
              <a:gd name="T22" fmla="*/ 1003 w 1230"/>
              <a:gd name="T23" fmla="*/ 433 h 1221"/>
              <a:gd name="T24" fmla="*/ 418 w 1230"/>
              <a:gd name="T25" fmla="*/ 1019 h 1221"/>
              <a:gd name="T26" fmla="*/ 150 w 1230"/>
              <a:gd name="T27" fmla="*/ 751 h 1221"/>
              <a:gd name="T28" fmla="*/ 150 w 1230"/>
              <a:gd name="T29" fmla="*/ 810 h 1221"/>
              <a:gd name="T30" fmla="*/ 209 w 1230"/>
              <a:gd name="T31" fmla="*/ 810 h 1221"/>
              <a:gd name="T32" fmla="*/ 794 w 1230"/>
              <a:gd name="T33" fmla="*/ 216 h 1221"/>
              <a:gd name="T34" fmla="*/ 735 w 1230"/>
              <a:gd name="T35" fmla="*/ 166 h 1221"/>
              <a:gd name="T36" fmla="*/ 150 w 1230"/>
              <a:gd name="T37" fmla="*/ 751 h 1221"/>
              <a:gd name="T38" fmla="*/ 844 w 1230"/>
              <a:gd name="T39" fmla="*/ 275 h 1221"/>
              <a:gd name="T40" fmla="*/ 259 w 1230"/>
              <a:gd name="T41" fmla="*/ 860 h 1221"/>
              <a:gd name="T42" fmla="*/ 259 w 1230"/>
              <a:gd name="T43" fmla="*/ 969 h 1221"/>
              <a:gd name="T44" fmla="*/ 367 w 1230"/>
              <a:gd name="T45" fmla="*/ 969 h 1221"/>
              <a:gd name="T46" fmla="*/ 953 w 1230"/>
              <a:gd name="T47" fmla="*/ 383 h 1221"/>
              <a:gd name="T48" fmla="*/ 844 w 1230"/>
              <a:gd name="T49" fmla="*/ 275 h 1221"/>
              <a:gd name="T50" fmla="*/ 367 w 1230"/>
              <a:gd name="T51" fmla="*/ 1127 h 1221"/>
              <a:gd name="T52" fmla="*/ 334 w 1230"/>
              <a:gd name="T53" fmla="*/ 1061 h 1221"/>
              <a:gd name="T54" fmla="*/ 309 w 1230"/>
              <a:gd name="T55" fmla="*/ 1061 h 1221"/>
              <a:gd name="T56" fmla="*/ 209 w 1230"/>
              <a:gd name="T57" fmla="*/ 1019 h 1221"/>
              <a:gd name="T58" fmla="*/ 158 w 1230"/>
              <a:gd name="T59" fmla="*/ 910 h 1221"/>
              <a:gd name="T60" fmla="*/ 167 w 1230"/>
              <a:gd name="T61" fmla="*/ 893 h 1221"/>
              <a:gd name="T62" fmla="*/ 100 w 1230"/>
              <a:gd name="T63" fmla="*/ 860 h 1221"/>
              <a:gd name="T64" fmla="*/ 92 w 1230"/>
              <a:gd name="T65" fmla="*/ 852 h 1221"/>
              <a:gd name="T66" fmla="*/ 0 w 1230"/>
              <a:gd name="T67" fmla="*/ 1220 h 1221"/>
              <a:gd name="T68" fmla="*/ 367 w 1230"/>
              <a:gd name="T69" fmla="*/ 1127 h 1221"/>
              <a:gd name="T70" fmla="*/ 367 w 1230"/>
              <a:gd name="T71" fmla="*/ 1127 h 1221"/>
              <a:gd name="T72" fmla="*/ 367 w 1230"/>
              <a:gd name="T73" fmla="*/ 1127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0" h="1221">
                <a:moveTo>
                  <a:pt x="1162" y="383"/>
                </a:moveTo>
                <a:cubicBezTo>
                  <a:pt x="1112" y="433"/>
                  <a:pt x="1112" y="433"/>
                  <a:pt x="1112" y="433"/>
                </a:cubicBezTo>
                <a:cubicBezTo>
                  <a:pt x="794" y="116"/>
                  <a:pt x="794" y="116"/>
                  <a:pt x="794" y="116"/>
                </a:cubicBezTo>
                <a:cubicBezTo>
                  <a:pt x="844" y="57"/>
                  <a:pt x="844" y="57"/>
                  <a:pt x="844" y="57"/>
                </a:cubicBezTo>
                <a:cubicBezTo>
                  <a:pt x="903" y="0"/>
                  <a:pt x="1003" y="0"/>
                  <a:pt x="1061" y="57"/>
                </a:cubicBezTo>
                <a:cubicBezTo>
                  <a:pt x="1162" y="166"/>
                  <a:pt x="1162" y="166"/>
                  <a:pt x="1162" y="166"/>
                </a:cubicBezTo>
                <a:cubicBezTo>
                  <a:pt x="1229" y="225"/>
                  <a:pt x="1229" y="325"/>
                  <a:pt x="1162" y="383"/>
                </a:cubicBezTo>
                <a:close/>
                <a:moveTo>
                  <a:pt x="418" y="1019"/>
                </a:moveTo>
                <a:cubicBezTo>
                  <a:pt x="401" y="1035"/>
                  <a:pt x="401" y="1061"/>
                  <a:pt x="418" y="1077"/>
                </a:cubicBezTo>
                <a:cubicBezTo>
                  <a:pt x="434" y="1086"/>
                  <a:pt x="459" y="1086"/>
                  <a:pt x="468" y="1077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03" y="433"/>
                  <a:pt x="1003" y="433"/>
                  <a:pt x="1003" y="433"/>
                </a:cubicBezTo>
                <a:lnTo>
                  <a:pt x="418" y="1019"/>
                </a:lnTo>
                <a:close/>
                <a:moveTo>
                  <a:pt x="150" y="751"/>
                </a:moveTo>
                <a:cubicBezTo>
                  <a:pt x="133" y="768"/>
                  <a:pt x="133" y="793"/>
                  <a:pt x="150" y="810"/>
                </a:cubicBezTo>
                <a:cubicBezTo>
                  <a:pt x="167" y="818"/>
                  <a:pt x="192" y="818"/>
                  <a:pt x="209" y="810"/>
                </a:cubicBezTo>
                <a:cubicBezTo>
                  <a:pt x="794" y="216"/>
                  <a:pt x="794" y="216"/>
                  <a:pt x="794" y="216"/>
                </a:cubicBezTo>
                <a:cubicBezTo>
                  <a:pt x="735" y="166"/>
                  <a:pt x="735" y="166"/>
                  <a:pt x="735" y="166"/>
                </a:cubicBezTo>
                <a:lnTo>
                  <a:pt x="150" y="751"/>
                </a:lnTo>
                <a:close/>
                <a:moveTo>
                  <a:pt x="844" y="275"/>
                </a:moveTo>
                <a:cubicBezTo>
                  <a:pt x="259" y="860"/>
                  <a:pt x="259" y="860"/>
                  <a:pt x="259" y="860"/>
                </a:cubicBezTo>
                <a:cubicBezTo>
                  <a:pt x="225" y="893"/>
                  <a:pt x="225" y="935"/>
                  <a:pt x="259" y="969"/>
                </a:cubicBezTo>
                <a:cubicBezTo>
                  <a:pt x="284" y="994"/>
                  <a:pt x="334" y="994"/>
                  <a:pt x="367" y="969"/>
                </a:cubicBezTo>
                <a:cubicBezTo>
                  <a:pt x="953" y="383"/>
                  <a:pt x="953" y="383"/>
                  <a:pt x="953" y="383"/>
                </a:cubicBezTo>
                <a:lnTo>
                  <a:pt x="844" y="275"/>
                </a:lnTo>
                <a:close/>
                <a:moveTo>
                  <a:pt x="367" y="1127"/>
                </a:moveTo>
                <a:cubicBezTo>
                  <a:pt x="351" y="1111"/>
                  <a:pt x="343" y="1086"/>
                  <a:pt x="334" y="1061"/>
                </a:cubicBezTo>
                <a:cubicBezTo>
                  <a:pt x="326" y="1061"/>
                  <a:pt x="317" y="1061"/>
                  <a:pt x="309" y="1061"/>
                </a:cubicBezTo>
                <a:cubicBezTo>
                  <a:pt x="276" y="1061"/>
                  <a:pt x="234" y="1052"/>
                  <a:pt x="209" y="1019"/>
                </a:cubicBezTo>
                <a:cubicBezTo>
                  <a:pt x="175" y="994"/>
                  <a:pt x="158" y="952"/>
                  <a:pt x="158" y="910"/>
                </a:cubicBezTo>
                <a:cubicBezTo>
                  <a:pt x="158" y="910"/>
                  <a:pt x="158" y="902"/>
                  <a:pt x="167" y="893"/>
                </a:cubicBezTo>
                <a:cubicBezTo>
                  <a:pt x="142" y="885"/>
                  <a:pt x="117" y="877"/>
                  <a:pt x="100" y="860"/>
                </a:cubicBezTo>
                <a:lnTo>
                  <a:pt x="92" y="852"/>
                </a:lnTo>
                <a:cubicBezTo>
                  <a:pt x="0" y="1220"/>
                  <a:pt x="0" y="1220"/>
                  <a:pt x="0" y="1220"/>
                </a:cubicBezTo>
                <a:cubicBezTo>
                  <a:pt x="367" y="1127"/>
                  <a:pt x="367" y="1127"/>
                  <a:pt x="367" y="1127"/>
                </a:cubicBezTo>
                <a:close/>
                <a:moveTo>
                  <a:pt x="367" y="1127"/>
                </a:moveTo>
                <a:lnTo>
                  <a:pt x="367" y="112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177800" dist="190500" dir="2700000" algn="tl" rotWithShape="0">
              <a:prstClr val="black">
                <a:alpha val="40000"/>
              </a:prstClr>
            </a:outerShdw>
          </a:effectLst>
        </p:spPr>
        <p:txBody>
          <a:bodyPr wrap="none" lIns="57594" tIns="28797" rIns="57594" bIns="28797" anchor="ctr"/>
          <a:p>
            <a:pPr defTabSz="513080">
              <a:defRPr/>
            </a:pPr>
            <a:endParaRPr lang="en-US" sz="20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8" grpId="1"/>
      <p:bldP spid="6" grpId="0"/>
      <p:bldP spid="6" grpId="1"/>
      <p:bldP spid="3" grpId="0"/>
      <p:bldP spid="3" grpId="1"/>
      <p:bldP spid="2" grpId="0"/>
      <p:bldP spid="2" grpId="1"/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solidFill>
            <a:srgbClr val="00B0F0"/>
          </a:solidFill>
        </p:grpSpPr>
        <p:sp>
          <p:nvSpPr>
            <p:cNvPr id="32" name="矩形 31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5" name="文本框 9"/>
          <p:cNvSpPr txBox="1"/>
          <p:nvPr/>
        </p:nvSpPr>
        <p:spPr>
          <a:xfrm>
            <a:off x="868045" y="172720"/>
            <a:ext cx="7299325" cy="4375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lIns="68580" tIns="34290" rIns="68580" bIns="34290" rtlCol="0">
            <a:spAutoFit/>
          </a:bodyPr>
          <a:p>
            <a:pPr marL="0" lvl="1" algn="ctr"/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.形容词或副词 </a:t>
            </a:r>
            <a:r>
              <a:rPr 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 </a:t>
            </a:r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比较级和最高级</a:t>
            </a:r>
            <a:r>
              <a:rPr 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主要规则</a:t>
            </a:r>
            <a:endParaRPr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5"/>
          <p:cNvSpPr/>
          <p:nvPr/>
        </p:nvSpPr>
        <p:spPr>
          <a:xfrm>
            <a:off x="297180" y="3359786"/>
            <a:ext cx="11105515" cy="318516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ysClr val="windowText" lastClr="000000"/>
                </a:solidFill>
                <a:latin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ysClr val="windowText" lastClr="000000"/>
                </a:solidFill>
                <a:latin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ysClr val="windowText" lastClr="000000"/>
                </a:solidFill>
                <a:latin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ysClr val="windowText" lastClr="000000"/>
                </a:solidFill>
                <a:latin typeface="Calibri" panose="020F0502020204030204" charset="0"/>
              </a:defRPr>
            </a:lvl5pPr>
          </a:lstStyle>
          <a:p>
            <a:pPr lvl="0" indent="0" eaLnBrk="1" hangingPunct="1">
              <a:lnSpc>
                <a:spcPts val="348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以不发音e结尾的单音节词，比较在原级后加-r，最高级在原级后加-st</a:t>
            </a:r>
            <a:endParaRPr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eaLnBrk="1" hangingPunct="1">
              <a:lnSpc>
                <a:spcPts val="348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例如: larger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largest; nicer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nicest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eaLnBrk="1" hangingPunct="1">
              <a:lnSpc>
                <a:spcPts val="348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辅音字母+y结尾，把y变i，加er或est</a:t>
            </a:r>
            <a:endParaRPr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eaLnBrk="1" hangingPunct="1">
              <a:lnSpc>
                <a:spcPts val="348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例如: heav</a:t>
            </a:r>
            <a:r>
              <a:rPr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er-heav</a:t>
            </a:r>
            <a:r>
              <a:rPr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est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 eas</a:t>
            </a:r>
            <a:r>
              <a:rPr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er-eas</a:t>
            </a:r>
            <a:r>
              <a:rPr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est; happ</a:t>
            </a:r>
            <a:r>
              <a:rPr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er-happ</a:t>
            </a:r>
            <a:r>
              <a:rPr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est; health</a:t>
            </a:r>
            <a:r>
              <a:rPr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er-   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eaLnBrk="1" hangingPunct="1">
              <a:lnSpc>
                <a:spcPts val="348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healthiest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eaLnBrk="1" hangingPunct="1">
              <a:lnSpc>
                <a:spcPts val="348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重读闭音节，末尾只有一个辅音字母，双写再加er或est</a:t>
            </a:r>
            <a:endParaRPr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eaLnBrk="1" hangingPunct="1">
              <a:lnSpc>
                <a:spcPts val="348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例如: bi</a:t>
            </a:r>
            <a:r>
              <a:rPr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gg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er-bi</a:t>
            </a:r>
            <a:r>
              <a:rPr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gg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est;  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ho</a:t>
            </a:r>
            <a:r>
              <a:rPr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tt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er</a:t>
            </a: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ho</a:t>
            </a:r>
            <a:r>
              <a:rPr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tt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est;  fa</a:t>
            </a:r>
            <a:r>
              <a:rPr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tt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er</a:t>
            </a: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</a:t>
            </a:r>
            <a:r>
              <a:rPr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tt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est</a:t>
            </a:r>
            <a:endParaRPr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3365" y="-182245"/>
            <a:ext cx="478790" cy="7308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b="1">
                <a:solidFill>
                  <a:schemeClr val="bg1"/>
                </a:solidFill>
                <a:sym typeface="+mn-ea"/>
              </a:rPr>
              <a:t>2</a:t>
            </a:r>
            <a:endParaRPr 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3040" y="3300730"/>
            <a:ext cx="11313160" cy="3267710"/>
          </a:xfrm>
          <a:prstGeom prst="rect">
            <a:avLst/>
          </a:prstGeom>
          <a:noFill/>
          <a:ln w="76200" cap="flat" cmpd="sng" algn="ctr">
            <a:solidFill>
              <a:srgbClr val="00B0F0"/>
            </a:solidFill>
            <a:prstDash val="solid"/>
          </a:ln>
          <a:effectLst/>
        </p:spPr>
        <p:style>
          <a:lnRef idx="2">
            <a:srgbClr val="FFBF53">
              <a:shade val="50000"/>
            </a:srgbClr>
          </a:lnRef>
          <a:fillRef idx="1">
            <a:srgbClr val="FFBF53"/>
          </a:fillRef>
          <a:effectRef idx="0">
            <a:srgbClr val="FFBF53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Impact" panose="020B080603090205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 rot="0">
            <a:off x="732155" y="722630"/>
            <a:ext cx="10647680" cy="2226945"/>
            <a:chOff x="3724323" y="1908536"/>
            <a:chExt cx="1329153" cy="132886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" name="椭圆 4"/>
            <p:cNvSpPr/>
            <p:nvPr/>
          </p:nvSpPr>
          <p:spPr>
            <a:xfrm>
              <a:off x="3724323" y="1908536"/>
              <a:ext cx="1329153" cy="1328863"/>
            </a:xfrm>
            <a:prstGeom prst="roundRect">
              <a:avLst/>
            </a:prstGeom>
            <a:solidFill>
              <a:srgbClr val="00B0F0"/>
            </a:solidFill>
            <a:ln w="28575" cap="flat" cmpd="sng" algn="ctr">
              <a:solidFill>
                <a:srgbClr val="00B0F0"/>
              </a:solidFill>
              <a:prstDash val="solid"/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847605" y="1971057"/>
              <a:ext cx="1098122" cy="1098121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1898650" y="963295"/>
            <a:ext cx="861758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写出下列形容词或副词比较级和最高级</a:t>
            </a:r>
            <a:endParaRPr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large; nice</a:t>
            </a:r>
            <a:endParaRPr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heavy; easy; happy; healthy</a:t>
            </a:r>
            <a:endParaRPr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big; hot</a:t>
            </a: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fat; thin; slim; fit; wet; sad</a:t>
            </a:r>
            <a:endParaRPr 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828513" y="5987702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3" name="椭圆 42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C65885"/>
            </a:solidFill>
            <a:ln w="28575" cap="flat" cmpd="sng" algn="ctr">
              <a:solidFill>
                <a:srgbClr val="C65885"/>
              </a:solidFill>
              <a:prstDash val="solid"/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1708101" y="6568576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6" name="椭圆 45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B0F0"/>
            </a:solidFill>
            <a:ln w="28575" cap="flat" cmpd="sng" algn="ctr">
              <a:solidFill>
                <a:srgbClr val="00B0F0"/>
              </a:solidFill>
              <a:prstDash val="solid"/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9991886" y="6033095"/>
            <a:ext cx="946294" cy="946294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9" name="椭圆 4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FFBF53"/>
            </a:solidFill>
            <a:ln w="28575" cap="flat" cmpd="sng" algn="ctr">
              <a:solidFill>
                <a:srgbClr val="FFC000"/>
              </a:solidFill>
              <a:prstDash val="solid"/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0633466" y="6955994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52" name="椭圆 51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B0F0"/>
            </a:solidFill>
            <a:ln w="28575" cap="flat" cmpd="sng" algn="ctr">
              <a:solidFill>
                <a:srgbClr val="00B0F0"/>
              </a:solidFill>
              <a:prstDash val="solid"/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1316770" y="4888598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8" name="椭圆 7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F17475"/>
            </a:solidFill>
            <a:ln w="28575" cap="flat" cmpd="sng" algn="ctr">
              <a:solidFill>
                <a:srgbClr val="F17475"/>
              </a:solidFill>
              <a:prstDash val="solid"/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1648506" y="5702582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58" name="椭圆 57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B0F0"/>
            </a:solidFill>
            <a:ln w="28575" cap="flat" cmpd="sng" algn="ctr">
              <a:solidFill>
                <a:srgbClr val="00B0F0"/>
              </a:solidFill>
              <a:prstDash val="solid"/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194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solidFill>
            <a:srgbClr val="00B0F0"/>
          </a:solidFill>
        </p:grpSpPr>
        <p:sp>
          <p:nvSpPr>
            <p:cNvPr id="32" name="矩形 31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5" name="文本框 9"/>
          <p:cNvSpPr txBox="1"/>
          <p:nvPr/>
        </p:nvSpPr>
        <p:spPr>
          <a:xfrm>
            <a:off x="868045" y="172720"/>
            <a:ext cx="7411085" cy="4375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lIns="68580" tIns="34290" rIns="68580" bIns="34290" rtlCol="0">
            <a:spAutoFit/>
          </a:bodyPr>
          <a:p>
            <a:pPr marL="0" lvl="1" algn="ctr"/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.形容词或副词 </a:t>
            </a:r>
            <a:r>
              <a:rPr 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 </a:t>
            </a:r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比较级和最高级</a:t>
            </a:r>
            <a:r>
              <a:rPr 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主要规则</a:t>
            </a:r>
            <a:endParaRPr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5"/>
          <p:cNvSpPr/>
          <p:nvPr/>
        </p:nvSpPr>
        <p:spPr>
          <a:xfrm>
            <a:off x="253365" y="3380106"/>
            <a:ext cx="11105515" cy="27432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ysClr val="windowText" lastClr="000000"/>
                </a:solidFill>
                <a:latin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ysClr val="windowText" lastClr="000000"/>
                </a:solidFill>
                <a:latin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ysClr val="windowText" lastClr="000000"/>
                </a:solidFill>
                <a:latin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ysClr val="windowText" lastClr="000000"/>
                </a:solidFill>
                <a:latin typeface="Calibri" panose="020F0502020204030204" charset="0"/>
              </a:defRPr>
            </a:lvl5pPr>
          </a:lstStyle>
          <a:p>
            <a:pPr lvl="0" indent="0" eaLnBrk="1" hangingPunct="1">
              <a:lnSpc>
                <a:spcPts val="348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部分双音节词和多音节词在原级前加more构成比较级和most构成最高级</a:t>
            </a:r>
            <a:endParaRPr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eaLnBrk="1" hangingPunct="1">
              <a:lnSpc>
                <a:spcPts val="348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例如: </a:t>
            </a:r>
            <a:r>
              <a:rPr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more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slowly-</a:t>
            </a:r>
            <a:r>
              <a:rPr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most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slowly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eaLnBrk="1" hangingPunct="1">
              <a:lnSpc>
                <a:spcPts val="348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5.有少数形副词的比较级和最高级是不规则的，必须熟记</a:t>
            </a:r>
            <a:endParaRPr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eaLnBrk="1" hangingPunct="1">
              <a:lnSpc>
                <a:spcPts val="348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例如: better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best; worse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worst; older/elder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oldest/eldest; 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eaLnBrk="1" hangingPunct="1">
              <a:lnSpc>
                <a:spcPts val="348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less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least;  further/farther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furthest/farthest; </a:t>
            </a:r>
            <a:endParaRPr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eaLnBrk="1" hangingPunct="1">
              <a:lnSpc>
                <a:spcPts val="348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worse-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off</a:t>
            </a:r>
            <a:r>
              <a:rPr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/better-off</a:t>
            </a:r>
            <a:endParaRPr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3365" y="-182245"/>
            <a:ext cx="478790" cy="7308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b="1">
                <a:solidFill>
                  <a:schemeClr val="bg1"/>
                </a:solidFill>
                <a:sym typeface="+mn-ea"/>
              </a:rPr>
              <a:t>2</a:t>
            </a:r>
            <a:endParaRPr 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3365" y="3235325"/>
            <a:ext cx="11313160" cy="3267710"/>
          </a:xfrm>
          <a:prstGeom prst="rect">
            <a:avLst/>
          </a:prstGeom>
          <a:noFill/>
          <a:ln w="76200" cap="flat" cmpd="sng" algn="ctr">
            <a:solidFill>
              <a:srgbClr val="00B0F0"/>
            </a:solidFill>
            <a:prstDash val="solid"/>
          </a:ln>
          <a:effectLst/>
        </p:spPr>
        <p:style>
          <a:lnRef idx="2">
            <a:srgbClr val="FFBF53">
              <a:shade val="50000"/>
            </a:srgbClr>
          </a:lnRef>
          <a:fillRef idx="1">
            <a:srgbClr val="FFBF53"/>
          </a:fillRef>
          <a:effectRef idx="0">
            <a:srgbClr val="FFBF53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Impact" panose="020B080603090205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 rot="0">
            <a:off x="732155" y="722630"/>
            <a:ext cx="10647680" cy="2226945"/>
            <a:chOff x="3724323" y="1908536"/>
            <a:chExt cx="1329153" cy="132886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" name="椭圆 4"/>
            <p:cNvSpPr/>
            <p:nvPr/>
          </p:nvSpPr>
          <p:spPr>
            <a:xfrm>
              <a:off x="3724323" y="1908536"/>
              <a:ext cx="1329153" cy="1328863"/>
            </a:xfrm>
            <a:prstGeom prst="roundRect">
              <a:avLst/>
            </a:prstGeom>
            <a:solidFill>
              <a:srgbClr val="00B0F0"/>
            </a:solidFill>
            <a:ln w="28575" cap="flat" cmpd="sng" algn="ctr">
              <a:solidFill>
                <a:srgbClr val="00B0F0"/>
              </a:solidFill>
              <a:prstDash val="solid"/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847605" y="1971057"/>
              <a:ext cx="1098122" cy="1098121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1898650" y="963295"/>
            <a:ext cx="8617585" cy="15544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写出下列形容词或副词比较级和最高级</a:t>
            </a:r>
            <a:endParaRPr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slowly; different; easily</a:t>
            </a:r>
            <a:endParaRPr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 good/ well; bad /ill; old; little; far; many/much; </a:t>
            </a:r>
            <a:endParaRPr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badly-off/well-off  </a:t>
            </a:r>
            <a:endParaRPr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828513" y="5987702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3" name="椭圆 42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C65885"/>
            </a:solidFill>
            <a:ln w="28575" cap="flat" cmpd="sng" algn="ctr">
              <a:solidFill>
                <a:srgbClr val="C65885"/>
              </a:solidFill>
              <a:prstDash val="solid"/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1708101" y="6568576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6" name="椭圆 45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B0F0"/>
            </a:solidFill>
            <a:ln w="28575" cap="flat" cmpd="sng" algn="ctr">
              <a:solidFill>
                <a:srgbClr val="00B0F0"/>
              </a:solidFill>
              <a:prstDash val="solid"/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9991886" y="6033095"/>
            <a:ext cx="946294" cy="946294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9" name="椭圆 4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FFBF53"/>
            </a:solidFill>
            <a:ln w="28575" cap="flat" cmpd="sng" algn="ctr">
              <a:solidFill>
                <a:srgbClr val="FFC000"/>
              </a:solidFill>
              <a:prstDash val="solid"/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0633466" y="6955994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52" name="椭圆 51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B0F0"/>
            </a:solidFill>
            <a:ln w="28575" cap="flat" cmpd="sng" algn="ctr">
              <a:solidFill>
                <a:srgbClr val="00B0F0"/>
              </a:solidFill>
              <a:prstDash val="solid"/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1316770" y="4888598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8" name="椭圆 7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F17475"/>
            </a:solidFill>
            <a:ln w="28575" cap="flat" cmpd="sng" algn="ctr">
              <a:solidFill>
                <a:srgbClr val="F17475"/>
              </a:solidFill>
              <a:prstDash val="solid"/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1648506" y="5702582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58" name="椭圆 57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B0F0"/>
            </a:solidFill>
            <a:ln w="28575" cap="flat" cmpd="sng" algn="ctr">
              <a:solidFill>
                <a:srgbClr val="00B0F0"/>
              </a:solidFill>
              <a:prstDash val="solid"/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194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solidFill>
            <a:srgbClr val="00B0F0"/>
          </a:solidFill>
        </p:grpSpPr>
        <p:sp>
          <p:nvSpPr>
            <p:cNvPr id="32" name="矩形 31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5" name="文本框 9"/>
          <p:cNvSpPr txBox="1"/>
          <p:nvPr/>
        </p:nvSpPr>
        <p:spPr>
          <a:xfrm>
            <a:off x="868045" y="172720"/>
            <a:ext cx="6335395" cy="4375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lIns="68580" tIns="34290" rIns="68580" bIns="34290" rtlCol="0">
            <a:spAutoFit/>
          </a:bodyPr>
          <a:p>
            <a:pPr marL="0" lvl="1" algn="ctr"/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浙江新高考 7次语法填空</a:t>
            </a:r>
            <a:r>
              <a:rPr 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 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比较等级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5"/>
          <p:cNvSpPr/>
          <p:nvPr/>
        </p:nvSpPr>
        <p:spPr>
          <a:xfrm>
            <a:off x="313690" y="958850"/>
            <a:ext cx="1137729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ysClr val="windowText" lastClr="000000"/>
                </a:solidFill>
                <a:latin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ysClr val="windowText" lastClr="000000"/>
                </a:solidFill>
                <a:latin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ysClr val="windowText" lastClr="000000"/>
                </a:solidFill>
                <a:latin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ysClr val="windowText" lastClr="000000"/>
                </a:solidFill>
                <a:latin typeface="Calibri" panose="020F0502020204030204" charset="0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11. Sixteen years 60 </a:t>
            </a:r>
            <a:r>
              <a:rPr lang="zh-CN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(early), Pahlsson had removed the diamond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ring to cook a meal. </a:t>
            </a:r>
            <a:r>
              <a:rPr lang="zh-CN" altLang="en-US" sz="1800" i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（2017年6月浙江卷）</a:t>
            </a:r>
            <a:endParaRPr lang="zh-CN" altLang="en-US" sz="1800" i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16. There could be an even 63 </a:t>
            </a:r>
            <a:r>
              <a:rPr lang="zh-CN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(high) cost on your health. </a:t>
            </a:r>
            <a:r>
              <a:rPr lang="zh-CN" altLang="en-US" sz="1800" i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（2018年</a:t>
            </a:r>
            <a:endParaRPr lang="zh-CN" altLang="en-US" sz="1800" i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800" i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6月浙江卷）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23. and so, on average, the population becomes 61</a:t>
            </a:r>
            <a:r>
              <a:rPr lang="zh-CN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(old) than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before. </a:t>
            </a:r>
            <a:r>
              <a:rPr lang="zh-CN" altLang="en-US" sz="1800" i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（2020年1月浙江卷）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3365" y="-182245"/>
            <a:ext cx="478790" cy="7308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b="1">
                <a:solidFill>
                  <a:schemeClr val="bg1"/>
                </a:solidFill>
                <a:sym typeface="+mn-ea"/>
              </a:rPr>
              <a:t>2</a:t>
            </a:r>
            <a:endParaRPr 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1070" y="888365"/>
            <a:ext cx="116395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earl</a:t>
            </a:r>
            <a:r>
              <a: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ier</a:t>
            </a:r>
            <a:endParaRPr lang="zh-CN" altLang="en-US" sz="24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58150" y="2326640"/>
            <a:ext cx="142176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old</a:t>
            </a:r>
            <a:r>
              <a: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er</a:t>
            </a:r>
            <a:endParaRPr lang="zh-CN" altLang="en-US" sz="24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53635" y="1596390"/>
            <a:ext cx="172275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high</a:t>
            </a:r>
            <a:r>
              <a: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er</a:t>
            </a:r>
            <a:endParaRPr lang="zh-CN" altLang="en-US" sz="24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695" y="4038600"/>
            <a:ext cx="10204450" cy="21634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 anchor="t">
            <a:spAutoFit/>
          </a:bodyPr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根据上下文语境，判断形容词和副词的比较级别。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比较级的标志词： ①  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than表示比较；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②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有much, a great deal，a lot, a little, a bit, even修饰形容词或副词比较级，用于加强语气。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最高级的标志词：①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the+最高级；  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②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in, of表范围</a:t>
            </a:r>
            <a:endParaRPr lang="zh-CN" altLang="en-US" sz="2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Freeform 429"/>
          <p:cNvSpPr>
            <a:spLocks noChangeArrowheads="1"/>
          </p:cNvSpPr>
          <p:nvPr/>
        </p:nvSpPr>
        <p:spPr bwMode="auto">
          <a:xfrm>
            <a:off x="10707802" y="5023215"/>
            <a:ext cx="983158" cy="976090"/>
          </a:xfrm>
          <a:custGeom>
            <a:avLst/>
            <a:gdLst>
              <a:gd name="T0" fmla="*/ 1162 w 1230"/>
              <a:gd name="T1" fmla="*/ 383 h 1221"/>
              <a:gd name="T2" fmla="*/ 1112 w 1230"/>
              <a:gd name="T3" fmla="*/ 433 h 1221"/>
              <a:gd name="T4" fmla="*/ 794 w 1230"/>
              <a:gd name="T5" fmla="*/ 116 h 1221"/>
              <a:gd name="T6" fmla="*/ 844 w 1230"/>
              <a:gd name="T7" fmla="*/ 57 h 1221"/>
              <a:gd name="T8" fmla="*/ 1061 w 1230"/>
              <a:gd name="T9" fmla="*/ 57 h 1221"/>
              <a:gd name="T10" fmla="*/ 1162 w 1230"/>
              <a:gd name="T11" fmla="*/ 166 h 1221"/>
              <a:gd name="T12" fmla="*/ 1162 w 1230"/>
              <a:gd name="T13" fmla="*/ 383 h 1221"/>
              <a:gd name="T14" fmla="*/ 418 w 1230"/>
              <a:gd name="T15" fmla="*/ 1019 h 1221"/>
              <a:gd name="T16" fmla="*/ 418 w 1230"/>
              <a:gd name="T17" fmla="*/ 1077 h 1221"/>
              <a:gd name="T18" fmla="*/ 468 w 1230"/>
              <a:gd name="T19" fmla="*/ 1077 h 1221"/>
              <a:gd name="T20" fmla="*/ 1061 w 1230"/>
              <a:gd name="T21" fmla="*/ 484 h 1221"/>
              <a:gd name="T22" fmla="*/ 1003 w 1230"/>
              <a:gd name="T23" fmla="*/ 433 h 1221"/>
              <a:gd name="T24" fmla="*/ 418 w 1230"/>
              <a:gd name="T25" fmla="*/ 1019 h 1221"/>
              <a:gd name="T26" fmla="*/ 150 w 1230"/>
              <a:gd name="T27" fmla="*/ 751 h 1221"/>
              <a:gd name="T28" fmla="*/ 150 w 1230"/>
              <a:gd name="T29" fmla="*/ 810 h 1221"/>
              <a:gd name="T30" fmla="*/ 209 w 1230"/>
              <a:gd name="T31" fmla="*/ 810 h 1221"/>
              <a:gd name="T32" fmla="*/ 794 w 1230"/>
              <a:gd name="T33" fmla="*/ 216 h 1221"/>
              <a:gd name="T34" fmla="*/ 735 w 1230"/>
              <a:gd name="T35" fmla="*/ 166 h 1221"/>
              <a:gd name="T36" fmla="*/ 150 w 1230"/>
              <a:gd name="T37" fmla="*/ 751 h 1221"/>
              <a:gd name="T38" fmla="*/ 844 w 1230"/>
              <a:gd name="T39" fmla="*/ 275 h 1221"/>
              <a:gd name="T40" fmla="*/ 259 w 1230"/>
              <a:gd name="T41" fmla="*/ 860 h 1221"/>
              <a:gd name="T42" fmla="*/ 259 w 1230"/>
              <a:gd name="T43" fmla="*/ 969 h 1221"/>
              <a:gd name="T44" fmla="*/ 367 w 1230"/>
              <a:gd name="T45" fmla="*/ 969 h 1221"/>
              <a:gd name="T46" fmla="*/ 953 w 1230"/>
              <a:gd name="T47" fmla="*/ 383 h 1221"/>
              <a:gd name="T48" fmla="*/ 844 w 1230"/>
              <a:gd name="T49" fmla="*/ 275 h 1221"/>
              <a:gd name="T50" fmla="*/ 367 w 1230"/>
              <a:gd name="T51" fmla="*/ 1127 h 1221"/>
              <a:gd name="T52" fmla="*/ 334 w 1230"/>
              <a:gd name="T53" fmla="*/ 1061 h 1221"/>
              <a:gd name="T54" fmla="*/ 309 w 1230"/>
              <a:gd name="T55" fmla="*/ 1061 h 1221"/>
              <a:gd name="T56" fmla="*/ 209 w 1230"/>
              <a:gd name="T57" fmla="*/ 1019 h 1221"/>
              <a:gd name="T58" fmla="*/ 158 w 1230"/>
              <a:gd name="T59" fmla="*/ 910 h 1221"/>
              <a:gd name="T60" fmla="*/ 167 w 1230"/>
              <a:gd name="T61" fmla="*/ 893 h 1221"/>
              <a:gd name="T62" fmla="*/ 100 w 1230"/>
              <a:gd name="T63" fmla="*/ 860 h 1221"/>
              <a:gd name="T64" fmla="*/ 92 w 1230"/>
              <a:gd name="T65" fmla="*/ 852 h 1221"/>
              <a:gd name="T66" fmla="*/ 0 w 1230"/>
              <a:gd name="T67" fmla="*/ 1220 h 1221"/>
              <a:gd name="T68" fmla="*/ 367 w 1230"/>
              <a:gd name="T69" fmla="*/ 1127 h 1221"/>
              <a:gd name="T70" fmla="*/ 367 w 1230"/>
              <a:gd name="T71" fmla="*/ 1127 h 1221"/>
              <a:gd name="T72" fmla="*/ 367 w 1230"/>
              <a:gd name="T73" fmla="*/ 1127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0" h="1221">
                <a:moveTo>
                  <a:pt x="1162" y="383"/>
                </a:moveTo>
                <a:cubicBezTo>
                  <a:pt x="1112" y="433"/>
                  <a:pt x="1112" y="433"/>
                  <a:pt x="1112" y="433"/>
                </a:cubicBezTo>
                <a:cubicBezTo>
                  <a:pt x="794" y="116"/>
                  <a:pt x="794" y="116"/>
                  <a:pt x="794" y="116"/>
                </a:cubicBezTo>
                <a:cubicBezTo>
                  <a:pt x="844" y="57"/>
                  <a:pt x="844" y="57"/>
                  <a:pt x="844" y="57"/>
                </a:cubicBezTo>
                <a:cubicBezTo>
                  <a:pt x="903" y="0"/>
                  <a:pt x="1003" y="0"/>
                  <a:pt x="1061" y="57"/>
                </a:cubicBezTo>
                <a:cubicBezTo>
                  <a:pt x="1162" y="166"/>
                  <a:pt x="1162" y="166"/>
                  <a:pt x="1162" y="166"/>
                </a:cubicBezTo>
                <a:cubicBezTo>
                  <a:pt x="1229" y="225"/>
                  <a:pt x="1229" y="325"/>
                  <a:pt x="1162" y="383"/>
                </a:cubicBezTo>
                <a:close/>
                <a:moveTo>
                  <a:pt x="418" y="1019"/>
                </a:moveTo>
                <a:cubicBezTo>
                  <a:pt x="401" y="1035"/>
                  <a:pt x="401" y="1061"/>
                  <a:pt x="418" y="1077"/>
                </a:cubicBezTo>
                <a:cubicBezTo>
                  <a:pt x="434" y="1086"/>
                  <a:pt x="459" y="1086"/>
                  <a:pt x="468" y="1077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03" y="433"/>
                  <a:pt x="1003" y="433"/>
                  <a:pt x="1003" y="433"/>
                </a:cubicBezTo>
                <a:lnTo>
                  <a:pt x="418" y="1019"/>
                </a:lnTo>
                <a:close/>
                <a:moveTo>
                  <a:pt x="150" y="751"/>
                </a:moveTo>
                <a:cubicBezTo>
                  <a:pt x="133" y="768"/>
                  <a:pt x="133" y="793"/>
                  <a:pt x="150" y="810"/>
                </a:cubicBezTo>
                <a:cubicBezTo>
                  <a:pt x="167" y="818"/>
                  <a:pt x="192" y="818"/>
                  <a:pt x="209" y="810"/>
                </a:cubicBezTo>
                <a:cubicBezTo>
                  <a:pt x="794" y="216"/>
                  <a:pt x="794" y="216"/>
                  <a:pt x="794" y="216"/>
                </a:cubicBezTo>
                <a:cubicBezTo>
                  <a:pt x="735" y="166"/>
                  <a:pt x="735" y="166"/>
                  <a:pt x="735" y="166"/>
                </a:cubicBezTo>
                <a:lnTo>
                  <a:pt x="150" y="751"/>
                </a:lnTo>
                <a:close/>
                <a:moveTo>
                  <a:pt x="844" y="275"/>
                </a:moveTo>
                <a:cubicBezTo>
                  <a:pt x="259" y="860"/>
                  <a:pt x="259" y="860"/>
                  <a:pt x="259" y="860"/>
                </a:cubicBezTo>
                <a:cubicBezTo>
                  <a:pt x="225" y="893"/>
                  <a:pt x="225" y="935"/>
                  <a:pt x="259" y="969"/>
                </a:cubicBezTo>
                <a:cubicBezTo>
                  <a:pt x="284" y="994"/>
                  <a:pt x="334" y="994"/>
                  <a:pt x="367" y="969"/>
                </a:cubicBezTo>
                <a:cubicBezTo>
                  <a:pt x="953" y="383"/>
                  <a:pt x="953" y="383"/>
                  <a:pt x="953" y="383"/>
                </a:cubicBezTo>
                <a:lnTo>
                  <a:pt x="844" y="275"/>
                </a:lnTo>
                <a:close/>
                <a:moveTo>
                  <a:pt x="367" y="1127"/>
                </a:moveTo>
                <a:cubicBezTo>
                  <a:pt x="351" y="1111"/>
                  <a:pt x="343" y="1086"/>
                  <a:pt x="334" y="1061"/>
                </a:cubicBezTo>
                <a:cubicBezTo>
                  <a:pt x="326" y="1061"/>
                  <a:pt x="317" y="1061"/>
                  <a:pt x="309" y="1061"/>
                </a:cubicBezTo>
                <a:cubicBezTo>
                  <a:pt x="276" y="1061"/>
                  <a:pt x="234" y="1052"/>
                  <a:pt x="209" y="1019"/>
                </a:cubicBezTo>
                <a:cubicBezTo>
                  <a:pt x="175" y="994"/>
                  <a:pt x="158" y="952"/>
                  <a:pt x="158" y="910"/>
                </a:cubicBezTo>
                <a:cubicBezTo>
                  <a:pt x="158" y="910"/>
                  <a:pt x="158" y="902"/>
                  <a:pt x="167" y="893"/>
                </a:cubicBezTo>
                <a:cubicBezTo>
                  <a:pt x="142" y="885"/>
                  <a:pt x="117" y="877"/>
                  <a:pt x="100" y="860"/>
                </a:cubicBezTo>
                <a:lnTo>
                  <a:pt x="92" y="852"/>
                </a:lnTo>
                <a:cubicBezTo>
                  <a:pt x="0" y="1220"/>
                  <a:pt x="0" y="1220"/>
                  <a:pt x="0" y="1220"/>
                </a:cubicBezTo>
                <a:cubicBezTo>
                  <a:pt x="367" y="1127"/>
                  <a:pt x="367" y="1127"/>
                  <a:pt x="367" y="1127"/>
                </a:cubicBezTo>
                <a:close/>
                <a:moveTo>
                  <a:pt x="367" y="1127"/>
                </a:moveTo>
                <a:lnTo>
                  <a:pt x="367" y="112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177800" dist="190500" dir="2700000" algn="tl" rotWithShape="0">
              <a:prstClr val="black">
                <a:alpha val="40000"/>
              </a:prstClr>
            </a:outerShdw>
          </a:effectLst>
        </p:spPr>
        <p:txBody>
          <a:bodyPr wrap="none" lIns="57594" tIns="28797" rIns="57594" bIns="28797" anchor="ctr"/>
          <a:lstStyle/>
          <a:p>
            <a:pPr defTabSz="513080">
              <a:defRPr/>
            </a:pPr>
            <a:endParaRPr lang="en-US" sz="20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1"/>
          <p:cNvSpPr/>
          <p:nvPr/>
        </p:nvSpPr>
        <p:spPr>
          <a:xfrm>
            <a:off x="868045" y="990600"/>
            <a:ext cx="1968500" cy="36576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p>
            <a:pPr algn="ctr">
              <a:defRPr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圆角矩形 11"/>
          <p:cNvSpPr/>
          <p:nvPr/>
        </p:nvSpPr>
        <p:spPr>
          <a:xfrm>
            <a:off x="7108190" y="991235"/>
            <a:ext cx="1968500" cy="36576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p>
            <a:pPr algn="ctr">
              <a:defRPr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圆角矩形 11"/>
          <p:cNvSpPr/>
          <p:nvPr/>
        </p:nvSpPr>
        <p:spPr>
          <a:xfrm>
            <a:off x="10226675" y="2531745"/>
            <a:ext cx="860425" cy="36512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p>
            <a:pPr algn="ctr">
              <a:defRPr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圆角矩形 11"/>
          <p:cNvSpPr/>
          <p:nvPr/>
        </p:nvSpPr>
        <p:spPr>
          <a:xfrm>
            <a:off x="3608705" y="1801495"/>
            <a:ext cx="813435" cy="36576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p>
            <a:pPr algn="ctr">
              <a:defRPr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15" grpId="0" bldLvl="0" animBg="1"/>
      <p:bldP spid="15" grpId="1" animBg="1"/>
      <p:bldP spid="5" grpId="0" bldLvl="0" animBg="1"/>
      <p:bldP spid="5" grpId="1" animBg="1"/>
      <p:bldP spid="9" grpId="0" bldLvl="0" animBg="1"/>
      <p:bldP spid="9" grpId="1" animBg="1"/>
      <p:bldP spid="7" grpId="0" bldLvl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solidFill>
            <a:srgbClr val="00B0F0"/>
          </a:solidFill>
        </p:grpSpPr>
        <p:sp>
          <p:nvSpPr>
            <p:cNvPr id="32" name="矩形 31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5" name="文本框 9"/>
          <p:cNvSpPr txBox="1"/>
          <p:nvPr/>
        </p:nvSpPr>
        <p:spPr>
          <a:xfrm>
            <a:off x="868045" y="172720"/>
            <a:ext cx="4703445" cy="4375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lIns="68580" tIns="34290" rIns="68580" bIns="34290" rtlCol="0">
            <a:spAutoFit/>
          </a:bodyPr>
          <a:p>
            <a:pPr marL="0" lvl="1" algn="ctr"/>
            <a:r>
              <a:rPr 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基数词变序数词</a:t>
            </a:r>
            <a:endParaRPr 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3365" y="-182245"/>
            <a:ext cx="478790" cy="7308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b="1">
                <a:solidFill>
                  <a:schemeClr val="bg1"/>
                </a:solidFill>
                <a:sym typeface="+mn-ea"/>
              </a:rPr>
              <a:t>2</a:t>
            </a:r>
            <a:endParaRPr 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3365" y="954405"/>
            <a:ext cx="11313160" cy="5614035"/>
          </a:xfrm>
          <a:prstGeom prst="rect">
            <a:avLst/>
          </a:prstGeom>
          <a:noFill/>
          <a:ln w="76200" cap="flat" cmpd="sng" algn="ctr">
            <a:solidFill>
              <a:srgbClr val="00B0F0"/>
            </a:solidFill>
            <a:prstDash val="solid"/>
          </a:ln>
          <a:effectLst/>
        </p:spPr>
        <p:style>
          <a:lnRef idx="2">
            <a:srgbClr val="FFBF53">
              <a:shade val="50000"/>
            </a:srgbClr>
          </a:lnRef>
          <a:fillRef idx="1">
            <a:srgbClr val="FFBF53"/>
          </a:fillRef>
          <a:effectRef idx="0">
            <a:srgbClr val="FFBF53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Impact" panose="020B0806030902050204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828513" y="5987702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3" name="椭圆 42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C65885"/>
            </a:solidFill>
            <a:ln w="28575" cap="flat" cmpd="sng" algn="ctr">
              <a:solidFill>
                <a:srgbClr val="C65885"/>
              </a:solidFill>
              <a:prstDash val="solid"/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1708101" y="6568576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6" name="椭圆 45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B0F0"/>
            </a:solidFill>
            <a:ln w="28575" cap="flat" cmpd="sng" algn="ctr">
              <a:solidFill>
                <a:srgbClr val="00B0F0"/>
              </a:solidFill>
              <a:prstDash val="solid"/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0717921" y="6504509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52" name="椭圆 51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B0F0"/>
            </a:solidFill>
            <a:ln w="28575" cap="flat" cmpd="sng" algn="ctr">
              <a:solidFill>
                <a:srgbClr val="00B0F0"/>
              </a:solidFill>
              <a:prstDash val="solid"/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0766860" y="5639803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8" name="椭圆 7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F17475"/>
            </a:solidFill>
            <a:ln w="28575" cap="flat" cmpd="sng" algn="ctr">
              <a:solidFill>
                <a:srgbClr val="F17475"/>
              </a:solidFill>
              <a:prstDash val="solid"/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1648506" y="5702582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58" name="椭圆 57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B0F0"/>
            </a:solidFill>
            <a:ln w="28575" cap="flat" cmpd="sng" algn="ctr">
              <a:solidFill>
                <a:srgbClr val="00B0F0"/>
              </a:solidFill>
              <a:prstDash val="solid"/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</p:grp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3365" y="1045845"/>
          <a:ext cx="11313160" cy="5478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2555"/>
                <a:gridCol w="1520190"/>
                <a:gridCol w="1845945"/>
                <a:gridCol w="2138045"/>
                <a:gridCol w="1936750"/>
                <a:gridCol w="2479675"/>
              </a:tblGrid>
              <a:tr h="4933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基数词</a:t>
                      </a:r>
                      <a:endParaRPr lang="en-US" altLang="en-US" sz="24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序数词</a:t>
                      </a:r>
                      <a:endParaRPr lang="en-US" altLang="en-US" sz="24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基数词</a:t>
                      </a:r>
                      <a:endParaRPr lang="en-US" altLang="en-US" sz="24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序数词</a:t>
                      </a:r>
                      <a:endParaRPr lang="en-US" altLang="en-US" sz="24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基数词</a:t>
                      </a:r>
                      <a:endParaRPr lang="en-US" altLang="en-US" sz="24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序数词</a:t>
                      </a:r>
                      <a:endParaRPr lang="en-US" altLang="en-US" sz="24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495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</a:t>
                      </a:r>
                      <a:endParaRPr lang="en-US" altLang="en-US" sz="2400" b="1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eleven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eleven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twenty-</a:t>
                      </a: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one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twenty</a:t>
                      </a:r>
                      <a:r>
                        <a:rPr lang="en-US" sz="24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-first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3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second</a:t>
                      </a:r>
                      <a:endParaRPr lang="en-US" altLang="en-US" sz="2400" b="1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twelve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twel</a:t>
                      </a:r>
                      <a:r>
                        <a:rPr lang="en-US" sz="24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twenty-</a:t>
                      </a: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two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twenty</a:t>
                      </a:r>
                      <a:r>
                        <a:rPr lang="en-US" sz="24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-second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46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third</a:t>
                      </a:r>
                      <a:endParaRPr lang="en-US" altLang="en-US" sz="2400" b="1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thirteen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thirteen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thirty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thirt</a:t>
                      </a:r>
                      <a:r>
                        <a:rPr lang="en-US" sz="24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40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four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four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fourteen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fourteen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</a:t>
                      </a:r>
                      <a:endParaRPr lang="en-US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fort</a:t>
                      </a:r>
                      <a:r>
                        <a:rPr lang="en-US" sz="24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46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five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</a:t>
                      </a:r>
                      <a:r>
                        <a:rPr lang="en-US" sz="24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fifteen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fifteen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fifty</a:t>
                      </a: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fift</a:t>
                      </a:r>
                      <a:r>
                        <a:rPr lang="en-US" sz="24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59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six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six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sixteen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sixteen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sixty</a:t>
                      </a: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sixt</a:t>
                      </a:r>
                      <a:r>
                        <a:rPr lang="en-US" sz="24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46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seven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seven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seventeen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seventeen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seventy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sevent</a:t>
                      </a:r>
                      <a:r>
                        <a:rPr lang="en-US" sz="24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3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eight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eig</a:t>
                      </a:r>
                      <a:r>
                        <a:rPr lang="en-US" sz="2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hth</a:t>
                      </a:r>
                      <a:endParaRPr lang="en-US" altLang="en-US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eighteen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eighteen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eighty</a:t>
                      </a: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eight</a:t>
                      </a:r>
                      <a:r>
                        <a:rPr lang="en-US" sz="24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nine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</a:t>
                      </a:r>
                      <a:r>
                        <a:rPr lang="en-US" sz="2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nth</a:t>
                      </a:r>
                      <a:endParaRPr lang="en-US" altLang="en-US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nineteen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nineteen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ninety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ninet</a:t>
                      </a:r>
                      <a:r>
                        <a:rPr lang="en-US" sz="24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3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twenty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twent</a:t>
                      </a:r>
                      <a:r>
                        <a:rPr lang="en-US" sz="24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hundred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hundred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solidFill>
            <a:srgbClr val="00B0F0"/>
          </a:solidFill>
        </p:grpSpPr>
        <p:sp>
          <p:nvSpPr>
            <p:cNvPr id="32" name="矩形 31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5" name="文本框 9"/>
          <p:cNvSpPr txBox="1"/>
          <p:nvPr/>
        </p:nvSpPr>
        <p:spPr>
          <a:xfrm>
            <a:off x="868045" y="172720"/>
            <a:ext cx="4703445" cy="4375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lIns="68580" tIns="34290" rIns="68580" bIns="34290" rtlCol="0">
            <a:spAutoFit/>
          </a:bodyPr>
          <a:p>
            <a:pPr marL="0" lvl="1" algn="ctr"/>
            <a:r>
              <a:rPr 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形容词</a:t>
            </a:r>
            <a:r>
              <a:rPr 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</a:t>
            </a:r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副词</a:t>
            </a:r>
            <a:endParaRPr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5"/>
          <p:cNvSpPr/>
          <p:nvPr/>
        </p:nvSpPr>
        <p:spPr>
          <a:xfrm>
            <a:off x="297180" y="3703638"/>
            <a:ext cx="11105515" cy="269176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ysClr val="windowText" lastClr="000000"/>
                </a:solidFill>
                <a:latin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ysClr val="windowText" lastClr="000000"/>
                </a:solidFill>
                <a:latin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ysClr val="windowText" lastClr="000000"/>
                </a:solidFill>
                <a:latin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ysClr val="windowText" lastClr="000000"/>
                </a:solidFill>
                <a:latin typeface="Calibri" panose="020F0502020204030204" charset="0"/>
              </a:defRPr>
            </a:lvl5pPr>
          </a:lstStyle>
          <a:p>
            <a:pPr lvl="0" eaLnBrk="1" hangingPunct="1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1.绝大多数辅音字母加e结尾的形容词直接加-ly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eaLnBrk="1" hangingPunct="1">
              <a:lnSpc>
                <a:spcPts val="348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例如：polite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 wide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 wisely; rude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 nice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eaLnBrk="1" hangingPunct="1">
              <a:lnSpc>
                <a:spcPts val="348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以辅音字母加le结尾时,去e加y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eaLnBrk="1" hangingPunct="1">
              <a:lnSpc>
                <a:spcPts val="348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例如：sim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pl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 terri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 gen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tl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 possi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 comforta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considera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bl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eaLnBrk="1" hangingPunct="1">
              <a:lnSpc>
                <a:spcPts val="348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proba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y; incredi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eaLnBrk="1" hangingPunct="1">
              <a:lnSpc>
                <a:spcPts val="348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truly; 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3365" y="-182245"/>
            <a:ext cx="478790" cy="7308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b="1">
                <a:solidFill>
                  <a:schemeClr val="bg1"/>
                </a:solidFill>
                <a:sym typeface="+mn-ea"/>
              </a:rPr>
              <a:t>3</a:t>
            </a:r>
            <a:endParaRPr 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3040" y="3553460"/>
            <a:ext cx="11313160" cy="2992755"/>
          </a:xfrm>
          <a:prstGeom prst="rect">
            <a:avLst/>
          </a:prstGeom>
          <a:noFill/>
          <a:ln w="76200" cap="flat" cmpd="sng" algn="ctr">
            <a:solidFill>
              <a:srgbClr val="00B0F0"/>
            </a:solidFill>
            <a:prstDash val="solid"/>
          </a:ln>
          <a:effectLst/>
        </p:spPr>
        <p:style>
          <a:lnRef idx="2">
            <a:srgbClr val="FFBF53">
              <a:shade val="50000"/>
            </a:srgbClr>
          </a:lnRef>
          <a:fillRef idx="1">
            <a:srgbClr val="FFBF53"/>
          </a:fillRef>
          <a:effectRef idx="0">
            <a:srgbClr val="FFBF53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Impact" panose="020B080603090205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 rot="0">
            <a:off x="732155" y="722630"/>
            <a:ext cx="10647680" cy="2467610"/>
            <a:chOff x="3724323" y="1908536"/>
            <a:chExt cx="1329153" cy="132886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" name="椭圆 4"/>
            <p:cNvSpPr/>
            <p:nvPr/>
          </p:nvSpPr>
          <p:spPr>
            <a:xfrm>
              <a:off x="3724323" y="1908536"/>
              <a:ext cx="1329153" cy="1328863"/>
            </a:xfrm>
            <a:prstGeom prst="roundRect">
              <a:avLst/>
            </a:prstGeom>
            <a:solidFill>
              <a:srgbClr val="00B0F0"/>
            </a:solidFill>
            <a:ln w="28575" cap="flat" cmpd="sng" algn="ctr">
              <a:solidFill>
                <a:srgbClr val="00B0F0"/>
              </a:solidFill>
              <a:prstDash val="solid"/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847605" y="1971057"/>
              <a:ext cx="1098122" cy="1098121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1898650" y="939800"/>
            <a:ext cx="861758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写出下列形容词的副词形式</a:t>
            </a:r>
            <a:endParaRPr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polite; wide; wise; rude; nice</a:t>
            </a:r>
            <a:endParaRPr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simple; terrible; gentle; possible; comfortable;considerable; </a:t>
            </a:r>
            <a:endParaRPr sz="24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probable; incredible</a:t>
            </a:r>
            <a:endParaRPr sz="24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true; </a:t>
            </a:r>
            <a:endParaRPr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828513" y="5987702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3" name="椭圆 42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C65885"/>
            </a:solidFill>
            <a:ln w="28575" cap="flat" cmpd="sng" algn="ctr">
              <a:solidFill>
                <a:srgbClr val="C65885"/>
              </a:solidFill>
              <a:prstDash val="solid"/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1708101" y="6568576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6" name="椭圆 45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B0F0"/>
            </a:solidFill>
            <a:ln w="28575" cap="flat" cmpd="sng" algn="ctr">
              <a:solidFill>
                <a:srgbClr val="00B0F0"/>
              </a:solidFill>
              <a:prstDash val="solid"/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9991886" y="6033095"/>
            <a:ext cx="946294" cy="946294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9" name="椭圆 4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FFBF53"/>
            </a:solidFill>
            <a:ln w="28575" cap="flat" cmpd="sng" algn="ctr">
              <a:solidFill>
                <a:srgbClr val="FFC000"/>
              </a:solidFill>
              <a:prstDash val="solid"/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0633466" y="6955994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52" name="椭圆 51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B0F0"/>
            </a:solidFill>
            <a:ln w="28575" cap="flat" cmpd="sng" algn="ctr">
              <a:solidFill>
                <a:srgbClr val="00B0F0"/>
              </a:solidFill>
              <a:prstDash val="solid"/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1316770" y="4888598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8" name="椭圆 7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F17475"/>
            </a:solidFill>
            <a:ln w="28575" cap="flat" cmpd="sng" algn="ctr">
              <a:solidFill>
                <a:srgbClr val="F17475"/>
              </a:solidFill>
              <a:prstDash val="solid"/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1648506" y="5702582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58" name="椭圆 57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B0F0"/>
            </a:solidFill>
            <a:ln w="28575" cap="flat" cmpd="sng" algn="ctr">
              <a:solidFill>
                <a:srgbClr val="00B0F0"/>
              </a:solidFill>
              <a:prstDash val="solid"/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Impact" panose="020B080603090205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194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solidFill>
            <a:srgbClr val="00B0F0"/>
          </a:solidFill>
        </p:grpSpPr>
        <p:sp>
          <p:nvSpPr>
            <p:cNvPr id="32" name="矩形 31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5" name="文本框 9"/>
          <p:cNvSpPr txBox="1"/>
          <p:nvPr/>
        </p:nvSpPr>
        <p:spPr>
          <a:xfrm>
            <a:off x="868045" y="172720"/>
            <a:ext cx="6336030" cy="4375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lIns="68580" tIns="34290" rIns="68580" bIns="34290" rtlCol="0">
            <a:spAutoFit/>
          </a:bodyPr>
          <a:p>
            <a:pPr marL="0" lvl="1" algn="ctr"/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浙江新高考 7次语法填空</a:t>
            </a:r>
            <a:r>
              <a:rPr 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 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名词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5"/>
          <p:cNvSpPr/>
          <p:nvPr/>
        </p:nvSpPr>
        <p:spPr>
          <a:xfrm>
            <a:off x="408940" y="900430"/>
            <a:ext cx="1137729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ysClr val="windowText" lastClr="000000"/>
                </a:solidFill>
                <a:latin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ysClr val="windowText" lastClr="000000"/>
                </a:solidFill>
                <a:latin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ysClr val="windowText" lastClr="000000"/>
                </a:solidFill>
                <a:latin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ysClr val="windowText" lastClr="000000"/>
                </a:solidFill>
                <a:latin typeface="Calibri" panose="020F0502020204030204" charset="0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8. Magically, that show remains the Great Jason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 best 65</a:t>
            </a:r>
            <a:r>
              <a:rPr lang="zh-CN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</a:t>
            </a:r>
            <a:endParaRPr lang="zh-CN" altLang="en-US" sz="2400" u="sng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(perform) to this day.</a:t>
            </a:r>
            <a:r>
              <a:rPr lang="zh-CN" altLang="en-US" sz="2400" i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（2016年10月浙江卷）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17. Researchers have found that there is a direct link between the increase in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food eaten outside the home and the rise in 64</a:t>
            </a:r>
            <a:r>
              <a:rPr lang="zh-CN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(weigh)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problems.</a:t>
            </a:r>
            <a:r>
              <a:rPr lang="zh-CN" altLang="en-US" sz="2400" i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（2018年6月浙江卷）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21. Other American studies showed no 64 </a:t>
            </a:r>
            <a:r>
              <a:rPr lang="zh-CN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(connect)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between uniforms and school performance.</a:t>
            </a:r>
            <a:r>
              <a:rPr lang="zh-CN" altLang="en-US" sz="2400" i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（2019年6月浙江卷）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3365" y="-182245"/>
            <a:ext cx="478790" cy="7308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b="1">
                <a:solidFill>
                  <a:schemeClr val="bg1"/>
                </a:solidFill>
                <a:sym typeface="+mn-ea"/>
              </a:rPr>
              <a:t>2</a:t>
            </a:r>
            <a:endParaRPr 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35415" y="836930"/>
            <a:ext cx="216154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performance</a:t>
            </a:r>
            <a:endParaRPr lang="zh-CN" altLang="en-US" sz="2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74130" y="2524125"/>
            <a:ext cx="407733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connec</a:t>
            </a:r>
            <a:r>
              <a: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tion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/connec</a:t>
            </a:r>
            <a:r>
              <a: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tions</a:t>
            </a:r>
            <a:endParaRPr lang="zh-CN" altLang="en-US" sz="24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92770" y="1953260"/>
            <a:ext cx="172275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weight</a:t>
            </a:r>
            <a:endParaRPr lang="zh-CN" altLang="en-US" sz="2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856345" y="1325880"/>
            <a:ext cx="2569845" cy="14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29"/>
          <p:cNvSpPr>
            <a:spLocks noChangeArrowheads="1"/>
          </p:cNvSpPr>
          <p:nvPr/>
        </p:nvSpPr>
        <p:spPr bwMode="auto">
          <a:xfrm>
            <a:off x="10698912" y="5163550"/>
            <a:ext cx="983158" cy="976090"/>
          </a:xfrm>
          <a:custGeom>
            <a:avLst/>
            <a:gdLst>
              <a:gd name="T0" fmla="*/ 1162 w 1230"/>
              <a:gd name="T1" fmla="*/ 383 h 1221"/>
              <a:gd name="T2" fmla="*/ 1112 w 1230"/>
              <a:gd name="T3" fmla="*/ 433 h 1221"/>
              <a:gd name="T4" fmla="*/ 794 w 1230"/>
              <a:gd name="T5" fmla="*/ 116 h 1221"/>
              <a:gd name="T6" fmla="*/ 844 w 1230"/>
              <a:gd name="T7" fmla="*/ 57 h 1221"/>
              <a:gd name="T8" fmla="*/ 1061 w 1230"/>
              <a:gd name="T9" fmla="*/ 57 h 1221"/>
              <a:gd name="T10" fmla="*/ 1162 w 1230"/>
              <a:gd name="T11" fmla="*/ 166 h 1221"/>
              <a:gd name="T12" fmla="*/ 1162 w 1230"/>
              <a:gd name="T13" fmla="*/ 383 h 1221"/>
              <a:gd name="T14" fmla="*/ 418 w 1230"/>
              <a:gd name="T15" fmla="*/ 1019 h 1221"/>
              <a:gd name="T16" fmla="*/ 418 w 1230"/>
              <a:gd name="T17" fmla="*/ 1077 h 1221"/>
              <a:gd name="T18" fmla="*/ 468 w 1230"/>
              <a:gd name="T19" fmla="*/ 1077 h 1221"/>
              <a:gd name="T20" fmla="*/ 1061 w 1230"/>
              <a:gd name="T21" fmla="*/ 484 h 1221"/>
              <a:gd name="T22" fmla="*/ 1003 w 1230"/>
              <a:gd name="T23" fmla="*/ 433 h 1221"/>
              <a:gd name="T24" fmla="*/ 418 w 1230"/>
              <a:gd name="T25" fmla="*/ 1019 h 1221"/>
              <a:gd name="T26" fmla="*/ 150 w 1230"/>
              <a:gd name="T27" fmla="*/ 751 h 1221"/>
              <a:gd name="T28" fmla="*/ 150 w 1230"/>
              <a:gd name="T29" fmla="*/ 810 h 1221"/>
              <a:gd name="T30" fmla="*/ 209 w 1230"/>
              <a:gd name="T31" fmla="*/ 810 h 1221"/>
              <a:gd name="T32" fmla="*/ 794 w 1230"/>
              <a:gd name="T33" fmla="*/ 216 h 1221"/>
              <a:gd name="T34" fmla="*/ 735 w 1230"/>
              <a:gd name="T35" fmla="*/ 166 h 1221"/>
              <a:gd name="T36" fmla="*/ 150 w 1230"/>
              <a:gd name="T37" fmla="*/ 751 h 1221"/>
              <a:gd name="T38" fmla="*/ 844 w 1230"/>
              <a:gd name="T39" fmla="*/ 275 h 1221"/>
              <a:gd name="T40" fmla="*/ 259 w 1230"/>
              <a:gd name="T41" fmla="*/ 860 h 1221"/>
              <a:gd name="T42" fmla="*/ 259 w 1230"/>
              <a:gd name="T43" fmla="*/ 969 h 1221"/>
              <a:gd name="T44" fmla="*/ 367 w 1230"/>
              <a:gd name="T45" fmla="*/ 969 h 1221"/>
              <a:gd name="T46" fmla="*/ 953 w 1230"/>
              <a:gd name="T47" fmla="*/ 383 h 1221"/>
              <a:gd name="T48" fmla="*/ 844 w 1230"/>
              <a:gd name="T49" fmla="*/ 275 h 1221"/>
              <a:gd name="T50" fmla="*/ 367 w 1230"/>
              <a:gd name="T51" fmla="*/ 1127 h 1221"/>
              <a:gd name="T52" fmla="*/ 334 w 1230"/>
              <a:gd name="T53" fmla="*/ 1061 h 1221"/>
              <a:gd name="T54" fmla="*/ 309 w 1230"/>
              <a:gd name="T55" fmla="*/ 1061 h 1221"/>
              <a:gd name="T56" fmla="*/ 209 w 1230"/>
              <a:gd name="T57" fmla="*/ 1019 h 1221"/>
              <a:gd name="T58" fmla="*/ 158 w 1230"/>
              <a:gd name="T59" fmla="*/ 910 h 1221"/>
              <a:gd name="T60" fmla="*/ 167 w 1230"/>
              <a:gd name="T61" fmla="*/ 893 h 1221"/>
              <a:gd name="T62" fmla="*/ 100 w 1230"/>
              <a:gd name="T63" fmla="*/ 860 h 1221"/>
              <a:gd name="T64" fmla="*/ 92 w 1230"/>
              <a:gd name="T65" fmla="*/ 852 h 1221"/>
              <a:gd name="T66" fmla="*/ 0 w 1230"/>
              <a:gd name="T67" fmla="*/ 1220 h 1221"/>
              <a:gd name="T68" fmla="*/ 367 w 1230"/>
              <a:gd name="T69" fmla="*/ 1127 h 1221"/>
              <a:gd name="T70" fmla="*/ 367 w 1230"/>
              <a:gd name="T71" fmla="*/ 1127 h 1221"/>
              <a:gd name="T72" fmla="*/ 367 w 1230"/>
              <a:gd name="T73" fmla="*/ 1127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0" h="1221">
                <a:moveTo>
                  <a:pt x="1162" y="383"/>
                </a:moveTo>
                <a:cubicBezTo>
                  <a:pt x="1112" y="433"/>
                  <a:pt x="1112" y="433"/>
                  <a:pt x="1112" y="433"/>
                </a:cubicBezTo>
                <a:cubicBezTo>
                  <a:pt x="794" y="116"/>
                  <a:pt x="794" y="116"/>
                  <a:pt x="794" y="116"/>
                </a:cubicBezTo>
                <a:cubicBezTo>
                  <a:pt x="844" y="57"/>
                  <a:pt x="844" y="57"/>
                  <a:pt x="844" y="57"/>
                </a:cubicBezTo>
                <a:cubicBezTo>
                  <a:pt x="903" y="0"/>
                  <a:pt x="1003" y="0"/>
                  <a:pt x="1061" y="57"/>
                </a:cubicBezTo>
                <a:cubicBezTo>
                  <a:pt x="1162" y="166"/>
                  <a:pt x="1162" y="166"/>
                  <a:pt x="1162" y="166"/>
                </a:cubicBezTo>
                <a:cubicBezTo>
                  <a:pt x="1229" y="225"/>
                  <a:pt x="1229" y="325"/>
                  <a:pt x="1162" y="383"/>
                </a:cubicBezTo>
                <a:close/>
                <a:moveTo>
                  <a:pt x="418" y="1019"/>
                </a:moveTo>
                <a:cubicBezTo>
                  <a:pt x="401" y="1035"/>
                  <a:pt x="401" y="1061"/>
                  <a:pt x="418" y="1077"/>
                </a:cubicBezTo>
                <a:cubicBezTo>
                  <a:pt x="434" y="1086"/>
                  <a:pt x="459" y="1086"/>
                  <a:pt x="468" y="1077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03" y="433"/>
                  <a:pt x="1003" y="433"/>
                  <a:pt x="1003" y="433"/>
                </a:cubicBezTo>
                <a:lnTo>
                  <a:pt x="418" y="1019"/>
                </a:lnTo>
                <a:close/>
                <a:moveTo>
                  <a:pt x="150" y="751"/>
                </a:moveTo>
                <a:cubicBezTo>
                  <a:pt x="133" y="768"/>
                  <a:pt x="133" y="793"/>
                  <a:pt x="150" y="810"/>
                </a:cubicBezTo>
                <a:cubicBezTo>
                  <a:pt x="167" y="818"/>
                  <a:pt x="192" y="818"/>
                  <a:pt x="209" y="810"/>
                </a:cubicBezTo>
                <a:cubicBezTo>
                  <a:pt x="794" y="216"/>
                  <a:pt x="794" y="216"/>
                  <a:pt x="794" y="216"/>
                </a:cubicBezTo>
                <a:cubicBezTo>
                  <a:pt x="735" y="166"/>
                  <a:pt x="735" y="166"/>
                  <a:pt x="735" y="166"/>
                </a:cubicBezTo>
                <a:lnTo>
                  <a:pt x="150" y="751"/>
                </a:lnTo>
                <a:close/>
                <a:moveTo>
                  <a:pt x="844" y="275"/>
                </a:moveTo>
                <a:cubicBezTo>
                  <a:pt x="259" y="860"/>
                  <a:pt x="259" y="860"/>
                  <a:pt x="259" y="860"/>
                </a:cubicBezTo>
                <a:cubicBezTo>
                  <a:pt x="225" y="893"/>
                  <a:pt x="225" y="935"/>
                  <a:pt x="259" y="969"/>
                </a:cubicBezTo>
                <a:cubicBezTo>
                  <a:pt x="284" y="994"/>
                  <a:pt x="334" y="994"/>
                  <a:pt x="367" y="969"/>
                </a:cubicBezTo>
                <a:cubicBezTo>
                  <a:pt x="953" y="383"/>
                  <a:pt x="953" y="383"/>
                  <a:pt x="953" y="383"/>
                </a:cubicBezTo>
                <a:lnTo>
                  <a:pt x="844" y="275"/>
                </a:lnTo>
                <a:close/>
                <a:moveTo>
                  <a:pt x="367" y="1127"/>
                </a:moveTo>
                <a:cubicBezTo>
                  <a:pt x="351" y="1111"/>
                  <a:pt x="343" y="1086"/>
                  <a:pt x="334" y="1061"/>
                </a:cubicBezTo>
                <a:cubicBezTo>
                  <a:pt x="326" y="1061"/>
                  <a:pt x="317" y="1061"/>
                  <a:pt x="309" y="1061"/>
                </a:cubicBezTo>
                <a:cubicBezTo>
                  <a:pt x="276" y="1061"/>
                  <a:pt x="234" y="1052"/>
                  <a:pt x="209" y="1019"/>
                </a:cubicBezTo>
                <a:cubicBezTo>
                  <a:pt x="175" y="994"/>
                  <a:pt x="158" y="952"/>
                  <a:pt x="158" y="910"/>
                </a:cubicBezTo>
                <a:cubicBezTo>
                  <a:pt x="158" y="910"/>
                  <a:pt x="158" y="902"/>
                  <a:pt x="167" y="893"/>
                </a:cubicBezTo>
                <a:cubicBezTo>
                  <a:pt x="142" y="885"/>
                  <a:pt x="117" y="877"/>
                  <a:pt x="100" y="860"/>
                </a:cubicBezTo>
                <a:lnTo>
                  <a:pt x="92" y="852"/>
                </a:lnTo>
                <a:cubicBezTo>
                  <a:pt x="0" y="1220"/>
                  <a:pt x="0" y="1220"/>
                  <a:pt x="0" y="1220"/>
                </a:cubicBezTo>
                <a:cubicBezTo>
                  <a:pt x="367" y="1127"/>
                  <a:pt x="367" y="1127"/>
                  <a:pt x="367" y="1127"/>
                </a:cubicBezTo>
                <a:close/>
                <a:moveTo>
                  <a:pt x="367" y="1127"/>
                </a:moveTo>
                <a:lnTo>
                  <a:pt x="367" y="112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177800" dist="190500" dir="2700000" algn="tl" rotWithShape="0">
              <a:prstClr val="black">
                <a:alpha val="40000"/>
              </a:prstClr>
            </a:outerShdw>
          </a:effectLst>
        </p:spPr>
        <p:txBody>
          <a:bodyPr wrap="none" lIns="57594" tIns="28797" rIns="57594" bIns="28797" anchor="ctr"/>
          <a:lstStyle/>
          <a:p>
            <a:pPr defTabSz="513080">
              <a:defRPr/>
            </a:pPr>
            <a:endParaRPr lang="en-US" sz="20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solidFill>
            <a:srgbClr val="00B0F0"/>
          </a:solidFill>
        </p:grpSpPr>
        <p:sp>
          <p:nvSpPr>
            <p:cNvPr id="32" name="矩形 31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5" name="文本框 9"/>
          <p:cNvSpPr txBox="1"/>
          <p:nvPr/>
        </p:nvSpPr>
        <p:spPr>
          <a:xfrm>
            <a:off x="868045" y="172720"/>
            <a:ext cx="6071235" cy="4375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lIns="68580" tIns="34290" rIns="68580" bIns="34290" rtlCol="0">
            <a:spAutoFit/>
          </a:bodyPr>
          <a:p>
            <a:pPr marL="0" lvl="1" algn="ctr"/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浙江新高考 7次语法填空</a:t>
            </a:r>
            <a:r>
              <a:rPr 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形容词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5"/>
          <p:cNvSpPr/>
          <p:nvPr/>
        </p:nvSpPr>
        <p:spPr>
          <a:xfrm>
            <a:off x="385445" y="927418"/>
            <a:ext cx="1137729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ysClr val="windowText" lastClr="000000"/>
                </a:solidFill>
                <a:latin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ysClr val="windowText" lastClr="000000"/>
                </a:solidFill>
                <a:latin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ysClr val="windowText" lastClr="000000"/>
                </a:solidFill>
                <a:latin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ysClr val="windowText" lastClr="000000"/>
                </a:solidFill>
                <a:latin typeface="Calibri" panose="020F0502020204030204" charset="0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9. But something made her look closer, and she noticed a 57</a:t>
            </a:r>
            <a:r>
              <a:rPr lang="zh-CN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</a:t>
            </a:r>
            <a:endParaRPr lang="zh-CN" altLang="en-US" sz="2400" u="sng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(shine) object.</a:t>
            </a:r>
            <a:r>
              <a:rPr lang="zh-CN" altLang="en-US" sz="2400" i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（2017年6月浙江卷）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12. One of the 60 </a:t>
            </a:r>
            <a:r>
              <a:rPr lang="zh-CN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(effect) ways to build vocabulary is to read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good books. </a:t>
            </a:r>
            <a:r>
              <a:rPr lang="zh-CN" altLang="en-US" sz="2400" i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（2017年11月浙江卷）</a:t>
            </a:r>
            <a:endParaRPr lang="zh-CN" altLang="en-US" sz="2400" i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15. The obvious one is money; eating out once or twice a week may be 62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(afford) but doing this most days adds up.</a:t>
            </a:r>
            <a:r>
              <a:rPr lang="zh-CN" altLang="en-US" sz="2400" i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（2018年6月</a:t>
            </a:r>
            <a:endParaRPr lang="zh-CN" altLang="en-US" sz="2400" i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i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浙江卷）</a:t>
            </a:r>
            <a:endParaRPr lang="zh-CN" altLang="en-US" sz="2400" i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22. School uniforms are 65 </a:t>
            </a:r>
            <a:r>
              <a:rPr lang="zh-CN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(tradition) in Britain.</a:t>
            </a:r>
            <a:r>
              <a:rPr lang="zh-CN" altLang="en-US" sz="2400" i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（2019年6</a:t>
            </a:r>
            <a:endParaRPr lang="zh-CN" altLang="en-US" sz="2400" i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i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月浙江卷）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3365" y="-182245"/>
            <a:ext cx="478790" cy="7308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b="1">
                <a:solidFill>
                  <a:schemeClr val="bg1"/>
                </a:solidFill>
                <a:sym typeface="+mn-ea"/>
              </a:rPr>
              <a:t>2</a:t>
            </a:r>
            <a:endParaRPr 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94165" y="836930"/>
            <a:ext cx="235839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shin</a:t>
            </a:r>
            <a:r>
              <a: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y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/shin</a:t>
            </a:r>
            <a:r>
              <a: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ing</a:t>
            </a:r>
            <a:endParaRPr lang="zh-CN" altLang="en-US" sz="24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52775" y="1606550"/>
            <a:ext cx="176974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effec</a:t>
            </a:r>
            <a:r>
              <a: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tive</a:t>
            </a:r>
            <a:endParaRPr lang="zh-CN" altLang="en-US" sz="24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22520" y="3396615"/>
            <a:ext cx="188849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tradition</a:t>
            </a:r>
            <a:r>
              <a: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al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zh-CN" altLang="en-US" sz="2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9194165" y="1340485"/>
            <a:ext cx="2232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264285" y="2678430"/>
            <a:ext cx="188849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afford</a:t>
            </a:r>
            <a:r>
              <a: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able</a:t>
            </a:r>
            <a:endParaRPr lang="zh-CN" altLang="en-US" sz="24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4885" y="4481830"/>
            <a:ext cx="8736965" cy="16840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作定语、表语或补足语用__________形式。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Freeform 429"/>
          <p:cNvSpPr>
            <a:spLocks noChangeArrowheads="1"/>
          </p:cNvSpPr>
          <p:nvPr/>
        </p:nvSpPr>
        <p:spPr bwMode="auto">
          <a:xfrm>
            <a:off x="9721647" y="5093065"/>
            <a:ext cx="983158" cy="976090"/>
          </a:xfrm>
          <a:custGeom>
            <a:avLst/>
            <a:gdLst>
              <a:gd name="T0" fmla="*/ 1162 w 1230"/>
              <a:gd name="T1" fmla="*/ 383 h 1221"/>
              <a:gd name="T2" fmla="*/ 1112 w 1230"/>
              <a:gd name="T3" fmla="*/ 433 h 1221"/>
              <a:gd name="T4" fmla="*/ 794 w 1230"/>
              <a:gd name="T5" fmla="*/ 116 h 1221"/>
              <a:gd name="T6" fmla="*/ 844 w 1230"/>
              <a:gd name="T7" fmla="*/ 57 h 1221"/>
              <a:gd name="T8" fmla="*/ 1061 w 1230"/>
              <a:gd name="T9" fmla="*/ 57 h 1221"/>
              <a:gd name="T10" fmla="*/ 1162 w 1230"/>
              <a:gd name="T11" fmla="*/ 166 h 1221"/>
              <a:gd name="T12" fmla="*/ 1162 w 1230"/>
              <a:gd name="T13" fmla="*/ 383 h 1221"/>
              <a:gd name="T14" fmla="*/ 418 w 1230"/>
              <a:gd name="T15" fmla="*/ 1019 h 1221"/>
              <a:gd name="T16" fmla="*/ 418 w 1230"/>
              <a:gd name="T17" fmla="*/ 1077 h 1221"/>
              <a:gd name="T18" fmla="*/ 468 w 1230"/>
              <a:gd name="T19" fmla="*/ 1077 h 1221"/>
              <a:gd name="T20" fmla="*/ 1061 w 1230"/>
              <a:gd name="T21" fmla="*/ 484 h 1221"/>
              <a:gd name="T22" fmla="*/ 1003 w 1230"/>
              <a:gd name="T23" fmla="*/ 433 h 1221"/>
              <a:gd name="T24" fmla="*/ 418 w 1230"/>
              <a:gd name="T25" fmla="*/ 1019 h 1221"/>
              <a:gd name="T26" fmla="*/ 150 w 1230"/>
              <a:gd name="T27" fmla="*/ 751 h 1221"/>
              <a:gd name="T28" fmla="*/ 150 w 1230"/>
              <a:gd name="T29" fmla="*/ 810 h 1221"/>
              <a:gd name="T30" fmla="*/ 209 w 1230"/>
              <a:gd name="T31" fmla="*/ 810 h 1221"/>
              <a:gd name="T32" fmla="*/ 794 w 1230"/>
              <a:gd name="T33" fmla="*/ 216 h 1221"/>
              <a:gd name="T34" fmla="*/ 735 w 1230"/>
              <a:gd name="T35" fmla="*/ 166 h 1221"/>
              <a:gd name="T36" fmla="*/ 150 w 1230"/>
              <a:gd name="T37" fmla="*/ 751 h 1221"/>
              <a:gd name="T38" fmla="*/ 844 w 1230"/>
              <a:gd name="T39" fmla="*/ 275 h 1221"/>
              <a:gd name="T40" fmla="*/ 259 w 1230"/>
              <a:gd name="T41" fmla="*/ 860 h 1221"/>
              <a:gd name="T42" fmla="*/ 259 w 1230"/>
              <a:gd name="T43" fmla="*/ 969 h 1221"/>
              <a:gd name="T44" fmla="*/ 367 w 1230"/>
              <a:gd name="T45" fmla="*/ 969 h 1221"/>
              <a:gd name="T46" fmla="*/ 953 w 1230"/>
              <a:gd name="T47" fmla="*/ 383 h 1221"/>
              <a:gd name="T48" fmla="*/ 844 w 1230"/>
              <a:gd name="T49" fmla="*/ 275 h 1221"/>
              <a:gd name="T50" fmla="*/ 367 w 1230"/>
              <a:gd name="T51" fmla="*/ 1127 h 1221"/>
              <a:gd name="T52" fmla="*/ 334 w 1230"/>
              <a:gd name="T53" fmla="*/ 1061 h 1221"/>
              <a:gd name="T54" fmla="*/ 309 w 1230"/>
              <a:gd name="T55" fmla="*/ 1061 h 1221"/>
              <a:gd name="T56" fmla="*/ 209 w 1230"/>
              <a:gd name="T57" fmla="*/ 1019 h 1221"/>
              <a:gd name="T58" fmla="*/ 158 w 1230"/>
              <a:gd name="T59" fmla="*/ 910 h 1221"/>
              <a:gd name="T60" fmla="*/ 167 w 1230"/>
              <a:gd name="T61" fmla="*/ 893 h 1221"/>
              <a:gd name="T62" fmla="*/ 100 w 1230"/>
              <a:gd name="T63" fmla="*/ 860 h 1221"/>
              <a:gd name="T64" fmla="*/ 92 w 1230"/>
              <a:gd name="T65" fmla="*/ 852 h 1221"/>
              <a:gd name="T66" fmla="*/ 0 w 1230"/>
              <a:gd name="T67" fmla="*/ 1220 h 1221"/>
              <a:gd name="T68" fmla="*/ 367 w 1230"/>
              <a:gd name="T69" fmla="*/ 1127 h 1221"/>
              <a:gd name="T70" fmla="*/ 367 w 1230"/>
              <a:gd name="T71" fmla="*/ 1127 h 1221"/>
              <a:gd name="T72" fmla="*/ 367 w 1230"/>
              <a:gd name="T73" fmla="*/ 1127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0" h="1221">
                <a:moveTo>
                  <a:pt x="1162" y="383"/>
                </a:moveTo>
                <a:cubicBezTo>
                  <a:pt x="1112" y="433"/>
                  <a:pt x="1112" y="433"/>
                  <a:pt x="1112" y="433"/>
                </a:cubicBezTo>
                <a:cubicBezTo>
                  <a:pt x="794" y="116"/>
                  <a:pt x="794" y="116"/>
                  <a:pt x="794" y="116"/>
                </a:cubicBezTo>
                <a:cubicBezTo>
                  <a:pt x="844" y="57"/>
                  <a:pt x="844" y="57"/>
                  <a:pt x="844" y="57"/>
                </a:cubicBezTo>
                <a:cubicBezTo>
                  <a:pt x="903" y="0"/>
                  <a:pt x="1003" y="0"/>
                  <a:pt x="1061" y="57"/>
                </a:cubicBezTo>
                <a:cubicBezTo>
                  <a:pt x="1162" y="166"/>
                  <a:pt x="1162" y="166"/>
                  <a:pt x="1162" y="166"/>
                </a:cubicBezTo>
                <a:cubicBezTo>
                  <a:pt x="1229" y="225"/>
                  <a:pt x="1229" y="325"/>
                  <a:pt x="1162" y="383"/>
                </a:cubicBezTo>
                <a:close/>
                <a:moveTo>
                  <a:pt x="418" y="1019"/>
                </a:moveTo>
                <a:cubicBezTo>
                  <a:pt x="401" y="1035"/>
                  <a:pt x="401" y="1061"/>
                  <a:pt x="418" y="1077"/>
                </a:cubicBezTo>
                <a:cubicBezTo>
                  <a:pt x="434" y="1086"/>
                  <a:pt x="459" y="1086"/>
                  <a:pt x="468" y="1077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03" y="433"/>
                  <a:pt x="1003" y="433"/>
                  <a:pt x="1003" y="433"/>
                </a:cubicBezTo>
                <a:lnTo>
                  <a:pt x="418" y="1019"/>
                </a:lnTo>
                <a:close/>
                <a:moveTo>
                  <a:pt x="150" y="751"/>
                </a:moveTo>
                <a:cubicBezTo>
                  <a:pt x="133" y="768"/>
                  <a:pt x="133" y="793"/>
                  <a:pt x="150" y="810"/>
                </a:cubicBezTo>
                <a:cubicBezTo>
                  <a:pt x="167" y="818"/>
                  <a:pt x="192" y="818"/>
                  <a:pt x="209" y="810"/>
                </a:cubicBezTo>
                <a:cubicBezTo>
                  <a:pt x="794" y="216"/>
                  <a:pt x="794" y="216"/>
                  <a:pt x="794" y="216"/>
                </a:cubicBezTo>
                <a:cubicBezTo>
                  <a:pt x="735" y="166"/>
                  <a:pt x="735" y="166"/>
                  <a:pt x="735" y="166"/>
                </a:cubicBezTo>
                <a:lnTo>
                  <a:pt x="150" y="751"/>
                </a:lnTo>
                <a:close/>
                <a:moveTo>
                  <a:pt x="844" y="275"/>
                </a:moveTo>
                <a:cubicBezTo>
                  <a:pt x="259" y="860"/>
                  <a:pt x="259" y="860"/>
                  <a:pt x="259" y="860"/>
                </a:cubicBezTo>
                <a:cubicBezTo>
                  <a:pt x="225" y="893"/>
                  <a:pt x="225" y="935"/>
                  <a:pt x="259" y="969"/>
                </a:cubicBezTo>
                <a:cubicBezTo>
                  <a:pt x="284" y="994"/>
                  <a:pt x="334" y="994"/>
                  <a:pt x="367" y="969"/>
                </a:cubicBezTo>
                <a:cubicBezTo>
                  <a:pt x="953" y="383"/>
                  <a:pt x="953" y="383"/>
                  <a:pt x="953" y="383"/>
                </a:cubicBezTo>
                <a:lnTo>
                  <a:pt x="844" y="275"/>
                </a:lnTo>
                <a:close/>
                <a:moveTo>
                  <a:pt x="367" y="1127"/>
                </a:moveTo>
                <a:cubicBezTo>
                  <a:pt x="351" y="1111"/>
                  <a:pt x="343" y="1086"/>
                  <a:pt x="334" y="1061"/>
                </a:cubicBezTo>
                <a:cubicBezTo>
                  <a:pt x="326" y="1061"/>
                  <a:pt x="317" y="1061"/>
                  <a:pt x="309" y="1061"/>
                </a:cubicBezTo>
                <a:cubicBezTo>
                  <a:pt x="276" y="1061"/>
                  <a:pt x="234" y="1052"/>
                  <a:pt x="209" y="1019"/>
                </a:cubicBezTo>
                <a:cubicBezTo>
                  <a:pt x="175" y="994"/>
                  <a:pt x="158" y="952"/>
                  <a:pt x="158" y="910"/>
                </a:cubicBezTo>
                <a:cubicBezTo>
                  <a:pt x="158" y="910"/>
                  <a:pt x="158" y="902"/>
                  <a:pt x="167" y="893"/>
                </a:cubicBezTo>
                <a:cubicBezTo>
                  <a:pt x="142" y="885"/>
                  <a:pt x="117" y="877"/>
                  <a:pt x="100" y="860"/>
                </a:cubicBezTo>
                <a:lnTo>
                  <a:pt x="92" y="852"/>
                </a:lnTo>
                <a:cubicBezTo>
                  <a:pt x="0" y="1220"/>
                  <a:pt x="0" y="1220"/>
                  <a:pt x="0" y="1220"/>
                </a:cubicBezTo>
                <a:cubicBezTo>
                  <a:pt x="367" y="1127"/>
                  <a:pt x="367" y="1127"/>
                  <a:pt x="367" y="1127"/>
                </a:cubicBezTo>
                <a:close/>
                <a:moveTo>
                  <a:pt x="367" y="1127"/>
                </a:moveTo>
                <a:lnTo>
                  <a:pt x="367" y="112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177800" dist="190500" dir="2700000" algn="tl" rotWithShape="0">
              <a:prstClr val="black">
                <a:alpha val="40000"/>
              </a:prstClr>
            </a:outerShdw>
          </a:effectLst>
        </p:spPr>
        <p:txBody>
          <a:bodyPr wrap="none" lIns="57594" tIns="28797" rIns="57594" bIns="28797" anchor="ctr"/>
          <a:lstStyle/>
          <a:p>
            <a:pPr defTabSz="513080">
              <a:defRPr/>
            </a:pPr>
            <a:endParaRPr lang="en-US" sz="20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5054600" y="5093335"/>
            <a:ext cx="127127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2400" b="1">
                <a:solidFill>
                  <a:srgbClr val="002060"/>
                </a:solidFill>
              </a:rPr>
              <a:t>形容词</a:t>
            </a:r>
            <a:endParaRPr lang="zh-CN" altLang="en-US" sz="2400" b="1">
              <a:solidFill>
                <a:srgbClr val="002060"/>
              </a:solidFill>
            </a:endParaRPr>
          </a:p>
        </p:txBody>
      </p:sp>
      <p:sp>
        <p:nvSpPr>
          <p:cNvPr id="15" name="圆角矩形 11"/>
          <p:cNvSpPr/>
          <p:nvPr/>
        </p:nvSpPr>
        <p:spPr>
          <a:xfrm>
            <a:off x="1855470" y="1340485"/>
            <a:ext cx="1082040" cy="38608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p>
            <a:pPr algn="ctr">
              <a:defRPr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圆角矩形 11"/>
          <p:cNvSpPr/>
          <p:nvPr/>
        </p:nvSpPr>
        <p:spPr>
          <a:xfrm>
            <a:off x="10344150" y="2442210"/>
            <a:ext cx="559435" cy="38608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p>
            <a:pPr algn="ctr">
              <a:defRPr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圆角矩形 11"/>
          <p:cNvSpPr/>
          <p:nvPr/>
        </p:nvSpPr>
        <p:spPr>
          <a:xfrm>
            <a:off x="6005830" y="1698625"/>
            <a:ext cx="805180" cy="38608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p>
            <a:pPr algn="ctr">
              <a:defRPr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496310" y="3581400"/>
            <a:ext cx="607060" cy="38608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p>
            <a:pPr algn="ctr">
              <a:defRPr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280920" y="1269365"/>
            <a:ext cx="7200900" cy="3959860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14" name="直接箭头连接符 13"/>
          <p:cNvCxnSpPr/>
          <p:nvPr/>
        </p:nvCxnSpPr>
        <p:spPr>
          <a:xfrm flipV="1">
            <a:off x="2263775" y="2061210"/>
            <a:ext cx="2033270" cy="3223260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16" name="直接箭头连接符 15"/>
          <p:cNvCxnSpPr/>
          <p:nvPr/>
        </p:nvCxnSpPr>
        <p:spPr>
          <a:xfrm flipH="1" flipV="1">
            <a:off x="2209165" y="3141345"/>
            <a:ext cx="1007745" cy="2087880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17" name="直接箭头连接符 16"/>
          <p:cNvCxnSpPr/>
          <p:nvPr/>
        </p:nvCxnSpPr>
        <p:spPr>
          <a:xfrm flipV="1">
            <a:off x="3216910" y="3806190"/>
            <a:ext cx="2249170" cy="1351280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animBg="1"/>
      <p:bldP spid="2" grpId="0"/>
      <p:bldP spid="2" grpId="1"/>
      <p:bldP spid="11" grpId="0" bldLvl="0" animBg="1"/>
      <p:bldP spid="11" grpId="1" animBg="1"/>
      <p:bldP spid="6" grpId="0"/>
      <p:bldP spid="6" grpId="1"/>
      <p:bldP spid="10" grpId="0" bldLvl="0" animBg="1"/>
      <p:bldP spid="10" grpId="1" animBg="1"/>
      <p:bldP spid="4" grpId="0"/>
      <p:bldP spid="4" grpId="1"/>
      <p:bldP spid="12" grpId="0" bldLvl="0" animBg="1"/>
      <p:bldP spid="12" grpId="1" animBg="1"/>
      <p:bldP spid="8" grpId="0"/>
      <p:bldP spid="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solidFill>
            <a:srgbClr val="00B0F0"/>
          </a:solidFill>
        </p:grpSpPr>
        <p:sp>
          <p:nvSpPr>
            <p:cNvPr id="32" name="矩形 31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5" name="文本框 9"/>
          <p:cNvSpPr txBox="1"/>
          <p:nvPr/>
        </p:nvSpPr>
        <p:spPr>
          <a:xfrm>
            <a:off x="868045" y="172720"/>
            <a:ext cx="6071235" cy="4375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lIns="68580" tIns="34290" rIns="68580" bIns="34290" rtlCol="0">
            <a:spAutoFit/>
          </a:bodyPr>
          <a:p>
            <a:pPr marL="0" lvl="1" algn="ctr"/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浙江新高考 7次语法填空</a:t>
            </a:r>
            <a:r>
              <a:rPr 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5"/>
          <p:cNvSpPr/>
          <p:nvPr/>
        </p:nvSpPr>
        <p:spPr>
          <a:xfrm>
            <a:off x="423545" y="868680"/>
            <a:ext cx="11377295" cy="21659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ysClr val="windowText" lastClr="000000"/>
                </a:solidFill>
                <a:latin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ysClr val="windowText" lastClr="000000"/>
                </a:solidFill>
                <a:latin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ysClr val="windowText" lastClr="000000"/>
                </a:solidFill>
                <a:latin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ysClr val="windowText" lastClr="000000"/>
                </a:solidFill>
                <a:latin typeface="Calibri" panose="020F0502020204030204" charset="0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浙江新高考 7次语法填空题没有考查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动词后缀的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词性转换。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eaLnBrk="1" hangingPunct="1">
              <a:lnSpc>
                <a:spcPts val="178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To avoid knee pain, you can run on soft surfaces, do exercises to  68  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(strength) your leg muscles (肌肉), avoid hills and get good running shoes. Running is cheap, easy and it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 always 69 </a:t>
            </a:r>
            <a:r>
              <a:rPr lang="zh-CN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(energy).</a:t>
            </a:r>
            <a:r>
              <a:rPr lang="zh-CN" altLang="en-US" sz="2400" i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（2018 全国 I 卷）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3365" y="-182245"/>
            <a:ext cx="478790" cy="7308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b="1">
                <a:solidFill>
                  <a:schemeClr val="bg1"/>
                </a:solidFill>
                <a:sym typeface="+mn-ea"/>
              </a:rPr>
              <a:t>2</a:t>
            </a:r>
            <a:endParaRPr 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2605" y="1666240"/>
            <a:ext cx="188849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strength</a:t>
            </a:r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en</a:t>
            </a:r>
            <a:endParaRPr lang="en-US" altLang="zh-CN" sz="24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圆角矩形 11"/>
          <p:cNvSpPr/>
          <p:nvPr/>
        </p:nvSpPr>
        <p:spPr>
          <a:xfrm>
            <a:off x="10028555" y="1521460"/>
            <a:ext cx="528320" cy="39751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p>
            <a:pPr algn="ctr">
              <a:defRPr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6" grpId="0" bldLvl="0" animBg="1"/>
      <p:bldP spid="1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solidFill>
            <a:srgbClr val="00B0F0"/>
          </a:solidFill>
        </p:grpSpPr>
        <p:sp>
          <p:nvSpPr>
            <p:cNvPr id="32" name="矩形 31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5" name="文本框 9"/>
          <p:cNvSpPr txBox="1"/>
          <p:nvPr/>
        </p:nvSpPr>
        <p:spPr>
          <a:xfrm>
            <a:off x="868045" y="172720"/>
            <a:ext cx="5527040" cy="4375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lIns="68580" tIns="34290" rIns="68580" bIns="34290" rtlCol="0">
            <a:spAutoFit/>
          </a:bodyPr>
          <a:p>
            <a:pPr marL="0" lvl="1" algn="ctr"/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形容词与介词的</a:t>
            </a:r>
            <a:r>
              <a:rPr 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常考</a:t>
            </a:r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固定搭配</a:t>
            </a:r>
            <a:endParaRPr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26640" y="968375"/>
            <a:ext cx="572579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aware/ conscious/short/ proud/  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sensible/ typical/ envious 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64425" y="1386830"/>
            <a:ext cx="916287" cy="916287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rgbClr val="FFBF53">
              <a:shade val="50000"/>
            </a:srgbClr>
          </a:lnRef>
          <a:fillRef idx="1">
            <a:srgbClr val="FFBF53"/>
          </a:fillRef>
          <a:effectRef idx="0">
            <a:srgbClr val="FFBF53"/>
          </a:effectRef>
          <a:fontRef idx="minor">
            <a:srgbClr val="FFFFFF"/>
          </a:fontRef>
        </p:style>
        <p:txBody>
          <a:bodyPr rtlCol="0" anchor="ctr"/>
          <a:p>
            <a:pPr algn="ctr"/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570609" y="3307341"/>
            <a:ext cx="916287" cy="916287"/>
          </a:xfrm>
          <a:prstGeom prst="ellipse">
            <a:avLst/>
          </a:prstGeom>
          <a:solidFill>
            <a:srgbClr val="F17475"/>
          </a:solidFill>
          <a:ln w="25400" cap="flat" cmpd="sng" algn="ctr">
            <a:noFill/>
            <a:prstDash val="solid"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rgbClr val="FFBF53">
              <a:shade val="50000"/>
            </a:srgbClr>
          </a:lnRef>
          <a:fillRef idx="1">
            <a:srgbClr val="FFBF53"/>
          </a:fillRef>
          <a:effectRef idx="0">
            <a:srgbClr val="FFBF53"/>
          </a:effectRef>
          <a:fontRef idx="minor">
            <a:srgbClr val="FFFFFF"/>
          </a:fontRef>
        </p:style>
        <p:txBody>
          <a:bodyPr rtlCol="0" anchor="ctr"/>
          <a:p>
            <a:pPr algn="ctr"/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597140" y="4940328"/>
            <a:ext cx="916287" cy="916287"/>
          </a:xfrm>
          <a:prstGeom prst="ellipse">
            <a:avLst/>
          </a:prstGeom>
          <a:solidFill>
            <a:srgbClr val="FFBF53"/>
          </a:solidFill>
          <a:ln w="25400" cap="flat" cmpd="sng" algn="ctr">
            <a:noFill/>
            <a:prstDash val="solid"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rgbClr val="FFBF53">
              <a:shade val="50000"/>
            </a:srgbClr>
          </a:lnRef>
          <a:fillRef idx="1">
            <a:srgbClr val="FFBF53"/>
          </a:fillRef>
          <a:effectRef idx="0">
            <a:srgbClr val="FFBF53"/>
          </a:effectRef>
          <a:fontRef idx="minor">
            <a:srgbClr val="FFFFFF"/>
          </a:fontRef>
        </p:style>
        <p:txBody>
          <a:bodyPr rtlCol="0" anchor="ctr"/>
          <a:p>
            <a:pPr algn="ctr"/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22610" y="3029361"/>
            <a:ext cx="5458083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 curious/ anxious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particular/ cautious/ crazy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1311" y="4657573"/>
            <a:ext cx="480053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 content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familiar/ popular/patient/ busy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18"/>
          <p:cNvSpPr>
            <a:spLocks noEditPoints="1"/>
          </p:cNvSpPr>
          <p:nvPr/>
        </p:nvSpPr>
        <p:spPr bwMode="auto">
          <a:xfrm rot="5400000">
            <a:off x="8270817" y="5172143"/>
            <a:ext cx="658284" cy="453377"/>
          </a:xfrm>
          <a:custGeom>
            <a:avLst/>
            <a:gdLst>
              <a:gd name="T0" fmla="*/ 153 w 611"/>
              <a:gd name="T1" fmla="*/ 610 h 610"/>
              <a:gd name="T2" fmla="*/ 153 w 611"/>
              <a:gd name="T3" fmla="*/ 305 h 610"/>
              <a:gd name="T4" fmla="*/ 0 w 611"/>
              <a:gd name="T5" fmla="*/ 305 h 610"/>
              <a:gd name="T6" fmla="*/ 305 w 611"/>
              <a:gd name="T7" fmla="*/ 0 h 610"/>
              <a:gd name="T8" fmla="*/ 611 w 611"/>
              <a:gd name="T9" fmla="*/ 305 h 610"/>
              <a:gd name="T10" fmla="*/ 458 w 611"/>
              <a:gd name="T11" fmla="*/ 305 h 610"/>
              <a:gd name="T12" fmla="*/ 458 w 611"/>
              <a:gd name="T13" fmla="*/ 610 h 610"/>
              <a:gd name="T14" fmla="*/ 153 w 611"/>
              <a:gd name="T15" fmla="*/ 610 h 610"/>
              <a:gd name="T16" fmla="*/ 305 w 611"/>
              <a:gd name="T17" fmla="*/ 61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1" h="610">
                <a:moveTo>
                  <a:pt x="153" y="610"/>
                </a:moveTo>
                <a:lnTo>
                  <a:pt x="153" y="305"/>
                </a:lnTo>
                <a:lnTo>
                  <a:pt x="0" y="305"/>
                </a:lnTo>
                <a:lnTo>
                  <a:pt x="305" y="0"/>
                </a:lnTo>
                <a:lnTo>
                  <a:pt x="611" y="305"/>
                </a:lnTo>
                <a:lnTo>
                  <a:pt x="458" y="305"/>
                </a:lnTo>
                <a:lnTo>
                  <a:pt x="458" y="610"/>
                </a:lnTo>
                <a:lnTo>
                  <a:pt x="153" y="610"/>
                </a:lnTo>
                <a:close/>
                <a:moveTo>
                  <a:pt x="305" y="610"/>
                </a:moveTo>
              </a:path>
            </a:pathLst>
          </a:custGeom>
          <a:solidFill>
            <a:srgbClr val="FFBF5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rgbClr val="FFBF53"/>
              </a:solidFill>
            </a:endParaRPr>
          </a:p>
        </p:txBody>
      </p:sp>
      <p:sp>
        <p:nvSpPr>
          <p:cNvPr id="23" name="Freeform 19"/>
          <p:cNvSpPr>
            <a:spLocks noEditPoints="1"/>
          </p:cNvSpPr>
          <p:nvPr/>
        </p:nvSpPr>
        <p:spPr bwMode="auto">
          <a:xfrm rot="5400000">
            <a:off x="8299392" y="3539264"/>
            <a:ext cx="658284" cy="453377"/>
          </a:xfrm>
          <a:custGeom>
            <a:avLst/>
            <a:gdLst>
              <a:gd name="T0" fmla="*/ 153 w 611"/>
              <a:gd name="T1" fmla="*/ 610 h 610"/>
              <a:gd name="T2" fmla="*/ 153 w 611"/>
              <a:gd name="T3" fmla="*/ 305 h 610"/>
              <a:gd name="T4" fmla="*/ 0 w 611"/>
              <a:gd name="T5" fmla="*/ 305 h 610"/>
              <a:gd name="T6" fmla="*/ 305 w 611"/>
              <a:gd name="T7" fmla="*/ 0 h 610"/>
              <a:gd name="T8" fmla="*/ 611 w 611"/>
              <a:gd name="T9" fmla="*/ 305 h 610"/>
              <a:gd name="T10" fmla="*/ 458 w 611"/>
              <a:gd name="T11" fmla="*/ 305 h 610"/>
              <a:gd name="T12" fmla="*/ 458 w 611"/>
              <a:gd name="T13" fmla="*/ 610 h 610"/>
              <a:gd name="T14" fmla="*/ 153 w 611"/>
              <a:gd name="T15" fmla="*/ 610 h 610"/>
              <a:gd name="T16" fmla="*/ 305 w 611"/>
              <a:gd name="T17" fmla="*/ 61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1" h="610">
                <a:moveTo>
                  <a:pt x="153" y="610"/>
                </a:moveTo>
                <a:lnTo>
                  <a:pt x="153" y="305"/>
                </a:lnTo>
                <a:lnTo>
                  <a:pt x="0" y="305"/>
                </a:lnTo>
                <a:lnTo>
                  <a:pt x="305" y="0"/>
                </a:lnTo>
                <a:lnTo>
                  <a:pt x="611" y="305"/>
                </a:lnTo>
                <a:lnTo>
                  <a:pt x="458" y="305"/>
                </a:lnTo>
                <a:lnTo>
                  <a:pt x="458" y="610"/>
                </a:lnTo>
                <a:lnTo>
                  <a:pt x="153" y="610"/>
                </a:lnTo>
                <a:close/>
                <a:moveTo>
                  <a:pt x="305" y="610"/>
                </a:moveTo>
              </a:path>
            </a:pathLst>
          </a:custGeom>
          <a:solidFill>
            <a:srgbClr val="F1747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rgbClr val="FFBF53"/>
              </a:solidFill>
            </a:endParaRPr>
          </a:p>
        </p:txBody>
      </p:sp>
      <p:sp>
        <p:nvSpPr>
          <p:cNvPr id="24" name="Freeform 20"/>
          <p:cNvSpPr>
            <a:spLocks noEditPoints="1"/>
          </p:cNvSpPr>
          <p:nvPr/>
        </p:nvSpPr>
        <p:spPr bwMode="auto">
          <a:xfrm rot="5400000">
            <a:off x="8299390" y="1668729"/>
            <a:ext cx="658284" cy="453377"/>
          </a:xfrm>
          <a:custGeom>
            <a:avLst/>
            <a:gdLst>
              <a:gd name="T0" fmla="*/ 153 w 611"/>
              <a:gd name="T1" fmla="*/ 610 h 610"/>
              <a:gd name="T2" fmla="*/ 153 w 611"/>
              <a:gd name="T3" fmla="*/ 305 h 610"/>
              <a:gd name="T4" fmla="*/ 0 w 611"/>
              <a:gd name="T5" fmla="*/ 305 h 610"/>
              <a:gd name="T6" fmla="*/ 305 w 611"/>
              <a:gd name="T7" fmla="*/ 0 h 610"/>
              <a:gd name="T8" fmla="*/ 611 w 611"/>
              <a:gd name="T9" fmla="*/ 305 h 610"/>
              <a:gd name="T10" fmla="*/ 458 w 611"/>
              <a:gd name="T11" fmla="*/ 305 h 610"/>
              <a:gd name="T12" fmla="*/ 458 w 611"/>
              <a:gd name="T13" fmla="*/ 610 h 610"/>
              <a:gd name="T14" fmla="*/ 153 w 611"/>
              <a:gd name="T15" fmla="*/ 610 h 610"/>
              <a:gd name="T16" fmla="*/ 305 w 611"/>
              <a:gd name="T17" fmla="*/ 61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1" h="610">
                <a:moveTo>
                  <a:pt x="153" y="610"/>
                </a:moveTo>
                <a:lnTo>
                  <a:pt x="153" y="305"/>
                </a:lnTo>
                <a:lnTo>
                  <a:pt x="0" y="305"/>
                </a:lnTo>
                <a:lnTo>
                  <a:pt x="305" y="0"/>
                </a:lnTo>
                <a:lnTo>
                  <a:pt x="611" y="305"/>
                </a:lnTo>
                <a:lnTo>
                  <a:pt x="458" y="305"/>
                </a:lnTo>
                <a:lnTo>
                  <a:pt x="458" y="610"/>
                </a:lnTo>
                <a:lnTo>
                  <a:pt x="153" y="610"/>
                </a:lnTo>
                <a:close/>
                <a:moveTo>
                  <a:pt x="305" y="610"/>
                </a:moveTo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rgbClr val="FFBF53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169930" y="3400052"/>
            <a:ext cx="2294848" cy="731797"/>
            <a:chOff x="4304043" y="1286668"/>
            <a:chExt cx="3837944" cy="2757793"/>
          </a:xfrm>
          <a:solidFill>
            <a:srgbClr val="F17475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6" name="圆角矩形 25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4351930" y="1373339"/>
              <a:ext cx="3742172" cy="2584451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about...</a:t>
              </a:r>
              <a:endPara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107520" y="1488218"/>
            <a:ext cx="2294848" cy="731797"/>
            <a:chOff x="4304043" y="1286668"/>
            <a:chExt cx="3837944" cy="2757793"/>
          </a:xfrm>
          <a:solidFill>
            <a:srgbClr val="00B0F0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9" name="圆角矩形 28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4351930" y="1373339"/>
              <a:ext cx="3742172" cy="2584451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of</a:t>
              </a:r>
              <a:r>
                <a: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169988" y="5032931"/>
            <a:ext cx="2294848" cy="731797"/>
            <a:chOff x="4304043" y="1286668"/>
            <a:chExt cx="3837944" cy="2757793"/>
          </a:xfrm>
          <a:solidFill>
            <a:srgbClr val="FFBF53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" name="圆角矩形 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351930" y="1373339"/>
              <a:ext cx="3742172" cy="2584451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p>
              <a:pPr algn="ctr"/>
              <a:r>
                <a: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with...</a:t>
              </a:r>
              <a:endPara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1300" y="-120650"/>
            <a:ext cx="478790" cy="7308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b="1">
                <a:solidFill>
                  <a:schemeClr val="bg1"/>
                </a:solidFill>
                <a:sym typeface="+mn-ea"/>
              </a:rPr>
              <a:t>1</a:t>
            </a:r>
            <a:endParaRPr 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3" grpId="0" bldLvl="0" animBg="1"/>
      <p:bldP spid="17" grpId="0" bldLvl="0" animBg="1"/>
      <p:bldP spid="19" grpId="0"/>
      <p:bldP spid="21" grpId="0"/>
      <p:bldP spid="8" grpId="1"/>
      <p:bldP spid="9" grpId="1" animBg="1"/>
      <p:bldP spid="13" grpId="1" animBg="1"/>
      <p:bldP spid="17" grpId="1" animBg="1"/>
      <p:bldP spid="19" grpId="1"/>
      <p:bldP spid="21" grpId="1"/>
      <p:bldP spid="24" grpId="0" bldLvl="0" animBg="1"/>
      <p:bldP spid="24" grpId="1" animBg="1"/>
      <p:bldP spid="23" grpId="0" bldLvl="0" animBg="1"/>
      <p:bldP spid="23" grpId="1" animBg="1"/>
      <p:bldP spid="22" grpId="0" bldLvl="0" animBg="1"/>
      <p:bldP spid="2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solidFill>
            <a:srgbClr val="00B0F0"/>
          </a:solidFill>
        </p:grpSpPr>
        <p:sp>
          <p:nvSpPr>
            <p:cNvPr id="32" name="矩形 31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5" name="文本框 9"/>
          <p:cNvSpPr txBox="1"/>
          <p:nvPr/>
        </p:nvSpPr>
        <p:spPr>
          <a:xfrm>
            <a:off x="868045" y="172720"/>
            <a:ext cx="5527040" cy="4375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lIns="68580" tIns="34290" rIns="68580" bIns="34290" rtlCol="0">
            <a:spAutoFit/>
          </a:bodyPr>
          <a:p>
            <a:pPr marL="0" lvl="1" algn="ctr"/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形容词与介词的常考固定搭配</a:t>
            </a:r>
            <a:endParaRPr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04870" y="1089660"/>
            <a:ext cx="4823460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348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  absent/ different 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348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  present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148725" y="1123305"/>
            <a:ext cx="916287" cy="916287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rgbClr val="FFBF53">
              <a:shade val="50000"/>
            </a:srgbClr>
          </a:lnRef>
          <a:fillRef idx="1">
            <a:srgbClr val="FFBF53"/>
          </a:fillRef>
          <a:effectRef idx="0">
            <a:srgbClr val="FFBF53"/>
          </a:effectRef>
          <a:fontRef idx="minor">
            <a:srgbClr val="FFFFFF"/>
          </a:fontRef>
        </p:style>
        <p:txBody>
          <a:bodyPr rtlCol="0" anchor="ctr"/>
          <a:p>
            <a:pPr algn="ctr"/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40104" y="2859031"/>
            <a:ext cx="916287" cy="916287"/>
          </a:xfrm>
          <a:prstGeom prst="ellipse">
            <a:avLst/>
          </a:prstGeom>
          <a:solidFill>
            <a:srgbClr val="F17475"/>
          </a:solidFill>
          <a:ln w="25400" cap="flat" cmpd="sng" algn="ctr">
            <a:noFill/>
            <a:prstDash val="solid"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rgbClr val="FFBF53">
              <a:shade val="50000"/>
            </a:srgbClr>
          </a:lnRef>
          <a:fillRef idx="1">
            <a:srgbClr val="FFBF53"/>
          </a:fillRef>
          <a:effectRef idx="0">
            <a:srgbClr val="FFBF53"/>
          </a:effectRef>
          <a:fontRef idx="minor">
            <a:srgbClr val="FFFFFF"/>
          </a:fontRef>
        </p:style>
        <p:txBody>
          <a:bodyPr rtlCol="0" anchor="ctr"/>
          <a:p>
            <a:pPr algn="ctr"/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8570" y="5033038"/>
            <a:ext cx="916287" cy="916287"/>
          </a:xfrm>
          <a:prstGeom prst="ellipse">
            <a:avLst/>
          </a:prstGeom>
          <a:solidFill>
            <a:srgbClr val="FFBF53"/>
          </a:solidFill>
          <a:ln w="25400" cap="flat" cmpd="sng" algn="ctr">
            <a:noFill/>
            <a:prstDash val="solid"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rgbClr val="FFBF53">
              <a:shade val="50000"/>
            </a:srgbClr>
          </a:lnRef>
          <a:fillRef idx="1">
            <a:srgbClr val="FFBF53"/>
          </a:fillRef>
          <a:effectRef idx="0">
            <a:srgbClr val="FFBF53"/>
          </a:effectRef>
          <a:fontRef idx="minor">
            <a:srgbClr val="FFFFFF"/>
          </a:fontRef>
        </p:style>
        <p:txBody>
          <a:bodyPr rtlCol="0" anchor="ctr"/>
          <a:p>
            <a:pPr algn="ctr"/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84450" y="2601595"/>
            <a:ext cx="5459730" cy="1417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348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 fit /suitable/thirsty/ greedy/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348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eager/ desperate/dying/ responsible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9825" y="4453255"/>
            <a:ext cx="7875270" cy="2115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258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 sharp /clever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be gifted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have a gift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be rich /abundant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8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 angry/ annoyed/ bored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sb /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sth;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8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 strict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sb/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sth;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8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 generous /mean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sth /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sb;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8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 grateful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sb (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sth)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18"/>
          <p:cNvSpPr>
            <a:spLocks noEditPoints="1"/>
          </p:cNvSpPr>
          <p:nvPr/>
        </p:nvSpPr>
        <p:spPr bwMode="auto">
          <a:xfrm rot="5400000">
            <a:off x="8270817" y="5172143"/>
            <a:ext cx="658284" cy="453377"/>
          </a:xfrm>
          <a:custGeom>
            <a:avLst/>
            <a:gdLst>
              <a:gd name="T0" fmla="*/ 153 w 611"/>
              <a:gd name="T1" fmla="*/ 610 h 610"/>
              <a:gd name="T2" fmla="*/ 153 w 611"/>
              <a:gd name="T3" fmla="*/ 305 h 610"/>
              <a:gd name="T4" fmla="*/ 0 w 611"/>
              <a:gd name="T5" fmla="*/ 305 h 610"/>
              <a:gd name="T6" fmla="*/ 305 w 611"/>
              <a:gd name="T7" fmla="*/ 0 h 610"/>
              <a:gd name="T8" fmla="*/ 611 w 611"/>
              <a:gd name="T9" fmla="*/ 305 h 610"/>
              <a:gd name="T10" fmla="*/ 458 w 611"/>
              <a:gd name="T11" fmla="*/ 305 h 610"/>
              <a:gd name="T12" fmla="*/ 458 w 611"/>
              <a:gd name="T13" fmla="*/ 610 h 610"/>
              <a:gd name="T14" fmla="*/ 153 w 611"/>
              <a:gd name="T15" fmla="*/ 610 h 610"/>
              <a:gd name="T16" fmla="*/ 305 w 611"/>
              <a:gd name="T17" fmla="*/ 61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1" h="610">
                <a:moveTo>
                  <a:pt x="153" y="610"/>
                </a:moveTo>
                <a:lnTo>
                  <a:pt x="153" y="305"/>
                </a:lnTo>
                <a:lnTo>
                  <a:pt x="0" y="305"/>
                </a:lnTo>
                <a:lnTo>
                  <a:pt x="305" y="0"/>
                </a:lnTo>
                <a:lnTo>
                  <a:pt x="611" y="305"/>
                </a:lnTo>
                <a:lnTo>
                  <a:pt x="458" y="305"/>
                </a:lnTo>
                <a:lnTo>
                  <a:pt x="458" y="610"/>
                </a:lnTo>
                <a:lnTo>
                  <a:pt x="153" y="610"/>
                </a:lnTo>
                <a:close/>
                <a:moveTo>
                  <a:pt x="305" y="610"/>
                </a:moveTo>
              </a:path>
            </a:pathLst>
          </a:custGeom>
          <a:solidFill>
            <a:srgbClr val="FFBF5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rgbClr val="FFBF53"/>
              </a:solidFill>
            </a:endParaRPr>
          </a:p>
        </p:txBody>
      </p:sp>
      <p:sp>
        <p:nvSpPr>
          <p:cNvPr id="23" name="Freeform 19"/>
          <p:cNvSpPr>
            <a:spLocks noEditPoints="1"/>
          </p:cNvSpPr>
          <p:nvPr/>
        </p:nvSpPr>
        <p:spPr bwMode="auto">
          <a:xfrm rot="5400000">
            <a:off x="8270817" y="3183029"/>
            <a:ext cx="658284" cy="453377"/>
          </a:xfrm>
          <a:custGeom>
            <a:avLst/>
            <a:gdLst>
              <a:gd name="T0" fmla="*/ 153 w 611"/>
              <a:gd name="T1" fmla="*/ 610 h 610"/>
              <a:gd name="T2" fmla="*/ 153 w 611"/>
              <a:gd name="T3" fmla="*/ 305 h 610"/>
              <a:gd name="T4" fmla="*/ 0 w 611"/>
              <a:gd name="T5" fmla="*/ 305 h 610"/>
              <a:gd name="T6" fmla="*/ 305 w 611"/>
              <a:gd name="T7" fmla="*/ 0 h 610"/>
              <a:gd name="T8" fmla="*/ 611 w 611"/>
              <a:gd name="T9" fmla="*/ 305 h 610"/>
              <a:gd name="T10" fmla="*/ 458 w 611"/>
              <a:gd name="T11" fmla="*/ 305 h 610"/>
              <a:gd name="T12" fmla="*/ 458 w 611"/>
              <a:gd name="T13" fmla="*/ 610 h 610"/>
              <a:gd name="T14" fmla="*/ 153 w 611"/>
              <a:gd name="T15" fmla="*/ 610 h 610"/>
              <a:gd name="T16" fmla="*/ 305 w 611"/>
              <a:gd name="T17" fmla="*/ 61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1" h="610">
                <a:moveTo>
                  <a:pt x="153" y="610"/>
                </a:moveTo>
                <a:lnTo>
                  <a:pt x="153" y="305"/>
                </a:lnTo>
                <a:lnTo>
                  <a:pt x="0" y="305"/>
                </a:lnTo>
                <a:lnTo>
                  <a:pt x="305" y="0"/>
                </a:lnTo>
                <a:lnTo>
                  <a:pt x="611" y="305"/>
                </a:lnTo>
                <a:lnTo>
                  <a:pt x="458" y="305"/>
                </a:lnTo>
                <a:lnTo>
                  <a:pt x="458" y="610"/>
                </a:lnTo>
                <a:lnTo>
                  <a:pt x="153" y="610"/>
                </a:lnTo>
                <a:close/>
                <a:moveTo>
                  <a:pt x="305" y="610"/>
                </a:moveTo>
              </a:path>
            </a:pathLst>
          </a:custGeom>
          <a:solidFill>
            <a:srgbClr val="F1747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rgbClr val="FFBF53"/>
              </a:solidFill>
            </a:endParaRPr>
          </a:p>
        </p:txBody>
      </p:sp>
      <p:sp>
        <p:nvSpPr>
          <p:cNvPr id="24" name="Freeform 20"/>
          <p:cNvSpPr>
            <a:spLocks noEditPoints="1"/>
          </p:cNvSpPr>
          <p:nvPr/>
        </p:nvSpPr>
        <p:spPr bwMode="auto">
          <a:xfrm rot="5400000">
            <a:off x="8347015" y="1483309"/>
            <a:ext cx="658284" cy="453377"/>
          </a:xfrm>
          <a:custGeom>
            <a:avLst/>
            <a:gdLst>
              <a:gd name="T0" fmla="*/ 153 w 611"/>
              <a:gd name="T1" fmla="*/ 610 h 610"/>
              <a:gd name="T2" fmla="*/ 153 w 611"/>
              <a:gd name="T3" fmla="*/ 305 h 610"/>
              <a:gd name="T4" fmla="*/ 0 w 611"/>
              <a:gd name="T5" fmla="*/ 305 h 610"/>
              <a:gd name="T6" fmla="*/ 305 w 611"/>
              <a:gd name="T7" fmla="*/ 0 h 610"/>
              <a:gd name="T8" fmla="*/ 611 w 611"/>
              <a:gd name="T9" fmla="*/ 305 h 610"/>
              <a:gd name="T10" fmla="*/ 458 w 611"/>
              <a:gd name="T11" fmla="*/ 305 h 610"/>
              <a:gd name="T12" fmla="*/ 458 w 611"/>
              <a:gd name="T13" fmla="*/ 610 h 610"/>
              <a:gd name="T14" fmla="*/ 153 w 611"/>
              <a:gd name="T15" fmla="*/ 610 h 610"/>
              <a:gd name="T16" fmla="*/ 305 w 611"/>
              <a:gd name="T17" fmla="*/ 61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1" h="610">
                <a:moveTo>
                  <a:pt x="153" y="610"/>
                </a:moveTo>
                <a:lnTo>
                  <a:pt x="153" y="305"/>
                </a:lnTo>
                <a:lnTo>
                  <a:pt x="0" y="305"/>
                </a:lnTo>
                <a:lnTo>
                  <a:pt x="305" y="0"/>
                </a:lnTo>
                <a:lnTo>
                  <a:pt x="611" y="305"/>
                </a:lnTo>
                <a:lnTo>
                  <a:pt x="458" y="305"/>
                </a:lnTo>
                <a:lnTo>
                  <a:pt x="458" y="610"/>
                </a:lnTo>
                <a:lnTo>
                  <a:pt x="153" y="610"/>
                </a:lnTo>
                <a:close/>
                <a:moveTo>
                  <a:pt x="305" y="610"/>
                </a:moveTo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rgbClr val="FFBF53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198505" y="3063502"/>
            <a:ext cx="2294848" cy="731797"/>
            <a:chOff x="4304043" y="1286668"/>
            <a:chExt cx="3837944" cy="2757793"/>
          </a:xfrm>
          <a:solidFill>
            <a:srgbClr val="F17475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6" name="圆角矩形 25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4351930" y="1373339"/>
              <a:ext cx="3742172" cy="2584451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155145" y="1302798"/>
            <a:ext cx="2294848" cy="731797"/>
            <a:chOff x="4304043" y="1286668"/>
            <a:chExt cx="3837944" cy="2757793"/>
          </a:xfrm>
          <a:solidFill>
            <a:srgbClr val="00B0F0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9" name="圆角矩形 28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4351930" y="1373339"/>
              <a:ext cx="3742172" cy="2584451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</a:t>
              </a:r>
              <a:r>
                <a: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169988" y="5032931"/>
            <a:ext cx="2294848" cy="731797"/>
            <a:chOff x="4304043" y="1286668"/>
            <a:chExt cx="3837944" cy="2757793"/>
          </a:xfrm>
          <a:solidFill>
            <a:srgbClr val="FFBF53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" name="圆角矩形 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351930" y="1373339"/>
              <a:ext cx="3742172" cy="2584451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rgbClr val="FFBF53">
                <a:shade val="50000"/>
              </a:srgbClr>
            </a:lnRef>
            <a:fillRef idx="1">
              <a:srgbClr val="FFBF53"/>
            </a:fillRef>
            <a:effectRef idx="0">
              <a:srgbClr val="FFBF53"/>
            </a:effectRef>
            <a:fontRef idx="minor">
              <a:srgbClr val="FFFFFF"/>
            </a:fontRef>
          </p:style>
          <p:txBody>
            <a:bodyPr rtlCol="0" anchor="ctr"/>
            <a:p>
              <a:pPr algn="ctr"/>
              <a:r>
                <a: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1300" y="-120650"/>
            <a:ext cx="478790" cy="7308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b="1">
                <a:solidFill>
                  <a:schemeClr val="bg1"/>
                </a:solidFill>
                <a:sym typeface="+mn-ea"/>
              </a:rPr>
              <a:t>1</a:t>
            </a:r>
            <a:endParaRPr 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3" grpId="0" bldLvl="0" animBg="1"/>
      <p:bldP spid="17" grpId="0" bldLvl="0" animBg="1"/>
      <p:bldP spid="19" grpId="0"/>
      <p:bldP spid="21" grpId="0"/>
      <p:bldP spid="8" grpId="1"/>
      <p:bldP spid="9" grpId="1" animBg="1"/>
      <p:bldP spid="13" grpId="1" animBg="1"/>
      <p:bldP spid="17" grpId="1" animBg="1"/>
      <p:bldP spid="19" grpId="1"/>
      <p:bldP spid="21" grpId="1"/>
      <p:bldP spid="24" grpId="0" bldLvl="0" animBg="1"/>
      <p:bldP spid="24" grpId="1" animBg="1"/>
      <p:bldP spid="23" grpId="0" bldLvl="0" animBg="1"/>
      <p:bldP spid="23" grpId="1" animBg="1"/>
      <p:bldP spid="22" grpId="0" bldLvl="0" animBg="1"/>
      <p:bldP spid="2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solidFill>
            <a:srgbClr val="00B0F0"/>
          </a:solidFill>
        </p:grpSpPr>
        <p:sp>
          <p:nvSpPr>
            <p:cNvPr id="32" name="矩形 31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5" name="文本框 9"/>
          <p:cNvSpPr txBox="1"/>
          <p:nvPr/>
        </p:nvSpPr>
        <p:spPr>
          <a:xfrm>
            <a:off x="868045" y="172720"/>
            <a:ext cx="3636645" cy="4375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lIns="68580" tIns="34290" rIns="68580" bIns="34290" rtlCol="0">
            <a:spAutoFit/>
          </a:bodyPr>
          <a:p>
            <a:pPr marL="0" lvl="1" algn="ctr"/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介词 </a:t>
            </a:r>
            <a:r>
              <a:rPr 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to的常见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搭配</a:t>
            </a:r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37210" y="752475"/>
            <a:ext cx="11017250" cy="2306955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txBody>
          <a:bodyPr wrap="square">
            <a:spAutoFit/>
          </a:bodyPr>
          <a:p>
            <a:pPr indent="0"/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① The constitution(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宪法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), unlike other forms of laws, is fundamental to  </a:t>
            </a:r>
            <a:r>
              <a:rPr lang="en-US" sz="2400" b="0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) our social system working properly.   ② He made up his mind to devote his life to </a:t>
            </a:r>
            <a:r>
              <a:rPr lang="en-US" sz="2400" b="0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prevent) 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the environment  </a:t>
            </a:r>
            <a:endParaRPr 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 from being polluted. ③ an effective approach to</a:t>
            </a:r>
            <a:r>
              <a:rPr lang="en-US" sz="2400" b="0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(learn) English④ get close to </a:t>
            </a:r>
            <a:r>
              <a:rPr lang="en-US" sz="2400" b="0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(kill)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9455785" y="1181100"/>
            <a:ext cx="1970405" cy="15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9728835" y="626110"/>
            <a:ext cx="142367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keeping</a:t>
            </a:r>
            <a:endParaRPr lang="zh-CN" altLang="en-US" sz="24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70295" y="1371600"/>
            <a:ext cx="187579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preventing</a:t>
            </a:r>
            <a:endParaRPr lang="zh-CN" altLang="en-US" sz="24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26535" y="2096135"/>
            <a:ext cx="163512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learning</a:t>
            </a:r>
            <a:endParaRPr lang="zh-CN" altLang="en-US" sz="24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12365" y="2488565"/>
            <a:ext cx="209296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being killed</a:t>
            </a:r>
            <a:endParaRPr lang="zh-CN" altLang="en-US" sz="24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300" y="-120650"/>
            <a:ext cx="478790" cy="7308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b="1">
                <a:solidFill>
                  <a:schemeClr val="bg1"/>
                </a:solidFill>
                <a:sym typeface="+mn-ea"/>
              </a:rPr>
              <a:t>1</a:t>
            </a:r>
            <a:endParaRPr 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solidFill>
            <a:srgbClr val="00B0F0"/>
          </a:solidFill>
        </p:grpSpPr>
        <p:sp>
          <p:nvSpPr>
            <p:cNvPr id="32" name="矩形 31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5" name="文本框 9"/>
          <p:cNvSpPr txBox="1"/>
          <p:nvPr/>
        </p:nvSpPr>
        <p:spPr>
          <a:xfrm>
            <a:off x="868045" y="172720"/>
            <a:ext cx="3636645" cy="4375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lIns="68580" tIns="34290" rIns="68580" bIns="34290" rtlCol="0">
            <a:spAutoFit/>
          </a:bodyPr>
          <a:p>
            <a:pPr marL="0" lvl="1" algn="ctr"/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介词 </a:t>
            </a:r>
            <a:r>
              <a:rPr 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考搭配</a:t>
            </a:r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8010" y="836930"/>
            <a:ext cx="11018520" cy="22199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 anchor="t">
            <a:spAutoFit/>
          </a:bodyPr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</a:t>
            </a:r>
            <a:r>
              <a:rPr lang="zh-CN" altLang="en-US"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“（任何时候</a:t>
            </a:r>
            <a:r>
              <a:rPr lang="en-US" altLang="zh-CN"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/ </a:t>
            </a:r>
            <a:r>
              <a:rPr lang="zh-CN" altLang="en-US"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方法</a:t>
            </a:r>
            <a:r>
              <a:rPr lang="en-US" altLang="zh-CN"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/ </a:t>
            </a:r>
            <a:r>
              <a:rPr lang="zh-CN" altLang="en-US"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意义上</a:t>
            </a:r>
            <a:r>
              <a:rPr lang="en-US" altLang="zh-CN"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/ </a:t>
            </a:r>
            <a:r>
              <a:rPr lang="zh-CN" altLang="en-US"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条件</a:t>
            </a:r>
            <a:r>
              <a:rPr lang="en-US" altLang="zh-CN"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/ </a:t>
            </a:r>
            <a:r>
              <a:rPr lang="zh-CN" altLang="en-US"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理由）绝不”的表达</a:t>
            </a:r>
            <a:endParaRPr lang="zh-CN" altLang="en-US" sz="2400" b="1" kern="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indent="0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这些表否定意义的介词短语位句首，部分倒装。</a:t>
            </a:r>
            <a:endParaRPr lang="zh-CN" altLang="en-US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</a:t>
            </a:r>
            <a:r>
              <a:rPr lang="zh-CN" altLang="en-US" sz="2400" u="sng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  </a:t>
            </a: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no time,        </a:t>
            </a:r>
            <a:r>
              <a:rPr lang="zh-CN" altLang="en-US" sz="2400" u="sng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    </a:t>
            </a: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no way/ sense/ circumstances,   </a:t>
            </a:r>
            <a:endParaRPr lang="zh-CN" altLang="en-US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</a:t>
            </a:r>
            <a:r>
              <a:rPr lang="zh-CN" altLang="en-US" sz="2400" u="sng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   </a:t>
            </a: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no means,    </a:t>
            </a:r>
            <a:r>
              <a:rPr lang="zh-CN" altLang="en-US" sz="2400" u="sng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       </a:t>
            </a:r>
            <a:r>
              <a:rPr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no </a:t>
            </a: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account/ condition</a:t>
            </a:r>
            <a:endParaRPr lang="zh-CN" altLang="en-US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4885" y="1882775"/>
            <a:ext cx="62547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at</a:t>
            </a:r>
            <a:endParaRPr lang="en-US" altLang="zh-CN" sz="24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4885" y="2453640"/>
            <a:ext cx="62547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by</a:t>
            </a:r>
            <a:endParaRPr lang="en-US" altLang="zh-CN" sz="24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54705" y="1882775"/>
            <a:ext cx="62611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</a:t>
            </a:r>
            <a:endParaRPr lang="en-US" altLang="zh-CN" sz="24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55340" y="2453640"/>
            <a:ext cx="62547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</a:t>
            </a:r>
            <a:endParaRPr lang="en-US" altLang="zh-CN" sz="24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8010" y="3365500"/>
            <a:ext cx="11018520" cy="168402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 anchor="t">
            <a:spAutoFit/>
          </a:bodyPr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4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一些</a:t>
            </a:r>
            <a:r>
              <a:rPr lang="en-US" altLang="zh-CN" sz="24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</a:t>
            </a:r>
            <a:r>
              <a:rPr lang="zh-CN" altLang="en-US" sz="24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动词</a:t>
            </a:r>
            <a:r>
              <a:rPr lang="en-US" altLang="zh-CN" sz="24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+</a:t>
            </a:r>
            <a:r>
              <a:rPr lang="zh-CN" altLang="en-US" sz="24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介词短语</a:t>
            </a:r>
            <a:r>
              <a:rPr lang="en-US" altLang="zh-CN" sz="24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</a:t>
            </a:r>
            <a:r>
              <a:rPr lang="zh-CN" altLang="en-US" sz="24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的被动表达</a:t>
            </a:r>
            <a:endParaRPr lang="zh-CN" altLang="en-US" sz="2400" b="1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 left</a:t>
            </a:r>
            <a:r>
              <a:rPr lang="zh-CN" altLang="en-US" sz="2400" u="sng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/ be fed </a:t>
            </a:r>
            <a:r>
              <a:rPr lang="zh-CN" altLang="en-US" sz="2400" u="sng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/ be worn </a:t>
            </a:r>
            <a:r>
              <a:rPr lang="zh-CN" altLang="en-US" sz="2400" u="sng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 be taken </a:t>
            </a:r>
            <a:r>
              <a:rPr lang="zh-CN" altLang="en-US" sz="2400" u="sng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.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受到冷落; 被抛弃 /极厌倦；吃得过饱 /  破旧；疲惫不堪/ 受骗；上当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128885" y="3922395"/>
            <a:ext cx="62547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</a:t>
            </a:r>
            <a:endParaRPr lang="en-US" altLang="zh-CN" sz="24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76795" y="3922395"/>
            <a:ext cx="76581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out</a:t>
            </a:r>
            <a:endParaRPr lang="en-US" altLang="zh-CN" sz="24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04690" y="3922395"/>
            <a:ext cx="62547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up</a:t>
            </a:r>
            <a:endParaRPr lang="en-US" altLang="zh-CN" sz="24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65935" y="3922395"/>
            <a:ext cx="100647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out</a:t>
            </a:r>
            <a:endParaRPr lang="en-US" altLang="zh-CN" sz="24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88010" y="5296535"/>
            <a:ext cx="11018520" cy="11271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 anchor="t">
            <a:spAutoFit/>
          </a:bodyPr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4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无比较级</a:t>
            </a:r>
            <a:r>
              <a:rPr lang="zh-CN" altLang="en-US" sz="24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的形容词</a:t>
            </a:r>
            <a:r>
              <a:rPr lang="en-US" altLang="zh-CN" sz="24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，不用than</a:t>
            </a:r>
            <a:r>
              <a:rPr lang="zh-CN" altLang="en-US" sz="24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，而用</a:t>
            </a:r>
            <a:r>
              <a:rPr lang="en-US" altLang="zh-CN" sz="24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to</a:t>
            </a:r>
            <a:endParaRPr lang="en-US" altLang="zh-CN" sz="2400" b="1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 superior /senior /junior </a:t>
            </a:r>
            <a:r>
              <a:rPr lang="zh-CN" altLang="en-US" sz="2400" u="sng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400" u="sng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</a:t>
            </a:r>
            <a:r>
              <a:rPr lang="zh-CN" altLang="en-US" sz="1400" u="sng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    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比…优越/高级/低级</a:t>
            </a:r>
            <a:endParaRPr lang="zh-CN" altLang="en-US" sz="24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17415" y="5852795"/>
            <a:ext cx="62547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to</a:t>
            </a:r>
            <a:endParaRPr lang="en-US" altLang="zh-CN" sz="24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247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4960" y="837565"/>
            <a:ext cx="283592" cy="2272030"/>
          </a:xfrm>
          <a:prstGeom prst="rect">
            <a:avLst/>
          </a:prstGeom>
          <a:solidFill>
            <a:srgbClr val="00BA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lnSpcReduction="2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4960" y="3366135"/>
            <a:ext cx="273050" cy="16833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lnSpcReduction="2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4960" y="5297170"/>
            <a:ext cx="273050" cy="112649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lnSpcReduction="2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1300" y="-120650"/>
            <a:ext cx="478790" cy="7308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b="1">
                <a:solidFill>
                  <a:schemeClr val="bg1"/>
                </a:solidFill>
                <a:sym typeface="+mn-ea"/>
              </a:rPr>
              <a:t>1</a:t>
            </a:r>
            <a:endParaRPr 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1" grpId="1"/>
      <p:bldP spid="10" grpId="0"/>
      <p:bldP spid="10" grpId="1"/>
      <p:bldP spid="12" grpId="0"/>
      <p:bldP spid="12" grpId="1"/>
      <p:bldP spid="17" grpId="0"/>
      <p:bldP spid="17" grpId="1"/>
      <p:bldP spid="16" grpId="0"/>
      <p:bldP spid="16" grpId="1"/>
      <p:bldP spid="15" grpId="0"/>
      <p:bldP spid="15" grpId="1"/>
      <p:bldP spid="14" grpId="0"/>
      <p:bldP spid="14" grpId="1"/>
      <p:bldP spid="19" grpId="0"/>
      <p:bldP spid="1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" name="Sev01"/>
          <p:cNvSpPr/>
          <p:nvPr/>
        </p:nvSpPr>
        <p:spPr>
          <a:xfrm>
            <a:off x="5037455" y="886460"/>
            <a:ext cx="6468745" cy="56400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" name="Sev01"/>
          <p:cNvSpPr/>
          <p:nvPr/>
        </p:nvSpPr>
        <p:spPr>
          <a:xfrm>
            <a:off x="602615" y="837565"/>
            <a:ext cx="5408295" cy="5738495"/>
          </a:xfrm>
          <a:prstGeom prst="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solidFill>
            <a:srgbClr val="00B0F0"/>
          </a:solidFill>
        </p:grpSpPr>
        <p:sp>
          <p:nvSpPr>
            <p:cNvPr id="32" name="矩形 31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5" name="文本框 9"/>
          <p:cNvSpPr txBox="1"/>
          <p:nvPr/>
        </p:nvSpPr>
        <p:spPr>
          <a:xfrm>
            <a:off x="868045" y="172720"/>
            <a:ext cx="6235700" cy="4375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lIns="68580" tIns="34290" rIns="68580" bIns="34290" rtlCol="0">
            <a:spAutoFit/>
          </a:bodyPr>
          <a:p>
            <a:pPr marL="0" lvl="1" algn="ctr"/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</a:t>
            </a:r>
            <a:r>
              <a:rPr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“介词＋名</a:t>
            </a:r>
            <a:r>
              <a:rPr lang="zh-CN"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词</a:t>
            </a:r>
            <a:r>
              <a:rPr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＋介词”</a:t>
            </a:r>
            <a:r>
              <a:rPr lang="zh-CN"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常考</a:t>
            </a:r>
            <a:r>
              <a:rPr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固定搭配</a:t>
            </a:r>
            <a:endParaRPr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7125" y="974090"/>
            <a:ext cx="3910330" cy="55029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indent="0" fontAlgn="auto">
              <a:lnSpc>
                <a:spcPts val="25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寻找</a:t>
            </a:r>
            <a:r>
              <a:rPr lang="zh-CN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（search）</a:t>
            </a:r>
            <a:endParaRPr sz="2000" b="1" kern="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indent="0" fontAlgn="auto">
              <a:lnSpc>
                <a:spcPts val="25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需要</a:t>
            </a:r>
            <a:r>
              <a:rPr lang="zh-CN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（need）</a:t>
            </a:r>
            <a:endParaRPr sz="2000" b="1" kern="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indent="0" fontAlgn="auto">
              <a:lnSpc>
                <a:spcPts val="25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以……形式</a:t>
            </a:r>
            <a:r>
              <a:rPr lang="zh-CN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（form）</a:t>
            </a:r>
            <a:endParaRPr sz="2000" b="1" kern="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indent="0" fontAlgn="auto">
              <a:lnSpc>
                <a:spcPts val="25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作为……的交换</a:t>
            </a:r>
            <a:r>
              <a:rPr lang="zh-CN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（exchange）</a:t>
            </a:r>
            <a:endParaRPr sz="2000" b="1" kern="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indent="0" fontAlgn="auto">
              <a:lnSpc>
                <a:spcPts val="25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代替</a:t>
            </a:r>
            <a:r>
              <a:rPr lang="zh-CN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（place）</a:t>
            </a:r>
            <a:endParaRPr sz="2000" b="1" kern="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indent="0" fontAlgn="auto">
              <a:lnSpc>
                <a:spcPts val="25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同……一致</a:t>
            </a:r>
            <a:r>
              <a:rPr lang="zh-CN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（agreement）</a:t>
            </a:r>
            <a:endParaRPr sz="2000" b="1" kern="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indent="0" fontAlgn="auto">
              <a:lnSpc>
                <a:spcPts val="25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赞同</a:t>
            </a:r>
            <a:r>
              <a:rPr lang="zh-CN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（ favor）</a:t>
            </a:r>
            <a:endParaRPr sz="2000" b="1" kern="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indent="0" fontAlgn="auto">
              <a:lnSpc>
                <a:spcPts val="25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作为对……的纪念</a:t>
            </a:r>
            <a:r>
              <a:rPr lang="zh-CN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（memory ）</a:t>
            </a:r>
            <a:endParaRPr sz="2000" b="1" kern="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indent="0" fontAlgn="auto">
              <a:lnSpc>
                <a:spcPts val="25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负责</a:t>
            </a:r>
            <a:r>
              <a:rPr lang="zh-CN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（charge）</a:t>
            </a:r>
            <a:endParaRPr sz="2000" b="1" kern="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indent="0" fontAlgn="auto">
              <a:lnSpc>
                <a:spcPts val="25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在……方面</a:t>
            </a:r>
            <a:r>
              <a:rPr lang="zh-CN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（terms）</a:t>
            </a:r>
            <a:endParaRPr sz="2000" b="1" kern="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indent="0" fontAlgn="auto">
              <a:lnSpc>
                <a:spcPts val="25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对……的答复或反应</a:t>
            </a:r>
            <a:r>
              <a:rPr lang="zh-CN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（ response）</a:t>
            </a:r>
            <a:r>
              <a:rPr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表扬</a:t>
            </a:r>
            <a:r>
              <a:rPr lang="zh-CN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（praise）</a:t>
            </a:r>
            <a:endParaRPr sz="2000" b="1" kern="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indent="0" fontAlgn="auto">
              <a:lnSpc>
                <a:spcPts val="25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作为对……的回报</a:t>
            </a:r>
            <a:r>
              <a:rPr lang="zh-CN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（return）</a:t>
            </a:r>
            <a:endParaRPr sz="2000" b="1" kern="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indent="0" fontAlgn="auto">
              <a:lnSpc>
                <a:spcPts val="25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为……的好处着想</a:t>
            </a:r>
            <a:r>
              <a:rPr lang="zh-CN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（sake）</a:t>
            </a:r>
            <a:endParaRPr lang="zh-CN" sz="2000" b="1" kern="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57365" y="886460"/>
            <a:ext cx="3279775" cy="5579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25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in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search </a:t>
            </a: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of</a:t>
            </a:r>
            <a:endParaRPr lang="zh-CN" altLang="en-US" sz="2400" b="1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fontAlgn="auto">
              <a:lnSpc>
                <a:spcPts val="25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in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need/want </a:t>
            </a: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of</a:t>
            </a:r>
            <a:endParaRPr lang="zh-CN" altLang="en-US" sz="2400" b="1" kern="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fontAlgn="auto">
              <a:lnSpc>
                <a:spcPts val="25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in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the form </a:t>
            </a: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of</a:t>
            </a:r>
            <a:endParaRPr lang="zh-CN" altLang="en-US" sz="2400" b="1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fontAlgn="auto">
              <a:lnSpc>
                <a:spcPts val="25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in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exchange </a:t>
            </a: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for</a:t>
            </a:r>
            <a:endParaRPr lang="zh-CN" altLang="en-US" sz="2400" b="1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fontAlgn="auto">
              <a:lnSpc>
                <a:spcPts val="25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in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place </a:t>
            </a: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of</a:t>
            </a:r>
            <a:endParaRPr lang="zh-CN" altLang="en-US" sz="2400" b="1" kern="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fontAlgn="auto">
              <a:lnSpc>
                <a:spcPts val="25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in 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agreement </a:t>
            </a: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with</a:t>
            </a:r>
            <a:endParaRPr lang="zh-CN" altLang="en-US" sz="2400" b="1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fontAlgn="auto">
              <a:lnSpc>
                <a:spcPts val="25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in 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favor </a:t>
            </a: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of</a:t>
            </a:r>
            <a:endParaRPr lang="zh-CN" altLang="en-US" sz="2400" b="1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fontAlgn="auto">
              <a:lnSpc>
                <a:spcPts val="25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in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memory </a:t>
            </a: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of</a:t>
            </a:r>
            <a:endParaRPr lang="zh-CN" altLang="en-US" sz="2400" b="1" kern="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fontAlgn="auto">
              <a:lnSpc>
                <a:spcPts val="25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in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charge </a:t>
            </a: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of</a:t>
            </a:r>
            <a:endParaRPr lang="zh-CN" altLang="en-US" sz="2400" b="1" kern="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fontAlgn="auto">
              <a:lnSpc>
                <a:spcPts val="25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in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terms </a:t>
            </a: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of</a:t>
            </a:r>
            <a:endParaRPr lang="zh-CN" altLang="en-US" sz="2400" b="1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fontAlgn="auto">
              <a:lnSpc>
                <a:spcPts val="25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in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response </a:t>
            </a: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to</a:t>
            </a:r>
            <a:endParaRPr lang="zh-CN" altLang="en-US" sz="2400" b="1" kern="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fontAlgn="auto">
              <a:lnSpc>
                <a:spcPts val="25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in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praise </a:t>
            </a: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of</a:t>
            </a:r>
            <a:endParaRPr lang="zh-CN" altLang="en-US" sz="2400" b="1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fontAlgn="auto">
              <a:lnSpc>
                <a:spcPts val="25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in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return </a:t>
            </a: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for</a:t>
            </a:r>
            <a:endParaRPr lang="zh-CN" altLang="en-US" sz="2400" b="1" kern="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fontAlgn="auto">
              <a:lnSpc>
                <a:spcPts val="25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for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the sake </a:t>
            </a: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of</a:t>
            </a:r>
            <a:endParaRPr lang="zh-CN" altLang="en-US" sz="2400" b="1" kern="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1300" y="-120650"/>
            <a:ext cx="478790" cy="7308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b="1">
                <a:solidFill>
                  <a:schemeClr val="bg1"/>
                </a:solidFill>
                <a:sym typeface="+mn-ea"/>
              </a:rPr>
              <a:t>1</a:t>
            </a:r>
            <a:endParaRPr 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7" grpId="1" animBg="1"/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solidFill>
            <a:srgbClr val="00B0F0"/>
          </a:solidFill>
        </p:grpSpPr>
        <p:sp>
          <p:nvSpPr>
            <p:cNvPr id="32" name="矩形 31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5" name="文本框 9"/>
          <p:cNvSpPr txBox="1"/>
          <p:nvPr/>
        </p:nvSpPr>
        <p:spPr>
          <a:xfrm>
            <a:off x="868045" y="172720"/>
            <a:ext cx="4906645" cy="4375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lIns="68580" tIns="34290" rIns="68580" bIns="34290" rtlCol="0">
            <a:spAutoFit/>
          </a:bodyPr>
          <a:p>
            <a:pPr marL="0" lvl="1" algn="ctr"/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不定冠词a/an常</a:t>
            </a:r>
            <a:r>
              <a:rPr 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</a:t>
            </a:r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固定搭配 </a:t>
            </a:r>
            <a:endParaRPr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66090" y="2848610"/>
            <a:ext cx="11219180" cy="829945"/>
          </a:xfrm>
          <a:prstGeom prst="rect">
            <a:avLst/>
          </a:prstGeom>
          <a:noFill/>
          <a:ln w="952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 wrap="square">
            <a:spAutoFit/>
          </a:bodyPr>
          <a:p>
            <a:pPr indent="0"/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①all of</a:t>
            </a:r>
            <a:r>
              <a:rPr sz="2400" b="1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sudden; 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②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US" sz="2400" b="1" u="sng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week; 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③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400" b="1" u="sng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loss; 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④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on</a:t>
            </a:r>
            <a:r>
              <a:rPr sz="2400" b="1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visit; 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⑤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be/go on</a:t>
            </a:r>
            <a:r>
              <a:rPr sz="2400" b="1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diet; 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⑥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sb </a:t>
            </a:r>
            <a:r>
              <a:rPr lang="en-US" sz="2400" b="1" u="sng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lift; 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⑦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sz="2400" b="1" u="sng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gift for...; 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⑧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 </a:t>
            </a:r>
            <a:r>
              <a:rPr lang="en-US" sz="2400" b="1" u="sng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with...; 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⑨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r>
              <a:rPr sz="2400" b="1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active part in</a:t>
            </a:r>
            <a:endParaRPr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6090" y="947420"/>
            <a:ext cx="11219180" cy="1607185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  <a:bevel/>
          </a:ln>
        </p:spPr>
        <p:txBody>
          <a:bodyPr wrap="square" rtlCol="0" anchor="t">
            <a:spAutoFit/>
          </a:bodyPr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不定冠词a/an常考固定搭配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①突然; ②每周一次; ③不知所措, 茫然; ④参观, 拜访; ⑤节食; ⑥让某人搭便车; ⑦在……方面有天赋; ⑧与……谈话; ⑨在…起重要作用 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6090" y="4047490"/>
            <a:ext cx="11219815" cy="160718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 anchor="t">
            <a:spAutoFit/>
          </a:bodyPr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在抽象名词前加 a 可使</a:t>
            </a:r>
            <a:r>
              <a:rPr lang="zh-CN" altLang="en-US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抽象名词具体化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 表示“一场、一次、一件”。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0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如: a success一件成功的事或一个成功的人；a surprise一件令人惊讶的事；a pity一件遗憾的事；an honour 引以为荣的人/事；a comfort 令人欣慰的人/事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6090" y="5716270"/>
            <a:ext cx="11219180" cy="5708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Being able to afford </a:t>
            </a:r>
            <a:r>
              <a:rPr lang="zh-CN" altLang="en-US" sz="2400" u="sng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</a:t>
            </a: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drink would be </a:t>
            </a:r>
            <a:r>
              <a:rPr lang="zh-CN" altLang="en-US" sz="2400" u="sng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</a:t>
            </a: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comfort in those tough times.</a:t>
            </a:r>
            <a:endParaRPr lang="zh-CN" altLang="en-US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247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3040" y="947420"/>
            <a:ext cx="273050" cy="1607185"/>
          </a:xfrm>
          <a:prstGeom prst="rect">
            <a:avLst/>
          </a:prstGeom>
          <a:solidFill>
            <a:srgbClr val="00BA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lnSpcReduction="2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3040" y="4046855"/>
            <a:ext cx="273050" cy="1607820"/>
          </a:xfrm>
          <a:prstGeom prst="rect">
            <a:avLst/>
          </a:prstGeom>
          <a:solidFill>
            <a:srgbClr val="00BA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lnSpcReduction="2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35630" y="5716270"/>
            <a:ext cx="62547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endParaRPr lang="en-US" altLang="zh-CN" sz="24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84850" y="5716270"/>
            <a:ext cx="62547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endParaRPr lang="en-US" altLang="zh-CN" sz="24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1300" y="-120650"/>
            <a:ext cx="478790" cy="7308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b="1">
                <a:solidFill>
                  <a:schemeClr val="bg1"/>
                </a:solidFill>
                <a:sym typeface="+mn-ea"/>
              </a:rPr>
              <a:t>2</a:t>
            </a:r>
            <a:endParaRPr 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ldLvl="0" animBg="1"/>
      <p:bldP spid="100" grpId="1" animBg="1"/>
      <p:bldP spid="5" grpId="0" bldLvl="0" animBg="1"/>
      <p:bldP spid="5" grpId="1" animBg="1"/>
      <p:bldP spid="7" grpId="0"/>
      <p:bldP spid="7" grpId="1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solidFill>
            <a:srgbClr val="00B0F0"/>
          </a:solidFill>
        </p:grpSpPr>
        <p:sp>
          <p:nvSpPr>
            <p:cNvPr id="32" name="矩形 31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5" name="文本框 9"/>
          <p:cNvSpPr txBox="1"/>
          <p:nvPr/>
        </p:nvSpPr>
        <p:spPr>
          <a:xfrm>
            <a:off x="720090" y="1400810"/>
            <a:ext cx="4906645" cy="4375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lIns="68580" tIns="34290" rIns="68580" bIns="34290" rtlCol="0">
            <a:spAutoFit/>
          </a:bodyPr>
          <a:p>
            <a:pPr marL="0" lvl="1" algn="ctr"/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冠词 </a:t>
            </a:r>
            <a:r>
              <a:rPr 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</a:t>
            </a:r>
            <a:r>
              <a:rPr 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</a:t>
            </a:r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固定搭配 </a:t>
            </a:r>
            <a:endParaRPr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5455" y="3065145"/>
            <a:ext cx="11219815" cy="1127125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 anchor="t">
            <a:spAutoFit/>
          </a:bodyPr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定冠词常考的固定搭配</a:t>
            </a:r>
            <a:endParaRPr lang="zh-CN" altLang="en-US" sz="24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0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①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此刻, 目前; </a:t>
            </a:r>
            <a:r>
              <a:rPr lang="zh-CN" altLang="en-US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②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当场; </a:t>
            </a:r>
            <a:r>
              <a:rPr lang="zh-CN" altLang="en-US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③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前几天; </a:t>
            </a:r>
            <a:r>
              <a:rPr lang="zh-CN" altLang="en-US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④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同时; </a:t>
            </a:r>
            <a:r>
              <a:rPr lang="zh-CN" altLang="en-US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⑤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中肯, 切题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; ⑥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从长远来看；⑦一看见…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8315" y="5434330"/>
            <a:ext cx="11219180" cy="112712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①at </a:t>
            </a:r>
            <a:r>
              <a:rPr lang="zh-CN" altLang="en-US" sz="2400" u="sng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</a:t>
            </a: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moment;  ②on </a:t>
            </a:r>
            <a:r>
              <a:rPr lang="zh-CN" altLang="en-US" sz="2400" u="sng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</a:t>
            </a: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spot;  ③ </a:t>
            </a:r>
            <a:r>
              <a:rPr lang="zh-CN" altLang="en-US" sz="2400" u="sng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zh-CN" altLang="en-US" sz="2400" u="sng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other day</a:t>
            </a: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; ④at</a:t>
            </a:r>
            <a:r>
              <a:rPr lang="zh-CN" altLang="en-US" sz="2400" u="sng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  </a:t>
            </a: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same time;</a:t>
            </a:r>
            <a:endParaRPr lang="zh-CN" altLang="en-US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⑤to </a:t>
            </a:r>
            <a:r>
              <a:rPr lang="zh-CN" altLang="en-US" sz="2400" u="sng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</a:t>
            </a: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point</a:t>
            </a:r>
            <a:r>
              <a:rPr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; ⑥</a:t>
            </a: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in </a:t>
            </a:r>
            <a:r>
              <a:rPr lang="zh-CN" altLang="en-US" sz="2400" u="sng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 </a:t>
            </a: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long run/term  ⑦at </a:t>
            </a:r>
            <a:r>
              <a:rPr lang="zh-CN" altLang="en-US" sz="2400" u="sng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 </a:t>
            </a: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sight of </a:t>
            </a:r>
            <a:endParaRPr lang="zh-CN" altLang="en-US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247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3040" y="837565"/>
            <a:ext cx="272415" cy="19526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lnSpcReduction="2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3040" y="4046855"/>
            <a:ext cx="273050" cy="1127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lnSpcReduction="2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70305" y="5990590"/>
            <a:ext cx="554990" cy="5708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the </a:t>
            </a:r>
            <a:endParaRPr lang="zh-CN" altLang="en-US" sz="2400" kern="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03215" y="5434330"/>
            <a:ext cx="554990" cy="5708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the </a:t>
            </a:r>
            <a:endParaRPr lang="zh-CN" altLang="en-US" sz="2400" kern="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67760" y="5434330"/>
            <a:ext cx="554990" cy="5708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the </a:t>
            </a:r>
            <a:endParaRPr lang="zh-CN" altLang="en-US" sz="2400" kern="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70305" y="5434330"/>
            <a:ext cx="554990" cy="5708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the </a:t>
            </a:r>
            <a:endParaRPr lang="zh-CN" altLang="en-US" sz="2400" kern="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33055" y="5419725"/>
            <a:ext cx="554990" cy="5708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the </a:t>
            </a:r>
            <a:endParaRPr lang="zh-CN" altLang="en-US" sz="2400" kern="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86760" y="5990590"/>
            <a:ext cx="554990" cy="5708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the </a:t>
            </a:r>
            <a:endParaRPr lang="zh-CN" altLang="en-US" sz="2400" kern="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1300" y="-120650"/>
            <a:ext cx="478790" cy="7308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b="1">
                <a:solidFill>
                  <a:schemeClr val="bg1"/>
                </a:solidFill>
                <a:sym typeface="+mn-ea"/>
              </a:rPr>
              <a:t>2</a:t>
            </a:r>
            <a:endParaRPr 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19850" y="5990590"/>
            <a:ext cx="554990" cy="5708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the </a:t>
            </a:r>
            <a:endParaRPr lang="zh-CN" altLang="en-US" sz="2400" kern="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14" grpId="0"/>
      <p:bldP spid="14" grpId="1"/>
      <p:bldP spid="13" grpId="0"/>
      <p:bldP spid="13" grpId="1"/>
      <p:bldP spid="12" grpId="0"/>
      <p:bldP spid="12" grpId="1"/>
      <p:bldP spid="15" grpId="0"/>
      <p:bldP spid="15" grpId="1"/>
      <p:bldP spid="11" grpId="0"/>
      <p:bldP spid="11" grpId="1"/>
      <p:bldP spid="16" grpId="0"/>
      <p:bldP spid="16" grpId="1"/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solidFill>
            <a:srgbClr val="00B0F0"/>
          </a:solidFill>
        </p:grpSpPr>
        <p:sp>
          <p:nvSpPr>
            <p:cNvPr id="32" name="矩形 31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5" name="文本框 9"/>
          <p:cNvSpPr txBox="1"/>
          <p:nvPr/>
        </p:nvSpPr>
        <p:spPr>
          <a:xfrm>
            <a:off x="868045" y="172720"/>
            <a:ext cx="4906645" cy="4375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lIns="68580" tIns="34290" rIns="68580" bIns="34290" rtlCol="0">
            <a:spAutoFit/>
          </a:bodyPr>
          <a:p>
            <a:pPr marL="0" lvl="1" algn="ctr"/>
            <a:r>
              <a:rPr 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</a:t>
            </a:r>
            <a:r>
              <a:rPr 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</a:t>
            </a:r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</a:t>
            </a:r>
            <a:r>
              <a:rPr 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短语或搭配</a:t>
            </a:r>
            <a:r>
              <a:rPr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88315" y="3081020"/>
            <a:ext cx="11219180" cy="829945"/>
          </a:xfrm>
          <a:prstGeom prst="rect">
            <a:avLst/>
          </a:prstGeom>
          <a:noFill/>
          <a:ln w="952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 wrap="square">
            <a:spAutoFit/>
          </a:bodyPr>
          <a:p>
            <a:pPr indent="0"/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① keep 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② 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③ 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manage 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④ 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easy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⑤ 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⑥ 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see to </a:t>
            </a:r>
            <a:r>
              <a:rPr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that; 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⑦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 sb 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  <a:endParaRPr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315" y="836930"/>
            <a:ext cx="11219180" cy="2106930"/>
          </a:xfrm>
          <a:prstGeom prst="rect">
            <a:avLst/>
          </a:prstGeom>
          <a:noFill/>
          <a:ln w="28575" cmpd="sng">
            <a:solidFill>
              <a:srgbClr val="FFC000"/>
            </a:solidFill>
            <a:prstDash val="solid"/>
            <a:bevel/>
          </a:ln>
        </p:spPr>
        <p:txBody>
          <a:bodyPr wrap="square" rtlCol="0" anchor="t">
            <a:spAutoFit/>
          </a:bodyPr>
          <a:p>
            <a:pPr marL="342900" indent="0" fontAlgn="auto">
              <a:lnSpc>
                <a:spcPts val="348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下列短语中 </a:t>
            </a:r>
            <a:r>
              <a:rPr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it 本身词义模糊，只是帮助构成习语</a:t>
            </a:r>
            <a:r>
              <a:rPr lang="en-US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endParaRPr lang="en-US" sz="24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0" fontAlgn="auto">
              <a:lnSpc>
                <a:spcPts val="348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①保持优秀成绩；继续干下去</a:t>
            </a:r>
            <a:r>
              <a:rPr 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; </a:t>
            </a:r>
            <a:r>
              <a:rPr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坚持       ②及时抵达；成功</a:t>
            </a:r>
            <a:r>
              <a:rPr 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; </a:t>
            </a:r>
            <a:r>
              <a:rPr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达到预定目标    </a:t>
            </a:r>
            <a:endParaRPr sz="24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0" fontAlgn="auto">
              <a:lnSpc>
                <a:spcPts val="348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③完成它</a:t>
            </a:r>
            <a:r>
              <a:rPr 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; </a:t>
            </a:r>
            <a:r>
              <a:rPr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应对（处理）它    ④别紧张</a:t>
            </a:r>
            <a:r>
              <a:rPr 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; </a:t>
            </a:r>
            <a:r>
              <a:rPr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别着急</a:t>
            </a:r>
            <a:r>
              <a:rPr 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; </a:t>
            </a:r>
            <a:r>
              <a:rPr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凡事看开些</a:t>
            </a:r>
            <a:r>
              <a:rPr 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; </a:t>
            </a:r>
            <a:r>
              <a:rPr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放松</a:t>
            </a:r>
            <a:endParaRPr sz="24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0" fontAlgn="auto">
              <a:lnSpc>
                <a:spcPts val="348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⑤明白了；做到                   ⑥注意</a:t>
            </a:r>
            <a:r>
              <a:rPr 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; </a:t>
            </a:r>
            <a:r>
              <a:rPr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保证</a:t>
            </a:r>
            <a:r>
              <a:rPr 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; </a:t>
            </a:r>
            <a:r>
              <a:rPr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务必          ⑦正如某人所说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zh-CN" altLang="en-US" sz="24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6090" y="4047490"/>
            <a:ext cx="11219815" cy="112712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 anchor="t">
            <a:spAutoFit/>
          </a:bodyPr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下列的固定短语中，名词要用复数</a:t>
            </a:r>
            <a:endParaRPr lang="zh-CN" altLang="en-US" sz="24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0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zh-CN" altLang="en-US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①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同某人吵架, </a:t>
            </a:r>
            <a:r>
              <a:rPr lang="zh-CN" altLang="en-US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②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情绪低落 </a:t>
            </a:r>
            <a:r>
              <a:rPr lang="zh-CN" altLang="en-US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③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成为废墟 </a:t>
            </a:r>
            <a:r>
              <a:rPr lang="zh-CN" altLang="en-US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④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衣衫褴褛 </a:t>
            </a:r>
            <a:r>
              <a:rPr lang="zh-CN" altLang="en-US" sz="2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⑤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有礼貌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⑥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向某人问候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6090" y="5405755"/>
            <a:ext cx="11219180" cy="11271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①have </a:t>
            </a:r>
            <a:r>
              <a:rPr lang="zh-CN" altLang="en-US" sz="2400" u="sng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     </a:t>
            </a: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(word) with sb   ② in low </a:t>
            </a:r>
            <a:r>
              <a:rPr lang="zh-CN" altLang="en-US" sz="2400" u="sng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     </a:t>
            </a: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(spirit)    ③</a:t>
            </a:r>
            <a:r>
              <a:rPr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in</a:t>
            </a: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</a:t>
            </a:r>
            <a:r>
              <a:rPr lang="zh-CN" altLang="en-US" sz="2400" u="sng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     </a:t>
            </a: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(ruin)</a:t>
            </a: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④in </a:t>
            </a:r>
            <a:r>
              <a:rPr lang="zh-CN" altLang="en-US" sz="2400" u="sng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    </a:t>
            </a: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(rag)  ⑤have good  </a:t>
            </a:r>
            <a:r>
              <a:rPr lang="zh-CN" altLang="en-US" sz="2400" u="sng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     </a:t>
            </a: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(manner)  </a:t>
            </a:r>
            <a:r>
              <a:rPr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⑥</a:t>
            </a: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give one</a:t>
            </a:r>
            <a:r>
              <a:rPr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'</a:t>
            </a: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s  </a:t>
            </a:r>
            <a:r>
              <a:rPr lang="zh-CN" altLang="en-US" sz="2400" u="sng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       </a:t>
            </a: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(regard)to sb </a:t>
            </a:r>
            <a:endParaRPr lang="zh-CN" altLang="en-US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247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3040" y="837565"/>
            <a:ext cx="294640" cy="210566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lnSpcReduction="2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3040" y="4046855"/>
            <a:ext cx="273050" cy="112776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lnSpcReduction="2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79880" y="5405755"/>
            <a:ext cx="979170" cy="5708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word</a:t>
            </a:r>
            <a:r>
              <a:rPr lang="en-US" altLang="zh-CN"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s</a:t>
            </a:r>
            <a:r>
              <a:rPr lang="zh-CN" altLang="en-US"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sz="2400" b="1" kern="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14215" y="5976620"/>
            <a:ext cx="1317625" cy="5708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manner</a:t>
            </a:r>
            <a:r>
              <a:rPr lang="en-US" altLang="zh-CN"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s</a:t>
            </a:r>
            <a:r>
              <a:rPr lang="zh-CN" altLang="en-US"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sz="2400" b="1" kern="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96670" y="5976620"/>
            <a:ext cx="741680" cy="5708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rag</a:t>
            </a:r>
            <a:r>
              <a:rPr lang="en-US" altLang="zh-CN"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s</a:t>
            </a:r>
            <a:r>
              <a:rPr lang="zh-CN" altLang="en-US"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sz="2400" b="1" kern="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91530" y="5405755"/>
            <a:ext cx="995680" cy="5708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spirit</a:t>
            </a:r>
            <a:r>
              <a:rPr lang="en-US" altLang="zh-CN"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s</a:t>
            </a:r>
            <a:r>
              <a:rPr lang="zh-CN" altLang="en-US"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sz="2400" b="1" kern="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68080" y="5962015"/>
            <a:ext cx="1181735" cy="5708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regard</a:t>
            </a:r>
            <a:r>
              <a:rPr lang="en-US" altLang="zh-CN"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s</a:t>
            </a:r>
            <a:r>
              <a:rPr lang="zh-CN" altLang="en-US"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sz="2400" b="1" kern="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11590" y="5405755"/>
            <a:ext cx="860425" cy="5708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ruin</a:t>
            </a:r>
            <a:r>
              <a:rPr lang="en-US" altLang="zh-CN"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s</a:t>
            </a:r>
            <a:r>
              <a:rPr lang="zh-CN" altLang="en-US"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sz="2400" b="1" kern="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1300" y="-120650"/>
            <a:ext cx="478790" cy="7308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b="1">
                <a:solidFill>
                  <a:schemeClr val="bg1"/>
                </a:solidFill>
                <a:sym typeface="+mn-ea"/>
              </a:rPr>
              <a:t>3</a:t>
            </a:r>
            <a:endParaRPr 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ldLvl="0" animBg="1"/>
      <p:bldP spid="100" grpId="1" animBg="1"/>
      <p:bldP spid="5" grpId="0" bldLvl="0" animBg="1"/>
      <p:bldP spid="5" grpId="1" animBg="1"/>
      <p:bldP spid="11" grpId="0"/>
      <p:bldP spid="11" grpId="1"/>
      <p:bldP spid="14" grpId="0"/>
      <p:bldP spid="14" grpId="1"/>
      <p:bldP spid="16" grpId="0"/>
      <p:bldP spid="16" grpId="1"/>
      <p:bldP spid="13" grpId="0"/>
      <p:bldP spid="13" grpId="1"/>
      <p:bldP spid="12" grpId="0"/>
      <p:bldP spid="12" grpId="1"/>
      <p:bldP spid="15" grpId="0"/>
      <p:bldP spid="15" grpId="1"/>
    </p:bld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8*l_i*1_2"/>
  <p:tag name="KSO_WM_DIAGRAM_GROUP_CODE" val="l1-1"/>
</p:tagLst>
</file>

<file path=ppt/tags/tag10.xml><?xml version="1.0" encoding="utf-8"?>
<p:tagLst xmlns:p="http://schemas.openxmlformats.org/presentationml/2006/main">
  <p:tag name="KSO_WM_UNIT_TABLE_BEAUTIFY" val="smartTable{9c2399d4-3024-4294-93cf-3c4ff766c458}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8*l_i*1_2"/>
  <p:tag name="KSO_WM_DIAGRAM_GROUP_CODE" val="l1-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8*l_i*1_2"/>
  <p:tag name="KSO_WM_DIAGRAM_GROUP_CODE" val="l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8*l_i*1_2"/>
  <p:tag name="KSO_WM_DIAGRAM_GROUP_CODE" val="l1-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8*l_i*1_2"/>
  <p:tag name="KSO_WM_DIAGRAM_GROUP_CODE" val="l1-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8*l_i*1_2"/>
  <p:tag name="KSO_WM_DIAGRAM_GROUP_CODE" val="l1-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8*l_i*1_2"/>
  <p:tag name="KSO_WM_DIAGRAM_GROUP_CODE" val="l1-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8*l_i*1_2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8*l_i*1_2"/>
  <p:tag name="KSO_WM_DIAGRAM_GROUP_CODE" val="l1-1"/>
</p:tagLst>
</file>

<file path=ppt/theme/theme1.xml><?xml version="1.0" encoding="utf-8"?>
<a:theme xmlns:a="http://schemas.openxmlformats.org/drawingml/2006/main" name="Office 主题">
  <a:themeElements>
    <a:clrScheme name="自定义 5">
      <a:dk1>
        <a:sysClr val="windowText" lastClr="000000"/>
      </a:dk1>
      <a:lt1>
        <a:sysClr val="window" lastClr="FFFFFF"/>
      </a:lt1>
      <a:dk2>
        <a:srgbClr val="C00000"/>
      </a:dk2>
      <a:lt2>
        <a:srgbClr val="EEECE1"/>
      </a:lt2>
      <a:accent1>
        <a:srgbClr val="FFC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badi MT"/>
        <a:ea typeface="方正正纤黑简体"/>
        <a:cs typeface=""/>
      </a:majorFont>
      <a:minorFont>
        <a:latin typeface="Abadi MT"/>
        <a:ea typeface="方正正纤黑简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4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5">
      <a:dk1>
        <a:sysClr val="windowText" lastClr="000000"/>
      </a:dk1>
      <a:lt1>
        <a:sysClr val="window" lastClr="FFFFFF"/>
      </a:lt1>
      <a:dk2>
        <a:srgbClr val="C00000"/>
      </a:dk2>
      <a:lt2>
        <a:srgbClr val="EEECE1"/>
      </a:lt2>
      <a:accent1>
        <a:srgbClr val="FFC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badi MT"/>
        <a:ea typeface="方正正纤黑简体"/>
        <a:cs typeface=""/>
      </a:majorFont>
      <a:minorFont>
        <a:latin typeface="Abadi MT"/>
        <a:ea typeface="方正正纤黑简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4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7371</Words>
  <Application>WPS 演示</Application>
  <PresentationFormat>自定义</PresentationFormat>
  <Paragraphs>502</Paragraphs>
  <Slides>18</Slides>
  <Notes>39</Notes>
  <HiddenSlides>0</HiddenSlides>
  <MMClips>1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华文细黑</vt:lpstr>
      <vt:lpstr>Times New Roman</vt:lpstr>
      <vt:lpstr>华文琥珀</vt:lpstr>
      <vt:lpstr>等线</vt:lpstr>
      <vt:lpstr>Wingdings</vt:lpstr>
      <vt:lpstr>方正正纤黑简体</vt:lpstr>
      <vt:lpstr>Abadi MT</vt:lpstr>
      <vt:lpstr>Calibri</vt:lpstr>
      <vt:lpstr>Agency FB</vt:lpstr>
      <vt:lpstr>黑体</vt:lpstr>
      <vt:lpstr>Segoe Print</vt:lpstr>
      <vt:lpstr>方正正纤黑简体</vt:lpstr>
      <vt:lpstr>Impact</vt:lpstr>
      <vt:lpstr>Malgun Gothic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https://dxpu.taobao.com/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大侠素材铺</dc:title>
  <dc:creator>大侠素材铺</dc:creator>
  <dc:description>大侠素材铺
淘宝店：https://dxpu.taobao.com/</dc:description>
  <cp:lastModifiedBy>Administrator</cp:lastModifiedBy>
  <cp:revision>120</cp:revision>
  <dcterms:created xsi:type="dcterms:W3CDTF">2015-09-13T11:28:00Z</dcterms:created>
  <dcterms:modified xsi:type="dcterms:W3CDTF">2020-12-28T00:30:26Z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