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578" r:id="rId3"/>
    <p:sldId id="569" r:id="rId4"/>
    <p:sldId id="570" r:id="rId5"/>
    <p:sldId id="571" r:id="rId6"/>
    <p:sldId id="762" r:id="rId7"/>
    <p:sldId id="740" r:id="rId8"/>
    <p:sldId id="730" r:id="rId9"/>
    <p:sldId id="733" r:id="rId10"/>
    <p:sldId id="731" r:id="rId11"/>
    <p:sldId id="732" r:id="rId12"/>
    <p:sldId id="735" r:id="rId13"/>
    <p:sldId id="736" r:id="rId14"/>
    <p:sldId id="701" r:id="rId15"/>
    <p:sldId id="763" r:id="rId16"/>
    <p:sldId id="764" r:id="rId17"/>
    <p:sldId id="765" r:id="rId18"/>
    <p:sldId id="738" r:id="rId19"/>
    <p:sldId id="30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08788-DEBC-493B-A434-C15D0933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213F9-C09D-488D-AB5C-6C98FD4F7F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E45790-5B6F-4904-B224-7CB922308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pattFill prst="lgGrid">
          <a:fgClr>
            <a:srgbClr val="F3F3F3"/>
          </a:fgClr>
          <a:bgClr>
            <a:schemeClr val="bg1"/>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0" y="0"/>
            <a:ext cx="12192000" cy="693662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070534-174E-4FF7-BCF5-2D2CBB2994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BE3F41-B148-4D80-B0AA-C1A5D2B638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70534-174E-4FF7-BCF5-2D2CBB2994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E3F41-B148-4D80-B0AA-C1A5D2B638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275008"/>
            <a:ext cx="9144000" cy="1027228"/>
          </a:xfrm>
        </p:spPr>
        <p:txBody>
          <a:bodyPr/>
          <a:lstStyle/>
          <a:p>
            <a:r>
              <a:rPr lang="zh-CN" altLang="en-US" b="1" dirty="0">
                <a:solidFill>
                  <a:srgbClr val="FF0000"/>
                </a:solidFill>
              </a:rPr>
              <a:t>阅读理解微技巧</a:t>
            </a:r>
            <a:r>
              <a:rPr lang="en-US" altLang="zh-CN" b="1" dirty="0">
                <a:solidFill>
                  <a:srgbClr val="FF0000"/>
                </a:solidFill>
              </a:rPr>
              <a:t>1</a:t>
            </a:r>
            <a:endParaRPr lang="zh-CN" altLang="en-US" b="1" dirty="0">
              <a:solidFill>
                <a:srgbClr val="FF0000"/>
              </a:solidFill>
            </a:endParaRPr>
          </a:p>
        </p:txBody>
      </p:sp>
      <p:sp>
        <p:nvSpPr>
          <p:cNvPr id="3" name="副标题 2"/>
          <p:cNvSpPr>
            <a:spLocks noGrp="1"/>
          </p:cNvSpPr>
          <p:nvPr>
            <p:ph type="subTitle" idx="1"/>
          </p:nvPr>
        </p:nvSpPr>
        <p:spPr>
          <a:xfrm>
            <a:off x="3768436" y="2914852"/>
            <a:ext cx="4655127" cy="781541"/>
          </a:xfrm>
        </p:spPr>
        <p:txBody>
          <a:bodyPr>
            <a:normAutofit/>
          </a:bodyPr>
          <a:lstStyle/>
          <a:p>
            <a:r>
              <a:rPr lang="zh-CN" altLang="en-US" sz="3200" b="1" dirty="0"/>
              <a:t>转折之后必有重点</a:t>
            </a:r>
            <a:endParaRPr lang="zh-CN" altLang="en-US" sz="3200" b="1" dirty="0"/>
          </a:p>
        </p:txBody>
      </p:sp>
      <p:sp>
        <p:nvSpPr>
          <p:cNvPr id="4" name="文本框 3"/>
          <p:cNvSpPr txBox="1"/>
          <p:nvPr/>
        </p:nvSpPr>
        <p:spPr>
          <a:xfrm>
            <a:off x="2357123" y="4088558"/>
            <a:ext cx="8183415" cy="1200329"/>
          </a:xfrm>
          <a:prstGeom prst="rect">
            <a:avLst/>
          </a:prstGeom>
          <a:solidFill>
            <a:schemeClr val="bg1">
              <a:lumMod val="95000"/>
            </a:schemeClr>
          </a:solidFill>
        </p:spPr>
        <p:txBody>
          <a:bodyPr wrap="square">
            <a:spAutoFit/>
          </a:bodyPr>
          <a:lstStyle/>
          <a:p>
            <a:r>
              <a:rPr lang="zh-CN" altLang="en-US" sz="2400" b="1" kern="1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老外在写文章喜欢用转折引出重点内容，命题专家就喜欢在转折处出题，因此文章中有转折的地方，重视转折之后的内容，可能这里就是出题处！</a:t>
            </a:r>
            <a:endParaRPr lang="zh-CN" altLang="en-US" sz="2400" dirty="0">
              <a:solidFill>
                <a:srgbClr val="0070C0"/>
              </a:solidFill>
            </a:endParaRPr>
          </a:p>
        </p:txBody>
      </p:sp>
      <p:sp>
        <p:nvSpPr>
          <p:cNvPr id="5" name="爆炸形: 8 pt  4"/>
          <p:cNvSpPr/>
          <p:nvPr/>
        </p:nvSpPr>
        <p:spPr>
          <a:xfrm>
            <a:off x="7919257" y="2180316"/>
            <a:ext cx="1734589" cy="175212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Why</a:t>
            </a:r>
            <a:r>
              <a:rPr lang="zh-CN" altLang="en-US" sz="2800" b="1" dirty="0">
                <a:solidFill>
                  <a:srgbClr val="FF0000"/>
                </a:solidFill>
              </a:rPr>
              <a:t>？</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4473019"/>
          </a:xfrm>
          <a:prstGeom prst="rect">
            <a:avLst/>
          </a:prstGeom>
          <a:solidFill>
            <a:schemeClr val="bg1">
              <a:lumMod val="95000"/>
              <a:alpha val="87000"/>
            </a:schemeClr>
          </a:solidFill>
        </p:spPr>
        <p:txBody>
          <a:bodyPr wrap="square">
            <a:spAutoFit/>
          </a:bodyPr>
          <a:lstStyle/>
          <a:p>
            <a:pPr indent="304800" algn="just">
              <a:lnSpc>
                <a:spcPts val="3200"/>
              </a:lnSpc>
            </a:pP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2800" b="1"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28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5" y="5079206"/>
            <a:ext cx="11614825" cy="1141146"/>
          </a:xfrm>
          <a:prstGeom prst="rect">
            <a:avLst/>
          </a:prstGeom>
          <a:solidFill>
            <a:schemeClr val="bg1">
              <a:lumMod val="95000"/>
              <a:alpha val="87000"/>
            </a:schemeClr>
          </a:solidFill>
        </p:spPr>
        <p:txBody>
          <a:bodyPr wrap="square">
            <a:spAutoFit/>
          </a:bodyPr>
          <a:lstStyle/>
          <a:p>
            <a:pPr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24. What did the author think of her winter life in New York?</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Exciting.        B. Boring.        C. Relaxing.        D. Annoying.</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矩形 4"/>
          <p:cNvSpPr/>
          <p:nvPr/>
        </p:nvSpPr>
        <p:spPr>
          <a:xfrm>
            <a:off x="6893661" y="5247823"/>
            <a:ext cx="1385945"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605367" y="5247823"/>
            <a:ext cx="1909733"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21536" y="328916"/>
            <a:ext cx="8994039"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83966" y="5765494"/>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4247317"/>
          </a:xfrm>
          <a:prstGeom prst="rect">
            <a:avLst/>
          </a:prstGeom>
          <a:solidFill>
            <a:schemeClr val="bg1">
              <a:lumMod val="95000"/>
              <a:alpha val="87000"/>
            </a:schemeClr>
          </a:solidFill>
        </p:spPr>
        <p:txBody>
          <a:bodyPr wrap="square">
            <a:spAutoFit/>
          </a:bodyPr>
          <a:lstStyle/>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unfailingly</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dry, hard, and tasteless. </a:t>
            </a:r>
            <a:r>
              <a:rPr lang="en-US" alt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But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I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homed in</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with uncertainty, </a:t>
            </a:r>
            <a:r>
              <a:rPr lang="en-US" altLang="zh-CN" sz="2400" b="1" kern="100" dirty="0">
                <a:gradFill>
                  <a:gsLst>
                    <a:gs pos="0">
                      <a:srgbClr val="007BD3"/>
                    </a:gs>
                    <a:gs pos="100000">
                      <a:srgbClr val="034373"/>
                    </a:gs>
                  </a:gsLst>
                  <a:lin scaled="0"/>
                </a:gradFill>
                <a:effectLst/>
                <a:latin typeface="Times New Roman" panose="02020603050405020304" pitchFamily="18" charset="0"/>
                <a:ea typeface="宋体" panose="02010600030101010101" pitchFamily="2" charset="-122"/>
                <a:cs typeface="Times New Roman" panose="02020603050405020304" pitchFamily="18" charset="0"/>
              </a:rPr>
              <a:t>on</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5" y="4665171"/>
            <a:ext cx="11614826" cy="2123658"/>
          </a:xfrm>
          <a:prstGeom prst="rect">
            <a:avLst/>
          </a:prstGeom>
          <a:solidFill>
            <a:schemeClr val="bg1">
              <a:lumMod val="95000"/>
              <a:alpha val="87000"/>
            </a:schemeClr>
          </a:solidFill>
        </p:spPr>
        <p:txBody>
          <a:bodyPr wrap="square">
            <a:spAutoFit/>
          </a:bodyPr>
          <a:lstStyle/>
          <a:p>
            <a:pPr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26. What can we learn about tomatoes sold in New York in winter?</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A. They are soft.                   B. They look nice</a:t>
            </a:r>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C. They taste great.                 D. They are juicy.</a:t>
            </a:r>
            <a:endPar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endPar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4121887" y="4858506"/>
            <a:ext cx="4750651"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10"/>
          <p:cNvSpPr/>
          <p:nvPr/>
        </p:nvSpPr>
        <p:spPr>
          <a:xfrm>
            <a:off x="8815388" y="5055938"/>
            <a:ext cx="3376612" cy="1378184"/>
          </a:xfrm>
          <a:prstGeom prst="wedgeRoundRectCallout">
            <a:avLst>
              <a:gd name="adj1" fmla="val -18169"/>
              <a:gd name="adj2" fmla="val -278746"/>
              <a:gd name="adj3" fmla="val 16667"/>
            </a:avLst>
          </a:prstGeom>
          <a:solidFill>
            <a:srgbClr val="C00000"/>
          </a:solidFill>
          <a:ln w="9525">
            <a:noFill/>
          </a:ln>
        </p:spPr>
        <p:txBody>
          <a:bodyPr/>
          <a:lstStyle/>
          <a:p>
            <a:r>
              <a:rPr lang="zh-CN" altLang="en-US" sz="2800" b="1" dirty="0">
                <a:solidFill>
                  <a:schemeClr val="bg1"/>
                </a:solidFill>
                <a:latin typeface="Times New Roman" panose="02020603050405020304" pitchFamily="18" charset="0"/>
                <a:ea typeface="华文楷体" panose="02010600040101010101" charset="-122"/>
              </a:rPr>
              <a:t>转折后是讲述弗罗里达州</a:t>
            </a:r>
            <a:r>
              <a:rPr lang="en-US" altLang="zh-CN" sz="2800" b="1" dirty="0">
                <a:solidFill>
                  <a:schemeClr val="bg1"/>
                </a:solidFill>
                <a:latin typeface="Times New Roman" panose="02020603050405020304" pitchFamily="18" charset="0"/>
                <a:ea typeface="华文楷体" panose="02010600040101010101" charset="-122"/>
              </a:rPr>
              <a:t>—</a:t>
            </a:r>
            <a:r>
              <a:rPr lang="zh-CN" altLang="en-US" sz="2800" b="1" dirty="0">
                <a:solidFill>
                  <a:schemeClr val="bg1"/>
                </a:solidFill>
                <a:latin typeface="Times New Roman" panose="02020603050405020304" pitchFamily="18" charset="0"/>
                <a:ea typeface="华文楷体" panose="02010600040101010101" charset="-122"/>
              </a:rPr>
              <a:t>布朗斯格罗农场的西红柿</a:t>
            </a:r>
            <a:endParaRPr lang="zh-CN" altLang="en-US" sz="2800" b="1" dirty="0">
              <a:solidFill>
                <a:schemeClr val="bg1"/>
              </a:solidFill>
              <a:latin typeface="Times New Roman" panose="02020603050405020304" pitchFamily="18" charset="0"/>
              <a:ea typeface="华文楷体" panose="02010600040101010101" charset="-122"/>
            </a:endParaRPr>
          </a:p>
        </p:txBody>
      </p:sp>
      <p:sp>
        <p:nvSpPr>
          <p:cNvPr id="9" name="圆角矩形标注 10"/>
          <p:cNvSpPr/>
          <p:nvPr/>
        </p:nvSpPr>
        <p:spPr>
          <a:xfrm>
            <a:off x="1600200" y="3136803"/>
            <a:ext cx="2986088" cy="1456627"/>
          </a:xfrm>
          <a:prstGeom prst="wedgeRoundRectCallout">
            <a:avLst>
              <a:gd name="adj1" fmla="val 122671"/>
              <a:gd name="adj2" fmla="val -147063"/>
              <a:gd name="adj3" fmla="val 16667"/>
            </a:avLst>
          </a:prstGeom>
          <a:solidFill>
            <a:srgbClr val="C00000"/>
          </a:solidFill>
          <a:ln w="9525">
            <a:noFill/>
          </a:ln>
        </p:spPr>
        <p:txBody>
          <a:bodyPr/>
          <a:lstStyle/>
          <a:p>
            <a:r>
              <a:rPr lang="zh-CN" altLang="en-US" sz="2800" b="1" dirty="0">
                <a:solidFill>
                  <a:schemeClr val="bg1"/>
                </a:solidFill>
                <a:latin typeface="Times New Roman" panose="02020603050405020304" pitchFamily="18" charset="0"/>
                <a:ea typeface="华文楷体" panose="02010600040101010101" charset="-122"/>
              </a:rPr>
              <a:t>转折前是纽约的西红柿，形成鲜明对比</a:t>
            </a:r>
            <a:endParaRPr lang="zh-CN" altLang="en-US" sz="2800" b="1" dirty="0">
              <a:solidFill>
                <a:schemeClr val="bg1"/>
              </a:solidFill>
              <a:latin typeface="Times New Roman" panose="02020603050405020304" pitchFamily="18" charset="0"/>
              <a:ea typeface="华文楷体" panose="02010600040101010101" charset="-122"/>
            </a:endParaRPr>
          </a:p>
        </p:txBody>
      </p:sp>
      <p:sp>
        <p:nvSpPr>
          <p:cNvPr id="10" name="矩形 9"/>
          <p:cNvSpPr/>
          <p:nvPr/>
        </p:nvSpPr>
        <p:spPr>
          <a:xfrm>
            <a:off x="6010218" y="946113"/>
            <a:ext cx="5776970"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14529" y="1489019"/>
            <a:ext cx="9436690"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58884" y="5387576"/>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14483" y="6240145"/>
            <a:ext cx="6132830" cy="548640"/>
          </a:xfrm>
          <a:prstGeom prst="rect">
            <a:avLst/>
          </a:prstGeom>
          <a:solidFill>
            <a:schemeClr val="bg1"/>
          </a:solidFill>
        </p:spPr>
        <p:txBody>
          <a:bodyPr wrap="square" rtlCol="0">
            <a:spAutoFit/>
          </a:bodyPr>
          <a:lstStyle/>
          <a:p>
            <a:r>
              <a:rPr lang="en-US" altLang="zh-CN" sz="3000" b="1" dirty="0">
                <a:solidFill>
                  <a:srgbClr val="1D41D5"/>
                </a:solidFill>
                <a:latin typeface="Times New Roman" panose="02020603050405020304" pitchFamily="18" charset="0"/>
                <a:ea typeface="华文新魏" panose="02010800040101010101" charset="-122"/>
              </a:rPr>
              <a:t>unfailingly   adv. </a:t>
            </a:r>
            <a:r>
              <a:rPr lang="zh-CN" altLang="en-US" sz="3000" b="1" dirty="0">
                <a:solidFill>
                  <a:srgbClr val="1D41D5"/>
                </a:solidFill>
                <a:latin typeface="Times New Roman" panose="02020603050405020304" pitchFamily="18" charset="0"/>
                <a:ea typeface="华文新魏" panose="02010800040101010101" charset="-122"/>
              </a:rPr>
              <a:t>无一例外地</a:t>
            </a:r>
            <a:endParaRPr lang="zh-CN" altLang="en-US" sz="3000" b="1" dirty="0">
              <a:solidFill>
                <a:srgbClr val="1D41D5"/>
              </a:solidFill>
              <a:latin typeface="Times New Roman" panose="02020603050405020304" pitchFamily="18" charset="0"/>
              <a:ea typeface="华文新魏" panose="02010800040101010101" charset="-122"/>
            </a:endParaRPr>
          </a:p>
        </p:txBody>
      </p:sp>
      <p:sp>
        <p:nvSpPr>
          <p:cNvPr id="4" name="文本框 3"/>
          <p:cNvSpPr txBox="1"/>
          <p:nvPr/>
        </p:nvSpPr>
        <p:spPr>
          <a:xfrm>
            <a:off x="2073910" y="4490720"/>
            <a:ext cx="8349615" cy="521970"/>
          </a:xfrm>
          <a:prstGeom prst="rect">
            <a:avLst/>
          </a:prstGeom>
          <a:solidFill>
            <a:schemeClr val="bg1"/>
          </a:solidFill>
        </p:spPr>
        <p:txBody>
          <a:bodyPr wrap="none" rtlCol="0">
            <a:spAutoFit/>
          </a:bodyPr>
          <a:p>
            <a:pPr algn="l"/>
            <a:r>
              <a:rPr lang="en-US" altLang="zh-CN" sz="2800" b="1" dirty="0" smtClean="0">
                <a:solidFill>
                  <a:srgbClr val="FF0000"/>
                </a:solidFill>
                <a:sym typeface="+mn-ea"/>
              </a:rPr>
              <a:t>home in on </a:t>
            </a:r>
            <a:r>
              <a:rPr lang="en-US" altLang="zh-CN" sz="2800" b="1" dirty="0" err="1" smtClean="0">
                <a:solidFill>
                  <a:srgbClr val="FF0000"/>
                </a:solidFill>
                <a:sym typeface="+mn-ea"/>
              </a:rPr>
              <a:t>sth</a:t>
            </a:r>
            <a:r>
              <a:rPr lang="zh-CN" altLang="en-US" sz="2800" b="1" dirty="0" smtClean="0">
                <a:solidFill>
                  <a:srgbClr val="FF0000"/>
                </a:solidFill>
                <a:sym typeface="+mn-ea"/>
              </a:rPr>
              <a:t>朝向</a:t>
            </a:r>
            <a:r>
              <a:rPr lang="en-US" altLang="zh-CN" sz="2800" b="1" dirty="0" smtClean="0">
                <a:solidFill>
                  <a:srgbClr val="FF0000"/>
                </a:solidFill>
                <a:sym typeface="+mn-ea"/>
              </a:rPr>
              <a:t>,</a:t>
            </a:r>
            <a:r>
              <a:rPr lang="zh-CN" altLang="en-US" sz="2800" b="1" dirty="0" smtClean="0">
                <a:solidFill>
                  <a:srgbClr val="FF0000"/>
                </a:solidFill>
                <a:sym typeface="+mn-ea"/>
              </a:rPr>
              <a:t>移向；把（思想</a:t>
            </a:r>
            <a:r>
              <a:rPr lang="en-US" altLang="zh-CN" sz="2800" b="1" dirty="0" smtClean="0">
                <a:solidFill>
                  <a:srgbClr val="FF0000"/>
                </a:solidFill>
                <a:sym typeface="+mn-ea"/>
              </a:rPr>
              <a:t>,</a:t>
            </a:r>
            <a:r>
              <a:rPr lang="zh-CN" altLang="en-US" sz="2800" b="1" dirty="0" smtClean="0">
                <a:solidFill>
                  <a:srgbClr val="FF0000"/>
                </a:solidFill>
                <a:sym typeface="+mn-ea"/>
              </a:rPr>
              <a:t>注意力）集中于</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animBg="1"/>
      <p:bldP spid="11" grpId="0" animBg="1"/>
      <p:bldP spid="12" grpId="0" animBg="1"/>
      <p:bldP spid="13" grpId="0" bldLvl="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3139321"/>
          </a:xfrm>
          <a:prstGeom prst="rect">
            <a:avLst/>
          </a:prstGeom>
          <a:solidFill>
            <a:schemeClr val="bg1">
              <a:lumMod val="95000"/>
              <a:alpha val="87000"/>
            </a:schemeClr>
          </a:solidFill>
        </p:spPr>
        <p:txBody>
          <a:bodyPr wrap="square">
            <a:spAutoFit/>
          </a:bodyPr>
          <a:lstStyle/>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【4】Delighted as I was by the tomatoes in sight, my happiness deepened when I learned that Brown’s Grove Farm is one of the suppliers for Jack Dusty, a newly opened restaurant at the Sarasota Ritz Carlton, where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luckily for me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b="1" kern="100" dirty="0">
                <a:effectLst/>
                <a:latin typeface="Calibri" panose="020F0502020204030204" pitchFamily="34" charset="0"/>
                <a:ea typeface="Times New Roman" panose="02020603050405020304" pitchFamily="18" charset="0"/>
                <a:cs typeface="Times New Roman" panose="02020603050405020304" pitchFamily="18" charset="0"/>
              </a:rPr>
              <a:t>I was planning to have dinner that very night. Without even seeing the menu, I knew I’d be ordering every tomato on it.</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2" name="文本框 1"/>
          <p:cNvSpPr txBox="1"/>
          <p:nvPr/>
        </p:nvSpPr>
        <p:spPr>
          <a:xfrm>
            <a:off x="262646" y="3815066"/>
            <a:ext cx="11614825" cy="1695849"/>
          </a:xfrm>
          <a:prstGeom prst="rect">
            <a:avLst/>
          </a:prstGeom>
          <a:solidFill>
            <a:schemeClr val="bg1">
              <a:lumMod val="95000"/>
              <a:alpha val="88000"/>
            </a:schemeClr>
          </a:solidFill>
        </p:spPr>
        <p:txBody>
          <a:bodyPr wrap="square">
            <a:spAutoFit/>
          </a:bodyPr>
          <a:lstStyle/>
          <a:p>
            <a:pPr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27. What was the author going to do that evening?</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 Go to a farm.               B. Check into a hotel.</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Eat in a restaurant.           D. Buy fresh vegetable.</a:t>
            </a:r>
            <a:endParaRPr lang="zh-CN" altLang="en-US" sz="2400" b="1" dirty="0"/>
          </a:p>
        </p:txBody>
      </p:sp>
      <p:sp>
        <p:nvSpPr>
          <p:cNvPr id="5" name="矩形 4"/>
          <p:cNvSpPr/>
          <p:nvPr/>
        </p:nvSpPr>
        <p:spPr>
          <a:xfrm>
            <a:off x="5050574" y="3986969"/>
            <a:ext cx="1678839"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14668" y="2058156"/>
            <a:ext cx="2236052"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45350" y="1439923"/>
            <a:ext cx="159787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26821" y="1462110"/>
            <a:ext cx="86703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14468" y="2074211"/>
            <a:ext cx="1597877"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7009" y="5108217"/>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450" y="260667"/>
            <a:ext cx="10972800" cy="6336665"/>
          </a:xfrm>
        </p:spPr>
        <p:txBody>
          <a:bodyPr>
            <a:normAutofit lnSpcReduction="10000"/>
          </a:bodyPr>
          <a:lstStyle/>
          <a:p>
            <a:pPr>
              <a:lnSpc>
                <a:spcPct val="140000"/>
              </a:lnSpc>
              <a:spcBef>
                <a:spcPts val="0"/>
              </a:spcBef>
            </a:pPr>
            <a:endParaRPr lang="en-US" altLang="zh-CN"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endParaRPr>
          </a:p>
          <a:p>
            <a:pPr>
              <a:lnSpc>
                <a:spcPct val="140000"/>
              </a:lnSpc>
              <a:spcBef>
                <a:spcPts val="0"/>
              </a:spcBef>
            </a:pPr>
            <a:r>
              <a:rPr lang="zh-CN" altLang="en-US"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rPr>
              <a:t>词汇积累</a:t>
            </a:r>
            <a:endParaRPr lang="en-US" altLang="zh-CN" sz="3000" b="1" u="sng" dirty="0">
              <a:solidFill>
                <a:srgbClr val="530D6F"/>
              </a:solidFill>
              <a:effectLst>
                <a:outerShdw blurRad="38100" dist="38100" dir="2700000" algn="tl">
                  <a:srgbClr val="000000">
                    <a:alpha val="43137"/>
                  </a:srgbClr>
                </a:outerShdw>
              </a:effectLst>
              <a:latin typeface="Times New Roman" panose="02020603050405020304" pitchFamily="18" charset="0"/>
              <a:ea typeface="华文新魏" panose="02010800040101010101" charset="-122"/>
            </a:endParaRPr>
          </a:p>
          <a:p>
            <a:pPr>
              <a:lnSpc>
                <a:spcPct val="140000"/>
              </a:lnSpc>
              <a:spcBef>
                <a:spcPts val="0"/>
              </a:spcBef>
            </a:pPr>
            <a:endParaRPr lang="en-US" altLang="zh-CN"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1</a:t>
            </a:r>
            <a:r>
              <a:rPr lang="zh-CN" altLang="en-US" sz="3000" b="1" dirty="0">
                <a:latin typeface="Times New Roman" panose="02020603050405020304" pitchFamily="18" charset="0"/>
                <a:ea typeface="华文新魏" panose="02010800040101010101" charset="-122"/>
              </a:rPr>
              <a:t>. dull [dʌl]  adj. ________________；vt. 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2</a:t>
            </a:r>
            <a:r>
              <a:rPr lang="zh-CN" altLang="en-US" sz="3000" b="1" dirty="0">
                <a:latin typeface="Times New Roman" panose="02020603050405020304" pitchFamily="18" charset="0"/>
                <a:ea typeface="华文新魏" panose="02010800040101010101" charset="-122"/>
              </a:rPr>
              <a:t>. annoying [ə</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nɔiiŋ]  adj. 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3</a:t>
            </a:r>
            <a:r>
              <a:rPr lang="zh-CN" altLang="en-US" sz="3000" b="1" dirty="0">
                <a:latin typeface="Times New Roman" panose="02020603050405020304" pitchFamily="18" charset="0"/>
                <a:ea typeface="华文新魏" panose="02010800040101010101" charset="-122"/>
              </a:rPr>
              <a:t>. worthwhile [</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wə:θwail]  adj. ____________________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4</a:t>
            </a:r>
            <a:r>
              <a:rPr lang="zh-CN" altLang="en-US" sz="3000" b="1" dirty="0">
                <a:latin typeface="Times New Roman" panose="02020603050405020304" pitchFamily="18" charset="0"/>
                <a:ea typeface="华文新魏" panose="02010800040101010101" charset="-122"/>
              </a:rPr>
              <a:t>. adventure [əd</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ventʃə]  n. ____________________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5</a:t>
            </a:r>
            <a:r>
              <a:rPr lang="zh-CN" altLang="en-US" sz="3000" b="1" dirty="0">
                <a:latin typeface="Times New Roman" panose="02020603050405020304" pitchFamily="18" charset="0"/>
                <a:ea typeface="华文新魏" panose="02010800040101010101" charset="-122"/>
              </a:rPr>
              <a:t>. attractive [ə</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træktiv]  adj. ___________________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6</a:t>
            </a:r>
            <a:r>
              <a:rPr lang="zh-CN" altLang="en-US" sz="3000" b="1" dirty="0">
                <a:latin typeface="Times New Roman" panose="02020603050405020304" pitchFamily="18" charset="0"/>
                <a:ea typeface="华文新魏" panose="02010800040101010101" charset="-122"/>
              </a:rPr>
              <a:t>. unfailingly [ʌn</a:t>
            </a:r>
            <a:r>
              <a:rPr lang="en-US" altLang="zh-CN" sz="3000" b="1" dirty="0">
                <a:latin typeface="Times New Roman" panose="02020603050405020304" pitchFamily="18" charset="0"/>
                <a:ea typeface="华文新魏" panose="02010800040101010101" charset="-122"/>
              </a:rPr>
              <a:t>'</a:t>
            </a:r>
            <a:r>
              <a:rPr lang="zh-CN" altLang="en-US" sz="3000" b="1" dirty="0">
                <a:latin typeface="Times New Roman" panose="02020603050405020304" pitchFamily="18" charset="0"/>
                <a:ea typeface="华文新魏" panose="02010800040101010101" charset="-122"/>
              </a:rPr>
              <a:t>feiliŋli]  adv. __________________</a:t>
            </a:r>
            <a:endParaRPr lang="zh-CN" altLang="en-US" sz="3000" b="1" dirty="0">
              <a:latin typeface="Times New Roman" panose="02020603050405020304" pitchFamily="18" charset="0"/>
              <a:ea typeface="华文新魏" panose="02010800040101010101" charset="-122"/>
            </a:endParaRPr>
          </a:p>
          <a:p>
            <a:pPr>
              <a:lnSpc>
                <a:spcPct val="140000"/>
              </a:lnSpc>
              <a:spcBef>
                <a:spcPts val="0"/>
              </a:spcBef>
            </a:pPr>
            <a:r>
              <a:rPr lang="en-US" altLang="zh-CN" sz="3000" b="1" dirty="0">
                <a:latin typeface="Times New Roman" panose="02020603050405020304" pitchFamily="18" charset="0"/>
                <a:ea typeface="华文新魏" panose="02010800040101010101" charset="-122"/>
              </a:rPr>
              <a:t>7</a:t>
            </a:r>
            <a:r>
              <a:rPr lang="zh-CN" altLang="en-US" sz="3000" b="1" dirty="0">
                <a:latin typeface="Times New Roman" panose="02020603050405020304" pitchFamily="18" charset="0"/>
                <a:ea typeface="华文新魏" panose="02010800040101010101" charset="-122"/>
              </a:rPr>
              <a:t>. hard  adj. ___________；艰难的</a:t>
            </a:r>
            <a:endParaRPr lang="zh-CN" altLang="en-US" sz="3000" b="1" dirty="0">
              <a:latin typeface="Times New Roman" panose="02020603050405020304" pitchFamily="18" charset="0"/>
              <a:ea typeface="华文新魏" panose="02010800040101010101" charset="-122"/>
            </a:endParaRPr>
          </a:p>
        </p:txBody>
      </p:sp>
      <p:sp>
        <p:nvSpPr>
          <p:cNvPr id="6" name="文本框 5"/>
          <p:cNvSpPr txBox="1"/>
          <p:nvPr/>
        </p:nvSpPr>
        <p:spPr>
          <a:xfrm>
            <a:off x="8226425" y="207454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使无聊</a:t>
            </a:r>
            <a:endParaRPr lang="zh-CN" altLang="en-US" sz="3000">
              <a:solidFill>
                <a:srgbClr val="1D41D5"/>
              </a:solidFill>
              <a:latin typeface="华文新魏" panose="02010800040101010101" charset="-122"/>
              <a:ea typeface="华文新魏" panose="02010800040101010101" charset="-122"/>
            </a:endParaRPr>
          </a:p>
        </p:txBody>
      </p:sp>
      <p:sp>
        <p:nvSpPr>
          <p:cNvPr id="7" name="文本框 6"/>
          <p:cNvSpPr txBox="1"/>
          <p:nvPr/>
        </p:nvSpPr>
        <p:spPr>
          <a:xfrm>
            <a:off x="4137660" y="207454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沉闷的</a:t>
            </a:r>
            <a:endParaRPr lang="zh-CN" altLang="en-US" sz="3000">
              <a:solidFill>
                <a:srgbClr val="1D41D5"/>
              </a:solidFill>
              <a:latin typeface="华文新魏" panose="02010800040101010101" charset="-122"/>
              <a:ea typeface="华文新魏" panose="02010800040101010101" charset="-122"/>
            </a:endParaRPr>
          </a:p>
        </p:txBody>
      </p:sp>
      <p:sp>
        <p:nvSpPr>
          <p:cNvPr id="8" name="文本框 7"/>
          <p:cNvSpPr txBox="1"/>
          <p:nvPr/>
        </p:nvSpPr>
        <p:spPr>
          <a:xfrm>
            <a:off x="5459095" y="271716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令人生气的</a:t>
            </a:r>
            <a:endParaRPr lang="zh-CN" altLang="en-US" sz="3000">
              <a:solidFill>
                <a:srgbClr val="1D41D5"/>
              </a:solidFill>
              <a:latin typeface="华文新魏" panose="02010800040101010101" charset="-122"/>
              <a:ea typeface="华文新魏" panose="02010800040101010101" charset="-122"/>
            </a:endParaRPr>
          </a:p>
        </p:txBody>
      </p:sp>
      <p:sp>
        <p:nvSpPr>
          <p:cNvPr id="9" name="文本框 8"/>
          <p:cNvSpPr txBox="1"/>
          <p:nvPr/>
        </p:nvSpPr>
        <p:spPr>
          <a:xfrm>
            <a:off x="6144895" y="3366135"/>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值得的</a:t>
            </a:r>
            <a:endParaRPr lang="zh-CN" altLang="en-US" sz="3000">
              <a:solidFill>
                <a:srgbClr val="1D41D5"/>
              </a:solidFill>
              <a:latin typeface="华文新魏" panose="02010800040101010101" charset="-122"/>
              <a:ea typeface="华文新魏" panose="02010800040101010101" charset="-122"/>
            </a:endParaRPr>
          </a:p>
        </p:txBody>
      </p:sp>
      <p:sp>
        <p:nvSpPr>
          <p:cNvPr id="10" name="文本框 9"/>
          <p:cNvSpPr txBox="1"/>
          <p:nvPr/>
        </p:nvSpPr>
        <p:spPr>
          <a:xfrm>
            <a:off x="5667375" y="3990340"/>
            <a:ext cx="3048000" cy="548640"/>
          </a:xfrm>
          <a:prstGeom prst="rect">
            <a:avLst/>
          </a:prstGeom>
          <a:noFill/>
        </p:spPr>
        <p:txBody>
          <a:bodyPr wrap="square" rtlCol="0">
            <a:spAutoFit/>
          </a:bodyPr>
          <a:lstStyle/>
          <a:p>
            <a:r>
              <a:rPr lang="zh-CN" altLang="en-US" sz="3000">
                <a:solidFill>
                  <a:srgbClr val="1D41D5"/>
                </a:solidFill>
                <a:latin typeface="华文新魏" panose="02010800040101010101" charset="-122"/>
                <a:ea typeface="华文新魏" panose="02010800040101010101" charset="-122"/>
              </a:rPr>
              <a:t>冒险</a:t>
            </a:r>
            <a:endParaRPr lang="zh-CN" altLang="en-US" sz="3000">
              <a:solidFill>
                <a:srgbClr val="1D41D5"/>
              </a:solidFill>
              <a:latin typeface="华文新魏" panose="02010800040101010101" charset="-122"/>
              <a:ea typeface="华文新魏" panose="02010800040101010101" charset="-122"/>
            </a:endParaRPr>
          </a:p>
        </p:txBody>
      </p:sp>
      <p:sp>
        <p:nvSpPr>
          <p:cNvPr id="11" name="文本框 10"/>
          <p:cNvSpPr txBox="1"/>
          <p:nvPr/>
        </p:nvSpPr>
        <p:spPr>
          <a:xfrm>
            <a:off x="5933282" y="4437063"/>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吸引人的</a:t>
            </a:r>
            <a:endParaRPr lang="zh-CN" altLang="en-US" sz="3000" dirty="0">
              <a:solidFill>
                <a:srgbClr val="1D41D5"/>
              </a:solidFill>
              <a:latin typeface="华文新魏" panose="02010800040101010101" charset="-122"/>
              <a:ea typeface="华文新魏" panose="02010800040101010101" charset="-122"/>
            </a:endParaRPr>
          </a:p>
        </p:txBody>
      </p:sp>
      <p:sp>
        <p:nvSpPr>
          <p:cNvPr id="12" name="文本框 11"/>
          <p:cNvSpPr txBox="1"/>
          <p:nvPr/>
        </p:nvSpPr>
        <p:spPr>
          <a:xfrm>
            <a:off x="6144895" y="5061268"/>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无一例外地</a:t>
            </a:r>
            <a:endParaRPr lang="zh-CN" altLang="en-US" sz="3000" dirty="0">
              <a:solidFill>
                <a:srgbClr val="1D41D5"/>
              </a:solidFill>
              <a:latin typeface="华文新魏" panose="02010800040101010101" charset="-122"/>
              <a:ea typeface="华文新魏" panose="02010800040101010101" charset="-122"/>
            </a:endParaRPr>
          </a:p>
        </p:txBody>
      </p:sp>
      <p:sp>
        <p:nvSpPr>
          <p:cNvPr id="13" name="文本框 12"/>
          <p:cNvSpPr txBox="1"/>
          <p:nvPr/>
        </p:nvSpPr>
        <p:spPr>
          <a:xfrm>
            <a:off x="3146901" y="5685473"/>
            <a:ext cx="3048000" cy="548640"/>
          </a:xfrm>
          <a:prstGeom prst="rect">
            <a:avLst/>
          </a:prstGeom>
          <a:noFill/>
        </p:spPr>
        <p:txBody>
          <a:bodyPr wrap="square" rtlCol="0">
            <a:spAutoFit/>
          </a:bodyPr>
          <a:lstStyle/>
          <a:p>
            <a:r>
              <a:rPr lang="zh-CN" altLang="en-US" sz="3000" dirty="0">
                <a:solidFill>
                  <a:srgbClr val="1D41D5"/>
                </a:solidFill>
                <a:latin typeface="华文新魏" panose="02010800040101010101" charset="-122"/>
                <a:ea typeface="华文新魏" panose="02010800040101010101" charset="-122"/>
              </a:rPr>
              <a:t>坚硬的</a:t>
            </a:r>
            <a:endParaRPr lang="zh-CN" altLang="en-US" sz="3000" dirty="0">
              <a:solidFill>
                <a:srgbClr val="1D41D5"/>
              </a:solidFill>
              <a:latin typeface="华文新魏" panose="02010800040101010101" charset="-122"/>
              <a:ea typeface="华文新魏" panose="020108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9685" y="155575"/>
            <a:ext cx="12153265" cy="4461510"/>
          </a:xfrm>
          <a:prstGeom prst="rect">
            <a:avLst/>
          </a:prstGeom>
          <a:noFill/>
        </p:spPr>
        <p:txBody>
          <a:bodyPr wrap="square" rtlCol="0">
            <a:spAutoFit/>
          </a:bodyPr>
          <a:p>
            <a:r>
              <a:rPr lang="en-US" altLang="zh-CN" sz="3200"/>
              <a:t>  </a:t>
            </a:r>
            <a:r>
              <a:rPr lang="zh-CN" altLang="en-US" sz="2800">
                <a:solidFill>
                  <a:srgbClr val="FF0000"/>
                </a:solidFill>
                <a:latin typeface="Times New Roman" panose="02020603050405020304" pitchFamily="18" charset="0"/>
                <a:cs typeface="Times New Roman" panose="02020603050405020304" pitchFamily="18" charset="0"/>
              </a:rPr>
              <a:t>The relationship between humans and animals has always been complex.</a:t>
            </a:r>
            <a:r>
              <a:rPr lang="zh-CN" altLang="en-US" sz="2800">
                <a:latin typeface="Times New Roman" panose="02020603050405020304" pitchFamily="18" charset="0"/>
                <a:cs typeface="Times New Roman" panose="02020603050405020304" pitchFamily="18" charset="0"/>
              </a:rPr>
              <a:t> Some cultures have developed entire belief systems around favored animals. Even in cultures with less formal belief systems, connections between people and animals still lead to commonly accepted opinions about animals.</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  These belief systems usually develop around the animals that interact (互动) with humans most frequently. Therefore, it should not be surprising that so many stories surround the most common of animals: rats. Rats live side by side with humans all over the world and regularly interact with people. </a:t>
            </a:r>
            <a:r>
              <a:rPr lang="zh-CN" altLang="en-US" sz="2800">
                <a:solidFill>
                  <a:srgbClr val="FF0000"/>
                </a:solidFill>
                <a:latin typeface="Times New Roman" panose="02020603050405020304" pitchFamily="18" charset="0"/>
                <a:cs typeface="Times New Roman" panose="02020603050405020304" pitchFamily="18" charset="0"/>
              </a:rPr>
              <a:t>Human-rat coexistence may be common all around the world, </a:t>
            </a:r>
            <a:r>
              <a:rPr lang="zh-CN" altLang="en-US" sz="2800" b="1">
                <a:solidFill>
                  <a:srgbClr val="FF0000"/>
                </a:solidFill>
                <a:latin typeface="Times New Roman" panose="02020603050405020304" pitchFamily="18" charset="0"/>
                <a:cs typeface="Times New Roman" panose="02020603050405020304" pitchFamily="18" charset="0"/>
              </a:rPr>
              <a:t>but</a:t>
            </a:r>
            <a:r>
              <a:rPr lang="zh-CN" altLang="en-US" sz="2800">
                <a:solidFill>
                  <a:srgbClr val="FF0000"/>
                </a:solidFill>
                <a:latin typeface="Times New Roman" panose="02020603050405020304" pitchFamily="18" charset="0"/>
                <a:cs typeface="Times New Roman" panose="02020603050405020304" pitchFamily="18" charset="0"/>
              </a:rPr>
              <a:t> different cultures respond to that closeness in different ways</a:t>
            </a:r>
            <a:r>
              <a:rPr lang="zh-CN" altLang="en-US" sz="2800">
                <a:latin typeface="Times New Roman" panose="02020603050405020304" pitchFamily="18" charset="0"/>
                <a:cs typeface="Times New Roman" panose="02020603050405020304" pitchFamily="18" charset="0"/>
              </a:rPr>
              <a:t>.</a:t>
            </a:r>
            <a:endParaRPr lang="zh-CN" altLang="en-US" sz="2800">
              <a:latin typeface="Times New Roman" panose="02020603050405020304" pitchFamily="18" charset="0"/>
              <a:cs typeface="Times New Roman" panose="02020603050405020304" pitchFamily="18" charset="0"/>
            </a:endParaRPr>
          </a:p>
        </p:txBody>
      </p:sp>
      <p:sp>
        <p:nvSpPr>
          <p:cNvPr id="3" name="文本框 2"/>
          <p:cNvSpPr txBox="1"/>
          <p:nvPr/>
        </p:nvSpPr>
        <p:spPr>
          <a:xfrm>
            <a:off x="-19685" y="4536440"/>
            <a:ext cx="12172950" cy="2245360"/>
          </a:xfrm>
          <a:prstGeom prst="rect">
            <a:avLst/>
          </a:prstGeom>
          <a:noFill/>
        </p:spPr>
        <p:txBody>
          <a:bodyPr wrap="square" rtlCol="0">
            <a:spAutoFit/>
          </a:bodyPr>
          <a:p>
            <a:r>
              <a:rPr lang="zh-CN" altLang="en-US" sz="2800">
                <a:latin typeface="Times New Roman" panose="02020603050405020304" pitchFamily="18" charset="0"/>
                <a:cs typeface="Times New Roman" panose="02020603050405020304" pitchFamily="18" charset="0"/>
              </a:rPr>
              <a:t>1.What does the passage mainly talk about?</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A. A trend of keeping rats as pets.              B. How different cultures look at rats. </a:t>
            </a:r>
            <a:endParaRPr lang="zh-CN" altLang="en-US" sz="2800">
              <a:latin typeface="Times New Roman" panose="02020603050405020304" pitchFamily="18" charset="0"/>
              <a:cs typeface="Times New Roman" panose="02020603050405020304" pitchFamily="18" charset="0"/>
            </a:endParaRPr>
          </a:p>
          <a:p>
            <a:r>
              <a:rPr lang="zh-CN" altLang="en-US" sz="2800">
                <a:latin typeface="Times New Roman" panose="02020603050405020304" pitchFamily="18" charset="0"/>
                <a:cs typeface="Times New Roman" panose="02020603050405020304" pitchFamily="18" charset="0"/>
              </a:rPr>
              <a:t>C. How humans get along with animals.    D. Favored animals in different cultures.</a:t>
            </a:r>
            <a:endParaRPr lang="zh-CN" altLang="en-US" sz="2800">
              <a:latin typeface="Times New Roman" panose="02020603050405020304" pitchFamily="18" charset="0"/>
              <a:cs typeface="Times New Roman" panose="02020603050405020304" pitchFamily="18" charset="0"/>
            </a:endParaRPr>
          </a:p>
          <a:p>
            <a:r>
              <a:rPr lang="en-US" altLang="zh-CN" sz="2800">
                <a:latin typeface="Times New Roman" panose="02020603050405020304" pitchFamily="18" charset="0"/>
                <a:cs typeface="Times New Roman" panose="02020603050405020304" pitchFamily="18" charset="0"/>
              </a:rPr>
              <a:t>5</a:t>
            </a:r>
            <a:r>
              <a:rPr lang="en-US" altLang="zh-CN"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a:t>
            </a:r>
            <a:r>
              <a:rPr lang="zh-CN" alt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The passage is probably taken from a ______.</a:t>
            </a:r>
            <a:endParaRPr lang="zh-CN" alt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r>
              <a:rPr lang="zh-CN" alt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A. travel guide        B. news report       C. nature magazine      D. history textbook</a:t>
            </a:r>
            <a:endParaRPr lang="zh-CN" altLang="en-US" sz="280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89535"/>
            <a:ext cx="12153265" cy="4461510"/>
          </a:xfrm>
          <a:prstGeom prst="rect">
            <a:avLst/>
          </a:prstGeom>
          <a:noFill/>
        </p:spPr>
        <p:txBody>
          <a:bodyPr wrap="square" rtlCol="0">
            <a:spAutoFit/>
          </a:bodyPr>
          <a:p>
            <a:r>
              <a:rPr lang="en-US" altLang="zh-CN" sz="3600">
                <a:latin typeface="Times New Roman" panose="02020603050405020304" pitchFamily="18" charset="0"/>
                <a:cs typeface="Times New Roman" panose="02020603050405020304" pitchFamily="18" charset="0"/>
              </a:rPr>
              <a:t>  </a:t>
            </a:r>
            <a:r>
              <a:rPr lang="zh-CN" altLang="en-US" sz="3600">
                <a:latin typeface="Times New Roman" panose="02020603050405020304" pitchFamily="18" charset="0"/>
                <a:cs typeface="Times New Roman" panose="02020603050405020304" pitchFamily="18" charset="0"/>
              </a:rPr>
              <a:t>In many Latin American countries, the rat is described in a very </a:t>
            </a:r>
            <a:r>
              <a:rPr lang="zh-CN" altLang="en-US" sz="3600">
                <a:solidFill>
                  <a:srgbClr val="FF0000"/>
                </a:solidFill>
                <a:latin typeface="Times New Roman" panose="02020603050405020304" pitchFamily="18" charset="0"/>
                <a:cs typeface="Times New Roman" panose="02020603050405020304" pitchFamily="18" charset="0"/>
              </a:rPr>
              <a:t>different </a:t>
            </a:r>
            <a:r>
              <a:rPr lang="zh-CN" altLang="en-US" sz="3600">
                <a:latin typeface="Times New Roman" panose="02020603050405020304" pitchFamily="18" charset="0"/>
                <a:cs typeface="Times New Roman" panose="02020603050405020304" pitchFamily="18" charset="0"/>
              </a:rPr>
              <a:t>way. </a:t>
            </a:r>
            <a:r>
              <a:rPr lang="zh-CN" altLang="en-US" sz="3600">
                <a:solidFill>
                  <a:srgbClr val="0070C0"/>
                </a:solidFill>
                <a:latin typeface="Times New Roman" panose="02020603050405020304" pitchFamily="18" charset="0"/>
                <a:cs typeface="Times New Roman" panose="02020603050405020304" pitchFamily="18" charset="0"/>
              </a:rPr>
              <a:t>The story of the tooth fairy</a:t>
            </a:r>
            <a:r>
              <a:rPr lang="zh-CN" altLang="en-US" sz="3600">
                <a:latin typeface="Times New Roman" panose="02020603050405020304" pitchFamily="18" charset="0"/>
                <a:cs typeface="Times New Roman" panose="02020603050405020304" pitchFamily="18" charset="0"/>
              </a:rPr>
              <a:t> (a fairy believed by children to leave money while they sleep in exchange for a tooth that has come out) </a:t>
            </a:r>
            <a:r>
              <a:rPr lang="zh-CN" altLang="en-US" sz="3600">
                <a:solidFill>
                  <a:srgbClr val="0070C0"/>
                </a:solidFill>
                <a:latin typeface="Times New Roman" panose="02020603050405020304" pitchFamily="18" charset="0"/>
                <a:cs typeface="Times New Roman" panose="02020603050405020304" pitchFamily="18" charset="0"/>
              </a:rPr>
              <a:t>is common all over the world</a:t>
            </a:r>
            <a:r>
              <a:rPr lang="zh-CN" altLang="en-US" sz="3600">
                <a:latin typeface="Times New Roman" panose="02020603050405020304" pitchFamily="18" charset="0"/>
                <a:cs typeface="Times New Roman" panose="02020603050405020304" pitchFamily="18" charset="0"/>
              </a:rPr>
              <a:t>, </a:t>
            </a:r>
            <a:r>
              <a:rPr lang="zh-CN" altLang="en-US" sz="48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but in Latin America</a:t>
            </a:r>
            <a:r>
              <a:rPr lang="zh-CN" altLang="en-US" sz="3600">
                <a:latin typeface="Times New Roman" panose="02020603050405020304" pitchFamily="18" charset="0"/>
                <a:cs typeface="Times New Roman" panose="02020603050405020304" pitchFamily="18" charset="0"/>
              </a:rPr>
              <a:t>, the “fairy” is a rat! Rats do have very strong teeth, which could explain the association. Clearly, </a:t>
            </a:r>
            <a:r>
              <a:rPr lang="zh-CN" altLang="en-US" sz="3600">
                <a:gradFill>
                  <a:gsLst>
                    <a:gs pos="0">
                      <a:srgbClr val="FE4444"/>
                    </a:gs>
                    <a:gs pos="100000">
                      <a:srgbClr val="832B2B"/>
                    </a:gs>
                  </a:gsLst>
                  <a:lin scaled="0"/>
                </a:gradFill>
                <a:latin typeface="Times New Roman" panose="02020603050405020304" pitchFamily="18" charset="0"/>
                <a:cs typeface="Times New Roman" panose="02020603050405020304" pitchFamily="18" charset="0"/>
              </a:rPr>
              <a:t>this</a:t>
            </a:r>
            <a:r>
              <a:rPr lang="zh-CN" altLang="en-US" sz="3600">
                <a:latin typeface="Times New Roman" panose="02020603050405020304" pitchFamily="18" charset="0"/>
                <a:cs typeface="Times New Roman" panose="02020603050405020304" pitchFamily="18" charset="0"/>
              </a:rPr>
              <a:t> shows another attitude toward rats that is much more </a:t>
            </a:r>
            <a:r>
              <a:rPr lang="zh-CN" altLang="en-US" sz="4400">
                <a:solidFill>
                  <a:srgbClr val="FF0000"/>
                </a:solidFill>
                <a:latin typeface="Times New Roman" panose="02020603050405020304" pitchFamily="18" charset="0"/>
                <a:cs typeface="Times New Roman" panose="02020603050405020304" pitchFamily="18" charset="0"/>
              </a:rPr>
              <a:t>positive</a:t>
            </a:r>
            <a:r>
              <a:rPr lang="zh-CN" altLang="en-US" sz="3600">
                <a:latin typeface="Times New Roman" panose="02020603050405020304" pitchFamily="18" charset="0"/>
                <a:cs typeface="Times New Roman" panose="02020603050405020304" pitchFamily="18" charset="0"/>
              </a:rPr>
              <a:t>.</a:t>
            </a:r>
            <a:endParaRPr lang="zh-CN" altLang="en-US" sz="3600">
              <a:latin typeface="Times New Roman" panose="02020603050405020304" pitchFamily="18" charset="0"/>
              <a:cs typeface="Times New Roman" panose="02020603050405020304" pitchFamily="18" charset="0"/>
            </a:endParaRPr>
          </a:p>
        </p:txBody>
      </p:sp>
      <p:sp>
        <p:nvSpPr>
          <p:cNvPr id="3" name="文本框 2"/>
          <p:cNvSpPr txBox="1"/>
          <p:nvPr/>
        </p:nvSpPr>
        <p:spPr>
          <a:xfrm>
            <a:off x="28575" y="4551045"/>
            <a:ext cx="12163425" cy="1814830"/>
          </a:xfrm>
          <a:prstGeom prst="rect">
            <a:avLst/>
          </a:prstGeom>
          <a:noFill/>
        </p:spPr>
        <p:txBody>
          <a:bodyPr wrap="square" rtlCol="0">
            <a:spAutoFit/>
          </a:bodyPr>
          <a:p>
            <a:r>
              <a:rPr lang="zh-CN" altLang="en-US" sz="2800" b="1">
                <a:latin typeface="Times New Roman" panose="02020603050405020304" pitchFamily="18" charset="0"/>
                <a:cs typeface="Times New Roman" panose="02020603050405020304" pitchFamily="18" charset="0"/>
              </a:rPr>
              <a:t>The tooth fairy in Latin America mentioned in Paragraph 4 is to show______.</a:t>
            </a:r>
            <a:endParaRPr lang="zh-CN" altLang="en-US" sz="2800" b="1">
              <a:latin typeface="Times New Roman" panose="02020603050405020304" pitchFamily="18" charset="0"/>
              <a:cs typeface="Times New Roman" panose="02020603050405020304" pitchFamily="18" charset="0"/>
            </a:endParaRPr>
          </a:p>
          <a:p>
            <a:r>
              <a:rPr lang="zh-CN" altLang="en-US" sz="2800" b="1">
                <a:latin typeface="Times New Roman" panose="02020603050405020304" pitchFamily="18" charset="0"/>
                <a:cs typeface="Times New Roman" panose="02020603050405020304" pitchFamily="18" charset="0"/>
              </a:rPr>
              <a:t>A. the tooth fairy is lovely                                B. rats look very frightening</a:t>
            </a:r>
            <a:endParaRPr lang="zh-CN" altLang="en-US" sz="2800" b="1">
              <a:latin typeface="Times New Roman" panose="02020603050405020304" pitchFamily="18" charset="0"/>
              <a:cs typeface="Times New Roman" panose="02020603050405020304" pitchFamily="18" charset="0"/>
            </a:endParaRPr>
          </a:p>
          <a:p>
            <a:r>
              <a:rPr lang="zh-CN" altLang="en-US" sz="2800" b="1">
                <a:latin typeface="Times New Roman" panose="02020603050405020304" pitchFamily="18" charset="0"/>
                <a:cs typeface="Times New Roman" panose="02020603050405020304" pitchFamily="18" charset="0"/>
              </a:rPr>
              <a:t>C. rats are welcome in Latin American countries    </a:t>
            </a:r>
            <a:endParaRPr lang="zh-CN" altLang="en-US" sz="2800" b="1">
              <a:latin typeface="Times New Roman" panose="02020603050405020304" pitchFamily="18" charset="0"/>
              <a:cs typeface="Times New Roman" panose="02020603050405020304" pitchFamily="18" charset="0"/>
            </a:endParaRPr>
          </a:p>
          <a:p>
            <a:r>
              <a:rPr lang="zh-CN" altLang="en-US" sz="2800" b="1">
                <a:latin typeface="Times New Roman" panose="02020603050405020304" pitchFamily="18" charset="0"/>
                <a:cs typeface="Times New Roman" panose="02020603050405020304" pitchFamily="18" charset="0"/>
              </a:rPr>
              <a:t>D. the story of the tooth fairy is common all over the world</a:t>
            </a:r>
            <a:endParaRPr lang="zh-CN" altLang="en-US" sz="2800" b="1">
              <a:latin typeface="Times New Roman" panose="02020603050405020304" pitchFamily="18" charset="0"/>
              <a:cs typeface="Times New Roman" panose="02020603050405020304" pitchFamily="18" charset="0"/>
            </a:endParaRPr>
          </a:p>
        </p:txBody>
      </p:sp>
      <p:sp>
        <p:nvSpPr>
          <p:cNvPr id="10" name="椭圆 9"/>
          <p:cNvSpPr/>
          <p:nvPr/>
        </p:nvSpPr>
        <p:spPr>
          <a:xfrm>
            <a:off x="1771015" y="5500370"/>
            <a:ext cx="1381125" cy="4025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4811395" y="5836285"/>
            <a:ext cx="4170680" cy="4025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76200"/>
            <a:ext cx="12172950" cy="4092575"/>
          </a:xfrm>
          <a:prstGeom prst="rect">
            <a:avLst/>
          </a:prstGeom>
          <a:noFill/>
        </p:spPr>
        <p:txBody>
          <a:bodyPr wrap="square" rtlCol="0">
            <a:spAutoFit/>
          </a:bodyPr>
          <a:p>
            <a:r>
              <a:rPr lang="en-US" altLang="zh-CN" sz="3600"/>
              <a:t>  </a:t>
            </a:r>
            <a:r>
              <a:rPr lang="en-US" altLang="zh-CN" sz="3200">
                <a:solidFill>
                  <a:srgbClr val="FF0000"/>
                </a:solidFill>
                <a:latin typeface="Times New Roman" panose="02020603050405020304" pitchFamily="18" charset="0"/>
                <a:cs typeface="Times New Roman" panose="02020603050405020304" pitchFamily="18" charset="0"/>
              </a:rPr>
              <a:t>Yet </a:t>
            </a:r>
            <a:r>
              <a:rPr lang="en-US" altLang="zh-CN" sz="3200">
                <a:latin typeface="Times New Roman" panose="02020603050405020304" pitchFamily="18" charset="0"/>
                <a:cs typeface="Times New Roman" panose="02020603050405020304" pitchFamily="18" charset="0"/>
              </a:rPr>
              <a:t>another attitude toward the rat can be seen in the Chinese Zodiac (生肖). The Rat is one of the animals of the Zodiac. Like the other zodiac animals, the Rat is neither entirely good nor entirely bad. It’s described as clever and friendly, but also tricky and not entirely honest. That may be the most accurate description of the rat so far. Whether you like rats or not, it’s hard to deny their reputation for cleverness.</a:t>
            </a:r>
            <a:endParaRPr lang="en-US" altLang="zh-CN" sz="3200">
              <a:latin typeface="Times New Roman" panose="02020603050405020304" pitchFamily="18" charset="0"/>
              <a:cs typeface="Times New Roman" panose="02020603050405020304" pitchFamily="18" charset="0"/>
            </a:endParaRPr>
          </a:p>
          <a:p>
            <a:r>
              <a:rPr lang="zh-CN" altLang="en-US" sz="3200">
                <a:latin typeface="Times New Roman" panose="02020603050405020304" pitchFamily="18" charset="0"/>
                <a:cs typeface="Times New Roman" panose="02020603050405020304" pitchFamily="18" charset="0"/>
              </a:rPr>
              <a:t>As many people are discovering these days, </a:t>
            </a:r>
            <a:r>
              <a:rPr lang="zh-CN" altLang="en-US" sz="3200">
                <a:solidFill>
                  <a:srgbClr val="FF0000"/>
                </a:solidFill>
                <a:latin typeface="Times New Roman" panose="02020603050405020304" pitchFamily="18" charset="0"/>
                <a:cs typeface="Times New Roman" panose="02020603050405020304" pitchFamily="18" charset="0"/>
              </a:rPr>
              <a:t>rats can even make excellent pets, so long as </a:t>
            </a:r>
            <a:r>
              <a:rPr lang="zh-CN" altLang="en-US" sz="3200">
                <a:latin typeface="Times New Roman" panose="02020603050405020304" pitchFamily="18" charset="0"/>
                <a:cs typeface="Times New Roman" panose="02020603050405020304" pitchFamily="18" charset="0"/>
              </a:rPr>
              <a:t>you remember to close the cage carefully!</a:t>
            </a:r>
            <a:endParaRPr lang="zh-CN" altLang="en-US" sz="3200">
              <a:latin typeface="Times New Roman" panose="02020603050405020304" pitchFamily="18" charset="0"/>
              <a:cs typeface="Times New Roman" panose="02020603050405020304" pitchFamily="18" charset="0"/>
            </a:endParaRPr>
          </a:p>
        </p:txBody>
      </p:sp>
      <p:sp>
        <p:nvSpPr>
          <p:cNvPr id="3" name="文本框 2"/>
          <p:cNvSpPr txBox="1"/>
          <p:nvPr/>
        </p:nvSpPr>
        <p:spPr>
          <a:xfrm>
            <a:off x="0" y="4358005"/>
            <a:ext cx="8060055" cy="1568450"/>
          </a:xfrm>
          <a:prstGeom prst="rect">
            <a:avLst/>
          </a:prstGeom>
          <a:noFill/>
        </p:spPr>
        <p:txBody>
          <a:bodyPr wrap="none" rtlCol="0">
            <a:spAutoFit/>
          </a:bodyPr>
          <a:p>
            <a:pPr algn="l"/>
            <a:r>
              <a:rPr lang="zh-CN" altLang="en-US" sz="3200">
                <a:latin typeface="Times New Roman" panose="02020603050405020304" pitchFamily="18" charset="0"/>
                <a:cs typeface="Times New Roman" panose="02020603050405020304" pitchFamily="18" charset="0"/>
              </a:rPr>
              <a:t>4.According to the author, rats______.</a:t>
            </a:r>
            <a:endParaRPr lang="zh-CN" altLang="en-US" sz="3200">
              <a:latin typeface="Times New Roman" panose="02020603050405020304" pitchFamily="18" charset="0"/>
              <a:cs typeface="Times New Roman" panose="02020603050405020304" pitchFamily="18" charset="0"/>
            </a:endParaRPr>
          </a:p>
          <a:p>
            <a:pPr algn="l"/>
            <a:r>
              <a:rPr lang="zh-CN" altLang="en-US" sz="3200">
                <a:latin typeface="Times New Roman" panose="02020603050405020304" pitchFamily="18" charset="0"/>
                <a:cs typeface="Times New Roman" panose="02020603050405020304" pitchFamily="18" charset="0"/>
              </a:rPr>
              <a:t>C. are </a:t>
            </a:r>
            <a:r>
              <a:rPr lang="zh-CN" altLang="en-US" sz="3200">
                <a:solidFill>
                  <a:schemeClr val="tx1"/>
                </a:solidFill>
                <a:latin typeface="Times New Roman" panose="02020603050405020304" pitchFamily="18" charset="0"/>
                <a:cs typeface="Times New Roman" panose="02020603050405020304" pitchFamily="18" charset="0"/>
              </a:rPr>
              <a:t>fairly</a:t>
            </a:r>
            <a:r>
              <a:rPr lang="zh-CN" altLang="en-US" sz="3200">
                <a:latin typeface="Times New Roman" panose="02020603050405020304" pitchFamily="18" charset="0"/>
                <a:cs typeface="Times New Roman" panose="02020603050405020304" pitchFamily="18" charset="0"/>
              </a:rPr>
              <a:t> described in the Chinese Zodiac      </a:t>
            </a:r>
            <a:endParaRPr lang="zh-CN" altLang="en-US" sz="3200">
              <a:latin typeface="Times New Roman" panose="02020603050405020304" pitchFamily="18" charset="0"/>
              <a:cs typeface="Times New Roman" panose="02020603050405020304" pitchFamily="18" charset="0"/>
            </a:endParaRPr>
          </a:p>
          <a:p>
            <a:pPr algn="l"/>
            <a:r>
              <a:rPr lang="zh-CN" altLang="en-US" sz="3200">
                <a:latin typeface="Times New Roman" panose="02020603050405020304" pitchFamily="18" charset="0"/>
                <a:cs typeface="Times New Roman" panose="02020603050405020304" pitchFamily="18" charset="0"/>
              </a:rPr>
              <a:t>D. are kept as pets by more and more people</a:t>
            </a:r>
            <a:endParaRPr lang="zh-CN" altLang="en-US" sz="3200">
              <a:latin typeface="Times New Roman" panose="02020603050405020304" pitchFamily="18" charset="0"/>
              <a:cs typeface="Times New Roman" panose="02020603050405020304" pitchFamily="18" charset="0"/>
            </a:endParaRPr>
          </a:p>
        </p:txBody>
      </p:sp>
      <p:sp>
        <p:nvSpPr>
          <p:cNvPr id="10" name="椭圆 9"/>
          <p:cNvSpPr/>
          <p:nvPr/>
        </p:nvSpPr>
        <p:spPr>
          <a:xfrm>
            <a:off x="112395" y="2184400"/>
            <a:ext cx="4850130" cy="4025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96950" y="4940935"/>
            <a:ext cx="1275715" cy="40259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5843" y="2871788"/>
            <a:ext cx="3864769" cy="21074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3600" b="1" kern="100" dirty="0">
                <a:solidFill>
                  <a:srgbClr val="FF0000"/>
                </a:solidFill>
                <a:effectLst/>
                <a:latin typeface="等线" panose="02010600030101010101" charset="-122"/>
                <a:ea typeface="等线" panose="02010600030101010101" charset="-122"/>
                <a:cs typeface="Times New Roman" panose="02020603050405020304" pitchFamily="18" charset="0"/>
              </a:rPr>
              <a:t>巩固练习题</a:t>
            </a:r>
            <a:r>
              <a:rPr lang="zh-CN" altLang="en-US" sz="3600" b="1" kern="100" dirty="0">
                <a:solidFill>
                  <a:srgbClr val="FF0000"/>
                </a:solidFill>
                <a:latin typeface="等线" panose="02010600030101010101" charset="-122"/>
                <a:ea typeface="等线" panose="02010600030101010101" charset="-122"/>
                <a:cs typeface="Times New Roman" panose="02020603050405020304" pitchFamily="18" charset="0"/>
              </a:rPr>
              <a:t>答案</a:t>
            </a:r>
            <a:r>
              <a:rPr lang="zh-CN" altLang="zh-CN" sz="3600" b="1" kern="100" dirty="0">
                <a:solidFill>
                  <a:srgbClr val="FF0000"/>
                </a:solidFill>
                <a:effectLst/>
                <a:latin typeface="等线" panose="02010600030101010101" charset="-122"/>
                <a:ea typeface="等线" panose="02010600030101010101" charset="-122"/>
                <a:cs typeface="Times New Roman" panose="02020603050405020304" pitchFamily="18" charset="0"/>
              </a:rPr>
              <a:t>：</a:t>
            </a:r>
            <a:endParaRPr lang="en-US" altLang="zh-CN" sz="3600" b="1" dirty="0">
              <a:solidFill>
                <a:srgbClr val="FF0000"/>
              </a:solidFill>
            </a:endParaRPr>
          </a:p>
          <a:p>
            <a:r>
              <a:rPr lang="en-US" altLang="zh-CN" sz="3600" b="1" dirty="0">
                <a:solidFill>
                  <a:srgbClr val="FF0000"/>
                </a:solidFill>
              </a:rPr>
              <a:t>BACCC</a:t>
            </a:r>
            <a:endParaRPr lang="zh-CN" altLang="en-US" sz="36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3F3F3"/>
        </a:solidFill>
        <a:effectLst/>
      </p:bgPr>
    </p:bg>
    <p:spTree>
      <p:nvGrpSpPr>
        <p:cNvPr id="1" name=""/>
        <p:cNvGrpSpPr/>
        <p:nvPr/>
      </p:nvGrpSpPr>
      <p:grpSpPr>
        <a:xfrm>
          <a:off x="0" y="0"/>
          <a:ext cx="0" cy="0"/>
          <a:chOff x="0" y="0"/>
          <a:chExt cx="0" cy="0"/>
        </a:xfrm>
      </p:grpSpPr>
      <p:grpSp>
        <p:nvGrpSpPr>
          <p:cNvPr id="10" name="组合 9"/>
          <p:cNvGrpSpPr/>
          <p:nvPr/>
        </p:nvGrpSpPr>
        <p:grpSpPr>
          <a:xfrm>
            <a:off x="8629" y="-82089"/>
            <a:ext cx="11471638" cy="4511524"/>
            <a:chOff x="-38101" y="-105446"/>
            <a:chExt cx="12230101" cy="5039241"/>
          </a:xfrm>
        </p:grpSpPr>
        <p:sp>
          <p:nvSpPr>
            <p:cNvPr id="11" name="Freeform 6"/>
            <p:cNvSpPr/>
            <p:nvPr/>
          </p:nvSpPr>
          <p:spPr bwMode="auto">
            <a:xfrm>
              <a:off x="376237" y="2912907"/>
              <a:ext cx="1241425" cy="1716088"/>
            </a:xfrm>
            <a:custGeom>
              <a:avLst/>
              <a:gdLst>
                <a:gd name="T0" fmla="*/ 284 w 782"/>
                <a:gd name="T1" fmla="*/ 1081 h 1081"/>
                <a:gd name="T2" fmla="*/ 782 w 782"/>
                <a:gd name="T3" fmla="*/ 0 h 1081"/>
                <a:gd name="T4" fmla="*/ 0 w 782"/>
                <a:gd name="T5" fmla="*/ 288 h 1081"/>
                <a:gd name="T6" fmla="*/ 284 w 782"/>
                <a:gd name="T7" fmla="*/ 1081 h 1081"/>
              </a:gdLst>
              <a:ahLst/>
              <a:cxnLst>
                <a:cxn ang="0">
                  <a:pos x="T0" y="T1"/>
                </a:cxn>
                <a:cxn ang="0">
                  <a:pos x="T2" y="T3"/>
                </a:cxn>
                <a:cxn ang="0">
                  <a:pos x="T4" y="T5"/>
                </a:cxn>
                <a:cxn ang="0">
                  <a:pos x="T6" y="T7"/>
                </a:cxn>
              </a:cxnLst>
              <a:rect l="0" t="0" r="r" b="b"/>
              <a:pathLst>
                <a:path w="782" h="1081">
                  <a:moveTo>
                    <a:pt x="284" y="1081"/>
                  </a:moveTo>
                  <a:lnTo>
                    <a:pt x="782" y="0"/>
                  </a:lnTo>
                  <a:lnTo>
                    <a:pt x="0" y="288"/>
                  </a:lnTo>
                  <a:lnTo>
                    <a:pt x="284" y="1081"/>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7"/>
            <p:cNvSpPr/>
            <p:nvPr/>
          </p:nvSpPr>
          <p:spPr bwMode="auto">
            <a:xfrm>
              <a:off x="-38101" y="4209895"/>
              <a:ext cx="865188" cy="723900"/>
            </a:xfrm>
            <a:custGeom>
              <a:avLst/>
              <a:gdLst>
                <a:gd name="T0" fmla="*/ 0 w 545"/>
                <a:gd name="T1" fmla="*/ 0 h 456"/>
                <a:gd name="T2" fmla="*/ 0 w 545"/>
                <a:gd name="T3" fmla="*/ 456 h 456"/>
                <a:gd name="T4" fmla="*/ 545 w 545"/>
                <a:gd name="T5" fmla="*/ 264 h 456"/>
                <a:gd name="T6" fmla="*/ 545 w 545"/>
                <a:gd name="T7" fmla="*/ 264 h 456"/>
                <a:gd name="T8" fmla="*/ 545 w 545"/>
                <a:gd name="T9" fmla="*/ 264 h 456"/>
                <a:gd name="T10" fmla="*/ 0 w 545"/>
                <a:gd name="T11" fmla="*/ 0 h 456"/>
              </a:gdLst>
              <a:ahLst/>
              <a:cxnLst>
                <a:cxn ang="0">
                  <a:pos x="T0" y="T1"/>
                </a:cxn>
                <a:cxn ang="0">
                  <a:pos x="T2" y="T3"/>
                </a:cxn>
                <a:cxn ang="0">
                  <a:pos x="T4" y="T5"/>
                </a:cxn>
                <a:cxn ang="0">
                  <a:pos x="T6" y="T7"/>
                </a:cxn>
                <a:cxn ang="0">
                  <a:pos x="T8" y="T9"/>
                </a:cxn>
                <a:cxn ang="0">
                  <a:pos x="T10" y="T11"/>
                </a:cxn>
              </a:cxnLst>
              <a:rect l="0" t="0" r="r" b="b"/>
              <a:pathLst>
                <a:path w="545" h="456">
                  <a:moveTo>
                    <a:pt x="0" y="0"/>
                  </a:moveTo>
                  <a:lnTo>
                    <a:pt x="0" y="456"/>
                  </a:lnTo>
                  <a:lnTo>
                    <a:pt x="545" y="264"/>
                  </a:lnTo>
                  <a:lnTo>
                    <a:pt x="545" y="264"/>
                  </a:lnTo>
                  <a:lnTo>
                    <a:pt x="545" y="264"/>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8"/>
            <p:cNvSpPr/>
            <p:nvPr/>
          </p:nvSpPr>
          <p:spPr bwMode="auto">
            <a:xfrm>
              <a:off x="1617662" y="2912907"/>
              <a:ext cx="1693863" cy="1258888"/>
            </a:xfrm>
            <a:custGeom>
              <a:avLst/>
              <a:gdLst>
                <a:gd name="T0" fmla="*/ 0 w 1067"/>
                <a:gd name="T1" fmla="*/ 0 h 793"/>
                <a:gd name="T2" fmla="*/ 285 w 1067"/>
                <a:gd name="T3" fmla="*/ 793 h 793"/>
                <a:gd name="T4" fmla="*/ 1067 w 1067"/>
                <a:gd name="T5" fmla="*/ 505 h 793"/>
                <a:gd name="T6" fmla="*/ 0 w 1067"/>
                <a:gd name="T7" fmla="*/ 0 h 793"/>
              </a:gdLst>
              <a:ahLst/>
              <a:cxnLst>
                <a:cxn ang="0">
                  <a:pos x="T0" y="T1"/>
                </a:cxn>
                <a:cxn ang="0">
                  <a:pos x="T2" y="T3"/>
                </a:cxn>
                <a:cxn ang="0">
                  <a:pos x="T4" y="T5"/>
                </a:cxn>
                <a:cxn ang="0">
                  <a:pos x="T6" y="T7"/>
                </a:cxn>
              </a:cxnLst>
              <a:rect l="0" t="0" r="r" b="b"/>
              <a:pathLst>
                <a:path w="1067" h="793">
                  <a:moveTo>
                    <a:pt x="0" y="0"/>
                  </a:moveTo>
                  <a:lnTo>
                    <a:pt x="285" y="793"/>
                  </a:lnTo>
                  <a:lnTo>
                    <a:pt x="1067" y="505"/>
                  </a:lnTo>
                  <a:lnTo>
                    <a:pt x="0" y="0"/>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9"/>
            <p:cNvSpPr/>
            <p:nvPr/>
          </p:nvSpPr>
          <p:spPr bwMode="auto">
            <a:xfrm>
              <a:off x="-38101" y="2225520"/>
              <a:ext cx="414338" cy="1296988"/>
            </a:xfrm>
            <a:custGeom>
              <a:avLst/>
              <a:gdLst>
                <a:gd name="T0" fmla="*/ 0 w 261"/>
                <a:gd name="T1" fmla="*/ 817 h 817"/>
                <a:gd name="T2" fmla="*/ 261 w 261"/>
                <a:gd name="T3" fmla="*/ 721 h 817"/>
                <a:gd name="T4" fmla="*/ 0 w 261"/>
                <a:gd name="T5" fmla="*/ 0 h 817"/>
                <a:gd name="T6" fmla="*/ 0 w 261"/>
                <a:gd name="T7" fmla="*/ 817 h 817"/>
              </a:gdLst>
              <a:ahLst/>
              <a:cxnLst>
                <a:cxn ang="0">
                  <a:pos x="T0" y="T1"/>
                </a:cxn>
                <a:cxn ang="0">
                  <a:pos x="T2" y="T3"/>
                </a:cxn>
                <a:cxn ang="0">
                  <a:pos x="T4" y="T5"/>
                </a:cxn>
                <a:cxn ang="0">
                  <a:pos x="T6" y="T7"/>
                </a:cxn>
              </a:cxnLst>
              <a:rect l="0" t="0" r="r" b="b"/>
              <a:pathLst>
                <a:path w="261" h="817">
                  <a:moveTo>
                    <a:pt x="0" y="817"/>
                  </a:moveTo>
                  <a:lnTo>
                    <a:pt x="261" y="721"/>
                  </a:lnTo>
                  <a:lnTo>
                    <a:pt x="0" y="0"/>
                  </a:lnTo>
                  <a:lnTo>
                    <a:pt x="0" y="817"/>
                  </a:lnTo>
                  <a:close/>
                </a:path>
              </a:pathLst>
            </a:custGeom>
            <a:solidFill>
              <a:srgbClr val="F584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0"/>
            <p:cNvSpPr/>
            <p:nvPr/>
          </p:nvSpPr>
          <p:spPr bwMode="auto">
            <a:xfrm>
              <a:off x="714374" y="14132"/>
              <a:ext cx="1693863" cy="1220788"/>
            </a:xfrm>
            <a:custGeom>
              <a:avLst/>
              <a:gdLst>
                <a:gd name="T0" fmla="*/ 711 w 1067"/>
                <a:gd name="T1" fmla="*/ 0 h 769"/>
                <a:gd name="T2" fmla="*/ 0 w 1067"/>
                <a:gd name="T3" fmla="*/ 264 h 769"/>
                <a:gd name="T4" fmla="*/ 0 w 1067"/>
                <a:gd name="T5" fmla="*/ 264 h 769"/>
                <a:gd name="T6" fmla="*/ 0 w 1067"/>
                <a:gd name="T7" fmla="*/ 264 h 769"/>
                <a:gd name="T8" fmla="*/ 1067 w 1067"/>
                <a:gd name="T9" fmla="*/ 769 h 769"/>
                <a:gd name="T10" fmla="*/ 783 w 1067"/>
                <a:gd name="T11" fmla="*/ 0 h 769"/>
                <a:gd name="T12" fmla="*/ 711 w 1067"/>
                <a:gd name="T13" fmla="*/ 0 h 769"/>
              </a:gdLst>
              <a:ahLst/>
              <a:cxnLst>
                <a:cxn ang="0">
                  <a:pos x="T0" y="T1"/>
                </a:cxn>
                <a:cxn ang="0">
                  <a:pos x="T2" y="T3"/>
                </a:cxn>
                <a:cxn ang="0">
                  <a:pos x="T4" y="T5"/>
                </a:cxn>
                <a:cxn ang="0">
                  <a:pos x="T6" y="T7"/>
                </a:cxn>
                <a:cxn ang="0">
                  <a:pos x="T8" y="T9"/>
                </a:cxn>
                <a:cxn ang="0">
                  <a:pos x="T10" y="T11"/>
                </a:cxn>
                <a:cxn ang="0">
                  <a:pos x="T12" y="T13"/>
                </a:cxn>
              </a:cxnLst>
              <a:rect l="0" t="0" r="r" b="b"/>
              <a:pathLst>
                <a:path w="1067" h="769">
                  <a:moveTo>
                    <a:pt x="711" y="0"/>
                  </a:moveTo>
                  <a:lnTo>
                    <a:pt x="0" y="264"/>
                  </a:lnTo>
                  <a:lnTo>
                    <a:pt x="0" y="264"/>
                  </a:lnTo>
                  <a:lnTo>
                    <a:pt x="0" y="264"/>
                  </a:lnTo>
                  <a:lnTo>
                    <a:pt x="1067" y="769"/>
                  </a:lnTo>
                  <a:lnTo>
                    <a:pt x="783" y="0"/>
                  </a:lnTo>
                  <a:lnTo>
                    <a:pt x="711"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6" name="Freeform 11"/>
            <p:cNvSpPr/>
            <p:nvPr/>
          </p:nvSpPr>
          <p:spPr bwMode="auto">
            <a:xfrm>
              <a:off x="-38101" y="433232"/>
              <a:ext cx="1204913" cy="1677988"/>
            </a:xfrm>
            <a:custGeom>
              <a:avLst/>
              <a:gdLst>
                <a:gd name="T0" fmla="*/ 0 w 759"/>
                <a:gd name="T1" fmla="*/ 1009 h 1057"/>
                <a:gd name="T2" fmla="*/ 0 w 759"/>
                <a:gd name="T3" fmla="*/ 1057 h 1057"/>
                <a:gd name="T4" fmla="*/ 759 w 759"/>
                <a:gd name="T5" fmla="*/ 769 h 1057"/>
                <a:gd name="T6" fmla="*/ 474 w 759"/>
                <a:gd name="T7" fmla="*/ 0 h 1057"/>
                <a:gd name="T8" fmla="*/ 0 w 759"/>
                <a:gd name="T9" fmla="*/ 1009 h 1057"/>
              </a:gdLst>
              <a:ahLst/>
              <a:cxnLst>
                <a:cxn ang="0">
                  <a:pos x="T0" y="T1"/>
                </a:cxn>
                <a:cxn ang="0">
                  <a:pos x="T2" y="T3"/>
                </a:cxn>
                <a:cxn ang="0">
                  <a:pos x="T4" y="T5"/>
                </a:cxn>
                <a:cxn ang="0">
                  <a:pos x="T6" y="T7"/>
                </a:cxn>
                <a:cxn ang="0">
                  <a:pos x="T8" y="T9"/>
                </a:cxn>
              </a:cxnLst>
              <a:rect l="0" t="0" r="r" b="b"/>
              <a:pathLst>
                <a:path w="759" h="1057">
                  <a:moveTo>
                    <a:pt x="0" y="1009"/>
                  </a:moveTo>
                  <a:lnTo>
                    <a:pt x="0" y="1057"/>
                  </a:lnTo>
                  <a:lnTo>
                    <a:pt x="759" y="769"/>
                  </a:lnTo>
                  <a:lnTo>
                    <a:pt x="474" y="0"/>
                  </a:lnTo>
                  <a:lnTo>
                    <a:pt x="0" y="1009"/>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7" name="Freeform 12"/>
            <p:cNvSpPr/>
            <p:nvPr/>
          </p:nvSpPr>
          <p:spPr bwMode="auto">
            <a:xfrm>
              <a:off x="1617662" y="2455707"/>
              <a:ext cx="1693863" cy="1258888"/>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13"/>
            <p:cNvSpPr/>
            <p:nvPr/>
          </p:nvSpPr>
          <p:spPr bwMode="auto">
            <a:xfrm>
              <a:off x="1166812" y="1234920"/>
              <a:ext cx="1241425" cy="1677988"/>
            </a:xfrm>
            <a:custGeom>
              <a:avLst/>
              <a:gdLst>
                <a:gd name="T0" fmla="*/ 0 w 782"/>
                <a:gd name="T1" fmla="*/ 264 h 1057"/>
                <a:gd name="T2" fmla="*/ 284 w 782"/>
                <a:gd name="T3" fmla="*/ 1057 h 1057"/>
                <a:gd name="T4" fmla="*/ 782 w 782"/>
                <a:gd name="T5" fmla="*/ 0 h 1057"/>
                <a:gd name="T6" fmla="*/ 0 w 782"/>
                <a:gd name="T7" fmla="*/ 264 h 1057"/>
              </a:gdLst>
              <a:ahLst/>
              <a:cxnLst>
                <a:cxn ang="0">
                  <a:pos x="T0" y="T1"/>
                </a:cxn>
                <a:cxn ang="0">
                  <a:pos x="T2" y="T3"/>
                </a:cxn>
                <a:cxn ang="0">
                  <a:pos x="T4" y="T5"/>
                </a:cxn>
                <a:cxn ang="0">
                  <a:pos x="T6" y="T7"/>
                </a:cxn>
              </a:cxnLst>
              <a:rect l="0" t="0" r="r" b="b"/>
              <a:pathLst>
                <a:path w="782" h="1057">
                  <a:moveTo>
                    <a:pt x="0" y="264"/>
                  </a:moveTo>
                  <a:lnTo>
                    <a:pt x="284" y="1057"/>
                  </a:lnTo>
                  <a:lnTo>
                    <a:pt x="782" y="0"/>
                  </a:lnTo>
                  <a:lnTo>
                    <a:pt x="0" y="264"/>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16"/>
            <p:cNvSpPr/>
            <p:nvPr/>
          </p:nvSpPr>
          <p:spPr bwMode="auto">
            <a:xfrm>
              <a:off x="4102099" y="1539720"/>
              <a:ext cx="1203325" cy="171608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7"/>
            <p:cNvSpPr/>
            <p:nvPr/>
          </p:nvSpPr>
          <p:spPr bwMode="auto">
            <a:xfrm>
              <a:off x="2859087" y="776132"/>
              <a:ext cx="1243013" cy="1679575"/>
            </a:xfrm>
            <a:custGeom>
              <a:avLst/>
              <a:gdLst>
                <a:gd name="T0" fmla="*/ 498 w 783"/>
                <a:gd name="T1" fmla="*/ 0 h 1058"/>
                <a:gd name="T2" fmla="*/ 0 w 783"/>
                <a:gd name="T3" fmla="*/ 1058 h 1058"/>
                <a:gd name="T4" fmla="*/ 783 w 783"/>
                <a:gd name="T5" fmla="*/ 769 h 1058"/>
                <a:gd name="T6" fmla="*/ 498 w 783"/>
                <a:gd name="T7" fmla="*/ 0 h 1058"/>
              </a:gdLst>
              <a:ahLst/>
              <a:cxnLst>
                <a:cxn ang="0">
                  <a:pos x="T0" y="T1"/>
                </a:cxn>
                <a:cxn ang="0">
                  <a:pos x="T2" y="T3"/>
                </a:cxn>
                <a:cxn ang="0">
                  <a:pos x="T4" y="T5"/>
                </a:cxn>
                <a:cxn ang="0">
                  <a:pos x="T6" y="T7"/>
                </a:cxn>
              </a:cxnLst>
              <a:rect l="0" t="0" r="r" b="b"/>
              <a:pathLst>
                <a:path w="783" h="1058">
                  <a:moveTo>
                    <a:pt x="498" y="0"/>
                  </a:moveTo>
                  <a:lnTo>
                    <a:pt x="0" y="1058"/>
                  </a:lnTo>
                  <a:lnTo>
                    <a:pt x="783" y="769"/>
                  </a:lnTo>
                  <a:lnTo>
                    <a:pt x="498"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8"/>
            <p:cNvSpPr/>
            <p:nvPr/>
          </p:nvSpPr>
          <p:spPr bwMode="auto">
            <a:xfrm>
              <a:off x="1957387" y="14132"/>
              <a:ext cx="1692275" cy="1220788"/>
            </a:xfrm>
            <a:custGeom>
              <a:avLst/>
              <a:gdLst>
                <a:gd name="T0" fmla="*/ 0 w 1066"/>
                <a:gd name="T1" fmla="*/ 0 h 769"/>
                <a:gd name="T2" fmla="*/ 284 w 1066"/>
                <a:gd name="T3" fmla="*/ 769 h 769"/>
                <a:gd name="T4" fmla="*/ 1066 w 1066"/>
                <a:gd name="T5" fmla="*/ 480 h 769"/>
                <a:gd name="T6" fmla="*/ 47 w 1066"/>
                <a:gd name="T7" fmla="*/ 0 h 769"/>
                <a:gd name="T8" fmla="*/ 0 w 1066"/>
                <a:gd name="T9" fmla="*/ 0 h 769"/>
              </a:gdLst>
              <a:ahLst/>
              <a:cxnLst>
                <a:cxn ang="0">
                  <a:pos x="T0" y="T1"/>
                </a:cxn>
                <a:cxn ang="0">
                  <a:pos x="T2" y="T3"/>
                </a:cxn>
                <a:cxn ang="0">
                  <a:pos x="T4" y="T5"/>
                </a:cxn>
                <a:cxn ang="0">
                  <a:pos x="T6" y="T7"/>
                </a:cxn>
                <a:cxn ang="0">
                  <a:pos x="T8" y="T9"/>
                </a:cxn>
              </a:cxnLst>
              <a:rect l="0" t="0" r="r" b="b"/>
              <a:pathLst>
                <a:path w="1066" h="769">
                  <a:moveTo>
                    <a:pt x="0" y="0"/>
                  </a:moveTo>
                  <a:lnTo>
                    <a:pt x="284" y="769"/>
                  </a:lnTo>
                  <a:lnTo>
                    <a:pt x="1066" y="480"/>
                  </a:lnTo>
                  <a:lnTo>
                    <a:pt x="47" y="0"/>
                  </a:lnTo>
                  <a:lnTo>
                    <a:pt x="0" y="0"/>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19"/>
            <p:cNvSpPr/>
            <p:nvPr/>
          </p:nvSpPr>
          <p:spPr bwMode="auto">
            <a:xfrm>
              <a:off x="2859087" y="2455707"/>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0"/>
            <p:cNvSpPr/>
            <p:nvPr/>
          </p:nvSpPr>
          <p:spPr bwMode="auto">
            <a:xfrm>
              <a:off x="2031999" y="14132"/>
              <a:ext cx="1617663" cy="762000"/>
            </a:xfrm>
            <a:custGeom>
              <a:avLst/>
              <a:gdLst>
                <a:gd name="T0" fmla="*/ 0 w 1019"/>
                <a:gd name="T1" fmla="*/ 0 h 480"/>
                <a:gd name="T2" fmla="*/ 1019 w 1019"/>
                <a:gd name="T3" fmla="*/ 480 h 480"/>
                <a:gd name="T4" fmla="*/ 853 w 1019"/>
                <a:gd name="T5" fmla="*/ 0 h 480"/>
                <a:gd name="T6" fmla="*/ 0 w 1019"/>
                <a:gd name="T7" fmla="*/ 0 h 480"/>
              </a:gdLst>
              <a:ahLst/>
              <a:cxnLst>
                <a:cxn ang="0">
                  <a:pos x="T0" y="T1"/>
                </a:cxn>
                <a:cxn ang="0">
                  <a:pos x="T2" y="T3"/>
                </a:cxn>
                <a:cxn ang="0">
                  <a:pos x="T4" y="T5"/>
                </a:cxn>
                <a:cxn ang="0">
                  <a:pos x="T6" y="T7"/>
                </a:cxn>
              </a:cxnLst>
              <a:rect l="0" t="0" r="r" b="b"/>
              <a:pathLst>
                <a:path w="1019" h="480">
                  <a:moveTo>
                    <a:pt x="0" y="0"/>
                  </a:moveTo>
                  <a:lnTo>
                    <a:pt x="1019" y="480"/>
                  </a:lnTo>
                  <a:lnTo>
                    <a:pt x="853" y="0"/>
                  </a:lnTo>
                  <a:lnTo>
                    <a:pt x="0"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1"/>
            <p:cNvSpPr/>
            <p:nvPr/>
          </p:nvSpPr>
          <p:spPr bwMode="auto">
            <a:xfrm>
              <a:off x="3649662" y="14132"/>
              <a:ext cx="1241425" cy="762000"/>
            </a:xfrm>
            <a:custGeom>
              <a:avLst/>
              <a:gdLst>
                <a:gd name="T0" fmla="*/ 214 w 782"/>
                <a:gd name="T1" fmla="*/ 0 h 480"/>
                <a:gd name="T2" fmla="*/ 0 w 782"/>
                <a:gd name="T3" fmla="*/ 480 h 480"/>
                <a:gd name="T4" fmla="*/ 782 w 782"/>
                <a:gd name="T5" fmla="*/ 192 h 480"/>
                <a:gd name="T6" fmla="*/ 711 w 782"/>
                <a:gd name="T7" fmla="*/ 0 h 480"/>
                <a:gd name="T8" fmla="*/ 214 w 782"/>
                <a:gd name="T9" fmla="*/ 0 h 480"/>
              </a:gdLst>
              <a:ahLst/>
              <a:cxnLst>
                <a:cxn ang="0">
                  <a:pos x="T0" y="T1"/>
                </a:cxn>
                <a:cxn ang="0">
                  <a:pos x="T2" y="T3"/>
                </a:cxn>
                <a:cxn ang="0">
                  <a:pos x="T4" y="T5"/>
                </a:cxn>
                <a:cxn ang="0">
                  <a:pos x="T6" y="T7"/>
                </a:cxn>
                <a:cxn ang="0">
                  <a:pos x="T8" y="T9"/>
                </a:cxn>
              </a:cxnLst>
              <a:rect l="0" t="0" r="r" b="b"/>
              <a:pathLst>
                <a:path w="782" h="480">
                  <a:moveTo>
                    <a:pt x="214" y="0"/>
                  </a:moveTo>
                  <a:lnTo>
                    <a:pt x="0" y="480"/>
                  </a:lnTo>
                  <a:lnTo>
                    <a:pt x="782" y="192"/>
                  </a:lnTo>
                  <a:lnTo>
                    <a:pt x="711" y="0"/>
                  </a:lnTo>
                  <a:lnTo>
                    <a:pt x="214"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2"/>
            <p:cNvSpPr/>
            <p:nvPr/>
          </p:nvSpPr>
          <p:spPr bwMode="auto">
            <a:xfrm>
              <a:off x="4891087" y="14132"/>
              <a:ext cx="1130300" cy="1525588"/>
            </a:xfrm>
            <a:custGeom>
              <a:avLst/>
              <a:gdLst>
                <a:gd name="T0" fmla="*/ 498 w 712"/>
                <a:gd name="T1" fmla="*/ 0 h 961"/>
                <a:gd name="T2" fmla="*/ 0 w 712"/>
                <a:gd name="T3" fmla="*/ 192 h 961"/>
                <a:gd name="T4" fmla="*/ 261 w 712"/>
                <a:gd name="T5" fmla="*/ 961 h 961"/>
                <a:gd name="T6" fmla="*/ 712 w 712"/>
                <a:gd name="T7" fmla="*/ 0 h 961"/>
                <a:gd name="T8" fmla="*/ 498 w 712"/>
                <a:gd name="T9" fmla="*/ 0 h 961"/>
              </a:gdLst>
              <a:ahLst/>
              <a:cxnLst>
                <a:cxn ang="0">
                  <a:pos x="T0" y="T1"/>
                </a:cxn>
                <a:cxn ang="0">
                  <a:pos x="T2" y="T3"/>
                </a:cxn>
                <a:cxn ang="0">
                  <a:pos x="T4" y="T5"/>
                </a:cxn>
                <a:cxn ang="0">
                  <a:pos x="T6" y="T7"/>
                </a:cxn>
                <a:cxn ang="0">
                  <a:pos x="T8" y="T9"/>
                </a:cxn>
              </a:cxnLst>
              <a:rect l="0" t="0" r="r" b="b"/>
              <a:pathLst>
                <a:path w="712" h="961">
                  <a:moveTo>
                    <a:pt x="498" y="0"/>
                  </a:moveTo>
                  <a:lnTo>
                    <a:pt x="0" y="192"/>
                  </a:lnTo>
                  <a:lnTo>
                    <a:pt x="261" y="961"/>
                  </a:lnTo>
                  <a:lnTo>
                    <a:pt x="712" y="0"/>
                  </a:lnTo>
                  <a:lnTo>
                    <a:pt x="498" y="0"/>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3"/>
            <p:cNvSpPr/>
            <p:nvPr/>
          </p:nvSpPr>
          <p:spPr bwMode="auto">
            <a:xfrm>
              <a:off x="5305424" y="1082520"/>
              <a:ext cx="1693863" cy="1258888"/>
            </a:xfrm>
            <a:custGeom>
              <a:avLst/>
              <a:gdLst>
                <a:gd name="T0" fmla="*/ 0 w 1067"/>
                <a:gd name="T1" fmla="*/ 288 h 793"/>
                <a:gd name="T2" fmla="*/ 1067 w 1067"/>
                <a:gd name="T3" fmla="*/ 793 h 793"/>
                <a:gd name="T4" fmla="*/ 782 w 1067"/>
                <a:gd name="T5" fmla="*/ 0 h 793"/>
                <a:gd name="T6" fmla="*/ 0 w 1067"/>
                <a:gd name="T7" fmla="*/ 288 h 793"/>
              </a:gdLst>
              <a:ahLst/>
              <a:cxnLst>
                <a:cxn ang="0">
                  <a:pos x="T0" y="T1"/>
                </a:cxn>
                <a:cxn ang="0">
                  <a:pos x="T2" y="T3"/>
                </a:cxn>
                <a:cxn ang="0">
                  <a:pos x="T4" y="T5"/>
                </a:cxn>
                <a:cxn ang="0">
                  <a:pos x="T6" y="T7"/>
                </a:cxn>
              </a:cxnLst>
              <a:rect l="0" t="0" r="r" b="b"/>
              <a:pathLst>
                <a:path w="1067" h="793">
                  <a:moveTo>
                    <a:pt x="0" y="288"/>
                  </a:moveTo>
                  <a:lnTo>
                    <a:pt x="1067" y="793"/>
                  </a:lnTo>
                  <a:lnTo>
                    <a:pt x="782" y="0"/>
                  </a:lnTo>
                  <a:lnTo>
                    <a:pt x="0" y="288"/>
                  </a:lnTo>
                  <a:close/>
                </a:path>
              </a:pathLst>
            </a:custGeom>
            <a:solidFill>
              <a:srgbClr val="5FCA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4"/>
            <p:cNvSpPr/>
            <p:nvPr/>
          </p:nvSpPr>
          <p:spPr bwMode="auto">
            <a:xfrm>
              <a:off x="6546849" y="1082520"/>
              <a:ext cx="1693863" cy="1258888"/>
            </a:xfrm>
            <a:custGeom>
              <a:avLst/>
              <a:gdLst>
                <a:gd name="T0" fmla="*/ 285 w 1067"/>
                <a:gd name="T1" fmla="*/ 793 h 793"/>
                <a:gd name="T2" fmla="*/ 1067 w 1067"/>
                <a:gd name="T3" fmla="*/ 504 h 793"/>
                <a:gd name="T4" fmla="*/ 0 w 1067"/>
                <a:gd name="T5" fmla="*/ 0 h 793"/>
                <a:gd name="T6" fmla="*/ 285 w 1067"/>
                <a:gd name="T7" fmla="*/ 793 h 793"/>
              </a:gdLst>
              <a:ahLst/>
              <a:cxnLst>
                <a:cxn ang="0">
                  <a:pos x="T0" y="T1"/>
                </a:cxn>
                <a:cxn ang="0">
                  <a:pos x="T2" y="T3"/>
                </a:cxn>
                <a:cxn ang="0">
                  <a:pos x="T4" y="T5"/>
                </a:cxn>
                <a:cxn ang="0">
                  <a:pos x="T6" y="T7"/>
                </a:cxn>
              </a:cxnLst>
              <a:rect l="0" t="0" r="r" b="b"/>
              <a:pathLst>
                <a:path w="1067" h="793">
                  <a:moveTo>
                    <a:pt x="285" y="793"/>
                  </a:moveTo>
                  <a:lnTo>
                    <a:pt x="1067" y="504"/>
                  </a:lnTo>
                  <a:lnTo>
                    <a:pt x="0" y="0"/>
                  </a:lnTo>
                  <a:lnTo>
                    <a:pt x="285" y="793"/>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5"/>
            <p:cNvSpPr/>
            <p:nvPr/>
          </p:nvSpPr>
          <p:spPr bwMode="auto">
            <a:xfrm>
              <a:off x="9031287" y="204632"/>
              <a:ext cx="1693863" cy="1220788"/>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6"/>
            <p:cNvSpPr/>
            <p:nvPr/>
          </p:nvSpPr>
          <p:spPr bwMode="auto">
            <a:xfrm>
              <a:off x="6546849" y="14132"/>
              <a:ext cx="1243013" cy="1068388"/>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Lst>
              <a:ahLst/>
              <a:cxnLst>
                <a:cxn ang="0">
                  <a:pos x="T0" y="T1"/>
                </a:cxn>
                <a:cxn ang="0">
                  <a:pos x="T2" y="T3"/>
                </a:cxn>
                <a:cxn ang="0">
                  <a:pos x="T4" y="T5"/>
                </a:cxn>
                <a:cxn ang="0">
                  <a:pos x="T6" y="T7"/>
                </a:cxn>
                <a:cxn ang="0">
                  <a:pos x="T8" y="T9"/>
                </a:cxn>
              </a:cxnLst>
              <a:rect l="0" t="0" r="r" b="b"/>
              <a:pathLst>
                <a:path w="783" h="673">
                  <a:moveTo>
                    <a:pt x="640" y="0"/>
                  </a:moveTo>
                  <a:lnTo>
                    <a:pt x="332" y="0"/>
                  </a:lnTo>
                  <a:lnTo>
                    <a:pt x="0" y="673"/>
                  </a:lnTo>
                  <a:lnTo>
                    <a:pt x="783" y="384"/>
                  </a:lnTo>
                  <a:lnTo>
                    <a:pt x="640" y="0"/>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7"/>
            <p:cNvSpPr/>
            <p:nvPr/>
          </p:nvSpPr>
          <p:spPr bwMode="auto">
            <a:xfrm>
              <a:off x="7789862" y="204632"/>
              <a:ext cx="1241425" cy="1677988"/>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9"/>
            <p:cNvSpPr/>
            <p:nvPr/>
          </p:nvSpPr>
          <p:spPr bwMode="auto">
            <a:xfrm>
              <a:off x="10348912" y="14132"/>
              <a:ext cx="1617663" cy="954088"/>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30"/>
            <p:cNvSpPr/>
            <p:nvPr/>
          </p:nvSpPr>
          <p:spPr bwMode="auto">
            <a:xfrm>
              <a:off x="11777662" y="14132"/>
              <a:ext cx="414338" cy="495300"/>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30"/>
            <p:cNvSpPr/>
            <p:nvPr/>
          </p:nvSpPr>
          <p:spPr bwMode="auto">
            <a:xfrm rot="18373820">
              <a:off x="222116" y="-337997"/>
              <a:ext cx="414393" cy="879495"/>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 name="connsiteX0" fmla="*/ 0 w 8890"/>
                <a:gd name="connsiteY0" fmla="*/ 0 h 10696"/>
                <a:gd name="connsiteX1" fmla="*/ 3449 w 8890"/>
                <a:gd name="connsiteY1" fmla="*/ 10696 h 10696"/>
                <a:gd name="connsiteX2" fmla="*/ 3449 w 8890"/>
                <a:gd name="connsiteY2" fmla="*/ 10696 h 10696"/>
                <a:gd name="connsiteX3" fmla="*/ 8890 w 8890"/>
                <a:gd name="connsiteY3" fmla="*/ 696 h 10696"/>
                <a:gd name="connsiteX4" fmla="*/ 0 w 8890"/>
                <a:gd name="connsiteY4" fmla="*/ 0 h 10696"/>
                <a:gd name="connsiteX0-1" fmla="*/ 0 w 7997"/>
                <a:gd name="connsiteY0-2" fmla="*/ 0 h 10000"/>
                <a:gd name="connsiteX1-3" fmla="*/ 3880 w 7997"/>
                <a:gd name="connsiteY1-4" fmla="*/ 10000 h 10000"/>
                <a:gd name="connsiteX2-5" fmla="*/ 3880 w 7997"/>
                <a:gd name="connsiteY2-6" fmla="*/ 10000 h 10000"/>
                <a:gd name="connsiteX3-7" fmla="*/ 7997 w 7997"/>
                <a:gd name="connsiteY3-8" fmla="*/ 2894 h 10000"/>
                <a:gd name="connsiteX4-9" fmla="*/ 0 w 7997"/>
                <a:gd name="connsiteY4-10" fmla="*/ 0 h 10000"/>
                <a:gd name="connsiteX0-11" fmla="*/ 0 w 18109"/>
                <a:gd name="connsiteY0-12" fmla="*/ 0 h 10000"/>
                <a:gd name="connsiteX1-13" fmla="*/ 4852 w 18109"/>
                <a:gd name="connsiteY1-14" fmla="*/ 10000 h 10000"/>
                <a:gd name="connsiteX2-15" fmla="*/ 4852 w 18109"/>
                <a:gd name="connsiteY2-16" fmla="*/ 10000 h 10000"/>
                <a:gd name="connsiteX3-17" fmla="*/ 18109 w 18109"/>
                <a:gd name="connsiteY3-18" fmla="*/ 5345 h 10000"/>
                <a:gd name="connsiteX4-19" fmla="*/ 0 w 18109"/>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09" h="10000">
                  <a:moveTo>
                    <a:pt x="0" y="0"/>
                  </a:moveTo>
                  <a:lnTo>
                    <a:pt x="4852" y="10000"/>
                  </a:lnTo>
                  <a:lnTo>
                    <a:pt x="4852" y="10000"/>
                  </a:lnTo>
                  <a:lnTo>
                    <a:pt x="18109" y="5345"/>
                  </a:lnTo>
                  <a:lnTo>
                    <a:pt x="0"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FDB900"/>
                </a:solidFill>
              </a:endParaRPr>
            </a:p>
          </p:txBody>
        </p:sp>
        <p:sp>
          <p:nvSpPr>
            <p:cNvPr id="34" name="Freeform 26"/>
            <p:cNvSpPr/>
            <p:nvPr/>
          </p:nvSpPr>
          <p:spPr bwMode="auto">
            <a:xfrm>
              <a:off x="9029698" y="-37031"/>
              <a:ext cx="990985" cy="241663"/>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64" name="文本框 78"/>
          <p:cNvSpPr txBox="1"/>
          <p:nvPr/>
        </p:nvSpPr>
        <p:spPr>
          <a:xfrm>
            <a:off x="3664227" y="2563871"/>
            <a:ext cx="7949612" cy="1569660"/>
          </a:xfrm>
          <a:prstGeom prst="rect">
            <a:avLst/>
          </a:prstGeom>
          <a:noFill/>
        </p:spPr>
        <p:txBody>
          <a:bodyPr wrap="none" rtlCol="0">
            <a:spAutoFit/>
          </a:bodyPr>
          <a:lstStyle>
            <a:defPPr>
              <a:defRPr lang="zh-CN"/>
            </a:defPPr>
            <a:lvl1pPr>
              <a:defRPr sz="3200" b="1">
                <a:solidFill>
                  <a:srgbClr val="F5841C"/>
                </a:solidFill>
                <a:latin typeface="微软雅黑" panose="020B0503020204020204" pitchFamily="34" charset="-122"/>
                <a:ea typeface="微软雅黑" panose="020B0503020204020204" pitchFamily="34" charset="-122"/>
              </a:defRPr>
            </a:lvl1pPr>
          </a:lstStyle>
          <a:p>
            <a:r>
              <a:rPr lang="en-US" altLang="zh-CN" sz="9600" dirty="0">
                <a:solidFill>
                  <a:schemeClr val="accent5"/>
                </a:solidFill>
                <a:latin typeface="Edwardian Script ITC" panose="030303020407070D0804" pitchFamily="66" charset="0"/>
              </a:rPr>
              <a:t>Thank you for listening</a:t>
            </a:r>
            <a:endParaRPr lang="zh-CN" altLang="en-US" sz="9600" dirty="0">
              <a:solidFill>
                <a:schemeClr val="accent5"/>
              </a:solidFill>
              <a:latin typeface="Edwardian Script ITC" panose="030303020407070D0804" pitchFamily="66" charset="0"/>
            </a:endParaRPr>
          </a:p>
        </p:txBody>
      </p:sp>
      <p:grpSp>
        <p:nvGrpSpPr>
          <p:cNvPr id="65" name="组合 64"/>
          <p:cNvGrpSpPr/>
          <p:nvPr/>
        </p:nvGrpSpPr>
        <p:grpSpPr>
          <a:xfrm>
            <a:off x="7325374" y="4777503"/>
            <a:ext cx="4883789" cy="2129365"/>
            <a:chOff x="7325374" y="4777503"/>
            <a:chExt cx="4883789" cy="2129365"/>
          </a:xfrm>
        </p:grpSpPr>
        <p:sp>
          <p:nvSpPr>
            <p:cNvPr id="67" name="Freeform 24"/>
            <p:cNvSpPr/>
            <p:nvPr/>
          </p:nvSpPr>
          <p:spPr bwMode="auto">
            <a:xfrm rot="10800000">
              <a:off x="11031618" y="4777503"/>
              <a:ext cx="1164443" cy="933878"/>
            </a:xfrm>
            <a:custGeom>
              <a:avLst/>
              <a:gdLst>
                <a:gd name="T0" fmla="*/ 285 w 1067"/>
                <a:gd name="T1" fmla="*/ 793 h 793"/>
                <a:gd name="T2" fmla="*/ 1067 w 1067"/>
                <a:gd name="T3" fmla="*/ 504 h 793"/>
                <a:gd name="T4" fmla="*/ 0 w 1067"/>
                <a:gd name="T5" fmla="*/ 0 h 793"/>
                <a:gd name="T6" fmla="*/ 285 w 1067"/>
                <a:gd name="T7" fmla="*/ 793 h 793"/>
                <a:gd name="connsiteX0" fmla="*/ 0 w 7329"/>
                <a:gd name="connsiteY0" fmla="*/ 8286 h 8286"/>
                <a:gd name="connsiteX1" fmla="*/ 7329 w 7329"/>
                <a:gd name="connsiteY1" fmla="*/ 4642 h 8286"/>
                <a:gd name="connsiteX2" fmla="*/ 4 w 7329"/>
                <a:gd name="connsiteY2" fmla="*/ 0 h 8286"/>
                <a:gd name="connsiteX3" fmla="*/ 0 w 7329"/>
                <a:gd name="connsiteY3" fmla="*/ 8286 h 8286"/>
              </a:gdLst>
              <a:ahLst/>
              <a:cxnLst>
                <a:cxn ang="0">
                  <a:pos x="connsiteX0" y="connsiteY0"/>
                </a:cxn>
                <a:cxn ang="0">
                  <a:pos x="connsiteX1" y="connsiteY1"/>
                </a:cxn>
                <a:cxn ang="0">
                  <a:pos x="connsiteX2" y="connsiteY2"/>
                </a:cxn>
                <a:cxn ang="0">
                  <a:pos x="connsiteX3" y="connsiteY3"/>
                </a:cxn>
              </a:cxnLst>
              <a:rect l="l" t="t" r="r" b="b"/>
              <a:pathLst>
                <a:path w="7329" h="8286">
                  <a:moveTo>
                    <a:pt x="0" y="8286"/>
                  </a:moveTo>
                  <a:lnTo>
                    <a:pt x="7329" y="4642"/>
                  </a:lnTo>
                  <a:lnTo>
                    <a:pt x="4" y="0"/>
                  </a:lnTo>
                  <a:cubicBezTo>
                    <a:pt x="3" y="2762"/>
                    <a:pt x="1" y="5524"/>
                    <a:pt x="0" y="8286"/>
                  </a:cubicBezTo>
                  <a:close/>
                </a:path>
              </a:pathLst>
            </a:custGeom>
            <a:solidFill>
              <a:srgbClr val="319095"/>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8" name="Freeform 25"/>
            <p:cNvSpPr/>
            <p:nvPr/>
          </p:nvSpPr>
          <p:spPr bwMode="auto">
            <a:xfrm rot="10800000">
              <a:off x="8701256" y="5597567"/>
              <a:ext cx="1588816" cy="1092945"/>
            </a:xfrm>
            <a:custGeom>
              <a:avLst/>
              <a:gdLst>
                <a:gd name="T0" fmla="*/ 284 w 1067"/>
                <a:gd name="T1" fmla="*/ 769 h 769"/>
                <a:gd name="T2" fmla="*/ 1067 w 1067"/>
                <a:gd name="T3" fmla="*/ 481 h 769"/>
                <a:gd name="T4" fmla="*/ 0 w 1067"/>
                <a:gd name="T5" fmla="*/ 0 h 769"/>
                <a:gd name="T6" fmla="*/ 284 w 1067"/>
                <a:gd name="T7" fmla="*/ 769 h 769"/>
              </a:gdLst>
              <a:ahLst/>
              <a:cxnLst>
                <a:cxn ang="0">
                  <a:pos x="T0" y="T1"/>
                </a:cxn>
                <a:cxn ang="0">
                  <a:pos x="T2" y="T3"/>
                </a:cxn>
                <a:cxn ang="0">
                  <a:pos x="T4" y="T5"/>
                </a:cxn>
                <a:cxn ang="0">
                  <a:pos x="T6" y="T7"/>
                </a:cxn>
              </a:cxnLst>
              <a:rect l="0" t="0" r="r" b="b"/>
              <a:pathLst>
                <a:path w="1067" h="769">
                  <a:moveTo>
                    <a:pt x="284" y="769"/>
                  </a:moveTo>
                  <a:lnTo>
                    <a:pt x="1067" y="481"/>
                  </a:lnTo>
                  <a:lnTo>
                    <a:pt x="0" y="0"/>
                  </a:lnTo>
                  <a:lnTo>
                    <a:pt x="284" y="76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69" name="Freeform 26"/>
            <p:cNvSpPr/>
            <p:nvPr/>
          </p:nvSpPr>
          <p:spPr bwMode="auto">
            <a:xfrm rot="10800000">
              <a:off x="11454509" y="6084860"/>
              <a:ext cx="754654" cy="776204"/>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4529 w 6355"/>
                <a:gd name="connsiteY0" fmla="*/ 0 h 8115"/>
                <a:gd name="connsiteX1" fmla="*/ 595 w 6355"/>
                <a:gd name="connsiteY1" fmla="*/ 0 h 8115"/>
                <a:gd name="connsiteX2" fmla="*/ 0 w 6355"/>
                <a:gd name="connsiteY2" fmla="*/ 8115 h 8115"/>
                <a:gd name="connsiteX3" fmla="*/ 6355 w 6355"/>
                <a:gd name="connsiteY3" fmla="*/ 5706 h 8115"/>
                <a:gd name="connsiteX4" fmla="*/ 4529 w 6355"/>
                <a:gd name="connsiteY4" fmla="*/ 0 h 8115"/>
                <a:gd name="connsiteX0-1" fmla="*/ 7312 w 10185"/>
                <a:gd name="connsiteY0-2" fmla="*/ 0 h 10000"/>
                <a:gd name="connsiteX1-3" fmla="*/ 78 w 10185"/>
                <a:gd name="connsiteY1-4" fmla="*/ 0 h 10000"/>
                <a:gd name="connsiteX2-5" fmla="*/ 185 w 10185"/>
                <a:gd name="connsiteY2-6" fmla="*/ 10000 h 10000"/>
                <a:gd name="connsiteX3-7" fmla="*/ 10185 w 10185"/>
                <a:gd name="connsiteY3-8" fmla="*/ 7031 h 10000"/>
                <a:gd name="connsiteX4-9" fmla="*/ 7312 w 10185"/>
                <a:gd name="connsiteY4-1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85" h="10000">
                  <a:moveTo>
                    <a:pt x="7312" y="0"/>
                  </a:moveTo>
                  <a:lnTo>
                    <a:pt x="78" y="0"/>
                  </a:lnTo>
                  <a:cubicBezTo>
                    <a:pt x="-233" y="3333"/>
                    <a:pt x="497" y="6667"/>
                    <a:pt x="185" y="10000"/>
                  </a:cubicBezTo>
                  <a:lnTo>
                    <a:pt x="10185" y="7031"/>
                  </a:lnTo>
                  <a:lnTo>
                    <a:pt x="7312" y="0"/>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0" name="Freeform 27"/>
            <p:cNvSpPr/>
            <p:nvPr/>
          </p:nvSpPr>
          <p:spPr bwMode="auto">
            <a:xfrm rot="10800000">
              <a:off x="10290072" y="5188245"/>
              <a:ext cx="1164437" cy="1502267"/>
            </a:xfrm>
            <a:custGeom>
              <a:avLst/>
              <a:gdLst>
                <a:gd name="T0" fmla="*/ 284 w 782"/>
                <a:gd name="T1" fmla="*/ 1057 h 1057"/>
                <a:gd name="T2" fmla="*/ 782 w 782"/>
                <a:gd name="T3" fmla="*/ 0 h 1057"/>
                <a:gd name="T4" fmla="*/ 0 w 782"/>
                <a:gd name="T5" fmla="*/ 264 h 1057"/>
                <a:gd name="T6" fmla="*/ 284 w 782"/>
                <a:gd name="T7" fmla="*/ 1057 h 1057"/>
              </a:gdLst>
              <a:ahLst/>
              <a:cxnLst>
                <a:cxn ang="0">
                  <a:pos x="T0" y="T1"/>
                </a:cxn>
                <a:cxn ang="0">
                  <a:pos x="T2" y="T3"/>
                </a:cxn>
                <a:cxn ang="0">
                  <a:pos x="T4" y="T5"/>
                </a:cxn>
                <a:cxn ang="0">
                  <a:pos x="T6" y="T7"/>
                </a:cxn>
              </a:cxnLst>
              <a:rect l="0" t="0" r="r" b="b"/>
              <a:pathLst>
                <a:path w="782" h="1057">
                  <a:moveTo>
                    <a:pt x="284" y="1057"/>
                  </a:moveTo>
                  <a:lnTo>
                    <a:pt x="782" y="0"/>
                  </a:lnTo>
                  <a:lnTo>
                    <a:pt x="0" y="264"/>
                  </a:lnTo>
                  <a:lnTo>
                    <a:pt x="284" y="1057"/>
                  </a:lnTo>
                  <a:close/>
                </a:path>
              </a:pathLst>
            </a:custGeom>
            <a:solidFill>
              <a:srgbClr val="5FCACB"/>
            </a:solidFill>
            <a:ln>
              <a:noFill/>
            </a:ln>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1" name="Freeform 29"/>
            <p:cNvSpPr/>
            <p:nvPr/>
          </p:nvSpPr>
          <p:spPr bwMode="auto">
            <a:xfrm rot="10800000">
              <a:off x="7536819" y="6006888"/>
              <a:ext cx="1517342" cy="854174"/>
            </a:xfrm>
            <a:custGeom>
              <a:avLst/>
              <a:gdLst>
                <a:gd name="T0" fmla="*/ 308 w 1019"/>
                <a:gd name="T1" fmla="*/ 0 h 601"/>
                <a:gd name="T2" fmla="*/ 0 w 1019"/>
                <a:gd name="T3" fmla="*/ 0 h 601"/>
                <a:gd name="T4" fmla="*/ 237 w 1019"/>
                <a:gd name="T5" fmla="*/ 601 h 601"/>
                <a:gd name="T6" fmla="*/ 1019 w 1019"/>
                <a:gd name="T7" fmla="*/ 312 h 601"/>
                <a:gd name="T8" fmla="*/ 1019 w 1019"/>
                <a:gd name="T9" fmla="*/ 312 h 601"/>
                <a:gd name="T10" fmla="*/ 308 w 1019"/>
                <a:gd name="T11" fmla="*/ 0 h 601"/>
              </a:gdLst>
              <a:ahLst/>
              <a:cxnLst>
                <a:cxn ang="0">
                  <a:pos x="T0" y="T1"/>
                </a:cxn>
                <a:cxn ang="0">
                  <a:pos x="T2" y="T3"/>
                </a:cxn>
                <a:cxn ang="0">
                  <a:pos x="T4" y="T5"/>
                </a:cxn>
                <a:cxn ang="0">
                  <a:pos x="T6" y="T7"/>
                </a:cxn>
                <a:cxn ang="0">
                  <a:pos x="T8" y="T9"/>
                </a:cxn>
                <a:cxn ang="0">
                  <a:pos x="T10" y="T11"/>
                </a:cxn>
              </a:cxnLst>
              <a:rect l="0" t="0" r="r" b="b"/>
              <a:pathLst>
                <a:path w="1019" h="601">
                  <a:moveTo>
                    <a:pt x="308" y="0"/>
                  </a:moveTo>
                  <a:lnTo>
                    <a:pt x="0" y="0"/>
                  </a:lnTo>
                  <a:lnTo>
                    <a:pt x="237" y="601"/>
                  </a:lnTo>
                  <a:lnTo>
                    <a:pt x="1019" y="312"/>
                  </a:lnTo>
                  <a:lnTo>
                    <a:pt x="1019" y="312"/>
                  </a:lnTo>
                  <a:lnTo>
                    <a:pt x="308"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2" name="Freeform 30"/>
            <p:cNvSpPr/>
            <p:nvPr/>
          </p:nvSpPr>
          <p:spPr bwMode="auto">
            <a:xfrm rot="10800000">
              <a:off x="7325374" y="6417631"/>
              <a:ext cx="388642" cy="443431"/>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sp>
          <p:nvSpPr>
            <p:cNvPr id="73" name="Freeform 26"/>
            <p:cNvSpPr/>
            <p:nvPr/>
          </p:nvSpPr>
          <p:spPr bwMode="auto">
            <a:xfrm rot="10800000">
              <a:off x="9362034" y="6690512"/>
              <a:ext cx="929528" cy="216356"/>
            </a:xfrm>
            <a:custGeom>
              <a:avLst/>
              <a:gdLst>
                <a:gd name="T0" fmla="*/ 640 w 783"/>
                <a:gd name="T1" fmla="*/ 0 h 673"/>
                <a:gd name="T2" fmla="*/ 332 w 783"/>
                <a:gd name="T3" fmla="*/ 0 h 673"/>
                <a:gd name="T4" fmla="*/ 0 w 783"/>
                <a:gd name="T5" fmla="*/ 673 h 673"/>
                <a:gd name="T6" fmla="*/ 783 w 783"/>
                <a:gd name="T7" fmla="*/ 384 h 673"/>
                <a:gd name="T8" fmla="*/ 640 w 783"/>
                <a:gd name="T9" fmla="*/ 0 h 673"/>
                <a:gd name="connsiteX0" fmla="*/ 8980 w 10000"/>
                <a:gd name="connsiteY0" fmla="*/ 6331 h 10000"/>
                <a:gd name="connsiteX1" fmla="*/ 4240 w 10000"/>
                <a:gd name="connsiteY1" fmla="*/ 0 h 10000"/>
                <a:gd name="connsiteX2" fmla="*/ 0 w 10000"/>
                <a:gd name="connsiteY2" fmla="*/ 10000 h 10000"/>
                <a:gd name="connsiteX3" fmla="*/ 10000 w 10000"/>
                <a:gd name="connsiteY3" fmla="*/ 5706 h 10000"/>
                <a:gd name="connsiteX4" fmla="*/ 8980 w 10000"/>
                <a:gd name="connsiteY4" fmla="*/ 6331 h 10000"/>
                <a:gd name="connsiteX0-1" fmla="*/ 8980 w 8980"/>
                <a:gd name="connsiteY0-2" fmla="*/ 6331 h 10000"/>
                <a:gd name="connsiteX1-3" fmla="*/ 4240 w 8980"/>
                <a:gd name="connsiteY1-4" fmla="*/ 0 h 10000"/>
                <a:gd name="connsiteX2-5" fmla="*/ 0 w 8980"/>
                <a:gd name="connsiteY2-6" fmla="*/ 10000 h 10000"/>
                <a:gd name="connsiteX3-7" fmla="*/ 7682 w 8980"/>
                <a:gd name="connsiteY3-8" fmla="*/ 8285 h 10000"/>
                <a:gd name="connsiteX4-9" fmla="*/ 8980 w 8980"/>
                <a:gd name="connsiteY4-10" fmla="*/ 6331 h 10000"/>
                <a:gd name="connsiteX0-11" fmla="*/ 10000 w 10000"/>
                <a:gd name="connsiteY0-12" fmla="*/ 0 h 3669"/>
                <a:gd name="connsiteX1-13" fmla="*/ 1243 w 10000"/>
                <a:gd name="connsiteY1-14" fmla="*/ 1407 h 3669"/>
                <a:gd name="connsiteX2-15" fmla="*/ 0 w 10000"/>
                <a:gd name="connsiteY2-16" fmla="*/ 3669 h 3669"/>
                <a:gd name="connsiteX3-17" fmla="*/ 8555 w 10000"/>
                <a:gd name="connsiteY3-18" fmla="*/ 1954 h 3669"/>
                <a:gd name="connsiteX4-19" fmla="*/ 10000 w 10000"/>
                <a:gd name="connsiteY4-20" fmla="*/ 0 h 3669"/>
                <a:gd name="connsiteX0-21" fmla="*/ 8878 w 8878"/>
                <a:gd name="connsiteY0-22" fmla="*/ 639 h 6165"/>
                <a:gd name="connsiteX1-23" fmla="*/ 1243 w 8878"/>
                <a:gd name="connsiteY1-24" fmla="*/ 0 h 6165"/>
                <a:gd name="connsiteX2-25" fmla="*/ 0 w 8878"/>
                <a:gd name="connsiteY2-26" fmla="*/ 6165 h 6165"/>
                <a:gd name="connsiteX3-27" fmla="*/ 8555 w 8878"/>
                <a:gd name="connsiteY3-28" fmla="*/ 1491 h 6165"/>
                <a:gd name="connsiteX4-29" fmla="*/ 8878 w 8878"/>
                <a:gd name="connsiteY4-30" fmla="*/ 639 h 61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878" h="6165">
                  <a:moveTo>
                    <a:pt x="8878" y="639"/>
                  </a:moveTo>
                  <a:lnTo>
                    <a:pt x="1243" y="0"/>
                  </a:lnTo>
                  <a:lnTo>
                    <a:pt x="0" y="6165"/>
                  </a:lnTo>
                  <a:lnTo>
                    <a:pt x="8555" y="1491"/>
                  </a:lnTo>
                  <a:lnTo>
                    <a:pt x="8878" y="639"/>
                  </a:lnTo>
                  <a:close/>
                </a:path>
              </a:pathLst>
            </a:custGeom>
            <a:solidFill>
              <a:srgbClr val="826C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kern="0">
                <a:solidFill>
                  <a:sysClr val="windowText" lastClr="000000"/>
                </a:solidFill>
              </a:endParaRPr>
            </a:p>
          </p:txBody>
        </p:sp>
      </p:grpSp>
      <p:grpSp>
        <p:nvGrpSpPr>
          <p:cNvPr id="77" name="组合 76"/>
          <p:cNvGrpSpPr/>
          <p:nvPr/>
        </p:nvGrpSpPr>
        <p:grpSpPr>
          <a:xfrm rot="2484086">
            <a:off x="3136518" y="3252448"/>
            <a:ext cx="406107" cy="1155987"/>
            <a:chOff x="4454660" y="3810474"/>
            <a:chExt cx="406107" cy="1155987"/>
          </a:xfrm>
        </p:grpSpPr>
        <p:sp>
          <p:nvSpPr>
            <p:cNvPr id="78" name="Freeform 16"/>
            <p:cNvSpPr/>
            <p:nvPr/>
          </p:nvSpPr>
          <p:spPr bwMode="auto">
            <a:xfrm flipV="1">
              <a:off x="4459674" y="3810474"/>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79" name="Freeform 30"/>
            <p:cNvSpPr/>
            <p:nvPr/>
          </p:nvSpPr>
          <p:spPr bwMode="auto">
            <a:xfrm rot="15296182">
              <a:off x="4522923" y="4261161"/>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12"/>
            <p:cNvSpPr/>
            <p:nvPr/>
          </p:nvSpPr>
          <p:spPr bwMode="auto">
            <a:xfrm rot="7160246">
              <a:off x="4384500" y="4490194"/>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81" name="组合 80"/>
          <p:cNvGrpSpPr/>
          <p:nvPr/>
        </p:nvGrpSpPr>
        <p:grpSpPr>
          <a:xfrm rot="13396910" flipV="1">
            <a:off x="9422501" y="4290616"/>
            <a:ext cx="406107" cy="1155987"/>
            <a:chOff x="11762339" y="3746221"/>
            <a:chExt cx="406107" cy="1155987"/>
          </a:xfrm>
        </p:grpSpPr>
        <p:sp>
          <p:nvSpPr>
            <p:cNvPr id="82" name="Freeform 16"/>
            <p:cNvSpPr/>
            <p:nvPr/>
          </p:nvSpPr>
          <p:spPr bwMode="auto">
            <a:xfrm flipV="1">
              <a:off x="11767353" y="3746221"/>
              <a:ext cx="396080" cy="564858"/>
            </a:xfrm>
            <a:custGeom>
              <a:avLst/>
              <a:gdLst>
                <a:gd name="T0" fmla="*/ 284 w 758"/>
                <a:gd name="T1" fmla="*/ 1081 h 1081"/>
                <a:gd name="T2" fmla="*/ 758 w 758"/>
                <a:gd name="T3" fmla="*/ 0 h 1081"/>
                <a:gd name="T4" fmla="*/ 0 w 758"/>
                <a:gd name="T5" fmla="*/ 288 h 1081"/>
                <a:gd name="T6" fmla="*/ 284 w 758"/>
                <a:gd name="T7" fmla="*/ 1081 h 1081"/>
              </a:gdLst>
              <a:ahLst/>
              <a:cxnLst>
                <a:cxn ang="0">
                  <a:pos x="T0" y="T1"/>
                </a:cxn>
                <a:cxn ang="0">
                  <a:pos x="T2" y="T3"/>
                </a:cxn>
                <a:cxn ang="0">
                  <a:pos x="T4" y="T5"/>
                </a:cxn>
                <a:cxn ang="0">
                  <a:pos x="T6" y="T7"/>
                </a:cxn>
              </a:cxnLst>
              <a:rect l="0" t="0" r="r" b="b"/>
              <a:pathLst>
                <a:path w="758" h="1081">
                  <a:moveTo>
                    <a:pt x="284" y="1081"/>
                  </a:moveTo>
                  <a:lnTo>
                    <a:pt x="758" y="0"/>
                  </a:lnTo>
                  <a:lnTo>
                    <a:pt x="0" y="288"/>
                  </a:lnTo>
                  <a:lnTo>
                    <a:pt x="284" y="1081"/>
                  </a:lnTo>
                  <a:close/>
                </a:path>
              </a:pathLst>
            </a:custGeom>
            <a:solidFill>
              <a:srgbClr val="3190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30"/>
            <p:cNvSpPr/>
            <p:nvPr/>
          </p:nvSpPr>
          <p:spPr bwMode="auto">
            <a:xfrm rot="15296182">
              <a:off x="11830602" y="4196908"/>
              <a:ext cx="275725" cy="329602"/>
            </a:xfrm>
            <a:custGeom>
              <a:avLst/>
              <a:gdLst>
                <a:gd name="T0" fmla="*/ 0 w 261"/>
                <a:gd name="T1" fmla="*/ 0 h 312"/>
                <a:gd name="T2" fmla="*/ 119 w 261"/>
                <a:gd name="T3" fmla="*/ 312 h 312"/>
                <a:gd name="T4" fmla="*/ 119 w 261"/>
                <a:gd name="T5" fmla="*/ 312 h 312"/>
                <a:gd name="T6" fmla="*/ 261 w 261"/>
                <a:gd name="T7" fmla="*/ 0 h 312"/>
                <a:gd name="T8" fmla="*/ 0 w 261"/>
                <a:gd name="T9" fmla="*/ 0 h 312"/>
              </a:gdLst>
              <a:ahLst/>
              <a:cxnLst>
                <a:cxn ang="0">
                  <a:pos x="T0" y="T1"/>
                </a:cxn>
                <a:cxn ang="0">
                  <a:pos x="T2" y="T3"/>
                </a:cxn>
                <a:cxn ang="0">
                  <a:pos x="T4" y="T5"/>
                </a:cxn>
                <a:cxn ang="0">
                  <a:pos x="T6" y="T7"/>
                </a:cxn>
                <a:cxn ang="0">
                  <a:pos x="T8" y="T9"/>
                </a:cxn>
              </a:cxnLst>
              <a:rect l="0" t="0" r="r" b="b"/>
              <a:pathLst>
                <a:path w="261" h="312">
                  <a:moveTo>
                    <a:pt x="0" y="0"/>
                  </a:moveTo>
                  <a:lnTo>
                    <a:pt x="119" y="312"/>
                  </a:lnTo>
                  <a:lnTo>
                    <a:pt x="119" y="312"/>
                  </a:lnTo>
                  <a:lnTo>
                    <a:pt x="261" y="0"/>
                  </a:lnTo>
                  <a:lnTo>
                    <a:pt x="0" y="0"/>
                  </a:lnTo>
                  <a:close/>
                </a:path>
              </a:pathLst>
            </a:custGeom>
            <a:solidFill>
              <a:srgbClr val="A0BF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12"/>
            <p:cNvSpPr/>
            <p:nvPr/>
          </p:nvSpPr>
          <p:spPr bwMode="auto">
            <a:xfrm rot="7160246">
              <a:off x="11692179" y="4425941"/>
              <a:ext cx="546427" cy="406107"/>
            </a:xfrm>
            <a:custGeom>
              <a:avLst/>
              <a:gdLst>
                <a:gd name="T0" fmla="*/ 782 w 1067"/>
                <a:gd name="T1" fmla="*/ 0 h 793"/>
                <a:gd name="T2" fmla="*/ 0 w 1067"/>
                <a:gd name="T3" fmla="*/ 288 h 793"/>
                <a:gd name="T4" fmla="*/ 1067 w 1067"/>
                <a:gd name="T5" fmla="*/ 793 h 793"/>
                <a:gd name="T6" fmla="*/ 782 w 1067"/>
                <a:gd name="T7" fmla="*/ 0 h 793"/>
              </a:gdLst>
              <a:ahLst/>
              <a:cxnLst>
                <a:cxn ang="0">
                  <a:pos x="T0" y="T1"/>
                </a:cxn>
                <a:cxn ang="0">
                  <a:pos x="T2" y="T3"/>
                </a:cxn>
                <a:cxn ang="0">
                  <a:pos x="T4" y="T5"/>
                </a:cxn>
                <a:cxn ang="0">
                  <a:pos x="T6" y="T7"/>
                </a:cxn>
              </a:cxnLst>
              <a:rect l="0" t="0" r="r" b="b"/>
              <a:pathLst>
                <a:path w="1067" h="793">
                  <a:moveTo>
                    <a:pt x="782" y="0"/>
                  </a:moveTo>
                  <a:lnTo>
                    <a:pt x="0" y="288"/>
                  </a:lnTo>
                  <a:lnTo>
                    <a:pt x="1067" y="793"/>
                  </a:lnTo>
                  <a:lnTo>
                    <a:pt x="782" y="0"/>
                  </a:lnTo>
                  <a:close/>
                </a:path>
              </a:pathLst>
            </a:custGeom>
            <a:solidFill>
              <a:srgbClr val="FD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5975" y="584775"/>
            <a:ext cx="11633528" cy="5015865"/>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When something goes wrong，it can be very satisfying to say，”Well, it’s so-and-so’s fault.” or “I know I’m late，but it’s not my fault；the car broke down.” It is probably not your fault，but once you form the habit of blaming somebody or something else for a bad situation，you are a loser. You have no power and could do nothing that helps change the situation. However, you can have great power over what happens to you if you stop focusing on whom to blame and start focusing on how to remedy the situation. This is the winner’s key to success.</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Winners are great at overcoming problems. For example, if you were late because your car broke down, maybe you  need to have your car examined more regularly. Or, you might start to carry along with you the useful phone numbers, so you could call for help when in need. For another example, if your colleague causes you problems on the job for lack of responsibility or ability, find ways of dealing with his irresponsibility or inability rather than simply blame  the person. </a:t>
            </a:r>
            <a:r>
              <a:rPr lang="zh-TW" altLang="zh-CN" sz="2000" b="1" kern="100" dirty="0" smtClean="0">
                <a:solidFill>
                  <a:srgbClr val="333333"/>
                </a:solidFill>
                <a:effectLst/>
                <a:latin typeface="Times New Roman" panose="02020603050405020304" pitchFamily="18" charset="0"/>
                <a:ea typeface="Times New Roman" panose="02020603050405020304" pitchFamily="18" charset="0"/>
              </a:rPr>
              <a:t>Ask </a:t>
            </a:r>
            <a:r>
              <a:rPr lang="zh-TW" altLang="zh-CN" sz="2000" b="1" kern="100" dirty="0">
                <a:solidFill>
                  <a:srgbClr val="333333"/>
                </a:solidFill>
                <a:effectLst/>
                <a:latin typeface="Times New Roman" panose="02020603050405020304" pitchFamily="18" charset="0"/>
                <a:ea typeface="Times New Roman" panose="02020603050405020304" pitchFamily="18" charset="0"/>
              </a:rPr>
              <a:t>to work with a different person, or don’t rely on this person. You should accept that the person is not reliable and find creative ways to work successfully regardless of how your colleague fails  to do his job well</a:t>
            </a:r>
            <a:r>
              <a:rPr lang="en-US" altLang="zh-TW" sz="2000" b="1" kern="100" dirty="0">
                <a:solidFill>
                  <a:srgbClr val="333333"/>
                </a:solidFill>
                <a:latin typeface="Times New Roman" panose="02020603050405020304" pitchFamily="18" charset="0"/>
                <a:ea typeface="Times New Roman" panose="02020603050405020304" pitchFamily="18" charset="0"/>
              </a:rPr>
              <a:t>….</a:t>
            </a:r>
            <a:endParaRPr lang="en-US" altLang="zh-TW" sz="2000" b="1" kern="100" dirty="0">
              <a:solidFill>
                <a:srgbClr val="333333"/>
              </a:solidFill>
              <a:latin typeface="Times New Roman" panose="02020603050405020304" pitchFamily="18" charset="0"/>
              <a:ea typeface="Times New Roman" panose="02020603050405020304" pitchFamily="18" charset="0"/>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50. Which of the following is the best title for the passage?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A Winner’s Secret.				B.  A Winner’s Problem.</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A Winner’s Opportunity.			D.  A Winner’s Achievement.</a:t>
            </a:r>
            <a:endParaRPr lang="zh-CN" altLang="zh-CN" sz="2000" b="1" kern="100" dirty="0">
              <a:effectLst/>
              <a:latin typeface="Times New Roman" panose="02020603050405020304" pitchFamily="18" charset="0"/>
              <a:ea typeface="宋体" panose="02010600030101010101" pitchFamily="2" charset="-122"/>
            </a:endParaRPr>
          </a:p>
        </p:txBody>
      </p:sp>
      <p:sp>
        <p:nvSpPr>
          <p:cNvPr id="4" name="椭圆 3"/>
          <p:cNvSpPr/>
          <p:nvPr/>
        </p:nvSpPr>
        <p:spPr>
          <a:xfrm>
            <a:off x="7071887" y="1479340"/>
            <a:ext cx="1194031"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13805" y="4553832"/>
            <a:ext cx="1396301" cy="39812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0143" y="2150724"/>
            <a:ext cx="3930997" cy="42293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2495" y="4884420"/>
            <a:ext cx="2617467" cy="34206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11140" y="147782"/>
            <a:ext cx="3620424" cy="369332"/>
          </a:xfrm>
          <a:prstGeom prst="rect">
            <a:avLst/>
          </a:prstGeom>
          <a:noFill/>
        </p:spPr>
        <p:txBody>
          <a:bodyPr wrap="square" rtlCol="0">
            <a:spAutoFit/>
          </a:bodyPr>
          <a:lstStyle/>
          <a:p>
            <a:r>
              <a:rPr lang="en-US" altLang="zh-CN" dirty="0" smtClean="0"/>
              <a:t>remedy   n./v.</a:t>
            </a:r>
            <a:r>
              <a:rPr lang="zh-CN" altLang="en-US" dirty="0" smtClean="0"/>
              <a:t>纠正</a:t>
            </a:r>
            <a:r>
              <a:rPr lang="en-US" altLang="zh-CN" dirty="0" smtClean="0"/>
              <a:t>,</a:t>
            </a:r>
            <a:r>
              <a:rPr lang="zh-CN" altLang="en-US" dirty="0" smtClean="0"/>
              <a:t>改正</a:t>
            </a:r>
            <a:r>
              <a:rPr lang="en-US" altLang="zh-CN" dirty="0" smtClean="0"/>
              <a:t>,</a:t>
            </a:r>
            <a:r>
              <a:rPr lang="zh-CN" altLang="en-US" dirty="0" smtClean="0"/>
              <a:t>改进</a:t>
            </a:r>
            <a:endParaRPr lang="zh-CN" altLang="en-US" dirty="0"/>
          </a:p>
        </p:txBody>
      </p:sp>
      <p:cxnSp>
        <p:nvCxnSpPr>
          <p:cNvPr id="11" name="直接连接符 10"/>
          <p:cNvCxnSpPr/>
          <p:nvPr/>
        </p:nvCxnSpPr>
        <p:spPr>
          <a:xfrm flipV="1">
            <a:off x="332740" y="1818005"/>
            <a:ext cx="11417300" cy="46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472680" y="2150745"/>
            <a:ext cx="1893570" cy="461645"/>
          </a:xfrm>
          <a:prstGeom prst="ellipse">
            <a:avLst/>
          </a:prstGeom>
          <a:solidFill>
            <a:schemeClr val="bg1"/>
          </a:solid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FF0000"/>
                </a:solidFill>
              </a:rPr>
              <a:t>topic?</a:t>
            </a:r>
            <a:endParaRPr lang="en-US" altLang="zh-CN" sz="3200">
              <a:solidFill>
                <a:srgbClr val="FF0000"/>
              </a:solidFill>
            </a:endParaRPr>
          </a:p>
        </p:txBody>
      </p:sp>
      <p:sp>
        <p:nvSpPr>
          <p:cNvPr id="12" name="矩形 11"/>
          <p:cNvSpPr/>
          <p:nvPr/>
        </p:nvSpPr>
        <p:spPr>
          <a:xfrm>
            <a:off x="1941195" y="5226685"/>
            <a:ext cx="1468120" cy="3422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P spid="8" grpId="0" bldLvl="0" animBg="1"/>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8620" y="845820"/>
            <a:ext cx="11666220" cy="5016758"/>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Sometimes you’ll hear people say that you can’t love others until you love yourself. Sometimes you’ll hear people say that you can’t expect someone else to love you until you love yourself. Either way, you’ve got to love yourself first and this can be tricky. Sure we all know that we’re the apple of our parents’ eyes, and that our Grandmas think we’re great talents and our Uncle Roberts think that we will go to the Olympics</a:t>
            </a:r>
            <a:r>
              <a:rPr lang="zh-TW" altLang="zh-CN" sz="2000" b="1" kern="100" dirty="0">
                <a:solidFill>
                  <a:srgbClr val="333333"/>
                </a:solidFill>
                <a:effectLst/>
                <a:latin typeface="Times New Roman" panose="02020603050405020304" pitchFamily="18" charset="0"/>
                <a:ea typeface="宋体" panose="02010600030101010101" pitchFamily="2" charset="-122"/>
              </a:rPr>
              <a: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but sometimes it’s a lot harder to think such nice thoughts about ourselves. If you find that believing in yourself is a challenge</a:t>
            </a:r>
            <a:r>
              <a:rPr lang="zh-CN" altLang="en-US" sz="2000" b="1" kern="100" dirty="0">
                <a:solidFill>
                  <a:srgbClr val="333333"/>
                </a:solidFill>
                <a:effectLst/>
                <a:latin typeface="Times New Roman" panose="02020603050405020304" pitchFamily="18" charset="0"/>
                <a:ea typeface="Times New Roman" panose="02020603050405020304" pitchFamily="18" charset="0"/>
              </a:rPr>
              <a: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it is time you build a positive self-image and learn to love yourself.</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Self-image is your own mind’s picture of yourself. This image includes the way you look, the way you act, the way you talk and the way you think. Interestingly, our self-images are often quite different from the images others hold about US. Unfortunately, most of these images are more negative than they should be. Thus changing the way you think about yourself is the key to changing your self-image and your whole world.</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49. What is the passage mainly about? </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How to prepare for your success.    </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B. How to face challenges in your life.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How to build a positive self-image.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D. How to develop your good qualities.</a:t>
            </a:r>
            <a:endParaRPr lang="zh-CN" altLang="zh-CN" sz="2000" b="1"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3036036" y="4198620"/>
            <a:ext cx="1520724"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35760" y="2033905"/>
            <a:ext cx="1678305" cy="41719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432337" y="2745850"/>
            <a:ext cx="72020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5877328" y="2340503"/>
            <a:ext cx="2936308"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92537" y="5089602"/>
            <a:ext cx="3064223" cy="46166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93700" y="845820"/>
            <a:ext cx="1694815" cy="46164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9948545" y="845820"/>
            <a:ext cx="1414780" cy="461645"/>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672455" y="4291965"/>
            <a:ext cx="5099050" cy="953135"/>
          </a:xfrm>
          <a:prstGeom prst="rect">
            <a:avLst/>
          </a:prstGeom>
          <a:noFill/>
        </p:spPr>
        <p:txBody>
          <a:bodyPr wrap="none" rtlCol="0">
            <a:spAutoFit/>
          </a:bodyPr>
          <a:p>
            <a:r>
              <a:rPr lang="en-US" altLang="zh-CN" sz="2800" b="1"/>
              <a:t>What will be probably discussed </a:t>
            </a:r>
            <a:endParaRPr lang="en-US" altLang="zh-CN" sz="2800" b="1"/>
          </a:p>
          <a:p>
            <a:r>
              <a:rPr lang="en-US" altLang="zh-CN" sz="2800" b="1"/>
              <a:t>in the third para? </a:t>
            </a:r>
            <a:endParaRPr lang="en-US" altLang="zh-CN" sz="2800" b="1"/>
          </a:p>
        </p:txBody>
      </p:sp>
      <p:sp>
        <p:nvSpPr>
          <p:cNvPr id="12" name="文本框 11"/>
          <p:cNvSpPr txBox="1"/>
          <p:nvPr/>
        </p:nvSpPr>
        <p:spPr>
          <a:xfrm>
            <a:off x="5270500" y="5405120"/>
            <a:ext cx="6055995" cy="521970"/>
          </a:xfrm>
          <a:prstGeom prst="rect">
            <a:avLst/>
          </a:prstGeom>
          <a:noFill/>
        </p:spPr>
        <p:txBody>
          <a:bodyPr wrap="none" rtlCol="0">
            <a:spAutoFit/>
          </a:bodyPr>
          <a:p>
            <a:r>
              <a:rPr lang="en-US" altLang="zh-CN" sz="2800" b="1">
                <a:solidFill>
                  <a:srgbClr val="FF0000"/>
                </a:solidFill>
              </a:rPr>
              <a:t>How to defeat the passive self-image?</a:t>
            </a:r>
            <a:endParaRPr lang="en-US" altLang="zh-CN" sz="28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ox(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animBg="1"/>
      <p:bldP spid="11" grpId="0" animBg="1"/>
      <p:bldP spid="2" grpId="0" bldLvl="0" animBg="1"/>
      <p:bldP spid="4" grpId="0" bldLvl="0" animBg="1"/>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7"/>
          <p:cNvSpPr>
            <a:spLocks noChangeArrowheads="1"/>
          </p:cNvSpPr>
          <p:nvPr/>
        </p:nvSpPr>
        <p:spPr bwMode="auto">
          <a:xfrm>
            <a:off x="993575" y="0"/>
            <a:ext cx="2678938" cy="584775"/>
          </a:xfrm>
          <a:prstGeom prst="rect">
            <a:avLst/>
          </a:prstGeom>
          <a:noFill/>
          <a:ln w="9525">
            <a:noFill/>
            <a:miter lim="800000"/>
          </a:ln>
        </p:spPr>
        <p:txBody>
          <a:bodyPr wrap="none">
            <a:spAutoFit/>
          </a:bodyPr>
          <a:lstStyle/>
          <a:p>
            <a:pPr algn="ctr"/>
            <a:r>
              <a:rPr lang="zh-CN" altLang="en-US" sz="3200" b="1" dirty="0">
                <a:solidFill>
                  <a:srgbClr val="0000CC"/>
                </a:solidFill>
                <a:latin typeface="微软雅黑" panose="020B0503020204020204" pitchFamily="34" charset="-122"/>
                <a:ea typeface="微软雅黑" panose="020B0503020204020204" pitchFamily="34" charset="-122"/>
              </a:rPr>
              <a:t>迁移 </a:t>
            </a:r>
            <a:r>
              <a:rPr lang="en-US" altLang="zh-CN" sz="3200" b="1" dirty="0">
                <a:solidFill>
                  <a:srgbClr val="0000CC"/>
                </a:solidFill>
                <a:latin typeface="微软雅黑" panose="020B0503020204020204" pitchFamily="34" charset="-122"/>
                <a:ea typeface="微软雅黑" panose="020B0503020204020204" pitchFamily="34" charset="-122"/>
              </a:rPr>
              <a:t>(</a:t>
            </a:r>
            <a:r>
              <a:rPr lang="zh-CN" altLang="en-US" sz="3200" b="1" dirty="0">
                <a:solidFill>
                  <a:srgbClr val="0000CC"/>
                </a:solidFill>
                <a:latin typeface="微软雅黑" panose="020B0503020204020204" pitchFamily="34" charset="-122"/>
                <a:ea typeface="微软雅黑" panose="020B0503020204020204" pitchFamily="34" charset="-122"/>
              </a:rPr>
              <a:t>主旨题</a:t>
            </a:r>
            <a:r>
              <a:rPr lang="en-US" altLang="zh-CN" sz="3200" b="1" dirty="0">
                <a:solidFill>
                  <a:srgbClr val="0000CC"/>
                </a:solidFill>
                <a:latin typeface="微软雅黑" panose="020B0503020204020204" pitchFamily="34" charset="-122"/>
                <a:ea typeface="微软雅黑" panose="020B0503020204020204" pitchFamily="34" charset="-122"/>
              </a:rPr>
              <a:t>)</a:t>
            </a:r>
            <a:endParaRPr lang="zh-CN" altLang="en-US" sz="3200" b="1" dirty="0">
              <a:solidFill>
                <a:srgbClr val="0000CC"/>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33752" y="719721"/>
            <a:ext cx="11545037" cy="5324535"/>
          </a:xfrm>
          <a:prstGeom prst="rect">
            <a:avLst/>
          </a:prstGeom>
          <a:noFill/>
        </p:spPr>
        <p:txBody>
          <a:bodyPr wrap="square">
            <a:spAutoFit/>
          </a:bodyPr>
          <a:lstStyle/>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In the animal kingdom, weakness can bring about aggression in other animal. This sometimes happens with humans also. But I have found that my weakness brings out the kindness in people. I see it every day when people hold doors for me, pour cream into my coffee, or help me to put on my coat. And I have discovered that it makes them happy.</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From my wheelchair experience, I see the best in people, bu</a:t>
            </a:r>
            <a:r>
              <a:rPr lang="en-US" altLang="zh-CN" sz="2000" b="1" kern="100" dirty="0">
                <a:solidFill>
                  <a:srgbClr val="333333"/>
                </a:solidFill>
                <a:effectLst/>
                <a:latin typeface="Times New Roman" panose="02020603050405020304" pitchFamily="18" charset="0"/>
                <a:ea typeface="Times New Roman" panose="02020603050405020304" pitchFamily="18" charset="0"/>
              </a:rPr>
              <a:t>t</a:t>
            </a:r>
            <a:r>
              <a:rPr lang="zh-TW" altLang="zh-CN" sz="2000" b="1" kern="100" dirty="0">
                <a:solidFill>
                  <a:srgbClr val="333333"/>
                </a:solidFill>
                <a:effectLst/>
                <a:latin typeface="Times New Roman" panose="02020603050405020304" pitchFamily="18" charset="0"/>
                <a:ea typeface="Times New Roman" panose="02020603050405020304" pitchFamily="18" charset="0"/>
              </a:rPr>
              <a:t> sometimes I feel sad because those who appear independent miss the kindness I see daily. They don’t get to see this soft side of others. Often, we try every way possible to avoid showing our weakness, which includes a lot of pretending. But only when we stop pretending we’re brave or strong do we allow people to show the kindness that’s in them.</a:t>
            </a:r>
            <a:endParaRPr lang="zh-CN" altLang="zh-CN" sz="2000" b="1" kern="100" dirty="0">
              <a:effectLst/>
              <a:latin typeface="Times New Roman" panose="02020603050405020304" pitchFamily="18" charset="0"/>
              <a:ea typeface="宋体" panose="02010600030101010101" pitchFamily="2" charset="-122"/>
            </a:endParaRPr>
          </a:p>
          <a:p>
            <a:pPr indent="266700"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Last month, when I was driving home on a busy highway, I began to feel unwell and drove more slowly than usual. People behind me began to get impatient and angry, with some speeding up alongside me, horning (按喇叭) or even shouting at me. At the moment, I decided to do something I had never done in twenty-four years of driving. I put on the car flashlights and drove on at a really low speed.</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30. Which of the following is the best title for the passage?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A. A Wheelchair Experience.</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B. Weakness and Kindness.</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C. Weakness and Strength</a:t>
            </a:r>
            <a:endParaRPr lang="zh-CN" altLang="zh-CN" sz="2000" b="1" kern="100" dirty="0">
              <a:effectLst/>
              <a:latin typeface="Times New Roman" panose="02020603050405020304" pitchFamily="18" charset="0"/>
              <a:ea typeface="宋体" panose="02010600030101010101" pitchFamily="2" charset="-122"/>
            </a:endParaRPr>
          </a:p>
          <a:p>
            <a:pPr algn="just"/>
            <a:r>
              <a:rPr lang="zh-TW" altLang="zh-CN" sz="2000" b="1" kern="100" dirty="0">
                <a:solidFill>
                  <a:srgbClr val="333333"/>
                </a:solidFill>
                <a:effectLst/>
                <a:latin typeface="Times New Roman" panose="02020603050405020304" pitchFamily="18" charset="0"/>
                <a:ea typeface="Times New Roman" panose="02020603050405020304" pitchFamily="18" charset="0"/>
              </a:rPr>
              <a:t>D. A Driving Experience</a:t>
            </a:r>
            <a:endParaRPr lang="zh-CN" altLang="zh-CN" sz="2000" b="1" kern="100" dirty="0">
              <a:effectLst/>
              <a:latin typeface="Times New Roman" panose="02020603050405020304" pitchFamily="18" charset="0"/>
              <a:ea typeface="宋体" panose="02010600030101010101" pitchFamily="2" charset="-122"/>
            </a:endParaRPr>
          </a:p>
        </p:txBody>
      </p:sp>
      <p:sp>
        <p:nvSpPr>
          <p:cNvPr id="6" name="矩形 5"/>
          <p:cNvSpPr/>
          <p:nvPr/>
        </p:nvSpPr>
        <p:spPr>
          <a:xfrm>
            <a:off x="3420805" y="4389918"/>
            <a:ext cx="1417977"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428402" y="1042465"/>
            <a:ext cx="420986" cy="40299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92894" y="1371300"/>
            <a:ext cx="720202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76497" y="5029688"/>
            <a:ext cx="527404" cy="402698"/>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339090" y="3505835"/>
            <a:ext cx="11513820" cy="728980"/>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225425"/>
            <a:ext cx="12192000" cy="1076325"/>
          </a:xfrm>
          <a:prstGeom prst="rect">
            <a:avLst/>
          </a:prstGeom>
          <a:noFill/>
        </p:spPr>
        <p:txBody>
          <a:bodyPr wrap="square" rtlCol="0">
            <a:spAutoFit/>
          </a:bodyPr>
          <a:p>
            <a:r>
              <a:rPr lang="zh-CN" altLang="en-US" sz="3200"/>
              <a:t> People behind me began to get impatient and angry,</a:t>
            </a:r>
            <a:r>
              <a:rPr lang="zh-CN" altLang="en-US" sz="3200" b="1">
                <a:solidFill>
                  <a:srgbClr val="FF0000"/>
                </a:solidFill>
              </a:rPr>
              <a:t> with some speeding up alongside me, horning (按喇叭) or even shouting at me</a:t>
            </a:r>
            <a:r>
              <a:rPr lang="en-US" altLang="zh-CN" sz="3200" b="1">
                <a:solidFill>
                  <a:srgbClr val="FF0000"/>
                </a:solidFill>
              </a:rPr>
              <a:t>.</a:t>
            </a:r>
            <a:endParaRPr lang="en-US" altLang="zh-CN" sz="3200" b="1">
              <a:solidFill>
                <a:srgbClr val="FF0000"/>
              </a:solidFill>
            </a:endParaRPr>
          </a:p>
        </p:txBody>
      </p:sp>
      <p:sp>
        <p:nvSpPr>
          <p:cNvPr id="3" name="文本框 2"/>
          <p:cNvSpPr txBox="1"/>
          <p:nvPr/>
        </p:nvSpPr>
        <p:spPr>
          <a:xfrm>
            <a:off x="8890" y="4347845"/>
            <a:ext cx="12183110" cy="2061210"/>
          </a:xfrm>
          <a:prstGeom prst="rect">
            <a:avLst/>
          </a:prstGeom>
          <a:noFill/>
        </p:spPr>
        <p:txBody>
          <a:bodyPr wrap="square" rtlCol="0">
            <a:spAutoFit/>
          </a:bodyPr>
          <a:p>
            <a:r>
              <a:rPr lang="zh-CN" altLang="en-US" sz="3200">
                <a:latin typeface="Times New Roman" panose="02020603050405020304" pitchFamily="18" charset="0"/>
                <a:sym typeface="+mn-ea"/>
              </a:rPr>
              <a:t>However, as if exerted a curse（仿佛施了魔咒般）, welcoming us were either vans zooming-away with thunderous roars </a:t>
            </a:r>
            <a:r>
              <a:rPr lang="en-US" altLang="zh-CN" sz="3200">
                <a:latin typeface="Times New Roman" panose="02020603050405020304" pitchFamily="18" charset="0"/>
                <a:sym typeface="+mn-ea"/>
              </a:rPr>
              <a:t>and </a:t>
            </a:r>
            <a:r>
              <a:rPr lang="zh-CN" altLang="en-US" sz="3200">
                <a:latin typeface="Times New Roman" panose="02020603050405020304" pitchFamily="18" charset="0"/>
                <a:sym typeface="+mn-ea"/>
              </a:rPr>
              <a:t>some drivers’ scornful words, or others’ loudly and impatiently pressing their horns, leaving us jaw-dropping.</a:t>
            </a:r>
            <a:endParaRPr lang="zh-CN" altLang="en-US" sz="3200">
              <a:latin typeface="Times New Roman" panose="02020603050405020304" pitchFamily="18" charset="0"/>
              <a:sym typeface="+mn-ea"/>
            </a:endParaRPr>
          </a:p>
        </p:txBody>
      </p:sp>
      <p:sp>
        <p:nvSpPr>
          <p:cNvPr id="4" name="文本框 3"/>
          <p:cNvSpPr txBox="1"/>
          <p:nvPr/>
        </p:nvSpPr>
        <p:spPr>
          <a:xfrm>
            <a:off x="8890" y="1548130"/>
            <a:ext cx="12220575" cy="2553335"/>
          </a:xfrm>
          <a:prstGeom prst="rect">
            <a:avLst/>
          </a:prstGeom>
          <a:noFill/>
        </p:spPr>
        <p:txBody>
          <a:bodyPr wrap="square" rtlCol="0">
            <a:spAutoFit/>
          </a:bodyPr>
          <a:p>
            <a:r>
              <a:rPr lang="en-US" altLang="zh-CN" sz="3200" dirty="0">
                <a:latin typeface="Times New Roman" panose="02020603050405020304" pitchFamily="18" charset="0"/>
                <a:cs typeface="Times New Roman" panose="02020603050405020304" pitchFamily="18" charset="0"/>
                <a:sym typeface="+mn-ea"/>
              </a:rPr>
              <a:t>They don’t stop; they speed up.  Or the driver would roll car-window down, looking at us in alarm.  Every time </a:t>
            </a:r>
            <a:r>
              <a:rPr lang="en-US" altLang="zh-CN" sz="3200" dirty="0">
                <a:latin typeface="Times New Roman" panose="02020603050405020304" pitchFamily="18" charset="0"/>
                <a:cs typeface="Times New Roman" panose="02020603050405020304" pitchFamily="18" charset="0"/>
                <a:sym typeface="+mn-ea"/>
              </a:rPr>
              <a:t>I’d ask if he would drive us to </a:t>
            </a:r>
            <a:r>
              <a:rPr lang="en-US" altLang="zh-CN" sz="3200" u="sng" dirty="0">
                <a:latin typeface="Times New Roman" panose="02020603050405020304" pitchFamily="18" charset="0"/>
                <a:cs typeface="Times New Roman" panose="02020603050405020304" pitchFamily="18" charset="0"/>
                <a:sym typeface="+mn-ea"/>
              </a:rPr>
              <a:t>Harlem</a:t>
            </a:r>
            <a:r>
              <a:rPr lang="en-US" altLang="zh-CN" sz="3200" dirty="0">
                <a:latin typeface="Times New Roman" panose="02020603050405020304" pitchFamily="18" charset="0"/>
                <a:cs typeface="Times New Roman" panose="02020603050405020304" pitchFamily="18" charset="0"/>
                <a:sym typeface="+mn-ea"/>
              </a:rPr>
              <a:t> so we could help some people, </a:t>
            </a:r>
            <a:r>
              <a:rPr lang="en-US" altLang="zh-CN" sz="3200" dirty="0">
                <a:latin typeface="Times New Roman" panose="02020603050405020304" pitchFamily="18" charset="0"/>
                <a:cs typeface="Times New Roman" panose="02020603050405020304" pitchFamily="18" charset="0"/>
                <a:sym typeface="+mn-ea"/>
              </a:rPr>
              <a:t>the driver would look away quickly, furiously roll up the window and pull away without saying anything.</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768436" y="2914852"/>
            <a:ext cx="4655127" cy="781541"/>
          </a:xfrm>
        </p:spPr>
        <p:txBody>
          <a:bodyPr>
            <a:normAutofit/>
          </a:bodyPr>
          <a:lstStyle/>
          <a:p>
            <a:r>
              <a:rPr lang="zh-CN" altLang="en-US" sz="3200" b="1" dirty="0"/>
              <a:t>高考真题讲解</a:t>
            </a:r>
            <a:endParaRPr lang="zh-CN" alt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6878806"/>
          </a:xfrm>
          <a:prstGeom prst="rect">
            <a:avLst/>
          </a:prstGeom>
          <a:solidFill>
            <a:schemeClr val="bg1">
              <a:lumMod val="95000"/>
              <a:alpha val="87000"/>
            </a:schemeClr>
          </a:solidFill>
        </p:spPr>
        <p:txBody>
          <a:bodyPr wrap="square">
            <a:spAutoFit/>
          </a:bodyPr>
          <a:lstStyle/>
          <a:p>
            <a:pPr algn="ct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2015</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年全国卷一</a:t>
            </a:r>
            <a:r>
              <a:rPr lang="zh-CN" altLang="zh-CN" sz="18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b="1" kern="100" dirty="0">
                <a:effectLst/>
                <a:latin typeface="Calibri" panose="020F0502020204030204" pitchFamily="34" charset="0"/>
                <a:ea typeface="Times New Roman" panose="02020603050405020304" pitchFamily="18" charset="0"/>
                <a:cs typeface="Times New Roman" panose="02020603050405020304" pitchFamily="18" charset="0"/>
              </a:rPr>
              <a:t>B</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篇阅读</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【2】The market, which was founded in 1979, sets up its tents every Saturday from7 a.m. to 1 p.m., rain or shine, along North Lemon and State streets. Baskets of perfect red strawberries; the red-painted sides of the Java Dawg coffee truck, and most of all, the tomatoes; amazing, large, soft and round red tomatoes.</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unfailingly dry, hard, and tasteless. But I homed in, with uncertainty, on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【4】Delighted as I was by the tomatoes in sight, my happiness deepened when I learned that Brown’s Grove Farm is one of the suppliers for Jack Dusty, a newly opened restaurant at the Sarasota Ritz Carlton, where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luckily for me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1800" kern="100" dirty="0">
                <a:effectLst/>
                <a:latin typeface="Calibri" panose="020F0502020204030204" pitchFamily="34" charset="0"/>
                <a:ea typeface="Times New Roman" panose="02020603050405020304" pitchFamily="18" charset="0"/>
                <a:cs typeface="Times New Roman" panose="02020603050405020304" pitchFamily="18" charset="0"/>
              </a:rPr>
              <a:t>I was planning to have dinner that very night. Without even seeing the menu, I knew I’d be ordering every tomato on it.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2646" y="243191"/>
            <a:ext cx="11614825" cy="6347892"/>
          </a:xfrm>
          <a:prstGeom prst="rect">
            <a:avLst/>
          </a:prstGeom>
          <a:solidFill>
            <a:schemeClr val="bg1">
              <a:lumMod val="95000"/>
              <a:alpha val="87000"/>
            </a:schemeClr>
          </a:solidFill>
        </p:spPr>
        <p:txBody>
          <a:bodyPr wrap="square">
            <a:spAutoFit/>
          </a:bodyPr>
          <a:lstStyle/>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【1】The freezing Northeast hasn’t been a terribly fun place to spend time this winter, so when the chance came for a weekend to Sarasota, Florida, my bags were packed before you could say “sunshine”. I left for the land of warmth and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vitamin C</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维生素</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C), thinking of beaches and orange trees. When we touched down to blue skies and warm air, I sent up a small prayer of gratefulness. Swimming pools, wine tasting, and pink sunsets (at normal evening hours, not 4 in the afternoon) filled the weekend, but the best part — particularly to my taste, dulled by months of cold-weather root vegetables — was a 7 a.m. adventure to the Sarasota farmers market that proved to be more than worth the early wake- up call.</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ts val="2700"/>
              </a:lnSpc>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【3】Disappointed by many a broken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vine-ripened</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蔓上成熟的</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promise, I’ve refused to buy winter tomatoes for years. No matter how attractive they look in the store, once I get them home they are unfailingly dry, hard, and tasteless. But I homed in, with uncertainty, on one particular table at the Brown’s Grove Farm’s stand, full of fresh and soft tomatoes the size of my fist. These were the real deal — and at that moment, I realized that the best part of Sarasota in winter was going to be eating things that back home in New York I wouldn’t be experiencing again for months. </a:t>
            </a:r>
            <a:endParaRPr lang="zh-CN" alt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b="1" dirty="0"/>
              <a:t>      …</a:t>
            </a:r>
            <a:endParaRPr lang="zh-CN" altLang="en-US" sz="2400" b="1" dirty="0"/>
          </a:p>
        </p:txBody>
      </p:sp>
      <p:sp>
        <p:nvSpPr>
          <p:cNvPr id="4" name="矩形 3"/>
          <p:cNvSpPr/>
          <p:nvPr/>
        </p:nvSpPr>
        <p:spPr>
          <a:xfrm>
            <a:off x="2728855" y="5727383"/>
            <a:ext cx="1385945"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424819" y="652731"/>
            <a:ext cx="103695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24819" y="266917"/>
            <a:ext cx="3175756" cy="40195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6" idx="2"/>
          </p:cNvCxnSpPr>
          <p:nvPr/>
        </p:nvCxnSpPr>
        <p:spPr>
          <a:xfrm>
            <a:off x="3012697" y="668873"/>
            <a:ext cx="294860" cy="5058510"/>
          </a:xfrm>
          <a:prstGeom prst="straightConnector1">
            <a:avLst/>
          </a:prstGeom>
          <a:ln w="28575">
            <a:solidFill>
              <a:srgbClr val="0099FF"/>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801635" y="823848"/>
            <a:ext cx="3615880" cy="830997"/>
          </a:xfrm>
          <a:prstGeom prst="rect">
            <a:avLst/>
          </a:prstGeom>
          <a:solidFill>
            <a:srgbClr val="FFFF00"/>
          </a:solidFill>
          <a:ln>
            <a:solidFill>
              <a:srgbClr val="FFFF00"/>
            </a:solidFill>
          </a:ln>
        </p:spPr>
        <p:txBody>
          <a:bodyPr wrap="square">
            <a:spAutoFit/>
          </a:bodyPr>
          <a:lstStyle/>
          <a:p>
            <a:r>
              <a:rPr lang="zh-CN" altLang="en-US" sz="2400" b="1" dirty="0">
                <a:solidFill>
                  <a:srgbClr val="0070C0"/>
                </a:solidFill>
              </a:rPr>
              <a:t>从美国的地图来看，纽约就是在东北部</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04963" y="14753"/>
            <a:ext cx="9658247" cy="6843247"/>
          </a:xfrm>
        </p:spPr>
      </p:pic>
      <p:sp>
        <p:nvSpPr>
          <p:cNvPr id="3" name="矩形 2"/>
          <p:cNvSpPr/>
          <p:nvPr/>
        </p:nvSpPr>
        <p:spPr>
          <a:xfrm>
            <a:off x="8936773" y="1214438"/>
            <a:ext cx="1307365" cy="842962"/>
          </a:xfrm>
          <a:prstGeom prst="rect">
            <a:avLst/>
          </a:prstGeom>
          <a:noFill/>
          <a:ln w="762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553392" y="4781550"/>
            <a:ext cx="1307365" cy="1040606"/>
          </a:xfrm>
          <a:prstGeom prst="rect">
            <a:avLst/>
          </a:prstGeom>
          <a:noFill/>
          <a:ln w="7620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399134" y="178594"/>
            <a:ext cx="2344941" cy="461665"/>
          </a:xfrm>
          <a:prstGeom prst="rect">
            <a:avLst/>
          </a:prstGeom>
          <a:solidFill>
            <a:schemeClr val="accent3">
              <a:lumMod val="60000"/>
              <a:lumOff val="40000"/>
            </a:schemeClr>
          </a:solidFill>
          <a:ln>
            <a:solidFill>
              <a:srgbClr val="FFFF00"/>
            </a:solidFill>
          </a:ln>
        </p:spPr>
        <p:txBody>
          <a:bodyPr wrap="square">
            <a:spAutoFit/>
          </a:bodyPr>
          <a:lstStyle/>
          <a:p>
            <a:r>
              <a:rPr lang="zh-CN" altLang="en-US" sz="2400" b="1" dirty="0">
                <a:solidFill>
                  <a:srgbClr val="0070C0"/>
                </a:solidFill>
              </a:rPr>
              <a:t>作者家在纽约</a:t>
            </a:r>
            <a:endParaRPr lang="zh-CN" altLang="en-US" sz="2400" b="1" dirty="0">
              <a:solidFill>
                <a:srgbClr val="0070C0"/>
              </a:solidFill>
            </a:endParaRPr>
          </a:p>
        </p:txBody>
      </p:sp>
      <p:sp>
        <p:nvSpPr>
          <p:cNvPr id="7" name="文本框 6"/>
          <p:cNvSpPr txBox="1"/>
          <p:nvPr/>
        </p:nvSpPr>
        <p:spPr>
          <a:xfrm>
            <a:off x="8415338" y="5898594"/>
            <a:ext cx="2447872" cy="830997"/>
          </a:xfrm>
          <a:prstGeom prst="rect">
            <a:avLst/>
          </a:prstGeom>
          <a:solidFill>
            <a:schemeClr val="accent3">
              <a:lumMod val="60000"/>
              <a:lumOff val="40000"/>
            </a:schemeClr>
          </a:solidFill>
          <a:ln>
            <a:solidFill>
              <a:srgbClr val="FFFF00"/>
            </a:solidFill>
          </a:ln>
        </p:spPr>
        <p:txBody>
          <a:bodyPr wrap="square">
            <a:spAutoFit/>
          </a:bodyPr>
          <a:lstStyle/>
          <a:p>
            <a:r>
              <a:rPr lang="zh-CN" altLang="en-US" sz="2400" b="1" dirty="0">
                <a:solidFill>
                  <a:srgbClr val="0070C0"/>
                </a:solidFill>
              </a:rPr>
              <a:t>到南部的佛罗里达州度过周末</a:t>
            </a:r>
            <a:endParaRPr lang="zh-CN" altLang="en-US" sz="2400"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13147</Words>
  <Application>WPS 演示</Application>
  <PresentationFormat>宽屏</PresentationFormat>
  <Paragraphs>155</Paragraphs>
  <Slides>18</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18</vt:i4>
      </vt:variant>
    </vt:vector>
  </HeadingPairs>
  <TitlesOfParts>
    <vt:vector size="35" baseType="lpstr">
      <vt:lpstr>Arial</vt:lpstr>
      <vt:lpstr>宋体</vt:lpstr>
      <vt:lpstr>Wingdings</vt:lpstr>
      <vt:lpstr>Times New Roman</vt:lpstr>
      <vt:lpstr>Helvetica</vt:lpstr>
      <vt:lpstr>Arial Unicode MS</vt:lpstr>
      <vt:lpstr>MS PGothic</vt:lpstr>
      <vt:lpstr>Calibri</vt:lpstr>
      <vt:lpstr>微软雅黑</vt:lpstr>
      <vt:lpstr>等线 Light</vt:lpstr>
      <vt:lpstr>等线</vt:lpstr>
      <vt:lpstr>Arial Unicode MS</vt:lpstr>
      <vt:lpstr>华文楷体</vt:lpstr>
      <vt:lpstr>华文新魏</vt:lpstr>
      <vt:lpstr>Edwardian Script ITC</vt:lpstr>
      <vt:lpstr>Mongolian Baiti</vt:lpstr>
      <vt:lpstr>Office 主题​​</vt:lpstr>
      <vt:lpstr>阅读理解微技巧1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利</dc:creator>
  <cp:lastModifiedBy>lina</cp:lastModifiedBy>
  <cp:revision>41</cp:revision>
  <dcterms:created xsi:type="dcterms:W3CDTF">2020-10-04T03:36:00Z</dcterms:created>
  <dcterms:modified xsi:type="dcterms:W3CDTF">2021-03-12T11:15:10Z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