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1352" r:id="rId3"/>
    <p:sldId id="1310" r:id="rId4"/>
    <p:sldId id="1386" r:id="rId5"/>
    <p:sldId id="1312" r:id="rId6"/>
    <p:sldId id="1387" r:id="rId7"/>
    <p:sldId id="1395" r:id="rId8"/>
    <p:sldId id="1396" r:id="rId9"/>
    <p:sldId id="1403" r:id="rId10"/>
    <p:sldId id="1398" r:id="rId11"/>
    <p:sldId id="1399" r:id="rId12"/>
    <p:sldId id="1400" r:id="rId13"/>
    <p:sldId id="1404" r:id="rId14"/>
    <p:sldId id="1406" r:id="rId15"/>
    <p:sldId id="1409" r:id="rId16"/>
    <p:sldId id="1410" r:id="rId17"/>
    <p:sldId id="1407" r:id="rId18"/>
    <p:sldId id="1411" r:id="rId19"/>
    <p:sldId id="1313" r:id="rId20"/>
    <p:sldId id="1314" r:id="rId22"/>
    <p:sldId id="1315" r:id="rId23"/>
    <p:sldId id="1316" r:id="rId24"/>
    <p:sldId id="1318" r:id="rId25"/>
    <p:sldId id="131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024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40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99631" autoAdjust="0"/>
  </p:normalViewPr>
  <p:slideViewPr>
    <p:cSldViewPr snapToGrid="0">
      <p:cViewPr>
        <p:scale>
          <a:sx n="100" d="100"/>
          <a:sy n="100" d="100"/>
        </p:scale>
        <p:origin x="-1014" y="-390"/>
      </p:cViewPr>
      <p:guideLst>
        <p:guide orient="horz" pos="2109"/>
        <p:guide pos="393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solidFill>
              <a:srgbClr val="000000"/>
            </a:solidFill>
            <a:miter/>
          </a:ln>
        </p:spPr>
      </p:sp>
      <p:sp>
        <p:nvSpPr>
          <p:cNvPr id="32770"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2771"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ln>
            <a:solidFill>
              <a:srgbClr val="000000"/>
            </a:solidFill>
            <a:miter/>
          </a:ln>
        </p:spPr>
      </p:sp>
      <p:sp>
        <p:nvSpPr>
          <p:cNvPr id="34818" name="备注占位符 2"/>
          <p:cNvSpPr>
            <a:spLocks noGrp="1"/>
          </p:cNvSpPr>
          <p:nvPr>
            <p:ph type="body"/>
          </p:nvPr>
        </p:nvSpPr>
        <p:spPr>
          <a:noFill/>
          <a:ln>
            <a:noFill/>
          </a:ln>
        </p:spPr>
        <p:txBody>
          <a:bodyPr wrap="square" lIns="91440" tIns="45720" rIns="91440" bIns="45720" anchor="t" anchorCtr="0"/>
          <a:p>
            <a:pPr lvl="0" eaLnBrk="1" hangingPunct="1"/>
            <a:endParaRPr lang="zh-CN" altLang="en-US" dirty="0"/>
          </a:p>
        </p:txBody>
      </p:sp>
      <p:sp>
        <p:nvSpPr>
          <p:cNvPr id="3481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ounded Rectangle 15"/>
          <p:cNvSpPr/>
          <p:nvPr userDrawn="1"/>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9"/>
          <p:cNvGrpSpPr>
            <a:grpSpLocks noChangeAspect="1"/>
          </p:cNvGrpSpPr>
          <p:nvPr userDrawn="1"/>
        </p:nvGrpSpPr>
        <p:grpSpPr bwMode="auto">
          <a:xfrm>
            <a:off x="281517" y="5354639"/>
            <a:ext cx="11631083" cy="1330325"/>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28A876B5-3129-4ACD-87E9-F56200460582}"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BBA03FCB-147A-45F0-992A-22973FF9868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4" name="Rounded Rectangle 20"/>
          <p:cNvSpPr/>
          <p:nvPr userDrawn="1"/>
        </p:nvSpPr>
        <p:spPr bwMode="hidden">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5" name="Group 14"/>
          <p:cNvGrpSpPr>
            <a:grpSpLocks noChangeAspect="1"/>
          </p:cNvGrpSpPr>
          <p:nvPr userDrawn="1"/>
        </p:nvGrpSpPr>
        <p:grpSpPr bwMode="auto">
          <a:xfrm>
            <a:off x="281517" y="714376"/>
            <a:ext cx="11631083" cy="1331913"/>
            <a:chOff x="-3905250" y="4294188"/>
            <a:chExt cx="13011150" cy="1892300"/>
          </a:xfrm>
        </p:grpSpPr>
        <p:sp>
          <p:nvSpPr>
            <p:cNvPr id="6"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 name="Freeform 19"/>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Vertical Title 1"/>
          <p:cNvSpPr>
            <a:spLocks noGrp="1"/>
          </p:cNvSpPr>
          <p:nvPr>
            <p:ph type="title" orient="vert"/>
          </p:nvPr>
        </p:nvSpPr>
        <p:spPr>
          <a:xfrm>
            <a:off x="8839200" y="1447801"/>
            <a:ext cx="2743200" cy="4487333"/>
          </a:xfrm>
        </p:spPr>
        <p:txBody>
          <a:bodyPr vert="eaVert"/>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1"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2"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3" name="Slide Number Placeholder 5"/>
          <p:cNvSpPr>
            <a:spLocks noGrp="1"/>
          </p:cNvSpPr>
          <p:nvPr>
            <p:ph type="sldNum" sz="quarter" idx="12"/>
          </p:nvPr>
        </p:nvSpPr>
        <p:spPr/>
        <p:txBody>
          <a:bodyPr/>
          <a:lstStyle>
            <a:lvl1pPr>
              <a:defRPr/>
            </a:lvl1pPr>
          </a:lstStyle>
          <a:p>
            <a:pPr>
              <a:defRPr/>
            </a:pPr>
            <a:fld id="{A7AE92AA-B9C7-4B83-BCFB-1BC2DDBD888D}" type="slidenum">
              <a:rPr lang="zh-CN" altLang="zh-CN">
                <a:solidFill>
                  <a:srgbClr val="073E87"/>
                </a:solidFill>
              </a:rPr>
            </a:fld>
            <a:endParaRPr lang="zh-CN" altLang="zh-CN">
              <a:solidFill>
                <a:srgbClr val="073E87"/>
              </a:solidFill>
            </a:endParaRPr>
          </a:p>
        </p:txBody>
      </p:sp>
      <p:pic>
        <p:nvPicPr>
          <p:cNvPr id="14" name="图片 13"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Sp="0">
  <p:cSld name="1_标题幻灯片">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pPr>
              <a:defRPr/>
            </a:pPr>
            <a:endParaRPr lang="zh-CN" altLang="en-US"/>
          </a:p>
        </p:txBody>
      </p:sp>
      <p:sp>
        <p:nvSpPr>
          <p:cNvPr id="3" name="页脚占位符 1028"/>
          <p:cNvSpPr>
            <a:spLocks noGrp="1"/>
          </p:cNvSpPr>
          <p:nvPr>
            <p:ph type="ftr" sz="quarter" idx="11"/>
          </p:nvPr>
        </p:nvSpPr>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p:txBody>
          <a:bodyPr/>
          <a:lstStyle>
            <a:lvl1pPr>
              <a:defRPr/>
            </a:lvl1pPr>
          </a:lstStyle>
          <a:p>
            <a:pPr>
              <a:defRPr/>
            </a:pPr>
            <a:fld id="{636C312A-253F-4233-B92A-3C4B7C394729}" type="slidenum">
              <a:rPr lang="zh-CN" altLang="en-US"/>
            </a:fld>
            <a:endParaRPr lang="zh-CN" altLang="en-US"/>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自定义版式">
    <p:spTree>
      <p:nvGrpSpPr>
        <p:cNvPr id="1" name=""/>
        <p:cNvGrpSpPr/>
        <p:nvPr/>
      </p:nvGrpSpPr>
      <p:grpSpPr>
        <a:xfrm>
          <a:off x="0" y="0"/>
          <a:ext cx="0" cy="0"/>
          <a:chOff x="0" y="0"/>
          <a:chExt cx="0" cy="0"/>
        </a:xfrm>
      </p:grpSpPr>
    </p:spTree>
  </p:cSld>
  <p:clrMapOvr>
    <a:masterClrMapping/>
  </p:clrMapOvr>
  <p:transition spd="slow" advTm="7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5"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6" name="Slide Number Placeholder 5"/>
          <p:cNvSpPr>
            <a:spLocks noGrp="1"/>
          </p:cNvSpPr>
          <p:nvPr>
            <p:ph type="sldNum" sz="quarter" idx="12"/>
          </p:nvPr>
        </p:nvSpPr>
        <p:spPr/>
        <p:txBody>
          <a:bodyPr/>
          <a:lstStyle>
            <a:lvl1pPr>
              <a:defRPr/>
            </a:lvl1pPr>
          </a:lstStyle>
          <a:p>
            <a:pPr>
              <a:defRPr/>
            </a:pPr>
            <a:fld id="{88F36E78-CDDD-4DCB-85B5-261AEEB6CB8A}"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4" name="Rounded Rectangle 13"/>
          <p:cNvSpPr/>
          <p:nvPr userDrawn="1"/>
        </p:nvSpPr>
        <p:spPr>
          <a:xfrm>
            <a:off x="304801" y="228600"/>
            <a:ext cx="11595100" cy="47371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sp>
        <p:nvSpPr>
          <p:cNvPr id="5" name="Freeform 14"/>
          <p:cNvSpPr/>
          <p:nvPr userDrawn="1"/>
        </p:nvSpPr>
        <p:spPr bwMode="hidden">
          <a:xfrm>
            <a:off x="8062384" y="4203701"/>
            <a:ext cx="3835400" cy="714375"/>
          </a:xfrm>
          <a:custGeom>
            <a:avLst/>
            <a:gdLst>
              <a:gd name="T0" fmla="*/ 2147483647 w 2706"/>
              <a:gd name="T1" fmla="*/ 0 h 640"/>
              <a:gd name="T2" fmla="*/ 2147483647 w 2706"/>
              <a:gd name="T3" fmla="*/ 0 h 640"/>
              <a:gd name="T4" fmla="*/ 2147483647 w 2706"/>
              <a:gd name="T5" fmla="*/ 22426910 h 640"/>
              <a:gd name="T6" fmla="*/ 2147483647 w 2706"/>
              <a:gd name="T7" fmla="*/ 47345203 h 640"/>
              <a:gd name="T8" fmla="*/ 2147483647 w 2706"/>
              <a:gd name="T9" fmla="*/ 74755995 h 640"/>
              <a:gd name="T10" fmla="*/ 2147483647 w 2706"/>
              <a:gd name="T11" fmla="*/ 102165671 h 640"/>
              <a:gd name="T12" fmla="*/ 2147483647 w 2706"/>
              <a:gd name="T13" fmla="*/ 134560345 h 640"/>
              <a:gd name="T14" fmla="*/ 2147483647 w 2706"/>
              <a:gd name="T15" fmla="*/ 166953902 h 640"/>
              <a:gd name="T16" fmla="*/ 2088287069 w 2706"/>
              <a:gd name="T17" fmla="*/ 204332458 h 640"/>
              <a:gd name="T18" fmla="*/ 1936864244 w 2706"/>
              <a:gd name="T19" fmla="*/ 241709897 h 640"/>
              <a:gd name="T20" fmla="*/ 1936864244 w 2706"/>
              <a:gd name="T21" fmla="*/ 241709897 h 640"/>
              <a:gd name="T22" fmla="*/ 1663397460 w 2706"/>
              <a:gd name="T23" fmla="*/ 313973394 h 640"/>
              <a:gd name="T24" fmla="*/ 1396711723 w 2706"/>
              <a:gd name="T25" fmla="*/ 378761625 h 640"/>
              <a:gd name="T26" fmla="*/ 1141325958 w 2706"/>
              <a:gd name="T27" fmla="*/ 438565975 h 640"/>
              <a:gd name="T28" fmla="*/ 894980172 w 2706"/>
              <a:gd name="T29" fmla="*/ 495878941 h 640"/>
              <a:gd name="T30" fmla="*/ 659935422 w 2706"/>
              <a:gd name="T31" fmla="*/ 545715527 h 640"/>
              <a:gd name="T32" fmla="*/ 431669593 w 2706"/>
              <a:gd name="T33" fmla="*/ 590569348 h 640"/>
              <a:gd name="T34" fmla="*/ 212444804 w 2706"/>
              <a:gd name="T35" fmla="*/ 632930669 h 640"/>
              <a:gd name="T36" fmla="*/ 0 w 2706"/>
              <a:gd name="T37" fmla="*/ 670308108 h 640"/>
              <a:gd name="T38" fmla="*/ 0 w 2706"/>
              <a:gd name="T39" fmla="*/ 670308108 h 640"/>
              <a:gd name="T40" fmla="*/ 146902836 w 2706"/>
              <a:gd name="T41" fmla="*/ 692735019 h 640"/>
              <a:gd name="T42" fmla="*/ 287026751 w 2706"/>
              <a:gd name="T43" fmla="*/ 712670546 h 640"/>
              <a:gd name="T44" fmla="*/ 422629614 w 2706"/>
              <a:gd name="T45" fmla="*/ 730113574 h 640"/>
              <a:gd name="T46" fmla="*/ 555972483 w 2706"/>
              <a:gd name="T47" fmla="*/ 745064104 h 640"/>
              <a:gd name="T48" fmla="*/ 684795362 w 2706"/>
              <a:gd name="T49" fmla="*/ 760015749 h 640"/>
              <a:gd name="T50" fmla="*/ 809098253 w 2706"/>
              <a:gd name="T51" fmla="*/ 769982396 h 640"/>
              <a:gd name="T52" fmla="*/ 928881154 w 2706"/>
              <a:gd name="T53" fmla="*/ 779950160 h 640"/>
              <a:gd name="T54" fmla="*/ 1046404060 w 2706"/>
              <a:gd name="T55" fmla="*/ 787425425 h 640"/>
              <a:gd name="T56" fmla="*/ 1161665909 w 2706"/>
              <a:gd name="T57" fmla="*/ 792409307 h 640"/>
              <a:gd name="T58" fmla="*/ 1272408832 w 2706"/>
              <a:gd name="T59" fmla="*/ 794901806 h 640"/>
              <a:gd name="T60" fmla="*/ 1378630703 w 2706"/>
              <a:gd name="T61" fmla="*/ 797393188 h 640"/>
              <a:gd name="T62" fmla="*/ 1482593642 w 2706"/>
              <a:gd name="T63" fmla="*/ 797393188 h 640"/>
              <a:gd name="T64" fmla="*/ 1584295524 w 2706"/>
              <a:gd name="T65" fmla="*/ 794901806 h 640"/>
              <a:gd name="T66" fmla="*/ 1683738474 w 2706"/>
              <a:gd name="T67" fmla="*/ 792409307 h 640"/>
              <a:gd name="T68" fmla="*/ 1778660372 w 2706"/>
              <a:gd name="T69" fmla="*/ 787425425 h 640"/>
              <a:gd name="T70" fmla="*/ 1871322275 w 2706"/>
              <a:gd name="T71" fmla="*/ 779950160 h 640"/>
              <a:gd name="T72" fmla="*/ 1959464189 w 2706"/>
              <a:gd name="T73" fmla="*/ 772474896 h 640"/>
              <a:gd name="T74" fmla="*/ 2047606104 w 2706"/>
              <a:gd name="T75" fmla="*/ 762507132 h 640"/>
              <a:gd name="T76" fmla="*/ 2131228029 w 2706"/>
              <a:gd name="T77" fmla="*/ 750047985 h 640"/>
              <a:gd name="T78" fmla="*/ 2147483647 w 2706"/>
              <a:gd name="T79" fmla="*/ 737588839 h 640"/>
              <a:gd name="T80" fmla="*/ 2147483647 w 2706"/>
              <a:gd name="T81" fmla="*/ 722637193 h 640"/>
              <a:gd name="T82" fmla="*/ 2147483647 w 2706"/>
              <a:gd name="T83" fmla="*/ 707686664 h 640"/>
              <a:gd name="T84" fmla="*/ 2147483647 w 2706"/>
              <a:gd name="T85" fmla="*/ 690243636 h 640"/>
              <a:gd name="T86" fmla="*/ 2147483647 w 2706"/>
              <a:gd name="T87" fmla="*/ 672800607 h 640"/>
              <a:gd name="T88" fmla="*/ 2147483647 w 2706"/>
              <a:gd name="T89" fmla="*/ 652866196 h 640"/>
              <a:gd name="T90" fmla="*/ 2147483647 w 2706"/>
              <a:gd name="T91" fmla="*/ 632930669 h 640"/>
              <a:gd name="T92" fmla="*/ 2147483647 w 2706"/>
              <a:gd name="T93" fmla="*/ 610503759 h 640"/>
              <a:gd name="T94" fmla="*/ 2147483647 w 2706"/>
              <a:gd name="T95" fmla="*/ 588077965 h 640"/>
              <a:gd name="T96" fmla="*/ 2147483647 w 2706"/>
              <a:gd name="T97" fmla="*/ 538240263 h 640"/>
              <a:gd name="T98" fmla="*/ 2147483647 w 2706"/>
              <a:gd name="T99" fmla="*/ 485911178 h 640"/>
              <a:gd name="T100" fmla="*/ 2147483647 w 2706"/>
              <a:gd name="T101" fmla="*/ 485911178 h 640"/>
              <a:gd name="T102" fmla="*/ 2147483647 w 2706"/>
              <a:gd name="T103" fmla="*/ 483419795 h 640"/>
              <a:gd name="T104" fmla="*/ 2147483647 w 2706"/>
              <a:gd name="T105" fmla="*/ 48341979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18"/>
          <p:cNvSpPr/>
          <p:nvPr userDrawn="1"/>
        </p:nvSpPr>
        <p:spPr bwMode="hidden">
          <a:xfrm>
            <a:off x="3492500" y="4075113"/>
            <a:ext cx="7393517" cy="850900"/>
          </a:xfrm>
          <a:custGeom>
            <a:avLst/>
            <a:gdLst>
              <a:gd name="T0" fmla="*/ 2147483647 w 5216"/>
              <a:gd name="T1" fmla="*/ 890318333 h 762"/>
              <a:gd name="T2" fmla="*/ 2147483647 w 5216"/>
              <a:gd name="T3" fmla="*/ 855403517 h 762"/>
              <a:gd name="T4" fmla="*/ 2147483647 w 5216"/>
              <a:gd name="T5" fmla="*/ 760636483 h 762"/>
              <a:gd name="T6" fmla="*/ 2147483647 w 5216"/>
              <a:gd name="T7" fmla="*/ 633448150 h 762"/>
              <a:gd name="T8" fmla="*/ 2147483647 w 5216"/>
              <a:gd name="T9" fmla="*/ 466356850 h 762"/>
              <a:gd name="T10" fmla="*/ 2147483647 w 5216"/>
              <a:gd name="T11" fmla="*/ 369095183 h 762"/>
              <a:gd name="T12" fmla="*/ 2147483647 w 5216"/>
              <a:gd name="T13" fmla="*/ 294278517 h 762"/>
              <a:gd name="T14" fmla="*/ 2147483647 w 5216"/>
              <a:gd name="T15" fmla="*/ 229438150 h 762"/>
              <a:gd name="T16" fmla="*/ 2147483647 w 5216"/>
              <a:gd name="T17" fmla="*/ 174571850 h 762"/>
              <a:gd name="T18" fmla="*/ 2147483647 w 5216"/>
              <a:gd name="T19" fmla="*/ 127188333 h 762"/>
              <a:gd name="T20" fmla="*/ 1966522170 w 5216"/>
              <a:gd name="T21" fmla="*/ 89780000 h 762"/>
              <a:gd name="T22" fmla="*/ 1507667316 w 5216"/>
              <a:gd name="T23" fmla="*/ 34914817 h 762"/>
              <a:gd name="T24" fmla="*/ 1096279949 w 5216"/>
              <a:gd name="T25" fmla="*/ 4988150 h 762"/>
              <a:gd name="T26" fmla="*/ 727838697 w 5216"/>
              <a:gd name="T27" fmla="*/ 0 h 762"/>
              <a:gd name="T28" fmla="*/ 404605842 w 5216"/>
              <a:gd name="T29" fmla="*/ 12469817 h 762"/>
              <a:gd name="T30" fmla="*/ 124320165 w 5216"/>
              <a:gd name="T31" fmla="*/ 39901850 h 762"/>
              <a:gd name="T32" fmla="*/ 0 w 5216"/>
              <a:gd name="T33" fmla="*/ 59853333 h 762"/>
              <a:gd name="T34" fmla="*/ 354878201 w 5216"/>
              <a:gd name="T35" fmla="*/ 107236850 h 762"/>
              <a:gd name="T36" fmla="*/ 736880376 w 5216"/>
              <a:gd name="T37" fmla="*/ 174571850 h 762"/>
              <a:gd name="T38" fmla="*/ 1146007590 w 5216"/>
              <a:gd name="T39" fmla="*/ 261858333 h 762"/>
              <a:gd name="T40" fmla="*/ 1584518931 w 5216"/>
              <a:gd name="T41" fmla="*/ 369095183 h 762"/>
              <a:gd name="T42" fmla="*/ 1984604465 w 5216"/>
              <a:gd name="T43" fmla="*/ 471345000 h 762"/>
              <a:gd name="T44" fmla="*/ 2147483647 w 5216"/>
              <a:gd name="T45" fmla="*/ 643423333 h 762"/>
              <a:gd name="T46" fmla="*/ 2147483647 w 5216"/>
              <a:gd name="T47" fmla="*/ 713251850 h 762"/>
              <a:gd name="T48" fmla="*/ 2147483647 w 5216"/>
              <a:gd name="T49" fmla="*/ 773105183 h 762"/>
              <a:gd name="T50" fmla="*/ 2147483647 w 5216"/>
              <a:gd name="T51" fmla="*/ 825476850 h 762"/>
              <a:gd name="T52" fmla="*/ 2147483647 w 5216"/>
              <a:gd name="T53" fmla="*/ 865379817 h 762"/>
              <a:gd name="T54" fmla="*/ 2147483647 w 5216"/>
              <a:gd name="T55" fmla="*/ 900293517 h 762"/>
              <a:gd name="T56" fmla="*/ 2147483647 w 5216"/>
              <a:gd name="T57" fmla="*/ 922738517 h 762"/>
              <a:gd name="T58" fmla="*/ 2147483647 w 5216"/>
              <a:gd name="T59" fmla="*/ 940196483 h 762"/>
              <a:gd name="T60" fmla="*/ 2147483647 w 5216"/>
              <a:gd name="T61" fmla="*/ 950171667 h 762"/>
              <a:gd name="T62" fmla="*/ 2147483647 w 5216"/>
              <a:gd name="T63" fmla="*/ 950171667 h 762"/>
              <a:gd name="T64" fmla="*/ 2147483647 w 5216"/>
              <a:gd name="T65" fmla="*/ 945183517 h 762"/>
              <a:gd name="T66" fmla="*/ 2147483647 w 5216"/>
              <a:gd name="T67" fmla="*/ 932714817 h 762"/>
              <a:gd name="T68" fmla="*/ 2147483647 w 5216"/>
              <a:gd name="T69" fmla="*/ 912763333 h 762"/>
              <a:gd name="T70" fmla="*/ 2147483647 w 5216"/>
              <a:gd name="T71" fmla="*/ 89031833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2"/>
          <p:cNvSpPr/>
          <p:nvPr userDrawn="1"/>
        </p:nvSpPr>
        <p:spPr bwMode="hidden">
          <a:xfrm>
            <a:off x="3771900" y="4087813"/>
            <a:ext cx="7289800" cy="774700"/>
          </a:xfrm>
          <a:custGeom>
            <a:avLst/>
            <a:gdLst>
              <a:gd name="T0" fmla="*/ 0 w 5144"/>
              <a:gd name="T1" fmla="*/ 87226308 h 694"/>
              <a:gd name="T2" fmla="*/ 0 w 5144"/>
              <a:gd name="T3" fmla="*/ 87226308 h 694"/>
              <a:gd name="T4" fmla="*/ 20333568 w 5144"/>
              <a:gd name="T5" fmla="*/ 82242107 h 694"/>
              <a:gd name="T6" fmla="*/ 81336397 w 5144"/>
              <a:gd name="T7" fmla="*/ 69781047 h 694"/>
              <a:gd name="T8" fmla="*/ 185266001 w 5144"/>
              <a:gd name="T9" fmla="*/ 52335785 h 694"/>
              <a:gd name="T10" fmla="*/ 253046686 w 5144"/>
              <a:gd name="T11" fmla="*/ 42367383 h 694"/>
              <a:gd name="T12" fmla="*/ 332123444 w 5144"/>
              <a:gd name="T13" fmla="*/ 32397865 h 694"/>
              <a:gd name="T14" fmla="*/ 420237697 w 5144"/>
              <a:gd name="T15" fmla="*/ 24922121 h 694"/>
              <a:gd name="T16" fmla="*/ 521907662 w 5144"/>
              <a:gd name="T17" fmla="*/ 17445262 h 694"/>
              <a:gd name="T18" fmla="*/ 632615122 w 5144"/>
              <a:gd name="T19" fmla="*/ 9968402 h 694"/>
              <a:gd name="T20" fmla="*/ 756879357 w 5144"/>
              <a:gd name="T21" fmla="*/ 4984201 h 694"/>
              <a:gd name="T22" fmla="*/ 892439664 w 5144"/>
              <a:gd name="T23" fmla="*/ 2492659 h 694"/>
              <a:gd name="T24" fmla="*/ 1039297107 w 5144"/>
              <a:gd name="T25" fmla="*/ 0 h 694"/>
              <a:gd name="T26" fmla="*/ 1197450622 w 5144"/>
              <a:gd name="T27" fmla="*/ 2492659 h 694"/>
              <a:gd name="T28" fmla="*/ 1366901272 w 5144"/>
              <a:gd name="T29" fmla="*/ 7476860 h 694"/>
              <a:gd name="T30" fmla="*/ 1549907633 w 5144"/>
              <a:gd name="T31" fmla="*/ 17445262 h 694"/>
              <a:gd name="T32" fmla="*/ 1744211130 w 5144"/>
              <a:gd name="T33" fmla="*/ 29906322 h 694"/>
              <a:gd name="T34" fmla="*/ 1949811762 w 5144"/>
              <a:gd name="T35" fmla="*/ 49843126 h 694"/>
              <a:gd name="T36" fmla="*/ 2147483647 w 5144"/>
              <a:gd name="T37" fmla="*/ 72272589 h 694"/>
              <a:gd name="T38" fmla="*/ 2147483647 w 5144"/>
              <a:gd name="T39" fmla="*/ 99687369 h 694"/>
              <a:gd name="T40" fmla="*/ 2147483647 w 5144"/>
              <a:gd name="T41" fmla="*/ 132085234 h 694"/>
              <a:gd name="T42" fmla="*/ 2147483647 w 5144"/>
              <a:gd name="T43" fmla="*/ 171959958 h 694"/>
              <a:gd name="T44" fmla="*/ 2147483647 w 5144"/>
              <a:gd name="T45" fmla="*/ 216818883 h 694"/>
              <a:gd name="T46" fmla="*/ 2147483647 w 5144"/>
              <a:gd name="T47" fmla="*/ 269154668 h 694"/>
              <a:gd name="T48" fmla="*/ 2147483647 w 5144"/>
              <a:gd name="T49" fmla="*/ 331458855 h 694"/>
              <a:gd name="T50" fmla="*/ 2147483647 w 5144"/>
              <a:gd name="T51" fmla="*/ 398747244 h 694"/>
              <a:gd name="T52" fmla="*/ 2147483647 w 5144"/>
              <a:gd name="T53" fmla="*/ 473512491 h 694"/>
              <a:gd name="T54" fmla="*/ 2147483647 w 5144"/>
              <a:gd name="T55" fmla="*/ 558247257 h 694"/>
              <a:gd name="T56" fmla="*/ 2147483647 w 5144"/>
              <a:gd name="T57" fmla="*/ 650456650 h 694"/>
              <a:gd name="T58" fmla="*/ 2147483647 w 5144"/>
              <a:gd name="T59" fmla="*/ 752636678 h 694"/>
              <a:gd name="T60" fmla="*/ 2147483647 w 5144"/>
              <a:gd name="T61" fmla="*/ 864783991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26"/>
          <p:cNvSpPr/>
          <p:nvPr userDrawn="1"/>
        </p:nvSpPr>
        <p:spPr bwMode="hidden">
          <a:xfrm>
            <a:off x="7480301" y="4073526"/>
            <a:ext cx="4409017" cy="652463"/>
          </a:xfrm>
          <a:custGeom>
            <a:avLst/>
            <a:gdLst>
              <a:gd name="T0" fmla="*/ 0 w 3112"/>
              <a:gd name="T1" fmla="*/ 728951997 h 584"/>
              <a:gd name="T2" fmla="*/ 0 w 3112"/>
              <a:gd name="T3" fmla="*/ 728951997 h 584"/>
              <a:gd name="T4" fmla="*/ 101618145 w 3112"/>
              <a:gd name="T5" fmla="*/ 698994561 h 584"/>
              <a:gd name="T6" fmla="*/ 379372423 w 3112"/>
              <a:gd name="T7" fmla="*/ 621606192 h 584"/>
              <a:gd name="T8" fmla="*/ 571317689 w 3112"/>
              <a:gd name="T9" fmla="*/ 569181237 h 584"/>
              <a:gd name="T10" fmla="*/ 792617915 w 3112"/>
              <a:gd name="T11" fmla="*/ 511764493 h 584"/>
              <a:gd name="T12" fmla="*/ 1038759242 w 3112"/>
              <a:gd name="T13" fmla="*/ 449353726 h 584"/>
              <a:gd name="T14" fmla="*/ 1302965568 w 3112"/>
              <a:gd name="T15" fmla="*/ 381951170 h 584"/>
              <a:gd name="T16" fmla="*/ 1582977838 w 3112"/>
              <a:gd name="T17" fmla="*/ 317044508 h 584"/>
              <a:gd name="T18" fmla="*/ 1869766210 w 3112"/>
              <a:gd name="T19" fmla="*/ 252137846 h 584"/>
              <a:gd name="T20" fmla="*/ 2147483647 w 3112"/>
              <a:gd name="T21" fmla="*/ 192224091 h 584"/>
              <a:gd name="T22" fmla="*/ 2147483647 w 3112"/>
              <a:gd name="T23" fmla="*/ 134806230 h 584"/>
              <a:gd name="T24" fmla="*/ 2147483647 w 3112"/>
              <a:gd name="T25" fmla="*/ 109841699 h 584"/>
              <a:gd name="T26" fmla="*/ 2147483647 w 3112"/>
              <a:gd name="T27" fmla="*/ 84878286 h 584"/>
              <a:gd name="T28" fmla="*/ 2147483647 w 3112"/>
              <a:gd name="T29" fmla="*/ 64906662 h 584"/>
              <a:gd name="T30" fmla="*/ 2147483647 w 3112"/>
              <a:gd name="T31" fmla="*/ 44935037 h 584"/>
              <a:gd name="T32" fmla="*/ 2147483647 w 3112"/>
              <a:gd name="T33" fmla="*/ 29957436 h 584"/>
              <a:gd name="T34" fmla="*/ 2147483647 w 3112"/>
              <a:gd name="T35" fmla="*/ 17474613 h 584"/>
              <a:gd name="T36" fmla="*/ 2147483647 w 3112"/>
              <a:gd name="T37" fmla="*/ 7488800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9" name="Freeform 10"/>
          <p:cNvSpPr/>
          <p:nvPr userDrawn="1"/>
        </p:nvSpPr>
        <p:spPr bwMode="hidden">
          <a:xfrm>
            <a:off x="281517" y="4059239"/>
            <a:ext cx="11631083" cy="1328737"/>
          </a:xfrm>
          <a:custGeom>
            <a:avLst/>
            <a:gdLst>
              <a:gd name="T0" fmla="*/ 2147483647 w 8196"/>
              <a:gd name="T1" fmla="*/ 636203066 h 1192"/>
              <a:gd name="T2" fmla="*/ 2147483647 w 8196"/>
              <a:gd name="T3" fmla="*/ 708272557 h 1192"/>
              <a:gd name="T4" fmla="*/ 2147483647 w 8196"/>
              <a:gd name="T5" fmla="*/ 770402158 h 1192"/>
              <a:gd name="T6" fmla="*/ 2147483647 w 8196"/>
              <a:gd name="T7" fmla="*/ 827560144 h 1192"/>
              <a:gd name="T8" fmla="*/ 2147483647 w 8196"/>
              <a:gd name="T9" fmla="*/ 872293546 h 1192"/>
              <a:gd name="T10" fmla="*/ 2147483647 w 8196"/>
              <a:gd name="T11" fmla="*/ 907085945 h 1192"/>
              <a:gd name="T12" fmla="*/ 2147483647 w 8196"/>
              <a:gd name="T13" fmla="*/ 931937340 h 1192"/>
              <a:gd name="T14" fmla="*/ 2147483647 w 8196"/>
              <a:gd name="T15" fmla="*/ 946848846 h 1192"/>
              <a:gd name="T16" fmla="*/ 2147483647 w 8196"/>
              <a:gd name="T17" fmla="*/ 944363037 h 1192"/>
              <a:gd name="T18" fmla="*/ 2147483647 w 8196"/>
              <a:gd name="T19" fmla="*/ 931937340 h 1192"/>
              <a:gd name="T20" fmla="*/ 2147483647 w 8196"/>
              <a:gd name="T21" fmla="*/ 902115443 h 1192"/>
              <a:gd name="T22" fmla="*/ 2147483647 w 8196"/>
              <a:gd name="T23" fmla="*/ 857382041 h 1192"/>
              <a:gd name="T24" fmla="*/ 2147483647 w 8196"/>
              <a:gd name="T25" fmla="*/ 797738247 h 1192"/>
              <a:gd name="T26" fmla="*/ 2147483647 w 8196"/>
              <a:gd name="T27" fmla="*/ 718213560 h 1192"/>
              <a:gd name="T28" fmla="*/ 2147483647 w 8196"/>
              <a:gd name="T29" fmla="*/ 621291560 h 1192"/>
              <a:gd name="T30" fmla="*/ 2147483647 w 8196"/>
              <a:gd name="T31" fmla="*/ 504488666 h 1192"/>
              <a:gd name="T32" fmla="*/ 2147483647 w 8196"/>
              <a:gd name="T33" fmla="*/ 367804880 h 1192"/>
              <a:gd name="T34" fmla="*/ 2147483647 w 8196"/>
              <a:gd name="T35" fmla="*/ 298220083 h 1192"/>
              <a:gd name="T36" fmla="*/ 2147483647 w 8196"/>
              <a:gd name="T37" fmla="*/ 183901883 h 1192"/>
              <a:gd name="T38" fmla="*/ 2147483647 w 8196"/>
              <a:gd name="T39" fmla="*/ 101891388 h 1192"/>
              <a:gd name="T40" fmla="*/ 2147483647 w 8196"/>
              <a:gd name="T41" fmla="*/ 44733403 h 1192"/>
              <a:gd name="T42" fmla="*/ 2011879287 w 8196"/>
              <a:gd name="T43" fmla="*/ 12425697 h 1192"/>
              <a:gd name="T44" fmla="*/ 1656175490 w 8196"/>
              <a:gd name="T45" fmla="*/ 0 h 1192"/>
              <a:gd name="T46" fmla="*/ 1338986883 w 8196"/>
              <a:gd name="T47" fmla="*/ 4970502 h 1192"/>
              <a:gd name="T48" fmla="*/ 1058048554 w 8196"/>
              <a:gd name="T49" fmla="*/ 24851395 h 1192"/>
              <a:gd name="T50" fmla="*/ 811095593 w 8196"/>
              <a:gd name="T51" fmla="*/ 54673292 h 1192"/>
              <a:gd name="T52" fmla="*/ 600391847 w 8196"/>
              <a:gd name="T53" fmla="*/ 91951499 h 1192"/>
              <a:gd name="T54" fmla="*/ 423672404 w 8196"/>
              <a:gd name="T55" fmla="*/ 134199093 h 1192"/>
              <a:gd name="T56" fmla="*/ 280938329 w 8196"/>
              <a:gd name="T57" fmla="*/ 178932495 h 1192"/>
              <a:gd name="T58" fmla="*/ 167656607 w 8196"/>
              <a:gd name="T59" fmla="*/ 218694281 h 1192"/>
              <a:gd name="T60" fmla="*/ 54374886 w 8196"/>
              <a:gd name="T61" fmla="*/ 268398186 h 1192"/>
              <a:gd name="T62" fmla="*/ 0 w 8196"/>
              <a:gd name="T63" fmla="*/ 298220083 h 1192"/>
              <a:gd name="T64" fmla="*/ 2147483647 w 8196"/>
              <a:gd name="T65" fmla="*/ 1481159409 h 1192"/>
              <a:gd name="T66" fmla="*/ 2147483647 w 8196"/>
              <a:gd name="T67" fmla="*/ 1473704213 h 1192"/>
              <a:gd name="T68" fmla="*/ 2147483647 w 8196"/>
              <a:gd name="T69" fmla="*/ 633717257 h 1192"/>
              <a:gd name="T70" fmla="*/ 2147483647 w 8196"/>
              <a:gd name="T71" fmla="*/ 636203066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1"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2" name="Slide Number Placeholder 5"/>
          <p:cNvSpPr>
            <a:spLocks noGrp="1"/>
          </p:cNvSpPr>
          <p:nvPr>
            <p:ph type="sldNum" sz="quarter" idx="12"/>
          </p:nvPr>
        </p:nvSpPr>
        <p:spPr/>
        <p:txBody>
          <a:bodyPr/>
          <a:lstStyle>
            <a:lvl1pPr>
              <a:defRPr/>
            </a:lvl1pPr>
          </a:lstStyle>
          <a:p>
            <a:pPr>
              <a:defRPr/>
            </a:pPr>
            <a:fld id="{24E84B6B-CA46-4722-926E-8941D7CE6AD9}" type="slidenum">
              <a:rPr lang="zh-CN" altLang="zh-CN">
                <a:solidFill>
                  <a:srgbClr val="073E87"/>
                </a:solidFill>
              </a:rPr>
            </a:fld>
            <a:endParaRPr lang="zh-CN" altLang="zh-CN">
              <a:solidFill>
                <a:srgbClr val="073E87"/>
              </a:solidFill>
            </a:endParaRPr>
          </a:p>
        </p:txBody>
      </p:sp>
      <p:pic>
        <p:nvPicPr>
          <p:cNvPr id="13" name="图片 12"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Date Placeholder 3"/>
          <p:cNvSpPr>
            <a:spLocks noGrp="1"/>
          </p:cNvSpPr>
          <p:nvPr>
            <p:ph type="dt" sz="half" idx="15"/>
          </p:nvPr>
        </p:nvSpPr>
        <p:spPr/>
        <p:txBody>
          <a:bodyPr/>
          <a:lstStyle>
            <a:lvl1pPr>
              <a:defRPr/>
            </a:lvl1pPr>
          </a:lstStyle>
          <a:p>
            <a:pPr>
              <a:defRPr/>
            </a:pPr>
            <a:endParaRPr lang="zh-CN" altLang="zh-CN">
              <a:solidFill>
                <a:srgbClr val="073E87"/>
              </a:solidFill>
            </a:endParaRPr>
          </a:p>
        </p:txBody>
      </p:sp>
      <p:sp>
        <p:nvSpPr>
          <p:cNvPr id="6" name="Footer Placeholder 4"/>
          <p:cNvSpPr>
            <a:spLocks noGrp="1"/>
          </p:cNvSpPr>
          <p:nvPr>
            <p:ph type="ftr" sz="quarter" idx="16"/>
          </p:nvPr>
        </p:nvSpPr>
        <p:spPr/>
        <p:txBody>
          <a:bodyPr/>
          <a:lstStyle>
            <a:lvl1pPr>
              <a:defRPr/>
            </a:lvl1pPr>
          </a:lstStyle>
          <a:p>
            <a:pPr>
              <a:defRPr/>
            </a:pPr>
            <a:endParaRPr lang="zh-CN" altLang="zh-CN">
              <a:solidFill>
                <a:srgbClr val="073E87"/>
              </a:solidFill>
            </a:endParaRPr>
          </a:p>
        </p:txBody>
      </p:sp>
      <p:sp>
        <p:nvSpPr>
          <p:cNvPr id="7" name="Slide Number Placeholder 5"/>
          <p:cNvSpPr>
            <a:spLocks noGrp="1"/>
          </p:cNvSpPr>
          <p:nvPr>
            <p:ph type="sldNum" sz="quarter" idx="17"/>
          </p:nvPr>
        </p:nvSpPr>
        <p:spPr/>
        <p:txBody>
          <a:bodyPr/>
          <a:lstStyle>
            <a:lvl1pPr>
              <a:defRPr/>
            </a:lvl1pPr>
          </a:lstStyle>
          <a:p>
            <a:pPr>
              <a:defRPr/>
            </a:pPr>
            <a:fld id="{460B095B-68CA-4D1D-89E5-F05565908EED}" type="slidenum">
              <a:rPr lang="zh-CN" altLang="zh-CN">
                <a:solidFill>
                  <a:srgbClr val="073E87"/>
                </a:solidFill>
              </a:rPr>
            </a:fld>
            <a:endParaRPr lang="zh-CN" altLang="zh-CN">
              <a:solidFill>
                <a:srgbClr val="073E87"/>
              </a:solidFill>
            </a:endParaRPr>
          </a:p>
        </p:txBody>
      </p:sp>
      <p:pic>
        <p:nvPicPr>
          <p:cNvPr id="8" name="图片 7" descr="水印"/>
          <p:cNvPicPr>
            <a:picLocks noChangeAspect="1"/>
          </p:cNvPicPr>
          <p:nvPr userDrawn="1"/>
        </p:nvPicPr>
        <p:blipFill>
          <a:blip r:embed="rId2"/>
          <a:stretch>
            <a:fillRect/>
          </a:stretch>
        </p:blipFill>
        <p:spPr>
          <a:xfrm>
            <a:off x="6915150" y="63500"/>
            <a:ext cx="5173345" cy="167449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8"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9" name="Slide Number Placeholder 5"/>
          <p:cNvSpPr>
            <a:spLocks noGrp="1"/>
          </p:cNvSpPr>
          <p:nvPr>
            <p:ph type="sldNum" sz="quarter" idx="12"/>
          </p:nvPr>
        </p:nvSpPr>
        <p:spPr/>
        <p:txBody>
          <a:bodyPr/>
          <a:lstStyle>
            <a:lvl1pPr>
              <a:defRPr/>
            </a:lvl1pPr>
          </a:lstStyle>
          <a:p>
            <a:pPr>
              <a:defRPr/>
            </a:pPr>
            <a:fld id="{263E1DBA-917B-4281-95CA-7A9843F0CFD8}"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4" name="Footer Placeholder 4"/>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5" name="Slide Number Placeholder 5"/>
          <p:cNvSpPr>
            <a:spLocks noGrp="1"/>
          </p:cNvSpPr>
          <p:nvPr>
            <p:ph type="sldNum" sz="quarter" idx="12"/>
          </p:nvPr>
        </p:nvSpPr>
        <p:spPr/>
        <p:txBody>
          <a:bodyPr/>
          <a:lstStyle>
            <a:lvl1pPr>
              <a:defRPr/>
            </a:lvl1pPr>
          </a:lstStyle>
          <a:p>
            <a:pPr>
              <a:defRPr/>
            </a:pPr>
            <a:fld id="{90606D44-F264-429C-91EE-E792D7D91CAE}"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ounded Rectangle 11"/>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3" name="Group 5"/>
          <p:cNvGrpSpPr>
            <a:grpSpLocks noChangeAspect="1"/>
          </p:cNvGrpSpPr>
          <p:nvPr/>
        </p:nvGrpSpPr>
        <p:grpSpPr bwMode="auto">
          <a:xfrm>
            <a:off x="281517" y="714376"/>
            <a:ext cx="11631083" cy="1330325"/>
            <a:chOff x="-3905251" y="4294188"/>
            <a:chExt cx="13027839" cy="1892300"/>
          </a:xfrm>
        </p:grpSpPr>
        <p:sp>
          <p:nvSpPr>
            <p:cNvPr id="4"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5"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6"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7"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8"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9" name="Date Placeholder 1"/>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0" name="Footer Placeholder 2"/>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1" name="Slide Number Placeholder 3"/>
          <p:cNvSpPr>
            <a:spLocks noGrp="1"/>
          </p:cNvSpPr>
          <p:nvPr>
            <p:ph type="sldNum" sz="quarter" idx="12"/>
          </p:nvPr>
        </p:nvSpPr>
        <p:spPr/>
        <p:txBody>
          <a:bodyPr/>
          <a:lstStyle>
            <a:lvl1pPr>
              <a:defRPr/>
            </a:lvl1pPr>
          </a:lstStyle>
          <a:p>
            <a:pPr>
              <a:defRPr/>
            </a:pPr>
            <a:fld id="{9C75D3B5-DC59-4CF2-B034-C01CCF8F1B8C}" type="slidenum">
              <a:rPr lang="zh-CN" altLang="zh-CN">
                <a:solidFill>
                  <a:srgbClr val="073E87"/>
                </a:solidFill>
              </a:rPr>
            </a:fld>
            <a:endParaRPr lang="zh-CN" altLang="zh-CN">
              <a:solidFill>
                <a:srgbClr val="073E87"/>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5" name="Rounded Rectangle 14"/>
          <p:cNvSpPr/>
          <p:nvPr/>
        </p:nvSpPr>
        <p:spPr>
          <a:xfrm>
            <a:off x="304801" y="228601"/>
            <a:ext cx="11595100" cy="142716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23"/>
          <p:cNvGrpSpPr>
            <a:grpSpLocks noChangeAspect="1"/>
          </p:cNvGrpSpPr>
          <p:nvPr/>
        </p:nvGrpSpPr>
        <p:grpSpPr bwMode="auto">
          <a:xfrm>
            <a:off x="281517" y="714376"/>
            <a:ext cx="11631083" cy="1331913"/>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28"/>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4" name="Text Placeholder 3"/>
          <p:cNvSpPr>
            <a:spLocks noGrp="1"/>
          </p:cNvSpPr>
          <p:nvPr>
            <p:ph type="body" sz="half" idx="2"/>
          </p:nvPr>
        </p:nvSpPr>
        <p:spPr>
          <a:xfrm>
            <a:off x="1219200" y="3581401"/>
            <a:ext cx="44704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58ED6B8E-B365-4BA2-8FFB-E63E749C7FE1}" type="slidenum">
              <a:rPr lang="zh-CN" altLang="zh-CN">
                <a:solidFill>
                  <a:srgbClr val="073E87"/>
                </a:solidFill>
              </a:rPr>
            </a:fld>
            <a:endParaRPr lang="zh-CN" altLang="zh-CN">
              <a:solidFill>
                <a:srgbClr val="073E87"/>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ounded Rectangle 14"/>
          <p:cNvSpPr/>
          <p:nvPr/>
        </p:nvSpPr>
        <p:spPr>
          <a:xfrm>
            <a:off x="304801" y="228601"/>
            <a:ext cx="11595100" cy="6035675"/>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6" name="Group 8"/>
          <p:cNvGrpSpPr>
            <a:grpSpLocks noChangeAspect="1"/>
          </p:cNvGrpSpPr>
          <p:nvPr/>
        </p:nvGrpSpPr>
        <p:grpSpPr bwMode="auto">
          <a:xfrm>
            <a:off x="281517" y="5354639"/>
            <a:ext cx="11631083" cy="1330325"/>
            <a:chOff x="-3905250" y="4294188"/>
            <a:chExt cx="13011150" cy="1892300"/>
          </a:xfrm>
        </p:grpSpPr>
        <p:sp>
          <p:nvSpPr>
            <p:cNvPr id="7"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8"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9"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1" name="Freeform 10"/>
            <p:cNvSpPr/>
            <p:nvPr/>
          </p:nvSpPr>
          <p:spPr bwMode="hidden">
            <a:xfrm>
              <a:off x="-3905250" y="4294188"/>
              <a:ext cx="13011150"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4431875 w 8196"/>
                <a:gd name="T51" fmla="*/ 110886875 h 1192"/>
                <a:gd name="T52" fmla="*/ 1335682813 w 8196"/>
                <a:gd name="T53" fmla="*/ 186491563 h 1192"/>
                <a:gd name="T54" fmla="*/ 942538438 w 8196"/>
                <a:gd name="T55" fmla="*/ 272176875 h 1192"/>
                <a:gd name="T56" fmla="*/ 624998750 w 8196"/>
                <a:gd name="T57" fmla="*/ 362902500 h 1192"/>
                <a:gd name="T58" fmla="*/ 372983125 w 8196"/>
                <a:gd name="T59" fmla="*/ 443547500 h 1192"/>
                <a:gd name="T60" fmla="*/ 120967500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12" name="Date Placeholder 4"/>
          <p:cNvSpPr>
            <a:spLocks noGrp="1"/>
          </p:cNvSpPr>
          <p:nvPr>
            <p:ph type="dt" sz="half" idx="10"/>
          </p:nvPr>
        </p:nvSpPr>
        <p:spPr/>
        <p:txBody>
          <a:bodyPr/>
          <a:lstStyle>
            <a:lvl1pPr>
              <a:defRPr/>
            </a:lvl1pPr>
          </a:lstStyle>
          <a:p>
            <a:pPr>
              <a:defRPr/>
            </a:pPr>
            <a:endParaRPr lang="zh-CN" altLang="zh-CN">
              <a:solidFill>
                <a:srgbClr val="073E87"/>
              </a:solidFill>
            </a:endParaRPr>
          </a:p>
        </p:txBody>
      </p:sp>
      <p:sp>
        <p:nvSpPr>
          <p:cNvPr id="13" name="Footer Placeholder 5"/>
          <p:cNvSpPr>
            <a:spLocks noGrp="1"/>
          </p:cNvSpPr>
          <p:nvPr>
            <p:ph type="ftr" sz="quarter" idx="11"/>
          </p:nvPr>
        </p:nvSpPr>
        <p:spPr/>
        <p:txBody>
          <a:bodyPr/>
          <a:lstStyle>
            <a:lvl1pPr>
              <a:defRPr/>
            </a:lvl1pPr>
          </a:lstStyle>
          <a:p>
            <a:pPr>
              <a:defRPr/>
            </a:pPr>
            <a:endParaRPr lang="zh-CN" altLang="zh-CN">
              <a:solidFill>
                <a:srgbClr val="073E87"/>
              </a:solidFill>
            </a:endParaRPr>
          </a:p>
        </p:txBody>
      </p:sp>
      <p:sp>
        <p:nvSpPr>
          <p:cNvPr id="14" name="Slide Number Placeholder 6"/>
          <p:cNvSpPr>
            <a:spLocks noGrp="1"/>
          </p:cNvSpPr>
          <p:nvPr>
            <p:ph type="sldNum" sz="quarter" idx="12"/>
          </p:nvPr>
        </p:nvSpPr>
        <p:spPr/>
        <p:txBody>
          <a:bodyPr/>
          <a:lstStyle>
            <a:lvl1pPr>
              <a:defRPr/>
            </a:lvl1pPr>
          </a:lstStyle>
          <a:p>
            <a:pPr>
              <a:defRPr/>
            </a:pPr>
            <a:fld id="{0A643EA0-191A-4165-96EE-AF838E3AE4EB}" type="slidenum">
              <a:rPr lang="zh-CN" altLang="zh-CN">
                <a:solidFill>
                  <a:srgbClr val="073E87"/>
                </a:solidFill>
              </a:rPr>
            </a:fld>
            <a:endParaRPr lang="zh-CN" altLang="zh-CN">
              <a:solidFill>
                <a:srgbClr val="073E8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 name="Rounded Rectangle 13"/>
          <p:cNvSpPr/>
          <p:nvPr userDrawn="1"/>
        </p:nvSpPr>
        <p:spPr>
          <a:xfrm>
            <a:off x="304801" y="228601"/>
            <a:ext cx="11595100" cy="2468563"/>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base">
              <a:spcBef>
                <a:spcPct val="0"/>
              </a:spcBef>
              <a:spcAft>
                <a:spcPct val="0"/>
              </a:spcAft>
              <a:defRPr/>
            </a:pPr>
            <a:endParaRPr lang="en-US">
              <a:solidFill>
                <a:prstClr val="white"/>
              </a:solidFill>
            </a:endParaRPr>
          </a:p>
        </p:txBody>
      </p:sp>
      <p:grpSp>
        <p:nvGrpSpPr>
          <p:cNvPr id="1027" name="Group 15"/>
          <p:cNvGrpSpPr>
            <a:grpSpLocks noChangeAspect="1"/>
          </p:cNvGrpSpPr>
          <p:nvPr userDrawn="1"/>
        </p:nvGrpSpPr>
        <p:grpSpPr bwMode="auto">
          <a:xfrm>
            <a:off x="281517" y="1679576"/>
            <a:ext cx="11631083" cy="1330325"/>
            <a:chOff x="-3905251" y="4294188"/>
            <a:chExt cx="13027839" cy="1892300"/>
          </a:xfrm>
        </p:grpSpPr>
        <p:sp>
          <p:nvSpPr>
            <p:cNvPr id="1033" name="Freeform 14"/>
            <p:cNvSpPr/>
            <p:nvPr/>
          </p:nvSpPr>
          <p:spPr bwMode="hidden">
            <a:xfrm>
              <a:off x="4810125" y="4500563"/>
              <a:ext cx="4295775" cy="1016000"/>
            </a:xfrm>
            <a:custGeom>
              <a:avLst/>
              <a:gdLst>
                <a:gd name="T0" fmla="*/ 2147483647 w 2706"/>
                <a:gd name="T1" fmla="*/ 0 h 640"/>
                <a:gd name="T2" fmla="*/ 2147483647 w 2706"/>
                <a:gd name="T3" fmla="*/ 0 h 640"/>
                <a:gd name="T4" fmla="*/ 2147483647 w 2706"/>
                <a:gd name="T5" fmla="*/ 45362813 h 640"/>
                <a:gd name="T6" fmla="*/ 2147483647 w 2706"/>
                <a:gd name="T7" fmla="*/ 95765938 h 640"/>
                <a:gd name="T8" fmla="*/ 2147483647 w 2706"/>
                <a:gd name="T9" fmla="*/ 151209375 h 640"/>
                <a:gd name="T10" fmla="*/ 2147483647 w 2706"/>
                <a:gd name="T11" fmla="*/ 206652813 h 640"/>
                <a:gd name="T12" fmla="*/ 2147483647 w 2706"/>
                <a:gd name="T13" fmla="*/ 272176875 h 640"/>
                <a:gd name="T14" fmla="*/ 2147483647 w 2706"/>
                <a:gd name="T15" fmla="*/ 337700938 h 640"/>
                <a:gd name="T16" fmla="*/ 2147483647 w 2706"/>
                <a:gd name="T17" fmla="*/ 413305625 h 640"/>
                <a:gd name="T18" fmla="*/ 2147483647 w 2706"/>
                <a:gd name="T19" fmla="*/ 488910313 h 640"/>
                <a:gd name="T20" fmla="*/ 2147483647 w 2706"/>
                <a:gd name="T21" fmla="*/ 488910313 h 640"/>
                <a:gd name="T22" fmla="*/ 2147483647 w 2706"/>
                <a:gd name="T23" fmla="*/ 635079375 h 640"/>
                <a:gd name="T24" fmla="*/ 2147483647 w 2706"/>
                <a:gd name="T25" fmla="*/ 766127500 h 640"/>
                <a:gd name="T26" fmla="*/ 2147483647 w 2706"/>
                <a:gd name="T27" fmla="*/ 887095000 h 640"/>
                <a:gd name="T28" fmla="*/ 1995963750 w 2706"/>
                <a:gd name="T29" fmla="*/ 1003022188 h 640"/>
                <a:gd name="T30" fmla="*/ 1471771250 w 2706"/>
                <a:gd name="T31" fmla="*/ 1103828438 h 640"/>
                <a:gd name="T32" fmla="*/ 962699688 w 2706"/>
                <a:gd name="T33" fmla="*/ 1194554063 h 640"/>
                <a:gd name="T34" fmla="*/ 473789375 w 2706"/>
                <a:gd name="T35" fmla="*/ 1280239375 h 640"/>
                <a:gd name="T36" fmla="*/ 0 w 2706"/>
                <a:gd name="T37" fmla="*/ 1355844063 h 640"/>
                <a:gd name="T38" fmla="*/ 0 w 2706"/>
                <a:gd name="T39" fmla="*/ 1355844063 h 640"/>
                <a:gd name="T40" fmla="*/ 327620313 w 2706"/>
                <a:gd name="T41" fmla="*/ 1401206875 h 640"/>
                <a:gd name="T42" fmla="*/ 640119688 w 2706"/>
                <a:gd name="T43" fmla="*/ 1441529375 h 640"/>
                <a:gd name="T44" fmla="*/ 942538438 w 2706"/>
                <a:gd name="T45" fmla="*/ 1476811563 h 640"/>
                <a:gd name="T46" fmla="*/ 1239916875 w 2706"/>
                <a:gd name="T47" fmla="*/ 1507053438 h 640"/>
                <a:gd name="T48" fmla="*/ 1527214688 w 2706"/>
                <a:gd name="T49" fmla="*/ 1537295313 h 640"/>
                <a:gd name="T50" fmla="*/ 1804431875 w 2706"/>
                <a:gd name="T51" fmla="*/ 1557456563 h 640"/>
                <a:gd name="T52" fmla="*/ 2071568438 w 2706"/>
                <a:gd name="T53" fmla="*/ 1577617813 h 640"/>
                <a:gd name="T54" fmla="*/ 2147483647 w 2706"/>
                <a:gd name="T55" fmla="*/ 1592738750 h 640"/>
                <a:gd name="T56" fmla="*/ 2147483647 w 2706"/>
                <a:gd name="T57" fmla="*/ 1602819375 h 640"/>
                <a:gd name="T58" fmla="*/ 2147483647 w 2706"/>
                <a:gd name="T59" fmla="*/ 1607859688 h 640"/>
                <a:gd name="T60" fmla="*/ 2147483647 w 2706"/>
                <a:gd name="T61" fmla="*/ 1612900000 h 640"/>
                <a:gd name="T62" fmla="*/ 2147483647 w 2706"/>
                <a:gd name="T63" fmla="*/ 1612900000 h 640"/>
                <a:gd name="T64" fmla="*/ 2147483647 w 2706"/>
                <a:gd name="T65" fmla="*/ 1607859688 h 640"/>
                <a:gd name="T66" fmla="*/ 2147483647 w 2706"/>
                <a:gd name="T67" fmla="*/ 1602819375 h 640"/>
                <a:gd name="T68" fmla="*/ 2147483647 w 2706"/>
                <a:gd name="T69" fmla="*/ 1592738750 h 640"/>
                <a:gd name="T70" fmla="*/ 2147483647 w 2706"/>
                <a:gd name="T71" fmla="*/ 1577617813 h 640"/>
                <a:gd name="T72" fmla="*/ 2147483647 w 2706"/>
                <a:gd name="T73" fmla="*/ 1562496875 h 640"/>
                <a:gd name="T74" fmla="*/ 2147483647 w 2706"/>
                <a:gd name="T75" fmla="*/ 1542335625 h 640"/>
                <a:gd name="T76" fmla="*/ 2147483647 w 2706"/>
                <a:gd name="T77" fmla="*/ 1517134063 h 640"/>
                <a:gd name="T78" fmla="*/ 2147483647 w 2706"/>
                <a:gd name="T79" fmla="*/ 1491932500 h 640"/>
                <a:gd name="T80" fmla="*/ 2147483647 w 2706"/>
                <a:gd name="T81" fmla="*/ 1461690625 h 640"/>
                <a:gd name="T82" fmla="*/ 2147483647 w 2706"/>
                <a:gd name="T83" fmla="*/ 1431448750 h 640"/>
                <a:gd name="T84" fmla="*/ 2147483647 w 2706"/>
                <a:gd name="T85" fmla="*/ 1396166563 h 640"/>
                <a:gd name="T86" fmla="*/ 2147483647 w 2706"/>
                <a:gd name="T87" fmla="*/ 1360884375 h 640"/>
                <a:gd name="T88" fmla="*/ 2147483647 w 2706"/>
                <a:gd name="T89" fmla="*/ 1320561875 h 640"/>
                <a:gd name="T90" fmla="*/ 2147483647 w 2706"/>
                <a:gd name="T91" fmla="*/ 1280239375 h 640"/>
                <a:gd name="T92" fmla="*/ 2147483647 w 2706"/>
                <a:gd name="T93" fmla="*/ 1234876563 h 640"/>
                <a:gd name="T94" fmla="*/ 2147483647 w 2706"/>
                <a:gd name="T95" fmla="*/ 1189513750 h 640"/>
                <a:gd name="T96" fmla="*/ 2147483647 w 2706"/>
                <a:gd name="T97" fmla="*/ 1088707500 h 640"/>
                <a:gd name="T98" fmla="*/ 2147483647 w 2706"/>
                <a:gd name="T99" fmla="*/ 982860938 h 640"/>
                <a:gd name="T100" fmla="*/ 2147483647 w 2706"/>
                <a:gd name="T101" fmla="*/ 982860938 h 640"/>
                <a:gd name="T102" fmla="*/ 2147483647 w 2706"/>
                <a:gd name="T103" fmla="*/ 977820625 h 640"/>
                <a:gd name="T104" fmla="*/ 2147483647 w 2706"/>
                <a:gd name="T105" fmla="*/ 977820625 h 640"/>
                <a:gd name="T106" fmla="*/ 2147483647 w 2706"/>
                <a:gd name="T107" fmla="*/ 0 h 640"/>
                <a:gd name="T108" fmla="*/ 2147483647 w 2706"/>
                <a:gd name="T109" fmla="*/ 0 h 640"/>
                <a:gd name="T110" fmla="*/ 2147483647 w 2706"/>
                <a:gd name="T111" fmla="*/ 0 h 640"/>
                <a:gd name="T112" fmla="*/ 2147483647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4" name="Freeform 18"/>
            <p:cNvSpPr/>
            <p:nvPr/>
          </p:nvSpPr>
          <p:spPr bwMode="hidden">
            <a:xfrm>
              <a:off x="-309563" y="4318000"/>
              <a:ext cx="8280401" cy="1209675"/>
            </a:xfrm>
            <a:custGeom>
              <a:avLst/>
              <a:gdLst>
                <a:gd name="T0" fmla="*/ 2147483647 w 5216"/>
                <a:gd name="T1" fmla="*/ 1799391563 h 762"/>
                <a:gd name="T2" fmla="*/ 2147483647 w 5216"/>
                <a:gd name="T3" fmla="*/ 1728827188 h 762"/>
                <a:gd name="T4" fmla="*/ 2147483647 w 5216"/>
                <a:gd name="T5" fmla="*/ 1537295313 h 762"/>
                <a:gd name="T6" fmla="*/ 2147483647 w 5216"/>
                <a:gd name="T7" fmla="*/ 1280239375 h 762"/>
                <a:gd name="T8" fmla="*/ 2147483647 w 5216"/>
                <a:gd name="T9" fmla="*/ 942538438 h 762"/>
                <a:gd name="T10" fmla="*/ 2147483647 w 5216"/>
                <a:gd name="T11" fmla="*/ 745966250 h 762"/>
                <a:gd name="T12" fmla="*/ 2147483647 w 5216"/>
                <a:gd name="T13" fmla="*/ 594756875 h 762"/>
                <a:gd name="T14" fmla="*/ 2147483647 w 5216"/>
                <a:gd name="T15" fmla="*/ 463708750 h 762"/>
                <a:gd name="T16" fmla="*/ 2147483647 w 5216"/>
                <a:gd name="T17" fmla="*/ 352821875 h 762"/>
                <a:gd name="T18" fmla="*/ 2147483647 w 5216"/>
                <a:gd name="T19" fmla="*/ 257055938 h 762"/>
                <a:gd name="T20" fmla="*/ 2147483647 w 5216"/>
                <a:gd name="T21" fmla="*/ 181451250 h 762"/>
                <a:gd name="T22" fmla="*/ 2147483647 w 5216"/>
                <a:gd name="T23" fmla="*/ 70564375 h 762"/>
                <a:gd name="T24" fmla="*/ 2147483647 w 5216"/>
                <a:gd name="T25" fmla="*/ 10080625 h 762"/>
                <a:gd name="T26" fmla="*/ 1622980821 w 5216"/>
                <a:gd name="T27" fmla="*/ 0 h 762"/>
                <a:gd name="T28" fmla="*/ 902216046 w 5216"/>
                <a:gd name="T29" fmla="*/ 25201563 h 762"/>
                <a:gd name="T30" fmla="*/ 277217221 w 5216"/>
                <a:gd name="T31" fmla="*/ 80645000 h 762"/>
                <a:gd name="T32" fmla="*/ 0 w 5216"/>
                <a:gd name="T33" fmla="*/ 120967500 h 762"/>
                <a:gd name="T34" fmla="*/ 791329158 w 5216"/>
                <a:gd name="T35" fmla="*/ 216733438 h 762"/>
                <a:gd name="T36" fmla="*/ 1643142073 w 5216"/>
                <a:gd name="T37" fmla="*/ 352821875 h 762"/>
                <a:gd name="T38" fmla="*/ 2147483647 w 5216"/>
                <a:gd name="T39" fmla="*/ 529232813 h 762"/>
                <a:gd name="T40" fmla="*/ 2147483647 w 5216"/>
                <a:gd name="T41" fmla="*/ 745966250 h 762"/>
                <a:gd name="T42" fmla="*/ 2147483647 w 5216"/>
                <a:gd name="T43" fmla="*/ 952619063 h 762"/>
                <a:gd name="T44" fmla="*/ 2147483647 w 5216"/>
                <a:gd name="T45" fmla="*/ 1300400625 h 762"/>
                <a:gd name="T46" fmla="*/ 2147483647 w 5216"/>
                <a:gd name="T47" fmla="*/ 1441529375 h 762"/>
                <a:gd name="T48" fmla="*/ 2147483647 w 5216"/>
                <a:gd name="T49" fmla="*/ 1562496875 h 762"/>
                <a:gd name="T50" fmla="*/ 2147483647 w 5216"/>
                <a:gd name="T51" fmla="*/ 1668343438 h 762"/>
                <a:gd name="T52" fmla="*/ 2147483647 w 5216"/>
                <a:gd name="T53" fmla="*/ 1748988438 h 762"/>
                <a:gd name="T54" fmla="*/ 2147483647 w 5216"/>
                <a:gd name="T55" fmla="*/ 1819552813 h 762"/>
                <a:gd name="T56" fmla="*/ 2147483647 w 5216"/>
                <a:gd name="T57" fmla="*/ 1864915625 h 762"/>
                <a:gd name="T58" fmla="*/ 2147483647 w 5216"/>
                <a:gd name="T59" fmla="*/ 1900197813 h 762"/>
                <a:gd name="T60" fmla="*/ 2147483647 w 5216"/>
                <a:gd name="T61" fmla="*/ 1920359063 h 762"/>
                <a:gd name="T62" fmla="*/ 2147483647 w 5216"/>
                <a:gd name="T63" fmla="*/ 1920359063 h 762"/>
                <a:gd name="T64" fmla="*/ 2147483647 w 5216"/>
                <a:gd name="T65" fmla="*/ 1910278438 h 762"/>
                <a:gd name="T66" fmla="*/ 2147483647 w 5216"/>
                <a:gd name="T67" fmla="*/ 1885076875 h 762"/>
                <a:gd name="T68" fmla="*/ 2147483647 w 5216"/>
                <a:gd name="T69" fmla="*/ 1844754375 h 762"/>
                <a:gd name="T70" fmla="*/ 2147483647 w 5216"/>
                <a:gd name="T71" fmla="*/ 1799391563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5" name="Freeform 22"/>
            <p:cNvSpPr/>
            <p:nvPr/>
          </p:nvSpPr>
          <p:spPr bwMode="hidden">
            <a:xfrm>
              <a:off x="3175" y="4335463"/>
              <a:ext cx="8166100" cy="1101725"/>
            </a:xfrm>
            <a:custGeom>
              <a:avLst/>
              <a:gdLst>
                <a:gd name="T0" fmla="*/ 0 w 5144"/>
                <a:gd name="T1" fmla="*/ 176410938 h 694"/>
                <a:gd name="T2" fmla="*/ 0 w 5144"/>
                <a:gd name="T3" fmla="*/ 176410938 h 694"/>
                <a:gd name="T4" fmla="*/ 45362813 w 5144"/>
                <a:gd name="T5" fmla="*/ 166330313 h 694"/>
                <a:gd name="T6" fmla="*/ 181451250 w 5144"/>
                <a:gd name="T7" fmla="*/ 141128750 h 694"/>
                <a:gd name="T8" fmla="*/ 413305625 w 5144"/>
                <a:gd name="T9" fmla="*/ 105846563 h 694"/>
                <a:gd name="T10" fmla="*/ 564515000 w 5144"/>
                <a:gd name="T11" fmla="*/ 85685313 h 694"/>
                <a:gd name="T12" fmla="*/ 740925938 w 5144"/>
                <a:gd name="T13" fmla="*/ 65524063 h 694"/>
                <a:gd name="T14" fmla="*/ 937498125 w 5144"/>
                <a:gd name="T15" fmla="*/ 50403125 h 694"/>
                <a:gd name="T16" fmla="*/ 1164312188 w 5144"/>
                <a:gd name="T17" fmla="*/ 35282188 h 694"/>
                <a:gd name="T18" fmla="*/ 1411287500 w 5144"/>
                <a:gd name="T19" fmla="*/ 20161250 h 694"/>
                <a:gd name="T20" fmla="*/ 1688504688 w 5144"/>
                <a:gd name="T21" fmla="*/ 10080625 h 694"/>
                <a:gd name="T22" fmla="*/ 1990923438 w 5144"/>
                <a:gd name="T23" fmla="*/ 5040313 h 694"/>
                <a:gd name="T24" fmla="*/ 2147483647 w 5144"/>
                <a:gd name="T25" fmla="*/ 0 h 694"/>
                <a:gd name="T26" fmla="*/ 2147483647 w 5144"/>
                <a:gd name="T27" fmla="*/ 5040313 h 694"/>
                <a:gd name="T28" fmla="*/ 2147483647 w 5144"/>
                <a:gd name="T29" fmla="*/ 15120938 h 694"/>
                <a:gd name="T30" fmla="*/ 2147483647 w 5144"/>
                <a:gd name="T31" fmla="*/ 35282188 h 694"/>
                <a:gd name="T32" fmla="*/ 2147483647 w 5144"/>
                <a:gd name="T33" fmla="*/ 60483750 h 694"/>
                <a:gd name="T34" fmla="*/ 2147483647 w 5144"/>
                <a:gd name="T35" fmla="*/ 100806250 h 694"/>
                <a:gd name="T36" fmla="*/ 2147483647 w 5144"/>
                <a:gd name="T37" fmla="*/ 146169063 h 694"/>
                <a:gd name="T38" fmla="*/ 2147483647 w 5144"/>
                <a:gd name="T39" fmla="*/ 201612500 h 694"/>
                <a:gd name="T40" fmla="*/ 2147483647 w 5144"/>
                <a:gd name="T41" fmla="*/ 267136563 h 694"/>
                <a:gd name="T42" fmla="*/ 2147483647 w 5144"/>
                <a:gd name="T43" fmla="*/ 347781563 h 694"/>
                <a:gd name="T44" fmla="*/ 2147483647 w 5144"/>
                <a:gd name="T45" fmla="*/ 438507188 h 694"/>
                <a:gd name="T46" fmla="*/ 2147483647 w 5144"/>
                <a:gd name="T47" fmla="*/ 544353750 h 694"/>
                <a:gd name="T48" fmla="*/ 2147483647 w 5144"/>
                <a:gd name="T49" fmla="*/ 670361563 h 694"/>
                <a:gd name="T50" fmla="*/ 2147483647 w 5144"/>
                <a:gd name="T51" fmla="*/ 806450000 h 694"/>
                <a:gd name="T52" fmla="*/ 2147483647 w 5144"/>
                <a:gd name="T53" fmla="*/ 957659375 h 694"/>
                <a:gd name="T54" fmla="*/ 2147483647 w 5144"/>
                <a:gd name="T55" fmla="*/ 1129030000 h 694"/>
                <a:gd name="T56" fmla="*/ 2147483647 w 5144"/>
                <a:gd name="T57" fmla="*/ 1315521563 h 694"/>
                <a:gd name="T58" fmla="*/ 2147483647 w 5144"/>
                <a:gd name="T59" fmla="*/ 1522174375 h 694"/>
                <a:gd name="T60" fmla="*/ 2147483647 w 5144"/>
                <a:gd name="T61" fmla="*/ 1748988438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p:nvSpPr>
            <p:cNvPr id="1036" name="Freeform 26"/>
            <p:cNvSpPr/>
            <p:nvPr/>
          </p:nvSpPr>
          <p:spPr bwMode="hidden">
            <a:xfrm>
              <a:off x="4156075" y="4316413"/>
              <a:ext cx="4940300" cy="927100"/>
            </a:xfrm>
            <a:custGeom>
              <a:avLst/>
              <a:gdLst>
                <a:gd name="T0" fmla="*/ 0 w 3112"/>
                <a:gd name="T1" fmla="*/ 1471771250 h 584"/>
                <a:gd name="T2" fmla="*/ 0 w 3112"/>
                <a:gd name="T3" fmla="*/ 1471771250 h 584"/>
                <a:gd name="T4" fmla="*/ 226814063 w 3112"/>
                <a:gd name="T5" fmla="*/ 1411287500 h 584"/>
                <a:gd name="T6" fmla="*/ 846772500 w 3112"/>
                <a:gd name="T7" fmla="*/ 1255037813 h 584"/>
                <a:gd name="T8" fmla="*/ 1275199063 w 3112"/>
                <a:gd name="T9" fmla="*/ 1149191250 h 584"/>
                <a:gd name="T10" fmla="*/ 1769149688 w 3112"/>
                <a:gd name="T11" fmla="*/ 1033264063 h 584"/>
                <a:gd name="T12" fmla="*/ 2147483647 w 3112"/>
                <a:gd name="T13" fmla="*/ 907256250 h 584"/>
                <a:gd name="T14" fmla="*/ 2147483647 w 3112"/>
                <a:gd name="T15" fmla="*/ 771167813 h 584"/>
                <a:gd name="T16" fmla="*/ 2147483647 w 3112"/>
                <a:gd name="T17" fmla="*/ 640119688 h 584"/>
                <a:gd name="T18" fmla="*/ 2147483647 w 3112"/>
                <a:gd name="T19" fmla="*/ 509071563 h 584"/>
                <a:gd name="T20" fmla="*/ 2147483647 w 3112"/>
                <a:gd name="T21" fmla="*/ 388104063 h 584"/>
                <a:gd name="T22" fmla="*/ 2147483647 w 3112"/>
                <a:gd name="T23" fmla="*/ 272176875 h 584"/>
                <a:gd name="T24" fmla="*/ 2147483647 w 3112"/>
                <a:gd name="T25" fmla="*/ 221773750 h 584"/>
                <a:gd name="T26" fmla="*/ 2147483647 w 3112"/>
                <a:gd name="T27" fmla="*/ 171370625 h 584"/>
                <a:gd name="T28" fmla="*/ 2147483647 w 3112"/>
                <a:gd name="T29" fmla="*/ 131048125 h 584"/>
                <a:gd name="T30" fmla="*/ 2147483647 w 3112"/>
                <a:gd name="T31" fmla="*/ 90725625 h 584"/>
                <a:gd name="T32" fmla="*/ 2147483647 w 3112"/>
                <a:gd name="T33" fmla="*/ 60483750 h 584"/>
                <a:gd name="T34" fmla="*/ 2147483647 w 3112"/>
                <a:gd name="T35" fmla="*/ 35282188 h 584"/>
                <a:gd name="T36" fmla="*/ 2147483647 w 3112"/>
                <a:gd name="T37" fmla="*/ 15120938 h 584"/>
                <a:gd name="T38" fmla="*/ 2147483647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sp useBgFill="1">
          <p:nvSpPr>
            <p:cNvPr id="1037" name="Freeform 10"/>
            <p:cNvSpPr/>
            <p:nvPr/>
          </p:nvSpPr>
          <p:spPr bwMode="hidden">
            <a:xfrm>
              <a:off x="-3905251" y="4294188"/>
              <a:ext cx="13027839" cy="1892300"/>
            </a:xfrm>
            <a:custGeom>
              <a:avLst/>
              <a:gdLst>
                <a:gd name="T0" fmla="*/ 2147483647 w 8196"/>
                <a:gd name="T1" fmla="*/ 1290320000 h 1192"/>
                <a:gd name="T2" fmla="*/ 2147483647 w 8196"/>
                <a:gd name="T3" fmla="*/ 1436489063 h 1192"/>
                <a:gd name="T4" fmla="*/ 2147483647 w 8196"/>
                <a:gd name="T5" fmla="*/ 1562496875 h 1192"/>
                <a:gd name="T6" fmla="*/ 2147483647 w 8196"/>
                <a:gd name="T7" fmla="*/ 1678424063 h 1192"/>
                <a:gd name="T8" fmla="*/ 2147483647 w 8196"/>
                <a:gd name="T9" fmla="*/ 1769149688 h 1192"/>
                <a:gd name="T10" fmla="*/ 2147483647 w 8196"/>
                <a:gd name="T11" fmla="*/ 1839714063 h 1192"/>
                <a:gd name="T12" fmla="*/ 2147483647 w 8196"/>
                <a:gd name="T13" fmla="*/ 1890117188 h 1192"/>
                <a:gd name="T14" fmla="*/ 2147483647 w 8196"/>
                <a:gd name="T15" fmla="*/ 1920359063 h 1192"/>
                <a:gd name="T16" fmla="*/ 2147483647 w 8196"/>
                <a:gd name="T17" fmla="*/ 1915318750 h 1192"/>
                <a:gd name="T18" fmla="*/ 2147483647 w 8196"/>
                <a:gd name="T19" fmla="*/ 1890117188 h 1192"/>
                <a:gd name="T20" fmla="*/ 2147483647 w 8196"/>
                <a:gd name="T21" fmla="*/ 1829633438 h 1192"/>
                <a:gd name="T22" fmla="*/ 2147483647 w 8196"/>
                <a:gd name="T23" fmla="*/ 1738907813 h 1192"/>
                <a:gd name="T24" fmla="*/ 2147483647 w 8196"/>
                <a:gd name="T25" fmla="*/ 1617940313 h 1192"/>
                <a:gd name="T26" fmla="*/ 2147483647 w 8196"/>
                <a:gd name="T27" fmla="*/ 1456650313 h 1192"/>
                <a:gd name="T28" fmla="*/ 2147483647 w 8196"/>
                <a:gd name="T29" fmla="*/ 1260078125 h 1192"/>
                <a:gd name="T30" fmla="*/ 2147483647 w 8196"/>
                <a:gd name="T31" fmla="*/ 1023183438 h 1192"/>
                <a:gd name="T32" fmla="*/ 2147483647 w 8196"/>
                <a:gd name="T33" fmla="*/ 745966250 h 1192"/>
                <a:gd name="T34" fmla="*/ 2147483647 w 8196"/>
                <a:gd name="T35" fmla="*/ 604837500 h 1192"/>
                <a:gd name="T36" fmla="*/ 2147483647 w 8196"/>
                <a:gd name="T37" fmla="*/ 372983125 h 1192"/>
                <a:gd name="T38" fmla="*/ 2147483647 w 8196"/>
                <a:gd name="T39" fmla="*/ 206652813 h 1192"/>
                <a:gd name="T40" fmla="*/ 2147483647 w 8196"/>
                <a:gd name="T41" fmla="*/ 90725625 h 1192"/>
                <a:gd name="T42" fmla="*/ 2147483647 w 8196"/>
                <a:gd name="T43" fmla="*/ 25201563 h 1192"/>
                <a:gd name="T44" fmla="*/ 2147483647 w 8196"/>
                <a:gd name="T45" fmla="*/ 0 h 1192"/>
                <a:gd name="T46" fmla="*/ 2147483647 w 8196"/>
                <a:gd name="T47" fmla="*/ 10080625 h 1192"/>
                <a:gd name="T48" fmla="*/ 2147483647 w 8196"/>
                <a:gd name="T49" fmla="*/ 50403125 h 1192"/>
                <a:gd name="T50" fmla="*/ 1809063908 w 8196"/>
                <a:gd name="T51" fmla="*/ 110886875 h 1192"/>
                <a:gd name="T52" fmla="*/ 1339111161 w 8196"/>
                <a:gd name="T53" fmla="*/ 186491563 h 1192"/>
                <a:gd name="T54" fmla="*/ 944958629 w 8196"/>
                <a:gd name="T55" fmla="*/ 272176875 h 1192"/>
                <a:gd name="T56" fmla="*/ 626603132 w 8196"/>
                <a:gd name="T57" fmla="*/ 362902500 h 1192"/>
                <a:gd name="T58" fmla="*/ 373939989 w 8196"/>
                <a:gd name="T59" fmla="*/ 443547500 h 1192"/>
                <a:gd name="T60" fmla="*/ 121278436 w 8196"/>
                <a:gd name="T61" fmla="*/ 544353750 h 1192"/>
                <a:gd name="T62" fmla="*/ 0 w 8196"/>
                <a:gd name="T63" fmla="*/ 604837500 h 1192"/>
                <a:gd name="T64" fmla="*/ 2147483647 w 8196"/>
                <a:gd name="T65" fmla="*/ 2147483647 h 1192"/>
                <a:gd name="T66" fmla="*/ 2147483647 w 8196"/>
                <a:gd name="T67" fmla="*/ 2147483647 h 1192"/>
                <a:gd name="T68" fmla="*/ 2147483647 w 8196"/>
                <a:gd name="T69" fmla="*/ 1285279688 h 1192"/>
                <a:gd name="T70" fmla="*/ 2147483647 w 8196"/>
                <a:gd name="T71" fmla="*/ 1290320000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pPr defTabSz="914400" fontAlgn="base">
                <a:spcBef>
                  <a:spcPct val="0"/>
                </a:spcBef>
                <a:spcAft>
                  <a:spcPct val="0"/>
                </a:spcAft>
              </a:pPr>
              <a:endParaRPr lang="zh-CN" altLang="en-US" smtClean="0">
                <a:solidFill>
                  <a:prstClr val="black"/>
                </a:solidFill>
                <a:latin typeface="Arial" panose="020B0604020202020204" pitchFamily="34" charset="0"/>
                <a:ea typeface="宋体" panose="02010600030101010101" pitchFamily="2" charset="-122"/>
              </a:endParaRPr>
            </a:p>
          </p:txBody>
        </p:sp>
      </p:grpSp>
      <p:sp>
        <p:nvSpPr>
          <p:cNvPr id="1028" name="Title Placeholder 1"/>
          <p:cNvSpPr>
            <a:spLocks noGrp="1"/>
          </p:cNvSpPr>
          <p:nvPr>
            <p:ph type="title"/>
          </p:nvPr>
        </p:nvSpPr>
        <p:spPr bwMode="auto">
          <a:xfrm>
            <a:off x="609600" y="338139"/>
            <a:ext cx="109728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4" name="Date Placeholder 3"/>
          <p:cNvSpPr>
            <a:spLocks noGrp="1"/>
          </p:cNvSpPr>
          <p:nvPr>
            <p:ph type="dt" sz="half" idx="2"/>
          </p:nvPr>
        </p:nvSpPr>
        <p:spPr>
          <a:xfrm>
            <a:off x="6885518" y="6249989"/>
            <a:ext cx="5048249" cy="365125"/>
          </a:xfrm>
          <a:prstGeom prst="rect">
            <a:avLst/>
          </a:prstGeom>
        </p:spPr>
        <p:txBody>
          <a:bodyPr vert="horz" lIns="91440" tIns="45720" rIns="91440" bIns="45720" rtlCol="0" anchor="ctr"/>
          <a:lstStyle>
            <a:lvl1pPr algn="r">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5" name="Footer Placeholder 4"/>
          <p:cNvSpPr>
            <a:spLocks noGrp="1"/>
          </p:cNvSpPr>
          <p:nvPr>
            <p:ph type="ftr" sz="quarter" idx="3"/>
          </p:nvPr>
        </p:nvSpPr>
        <p:spPr>
          <a:xfrm>
            <a:off x="258233" y="6249989"/>
            <a:ext cx="5048251" cy="365125"/>
          </a:xfrm>
          <a:prstGeom prst="rect">
            <a:avLst/>
          </a:prstGeom>
        </p:spPr>
        <p:txBody>
          <a:bodyPr vert="horz" lIns="91440" tIns="45720" rIns="91440" bIns="45720" rtlCol="0" anchor="ctr"/>
          <a:lstStyle>
            <a:lvl1pPr algn="l">
              <a:defRPr sz="1000">
                <a:solidFill>
                  <a:schemeClr val="tx2"/>
                </a:solidFill>
                <a:latin typeface="Arial" panose="020B0604020202020204" pitchFamily="34" charset="0"/>
              </a:defRPr>
            </a:lvl1pPr>
          </a:lstStyle>
          <a:p>
            <a:pPr defTabSz="914400" fontAlgn="base">
              <a:spcBef>
                <a:spcPct val="0"/>
              </a:spcBef>
              <a:spcAft>
                <a:spcPct val="0"/>
              </a:spcAft>
              <a:defRPr/>
            </a:pPr>
            <a:endParaRPr lang="zh-CN" altLang="zh-CN">
              <a:solidFill>
                <a:srgbClr val="073E87"/>
              </a:solidFill>
              <a:ea typeface="宋体" panose="02010600030101010101" pitchFamily="2" charset="-122"/>
            </a:endParaRPr>
          </a:p>
        </p:txBody>
      </p:sp>
      <p:sp>
        <p:nvSpPr>
          <p:cNvPr id="6" name="Slide Number Placeholder 5"/>
          <p:cNvSpPr>
            <a:spLocks noGrp="1"/>
          </p:cNvSpPr>
          <p:nvPr>
            <p:ph type="sldNum" sz="quarter" idx="4"/>
          </p:nvPr>
        </p:nvSpPr>
        <p:spPr>
          <a:xfrm>
            <a:off x="5321300" y="6249989"/>
            <a:ext cx="1549400" cy="365125"/>
          </a:xfrm>
          <a:prstGeom prst="rect">
            <a:avLst/>
          </a:prstGeom>
        </p:spPr>
        <p:txBody>
          <a:bodyPr vert="horz" lIns="91440" tIns="45720" rIns="91440" bIns="45720" rtlCol="0" anchor="ctr"/>
          <a:lstStyle>
            <a:lvl1pPr algn="ctr">
              <a:defRPr sz="1000">
                <a:solidFill>
                  <a:schemeClr val="tx2"/>
                </a:solidFill>
                <a:latin typeface="Arial" panose="020B0604020202020204" pitchFamily="34" charset="0"/>
              </a:defRPr>
            </a:lvl1pPr>
          </a:lstStyle>
          <a:p>
            <a:pPr defTabSz="914400" fontAlgn="base">
              <a:spcBef>
                <a:spcPct val="0"/>
              </a:spcBef>
              <a:spcAft>
                <a:spcPct val="0"/>
              </a:spcAft>
              <a:defRPr/>
            </a:pPr>
            <a:fld id="{F889A6DF-2D42-4661-B0C7-E6978E40B97B}" type="slidenum">
              <a:rPr lang="zh-CN" altLang="zh-CN">
                <a:solidFill>
                  <a:srgbClr val="073E87"/>
                </a:solidFill>
                <a:ea typeface="宋体" panose="02010600030101010101" pitchFamily="2" charset="-122"/>
              </a:rPr>
            </a:fld>
            <a:endParaRPr lang="zh-CN" altLang="zh-CN">
              <a:solidFill>
                <a:srgbClr val="073E87"/>
              </a:solidFill>
              <a:ea typeface="宋体" panose="02010600030101010101" pitchFamily="2" charset="-122"/>
            </a:endParaRPr>
          </a:p>
        </p:txBody>
      </p:sp>
      <p:sp>
        <p:nvSpPr>
          <p:cNvPr id="1032" name="Text Placeholder 2"/>
          <p:cNvSpPr>
            <a:spLocks noGrp="1"/>
          </p:cNvSpPr>
          <p:nvPr>
            <p:ph type="body" idx="1"/>
          </p:nvPr>
        </p:nvSpPr>
        <p:spPr bwMode="auto">
          <a:xfrm>
            <a:off x="1162051" y="2674939"/>
            <a:ext cx="9878483"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pic>
        <p:nvPicPr>
          <p:cNvPr id="12" name="图片 11" descr="水印"/>
          <p:cNvPicPr>
            <a:picLocks noChangeAspect="1"/>
          </p:cNvPicPr>
          <p:nvPr userDrawn="1"/>
        </p:nvPicPr>
        <p:blipFill>
          <a:blip r:embed="rId14"/>
          <a:stretch>
            <a:fillRect/>
          </a:stretch>
        </p:blipFill>
        <p:spPr>
          <a:xfrm>
            <a:off x="7186295" y="63500"/>
            <a:ext cx="4902200" cy="1586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rgbClr val="FFFFFF"/>
          </a:solidFill>
          <a:latin typeface="+mj-lt"/>
          <a:ea typeface="+mj-ea"/>
          <a:cs typeface="+mj-cs"/>
        </a:defRPr>
      </a:lvl1pPr>
      <a:lvl2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2pPr>
      <a:lvl3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3pPr>
      <a:lvl4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4pPr>
      <a:lvl5pPr algn="ctr" rtl="0" eaLnBrk="0" fontAlgn="base" hangingPunct="0">
        <a:spcBef>
          <a:spcPct val="0"/>
        </a:spcBef>
        <a:spcAft>
          <a:spcPct val="0"/>
        </a:spcAft>
        <a:defRPr sz="4400">
          <a:solidFill>
            <a:srgbClr val="FFFFFF"/>
          </a:solidFill>
          <a:latin typeface="Candara" panose="020E0502030303020204" pitchFamily="34" charset="0"/>
          <a:ea typeface="华文新魏" panose="020108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kern="1200">
          <a:solidFill>
            <a:schemeClr val="tx2"/>
          </a:solidFill>
          <a:latin typeface="+mn-lt"/>
          <a:ea typeface="+mn-ea"/>
          <a:cs typeface="+mn-cs"/>
        </a:defRPr>
      </a:lvl4pPr>
      <a:lvl5pPr marL="1462405"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25960" cy="612394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 16(3) </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T</a:t>
            </a:r>
            <a:r>
              <a:rPr lang="zh-CN" altLang="en-US" sz="2800">
                <a:latin typeface="Times New Roman" panose="02020603050405020304" charset="0"/>
                <a:cs typeface="Times New Roman" panose="02020603050405020304" charset="0"/>
              </a:rPr>
              <a:t>hat season, I </a:t>
            </a:r>
            <a:r>
              <a:rPr lang="en-US" altLang="zh-CN" sz="2800">
                <a:solidFill>
                  <a:srgbClr val="FF0000"/>
                </a:solidFill>
                <a:latin typeface="Times New Roman" panose="02020603050405020304" charset="0"/>
                <a:cs typeface="Times New Roman" panose="02020603050405020304" charset="0"/>
              </a:rPr>
              <a:t>broke</a:t>
            </a:r>
            <a:r>
              <a:rPr lang="zh-CN" altLang="en-US" sz="2800">
                <a:latin typeface="Times New Roman" panose="02020603050405020304" charset="0"/>
                <a:cs typeface="Times New Roman" panose="02020603050405020304" charset="0"/>
              </a:rPr>
              <a:t> all of Miller</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s records while he </a:t>
            </a:r>
            <a:r>
              <a:rPr lang="en-US" altLang="zh-CN" sz="2800">
                <a:solidFill>
                  <a:srgbClr val="FF0000"/>
                </a:solidFill>
                <a:latin typeface="Times New Roman" panose="02020603050405020304" charset="0"/>
                <a:cs typeface="Times New Roman" panose="02020603050405020304" charset="0"/>
              </a:rPr>
              <a:t>watched</a:t>
            </a:r>
            <a:r>
              <a:rPr lang="zh-CN" altLang="en-US" sz="2800">
                <a:solidFill>
                  <a:srgbClr val="FF0000"/>
                </a:solidFill>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the home games from the bench. We went 10-1 and I was named most valuable player, </a:t>
            </a:r>
            <a:r>
              <a:rPr lang="en-US" altLang="zh-CN" sz="2800">
                <a:solidFill>
                  <a:srgbClr val="FF0000"/>
                </a:solidFill>
                <a:latin typeface="Times New Roman" panose="02020603050405020304" charset="0"/>
                <a:cs typeface="Times New Roman" panose="02020603050405020304" charset="0"/>
              </a:rPr>
              <a:t>but</a:t>
            </a:r>
            <a:r>
              <a:rPr lang="zh-CN" altLang="en-US" sz="2800">
                <a:latin typeface="Times New Roman" panose="02020603050405020304" charset="0"/>
                <a:cs typeface="Times New Roman" panose="02020603050405020304" charset="0"/>
              </a:rPr>
              <a:t>  I often had crazy dreams in which I was to blame for Miller</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s </a:t>
            </a:r>
            <a:r>
              <a:rPr lang="en-US" altLang="zh-CN" sz="2800">
                <a:latin typeface="Times New Roman" panose="02020603050405020304" charset="0"/>
                <a:cs typeface="Times New Roman" panose="02020603050405020304" charset="0"/>
              </a:rPr>
              <a:t>accident</a:t>
            </a:r>
            <a:r>
              <a:rPr lang="zh-CN" altLang="en-US" sz="2800">
                <a:latin typeface="Times New Roman" panose="02020603050405020304" charset="0"/>
                <a:cs typeface="Times New Roman" panose="02020603050405020304" charset="0"/>
              </a:rPr>
              <a:t> .</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One afternoon, I was crossing the field to go home and saw Miller </a:t>
            </a:r>
            <a:r>
              <a:rPr lang="en-US" altLang="zh-CN" sz="2800">
                <a:solidFill>
                  <a:srgbClr val="FF0000"/>
                </a:solidFill>
                <a:latin typeface="Times New Roman" panose="02020603050405020304" charset="0"/>
                <a:cs typeface="Times New Roman" panose="02020603050405020304" charset="0"/>
              </a:rPr>
              <a:t>stuck</a:t>
            </a:r>
            <a:r>
              <a:rPr lang="zh-CN" altLang="en-US" sz="2800">
                <a:solidFill>
                  <a:srgbClr val="FF0000"/>
                </a:solidFill>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 going over a fence— which wasn</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t </a:t>
            </a:r>
            <a:r>
              <a:rPr lang="en-US" altLang="zh-CN" sz="2800">
                <a:solidFill>
                  <a:srgbClr val="FF0000"/>
                </a:solidFill>
                <a:latin typeface="Times New Roman" panose="02020603050405020304" charset="0"/>
                <a:cs typeface="Times New Roman" panose="02020603050405020304" charset="0"/>
              </a:rPr>
              <a:t>hard</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to climb if you had both arms. I</a:t>
            </a:r>
            <a:r>
              <a:rPr lang="en-US" altLang="zh-CN" sz="28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m sure I was </a:t>
            </a:r>
            <a:r>
              <a:rPr lang="zh-CN" altLang="en-US" sz="2800">
                <a:solidFill>
                  <a:srgbClr val="0000FF"/>
                </a:solidFill>
                <a:latin typeface="Times New Roman" panose="02020603050405020304" charset="0"/>
                <a:cs typeface="Times New Roman" panose="02020603050405020304" charset="0"/>
              </a:rPr>
              <a:t>the last person</a:t>
            </a:r>
            <a:r>
              <a:rPr lang="zh-CN" altLang="en-US" sz="2800">
                <a:latin typeface="Times New Roman" panose="02020603050405020304" charset="0"/>
                <a:cs typeface="Times New Roman" panose="02020603050405020304" charset="0"/>
              </a:rPr>
              <a:t> in the world  he wanted to accept </a:t>
            </a:r>
            <a:r>
              <a:rPr lang="en-US" altLang="zh-CN" sz="2800">
                <a:solidFill>
                  <a:srgbClr val="FF0000"/>
                </a:solidFill>
                <a:latin typeface="Times New Roman" panose="02020603050405020304" charset="0"/>
                <a:cs typeface="Times New Roman" panose="02020603050405020304" charset="0"/>
              </a:rPr>
              <a:t>assistance</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from. But even that challenge he accepted. I </a:t>
            </a:r>
            <a:r>
              <a:rPr lang="en-US" altLang="zh-CN" sz="2800">
                <a:solidFill>
                  <a:srgbClr val="FF0000"/>
                </a:solidFill>
                <a:latin typeface="Times New Roman" panose="02020603050405020304" charset="0"/>
                <a:cs typeface="Times New Roman" panose="02020603050405020304" charset="0"/>
              </a:rPr>
              <a:t>helped</a:t>
            </a:r>
            <a:r>
              <a:rPr lang="zh-CN" altLang="en-US" sz="2800">
                <a:solidFill>
                  <a:srgbClr val="FF0000"/>
                </a:solidFill>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 him move slowly over the fence. When we were finally </a:t>
            </a:r>
            <a:r>
              <a:rPr lang="en-US" altLang="zh-CN" sz="2800">
                <a:solidFill>
                  <a:srgbClr val="FF0000"/>
                </a:solidFill>
                <a:latin typeface="Times New Roman" panose="02020603050405020304" charset="0"/>
                <a:cs typeface="Times New Roman" panose="02020603050405020304" charset="0"/>
              </a:rPr>
              <a:t>safe</a:t>
            </a:r>
            <a:r>
              <a:rPr lang="zh-CN" altLang="en-US" sz="2800">
                <a:latin typeface="Times New Roman" panose="02020603050405020304" charset="0"/>
                <a:cs typeface="Times New Roman" panose="02020603050405020304" charset="0"/>
              </a:rPr>
              <a:t> on the other side, he said to me, “You know, I didn`t  tell you this during the season, but you did </a:t>
            </a:r>
            <a:r>
              <a:rPr lang="en-US" altLang="zh-CN" sz="2800">
                <a:solidFill>
                  <a:srgbClr val="FF0000"/>
                </a:solidFill>
                <a:latin typeface="Times New Roman" panose="02020603050405020304" charset="0"/>
                <a:cs typeface="Times New Roman" panose="02020603050405020304" charset="0"/>
              </a:rPr>
              <a:t>well</a:t>
            </a:r>
            <a:r>
              <a:rPr lang="zh-CN" altLang="en-US" sz="2800">
                <a:latin typeface="Times New Roman" panose="02020603050405020304" charset="0"/>
                <a:cs typeface="Times New Roman" panose="02020603050405020304" charset="0"/>
              </a:rPr>
              <a:t>  .Thank you for filling in for </a:t>
            </a:r>
            <a:r>
              <a:rPr lang="en-US" altLang="zh-CN" sz="2800">
                <a:solidFill>
                  <a:srgbClr val="FF0000"/>
                </a:solidFill>
                <a:latin typeface="Times New Roman" panose="02020603050405020304" charset="0"/>
                <a:cs typeface="Times New Roman" panose="02020603050405020304" charset="0"/>
              </a:rPr>
              <a:t>me</a:t>
            </a:r>
            <a:r>
              <a:rPr lang="zh-CN" altLang="en-US" sz="2800">
                <a:latin typeface="Times New Roman" panose="02020603050405020304" charset="0"/>
                <a:cs typeface="Times New Roman" panose="02020603050405020304" charset="0"/>
              </a:rPr>
              <a:t> .”</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His words freed me from my bad </a:t>
            </a:r>
            <a:r>
              <a:rPr lang="en-US" altLang="zh-CN" sz="2800">
                <a:solidFill>
                  <a:srgbClr val="FF0000"/>
                </a:solidFill>
                <a:latin typeface="Times New Roman" panose="02020603050405020304" charset="0"/>
                <a:cs typeface="Times New Roman" panose="02020603050405020304" charset="0"/>
              </a:rPr>
              <a:t>dreams</a:t>
            </a:r>
            <a:r>
              <a:rPr lang="zh-CN" altLang="en-US" sz="2800">
                <a:latin typeface="Times New Roman" panose="02020603050405020304" charset="0"/>
                <a:cs typeface="Times New Roman" panose="02020603050405020304" charset="0"/>
              </a:rPr>
              <a:t>.</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 thought to myself, how even without an arm he was more of a leader. Damaged but not defeated, he was </a:t>
            </a:r>
            <a:r>
              <a:rPr lang="en-US" altLang="zh-CN" sz="2800">
                <a:solidFill>
                  <a:srgbClr val="FF0000"/>
                </a:solidFill>
                <a:latin typeface="Times New Roman" panose="02020603050405020304" charset="0"/>
                <a:cs typeface="Times New Roman" panose="02020603050405020304" charset="0"/>
              </a:rPr>
              <a:t>still</a:t>
            </a:r>
            <a:r>
              <a:rPr lang="zh-CN" altLang="en-US" sz="2800">
                <a:latin typeface="Times New Roman" panose="02020603050405020304" charset="0"/>
                <a:cs typeface="Times New Roman" panose="02020603050405020304" charset="0"/>
              </a:rPr>
              <a:t> ahead of me. I was right to </a:t>
            </a:r>
            <a:r>
              <a:rPr lang="zh-CN" altLang="en-US" sz="2800">
                <a:solidFill>
                  <a:srgbClr val="0000FF"/>
                </a:solidFill>
                <a:latin typeface="Times New Roman" panose="02020603050405020304" charset="0"/>
                <a:cs typeface="Times New Roman" panose="02020603050405020304" charset="0"/>
              </a:rPr>
              <a:t>have </a:t>
            </a:r>
            <a:r>
              <a:rPr lang="zh-CN" altLang="en-US" sz="2800">
                <a:latin typeface="Times New Roman" panose="02020603050405020304" charset="0"/>
                <a:cs typeface="Times New Roman" panose="02020603050405020304" charset="0"/>
              </a:rPr>
              <a:t> </a:t>
            </a:r>
            <a:r>
              <a:rPr lang="en-US" altLang="zh-CN" sz="2800">
                <a:solidFill>
                  <a:srgbClr val="FF0000"/>
                </a:solidFill>
                <a:latin typeface="Times New Roman" panose="02020603050405020304" charset="0"/>
                <a:cs typeface="Times New Roman" panose="02020603050405020304" charset="0"/>
              </a:rPr>
              <a:t>admired</a:t>
            </a:r>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him. From that day on, I grew </a:t>
            </a:r>
            <a:r>
              <a:rPr lang="en-US" altLang="zh-CN" sz="2800">
                <a:solidFill>
                  <a:srgbClr val="FF0000"/>
                </a:solidFill>
                <a:latin typeface="Times New Roman" panose="02020603050405020304" charset="0"/>
                <a:cs typeface="Times New Roman" panose="02020603050405020304" charset="0"/>
              </a:rPr>
              <a:t>bigger</a:t>
            </a:r>
            <a:r>
              <a:rPr lang="zh-CN" altLang="en-US" sz="2800">
                <a:latin typeface="Times New Roman" panose="02020603050405020304" charset="0"/>
                <a:cs typeface="Times New Roman" panose="02020603050405020304" charset="0"/>
              </a:rPr>
              <a:t> and a little more real.</a:t>
            </a:r>
            <a:endParaRPr lang="zh-CN" altLang="en-US" sz="2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5885"/>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back to Irland for health reasons.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So have you got better now? </a:t>
            </a:r>
            <a:r>
              <a:rPr lang="zh-CN" altLang="en-US" sz="2400">
                <a:solidFill>
                  <a:srgbClr val="FF0000"/>
                </a:solidFill>
              </a:rPr>
              <a:t>The class atmosphere is much less active without your humor</a:t>
            </a:r>
            <a:r>
              <a:rPr lang="zh-CN" altLang="en-US" sz="2400">
                <a:solidFill>
                  <a:schemeClr val="tx1"/>
                </a:solidFill>
              </a:rPr>
              <a:t>, but we do study hard and write an essay every other week as you hoped. Also, Mary and </a:t>
            </a:r>
            <a:r>
              <a:rPr lang="en-US" altLang="zh-CN" sz="2400">
                <a:solidFill>
                  <a:schemeClr val="tx1"/>
                </a:solidFill>
              </a:rPr>
              <a:t>I </a:t>
            </a:r>
            <a:r>
              <a:rPr lang="zh-CN" altLang="en-US" sz="2400">
                <a:solidFill>
                  <a:schemeClr val="tx1"/>
                </a:solidFill>
              </a:rPr>
              <a:t>had won the first prize in the school speech contest with your guidance through phone call. </a:t>
            </a:r>
            <a:r>
              <a:rPr lang="zh-CN" altLang="en-US" sz="2400">
                <a:solidFill>
                  <a:srgbClr val="0000FF"/>
                </a:solidFill>
              </a:rPr>
              <a:t>Many thanks for tha</a:t>
            </a:r>
            <a:r>
              <a:rPr lang="en-US" altLang="zh-CN" sz="2400">
                <a:solidFill>
                  <a:srgbClr val="0000FF"/>
                </a:solidFill>
              </a:rPr>
              <a:t>t!</a:t>
            </a:r>
            <a:endParaRPr lang="zh-CN" altLang="en-US" sz="2400">
              <a:solidFill>
                <a:schemeClr val="tx1"/>
              </a:solidFill>
            </a:endParaRPr>
          </a:p>
          <a:p>
            <a:r>
              <a:rPr lang="zh-CN" altLang="en-US" sz="2400">
                <a:solidFill>
                  <a:schemeClr val="tx1"/>
                </a:solidFill>
              </a:rPr>
              <a:t>   </a:t>
            </a:r>
            <a:r>
              <a:rPr lang="zh-CN" altLang="en-US" sz="2400">
                <a:solidFill>
                  <a:srgbClr val="FF9409"/>
                </a:solidFill>
              </a:rPr>
              <a:t>May you recover soon</a:t>
            </a:r>
            <a:r>
              <a:rPr lang="zh-CN" altLang="en-US" sz="2400">
                <a:solidFill>
                  <a:schemeClr val="tx1"/>
                </a:solidFill>
              </a:rPr>
              <a:t>. We're all looking forward to </a:t>
            </a:r>
            <a:r>
              <a:rPr lang="zh-CN" altLang="en-US" sz="2400">
                <a:gradFill>
                  <a:gsLst>
                    <a:gs pos="0">
                      <a:srgbClr val="7B32B2"/>
                    </a:gs>
                    <a:gs pos="100000">
                      <a:srgbClr val="401A5D"/>
                    </a:gs>
                  </a:gsLst>
                  <a:lin scaled="0"/>
                </a:gradFill>
              </a:rPr>
              <a:t>attending your class</a:t>
            </a:r>
            <a:r>
              <a:rPr lang="zh-CN" altLang="en-US" sz="2400">
                <a:solidFill>
                  <a:schemeClr val="tx1"/>
                </a:solidFill>
              </a:rPr>
              <a:t>.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97750" y="623570"/>
            <a:ext cx="4794250" cy="3107690"/>
          </a:xfrm>
          <a:prstGeom prst="rect">
            <a:avLst/>
          </a:prstGeom>
          <a:noFill/>
        </p:spPr>
        <p:txBody>
          <a:bodyPr wrap="square" rtlCol="0">
            <a:spAutoFit/>
          </a:bodyPr>
          <a:p>
            <a:r>
              <a:rPr lang="zh-CN" altLang="en-US" sz="2800">
                <a:gradFill>
                  <a:gsLst>
                    <a:gs pos="0">
                      <a:srgbClr val="FE4444"/>
                    </a:gs>
                    <a:gs pos="100000">
                      <a:srgbClr val="832B2B"/>
                    </a:gs>
                  </a:gsLst>
                  <a:lin scaled="0"/>
                </a:gradFill>
              </a:rPr>
              <a:t>恭维 </a:t>
            </a:r>
            <a:r>
              <a:rPr lang="en-US" altLang="zh-CN" sz="2800">
                <a:gradFill>
                  <a:gsLst>
                    <a:gs pos="0">
                      <a:srgbClr val="FE4444"/>
                    </a:gs>
                    <a:gs pos="100000">
                      <a:srgbClr val="832B2B"/>
                    </a:gs>
                  </a:gsLst>
                  <a:lin scaled="0"/>
                </a:gradFill>
              </a:rPr>
              <a:t>Involvement</a:t>
            </a:r>
            <a:endParaRPr lang="en-US" altLang="zh-CN" sz="2800">
              <a:gradFill>
                <a:gsLst>
                  <a:gs pos="0">
                    <a:srgbClr val="FE4444"/>
                  </a:gs>
                  <a:gs pos="100000">
                    <a:srgbClr val="832B2B"/>
                  </a:gs>
                </a:gsLst>
                <a:lin scaled="0"/>
              </a:gradFill>
            </a:endParaRPr>
          </a:p>
          <a:p>
            <a:endParaRPr lang="zh-CN" altLang="en-US" sz="2800">
              <a:solidFill>
                <a:srgbClr val="0000FF"/>
              </a:solidFill>
            </a:endParaRPr>
          </a:p>
          <a:p>
            <a:r>
              <a:rPr lang="zh-CN" altLang="en-US" sz="2800">
                <a:solidFill>
                  <a:srgbClr val="0000FF"/>
                </a:solidFill>
              </a:rPr>
              <a:t>感激 </a:t>
            </a:r>
            <a:r>
              <a:rPr lang="en-US" altLang="zh-CN" sz="2800">
                <a:solidFill>
                  <a:srgbClr val="0000FF"/>
                </a:solidFill>
              </a:rPr>
              <a:t>Gratitude</a:t>
            </a:r>
            <a:endParaRPr lang="zh-CN" altLang="en-US" sz="2800">
              <a:solidFill>
                <a:srgbClr val="0000FF"/>
              </a:solidFill>
            </a:endParaRPr>
          </a:p>
          <a:p>
            <a:endParaRPr lang="zh-CN" altLang="en-US" sz="2800">
              <a:gradFill>
                <a:gsLst>
                  <a:gs pos="0">
                    <a:srgbClr val="7B32B2"/>
                  </a:gs>
                  <a:gs pos="100000">
                    <a:srgbClr val="401A5D"/>
                  </a:gs>
                </a:gsLst>
                <a:lin scaled="0"/>
              </a:gradFill>
            </a:endParaRPr>
          </a:p>
          <a:p>
            <a:r>
              <a:rPr lang="zh-CN" altLang="en-US" sz="2800">
                <a:solidFill>
                  <a:srgbClr val="FF9409"/>
                </a:solidFill>
              </a:rPr>
              <a:t>鼓励 </a:t>
            </a:r>
            <a:r>
              <a:rPr lang="en-US" altLang="zh-CN" sz="2800">
                <a:solidFill>
                  <a:srgbClr val="FF9409"/>
                </a:solidFill>
              </a:rPr>
              <a:t>Encouragement</a:t>
            </a:r>
            <a:endParaRPr lang="en-US" altLang="zh-CN" sz="2800">
              <a:solidFill>
                <a:srgbClr val="FF9409"/>
              </a:solidFill>
            </a:endParaRPr>
          </a:p>
          <a:p>
            <a:endParaRPr lang="en-US" altLang="zh-CN" sz="2800">
              <a:solidFill>
                <a:srgbClr val="FF0000"/>
              </a:solidFill>
            </a:endParaRPr>
          </a:p>
          <a:p>
            <a:r>
              <a:rPr lang="zh-CN" altLang="en-US" sz="2800">
                <a:gradFill>
                  <a:gsLst>
                    <a:gs pos="0">
                      <a:srgbClr val="7B32B2"/>
                    </a:gs>
                    <a:gs pos="100000">
                      <a:srgbClr val="401A5D"/>
                    </a:gs>
                  </a:gsLst>
                  <a:lin scaled="0"/>
                </a:gradFill>
              </a:rPr>
              <a:t>支持 </a:t>
            </a:r>
            <a:r>
              <a:rPr lang="en-US" altLang="zh-CN" sz="2800">
                <a:gradFill>
                  <a:gsLst>
                    <a:gs pos="0">
                      <a:srgbClr val="7B32B2"/>
                    </a:gs>
                    <a:gs pos="100000">
                      <a:srgbClr val="401A5D"/>
                    </a:gs>
                  </a:gsLst>
                  <a:lin scaled="0"/>
                </a:gradFill>
              </a:rPr>
              <a:t>Support</a:t>
            </a:r>
            <a:endParaRPr lang="en-US" altLang="zh-CN" sz="2800">
              <a:gradFill>
                <a:gsLst>
                  <a:gs pos="0">
                    <a:srgbClr val="7B32B2"/>
                  </a:gs>
                  <a:gs pos="100000">
                    <a:srgbClr val="401A5D"/>
                  </a:gs>
                </a:gsLst>
                <a:lin scaled="0"/>
              </a:gra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95250"/>
            <a:ext cx="7329170" cy="6369685"/>
          </a:xfrm>
          <a:prstGeom prst="rect">
            <a:avLst/>
          </a:prstGeom>
          <a:noFill/>
        </p:spPr>
        <p:txBody>
          <a:bodyPr wrap="square" rtlCol="0">
            <a:spAutoFit/>
          </a:bodyPr>
          <a:p>
            <a:r>
              <a:rPr lang="en-US" altLang="zh-CN" sz="2400">
                <a:solidFill>
                  <a:srgbClr val="FF9409"/>
                </a:solidFill>
              </a:rPr>
              <a:t>2.</a:t>
            </a:r>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a:t>
            </a:r>
            <a:r>
              <a:rPr lang="zh-CN" altLang="en-US" sz="2400">
                <a:solidFill>
                  <a:srgbClr val="0000FF"/>
                </a:solidFill>
              </a:rPr>
              <a:t>had </a:t>
            </a:r>
            <a:r>
              <a:rPr lang="en-US" altLang="zh-CN" sz="2400">
                <a:solidFill>
                  <a:srgbClr val="0000FF"/>
                </a:solidFill>
              </a:rPr>
              <a:t>gone</a:t>
            </a:r>
            <a:r>
              <a:rPr lang="en-US" altLang="zh-CN" sz="2400">
                <a:solidFill>
                  <a:srgbClr val="FF0000"/>
                </a:solidFill>
              </a:rPr>
              <a:t> (went)</a:t>
            </a:r>
            <a:r>
              <a:rPr lang="zh-CN" altLang="en-US" sz="2400">
                <a:solidFill>
                  <a:schemeClr val="tx1"/>
                </a:solidFill>
              </a:rPr>
              <a:t> back to </a:t>
            </a:r>
            <a:r>
              <a:rPr lang="zh-CN" altLang="en-US" sz="2400">
                <a:solidFill>
                  <a:srgbClr val="0000FF"/>
                </a:solidFill>
              </a:rPr>
              <a:t>Irland</a:t>
            </a:r>
            <a:r>
              <a:rPr lang="zh-CN" altLang="en-US" sz="2400">
                <a:solidFill>
                  <a:schemeClr val="tx1"/>
                </a:solidFill>
              </a:rPr>
              <a:t> </a:t>
            </a:r>
            <a:r>
              <a:rPr lang="en-US" altLang="zh-CN" sz="2400">
                <a:solidFill>
                  <a:schemeClr val="tx1"/>
                </a:solidFill>
              </a:rPr>
              <a:t>(</a:t>
            </a:r>
            <a:r>
              <a:rPr lang="en-US" altLang="zh-CN" sz="2400">
                <a:gradFill>
                  <a:gsLst>
                    <a:gs pos="0">
                      <a:srgbClr val="FE4444"/>
                    </a:gs>
                    <a:gs pos="100000">
                      <a:srgbClr val="832B2B"/>
                    </a:gs>
                  </a:gsLst>
                  <a:lin scaled="0"/>
                </a:gradFill>
              </a:rPr>
              <a:t>Ireland</a:t>
            </a:r>
            <a:r>
              <a:rPr lang="en-US" altLang="zh-CN" sz="2400">
                <a:solidFill>
                  <a:schemeClr val="tx1"/>
                </a:solidFill>
              </a:rPr>
              <a:t>)</a:t>
            </a:r>
            <a:r>
              <a:rPr lang="zh-CN" altLang="en-US" sz="2400">
                <a:solidFill>
                  <a:schemeClr val="tx1"/>
                </a:solidFill>
              </a:rPr>
              <a:t>for health reasons.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So have you got better now? The class atmosphere is much less active without your humor, but we do study hard and write an essay every other week as you hoped. Also, Mary and </a:t>
            </a:r>
            <a:r>
              <a:rPr lang="en-US" altLang="zh-CN" sz="2400">
                <a:solidFill>
                  <a:schemeClr val="tx1"/>
                </a:solidFill>
              </a:rPr>
              <a:t>I</a:t>
            </a:r>
            <a:r>
              <a:rPr lang="en-US" altLang="zh-CN" sz="2400">
                <a:solidFill>
                  <a:srgbClr val="0000FF"/>
                </a:solidFill>
              </a:rPr>
              <a:t> </a:t>
            </a:r>
            <a:r>
              <a:rPr lang="zh-CN" altLang="en-US" sz="2400">
                <a:solidFill>
                  <a:srgbClr val="0000FF"/>
                </a:solidFill>
              </a:rPr>
              <a:t>had won</a:t>
            </a:r>
            <a:r>
              <a:rPr lang="en-US" altLang="zh-CN" sz="2400">
                <a:gradFill>
                  <a:gsLst>
                    <a:gs pos="0">
                      <a:srgbClr val="FE4444"/>
                    </a:gs>
                    <a:gs pos="100000">
                      <a:srgbClr val="832B2B"/>
                    </a:gs>
                  </a:gsLst>
                  <a:lin scaled="0"/>
                </a:gradFill>
              </a:rPr>
              <a:t>(have won)</a:t>
            </a:r>
            <a:r>
              <a:rPr lang="zh-CN" altLang="en-US" sz="2400">
                <a:solidFill>
                  <a:schemeClr val="tx1"/>
                </a:solidFill>
              </a:rPr>
              <a:t> the first prize in the school speech contest with your guidance through phone call.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2" name="文本框 1"/>
          <p:cNvSpPr txBox="1"/>
          <p:nvPr/>
        </p:nvSpPr>
        <p:spPr>
          <a:xfrm>
            <a:off x="7232650" y="200660"/>
            <a:ext cx="5161280" cy="4399915"/>
          </a:xfrm>
          <a:prstGeom prst="rect">
            <a:avLst/>
          </a:prstGeom>
          <a:noFill/>
        </p:spPr>
        <p:txBody>
          <a:bodyPr wrap="none" rtlCol="0">
            <a:spAutoFit/>
          </a:bodyPr>
          <a:p>
            <a:pPr algn="l"/>
            <a:r>
              <a:rPr lang="zh-CN" altLang="en-US" sz="2800">
                <a:solidFill>
                  <a:srgbClr val="0000FF"/>
                </a:solidFill>
              </a:rPr>
              <a:t>1完全完成了试题规定的任务</a:t>
            </a:r>
            <a:endParaRPr lang="zh-CN" altLang="en-US" sz="2800">
              <a:solidFill>
                <a:srgbClr val="0000FF"/>
              </a:solidFill>
            </a:endParaRPr>
          </a:p>
          <a:p>
            <a:pPr algn="l"/>
            <a:r>
              <a:rPr lang="zh-CN" altLang="en-US" sz="2800">
                <a:solidFill>
                  <a:srgbClr val="0000FF"/>
                </a:solidFill>
              </a:rPr>
              <a:t>2盖所有内容要点</a:t>
            </a:r>
            <a:endParaRPr lang="zh-CN" altLang="en-US" sz="2800">
              <a:solidFill>
                <a:srgbClr val="0000FF"/>
              </a:solidFill>
            </a:endParaRPr>
          </a:p>
          <a:p>
            <a:pPr algn="l"/>
            <a:r>
              <a:rPr lang="zh-CN" altLang="en-US" sz="2800">
                <a:solidFill>
                  <a:srgbClr val="0000FF"/>
                </a:solidFill>
              </a:rPr>
              <a:t>3应用了较多的语法结构和词汇</a:t>
            </a:r>
            <a:endParaRPr lang="zh-CN" altLang="en-US" sz="2800">
              <a:solidFill>
                <a:srgbClr val="0000FF"/>
              </a:solidFill>
            </a:endParaRPr>
          </a:p>
          <a:p>
            <a:pPr algn="l"/>
            <a:r>
              <a:rPr lang="zh-CN" altLang="en-US" sz="2800">
                <a:solidFill>
                  <a:srgbClr val="0000FF"/>
                </a:solidFill>
              </a:rPr>
              <a:t>4语法结构或词汇方面有些许错</a:t>
            </a:r>
            <a:endParaRPr lang="zh-CN" altLang="en-US" sz="2800">
              <a:solidFill>
                <a:srgbClr val="0000FF"/>
              </a:solidFill>
            </a:endParaRPr>
          </a:p>
          <a:p>
            <a:pPr algn="l"/>
            <a:r>
              <a:rPr lang="zh-CN" altLang="en-US" sz="2800">
                <a:solidFill>
                  <a:srgbClr val="0000FF"/>
                </a:solidFill>
              </a:rPr>
              <a:t>误但是因尽力使用较复杂结构或</a:t>
            </a:r>
            <a:endParaRPr lang="zh-CN" altLang="en-US" sz="2800">
              <a:solidFill>
                <a:srgbClr val="0000FF"/>
              </a:solidFill>
            </a:endParaRPr>
          </a:p>
          <a:p>
            <a:pPr algn="l"/>
            <a:r>
              <a:rPr lang="zh-CN" altLang="en-US" sz="2800">
                <a:solidFill>
                  <a:srgbClr val="0000FF"/>
                </a:solidFill>
              </a:rPr>
              <a:t>较高级词汇所致具备较强的语言</a:t>
            </a:r>
            <a:endParaRPr lang="zh-CN" altLang="en-US" sz="2800">
              <a:solidFill>
                <a:srgbClr val="0000FF"/>
              </a:solidFill>
            </a:endParaRPr>
          </a:p>
          <a:p>
            <a:pPr algn="l"/>
            <a:r>
              <a:rPr lang="zh-CN" altLang="en-US" sz="2800">
                <a:solidFill>
                  <a:srgbClr val="0000FF"/>
                </a:solidFill>
              </a:rPr>
              <a:t>运用能力。　</a:t>
            </a:r>
            <a:endParaRPr lang="zh-CN" altLang="en-US" sz="2800">
              <a:solidFill>
                <a:srgbClr val="0000FF"/>
              </a:solidFill>
            </a:endParaRPr>
          </a:p>
          <a:p>
            <a:pPr algn="l"/>
            <a:r>
              <a:rPr lang="zh-CN" altLang="en-US" sz="2800">
                <a:solidFill>
                  <a:srgbClr val="0000FF"/>
                </a:solidFill>
              </a:rPr>
              <a:t>5有效地使用了语句间的连接成</a:t>
            </a:r>
            <a:endParaRPr lang="zh-CN" altLang="en-US" sz="2800">
              <a:solidFill>
                <a:srgbClr val="0000FF"/>
              </a:solidFill>
            </a:endParaRPr>
          </a:p>
          <a:p>
            <a:pPr algn="l"/>
            <a:r>
              <a:rPr lang="zh-CN" altLang="en-US" sz="2800">
                <a:solidFill>
                  <a:srgbClr val="0000FF"/>
                </a:solidFill>
              </a:rPr>
              <a:t>分使全文结构紧凑</a:t>
            </a:r>
            <a:endParaRPr lang="zh-CN" altLang="en-US" sz="2800">
              <a:solidFill>
                <a:srgbClr val="0000FF"/>
              </a:solidFill>
            </a:endParaRPr>
          </a:p>
          <a:p>
            <a:pPr algn="l"/>
            <a:r>
              <a:rPr lang="zh-CN" altLang="en-US" sz="2800">
                <a:solidFill>
                  <a:srgbClr val="0000FF"/>
                </a:solidFill>
              </a:rPr>
              <a:t>6完全达到了预期的写作目的</a:t>
            </a:r>
            <a:endParaRPr lang="zh-CN" altLang="en-US" sz="2800">
              <a:solidFill>
                <a:srgbClr val="0000FF"/>
              </a:solidFill>
            </a:endParaRPr>
          </a:p>
        </p:txBody>
      </p:sp>
      <p:sp>
        <p:nvSpPr>
          <p:cNvPr id="3" name="文本框 2"/>
          <p:cNvSpPr txBox="1"/>
          <p:nvPr/>
        </p:nvSpPr>
        <p:spPr>
          <a:xfrm>
            <a:off x="805180" y="4600575"/>
            <a:ext cx="5082540" cy="583565"/>
          </a:xfrm>
          <a:prstGeom prst="rect">
            <a:avLst/>
          </a:prstGeom>
          <a:solidFill>
            <a:schemeClr val="bg1"/>
          </a:solidFill>
        </p:spPr>
        <p:txBody>
          <a:bodyPr wrap="none" rtlCol="0">
            <a:spAutoFit/>
          </a:bodyPr>
          <a:p>
            <a:r>
              <a:rPr lang="zh-CN" altLang="en-US" sz="3200" b="1">
                <a:gradFill>
                  <a:gsLst>
                    <a:gs pos="0">
                      <a:srgbClr val="FE4444"/>
                    </a:gs>
                    <a:gs pos="100000">
                      <a:srgbClr val="832B2B"/>
                    </a:gs>
                  </a:gsLst>
                  <a:lin scaled="0"/>
                </a:gradFill>
              </a:rPr>
              <a:t>瑕不掩瑜，符合第五档要求</a:t>
            </a:r>
            <a:endParaRPr lang="zh-CN" altLang="en-US" sz="3200" b="1">
              <a:gradFill>
                <a:gsLst>
                  <a:gs pos="0">
                    <a:srgbClr val="FE4444"/>
                  </a:gs>
                  <a:gs pos="100000">
                    <a:srgbClr val="832B2B"/>
                  </a:gs>
                </a:gsLst>
                <a:lin scaled="0"/>
              </a:gradFill>
            </a:endParaRPr>
          </a:p>
        </p:txBody>
      </p:sp>
      <p:sp>
        <p:nvSpPr>
          <p:cNvPr id="6" name="文本框 5"/>
          <p:cNvSpPr txBox="1"/>
          <p:nvPr/>
        </p:nvSpPr>
        <p:spPr>
          <a:xfrm>
            <a:off x="357505" y="5527040"/>
            <a:ext cx="8876030" cy="645160"/>
          </a:xfrm>
          <a:prstGeom prst="rect">
            <a:avLst/>
          </a:prstGeom>
          <a:solidFill>
            <a:schemeClr val="bg1"/>
          </a:solidFill>
        </p:spPr>
        <p:txBody>
          <a:bodyPr wrap="none" rtlCol="0">
            <a:spAutoFit/>
          </a:bodyPr>
          <a:p>
            <a:r>
              <a:rPr lang="zh-CN" altLang="en-US" sz="3600">
                <a:solidFill>
                  <a:srgbClr val="FF0000"/>
                </a:solidFill>
              </a:rPr>
              <a:t>词数少于</a:t>
            </a:r>
            <a:r>
              <a:rPr lang="en-US" altLang="zh-CN" sz="3600">
                <a:solidFill>
                  <a:srgbClr val="FF0000"/>
                </a:solidFill>
              </a:rPr>
              <a:t>60</a:t>
            </a:r>
            <a:r>
              <a:rPr lang="zh-CN" altLang="en-US" sz="3600">
                <a:solidFill>
                  <a:srgbClr val="FF0000"/>
                </a:solidFill>
              </a:rPr>
              <a:t>或多于</a:t>
            </a:r>
            <a:r>
              <a:rPr lang="en-US" altLang="zh-CN" sz="3600">
                <a:solidFill>
                  <a:srgbClr val="FF0000"/>
                </a:solidFill>
              </a:rPr>
              <a:t>100</a:t>
            </a:r>
            <a:r>
              <a:rPr lang="zh-CN" altLang="en-US" sz="3600">
                <a:solidFill>
                  <a:srgbClr val="FF0000"/>
                </a:solidFill>
              </a:rPr>
              <a:t>的，从总分中减去</a:t>
            </a:r>
            <a:r>
              <a:rPr lang="en-US" altLang="zh-CN" sz="3600">
                <a:solidFill>
                  <a:srgbClr val="FF0000"/>
                </a:solidFill>
              </a:rPr>
              <a:t>2</a:t>
            </a:r>
            <a:r>
              <a:rPr lang="zh-CN" altLang="en-US" sz="3600">
                <a:solidFill>
                  <a:srgbClr val="FF0000"/>
                </a:solidFill>
              </a:rPr>
              <a:t>分</a:t>
            </a:r>
            <a:endParaRPr lang="zh-CN" altLang="en-US" sz="3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 grpId="0"/>
      <p:bldP spid="2" grpId="1"/>
      <p:bldP spid="6" grpId="0" bldLvl="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16435" cy="2676525"/>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1.</a:t>
            </a:r>
            <a:r>
              <a:rPr lang="zh-CN" altLang="en-US" sz="2800">
                <a:latin typeface="Times New Roman" panose="02020603050405020304" charset="0"/>
                <a:cs typeface="Times New Roman" panose="02020603050405020304" charset="0"/>
              </a:rPr>
              <a:t>内容要点服从于角色，高质量完成交际任务</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a:t>
            </a:r>
            <a:r>
              <a:rPr lang="en-US" altLang="zh-CN" sz="2800">
                <a:latin typeface="Times New Roman" panose="02020603050405020304" charset="0"/>
                <a:cs typeface="Times New Roman" panose="02020603050405020304" charset="0"/>
              </a:rPr>
              <a:t>2020</a:t>
            </a:r>
            <a:r>
              <a:rPr lang="zh-CN" altLang="en-US" sz="2800">
                <a:latin typeface="Times New Roman" panose="02020603050405020304" charset="0"/>
                <a:cs typeface="Times New Roman" panose="02020603050405020304" charset="0"/>
              </a:rPr>
              <a:t>年</a:t>
            </a:r>
            <a:r>
              <a:rPr lang="en-US" altLang="zh-CN" sz="2800">
                <a:latin typeface="Times New Roman" panose="02020603050405020304" charset="0"/>
                <a:cs typeface="Times New Roman" panose="02020603050405020304" charset="0"/>
              </a:rPr>
              <a:t>01</a:t>
            </a:r>
            <a:r>
              <a:rPr lang="zh-CN" altLang="en-US" sz="2800">
                <a:latin typeface="Times New Roman" panose="02020603050405020304" charset="0"/>
                <a:cs typeface="Times New Roman" panose="02020603050405020304" charset="0"/>
              </a:rPr>
              <a:t>月高考试题应用文写作）</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假定你是李华，你校将举办</a:t>
            </a:r>
            <a:r>
              <a:rPr lang="zh-CN" altLang="en-US" sz="2800">
                <a:solidFill>
                  <a:srgbClr val="FF0000"/>
                </a:solidFill>
                <a:latin typeface="Times New Roman" panose="02020603050405020304" charset="0"/>
                <a:cs typeface="Times New Roman" panose="02020603050405020304" charset="0"/>
              </a:rPr>
              <a:t>外国学生中文演讲比赛</a:t>
            </a:r>
            <a:r>
              <a:rPr lang="zh-CN" altLang="en-US" sz="2800">
                <a:latin typeface="Times New Roman" panose="02020603050405020304" charset="0"/>
                <a:cs typeface="Times New Roman" panose="02020603050405020304" charset="0"/>
              </a:rPr>
              <a:t>，请给你的英国朋友George 写封邮件邀请他参加。内容包括：1.比赛时间；</a:t>
            </a:r>
            <a:r>
              <a:rPr lang="zh-CN" altLang="en-US" sz="2800">
                <a:solidFill>
                  <a:srgbClr val="FF0000"/>
                </a:solidFill>
                <a:latin typeface="Times New Roman" panose="02020603050405020304" charset="0"/>
                <a:cs typeface="Times New Roman" panose="02020603050405020304" charset="0"/>
              </a:rPr>
              <a:t>2.演讲话题；</a:t>
            </a:r>
            <a:r>
              <a:rPr lang="zh-CN" altLang="en-US" sz="2800">
                <a:latin typeface="Times New Roman" panose="02020603050405020304" charset="0"/>
                <a:cs typeface="Times New Roman" panose="02020603050405020304" charset="0"/>
              </a:rPr>
              <a:t>3.报名方式。</a:t>
            </a:r>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注意：1.词数80左右；2.可适当增加细节，以使行文连贯。</a:t>
            </a: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27940" y="2823845"/>
            <a:ext cx="12172950" cy="2676525"/>
          </a:xfrm>
          <a:prstGeom prst="rect">
            <a:avLst/>
          </a:prstGeom>
          <a:noFill/>
        </p:spPr>
        <p:txBody>
          <a:bodyPr wrap="square" rtlCol="0">
            <a:spAutoFit/>
          </a:bodyPr>
          <a:p>
            <a:r>
              <a:rPr lang="en-US" altLang="zh-CN" sz="2800"/>
              <a:t>  </a:t>
            </a:r>
            <a:r>
              <a:rPr lang="zh-CN" altLang="en-US" sz="2800"/>
              <a:t>本次写作特别注意基本内容之一的 </a:t>
            </a:r>
            <a:r>
              <a:rPr lang="zh-CN" altLang="en-US" sz="2800">
                <a:solidFill>
                  <a:srgbClr val="0000FF"/>
                </a:solidFill>
              </a:rPr>
              <a:t>Chinese</a:t>
            </a:r>
            <a:r>
              <a:rPr lang="zh-CN" altLang="en-US" sz="2800"/>
              <a:t> </a:t>
            </a:r>
            <a:r>
              <a:rPr lang="zh-CN" altLang="en-US" sz="2800">
                <a:solidFill>
                  <a:srgbClr val="FF9409"/>
                </a:solidFill>
              </a:rPr>
              <a:t>speech</a:t>
            </a:r>
            <a:r>
              <a:rPr lang="zh-CN" altLang="en-US" sz="2800"/>
              <a:t> </a:t>
            </a:r>
            <a:r>
              <a:rPr lang="en-US" altLang="zh-CN" sz="2800">
                <a:gradFill>
                  <a:gsLst>
                    <a:gs pos="0">
                      <a:srgbClr val="FE4444"/>
                    </a:gs>
                    <a:gs pos="100000">
                      <a:srgbClr val="832B2B"/>
                    </a:gs>
                  </a:gsLst>
                  <a:lin scaled="0"/>
                </a:gradFill>
              </a:rPr>
              <a:t>competiton/contenst</a:t>
            </a:r>
            <a:r>
              <a:rPr lang="zh-CN" altLang="en-US" sz="2800"/>
              <a:t>,</a:t>
            </a:r>
            <a:r>
              <a:rPr lang="zh-CN" altLang="en-US" sz="2800">
                <a:solidFill>
                  <a:srgbClr val="FF0000"/>
                </a:solidFill>
              </a:rPr>
              <a:t>这三个意思缺一不可</a:t>
            </a:r>
            <a:r>
              <a:rPr lang="zh-CN" altLang="en-US" sz="2800"/>
              <a:t>,共同构成一个完整的方向标的关键信息,直接影响交际的有效性,因此缺失任何一个都判为要点缺失,要掉到2档,再看语言面貌适当调档。如果后面有相关信息的补充,亦视为有效信息。</a:t>
            </a:r>
            <a:endParaRPr lang="zh-CN" altLang="en-US" sz="2800"/>
          </a:p>
          <a:p>
            <a:r>
              <a:rPr lang="zh-CN" altLang="en-US" sz="2800"/>
              <a:t>  但如果是“lecture, speaking,</a:t>
            </a:r>
            <a:r>
              <a:rPr lang="en-US" altLang="zh-CN" sz="2800"/>
              <a:t> </a:t>
            </a:r>
            <a:r>
              <a:rPr lang="zh-CN" altLang="en-US" sz="2800"/>
              <a:t>ra</a:t>
            </a:r>
            <a:r>
              <a:rPr lang="en-US" altLang="zh-CN" sz="2800"/>
              <a:t>c</a:t>
            </a:r>
            <a:r>
              <a:rPr lang="zh-CN" altLang="en-US" sz="2800"/>
              <a:t>e, match之类不准确的表达,视为次要点缺失,档内扣分。</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895" y="456565"/>
            <a:ext cx="12143740" cy="368300"/>
          </a:xfrm>
          <a:prstGeom prst="rect">
            <a:avLst/>
          </a:prstGeom>
          <a:noFill/>
        </p:spPr>
        <p:txBody>
          <a:bodyPr wrap="square" rtlCol="0">
            <a:spAutoFit/>
          </a:bodyPr>
          <a:p>
            <a:endParaRPr lang="zh-CN" altLang="en-US"/>
          </a:p>
        </p:txBody>
      </p:sp>
      <p:graphicFrame>
        <p:nvGraphicFramePr>
          <p:cNvPr id="5" name="表格 4"/>
          <p:cNvGraphicFramePr/>
          <p:nvPr>
            <p:custDataLst>
              <p:tags r:id="rId1"/>
            </p:custDataLst>
          </p:nvPr>
        </p:nvGraphicFramePr>
        <p:xfrm>
          <a:off x="49212" y="0"/>
          <a:ext cx="12052935" cy="6400800"/>
        </p:xfrm>
        <a:graphic>
          <a:graphicData uri="http://schemas.openxmlformats.org/drawingml/2006/table">
            <a:tbl>
              <a:tblPr firstRow="1" bandRow="1">
                <a:tableStyleId>{5940675A-B579-460E-94D1-54222C63F5DA}</a:tableStyleId>
              </a:tblPr>
              <a:tblGrid>
                <a:gridCol w="733425"/>
                <a:gridCol w="11319510"/>
              </a:tblGrid>
              <a:tr h="215900">
                <a:tc>
                  <a:txBody>
                    <a:bodyPr/>
                    <a:p>
                      <a:pPr indent="0" algn="ctr">
                        <a:buNone/>
                      </a:pPr>
                      <a:r>
                        <a:rPr lang="en-US" sz="2800" b="0">
                          <a:latin typeface="Times New Roman" panose="02020603050405020304" charset="0"/>
                          <a:cs typeface="Times New Roman" panose="02020603050405020304" charset="0"/>
                        </a:rPr>
                        <a:t>文体</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书信体，要求有书信完整的格式（称谓、正文、结语、落款）</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800" b="0">
                          <a:latin typeface="Times New Roman" panose="02020603050405020304" charset="0"/>
                          <a:cs typeface="Times New Roman" panose="02020603050405020304" charset="0"/>
                        </a:rPr>
                        <a:t>结构（三段）</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①写信背景信息（邀请你的英国朋友George 参加外国学生中文演讲比赛）②告知比赛时间；演讲话题；报名方式（均为开放性要点）③结束语</a:t>
                      </a:r>
                      <a:r>
                        <a:rPr lang="en-US" sz="2800" b="0">
                          <a:solidFill>
                            <a:srgbClr val="FF0000"/>
                          </a:solidFill>
                          <a:latin typeface="Times New Roman" panose="02020603050405020304" charset="0"/>
                          <a:cs typeface="Times New Roman" panose="02020603050405020304" charset="0"/>
                        </a:rPr>
                        <a:t>（鼓励参赛）</a:t>
                      </a:r>
                      <a:endParaRPr lang="en-US" altLang="en-US" sz="2800" b="0">
                        <a:solidFill>
                          <a:srgbClr val="FF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indent="0" algn="ctr">
                        <a:buNone/>
                      </a:pPr>
                      <a:r>
                        <a:rPr lang="en-US" sz="2800" b="0">
                          <a:latin typeface="Times New Roman" panose="02020603050405020304" charset="0"/>
                          <a:cs typeface="Times New Roman" panose="02020603050405020304" charset="0"/>
                        </a:rPr>
                        <a:t>四个要点</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1. 写信背景信息（第一层级信息）；2. 比赛时间；3.演讲话题；4.报名方式。</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800" b="0">
                          <a:latin typeface="Times New Roman" panose="02020603050405020304" charset="0"/>
                          <a:cs typeface="Times New Roman" panose="02020603050405020304" charset="0"/>
                        </a:rPr>
                        <a:t>语言风格</a:t>
                      </a:r>
                      <a:endParaRPr lang="en-US" altLang="en-US" sz="2800" b="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latin typeface="Times New Roman" panose="02020603050405020304" charset="0"/>
                          <a:cs typeface="Times New Roman" panose="02020603050405020304" charset="0"/>
                        </a:rPr>
                        <a:t>角色代入：</a:t>
                      </a:r>
                      <a:r>
                        <a:rPr lang="en-US" sz="2800" b="0">
                          <a:solidFill>
                            <a:srgbClr val="FF0000"/>
                          </a:solidFill>
                          <a:latin typeface="Times New Roman" panose="02020603050405020304" charset="0"/>
                          <a:cs typeface="Times New Roman" panose="02020603050405020304" charset="0"/>
                        </a:rPr>
                        <a:t>写给外国好友的非正式邀请信（对方不一定参加），并告知相关基本信息。如果对方回信参加，后续会有正式邀请，通知比赛的具体要求。因此本文的语气要亲切热情，鼓励好友参加，告知的内容必须既简约又具体清晰。</a:t>
                      </a:r>
                      <a:endParaRPr lang="en-US" altLang="en-US" sz="2800" b="0">
                        <a:solidFill>
                          <a:srgbClr val="FF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212090"/>
            <a:ext cx="12162790" cy="6123940"/>
          </a:xfrm>
          <a:prstGeom prst="rect">
            <a:avLst/>
          </a:prstGeom>
          <a:noFill/>
        </p:spPr>
        <p:txBody>
          <a:bodyPr wrap="square" rtlCol="0">
            <a:spAutoFit/>
          </a:bodyPr>
          <a:p>
            <a:r>
              <a:rPr lang="zh-CN" altLang="en-US" sz="2800"/>
              <a:t>应用文的考查，更注重交际内容得体合理的考查，而不是拘泥于应用文体裁。</a:t>
            </a:r>
            <a:r>
              <a:rPr lang="zh-CN" altLang="en-US" sz="2800">
                <a:solidFill>
                  <a:srgbClr val="FF0000"/>
                </a:solidFill>
              </a:rPr>
              <a:t>本篇告知信，不能写成正式的邀请信</a:t>
            </a:r>
            <a:r>
              <a:rPr lang="zh-CN" altLang="en-US" sz="2800"/>
              <a:t>。行文应注重作者的意图、情感态度和价值取向，在此基础上强化以下</a:t>
            </a:r>
            <a:r>
              <a:rPr lang="zh-CN" altLang="en-US" sz="2800">
                <a:solidFill>
                  <a:srgbClr val="FF0000"/>
                </a:solidFill>
              </a:rPr>
              <a:t>四个方面内容的高分表达</a:t>
            </a:r>
            <a:r>
              <a:rPr lang="zh-CN" altLang="en-US" sz="2800"/>
              <a:t>：</a:t>
            </a:r>
            <a:endParaRPr lang="zh-CN" altLang="en-US" sz="2800"/>
          </a:p>
          <a:p>
            <a:r>
              <a:rPr lang="zh-CN" altLang="en-US" sz="2800"/>
              <a:t>1. 比赛时间，确保清楚明晰</a:t>
            </a:r>
            <a:endParaRPr lang="zh-CN" altLang="en-US" sz="2800"/>
          </a:p>
          <a:p>
            <a:r>
              <a:rPr lang="zh-CN" altLang="en-US" sz="2800"/>
              <a:t>①The contest is scheduled to take place in school auditorium, at 6:00 p.m. on June 13th and will last for two hours. </a:t>
            </a:r>
            <a:endParaRPr lang="zh-CN" altLang="en-US" sz="2800"/>
          </a:p>
          <a:p>
            <a:r>
              <a:rPr lang="zh-CN" altLang="en-US" sz="2800"/>
              <a:t>2. 演讲话题，提升文化交流</a:t>
            </a:r>
            <a:endParaRPr lang="zh-CN" altLang="en-US" sz="2800"/>
          </a:p>
          <a:p>
            <a:r>
              <a:rPr lang="zh-CN" altLang="en-US" sz="2800"/>
              <a:t>①All contestants are expected to deliver their speeches about “Doing right things or doing things right” which is truly interesting and challenging for every candidate. </a:t>
            </a:r>
            <a:endParaRPr lang="zh-CN" altLang="en-US" sz="2800"/>
          </a:p>
          <a:p>
            <a:r>
              <a:rPr lang="zh-CN" altLang="en-US" sz="2800">
                <a:solidFill>
                  <a:srgbClr val="FF0000"/>
                </a:solidFill>
              </a:rPr>
              <a:t>②Aiming to promote mutual understandings between various cultures, the topic of the speech “My story with China”, allows participants to demonstrate their oral Chinese skills as well as share amazing experiences in China.</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p:cTn id="7" dur="1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8" dur="1000" fill="hold"/>
                                        <p:tgtEl>
                                          <p:spTgt spid="4">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53265" cy="6123940"/>
          </a:xfrm>
          <a:prstGeom prst="rect">
            <a:avLst/>
          </a:prstGeom>
          <a:noFill/>
        </p:spPr>
        <p:txBody>
          <a:bodyPr wrap="square" rtlCol="0">
            <a:spAutoFit/>
          </a:bodyPr>
          <a:p>
            <a:r>
              <a:rPr lang="zh-CN" altLang="en-US" sz="2800"/>
              <a:t>3. 报名方式，体现细心服务</a:t>
            </a:r>
            <a:endParaRPr lang="zh-CN" altLang="en-US" sz="2800"/>
          </a:p>
          <a:p>
            <a:r>
              <a:rPr lang="zh-CN" altLang="en-US" sz="2800"/>
              <a:t>As a language enthusiast, you can </a:t>
            </a:r>
            <a:r>
              <a:rPr lang="zh-CN" altLang="en-US" sz="2800">
                <a:solidFill>
                  <a:srgbClr val="FF0000"/>
                </a:solidFill>
              </a:rPr>
              <a:t>sign up for报名参加/ enroll for登记参加/ enter for报名参加（比赛</a:t>
            </a:r>
            <a:r>
              <a:rPr lang="zh-CN" altLang="en-US" sz="2800"/>
              <a:t>） the contest on </a:t>
            </a:r>
            <a:r>
              <a:rPr lang="zh-CN" altLang="en-US" sz="2800" u="sng"/>
              <a:t>our school website</a:t>
            </a:r>
            <a:r>
              <a:rPr lang="en-US" altLang="zh-CN" sz="2800" u="sng"/>
              <a:t> </a:t>
            </a:r>
            <a:r>
              <a:rPr lang="zh-CN" altLang="en-US" sz="2800" u="sng"/>
              <a:t>before Wednesday</a:t>
            </a:r>
            <a:r>
              <a:rPr lang="en-US" altLang="zh-CN" sz="2800"/>
              <a:t>  </a:t>
            </a:r>
            <a:r>
              <a:rPr lang="zh-CN" altLang="en-US" sz="2800"/>
              <a:t>, and I'm sure that your sparkling thoughts will definitely be appreciated.</a:t>
            </a:r>
            <a:endParaRPr lang="zh-CN" altLang="en-US" sz="2800"/>
          </a:p>
          <a:p>
            <a:endParaRPr lang="zh-CN" altLang="en-US" sz="2800"/>
          </a:p>
          <a:p>
            <a:r>
              <a:rPr lang="zh-CN" altLang="en-US" sz="2800"/>
              <a:t>It's a fantastic opportunity to express your love for life and gain an insight into different cultures. You can't afford to missing it. If interested, please </a:t>
            </a:r>
            <a:r>
              <a:rPr lang="zh-CN" altLang="en-US" sz="2800" u="sng"/>
              <a:t>contact me early and register for you</a:t>
            </a:r>
            <a:r>
              <a:rPr lang="zh-CN" altLang="en-US" sz="2800"/>
              <a:t>. </a:t>
            </a:r>
            <a:endParaRPr lang="zh-CN" altLang="en-US" sz="2800"/>
          </a:p>
          <a:p>
            <a:endParaRPr lang="zh-CN" altLang="en-US" sz="2800"/>
          </a:p>
          <a:p>
            <a:r>
              <a:rPr lang="zh-CN" altLang="en-US" sz="2800"/>
              <a:t>4. 结语邀请，多加真诚鼓励</a:t>
            </a:r>
            <a:endParaRPr lang="zh-CN" altLang="en-US" sz="2800"/>
          </a:p>
          <a:p>
            <a:endParaRPr lang="zh-CN" altLang="en-US" sz="2800"/>
          </a:p>
          <a:p>
            <a:r>
              <a:rPr lang="zh-CN" altLang="en-US" sz="2800"/>
              <a:t>①Anticipate to your involvement ！</a:t>
            </a:r>
            <a:endParaRPr lang="zh-CN" altLang="en-US" sz="2800"/>
          </a:p>
          <a:p>
            <a:r>
              <a:rPr lang="zh-CN" altLang="en-US" sz="2800"/>
              <a:t>②Looking forward to your marvellous performance.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 calcmode="lin" valueType="num">
                                      <p:cBhvr additive="base">
                                        <p:cTn id="2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 calcmode="lin" valueType="num">
                                      <p:cBhvr additive="base">
                                        <p:cTn id="2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7785" y="0"/>
            <a:ext cx="12134215" cy="649287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George,</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 hope this mail finds you well. I'm writing to inform you of the approaching Chinese speech contest, which is organized annually for foreign students.</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Scheduled to be held at 2:00 pm this Saturday at the auditorium, the event will last approximately 3 hours. Aiming to promote the cross-cultural communicating, the competition will focus on the theme of “My Comprehension of Chinese Culture”. Given that you are a keen enthusiast for traditional Chinese culture with proficiency in authentic Chinese, I'm earnestly inviting you to participate in.</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latin typeface="Times New Roman" panose="02020603050405020304" charset="0"/>
                <a:cs typeface="Times New Roman" panose="02020603050405020304" charset="0"/>
              </a:rPr>
              <a:t>If you are available and have interest in this, please submit your application on our school website before Wednesday. Hopefully you can harvest a rewarding and enjoyable experience.</a:t>
            </a:r>
            <a:endParaRPr lang="zh-CN" altLang="en-US" sz="32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55" y="279400"/>
            <a:ext cx="12134215" cy="4831080"/>
          </a:xfrm>
          <a:prstGeom prst="rect">
            <a:avLst/>
          </a:prstGeom>
          <a:noFill/>
        </p:spPr>
        <p:txBody>
          <a:bodyPr wrap="square" rtlCol="0">
            <a:spAutoFit/>
          </a:bodyPr>
          <a:p>
            <a:r>
              <a:rPr lang="zh-CN" altLang="en-US" sz="2800">
                <a:latin typeface="Times New Roman" panose="02020603050405020304" charset="0"/>
                <a:cs typeface="Times New Roman" panose="02020603050405020304" charset="0"/>
              </a:rPr>
              <a:t>Dear George,</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 hope this mail finds you well. I'm writing to </a:t>
            </a:r>
            <a:r>
              <a:rPr lang="zh-CN" altLang="en-US" sz="2800">
                <a:solidFill>
                  <a:srgbClr val="FF0000"/>
                </a:solidFill>
                <a:latin typeface="Times New Roman" panose="02020603050405020304" charset="0"/>
                <a:cs typeface="Times New Roman" panose="02020603050405020304" charset="0"/>
              </a:rPr>
              <a:t>inform</a:t>
            </a:r>
            <a:r>
              <a:rPr lang="zh-CN" altLang="en-US" sz="2800">
                <a:latin typeface="Times New Roman" panose="02020603050405020304" charset="0"/>
                <a:cs typeface="Times New Roman" panose="02020603050405020304" charset="0"/>
              </a:rPr>
              <a:t> you of the approaching </a:t>
            </a:r>
            <a:r>
              <a:rPr lang="zh-CN" altLang="en-US" sz="2800">
                <a:solidFill>
                  <a:srgbClr val="FF0000"/>
                </a:solidFill>
                <a:latin typeface="Times New Roman" panose="02020603050405020304" charset="0"/>
                <a:cs typeface="Times New Roman" panose="02020603050405020304" charset="0"/>
              </a:rPr>
              <a:t>Chinese speech contest</a:t>
            </a:r>
            <a:r>
              <a:rPr lang="zh-CN" altLang="en-US" sz="2800">
                <a:latin typeface="Times New Roman" panose="02020603050405020304" charset="0"/>
                <a:cs typeface="Times New Roman" panose="02020603050405020304" charset="0"/>
              </a:rPr>
              <a:t>, which is </a:t>
            </a:r>
            <a:r>
              <a:rPr lang="zh-CN" altLang="en-US" sz="2800">
                <a:solidFill>
                  <a:srgbClr val="FF0000"/>
                </a:solidFill>
                <a:latin typeface="Times New Roman" panose="02020603050405020304" charset="0"/>
                <a:cs typeface="Times New Roman" panose="02020603050405020304" charset="0"/>
              </a:rPr>
              <a:t>organized</a:t>
            </a:r>
            <a:r>
              <a:rPr lang="zh-CN" altLang="en-US" sz="2800">
                <a:latin typeface="Times New Roman" panose="02020603050405020304" charset="0"/>
                <a:cs typeface="Times New Roman" panose="02020603050405020304" charset="0"/>
              </a:rPr>
              <a:t> annually </a:t>
            </a:r>
            <a:r>
              <a:rPr lang="zh-CN" altLang="en-US" sz="2800">
                <a:solidFill>
                  <a:srgbClr val="FF0000"/>
                </a:solidFill>
                <a:latin typeface="Times New Roman" panose="02020603050405020304" charset="0"/>
                <a:cs typeface="Times New Roman" panose="02020603050405020304" charset="0"/>
              </a:rPr>
              <a:t>for foreign students</a:t>
            </a:r>
            <a:r>
              <a:rPr lang="zh-CN" altLang="en-US" sz="2800">
                <a:latin typeface="Times New Roman" panose="02020603050405020304" charset="0"/>
                <a:cs typeface="Times New Roman" panose="02020603050405020304" charset="0"/>
              </a:rPr>
              <a:t>.</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Scheduled to be held at</a:t>
            </a:r>
            <a:r>
              <a:rPr lang="zh-CN" altLang="en-US" sz="2800">
                <a:solidFill>
                  <a:srgbClr val="FF0000"/>
                </a:solidFill>
                <a:latin typeface="Times New Roman" panose="02020603050405020304" charset="0"/>
                <a:cs typeface="Times New Roman" panose="02020603050405020304" charset="0"/>
              </a:rPr>
              <a:t> 2:00 pm this Saturday at the auditorium, the event will last approximately 3 hours</a:t>
            </a:r>
            <a:r>
              <a:rPr lang="zh-CN" altLang="en-US" sz="2800">
                <a:latin typeface="Times New Roman" panose="02020603050405020304" charset="0"/>
                <a:cs typeface="Times New Roman" panose="02020603050405020304" charset="0"/>
              </a:rPr>
              <a:t>. Aiming to </a:t>
            </a:r>
            <a:r>
              <a:rPr lang="zh-CN" altLang="en-US" sz="2800">
                <a:solidFill>
                  <a:srgbClr val="FF0000"/>
                </a:solidFill>
                <a:latin typeface="Times New Roman" panose="02020603050405020304" charset="0"/>
                <a:cs typeface="Times New Roman" panose="02020603050405020304" charset="0"/>
              </a:rPr>
              <a:t>promote the cross-cultural communicating</a:t>
            </a:r>
            <a:r>
              <a:rPr lang="zh-CN" altLang="en-US" sz="2800">
                <a:latin typeface="Times New Roman" panose="02020603050405020304" charset="0"/>
                <a:cs typeface="Times New Roman" panose="02020603050405020304" charset="0"/>
              </a:rPr>
              <a:t>, the competition will focus on t</a:t>
            </a:r>
            <a:r>
              <a:rPr lang="zh-CN" altLang="en-US" sz="2800">
                <a:solidFill>
                  <a:srgbClr val="FF0000"/>
                </a:solidFill>
                <a:latin typeface="Times New Roman" panose="02020603050405020304" charset="0"/>
                <a:cs typeface="Times New Roman" panose="02020603050405020304" charset="0"/>
              </a:rPr>
              <a:t>he theme of “My Comprehension of Chinese Culture</a:t>
            </a:r>
            <a:r>
              <a:rPr lang="zh-CN" altLang="en-US" sz="2800">
                <a:latin typeface="Times New Roman" panose="02020603050405020304" charset="0"/>
                <a:cs typeface="Times New Roman" panose="02020603050405020304" charset="0"/>
              </a:rPr>
              <a:t>”. </a:t>
            </a:r>
            <a:r>
              <a:rPr lang="zh-CN" altLang="en-US" sz="2800">
                <a:solidFill>
                  <a:srgbClr val="FF0000"/>
                </a:solidFill>
                <a:latin typeface="Times New Roman" panose="02020603050405020304" charset="0"/>
                <a:cs typeface="Times New Roman" panose="02020603050405020304" charset="0"/>
              </a:rPr>
              <a:t>Given that考虑到 you are a keen enthusiast </a:t>
            </a:r>
            <a:r>
              <a:rPr lang="zh-CN" altLang="en-US" sz="2800">
                <a:latin typeface="Times New Roman" panose="02020603050405020304" charset="0"/>
                <a:cs typeface="Times New Roman" panose="02020603050405020304" charset="0"/>
              </a:rPr>
              <a:t>for traditional Chinese culture with proficiency in authentic Chinese, I'm</a:t>
            </a:r>
            <a:r>
              <a:rPr lang="zh-CN" altLang="en-US" sz="2800">
                <a:solidFill>
                  <a:srgbClr val="FF0000"/>
                </a:solidFill>
                <a:latin typeface="Times New Roman" panose="02020603050405020304" charset="0"/>
                <a:cs typeface="Times New Roman" panose="02020603050405020304" charset="0"/>
              </a:rPr>
              <a:t> earnestly inviting</a:t>
            </a:r>
            <a:r>
              <a:rPr lang="zh-CN" altLang="en-US" sz="2800">
                <a:latin typeface="Times New Roman" panose="02020603050405020304" charset="0"/>
                <a:cs typeface="Times New Roman" panose="02020603050405020304" charset="0"/>
              </a:rPr>
              <a:t> you to participate in.</a:t>
            </a:r>
            <a:endParaRPr lang="zh-CN" altLang="en-US"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If you are available and have interest in this, please submit your application </a:t>
            </a:r>
            <a:r>
              <a:rPr lang="zh-CN" altLang="en-US" sz="2800">
                <a:solidFill>
                  <a:srgbClr val="FF0000"/>
                </a:solidFill>
                <a:latin typeface="Times New Roman" panose="02020603050405020304" charset="0"/>
                <a:cs typeface="Times New Roman" panose="02020603050405020304" charset="0"/>
              </a:rPr>
              <a:t>on our school website before Wednesday</a:t>
            </a:r>
            <a:r>
              <a:rPr lang="zh-CN" altLang="en-US" sz="2800">
                <a:latin typeface="Times New Roman" panose="02020603050405020304" charset="0"/>
                <a:cs typeface="Times New Roman" panose="02020603050405020304" charset="0"/>
              </a:rPr>
              <a:t>. Hopefully you can harvest </a:t>
            </a:r>
            <a:r>
              <a:rPr lang="zh-CN" altLang="en-US" sz="2800">
                <a:solidFill>
                  <a:srgbClr val="FF0000"/>
                </a:solidFill>
                <a:latin typeface="Times New Roman" panose="02020603050405020304" charset="0"/>
                <a:cs typeface="Times New Roman" panose="02020603050405020304" charset="0"/>
              </a:rPr>
              <a:t>a rewarding and enjoyable</a:t>
            </a:r>
            <a:r>
              <a:rPr lang="zh-CN" altLang="en-US" sz="2800">
                <a:latin typeface="Times New Roman" panose="02020603050405020304" charset="0"/>
                <a:cs typeface="Times New Roman" panose="02020603050405020304" charset="0"/>
              </a:rPr>
              <a:t> experience.</a:t>
            </a:r>
            <a:endParaRPr lang="zh-CN" altLang="en-US" sz="2800">
              <a:latin typeface="Times New Roman" panose="02020603050405020304" charset="0"/>
              <a:cs typeface="Times New Roman" panose="02020603050405020304" charset="0"/>
            </a:endParaRPr>
          </a:p>
        </p:txBody>
      </p:sp>
      <p:sp>
        <p:nvSpPr>
          <p:cNvPr id="5" name="文本框 4"/>
          <p:cNvSpPr txBox="1"/>
          <p:nvPr/>
        </p:nvSpPr>
        <p:spPr>
          <a:xfrm>
            <a:off x="0" y="3344545"/>
            <a:ext cx="12143740" cy="3415030"/>
          </a:xfrm>
          <a:prstGeom prst="rect">
            <a:avLst/>
          </a:prstGeom>
          <a:solidFill>
            <a:schemeClr val="bg1"/>
          </a:solidFill>
        </p:spPr>
        <p:txBody>
          <a:bodyPr wrap="square" rtlCol="0">
            <a:spAutoFit/>
          </a:bodyPr>
          <a:p>
            <a:r>
              <a:rPr lang="zh-CN" altLang="en-US" sz="2400">
                <a:solidFill>
                  <a:srgbClr val="0000FF"/>
                </a:solidFill>
              </a:rPr>
              <a:t>〖点评〗这篇文章覆盖了所有内容要点，作者的角色代入能力强，对第一层级隐藏信息（告知和邀请）解读到位，产生共情，从而拓展真实有效的交际内容。并且条理清晰，诚恳礼貌，亲切自然，语言优美，应用较多的复杂结构或较高级词汇词组，表现出很强的语言运用能力。</a:t>
            </a:r>
            <a:endParaRPr lang="zh-CN" altLang="en-US" sz="2400">
              <a:solidFill>
                <a:srgbClr val="0000FF"/>
              </a:solidFill>
            </a:endParaRPr>
          </a:p>
          <a:p>
            <a:r>
              <a:rPr lang="zh-CN" altLang="en-US" sz="2400">
                <a:solidFill>
                  <a:srgbClr val="0000FF"/>
                </a:solidFill>
              </a:rPr>
              <a:t>尤其在“演讲话题”的拓展上，促进“cross-cultural communicating”，聚焦“My Comprehension of Chinese Culture”，基于“a keen enthusiast for traditional Chinese culture with proficiency in authentic Chinese”，达成“earnestly inviting you to participate in”的交际目的，行文流畅，环环相扣，清晰地把信息传达给了受邀者，同時也让受邀者欣然前往。</a:t>
            </a:r>
            <a:endParaRPr lang="zh-CN" altLang="en-US" sz="24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635" y="67310"/>
            <a:ext cx="12193270" cy="7452360"/>
          </a:xfrm>
          <a:prstGeom prst="rect">
            <a:avLst/>
          </a:prstGeom>
          <a:noFill/>
          <a:ln w="9525">
            <a:noFill/>
          </a:ln>
        </p:spPr>
        <p:txBody>
          <a:bodyPr wrap="square" anchor="t" anchorCtr="0">
            <a:spAutoFit/>
          </a:bodyPr>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外貌描写：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1. 脖子上的肥肉在他的领子上到处凸出来，像个橡皮圈。</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The fat around his neck </a:t>
            </a:r>
            <a:r>
              <a:rPr lang="en-US" altLang="zh-CN" sz="3200" dirty="0">
                <a:solidFill>
                  <a:srgbClr val="FF0000"/>
                </a:solidFill>
                <a:latin typeface="Calibri" panose="020F0502020204030204" charset="0"/>
                <a:ea typeface="宋体" panose="02010600030101010101" pitchFamily="2" charset="-122"/>
              </a:rPr>
              <a:t>bulged out </a:t>
            </a:r>
            <a:r>
              <a:rPr lang="en-US" altLang="zh-CN" sz="3200" dirty="0">
                <a:latin typeface="Calibri" panose="020F0502020204030204" charset="0"/>
                <a:ea typeface="宋体" panose="02010600030101010101" pitchFamily="2" charset="-122"/>
              </a:rPr>
              <a:t>all around the top of his collar </a:t>
            </a:r>
            <a:r>
              <a:rPr lang="en-US" altLang="zh-CN" sz="3200" dirty="0">
                <a:solidFill>
                  <a:srgbClr val="FF0000"/>
                </a:solidFill>
                <a:latin typeface="Calibri" panose="020F0502020204030204" charset="0"/>
                <a:ea typeface="宋体" panose="02010600030101010101" pitchFamily="2" charset="-122"/>
              </a:rPr>
              <a:t>like a rubber ring</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zh-CN" altLang="en-US" sz="2800" b="1" dirty="0">
                <a:latin typeface="Calibri" panose="020F0502020204030204" charset="0"/>
                <a:ea typeface="宋体" panose="02010600030101010101" pitchFamily="2" charset="-122"/>
              </a:rPr>
              <a:t>动作加心理描写：</a:t>
            </a:r>
            <a:endParaRPr lang="en-US" altLang="zh-CN" sz="2800" b="1"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2.查理抓起它，迅速撕下包装纸，咬了一大口。然后他又吃了一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，又一</a:t>
            </a:r>
            <a:r>
              <a:rPr lang="zh-CN" altLang="en-US" sz="3200" dirty="0">
                <a:latin typeface="Calibri" panose="020F0502020204030204" charset="0"/>
                <a:ea typeface="宋体" panose="02010600030101010101" pitchFamily="2" charset="-122"/>
              </a:rPr>
              <a:t>口</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grabbed it </a:t>
            </a:r>
            <a:r>
              <a:rPr lang="en-US" altLang="zh-CN" sz="3200" dirty="0">
                <a:latin typeface="Calibri" panose="020F0502020204030204" charset="0"/>
                <a:ea typeface="宋体" panose="02010600030101010101" pitchFamily="2" charset="-122"/>
              </a:rPr>
              <a:t>and quickly </a:t>
            </a:r>
            <a:r>
              <a:rPr lang="en-US" altLang="zh-CN" sz="3200" dirty="0">
                <a:solidFill>
                  <a:srgbClr val="FF0000"/>
                </a:solidFill>
                <a:latin typeface="Calibri" panose="020F0502020204030204" charset="0"/>
                <a:ea typeface="宋体" panose="02010600030101010101" pitchFamily="2" charset="-122"/>
              </a:rPr>
              <a:t>tore off </a:t>
            </a:r>
            <a:r>
              <a:rPr lang="en-US" altLang="zh-CN" sz="3200" dirty="0">
                <a:latin typeface="Calibri" panose="020F0502020204030204" charset="0"/>
                <a:ea typeface="宋体" panose="02010600030101010101" pitchFamily="2" charset="-122"/>
              </a:rPr>
              <a:t>the wrapper and </a:t>
            </a:r>
            <a:r>
              <a:rPr lang="en-US" altLang="zh-CN" sz="3200" dirty="0">
                <a:solidFill>
                  <a:srgbClr val="FF0000"/>
                </a:solidFill>
                <a:latin typeface="Calibri" panose="020F0502020204030204" charset="0"/>
                <a:ea typeface="宋体" panose="02010600030101010101" pitchFamily="2" charset="-122"/>
              </a:rPr>
              <a:t>took an enormous bite</a:t>
            </a:r>
            <a:r>
              <a:rPr lang="en-US" altLang="zh-CN" sz="3200" dirty="0">
                <a:latin typeface="Calibri" panose="020F0502020204030204" charset="0"/>
                <a:ea typeface="宋体" panose="02010600030101010101" pitchFamily="2" charset="-122"/>
              </a:rPr>
              <a:t>. Then he </a:t>
            </a:r>
            <a:r>
              <a:rPr lang="en-US" altLang="zh-CN" sz="3200" dirty="0">
                <a:solidFill>
                  <a:srgbClr val="FF0000"/>
                </a:solidFill>
                <a:latin typeface="Calibri" panose="020F0502020204030204" charset="0"/>
                <a:ea typeface="宋体" panose="02010600030101010101" pitchFamily="2" charset="-122"/>
              </a:rPr>
              <a:t>took another </a:t>
            </a:r>
            <a:r>
              <a:rPr lang="en-US" altLang="zh-CN" sz="3200" dirty="0">
                <a:latin typeface="Calibri" panose="020F0502020204030204" charset="0"/>
                <a:ea typeface="宋体" panose="02010600030101010101" pitchFamily="2" charset="-122"/>
              </a:rPr>
              <a:t>… </a:t>
            </a:r>
            <a:r>
              <a:rPr lang="en-US" altLang="zh-CN" sz="3200" dirty="0">
                <a:solidFill>
                  <a:srgbClr val="FF0000"/>
                </a:solidFill>
                <a:latin typeface="Calibri" panose="020F0502020204030204" charset="0"/>
                <a:ea typeface="宋体" panose="02010600030101010101" pitchFamily="2" charset="-122"/>
              </a:rPr>
              <a:t>and another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3.查理继续狼吞虎咽地吃巧克力。他停</a:t>
            </a:r>
            <a:r>
              <a:rPr lang="zh-CN" altLang="en-US" sz="3200" dirty="0">
                <a:latin typeface="Calibri" panose="020F0502020204030204" charset="0"/>
                <a:ea typeface="宋体" panose="02010600030101010101" pitchFamily="2" charset="-122"/>
              </a:rPr>
              <a:t>不下来</a:t>
            </a:r>
            <a:r>
              <a:rPr lang="en-US" altLang="zh-CN" sz="3200" dirty="0">
                <a:latin typeface="Calibri" panose="020F0502020204030204" charset="0"/>
                <a:ea typeface="宋体" panose="02010600030101010101" pitchFamily="2" charset="-122"/>
              </a:rPr>
              <a:t>。不到半分钟，整个</a:t>
            </a:r>
            <a:r>
              <a:rPr lang="zh-CN" altLang="en-US" sz="3200" dirty="0">
                <a:latin typeface="Calibri" panose="020F0502020204030204" charset="0"/>
                <a:ea typeface="宋体" panose="02010600030101010101" pitchFamily="2" charset="-122"/>
              </a:rPr>
              <a:t>巧克力</a:t>
            </a:r>
            <a:r>
              <a:rPr lang="en-US" altLang="zh-CN" sz="3200" dirty="0">
                <a:latin typeface="Calibri" panose="020F0502020204030204" charset="0"/>
                <a:ea typeface="宋体" panose="02010600030101010101" pitchFamily="2" charset="-122"/>
              </a:rPr>
              <a:t>就在他的喉咙里消失了。他上气不接下气，但他感到出奇地、异乎寻常地快乐。</a:t>
            </a:r>
            <a:endParaRPr lang="en-US" altLang="zh-CN" sz="3200" dirty="0">
              <a:latin typeface="Calibri" panose="020F0502020204030204" charset="0"/>
              <a:ea typeface="宋体" panose="02010600030101010101" pitchFamily="2" charset="-122"/>
            </a:endParaRPr>
          </a:p>
          <a:p>
            <a:pPr eaLnBrk="0" hangingPunct="0">
              <a:lnSpc>
                <a:spcPts val="32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went on wolfing </a:t>
            </a:r>
            <a:r>
              <a:rPr lang="en-US" altLang="zh-CN" sz="3200" dirty="0">
                <a:latin typeface="Calibri" panose="020F0502020204030204" charset="0"/>
                <a:ea typeface="宋体" panose="02010600030101010101" pitchFamily="2" charset="-122"/>
              </a:rPr>
              <a:t>the chocolate. He </a:t>
            </a:r>
            <a:r>
              <a:rPr lang="en-US" altLang="zh-CN" sz="3200" dirty="0">
                <a:solidFill>
                  <a:srgbClr val="FF0000"/>
                </a:solidFill>
                <a:latin typeface="Calibri" panose="020F0502020204030204" charset="0"/>
                <a:ea typeface="宋体" panose="02010600030101010101" pitchFamily="2" charset="-122"/>
              </a:rPr>
              <a:t>couldn't stop</a:t>
            </a:r>
            <a:r>
              <a:rPr lang="en-US" altLang="zh-CN" sz="3200" dirty="0">
                <a:latin typeface="Calibri" panose="020F0502020204030204" charset="0"/>
                <a:ea typeface="宋体" panose="02010600030101010101" pitchFamily="2" charset="-122"/>
              </a:rPr>
              <a:t>. And in less than half a minute, the whole thing had disappeared down his throat. He </a:t>
            </a:r>
            <a:r>
              <a:rPr lang="en-US" altLang="zh-CN" sz="3200" dirty="0">
                <a:solidFill>
                  <a:srgbClr val="FF0000"/>
                </a:solidFill>
                <a:latin typeface="Calibri" panose="020F0502020204030204" charset="0"/>
                <a:ea typeface="宋体" panose="02010600030101010101" pitchFamily="2" charset="-122"/>
              </a:rPr>
              <a:t>was quite out of breath</a:t>
            </a:r>
            <a:r>
              <a:rPr lang="en-US" altLang="zh-CN" sz="3200" dirty="0">
                <a:latin typeface="Calibri" panose="020F0502020204030204" charset="0"/>
                <a:ea typeface="宋体" panose="02010600030101010101" pitchFamily="2" charset="-122"/>
              </a:rPr>
              <a:t>, but he </a:t>
            </a:r>
            <a:r>
              <a:rPr lang="en-US" altLang="zh-CN" sz="3200" dirty="0">
                <a:solidFill>
                  <a:srgbClr val="FF0000"/>
                </a:solidFill>
                <a:latin typeface="Calibri" panose="020F0502020204030204" charset="0"/>
                <a:ea typeface="宋体" panose="02010600030101010101" pitchFamily="2" charset="-122"/>
              </a:rPr>
              <a:t>felt marvelously, extraordinarily happy</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a:p>
            <a:pPr>
              <a:lnSpc>
                <a:spcPts val="2600"/>
              </a:lnSpc>
            </a:pPr>
            <a:r>
              <a:rPr lang="zh-CN" altLang="en-US" sz="2800" dirty="0">
                <a:latin typeface="Calibri" panose="020F0502020204030204" charset="0"/>
                <a:ea typeface="宋体" panose="02010600030101010101" pitchFamily="2" charset="-122"/>
              </a:rPr>
              <a:t> </a:t>
            </a: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9"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p:cTn id="11"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2"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3" dur="10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矩形 2"/>
          <p:cNvSpPr/>
          <p:nvPr/>
        </p:nvSpPr>
        <p:spPr>
          <a:xfrm>
            <a:off x="0" y="427355"/>
            <a:ext cx="12192635" cy="5734050"/>
          </a:xfrm>
          <a:prstGeom prst="rect">
            <a:avLst/>
          </a:prstGeom>
          <a:noFill/>
          <a:ln w="9525">
            <a:noFill/>
          </a:ln>
        </p:spPr>
        <p:txBody>
          <a:bodyPr wrap="square" anchor="t" anchorCtr="0">
            <a:spAutoFit/>
          </a:bodyPr>
          <a:p>
            <a:pPr>
              <a:lnSpc>
                <a:spcPts val="3100"/>
              </a:lnSpc>
              <a:spcBef>
                <a:spcPts val="600"/>
              </a:spcBef>
            </a:pPr>
            <a:r>
              <a:rPr lang="en-US" altLang="zh-CN" sz="3200" b="1" dirty="0">
                <a:solidFill>
                  <a:srgbClr val="800000"/>
                </a:solidFill>
                <a:latin typeface="Calibri" panose="020F0502020204030204" charset="0"/>
                <a:ea typeface="宋体" panose="02010600030101010101" pitchFamily="2" charset="-122"/>
              </a:rPr>
              <a:t>4.</a:t>
            </a:r>
            <a:r>
              <a:rPr lang="en-US" altLang="zh-CN" sz="3200" dirty="0">
                <a:latin typeface="Calibri" panose="020F0502020204030204" charset="0"/>
                <a:ea typeface="宋体" panose="02010600030101010101" pitchFamily="2" charset="-122"/>
              </a:rPr>
              <a:t> 几秒钟后，查理周围聚集了大约二十个人，还有更多的人从街上挤了进来。</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In a few seconds, there was a crowd of about twenty people </a:t>
            </a:r>
            <a:r>
              <a:rPr lang="en-US" altLang="zh-CN" sz="3200" dirty="0">
                <a:solidFill>
                  <a:srgbClr val="FF0000"/>
                </a:solidFill>
                <a:latin typeface="Calibri" panose="020F0502020204030204" charset="0"/>
                <a:ea typeface="宋体" panose="02010600030101010101" pitchFamily="2" charset="-122"/>
              </a:rPr>
              <a:t>clustering around </a:t>
            </a:r>
            <a:r>
              <a:rPr lang="en-US" altLang="zh-CN" sz="3200" dirty="0">
                <a:latin typeface="Calibri" panose="020F0502020204030204" charset="0"/>
                <a:ea typeface="宋体" panose="02010600030101010101" pitchFamily="2" charset="-122"/>
              </a:rPr>
              <a:t>Charlie, and many more were </a:t>
            </a:r>
            <a:r>
              <a:rPr lang="en-US" altLang="zh-CN" sz="3200" dirty="0">
                <a:solidFill>
                  <a:srgbClr val="FF0000"/>
                </a:solidFill>
                <a:latin typeface="Calibri" panose="020F0502020204030204" charset="0"/>
                <a:ea typeface="宋体" panose="02010600030101010101" pitchFamily="2" charset="-122"/>
              </a:rPr>
              <a:t>pushing their way </a:t>
            </a:r>
            <a:r>
              <a:rPr lang="en-US" altLang="zh-CN" sz="3200" dirty="0">
                <a:latin typeface="Calibri" panose="020F0502020204030204" charset="0"/>
                <a:ea typeface="宋体" panose="02010600030101010101" pitchFamily="2" charset="-122"/>
              </a:rPr>
              <a:t>in from </a:t>
            </a:r>
            <a:r>
              <a:rPr lang="en-US" altLang="zh-CN" sz="3200" u="sng" dirty="0">
                <a:latin typeface="Calibri" panose="020F0502020204030204" charset="0"/>
                <a:ea typeface="宋体" panose="02010600030101010101" pitchFamily="2" charset="-122"/>
              </a:rPr>
              <a:t>the street</a:t>
            </a:r>
            <a:r>
              <a:rPr lang="en-US" altLang="zh-CN" sz="3200" dirty="0">
                <a:latin typeface="Calibri" panose="020F0502020204030204" charset="0"/>
                <a:ea typeface="宋体" panose="02010600030101010101" pitchFamily="2" charset="-122"/>
              </a:rPr>
              <a:t>.</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5.</a:t>
            </a:r>
            <a:r>
              <a:rPr lang="en-US" altLang="zh-CN" sz="3200" dirty="0">
                <a:latin typeface="Calibri" panose="020F0502020204030204" charset="0"/>
                <a:ea typeface="宋体" panose="02010600030101010101" pitchFamily="2" charset="-122"/>
              </a:rPr>
              <a:t> 查理点点头，嘴里塞满了巧克力。</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 </a:t>
            </a:r>
            <a:r>
              <a:rPr lang="en-US" altLang="zh-CN" sz="3200" dirty="0">
                <a:solidFill>
                  <a:srgbClr val="FF0000"/>
                </a:solidFill>
                <a:latin typeface="Calibri" panose="020F0502020204030204" charset="0"/>
                <a:ea typeface="宋体" panose="02010600030101010101" pitchFamily="2" charset="-122"/>
              </a:rPr>
              <a:t>nodded</a:t>
            </a:r>
            <a:r>
              <a:rPr lang="en-US" altLang="zh-CN" sz="3200" dirty="0">
                <a:latin typeface="Calibri" panose="020F0502020204030204" charset="0"/>
                <a:ea typeface="宋体" panose="02010600030101010101" pitchFamily="2" charset="-122"/>
              </a:rPr>
              <a:t>, his mouth </a:t>
            </a:r>
            <a:r>
              <a:rPr lang="en-US" altLang="zh-CN" sz="3200" dirty="0">
                <a:solidFill>
                  <a:srgbClr val="FF0000"/>
                </a:solidFill>
                <a:latin typeface="Calibri" panose="020F0502020204030204" charset="0"/>
                <a:ea typeface="宋体" panose="02010600030101010101" pitchFamily="2" charset="-122"/>
              </a:rPr>
              <a:t>bulging</a:t>
            </a:r>
            <a:r>
              <a:rPr lang="en-US" altLang="zh-CN" sz="3200" dirty="0">
                <a:latin typeface="Calibri" panose="020F0502020204030204" charset="0"/>
                <a:ea typeface="宋体" panose="02010600030101010101" pitchFamily="2" charset="-122"/>
              </a:rPr>
              <a:t> with chocolate.</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b="1" dirty="0">
                <a:solidFill>
                  <a:srgbClr val="800000"/>
                </a:solidFill>
                <a:latin typeface="Arial" panose="020B0604020202020204" pitchFamily="34" charset="0"/>
                <a:ea typeface="宋体" panose="02010600030101010101" pitchFamily="2" charset="-122"/>
              </a:rPr>
              <a:t>6.</a:t>
            </a:r>
            <a:r>
              <a:rPr lang="en-US" altLang="zh-CN" sz="3200" dirty="0">
                <a:latin typeface="Calibri" panose="020F0502020204030204" charset="0"/>
                <a:ea typeface="宋体" panose="02010600030101010101" pitchFamily="2" charset="-122"/>
              </a:rPr>
              <a:t> 是金奖券!”店老板尖叫着，跳起来大约有一英尺高。</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“It‘s a Golden Ticket!“ </a:t>
            </a:r>
            <a:r>
              <a:rPr lang="en-US" altLang="zh-CN" sz="3200" dirty="0">
                <a:solidFill>
                  <a:srgbClr val="FF0000"/>
                </a:solidFill>
                <a:latin typeface="Calibri" panose="020F0502020204030204" charset="0"/>
                <a:ea typeface="宋体" panose="02010600030101010101" pitchFamily="2" charset="-122"/>
              </a:rPr>
              <a:t>screamed</a:t>
            </a:r>
            <a:r>
              <a:rPr lang="en-US" altLang="zh-CN" sz="3200" dirty="0">
                <a:latin typeface="Calibri" panose="020F0502020204030204" charset="0"/>
                <a:ea typeface="宋体" panose="02010600030101010101" pitchFamily="2" charset="-122"/>
              </a:rPr>
              <a:t> the shopkeeper, </a:t>
            </a:r>
            <a:r>
              <a:rPr lang="en-US" altLang="zh-CN" sz="3200" dirty="0">
                <a:solidFill>
                  <a:srgbClr val="FF0000"/>
                </a:solidFill>
                <a:latin typeface="Calibri" panose="020F0502020204030204" charset="0"/>
                <a:ea typeface="宋体" panose="02010600030101010101" pitchFamily="2" charset="-122"/>
              </a:rPr>
              <a:t>leaping about a foot in the air</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7. 查理的心停止跳动了。</a:t>
            </a:r>
            <a:endParaRPr lang="en-US" altLang="zh-CN" sz="3200" dirty="0">
              <a:latin typeface="Calibri" panose="020F0502020204030204" charset="0"/>
              <a:ea typeface="宋体" panose="02010600030101010101" pitchFamily="2" charset="-122"/>
            </a:endParaRPr>
          </a:p>
          <a:p>
            <a:pPr>
              <a:lnSpc>
                <a:spcPts val="3100"/>
              </a:lnSpc>
              <a:spcBef>
                <a:spcPts val="600"/>
              </a:spcBef>
            </a:pPr>
            <a:r>
              <a:rPr lang="en-US" altLang="zh-CN" sz="3200" dirty="0">
                <a:latin typeface="Calibri" panose="020F0502020204030204" charset="0"/>
                <a:ea typeface="宋体" panose="02010600030101010101" pitchFamily="2" charset="-122"/>
              </a:rPr>
              <a:t>Charlie‘s </a:t>
            </a:r>
            <a:r>
              <a:rPr lang="en-US" altLang="zh-CN" sz="3200" dirty="0">
                <a:solidFill>
                  <a:srgbClr val="FF0000"/>
                </a:solidFill>
                <a:latin typeface="Calibri" panose="020F0502020204030204" charset="0"/>
                <a:ea typeface="宋体" panose="02010600030101010101" pitchFamily="2" charset="-122"/>
              </a:rPr>
              <a:t>heart stood still</a:t>
            </a:r>
            <a:r>
              <a:rPr lang="en-US" altLang="zh-CN" sz="3200" dirty="0">
                <a:latin typeface="Calibri" panose="020F0502020204030204" charset="0"/>
                <a:ea typeface="宋体" panose="02010600030101010101" pitchFamily="2" charset="-122"/>
              </a:rPr>
              <a:t>. </a:t>
            </a:r>
            <a:endParaRPr lang="en-US" altLang="zh-CN" sz="3200" dirty="0">
              <a:latin typeface="Calibri" panose="020F0502020204030204" charset="0"/>
              <a:ea typeface="宋体" panose="02010600030101010101" pitchFamily="2" charset="-122"/>
            </a:endParaRPr>
          </a:p>
          <a:p>
            <a:pPr>
              <a:lnSpc>
                <a:spcPts val="2600"/>
              </a:lnSpc>
            </a:pPr>
            <a:endParaRPr lang="en-US" altLang="zh-CN" sz="2800" dirty="0">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p:cTn id="16"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8" dur="10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ox(in)">
                                      <p:cBhvr>
                                        <p:cTn id="23"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18415" y="0"/>
            <a:ext cx="12155170" cy="6985635"/>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Dear Alex,</a:t>
            </a:r>
            <a:endParaRPr lang="zh-CN" altLang="en-US"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Hearing your </a:t>
            </a:r>
            <a:r>
              <a:rPr lang="zh-CN" altLang="en-US" sz="3200">
                <a:solidFill>
                  <a:srgbClr val="FF0000"/>
                </a:solidFill>
                <a:latin typeface="Times New Roman" panose="02020603050405020304" charset="0"/>
                <a:cs typeface="Times New Roman" panose="02020603050405020304" charset="0"/>
              </a:rPr>
              <a:t>depart</a:t>
            </a:r>
            <a:r>
              <a:rPr lang="en-US" altLang="zh-CN" sz="3200">
                <a:solidFill>
                  <a:srgbClr val="FF0000"/>
                </a:solidFill>
                <a:latin typeface="Times New Roman" panose="02020603050405020304" charset="0"/>
                <a:cs typeface="Times New Roman" panose="02020603050405020304" charset="0"/>
              </a:rPr>
              <a:t>u</a:t>
            </a:r>
            <a:r>
              <a:rPr lang="zh-CN" altLang="en-US" sz="3200">
                <a:solidFill>
                  <a:srgbClr val="FF0000"/>
                </a:solidFill>
                <a:latin typeface="Times New Roman" panose="02020603050405020304" charset="0"/>
                <a:cs typeface="Times New Roman" panose="02020603050405020304" charset="0"/>
              </a:rPr>
              <a:t>re</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I'm writing to express my sincere gratitude for your </a:t>
            </a:r>
            <a:r>
              <a:rPr lang="zh-CN" altLang="en-US" sz="3200">
                <a:solidFill>
                  <a:srgbClr val="FF0000"/>
                </a:solidFill>
                <a:latin typeface="Times New Roman" panose="02020603050405020304" charset="0"/>
                <a:cs typeface="Times New Roman" panose="02020603050405020304" charset="0"/>
              </a:rPr>
              <a:t>relentless </a:t>
            </a:r>
            <a:r>
              <a:rPr lang="zh-CN" altLang="en-US" sz="3200">
                <a:solidFill>
                  <a:schemeClr val="tx1"/>
                </a:solidFill>
                <a:latin typeface="Times New Roman" panose="02020603050405020304" charset="0"/>
                <a:cs typeface="Times New Roman" panose="02020603050405020304" charset="0"/>
              </a:rPr>
              <a:t>help for me.</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Last year has </a:t>
            </a:r>
            <a:r>
              <a:rPr lang="zh-CN" altLang="en-US" sz="3200">
                <a:solidFill>
                  <a:srgbClr val="FF0000"/>
                </a:solidFill>
                <a:latin typeface="Times New Roman" panose="02020603050405020304" charset="0"/>
                <a:cs typeface="Times New Roman" panose="02020603050405020304" charset="0"/>
              </a:rPr>
              <a:t>witnessed my harvest</a:t>
            </a:r>
            <a:r>
              <a:rPr lang="zh-CN" altLang="en-US" sz="3200">
                <a:solidFill>
                  <a:schemeClr val="tx1"/>
                </a:solidFill>
                <a:latin typeface="Times New Roman" panose="02020603050405020304" charset="0"/>
                <a:cs typeface="Times New Roman" panose="02020603050405020304" charset="0"/>
              </a:rPr>
              <a:t> in English. When </a:t>
            </a:r>
            <a:r>
              <a:rPr lang="en-US" altLang="zh-CN" sz="3200">
                <a:solidFill>
                  <a:schemeClr val="tx1"/>
                </a:solidFill>
                <a:latin typeface="Times New Roman" panose="02020603050405020304" charset="0"/>
                <a:cs typeface="Times New Roman" panose="02020603050405020304" charset="0"/>
              </a:rPr>
              <a:t>I </a:t>
            </a:r>
            <a:r>
              <a:rPr lang="zh-CN" altLang="en-US" sz="3200">
                <a:solidFill>
                  <a:srgbClr val="FF0000"/>
                </a:solidFill>
                <a:latin typeface="Times New Roman" panose="02020603050405020304" charset="0"/>
                <a:cs typeface="Times New Roman" panose="02020603050405020304" charset="0"/>
              </a:rPr>
              <a:t>was messed up with </a:t>
            </a:r>
            <a:r>
              <a:rPr lang="zh-CN" altLang="en-US" sz="3200">
                <a:solidFill>
                  <a:schemeClr val="tx1"/>
                </a:solidFill>
                <a:latin typeface="Times New Roman" panose="02020603050405020304" charset="0"/>
                <a:cs typeface="Times New Roman" panose="02020603050405020304" charset="0"/>
              </a:rPr>
              <a:t>all the </a:t>
            </a:r>
            <a:r>
              <a:rPr lang="zh-CN" altLang="en-US" sz="3200">
                <a:solidFill>
                  <a:srgbClr val="FF0000"/>
                </a:solidFill>
                <a:latin typeface="Times New Roman" panose="02020603050405020304" charset="0"/>
                <a:cs typeface="Times New Roman" panose="02020603050405020304" charset="0"/>
              </a:rPr>
              <a:t>lan</a:t>
            </a:r>
            <a:r>
              <a:rPr lang="en-US" altLang="zh-CN" sz="3200">
                <a:solidFill>
                  <a:srgbClr val="FF0000"/>
                </a:solidFill>
                <a:latin typeface="Times New Roman" panose="02020603050405020304" charset="0"/>
                <a:cs typeface="Times New Roman" panose="02020603050405020304" charset="0"/>
              </a:rPr>
              <a:t>g</a:t>
            </a:r>
            <a:r>
              <a:rPr lang="zh-CN" altLang="en-US" sz="3200">
                <a:solidFill>
                  <a:srgbClr val="FF0000"/>
                </a:solidFill>
                <a:latin typeface="Times New Roman" panose="02020603050405020304" charset="0"/>
                <a:cs typeface="Times New Roman" panose="02020603050405020304" charset="0"/>
              </a:rPr>
              <a:t>uage obstacles</a:t>
            </a:r>
            <a:r>
              <a:rPr lang="zh-CN" altLang="en-US" sz="3200">
                <a:solidFill>
                  <a:schemeClr val="tx1"/>
                </a:solidFill>
                <a:latin typeface="Times New Roman" panose="02020603050405020304" charset="0"/>
                <a:cs typeface="Times New Roman" panose="02020603050405020304" charset="0"/>
              </a:rPr>
              <a:t>, it</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s your patience and guidance th</a:t>
            </a:r>
            <a:r>
              <a:rPr lang="en-US" altLang="zh-CN" sz="3200">
                <a:solidFill>
                  <a:schemeClr val="tx1"/>
                </a:solidFill>
                <a:latin typeface="Times New Roman" panose="02020603050405020304" charset="0"/>
                <a:cs typeface="Times New Roman" panose="02020603050405020304" charset="0"/>
              </a:rPr>
              <a:t>at </a:t>
            </a:r>
            <a:r>
              <a:rPr lang="zh-CN" altLang="en-US" sz="3200">
                <a:solidFill>
                  <a:srgbClr val="FF0000"/>
                </a:solidFill>
                <a:latin typeface="Times New Roman" panose="02020603050405020304" charset="0"/>
                <a:cs typeface="Times New Roman" panose="02020603050405020304" charset="0"/>
              </a:rPr>
              <a:t>enlighten</a:t>
            </a:r>
            <a:r>
              <a:rPr lang="en-US" altLang="zh-CN" sz="3200">
                <a:solidFill>
                  <a:srgbClr val="FF0000"/>
                </a:solidFill>
                <a:latin typeface="Times New Roman" panose="02020603050405020304" charset="0"/>
                <a:cs typeface="Times New Roman" panose="02020603050405020304" charset="0"/>
              </a:rPr>
              <a:t>ed</a:t>
            </a:r>
            <a:r>
              <a:rPr lang="zh-CN" altLang="en-US" sz="3200">
                <a:solidFill>
                  <a:schemeClr val="tx1"/>
                </a:solidFill>
                <a:latin typeface="Times New Roman" panose="02020603050405020304" charset="0"/>
                <a:cs typeface="Times New Roman" panose="02020603050405020304" charset="0"/>
              </a:rPr>
              <a:t> me. Besides, you always offered to revise the language style of my writing practice, </a:t>
            </a:r>
            <a:r>
              <a:rPr lang="en-US" altLang="zh-CN" sz="3200">
                <a:solidFill>
                  <a:schemeClr val="tx1"/>
                </a:solidFill>
                <a:latin typeface="Times New Roman" panose="02020603050405020304" charset="0"/>
                <a:cs typeface="Times New Roman" panose="02020603050405020304" charset="0"/>
              </a:rPr>
              <a:t>w</a:t>
            </a:r>
            <a:r>
              <a:rPr lang="zh-CN" altLang="en-US" sz="3200">
                <a:solidFill>
                  <a:schemeClr val="tx1"/>
                </a:solidFill>
                <a:latin typeface="Times New Roman" panose="02020603050405020304" charset="0"/>
                <a:cs typeface="Times New Roman" panose="02020603050405020304" charset="0"/>
              </a:rPr>
              <a:t>hic</a:t>
            </a:r>
            <a:r>
              <a:rPr lang="en-US" altLang="zh-CN" sz="3200">
                <a:solidFill>
                  <a:schemeClr val="tx1"/>
                </a:solidFill>
                <a:latin typeface="Times New Roman" panose="02020603050405020304" charset="0"/>
                <a:cs typeface="Times New Roman" panose="02020603050405020304" charset="0"/>
              </a:rPr>
              <a:t>h</a:t>
            </a:r>
            <a:r>
              <a:rPr lang="zh-CN" altLang="en-US" sz="3200">
                <a:solidFill>
                  <a:schemeClr val="tx1"/>
                </a:solidFill>
                <a:latin typeface="Times New Roman" panose="02020603050405020304" charset="0"/>
                <a:cs typeface="Times New Roman" panose="02020603050405020304" charset="0"/>
              </a:rPr>
              <a:t> enabled me to </a:t>
            </a:r>
            <a:r>
              <a:rPr lang="zh-CN" altLang="en-US" sz="3200">
                <a:solidFill>
                  <a:srgbClr val="FF0000"/>
                </a:solidFill>
                <a:latin typeface="Times New Roman" panose="02020603050405020304" charset="0"/>
                <a:cs typeface="Times New Roman" panose="02020603050405020304" charset="0"/>
              </a:rPr>
              <a:t>savour a dip </a:t>
            </a:r>
            <a:r>
              <a:rPr lang="en-US" altLang="zh-CN" sz="3200">
                <a:solidFill>
                  <a:srgbClr val="FF0000"/>
                </a:solidFill>
                <a:latin typeface="Times New Roman" panose="02020603050405020304" charset="0"/>
                <a:cs typeface="Times New Roman" panose="02020603050405020304" charset="0"/>
              </a:rPr>
              <a:t>of </a:t>
            </a:r>
            <a:r>
              <a:rPr lang="zh-CN" altLang="en-US" sz="3200">
                <a:solidFill>
                  <a:srgbClr val="FF0000"/>
                </a:solidFill>
                <a:latin typeface="Times New Roman" panose="02020603050405020304" charset="0"/>
                <a:cs typeface="Times New Roman" panose="02020603050405020304" charset="0"/>
              </a:rPr>
              <a:t>authentic</a:t>
            </a:r>
            <a:r>
              <a:rPr lang="zh-CN" altLang="en-US" sz="3200">
                <a:solidFill>
                  <a:schemeClr val="tx1"/>
                </a:solidFill>
                <a:latin typeface="Times New Roman" panose="02020603050405020304" charset="0"/>
                <a:cs typeface="Times New Roman" panose="02020603050405020304" charset="0"/>
              </a:rPr>
              <a:t> Eng</a:t>
            </a:r>
            <a:r>
              <a:rPr lang="en-US" altLang="zh-CN" sz="3200">
                <a:solidFill>
                  <a:schemeClr val="tx1"/>
                </a:solidFill>
                <a:latin typeface="Times New Roman" panose="02020603050405020304" charset="0"/>
                <a:cs typeface="Times New Roman" panose="02020603050405020304" charset="0"/>
              </a:rPr>
              <a:t>lish </a:t>
            </a:r>
            <a:r>
              <a:rPr lang="zh-CN" altLang="en-US" sz="3200">
                <a:solidFill>
                  <a:schemeClr val="tx1"/>
                </a:solidFill>
                <a:latin typeface="Times New Roman" panose="02020603050405020304" charset="0"/>
                <a:cs typeface="Times New Roman" panose="02020603050405020304" charset="0"/>
              </a:rPr>
              <a:t> knowledge</a:t>
            </a:r>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With</a:t>
            </a:r>
            <a:r>
              <a:rPr lang="en-US" altLang="zh-CN" sz="3200">
                <a:solidFill>
                  <a:srgbClr val="FF0000"/>
                </a:solidFill>
                <a:latin typeface="Times New Roman" panose="02020603050405020304" charset="0"/>
                <a:cs typeface="Times New Roman" panose="02020603050405020304" charset="0"/>
              </a:rPr>
              <a:t> c</a:t>
            </a:r>
            <a:r>
              <a:rPr lang="zh-CN" altLang="en-US" sz="3200">
                <a:solidFill>
                  <a:srgbClr val="FF0000"/>
                </a:solidFill>
                <a:latin typeface="Times New Roman" panose="02020603050405020304" charset="0"/>
                <a:cs typeface="Times New Roman" panose="02020603050405020304" charset="0"/>
              </a:rPr>
              <a:t>ross-cu</a:t>
            </a:r>
            <a:r>
              <a:rPr lang="en-US" altLang="zh-CN" sz="3200">
                <a:solidFill>
                  <a:srgbClr val="FF0000"/>
                </a:solidFill>
                <a:latin typeface="Times New Roman" panose="02020603050405020304" charset="0"/>
                <a:cs typeface="Times New Roman" panose="02020603050405020304" charset="0"/>
              </a:rPr>
              <a:t>l</a:t>
            </a:r>
            <a:r>
              <a:rPr lang="zh-CN" altLang="en-US" sz="3200">
                <a:solidFill>
                  <a:srgbClr val="FF0000"/>
                </a:solidFill>
                <a:latin typeface="Times New Roman" panose="02020603050405020304" charset="0"/>
                <a:cs typeface="Times New Roman" panose="02020603050405020304" charset="0"/>
              </a:rPr>
              <a:t>tura</a:t>
            </a:r>
            <a:r>
              <a:rPr lang="en-US" altLang="zh-CN" sz="3200">
                <a:solidFill>
                  <a:srgbClr val="FF0000"/>
                </a:solidFill>
                <a:latin typeface="Times New Roman" panose="02020603050405020304" charset="0"/>
                <a:cs typeface="Times New Roman" panose="02020603050405020304" charset="0"/>
              </a:rPr>
              <a:t>l </a:t>
            </a:r>
            <a:r>
              <a:rPr lang="zh-CN" altLang="en-US" sz="3200">
                <a:solidFill>
                  <a:srgbClr val="FF0000"/>
                </a:solidFill>
                <a:latin typeface="Times New Roman" panose="02020603050405020304" charset="0"/>
                <a:cs typeface="Times New Roman" panose="02020603050405020304" charset="0"/>
              </a:rPr>
              <a:t>notions and vision</a:t>
            </a:r>
            <a:r>
              <a:rPr lang="en-US" altLang="zh-CN" sz="3200">
                <a:solidFill>
                  <a:srgbClr val="FF0000"/>
                </a:solidFill>
                <a:latin typeface="Times New Roman" panose="02020603050405020304" charset="0"/>
                <a:cs typeface="Times New Roman" panose="02020603050405020304" charset="0"/>
              </a:rPr>
              <a:t>s</a:t>
            </a:r>
            <a:r>
              <a:rPr lang="zh-CN" altLang="en-US" sz="3200">
                <a:solidFill>
                  <a:srgbClr val="FF0000"/>
                </a:solidFill>
                <a:latin typeface="Times New Roman" panose="02020603050405020304" charset="0"/>
                <a:cs typeface="Times New Roman" panose="02020603050405020304" charset="0"/>
              </a:rPr>
              <a:t> exchanged</a:t>
            </a:r>
            <a:r>
              <a:rPr lang="en-US" altLang="zh-CN" sz="3200">
                <a:solidFill>
                  <a:schemeClr val="tx1"/>
                </a:solidFill>
                <a:latin typeface="Times New Roman" panose="02020603050405020304" charset="0"/>
                <a:cs typeface="Times New Roman" panose="02020603050405020304" charset="0"/>
              </a:rPr>
              <a:t>, </a:t>
            </a:r>
            <a:r>
              <a:rPr lang="zh-CN" altLang="en-US" sz="3200">
                <a:solidFill>
                  <a:schemeClr val="tx1"/>
                </a:solidFill>
                <a:latin typeface="Times New Roman" panose="02020603050405020304" charset="0"/>
                <a:cs typeface="Times New Roman" panose="02020603050405020304" charset="0"/>
              </a:rPr>
              <a:t>my </a:t>
            </a:r>
            <a:r>
              <a:rPr lang="en-US" altLang="zh-CN" sz="3200">
                <a:solidFill>
                  <a:srgbClr val="FF0000"/>
                </a:solidFill>
                <a:latin typeface="Times New Roman" panose="02020603050405020304" charset="0"/>
                <a:cs typeface="Times New Roman" panose="02020603050405020304" charset="0"/>
              </a:rPr>
              <a:t>knowledge scope</a:t>
            </a:r>
            <a:r>
              <a:rPr lang="zh-CN" altLang="en-US" sz="3200">
                <a:solidFill>
                  <a:schemeClr val="tx1"/>
                </a:solidFill>
                <a:latin typeface="Times New Roman" panose="02020603050405020304" charset="0"/>
                <a:cs typeface="Times New Roman" panose="02020603050405020304" charset="0"/>
              </a:rPr>
              <a:t> was enriche</a:t>
            </a:r>
            <a:r>
              <a:rPr lang="en-US" altLang="zh-CN" sz="3200">
                <a:solidFill>
                  <a:schemeClr val="tx1"/>
                </a:solidFill>
                <a:latin typeface="Times New Roman" panose="02020603050405020304" charset="0"/>
                <a:cs typeface="Times New Roman" panose="02020603050405020304" charset="0"/>
              </a:rPr>
              <a:t>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nd our </a:t>
            </a:r>
            <a:r>
              <a:rPr lang="en-US" altLang="zh-CN" sz="3200">
                <a:solidFill>
                  <a:schemeClr val="tx1"/>
                </a:solidFill>
                <a:latin typeface="Times New Roman" panose="02020603050405020304" charset="0"/>
                <a:cs typeface="Times New Roman" panose="02020603050405020304" charset="0"/>
              </a:rPr>
              <a:t>fri</a:t>
            </a:r>
            <a:r>
              <a:rPr lang="zh-CN" altLang="en-US" sz="3200">
                <a:solidFill>
                  <a:schemeClr val="tx1"/>
                </a:solidFill>
                <a:latin typeface="Times New Roman" panose="02020603050405020304" charset="0"/>
                <a:cs typeface="Times New Roman" panose="02020603050405020304" charset="0"/>
              </a:rPr>
              <a:t>endship has been </a:t>
            </a:r>
            <a:r>
              <a:rPr lang="zh-CN" altLang="en-US" sz="3200">
                <a:solidFill>
                  <a:srgbClr val="FF0000"/>
                </a:solidFill>
                <a:latin typeface="Times New Roman" panose="02020603050405020304" charset="0"/>
                <a:cs typeface="Times New Roman" panose="02020603050405020304" charset="0"/>
              </a:rPr>
              <a:t>flourishing</a:t>
            </a:r>
            <a:r>
              <a:rPr lang="zh-CN" altLang="en-US" sz="3200">
                <a:solidFill>
                  <a:schemeClr val="tx1"/>
                </a:solidFill>
                <a:latin typeface="Times New Roman" panose="02020603050405020304" charset="0"/>
                <a:cs typeface="Times New Roman" panose="02020603050405020304" charset="0"/>
              </a:rPr>
              <a:t>!</a:t>
            </a:r>
            <a:endParaRPr lang="zh-CN" altLang="en-US" sz="3200">
              <a:solidFill>
                <a:schemeClr val="tx1"/>
              </a:solidFill>
              <a:latin typeface="Times New Roman" panose="02020603050405020304" charset="0"/>
              <a:cs typeface="Times New Roman" panose="02020603050405020304" charset="0"/>
            </a:endParaRPr>
          </a:p>
          <a:p>
            <a:r>
              <a:rPr lang="en-US" altLang="zh-CN" sz="3200">
                <a:solidFill>
                  <a:schemeClr val="tx1"/>
                </a:solidFill>
                <a:latin typeface="Times New Roman" panose="02020603050405020304" charset="0"/>
                <a:cs typeface="Times New Roman" panose="02020603050405020304" charset="0"/>
              </a:rPr>
              <a:t>  </a:t>
            </a:r>
            <a:r>
              <a:rPr lang="zh-CN" altLang="en-US" sz="3200">
                <a:solidFill>
                  <a:srgbClr val="FF0000"/>
                </a:solidFill>
                <a:latin typeface="Times New Roman" panose="02020603050405020304" charset="0"/>
                <a:cs typeface="Times New Roman" panose="02020603050405020304" charset="0"/>
              </a:rPr>
              <a:t>Attached</a:t>
            </a:r>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to </a:t>
            </a:r>
            <a:r>
              <a:rPr lang="zh-CN" altLang="en-US" sz="3200">
                <a:solidFill>
                  <a:schemeClr val="tx1"/>
                </a:solidFill>
                <a:latin typeface="Times New Roman" panose="02020603050405020304" charset="0"/>
                <a:cs typeface="Times New Roman" panose="02020603050405020304" charset="0"/>
              </a:rPr>
              <a:t>the letter is an </a:t>
            </a:r>
            <a:r>
              <a:rPr lang="zh-CN" altLang="en-US" sz="3200">
                <a:solidFill>
                  <a:srgbClr val="FF0000"/>
                </a:solidFill>
                <a:latin typeface="Times New Roman" panose="02020603050405020304" charset="0"/>
                <a:cs typeface="Times New Roman" panose="02020603050405020304" charset="0"/>
              </a:rPr>
              <a:t>auspicious</a:t>
            </a:r>
            <a:r>
              <a:rPr lang="zh-CN" altLang="en-US" sz="3200">
                <a:solidFill>
                  <a:schemeClr val="tx1"/>
                </a:solidFill>
                <a:latin typeface="Times New Roman" panose="02020603050405020304" charset="0"/>
                <a:cs typeface="Times New Roman" panose="02020603050405020304" charset="0"/>
              </a:rPr>
              <a:t>（吉祥的</a:t>
            </a:r>
            <a:r>
              <a:rPr lang="en-US" altLang="zh-CN" sz="3200">
                <a:solidFill>
                  <a:schemeClr val="tx1"/>
                </a:solidFill>
                <a:latin typeface="Times New Roman" panose="02020603050405020304" charset="0"/>
                <a:cs typeface="Times New Roman" panose="02020603050405020304" charset="0"/>
              </a:rPr>
              <a:t>)</a:t>
            </a:r>
            <a:r>
              <a:rPr lang="zh-CN" altLang="en-US" sz="3200">
                <a:solidFill>
                  <a:schemeClr val="tx1"/>
                </a:solidFill>
                <a:latin typeface="Times New Roman" panose="02020603050405020304" charset="0"/>
                <a:cs typeface="Times New Roman" panose="02020603050405020304" charset="0"/>
              </a:rPr>
              <a:t> Chinese knot. M</a:t>
            </a:r>
            <a:r>
              <a:rPr lang="en-US" altLang="zh-CN" sz="3200">
                <a:solidFill>
                  <a:schemeClr val="tx1"/>
                </a:solidFill>
                <a:latin typeface="Times New Roman" panose="02020603050405020304" charset="0"/>
                <a:cs typeface="Times New Roman" panose="02020603050405020304" charset="0"/>
              </a:rPr>
              <a:t>a</a:t>
            </a:r>
            <a:r>
              <a:rPr lang="zh-CN" altLang="en-US" sz="3200">
                <a:solidFill>
                  <a:schemeClr val="tx1"/>
                </a:solidFill>
                <a:latin typeface="Times New Roman" panose="02020603050405020304" charset="0"/>
                <a:cs typeface="Times New Roman" panose="02020603050405020304" charset="0"/>
              </a:rPr>
              <a:t>y </a:t>
            </a:r>
            <a:r>
              <a:rPr lang="en-US" altLang="zh-CN" sz="3200">
                <a:solidFill>
                  <a:schemeClr val="tx1"/>
                </a:solidFill>
                <a:latin typeface="Times New Roman" panose="02020603050405020304" charset="0"/>
                <a:cs typeface="Times New Roman" panose="02020603050405020304" charset="0"/>
              </a:rPr>
              <a:t>e</a:t>
            </a:r>
            <a:r>
              <a:rPr lang="zh-CN" altLang="en-US" sz="3200">
                <a:solidFill>
                  <a:schemeClr val="tx1"/>
                </a:solidFill>
                <a:latin typeface="Times New Roman" panose="02020603050405020304" charset="0"/>
                <a:cs typeface="Times New Roman" panose="02020603050405020304" charset="0"/>
              </a:rPr>
              <a:t>very moment full of joy on your new stage of life!</a:t>
            </a:r>
            <a:endParaRPr lang="zh-CN" altLang="en-US" sz="3200">
              <a:solidFill>
                <a:schemeClr val="tx1"/>
              </a:solidFill>
              <a:latin typeface="Times New Roman" panose="02020603050405020304" charset="0"/>
              <a:cs typeface="Times New Roman" panose="02020603050405020304" charset="0"/>
            </a:endParaRPr>
          </a:p>
          <a:p>
            <a:r>
              <a:rPr lang="zh-CN" altLang="en-US" sz="3200">
                <a:solidFill>
                  <a:schemeClr val="tx1"/>
                </a:solidFill>
                <a:latin typeface="Times New Roman" panose="02020603050405020304" charset="0"/>
                <a:cs typeface="Times New Roman" panose="02020603050405020304" charset="0"/>
              </a:rPr>
              <a:t>　　 </a:t>
            </a:r>
            <a:r>
              <a:rPr lang="en-US" altLang="zh-CN" sz="3200">
                <a:solidFill>
                  <a:schemeClr val="tx1"/>
                </a:solidFill>
                <a:latin typeface="Times New Roman" panose="02020603050405020304" charset="0"/>
                <a:cs typeface="Times New Roman" panose="02020603050405020304" charset="0"/>
              </a:rPr>
              <a:t>                                                                 </a:t>
            </a:r>
            <a:r>
              <a:rPr lang="en-US" altLang="zh-CN" sz="3200">
                <a:latin typeface="Times New Roman" panose="02020603050405020304" charset="0"/>
                <a:cs typeface="Times New Roman" panose="02020603050405020304" charset="0"/>
              </a:rPr>
              <a:t>                      Yours, </a:t>
            </a:r>
            <a:endParaRPr lang="en-US" altLang="zh-CN" sz="3200">
              <a:latin typeface="Times New Roman" panose="02020603050405020304" charset="0"/>
              <a:cs typeface="Times New Roman" panose="02020603050405020304" charset="0"/>
            </a:endParaRPr>
          </a:p>
          <a:p>
            <a:r>
              <a:rPr lang="en-US" altLang="zh-CN" sz="3200">
                <a:latin typeface="Times New Roman" panose="02020603050405020304" charset="0"/>
                <a:cs typeface="Times New Roman" panose="02020603050405020304" charset="0"/>
              </a:rPr>
              <a:t>                                                                                                 LiHua</a:t>
            </a:r>
            <a:endParaRPr lang="en-US" altLang="zh-CN" sz="3200">
              <a:latin typeface="Times New Roman" panose="02020603050405020304" charset="0"/>
              <a:cs typeface="Times New Roman" panose="02020603050405020304" charset="0"/>
            </a:endParaRPr>
          </a:p>
        </p:txBody>
      </p:sp>
      <p:sp>
        <p:nvSpPr>
          <p:cNvPr id="2" name="文本框 1"/>
          <p:cNvSpPr txBox="1"/>
          <p:nvPr/>
        </p:nvSpPr>
        <p:spPr>
          <a:xfrm>
            <a:off x="2548890" y="645795"/>
            <a:ext cx="151765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878205" y="1108075"/>
            <a:ext cx="167068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2668270" y="1570990"/>
            <a:ext cx="343344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2028825" y="2091055"/>
            <a:ext cx="317563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2548890" y="6061075"/>
            <a:ext cx="343344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137795" y="2601595"/>
            <a:ext cx="1891030" cy="368300"/>
          </a:xfrm>
          <a:prstGeom prst="rect">
            <a:avLst/>
          </a:prstGeom>
          <a:solidFill>
            <a:schemeClr val="bg1"/>
          </a:solidFill>
        </p:spPr>
        <p:txBody>
          <a:bodyPr wrap="square" rtlCol="0">
            <a:spAutoFit/>
          </a:bodyPr>
          <a:p>
            <a:endParaRPr lang="zh-CN" altLang="en-US"/>
          </a:p>
        </p:txBody>
      </p:sp>
      <p:sp>
        <p:nvSpPr>
          <p:cNvPr id="9" name="文本框 8"/>
          <p:cNvSpPr txBox="1"/>
          <p:nvPr/>
        </p:nvSpPr>
        <p:spPr>
          <a:xfrm>
            <a:off x="7374890" y="3084830"/>
            <a:ext cx="3989705" cy="368300"/>
          </a:xfrm>
          <a:prstGeom prst="rect">
            <a:avLst/>
          </a:prstGeom>
          <a:solidFill>
            <a:schemeClr val="bg1"/>
          </a:solidFill>
        </p:spPr>
        <p:txBody>
          <a:bodyPr wrap="square" rtlCol="0">
            <a:spAutoFit/>
          </a:bodyPr>
          <a:p>
            <a:endParaRPr lang="zh-CN" altLang="en-US"/>
          </a:p>
        </p:txBody>
      </p:sp>
      <p:sp>
        <p:nvSpPr>
          <p:cNvPr id="10" name="文本框 9"/>
          <p:cNvSpPr txBox="1"/>
          <p:nvPr/>
        </p:nvSpPr>
        <p:spPr>
          <a:xfrm>
            <a:off x="3406775" y="3536315"/>
            <a:ext cx="8311515" cy="368300"/>
          </a:xfrm>
          <a:prstGeom prst="rect">
            <a:avLst/>
          </a:prstGeom>
          <a:solidFill>
            <a:schemeClr val="bg1"/>
          </a:solidFill>
        </p:spPr>
        <p:txBody>
          <a:bodyPr wrap="square" rtlCol="0">
            <a:spAutoFit/>
          </a:bodyPr>
          <a:p>
            <a:endParaRPr lang="zh-CN" altLang="en-US"/>
          </a:p>
        </p:txBody>
      </p:sp>
      <p:sp>
        <p:nvSpPr>
          <p:cNvPr id="11" name="文本框 10"/>
          <p:cNvSpPr txBox="1"/>
          <p:nvPr/>
        </p:nvSpPr>
        <p:spPr>
          <a:xfrm>
            <a:off x="739775" y="3987800"/>
            <a:ext cx="2743835" cy="368300"/>
          </a:xfrm>
          <a:prstGeom prst="rect">
            <a:avLst/>
          </a:prstGeom>
          <a:solidFill>
            <a:schemeClr val="bg1"/>
          </a:solidFill>
        </p:spPr>
        <p:txBody>
          <a:bodyPr wrap="square" rtlCol="0">
            <a:spAutoFit/>
          </a:bodyPr>
          <a:p>
            <a:endParaRPr lang="zh-CN" altLang="en-US"/>
          </a:p>
        </p:txBody>
      </p:sp>
      <p:sp>
        <p:nvSpPr>
          <p:cNvPr id="12" name="文本框 11"/>
          <p:cNvSpPr txBox="1"/>
          <p:nvPr/>
        </p:nvSpPr>
        <p:spPr>
          <a:xfrm>
            <a:off x="137795" y="4439285"/>
            <a:ext cx="1765300" cy="368300"/>
          </a:xfrm>
          <a:prstGeom prst="rect">
            <a:avLst/>
          </a:prstGeom>
          <a:solidFill>
            <a:schemeClr val="bg1"/>
          </a:solidFill>
        </p:spPr>
        <p:txBody>
          <a:bodyPr wrap="square" rtlCol="0">
            <a:spAutoFit/>
          </a:bodyPr>
          <a:p>
            <a:endParaRPr lang="zh-CN" altLang="en-US"/>
          </a:p>
        </p:txBody>
      </p:sp>
      <p:sp>
        <p:nvSpPr>
          <p:cNvPr id="13" name="文本框 12"/>
          <p:cNvSpPr txBox="1"/>
          <p:nvPr/>
        </p:nvSpPr>
        <p:spPr>
          <a:xfrm>
            <a:off x="243840" y="4959350"/>
            <a:ext cx="1938020" cy="368300"/>
          </a:xfrm>
          <a:prstGeom prst="rect">
            <a:avLst/>
          </a:prstGeom>
          <a:solidFill>
            <a:schemeClr val="bg1"/>
          </a:solidFill>
        </p:spPr>
        <p:txBody>
          <a:bodyPr wrap="square" rtlCol="0">
            <a:spAutoFit/>
          </a:bodyPr>
          <a:p>
            <a:endParaRPr lang="zh-CN" altLang="en-US"/>
          </a:p>
        </p:txBody>
      </p:sp>
      <p:sp>
        <p:nvSpPr>
          <p:cNvPr id="14" name="文本框 13"/>
          <p:cNvSpPr txBox="1"/>
          <p:nvPr/>
        </p:nvSpPr>
        <p:spPr>
          <a:xfrm>
            <a:off x="4623435" y="4981575"/>
            <a:ext cx="181356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7"/>
                                        </p:tgtEl>
                                        <p:attrNameLst>
                                          <p:attrName>ppt_x</p:attrName>
                                        </p:attrNameLst>
                                      </p:cBhvr>
                                      <p:tavLst>
                                        <p:tav tm="0">
                                          <p:val>
                                            <p:strVal val="ppt_x"/>
                                          </p:val>
                                        </p:tav>
                                        <p:tav tm="100000">
                                          <p:val>
                                            <p:strVal val="ppt_x"/>
                                          </p:val>
                                        </p:tav>
                                      </p:tavLst>
                                    </p:anim>
                                    <p:anim calcmode="lin" valueType="num">
                                      <p:cBhvr additive="base">
                                        <p:cTn id="31" dur="500"/>
                                        <p:tgtEl>
                                          <p:spTgt spid="7"/>
                                        </p:tgtEl>
                                        <p:attrNameLst>
                                          <p:attrName>ppt_y</p:attrName>
                                        </p:attrNameLst>
                                      </p:cBhvr>
                                      <p:tavLst>
                                        <p:tav tm="0">
                                          <p:val>
                                            <p:strVal val="ppt_y"/>
                                          </p:val>
                                        </p:tav>
                                        <p:tav tm="100000">
                                          <p:val>
                                            <p:strVal val="1+ppt_h/2"/>
                                          </p:val>
                                        </p:tav>
                                      </p:tavLst>
                                    </p:anim>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8"/>
                                        </p:tgtEl>
                                        <p:attrNameLst>
                                          <p:attrName>ppt_x</p:attrName>
                                        </p:attrNameLst>
                                      </p:cBhvr>
                                      <p:tavLst>
                                        <p:tav tm="0">
                                          <p:val>
                                            <p:strVal val="ppt_x"/>
                                          </p:val>
                                        </p:tav>
                                        <p:tav tm="100000">
                                          <p:val>
                                            <p:strVal val="ppt_x"/>
                                          </p:val>
                                        </p:tav>
                                      </p:tavLst>
                                    </p:anim>
                                    <p:anim calcmode="lin" valueType="num">
                                      <p:cBhvr additive="base">
                                        <p:cTn id="37" dur="500"/>
                                        <p:tgtEl>
                                          <p:spTgt spid="8"/>
                                        </p:tgtEl>
                                        <p:attrNameLst>
                                          <p:attrName>ppt_y</p:attrName>
                                        </p:attrNameLst>
                                      </p:cBhvr>
                                      <p:tavLst>
                                        <p:tav tm="0">
                                          <p:val>
                                            <p:strVal val="ppt_y"/>
                                          </p:val>
                                        </p:tav>
                                        <p:tav tm="100000">
                                          <p:val>
                                            <p:strVal val="1+ppt_h/2"/>
                                          </p:val>
                                        </p:tav>
                                      </p:tavLst>
                                    </p:anim>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1"/>
                                        </p:tgtEl>
                                        <p:attrNameLst>
                                          <p:attrName>ppt_x</p:attrName>
                                        </p:attrNameLst>
                                      </p:cBhvr>
                                      <p:tavLst>
                                        <p:tav tm="0">
                                          <p:val>
                                            <p:strVal val="ppt_x"/>
                                          </p:val>
                                        </p:tav>
                                        <p:tav tm="100000">
                                          <p:val>
                                            <p:strVal val="ppt_x"/>
                                          </p:val>
                                        </p:tav>
                                      </p:tavLst>
                                    </p:anim>
                                    <p:anim calcmode="lin" valueType="num">
                                      <p:cBhvr additive="base">
                                        <p:cTn id="55" dur="500"/>
                                        <p:tgtEl>
                                          <p:spTgt spid="11"/>
                                        </p:tgtEl>
                                        <p:attrNameLst>
                                          <p:attrName>ppt_y</p:attrName>
                                        </p:attrNameLst>
                                      </p:cBhvr>
                                      <p:tavLst>
                                        <p:tav tm="0">
                                          <p:val>
                                            <p:strVal val="ppt_y"/>
                                          </p:val>
                                        </p:tav>
                                        <p:tav tm="100000">
                                          <p:val>
                                            <p:strVal val="1+ppt_h/2"/>
                                          </p:val>
                                        </p:tav>
                                      </p:tavLst>
                                    </p:anim>
                                    <p:set>
                                      <p:cBhvr>
                                        <p:cTn id="56" dur="1" fill="hold">
                                          <p:stCondLst>
                                            <p:cond delay="499"/>
                                          </p:stCondLst>
                                        </p:cTn>
                                        <p:tgtEl>
                                          <p:spTgt spid="1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0"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0" nodeType="clickEffect">
                                  <p:stCondLst>
                                    <p:cond delay="0"/>
                                  </p:stCondLst>
                                  <p:childTnLst>
                                    <p:anim calcmode="lin" valueType="num">
                                      <p:cBhvr additive="base">
                                        <p:cTn id="66" dur="500"/>
                                        <p:tgtEl>
                                          <p:spTgt spid="13"/>
                                        </p:tgtEl>
                                        <p:attrNameLst>
                                          <p:attrName>ppt_x</p:attrName>
                                        </p:attrNameLst>
                                      </p:cBhvr>
                                      <p:tavLst>
                                        <p:tav tm="0">
                                          <p:val>
                                            <p:strVal val="ppt_x"/>
                                          </p:val>
                                        </p:tav>
                                        <p:tav tm="100000">
                                          <p:val>
                                            <p:strVal val="ppt_x"/>
                                          </p:val>
                                        </p:tav>
                                      </p:tavLst>
                                    </p:anim>
                                    <p:anim calcmode="lin" valueType="num">
                                      <p:cBhvr additive="base">
                                        <p:cTn id="67" dur="500"/>
                                        <p:tgtEl>
                                          <p:spTgt spid="13"/>
                                        </p:tgtEl>
                                        <p:attrNameLst>
                                          <p:attrName>ppt_y</p:attrName>
                                        </p:attrNameLst>
                                      </p:cBhvr>
                                      <p:tavLst>
                                        <p:tav tm="0">
                                          <p:val>
                                            <p:strVal val="ppt_y"/>
                                          </p:val>
                                        </p:tav>
                                        <p:tav tm="100000">
                                          <p:val>
                                            <p:strVal val="1+ppt_h/2"/>
                                          </p:val>
                                        </p:tav>
                                      </p:tavLst>
                                    </p:anim>
                                    <p:set>
                                      <p:cBhvr>
                                        <p:cTn id="68" dur="1" fill="hold">
                                          <p:stCondLst>
                                            <p:cond delay="499"/>
                                          </p:stCondLst>
                                        </p:cTn>
                                        <p:tgtEl>
                                          <p:spTgt spid="13"/>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0" nodeType="clickEffect">
                                  <p:stCondLst>
                                    <p:cond delay="0"/>
                                  </p:stCondLst>
                                  <p:childTnLst>
                                    <p:anim calcmode="lin" valueType="num">
                                      <p:cBhvr additive="base">
                                        <p:cTn id="72" dur="500"/>
                                        <p:tgtEl>
                                          <p:spTgt spid="14"/>
                                        </p:tgtEl>
                                        <p:attrNameLst>
                                          <p:attrName>ppt_x</p:attrName>
                                        </p:attrNameLst>
                                      </p:cBhvr>
                                      <p:tavLst>
                                        <p:tav tm="0">
                                          <p:val>
                                            <p:strVal val="ppt_x"/>
                                          </p:val>
                                        </p:tav>
                                        <p:tav tm="100000">
                                          <p:val>
                                            <p:strVal val="ppt_x"/>
                                          </p:val>
                                        </p:tav>
                                      </p:tavLst>
                                    </p:anim>
                                    <p:anim calcmode="lin" valueType="num">
                                      <p:cBhvr additive="base">
                                        <p:cTn id="73" dur="500"/>
                                        <p:tgtEl>
                                          <p:spTgt spid="14"/>
                                        </p:tgtEl>
                                        <p:attrNameLst>
                                          <p:attrName>ppt_y</p:attrName>
                                        </p:attrNameLst>
                                      </p:cBhvr>
                                      <p:tavLst>
                                        <p:tav tm="0">
                                          <p:val>
                                            <p:strVal val="ppt_y"/>
                                          </p:val>
                                        </p:tav>
                                        <p:tav tm="100000">
                                          <p:val>
                                            <p:strVal val="1+ppt_h/2"/>
                                          </p:val>
                                        </p:tav>
                                      </p:tavLst>
                                    </p:anim>
                                    <p:set>
                                      <p:cBhvr>
                                        <p:cTn id="74"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1" name="文本框 1"/>
          <p:cNvSpPr txBox="1"/>
          <p:nvPr/>
        </p:nvSpPr>
        <p:spPr>
          <a:xfrm>
            <a:off x="0" y="76835"/>
            <a:ext cx="12111355" cy="5507990"/>
          </a:xfrm>
          <a:prstGeom prst="rect">
            <a:avLst/>
          </a:prstGeom>
          <a:noFill/>
          <a:ln w="9525">
            <a:noFill/>
          </a:ln>
        </p:spPr>
        <p:txBody>
          <a:bodyPr wrap="square" anchor="t" anchorCtr="0">
            <a:spAutoFit/>
          </a:bodyPr>
          <a:p>
            <a:r>
              <a:rPr lang="zh-CN" altLang="en-US" sz="3200">
                <a:latin typeface="Times New Roman" panose="02020603050405020304" charset="0"/>
                <a:ea typeface="宋体" panose="02010600030101010101" pitchFamily="2" charset="-122"/>
              </a:rPr>
              <a:t> </a:t>
            </a:r>
            <a:r>
              <a:rPr lang="en-US" altLang="zh-CN" sz="3200">
                <a:latin typeface="Times New Roman" panose="02020603050405020304" charset="0"/>
                <a:ea typeface="宋体" panose="02010600030101010101" pitchFamily="2" charset="-122"/>
              </a:rPr>
              <a:t>8.</a:t>
            </a:r>
            <a:r>
              <a:rPr lang="zh-CN" altLang="en-US" sz="3200">
                <a:latin typeface="Times New Roman" panose="02020603050405020304" charset="0"/>
                <a:ea typeface="宋体" panose="02010600030101010101" pitchFamily="2" charset="-122"/>
              </a:rPr>
              <a:t>Charlie</a:t>
            </a:r>
            <a:r>
              <a:rPr lang="zh-CN" altLang="en-US" sz="3200">
                <a:solidFill>
                  <a:srgbClr val="FF0000"/>
                </a:solidFill>
                <a:latin typeface="Times New Roman" panose="02020603050405020304" charset="0"/>
                <a:ea typeface="宋体" panose="02010600030101010101" pitchFamily="2" charset="-122"/>
              </a:rPr>
              <a:t> stepped off</a:t>
            </a:r>
            <a:r>
              <a:rPr lang="zh-CN" altLang="en-US" sz="3200">
                <a:latin typeface="Times New Roman" panose="02020603050405020304" charset="0"/>
                <a:ea typeface="宋体" panose="02010600030101010101" pitchFamily="2" charset="-122"/>
              </a:rPr>
              <a:t> the kerb and </a:t>
            </a:r>
            <a:r>
              <a:rPr lang="zh-CN" altLang="en-US" sz="3200">
                <a:solidFill>
                  <a:srgbClr val="FF0000"/>
                </a:solidFill>
                <a:latin typeface="Times New Roman" panose="02020603050405020304" charset="0"/>
                <a:ea typeface="宋体" panose="02010600030101010101" pitchFamily="2" charset="-122"/>
              </a:rPr>
              <a:t>bent down to examine</a:t>
            </a:r>
            <a:r>
              <a:rPr lang="zh-CN" altLang="en-US" sz="3200">
                <a:latin typeface="Times New Roman" panose="02020603050405020304" charset="0"/>
                <a:ea typeface="宋体" panose="02010600030101010101" pitchFamily="2" charset="-122"/>
              </a:rPr>
              <a:t> it.查理走下路边，弯下腰去检查它 Part of it was buried under the snow, but he </a:t>
            </a:r>
            <a:r>
              <a:rPr lang="zh-CN" altLang="en-US" sz="3200">
                <a:solidFill>
                  <a:srgbClr val="FF0000"/>
                </a:solidFill>
                <a:latin typeface="Times New Roman" panose="02020603050405020304" charset="0"/>
                <a:ea typeface="宋体" panose="02010600030101010101" pitchFamily="2" charset="-122"/>
              </a:rPr>
              <a:t>saw at once</a:t>
            </a:r>
            <a:r>
              <a:rPr lang="zh-CN" altLang="en-US" sz="3200">
                <a:latin typeface="Times New Roman" panose="02020603050405020304" charset="0"/>
                <a:ea typeface="宋体" panose="02010600030101010101" pitchFamily="2" charset="-122"/>
              </a:rPr>
              <a:t> what it was </a:t>
            </a:r>
            <a:r>
              <a:rPr lang="en-US" altLang="zh-CN" sz="3200">
                <a:latin typeface="Times New Roman" panose="02020603050405020304" charset="0"/>
                <a:ea typeface="宋体" panose="02010600030101010101" pitchFamily="2" charset="-122"/>
              </a:rPr>
              <a:t>i</a:t>
            </a:r>
            <a:r>
              <a:rPr lang="zh-CN" altLang="en-US" sz="3200">
                <a:latin typeface="Times New Roman" panose="02020603050405020304" charset="0"/>
                <a:ea typeface="宋体" panose="02010600030101010101" pitchFamily="2" charset="-122"/>
              </a:rPr>
              <a:t>t was a fifty-pence piece!</a:t>
            </a:r>
            <a:endParaRPr lang="zh-CN" altLang="en-US" sz="3200">
              <a:latin typeface="Times New Roman" panose="02020603050405020304" charset="0"/>
              <a:ea typeface="宋体" panose="02010600030101010101" pitchFamily="2" charset="-122"/>
            </a:endParaRPr>
          </a:p>
          <a:p>
            <a:endParaRPr lang="zh-CN" altLang="en-US" sz="3200">
              <a:latin typeface="Times New Roman" panose="02020603050405020304" charset="0"/>
              <a:ea typeface="宋体" panose="02010600030101010101" pitchFamily="2" charset="-122"/>
            </a:endParaRPr>
          </a:p>
          <a:p>
            <a:r>
              <a:rPr lang="en-US" altLang="zh-CN" sz="3200">
                <a:latin typeface="Times New Roman" panose="02020603050405020304" charset="0"/>
                <a:ea typeface="宋体" panose="02010600030101010101" pitchFamily="2" charset="-122"/>
              </a:rPr>
              <a:t>9.</a:t>
            </a:r>
            <a:r>
              <a:rPr lang="zh-CN" altLang="en-US" sz="3200">
                <a:latin typeface="Times New Roman" panose="02020603050405020304" charset="0"/>
                <a:ea typeface="宋体" panose="02010600030101010101" pitchFamily="2" charset="-122"/>
              </a:rPr>
              <a:t>Several people </a:t>
            </a:r>
            <a:r>
              <a:rPr lang="zh-CN" altLang="en-US" sz="3200">
                <a:solidFill>
                  <a:srgbClr val="FF0000"/>
                </a:solidFill>
                <a:latin typeface="Times New Roman" panose="02020603050405020304" charset="0"/>
                <a:ea typeface="宋体" panose="02010600030101010101" pitchFamily="2" charset="-122"/>
              </a:rPr>
              <a:t>went hurr</a:t>
            </a:r>
            <a:r>
              <a:rPr lang="en-US" altLang="zh-CN" sz="3200">
                <a:solidFill>
                  <a:srgbClr val="FF0000"/>
                </a:solidFill>
                <a:latin typeface="Times New Roman" panose="02020603050405020304" charset="0"/>
                <a:ea typeface="宋体" panose="02010600030101010101" pitchFamily="2" charset="-122"/>
              </a:rPr>
              <a:t>y</a:t>
            </a:r>
            <a:r>
              <a:rPr lang="zh-CN" altLang="en-US" sz="3200">
                <a:solidFill>
                  <a:srgbClr val="FF0000"/>
                </a:solidFill>
                <a:latin typeface="Times New Roman" panose="02020603050405020304" charset="0"/>
                <a:ea typeface="宋体" panose="02010600030101010101" pitchFamily="2" charset="-122"/>
              </a:rPr>
              <a:t>ing past him</a:t>
            </a:r>
            <a:r>
              <a:rPr lang="zh-CN" altLang="en-US" sz="3200">
                <a:latin typeface="Times New Roman" panose="02020603050405020304" charset="0"/>
                <a:ea typeface="宋体" panose="02010600030101010101" pitchFamily="2" charset="-122"/>
              </a:rPr>
              <a:t> on the pavement, </a:t>
            </a:r>
            <a:r>
              <a:rPr lang="zh-CN" altLang="en-US" sz="3200">
                <a:solidFill>
                  <a:srgbClr val="FF0000"/>
                </a:solidFill>
                <a:latin typeface="Times New Roman" panose="02020603050405020304" charset="0"/>
                <a:ea typeface="宋体" panose="02010600030101010101" pitchFamily="2" charset="-122"/>
              </a:rPr>
              <a:t>their chins sunk deep</a:t>
            </a:r>
            <a:r>
              <a:rPr lang="zh-CN" altLang="en-US" sz="3200">
                <a:latin typeface="Times New Roman" panose="02020603050405020304" charset="0"/>
                <a:ea typeface="宋体" panose="02010600030101010101" pitchFamily="2" charset="-122"/>
              </a:rPr>
              <a:t> </a:t>
            </a:r>
            <a:r>
              <a:rPr lang="zh-CN" altLang="en-US" sz="3200">
                <a:solidFill>
                  <a:srgbClr val="FF0000"/>
                </a:solidFill>
                <a:latin typeface="Times New Roman" panose="02020603050405020304" charset="0"/>
                <a:ea typeface="宋体" panose="02010600030101010101" pitchFamily="2" charset="-122"/>
              </a:rPr>
              <a:t>in the collars</a:t>
            </a:r>
            <a:r>
              <a:rPr lang="zh-CN" altLang="en-US" sz="3200">
                <a:latin typeface="Times New Roman" panose="02020603050405020304" charset="0"/>
                <a:ea typeface="宋体" panose="02010600030101010101" pitchFamily="2" charset="-122"/>
              </a:rPr>
              <a:t> of their coats, </a:t>
            </a:r>
            <a:r>
              <a:rPr lang="zh-CN" altLang="en-US" sz="3200">
                <a:solidFill>
                  <a:srgbClr val="FF0000"/>
                </a:solidFill>
                <a:latin typeface="Times New Roman" panose="02020603050405020304" charset="0"/>
                <a:ea typeface="宋体" panose="02010600030101010101" pitchFamily="2" charset="-122"/>
              </a:rPr>
              <a:t>their feet crunching in the snow</a:t>
            </a:r>
            <a:r>
              <a:rPr lang="zh-CN" altLang="en-US" sz="3200">
                <a:latin typeface="Times New Roman" panose="02020603050405020304" charset="0"/>
                <a:ea typeface="宋体" panose="02010600030101010101" pitchFamily="2" charset="-122"/>
              </a:rPr>
              <a:t>. 匆匆从他身边走过，他们的下巴深陷在大衣的领子里，脚在雪地里嘎吱作响None of them was searching for any money</a:t>
            </a:r>
            <a:r>
              <a:rPr lang="en-US" altLang="zh-CN" sz="3200">
                <a:latin typeface="Times New Roman" panose="02020603050405020304" charset="0"/>
                <a:ea typeface="宋体" panose="02010600030101010101" pitchFamily="2" charset="-122"/>
              </a:rPr>
              <a:t>; </a:t>
            </a:r>
            <a:r>
              <a:rPr lang="zh-CN" altLang="en-US" sz="3200">
                <a:latin typeface="Times New Roman" panose="02020603050405020304" charset="0"/>
                <a:ea typeface="宋体" panose="02010600030101010101" pitchFamily="2" charset="-122"/>
              </a:rPr>
              <a:t>none of them was </a:t>
            </a:r>
            <a:r>
              <a:rPr lang="zh-CN" altLang="en-US" sz="3200">
                <a:solidFill>
                  <a:srgbClr val="FF0000"/>
                </a:solidFill>
                <a:latin typeface="Times New Roman" panose="02020603050405020304" charset="0"/>
                <a:ea typeface="宋体" panose="02010600030101010101" pitchFamily="2" charset="-122"/>
              </a:rPr>
              <a:t>taking the slightest notice of</a:t>
            </a:r>
            <a:r>
              <a:rPr lang="zh-CN" altLang="en-US" sz="3200">
                <a:latin typeface="Times New Roman" panose="02020603050405020304" charset="0"/>
                <a:ea typeface="宋体" panose="02010600030101010101" pitchFamily="2" charset="-122"/>
              </a:rPr>
              <a:t> the small boy crouching in the gutter他们谁也没有注意到那个蜷缩在排水沟里的小男孩。.</a:t>
            </a:r>
            <a:endParaRPr lang="zh-CN" altLang="en-US" sz="3200">
              <a:latin typeface="Times New Roman" panose="02020603050405020304" charset="0"/>
              <a:ea typeface="宋体" panose="02010600030101010101" pitchFamily="2" charset="-122"/>
            </a:endParaRPr>
          </a:p>
          <a:p>
            <a:r>
              <a:rPr lang="zh-CN" altLang="en-US" sz="3200">
                <a:latin typeface="Times New Roman" panose="02020603050405020304" charset="0"/>
                <a:ea typeface="宋体" panose="02010600030101010101" pitchFamily="2" charset="-122"/>
              </a:rPr>
              <a:t>　　 </a:t>
            </a:r>
            <a:endParaRPr lang="zh-CN" altLang="en-US" sz="3200">
              <a:latin typeface="Times New Roman" panose="02020603050405020304" charset="0"/>
              <a:ea typeface="宋体" panose="02010600030101010101" pitchFamily="2" charset="-122"/>
            </a:endParaRPr>
          </a:p>
        </p:txBody>
      </p:sp>
      <p:sp>
        <p:nvSpPr>
          <p:cNvPr id="2" name="文本框 1"/>
          <p:cNvSpPr txBox="1"/>
          <p:nvPr/>
        </p:nvSpPr>
        <p:spPr>
          <a:xfrm>
            <a:off x="1765300" y="230505"/>
            <a:ext cx="7724140"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2884170" y="2162810"/>
            <a:ext cx="3770630"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9749155" y="2162810"/>
            <a:ext cx="1584325"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180975" y="2681605"/>
            <a:ext cx="3702685"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6408420" y="2681605"/>
            <a:ext cx="5085715"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110490" y="4095115"/>
            <a:ext cx="4584700"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文本框 1"/>
          <p:cNvSpPr txBox="1"/>
          <p:nvPr/>
        </p:nvSpPr>
        <p:spPr>
          <a:xfrm>
            <a:off x="0" y="1520190"/>
            <a:ext cx="12193270" cy="2861310"/>
          </a:xfrm>
          <a:prstGeom prst="rect">
            <a:avLst/>
          </a:prstGeom>
          <a:noFill/>
          <a:ln w="9525">
            <a:noFill/>
          </a:ln>
        </p:spPr>
        <p:txBody>
          <a:bodyPr wrap="square" anchor="t" anchorCtr="0">
            <a:spAutoFit/>
          </a:bodyPr>
          <a:p>
            <a:r>
              <a:rPr lang="en-US" altLang="zh-CN" sz="3600">
                <a:latin typeface="Times New Roman" panose="02020603050405020304" charset="0"/>
                <a:ea typeface="宋体" panose="02010600030101010101" pitchFamily="2" charset="-122"/>
              </a:rPr>
              <a:t>10.He </a:t>
            </a:r>
            <a:r>
              <a:rPr lang="zh-CN" altLang="en-US" sz="3600">
                <a:solidFill>
                  <a:srgbClr val="FF0000"/>
                </a:solidFill>
                <a:latin typeface="Times New Roman" panose="02020603050405020304" charset="0"/>
                <a:ea typeface="宋体" panose="02010600030101010101" pitchFamily="2" charset="-122"/>
              </a:rPr>
              <a:t>held it tightly between his shivering fingers, gazing down at it</a:t>
            </a:r>
            <a:r>
              <a:rPr lang="en-US" altLang="zh-CN" sz="3600">
                <a:solidFill>
                  <a:srgbClr val="FF0000"/>
                </a:solidFill>
                <a:latin typeface="Times New Roman" panose="02020603050405020304" charset="0"/>
                <a:ea typeface="宋体" panose="02010600030101010101" pitchFamily="2" charset="-122"/>
              </a:rPr>
              <a:t>. </a:t>
            </a:r>
            <a:r>
              <a:rPr lang="zh-CN" altLang="en-US" sz="3600">
                <a:solidFill>
                  <a:srgbClr val="FF0000"/>
                </a:solidFill>
                <a:latin typeface="Times New Roman" panose="02020603050405020304" charset="0"/>
                <a:ea typeface="宋体" panose="02010600030101010101" pitchFamily="2" charset="-122"/>
              </a:rPr>
              <a:t>他用颤抖的手指紧紧地捧着它，低头凝视着它。</a:t>
            </a:r>
            <a:r>
              <a:rPr lang="zh-CN" altLang="en-US" sz="3600">
                <a:latin typeface="Times New Roman" panose="02020603050405020304" charset="0"/>
                <a:ea typeface="宋体" panose="02010600030101010101" pitchFamily="2" charset="-122"/>
              </a:rPr>
              <a:t> It meant one thing to</a:t>
            </a:r>
            <a:r>
              <a:rPr lang="en-US" altLang="zh-CN" sz="3600">
                <a:latin typeface="Times New Roman" panose="02020603050405020304" charset="0"/>
                <a:ea typeface="宋体" panose="02010600030101010101" pitchFamily="2" charset="-122"/>
              </a:rPr>
              <a:t> </a:t>
            </a:r>
            <a:r>
              <a:rPr lang="zh-CN" altLang="en-US" sz="3600">
                <a:latin typeface="Times New Roman" panose="02020603050405020304" charset="0"/>
                <a:ea typeface="宋体" panose="02010600030101010101" pitchFamily="2" charset="-122"/>
              </a:rPr>
              <a:t>him at that moment, only one thing. It meant FOOD.</a:t>
            </a:r>
            <a:endParaRPr lang="zh-CN" altLang="en-US" sz="3600">
              <a:latin typeface="Times New Roman" panose="02020603050405020304" charset="0"/>
              <a:ea typeface="宋体" panose="02010600030101010101" pitchFamily="2" charset="-122"/>
            </a:endParaRPr>
          </a:p>
          <a:p>
            <a:r>
              <a:rPr lang="zh-CN" altLang="en-US" sz="3600">
                <a:latin typeface="Times New Roman" panose="02020603050405020304" charset="0"/>
                <a:ea typeface="宋体" panose="02010600030101010101" pitchFamily="2" charset="-122"/>
              </a:rPr>
              <a:t>　　 </a:t>
            </a:r>
            <a:endParaRPr lang="zh-CN" altLang="en-US" sz="3600">
              <a:latin typeface="Times New Roman" panose="02020603050405020304" charset="0"/>
              <a:ea typeface="宋体" panose="02010600030101010101" pitchFamily="2" charset="-122"/>
            </a:endParaRPr>
          </a:p>
        </p:txBody>
      </p:sp>
      <p:sp>
        <p:nvSpPr>
          <p:cNvPr id="2" name="文本框 1"/>
          <p:cNvSpPr txBox="1"/>
          <p:nvPr/>
        </p:nvSpPr>
        <p:spPr>
          <a:xfrm>
            <a:off x="1362710" y="1682750"/>
            <a:ext cx="1058862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3553" name="Rectangle 3"/>
          <p:cNvSpPr/>
          <p:nvPr/>
        </p:nvSpPr>
        <p:spPr>
          <a:xfrm>
            <a:off x="0" y="48260"/>
            <a:ext cx="12110720" cy="7293610"/>
          </a:xfrm>
          <a:prstGeom prst="rect">
            <a:avLst/>
          </a:prstGeom>
          <a:noFill/>
          <a:ln w="9525">
            <a:noFill/>
          </a:ln>
        </p:spPr>
        <p:txBody>
          <a:bodyPr wrap="square" anchor="t" anchorCtr="0">
            <a:spAutoFit/>
          </a:bodyPr>
          <a:p>
            <a:r>
              <a:rPr lang="en-US" altLang="zh-CN" sz="3600" b="1" dirty="0">
                <a:latin typeface="Times New Roman" panose="02020603050405020304" charset="0"/>
                <a:ea typeface="宋体" panose="02010600030101010101" pitchFamily="2" charset="-122"/>
                <a:cs typeface="Times New Roman" panose="02020603050405020304" charset="0"/>
              </a:rPr>
              <a:t>    </a:t>
            </a:r>
            <a:r>
              <a:rPr lang="en-US" altLang="zh-CN" sz="3600" b="1" i="1" dirty="0">
                <a:latin typeface="Times New Roman" panose="02020603050405020304" charset="0"/>
                <a:ea typeface="宋体" panose="02010600030101010101" pitchFamily="2" charset="-122"/>
                <a:cs typeface="Times New Roman" panose="02020603050405020304" charset="0"/>
              </a:rPr>
              <a:t>Charlie hadn't moved</a:t>
            </a:r>
            <a:r>
              <a:rPr lang="en-US" altLang="zh-CN" sz="3600" b="1" dirty="0">
                <a:latin typeface="Times New Roman" panose="02020603050405020304" charset="0"/>
                <a:ea typeface="宋体" panose="02010600030101010101" pitchFamily="2" charset="-122"/>
                <a:cs typeface="Times New Roman" panose="02020603050405020304" charset="0"/>
              </a:rPr>
              <a:t>. Standing very still</a:t>
            </a:r>
            <a:r>
              <a:rPr lang="zh-CN" altLang="en-US" sz="3600" b="1" dirty="0">
                <a:latin typeface="Times New Roman" panose="02020603050405020304" charset="0"/>
                <a:ea typeface="宋体" panose="02010600030101010101" pitchFamily="2" charset="-122"/>
                <a:cs typeface="Times New Roman" panose="02020603050405020304" charset="0"/>
              </a:rPr>
              <a:t>（呆立在那里）</a:t>
            </a:r>
            <a:r>
              <a:rPr lang="en-US" altLang="zh-CN" sz="3600" b="1" dirty="0">
                <a:latin typeface="Times New Roman" panose="02020603050405020304" charset="0"/>
                <a:ea typeface="宋体" panose="02010600030101010101" pitchFamily="2" charset="-122"/>
                <a:cs typeface="Times New Roman" panose="02020603050405020304" charset="0"/>
              </a:rPr>
              <a:t>, he held </a:t>
            </a:r>
            <a:r>
              <a:rPr lang="en-US" altLang="zh-CN" sz="3600" b="1" u="sng" dirty="0">
                <a:latin typeface="Times New Roman" panose="02020603050405020304" charset="0"/>
                <a:ea typeface="宋体" panose="02010600030101010101" pitchFamily="2" charset="-122"/>
                <a:cs typeface="Times New Roman" panose="02020603050405020304" charset="0"/>
              </a:rPr>
              <a:t>the Golden Ticket</a:t>
            </a:r>
            <a:r>
              <a:rPr lang="en-US" altLang="zh-CN" sz="3600" u="sng"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tightly with both </a:t>
            </a:r>
            <a:r>
              <a:rPr lang="en-US" altLang="zh-CN" sz="3600" b="1" u="sng" dirty="0">
                <a:latin typeface="Times New Roman" panose="02020603050405020304" charset="0"/>
                <a:ea typeface="宋体" panose="02010600030101010101" pitchFamily="2" charset="-122"/>
                <a:cs typeface="Times New Roman" panose="02020603050405020304" charset="0"/>
              </a:rPr>
              <a:t>hands</a:t>
            </a:r>
            <a:r>
              <a:rPr lang="en-US" altLang="zh-CN" sz="3600" b="1" dirty="0">
                <a:latin typeface="Times New Roman" panose="02020603050405020304" charset="0"/>
                <a:ea typeface="宋体" panose="02010600030101010101" pitchFamily="2" charset="-122"/>
                <a:cs typeface="Times New Roman" panose="02020603050405020304" charset="0"/>
              </a:rPr>
              <a:t>. The crowd pushing/jostling and shouting all around him人群在他周围推推搡搡，大声喊叫,</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he could hear his heart thumping away loudly somewhere in his throat他听得见自己的心在喉咙处剧烈地怦怦直跳.</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solidFill>
                  <a:srgbClr val="800000"/>
                </a:solidFill>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Suddenly, he felt quite dizzy. There was a peculiar floating sensation </a:t>
            </a:r>
            <a:r>
              <a:rPr lang="en-US" altLang="zh-CN" sz="3600" b="1" dirty="0">
                <a:latin typeface="Times New Roman" panose="02020603050405020304" charset="0"/>
                <a:ea typeface="宋体" panose="02010600030101010101" pitchFamily="2" charset="-122"/>
                <a:cs typeface="Times New Roman" panose="02020603050405020304" charset="0"/>
                <a:sym typeface="+mn-ea"/>
              </a:rPr>
              <a:t>有一种奇怪的飘浮感</a:t>
            </a:r>
            <a:r>
              <a:rPr lang="en-US" altLang="zh-CN" sz="3600" b="1" dirty="0">
                <a:latin typeface="Times New Roman" panose="02020603050405020304" charset="0"/>
                <a:ea typeface="宋体" panose="02010600030101010101" pitchFamily="2" charset="-122"/>
                <a:cs typeface="Times New Roman" panose="02020603050405020304" charset="0"/>
              </a:rPr>
              <a:t>coming over him, as though he were floating up in the air like a balloon漂浮在空中。. His feet didn't seem to be touching the ground at all.</a:t>
            </a:r>
            <a:r>
              <a:rPr lang="en-US" altLang="zh-CN" sz="3600" dirty="0">
                <a:latin typeface="Times New Roman" panose="02020603050405020304" charset="0"/>
                <a:ea typeface="宋体" panose="02010600030101010101" pitchFamily="2" charset="-122"/>
                <a:cs typeface="Times New Roman" panose="02020603050405020304" charset="0"/>
              </a:rPr>
              <a:t> </a:t>
            </a:r>
            <a:r>
              <a:rPr lang="en-US" altLang="zh-CN" sz="3600" b="1" dirty="0">
                <a:latin typeface="Times New Roman" panose="02020603050405020304" charset="0"/>
                <a:ea typeface="宋体" panose="02010600030101010101" pitchFamily="2" charset="-122"/>
                <a:cs typeface="Times New Roman" panose="02020603050405020304" charset="0"/>
              </a:rPr>
              <a:t>Feeling the crazy emotions of the crowd, </a:t>
            </a:r>
            <a:r>
              <a:rPr lang="en-US" altLang="zh-CN" sz="3600" b="1" u="sng" dirty="0">
                <a:latin typeface="Times New Roman" panose="02020603050405020304" charset="0"/>
                <a:ea typeface="宋体" panose="02010600030101010101" pitchFamily="2" charset="-122"/>
                <a:cs typeface="Times New Roman" panose="02020603050405020304" charset="0"/>
              </a:rPr>
              <a:t>Charlie</a:t>
            </a:r>
            <a:r>
              <a:rPr lang="en-US" altLang="zh-CN" sz="3600" b="1" dirty="0">
                <a:latin typeface="Times New Roman" panose="02020603050405020304" charset="0"/>
                <a:ea typeface="宋体" panose="02010600030101010101" pitchFamily="2" charset="-122"/>
                <a:cs typeface="Times New Roman" panose="02020603050405020304" charset="0"/>
              </a:rPr>
              <a:t> felt a sense of fear floating into his heart, he shouted at the shopkeeper for help at the top of his lungs</a:t>
            </a:r>
            <a:r>
              <a:rPr lang="zh-CN" altLang="en-US" sz="3600" b="1" dirty="0">
                <a:latin typeface="Times New Roman" panose="02020603050405020304" charset="0"/>
                <a:ea typeface="宋体" panose="02010600030101010101" pitchFamily="2" charset="-122"/>
                <a:cs typeface="Times New Roman" panose="02020603050405020304" charset="0"/>
              </a:rPr>
              <a:t>高声</a:t>
            </a:r>
            <a:r>
              <a:rPr lang="en-US" altLang="zh-CN" sz="3600" b="1" dirty="0">
                <a:latin typeface="Times New Roman" panose="02020603050405020304" charset="0"/>
                <a:ea typeface="宋体" panose="02010600030101010101" pitchFamily="2" charset="-122"/>
                <a:cs typeface="Times New Roman" panose="02020603050405020304" charset="0"/>
              </a:rPr>
              <a:t>.</a:t>
            </a:r>
            <a:endParaRPr lang="en-US" altLang="zh-CN" sz="3600" b="1" dirty="0">
              <a:solidFill>
                <a:srgbClr val="800000"/>
              </a:solidFill>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883785" y="181610"/>
            <a:ext cx="3664585" cy="368300"/>
          </a:xfrm>
          <a:prstGeom prst="rect">
            <a:avLst/>
          </a:prstGeom>
          <a:solidFill>
            <a:schemeClr val="bg1"/>
          </a:solidFill>
        </p:spPr>
        <p:txBody>
          <a:bodyPr wrap="square" rtlCol="0">
            <a:spAutoFit/>
          </a:bodyPr>
          <a:p>
            <a:endParaRPr lang="zh-CN" altLang="en-US"/>
          </a:p>
        </p:txBody>
      </p:sp>
      <p:sp>
        <p:nvSpPr>
          <p:cNvPr id="3" name="文本框 2"/>
          <p:cNvSpPr txBox="1"/>
          <p:nvPr/>
        </p:nvSpPr>
        <p:spPr>
          <a:xfrm>
            <a:off x="0" y="1351915"/>
            <a:ext cx="7126605" cy="368300"/>
          </a:xfrm>
          <a:prstGeom prst="rect">
            <a:avLst/>
          </a:prstGeom>
          <a:solidFill>
            <a:schemeClr val="bg1"/>
          </a:solidFill>
        </p:spPr>
        <p:txBody>
          <a:bodyPr wrap="square" rtlCol="0">
            <a:spAutoFit/>
          </a:bodyPr>
          <a:p>
            <a:endParaRPr lang="zh-CN" altLang="en-US"/>
          </a:p>
        </p:txBody>
      </p:sp>
      <p:sp>
        <p:nvSpPr>
          <p:cNvPr id="4" name="文本框 3"/>
          <p:cNvSpPr txBox="1"/>
          <p:nvPr/>
        </p:nvSpPr>
        <p:spPr>
          <a:xfrm>
            <a:off x="8162290" y="1720215"/>
            <a:ext cx="3743960" cy="368300"/>
          </a:xfrm>
          <a:prstGeom prst="rect">
            <a:avLst/>
          </a:prstGeom>
          <a:solidFill>
            <a:schemeClr val="bg1"/>
          </a:solidFill>
        </p:spPr>
        <p:txBody>
          <a:bodyPr wrap="square" rtlCol="0">
            <a:spAutoFit/>
          </a:bodyPr>
          <a:p>
            <a:endParaRPr lang="zh-CN" altLang="en-US"/>
          </a:p>
        </p:txBody>
      </p:sp>
      <p:sp>
        <p:nvSpPr>
          <p:cNvPr id="5" name="文本框 4"/>
          <p:cNvSpPr txBox="1"/>
          <p:nvPr/>
        </p:nvSpPr>
        <p:spPr>
          <a:xfrm>
            <a:off x="-63500" y="2409825"/>
            <a:ext cx="7254240" cy="368300"/>
          </a:xfrm>
          <a:prstGeom prst="rect">
            <a:avLst/>
          </a:prstGeom>
          <a:solidFill>
            <a:schemeClr val="bg1"/>
          </a:solidFill>
        </p:spPr>
        <p:txBody>
          <a:bodyPr wrap="square" rtlCol="0">
            <a:spAutoFit/>
          </a:bodyPr>
          <a:p>
            <a:endParaRPr lang="zh-CN" altLang="en-US"/>
          </a:p>
        </p:txBody>
      </p:sp>
      <p:sp>
        <p:nvSpPr>
          <p:cNvPr id="6" name="文本框 5"/>
          <p:cNvSpPr txBox="1"/>
          <p:nvPr/>
        </p:nvSpPr>
        <p:spPr>
          <a:xfrm>
            <a:off x="979170" y="3467735"/>
            <a:ext cx="5400040" cy="368300"/>
          </a:xfrm>
          <a:prstGeom prst="rect">
            <a:avLst/>
          </a:prstGeom>
          <a:solidFill>
            <a:schemeClr val="bg1"/>
          </a:solidFill>
        </p:spPr>
        <p:txBody>
          <a:bodyPr wrap="square" rtlCol="0">
            <a:spAutoFit/>
          </a:bodyPr>
          <a:p>
            <a:endParaRPr lang="zh-CN" altLang="en-US"/>
          </a:p>
        </p:txBody>
      </p:sp>
      <p:sp>
        <p:nvSpPr>
          <p:cNvPr id="7" name="文本框 6"/>
          <p:cNvSpPr txBox="1"/>
          <p:nvPr/>
        </p:nvSpPr>
        <p:spPr>
          <a:xfrm>
            <a:off x="7126605" y="4055110"/>
            <a:ext cx="4496435" cy="368300"/>
          </a:xfrm>
          <a:prstGeom prst="rect">
            <a:avLst/>
          </a:prstGeom>
          <a:solidFill>
            <a:schemeClr val="bg1"/>
          </a:solidFill>
        </p:spPr>
        <p:txBody>
          <a:bodyPr wrap="square" rtlCol="0">
            <a:spAutoFit/>
          </a:bodyPr>
          <a:p>
            <a:endParaRPr lang="zh-CN" altLang="en-US"/>
          </a:p>
        </p:txBody>
      </p:sp>
      <p:sp>
        <p:nvSpPr>
          <p:cNvPr id="8" name="文本框 7"/>
          <p:cNvSpPr txBox="1"/>
          <p:nvPr/>
        </p:nvSpPr>
        <p:spPr>
          <a:xfrm>
            <a:off x="6978650" y="6192520"/>
            <a:ext cx="4095115" cy="368300"/>
          </a:xfrm>
          <a:prstGeom prst="rect">
            <a:avLst/>
          </a:prstGeom>
          <a:solidFill>
            <a:schemeClr val="bg1"/>
          </a:solidFill>
        </p:spPr>
        <p:txBody>
          <a:bodyPr wrap="square" rtlCol="0">
            <a:spAutoFit/>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6"/>
                                        </p:tgtEl>
                                        <p:attrNameLst>
                                          <p:attrName>ppt_x</p:attrName>
                                        </p:attrNameLst>
                                      </p:cBhvr>
                                      <p:tavLst>
                                        <p:tav tm="0">
                                          <p:val>
                                            <p:strVal val="ppt_x"/>
                                          </p:val>
                                        </p:tav>
                                        <p:tav tm="100000">
                                          <p:val>
                                            <p:strVal val="ppt_x"/>
                                          </p:val>
                                        </p:tav>
                                      </p:tavLst>
                                    </p:anim>
                                    <p:anim calcmode="lin" valueType="num">
                                      <p:cBhvr additive="base">
                                        <p:cTn id="31" dur="500"/>
                                        <p:tgtEl>
                                          <p:spTgt spid="6"/>
                                        </p:tgtEl>
                                        <p:attrNameLst>
                                          <p:attrName>ppt_y</p:attrName>
                                        </p:attrNameLst>
                                      </p:cBhvr>
                                      <p:tavLst>
                                        <p:tav tm="0">
                                          <p:val>
                                            <p:strVal val="ppt_y"/>
                                          </p:val>
                                        </p:tav>
                                        <p:tav tm="100000">
                                          <p:val>
                                            <p:strVal val="1+ppt_h/2"/>
                                          </p:val>
                                        </p:tav>
                                      </p:tavLst>
                                    </p:anim>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文本框 1"/>
          <p:cNvSpPr txBox="1"/>
          <p:nvPr/>
        </p:nvSpPr>
        <p:spPr>
          <a:xfrm>
            <a:off x="0" y="107315"/>
            <a:ext cx="12192635" cy="5969635"/>
          </a:xfrm>
          <a:prstGeom prst="rect">
            <a:avLst/>
          </a:prstGeom>
          <a:noFill/>
          <a:ln w="9525">
            <a:noFill/>
          </a:ln>
        </p:spPr>
        <p:txBody>
          <a:bodyPr wrap="square" anchor="t" anchorCtr="0">
            <a:spAutoFit/>
          </a:bodyPr>
          <a:p>
            <a:r>
              <a:rPr lang="zh-CN" altLang="en-US" sz="2600" dirty="0">
                <a:latin typeface="Arial" panose="020B0604020202020204" pitchFamily="34" charset="0"/>
                <a:ea typeface="宋体" panose="02010600030101010101" pitchFamily="2" charset="-122"/>
              </a:rPr>
              <a:t>续写备考建议：</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对于续写文本，同学们要学会快速理出故事基本要素：</a:t>
            </a:r>
            <a:r>
              <a:rPr lang="en-US" altLang="zh-CN" sz="2600" dirty="0">
                <a:latin typeface="Arial" panose="020B0604020202020204" pitchFamily="34" charset="0"/>
                <a:ea typeface="宋体" panose="02010600030101010101" pitchFamily="2" charset="-122"/>
              </a:rPr>
              <a:t>who</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when</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where</a:t>
            </a:r>
            <a:r>
              <a:rPr lang="zh-CN" altLang="en-US" sz="2600" dirty="0">
                <a:latin typeface="Arial" panose="020B0604020202020204" pitchFamily="34" charset="0"/>
                <a:ea typeface="宋体" panose="02010600030101010101" pitchFamily="2" charset="-122"/>
              </a:rPr>
              <a:t>， </a:t>
            </a:r>
            <a:r>
              <a:rPr lang="en-US" altLang="zh-CN" sz="2600" dirty="0">
                <a:latin typeface="Arial" panose="020B0604020202020204" pitchFamily="34" charset="0"/>
                <a:ea typeface="宋体" panose="02010600030101010101" pitchFamily="2" charset="-122"/>
              </a:rPr>
              <a:t>what, why, how </a:t>
            </a:r>
            <a:r>
              <a:rPr lang="zh-CN" altLang="en-US" sz="2600" dirty="0">
                <a:latin typeface="Arial" panose="020B0604020202020204" pitchFamily="34" charset="0"/>
                <a:ea typeface="宋体" panose="02010600030101010101" pitchFamily="2" charset="-122"/>
              </a:rPr>
              <a:t>等。</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zh-CN" sz="2600" dirty="0">
                <a:latin typeface="Arial" panose="020B0604020202020204" pitchFamily="34" charset="0"/>
                <a:ea typeface="宋体" panose="02010600030101010101" pitchFamily="2" charset="-122"/>
              </a:rPr>
              <a:t>重点解读：</a:t>
            </a:r>
            <a:r>
              <a:rPr lang="en-US" altLang="zh-CN" sz="2600" dirty="0">
                <a:solidFill>
                  <a:srgbClr val="FF0000"/>
                </a:solidFill>
                <a:latin typeface="Arial" panose="020B0604020202020204" pitchFamily="34" charset="0"/>
                <a:ea typeface="宋体" panose="02010600030101010101" pitchFamily="2" charset="-122"/>
              </a:rPr>
              <a:t>1)</a:t>
            </a:r>
            <a:r>
              <a:rPr lang="zh-CN" altLang="zh-CN" sz="2600" dirty="0">
                <a:solidFill>
                  <a:srgbClr val="FF0000"/>
                </a:solidFill>
                <a:latin typeface="Arial" panose="020B0604020202020204" pitchFamily="34" charset="0"/>
                <a:ea typeface="宋体" panose="02010600030101010101" pitchFamily="2" charset="-122"/>
              </a:rPr>
              <a:t>重点细节；</a:t>
            </a:r>
            <a:r>
              <a:rPr lang="en-US" altLang="zh-CN" sz="2600" dirty="0">
                <a:solidFill>
                  <a:srgbClr val="FF0000"/>
                </a:solidFill>
                <a:latin typeface="Arial" panose="020B0604020202020204" pitchFamily="34" charset="0"/>
                <a:ea typeface="宋体" panose="02010600030101010101" pitchFamily="2" charset="-122"/>
              </a:rPr>
              <a:t>2)</a:t>
            </a:r>
            <a:r>
              <a:rPr lang="zh-CN" altLang="zh-CN" sz="2600" dirty="0">
                <a:solidFill>
                  <a:srgbClr val="FF0000"/>
                </a:solidFill>
                <a:latin typeface="Arial" panose="020B0604020202020204" pitchFamily="34" charset="0"/>
                <a:ea typeface="宋体" panose="02010600030101010101" pitchFamily="2" charset="-122"/>
              </a:rPr>
              <a:t>主要情节发展；</a:t>
            </a:r>
            <a:r>
              <a:rPr lang="en-US" altLang="zh-CN" sz="2600" dirty="0">
                <a:solidFill>
                  <a:srgbClr val="FF0000"/>
                </a:solidFill>
                <a:latin typeface="Arial" panose="020B0604020202020204" pitchFamily="34" charset="0"/>
                <a:ea typeface="宋体" panose="02010600030101010101" pitchFamily="2" charset="-122"/>
              </a:rPr>
              <a:t>3)</a:t>
            </a:r>
            <a:r>
              <a:rPr lang="zh-CN" altLang="zh-CN" sz="2600" dirty="0">
                <a:solidFill>
                  <a:srgbClr val="FF0000"/>
                </a:solidFill>
                <a:latin typeface="Arial" panose="020B0604020202020204" pitchFamily="34" charset="0"/>
                <a:ea typeface="宋体" panose="02010600030101010101" pitchFamily="2" charset="-122"/>
              </a:rPr>
              <a:t>所给段落首句的关键词</a:t>
            </a:r>
            <a:r>
              <a:rPr lang="zh-CN" altLang="en-US" sz="2600" dirty="0">
                <a:solidFill>
                  <a:srgbClr val="FF0000"/>
                </a:solidFill>
                <a:latin typeface="Arial" panose="020B0604020202020204" pitchFamily="34" charset="0"/>
                <a:ea typeface="宋体" panose="02010600030101010101" pitchFamily="2" charset="-122"/>
              </a:rPr>
              <a:t>，</a:t>
            </a:r>
            <a:r>
              <a:rPr lang="zh-CN" altLang="zh-CN" sz="2600" dirty="0">
                <a:solidFill>
                  <a:srgbClr val="FF0000"/>
                </a:solidFill>
                <a:latin typeface="Arial" panose="020B0604020202020204" pitchFamily="34" charset="0"/>
                <a:ea typeface="宋体" panose="02010600030101010101" pitchFamily="2" charset="-122"/>
              </a:rPr>
              <a:t>寻找续写点；</a:t>
            </a:r>
            <a:r>
              <a:rPr lang="en-US" altLang="zh-CN" sz="2600" dirty="0">
                <a:solidFill>
                  <a:srgbClr val="FF0000"/>
                </a:solidFill>
                <a:latin typeface="Arial" panose="020B0604020202020204" pitchFamily="34" charset="0"/>
                <a:ea typeface="宋体" panose="02010600030101010101" pitchFamily="2" charset="-122"/>
              </a:rPr>
              <a:t>4)</a:t>
            </a:r>
            <a:r>
              <a:rPr lang="zh-CN" altLang="en-US" sz="2600" dirty="0">
                <a:solidFill>
                  <a:srgbClr val="FF0000"/>
                </a:solidFill>
                <a:latin typeface="Arial" panose="020B0604020202020204" pitchFamily="34" charset="0"/>
                <a:ea typeface="宋体" panose="02010600030101010101" pitchFamily="2" charset="-122"/>
              </a:rPr>
              <a:t>原文文本最后一段的文字要特别关注，找到延续下文的续写点</a:t>
            </a:r>
            <a:endParaRPr lang="en-US" altLang="zh-CN" sz="2600" dirty="0">
              <a:solidFill>
                <a:srgbClr val="FF0000"/>
              </a:solidFill>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 </a:t>
            </a:r>
            <a:r>
              <a:rPr lang="zh-CN" altLang="en-US" sz="2600" dirty="0">
                <a:latin typeface="Arial" panose="020B0604020202020204" pitchFamily="34" charset="0"/>
                <a:ea typeface="宋体" panose="02010600030101010101" pitchFamily="2" charset="-122"/>
              </a:rPr>
              <a:t>如果有标题，可以</a:t>
            </a:r>
            <a:r>
              <a:rPr lang="zh-CN" altLang="zh-CN" sz="2600" dirty="0">
                <a:latin typeface="Arial" panose="020B0604020202020204" pitchFamily="34" charset="0"/>
                <a:ea typeface="宋体" panose="02010600030101010101" pitchFamily="2" charset="-122"/>
              </a:rPr>
              <a:t>利用标题推断文章主旨方向；</a:t>
            </a:r>
            <a:r>
              <a:rPr lang="zh-CN" altLang="en-US" sz="2600" dirty="0">
                <a:latin typeface="Arial" panose="020B0604020202020204" pitchFamily="34" charset="0"/>
                <a:ea typeface="宋体" panose="02010600030101010101" pitchFamily="2" charset="-122"/>
              </a:rPr>
              <a:t>如果没有标题可以先通读文本，概括每段大意，确定主题或文章结尾，然后推断出前面情节。</a:t>
            </a:r>
            <a:endParaRPr lang="zh-CN" altLang="en-US" sz="2600" dirty="0">
              <a:latin typeface="Arial" panose="020B0604020202020204" pitchFamily="34" charset="0"/>
              <a:ea typeface="宋体" panose="02010600030101010101" pitchFamily="2" charset="-122"/>
            </a:endParaRPr>
          </a:p>
          <a:p>
            <a:r>
              <a:rPr lang="en-US" altLang="zh-CN" sz="2600" dirty="0">
                <a:solidFill>
                  <a:srgbClr val="FF0000"/>
                </a:solidFill>
                <a:latin typeface="Arial" panose="020B0604020202020204" pitchFamily="34" charset="0"/>
                <a:ea typeface="宋体" panose="02010600030101010101" pitchFamily="2" charset="-122"/>
              </a:rPr>
              <a:t>4.</a:t>
            </a:r>
            <a:r>
              <a:rPr lang="zh-CN" altLang="zh-CN" sz="2600" dirty="0">
                <a:solidFill>
                  <a:srgbClr val="FF0000"/>
                </a:solidFill>
                <a:latin typeface="Arial" panose="020B0604020202020204" pitchFamily="34" charset="0"/>
                <a:ea typeface="宋体" panose="02010600030101010101" pitchFamily="2" charset="-122"/>
              </a:rPr>
              <a:t>书写，排版和修正</a:t>
            </a:r>
            <a:endParaRPr lang="zh-CN" altLang="en-US" sz="2600" dirty="0">
              <a:solidFill>
                <a:srgbClr val="FF0000"/>
              </a:solidFill>
              <a:latin typeface="Arial" panose="020B0604020202020204" pitchFamily="34" charset="0"/>
              <a:ea typeface="宋体" panose="02010600030101010101" pitchFamily="2" charset="-122"/>
            </a:endParaRPr>
          </a:p>
          <a:p>
            <a:r>
              <a:rPr lang="zh-CN" altLang="en-US" sz="2600" dirty="0">
                <a:latin typeface="Arial" panose="020B0604020202020204" pitchFamily="34" charset="0"/>
                <a:ea typeface="宋体" panose="02010600030101010101" pitchFamily="2" charset="-122"/>
              </a:rPr>
              <a:t>如何寻找续写点：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1</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通过从原文中去寻找重点细节和主要情节来找到续写点；</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2</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从第二段首句推断出第一段末尾的情节；</a:t>
            </a:r>
            <a:endParaRPr lang="en-US" altLang="zh-CN" sz="2600" dirty="0">
              <a:latin typeface="Arial" panose="020B0604020202020204" pitchFamily="34" charset="0"/>
              <a:ea typeface="宋体" panose="02010600030101010101" pitchFamily="2" charset="-122"/>
            </a:endParaRPr>
          </a:p>
          <a:p>
            <a:r>
              <a:rPr lang="en-US" altLang="zh-CN" sz="2600" dirty="0">
                <a:latin typeface="Arial" panose="020B0604020202020204" pitchFamily="34" charset="0"/>
                <a:ea typeface="宋体" panose="02010600030101010101" pitchFamily="2" charset="-122"/>
              </a:rPr>
              <a:t>3</a:t>
            </a:r>
            <a:r>
              <a:rPr lang="zh-CN" altLang="en-US" sz="2600" dirty="0">
                <a:latin typeface="Arial" panose="020B0604020202020204" pitchFamily="34" charset="0"/>
                <a:ea typeface="宋体" panose="02010600030101010101" pitchFamily="2" charset="-122"/>
              </a:rPr>
              <a:t>）</a:t>
            </a:r>
            <a:r>
              <a:rPr lang="en-US" altLang="zh-CN" sz="2600" dirty="0">
                <a:latin typeface="Arial" panose="020B0604020202020204" pitchFamily="34" charset="0"/>
                <a:ea typeface="宋体" panose="02010600030101010101" pitchFamily="2" charset="-122"/>
              </a:rPr>
              <a:t>.</a:t>
            </a:r>
            <a:r>
              <a:rPr lang="zh-CN" altLang="zh-CN" sz="2600" dirty="0">
                <a:latin typeface="Arial" panose="020B0604020202020204" pitchFamily="34" charset="0"/>
                <a:ea typeface="宋体" panose="02010600030101010101" pitchFamily="2" charset="-122"/>
              </a:rPr>
              <a:t>从所给两段首句的关键词中找到设问点来</a:t>
            </a:r>
            <a:r>
              <a:rPr lang="zh-CN" altLang="en-US" sz="2600" dirty="0">
                <a:latin typeface="Arial" panose="020B0604020202020204" pitchFamily="34" charset="0"/>
                <a:ea typeface="宋体" panose="02010600030101010101" pitchFamily="2" charset="-122"/>
              </a:rPr>
              <a:t>一步一步推断出情节从而</a:t>
            </a:r>
            <a:r>
              <a:rPr lang="zh-CN" altLang="zh-CN" sz="2600" dirty="0">
                <a:latin typeface="Arial" panose="020B0604020202020204" pitchFamily="34" charset="0"/>
                <a:ea typeface="宋体" panose="02010600030101010101" pitchFamily="2" charset="-122"/>
              </a:rPr>
              <a:t>推动故事发展。</a:t>
            </a:r>
            <a:endParaRPr lang="en-US" altLang="zh-CN" sz="2600" dirty="0">
              <a:latin typeface="Arial" panose="020B0604020202020204" pitchFamily="34" charset="0"/>
              <a:ea typeface="宋体" panose="02010600030101010101" pitchFamily="2" charset="-122"/>
            </a:endParaRPr>
          </a:p>
          <a:p>
            <a:r>
              <a:rPr lang="zh-CN" altLang="en-US" sz="2600" b="1" dirty="0">
                <a:solidFill>
                  <a:srgbClr val="FF0000"/>
                </a:solidFill>
                <a:latin typeface="Arial" panose="020B0604020202020204" pitchFamily="34" charset="0"/>
                <a:ea typeface="宋体" panose="02010600030101010101" pitchFamily="2" charset="-122"/>
              </a:rPr>
              <a:t>最后的</a:t>
            </a:r>
            <a:r>
              <a:rPr lang="en-US" altLang="zh-CN" sz="2600" b="1" dirty="0">
                <a:solidFill>
                  <a:srgbClr val="FF0000"/>
                </a:solidFill>
                <a:latin typeface="Arial" panose="020B0604020202020204" pitchFamily="34" charset="0"/>
                <a:ea typeface="宋体" panose="02010600030101010101" pitchFamily="2" charset="-122"/>
              </a:rPr>
              <a:t>20</a:t>
            </a:r>
            <a:r>
              <a:rPr lang="zh-CN" altLang="en-US" sz="2600" b="1" dirty="0">
                <a:solidFill>
                  <a:srgbClr val="FF0000"/>
                </a:solidFill>
                <a:latin typeface="Arial" panose="020B0604020202020204" pitchFamily="34" charset="0"/>
                <a:ea typeface="宋体" panose="02010600030101010101" pitchFamily="2" charset="-122"/>
              </a:rPr>
              <a:t>天，我们要不懈努力，多多练习写作思路。加油！！！</a:t>
            </a:r>
            <a:r>
              <a:rPr lang="en-US" altLang="zh-CN" sz="2600" b="1" dirty="0">
                <a:solidFill>
                  <a:srgbClr val="FF0000"/>
                </a:solidFill>
                <a:latin typeface="Arial" panose="020B0604020202020204" pitchFamily="34" charset="0"/>
                <a:ea typeface="宋体" panose="02010600030101010101" pitchFamily="2" charset="-122"/>
              </a:rPr>
              <a:t>Fighting</a:t>
            </a:r>
            <a:r>
              <a:rPr lang="zh-CN" altLang="en-US" sz="2600" b="1" dirty="0">
                <a:solidFill>
                  <a:srgbClr val="FF0000"/>
                </a:solidFill>
                <a:latin typeface="Arial" panose="020B0604020202020204" pitchFamily="34" charset="0"/>
                <a:ea typeface="宋体" panose="02010600030101010101" pitchFamily="2" charset="-122"/>
              </a:rPr>
              <a:t>！！！</a:t>
            </a:r>
            <a:endParaRPr lang="zh-CN" altLang="zh-CN" sz="2600" b="1" dirty="0">
              <a:solidFill>
                <a:srgbClr val="FF0000"/>
              </a:solidFill>
              <a:latin typeface="Arial" panose="020B0604020202020204" pitchFamily="34" charset="0"/>
              <a:ea typeface="宋体" panose="02010600030101010101" pitchFamily="2" charset="-122"/>
            </a:endParaRPr>
          </a:p>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1">
                                            <p:txEl>
                                              <p:charRg st="8" end="68"/>
                                            </p:txEl>
                                          </p:spTgt>
                                        </p:tgtEl>
                                        <p:attrNameLst>
                                          <p:attrName>style.visibility</p:attrName>
                                        </p:attrNameLst>
                                      </p:cBhvr>
                                      <p:to>
                                        <p:strVal val="visible"/>
                                      </p:to>
                                    </p:set>
                                    <p:animEffect transition="in" filter="blinds(horizontal)">
                                      <p:cBhvr>
                                        <p:cTn id="7" dur="500"/>
                                        <p:tgtEl>
                                          <p:spTgt spid="40961">
                                            <p:txEl>
                                              <p:charRg st="8"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childTnLst>
                                    <p:set>
                                      <p:cBhvr>
                                        <p:cTn id="11" dur="1" fill="hold">
                                          <p:stCondLst>
                                            <p:cond delay="0"/>
                                          </p:stCondLst>
                                        </p:cTn>
                                        <p:tgtEl>
                                          <p:spTgt spid="40961">
                                            <p:txEl>
                                              <p:charRg st="68" end="140"/>
                                            </p:txEl>
                                          </p:spTgt>
                                        </p:tgtEl>
                                        <p:attrNameLst>
                                          <p:attrName>style.visibility</p:attrName>
                                        </p:attrNameLst>
                                      </p:cBhvr>
                                      <p:to>
                                        <p:strVal val="visible"/>
                                      </p:to>
                                    </p:set>
                                    <p:anim calcmode="lin" valueType="num">
                                      <p:cBhvr>
                                        <p:cTn id="12" dur="1000" fill="hold"/>
                                        <p:tgtEl>
                                          <p:spTgt spid="40961">
                                            <p:txEl>
                                              <p:charRg st="68" end="140"/>
                                            </p:txEl>
                                          </p:spTgt>
                                        </p:tgtEl>
                                        <p:attrNameLst>
                                          <p:attrName>ppt_x</p:attrName>
                                        </p:attrNameLst>
                                      </p:cBhvr>
                                      <p:tavLst>
                                        <p:tav tm="0">
                                          <p:val>
                                            <p:strVal val="#ppt_x-.2"/>
                                          </p:val>
                                        </p:tav>
                                        <p:tav tm="100000">
                                          <p:val>
                                            <p:strVal val="#ppt_x"/>
                                          </p:val>
                                        </p:tav>
                                      </p:tavLst>
                                    </p:anim>
                                    <p:anim calcmode="lin" valueType="num">
                                      <p:cBhvr>
                                        <p:cTn id="13" dur="1000" fill="hold"/>
                                        <p:tgtEl>
                                          <p:spTgt spid="40961">
                                            <p:txEl>
                                              <p:charRg st="68" end="14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0961">
                                            <p:txEl>
                                              <p:charRg st="68" end="14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1">
                                            <p:txEl>
                                              <p:charRg st="140" end="20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1">
                                            <p:txEl>
                                              <p:charRg st="206" end="21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61">
                                            <p:txEl>
                                              <p:charRg st="206" end="215"/>
                                            </p:txEl>
                                          </p:spTgt>
                                        </p:tgtEl>
                                        <p:attrNameLst>
                                          <p:attrName>style.visibility</p:attrName>
                                        </p:attrNameLst>
                                      </p:cBhvr>
                                      <p:to>
                                        <p:strVal val="visible"/>
                                      </p:to>
                                    </p:set>
                                    <p:animEffect transition="in" filter="blinds(horizontal)">
                                      <p:cBhvr>
                                        <p:cTn id="27" dur="500"/>
                                        <p:tgtEl>
                                          <p:spTgt spid="40961">
                                            <p:txEl>
                                              <p:charRg st="206"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961">
                                            <p:txEl>
                                              <p:charRg st="215" end="244"/>
                                            </p:txEl>
                                          </p:spTgt>
                                        </p:tgtEl>
                                        <p:attrNameLst>
                                          <p:attrName>style.visibility</p:attrName>
                                        </p:attrNameLst>
                                      </p:cBhvr>
                                      <p:to>
                                        <p:strVal val="visible"/>
                                      </p:to>
                                    </p:set>
                                    <p:anim calcmode="lin" valueType="num">
                                      <p:cBhvr additive="base">
                                        <p:cTn id="32" dur="500" fill="hold"/>
                                        <p:tgtEl>
                                          <p:spTgt spid="40961">
                                            <p:txEl>
                                              <p:charRg st="215" end="24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0961">
                                            <p:txEl>
                                              <p:charRg st="215" end="24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nodeType="clickEffect">
                                  <p:stCondLst>
                                    <p:cond delay="0"/>
                                  </p:stCondLst>
                                  <p:childTnLst>
                                    <p:set>
                                      <p:cBhvr>
                                        <p:cTn id="37" dur="1" fill="hold">
                                          <p:stCondLst>
                                            <p:cond delay="0"/>
                                          </p:stCondLst>
                                        </p:cTn>
                                        <p:tgtEl>
                                          <p:spTgt spid="40961">
                                            <p:txEl>
                                              <p:charRg st="244" end="266"/>
                                            </p:txEl>
                                          </p:spTgt>
                                        </p:tgtEl>
                                        <p:attrNameLst>
                                          <p:attrName>style.visibility</p:attrName>
                                        </p:attrNameLst>
                                      </p:cBhvr>
                                      <p:to>
                                        <p:strVal val="visible"/>
                                      </p:to>
                                    </p:set>
                                    <p:anim calcmode="lin" valueType="num">
                                      <p:cBhvr>
                                        <p:cTn id="38" dur="1000" fill="hold"/>
                                        <p:tgtEl>
                                          <p:spTgt spid="40961">
                                            <p:txEl>
                                              <p:charRg st="244" end="266"/>
                                            </p:txEl>
                                          </p:spTgt>
                                        </p:tgtEl>
                                        <p:attrNameLst>
                                          <p:attrName>ppt_x</p:attrName>
                                        </p:attrNameLst>
                                      </p:cBhvr>
                                      <p:tavLst>
                                        <p:tav tm="0">
                                          <p:val>
                                            <p:strVal val="#ppt_x-.2"/>
                                          </p:val>
                                        </p:tav>
                                        <p:tav tm="100000">
                                          <p:val>
                                            <p:strVal val="#ppt_x"/>
                                          </p:val>
                                        </p:tav>
                                      </p:tavLst>
                                    </p:anim>
                                    <p:anim calcmode="lin" valueType="num">
                                      <p:cBhvr>
                                        <p:cTn id="39" dur="1000" fill="hold"/>
                                        <p:tgtEl>
                                          <p:spTgt spid="40961">
                                            <p:txEl>
                                              <p:charRg st="244" end="266"/>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40961">
                                            <p:txEl>
                                              <p:charRg st="244" end="26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0961">
                                            <p:txEl>
                                              <p:charRg st="266" end="306"/>
                                            </p:txEl>
                                          </p:spTgt>
                                        </p:tgtEl>
                                        <p:attrNameLst>
                                          <p:attrName>style.visibility</p:attrName>
                                        </p:attrNameLst>
                                      </p:cBhvr>
                                      <p:to>
                                        <p:strVal val="visible"/>
                                      </p:to>
                                    </p:set>
                                    <p:animEffect transition="in" filter="blinds(horizontal)">
                                      <p:cBhvr>
                                        <p:cTn id="45" dur="500"/>
                                        <p:tgtEl>
                                          <p:spTgt spid="40961">
                                            <p:txEl>
                                              <p:charRg st="266" end="30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9" presetClass="entr" presetSubtype="0" fill="hold" nodeType="clickEffect">
                                  <p:stCondLst>
                                    <p:cond delay="0"/>
                                  </p:stCondLst>
                                  <p:childTnLst>
                                    <p:set>
                                      <p:cBhvr>
                                        <p:cTn id="49" dur="1" fill="hold">
                                          <p:stCondLst>
                                            <p:cond delay="0"/>
                                          </p:stCondLst>
                                        </p:cTn>
                                        <p:tgtEl>
                                          <p:spTgt spid="40961">
                                            <p:txEl>
                                              <p:charRg st="306" end="348"/>
                                            </p:txEl>
                                          </p:spTgt>
                                        </p:tgtEl>
                                        <p:attrNameLst>
                                          <p:attrName>style.visibility</p:attrName>
                                        </p:attrNameLst>
                                      </p:cBhvr>
                                      <p:to>
                                        <p:strVal val="visible"/>
                                      </p:to>
                                    </p:set>
                                    <p:anim calcmode="lin" valueType="num">
                                      <p:cBhvr>
                                        <p:cTn id="50" dur="1000" fill="hold"/>
                                        <p:tgtEl>
                                          <p:spTgt spid="40961">
                                            <p:txEl>
                                              <p:charRg st="306" end="348"/>
                                            </p:txEl>
                                          </p:spTgt>
                                        </p:tgtEl>
                                        <p:attrNameLst>
                                          <p:attrName>ppt_x</p:attrName>
                                        </p:attrNameLst>
                                      </p:cBhvr>
                                      <p:tavLst>
                                        <p:tav tm="0">
                                          <p:val>
                                            <p:strVal val="#ppt_x-.2"/>
                                          </p:val>
                                        </p:tav>
                                        <p:tav tm="100000">
                                          <p:val>
                                            <p:strVal val="#ppt_x"/>
                                          </p:val>
                                        </p:tav>
                                      </p:tavLst>
                                    </p:anim>
                                    <p:anim calcmode="lin" valueType="num">
                                      <p:cBhvr>
                                        <p:cTn id="51" dur="1000" fill="hold"/>
                                        <p:tgtEl>
                                          <p:spTgt spid="40961">
                                            <p:txEl>
                                              <p:charRg st="306" end="348"/>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40961">
                                            <p:txEl>
                                              <p:charRg st="306" end="34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09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92000" cy="3723005"/>
          </a:xfrm>
          <a:prstGeom prst="rect">
            <a:avLst/>
          </a:prstGeom>
          <a:noFill/>
        </p:spPr>
        <p:txBody>
          <a:bodyPr wrap="square" rtlCol="0">
            <a:spAutoFit/>
          </a:bodyPr>
          <a:p>
            <a:r>
              <a:rPr lang="zh-CN" altLang="en-US" sz="2800">
                <a:solidFill>
                  <a:srgbClr val="FF0000"/>
                </a:solidFill>
                <a:latin typeface="Aharoni" panose="02010803020104030203" charset="0"/>
                <a:cs typeface="Aharoni" panose="02010803020104030203" charset="0"/>
              </a:rPr>
              <a:t>内容完整，结构合理</a:t>
            </a:r>
            <a:r>
              <a:rPr lang="zh-CN" altLang="en-US" sz="2800">
                <a:latin typeface="Aharoni" panose="02010803020104030203" charset="0"/>
                <a:cs typeface="Aharoni" panose="02010803020104030203" charset="0"/>
              </a:rPr>
              <a:t>：作者严格按照题目要求，精细构思，抓住要点，</a:t>
            </a:r>
            <a:endParaRPr lang="zh-CN" altLang="en-US" sz="2800">
              <a:latin typeface="Aharoni" panose="02010803020104030203" charset="0"/>
              <a:cs typeface="Aharoni" panose="02010803020104030203" charset="0"/>
            </a:endParaRPr>
          </a:p>
          <a:p>
            <a:r>
              <a:rPr lang="zh-CN" altLang="en-US" sz="2800">
                <a:gradFill>
                  <a:gsLst>
                    <a:gs pos="0">
                      <a:srgbClr val="FE4444"/>
                    </a:gs>
                    <a:gs pos="100000">
                      <a:srgbClr val="832B2B"/>
                    </a:gs>
                  </a:gsLst>
                  <a:lin scaled="0"/>
                </a:gradFill>
                <a:latin typeface="Aharoni" panose="02010803020104030203" charset="0"/>
                <a:cs typeface="Aharoni" panose="02010803020104030203" charset="0"/>
              </a:rPr>
              <a:t>第一段交代写信背景和目的</a:t>
            </a:r>
            <a:r>
              <a:rPr lang="zh-CN" altLang="en-US" sz="2800">
                <a:latin typeface="Aharoni" panose="02010803020104030203" charset="0"/>
                <a:cs typeface="Aharoni" panose="02010803020104030203" charset="0"/>
              </a:rPr>
              <a:t>(hearing your departure), (express my sincere gratitude)；</a:t>
            </a:r>
            <a:endParaRPr lang="zh-CN" altLang="en-US" sz="2800">
              <a:latin typeface="Aharoni" panose="02010803020104030203" charset="0"/>
              <a:cs typeface="Aharoni" panose="02010803020104030203" charset="0"/>
            </a:endParaRPr>
          </a:p>
          <a:p>
            <a:r>
              <a:rPr lang="zh-CN" altLang="en-US" sz="2800">
                <a:latin typeface="Aharoni" panose="02010803020104030203" charset="0"/>
                <a:cs typeface="Aharoni" panose="02010803020104030203" charset="0"/>
              </a:rPr>
              <a:t>→第二段回顾Alex的帮助（三个方面进行拓展；</a:t>
            </a:r>
            <a:r>
              <a:rPr lang="zh-CN" altLang="en-US" sz="4000">
                <a:gradFill>
                  <a:gsLst>
                    <a:gs pos="0">
                      <a:srgbClr val="FE4444"/>
                    </a:gs>
                    <a:gs pos="100000">
                      <a:srgbClr val="832B2B"/>
                    </a:gs>
                  </a:gsLst>
                  <a:lin scaled="0"/>
                </a:gradFill>
                <a:latin typeface="Aharoni" panose="02010803020104030203" charset="0"/>
                <a:cs typeface="Aharoni" panose="02010803020104030203" charset="0"/>
              </a:rPr>
              <a:t>内容深度和厚度</a:t>
            </a:r>
            <a:r>
              <a:rPr lang="zh-CN" altLang="en-US" sz="2800">
                <a:latin typeface="Aharoni" panose="02010803020104030203" charset="0"/>
                <a:cs typeface="Aharoni" panose="02010803020104030203" charset="0"/>
              </a:rPr>
              <a:t>）；</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a:p>
            <a:r>
              <a:rPr lang="zh-CN" altLang="en-US" sz="2800">
                <a:latin typeface="Aharoni" panose="02010803020104030203" charset="0"/>
                <a:cs typeface="Aharoni" panose="02010803020104030203" charset="0"/>
              </a:rPr>
              <a:t>→第三段临别祝愿(May every moment full of joy on your new stage of life!)，要点齐全，层层推进，形成了有效得体交际。</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 name="文本框 3"/>
          <p:cNvSpPr txBox="1"/>
          <p:nvPr/>
        </p:nvSpPr>
        <p:spPr>
          <a:xfrm>
            <a:off x="0" y="83185"/>
            <a:ext cx="12192000" cy="6554470"/>
          </a:xfrm>
          <a:prstGeom prst="rect">
            <a:avLst/>
          </a:prstGeom>
          <a:noFill/>
        </p:spPr>
        <p:txBody>
          <a:bodyPr wrap="square" rtlCol="0">
            <a:spAutoFit/>
          </a:bodyPr>
          <a:p>
            <a:r>
              <a:rPr lang="zh-CN" altLang="en-US" sz="2800">
                <a:solidFill>
                  <a:srgbClr val="FF0000"/>
                </a:solidFill>
                <a:latin typeface="Aharoni" panose="02010803020104030203" charset="0"/>
                <a:cs typeface="Aharoni" panose="02010803020104030203" charset="0"/>
              </a:rPr>
              <a:t>角色代入，合理拓展：</a:t>
            </a:r>
            <a:endParaRPr lang="zh-CN" altLang="en-US" sz="2800">
              <a:solidFill>
                <a:srgbClr val="FF0000"/>
              </a:solidFill>
              <a:latin typeface="Aharoni" panose="02010803020104030203" charset="0"/>
              <a:cs typeface="Aharoni" panose="02010803020104030203" charset="0"/>
            </a:endParaRPr>
          </a:p>
          <a:p>
            <a:r>
              <a:rPr lang="en-US" altLang="zh-CN" sz="2800">
                <a:solidFill>
                  <a:srgbClr val="FF0000"/>
                </a:solidFill>
                <a:latin typeface="Aharoni" panose="02010803020104030203" charset="0"/>
                <a:cs typeface="Aharoni" panose="02010803020104030203" charset="0"/>
              </a:rPr>
              <a:t>1</a:t>
            </a:r>
            <a:r>
              <a:rPr lang="zh-CN" altLang="en-US" sz="2800">
                <a:solidFill>
                  <a:srgbClr val="FF0000"/>
                </a:solidFill>
                <a:latin typeface="Aharoni" panose="02010803020104030203" charset="0"/>
                <a:cs typeface="Aharoni" panose="02010803020104030203" charset="0"/>
              </a:rPr>
              <a:t>）</a:t>
            </a:r>
            <a:r>
              <a:rPr lang="zh-CN" altLang="en-US" sz="2800">
                <a:solidFill>
                  <a:srgbClr val="0000FF"/>
                </a:solidFill>
                <a:latin typeface="Aharoni" panose="02010803020104030203" charset="0"/>
                <a:cs typeface="Aharoni" panose="02010803020104030203" charset="0"/>
              </a:rPr>
              <a:t>人物关系定位准确，感恩之情真挚真诚</a:t>
            </a:r>
            <a:r>
              <a:rPr lang="zh-CN" altLang="en-US" sz="2800">
                <a:latin typeface="Aharoni" panose="02010803020104030203" charset="0"/>
                <a:cs typeface="Aharoni" panose="02010803020104030203" charset="0"/>
              </a:rPr>
              <a:t>，三个方面进行拓展language obstacles; language style of my writing practice; cross-cultural notions and visions，真实自然，行文流畅，环环相扣，因果逻辑，结构严谨，合情合理，</a:t>
            </a:r>
            <a:r>
              <a:rPr lang="zh-CN" altLang="en-US" sz="2800">
                <a:solidFill>
                  <a:srgbClr val="FF0000"/>
                </a:solidFill>
                <a:latin typeface="Aharoni" panose="02010803020104030203" charset="0"/>
                <a:cs typeface="Aharoni" panose="02010803020104030203" charset="0"/>
              </a:rPr>
              <a:t>容易引起共鸣，读者会更容易接受</a:t>
            </a:r>
            <a:r>
              <a:rPr lang="zh-CN" altLang="en-US" sz="2800">
                <a:latin typeface="Aharoni" panose="02010803020104030203" charset="0"/>
                <a:cs typeface="Aharoni" panose="02010803020104030203" charset="0"/>
              </a:rPr>
              <a:t>。</a:t>
            </a:r>
            <a:endParaRPr lang="zh-CN" altLang="en-US" sz="2800">
              <a:latin typeface="Aharoni" panose="02010803020104030203" charset="0"/>
              <a:cs typeface="Aharoni" panose="02010803020104030203" charset="0"/>
            </a:endParaRPr>
          </a:p>
          <a:p>
            <a:r>
              <a:rPr lang="en-US" altLang="zh-CN" sz="2800">
                <a:latin typeface="Aharoni" panose="02010803020104030203" charset="0"/>
                <a:cs typeface="Aharoni" panose="02010803020104030203" charset="0"/>
              </a:rPr>
              <a:t>2</a:t>
            </a:r>
            <a:r>
              <a:rPr lang="zh-CN" altLang="en-US" sz="2800">
                <a:latin typeface="Aharoni" panose="02010803020104030203" charset="0"/>
                <a:cs typeface="Aharoni" panose="02010803020104030203" charset="0"/>
              </a:rPr>
              <a:t>）</a:t>
            </a:r>
            <a:r>
              <a:rPr lang="zh-CN" altLang="en-US" sz="2800">
                <a:solidFill>
                  <a:srgbClr val="0000FF"/>
                </a:solidFill>
                <a:latin typeface="Aharoni" panose="02010803020104030203" charset="0"/>
                <a:cs typeface="Aharoni" panose="02010803020104030203" charset="0"/>
              </a:rPr>
              <a:t>表述清楚，表达出彩</a:t>
            </a:r>
            <a:r>
              <a:rPr lang="zh-CN" altLang="en-US" sz="2800">
                <a:latin typeface="Aharoni" panose="02010803020104030203" charset="0"/>
                <a:cs typeface="Aharoni" panose="02010803020104030203" charset="0"/>
              </a:rPr>
              <a:t>：文中使用的表达，描述细致，特色鲜明，如“Hearing your departure, Last year has witnessed my harvest, my knowledge scope was enriched and our friendship has been flourishing! May every moment full of joy on your new stage of life! ”精准妥帖，富有活力，可读性强。尤其是be messed up with（糟糕面对）；enlighten（启发；教导）；savour a dip of（品尝，欣赏）；authentic（真正的，真实的）；notion and vision（概念与视野）；scope （视野；眼界）；auspicious（吉祥的）语言地道，生动形象，反映了作者语言功底深厚。</a:t>
            </a:r>
            <a:endParaRPr lang="zh-CN" altLang="en-US" sz="2800">
              <a:latin typeface="Aharoni" panose="02010803020104030203" charset="0"/>
              <a:cs typeface="Aharoni" panose="02010803020104030203" charset="0"/>
            </a:endParaRPr>
          </a:p>
          <a:p>
            <a:endParaRPr lang="zh-CN" altLang="en-US" sz="2800">
              <a:latin typeface="Aharoni" panose="02010803020104030203" charset="0"/>
              <a:cs typeface="Aharoni" panose="0201080302010403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83185"/>
            <a:ext cx="12192000" cy="4523105"/>
          </a:xfrm>
          <a:prstGeom prst="rect">
            <a:avLst/>
          </a:prstGeom>
          <a:noFill/>
        </p:spPr>
        <p:txBody>
          <a:bodyPr wrap="square" rtlCol="0">
            <a:spAutoFit/>
          </a:bodyPr>
          <a:p>
            <a:r>
              <a:rPr lang="zh-CN" altLang="en-US" sz="3200">
                <a:solidFill>
                  <a:srgbClr val="FF0000"/>
                </a:solidFill>
                <a:latin typeface="Aharoni" panose="02010803020104030203" charset="0"/>
                <a:cs typeface="Aharoni" panose="02010803020104030203" charset="0"/>
              </a:rPr>
              <a:t>跨文化意识强，传播中华文化能力突出：</a:t>
            </a:r>
            <a:endParaRPr lang="zh-CN" altLang="en-US" sz="3200">
              <a:solidFill>
                <a:srgbClr val="FF0000"/>
              </a:solidFill>
              <a:latin typeface="Aharoni" panose="02010803020104030203" charset="0"/>
              <a:cs typeface="Aharoni" panose="02010803020104030203" charset="0"/>
            </a:endParaRPr>
          </a:p>
          <a:p>
            <a:r>
              <a:rPr lang="zh-CN" altLang="en-US" sz="3200">
                <a:latin typeface="Aharoni" panose="02010803020104030203" charset="0"/>
                <a:cs typeface="Aharoni" panose="02010803020104030203" charset="0"/>
              </a:rPr>
              <a:t>cross-cultural notions and visions体现作者的国际视野，Attached to the letter is an auspicious Chinese knot</a:t>
            </a:r>
            <a:r>
              <a:rPr lang="zh-CN" altLang="en-US" sz="3200">
                <a:solidFill>
                  <a:srgbClr val="FF0000"/>
                </a:solidFill>
                <a:latin typeface="Aharoni" panose="02010803020104030203" charset="0"/>
                <a:cs typeface="Aharoni" panose="02010803020104030203" charset="0"/>
              </a:rPr>
              <a:t>突显作者传播中华文化的能力，是很有价值的独特的闪光点，易受阅卷老师的青睐，顺应时代要求，体现综合素养。</a:t>
            </a:r>
            <a:endParaRPr lang="zh-CN" altLang="en-US" sz="3200">
              <a:solidFill>
                <a:srgbClr val="FF0000"/>
              </a:solidFill>
              <a:latin typeface="Aharoni" panose="02010803020104030203" charset="0"/>
              <a:cs typeface="Aharoni" panose="02010803020104030203" charset="0"/>
            </a:endParaRPr>
          </a:p>
          <a:p>
            <a:r>
              <a:rPr lang="zh-CN" altLang="en-US" sz="3200">
                <a:latin typeface="Aharoni" panose="02010803020104030203" charset="0"/>
                <a:cs typeface="Aharoni" panose="02010803020104030203" charset="0"/>
              </a:rPr>
              <a:t>总之，本篇习作内容完整、逻辑连贯，段落清晰，语气得体，一目了然，而且应用了较多的复杂结构或高级词汇词组，完全达到了预期的交际目的，作者表现出很强的语言运用能力，展示出很高的学科素养和综合素质。</a:t>
            </a:r>
            <a:endParaRPr lang="zh-CN" altLang="en-US" sz="3200">
              <a:latin typeface="Aharoni" panose="02010803020104030203" charset="0"/>
              <a:cs typeface="Aharoni" panose="0201080302010403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8415" y="89535"/>
            <a:ext cx="12154535" cy="6000750"/>
          </a:xfrm>
          <a:prstGeom prst="rect">
            <a:avLst/>
          </a:prstGeom>
          <a:noFill/>
        </p:spPr>
        <p:txBody>
          <a:bodyPr wrap="square" rtlCol="0">
            <a:spAutoFit/>
          </a:bodyPr>
          <a:p>
            <a:r>
              <a:rPr lang="zh-CN" altLang="en-US" sz="3200">
                <a:latin typeface="Times New Roman" panose="02020603050405020304" charset="0"/>
                <a:cs typeface="Times New Roman" panose="02020603050405020304" charset="0"/>
              </a:rPr>
              <a:t>(2020年07月高考试题应用文写作)</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假定你是李华,你校来自爱尔兰的外教P</a:t>
            </a:r>
            <a:r>
              <a:rPr lang="en-US" altLang="zh-CN" sz="3200">
                <a:latin typeface="Times New Roman" panose="02020603050405020304" charset="0"/>
                <a:cs typeface="Times New Roman" panose="02020603050405020304" charset="0"/>
              </a:rPr>
              <a:t>e</a:t>
            </a:r>
            <a:r>
              <a:rPr lang="zh-CN" altLang="en-US" sz="3200">
                <a:latin typeface="Times New Roman" panose="02020603050405020304" charset="0"/>
                <a:cs typeface="Times New Roman" panose="02020603050405020304" charset="0"/>
              </a:rPr>
              <a:t>ter因病回国休假。请给他写一封电子邮件,内容包括:1.询问近况;2.</a:t>
            </a:r>
            <a:r>
              <a:rPr lang="zh-CN" altLang="en-US" sz="3200">
                <a:solidFill>
                  <a:srgbClr val="0000FF"/>
                </a:solidFill>
                <a:latin typeface="Times New Roman" panose="02020603050405020304" charset="0"/>
                <a:cs typeface="Times New Roman" panose="02020603050405020304" charset="0"/>
              </a:rPr>
              <a:t>分享班级最新消息 </a:t>
            </a:r>
            <a:r>
              <a:rPr lang="zh-CN" altLang="en-US" sz="3200">
                <a:latin typeface="Times New Roman" panose="02020603050405020304" charset="0"/>
                <a:cs typeface="Times New Roman" panose="02020603050405020304" charset="0"/>
              </a:rPr>
              <a:t>3表达祝愿。</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注意:1.词数80左右;2.可适当增加细节,以使行文连贯</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Para.1-Greeting　　 </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Para.2-Body</a:t>
            </a:r>
            <a:endParaRPr lang="zh-CN" altLang="en-US" sz="3200">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　　</a:t>
            </a:r>
            <a:r>
              <a:rPr lang="zh-CN" altLang="en-US" sz="3200">
                <a:solidFill>
                  <a:srgbClr val="0000FF"/>
                </a:solidFill>
                <a:latin typeface="Times New Roman" panose="02020603050405020304" charset="0"/>
                <a:cs typeface="Times New Roman" panose="02020603050405020304" charset="0"/>
              </a:rPr>
              <a:t>本信件是李华</a:t>
            </a:r>
            <a:r>
              <a:rPr lang="zh-CN" altLang="en-US" sz="3200">
                <a:solidFill>
                  <a:srgbClr val="FF0000"/>
                </a:solidFill>
                <a:latin typeface="Times New Roman" panose="02020603050405020304" charset="0"/>
                <a:cs typeface="Times New Roman" panose="02020603050405020304" charset="0"/>
              </a:rPr>
              <a:t>主动</a:t>
            </a:r>
            <a:r>
              <a:rPr lang="zh-CN" altLang="en-US" sz="3200">
                <a:solidFill>
                  <a:srgbClr val="0000FF"/>
                </a:solidFill>
                <a:latin typeface="Times New Roman" panose="02020603050405020304" charset="0"/>
                <a:cs typeface="Times New Roman" panose="02020603050405020304" charset="0"/>
              </a:rPr>
              <a:t>写给生病的 Peter, 题目中并未提及 Peter写信询问班级信息,故</a:t>
            </a:r>
            <a:r>
              <a:rPr lang="zh-CN" altLang="en-US" sz="3200">
                <a:solidFill>
                  <a:srgbClr val="FF0000"/>
                </a:solidFill>
                <a:latin typeface="Times New Roman" panose="02020603050405020304" charset="0"/>
                <a:cs typeface="Times New Roman" panose="02020603050405020304" charset="0"/>
              </a:rPr>
              <a:t>分享</a:t>
            </a:r>
            <a:r>
              <a:rPr lang="zh-CN" altLang="en-US" sz="3200">
                <a:solidFill>
                  <a:srgbClr val="0000FF"/>
                </a:solidFill>
                <a:latin typeface="Times New Roman" panose="02020603050405020304" charset="0"/>
                <a:cs typeface="Times New Roman" panose="02020603050405020304" charset="0"/>
              </a:rPr>
              <a:t>的班级信息最好是</a:t>
            </a:r>
            <a:r>
              <a:rPr lang="zh-CN" altLang="en-US" sz="3200">
                <a:solidFill>
                  <a:srgbClr val="FF0000"/>
                </a:solidFill>
                <a:latin typeface="Times New Roman" panose="02020603050405020304" charset="0"/>
                <a:cs typeface="Times New Roman" panose="02020603050405020304" charset="0"/>
              </a:rPr>
              <a:t>有利于Peter病情恢复的新近好消息，</a:t>
            </a:r>
            <a:r>
              <a:rPr lang="zh-CN" altLang="en-US" sz="3200">
                <a:solidFill>
                  <a:srgbClr val="0000FF"/>
                </a:solidFill>
                <a:latin typeface="Times New Roman" panose="02020603050405020304" charset="0"/>
                <a:cs typeface="Times New Roman" panose="02020603050405020304" charset="0"/>
              </a:rPr>
              <a:t>本文更是一封</a:t>
            </a:r>
            <a:r>
              <a:rPr lang="zh-CN" altLang="en-US" sz="3200">
                <a:solidFill>
                  <a:srgbClr val="FF0000"/>
                </a:solidFill>
                <a:latin typeface="Times New Roman" panose="02020603050405020304" charset="0"/>
                <a:cs typeface="Times New Roman" panose="02020603050405020304" charset="0"/>
              </a:rPr>
              <a:t>慰问信</a:t>
            </a:r>
            <a:r>
              <a:rPr lang="zh-CN" altLang="en-US" sz="3200">
                <a:solidFill>
                  <a:srgbClr val="0000FF"/>
                </a:solidFill>
                <a:latin typeface="Times New Roman" panose="02020603050405020304" charset="0"/>
                <a:cs typeface="Times New Roman" panose="02020603050405020304" charset="0"/>
              </a:rPr>
              <a:t>。</a:t>
            </a:r>
            <a:endParaRPr lang="zh-CN" altLang="en-US" sz="3200">
              <a:solidFill>
                <a:srgbClr val="0000FF"/>
              </a:solidFill>
              <a:latin typeface="Times New Roman" panose="02020603050405020304" charset="0"/>
              <a:cs typeface="Times New Roman" panose="02020603050405020304" charset="0"/>
            </a:endParaRPr>
          </a:p>
          <a:p>
            <a:r>
              <a:rPr lang="en-US" altLang="zh-CN" sz="3200">
                <a:solidFill>
                  <a:srgbClr val="0000FF"/>
                </a:solidFill>
                <a:latin typeface="Times New Roman" panose="02020603050405020304" charset="0"/>
                <a:cs typeface="Times New Roman" panose="02020603050405020304" charset="0"/>
              </a:rPr>
              <a:t>“</a:t>
            </a:r>
            <a:r>
              <a:rPr lang="zh-CN" altLang="en-US" sz="3200">
                <a:solidFill>
                  <a:srgbClr val="0000FF"/>
                </a:solidFill>
                <a:latin typeface="Times New Roman" panose="02020603050405020304" charset="0"/>
                <a:cs typeface="Times New Roman" panose="02020603050405020304" charset="0"/>
              </a:rPr>
              <a:t>分享</a:t>
            </a:r>
            <a:r>
              <a:rPr lang="en-US" altLang="zh-CN" sz="3200">
                <a:solidFill>
                  <a:srgbClr val="0000FF"/>
                </a:solidFill>
                <a:latin typeface="Times New Roman" panose="02020603050405020304" charset="0"/>
                <a:cs typeface="Times New Roman" panose="02020603050405020304" charset="0"/>
              </a:rPr>
              <a:t>”</a:t>
            </a:r>
            <a:r>
              <a:rPr lang="zh-CN" altLang="en-US" sz="3200">
                <a:solidFill>
                  <a:srgbClr val="0000FF"/>
                </a:solidFill>
                <a:latin typeface="Times New Roman" panose="02020603050405020304" charset="0"/>
                <a:cs typeface="Times New Roman" panose="02020603050405020304" charset="0"/>
              </a:rPr>
              <a:t>的内容应该是</a:t>
            </a:r>
            <a:r>
              <a:rPr lang="zh-CN" altLang="en-US" sz="3200">
                <a:solidFill>
                  <a:srgbClr val="FF0000"/>
                </a:solidFill>
                <a:latin typeface="Times New Roman" panose="02020603050405020304" charset="0"/>
                <a:cs typeface="Times New Roman" panose="02020603050405020304" charset="0"/>
              </a:rPr>
              <a:t>积极，暖心，互动的</a:t>
            </a:r>
            <a:r>
              <a:rPr lang="zh-CN" altLang="en-US" sz="3200">
                <a:solidFill>
                  <a:srgbClr val="0000FF"/>
                </a:solidFill>
                <a:latin typeface="Times New Roman" panose="02020603050405020304" charset="0"/>
                <a:cs typeface="Times New Roman" panose="02020603050405020304" charset="0"/>
              </a:rPr>
              <a:t>；</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分享</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有别于</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告知</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通知</a:t>
            </a:r>
            <a:r>
              <a:rPr lang="en-US" altLang="zh-CN" sz="3200">
                <a:solidFill>
                  <a:srgbClr val="FF0000"/>
                </a:solidFill>
                <a:latin typeface="Times New Roman" panose="02020603050405020304" charset="0"/>
                <a:cs typeface="Times New Roman" panose="02020603050405020304" charset="0"/>
              </a:rPr>
              <a:t>”</a:t>
            </a:r>
            <a:r>
              <a:rPr lang="zh-CN" altLang="en-US" sz="3200">
                <a:solidFill>
                  <a:srgbClr val="FF0000"/>
                </a:solidFill>
                <a:latin typeface="Times New Roman" panose="02020603050405020304" charset="0"/>
                <a:cs typeface="Times New Roman" panose="02020603050405020304" charset="0"/>
              </a:rPr>
              <a:t>。</a:t>
            </a:r>
            <a:endParaRPr lang="zh-CN" altLang="en-US" sz="3200">
              <a:solidFill>
                <a:srgbClr val="FF0000"/>
              </a:solidFill>
              <a:latin typeface="Times New Roman" panose="02020603050405020304" charset="0"/>
              <a:cs typeface="Times New Roman" panose="02020603050405020304" charset="0"/>
            </a:endParaRPr>
          </a:p>
          <a:p>
            <a:r>
              <a:rPr lang="zh-CN" altLang="en-US" sz="3200">
                <a:latin typeface="Times New Roman" panose="02020603050405020304" charset="0"/>
                <a:cs typeface="Times New Roman" panose="02020603050405020304" charset="0"/>
              </a:rPr>
              <a:t>Para.3-Closing</a:t>
            </a:r>
            <a:endParaRPr lang="zh-CN" altLang="en-US" sz="3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ox(in)">
                                      <p:cBhvr>
                                        <p:cTn id="7" dur="2000"/>
                                        <p:tgtEl>
                                          <p:spTgt spid="4">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ox(in)">
                                      <p:cBhvr>
                                        <p:cTn id="10"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83110" cy="6985635"/>
          </a:xfrm>
          <a:prstGeom prst="rect">
            <a:avLst/>
          </a:prstGeom>
          <a:noFill/>
        </p:spPr>
        <p:txBody>
          <a:bodyPr wrap="square" rtlCol="0">
            <a:spAutoFit/>
          </a:bodyPr>
          <a:p>
            <a:r>
              <a:rPr lang="zh-CN" altLang="en-US" sz="3200">
                <a:solidFill>
                  <a:srgbClr val="FF9409"/>
                </a:solidFill>
              </a:rPr>
              <a:t>(14分样卷评析）</a:t>
            </a:r>
            <a:endParaRPr lang="zh-CN" altLang="en-US" sz="3200">
              <a:solidFill>
                <a:srgbClr val="FF9409"/>
              </a:solidFill>
            </a:endParaRPr>
          </a:p>
          <a:p>
            <a:r>
              <a:rPr lang="en-US" altLang="zh-CN" sz="3200">
                <a:solidFill>
                  <a:schemeClr val="tx1"/>
                </a:solidFill>
              </a:rPr>
              <a:t>Dear Peter,</a:t>
            </a:r>
            <a:endParaRPr lang="zh-CN" altLang="en-US" sz="3200">
              <a:solidFill>
                <a:schemeClr val="tx1"/>
              </a:solidFill>
            </a:endParaRPr>
          </a:p>
          <a:p>
            <a:r>
              <a:rPr lang="zh-CN" altLang="en-US" sz="3200">
                <a:solidFill>
                  <a:schemeClr val="tx1"/>
                </a:solidFill>
              </a:rPr>
              <a:t>  We've been missing you badly since you had </a:t>
            </a:r>
            <a:r>
              <a:rPr lang="en-US" altLang="zh-CN" sz="3200">
                <a:solidFill>
                  <a:schemeClr val="tx1"/>
                </a:solidFill>
              </a:rPr>
              <a:t>gone </a:t>
            </a:r>
            <a:r>
              <a:rPr lang="zh-CN" altLang="en-US" sz="3200">
                <a:solidFill>
                  <a:schemeClr val="tx1"/>
                </a:solidFill>
              </a:rPr>
              <a:t>back to Irland for health reasons. I'm writing on behalf of the whole class to extend our concern to you</a:t>
            </a:r>
            <a:r>
              <a:rPr lang="en-US" altLang="zh-CN" sz="3200">
                <a:solidFill>
                  <a:schemeClr val="tx1"/>
                </a:solidFill>
              </a:rPr>
              <a:t>.</a:t>
            </a:r>
            <a:endParaRPr lang="en-US" altLang="zh-CN" sz="3200">
              <a:solidFill>
                <a:schemeClr val="tx1"/>
              </a:solidFill>
            </a:endParaRPr>
          </a:p>
          <a:p>
            <a:r>
              <a:rPr lang="en-US" altLang="zh-CN" sz="3200">
                <a:solidFill>
                  <a:schemeClr val="tx1"/>
                </a:solidFill>
              </a:rPr>
              <a:t>  </a:t>
            </a:r>
            <a:r>
              <a:rPr lang="zh-CN" altLang="en-US" sz="3200">
                <a:solidFill>
                  <a:schemeClr val="tx1"/>
                </a:solidFill>
              </a:rPr>
              <a:t> So have you got better now? The class atmosphere is much less active without your humor, but we do study hard and write an essay every other week as you hoped. Also, Mary and </a:t>
            </a:r>
            <a:r>
              <a:rPr lang="en-US" altLang="zh-CN" sz="3200">
                <a:solidFill>
                  <a:schemeClr val="tx1"/>
                </a:solidFill>
              </a:rPr>
              <a:t>I </a:t>
            </a:r>
            <a:r>
              <a:rPr lang="zh-CN" altLang="en-US" sz="3200">
                <a:solidFill>
                  <a:schemeClr val="tx1"/>
                </a:solidFill>
              </a:rPr>
              <a:t>had won the first prize in the school speech contest with your guidance through phone call. Many thanks for tha</a:t>
            </a:r>
            <a:r>
              <a:rPr lang="en-US" altLang="zh-CN" sz="3200">
                <a:solidFill>
                  <a:schemeClr val="tx1"/>
                </a:solidFill>
              </a:rPr>
              <a:t>t!</a:t>
            </a:r>
            <a:endParaRPr lang="zh-CN" altLang="en-US" sz="3200">
              <a:solidFill>
                <a:schemeClr val="tx1"/>
              </a:solidFill>
            </a:endParaRPr>
          </a:p>
          <a:p>
            <a:r>
              <a:rPr lang="zh-CN" altLang="en-US" sz="3200">
                <a:solidFill>
                  <a:schemeClr val="tx1"/>
                </a:solidFill>
              </a:rPr>
              <a:t>   May you recover soon. We're all looking forward to attending your class.  </a:t>
            </a:r>
            <a:endParaRPr lang="zh-CN" altLang="en-US" sz="3200">
              <a:solidFill>
                <a:schemeClr val="tx1"/>
              </a:solidFill>
            </a:endParaRPr>
          </a:p>
          <a:p>
            <a:r>
              <a:rPr lang="zh-CN" altLang="en-US" sz="3200">
                <a:solidFill>
                  <a:schemeClr val="tx1"/>
                </a:solidFill>
              </a:rPr>
              <a:t>　　                                                                                                                                                                                                                                                                                                                                          </a:t>
            </a:r>
            <a:r>
              <a:rPr lang="en-US" altLang="zh-CN" sz="3200">
                <a:solidFill>
                  <a:schemeClr val="tx1"/>
                </a:solidFill>
              </a:rPr>
              <a:t>              </a:t>
            </a:r>
            <a:r>
              <a:rPr lang="zh-CN" altLang="en-US" sz="3200">
                <a:solidFill>
                  <a:schemeClr val="tx1"/>
                </a:solidFill>
              </a:rPr>
              <a:t>　　                                                                                                                                                                                                                   </a:t>
            </a:r>
            <a:endParaRPr lang="zh-CN" altLang="en-US" sz="3200">
              <a:solidFill>
                <a:schemeClr val="tx1"/>
              </a:solidFill>
            </a:endParaRPr>
          </a:p>
          <a:p>
            <a:r>
              <a:rPr lang="zh-CN" altLang="en-US" sz="3200">
                <a:solidFill>
                  <a:schemeClr val="tx1"/>
                </a:solidFill>
              </a:rPr>
              <a:t>                                                                                                                                  </a:t>
            </a:r>
            <a:endParaRPr lang="zh-CN" altLang="en-US" sz="320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back to Irland </a:t>
            </a:r>
            <a:r>
              <a:rPr lang="zh-CN" altLang="en-US" sz="2400">
                <a:solidFill>
                  <a:srgbClr val="0000FF"/>
                </a:solidFill>
              </a:rPr>
              <a:t>for health reasons</a:t>
            </a:r>
            <a:r>
              <a:rPr lang="zh-CN" altLang="en-US" sz="2400">
                <a:solidFill>
                  <a:schemeClr val="tx1"/>
                </a:solidFill>
              </a:rPr>
              <a:t>. I'm writing on behalf of the whole class to extend our concern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a:t>
            </a:r>
            <a:r>
              <a:rPr lang="zh-CN" altLang="en-US" sz="2400">
                <a:solidFill>
                  <a:srgbClr val="FF9409"/>
                </a:solidFill>
              </a:rPr>
              <a:t>So have you got better now</a:t>
            </a:r>
            <a:r>
              <a:rPr lang="zh-CN" altLang="en-US" sz="2400">
                <a:solidFill>
                  <a:schemeClr val="tx1"/>
                </a:solidFill>
              </a:rPr>
              <a:t>? The class atmosphere is </a:t>
            </a:r>
            <a:r>
              <a:rPr lang="zh-CN" altLang="en-US" sz="2400">
                <a:gradFill>
                  <a:gsLst>
                    <a:gs pos="0">
                      <a:srgbClr val="FE4444"/>
                    </a:gs>
                    <a:gs pos="100000">
                      <a:srgbClr val="832B2B"/>
                    </a:gs>
                  </a:gsLst>
                  <a:lin scaled="0"/>
                </a:gradFill>
              </a:rPr>
              <a:t>much less active without your humor</a:t>
            </a:r>
            <a:r>
              <a:rPr lang="zh-CN" altLang="en-US" sz="2400">
                <a:solidFill>
                  <a:schemeClr val="tx1"/>
                </a:solidFill>
              </a:rPr>
              <a:t>, but we </a:t>
            </a:r>
            <a:r>
              <a:rPr lang="zh-CN" altLang="en-US" sz="2400">
                <a:solidFill>
                  <a:schemeClr val="accent1"/>
                </a:solidFill>
              </a:rPr>
              <a:t>do study hard</a:t>
            </a:r>
            <a:r>
              <a:rPr lang="zh-CN" altLang="en-US" sz="2400">
                <a:solidFill>
                  <a:schemeClr val="tx1"/>
                </a:solidFill>
              </a:rPr>
              <a:t> and write an essay every other week </a:t>
            </a:r>
            <a:r>
              <a:rPr lang="zh-CN" altLang="en-US" sz="2400">
                <a:solidFill>
                  <a:schemeClr val="accent1"/>
                </a:solidFill>
              </a:rPr>
              <a:t>as you hoped</a:t>
            </a:r>
            <a:r>
              <a:rPr lang="zh-CN" altLang="en-US" sz="2400">
                <a:solidFill>
                  <a:schemeClr val="tx1"/>
                </a:solidFill>
              </a:rPr>
              <a:t>. Also, Mary and </a:t>
            </a:r>
            <a:r>
              <a:rPr lang="en-US" altLang="zh-CN" sz="2400">
                <a:solidFill>
                  <a:schemeClr val="tx1"/>
                </a:solidFill>
              </a:rPr>
              <a:t>I </a:t>
            </a:r>
            <a:r>
              <a:rPr lang="zh-CN" altLang="en-US" sz="2400">
                <a:solidFill>
                  <a:schemeClr val="tx1"/>
                </a:solidFill>
              </a:rPr>
              <a:t>had won the first prize in the school speech contest </a:t>
            </a:r>
            <a:r>
              <a:rPr lang="zh-CN" altLang="en-US" sz="2400">
                <a:gradFill>
                  <a:gsLst>
                    <a:gs pos="0">
                      <a:srgbClr val="7B32B2"/>
                    </a:gs>
                    <a:gs pos="100000">
                      <a:srgbClr val="401A5D"/>
                    </a:gs>
                  </a:gsLst>
                  <a:lin scaled="0"/>
                </a:gradFill>
              </a:rPr>
              <a:t>with your guidance through phone call.</a:t>
            </a:r>
            <a:r>
              <a:rPr lang="zh-CN" altLang="en-US" sz="2400">
                <a:solidFill>
                  <a:schemeClr val="tx1"/>
                </a:solidFill>
              </a:rPr>
              <a:t>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38060" y="0"/>
            <a:ext cx="4794250" cy="6985635"/>
          </a:xfrm>
          <a:prstGeom prst="rect">
            <a:avLst/>
          </a:prstGeom>
          <a:noFill/>
        </p:spPr>
        <p:txBody>
          <a:bodyPr wrap="square" rtlCol="0">
            <a:spAutoFit/>
          </a:bodyPr>
          <a:p>
            <a:r>
              <a:rPr lang="zh-CN" altLang="en-US" sz="2800">
                <a:solidFill>
                  <a:srgbClr val="0000FF"/>
                </a:solidFill>
              </a:rPr>
              <a:t>委婉的表达了外教的身体状况,而不是直截了当地说他身染疾病。尊重文化差异,交际得体。</a:t>
            </a:r>
            <a:endParaRPr lang="zh-CN" altLang="en-US" sz="2800">
              <a:solidFill>
                <a:srgbClr val="0000FF"/>
              </a:solidFill>
            </a:endParaRPr>
          </a:p>
          <a:p>
            <a:r>
              <a:rPr lang="zh-CN" altLang="en-US" sz="2800">
                <a:solidFill>
                  <a:srgbClr val="FF9409"/>
                </a:solidFill>
              </a:rPr>
              <a:t>这里的so体现了很好的逻辑衔接,上下文文脉通畅。</a:t>
            </a:r>
            <a:endParaRPr lang="zh-CN" altLang="en-US" sz="2800">
              <a:solidFill>
                <a:srgbClr val="FF9409"/>
              </a:solidFill>
            </a:endParaRPr>
          </a:p>
          <a:p>
            <a:r>
              <a:rPr lang="zh-CN" altLang="en-US" sz="2800">
                <a:gradFill>
                  <a:gsLst>
                    <a:gs pos="0">
                      <a:srgbClr val="FE4444"/>
                    </a:gs>
                    <a:gs pos="100000">
                      <a:srgbClr val="832B2B"/>
                    </a:gs>
                  </a:gsLst>
                  <a:lin scaled="0"/>
                </a:gradFill>
              </a:rPr>
              <a:t>此处用双重否定"less without",曲言法(修辞法)强调了外教的重要性,恭维的语言委婉动人,让外教十分受用,心情大好</a:t>
            </a:r>
            <a:endParaRPr lang="zh-CN" altLang="en-US" sz="2800">
              <a:gradFill>
                <a:gsLst>
                  <a:gs pos="0">
                    <a:srgbClr val="FE4444"/>
                  </a:gs>
                  <a:gs pos="100000">
                    <a:srgbClr val="832B2B"/>
                  </a:gs>
                </a:gsLst>
                <a:lin scaled="0"/>
              </a:gradFill>
            </a:endParaRPr>
          </a:p>
          <a:p>
            <a:r>
              <a:rPr lang="zh-CN" altLang="en-US" sz="2800">
                <a:solidFill>
                  <a:schemeClr val="accent1"/>
                </a:solidFill>
              </a:rPr>
              <a:t>此处 study hard..as you hoped的继续凸显外教的影响力和人格魅力</a:t>
            </a:r>
            <a:endParaRPr lang="zh-CN" altLang="en-US" sz="2800">
              <a:solidFill>
                <a:schemeClr val="accent1"/>
              </a:solidFill>
            </a:endParaRPr>
          </a:p>
          <a:p>
            <a:r>
              <a:rPr lang="zh-CN" altLang="en-US" sz="2800">
                <a:gradFill>
                  <a:gsLst>
                    <a:gs pos="0">
                      <a:srgbClr val="7B32B2"/>
                    </a:gs>
                    <a:gs pos="100000">
                      <a:srgbClr val="401A5D"/>
                    </a:gs>
                  </a:gsLst>
                  <a:lin scaled="0"/>
                </a:gradFill>
              </a:rPr>
              <a:t>外教生病,依然电话指导学生并获奖,真情流露,感人肺腑</a:t>
            </a:r>
            <a:endParaRPr lang="zh-CN" altLang="en-US" sz="2800">
              <a:gradFill>
                <a:gsLst>
                  <a:gs pos="0">
                    <a:srgbClr val="7B32B2"/>
                  </a:gs>
                  <a:gs pos="100000">
                    <a:srgbClr val="401A5D"/>
                  </a:gs>
                </a:gsLst>
                <a:lin scaled="0"/>
              </a:gradFill>
            </a:endParaRPr>
          </a:p>
        </p:txBody>
      </p:sp>
    </p:spTree>
  </p:cSld>
  <p:clrMapOvr>
    <a:masterClrMapping/>
  </p:clrMapOvr>
  <p:timing>
    <p:tnLst>
      <p:par>
        <p:cTn id="1" dur="indefinite" restart="never" nodeType="tmRoot"/>
      </p:par>
    </p:tnLst>
    <p:bldLst>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890" y="0"/>
            <a:ext cx="7329170" cy="6000750"/>
          </a:xfrm>
          <a:prstGeom prst="rect">
            <a:avLst/>
          </a:prstGeom>
          <a:noFill/>
        </p:spPr>
        <p:txBody>
          <a:bodyPr wrap="square" rtlCol="0">
            <a:spAutoFit/>
          </a:bodyPr>
          <a:p>
            <a:r>
              <a:rPr lang="zh-CN" altLang="en-US" sz="2400">
                <a:solidFill>
                  <a:srgbClr val="FF9409"/>
                </a:solidFill>
              </a:rPr>
              <a:t>得体为上,中心突出,温暖共情(14分样卷评析）</a:t>
            </a:r>
            <a:endParaRPr lang="zh-CN" altLang="en-US" sz="2400">
              <a:solidFill>
                <a:srgbClr val="FF9409"/>
              </a:solidFill>
            </a:endParaRPr>
          </a:p>
          <a:p>
            <a:r>
              <a:rPr lang="en-US" altLang="zh-CN" sz="2400">
                <a:solidFill>
                  <a:schemeClr val="tx1"/>
                </a:solidFill>
              </a:rPr>
              <a:t>Dear Peter,</a:t>
            </a:r>
            <a:endParaRPr lang="zh-CN" altLang="en-US" sz="2400">
              <a:solidFill>
                <a:schemeClr val="tx1"/>
              </a:solidFill>
            </a:endParaRPr>
          </a:p>
          <a:p>
            <a:r>
              <a:rPr lang="zh-CN" altLang="en-US" sz="2400">
                <a:solidFill>
                  <a:schemeClr val="tx1"/>
                </a:solidFill>
              </a:rPr>
              <a:t>  We've been missing you badly since you had </a:t>
            </a:r>
            <a:r>
              <a:rPr lang="en-US" altLang="zh-CN" sz="2400">
                <a:solidFill>
                  <a:schemeClr val="tx1"/>
                </a:solidFill>
              </a:rPr>
              <a:t>gone </a:t>
            </a:r>
            <a:r>
              <a:rPr lang="zh-CN" altLang="en-US" sz="2400">
                <a:solidFill>
                  <a:schemeClr val="tx1"/>
                </a:solidFill>
              </a:rPr>
              <a:t> back to Irland </a:t>
            </a:r>
            <a:r>
              <a:rPr lang="zh-CN" altLang="en-US" sz="2400">
                <a:solidFill>
                  <a:srgbClr val="0000FF"/>
                </a:solidFill>
              </a:rPr>
              <a:t>for health reasons</a:t>
            </a:r>
            <a:r>
              <a:rPr lang="zh-CN" altLang="en-US" sz="2400">
                <a:solidFill>
                  <a:schemeClr val="tx1"/>
                </a:solidFill>
              </a:rPr>
              <a:t>. I'm writing on behalf of the whole class to </a:t>
            </a:r>
            <a:r>
              <a:rPr lang="zh-CN" altLang="en-US" sz="2400">
                <a:solidFill>
                  <a:srgbClr val="FF9409"/>
                </a:solidFill>
              </a:rPr>
              <a:t>extend our concern</a:t>
            </a:r>
            <a:r>
              <a:rPr lang="zh-CN" altLang="en-US" sz="2400">
                <a:solidFill>
                  <a:schemeClr val="tx1"/>
                </a:solidFill>
              </a:rPr>
              <a:t> to you</a:t>
            </a:r>
            <a:r>
              <a:rPr lang="en-US" altLang="zh-CN" sz="2400">
                <a:solidFill>
                  <a:schemeClr val="tx1"/>
                </a:solidFill>
              </a:rPr>
              <a:t>.</a:t>
            </a:r>
            <a:endParaRPr lang="en-US" altLang="zh-CN" sz="2400">
              <a:solidFill>
                <a:schemeClr val="tx1"/>
              </a:solidFill>
            </a:endParaRPr>
          </a:p>
          <a:p>
            <a:r>
              <a:rPr lang="en-US" altLang="zh-CN" sz="2400">
                <a:solidFill>
                  <a:schemeClr val="tx1"/>
                </a:solidFill>
              </a:rPr>
              <a:t>  </a:t>
            </a:r>
            <a:r>
              <a:rPr lang="zh-CN" altLang="en-US" sz="2400">
                <a:solidFill>
                  <a:schemeClr val="tx1"/>
                </a:solidFill>
              </a:rPr>
              <a:t> </a:t>
            </a:r>
            <a:r>
              <a:rPr lang="zh-CN" altLang="en-US" sz="2400">
                <a:solidFill>
                  <a:srgbClr val="FF9409"/>
                </a:solidFill>
              </a:rPr>
              <a:t>So have you got better now</a:t>
            </a:r>
            <a:r>
              <a:rPr lang="zh-CN" altLang="en-US" sz="2400">
                <a:solidFill>
                  <a:schemeClr val="tx1"/>
                </a:solidFill>
              </a:rPr>
              <a:t>? The class atmosphere is much less active without </a:t>
            </a:r>
            <a:r>
              <a:rPr lang="zh-CN" altLang="en-US" sz="2400">
                <a:solidFill>
                  <a:srgbClr val="FF0000"/>
                </a:solidFill>
              </a:rPr>
              <a:t>your humor,</a:t>
            </a:r>
            <a:r>
              <a:rPr lang="zh-CN" altLang="en-US" sz="2400">
                <a:solidFill>
                  <a:schemeClr val="tx1"/>
                </a:solidFill>
              </a:rPr>
              <a:t> but we do study hard and write an essay every other week </a:t>
            </a:r>
            <a:r>
              <a:rPr lang="zh-CN" altLang="en-US" sz="2400">
                <a:solidFill>
                  <a:srgbClr val="FF0000"/>
                </a:solidFill>
              </a:rPr>
              <a:t>as you hoped</a:t>
            </a:r>
            <a:r>
              <a:rPr lang="zh-CN" altLang="en-US" sz="2400">
                <a:solidFill>
                  <a:schemeClr val="tx1"/>
                </a:solidFill>
              </a:rPr>
              <a:t>. Also, Mary and </a:t>
            </a:r>
            <a:r>
              <a:rPr lang="en-US" altLang="zh-CN" sz="2400">
                <a:solidFill>
                  <a:schemeClr val="tx1"/>
                </a:solidFill>
              </a:rPr>
              <a:t>I </a:t>
            </a:r>
            <a:r>
              <a:rPr lang="zh-CN" altLang="en-US" sz="2400">
                <a:solidFill>
                  <a:schemeClr val="tx1"/>
                </a:solidFill>
              </a:rPr>
              <a:t>had won the first prize in the school speech contest with </a:t>
            </a:r>
            <a:r>
              <a:rPr lang="zh-CN" altLang="en-US" sz="2400">
                <a:solidFill>
                  <a:srgbClr val="FF0000"/>
                </a:solidFill>
              </a:rPr>
              <a:t>your guidance</a:t>
            </a:r>
            <a:r>
              <a:rPr lang="zh-CN" altLang="en-US" sz="2400">
                <a:solidFill>
                  <a:schemeClr val="tx1"/>
                </a:solidFill>
              </a:rPr>
              <a:t> through phone call. Many thanks for tha</a:t>
            </a:r>
            <a:r>
              <a:rPr lang="en-US" altLang="zh-CN" sz="2400">
                <a:solidFill>
                  <a:schemeClr val="tx1"/>
                </a:solidFill>
              </a:rPr>
              <a:t>t!</a:t>
            </a:r>
            <a:endParaRPr lang="zh-CN" altLang="en-US" sz="2400">
              <a:solidFill>
                <a:schemeClr val="tx1"/>
              </a:solidFill>
            </a:endParaRPr>
          </a:p>
          <a:p>
            <a:r>
              <a:rPr lang="zh-CN" altLang="en-US" sz="2400">
                <a:solidFill>
                  <a:schemeClr val="tx1"/>
                </a:solidFill>
              </a:rPr>
              <a:t>   May you recover soon. We're all looking forward to attending your class.  　　                                                                                                                                                                                                                                                                                                                                          Yours　　                                                                                                                                                                                                                   </a:t>
            </a:r>
            <a:endParaRPr lang="zh-CN" altLang="en-US" sz="2400">
              <a:solidFill>
                <a:schemeClr val="tx1"/>
              </a:solidFill>
            </a:endParaRPr>
          </a:p>
          <a:p>
            <a:r>
              <a:rPr lang="zh-CN" altLang="en-US" sz="2400">
                <a:solidFill>
                  <a:schemeClr val="tx1"/>
                </a:solidFill>
              </a:rPr>
              <a:t>                                                                                                                                  Li Hua</a:t>
            </a:r>
            <a:endParaRPr lang="zh-CN" altLang="en-US" sz="2400">
              <a:solidFill>
                <a:schemeClr val="tx1"/>
              </a:solidFill>
            </a:endParaRPr>
          </a:p>
        </p:txBody>
      </p:sp>
      <p:sp>
        <p:nvSpPr>
          <p:cNvPr id="5" name="文本框 4"/>
          <p:cNvSpPr txBox="1"/>
          <p:nvPr/>
        </p:nvSpPr>
        <p:spPr>
          <a:xfrm>
            <a:off x="7397750" y="623570"/>
            <a:ext cx="4794250" cy="3969385"/>
          </a:xfrm>
          <a:prstGeom prst="rect">
            <a:avLst/>
          </a:prstGeom>
          <a:noFill/>
        </p:spPr>
        <p:txBody>
          <a:bodyPr wrap="square" rtlCol="0">
            <a:spAutoFit/>
          </a:bodyPr>
          <a:p>
            <a:r>
              <a:rPr lang="zh-CN" altLang="en-US" sz="2800">
                <a:solidFill>
                  <a:srgbClr val="0000FF"/>
                </a:solidFill>
              </a:rPr>
              <a:t>思念 Missing</a:t>
            </a:r>
            <a:endParaRPr lang="zh-CN" altLang="en-US" sz="2800">
              <a:solidFill>
                <a:srgbClr val="0000FF"/>
              </a:solidFill>
            </a:endParaRPr>
          </a:p>
          <a:p>
            <a:endParaRPr lang="zh-CN" altLang="en-US" sz="2800">
              <a:solidFill>
                <a:srgbClr val="0000FF"/>
              </a:solidFill>
            </a:endParaRPr>
          </a:p>
          <a:p>
            <a:r>
              <a:rPr lang="zh-CN" altLang="en-US" sz="2800">
                <a:solidFill>
                  <a:srgbClr val="FF9409"/>
                </a:solidFill>
              </a:rPr>
              <a:t>关心C oncern</a:t>
            </a:r>
            <a:endParaRPr lang="zh-CN" altLang="en-US" sz="2800">
              <a:solidFill>
                <a:srgbClr val="FF9409"/>
              </a:solidFill>
            </a:endParaRPr>
          </a:p>
          <a:p>
            <a:endParaRPr lang="zh-CN" altLang="en-US" sz="2800">
              <a:gradFill>
                <a:gsLst>
                  <a:gs pos="0">
                    <a:srgbClr val="7B32B2"/>
                  </a:gs>
                  <a:gs pos="100000">
                    <a:srgbClr val="401A5D"/>
                  </a:gs>
                </a:gsLst>
                <a:lin scaled="0"/>
              </a:gradFill>
            </a:endParaRPr>
          </a:p>
          <a:p>
            <a:r>
              <a:rPr lang="zh-CN" altLang="en-US" sz="2800">
                <a:solidFill>
                  <a:srgbClr val="FF0000"/>
                </a:solidFill>
              </a:rPr>
              <a:t>互动 Involvement外教是文章的焦点和写信目的,分享与老外相关的班级信息,让这封信充满温情的问候和关切的鼓励</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p="http://schemas.openxmlformats.org/presentationml/2006/main">
  <p:tag name="KSO_WM_UNIT_TABLE_BEAUTIFY" val="smartTable{a5d36d41-ca89-4c35-b22b-499ec7561736}"/>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16118</Words>
  <Application>WPS 演示</Application>
  <PresentationFormat>自定义</PresentationFormat>
  <Paragraphs>205</Paragraphs>
  <Slides>23</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Candara</vt:lpstr>
      <vt:lpstr>华文新魏</vt:lpstr>
      <vt:lpstr>Symbol</vt:lpstr>
      <vt:lpstr>Times New Roman</vt:lpstr>
      <vt:lpstr>Aharoni</vt:lpstr>
      <vt:lpstr>Calibri</vt:lpstr>
      <vt:lpstr>华文楷体</vt:lpstr>
      <vt:lpstr>微软雅黑</vt:lpstr>
      <vt:lpstr>Arial Unicode MS</vt:lpstr>
      <vt:lpstr>等线</vt:lpstr>
      <vt:lpstr>波形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543</cp:revision>
  <dcterms:created xsi:type="dcterms:W3CDTF">2017-08-18T03:02:00Z</dcterms:created>
  <dcterms:modified xsi:type="dcterms:W3CDTF">2021-05-17T03:07:40Z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B9C015ADB24A449CB7C38991884013FD</vt:lpwstr>
  </property>
</Properties>
</file>