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473"/>
  </p:normalViewPr>
  <p:slideViewPr>
    <p:cSldViewPr snapToGrid="0" snapToObjects="1">
      <p:cViewPr>
        <p:scale>
          <a:sx n="106" d="100"/>
          <a:sy n="106" d="100"/>
        </p:scale>
        <p:origin x="79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7223B-DF7D-1C4D-9145-CF416091E331}" type="datetimeFigureOut">
              <a:rPr kumimoji="1" lang="zh-CN" altLang="en-US" smtClean="0"/>
              <a:t>2023/3/4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551E8-E606-6D46-9FB7-3BB7DE980BF4}" type="slidenum">
              <a:rPr kumimoji="1" lang="zh-CN" altLang="en-US" smtClean="0"/>
              <a:t>‹#›</a:t>
            </a:fld>
            <a:endParaRPr kumimoji="1" lang="zh-CN" altLang="en-US"/>
          </a:p>
        </p:txBody>
      </p:sp>
    </p:spTree>
    <p:extLst>
      <p:ext uri="{BB962C8B-B14F-4D97-AF65-F5344CB8AC3E}">
        <p14:creationId xmlns:p14="http://schemas.microsoft.com/office/powerpoint/2010/main" val="58259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C551E8-E606-6D46-9FB7-3BB7DE980BF4}" type="slidenum">
              <a:rPr kumimoji="1" lang="zh-CN" altLang="en-US" smtClean="0"/>
              <a:t>3</a:t>
            </a:fld>
            <a:endParaRPr kumimoji="1" lang="zh-CN" altLang="en-US"/>
          </a:p>
        </p:txBody>
      </p:sp>
    </p:spTree>
    <p:extLst>
      <p:ext uri="{BB962C8B-B14F-4D97-AF65-F5344CB8AC3E}">
        <p14:creationId xmlns:p14="http://schemas.microsoft.com/office/powerpoint/2010/main" val="413518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19ECF-9A78-734D-81A5-90253D8980E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7664AA8-C75E-E641-969D-4CCA4900C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C7D3A37-C224-794C-AC05-17DF5DD1A48D}"/>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2DF26D3C-4240-A645-8BD2-F81DECD963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7B0C0C-FFB3-644F-B8DE-9F0811BE5A70}"/>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324515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E72E8-651E-DD42-807A-BCADD6DC075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9A9B238-406C-5D4C-847B-39CBE41490E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B840648-AD44-9C4B-BD5C-CD0DFE074488}"/>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119887B9-A405-4C4F-958C-04B713EFA1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4030E1-5DA7-E64C-9215-7ABC835BD2FE}"/>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298433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7D79B1-01EE-6749-955B-25E73E608E5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1D22EF9-D3AD-4645-B583-028434387CD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89F58EC-D923-BE43-A9B0-C230CD43E896}"/>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7A6A0BBC-BB5E-4045-8A5A-A76D37FF736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E5603F-DCE4-3245-A73F-3B00634BD4EC}"/>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72596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C23D8-9961-2C48-8437-CF5360044BC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9A02D06-6F93-474B-B271-4CDBCADD612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ED4EB7-6A52-4D4A-AC32-F3BE35CC0C3E}"/>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B33CCC90-AC3A-0640-B983-1B9FE23976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2C3517-E7D9-D440-A8FE-C62136A8F527}"/>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84129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90ED9-427F-C840-801A-F6C7BA1E872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7D0CBD-5C70-4547-BA2C-811BE59B9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C3EBD70-8FB5-5144-9020-A44ED98DE1BA}"/>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7D48369E-E946-B142-AE00-EE836098CB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67CEDB-0C3D-2949-B748-508D1913F9A6}"/>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226807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BA098-25AF-584B-95CE-4C7B32C421A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C3748-3BCB-144B-A93B-407AE223876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06ABAE5-A2B6-D34E-A4A8-048805AE8E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F44A11D-C795-AF45-8D59-FD2840B3CFA1}"/>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6" name="页脚占位符 5">
            <a:extLst>
              <a:ext uri="{FF2B5EF4-FFF2-40B4-BE49-F238E27FC236}">
                <a16:creationId xmlns:a16="http://schemas.microsoft.com/office/drawing/2014/main" id="{3B600762-5232-464A-BC61-AC16713193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4AF850-497B-A149-87F3-4F932D935216}"/>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154207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3F3CB-FE22-8542-95BC-875B3F8EDF9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FA0F43-97B7-5E46-9727-006984C8B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05C32F-E21A-0347-91FB-57C533B8273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E9E7A29-A365-D147-A254-F05C38297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69DAE9-F7E9-FB4F-BA70-E3C31EC98E8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DA785AD-A871-9142-8D58-F721825E7E21}"/>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8" name="页脚占位符 7">
            <a:extLst>
              <a:ext uri="{FF2B5EF4-FFF2-40B4-BE49-F238E27FC236}">
                <a16:creationId xmlns:a16="http://schemas.microsoft.com/office/drawing/2014/main" id="{B6A9A8C8-83C7-B54E-ACEC-90962BA53F8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184D6A4-D454-094D-B0A5-D586B68925C4}"/>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197165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39AAD-7CA6-614B-BCBF-43768AEBBE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2256700-E47B-2044-A6DE-B509AB7D7AEF}"/>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4" name="页脚占位符 3">
            <a:extLst>
              <a:ext uri="{FF2B5EF4-FFF2-40B4-BE49-F238E27FC236}">
                <a16:creationId xmlns:a16="http://schemas.microsoft.com/office/drawing/2014/main" id="{4BFB7BB2-ADDD-AF4E-97E3-771469A2C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99D5E7E-4429-F240-8160-B45C349B44F8}"/>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213630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613CF2-5462-5F44-9C0B-3C91476652E2}"/>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3" name="页脚占位符 2">
            <a:extLst>
              <a:ext uri="{FF2B5EF4-FFF2-40B4-BE49-F238E27FC236}">
                <a16:creationId xmlns:a16="http://schemas.microsoft.com/office/drawing/2014/main" id="{CFB5A8DD-8373-DF45-B206-CEBA539B739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E896E4D-9127-584D-A582-F3F5E27ACCC4}"/>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333860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9BC4D-68D3-654A-B861-9D903F0C4A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5D845F0-843F-9D4F-A6D1-8390DA8E5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F2FE7BD-D881-B649-B1C1-BEFC01667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840155B-5892-7340-85E7-D88AD9562826}"/>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6" name="页脚占位符 5">
            <a:extLst>
              <a:ext uri="{FF2B5EF4-FFF2-40B4-BE49-F238E27FC236}">
                <a16:creationId xmlns:a16="http://schemas.microsoft.com/office/drawing/2014/main" id="{567B66DD-8DB5-1641-B55E-082E6F892EE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7A3AA7-03AE-C44E-BC95-9DF49ACA3FD0}"/>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73276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1BC88-1F3F-E347-A126-666FE286E2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C2AD04D-93D8-3144-A2B8-10C03BC27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82B060-94D7-F448-B044-818182C0B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F1367E8-BCDC-C744-A46C-71916D0C8DC4}"/>
              </a:ext>
            </a:extLst>
          </p:cNvPr>
          <p:cNvSpPr>
            <a:spLocks noGrp="1"/>
          </p:cNvSpPr>
          <p:nvPr>
            <p:ph type="dt" sz="half" idx="10"/>
          </p:nvPr>
        </p:nvSpPr>
        <p:spPr/>
        <p:txBody>
          <a:bodyPr/>
          <a:lstStyle/>
          <a:p>
            <a:fld id="{936BB77C-349B-3F46-AC0F-D8A828451DEA}" type="datetimeFigureOut">
              <a:rPr kumimoji="1" lang="zh-CN" altLang="en-US" smtClean="0"/>
              <a:t>2023/3/4</a:t>
            </a:fld>
            <a:endParaRPr kumimoji="1" lang="zh-CN" altLang="en-US"/>
          </a:p>
        </p:txBody>
      </p:sp>
      <p:sp>
        <p:nvSpPr>
          <p:cNvPr id="6" name="页脚占位符 5">
            <a:extLst>
              <a:ext uri="{FF2B5EF4-FFF2-40B4-BE49-F238E27FC236}">
                <a16:creationId xmlns:a16="http://schemas.microsoft.com/office/drawing/2014/main" id="{2A62B130-0AB1-7940-9D16-50A1B9016E4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2A130BB-0A23-3E4C-AB44-64ADDFA68BCE}"/>
              </a:ext>
            </a:extLst>
          </p:cNvPr>
          <p:cNvSpPr>
            <a:spLocks noGrp="1"/>
          </p:cNvSpPr>
          <p:nvPr>
            <p:ph type="sldNum" sz="quarter" idx="12"/>
          </p:nvPr>
        </p:nvSpPr>
        <p:spPr/>
        <p:txBody>
          <a:body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395699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0038F0-1882-7A44-92F6-7A2527EA9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69F355C-B587-414A-AB1E-397A28704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A82CB46-84A1-AA40-BA93-58D21CC5A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BB77C-349B-3F46-AC0F-D8A828451DEA}" type="datetimeFigureOut">
              <a:rPr kumimoji="1" lang="zh-CN" altLang="en-US" smtClean="0"/>
              <a:t>2023/3/4</a:t>
            </a:fld>
            <a:endParaRPr kumimoji="1" lang="zh-CN" altLang="en-US"/>
          </a:p>
        </p:txBody>
      </p:sp>
      <p:sp>
        <p:nvSpPr>
          <p:cNvPr id="5" name="页脚占位符 4">
            <a:extLst>
              <a:ext uri="{FF2B5EF4-FFF2-40B4-BE49-F238E27FC236}">
                <a16:creationId xmlns:a16="http://schemas.microsoft.com/office/drawing/2014/main" id="{61261AFF-0313-6643-BECB-E60C18FE5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DB97E3-74B0-A046-B851-F899CC090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BC19C-87AD-5048-819A-9C48E7BBF103}" type="slidenum">
              <a:rPr kumimoji="1" lang="zh-CN" altLang="en-US" smtClean="0"/>
              <a:t>‹#›</a:t>
            </a:fld>
            <a:endParaRPr kumimoji="1" lang="zh-CN" altLang="en-US"/>
          </a:p>
        </p:txBody>
      </p:sp>
    </p:spTree>
    <p:extLst>
      <p:ext uri="{BB962C8B-B14F-4D97-AF65-F5344CB8AC3E}">
        <p14:creationId xmlns:p14="http://schemas.microsoft.com/office/powerpoint/2010/main" val="253731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F26C4-E342-914B-90BF-4E298F9E0277}"/>
              </a:ext>
            </a:extLst>
          </p:cNvPr>
          <p:cNvSpPr>
            <a:spLocks noGrp="1"/>
          </p:cNvSpPr>
          <p:nvPr>
            <p:ph type="ctrTitle"/>
          </p:nvPr>
        </p:nvSpPr>
        <p:spPr/>
        <p:txBody>
          <a:bodyPr/>
          <a:lstStyle/>
          <a:p>
            <a:r>
              <a:rPr kumimoji="1" lang="zh-CN" altLang="en-US" dirty="0"/>
              <a:t>异构标签空间下的联邦学习噪声标签问题</a:t>
            </a:r>
          </a:p>
        </p:txBody>
      </p:sp>
      <p:sp>
        <p:nvSpPr>
          <p:cNvPr id="3" name="副标题 2">
            <a:extLst>
              <a:ext uri="{FF2B5EF4-FFF2-40B4-BE49-F238E27FC236}">
                <a16:creationId xmlns:a16="http://schemas.microsoft.com/office/drawing/2014/main" id="{85D344BD-D775-2645-B8B8-CD853FF88F8F}"/>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14864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B58B1-596C-EB4F-9BB3-C9BC7B3224E6}"/>
              </a:ext>
            </a:extLst>
          </p:cNvPr>
          <p:cNvSpPr>
            <a:spLocks noGrp="1"/>
          </p:cNvSpPr>
          <p:nvPr>
            <p:ph type="title"/>
          </p:nvPr>
        </p:nvSpPr>
        <p:spPr/>
        <p:txBody>
          <a:bodyPr/>
          <a:lstStyle/>
          <a:p>
            <a:r>
              <a:rPr kumimoji="1" lang="en-US" altLang="zh-CN" dirty="0"/>
              <a:t>Existing</a:t>
            </a:r>
            <a:r>
              <a:rPr kumimoji="1" lang="zh-CN" altLang="en-US" dirty="0"/>
              <a:t> </a:t>
            </a:r>
            <a:r>
              <a:rPr kumimoji="1" lang="en-US" altLang="zh-CN" dirty="0"/>
              <a:t>works</a:t>
            </a:r>
            <a:endParaRPr kumimoji="1" lang="zh-CN" altLang="en-US" dirty="0"/>
          </a:p>
        </p:txBody>
      </p:sp>
      <p:sp>
        <p:nvSpPr>
          <p:cNvPr id="3" name="内容占位符 2">
            <a:extLst>
              <a:ext uri="{FF2B5EF4-FFF2-40B4-BE49-F238E27FC236}">
                <a16:creationId xmlns:a16="http://schemas.microsoft.com/office/drawing/2014/main" id="{D471F24E-1075-A14F-986F-53366AD7FFD6}"/>
              </a:ext>
            </a:extLst>
          </p:cNvPr>
          <p:cNvSpPr>
            <a:spLocks noGrp="1"/>
          </p:cNvSpPr>
          <p:nvPr>
            <p:ph idx="1"/>
          </p:nvPr>
        </p:nvSpPr>
        <p:spPr/>
        <p:txBody>
          <a:bodyPr/>
          <a:lstStyle/>
          <a:p>
            <a:pPr>
              <a:lnSpc>
                <a:spcPct val="150000"/>
              </a:lnSpc>
            </a:pPr>
            <a:r>
              <a:rPr kumimoji="1" lang="zh-CN" altLang="en-US" dirty="0"/>
              <a:t>有一些研究是关于异构标签噪声联邦学习的问题，但是这些研究问题的共同点是不同的客户端同属一个标签空间。</a:t>
            </a:r>
            <a:endParaRPr kumimoji="1" lang="en-US" altLang="zh-CN" dirty="0"/>
          </a:p>
          <a:p>
            <a:pPr marL="0" indent="0">
              <a:lnSpc>
                <a:spcPct val="150000"/>
              </a:lnSpc>
              <a:buNone/>
            </a:pPr>
            <a:r>
              <a:rPr kumimoji="1" lang="zh-CN" altLang="en-US" dirty="0"/>
              <a:t>例如：在之前的联邦学习研究中，每个客户端的数据集标签从属于所有客户端数据集总标签空间。</a:t>
            </a:r>
            <a:endParaRPr kumimoji="1" lang="en-US" altLang="zh-CN" dirty="0"/>
          </a:p>
        </p:txBody>
      </p:sp>
    </p:spTree>
    <p:extLst>
      <p:ext uri="{BB962C8B-B14F-4D97-AF65-F5344CB8AC3E}">
        <p14:creationId xmlns:p14="http://schemas.microsoft.com/office/powerpoint/2010/main" val="779820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B3236-6115-2548-B731-102C2AC8BD2A}"/>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7A98011F-1577-FC4E-ABAA-77F9CD6784E2}"/>
              </a:ext>
            </a:extLst>
          </p:cNvPr>
          <p:cNvSpPr>
            <a:spLocks noGrp="1"/>
          </p:cNvSpPr>
          <p:nvPr>
            <p:ph idx="1"/>
          </p:nvPr>
        </p:nvSpPr>
        <p:spPr/>
        <p:txBody>
          <a:bodyPr>
            <a:normAutofit/>
          </a:bodyPr>
          <a:lstStyle/>
          <a:p>
            <a:pPr>
              <a:lnSpc>
                <a:spcPct val="150000"/>
              </a:lnSpc>
            </a:pPr>
            <a:r>
              <a:rPr kumimoji="1" lang="zh-CN" altLang="en-US" dirty="0"/>
              <a:t>但是在实际应用场景中，不同的客户端有不同的数据集，以及属于自己的标签空间。</a:t>
            </a:r>
            <a:endParaRPr kumimoji="1" lang="en-US" altLang="zh-CN" dirty="0"/>
          </a:p>
          <a:p>
            <a:pPr marL="0" indent="0">
              <a:lnSpc>
                <a:spcPct val="150000"/>
              </a:lnSpc>
              <a:buNone/>
            </a:pPr>
            <a:r>
              <a:rPr kumimoji="1" lang="zh-CN" altLang="en-US" dirty="0"/>
              <a:t>例如：</a:t>
            </a:r>
          </a:p>
        </p:txBody>
      </p:sp>
      <p:pic>
        <p:nvPicPr>
          <p:cNvPr id="4" name="图片 3">
            <a:extLst>
              <a:ext uri="{FF2B5EF4-FFF2-40B4-BE49-F238E27FC236}">
                <a16:creationId xmlns:a16="http://schemas.microsoft.com/office/drawing/2014/main" id="{B6267828-BDE9-5341-90A9-380BCA287D61}"/>
              </a:ext>
            </a:extLst>
          </p:cNvPr>
          <p:cNvPicPr>
            <a:picLocks noChangeAspect="1"/>
          </p:cNvPicPr>
          <p:nvPr/>
        </p:nvPicPr>
        <p:blipFill>
          <a:blip r:embed="rId3"/>
          <a:stretch>
            <a:fillRect/>
          </a:stretch>
        </p:blipFill>
        <p:spPr>
          <a:xfrm>
            <a:off x="2715553" y="3429000"/>
            <a:ext cx="1454722" cy="1445742"/>
          </a:xfrm>
          <a:prstGeom prst="rect">
            <a:avLst/>
          </a:prstGeom>
        </p:spPr>
      </p:pic>
      <p:pic>
        <p:nvPicPr>
          <p:cNvPr id="5" name="图片 4">
            <a:extLst>
              <a:ext uri="{FF2B5EF4-FFF2-40B4-BE49-F238E27FC236}">
                <a16:creationId xmlns:a16="http://schemas.microsoft.com/office/drawing/2014/main" id="{6AD69215-4D57-904E-A6D8-1529C47002B9}"/>
              </a:ext>
            </a:extLst>
          </p:cNvPr>
          <p:cNvPicPr>
            <a:picLocks noChangeAspect="1"/>
          </p:cNvPicPr>
          <p:nvPr/>
        </p:nvPicPr>
        <p:blipFill>
          <a:blip r:embed="rId4"/>
          <a:stretch>
            <a:fillRect/>
          </a:stretch>
        </p:blipFill>
        <p:spPr>
          <a:xfrm>
            <a:off x="4388307" y="3429000"/>
            <a:ext cx="1373904" cy="1445742"/>
          </a:xfrm>
          <a:prstGeom prst="rect">
            <a:avLst/>
          </a:prstGeom>
        </p:spPr>
      </p:pic>
      <p:pic>
        <p:nvPicPr>
          <p:cNvPr id="6" name="图片 5">
            <a:extLst>
              <a:ext uri="{FF2B5EF4-FFF2-40B4-BE49-F238E27FC236}">
                <a16:creationId xmlns:a16="http://schemas.microsoft.com/office/drawing/2014/main" id="{C47049AD-78BC-5847-9768-381F854631F3}"/>
              </a:ext>
            </a:extLst>
          </p:cNvPr>
          <p:cNvPicPr>
            <a:picLocks noChangeAspect="1"/>
          </p:cNvPicPr>
          <p:nvPr/>
        </p:nvPicPr>
        <p:blipFill>
          <a:blip r:embed="rId5"/>
          <a:stretch>
            <a:fillRect/>
          </a:stretch>
        </p:blipFill>
        <p:spPr>
          <a:xfrm>
            <a:off x="6044986" y="3429000"/>
            <a:ext cx="1400842" cy="1445741"/>
          </a:xfrm>
          <a:prstGeom prst="rect">
            <a:avLst/>
          </a:prstGeom>
        </p:spPr>
      </p:pic>
      <p:sp>
        <p:nvSpPr>
          <p:cNvPr id="16" name="矩形 15">
            <a:extLst>
              <a:ext uri="{FF2B5EF4-FFF2-40B4-BE49-F238E27FC236}">
                <a16:creationId xmlns:a16="http://schemas.microsoft.com/office/drawing/2014/main" id="{0CE7B003-F4D1-1B41-8ED9-55AB6BB64249}"/>
              </a:ext>
            </a:extLst>
          </p:cNvPr>
          <p:cNvSpPr/>
          <p:nvPr/>
        </p:nvSpPr>
        <p:spPr>
          <a:xfrm>
            <a:off x="7661369" y="3236896"/>
            <a:ext cx="424543" cy="1637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标签空间异构</a:t>
            </a:r>
            <a:endParaRPr kumimoji="1" lang="zh-CN" altLang="en-US" baseline="-25000" dirty="0"/>
          </a:p>
        </p:txBody>
      </p:sp>
      <p:sp>
        <p:nvSpPr>
          <p:cNvPr id="17" name="矩形 16">
            <a:extLst>
              <a:ext uri="{FF2B5EF4-FFF2-40B4-BE49-F238E27FC236}">
                <a16:creationId xmlns:a16="http://schemas.microsoft.com/office/drawing/2014/main" id="{4A5E5C27-8E64-F241-A14D-42FD49CD7019}"/>
              </a:ext>
            </a:extLst>
          </p:cNvPr>
          <p:cNvSpPr/>
          <p:nvPr/>
        </p:nvSpPr>
        <p:spPr>
          <a:xfrm>
            <a:off x="6140155" y="4874740"/>
            <a:ext cx="1328058" cy="31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{1, 2,…,100</a:t>
            </a:r>
            <a:r>
              <a:rPr kumimoji="1" lang="en-US" altLang="zh-CN" dirty="0">
                <a:solidFill>
                  <a:schemeClr val="tx1"/>
                </a:solidFill>
              </a:rPr>
              <a:t>}</a:t>
            </a:r>
            <a:endParaRPr kumimoji="1" lang="zh-CN" altLang="en-US" dirty="0">
              <a:solidFill>
                <a:schemeClr val="tx1"/>
              </a:solidFill>
            </a:endParaRPr>
          </a:p>
        </p:txBody>
      </p:sp>
      <p:sp>
        <p:nvSpPr>
          <p:cNvPr id="19" name="矩形 18">
            <a:extLst>
              <a:ext uri="{FF2B5EF4-FFF2-40B4-BE49-F238E27FC236}">
                <a16:creationId xmlns:a16="http://schemas.microsoft.com/office/drawing/2014/main" id="{0BACEA5A-EBED-BC4A-87BE-38A55EE1161A}"/>
              </a:ext>
            </a:extLst>
          </p:cNvPr>
          <p:cNvSpPr/>
          <p:nvPr/>
        </p:nvSpPr>
        <p:spPr>
          <a:xfrm>
            <a:off x="4469405" y="4874740"/>
            <a:ext cx="1328058" cy="31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{1, 2,…,20</a:t>
            </a:r>
            <a:r>
              <a:rPr kumimoji="1" lang="en-US" altLang="zh-CN" dirty="0">
                <a:solidFill>
                  <a:schemeClr val="tx1"/>
                </a:solidFill>
              </a:rPr>
              <a:t>}</a:t>
            </a:r>
            <a:endParaRPr kumimoji="1" lang="zh-CN" altLang="en-US" dirty="0">
              <a:solidFill>
                <a:schemeClr val="tx1"/>
              </a:solidFill>
            </a:endParaRPr>
          </a:p>
        </p:txBody>
      </p:sp>
      <p:sp>
        <p:nvSpPr>
          <p:cNvPr id="20" name="矩形 19">
            <a:extLst>
              <a:ext uri="{FF2B5EF4-FFF2-40B4-BE49-F238E27FC236}">
                <a16:creationId xmlns:a16="http://schemas.microsoft.com/office/drawing/2014/main" id="{967C37BE-0DDA-C846-8472-1CB84D0171BB}"/>
              </a:ext>
            </a:extLst>
          </p:cNvPr>
          <p:cNvSpPr/>
          <p:nvPr/>
        </p:nvSpPr>
        <p:spPr>
          <a:xfrm>
            <a:off x="2632060" y="4876996"/>
            <a:ext cx="1454722" cy="31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{1, 2,…,50</a:t>
            </a:r>
            <a:r>
              <a:rPr kumimoji="1" lang="en-US" altLang="zh-CN" dirty="0">
                <a:solidFill>
                  <a:schemeClr val="tx1"/>
                </a:solidFill>
              </a:rPr>
              <a:t>}</a:t>
            </a:r>
            <a:endParaRPr kumimoji="1" lang="zh-CN" altLang="en-US" dirty="0">
              <a:solidFill>
                <a:schemeClr val="tx1"/>
              </a:solidFill>
            </a:endParaRP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CB9ECC0-A942-BD4B-9697-C99D617B6DE3}"/>
                  </a:ext>
                </a:extLst>
              </p:cNvPr>
              <p:cNvSpPr txBox="1"/>
              <p:nvPr/>
            </p:nvSpPr>
            <p:spPr>
              <a:xfrm>
                <a:off x="4722168" y="5314474"/>
                <a:ext cx="822531" cy="376770"/>
              </a:xfrm>
              <a:prstGeom prst="rect">
                <a:avLst/>
              </a:prstGeom>
              <a:noFill/>
            </p:spPr>
            <p:txBody>
              <a:bodyPr wrap="square">
                <a:spAutoFit/>
              </a:bodyPr>
              <a:lstStyle/>
              <a:p>
                <a14:m>
                  <m:oMath xmlns:m="http://schemas.openxmlformats.org/officeDocument/2006/math">
                    <m:r>
                      <m:rPr>
                        <m:sty m:val="p"/>
                      </m:rPr>
                      <a:rPr kumimoji="1" lang="en-US" altLang="zh-CN" i="1" smtClean="0">
                        <a:latin typeface="Cambria Math" panose="02040503050406030204" pitchFamily="18" charset="0"/>
                        <a:cs typeface="Times New Roman" panose="02020603050405020304" pitchFamily="18" charset="0"/>
                      </a:rPr>
                      <m:t>Y</m:t>
                    </m:r>
                    <m:r>
                      <a:rPr kumimoji="1" lang="zh-CN" altLang="en-US" b="0" i="1" smtClean="0">
                        <a:latin typeface="Cambria Math" panose="02040503050406030204" pitchFamily="18" charset="0"/>
                        <a:cs typeface="Times New Roman" panose="02020603050405020304" pitchFamily="18" charset="0"/>
                      </a:rPr>
                      <m:t> </m:t>
                    </m:r>
                  </m:oMath>
                </a14:m>
                <a:r>
                  <a:rPr kumimoji="1" lang="en-US" altLang="zh-CN" dirty="0">
                    <a:solidFill>
                      <a:schemeClr val="tx1"/>
                    </a:solidFill>
                    <a:latin typeface="Times New Roman" panose="02020603050405020304" pitchFamily="18" charset="0"/>
                    <a:cs typeface="Times New Roman" panose="02020603050405020304" pitchFamily="18" charset="0"/>
                  </a:rPr>
                  <a:t>&amp; </a:t>
                </a:r>
                <a14:m>
                  <m:oMath xmlns:m="http://schemas.openxmlformats.org/officeDocument/2006/math">
                    <m:acc>
                      <m:accPr>
                        <m:chr m:val="̂"/>
                        <m:ctrlPr>
                          <a:rPr kumimoji="1" lang="en-US" altLang="zh-CN" i="1" dirty="0" smtClean="0">
                            <a:solidFill>
                              <a:schemeClr val="tx1"/>
                            </a:solidFill>
                            <a:latin typeface="Cambria Math" panose="02040503050406030204" pitchFamily="18" charset="0"/>
                            <a:cs typeface="Times New Roman" panose="02020603050405020304" pitchFamily="18" charset="0"/>
                          </a:rPr>
                        </m:ctrlPr>
                      </m:accPr>
                      <m:e>
                        <m:r>
                          <a:rPr kumimoji="1" lang="en-US" altLang="zh-CN" i="1" dirty="0" smtClean="0">
                            <a:solidFill>
                              <a:schemeClr val="tx1"/>
                            </a:solidFill>
                            <a:latin typeface="Cambria Math" panose="02040503050406030204" pitchFamily="18" charset="0"/>
                            <a:cs typeface="Times New Roman" panose="02020603050405020304" pitchFamily="18" charset="0"/>
                          </a:rPr>
                          <m:t>𝑌</m:t>
                        </m:r>
                      </m:e>
                    </m:acc>
                  </m:oMath>
                </a14:m>
                <a:endParaRPr lang="zh-CN" altLang="en-US" dirty="0"/>
              </a:p>
            </p:txBody>
          </p:sp>
        </mc:Choice>
        <mc:Fallback>
          <p:sp>
            <p:nvSpPr>
              <p:cNvPr id="22" name="文本框 21">
                <a:extLst>
                  <a:ext uri="{FF2B5EF4-FFF2-40B4-BE49-F238E27FC236}">
                    <a16:creationId xmlns:a16="http://schemas.microsoft.com/office/drawing/2014/main" id="{9CB9ECC0-A942-BD4B-9697-C99D617B6DE3}"/>
                  </a:ext>
                </a:extLst>
              </p:cNvPr>
              <p:cNvSpPr txBox="1">
                <a:spLocks noRot="1" noChangeAspect="1" noMove="1" noResize="1" noEditPoints="1" noAdjustHandles="1" noChangeArrowheads="1" noChangeShapeType="1" noTextEdit="1"/>
              </p:cNvSpPr>
              <p:nvPr/>
            </p:nvSpPr>
            <p:spPr>
              <a:xfrm>
                <a:off x="4722168" y="5314474"/>
                <a:ext cx="822531" cy="376770"/>
              </a:xfrm>
              <a:prstGeom prst="rect">
                <a:avLst/>
              </a:prstGeom>
              <a:blipFill>
                <a:blip r:embed="rId6"/>
                <a:stretch>
                  <a:fillRect t="-3226" b="-22581"/>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BD8E116-A84B-AA4B-B656-C2B07A4FF6A2}"/>
              </a:ext>
            </a:extLst>
          </p:cNvPr>
          <p:cNvSpPr txBox="1"/>
          <p:nvPr/>
        </p:nvSpPr>
        <p:spPr>
          <a:xfrm>
            <a:off x="2537012" y="5780919"/>
            <a:ext cx="4233902" cy="923330"/>
          </a:xfrm>
          <a:prstGeom prst="rect">
            <a:avLst/>
          </a:prstGeom>
          <a:noFill/>
        </p:spPr>
        <p:txBody>
          <a:bodyPr wrap="square" rtlCol="0">
            <a:spAutoFit/>
          </a:bodyPr>
          <a:lstStyle/>
          <a:p>
            <a:r>
              <a:rPr kumimoji="1" lang="zh-CN" altLang="en-US" dirty="0"/>
              <a:t>每个</a:t>
            </a:r>
            <a:r>
              <a:rPr kumimoji="1" lang="en-US" altLang="zh-CN" dirty="0"/>
              <a:t>1</a:t>
            </a:r>
            <a:r>
              <a:rPr kumimoji="1" lang="zh-CN" altLang="en-US" dirty="0"/>
              <a:t>代表的标签类别是不一样的：</a:t>
            </a:r>
            <a:endParaRPr kumimoji="1" lang="en-US" altLang="zh-CN" dirty="0"/>
          </a:p>
          <a:p>
            <a:r>
              <a:rPr kumimoji="1" lang="zh-CN" altLang="en-US" dirty="0"/>
              <a:t>比如说对于任务</a:t>
            </a:r>
            <a:r>
              <a:rPr kumimoji="1" lang="en-US" altLang="zh-CN" dirty="0"/>
              <a:t>1</a:t>
            </a:r>
            <a:r>
              <a:rPr kumimoji="1" lang="zh-CN" altLang="en-US" dirty="0"/>
              <a:t>可能对应的是鸟的图片，</a:t>
            </a:r>
            <a:endParaRPr kumimoji="1" lang="en-US" altLang="zh-CN" dirty="0"/>
          </a:p>
          <a:p>
            <a:r>
              <a:rPr kumimoji="1" lang="zh-CN" altLang="en-US" dirty="0"/>
              <a:t>任务</a:t>
            </a:r>
            <a:r>
              <a:rPr kumimoji="1" lang="en-US" altLang="zh-CN" dirty="0"/>
              <a:t>2</a:t>
            </a:r>
            <a:r>
              <a:rPr kumimoji="1" lang="zh-CN" altLang="en-US" dirty="0"/>
              <a:t>则是狗的图片。</a:t>
            </a:r>
          </a:p>
        </p:txBody>
      </p:sp>
    </p:spTree>
    <p:extLst>
      <p:ext uri="{BB962C8B-B14F-4D97-AF65-F5344CB8AC3E}">
        <p14:creationId xmlns:p14="http://schemas.microsoft.com/office/powerpoint/2010/main" val="166505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668DC-7401-5946-A870-24D45FF51E9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AC2D9A4-495B-CA44-AD23-9FC742D86089}"/>
              </a:ext>
            </a:extLst>
          </p:cNvPr>
          <p:cNvSpPr>
            <a:spLocks noGrp="1"/>
          </p:cNvSpPr>
          <p:nvPr>
            <p:ph idx="1"/>
          </p:nvPr>
        </p:nvSpPr>
        <p:spPr/>
        <p:txBody>
          <a:bodyPr/>
          <a:lstStyle/>
          <a:p>
            <a:r>
              <a:rPr kumimoji="1" lang="zh-CN" altLang="en-US" dirty="0"/>
              <a:t>思路</a:t>
            </a:r>
            <a:endParaRPr kumimoji="1" lang="en-US" altLang="zh-CN" dirty="0"/>
          </a:p>
          <a:p>
            <a:pPr>
              <a:lnSpc>
                <a:spcPct val="150000"/>
              </a:lnSpc>
            </a:pPr>
            <a:r>
              <a:rPr kumimoji="1" lang="zh-CN" altLang="en-US" dirty="0"/>
              <a:t>由于每个任务的标签空间不一致，因此无法共建一个统一的分类器模型。</a:t>
            </a:r>
            <a:endParaRPr kumimoji="1" lang="en-US" altLang="zh-CN" dirty="0"/>
          </a:p>
          <a:p>
            <a:pPr>
              <a:lnSpc>
                <a:spcPct val="150000"/>
              </a:lnSpc>
            </a:pPr>
            <a:r>
              <a:rPr kumimoji="1" lang="zh-CN" altLang="en-US" dirty="0"/>
              <a:t>因此，我们可以通过构建共享表征，并且在每一个客户端上构建自己的分类器来解决客户端之间异构标签空间的问题。</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265853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F4F15-86E5-4949-8647-F55674422E46}"/>
              </a:ext>
            </a:extLst>
          </p:cNvPr>
          <p:cNvSpPr>
            <a:spLocks noGrp="1"/>
          </p:cNvSpPr>
          <p:nvPr>
            <p:ph type="title"/>
          </p:nvPr>
        </p:nvSpPr>
        <p:spPr/>
        <p:txBody>
          <a:bodyPr/>
          <a:lstStyle/>
          <a:p>
            <a:endParaRPr kumimoji="1" lang="zh-CN" altLang="en-US"/>
          </a:p>
        </p:txBody>
      </p:sp>
      <p:pic>
        <p:nvPicPr>
          <p:cNvPr id="2050" name="Picture 2">
            <a:extLst>
              <a:ext uri="{FF2B5EF4-FFF2-40B4-BE49-F238E27FC236}">
                <a16:creationId xmlns:a16="http://schemas.microsoft.com/office/drawing/2014/main" id="{C8DF82DD-2A85-D44D-ACE0-96CEEDD7FE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9857" y="1445060"/>
            <a:ext cx="4102100" cy="2684554"/>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13921B7D-93AF-0846-B491-1BFA3154AF39}"/>
              </a:ext>
            </a:extLst>
          </p:cNvPr>
          <p:cNvSpPr txBox="1"/>
          <p:nvPr/>
        </p:nvSpPr>
        <p:spPr>
          <a:xfrm>
            <a:off x="5276143" y="1532768"/>
            <a:ext cx="6096000" cy="4616648"/>
          </a:xfrm>
          <a:prstGeom prst="rect">
            <a:avLst/>
          </a:prstGeom>
          <a:noFill/>
        </p:spPr>
        <p:txBody>
          <a:bodyPr wrap="square">
            <a:spAutoFit/>
          </a:bodyPr>
          <a:lstStyle/>
          <a:p>
            <a:pPr algn="just"/>
            <a:r>
              <a:rPr lang="en" altLang="zh-CN" sz="1400" b="0" i="0" dirty="0">
                <a:solidFill>
                  <a:srgbClr val="FF0000"/>
                </a:solidFill>
                <a:effectLst/>
                <a:latin typeface="Times New Roman" panose="02020603050405020304" pitchFamily="18" charset="0"/>
                <a:cs typeface="Times New Roman" panose="02020603050405020304" pitchFamily="18" charset="0"/>
              </a:rPr>
              <a:t>[11] Smith V, Chiang C K, </a:t>
            </a:r>
            <a:r>
              <a:rPr lang="en" altLang="zh-CN" sz="1400" b="0" i="0" dirty="0" err="1">
                <a:solidFill>
                  <a:srgbClr val="FF0000"/>
                </a:solidFill>
                <a:effectLst/>
                <a:latin typeface="Times New Roman" panose="02020603050405020304" pitchFamily="18" charset="0"/>
                <a:cs typeface="Times New Roman" panose="02020603050405020304" pitchFamily="18" charset="0"/>
              </a:rPr>
              <a:t>Sanjabi</a:t>
            </a:r>
            <a:r>
              <a:rPr lang="en" altLang="zh-CN" sz="1400" b="0" i="0" dirty="0">
                <a:solidFill>
                  <a:srgbClr val="FF0000"/>
                </a:solidFill>
                <a:effectLst/>
                <a:latin typeface="Times New Roman" panose="02020603050405020304" pitchFamily="18" charset="0"/>
                <a:cs typeface="Times New Roman" panose="02020603050405020304" pitchFamily="18" charset="0"/>
              </a:rPr>
              <a:t> M, et al. Federated multi-task learning[J]. Advances in Neural Information Processing Systems, 2017.</a:t>
            </a:r>
          </a:p>
          <a:p>
            <a:pPr algn="just"/>
            <a:r>
              <a:rPr lang="en" altLang="zh-CN" sz="1400" b="0" i="0" dirty="0">
                <a:solidFill>
                  <a:srgbClr val="121212"/>
                </a:solidFill>
                <a:effectLst/>
                <a:latin typeface="Times New Roman" panose="02020603050405020304" pitchFamily="18" charset="0"/>
                <a:cs typeface="Times New Roman" panose="02020603050405020304" pitchFamily="18" charset="0"/>
              </a:rPr>
              <a:t>[12] </a:t>
            </a:r>
            <a:r>
              <a:rPr lang="en" altLang="zh-CN" sz="1400" b="0" i="0" dirty="0" err="1">
                <a:solidFill>
                  <a:srgbClr val="121212"/>
                </a:solidFill>
                <a:effectLst/>
                <a:latin typeface="Times New Roman" panose="02020603050405020304" pitchFamily="18" charset="0"/>
                <a:cs typeface="Times New Roman" panose="02020603050405020304" pitchFamily="18" charset="0"/>
              </a:rPr>
              <a:t>Marfoq</a:t>
            </a:r>
            <a:r>
              <a:rPr lang="en" altLang="zh-CN" sz="1400" b="0" i="0" dirty="0">
                <a:solidFill>
                  <a:srgbClr val="121212"/>
                </a:solidFill>
                <a:effectLst/>
                <a:latin typeface="Times New Roman" panose="02020603050405020304" pitchFamily="18" charset="0"/>
                <a:cs typeface="Times New Roman" panose="02020603050405020304" pitchFamily="18" charset="0"/>
              </a:rPr>
              <a:t> O, </a:t>
            </a:r>
            <a:r>
              <a:rPr lang="en" altLang="zh-CN" sz="1400" b="0" i="0" dirty="0" err="1">
                <a:solidFill>
                  <a:srgbClr val="121212"/>
                </a:solidFill>
                <a:effectLst/>
                <a:latin typeface="Times New Roman" panose="02020603050405020304" pitchFamily="18" charset="0"/>
                <a:cs typeface="Times New Roman" panose="02020603050405020304" pitchFamily="18" charset="0"/>
              </a:rPr>
              <a:t>Neglia</a:t>
            </a:r>
            <a:r>
              <a:rPr lang="en" altLang="zh-CN" sz="1400" b="0" i="0" dirty="0">
                <a:solidFill>
                  <a:srgbClr val="121212"/>
                </a:solidFill>
                <a:effectLst/>
                <a:latin typeface="Times New Roman" panose="02020603050405020304" pitchFamily="18" charset="0"/>
                <a:cs typeface="Times New Roman" panose="02020603050405020304" pitchFamily="18" charset="0"/>
              </a:rPr>
              <a:t> G, </a:t>
            </a:r>
            <a:r>
              <a:rPr lang="en" altLang="zh-CN" sz="1400" b="0" i="0" dirty="0" err="1">
                <a:solidFill>
                  <a:srgbClr val="121212"/>
                </a:solidFill>
                <a:effectLst/>
                <a:latin typeface="Times New Roman" panose="02020603050405020304" pitchFamily="18" charset="0"/>
                <a:cs typeface="Times New Roman" panose="02020603050405020304" pitchFamily="18" charset="0"/>
              </a:rPr>
              <a:t>Bellet</a:t>
            </a:r>
            <a:r>
              <a:rPr lang="en" altLang="zh-CN" sz="1400" b="0" i="0" dirty="0">
                <a:solidFill>
                  <a:srgbClr val="121212"/>
                </a:solidFill>
                <a:effectLst/>
                <a:latin typeface="Times New Roman" panose="02020603050405020304" pitchFamily="18" charset="0"/>
                <a:cs typeface="Times New Roman" panose="02020603050405020304" pitchFamily="18" charset="0"/>
              </a:rPr>
              <a:t> A, et al. Federated multi-task learning under a mixture of distributions[J]. Advances in Neural Information Processing Systems, 2021, 34.</a:t>
            </a:r>
          </a:p>
          <a:p>
            <a:pPr algn="just"/>
            <a:r>
              <a:rPr lang="en" altLang="zh-CN" sz="1400" dirty="0">
                <a:solidFill>
                  <a:srgbClr val="121212"/>
                </a:solidFill>
                <a:latin typeface="Times New Roman" panose="02020603050405020304" pitchFamily="18" charset="0"/>
                <a:cs typeface="Times New Roman" panose="02020603050405020304" pitchFamily="18" charset="0"/>
              </a:rPr>
              <a:t>[14] Paul </a:t>
            </a:r>
            <a:r>
              <a:rPr lang="en" altLang="zh-CN" sz="1400" dirty="0" err="1">
                <a:solidFill>
                  <a:srgbClr val="121212"/>
                </a:solidFill>
                <a:latin typeface="Times New Roman" panose="02020603050405020304" pitchFamily="18" charset="0"/>
                <a:cs typeface="Times New Roman" panose="02020603050405020304" pitchFamily="18" charset="0"/>
              </a:rPr>
              <a:t>Vanhaesebrouck</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Aurélien</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Bellet</a:t>
            </a:r>
            <a:r>
              <a:rPr lang="en" altLang="zh-CN" sz="1400" dirty="0">
                <a:solidFill>
                  <a:srgbClr val="121212"/>
                </a:solidFill>
                <a:latin typeface="Times New Roman" panose="02020603050405020304" pitchFamily="18" charset="0"/>
                <a:cs typeface="Times New Roman" panose="02020603050405020304" pitchFamily="18" charset="0"/>
              </a:rPr>
              <a:t>, and Marc </a:t>
            </a:r>
            <a:r>
              <a:rPr lang="en" altLang="zh-CN" sz="1400" dirty="0" err="1">
                <a:solidFill>
                  <a:srgbClr val="121212"/>
                </a:solidFill>
                <a:latin typeface="Times New Roman" panose="02020603050405020304" pitchFamily="18" charset="0"/>
                <a:cs typeface="Times New Roman" panose="02020603050405020304" pitchFamily="18" charset="0"/>
              </a:rPr>
              <a:t>Tommasi</a:t>
            </a:r>
            <a:r>
              <a:rPr lang="en" altLang="zh-CN" sz="1400" dirty="0">
                <a:solidFill>
                  <a:srgbClr val="121212"/>
                </a:solidFill>
                <a:latin typeface="Times New Roman" panose="02020603050405020304" pitchFamily="18" charset="0"/>
                <a:cs typeface="Times New Roman" panose="02020603050405020304" pitchFamily="18" charset="0"/>
              </a:rPr>
              <a:t>. “Decentralized Collaborative Learning of Personalized Models over Networks”. In: AISTATS. 2017.</a:t>
            </a:r>
          </a:p>
          <a:p>
            <a:pPr algn="just"/>
            <a:r>
              <a:rPr lang="en" altLang="zh-CN" sz="1400" dirty="0">
                <a:solidFill>
                  <a:srgbClr val="121212"/>
                </a:solidFill>
                <a:latin typeface="Times New Roman" panose="02020603050405020304" pitchFamily="18" charset="0"/>
                <a:cs typeface="Times New Roman" panose="02020603050405020304" pitchFamily="18" charset="0"/>
              </a:rPr>
              <a:t>[15] Valentina </a:t>
            </a:r>
            <a:r>
              <a:rPr lang="en" altLang="zh-CN" sz="1400" dirty="0" err="1">
                <a:solidFill>
                  <a:srgbClr val="121212"/>
                </a:solidFill>
                <a:latin typeface="Times New Roman" panose="02020603050405020304" pitchFamily="18" charset="0"/>
                <a:cs typeface="Times New Roman" panose="02020603050405020304" pitchFamily="18" charset="0"/>
              </a:rPr>
              <a:t>Zantedeschi</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Aurélien</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Bellet</a:t>
            </a:r>
            <a:r>
              <a:rPr lang="en" altLang="zh-CN" sz="1400" dirty="0">
                <a:solidFill>
                  <a:srgbClr val="121212"/>
                </a:solidFill>
                <a:latin typeface="Times New Roman" panose="02020603050405020304" pitchFamily="18" charset="0"/>
                <a:cs typeface="Times New Roman" panose="02020603050405020304" pitchFamily="18" charset="0"/>
              </a:rPr>
              <a:t>, and Marc </a:t>
            </a:r>
            <a:r>
              <a:rPr lang="en" altLang="zh-CN" sz="1400" dirty="0" err="1">
                <a:solidFill>
                  <a:srgbClr val="121212"/>
                </a:solidFill>
                <a:latin typeface="Times New Roman" panose="02020603050405020304" pitchFamily="18" charset="0"/>
                <a:cs typeface="Times New Roman" panose="02020603050405020304" pitchFamily="18" charset="0"/>
              </a:rPr>
              <a:t>Tommasi</a:t>
            </a:r>
            <a:r>
              <a:rPr lang="en" altLang="zh-CN" sz="1400" dirty="0">
                <a:solidFill>
                  <a:srgbClr val="121212"/>
                </a:solidFill>
                <a:latin typeface="Times New Roman" panose="02020603050405020304" pitchFamily="18" charset="0"/>
                <a:cs typeface="Times New Roman" panose="02020603050405020304" pitchFamily="18" charset="0"/>
              </a:rPr>
              <a:t>. “Fully Decentralized Joint Learning of Personalized Models and Collaboration Graphs”. In: ed. by Silvia </a:t>
            </a:r>
            <a:r>
              <a:rPr lang="en" altLang="zh-CN" sz="1400" dirty="0" err="1">
                <a:solidFill>
                  <a:srgbClr val="121212"/>
                </a:solidFill>
                <a:latin typeface="Times New Roman" panose="02020603050405020304" pitchFamily="18" charset="0"/>
                <a:cs typeface="Times New Roman" panose="02020603050405020304" pitchFamily="18" charset="0"/>
              </a:rPr>
              <a:t>Chiappa</a:t>
            </a:r>
            <a:r>
              <a:rPr lang="en" altLang="zh-CN" sz="1400" dirty="0">
                <a:solidFill>
                  <a:srgbClr val="121212"/>
                </a:solidFill>
                <a:latin typeface="Times New Roman" panose="02020603050405020304" pitchFamily="18" charset="0"/>
                <a:cs typeface="Times New Roman" panose="02020603050405020304" pitchFamily="18" charset="0"/>
              </a:rPr>
              <a:t> and Roberto Calandra. Vol. 108. Proceedings of Machine Learning Research. Online: PMLR, Aug. 2020, pp. 864–874.</a:t>
            </a:r>
          </a:p>
          <a:p>
            <a:pPr algn="just"/>
            <a:r>
              <a:rPr lang="en" altLang="zh-CN" sz="1400" dirty="0">
                <a:solidFill>
                  <a:srgbClr val="121212"/>
                </a:solidFill>
                <a:latin typeface="Times New Roman" panose="02020603050405020304" pitchFamily="18" charset="0"/>
                <a:cs typeface="Times New Roman" panose="02020603050405020304" pitchFamily="18" charset="0"/>
              </a:rPr>
              <a:t>[16] Filip </a:t>
            </a:r>
            <a:r>
              <a:rPr lang="en" altLang="zh-CN" sz="1400" dirty="0" err="1">
                <a:solidFill>
                  <a:srgbClr val="121212"/>
                </a:solidFill>
                <a:latin typeface="Times New Roman" panose="02020603050405020304" pitchFamily="18" charset="0"/>
                <a:cs typeface="Times New Roman" panose="02020603050405020304" pitchFamily="18" charset="0"/>
              </a:rPr>
              <a:t>Hanzely</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Slavomıér</a:t>
            </a:r>
            <a:r>
              <a:rPr lang="en" altLang="zh-CN" sz="1400" dirty="0">
                <a:solidFill>
                  <a:srgbClr val="121212"/>
                </a:solidFill>
                <a:latin typeface="Times New Roman" panose="02020603050405020304" pitchFamily="18" charset="0"/>
                <a:cs typeface="Times New Roman" panose="02020603050405020304" pitchFamily="18" charset="0"/>
              </a:rPr>
              <a:t> </a:t>
            </a:r>
            <a:r>
              <a:rPr lang="en" altLang="zh-CN" sz="1400" dirty="0" err="1">
                <a:solidFill>
                  <a:srgbClr val="121212"/>
                </a:solidFill>
                <a:latin typeface="Times New Roman" panose="02020603050405020304" pitchFamily="18" charset="0"/>
                <a:cs typeface="Times New Roman" panose="02020603050405020304" pitchFamily="18" charset="0"/>
              </a:rPr>
              <a:t>Hanzely</a:t>
            </a:r>
            <a:r>
              <a:rPr lang="en" altLang="zh-CN" sz="1400" dirty="0">
                <a:solidFill>
                  <a:srgbClr val="121212"/>
                </a:solidFill>
                <a:latin typeface="Times New Roman" panose="02020603050405020304" pitchFamily="18" charset="0"/>
                <a:cs typeface="Times New Roman" panose="02020603050405020304" pitchFamily="18" charset="0"/>
              </a:rPr>
              <a:t>, Samuel </a:t>
            </a:r>
            <a:r>
              <a:rPr lang="en" altLang="zh-CN" sz="1400" dirty="0" err="1">
                <a:solidFill>
                  <a:srgbClr val="121212"/>
                </a:solidFill>
                <a:latin typeface="Times New Roman" panose="02020603050405020304" pitchFamily="18" charset="0"/>
                <a:cs typeface="Times New Roman" panose="02020603050405020304" pitchFamily="18" charset="0"/>
              </a:rPr>
              <a:t>Horváth</a:t>
            </a:r>
            <a:r>
              <a:rPr lang="en" altLang="zh-CN" sz="1400" dirty="0">
                <a:solidFill>
                  <a:srgbClr val="121212"/>
                </a:solidFill>
                <a:latin typeface="Times New Roman" panose="02020603050405020304" pitchFamily="18" charset="0"/>
                <a:cs typeface="Times New Roman" panose="02020603050405020304" pitchFamily="18" charset="0"/>
              </a:rPr>
              <a:t>, and</a:t>
            </a:r>
            <a:r>
              <a:rPr lang="en" altLang="zh-CN" sz="1400" b="0" i="0" dirty="0">
                <a:solidFill>
                  <a:srgbClr val="121212"/>
                </a:solidFill>
                <a:effectLst/>
                <a:latin typeface="-apple-system"/>
              </a:rPr>
              <a:t> </a:t>
            </a:r>
            <a:r>
              <a:rPr lang="en" altLang="zh-CN" sz="1400" b="0" i="0" dirty="0">
                <a:solidFill>
                  <a:srgbClr val="121212"/>
                </a:solidFill>
                <a:effectLst/>
                <a:latin typeface="Times New Roman" panose="02020603050405020304" pitchFamily="18" charset="0"/>
                <a:cs typeface="Times New Roman" panose="02020603050405020304" pitchFamily="18" charset="0"/>
              </a:rPr>
              <a:t>Peter </a:t>
            </a:r>
            <a:r>
              <a:rPr lang="en" altLang="zh-CN" sz="1400" b="0" i="0" dirty="0" err="1">
                <a:solidFill>
                  <a:srgbClr val="121212"/>
                </a:solidFill>
                <a:effectLst/>
                <a:latin typeface="Times New Roman" panose="02020603050405020304" pitchFamily="18" charset="0"/>
                <a:cs typeface="Times New Roman" panose="02020603050405020304" pitchFamily="18" charset="0"/>
              </a:rPr>
              <a:t>Richtárik</a:t>
            </a:r>
            <a:r>
              <a:rPr lang="en" altLang="zh-CN" sz="1400" b="0" i="0" dirty="0">
                <a:solidFill>
                  <a:srgbClr val="121212"/>
                </a:solidFill>
                <a:effectLst/>
                <a:latin typeface="Times New Roman" panose="02020603050405020304" pitchFamily="18" charset="0"/>
                <a:cs typeface="Times New Roman" panose="02020603050405020304" pitchFamily="18" charset="0"/>
              </a:rPr>
              <a:t>. “Lower bounds and optimal algorithms for personalized federated learning”. In: 34th Conference on Neural Information Processing Systems (</a:t>
            </a:r>
            <a:r>
              <a:rPr lang="en" altLang="zh-CN" sz="1400" b="0" i="0" dirty="0" err="1">
                <a:solidFill>
                  <a:srgbClr val="121212"/>
                </a:solidFill>
                <a:effectLst/>
                <a:latin typeface="Times New Roman" panose="02020603050405020304" pitchFamily="18" charset="0"/>
                <a:cs typeface="Times New Roman" panose="02020603050405020304" pitchFamily="18" charset="0"/>
              </a:rPr>
              <a:t>NeurIPS</a:t>
            </a:r>
            <a:r>
              <a:rPr lang="en" altLang="zh-CN" sz="1400" b="0" i="0" dirty="0">
                <a:solidFill>
                  <a:srgbClr val="121212"/>
                </a:solidFill>
                <a:effectLst/>
                <a:latin typeface="Times New Roman" panose="02020603050405020304" pitchFamily="18" charset="0"/>
                <a:cs typeface="Times New Roman" panose="02020603050405020304" pitchFamily="18" charset="0"/>
              </a:rPr>
              <a:t> 2020). 2020.</a:t>
            </a:r>
          </a:p>
          <a:p>
            <a:pPr algn="just"/>
            <a:r>
              <a:rPr lang="en" altLang="zh-CN" sz="1400" b="0" i="0" dirty="0">
                <a:solidFill>
                  <a:srgbClr val="121212"/>
                </a:solidFill>
                <a:effectLst/>
                <a:latin typeface="Times New Roman" panose="02020603050405020304" pitchFamily="18" charset="0"/>
                <a:cs typeface="Times New Roman" panose="02020603050405020304" pitchFamily="18" charset="0"/>
              </a:rPr>
              <a:t>[17] </a:t>
            </a:r>
            <a:r>
              <a:rPr lang="en" altLang="zh-CN" sz="1400" b="0" i="0" dirty="0" err="1">
                <a:solidFill>
                  <a:srgbClr val="121212"/>
                </a:solidFill>
                <a:effectLst/>
                <a:latin typeface="Times New Roman" panose="02020603050405020304" pitchFamily="18" charset="0"/>
                <a:cs typeface="Times New Roman" panose="02020603050405020304" pitchFamily="18" charset="0"/>
              </a:rPr>
              <a:t>Yutao</a:t>
            </a:r>
            <a:r>
              <a:rPr lang="en" altLang="zh-CN" sz="1400" b="0" i="0" dirty="0">
                <a:solidFill>
                  <a:srgbClr val="121212"/>
                </a:solidFill>
                <a:effectLst/>
                <a:latin typeface="Times New Roman" panose="02020603050405020304" pitchFamily="18" charset="0"/>
                <a:cs typeface="Times New Roman" panose="02020603050405020304" pitchFamily="18" charset="0"/>
              </a:rPr>
              <a:t> Huang et al. “Personalized cross-silo federated learning on non-</a:t>
            </a:r>
            <a:r>
              <a:rPr lang="en" altLang="zh-CN" sz="1400" b="0" i="0" dirty="0" err="1">
                <a:solidFill>
                  <a:srgbClr val="121212"/>
                </a:solidFill>
                <a:effectLst/>
                <a:latin typeface="Times New Roman" panose="02020603050405020304" pitchFamily="18" charset="0"/>
                <a:cs typeface="Times New Roman" panose="02020603050405020304" pitchFamily="18" charset="0"/>
              </a:rPr>
              <a:t>iid</a:t>
            </a:r>
            <a:r>
              <a:rPr lang="en" altLang="zh-CN" sz="1400" b="0" i="0" dirty="0">
                <a:solidFill>
                  <a:srgbClr val="121212"/>
                </a:solidFill>
                <a:effectLst/>
                <a:latin typeface="Times New Roman" panose="02020603050405020304" pitchFamily="18" charset="0"/>
                <a:cs typeface="Times New Roman" panose="02020603050405020304" pitchFamily="18" charset="0"/>
              </a:rPr>
              <a:t> data”. In: Proceedings of the AAAI Conference on Artificial Intelligence. Vol. 35. 9. 2021, pp. 7865–7873.</a:t>
            </a:r>
          </a:p>
          <a:p>
            <a:pPr algn="just"/>
            <a:r>
              <a:rPr lang="en" altLang="zh-CN" sz="1400" b="0" i="0" dirty="0">
                <a:solidFill>
                  <a:srgbClr val="121212"/>
                </a:solidFill>
                <a:effectLst/>
                <a:latin typeface="Times New Roman" panose="02020603050405020304" pitchFamily="18" charset="0"/>
                <a:cs typeface="Times New Roman" panose="02020603050405020304" pitchFamily="18" charset="0"/>
              </a:rPr>
              <a:t>[18] Tian Li, </a:t>
            </a:r>
            <a:r>
              <a:rPr lang="en" altLang="zh-CN" sz="1400" b="0" i="0" dirty="0" err="1">
                <a:solidFill>
                  <a:srgbClr val="121212"/>
                </a:solidFill>
                <a:effectLst/>
                <a:latin typeface="Times New Roman" panose="02020603050405020304" pitchFamily="18" charset="0"/>
                <a:cs typeface="Times New Roman" panose="02020603050405020304" pitchFamily="18" charset="0"/>
              </a:rPr>
              <a:t>Shengyuan</a:t>
            </a:r>
            <a:r>
              <a:rPr lang="en" altLang="zh-CN" sz="1400" b="0" i="0" dirty="0">
                <a:solidFill>
                  <a:srgbClr val="121212"/>
                </a:solidFill>
                <a:effectLst/>
                <a:latin typeface="Times New Roman" panose="02020603050405020304" pitchFamily="18" charset="0"/>
                <a:cs typeface="Times New Roman" panose="02020603050405020304" pitchFamily="18" charset="0"/>
              </a:rPr>
              <a:t> Hu, Ahmad </a:t>
            </a:r>
            <a:r>
              <a:rPr lang="en" altLang="zh-CN" sz="1400" b="0" i="0" dirty="0" err="1">
                <a:solidFill>
                  <a:srgbClr val="121212"/>
                </a:solidFill>
                <a:effectLst/>
                <a:latin typeface="Times New Roman" panose="02020603050405020304" pitchFamily="18" charset="0"/>
                <a:cs typeface="Times New Roman" panose="02020603050405020304" pitchFamily="18" charset="0"/>
              </a:rPr>
              <a:t>Beirami</a:t>
            </a:r>
            <a:r>
              <a:rPr lang="en" altLang="zh-CN" sz="1400" b="0" i="0" dirty="0">
                <a:solidFill>
                  <a:srgbClr val="121212"/>
                </a:solidFill>
                <a:effectLst/>
                <a:latin typeface="Times New Roman" panose="02020603050405020304" pitchFamily="18" charset="0"/>
                <a:cs typeface="Times New Roman" panose="02020603050405020304" pitchFamily="18" charset="0"/>
              </a:rPr>
              <a:t>, and Virginia Smith. “Ditto: Fair and robust federated learning through personalization”. In: International Conference on Machine Learning. PMLR. 2021, pp. 6357–6368.</a:t>
            </a:r>
          </a:p>
        </p:txBody>
      </p:sp>
      <p:pic>
        <p:nvPicPr>
          <p:cNvPr id="21" name="图片 20">
            <a:extLst>
              <a:ext uri="{FF2B5EF4-FFF2-40B4-BE49-F238E27FC236}">
                <a16:creationId xmlns:a16="http://schemas.microsoft.com/office/drawing/2014/main" id="{2F078834-449B-B54E-88D6-B2D06B278550}"/>
              </a:ext>
            </a:extLst>
          </p:cNvPr>
          <p:cNvPicPr>
            <a:picLocks noChangeAspect="1"/>
          </p:cNvPicPr>
          <p:nvPr/>
        </p:nvPicPr>
        <p:blipFill>
          <a:blip r:embed="rId3"/>
          <a:stretch>
            <a:fillRect/>
          </a:stretch>
        </p:blipFill>
        <p:spPr>
          <a:xfrm>
            <a:off x="838200" y="4189853"/>
            <a:ext cx="4083758" cy="2446174"/>
          </a:xfrm>
          <a:prstGeom prst="rect">
            <a:avLst/>
          </a:prstGeom>
        </p:spPr>
      </p:pic>
    </p:spTree>
    <p:extLst>
      <p:ext uri="{BB962C8B-B14F-4D97-AF65-F5344CB8AC3E}">
        <p14:creationId xmlns:p14="http://schemas.microsoft.com/office/powerpoint/2010/main" val="298605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8EFD5-57C3-FF46-91FE-C648732E4CED}"/>
              </a:ext>
            </a:extLst>
          </p:cNvPr>
          <p:cNvSpPr>
            <a:spLocks noGrp="1"/>
          </p:cNvSpPr>
          <p:nvPr>
            <p:ph type="title"/>
          </p:nvPr>
        </p:nvSpPr>
        <p:spPr/>
        <p:txBody>
          <a:bodyPr/>
          <a:lstStyle/>
          <a:p>
            <a:r>
              <a:rPr kumimoji="1" lang="zh-CN" altLang="en-US" dirty="0"/>
              <a:t>实验</a:t>
            </a:r>
            <a:r>
              <a:rPr kumimoji="1" lang="en-US" altLang="zh-CN" dirty="0"/>
              <a:t>setting</a:t>
            </a:r>
            <a:endParaRPr kumimoji="1" lang="zh-CN" altLang="en-US" dirty="0"/>
          </a:p>
        </p:txBody>
      </p:sp>
      <p:sp>
        <p:nvSpPr>
          <p:cNvPr id="3" name="内容占位符 2">
            <a:extLst>
              <a:ext uri="{FF2B5EF4-FFF2-40B4-BE49-F238E27FC236}">
                <a16:creationId xmlns:a16="http://schemas.microsoft.com/office/drawing/2014/main" id="{8146527A-FB58-BE46-A7C8-8E21D968CE5D}"/>
              </a:ext>
            </a:extLst>
          </p:cNvPr>
          <p:cNvSpPr>
            <a:spLocks noGrp="1"/>
          </p:cNvSpPr>
          <p:nvPr>
            <p:ph idx="1"/>
          </p:nvPr>
        </p:nvSpPr>
        <p:spPr/>
        <p:txBody>
          <a:bodyPr/>
          <a:lstStyle/>
          <a:p>
            <a:r>
              <a:rPr kumimoji="1" lang="en-US" altLang="zh-CN" dirty="0"/>
              <a:t>CIFAR10  </a:t>
            </a:r>
            <a:r>
              <a:rPr kumimoji="1" lang="zh-CN" altLang="en-US" dirty="0"/>
              <a:t>划分</a:t>
            </a:r>
            <a:r>
              <a:rPr kumimoji="1" lang="en-US" altLang="zh-CN" dirty="0"/>
              <a:t>10</a:t>
            </a:r>
            <a:r>
              <a:rPr kumimoji="1" lang="zh-CN" altLang="en-US" dirty="0"/>
              <a:t>个客户端，</a:t>
            </a:r>
            <a:endParaRPr kumimoji="1" lang="en-US" altLang="zh-CN" dirty="0"/>
          </a:p>
          <a:p>
            <a:pPr marL="0" indent="0">
              <a:buNone/>
            </a:pPr>
            <a:endParaRPr kumimoji="1" lang="en-US" altLang="zh-CN" dirty="0"/>
          </a:p>
          <a:p>
            <a:pPr>
              <a:lnSpc>
                <a:spcPct val="150000"/>
              </a:lnSpc>
            </a:pPr>
            <a:r>
              <a:rPr kumimoji="1" lang="zh-CN" altLang="en-US" dirty="0"/>
              <a:t>实验</a:t>
            </a:r>
            <a:r>
              <a:rPr kumimoji="1" lang="en-US" altLang="zh-CN" dirty="0"/>
              <a:t>1:</a:t>
            </a:r>
            <a:r>
              <a:rPr kumimoji="1" lang="zh-CN" altLang="en-US" dirty="0"/>
              <a:t> 每个客户端</a:t>
            </a:r>
            <a:r>
              <a:rPr kumimoji="1" lang="en-US" altLang="zh-CN" dirty="0"/>
              <a:t>10</a:t>
            </a:r>
            <a:r>
              <a:rPr kumimoji="1" lang="zh-CN" altLang="en-US" dirty="0"/>
              <a:t>个</a:t>
            </a:r>
            <a:r>
              <a:rPr kumimoji="1" lang="en-US" altLang="zh-CN" dirty="0"/>
              <a:t>class</a:t>
            </a:r>
            <a:r>
              <a:rPr kumimoji="1" lang="zh-CN" altLang="en-US" dirty="0"/>
              <a:t>，顺序变了</a:t>
            </a:r>
            <a:br>
              <a:rPr kumimoji="1" lang="en-US" altLang="zh-CN" dirty="0"/>
            </a:br>
            <a:r>
              <a:rPr kumimoji="1" lang="zh-CN" altLang="en-US" dirty="0"/>
              <a:t>实验</a:t>
            </a:r>
            <a:r>
              <a:rPr kumimoji="1" lang="en-US" altLang="zh-CN" dirty="0"/>
              <a:t>2:</a:t>
            </a:r>
            <a:r>
              <a:rPr kumimoji="1" lang="zh-CN" altLang="en-US" dirty="0"/>
              <a:t>每个客户端</a:t>
            </a:r>
            <a:r>
              <a:rPr kumimoji="1" lang="en-US" altLang="zh-CN" dirty="0"/>
              <a:t>5</a:t>
            </a:r>
            <a:r>
              <a:rPr kumimoji="1" lang="zh-CN" altLang="en-US" dirty="0"/>
              <a:t>分类 只跑</a:t>
            </a:r>
            <a:r>
              <a:rPr kumimoji="1" lang="en-US" altLang="zh-CN" dirty="0"/>
              <a:t>clean</a:t>
            </a:r>
            <a:endParaRPr kumimoji="1" lang="zh-CN" altLang="en-US" dirty="0"/>
          </a:p>
        </p:txBody>
      </p:sp>
    </p:spTree>
    <p:extLst>
      <p:ext uri="{BB962C8B-B14F-4D97-AF65-F5344CB8AC3E}">
        <p14:creationId xmlns:p14="http://schemas.microsoft.com/office/powerpoint/2010/main" val="8032069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518</Words>
  <Application>Microsoft Macintosh PowerPoint</Application>
  <PresentationFormat>宽屏</PresentationFormat>
  <Paragraphs>29</Paragraphs>
  <Slides>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-apple-system</vt:lpstr>
      <vt:lpstr>等线</vt:lpstr>
      <vt:lpstr>等线 Light</vt:lpstr>
      <vt:lpstr>Arial</vt:lpstr>
      <vt:lpstr>Cambria Math</vt:lpstr>
      <vt:lpstr>Times New Roman</vt:lpstr>
      <vt:lpstr>Office 主题​​</vt:lpstr>
      <vt:lpstr>异构标签空间下的联邦学习噪声标签问题</vt:lpstr>
      <vt:lpstr>Existing works</vt:lpstr>
      <vt:lpstr>PowerPoint 演示文稿</vt:lpstr>
      <vt:lpstr>PowerPoint 演示文稿</vt:lpstr>
      <vt:lpstr>PowerPoint 演示文稿</vt:lpstr>
      <vt:lpstr>实验setting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异构标签空间下的联邦学习噪声标签问题</dc:title>
  <dc:creator>吉 新媛</dc:creator>
  <cp:lastModifiedBy>吉 新媛</cp:lastModifiedBy>
  <cp:revision>1</cp:revision>
  <dcterms:created xsi:type="dcterms:W3CDTF">2023-03-04T01:28:31Z</dcterms:created>
  <dcterms:modified xsi:type="dcterms:W3CDTF">2023-03-04T07:40:40Z</dcterms:modified>
</cp:coreProperties>
</file>