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61" r:id="rId2"/>
    <p:sldId id="362" r:id="rId3"/>
    <p:sldId id="360" r:id="rId4"/>
    <p:sldId id="345" r:id="rId5"/>
    <p:sldId id="259" r:id="rId6"/>
    <p:sldId id="347" r:id="rId7"/>
    <p:sldId id="278" r:id="rId8"/>
    <p:sldId id="286" r:id="rId9"/>
    <p:sldId id="287" r:id="rId10"/>
    <p:sldId id="290" r:id="rId11"/>
    <p:sldId id="300" r:id="rId12"/>
    <p:sldId id="289" r:id="rId13"/>
    <p:sldId id="326" r:id="rId14"/>
    <p:sldId id="363" r:id="rId15"/>
    <p:sldId id="288" r:id="rId16"/>
    <p:sldId id="384" r:id="rId1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1201" autoAdjust="0"/>
  </p:normalViewPr>
  <p:slideViewPr>
    <p:cSldViewPr snapToGrid="0">
      <p:cViewPr varScale="1">
        <p:scale>
          <a:sx n="58" d="100"/>
          <a:sy n="58" d="100"/>
        </p:scale>
        <p:origin x="509" y="91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175D8D-1775-4736-9818-CC420EED52B4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E8B937-1F43-4A4A-8FD3-AD71719471C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B8F583-A2D9-439F-B2FF-4C7D151E79B9}" type="slidenum">
              <a:rPr lang="zh-CN" altLang="en-US">
                <a:cs typeface="等线" panose="02010600030101010101" charset="-122"/>
              </a:rPr>
              <a:t>1</a:t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 flipH="1">
            <a:off x="8228013" y="7938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/>
          <p:cNvCxnSpPr/>
          <p:nvPr/>
        </p:nvCxnSpPr>
        <p:spPr>
          <a:xfrm flipH="1">
            <a:off x="6108700" y="92075"/>
            <a:ext cx="6080125" cy="6080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0"/>
          <p:cNvCxnSpPr/>
          <p:nvPr/>
        </p:nvCxnSpPr>
        <p:spPr>
          <a:xfrm flipH="1">
            <a:off x="7335838" y="31750"/>
            <a:ext cx="4852987" cy="48529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/>
          <p:nvPr/>
        </p:nvCxnSpPr>
        <p:spPr>
          <a:xfrm flipH="1">
            <a:off x="7845425" y="609600"/>
            <a:ext cx="4343400" cy="4343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/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A0B0-466A-4FDD-8558-B0B1D8FB2A5D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915C7-38B6-4D50-8286-94700FADB7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05BE-9109-485D-ACEF-5F2E3DC219B5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871F-6CEF-4F62-8D12-2DACC914B3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76EDA-CAF1-4244-BDDA-013E56D75477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77F7E-533C-4F20-9240-DFAF7998DA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99209-EDE6-4593-B402-EBCED2F0A391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215A-8879-4589-9C78-65DA37F9F1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515-5DFD-41AA-BF7A-360476B11A6B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3E4E0-8FB7-423D-8EE4-B58ACD2483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31813" y="8128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“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285413" y="2768600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65CD7-A03A-4D0C-A231-EBA23711A083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04F4-747C-4249-B981-1728A279CB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2A0A-B271-4526-855B-B360758C70D7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8D1A-37C2-4371-8FC6-5AEC077572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D6358-2C19-4803-9ACE-AB9C33A5AB00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BE38E-50A6-49EF-A38B-576AF94090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369FD-C3D6-4080-B970-49963BA91E3A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EEC7-C923-4D55-8782-5CA605CAD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F5B45-F867-4D91-932A-F8E684C533BA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D79A-2FF9-477E-ACC5-D55E6A295C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7106-C868-431B-9761-C49B58D14EEA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3E3DC-E21B-49A7-A35C-80994D7DF8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13540-CB13-44B2-922C-16D4D6F5A25E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D2584-7154-4EB3-B3F2-72556B897C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D2591-5730-4881-A718-BC7E46526447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19A9-B55B-433C-96D6-A009259A1F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09C5-4C0A-488E-A79B-287468ACB661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0BD9-A545-4E35-8A42-4EBA316E79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743E-D349-4165-BED0-16F4FFA4B77A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16DD-FFA0-40F3-9F9B-2165876057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AA2E5-3F61-43AD-BEDD-A5670224E571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F314-AC9D-4C93-B550-DEB0586145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4B662-E5FF-4D0B-8E76-19F89860B62C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D5D11-602F-4FF4-9067-470CD4E472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/>
          <p:nvPr/>
        </p:nvGrpSpPr>
        <p:grpSpPr bwMode="auto">
          <a:xfrm>
            <a:off x="9207500" y="2963863"/>
            <a:ext cx="2981325" cy="320833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5852" y="2963333"/>
              <a:ext cx="912975" cy="9129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83"/>
              <a:ext cx="2981858" cy="29818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3013" y="3285648"/>
              <a:ext cx="1895814" cy="18957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853" y="3131636"/>
              <a:ext cx="1744974" cy="1744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600" y="3682589"/>
              <a:ext cx="1270227" cy="1270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4487863"/>
            <a:ext cx="8534400" cy="15065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685800"/>
            <a:ext cx="8534400" cy="3614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3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B6B91DC8-2468-4500-9EEE-D971293C0DD2}" type="datetimeFigureOut">
              <a:rPr lang="zh-CN" altLang="en-US"/>
              <a:t>2019/8/7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3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300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4C0F9D73-D07D-4DB8-9DC0-2D14AF600ED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anose="020B050202020202020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4213" y="685800"/>
            <a:ext cx="8001000" cy="2971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LOREM IPSUM DOLOR</a:t>
            </a:r>
          </a:p>
        </p:txBody>
      </p:sp>
      <p:sp>
        <p:nvSpPr>
          <p:cNvPr id="20482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4213" y="3843338"/>
            <a:ext cx="6400800" cy="19478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F496F"/>
                </a:solidFill>
                <a:cs typeface="幼圆" panose="02010509060101010101" charset="-122"/>
                <a:sym typeface="+mn-lt"/>
              </a:rPr>
              <a:t>LOREM IPSUM DOLOR LOREM </a:t>
            </a:r>
          </a:p>
        </p:txBody>
      </p:sp>
      <p:pic>
        <p:nvPicPr>
          <p:cNvPr id="20483" name="图片 5" descr="动脑壁纸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8573" y="-4445"/>
            <a:ext cx="12209463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ED83CDE3-DF26-44EC-BE25-C6FBD72C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2" name="文本框 1">
            <a:extLst>
              <a:ext uri="{FF2B5EF4-FFF2-40B4-BE49-F238E27FC236}">
                <a16:creationId xmlns:a16="http://schemas.microsoft.com/office/drawing/2014/main" id="{595E1FD1-A98F-4D40-9141-1A46EF5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294" y="1160394"/>
            <a:ext cx="66452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的几种常用方法：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55955"/>
            <a:ext cx="9705340" cy="42741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5.</a:t>
            </a:r>
            <a:r>
              <a:rPr lang="zh-CN" altLang="en-US" sz="3600" b="1" dirty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字符串</a:t>
            </a:r>
            <a:r>
              <a:rPr lang="zh-CN" altLang="en-US" sz="2400" b="1" dirty="0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由数字、字母、下划线组成的一串字符</a:t>
            </a:r>
            <a:endParaRPr lang="zh-CN" altLang="en-US" sz="2400" b="1" dirty="0">
              <a:ln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  <a:sym typeface="+mn-ea"/>
            </a:endParaRPr>
          </a:p>
          <a:p>
            <a:pPr algn="l" eaLnBrk="1" hangingPunct="1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Python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中最常用的数据类型。我们可以使用引号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('或")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来创建字符串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单引号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= '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长沙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'</a:t>
            </a:r>
          </a:p>
          <a:p>
            <a:pPr lvl="1" algn="l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双引号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 =”Anny”</a:t>
            </a:r>
          </a:p>
          <a:p>
            <a:pPr lvl="1" algn="l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三引号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多行字符串 使用三引号 （用于注释及文档）</a:t>
            </a:r>
          </a:p>
          <a:p>
            <a:pPr lvl="1" algn="l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字符串内嵌双引号中加单引号，单引号中加双引号</a:t>
            </a:r>
          </a:p>
          <a:p>
            <a:pPr lvl="1" algn="l" eaLnBrk="1" hangingPunct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19395AA2-CBC4-4C26-B7B2-7DDA871A9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7252" y="569843"/>
            <a:ext cx="8502099" cy="6175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连接字符串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计算长度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大小写转换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追加指定长度的字符串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字符串替换指定字符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连接字符串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分割字符串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1.%s %d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2.format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835" y="38100"/>
            <a:ext cx="17227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8000" y="942975"/>
            <a:ext cx="93694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什么是编解码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为了显示不同语言的字符，计算机给特定字符分配一个代号，用于存储表达一类文字。</a:t>
            </a: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字符集：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unicode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编码方式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中文扩展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unicode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的一种实现方式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文档编码指定：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Python3.X 源码文件默认使用utf-8编码，所以可以正常解析中文，无需指定 UTF-8 编码。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文件存储的格式为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UTF-8</a:t>
            </a: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-*- coding: UTF-8 -*-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#coding=utf-8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04" y="3970103"/>
            <a:ext cx="4217941" cy="24837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ED83CDE3-DF26-44EC-BE25-C6FBD72C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2" name="文本框 1">
            <a:extLst>
              <a:ext uri="{FF2B5EF4-FFF2-40B4-BE49-F238E27FC236}">
                <a16:creationId xmlns:a16="http://schemas.microsoft.com/office/drawing/2014/main" id="{595E1FD1-A98F-4D40-9141-1A46EF5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35" y="936010"/>
            <a:ext cx="810667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6.Set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可以看成数学意义上的无序和无重复元素的集合，因此，两个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可以做数学意义上的交集、并集等操作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006400"/>
      </p:ext>
    </p:extLst>
  </p:cSld>
  <p:clrMapOvr>
    <a:masterClrMapping/>
  </p:clrMapOvr>
  <p:transition advClick="0"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0D029E40-120A-4F1D-AE7D-3539A68E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文本框 1">
            <a:extLst>
              <a:ext uri="{FF2B5EF4-FFF2-40B4-BE49-F238E27FC236}">
                <a16:creationId xmlns:a16="http://schemas.microsoft.com/office/drawing/2014/main" id="{E4C0201E-E9BC-42B0-BEA7-4A0FA5A0A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764" y="357189"/>
            <a:ext cx="8056909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1.</a:t>
            </a:r>
            <a:r>
              <a:rPr lang="zh-CN" altLang="en-US" sz="3600" dirty="0">
                <a:solidFill>
                  <a:schemeClr val="bg1"/>
                </a:solidFill>
              </a:rPr>
              <a:t>如何确立元素的位置？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2.</a:t>
            </a:r>
            <a:r>
              <a:rPr lang="zh-CN" altLang="en-US" sz="3600" dirty="0">
                <a:solidFill>
                  <a:schemeClr val="bg1"/>
                </a:solidFill>
              </a:rPr>
              <a:t>实践操作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迭代：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通过for循环来遍历这个list或tuple，这种遍历我们称为迭代</a:t>
            </a:r>
            <a:r>
              <a:rPr lang="zh-CN" altLang="en-US" sz="3600" dirty="0">
                <a:solidFill>
                  <a:schemeClr val="bg1"/>
                </a:solidFill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副标题 2"/>
          <p:cNvSpPr>
            <a:spLocks noGrp="1"/>
          </p:cNvSpPr>
          <p:nvPr>
            <p:ph type="subTitle" idx="1"/>
          </p:nvPr>
        </p:nvSpPr>
        <p:spPr>
          <a:xfrm>
            <a:off x="1019175" y="2762054"/>
            <a:ext cx="8561070" cy="1583251"/>
          </a:xfrm>
        </p:spPr>
        <p:txBody>
          <a:bodyPr>
            <a:normAutofit fontScale="97500"/>
          </a:bodyPr>
          <a:lstStyle/>
          <a:p>
            <a:pPr lvl="1" eaLnBrk="1" hangingPunct="1"/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谢谢大家！</a:t>
            </a:r>
            <a:endParaRPr lang="zh-CN" altLang="en-US" dirty="0">
              <a:solidFill>
                <a:srgbClr val="0F49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7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34611" y="1189437"/>
            <a:ext cx="68765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动脑学院 测试</a:t>
            </a:r>
            <a:r>
              <a:rPr lang="en-US" altLang="zh-CN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4800" b="1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Vip</a:t>
            </a:r>
            <a:endParaRPr lang="en-US" altLang="zh-CN" sz="4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7285" y="2743835"/>
            <a:ext cx="5439310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节：数据类型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662305" y="527685"/>
            <a:ext cx="10932160" cy="477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本节目标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:</a:t>
            </a:r>
          </a:p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数据类型讲解</a:t>
            </a: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知识点提要：</a:t>
            </a:r>
          </a:p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列表，元祖，字典，数字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字符编码、编解码、字符串操作、字符串格式化等</a:t>
            </a: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615" y="173990"/>
            <a:ext cx="84010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8335" y="1188720"/>
            <a:ext cx="9369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行和缩进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IndentationError: unexpected indent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4</a:t>
            </a:r>
            <a:r>
              <a:rPr lang="zh-CN" altLang="en-US" dirty="0">
                <a:solidFill>
                  <a:schemeClr val="bg1"/>
                </a:solidFill>
              </a:rPr>
              <a:t>空格或一个制表符</a:t>
            </a:r>
            <a:r>
              <a:rPr lang="en-US" altLang="zh-CN" dirty="0">
                <a:solidFill>
                  <a:schemeClr val="bg1"/>
                </a:solidFill>
              </a:rPr>
              <a:t>Tab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多行语句的连接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pep8</a:t>
            </a:r>
            <a:r>
              <a:rPr lang="zh-CN" altLang="en-US" dirty="0">
                <a:solidFill>
                  <a:schemeClr val="bg1"/>
                </a:solidFill>
              </a:rPr>
              <a:t>规范，每行最长</a:t>
            </a:r>
            <a:r>
              <a:rPr lang="en-US" altLang="zh-CN" dirty="0">
                <a:solidFill>
                  <a:schemeClr val="bg1"/>
                </a:solidFill>
              </a:rPr>
              <a:t>79</a:t>
            </a:r>
            <a:r>
              <a:rPr lang="zh-CN" altLang="en-US" dirty="0">
                <a:solidFill>
                  <a:schemeClr val="bg1"/>
                </a:solidFill>
              </a:rPr>
              <a:t>字符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>
                <a:solidFill>
                  <a:schemeClr val="bg1"/>
                </a:solidFill>
              </a:rPr>
              <a:t>\ </a:t>
            </a:r>
            <a:r>
              <a:rPr lang="zh-CN" altLang="en-US" dirty="0">
                <a:solidFill>
                  <a:schemeClr val="bg1"/>
                </a:solidFill>
              </a:rPr>
              <a:t>连接多行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代码注释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单行注释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三引号多行注释</a:t>
            </a:r>
          </a:p>
          <a:p>
            <a:r>
              <a:rPr lang="en-US" altLang="zh-CN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1423035"/>
            <a:ext cx="4351655" cy="2255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94" y="4140835"/>
            <a:ext cx="5283113" cy="20904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5" y="4882039"/>
            <a:ext cx="3647992" cy="1406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副标题 2"/>
          <p:cNvSpPr>
            <a:spLocks noGrp="1"/>
          </p:cNvSpPr>
          <p:nvPr>
            <p:ph type="subTitle" idx="1"/>
          </p:nvPr>
        </p:nvSpPr>
        <p:spPr>
          <a:xfrm>
            <a:off x="1174115" y="448945"/>
            <a:ext cx="8664575" cy="5699125"/>
          </a:xfrm>
        </p:spPr>
        <p:txBody>
          <a:bodyPr>
            <a:normAutofit fontScale="25000" lnSpcReduction="20000"/>
          </a:bodyPr>
          <a:lstStyle/>
          <a:p>
            <a:pPr algn="ctr" eaLnBrk="1" hangingPunct="1"/>
            <a:r>
              <a:rPr lang="en-US" altLang="zh-CN" sz="13800" b="1" dirty="0">
                <a:solidFill>
                  <a:srgbClr val="0F496F"/>
                </a:solidFill>
                <a:cs typeface="幼圆" panose="02010509060101010101" charset="-122"/>
              </a:rPr>
              <a:t>Python</a:t>
            </a:r>
            <a:r>
              <a:rPr lang="zh-CN" altLang="en-US" sz="13800" b="1" dirty="0">
                <a:solidFill>
                  <a:srgbClr val="0F496F"/>
                </a:solidFill>
                <a:cs typeface="幼圆" panose="02010509060101010101" charset="-122"/>
              </a:rPr>
              <a:t>数据类型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1.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数字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(</a:t>
            </a:r>
            <a:r>
              <a:rPr lang="en-US" altLang="zh-CN" sz="11500" dirty="0" err="1">
                <a:solidFill>
                  <a:schemeClr val="bg1"/>
                </a:solidFill>
                <a:cs typeface="幼圆" panose="02010509060101010101" charset="-122"/>
              </a:rPr>
              <a:t>int,float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)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2.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列表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(list)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3.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元组（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tuple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）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4.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字典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(</a:t>
            </a:r>
            <a:r>
              <a:rPr lang="en-US" altLang="zh-CN" sz="11500" dirty="0" err="1">
                <a:solidFill>
                  <a:schemeClr val="bg1"/>
                </a:solidFill>
                <a:cs typeface="幼圆" panose="02010509060101010101" charset="-122"/>
              </a:rPr>
              <a:t>dict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)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5.</a:t>
            </a:r>
            <a:r>
              <a:rPr lang="zh-CN" altLang="en-US" sz="11600" dirty="0">
                <a:solidFill>
                  <a:schemeClr val="bg1"/>
                </a:solidFill>
              </a:rPr>
              <a:t>字符串</a:t>
            </a:r>
            <a:r>
              <a:rPr lang="en-US" altLang="zh-CN" sz="11600" dirty="0">
                <a:solidFill>
                  <a:schemeClr val="bg1"/>
                </a:solidFill>
              </a:rPr>
              <a:t>(str)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6.</a:t>
            </a:r>
            <a:r>
              <a:rPr lang="zh-CN" altLang="en-US" sz="9600" dirty="0">
                <a:solidFill>
                  <a:schemeClr val="bg1"/>
                </a:solidFill>
                <a:cs typeface="幼圆" panose="02010509060101010101" charset="-122"/>
              </a:rPr>
              <a:t> 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集合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(set)</a:t>
            </a:r>
          </a:p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7.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切片操作</a:t>
            </a:r>
            <a:endParaRPr lang="en-US" altLang="zh-CN" sz="11500" dirty="0">
              <a:solidFill>
                <a:schemeClr val="bg1"/>
              </a:solidFill>
              <a:cs typeface="幼圆" panose="02010509060101010101" charset="-122"/>
            </a:endParaRPr>
          </a:p>
          <a:p>
            <a:pPr eaLnBrk="1" hangingPunct="1"/>
            <a:endParaRPr lang="zh-CN" altLang="en-US" sz="11500" dirty="0">
              <a:solidFill>
                <a:schemeClr val="bg1"/>
              </a:solidFill>
              <a:cs typeface="幼圆" panose="02010509060101010101" charset="-122"/>
            </a:endParaRPr>
          </a:p>
          <a:p>
            <a:pPr eaLnBrk="1" hangingPunct="1"/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使用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type(xx)  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查看</a:t>
            </a:r>
            <a:r>
              <a:rPr lang="en-US" altLang="zh-CN" sz="11500" dirty="0">
                <a:solidFill>
                  <a:schemeClr val="bg1"/>
                </a:solidFill>
                <a:cs typeface="幼圆" panose="02010509060101010101" charset="-122"/>
              </a:rPr>
              <a:t>xx</a:t>
            </a:r>
            <a:r>
              <a:rPr lang="zh-CN" altLang="en-US" sz="11500" dirty="0">
                <a:solidFill>
                  <a:schemeClr val="bg1"/>
                </a:solidFill>
                <a:cs typeface="幼圆" panose="02010509060101010101" charset="-122"/>
              </a:rPr>
              <a:t>对象的类型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副标题 2"/>
          <p:cNvSpPr>
            <a:spLocks noGrp="1"/>
          </p:cNvSpPr>
          <p:nvPr>
            <p:ph type="subTitle" idx="1"/>
          </p:nvPr>
        </p:nvSpPr>
        <p:spPr>
          <a:xfrm>
            <a:off x="875665" y="663575"/>
            <a:ext cx="10121265" cy="59658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1.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数字类型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1.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数字类型用于存储数值。</a:t>
            </a:r>
          </a:p>
          <a:p>
            <a:pPr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2. python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数字类型：整型，浮点型，复数。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 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1.int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（</a:t>
            </a:r>
            <a:r>
              <a:rPr 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python3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没有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long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类型，不限制大小）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2.float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（小数）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     3.14   10/3   9/3   10//3      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 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  浮点数运算可能有近似的四舍五入的微小误差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3.complex  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用得少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,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一般用于科学计算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)      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简单介绍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)      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4.bool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False True</a:t>
            </a:r>
          </a:p>
          <a:p>
            <a:pPr lvl="1" algn="l"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  <a:sym typeface="+mn-ea"/>
              </a:rPr>
              <a:t>     print(False)   print(True)   not True    not 1&gt;2    1+3==3    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幼圆" panose="02010509060101010101" charset="-122"/>
            </a:endParaRPr>
          </a:p>
          <a:p>
            <a:pPr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3.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类型转换</a:t>
            </a:r>
          </a:p>
          <a:p>
            <a:pPr eaLnBrk="1" hangingPunct="1"/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 panose="02010509060101010101" charset="-122"/>
              </a:rPr>
              <a:t>	int(x)  float(x)  complex(x)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919BFA52-3BE9-42B6-BCBC-50E22528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0" name="文本框 1">
            <a:extLst>
              <a:ext uri="{FF2B5EF4-FFF2-40B4-BE49-F238E27FC236}">
                <a16:creationId xmlns:a16="http://schemas.microsoft.com/office/drawing/2014/main" id="{296AE45C-390C-4031-A7D9-5B7C9D48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77" y="608013"/>
            <a:ext cx="7858423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2.list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Python内置的一种数据类型，是一种有序的集合，可变，它支持字符，数字，字符串甚至可以包含列表（所谓嵌套）。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插入元素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删除指定位置元素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574F151C-A6EA-4B27-8EB2-1261D670F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4" name="文本框 1">
            <a:extLst>
              <a:ext uri="{FF2B5EF4-FFF2-40B4-BE49-F238E27FC236}">
                <a16:creationId xmlns:a16="http://schemas.microsoft.com/office/drawing/2014/main" id="{AC8B30E1-A030-47F7-A477-9C245BF3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49" y="1041124"/>
            <a:ext cx="8507276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3.tuple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tuple和list非常类似，但是tuple一旦初始化就不能修改，不可变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代码具有安全性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073">
            <a:extLst>
              <a:ext uri="{FF2B5EF4-FFF2-40B4-BE49-F238E27FC236}">
                <a16:creationId xmlns:a16="http://schemas.microsoft.com/office/drawing/2014/main" id="{ED83CDE3-DF26-44EC-BE25-C6FBD72C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285751"/>
            <a:ext cx="7643812" cy="4175125"/>
          </a:xfrm>
        </p:spPr>
        <p:txBody>
          <a:bodyPr vert="horz" lIns="90170" tIns="46990" rIns="90170" bIns="46990" rtlCol="0" anchor="b">
            <a:normAutofit/>
          </a:bodyPr>
          <a:lstStyle/>
          <a:p>
            <a:pPr defTabSz="914400" eaLnBrk="1" hangingPunct="1">
              <a:defRPr/>
            </a:pPr>
            <a:r>
              <a:rPr lang="zh-CN" altLang="en-US" sz="2000" dirty="0">
                <a:ln>
                  <a:noFill/>
                </a:ln>
                <a:solidFill>
                  <a:srgbClr val="B12F7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黑体" panose="02010609060101010101" pitchFamily="49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方正舒体" pitchFamily="2" charset="-122"/>
                <a:ea typeface="方正舒体" pitchFamily="2" charset="-122"/>
              </a:rPr>
              <a:t>        </a:t>
            </a:r>
            <a:endParaRPr lang="en-US" altLang="zh-CN" sz="1800" dirty="0">
              <a:ln>
                <a:noFill/>
              </a:ln>
              <a:solidFill>
                <a:srgbClr val="B12F7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88" name="文本框 1">
            <a:extLst>
              <a:ext uri="{FF2B5EF4-FFF2-40B4-BE49-F238E27FC236}">
                <a16:creationId xmlns:a16="http://schemas.microsoft.com/office/drawing/2014/main" id="{A17A8B44-835D-4210-88B9-44AD412E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453" y="617054"/>
            <a:ext cx="79609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4.dict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（字典）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dict全称dictionary，在其他语言中也称为map，使用键-值（key-value）存储，具有极快的查找速度。</a:t>
            </a:r>
          </a:p>
        </p:txBody>
      </p:sp>
    </p:spTree>
    <p:custDataLst>
      <p:tags r:id="rId1"/>
    </p:custDataLst>
  </p:cSld>
  <p:clrMapOvr>
    <a:masterClrMapping/>
  </p:clrMapOvr>
  <p:transition advClick="0"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0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629</Words>
  <Application>Microsoft Office PowerPoint</Application>
  <PresentationFormat>宽屏</PresentationFormat>
  <Paragraphs>128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方正舒体</vt:lpstr>
      <vt:lpstr>微软雅黑</vt:lpstr>
      <vt:lpstr>Arial</vt:lpstr>
      <vt:lpstr>Century Gothic</vt:lpstr>
      <vt:lpstr>Wingdings 3</vt:lpstr>
      <vt:lpstr>切片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</vt:lpstr>
      <vt:lpstr>                      </vt:lpstr>
      <vt:lpstr>                      </vt:lpstr>
      <vt:lpstr>                      </vt:lpstr>
      <vt:lpstr>PowerPoint 演示文稿</vt:lpstr>
      <vt:lpstr>PowerPoint 演示文稿</vt:lpstr>
      <vt:lpstr>PowerPoint 演示文稿</vt:lpstr>
      <vt:lpstr>                      </vt:lpstr>
      <vt:lpstr>                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星 邬</cp:lastModifiedBy>
  <cp:revision>303</cp:revision>
  <dcterms:created xsi:type="dcterms:W3CDTF">2017-03-05T09:34:00Z</dcterms:created>
  <dcterms:modified xsi:type="dcterms:W3CDTF">2019-08-07T09:13:23Z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