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61" r:id="rId2"/>
    <p:sldId id="362" r:id="rId3"/>
    <p:sldId id="389" r:id="rId4"/>
    <p:sldId id="385" r:id="rId5"/>
    <p:sldId id="386" r:id="rId6"/>
    <p:sldId id="387" r:id="rId7"/>
    <p:sldId id="390" r:id="rId8"/>
    <p:sldId id="388" r:id="rId9"/>
    <p:sldId id="391" r:id="rId10"/>
    <p:sldId id="347" r:id="rId11"/>
    <p:sldId id="278" r:id="rId12"/>
    <p:sldId id="286" r:id="rId13"/>
    <p:sldId id="287" r:id="rId14"/>
    <p:sldId id="392" r:id="rId15"/>
    <p:sldId id="393" r:id="rId16"/>
    <p:sldId id="394" r:id="rId17"/>
    <p:sldId id="395" r:id="rId18"/>
    <p:sldId id="396" r:id="rId19"/>
    <p:sldId id="290" r:id="rId20"/>
    <p:sldId id="397" r:id="rId21"/>
    <p:sldId id="398" r:id="rId22"/>
    <p:sldId id="384" r:id="rId2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9" autoAdjust="0"/>
    <p:restoredTop sz="91201" autoAdjust="0"/>
  </p:normalViewPr>
  <p:slideViewPr>
    <p:cSldViewPr snapToGrid="0">
      <p:cViewPr varScale="1">
        <p:scale>
          <a:sx n="64" d="100"/>
          <a:sy n="64" d="100"/>
        </p:scale>
        <p:origin x="365" y="67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175D8D-1775-4736-9818-CC420EED52B4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E8B937-1F43-4A4A-8FD3-AD71719471C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B8F583-A2D9-439F-B2FF-4C7D151E79B9}" type="slidenum">
              <a:rPr lang="zh-CN" altLang="en-US">
                <a:cs typeface="等线" panose="02010600030101010101" charset="-122"/>
              </a:rPr>
              <a:t>1</a:t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/>
          <p:nvPr/>
        </p:nvCxnSpPr>
        <p:spPr>
          <a:xfrm flipH="1">
            <a:off x="8228013" y="7938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/>
          <p:cNvCxnSpPr/>
          <p:nvPr/>
        </p:nvCxnSpPr>
        <p:spPr>
          <a:xfrm flipH="1">
            <a:off x="6108700" y="92075"/>
            <a:ext cx="6080125" cy="6080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0"/>
          <p:cNvCxnSpPr/>
          <p:nvPr/>
        </p:nvCxnSpPr>
        <p:spPr>
          <a:xfrm flipH="1">
            <a:off x="7335838" y="31750"/>
            <a:ext cx="4852987" cy="48529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/>
          <p:nvPr/>
        </p:nvCxnSpPr>
        <p:spPr>
          <a:xfrm flipH="1">
            <a:off x="7845425" y="609600"/>
            <a:ext cx="4343400" cy="4343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/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3A0B0-466A-4FDD-8558-B0B1D8FB2A5D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915C7-38B6-4D50-8286-94700FADB7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05BE-9109-485D-ACEF-5F2E3DC219B5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871F-6CEF-4F62-8D12-2DACC914B3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76EDA-CAF1-4244-BDDA-013E56D75477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77F7E-533C-4F20-9240-DFAF7998DA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99209-EDE6-4593-B402-EBCED2F0A391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8215A-8879-4589-9C78-65DA37F9F1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515-5DFD-41AA-BF7A-360476B11A6B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3E4E0-8FB7-423D-8EE4-B58ACD2483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65CD7-A03A-4D0C-A231-EBA23711A083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04F4-747C-4249-B981-1728A279CB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2A0A-B271-4526-855B-B360758C70D7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8D1A-37C2-4371-8FC6-5AEC077572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D6358-2C19-4803-9ACE-AB9C33A5AB00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BE38E-50A6-49EF-A38B-576AF94090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369FD-C3D6-4080-B970-49963BA91E3A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EEC7-C923-4D55-8782-5CA605CAD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F5B45-F867-4D91-932A-F8E684C533BA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D79A-2FF9-477E-ACC5-D55E6A295C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7106-C868-431B-9761-C49B58D14EEA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3E3DC-E21B-49A7-A35C-80994D7DF8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13540-CB13-44B2-922C-16D4D6F5A25E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D2584-7154-4EB3-B3F2-72556B897C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D2591-5730-4881-A718-BC7E46526447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19A9-B55B-433C-96D6-A009259A1F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09C5-4C0A-488E-A79B-287468ACB661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0BD9-A545-4E35-8A42-4EBA316E79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743E-D349-4165-BED0-16F4FFA4B77A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516DD-FFA0-40F3-9F9B-2165876057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AA2E5-3F61-43AD-BEDD-A5670224E571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F314-AC9D-4C93-B550-DEB0586145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4B662-E5FF-4D0B-8E76-19F89860B62C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D5D11-602F-4FF4-9067-470CD4E472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/>
          <p:nvPr/>
        </p:nvGrpSpPr>
        <p:grpSpPr bwMode="auto">
          <a:xfrm>
            <a:off x="9207500" y="2963863"/>
            <a:ext cx="2981325" cy="320833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5852" y="2963333"/>
              <a:ext cx="912975" cy="9129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83"/>
              <a:ext cx="2981858" cy="29818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3013" y="3285648"/>
              <a:ext cx="1895814" cy="18957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853" y="3131636"/>
              <a:ext cx="1744974" cy="1744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600" y="3682589"/>
              <a:ext cx="1270227" cy="1270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4487863"/>
            <a:ext cx="8534400" cy="15065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685800"/>
            <a:ext cx="8534400" cy="3614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3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B6B91DC8-2468-4500-9EEE-D971293C0DD2}" type="datetimeFigureOut">
              <a:rPr lang="zh-CN" altLang="en-US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3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300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4C0F9D73-D07D-4DB8-9DC0-2D14AF600ED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4213" y="685800"/>
            <a:ext cx="8001000" cy="2971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LOREM IPSUM DOLOR</a:t>
            </a:r>
          </a:p>
        </p:txBody>
      </p:sp>
      <p:sp>
        <p:nvSpPr>
          <p:cNvPr id="20482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4213" y="3843338"/>
            <a:ext cx="6400800" cy="19478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F496F"/>
                </a:solidFill>
                <a:cs typeface="幼圆" panose="02010509060101010101" charset="-122"/>
                <a:sym typeface="+mn-lt"/>
              </a:rPr>
              <a:t>LOREM IPSUM DOLOR LOREM </a:t>
            </a:r>
          </a:p>
        </p:txBody>
      </p:sp>
      <p:pic>
        <p:nvPicPr>
          <p:cNvPr id="20483" name="图片 5" descr="动脑壁纸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8573" y="-4445"/>
            <a:ext cx="12209463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副标题 2"/>
          <p:cNvSpPr>
            <a:spLocks noGrp="1"/>
          </p:cNvSpPr>
          <p:nvPr>
            <p:ph type="subTitle" idx="1"/>
          </p:nvPr>
        </p:nvSpPr>
        <p:spPr>
          <a:xfrm>
            <a:off x="875665" y="663575"/>
            <a:ext cx="10121265" cy="59658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查找子目录中的模块</a:t>
            </a:r>
            <a:endParaRPr lang="en-US" altLang="zh-CN" sz="3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/>
              <a:t>1.Python</a:t>
            </a:r>
            <a:r>
              <a:rPr lang="zh-CN" altLang="en-US" dirty="0"/>
              <a:t>需要去某些固定的路径下去查找</a:t>
            </a:r>
            <a:r>
              <a:rPr lang="en-US" altLang="zh-CN" dirty="0"/>
              <a:t>Python</a:t>
            </a:r>
            <a:r>
              <a:rPr lang="zh-CN" altLang="en-US" dirty="0"/>
              <a:t>模块，我们设置在</a:t>
            </a:r>
            <a:r>
              <a:rPr lang="en-US" altLang="zh-CN" dirty="0" err="1"/>
              <a:t>ModuleAndPackage</a:t>
            </a:r>
            <a:r>
              <a:rPr lang="zh-CN" altLang="en-US" dirty="0"/>
              <a:t>中查找。但是这些路径下也是有目录层次的，</a:t>
            </a:r>
            <a:r>
              <a:rPr lang="en-US" altLang="zh-CN" dirty="0"/>
              <a:t>Python</a:t>
            </a:r>
            <a:r>
              <a:rPr lang="zh-CN" altLang="en-US" dirty="0"/>
              <a:t>是如何查找子目录中的模块呢？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在引用第三方包时，我们也需要知道一定的层次关系。实际上，</a:t>
            </a:r>
            <a:r>
              <a:rPr lang="en-US" altLang="zh-CN" dirty="0"/>
              <a:t>Python</a:t>
            </a:r>
            <a:r>
              <a:rPr lang="zh-CN" altLang="en-US" dirty="0"/>
              <a:t>通过目录和文件构建包结构，并且包是层层嵌套的，和目录层层嵌套是一样的，这样就构成了包内的访问路径。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文本框 1">
            <a:extLst>
              <a:ext uri="{FF2B5EF4-FFF2-40B4-BE49-F238E27FC236}">
                <a16:creationId xmlns:a16="http://schemas.microsoft.com/office/drawing/2014/main" id="{296AE45C-390C-4031-A7D9-5B7C9D48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77" y="608013"/>
            <a:ext cx="9649123" cy="224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查找子目录中的模块</a:t>
            </a:r>
            <a:endParaRPr lang="en-US" altLang="zh-CN"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buNone/>
            </a:pPr>
            <a:endParaRPr lang="en-US" altLang="zh-CN"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课堂演练操作：例如我们在</a:t>
            </a:r>
            <a:r>
              <a:rPr lang="en-US" altLang="zh-CN" sz="21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ModuleAndPackage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文件夹下，创建一个文件夹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animal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，里面创建一个文件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pet.py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并写入内容。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574F151C-A6EA-4B27-8EB2-1261D670F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4" name="文本框 1">
            <a:extLst>
              <a:ext uri="{FF2B5EF4-FFF2-40B4-BE49-F238E27FC236}">
                <a16:creationId xmlns:a16="http://schemas.microsoft.com/office/drawing/2014/main" id="{AC8B30E1-A030-47F7-A477-9C245BF3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49" y="607987"/>
            <a:ext cx="8507276" cy="384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查找子目录中的模块的方法</a:t>
            </a:r>
            <a:endParaRPr lang="en-US" altLang="zh-CN"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buNone/>
            </a:pPr>
            <a:endParaRPr lang="en-US" altLang="zh-CN"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1.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可以直接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import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导入使用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buNone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2.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使用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from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关键字直接导入模块内的方法或者属性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框 1">
            <a:extLst>
              <a:ext uri="{FF2B5EF4-FFF2-40B4-BE49-F238E27FC236}">
                <a16:creationId xmlns:a16="http://schemas.microsoft.com/office/drawing/2014/main" id="{A17A8B44-835D-4210-88B9-44AD412E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420" y="617054"/>
            <a:ext cx="9968947" cy="223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模块间引用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只要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模块在其执行环境配置的搜索路径中，并且其所在位置是包结构的一部分，那么我们就可以引用该模块。模块间引用时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import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语句是写在模块文件中，我们直接修改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person.py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模块的代码。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框 1">
            <a:extLst>
              <a:ext uri="{FF2B5EF4-FFF2-40B4-BE49-F238E27FC236}">
                <a16:creationId xmlns:a16="http://schemas.microsoft.com/office/drawing/2014/main" id="{A17A8B44-835D-4210-88B9-44AD412E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420" y="617054"/>
            <a:ext cx="9968947" cy="499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模块间引用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import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代码明确了引用的变量名，但如果想引用模块中所有变量可以使用*通配符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From </a:t>
            </a:r>
            <a:r>
              <a:rPr lang="en-US" altLang="zh-CN" sz="21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animal.pet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 import *</a:t>
            </a:r>
          </a:p>
          <a:p>
            <a:pPr marL="457200" indent="-457200">
              <a:buAutoNum type="arabicPeriod"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marL="457200" indent="-457200">
              <a:buAutoNum type="arabicPeriod"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marL="514350" indent="-514350">
              <a:buAutoNum type="arabicPeriod"/>
            </a:pP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想用*通配符，又不想引用模块中的所有变量，可以在模块中用变量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__all__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进行限制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__all__ = [‘</a:t>
            </a:r>
            <a:r>
              <a:rPr lang="en-US" altLang="zh-CN" sz="21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ID’,’run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’]</a:t>
            </a:r>
          </a:p>
          <a:p>
            <a:pPr>
              <a:buNone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415728"/>
      </p:ext>
    </p:extLst>
  </p:cSld>
  <p:clrMapOvr>
    <a:masterClrMapping/>
  </p:clrMapOvr>
  <p:transition advClick="0"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框 1">
            <a:extLst>
              <a:ext uri="{FF2B5EF4-FFF2-40B4-BE49-F238E27FC236}">
                <a16:creationId xmlns:a16="http://schemas.microsoft.com/office/drawing/2014/main" id="{A17A8B44-835D-4210-88B9-44AD412E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420" y="617054"/>
            <a:ext cx="9968947" cy="29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包：模块的集合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一个包（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package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）就是放在一个文件夹里的模块集合。包的名字就是文件夹的名字。我们需要做的是告诉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这个文件夹是一个包，并且把一个名为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__init__.py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的文件（通常是空的）放在这个文件夹里。如果我们忘记创建这个文件夹，就没法从这个文件夹里面导入那些模块。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buNone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009463"/>
      </p:ext>
    </p:extLst>
  </p:cSld>
  <p:clrMapOvr>
    <a:masterClrMapping/>
  </p:clrMapOvr>
  <p:transition advClick="0"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框 1">
            <a:extLst>
              <a:ext uri="{FF2B5EF4-FFF2-40B4-BE49-F238E27FC236}">
                <a16:creationId xmlns:a16="http://schemas.microsoft.com/office/drawing/2014/main" id="{A17A8B44-835D-4210-88B9-44AD412E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420" y="617054"/>
            <a:ext cx="9968947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1.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绝对导入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fr-FR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 import test.a</a:t>
            </a:r>
          </a:p>
          <a:p>
            <a:r>
              <a:rPr lang="fr-FR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&gt;&gt;&gt; c = test.a.A()</a:t>
            </a: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2.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相对导入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From .b import B</a:t>
            </a: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P:a,b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都是设置的模块，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A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跟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B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分别为模块里面的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class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类。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buNone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035035"/>
      </p:ext>
    </p:extLst>
  </p:cSld>
  <p:clrMapOvr>
    <a:masterClrMapping/>
  </p:clrMapOvr>
  <p:transition advClick="0" advTm="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框 1">
            <a:extLst>
              <a:ext uri="{FF2B5EF4-FFF2-40B4-BE49-F238E27FC236}">
                <a16:creationId xmlns:a16="http://schemas.microsoft.com/office/drawing/2014/main" id="{A17A8B44-835D-4210-88B9-44AD412E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420" y="617054"/>
            <a:ext cx="9968947" cy="322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Class A:</a:t>
            </a:r>
          </a:p>
          <a:p>
            <a:pPr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	pass</a:t>
            </a:r>
          </a:p>
          <a:p>
            <a:pPr>
              <a:buNone/>
            </a:pP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Class B:</a:t>
            </a:r>
          </a:p>
          <a:p>
            <a:pPr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	pass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74185"/>
      </p:ext>
    </p:extLst>
  </p:cSld>
  <p:clrMapOvr>
    <a:masterClrMapping/>
  </p:clrMapOvr>
  <p:transition advClick="0" advTm="3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9702" y="2743835"/>
            <a:ext cx="84144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使用模块需要注意的事项</a:t>
            </a:r>
          </a:p>
        </p:txBody>
      </p:sp>
    </p:spTree>
    <p:extLst>
      <p:ext uri="{BB962C8B-B14F-4D97-AF65-F5344CB8AC3E}">
        <p14:creationId xmlns:p14="http://schemas.microsoft.com/office/powerpoint/2010/main" val="319373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ED83CDE3-DF26-44EC-BE25-C6FBD72C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2" name="文本框 1">
            <a:extLst>
              <a:ext uri="{FF2B5EF4-FFF2-40B4-BE49-F238E27FC236}">
                <a16:creationId xmlns:a16="http://schemas.microsoft.com/office/drawing/2014/main" id="{595E1FD1-A98F-4D40-9141-1A46EF5C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581" y="391768"/>
            <a:ext cx="8331544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使用模块要注意的事项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模块名要遵循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变量命名规范，不要使用中文、特殊字符</a:t>
            </a: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模块名不要和系统模块名冲突，最好先查看系统是否已存在该模块，检查方法是在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交互环境执行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import XX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，若成功则说明系统存在此模块。可以通过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import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导入数据，另外需要注意变量的作用域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。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3.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自己创建模块时要注意命名，不能和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自带的模块名称冲突。例如，系统自带了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sys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模块，自己的模块就不可命名为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sys.py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，否则将无法导入系统自带的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sys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模块。</a:t>
            </a:r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34611" y="1189437"/>
            <a:ext cx="68765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动脑学院 测试</a:t>
            </a:r>
            <a:r>
              <a:rPr lang="en-US" altLang="zh-CN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zh-CN" sz="4800" b="1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Vip</a:t>
            </a:r>
            <a:endParaRPr lang="en-US" altLang="zh-CN" sz="4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1583" y="2743835"/>
            <a:ext cx="6830717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第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节：模块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与包管理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BE1E38-1ACE-4E90-8BED-5780CB7F136A}"/>
              </a:ext>
            </a:extLst>
          </p:cNvPr>
          <p:cNvSpPr/>
          <p:nvPr/>
        </p:nvSpPr>
        <p:spPr>
          <a:xfrm>
            <a:off x="1366393" y="4518031"/>
            <a:ext cx="993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本节目标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: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什么是模块，包，模块搜索路径，模块的集合，使用模块要注意的事项，怎么使用模块等。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文本框 1">
            <a:extLst>
              <a:ext uri="{FF2B5EF4-FFF2-40B4-BE49-F238E27FC236}">
                <a16:creationId xmlns:a16="http://schemas.microsoft.com/office/drawing/2014/main" id="{595E1FD1-A98F-4D40-9141-1A46EF5C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581" y="391768"/>
            <a:ext cx="9164230" cy="389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模块名字与其他模块冲突的解决办法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我们可以使用包来组织模块，避免冲突，方法是选择一个顶层包名，引入了包后，只要顶层的包名不与别人冲突，那所有模块都不会与别人冲突。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注意：每一个包目录下面都会有一个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__init__.py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的文件，这个文件是必须存在的，否则，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就把这个目录当成普通目录，而不是一个包。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__init__.py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可以是空文件，也可以有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代码，因为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__init__.py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本身就是一个模块。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330078"/>
      </p:ext>
    </p:extLst>
  </p:cSld>
  <p:clrMapOvr>
    <a:masterClrMapping/>
  </p:clrMapOvr>
  <p:transition advClick="0" advTm="3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ED83CDE3-DF26-44EC-BE25-C6FBD72C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2" name="文本框 1">
            <a:extLst>
              <a:ext uri="{FF2B5EF4-FFF2-40B4-BE49-F238E27FC236}">
                <a16:creationId xmlns:a16="http://schemas.microsoft.com/office/drawing/2014/main" id="{595E1FD1-A98F-4D40-9141-1A46EF5C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581" y="391768"/>
            <a:ext cx="6993489" cy="467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导入模块注意事项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6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1.import 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导入几个模块时，要用逗号分隔开来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2.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模块名字太长可以取别名，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import XX as XX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等等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3.From …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 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import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，从模块名引入方法名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思考：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import 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跟</a:t>
            </a:r>
            <a:r>
              <a:rPr lang="en-US" altLang="zh-CN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from… import</a:t>
            </a:r>
            <a:r>
              <a:rPr lang="zh-CN" altLang="en-US" sz="21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sym typeface="+mn-ea"/>
              </a:rPr>
              <a:t>它们的区别在哪里？</a:t>
            </a:r>
            <a:endParaRPr lang="en-US" altLang="zh-CN" sz="21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656601"/>
      </p:ext>
    </p:extLst>
  </p:cSld>
  <p:clrMapOvr>
    <a:masterClrMapping/>
  </p:clrMapOvr>
  <p:transition advClick="0" advTm="3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副标题 2"/>
          <p:cNvSpPr>
            <a:spLocks noGrp="1"/>
          </p:cNvSpPr>
          <p:nvPr>
            <p:ph type="subTitle" idx="1"/>
          </p:nvPr>
        </p:nvSpPr>
        <p:spPr>
          <a:xfrm>
            <a:off x="1019175" y="2762054"/>
            <a:ext cx="8561070" cy="1583251"/>
          </a:xfrm>
        </p:spPr>
        <p:txBody>
          <a:bodyPr>
            <a:normAutofit fontScale="97500"/>
          </a:bodyPr>
          <a:lstStyle/>
          <a:p>
            <a:pPr lvl="1" eaLnBrk="1" hangingPunct="1"/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谢谢大家！</a:t>
            </a:r>
            <a:endParaRPr lang="zh-CN" altLang="en-US" dirty="0">
              <a:solidFill>
                <a:srgbClr val="0F49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76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28959" y="2743835"/>
            <a:ext cx="4935968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模块搜索路径</a:t>
            </a:r>
          </a:p>
        </p:txBody>
      </p:sp>
    </p:spTree>
    <p:extLst>
      <p:ext uri="{BB962C8B-B14F-4D97-AF65-F5344CB8AC3E}">
        <p14:creationId xmlns:p14="http://schemas.microsoft.com/office/powerpoint/2010/main" val="14829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662305" y="527685"/>
            <a:ext cx="10932160" cy="4771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什么是模块和包？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r>
              <a:rPr lang="zh-CN" altLang="en-US" dirty="0"/>
              <a:t>模块间相互独立相互引用是任何一种编程语言的基础能力。对于“模块”这个词在各种编程语言中或许是不同的，但我们可以简单认为一个程序文件是一个模块，文件里包含了类或者方法的定义。对于编译型的语言，比如</a:t>
            </a:r>
            <a:r>
              <a:rPr lang="en-US" altLang="zh-CN" dirty="0"/>
              <a:t>C#</a:t>
            </a:r>
            <a:r>
              <a:rPr lang="zh-CN" altLang="en-US" dirty="0"/>
              <a:t>中的一个</a:t>
            </a:r>
            <a:r>
              <a:rPr lang="en-US" altLang="zh-CN" dirty="0"/>
              <a:t>.cs</a:t>
            </a:r>
            <a:r>
              <a:rPr lang="zh-CN" altLang="en-US" dirty="0"/>
              <a:t>文件，</a:t>
            </a:r>
            <a:r>
              <a:rPr lang="en-US" altLang="zh-CN" dirty="0"/>
              <a:t>Java</a:t>
            </a:r>
            <a:r>
              <a:rPr lang="zh-CN" altLang="en-US" dirty="0"/>
              <a:t>中的一个</a:t>
            </a:r>
            <a:r>
              <a:rPr lang="en-US" altLang="zh-CN" dirty="0"/>
              <a:t>.java</a:t>
            </a:r>
            <a:r>
              <a:rPr lang="zh-CN" altLang="en-US" dirty="0"/>
              <a:t>或者编译后的</a:t>
            </a:r>
            <a:r>
              <a:rPr lang="en-US" altLang="zh-CN" dirty="0"/>
              <a:t>.class</a:t>
            </a:r>
            <a:r>
              <a:rPr lang="zh-CN" altLang="en-US" dirty="0"/>
              <a:t>文件可以认为是一个模块，对于解释型的语言会更加直观些，在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文件可以认为是一个模块。在“模块”之上有“包”，主要是为了方便组织和管理模块。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思考</a:t>
            </a:r>
            <a:r>
              <a:rPr lang="zh-CN" altLang="en-US" dirty="0">
                <a:sym typeface="+mn-ea"/>
              </a:rPr>
              <a:t>：有时候在使用</a:t>
            </a:r>
            <a:r>
              <a:rPr lang="en-US" altLang="zh-CN" dirty="0">
                <a:sym typeface="+mn-ea"/>
              </a:rPr>
              <a:t>import</a:t>
            </a:r>
            <a:r>
              <a:rPr lang="zh-CN" altLang="en-US" dirty="0">
                <a:sym typeface="+mn-ea"/>
              </a:rPr>
              <a:t>时，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找不到相对应得模块，这个时候就会报</a:t>
            </a:r>
            <a:r>
              <a:rPr lang="en-US" altLang="zh-CN" dirty="0" err="1">
                <a:sym typeface="+mn-ea"/>
              </a:rPr>
              <a:t>ImportError</a:t>
            </a:r>
            <a:r>
              <a:rPr lang="zh-CN" altLang="en-US" dirty="0">
                <a:sym typeface="+mn-ea"/>
              </a:rPr>
              <a:t>，那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如何知道在哪里搜索模块的路径呢？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662305" y="527685"/>
            <a:ext cx="10932160" cy="4771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Python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查找模块的路径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r>
              <a:rPr lang="zh-CN" altLang="en-US" dirty="0"/>
              <a:t>运行</a:t>
            </a:r>
            <a:r>
              <a:rPr lang="en-US" altLang="zh-CN" dirty="0"/>
              <a:t>Python</a:t>
            </a:r>
            <a:r>
              <a:rPr lang="zh-CN" altLang="en-US" dirty="0"/>
              <a:t>应用或引用</a:t>
            </a:r>
            <a:r>
              <a:rPr lang="en-US" altLang="zh-CN" dirty="0"/>
              <a:t>Python</a:t>
            </a:r>
            <a:r>
              <a:rPr lang="zh-CN" altLang="en-US" dirty="0"/>
              <a:t>模块，</a:t>
            </a:r>
            <a:r>
              <a:rPr lang="en-US" altLang="zh-CN" dirty="0"/>
              <a:t>Python</a:t>
            </a:r>
            <a:r>
              <a:rPr lang="zh-CN" altLang="en-US" dirty="0"/>
              <a:t>解释器要有一个查找的过程。可以通过设置一个环境变量</a:t>
            </a:r>
            <a:r>
              <a:rPr lang="en-US" altLang="zh-CN" dirty="0"/>
              <a:t>PYTHONPATH</a:t>
            </a:r>
            <a:r>
              <a:rPr lang="zh-CN" altLang="en-US" dirty="0"/>
              <a:t>为</a:t>
            </a:r>
            <a:r>
              <a:rPr lang="en-US" altLang="zh-CN" dirty="0"/>
              <a:t>Python</a:t>
            </a:r>
            <a:r>
              <a:rPr lang="zh-CN" altLang="en-US" dirty="0"/>
              <a:t>增加一个搜索路径，以方便查找到相关</a:t>
            </a:r>
            <a:r>
              <a:rPr lang="en-US" altLang="zh-CN" dirty="0"/>
              <a:t>Python</a:t>
            </a:r>
            <a:r>
              <a:rPr lang="zh-CN" altLang="en-US" dirty="0"/>
              <a:t>模块（不同的操作系统环境变量的设置稍有不同），这与众多应用程序需要设置一个系统环境变量的道理是一样的。</a:t>
            </a:r>
            <a:endParaRPr lang="en-US" altLang="zh-CN" dirty="0">
              <a:sym typeface="+mn-ea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9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662305" y="527685"/>
            <a:ext cx="10932160" cy="4771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增加搜索路径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r>
              <a:rPr lang="zh-CN" altLang="en-US" dirty="0"/>
              <a:t>可以通过以下</a:t>
            </a:r>
            <a:r>
              <a:rPr lang="en-US" altLang="zh-CN" dirty="0"/>
              <a:t>2</a:t>
            </a:r>
            <a:r>
              <a:rPr lang="zh-CN" altLang="en-US" dirty="0"/>
              <a:t>种方法进行设置：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r>
              <a:rPr lang="zh-CN" altLang="zh-CN" dirty="0"/>
              <a:t>第一种：</a:t>
            </a:r>
            <a:r>
              <a:rPr lang="en-US" altLang="zh-CN" dirty="0"/>
              <a:t>set </a:t>
            </a:r>
            <a:r>
              <a:rPr lang="en-US" altLang="zh-CN" dirty="0" err="1"/>
              <a:t>pythonpath</a:t>
            </a:r>
            <a:r>
              <a:rPr lang="en-US" altLang="zh-CN" dirty="0"/>
              <a:t> =</a:t>
            </a:r>
            <a:r>
              <a:rPr lang="zh-CN" altLang="zh-CN" dirty="0"/>
              <a:t>路径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第二种：</a:t>
            </a:r>
            <a:r>
              <a:rPr lang="en-US" altLang="zh-CN" dirty="0" err="1"/>
              <a:t>sys.Path.append</a:t>
            </a:r>
            <a:r>
              <a:rPr lang="en-US" altLang="zh-CN" dirty="0"/>
              <a:t>(</a:t>
            </a:r>
            <a:r>
              <a:rPr lang="zh-CN" altLang="zh-CN" dirty="0"/>
              <a:t>路径</a:t>
            </a:r>
            <a:r>
              <a:rPr lang="en-US" altLang="zh-CN" dirty="0"/>
              <a:t>)</a:t>
            </a:r>
            <a:endParaRPr lang="zh-CN" altLang="zh-CN" dirty="0"/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68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81108" y="2743835"/>
            <a:ext cx="5631671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包：模块的集合</a:t>
            </a:r>
          </a:p>
        </p:txBody>
      </p:sp>
    </p:spTree>
    <p:extLst>
      <p:ext uri="{BB962C8B-B14F-4D97-AF65-F5344CB8AC3E}">
        <p14:creationId xmlns:p14="http://schemas.microsoft.com/office/powerpoint/2010/main" val="217337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662305" y="527685"/>
            <a:ext cx="10932160" cy="4771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Python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中的模块和包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每个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文件都是可以认为是一个</a:t>
            </a:r>
            <a:r>
              <a:rPr lang="en-US" altLang="zh-CN" dirty="0"/>
              <a:t>Python</a:t>
            </a:r>
            <a:r>
              <a:rPr lang="zh-CN" altLang="en-US" dirty="0"/>
              <a:t>模块，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文件中可以包含类、方法、变量和常量，文件内也可以直接写所有的逻辑语句并在加载时从上之下直接执行，这与其他解释型语言是类似的。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66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662305" y="527685"/>
            <a:ext cx="10932160" cy="4771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Python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中的模块和包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课堂演练操作：我们选择在文件夹</a:t>
            </a:r>
            <a:r>
              <a:rPr lang="en-US" altLang="zh-CN" dirty="0" err="1"/>
              <a:t>ModuleAndPackage</a:t>
            </a:r>
            <a:r>
              <a:rPr lang="zh-CN" altLang="en-US" dirty="0"/>
              <a:t>中创建一个文本文件</a:t>
            </a:r>
            <a:r>
              <a:rPr lang="en-US" altLang="zh-CN" dirty="0"/>
              <a:t>person.py</a:t>
            </a:r>
            <a:r>
              <a:rPr lang="zh-CN" altLang="en-US" dirty="0"/>
              <a:t>文件，创建了一个简单的</a:t>
            </a:r>
            <a:r>
              <a:rPr lang="en-US" altLang="zh-CN" dirty="0"/>
              <a:t>Python</a:t>
            </a:r>
            <a:r>
              <a:rPr lang="zh-CN" altLang="en-US" dirty="0"/>
              <a:t>模块，并写入简单的一些内容，接下来可以试着在</a:t>
            </a:r>
            <a:r>
              <a:rPr lang="en-US" altLang="zh-CN" dirty="0"/>
              <a:t>python</a:t>
            </a:r>
            <a:r>
              <a:rPr lang="zh-CN" altLang="en-US" dirty="0"/>
              <a:t>环境中去执行</a:t>
            </a:r>
            <a:r>
              <a:rPr lang="en-US" altLang="zh-CN" dirty="0"/>
              <a:t>person.py</a:t>
            </a:r>
            <a:r>
              <a:rPr lang="zh-CN" altLang="en-US" dirty="0"/>
              <a:t>文件。也可以试着去访问其中的方法跟变量</a:t>
            </a:r>
            <a:endParaRPr lang="en-US" altLang="zh-CN" dirty="0">
              <a:sym typeface="+mn-ea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484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</TotalTime>
  <Words>1194</Words>
  <Application>Microsoft Office PowerPoint</Application>
  <PresentationFormat>宽屏</PresentationFormat>
  <Paragraphs>108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方正舒体</vt:lpstr>
      <vt:lpstr>思源黑体 CN Medium</vt:lpstr>
      <vt:lpstr>微软雅黑</vt:lpstr>
      <vt:lpstr>Arial</vt:lpstr>
      <vt:lpstr>Century Gothic</vt:lpstr>
      <vt:lpstr>Wingdings 3</vt:lpstr>
      <vt:lpstr>切片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</vt:lpstr>
      <vt:lpstr>PowerPoint 演示文稿</vt:lpstr>
      <vt:lpstr>                  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星 邬</cp:lastModifiedBy>
  <cp:revision>325</cp:revision>
  <dcterms:created xsi:type="dcterms:W3CDTF">2017-03-05T09:34:00Z</dcterms:created>
  <dcterms:modified xsi:type="dcterms:W3CDTF">2019-08-13T04:34:04Z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