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9" r:id="rId4"/>
    <p:sldId id="257" r:id="rId5"/>
    <p:sldId id="265" r:id="rId6"/>
    <p:sldId id="266" r:id="rId7"/>
    <p:sldId id="267" r:id="rId8"/>
    <p:sldId id="261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5E"/>
    <a:srgbClr val="BA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9"/>
  </p:normalViewPr>
  <p:slideViewPr>
    <p:cSldViewPr snapToGrid="0" snapToObjects="1">
      <p:cViewPr varScale="1">
        <p:scale>
          <a:sx n="81" d="100"/>
          <a:sy n="8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C9C4D-2645-1644-8359-ECEA1CA1EE08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195B1-4B70-FD48-A93D-71AA3D9C6C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44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2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1283-FDB2-5C4A-A269-DE7270CEECD5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AC6-1430-834C-8F47-99175633C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1283-FDB2-5C4A-A269-DE7270CEECD5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AC6-1430-834C-8F47-99175633C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1283-FDB2-5C4A-A269-DE7270CEECD5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AC6-1430-834C-8F47-99175633C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1283-FDB2-5C4A-A269-DE7270CEECD5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AC6-1430-834C-8F47-99175633C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1283-FDB2-5C4A-A269-DE7270CEECD5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AC6-1430-834C-8F47-99175633C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1283-FDB2-5C4A-A269-DE7270CEECD5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AC6-1430-834C-8F47-99175633C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1283-FDB2-5C4A-A269-DE7270CEECD5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AC6-1430-834C-8F47-99175633C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1283-FDB2-5C4A-A269-DE7270CEECD5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AC6-1430-834C-8F47-99175633C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1283-FDB2-5C4A-A269-DE7270CEECD5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AC6-1430-834C-8F47-99175633C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1283-FDB2-5C4A-A269-DE7270CEECD5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AC6-1430-834C-8F47-99175633C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1283-FDB2-5C4A-A269-DE7270CEECD5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0AC6-1430-834C-8F47-99175633C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C1283-FDB2-5C4A-A269-DE7270CEECD5}" type="datetimeFigureOut">
              <a:rPr kumimoji="1" lang="zh-CN" altLang="en-US" smtClean="0"/>
              <a:t>2018/9/7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70AC6-1430-834C-8F47-99175633C6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0"/>
            <a:ext cx="10615173" cy="12684169"/>
            <a:chOff x="0" y="0"/>
            <a:chExt cx="10615173" cy="12684169"/>
          </a:xfrm>
        </p:grpSpPr>
        <p:sp>
          <p:nvSpPr>
            <p:cNvPr id="5" name="弦形 4"/>
            <p:cNvSpPr/>
            <p:nvPr/>
          </p:nvSpPr>
          <p:spPr>
            <a:xfrm rot="4619162">
              <a:off x="1207417" y="3276413"/>
              <a:ext cx="9657178" cy="9158334"/>
            </a:xfrm>
            <a:prstGeom prst="chord">
              <a:avLst>
                <a:gd name="adj1" fmla="val 6926202"/>
                <a:gd name="adj2" fmla="val 1623141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梯形 5"/>
            <p:cNvSpPr/>
            <p:nvPr/>
          </p:nvSpPr>
          <p:spPr>
            <a:xfrm rot="10800000">
              <a:off x="1243013" y="0"/>
              <a:ext cx="5156391" cy="6858000"/>
            </a:xfrm>
            <a:prstGeom prst="trapezoid">
              <a:avLst>
                <a:gd name="adj" fmla="val 3580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0"/>
              <a:ext cx="2700338" cy="68580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三角形 8"/>
          <p:cNvSpPr/>
          <p:nvPr/>
        </p:nvSpPr>
        <p:spPr>
          <a:xfrm rot="5400000">
            <a:off x="-821532" y="1621631"/>
            <a:ext cx="5114925" cy="3471863"/>
          </a:xfrm>
          <a:prstGeom prst="triangl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471862" y="0"/>
            <a:ext cx="2087053" cy="6858001"/>
          </a:xfrm>
          <a:prstGeom prst="parallelogram">
            <a:avLst>
              <a:gd name="adj" fmla="val 8464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55306" y="1735115"/>
            <a:ext cx="423582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smtClean="0"/>
              <a:t>自动化功能测试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93" y="1801905"/>
            <a:ext cx="3551417" cy="3065929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6304433" y="1266373"/>
            <a:ext cx="4628026" cy="56242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</a:rPr>
              <a:t>什么是自动化测试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304433" y="2444321"/>
            <a:ext cx="4628026" cy="56242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</a:rPr>
              <a:t>自动化测试分层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04433" y="3622269"/>
            <a:ext cx="4628026" cy="56242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</a:rPr>
              <a:t>自动化测试介入</a:t>
            </a:r>
            <a:endParaRPr kumimoji="1"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304433" y="4800217"/>
            <a:ext cx="4628026" cy="562425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</a:rPr>
              <a:t>自动化功能测试演示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0307"/>
            <a:ext cx="12192000" cy="8068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2022" y="0"/>
            <a:ext cx="519953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13412" y="509509"/>
            <a:ext cx="423582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/>
              <a:t>什么是自动化测试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7" y="2777564"/>
            <a:ext cx="2540000" cy="25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74" y="2459205"/>
            <a:ext cx="1167002" cy="98611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20893" y="2661830"/>
            <a:ext cx="551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smtClean="0">
                <a:solidFill>
                  <a:schemeClr val="bg1"/>
                </a:solidFill>
              </a:rPr>
              <a:t>1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87745" y="2583815"/>
            <a:ext cx="570738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手工测试，就是由人去一个一个的去执行测试用例，通过键盘鼠标等输入一些参数，查看返回结果是否符合预期结果。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74" y="4538350"/>
            <a:ext cx="1167002" cy="98611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20893" y="4740975"/>
            <a:ext cx="551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2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87745" y="4178300"/>
            <a:ext cx="570738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自动化测试，自动化测试是把以人为驱动的测试行为转化为机器执行的一种过程。通常，在设计了测试用例并通过评审之后，由测试人员根据测试用例中描述的规程一步步执行测试，得到实际结果与期望结果的比较。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自动化测试分为：自动化功能测试和自动化性能测试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0307"/>
            <a:ext cx="12192000" cy="8068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2022" y="0"/>
            <a:ext cx="519953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13412" y="509509"/>
            <a:ext cx="423582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smtClean="0"/>
              <a:t>自动化测试分层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1820" y="1988820"/>
            <a:ext cx="7988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smtClean="0">
                <a:solidFill>
                  <a:schemeClr val="bg1"/>
                </a:solidFill>
              </a:rPr>
              <a:t>UI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0000">
            <a:off x="4306913" y="2854735"/>
            <a:ext cx="1148976" cy="1148976"/>
          </a:xfrm>
          <a:prstGeom prst="rect">
            <a:avLst/>
          </a:prstGeom>
        </p:spPr>
      </p:pic>
      <p:sp>
        <p:nvSpPr>
          <p:cNvPr id="7" name="L 形 6"/>
          <p:cNvSpPr/>
          <p:nvPr/>
        </p:nvSpPr>
        <p:spPr>
          <a:xfrm rot="5400000">
            <a:off x="2536897" y="1739712"/>
            <a:ext cx="672353" cy="766483"/>
          </a:xfrm>
          <a:prstGeom prst="corner">
            <a:avLst>
              <a:gd name="adj1" fmla="val 14336"/>
              <a:gd name="adj2" fmla="val 1363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L 形 7"/>
          <p:cNvSpPr/>
          <p:nvPr/>
        </p:nvSpPr>
        <p:spPr>
          <a:xfrm rot="16200000">
            <a:off x="3548339" y="2614476"/>
            <a:ext cx="672353" cy="766483"/>
          </a:xfrm>
          <a:prstGeom prst="corner">
            <a:avLst>
              <a:gd name="adj1" fmla="val 14336"/>
              <a:gd name="adj2" fmla="val 1363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49595" y="3806190"/>
            <a:ext cx="20980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 smtClean="0">
                <a:solidFill>
                  <a:schemeClr val="bg1"/>
                </a:solidFill>
              </a:rPr>
              <a:t>SERVICE</a:t>
            </a:r>
            <a:endParaRPr kumimoji="1" lang="en-US" altLang="zh-CN" sz="3200" smtClean="0">
              <a:solidFill>
                <a:schemeClr val="bg1"/>
              </a:solidFill>
            </a:endParaRPr>
          </a:p>
        </p:txBody>
      </p:sp>
      <p:sp>
        <p:nvSpPr>
          <p:cNvPr id="10" name="L 形 9"/>
          <p:cNvSpPr/>
          <p:nvPr/>
        </p:nvSpPr>
        <p:spPr>
          <a:xfrm rot="5400000">
            <a:off x="5592944" y="3477707"/>
            <a:ext cx="672353" cy="766483"/>
          </a:xfrm>
          <a:prstGeom prst="corner">
            <a:avLst>
              <a:gd name="adj1" fmla="val 14336"/>
              <a:gd name="adj2" fmla="val 1363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L 形 10"/>
          <p:cNvSpPr/>
          <p:nvPr/>
        </p:nvSpPr>
        <p:spPr>
          <a:xfrm rot="16200000">
            <a:off x="7028566" y="4421686"/>
            <a:ext cx="672353" cy="766483"/>
          </a:xfrm>
          <a:prstGeom prst="corner">
            <a:avLst>
              <a:gd name="adj1" fmla="val 14336"/>
              <a:gd name="adj2" fmla="val 1363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615170" y="5140960"/>
            <a:ext cx="1340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 smtClean="0">
                <a:solidFill>
                  <a:schemeClr val="bg1"/>
                </a:solidFill>
              </a:rPr>
              <a:t>UNIT</a:t>
            </a:r>
            <a:endParaRPr kumimoji="1" lang="en-US" altLang="zh-CN" sz="3200" smtClean="0">
              <a:solidFill>
                <a:schemeClr val="bg1"/>
              </a:solidFill>
            </a:endParaRPr>
          </a:p>
        </p:txBody>
      </p:sp>
      <p:sp>
        <p:nvSpPr>
          <p:cNvPr id="13" name="L 形 12"/>
          <p:cNvSpPr/>
          <p:nvPr/>
        </p:nvSpPr>
        <p:spPr>
          <a:xfrm rot="5400000">
            <a:off x="9343257" y="4860102"/>
            <a:ext cx="672353" cy="766483"/>
          </a:xfrm>
          <a:prstGeom prst="corner">
            <a:avLst>
              <a:gd name="adj1" fmla="val 14336"/>
              <a:gd name="adj2" fmla="val 1363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L 形 13"/>
          <p:cNvSpPr/>
          <p:nvPr/>
        </p:nvSpPr>
        <p:spPr>
          <a:xfrm rot="16200000">
            <a:off x="10236589" y="5726611"/>
            <a:ext cx="672353" cy="766483"/>
          </a:xfrm>
          <a:prstGeom prst="corner">
            <a:avLst>
              <a:gd name="adj1" fmla="val 14336"/>
              <a:gd name="adj2" fmla="val 1363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0">
            <a:off x="7909410" y="4359049"/>
            <a:ext cx="1148976" cy="11489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0307"/>
            <a:ext cx="12192000" cy="8068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2022" y="0"/>
            <a:ext cx="519953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13412" y="509509"/>
            <a:ext cx="423582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smtClean="0"/>
              <a:t>自动化测试分层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99410" y="3445510"/>
            <a:ext cx="7988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smtClean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7" name="L 形 6"/>
          <p:cNvSpPr/>
          <p:nvPr/>
        </p:nvSpPr>
        <p:spPr>
          <a:xfrm rot="5400000">
            <a:off x="2304487" y="3045272"/>
            <a:ext cx="672353" cy="766483"/>
          </a:xfrm>
          <a:prstGeom prst="corner">
            <a:avLst>
              <a:gd name="adj1" fmla="val 14336"/>
              <a:gd name="adj2" fmla="val 1363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L 形 7"/>
          <p:cNvSpPr/>
          <p:nvPr/>
        </p:nvSpPr>
        <p:spPr>
          <a:xfrm rot="16200000">
            <a:off x="3315929" y="3920036"/>
            <a:ext cx="672353" cy="766483"/>
          </a:xfrm>
          <a:prstGeom prst="corner">
            <a:avLst>
              <a:gd name="adj1" fmla="val 14336"/>
              <a:gd name="adj2" fmla="val 1363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74" y="2459205"/>
            <a:ext cx="1167002" cy="98611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920893" y="2661830"/>
            <a:ext cx="551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smtClean="0">
                <a:solidFill>
                  <a:schemeClr val="bg1"/>
                </a:solidFill>
              </a:rPr>
              <a:t>1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87895" y="2693520"/>
            <a:ext cx="491434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</a:rPr>
              <a:t>针对界面进行自动化测试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74" y="4538350"/>
            <a:ext cx="1167002" cy="98611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920893" y="4740975"/>
            <a:ext cx="551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2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87895" y="4879345"/>
            <a:ext cx="491434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</a:rPr>
              <a:t>主要测试工作大多基于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UI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层进行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0307"/>
            <a:ext cx="12192000" cy="8068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2022" y="0"/>
            <a:ext cx="519953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13412" y="509509"/>
            <a:ext cx="423582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smtClean="0"/>
              <a:t>自动化测试分层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12010" y="3446145"/>
            <a:ext cx="21158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smtClean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7" name="L 形 6"/>
          <p:cNvSpPr/>
          <p:nvPr/>
        </p:nvSpPr>
        <p:spPr>
          <a:xfrm rot="5400000">
            <a:off x="1942537" y="3045907"/>
            <a:ext cx="672353" cy="766483"/>
          </a:xfrm>
          <a:prstGeom prst="corner">
            <a:avLst>
              <a:gd name="adj1" fmla="val 14336"/>
              <a:gd name="adj2" fmla="val 1363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L 形 7"/>
          <p:cNvSpPr/>
          <p:nvPr/>
        </p:nvSpPr>
        <p:spPr>
          <a:xfrm rot="16200000">
            <a:off x="3496269" y="4105456"/>
            <a:ext cx="672353" cy="766483"/>
          </a:xfrm>
          <a:prstGeom prst="corner">
            <a:avLst>
              <a:gd name="adj1" fmla="val 14336"/>
              <a:gd name="adj2" fmla="val 1363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74" y="2459205"/>
            <a:ext cx="1167002" cy="98611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920893" y="2661830"/>
            <a:ext cx="551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smtClean="0">
                <a:solidFill>
                  <a:schemeClr val="bg1"/>
                </a:solidFill>
              </a:rPr>
              <a:t>1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87895" y="2744955"/>
            <a:ext cx="491434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</a:rPr>
              <a:t>针对接口，集成模块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74" y="4538350"/>
            <a:ext cx="1167002" cy="98611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920893" y="4740975"/>
            <a:ext cx="551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2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87895" y="4638680"/>
            <a:ext cx="491434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</a:rPr>
              <a:t>包含服务器接口和外部接口测试，主要测试模块间的调用和返回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0307"/>
            <a:ext cx="12192000" cy="8068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2022" y="0"/>
            <a:ext cx="519953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13412" y="509509"/>
            <a:ext cx="423582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smtClean="0"/>
              <a:t>自动化测试分层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12010" y="3446145"/>
            <a:ext cx="21158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smtClean="0">
                <a:solidFill>
                  <a:schemeClr val="bg1"/>
                </a:solidFill>
              </a:rPr>
              <a:t>UNIT</a:t>
            </a:r>
          </a:p>
        </p:txBody>
      </p:sp>
      <p:sp>
        <p:nvSpPr>
          <p:cNvPr id="7" name="L 形 6"/>
          <p:cNvSpPr/>
          <p:nvPr/>
        </p:nvSpPr>
        <p:spPr>
          <a:xfrm rot="5400000">
            <a:off x="1942537" y="3045907"/>
            <a:ext cx="672353" cy="766483"/>
          </a:xfrm>
          <a:prstGeom prst="corner">
            <a:avLst>
              <a:gd name="adj1" fmla="val 14336"/>
              <a:gd name="adj2" fmla="val 1363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L 形 7"/>
          <p:cNvSpPr/>
          <p:nvPr/>
        </p:nvSpPr>
        <p:spPr>
          <a:xfrm rot="16200000">
            <a:off x="3044784" y="4104821"/>
            <a:ext cx="672353" cy="766483"/>
          </a:xfrm>
          <a:prstGeom prst="corner">
            <a:avLst>
              <a:gd name="adj1" fmla="val 14336"/>
              <a:gd name="adj2" fmla="val 1363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74" y="2459205"/>
            <a:ext cx="1167002" cy="98611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920893" y="2661830"/>
            <a:ext cx="551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smtClean="0">
                <a:solidFill>
                  <a:schemeClr val="bg1"/>
                </a:solidFill>
              </a:rPr>
              <a:t>1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87895" y="2693520"/>
            <a:ext cx="491434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</a:rPr>
              <a:t>针对类、函数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674" y="4538350"/>
            <a:ext cx="1167002" cy="98611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920893" y="4740975"/>
            <a:ext cx="551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2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87895" y="4740915"/>
            <a:ext cx="491434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</a:rPr>
              <a:t>最小粒度，对软件中的最小可测试单元进行检查和验证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0307"/>
            <a:ext cx="12192000" cy="8068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2022" y="0"/>
            <a:ext cx="519953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13412" y="509509"/>
            <a:ext cx="423582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smtClean="0"/>
              <a:t>自动化测试介入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582" y="2655767"/>
            <a:ext cx="2540000" cy="254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40967" y="2408494"/>
            <a:ext cx="3381458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kumimoji="1" lang="zh-CN" altLang="en-US" sz="2600" dirty="0" smtClean="0">
                <a:solidFill>
                  <a:schemeClr val="bg1"/>
                </a:solidFill>
                <a:sym typeface="+mn-ea"/>
              </a:rPr>
              <a:t>项目周期足够长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61160" y="2312035"/>
            <a:ext cx="269557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zh-CN" altLang="en-US" sz="2600" dirty="0" smtClean="0">
                <a:solidFill>
                  <a:schemeClr val="bg1"/>
                </a:solidFill>
              </a:rPr>
              <a:t>需求稳定，不频繁变动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03400" y="4503420"/>
            <a:ext cx="273431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kumimoji="1" lang="zh-CN" altLang="en-US" sz="2600" dirty="0" smtClean="0">
                <a:solidFill>
                  <a:schemeClr val="bg1"/>
                </a:solidFill>
                <a:sym typeface="+mn-ea"/>
              </a:rPr>
              <a:t>软件维护周期长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940967" y="4503268"/>
            <a:ext cx="3302003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kumimoji="1" lang="zh-CN" altLang="en-US" sz="2600" dirty="0" smtClean="0">
                <a:solidFill>
                  <a:schemeClr val="bg1"/>
                </a:solidFill>
                <a:sym typeface="+mn-ea"/>
              </a:rPr>
              <a:t>自动化测试脚本可被重复使用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30307"/>
            <a:ext cx="12192000" cy="8068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2022" y="0"/>
            <a:ext cx="519953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13412" y="509509"/>
            <a:ext cx="423582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smtClean="0"/>
              <a:t>自动化测试示例</a:t>
            </a:r>
          </a:p>
        </p:txBody>
      </p:sp>
      <p:sp>
        <p:nvSpPr>
          <p:cNvPr id="2050" name="电脑"/>
          <p:cNvSpPr/>
          <p:nvPr/>
        </p:nvSpPr>
        <p:spPr bwMode="auto">
          <a:xfrm>
            <a:off x="3943985" y="2439035"/>
            <a:ext cx="4573905" cy="3557270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rgbClr val="E0E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30115" y="2966720"/>
            <a:ext cx="321564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bg1"/>
                </a:solidFill>
              </a:rPr>
              <a:t>      Selenium+RF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bg1"/>
                </a:solidFill>
              </a:rPr>
              <a:t>        自动化脚本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bg1"/>
                </a:solidFill>
              </a:rPr>
              <a:t>      演                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229</Words>
  <Application>Microsoft Office PowerPoint</Application>
  <PresentationFormat>宽屏</PresentationFormat>
  <Paragraphs>42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DengXian</vt:lpstr>
      <vt:lpstr>黑体</vt:lpstr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微软用户</cp:lastModifiedBy>
  <cp:revision>19</cp:revision>
  <dcterms:created xsi:type="dcterms:W3CDTF">2017-07-23T08:44:00Z</dcterms:created>
  <dcterms:modified xsi:type="dcterms:W3CDTF">2018-09-07T04:00:51Z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