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1311" r:id="rId3"/>
    <p:sldId id="1319" r:id="rId4"/>
    <p:sldId id="1312" r:id="rId5"/>
    <p:sldId id="1308" r:id="rId6"/>
    <p:sldId id="1304" r:id="rId7"/>
    <p:sldId id="1310" r:id="rId8"/>
    <p:sldId id="1320" r:id="rId9"/>
    <p:sldId id="1326" r:id="rId10"/>
    <p:sldId id="1322" r:id="rId11"/>
    <p:sldId id="1325" r:id="rId12"/>
    <p:sldId id="1321" r:id="rId13"/>
    <p:sldId id="1306" r:id="rId14"/>
    <p:sldId id="258" r:id="rId15"/>
    <p:sldId id="259" r:id="rId16"/>
    <p:sldId id="1317" r:id="rId17"/>
    <p:sldId id="260" r:id="rId18"/>
    <p:sldId id="262" r:id="rId19"/>
    <p:sldId id="261" r:id="rId20"/>
    <p:sldId id="1313" r:id="rId21"/>
    <p:sldId id="1315" r:id="rId22"/>
    <p:sldId id="1316" r:id="rId23"/>
    <p:sldId id="1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sin Lee" initials="CL" lastIdx="1" clrIdx="0">
    <p:extLst>
      <p:ext uri="{19B8F6BF-5375-455C-9EA6-DF929625EA0E}">
        <p15:presenceInfo xmlns:p15="http://schemas.microsoft.com/office/powerpoint/2012/main" userId="e6ef3e8b307052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2"/>
    <p:restoredTop sz="93761"/>
  </p:normalViewPr>
  <p:slideViewPr>
    <p:cSldViewPr snapToGrid="0" snapToObjects="1">
      <p:cViewPr>
        <p:scale>
          <a:sx n="72" d="100"/>
          <a:sy n="72" d="100"/>
        </p:scale>
        <p:origin x="13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3T20:17:14.2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F959-6FA5-1243-BCEE-CAD86D1931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2E6C-B5BE-A047-8274-934548F4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1EE19-B596-264A-8ED0-DEF15454C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https://blogs.nvidia.com.tw/2016/07/29/whats-difference-artificial-intelligence-machine-learning-deep-learning-ai/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1EE19-B596-264A-8ED0-DEF15454C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CD89-4137-B04C-A361-92B1BF5E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86A6-2F90-BB40-B8C5-93BE75F7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9F22-8422-7D4C-8773-E8DC834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D4C3-7FA3-A542-8AD7-5B7BD2E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199C-1D50-A340-BC19-BFD9651E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218-C786-AD41-A374-6FBD55AE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6C20-D30D-544A-8264-1D691C5F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7AE1-93AB-644C-B8EB-FDE43D0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58EC-D614-4248-B03B-5E6A94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1F9D-1931-6E49-AAF0-52C8BFEE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6DA4A-E6AE-564C-A525-10859B0EA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6F56-1CF9-A446-B59D-8AFED83F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D46D-24AC-1C4A-9776-BD19B08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1E78-C962-D84C-80D8-EBAA17E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A1F-FFB8-C047-8295-CC9BADD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25901" y="635857"/>
            <a:ext cx="10150761" cy="1083884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1846" baseline="0">
                <a:latin typeface="+mj-ea"/>
                <a:ea typeface="+mj-ea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125901" y="1865376"/>
            <a:ext cx="10150761" cy="41087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57188" lvl="0" indent="-257188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Wingdings" panose="05000000000000000000" pitchFamily="2" charset="2"/>
              <a:buChar char="§"/>
              <a:defRPr sz="1651" b="1" baseline="0">
                <a:latin typeface="+mj-ea"/>
                <a:ea typeface="+mj-ea"/>
                <a:cs typeface="함초롬돋움" panose="020B0604000101010101" pitchFamily="50" charset="-127"/>
              </a:defRPr>
            </a:lvl1pPr>
            <a:lvl2pPr marL="538189" lvl="1" indent="-269095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Trebuchet MS" panose="020B0603020202020204" pitchFamily="34" charset="0"/>
              <a:buChar char="−"/>
              <a:defRPr sz="1500" b="1" baseline="0">
                <a:latin typeface="+mj-ea"/>
                <a:ea typeface="+mj-ea"/>
                <a:cs typeface="함초롬돋움" panose="020B0604000101010101" pitchFamily="50" charset="-127"/>
              </a:defRPr>
            </a:lvl2pPr>
            <a:lvl3pPr marL="807284" lvl="2" indent="-266713">
              <a:lnSpc>
                <a:spcPct val="140000"/>
              </a:lnSpc>
              <a:spcBef>
                <a:spcPts val="0"/>
              </a:spcBef>
              <a:buClr>
                <a:srgbClr val="C80034"/>
              </a:buClr>
              <a:buFont typeface="Arial" panose="020B0604020202020204" pitchFamily="34" charset="0"/>
              <a:buChar char="•"/>
              <a:defRPr sz="1350" b="1" baseline="0">
                <a:latin typeface="+mj-ea"/>
                <a:ea typeface="+mj-ea"/>
                <a:cs typeface="함초롬돋움" panose="020B0604000101010101" pitchFamily="50" charset="-127"/>
              </a:defRPr>
            </a:lvl3pPr>
            <a:lvl4pPr marL="807284" lvl="3" indent="0">
              <a:spcBef>
                <a:spcPts val="0"/>
              </a:spcBef>
              <a:buFont typeface="Wingdings" panose="05000000000000000000" pitchFamily="2" charset="2"/>
              <a:buNone/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en-US" altLang="ko-KR"/>
              <a:t>3</a:t>
            </a:r>
            <a:r>
              <a:rPr lang="ko-KR" altLang="en-US"/>
              <a:t>단계</a:t>
            </a:r>
            <a:endParaRPr lang="en-US" altLang="ko-KR"/>
          </a:p>
        </p:txBody>
      </p:sp>
      <p:sp>
        <p:nvSpPr>
          <p:cNvPr id="24" name="Shape 24"/>
          <p:cNvSpPr/>
          <p:nvPr/>
        </p:nvSpPr>
        <p:spPr>
          <a:xfrm>
            <a:off x="772003" y="635857"/>
            <a:ext cx="72400" cy="1083884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32"/>
          </a:p>
        </p:txBody>
      </p:sp>
      <p:sp>
        <p:nvSpPr>
          <p:cNvPr id="25" name="Shape 25"/>
          <p:cNvSpPr/>
          <p:nvPr/>
        </p:nvSpPr>
        <p:spPr>
          <a:xfrm>
            <a:off x="12119603" y="4"/>
            <a:ext cx="724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32"/>
          </a:p>
        </p:txBody>
      </p:sp>
      <p:pic>
        <p:nvPicPr>
          <p:cNvPr id="7" name="Picture 2" descr="Tes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011" y="6218079"/>
            <a:ext cx="1483917" cy="4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259" y="6433660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AD84E42-CCB8-494F-BF37-0C46C1C11DD0}" type="slidenum">
              <a:rPr lang="ko-KR" altLang="en-US" sz="1050" b="0" i="0" smtClean="0">
                <a:latin typeface="Trebuchet MS" panose="020B0603020202020204" pitchFamily="34" charset="0"/>
              </a:rPr>
              <a:t>‹#›</a:t>
            </a:fld>
            <a:endParaRPr lang="ko-KR" altLang="en-US" sz="1232" b="0" i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FE0-FD85-9E49-A703-89A26455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C033-41D3-D241-9F32-AACD8BE6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6B22-BCC0-0940-AADE-C2A8822E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48CA-8FB8-4244-B121-615BFDEB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CE4A-CD97-C049-85F0-A2AFE51C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8DC5-663E-784B-B43C-50E075F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7AA3-1234-AB4B-8889-FBC26D9E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B73B-8EAE-4C46-9C49-3A64C352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1B68-6BC3-3243-865A-AF31EDE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51E8-147D-5E47-AA60-EDB189A0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F5B8-B571-014C-B939-55756A4C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5018-B1A1-E94C-9F04-99894E26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17FD-B6C1-D147-973F-7AFAC48C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6ACC-29F5-CB49-9014-1554A2D9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5ED7-AA09-9347-A944-8D6AE6D0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3B3-270B-D246-A7B0-508C920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5F90-34B9-A94A-A244-A7033B69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7BAF6-FDBE-E940-8FBB-AD3B13CC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9DAA-9C7B-9A4C-9991-C695156D2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A0F1-34E2-F84D-B88C-EAEC7296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D1A18-EC14-8A4D-B937-F324854E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F827C-544C-7A4B-92B0-59CC441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86BC2-FF7C-5745-BF21-5299AD5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4584C-E0A5-AF48-A34C-5B2A5DA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4967-7B2E-464F-B25B-9A63346A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D551A-3B3E-F244-B317-F484C96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F8B3-94FD-B146-BCF3-BB4376F1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8B5-D7A0-D146-A0D3-AA2F64B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447C3-852B-D948-B7BD-C1E01202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21CB-64CA-0F4F-B26B-47B85437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F8AE-FAEB-3D49-84DF-82FC07AE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BD65-4B8E-1E4F-AC59-48578CDB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58F7-6BF6-634D-AFC7-7CFE1F93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9EB0-62FA-4A47-8B63-A8AF2541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A8E0-FB4E-5B4B-8961-D461D439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52BB-6557-5045-A411-8C1F4E46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49-26ED-764A-BB67-20E02585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6BDB-7FC7-4447-BE5E-FEF08D22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24D4B-47E3-1743-A2F2-1A19D667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C982-4219-C944-BE49-3C0E7136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5BDA-5E0B-514D-88E6-2CDADDE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C279D-D35E-0342-83CD-8A1A452A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10FC-3940-C840-B6F2-1D66907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27ABF-0E62-E54C-8C26-D8A04801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814B-FFC1-FD41-AF54-D3A4E06B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879D-EFB2-B747-AB0E-FD82301A5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76FE-59E6-FD44-832A-8F5E91CC839A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C468-6F06-4146-B2F5-9578764BA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E493-D68B-394C-B923-4E076EA3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632A-4664-3348-AFF6-55ECE7D9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ceptr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development_environmen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angsin/DeepLearning-101" TargetMode="Externa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www.jetbrains.com/pychar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unkim.github.io/ml/" TargetMode="External"/><Relationship Id="rId2" Type="http://schemas.openxmlformats.org/officeDocument/2006/relationships/hyperlink" Target="https://www.tutorialspoint.com/artificial_intelligence_with_python/index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changsin/DeepLearning-101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F04eyIFGr3E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cloud.com/blog/looking-forward-will-machine-intelligence-be-able-to-outsmart-hackeers_59590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C7C-3DB8-3E4C-BF62-1B112580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FC54-9C0F-6942-839E-C68B8AEBB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349523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787A-804E-8D46-9496-764DD948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3074" name="Picture 2" descr="Input Input layer &#10;eT2 &#10;Neuron , Perceptron &#10;Weights &#10;Activation function &#10;y &#10;Output &#10;Bias &#10;1 ">
            <a:extLst>
              <a:ext uri="{FF2B5EF4-FFF2-40B4-BE49-F238E27FC236}">
                <a16:creationId xmlns:a16="http://schemas.microsoft.com/office/drawing/2014/main" id="{FCA9CC1A-2FBA-4D46-8048-821C9A23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50" y="1442423"/>
            <a:ext cx="7298210" cy="397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48DE4-E49B-7A4B-BE26-73A361C7F6FE}"/>
              </a:ext>
            </a:extLst>
          </p:cNvPr>
          <p:cNvSpPr txBox="1"/>
          <p:nvPr/>
        </p:nvSpPr>
        <p:spPr>
          <a:xfrm>
            <a:off x="1326776" y="5415575"/>
            <a:ext cx="8247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by Frank Rosenblatt at the Cornell Aeronautical Laboratory in 1958</a:t>
            </a:r>
          </a:p>
          <a:p>
            <a:r>
              <a:rPr lang="en-US" dirty="0">
                <a:hlinkClick r:id="rId3"/>
              </a:rPr>
              <a:t>(https://en.wikipedia.org/wiki/Perceptron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2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355-26BD-7148-84E9-1F0447A7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for classification problems</a:t>
            </a:r>
          </a:p>
        </p:txBody>
      </p:sp>
      <p:sp>
        <p:nvSpPr>
          <p:cNvPr id="7" name="AutoShape 8" descr="{\displaystyle f(\mathbf {x} )={\begin{cases}1&amp;{\text{if }}\ \mathbf {w} \cdot \mathbf {x} +b&gt;0,\\0&amp;{\text{otherwise}}\end{cases}}}">
            <a:extLst>
              <a:ext uri="{FF2B5EF4-FFF2-40B4-BE49-F238E27FC236}">
                <a16:creationId xmlns:a16="http://schemas.microsoft.com/office/drawing/2014/main" id="{8A65CBE4-CCCA-E84C-82E0-F45039CAAFA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9E6EE0F-CC3E-F641-9522-C3CC8F22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01" y="1943847"/>
            <a:ext cx="3009900" cy="8001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6899CD-A357-E64E-B90E-7F5C0090C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55" y="1462651"/>
            <a:ext cx="4914153" cy="49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6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DF93-F7D4-664D-B2F0-C01D7C0C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229BA-825A-7648-BA30-DD0A905C2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 err="1"/>
              <a:t>Minksy</a:t>
            </a:r>
            <a:r>
              <a:rPr lang="en-US" b="0" dirty="0"/>
              <a:t> and </a:t>
            </a:r>
            <a:r>
              <a:rPr lang="en-US" b="0" dirty="0" err="1"/>
              <a:t>Papert</a:t>
            </a:r>
            <a:r>
              <a:rPr lang="en-US" b="0" dirty="0"/>
              <a:t> (1969)</a:t>
            </a:r>
          </a:p>
          <a:p>
            <a:r>
              <a:rPr lang="en-US" b="0" dirty="0"/>
              <a:t>Solution: Multilayer NN + Backpropagation</a:t>
            </a:r>
            <a:endParaRPr 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CE9D1F2A-5DE4-AC4B-8508-51882B19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10" y="1883391"/>
            <a:ext cx="4669971" cy="27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32713-12BA-3440-8E5E-8EFE1CD9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91684"/>
              </p:ext>
            </p:extLst>
          </p:nvPr>
        </p:nvGraphicFramePr>
        <p:xfrm>
          <a:off x="1037192" y="1945640"/>
          <a:ext cx="57231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03">
                  <a:extLst>
                    <a:ext uri="{9D8B030D-6E8A-4147-A177-3AD203B41FA5}">
                      <a16:colId xmlns:a16="http://schemas.microsoft.com/office/drawing/2014/main" val="527637805"/>
                    </a:ext>
                  </a:extLst>
                </a:gridCol>
                <a:gridCol w="1907703">
                  <a:extLst>
                    <a:ext uri="{9D8B030D-6E8A-4147-A177-3AD203B41FA5}">
                      <a16:colId xmlns:a16="http://schemas.microsoft.com/office/drawing/2014/main" val="1149784864"/>
                    </a:ext>
                  </a:extLst>
                </a:gridCol>
                <a:gridCol w="1907703">
                  <a:extLst>
                    <a:ext uri="{9D8B030D-6E8A-4147-A177-3AD203B41FA5}">
                      <a16:colId xmlns:a16="http://schemas.microsoft.com/office/drawing/2014/main" val="92690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3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8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3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0419-2AFA-43D3-AF06-1D9DC8DA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D07C-FF26-429B-BE51-A3F1A3245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EBC53-8B09-47F0-9284-A982866C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9951"/>
            <a:ext cx="9144000" cy="51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8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8C66-C140-964B-8984-45F398F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9EB5-46C5-094C-88D4-25D059F5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Arranged in columns of features</a:t>
            </a:r>
          </a:p>
          <a:p>
            <a:r>
              <a:rPr lang="en-US" dirty="0"/>
              <a:t>Unstructured: no structure</a:t>
            </a:r>
          </a:p>
          <a:p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6595D7-A569-6348-ACFE-2C08535A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84" y="2797175"/>
            <a:ext cx="8826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5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1D6-DCDF-084D-BA58-F7C9056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4EF8-418F-1640-858E-A496FED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of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A793-815E-374B-9CA3-5673DCE4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Scalar, Vector, Matrix, &amp;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4CC6-2AB8-A146-AD53-D19BBE68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Scalar: a single number</a:t>
            </a:r>
          </a:p>
          <a:p>
            <a:pPr lvl="1"/>
            <a:r>
              <a:rPr lang="en-US" dirty="0"/>
              <a:t>7, -2.4</a:t>
            </a:r>
          </a:p>
          <a:p>
            <a:r>
              <a:rPr lang="en-US" dirty="0"/>
              <a:t>Vector: a list of numbers</a:t>
            </a:r>
          </a:p>
          <a:p>
            <a:r>
              <a:rPr lang="en-US" dirty="0"/>
              <a:t>Matrix: a 2-dimensional array of numbers</a:t>
            </a:r>
          </a:p>
          <a:p>
            <a:r>
              <a:rPr lang="en-US" dirty="0"/>
              <a:t>Tensor: an n-dimensional array of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These are practical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EC1A-51A1-7249-977C-5E98547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Tensors, TensorFlow,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A44B-47F1-E142-BB78-9597F8CE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Tensor: multi-dimensional arrays with a uniform type (called a </a:t>
            </a:r>
            <a:r>
              <a:rPr lang="en-US" dirty="0" err="1"/>
              <a:t>dtype</a:t>
            </a:r>
            <a:r>
              <a:rPr lang="en-US" dirty="0"/>
              <a:t>)</a:t>
            </a:r>
          </a:p>
          <a:p>
            <a:r>
              <a:rPr lang="en-US" dirty="0"/>
              <a:t>TensorFlow: an open-source Python library for machine learning</a:t>
            </a:r>
          </a:p>
          <a:p>
            <a:pPr lvl="1"/>
            <a:r>
              <a:rPr lang="en-US" dirty="0"/>
              <a:t>Manipulates tensors</a:t>
            </a:r>
          </a:p>
          <a:p>
            <a:r>
              <a:rPr lang="en-US" dirty="0" err="1"/>
              <a:t>Keras</a:t>
            </a:r>
            <a:r>
              <a:rPr lang="en-US" dirty="0"/>
              <a:t>: high level API for machine learning libraries</a:t>
            </a:r>
          </a:p>
          <a:p>
            <a:pPr lvl="1"/>
            <a:r>
              <a:rPr lang="en-US" dirty="0"/>
              <a:t>Supports TensorFlow, Microsoft Cognitive Toolkit, R, Theano, and </a:t>
            </a:r>
            <a:r>
              <a:rPr lang="en-US" dirty="0" err="1"/>
              <a:t>PlaidML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5410-613B-7143-99DC-7A8AABE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Rank, dimension, axes,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8D7-829E-1E45-903B-D3E0E5A9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Rank: number of dimensions</a:t>
            </a:r>
          </a:p>
          <a:p>
            <a:r>
              <a:rPr lang="en-US" dirty="0"/>
              <a:t>Dimension: 2D, 3D, etc.</a:t>
            </a:r>
          </a:p>
          <a:p>
            <a:r>
              <a:rPr lang="en-US" dirty="0"/>
              <a:t>Axes: indices of a dimension</a:t>
            </a:r>
          </a:p>
          <a:p>
            <a:r>
              <a:rPr lang="en-US" dirty="0"/>
              <a:t>Shape: number of elements in each dimension</a:t>
            </a:r>
          </a:p>
          <a:p>
            <a:pPr lvl="1"/>
            <a:r>
              <a:rPr lang="en-US" dirty="0"/>
              <a:t>a scalar has a rank 0 and an empty shape ()</a:t>
            </a:r>
          </a:p>
          <a:p>
            <a:pPr lvl="1"/>
            <a:r>
              <a:rPr lang="en-US" dirty="0"/>
              <a:t>a vector has rank 1 and a shape of (D0) </a:t>
            </a:r>
          </a:p>
          <a:p>
            <a:pPr lvl="1"/>
            <a:r>
              <a:rPr lang="en-US" dirty="0"/>
              <a:t>a matrix has rank 2 and a shape of (D0, D1) and so on</a:t>
            </a:r>
          </a:p>
        </p:txBody>
      </p:sp>
    </p:spTree>
    <p:extLst>
      <p:ext uri="{BB962C8B-B14F-4D97-AF65-F5344CB8AC3E}">
        <p14:creationId xmlns:p14="http://schemas.microsoft.com/office/powerpoint/2010/main" val="329225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518D-02A9-1A4E-A583-0FA09BB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5734-05A8-6542-88DA-D877C421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Keras</a:t>
            </a:r>
            <a:r>
              <a:rPr lang="en-US" dirty="0"/>
              <a:t> is an open source library that provides python interface for machine learning libraries</a:t>
            </a:r>
          </a:p>
          <a:p>
            <a:pPr lvl="1"/>
            <a:r>
              <a:rPr lang="en-US" dirty="0"/>
              <a:t>TensorFlow is one of the libraries supported by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Easier and simpler to use than TensorFlow</a:t>
            </a:r>
          </a:p>
          <a:p>
            <a:pPr lvl="1"/>
            <a:r>
              <a:rPr lang="en-US" dirty="0"/>
              <a:t>Will learn both</a:t>
            </a:r>
          </a:p>
          <a:p>
            <a:r>
              <a:rPr lang="en-US" dirty="0"/>
              <a:t>Sequential:</a:t>
            </a:r>
          </a:p>
          <a:p>
            <a:pPr lvl="1"/>
            <a:r>
              <a:rPr lang="en-US" dirty="0"/>
              <a:t>One layer follows immediately from the previous without any branching</a:t>
            </a:r>
          </a:p>
          <a:p>
            <a:r>
              <a:rPr lang="en-US" dirty="0"/>
              <a:t>Functional API:</a:t>
            </a:r>
          </a:p>
          <a:p>
            <a:pPr lvl="1"/>
            <a:r>
              <a:rPr lang="en-US" dirty="0"/>
              <a:t>To create a model with multiple input and output layers</a:t>
            </a:r>
          </a:p>
        </p:txBody>
      </p:sp>
    </p:spTree>
    <p:extLst>
      <p:ext uri="{BB962C8B-B14F-4D97-AF65-F5344CB8AC3E}">
        <p14:creationId xmlns:p14="http://schemas.microsoft.com/office/powerpoint/2010/main" val="36320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E638-7CBA-9A44-A62D-264D880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7B9797-5628-A94D-86AD-B754F8973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026076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9068455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90146294"/>
                    </a:ext>
                  </a:extLst>
                </a:gridCol>
                <a:gridCol w="8397237">
                  <a:extLst>
                    <a:ext uri="{9D8B030D-6E8A-4147-A177-3AD203B41FA5}">
                      <a16:colId xmlns:a16="http://schemas.microsoft.com/office/drawing/2014/main" val="78265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1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Setup, Python &amp; TensorFlow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and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6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Autoencoder &amp; 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2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0470-D3EF-874D-A8D2-C9A2FCCE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DF48-181B-4E49-AEF5-F569D6F6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browser</a:t>
            </a:r>
          </a:p>
          <a:p>
            <a:r>
              <a:rPr lang="en-US" dirty="0"/>
              <a:t>PyCharm</a:t>
            </a:r>
          </a:p>
          <a:p>
            <a:r>
              <a:rPr lang="en-US" altLang="ko-KR" dirty="0"/>
              <a:t>(optional) </a:t>
            </a:r>
            <a:r>
              <a:rPr lang="en-US" dirty="0"/>
              <a:t>Google account: to run the code in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6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40E0-2767-4A0A-9802-623C447C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F60D-6E38-4631-AF20-DBAA3917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</a:t>
            </a:r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Editor: </a:t>
            </a:r>
            <a:r>
              <a:rPr lang="en-US" dirty="0">
                <a:hlinkClick r:id="rId3"/>
              </a:rPr>
              <a:t>IDE (Integrated Development Environment)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PyCharm</a:t>
            </a:r>
            <a:r>
              <a:rPr lang="en-US" dirty="0"/>
              <a:t> Community Version</a:t>
            </a:r>
          </a:p>
          <a:p>
            <a:pPr lvl="1"/>
            <a:r>
              <a:rPr lang="en-US" dirty="0">
                <a:hlinkClick r:id="rId5"/>
              </a:rPr>
              <a:t>Jupyter</a:t>
            </a:r>
            <a:r>
              <a:rPr lang="en-US" dirty="0"/>
              <a:t> notebook</a:t>
            </a:r>
          </a:p>
          <a:p>
            <a:r>
              <a:rPr lang="en-US" dirty="0">
                <a:hlinkClick r:id="rId6"/>
              </a:rPr>
              <a:t>https://github.com/changsin/DeepLearning-101</a:t>
            </a:r>
            <a:endParaRPr lang="en-US" dirty="0"/>
          </a:p>
          <a:p>
            <a:endParaRPr lang="en-US" dirty="0"/>
          </a:p>
        </p:txBody>
      </p:sp>
      <p:pic>
        <p:nvPicPr>
          <p:cNvPr id="1034" name="Picture 10" descr="A quick dive into Python's “__slots__” | by Stephen Jayakar | Noteworthy -  The Journal Blog">
            <a:extLst>
              <a:ext uri="{FF2B5EF4-FFF2-40B4-BE49-F238E27FC236}">
                <a16:creationId xmlns:a16="http://schemas.microsoft.com/office/drawing/2014/main" id="{131246EF-AA09-49A9-B10F-F7F0823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66" y="2270379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3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EE9-7FA4-4CE5-8978-F6A190A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EDEF-B10C-480C-9BF4-15522251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AI with Python tutorial:</a:t>
            </a:r>
          </a:p>
          <a:p>
            <a:pPr marL="457200" lvl="1" algn="just"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  <a:hlinkClick r:id="rId2"/>
              </a:rPr>
              <a:t>https://www.tutorialspoint.com/artificial_intelligence_with_python/index.htm</a:t>
            </a:r>
            <a:endParaRPr lang="en-US" altLang="ko-KR" sz="2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endParaRPr lang="en-US" altLang="ko-KR" sz="2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모두를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위한</a:t>
            </a:r>
            <a:r>
              <a:rPr lang="ko-KR" sz="2800" dirty="0">
                <a:effectLst/>
                <a:latin typeface="맑은 고딕" panose="020B0503020000020004" pitchFamily="34" charset="-127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sz="2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머신러닝</a:t>
            </a:r>
            <a:r>
              <a:rPr lang="en-US" altLang="ko-KR" sz="2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 (in Korean)</a:t>
            </a:r>
            <a:r>
              <a:rPr lang="en-US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:</a:t>
            </a:r>
          </a:p>
          <a:p>
            <a:pPr marL="457200" lvl="1" algn="just">
              <a:spcBef>
                <a:spcPts val="0"/>
              </a:spcBef>
            </a:pPr>
            <a:r>
              <a:rPr lang="en-US" u="sng" dirty="0">
                <a:solidFill>
                  <a:srgbClr val="0563C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  <a:hlinkClick r:id="rId3"/>
              </a:rPr>
              <a:t>https://hunkim.github.io/ml/</a:t>
            </a:r>
            <a:endParaRPr lang="en-US" u="sng" dirty="0">
              <a:solidFill>
                <a:srgbClr val="0563C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457200" lvl="1" algn="just">
              <a:spcBef>
                <a:spcPts val="0"/>
              </a:spcBef>
            </a:pPr>
            <a:endParaRPr lang="en-US" u="sng" dirty="0">
              <a:solidFill>
                <a:srgbClr val="0563C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pPr marL="0" algn="just">
              <a:spcBef>
                <a:spcPts val="0"/>
              </a:spcBef>
            </a:pPr>
            <a:r>
              <a:rPr 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Calibri" panose="020F050202020403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30942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3792-2C42-E840-B0AF-1BC11061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8E8B-5F0E-B442-B4F4-87F2F0C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clone: from your terminal</a:t>
            </a:r>
          </a:p>
          <a:p>
            <a:pPr lvl="1"/>
            <a:r>
              <a:rPr lang="en-US" dirty="0"/>
              <a:t>&gt;git clone </a:t>
            </a:r>
            <a:r>
              <a:rPr lang="en-US" dirty="0">
                <a:hlinkClick r:id="rId2"/>
              </a:rPr>
              <a:t>https://github.com/changsin/DeepLearning-101.git</a:t>
            </a:r>
            <a:endParaRPr lang="en-US" dirty="0"/>
          </a:p>
          <a:p>
            <a:r>
              <a:rPr lang="en-US" dirty="0"/>
              <a:t>Or use google </a:t>
            </a:r>
            <a:r>
              <a:rPr lang="en-US" dirty="0" err="1"/>
              <a:t>colab</a:t>
            </a:r>
            <a:r>
              <a:rPr lang="en-US" dirty="0"/>
              <a:t> to point to the git hub repository</a:t>
            </a:r>
          </a:p>
          <a:p>
            <a:r>
              <a:rPr lang="en-US" dirty="0">
                <a:hlinkClick r:id="rId3"/>
              </a:rPr>
              <a:t>Git</a:t>
            </a:r>
            <a:r>
              <a:rPr lang="en-US" dirty="0"/>
              <a:t> is an open source version control system</a:t>
            </a:r>
          </a:p>
          <a:p>
            <a:pPr lvl="1"/>
            <a:r>
              <a:rPr lang="en-US" dirty="0">
                <a:hlinkClick r:id="rId4"/>
              </a:rPr>
              <a:t>Github</a:t>
            </a:r>
            <a:r>
              <a:rPr lang="en-US" dirty="0"/>
              <a:t> is a host service using git.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3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AB8E-AAEC-3447-BFF0-E77B1D27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8D0F-7216-A940-B039-A67398C2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Concepts:</a:t>
            </a:r>
          </a:p>
          <a:p>
            <a:pPr lvl="1"/>
            <a:r>
              <a:rPr lang="en-US" dirty="0"/>
              <a:t>AI, Machine Learning, Deep Learning</a:t>
            </a:r>
          </a:p>
          <a:p>
            <a:pPr lvl="1"/>
            <a:r>
              <a:rPr lang="en-US" dirty="0"/>
              <a:t>Supervised, Unsupervised, and Reinforcement</a:t>
            </a:r>
          </a:p>
          <a:p>
            <a:pPr lvl="1"/>
            <a:r>
              <a:rPr lang="en-US" dirty="0"/>
              <a:t>Structured vs. Unstructured</a:t>
            </a:r>
          </a:p>
          <a:p>
            <a:pPr lvl="1"/>
            <a:r>
              <a:rPr lang="en-US" dirty="0"/>
              <a:t>Deep </a:t>
            </a:r>
            <a:r>
              <a:rPr lang="en-US"/>
              <a:t>Learning vocabulary</a:t>
            </a:r>
            <a:endParaRPr lang="en-US" dirty="0"/>
          </a:p>
          <a:p>
            <a:r>
              <a:rPr lang="en-US" dirty="0"/>
              <a:t>Setup</a:t>
            </a:r>
          </a:p>
          <a:p>
            <a:r>
              <a:rPr lang="en-US" dirty="0"/>
              <a:t>Lab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5C3-E915-1648-BA02-8539DD2B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0A15-C79A-804E-9B1D-8696AF13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understanding of Deep Learning: to understand how an AI system works ‘under the hood’</a:t>
            </a:r>
          </a:p>
          <a:p>
            <a:pPr lvl="1"/>
            <a:r>
              <a:rPr lang="en-US" dirty="0"/>
              <a:t>Model, training, inference, etc.</a:t>
            </a:r>
          </a:p>
          <a:p>
            <a:r>
              <a:rPr lang="en-US" dirty="0"/>
              <a:t>Knowledge about various Deep Learning algorithms</a:t>
            </a:r>
          </a:p>
          <a:p>
            <a:pPr lvl="1"/>
            <a:r>
              <a:rPr lang="en-US" dirty="0"/>
              <a:t>Regression, Artificial Neural Networks, CNN, RNN, GAN, etc.</a:t>
            </a:r>
          </a:p>
          <a:p>
            <a:r>
              <a:rPr lang="en-US" dirty="0"/>
              <a:t>Basic technical skills for developing AI models</a:t>
            </a:r>
          </a:p>
          <a:p>
            <a:pPr lvl="1"/>
            <a:r>
              <a:rPr lang="en-US" dirty="0"/>
              <a:t>Python, </a:t>
            </a:r>
            <a:r>
              <a:rPr lang="en-US" dirty="0" err="1"/>
              <a:t>Jupyter</a:t>
            </a:r>
            <a:r>
              <a:rPr lang="en-US" dirty="0"/>
              <a:t> notebooks, TensorFlow</a:t>
            </a:r>
          </a:p>
        </p:txBody>
      </p:sp>
    </p:spTree>
    <p:extLst>
      <p:ext uri="{BB962C8B-B14F-4D97-AF65-F5344CB8AC3E}">
        <p14:creationId xmlns:p14="http://schemas.microsoft.com/office/powerpoint/2010/main" val="1845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BE7A-D8CA-47EE-8FB9-7965B6E3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What is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A087-3EC2-48C5-9D33-BE32264F4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AI</a:t>
            </a:r>
            <a:r>
              <a:rPr lang="ko-KR" altLang="en-US" sz="1800"/>
              <a:t> </a:t>
            </a:r>
            <a:r>
              <a:rPr lang="en-US" altLang="ko-KR" sz="1800"/>
              <a:t>(</a:t>
            </a:r>
            <a:r>
              <a:rPr lang="ko-KR" altLang="en-US" sz="1800"/>
              <a:t>인공지능</a:t>
            </a:r>
            <a:r>
              <a:rPr lang="en-US" altLang="ko-KR" sz="1800"/>
              <a:t>)</a:t>
            </a:r>
            <a:r>
              <a:rPr lang="en-US" sz="1800"/>
              <a:t>: </a:t>
            </a:r>
            <a:r>
              <a:rPr lang="ko-KR" altLang="en-US" sz="1800"/>
              <a:t>기계로 하여금 사람 같은 지능으로 인지하고 행동 </a:t>
            </a:r>
            <a:endParaRPr lang="en-US" sz="1800"/>
          </a:p>
          <a:p>
            <a:endParaRPr lang="en-US" sz="1800"/>
          </a:p>
          <a:p>
            <a:r>
              <a:rPr lang="en-US" sz="1800"/>
              <a:t>Machine Learning (</a:t>
            </a:r>
            <a:r>
              <a:rPr lang="ko-KR" altLang="en-US" sz="1800"/>
              <a:t>기계 학습</a:t>
            </a:r>
            <a:r>
              <a:rPr lang="en-US" altLang="ko-KR" sz="1800"/>
              <a:t>): </a:t>
            </a:r>
            <a:r>
              <a:rPr lang="ko-KR" altLang="en-US" sz="1800"/>
              <a:t>경험을 통해 자동으로 학습</a:t>
            </a:r>
            <a:endParaRPr lang="en-US" altLang="ko-KR" sz="1800"/>
          </a:p>
          <a:p>
            <a:endParaRPr lang="en-US" sz="1800"/>
          </a:p>
          <a:p>
            <a:r>
              <a:rPr lang="en-US" sz="1800"/>
              <a:t>Deep</a:t>
            </a:r>
            <a:r>
              <a:rPr lang="ko-KR" altLang="en-US" sz="1800"/>
              <a:t> </a:t>
            </a:r>
            <a:r>
              <a:rPr lang="en-US" altLang="ko-KR" sz="1800"/>
              <a:t>Learning (</a:t>
            </a:r>
            <a:r>
              <a:rPr lang="ko-KR" altLang="en-US" sz="1800"/>
              <a:t>심층 학습</a:t>
            </a:r>
            <a:r>
              <a:rPr lang="en-US" altLang="ko-KR" sz="1800"/>
              <a:t>): Artificial Neural Network </a:t>
            </a:r>
            <a:r>
              <a:rPr lang="ko-KR" altLang="en-US" sz="1800"/>
              <a:t>기반 학습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339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86D-C98F-4E77-9BB1-F10149F1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AI, Machine Learning, &amp;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F4DD-B018-4BD9-BF01-5229CE4B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00" y="4092917"/>
            <a:ext cx="6455250" cy="2195596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7305E5F6-9E2B-4CE7-8A7C-B518AE4C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05" y="1496325"/>
            <a:ext cx="7533571" cy="47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DEDCD-D00D-43D8-A0F6-3BED6A1E532C}"/>
              </a:ext>
            </a:extLst>
          </p:cNvPr>
          <p:cNvSpPr txBox="1"/>
          <p:nvPr/>
        </p:nvSpPr>
        <p:spPr>
          <a:xfrm>
            <a:off x="2664180" y="6288513"/>
            <a:ext cx="5965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https://blogs.nvidia.com.tw/2016/07/29/whats-difference-artificial-intelligence-machine-learning-deep-learning-ai/</a:t>
            </a:r>
          </a:p>
        </p:txBody>
      </p:sp>
    </p:spTree>
    <p:extLst>
      <p:ext uri="{BB962C8B-B14F-4D97-AF65-F5344CB8AC3E}">
        <p14:creationId xmlns:p14="http://schemas.microsoft.com/office/powerpoint/2010/main" val="78693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C9A-C688-4954-868D-E73AB6A1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AI in the wild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861D-F795-406B-B4DA-4E2B2D55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[blackolive] '인도 보행 영상' 인공지능 데이터셋 구축 사례_객체 인식 및 비식별화">
            <a:hlinkClick r:id="" action="ppaction://media"/>
            <a:extLst>
              <a:ext uri="{FF2B5EF4-FFF2-40B4-BE49-F238E27FC236}">
                <a16:creationId xmlns:a16="http://schemas.microsoft.com/office/drawing/2014/main" id="{C5621927-9E38-4FA4-BCC0-FF6066A279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20800" y="1826863"/>
            <a:ext cx="7660696" cy="43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D86C-A42E-4142-BB31-99FD3A69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Machine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11DA-6EAB-0E43-8ECF-3BCDCC52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2625" y="3183429"/>
            <a:ext cx="7122414" cy="27918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">
            <a:extLst>
              <a:ext uri="{FF2B5EF4-FFF2-40B4-BE49-F238E27FC236}">
                <a16:creationId xmlns:a16="http://schemas.microsoft.com/office/drawing/2014/main" id="{50E85791-60D2-9841-B282-F53BF3EF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1456349"/>
            <a:ext cx="7832182" cy="440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03982-C9B3-8643-A3A1-FEE5144BDD3E}"/>
              </a:ext>
            </a:extLst>
          </p:cNvPr>
          <p:cNvSpPr txBox="1"/>
          <p:nvPr/>
        </p:nvSpPr>
        <p:spPr>
          <a:xfrm>
            <a:off x="1304745" y="6160945"/>
            <a:ext cx="897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https://www.alibabacloud.com/blog/looking-forward-will-machine-intelligence-be-able-to-outsmart-hackeers_595907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13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C285-E5F2-4E4F-B631-D4330040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3098-C5E7-3D47-B636-9CEA6A413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8F3C58-8091-BA49-BE9C-AF07AA62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99" y="1920356"/>
            <a:ext cx="8437177" cy="4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683</Words>
  <Application>Microsoft Macintosh PowerPoint</Application>
  <PresentationFormat>Widescreen</PresentationFormat>
  <Paragraphs>150</Paragraphs>
  <Slides>23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Trebuchet MS</vt:lpstr>
      <vt:lpstr>Wingdings</vt:lpstr>
      <vt:lpstr>Office Theme</vt:lpstr>
      <vt:lpstr>Deep Learning 101</vt:lpstr>
      <vt:lpstr>Schedule</vt:lpstr>
      <vt:lpstr>Today’s Agenda</vt:lpstr>
      <vt:lpstr>Goals</vt:lpstr>
      <vt:lpstr>What is AI?</vt:lpstr>
      <vt:lpstr>AI, Machine Learning, &amp; Deep Learning</vt:lpstr>
      <vt:lpstr>AI in the wild</vt:lpstr>
      <vt:lpstr>A Brief History of Machine Intelligence</vt:lpstr>
      <vt:lpstr>Neural Network</vt:lpstr>
      <vt:lpstr>Perceptron</vt:lpstr>
      <vt:lpstr>Perceptron for classification problems</vt:lpstr>
      <vt:lpstr>XOR problem</vt:lpstr>
      <vt:lpstr>PowerPoint Presentation</vt:lpstr>
      <vt:lpstr>Structured vs. Unstructured</vt:lpstr>
      <vt:lpstr>What is Deep Learning?</vt:lpstr>
      <vt:lpstr>Scalar, Vector, Matrix, &amp; Tensor</vt:lpstr>
      <vt:lpstr>Tensors, TensorFlow, and Keras</vt:lpstr>
      <vt:lpstr>Rank, dimension, axes, and shape</vt:lpstr>
      <vt:lpstr>What is Keras?</vt:lpstr>
      <vt:lpstr>Setup</vt:lpstr>
      <vt:lpstr>Development Environment</vt:lpstr>
      <vt:lpstr>Resources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101</dc:title>
  <dc:creator>Changsin Lee</dc:creator>
  <cp:lastModifiedBy>Changsin Lee</cp:lastModifiedBy>
  <cp:revision>20</cp:revision>
  <dcterms:created xsi:type="dcterms:W3CDTF">2020-09-26T06:04:45Z</dcterms:created>
  <dcterms:modified xsi:type="dcterms:W3CDTF">2020-10-26T22:27:17Z</dcterms:modified>
</cp:coreProperties>
</file>