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9491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4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34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1334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3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539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153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5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174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1949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9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153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1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358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3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563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563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56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68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6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72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973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9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17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17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9696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2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382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38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587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58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792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96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997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99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01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201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2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406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40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611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611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61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816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1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020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5021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02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5225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2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0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9901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9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5430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4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635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5635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63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5840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044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604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04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6249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24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6454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45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665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65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686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7069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06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7273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27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105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1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7478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4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7683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68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7888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8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5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310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3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515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5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720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24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92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9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297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1129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1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400" y="0"/>
            <a:ext cx="12217400" cy="21336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5400" y="5300663"/>
            <a:ext cx="12217400" cy="15573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Shape"/>
          <p:cNvSpPr>
            <a:spLocks noChangeArrowheads="1"/>
          </p:cNvSpPr>
          <p:nvPr/>
        </p:nvSpPr>
        <p:spPr bwMode="auto">
          <a:xfrm>
            <a:off x="8040688" y="2565400"/>
            <a:ext cx="3313113" cy="2016125"/>
          </a:xfrm>
          <a:custGeom>
            <a:avLst/>
            <a:gdLst/>
            <a:ahLst/>
            <a:cxnLst>
              <a:cxn ang="0">
                <a:pos x="3046" y="1287"/>
              </a:cxn>
              <a:cxn ang="0">
                <a:pos x="2027" y="850"/>
              </a:cxn>
              <a:cxn ang="0">
                <a:pos x="880" y="1287"/>
              </a:cxn>
              <a:cxn ang="0">
                <a:pos x="560" y="1154"/>
              </a:cxn>
              <a:cxn ang="0">
                <a:pos x="560" y="1546"/>
              </a:cxn>
              <a:cxn ang="0">
                <a:pos x="647" y="1666"/>
              </a:cxn>
              <a:cxn ang="0">
                <a:pos x="558" y="1786"/>
              </a:cxn>
              <a:cxn ang="0">
                <a:pos x="653" y="2208"/>
              </a:cxn>
              <a:cxn ang="0">
                <a:pos x="373" y="2208"/>
              </a:cxn>
              <a:cxn ang="0">
                <a:pos x="469" y="1784"/>
              </a:cxn>
              <a:cxn ang="0">
                <a:pos x="391" y="1666"/>
              </a:cxn>
              <a:cxn ang="0">
                <a:pos x="466" y="1549"/>
              </a:cxn>
              <a:cxn ang="0">
                <a:pos x="466" y="1115"/>
              </a:cxn>
              <a:cxn ang="0">
                <a:pos x="0" y="920"/>
              </a:cxn>
              <a:cxn ang="0">
                <a:pos x="2050" y="0"/>
              </a:cxn>
              <a:cxn ang="0">
                <a:pos x="3931" y="932"/>
              </a:cxn>
              <a:cxn ang="0">
                <a:pos x="3046" y="1287"/>
              </a:cxn>
              <a:cxn ang="0">
                <a:pos x="2004" y="1072"/>
              </a:cxn>
              <a:cxn ang="0">
                <a:pos x="2929" y="1386"/>
              </a:cxn>
              <a:cxn ang="0">
                <a:pos x="2929" y="2147"/>
              </a:cxn>
              <a:cxn ang="0">
                <a:pos x="1957" y="2392"/>
              </a:cxn>
              <a:cxn ang="0">
                <a:pos x="1099" y="2147"/>
              </a:cxn>
              <a:cxn ang="0">
                <a:pos x="1099" y="1386"/>
              </a:cxn>
              <a:cxn ang="0">
                <a:pos x="2004" y="1072"/>
              </a:cxn>
              <a:cxn ang="0">
                <a:pos x="1992" y="2252"/>
              </a:cxn>
              <a:cxn ang="0">
                <a:pos x="2738" y="2066"/>
              </a:cxn>
              <a:cxn ang="0">
                <a:pos x="1992" y="1879"/>
              </a:cxn>
              <a:cxn ang="0">
                <a:pos x="1247" y="2066"/>
              </a:cxn>
              <a:cxn ang="0">
                <a:pos x="1992" y="2252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 w="9525">
            <a:noFill/>
            <a:round/>
          </a:ln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01725" y="407988"/>
            <a:ext cx="307975" cy="4841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3.wmf"/><Relationship Id="rId11" Type="http://schemas.openxmlformats.org/officeDocument/2006/relationships/notesSlide" Target="../notesSlides/notesSlide26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4" Type="http://schemas.openxmlformats.org/officeDocument/2006/relationships/notesSlide" Target="../notesSlides/notesSlide29.xml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06375" y="3151188"/>
            <a:ext cx="7775575" cy="820737"/>
          </a:xfrm>
          <a:noFill/>
          <a:ln>
            <a:noFill/>
          </a:ln>
        </p:spPr>
        <p:txBody>
          <a:bodyPr anchor="t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sz="4400" kern="1200" dirty="0">
                <a:solidFill>
                  <a:srgbClr val="2B6DA6"/>
                </a:solidFill>
                <a:latin typeface="+mn-lt"/>
                <a:ea typeface="微软雅黑" panose="020B0503020204020204" charset="-122"/>
                <a:cs typeface="+mn-cs"/>
              </a:rPr>
              <a:t>MATLAB在电气工程中的应用</a:t>
            </a:r>
            <a:endParaRPr lang="zh-CN" altLang="zh-CN" sz="4400" kern="1200" dirty="0">
              <a:solidFill>
                <a:srgbClr val="2B6DA6"/>
              </a:solidFill>
              <a:latin typeface="+mn-lt"/>
              <a:ea typeface="微软雅黑" panose="020B0503020204020204" charset="-122"/>
              <a:cs typeface="+mn-cs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kern="1200" dirty="0">
              <a:solidFill>
                <a:srgbClr val="2B6DA6"/>
              </a:solidFill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1027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10275" name="文本框 8"/>
          <p:cNvSpPr txBox="1"/>
          <p:nvPr/>
        </p:nvSpPr>
        <p:spPr>
          <a:xfrm>
            <a:off x="1127125" y="1812925"/>
            <a:ext cx="9434513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函数文件一般由以下几个部分组成：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59" y="1355724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2.3 M函数文件的基本组成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10277" name="文本框 4"/>
          <p:cNvSpPr txBox="1"/>
          <p:nvPr/>
        </p:nvSpPr>
        <p:spPr>
          <a:xfrm>
            <a:off x="969963" y="2773363"/>
            <a:ext cx="9748837" cy="1311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函数定义行，它表明该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文件包含一个函数，并且定义函数名、输入和输出参数。本例的第一句为“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function f = solve_1 (v)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，就是函数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solve_1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的定义行，其中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function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为关键字，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为输出参数，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solve_1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为函数名，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为输入参数，即其基本格式为：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[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输出参数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1,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输出参数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2,…]=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函数名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输入参数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1,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输入参数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2,…)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 184"/>
          <p:cNvSpPr/>
          <p:nvPr/>
        </p:nvSpPr>
        <p:spPr>
          <a:xfrm>
            <a:off x="1127125" y="2359025"/>
            <a:ext cx="311150" cy="287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8275" y="2273300"/>
            <a:ext cx="53721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函数定义行(Function define line)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 184"/>
          <p:cNvSpPr/>
          <p:nvPr/>
        </p:nvSpPr>
        <p:spPr>
          <a:xfrm>
            <a:off x="1127125" y="4186238"/>
            <a:ext cx="311150" cy="287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8275" y="4102100"/>
            <a:ext cx="53721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H1行(H1 Line)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0282" name="文本框 9"/>
          <p:cNvSpPr txBox="1"/>
          <p:nvPr/>
        </p:nvSpPr>
        <p:spPr>
          <a:xfrm>
            <a:off x="1127125" y="4559300"/>
            <a:ext cx="9748838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顾名思义，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行就是指帮助信息的第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行，在文件中的位置是第二行。这一行应该反映该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文件概括性的信息，是该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文件非常重要的信息，在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命令窗口中键入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lookfor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（查找）命令语句时，便搜索和显示该行内容。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3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1232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59" y="1355724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2.4 M函数文件的命名规则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12324" name="文本框 9"/>
          <p:cNvSpPr txBox="1"/>
          <p:nvPr/>
        </p:nvSpPr>
        <p:spPr>
          <a:xfrm>
            <a:off x="1127125" y="1960563"/>
            <a:ext cx="9748838" cy="3749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现将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函数文件中函数的命名规则简述如下：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对函数名的限制与对变量名的限制规则基本相同，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只识别名字的前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31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个字符；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）函数名必须以字母开头，其余的字符可以是字母、数字和下划线，有些操作系统可能会限制函数名的长度；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）函数的文件名一般应该与函数名相同，即由函数名加上后缀“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.m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组成；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）当函数的文件名和函数定义行的函数名不一样时，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将忽略函数名而确认文件名。不过最好将它们统一，以免出错。例如：上面定义的函数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solve_1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，它的文件名就是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solve_1.m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436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1437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14371" name="文本框 8"/>
          <p:cNvSpPr txBox="1"/>
          <p:nvPr/>
        </p:nvSpPr>
        <p:spPr>
          <a:xfrm>
            <a:off x="1127125" y="1812925"/>
            <a:ext cx="9434513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的程序设计，是按照自顶向下、逐步求解的结构化程序设计原理进行的。一个较大的任务最好分成若干个较小的任务，使得程序模块化，这就需要函数。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59" y="1355724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2.5 M函数的调用及其参数传递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" name=" 184"/>
          <p:cNvSpPr/>
          <p:nvPr/>
        </p:nvSpPr>
        <p:spPr>
          <a:xfrm>
            <a:off x="1127125" y="2627313"/>
            <a:ext cx="311150" cy="287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8275" y="2543175"/>
            <a:ext cx="53721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函数调用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8275" y="3701415"/>
            <a:ext cx="84347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举例2：试计算n的阶乘（一个简单的递归调用示例）。</a:t>
            </a:r>
            <a:endParaRPr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14376" name="文本框 9"/>
          <p:cNvSpPr txBox="1"/>
          <p:nvPr/>
        </p:nvSpPr>
        <p:spPr>
          <a:xfrm>
            <a:off x="812800" y="3000375"/>
            <a:ext cx="9748838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软件中，可以调用一个完整的函数，即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命令格式：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[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输出参数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，输出参数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…]=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函数名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输入参数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，输入参数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…)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4377" name="文本框 2"/>
          <p:cNvSpPr txBox="1"/>
          <p:nvPr/>
        </p:nvSpPr>
        <p:spPr>
          <a:xfrm>
            <a:off x="1127125" y="4159250"/>
            <a:ext cx="10388600" cy="2528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在MATLAB编辑器中，编辑M函数文件，并保存为Product.m：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function f=Product(n)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%编辑n的阶乘的M函数文件：f=n!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%参数n为任意自然数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if n==0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f=1;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else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f=n*Product(n-1);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164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 184"/>
          <p:cNvSpPr/>
          <p:nvPr/>
        </p:nvSpPr>
        <p:spPr>
          <a:xfrm>
            <a:off x="1127125" y="1771650"/>
            <a:ext cx="311150" cy="287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8275" y="1685925"/>
            <a:ext cx="53721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参数传递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6421" name="文本框 9"/>
          <p:cNvSpPr txBox="1"/>
          <p:nvPr/>
        </p:nvSpPr>
        <p:spPr>
          <a:xfrm>
            <a:off x="781050" y="2435225"/>
            <a:ext cx="974883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在函数调用时，有一个与众不同之处，那就是函数所传递的参数的数目的可调性。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提供了如下两个永久性变量：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nargin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：函数体内的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nargin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给出调用该函数时的输入参数的数目；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nargout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： 函数体内的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nargout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给出调用该函数时的输出参数的数目。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只要在函数文件内包含这两个变量，就可以准确地知道该函数被调用时的输入输出数，从而决定函数如何进行处理。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1846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§3-3 编写M命令文件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7690" y="1219835"/>
            <a:ext cx="3743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§3-3 编写M命令文件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737994"/>
            <a:ext cx="1072388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zh-CN" alt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3：在MATLAB中，用fft计算一个信号的离散傅立叶变换。在数据的长度是2的幂次或质因数的乘积的情况下，就用快速傅立叶变换（fft)来计算离散傅立叶变换。当数据长度是2的幂次时，计算速度显著增加，因此，只要可能，选择数据长度为2的幂次或者用零来填补数据，使得数据长度等于2的幂次显得非常重要。假设某个传感器输出信号的表达式为：</a:t>
            </a:r>
            <a:endParaRPr lang="zh-CN" altLang="en-US"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graphicFrame>
        <p:nvGraphicFramePr>
          <p:cNvPr id="318469" name="对象 -2147482413"/>
          <p:cNvGraphicFramePr>
            <a:graphicFrameLocks noChangeAspect="1"/>
          </p:cNvGraphicFramePr>
          <p:nvPr/>
        </p:nvGraphicFramePr>
        <p:xfrm>
          <a:off x="2132013" y="3048000"/>
          <a:ext cx="25320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815465" imgH="660400" progId="Equation.3">
                  <p:embed/>
                </p:oleObj>
              </mc:Choice>
              <mc:Fallback>
                <p:oleObj name="" r:id="rId1" imgW="1815465" imgH="660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2013" y="3048000"/>
                        <a:ext cx="2532062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0" name="文本框 4"/>
          <p:cNvSpPr txBox="1"/>
          <p:nvPr/>
        </p:nvSpPr>
        <p:spPr>
          <a:xfrm>
            <a:off x="530225" y="4122738"/>
            <a:ext cx="9596438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下面讲解利用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编制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命令文件的基本方法和重要步骤。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：按照前面讲授的方法，创建一个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步骤2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：在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的编辑器键入以下内容，并保存名为exm_3.m的M文件：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8471" name="文本框 5"/>
          <p:cNvSpPr txBox="1"/>
          <p:nvPr/>
        </p:nvSpPr>
        <p:spPr>
          <a:xfrm>
            <a:off x="530225" y="5129213"/>
            <a:ext cx="10756900" cy="1614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2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%练习编制M命令文件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N=128;   		 	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 128是2的7次方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t=linspace(0, 3, N);  	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%产生时间轴线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f=12*exp(-3*t);  	 	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%已知连续时间函数f(t)的表达式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Ts=t(2)-t(1);  		 	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%产生采样时间间隔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051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§3-3 编写M命令文件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20515" name="文本框 4"/>
          <p:cNvSpPr txBox="1"/>
          <p:nvPr/>
        </p:nvSpPr>
        <p:spPr>
          <a:xfrm>
            <a:off x="361950" y="1455738"/>
            <a:ext cx="5419725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Ws=2*pi/Ts;  	 	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产生采样频率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rad/sec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F=fft(f);  		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快速傅立叶变换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fft</a:t>
            </a:r>
            <a:endParaRPr lang="en-US" altLang="zh-CN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Fp=F(1 : N/2+1)*Ts; 	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 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仅从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中取正频率分量，并且乘以采样间隔计算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F(w)</a:t>
            </a:r>
            <a:endParaRPr lang="en-US" altLang="zh-CN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W=Ws*(0 : N/2)/N;  	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它建立了连续频率轴，该轴起始于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，终止于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Nyquist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频率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Ws/2</a:t>
            </a:r>
            <a:endParaRPr lang="en-US" altLang="zh-CN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Fa=2./(3+j*W);  	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 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估计傅立叶变换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plot(W, abs(Fa), W, abs(Fp), '+- ' , 'LineWidth',3);  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 generate plot, ‘ + ‘ mark fft results</a:t>
            </a:r>
            <a:endParaRPr lang="en-US" altLang="zh-CN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xlabel('Frequency, Rad/s'),ylabel('|F(w)|'); title('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练习编制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命令文件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');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grid on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本例的执行结果如右图所示。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2051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638" y="1238250"/>
            <a:ext cx="6173787" cy="492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0517" name="文本框 3"/>
          <p:cNvSpPr txBox="1"/>
          <p:nvPr/>
        </p:nvSpPr>
        <p:spPr>
          <a:xfrm>
            <a:off x="7893050" y="6162675"/>
            <a:ext cx="211455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举例3的执行结果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256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4154" y="1193165"/>
            <a:ext cx="33489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§3-4 流程控制语句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22564" name="文本框 4"/>
          <p:cNvSpPr txBox="1"/>
          <p:nvPr/>
        </p:nvSpPr>
        <p:spPr>
          <a:xfrm>
            <a:off x="1006475" y="1955800"/>
            <a:ext cx="9596438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         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软件中，一共有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种流程控制语句：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if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语句，条件选择结构，其关键字包括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else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elseif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switch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语句，也是条件选择结构，其关键字包括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switch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case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otherwise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While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语语句，循环执行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组语句，执行次数不确定，而是决定于一些逻辑条件；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语句，循环执行一组语句，执行次数确定；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语句，直接进行下一次循环，不执行本次循环体余下的语句；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语句，结束循环；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try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catch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语句，运行过程中遇到错误则改变流程控制；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return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语句，中断当前函数的运行，返回到上级调用函数。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460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46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1225" y="1717675"/>
            <a:ext cx="9596438" cy="253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</a:t>
            </a:r>
            <a:r>
              <a:rPr lang="en-US" altLang="zh-CN" sz="2000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</a:t>
            </a:r>
            <a:r>
              <a:rPr sz="2000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if</a:t>
            </a:r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语句（</a:t>
            </a:r>
            <a:r>
              <a:rPr sz="2000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if-else-end</a:t>
            </a:r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）用于选择结构，其最简单的调用格式为：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if expression</a:t>
            </a:r>
            <a:endParaRPr sz="2000" strike="noStrike" noProof="1"/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statements</a:t>
            </a:r>
            <a:endParaRPr sz="2000" strike="noStrike" noProof="1"/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elseif expression</a:t>
            </a:r>
            <a:endParaRPr sz="2000" strike="noStrike" noProof="1"/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statements</a:t>
            </a:r>
            <a:endParaRPr sz="2000" strike="noStrike" noProof="1"/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else</a:t>
            </a:r>
            <a:endParaRPr sz="2000" strike="noStrike" noProof="1"/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statements</a:t>
            </a:r>
            <a:endParaRPr sz="2000" strike="noStrike" noProof="1"/>
          </a:p>
          <a:p>
            <a:pPr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end</a:t>
            </a:r>
            <a:endParaRPr sz="2000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1127759" y="1260474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4.1 if语句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5549" y="4367528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4.2 for循环语句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24614" name="文本框 5"/>
          <p:cNvSpPr txBox="1"/>
          <p:nvPr/>
        </p:nvSpPr>
        <p:spPr>
          <a:xfrm>
            <a:off x="1127125" y="4919663"/>
            <a:ext cx="9598025" cy="161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indent="0"/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般用于循环次数确定的循环结构，它的调用格式如下：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for variable = expr, statement, ..., statement end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for index=start:incresement:end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statement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5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665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5550" y="1247775"/>
            <a:ext cx="5158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命令格式：disp(输出项)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26660" name="文本框 4"/>
          <p:cNvSpPr txBox="1"/>
          <p:nvPr/>
        </p:nvSpPr>
        <p:spPr>
          <a:xfrm>
            <a:off x="692150" y="1704975"/>
            <a:ext cx="9596438" cy="1189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解释说明：输出项既可以为字符串，也可以为矩阵。值得注意的是，用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disp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函数显示矩阵时将不显示矩阵的名字，而且其格式更紧密，且不留任何没有意义的空行。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50" y="2893694"/>
            <a:ext cx="9675495" cy="82296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</a:t>
            </a:r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举例6：求一元二次方程ax2+bx+c=0的根。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  <a:p>
            <a:pPr fontAlgn="base"/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在MATLAB的编辑器中键入以下内容并保存为exm_6.m：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26662" name="文本框 3"/>
          <p:cNvSpPr txBox="1"/>
          <p:nvPr/>
        </p:nvSpPr>
        <p:spPr>
          <a:xfrm>
            <a:off x="692150" y="3716338"/>
            <a:ext cx="9596438" cy="253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indent="0"/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练习使用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disp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：求一元二次方程的根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a=input('a=?');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b=input('b=?');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c=input('c=?');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d=b*b-4*a*c;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x=[(-b+sqrt(d))/(2*a),(-b-sqrt(d))/(2*a)];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disp(['x1=',num2str(x(1)),',x2=',num2str(x(2))]);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如果令a=10，b=25，c=7，其执行结果如下图所示。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70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870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pic>
        <p:nvPicPr>
          <p:cNvPr id="328707" name="图片 -21474824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1247775"/>
            <a:ext cx="8197850" cy="496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8708" name="文本框 2"/>
          <p:cNvSpPr txBox="1"/>
          <p:nvPr/>
        </p:nvSpPr>
        <p:spPr>
          <a:xfrm>
            <a:off x="4968875" y="6210300"/>
            <a:ext cx="225425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举例6的执行结果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8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389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MATLAB软件的程序设计方法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1690" y="2103755"/>
            <a:ext cx="47637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§3-1 简介M文件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1690" y="2893060"/>
            <a:ext cx="4765038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§3-2 学习M函数文件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1690" y="3682365"/>
            <a:ext cx="4765038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§3-3 编写M命令文件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1690" y="4471669"/>
            <a:ext cx="47644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§3-4 流程控制语句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61690" y="5260975"/>
            <a:ext cx="47644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§3-5 编程示例分析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075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30755" name="文本框 4"/>
          <p:cNvSpPr txBox="1"/>
          <p:nvPr/>
        </p:nvSpPr>
        <p:spPr>
          <a:xfrm>
            <a:off x="911225" y="1717675"/>
            <a:ext cx="9596438" cy="161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while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一般用于事先不能确定循环次数的循环结构，它将循环到控制表达式为真时结束，其调用格式为：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while expression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 statements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end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59" y="1260474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4.3 while循环语句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759" y="3333113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4.4 switch-case结构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5550" y="3790950"/>
            <a:ext cx="9596438" cy="3138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switch-case结构的调用格式为：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switch switch_expr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case case_expr,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  statement, ..., statement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case {case_expr1, case_expr2, case_expr3,...}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  statement, ..., statement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...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otherwise,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  statement, ..., statement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end</a:t>
            </a:r>
            <a:endParaRPr sz="2000" strike="noStrike" noProof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280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941830"/>
            <a:ext cx="495744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</a:t>
            </a:r>
            <a:r>
              <a:rPr lang="en-US" sz="2000" strike="noStrike" noProof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</a:t>
            </a:r>
            <a:r>
              <a:rPr sz="2000" strike="noStrike" noProof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try-catch</a:t>
            </a:r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为试探式语句结构，它的调用格式为：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try,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statement,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...,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statement,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catch,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statement,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...,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statement </a:t>
            </a:r>
            <a:endParaRPr sz="2000" strike="noStrike" noProof="1"/>
          </a:p>
          <a:p>
            <a:pPr lvl="1" fontAlgn="base"/>
            <a:r>
              <a:rPr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end</a:t>
            </a:r>
            <a:endParaRPr sz="2000" strike="noStrike" noProof="1"/>
          </a:p>
          <a:p>
            <a:pPr fontAlgn="base"/>
            <a:endParaRPr sz="2000" strike="noStrike" noProof="1"/>
          </a:p>
          <a:p>
            <a:pPr fontAlgn="base"/>
            <a:r>
              <a:rPr lang="zh-CN"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举例见右边</a:t>
            </a:r>
            <a:endParaRPr lang="zh-CN" altLang="en-US"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0275" y="1178560"/>
            <a:ext cx="271145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4.5 try-catch结构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2025" y="1635760"/>
            <a:ext cx="59239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举例9：在MATLAB的编辑器中键入以下内容并保存为exm_9.m</a:t>
            </a:r>
            <a:endParaRPr lang="zh-CN" altLang="en-US"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32806" name="文本框 6"/>
          <p:cNvSpPr txBox="1"/>
          <p:nvPr/>
        </p:nvSpPr>
        <p:spPr>
          <a:xfrm>
            <a:off x="5591175" y="2336800"/>
            <a:ext cx="6194425" cy="435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clear;clc;close;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N=4;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A=magic(3);		%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设置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列矩阵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try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A_N=A(N,:),		%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取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的第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行元素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catch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A_N=A(end,:);	%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如果取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A(N,:)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出错，则改取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的最后一行。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A, A_N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本例的执行结果为：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 = 8     1     6     A_N = 4     9     2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3     5     7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		         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4     9     2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484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485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§3-4 流程控制语句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34851" name="文本框 2"/>
          <p:cNvSpPr txBox="1"/>
          <p:nvPr/>
        </p:nvSpPr>
        <p:spPr>
          <a:xfrm>
            <a:off x="5226050" y="6210300"/>
            <a:ext cx="17399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控制语句汇集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860550" y="1265238"/>
          <a:ext cx="8810625" cy="4945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045"/>
                <a:gridCol w="5020945"/>
              </a:tblGrid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终止最内循环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同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switch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一起使用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Catch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同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try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一起使用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将控制转交给外层的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while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循环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同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一起使用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Elseif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同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一起使用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结束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语句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按规定次数重复执行语句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条件执行语句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otherwise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可同 </a:t>
                      </a: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switch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一起使用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多个条件分支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Try-cathch 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结构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不确定次数重复执行语句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689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689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4155" y="1193165"/>
            <a:ext cx="33489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§3-5 编程示例分析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36900" name="文本框 4"/>
          <p:cNvSpPr txBox="1"/>
          <p:nvPr/>
        </p:nvSpPr>
        <p:spPr>
          <a:xfrm>
            <a:off x="909638" y="1711325"/>
            <a:ext cx="9596437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本节以解决实际的工程问题为出发点，希望读者结合自身科研实践活动，酌情阅读这部分内容。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9955" y="2667000"/>
            <a:ext cx="3337560" cy="822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5.1 编程实例1：将华氏温度转换为摄氏温度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3135" y="3832225"/>
            <a:ext cx="334264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zh-CN" alt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举例10：已知华氏温度转换为摄氏温度的表达式为：</a:t>
            </a:r>
            <a:endParaRPr lang="zh-CN" altLang="en-US"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336903" name="对象 -2147482409"/>
          <p:cNvGraphicFramePr>
            <a:graphicFrameLocks noChangeAspect="1"/>
          </p:cNvGraphicFramePr>
          <p:nvPr/>
        </p:nvGraphicFramePr>
        <p:xfrm>
          <a:off x="1225550" y="4800600"/>
          <a:ext cx="21605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066165" imgH="406400" progId="Equation.3">
                  <p:embed/>
                </p:oleObj>
              </mc:Choice>
              <mc:Fallback>
                <p:oleObj name="" r:id="rId1" imgW="1066165" imgH="406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5550" y="4800600"/>
                        <a:ext cx="2160588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6904" name="图片 -2147482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38" y="2120900"/>
            <a:ext cx="6626225" cy="412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6905" name="文本框 4"/>
          <p:cNvSpPr txBox="1"/>
          <p:nvPr/>
        </p:nvSpPr>
        <p:spPr>
          <a:xfrm>
            <a:off x="6681788" y="6245225"/>
            <a:ext cx="237172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举例10的执行结果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4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894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135" y="1355725"/>
            <a:ext cx="3337560" cy="822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5.2 编程实例2：逆变器冷板温度报警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2344419"/>
            <a:ext cx="334264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举例11：T为逆变器冷板温度传感器得到的温度值，如果温度在0˚C-40˚C之间，在监控器上显示“温度正常”，低于0°显示报警“冷板温度过低”，高于60°显示报警“冷板温度过高”。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38949" name="文本框 4"/>
          <p:cNvSpPr txBox="1"/>
          <p:nvPr/>
        </p:nvSpPr>
        <p:spPr>
          <a:xfrm>
            <a:off x="6681788" y="6245225"/>
            <a:ext cx="237172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38950" name="图片 -2147481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1355725"/>
            <a:ext cx="7664450" cy="480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099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099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135" y="1355725"/>
            <a:ext cx="3337560" cy="822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5.3 编程实例3：计算传感器的温漂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2344419"/>
            <a:ext cx="334264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举例12：研究获得某电压传感器温漂函数（单位：μV）为分段函数，其表达式为：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40997" name="文本框 4"/>
          <p:cNvSpPr txBox="1"/>
          <p:nvPr/>
        </p:nvSpPr>
        <p:spPr>
          <a:xfrm>
            <a:off x="6681788" y="6245225"/>
            <a:ext cx="237172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40998" name="对象 -2147482406"/>
          <p:cNvGraphicFramePr>
            <a:graphicFrameLocks noChangeAspect="1"/>
          </p:cNvGraphicFramePr>
          <p:nvPr/>
        </p:nvGraphicFramePr>
        <p:xfrm>
          <a:off x="641350" y="3794125"/>
          <a:ext cx="36496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2971800" imgH="787400" progId="Equation.3">
                  <p:embed/>
                </p:oleObj>
              </mc:Choice>
              <mc:Fallback>
                <p:oleObj name="" r:id="rId1" imgW="2971800" imgH="7874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350" y="3794125"/>
                        <a:ext cx="36496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0999" name="图片 -21474824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1355725"/>
            <a:ext cx="7489825" cy="472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304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355725"/>
            <a:ext cx="916432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编程实例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4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：绘制电机机械转矩与转速函数曲线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1812925"/>
            <a:ext cx="104228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举例14：一台三相感应电动机，现将其关键性参数小结于</a:t>
            </a:r>
            <a:r>
              <a:rPr lang="zh-CN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下表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中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43045" name="文本框 4"/>
          <p:cNvSpPr txBox="1"/>
          <p:nvPr/>
        </p:nvSpPr>
        <p:spPr>
          <a:xfrm>
            <a:off x="3794125" y="6230938"/>
            <a:ext cx="3556000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三相感应电动机的关键性参数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754188" y="2387600"/>
          <a:ext cx="6913563" cy="3430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75"/>
                <a:gridCol w="798195"/>
                <a:gridCol w="2226310"/>
                <a:gridCol w="887730"/>
              </a:tblGrid>
              <a:tr h="3841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物理量名称</a:t>
                      </a:r>
                      <a:endParaRPr lang="zh-CN" altLang="en-US" sz="2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取值</a:t>
                      </a:r>
                      <a:endParaRPr lang="zh-CN" altLang="en-US" sz="2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单位</a:t>
                      </a:r>
                      <a:endParaRPr lang="zh-CN" altLang="en-US" sz="2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线电压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  <a:endParaRPr lang="en-US" altLang="zh-CN" sz="2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频率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绕线式转子极数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定子有效电阻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0.095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定子漏电抗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0.680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转子漏电抗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磁化电抗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转子有效电阻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22225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0.1~2.0</a:t>
                      </a:r>
                      <a:r>
                        <a:rPr lang="zh-CN" altLang="en-US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范围变化</a:t>
                      </a:r>
                      <a:endParaRPr lang="zh-CN" altLang="en-US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0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69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508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509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555" y="1355725"/>
            <a:ext cx="104228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在转子有效电阻R2=0.1，0.2，0.5，1.0，1.5和2时，利用MATLAB软件，绘制电机的机械转矩Tmech作以转子转速为r/min时的关系曲线。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45092" name="文本框 1"/>
          <p:cNvSpPr txBox="1"/>
          <p:nvPr/>
        </p:nvSpPr>
        <p:spPr>
          <a:xfrm>
            <a:off x="884238" y="2298700"/>
            <a:ext cx="10158412" cy="2225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（1）分析以下参数及其表达式： 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机械转矩Tmech的表达式为：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式中     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			 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				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		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，nph=3，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fe=60，极数=4。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45093" name="对象 -2147482398"/>
          <p:cNvGraphicFramePr>
            <a:graphicFrameLocks noChangeAspect="1"/>
          </p:cNvGraphicFramePr>
          <p:nvPr/>
        </p:nvGraphicFramePr>
        <p:xfrm>
          <a:off x="4386263" y="2708275"/>
          <a:ext cx="43513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2703830" imgH="482600" progId="Equation.3">
                  <p:embed/>
                </p:oleObj>
              </mc:Choice>
              <mc:Fallback>
                <p:oleObj name="" r:id="rId1" imgW="2703830" imgH="482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6263" y="2708275"/>
                        <a:ext cx="4351337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对象 -2147482397"/>
          <p:cNvGraphicFramePr>
            <a:graphicFrameLocks noChangeAspect="1"/>
          </p:cNvGraphicFramePr>
          <p:nvPr/>
        </p:nvGraphicFramePr>
        <p:xfrm>
          <a:off x="1625600" y="3490913"/>
          <a:ext cx="24685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663065" imgH="431800" progId="Equation.3">
                  <p:embed/>
                </p:oleObj>
              </mc:Choice>
              <mc:Fallback>
                <p:oleObj name="" r:id="rId3" imgW="1663065" imgH="431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3490913"/>
                        <a:ext cx="2468563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5" name="对象 -2147482396"/>
          <p:cNvGraphicFramePr>
            <a:graphicFrameLocks noChangeAspect="1"/>
          </p:cNvGraphicFramePr>
          <p:nvPr/>
        </p:nvGraphicFramePr>
        <p:xfrm>
          <a:off x="4503738" y="3533775"/>
          <a:ext cx="3184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2322830" imgH="431800" progId="Equation.3">
                  <p:embed/>
                </p:oleObj>
              </mc:Choice>
              <mc:Fallback>
                <p:oleObj name="" r:id="rId5" imgW="2322830" imgH="431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3738" y="3533775"/>
                        <a:ext cx="31845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6" name="对象 -2147482395"/>
          <p:cNvGraphicFramePr>
            <a:graphicFrameLocks noChangeAspect="1"/>
          </p:cNvGraphicFramePr>
          <p:nvPr/>
        </p:nvGraphicFramePr>
        <p:xfrm>
          <a:off x="8196263" y="3533775"/>
          <a:ext cx="1047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685800" imgH="406400" progId="Equation.3">
                  <p:embed/>
                </p:oleObj>
              </mc:Choice>
              <mc:Fallback>
                <p:oleObj name="" r:id="rId7" imgW="685800" imgH="406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6263" y="3533775"/>
                        <a:ext cx="10477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4555" y="4738369"/>
            <a:ext cx="10103485" cy="1920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（2）编制M命令文件并保存为exm_14.m：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%绘制电机的机械转矩Tmech-r/min的关系曲线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clear;clc;close;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V1=230/sqrt(3); 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nph=3;poles=4;fe=50;R1=0.095;X1=0.680;X2=0.672;Xm=18.7;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omegas=4*pi*fe/poles; ns=120*fe/poles;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71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8975" y="1257300"/>
            <a:ext cx="5127625" cy="557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Z1eq=j*Xm*(R1+j*X1)/(R1+j*(X1+Xm));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R1eq=real(Z1eq);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X1eq=imag(Z1eq);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Vleq=abs(V1*j*Xm/(R1+j*(X1+Xm)));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%转子电阻的影响R2</a:t>
            </a:r>
            <a:endParaRPr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for m=1:6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if m==1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R2=0.1;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elseif m==2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R2=0.2;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elseif m==3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R2=0.5;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elseif m==4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R2=1.0;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elseif m==5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R2=1.5;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    elseif m==6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        R2=2;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0300" y="1257300"/>
            <a:ext cx="5127625" cy="557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end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%转差率s的影响</a:t>
            </a:r>
            <a:endParaRPr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for n=1:200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s(n)=n/200;rpm(n)=ns*(1-s(n));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I2=abs(Vleq/(Z1eq+j*X2+R2/s(n)));      Tmech(n)=nph*I2^2*R2/(s(n)*omegas);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end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%绘制曲线</a:t>
            </a:r>
            <a:endParaRPr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plot(rpm,Tmech,'r', 'LineWidth',3)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if m==1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    hold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end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end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grid on    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xlabel('转速r/rpm'), ylabel('机械转矩Tmech/N');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title('电机的机械转矩Tmech作以r/min为单位的转子转速的函数时变化曲线');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 135"/>
          <p:cNvSpPr/>
          <p:nvPr/>
        </p:nvSpPr>
        <p:spPr>
          <a:xfrm>
            <a:off x="4727575" y="3717925"/>
            <a:ext cx="1511300" cy="284163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918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918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pic>
        <p:nvPicPr>
          <p:cNvPr id="349187" name="图片 -21474823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438" y="1160463"/>
            <a:ext cx="696912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9188" name="文本框 1"/>
          <p:cNvSpPr txBox="1"/>
          <p:nvPr/>
        </p:nvSpPr>
        <p:spPr>
          <a:xfrm>
            <a:off x="4865688" y="6438900"/>
            <a:ext cx="24606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举例14的执行结果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59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§3-1 简介M文件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699" y="1220470"/>
            <a:ext cx="3021966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§3-1 简介M文件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 184"/>
          <p:cNvSpPr/>
          <p:nvPr/>
        </p:nvSpPr>
        <p:spPr>
          <a:xfrm>
            <a:off x="1127125" y="1822450"/>
            <a:ext cx="311150" cy="288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8275" y="1738313"/>
            <a:ext cx="43116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1.1M文件的功能和特点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5942" name="文本框 8"/>
          <p:cNvSpPr txBox="1"/>
          <p:nvPr/>
        </p:nvSpPr>
        <p:spPr>
          <a:xfrm>
            <a:off x="1127125" y="2339975"/>
            <a:ext cx="9434513" cy="405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（1）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形式方面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程序文件是一个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ASCII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码文件（标准的文本文件），扩展名为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，它包括了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语言代码，因此被称为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文件。读者可以用任何一个文本编辑器编辑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文件，当然，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自带的编辑器比较好用；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（2）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特征方面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：作为解释性编程语言，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软件的优点是语法简单，程序容易调试，人机交互性强；缺点是由于逐句解释运行程序，故速度比编译型的慢。但是运行进度较慢仅在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文件初始运行时较明显，因为M文件一经运行便变成代码存放在内存中。再次运行该文件时，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将直接从内存中取出代码运行，大大加快了运行速度；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（3）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功能方面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文件大大扩展了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的能力。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Mathworks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公司推出的一系列工具箱（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Toolbox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）就是明证。通过工具箱，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才能被应用到自动控制、信号处理、小波分析、系统辨识、图像处理、算法优化、样条分析、神经网络、财政金融等各个方面，而这一系列工具箱全部是由M文件构成的。从这一点上来讲，可以说如果不了解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文件，那么，仅仅应用了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功能的很小一部分。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123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12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355725"/>
            <a:ext cx="916432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编程实例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：偶极子的电势和电场强度分析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1812925"/>
            <a:ext cx="104228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举例15：研究偶极子 (Dipole) 的电势和电场强度，如</a:t>
            </a:r>
            <a:r>
              <a:rPr lang="zh-CN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下图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所示。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1237" name="文本框 4"/>
          <p:cNvSpPr txBox="1"/>
          <p:nvPr/>
        </p:nvSpPr>
        <p:spPr>
          <a:xfrm>
            <a:off x="2424113" y="6035675"/>
            <a:ext cx="2497137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偶极子的电场示意图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51238" name="图片 -21474823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2209800"/>
            <a:ext cx="4468813" cy="3579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76035" y="2438400"/>
            <a:ext cx="539623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设在(a,b)处有电荷+q，在(-a,-b)处有电荷-q。那么在电荷所在平面上任何一点的电势和场强分别为：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1240" name="对象 -2147482392"/>
          <p:cNvGraphicFramePr>
            <a:graphicFrameLocks noChangeAspect="1"/>
          </p:cNvGraphicFramePr>
          <p:nvPr/>
        </p:nvGraphicFramePr>
        <p:xfrm>
          <a:off x="6823075" y="3444875"/>
          <a:ext cx="2438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" imgW="1523365" imgH="431800" progId="Equation.3">
                  <p:embed/>
                </p:oleObj>
              </mc:Choice>
              <mc:Fallback>
                <p:oleObj name="" r:id="rId2" imgW="1523365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3075" y="3444875"/>
                        <a:ext cx="24384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对象 -2147482391"/>
          <p:cNvGraphicFramePr>
            <a:graphicFrameLocks noChangeAspect="1"/>
          </p:cNvGraphicFramePr>
          <p:nvPr/>
        </p:nvGraphicFramePr>
        <p:xfrm>
          <a:off x="9804400" y="3563938"/>
          <a:ext cx="144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4" imgW="608965" imgH="177800" progId="Equation.3">
                  <p:embed/>
                </p:oleObj>
              </mc:Choice>
              <mc:Fallback>
                <p:oleObj name="" r:id="rId4" imgW="608965" imgH="177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4400" y="3563938"/>
                        <a:ext cx="14414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31280" y="4361815"/>
            <a:ext cx="5280660" cy="13106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式中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endParaRPr lang="en-US" altLang="zh-CN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= 9109，又设电荷q=210-6，a=1.5，b=-1.5。</a:t>
            </a:r>
            <a:endParaRPr lang="en-US" altLang="zh-CN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1243" name="对象 -2147482390"/>
          <p:cNvGraphicFramePr>
            <a:graphicFrameLocks noChangeAspect="1"/>
          </p:cNvGraphicFramePr>
          <p:nvPr/>
        </p:nvGraphicFramePr>
        <p:xfrm>
          <a:off x="7223125" y="4362450"/>
          <a:ext cx="2366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6" imgW="1511300" imgH="279400" progId="Equation.3">
                  <p:embed/>
                </p:oleObj>
              </mc:Choice>
              <mc:Fallback>
                <p:oleObj name="" r:id="rId6" imgW="1511300" imgH="279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3125" y="4362450"/>
                        <a:ext cx="23669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4" name="对象 -2147482389"/>
          <p:cNvGraphicFramePr>
            <a:graphicFrameLocks noChangeAspect="1"/>
          </p:cNvGraphicFramePr>
          <p:nvPr/>
        </p:nvGraphicFramePr>
        <p:xfrm>
          <a:off x="9704388" y="4343400"/>
          <a:ext cx="23415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8" imgW="1511300" imgH="279400" progId="Equation.3">
                  <p:embed/>
                </p:oleObj>
              </mc:Choice>
              <mc:Fallback>
                <p:oleObj name="" r:id="rId8" imgW="1511300" imgH="279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04388" y="4343400"/>
                        <a:ext cx="234156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对象 -2147482388"/>
          <p:cNvGraphicFramePr>
            <a:graphicFrameLocks noChangeAspect="1"/>
          </p:cNvGraphicFramePr>
          <p:nvPr/>
        </p:nvGraphicFramePr>
        <p:xfrm>
          <a:off x="6580188" y="4964113"/>
          <a:ext cx="8477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546100" imgH="241300" progId="Equation.3">
                  <p:embed/>
                </p:oleObj>
              </mc:Choice>
              <mc:Fallback>
                <p:oleObj name="" r:id="rId10" imgW="546100" imgH="241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0188" y="4964113"/>
                        <a:ext cx="847725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328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328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50" y="1531619"/>
            <a:ext cx="5537835" cy="4663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在MATLAB的编辑器窗口中键入以下命令语句，并保存为exm_15.m：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%%研究偶极子 (Dipole) 的电势和电场强度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clear;clc;clf;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q=2e-6;k=9e9;a=1.5;b=-1.5;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x=-6:0.6:6;y=x;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%%设置坐标网点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[X,Y]=meshgrid(x,y);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rp=sqrt((X-a).^2+(Y-b).^2);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rm=sqrt((X+a).^2+(Y+b).^2);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%%计算电势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V=q*k*(1./rp-1./rm);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%%计算场强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[Ex,Ey]=gradient(-V);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%%场强归一化，使箭头等长%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6838" y="1379538"/>
            <a:ext cx="5537200" cy="49672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AE=sqrt(Ex.^2+Ey.^2);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Ex=Ex./AE;Ey=Ey./AE;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%%产生 49 个电位值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cv=linspace(min(min(V)),max(max(V)),49);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%%用黑实线画填色等位线图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contourf(X,Y,V,cv,'k-')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%%axis('square') % 在 Notebook 中，此命令不用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title('偶极子的电场示意图 '),hold on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%%第五输入宗量 0.7 使场强箭头长短适中%</a:t>
            </a:r>
            <a:endParaRPr lang="zh-CN" altLang="en-US" sz="2000" strike="noStrike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quiver(X,Y,Ex,Ey,0.7)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plot(a,b,'ro',a,b,'r+' , 'LineWidth',3) % 用红色线画正电荷位置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plot(-a,-b,'yo',-a,-b,'y-' , 'LineWidth',3) % 用黄色线画负电荷位置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xlabel('x');ylabel('y'),hold off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532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533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55331" name="文本框 1"/>
          <p:cNvSpPr txBox="1"/>
          <p:nvPr/>
        </p:nvSpPr>
        <p:spPr>
          <a:xfrm>
            <a:off x="4865688" y="6438900"/>
            <a:ext cx="24606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55332" name="图片 -2147482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0" y="1373188"/>
            <a:ext cx="6083300" cy="5065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737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355725"/>
            <a:ext cx="916432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6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编程实例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6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：研究电荷间的库仑引力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1812925"/>
            <a:ext cx="104228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举例16：己知平面上有m个电荷，求它们之间的库仑引力。电荷之间将产生库仑作用力，众多电荷之间将产生相互作用。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7738" y="2438400"/>
            <a:ext cx="10423525" cy="2225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分析：（1）库仑定律的形式：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（2）为了便于计算，我们按照x和y向写出它的分量形式，即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式中</a:t>
            </a:r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				，它为两个电荷之间的距离。</a:t>
            </a:r>
            <a:endParaRPr lang="en-US" altLang="zh-CN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我们的思路是先选定—个电荷，求其它电荷对它的作用力的合力。然后，再选定下一电荷，进行同样的计算。</a:t>
            </a:r>
            <a:endParaRPr lang="en-US" altLang="zh-CN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7382" name="对象 -2147482384"/>
          <p:cNvGraphicFramePr>
            <a:graphicFrameLocks noChangeAspect="1"/>
          </p:cNvGraphicFramePr>
          <p:nvPr/>
        </p:nvGraphicFramePr>
        <p:xfrm>
          <a:off x="5222875" y="2279650"/>
          <a:ext cx="12430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685800" imgH="393700" progId="Equation.3">
                  <p:embed/>
                </p:oleObj>
              </mc:Choice>
              <mc:Fallback>
                <p:oleObj name="" r:id="rId1" imgW="685800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22875" y="2279650"/>
                        <a:ext cx="1243013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对象 -2147482383"/>
          <p:cNvGraphicFramePr>
            <a:graphicFrameLocks noChangeAspect="1"/>
          </p:cNvGraphicFramePr>
          <p:nvPr/>
        </p:nvGraphicFramePr>
        <p:xfrm>
          <a:off x="7829550" y="2994025"/>
          <a:ext cx="2035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1244600" imgH="393700" progId="Equation.3">
                  <p:embed/>
                </p:oleObj>
              </mc:Choice>
              <mc:Fallback>
                <p:oleObj name="" r:id="rId3" imgW="1244600" imgH="393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9550" y="2994025"/>
                        <a:ext cx="2035175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对象 -2147482382"/>
          <p:cNvGraphicFramePr>
            <a:graphicFrameLocks noChangeAspect="1"/>
          </p:cNvGraphicFramePr>
          <p:nvPr/>
        </p:nvGraphicFramePr>
        <p:xfrm>
          <a:off x="10112375" y="3014663"/>
          <a:ext cx="1965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1270000" imgH="393700" progId="Equation.3">
                  <p:embed/>
                </p:oleObj>
              </mc:Choice>
              <mc:Fallback>
                <p:oleObj name="" r:id="rId5" imgW="1270000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2375" y="3014663"/>
                        <a:ext cx="19653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对象 -2147482381"/>
          <p:cNvGraphicFramePr>
            <a:graphicFrameLocks noChangeAspect="1"/>
          </p:cNvGraphicFramePr>
          <p:nvPr/>
        </p:nvGraphicFramePr>
        <p:xfrm>
          <a:off x="1835150" y="3467100"/>
          <a:ext cx="3492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1663700" imgH="279400" progId="Equation.3">
                  <p:embed/>
                </p:oleObj>
              </mc:Choice>
              <mc:Fallback>
                <p:oleObj name="" r:id="rId7" imgW="1663700" imgH="279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3467100"/>
                        <a:ext cx="34925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25194" y="4892040"/>
            <a:ext cx="10499091" cy="19202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（3）编制M命令文件，并保存为exm_16.m：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clear;clc;close;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disp('输入电荷数目'),m=input('number=');   		%输入电荷数目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for i=1:m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disp('电荷大小纵坐标参数,格式为“[x横坐标，纵坐标y]”'),b=input('spot=');   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942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94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59427" name="文本框 2"/>
          <p:cNvSpPr txBox="1"/>
          <p:nvPr/>
        </p:nvSpPr>
        <p:spPr>
          <a:xfrm>
            <a:off x="354013" y="1309688"/>
            <a:ext cx="5381625" cy="5576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%输入电荷的横、纵坐标参数</a:t>
            </a:r>
            <a:endParaRPr lang="zh-CN" altLang="en-US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x(i)=b(1); y(i)=b(2);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disp('输入电荷大小单位为库仑'),q(i)=input('Q=');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E=8.85e-12;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C=1/(4*pi*E);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for i=1:m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Fx=0;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Fy=0;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for j=1:m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    if(i~=j)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        xij=x(i)-x(j); yij=y(i)-y(j);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        rij=sqrt(xij* xij+yij* yij); Fx=Fx+C* q(i)* q(j)* xij/ (rij* rij* rij);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        Fy=Fy+C* q(i)* q(j)* yij/ (rij* rij* rij); 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    end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end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disp('第'),disp(i),disp('个电荷的合力为： '),disp(Fx),disp(Fy)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02680" y="1355725"/>
            <a:ext cx="5703570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本例的执行结果为：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输入电荷数目：number=3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电荷大小纵坐标参数,格式为“[x横坐标，纵坐标y]”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spot=[25,60]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输入电荷大小单位为库仑Q=9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电荷大小纵坐标参数,格式为“[x横坐标，纵坐标y]”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spot=[10,30]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输入电荷大小单位为库仑Q=15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电荷大小纵坐标参数,格式为“[x横坐标，纵坐标y]”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spot=[7,9]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输入电荷大小单位为库仑Q=23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第 1个电荷的合力为：    6.9434e+08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	        </a:t>
            </a:r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1.5652e+09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第 2个电荷的合力为：    4.9237e+08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	         </a:t>
            </a:r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5.8593e+09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第 3个电荷的合力为：   -1.1867e+09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	         </a:t>
            </a:r>
            <a:r>
              <a:rPr lang="zh-CN" altLang="en-US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-7.4245e+09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 160"/>
          <p:cNvSpPr/>
          <p:nvPr/>
        </p:nvSpPr>
        <p:spPr>
          <a:xfrm>
            <a:off x="4762500" y="3846513"/>
            <a:ext cx="1439863" cy="503238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147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355725"/>
            <a:ext cx="916432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7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编程实例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7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：RC滤波器电路分析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1812925"/>
            <a:ext cx="104228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举例17：某直流电源的输出端常常采用电阻和电容串联的RC滤波器，如</a:t>
            </a:r>
            <a:r>
              <a:rPr lang="zh-CN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下图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所示，已知直流电源US=24V，电容C=4700μF。研究不同时间常数τ时，电容C的阶跃响应UC(t)。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7738" y="2635250"/>
            <a:ext cx="10499725" cy="1311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当t≥0时电路的微分方程为：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RC电路中，当UC(0)=0时，电容充电过程中的电容电压为：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式中τ=RC，它表示RC电路的时间常数。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1478" name="对象 -2147482380"/>
          <p:cNvGraphicFramePr>
            <a:graphicFrameLocks noChangeAspect="1"/>
          </p:cNvGraphicFramePr>
          <p:nvPr/>
        </p:nvGraphicFramePr>
        <p:xfrm>
          <a:off x="4994275" y="2540000"/>
          <a:ext cx="185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282065" imgH="406400" progId="Equation.3">
                  <p:embed/>
                </p:oleObj>
              </mc:Choice>
              <mc:Fallback>
                <p:oleObj name="" r:id="rId1" imgW="1282065" imgH="4064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4275" y="2540000"/>
                        <a:ext cx="18542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9" name="对象 -2147482379"/>
          <p:cNvGraphicFramePr>
            <a:graphicFrameLocks noChangeAspect="1"/>
          </p:cNvGraphicFramePr>
          <p:nvPr/>
        </p:nvGraphicFramePr>
        <p:xfrm>
          <a:off x="7675563" y="2981325"/>
          <a:ext cx="41608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385695" imgH="355600" progId="Equation.3">
                  <p:embed/>
                </p:oleObj>
              </mc:Choice>
              <mc:Fallback>
                <p:oleObj name="" r:id="rId3" imgW="2385695" imgH="355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5563" y="2981325"/>
                        <a:ext cx="4160837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对象 -2147482378"/>
          <p:cNvGraphicFramePr>
            <a:graphicFrameLocks noChangeAspect="1"/>
          </p:cNvGraphicFramePr>
          <p:nvPr/>
        </p:nvGraphicFramePr>
        <p:xfrm>
          <a:off x="7559675" y="3600450"/>
          <a:ext cx="3608388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4481195" imgH="3657600" progId="Visio.Drawing.15">
                  <p:embed/>
                </p:oleObj>
              </mc:Choice>
              <mc:Fallback>
                <p:oleObj name="" r:id="rId5" imgW="4481195" imgH="3657600" progId="Visio.Drawing.15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9675" y="3600450"/>
                        <a:ext cx="3608388" cy="294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78865" y="4570094"/>
            <a:ext cx="6313170" cy="1005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分析：假设电源电压为24V，电阻R=0.1kΩ、R=1kΩ、R1=4.7kΩ时分别计算UC(t)值，为此可编写一个函数，用以计算UC(t)的值（UC(t)=24(1-e-t/τ) ）V。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1482" name="文本框 7"/>
          <p:cNvSpPr txBox="1"/>
          <p:nvPr/>
        </p:nvSpPr>
        <p:spPr>
          <a:xfrm>
            <a:off x="8124825" y="6543675"/>
            <a:ext cx="24796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直流电源的输出电路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352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63523" name="文本框 2"/>
          <p:cNvSpPr txBox="1"/>
          <p:nvPr/>
        </p:nvSpPr>
        <p:spPr>
          <a:xfrm>
            <a:off x="361950" y="1554163"/>
            <a:ext cx="5381625" cy="3749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（1）编写计算电容C端电压UC(t)的M函数文件，并保存为Cal_U_C.m：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%计算电容C端电压UC(t)的M函数文件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function U_C=Cal_U_C (R,C,t)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tao=R*C;				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%计算时间常数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U_C =24*(1-exp(-t./tao)) ;		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%返回曲线值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（2）编写主程序，并保存为exm_17.m：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clear;clc;close;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t=0:0.001:10;			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% 仿真时间t的范围</a:t>
            </a:r>
            <a:r>
              <a:rPr lang="zh-CN" altLang="en-US" sz="200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endParaRPr lang="zh-CN" altLang="en-US" sz="200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02363" y="1554163"/>
            <a:ext cx="5703888" cy="37195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U_C1= Cal_U_C (100,4700*1e-6,t);    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%调用Cal_U_C函数计算R=0.1kΩ时的UC(t)值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U_C2= Cal_U_C (1000,4700*1e-6,t);  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%调用Cal_U_C函数计算R=1kΩ时的UC(t)值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U_C3= Cal_U_C (4700,4700*1e-6,t);  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%调用Cal_U_C函数计算R=4.7kΩ时的UC(t)值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plot(t, U_C1,'r-',t, U_C2,'b+',t, U_C3,'g', 'LineWidth',3);</a:t>
            </a:r>
            <a:endParaRPr lang="zh-CN" altLang="en-US" sz="2000" strike="noStrike" noProof="1">
              <a:solidFill>
                <a:srgbClr val="00206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grid on</a:t>
            </a:r>
            <a:endParaRPr lang="zh-CN" altLang="en-US" sz="2000" strike="noStrike" noProof="1">
              <a:solidFill>
                <a:srgbClr val="00206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ylabel(' U_C(t)/V'),xlabel('时间t/s');</a:t>
            </a:r>
            <a:endParaRPr lang="zh-CN" altLang="en-US" sz="2000" strike="noStrike" noProof="1">
              <a:solidFill>
                <a:srgbClr val="00206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title('电容C的阶跃响应曲线');</a:t>
            </a:r>
            <a:endParaRPr lang="zh-CN" altLang="en-US" sz="2000" strike="noStrike" noProof="1">
              <a:solidFill>
                <a:srgbClr val="002060"/>
              </a:solidFill>
              <a:sym typeface="+mn-ea"/>
            </a:endParaRPr>
          </a:p>
          <a:p>
            <a:pPr fontAlgn="base"/>
            <a:r>
              <a:rPr lang="zh-CN" altLang="en-US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legend('R=0.1kΩ', 'R=1kΩ', 'R=4.7kΩ');</a:t>
            </a:r>
            <a:endParaRPr lang="zh-CN" altLang="en-US" strike="noStrike" noProof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0" name=" 160"/>
          <p:cNvSpPr/>
          <p:nvPr/>
        </p:nvSpPr>
        <p:spPr>
          <a:xfrm>
            <a:off x="4762500" y="4124325"/>
            <a:ext cx="1439863" cy="50482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6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557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pic>
        <p:nvPicPr>
          <p:cNvPr id="3655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0" y="1270000"/>
            <a:ext cx="6030913" cy="5135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5572" name="文本框 1"/>
          <p:cNvSpPr txBox="1"/>
          <p:nvPr/>
        </p:nvSpPr>
        <p:spPr>
          <a:xfrm>
            <a:off x="409575" y="3121025"/>
            <a:ext cx="3667125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本例的执行结果如右图所示。分析仿真结果得知，电阻R的取值对电容端电压的过冲有明显抑制作用。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5573" name="文本框 4"/>
          <p:cNvSpPr txBox="1"/>
          <p:nvPr/>
        </p:nvSpPr>
        <p:spPr>
          <a:xfrm>
            <a:off x="6126163" y="6405563"/>
            <a:ext cx="2643187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举例17的执行结果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76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355725"/>
            <a:ext cx="916432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8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编程实例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8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：RLC动态电路的时频域分析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1812925"/>
            <a:ext cx="1042289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18：图3-16表示典型的RLC电路，由两个独立储能元件组成的电路，其过渡过程的特征性用二阶微分方程描述，故常常被称为二阶电路。RLC串联电路，是典型的二阶电路。通过对它的伯德图、尼柯尔斯图、奈奎斯特图、零极点图、根轨迹绘图、阶跃响应图以及正弦波激励响应图的分析，来明确二阶电路过渡过程的基本概念及其分析方法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7738" y="3560763"/>
            <a:ext cx="6313488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分析：RLC串联电路的传递函数的表达式为：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7622" name="文本框 7"/>
          <p:cNvSpPr txBox="1"/>
          <p:nvPr/>
        </p:nvSpPr>
        <p:spPr>
          <a:xfrm>
            <a:off x="8515350" y="6288088"/>
            <a:ext cx="198755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典型的RLC电路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67623" name="对象 -2147482376"/>
          <p:cNvGraphicFramePr>
            <a:graphicFrameLocks noChangeAspect="1"/>
          </p:cNvGraphicFramePr>
          <p:nvPr/>
        </p:nvGraphicFramePr>
        <p:xfrm>
          <a:off x="7391400" y="3560763"/>
          <a:ext cx="423386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5377815" imgH="3467735" progId="Visio.Drawing.15">
                  <p:embed/>
                </p:oleObj>
              </mc:Choice>
              <mc:Fallback>
                <p:oleObj name="" r:id="rId1" imgW="5377815" imgH="3467735" progId="Visio.Drawing.15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00" y="3560763"/>
                        <a:ext cx="4233863" cy="272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对象 -2147482375"/>
          <p:cNvGraphicFramePr>
            <a:graphicFrameLocks noChangeAspect="1"/>
          </p:cNvGraphicFramePr>
          <p:nvPr/>
        </p:nvGraphicFramePr>
        <p:xfrm>
          <a:off x="1438275" y="3957638"/>
          <a:ext cx="36179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2360930" imgH="635000" progId="Equation.3">
                  <p:embed/>
                </p:oleObj>
              </mc:Choice>
              <mc:Fallback>
                <p:oleObj name="" r:id="rId3" imgW="2360930" imgH="6350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275" y="3957638"/>
                        <a:ext cx="3617913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966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50" y="1355725"/>
            <a:ext cx="5382260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编写程序，并保存为exm_18.m：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R1= 10; L = 1000e-6; C = 100e-6; 		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%给电路给定参数1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H1 = tf(1/(L*C),[1,1/(R1/L),1/(L*C)]); 		</a:t>
            </a:r>
            <a:r>
              <a:rPr 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%系统传递函数H1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R2= 100; L = 1000e-6; C = 100e-6; 		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%给电路给定参数2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H2 = tf(1/(L*C),[1,1/(R2/L),1/(L*C)]); 		</a:t>
            </a:r>
            <a:r>
              <a:rPr 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%系统传递函数H2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R3= 1000; L = 1000e-6; C = 100e-6; 		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%给电路给定参数3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H3 = tf(1/(L*C),[1,1/(R3/L),1/(L*C)]); 		</a:t>
            </a:r>
            <a:r>
              <a:rPr lang="en-US"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%系统传递函数H3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figure(1); </a:t>
            </a:r>
            <a:endParaRPr sz="2000" strike="noStrike" noProof="1">
              <a:solidFill>
                <a:srgbClr val="00206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bode(H1,'b',H2,'r',H3,'g'); grid on; 			</a:t>
            </a:r>
            <a:r>
              <a:rPr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%绘制伯德图</a:t>
            </a:r>
            <a:endParaRPr sz="2000" strike="noStrike" noProof="1">
              <a:solidFill>
                <a:srgbClr val="92D050"/>
              </a:solidFill>
            </a:endParaRPr>
          </a:p>
          <a:p>
            <a:pPr fontAlgn="base"/>
            <a:r>
              <a:rPr sz="2000" strike="noStrike" noProof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legend('R = 10','R = 100','R = 1000');</a:t>
            </a:r>
            <a:endParaRPr sz="2000" strike="noStrike" noProof="1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02680" y="1355725"/>
            <a:ext cx="5703570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figure(2); 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subplot(2,1,1); 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nichols(H1);		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%绘制尼柯尔斯图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subplot(2,1,2);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nyquist(H1);		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%绘制奈奎斯特图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figure(3); 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subplot(2,1,1)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pzmap(H1);		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%绘制零极点图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subplot(2,1,2)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rlocus(H1);		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%绘制根轨迹绘图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figure(4);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step(H1);grid on	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%绘制阶跃响应图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figure(5);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t = 0:0.1:10; 		</a:t>
            </a:r>
            <a:r>
              <a:rPr lang="zh-CN" altLang="en-US" sz="2000" strike="noStrike" noProof="1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%时间范围</a:t>
            </a:r>
            <a:endParaRPr lang="zh-CN" altLang="en-US" sz="2000" strike="noStrike" noProof="1">
              <a:solidFill>
                <a:srgbClr val="92D050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lsim(H1,sin(t),t);grid on; title('正弦激励的响应曲线');</a:t>
            </a:r>
            <a:endParaRPr lang="zh-CN" altLang="en-US" sz="2000" strike="noStrike" noProof="1"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ea"/>
              </a:rPr>
              <a:t>本例的执行结果如下图所示。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0" name=" 160"/>
          <p:cNvSpPr/>
          <p:nvPr/>
        </p:nvSpPr>
        <p:spPr>
          <a:xfrm>
            <a:off x="4762500" y="4124325"/>
            <a:ext cx="1439863" cy="50482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798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§3-1 简介M文件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5550" y="1355725"/>
            <a:ext cx="511333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M文件有两种形式或者两种基本功能：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2215" y="2262504"/>
            <a:ext cx="94341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命令文件（Script File）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7989" name="文本框 3"/>
          <p:cNvSpPr txBox="1"/>
          <p:nvPr/>
        </p:nvSpPr>
        <p:spPr>
          <a:xfrm>
            <a:off x="714375" y="2816225"/>
            <a:ext cx="9504363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它用于执行一系列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语句，运行时只需输入文件名字，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就会自动按照顺序执行文件中的命令。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215" y="3649979"/>
            <a:ext cx="94341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函数文件（Function File）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7991" name="文本框 5"/>
          <p:cNvSpPr txBox="1"/>
          <p:nvPr/>
        </p:nvSpPr>
        <p:spPr>
          <a:xfrm>
            <a:off x="714375" y="4386263"/>
            <a:ext cx="9504363" cy="1311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函数定义完毕后，函数文件接受输入参数并产生输出，当然就可以在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的命令窗口中直接调用它，也可以在程序脚本里调用它。和命令文件不同，函数文件可以接受参数，也可以返回参数，在一般情况下读者不能直接在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的命令窗口中靠单独键入函数文件名来运行它，而必须由其它语句来调用它。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 184"/>
          <p:cNvSpPr/>
          <p:nvPr/>
        </p:nvSpPr>
        <p:spPr>
          <a:xfrm>
            <a:off x="901700" y="2346325"/>
            <a:ext cx="311150" cy="288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901700" y="3733800"/>
            <a:ext cx="311150" cy="288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7171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pic>
        <p:nvPicPr>
          <p:cNvPr id="371715" name="图片 -21474823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366838"/>
            <a:ext cx="5592763" cy="463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1716" name="图片 -2147482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950"/>
            <a:ext cx="5667375" cy="461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1717" name="文本框 2"/>
          <p:cNvSpPr txBox="1"/>
          <p:nvPr/>
        </p:nvSpPr>
        <p:spPr>
          <a:xfrm>
            <a:off x="2347913" y="6118225"/>
            <a:ext cx="1138237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伯德图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1718" name="文本框 3"/>
          <p:cNvSpPr txBox="1"/>
          <p:nvPr/>
        </p:nvSpPr>
        <p:spPr>
          <a:xfrm>
            <a:off x="7369175" y="6118225"/>
            <a:ext cx="31210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尼柯尔斯图和奈奎斯特图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7376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73763" name="文本框 2"/>
          <p:cNvSpPr txBox="1"/>
          <p:nvPr/>
        </p:nvSpPr>
        <p:spPr>
          <a:xfrm>
            <a:off x="1735138" y="5991225"/>
            <a:ext cx="265747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零极点图和轨迹绘图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73764" name="图片 -21474823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257300"/>
            <a:ext cx="5403850" cy="473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3765" name="图片 -21474823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1181100"/>
            <a:ext cx="3502025" cy="277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3766" name="图片 -21474823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957638"/>
            <a:ext cx="3502025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3767" name="文本框 4"/>
          <p:cNvSpPr txBox="1"/>
          <p:nvPr/>
        </p:nvSpPr>
        <p:spPr>
          <a:xfrm>
            <a:off x="9828213" y="1768475"/>
            <a:ext cx="487362" cy="1601788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阶跃响应图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3768" name="文本框 5"/>
          <p:cNvSpPr txBox="1"/>
          <p:nvPr/>
        </p:nvSpPr>
        <p:spPr>
          <a:xfrm>
            <a:off x="9828213" y="4275138"/>
            <a:ext cx="487362" cy="2163762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正弦波激励响应图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0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758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355725"/>
            <a:ext cx="916432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5.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9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编程实例</a:t>
            </a:r>
            <a:r>
              <a:rPr lang="en-US"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9</a:t>
            </a:r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：软件滤波分析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1812925"/>
            <a:ext cx="104228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sz="20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举例10：某逆变器频率为50Hz、幅值为1000V的正弦波上叠加了方差为30 的正态分布的随机噪声的信号，用循环结构编制一个三点线性滑动平均的程序。</a:t>
            </a:r>
            <a:endParaRPr sz="20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8055" y="2654935"/>
            <a:ext cx="9978390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</a:t>
            </a:r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分析：在MATLAB的M编辑器中键入以下语句，并保存为exm_19.m：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clear;close;clc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t=0:0.001:20;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n=length(t);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y=1000*sin(t)+30*randn(1,n);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ya(1)=y(1);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for i=2:n-1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ya(i)=sum(y(i-1:i+1))/3;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end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ya(n)=y(n);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plot(t,y,'c-.',t,ya,'r','linewidth',3); grid on;legend('滤波前','滤波后')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ylabel('输出电压U_O_U_T/'),xlabel('时间t/s');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zh-CN" alt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title('滤波前后波形对比');</a:t>
            </a:r>
            <a:endParaRPr lang="zh-CN" altLang="en-US"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7785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§3-5 编程示例分析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77859" name="文本框 2"/>
          <p:cNvSpPr txBox="1"/>
          <p:nvPr/>
        </p:nvSpPr>
        <p:spPr>
          <a:xfrm>
            <a:off x="5164138" y="6426200"/>
            <a:ext cx="2252662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举例10的执行结果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77860" name="图片 -21474823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0" y="1179513"/>
            <a:ext cx="6548438" cy="5246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3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00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§3-1 简介M文件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" name=" 184"/>
          <p:cNvSpPr/>
          <p:nvPr/>
        </p:nvSpPr>
        <p:spPr>
          <a:xfrm>
            <a:off x="746125" y="2120900"/>
            <a:ext cx="311150" cy="287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7275" y="2036763"/>
            <a:ext cx="338613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sz="2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1.2创建M文件的方法</a:t>
            </a:r>
            <a:endParaRPr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125" y="2598738"/>
            <a:ext cx="3460750" cy="13096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</a:t>
            </a:r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首先点击MATLAB软件界面左上角“HOME” 菜单项点击New Script，就可以新建一个M文件，如</a:t>
            </a:r>
            <a:r>
              <a:rPr lang="zh-CN"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右图</a:t>
            </a:r>
            <a:r>
              <a:rPr sz="2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所示。</a:t>
            </a:r>
            <a:endParaRPr sz="20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0038" name="图片 -2147482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025" y="1179513"/>
            <a:ext cx="6373813" cy="5167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0039" name="文本框 3"/>
          <p:cNvSpPr txBox="1"/>
          <p:nvPr/>
        </p:nvSpPr>
        <p:spPr>
          <a:xfrm>
            <a:off x="7215188" y="6346825"/>
            <a:ext cx="2249487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创建M文件的方法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208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208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7690" y="1219835"/>
            <a:ext cx="3743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§3-2 学习M函数文件</a:t>
            </a:r>
            <a:endParaRPr lang="zh-CN" altLang="en-US" sz="2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02084" name="文本框 8"/>
          <p:cNvSpPr txBox="1"/>
          <p:nvPr/>
        </p:nvSpPr>
        <p:spPr>
          <a:xfrm>
            <a:off x="1127125" y="2339975"/>
            <a:ext cx="9434513" cy="405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如果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文件的第一行包含关键词“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function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，则该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文件就是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函数文件。每个函数文件都定义一个函数。事实上，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软件提供的函数命令大部分都是由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函数文件定义的，足见其极端重要性。从使用角度来看，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函数就是一个“黑匣子”，把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些数据送进去，经加工处理，把结果送出来。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从表现形式来看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函数文件与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命令文件的区别表现在：命令文件的变量在文件执行完后保留在内存中；而函数文件内定义的变量仅在函数文件内部起作用，当函数文件执行完毕，这些内部变量将被清除。如果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文件的第一行包含关键词“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function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，则该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文件就是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函数文件。每个函数文件都定义一个函数。事实上，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软件提供的函数命令大部分都是由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函数文件定义的，足见其极端重要性。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从使用角度来看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函数就是一个“黑匣子”，把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些数据送进去，经加工处理，把结果送出来。从表现形式来看，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函数文件与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命令文件的区别表现在：命令文件的变量在文件执行完后保留在内存中；而函数文件内定义的变量仅在函数文件内部起作用，当函数文件执行完毕，这些内部变量将被清除。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59" y="1619249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2.1 简介M函数文件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2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413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04131" name="文本框 8"/>
          <p:cNvSpPr txBox="1"/>
          <p:nvPr/>
        </p:nvSpPr>
        <p:spPr>
          <a:xfrm>
            <a:off x="1127125" y="1812925"/>
            <a:ext cx="9434513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首先，我们以一个数学问题的求解为例，分析在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中利用定义的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函数文件，解决工程问题时所涉及到的基本方法和必要步骤。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59" y="1355724"/>
            <a:ext cx="6139816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fontAlgn="base"/>
            <a:r>
              <a:rPr sz="2400" strike="noStrike" noProof="1">
                <a:solidFill>
                  <a:schemeClr val="accent4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2.2 构建M函数文件的方法</a:t>
            </a:r>
            <a:endParaRPr sz="2400" strike="noStrike" noProof="1">
              <a:solidFill>
                <a:schemeClr val="accent4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650" y="2639694"/>
            <a:ext cx="9424035" cy="11887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        </a:t>
            </a:r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举例1：已知函数表达式为f(x,y,z)=x2+2.5*sin(y)-z2*x2*y2。现在，我们以x = –0.6，y = –1.2，z = 0.135为起始点，找出该函数的极值点。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04134" name="文本框 4"/>
          <p:cNvSpPr txBox="1"/>
          <p:nvPr/>
        </p:nvSpPr>
        <p:spPr>
          <a:xfrm>
            <a:off x="1231900" y="3932238"/>
            <a:ext cx="9748838" cy="2528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软件，定义函数的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文件的基本方法和步骤如下：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步骤1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：按照前面讲授的方法，创建一个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文件；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步骤2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：在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的编辑器键入以下内容，点击保存，系统自动保存名为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solve_1.m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的M文件，如下图所示：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function f = solve_1 (v) 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%求解三元函数极值的M函数文件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x = v(1); y = v(2); z = v(3); 		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%首先定义起始点：x，y，z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f = x.^2 + 2.5*sin(y) - z^2*x^2*y^2;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617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pic>
        <p:nvPicPr>
          <p:cNvPr id="306179" name="图片 -2147482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0" y="1177925"/>
            <a:ext cx="6238875" cy="5230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6180" name="文本框 2"/>
          <p:cNvSpPr txBox="1"/>
          <p:nvPr/>
        </p:nvSpPr>
        <p:spPr>
          <a:xfrm>
            <a:off x="4230688" y="6408738"/>
            <a:ext cx="338931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创建M函数文件solve_1.m</a:t>
            </a:r>
            <a:endParaRPr lang="zh-CN" altLang="en-US" sz="200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2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950" y="347663"/>
            <a:ext cx="863600" cy="1008062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0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3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82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8275" y="347663"/>
            <a:ext cx="7081838" cy="496887"/>
          </a:xfrm>
          <a:noFill/>
          <a:ln>
            <a:noFill/>
          </a:ln>
        </p:spPr>
        <p:txBody>
          <a:bodyPr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1200" baseline="0" dirty="0">
                <a:latin typeface="+mn-lt"/>
                <a:ea typeface="微软雅黑" panose="020B0503020204020204" charset="-122"/>
                <a:cs typeface="+mn-cs"/>
              </a:rPr>
              <a:t>§3-2 学习M函数文件</a:t>
            </a:r>
            <a:endParaRPr lang="zh-CN" altLang="en-US" kern="1200" baseline="0" dirty="0"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308227" name="文本框 4"/>
          <p:cNvSpPr txBox="1"/>
          <p:nvPr/>
        </p:nvSpPr>
        <p:spPr>
          <a:xfrm>
            <a:off x="1225550" y="1355725"/>
            <a:ext cx="9748838" cy="3810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</a:t>
            </a:r>
            <a:r>
              <a:rPr lang="en-US" altLang="zh-CN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的编辑器中键入以下内容，并保存为，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exm_1.m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求解三元函数的极值的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命令文件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v = [-0.6, -1.2, 0.135]; 			</a:t>
            </a:r>
            <a:r>
              <a:rPr lang="en-US" altLang="zh-CN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000">
                <a:solidFill>
                  <a:srgbClr val="92D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给出初始值</a:t>
            </a:r>
            <a:endParaRPr lang="zh-CN" altLang="en-US" sz="2000">
              <a:solidFill>
                <a:srgbClr val="92D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 = fminsearch(' solve_1',v)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 = a(1).^2 + 2.5*sin(a(2)) - a(3)^2*a(2)^2*a(1)^2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</a:t>
            </a:r>
            <a:r>
              <a:rPr lang="en-US" altLang="zh-CN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本例的执行结果为：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a =  0.0000   -1.5708    0.1803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en-US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			      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 =   -2.5000</a:t>
            </a: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由此可见，在以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x = –0.6, y = –1.2,z = 0.135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为起始点找出函数的极值点时，它的三个参数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y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z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的取值分别为：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x=0.0000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y=-1.5708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z=0.1803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且函数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f(x,y,z)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的极值为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-2.5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/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下面给出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MATLAB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软件中用于求函数极值的命令函数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fminsearch</a:t>
            </a:r>
            <a:endParaRPr lang="en-US" altLang="zh-CN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4" y="5238115"/>
            <a:ext cx="1000379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4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命令格式：X = fminsearch (fun,X0)</a:t>
            </a:r>
            <a:endParaRPr lang="zh-CN" altLang="en-US" sz="24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08229" name="文本框 5"/>
          <p:cNvSpPr txBox="1"/>
          <p:nvPr/>
        </p:nvSpPr>
        <p:spPr>
          <a:xfrm>
            <a:off x="877888" y="5695950"/>
            <a:ext cx="8991600" cy="700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解释说明：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代表函数表达式，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X0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表示初始值，计算机将求得的函数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为极值时的自变量的值赋给</a:t>
            </a:r>
            <a:r>
              <a:rPr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12551</Words>
  <Application>WPS 演示</Application>
  <PresentationFormat>宽屏</PresentationFormat>
  <Paragraphs>836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43</vt:i4>
      </vt:variant>
    </vt:vector>
  </HeadingPairs>
  <TitlesOfParts>
    <vt:vector size="73" baseType="lpstr">
      <vt:lpstr>Arial</vt:lpstr>
      <vt:lpstr>宋体</vt:lpstr>
      <vt:lpstr>Wingdings</vt:lpstr>
      <vt:lpstr>Calibri Light</vt:lpstr>
      <vt:lpstr>Calibri</vt:lpstr>
      <vt:lpstr>微软雅黑</vt:lpstr>
      <vt:lpstr>华文细黑</vt:lpstr>
      <vt:lpstr>Times New Roman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Visio.Drawing.15</vt:lpstr>
      <vt:lpstr>Equation.3</vt:lpstr>
      <vt:lpstr>Visio.Drawing.15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2016-08-18T00:03:32Z</dcterms:created>
  <dcterms:modified xsi:type="dcterms:W3CDTF">2016-08-18T00:12:12Z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