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bleStyles" Target="tableStyles.xml"/><Relationship Id="rId9" Type="http://schemas.openxmlformats.org/officeDocument/2006/relationships/slide" Target="slides/slide6.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幻灯片图像占位符 1"/>
          <p:cNvSpPr>
            <a:spLocks noGrp="1" noRot="1" noTextEdit="1"/>
          </p:cNvSpPr>
          <p:nvPr>
            <p:ph type="sldImg"/>
          </p:nvPr>
        </p:nvSpPr>
        <p:spPr>
          <a:ln>
            <a:miter/>
          </a:ln>
        </p:spPr>
      </p:sp>
      <p:sp>
        <p:nvSpPr>
          <p:cNvPr id="12595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2595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幻灯片图像占位符 1"/>
          <p:cNvSpPr>
            <a:spLocks noGrp="1" noRot="1" noTextEdit="1"/>
          </p:cNvSpPr>
          <p:nvPr>
            <p:ph type="sldImg"/>
          </p:nvPr>
        </p:nvSpPr>
        <p:spPr>
          <a:ln>
            <a:miter/>
          </a:ln>
        </p:spPr>
      </p:sp>
      <p:sp>
        <p:nvSpPr>
          <p:cNvPr id="144386"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4438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幻灯片图像占位符 1"/>
          <p:cNvSpPr>
            <a:spLocks noGrp="1" noRot="1" noTextEdit="1"/>
          </p:cNvSpPr>
          <p:nvPr>
            <p:ph type="sldImg"/>
          </p:nvPr>
        </p:nvSpPr>
        <p:spPr>
          <a:ln>
            <a:miter/>
          </a:ln>
        </p:spPr>
      </p:sp>
      <p:sp>
        <p:nvSpPr>
          <p:cNvPr id="14643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464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幻灯片图像占位符 1"/>
          <p:cNvSpPr>
            <a:spLocks noGrp="1" noRot="1" noTextEdit="1"/>
          </p:cNvSpPr>
          <p:nvPr>
            <p:ph type="sldImg"/>
          </p:nvPr>
        </p:nvSpPr>
        <p:spPr>
          <a:ln>
            <a:miter/>
          </a:ln>
        </p:spPr>
      </p:sp>
      <p:sp>
        <p:nvSpPr>
          <p:cNvPr id="14848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4848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幻灯片图像占位符 1"/>
          <p:cNvSpPr>
            <a:spLocks noGrp="1" noRot="1" noTextEdit="1"/>
          </p:cNvSpPr>
          <p:nvPr>
            <p:ph type="sldImg"/>
          </p:nvPr>
        </p:nvSpPr>
        <p:spPr>
          <a:ln>
            <a:miter/>
          </a:ln>
        </p:spPr>
      </p:sp>
      <p:sp>
        <p:nvSpPr>
          <p:cNvPr id="150530"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5053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幻灯片图像占位符 1"/>
          <p:cNvSpPr>
            <a:spLocks noGrp="1" noRot="1" noTextEdit="1"/>
          </p:cNvSpPr>
          <p:nvPr>
            <p:ph type="sldImg"/>
          </p:nvPr>
        </p:nvSpPr>
        <p:spPr>
          <a:ln>
            <a:miter/>
          </a:ln>
        </p:spPr>
      </p:sp>
      <p:sp>
        <p:nvSpPr>
          <p:cNvPr id="152578"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5257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幻灯片图像占位符 1"/>
          <p:cNvSpPr>
            <a:spLocks noGrp="1" noRot="1" noTextEdit="1"/>
          </p:cNvSpPr>
          <p:nvPr>
            <p:ph type="sldImg"/>
          </p:nvPr>
        </p:nvSpPr>
        <p:spPr>
          <a:ln>
            <a:miter/>
          </a:ln>
        </p:spPr>
      </p:sp>
      <p:sp>
        <p:nvSpPr>
          <p:cNvPr id="154626"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5462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幻灯片图像占位符 1"/>
          <p:cNvSpPr>
            <a:spLocks noGrp="1" noRot="1" noTextEdit="1"/>
          </p:cNvSpPr>
          <p:nvPr>
            <p:ph type="sldImg"/>
          </p:nvPr>
        </p:nvSpPr>
        <p:spPr>
          <a:ln>
            <a:miter/>
          </a:ln>
        </p:spPr>
      </p:sp>
      <p:sp>
        <p:nvSpPr>
          <p:cNvPr id="15667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5667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幻灯片图像占位符 1"/>
          <p:cNvSpPr>
            <a:spLocks noGrp="1" noRot="1" noTextEdit="1"/>
          </p:cNvSpPr>
          <p:nvPr>
            <p:ph type="sldImg"/>
          </p:nvPr>
        </p:nvSpPr>
        <p:spPr>
          <a:ln>
            <a:miter/>
          </a:ln>
        </p:spPr>
      </p:sp>
      <p:sp>
        <p:nvSpPr>
          <p:cNvPr id="15872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5872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幻灯片图像占位符 1"/>
          <p:cNvSpPr>
            <a:spLocks noGrp="1" noRot="1" noTextEdit="1"/>
          </p:cNvSpPr>
          <p:nvPr>
            <p:ph type="sldImg"/>
          </p:nvPr>
        </p:nvSpPr>
        <p:spPr>
          <a:ln>
            <a:miter/>
          </a:ln>
        </p:spPr>
      </p:sp>
      <p:sp>
        <p:nvSpPr>
          <p:cNvPr id="160770"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6077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幻灯片图像占位符 1"/>
          <p:cNvSpPr>
            <a:spLocks noGrp="1" noRot="1" noTextEdit="1"/>
          </p:cNvSpPr>
          <p:nvPr>
            <p:ph type="sldImg"/>
          </p:nvPr>
        </p:nvSpPr>
        <p:spPr>
          <a:ln>
            <a:miter/>
          </a:ln>
        </p:spPr>
      </p:sp>
      <p:sp>
        <p:nvSpPr>
          <p:cNvPr id="162818"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6281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幻灯片图像占位符 1"/>
          <p:cNvSpPr>
            <a:spLocks noGrp="1" noRot="1" noTextEdit="1"/>
          </p:cNvSpPr>
          <p:nvPr>
            <p:ph type="sldImg"/>
          </p:nvPr>
        </p:nvSpPr>
        <p:spPr>
          <a:ln>
            <a:miter/>
          </a:ln>
        </p:spPr>
      </p:sp>
      <p:sp>
        <p:nvSpPr>
          <p:cNvPr id="12800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2800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幻灯片图像占位符 1"/>
          <p:cNvSpPr>
            <a:spLocks noGrp="1" noRot="1" noTextEdit="1"/>
          </p:cNvSpPr>
          <p:nvPr>
            <p:ph type="sldImg"/>
          </p:nvPr>
        </p:nvSpPr>
        <p:spPr>
          <a:ln>
            <a:miter/>
          </a:ln>
        </p:spPr>
      </p:sp>
      <p:sp>
        <p:nvSpPr>
          <p:cNvPr id="164866"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6486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幻灯片图像占位符 1"/>
          <p:cNvSpPr>
            <a:spLocks noGrp="1" noRot="1" noTextEdit="1"/>
          </p:cNvSpPr>
          <p:nvPr>
            <p:ph type="sldImg"/>
          </p:nvPr>
        </p:nvSpPr>
        <p:spPr>
          <a:ln>
            <a:miter/>
          </a:ln>
        </p:spPr>
      </p:sp>
      <p:sp>
        <p:nvSpPr>
          <p:cNvPr id="16691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6691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幻灯片图像占位符 1"/>
          <p:cNvSpPr>
            <a:spLocks noGrp="1" noRot="1" noTextEdit="1"/>
          </p:cNvSpPr>
          <p:nvPr>
            <p:ph type="sldImg"/>
          </p:nvPr>
        </p:nvSpPr>
        <p:spPr>
          <a:ln>
            <a:miter/>
          </a:ln>
        </p:spPr>
      </p:sp>
      <p:sp>
        <p:nvSpPr>
          <p:cNvPr id="16896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6896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幻灯片图像占位符 1"/>
          <p:cNvSpPr>
            <a:spLocks noGrp="1" noRot="1" noTextEdit="1"/>
          </p:cNvSpPr>
          <p:nvPr>
            <p:ph type="sldImg"/>
          </p:nvPr>
        </p:nvSpPr>
        <p:spPr>
          <a:ln>
            <a:miter/>
          </a:ln>
        </p:spPr>
      </p:sp>
      <p:sp>
        <p:nvSpPr>
          <p:cNvPr id="171010"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7101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幻灯片图像占位符 1"/>
          <p:cNvSpPr>
            <a:spLocks noGrp="1" noRot="1" noTextEdit="1"/>
          </p:cNvSpPr>
          <p:nvPr>
            <p:ph type="sldImg"/>
          </p:nvPr>
        </p:nvSpPr>
        <p:spPr>
          <a:ln>
            <a:miter/>
          </a:ln>
        </p:spPr>
      </p:sp>
      <p:sp>
        <p:nvSpPr>
          <p:cNvPr id="173058"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730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幻灯片图像占位符 1"/>
          <p:cNvSpPr>
            <a:spLocks noGrp="1" noRot="1" noTextEdit="1"/>
          </p:cNvSpPr>
          <p:nvPr>
            <p:ph type="sldImg"/>
          </p:nvPr>
        </p:nvSpPr>
        <p:spPr>
          <a:ln>
            <a:miter/>
          </a:ln>
        </p:spPr>
      </p:sp>
      <p:sp>
        <p:nvSpPr>
          <p:cNvPr id="175106"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7510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幻灯片图像占位符 1"/>
          <p:cNvSpPr>
            <a:spLocks noGrp="1" noRot="1" noTextEdit="1"/>
          </p:cNvSpPr>
          <p:nvPr>
            <p:ph type="sldImg"/>
          </p:nvPr>
        </p:nvSpPr>
        <p:spPr>
          <a:ln>
            <a:miter/>
          </a:ln>
        </p:spPr>
      </p:sp>
      <p:sp>
        <p:nvSpPr>
          <p:cNvPr id="17715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7715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幻灯片图像占位符 1"/>
          <p:cNvSpPr>
            <a:spLocks noGrp="1" noRot="1" noTextEdit="1"/>
          </p:cNvSpPr>
          <p:nvPr>
            <p:ph type="sldImg"/>
          </p:nvPr>
        </p:nvSpPr>
        <p:spPr>
          <a:ln>
            <a:miter/>
          </a:ln>
        </p:spPr>
      </p:sp>
      <p:sp>
        <p:nvSpPr>
          <p:cNvPr id="17920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7920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幻灯片图像占位符 1"/>
          <p:cNvSpPr>
            <a:spLocks noGrp="1" noRot="1" noTextEdit="1"/>
          </p:cNvSpPr>
          <p:nvPr>
            <p:ph type="sldImg"/>
          </p:nvPr>
        </p:nvSpPr>
        <p:spPr>
          <a:ln>
            <a:miter/>
          </a:ln>
        </p:spPr>
      </p:sp>
      <p:sp>
        <p:nvSpPr>
          <p:cNvPr id="181250"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8125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幻灯片图像占位符 1"/>
          <p:cNvSpPr>
            <a:spLocks noGrp="1" noRot="1" noTextEdit="1"/>
          </p:cNvSpPr>
          <p:nvPr>
            <p:ph type="sldImg"/>
          </p:nvPr>
        </p:nvSpPr>
        <p:spPr>
          <a:ln>
            <a:miter/>
          </a:ln>
        </p:spPr>
      </p:sp>
      <p:sp>
        <p:nvSpPr>
          <p:cNvPr id="183298"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8329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幻灯片图像占位符 1"/>
          <p:cNvSpPr>
            <a:spLocks noGrp="1" noRot="1" noTextEdit="1"/>
          </p:cNvSpPr>
          <p:nvPr>
            <p:ph type="sldImg"/>
          </p:nvPr>
        </p:nvSpPr>
        <p:spPr>
          <a:ln>
            <a:miter/>
          </a:ln>
        </p:spPr>
      </p:sp>
      <p:sp>
        <p:nvSpPr>
          <p:cNvPr id="130050"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3005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幻灯片图像占位符 1"/>
          <p:cNvSpPr>
            <a:spLocks noGrp="1" noRot="1" noTextEdit="1"/>
          </p:cNvSpPr>
          <p:nvPr>
            <p:ph type="sldImg"/>
          </p:nvPr>
        </p:nvSpPr>
        <p:spPr>
          <a:ln>
            <a:miter/>
          </a:ln>
        </p:spPr>
      </p:sp>
      <p:sp>
        <p:nvSpPr>
          <p:cNvPr id="185346"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8534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幻灯片图像占位符 1"/>
          <p:cNvSpPr>
            <a:spLocks noGrp="1" noRot="1" noTextEdit="1"/>
          </p:cNvSpPr>
          <p:nvPr>
            <p:ph type="sldImg"/>
          </p:nvPr>
        </p:nvSpPr>
        <p:spPr>
          <a:ln>
            <a:miter/>
          </a:ln>
        </p:spPr>
      </p:sp>
      <p:sp>
        <p:nvSpPr>
          <p:cNvPr id="18739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8739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幻灯片图像占位符 1"/>
          <p:cNvSpPr>
            <a:spLocks noGrp="1" noRot="1" noTextEdit="1"/>
          </p:cNvSpPr>
          <p:nvPr>
            <p:ph type="sldImg"/>
          </p:nvPr>
        </p:nvSpPr>
        <p:spPr>
          <a:ln>
            <a:miter/>
          </a:ln>
        </p:spPr>
      </p:sp>
      <p:sp>
        <p:nvSpPr>
          <p:cNvPr id="18944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8944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幻灯片图像占位符 1"/>
          <p:cNvSpPr>
            <a:spLocks noGrp="1" noRot="1" noTextEdit="1"/>
          </p:cNvSpPr>
          <p:nvPr>
            <p:ph type="sldImg"/>
          </p:nvPr>
        </p:nvSpPr>
        <p:spPr>
          <a:ln>
            <a:miter/>
          </a:ln>
        </p:spPr>
      </p:sp>
      <p:sp>
        <p:nvSpPr>
          <p:cNvPr id="191490"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9149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幻灯片图像占位符 1"/>
          <p:cNvSpPr>
            <a:spLocks noGrp="1" noRot="1" noTextEdit="1"/>
          </p:cNvSpPr>
          <p:nvPr>
            <p:ph type="sldImg"/>
          </p:nvPr>
        </p:nvSpPr>
        <p:spPr>
          <a:ln>
            <a:miter/>
          </a:ln>
        </p:spPr>
      </p:sp>
      <p:sp>
        <p:nvSpPr>
          <p:cNvPr id="193538"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9353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幻灯片图像占位符 1"/>
          <p:cNvSpPr>
            <a:spLocks noGrp="1" noRot="1" noTextEdit="1"/>
          </p:cNvSpPr>
          <p:nvPr>
            <p:ph type="sldImg"/>
          </p:nvPr>
        </p:nvSpPr>
        <p:spPr>
          <a:ln>
            <a:miter/>
          </a:ln>
        </p:spPr>
      </p:sp>
      <p:sp>
        <p:nvSpPr>
          <p:cNvPr id="195586"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9558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幻灯片图像占位符 1"/>
          <p:cNvSpPr>
            <a:spLocks noGrp="1" noRot="1" noTextEdit="1"/>
          </p:cNvSpPr>
          <p:nvPr>
            <p:ph type="sldImg"/>
          </p:nvPr>
        </p:nvSpPr>
        <p:spPr>
          <a:ln>
            <a:miter/>
          </a:ln>
        </p:spPr>
      </p:sp>
      <p:sp>
        <p:nvSpPr>
          <p:cNvPr id="19763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976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幻灯片图像占位符 1"/>
          <p:cNvSpPr>
            <a:spLocks noGrp="1" noRot="1" noTextEdit="1"/>
          </p:cNvSpPr>
          <p:nvPr>
            <p:ph type="sldImg"/>
          </p:nvPr>
        </p:nvSpPr>
        <p:spPr>
          <a:ln>
            <a:miter/>
          </a:ln>
        </p:spPr>
      </p:sp>
      <p:sp>
        <p:nvSpPr>
          <p:cNvPr id="19968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9968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幻灯片图像占位符 1"/>
          <p:cNvSpPr>
            <a:spLocks noGrp="1" noRot="1" noTextEdit="1"/>
          </p:cNvSpPr>
          <p:nvPr>
            <p:ph type="sldImg"/>
          </p:nvPr>
        </p:nvSpPr>
        <p:spPr>
          <a:ln>
            <a:miter/>
          </a:ln>
        </p:spPr>
      </p:sp>
      <p:sp>
        <p:nvSpPr>
          <p:cNvPr id="201730"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0173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幻灯片图像占位符 1"/>
          <p:cNvSpPr>
            <a:spLocks noGrp="1" noRot="1" noTextEdit="1"/>
          </p:cNvSpPr>
          <p:nvPr>
            <p:ph type="sldImg"/>
          </p:nvPr>
        </p:nvSpPr>
        <p:spPr>
          <a:ln>
            <a:miter/>
          </a:ln>
        </p:spPr>
      </p:sp>
      <p:sp>
        <p:nvSpPr>
          <p:cNvPr id="203778"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0377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幻灯片图像占位符 1"/>
          <p:cNvSpPr>
            <a:spLocks noGrp="1" noRot="1" noTextEdit="1"/>
          </p:cNvSpPr>
          <p:nvPr>
            <p:ph type="sldImg"/>
          </p:nvPr>
        </p:nvSpPr>
        <p:spPr>
          <a:ln>
            <a:miter/>
          </a:ln>
        </p:spPr>
      </p:sp>
      <p:sp>
        <p:nvSpPr>
          <p:cNvPr id="132098"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3209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幻灯片图像占位符 1"/>
          <p:cNvSpPr>
            <a:spLocks noGrp="1" noRot="1" noTextEdit="1"/>
          </p:cNvSpPr>
          <p:nvPr>
            <p:ph type="sldImg"/>
          </p:nvPr>
        </p:nvSpPr>
        <p:spPr>
          <a:ln>
            <a:miter/>
          </a:ln>
        </p:spPr>
      </p:sp>
      <p:sp>
        <p:nvSpPr>
          <p:cNvPr id="205826"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0582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3" name="幻灯片图像占位符 1"/>
          <p:cNvSpPr>
            <a:spLocks noGrp="1" noRot="1" noTextEdit="1"/>
          </p:cNvSpPr>
          <p:nvPr>
            <p:ph type="sldImg"/>
          </p:nvPr>
        </p:nvSpPr>
        <p:spPr>
          <a:ln>
            <a:miter/>
          </a:ln>
        </p:spPr>
      </p:sp>
      <p:sp>
        <p:nvSpPr>
          <p:cNvPr id="20787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0787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幻灯片图像占位符 1"/>
          <p:cNvSpPr>
            <a:spLocks noGrp="1" noRot="1" noTextEdit="1"/>
          </p:cNvSpPr>
          <p:nvPr>
            <p:ph type="sldImg"/>
          </p:nvPr>
        </p:nvSpPr>
        <p:spPr>
          <a:ln>
            <a:miter/>
          </a:ln>
        </p:spPr>
      </p:sp>
      <p:sp>
        <p:nvSpPr>
          <p:cNvPr id="20992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0992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幻灯片图像占位符 1"/>
          <p:cNvSpPr>
            <a:spLocks noGrp="1" noRot="1" noTextEdit="1"/>
          </p:cNvSpPr>
          <p:nvPr>
            <p:ph type="sldImg"/>
          </p:nvPr>
        </p:nvSpPr>
        <p:spPr>
          <a:ln>
            <a:miter/>
          </a:ln>
        </p:spPr>
      </p:sp>
      <p:sp>
        <p:nvSpPr>
          <p:cNvPr id="211970"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1197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幻灯片图像占位符 1"/>
          <p:cNvSpPr>
            <a:spLocks noGrp="1" noRot="1" noTextEdit="1"/>
          </p:cNvSpPr>
          <p:nvPr>
            <p:ph type="sldImg"/>
          </p:nvPr>
        </p:nvSpPr>
        <p:spPr>
          <a:ln>
            <a:miter/>
          </a:ln>
        </p:spPr>
      </p:sp>
      <p:sp>
        <p:nvSpPr>
          <p:cNvPr id="214018"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1401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5" name="幻灯片图像占位符 1"/>
          <p:cNvSpPr>
            <a:spLocks noGrp="1" noRot="1" noTextEdit="1"/>
          </p:cNvSpPr>
          <p:nvPr>
            <p:ph type="sldImg"/>
          </p:nvPr>
        </p:nvSpPr>
        <p:spPr>
          <a:ln>
            <a:miter/>
          </a:ln>
        </p:spPr>
      </p:sp>
      <p:sp>
        <p:nvSpPr>
          <p:cNvPr id="216066"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1606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3" name="幻灯片图像占位符 1"/>
          <p:cNvSpPr>
            <a:spLocks noGrp="1" noRot="1" noTextEdit="1"/>
          </p:cNvSpPr>
          <p:nvPr>
            <p:ph type="sldImg"/>
          </p:nvPr>
        </p:nvSpPr>
        <p:spPr>
          <a:ln>
            <a:miter/>
          </a:ln>
        </p:spPr>
      </p:sp>
      <p:sp>
        <p:nvSpPr>
          <p:cNvPr id="21811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1811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幻灯片图像占位符 1"/>
          <p:cNvSpPr>
            <a:spLocks noGrp="1" noRot="1" noTextEdit="1"/>
          </p:cNvSpPr>
          <p:nvPr>
            <p:ph type="sldImg"/>
          </p:nvPr>
        </p:nvSpPr>
        <p:spPr>
          <a:ln>
            <a:miter/>
          </a:ln>
        </p:spPr>
      </p:sp>
      <p:sp>
        <p:nvSpPr>
          <p:cNvPr id="22016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2016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09" name="幻灯片图像占位符 1"/>
          <p:cNvSpPr>
            <a:spLocks noGrp="1" noRot="1" noTextEdit="1"/>
          </p:cNvSpPr>
          <p:nvPr>
            <p:ph type="sldImg"/>
          </p:nvPr>
        </p:nvSpPr>
        <p:spPr>
          <a:ln>
            <a:miter/>
          </a:ln>
        </p:spPr>
      </p:sp>
      <p:sp>
        <p:nvSpPr>
          <p:cNvPr id="222210"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2221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7" name="幻灯片图像占位符 1"/>
          <p:cNvSpPr>
            <a:spLocks noGrp="1" noRot="1" noTextEdit="1"/>
          </p:cNvSpPr>
          <p:nvPr>
            <p:ph type="sldImg"/>
          </p:nvPr>
        </p:nvSpPr>
        <p:spPr>
          <a:ln>
            <a:miter/>
          </a:ln>
        </p:spPr>
      </p:sp>
      <p:sp>
        <p:nvSpPr>
          <p:cNvPr id="224258"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242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幻灯片图像占位符 1"/>
          <p:cNvSpPr>
            <a:spLocks noGrp="1" noRot="1" noTextEdit="1"/>
          </p:cNvSpPr>
          <p:nvPr>
            <p:ph type="sldImg"/>
          </p:nvPr>
        </p:nvSpPr>
        <p:spPr>
          <a:ln>
            <a:miter/>
          </a:ln>
        </p:spPr>
      </p:sp>
      <p:sp>
        <p:nvSpPr>
          <p:cNvPr id="134146"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3414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5" name="幻灯片图像占位符 1"/>
          <p:cNvSpPr>
            <a:spLocks noGrp="1" noRot="1" noTextEdit="1"/>
          </p:cNvSpPr>
          <p:nvPr>
            <p:ph type="sldImg"/>
          </p:nvPr>
        </p:nvSpPr>
        <p:spPr>
          <a:ln>
            <a:miter/>
          </a:ln>
        </p:spPr>
      </p:sp>
      <p:sp>
        <p:nvSpPr>
          <p:cNvPr id="226306"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2630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3" name="幻灯片图像占位符 1"/>
          <p:cNvSpPr>
            <a:spLocks noGrp="1" noRot="1" noTextEdit="1"/>
          </p:cNvSpPr>
          <p:nvPr>
            <p:ph type="sldImg"/>
          </p:nvPr>
        </p:nvSpPr>
        <p:spPr>
          <a:ln>
            <a:miter/>
          </a:ln>
        </p:spPr>
      </p:sp>
      <p:sp>
        <p:nvSpPr>
          <p:cNvPr id="22835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2835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1" name="幻灯片图像占位符 1"/>
          <p:cNvSpPr>
            <a:spLocks noGrp="1" noRot="1" noTextEdit="1"/>
          </p:cNvSpPr>
          <p:nvPr>
            <p:ph type="sldImg"/>
          </p:nvPr>
        </p:nvSpPr>
        <p:spPr>
          <a:ln>
            <a:miter/>
          </a:ln>
        </p:spPr>
      </p:sp>
      <p:sp>
        <p:nvSpPr>
          <p:cNvPr id="23040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3040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49" name="幻灯片图像占位符 1"/>
          <p:cNvSpPr>
            <a:spLocks noGrp="1" noRot="1" noTextEdit="1"/>
          </p:cNvSpPr>
          <p:nvPr>
            <p:ph type="sldImg"/>
          </p:nvPr>
        </p:nvSpPr>
        <p:spPr>
          <a:ln>
            <a:miter/>
          </a:ln>
        </p:spPr>
      </p:sp>
      <p:sp>
        <p:nvSpPr>
          <p:cNvPr id="232450"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3245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7" name="幻灯片图像占位符 1"/>
          <p:cNvSpPr>
            <a:spLocks noGrp="1" noRot="1" noTextEdit="1"/>
          </p:cNvSpPr>
          <p:nvPr>
            <p:ph type="sldImg"/>
          </p:nvPr>
        </p:nvSpPr>
        <p:spPr>
          <a:ln>
            <a:miter/>
          </a:ln>
        </p:spPr>
      </p:sp>
      <p:sp>
        <p:nvSpPr>
          <p:cNvPr id="234498"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3449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5" name="幻灯片图像占位符 1"/>
          <p:cNvSpPr>
            <a:spLocks noGrp="1" noRot="1" noTextEdit="1"/>
          </p:cNvSpPr>
          <p:nvPr>
            <p:ph type="sldImg"/>
          </p:nvPr>
        </p:nvSpPr>
        <p:spPr>
          <a:ln>
            <a:miter/>
          </a:ln>
        </p:spPr>
      </p:sp>
      <p:sp>
        <p:nvSpPr>
          <p:cNvPr id="236546"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3654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3" name="幻灯片图像占位符 1"/>
          <p:cNvSpPr>
            <a:spLocks noGrp="1" noRot="1" noTextEdit="1"/>
          </p:cNvSpPr>
          <p:nvPr>
            <p:ph type="sldImg"/>
          </p:nvPr>
        </p:nvSpPr>
        <p:spPr>
          <a:ln>
            <a:miter/>
          </a:ln>
        </p:spPr>
      </p:sp>
      <p:sp>
        <p:nvSpPr>
          <p:cNvPr id="23859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3859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1" name="幻灯片图像占位符 1"/>
          <p:cNvSpPr>
            <a:spLocks noGrp="1" noRot="1" noTextEdit="1"/>
          </p:cNvSpPr>
          <p:nvPr>
            <p:ph type="sldImg"/>
          </p:nvPr>
        </p:nvSpPr>
        <p:spPr>
          <a:ln>
            <a:miter/>
          </a:ln>
        </p:spPr>
      </p:sp>
      <p:sp>
        <p:nvSpPr>
          <p:cNvPr id="24064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4064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89" name="幻灯片图像占位符 1"/>
          <p:cNvSpPr>
            <a:spLocks noGrp="1" noRot="1" noTextEdit="1"/>
          </p:cNvSpPr>
          <p:nvPr>
            <p:ph type="sldImg"/>
          </p:nvPr>
        </p:nvSpPr>
        <p:spPr>
          <a:ln>
            <a:miter/>
          </a:ln>
        </p:spPr>
      </p:sp>
      <p:sp>
        <p:nvSpPr>
          <p:cNvPr id="242690"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4269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7" name="幻灯片图像占位符 1"/>
          <p:cNvSpPr>
            <a:spLocks noGrp="1" noRot="1" noTextEdit="1"/>
          </p:cNvSpPr>
          <p:nvPr>
            <p:ph type="sldImg"/>
          </p:nvPr>
        </p:nvSpPr>
        <p:spPr>
          <a:ln>
            <a:miter/>
          </a:ln>
        </p:spPr>
      </p:sp>
      <p:sp>
        <p:nvSpPr>
          <p:cNvPr id="244738"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4473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幻灯片图像占位符 1"/>
          <p:cNvSpPr>
            <a:spLocks noGrp="1" noRot="1" noTextEdit="1"/>
          </p:cNvSpPr>
          <p:nvPr>
            <p:ph type="sldImg"/>
          </p:nvPr>
        </p:nvSpPr>
        <p:spPr>
          <a:ln>
            <a:miter/>
          </a:ln>
        </p:spPr>
      </p:sp>
      <p:sp>
        <p:nvSpPr>
          <p:cNvPr id="13619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3619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5" name="幻灯片图像占位符 1"/>
          <p:cNvSpPr>
            <a:spLocks noGrp="1" noRot="1" noTextEdit="1"/>
          </p:cNvSpPr>
          <p:nvPr>
            <p:ph type="sldImg"/>
          </p:nvPr>
        </p:nvSpPr>
        <p:spPr>
          <a:ln>
            <a:miter/>
          </a:ln>
        </p:spPr>
      </p:sp>
      <p:sp>
        <p:nvSpPr>
          <p:cNvPr id="246786"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4678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3" name="幻灯片图像占位符 1"/>
          <p:cNvSpPr>
            <a:spLocks noGrp="1" noRot="1" noTextEdit="1"/>
          </p:cNvSpPr>
          <p:nvPr>
            <p:ph type="sldImg"/>
          </p:nvPr>
        </p:nvSpPr>
        <p:spPr>
          <a:ln>
            <a:miter/>
          </a:ln>
        </p:spPr>
      </p:sp>
      <p:sp>
        <p:nvSpPr>
          <p:cNvPr id="24883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4883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0881" name="幻灯片图像占位符 1"/>
          <p:cNvSpPr>
            <a:spLocks noGrp="1" noRot="1" noTextEdit="1"/>
          </p:cNvSpPr>
          <p:nvPr>
            <p:ph type="sldImg"/>
          </p:nvPr>
        </p:nvSpPr>
        <p:spPr>
          <a:ln>
            <a:miter/>
          </a:ln>
        </p:spPr>
      </p:sp>
      <p:sp>
        <p:nvSpPr>
          <p:cNvPr id="25088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5088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29" name="幻灯片图像占位符 1"/>
          <p:cNvSpPr>
            <a:spLocks noGrp="1" noRot="1" noTextEdit="1"/>
          </p:cNvSpPr>
          <p:nvPr>
            <p:ph type="sldImg"/>
          </p:nvPr>
        </p:nvSpPr>
        <p:spPr>
          <a:ln>
            <a:miter/>
          </a:ln>
        </p:spPr>
      </p:sp>
      <p:sp>
        <p:nvSpPr>
          <p:cNvPr id="252930"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5293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7" name="幻灯片图像占位符 1"/>
          <p:cNvSpPr>
            <a:spLocks noGrp="1" noRot="1" noTextEdit="1"/>
          </p:cNvSpPr>
          <p:nvPr>
            <p:ph type="sldImg"/>
          </p:nvPr>
        </p:nvSpPr>
        <p:spPr>
          <a:ln>
            <a:miter/>
          </a:ln>
        </p:spPr>
      </p:sp>
      <p:sp>
        <p:nvSpPr>
          <p:cNvPr id="254978"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5497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5" name="幻灯片图像占位符 1"/>
          <p:cNvSpPr>
            <a:spLocks noGrp="1" noRot="1" noTextEdit="1"/>
          </p:cNvSpPr>
          <p:nvPr>
            <p:ph type="sldImg"/>
          </p:nvPr>
        </p:nvSpPr>
        <p:spPr>
          <a:ln>
            <a:miter/>
          </a:ln>
        </p:spPr>
      </p:sp>
      <p:sp>
        <p:nvSpPr>
          <p:cNvPr id="257026"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5702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3" name="幻灯片图像占位符 1"/>
          <p:cNvSpPr>
            <a:spLocks noGrp="1" noRot="1" noTextEdit="1"/>
          </p:cNvSpPr>
          <p:nvPr>
            <p:ph type="sldImg"/>
          </p:nvPr>
        </p:nvSpPr>
        <p:spPr>
          <a:ln>
            <a:miter/>
          </a:ln>
        </p:spPr>
      </p:sp>
      <p:sp>
        <p:nvSpPr>
          <p:cNvPr id="25907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5907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1121" name="幻灯片图像占位符 1"/>
          <p:cNvSpPr>
            <a:spLocks noGrp="1" noRot="1" noTextEdit="1"/>
          </p:cNvSpPr>
          <p:nvPr>
            <p:ph type="sldImg"/>
          </p:nvPr>
        </p:nvSpPr>
        <p:spPr>
          <a:ln>
            <a:miter/>
          </a:ln>
        </p:spPr>
      </p:sp>
      <p:sp>
        <p:nvSpPr>
          <p:cNvPr id="26112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6112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69" name="幻灯片图像占位符 1"/>
          <p:cNvSpPr>
            <a:spLocks noGrp="1" noRot="1" noTextEdit="1"/>
          </p:cNvSpPr>
          <p:nvPr>
            <p:ph type="sldImg"/>
          </p:nvPr>
        </p:nvSpPr>
        <p:spPr>
          <a:ln>
            <a:miter/>
          </a:ln>
        </p:spPr>
      </p:sp>
      <p:sp>
        <p:nvSpPr>
          <p:cNvPr id="263170"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6317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17" name="幻灯片图像占位符 1"/>
          <p:cNvSpPr>
            <a:spLocks noGrp="1" noRot="1" noTextEdit="1"/>
          </p:cNvSpPr>
          <p:nvPr>
            <p:ph type="sldImg"/>
          </p:nvPr>
        </p:nvSpPr>
        <p:spPr>
          <a:ln>
            <a:miter/>
          </a:ln>
        </p:spPr>
      </p:sp>
      <p:sp>
        <p:nvSpPr>
          <p:cNvPr id="265218"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6521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幻灯片图像占位符 1"/>
          <p:cNvSpPr>
            <a:spLocks noGrp="1" noRot="1" noTextEdit="1"/>
          </p:cNvSpPr>
          <p:nvPr>
            <p:ph type="sldImg"/>
          </p:nvPr>
        </p:nvSpPr>
        <p:spPr>
          <a:ln>
            <a:miter/>
          </a:ln>
        </p:spPr>
      </p:sp>
      <p:sp>
        <p:nvSpPr>
          <p:cNvPr id="13824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3824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5" name="幻灯片图像占位符 1"/>
          <p:cNvSpPr>
            <a:spLocks noGrp="1" noRot="1" noTextEdit="1"/>
          </p:cNvSpPr>
          <p:nvPr>
            <p:ph type="sldImg"/>
          </p:nvPr>
        </p:nvSpPr>
        <p:spPr>
          <a:ln>
            <a:miter/>
          </a:ln>
        </p:spPr>
      </p:sp>
      <p:sp>
        <p:nvSpPr>
          <p:cNvPr id="267266"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6726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3" name="幻灯片图像占位符 1"/>
          <p:cNvSpPr>
            <a:spLocks noGrp="1" noRot="1" noTextEdit="1"/>
          </p:cNvSpPr>
          <p:nvPr>
            <p:ph type="sldImg"/>
          </p:nvPr>
        </p:nvSpPr>
        <p:spPr>
          <a:ln>
            <a:miter/>
          </a:ln>
        </p:spPr>
      </p:sp>
      <p:sp>
        <p:nvSpPr>
          <p:cNvPr id="26931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6931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1" name="幻灯片图像占位符 1"/>
          <p:cNvSpPr>
            <a:spLocks noGrp="1" noRot="1" noTextEdit="1"/>
          </p:cNvSpPr>
          <p:nvPr>
            <p:ph type="sldImg"/>
          </p:nvPr>
        </p:nvSpPr>
        <p:spPr>
          <a:ln>
            <a:miter/>
          </a:ln>
        </p:spPr>
      </p:sp>
      <p:sp>
        <p:nvSpPr>
          <p:cNvPr id="27136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7136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09" name="幻灯片图像占位符 1"/>
          <p:cNvSpPr>
            <a:spLocks noGrp="1" noRot="1" noTextEdit="1"/>
          </p:cNvSpPr>
          <p:nvPr>
            <p:ph type="sldImg"/>
          </p:nvPr>
        </p:nvSpPr>
        <p:spPr>
          <a:ln>
            <a:miter/>
          </a:ln>
        </p:spPr>
      </p:sp>
      <p:sp>
        <p:nvSpPr>
          <p:cNvPr id="273410"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7341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5457" name="幻灯片图像占位符 1"/>
          <p:cNvSpPr>
            <a:spLocks noGrp="1" noRot="1" noTextEdit="1"/>
          </p:cNvSpPr>
          <p:nvPr>
            <p:ph type="sldImg"/>
          </p:nvPr>
        </p:nvSpPr>
        <p:spPr>
          <a:ln>
            <a:miter/>
          </a:ln>
        </p:spPr>
      </p:sp>
      <p:sp>
        <p:nvSpPr>
          <p:cNvPr id="275458"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7545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7505" name="幻灯片图像占位符 1"/>
          <p:cNvSpPr>
            <a:spLocks noGrp="1" noRot="1" noTextEdit="1"/>
          </p:cNvSpPr>
          <p:nvPr>
            <p:ph type="sldImg"/>
          </p:nvPr>
        </p:nvSpPr>
        <p:spPr>
          <a:ln>
            <a:miter/>
          </a:ln>
        </p:spPr>
      </p:sp>
      <p:sp>
        <p:nvSpPr>
          <p:cNvPr id="277506"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7750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3" name="幻灯片图像占位符 1"/>
          <p:cNvSpPr>
            <a:spLocks noGrp="1" noRot="1" noTextEdit="1"/>
          </p:cNvSpPr>
          <p:nvPr>
            <p:ph type="sldImg"/>
          </p:nvPr>
        </p:nvSpPr>
        <p:spPr>
          <a:ln>
            <a:miter/>
          </a:ln>
        </p:spPr>
      </p:sp>
      <p:sp>
        <p:nvSpPr>
          <p:cNvPr id="27955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7955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1" name="幻灯片图像占位符 1"/>
          <p:cNvSpPr>
            <a:spLocks noGrp="1" noRot="1" noTextEdit="1"/>
          </p:cNvSpPr>
          <p:nvPr>
            <p:ph type="sldImg"/>
          </p:nvPr>
        </p:nvSpPr>
        <p:spPr>
          <a:ln>
            <a:miter/>
          </a:ln>
        </p:spPr>
      </p:sp>
      <p:sp>
        <p:nvSpPr>
          <p:cNvPr id="28160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8160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49" name="幻灯片图像占位符 1"/>
          <p:cNvSpPr>
            <a:spLocks noGrp="1" noRot="1" noTextEdit="1"/>
          </p:cNvSpPr>
          <p:nvPr>
            <p:ph type="sldImg"/>
          </p:nvPr>
        </p:nvSpPr>
        <p:spPr>
          <a:ln>
            <a:miter/>
          </a:ln>
        </p:spPr>
      </p:sp>
      <p:sp>
        <p:nvSpPr>
          <p:cNvPr id="283650"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8365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5697" name="幻灯片图像占位符 1"/>
          <p:cNvSpPr>
            <a:spLocks noGrp="1" noRot="1" noTextEdit="1"/>
          </p:cNvSpPr>
          <p:nvPr>
            <p:ph type="sldImg"/>
          </p:nvPr>
        </p:nvSpPr>
        <p:spPr>
          <a:ln>
            <a:miter/>
          </a:ln>
        </p:spPr>
      </p:sp>
      <p:sp>
        <p:nvSpPr>
          <p:cNvPr id="285698"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8569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幻灯片图像占位符 1"/>
          <p:cNvSpPr>
            <a:spLocks noGrp="1" noRot="1" noTextEdit="1"/>
          </p:cNvSpPr>
          <p:nvPr>
            <p:ph type="sldImg"/>
          </p:nvPr>
        </p:nvSpPr>
        <p:spPr>
          <a:ln>
            <a:miter/>
          </a:ln>
        </p:spPr>
      </p:sp>
      <p:sp>
        <p:nvSpPr>
          <p:cNvPr id="140290"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40291"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7745" name="幻灯片图像占位符 1"/>
          <p:cNvSpPr>
            <a:spLocks noGrp="1" noRot="1" noTextEdit="1"/>
          </p:cNvSpPr>
          <p:nvPr>
            <p:ph type="sldImg"/>
          </p:nvPr>
        </p:nvSpPr>
        <p:spPr>
          <a:ln>
            <a:miter/>
          </a:ln>
        </p:spPr>
      </p:sp>
      <p:sp>
        <p:nvSpPr>
          <p:cNvPr id="287746"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87747"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9793" name="幻灯片图像占位符 1"/>
          <p:cNvSpPr>
            <a:spLocks noGrp="1" noRot="1" noTextEdit="1"/>
          </p:cNvSpPr>
          <p:nvPr>
            <p:ph type="sldImg"/>
          </p:nvPr>
        </p:nvSpPr>
        <p:spPr>
          <a:ln>
            <a:miter/>
          </a:ln>
        </p:spPr>
      </p:sp>
      <p:sp>
        <p:nvSpPr>
          <p:cNvPr id="289794"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89795"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1841" name="幻灯片图像占位符 1"/>
          <p:cNvSpPr>
            <a:spLocks noGrp="1" noRot="1" noTextEdit="1"/>
          </p:cNvSpPr>
          <p:nvPr>
            <p:ph type="sldImg"/>
          </p:nvPr>
        </p:nvSpPr>
        <p:spPr>
          <a:ln>
            <a:miter/>
          </a:ln>
        </p:spPr>
      </p:sp>
      <p:sp>
        <p:nvSpPr>
          <p:cNvPr id="291842"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291843"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幻灯片图像占位符 1"/>
          <p:cNvSpPr>
            <a:spLocks noGrp="1" noRot="1" noTextEdit="1"/>
          </p:cNvSpPr>
          <p:nvPr>
            <p:ph type="sldImg"/>
          </p:nvPr>
        </p:nvSpPr>
        <p:spPr>
          <a:ln>
            <a:miter/>
          </a:ln>
        </p:spPr>
      </p:sp>
      <p:sp>
        <p:nvSpPr>
          <p:cNvPr id="142338" name="文本占位符 2"/>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42339" name="灯片编号占位符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首页">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5400" y="0"/>
            <a:ext cx="12217400" cy="21336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25400" y="5300663"/>
            <a:ext cx="12217400" cy="15573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KSO_Shape"/>
          <p:cNvSpPr>
            <a:spLocks noChangeArrowheads="1"/>
          </p:cNvSpPr>
          <p:nvPr/>
        </p:nvSpPr>
        <p:spPr bwMode="auto">
          <a:xfrm>
            <a:off x="8040688" y="2565400"/>
            <a:ext cx="3313113" cy="2016125"/>
          </a:xfrm>
          <a:custGeom>
            <a:avLst/>
            <a:gdLst/>
            <a:ahLst/>
            <a:cxnLst>
              <a:cxn ang="0">
                <a:pos x="3046" y="1287"/>
              </a:cxn>
              <a:cxn ang="0">
                <a:pos x="2027" y="850"/>
              </a:cxn>
              <a:cxn ang="0">
                <a:pos x="880" y="1287"/>
              </a:cxn>
              <a:cxn ang="0">
                <a:pos x="560" y="1154"/>
              </a:cxn>
              <a:cxn ang="0">
                <a:pos x="560" y="1546"/>
              </a:cxn>
              <a:cxn ang="0">
                <a:pos x="647" y="1666"/>
              </a:cxn>
              <a:cxn ang="0">
                <a:pos x="558" y="1786"/>
              </a:cxn>
              <a:cxn ang="0">
                <a:pos x="653" y="2208"/>
              </a:cxn>
              <a:cxn ang="0">
                <a:pos x="373" y="2208"/>
              </a:cxn>
              <a:cxn ang="0">
                <a:pos x="469" y="1784"/>
              </a:cxn>
              <a:cxn ang="0">
                <a:pos x="391" y="1666"/>
              </a:cxn>
              <a:cxn ang="0">
                <a:pos x="466" y="1549"/>
              </a:cxn>
              <a:cxn ang="0">
                <a:pos x="466" y="1115"/>
              </a:cxn>
              <a:cxn ang="0">
                <a:pos x="0" y="920"/>
              </a:cxn>
              <a:cxn ang="0">
                <a:pos x="2050" y="0"/>
              </a:cxn>
              <a:cxn ang="0">
                <a:pos x="3931" y="932"/>
              </a:cxn>
              <a:cxn ang="0">
                <a:pos x="3046" y="1287"/>
              </a:cxn>
              <a:cxn ang="0">
                <a:pos x="2004" y="1072"/>
              </a:cxn>
              <a:cxn ang="0">
                <a:pos x="2929" y="1386"/>
              </a:cxn>
              <a:cxn ang="0">
                <a:pos x="2929" y="2147"/>
              </a:cxn>
              <a:cxn ang="0">
                <a:pos x="1957" y="2392"/>
              </a:cxn>
              <a:cxn ang="0">
                <a:pos x="1099" y="2147"/>
              </a:cxn>
              <a:cxn ang="0">
                <a:pos x="1099" y="1386"/>
              </a:cxn>
              <a:cxn ang="0">
                <a:pos x="2004" y="1072"/>
              </a:cxn>
              <a:cxn ang="0">
                <a:pos x="1992" y="2252"/>
              </a:cxn>
              <a:cxn ang="0">
                <a:pos x="2738" y="2066"/>
              </a:cxn>
              <a:cxn ang="0">
                <a:pos x="1992" y="1879"/>
              </a:cxn>
              <a:cxn ang="0">
                <a:pos x="1247" y="2066"/>
              </a:cxn>
              <a:cxn ang="0">
                <a:pos x="1992" y="2252"/>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w="9525">
            <a:noFill/>
            <a:round/>
          </a:ln>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华文细黑" panose="02010600040101010101" pitchFamily="2" charset="-122"/>
              <a:ea typeface="宋体" panose="02010600030101010101" pitchFamily="2" charset="-122"/>
              <a:cs typeface="+mn-cs"/>
            </a:endParaRPr>
          </a:p>
        </p:txBody>
      </p:sp>
      <p:sp>
        <p:nvSpPr>
          <p:cNvPr id="146" name="文本占位符 145"/>
          <p:cNvSpPr>
            <a:spLocks noGrp="1"/>
          </p:cNvSpPr>
          <p:nvPr>
            <p:ph type="body" sz="quarter" idx="10"/>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149" name="文本占位符 148"/>
          <p:cNvSpPr>
            <a:spLocks noGrp="1"/>
          </p:cNvSpPr>
          <p:nvPr>
            <p:ph type="body" sz="quarter" idx="1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150" name="文本占位符 148"/>
          <p:cNvSpPr>
            <a:spLocks noGrp="1"/>
          </p:cNvSpPr>
          <p:nvPr>
            <p:ph type="body" sz="quarter" idx="12"/>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151" name="文本占位符 148"/>
          <p:cNvSpPr>
            <a:spLocks noGrp="1"/>
          </p:cNvSpPr>
          <p:nvPr>
            <p:ph type="body" sz="quarter" idx="13"/>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152" name="文本占位符 148"/>
          <p:cNvSpPr>
            <a:spLocks noGrp="1"/>
          </p:cNvSpPr>
          <p:nvPr>
            <p:ph type="body" sz="quarter" idx="14"/>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3">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5180013" y="1916113"/>
            <a:ext cx="1800225" cy="1800225"/>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25400" y="0"/>
            <a:ext cx="12217400" cy="1268413"/>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矩形 3"/>
          <p:cNvSpPr/>
          <p:nvPr/>
        </p:nvSpPr>
        <p:spPr>
          <a:xfrm>
            <a:off x="-25400" y="5661025"/>
            <a:ext cx="12217400" cy="119538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7" name="文本占位符 6"/>
          <p:cNvSpPr>
            <a:spLocks noGrp="1"/>
          </p:cNvSpPr>
          <p:nvPr>
            <p:ph type="body" sz="quarter" idx="10"/>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55" name="文本占位符 6"/>
          <p:cNvSpPr>
            <a:spLocks noGrp="1"/>
          </p:cNvSpPr>
          <p:nvPr>
            <p:ph type="body" sz="quarter" idx="1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56" name="文本占位符 6"/>
          <p:cNvSpPr>
            <a:spLocks noGrp="1"/>
          </p:cNvSpPr>
          <p:nvPr>
            <p:ph type="body" sz="quarter" idx="12"/>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内容页3">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cxnSp>
        <p:nvCxnSpPr>
          <p:cNvPr id="3" name="直接连接符 2"/>
          <p:cNvCxnSpPr/>
          <p:nvPr/>
        </p:nvCxnSpPr>
        <p:spPr>
          <a:xfrm flipH="1">
            <a:off x="1101725" y="407988"/>
            <a:ext cx="307975" cy="4841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1.vml"/><Relationship Id="rId5" Type="http://schemas.openxmlformats.org/officeDocument/2006/relationships/slideLayout" Target="../slideLayouts/slideLayout13.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vmlDrawing" Target="../drawings/vmlDrawing3.vml"/><Relationship Id="rId5" Type="http://schemas.openxmlformats.org/officeDocument/2006/relationships/slideLayout" Target="../slideLayouts/slideLayout13.xml"/><Relationship Id="rId4" Type="http://schemas.openxmlformats.org/officeDocument/2006/relationships/image" Target="../media/image12.wmf"/><Relationship Id="rId3" Type="http://schemas.openxmlformats.org/officeDocument/2006/relationships/oleObject" Target="../embeddings/oleObject5.bin"/><Relationship Id="rId2" Type="http://schemas.openxmlformats.org/officeDocument/2006/relationships/image" Target="../media/image11.wmf"/><Relationship Id="rId1"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4.vml"/><Relationship Id="rId3" Type="http://schemas.openxmlformats.org/officeDocument/2006/relationships/slideLayout" Target="../slideLayouts/slideLayout13.xml"/><Relationship Id="rId2" Type="http://schemas.openxmlformats.org/officeDocument/2006/relationships/image" Target="../media/image13.wmf"/><Relationship Id="rId1"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vmlDrawing" Target="../drawings/vmlDrawing5.vml"/><Relationship Id="rId3" Type="http://schemas.openxmlformats.org/officeDocument/2006/relationships/slideLayout" Target="../slideLayouts/slideLayout13.xml"/><Relationship Id="rId2" Type="http://schemas.openxmlformats.org/officeDocument/2006/relationships/image" Target="../media/image14.wmf"/><Relationship Id="rId1"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9" Type="http://schemas.openxmlformats.org/officeDocument/2006/relationships/notesSlide" Target="../notesSlides/notesSlide47.xml"/><Relationship Id="rId8" Type="http://schemas.openxmlformats.org/officeDocument/2006/relationships/vmlDrawing" Target="../drawings/vmlDrawing6.vml"/><Relationship Id="rId7" Type="http://schemas.openxmlformats.org/officeDocument/2006/relationships/slideLayout" Target="../slideLayouts/slideLayout13.x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7.wmf"/><Relationship Id="rId3" Type="http://schemas.openxmlformats.org/officeDocument/2006/relationships/oleObject" Target="../embeddings/oleObject9.bin"/><Relationship Id="rId2" Type="http://schemas.openxmlformats.org/officeDocument/2006/relationships/image" Target="../media/image16.emf"/><Relationship Id="rId1"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56.xml"/><Relationship Id="rId5" Type="http://schemas.openxmlformats.org/officeDocument/2006/relationships/vmlDrawing" Target="../drawings/vmlDrawing7.vml"/><Relationship Id="rId4" Type="http://schemas.openxmlformats.org/officeDocument/2006/relationships/slideLayout" Target="../slideLayouts/slideLayout13.xml"/><Relationship Id="rId3" Type="http://schemas.openxmlformats.org/officeDocument/2006/relationships/image" Target="../media/image22.png"/><Relationship Id="rId2" Type="http://schemas.openxmlformats.org/officeDocument/2006/relationships/image" Target="../media/image21.wmf"/><Relationship Id="rId1" Type="http://schemas.openxmlformats.org/officeDocument/2006/relationships/oleObject" Target="../embeddings/oleObject11.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vmlDrawing" Target="../drawings/vmlDrawing8.vml"/><Relationship Id="rId3" Type="http://schemas.openxmlformats.org/officeDocument/2006/relationships/slideLayout" Target="../slideLayouts/slideLayout13.xml"/><Relationship Id="rId2" Type="http://schemas.openxmlformats.org/officeDocument/2006/relationships/image" Target="../media/image23.wmf"/><Relationship Id="rId1" Type="http://schemas.openxmlformats.org/officeDocument/2006/relationships/oleObject" Target="../embeddings/oleObject12.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vmlDrawing" Target="../drawings/vmlDrawing9.vml"/><Relationship Id="rId3" Type="http://schemas.openxmlformats.org/officeDocument/2006/relationships/slideLayout" Target="../slideLayouts/slideLayout13.xml"/><Relationship Id="rId2" Type="http://schemas.openxmlformats.org/officeDocument/2006/relationships/image" Target="../media/image25.wmf"/><Relationship Id="rId1" Type="http://schemas.openxmlformats.org/officeDocument/2006/relationships/oleObject" Target="../embeddings/oleObject13.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image" Target="../media/image27.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71.xml"/><Relationship Id="rId4" Type="http://schemas.openxmlformats.org/officeDocument/2006/relationships/vmlDrawing" Target="../drawings/vmlDrawing10.vml"/><Relationship Id="rId3" Type="http://schemas.openxmlformats.org/officeDocument/2006/relationships/slideLayout" Target="../slideLayouts/slideLayout13.xml"/><Relationship Id="rId2" Type="http://schemas.openxmlformats.org/officeDocument/2006/relationships/image" Target="../media/image28.wmf"/><Relationship Id="rId1" Type="http://schemas.openxmlformats.org/officeDocument/2006/relationships/oleObject" Target="../embeddings/oleObject14.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32.wmf"/><Relationship Id="rId7" Type="http://schemas.openxmlformats.org/officeDocument/2006/relationships/oleObject" Target="../embeddings/oleObject18.bin"/><Relationship Id="rId6" Type="http://schemas.openxmlformats.org/officeDocument/2006/relationships/image" Target="../media/image31.wmf"/><Relationship Id="rId5" Type="http://schemas.openxmlformats.org/officeDocument/2006/relationships/oleObject" Target="../embeddings/oleObject17.bin"/><Relationship Id="rId4" Type="http://schemas.openxmlformats.org/officeDocument/2006/relationships/image" Target="../media/image30.wmf"/><Relationship Id="rId3" Type="http://schemas.openxmlformats.org/officeDocument/2006/relationships/oleObject" Target="../embeddings/oleObject16.bin"/><Relationship Id="rId2" Type="http://schemas.openxmlformats.org/officeDocument/2006/relationships/image" Target="../media/image29.wmf"/><Relationship Id="rId13" Type="http://schemas.openxmlformats.org/officeDocument/2006/relationships/notesSlide" Target="../notesSlides/notesSlide74.xml"/><Relationship Id="rId12" Type="http://schemas.openxmlformats.org/officeDocument/2006/relationships/vmlDrawing" Target="../drawings/vmlDrawing11.vml"/><Relationship Id="rId11" Type="http://schemas.openxmlformats.org/officeDocument/2006/relationships/slideLayout" Target="../slideLayouts/slideLayout13.xml"/><Relationship Id="rId10" Type="http://schemas.openxmlformats.org/officeDocument/2006/relationships/image" Target="../media/image33.wmf"/><Relationship Id="rId1" Type="http://schemas.openxmlformats.org/officeDocument/2006/relationships/oleObject" Target="../embeddings/oleObject15.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37.wmf"/><Relationship Id="rId7" Type="http://schemas.openxmlformats.org/officeDocument/2006/relationships/oleObject" Target="../embeddings/oleObject23.bin"/><Relationship Id="rId6" Type="http://schemas.openxmlformats.org/officeDocument/2006/relationships/image" Target="../media/image36.wmf"/><Relationship Id="rId5" Type="http://schemas.openxmlformats.org/officeDocument/2006/relationships/oleObject" Target="../embeddings/oleObject22.bin"/><Relationship Id="rId4" Type="http://schemas.openxmlformats.org/officeDocument/2006/relationships/image" Target="../media/image35.wmf"/><Relationship Id="rId3" Type="http://schemas.openxmlformats.org/officeDocument/2006/relationships/oleObject" Target="../embeddings/oleObject21.bin"/><Relationship Id="rId2" Type="http://schemas.openxmlformats.org/officeDocument/2006/relationships/image" Target="../media/image34.wmf"/><Relationship Id="rId15" Type="http://schemas.openxmlformats.org/officeDocument/2006/relationships/notesSlide" Target="../notesSlides/notesSlide76.xml"/><Relationship Id="rId14" Type="http://schemas.openxmlformats.org/officeDocument/2006/relationships/vmlDrawing" Target="../drawings/vmlDrawing12.vml"/><Relationship Id="rId13" Type="http://schemas.openxmlformats.org/officeDocument/2006/relationships/slideLayout" Target="../slideLayouts/slideLayout13.xml"/><Relationship Id="rId12" Type="http://schemas.openxmlformats.org/officeDocument/2006/relationships/image" Target="../media/image39.wmf"/><Relationship Id="rId11" Type="http://schemas.openxmlformats.org/officeDocument/2006/relationships/oleObject" Target="../embeddings/oleObject25.bin"/><Relationship Id="rId10" Type="http://schemas.openxmlformats.org/officeDocument/2006/relationships/image" Target="../media/image38.wmf"/><Relationship Id="rId1" Type="http://schemas.openxmlformats.org/officeDocument/2006/relationships/oleObject" Target="../embeddings/oleObject20.bin"/></Relationships>
</file>

<file path=ppt/slides/_rels/slide79.xml.rels><?xml version="1.0" encoding="UTF-8" standalone="yes"?>
<Relationships xmlns="http://schemas.openxmlformats.org/package/2006/relationships"><Relationship Id="rId9" Type="http://schemas.openxmlformats.org/officeDocument/2006/relationships/notesSlide" Target="../notesSlides/notesSlide77.xml"/><Relationship Id="rId8" Type="http://schemas.openxmlformats.org/officeDocument/2006/relationships/vmlDrawing" Target="../drawings/vmlDrawing13.vml"/><Relationship Id="rId7" Type="http://schemas.openxmlformats.org/officeDocument/2006/relationships/slideLayout" Target="../slideLayouts/slideLayout13.xml"/><Relationship Id="rId6" Type="http://schemas.openxmlformats.org/officeDocument/2006/relationships/image" Target="../media/image42.wmf"/><Relationship Id="rId5" Type="http://schemas.openxmlformats.org/officeDocument/2006/relationships/oleObject" Target="../embeddings/oleObject28.bin"/><Relationship Id="rId4" Type="http://schemas.openxmlformats.org/officeDocument/2006/relationships/image" Target="../media/image41.wmf"/><Relationship Id="rId3" Type="http://schemas.openxmlformats.org/officeDocument/2006/relationships/oleObject" Target="../embeddings/oleObject27.bin"/><Relationship Id="rId2" Type="http://schemas.openxmlformats.org/officeDocument/2006/relationships/image" Target="../media/image40.wmf"/><Relationship Id="rId1" Type="http://schemas.openxmlformats.org/officeDocument/2006/relationships/oleObject" Target="../embeddings/oleObject2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9" Type="http://schemas.openxmlformats.org/officeDocument/2006/relationships/notesSlide" Target="../notesSlides/notesSlide78.xml"/><Relationship Id="rId8" Type="http://schemas.openxmlformats.org/officeDocument/2006/relationships/vmlDrawing" Target="../drawings/vmlDrawing14.vml"/><Relationship Id="rId7" Type="http://schemas.openxmlformats.org/officeDocument/2006/relationships/slideLayout" Target="../slideLayouts/slideLayout13.xml"/><Relationship Id="rId6" Type="http://schemas.openxmlformats.org/officeDocument/2006/relationships/image" Target="../media/image45.wmf"/><Relationship Id="rId5" Type="http://schemas.openxmlformats.org/officeDocument/2006/relationships/oleObject" Target="../embeddings/oleObject31.bin"/><Relationship Id="rId4" Type="http://schemas.openxmlformats.org/officeDocument/2006/relationships/image" Target="../media/image44.wmf"/><Relationship Id="rId3" Type="http://schemas.openxmlformats.org/officeDocument/2006/relationships/oleObject" Target="../embeddings/oleObject30.bin"/><Relationship Id="rId2" Type="http://schemas.openxmlformats.org/officeDocument/2006/relationships/image" Target="../media/image43.wmf"/><Relationship Id="rId1" Type="http://schemas.openxmlformats.org/officeDocument/2006/relationships/oleObject" Target="../embeddings/oleObject29.bin"/></Relationships>
</file>

<file path=ppt/slides/_rels/slide81.xml.rels><?xml version="1.0" encoding="UTF-8" standalone="yes"?>
<Relationships xmlns="http://schemas.openxmlformats.org/package/2006/relationships"><Relationship Id="rId9" Type="http://schemas.openxmlformats.org/officeDocument/2006/relationships/notesSlide" Target="../notesSlides/notesSlide79.xml"/><Relationship Id="rId8" Type="http://schemas.openxmlformats.org/officeDocument/2006/relationships/vmlDrawing" Target="../drawings/vmlDrawing15.vml"/><Relationship Id="rId7" Type="http://schemas.openxmlformats.org/officeDocument/2006/relationships/slideLayout" Target="../slideLayouts/slideLayout13.xml"/><Relationship Id="rId6" Type="http://schemas.openxmlformats.org/officeDocument/2006/relationships/image" Target="../media/image48.wmf"/><Relationship Id="rId5" Type="http://schemas.openxmlformats.org/officeDocument/2006/relationships/oleObject" Target="../embeddings/oleObject34.bin"/><Relationship Id="rId4" Type="http://schemas.openxmlformats.org/officeDocument/2006/relationships/image" Target="../media/image47.wmf"/><Relationship Id="rId3" Type="http://schemas.openxmlformats.org/officeDocument/2006/relationships/oleObject" Target="../embeddings/oleObject33.bin"/><Relationship Id="rId2" Type="http://schemas.openxmlformats.org/officeDocument/2006/relationships/image" Target="../media/image46.wmf"/><Relationship Id="rId1" Type="http://schemas.openxmlformats.org/officeDocument/2006/relationships/oleObject" Target="../embeddings/oleObject32.bin"/></Relationships>
</file>

<file path=ppt/slides/_rels/slide82.xml.rels><?xml version="1.0" encoding="UTF-8" standalone="yes"?>
<Relationships xmlns="http://schemas.openxmlformats.org/package/2006/relationships"><Relationship Id="rId9" Type="http://schemas.openxmlformats.org/officeDocument/2006/relationships/notesSlide" Target="../notesSlides/notesSlide80.xml"/><Relationship Id="rId8" Type="http://schemas.openxmlformats.org/officeDocument/2006/relationships/vmlDrawing" Target="../drawings/vmlDrawing16.vml"/><Relationship Id="rId7" Type="http://schemas.openxmlformats.org/officeDocument/2006/relationships/slideLayout" Target="../slideLayouts/slideLayout13.xml"/><Relationship Id="rId6" Type="http://schemas.openxmlformats.org/officeDocument/2006/relationships/image" Target="../media/image51.wmf"/><Relationship Id="rId5" Type="http://schemas.openxmlformats.org/officeDocument/2006/relationships/oleObject" Target="../embeddings/oleObject37.bin"/><Relationship Id="rId4" Type="http://schemas.openxmlformats.org/officeDocument/2006/relationships/image" Target="../media/image50.wmf"/><Relationship Id="rId3" Type="http://schemas.openxmlformats.org/officeDocument/2006/relationships/oleObject" Target="../embeddings/oleObject36.bin"/><Relationship Id="rId2" Type="http://schemas.openxmlformats.org/officeDocument/2006/relationships/image" Target="../media/image49.wmf"/><Relationship Id="rId1" Type="http://schemas.openxmlformats.org/officeDocument/2006/relationships/oleObject" Target="../embeddings/oleObject35.bin"/></Relationships>
</file>

<file path=ppt/slides/_rels/slide83.xml.rels><?xml version="1.0" encoding="UTF-8" standalone="yes"?>
<Relationships xmlns="http://schemas.openxmlformats.org/package/2006/relationships"><Relationship Id="rId9" Type="http://schemas.openxmlformats.org/officeDocument/2006/relationships/notesSlide" Target="../notesSlides/notesSlide81.xml"/><Relationship Id="rId8" Type="http://schemas.openxmlformats.org/officeDocument/2006/relationships/vmlDrawing" Target="../drawings/vmlDrawing17.vml"/><Relationship Id="rId7" Type="http://schemas.openxmlformats.org/officeDocument/2006/relationships/slideLayout" Target="../slideLayouts/slideLayout13.xml"/><Relationship Id="rId6" Type="http://schemas.openxmlformats.org/officeDocument/2006/relationships/image" Target="../media/image54.wmf"/><Relationship Id="rId5" Type="http://schemas.openxmlformats.org/officeDocument/2006/relationships/oleObject" Target="../embeddings/oleObject40.bin"/><Relationship Id="rId4" Type="http://schemas.openxmlformats.org/officeDocument/2006/relationships/image" Target="../media/image53.wmf"/><Relationship Id="rId3" Type="http://schemas.openxmlformats.org/officeDocument/2006/relationships/oleObject" Target="../embeddings/oleObject39.bin"/><Relationship Id="rId2" Type="http://schemas.openxmlformats.org/officeDocument/2006/relationships/image" Target="../media/image52.wmf"/><Relationship Id="rId1" Type="http://schemas.openxmlformats.org/officeDocument/2006/relationships/oleObject" Target="../embeddings/oleObject38.bin"/></Relationships>
</file>

<file path=ppt/slides/_rels/slide84.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58.wmf"/><Relationship Id="rId7" Type="http://schemas.openxmlformats.org/officeDocument/2006/relationships/oleObject" Target="../embeddings/oleObject44.bin"/><Relationship Id="rId6" Type="http://schemas.openxmlformats.org/officeDocument/2006/relationships/image" Target="../media/image57.wmf"/><Relationship Id="rId5" Type="http://schemas.openxmlformats.org/officeDocument/2006/relationships/oleObject" Target="../embeddings/oleObject43.bin"/><Relationship Id="rId4" Type="http://schemas.openxmlformats.org/officeDocument/2006/relationships/image" Target="../media/image56.wmf"/><Relationship Id="rId3" Type="http://schemas.openxmlformats.org/officeDocument/2006/relationships/oleObject" Target="../embeddings/oleObject42.bin"/><Relationship Id="rId2" Type="http://schemas.openxmlformats.org/officeDocument/2006/relationships/image" Target="../media/image55.wmf"/><Relationship Id="rId11" Type="http://schemas.openxmlformats.org/officeDocument/2006/relationships/notesSlide" Target="../notesSlides/notesSlide82.xml"/><Relationship Id="rId10" Type="http://schemas.openxmlformats.org/officeDocument/2006/relationships/vmlDrawing" Target="../drawings/vmlDrawing18.vml"/><Relationship Id="rId1" Type="http://schemas.openxmlformats.org/officeDocument/2006/relationships/oleObject" Target="../embeddings/oleObject4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占位符 1"/>
          <p:cNvSpPr>
            <a:spLocks noGrp="1"/>
          </p:cNvSpPr>
          <p:nvPr>
            <p:ph type="body" sz="quarter" idx="10"/>
          </p:nvPr>
        </p:nvSpPr>
        <p:spPr>
          <a:xfrm>
            <a:off x="206375" y="3151188"/>
            <a:ext cx="7775575" cy="820737"/>
          </a:xfrm>
          <a:noFill/>
          <a:ln>
            <a:noFill/>
          </a:ln>
        </p:spPr>
        <p:txBody>
          <a:bodyPr anchor="t"/>
          <a:p>
            <a:pPr algn="ctr" eaLnBrk="1" hangingPunct="1">
              <a:buFont typeface="Arial" panose="020B0604020202020204" pitchFamily="34" charset="0"/>
              <a:buNone/>
            </a:pPr>
            <a:r>
              <a:rPr lang="zh-CN" altLang="zh-CN" sz="4400" kern="1200" dirty="0">
                <a:solidFill>
                  <a:srgbClr val="2B6DA6"/>
                </a:solidFill>
                <a:latin typeface="+mn-lt"/>
                <a:ea typeface="微软雅黑" panose="020B0503020204020204" charset="-122"/>
                <a:cs typeface="+mn-cs"/>
              </a:rPr>
              <a:t>MATLAB在电气工程中的应用</a:t>
            </a:r>
            <a:endParaRPr lang="zh-CN" altLang="zh-CN" sz="4400" kern="1200" dirty="0">
              <a:solidFill>
                <a:srgbClr val="2B6DA6"/>
              </a:solidFill>
              <a:latin typeface="+mn-lt"/>
              <a:ea typeface="微软雅黑" panose="020B0503020204020204" charset="-122"/>
              <a:cs typeface="+mn-cs"/>
            </a:endParaRPr>
          </a:p>
          <a:p>
            <a:pPr eaLnBrk="1" hangingPunct="1">
              <a:buFont typeface="Arial" panose="020B0604020202020204" pitchFamily="34" charset="0"/>
              <a:buNone/>
            </a:pPr>
            <a:endParaRPr lang="zh-CN" altLang="en-US" kern="1200" dirty="0">
              <a:solidFill>
                <a:srgbClr val="2B6DA6"/>
              </a:solidFill>
              <a:latin typeface="+mn-lt"/>
              <a:ea typeface="微软雅黑" panose="020B050302020402020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39266" name="文本占位符 2"/>
          <p:cNvSpPr>
            <a:spLocks noGrp="1"/>
          </p:cNvSpPr>
          <p:nvPr>
            <p:ph type="body" sz="quarter" idx="12"/>
          </p:nvPr>
        </p:nvSpPr>
        <p:spPr>
          <a:xfrm>
            <a:off x="1438275" y="347663"/>
            <a:ext cx="7081838"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§2-1 数值、变量与表达式</a:t>
            </a:r>
            <a:endParaRPr lang="zh-CN" altLang="en-US" kern="1200" baseline="0" dirty="0">
              <a:latin typeface="+mn-lt"/>
              <a:ea typeface="微软雅黑" panose="020B0503020204020204" charset="-122"/>
              <a:cs typeface="+mn-cs"/>
            </a:endParaRPr>
          </a:p>
        </p:txBody>
      </p:sp>
      <p:sp>
        <p:nvSpPr>
          <p:cNvPr id="9" name="文本框 8"/>
          <p:cNvSpPr txBox="1"/>
          <p:nvPr/>
        </p:nvSpPr>
        <p:spPr>
          <a:xfrm>
            <a:off x="954405" y="1222375"/>
            <a:ext cx="10069831" cy="82296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如果在MATLAB的命令窗口中键入以下命令语句：</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 a_1=12</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文本框 1"/>
          <p:cNvSpPr txBox="1"/>
          <p:nvPr/>
        </p:nvSpPr>
        <p:spPr>
          <a:xfrm>
            <a:off x="954088" y="4970463"/>
            <a:ext cx="9923463" cy="823913"/>
          </a:xfrm>
          <a:prstGeom prst="rect">
            <a:avLst/>
          </a:prstGeom>
          <a:noFill/>
        </p:spPr>
        <p:txBody>
          <a:bodyPr wrap="square" rtlCol="0">
            <a:spAutoFit/>
          </a:bodyPr>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预定义变量，在MATLAB启动时由系统自动生成。用户在编写命令和程序时，应尽量避免使用下表所示的预定义变量，以免混淆。</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54088" y="2365375"/>
            <a:ext cx="10837863" cy="1554163"/>
          </a:xfrm>
          <a:prstGeom prst="rect">
            <a:avLst/>
          </a:prstGeom>
          <a:noFill/>
        </p:spPr>
        <p:txBody>
          <a:bodyPr wrap="square" rtlCol="0">
            <a:spAutoFit/>
          </a:bodyPr>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运行结果为：a_1 =12</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本例的执行结果表明，变量名</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a_1</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是合法的。</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MATLAB</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的命令通常是用小写字母书写的。在</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MATLAB</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中，变量使用之前，不需要指定变量的数据类型，也不必事先声明变量。</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
        <p:nvSpPr>
          <p:cNvPr id="5" name=" 184"/>
          <p:cNvSpPr/>
          <p:nvPr/>
        </p:nvSpPr>
        <p:spPr>
          <a:xfrm>
            <a:off x="644525" y="4391025"/>
            <a:ext cx="309563"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39271" name="文本框 6"/>
          <p:cNvSpPr txBox="1"/>
          <p:nvPr/>
        </p:nvSpPr>
        <p:spPr>
          <a:xfrm>
            <a:off x="954088" y="4305300"/>
            <a:ext cx="2244725" cy="457200"/>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预定义变量</a:t>
            </a:r>
            <a:endParaRPr lang="zh-CN" altLang="en-US" sz="2400">
              <a:latin typeface="华文细黑" panose="02010600040101010101" pitchFamily="2" charset="-122"/>
              <a:ea typeface="华文细黑" panose="020106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41314" name="文本占位符 2"/>
          <p:cNvSpPr>
            <a:spLocks noGrp="1"/>
          </p:cNvSpPr>
          <p:nvPr>
            <p:ph type="body" sz="quarter" idx="12"/>
          </p:nvPr>
        </p:nvSpPr>
        <p:spPr>
          <a:xfrm>
            <a:off x="1438275" y="347663"/>
            <a:ext cx="7081838"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§2-1 数值、变量与表达式</a:t>
            </a:r>
            <a:endParaRPr lang="zh-CN" altLang="en-US" kern="1200" baseline="0" dirty="0">
              <a:latin typeface="+mn-lt"/>
              <a:ea typeface="微软雅黑" panose="020B0503020204020204" charset="-122"/>
              <a:cs typeface="+mn-cs"/>
            </a:endParaRPr>
          </a:p>
        </p:txBody>
      </p:sp>
      <p:graphicFrame>
        <p:nvGraphicFramePr>
          <p:cNvPr id="0" name="表格 -1"/>
          <p:cNvGraphicFramePr/>
          <p:nvPr/>
        </p:nvGraphicFramePr>
        <p:xfrm>
          <a:off x="2120900" y="1466850"/>
          <a:ext cx="7950200" cy="3962400"/>
        </p:xfrm>
        <a:graphic>
          <a:graphicData uri="http://schemas.openxmlformats.org/drawingml/2006/table">
            <a:tbl>
              <a:tblPr firstRow="1" bandRow="1">
                <a:tableStyleId>{5940675A-B579-460E-94D1-54222C63F5DA}</a:tableStyleId>
              </a:tblPr>
              <a:tblGrid>
                <a:gridCol w="1478280"/>
                <a:gridCol w="2701290"/>
                <a:gridCol w="1558290"/>
                <a:gridCol w="2211070"/>
              </a:tblGrid>
              <a:tr h="721995">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预定义变量</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含  义</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预定义变量</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含  义</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22630">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ans</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计算结果的缺省变量名</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NaN </a:t>
                      </a: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或 </a:t>
                      </a: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nan</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非数，如 </a:t>
                      </a: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0/0</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21995">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eps</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浮点计算的相对精度</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nargin</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函数输入宗量数目</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21995">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Inf </a:t>
                      </a: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或 </a:t>
                      </a: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inf</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无穷大，如 </a:t>
                      </a: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1/0</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nargout</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函数输出宗量数目</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6575">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i </a:t>
                      </a: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或 </a:t>
                      </a: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j</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虚单元 </a:t>
                      </a: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i=j=sqrt(-1)</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realmax</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最大正实数</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0380">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pi</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圆周率</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realmin</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最小正实数</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41352" name="文本框 5"/>
          <p:cNvSpPr txBox="1"/>
          <p:nvPr/>
        </p:nvSpPr>
        <p:spPr>
          <a:xfrm>
            <a:off x="5334000" y="5727700"/>
            <a:ext cx="1524000" cy="396875"/>
          </a:xfrm>
          <a:prstGeom prst="rect">
            <a:avLst/>
          </a:prstGeom>
          <a:noFill/>
          <a:ln w="9525">
            <a:noFill/>
          </a:ln>
        </p:spPr>
        <p:txBody>
          <a:bodyPr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预定义变量</a:t>
            </a:r>
            <a:endParaRPr lang="zh-CN" altLang="en-US" sz="200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43362" name="文本占位符 2"/>
          <p:cNvSpPr>
            <a:spLocks noGrp="1"/>
          </p:cNvSpPr>
          <p:nvPr>
            <p:ph type="body" sz="quarter" idx="12"/>
          </p:nvPr>
        </p:nvSpPr>
        <p:spPr>
          <a:xfrm>
            <a:off x="1438275" y="347663"/>
            <a:ext cx="7081838"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§2-1 数值、变量与表达式</a:t>
            </a:r>
            <a:endParaRPr lang="zh-CN" altLang="en-US" kern="1200" baseline="0" dirty="0">
              <a:latin typeface="+mn-lt"/>
              <a:ea typeface="微软雅黑" panose="020B0503020204020204" charset="-122"/>
              <a:cs typeface="+mn-cs"/>
            </a:endParaRPr>
          </a:p>
        </p:txBody>
      </p:sp>
      <p:sp>
        <p:nvSpPr>
          <p:cNvPr id="8" name="文本框 7"/>
          <p:cNvSpPr txBox="1"/>
          <p:nvPr/>
        </p:nvSpPr>
        <p:spPr>
          <a:xfrm>
            <a:off x="361950" y="1355725"/>
            <a:ext cx="3429000" cy="517525"/>
          </a:xfrm>
          <a:prstGeom prst="rect">
            <a:avLst/>
          </a:prstGeom>
          <a:noFill/>
        </p:spPr>
        <p:txBody>
          <a:bodyPr wrap="square" rtlCol="0">
            <a:spAutoFit/>
          </a:bodyPr>
          <a:p>
            <a:pPr fontAlgn="base"/>
            <a:r>
              <a:rPr sz="2800" strike="noStrike" noProof="1">
                <a:solidFill>
                  <a:schemeClr val="accent4"/>
                </a:solidFill>
                <a:effectLst/>
                <a:latin typeface="华文细黑" panose="02010600040101010101" pitchFamily="2" charset="-122"/>
                <a:ea typeface="华文细黑" panose="02010600040101010101" pitchFamily="2" charset="-122"/>
                <a:cs typeface="+mn-ea"/>
                <a:sym typeface="+mn-ea"/>
              </a:rPr>
              <a:t>1.3 运算符与表达式</a:t>
            </a:r>
            <a:endParaRPr sz="28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143364" name="文本框 8"/>
          <p:cNvSpPr txBox="1"/>
          <p:nvPr/>
        </p:nvSpPr>
        <p:spPr>
          <a:xfrm>
            <a:off x="954088" y="2501900"/>
            <a:ext cx="10069512" cy="822325"/>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在</a:t>
            </a:r>
            <a:r>
              <a:rPr lang="en-US" altLang="zh-CN" sz="2400">
                <a:latin typeface="华文细黑" panose="02010600040101010101" pitchFamily="2" charset="-122"/>
                <a:ea typeface="华文细黑" panose="02010600040101010101" pitchFamily="2" charset="-122"/>
              </a:rPr>
              <a:t>MATLAB</a:t>
            </a:r>
            <a:r>
              <a:rPr lang="zh-CN" altLang="en-US" sz="2400">
                <a:latin typeface="华文细黑" panose="02010600040101010101" pitchFamily="2" charset="-122"/>
                <a:ea typeface="华文细黑" panose="02010600040101010101" pitchFamily="2" charset="-122"/>
              </a:rPr>
              <a:t>中，用“</a:t>
            </a:r>
            <a:r>
              <a:rPr lang="en-US" altLang="zh-CN" sz="2400">
                <a:latin typeface="华文细黑" panose="02010600040101010101" pitchFamily="2" charset="-122"/>
                <a:ea typeface="华文细黑" panose="02010600040101010101" pitchFamily="2" charset="-122"/>
              </a:rPr>
              <a:t>/”</a:t>
            </a:r>
            <a:r>
              <a:rPr lang="zh-CN" altLang="en-US" sz="2400">
                <a:latin typeface="华文细黑" panose="02010600040101010101" pitchFamily="2" charset="-122"/>
                <a:ea typeface="华文细黑" panose="02010600040101010101" pitchFamily="2" charset="-122"/>
              </a:rPr>
              <a:t>代表左除运算，即常用除法；用 “</a:t>
            </a:r>
            <a:r>
              <a:rPr lang="en-US" altLang="zh-CN" sz="2400">
                <a:latin typeface="华文细黑" panose="02010600040101010101" pitchFamily="2" charset="-122"/>
                <a:ea typeface="华文细黑" panose="02010600040101010101" pitchFamily="2" charset="-122"/>
              </a:rPr>
              <a:t>\”</a:t>
            </a:r>
            <a:r>
              <a:rPr lang="zh-CN" altLang="en-US" sz="2400">
                <a:latin typeface="华文细黑" panose="02010600040101010101" pitchFamily="2" charset="-122"/>
                <a:ea typeface="华文细黑" panose="02010600040101010101" pitchFamily="2" charset="-122"/>
              </a:rPr>
              <a:t>表示右除运算，现将这两种运算的区别举例说明如下：</a:t>
            </a:r>
            <a:endParaRPr lang="zh-CN" altLang="en-US" sz="2400">
              <a:latin typeface="华文细黑" panose="02010600040101010101" pitchFamily="2" charset="-122"/>
              <a:ea typeface="华文细黑" panose="02010600040101010101" pitchFamily="2" charset="-122"/>
            </a:endParaRPr>
          </a:p>
        </p:txBody>
      </p:sp>
      <p:sp>
        <p:nvSpPr>
          <p:cNvPr id="184" name=" 184"/>
          <p:cNvSpPr/>
          <p:nvPr/>
        </p:nvSpPr>
        <p:spPr>
          <a:xfrm>
            <a:off x="573088" y="1993900"/>
            <a:ext cx="309563"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43366" name="文本框 3"/>
          <p:cNvSpPr txBox="1"/>
          <p:nvPr/>
        </p:nvSpPr>
        <p:spPr>
          <a:xfrm>
            <a:off x="882650" y="1908175"/>
            <a:ext cx="2244725" cy="457200"/>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运算符</a:t>
            </a:r>
            <a:endParaRPr lang="zh-CN" altLang="en-US" sz="2400">
              <a:latin typeface="华文细黑" panose="02010600040101010101" pitchFamily="2" charset="-122"/>
              <a:ea typeface="华文细黑" panose="02010600040101010101" pitchFamily="2" charset="-122"/>
            </a:endParaRPr>
          </a:p>
        </p:txBody>
      </p:sp>
      <p:sp>
        <p:nvSpPr>
          <p:cNvPr id="6" name="文本框 5"/>
          <p:cNvSpPr txBox="1"/>
          <p:nvPr/>
        </p:nvSpPr>
        <p:spPr>
          <a:xfrm>
            <a:off x="17780" y="3567430"/>
            <a:ext cx="9923781" cy="82296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举例9：如果在MATLAB的命令窗口中，键入以下命令语句：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&gt;&gt;2/5 </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文本框 1"/>
          <p:cNvSpPr txBox="1"/>
          <p:nvPr/>
        </p:nvSpPr>
        <p:spPr>
          <a:xfrm>
            <a:off x="954088" y="4487863"/>
            <a:ext cx="9974263" cy="457200"/>
          </a:xfrm>
          <a:prstGeom prst="rect">
            <a:avLst/>
          </a:prstGeom>
          <a:noFill/>
        </p:spPr>
        <p:txBody>
          <a:bodyPr wrap="square" rtlCol="0">
            <a:spAutoFit/>
          </a:bodyPr>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其运行结果为：ans=0.4000</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54405" y="4944745"/>
            <a:ext cx="9923781" cy="822960"/>
          </a:xfrm>
          <a:prstGeom prst="rect">
            <a:avLst/>
          </a:prstGeom>
          <a:noFill/>
        </p:spPr>
        <p:txBody>
          <a:bodyPr wrap="square" rtlCol="0">
            <a:spAutoFit/>
          </a:bodyPr>
          <a:p>
            <a:pPr lvl="2"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如果在MATLAB的命令窗口中键入以下命令语句：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2"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&gt;&gt;2\5</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文本框 6"/>
          <p:cNvSpPr txBox="1"/>
          <p:nvPr/>
        </p:nvSpPr>
        <p:spPr>
          <a:xfrm>
            <a:off x="882650" y="5767388"/>
            <a:ext cx="9975850" cy="457200"/>
          </a:xfrm>
          <a:prstGeom prst="rect">
            <a:avLst/>
          </a:prstGeom>
          <a:noFill/>
        </p:spPr>
        <p:txBody>
          <a:bodyPr wrap="square" rtlCol="0">
            <a:spAutoFit/>
          </a:bodyPr>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其运行结果为：ans=</a:t>
            </a:r>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2.5</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000</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45410" name="文本占位符 2"/>
          <p:cNvSpPr>
            <a:spLocks noGrp="1"/>
          </p:cNvSpPr>
          <p:nvPr>
            <p:ph type="body" sz="quarter" idx="12"/>
          </p:nvPr>
        </p:nvSpPr>
        <p:spPr>
          <a:xfrm>
            <a:off x="1438275" y="347663"/>
            <a:ext cx="7081838"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§2-1 数值、变量与表达式</a:t>
            </a:r>
            <a:endParaRPr lang="zh-CN" altLang="en-US" kern="1200" baseline="0" dirty="0">
              <a:latin typeface="+mn-lt"/>
              <a:ea typeface="微软雅黑" panose="020B0503020204020204" charset="-122"/>
              <a:cs typeface="+mn-cs"/>
            </a:endParaRPr>
          </a:p>
        </p:txBody>
      </p:sp>
      <p:sp>
        <p:nvSpPr>
          <p:cNvPr id="2" name="文本框 1"/>
          <p:cNvSpPr txBox="1"/>
          <p:nvPr/>
        </p:nvSpPr>
        <p:spPr>
          <a:xfrm>
            <a:off x="1225550" y="1355725"/>
            <a:ext cx="10274300" cy="822325"/>
          </a:xfrm>
          <a:prstGeom prst="rect">
            <a:avLst/>
          </a:prstGeom>
          <a:noFill/>
        </p:spPr>
        <p:txBody>
          <a:bodyPr wrap="square" rtlCol="0">
            <a:spAutoFit/>
          </a:bodyPr>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对于矩阵而言，用A/B 表示A*B</a:t>
            </a:r>
            <a:r>
              <a:rPr lang="zh-CN" altLang="en-US" sz="2400" strike="noStrike" baseline="30000"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-1</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，即A*inv(B)，inv(B)表示矩阵B的逆矩阵；用B\A表示B</a:t>
            </a:r>
            <a:r>
              <a:rPr lang="zh-CN" altLang="en-US" sz="2400" strike="noStrike" baseline="30000"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-1</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*A，即inv(B)*A。</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905" y="2461260"/>
            <a:ext cx="10150475" cy="155448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举例10：已知矩阵A和B分别为：</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			B</a:t>
            </a:r>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sym typeface="+mn-ea"/>
              </a:rPr>
              <a:t>=</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求C＝A/B和D=A\B。</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aphicFrame>
        <p:nvGraphicFramePr>
          <p:cNvPr id="145413" name="对象 -2147482515"/>
          <p:cNvGraphicFramePr>
            <a:graphicFrameLocks noChangeAspect="1"/>
          </p:cNvGraphicFramePr>
          <p:nvPr/>
        </p:nvGraphicFramePr>
        <p:xfrm>
          <a:off x="4457700" y="2460625"/>
          <a:ext cx="1239838" cy="1185863"/>
        </p:xfrm>
        <a:graphic>
          <a:graphicData uri="http://schemas.openxmlformats.org/presentationml/2006/ole">
            <mc:AlternateContent xmlns:mc="http://schemas.openxmlformats.org/markup-compatibility/2006">
              <mc:Choice xmlns:v="urn:schemas-microsoft-com:vml" Requires="v">
                <p:oleObj spid="_x0000_s3090" name="" r:id="rId1" imgW="685800" imgH="711200" progId="Equation.3">
                  <p:embed/>
                </p:oleObj>
              </mc:Choice>
              <mc:Fallback>
                <p:oleObj name="" r:id="rId1" imgW="685800" imgH="711200" progId="Equation.3">
                  <p:embed/>
                  <p:pic>
                    <p:nvPicPr>
                      <p:cNvPr id="0" name="图片 3089"/>
                      <p:cNvPicPr/>
                      <p:nvPr/>
                    </p:nvPicPr>
                    <p:blipFill>
                      <a:blip r:embed="rId2"/>
                      <a:stretch>
                        <a:fillRect/>
                      </a:stretch>
                    </p:blipFill>
                    <p:spPr>
                      <a:xfrm>
                        <a:off x="4457700" y="2460625"/>
                        <a:ext cx="1239838" cy="1185863"/>
                      </a:xfrm>
                      <a:prstGeom prst="rect">
                        <a:avLst/>
                      </a:prstGeom>
                      <a:noFill/>
                      <a:ln w="38100">
                        <a:noFill/>
                        <a:miter/>
                      </a:ln>
                    </p:spPr>
                  </p:pic>
                </p:oleObj>
              </mc:Fallback>
            </mc:AlternateContent>
          </a:graphicData>
        </a:graphic>
      </p:graphicFrame>
      <p:graphicFrame>
        <p:nvGraphicFramePr>
          <p:cNvPr id="145414" name="对象 -2147482514"/>
          <p:cNvGraphicFramePr>
            <a:graphicFrameLocks noChangeAspect="1"/>
          </p:cNvGraphicFramePr>
          <p:nvPr/>
        </p:nvGraphicFramePr>
        <p:xfrm>
          <a:off x="6943725" y="2495550"/>
          <a:ext cx="1354138" cy="1116013"/>
        </p:xfrm>
        <a:graphic>
          <a:graphicData uri="http://schemas.openxmlformats.org/presentationml/2006/ole">
            <mc:AlternateContent xmlns:mc="http://schemas.openxmlformats.org/markup-compatibility/2006">
              <mc:Choice xmlns:v="urn:schemas-microsoft-com:vml" Requires="v">
                <p:oleObj spid="_x0000_s3091" name="" r:id="rId3" imgW="864235" imgH="711200" progId="Equation.3">
                  <p:embed/>
                </p:oleObj>
              </mc:Choice>
              <mc:Fallback>
                <p:oleObj name="" r:id="rId3" imgW="864235" imgH="711200" progId="Equation.3">
                  <p:embed/>
                  <p:pic>
                    <p:nvPicPr>
                      <p:cNvPr id="0" name="图片 3090"/>
                      <p:cNvPicPr/>
                      <p:nvPr/>
                    </p:nvPicPr>
                    <p:blipFill>
                      <a:blip r:embed="rId4"/>
                      <a:stretch>
                        <a:fillRect/>
                      </a:stretch>
                    </p:blipFill>
                    <p:spPr>
                      <a:xfrm>
                        <a:off x="6943725" y="2495550"/>
                        <a:ext cx="1354138" cy="1116013"/>
                      </a:xfrm>
                      <a:prstGeom prst="rect">
                        <a:avLst/>
                      </a:prstGeom>
                      <a:noFill/>
                      <a:ln w="38100">
                        <a:noFill/>
                        <a:miter/>
                      </a:ln>
                    </p:spPr>
                  </p:pic>
                </p:oleObj>
              </mc:Fallback>
            </mc:AlternateContent>
          </a:graphicData>
        </a:graphic>
      </p:graphicFrame>
      <p:sp>
        <p:nvSpPr>
          <p:cNvPr id="7" name="文本框 6"/>
          <p:cNvSpPr txBox="1"/>
          <p:nvPr/>
        </p:nvSpPr>
        <p:spPr>
          <a:xfrm>
            <a:off x="1266825" y="4152900"/>
            <a:ext cx="9293225" cy="2286000"/>
          </a:xfrm>
          <a:prstGeom prst="rect">
            <a:avLst/>
          </a:prstGeom>
          <a:noFill/>
        </p:spPr>
        <p:txBody>
          <a:bodyPr wrap="square" rtlCol="0">
            <a:spAutoFit/>
          </a:bodyPr>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在MATLAB的命令窗口中键入以下命令语句：</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A=[1 2 3; 4 5 6;7 8 9]; B=[10 2 1 ;4 13 2; 7 1 19];</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C=A/B</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其运行结果为：C =-0.0625    0.1523    0.1452</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0.0661    0.3533    0.2751</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0.1947    0.5543    0.4051</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47458" name="文本占位符 2"/>
          <p:cNvSpPr>
            <a:spLocks noGrp="1"/>
          </p:cNvSpPr>
          <p:nvPr>
            <p:ph type="body" sz="quarter" idx="12"/>
          </p:nvPr>
        </p:nvSpPr>
        <p:spPr>
          <a:xfrm>
            <a:off x="1438275" y="347663"/>
            <a:ext cx="7081838"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§2-1 数值、变量与表达式</a:t>
            </a:r>
            <a:endParaRPr lang="zh-CN" altLang="en-US" kern="1200" baseline="0" dirty="0">
              <a:latin typeface="+mn-lt"/>
              <a:ea typeface="微软雅黑" panose="020B0503020204020204" charset="-122"/>
              <a:cs typeface="+mn-cs"/>
            </a:endParaRPr>
          </a:p>
        </p:txBody>
      </p:sp>
      <p:sp>
        <p:nvSpPr>
          <p:cNvPr id="3" name="文本框 2"/>
          <p:cNvSpPr txBox="1"/>
          <p:nvPr/>
        </p:nvSpPr>
        <p:spPr>
          <a:xfrm>
            <a:off x="1266825" y="1221105"/>
            <a:ext cx="10150475" cy="301752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继续在MATLAB的命令窗口中键入以下命令语句：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 D=A\B</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其运行结果为：Warning: Matrix is close to singular or badly scaled. Results may be inaccurate. RCOND =  1.541976e-18. </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D =1.0e+17 *   -0.4053    1.0358   -0.7206</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0.8106   -2.0717    1.4412</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-0.4053    1.0358   -0.7206</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由此可见，矩阵C和D是不一样的。</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
        <p:nvSpPr>
          <p:cNvPr id="184" name=" 184"/>
          <p:cNvSpPr/>
          <p:nvPr/>
        </p:nvSpPr>
        <p:spPr>
          <a:xfrm>
            <a:off x="914400" y="4572000"/>
            <a:ext cx="311150" cy="2889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47461" name="文本框 3"/>
          <p:cNvSpPr txBox="1"/>
          <p:nvPr/>
        </p:nvSpPr>
        <p:spPr>
          <a:xfrm>
            <a:off x="1225550" y="4487863"/>
            <a:ext cx="1477963" cy="457200"/>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表达式</a:t>
            </a:r>
            <a:endParaRPr lang="zh-CN" altLang="en-US" sz="2400">
              <a:latin typeface="华文细黑" panose="02010600040101010101" pitchFamily="2" charset="-122"/>
              <a:ea typeface="华文细黑" panose="02010600040101010101" pitchFamily="2" charset="-122"/>
            </a:endParaRPr>
          </a:p>
        </p:txBody>
      </p:sp>
      <p:sp>
        <p:nvSpPr>
          <p:cNvPr id="147462" name="文本框 5"/>
          <p:cNvSpPr txBox="1"/>
          <p:nvPr/>
        </p:nvSpPr>
        <p:spPr>
          <a:xfrm>
            <a:off x="1274763" y="4945063"/>
            <a:ext cx="9642475" cy="1189037"/>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现将</a:t>
            </a:r>
            <a:r>
              <a:rPr lang="zh-CN" altLang="en-US" sz="2400">
                <a:solidFill>
                  <a:srgbClr val="FF0000"/>
                </a:solidFill>
                <a:latin typeface="华文细黑" panose="02010600040101010101" pitchFamily="2" charset="-122"/>
                <a:ea typeface="华文细黑" panose="02010600040101010101" pitchFamily="2" charset="-122"/>
              </a:rPr>
              <a:t>MATLAB</a:t>
            </a:r>
            <a:r>
              <a:rPr lang="zh-CN" altLang="en-US" sz="2400">
                <a:latin typeface="华文细黑" panose="02010600040101010101" pitchFamily="2" charset="-122"/>
                <a:ea typeface="华文细黑" panose="02010600040101010101" pitchFamily="2" charset="-122"/>
              </a:rPr>
              <a:t>软件中有关表达式的相关规定，小结如下：</a:t>
            </a:r>
            <a:endParaRPr lang="zh-CN" altLang="en-US" sz="2400">
              <a:latin typeface="华文细黑" panose="02010600040101010101" pitchFamily="2" charset="-122"/>
              <a:ea typeface="华文细黑" panose="02010600040101010101" pitchFamily="2" charset="-122"/>
            </a:endParaRPr>
          </a:p>
          <a:p>
            <a:pPr lvl="0" indent="0"/>
            <a:r>
              <a:rPr lang="en-US" altLang="zh-CN" sz="2400">
                <a:latin typeface="华文细黑" panose="02010600040101010101" pitchFamily="2" charset="-122"/>
                <a:ea typeface="华文细黑" panose="02010600040101010101" pitchFamily="2" charset="-122"/>
              </a:rPr>
              <a:t>	</a:t>
            </a:r>
            <a:r>
              <a:rPr lang="zh-CN" altLang="en-US" sz="2400">
                <a:latin typeface="华文细黑" panose="02010600040101010101" pitchFamily="2" charset="-122"/>
                <a:ea typeface="华文细黑" panose="02010600040101010101" pitchFamily="2" charset="-122"/>
              </a:rPr>
              <a:t>（</a:t>
            </a:r>
            <a:r>
              <a:rPr lang="en-US" altLang="zh-CN" sz="2400">
                <a:latin typeface="华文细黑" panose="02010600040101010101" pitchFamily="2" charset="-122"/>
                <a:ea typeface="华文细黑" panose="02010600040101010101" pitchFamily="2" charset="-122"/>
              </a:rPr>
              <a:t>1）表达式的规则与一般手写算式基本相同：</a:t>
            </a:r>
            <a:endParaRPr lang="en-US" altLang="zh-CN" sz="2400">
              <a:latin typeface="华文细黑" panose="02010600040101010101" pitchFamily="2" charset="-122"/>
              <a:ea typeface="华文细黑" panose="02010600040101010101" pitchFamily="2" charset="-122"/>
            </a:endParaRPr>
          </a:p>
          <a:p>
            <a:pPr lvl="0" indent="0"/>
            <a:r>
              <a:rPr lang="en-US" altLang="zh-CN" sz="2400">
                <a:latin typeface="华文细黑" panose="02010600040101010101" pitchFamily="2" charset="-122"/>
                <a:ea typeface="华文细黑" panose="02010600040101010101" pitchFamily="2" charset="-122"/>
              </a:rPr>
              <a:t>	（2）表达式由变量名、运算符和函数名组成；</a:t>
            </a:r>
            <a:endParaRPr lang="en-US" altLang="zh-CN" sz="2400">
              <a:latin typeface="华文细黑" panose="02010600040101010101" pitchFamily="2" charset="-122"/>
              <a:ea typeface="华文细黑" panose="020106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49506" name="文本占位符 2"/>
          <p:cNvSpPr>
            <a:spLocks noGrp="1"/>
          </p:cNvSpPr>
          <p:nvPr>
            <p:ph type="body" sz="quarter" idx="12"/>
          </p:nvPr>
        </p:nvSpPr>
        <p:spPr>
          <a:xfrm>
            <a:off x="1438275" y="347663"/>
            <a:ext cx="7081838"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§2-1 数值、变量与表达式</a:t>
            </a:r>
            <a:endParaRPr lang="zh-CN" altLang="en-US" kern="1200" baseline="0" dirty="0">
              <a:latin typeface="+mn-lt"/>
              <a:ea typeface="微软雅黑" panose="020B0503020204020204" charset="-122"/>
              <a:cs typeface="+mn-cs"/>
            </a:endParaRPr>
          </a:p>
        </p:txBody>
      </p:sp>
      <p:sp>
        <p:nvSpPr>
          <p:cNvPr id="149507" name="文本框 3"/>
          <p:cNvSpPr txBox="1"/>
          <p:nvPr/>
        </p:nvSpPr>
        <p:spPr>
          <a:xfrm>
            <a:off x="1438275" y="2606675"/>
            <a:ext cx="9701213" cy="457200"/>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现将</a:t>
            </a:r>
            <a:r>
              <a:rPr lang="zh-CN" altLang="en-US" sz="2400">
                <a:solidFill>
                  <a:srgbClr val="FF0000"/>
                </a:solidFill>
                <a:latin typeface="华文细黑" panose="02010600040101010101" pitchFamily="2" charset="-122"/>
                <a:ea typeface="华文细黑" panose="02010600040101010101" pitchFamily="2" charset="-122"/>
              </a:rPr>
              <a:t>MATLAB</a:t>
            </a:r>
            <a:r>
              <a:rPr lang="zh-CN" altLang="en-US" sz="2400">
                <a:latin typeface="华文细黑" panose="02010600040101010101" pitchFamily="2" charset="-122"/>
                <a:ea typeface="华文细黑" panose="02010600040101010101" pitchFamily="2" charset="-122"/>
              </a:rPr>
              <a:t>中常用运算符号与表达式小结于下表中。</a:t>
            </a:r>
            <a:endParaRPr lang="zh-CN" altLang="en-US" sz="2400">
              <a:latin typeface="华文细黑" panose="02010600040101010101" pitchFamily="2" charset="-122"/>
              <a:ea typeface="华文细黑" panose="02010600040101010101" pitchFamily="2" charset="-122"/>
            </a:endParaRPr>
          </a:p>
        </p:txBody>
      </p:sp>
      <p:sp>
        <p:nvSpPr>
          <p:cNvPr id="149508" name="文本框 5"/>
          <p:cNvSpPr txBox="1"/>
          <p:nvPr/>
        </p:nvSpPr>
        <p:spPr>
          <a:xfrm>
            <a:off x="1225550" y="1222375"/>
            <a:ext cx="9642475" cy="1189038"/>
          </a:xfrm>
          <a:prstGeom prst="rect">
            <a:avLst/>
          </a:prstGeom>
          <a:noFill/>
          <a:ln w="9525">
            <a:noFill/>
          </a:ln>
        </p:spPr>
        <p:txBody>
          <a:bodyPr wrap="square" anchor="t">
            <a:spAutoFit/>
          </a:bodyPr>
          <a:p>
            <a:pPr lvl="2" indent="0"/>
            <a:r>
              <a:rPr lang="zh-CN" altLang="en-US" sz="2400">
                <a:latin typeface="华文细黑" panose="02010600040101010101" pitchFamily="2" charset="-122"/>
                <a:ea typeface="华文细黑" panose="02010600040101010101" pitchFamily="2" charset="-122"/>
              </a:rPr>
              <a:t>（3）表达式按优先级自左向右运算，括号可改变优先级顺序；</a:t>
            </a:r>
            <a:endParaRPr lang="zh-CN" altLang="en-US" sz="2400">
              <a:latin typeface="华文细黑" panose="02010600040101010101" pitchFamily="2" charset="-122"/>
              <a:ea typeface="华文细黑" panose="02010600040101010101" pitchFamily="2" charset="-122"/>
            </a:endParaRPr>
          </a:p>
          <a:p>
            <a:pPr lvl="2" indent="0"/>
            <a:r>
              <a:rPr lang="zh-CN" altLang="en-US" sz="2400">
                <a:latin typeface="华文细黑" panose="02010600040101010101" pitchFamily="2" charset="-122"/>
                <a:ea typeface="华文细黑" panose="02010600040101010101" pitchFamily="2" charset="-122"/>
              </a:rPr>
              <a:t>（4）优先级顺序由高到低为：指数运算、乘除运算、加减运算；</a:t>
            </a:r>
            <a:endParaRPr lang="zh-CN" altLang="en-US" sz="2400">
              <a:latin typeface="华文细黑" panose="02010600040101010101" pitchFamily="2" charset="-122"/>
              <a:ea typeface="华文细黑" panose="02010600040101010101" pitchFamily="2" charset="-122"/>
            </a:endParaRPr>
          </a:p>
          <a:p>
            <a:pPr lvl="2" indent="0"/>
            <a:r>
              <a:rPr lang="zh-CN" altLang="en-US" sz="2400">
                <a:latin typeface="华文细黑" panose="02010600040101010101" pitchFamily="2" charset="-122"/>
                <a:ea typeface="华文细黑" panose="02010600040101010101" pitchFamily="2" charset="-122"/>
              </a:rPr>
              <a:t>（5）表达式中赋值符“=”和运算符两侧允许有空格。</a:t>
            </a:r>
            <a:endParaRPr lang="en-US" altLang="zh-CN" sz="2400">
              <a:latin typeface="华文细黑" panose="02010600040101010101" pitchFamily="2" charset="-122"/>
              <a:ea typeface="华文细黑" panose="02010600040101010101" pitchFamily="2" charset="-122"/>
            </a:endParaRPr>
          </a:p>
        </p:txBody>
      </p:sp>
      <p:graphicFrame>
        <p:nvGraphicFramePr>
          <p:cNvPr id="0" name="表格 -1"/>
          <p:cNvGraphicFramePr/>
          <p:nvPr/>
        </p:nvGraphicFramePr>
        <p:xfrm>
          <a:off x="2719388" y="3514725"/>
          <a:ext cx="6654800" cy="2185988"/>
        </p:xfrm>
        <a:graphic>
          <a:graphicData uri="http://schemas.openxmlformats.org/drawingml/2006/table">
            <a:tbl>
              <a:tblPr firstRow="1" bandRow="1">
                <a:tableStyleId>{5940675A-B579-460E-94D1-54222C63F5DA}</a:tableStyleId>
              </a:tblPr>
              <a:tblGrid>
                <a:gridCol w="610870"/>
                <a:gridCol w="2566035"/>
                <a:gridCol w="911860"/>
                <a:gridCol w="2565400"/>
              </a:tblGrid>
              <a:tr h="490855">
                <a:tc>
                  <a:txBody>
                    <a:bodyPr/>
                    <a:p>
                      <a:pPr marL="0" indent="0" algn="ctr">
                        <a:buNone/>
                      </a:pP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MATLAB</a:t>
                      </a: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表达式</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MATLAB</a:t>
                      </a: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表达式</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955">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加</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a+b</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左除</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a/b</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6420">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减</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a-b</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右除</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a\b</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0710">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乘</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a*b</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rPr>
                        <a:t>幂</a:t>
                      </a:r>
                      <a:endParaRPr lang="zh-CN" altLang="en-US"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rPr>
                        <a:t>a^b</a:t>
                      </a:r>
                      <a:endParaRPr lang="en-US" altLang="zh-CN" sz="2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49536" name="文本框 1"/>
          <p:cNvSpPr txBox="1"/>
          <p:nvPr/>
        </p:nvSpPr>
        <p:spPr>
          <a:xfrm>
            <a:off x="4438650" y="5881688"/>
            <a:ext cx="3314700" cy="395287"/>
          </a:xfrm>
          <a:prstGeom prst="rect">
            <a:avLst/>
          </a:prstGeom>
          <a:noFill/>
          <a:ln w="9525">
            <a:noFill/>
          </a:ln>
        </p:spPr>
        <p:txBody>
          <a:bodyPr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常用运算符号与表达式汇集</a:t>
            </a:r>
            <a:endParaRPr lang="zh-CN" altLang="en-US" sz="200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51554"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sp>
        <p:nvSpPr>
          <p:cNvPr id="2" name="文本框 1"/>
          <p:cNvSpPr txBox="1"/>
          <p:nvPr/>
        </p:nvSpPr>
        <p:spPr>
          <a:xfrm>
            <a:off x="4673600" y="1240790"/>
            <a:ext cx="2630805" cy="518160"/>
          </a:xfrm>
          <a:prstGeom prst="rect">
            <a:avLst/>
          </a:prstGeom>
          <a:noFill/>
        </p:spPr>
        <p:txBody>
          <a:bodyPr wrap="square" rtlCol="0">
            <a:spAutoFit/>
          </a:bodyPr>
          <a:p>
            <a:pPr fontAlgn="base"/>
            <a:r>
              <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§2-2 变量运算</a:t>
            </a:r>
            <a:endPar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8" name="文本框 7"/>
          <p:cNvSpPr txBox="1"/>
          <p:nvPr/>
        </p:nvSpPr>
        <p:spPr>
          <a:xfrm>
            <a:off x="361950" y="1758950"/>
            <a:ext cx="2632075" cy="457200"/>
          </a:xfrm>
          <a:prstGeom prst="rect">
            <a:avLst/>
          </a:prstGeom>
          <a:noFill/>
        </p:spPr>
        <p:txBody>
          <a:bodyPr wrap="square" rtlCol="0">
            <a:spAutoFit/>
          </a:bodyPr>
          <a:p>
            <a:pPr fontAlgn="base"/>
            <a:r>
              <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rPr>
              <a:t>2.1 变量运算简析</a:t>
            </a:r>
            <a:endPar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4" name="文本框 3"/>
          <p:cNvSpPr txBox="1"/>
          <p:nvPr/>
        </p:nvSpPr>
        <p:spPr>
          <a:xfrm>
            <a:off x="913765" y="2216150"/>
            <a:ext cx="10150475" cy="448056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（1）只有维数相同的矩阵才能进行加减运算；</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（2）只有当两个矩阵中的前一个矩阵的列数和后一个矩阵的行数相同时，才可以进行乘法运算；</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（3）右除a\b运算就是线性方程的求解，即等效于求a*x=b的解；</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（4）而左除a/b运算就是线性方程的求解，即等效于求x*b=a的解；</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（5）只有方阵才可以求幂，方阵的乘方可以由“^ ”算符直接得出，如 A^n。用 MATLAB 语言，可以轻易地算出 A^0.1，亦即 A 矩阵开 10 次方得出的主根；</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（6）矩阵的点运算也是相当重要的。点运算是两个维数相同矩阵对应元素之间的运算，即两个矩阵相应元素的元素，如 a.*b 得出的是 a 和 b 对应元素的乘积，故一般情况下 a*b   a.*b。矩阵的点乘又称为其 Hadamard 积。点运算的概念又可以容易地用到点乘方上，比如 a.^2, a.^a </a:t>
            </a:r>
            <a:r>
              <a:rPr 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a:t>
            </a:r>
            <a:endParaRPr 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aphicFrame>
        <p:nvGraphicFramePr>
          <p:cNvPr id="151558" name="对象 -2147482513"/>
          <p:cNvGraphicFramePr>
            <a:graphicFrameLocks noChangeAspect="1"/>
          </p:cNvGraphicFramePr>
          <p:nvPr/>
        </p:nvGraphicFramePr>
        <p:xfrm>
          <a:off x="5251450" y="6083300"/>
          <a:ext cx="295275" cy="293688"/>
        </p:xfrm>
        <a:graphic>
          <a:graphicData uri="http://schemas.openxmlformats.org/presentationml/2006/ole">
            <mc:AlternateContent xmlns:mc="http://schemas.openxmlformats.org/markup-compatibility/2006">
              <mc:Choice xmlns:v="urn:schemas-microsoft-com:vml" Requires="v">
                <p:oleObj spid="_x0000_s3092" name="" r:id="rId1" imgW="140335" imgH="140335" progId="Equation.3">
                  <p:embed/>
                </p:oleObj>
              </mc:Choice>
              <mc:Fallback>
                <p:oleObj name="" r:id="rId1" imgW="140335" imgH="140335" progId="Equation.3">
                  <p:embed/>
                  <p:pic>
                    <p:nvPicPr>
                      <p:cNvPr id="0" name="图片 3091"/>
                      <p:cNvPicPr/>
                      <p:nvPr/>
                    </p:nvPicPr>
                    <p:blipFill>
                      <a:blip r:embed="rId2"/>
                      <a:stretch>
                        <a:fillRect/>
                      </a:stretch>
                    </p:blipFill>
                    <p:spPr>
                      <a:xfrm>
                        <a:off x="5251450" y="6083300"/>
                        <a:ext cx="295275" cy="293688"/>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53602"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sp>
        <p:nvSpPr>
          <p:cNvPr id="2" name="文本框 1"/>
          <p:cNvSpPr txBox="1"/>
          <p:nvPr/>
        </p:nvSpPr>
        <p:spPr>
          <a:xfrm>
            <a:off x="807720" y="1355725"/>
            <a:ext cx="10575925" cy="118872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举例12：本例将讲述常用复数转换命令：real、imag、abs、angle的使用方法。</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在MATLAB的命令窗口中键入以下命令语句：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5" name="文本框 4"/>
          <p:cNvSpPr txBox="1"/>
          <p:nvPr/>
        </p:nvSpPr>
        <p:spPr>
          <a:xfrm>
            <a:off x="1860550" y="2716213"/>
            <a:ext cx="8469313" cy="3749675"/>
          </a:xfrm>
          <a:prstGeom prst="rect">
            <a:avLst/>
          </a:prstGeom>
          <a:noFill/>
        </p:spPr>
        <p:txBody>
          <a:bodyPr wrap="square" rtlCol="0">
            <a:spAutoFit/>
          </a:bodyPr>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z1=3+4i			</a:t>
            </a:r>
            <a:r>
              <a:rPr lang="zh-CN" altLang="en-US" sz="24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%输入一个复数z1</a:t>
            </a:r>
            <a:endParaRPr lang="zh-CN" altLang="en-US" sz="2400" strike="noStrike" noProof="1">
              <a:solidFill>
                <a:srgbClr val="92D050"/>
              </a:solidFill>
              <a:effectLst>
                <a:outerShdw blurRad="38100" dist="19050" dir="2700000" algn="tl" rotWithShape="0">
                  <a:schemeClr val="dk1">
                    <a:alpha val="40000"/>
                  </a:schemeClr>
                </a:outerShdw>
              </a:effectLst>
            </a:endParaRPr>
          </a:p>
          <a:p>
            <a:pPr fontAlgn="base"/>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执行结果：z1 =   3.0000 + 4.0000i</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a=real(z1)		</a:t>
            </a:r>
            <a:r>
              <a:rPr lang="zh-CN" altLang="en-US" sz="24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%求复数z1的实部</a:t>
            </a:r>
            <a:endParaRPr lang="zh-CN" altLang="en-US" sz="2400" strike="noStrike" noProof="1">
              <a:solidFill>
                <a:srgbClr val="92D050"/>
              </a:solidFill>
              <a:effectLst>
                <a:outerShdw blurRad="38100" dist="19050" dir="2700000" algn="tl" rotWithShape="0">
                  <a:schemeClr val="dk1">
                    <a:alpha val="40000"/>
                  </a:schemeClr>
                </a:outerShdw>
              </a:effectLst>
            </a:endParaRPr>
          </a:p>
          <a:p>
            <a:pPr fontAlgn="base"/>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执行结果：a =    3</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b=imag(z1)	 	</a:t>
            </a:r>
            <a:r>
              <a:rPr lang="zh-CN" altLang="en-US" sz="24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%求复数z1的虚部</a:t>
            </a:r>
            <a:endParaRPr lang="zh-CN" altLang="en-US" sz="2400" strike="noStrike" noProof="1">
              <a:solidFill>
                <a:srgbClr val="92D050"/>
              </a:solidFill>
              <a:effectLst>
                <a:outerShdw blurRad="38100" dist="19050" dir="2700000" algn="tl" rotWithShape="0">
                  <a:schemeClr val="dk1">
                    <a:alpha val="40000"/>
                  </a:schemeClr>
                </a:outerShdw>
              </a:effectLst>
            </a:endParaRPr>
          </a:p>
          <a:p>
            <a:pPr fontAlgn="base"/>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执行结果：b =    4</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r=abs(z1)	 		</a:t>
            </a:r>
            <a:r>
              <a:rPr lang="zh-CN" altLang="en-US" sz="24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%求复数z1的模</a:t>
            </a:r>
            <a:endParaRPr lang="zh-CN" altLang="en-US" sz="2400" strike="noStrike" noProof="1">
              <a:solidFill>
                <a:srgbClr val="92D050"/>
              </a:solidFill>
              <a:effectLst>
                <a:outerShdw blurRad="38100" dist="19050" dir="2700000" algn="tl" rotWithShape="0">
                  <a:schemeClr val="dk1">
                    <a:alpha val="40000"/>
                  </a:schemeClr>
                </a:outerShdw>
              </a:effectLst>
            </a:endParaRPr>
          </a:p>
          <a:p>
            <a:pPr fontAlgn="base"/>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执行结果：r =      5</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theta=angle(z1)	</a:t>
            </a:r>
            <a:r>
              <a:rPr lang="zh-CN" altLang="en-US" sz="24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%求复数z1的相角</a:t>
            </a:r>
            <a:endParaRPr lang="zh-CN" altLang="en-US" sz="2400" strike="noStrike" noProof="1">
              <a:solidFill>
                <a:srgbClr val="92D050"/>
              </a:solidFill>
              <a:effectLst>
                <a:outerShdw blurRad="38100" dist="19050" dir="2700000" algn="tl" rotWithShape="0">
                  <a:schemeClr val="dk1">
                    <a:alpha val="40000"/>
                  </a:schemeClr>
                </a:outerShdw>
              </a:effectLst>
            </a:endParaRPr>
          </a:p>
          <a:p>
            <a:pPr fontAlgn="base"/>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执行结果：theta =0.9273</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55650"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sp>
        <p:nvSpPr>
          <p:cNvPr id="8" name="文本框 7"/>
          <p:cNvSpPr txBox="1"/>
          <p:nvPr/>
        </p:nvSpPr>
        <p:spPr>
          <a:xfrm>
            <a:off x="361950" y="1257300"/>
            <a:ext cx="2243138" cy="457200"/>
          </a:xfrm>
          <a:prstGeom prst="rect">
            <a:avLst/>
          </a:prstGeom>
          <a:noFill/>
        </p:spPr>
        <p:txBody>
          <a:bodyPr wrap="square" rtlCol="0">
            <a:spAutoFit/>
          </a:bodyPr>
          <a:p>
            <a:pPr fontAlgn="base"/>
            <a:r>
              <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rPr>
              <a:t>2.2 逻辑运算</a:t>
            </a:r>
            <a:endPar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4" name="文本框 3"/>
          <p:cNvSpPr txBox="1"/>
          <p:nvPr/>
        </p:nvSpPr>
        <p:spPr>
          <a:xfrm>
            <a:off x="830263" y="1714500"/>
            <a:ext cx="10150475" cy="118745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MATLAB 并没有单独定义逻辑变量。在 MATLAB 中，数值只有 “0” 和“非 0” 的区分。非 0 往往被认为是逻辑真，或逻辑 1。除了单独两个数值的逻辑运算外，还支持矩阵的逻辑运算</a:t>
            </a:r>
            <a:endParaRPr sz="2400" strike="noStrike" noProof="1">
              <a:solidFill>
                <a:schemeClr val="tx1"/>
              </a:solidFill>
              <a:effectLst>
                <a:outerShdw blurRad="38100" dist="19050" dir="2700000" algn="tl" rotWithShape="0">
                  <a:schemeClr val="dk1">
                    <a:alpha val="40000"/>
                  </a:schemeClr>
                </a:outerShdw>
              </a:effectLst>
            </a:endParaRPr>
          </a:p>
        </p:txBody>
      </p:sp>
      <p:graphicFrame>
        <p:nvGraphicFramePr>
          <p:cNvPr id="3" name="表格 2"/>
          <p:cNvGraphicFramePr/>
          <p:nvPr/>
        </p:nvGraphicFramePr>
        <p:xfrm>
          <a:off x="2247900" y="2987675"/>
          <a:ext cx="6554788" cy="3425825"/>
        </p:xfrm>
        <a:graphic>
          <a:graphicData uri="http://schemas.openxmlformats.org/drawingml/2006/table">
            <a:tbl>
              <a:tblPr firstRow="1" bandRow="1">
                <a:tableStyleId>{5940675A-B579-460E-94D1-54222C63F5DA}</a:tableStyleId>
              </a:tblPr>
              <a:tblGrid>
                <a:gridCol w="568325"/>
                <a:gridCol w="552450"/>
                <a:gridCol w="1306830"/>
                <a:gridCol w="1306195"/>
                <a:gridCol w="1517015"/>
                <a:gridCol w="1304290"/>
              </a:tblGrid>
              <a:tr h="571500">
                <a:tc gridSpan="2">
                  <a:txBody>
                    <a:bodyPr/>
                    <a:p>
                      <a:pPr marL="0" indent="0" algn="ctr">
                        <a:buNone/>
                      </a:pPr>
                      <a:r>
                        <a:rPr lang="zh-CN" alt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输入</a:t>
                      </a:r>
                      <a:endParaRPr lang="zh-CN" alt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marL="0" indent="0" algn="ctr">
                        <a:buNone/>
                      </a:pPr>
                      <a:r>
                        <a:rPr lang="zh-CN" alt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与运算</a:t>
                      </a:r>
                      <a:endParaRPr lang="zh-CN" alt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或运算</a:t>
                      </a:r>
                      <a:endParaRPr lang="zh-CN" alt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异或</a:t>
                      </a:r>
                      <a:endParaRPr lang="zh-CN" alt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非运算</a:t>
                      </a:r>
                      <a:endParaRPr lang="zh-CN" altLang="en-US"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0865">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&amp; B</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 B</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xor(A,B)</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1500">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0865">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1500">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0865">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a:t>
                      </a:r>
                      <a:endParaRPr lang="en-US" altLang="zh-CN" sz="2400" b="0"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9060" marB="9906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55704" name="文本框 4"/>
          <p:cNvSpPr txBox="1"/>
          <p:nvPr/>
        </p:nvSpPr>
        <p:spPr>
          <a:xfrm>
            <a:off x="4398963" y="6511925"/>
            <a:ext cx="2251075" cy="396875"/>
          </a:xfrm>
          <a:prstGeom prst="rect">
            <a:avLst/>
          </a:prstGeom>
          <a:noFill/>
          <a:ln w="9525">
            <a:noFill/>
          </a:ln>
        </p:spPr>
        <p:txBody>
          <a:bodyPr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逻辑运算法则汇集</a:t>
            </a:r>
            <a:endParaRPr lang="zh-CN" altLang="en-US" sz="200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57698"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sp>
        <p:nvSpPr>
          <p:cNvPr id="2" name="文本框 1"/>
          <p:cNvSpPr txBox="1"/>
          <p:nvPr/>
        </p:nvSpPr>
        <p:spPr>
          <a:xfrm>
            <a:off x="459105" y="1355725"/>
            <a:ext cx="10575925" cy="118872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举例13：在MATLAB的命令窗口中，键入以下命令语句：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&gt;&gt; A=[0 2 3 4;1 3 5 0]; B=[1 0 5 3;1 5 0 5]; </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&gt;&gt;C=A&amp;B		</a:t>
            </a:r>
            <a:r>
              <a:rPr lang="zh-CN" altLang="en-US"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%求取矩阵A和B的逻辑与运算</a:t>
            </a:r>
            <a:endParaRPr lang="zh-CN" altLang="en-US"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5" name="文本框 4"/>
          <p:cNvSpPr txBox="1"/>
          <p:nvPr/>
        </p:nvSpPr>
        <p:spPr>
          <a:xfrm>
            <a:off x="1438275" y="2934335"/>
            <a:ext cx="8468995" cy="822960"/>
          </a:xfrm>
          <a:prstGeom prst="rect">
            <a:avLst/>
          </a:prstGeom>
          <a:noFill/>
        </p:spPr>
        <p:txBody>
          <a:bodyPr wrap="square" rtlCol="0">
            <a:spAutoFit/>
          </a:bodyPr>
          <a:p>
            <a:pPr fontAlgn="base"/>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本例的执行结果为：C =0     0     1     1</a:t>
            </a:r>
            <a:endParaRPr lang="zh-CN" altLang="en-US" sz="2400" strike="noStrike" noProof="1">
              <a:effectLst>
                <a:outerShdw blurRad="38100" dist="19050" dir="2700000" algn="tl" rotWithShape="0">
                  <a:schemeClr val="dk1">
                    <a:alpha val="40000"/>
                  </a:schemeClr>
                </a:outerShdw>
              </a:effectLst>
            </a:endParaRPr>
          </a:p>
          <a:p>
            <a:pPr fontAlgn="base"/>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1     1     0     0</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文本框 2"/>
          <p:cNvSpPr txBox="1"/>
          <p:nvPr/>
        </p:nvSpPr>
        <p:spPr>
          <a:xfrm>
            <a:off x="1438275" y="4147820"/>
            <a:ext cx="9043035" cy="82296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sym typeface="+mn-ea"/>
              </a:rPr>
              <a:t>在MATLAB的命令窗口中继续键入以下命令语句：</a:t>
            </a:r>
            <a:endPar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sym typeface="+mn-ea"/>
              </a:rPr>
              <a:t>&gt;&gt; D=A|B		</a:t>
            </a:r>
            <a:r>
              <a:rPr lang="zh-CN" altLang="en-US"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sym typeface="+mn-ea"/>
              </a:rPr>
              <a:t>%求取矩阵A和B的逻辑或运算</a:t>
            </a:r>
            <a:endParaRPr lang="zh-CN" altLang="en-US" sz="2400" b="1" strike="noStrike" noProof="1">
              <a:solidFill>
                <a:srgbClr val="92D050"/>
              </a:solidFill>
              <a:effectLst>
                <a:reflection blurRad="6350" stA="53000" endA="300" endPos="35500" dir="5400000" sy="-90000" algn="bl" rotWithShape="0"/>
              </a:effectLst>
              <a:sym typeface="+mn-ea"/>
            </a:endParaRPr>
          </a:p>
        </p:txBody>
      </p:sp>
      <p:sp>
        <p:nvSpPr>
          <p:cNvPr id="4" name="文本框 3"/>
          <p:cNvSpPr txBox="1"/>
          <p:nvPr/>
        </p:nvSpPr>
        <p:spPr>
          <a:xfrm>
            <a:off x="1438275" y="5487035"/>
            <a:ext cx="8468995" cy="822960"/>
          </a:xfrm>
          <a:prstGeom prst="rect">
            <a:avLst/>
          </a:prstGeom>
          <a:noFill/>
        </p:spPr>
        <p:txBody>
          <a:bodyPr wrap="square" rtlCol="0">
            <a:spAutoFit/>
          </a:bodyPr>
          <a:p>
            <a:pPr fontAlgn="base"/>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本例的执行结果为：</a:t>
            </a:r>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D </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1</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1</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1     1</a:t>
            </a:r>
            <a:endParaRPr lang="zh-CN" altLang="en-US" sz="2400" strike="noStrike" noProof="1">
              <a:effectLst>
                <a:outerShdw blurRad="38100" dist="19050" dir="2700000" algn="tl" rotWithShape="0">
                  <a:schemeClr val="dk1">
                    <a:alpha val="40000"/>
                  </a:schemeClr>
                </a:outerShdw>
              </a:effectLst>
            </a:endParaRPr>
          </a:p>
          <a:p>
            <a:pPr fontAlgn="base"/>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1     1     </a:t>
            </a:r>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1</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1</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文本占位符 1"/>
          <p:cNvSpPr>
            <a:spLocks noGrp="1"/>
          </p:cNvSpPr>
          <p:nvPr>
            <p:ph type="body" sz="quarter" idx="10"/>
          </p:nvPr>
        </p:nvSpPr>
        <p:spPr>
          <a:xfrm>
            <a:off x="5611813" y="2420938"/>
            <a:ext cx="1044575" cy="1008062"/>
          </a:xfrm>
          <a:noFill/>
          <a:ln>
            <a:noFill/>
          </a:ln>
        </p:spPr>
        <p:txBody>
          <a:bodyPr anchor="t"/>
          <a:p>
            <a:pPr eaLnBrk="1" hangingPunct="1">
              <a:buFont typeface="Arial" panose="020B0604020202020204" pitchFamily="34" charset="0"/>
              <a:buNone/>
            </a:pPr>
            <a:r>
              <a:rPr lang="en-US" altLang="zh-CN" kern="1200" dirty="0">
                <a:solidFill>
                  <a:srgbClr val="2B6DA6"/>
                </a:solidFill>
                <a:latin typeface="+mn-lt"/>
                <a:ea typeface="+mn-ea"/>
                <a:cs typeface="+mn-cs"/>
              </a:rPr>
              <a:t>02</a:t>
            </a:r>
            <a:endParaRPr lang="zh-CN" altLang="en-US" kern="1200" dirty="0">
              <a:solidFill>
                <a:srgbClr val="2B6DA6"/>
              </a:solidFill>
              <a:latin typeface="+mn-lt"/>
              <a:ea typeface="+mn-ea"/>
              <a:cs typeface="+mn-cs"/>
            </a:endParaRPr>
          </a:p>
        </p:txBody>
      </p:sp>
      <p:sp>
        <p:nvSpPr>
          <p:cNvPr id="123906" name="文本占位符 2"/>
          <p:cNvSpPr>
            <a:spLocks noGrp="1"/>
          </p:cNvSpPr>
          <p:nvPr>
            <p:ph type="body" sz="quarter" idx="11"/>
          </p:nvPr>
        </p:nvSpPr>
        <p:spPr>
          <a:xfrm>
            <a:off x="5124450" y="3890963"/>
            <a:ext cx="1890713" cy="496887"/>
          </a:xfrm>
          <a:noFill/>
          <a:ln>
            <a:noFill/>
          </a:ln>
        </p:spPr>
        <p:txBody>
          <a:bodyPr anchor="t"/>
          <a:p>
            <a:pPr eaLnBrk="1" hangingPunct="1">
              <a:buFont typeface="Arial" panose="020B0604020202020204" pitchFamily="34" charset="0"/>
              <a:buNone/>
            </a:pPr>
            <a:r>
              <a:rPr lang="en-US" altLang="zh-CN" kern="1200" baseline="0" dirty="0">
                <a:solidFill>
                  <a:srgbClr val="20517C"/>
                </a:solidFill>
                <a:latin typeface="+mn-lt"/>
                <a:ea typeface="+mn-ea"/>
                <a:cs typeface="+mn-cs"/>
              </a:rPr>
              <a:t>PART  </a:t>
            </a:r>
            <a:r>
              <a:rPr lang="en-US" altLang="en-US" kern="1200" baseline="0" dirty="0">
                <a:solidFill>
                  <a:srgbClr val="20517C"/>
                </a:solidFill>
                <a:latin typeface="+mn-lt"/>
                <a:ea typeface="+mn-ea"/>
                <a:cs typeface="+mn-cs"/>
              </a:rPr>
              <a:t>TWO</a:t>
            </a:r>
            <a:endParaRPr lang="en-US" altLang="en-US" kern="1200" baseline="0" dirty="0">
              <a:solidFill>
                <a:srgbClr val="20517C"/>
              </a:solidFill>
              <a:latin typeface="+mn-lt"/>
              <a:ea typeface="+mn-ea"/>
              <a:cs typeface="+mn-cs"/>
            </a:endParaRPr>
          </a:p>
        </p:txBody>
      </p:sp>
      <p:sp>
        <p:nvSpPr>
          <p:cNvPr id="123907" name="文本占位符 3"/>
          <p:cNvSpPr>
            <a:spLocks noGrp="1"/>
          </p:cNvSpPr>
          <p:nvPr>
            <p:ph type="body" sz="quarter" idx="12"/>
          </p:nvPr>
        </p:nvSpPr>
        <p:spPr>
          <a:xfrm>
            <a:off x="1722438" y="4387850"/>
            <a:ext cx="8748712" cy="496888"/>
          </a:xfrm>
          <a:noFill/>
          <a:ln>
            <a:noFill/>
          </a:ln>
        </p:spPr>
        <p:txBody>
          <a:bodyPr anchor="t"/>
          <a:p>
            <a:pPr eaLnBrk="1" hangingPunct="1">
              <a:buFont typeface="Arial" panose="020B0604020202020204" pitchFamily="34" charset="0"/>
              <a:buNone/>
            </a:pPr>
            <a:r>
              <a:rPr lang="zh-CN" altLang="en-US" kern="1200" baseline="0" dirty="0">
                <a:solidFill>
                  <a:srgbClr val="20517C"/>
                </a:solidFill>
                <a:latin typeface="+mn-lt"/>
                <a:ea typeface="微软雅黑" panose="020B0503020204020204" charset="-122"/>
                <a:cs typeface="+mn-cs"/>
              </a:rPr>
              <a:t>第二章 MATLAB软件的数值计算方法</a:t>
            </a:r>
            <a:endParaRPr lang="zh-CN" altLang="en-US" kern="1200" baseline="0" dirty="0">
              <a:solidFill>
                <a:srgbClr val="20517C"/>
              </a:solidFill>
              <a:latin typeface="+mn-lt"/>
              <a:ea typeface="微软雅黑" panose="020B0503020204020204" charset="-122"/>
              <a:cs typeface="+mn-cs"/>
            </a:endParaRPr>
          </a:p>
        </p:txBody>
      </p:sp>
      <p:sp>
        <p:nvSpPr>
          <p:cNvPr id="123908" name="文本占位符 2"/>
          <p:cNvSpPr txBox="1"/>
          <p:nvPr/>
        </p:nvSpPr>
        <p:spPr>
          <a:xfrm>
            <a:off x="1660525" y="444500"/>
            <a:ext cx="8948738" cy="496888"/>
          </a:xfrm>
          <a:prstGeom prst="rect">
            <a:avLst/>
          </a:prstGeom>
          <a:noFill/>
          <a:ln w="9525">
            <a:noFill/>
          </a:ln>
        </p:spPr>
        <p:txBody>
          <a:bodyPr anchor="t"/>
          <a:p>
            <a:pPr lvl="0" indent="0">
              <a:lnSpc>
                <a:spcPct val="90000"/>
              </a:lnSpc>
              <a:spcBef>
                <a:spcPts val="1000"/>
              </a:spcBef>
            </a:pPr>
            <a:r>
              <a:rPr lang="zh-CN" altLang="en-US" sz="4000" dirty="0">
                <a:solidFill>
                  <a:srgbClr val="FF0000"/>
                </a:solidFill>
                <a:latin typeface="华文细黑" panose="02010600040101010101" pitchFamily="2" charset="-122"/>
                <a:ea typeface="微软雅黑" panose="020B0503020204020204" charset="-122"/>
              </a:rPr>
              <a:t>第一篇     MATLAB软件的快速入门</a:t>
            </a:r>
            <a:endParaRPr lang="zh-CN" altLang="en-US" sz="4000" dirty="0">
              <a:solidFill>
                <a:srgbClr val="FF0000"/>
              </a:solidFill>
              <a:latin typeface="华文细黑" panose="02010600040101010101" pitchFamily="2" charset="-122"/>
              <a:ea typeface="微软雅黑" panose="020B0503020204020204" charset="-122"/>
            </a:endParaRPr>
          </a:p>
          <a:p>
            <a:pPr lvl="0" indent="0">
              <a:lnSpc>
                <a:spcPct val="90000"/>
              </a:lnSpc>
              <a:spcBef>
                <a:spcPts val="1000"/>
              </a:spcBef>
            </a:pPr>
            <a:endParaRPr lang="zh-CN" altLang="en-US" sz="4000" dirty="0">
              <a:solidFill>
                <a:srgbClr val="FF0000"/>
              </a:solidFill>
              <a:latin typeface="华文细黑" panose="02010600040101010101" pitchFamily="2" charset="-122"/>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59746"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sp>
        <p:nvSpPr>
          <p:cNvPr id="3" name="文本框 2"/>
          <p:cNvSpPr txBox="1"/>
          <p:nvPr/>
        </p:nvSpPr>
        <p:spPr>
          <a:xfrm>
            <a:off x="1438275" y="1875790"/>
            <a:ext cx="9043035" cy="82296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sym typeface="+mn-ea"/>
              </a:rPr>
              <a:t>在MATLAB的命令窗口中继续键入以下命令语句：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sym typeface="+mn-ea"/>
              </a:rPr>
              <a:t>	</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sym typeface="+mn-ea"/>
              </a:rPr>
              <a:t>&gt;&gt; E=~B			</a:t>
            </a:r>
            <a:r>
              <a:rPr lang="zh-CN" altLang="en-US"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sym typeface="+mn-ea"/>
              </a:rPr>
              <a:t>%求取矩阵B的逻辑非运算</a:t>
            </a:r>
            <a:endParaRPr lang="zh-CN" altLang="en-US" sz="2400" b="1" strike="noStrike" noProof="1">
              <a:solidFill>
                <a:srgbClr val="92D050"/>
              </a:solidFill>
              <a:effectLst>
                <a:reflection blurRad="6350" stA="53000" endA="300" endPos="35500" dir="5400000" sy="-90000" algn="bl" rotWithShape="0"/>
              </a:effectLst>
              <a:sym typeface="+mn-ea"/>
            </a:endParaRPr>
          </a:p>
        </p:txBody>
      </p:sp>
      <p:sp>
        <p:nvSpPr>
          <p:cNvPr id="4" name="文本框 3"/>
          <p:cNvSpPr txBox="1"/>
          <p:nvPr/>
        </p:nvSpPr>
        <p:spPr>
          <a:xfrm>
            <a:off x="1438275" y="3520440"/>
            <a:ext cx="8468995" cy="822960"/>
          </a:xfrm>
          <a:prstGeom prst="rect">
            <a:avLst/>
          </a:prstGeom>
          <a:noFill/>
        </p:spPr>
        <p:txBody>
          <a:bodyPr wrap="square" rtlCol="0">
            <a:spAutoFit/>
          </a:bodyPr>
          <a:p>
            <a:pPr fontAlgn="base"/>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本例的执行结果为：</a:t>
            </a:r>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E </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0</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1</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0</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0</a:t>
            </a:r>
            <a:endParaRPr lang="en-US" altLang="zh-CN" sz="2400" strike="noStrike" noProof="1">
              <a:effectLst>
                <a:outerShdw blurRad="38100" dist="19050" dir="2700000" algn="tl" rotWithShape="0">
                  <a:schemeClr val="dk1">
                    <a:alpha val="40000"/>
                  </a:schemeClr>
                </a:outerShdw>
              </a:effectLst>
            </a:endParaRPr>
          </a:p>
          <a:p>
            <a:pPr fontAlgn="base"/>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0</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0</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1</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en-US" alt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0</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61794"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sp>
        <p:nvSpPr>
          <p:cNvPr id="8" name="文本框 7"/>
          <p:cNvSpPr txBox="1"/>
          <p:nvPr/>
        </p:nvSpPr>
        <p:spPr>
          <a:xfrm>
            <a:off x="361950" y="1257300"/>
            <a:ext cx="4348163" cy="457200"/>
          </a:xfrm>
          <a:prstGeom prst="rect">
            <a:avLst/>
          </a:prstGeom>
          <a:noFill/>
        </p:spPr>
        <p:txBody>
          <a:bodyPr wrap="square" rtlCol="0">
            <a:spAutoFit/>
          </a:bodyPr>
          <a:p>
            <a:pPr fontAlgn="base"/>
            <a:r>
              <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rPr>
              <a:t>2.3 关系表达式与表达式函数</a:t>
            </a:r>
            <a:endPar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4" name="文本框 3"/>
          <p:cNvSpPr txBox="1"/>
          <p:nvPr/>
        </p:nvSpPr>
        <p:spPr>
          <a:xfrm>
            <a:off x="361950" y="1713865"/>
            <a:ext cx="10150475" cy="448056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举例14：比较两个矩阵 A 和 B 是否相等，则可以给出如下命令语句： </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&gt;&gt; A=[0 2 3 4;1 3 5 0]; B=[1 0 5 3;1 5 0 5]; </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 A==B</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2"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本例的执行结果为：ans =0     0     0     0</a:t>
            </a:r>
            <a:endParaRPr sz="2400" strike="noStrike" noProof="1">
              <a:solidFill>
                <a:schemeClr val="tx1"/>
              </a:solidFill>
              <a:effectLst>
                <a:outerShdw blurRad="38100" dist="19050" dir="2700000" algn="tl" rotWithShape="0">
                  <a:schemeClr val="dk1">
                    <a:alpha val="40000"/>
                  </a:schemeClr>
                </a:outerShdw>
              </a:effectLst>
            </a:endParaRPr>
          </a:p>
          <a:p>
            <a:pPr lvl="2"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1     0     0     0 </a:t>
            </a:r>
            <a:endParaRPr sz="2400" strike="noStrike" noProof="1">
              <a:solidFill>
                <a:schemeClr val="tx1"/>
              </a:solidFill>
              <a:effectLst>
                <a:outerShdw blurRad="38100" dist="19050" dir="2700000" algn="tl" rotWithShape="0">
                  <a:schemeClr val="dk1">
                    <a:alpha val="40000"/>
                  </a:schemeClr>
                </a:outerShdw>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在MATLAB的命令窗口中继续键入以下命令语句：</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&gt;&gt;A~=B</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2"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本例的执行结果为：ans =1     1     1     1</a:t>
            </a:r>
            <a:endParaRPr sz="2400" strike="noStrike" noProof="1">
              <a:solidFill>
                <a:schemeClr val="tx1"/>
              </a:solidFill>
              <a:effectLst>
                <a:outerShdw blurRad="38100" dist="19050" dir="2700000" algn="tl" rotWithShape="0">
                  <a:schemeClr val="dk1">
                    <a:alpha val="40000"/>
                  </a:schemeClr>
                </a:outerShdw>
              </a:effectLst>
            </a:endParaRPr>
          </a:p>
          <a:p>
            <a:pPr lvl="2"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0     1     1     1</a:t>
            </a:r>
            <a:endParaRPr sz="2400" strike="noStrike" noProof="1">
              <a:solidFill>
                <a:schemeClr val="tx1"/>
              </a:solidFill>
              <a:effectLst>
                <a:outerShdw blurRad="38100" dist="19050" dir="2700000" algn="tl" rotWithShape="0">
                  <a:schemeClr val="dk1">
                    <a:alpha val="40000"/>
                  </a:schemeClr>
                </a:outerShdw>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 A&gt;=B</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2"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本例的执行结果为：ans =0     1     0     1</a:t>
            </a:r>
            <a:endParaRPr sz="2400" strike="noStrike" noProof="1">
              <a:solidFill>
                <a:schemeClr val="tx1"/>
              </a:solidFill>
              <a:effectLst>
                <a:outerShdw blurRad="38100" dist="19050" dir="2700000" algn="tl" rotWithShape="0">
                  <a:schemeClr val="dk1">
                    <a:alpha val="40000"/>
                  </a:schemeClr>
                </a:outerShdw>
              </a:effectLst>
            </a:endParaRPr>
          </a:p>
          <a:p>
            <a:pPr lvl="2" fontAlgn="base"/>
            <a:r>
              <a:rPr 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1     0     1     0</a:t>
            </a:r>
            <a:endParaRPr sz="24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63842"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sp>
        <p:nvSpPr>
          <p:cNvPr id="4" name="文本框 3"/>
          <p:cNvSpPr txBox="1"/>
          <p:nvPr/>
        </p:nvSpPr>
        <p:spPr>
          <a:xfrm>
            <a:off x="584200" y="1844675"/>
            <a:ext cx="10868025" cy="2286000"/>
          </a:xfrm>
          <a:prstGeom prst="rect">
            <a:avLst/>
          </a:prstGeom>
          <a:noFill/>
        </p:spPr>
        <p:txBody>
          <a:bodyPr wrap="square" rtlCol="0">
            <a:spAutoFit/>
          </a:bodyPr>
          <a:p>
            <a:pPr fontAlgn="base"/>
            <a:r>
              <a:rPr 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如果矩阵A 和 B 对应元素确实满足大于等于的位将返回 1，否则返回 0。另外，</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MATLAB </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还提供了</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all() </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和</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any()</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两个函数来对矩阵参数作逻辑判定。</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all()</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函数在其中变元全部非 0 时返回 1，而 </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any()</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函数在变元有非零元素返回 1。</a:t>
            </a:r>
            <a:endParaRPr sz="2400" strike="noStrike" noProof="1">
              <a:effectLst>
                <a:outerShdw blurRad="38100" dist="19050" dir="2700000" algn="tl" rotWithShape="0">
                  <a:schemeClr val="dk1">
                    <a:alpha val="40000"/>
                  </a:schemeClr>
                </a:outerShdw>
              </a:effectLst>
            </a:endParaRPr>
          </a:p>
          <a:p>
            <a:pPr fontAlgn="base"/>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find()</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函数将返回逻辑关系全部满足时的矩阵下标值，这个函数在编程中是相当常用。还可以使用 </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isnan()</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类函数来判定矩阵中是否含有</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NaN </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型数据。如果有则返回这样参数的下标。此类函数还有</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isfinite()</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isclass()</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ishandle()</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等。</a:t>
            </a:r>
            <a:endParaRPr sz="2400" strike="noStrike" noProof="1">
              <a:effectLst>
                <a:outerShdw blurRad="38100" dist="19050" dir="2700000" algn="tl" rotWithShape="0">
                  <a:schemeClr val="dk1">
                    <a:alpha val="40000"/>
                  </a:schemeClr>
                </a:outerShdw>
              </a:effectLst>
            </a:endParaRPr>
          </a:p>
        </p:txBody>
      </p:sp>
      <p:sp>
        <p:nvSpPr>
          <p:cNvPr id="2" name="文本框 1"/>
          <p:cNvSpPr txBox="1"/>
          <p:nvPr/>
        </p:nvSpPr>
        <p:spPr>
          <a:xfrm>
            <a:off x="583565" y="4961890"/>
            <a:ext cx="10991214" cy="82296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举例15：已知A=[1 2 3 4 5 6 7 8 9]，找出所有A大于4的数；所有A小于4的数；求出A介于2和6之间的数。</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65890"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sp>
        <p:nvSpPr>
          <p:cNvPr id="4" name="文本框 3"/>
          <p:cNvSpPr txBox="1"/>
          <p:nvPr/>
        </p:nvSpPr>
        <p:spPr>
          <a:xfrm>
            <a:off x="571500" y="1565275"/>
            <a:ext cx="11049000" cy="4479925"/>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在MATLAB的命令窗口中键入以下命令语句：</a:t>
            </a:r>
            <a:endParaRPr sz="2400" strike="noStrike" noProof="1">
              <a:solidFill>
                <a:schemeClr val="tx1"/>
              </a:solidFill>
              <a:effectLst>
                <a:outerShdw blurRad="38100" dist="19050" dir="2700000" algn="tl" rotWithShape="0">
                  <a:schemeClr val="dk1">
                    <a:alpha val="40000"/>
                  </a:schemeClr>
                </a:outerShdw>
              </a:effectLst>
            </a:endParaRPr>
          </a:p>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&gt;&gt; A=1:9;</a:t>
            </a:r>
            <a:endParaRPr sz="2400" strike="noStrike" noProof="1">
              <a:solidFill>
                <a:schemeClr val="tx1"/>
              </a:solidFill>
              <a:effectLst>
                <a:outerShdw blurRad="38100" dist="19050" dir="2700000" algn="tl" rotWithShape="0">
                  <a:schemeClr val="dk1">
                    <a:alpha val="40000"/>
                  </a:schemeClr>
                </a:outerShdw>
              </a:effectLst>
            </a:endParaRPr>
          </a:p>
          <a:p>
            <a:pPr fontAlgn="base"/>
            <a:r>
              <a:rPr 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tf=A&gt;4			</a:t>
            </a:r>
            <a:r>
              <a:rPr sz="24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%找出所有大于4的数，将其数位返回1</a:t>
            </a:r>
            <a:endParaRPr sz="2400" strike="noStrike" noProof="1">
              <a:solidFill>
                <a:srgbClr val="92D050"/>
              </a:solidFill>
              <a:effectLst>
                <a:outerShdw blurRad="38100" dist="19050" dir="2700000" algn="tl" rotWithShape="0">
                  <a:schemeClr val="dk1">
                    <a:alpha val="40000"/>
                  </a:schemeClr>
                </a:outerShdw>
              </a:effectLst>
            </a:endParaRPr>
          </a:p>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本例的执行结果为：tf =0     0     0     0     1     1     1     1     1</a:t>
            </a:r>
            <a:endParaRPr sz="2400" strike="noStrike" noProof="1">
              <a:solidFill>
                <a:schemeClr val="tx1"/>
              </a:solidFill>
              <a:effectLst>
                <a:outerShdw blurRad="38100" dist="19050" dir="2700000" algn="tl" rotWithShape="0">
                  <a:schemeClr val="dk1">
                    <a:alpha val="40000"/>
                  </a:schemeClr>
                </a:outerShdw>
              </a:effectLst>
            </a:endParaRPr>
          </a:p>
          <a:p>
            <a:pPr fontAlgn="base"/>
            <a:endParaRPr sz="2400" strike="noStrike" noProof="1">
              <a:solidFill>
                <a:schemeClr val="tx1"/>
              </a:solidFill>
              <a:effectLst>
                <a:outerShdw blurRad="38100" dist="19050" dir="2700000" algn="tl" rotWithShape="0">
                  <a:schemeClr val="dk1">
                    <a:alpha val="40000"/>
                  </a:schemeClr>
                </a:outerShdw>
              </a:effectLst>
            </a:endParaRPr>
          </a:p>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在MATLAB的命令窗口中继续键入以下命令语句：</a:t>
            </a:r>
            <a:endParaRPr sz="2400" strike="noStrike" noProof="1">
              <a:solidFill>
                <a:schemeClr val="tx1"/>
              </a:solidFill>
              <a:effectLst>
                <a:outerShdw blurRad="38100" dist="19050" dir="2700000" algn="tl" rotWithShape="0">
                  <a:schemeClr val="dk1">
                    <a:alpha val="40000"/>
                  </a:schemeClr>
                </a:outerShdw>
              </a:effectLst>
            </a:endParaRPr>
          </a:p>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&gt;&gt; tf=~(A&gt;4)			</a:t>
            </a:r>
            <a:r>
              <a:rPr sz="24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%对上面的结果取非，也就是1替换0，0替换1</a:t>
            </a:r>
            <a:endParaRPr sz="2400" strike="noStrike" noProof="1">
              <a:solidFill>
                <a:srgbClr val="92D050"/>
              </a:solidFill>
              <a:effectLst>
                <a:outerShdw blurRad="38100" dist="19050" dir="2700000" algn="tl" rotWithShape="0">
                  <a:schemeClr val="dk1">
                    <a:alpha val="40000"/>
                  </a:schemeClr>
                </a:outerShdw>
              </a:effectLst>
            </a:endParaRPr>
          </a:p>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本例的执行结果为：tf =1     1     1     1     0     0     0     0     0</a:t>
            </a:r>
            <a:endParaRPr sz="2400" strike="noStrike" noProof="1">
              <a:solidFill>
                <a:schemeClr val="tx1"/>
              </a:solidFill>
              <a:effectLst>
                <a:outerShdw blurRad="38100" dist="19050" dir="2700000" algn="tl" rotWithShape="0">
                  <a:schemeClr val="dk1">
                    <a:alpha val="40000"/>
                  </a:schemeClr>
                </a:outerShdw>
              </a:effectLst>
            </a:endParaRPr>
          </a:p>
          <a:p>
            <a:pPr fontAlgn="base"/>
            <a:endParaRPr sz="2400" strike="noStrike" noProof="1">
              <a:solidFill>
                <a:schemeClr val="tx1"/>
              </a:solidFill>
              <a:effectLst>
                <a:outerShdw blurRad="38100" dist="19050" dir="2700000" algn="tl" rotWithShape="0">
                  <a:schemeClr val="dk1">
                    <a:alpha val="40000"/>
                  </a:schemeClr>
                </a:outerShdw>
              </a:effectLst>
            </a:endParaRPr>
          </a:p>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在MATLAB的命令窗口中继续键入以下命令语句：</a:t>
            </a:r>
            <a:endParaRPr sz="2400" strike="noStrike" noProof="1">
              <a:solidFill>
                <a:schemeClr val="tx1"/>
              </a:solidFill>
              <a:effectLst>
                <a:outerShdw blurRad="38100" dist="19050" dir="2700000" algn="tl" rotWithShape="0">
                  <a:schemeClr val="dk1">
                    <a:alpha val="40000"/>
                  </a:schemeClr>
                </a:outerShdw>
              </a:effectLst>
            </a:endParaRPr>
          </a:p>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&gt;&gt; tf=(A&gt;2)&amp;(A&lt;6)	</a:t>
            </a:r>
            <a:r>
              <a:rPr 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4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%求取A介于2和6之间的数位处返回1</a:t>
            </a:r>
            <a:endParaRPr sz="2400" strike="noStrike" noProof="1">
              <a:solidFill>
                <a:srgbClr val="92D050"/>
              </a:solidFill>
              <a:effectLst>
                <a:outerShdw blurRad="38100" dist="19050" dir="2700000" algn="tl" rotWithShape="0">
                  <a:schemeClr val="dk1">
                    <a:alpha val="40000"/>
                  </a:schemeClr>
                </a:outerShdw>
              </a:effectLst>
            </a:endParaRPr>
          </a:p>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本例的执行结果为： tf = 0     0     1     1     1     0     0     0     0</a:t>
            </a:r>
            <a:endParaRPr sz="24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67938"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sp>
        <p:nvSpPr>
          <p:cNvPr id="8" name="文本框 7"/>
          <p:cNvSpPr txBox="1"/>
          <p:nvPr/>
        </p:nvSpPr>
        <p:spPr>
          <a:xfrm>
            <a:off x="361950" y="1257300"/>
            <a:ext cx="4348163" cy="457200"/>
          </a:xfrm>
          <a:prstGeom prst="rect">
            <a:avLst/>
          </a:prstGeom>
          <a:noFill/>
        </p:spPr>
        <p:txBody>
          <a:bodyPr wrap="square" rtlCol="0">
            <a:spAutoFit/>
          </a:bodyPr>
          <a:p>
            <a:pPr fontAlgn="base"/>
            <a:r>
              <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rPr>
              <a:t>2.4 典型运算示例分析</a:t>
            </a:r>
            <a:endPar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4" name="文本框 3"/>
          <p:cNvSpPr txBox="1"/>
          <p:nvPr/>
        </p:nvSpPr>
        <p:spPr>
          <a:xfrm>
            <a:off x="361950" y="2075815"/>
            <a:ext cx="10150475" cy="484632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举例16：利用前面介绍的功能，易于产生数组来表示不连续信号，或由多段其它信号所组成的信号，即把数组中要保持的那些值与1相乘，所有其它值与0相乘。 在MATLAB的编辑器窗口中键入以下命令语句，并保存为exm_16.m：</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%非连续信号的描述方法举例分析1</a:t>
            </a:r>
            <a:endParaRPr sz="2400" b="1" strike="noStrike" noProof="1">
              <a:solidFill>
                <a:srgbClr val="92D050"/>
              </a:solidFill>
              <a:effectLst>
                <a:reflection blurRad="6350" stA="53000" endA="300" endPos="35500" dir="5400000" sy="-90000" algn="bl" rotWithShape="0"/>
              </a:effectLst>
            </a:endParaRPr>
          </a:p>
          <a:p>
            <a:pPr fontAlgn="base"/>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clear;clc;close; </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x=linspace(0, 10, 100);     </a:t>
            </a:r>
            <a:r>
              <a:rPr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  在0和10之间，均匀产生100个数据</a:t>
            </a:r>
            <a:endParaRPr sz="2400" b="1" strike="noStrike" noProof="1">
              <a:solidFill>
                <a:srgbClr val="92D050"/>
              </a:solidFill>
              <a:effectLst>
                <a:reflection blurRad="6350" stA="53000" endA="300" endPos="35500" dir="5400000" sy="-90000" algn="bl" rotWithShape="0"/>
              </a:effectLst>
            </a:endParaRPr>
          </a:p>
          <a:p>
            <a:pPr fontAlgn="base"/>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y=sin(x) ;               		 </a:t>
            </a:r>
            <a:r>
              <a:rPr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计算正弦值</a:t>
            </a:r>
            <a:endParaRPr sz="2400" b="1" strike="noStrike" noProof="1">
              <a:solidFill>
                <a:srgbClr val="92D050"/>
              </a:solidFill>
              <a:effectLst>
                <a:reflection blurRad="6350" stA="53000" endA="300" endPos="35500" dir="5400000" sy="-90000" algn="bl" rotWithShape="0"/>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z=(y&gt;=0).*y ;             	 </a:t>
            </a:r>
            <a:r>
              <a:rPr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将负的正弦值置为0</a:t>
            </a:r>
            <a:endParaRPr sz="2400" b="1" strike="noStrike" noProof="1">
              <a:solidFill>
                <a:srgbClr val="92D050"/>
              </a:solidFill>
              <a:effectLst>
                <a:reflection blurRad="6350" stA="53000" endA="300" endPos="35500" dir="5400000" sy="-90000" algn="bl" rotWithShape="0"/>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z=z+0.5*(y&lt;0) ; 		 </a:t>
            </a:r>
            <a:r>
              <a:rPr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将负的正弦值置为0.5</a:t>
            </a:r>
            <a:endParaRPr sz="2400" b="1" strike="noStrike" noProof="1">
              <a:solidFill>
                <a:srgbClr val="92D050"/>
              </a:solidFill>
              <a:effectLst>
                <a:reflection blurRad="6350" stA="53000" endA="300" endPos="35500" dir="5400000" sy="-90000" algn="bl" rotWithShape="0"/>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z=(x&lt;=8).*z ; 			 </a:t>
            </a:r>
            <a:r>
              <a:rPr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将大于8的x值置为0</a:t>
            </a:r>
            <a:endParaRPr sz="2400" b="1" strike="noStrike" noProof="1">
              <a:solidFill>
                <a:srgbClr val="92D050"/>
              </a:solidFill>
              <a:effectLst>
                <a:reflection blurRad="6350" stA="53000" endA="300" endPos="35500" dir="5400000" sy="-90000" algn="bl" rotWithShape="0"/>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plot(x, z ,'r', 'LineWidth',3); xlabel(' x '),ylabel(' z=f(x) '), title(' 非连续信号 ');grid on</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84" name=" 184"/>
          <p:cNvSpPr/>
          <p:nvPr/>
        </p:nvSpPr>
        <p:spPr>
          <a:xfrm>
            <a:off x="503238" y="1714500"/>
            <a:ext cx="309563"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67942" name="文本框 1"/>
          <p:cNvSpPr txBox="1"/>
          <p:nvPr/>
        </p:nvSpPr>
        <p:spPr>
          <a:xfrm>
            <a:off x="812800" y="1619250"/>
            <a:ext cx="3009900" cy="457200"/>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非线性曲线绘制方法</a:t>
            </a:r>
            <a:endParaRPr lang="zh-CN" altLang="en-US" sz="2400">
              <a:latin typeface="华文细黑" panose="02010600040101010101" pitchFamily="2" charset="-122"/>
              <a:ea typeface="华文细黑" panose="020106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69986"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pic>
        <p:nvPicPr>
          <p:cNvPr id="169987" name="图片 1"/>
          <p:cNvPicPr>
            <a:picLocks noChangeAspect="1"/>
          </p:cNvPicPr>
          <p:nvPr/>
        </p:nvPicPr>
        <p:blipFill>
          <a:blip r:embed="rId1"/>
          <a:stretch>
            <a:fillRect/>
          </a:stretch>
        </p:blipFill>
        <p:spPr>
          <a:xfrm>
            <a:off x="750888" y="1227138"/>
            <a:ext cx="5789612" cy="5183187"/>
          </a:xfrm>
          <a:prstGeom prst="rect">
            <a:avLst/>
          </a:prstGeom>
          <a:noFill/>
          <a:ln w="9525">
            <a:noFill/>
          </a:ln>
        </p:spPr>
      </p:pic>
      <p:sp>
        <p:nvSpPr>
          <p:cNvPr id="169988" name="文本框 1"/>
          <p:cNvSpPr txBox="1"/>
          <p:nvPr/>
        </p:nvSpPr>
        <p:spPr>
          <a:xfrm>
            <a:off x="2471738" y="6410325"/>
            <a:ext cx="2347912" cy="396875"/>
          </a:xfrm>
          <a:prstGeom prst="rect">
            <a:avLst/>
          </a:prstGeom>
          <a:noFill/>
          <a:ln w="9525">
            <a:noFill/>
          </a:ln>
        </p:spPr>
        <p:txBody>
          <a:bodyPr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举例16的执行结果</a:t>
            </a:r>
            <a:endParaRPr lang="zh-CN" altLang="en-US" sz="2000">
              <a:solidFill>
                <a:srgbClr val="FF0000"/>
              </a:solidFill>
              <a:latin typeface="华文细黑" panose="02010600040101010101" pitchFamily="2" charset="-122"/>
              <a:ea typeface="华文细黑" panose="02010600040101010101" pitchFamily="2" charset="-122"/>
            </a:endParaRPr>
          </a:p>
        </p:txBody>
      </p:sp>
      <p:sp>
        <p:nvSpPr>
          <p:cNvPr id="3" name="文本框 2"/>
          <p:cNvSpPr txBox="1"/>
          <p:nvPr/>
        </p:nvSpPr>
        <p:spPr>
          <a:xfrm>
            <a:off x="6688455" y="1355725"/>
            <a:ext cx="4998085" cy="192024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命令格式：A=linspace(n1,n2,n)</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解释说明：它表示在线性空间上，行矢量的值从</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n1</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到</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n2</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，数据个数为</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，缺省</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为100。类似地，还有一个特殊命令</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logspace</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，即</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6688455" y="3629025"/>
            <a:ext cx="4998085" cy="192024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命令格式：a=logspace(n1,n2,n)</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解释说明：该命令表示在对数空间上，行矢量的值从</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10n1</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到</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10n2</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，数据个数为</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，缺省</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a:t>
            </a:r>
            <a:r>
              <a:rPr lang="zh-CN" alt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为50。这个命令为建立对数频域轴坐标提供了方便。</a:t>
            </a:r>
            <a:endParaRPr lang="zh-CN" altLang="en-US" sz="2400" strike="noStrike" noProof="1">
              <a:effectLst>
                <a:outerShdw blurRad="38100" dist="19050" dir="2700000" algn="tl" rotWithShape="0">
                  <a:schemeClr val="dk1">
                    <a:alpha val="40000"/>
                  </a:schemeClr>
                </a:out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72034"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sp>
        <p:nvSpPr>
          <p:cNvPr id="4" name="文本框 3"/>
          <p:cNvSpPr txBox="1"/>
          <p:nvPr/>
        </p:nvSpPr>
        <p:spPr>
          <a:xfrm>
            <a:off x="361950" y="1239519"/>
            <a:ext cx="10150475" cy="521208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举例17：在MATLAB的编辑器窗口中键入以下命令语句，并保存为exm_17.m：        </a:t>
            </a:r>
            <a:endParaRPr sz="2400" b="1" strike="noStrike" noProof="1">
              <a:solidFill>
                <a:srgbClr val="92D050"/>
              </a:solidFill>
              <a:effectLst>
                <a:reflection blurRad="6350" stA="53000" endA="300" endPos="35500" dir="5400000" sy="-90000" algn="bl" rotWithShape="0"/>
              </a:effectLst>
            </a:endParaRPr>
          </a:p>
          <a:p>
            <a:pPr fontAlgn="base"/>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%非连续信号的描述方法举例分析2</a:t>
            </a:r>
            <a:endParaRPr sz="2400" b="1" strike="noStrike" noProof="1">
              <a:solidFill>
                <a:srgbClr val="92D050"/>
              </a:solidFill>
              <a:effectLst>
                <a:reflection blurRad="6350" stA="53000" endA="300" endPos="35500" dir="5400000" sy="-90000" algn="bl" rotWithShape="0"/>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clear;clc;close;	</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x=linspace(0, 10, 100);      		</a:t>
            </a:r>
            <a:r>
              <a:rPr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均匀产生100数据</a:t>
            </a:r>
            <a:endParaRPr sz="2400" b="1" strike="noStrike" noProof="1">
              <a:solidFill>
                <a:srgbClr val="92D050"/>
              </a:solidFill>
              <a:effectLst>
                <a:reflection blurRad="6350" stA="53000" endA="300" endPos="35500" dir="5400000" sy="-90000" algn="bl" rotWithShape="0"/>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y=sin(x) ;               		 		</a:t>
            </a:r>
            <a:r>
              <a:rPr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计算正弦值</a:t>
            </a:r>
            <a:endParaRPr sz="2400" b="1" strike="noStrike" noProof="1">
              <a:solidFill>
                <a:srgbClr val="92D050"/>
              </a:solidFill>
              <a:effectLst>
                <a:reflection blurRad="6350" stA="53000" endA="300" endPos="35500" dir="5400000" sy="-90000" algn="bl" rotWithShape="0"/>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z=(y&gt;=0).*y ;             	 		</a:t>
            </a:r>
            <a:r>
              <a:rPr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将负的正弦值置为0</a:t>
            </a:r>
            <a:endParaRPr sz="2400" b="1" strike="noStrike" noProof="1">
              <a:solidFill>
                <a:srgbClr val="92D050"/>
              </a:solidFill>
              <a:effectLst>
                <a:reflection blurRad="6350" stA="53000" endA="300" endPos="35500" dir="5400000" sy="-90000" algn="bl" rotWithShape="0"/>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d=(y&lt;=0).*y ;          		</a:t>
            </a:r>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将正的正弦值置为0</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c=(z+0.5).*(y&gt;0) ;        			</a:t>
            </a:r>
            <a:r>
              <a:rPr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%当y&gt;0时，c等于z+0.5</a:t>
            </a:r>
            <a:endParaRPr sz="2400" b="1" strike="noStrike" noProof="1">
              <a:solidFill>
                <a:srgbClr val="92D050"/>
              </a:solidFill>
              <a:effectLst>
                <a:reflection blurRad="6350" stA="53000" endA="300" endPos="35500" dir="5400000" sy="-90000" algn="bl" rotWithShape="0"/>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plot(x, d, ' g- ', 'LineWidth',3)</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hold on; plot(x,c, ' r-. ', 'LineWidth',3); hold on</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plot(x,y, 'b:', 'LineWidth',3); xlabel(' x '); </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ylabel(' d,c,y ');title(' 非连续信号 ');</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2"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legend('d', 'c', 'y');</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74082"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pic>
        <p:nvPicPr>
          <p:cNvPr id="174083" name="图片 1"/>
          <p:cNvPicPr>
            <a:picLocks noChangeAspect="1"/>
          </p:cNvPicPr>
          <p:nvPr/>
        </p:nvPicPr>
        <p:blipFill>
          <a:blip r:embed="rId1"/>
          <a:stretch>
            <a:fillRect/>
          </a:stretch>
        </p:blipFill>
        <p:spPr>
          <a:xfrm>
            <a:off x="3292475" y="1355725"/>
            <a:ext cx="5607050" cy="5037138"/>
          </a:xfrm>
          <a:prstGeom prst="rect">
            <a:avLst/>
          </a:prstGeom>
          <a:noFill/>
          <a:ln w="9525">
            <a:noFill/>
          </a:ln>
        </p:spPr>
      </p:pic>
      <p:sp>
        <p:nvSpPr>
          <p:cNvPr id="174084" name="文本框 1"/>
          <p:cNvSpPr txBox="1"/>
          <p:nvPr/>
        </p:nvSpPr>
        <p:spPr>
          <a:xfrm>
            <a:off x="4945063" y="6480175"/>
            <a:ext cx="2301875" cy="396875"/>
          </a:xfrm>
          <a:prstGeom prst="rect">
            <a:avLst/>
          </a:prstGeom>
          <a:noFill/>
          <a:ln w="9525">
            <a:noFill/>
          </a:ln>
        </p:spPr>
        <p:txBody>
          <a:bodyPr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举例17的执行结果</a:t>
            </a:r>
            <a:endParaRPr lang="zh-CN" altLang="en-US" sz="200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76130"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sp>
        <p:nvSpPr>
          <p:cNvPr id="4" name="文本框 3"/>
          <p:cNvSpPr txBox="1"/>
          <p:nvPr/>
        </p:nvSpPr>
        <p:spPr>
          <a:xfrm>
            <a:off x="361950" y="1812925"/>
            <a:ext cx="10150475" cy="484632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举例18：半波整流器电路的仿真分析。在MATLAB的编辑器窗口中键入以下命令语句，并保存为exm_18.m：</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 半波整流器输出波形</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clear;clc,clf			% clf可以清除图形窗口中的图形</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pi=3.14159265;</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vp=10;</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%循环命令</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for i=1:1:101;</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1"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t(i)=(i-1)*6*pi/100;</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1"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vi(i)=vp*sin(t(i));</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if vi(i)&gt;= 0.7</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vo(i)=vi(i)-0.7;</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84" name=" 184"/>
          <p:cNvSpPr/>
          <p:nvPr/>
        </p:nvSpPr>
        <p:spPr>
          <a:xfrm>
            <a:off x="474663" y="1450975"/>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76133" name="文本框 1"/>
          <p:cNvSpPr txBox="1"/>
          <p:nvPr/>
        </p:nvSpPr>
        <p:spPr>
          <a:xfrm>
            <a:off x="785813" y="1355725"/>
            <a:ext cx="3009900" cy="457200"/>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整流波形绘制</a:t>
            </a:r>
            <a:endParaRPr lang="zh-CN" altLang="en-US" sz="2400">
              <a:latin typeface="华文细黑" panose="02010600040101010101" pitchFamily="2" charset="-122"/>
              <a:ea typeface="华文细黑" panose="0201060004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78178"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sp>
        <p:nvSpPr>
          <p:cNvPr id="4" name="文本框 3"/>
          <p:cNvSpPr txBox="1"/>
          <p:nvPr/>
        </p:nvSpPr>
        <p:spPr>
          <a:xfrm>
            <a:off x="361950" y="1687830"/>
            <a:ext cx="4868545" cy="3749040"/>
          </a:xfrm>
          <a:prstGeom prst="rect">
            <a:avLst/>
          </a:prstGeom>
          <a:noFill/>
        </p:spPr>
        <p:txBody>
          <a:bodyPr wrap="square" rtlCol="0">
            <a:spAutoFit/>
          </a:bodyPr>
          <a:p>
            <a:pPr fontAlgn="base"/>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else</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vo(i)=0;</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end</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end</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plot(t,vi, '.r-',t,vo,'g+', 'LineWidth',3); grid on;</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axis([0 6*pi -vp vp]); xlabel('t'); ylabel('vin 与 vout'); </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title('半波整流器'); legend('原波形', '整流波形');</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178180" name="图片 1"/>
          <p:cNvPicPr>
            <a:picLocks noChangeAspect="1"/>
          </p:cNvPicPr>
          <p:nvPr/>
        </p:nvPicPr>
        <p:blipFill>
          <a:blip r:embed="rId1"/>
          <a:stretch>
            <a:fillRect/>
          </a:stretch>
        </p:blipFill>
        <p:spPr>
          <a:xfrm>
            <a:off x="5583238" y="1187450"/>
            <a:ext cx="5822950" cy="5230813"/>
          </a:xfrm>
          <a:prstGeom prst="rect">
            <a:avLst/>
          </a:prstGeom>
          <a:noFill/>
          <a:ln w="9525">
            <a:noFill/>
          </a:ln>
        </p:spPr>
      </p:pic>
      <p:sp>
        <p:nvSpPr>
          <p:cNvPr id="178181" name="文本框 2"/>
          <p:cNvSpPr txBox="1"/>
          <p:nvPr/>
        </p:nvSpPr>
        <p:spPr>
          <a:xfrm>
            <a:off x="7261225" y="6418263"/>
            <a:ext cx="2466975" cy="396875"/>
          </a:xfrm>
          <a:prstGeom prst="rect">
            <a:avLst/>
          </a:prstGeom>
          <a:noFill/>
          <a:ln w="9525">
            <a:noFill/>
          </a:ln>
        </p:spPr>
        <p:txBody>
          <a:bodyPr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举例18的执行结果</a:t>
            </a:r>
            <a:endParaRPr lang="zh-CN" altLang="en-US" sz="200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24930" name="文本占位符 2"/>
          <p:cNvSpPr>
            <a:spLocks noGrp="1"/>
          </p:cNvSpPr>
          <p:nvPr>
            <p:ph type="body" sz="quarter" idx="12"/>
          </p:nvPr>
        </p:nvSpPr>
        <p:spPr>
          <a:xfrm>
            <a:off x="1438275" y="347663"/>
            <a:ext cx="7081838"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MATLAB软件的数值计算方法</a:t>
            </a:r>
            <a:endParaRPr lang="zh-CN" altLang="en-US" kern="1200" baseline="0" dirty="0">
              <a:latin typeface="+mn-lt"/>
              <a:ea typeface="微软雅黑" panose="020B0503020204020204" charset="-122"/>
              <a:cs typeface="+mn-cs"/>
            </a:endParaRPr>
          </a:p>
        </p:txBody>
      </p:sp>
      <p:sp>
        <p:nvSpPr>
          <p:cNvPr id="2" name="文本框 1"/>
          <p:cNvSpPr txBox="1"/>
          <p:nvPr/>
        </p:nvSpPr>
        <p:spPr>
          <a:xfrm>
            <a:off x="3361690" y="2103755"/>
            <a:ext cx="4763770" cy="518160"/>
          </a:xfrm>
          <a:prstGeom prst="rect">
            <a:avLst/>
          </a:prstGeom>
          <a:noFill/>
        </p:spPr>
        <p:txBody>
          <a:bodyPr wrap="square" rtlCol="0">
            <a:spAutoFit/>
          </a:bodyPr>
          <a:p>
            <a:pPr fontAlgn="base"/>
            <a:r>
              <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§2-1 数值、变量与表达式</a:t>
            </a:r>
            <a:endPar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4" name="文本框 3"/>
          <p:cNvSpPr txBox="1"/>
          <p:nvPr/>
        </p:nvSpPr>
        <p:spPr>
          <a:xfrm>
            <a:off x="3361690" y="2893060"/>
            <a:ext cx="4765039" cy="518160"/>
          </a:xfrm>
          <a:prstGeom prst="rect">
            <a:avLst/>
          </a:prstGeom>
          <a:noFill/>
        </p:spPr>
        <p:txBody>
          <a:bodyPr wrap="square" rtlCol="0">
            <a:spAutoFit/>
          </a:bodyPr>
          <a:p>
            <a:pPr fontAlgn="base"/>
            <a:r>
              <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§2-2 变量运算</a:t>
            </a:r>
            <a:endPar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5" name="文本框 4"/>
          <p:cNvSpPr txBox="1"/>
          <p:nvPr/>
        </p:nvSpPr>
        <p:spPr>
          <a:xfrm>
            <a:off x="3361690" y="3682365"/>
            <a:ext cx="4765039" cy="518160"/>
          </a:xfrm>
          <a:prstGeom prst="rect">
            <a:avLst/>
          </a:prstGeom>
          <a:noFill/>
        </p:spPr>
        <p:txBody>
          <a:bodyPr wrap="square" rtlCol="0">
            <a:spAutoFit/>
          </a:bodyPr>
          <a:p>
            <a:pPr fontAlgn="base"/>
            <a:r>
              <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§2-3 标点符号说明</a:t>
            </a:r>
            <a:endPar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6" name="文本框 5"/>
          <p:cNvSpPr txBox="1"/>
          <p:nvPr/>
        </p:nvSpPr>
        <p:spPr>
          <a:xfrm>
            <a:off x="3361690" y="4471669"/>
            <a:ext cx="4764404" cy="518160"/>
          </a:xfrm>
          <a:prstGeom prst="rect">
            <a:avLst/>
          </a:prstGeom>
          <a:noFill/>
        </p:spPr>
        <p:txBody>
          <a:bodyPr wrap="square" rtlCol="0">
            <a:spAutoFit/>
          </a:bodyPr>
          <a:p>
            <a:pPr fontAlgn="base"/>
            <a:r>
              <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§2-4 多项式处理方法</a:t>
            </a:r>
            <a:endPar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7" name="文本框 6"/>
          <p:cNvSpPr txBox="1"/>
          <p:nvPr/>
        </p:nvSpPr>
        <p:spPr>
          <a:xfrm>
            <a:off x="3361690" y="5260975"/>
            <a:ext cx="4764404" cy="518160"/>
          </a:xfrm>
          <a:prstGeom prst="rect">
            <a:avLst/>
          </a:prstGeom>
          <a:noFill/>
        </p:spPr>
        <p:txBody>
          <a:bodyPr wrap="square" rtlCol="0">
            <a:spAutoFit/>
          </a:bodyPr>
          <a:p>
            <a:pPr fontAlgn="base"/>
            <a:r>
              <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§2-5 数据处理与分析方法</a:t>
            </a:r>
            <a:endPar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80226"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sp>
        <p:nvSpPr>
          <p:cNvPr id="4" name="文本框 3"/>
          <p:cNvSpPr txBox="1"/>
          <p:nvPr/>
        </p:nvSpPr>
        <p:spPr>
          <a:xfrm>
            <a:off x="1071245" y="1355725"/>
            <a:ext cx="8924925" cy="45720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命令格式：a=(start:step:end)</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文本框 1"/>
          <p:cNvSpPr txBox="1"/>
          <p:nvPr/>
        </p:nvSpPr>
        <p:spPr>
          <a:xfrm>
            <a:off x="1071563" y="1812925"/>
            <a:ext cx="9864725" cy="1189038"/>
          </a:xfrm>
          <a:prstGeom prst="rect">
            <a:avLst/>
          </a:prstGeom>
          <a:noFill/>
        </p:spPr>
        <p:txBody>
          <a:bodyPr wrap="square" rtlCol="0">
            <a:spAutoFit/>
          </a:bodyPr>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解释说明：该命令表示用线性等间距生成向量矩阵，其中start为起始值，step为步长值，end为终止值。当步长为1时可省略step参数；另外step也可以取负数。</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1071244" y="3001645"/>
            <a:ext cx="10736581" cy="374904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举例19：全波整流器电路的仿真分析。</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在MATLAB的编辑器窗口中键入以下命令语句，并保存为exm_19.m：</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 全波整流器输出波形1</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clear;clc,clf</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pi=3.14159265; vp=10;</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%循环命令</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for i=1:1:301;</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t(i)=(i-1)*6*pi/300; vi(i)=vp*sin(t(i));</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if vi(i) &gt; 0.7</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vo(i)=vi(i)-0.7;</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82274"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sp>
        <p:nvSpPr>
          <p:cNvPr id="4" name="文本框 3"/>
          <p:cNvSpPr txBox="1"/>
          <p:nvPr/>
        </p:nvSpPr>
        <p:spPr>
          <a:xfrm>
            <a:off x="361950" y="1439545"/>
            <a:ext cx="5956935" cy="4846320"/>
          </a:xfrm>
          <a:prstGeom prst="rect">
            <a:avLst/>
          </a:prstGeom>
          <a:noFill/>
        </p:spPr>
        <p:txBody>
          <a:bodyPr wrap="square" rtlCol="0">
            <a:spAutoFit/>
          </a:bodyPr>
          <a:p>
            <a:pPr fontAlgn="base"/>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else</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vo(i)=0;</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end</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if vi(i) &lt;= -0.7</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vo(i)=abs(vi(i)+0.7);</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end</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end</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plot(t,vi, 'r.-',t,vo,'+', 'LineWidth',3); grid on; </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axis([0 6*pi -vp vp]); xlabel('t'); ylabel('vin 与 vout'); </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title('全波整流器'); legend('原波形', '全波整流波形');</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182276" name="图片 1"/>
          <p:cNvPicPr>
            <a:picLocks noChangeAspect="1"/>
          </p:cNvPicPr>
          <p:nvPr/>
        </p:nvPicPr>
        <p:blipFill>
          <a:blip r:embed="rId1"/>
          <a:stretch>
            <a:fillRect/>
          </a:stretch>
        </p:blipFill>
        <p:spPr>
          <a:xfrm>
            <a:off x="6045200" y="1173163"/>
            <a:ext cx="6024563" cy="5197475"/>
          </a:xfrm>
          <a:prstGeom prst="rect">
            <a:avLst/>
          </a:prstGeom>
          <a:noFill/>
          <a:ln w="9525">
            <a:noFill/>
          </a:ln>
        </p:spPr>
      </p:pic>
      <p:sp>
        <p:nvSpPr>
          <p:cNvPr id="182277" name="文本框 2"/>
          <p:cNvSpPr txBox="1"/>
          <p:nvPr/>
        </p:nvSpPr>
        <p:spPr>
          <a:xfrm>
            <a:off x="7924800" y="6286500"/>
            <a:ext cx="2263775" cy="395288"/>
          </a:xfrm>
          <a:prstGeom prst="rect">
            <a:avLst/>
          </a:prstGeom>
          <a:noFill/>
          <a:ln w="9525">
            <a:noFill/>
          </a:ln>
        </p:spPr>
        <p:txBody>
          <a:bodyPr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举例19的执行结果</a:t>
            </a:r>
            <a:endParaRPr lang="zh-CN" altLang="en-US" sz="200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84322"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sp>
        <p:nvSpPr>
          <p:cNvPr id="5" name="文本框 4"/>
          <p:cNvSpPr txBox="1"/>
          <p:nvPr/>
        </p:nvSpPr>
        <p:spPr>
          <a:xfrm>
            <a:off x="1098550" y="1246505"/>
            <a:ext cx="10736580" cy="82296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举例21：本例演示削顶的整流正弦半波的计算和图形绘制方法，如图2-6所示。</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在MATLAB的编辑器窗口中键入以下命令语句，并保存为exm_21.m：</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文本框 2"/>
          <p:cNvSpPr txBox="1"/>
          <p:nvPr/>
        </p:nvSpPr>
        <p:spPr>
          <a:xfrm>
            <a:off x="1482725" y="2069465"/>
            <a:ext cx="10266679" cy="4846320"/>
          </a:xfrm>
          <a:prstGeom prst="rect">
            <a:avLst/>
          </a:prstGeom>
          <a:noFill/>
        </p:spPr>
        <p:txBody>
          <a:bodyPr wrap="square" rtlCol="0">
            <a:spAutoFit/>
          </a:bodyPr>
          <a:p>
            <a:pPr fontAlgn="base"/>
            <a:r>
              <a:rPr lang="zh-CN" altLang="en-US" sz="24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%演示削顶整流正弦半波的计算和图形绘制方法</a:t>
            </a:r>
            <a:endParaRPr lang="zh-CN" altLang="en-US" sz="24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t=linspace(0,3*pi,600);y=100*sin(t);		</a:t>
            </a:r>
            <a:r>
              <a:rPr lang="zh-CN" altLang="en-US" sz="24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%产生正弦波</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z1=((t&lt;pi)|(t&gt;2*pi)).*y;	</a:t>
            </a:r>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%获得整流半波</a:t>
            </a:r>
            <a:endParaRPr lang="zh-CN" altLang="en-US" sz="24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w=((t&gt;pi/3&amp;t&lt;2*pi/3)+(t&gt;7*pi/3&amp;t&lt;8*pi/3));	</a:t>
            </a:r>
            <a:r>
              <a:rPr lang="zh-CN" altLang="en-US" sz="24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%关系逻辑运算和数值运算</a:t>
            </a:r>
            <a:endParaRPr lang="zh-CN" altLang="en-US" sz="24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w_n=~w;							</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z2=w*100*sin(pi/3)+w_n.*z1;			</a:t>
            </a:r>
            <a:r>
              <a:rPr lang="zh-CN" altLang="en-US" sz="24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%获得削顶整流半波</a:t>
            </a:r>
            <a:endParaRPr lang="zh-CN" altLang="en-US" sz="24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subplot(1,3,1),plot(t,y,'r:', 'LineWidth',3),ylabel('y');</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title('正弦曲线')</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subplot(1,3,2),plot(t,z1,'b:', 'LineWidth',3), xlabel('t'),axis([0 10 -100 100]);</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title('整流半波曲线')</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subplot(1,3,3),plot(t,z2,'g-', 'LineWidth',3),axis([0 10 -100 100]);</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title('削顶整流半波曲线')</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86370"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§2-2 变量运算</a:t>
            </a:r>
            <a:endParaRPr lang="zh-CN" altLang="en-US" kern="1200" baseline="0" dirty="0">
              <a:latin typeface="+mn-lt"/>
              <a:ea typeface="微软雅黑" panose="020B0503020204020204" charset="-122"/>
              <a:cs typeface="+mn-cs"/>
            </a:endParaRPr>
          </a:p>
        </p:txBody>
      </p:sp>
      <p:pic>
        <p:nvPicPr>
          <p:cNvPr id="186371" name="图片 1"/>
          <p:cNvPicPr>
            <a:picLocks noChangeAspect="1"/>
          </p:cNvPicPr>
          <p:nvPr/>
        </p:nvPicPr>
        <p:blipFill>
          <a:blip r:embed="rId1"/>
          <a:stretch>
            <a:fillRect/>
          </a:stretch>
        </p:blipFill>
        <p:spPr>
          <a:xfrm>
            <a:off x="3251200" y="1246188"/>
            <a:ext cx="5689600" cy="5119687"/>
          </a:xfrm>
          <a:prstGeom prst="rect">
            <a:avLst/>
          </a:prstGeom>
          <a:noFill/>
          <a:ln w="9525">
            <a:noFill/>
          </a:ln>
        </p:spPr>
      </p:pic>
      <p:sp>
        <p:nvSpPr>
          <p:cNvPr id="186372" name="文本框 1"/>
          <p:cNvSpPr txBox="1"/>
          <p:nvPr/>
        </p:nvSpPr>
        <p:spPr>
          <a:xfrm>
            <a:off x="4927600" y="6365875"/>
            <a:ext cx="2336800" cy="396875"/>
          </a:xfrm>
          <a:prstGeom prst="rect">
            <a:avLst/>
          </a:prstGeom>
          <a:noFill/>
          <a:ln w="9525">
            <a:noFill/>
          </a:ln>
        </p:spPr>
        <p:txBody>
          <a:bodyPr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举例21的执行结果</a:t>
            </a:r>
            <a:endParaRPr lang="zh-CN" altLang="en-US" sz="200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88418"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§2-3 标点符号说明</a:t>
            </a:r>
            <a:endParaRPr lang="zh-CN" altLang="en-US" kern="1200" baseline="0" dirty="0">
              <a:latin typeface="+mn-lt"/>
              <a:ea typeface="微软雅黑" panose="020B0503020204020204" charset="-122"/>
              <a:cs typeface="+mn-cs"/>
            </a:endParaRPr>
          </a:p>
        </p:txBody>
      </p:sp>
      <p:sp>
        <p:nvSpPr>
          <p:cNvPr id="2" name="文本框 1"/>
          <p:cNvSpPr txBox="1"/>
          <p:nvPr/>
        </p:nvSpPr>
        <p:spPr>
          <a:xfrm>
            <a:off x="4351655" y="1240790"/>
            <a:ext cx="3488056" cy="518160"/>
          </a:xfrm>
          <a:prstGeom prst="rect">
            <a:avLst/>
          </a:prstGeom>
          <a:noFill/>
        </p:spPr>
        <p:txBody>
          <a:bodyPr wrap="square" rtlCol="0">
            <a:spAutoFit/>
          </a:bodyPr>
          <a:p>
            <a:pPr fontAlgn="base"/>
            <a:r>
              <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§2-3 标点符号说明</a:t>
            </a:r>
            <a:endPar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graphicFrame>
        <p:nvGraphicFramePr>
          <p:cNvPr id="3" name="表格 2"/>
          <p:cNvGraphicFramePr/>
          <p:nvPr/>
        </p:nvGraphicFramePr>
        <p:xfrm>
          <a:off x="3394075" y="1758950"/>
          <a:ext cx="8478838" cy="4546600"/>
        </p:xfrm>
        <a:graphic>
          <a:graphicData uri="http://schemas.openxmlformats.org/drawingml/2006/table">
            <a:tbl>
              <a:tblPr firstRow="1" bandRow="1">
                <a:tableStyleId>{5940675A-B579-460E-94D1-54222C63F5DA}</a:tableStyleId>
              </a:tblPr>
              <a:tblGrid>
                <a:gridCol w="1001395"/>
                <a:gridCol w="753745"/>
                <a:gridCol w="6722745"/>
              </a:tblGrid>
              <a:tr h="346075">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名 称</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标点</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作   用</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7345">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空格</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分隔输入量；分隔数组元素</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075">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逗号</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作为要显示结果的命令的结尾；分隔输入量；分隔数组元素</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710">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黑点</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小数点</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710">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分号</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作为不显示结果的命令的结尾；分隔数组中的行</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075">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冒号</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用作生成一维数组；用作下标时，表示该维数组的所有元素</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7345">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注释号</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其后内容为注释内容</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075">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单引号</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其内容为字符串</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7350">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圆括号</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用作数组标识；表示函数输入量列表时用</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710">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方括号</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输入数组时用；表示函数输出量列表时用</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075">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花括号</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用作元胞数组标识</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7345">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下划线</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_</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用在变量、函数和文件名中</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075">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续行号</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将长命令行分成两行输入，保持两行的逻辑连续</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88478" name="文本框 4"/>
          <p:cNvSpPr txBox="1"/>
          <p:nvPr/>
        </p:nvSpPr>
        <p:spPr>
          <a:xfrm>
            <a:off x="5748338" y="6408738"/>
            <a:ext cx="3770312" cy="395287"/>
          </a:xfrm>
          <a:prstGeom prst="rect">
            <a:avLst/>
          </a:prstGeom>
          <a:noFill/>
          <a:ln w="9525">
            <a:noFill/>
          </a:ln>
        </p:spPr>
        <p:txBody>
          <a:bodyPr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重要标点符号的含义与用法汇集</a:t>
            </a:r>
            <a:endParaRPr lang="zh-CN" altLang="en-US" sz="2000">
              <a:solidFill>
                <a:srgbClr val="FF0000"/>
              </a:solidFill>
              <a:latin typeface="华文细黑" panose="02010600040101010101" pitchFamily="2" charset="-122"/>
              <a:ea typeface="华文细黑" panose="02010600040101010101" pitchFamily="2" charset="-122"/>
            </a:endParaRPr>
          </a:p>
        </p:txBody>
      </p:sp>
      <p:sp>
        <p:nvSpPr>
          <p:cNvPr id="6" name="文本框 5"/>
          <p:cNvSpPr txBox="1"/>
          <p:nvPr/>
        </p:nvSpPr>
        <p:spPr>
          <a:xfrm>
            <a:off x="197485" y="2149475"/>
            <a:ext cx="3077845" cy="3444240"/>
          </a:xfrm>
          <a:prstGeom prst="rect">
            <a:avLst/>
          </a:prstGeom>
          <a:noFill/>
        </p:spPr>
        <p:txBody>
          <a:bodyPr wrap="square" rtlCol="0">
            <a:spAutoFit/>
          </a:bodyPr>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需要特别说明的是，对于实矩阵的转置用符号(’)或(.’)，两者对于求转置的结果是一样的。然而对于含复数的矩阵，则符号(’)将同时对复数进行共轭处理，而符号(.’)则只是将其排列形式进行转置。上述标点符号，在英文状态下输入，以免产生不必要的麻烦。</a:t>
            </a:r>
            <a:endParaRPr lang="zh-CN" altLang="en-US" sz="20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90466"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2" name="文本框 1"/>
          <p:cNvSpPr txBox="1"/>
          <p:nvPr/>
        </p:nvSpPr>
        <p:spPr>
          <a:xfrm>
            <a:off x="4249420" y="1240790"/>
            <a:ext cx="3692525" cy="518160"/>
          </a:xfrm>
          <a:prstGeom prst="rect">
            <a:avLst/>
          </a:prstGeom>
          <a:noFill/>
        </p:spPr>
        <p:txBody>
          <a:bodyPr wrap="square" rtlCol="0">
            <a:spAutoFit/>
          </a:bodyPr>
          <a:p>
            <a:pPr fontAlgn="base"/>
            <a:r>
              <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§2-4 多项式处理方法</a:t>
            </a:r>
            <a:endPar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6" name="文本框 5"/>
          <p:cNvSpPr txBox="1"/>
          <p:nvPr/>
        </p:nvSpPr>
        <p:spPr>
          <a:xfrm>
            <a:off x="1438275" y="2365375"/>
            <a:ext cx="10302875" cy="1006475"/>
          </a:xfrm>
          <a:prstGeom prst="rect">
            <a:avLst/>
          </a:prstGeom>
          <a:noFill/>
        </p:spPr>
        <p:txBody>
          <a:bodyPr wrap="square" rtlCol="0">
            <a:spAutoFit/>
          </a:bodyPr>
          <a:p>
            <a:pPr fontAlgn="base"/>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MATLAB</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软件中多项式按降幂排列，降幂多项式在</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MATLAB</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中可以用行向量表示。</a:t>
            </a:r>
            <a:endParaRPr lang="zh-CN" altLang="en-US" sz="2000" strike="noStrike" noProof="1">
              <a:solidFill>
                <a:schemeClr val="tx1"/>
              </a:solidFill>
              <a:effectLst>
                <a:outerShdw blurRad="38100" dist="19050" dir="2700000" algn="tl" rotWithShape="0">
                  <a:schemeClr val="dk1">
                    <a:alpha val="40000"/>
                  </a:schemeClr>
                </a:outerShdw>
              </a:effectLst>
            </a:endParaRPr>
          </a:p>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对于多项式的表达式为：f(x)=anxn+an-1xn-1 +…+a1x+a0		（2-1）</a:t>
            </a:r>
            <a:endParaRPr lang="zh-CN" altLang="en-US" sz="2000" strike="noStrike" noProof="1">
              <a:solidFill>
                <a:schemeClr val="tx1"/>
              </a:solidFill>
              <a:effectLst>
                <a:outerShdw blurRad="38100" dist="19050" dir="2700000" algn="tl" rotWithShape="0">
                  <a:schemeClr val="dk1">
                    <a:alpha val="40000"/>
                  </a:schemeClr>
                </a:outerShdw>
              </a:effectLst>
            </a:endParaRPr>
          </a:p>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因此，多项式使用降幂系数的行向量表示为：P=[an an-1 …a1 a0]。</a:t>
            </a:r>
            <a:endParaRPr lang="zh-CN" altLang="en-US" sz="2000" strike="noStrike" noProof="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850900" y="1758950"/>
            <a:ext cx="3586163" cy="457200"/>
          </a:xfrm>
          <a:prstGeom prst="rect">
            <a:avLst/>
          </a:prstGeom>
          <a:noFill/>
        </p:spPr>
        <p:txBody>
          <a:bodyPr wrap="square" rtlCol="0">
            <a:spAutoFit/>
          </a:bodyPr>
          <a:p>
            <a:pPr fontAlgn="base"/>
            <a:r>
              <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rPr>
              <a:t>4.1 多项式的描述方法</a:t>
            </a:r>
            <a:endPar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4" name="文本框 3"/>
          <p:cNvSpPr txBox="1"/>
          <p:nvPr/>
        </p:nvSpPr>
        <p:spPr>
          <a:xfrm>
            <a:off x="1438275" y="3851910"/>
            <a:ext cx="10302875" cy="2225040"/>
          </a:xfrm>
          <a:prstGeom prst="rect">
            <a:avLst/>
          </a:prstGeom>
          <a:noFill/>
        </p:spPr>
        <p:txBody>
          <a:bodyPr wrap="square" rtlCol="0">
            <a:spAutoFit/>
          </a:bodyPr>
          <a:p>
            <a:pPr fontAlgn="base"/>
            <a:r>
              <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使用函数</a:t>
            </a:r>
            <a:r>
              <a:rPr lang="zh-CN" altLang="en-US" sz="2000" b="1" strike="noStrike" noProof="1">
                <a:solidFill>
                  <a:srgbClr val="FF000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roots</a:t>
            </a:r>
            <a:r>
              <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可以求出多项式</a:t>
            </a:r>
            <a:r>
              <a:rPr lang="zh-CN" altLang="en-US" sz="2000" b="1" strike="noStrike" noProof="1">
                <a:solidFill>
                  <a:srgbClr val="FF000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f(x)</a:t>
            </a:r>
            <a:r>
              <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等于0的根，多项式的根可以用列向量表示。若已知多项式等于0的根，使用命令</a:t>
            </a:r>
            <a:r>
              <a:rPr lang="zh-CN" altLang="en-US" sz="2000" b="1" strike="noStrike" noProof="1">
                <a:solidFill>
                  <a:srgbClr val="FF000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poly</a:t>
            </a:r>
            <a:r>
              <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可以求出相应多项式的系数矩阵。比如本例求多项式f(x) 等于0的根。读者只需在</a:t>
            </a:r>
            <a:r>
              <a:rPr lang="zh-CN" altLang="en-US" sz="2000" b="1" strike="noStrike" noProof="1">
                <a:solidFill>
                  <a:srgbClr val="FF000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MATLAB</a:t>
            </a:r>
            <a:r>
              <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的命令窗口中键入以下语句：</a:t>
            </a:r>
            <a:endPar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&gt;&gt; f_p=[1, 0, -12, 0, 25, 116]</a:t>
            </a:r>
            <a:endParaRPr lang="en-US" altLang="zh-CN"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2" fontAlgn="base"/>
            <a:r>
              <a:rPr lang="en-US" altLang="zh-CN"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 r=roots(f_p)</a:t>
            </a:r>
            <a:endParaRPr lang="en-US" altLang="zh-CN"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2" fontAlgn="base"/>
            <a:r>
              <a:rPr lang="en-US" altLang="zh-CN"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本例的执行结果为：r = 11.7473 		2.7028          </a:t>
            </a:r>
            <a:endParaRPr lang="en-US" altLang="zh-CN"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lvl="2" fontAlgn="base"/>
            <a:r>
              <a:rPr lang="en-US" altLang="zh-CN"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-1.2251 + 1.4672i     -1.2251 - 1.4672i</a:t>
            </a:r>
            <a:endParaRPr lang="en-US" altLang="zh-CN"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92514"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2" name="文本框 1"/>
          <p:cNvSpPr txBox="1"/>
          <p:nvPr/>
        </p:nvSpPr>
        <p:spPr>
          <a:xfrm>
            <a:off x="472440" y="1764030"/>
            <a:ext cx="10302239" cy="82296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举例22：已知某多项式f(x) 等于0的根为：r_f=[1 3 -4 7 -9]’，求该多项式</a:t>
            </a:r>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f(x)的系数f_p。在MATLAB的命令窗口中只需键入以下命令语句：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4" name="文本框 3"/>
          <p:cNvSpPr txBox="1"/>
          <p:nvPr/>
        </p:nvSpPr>
        <p:spPr>
          <a:xfrm>
            <a:off x="1225550" y="3197860"/>
            <a:ext cx="10302875" cy="2651760"/>
          </a:xfrm>
          <a:prstGeom prst="rect">
            <a:avLst/>
          </a:prstGeom>
          <a:noFill/>
        </p:spPr>
        <p:txBody>
          <a:bodyPr wrap="square" rtlCol="0">
            <a:spAutoFit/>
          </a:bodyPr>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r_f=[1, 3, -4, 7, -9]			</a:t>
            </a:r>
            <a:r>
              <a:rPr lang="zh-CN" altLang="en-US" sz="24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%多项式f(x) 等于0的根</a:t>
            </a:r>
            <a:endParaRPr lang="zh-CN" altLang="en-US" sz="24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f_p=poly(r_f)				</a:t>
            </a:r>
            <a:r>
              <a:rPr lang="zh-CN" altLang="en-US" sz="24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%求该多项式f(x)的系数</a:t>
            </a:r>
            <a:endParaRPr lang="zh-CN" altLang="en-US" sz="24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执行结果为：f_p = 1     2   -76   -14   843  -756。</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在MATLAB的命令窗口中键入以下命令语句：</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f_x=poly2str(f_p,'x')			</a:t>
            </a:r>
            <a:r>
              <a:rPr lang="zh-CN" altLang="en-US" sz="24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%求多项式f(x)的表达式</a:t>
            </a:r>
            <a:endParaRPr lang="zh-CN" altLang="en-US" sz="24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执行结果为：f_x =  x^5 + 2 x^4 - 76 x^3 - 14 x^2 + 843 x – 756</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94562"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6" name="文本框 5"/>
          <p:cNvSpPr txBox="1"/>
          <p:nvPr/>
        </p:nvSpPr>
        <p:spPr>
          <a:xfrm>
            <a:off x="1438275" y="2774950"/>
            <a:ext cx="6465888" cy="396875"/>
          </a:xfrm>
          <a:prstGeom prst="rect">
            <a:avLst/>
          </a:prstGeom>
          <a:noFill/>
        </p:spPr>
        <p:txBody>
          <a:bodyPr wrap="square" rtlCol="0">
            <a:spAutoFit/>
          </a:bodyPr>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解释说明：它表示多项式p1和p2相乘。</a:t>
            </a:r>
            <a:endParaRPr lang="zh-CN" altLang="en-US" sz="2000" strike="noStrike" noProof="1">
              <a:effectLst>
                <a:outerShdw blurRad="38100" dist="19050" dir="2700000" algn="tl" rotWithShape="0">
                  <a:schemeClr val="dk1">
                    <a:alpha val="40000"/>
                  </a:schemeClr>
                </a:outerShdw>
              </a:effectLst>
            </a:endParaRPr>
          </a:p>
        </p:txBody>
      </p:sp>
      <p:sp>
        <p:nvSpPr>
          <p:cNvPr id="8" name="文本框 7"/>
          <p:cNvSpPr txBox="1"/>
          <p:nvPr/>
        </p:nvSpPr>
        <p:spPr>
          <a:xfrm>
            <a:off x="865188" y="1355725"/>
            <a:ext cx="4129088" cy="457200"/>
          </a:xfrm>
          <a:prstGeom prst="rect">
            <a:avLst/>
          </a:prstGeom>
          <a:noFill/>
        </p:spPr>
        <p:txBody>
          <a:bodyPr wrap="square" rtlCol="0">
            <a:spAutoFit/>
          </a:bodyPr>
          <a:p>
            <a:pPr fontAlgn="base"/>
            <a:r>
              <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rPr>
              <a:t>4.2 多项式运算的命令函数</a:t>
            </a:r>
            <a:endPar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4" name="文本框 3"/>
          <p:cNvSpPr txBox="1"/>
          <p:nvPr/>
        </p:nvSpPr>
        <p:spPr>
          <a:xfrm>
            <a:off x="1438275" y="2317750"/>
            <a:ext cx="5423535"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命令格式：p=conv(p1,p2)</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84" name=" 184"/>
          <p:cNvSpPr/>
          <p:nvPr/>
        </p:nvSpPr>
        <p:spPr>
          <a:xfrm>
            <a:off x="1127125" y="1946275"/>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94567" name="文本框 2"/>
          <p:cNvSpPr txBox="1"/>
          <p:nvPr/>
        </p:nvSpPr>
        <p:spPr>
          <a:xfrm>
            <a:off x="1438275" y="1860550"/>
            <a:ext cx="4651375" cy="457200"/>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多项式相乘的命令函数conv</a:t>
            </a:r>
            <a:endParaRPr lang="zh-CN" altLang="en-US" sz="2400">
              <a:latin typeface="华文细黑" panose="02010600040101010101" pitchFamily="2" charset="-122"/>
              <a:ea typeface="华文细黑" panose="02010600040101010101" pitchFamily="2" charset="-122"/>
            </a:endParaRPr>
          </a:p>
        </p:txBody>
      </p:sp>
      <p:sp>
        <p:nvSpPr>
          <p:cNvPr id="5" name="文本框 4"/>
          <p:cNvSpPr txBox="1"/>
          <p:nvPr/>
        </p:nvSpPr>
        <p:spPr>
          <a:xfrm>
            <a:off x="1438275" y="3342005"/>
            <a:ext cx="10145395" cy="301752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例如：已知两个多项式的系数矩阵a和b分别为：a=[1 2 3]和b=[1 2]，求它们的乘积。在MATLAB的命令窗口中键入：</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&gt;&gt; a=[1, 2, 3] ; b=[1, 2];</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&gt;&gt; c=conv(a,b)</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本例的执行结果为：c= 1  4  7  6</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需要注意的是，</a:t>
            </a:r>
            <a:r>
              <a:rPr lang="en-US" altLang="zh-CN"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conv</a:t>
            </a:r>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命令可以嵌套使用，如</a:t>
            </a:r>
            <a:r>
              <a:rPr lang="en-US" altLang="zh-CN"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conv(conv(a,b),c)</a:t>
            </a:r>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和</a:t>
            </a:r>
            <a:endParaRPr lang="en-US" altLang="zh-CN" sz="2400" strike="noStrike" noProof="1">
              <a:solidFill>
                <a:schemeClr val="tx1"/>
              </a:solidFill>
              <a:effectLst>
                <a:outerShdw blurRad="38100" dist="19050" dir="2700000" algn="tl" rotWithShape="0">
                  <a:schemeClr val="dk1">
                    <a:alpha val="40000"/>
                  </a:schemeClr>
                </a:outerShdw>
              </a:effectLst>
            </a:endParaRPr>
          </a:p>
          <a:p>
            <a:pPr fontAlgn="base"/>
            <a:r>
              <a:rPr lang="en-US" altLang="zh-CN"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conv(conv(a,b),</a:t>
            </a:r>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en-US" altLang="zh-CN"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conv(c,d))</a:t>
            </a:r>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等不同表达形式。</a:t>
            </a:r>
            <a:endParaRPr lang="en-US" altLang="zh-CN" sz="24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96610"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6" name="文本框 5"/>
          <p:cNvSpPr txBox="1"/>
          <p:nvPr/>
        </p:nvSpPr>
        <p:spPr>
          <a:xfrm>
            <a:off x="1438275" y="2462213"/>
            <a:ext cx="8232775" cy="395288"/>
          </a:xfrm>
          <a:prstGeom prst="rect">
            <a:avLst/>
          </a:prstGeom>
          <a:noFill/>
        </p:spPr>
        <p:txBody>
          <a:bodyPr wrap="square" rtlCol="0">
            <a:spAutoFit/>
          </a:bodyPr>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解释说明：它表示多项式p1除以p2，商为q，余数为r，即p1=p2q+r。</a:t>
            </a:r>
            <a:endParaRPr lang="zh-CN" altLang="en-US" sz="2000" strike="noStrike" noProof="1">
              <a:effectLst>
                <a:outerShdw blurRad="38100" dist="19050" dir="2700000" algn="tl" rotWithShape="0">
                  <a:schemeClr val="dk1">
                    <a:alpha val="40000"/>
                  </a:schemeClr>
                </a:outerShdw>
              </a:effectLst>
            </a:endParaRPr>
          </a:p>
        </p:txBody>
      </p:sp>
      <p:sp>
        <p:nvSpPr>
          <p:cNvPr id="4" name="文本框 3"/>
          <p:cNvSpPr txBox="1"/>
          <p:nvPr/>
        </p:nvSpPr>
        <p:spPr>
          <a:xfrm>
            <a:off x="1438275" y="1909445"/>
            <a:ext cx="5423535"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命令格式：[q,r]=deconv(p1,p2)</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84" name=" 184"/>
          <p:cNvSpPr/>
          <p:nvPr/>
        </p:nvSpPr>
        <p:spPr>
          <a:xfrm>
            <a:off x="1127125" y="1441450"/>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96614" name="文本框 2"/>
          <p:cNvSpPr txBox="1"/>
          <p:nvPr/>
        </p:nvSpPr>
        <p:spPr>
          <a:xfrm>
            <a:off x="1438275" y="1355725"/>
            <a:ext cx="4651375" cy="457200"/>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多项式相除的命令函数deconv</a:t>
            </a:r>
            <a:endParaRPr lang="zh-CN" altLang="en-US" sz="2400">
              <a:latin typeface="华文细黑" panose="02010600040101010101" pitchFamily="2" charset="-122"/>
              <a:ea typeface="华文细黑" panose="02010600040101010101" pitchFamily="2" charset="-122"/>
            </a:endParaRPr>
          </a:p>
        </p:txBody>
      </p:sp>
      <p:sp>
        <p:nvSpPr>
          <p:cNvPr id="5" name="文本框 4"/>
          <p:cNvSpPr txBox="1"/>
          <p:nvPr/>
        </p:nvSpPr>
        <p:spPr>
          <a:xfrm>
            <a:off x="1343025" y="3328035"/>
            <a:ext cx="10145395" cy="265176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举例说明：已知两个多项式的系数矩阵a和b分别为：a=[1 2 3]和b=[1 2]，求它们的除。在MATLAB的命令窗口中键入以下命令语句：</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&gt;&gt; a=[1, 2 ,3]; b=[1, 2];</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&gt;&gt; [q,r]=deconv(a,b) 	</a:t>
            </a:r>
            <a:r>
              <a:rPr lang="en-US" altLang="zh-CN"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%q为商多项式，r为余多项式</a:t>
            </a:r>
            <a:endParaRPr lang="en-US" altLang="zh-CN" sz="2400" b="1" strike="noStrike" noProof="1">
              <a:solidFill>
                <a:srgbClr val="92D050"/>
              </a:solidFill>
              <a:effectLst>
                <a:reflection blurRad="6350" stA="53000" endA="300" endPos="35500" dir="5400000" sy="-90000" algn="bl" rotWithShape="0"/>
              </a:effectLst>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本例的执行结果为：q = 1     0</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r  = 0     0     3</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98658"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6" name="文本框 5"/>
          <p:cNvSpPr txBox="1"/>
          <p:nvPr/>
        </p:nvSpPr>
        <p:spPr>
          <a:xfrm>
            <a:off x="1438275" y="2462213"/>
            <a:ext cx="5422900" cy="395288"/>
          </a:xfrm>
          <a:prstGeom prst="rect">
            <a:avLst/>
          </a:prstGeom>
          <a:noFill/>
        </p:spPr>
        <p:txBody>
          <a:bodyPr wrap="square" rtlCol="0">
            <a:spAutoFit/>
          </a:bodyPr>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解释说明：表示对多项式p求导，得到Dp。</a:t>
            </a:r>
            <a:endParaRPr lang="zh-CN" altLang="en-US" sz="2000" strike="noStrike" noProof="1">
              <a:effectLst>
                <a:outerShdw blurRad="38100" dist="19050" dir="2700000" algn="tl" rotWithShape="0">
                  <a:schemeClr val="dk1">
                    <a:alpha val="40000"/>
                  </a:schemeClr>
                </a:outerShdw>
              </a:effectLst>
            </a:endParaRPr>
          </a:p>
        </p:txBody>
      </p:sp>
      <p:sp>
        <p:nvSpPr>
          <p:cNvPr id="4" name="文本框 3"/>
          <p:cNvSpPr txBox="1"/>
          <p:nvPr/>
        </p:nvSpPr>
        <p:spPr>
          <a:xfrm>
            <a:off x="1438275" y="1909445"/>
            <a:ext cx="5423535"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命令格式：Dp=polyder(p)</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84" name=" 184"/>
          <p:cNvSpPr/>
          <p:nvPr/>
        </p:nvSpPr>
        <p:spPr>
          <a:xfrm>
            <a:off x="1127125" y="1441450"/>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98662" name="文本框 2"/>
          <p:cNvSpPr txBox="1"/>
          <p:nvPr/>
        </p:nvSpPr>
        <p:spPr>
          <a:xfrm>
            <a:off x="1438275" y="1355725"/>
            <a:ext cx="4651375" cy="457200"/>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 多项式求导的命令函数polyder</a:t>
            </a:r>
            <a:endParaRPr lang="zh-CN" altLang="en-US" sz="2400">
              <a:latin typeface="华文细黑" panose="02010600040101010101" pitchFamily="2" charset="-122"/>
              <a:ea typeface="华文细黑" panose="02010600040101010101" pitchFamily="2" charset="-122"/>
            </a:endParaRPr>
          </a:p>
        </p:txBody>
      </p:sp>
      <p:sp>
        <p:nvSpPr>
          <p:cNvPr id="2" name=" 184"/>
          <p:cNvSpPr/>
          <p:nvPr/>
        </p:nvSpPr>
        <p:spPr>
          <a:xfrm>
            <a:off x="1127125" y="2943225"/>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98664" name="文本框 6"/>
          <p:cNvSpPr txBox="1"/>
          <p:nvPr/>
        </p:nvSpPr>
        <p:spPr>
          <a:xfrm>
            <a:off x="1438275" y="2857500"/>
            <a:ext cx="5278438" cy="457200"/>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多项式因式分解的命令函数residue</a:t>
            </a:r>
            <a:endParaRPr lang="zh-CN" altLang="en-US" sz="2400">
              <a:latin typeface="华文细黑" panose="02010600040101010101" pitchFamily="2" charset="-122"/>
              <a:ea typeface="华文细黑" panose="02010600040101010101" pitchFamily="2" charset="-122"/>
            </a:endParaRPr>
          </a:p>
        </p:txBody>
      </p:sp>
      <p:sp>
        <p:nvSpPr>
          <p:cNvPr id="8" name="文本框 7"/>
          <p:cNvSpPr txBox="1"/>
          <p:nvPr/>
        </p:nvSpPr>
        <p:spPr>
          <a:xfrm>
            <a:off x="1438275" y="3315335"/>
            <a:ext cx="6470650"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命令格式（1）：[r,p,s]=residue(Num,Den)</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文本框 8"/>
          <p:cNvSpPr txBox="1"/>
          <p:nvPr/>
        </p:nvSpPr>
        <p:spPr>
          <a:xfrm>
            <a:off x="1438275" y="3867150"/>
            <a:ext cx="9764713" cy="1311275"/>
          </a:xfrm>
          <a:prstGeom prst="rect">
            <a:avLst/>
          </a:prstGeom>
          <a:noFill/>
        </p:spPr>
        <p:txBody>
          <a:bodyPr wrap="square" rtlCol="0">
            <a:spAutoFit/>
          </a:bodyPr>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解释说明：它用于因式分解，余数（又称留数）返回到向量r=[r1,r2,r3…rn]，极点返回到列向量p=[p1,p2,p3…pn]，常数项返回到k。如下面所示的形式：</a:t>
            </a:r>
            <a:endParaRPr lang="zh-CN" altLang="en-US" sz="2000" strike="noStrike" noProof="1">
              <a:effectLst>
                <a:outerShdw blurRad="38100" dist="19050" dir="2700000" algn="tl" rotWithShape="0">
                  <a:schemeClr val="dk1">
                    <a:alpha val="40000"/>
                  </a:schemeClr>
                </a:outerShdw>
              </a:effectLst>
            </a:endParaRPr>
          </a:p>
          <a:p>
            <a:pPr fontAlgn="base"/>
            <a:endParaRPr lang="zh-CN" altLang="en-US" sz="2000" strike="noStrike" noProof="1">
              <a:effectLst>
                <a:outerShdw blurRad="38100" dist="19050" dir="2700000" algn="tl" rotWithShape="0">
                  <a:schemeClr val="dk1">
                    <a:alpha val="40000"/>
                  </a:schemeClr>
                </a:outerShdw>
              </a:effectLst>
            </a:endParaRPr>
          </a:p>
          <a:p>
            <a:pPr fontAlgn="base"/>
            <a:r>
              <a:rPr lang="en-US" alt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（2-2）</a:t>
            </a:r>
            <a:endParaRPr lang="en-US" altLang="zh-CN" sz="2000" strike="noStrike" noProof="1">
              <a:effectLst>
                <a:outerShdw blurRad="38100" dist="19050" dir="2700000" algn="tl" rotWithShape="0">
                  <a:schemeClr val="dk1">
                    <a:alpha val="40000"/>
                  </a:schemeClr>
                </a:outerShdw>
              </a:effectLst>
            </a:endParaRPr>
          </a:p>
        </p:txBody>
      </p:sp>
      <p:graphicFrame>
        <p:nvGraphicFramePr>
          <p:cNvPr id="198667" name="对象 -2147482505"/>
          <p:cNvGraphicFramePr>
            <a:graphicFrameLocks noChangeAspect="1"/>
          </p:cNvGraphicFramePr>
          <p:nvPr/>
        </p:nvGraphicFramePr>
        <p:xfrm>
          <a:off x="4032250" y="4568825"/>
          <a:ext cx="4575175" cy="717550"/>
        </p:xfrm>
        <a:graphic>
          <a:graphicData uri="http://schemas.openxmlformats.org/presentationml/2006/ole">
            <mc:AlternateContent xmlns:mc="http://schemas.openxmlformats.org/markup-compatibility/2006">
              <mc:Choice xmlns:v="urn:schemas-microsoft-com:vml" Requires="v">
                <p:oleObj spid="_x0000_s3093" name="" r:id="rId1" imgW="2754630" imgH="431800" progId="Equation.3">
                  <p:embed/>
                </p:oleObj>
              </mc:Choice>
              <mc:Fallback>
                <p:oleObj name="" r:id="rId1" imgW="2754630" imgH="431800" progId="Equation.3">
                  <p:embed/>
                  <p:pic>
                    <p:nvPicPr>
                      <p:cNvPr id="0" name="图片 3092"/>
                      <p:cNvPicPr/>
                      <p:nvPr/>
                    </p:nvPicPr>
                    <p:blipFill>
                      <a:blip r:embed="rId2"/>
                      <a:stretch>
                        <a:fillRect/>
                      </a:stretch>
                    </p:blipFill>
                    <p:spPr>
                      <a:xfrm>
                        <a:off x="4032250" y="4568825"/>
                        <a:ext cx="4575175" cy="717550"/>
                      </a:xfrm>
                      <a:prstGeom prst="rect">
                        <a:avLst/>
                      </a:prstGeom>
                      <a:noFill/>
                      <a:ln w="38100">
                        <a:noFill/>
                        <a:miter/>
                      </a:ln>
                    </p:spPr>
                  </p:pic>
                </p:oleObj>
              </mc:Fallback>
            </mc:AlternateContent>
          </a:graphicData>
        </a:graphic>
      </p:graphicFrame>
      <p:sp>
        <p:nvSpPr>
          <p:cNvPr id="10" name="文本框 9"/>
          <p:cNvSpPr txBox="1"/>
          <p:nvPr/>
        </p:nvSpPr>
        <p:spPr>
          <a:xfrm>
            <a:off x="1127760" y="5286375"/>
            <a:ext cx="9839325" cy="118872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举例23：已知，某多项式为：</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求它的“商”和“余”的多项式。</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aphicFrame>
        <p:nvGraphicFramePr>
          <p:cNvPr id="198669" name="对象 -2147482504"/>
          <p:cNvGraphicFramePr>
            <a:graphicFrameLocks noChangeAspect="1"/>
          </p:cNvGraphicFramePr>
          <p:nvPr/>
        </p:nvGraphicFramePr>
        <p:xfrm>
          <a:off x="6089650" y="5286375"/>
          <a:ext cx="3200400" cy="800100"/>
        </p:xfrm>
        <a:graphic>
          <a:graphicData uri="http://schemas.openxmlformats.org/presentationml/2006/ole">
            <mc:AlternateContent xmlns:mc="http://schemas.openxmlformats.org/markup-compatibility/2006">
              <mc:Choice xmlns:v="urn:schemas-microsoft-com:vml" Requires="v">
                <p:oleObj spid="_x0000_s3094" name="" r:id="rId3" imgW="1676400" imgH="419100" progId="Equation.3">
                  <p:embed/>
                </p:oleObj>
              </mc:Choice>
              <mc:Fallback>
                <p:oleObj name="" r:id="rId3" imgW="1676400" imgH="419100" progId="Equation.3">
                  <p:embed/>
                  <p:pic>
                    <p:nvPicPr>
                      <p:cNvPr id="0" name="图片 3093"/>
                      <p:cNvPicPr/>
                      <p:nvPr/>
                    </p:nvPicPr>
                    <p:blipFill>
                      <a:blip r:embed="rId4"/>
                      <a:stretch>
                        <a:fillRect/>
                      </a:stretch>
                    </p:blipFill>
                    <p:spPr>
                      <a:xfrm>
                        <a:off x="6089650" y="5286375"/>
                        <a:ext cx="3200400" cy="800100"/>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26978" name="文本占位符 2"/>
          <p:cNvSpPr>
            <a:spLocks noGrp="1"/>
          </p:cNvSpPr>
          <p:nvPr>
            <p:ph type="body" sz="quarter" idx="12"/>
          </p:nvPr>
        </p:nvSpPr>
        <p:spPr>
          <a:xfrm>
            <a:off x="1438275" y="347663"/>
            <a:ext cx="7081838"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§2-1 数值、变量与表达式</a:t>
            </a:r>
            <a:endParaRPr lang="zh-CN" altLang="en-US" kern="1200" baseline="0" dirty="0">
              <a:latin typeface="+mn-lt"/>
              <a:ea typeface="微软雅黑" panose="020B0503020204020204" charset="-122"/>
              <a:cs typeface="+mn-cs"/>
            </a:endParaRPr>
          </a:p>
        </p:txBody>
      </p:sp>
      <p:sp>
        <p:nvSpPr>
          <p:cNvPr id="2" name="文本框 1"/>
          <p:cNvSpPr txBox="1"/>
          <p:nvPr/>
        </p:nvSpPr>
        <p:spPr>
          <a:xfrm>
            <a:off x="3916044" y="3275965"/>
            <a:ext cx="4359275" cy="518160"/>
          </a:xfrm>
          <a:prstGeom prst="rect">
            <a:avLst/>
          </a:prstGeom>
          <a:noFill/>
        </p:spPr>
        <p:txBody>
          <a:bodyPr wrap="square" rtlCol="0">
            <a:spAutoFit/>
          </a:bodyPr>
          <a:p>
            <a:pPr fontAlgn="base"/>
            <a:r>
              <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§2-1 数值、变量与表达式</a:t>
            </a:r>
            <a:endPar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3" name="文本框 2"/>
          <p:cNvSpPr txBox="1"/>
          <p:nvPr/>
        </p:nvSpPr>
        <p:spPr>
          <a:xfrm>
            <a:off x="954088" y="1355725"/>
            <a:ext cx="10283825" cy="1920875"/>
          </a:xfrm>
          <a:prstGeom prst="rect">
            <a:avLst/>
          </a:prstGeom>
          <a:noFill/>
        </p:spPr>
        <p:txBody>
          <a:bodyPr wrap="square" rtlCol="0">
            <a:spAutoFit/>
          </a:bodyPr>
          <a:p>
            <a:pPr fontAlgn="base"/>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本章的讨论重点是如何利用现有的MATLAB数值计算资源，以最简明的方式阐述理论数学、数值数学和 MATLAB 计算命令之间的内在联系、使用方法与重要技巧。通过本章的学习，可以领悟到MATLAB软件的计算命令在数据计算、处理、表达等方面的独特之处，掌握了这些基本知识，对于解决电气工程的实际问题，是必不可少的。</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954088" y="3952875"/>
            <a:ext cx="1546225" cy="457200"/>
          </a:xfrm>
          <a:prstGeom prst="rect">
            <a:avLst/>
          </a:prstGeom>
          <a:noFill/>
        </p:spPr>
        <p:txBody>
          <a:bodyPr wrap="square" rtlCol="0">
            <a:spAutoFit/>
          </a:bodyPr>
          <a:p>
            <a:pPr fontAlgn="base"/>
            <a:r>
              <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rPr>
              <a:t>1.1 数值</a:t>
            </a:r>
            <a:endPar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126982" name="文本框 8"/>
          <p:cNvSpPr txBox="1"/>
          <p:nvPr/>
        </p:nvSpPr>
        <p:spPr>
          <a:xfrm>
            <a:off x="954088" y="4410075"/>
            <a:ext cx="10069512" cy="1555750"/>
          </a:xfrm>
          <a:prstGeom prst="rect">
            <a:avLst/>
          </a:prstGeom>
          <a:noFill/>
          <a:ln w="9525">
            <a:noFill/>
          </a:ln>
        </p:spPr>
        <p:txBody>
          <a:bodyPr wrap="square" anchor="t">
            <a:spAutoFit/>
          </a:bodyPr>
          <a:p>
            <a:pPr lvl="0" indent="0"/>
            <a:r>
              <a:rPr lang="en-US" altLang="zh-CN" sz="2400">
                <a:latin typeface="华文细黑" panose="02010600040101010101" pitchFamily="2" charset="-122"/>
                <a:ea typeface="华文细黑" panose="02010600040101010101" pitchFamily="2" charset="-122"/>
              </a:rPr>
              <a:t>        </a:t>
            </a:r>
            <a:r>
              <a:rPr lang="zh-CN" altLang="en-US" sz="2400">
                <a:latin typeface="华文细黑" panose="02010600040101010101" pitchFamily="2" charset="-122"/>
                <a:ea typeface="华文细黑" panose="02010600040101010101" pitchFamily="2" charset="-122"/>
              </a:rPr>
              <a:t>在MATLAB的命令窗口中或者编辑器窗口中可以直接输入十进制，但是，如果数值类似于-1.9</a:t>
            </a:r>
            <a:r>
              <a:rPr lang="en-US" altLang="zh-CN" sz="2400">
                <a:latin typeface="华文细黑" panose="02010600040101010101" pitchFamily="2" charset="-122"/>
                <a:ea typeface="华文细黑" panose="02010600040101010101" pitchFamily="2" charset="-122"/>
              </a:rPr>
              <a:t>*</a:t>
            </a:r>
            <a:r>
              <a:rPr lang="zh-CN" altLang="en-US" sz="2400">
                <a:latin typeface="华文细黑" panose="02010600040101010101" pitchFamily="2" charset="-122"/>
                <a:ea typeface="华文细黑" panose="02010600040101010101" pitchFamily="2" charset="-122"/>
              </a:rPr>
              <a:t>10</a:t>
            </a:r>
            <a:r>
              <a:rPr lang="zh-CN" altLang="en-US" sz="2400" baseline="30000">
                <a:latin typeface="华文细黑" panose="02010600040101010101" pitchFamily="2" charset="-122"/>
                <a:ea typeface="华文细黑" panose="02010600040101010101" pitchFamily="2" charset="-122"/>
              </a:rPr>
              <a:t>-6</a:t>
            </a:r>
            <a:r>
              <a:rPr lang="zh-CN" altLang="en-US" sz="2400">
                <a:latin typeface="华文细黑" panose="02010600040101010101" pitchFamily="2" charset="-122"/>
                <a:ea typeface="华文细黑" panose="02010600040101010101" pitchFamily="2" charset="-122"/>
              </a:rPr>
              <a:t>、5.41</a:t>
            </a:r>
            <a:r>
              <a:rPr lang="en-US" altLang="zh-CN" sz="2400">
                <a:latin typeface="华文细黑" panose="02010600040101010101" pitchFamily="2" charset="-122"/>
                <a:ea typeface="华文细黑" panose="02010600040101010101" pitchFamily="2" charset="-122"/>
              </a:rPr>
              <a:t>*</a:t>
            </a:r>
            <a:r>
              <a:rPr lang="zh-CN" altLang="en-US" sz="2400">
                <a:latin typeface="华文细黑" panose="02010600040101010101" pitchFamily="2" charset="-122"/>
                <a:ea typeface="华文细黑" panose="02010600040101010101" pitchFamily="2" charset="-122"/>
              </a:rPr>
              <a:t>10</a:t>
            </a:r>
            <a:r>
              <a:rPr lang="zh-CN" altLang="en-US" sz="2400" baseline="30000">
                <a:latin typeface="华文细黑" panose="02010600040101010101" pitchFamily="2" charset="-122"/>
                <a:ea typeface="华文细黑" panose="02010600040101010101" pitchFamily="2" charset="-122"/>
              </a:rPr>
              <a:t>13</a:t>
            </a:r>
            <a:r>
              <a:rPr lang="zh-CN" altLang="en-US" sz="2400">
                <a:latin typeface="华文细黑" panose="02010600040101010101" pitchFamily="2" charset="-122"/>
                <a:ea typeface="华文细黑" panose="02010600040101010101" pitchFamily="2" charset="-122"/>
              </a:rPr>
              <a:t>形式时，在MATLAB的命令窗口中或者编辑器窗口中需要按照以下形式进行输入或者录入：-1.9e</a:t>
            </a:r>
            <a:r>
              <a:rPr lang="zh-CN" altLang="en-US" sz="2400" baseline="30000">
                <a:latin typeface="华文细黑" panose="02010600040101010101" pitchFamily="2" charset="-122"/>
                <a:ea typeface="华文细黑" panose="02010600040101010101" pitchFamily="2" charset="-122"/>
              </a:rPr>
              <a:t>-6</a:t>
            </a:r>
            <a:r>
              <a:rPr lang="zh-CN" altLang="en-US" sz="2400">
                <a:latin typeface="华文细黑" panose="02010600040101010101" pitchFamily="2" charset="-122"/>
                <a:ea typeface="华文细黑" panose="02010600040101010101" pitchFamily="2" charset="-122"/>
              </a:rPr>
              <a:t>、5.41e</a:t>
            </a:r>
            <a:r>
              <a:rPr lang="zh-CN" altLang="en-US" sz="2400" baseline="30000">
                <a:latin typeface="华文细黑" panose="02010600040101010101" pitchFamily="2" charset="-122"/>
                <a:ea typeface="华文细黑" panose="02010600040101010101" pitchFamily="2" charset="-122"/>
              </a:rPr>
              <a:t>13</a:t>
            </a:r>
            <a:r>
              <a:rPr lang="zh-CN" altLang="en-US" sz="2400">
                <a:latin typeface="华文细黑" panose="02010600040101010101" pitchFamily="2" charset="-122"/>
                <a:ea typeface="华文细黑" panose="02010600040101010101" pitchFamily="2" charset="-122"/>
              </a:rPr>
              <a:t>。</a:t>
            </a:r>
            <a:endParaRPr lang="zh-CN" altLang="en-US" sz="2400">
              <a:latin typeface="华文细黑" panose="02010600040101010101" pitchFamily="2" charset="-122"/>
              <a:ea typeface="华文细黑" panose="020106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00706"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9" name="文本框 8"/>
          <p:cNvSpPr txBox="1"/>
          <p:nvPr/>
        </p:nvSpPr>
        <p:spPr>
          <a:xfrm>
            <a:off x="1212850" y="1260475"/>
            <a:ext cx="9764713" cy="4968875"/>
          </a:xfrm>
          <a:prstGeom prst="rect">
            <a:avLst/>
          </a:prstGeom>
          <a:noFill/>
        </p:spPr>
        <p:txBody>
          <a:bodyPr wrap="square" rtlCol="0">
            <a:spAutoFit/>
          </a:bodyPr>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在MATLAB的编辑器窗口中键入以下语句，并保存为exm_23.m：</a:t>
            </a:r>
            <a:endParaRPr lang="zh-CN" altLang="en-US" sz="2000" strike="noStrike" noProof="1">
              <a:effectLst>
                <a:outerShdw blurRad="38100" dist="19050" dir="2700000" algn="tl" rotWithShape="0">
                  <a:schemeClr val="dk1">
                    <a:alpha val="40000"/>
                  </a:schemeClr>
                </a:outerShdw>
              </a:effectLst>
            </a:endParaRPr>
          </a:p>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%多项式因式分解的命令函数residue</a:t>
            </a:r>
            <a:endParaRPr lang="zh-CN" altLang="en-US" sz="2000" strike="noStrike" noProof="1">
              <a:effectLst>
                <a:outerShdw blurRad="38100" dist="19050" dir="2700000" algn="tl" rotWithShape="0">
                  <a:schemeClr val="dk1">
                    <a:alpha val="40000"/>
                  </a:schemeClr>
                </a:outerShdw>
              </a:effectLst>
            </a:endParaRPr>
          </a:p>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clear;clc,clf					</a:t>
            </a:r>
            <a:r>
              <a:rPr lang="zh-CN" altLang="en-US"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clf可以清除图形窗口中的图形</a:t>
            </a:r>
            <a:endParaRPr lang="zh-CN" altLang="en-US" sz="20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p1=[1, 0, 2];p2=[1, 4];p3=[1, 1];		</a:t>
            </a:r>
            <a:r>
              <a:rPr lang="zh-CN" altLang="en-US"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%分子三个因式的系数向量</a:t>
            </a:r>
            <a:endParaRPr lang="zh-CN" altLang="en-US" sz="20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Num1=conv(p1,p2);				</a:t>
            </a:r>
            <a:r>
              <a:rPr lang="zh-CN" altLang="en-US"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%计算前两个因式相乘得到的多项式</a:t>
            </a:r>
            <a:endParaRPr lang="zh-CN" altLang="en-US" sz="20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Num=conv(Num1,p3);				</a:t>
            </a:r>
            <a:r>
              <a:rPr lang="zh-CN" altLang="en-US"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%计算分子(Numerator)多项式系数</a:t>
            </a:r>
            <a:endParaRPr lang="zh-CN" altLang="en-US" sz="20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Den=[1, 0, 1, 1];				</a:t>
            </a:r>
            <a:r>
              <a:rPr lang="zh-CN" altLang="en-US"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%分母(Denominator)多项式系数</a:t>
            </a:r>
            <a:endParaRPr lang="zh-CN" altLang="en-US" sz="20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[Q,R]=deconv(Num,Den);			</a:t>
            </a:r>
            <a:r>
              <a:rPr lang="zh-CN" altLang="en-US"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%计算商多项式和余多项式</a:t>
            </a:r>
            <a:endParaRPr lang="zh-CN" altLang="en-US" sz="20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Q_char='商为：';R_char='余为：';	</a:t>
            </a:r>
            <a:r>
              <a:rPr lang="en-US" alt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%显示易读形式结果</a:t>
            </a:r>
            <a:endParaRPr lang="zh-CN" altLang="en-US" sz="20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disp([Q_char,poly2str(Q,'s')]),disp([R_char,poly2str(R,'s')])</a:t>
            </a:r>
            <a:endParaRPr lang="zh-CN" altLang="en-US" sz="2000" strike="noStrike" noProof="1">
              <a:effectLst>
                <a:outerShdw blurRad="38100" dist="19050" dir="2700000" algn="tl" rotWithShape="0">
                  <a:schemeClr val="dk1">
                    <a:alpha val="40000"/>
                  </a:schemeClr>
                </a:outerShdw>
              </a:effectLst>
            </a:endParaRPr>
          </a:p>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[r,p,k]= residue (Num,Den)			</a:t>
            </a:r>
            <a:r>
              <a:rPr lang="zh-CN" altLang="en-US"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%求分式的留数r、极点p、直项</a:t>
            </a:r>
            <a:endParaRPr lang="zh-CN" altLang="en-US" sz="20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本例的执行结果为：商为：s + 5       余为</a:t>
            </a:r>
            <a:r>
              <a:rPr lang="en-US" alt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5 s^2 + 4 s + 3</a:t>
            </a:r>
            <a:endParaRPr lang="zh-CN" altLang="en-US" sz="2000" strike="noStrike" noProof="1">
              <a:effectLst>
                <a:outerShdw blurRad="38100" dist="19050" dir="2700000" algn="tl" rotWithShape="0">
                  <a:schemeClr val="dk1">
                    <a:alpha val="40000"/>
                  </a:schemeClr>
                </a:outerShdw>
              </a:effectLst>
            </a:endParaRPr>
          </a:p>
          <a:p>
            <a:pPr fontAlgn="base"/>
            <a:r>
              <a:rPr lang="en-US" alt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r =   1.9579 - 1.4652i</a:t>
            </a:r>
            <a:r>
              <a:rPr lang="en-US" alt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sym typeface="+mn-ea"/>
              </a:rPr>
              <a:t>p = 0.3412 + 1.1615i</a:t>
            </a:r>
            <a:endParaRPr lang="en-US" altLang="zh-CN" sz="2000" strike="noStrike" noProof="1">
              <a:effectLst>
                <a:outerShdw blurRad="38100" dist="19050" dir="2700000" algn="tl" rotWithShape="0">
                  <a:schemeClr val="dk1">
                    <a:alpha val="40000"/>
                  </a:schemeClr>
                </a:outerShdw>
              </a:effectLst>
            </a:endParaRPr>
          </a:p>
          <a:p>
            <a:pPr fontAlgn="base"/>
            <a:r>
              <a:rPr lang="en-US" alt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1.9579 + 1.4652i</a:t>
            </a:r>
            <a:r>
              <a:rPr lang="en-US" alt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sym typeface="+mn-ea"/>
              </a:rPr>
              <a:t>0.3412 - 1.1615i</a:t>
            </a:r>
            <a:endParaRPr lang="zh-CN" altLang="en-US" sz="2000" strike="noStrike" noProof="1">
              <a:effectLst>
                <a:outerShdw blurRad="38100" dist="19050" dir="2700000" algn="tl" rotWithShape="0">
                  <a:schemeClr val="dk1">
                    <a:alpha val="40000"/>
                  </a:schemeClr>
                </a:outerShdw>
              </a:effectLst>
            </a:endParaRPr>
          </a:p>
          <a:p>
            <a:pPr fontAlgn="base"/>
            <a:r>
              <a:rPr lang="en-US" alt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1.0842            </a:t>
            </a:r>
            <a:r>
              <a:rPr lang="en-US" alt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sym typeface="+mn-ea"/>
              </a:rPr>
              <a:t>-0.6823  </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endParaRPr lang="zh-CN" altLang="en-US" sz="2000" strike="noStrike" noProof="1">
              <a:effectLst>
                <a:outerShdw blurRad="38100" dist="19050" dir="2700000" algn="tl" rotWithShape="0">
                  <a:schemeClr val="dk1">
                    <a:alpha val="40000"/>
                  </a:schemeClr>
                </a:outerShdw>
              </a:effectLst>
            </a:endParaRPr>
          </a:p>
          <a:p>
            <a:pPr fontAlgn="base"/>
            <a:r>
              <a:rPr lang="en-US" alt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k = </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sym typeface="+mn-ea"/>
              </a:rPr>
              <a:t>1     5</a:t>
            </a:r>
            <a:endParaRPr lang="zh-CN" altLang="en-US" sz="2000" strike="noStrike" noProof="1">
              <a:effectLst>
                <a:outerShdw blurRad="38100" dist="19050" dir="2700000" algn="tl" rotWithShape="0">
                  <a:schemeClr val="dk1">
                    <a:alpha val="40000"/>
                  </a:schemeClr>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02754"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9" name="文本框 8"/>
          <p:cNvSpPr txBox="1"/>
          <p:nvPr/>
        </p:nvSpPr>
        <p:spPr>
          <a:xfrm>
            <a:off x="1212850" y="1260475"/>
            <a:ext cx="9764713" cy="701675"/>
          </a:xfrm>
          <a:prstGeom prst="rect">
            <a:avLst/>
          </a:prstGeom>
          <a:noFill/>
        </p:spPr>
        <p:txBody>
          <a:bodyPr wrap="square" rtlCol="0">
            <a:spAutoFit/>
          </a:bodyPr>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需要提醒的是，上面第二条和第三条命令也可以等效为：</a:t>
            </a:r>
            <a:endParaRPr lang="zh-CN" altLang="en-US" sz="2000" strike="noStrike" noProof="1">
              <a:effectLst>
                <a:outerShdw blurRad="38100" dist="19050" dir="2700000" algn="tl" rotWithShape="0">
                  <a:schemeClr val="dk1">
                    <a:alpha val="40000"/>
                  </a:schemeClr>
                </a:outerShdw>
              </a:effectLst>
            </a:endParaRPr>
          </a:p>
          <a:p>
            <a:pPr fontAlgn="base"/>
            <a:r>
              <a:rPr lang="en-US" alt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Num=conv([1,0,2],conv([1,4],[1,1]));</a:t>
            </a:r>
            <a:endParaRPr lang="zh-CN" altLang="en-US" sz="2000" strike="noStrike" noProof="1">
              <a:effectLst>
                <a:outerShdw blurRad="38100" dist="19050" dir="2700000" algn="tl" rotWithShape="0">
                  <a:schemeClr val="dk1">
                    <a:alpha val="40000"/>
                  </a:schemeClr>
                </a:outerShdw>
              </a:effectLst>
            </a:endParaRPr>
          </a:p>
        </p:txBody>
      </p:sp>
      <p:sp>
        <p:nvSpPr>
          <p:cNvPr id="2" name="文本框 1"/>
          <p:cNvSpPr txBox="1"/>
          <p:nvPr/>
        </p:nvSpPr>
        <p:spPr>
          <a:xfrm>
            <a:off x="1225550" y="2136140"/>
            <a:ext cx="6534150"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命令格式（2）：[num,den]=residue(r,p,k)</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文本框 2"/>
          <p:cNvSpPr txBox="1"/>
          <p:nvPr/>
        </p:nvSpPr>
        <p:spPr>
          <a:xfrm>
            <a:off x="1225550" y="2747963"/>
            <a:ext cx="8059738" cy="396875"/>
          </a:xfrm>
          <a:prstGeom prst="rect">
            <a:avLst/>
          </a:prstGeom>
          <a:noFill/>
        </p:spPr>
        <p:txBody>
          <a:bodyPr wrap="square" rtlCol="0">
            <a:spAutoFit/>
          </a:bodyPr>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解释说明：它可以将部分分式转化为多项式比，即：num(s)/den(s)。</a:t>
            </a:r>
            <a:endParaRPr lang="zh-CN" altLang="en-US" sz="2000" strike="noStrike" noProof="1">
              <a:solidFill>
                <a:schemeClr val="tx1"/>
              </a:solidFill>
              <a:effectLst>
                <a:outerShdw blurRad="38100" dist="19050" dir="2700000" algn="tl" rotWithShape="0">
                  <a:schemeClr val="dk1">
                    <a:alpha val="40000"/>
                  </a:schemeClr>
                </a:outerShdw>
              </a:effectLst>
            </a:endParaRPr>
          </a:p>
        </p:txBody>
      </p:sp>
      <p:sp>
        <p:nvSpPr>
          <p:cNvPr id="184" name=" 184"/>
          <p:cNvSpPr/>
          <p:nvPr/>
        </p:nvSpPr>
        <p:spPr>
          <a:xfrm>
            <a:off x="914400" y="3286125"/>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4" name="文本框 3"/>
          <p:cNvSpPr txBox="1"/>
          <p:nvPr/>
        </p:nvSpPr>
        <p:spPr>
          <a:xfrm>
            <a:off x="1225550" y="3200400"/>
            <a:ext cx="5549900" cy="457200"/>
          </a:xfrm>
          <a:prstGeom prst="rect">
            <a:avLst/>
          </a:prstGeom>
          <a:noFill/>
        </p:spPr>
        <p:txBody>
          <a:bodyPr wrap="square" rtlCol="0">
            <a:spAutoFit/>
          </a:bodyPr>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产生多项式系数向量的命令函数poly</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1225550" y="3657600"/>
            <a:ext cx="3976370"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命令格式为：P=poly(A)</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文本框 5"/>
          <p:cNvSpPr txBox="1"/>
          <p:nvPr/>
        </p:nvSpPr>
        <p:spPr>
          <a:xfrm>
            <a:off x="1212850" y="4230688"/>
            <a:ext cx="9217025" cy="1006475"/>
          </a:xfrm>
          <a:prstGeom prst="rect">
            <a:avLst/>
          </a:prstGeom>
          <a:noFill/>
        </p:spPr>
        <p:txBody>
          <a:bodyPr wrap="square" rtlCol="0">
            <a:spAutoFit/>
          </a:bodyPr>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解释说明：若</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是方阵，则行向量</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P</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为</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的特征多项式的系数；若</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是行向量，则将</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的元素作为多项式的根来构造多项式，其形式为：</a:t>
            </a:r>
            <a:endParaRPr lang="zh-CN" altLang="en-US" sz="2000" strike="noStrike" noProof="1">
              <a:solidFill>
                <a:schemeClr val="tx1"/>
              </a:solidFill>
              <a:effectLst>
                <a:outerShdw blurRad="38100" dist="19050" dir="2700000" algn="tl" rotWithShape="0">
                  <a:schemeClr val="dk1">
                    <a:alpha val="40000"/>
                  </a:schemeClr>
                </a:outerShdw>
              </a:effectLst>
            </a:endParaRPr>
          </a:p>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f(x)=( x-a1)( x-a2)…(x-an)，</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P</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为构造的多项式的系数向量。</a:t>
            </a:r>
            <a:endParaRPr lang="zh-CN" altLang="en-US" sz="20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04802"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2" name="文本框 1"/>
          <p:cNvSpPr txBox="1"/>
          <p:nvPr/>
        </p:nvSpPr>
        <p:spPr>
          <a:xfrm>
            <a:off x="1225550" y="1355725"/>
            <a:ext cx="10833100" cy="118872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举例说明，假设数组A和B分别为：</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en-US" altLang="zh-CN" sz="2400" b="1" strike="noStrike" noProof="1">
                <a:solidFill>
                  <a:srgbClr val="00206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en-US" altLang="zh-CN" sz="2400" strike="noStrike" noProof="1">
                <a:solidFill>
                  <a:srgbClr val="00206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B=[11.3771, –3.5054, 1.1283]</a:t>
            </a:r>
            <a:endParaRPr lang="en-US" altLang="zh-CN" sz="2400" strike="noStrike" noProof="1">
              <a:solidFill>
                <a:srgbClr val="002060"/>
              </a:solidFill>
              <a:effectLst>
                <a:reflection blurRad="6350" stA="53000" endA="300" endPos="35500" dir="5400000" sy="-90000" algn="bl" rotWithShape="0"/>
              </a:effectLst>
            </a:endParaRPr>
          </a:p>
          <a:p>
            <a:pPr fontAlgn="base"/>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文本框 2"/>
          <p:cNvSpPr txBox="1"/>
          <p:nvPr/>
        </p:nvSpPr>
        <p:spPr>
          <a:xfrm>
            <a:off x="1438275" y="2747963"/>
            <a:ext cx="8904288" cy="3719513"/>
          </a:xfrm>
          <a:prstGeom prst="rect">
            <a:avLst/>
          </a:prstGeom>
          <a:noFill/>
        </p:spPr>
        <p:txBody>
          <a:bodyPr wrap="square" rtlCol="0">
            <a:spAutoFit/>
          </a:bodyPr>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那么，在MATLAB的命令窗口中键入以下命令语句：</a:t>
            </a:r>
            <a:endParaRPr lang="zh-CN" altLang="en-US" sz="2000" strike="noStrike" noProof="1">
              <a:solidFill>
                <a:schemeClr val="tx1"/>
              </a:solidFill>
              <a:effectLst>
                <a:outerShdw blurRad="38100" dist="19050" dir="2700000" algn="tl" rotWithShape="0">
                  <a:schemeClr val="dk1">
                    <a:alpha val="40000"/>
                  </a:schemeClr>
                </a:outerShdw>
              </a:effectLst>
            </a:endParaRPr>
          </a:p>
          <a:p>
            <a:pPr lvl="1"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A=[2, 5, 7;1, 6, 4;2, 8, 1]; </a:t>
            </a:r>
            <a:endParaRPr lang="zh-CN" altLang="en-US" sz="2000" strike="noStrike" noProof="1">
              <a:solidFill>
                <a:schemeClr val="tx1"/>
              </a:solidFill>
              <a:effectLst>
                <a:outerShdw blurRad="38100" dist="19050" dir="2700000" algn="tl" rotWithShape="0">
                  <a:schemeClr val="dk1">
                    <a:alpha val="40000"/>
                  </a:schemeClr>
                </a:outerShdw>
              </a:effectLst>
            </a:endParaRPr>
          </a:p>
          <a:p>
            <a:pPr lvl="1"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P1=poly(A)</a:t>
            </a:r>
            <a:endParaRPr lang="zh-CN" altLang="en-US" sz="2000" strike="noStrike" noProof="1">
              <a:solidFill>
                <a:schemeClr val="tx1"/>
              </a:solidFill>
              <a:effectLst>
                <a:outerShdw blurRad="38100" dist="19050" dir="2700000" algn="tl" rotWithShape="0">
                  <a:schemeClr val="dk1">
                    <a:alpha val="40000"/>
                  </a:schemeClr>
                </a:outerShdw>
              </a:effectLst>
            </a:endParaRPr>
          </a:p>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本例的执行结果为：P1 =1.0000   -9.0000  -31.0000   45.0000。</a:t>
            </a:r>
            <a:endParaRPr lang="zh-CN" altLang="en-US" sz="2000" strike="noStrike" noProof="1">
              <a:solidFill>
                <a:schemeClr val="tx1"/>
              </a:solidFill>
              <a:effectLst>
                <a:outerShdw blurRad="38100" dist="19050" dir="2700000" algn="tl" rotWithShape="0">
                  <a:schemeClr val="dk1">
                    <a:alpha val="40000"/>
                  </a:schemeClr>
                </a:outerShdw>
              </a:effectLst>
            </a:endParaRPr>
          </a:p>
          <a:p>
            <a:pPr fontAlgn="base"/>
            <a:endParaRPr lang="zh-CN" altLang="en-US" strike="noStrike" noProof="1">
              <a:solidFill>
                <a:schemeClr val="tx1"/>
              </a:solidFill>
              <a:effectLst>
                <a:outerShdw blurRad="38100" dist="19050" dir="2700000" algn="tl" rotWithShape="0">
                  <a:schemeClr val="dk1">
                    <a:alpha val="40000"/>
                  </a:schemeClr>
                </a:outerShdw>
              </a:effectLst>
            </a:endParaRPr>
          </a:p>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在MATLAB的命令窗口中继续键入以下命令语句：</a:t>
            </a:r>
            <a:endParaRPr lang="zh-CN" altLang="en-US" sz="2000" strike="noStrike" noProof="1">
              <a:solidFill>
                <a:schemeClr val="tx1"/>
              </a:solidFill>
              <a:effectLst>
                <a:outerShdw blurRad="38100" dist="19050" dir="2700000" algn="tl" rotWithShape="0">
                  <a:schemeClr val="dk1">
                    <a:alpha val="40000"/>
                  </a:schemeClr>
                </a:outerShdw>
              </a:effectLst>
            </a:endParaRPr>
          </a:p>
          <a:p>
            <a:pPr lvl="1"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B=[11.3771, -3.5054, 1.1283];</a:t>
            </a:r>
            <a:endParaRPr lang="zh-CN" altLang="en-US" sz="2000" strike="noStrike" noProof="1">
              <a:solidFill>
                <a:schemeClr val="tx1"/>
              </a:solidFill>
              <a:effectLst>
                <a:outerShdw blurRad="38100" dist="19050" dir="2700000" algn="tl" rotWithShape="0">
                  <a:schemeClr val="dk1">
                    <a:alpha val="40000"/>
                  </a:schemeClr>
                </a:outerShdw>
              </a:effectLst>
            </a:endParaRPr>
          </a:p>
          <a:p>
            <a:pPr lvl="1"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P2=poly(B)</a:t>
            </a:r>
            <a:endParaRPr lang="zh-CN" altLang="en-US" sz="2000" strike="noStrike" noProof="1">
              <a:solidFill>
                <a:schemeClr val="tx1"/>
              </a:solidFill>
              <a:effectLst>
                <a:outerShdw blurRad="38100" dist="19050" dir="2700000" algn="tl" rotWithShape="0">
                  <a:schemeClr val="dk1">
                    <a:alpha val="40000"/>
                  </a:schemeClr>
                </a:outerShdw>
              </a:effectLst>
            </a:endParaRPr>
          </a:p>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本例的执行结果为：P2 =1.0000   -9.0000  -30.9996   44.9981。</a:t>
            </a:r>
            <a:endParaRPr lang="zh-CN" altLang="en-US" sz="2000" strike="noStrike" noProof="1">
              <a:solidFill>
                <a:schemeClr val="tx1"/>
              </a:solidFill>
              <a:effectLst>
                <a:outerShdw blurRad="38100" dist="19050" dir="2700000" algn="tl" rotWithShape="0">
                  <a:schemeClr val="dk1">
                    <a:alpha val="40000"/>
                  </a:schemeClr>
                </a:outerShdw>
              </a:effectLst>
            </a:endParaRPr>
          </a:p>
          <a:p>
            <a:pPr fontAlgn="base"/>
            <a:endParaRPr lang="zh-CN" altLang="en-US" sz="2000" strike="noStrike" noProof="1">
              <a:solidFill>
                <a:schemeClr val="tx1"/>
              </a:solidFill>
              <a:effectLst>
                <a:outerShdw blurRad="38100" dist="19050" dir="2700000" algn="tl" rotWithShape="0">
                  <a:schemeClr val="dk1">
                    <a:alpha val="40000"/>
                  </a:schemeClr>
                </a:outerShdw>
              </a:effectLst>
            </a:endParaRPr>
          </a:p>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由此可见，针对上述情况而言，P1=poly(A)和P2=poly(B)是相同的，即P1=P2=[1, –9, –31, 45]。</a:t>
            </a:r>
            <a:endParaRPr lang="zh-CN" altLang="en-US" sz="2000" strike="noStrike" noProof="1">
              <a:solidFill>
                <a:schemeClr val="tx1"/>
              </a:solidFill>
              <a:effectLst>
                <a:outerShdw blurRad="38100" dist="19050" dir="2700000" algn="tl" rotWithShape="0">
                  <a:schemeClr val="dk1">
                    <a:alpha val="40000"/>
                  </a:schemeClr>
                </a:outerShdw>
              </a:effectLst>
            </a:endParaRPr>
          </a:p>
        </p:txBody>
      </p:sp>
      <p:graphicFrame>
        <p:nvGraphicFramePr>
          <p:cNvPr id="204805" name="对象 -2147482503"/>
          <p:cNvGraphicFramePr>
            <a:graphicFrameLocks noChangeAspect="1"/>
          </p:cNvGraphicFramePr>
          <p:nvPr/>
        </p:nvGraphicFramePr>
        <p:xfrm>
          <a:off x="5486400" y="1350963"/>
          <a:ext cx="1851025" cy="1193800"/>
        </p:xfrm>
        <a:graphic>
          <a:graphicData uri="http://schemas.openxmlformats.org/presentationml/2006/ole">
            <mc:AlternateContent xmlns:mc="http://schemas.openxmlformats.org/markup-compatibility/2006">
              <mc:Choice xmlns:v="urn:schemas-microsoft-com:vml" Requires="v">
                <p:oleObj spid="_x0000_s3095" name="" r:id="rId1" imgW="940435" imgH="711200" progId="Equation.3">
                  <p:embed/>
                </p:oleObj>
              </mc:Choice>
              <mc:Fallback>
                <p:oleObj name="" r:id="rId1" imgW="940435" imgH="711200" progId="Equation.3">
                  <p:embed/>
                  <p:pic>
                    <p:nvPicPr>
                      <p:cNvPr id="0" name="图片 3094"/>
                      <p:cNvPicPr/>
                      <p:nvPr/>
                    </p:nvPicPr>
                    <p:blipFill>
                      <a:blip r:embed="rId2"/>
                      <a:stretch>
                        <a:fillRect/>
                      </a:stretch>
                    </p:blipFill>
                    <p:spPr>
                      <a:xfrm>
                        <a:off x="5486400" y="1350963"/>
                        <a:ext cx="1851025" cy="1193800"/>
                      </a:xfrm>
                      <a:prstGeom prst="rect">
                        <a:avLst/>
                      </a:prstGeom>
                      <a:noFill/>
                      <a:ln w="38100">
                        <a:noFill/>
                        <a:miter/>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06850"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2" name="文本框 1"/>
          <p:cNvSpPr txBox="1"/>
          <p:nvPr/>
        </p:nvSpPr>
        <p:spPr>
          <a:xfrm>
            <a:off x="1225550" y="1355725"/>
            <a:ext cx="10833100" cy="2499360"/>
          </a:xfrm>
          <a:prstGeom prst="rect">
            <a:avLst/>
          </a:prstGeom>
          <a:noFill/>
        </p:spPr>
        <p:txBody>
          <a:bodyPr wrap="square" rtlCol="0">
            <a:spAutoFit/>
          </a:bodyPr>
          <a:p>
            <a:pPr fontAlgn="base"/>
            <a:r>
              <a:rPr lang="en-US" altLang="zh-CN"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用命令poly2str(p,'x')可以将P1和P2表示成多项式形式。请读者继续在MATLAB的命令窗口中键入：</a:t>
            </a:r>
            <a:endPar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 poly2str(P1,'x') </a:t>
            </a:r>
            <a:endPar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本例的执行结果为：ans =x^3 - 9 x^2 - 31 x + 45。</a:t>
            </a:r>
            <a:endPar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endParaRPr lang="zh-CN" altLang="en-US"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继续在MATLAB的命令窗口中键入：</a:t>
            </a:r>
            <a:endPar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 poly2str(P2,'x') </a:t>
            </a:r>
            <a:endPar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本例的执行结果为：ans = x^3 - 9 x^2 - 31 x + 45。</a:t>
            </a:r>
            <a:endParaRPr lang="zh-CN" altLang="en-US" sz="20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06852" name="文本框 3"/>
          <p:cNvSpPr txBox="1"/>
          <p:nvPr/>
        </p:nvSpPr>
        <p:spPr>
          <a:xfrm>
            <a:off x="1225550" y="4054475"/>
            <a:ext cx="10363200" cy="1006475"/>
          </a:xfrm>
          <a:prstGeom prst="rect">
            <a:avLst/>
          </a:prstGeom>
          <a:noFill/>
          <a:ln w="9525">
            <a:noFill/>
          </a:ln>
        </p:spPr>
        <p:txBody>
          <a:bodyPr wrap="square" anchor="t">
            <a:spAutoFit/>
          </a:bodyPr>
          <a:p>
            <a:pPr lvl="0" indent="0"/>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特别说明的是，命令poly2str用于将多项式系数行向量表示成一个字符串，该字符串的形式和向量所代表的多项式形式相同。注意字符串的'x'，也可以修改为's'，这在控制系统的传递函数的表达式方面应用得特别多。</a:t>
            </a:r>
            <a:endParaRPr lang="zh-CN" altLang="en-US" sz="2000">
              <a:latin typeface="华文细黑" panose="02010600040101010101" pitchFamily="2" charset="-122"/>
              <a:ea typeface="华文细黑" panose="02010600040101010101" pitchFamily="2" charset="-122"/>
            </a:endParaRPr>
          </a:p>
        </p:txBody>
      </p:sp>
      <p:sp>
        <p:nvSpPr>
          <p:cNvPr id="206853" name="文本框 4"/>
          <p:cNvSpPr txBox="1"/>
          <p:nvPr/>
        </p:nvSpPr>
        <p:spPr>
          <a:xfrm>
            <a:off x="1177925" y="5224463"/>
            <a:ext cx="10463213" cy="1006475"/>
          </a:xfrm>
          <a:prstGeom prst="rect">
            <a:avLst/>
          </a:prstGeom>
          <a:noFill/>
          <a:ln w="9525">
            <a:noFill/>
          </a:ln>
        </p:spPr>
        <p:txBody>
          <a:bodyPr wrap="square" anchor="t">
            <a:spAutoFit/>
          </a:bodyPr>
          <a:p>
            <a:pPr lvl="0" indent="0"/>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需要提醒的是，在MATLAB中，要表达函数，例如：要在MATLAB中，显示出下面的函数表达式：</a:t>
            </a:r>
            <a:endParaRPr lang="zh-CN" altLang="en-US" sz="2000">
              <a:latin typeface="华文细黑" panose="02010600040101010101" pitchFamily="2" charset="-122"/>
              <a:ea typeface="华文细黑" panose="02010600040101010101" pitchFamily="2" charset="-122"/>
            </a:endParaRPr>
          </a:p>
          <a:p>
            <a:pPr lvl="0" indent="0"/>
            <a:r>
              <a:rPr lang="en-US" altLang="zh-CN" sz="2000">
                <a:latin typeface="华文细黑" panose="02010600040101010101" pitchFamily="2" charset="-122"/>
                <a:ea typeface="华文细黑" panose="02010600040101010101" pitchFamily="2" charset="-122"/>
              </a:rPr>
              <a:t>									（2-3）</a:t>
            </a:r>
            <a:endParaRPr lang="en-US" altLang="zh-CN" sz="2000">
              <a:latin typeface="华文细黑" panose="02010600040101010101" pitchFamily="2" charset="-122"/>
              <a:ea typeface="华文细黑" panose="02010600040101010101" pitchFamily="2" charset="-122"/>
            </a:endParaRPr>
          </a:p>
        </p:txBody>
      </p:sp>
      <p:graphicFrame>
        <p:nvGraphicFramePr>
          <p:cNvPr id="206854" name="对象 -2147481230"/>
          <p:cNvGraphicFramePr>
            <a:graphicFrameLocks noChangeAspect="1"/>
          </p:cNvGraphicFramePr>
          <p:nvPr/>
        </p:nvGraphicFramePr>
        <p:xfrm>
          <a:off x="2252663" y="5588000"/>
          <a:ext cx="5745162" cy="835025"/>
        </p:xfrm>
        <a:graphic>
          <a:graphicData uri="http://schemas.openxmlformats.org/presentationml/2006/ole">
            <mc:AlternateContent xmlns:mc="http://schemas.openxmlformats.org/markup-compatibility/2006">
              <mc:Choice xmlns:v="urn:schemas-microsoft-com:vml" Requires="v">
                <p:oleObj spid="_x0000_s3096" name="" r:id="rId1" imgW="2882900" imgH="419100" progId="Equation.3">
                  <p:embed/>
                </p:oleObj>
              </mc:Choice>
              <mc:Fallback>
                <p:oleObj name="" r:id="rId1" imgW="2882900" imgH="419100" progId="Equation.3">
                  <p:embed/>
                  <p:pic>
                    <p:nvPicPr>
                      <p:cNvPr id="0" name="图片 3095"/>
                      <p:cNvPicPr/>
                      <p:nvPr/>
                    </p:nvPicPr>
                    <p:blipFill>
                      <a:blip r:embed="rId2"/>
                      <a:stretch>
                        <a:fillRect/>
                      </a:stretch>
                    </p:blipFill>
                    <p:spPr>
                      <a:xfrm>
                        <a:off x="2252663" y="5588000"/>
                        <a:ext cx="5745162" cy="835025"/>
                      </a:xfrm>
                      <a:prstGeom prst="rect">
                        <a:avLst/>
                      </a:prstGeom>
                      <a:no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08898"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3" name="文本框 2"/>
          <p:cNvSpPr txBox="1"/>
          <p:nvPr/>
        </p:nvSpPr>
        <p:spPr>
          <a:xfrm>
            <a:off x="1438275" y="1714500"/>
            <a:ext cx="9869488" cy="4846638"/>
          </a:xfrm>
          <a:prstGeom prst="rect">
            <a:avLst/>
          </a:prstGeom>
          <a:noFill/>
        </p:spPr>
        <p:txBody>
          <a:bodyPr wrap="square" rtlCol="0">
            <a:spAutoFit/>
          </a:bodyPr>
          <a:p>
            <a:pPr fontAlgn="base"/>
            <a:r>
              <a:rPr lang="zh-CN" altLang="en-US" sz="28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可以在MATLAB的命令窗口中键入：</a:t>
            </a:r>
            <a:endParaRPr lang="zh-CN" altLang="en-US" sz="2800" strike="noStrike" noProof="1">
              <a:solidFill>
                <a:schemeClr val="tx1"/>
              </a:solidFill>
              <a:effectLst>
                <a:outerShdw blurRad="38100" dist="19050" dir="2700000" algn="tl" rotWithShape="0">
                  <a:schemeClr val="dk1">
                    <a:alpha val="40000"/>
                  </a:schemeClr>
                </a:outerShdw>
              </a:effectLst>
            </a:endParaRPr>
          </a:p>
          <a:p>
            <a:pPr fontAlgn="base"/>
            <a:r>
              <a:rPr lang="en-US" altLang="zh-CN" sz="28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8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f = inline('1./((</a:t>
            </a:r>
            <a:r>
              <a:rPr lang="zh-CN" altLang="en-US" sz="28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x–0.3</a:t>
            </a:r>
            <a:r>
              <a:rPr lang="zh-CN" altLang="en-US" sz="28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).^2 + 0.01) + 1./((x–0.9).^2 + 0.04)–6','x','y')</a:t>
            </a:r>
            <a:endParaRPr lang="zh-CN" altLang="en-US" sz="2800" strike="noStrike" noProof="1">
              <a:solidFill>
                <a:schemeClr val="tx1"/>
              </a:solidFill>
              <a:effectLst>
                <a:outerShdw blurRad="38100" dist="19050" dir="2700000" algn="tl" rotWithShape="0">
                  <a:schemeClr val="dk1">
                    <a:alpha val="40000"/>
                  </a:schemeClr>
                </a:outerShdw>
              </a:effectLst>
            </a:endParaRPr>
          </a:p>
          <a:p>
            <a:pPr fontAlgn="base"/>
            <a:r>
              <a:rPr lang="zh-CN" altLang="en-US" sz="28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本例的执行结果为：</a:t>
            </a:r>
            <a:endParaRPr lang="zh-CN" altLang="en-US" sz="2800" strike="noStrike" noProof="1">
              <a:solidFill>
                <a:schemeClr val="tx1"/>
              </a:solidFill>
              <a:effectLst>
                <a:outerShdw blurRad="38100" dist="19050" dir="2700000" algn="tl" rotWithShape="0">
                  <a:schemeClr val="dk1">
                    <a:alpha val="40000"/>
                  </a:schemeClr>
                </a:outerShdw>
              </a:effectLst>
            </a:endParaRPr>
          </a:p>
          <a:p>
            <a:pPr fontAlgn="base"/>
            <a:r>
              <a:rPr lang="en-US" altLang="zh-CN" sz="28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8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 = Inline function:  f(x,y) = 1./((</a:t>
            </a:r>
            <a:r>
              <a:rPr lang="zh-CN" altLang="en-US" sz="28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x–0.3</a:t>
            </a:r>
            <a:r>
              <a:rPr lang="zh-CN" altLang="en-US" sz="28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).^2 + 0.01) + 1./((x–0.9).^2 + 0.04)–6</a:t>
            </a:r>
            <a:endParaRPr lang="zh-CN" altLang="en-US" sz="2800" strike="noStrike" noProof="1">
              <a:solidFill>
                <a:schemeClr val="tx1"/>
              </a:solidFill>
              <a:effectLst>
                <a:outerShdw blurRad="38100" dist="19050" dir="2700000" algn="tl" rotWithShape="0">
                  <a:schemeClr val="dk1">
                    <a:alpha val="40000"/>
                  </a:schemeClr>
                </a:outerShdw>
              </a:effectLst>
            </a:endParaRPr>
          </a:p>
          <a:p>
            <a:pPr fontAlgn="base"/>
            <a:endParaRPr lang="zh-CN" altLang="en-US" sz="3200" strike="noStrike" noProof="1">
              <a:solidFill>
                <a:schemeClr val="tx1"/>
              </a:solidFill>
              <a:effectLst>
                <a:outerShdw blurRad="38100" dist="19050" dir="2700000" algn="tl" rotWithShape="0">
                  <a:schemeClr val="dk1">
                    <a:alpha val="40000"/>
                  </a:schemeClr>
                </a:outerShdw>
              </a:effectLst>
            </a:endParaRPr>
          </a:p>
          <a:p>
            <a:pPr fontAlgn="base"/>
            <a:r>
              <a:rPr lang="zh-CN" altLang="en-US" sz="28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可以在MATLAB的命令窗口中键入：</a:t>
            </a:r>
            <a:endParaRPr lang="zh-CN" altLang="en-US" sz="2800" strike="noStrike" noProof="1">
              <a:solidFill>
                <a:schemeClr val="tx1"/>
              </a:solidFill>
              <a:effectLst>
                <a:outerShdw blurRad="38100" dist="19050" dir="2700000" algn="tl" rotWithShape="0">
                  <a:schemeClr val="dk1">
                    <a:alpha val="40000"/>
                  </a:schemeClr>
                </a:outerShdw>
              </a:effectLst>
            </a:endParaRPr>
          </a:p>
          <a:p>
            <a:pPr fontAlgn="base"/>
            <a:r>
              <a:rPr lang="en-US" altLang="zh-CN" sz="28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8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f= inline('y*sin(x)+x*cos(y)','x','y')</a:t>
            </a:r>
            <a:endParaRPr lang="zh-CN" altLang="en-US" sz="2800" strike="noStrike" noProof="1">
              <a:solidFill>
                <a:schemeClr val="tx1"/>
              </a:solidFill>
              <a:effectLst>
                <a:outerShdw blurRad="38100" dist="19050" dir="2700000" algn="tl" rotWithShape="0">
                  <a:schemeClr val="dk1">
                    <a:alpha val="40000"/>
                  </a:schemeClr>
                </a:outerShdw>
              </a:effectLst>
            </a:endParaRPr>
          </a:p>
          <a:p>
            <a:pPr fontAlgn="base"/>
            <a:r>
              <a:rPr lang="zh-CN" altLang="en-US" sz="28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本例的执行结果为：</a:t>
            </a:r>
            <a:endParaRPr lang="zh-CN" altLang="en-US" sz="2800" strike="noStrike" noProof="1">
              <a:solidFill>
                <a:schemeClr val="tx1"/>
              </a:solidFill>
              <a:effectLst>
                <a:outerShdw blurRad="38100" dist="19050" dir="2700000" algn="tl" rotWithShape="0">
                  <a:schemeClr val="dk1">
                    <a:alpha val="40000"/>
                  </a:schemeClr>
                </a:outerShdw>
              </a:effectLst>
            </a:endParaRPr>
          </a:p>
          <a:p>
            <a:pPr lvl="2" fontAlgn="base"/>
            <a:r>
              <a:rPr lang="zh-CN" altLang="en-US" sz="28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 =Inline function:   f(x,y) = y*sin(x)+x*cos(y)</a:t>
            </a:r>
            <a:endParaRPr lang="zh-CN" altLang="en-US" sz="2800" strike="noStrike" noProof="1">
              <a:solidFill>
                <a:schemeClr val="tx1"/>
              </a:solidFill>
              <a:effectLst>
                <a:outerShdw blurRad="38100" dist="19050" dir="2700000" algn="tl" rotWithShape="0">
                  <a:schemeClr val="dk1">
                    <a:alpha val="40000"/>
                  </a:schemeClr>
                </a:outerShdw>
              </a:effectLst>
            </a:endParaRPr>
          </a:p>
        </p:txBody>
      </p:sp>
      <p:sp>
        <p:nvSpPr>
          <p:cNvPr id="208900" name="文本框 3"/>
          <p:cNvSpPr txBox="1"/>
          <p:nvPr/>
        </p:nvSpPr>
        <p:spPr>
          <a:xfrm>
            <a:off x="6607175" y="2805113"/>
            <a:ext cx="1006475" cy="396875"/>
          </a:xfrm>
          <a:prstGeom prst="rect">
            <a:avLst/>
          </a:prstGeom>
          <a:noFill/>
          <a:ln w="9525">
            <a:noFill/>
          </a:ln>
        </p:spPr>
        <p:txBody>
          <a:bodyPr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有问题</a:t>
            </a:r>
            <a:endParaRPr lang="zh-CN" altLang="en-US" sz="200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10946"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8" name="文本框 7"/>
          <p:cNvSpPr txBox="1"/>
          <p:nvPr/>
        </p:nvSpPr>
        <p:spPr>
          <a:xfrm>
            <a:off x="865188" y="1355725"/>
            <a:ext cx="4630738" cy="517525"/>
          </a:xfrm>
          <a:prstGeom prst="rect">
            <a:avLst/>
          </a:prstGeom>
          <a:noFill/>
        </p:spPr>
        <p:txBody>
          <a:bodyPr wrap="square" rtlCol="0">
            <a:spAutoFit/>
          </a:bodyPr>
          <a:p>
            <a:pPr fontAlgn="base"/>
            <a:r>
              <a:rPr sz="2800" strike="noStrike" noProof="1">
                <a:solidFill>
                  <a:schemeClr val="accent4"/>
                </a:solidFill>
                <a:effectLst/>
                <a:latin typeface="华文细黑" panose="02010600040101010101" pitchFamily="2" charset="-122"/>
                <a:ea typeface="华文细黑" panose="02010600040101010101" pitchFamily="2" charset="-122"/>
                <a:cs typeface="+mn-ea"/>
                <a:sym typeface="+mn-ea"/>
              </a:rPr>
              <a:t>4.3 多项式拟合的命令函数</a:t>
            </a:r>
            <a:endParaRPr sz="28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4" name="文本框 3"/>
          <p:cNvSpPr txBox="1"/>
          <p:nvPr/>
        </p:nvSpPr>
        <p:spPr>
          <a:xfrm>
            <a:off x="1353185" y="2513965"/>
            <a:ext cx="5423535"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命令格式：p=polyfit(x,y,n)</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10949" name="文本框 2"/>
          <p:cNvSpPr txBox="1"/>
          <p:nvPr/>
        </p:nvSpPr>
        <p:spPr>
          <a:xfrm>
            <a:off x="1352550" y="1812925"/>
            <a:ext cx="10231438" cy="701675"/>
          </a:xfrm>
          <a:prstGeom prst="rect">
            <a:avLst/>
          </a:prstGeom>
          <a:noFill/>
          <a:ln w="9525">
            <a:noFill/>
          </a:ln>
        </p:spPr>
        <p:txBody>
          <a:bodyPr wrap="square" anchor="t">
            <a:spAutoFit/>
          </a:bodyPr>
          <a:p>
            <a:pPr lvl="0" indent="0"/>
            <a:r>
              <a:rPr lang="zh-CN" altLang="en-US" sz="2000">
                <a:latin typeface="华文细黑" panose="02010600040101010101" pitchFamily="2" charset="-122"/>
                <a:ea typeface="华文细黑" panose="02010600040101010101" pitchFamily="2" charset="-122"/>
              </a:rPr>
              <a:t>多项式拟合又称为曲线拟合，其目的就是在众多的样本点中进行拟合，找出满足样本点分布的多项式。这在分析实验数据，将实验数据做解析描述时非常有用。</a:t>
            </a:r>
            <a:endParaRPr lang="zh-CN" altLang="en-US" sz="2000">
              <a:latin typeface="华文细黑" panose="02010600040101010101" pitchFamily="2" charset="-122"/>
              <a:ea typeface="华文细黑" panose="02010600040101010101" pitchFamily="2" charset="-122"/>
            </a:endParaRPr>
          </a:p>
        </p:txBody>
      </p:sp>
      <p:sp>
        <p:nvSpPr>
          <p:cNvPr id="5" name="文本框 4"/>
          <p:cNvSpPr txBox="1"/>
          <p:nvPr/>
        </p:nvSpPr>
        <p:spPr>
          <a:xfrm>
            <a:off x="361950" y="3342004"/>
            <a:ext cx="11628753"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举例24：在MATLAB的编辑器窗口中键入如下命令语句，并保存为exm_24.m：</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10951" name="文本框 1"/>
          <p:cNvSpPr txBox="1"/>
          <p:nvPr/>
        </p:nvSpPr>
        <p:spPr>
          <a:xfrm>
            <a:off x="1352550" y="2946400"/>
            <a:ext cx="10231438" cy="395288"/>
          </a:xfrm>
          <a:prstGeom prst="rect">
            <a:avLst/>
          </a:prstGeom>
          <a:noFill/>
          <a:ln w="9525">
            <a:noFill/>
          </a:ln>
        </p:spPr>
        <p:txBody>
          <a:bodyPr wrap="square" anchor="t">
            <a:spAutoFit/>
          </a:bodyPr>
          <a:p>
            <a:pPr lvl="0" indent="0"/>
            <a:r>
              <a:rPr lang="zh-CN" altLang="en-US" sz="2000">
                <a:latin typeface="华文细黑" panose="02010600040101010101" pitchFamily="2" charset="-122"/>
                <a:ea typeface="华文细黑" panose="02010600040101010101" pitchFamily="2" charset="-122"/>
              </a:rPr>
              <a:t>解释说明：x和y为样本点向量，n为所求多项式的阶数，p为求出的多项式。</a:t>
            </a:r>
            <a:endParaRPr lang="zh-CN" altLang="en-US" sz="2000">
              <a:latin typeface="华文细黑" panose="02010600040101010101" pitchFamily="2" charset="-122"/>
              <a:ea typeface="华文细黑" panose="02010600040101010101" pitchFamily="2" charset="-122"/>
            </a:endParaRPr>
          </a:p>
        </p:txBody>
      </p:sp>
      <p:sp>
        <p:nvSpPr>
          <p:cNvPr id="7" name="文本框 6"/>
          <p:cNvSpPr txBox="1"/>
          <p:nvPr/>
        </p:nvSpPr>
        <p:spPr>
          <a:xfrm>
            <a:off x="1476375" y="3962400"/>
            <a:ext cx="10164763" cy="2530475"/>
          </a:xfrm>
          <a:prstGeom prst="rect">
            <a:avLst/>
          </a:prstGeom>
          <a:noFill/>
        </p:spPr>
        <p:txBody>
          <a:bodyPr wrap="square" rtlCol="0">
            <a:spAutoFit/>
          </a:bodyPr>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%拟合多项式举例</a:t>
            </a:r>
            <a:endParaRPr lang="zh-CN" altLang="en-US" sz="2000" strike="noStrike" noProof="1">
              <a:solidFill>
                <a:schemeClr val="tx1"/>
              </a:solidFill>
              <a:effectLst>
                <a:outerShdw blurRad="38100" dist="19050" dir="2700000" algn="tl" rotWithShape="0">
                  <a:schemeClr val="dk1">
                    <a:alpha val="40000"/>
                  </a:schemeClr>
                </a:outerShdw>
              </a:effectLst>
            </a:endParaRPr>
          </a:p>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clear;clc;close;</a:t>
            </a:r>
            <a:endParaRPr lang="zh-CN" altLang="en-US" sz="2000" strike="noStrike" noProof="1">
              <a:solidFill>
                <a:schemeClr val="tx1"/>
              </a:solidFill>
              <a:effectLst>
                <a:outerShdw blurRad="38100" dist="19050" dir="2700000" algn="tl" rotWithShape="0">
                  <a:schemeClr val="dk1">
                    <a:alpha val="40000"/>
                  </a:schemeClr>
                </a:outerShdw>
              </a:effectLst>
            </a:endParaRPr>
          </a:p>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x=0:0.1:2*pi; 					</a:t>
            </a:r>
            <a:r>
              <a:rPr lang="zh-CN" altLang="en-US"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%生成样本点x</a:t>
            </a:r>
            <a:endParaRPr lang="zh-CN" altLang="en-US" sz="20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y=sin(x)+0.5*rand(size(x)); 			</a:t>
            </a:r>
            <a:r>
              <a:rPr lang="zh-CN" altLang="en-US"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%生成样本点y，通过随机矩阵</a:t>
            </a:r>
            <a:endParaRPr lang="zh-CN" altLang="en-US" sz="20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p=polyfit(x,y,4) 				</a:t>
            </a:r>
            <a:r>
              <a:rPr lang="zh-CN" altLang="en-US"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%拟合出多项式（4阶）</a:t>
            </a:r>
            <a:endParaRPr lang="zh-CN" altLang="en-US" sz="20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y1=polyval(p,x); 				</a:t>
            </a:r>
            <a:r>
              <a:rPr lang="zh-CN" altLang="en-US"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%求多项式的值</a:t>
            </a:r>
            <a:endParaRPr lang="zh-CN" altLang="en-US" sz="20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plot(x,y,'b+',x,y1,'-r', 'LineWidth',3)		</a:t>
            </a:r>
            <a:r>
              <a:rPr lang="zh-CN" altLang="en-US"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%绘制多项式曲线，以验证结果</a:t>
            </a:r>
            <a:endParaRPr lang="zh-CN" altLang="en-US" sz="2000" strike="noStrike" noProof="1">
              <a:solidFill>
                <a:srgbClr val="92D050"/>
              </a:solidFill>
              <a:effectLst>
                <a:outerShdw blurRad="38100" dist="19050" dir="2700000" algn="tl" rotWithShape="0">
                  <a:schemeClr val="dk1">
                    <a:alpha val="40000"/>
                  </a:schemeClr>
                </a:outerShdw>
              </a:effectLst>
            </a:endParaRPr>
          </a:p>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title('曲线拟合')</a:t>
            </a:r>
            <a:endParaRPr lang="zh-CN" altLang="en-US" sz="20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12994"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pic>
        <p:nvPicPr>
          <p:cNvPr id="212995" name="图片 1"/>
          <p:cNvPicPr>
            <a:picLocks noChangeAspect="1"/>
          </p:cNvPicPr>
          <p:nvPr/>
        </p:nvPicPr>
        <p:blipFill>
          <a:blip r:embed="rId1"/>
          <a:stretch>
            <a:fillRect/>
          </a:stretch>
        </p:blipFill>
        <p:spPr>
          <a:xfrm>
            <a:off x="2703513" y="1150938"/>
            <a:ext cx="5764212" cy="5199062"/>
          </a:xfrm>
          <a:prstGeom prst="rect">
            <a:avLst/>
          </a:prstGeom>
          <a:noFill/>
          <a:ln w="9525">
            <a:noFill/>
          </a:ln>
        </p:spPr>
      </p:pic>
      <p:sp>
        <p:nvSpPr>
          <p:cNvPr id="212996" name="文本框 2"/>
          <p:cNvSpPr txBox="1"/>
          <p:nvPr/>
        </p:nvSpPr>
        <p:spPr>
          <a:xfrm>
            <a:off x="4852988" y="6435725"/>
            <a:ext cx="2486025" cy="396875"/>
          </a:xfrm>
          <a:prstGeom prst="rect">
            <a:avLst/>
          </a:prstGeom>
          <a:noFill/>
          <a:ln w="9525">
            <a:noFill/>
          </a:ln>
        </p:spPr>
        <p:txBody>
          <a:bodyPr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举例24的执行结果</a:t>
            </a:r>
            <a:endParaRPr lang="zh-CN" altLang="en-US" sz="200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1"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15042"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4" name="文本框 3"/>
          <p:cNvSpPr txBox="1"/>
          <p:nvPr/>
        </p:nvSpPr>
        <p:spPr>
          <a:xfrm>
            <a:off x="864235" y="1355725"/>
            <a:ext cx="5423535"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命令格式：rand(m,n)</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15044" name="文本框 1"/>
          <p:cNvSpPr txBox="1"/>
          <p:nvPr/>
        </p:nvSpPr>
        <p:spPr>
          <a:xfrm>
            <a:off x="863600" y="1812925"/>
            <a:ext cx="7986713" cy="396875"/>
          </a:xfrm>
          <a:prstGeom prst="rect">
            <a:avLst/>
          </a:prstGeom>
          <a:noFill/>
          <a:ln w="9525">
            <a:noFill/>
          </a:ln>
        </p:spPr>
        <p:txBody>
          <a:bodyPr wrap="square" anchor="t">
            <a:spAutoFit/>
          </a:bodyPr>
          <a:p>
            <a:pPr lvl="0" indent="0"/>
            <a:r>
              <a:rPr lang="zh-CN" altLang="en-US" sz="2000">
                <a:latin typeface="华文细黑" panose="02010600040101010101" pitchFamily="2" charset="-122"/>
                <a:ea typeface="华文细黑" panose="02010600040101010101" pitchFamily="2" charset="-122"/>
              </a:rPr>
              <a:t>解释说明：表示产生一个m</a:t>
            </a:r>
            <a:r>
              <a:rPr lang="en-US" altLang="zh-CN" sz="2000">
                <a:latin typeface="华文细黑" panose="02010600040101010101" pitchFamily="2" charset="-122"/>
                <a:ea typeface="华文细黑" panose="02010600040101010101" pitchFamily="2" charset="-122"/>
              </a:rPr>
              <a:t>*</a:t>
            </a:r>
            <a:r>
              <a:rPr lang="zh-CN" altLang="en-US" sz="2000">
                <a:latin typeface="华文细黑" panose="02010600040101010101" pitchFamily="2" charset="-122"/>
                <a:ea typeface="华文细黑" panose="02010600040101010101" pitchFamily="2" charset="-122"/>
              </a:rPr>
              <a:t>n的随机矩阵。</a:t>
            </a:r>
            <a:endParaRPr lang="zh-CN" altLang="en-US" sz="2000">
              <a:latin typeface="华文细黑" panose="02010600040101010101" pitchFamily="2" charset="-122"/>
              <a:ea typeface="华文细黑" panose="02010600040101010101" pitchFamily="2" charset="-122"/>
            </a:endParaRPr>
          </a:p>
        </p:txBody>
      </p:sp>
      <p:sp>
        <p:nvSpPr>
          <p:cNvPr id="7" name="文本框 6"/>
          <p:cNvSpPr txBox="1"/>
          <p:nvPr/>
        </p:nvSpPr>
        <p:spPr>
          <a:xfrm>
            <a:off x="863600" y="2209800"/>
            <a:ext cx="10995025" cy="4114800"/>
          </a:xfrm>
          <a:prstGeom prst="rect">
            <a:avLst/>
          </a:prstGeom>
          <a:noFill/>
        </p:spPr>
        <p:txBody>
          <a:bodyPr wrap="square" rtlCol="0">
            <a:spAutoFit/>
          </a:bodyPr>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类似地，还有一些常用的特殊矩阵，现小结如下：</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（1）单位矩阵的命令格式：</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eye(m,n); eye(m)</a:t>
            </a:r>
            <a:endParaRPr lang="zh-CN" altLang="en-US" sz="2400" strike="noStrike" noProof="1">
              <a:solidFill>
                <a:srgbClr val="FF0000"/>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说明：该命令表示产生m</a:t>
            </a:r>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n的单位矩阵或者m</a:t>
            </a:r>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m单位矩阵；</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（2）零矩阵的命令格式：</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zeros(m,n); zeros(m)</a:t>
            </a:r>
            <a:endParaRPr lang="zh-CN" altLang="en-US" sz="2400" strike="noStrike" noProof="1">
              <a:solidFill>
                <a:srgbClr val="FF0000"/>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说明：该命令表示产生mn的零矩阵（各个元素均为0）或者m</a:t>
            </a:r>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m零矩阵；</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（3）一矩阵的命令格式：</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ones(m,n); ones(m)</a:t>
            </a:r>
            <a:endParaRPr lang="zh-CN" altLang="en-US" sz="2400" strike="noStrike" noProof="1">
              <a:solidFill>
                <a:srgbClr val="FF0000"/>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说明：该命令表示产生mn的一矩阵（各个元素均为1）或者m</a:t>
            </a:r>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m一矩阵；</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（4）对角矩阵的命令格式：对角元素向量 </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V=[a1,a2,…,an];A=diag(V)</a:t>
            </a:r>
            <a:endParaRPr lang="zh-CN" altLang="en-US" sz="2400" strike="noStrike" noProof="1">
              <a:solidFill>
                <a:srgbClr val="FF0000"/>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（5）返回矩阵A的行数或列数的命令格式：</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size（A）</a:t>
            </a:r>
            <a:endParaRPr lang="zh-CN" altLang="en-US" sz="2400" strike="noStrike" noProof="1">
              <a:solidFill>
                <a:srgbClr val="FF0000"/>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（6）返回矩阵A的行数或列数最大值的命令格式：</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length(A)=max(size(A)) </a:t>
            </a:r>
            <a:endParaRPr lang="zh-CN" altLang="en-US" sz="2400" strike="noStrike" noProof="1">
              <a:solidFill>
                <a:srgbClr val="FF0000"/>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（7）返回矩阵A的行数m和列数n的命令格式：</a:t>
            </a:r>
            <a:r>
              <a:rPr lang="zh-CN" altLang="en-US"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[m,n]=size(A) </a:t>
            </a:r>
            <a:endParaRPr lang="zh-CN" altLang="en-US" sz="2400" strike="noStrike" noProof="1">
              <a:solidFill>
                <a:srgbClr val="FF0000"/>
              </a:solidFill>
              <a:effectLst>
                <a:outerShdw blurRad="38100" dist="19050" dir="2700000" algn="tl" rotWithShape="0">
                  <a:schemeClr val="dk1">
                    <a:alpha val="40000"/>
                  </a:schemeClr>
                </a:outerShdw>
              </a:effectLs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8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17090"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8" name="文本框 7"/>
          <p:cNvSpPr txBox="1"/>
          <p:nvPr/>
        </p:nvSpPr>
        <p:spPr>
          <a:xfrm>
            <a:off x="865188" y="1355725"/>
            <a:ext cx="4630738" cy="517525"/>
          </a:xfrm>
          <a:prstGeom prst="rect">
            <a:avLst/>
          </a:prstGeom>
          <a:noFill/>
        </p:spPr>
        <p:txBody>
          <a:bodyPr wrap="square" rtlCol="0">
            <a:spAutoFit/>
          </a:bodyPr>
          <a:p>
            <a:pPr fontAlgn="base"/>
            <a:r>
              <a:rPr sz="2800" strike="noStrike" noProof="1">
                <a:solidFill>
                  <a:schemeClr val="accent4"/>
                </a:solidFill>
                <a:effectLst/>
                <a:latin typeface="华文细黑" panose="02010600040101010101" pitchFamily="2" charset="-122"/>
                <a:ea typeface="华文细黑" panose="02010600040101010101" pitchFamily="2" charset="-122"/>
                <a:cs typeface="+mn-ea"/>
                <a:sym typeface="+mn-ea"/>
              </a:rPr>
              <a:t>4.4 多项式插值的命令函数</a:t>
            </a:r>
            <a:endParaRPr sz="28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217092" name="文本框 2"/>
          <p:cNvSpPr txBox="1"/>
          <p:nvPr/>
        </p:nvSpPr>
        <p:spPr>
          <a:xfrm>
            <a:off x="863600" y="1812925"/>
            <a:ext cx="10720388" cy="1006475"/>
          </a:xfrm>
          <a:prstGeom prst="rect">
            <a:avLst/>
          </a:prstGeom>
          <a:noFill/>
          <a:ln w="9525">
            <a:noFill/>
          </a:ln>
        </p:spPr>
        <p:txBody>
          <a:bodyPr wrap="square" anchor="t">
            <a:spAutoFit/>
          </a:bodyPr>
          <a:p>
            <a:pPr lvl="0" indent="0"/>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插值法是实用的数值分析方法，是函数逼近的重要方法。在</a:t>
            </a:r>
            <a:r>
              <a:rPr lang="zh-CN" altLang="en-US" sz="2000">
                <a:solidFill>
                  <a:srgbClr val="FF0000"/>
                </a:solidFill>
                <a:latin typeface="华文细黑" panose="02010600040101010101" pitchFamily="2" charset="-122"/>
                <a:ea typeface="华文细黑" panose="02010600040101010101" pitchFamily="2" charset="-122"/>
              </a:rPr>
              <a:t>MATLAB</a:t>
            </a:r>
            <a:r>
              <a:rPr lang="zh-CN" altLang="en-US" sz="2000">
                <a:latin typeface="华文细黑" panose="02010600040101010101" pitchFamily="2" charset="-122"/>
                <a:ea typeface="华文细黑" panose="02010600040101010101" pitchFamily="2" charset="-122"/>
              </a:rPr>
              <a:t>中，多项式插值所用命令有一维的</a:t>
            </a:r>
            <a:r>
              <a:rPr lang="zh-CN" altLang="en-US" sz="2000">
                <a:solidFill>
                  <a:srgbClr val="FF0000"/>
                </a:solidFill>
                <a:latin typeface="华文细黑" panose="02010600040101010101" pitchFamily="2" charset="-122"/>
                <a:ea typeface="华文细黑" panose="02010600040101010101" pitchFamily="2" charset="-122"/>
              </a:rPr>
              <a:t>interp1</a:t>
            </a:r>
            <a:r>
              <a:rPr lang="zh-CN" altLang="en-US" sz="2000">
                <a:latin typeface="华文细黑" panose="02010600040101010101" pitchFamily="2" charset="-122"/>
                <a:ea typeface="华文细黑" panose="02010600040101010101" pitchFamily="2" charset="-122"/>
              </a:rPr>
              <a:t>、二维的</a:t>
            </a:r>
            <a:r>
              <a:rPr lang="zh-CN" altLang="en-US" sz="2000">
                <a:solidFill>
                  <a:srgbClr val="FF0000"/>
                </a:solidFill>
                <a:latin typeface="华文细黑" panose="02010600040101010101" pitchFamily="2" charset="-122"/>
                <a:ea typeface="华文细黑" panose="02010600040101010101" pitchFamily="2" charset="-122"/>
              </a:rPr>
              <a:t>interp2</a:t>
            </a:r>
            <a:r>
              <a:rPr lang="zh-CN" altLang="en-US" sz="2000">
                <a:latin typeface="华文细黑" panose="02010600040101010101" pitchFamily="2" charset="-122"/>
                <a:ea typeface="华文细黑" panose="02010600040101010101" pitchFamily="2" charset="-122"/>
              </a:rPr>
              <a:t>、三维的</a:t>
            </a:r>
            <a:r>
              <a:rPr lang="zh-CN" altLang="en-US" sz="2000">
                <a:solidFill>
                  <a:srgbClr val="FF0000"/>
                </a:solidFill>
                <a:latin typeface="华文细黑" panose="02010600040101010101" pitchFamily="2" charset="-122"/>
                <a:ea typeface="华文细黑" panose="02010600040101010101" pitchFamily="2" charset="-122"/>
              </a:rPr>
              <a:t>interp3</a:t>
            </a:r>
            <a:r>
              <a:rPr lang="zh-CN" altLang="en-US" sz="2000">
                <a:latin typeface="华文细黑" panose="02010600040101010101" pitchFamily="2" charset="-122"/>
                <a:ea typeface="华文细黑" panose="02010600040101010101" pitchFamily="2" charset="-122"/>
              </a:rPr>
              <a:t>。这些命令分别有不同的插值方法（</a:t>
            </a:r>
            <a:r>
              <a:rPr lang="zh-CN" altLang="en-US" sz="2000">
                <a:solidFill>
                  <a:srgbClr val="FF0000"/>
                </a:solidFill>
                <a:latin typeface="华文细黑" panose="02010600040101010101" pitchFamily="2" charset="-122"/>
                <a:ea typeface="华文细黑" panose="02010600040101010101" pitchFamily="2" charset="-122"/>
              </a:rPr>
              <a:t>method</a:t>
            </a:r>
            <a:r>
              <a:rPr lang="zh-CN" altLang="en-US" sz="2000">
                <a:latin typeface="华文细黑" panose="02010600040101010101" pitchFamily="2" charset="-122"/>
                <a:ea typeface="华文细黑" panose="02010600040101010101" pitchFamily="2" charset="-122"/>
              </a:rPr>
              <a:t>），设计者可以根据需要选择适当的方法，以满足系统不同属性的要求。</a:t>
            </a:r>
            <a:endParaRPr lang="zh-CN" altLang="en-US" sz="2000">
              <a:latin typeface="华文细黑" panose="02010600040101010101" pitchFamily="2" charset="-122"/>
              <a:ea typeface="华文细黑" panose="02010600040101010101" pitchFamily="2" charset="-122"/>
            </a:endParaRPr>
          </a:p>
        </p:txBody>
      </p:sp>
      <p:sp>
        <p:nvSpPr>
          <p:cNvPr id="5" name="文本框 4"/>
          <p:cNvSpPr txBox="1"/>
          <p:nvPr/>
        </p:nvSpPr>
        <p:spPr>
          <a:xfrm>
            <a:off x="1476375" y="3275965"/>
            <a:ext cx="6879590"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命令格式：yi=interp1(xs,ys,xi,’method’)</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文本框 6"/>
          <p:cNvSpPr txBox="1"/>
          <p:nvPr/>
        </p:nvSpPr>
        <p:spPr>
          <a:xfrm>
            <a:off x="863600" y="3854450"/>
            <a:ext cx="10164763" cy="2224088"/>
          </a:xfrm>
          <a:prstGeom prst="rect">
            <a:avLst/>
          </a:prstGeom>
          <a:noFill/>
        </p:spPr>
        <p:txBody>
          <a:bodyPr wrap="square" rtlCol="0">
            <a:spAutoFit/>
          </a:bodyPr>
          <a:p>
            <a:pPr fontAlgn="base"/>
            <a:r>
              <a:rPr lang="en-US" altLang="zh-CN"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解释说明：一维数据插值（表格查找）。该命令对原始数据点</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（xs,ys）</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之间计算内插值。它找出一元函数f(x)在中间点的数值即插值数据点</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（xi,yi）</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。其中函数f(x)由所给数据决定。各个参量之间的关系示意图如图2-8所示，图中有意夸大了插值点与数据点两者之间的差别。在有限样本点向量</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xs</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与</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ys</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中，插值产生向量</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xi</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和</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yi</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，所用方法定义在</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method</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中，有以下4种方法选择：</a:t>
            </a:r>
            <a:endParaRPr lang="zh-CN" altLang="en-US" sz="2000" strike="noStrike" noProof="1">
              <a:solidFill>
                <a:schemeClr val="tx1"/>
              </a:solidFill>
              <a:effectLst>
                <a:outerShdw blurRad="38100" dist="19050" dir="2700000" algn="tl" rotWithShape="0">
                  <a:schemeClr val="dk1">
                    <a:alpha val="40000"/>
                  </a:schemeClr>
                </a:outerShdw>
              </a:effectLst>
            </a:endParaRPr>
          </a:p>
          <a:p>
            <a:pPr fontAlgn="base"/>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其一，邻近点插值(</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method </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'nearest'</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)：这种插值方法将插值结果的值设置为最近的数据点的值。该方法执行速度最快，输出结果为直角转折；</a:t>
            </a:r>
            <a:endParaRPr lang="zh-CN" altLang="en-US" sz="2000" strike="noStrike" noProof="1">
              <a:solidFill>
                <a:schemeClr val="tx1"/>
              </a:solidFill>
              <a:effectLst>
                <a:outerShdw blurRad="38100" dist="19050" dir="2700000" algn="tl" rotWithShape="0">
                  <a:schemeClr val="dk1">
                    <a:alpha val="40000"/>
                  </a:schemeClr>
                </a:outerShdw>
              </a:effectLst>
            </a:endParaRPr>
          </a:p>
        </p:txBody>
      </p:sp>
      <p:sp>
        <p:nvSpPr>
          <p:cNvPr id="184" name=" 184"/>
          <p:cNvSpPr/>
          <p:nvPr/>
        </p:nvSpPr>
        <p:spPr>
          <a:xfrm>
            <a:off x="1165225" y="2903538"/>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6" name="文本框 5"/>
          <p:cNvSpPr txBox="1"/>
          <p:nvPr/>
        </p:nvSpPr>
        <p:spPr>
          <a:xfrm>
            <a:off x="1476375" y="2819400"/>
            <a:ext cx="3278188" cy="457200"/>
          </a:xfrm>
          <a:prstGeom prst="rect">
            <a:avLst/>
          </a:prstGeom>
          <a:noFill/>
        </p:spPr>
        <p:txBody>
          <a:bodyPr wrap="square" rtlCol="0">
            <a:spAutoFit/>
          </a:bodyPr>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命令函数interp1</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19138"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7" name="文本框 6"/>
          <p:cNvSpPr txBox="1"/>
          <p:nvPr/>
        </p:nvSpPr>
        <p:spPr>
          <a:xfrm>
            <a:off x="877888" y="1355725"/>
            <a:ext cx="10164763" cy="2530475"/>
          </a:xfrm>
          <a:prstGeom prst="rect">
            <a:avLst/>
          </a:prstGeom>
          <a:noFill/>
        </p:spPr>
        <p:txBody>
          <a:bodyPr wrap="square" rtlCol="0">
            <a:spAutoFit/>
          </a:bodyPr>
          <a:p>
            <a:pPr fontAlgn="base"/>
            <a:r>
              <a:rPr 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其二，线性插值 (</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method</a:t>
            </a:r>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'linear'</a:t>
            </a:r>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)，这种插值方法在两个数据点之间连接直线，根据给定的插值点计算出它们在直线上的值，作为插值结果，该方法是</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interp1</a:t>
            </a:r>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命令的缺省方法。该方法在样本点上斜率变化很大；</a:t>
            </a:r>
            <a:endParaRPr sz="2000" strike="noStrike" noProof="1">
              <a:solidFill>
                <a:schemeClr val="tx1"/>
              </a:solidFill>
              <a:effectLst>
                <a:outerShdw blurRad="38100" dist="19050" dir="2700000" algn="tl" rotWithShape="0">
                  <a:schemeClr val="dk1">
                    <a:alpha val="40000"/>
                  </a:schemeClr>
                </a:outerShdw>
              </a:effectLst>
            </a:endParaRPr>
          </a:p>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sym typeface="+mn-ea"/>
              </a:rPr>
              <a:t>         </a:t>
            </a:r>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其三，三次样条插值(</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method</a:t>
            </a:r>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'spline'</a:t>
            </a:r>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)：这种插值方法通过数据点拟合出三次样条曲线，根据给定的插值点计算出它们在曲线上的值，作为插值结果。该方法最花时间，但输出结果也最平滑；</a:t>
            </a:r>
            <a:endParaRPr sz="2000" strike="noStrike" noProof="1">
              <a:solidFill>
                <a:schemeClr val="tx1"/>
              </a:solidFill>
              <a:effectLst>
                <a:outerShdw blurRad="38100" dist="19050" dir="2700000" algn="tl" rotWithShape="0">
                  <a:schemeClr val="dk1">
                    <a:alpha val="40000"/>
                  </a:schemeClr>
                </a:outerShdw>
              </a:effectLst>
            </a:endParaRPr>
          </a:p>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sym typeface="+mn-ea"/>
              </a:rPr>
              <a:t>         </a:t>
            </a:r>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其四，立方插值(</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method</a:t>
            </a:r>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'cubic'</a:t>
            </a:r>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)：这种插值方法通过分段立方</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Hermite</a:t>
            </a:r>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插值方法计算插值结果。该方法最占内存，输出结果与三次样条插值</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spline</a:t>
            </a:r>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差不多。</a:t>
            </a:r>
            <a:endParaRPr sz="2000" strike="noStrike" noProof="1">
              <a:solidFill>
                <a:schemeClr val="tx1"/>
              </a:solidFill>
              <a:effectLst>
                <a:outerShdw blurRad="38100" dist="19050" dir="2700000" algn="tl" rotWithShape="0">
                  <a:schemeClr val="dk1">
                    <a:alpha val="40000"/>
                  </a:schemeClr>
                </a:outerShdw>
              </a:effectLst>
            </a:endParaRPr>
          </a:p>
        </p:txBody>
      </p:sp>
      <p:graphicFrame>
        <p:nvGraphicFramePr>
          <p:cNvPr id="219140" name="对象 -2147482493"/>
          <p:cNvGraphicFramePr>
            <a:graphicFrameLocks noChangeAspect="1"/>
          </p:cNvGraphicFramePr>
          <p:nvPr/>
        </p:nvGraphicFramePr>
        <p:xfrm>
          <a:off x="1795463" y="3886200"/>
          <a:ext cx="3716337" cy="2994025"/>
        </p:xfrm>
        <a:graphic>
          <a:graphicData uri="http://schemas.openxmlformats.org/presentationml/2006/ole">
            <mc:AlternateContent xmlns:mc="http://schemas.openxmlformats.org/markup-compatibility/2006">
              <mc:Choice xmlns:v="urn:schemas-microsoft-com:vml" Requires="v">
                <p:oleObj spid="_x0000_s3097" name="" r:id="rId1" imgW="4548505" imgH="2660015" progId="Visio.Drawing.6">
                  <p:embed/>
                </p:oleObj>
              </mc:Choice>
              <mc:Fallback>
                <p:oleObj name="" r:id="rId1" imgW="4548505" imgH="2660015" progId="Visio.Drawing.6">
                  <p:embed/>
                  <p:pic>
                    <p:nvPicPr>
                      <p:cNvPr id="0" name="图片 3096"/>
                      <p:cNvPicPr/>
                      <p:nvPr/>
                    </p:nvPicPr>
                    <p:blipFill>
                      <a:blip r:embed="rId2"/>
                      <a:stretch>
                        <a:fillRect/>
                      </a:stretch>
                    </p:blipFill>
                    <p:spPr>
                      <a:xfrm>
                        <a:off x="1795463" y="3886200"/>
                        <a:ext cx="3716337" cy="2994025"/>
                      </a:xfrm>
                      <a:prstGeom prst="rect">
                        <a:avLst/>
                      </a:prstGeom>
                      <a:noFill/>
                      <a:ln w="38100">
                        <a:noFill/>
                        <a:miter/>
                      </a:ln>
                    </p:spPr>
                  </p:pic>
                </p:oleObj>
              </mc:Fallback>
            </mc:AlternateContent>
          </a:graphicData>
        </a:graphic>
      </p:graphicFrame>
      <p:sp>
        <p:nvSpPr>
          <p:cNvPr id="219141" name="文本框 1"/>
          <p:cNvSpPr txBox="1"/>
          <p:nvPr/>
        </p:nvSpPr>
        <p:spPr>
          <a:xfrm>
            <a:off x="6238875" y="4857750"/>
            <a:ext cx="5029200" cy="700088"/>
          </a:xfrm>
          <a:prstGeom prst="rect">
            <a:avLst/>
          </a:prstGeom>
          <a:noFill/>
          <a:ln w="9525">
            <a:noFill/>
          </a:ln>
        </p:spPr>
        <p:txBody>
          <a:bodyPr wrap="square" anchor="t">
            <a:spAutoFit/>
          </a:bodyPr>
          <a:p>
            <a:pPr lvl="0" indent="0"/>
            <a:r>
              <a:rPr lang="zh-CN" altLang="en-US" sz="2000">
                <a:latin typeface="华文细黑" panose="02010600040101010101" pitchFamily="2" charset="-122"/>
                <a:ea typeface="华文细黑" panose="02010600040101010101" pitchFamily="2" charset="-122"/>
              </a:rPr>
              <a:t>表示插值生成的数据点（xi,yi）； </a:t>
            </a:r>
            <a:endParaRPr lang="zh-CN" altLang="en-US" sz="2000">
              <a:latin typeface="华文细黑" panose="02010600040101010101" pitchFamily="2" charset="-122"/>
              <a:ea typeface="华文细黑" panose="02010600040101010101" pitchFamily="2" charset="-122"/>
            </a:endParaRPr>
          </a:p>
          <a:p>
            <a:pPr lvl="0" indent="0"/>
            <a:r>
              <a:rPr lang="zh-CN" altLang="en-US" sz="2000">
                <a:latin typeface="华文细黑" panose="02010600040101010101" pitchFamily="2" charset="-122"/>
                <a:ea typeface="华文细黑" panose="02010600040101010101" pitchFamily="2" charset="-122"/>
              </a:rPr>
              <a:t>表示原始数据点（xs,ys）</a:t>
            </a:r>
            <a:endParaRPr lang="zh-CN" altLang="en-US" sz="2000">
              <a:latin typeface="华文细黑" panose="02010600040101010101" pitchFamily="2" charset="-122"/>
              <a:ea typeface="华文细黑" panose="02010600040101010101" pitchFamily="2" charset="-122"/>
            </a:endParaRPr>
          </a:p>
        </p:txBody>
      </p:sp>
      <p:graphicFrame>
        <p:nvGraphicFramePr>
          <p:cNvPr id="219142" name="对象 -2147482492"/>
          <p:cNvGraphicFramePr>
            <a:graphicFrameLocks noChangeAspect="1"/>
          </p:cNvGraphicFramePr>
          <p:nvPr/>
        </p:nvGraphicFramePr>
        <p:xfrm>
          <a:off x="6070600" y="4953000"/>
          <a:ext cx="168275" cy="168275"/>
        </p:xfrm>
        <a:graphic>
          <a:graphicData uri="http://schemas.openxmlformats.org/presentationml/2006/ole">
            <mc:AlternateContent xmlns:mc="http://schemas.openxmlformats.org/markup-compatibility/2006">
              <mc:Choice xmlns:v="urn:schemas-microsoft-com:vml" Requires="v">
                <p:oleObj spid="_x0000_s3098" name="" r:id="rId3" imgW="114935" imgH="114935" progId="Equation.3">
                  <p:embed/>
                </p:oleObj>
              </mc:Choice>
              <mc:Fallback>
                <p:oleObj name="" r:id="rId3" imgW="114935" imgH="114935" progId="Equation.3">
                  <p:embed/>
                  <p:pic>
                    <p:nvPicPr>
                      <p:cNvPr id="0" name="图片 3097"/>
                      <p:cNvPicPr/>
                      <p:nvPr/>
                    </p:nvPicPr>
                    <p:blipFill>
                      <a:blip r:embed="rId4"/>
                      <a:stretch>
                        <a:fillRect/>
                      </a:stretch>
                    </p:blipFill>
                    <p:spPr>
                      <a:xfrm>
                        <a:off x="6070600" y="4953000"/>
                        <a:ext cx="168275" cy="168275"/>
                      </a:xfrm>
                      <a:prstGeom prst="rect">
                        <a:avLst/>
                      </a:prstGeom>
                      <a:noFill/>
                      <a:ln w="38100">
                        <a:noFill/>
                        <a:miter/>
                      </a:ln>
                    </p:spPr>
                  </p:pic>
                </p:oleObj>
              </mc:Fallback>
            </mc:AlternateContent>
          </a:graphicData>
        </a:graphic>
      </p:graphicFrame>
      <p:graphicFrame>
        <p:nvGraphicFramePr>
          <p:cNvPr id="219143" name="对象 -2147482491"/>
          <p:cNvGraphicFramePr>
            <a:graphicFrameLocks noChangeAspect="1"/>
          </p:cNvGraphicFramePr>
          <p:nvPr/>
        </p:nvGraphicFramePr>
        <p:xfrm>
          <a:off x="6045200" y="5286375"/>
          <a:ext cx="193675" cy="193675"/>
        </p:xfrm>
        <a:graphic>
          <a:graphicData uri="http://schemas.openxmlformats.org/presentationml/2006/ole">
            <mc:AlternateContent xmlns:mc="http://schemas.openxmlformats.org/markup-compatibility/2006">
              <mc:Choice xmlns:v="urn:schemas-microsoft-com:vml" Requires="v">
                <p:oleObj spid="_x0000_s3099" name="" r:id="rId5" imgW="102235" imgH="102235" progId="Equation.3">
                  <p:embed/>
                </p:oleObj>
              </mc:Choice>
              <mc:Fallback>
                <p:oleObj name="" r:id="rId5" imgW="102235" imgH="102235" progId="Equation.3">
                  <p:embed/>
                  <p:pic>
                    <p:nvPicPr>
                      <p:cNvPr id="0" name="图片 3098"/>
                      <p:cNvPicPr/>
                      <p:nvPr/>
                    </p:nvPicPr>
                    <p:blipFill>
                      <a:blip r:embed="rId6"/>
                      <a:stretch>
                        <a:fillRect/>
                      </a:stretch>
                    </p:blipFill>
                    <p:spPr>
                      <a:xfrm>
                        <a:off x="6045200" y="5286375"/>
                        <a:ext cx="193675" cy="193675"/>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29026" name="文本占位符 2"/>
          <p:cNvSpPr>
            <a:spLocks noGrp="1"/>
          </p:cNvSpPr>
          <p:nvPr>
            <p:ph type="body" sz="quarter" idx="12"/>
          </p:nvPr>
        </p:nvSpPr>
        <p:spPr>
          <a:xfrm>
            <a:off x="1438275" y="347663"/>
            <a:ext cx="7081838"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§2-1 数值、变量与表达式</a:t>
            </a:r>
            <a:endParaRPr lang="zh-CN" altLang="en-US" kern="1200" baseline="0" dirty="0">
              <a:latin typeface="+mn-lt"/>
              <a:ea typeface="微软雅黑" panose="020B0503020204020204" charset="-122"/>
              <a:cs typeface="+mn-cs"/>
            </a:endParaRPr>
          </a:p>
        </p:txBody>
      </p:sp>
      <p:sp>
        <p:nvSpPr>
          <p:cNvPr id="2" name="文本框 1"/>
          <p:cNvSpPr txBox="1"/>
          <p:nvPr/>
        </p:nvSpPr>
        <p:spPr>
          <a:xfrm>
            <a:off x="906144" y="1355725"/>
            <a:ext cx="10380345" cy="82296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举例1：在MATLAB的命令窗口中键入以下命令语句：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 sqrt(-1)			</a:t>
            </a:r>
            <a:r>
              <a:rPr lang="zh-CN" altLang="en-US"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%对-1开根号</a:t>
            </a:r>
            <a:endParaRPr lang="zh-CN" altLang="en-US"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4" name="文本框 3"/>
          <p:cNvSpPr txBox="1"/>
          <p:nvPr/>
        </p:nvSpPr>
        <p:spPr>
          <a:xfrm>
            <a:off x="1225550" y="2424113"/>
            <a:ext cx="8589963" cy="457200"/>
          </a:xfrm>
          <a:prstGeom prst="rect">
            <a:avLst/>
          </a:prstGeom>
          <a:noFill/>
        </p:spPr>
        <p:txBody>
          <a:bodyPr wrap="square" rtlCol="0">
            <a:spAutoFit/>
          </a:bodyPr>
          <a:p>
            <a:pPr fontAlgn="base"/>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其运行结果为：ans =   0.0000 + 1.0000i</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06144" y="2956560"/>
            <a:ext cx="10380345" cy="82296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举例2：在MATLAB的命令窗口中键入以下命令语句：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 j				</a:t>
            </a:r>
            <a:r>
              <a:rPr lang="zh-CN" altLang="en-US"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%MATLAB中对-1开根号的值默认为i或j</a:t>
            </a:r>
            <a:endParaRPr lang="zh-CN" altLang="en-US" sz="2400" b="1" strike="noStrike" noProof="1">
              <a:solidFill>
                <a:srgbClr val="92D050"/>
              </a:soli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6" name="文本框 5"/>
          <p:cNvSpPr txBox="1"/>
          <p:nvPr/>
        </p:nvSpPr>
        <p:spPr>
          <a:xfrm>
            <a:off x="1225550" y="4043363"/>
            <a:ext cx="8589963" cy="457200"/>
          </a:xfrm>
          <a:prstGeom prst="rect">
            <a:avLst/>
          </a:prstGeom>
          <a:noFill/>
        </p:spPr>
        <p:txBody>
          <a:bodyPr wrap="square" rtlCol="0">
            <a:spAutoFit/>
          </a:bodyPr>
          <a:p>
            <a:pPr fontAlgn="base"/>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其运行结果为：ans =   0.0000 + 1.0000i</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906144" y="4500245"/>
            <a:ext cx="10380345" cy="22860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举例3：在MATLAB的命令窗口中键入以下命令语句：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 I			</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a:p>
            <a:pPr lvl="1"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其运行结果为：&gt;&gt; I   Undefined function or variable 'I'.</a:t>
            </a:r>
            <a:endPar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endParaRPr>
          </a:p>
          <a:p>
            <a:pPr lvl="5"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Did you mean:</a:t>
            </a:r>
            <a:endPar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endParaRPr>
          </a:p>
          <a:p>
            <a:pPr lvl="5"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&gt;&gt; i</a:t>
            </a:r>
            <a:endPar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endParaRPr>
          </a:p>
          <a:p>
            <a:pPr lvl="5"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ans = 0.0000 + 1.0000i</a:t>
            </a:r>
            <a:endPar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5"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21186"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4" name="文本框 3"/>
          <p:cNvSpPr txBox="1"/>
          <p:nvPr/>
        </p:nvSpPr>
        <p:spPr>
          <a:xfrm>
            <a:off x="1040765" y="1355725"/>
            <a:ext cx="5423535"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命令格式：yi = interp1(xs,ys,xi)</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1188" name="文本框 1"/>
          <p:cNvSpPr txBox="1"/>
          <p:nvPr/>
        </p:nvSpPr>
        <p:spPr>
          <a:xfrm>
            <a:off x="361950" y="1812925"/>
            <a:ext cx="10995025" cy="1006475"/>
          </a:xfrm>
          <a:prstGeom prst="rect">
            <a:avLst/>
          </a:prstGeom>
          <a:noFill/>
          <a:ln w="9525">
            <a:noFill/>
          </a:ln>
        </p:spPr>
        <p:txBody>
          <a:bodyPr wrap="square" anchor="t">
            <a:spAutoFit/>
          </a:bodyPr>
          <a:p>
            <a:pPr lvl="0" indent="0"/>
            <a:r>
              <a:rPr lang="en-US" altLang="en-US"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解释说明：返回插值向量</a:t>
            </a:r>
            <a:r>
              <a:rPr lang="en-US" altLang="zh-CN" sz="2000">
                <a:solidFill>
                  <a:srgbClr val="FF0000"/>
                </a:solidFill>
                <a:latin typeface="华文细黑" panose="02010600040101010101" pitchFamily="2" charset="-122"/>
                <a:ea typeface="华文细黑" panose="02010600040101010101" pitchFamily="2" charset="-122"/>
              </a:rPr>
              <a:t>yi</a:t>
            </a:r>
            <a:r>
              <a:rPr lang="zh-CN" altLang="en-US" sz="2000">
                <a:latin typeface="华文细黑" panose="02010600040101010101" pitchFamily="2" charset="-122"/>
                <a:ea typeface="华文细黑" panose="02010600040101010101" pitchFamily="2" charset="-122"/>
              </a:rPr>
              <a:t>，每一元素对应于参量</a:t>
            </a:r>
            <a:r>
              <a:rPr lang="en-US" altLang="zh-CN" sz="2000">
                <a:solidFill>
                  <a:srgbClr val="FF0000"/>
                </a:solidFill>
                <a:latin typeface="华文细黑" panose="02010600040101010101" pitchFamily="2" charset="-122"/>
                <a:ea typeface="华文细黑" panose="02010600040101010101" pitchFamily="2" charset="-122"/>
              </a:rPr>
              <a:t>xi</a:t>
            </a:r>
            <a:r>
              <a:rPr lang="zh-CN" altLang="en-US" sz="2000">
                <a:latin typeface="华文细黑" panose="02010600040101010101" pitchFamily="2" charset="-122"/>
                <a:ea typeface="华文细黑" panose="02010600040101010101" pitchFamily="2" charset="-122"/>
              </a:rPr>
              <a:t>，同时由原始向量</a:t>
            </a:r>
            <a:r>
              <a:rPr lang="en-US" altLang="zh-CN" sz="2000">
                <a:solidFill>
                  <a:srgbClr val="FF0000"/>
                </a:solidFill>
                <a:latin typeface="华文细黑" panose="02010600040101010101" pitchFamily="2" charset="-122"/>
                <a:ea typeface="华文细黑" panose="02010600040101010101" pitchFamily="2" charset="-122"/>
              </a:rPr>
              <a:t>xs</a:t>
            </a:r>
            <a:r>
              <a:rPr lang="zh-CN" altLang="en-US" sz="2000">
                <a:latin typeface="华文细黑" panose="02010600040101010101" pitchFamily="2" charset="-122"/>
                <a:ea typeface="华文细黑" panose="02010600040101010101" pitchFamily="2" charset="-122"/>
              </a:rPr>
              <a:t>与</a:t>
            </a:r>
            <a:r>
              <a:rPr lang="en-US" altLang="zh-CN" sz="2000">
                <a:solidFill>
                  <a:srgbClr val="FF0000"/>
                </a:solidFill>
                <a:latin typeface="华文细黑" panose="02010600040101010101" pitchFamily="2" charset="-122"/>
                <a:ea typeface="华文细黑" panose="02010600040101010101" pitchFamily="2" charset="-122"/>
              </a:rPr>
              <a:t>ys</a:t>
            </a:r>
            <a:r>
              <a:rPr lang="zh-CN" altLang="en-US" sz="2000">
                <a:latin typeface="华文细黑" panose="02010600040101010101" pitchFamily="2" charset="-122"/>
                <a:ea typeface="华文细黑" panose="02010600040101010101" pitchFamily="2" charset="-122"/>
              </a:rPr>
              <a:t>的内插值决定。由参量</a:t>
            </a:r>
            <a:r>
              <a:rPr lang="en-US" altLang="zh-CN" sz="2000">
                <a:solidFill>
                  <a:srgbClr val="FF0000"/>
                </a:solidFill>
                <a:latin typeface="华文细黑" panose="02010600040101010101" pitchFamily="2" charset="-122"/>
                <a:ea typeface="华文细黑" panose="02010600040101010101" pitchFamily="2" charset="-122"/>
              </a:rPr>
              <a:t>xs</a:t>
            </a:r>
            <a:r>
              <a:rPr lang="zh-CN" altLang="en-US" sz="2000">
                <a:latin typeface="华文细黑" panose="02010600040101010101" pitchFamily="2" charset="-122"/>
                <a:ea typeface="华文细黑" panose="02010600040101010101" pitchFamily="2" charset="-122"/>
              </a:rPr>
              <a:t>指定数据</a:t>
            </a:r>
            <a:r>
              <a:rPr lang="en-US" altLang="zh-CN" sz="2000">
                <a:solidFill>
                  <a:srgbClr val="FF0000"/>
                </a:solidFill>
                <a:latin typeface="华文细黑" panose="02010600040101010101" pitchFamily="2" charset="-122"/>
                <a:ea typeface="华文细黑" panose="02010600040101010101" pitchFamily="2" charset="-122"/>
              </a:rPr>
              <a:t>ys</a:t>
            </a:r>
            <a:r>
              <a:rPr lang="zh-CN" altLang="en-US" sz="2000">
                <a:latin typeface="华文细黑" panose="02010600040101010101" pitchFamily="2" charset="-122"/>
                <a:ea typeface="华文细黑" panose="02010600040101010101" pitchFamily="2" charset="-122"/>
              </a:rPr>
              <a:t>的点。若</a:t>
            </a:r>
            <a:r>
              <a:rPr lang="en-US" altLang="zh-CN" sz="2000">
                <a:solidFill>
                  <a:srgbClr val="FF0000"/>
                </a:solidFill>
                <a:latin typeface="华文细黑" panose="02010600040101010101" pitchFamily="2" charset="-122"/>
                <a:ea typeface="华文细黑" panose="02010600040101010101" pitchFamily="2" charset="-122"/>
              </a:rPr>
              <a:t>ys</a:t>
            </a:r>
            <a:r>
              <a:rPr lang="zh-CN" altLang="en-US" sz="2000">
                <a:latin typeface="华文细黑" panose="02010600040101010101" pitchFamily="2" charset="-122"/>
                <a:ea typeface="华文细黑" panose="02010600040101010101" pitchFamily="2" charset="-122"/>
              </a:rPr>
              <a:t>为一矩阵，则按</a:t>
            </a:r>
            <a:r>
              <a:rPr lang="en-US" altLang="zh-CN" sz="2000">
                <a:solidFill>
                  <a:srgbClr val="FF0000"/>
                </a:solidFill>
                <a:latin typeface="华文细黑" panose="02010600040101010101" pitchFamily="2" charset="-122"/>
                <a:ea typeface="华文细黑" panose="02010600040101010101" pitchFamily="2" charset="-122"/>
              </a:rPr>
              <a:t>ys</a:t>
            </a:r>
            <a:r>
              <a:rPr lang="zh-CN" altLang="en-US" sz="2000">
                <a:latin typeface="华文细黑" panose="02010600040101010101" pitchFamily="2" charset="-122"/>
                <a:ea typeface="华文细黑" panose="02010600040101010101" pitchFamily="2" charset="-122"/>
              </a:rPr>
              <a:t>的每列计算。</a:t>
            </a:r>
            <a:r>
              <a:rPr lang="en-US" altLang="zh-CN" sz="2000">
                <a:solidFill>
                  <a:srgbClr val="FF0000"/>
                </a:solidFill>
                <a:latin typeface="华文细黑" panose="02010600040101010101" pitchFamily="2" charset="-122"/>
                <a:ea typeface="华文细黑" panose="02010600040101010101" pitchFamily="2" charset="-122"/>
              </a:rPr>
              <a:t>yi</a:t>
            </a:r>
            <a:r>
              <a:rPr lang="zh-CN" altLang="en-US" sz="2000">
                <a:latin typeface="华文细黑" panose="02010600040101010101" pitchFamily="2" charset="-122"/>
                <a:ea typeface="华文细黑" panose="02010600040101010101" pitchFamily="2" charset="-122"/>
              </a:rPr>
              <a:t>是阶数为</a:t>
            </a:r>
            <a:r>
              <a:rPr lang="en-US" altLang="zh-CN" sz="2000">
                <a:solidFill>
                  <a:srgbClr val="FF0000"/>
                </a:solidFill>
                <a:latin typeface="华文细黑" panose="02010600040101010101" pitchFamily="2" charset="-122"/>
                <a:ea typeface="华文细黑" panose="02010600040101010101" pitchFamily="2" charset="-122"/>
              </a:rPr>
              <a:t>length(xi)*size(ys,2)</a:t>
            </a:r>
            <a:r>
              <a:rPr lang="zh-CN" altLang="en-US" sz="2000">
                <a:latin typeface="华文细黑" panose="02010600040101010101" pitchFamily="2" charset="-122"/>
                <a:ea typeface="华文细黑" panose="02010600040101010101" pitchFamily="2" charset="-122"/>
              </a:rPr>
              <a:t>的输出矩阵。</a:t>
            </a:r>
            <a:endParaRPr lang="zh-CN" altLang="en-US" sz="2000">
              <a:latin typeface="华文细黑" panose="02010600040101010101" pitchFamily="2" charset="-122"/>
              <a:ea typeface="华文细黑" panose="02010600040101010101" pitchFamily="2" charset="-122"/>
            </a:endParaRPr>
          </a:p>
        </p:txBody>
      </p:sp>
      <p:sp>
        <p:nvSpPr>
          <p:cNvPr id="3" name="文本框 2"/>
          <p:cNvSpPr txBox="1"/>
          <p:nvPr/>
        </p:nvSpPr>
        <p:spPr>
          <a:xfrm>
            <a:off x="1040765" y="2818765"/>
            <a:ext cx="5423535"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命令格式：yi = interp1(ys,xi)</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1190" name="文本框 4"/>
          <p:cNvSpPr txBox="1"/>
          <p:nvPr/>
        </p:nvSpPr>
        <p:spPr>
          <a:xfrm>
            <a:off x="361950" y="3276600"/>
            <a:ext cx="10995025" cy="395288"/>
          </a:xfrm>
          <a:prstGeom prst="rect">
            <a:avLst/>
          </a:prstGeom>
          <a:noFill/>
          <a:ln w="9525">
            <a:noFill/>
          </a:ln>
        </p:spPr>
        <p:txBody>
          <a:bodyPr wrap="square" anchor="t">
            <a:spAutoFit/>
          </a:bodyPr>
          <a:p>
            <a:pPr lvl="0" indent="0"/>
            <a:r>
              <a:rPr lang="en-US" altLang="en-US"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解释说明：假定</a:t>
            </a:r>
            <a:r>
              <a:rPr lang="en-US" altLang="zh-CN" sz="2000">
                <a:latin typeface="华文细黑" panose="02010600040101010101" pitchFamily="2" charset="-122"/>
                <a:ea typeface="华文细黑" panose="02010600040101010101" pitchFamily="2" charset="-122"/>
              </a:rPr>
              <a:t>xs=1:N</a:t>
            </a:r>
            <a:r>
              <a:rPr lang="zh-CN" altLang="en-US" sz="2000">
                <a:latin typeface="华文细黑" panose="02010600040101010101" pitchFamily="2" charset="-122"/>
                <a:ea typeface="华文细黑" panose="02010600040101010101" pitchFamily="2" charset="-122"/>
              </a:rPr>
              <a:t>，其中</a:t>
            </a:r>
            <a:r>
              <a:rPr lang="en-US" altLang="zh-CN" sz="2000">
                <a:latin typeface="华文细黑" panose="02010600040101010101" pitchFamily="2" charset="-122"/>
                <a:ea typeface="华文细黑" panose="02010600040101010101" pitchFamily="2" charset="-122"/>
              </a:rPr>
              <a:t>N</a:t>
            </a:r>
            <a:r>
              <a:rPr lang="zh-CN" altLang="en-US" sz="2000">
                <a:latin typeface="华文细黑" panose="02010600040101010101" pitchFamily="2" charset="-122"/>
                <a:ea typeface="华文细黑" panose="02010600040101010101" pitchFamily="2" charset="-122"/>
              </a:rPr>
              <a:t>为向量</a:t>
            </a:r>
            <a:r>
              <a:rPr lang="en-US" altLang="zh-CN" sz="2000">
                <a:latin typeface="华文细黑" panose="02010600040101010101" pitchFamily="2" charset="-122"/>
                <a:ea typeface="华文细黑" panose="02010600040101010101" pitchFamily="2" charset="-122"/>
              </a:rPr>
              <a:t>ys</a:t>
            </a:r>
            <a:r>
              <a:rPr lang="zh-CN" altLang="en-US" sz="2000">
                <a:latin typeface="华文细黑" panose="02010600040101010101" pitchFamily="2" charset="-122"/>
                <a:ea typeface="华文细黑" panose="02010600040101010101" pitchFamily="2" charset="-122"/>
              </a:rPr>
              <a:t>的长度，或者为矩阵</a:t>
            </a:r>
            <a:r>
              <a:rPr lang="en-US" altLang="zh-CN" sz="2000">
                <a:latin typeface="华文细黑" panose="02010600040101010101" pitchFamily="2" charset="-122"/>
                <a:ea typeface="华文细黑" panose="02010600040101010101" pitchFamily="2" charset="-122"/>
              </a:rPr>
              <a:t>ys</a:t>
            </a:r>
            <a:r>
              <a:rPr lang="zh-CN" altLang="en-US" sz="2000">
                <a:latin typeface="华文细黑" panose="02010600040101010101" pitchFamily="2" charset="-122"/>
                <a:ea typeface="华文细黑" panose="02010600040101010101" pitchFamily="2" charset="-122"/>
              </a:rPr>
              <a:t>的行数。</a:t>
            </a:r>
            <a:endParaRPr lang="zh-CN" altLang="en-US" sz="2000">
              <a:latin typeface="华文细黑" panose="02010600040101010101" pitchFamily="2" charset="-122"/>
              <a:ea typeface="华文细黑" panose="02010600040101010101" pitchFamily="2" charset="-122"/>
            </a:endParaRPr>
          </a:p>
        </p:txBody>
      </p:sp>
      <p:sp>
        <p:nvSpPr>
          <p:cNvPr id="6" name="文本框 5"/>
          <p:cNvSpPr txBox="1"/>
          <p:nvPr/>
        </p:nvSpPr>
        <p:spPr>
          <a:xfrm>
            <a:off x="361950" y="3844290"/>
            <a:ext cx="11737975" cy="118872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举例25：已知某电压传感器获取的测试值为ys=[0, 0.8, 0.7, .6 .9, 1, 0, 0.1, -0.3, -0.7, -0.9, -0.2, -.1, 0, -.4, -.7, 0, 1]，试分别采用上述4种方法进行多项式插值，并绘制其曲线。在MATLAB编辑器窗口，中键入如下命令语句，并保存为exm_25.m：</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1192" name="文本框 7"/>
          <p:cNvSpPr txBox="1"/>
          <p:nvPr/>
        </p:nvSpPr>
        <p:spPr>
          <a:xfrm>
            <a:off x="1041400" y="5143500"/>
            <a:ext cx="10993438" cy="1311275"/>
          </a:xfrm>
          <a:prstGeom prst="rect">
            <a:avLst/>
          </a:prstGeom>
          <a:noFill/>
          <a:ln w="9525">
            <a:noFill/>
          </a:ln>
        </p:spPr>
        <p:txBody>
          <a:bodyPr wrap="square" anchor="t">
            <a:spAutoFit/>
          </a:bodyPr>
          <a:p>
            <a:pPr lvl="0" indent="0"/>
            <a:r>
              <a:rPr lang="en-US" altLang="zh-CN" sz="2000">
                <a:solidFill>
                  <a:srgbClr val="92D050"/>
                </a:solidFill>
                <a:latin typeface="华文细黑" panose="02010600040101010101" pitchFamily="2" charset="-122"/>
                <a:ea typeface="华文细黑" panose="02010600040101010101" pitchFamily="2" charset="-122"/>
              </a:rPr>
              <a:t>%</a:t>
            </a:r>
            <a:r>
              <a:rPr lang="zh-CN" altLang="en-US" sz="2000">
                <a:solidFill>
                  <a:srgbClr val="92D050"/>
                </a:solidFill>
                <a:latin typeface="华文细黑" panose="02010600040101010101" pitchFamily="2" charset="-122"/>
                <a:ea typeface="华文细黑" panose="02010600040101010101" pitchFamily="2" charset="-122"/>
              </a:rPr>
              <a:t>多项式插值举例</a:t>
            </a:r>
            <a:endParaRPr lang="zh-CN" altLang="en-US" sz="2000">
              <a:solidFill>
                <a:srgbClr val="92D050"/>
              </a:solidFill>
              <a:latin typeface="华文细黑" panose="02010600040101010101" pitchFamily="2" charset="-122"/>
              <a:ea typeface="华文细黑" panose="02010600040101010101" pitchFamily="2" charset="-122"/>
            </a:endParaRPr>
          </a:p>
          <a:p>
            <a:pPr lvl="0" indent="0"/>
            <a:r>
              <a:rPr lang="en-US" altLang="zh-CN" sz="2000">
                <a:latin typeface="华文细黑" panose="02010600040101010101" pitchFamily="2" charset="-122"/>
                <a:ea typeface="华文细黑" panose="02010600040101010101" pitchFamily="2" charset="-122"/>
              </a:rPr>
              <a:t>ys=[0, 0.8, 0.7, .6, .9, 1, 0, 0.1, -0.3, -0.7, -0.9, -0.2, -.1, 0, -.4, -.7, 0, 1]; </a:t>
            </a:r>
            <a:r>
              <a:rPr lang="en-US" altLang="zh-CN" sz="2000">
                <a:solidFill>
                  <a:srgbClr val="92D050"/>
                </a:solidFill>
                <a:latin typeface="华文细黑" panose="02010600040101010101" pitchFamily="2" charset="-122"/>
                <a:ea typeface="华文细黑" panose="02010600040101010101" pitchFamily="2" charset="-122"/>
              </a:rPr>
              <a:t>%</a:t>
            </a:r>
            <a:r>
              <a:rPr lang="zh-CN" altLang="en-US" sz="2000">
                <a:solidFill>
                  <a:srgbClr val="92D050"/>
                </a:solidFill>
                <a:latin typeface="华文细黑" panose="02010600040101010101" pitchFamily="2" charset="-122"/>
                <a:ea typeface="华文细黑" panose="02010600040101010101" pitchFamily="2" charset="-122"/>
              </a:rPr>
              <a:t>已有的样本点</a:t>
            </a:r>
            <a:r>
              <a:rPr lang="en-US" altLang="zh-CN" sz="2000">
                <a:solidFill>
                  <a:srgbClr val="92D050"/>
                </a:solidFill>
                <a:latin typeface="华文细黑" panose="02010600040101010101" pitchFamily="2" charset="-122"/>
                <a:ea typeface="华文细黑" panose="02010600040101010101" pitchFamily="2" charset="-122"/>
              </a:rPr>
              <a:t>ys</a:t>
            </a:r>
            <a:endParaRPr lang="en-US" altLang="zh-CN" sz="2000">
              <a:solidFill>
                <a:srgbClr val="92D050"/>
              </a:solidFill>
              <a:latin typeface="华文细黑" panose="02010600040101010101" pitchFamily="2" charset="-122"/>
              <a:ea typeface="华文细黑" panose="02010600040101010101" pitchFamily="2" charset="-122"/>
            </a:endParaRPr>
          </a:p>
          <a:p>
            <a:pPr lvl="0" indent="0"/>
            <a:r>
              <a:rPr lang="en-US" altLang="en-US" sz="2000">
                <a:latin typeface="华文细黑" panose="02010600040101010101" pitchFamily="2" charset="-122"/>
                <a:ea typeface="华文细黑" panose="02010600040101010101" pitchFamily="2" charset="-122"/>
              </a:rPr>
              <a:t>xs=0:length(ys)-1;  		   				         </a:t>
            </a:r>
            <a:r>
              <a:rPr lang="en-US" altLang="en-US" sz="2000">
                <a:solidFill>
                  <a:srgbClr val="92D050"/>
                </a:solidFill>
                <a:latin typeface="华文细黑" panose="02010600040101010101" pitchFamily="2" charset="-122"/>
                <a:ea typeface="华文细黑" panose="02010600040101010101" pitchFamily="2" charset="-122"/>
              </a:rPr>
              <a:t> </a:t>
            </a:r>
            <a:r>
              <a:rPr lang="en-US" altLang="zh-CN" sz="2000">
                <a:solidFill>
                  <a:srgbClr val="92D050"/>
                </a:solidFill>
                <a:latin typeface="华文细黑" panose="02010600040101010101" pitchFamily="2" charset="-122"/>
                <a:ea typeface="华文细黑" panose="02010600040101010101" pitchFamily="2" charset="-122"/>
              </a:rPr>
              <a:t>%</a:t>
            </a:r>
            <a:r>
              <a:rPr lang="zh-CN" altLang="en-US" sz="2000">
                <a:solidFill>
                  <a:srgbClr val="92D050"/>
                </a:solidFill>
                <a:latin typeface="华文细黑" panose="02010600040101010101" pitchFamily="2" charset="-122"/>
                <a:ea typeface="华文细黑" panose="02010600040101010101" pitchFamily="2" charset="-122"/>
              </a:rPr>
              <a:t>已有的样本点</a:t>
            </a:r>
            <a:r>
              <a:rPr lang="en-US" altLang="zh-CN" sz="2000">
                <a:solidFill>
                  <a:srgbClr val="92D050"/>
                </a:solidFill>
                <a:latin typeface="华文细黑" panose="02010600040101010101" pitchFamily="2" charset="-122"/>
                <a:ea typeface="华文细黑" panose="02010600040101010101" pitchFamily="2" charset="-122"/>
              </a:rPr>
              <a:t>xs</a:t>
            </a:r>
            <a:endParaRPr lang="en-US" altLang="zh-CN" sz="2000">
              <a:solidFill>
                <a:srgbClr val="92D050"/>
              </a:solidFill>
              <a:latin typeface="华文细黑" panose="02010600040101010101" pitchFamily="2" charset="-122"/>
              <a:ea typeface="华文细黑" panose="02010600040101010101" pitchFamily="2" charset="-122"/>
            </a:endParaRPr>
          </a:p>
          <a:p>
            <a:pPr lvl="0" indent="0"/>
            <a:r>
              <a:rPr lang="en-US" altLang="en-US" sz="2000">
                <a:latin typeface="华文细黑" panose="02010600040101010101" pitchFamily="2" charset="-122"/>
                <a:ea typeface="华文细黑" panose="02010600040101010101" pitchFamily="2" charset="-122"/>
              </a:rPr>
              <a:t>x=0:0.1:length(ys)-1;	    					          </a:t>
            </a:r>
            <a:r>
              <a:rPr lang="en-US" altLang="zh-CN" sz="2000">
                <a:solidFill>
                  <a:srgbClr val="92D050"/>
                </a:solidFill>
                <a:latin typeface="华文细黑" panose="02010600040101010101" pitchFamily="2" charset="-122"/>
                <a:ea typeface="华文细黑" panose="02010600040101010101" pitchFamily="2" charset="-122"/>
              </a:rPr>
              <a:t>%</a:t>
            </a:r>
            <a:r>
              <a:rPr lang="zh-CN" altLang="en-US" sz="2000">
                <a:solidFill>
                  <a:srgbClr val="92D050"/>
                </a:solidFill>
                <a:latin typeface="华文细黑" panose="02010600040101010101" pitchFamily="2" charset="-122"/>
                <a:ea typeface="华文细黑" panose="02010600040101010101" pitchFamily="2" charset="-122"/>
              </a:rPr>
              <a:t>新的插值样本点</a:t>
            </a:r>
            <a:r>
              <a:rPr lang="en-US" altLang="zh-CN" sz="2000">
                <a:solidFill>
                  <a:srgbClr val="92D050"/>
                </a:solidFill>
                <a:latin typeface="华文细黑" panose="02010600040101010101" pitchFamily="2" charset="-122"/>
                <a:ea typeface="华文细黑" panose="02010600040101010101" pitchFamily="2" charset="-122"/>
              </a:rPr>
              <a:t>xi</a:t>
            </a:r>
            <a:endParaRPr lang="en-US" altLang="zh-CN" sz="2000">
              <a:solidFill>
                <a:srgbClr val="92D05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3"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23234"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8" name="文本框 7"/>
          <p:cNvSpPr txBox="1"/>
          <p:nvPr/>
        </p:nvSpPr>
        <p:spPr>
          <a:xfrm>
            <a:off x="877888" y="1355725"/>
            <a:ext cx="10993438" cy="2835275"/>
          </a:xfrm>
          <a:prstGeom prst="rect">
            <a:avLst/>
          </a:prstGeom>
          <a:noFill/>
        </p:spPr>
        <p:txBody>
          <a:bodyPr wrap="square" rtlCol="0">
            <a:spAutoFit/>
          </a:bodyPr>
          <a:p>
            <a:pPr fontAlgn="base"/>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y1=interp1(xs,ys,x,'nearest');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%使用nearest方法插值产生新的样本点yi1</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y2=interp1(xs,ys,x,'linear');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%使用linear方法插值产生新的样本点yi2</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y3=interp1(xs,ys,x,'spline');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%使用spline方法插值产生新的样本点yi3</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y4=interp1(xs,ys,x,'cubic');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%使用cubic方法插值产生新的样本点yi4</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plot(xs,ys,'+k',x,y1,':r',x,y2,'-m',x,y3,'--c',x,y4,'--b', 'LineWidth',3); </a:t>
            </a:r>
            <a:endParaRPr sz="2000" strike="noStrike" noProof="1">
              <a:solidFill>
                <a:schemeClr val="tx1"/>
              </a:solidFill>
              <a:effectLst>
                <a:outerShdw blurRad="38100" dist="19050" dir="2700000" algn="tl" rotWithShape="0">
                  <a:schemeClr val="dk1">
                    <a:alpha val="40000"/>
                  </a:schemeClr>
                </a:outerShdw>
              </a:effectLst>
            </a:endParaRPr>
          </a:p>
          <a:p>
            <a:pPr fontAlgn="base"/>
            <a:r>
              <a:rPr 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%分别绘制不同方法插值产生的多项式曲线</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legend('sampled point','nearest','linear','spline','cubic');</a:t>
            </a:r>
            <a:endParaRPr sz="2000" strike="noStrike" noProof="1">
              <a:solidFill>
                <a:schemeClr val="tx1"/>
              </a:solidFill>
              <a:effectLst>
                <a:outerShdw blurRad="38100" dist="19050" dir="2700000" algn="tl" rotWithShape="0">
                  <a:schemeClr val="dk1">
                    <a:alpha val="40000"/>
                  </a:schemeClr>
                </a:outerShdw>
              </a:effectLst>
            </a:endParaRPr>
          </a:p>
          <a:p>
            <a:pPr fontAlgn="base"/>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title('多项式插值举例')</a:t>
            </a:r>
            <a:endParaRPr sz="2000" strike="noStrike" noProof="1">
              <a:solidFill>
                <a:schemeClr val="tx1"/>
              </a:solidFill>
              <a:effectLst>
                <a:outerShdw blurRad="38100" dist="19050" dir="2700000" algn="tl" rotWithShape="0">
                  <a:schemeClr val="dk1">
                    <a:alpha val="40000"/>
                  </a:schemeClr>
                </a:outerShdw>
              </a:effectLst>
            </a:endParaRPr>
          </a:p>
          <a:p>
            <a:pPr fontAlgn="base"/>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grid on</a:t>
            </a:r>
            <a:endParaRPr sz="2000" strike="noStrike" noProof="1">
              <a:solidFill>
                <a:schemeClr val="tx1"/>
              </a:solidFill>
              <a:effectLst>
                <a:outerShdw blurRad="38100" dist="19050" dir="2700000" algn="tl" rotWithShape="0">
                  <a:schemeClr val="dk1">
                    <a:alpha val="40000"/>
                  </a:schemeClr>
                </a:outerShdw>
              </a:effectLst>
            </a:endParaRPr>
          </a:p>
        </p:txBody>
      </p:sp>
      <p:pic>
        <p:nvPicPr>
          <p:cNvPr id="223236" name="图片 1"/>
          <p:cNvPicPr>
            <a:picLocks noChangeAspect="1"/>
          </p:cNvPicPr>
          <p:nvPr/>
        </p:nvPicPr>
        <p:blipFill>
          <a:blip r:embed="rId1"/>
          <a:stretch>
            <a:fillRect/>
          </a:stretch>
        </p:blipFill>
        <p:spPr>
          <a:xfrm>
            <a:off x="4240213" y="3536950"/>
            <a:ext cx="4065587" cy="3136900"/>
          </a:xfrm>
          <a:prstGeom prst="rect">
            <a:avLst/>
          </a:prstGeom>
          <a:noFill/>
          <a:ln w="9525">
            <a:noFill/>
          </a:ln>
        </p:spPr>
      </p:pic>
      <p:sp>
        <p:nvSpPr>
          <p:cNvPr id="223237" name="文本框 8"/>
          <p:cNvSpPr txBox="1"/>
          <p:nvPr/>
        </p:nvSpPr>
        <p:spPr>
          <a:xfrm>
            <a:off x="8548688" y="4041775"/>
            <a:ext cx="487362" cy="2309813"/>
          </a:xfrm>
          <a:prstGeom prst="rect">
            <a:avLst/>
          </a:prstGeom>
          <a:noFill/>
          <a:ln w="9525">
            <a:noFill/>
          </a:ln>
        </p:spPr>
        <p:txBody>
          <a:bodyPr vert="eaVert"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举例25的执行结果</a:t>
            </a:r>
            <a:endParaRPr lang="zh-CN" altLang="en-US" sz="200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1"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25282"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5" name="文本框 4"/>
          <p:cNvSpPr txBox="1"/>
          <p:nvPr/>
        </p:nvSpPr>
        <p:spPr>
          <a:xfrm>
            <a:off x="1438275" y="1929129"/>
            <a:ext cx="6879590"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命令格式：zi=interp2(xs,ys,zs,xi,yi,’method’)</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文本框 6"/>
          <p:cNvSpPr txBox="1"/>
          <p:nvPr/>
        </p:nvSpPr>
        <p:spPr>
          <a:xfrm>
            <a:off x="823913" y="2386013"/>
            <a:ext cx="10164763" cy="28352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解释说明：二维的</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interp2</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命令格式与一维的</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interp1</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相类似。返回矩阵</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，其元素包含对应于参量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与</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（可以是向量、或同型矩阵）的元素，即在有限样本点向量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与</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中，它们的尺寸（长度）相同，且</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[xi(i,j),yi(i,j)]</a:t>
            </a:r>
            <a:r>
              <a:rPr lang="zh-CN"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zi(i,j)</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。用户可以输入行向量和列向量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与</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，此时，输出向量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与矩阵</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meshgrid(xi,yi)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是同型的。同时取决于由输入矩阵</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与</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确定的二维函数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zs=f(xs,ys)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为二维函数数组。参量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与</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必须是单调的，且有相同的划分格式，就像由命令</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meshgrid</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生成的一样。若</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与</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中有在</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与</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范围之外的点，则相应地返回</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NAN</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Not a Number</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和</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分别为插值点的自变量数组，所用方法定义在method中，也有4种方法选择：邻近点插值</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nearest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、双线性插值</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linear</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（缺省算法）、三次样条插值</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spline</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和二重立方插值</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cubic</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endParaRPr sz="2000" strike="noStrike" noProof="1">
              <a:effectLst>
                <a:outerShdw blurRad="38100" dist="19050" dir="2700000" algn="tl" rotWithShape="0">
                  <a:schemeClr val="dk1">
                    <a:alpha val="40000"/>
                  </a:schemeClr>
                </a:outerShdw>
              </a:effectLst>
            </a:endParaRPr>
          </a:p>
        </p:txBody>
      </p:sp>
      <p:sp>
        <p:nvSpPr>
          <p:cNvPr id="184" name=" 184"/>
          <p:cNvSpPr/>
          <p:nvPr/>
        </p:nvSpPr>
        <p:spPr>
          <a:xfrm>
            <a:off x="1127125" y="1441450"/>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6" name="文本框 5"/>
          <p:cNvSpPr txBox="1"/>
          <p:nvPr/>
        </p:nvSpPr>
        <p:spPr>
          <a:xfrm>
            <a:off x="1438275" y="1355725"/>
            <a:ext cx="3278188" cy="457200"/>
          </a:xfrm>
          <a:prstGeom prst="rect">
            <a:avLst/>
          </a:prstGeom>
          <a:noFill/>
        </p:spPr>
        <p:txBody>
          <a:bodyPr wrap="square" rtlCol="0">
            <a:spAutoFit/>
          </a:bodyPr>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命令函数interp2</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1438275" y="5220969"/>
            <a:ext cx="6879590"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命令格式：zi = interp2(zs,xi,yi)</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文本框 3"/>
          <p:cNvSpPr txBox="1"/>
          <p:nvPr/>
        </p:nvSpPr>
        <p:spPr>
          <a:xfrm>
            <a:off x="823913" y="5678488"/>
            <a:ext cx="10164763" cy="700088"/>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解释说明：缺省参数为：</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xs=1:n</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ys=1:m</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，其中</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[m,n]=size(zs)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，再按第一种情形进行插值计算</a:t>
            </a:r>
            <a:endParaRPr sz="2000" strike="noStrike" noProof="1">
              <a:effectLst>
                <a:outerShdw blurRad="38100" dist="19050" dir="2700000" algn="tl" rotWithShape="0">
                  <a:schemeClr val="dk1">
                    <a:alpha val="40000"/>
                  </a:schemeClr>
                </a:outerShdw>
              </a:effectLs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2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27330"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5" name="文本框 4"/>
          <p:cNvSpPr txBox="1"/>
          <p:nvPr/>
        </p:nvSpPr>
        <p:spPr>
          <a:xfrm>
            <a:off x="1438275" y="1355725"/>
            <a:ext cx="6879590"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命令格式：zi = interp2(zs,n)</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文本框 6"/>
          <p:cNvSpPr txBox="1"/>
          <p:nvPr/>
        </p:nvSpPr>
        <p:spPr>
          <a:xfrm>
            <a:off x="823913" y="1871663"/>
            <a:ext cx="10164763" cy="700088"/>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解释说明：作n次递归计算，在zs的每两个元素之间插入它们的二维插值，这样，zs的阶数将不断增加。interp2(zs)等价于interp2(zs,1)。</a:t>
            </a:r>
            <a:endParaRPr sz="2000" strike="noStrike" noProof="1">
              <a:effectLst>
                <a:outerShdw blurRad="38100" dist="19050" dir="2700000" algn="tl" rotWithShape="0">
                  <a:schemeClr val="dk1">
                    <a:alpha val="40000"/>
                  </a:schemeClr>
                </a:outerShdw>
              </a:effectLst>
            </a:endParaRPr>
          </a:p>
        </p:txBody>
      </p:sp>
      <p:sp>
        <p:nvSpPr>
          <p:cNvPr id="184" name=" 184"/>
          <p:cNvSpPr/>
          <p:nvPr/>
        </p:nvSpPr>
        <p:spPr>
          <a:xfrm>
            <a:off x="1127125" y="2932113"/>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6" name="文本框 5"/>
          <p:cNvSpPr txBox="1"/>
          <p:nvPr/>
        </p:nvSpPr>
        <p:spPr>
          <a:xfrm>
            <a:off x="1438275" y="2846388"/>
            <a:ext cx="3278188" cy="457200"/>
          </a:xfrm>
          <a:prstGeom prst="rect">
            <a:avLst/>
          </a:prstGeom>
          <a:noFill/>
        </p:spPr>
        <p:txBody>
          <a:bodyPr wrap="square" rtlCol="0">
            <a:spAutoFit/>
          </a:bodyPr>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命令函数interp</a:t>
            </a:r>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3</a:t>
            </a:r>
            <a:endParaRPr lang="en-US" altLang="zh-CN" sz="2400" strike="noStrike" noProof="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1438275" y="3303904"/>
            <a:ext cx="8797290"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命令格式：vi = interp3(xs,ys,zs,vs, xi,yi,zi,’method’)</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文本框 3"/>
          <p:cNvSpPr txBox="1"/>
          <p:nvPr/>
        </p:nvSpPr>
        <p:spPr>
          <a:xfrm>
            <a:off x="823913" y="3760788"/>
            <a:ext cx="10164763" cy="10064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解释说明：三维的</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interp3</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命令格式与二维的</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interp2</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类似。所用方法定义在</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method</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中，也有4种方法选择：邻近点插值</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nearest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、双线性插值</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linear</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（缺省算法）、三次样条插值</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spline</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和二重立方插值</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cubic</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endParaRPr sz="2000" strike="noStrike" noProof="1">
              <a:effectLst>
                <a:outerShdw blurRad="38100" dist="19050" dir="2700000" algn="tl" rotWithShape="0">
                  <a:schemeClr val="dk1">
                    <a:alpha val="40000"/>
                  </a:schemeClr>
                </a:outerShdw>
              </a:effectLst>
            </a:endParaRPr>
          </a:p>
        </p:txBody>
      </p:sp>
      <p:sp>
        <p:nvSpPr>
          <p:cNvPr id="3" name="文本框 2"/>
          <p:cNvSpPr txBox="1"/>
          <p:nvPr/>
        </p:nvSpPr>
        <p:spPr>
          <a:xfrm>
            <a:off x="1438275" y="4766944"/>
            <a:ext cx="8797290"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命令格式：vi = interp3(xs,ys,zs,vs, xi,yi,zi)</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文本框 7"/>
          <p:cNvSpPr txBox="1"/>
          <p:nvPr/>
        </p:nvSpPr>
        <p:spPr>
          <a:xfrm>
            <a:off x="823913" y="5224463"/>
            <a:ext cx="10164763" cy="1614488"/>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解释说明：找出由参量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决定的三元函数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vs=V(xs,ys,zs)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在点</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（xi,yi,zi）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的值。参量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是同型阵列或向量。若向量参量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是不同长度，不同方向（行或列）的向量，这时输出参量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vi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与</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Y1</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Y2</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Y3</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为同型矩阵。其中</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Y1</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Y2</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Y3</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为用命令</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meshgrid(xi,yi,zi)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生成的同型阵列。若插值点</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(xi,yi,zi)</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中有位于点</a:t>
            </a:r>
            <a:r>
              <a:rPr lang="zh-CN"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xs,ys,zs)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之外的点，则相应地返回特殊变量值</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NaN</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endParaRPr sz="2000" strike="noStrike" noProof="1">
              <a:effectLst>
                <a:outerShdw blurRad="38100" dist="19050" dir="2700000" algn="tl" rotWithShape="0">
                  <a:schemeClr val="dk1">
                    <a:alpha val="40000"/>
                  </a:schemeClr>
                </a:outerShdw>
              </a:effectLs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29378"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5" name="文本框 4"/>
          <p:cNvSpPr txBox="1"/>
          <p:nvPr/>
        </p:nvSpPr>
        <p:spPr>
          <a:xfrm>
            <a:off x="1438275" y="1355725"/>
            <a:ext cx="6879590"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命令格式：vi = interp3(vs, xi,yi,zi)</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文本框 6"/>
          <p:cNvSpPr txBox="1"/>
          <p:nvPr/>
        </p:nvSpPr>
        <p:spPr>
          <a:xfrm>
            <a:off x="823913" y="1871663"/>
            <a:ext cx="10164763" cy="700088"/>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解释说明：缺省参数为：</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xs=1:N</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ys =1:M</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zs=1:P</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，其中，</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[M,N,P]=size(vs)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，再按上面的情形插值计算。</a:t>
            </a:r>
            <a:endParaRPr sz="2000" strike="noStrike" noProof="1">
              <a:effectLst>
                <a:outerShdw blurRad="38100" dist="19050" dir="2700000" algn="tl" rotWithShape="0">
                  <a:schemeClr val="dk1">
                    <a:alpha val="40000"/>
                  </a:schemeClr>
                </a:outerShdw>
              </a:effectLst>
            </a:endParaRPr>
          </a:p>
        </p:txBody>
      </p:sp>
      <p:sp>
        <p:nvSpPr>
          <p:cNvPr id="2" name="文本框 1"/>
          <p:cNvSpPr txBox="1"/>
          <p:nvPr/>
        </p:nvSpPr>
        <p:spPr>
          <a:xfrm>
            <a:off x="1438275" y="2572385"/>
            <a:ext cx="8797290"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命令格式：vi = interp3(vs,n)</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文本框 3"/>
          <p:cNvSpPr txBox="1"/>
          <p:nvPr/>
        </p:nvSpPr>
        <p:spPr>
          <a:xfrm>
            <a:off x="823913" y="3028950"/>
            <a:ext cx="10164763" cy="7016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解释说明：作n次递归计算，在vs的每两个元素之间插入它们的三维插值。这样，vs的阶数将不断增加。interp3(vs)等价于interp3(vs,1)。</a:t>
            </a:r>
            <a:endParaRPr sz="2000" strike="noStrike" noProof="1">
              <a:effectLst>
                <a:outerShdw blurRad="38100" dist="19050" dir="2700000" algn="tl" rotWithShape="0">
                  <a:schemeClr val="dk1">
                    <a:alpha val="40000"/>
                  </a:schemeClr>
                </a:outerShdw>
              </a:effectLst>
            </a:endParaRPr>
          </a:p>
        </p:txBody>
      </p:sp>
      <p:sp>
        <p:nvSpPr>
          <p:cNvPr id="3" name="文本框 2"/>
          <p:cNvSpPr txBox="1"/>
          <p:nvPr/>
        </p:nvSpPr>
        <p:spPr>
          <a:xfrm>
            <a:off x="1438275" y="3814444"/>
            <a:ext cx="9992995" cy="45720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举例26：MATLAB编辑器窗口，键入如下命令语句，并保存为exm_26.m：</a:t>
            </a:r>
            <a:endPar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文本框 7"/>
          <p:cNvSpPr txBox="1"/>
          <p:nvPr/>
        </p:nvSpPr>
        <p:spPr>
          <a:xfrm>
            <a:off x="2333625" y="4408488"/>
            <a:ext cx="8872538" cy="1919288"/>
          </a:xfrm>
          <a:prstGeom prst="rect">
            <a:avLst/>
          </a:prstGeom>
          <a:noFill/>
        </p:spPr>
        <p:txBody>
          <a:bodyPr wrap="square" rtlCol="0">
            <a:spAutoFit/>
          </a:bodyPr>
          <a:p>
            <a:pPr fontAlgn="base"/>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%命令函数interp1、interp2和interp3演示举例</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 = 0:10; y = sin(x); xi = 0:.25:10;</a:t>
            </a:r>
            <a:endParaRPr sz="2000" strike="noStrike" noProof="1">
              <a:solidFill>
                <a:schemeClr val="tx1"/>
              </a:solidFill>
              <a:effectLst>
                <a:outerShdw blurRad="38100" dist="19050" dir="2700000" algn="tl" rotWithShape="0">
                  <a:schemeClr val="dk1">
                    <a:alpha val="40000"/>
                  </a:schemeClr>
                </a:outerShdw>
              </a:effectLst>
            </a:endParaRPr>
          </a:p>
          <a:p>
            <a:pPr fontAlgn="base"/>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yi = interp1(x,y,xi); </a:t>
            </a:r>
            <a:endParaRPr sz="2000" strike="noStrike" noProof="1">
              <a:solidFill>
                <a:schemeClr val="tx1"/>
              </a:solidFill>
              <a:effectLst>
                <a:outerShdw blurRad="38100" dist="19050" dir="2700000" algn="tl" rotWithShape="0">
                  <a:schemeClr val="dk1">
                    <a:alpha val="40000"/>
                  </a:schemeClr>
                </a:outerShdw>
              </a:effectLst>
            </a:endParaRPr>
          </a:p>
          <a:p>
            <a:pPr fontAlgn="base"/>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subplot(3,1,1)</a:t>
            </a:r>
            <a:endParaRPr sz="2000" strike="noStrike" noProof="1">
              <a:solidFill>
                <a:schemeClr val="tx1"/>
              </a:solidFill>
              <a:effectLst>
                <a:outerShdw blurRad="38100" dist="19050" dir="2700000" algn="tl" rotWithShape="0">
                  <a:schemeClr val="dk1">
                    <a:alpha val="40000"/>
                  </a:schemeClr>
                </a:outerShdw>
              </a:effectLst>
            </a:endParaRPr>
          </a:p>
          <a:p>
            <a:pPr fontAlgn="base"/>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plot(x,y,'o',xi,yi, 'LineWidth',3),title('一维插值')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%绘制一维插值的曲线</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[x,y,z] = peaks(10); [xi,yi] = meshgrid(-3:.1:3,-3:.1:3);</a:t>
            </a:r>
            <a:endParaRPr sz="20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5"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31426" name="文本占位符 2"/>
          <p:cNvSpPr>
            <a:spLocks noGrp="1"/>
          </p:cNvSpPr>
          <p:nvPr>
            <p:ph type="body" sz="quarter" idx="12"/>
          </p:nvPr>
        </p:nvSpPr>
        <p:spPr>
          <a:xfrm>
            <a:off x="1438275" y="347663"/>
            <a:ext cx="542290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§2-4 多项式处理方法</a:t>
            </a:r>
            <a:endParaRPr lang="zh-CN" altLang="en-US" kern="1200" baseline="0" dirty="0">
              <a:latin typeface="+mn-lt"/>
              <a:ea typeface="微软雅黑" panose="020B0503020204020204" charset="-122"/>
              <a:cs typeface="+mn-cs"/>
            </a:endParaRPr>
          </a:p>
        </p:txBody>
      </p:sp>
      <p:sp>
        <p:nvSpPr>
          <p:cNvPr id="8" name="文本框 7"/>
          <p:cNvSpPr txBox="1"/>
          <p:nvPr/>
        </p:nvSpPr>
        <p:spPr>
          <a:xfrm>
            <a:off x="212725" y="1558925"/>
            <a:ext cx="5756275" cy="3749675"/>
          </a:xfrm>
          <a:prstGeom prst="rect">
            <a:avLst/>
          </a:prstGeom>
          <a:noFill/>
        </p:spPr>
        <p:txBody>
          <a:bodyPr wrap="square" rtlCol="0">
            <a:spAutoFit/>
          </a:bodyPr>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zi = interp2(x,y,z,xi,yi); </a:t>
            </a:r>
            <a:endParaRPr sz="2000" strike="noStrike" noProof="1">
              <a:solidFill>
                <a:srgbClr val="00206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subplot(3,1,2)</a:t>
            </a:r>
            <a:endParaRPr sz="2000" strike="noStrike" noProof="1">
              <a:solidFill>
                <a:srgbClr val="00206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mesh(xi,yi,zi),shading flat, title('二维插值');	</a:t>
            </a:r>
            <a:r>
              <a:rPr lang="en-US"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%绘制二维插值的曲线</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[x,y,z,v] = flow(10); </a:t>
            </a:r>
            <a:endParaRPr sz="2000" strike="noStrike" noProof="1">
              <a:solidFill>
                <a:srgbClr val="00206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[xi,yi,zi] = meshgrid(.1:.25:10,-3:.25:3,-3:.25:3);</a:t>
            </a:r>
            <a:endParaRPr sz="2000" strike="noStrike" noProof="1">
              <a:solidFill>
                <a:srgbClr val="00206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vi = interp3(x,y,z,v,xi,yi,zi); </a:t>
            </a:r>
            <a:endParaRPr sz="2000" strike="noStrike" noProof="1">
              <a:solidFill>
                <a:srgbClr val="002060"/>
              </a:solidFill>
              <a:effectLst>
                <a:outerShdw blurRad="38100" dist="19050" dir="2700000" algn="tl" rotWithShape="0">
                  <a:schemeClr val="dk1">
                    <a:alpha val="40000"/>
                  </a:schemeClr>
                </a:outerShdw>
              </a:effectLst>
            </a:endParaRPr>
          </a:p>
          <a:p>
            <a:pPr fontAlgn="base"/>
            <a:r>
              <a:rPr lang="en-US"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vi 是 25-by-40-by-25</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subplot(3,1,3);</a:t>
            </a:r>
            <a:endParaRPr sz="2000" strike="noStrike" noProof="1">
              <a:solidFill>
                <a:srgbClr val="00206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slice(xi,yi,zi,vi,[6, 9.5],2,[-2, .2])</a:t>
            </a:r>
            <a:endParaRPr sz="2000" strike="noStrike" noProof="1">
              <a:solidFill>
                <a:srgbClr val="00206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shading interp</a:t>
            </a:r>
            <a:endParaRPr sz="2000" strike="noStrike" noProof="1">
              <a:solidFill>
                <a:srgbClr val="00206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title('三维插值');	</a:t>
            </a:r>
            <a:r>
              <a:rPr lang="en-US"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%绘制三维插值的曲线</a:t>
            </a:r>
            <a:endParaRPr sz="2000" strike="noStrike" noProof="1">
              <a:solidFill>
                <a:srgbClr val="92D050"/>
              </a:solidFill>
              <a:effectLst>
                <a:outerShdw blurRad="38100" dist="19050" dir="2700000" algn="tl" rotWithShape="0">
                  <a:schemeClr val="dk1">
                    <a:alpha val="40000"/>
                  </a:schemeClr>
                </a:outerShdw>
              </a:effectLst>
            </a:endParaRPr>
          </a:p>
        </p:txBody>
      </p:sp>
      <p:pic>
        <p:nvPicPr>
          <p:cNvPr id="231428" name="图片 1"/>
          <p:cNvPicPr>
            <a:picLocks noChangeAspect="1"/>
          </p:cNvPicPr>
          <p:nvPr/>
        </p:nvPicPr>
        <p:blipFill>
          <a:blip r:embed="rId1"/>
          <a:stretch>
            <a:fillRect/>
          </a:stretch>
        </p:blipFill>
        <p:spPr>
          <a:xfrm>
            <a:off x="6627813" y="1165225"/>
            <a:ext cx="4610100" cy="5346700"/>
          </a:xfrm>
          <a:prstGeom prst="rect">
            <a:avLst/>
          </a:prstGeom>
          <a:noFill/>
          <a:ln w="9525">
            <a:noFill/>
          </a:ln>
        </p:spPr>
      </p:pic>
      <p:sp>
        <p:nvSpPr>
          <p:cNvPr id="231429" name="文本框 5"/>
          <p:cNvSpPr txBox="1"/>
          <p:nvPr/>
        </p:nvSpPr>
        <p:spPr>
          <a:xfrm>
            <a:off x="7737475" y="6511925"/>
            <a:ext cx="2390775" cy="395288"/>
          </a:xfrm>
          <a:prstGeom prst="rect">
            <a:avLst/>
          </a:prstGeom>
          <a:noFill/>
          <a:ln w="9525">
            <a:noFill/>
          </a:ln>
        </p:spPr>
        <p:txBody>
          <a:bodyPr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举例26的执行结果</a:t>
            </a:r>
            <a:endParaRPr lang="zh-CN" altLang="en-US" sz="200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3"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33474"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2" name="文本框 1"/>
          <p:cNvSpPr txBox="1"/>
          <p:nvPr/>
        </p:nvSpPr>
        <p:spPr>
          <a:xfrm>
            <a:off x="3808094" y="1240790"/>
            <a:ext cx="4576445" cy="518160"/>
          </a:xfrm>
          <a:prstGeom prst="rect">
            <a:avLst/>
          </a:prstGeom>
          <a:noFill/>
        </p:spPr>
        <p:txBody>
          <a:bodyPr wrap="square" rtlCol="0">
            <a:spAutoFit/>
          </a:bodyPr>
          <a:p>
            <a:pPr fontAlgn="base"/>
            <a:r>
              <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§2-5 数据处理与分析方法</a:t>
            </a:r>
            <a:endParaRPr lang="zh-CN" altLang="en-US" sz="28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6" name="文本框 5"/>
          <p:cNvSpPr txBox="1"/>
          <p:nvPr/>
        </p:nvSpPr>
        <p:spPr>
          <a:xfrm>
            <a:off x="850900" y="3130550"/>
            <a:ext cx="10302875" cy="2530475"/>
          </a:xfrm>
          <a:prstGeom prst="rect">
            <a:avLst/>
          </a:prstGeom>
          <a:noFill/>
        </p:spPr>
        <p:txBody>
          <a:bodyPr wrap="square" rtlCol="0">
            <a:spAutoFit/>
          </a:bodyPr>
          <a:p>
            <a:pPr fontAlgn="base"/>
            <a:r>
              <a:rPr lang="en-US" alt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x1</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y1</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给出的数据分别为</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轴坐标值，</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option1</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为选项参数，以逐点连折线的方式绘制第一个二维图形；同时类似地绘制第二个二维图形，……等。这是</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plot</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命令的完全格式，在实际应用中可以根据需要进行简化。比如：</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plot(x,y)</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plot(x,y,option)</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，选项参数option定义了图形曲线的颜色、线型及标示符号，它由一对单引号括起来。如命令语句：</a:t>
            </a:r>
            <a:endParaRPr lang="zh-CN" altLang="en-US" sz="2000" strike="noStrike" noProof="1">
              <a:effectLst>
                <a:outerShdw blurRad="38100" dist="19050" dir="2700000" algn="tl" rotWithShape="0">
                  <a:schemeClr val="dk1">
                    <a:alpha val="40000"/>
                  </a:schemeClr>
                </a:outerShdw>
              </a:effectLst>
            </a:endParaRPr>
          </a:p>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plot(xs,ys,'+k',x,y1,':r',x,y2,'-m',x,y3,'--c',x,y4,'--b')</a:t>
            </a:r>
            <a:endParaRPr lang="zh-CN" altLang="en-US" sz="2000" strike="noStrike" noProof="1">
              <a:effectLst>
                <a:outerShdw blurRad="38100" dist="19050" dir="2700000" algn="tl" rotWithShape="0">
                  <a:schemeClr val="dk1">
                    <a:alpha val="40000"/>
                  </a:schemeClr>
                </a:outerShdw>
              </a:effectLst>
            </a:endParaRPr>
          </a:p>
          <a:p>
            <a:pPr fontAlgn="base"/>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它就是一种典型的应用实例，可以将不同曲线以不同线条类型、线条颜色区别开来，增强文档的可读性。</a:t>
            </a:r>
            <a:endParaRPr lang="zh-CN" altLang="en-US" sz="2000" strike="noStrike" noProof="1">
              <a:effectLst>
                <a:outerShdw blurRad="38100" dist="19050" dir="2700000" algn="tl" rotWithShape="0">
                  <a:schemeClr val="dk1">
                    <a:alpha val="40000"/>
                  </a:schemeClr>
                </a:outerShdw>
              </a:effectLst>
            </a:endParaRPr>
          </a:p>
        </p:txBody>
      </p:sp>
      <p:sp>
        <p:nvSpPr>
          <p:cNvPr id="8" name="文本框 7"/>
          <p:cNvSpPr txBox="1"/>
          <p:nvPr/>
        </p:nvSpPr>
        <p:spPr>
          <a:xfrm>
            <a:off x="850900" y="1758950"/>
            <a:ext cx="3586163" cy="457200"/>
          </a:xfrm>
          <a:prstGeom prst="rect">
            <a:avLst/>
          </a:prstGeom>
          <a:noFill/>
        </p:spPr>
        <p:txBody>
          <a:bodyPr wrap="square" rtlCol="0">
            <a:spAutoFit/>
          </a:bodyPr>
          <a:p>
            <a:pPr fontAlgn="base"/>
            <a:r>
              <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rPr>
              <a:t>5.1 数据的图形化表达</a:t>
            </a:r>
            <a:endPar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4" name="文本框 3"/>
          <p:cNvSpPr txBox="1"/>
          <p:nvPr/>
        </p:nvSpPr>
        <p:spPr>
          <a:xfrm>
            <a:off x="1329690" y="2673350"/>
            <a:ext cx="1030287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命令格式：plot(x1,y1,option1,x2,y2,option2,…)</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84" name=" 184"/>
          <p:cNvSpPr/>
          <p:nvPr/>
        </p:nvSpPr>
        <p:spPr>
          <a:xfrm>
            <a:off x="1019175" y="2301875"/>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3" name="文本框 2"/>
          <p:cNvSpPr txBox="1"/>
          <p:nvPr/>
        </p:nvSpPr>
        <p:spPr>
          <a:xfrm>
            <a:off x="1330325" y="2216150"/>
            <a:ext cx="2814638"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命令函数plot</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5" name=" 184"/>
          <p:cNvSpPr/>
          <p:nvPr/>
        </p:nvSpPr>
        <p:spPr>
          <a:xfrm>
            <a:off x="1019175" y="5938838"/>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7" name="文本框 6"/>
          <p:cNvSpPr txBox="1"/>
          <p:nvPr/>
        </p:nvSpPr>
        <p:spPr>
          <a:xfrm>
            <a:off x="1330325" y="5853113"/>
            <a:ext cx="2814638"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命令函数fplot</a:t>
            </a:r>
            <a:endParaRPr sz="24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1"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35522"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2" name="文本框 1"/>
          <p:cNvSpPr txBox="1"/>
          <p:nvPr/>
        </p:nvSpPr>
        <p:spPr>
          <a:xfrm>
            <a:off x="1438275" y="1240790"/>
            <a:ext cx="615378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命令格式：fplot((Fun, [XMIN XMAX])</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4" name="文本框 3"/>
          <p:cNvSpPr txBox="1"/>
          <p:nvPr/>
        </p:nvSpPr>
        <p:spPr>
          <a:xfrm>
            <a:off x="1438275" y="3200400"/>
            <a:ext cx="815403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命令格式：subplot(mnk)或者subplot(m,n,k)</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 184"/>
          <p:cNvSpPr/>
          <p:nvPr/>
        </p:nvSpPr>
        <p:spPr>
          <a:xfrm>
            <a:off x="1127125" y="4748213"/>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7" name="文本框 6"/>
          <p:cNvSpPr txBox="1"/>
          <p:nvPr/>
        </p:nvSpPr>
        <p:spPr>
          <a:xfrm>
            <a:off x="1438275" y="4664075"/>
            <a:ext cx="2816225"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命令函数mesh</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9" name="文本框 8"/>
          <p:cNvSpPr txBox="1"/>
          <p:nvPr/>
        </p:nvSpPr>
        <p:spPr>
          <a:xfrm>
            <a:off x="944563" y="1698625"/>
            <a:ext cx="10302875" cy="700088"/>
          </a:xfrm>
          <a:prstGeom prst="rect">
            <a:avLst/>
          </a:prstGeom>
          <a:noFill/>
        </p:spPr>
        <p:txBody>
          <a:bodyPr wrap="square" rtlCol="0">
            <a:spAutoFit/>
          </a:bodyPr>
          <a:p>
            <a:pPr fontAlgn="base"/>
            <a:r>
              <a:rPr lang="en-US" alt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解释说明：它用于绘制类似函数</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fun=f(x)</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形式的曲线（即一元函数），只需指明横坐标</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的取值范围</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[XMIN XMAX]</a:t>
            </a:r>
            <a:r>
              <a:rPr lang="zh-CN" alt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即可。</a:t>
            </a:r>
            <a:endParaRPr lang="zh-CN" altLang="en-US" sz="2000" strike="noStrike" noProof="1">
              <a:effectLst>
                <a:outerShdw blurRad="38100" dist="19050" dir="2700000" algn="tl" rotWithShape="0">
                  <a:schemeClr val="dk1">
                    <a:alpha val="40000"/>
                  </a:schemeClr>
                </a:outerShdw>
              </a:effectLst>
            </a:endParaRPr>
          </a:p>
        </p:txBody>
      </p:sp>
      <p:sp>
        <p:nvSpPr>
          <p:cNvPr id="10" name=" 184"/>
          <p:cNvSpPr/>
          <p:nvPr/>
        </p:nvSpPr>
        <p:spPr>
          <a:xfrm>
            <a:off x="1127125" y="2705100"/>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1" name="文本框 10"/>
          <p:cNvSpPr txBox="1"/>
          <p:nvPr/>
        </p:nvSpPr>
        <p:spPr>
          <a:xfrm>
            <a:off x="1438275" y="2619375"/>
            <a:ext cx="2816225"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命令函数subplot</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12" name="文本框 11"/>
          <p:cNvSpPr txBox="1"/>
          <p:nvPr/>
        </p:nvSpPr>
        <p:spPr>
          <a:xfrm>
            <a:off x="944563" y="3657600"/>
            <a:ext cx="10302875" cy="10064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解释说明：它表示分割图形显示窗口，</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表示上下分割个数，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表示左右分割个数，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k</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为子图编号。本书前面章节就已经使用过该命令函数，如本节举例26就是采取上下分割3个图，即</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m=3</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，左右分割1个图，即</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n=1</a:t>
            </a:r>
            <a:r>
              <a:rPr 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endParaRPr lang="zh-CN" sz="2000" strike="noStrike" noProof="1">
              <a:effectLst>
                <a:outerShdw blurRad="38100" dist="19050" dir="2700000" algn="tl" rotWithShape="0">
                  <a:schemeClr val="dk1">
                    <a:alpha val="40000"/>
                  </a:schemeClr>
                </a:outerShdw>
              </a:effectLst>
            </a:endParaRPr>
          </a:p>
        </p:txBody>
      </p:sp>
      <p:sp>
        <p:nvSpPr>
          <p:cNvPr id="13" name="文本框 12"/>
          <p:cNvSpPr txBox="1"/>
          <p:nvPr/>
        </p:nvSpPr>
        <p:spPr>
          <a:xfrm>
            <a:off x="1438275" y="5120640"/>
            <a:ext cx="815403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命令格式：mesh(x,y,z)和mesh(x,y,z,C)</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4" name="文本框 13"/>
          <p:cNvSpPr txBox="1"/>
          <p:nvPr/>
        </p:nvSpPr>
        <p:spPr>
          <a:xfrm>
            <a:off x="944563" y="5716588"/>
            <a:ext cx="10302875" cy="7016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解释说明：它们用于绘制类似</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z=f(x,y)</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之类的二元函数，“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C</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”表示曲线的颜色，默认为高亮。</a:t>
            </a:r>
            <a:endParaRPr sz="2000" strike="noStrike" noProof="1">
              <a:effectLst>
                <a:outerShdw blurRad="38100" dist="19050" dir="2700000" algn="tl" rotWithShape="0">
                  <a:schemeClr val="dk1">
                    <a:alpha val="40000"/>
                  </a:schemeClr>
                </a:outerShdw>
              </a:effectLs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6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37570"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2" name="文本框 1"/>
          <p:cNvSpPr txBox="1"/>
          <p:nvPr/>
        </p:nvSpPr>
        <p:spPr>
          <a:xfrm>
            <a:off x="361950" y="1240790"/>
            <a:ext cx="10603228" cy="118872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举例27：考虑一个二元函数，其表达式为：</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如何用三维图形的方式表现出这个曲面？在MATLAB的编辑器窗口中，键入以下命令语句，并保存为exm_27.m：</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14" name="文本框 13"/>
          <p:cNvSpPr txBox="1"/>
          <p:nvPr/>
        </p:nvSpPr>
        <p:spPr>
          <a:xfrm>
            <a:off x="361950" y="2559050"/>
            <a:ext cx="4941888" cy="3200400"/>
          </a:xfrm>
          <a:prstGeom prst="rect">
            <a:avLst/>
          </a:prstGeom>
          <a:noFill/>
        </p:spPr>
        <p:txBody>
          <a:bodyPr wrap="square" rtlCol="0">
            <a:spAutoFit/>
          </a:bodyPr>
          <a:p>
            <a:pPr fontAlgn="base"/>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%命令函数mesh绘制二元函数</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clear;clc;close; </a:t>
            </a:r>
            <a:endParaRPr sz="2000" strike="noStrike" noProof="1">
              <a:effectLst>
                <a:outerShdw blurRad="38100" dist="19050" dir="2700000" algn="tl" rotWithShape="0">
                  <a:schemeClr val="dk1">
                    <a:alpha val="40000"/>
                  </a:schemeClr>
                </a:outerShdw>
              </a:effectLst>
            </a:endParaRPr>
          </a:p>
          <a:p>
            <a:pPr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[X,Y] = meshgrid(-2:.2:2, -2:.2:2);</a:t>
            </a:r>
            <a:endParaRPr sz="2000" strike="noStrike" noProof="1">
              <a:effectLst>
                <a:outerShdw blurRad="38100" dist="19050" dir="2700000" algn="tl" rotWithShape="0">
                  <a:schemeClr val="dk1">
                    <a:alpha val="40000"/>
                  </a:schemeClr>
                </a:outerShdw>
              </a:effectLst>
            </a:endParaRPr>
          </a:p>
          <a:p>
            <a:pPr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 = X .* exp(-X.^2 - Y.^2);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%二元函数</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mesh(Z, 'LineWidth',3); title('二元函数曲线');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%绘制二元函数曲线</a:t>
            </a:r>
            <a:endParaRPr sz="2000" strike="noStrike" noProof="1">
              <a:solidFill>
                <a:srgbClr val="92D050"/>
              </a:solidFill>
              <a:effectLst>
                <a:outerShdw blurRad="38100" dist="19050" dir="2700000" algn="tl" rotWithShape="0">
                  <a:schemeClr val="dk1">
                    <a:alpha val="40000"/>
                  </a:schemeClr>
                </a:outerShdw>
              </a:effectLst>
            </a:endParaRPr>
          </a:p>
          <a:p>
            <a:pPr fontAlgn="base"/>
            <a:endParaRPr sz="2000" strike="noStrike" noProof="1">
              <a:solidFill>
                <a:srgbClr val="92D050"/>
              </a:solidFill>
              <a:effectLst>
                <a:outerShdw blurRad="38100" dist="19050" dir="2700000" algn="tl" rotWithShape="0">
                  <a:schemeClr val="dk1">
                    <a:alpha val="40000"/>
                  </a:schemeClr>
                </a:outerShdw>
              </a:effectLst>
            </a:endParaRPr>
          </a:p>
          <a:p>
            <a:pPr fontAlgn="base"/>
            <a:endParaRPr sz="2000" strike="noStrike" noProof="1">
              <a:solidFill>
                <a:srgbClr val="92D050"/>
              </a:solidFill>
              <a:effectLst>
                <a:outerShdw blurRad="38100" dist="19050" dir="2700000" algn="tl" rotWithShape="0">
                  <a:schemeClr val="dk1">
                    <a:alpha val="40000"/>
                  </a:schemeClr>
                </a:outerShdw>
              </a:effectLst>
            </a:endParaRPr>
          </a:p>
          <a:p>
            <a:pPr fontAlgn="base"/>
            <a:r>
              <a:rPr sz="24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本例的执行结果如</a:t>
            </a:r>
            <a:r>
              <a:rPr lang="zh-CN" sz="24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右图</a:t>
            </a:r>
            <a:r>
              <a:rPr sz="24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所示。</a:t>
            </a:r>
            <a:endParaRPr sz="2400" strike="noStrike" noProof="1">
              <a:solidFill>
                <a:srgbClr val="002060"/>
              </a:solidFill>
              <a:effectLst>
                <a:outerShdw blurRad="38100" dist="19050" dir="2700000" algn="tl" rotWithShape="0">
                  <a:schemeClr val="dk1">
                    <a:alpha val="40000"/>
                  </a:schemeClr>
                </a:outerShdw>
              </a:effectLst>
            </a:endParaRPr>
          </a:p>
        </p:txBody>
      </p:sp>
      <p:graphicFrame>
        <p:nvGraphicFramePr>
          <p:cNvPr id="237573" name="对象 -2147482488"/>
          <p:cNvGraphicFramePr>
            <a:graphicFrameLocks noChangeAspect="1"/>
          </p:cNvGraphicFramePr>
          <p:nvPr/>
        </p:nvGraphicFramePr>
        <p:xfrm>
          <a:off x="7464425" y="1092200"/>
          <a:ext cx="2309813" cy="638175"/>
        </p:xfrm>
        <a:graphic>
          <a:graphicData uri="http://schemas.openxmlformats.org/presentationml/2006/ole">
            <mc:AlternateContent xmlns:mc="http://schemas.openxmlformats.org/markup-compatibility/2006">
              <mc:Choice xmlns:v="urn:schemas-microsoft-com:vml" Requires="v">
                <p:oleObj spid="_x0000_s3100" name="" r:id="rId1" imgW="826135" imgH="228600" progId="Equation.3">
                  <p:embed/>
                </p:oleObj>
              </mc:Choice>
              <mc:Fallback>
                <p:oleObj name="" r:id="rId1" imgW="826135" imgH="228600" progId="Equation.3">
                  <p:embed/>
                  <p:pic>
                    <p:nvPicPr>
                      <p:cNvPr id="0" name="图片 3099"/>
                      <p:cNvPicPr/>
                      <p:nvPr/>
                    </p:nvPicPr>
                    <p:blipFill>
                      <a:blip r:embed="rId2"/>
                      <a:stretch>
                        <a:fillRect/>
                      </a:stretch>
                    </p:blipFill>
                    <p:spPr>
                      <a:xfrm>
                        <a:off x="7464425" y="1092200"/>
                        <a:ext cx="2309813" cy="638175"/>
                      </a:xfrm>
                      <a:prstGeom prst="rect">
                        <a:avLst/>
                      </a:prstGeom>
                      <a:noFill/>
                      <a:ln w="38100">
                        <a:noFill/>
                        <a:miter/>
                      </a:ln>
                    </p:spPr>
                  </p:pic>
                </p:oleObj>
              </mc:Fallback>
            </mc:AlternateContent>
          </a:graphicData>
        </a:graphic>
      </p:graphicFrame>
      <p:pic>
        <p:nvPicPr>
          <p:cNvPr id="237574" name="图片 1"/>
          <p:cNvPicPr>
            <a:picLocks noChangeAspect="1"/>
          </p:cNvPicPr>
          <p:nvPr/>
        </p:nvPicPr>
        <p:blipFill>
          <a:blip r:embed="rId3"/>
          <a:stretch>
            <a:fillRect/>
          </a:stretch>
        </p:blipFill>
        <p:spPr>
          <a:xfrm>
            <a:off x="5708650" y="1989138"/>
            <a:ext cx="5507038" cy="4919662"/>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39618"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4" name="文本框 3"/>
          <p:cNvSpPr txBox="1"/>
          <p:nvPr/>
        </p:nvSpPr>
        <p:spPr>
          <a:xfrm>
            <a:off x="1438275" y="1812925"/>
            <a:ext cx="3704590"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命令格式：ezplot(f)</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 184"/>
          <p:cNvSpPr/>
          <p:nvPr/>
        </p:nvSpPr>
        <p:spPr>
          <a:xfrm>
            <a:off x="1127125" y="1441450"/>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1" name="文本框 10"/>
          <p:cNvSpPr txBox="1"/>
          <p:nvPr/>
        </p:nvSpPr>
        <p:spPr>
          <a:xfrm>
            <a:off x="1438275" y="1355725"/>
            <a:ext cx="2816225"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命令函数ezplot</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12" name="文本框 11"/>
          <p:cNvSpPr txBox="1"/>
          <p:nvPr/>
        </p:nvSpPr>
        <p:spPr>
          <a:xfrm>
            <a:off x="944563" y="2270125"/>
            <a:ext cx="10302875" cy="7016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解释说明：它用于绘制符号函数的图形。函数形式为</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 = f(x)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在自变量x为默认参数范围-</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2 &lt; x &lt; 2</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的曲线；或者绘制在缺省的平面区域</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[-2&lt;x&lt;2，-2&lt;y&lt;2]</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上的函数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f(x,y)</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的图形。</a:t>
            </a:r>
            <a:endParaRPr sz="2000" strike="noStrike" noProof="1">
              <a:effectLst>
                <a:outerShdw blurRad="38100" dist="19050" dir="2700000" algn="tl" rotWithShape="0">
                  <a:schemeClr val="dk1">
                    <a:alpha val="40000"/>
                  </a:schemeClr>
                </a:outerShdw>
              </a:effectLst>
            </a:endParaRPr>
          </a:p>
        </p:txBody>
      </p:sp>
      <p:sp>
        <p:nvSpPr>
          <p:cNvPr id="13" name="文本框 12"/>
          <p:cNvSpPr txBox="1"/>
          <p:nvPr/>
        </p:nvSpPr>
        <p:spPr>
          <a:xfrm>
            <a:off x="1438275" y="4770754"/>
            <a:ext cx="815403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命令格式：ezplot(f,[xmin,xmax,ymin,ymax]) </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4" name="文本框 13"/>
          <p:cNvSpPr txBox="1"/>
          <p:nvPr/>
        </p:nvSpPr>
        <p:spPr>
          <a:xfrm>
            <a:off x="944563" y="5227638"/>
            <a:ext cx="10302875" cy="7016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解释说明：在平面矩形区域</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[xmin&lt;x&lt;xmax, ymin&lt;y &lt;ymax]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上画出函数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f(x,y)=0</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的图形。</a:t>
            </a:r>
            <a:endParaRPr sz="2000" strike="noStrike" noProof="1">
              <a:effectLst>
                <a:outerShdw blurRad="38100" dist="19050" dir="2700000" algn="tl" rotWithShape="0">
                  <a:schemeClr val="dk1">
                    <a:alpha val="40000"/>
                  </a:schemeClr>
                </a:outerShdw>
              </a:effectLst>
            </a:endParaRPr>
          </a:p>
        </p:txBody>
      </p:sp>
      <p:sp>
        <p:nvSpPr>
          <p:cNvPr id="3" name="文本框 2"/>
          <p:cNvSpPr txBox="1"/>
          <p:nvPr/>
        </p:nvSpPr>
        <p:spPr>
          <a:xfrm>
            <a:off x="1438275" y="2971165"/>
            <a:ext cx="446595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命令格式：ezplot(f,[min,max]) </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文本框 5"/>
          <p:cNvSpPr txBox="1"/>
          <p:nvPr/>
        </p:nvSpPr>
        <p:spPr>
          <a:xfrm>
            <a:off x="944563" y="3429000"/>
            <a:ext cx="10302875" cy="395288"/>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解释说明：用于绘制函数形式为</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 = f(x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)在自变量x为</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min &lt; x &lt; max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范围时的曲线。</a:t>
            </a:r>
            <a:endParaRPr sz="2000" strike="noStrike" noProof="1">
              <a:effectLst>
                <a:outerShdw blurRad="38100" dist="19050" dir="2700000" algn="tl" rotWithShape="0">
                  <a:schemeClr val="dk1">
                    <a:alpha val="40000"/>
                  </a:schemeClr>
                </a:outerShdw>
              </a:effectLst>
            </a:endParaRPr>
          </a:p>
        </p:txBody>
      </p:sp>
      <p:sp>
        <p:nvSpPr>
          <p:cNvPr id="8" name="文本框 7"/>
          <p:cNvSpPr txBox="1"/>
          <p:nvPr/>
        </p:nvSpPr>
        <p:spPr>
          <a:xfrm>
            <a:off x="1438275" y="3824604"/>
            <a:ext cx="5772150"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命令格式：ezplot(f,[xmin xmax],fign)</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5" name="文本框 14"/>
          <p:cNvSpPr txBox="1"/>
          <p:nvPr/>
        </p:nvSpPr>
        <p:spPr>
          <a:xfrm>
            <a:off x="944563" y="4281488"/>
            <a:ext cx="10302875" cy="3968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解释说明：在指定标号</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fign</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的窗口中、指定的范围</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[xmin xmax]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内画出函数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f=f(x)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的图形。</a:t>
            </a:r>
            <a:endParaRPr sz="2000" strike="noStrike" noProof="1">
              <a:effectLst>
                <a:outerShdw blurRad="38100" dist="19050" dir="2700000" algn="tl" rotWithShape="0">
                  <a:schemeClr val="dk1">
                    <a:alpha val="40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31074" name="文本占位符 2"/>
          <p:cNvSpPr>
            <a:spLocks noGrp="1"/>
          </p:cNvSpPr>
          <p:nvPr>
            <p:ph type="body" sz="quarter" idx="12"/>
          </p:nvPr>
        </p:nvSpPr>
        <p:spPr>
          <a:xfrm>
            <a:off x="1438275" y="347663"/>
            <a:ext cx="7081838"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§2-1 数值、变量与表达式</a:t>
            </a:r>
            <a:endParaRPr lang="zh-CN" altLang="en-US" kern="1200" baseline="0" dirty="0">
              <a:latin typeface="+mn-lt"/>
              <a:ea typeface="微软雅黑" panose="020B0503020204020204" charset="-122"/>
              <a:cs typeface="+mn-cs"/>
            </a:endParaRPr>
          </a:p>
        </p:txBody>
      </p:sp>
      <p:sp>
        <p:nvSpPr>
          <p:cNvPr id="4" name="文本框 3"/>
          <p:cNvSpPr txBox="1"/>
          <p:nvPr/>
        </p:nvSpPr>
        <p:spPr>
          <a:xfrm>
            <a:off x="890588" y="1244600"/>
            <a:ext cx="8589963" cy="1919288"/>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它对I不识别，因此复数可由下面的语句生成：</a:t>
            </a:r>
            <a:endParaRPr sz="2400" strike="noStrike" noProof="1">
              <a:solidFill>
                <a:schemeClr val="tx1"/>
              </a:solidFill>
              <a:effectLst>
                <a:outerShdw blurRad="38100" dist="19050" dir="2700000" algn="tl" rotWithShape="0">
                  <a:schemeClr val="dk1">
                    <a:alpha val="40000"/>
                  </a:schemeClr>
                </a:outerShdw>
              </a:effectLst>
            </a:endParaRPr>
          </a:p>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z＝a+b*i</a:t>
            </a:r>
            <a:endParaRPr sz="2400" strike="noStrike" noProof="1">
              <a:solidFill>
                <a:srgbClr val="FF0000"/>
              </a:solidFill>
              <a:effectLst>
                <a:outerShdw blurRad="38100" dist="19050" dir="2700000" algn="tl" rotWithShape="0">
                  <a:schemeClr val="dk1">
                    <a:alpha val="40000"/>
                  </a:schemeClr>
                </a:outerShdw>
              </a:effectLst>
            </a:endParaRPr>
          </a:p>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a和b均为已知常数。或用下面的命令语句生成：</a:t>
            </a:r>
            <a:endParaRPr sz="2400" strike="noStrike" noProof="1">
              <a:solidFill>
                <a:schemeClr val="tx1"/>
              </a:solidFill>
              <a:effectLst>
                <a:outerShdw blurRad="38100" dist="19050" dir="2700000" algn="tl" rotWithShape="0">
                  <a:schemeClr val="dk1">
                    <a:alpha val="40000"/>
                  </a:schemeClr>
                </a:outerShdw>
              </a:effectLst>
            </a:endParaRPr>
          </a:p>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z=r*exp(i*θ)</a:t>
            </a:r>
            <a:endParaRPr sz="2400" strike="noStrike" noProof="1">
              <a:solidFill>
                <a:srgbClr val="FF0000"/>
              </a:solidFill>
              <a:effectLst>
                <a:outerShdw blurRad="38100" dist="19050" dir="2700000" algn="tl" rotWithShape="0">
                  <a:schemeClr val="dk1">
                    <a:alpha val="40000"/>
                  </a:schemeClr>
                </a:outerShdw>
              </a:effectLst>
            </a:endParaRPr>
          </a:p>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其中</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θ</a:t>
            </a:r>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为复数辐角的弧度数，</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r</a:t>
            </a:r>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为复数的模，它们均为已知常数。</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890905" y="3479165"/>
            <a:ext cx="10380345" cy="82296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举例4：在MATLAB的命令窗口中键入以下命令语句：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 z=7-10*i</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6" name="文本框 5"/>
          <p:cNvSpPr txBox="1"/>
          <p:nvPr/>
        </p:nvSpPr>
        <p:spPr>
          <a:xfrm>
            <a:off x="1225550" y="4545013"/>
            <a:ext cx="8589963" cy="457200"/>
          </a:xfrm>
          <a:prstGeom prst="rect">
            <a:avLst/>
          </a:prstGeom>
          <a:noFill/>
        </p:spPr>
        <p:txBody>
          <a:bodyPr wrap="square" rtlCol="0">
            <a:spAutoFit/>
          </a:bodyPr>
          <a:p>
            <a:pPr fontAlgn="base"/>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其运行结果为：</a:t>
            </a:r>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   7.0000 -10.0000i</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890905" y="5139055"/>
            <a:ext cx="10380345" cy="82296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举例5：在MATLAB的命令窗口中键入以下命令语句：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 7*exp(i*pi/6)</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p:txBody>
      </p:sp>
      <p:sp>
        <p:nvSpPr>
          <p:cNvPr id="11" name="文本框 10"/>
          <p:cNvSpPr txBox="1"/>
          <p:nvPr/>
        </p:nvSpPr>
        <p:spPr>
          <a:xfrm>
            <a:off x="1225550" y="6275388"/>
            <a:ext cx="8589963" cy="457200"/>
          </a:xfrm>
          <a:prstGeom prst="rect">
            <a:avLst/>
          </a:prstGeom>
          <a:noFill/>
        </p:spPr>
        <p:txBody>
          <a:bodyPr wrap="square" rtlCol="0">
            <a:spAutoFit/>
          </a:bodyPr>
          <a:p>
            <a:pPr fontAlgn="base"/>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其运行结果为：</a:t>
            </a:r>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ans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6.0622 + 3.5000i</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5"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41666"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4" name="文本框 3"/>
          <p:cNvSpPr txBox="1"/>
          <p:nvPr/>
        </p:nvSpPr>
        <p:spPr>
          <a:xfrm>
            <a:off x="1438275" y="1355725"/>
            <a:ext cx="3704590"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命令格式：ezplot(x,y) </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文本框 11"/>
          <p:cNvSpPr txBox="1"/>
          <p:nvPr/>
        </p:nvSpPr>
        <p:spPr>
          <a:xfrm>
            <a:off x="944563" y="1812925"/>
            <a:ext cx="9555163" cy="3968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解释说明：在缺省的范围</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0&lt;t&lt;2内</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画参数形式函数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x=x(t)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与</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y=y(t)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的图形。</a:t>
            </a:r>
            <a:endParaRPr sz="2000" strike="noStrike" noProof="1">
              <a:effectLst>
                <a:outerShdw blurRad="38100" dist="19050" dir="2700000" algn="tl" rotWithShape="0">
                  <a:schemeClr val="dk1">
                    <a:alpha val="40000"/>
                  </a:schemeClr>
                </a:outerShdw>
              </a:effectLst>
            </a:endParaRPr>
          </a:p>
        </p:txBody>
      </p:sp>
      <p:sp>
        <p:nvSpPr>
          <p:cNvPr id="3" name="文本框 2"/>
          <p:cNvSpPr txBox="1"/>
          <p:nvPr/>
        </p:nvSpPr>
        <p:spPr>
          <a:xfrm>
            <a:off x="1438275" y="2334260"/>
            <a:ext cx="4955540"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命令格式：ezplot(x,y,[tmin,tmax])  </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文本框 5"/>
          <p:cNvSpPr txBox="1"/>
          <p:nvPr/>
        </p:nvSpPr>
        <p:spPr>
          <a:xfrm>
            <a:off x="944563" y="2790825"/>
            <a:ext cx="10302875" cy="3968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解释说明：在指定的范围</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[tmin &lt; t &lt; tmax]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内画参数形式函数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x=x(t)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与</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y=y(t)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的图形。</a:t>
            </a:r>
            <a:endParaRPr sz="2000" strike="noStrike" noProof="1">
              <a:effectLst>
                <a:outerShdw blurRad="38100" dist="19050" dir="2700000" algn="tl" rotWithShape="0">
                  <a:schemeClr val="dk1">
                    <a:alpha val="40000"/>
                  </a:schemeClr>
                </a:outerShdw>
              </a:effectLst>
            </a:endParaRPr>
          </a:p>
        </p:txBody>
      </p:sp>
      <p:sp>
        <p:nvSpPr>
          <p:cNvPr id="8" name="文本框 7"/>
          <p:cNvSpPr txBox="1"/>
          <p:nvPr/>
        </p:nvSpPr>
        <p:spPr>
          <a:xfrm>
            <a:off x="1438275" y="3308350"/>
            <a:ext cx="8275320"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举例说明，在MATLAB的命令窗口中，键入以下命令语句：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5" name="文本框 14"/>
          <p:cNvSpPr txBox="1"/>
          <p:nvPr/>
        </p:nvSpPr>
        <p:spPr>
          <a:xfrm>
            <a:off x="944563" y="3765550"/>
            <a:ext cx="10302875" cy="3017838"/>
          </a:xfrm>
          <a:prstGeom prst="rect">
            <a:avLst/>
          </a:prstGeom>
          <a:noFill/>
        </p:spPr>
        <p:txBody>
          <a:bodyPr wrap="square" rtlCol="0">
            <a:spAutoFit/>
          </a:bodyPr>
          <a:p>
            <a:pPr fontAlgn="base"/>
            <a:r>
              <a:rPr lang="en-US"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ezimplicit ('u^2 - v^2 - 1',[-3,2,-2,3] , 'LineWidth',3)     </a:t>
            </a:r>
            <a:endParaRPr sz="2400" strike="noStrike" noProof="1">
              <a:effectLst>
                <a:outerShdw blurRad="38100" dist="19050" dir="2700000" algn="tl" rotWithShape="0">
                  <a:schemeClr val="dk1">
                    <a:alpha val="40000"/>
                  </a:schemeClr>
                </a:outerShdw>
              </a:effectLst>
            </a:endParaRPr>
          </a:p>
          <a:p>
            <a:pPr fontAlgn="base"/>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本语句用于绘制函数</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u^2 - v^2 - 1 = 0</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的曲线，且u的取值范围为：</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-3 &lt; u &lt; 2</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，v的取值范围为：</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-2 &lt; v &lt; 3</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endParaRPr sz="2400" strike="noStrike" noProof="1">
              <a:effectLst>
                <a:outerShdw blurRad="38100" dist="19050" dir="2700000" algn="tl" rotWithShape="0">
                  <a:schemeClr val="dk1">
                    <a:alpha val="40000"/>
                  </a:schemeClr>
                </a:outerShdw>
              </a:effectLst>
            </a:endParaRPr>
          </a:p>
          <a:p>
            <a:pPr lvl="1" fontAlgn="base"/>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其它如：</a:t>
            </a:r>
            <a:endParaRPr sz="2400" strike="noStrike" noProof="1">
              <a:effectLst>
                <a:outerShdw blurRad="38100" dist="19050" dir="2700000" algn="tl" rotWithShape="0">
                  <a:schemeClr val="dk1">
                    <a:alpha val="40000"/>
                  </a:schemeClr>
                </a:outerShdw>
              </a:effectLst>
            </a:endParaRPr>
          </a:p>
          <a:p>
            <a:pPr lvl="2" fontAlgn="base"/>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&gt;&gt;ezplot('cos(x)')</a:t>
            </a:r>
            <a:endParaRPr sz="2400" strike="noStrike" noProof="1">
              <a:effectLst>
                <a:outerShdw blurRad="38100" dist="19050" dir="2700000" algn="tl" rotWithShape="0">
                  <a:schemeClr val="dk1">
                    <a:alpha val="40000"/>
                  </a:schemeClr>
                </a:outerShdw>
              </a:effectLst>
            </a:endParaRPr>
          </a:p>
          <a:p>
            <a:pPr lvl="2" fontAlgn="base"/>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&gt;&gt;ezplot('cos(x)', [0, pi])</a:t>
            </a:r>
            <a:endParaRPr sz="2400" strike="noStrike" noProof="1">
              <a:effectLst>
                <a:outerShdw blurRad="38100" dist="19050" dir="2700000" algn="tl" rotWithShape="0">
                  <a:schemeClr val="dk1">
                    <a:alpha val="40000"/>
                  </a:schemeClr>
                </a:outerShdw>
              </a:effectLst>
            </a:endParaRPr>
          </a:p>
          <a:p>
            <a:pPr lvl="2" fontAlgn="base"/>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&gt;&gt;ezplot('1/y-log(y)+log(-1+y)+x - 1')</a:t>
            </a:r>
            <a:endParaRPr sz="2400" strike="noStrike" noProof="1">
              <a:effectLst>
                <a:outerShdw blurRad="38100" dist="19050" dir="2700000" algn="tl" rotWithShape="0">
                  <a:schemeClr val="dk1">
                    <a:alpha val="40000"/>
                  </a:schemeClr>
                </a:outerShdw>
              </a:effectLst>
            </a:endParaRPr>
          </a:p>
          <a:p>
            <a:pPr lvl="1" fontAlgn="base"/>
            <a:r>
              <a:rPr lang="zh-CN"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大家可自行实现其图形。</a:t>
            </a:r>
            <a:endParaRPr lang="zh-CN" sz="2400" strike="noStrike" noProof="1">
              <a:effectLst>
                <a:outerShdw blurRad="38100" dist="19050" dir="2700000" algn="tl" rotWithShape="0">
                  <a:schemeClr val="dk1">
                    <a:alpha val="40000"/>
                  </a:schemeClr>
                </a:outerShdw>
              </a:effectLs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3"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43714"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4" name="文本框 3"/>
          <p:cNvSpPr txBox="1"/>
          <p:nvPr/>
        </p:nvSpPr>
        <p:spPr>
          <a:xfrm>
            <a:off x="1438275" y="1812925"/>
            <a:ext cx="3704590"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命令格式：ezplot3(x,y,z)</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 184"/>
          <p:cNvSpPr/>
          <p:nvPr/>
        </p:nvSpPr>
        <p:spPr>
          <a:xfrm>
            <a:off x="1127125" y="1441450"/>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1" name="文本框 10"/>
          <p:cNvSpPr txBox="1"/>
          <p:nvPr/>
        </p:nvSpPr>
        <p:spPr>
          <a:xfrm>
            <a:off x="1438275" y="1355725"/>
            <a:ext cx="2816225"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命令函数ezplot3</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12" name="文本框 11"/>
          <p:cNvSpPr txBox="1"/>
          <p:nvPr/>
        </p:nvSpPr>
        <p:spPr>
          <a:xfrm>
            <a:off x="944563" y="2270125"/>
            <a:ext cx="10302875" cy="7016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解释说明：在缺省的范围</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0&lt;t&lt;2</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内，绘制空间参数形式的曲线</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x=x(t)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y=y(t)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与</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z=z(t)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的图形</a:t>
            </a:r>
            <a:endParaRPr sz="2000" strike="noStrike" noProof="1">
              <a:effectLst>
                <a:outerShdw blurRad="38100" dist="19050" dir="2700000" algn="tl" rotWithShape="0">
                  <a:schemeClr val="dk1">
                    <a:alpha val="40000"/>
                  </a:schemeClr>
                </a:outerShdw>
              </a:effectLst>
            </a:endParaRPr>
          </a:p>
        </p:txBody>
      </p:sp>
      <p:sp>
        <p:nvSpPr>
          <p:cNvPr id="13" name="文本框 12"/>
          <p:cNvSpPr txBox="1"/>
          <p:nvPr/>
        </p:nvSpPr>
        <p:spPr>
          <a:xfrm>
            <a:off x="1438275" y="4294504"/>
            <a:ext cx="815403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命令格式：ezplot3(…,'animate')</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4" name="文本框 13"/>
          <p:cNvSpPr txBox="1"/>
          <p:nvPr/>
        </p:nvSpPr>
        <p:spPr>
          <a:xfrm>
            <a:off x="944563" y="4929188"/>
            <a:ext cx="10302875" cy="395288"/>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解释说明：以动画形式画出空间三维曲线。</a:t>
            </a:r>
            <a:endParaRPr sz="2000" strike="noStrike" noProof="1">
              <a:effectLst>
                <a:outerShdw blurRad="38100" dist="19050" dir="2700000" algn="tl" rotWithShape="0">
                  <a:schemeClr val="dk1">
                    <a:alpha val="40000"/>
                  </a:schemeClr>
                </a:outerShdw>
              </a:effectLst>
            </a:endParaRPr>
          </a:p>
        </p:txBody>
      </p:sp>
      <p:sp>
        <p:nvSpPr>
          <p:cNvPr id="3" name="文本框 2"/>
          <p:cNvSpPr txBox="1"/>
          <p:nvPr/>
        </p:nvSpPr>
        <p:spPr>
          <a:xfrm>
            <a:off x="1438275" y="2971165"/>
            <a:ext cx="5772150"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命令格式：ezplot3(x,y,z,[tmin,tmax])</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文本框 5"/>
          <p:cNvSpPr txBox="1"/>
          <p:nvPr/>
        </p:nvSpPr>
        <p:spPr>
          <a:xfrm>
            <a:off x="944563" y="3429000"/>
            <a:ext cx="10302875" cy="700088"/>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解释说明：在指定的范围</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tmin &lt; t &lt; tmax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内，绘制空间参数形式为</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x=x(t)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y=y(t)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与</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z=z(t)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的曲线。</a:t>
            </a:r>
            <a:endParaRPr sz="2000" strike="noStrike" noProof="1">
              <a:effectLst>
                <a:outerShdw blurRad="38100" dist="19050" dir="2700000" algn="tl" rotWithShape="0">
                  <a:schemeClr val="dk1">
                    <a:alpha val="40000"/>
                  </a:schemeClr>
                </a:outerShdw>
              </a:effectLs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1"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45762"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6" name="文本框 5"/>
          <p:cNvSpPr txBox="1"/>
          <p:nvPr/>
        </p:nvSpPr>
        <p:spPr>
          <a:xfrm>
            <a:off x="850900" y="2967038"/>
            <a:ext cx="10302875" cy="3968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解释说明：它表示将函数F(x) 在 </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x1 &lt; x &lt; x2</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范围内取得的最小值赋给</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endParaRPr sz="2000" strike="noStrike" noProof="1">
              <a:effectLst>
                <a:outerShdw blurRad="38100" dist="19050" dir="2700000" algn="tl" rotWithShape="0">
                  <a:schemeClr val="dk1">
                    <a:alpha val="40000"/>
                  </a:schemeClr>
                </a:outerShdw>
              </a:effectLst>
            </a:endParaRPr>
          </a:p>
        </p:txBody>
      </p:sp>
      <p:sp>
        <p:nvSpPr>
          <p:cNvPr id="8" name="文本框 7"/>
          <p:cNvSpPr txBox="1"/>
          <p:nvPr/>
        </p:nvSpPr>
        <p:spPr>
          <a:xfrm>
            <a:off x="850900" y="1355725"/>
            <a:ext cx="3586163" cy="457200"/>
          </a:xfrm>
          <a:prstGeom prst="rect">
            <a:avLst/>
          </a:prstGeom>
          <a:noFill/>
        </p:spPr>
        <p:txBody>
          <a:bodyPr wrap="square" rtlCol="0">
            <a:spAutoFit/>
          </a:bodyPr>
          <a:p>
            <a:pPr fontAlgn="base"/>
            <a:r>
              <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rPr>
              <a:t>5.2 函数求极值</a:t>
            </a:r>
            <a:endPar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4" name="文本框 3"/>
          <p:cNvSpPr txBox="1"/>
          <p:nvPr/>
        </p:nvSpPr>
        <p:spPr>
          <a:xfrm>
            <a:off x="1329690" y="2418079"/>
            <a:ext cx="1030287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命令格式：X = fmin ('Fun',x1,x2)</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84" name=" 184"/>
          <p:cNvSpPr/>
          <p:nvPr/>
        </p:nvSpPr>
        <p:spPr>
          <a:xfrm>
            <a:off x="1019175" y="2046288"/>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3" name="文本框 2"/>
          <p:cNvSpPr txBox="1"/>
          <p:nvPr/>
        </p:nvSpPr>
        <p:spPr>
          <a:xfrm>
            <a:off x="1330325" y="1960563"/>
            <a:ext cx="2814638"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命令函数fmin </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9" name=" 184"/>
          <p:cNvSpPr/>
          <p:nvPr/>
        </p:nvSpPr>
        <p:spPr>
          <a:xfrm>
            <a:off x="1019175" y="3503613"/>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0" name="文本框 9"/>
          <p:cNvSpPr txBox="1"/>
          <p:nvPr/>
        </p:nvSpPr>
        <p:spPr>
          <a:xfrm>
            <a:off x="1330325" y="3417888"/>
            <a:ext cx="3359150"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命令函数fmins</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11" name="文本框 10"/>
          <p:cNvSpPr txBox="1"/>
          <p:nvPr/>
        </p:nvSpPr>
        <p:spPr>
          <a:xfrm>
            <a:off x="1329690" y="3875404"/>
            <a:ext cx="1030287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命令格式：X = fmin ('Fun',x1,x2)</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文本框 11"/>
          <p:cNvSpPr txBox="1"/>
          <p:nvPr/>
        </p:nvSpPr>
        <p:spPr>
          <a:xfrm>
            <a:off x="850900" y="4495800"/>
            <a:ext cx="10302875" cy="1798638"/>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解释说明：它表示将函数F(x) 在起始点x0处内取得的最小值赋给X。</a:t>
            </a:r>
            <a:endParaRPr sz="2000" strike="noStrike" noProof="1">
              <a:effectLst>
                <a:outerShdw blurRad="38100" dist="19050" dir="2700000" algn="tl" rotWithShape="0">
                  <a:schemeClr val="dk1">
                    <a:alpha val="40000"/>
                  </a:schemeClr>
                </a:outerShdw>
              </a:effectLst>
            </a:endParaRPr>
          </a:p>
          <a:p>
            <a:pPr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endParaRPr sz="2000" strike="noStrike" noProof="1">
              <a:effectLst>
                <a:outerShdw blurRad="38100" dist="19050" dir="2700000" algn="tl" rotWithShape="0">
                  <a:schemeClr val="dk1">
                    <a:alpha val="40000"/>
                  </a:schemeClr>
                </a:outerShdw>
              </a:effectLst>
            </a:endParaRPr>
          </a:p>
          <a:p>
            <a:pPr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其它命令的使用方法，建议读者在</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MATLAB</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的命令窗口中键入类似命令“</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help max</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”了解数据分析命令语句，如：</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max</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min</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mean</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sum</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prod</a:t>
            </a:r>
            <a:r>
              <a:rPr sz="24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等，恕本书不再赘述。</a:t>
            </a:r>
            <a:endParaRPr sz="2400" strike="noStrike" noProof="1">
              <a:effectLst>
                <a:outerShdw blurRad="38100" dist="19050" dir="2700000" algn="tl" rotWithShape="0">
                  <a:schemeClr val="dk1">
                    <a:alpha val="40000"/>
                  </a:schemeClr>
                </a:outerShdw>
              </a:effectLs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0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47810"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6" name="文本框 5"/>
          <p:cNvSpPr txBox="1"/>
          <p:nvPr/>
        </p:nvSpPr>
        <p:spPr>
          <a:xfrm>
            <a:off x="850900" y="2270125"/>
            <a:ext cx="10302875" cy="3968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解释说明：它表示找出函数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的零点值,读者可以给出一个起始点</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x0</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endParaRPr sz="2000" strike="noStrike" noProof="1">
              <a:effectLst>
                <a:outerShdw blurRad="38100" dist="19050" dir="2700000" algn="tl" rotWithShape="0">
                  <a:schemeClr val="dk1">
                    <a:alpha val="40000"/>
                  </a:schemeClr>
                </a:outerShdw>
              </a:effectLst>
            </a:endParaRPr>
          </a:p>
        </p:txBody>
      </p:sp>
      <p:sp>
        <p:nvSpPr>
          <p:cNvPr id="8" name="文本框 7"/>
          <p:cNvSpPr txBox="1"/>
          <p:nvPr/>
        </p:nvSpPr>
        <p:spPr>
          <a:xfrm>
            <a:off x="850900" y="1355725"/>
            <a:ext cx="3586163" cy="457200"/>
          </a:xfrm>
          <a:prstGeom prst="rect">
            <a:avLst/>
          </a:prstGeom>
          <a:noFill/>
        </p:spPr>
        <p:txBody>
          <a:bodyPr wrap="square" rtlCol="0">
            <a:spAutoFit/>
          </a:bodyPr>
          <a:p>
            <a:pPr fontAlgn="base"/>
            <a:r>
              <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rPr>
              <a:t>5.3 函数求零点</a:t>
            </a:r>
            <a:endPar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4" name="文本框 3"/>
          <p:cNvSpPr txBox="1"/>
          <p:nvPr/>
        </p:nvSpPr>
        <p:spPr>
          <a:xfrm>
            <a:off x="1329690" y="1812925"/>
            <a:ext cx="1030287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 X =fzero('Fun',x0)</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文本框 10"/>
          <p:cNvSpPr txBox="1"/>
          <p:nvPr/>
        </p:nvSpPr>
        <p:spPr>
          <a:xfrm>
            <a:off x="1329690" y="2854960"/>
            <a:ext cx="1030287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举例28：求表达式                                      的零点，其中a=0.1，b=0.5。</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文本框 11"/>
          <p:cNvSpPr txBox="1"/>
          <p:nvPr/>
        </p:nvSpPr>
        <p:spPr>
          <a:xfrm>
            <a:off x="850900" y="3346450"/>
            <a:ext cx="10302875" cy="1004888"/>
          </a:xfrm>
          <a:prstGeom prst="rect">
            <a:avLst/>
          </a:prstGeom>
          <a:noFill/>
        </p:spPr>
        <p:txBody>
          <a:bodyPr wrap="square" rtlCol="0">
            <a:spAutoFit/>
          </a:bodyPr>
          <a:p>
            <a:pPr fontAlgn="base"/>
            <a:r>
              <a:rPr sz="2000" strike="noStrike" noProof="1">
                <a:solidFill>
                  <a:srgbClr val="C0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方法之一</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：直接利用MATLAB的fzero命令语句，即直接在MATLAB的命令窗口中键入：</a:t>
            </a:r>
            <a:endParaRPr sz="2000" strike="noStrike" noProof="1">
              <a:effectLst>
                <a:outerShdw blurRad="38100" dist="19050" dir="2700000" algn="tl" rotWithShape="0">
                  <a:schemeClr val="dk1">
                    <a:alpha val="40000"/>
                  </a:schemeClr>
                </a:outerShdw>
              </a:effectLst>
            </a:endParaRPr>
          </a:p>
          <a:p>
            <a:pPr lvl="2"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fzero('sin(t)^2*exp(-0.1*t)-0.5*abs(t)',0.1)</a:t>
            </a:r>
            <a:endParaRPr sz="2000" strike="noStrike" noProof="1">
              <a:effectLst>
                <a:outerShdw blurRad="38100" dist="19050" dir="2700000" algn="tl" rotWithShape="0">
                  <a:schemeClr val="dk1">
                    <a:alpha val="40000"/>
                  </a:schemeClr>
                </a:outerShdw>
              </a:effectLst>
            </a:endParaRPr>
          </a:p>
          <a:p>
            <a:pPr marL="0" lvl="2"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本例的执行结果为：</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sym typeface="+mn-ea"/>
              </a:rPr>
              <a:t>ans = 0.5993。</a:t>
            </a:r>
            <a:endParaRPr sz="2000" strike="noStrike" noProof="1">
              <a:effectLst>
                <a:outerShdw blurRad="38100" dist="19050" dir="2700000" algn="tl" rotWithShape="0">
                  <a:schemeClr val="dk1">
                    <a:alpha val="40000"/>
                  </a:schemeClr>
                </a:outerShdw>
              </a:effectLst>
            </a:endParaRPr>
          </a:p>
        </p:txBody>
      </p:sp>
      <p:graphicFrame>
        <p:nvGraphicFramePr>
          <p:cNvPr id="247816" name="对象 -2147482478"/>
          <p:cNvGraphicFramePr>
            <a:graphicFrameLocks noChangeAspect="1"/>
          </p:cNvGraphicFramePr>
          <p:nvPr/>
        </p:nvGraphicFramePr>
        <p:xfrm>
          <a:off x="3930650" y="2854325"/>
          <a:ext cx="2800350" cy="492125"/>
        </p:xfrm>
        <a:graphic>
          <a:graphicData uri="http://schemas.openxmlformats.org/presentationml/2006/ole">
            <mc:AlternateContent xmlns:mc="http://schemas.openxmlformats.org/markup-compatibility/2006">
              <mc:Choice xmlns:v="urn:schemas-microsoft-com:vml" Requires="v">
                <p:oleObj spid="_x0000_s3101" name="" r:id="rId1" imgW="1447800" imgH="254000" progId="Equation.3">
                  <p:embed/>
                </p:oleObj>
              </mc:Choice>
              <mc:Fallback>
                <p:oleObj name="" r:id="rId1" imgW="1447800" imgH="254000" progId="Equation.3">
                  <p:embed/>
                  <p:pic>
                    <p:nvPicPr>
                      <p:cNvPr id="0" name="图片 3100"/>
                      <p:cNvPicPr/>
                      <p:nvPr/>
                    </p:nvPicPr>
                    <p:blipFill>
                      <a:blip r:embed="rId2"/>
                      <a:stretch>
                        <a:fillRect/>
                      </a:stretch>
                    </p:blipFill>
                    <p:spPr>
                      <a:xfrm>
                        <a:off x="3930650" y="2854325"/>
                        <a:ext cx="2800350" cy="492125"/>
                      </a:xfrm>
                      <a:prstGeom prst="rect">
                        <a:avLst/>
                      </a:prstGeom>
                      <a:noFill/>
                      <a:ln w="38100">
                        <a:noFill/>
                        <a:miter/>
                      </a:ln>
                    </p:spPr>
                  </p:pic>
                </p:oleObj>
              </mc:Fallback>
            </mc:AlternateContent>
          </a:graphicData>
        </a:graphic>
      </p:graphicFrame>
      <p:sp>
        <p:nvSpPr>
          <p:cNvPr id="2" name="文本框 1"/>
          <p:cNvSpPr txBox="1"/>
          <p:nvPr/>
        </p:nvSpPr>
        <p:spPr>
          <a:xfrm>
            <a:off x="850900" y="4452938"/>
            <a:ext cx="10302875" cy="1309688"/>
          </a:xfrm>
          <a:prstGeom prst="rect">
            <a:avLst/>
          </a:prstGeom>
          <a:noFill/>
        </p:spPr>
        <p:txBody>
          <a:bodyPr wrap="square" rtlCol="0">
            <a:spAutoFit/>
          </a:bodyPr>
          <a:p>
            <a:pPr fontAlgn="base"/>
            <a:r>
              <a:rPr sz="2000" strike="noStrike" noProof="1">
                <a:solidFill>
                  <a:srgbClr val="C0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方法之</a:t>
            </a:r>
            <a:r>
              <a:rPr lang="zh-CN" sz="2000" strike="noStrike" noProof="1">
                <a:solidFill>
                  <a:srgbClr val="C0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二</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：函数是以为自变量，和为参数。因此先构造如下的内联函数：</a:t>
            </a:r>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y=inline('sin(t)^2*exp(-a*t)-b*abs(t)','t','a','b');</a:t>
            </a:r>
            <a:endParaRPr sz="2000" strike="noStrike" noProof="1">
              <a:effectLst>
                <a:outerShdw blurRad="38100" dist="19050" dir="2700000" algn="tl" rotWithShape="0">
                  <a:schemeClr val="dk1">
                    <a:alpha val="40000"/>
                  </a:schemeClr>
                </a:outerShdw>
              </a:effectLst>
            </a:endParaRPr>
          </a:p>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再用作图法观察函数零点分布。</a:t>
            </a:r>
            <a:endParaRPr sz="2000" strike="noStrike" noProof="1">
              <a:effectLst>
                <a:outerShdw blurRad="38100" dist="19050" dir="2700000" algn="tl" rotWithShape="0">
                  <a:schemeClr val="dk1">
                    <a:alpha val="40000"/>
                  </a:schemeClr>
                </a:outerShdw>
              </a:effectLst>
            </a:endParaRPr>
          </a:p>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因此，在MATLAB的编辑窗口中键入如下命令，并保存为exm_28.m：</a:t>
            </a:r>
            <a:endParaRPr sz="2000" strike="noStrike" noProof="1">
              <a:effectLst>
                <a:outerShdw blurRad="38100" dist="19050" dir="2700000" algn="tl" rotWithShape="0">
                  <a:schemeClr val="dk1">
                    <a:alpha val="40000"/>
                  </a:schemeClr>
                </a:outerShdw>
              </a:effectLs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49858"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14" name="文本框 13"/>
          <p:cNvSpPr txBox="1"/>
          <p:nvPr/>
        </p:nvSpPr>
        <p:spPr>
          <a:xfrm>
            <a:off x="361950" y="1247775"/>
            <a:ext cx="4941888" cy="5576888"/>
          </a:xfrm>
          <a:prstGeom prst="rect">
            <a:avLst/>
          </a:prstGeom>
          <a:noFill/>
        </p:spPr>
        <p:txBody>
          <a:bodyPr wrap="square" rtlCol="0">
            <a:spAutoFit/>
          </a:bodyPr>
          <a:p>
            <a:pPr fontAlgn="base"/>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%求函数零点举例</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clc,clear</a:t>
            </a:r>
            <a:endParaRPr sz="2000" strike="noStrike" noProof="1">
              <a:solidFill>
                <a:srgbClr val="00206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y=inline('sin(t)^2*exp(-a*t)-b*abs(t)','t','a','b');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%构造内联函数</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a=0.1;b=0.5;t=-10:0.01:10;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%对自变量采样，采样步长不宜太大。</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y_char=vectorize(y);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%为避免循环，把y改写成适合数组形式。</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Y=feval(y_char,t,a,b);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%在采样点上计算函数值。</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clf</a:t>
            </a:r>
            <a:endParaRPr sz="2000" strike="noStrike" noProof="1">
              <a:solidFill>
                <a:srgbClr val="00206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plot(t,Y,'r', 'LineWidth',3);</a:t>
            </a:r>
            <a:endParaRPr sz="2000" strike="noStrike" noProof="1">
              <a:solidFill>
                <a:srgbClr val="00206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hold on</a:t>
            </a:r>
            <a:endParaRPr sz="2000" strike="noStrike" noProof="1">
              <a:solidFill>
                <a:srgbClr val="00206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plot(t,zeros(size(t)),'k', 'LineWidth',3);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%画坐标横轴</a:t>
            </a:r>
            <a:endParaRPr sz="2000" strike="noStrike" noProof="1">
              <a:solidFill>
                <a:srgbClr val="92D05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xlabel('t');ylabel('y(t)')</a:t>
            </a:r>
            <a:endParaRPr sz="2000" strike="noStrike" noProof="1">
              <a:solidFill>
                <a:srgbClr val="00206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hold off </a:t>
            </a:r>
            <a:endParaRPr sz="2000" strike="noStrike" noProof="1">
              <a:solidFill>
                <a:srgbClr val="002060"/>
              </a:solidFill>
              <a:effectLst>
                <a:outerShdw blurRad="38100" dist="19050" dir="2700000" algn="tl" rotWithShape="0">
                  <a:schemeClr val="dk1">
                    <a:alpha val="40000"/>
                  </a:schemeClr>
                </a:outerShdw>
              </a:effectLst>
            </a:endParaRPr>
          </a:p>
          <a:p>
            <a:pPr fontAlgn="base"/>
            <a:r>
              <a:rPr sz="2000" strike="noStrike" noProof="1">
                <a:solidFill>
                  <a:srgbClr val="00206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grid on</a:t>
            </a:r>
            <a:endParaRPr sz="2000" strike="noStrike" noProof="1">
              <a:solidFill>
                <a:srgbClr val="002060"/>
              </a:solidFill>
              <a:effectLst>
                <a:outerShdw blurRad="38100" dist="19050" dir="2700000" algn="tl" rotWithShape="0">
                  <a:schemeClr val="dk1">
                    <a:alpha val="40000"/>
                  </a:schemeClr>
                </a:outerShdw>
              </a:effectLst>
            </a:endParaRPr>
          </a:p>
        </p:txBody>
      </p:sp>
      <p:pic>
        <p:nvPicPr>
          <p:cNvPr id="249860" name="图片 1"/>
          <p:cNvPicPr>
            <a:picLocks noChangeAspect="1"/>
          </p:cNvPicPr>
          <p:nvPr/>
        </p:nvPicPr>
        <p:blipFill>
          <a:blip r:embed="rId1"/>
          <a:stretch>
            <a:fillRect/>
          </a:stretch>
        </p:blipFill>
        <p:spPr>
          <a:xfrm>
            <a:off x="5964238" y="1247775"/>
            <a:ext cx="5753100" cy="5127625"/>
          </a:xfrm>
          <a:prstGeom prst="rect">
            <a:avLst/>
          </a:prstGeom>
          <a:noFill/>
          <a:ln w="9525">
            <a:noFill/>
          </a:ln>
        </p:spPr>
      </p:pic>
      <p:sp>
        <p:nvSpPr>
          <p:cNvPr id="249861" name="文本框 2"/>
          <p:cNvSpPr txBox="1"/>
          <p:nvPr/>
        </p:nvSpPr>
        <p:spPr>
          <a:xfrm>
            <a:off x="7715250" y="6375400"/>
            <a:ext cx="2251075" cy="395288"/>
          </a:xfrm>
          <a:prstGeom prst="rect">
            <a:avLst/>
          </a:prstGeom>
          <a:noFill/>
          <a:ln w="9525">
            <a:noFill/>
          </a:ln>
        </p:spPr>
        <p:txBody>
          <a:bodyPr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举例28的执行结果</a:t>
            </a:r>
            <a:endParaRPr lang="zh-CN" altLang="en-US" sz="200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5"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51906"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graphicFrame>
        <p:nvGraphicFramePr>
          <p:cNvPr id="0" name="表格 -1"/>
          <p:cNvGraphicFramePr/>
          <p:nvPr/>
        </p:nvGraphicFramePr>
        <p:xfrm>
          <a:off x="1931988" y="1355725"/>
          <a:ext cx="8326438" cy="4889500"/>
        </p:xfrm>
        <a:graphic>
          <a:graphicData uri="http://schemas.openxmlformats.org/drawingml/2006/table">
            <a:tbl>
              <a:tblPr firstRow="1" bandRow="1">
                <a:tableStyleId>{5940675A-B579-460E-94D1-54222C63F5DA}</a:tableStyleId>
              </a:tblPr>
              <a:tblGrid>
                <a:gridCol w="3260090"/>
                <a:gridCol w="5066665"/>
              </a:tblGrid>
              <a:tr h="409575">
                <a:tc gridSpan="2">
                  <a:txBody>
                    <a:bodyPr/>
                    <a:p>
                      <a:pPr marL="0" indent="0" algn="ctr">
                        <a:buNone/>
                      </a:pP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数值分析的</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MATLAB</a:t>
                      </a: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命令函数</a:t>
                      </a:r>
                      <a:endPar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09575">
                <a:tc>
                  <a:txBody>
                    <a:bodyPr/>
                    <a:p>
                      <a:pPr marL="0" indent="0" algn="ctr">
                        <a:buNone/>
                      </a:pP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命令函数的格式</a:t>
                      </a:r>
                      <a:endPar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描述</a:t>
                      </a:r>
                      <a:endPar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210">
                <a:tc>
                  <a:txBody>
                    <a:bodyPr/>
                    <a:p>
                      <a:pPr marL="0" indent="0" algn="l">
                        <a:buNone/>
                      </a:pP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fplot(</a:t>
                      </a:r>
                      <a:r>
                        <a:rPr lang="en-US" altLang="zh-CN" sz="1800" b="0" u="none">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fname </a:t>
                      </a:r>
                      <a:r>
                        <a:rPr lang="en-US" altLang="zh-CN" sz="1800" b="0" u="none">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 [lb ub])</a:t>
                      </a:r>
                      <a:endPar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绘出上下限之间的函数</a:t>
                      </a:r>
                      <a:endPar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9575">
                <a:tc>
                  <a:txBody>
                    <a:bodyPr/>
                    <a:p>
                      <a:pPr marL="0" indent="0" algn="l">
                        <a:buNone/>
                      </a:pP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fmin(</a:t>
                      </a:r>
                      <a:r>
                        <a:rPr lang="en-US" altLang="zh-CN" sz="1800" b="0" u="none">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fname </a:t>
                      </a:r>
                      <a:r>
                        <a:rPr lang="en-US" altLang="zh-CN" sz="1800" b="0" u="none">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  [lb ub])</a:t>
                      </a:r>
                      <a:endPar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寻找上下限内的标量最小值</a:t>
                      </a:r>
                      <a:endPar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9575">
                <a:tc>
                  <a:txBody>
                    <a:bodyPr/>
                    <a:p>
                      <a:pPr marL="0" indent="0" algn="l">
                        <a:buNone/>
                      </a:pP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fmins(</a:t>
                      </a:r>
                      <a:r>
                        <a:rPr lang="en-US" altLang="zh-CN" sz="1800" b="0" u="none">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fname </a:t>
                      </a:r>
                      <a:r>
                        <a:rPr lang="en-US" altLang="zh-CN" sz="1800" b="0" u="none">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 , </a:t>
                      </a:r>
                      <a:r>
                        <a:rPr lang="en-US" altLang="zh-CN" sz="1800" b="0" u="none">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x0</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寻找</a:t>
                      </a:r>
                      <a:r>
                        <a:rPr lang="en-US" altLang="zh-CN" sz="1800" b="0" u="none">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x0</a:t>
                      </a: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附近的向量最小值</a:t>
                      </a:r>
                      <a:endPar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210">
                <a:tc>
                  <a:txBody>
                    <a:bodyPr/>
                    <a:p>
                      <a:pPr marL="0" indent="0" algn="l">
                        <a:buNone/>
                      </a:pP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fminbnd</a:t>
                      </a:r>
                      <a:endPar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由一有范围限制的变量找出函数的最小值</a:t>
                      </a:r>
                      <a:endPar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9575">
                <a:tc>
                  <a:txBody>
                    <a:bodyPr/>
                    <a:p>
                      <a:pPr marL="0" indent="0" algn="l">
                        <a:buNone/>
                      </a:pP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fminsearch</a:t>
                      </a:r>
                      <a:endPar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由几个变量找出函数的最小值</a:t>
                      </a:r>
                      <a:endPar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2270">
                <a:tc>
                  <a:txBody>
                    <a:bodyPr/>
                    <a:p>
                      <a:pPr marL="0" indent="0" algn="l">
                        <a:buNone/>
                      </a:pP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fzero(</a:t>
                      </a:r>
                      <a:r>
                        <a:rPr lang="en-US" altLang="zh-CN" sz="1800" b="0" u="none">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fname </a:t>
                      </a:r>
                      <a:r>
                        <a:rPr lang="en-US" altLang="zh-CN" sz="1800" b="0" u="none">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b="0" u="none">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x0</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寻找</a:t>
                      </a:r>
                      <a:r>
                        <a:rPr lang="en-US" altLang="zh-CN" sz="1800" b="0" u="none">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x0</a:t>
                      </a: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附近的标量函数的零点（解）</a:t>
                      </a:r>
                      <a:endPar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210">
                <a:tc>
                  <a:txBody>
                    <a:bodyPr/>
                    <a:p>
                      <a:pPr marL="0" indent="0" algn="l">
                        <a:buNone/>
                      </a:pP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trapz(x , y)</a:t>
                      </a:r>
                      <a:endPar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给定数据点</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x</a:t>
                      </a: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和</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y</a:t>
                      </a: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，计算</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y=f(x)</a:t>
                      </a: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下的梯形面积积分。</a:t>
                      </a:r>
                      <a:endPar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9575">
                <a:tc>
                  <a:txBody>
                    <a:bodyPr/>
                    <a:p>
                      <a:pPr marL="0" indent="0" algn="l">
                        <a:buNone/>
                      </a:pP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diff(x)</a:t>
                      </a:r>
                      <a:endPar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数组元素间的差分</a:t>
                      </a:r>
                      <a:endPar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9575">
                <a:tc>
                  <a:txBody>
                    <a:bodyPr/>
                    <a:p>
                      <a:pPr marL="0" indent="0" algn="l">
                        <a:buNone/>
                      </a:pP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[t , y]=ode23(</a:t>
                      </a:r>
                      <a:r>
                        <a:rPr lang="en-US" altLang="zh-CN" sz="1800" b="0" u="none">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fname </a:t>
                      </a:r>
                      <a:r>
                        <a:rPr lang="en-US" altLang="zh-CN" sz="1800" b="0" u="none">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b="0" u="none">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t0</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 , tf , </a:t>
                      </a:r>
                      <a:r>
                        <a:rPr lang="en-US" altLang="zh-CN" sz="1800" b="0" u="none">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y0</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用</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2</a:t>
                      </a: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阶</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/3</a:t>
                      </a: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阶龙格</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rPr>
                        <a:t>库塔算法解微分方程组</a:t>
                      </a:r>
                      <a:endParaRPr lang="zh-CN" altLang="en-US"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9575">
                <a:tc>
                  <a:txBody>
                    <a:bodyPr/>
                    <a:p>
                      <a:pPr marL="0" indent="0" algn="l">
                        <a:buNone/>
                      </a:pP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[t , y]=ode45(</a:t>
                      </a:r>
                      <a:r>
                        <a:rPr lang="en-US" altLang="zh-CN" sz="1800" b="0" u="none">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fname </a:t>
                      </a:r>
                      <a:r>
                        <a:rPr lang="en-US" altLang="zh-CN" sz="1800" b="0" u="none">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b="0" u="none">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t0</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 , tf , </a:t>
                      </a:r>
                      <a:r>
                        <a:rPr lang="en-US" altLang="zh-CN" sz="1800" b="0" u="none">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y0</a:t>
                      </a:r>
                      <a:r>
                        <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18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用四</a:t>
                      </a:r>
                      <a:r>
                        <a:rPr lang="en-US" altLang="zh-CN" sz="1800" b="0" u="none">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1800" b="0" u="none">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五阶龙格</a:t>
                      </a:r>
                      <a:r>
                        <a:rPr lang="en-US" altLang="zh-CN" sz="1800" b="0" u="none">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1800" b="0" u="none">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库塔法解微分方程组</a:t>
                      </a:r>
                      <a:endParaRPr lang="zh-CN" altLang="en-US" sz="1800" b="0" u="none">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51948" name="文本框 1"/>
          <p:cNvSpPr txBox="1"/>
          <p:nvPr/>
        </p:nvSpPr>
        <p:spPr>
          <a:xfrm>
            <a:off x="4005263" y="6353175"/>
            <a:ext cx="4179887" cy="396875"/>
          </a:xfrm>
          <a:prstGeom prst="rect">
            <a:avLst/>
          </a:prstGeom>
          <a:noFill/>
          <a:ln w="9525">
            <a:noFill/>
          </a:ln>
        </p:spPr>
        <p:txBody>
          <a:bodyPr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数值分析的部分MATLAB命令函数</a:t>
            </a:r>
            <a:endParaRPr lang="zh-CN" altLang="en-US" sz="200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953"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53954"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8" name="文本框 7"/>
          <p:cNvSpPr txBox="1"/>
          <p:nvPr/>
        </p:nvSpPr>
        <p:spPr>
          <a:xfrm>
            <a:off x="850900" y="1355725"/>
            <a:ext cx="3586163" cy="457200"/>
          </a:xfrm>
          <a:prstGeom prst="rect">
            <a:avLst/>
          </a:prstGeom>
          <a:noFill/>
        </p:spPr>
        <p:txBody>
          <a:bodyPr wrap="square" rtlCol="0">
            <a:spAutoFit/>
          </a:bodyPr>
          <a:p>
            <a:pPr fontAlgn="base"/>
            <a:r>
              <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rPr>
              <a:t>5.4 数值积分</a:t>
            </a:r>
            <a:endPar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graphicFrame>
        <p:nvGraphicFramePr>
          <p:cNvPr id="3" name="表格 2"/>
          <p:cNvGraphicFramePr/>
          <p:nvPr/>
        </p:nvGraphicFramePr>
        <p:xfrm>
          <a:off x="2312988" y="1812925"/>
          <a:ext cx="7564438" cy="1247775"/>
        </p:xfrm>
        <a:graphic>
          <a:graphicData uri="http://schemas.openxmlformats.org/drawingml/2006/table">
            <a:tbl>
              <a:tblPr firstRow="1" bandRow="1">
                <a:tableStyleId>{5940675A-B579-460E-94D1-54222C63F5DA}</a:tableStyleId>
              </a:tblPr>
              <a:tblGrid>
                <a:gridCol w="1992630"/>
                <a:gridCol w="1993900"/>
                <a:gridCol w="3578225"/>
              </a:tblGrid>
              <a:tr h="312420">
                <a:tc>
                  <a:txBody>
                    <a:bodyPr/>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命令函数</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描述</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2420">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数值积分</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quad</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低阶数值估计积分</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1150">
                <a:tc>
                  <a:txBody>
                    <a:bodyPr/>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quad8</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高阶数值估计积分</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2420">
                <a:tc>
                  <a:txBody>
                    <a:bodyPr/>
                    <a:p>
                      <a:pPr marL="0" indent="0" algn="ctr">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dblquad</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二重积分</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53978" name="文本框 4"/>
          <p:cNvSpPr txBox="1"/>
          <p:nvPr/>
        </p:nvSpPr>
        <p:spPr>
          <a:xfrm>
            <a:off x="4102100" y="3143250"/>
            <a:ext cx="3987800" cy="396875"/>
          </a:xfrm>
          <a:prstGeom prst="rect">
            <a:avLst/>
          </a:prstGeom>
          <a:noFill/>
          <a:ln w="9525">
            <a:noFill/>
          </a:ln>
        </p:spPr>
        <p:txBody>
          <a:bodyPr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数值积分的部分MATLAB命令函数</a:t>
            </a:r>
            <a:endParaRPr lang="zh-CN" altLang="en-US" sz="2000">
              <a:solidFill>
                <a:srgbClr val="FF0000"/>
              </a:solidFill>
              <a:latin typeface="华文细黑" panose="02010600040101010101" pitchFamily="2" charset="-122"/>
              <a:ea typeface="华文细黑" panose="02010600040101010101" pitchFamily="2" charset="-122"/>
            </a:endParaRPr>
          </a:p>
        </p:txBody>
      </p:sp>
      <p:sp>
        <p:nvSpPr>
          <p:cNvPr id="184" name=" 184"/>
          <p:cNvSpPr/>
          <p:nvPr/>
        </p:nvSpPr>
        <p:spPr>
          <a:xfrm>
            <a:off x="1127125" y="3624263"/>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7" name="文本框 6"/>
          <p:cNvSpPr txBox="1"/>
          <p:nvPr/>
        </p:nvSpPr>
        <p:spPr>
          <a:xfrm>
            <a:off x="1438275" y="3540125"/>
            <a:ext cx="2816225"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符号解析法</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253981" name="文本框 8"/>
          <p:cNvSpPr txBox="1"/>
          <p:nvPr/>
        </p:nvSpPr>
        <p:spPr>
          <a:xfrm>
            <a:off x="1127125" y="4122738"/>
            <a:ext cx="10064750" cy="822325"/>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举例29：求积分表达式的精确值：                                 。</a:t>
            </a:r>
            <a:endParaRPr lang="zh-CN" altLang="en-US" sz="2400">
              <a:latin typeface="华文细黑" panose="02010600040101010101" pitchFamily="2" charset="-122"/>
              <a:ea typeface="华文细黑" panose="02010600040101010101" pitchFamily="2" charset="-122"/>
            </a:endParaRPr>
          </a:p>
          <a:p>
            <a:pPr lvl="0" indent="0"/>
            <a:r>
              <a:rPr lang="zh-CN" altLang="en-US" sz="2400">
                <a:latin typeface="华文细黑" panose="02010600040101010101" pitchFamily="2" charset="-122"/>
                <a:ea typeface="华文细黑" panose="02010600040101010101" pitchFamily="2" charset="-122"/>
              </a:rPr>
              <a:t>在MATLAB的命令窗口中键入：</a:t>
            </a:r>
            <a:endParaRPr lang="zh-CN" altLang="en-US" sz="2400">
              <a:latin typeface="华文细黑" panose="02010600040101010101" pitchFamily="2" charset="-122"/>
              <a:ea typeface="华文细黑" panose="02010600040101010101" pitchFamily="2" charset="-122"/>
            </a:endParaRPr>
          </a:p>
        </p:txBody>
      </p:sp>
      <p:graphicFrame>
        <p:nvGraphicFramePr>
          <p:cNvPr id="253982" name="对象 -2147482472"/>
          <p:cNvGraphicFramePr>
            <a:graphicFrameLocks noChangeAspect="1"/>
          </p:cNvGraphicFramePr>
          <p:nvPr/>
        </p:nvGraphicFramePr>
        <p:xfrm>
          <a:off x="6091238" y="4011613"/>
          <a:ext cx="1998662" cy="715962"/>
        </p:xfrm>
        <a:graphic>
          <a:graphicData uri="http://schemas.openxmlformats.org/presentationml/2006/ole">
            <mc:AlternateContent xmlns:mc="http://schemas.openxmlformats.org/markup-compatibility/2006">
              <mc:Choice xmlns:v="urn:schemas-microsoft-com:vml" Requires="v">
                <p:oleObj spid="_x0000_s3102" name="" r:id="rId1" imgW="788035" imgH="330200" progId="Equation.3">
                  <p:embed/>
                </p:oleObj>
              </mc:Choice>
              <mc:Fallback>
                <p:oleObj name="" r:id="rId1" imgW="788035" imgH="330200" progId="Equation.3">
                  <p:embed/>
                  <p:pic>
                    <p:nvPicPr>
                      <p:cNvPr id="0" name="图片 3101"/>
                      <p:cNvPicPr/>
                      <p:nvPr/>
                    </p:nvPicPr>
                    <p:blipFill>
                      <a:blip r:embed="rId2"/>
                      <a:stretch>
                        <a:fillRect/>
                      </a:stretch>
                    </p:blipFill>
                    <p:spPr>
                      <a:xfrm>
                        <a:off x="6091238" y="4011613"/>
                        <a:ext cx="1998662" cy="715962"/>
                      </a:xfrm>
                      <a:prstGeom prst="rect">
                        <a:avLst/>
                      </a:prstGeom>
                      <a:noFill/>
                      <a:ln w="38100">
                        <a:noFill/>
                        <a:miter/>
                      </a:ln>
                    </p:spPr>
                  </p:pic>
                </p:oleObj>
              </mc:Fallback>
            </mc:AlternateContent>
          </a:graphicData>
        </a:graphic>
      </p:graphicFrame>
      <p:sp>
        <p:nvSpPr>
          <p:cNvPr id="253983" name="文本框 12"/>
          <p:cNvSpPr txBox="1"/>
          <p:nvPr/>
        </p:nvSpPr>
        <p:spPr>
          <a:xfrm>
            <a:off x="1127125" y="5048250"/>
            <a:ext cx="10113963" cy="1614488"/>
          </a:xfrm>
          <a:prstGeom prst="rect">
            <a:avLst/>
          </a:prstGeom>
          <a:noFill/>
          <a:ln w="9525">
            <a:noFill/>
          </a:ln>
        </p:spPr>
        <p:txBody>
          <a:bodyPr wrap="square" anchor="t">
            <a:spAutoFit/>
          </a:bodyPr>
          <a:p>
            <a:pPr lvl="0" indent="0"/>
            <a:r>
              <a:rPr lang="zh-CN" altLang="en-US" sz="2000">
                <a:latin typeface="华文细黑" panose="02010600040101010101" pitchFamily="2" charset="-122"/>
                <a:ea typeface="华文细黑" panose="02010600040101010101" pitchFamily="2" charset="-122"/>
              </a:rPr>
              <a:t>&gt;&gt; syms x;</a:t>
            </a:r>
            <a:endParaRPr lang="zh-CN" altLang="en-US" sz="2000">
              <a:latin typeface="华文细黑" panose="02010600040101010101" pitchFamily="2" charset="-122"/>
              <a:ea typeface="华文细黑" panose="02010600040101010101" pitchFamily="2" charset="-122"/>
            </a:endParaRPr>
          </a:p>
          <a:p>
            <a:pPr lvl="0" indent="0"/>
            <a:r>
              <a:rPr lang="zh-CN" altLang="en-US" sz="2000">
                <a:latin typeface="华文细黑" panose="02010600040101010101" pitchFamily="2" charset="-122"/>
                <a:ea typeface="华文细黑" panose="02010600040101010101" pitchFamily="2" charset="-122"/>
              </a:rPr>
              <a:t>&gt;&gt; IS= int ('exp(-x*x)',x,0,1)		</a:t>
            </a:r>
            <a:r>
              <a:rPr lang="zh-CN" altLang="en-US" sz="2000">
                <a:solidFill>
                  <a:srgbClr val="92D050"/>
                </a:solidFill>
                <a:latin typeface="华文细黑" panose="02010600040101010101" pitchFamily="2" charset="-122"/>
                <a:ea typeface="华文细黑" panose="02010600040101010101" pitchFamily="2" charset="-122"/>
              </a:rPr>
              <a:t>%求解析积分</a:t>
            </a:r>
            <a:endParaRPr lang="zh-CN" altLang="en-US" sz="2000">
              <a:solidFill>
                <a:srgbClr val="92D050"/>
              </a:solidFill>
              <a:latin typeface="华文细黑" panose="02010600040101010101" pitchFamily="2" charset="-122"/>
              <a:ea typeface="华文细黑" panose="02010600040101010101" pitchFamily="2" charset="-122"/>
            </a:endParaRPr>
          </a:p>
          <a:p>
            <a:pPr lvl="0" indent="0"/>
            <a:r>
              <a:rPr lang="zh-CN" altLang="en-US" sz="2000">
                <a:latin typeface="华文细黑" panose="02010600040101010101" pitchFamily="2" charset="-122"/>
                <a:ea typeface="华文细黑" panose="02010600040101010101" pitchFamily="2" charset="-122"/>
              </a:rPr>
              <a:t>&gt;&gt; VP=vpa(IS)				</a:t>
            </a:r>
            <a:r>
              <a:rPr lang="zh-CN" altLang="en-US" sz="2000">
                <a:solidFill>
                  <a:srgbClr val="92D050"/>
                </a:solidFill>
                <a:latin typeface="华文细黑" panose="02010600040101010101" pitchFamily="2" charset="-122"/>
                <a:ea typeface="华文细黑" panose="02010600040101010101" pitchFamily="2" charset="-122"/>
              </a:rPr>
              <a:t>%求所得解析积分的32位精度近似值</a:t>
            </a:r>
            <a:endParaRPr lang="zh-CN" altLang="en-US" sz="2000">
              <a:solidFill>
                <a:srgbClr val="92D050"/>
              </a:solidFill>
              <a:latin typeface="华文细黑" panose="02010600040101010101" pitchFamily="2" charset="-122"/>
              <a:ea typeface="华文细黑" panose="02010600040101010101" pitchFamily="2" charset="-122"/>
            </a:endParaRPr>
          </a:p>
          <a:p>
            <a:pPr lvl="0" indent="0"/>
            <a:r>
              <a:rPr lang="zh-CN" altLang="en-US" sz="2000">
                <a:latin typeface="华文细黑" panose="02010600040101010101" pitchFamily="2" charset="-122"/>
                <a:ea typeface="华文细黑" panose="02010600040101010101" pitchFamily="2" charset="-122"/>
              </a:rPr>
              <a:t>本例的执行结果为：IS =(pi^(1/2)*erf(1))/2               </a:t>
            </a:r>
            <a:endParaRPr lang="zh-CN" altLang="en-US" sz="2000">
              <a:latin typeface="华文细黑" panose="02010600040101010101" pitchFamily="2" charset="-122"/>
              <a:ea typeface="华文细黑" panose="02010600040101010101" pitchFamily="2" charset="-122"/>
            </a:endParaRPr>
          </a:p>
          <a:p>
            <a:pPr lvl="0" indent="0"/>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VP =0.74682413281242702539946743613185</a:t>
            </a:r>
            <a:endParaRPr lang="zh-CN" altLang="en-US" sz="2000">
              <a:latin typeface="华文细黑" panose="02010600040101010101" pitchFamily="2" charset="-122"/>
              <a:ea typeface="华文细黑" panose="0201060004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1"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56002"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184" name=" 184"/>
          <p:cNvSpPr/>
          <p:nvPr/>
        </p:nvSpPr>
        <p:spPr>
          <a:xfrm>
            <a:off x="1127125" y="1441450"/>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7" name="文本框 6"/>
          <p:cNvSpPr txBox="1"/>
          <p:nvPr/>
        </p:nvSpPr>
        <p:spPr>
          <a:xfrm>
            <a:off x="1438275" y="1355725"/>
            <a:ext cx="4311650"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利用quad和quad8求积分值</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13" name="文本框 12"/>
          <p:cNvSpPr txBox="1"/>
          <p:nvPr/>
        </p:nvSpPr>
        <p:spPr>
          <a:xfrm>
            <a:off x="876300" y="2352675"/>
            <a:ext cx="10113963" cy="701675"/>
          </a:xfrm>
          <a:prstGeom prst="rect">
            <a:avLst/>
          </a:prstGeom>
          <a:noFill/>
        </p:spPr>
        <p:txBody>
          <a:bodyPr wrap="square" rtlCol="0">
            <a:spAutoFit/>
          </a:bodyPr>
          <a:p>
            <a:pPr fontAlgn="base"/>
            <a:r>
              <a:rPr lang="en-US" altLang="zh-CN"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Fun</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表示要积分的函数的表达式，</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和</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B</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分别表示积分的起点和终点，默认的误差为</a:t>
            </a:r>
            <a:r>
              <a:rPr lang="zh-CN" altLang="en-US"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1.e-6</a:t>
            </a:r>
            <a:r>
              <a:rPr lang="zh-CN" altLang="en-US" sz="20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endParaRPr lang="zh-CN" altLang="en-US" sz="2000" strike="noStrike" noProof="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1438275" y="1812925"/>
            <a:ext cx="54971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命令格式：quad('Fun',A,B)</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文本框 3"/>
          <p:cNvSpPr txBox="1"/>
          <p:nvPr/>
        </p:nvSpPr>
        <p:spPr>
          <a:xfrm>
            <a:off x="1438275" y="3200400"/>
            <a:ext cx="54971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命令格式：quad('Fun',A,B,TOL)</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文本框 5"/>
          <p:cNvSpPr txBox="1"/>
          <p:nvPr/>
        </p:nvSpPr>
        <p:spPr>
          <a:xfrm>
            <a:off x="1438275" y="4358640"/>
            <a:ext cx="54971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命令格式：quad8('Fun',A,B)</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文本框 10"/>
          <p:cNvSpPr txBox="1"/>
          <p:nvPr/>
        </p:nvSpPr>
        <p:spPr>
          <a:xfrm>
            <a:off x="876300" y="3657600"/>
            <a:ext cx="10113963" cy="7016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sym typeface="+mn-ea"/>
              </a:rPr>
              <a:t>解释说明</a:t>
            </a:r>
            <a:r>
              <a:rPr 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sym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Fun</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表示要积分的函数的表达式，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和</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B</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分别表示积分的起点和终点，误差为</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TOL</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（由读者自己设置）。</a:t>
            </a:r>
            <a:endParaRPr sz="2000" strike="noStrike" noProof="1">
              <a:effectLst>
                <a:outerShdw blurRad="38100" dist="19050" dir="2700000" algn="tl" rotWithShape="0">
                  <a:schemeClr val="dk1">
                    <a:alpha val="40000"/>
                  </a:schemeClr>
                </a:outerShdw>
              </a:effectLst>
            </a:endParaRPr>
          </a:p>
        </p:txBody>
      </p:sp>
      <p:sp>
        <p:nvSpPr>
          <p:cNvPr id="12" name="文本框 11"/>
          <p:cNvSpPr txBox="1"/>
          <p:nvPr/>
        </p:nvSpPr>
        <p:spPr>
          <a:xfrm>
            <a:off x="876300" y="4954588"/>
            <a:ext cx="10113963" cy="7016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Fun</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表示要积分的函数表达式，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和</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B</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分别表示积分的起点和终点，默认的相对误差为</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1.e-3</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endParaRPr sz="2000" strike="noStrike" noProof="1">
              <a:effectLst>
                <a:outerShdw blurRad="38100" dist="19050" dir="2700000" algn="tl" rotWithShape="0">
                  <a:schemeClr val="dk1">
                    <a:alpha val="40000"/>
                  </a:schemeClr>
                </a:outerShdw>
              </a:effectLs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4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58050"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13" name="文本框 12"/>
          <p:cNvSpPr txBox="1"/>
          <p:nvPr/>
        </p:nvSpPr>
        <p:spPr>
          <a:xfrm>
            <a:off x="876300" y="2155825"/>
            <a:ext cx="10113963" cy="10064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Fun</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表示要积分的函数表达式，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和</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B</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分别表示积分的起点和终点，误差为</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TOL</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（由读者自己设置）且</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TOL = [rel_tol abs_tol]</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，其中</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rel_tol</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和</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abs_tol</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分别表示相对误差和绝对误差。</a:t>
            </a:r>
            <a:endParaRPr sz="2000" strike="noStrike" noProof="1">
              <a:effectLst>
                <a:outerShdw blurRad="38100" dist="19050" dir="2700000" algn="tl" rotWithShape="0">
                  <a:schemeClr val="dk1">
                    <a:alpha val="40000"/>
                  </a:schemeClr>
                </a:outerShdw>
              </a:effectLst>
            </a:endParaRPr>
          </a:p>
        </p:txBody>
      </p:sp>
      <p:sp>
        <p:nvSpPr>
          <p:cNvPr id="2" name="文本框 1"/>
          <p:cNvSpPr txBox="1"/>
          <p:nvPr/>
        </p:nvSpPr>
        <p:spPr>
          <a:xfrm>
            <a:off x="1438275" y="1595119"/>
            <a:ext cx="54971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命令格式：quad8('Fun',A,B,TOL</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文本框 11"/>
          <p:cNvSpPr txBox="1"/>
          <p:nvPr/>
        </p:nvSpPr>
        <p:spPr>
          <a:xfrm>
            <a:off x="876300" y="3786188"/>
            <a:ext cx="10113963" cy="2224088"/>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举例说明，在MATLAB的命令窗口中键入以下语句：</a:t>
            </a:r>
            <a:endParaRPr sz="2000" strike="noStrike" noProof="1">
              <a:effectLst>
                <a:outerShdw blurRad="38100" dist="19050" dir="2700000" algn="tl" rotWithShape="0">
                  <a:schemeClr val="dk1">
                    <a:alpha val="40000"/>
                  </a:schemeClr>
                </a:outerShdw>
              </a:effectLst>
            </a:endParaRPr>
          </a:p>
          <a:p>
            <a:pPr lvl="1"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xx=0:0.1:1.5;ff=exp(-xx.^2);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%产生被积函数的“表格”数据</a:t>
            </a:r>
            <a:endParaRPr sz="2000" strike="noStrike" noProof="1">
              <a:solidFill>
                <a:srgbClr val="92D050"/>
              </a:solidFill>
              <a:effectLst>
                <a:outerShdw blurRad="38100" dist="19050" dir="2700000" algn="tl" rotWithShape="0">
                  <a:schemeClr val="dk1">
                    <a:alpha val="40000"/>
                  </a:schemeClr>
                </a:outerShdw>
              </a:effectLst>
            </a:endParaRPr>
          </a:p>
          <a:p>
            <a:pPr lvl="1"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pp=spline(xx,ff);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%由“表格”数据构成样条函数</a:t>
            </a:r>
            <a:endParaRPr sz="2000" strike="noStrike" noProof="1">
              <a:solidFill>
                <a:srgbClr val="92D050"/>
              </a:solidFill>
              <a:effectLst>
                <a:outerShdw blurRad="38100" dist="19050" dir="2700000" algn="tl" rotWithShape="0">
                  <a:schemeClr val="dk1">
                    <a:alpha val="40000"/>
                  </a:schemeClr>
                </a:outerShdw>
              </a:effectLst>
            </a:endParaRPr>
          </a:p>
          <a:p>
            <a:pPr lvl="1"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int_pp=fnint(pp);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%求样条积分</a:t>
            </a:r>
            <a:endParaRPr sz="2000" strike="noStrike" noProof="1">
              <a:solidFill>
                <a:srgbClr val="92D050"/>
              </a:solidFill>
              <a:effectLst>
                <a:outerShdw blurRad="38100" dist="19050" dir="2700000" algn="tl" rotWithShape="0">
                  <a:schemeClr val="dk1">
                    <a:alpha val="40000"/>
                  </a:schemeClr>
                </a:outerShdw>
              </a:effectLst>
            </a:endParaRPr>
          </a:p>
          <a:p>
            <a:pPr lvl="1"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Ssp=ppval(int_pp,[0,1])*[-1;1]	</a:t>
            </a:r>
            <a:r>
              <a:rPr sz="2000" strike="noStrike" noProof="1">
                <a:solidFill>
                  <a:srgbClr val="92D05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%据样条函数计算[0,1]区间的定积分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endParaRPr sz="2000" strike="noStrike" noProof="1">
              <a:effectLst>
                <a:outerShdw blurRad="38100" dist="19050" dir="2700000" algn="tl" rotWithShape="0">
                  <a:schemeClr val="dk1">
                    <a:alpha val="40000"/>
                  </a:schemeClr>
                </a:outerShdw>
              </a:effectLst>
            </a:endParaRPr>
          </a:p>
          <a:p>
            <a:pPr fontAlgn="base"/>
            <a:endParaRPr sz="2000" strike="noStrike" noProof="1">
              <a:effectLst>
                <a:outerShdw blurRad="38100" dist="19050" dir="2700000" algn="tl" rotWithShape="0">
                  <a:schemeClr val="dk1">
                    <a:alpha val="40000"/>
                  </a:schemeClr>
                </a:outerShdw>
              </a:effectLst>
            </a:endParaRPr>
          </a:p>
          <a:p>
            <a:pPr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本例的执行结果为：Ssp =   0.7468</a:t>
            </a:r>
            <a:endParaRPr sz="2000" strike="noStrike" noProof="1">
              <a:effectLst>
                <a:outerShdw blurRad="38100" dist="19050" dir="2700000" algn="tl" rotWithShape="0">
                  <a:schemeClr val="dk1">
                    <a:alpha val="40000"/>
                  </a:schemeClr>
                </a:outerShdw>
              </a:effectLst>
            </a:endParaRPr>
          </a:p>
        </p:txBody>
      </p:sp>
      <p:sp>
        <p:nvSpPr>
          <p:cNvPr id="3" name=" 184"/>
          <p:cNvSpPr/>
          <p:nvPr/>
        </p:nvSpPr>
        <p:spPr>
          <a:xfrm>
            <a:off x="1127125" y="3413125"/>
            <a:ext cx="311150" cy="2889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5" name="文本框 4"/>
          <p:cNvSpPr txBox="1"/>
          <p:nvPr/>
        </p:nvSpPr>
        <p:spPr>
          <a:xfrm>
            <a:off x="1438275" y="3328988"/>
            <a:ext cx="4311650"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样条函数积分法</a:t>
            </a:r>
            <a:endParaRPr sz="24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09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60098"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12" name="文本框 11"/>
          <p:cNvSpPr txBox="1"/>
          <p:nvPr/>
        </p:nvSpPr>
        <p:spPr>
          <a:xfrm>
            <a:off x="849313" y="1727200"/>
            <a:ext cx="10113963" cy="10064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现将举例29利用</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simulink</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方式（本书以</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MATLAB8.5</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版本构建其仿真模型，因此</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simulink</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在软件中的版本也是8.5版本，即</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simulink8.5</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，特此提醒），构建</a:t>
            </a:r>
            <a:r>
              <a:rPr 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下图</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所示的仿真模型，现将其步骤简述如下：</a:t>
            </a:r>
            <a:endParaRPr sz="2000" strike="noStrike" noProof="1">
              <a:effectLst>
                <a:outerShdw blurRad="38100" dist="19050" dir="2700000" algn="tl" rotWithShape="0">
                  <a:schemeClr val="dk1">
                    <a:alpha val="40000"/>
                  </a:schemeClr>
                </a:outerShdw>
              </a:effectLst>
            </a:endParaRPr>
          </a:p>
        </p:txBody>
      </p:sp>
      <p:sp>
        <p:nvSpPr>
          <p:cNvPr id="3" name=" 184"/>
          <p:cNvSpPr/>
          <p:nvPr/>
        </p:nvSpPr>
        <p:spPr>
          <a:xfrm>
            <a:off x="1127125" y="1355725"/>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5" name="文本框 4"/>
          <p:cNvSpPr txBox="1"/>
          <p:nvPr/>
        </p:nvSpPr>
        <p:spPr>
          <a:xfrm>
            <a:off x="1438275" y="1270000"/>
            <a:ext cx="4311650"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simulink积分法</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849313" y="2925763"/>
            <a:ext cx="10113963" cy="3140075"/>
          </a:xfrm>
          <a:prstGeom prst="rect">
            <a:avLst/>
          </a:prstGeom>
          <a:noFill/>
        </p:spPr>
        <p:txBody>
          <a:bodyPr wrap="square" rtlCol="0">
            <a:spAutoFit/>
          </a:bodyPr>
          <a:p>
            <a:pPr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（1）调用相关功能模块：</a:t>
            </a:r>
            <a:endParaRPr sz="2000" strike="noStrike" noProof="1">
              <a:effectLst>
                <a:outerShdw blurRad="38100" dist="19050" dir="2700000" algn="tl" rotWithShape="0">
                  <a:schemeClr val="dk1">
                    <a:alpha val="40000"/>
                  </a:schemeClr>
                </a:outerShdw>
              </a:effectLst>
            </a:endParaRPr>
          </a:p>
          <a:p>
            <a:pPr lvl="1"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1）在</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MATLAB</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simulink</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模块库中的</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Sources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模块库中调出</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Clock</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模块（用于产生时间变量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endParaRPr sz="2000" strike="noStrike" noProof="1">
              <a:effectLst>
                <a:outerShdw blurRad="38100" dist="19050" dir="2700000" algn="tl" rotWithShape="0">
                  <a:schemeClr val="dk1">
                    <a:alpha val="40000"/>
                  </a:schemeClr>
                </a:outerShdw>
              </a:effectLst>
            </a:endParaRPr>
          </a:p>
          <a:p>
            <a:pPr lvl="1"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2）在</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MATLAB</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simulink</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模块库中的</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Math operations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模块库中调出</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Product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（乘积）、</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Gain</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（用于产生增益为-1）；</a:t>
            </a:r>
            <a:endParaRPr sz="2000" strike="noStrike" noProof="1">
              <a:effectLst>
                <a:outerShdw blurRad="38100" dist="19050" dir="2700000" algn="tl" rotWithShape="0">
                  <a:schemeClr val="dk1">
                    <a:alpha val="40000"/>
                  </a:schemeClr>
                </a:outerShdw>
              </a:effectLst>
            </a:endParaRPr>
          </a:p>
          <a:p>
            <a:pPr lvl="1"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3）在</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MATLAB</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simulink</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模块库中调用</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Mathfunction</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（获得指数函数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eu</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）模块；</a:t>
            </a:r>
            <a:endParaRPr sz="2000" strike="noStrike" noProof="1">
              <a:effectLst>
                <a:outerShdw blurRad="38100" dist="19050" dir="2700000" algn="tl" rotWithShape="0">
                  <a:schemeClr val="dk1">
                    <a:alpha val="40000"/>
                  </a:schemeClr>
                </a:outerShdw>
              </a:effectLst>
            </a:endParaRPr>
          </a:p>
          <a:p>
            <a:pPr lvl="1"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4）在</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MATLAB</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simulink</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模块库中的</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Continuous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模块库中调出</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Integrator</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（积分器）模块；</a:t>
            </a:r>
            <a:endParaRPr sz="2000" strike="noStrike" noProof="1">
              <a:effectLst>
                <a:outerShdw blurRad="38100" dist="19050" dir="2700000" algn="tl" rotWithShape="0">
                  <a:schemeClr val="dk1">
                    <a:alpha val="40000"/>
                  </a:schemeClr>
                </a:outerShdw>
              </a:effectLst>
            </a:endParaRPr>
          </a:p>
          <a:p>
            <a:pPr lvl="1"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5）在</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MATLAB</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simulink</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模块库中的</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Sinks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模块库中调出</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Display</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模块（用于显示积分结果）；</a:t>
            </a:r>
            <a:endParaRPr sz="2000" strike="noStrike" noProof="1">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33122" name="文本占位符 2"/>
          <p:cNvSpPr>
            <a:spLocks noGrp="1"/>
          </p:cNvSpPr>
          <p:nvPr>
            <p:ph type="body" sz="quarter" idx="12"/>
          </p:nvPr>
        </p:nvSpPr>
        <p:spPr>
          <a:xfrm>
            <a:off x="1438275" y="347663"/>
            <a:ext cx="7081838"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§2-1 数值、变量与表达式</a:t>
            </a:r>
            <a:endParaRPr lang="zh-CN" altLang="en-US" kern="1200" baseline="0" dirty="0">
              <a:latin typeface="+mn-lt"/>
              <a:ea typeface="微软雅黑" panose="020B0503020204020204" charset="-122"/>
              <a:cs typeface="+mn-cs"/>
            </a:endParaRPr>
          </a:p>
        </p:txBody>
      </p:sp>
      <p:sp>
        <p:nvSpPr>
          <p:cNvPr id="5" name="文本框 4"/>
          <p:cNvSpPr txBox="1"/>
          <p:nvPr/>
        </p:nvSpPr>
        <p:spPr>
          <a:xfrm>
            <a:off x="890905" y="1355725"/>
            <a:ext cx="10783570" cy="118872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本例将简述产生复数矩阵的操作方法与技巧。</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sym typeface="+mn-ea"/>
              </a:rPr>
              <a:t>举例7：</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A=[1  2; 3  4]+i*[5  6; 7  8]在MATLAB的命令窗口中键入以下命令语句：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400" b="1"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&gt;&gt; A=[1  2; 3  4]+i*[5  6; 7  8]</a:t>
            </a:r>
            <a:endParaRPr lang="zh-CN" altLang="en-US" sz="2400" b="1"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endParaRPr>
          </a:p>
        </p:txBody>
      </p:sp>
      <p:sp>
        <p:nvSpPr>
          <p:cNvPr id="6" name="文本框 5"/>
          <p:cNvSpPr txBox="1"/>
          <p:nvPr/>
        </p:nvSpPr>
        <p:spPr>
          <a:xfrm>
            <a:off x="1438275" y="2978150"/>
            <a:ext cx="8589963" cy="1189038"/>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MATLAB显示结果为：</a:t>
            </a:r>
            <a:endParaRPr sz="2400" strike="noStrike" noProof="1">
              <a:solidFill>
                <a:schemeClr val="tx1"/>
              </a:solidFill>
              <a:effectLst>
                <a:outerShdw blurRad="38100" dist="19050" dir="2700000" algn="tl" rotWithShape="0">
                  <a:schemeClr val="dk1">
                    <a:alpha val="40000"/>
                  </a:schemeClr>
                </a:outerShdw>
              </a:effectLst>
            </a:endParaRPr>
          </a:p>
          <a:p>
            <a:pPr fontAlgn="base"/>
            <a:r>
              <a:rPr 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 =1.0000 + 5.0000i   2.0000 + 6.0000i</a:t>
            </a:r>
            <a:endParaRPr sz="2400" strike="noStrike" noProof="1">
              <a:solidFill>
                <a:schemeClr val="tx1"/>
              </a:solidFill>
              <a:effectLst>
                <a:outerShdw blurRad="38100" dist="19050" dir="2700000" algn="tl" rotWithShape="0">
                  <a:schemeClr val="dk1">
                    <a:alpha val="40000"/>
                  </a:schemeClr>
                </a:outerShdw>
              </a:effectLst>
            </a:endParaRPr>
          </a:p>
          <a:p>
            <a:pPr fontAlgn="base"/>
            <a:r>
              <a:rPr 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3.0000 + 7.0000i   4.0000 + 8.0000i</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11" name="文本框 10"/>
          <p:cNvSpPr txBox="1"/>
          <p:nvPr/>
        </p:nvSpPr>
        <p:spPr>
          <a:xfrm>
            <a:off x="890588" y="4602163"/>
            <a:ext cx="10512425" cy="1554163"/>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需要说明的是：矩阵生成不但可以使用纯数字（含复数），也可以使用变量（或者说采用一个表达式）。矩阵元素直接排列在方括号内，行与行之间用分号隔开，每行内的元素使用空格或逗号隔开。大的矩阵可以用分行输入，回车键代表分号。</a:t>
            </a:r>
            <a:endParaRPr sz="24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5"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62146"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4" name="文本框 3"/>
          <p:cNvSpPr txBox="1"/>
          <p:nvPr/>
        </p:nvSpPr>
        <p:spPr>
          <a:xfrm>
            <a:off x="1225550" y="1355725"/>
            <a:ext cx="9737725" cy="396875"/>
          </a:xfrm>
          <a:prstGeom prst="rect">
            <a:avLst/>
          </a:prstGeom>
          <a:noFill/>
        </p:spPr>
        <p:txBody>
          <a:bodyPr wrap="square" rtlCol="0">
            <a:spAutoFit/>
          </a:bodyPr>
          <a:p>
            <a:pPr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（2）然后分别连线，并保存为exm_29.mdl</a:t>
            </a:r>
            <a:endParaRPr sz="2000" strike="noStrike" noProof="1">
              <a:effectLst>
                <a:outerShdw blurRad="38100" dist="19050" dir="2700000" algn="tl" rotWithShape="0">
                  <a:schemeClr val="dk1">
                    <a:alpha val="40000"/>
                  </a:schemeClr>
                </a:outerShdw>
              </a:effectLst>
            </a:endParaRPr>
          </a:p>
        </p:txBody>
      </p:sp>
      <p:pic>
        <p:nvPicPr>
          <p:cNvPr id="262148" name="图片 -2147482471"/>
          <p:cNvPicPr>
            <a:picLocks noChangeAspect="1"/>
          </p:cNvPicPr>
          <p:nvPr/>
        </p:nvPicPr>
        <p:blipFill>
          <a:blip r:embed="rId1"/>
          <a:stretch>
            <a:fillRect/>
          </a:stretch>
        </p:blipFill>
        <p:spPr>
          <a:xfrm>
            <a:off x="1438275" y="1752600"/>
            <a:ext cx="6291263" cy="3662363"/>
          </a:xfrm>
          <a:prstGeom prst="rect">
            <a:avLst/>
          </a:prstGeom>
          <a:noFill/>
          <a:ln w="9525">
            <a:noFill/>
          </a:ln>
        </p:spPr>
      </p:pic>
      <p:sp>
        <p:nvSpPr>
          <p:cNvPr id="262149" name="文本框 1"/>
          <p:cNvSpPr txBox="1"/>
          <p:nvPr/>
        </p:nvSpPr>
        <p:spPr>
          <a:xfrm>
            <a:off x="7866063" y="2305050"/>
            <a:ext cx="792162" cy="2555875"/>
          </a:xfrm>
          <a:prstGeom prst="rect">
            <a:avLst/>
          </a:prstGeom>
          <a:noFill/>
          <a:ln w="9525">
            <a:noFill/>
          </a:ln>
        </p:spPr>
        <p:txBody>
          <a:bodyPr vert="eaVert"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举例29利用simulink求解积分的仿真模型</a:t>
            </a:r>
            <a:endParaRPr lang="zh-CN" altLang="en-US" sz="2000">
              <a:solidFill>
                <a:srgbClr val="FF0000"/>
              </a:solidFill>
              <a:latin typeface="华文细黑" panose="02010600040101010101" pitchFamily="2" charset="-122"/>
              <a:ea typeface="华文细黑" panose="02010600040101010101" pitchFamily="2" charset="-122"/>
            </a:endParaRPr>
          </a:p>
        </p:txBody>
      </p:sp>
      <p:sp>
        <p:nvSpPr>
          <p:cNvPr id="6" name="文本框 5"/>
          <p:cNvSpPr txBox="1"/>
          <p:nvPr/>
        </p:nvSpPr>
        <p:spPr>
          <a:xfrm>
            <a:off x="1225550" y="5414963"/>
            <a:ext cx="10112375" cy="1311275"/>
          </a:xfrm>
          <a:prstGeom prst="rect">
            <a:avLst/>
          </a:prstGeom>
          <a:noFill/>
        </p:spPr>
        <p:txBody>
          <a:bodyPr wrap="square" rtlCol="0">
            <a:spAutoFit/>
          </a:bodyPr>
          <a:p>
            <a:pPr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（3）设置仿真参数，其设置方法是：</a:t>
            </a:r>
            <a:endParaRPr sz="2000" strike="noStrike" noProof="1">
              <a:effectLst>
                <a:outerShdw blurRad="38100" dist="19050" dir="2700000" algn="tl" rotWithShape="0">
                  <a:schemeClr val="dk1">
                    <a:alpha val="40000"/>
                  </a:schemeClr>
                </a:outerShdw>
              </a:effectLst>
            </a:endParaRPr>
          </a:p>
          <a:p>
            <a:pPr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点击</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Simulation</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按钮，点击</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Model Configuration Parameters</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按钮，弹出其参数设置对话框，将</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Simulation time</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栏目中的</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Start time</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中填入0，在</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Stop time</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中填入1，其它为默认参数，如</a:t>
            </a:r>
            <a:r>
              <a:rPr 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下图</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所示；</a:t>
            </a:r>
            <a:endParaRPr sz="2000" strike="noStrike" noProof="1">
              <a:effectLst>
                <a:outerShdw blurRad="38100" dist="19050" dir="2700000" algn="tl" rotWithShape="0">
                  <a:schemeClr val="dk1">
                    <a:alpha val="40000"/>
                  </a:schemeClr>
                </a:outerShdw>
              </a:effectLs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4193"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64194"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4" name="文本框 3"/>
          <p:cNvSpPr txBox="1"/>
          <p:nvPr/>
        </p:nvSpPr>
        <p:spPr>
          <a:xfrm>
            <a:off x="1225550" y="1355725"/>
            <a:ext cx="9737725" cy="396875"/>
          </a:xfrm>
          <a:prstGeom prst="rect">
            <a:avLst/>
          </a:prstGeom>
          <a:noFill/>
        </p:spPr>
        <p:txBody>
          <a:bodyPr wrap="square" rtlCol="0">
            <a:spAutoFit/>
          </a:bodyPr>
          <a:p>
            <a:pPr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4）开始仿真：点击ok，点击仿真，便计算出积分值，如</a:t>
            </a:r>
            <a:r>
              <a:rPr 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下图</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所示；</a:t>
            </a:r>
            <a:endParaRPr sz="2000" strike="noStrike" noProof="1">
              <a:effectLst>
                <a:outerShdw blurRad="38100" dist="19050" dir="2700000" algn="tl" rotWithShape="0">
                  <a:schemeClr val="dk1">
                    <a:alpha val="40000"/>
                  </a:schemeClr>
                </a:outerShdw>
              </a:effectLst>
            </a:endParaRPr>
          </a:p>
        </p:txBody>
      </p:sp>
      <p:pic>
        <p:nvPicPr>
          <p:cNvPr id="264196" name="图片 -2147482470"/>
          <p:cNvPicPr>
            <a:picLocks noChangeAspect="1"/>
          </p:cNvPicPr>
          <p:nvPr/>
        </p:nvPicPr>
        <p:blipFill>
          <a:blip r:embed="rId1"/>
          <a:stretch>
            <a:fillRect/>
          </a:stretch>
        </p:blipFill>
        <p:spPr>
          <a:xfrm>
            <a:off x="1581150" y="1752600"/>
            <a:ext cx="8099425" cy="4573588"/>
          </a:xfrm>
          <a:prstGeom prst="rect">
            <a:avLst/>
          </a:prstGeom>
          <a:noFill/>
          <a:ln w="9525">
            <a:noFill/>
          </a:ln>
        </p:spPr>
      </p:pic>
      <p:sp>
        <p:nvSpPr>
          <p:cNvPr id="264197" name="文本框 2"/>
          <p:cNvSpPr txBox="1"/>
          <p:nvPr/>
        </p:nvSpPr>
        <p:spPr>
          <a:xfrm>
            <a:off x="4746625" y="6421438"/>
            <a:ext cx="1768475" cy="395287"/>
          </a:xfrm>
          <a:prstGeom prst="rect">
            <a:avLst/>
          </a:prstGeom>
          <a:noFill/>
          <a:ln w="9525">
            <a:noFill/>
          </a:ln>
        </p:spPr>
        <p:txBody>
          <a:bodyPr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设置仿真参数</a:t>
            </a:r>
            <a:endParaRPr lang="zh-CN" altLang="en-US" sz="200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1"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66242"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8" name="文本框 7"/>
          <p:cNvSpPr txBox="1"/>
          <p:nvPr/>
        </p:nvSpPr>
        <p:spPr>
          <a:xfrm>
            <a:off x="823913" y="3089275"/>
            <a:ext cx="3586163" cy="457200"/>
          </a:xfrm>
          <a:prstGeom prst="rect">
            <a:avLst/>
          </a:prstGeom>
          <a:noFill/>
        </p:spPr>
        <p:txBody>
          <a:bodyPr wrap="square" rtlCol="0">
            <a:spAutoFit/>
          </a:bodyPr>
          <a:p>
            <a:pPr fontAlgn="base"/>
            <a:r>
              <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rPr>
              <a:t>5.5 方程（组）求解</a:t>
            </a:r>
            <a:endPar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7" name="文本框 6"/>
          <p:cNvSpPr txBox="1"/>
          <p:nvPr/>
        </p:nvSpPr>
        <p:spPr>
          <a:xfrm>
            <a:off x="1036638" y="1355725"/>
            <a:ext cx="9802813" cy="1554163"/>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（5）分析仿真结果：本例的仿真结果为0.7468。</a:t>
            </a:r>
            <a:endParaRPr sz="2400" strike="noStrike" noProof="1">
              <a:solidFill>
                <a:schemeClr val="tx1"/>
              </a:solidFill>
              <a:effectLst>
                <a:outerShdw blurRad="38100" dist="19050" dir="2700000" algn="tl" rotWithShape="0">
                  <a:schemeClr val="dk1">
                    <a:alpha val="40000"/>
                  </a:schemeClr>
                </a:outerShdw>
              </a:effectLst>
            </a:endParaRPr>
          </a:p>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关于利用</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MATLAB8.5</a:t>
            </a:r>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a:t>
            </a:r>
            <a:r>
              <a:rPr sz="24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simulink8.5</a:t>
            </a:r>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仿真工具进行仿真的操作方法，将在后续章节中详细介绍，此处仅仅是为了说明计算积分值的几种不同的方法，故只作简单介绍。</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9" name="文本框 8"/>
          <p:cNvSpPr txBox="1"/>
          <p:nvPr/>
        </p:nvSpPr>
        <p:spPr>
          <a:xfrm>
            <a:off x="1176019" y="3547110"/>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命令格式：g=solve ('eqn')</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66246" name="文本框 12"/>
          <p:cNvSpPr txBox="1"/>
          <p:nvPr/>
        </p:nvSpPr>
        <p:spPr>
          <a:xfrm>
            <a:off x="644525" y="4003675"/>
            <a:ext cx="10112375" cy="396875"/>
          </a:xfrm>
          <a:prstGeom prst="rect">
            <a:avLst/>
          </a:prstGeom>
          <a:noFill/>
          <a:ln w="9525">
            <a:noFill/>
          </a:ln>
        </p:spPr>
        <p:txBody>
          <a:bodyPr wrap="square" anchor="t">
            <a:spAutoFit/>
          </a:bodyPr>
          <a:p>
            <a:pPr lvl="0" indent="0"/>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解释说明：它表示用来计算单一的方程，</a:t>
            </a:r>
            <a:r>
              <a:rPr lang="zh-CN" altLang="en-US" sz="2000">
                <a:solidFill>
                  <a:srgbClr val="FF0000"/>
                </a:solidFill>
                <a:latin typeface="华文细黑" panose="02010600040101010101" pitchFamily="2" charset="-122"/>
                <a:ea typeface="华文细黑" panose="02010600040101010101" pitchFamily="2" charset="-122"/>
              </a:rPr>
              <a:t>eqn</a:t>
            </a:r>
            <a:r>
              <a:rPr lang="zh-CN" altLang="en-US" sz="2000">
                <a:latin typeface="华文细黑" panose="02010600040101010101" pitchFamily="2" charset="-122"/>
                <a:ea typeface="华文细黑" panose="02010600040101010101" pitchFamily="2" charset="-122"/>
              </a:rPr>
              <a:t>表示输入的方程，</a:t>
            </a:r>
            <a:r>
              <a:rPr lang="zh-CN" altLang="en-US" sz="2000">
                <a:solidFill>
                  <a:srgbClr val="FF0000"/>
                </a:solidFill>
                <a:latin typeface="华文细黑" panose="02010600040101010101" pitchFamily="2" charset="-122"/>
                <a:ea typeface="华文细黑" panose="02010600040101010101" pitchFamily="2" charset="-122"/>
              </a:rPr>
              <a:t>g</a:t>
            </a:r>
            <a:r>
              <a:rPr lang="zh-CN" altLang="en-US" sz="2000">
                <a:latin typeface="华文细黑" panose="02010600040101010101" pitchFamily="2" charset="-122"/>
                <a:ea typeface="华文细黑" panose="02010600040101010101" pitchFamily="2" charset="-122"/>
              </a:rPr>
              <a:t>为输出方程的解。</a:t>
            </a:r>
            <a:endParaRPr lang="zh-CN" altLang="en-US" sz="2000">
              <a:latin typeface="华文细黑" panose="02010600040101010101" pitchFamily="2" charset="-122"/>
              <a:ea typeface="华文细黑" panose="02010600040101010101" pitchFamily="2" charset="-122"/>
            </a:endParaRPr>
          </a:p>
        </p:txBody>
      </p:sp>
      <p:sp>
        <p:nvSpPr>
          <p:cNvPr id="2" name="文本框 1"/>
          <p:cNvSpPr txBox="1"/>
          <p:nvPr/>
        </p:nvSpPr>
        <p:spPr>
          <a:xfrm>
            <a:off x="1225550" y="4400550"/>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命令格式：g=solve ('eqn', var)</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66248" name="文本框 3"/>
          <p:cNvSpPr txBox="1"/>
          <p:nvPr/>
        </p:nvSpPr>
        <p:spPr>
          <a:xfrm>
            <a:off x="644525" y="4857750"/>
            <a:ext cx="10112375" cy="701675"/>
          </a:xfrm>
          <a:prstGeom prst="rect">
            <a:avLst/>
          </a:prstGeom>
          <a:noFill/>
          <a:ln w="9525">
            <a:noFill/>
          </a:ln>
        </p:spPr>
        <p:txBody>
          <a:bodyPr wrap="square" anchor="t">
            <a:spAutoFit/>
          </a:bodyPr>
          <a:p>
            <a:pPr lvl="0" indent="0"/>
            <a:r>
              <a:rPr lang="en-US" altLang="en-US"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解释说明：它表示用来计算单一的方程，</a:t>
            </a:r>
            <a:r>
              <a:rPr lang="en-US" altLang="zh-CN" sz="2000">
                <a:solidFill>
                  <a:srgbClr val="FF0000"/>
                </a:solidFill>
                <a:latin typeface="华文细黑" panose="02010600040101010101" pitchFamily="2" charset="-122"/>
                <a:ea typeface="华文细黑" panose="02010600040101010101" pitchFamily="2" charset="-122"/>
              </a:rPr>
              <a:t>eqn</a:t>
            </a:r>
            <a:r>
              <a:rPr lang="zh-CN" altLang="en-US" sz="2000">
                <a:latin typeface="华文细黑" panose="02010600040101010101" pitchFamily="2" charset="-122"/>
                <a:ea typeface="华文细黑" panose="02010600040101010101" pitchFamily="2" charset="-122"/>
              </a:rPr>
              <a:t>表示输入的方程，</a:t>
            </a:r>
            <a:r>
              <a:rPr lang="en-US" altLang="zh-CN" sz="2000">
                <a:solidFill>
                  <a:srgbClr val="FF0000"/>
                </a:solidFill>
                <a:latin typeface="华文细黑" panose="02010600040101010101" pitchFamily="2" charset="-122"/>
                <a:ea typeface="华文细黑" panose="02010600040101010101" pitchFamily="2" charset="-122"/>
              </a:rPr>
              <a:t>g</a:t>
            </a:r>
            <a:r>
              <a:rPr lang="zh-CN" altLang="en-US" sz="2000">
                <a:latin typeface="华文细黑" panose="02010600040101010101" pitchFamily="2" charset="-122"/>
                <a:ea typeface="华文细黑" panose="02010600040101010101" pitchFamily="2" charset="-122"/>
              </a:rPr>
              <a:t>为输出方程的解，</a:t>
            </a:r>
            <a:r>
              <a:rPr lang="en-US" altLang="zh-CN" sz="2000">
                <a:solidFill>
                  <a:srgbClr val="FF0000"/>
                </a:solidFill>
                <a:latin typeface="华文细黑" panose="02010600040101010101" pitchFamily="2" charset="-122"/>
                <a:ea typeface="华文细黑" panose="02010600040101010101" pitchFamily="2" charset="-122"/>
              </a:rPr>
              <a:t>var</a:t>
            </a:r>
            <a:r>
              <a:rPr lang="zh-CN" altLang="en-US" sz="2000">
                <a:latin typeface="华文细黑" panose="02010600040101010101" pitchFamily="2" charset="-122"/>
                <a:ea typeface="华文细黑" panose="02010600040101010101" pitchFamily="2" charset="-122"/>
              </a:rPr>
              <a:t>用来指明待求变量。</a:t>
            </a:r>
            <a:endParaRPr lang="zh-CN" altLang="en-US" sz="2000">
              <a:latin typeface="华文细黑" panose="02010600040101010101" pitchFamily="2" charset="-122"/>
              <a:ea typeface="华文细黑" panose="02010600040101010101" pitchFamily="2" charset="-122"/>
            </a:endParaRPr>
          </a:p>
        </p:txBody>
      </p:sp>
      <p:sp>
        <p:nvSpPr>
          <p:cNvPr id="6" name="文本框 5"/>
          <p:cNvSpPr txBox="1"/>
          <p:nvPr/>
        </p:nvSpPr>
        <p:spPr>
          <a:xfrm>
            <a:off x="1225550" y="5558790"/>
            <a:ext cx="648017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命令格式：g=solve ('eqn1','eqn2',...,'eqnN')</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66250" name="文本框 10"/>
          <p:cNvSpPr txBox="1"/>
          <p:nvPr/>
        </p:nvSpPr>
        <p:spPr>
          <a:xfrm>
            <a:off x="725488" y="6127750"/>
            <a:ext cx="10113962" cy="701675"/>
          </a:xfrm>
          <a:prstGeom prst="rect">
            <a:avLst/>
          </a:prstGeom>
          <a:noFill/>
          <a:ln w="9525">
            <a:noFill/>
          </a:ln>
        </p:spPr>
        <p:txBody>
          <a:bodyPr wrap="square" anchor="t">
            <a:spAutoFit/>
          </a:bodyPr>
          <a:p>
            <a:pPr lvl="0" indent="0"/>
            <a:r>
              <a:rPr lang="en-US" altLang="en-US"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解释说明：它表示用来计算方程组，</a:t>
            </a:r>
            <a:r>
              <a:rPr lang="en-US" altLang="zh-CN" sz="2000">
                <a:latin typeface="华文细黑" panose="02010600040101010101" pitchFamily="2" charset="-122"/>
                <a:ea typeface="华文细黑" panose="02010600040101010101" pitchFamily="2" charset="-122"/>
              </a:rPr>
              <a:t>'</a:t>
            </a:r>
            <a:r>
              <a:rPr lang="en-US" altLang="zh-CN" sz="2000">
                <a:solidFill>
                  <a:srgbClr val="FF0000"/>
                </a:solidFill>
                <a:latin typeface="华文细黑" panose="02010600040101010101" pitchFamily="2" charset="-122"/>
                <a:ea typeface="华文细黑" panose="02010600040101010101" pitchFamily="2" charset="-122"/>
              </a:rPr>
              <a:t>eqn1</a:t>
            </a:r>
            <a:r>
              <a:rPr lang="en-US" altLang="zh-CN" sz="2000">
                <a:latin typeface="华文细黑" panose="02010600040101010101" pitchFamily="2" charset="-122"/>
                <a:ea typeface="华文细黑" panose="02010600040101010101" pitchFamily="2" charset="-122"/>
              </a:rPr>
              <a:t>',</a:t>
            </a:r>
            <a:r>
              <a:rPr lang="en-US" altLang="zh-CN" sz="2000">
                <a:solidFill>
                  <a:srgbClr val="FF0000"/>
                </a:solidFill>
                <a:latin typeface="华文细黑" panose="02010600040101010101" pitchFamily="2" charset="-122"/>
                <a:ea typeface="华文细黑" panose="02010600040101010101" pitchFamily="2" charset="-122"/>
              </a:rPr>
              <a:t>'eqn2'</a:t>
            </a:r>
            <a:r>
              <a:rPr lang="en-US" altLang="zh-CN" sz="2000">
                <a:latin typeface="华文细黑" panose="02010600040101010101" pitchFamily="2" charset="-122"/>
                <a:ea typeface="华文细黑" panose="02010600040101010101" pitchFamily="2" charset="-122"/>
              </a:rPr>
              <a:t>,...,</a:t>
            </a:r>
            <a:r>
              <a:rPr lang="en-US" altLang="zh-CN" sz="2000">
                <a:solidFill>
                  <a:srgbClr val="FF0000"/>
                </a:solidFill>
                <a:latin typeface="华文细黑" panose="02010600040101010101" pitchFamily="2" charset="-122"/>
                <a:ea typeface="华文细黑" panose="02010600040101010101" pitchFamily="2" charset="-122"/>
              </a:rPr>
              <a:t>'eqnN'</a:t>
            </a:r>
            <a:r>
              <a:rPr lang="zh-CN" altLang="en-US" sz="2000">
                <a:latin typeface="华文细黑" panose="02010600040101010101" pitchFamily="2" charset="-122"/>
                <a:ea typeface="华文细黑" panose="02010600040101010101" pitchFamily="2" charset="-122"/>
              </a:rPr>
              <a:t>为输入的方程组，</a:t>
            </a:r>
            <a:r>
              <a:rPr lang="en-US" altLang="zh-CN" sz="2000">
                <a:solidFill>
                  <a:srgbClr val="FF0000"/>
                </a:solidFill>
                <a:latin typeface="华文细黑" panose="02010600040101010101" pitchFamily="2" charset="-122"/>
                <a:ea typeface="华文细黑" panose="02010600040101010101" pitchFamily="2" charset="-122"/>
              </a:rPr>
              <a:t>g</a:t>
            </a:r>
            <a:r>
              <a:rPr lang="zh-CN" altLang="en-US" sz="2000">
                <a:latin typeface="华文细黑" panose="02010600040101010101" pitchFamily="2" charset="-122"/>
                <a:ea typeface="华文细黑" panose="02010600040101010101" pitchFamily="2" charset="-122"/>
              </a:rPr>
              <a:t>为输出方程组的解，</a:t>
            </a:r>
            <a:r>
              <a:rPr lang="en-US" altLang="zh-CN" sz="2000">
                <a:latin typeface="华文细黑" panose="02010600040101010101" pitchFamily="2" charset="-122"/>
                <a:ea typeface="华文细黑" panose="02010600040101010101" pitchFamily="2" charset="-122"/>
              </a:rPr>
              <a:t>'</a:t>
            </a:r>
            <a:r>
              <a:rPr lang="en-US" altLang="zh-CN" sz="2000">
                <a:solidFill>
                  <a:srgbClr val="FF0000"/>
                </a:solidFill>
                <a:latin typeface="华文细黑" panose="02010600040101010101" pitchFamily="2" charset="-122"/>
                <a:ea typeface="华文细黑" panose="02010600040101010101" pitchFamily="2" charset="-122"/>
              </a:rPr>
              <a:t>var1,var2,...,varN</a:t>
            </a:r>
            <a:r>
              <a:rPr lang="en-US" altLang="zh-CN" sz="2000">
                <a:latin typeface="华文细黑" panose="02010600040101010101" pitchFamily="2" charset="-122"/>
                <a:ea typeface="华文细黑" panose="02010600040101010101" pitchFamily="2" charset="-122"/>
              </a:rPr>
              <a:t>'</a:t>
            </a:r>
            <a:r>
              <a:rPr lang="zh-CN" altLang="en-US" sz="2000">
                <a:latin typeface="华文细黑" panose="02010600040101010101" pitchFamily="2" charset="-122"/>
                <a:ea typeface="华文细黑" panose="02010600040101010101" pitchFamily="2" charset="-122"/>
              </a:rPr>
              <a:t>用来指明每个方程的待求变量。 </a:t>
            </a:r>
            <a:endParaRPr lang="zh-CN" altLang="en-US" sz="2000">
              <a:latin typeface="华文细黑" panose="02010600040101010101" pitchFamily="2" charset="-122"/>
              <a:ea typeface="华文细黑" panose="0201060004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828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68290"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9" name="文本框 8"/>
          <p:cNvSpPr txBox="1"/>
          <p:nvPr/>
        </p:nvSpPr>
        <p:spPr>
          <a:xfrm>
            <a:off x="644525" y="1355725"/>
            <a:ext cx="10984865" cy="82296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举例30：求解一元二次方程，其表达式为：x2-20x+13＝0。</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请读者在MATLAB的命令窗口中键入以下语句：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68292" name="文本框 12"/>
          <p:cNvSpPr txBox="1"/>
          <p:nvPr/>
        </p:nvSpPr>
        <p:spPr>
          <a:xfrm>
            <a:off x="644525" y="2298700"/>
            <a:ext cx="10112375" cy="1006475"/>
          </a:xfrm>
          <a:prstGeom prst="rect">
            <a:avLst/>
          </a:prstGeom>
          <a:noFill/>
          <a:ln w="9525">
            <a:noFill/>
          </a:ln>
        </p:spPr>
        <p:txBody>
          <a:bodyPr wrap="square" anchor="t">
            <a:spAutoFit/>
          </a:bodyPr>
          <a:p>
            <a:pPr lvl="3" indent="0"/>
            <a:r>
              <a:rPr lang="en-US" altLang="zh-CN" sz="2000">
                <a:latin typeface="华文细黑" panose="02010600040101010101" pitchFamily="2" charset="-122"/>
                <a:ea typeface="华文细黑" panose="02010600040101010101" pitchFamily="2" charset="-122"/>
              </a:rPr>
              <a:t>&gt;&gt;x = solve('x^2 -20* x + 13 = 0', 'x')</a:t>
            </a:r>
            <a:endParaRPr lang="en-US" altLang="zh-CN" sz="2000">
              <a:latin typeface="华文细黑" panose="02010600040101010101" pitchFamily="2" charset="-122"/>
              <a:ea typeface="华文细黑" panose="02010600040101010101" pitchFamily="2" charset="-122"/>
            </a:endParaRPr>
          </a:p>
          <a:p>
            <a:pPr lvl="3" indent="0"/>
            <a:r>
              <a:rPr lang="zh-CN" altLang="en-US" sz="2000">
                <a:latin typeface="华文细黑" panose="02010600040101010101" pitchFamily="2" charset="-122"/>
                <a:ea typeface="华文细黑" panose="02010600040101010101" pitchFamily="2" charset="-122"/>
              </a:rPr>
              <a:t>本例的执行结果为：</a:t>
            </a:r>
            <a:r>
              <a:rPr lang="en-US" altLang="zh-CN" sz="2000">
                <a:latin typeface="华文细黑" panose="02010600040101010101" pitchFamily="2" charset="-122"/>
                <a:ea typeface="华文细黑" panose="02010600040101010101" pitchFamily="2" charset="-122"/>
              </a:rPr>
              <a:t>x =[ 10+87^(1/2)]</a:t>
            </a:r>
            <a:endParaRPr lang="en-US" altLang="zh-CN" sz="2000">
              <a:latin typeface="华文细黑" panose="02010600040101010101" pitchFamily="2" charset="-122"/>
              <a:ea typeface="华文细黑" panose="02010600040101010101" pitchFamily="2" charset="-122"/>
            </a:endParaRPr>
          </a:p>
          <a:p>
            <a:pPr lvl="3" indent="0"/>
            <a:r>
              <a:rPr lang="en-US" altLang="en-US" sz="2000">
                <a:latin typeface="华文细黑" panose="02010600040101010101" pitchFamily="2" charset="-122"/>
                <a:ea typeface="华文细黑" panose="02010600040101010101" pitchFamily="2" charset="-122"/>
              </a:rPr>
              <a:t>			      </a:t>
            </a:r>
            <a:r>
              <a:rPr lang="en-US" altLang="zh-CN" sz="2000">
                <a:latin typeface="华文细黑" panose="02010600040101010101" pitchFamily="2" charset="-122"/>
                <a:ea typeface="华文细黑" panose="02010600040101010101" pitchFamily="2" charset="-122"/>
              </a:rPr>
              <a:t>[ 10-87^(1/2)]</a:t>
            </a:r>
            <a:endParaRPr lang="en-US" altLang="zh-CN" sz="2000">
              <a:latin typeface="华文细黑" panose="02010600040101010101" pitchFamily="2" charset="-122"/>
              <a:ea typeface="华文细黑" panose="02010600040101010101" pitchFamily="2" charset="-122"/>
            </a:endParaRPr>
          </a:p>
        </p:txBody>
      </p:sp>
      <p:sp>
        <p:nvSpPr>
          <p:cNvPr id="2" name="文本框 1"/>
          <p:cNvSpPr txBox="1"/>
          <p:nvPr/>
        </p:nvSpPr>
        <p:spPr>
          <a:xfrm>
            <a:off x="725805" y="3304540"/>
            <a:ext cx="10472420" cy="82296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举例32：求解带符号的二元二次方程组，其表达式为：</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在MATLAB的命令窗口中键入以下语句：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68294" name="文本框 3"/>
          <p:cNvSpPr txBox="1"/>
          <p:nvPr/>
        </p:nvSpPr>
        <p:spPr>
          <a:xfrm>
            <a:off x="644525" y="4127500"/>
            <a:ext cx="10112375" cy="1920875"/>
          </a:xfrm>
          <a:prstGeom prst="rect">
            <a:avLst/>
          </a:prstGeom>
          <a:noFill/>
          <a:ln w="9525">
            <a:noFill/>
          </a:ln>
        </p:spPr>
        <p:txBody>
          <a:bodyPr wrap="square" anchor="t">
            <a:spAutoFit/>
          </a:bodyPr>
          <a:p>
            <a:pPr lvl="0" indent="0"/>
            <a:r>
              <a:rPr lang="en-US" altLang="en-US" sz="2000">
                <a:latin typeface="华文细黑" panose="02010600040101010101" pitchFamily="2" charset="-122"/>
                <a:ea typeface="华文细黑" panose="02010600040101010101" pitchFamily="2" charset="-122"/>
              </a:rPr>
              <a:t>	       </a:t>
            </a:r>
            <a:r>
              <a:rPr lang="en-US" altLang="zh-CN" sz="2000">
                <a:latin typeface="华文细黑" panose="02010600040101010101" pitchFamily="2" charset="-122"/>
                <a:ea typeface="华文细黑" panose="02010600040101010101" pitchFamily="2" charset="-122"/>
              </a:rPr>
              <a:t>&gt;&gt; [a,u,v] = solve('a*u^2 + v^2','u - v = 1','a^2 - 5*a + 6')</a:t>
            </a:r>
            <a:endParaRPr lang="en-US" altLang="zh-CN" sz="2000">
              <a:latin typeface="华文细黑" panose="02010600040101010101" pitchFamily="2" charset="-122"/>
              <a:ea typeface="华文细黑" panose="02010600040101010101" pitchFamily="2" charset="-122"/>
            </a:endParaRPr>
          </a:p>
          <a:p>
            <a:pPr lvl="0" indent="0"/>
            <a:r>
              <a:rPr lang="en-US" altLang="en-US" sz="2000">
                <a:latin typeface="华文细黑" panose="02010600040101010101" pitchFamily="2" charset="-122"/>
                <a:ea typeface="华文细黑" panose="02010600040101010101" pitchFamily="2" charset="-122"/>
              </a:rPr>
              <a:t>	      </a:t>
            </a:r>
            <a:endParaRPr lang="en-US" altLang="en-US" sz="2000">
              <a:latin typeface="华文细黑" panose="02010600040101010101" pitchFamily="2" charset="-122"/>
              <a:ea typeface="华文细黑" panose="02010600040101010101" pitchFamily="2" charset="-122"/>
            </a:endParaRPr>
          </a:p>
          <a:p>
            <a:pPr lvl="0" indent="0"/>
            <a:r>
              <a:rPr lang="en-US" altLang="en-US" sz="2000">
                <a:latin typeface="华文细黑" panose="02010600040101010101" pitchFamily="2" charset="-122"/>
                <a:ea typeface="华文细黑" panose="02010600040101010101" pitchFamily="2" charset="-122"/>
              </a:rPr>
              <a:t>	本例的执行结果为：a =2     u =1/3 - (2^(1/2)*1i)/3       v =- (2^(1/2)*1i)/3 - 2/3</a:t>
            </a:r>
            <a:endParaRPr lang="en-US" altLang="en-US" sz="2000">
              <a:latin typeface="华文细黑" panose="02010600040101010101" pitchFamily="2" charset="-122"/>
              <a:ea typeface="华文细黑" panose="02010600040101010101" pitchFamily="2" charset="-122"/>
            </a:endParaRPr>
          </a:p>
          <a:p>
            <a:pPr lvl="0" indent="0"/>
            <a:r>
              <a:rPr lang="en-US" altLang="en-US" sz="2000">
                <a:latin typeface="华文细黑" panose="02010600040101010101" pitchFamily="2" charset="-122"/>
                <a:ea typeface="华文细黑" panose="02010600040101010101" pitchFamily="2" charset="-122"/>
              </a:rPr>
              <a:t>			             2           (2^(1/2)*1i)/3 + 1/3	     (2^(1/2)*1i)/3 - 2/3</a:t>
            </a:r>
            <a:endParaRPr lang="en-US" altLang="en-US" sz="2000">
              <a:latin typeface="华文细黑" panose="02010600040101010101" pitchFamily="2" charset="-122"/>
              <a:ea typeface="华文细黑" panose="02010600040101010101" pitchFamily="2" charset="-122"/>
            </a:endParaRPr>
          </a:p>
          <a:p>
            <a:pPr lvl="0" indent="0"/>
            <a:r>
              <a:rPr lang="en-US" altLang="en-US" sz="2000">
                <a:latin typeface="华文细黑" panose="02010600040101010101" pitchFamily="2" charset="-122"/>
                <a:ea typeface="华文细黑" panose="02010600040101010101" pitchFamily="2" charset="-122"/>
              </a:rPr>
              <a:t>			             3           1/4 - (3^(1/2)*1i)/4             - (3^(1/2)*1i)/4 - 3/4</a:t>
            </a:r>
            <a:endParaRPr lang="en-US" altLang="en-US" sz="2000">
              <a:latin typeface="华文细黑" panose="02010600040101010101" pitchFamily="2" charset="-122"/>
              <a:ea typeface="华文细黑" panose="02010600040101010101" pitchFamily="2" charset="-122"/>
            </a:endParaRPr>
          </a:p>
          <a:p>
            <a:pPr lvl="0" indent="0"/>
            <a:r>
              <a:rPr lang="en-US" altLang="en-US" sz="2000">
                <a:latin typeface="华文细黑" panose="02010600040101010101" pitchFamily="2" charset="-122"/>
                <a:ea typeface="华文细黑" panose="02010600040101010101" pitchFamily="2" charset="-122"/>
              </a:rPr>
              <a:t>			             3           (3^(1/2)*1i)/4 + 1/4	     (3^(1/2)*1i)/4 - 3/4</a:t>
            </a:r>
            <a:endParaRPr lang="en-US" altLang="en-US" sz="2000">
              <a:latin typeface="华文细黑" panose="02010600040101010101" pitchFamily="2" charset="-122"/>
              <a:ea typeface="华文细黑" panose="02010600040101010101" pitchFamily="2" charset="-122"/>
            </a:endParaRPr>
          </a:p>
        </p:txBody>
      </p:sp>
      <p:graphicFrame>
        <p:nvGraphicFramePr>
          <p:cNvPr id="268295" name="对象 -2147482468"/>
          <p:cNvGraphicFramePr>
            <a:graphicFrameLocks noChangeAspect="1"/>
          </p:cNvGraphicFramePr>
          <p:nvPr/>
        </p:nvGraphicFramePr>
        <p:xfrm>
          <a:off x="8909050" y="2895600"/>
          <a:ext cx="1470025" cy="1066800"/>
        </p:xfrm>
        <a:graphic>
          <a:graphicData uri="http://schemas.openxmlformats.org/presentationml/2006/ole">
            <mc:AlternateContent xmlns:mc="http://schemas.openxmlformats.org/markup-compatibility/2006">
              <mc:Choice xmlns:v="urn:schemas-microsoft-com:vml" Requires="v">
                <p:oleObj spid="_x0000_s3103" name="" r:id="rId1" imgW="1016635" imgH="737235" progId="Equation.3">
                  <p:embed/>
                </p:oleObj>
              </mc:Choice>
              <mc:Fallback>
                <p:oleObj name="" r:id="rId1" imgW="1016635" imgH="737235" progId="Equation.3">
                  <p:embed/>
                  <p:pic>
                    <p:nvPicPr>
                      <p:cNvPr id="0" name="图片 3102"/>
                      <p:cNvPicPr/>
                      <p:nvPr/>
                    </p:nvPicPr>
                    <p:blipFill>
                      <a:blip r:embed="rId2"/>
                      <a:stretch>
                        <a:fillRect/>
                      </a:stretch>
                    </p:blipFill>
                    <p:spPr>
                      <a:xfrm>
                        <a:off x="8909050" y="2895600"/>
                        <a:ext cx="1470025" cy="1066800"/>
                      </a:xfrm>
                      <a:prstGeom prst="rect">
                        <a:avLst/>
                      </a:prstGeom>
                      <a:noFill/>
                      <a:ln w="38100">
                        <a:noFill/>
                        <a:miter/>
                      </a:ln>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70338"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8" name="文本框 7"/>
          <p:cNvSpPr txBox="1"/>
          <p:nvPr/>
        </p:nvSpPr>
        <p:spPr>
          <a:xfrm>
            <a:off x="725488" y="1355725"/>
            <a:ext cx="3586163" cy="457200"/>
          </a:xfrm>
          <a:prstGeom prst="rect">
            <a:avLst/>
          </a:prstGeom>
          <a:noFill/>
        </p:spPr>
        <p:txBody>
          <a:bodyPr wrap="square" rtlCol="0">
            <a:spAutoFit/>
          </a:bodyPr>
          <a:p>
            <a:pPr fontAlgn="base"/>
            <a:r>
              <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rPr>
              <a:t>5.6 求函数极限</a:t>
            </a:r>
            <a:endPar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9" name="文本框 8"/>
          <p:cNvSpPr txBox="1"/>
          <p:nvPr/>
        </p:nvSpPr>
        <p:spPr>
          <a:xfrm>
            <a:off x="1225550" y="1812925"/>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命令格式：limit(F,x,a)</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0341" name="文本框 12"/>
          <p:cNvSpPr txBox="1"/>
          <p:nvPr/>
        </p:nvSpPr>
        <p:spPr>
          <a:xfrm>
            <a:off x="725488" y="2270125"/>
            <a:ext cx="10113962" cy="701675"/>
          </a:xfrm>
          <a:prstGeom prst="rect">
            <a:avLst/>
          </a:prstGeom>
          <a:noFill/>
          <a:ln w="9525">
            <a:noFill/>
          </a:ln>
        </p:spPr>
        <p:txBody>
          <a:bodyPr wrap="square" anchor="t">
            <a:spAutoFit/>
          </a:bodyPr>
          <a:p>
            <a:pPr lvl="0" indent="0"/>
            <a:r>
              <a:rPr lang="en-US" altLang="en-US"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解释说明：它用来计算函数在</a:t>
            </a:r>
            <a:r>
              <a:rPr lang="zh-CN" altLang="en-US" sz="2000">
                <a:solidFill>
                  <a:srgbClr val="FF0000"/>
                </a:solidFill>
                <a:latin typeface="华文细黑" panose="02010600040101010101" pitchFamily="2" charset="-122"/>
                <a:ea typeface="华文细黑" panose="02010600040101010101" pitchFamily="2" charset="-122"/>
              </a:rPr>
              <a:t>x→</a:t>
            </a:r>
            <a:r>
              <a:rPr lang="en-US" altLang="zh-CN" sz="2000">
                <a:solidFill>
                  <a:srgbClr val="FF0000"/>
                </a:solidFill>
                <a:latin typeface="华文细黑" panose="02010600040101010101" pitchFamily="2" charset="-122"/>
                <a:ea typeface="华文细黑" panose="02010600040101010101" pitchFamily="2" charset="-122"/>
              </a:rPr>
              <a:t>a</a:t>
            </a:r>
            <a:r>
              <a:rPr lang="zh-CN" altLang="en-US" sz="2000">
                <a:latin typeface="华文细黑" panose="02010600040101010101" pitchFamily="2" charset="-122"/>
                <a:ea typeface="华文细黑" panose="02010600040101010101" pitchFamily="2" charset="-122"/>
              </a:rPr>
              <a:t>时的极限，其中</a:t>
            </a:r>
            <a:r>
              <a:rPr lang="en-US" altLang="zh-CN" sz="2000">
                <a:solidFill>
                  <a:srgbClr val="FF0000"/>
                </a:solidFill>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为输入函数，</a:t>
            </a:r>
            <a:r>
              <a:rPr lang="en-US" altLang="zh-CN" sz="2000">
                <a:solidFill>
                  <a:srgbClr val="FF0000"/>
                </a:solidFill>
                <a:latin typeface="华文细黑" panose="02010600040101010101" pitchFamily="2" charset="-122"/>
                <a:ea typeface="华文细黑" panose="02010600040101010101" pitchFamily="2" charset="-122"/>
              </a:rPr>
              <a:t>x</a:t>
            </a:r>
            <a:r>
              <a:rPr lang="zh-CN" altLang="en-US" sz="2000">
                <a:latin typeface="华文细黑" panose="02010600040101010101" pitchFamily="2" charset="-122"/>
                <a:ea typeface="华文细黑" panose="02010600040101010101" pitchFamily="2" charset="-122"/>
              </a:rPr>
              <a:t>为自变量，</a:t>
            </a:r>
            <a:r>
              <a:rPr lang="en-US" altLang="zh-CN" sz="2000">
                <a:solidFill>
                  <a:srgbClr val="FF0000"/>
                </a:solidFill>
                <a:latin typeface="华文细黑" panose="02010600040101010101" pitchFamily="2" charset="-122"/>
                <a:ea typeface="华文细黑" panose="02010600040101010101" pitchFamily="2" charset="-122"/>
              </a:rPr>
              <a:t>a</a:t>
            </a:r>
            <a:r>
              <a:rPr lang="zh-CN" altLang="en-US" sz="2000">
                <a:latin typeface="华文细黑" panose="02010600040101010101" pitchFamily="2" charset="-122"/>
                <a:ea typeface="华文细黑" panose="02010600040101010101" pitchFamily="2" charset="-122"/>
              </a:rPr>
              <a:t>为常数，输出值为函数极限。</a:t>
            </a:r>
            <a:endParaRPr lang="zh-CN" altLang="en-US" sz="2000">
              <a:latin typeface="华文细黑" panose="02010600040101010101" pitchFamily="2" charset="-122"/>
              <a:ea typeface="华文细黑" panose="02010600040101010101" pitchFamily="2" charset="-122"/>
            </a:endParaRPr>
          </a:p>
        </p:txBody>
      </p:sp>
      <p:sp>
        <p:nvSpPr>
          <p:cNvPr id="2" name="文本框 1"/>
          <p:cNvSpPr txBox="1"/>
          <p:nvPr/>
        </p:nvSpPr>
        <p:spPr>
          <a:xfrm>
            <a:off x="1225550" y="2971165"/>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命令格式：limit(F,a)</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0343" name="文本框 3"/>
          <p:cNvSpPr txBox="1"/>
          <p:nvPr/>
        </p:nvSpPr>
        <p:spPr>
          <a:xfrm>
            <a:off x="725488" y="3429000"/>
            <a:ext cx="10113962" cy="700088"/>
          </a:xfrm>
          <a:prstGeom prst="rect">
            <a:avLst/>
          </a:prstGeom>
          <a:noFill/>
          <a:ln w="9525">
            <a:noFill/>
          </a:ln>
        </p:spPr>
        <p:txBody>
          <a:bodyPr wrap="square" anchor="t">
            <a:spAutoFit/>
          </a:bodyPr>
          <a:p>
            <a:pPr lvl="0" indent="0"/>
            <a:r>
              <a:rPr lang="en-US" altLang="en-US"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解释说明：它用来计算函数在</a:t>
            </a:r>
            <a:r>
              <a:rPr lang="zh-CN" altLang="en-US" sz="2000">
                <a:solidFill>
                  <a:srgbClr val="FF0000"/>
                </a:solidFill>
                <a:latin typeface="华文细黑" panose="02010600040101010101" pitchFamily="2" charset="-122"/>
                <a:ea typeface="华文细黑" panose="02010600040101010101" pitchFamily="2" charset="-122"/>
              </a:rPr>
              <a:t>x→</a:t>
            </a:r>
            <a:r>
              <a:rPr lang="en-US" altLang="zh-CN" sz="2000">
                <a:solidFill>
                  <a:srgbClr val="FF0000"/>
                </a:solidFill>
                <a:latin typeface="华文细黑" panose="02010600040101010101" pitchFamily="2" charset="-122"/>
                <a:ea typeface="华文细黑" panose="02010600040101010101" pitchFamily="2" charset="-122"/>
              </a:rPr>
              <a:t>a</a:t>
            </a:r>
            <a:r>
              <a:rPr lang="zh-CN" altLang="en-US" sz="2000">
                <a:latin typeface="华文细黑" panose="02010600040101010101" pitchFamily="2" charset="-122"/>
                <a:ea typeface="华文细黑" panose="02010600040101010101" pitchFamily="2" charset="-122"/>
              </a:rPr>
              <a:t>时的极限，其中</a:t>
            </a:r>
            <a:r>
              <a:rPr lang="en-US" altLang="zh-CN" sz="2000">
                <a:solidFill>
                  <a:srgbClr val="FF0000"/>
                </a:solidFill>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为输入函数，自变量省略，</a:t>
            </a:r>
            <a:r>
              <a:rPr lang="en-US" altLang="zh-CN" sz="2000">
                <a:solidFill>
                  <a:srgbClr val="FF0000"/>
                </a:solidFill>
                <a:latin typeface="华文细黑" panose="02010600040101010101" pitchFamily="2" charset="-122"/>
                <a:ea typeface="华文细黑" panose="02010600040101010101" pitchFamily="2" charset="-122"/>
              </a:rPr>
              <a:t>a</a:t>
            </a:r>
            <a:r>
              <a:rPr lang="zh-CN" altLang="en-US" sz="2000">
                <a:latin typeface="华文细黑" panose="02010600040101010101" pitchFamily="2" charset="-122"/>
                <a:ea typeface="华文细黑" panose="02010600040101010101" pitchFamily="2" charset="-122"/>
              </a:rPr>
              <a:t>为常数，输出值为函数极限。</a:t>
            </a:r>
            <a:endParaRPr lang="zh-CN" altLang="en-US" sz="2000">
              <a:latin typeface="华文细黑" panose="02010600040101010101" pitchFamily="2" charset="-122"/>
              <a:ea typeface="华文细黑" panose="02010600040101010101" pitchFamily="2" charset="-122"/>
            </a:endParaRPr>
          </a:p>
        </p:txBody>
      </p:sp>
      <p:sp>
        <p:nvSpPr>
          <p:cNvPr id="6" name="文本框 5"/>
          <p:cNvSpPr txBox="1"/>
          <p:nvPr/>
        </p:nvSpPr>
        <p:spPr>
          <a:xfrm>
            <a:off x="1225550" y="4129404"/>
            <a:ext cx="648017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命令格式：limit(F)</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0345" name="文本框 10"/>
          <p:cNvSpPr txBox="1"/>
          <p:nvPr/>
        </p:nvSpPr>
        <p:spPr>
          <a:xfrm>
            <a:off x="725488" y="4586288"/>
            <a:ext cx="10113962" cy="701675"/>
          </a:xfrm>
          <a:prstGeom prst="rect">
            <a:avLst/>
          </a:prstGeom>
          <a:noFill/>
          <a:ln w="9525">
            <a:noFill/>
          </a:ln>
        </p:spPr>
        <p:txBody>
          <a:bodyPr wrap="square" anchor="t">
            <a:spAutoFit/>
          </a:bodyPr>
          <a:p>
            <a:pPr lvl="0" indent="0"/>
            <a:r>
              <a:rPr lang="en-US" altLang="en-US"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解释说明：它用来计算函数在</a:t>
            </a:r>
            <a:r>
              <a:rPr lang="zh-CN" altLang="en-US" sz="2000">
                <a:solidFill>
                  <a:srgbClr val="FF0000"/>
                </a:solidFill>
                <a:latin typeface="华文细黑" panose="02010600040101010101" pitchFamily="2" charset="-122"/>
                <a:ea typeface="华文细黑" panose="02010600040101010101" pitchFamily="2" charset="-122"/>
              </a:rPr>
              <a:t>x→</a:t>
            </a:r>
            <a:r>
              <a:rPr lang="en-US" altLang="zh-CN" sz="2000">
                <a:solidFill>
                  <a:srgbClr val="FF0000"/>
                </a:solidFill>
                <a:latin typeface="华文细黑" panose="02010600040101010101" pitchFamily="2" charset="-122"/>
                <a:ea typeface="华文细黑" panose="02010600040101010101" pitchFamily="2" charset="-122"/>
              </a:rPr>
              <a:t>0</a:t>
            </a:r>
            <a:r>
              <a:rPr lang="zh-CN" altLang="en-US" sz="2000">
                <a:latin typeface="华文细黑" panose="02010600040101010101" pitchFamily="2" charset="-122"/>
                <a:ea typeface="华文细黑" panose="02010600040101010101" pitchFamily="2" charset="-122"/>
              </a:rPr>
              <a:t>时的极限，其中</a:t>
            </a:r>
            <a:r>
              <a:rPr lang="en-US" altLang="zh-CN" sz="2000">
                <a:solidFill>
                  <a:srgbClr val="FF0000"/>
                </a:solidFill>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为输入函数，自变量省略，</a:t>
            </a:r>
            <a:r>
              <a:rPr lang="en-US" altLang="zh-CN" sz="2000">
                <a:solidFill>
                  <a:srgbClr val="FF0000"/>
                </a:solidFill>
                <a:latin typeface="华文细黑" panose="02010600040101010101" pitchFamily="2" charset="-122"/>
                <a:ea typeface="华文细黑" panose="02010600040101010101" pitchFamily="2" charset="-122"/>
              </a:rPr>
              <a:t>a</a:t>
            </a:r>
            <a:r>
              <a:rPr lang="zh-CN" altLang="en-US" sz="2000">
                <a:latin typeface="华文细黑" panose="02010600040101010101" pitchFamily="2" charset="-122"/>
                <a:ea typeface="华文细黑" panose="02010600040101010101" pitchFamily="2" charset="-122"/>
              </a:rPr>
              <a:t>为常数</a:t>
            </a:r>
            <a:r>
              <a:rPr lang="en-US" altLang="zh-CN" sz="2000">
                <a:latin typeface="华文细黑" panose="02010600040101010101" pitchFamily="2" charset="-122"/>
                <a:ea typeface="华文细黑" panose="02010600040101010101" pitchFamily="2" charset="-122"/>
              </a:rPr>
              <a:t>0</a:t>
            </a:r>
            <a:r>
              <a:rPr lang="zh-CN" altLang="en-US" sz="2000">
                <a:latin typeface="华文细黑" panose="02010600040101010101" pitchFamily="2" charset="-122"/>
                <a:ea typeface="华文细黑" panose="02010600040101010101" pitchFamily="2" charset="-122"/>
              </a:rPr>
              <a:t>，输出值为函数极限。</a:t>
            </a:r>
            <a:endParaRPr lang="zh-CN" altLang="en-US" sz="2000">
              <a:latin typeface="华文细黑" panose="02010600040101010101" pitchFamily="2" charset="-122"/>
              <a:ea typeface="华文细黑" panose="02010600040101010101" pitchFamily="2" charset="-122"/>
            </a:endParaRPr>
          </a:p>
        </p:txBody>
      </p:sp>
      <p:sp>
        <p:nvSpPr>
          <p:cNvPr id="3" name="文本框 2"/>
          <p:cNvSpPr txBox="1"/>
          <p:nvPr/>
        </p:nvSpPr>
        <p:spPr>
          <a:xfrm>
            <a:off x="1225550" y="5287644"/>
            <a:ext cx="648017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命令格式：limit (F,x,a,'right')</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0347" name="文本框 4"/>
          <p:cNvSpPr txBox="1"/>
          <p:nvPr/>
        </p:nvSpPr>
        <p:spPr>
          <a:xfrm>
            <a:off x="725488" y="5843588"/>
            <a:ext cx="10113962" cy="700087"/>
          </a:xfrm>
          <a:prstGeom prst="rect">
            <a:avLst/>
          </a:prstGeom>
          <a:noFill/>
          <a:ln w="9525">
            <a:noFill/>
          </a:ln>
        </p:spPr>
        <p:txBody>
          <a:bodyPr wrap="square" anchor="t">
            <a:spAutoFit/>
          </a:bodyPr>
          <a:p>
            <a:pPr lvl="0" indent="0"/>
            <a:r>
              <a:rPr lang="en-US" altLang="en-US"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解释说明：用来计算函数的右极限，</a:t>
            </a:r>
            <a:r>
              <a:rPr lang="en-US" altLang="zh-CN" sz="2000">
                <a:solidFill>
                  <a:srgbClr val="FF0000"/>
                </a:solidFill>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为输入函数，</a:t>
            </a:r>
            <a:r>
              <a:rPr lang="en-US" altLang="zh-CN" sz="2000">
                <a:solidFill>
                  <a:srgbClr val="FF0000"/>
                </a:solidFill>
                <a:latin typeface="华文细黑" panose="02010600040101010101" pitchFamily="2" charset="-122"/>
                <a:ea typeface="华文细黑" panose="02010600040101010101" pitchFamily="2" charset="-122"/>
              </a:rPr>
              <a:t>x</a:t>
            </a:r>
            <a:r>
              <a:rPr lang="zh-CN" altLang="en-US" sz="2000">
                <a:latin typeface="华文细黑" panose="02010600040101010101" pitchFamily="2" charset="-122"/>
                <a:ea typeface="华文细黑" panose="02010600040101010101" pitchFamily="2" charset="-122"/>
              </a:rPr>
              <a:t>为自变量，</a:t>
            </a:r>
            <a:r>
              <a:rPr lang="en-US" altLang="zh-CN" sz="2000">
                <a:solidFill>
                  <a:srgbClr val="FF0000"/>
                </a:solidFill>
                <a:latin typeface="华文细黑" panose="02010600040101010101" pitchFamily="2" charset="-122"/>
                <a:ea typeface="华文细黑" panose="02010600040101010101" pitchFamily="2" charset="-122"/>
              </a:rPr>
              <a:t>a</a:t>
            </a:r>
            <a:r>
              <a:rPr lang="zh-CN" altLang="en-US" sz="2000">
                <a:latin typeface="华文细黑" panose="02010600040101010101" pitchFamily="2" charset="-122"/>
                <a:ea typeface="华文细黑" panose="02010600040101010101" pitchFamily="2" charset="-122"/>
              </a:rPr>
              <a:t>为常数，输出值为函数右极限。</a:t>
            </a:r>
            <a:endParaRPr lang="zh-CN" altLang="en-US" sz="2000">
              <a:latin typeface="华文细黑" panose="02010600040101010101" pitchFamily="2" charset="-122"/>
              <a:ea typeface="华文细黑" panose="0201060004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5"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72386"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9" name="文本框 8"/>
          <p:cNvSpPr txBox="1"/>
          <p:nvPr/>
        </p:nvSpPr>
        <p:spPr>
          <a:xfrm>
            <a:off x="1225550" y="1355725"/>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命令格式：limit (F,x,a,' left ')</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2388" name="文本框 12"/>
          <p:cNvSpPr txBox="1"/>
          <p:nvPr/>
        </p:nvSpPr>
        <p:spPr>
          <a:xfrm>
            <a:off x="725488" y="1812925"/>
            <a:ext cx="10113962" cy="701675"/>
          </a:xfrm>
          <a:prstGeom prst="rect">
            <a:avLst/>
          </a:prstGeom>
          <a:noFill/>
          <a:ln w="9525">
            <a:noFill/>
          </a:ln>
        </p:spPr>
        <p:txBody>
          <a:bodyPr wrap="square" anchor="t">
            <a:spAutoFit/>
          </a:bodyPr>
          <a:p>
            <a:pPr lvl="0" indent="0"/>
            <a:r>
              <a:rPr lang="en-US" altLang="en-US"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解释说明：用来计算函数的左极限，</a:t>
            </a:r>
            <a:r>
              <a:rPr lang="en-US" altLang="zh-CN" sz="2000">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为输入函数，</a:t>
            </a:r>
            <a:r>
              <a:rPr lang="en-US" altLang="zh-CN" sz="2000">
                <a:latin typeface="华文细黑" panose="02010600040101010101" pitchFamily="2" charset="-122"/>
                <a:ea typeface="华文细黑" panose="02010600040101010101" pitchFamily="2" charset="-122"/>
              </a:rPr>
              <a:t>x</a:t>
            </a:r>
            <a:r>
              <a:rPr lang="zh-CN" altLang="en-US" sz="2000">
                <a:latin typeface="华文细黑" panose="02010600040101010101" pitchFamily="2" charset="-122"/>
                <a:ea typeface="华文细黑" panose="02010600040101010101" pitchFamily="2" charset="-122"/>
              </a:rPr>
              <a:t>为自变量，</a:t>
            </a:r>
            <a:r>
              <a:rPr lang="en-US" altLang="zh-CN" sz="2000">
                <a:latin typeface="华文细黑" panose="02010600040101010101" pitchFamily="2" charset="-122"/>
                <a:ea typeface="华文细黑" panose="02010600040101010101" pitchFamily="2" charset="-122"/>
              </a:rPr>
              <a:t>a</a:t>
            </a:r>
            <a:r>
              <a:rPr lang="zh-CN" altLang="en-US" sz="2000">
                <a:latin typeface="华文细黑" panose="02010600040101010101" pitchFamily="2" charset="-122"/>
                <a:ea typeface="华文细黑" panose="02010600040101010101" pitchFamily="2" charset="-122"/>
              </a:rPr>
              <a:t>为常数，输出值为函数左极限。</a:t>
            </a:r>
            <a:endParaRPr lang="zh-CN" altLang="en-US" sz="2000">
              <a:latin typeface="华文细黑" panose="02010600040101010101" pitchFamily="2" charset="-122"/>
              <a:ea typeface="华文细黑" panose="02010600040101010101" pitchFamily="2" charset="-122"/>
            </a:endParaRPr>
          </a:p>
        </p:txBody>
      </p:sp>
      <p:sp>
        <p:nvSpPr>
          <p:cNvPr id="2" name="文本框 1"/>
          <p:cNvSpPr txBox="1"/>
          <p:nvPr/>
        </p:nvSpPr>
        <p:spPr>
          <a:xfrm>
            <a:off x="725804" y="2971165"/>
            <a:ext cx="10112375" cy="1188720"/>
          </a:xfrm>
          <a:prstGeom prst="rect">
            <a:avLst/>
          </a:prstGeom>
          <a:noFill/>
        </p:spPr>
        <p:txBody>
          <a:bodyPr wrap="square" rtlCol="0">
            <a:spAutoFit/>
          </a:bodyPr>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举例34：设解析函数为：f(x)=(xsinx)2，利用 MATLAB 的运算工具箱可以对该函数进行解析推导，得出诸如高阶导数、积分、Taylor 幂级数展开等重要内容。</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文本框 2"/>
          <p:cNvSpPr txBox="1"/>
          <p:nvPr/>
        </p:nvSpPr>
        <p:spPr>
          <a:xfrm>
            <a:off x="1225550" y="4159885"/>
            <a:ext cx="648017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命令格式：r = taylor(f,n,v)</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2391" name="文本框 4"/>
          <p:cNvSpPr txBox="1"/>
          <p:nvPr/>
        </p:nvSpPr>
        <p:spPr>
          <a:xfrm>
            <a:off x="725488" y="4616450"/>
            <a:ext cx="10113962" cy="1006475"/>
          </a:xfrm>
          <a:prstGeom prst="rect">
            <a:avLst/>
          </a:prstGeom>
          <a:noFill/>
          <a:ln w="9525">
            <a:noFill/>
          </a:ln>
        </p:spPr>
        <p:txBody>
          <a:bodyPr wrap="square" anchor="t">
            <a:spAutoFit/>
          </a:bodyPr>
          <a:p>
            <a:pPr lvl="0" indent="0"/>
            <a:r>
              <a:rPr lang="en-US" altLang="en-US"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解释说明：返回符号表达式</a:t>
            </a:r>
            <a:r>
              <a:rPr lang="en-US" altLang="zh-CN" sz="2000">
                <a:solidFill>
                  <a:srgbClr val="FF0000"/>
                </a:solidFill>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中的指定的符号自变量</a:t>
            </a:r>
            <a:r>
              <a:rPr lang="en-US" altLang="zh-CN" sz="2000">
                <a:solidFill>
                  <a:srgbClr val="FF0000"/>
                </a:solidFill>
                <a:latin typeface="华文细黑" panose="02010600040101010101" pitchFamily="2" charset="-122"/>
                <a:ea typeface="华文细黑" panose="02010600040101010101" pitchFamily="2" charset="-122"/>
              </a:rPr>
              <a:t>v</a:t>
            </a:r>
            <a:r>
              <a:rPr lang="zh-CN" altLang="en-US" sz="2000">
                <a:latin typeface="华文细黑" panose="02010600040101010101" pitchFamily="2" charset="-122"/>
                <a:ea typeface="华文细黑" panose="02010600040101010101" pitchFamily="2" charset="-122"/>
              </a:rPr>
              <a:t>（若表达式</a:t>
            </a:r>
            <a:r>
              <a:rPr lang="en-US" altLang="zh-CN" sz="2000">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中有多个变量时）的</a:t>
            </a:r>
            <a:r>
              <a:rPr lang="en-US" altLang="zh-CN" sz="2000">
                <a:solidFill>
                  <a:srgbClr val="FF0000"/>
                </a:solidFill>
                <a:latin typeface="华文细黑" panose="02010600040101010101" pitchFamily="2" charset="-122"/>
                <a:ea typeface="华文细黑" panose="02010600040101010101" pitchFamily="2" charset="-122"/>
              </a:rPr>
              <a:t>n-1</a:t>
            </a:r>
            <a:r>
              <a:rPr lang="zh-CN" altLang="en-US" sz="2000">
                <a:latin typeface="华文细黑" panose="02010600040101010101" pitchFamily="2" charset="-122"/>
                <a:ea typeface="华文细黑" panose="02010600040101010101" pitchFamily="2" charset="-122"/>
              </a:rPr>
              <a:t>阶的</a:t>
            </a:r>
            <a:r>
              <a:rPr lang="en-US" altLang="zh-CN" sz="2000">
                <a:solidFill>
                  <a:srgbClr val="FF0000"/>
                </a:solidFill>
                <a:latin typeface="华文细黑" panose="02010600040101010101" pitchFamily="2" charset="-122"/>
                <a:ea typeface="华文细黑" panose="02010600040101010101" pitchFamily="2" charset="-122"/>
              </a:rPr>
              <a:t>Maclaurin</a:t>
            </a:r>
            <a:r>
              <a:rPr lang="zh-CN" altLang="en-US" sz="2000">
                <a:latin typeface="华文细黑" panose="02010600040101010101" pitchFamily="2" charset="-122"/>
                <a:ea typeface="华文细黑" panose="02010600040101010101" pitchFamily="2" charset="-122"/>
              </a:rPr>
              <a:t>多项式（即在零点附近</a:t>
            </a:r>
            <a:r>
              <a:rPr lang="en-US" altLang="zh-CN" sz="2000">
                <a:solidFill>
                  <a:srgbClr val="FF0000"/>
                </a:solidFill>
                <a:latin typeface="华文细黑" panose="02010600040101010101" pitchFamily="2" charset="-122"/>
                <a:ea typeface="华文细黑" panose="02010600040101010101" pitchFamily="2" charset="-122"/>
              </a:rPr>
              <a:t>v=0</a:t>
            </a:r>
            <a:r>
              <a:rPr lang="zh-CN" altLang="en-US" sz="2000">
                <a:latin typeface="华文细黑" panose="02010600040101010101" pitchFamily="2" charset="-122"/>
                <a:ea typeface="华文细黑" panose="02010600040101010101" pitchFamily="2" charset="-122"/>
              </a:rPr>
              <a:t>）近似式，其中</a:t>
            </a:r>
            <a:r>
              <a:rPr lang="en-US" altLang="zh-CN" sz="2000">
                <a:solidFill>
                  <a:srgbClr val="FF0000"/>
                </a:solidFill>
                <a:latin typeface="华文细黑" panose="02010600040101010101" pitchFamily="2" charset="-122"/>
                <a:ea typeface="华文细黑" panose="02010600040101010101" pitchFamily="2" charset="-122"/>
              </a:rPr>
              <a:t>v</a:t>
            </a:r>
            <a:r>
              <a:rPr lang="zh-CN" altLang="en-US" sz="2000">
                <a:latin typeface="华文细黑" panose="02010600040101010101" pitchFamily="2" charset="-122"/>
                <a:ea typeface="华文细黑" panose="02010600040101010101" pitchFamily="2" charset="-122"/>
              </a:rPr>
              <a:t>可以是字符串或符号变量。</a:t>
            </a:r>
            <a:endParaRPr lang="zh-CN" altLang="en-US" sz="2000">
              <a:latin typeface="华文细黑" panose="02010600040101010101" pitchFamily="2" charset="-122"/>
              <a:ea typeface="华文细黑" panose="02010600040101010101" pitchFamily="2" charset="-122"/>
            </a:endParaRPr>
          </a:p>
        </p:txBody>
      </p:sp>
      <p:sp>
        <p:nvSpPr>
          <p:cNvPr id="7" name="文本框 6"/>
          <p:cNvSpPr txBox="1"/>
          <p:nvPr/>
        </p:nvSpPr>
        <p:spPr>
          <a:xfrm>
            <a:off x="725488" y="2514600"/>
            <a:ext cx="3586163" cy="457200"/>
          </a:xfrm>
          <a:prstGeom prst="rect">
            <a:avLst/>
          </a:prstGeom>
          <a:noFill/>
        </p:spPr>
        <p:txBody>
          <a:bodyPr wrap="square" rtlCol="0">
            <a:spAutoFit/>
          </a:bodyPr>
          <a:p>
            <a:pPr fontAlgn="base"/>
            <a:r>
              <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rPr>
              <a:t>5.7 Taylor级数分析方法</a:t>
            </a:r>
            <a:endPar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10" name="文本框 9"/>
          <p:cNvSpPr txBox="1"/>
          <p:nvPr/>
        </p:nvSpPr>
        <p:spPr>
          <a:xfrm>
            <a:off x="1225550" y="5525135"/>
            <a:ext cx="648017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命令格式：r = taylor(f)</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2394" name="文本框 11"/>
          <p:cNvSpPr txBox="1"/>
          <p:nvPr/>
        </p:nvSpPr>
        <p:spPr>
          <a:xfrm>
            <a:off x="725488" y="5981700"/>
            <a:ext cx="10112375" cy="701675"/>
          </a:xfrm>
          <a:prstGeom prst="rect">
            <a:avLst/>
          </a:prstGeom>
          <a:noFill/>
          <a:ln w="9525">
            <a:noFill/>
          </a:ln>
        </p:spPr>
        <p:txBody>
          <a:bodyPr wrap="square" anchor="t">
            <a:spAutoFit/>
          </a:bodyPr>
          <a:p>
            <a:pPr lvl="0" indent="0"/>
            <a:r>
              <a:rPr lang="en-US" altLang="en-US"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解释说明：返回符号表达式</a:t>
            </a:r>
            <a:r>
              <a:rPr lang="en-US" altLang="zh-CN" sz="2000">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中的符号变量</a:t>
            </a:r>
            <a:r>
              <a:rPr lang="en-US" altLang="zh-CN" sz="2000">
                <a:solidFill>
                  <a:srgbClr val="FF0000"/>
                </a:solidFill>
                <a:latin typeface="华文细黑" panose="02010600040101010101" pitchFamily="2" charset="-122"/>
                <a:ea typeface="华文细黑" panose="02010600040101010101" pitchFamily="2" charset="-122"/>
              </a:rPr>
              <a:t>v</a:t>
            </a:r>
            <a:r>
              <a:rPr lang="zh-CN" altLang="en-US" sz="2000">
                <a:latin typeface="华文细黑" panose="02010600040101010101" pitchFamily="2" charset="-122"/>
                <a:ea typeface="华文细黑" panose="02010600040101010101" pitchFamily="2" charset="-122"/>
              </a:rPr>
              <a:t>的</a:t>
            </a:r>
            <a:r>
              <a:rPr lang="en-US" altLang="zh-CN" sz="2000">
                <a:solidFill>
                  <a:srgbClr val="FF0000"/>
                </a:solidFill>
                <a:latin typeface="华文细黑" panose="02010600040101010101" pitchFamily="2" charset="-122"/>
                <a:ea typeface="华文细黑" panose="02010600040101010101" pitchFamily="2" charset="-122"/>
              </a:rPr>
              <a:t>6</a:t>
            </a:r>
            <a:r>
              <a:rPr lang="zh-CN" altLang="en-US" sz="2000">
                <a:latin typeface="华文细黑" panose="02010600040101010101" pitchFamily="2" charset="-122"/>
                <a:ea typeface="华文细黑" panose="02010600040101010101" pitchFamily="2" charset="-122"/>
              </a:rPr>
              <a:t>阶的</a:t>
            </a:r>
            <a:r>
              <a:rPr lang="en-US" altLang="zh-CN" sz="2000">
                <a:solidFill>
                  <a:srgbClr val="FF0000"/>
                </a:solidFill>
                <a:latin typeface="华文细黑" panose="02010600040101010101" pitchFamily="2" charset="-122"/>
                <a:ea typeface="华文细黑" panose="02010600040101010101" pitchFamily="2" charset="-122"/>
              </a:rPr>
              <a:t>Maclaurin</a:t>
            </a:r>
            <a:r>
              <a:rPr lang="zh-CN" altLang="en-US" sz="2000">
                <a:latin typeface="华文细黑" panose="02010600040101010101" pitchFamily="2" charset="-122"/>
                <a:ea typeface="华文细黑" panose="02010600040101010101" pitchFamily="2" charset="-122"/>
              </a:rPr>
              <a:t>多项式（即在零点附近</a:t>
            </a:r>
            <a:r>
              <a:rPr lang="en-US" altLang="zh-CN" sz="2000">
                <a:solidFill>
                  <a:srgbClr val="FF0000"/>
                </a:solidFill>
                <a:latin typeface="华文细黑" panose="02010600040101010101" pitchFamily="2" charset="-122"/>
                <a:ea typeface="华文细黑" panose="02010600040101010101" pitchFamily="2" charset="-122"/>
              </a:rPr>
              <a:t>v=0</a:t>
            </a:r>
            <a:r>
              <a:rPr lang="zh-CN" altLang="en-US" sz="2000">
                <a:latin typeface="华文细黑" panose="02010600040101010101" pitchFamily="2" charset="-122"/>
                <a:ea typeface="华文细黑" panose="02010600040101010101" pitchFamily="2" charset="-122"/>
              </a:rPr>
              <a:t>）近似式，其中</a:t>
            </a:r>
            <a:r>
              <a:rPr lang="en-US" altLang="zh-CN" sz="2000">
                <a:solidFill>
                  <a:srgbClr val="FF0000"/>
                </a:solidFill>
                <a:latin typeface="华文细黑" panose="02010600040101010101" pitchFamily="2" charset="-122"/>
                <a:ea typeface="华文细黑" panose="02010600040101010101" pitchFamily="2" charset="-122"/>
              </a:rPr>
              <a:t>v=findsym(f)</a:t>
            </a:r>
            <a:r>
              <a:rPr lang="zh-CN" altLang="en-US" sz="2000">
                <a:latin typeface="华文细黑" panose="02010600040101010101" pitchFamily="2" charset="-122"/>
                <a:ea typeface="华文细黑" panose="02010600040101010101" pitchFamily="2" charset="-122"/>
              </a:rPr>
              <a:t>。</a:t>
            </a:r>
            <a:endParaRPr lang="zh-CN" altLang="en-US" sz="2000">
              <a:latin typeface="华文细黑" panose="02010600040101010101" pitchFamily="2" charset="-122"/>
              <a:ea typeface="华文细黑" panose="0201060004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4433"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74434"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9" name="文本框 8"/>
          <p:cNvSpPr txBox="1"/>
          <p:nvPr/>
        </p:nvSpPr>
        <p:spPr>
          <a:xfrm>
            <a:off x="1225550" y="1355725"/>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命令格式：r = taylor(f,n,v,a)</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4436" name="文本框 12"/>
          <p:cNvSpPr txBox="1"/>
          <p:nvPr/>
        </p:nvSpPr>
        <p:spPr>
          <a:xfrm>
            <a:off x="725488" y="1812925"/>
            <a:ext cx="10113962" cy="1311275"/>
          </a:xfrm>
          <a:prstGeom prst="rect">
            <a:avLst/>
          </a:prstGeom>
          <a:noFill/>
          <a:ln w="9525">
            <a:noFill/>
          </a:ln>
        </p:spPr>
        <p:txBody>
          <a:bodyPr wrap="square" anchor="t">
            <a:spAutoFit/>
          </a:bodyPr>
          <a:p>
            <a:pPr lvl="0" indent="0"/>
            <a:r>
              <a:rPr lang="en-US" altLang="en-US"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解释说明：返回符号表达式</a:t>
            </a:r>
            <a:r>
              <a:rPr lang="en-US" altLang="zh-CN" sz="2000">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中的指定的符号自变量</a:t>
            </a:r>
            <a:r>
              <a:rPr lang="en-US" altLang="zh-CN" sz="2000">
                <a:solidFill>
                  <a:srgbClr val="FF0000"/>
                </a:solidFill>
                <a:latin typeface="华文细黑" panose="02010600040101010101" pitchFamily="2" charset="-122"/>
                <a:ea typeface="华文细黑" panose="02010600040101010101" pitchFamily="2" charset="-122"/>
              </a:rPr>
              <a:t>v</a:t>
            </a:r>
            <a:r>
              <a:rPr lang="zh-CN" altLang="en-US" sz="2000">
                <a:latin typeface="华文细黑" panose="02010600040101010101" pitchFamily="2" charset="-122"/>
                <a:ea typeface="华文细黑" panose="02010600040101010101" pitchFamily="2" charset="-122"/>
              </a:rPr>
              <a:t>的</a:t>
            </a:r>
            <a:r>
              <a:rPr lang="en-US" altLang="zh-CN" sz="2000">
                <a:solidFill>
                  <a:srgbClr val="FF0000"/>
                </a:solidFill>
                <a:latin typeface="华文细黑" panose="02010600040101010101" pitchFamily="2" charset="-122"/>
                <a:ea typeface="华文细黑" panose="02010600040101010101" pitchFamily="2" charset="-122"/>
              </a:rPr>
              <a:t>n-1</a:t>
            </a:r>
            <a:r>
              <a:rPr lang="zh-CN" altLang="en-US" sz="2000">
                <a:latin typeface="华文细黑" panose="02010600040101010101" pitchFamily="2" charset="-122"/>
                <a:ea typeface="华文细黑" panose="02010600040101010101" pitchFamily="2" charset="-122"/>
              </a:rPr>
              <a:t>阶的</a:t>
            </a:r>
            <a:r>
              <a:rPr lang="en-US" altLang="zh-CN" sz="2000">
                <a:solidFill>
                  <a:srgbClr val="FF0000"/>
                </a:solidFill>
                <a:latin typeface="华文细黑" panose="02010600040101010101" pitchFamily="2" charset="-122"/>
                <a:ea typeface="华文细黑" panose="02010600040101010101" pitchFamily="2" charset="-122"/>
              </a:rPr>
              <a:t>Taylor</a:t>
            </a:r>
            <a:r>
              <a:rPr lang="zh-CN" altLang="en-US" sz="2000">
                <a:latin typeface="华文细黑" panose="02010600040101010101" pitchFamily="2" charset="-122"/>
                <a:ea typeface="华文细黑" panose="02010600040101010101" pitchFamily="2" charset="-122"/>
              </a:rPr>
              <a:t>级数（在指定的</a:t>
            </a:r>
            <a:r>
              <a:rPr lang="en-US" altLang="zh-CN" sz="2000">
                <a:solidFill>
                  <a:srgbClr val="FF0000"/>
                </a:solidFill>
                <a:latin typeface="华文细黑" panose="02010600040101010101" pitchFamily="2" charset="-122"/>
                <a:ea typeface="华文细黑" panose="02010600040101010101" pitchFamily="2" charset="-122"/>
              </a:rPr>
              <a:t>a</a:t>
            </a:r>
            <a:r>
              <a:rPr lang="zh-CN" altLang="en-US" sz="2000">
                <a:latin typeface="华文细黑" panose="02010600040101010101" pitchFamily="2" charset="-122"/>
                <a:ea typeface="华文细黑" panose="02010600040101010101" pitchFamily="2" charset="-122"/>
              </a:rPr>
              <a:t>点附近即</a:t>
            </a:r>
            <a:r>
              <a:rPr lang="en-US" altLang="zh-CN" sz="2000">
                <a:solidFill>
                  <a:srgbClr val="FF0000"/>
                </a:solidFill>
                <a:latin typeface="华文细黑" panose="02010600040101010101" pitchFamily="2" charset="-122"/>
                <a:ea typeface="华文细黑" panose="02010600040101010101" pitchFamily="2" charset="-122"/>
              </a:rPr>
              <a:t>v=a</a:t>
            </a:r>
            <a:r>
              <a:rPr lang="zh-CN" altLang="en-US" sz="2000">
                <a:latin typeface="华文细黑" panose="02010600040101010101" pitchFamily="2" charset="-122"/>
                <a:ea typeface="华文细黑" panose="02010600040101010101" pitchFamily="2" charset="-122"/>
              </a:rPr>
              <a:t>）的展开式。其中</a:t>
            </a:r>
            <a:r>
              <a:rPr lang="en-US" altLang="zh-CN" sz="2000">
                <a:solidFill>
                  <a:srgbClr val="FF0000"/>
                </a:solidFill>
                <a:latin typeface="华文细黑" panose="02010600040101010101" pitchFamily="2" charset="-122"/>
                <a:ea typeface="华文细黑" panose="02010600040101010101" pitchFamily="2" charset="-122"/>
              </a:rPr>
              <a:t>a</a:t>
            </a:r>
            <a:r>
              <a:rPr lang="zh-CN" altLang="en-US" sz="2000">
                <a:latin typeface="华文细黑" panose="02010600040101010101" pitchFamily="2" charset="-122"/>
                <a:ea typeface="华文细黑" panose="02010600040101010101" pitchFamily="2" charset="-122"/>
              </a:rPr>
              <a:t>可以是一数值、符号、代表一数字值的字符串或未知变量。需要指出的是，用户可以任意的次序输入参量</a:t>
            </a:r>
            <a:r>
              <a:rPr lang="en-US" altLang="zh-CN" sz="2000">
                <a:solidFill>
                  <a:srgbClr val="FF0000"/>
                </a:solidFill>
                <a:latin typeface="华文细黑" panose="02010600040101010101" pitchFamily="2" charset="-122"/>
                <a:ea typeface="华文细黑" panose="02010600040101010101" pitchFamily="2" charset="-122"/>
              </a:rPr>
              <a:t>n</a:t>
            </a:r>
            <a:r>
              <a:rPr lang="zh-CN" altLang="en-US" sz="2000">
                <a:latin typeface="华文细黑" panose="02010600040101010101" pitchFamily="2" charset="-122"/>
                <a:ea typeface="华文细黑" panose="02010600040101010101" pitchFamily="2" charset="-122"/>
              </a:rPr>
              <a:t>、</a:t>
            </a:r>
            <a:r>
              <a:rPr lang="en-US" altLang="zh-CN" sz="2000">
                <a:solidFill>
                  <a:srgbClr val="FF0000"/>
                </a:solidFill>
                <a:latin typeface="华文细黑" panose="02010600040101010101" pitchFamily="2" charset="-122"/>
                <a:ea typeface="华文细黑" panose="02010600040101010101" pitchFamily="2" charset="-122"/>
              </a:rPr>
              <a:t>v</a:t>
            </a:r>
            <a:r>
              <a:rPr lang="zh-CN" altLang="en-US" sz="2000">
                <a:latin typeface="华文细黑" panose="02010600040101010101" pitchFamily="2" charset="-122"/>
                <a:ea typeface="华文细黑" panose="02010600040101010101" pitchFamily="2" charset="-122"/>
              </a:rPr>
              <a:t>与</a:t>
            </a:r>
            <a:r>
              <a:rPr lang="en-US" altLang="zh-CN" sz="2000">
                <a:solidFill>
                  <a:srgbClr val="FF0000"/>
                </a:solidFill>
                <a:latin typeface="华文细黑" panose="02010600040101010101" pitchFamily="2" charset="-122"/>
                <a:ea typeface="华文细黑" panose="02010600040101010101" pitchFamily="2" charset="-122"/>
              </a:rPr>
              <a:t>a</a:t>
            </a:r>
            <a:r>
              <a:rPr lang="zh-CN" altLang="en-US" sz="2000">
                <a:latin typeface="华文细黑" panose="02010600040101010101" pitchFamily="2" charset="-122"/>
                <a:ea typeface="华文细黑" panose="02010600040101010101" pitchFamily="2" charset="-122"/>
              </a:rPr>
              <a:t>，命令</a:t>
            </a:r>
            <a:r>
              <a:rPr lang="en-US" altLang="zh-CN" sz="2000">
                <a:solidFill>
                  <a:srgbClr val="FF0000"/>
                </a:solidFill>
                <a:latin typeface="华文细黑" panose="02010600040101010101" pitchFamily="2" charset="-122"/>
                <a:ea typeface="华文细黑" panose="02010600040101010101" pitchFamily="2" charset="-122"/>
              </a:rPr>
              <a:t>taylor</a:t>
            </a:r>
            <a:r>
              <a:rPr lang="zh-CN" altLang="en-US" sz="2000">
                <a:latin typeface="华文细黑" panose="02010600040101010101" pitchFamily="2" charset="-122"/>
                <a:ea typeface="华文细黑" panose="02010600040101010101" pitchFamily="2" charset="-122"/>
              </a:rPr>
              <a:t>能从它们的位置与类型确定它们的目的。</a:t>
            </a:r>
            <a:endParaRPr lang="zh-CN" altLang="en-US" sz="2000">
              <a:latin typeface="华文细黑" panose="02010600040101010101" pitchFamily="2" charset="-122"/>
              <a:ea typeface="华文细黑" panose="02010600040101010101" pitchFamily="2" charset="-122"/>
            </a:endParaRPr>
          </a:p>
        </p:txBody>
      </p:sp>
      <p:sp>
        <p:nvSpPr>
          <p:cNvPr id="274437" name="文本框 4"/>
          <p:cNvSpPr txBox="1"/>
          <p:nvPr/>
        </p:nvSpPr>
        <p:spPr>
          <a:xfrm>
            <a:off x="725488" y="3657600"/>
            <a:ext cx="10113962" cy="701675"/>
          </a:xfrm>
          <a:prstGeom prst="rect">
            <a:avLst/>
          </a:prstGeom>
          <a:noFill/>
          <a:ln w="9525">
            <a:noFill/>
          </a:ln>
        </p:spPr>
        <p:txBody>
          <a:bodyPr wrap="square" anchor="t">
            <a:spAutoFit/>
          </a:bodyPr>
          <a:p>
            <a:pPr lvl="0" indent="0"/>
            <a:r>
              <a:rPr lang="en-US" altLang="en-US"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函数</a:t>
            </a:r>
            <a:r>
              <a:rPr lang="en-US" altLang="zh-CN" sz="2000">
                <a:latin typeface="华文细黑" panose="02010600040101010101" pitchFamily="2" charset="-122"/>
                <a:ea typeface="华文细黑" panose="02010600040101010101" pitchFamily="2" charset="-122"/>
              </a:rPr>
              <a:t>X=fft(x)</a:t>
            </a:r>
            <a:r>
              <a:rPr lang="zh-CN" altLang="en-US" sz="2000">
                <a:latin typeface="华文细黑" panose="02010600040101010101" pitchFamily="2" charset="-122"/>
                <a:ea typeface="华文细黑" panose="02010600040101010101" pitchFamily="2" charset="-122"/>
              </a:rPr>
              <a:t>和</a:t>
            </a:r>
            <a:r>
              <a:rPr lang="en-US" altLang="zh-CN" sz="2000">
                <a:latin typeface="华文细黑" panose="02010600040101010101" pitchFamily="2" charset="-122"/>
                <a:ea typeface="华文细黑" panose="02010600040101010101" pitchFamily="2" charset="-122"/>
              </a:rPr>
              <a:t>x</a:t>
            </a:r>
            <a:r>
              <a:rPr lang="zh-CN" altLang="en-US" sz="2000">
                <a:latin typeface="华文细黑" panose="02010600040101010101" pitchFamily="2" charset="-122"/>
                <a:ea typeface="华文细黑" panose="02010600040101010101" pitchFamily="2" charset="-122"/>
              </a:rPr>
              <a:t>＝</a:t>
            </a:r>
            <a:r>
              <a:rPr lang="en-US" altLang="zh-CN" sz="2000">
                <a:latin typeface="华文细黑" panose="02010600040101010101" pitchFamily="2" charset="-122"/>
                <a:ea typeface="华文细黑" panose="02010600040101010101" pitchFamily="2" charset="-122"/>
              </a:rPr>
              <a:t>ifft(X)</a:t>
            </a:r>
            <a:r>
              <a:rPr lang="zh-CN" altLang="en-US" sz="2000">
                <a:latin typeface="华文细黑" panose="02010600040101010101" pitchFamily="2" charset="-122"/>
                <a:ea typeface="华文细黑" panose="02010600040101010101" pitchFamily="2" charset="-122"/>
              </a:rPr>
              <a:t>分别作数据的傅立叶变换和傅立叶反变换，如果</a:t>
            </a:r>
            <a:r>
              <a:rPr lang="en-US" altLang="zh-CN" sz="2000">
                <a:latin typeface="华文细黑" panose="02010600040101010101" pitchFamily="2" charset="-122"/>
                <a:ea typeface="华文细黑" panose="02010600040101010101" pitchFamily="2" charset="-122"/>
              </a:rPr>
              <a:t>x</a:t>
            </a:r>
            <a:r>
              <a:rPr lang="zh-CN" altLang="en-US" sz="2000">
                <a:latin typeface="华文细黑" panose="02010600040101010101" pitchFamily="2" charset="-122"/>
                <a:ea typeface="华文细黑" panose="02010600040101010101" pitchFamily="2" charset="-122"/>
              </a:rPr>
              <a:t>和</a:t>
            </a:r>
            <a:r>
              <a:rPr lang="en-US" altLang="zh-CN" sz="2000">
                <a:latin typeface="华文细黑" panose="02010600040101010101" pitchFamily="2" charset="-122"/>
                <a:ea typeface="华文细黑" panose="02010600040101010101" pitchFamily="2" charset="-122"/>
              </a:rPr>
              <a:t>X</a:t>
            </a:r>
            <a:r>
              <a:rPr lang="zh-CN" altLang="en-US" sz="2000">
                <a:latin typeface="华文细黑" panose="02010600040101010101" pitchFamily="2" charset="-122"/>
                <a:ea typeface="华文细黑" panose="02010600040101010101" pitchFamily="2" charset="-122"/>
              </a:rPr>
              <a:t>都是长度为</a:t>
            </a:r>
            <a:r>
              <a:rPr lang="en-US" altLang="zh-CN" sz="2000">
                <a:latin typeface="华文细黑" panose="02010600040101010101" pitchFamily="2" charset="-122"/>
                <a:ea typeface="华文细黑" panose="02010600040101010101" pitchFamily="2" charset="-122"/>
              </a:rPr>
              <a:t>N</a:t>
            </a:r>
            <a:r>
              <a:rPr lang="zh-CN" altLang="en-US" sz="2000">
                <a:latin typeface="华文细黑" panose="02010600040101010101" pitchFamily="2" charset="-122"/>
                <a:ea typeface="华文细黑" panose="02010600040101010101" pitchFamily="2" charset="-122"/>
              </a:rPr>
              <a:t>的向量，那么两个函数采用的公式分别为：</a:t>
            </a:r>
            <a:endParaRPr lang="zh-CN" altLang="en-US" sz="2000">
              <a:latin typeface="华文细黑" panose="02010600040101010101" pitchFamily="2" charset="-122"/>
              <a:ea typeface="华文细黑" panose="02010600040101010101" pitchFamily="2" charset="-122"/>
            </a:endParaRPr>
          </a:p>
        </p:txBody>
      </p:sp>
      <p:sp>
        <p:nvSpPr>
          <p:cNvPr id="7" name="文本框 6"/>
          <p:cNvSpPr txBox="1"/>
          <p:nvPr/>
        </p:nvSpPr>
        <p:spPr>
          <a:xfrm>
            <a:off x="725488" y="3200400"/>
            <a:ext cx="4537075" cy="457200"/>
          </a:xfrm>
          <a:prstGeom prst="rect">
            <a:avLst/>
          </a:prstGeom>
          <a:noFill/>
        </p:spPr>
        <p:txBody>
          <a:bodyPr wrap="square" rtlCol="0">
            <a:spAutoFit/>
          </a:bodyPr>
          <a:p>
            <a:pPr fontAlgn="base"/>
            <a:r>
              <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rPr>
              <a:t>5.8 傅立叶（Fourier）变换</a:t>
            </a:r>
            <a:endPar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graphicFrame>
        <p:nvGraphicFramePr>
          <p:cNvPr id="274439" name="对象 -2147482466"/>
          <p:cNvGraphicFramePr>
            <a:graphicFrameLocks noChangeAspect="1"/>
          </p:cNvGraphicFramePr>
          <p:nvPr/>
        </p:nvGraphicFramePr>
        <p:xfrm>
          <a:off x="1546225" y="4359275"/>
          <a:ext cx="2622550" cy="765175"/>
        </p:xfrm>
        <a:graphic>
          <a:graphicData uri="http://schemas.openxmlformats.org/presentationml/2006/ole">
            <mc:AlternateContent xmlns:mc="http://schemas.openxmlformats.org/markup-compatibility/2006">
              <mc:Choice xmlns:v="urn:schemas-microsoft-com:vml" Requires="v">
                <p:oleObj spid="_x0000_s3104" name="" r:id="rId1" imgW="1523365" imgH="444500" progId="Equation.3">
                  <p:embed/>
                </p:oleObj>
              </mc:Choice>
              <mc:Fallback>
                <p:oleObj name="" r:id="rId1" imgW="1523365" imgH="444500" progId="Equation.3">
                  <p:embed/>
                  <p:pic>
                    <p:nvPicPr>
                      <p:cNvPr id="0" name="图片 3103"/>
                      <p:cNvPicPr/>
                      <p:nvPr/>
                    </p:nvPicPr>
                    <p:blipFill>
                      <a:blip r:embed="rId2"/>
                      <a:stretch>
                        <a:fillRect/>
                      </a:stretch>
                    </p:blipFill>
                    <p:spPr>
                      <a:xfrm>
                        <a:off x="1546225" y="4359275"/>
                        <a:ext cx="2622550" cy="765175"/>
                      </a:xfrm>
                      <a:prstGeom prst="rect">
                        <a:avLst/>
                      </a:prstGeom>
                      <a:noFill/>
                      <a:ln w="38100">
                        <a:noFill/>
                        <a:miter/>
                      </a:ln>
                    </p:spPr>
                  </p:pic>
                </p:oleObj>
              </mc:Fallback>
            </mc:AlternateContent>
          </a:graphicData>
        </a:graphic>
      </p:graphicFrame>
      <p:graphicFrame>
        <p:nvGraphicFramePr>
          <p:cNvPr id="274440" name="对象 -2147482464"/>
          <p:cNvGraphicFramePr>
            <a:graphicFrameLocks noChangeAspect="1"/>
          </p:cNvGraphicFramePr>
          <p:nvPr/>
        </p:nvGraphicFramePr>
        <p:xfrm>
          <a:off x="1438275" y="5100638"/>
          <a:ext cx="3028950" cy="774700"/>
        </p:xfrm>
        <a:graphic>
          <a:graphicData uri="http://schemas.openxmlformats.org/presentationml/2006/ole">
            <mc:AlternateContent xmlns:mc="http://schemas.openxmlformats.org/markup-compatibility/2006">
              <mc:Choice xmlns:v="urn:schemas-microsoft-com:vml" Requires="v">
                <p:oleObj spid="_x0000_s3105" name="" r:id="rId3" imgW="1688465" imgH="431800" progId="Equation.3">
                  <p:embed/>
                </p:oleObj>
              </mc:Choice>
              <mc:Fallback>
                <p:oleObj name="" r:id="rId3" imgW="1688465" imgH="431800" progId="Equation.3">
                  <p:embed/>
                  <p:pic>
                    <p:nvPicPr>
                      <p:cNvPr id="0" name="图片 3104"/>
                      <p:cNvPicPr/>
                      <p:nvPr/>
                    </p:nvPicPr>
                    <p:blipFill>
                      <a:blip r:embed="rId4"/>
                      <a:stretch>
                        <a:fillRect/>
                      </a:stretch>
                    </p:blipFill>
                    <p:spPr>
                      <a:xfrm>
                        <a:off x="1438275" y="5100638"/>
                        <a:ext cx="3028950" cy="774700"/>
                      </a:xfrm>
                      <a:prstGeom prst="rect">
                        <a:avLst/>
                      </a:prstGeom>
                      <a:noFill/>
                      <a:ln w="38100">
                        <a:noFill/>
                        <a:miter/>
                      </a:ln>
                    </p:spPr>
                  </p:pic>
                </p:oleObj>
              </mc:Fallback>
            </mc:AlternateContent>
          </a:graphicData>
        </a:graphic>
      </p:graphicFrame>
      <p:graphicFrame>
        <p:nvGraphicFramePr>
          <p:cNvPr id="274441" name="对象 -2147481229"/>
          <p:cNvGraphicFramePr>
            <a:graphicFrameLocks noChangeAspect="1"/>
          </p:cNvGraphicFramePr>
          <p:nvPr/>
        </p:nvGraphicFramePr>
        <p:xfrm>
          <a:off x="5508625" y="4546600"/>
          <a:ext cx="1579563" cy="365125"/>
        </p:xfrm>
        <a:graphic>
          <a:graphicData uri="http://schemas.openxmlformats.org/presentationml/2006/ole">
            <mc:AlternateContent xmlns:mc="http://schemas.openxmlformats.org/markup-compatibility/2006">
              <mc:Choice xmlns:v="urn:schemas-microsoft-com:vml" Requires="v">
                <p:oleObj spid="_x0000_s3106" name="" r:id="rId5" imgW="876300" imgH="203200" progId="Equation.3">
                  <p:embed/>
                </p:oleObj>
              </mc:Choice>
              <mc:Fallback>
                <p:oleObj name="" r:id="rId5" imgW="876300" imgH="203200" progId="Equation.3">
                  <p:embed/>
                  <p:pic>
                    <p:nvPicPr>
                      <p:cNvPr id="0" name="图片 3105"/>
                      <p:cNvPicPr/>
                      <p:nvPr/>
                    </p:nvPicPr>
                    <p:blipFill>
                      <a:blip r:embed="rId6"/>
                      <a:stretch>
                        <a:fillRect/>
                      </a:stretch>
                    </p:blipFill>
                    <p:spPr>
                      <a:xfrm>
                        <a:off x="5508625" y="4546600"/>
                        <a:ext cx="1579563" cy="365125"/>
                      </a:xfrm>
                      <a:prstGeom prst="rect">
                        <a:avLst/>
                      </a:prstGeom>
                      <a:noFill/>
                      <a:ln w="38100">
                        <a:noFill/>
                        <a:miter/>
                      </a:ln>
                    </p:spPr>
                  </p:pic>
                </p:oleObj>
              </mc:Fallback>
            </mc:AlternateContent>
          </a:graphicData>
        </a:graphic>
      </p:graphicFrame>
      <p:graphicFrame>
        <p:nvGraphicFramePr>
          <p:cNvPr id="274442" name="对象 -2147482463"/>
          <p:cNvGraphicFramePr>
            <a:graphicFrameLocks noChangeAspect="1"/>
          </p:cNvGraphicFramePr>
          <p:nvPr/>
        </p:nvGraphicFramePr>
        <p:xfrm>
          <a:off x="5508625" y="5303838"/>
          <a:ext cx="1579563" cy="366712"/>
        </p:xfrm>
        <a:graphic>
          <a:graphicData uri="http://schemas.openxmlformats.org/presentationml/2006/ole">
            <mc:AlternateContent xmlns:mc="http://schemas.openxmlformats.org/markup-compatibility/2006">
              <mc:Choice xmlns:v="urn:schemas-microsoft-com:vml" Requires="v">
                <p:oleObj spid="_x0000_s3107" name="" r:id="rId7" imgW="876300" imgH="203200" progId="Equation.3">
                  <p:embed/>
                </p:oleObj>
              </mc:Choice>
              <mc:Fallback>
                <p:oleObj name="" r:id="rId7" imgW="876300" imgH="203200" progId="Equation.3">
                  <p:embed/>
                  <p:pic>
                    <p:nvPicPr>
                      <p:cNvPr id="0" name="图片 3106"/>
                      <p:cNvPicPr/>
                      <p:nvPr/>
                    </p:nvPicPr>
                    <p:blipFill>
                      <a:blip r:embed="rId8"/>
                      <a:stretch>
                        <a:fillRect/>
                      </a:stretch>
                    </p:blipFill>
                    <p:spPr>
                      <a:xfrm>
                        <a:off x="5508625" y="5303838"/>
                        <a:ext cx="1579563" cy="366712"/>
                      </a:xfrm>
                      <a:prstGeom prst="rect">
                        <a:avLst/>
                      </a:prstGeom>
                      <a:noFill/>
                      <a:ln w="38100">
                        <a:noFill/>
                        <a:miter/>
                      </a:ln>
                    </p:spPr>
                  </p:pic>
                </p:oleObj>
              </mc:Fallback>
            </mc:AlternateContent>
          </a:graphicData>
        </a:graphic>
      </p:graphicFrame>
      <p:sp>
        <p:nvSpPr>
          <p:cNvPr id="274443" name="文本框 10"/>
          <p:cNvSpPr txBox="1"/>
          <p:nvPr/>
        </p:nvSpPr>
        <p:spPr>
          <a:xfrm>
            <a:off x="931863" y="6053138"/>
            <a:ext cx="9701212" cy="639762"/>
          </a:xfrm>
          <a:prstGeom prst="rect">
            <a:avLst/>
          </a:prstGeom>
          <a:noFill/>
          <a:ln w="9525">
            <a:noFill/>
          </a:ln>
        </p:spPr>
        <p:txBody>
          <a:bodyPr wrap="square" anchor="t">
            <a:spAutoFit/>
          </a:bodyPr>
          <a:p>
            <a:pPr lvl="0" indent="0"/>
            <a:r>
              <a:rPr lang="zh-CN" altLang="en-US">
                <a:latin typeface="华文细黑" panose="02010600040101010101" pitchFamily="2" charset="-122"/>
                <a:ea typeface="华文细黑" panose="02010600040101010101" pitchFamily="2" charset="-122"/>
              </a:rPr>
              <a:t>式中</a:t>
            </a:r>
            <a:r>
              <a:rPr lang="zh-CN" altLang="en-US">
                <a:solidFill>
                  <a:srgbClr val="FF0000"/>
                </a:solidFill>
                <a:latin typeface="华文细黑" panose="02010600040101010101" pitchFamily="2" charset="-122"/>
                <a:ea typeface="华文细黑" panose="02010600040101010101" pitchFamily="2" charset="-122"/>
              </a:rPr>
              <a:t>WN</a:t>
            </a:r>
            <a:r>
              <a:rPr lang="zh-CN" altLang="en-US">
                <a:latin typeface="华文细黑" panose="02010600040101010101" pitchFamily="2" charset="-122"/>
                <a:ea typeface="华文细黑" panose="02010600040101010101" pitchFamily="2" charset="-122"/>
              </a:rPr>
              <a:t>为                          。下面我们分别介绍</a:t>
            </a:r>
            <a:r>
              <a:rPr lang="zh-CN" altLang="en-US">
                <a:solidFill>
                  <a:srgbClr val="FF0000"/>
                </a:solidFill>
                <a:latin typeface="华文细黑" panose="02010600040101010101" pitchFamily="2" charset="-122"/>
                <a:ea typeface="华文细黑" panose="02010600040101010101" pitchFamily="2" charset="-122"/>
              </a:rPr>
              <a:t>MATLAB</a:t>
            </a:r>
            <a:r>
              <a:rPr lang="zh-CN" altLang="en-US">
                <a:latin typeface="华文细黑" panose="02010600040101010101" pitchFamily="2" charset="-122"/>
                <a:ea typeface="华文细黑" panose="02010600040101010101" pitchFamily="2" charset="-122"/>
              </a:rPr>
              <a:t>中用于计算快速傅立叶变换的命令函数的具体用法。</a:t>
            </a:r>
            <a:endParaRPr lang="zh-CN" altLang="en-US">
              <a:latin typeface="华文细黑" panose="02010600040101010101" pitchFamily="2" charset="-122"/>
              <a:ea typeface="华文细黑" panose="02010600040101010101" pitchFamily="2" charset="-122"/>
            </a:endParaRPr>
          </a:p>
        </p:txBody>
      </p:sp>
      <p:graphicFrame>
        <p:nvGraphicFramePr>
          <p:cNvPr id="274444" name="对象 -2147482462"/>
          <p:cNvGraphicFramePr>
            <a:graphicFrameLocks noChangeAspect="1"/>
          </p:cNvGraphicFramePr>
          <p:nvPr/>
        </p:nvGraphicFramePr>
        <p:xfrm>
          <a:off x="2122488" y="6053138"/>
          <a:ext cx="1401762" cy="444500"/>
        </p:xfrm>
        <a:graphic>
          <a:graphicData uri="http://schemas.openxmlformats.org/presentationml/2006/ole">
            <mc:AlternateContent xmlns:mc="http://schemas.openxmlformats.org/markup-compatibility/2006">
              <mc:Choice xmlns:v="urn:schemas-microsoft-com:vml" Requires="v">
                <p:oleObj spid="_x0000_s3108" name="" r:id="rId9" imgW="762635" imgH="241300" progId="Equation.3">
                  <p:embed/>
                </p:oleObj>
              </mc:Choice>
              <mc:Fallback>
                <p:oleObj name="" r:id="rId9" imgW="762635" imgH="241300" progId="Equation.3">
                  <p:embed/>
                  <p:pic>
                    <p:nvPicPr>
                      <p:cNvPr id="0" name="图片 3107"/>
                      <p:cNvPicPr/>
                      <p:nvPr/>
                    </p:nvPicPr>
                    <p:blipFill>
                      <a:blip r:embed="rId10"/>
                      <a:stretch>
                        <a:fillRect/>
                      </a:stretch>
                    </p:blipFill>
                    <p:spPr>
                      <a:xfrm>
                        <a:off x="2122488" y="6053138"/>
                        <a:ext cx="1401762" cy="444500"/>
                      </a:xfrm>
                      <a:prstGeom prst="rect">
                        <a:avLst/>
                      </a:prstGeom>
                      <a:noFill/>
                      <a:ln w="38100">
                        <a:noFill/>
                        <a:miter/>
                      </a:ln>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81"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76482"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12" name="文本框 11"/>
          <p:cNvSpPr txBox="1"/>
          <p:nvPr/>
        </p:nvSpPr>
        <p:spPr>
          <a:xfrm>
            <a:off x="1438275" y="1727835"/>
            <a:ext cx="10113010" cy="45720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命令格式：fft(X)</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 184"/>
          <p:cNvSpPr/>
          <p:nvPr/>
        </p:nvSpPr>
        <p:spPr>
          <a:xfrm>
            <a:off x="1127125" y="1355725"/>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5" name="文本框 4"/>
          <p:cNvSpPr txBox="1"/>
          <p:nvPr/>
        </p:nvSpPr>
        <p:spPr>
          <a:xfrm>
            <a:off x="1438275" y="1270000"/>
            <a:ext cx="4311650"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命令函数fft</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944563" y="2184400"/>
            <a:ext cx="10112375" cy="10064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解释说明：如果</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是向量，则采用快速傅立叶变换算法做</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的离散傅立叶变换；如果</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是矩阵，则计算矩阵每一列的傅立叶变换：如果</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是多维数组，则对第一个非单元素的维进行汁算。</a:t>
            </a:r>
            <a:endParaRPr sz="2000" strike="noStrike" noProof="1">
              <a:effectLst>
                <a:outerShdw blurRad="38100" dist="19050" dir="2700000" algn="tl" rotWithShape="0">
                  <a:schemeClr val="dk1">
                    <a:alpha val="40000"/>
                  </a:schemeClr>
                </a:outerShdw>
              </a:effectLst>
            </a:endParaRPr>
          </a:p>
        </p:txBody>
      </p:sp>
      <p:sp>
        <p:nvSpPr>
          <p:cNvPr id="2" name="文本框 1"/>
          <p:cNvSpPr txBox="1"/>
          <p:nvPr/>
        </p:nvSpPr>
        <p:spPr>
          <a:xfrm>
            <a:off x="1438275" y="3190875"/>
            <a:ext cx="10113010" cy="45720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命令格式：fft(X,N)</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文本框 5"/>
          <p:cNvSpPr txBox="1"/>
          <p:nvPr/>
        </p:nvSpPr>
        <p:spPr>
          <a:xfrm>
            <a:off x="944563" y="3648075"/>
            <a:ext cx="10112375" cy="7016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解释说明：用参数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限制</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的长度，如果</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的长度小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，则用0补足，如果</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的长度大于</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N</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，则去掉长出的部分。</a:t>
            </a:r>
            <a:endParaRPr sz="2000" strike="noStrike" noProof="1">
              <a:effectLst>
                <a:outerShdw blurRad="38100" dist="19050" dir="2700000" algn="tl" rotWithShape="0">
                  <a:schemeClr val="dk1">
                    <a:alpha val="40000"/>
                  </a:schemeClr>
                </a:outerShdw>
              </a:effectLst>
            </a:endParaRPr>
          </a:p>
        </p:txBody>
      </p:sp>
      <p:sp>
        <p:nvSpPr>
          <p:cNvPr id="7" name="文本框 6"/>
          <p:cNvSpPr txBox="1"/>
          <p:nvPr/>
        </p:nvSpPr>
        <p:spPr>
          <a:xfrm>
            <a:off x="1438275" y="4243704"/>
            <a:ext cx="10113010" cy="45720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命令格式：fft (X,[],DIM) 或者 fft (X,N,DIM)</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文本框 7"/>
          <p:cNvSpPr txBox="1"/>
          <p:nvPr/>
        </p:nvSpPr>
        <p:spPr>
          <a:xfrm>
            <a:off x="944563" y="4700588"/>
            <a:ext cx="10112375" cy="7016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解释说明：在参数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DIM</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指定维上进行傅立叶变换。命令</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ifft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的用法类同</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fft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，恕此处不在罗列。</a:t>
            </a:r>
            <a:endParaRPr sz="2000" strike="noStrike" noProof="1">
              <a:effectLst>
                <a:outerShdw blurRad="38100" dist="19050" dir="2700000" algn="tl" rotWithShape="0">
                  <a:schemeClr val="dk1">
                    <a:alpha val="40000"/>
                  </a:schemeClr>
                </a:outerShdw>
              </a:effectLst>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852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78530"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graphicFrame>
        <p:nvGraphicFramePr>
          <p:cNvPr id="0" name="表格 -1"/>
          <p:cNvGraphicFramePr/>
          <p:nvPr/>
        </p:nvGraphicFramePr>
        <p:xfrm>
          <a:off x="1225550" y="1355725"/>
          <a:ext cx="7880350" cy="3246438"/>
        </p:xfrm>
        <a:graphic>
          <a:graphicData uri="http://schemas.openxmlformats.org/drawingml/2006/table">
            <a:tbl>
              <a:tblPr firstRow="1" bandRow="1">
                <a:tableStyleId>{5940675A-B579-460E-94D1-54222C63F5DA}</a:tableStyleId>
              </a:tblPr>
              <a:tblGrid>
                <a:gridCol w="1162685"/>
                <a:gridCol w="3064510"/>
                <a:gridCol w="1162685"/>
                <a:gridCol w="2490470"/>
              </a:tblGrid>
              <a:tr h="406400">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命令函数</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描述</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命令函数</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描述</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130">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conv</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卷积</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conv2</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2</a:t>
                      </a: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维卷积</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6400">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fft</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快速傅立叶变换</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fft2</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2</a:t>
                      </a: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维快速傅立叶变换</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765">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ifft</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快速傅立叶反变换</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ifft2</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2</a:t>
                      </a: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维快速傅立叶反变换</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765">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filter</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离散时间滤波器</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filter2</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2</a:t>
                      </a: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维离散时间滤波器</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765">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abs</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幅值</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angle</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四个象限的相角</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6400">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unwrap</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在</a:t>
                      </a: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360°</a:t>
                      </a: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边界清除相角突变</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nextpow2</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2</a:t>
                      </a: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的下一个较高幂次</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130">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fftshift</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把</a:t>
                      </a: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FFT</a:t>
                      </a:r>
                      <a:r>
                        <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rPr>
                        <a:t>结果平移到负频率上</a:t>
                      </a: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endParaRPr lang="zh-CN" altLang="en-US" sz="20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78578" name="文本框 9"/>
          <p:cNvSpPr txBox="1"/>
          <p:nvPr/>
        </p:nvSpPr>
        <p:spPr>
          <a:xfrm>
            <a:off x="1217613" y="4697413"/>
            <a:ext cx="8826500" cy="1006475"/>
          </a:xfrm>
          <a:prstGeom prst="rect">
            <a:avLst/>
          </a:prstGeom>
          <a:noFill/>
          <a:ln w="9525">
            <a:noFill/>
          </a:ln>
        </p:spPr>
        <p:txBody>
          <a:bodyPr wrap="square" anchor="t">
            <a:spAutoFit/>
          </a:bodyPr>
          <a:p>
            <a:pPr lvl="0" indent="0"/>
            <a:r>
              <a:rPr lang="zh-CN" altLang="en-US" sz="2000">
                <a:latin typeface="华文细黑" panose="02010600040101010101" pitchFamily="2" charset="-122"/>
                <a:ea typeface="华文细黑" panose="02010600040101010101" pitchFamily="2" charset="-122"/>
              </a:rPr>
              <a:t>现复习一下傅立叶级数的展开式：                                                             （2-7）</a:t>
            </a:r>
            <a:endParaRPr lang="zh-CN" altLang="en-US" sz="2000">
              <a:latin typeface="华文细黑" panose="02010600040101010101" pitchFamily="2" charset="-122"/>
              <a:ea typeface="华文细黑" panose="02010600040101010101" pitchFamily="2" charset="-122"/>
            </a:endParaRPr>
          </a:p>
          <a:p>
            <a:pPr lvl="0" indent="0"/>
            <a:endParaRPr lang="zh-CN" altLang="en-US" sz="2000">
              <a:latin typeface="华文细黑" panose="02010600040101010101" pitchFamily="2" charset="-122"/>
              <a:ea typeface="华文细黑" panose="02010600040101010101" pitchFamily="2" charset="-122"/>
            </a:endParaRPr>
          </a:p>
          <a:p>
            <a:pPr lvl="0" indent="0"/>
            <a:r>
              <a:rPr lang="zh-CN" altLang="en-US" sz="2000">
                <a:latin typeface="华文细黑" panose="02010600040101010101" pitchFamily="2" charset="-122"/>
                <a:ea typeface="华文细黑" panose="02010600040101010101" pitchFamily="2" charset="-122"/>
              </a:rPr>
              <a:t>把它沿区间[-]积分，可得傅立叶级数展开式的系数分别为：</a:t>
            </a:r>
            <a:endParaRPr lang="zh-CN" altLang="en-US" sz="2000">
              <a:latin typeface="华文细黑" panose="02010600040101010101" pitchFamily="2" charset="-122"/>
              <a:ea typeface="华文细黑" panose="02010600040101010101" pitchFamily="2" charset="-122"/>
            </a:endParaRPr>
          </a:p>
        </p:txBody>
      </p:sp>
      <p:graphicFrame>
        <p:nvGraphicFramePr>
          <p:cNvPr id="278579" name="对象 -2147482459"/>
          <p:cNvGraphicFramePr>
            <a:graphicFrameLocks noChangeAspect="1"/>
          </p:cNvGraphicFramePr>
          <p:nvPr/>
        </p:nvGraphicFramePr>
        <p:xfrm>
          <a:off x="5207000" y="4602163"/>
          <a:ext cx="3600450" cy="661987"/>
        </p:xfrm>
        <a:graphic>
          <a:graphicData uri="http://schemas.openxmlformats.org/presentationml/2006/ole">
            <mc:AlternateContent xmlns:mc="http://schemas.openxmlformats.org/markup-compatibility/2006">
              <mc:Choice xmlns:v="urn:schemas-microsoft-com:vml" Requires="v">
                <p:oleObj spid="_x0000_s3109" name="" r:id="rId1" imgW="2348230" imgH="431800" progId="Equation.3">
                  <p:embed/>
                </p:oleObj>
              </mc:Choice>
              <mc:Fallback>
                <p:oleObj name="" r:id="rId1" imgW="2348230" imgH="431800" progId="Equation.3">
                  <p:embed/>
                  <p:pic>
                    <p:nvPicPr>
                      <p:cNvPr id="0" name="图片 3108"/>
                      <p:cNvPicPr/>
                      <p:nvPr/>
                    </p:nvPicPr>
                    <p:blipFill>
                      <a:blip r:embed="rId2"/>
                      <a:stretch>
                        <a:fillRect/>
                      </a:stretch>
                    </p:blipFill>
                    <p:spPr>
                      <a:xfrm>
                        <a:off x="5207000" y="4602163"/>
                        <a:ext cx="3600450" cy="661987"/>
                      </a:xfrm>
                      <a:prstGeom prst="rect">
                        <a:avLst/>
                      </a:prstGeom>
                      <a:noFill/>
                      <a:ln w="38100">
                        <a:noFill/>
                        <a:miter/>
                      </a:ln>
                    </p:spPr>
                  </p:pic>
                </p:oleObj>
              </mc:Fallback>
            </mc:AlternateContent>
          </a:graphicData>
        </a:graphic>
      </p:graphicFrame>
      <p:sp>
        <p:nvSpPr>
          <p:cNvPr id="278580" name="文本框 10"/>
          <p:cNvSpPr txBox="1"/>
          <p:nvPr/>
        </p:nvSpPr>
        <p:spPr>
          <a:xfrm>
            <a:off x="9120188" y="1928813"/>
            <a:ext cx="792162" cy="2100262"/>
          </a:xfrm>
          <a:prstGeom prst="rect">
            <a:avLst/>
          </a:prstGeom>
          <a:noFill/>
          <a:ln w="9525">
            <a:noFill/>
          </a:ln>
        </p:spPr>
        <p:txBody>
          <a:bodyPr vert="eaVert" wrap="square" anchor="t">
            <a:spAutoFit/>
          </a:bodyPr>
          <a:p>
            <a:pPr lvl="0" indent="0"/>
            <a:r>
              <a:rPr lang="zh-CN" altLang="en-US" sz="2000">
                <a:solidFill>
                  <a:srgbClr val="FF0000"/>
                </a:solidFill>
                <a:latin typeface="华文细黑" panose="02010600040101010101" pitchFamily="2" charset="-122"/>
                <a:ea typeface="华文细黑" panose="02010600040101010101" pitchFamily="2" charset="-122"/>
              </a:rPr>
              <a:t>常用于信号处理方面的命令函数</a:t>
            </a:r>
            <a:endParaRPr lang="zh-CN" altLang="en-US" sz="2000">
              <a:solidFill>
                <a:srgbClr val="FF0000"/>
              </a:solidFill>
              <a:latin typeface="华文细黑" panose="02010600040101010101" pitchFamily="2" charset="-122"/>
              <a:ea typeface="华文细黑" panose="02010600040101010101" pitchFamily="2" charset="-122"/>
            </a:endParaRPr>
          </a:p>
        </p:txBody>
      </p:sp>
      <p:graphicFrame>
        <p:nvGraphicFramePr>
          <p:cNvPr id="278581" name="对象 -2147482457"/>
          <p:cNvGraphicFramePr>
            <a:graphicFrameLocks noChangeAspect="1"/>
          </p:cNvGraphicFramePr>
          <p:nvPr/>
        </p:nvGraphicFramePr>
        <p:xfrm>
          <a:off x="693738" y="5800725"/>
          <a:ext cx="1801812" cy="844550"/>
        </p:xfrm>
        <a:graphic>
          <a:graphicData uri="http://schemas.openxmlformats.org/presentationml/2006/ole">
            <mc:AlternateContent xmlns:mc="http://schemas.openxmlformats.org/markup-compatibility/2006">
              <mc:Choice xmlns:v="urn:schemas-microsoft-com:vml" Requires="v">
                <p:oleObj spid="_x0000_s3110" name="" r:id="rId3" imgW="1029335" imgH="482600" progId="Equation.3">
                  <p:embed/>
                </p:oleObj>
              </mc:Choice>
              <mc:Fallback>
                <p:oleObj name="" r:id="rId3" imgW="1029335" imgH="482600" progId="Equation.3">
                  <p:embed/>
                  <p:pic>
                    <p:nvPicPr>
                      <p:cNvPr id="0" name="图片 3109"/>
                      <p:cNvPicPr/>
                      <p:nvPr/>
                    </p:nvPicPr>
                    <p:blipFill>
                      <a:blip r:embed="rId4"/>
                      <a:stretch>
                        <a:fillRect/>
                      </a:stretch>
                    </p:blipFill>
                    <p:spPr>
                      <a:xfrm>
                        <a:off x="693738" y="5800725"/>
                        <a:ext cx="1801812" cy="844550"/>
                      </a:xfrm>
                      <a:prstGeom prst="rect">
                        <a:avLst/>
                      </a:prstGeom>
                      <a:noFill/>
                      <a:ln w="38100">
                        <a:noFill/>
                        <a:miter/>
                      </a:ln>
                    </p:spPr>
                  </p:pic>
                </p:oleObj>
              </mc:Fallback>
            </mc:AlternateContent>
          </a:graphicData>
        </a:graphic>
      </p:graphicFrame>
      <p:graphicFrame>
        <p:nvGraphicFramePr>
          <p:cNvPr id="278582" name="对象 -2147482456"/>
          <p:cNvGraphicFramePr>
            <a:graphicFrameLocks noChangeAspect="1"/>
          </p:cNvGraphicFramePr>
          <p:nvPr/>
        </p:nvGraphicFramePr>
        <p:xfrm>
          <a:off x="3019425" y="5845175"/>
          <a:ext cx="2344738" cy="755650"/>
        </p:xfrm>
        <a:graphic>
          <a:graphicData uri="http://schemas.openxmlformats.org/presentationml/2006/ole">
            <mc:AlternateContent xmlns:mc="http://schemas.openxmlformats.org/markup-compatibility/2006">
              <mc:Choice xmlns:v="urn:schemas-microsoft-com:vml" Requires="v">
                <p:oleObj spid="_x0000_s3111" name="" r:id="rId5" imgW="1497965" imgH="482600" progId="Equation.3">
                  <p:embed/>
                </p:oleObj>
              </mc:Choice>
              <mc:Fallback>
                <p:oleObj name="" r:id="rId5" imgW="1497965" imgH="482600" progId="Equation.3">
                  <p:embed/>
                  <p:pic>
                    <p:nvPicPr>
                      <p:cNvPr id="0" name="图片 3110"/>
                      <p:cNvPicPr/>
                      <p:nvPr/>
                    </p:nvPicPr>
                    <p:blipFill>
                      <a:blip r:embed="rId6"/>
                      <a:stretch>
                        <a:fillRect/>
                      </a:stretch>
                    </p:blipFill>
                    <p:spPr>
                      <a:xfrm>
                        <a:off x="3019425" y="5845175"/>
                        <a:ext cx="2344738" cy="755650"/>
                      </a:xfrm>
                      <a:prstGeom prst="rect">
                        <a:avLst/>
                      </a:prstGeom>
                      <a:noFill/>
                      <a:ln w="38100">
                        <a:noFill/>
                        <a:miter/>
                      </a:ln>
                    </p:spPr>
                  </p:pic>
                </p:oleObj>
              </mc:Fallback>
            </mc:AlternateContent>
          </a:graphicData>
        </a:graphic>
      </p:graphicFrame>
      <p:graphicFrame>
        <p:nvGraphicFramePr>
          <p:cNvPr id="278583" name="对象 -2147481228"/>
          <p:cNvGraphicFramePr>
            <a:graphicFrameLocks noChangeAspect="1"/>
          </p:cNvGraphicFramePr>
          <p:nvPr/>
        </p:nvGraphicFramePr>
        <p:xfrm>
          <a:off x="5522913" y="6026150"/>
          <a:ext cx="1427162" cy="393700"/>
        </p:xfrm>
        <a:graphic>
          <a:graphicData uri="http://schemas.openxmlformats.org/presentationml/2006/ole">
            <mc:AlternateContent xmlns:mc="http://schemas.openxmlformats.org/markup-compatibility/2006">
              <mc:Choice xmlns:v="urn:schemas-microsoft-com:vml" Requires="v">
                <p:oleObj spid="_x0000_s3112" name="" r:id="rId7" imgW="736600" imgH="203200" progId="Equation.3">
                  <p:embed/>
                </p:oleObj>
              </mc:Choice>
              <mc:Fallback>
                <p:oleObj name="" r:id="rId7" imgW="736600" imgH="203200" progId="Equation.3">
                  <p:embed/>
                  <p:pic>
                    <p:nvPicPr>
                      <p:cNvPr id="0" name="图片 3111"/>
                      <p:cNvPicPr/>
                      <p:nvPr/>
                    </p:nvPicPr>
                    <p:blipFill>
                      <a:blip r:embed="rId8"/>
                      <a:stretch>
                        <a:fillRect/>
                      </a:stretch>
                    </p:blipFill>
                    <p:spPr>
                      <a:xfrm>
                        <a:off x="5522913" y="6026150"/>
                        <a:ext cx="1427162" cy="393700"/>
                      </a:xfrm>
                      <a:prstGeom prst="rect">
                        <a:avLst/>
                      </a:prstGeom>
                      <a:noFill/>
                      <a:ln w="38100">
                        <a:noFill/>
                        <a:miter/>
                      </a:ln>
                    </p:spPr>
                  </p:pic>
                </p:oleObj>
              </mc:Fallback>
            </mc:AlternateContent>
          </a:graphicData>
        </a:graphic>
      </p:graphicFrame>
      <p:graphicFrame>
        <p:nvGraphicFramePr>
          <p:cNvPr id="278584" name="对象 -2147482454"/>
          <p:cNvGraphicFramePr>
            <a:graphicFrameLocks noChangeAspect="1"/>
          </p:cNvGraphicFramePr>
          <p:nvPr/>
        </p:nvGraphicFramePr>
        <p:xfrm>
          <a:off x="7392988" y="5865813"/>
          <a:ext cx="2160587" cy="715962"/>
        </p:xfrm>
        <a:graphic>
          <a:graphicData uri="http://schemas.openxmlformats.org/presentationml/2006/ole">
            <mc:AlternateContent xmlns:mc="http://schemas.openxmlformats.org/markup-compatibility/2006">
              <mc:Choice xmlns:v="urn:schemas-microsoft-com:vml" Requires="v">
                <p:oleObj spid="_x0000_s3113" name="" r:id="rId9" imgW="1459865" imgH="482600" progId="Equation.3">
                  <p:embed/>
                </p:oleObj>
              </mc:Choice>
              <mc:Fallback>
                <p:oleObj name="" r:id="rId9" imgW="1459865" imgH="482600" progId="Equation.3">
                  <p:embed/>
                  <p:pic>
                    <p:nvPicPr>
                      <p:cNvPr id="0" name="图片 3112"/>
                      <p:cNvPicPr/>
                      <p:nvPr/>
                    </p:nvPicPr>
                    <p:blipFill>
                      <a:blip r:embed="rId10"/>
                      <a:stretch>
                        <a:fillRect/>
                      </a:stretch>
                    </p:blipFill>
                    <p:spPr>
                      <a:xfrm>
                        <a:off x="7392988" y="5865813"/>
                        <a:ext cx="2160587" cy="715962"/>
                      </a:xfrm>
                      <a:prstGeom prst="rect">
                        <a:avLst/>
                      </a:prstGeom>
                      <a:noFill/>
                      <a:ln w="38100">
                        <a:noFill/>
                        <a:miter/>
                      </a:ln>
                    </p:spPr>
                  </p:pic>
                </p:oleObj>
              </mc:Fallback>
            </mc:AlternateContent>
          </a:graphicData>
        </a:graphic>
      </p:graphicFrame>
      <p:graphicFrame>
        <p:nvGraphicFramePr>
          <p:cNvPr id="278585" name="对象 -2147482453"/>
          <p:cNvGraphicFramePr>
            <a:graphicFrameLocks noChangeAspect="1"/>
          </p:cNvGraphicFramePr>
          <p:nvPr/>
        </p:nvGraphicFramePr>
        <p:xfrm>
          <a:off x="10044113" y="6049963"/>
          <a:ext cx="1258887" cy="347662"/>
        </p:xfrm>
        <a:graphic>
          <a:graphicData uri="http://schemas.openxmlformats.org/presentationml/2006/ole">
            <mc:AlternateContent xmlns:mc="http://schemas.openxmlformats.org/markup-compatibility/2006">
              <mc:Choice xmlns:v="urn:schemas-microsoft-com:vml" Requires="v">
                <p:oleObj spid="_x0000_s3114" name="" r:id="rId11" imgW="736600" imgH="203200" progId="Equation.3">
                  <p:embed/>
                </p:oleObj>
              </mc:Choice>
              <mc:Fallback>
                <p:oleObj name="" r:id="rId11" imgW="736600" imgH="203200" progId="Equation.3">
                  <p:embed/>
                  <p:pic>
                    <p:nvPicPr>
                      <p:cNvPr id="0" name="图片 3113"/>
                      <p:cNvPicPr/>
                      <p:nvPr/>
                    </p:nvPicPr>
                    <p:blipFill>
                      <a:blip r:embed="rId12"/>
                      <a:stretch>
                        <a:fillRect/>
                      </a:stretch>
                    </p:blipFill>
                    <p:spPr>
                      <a:xfrm>
                        <a:off x="10044113" y="6049963"/>
                        <a:ext cx="1258887" cy="347662"/>
                      </a:xfrm>
                      <a:prstGeom prst="rect">
                        <a:avLst/>
                      </a:prstGeom>
                      <a:noFill/>
                      <a:ln w="38100">
                        <a:noFill/>
                        <a:miter/>
                      </a:ln>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057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80578"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12" name="文本框 11"/>
          <p:cNvSpPr txBox="1"/>
          <p:nvPr/>
        </p:nvSpPr>
        <p:spPr>
          <a:xfrm>
            <a:off x="1438275" y="1727835"/>
            <a:ext cx="10113010" cy="45720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 = fourier(f)</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 184"/>
          <p:cNvSpPr/>
          <p:nvPr/>
        </p:nvSpPr>
        <p:spPr>
          <a:xfrm>
            <a:off x="1127125" y="1355725"/>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5" name="文本框 4"/>
          <p:cNvSpPr txBox="1"/>
          <p:nvPr/>
        </p:nvSpPr>
        <p:spPr>
          <a:xfrm>
            <a:off x="1438275" y="1270000"/>
            <a:ext cx="4311650"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命令函数fourier</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1016000" y="2184400"/>
            <a:ext cx="10112375" cy="10064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解释说明：f= f (x)</a:t>
            </a:r>
            <a:r>
              <a:rPr lang="zh-CN"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endParaRPr lang="zh-CN" sz="2000" strike="noStrike" noProof="1">
              <a:effectLst>
                <a:outerShdw blurRad="38100" dist="19050" dir="2700000" algn="tl" rotWithShape="0">
                  <a:schemeClr val="dk1">
                    <a:alpha val="40000"/>
                  </a:schemeClr>
                </a:outerShdw>
              </a:effectLst>
            </a:endParaRPr>
          </a:p>
          <a:p>
            <a:pPr fontAlgn="base"/>
            <a:endParaRPr sz="2000" strike="noStrike" noProof="1">
              <a:effectLst>
                <a:outerShdw blurRad="38100" dist="19050" dir="2700000" algn="tl" rotWithShape="0">
                  <a:schemeClr val="dk1">
                    <a:alpha val="40000"/>
                  </a:schemeClr>
                </a:outerShdw>
              </a:effectLst>
            </a:endParaRPr>
          </a:p>
          <a:p>
            <a:pPr fontAlgn="base"/>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若</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 = f (ω)</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，则</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fourier(f)</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返回变量为</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的函数：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 F(t)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endParaRPr sz="2000" strike="noStrike" noProof="1">
              <a:effectLst>
                <a:outerShdw blurRad="38100" dist="19050" dir="2700000" algn="tl" rotWithShape="0">
                  <a:schemeClr val="dk1">
                    <a:alpha val="40000"/>
                  </a:schemeClr>
                </a:outerShdw>
              </a:effectLst>
            </a:endParaRPr>
          </a:p>
        </p:txBody>
      </p:sp>
      <p:sp>
        <p:nvSpPr>
          <p:cNvPr id="2" name="文本框 1"/>
          <p:cNvSpPr txBox="1"/>
          <p:nvPr/>
        </p:nvSpPr>
        <p:spPr>
          <a:xfrm>
            <a:off x="1438275" y="3190875"/>
            <a:ext cx="10113010" cy="45720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 = fourier(f,v)</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文本框 5"/>
          <p:cNvSpPr txBox="1"/>
          <p:nvPr/>
        </p:nvSpPr>
        <p:spPr>
          <a:xfrm>
            <a:off x="944563" y="3648075"/>
            <a:ext cx="10112375" cy="7016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解释说明：对符号单值函数f中的指定变量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v</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计算</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Fourier</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变换形式：</a:t>
            </a:r>
            <a:endParaRPr sz="2000" strike="noStrike" noProof="1">
              <a:effectLst>
                <a:outerShdw blurRad="38100" dist="19050" dir="2700000" algn="tl" rotWithShape="0">
                  <a:schemeClr val="dk1">
                    <a:alpha val="40000"/>
                  </a:schemeClr>
                </a:outerShdw>
              </a:effectLst>
            </a:endParaRPr>
          </a:p>
          <a:p>
            <a:pPr fontAlgn="base"/>
            <a:endParaRPr sz="2000" strike="noStrike" noProof="1">
              <a:effectLst>
                <a:outerShdw blurRad="38100" dist="19050" dir="2700000" algn="tl" rotWithShape="0">
                  <a:schemeClr val="dk1">
                    <a:alpha val="40000"/>
                  </a:schemeClr>
                </a:outerShdw>
              </a:effectLst>
            </a:endParaRPr>
          </a:p>
        </p:txBody>
      </p:sp>
      <p:sp>
        <p:nvSpPr>
          <p:cNvPr id="7" name="文本框 6"/>
          <p:cNvSpPr txBox="1"/>
          <p:nvPr/>
        </p:nvSpPr>
        <p:spPr>
          <a:xfrm>
            <a:off x="1438275" y="4638675"/>
            <a:ext cx="10113010" cy="45720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 = fourier(f,u,v)</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文本框 7"/>
          <p:cNvSpPr txBox="1"/>
          <p:nvPr/>
        </p:nvSpPr>
        <p:spPr>
          <a:xfrm>
            <a:off x="944563" y="5095875"/>
            <a:ext cx="10112375" cy="3968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解释说明：令符号函数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为变量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u</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的函数，而F为变量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v</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的函数：</a:t>
            </a:r>
            <a:endParaRPr sz="2000" strike="noStrike" noProof="1">
              <a:effectLst>
                <a:outerShdw blurRad="38100" dist="19050" dir="2700000" algn="tl" rotWithShape="0">
                  <a:schemeClr val="dk1">
                    <a:alpha val="40000"/>
                  </a:schemeClr>
                </a:outerShdw>
              </a:effectLst>
            </a:endParaRPr>
          </a:p>
        </p:txBody>
      </p:sp>
      <p:graphicFrame>
        <p:nvGraphicFramePr>
          <p:cNvPr id="280587" name="对象 -2147482452"/>
          <p:cNvGraphicFramePr>
            <a:graphicFrameLocks noChangeAspect="1"/>
          </p:cNvGraphicFramePr>
          <p:nvPr/>
        </p:nvGraphicFramePr>
        <p:xfrm>
          <a:off x="3924300" y="2089150"/>
          <a:ext cx="3144838" cy="611188"/>
        </p:xfrm>
        <a:graphic>
          <a:graphicData uri="http://schemas.openxmlformats.org/presentationml/2006/ole">
            <mc:AlternateContent xmlns:mc="http://schemas.openxmlformats.org/markup-compatibility/2006">
              <mc:Choice xmlns:v="urn:schemas-microsoft-com:vml" Requires="v">
                <p:oleObj spid="_x0000_s3115" name="" r:id="rId1" imgW="1701165" imgH="330200" progId="Equation.3">
                  <p:embed/>
                </p:oleObj>
              </mc:Choice>
              <mc:Fallback>
                <p:oleObj name="" r:id="rId1" imgW="1701165" imgH="330200" progId="Equation.3">
                  <p:embed/>
                  <p:pic>
                    <p:nvPicPr>
                      <p:cNvPr id="0" name="图片 3114"/>
                      <p:cNvPicPr/>
                      <p:nvPr/>
                    </p:nvPicPr>
                    <p:blipFill>
                      <a:blip r:embed="rId2"/>
                      <a:stretch>
                        <a:fillRect/>
                      </a:stretch>
                    </p:blipFill>
                    <p:spPr>
                      <a:xfrm>
                        <a:off x="3924300" y="2089150"/>
                        <a:ext cx="3144838" cy="611188"/>
                      </a:xfrm>
                      <a:prstGeom prst="rect">
                        <a:avLst/>
                      </a:prstGeom>
                      <a:noFill/>
                      <a:ln w="38100">
                        <a:noFill/>
                        <a:miter/>
                      </a:ln>
                    </p:spPr>
                  </p:pic>
                </p:oleObj>
              </mc:Fallback>
            </mc:AlternateContent>
          </a:graphicData>
        </a:graphic>
      </p:graphicFrame>
      <p:graphicFrame>
        <p:nvGraphicFramePr>
          <p:cNvPr id="280588" name="对象 -2147482451"/>
          <p:cNvGraphicFramePr>
            <a:graphicFrameLocks noChangeAspect="1"/>
          </p:cNvGraphicFramePr>
          <p:nvPr/>
        </p:nvGraphicFramePr>
        <p:xfrm>
          <a:off x="2686050" y="4068763"/>
          <a:ext cx="4205288" cy="569912"/>
        </p:xfrm>
        <a:graphic>
          <a:graphicData uri="http://schemas.openxmlformats.org/presentationml/2006/ole">
            <mc:AlternateContent xmlns:mc="http://schemas.openxmlformats.org/markup-compatibility/2006">
              <mc:Choice xmlns:v="urn:schemas-microsoft-com:vml" Requires="v">
                <p:oleObj spid="_x0000_s3116" name="" r:id="rId3" imgW="2437130" imgH="330200" progId="Equation.3">
                  <p:embed/>
                </p:oleObj>
              </mc:Choice>
              <mc:Fallback>
                <p:oleObj name="" r:id="rId3" imgW="2437130" imgH="330200" progId="Equation.3">
                  <p:embed/>
                  <p:pic>
                    <p:nvPicPr>
                      <p:cNvPr id="0" name="图片 3115"/>
                      <p:cNvPicPr/>
                      <p:nvPr/>
                    </p:nvPicPr>
                    <p:blipFill>
                      <a:blip r:embed="rId4"/>
                      <a:stretch>
                        <a:fillRect/>
                      </a:stretch>
                    </p:blipFill>
                    <p:spPr>
                      <a:xfrm>
                        <a:off x="2686050" y="4068763"/>
                        <a:ext cx="4205288" cy="569912"/>
                      </a:xfrm>
                      <a:prstGeom prst="rect">
                        <a:avLst/>
                      </a:prstGeom>
                      <a:noFill/>
                      <a:ln w="38100">
                        <a:noFill/>
                        <a:miter/>
                      </a:ln>
                    </p:spPr>
                  </p:pic>
                </p:oleObj>
              </mc:Fallback>
            </mc:AlternateContent>
          </a:graphicData>
        </a:graphic>
      </p:graphicFrame>
      <p:graphicFrame>
        <p:nvGraphicFramePr>
          <p:cNvPr id="280589" name="对象 -2147482450"/>
          <p:cNvGraphicFramePr>
            <a:graphicFrameLocks noChangeAspect="1"/>
          </p:cNvGraphicFramePr>
          <p:nvPr/>
        </p:nvGraphicFramePr>
        <p:xfrm>
          <a:off x="2493963" y="5699125"/>
          <a:ext cx="4843462" cy="657225"/>
        </p:xfrm>
        <a:graphic>
          <a:graphicData uri="http://schemas.openxmlformats.org/presentationml/2006/ole">
            <mc:AlternateContent xmlns:mc="http://schemas.openxmlformats.org/markup-compatibility/2006">
              <mc:Choice xmlns:v="urn:schemas-microsoft-com:vml" Requires="v">
                <p:oleObj spid="_x0000_s3117" name="" r:id="rId5" imgW="2437130" imgH="330200" progId="Equation.3">
                  <p:embed/>
                </p:oleObj>
              </mc:Choice>
              <mc:Fallback>
                <p:oleObj name="" r:id="rId5" imgW="2437130" imgH="330200" progId="Equation.3">
                  <p:embed/>
                  <p:pic>
                    <p:nvPicPr>
                      <p:cNvPr id="0" name="图片 3116"/>
                      <p:cNvPicPr/>
                      <p:nvPr/>
                    </p:nvPicPr>
                    <p:blipFill>
                      <a:blip r:embed="rId6"/>
                      <a:stretch>
                        <a:fillRect/>
                      </a:stretch>
                    </p:blipFill>
                    <p:spPr>
                      <a:xfrm>
                        <a:off x="2493963" y="5699125"/>
                        <a:ext cx="4843462" cy="657225"/>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35170" name="文本占位符 2"/>
          <p:cNvSpPr>
            <a:spLocks noGrp="1"/>
          </p:cNvSpPr>
          <p:nvPr>
            <p:ph type="body" sz="quarter" idx="12"/>
          </p:nvPr>
        </p:nvSpPr>
        <p:spPr>
          <a:xfrm>
            <a:off x="1438275" y="347663"/>
            <a:ext cx="7081838"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§2-1 数值、变量与表达式</a:t>
            </a:r>
            <a:endParaRPr lang="zh-CN" altLang="en-US" kern="1200" baseline="0" dirty="0">
              <a:latin typeface="+mn-lt"/>
              <a:ea typeface="微软雅黑" panose="020B0503020204020204" charset="-122"/>
              <a:cs typeface="+mn-cs"/>
            </a:endParaRPr>
          </a:p>
        </p:txBody>
      </p:sp>
      <p:sp>
        <p:nvSpPr>
          <p:cNvPr id="8" name="文本框 7"/>
          <p:cNvSpPr txBox="1"/>
          <p:nvPr/>
        </p:nvSpPr>
        <p:spPr>
          <a:xfrm>
            <a:off x="361950" y="1355725"/>
            <a:ext cx="2662238" cy="517525"/>
          </a:xfrm>
          <a:prstGeom prst="rect">
            <a:avLst/>
          </a:prstGeom>
          <a:noFill/>
        </p:spPr>
        <p:txBody>
          <a:bodyPr wrap="square" rtlCol="0">
            <a:spAutoFit/>
          </a:bodyPr>
          <a:p>
            <a:pPr fontAlgn="base"/>
            <a:r>
              <a:rPr sz="2800" strike="noStrike" noProof="1">
                <a:solidFill>
                  <a:schemeClr val="accent4"/>
                </a:solidFill>
                <a:effectLst/>
                <a:latin typeface="华文细黑" panose="02010600040101010101" pitchFamily="2" charset="-122"/>
                <a:ea typeface="华文细黑" panose="02010600040101010101" pitchFamily="2" charset="-122"/>
                <a:cs typeface="+mn-ea"/>
                <a:sym typeface="+mn-ea"/>
              </a:rPr>
              <a:t>1.2 语句与变量</a:t>
            </a:r>
            <a:endParaRPr sz="28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135172" name="文本框 8"/>
          <p:cNvSpPr txBox="1"/>
          <p:nvPr/>
        </p:nvSpPr>
        <p:spPr>
          <a:xfrm>
            <a:off x="954088" y="3281363"/>
            <a:ext cx="10069512" cy="1554162"/>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通过等于符号“</a:t>
            </a:r>
            <a:r>
              <a:rPr lang="en-US" altLang="zh-CN" sz="2400">
                <a:latin typeface="华文细黑" panose="02010600040101010101" pitchFamily="2" charset="-122"/>
                <a:ea typeface="华文细黑" panose="02010600040101010101" pitchFamily="2" charset="-122"/>
              </a:rPr>
              <a:t>=”</a:t>
            </a:r>
            <a:r>
              <a:rPr lang="zh-CN" altLang="en-US" sz="2400">
                <a:latin typeface="华文细黑" panose="02010600040101010101" pitchFamily="2" charset="-122"/>
                <a:ea typeface="华文细黑" panose="02010600040101010101" pitchFamily="2" charset="-122"/>
              </a:rPr>
              <a:t>将表达式的值赋予变量。当键入回车键时，该语句被执行。语句执行之后，窗口自动显示出语句执行的结果。如果希望结果不被显示，则只要在语句之后加上一个分号（</a:t>
            </a:r>
            <a:r>
              <a:rPr lang="en-US" altLang="zh-CN" sz="2400">
                <a:latin typeface="华文细黑" panose="02010600040101010101" pitchFamily="2" charset="-122"/>
                <a:ea typeface="华文细黑" panose="02010600040101010101" pitchFamily="2" charset="-122"/>
              </a:rPr>
              <a:t>;</a:t>
            </a:r>
            <a:r>
              <a:rPr lang="zh-CN" altLang="en-US" sz="2400">
                <a:latin typeface="华文细黑" panose="02010600040101010101" pitchFamily="2" charset="-122"/>
                <a:ea typeface="华文细黑" panose="02010600040101010101" pitchFamily="2" charset="-122"/>
              </a:rPr>
              <a:t>）即可。此时尽管结果没有显示，但它依然被赋值并在</a:t>
            </a:r>
            <a:r>
              <a:rPr lang="en-US" altLang="zh-CN" sz="2400">
                <a:latin typeface="华文细黑" panose="02010600040101010101" pitchFamily="2" charset="-122"/>
                <a:ea typeface="华文细黑" panose="02010600040101010101" pitchFamily="2" charset="-122"/>
              </a:rPr>
              <a:t>MATLAB</a:t>
            </a:r>
            <a:r>
              <a:rPr lang="zh-CN" altLang="en-US" sz="2400">
                <a:latin typeface="华文细黑" panose="02010600040101010101" pitchFamily="2" charset="-122"/>
                <a:ea typeface="华文细黑" panose="02010600040101010101" pitchFamily="2" charset="-122"/>
              </a:rPr>
              <a:t>工作空间中分配了内存。</a:t>
            </a:r>
            <a:endParaRPr lang="zh-CN" altLang="en-US" sz="2400">
              <a:latin typeface="华文细黑" panose="02010600040101010101" pitchFamily="2" charset="-122"/>
              <a:ea typeface="华文细黑" panose="02010600040101010101" pitchFamily="2" charset="-122"/>
            </a:endParaRPr>
          </a:p>
        </p:txBody>
      </p:sp>
      <p:sp>
        <p:nvSpPr>
          <p:cNvPr id="184" name=" 184"/>
          <p:cNvSpPr/>
          <p:nvPr/>
        </p:nvSpPr>
        <p:spPr>
          <a:xfrm>
            <a:off x="573088" y="1993900"/>
            <a:ext cx="309563"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35174" name="文本框 3"/>
          <p:cNvSpPr txBox="1"/>
          <p:nvPr/>
        </p:nvSpPr>
        <p:spPr>
          <a:xfrm>
            <a:off x="882650" y="1908175"/>
            <a:ext cx="2244725" cy="457200"/>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常用格式</a:t>
            </a:r>
            <a:endParaRPr lang="zh-CN" altLang="en-US" sz="2400">
              <a:latin typeface="华文细黑" panose="02010600040101010101" pitchFamily="2" charset="-122"/>
              <a:ea typeface="华文细黑" panose="02010600040101010101" pitchFamily="2" charset="-122"/>
            </a:endParaRPr>
          </a:p>
        </p:txBody>
      </p:sp>
      <p:sp>
        <p:nvSpPr>
          <p:cNvPr id="5" name="文本框 4"/>
          <p:cNvSpPr txBox="1"/>
          <p:nvPr/>
        </p:nvSpPr>
        <p:spPr>
          <a:xfrm>
            <a:off x="954405" y="2366010"/>
            <a:ext cx="5649595" cy="82296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最常用的格式：变量=表达式;</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简化格式：表达式;</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文本框 5"/>
          <p:cNvSpPr txBox="1"/>
          <p:nvPr/>
        </p:nvSpPr>
        <p:spPr>
          <a:xfrm>
            <a:off x="954405" y="4975225"/>
            <a:ext cx="9923781" cy="1554479"/>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如在MATLAB的命令窗口中键入以下语句：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&gt;&gt; 1900/81</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其运行结果为：ans =23.4568</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如果语句以分号“;”结束，则将屏蔽显示结果。</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5"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82626"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12" name="文本框 11"/>
          <p:cNvSpPr txBox="1"/>
          <p:nvPr/>
        </p:nvSpPr>
        <p:spPr>
          <a:xfrm>
            <a:off x="1438275" y="1727835"/>
            <a:ext cx="10113010" cy="45720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 = ifourier(F)</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 184"/>
          <p:cNvSpPr/>
          <p:nvPr/>
        </p:nvSpPr>
        <p:spPr>
          <a:xfrm>
            <a:off x="1127125" y="1355725"/>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5" name="文本框 4"/>
          <p:cNvSpPr txBox="1"/>
          <p:nvPr/>
        </p:nvSpPr>
        <p:spPr>
          <a:xfrm>
            <a:off x="1438275" y="1270000"/>
            <a:ext cx="4311650"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命令函数ifourier</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1016000" y="2184400"/>
            <a:ext cx="10112375" cy="7016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 = F(w) f = f(x)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。若</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 = F(x)</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ifourier(F)</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返回变量</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的函数：</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 = F(x)f = f(t)</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。逆</a:t>
            </a:r>
            <a:r>
              <a:rPr sz="2000" strike="noStrike" noProof="1">
                <a:solidFill>
                  <a:srgbClr val="FF0000"/>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Fourier</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积分变换定义为：</a:t>
            </a:r>
            <a:endParaRPr sz="2000" strike="noStrike" noProof="1">
              <a:effectLst>
                <a:outerShdw blurRad="38100" dist="19050" dir="2700000" algn="tl" rotWithShape="0">
                  <a:schemeClr val="dk1">
                    <a:alpha val="40000"/>
                  </a:schemeClr>
                </a:outerShdw>
              </a:effectLst>
            </a:endParaRPr>
          </a:p>
        </p:txBody>
      </p:sp>
      <p:sp>
        <p:nvSpPr>
          <p:cNvPr id="2" name="文本框 1"/>
          <p:cNvSpPr txBox="1"/>
          <p:nvPr/>
        </p:nvSpPr>
        <p:spPr>
          <a:xfrm>
            <a:off x="1438275" y="3190875"/>
            <a:ext cx="10113010" cy="45720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 = ifourier(F,u)</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文本框 5"/>
          <p:cNvSpPr txBox="1"/>
          <p:nvPr/>
        </p:nvSpPr>
        <p:spPr>
          <a:xfrm>
            <a:off x="944563" y="3648075"/>
            <a:ext cx="10112375" cy="3968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解释说明：使函数f为变量u（u为标量符号对象）的函数：</a:t>
            </a:r>
            <a:endParaRPr sz="2000" strike="noStrike" noProof="1">
              <a:effectLst>
                <a:outerShdw blurRad="38100" dist="19050" dir="2700000" algn="tl" rotWithShape="0">
                  <a:schemeClr val="dk1">
                    <a:alpha val="40000"/>
                  </a:schemeClr>
                </a:outerShdw>
              </a:effectLst>
            </a:endParaRPr>
          </a:p>
        </p:txBody>
      </p:sp>
      <p:sp>
        <p:nvSpPr>
          <p:cNvPr id="7" name="文本框 6"/>
          <p:cNvSpPr txBox="1"/>
          <p:nvPr/>
        </p:nvSpPr>
        <p:spPr>
          <a:xfrm>
            <a:off x="1438275" y="4638675"/>
            <a:ext cx="10113010" cy="457200"/>
          </a:xfrm>
          <a:prstGeom prst="rect">
            <a:avLst/>
          </a:prstGeom>
          <a:noFill/>
        </p:spPr>
        <p:txBody>
          <a:bodyPr wrap="square" rtlCol="0">
            <a:spAutoFit/>
          </a:bodyPr>
          <a:p>
            <a:pPr fontAlgn="base"/>
            <a:r>
              <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 = ifourier(F,v,u)</a:t>
            </a:r>
            <a:endParaRPr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文本框 7"/>
          <p:cNvSpPr txBox="1"/>
          <p:nvPr/>
        </p:nvSpPr>
        <p:spPr>
          <a:xfrm>
            <a:off x="944563" y="5095875"/>
            <a:ext cx="10112375" cy="396875"/>
          </a:xfrm>
          <a:prstGeom prst="rect">
            <a:avLst/>
          </a:prstGeom>
          <a:noFill/>
        </p:spPr>
        <p:txBody>
          <a:bodyPr wrap="square" rtlCol="0">
            <a:spAutoFit/>
          </a:bodyPr>
          <a:p>
            <a:pPr fontAlgn="base"/>
            <a:r>
              <a:rPr lang="en-US"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sz="2000" strike="noStrike" noProof="1">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解释说明：使F为变量v的函数，f为变量u的函数：</a:t>
            </a:r>
            <a:endParaRPr sz="2000" strike="noStrike" noProof="1">
              <a:effectLst>
                <a:outerShdw blurRad="38100" dist="19050" dir="2700000" algn="tl" rotWithShape="0">
                  <a:schemeClr val="dk1">
                    <a:alpha val="40000"/>
                  </a:schemeClr>
                </a:outerShdw>
              </a:effectLst>
            </a:endParaRPr>
          </a:p>
        </p:txBody>
      </p:sp>
      <p:graphicFrame>
        <p:nvGraphicFramePr>
          <p:cNvPr id="282635" name="对象 -2147482448"/>
          <p:cNvGraphicFramePr>
            <a:graphicFrameLocks noChangeAspect="1"/>
          </p:cNvGraphicFramePr>
          <p:nvPr/>
        </p:nvGraphicFramePr>
        <p:xfrm>
          <a:off x="4295775" y="2509838"/>
          <a:ext cx="2751138" cy="814387"/>
        </p:xfrm>
        <a:graphic>
          <a:graphicData uri="http://schemas.openxmlformats.org/presentationml/2006/ole">
            <mc:AlternateContent xmlns:mc="http://schemas.openxmlformats.org/markup-compatibility/2006">
              <mc:Choice xmlns:v="urn:schemas-microsoft-com:vml" Requires="v">
                <p:oleObj spid="_x0000_s3118" name="" r:id="rId1" imgW="1587500" imgH="469900" progId="Equation.3">
                  <p:embed/>
                </p:oleObj>
              </mc:Choice>
              <mc:Fallback>
                <p:oleObj name="" r:id="rId1" imgW="1587500" imgH="469900" progId="Equation.3">
                  <p:embed/>
                  <p:pic>
                    <p:nvPicPr>
                      <p:cNvPr id="0" name="图片 3117"/>
                      <p:cNvPicPr/>
                      <p:nvPr/>
                    </p:nvPicPr>
                    <p:blipFill>
                      <a:blip r:embed="rId2"/>
                      <a:stretch>
                        <a:fillRect/>
                      </a:stretch>
                    </p:blipFill>
                    <p:spPr>
                      <a:xfrm>
                        <a:off x="4295775" y="2509838"/>
                        <a:ext cx="2751138" cy="814387"/>
                      </a:xfrm>
                      <a:prstGeom prst="rect">
                        <a:avLst/>
                      </a:prstGeom>
                      <a:noFill/>
                      <a:ln w="38100">
                        <a:noFill/>
                        <a:miter/>
                      </a:ln>
                    </p:spPr>
                  </p:pic>
                </p:oleObj>
              </mc:Fallback>
            </mc:AlternateContent>
          </a:graphicData>
        </a:graphic>
      </p:graphicFrame>
      <p:graphicFrame>
        <p:nvGraphicFramePr>
          <p:cNvPr id="282636" name="对象 -2147482447"/>
          <p:cNvGraphicFramePr>
            <a:graphicFrameLocks noChangeAspect="1"/>
          </p:cNvGraphicFramePr>
          <p:nvPr/>
        </p:nvGraphicFramePr>
        <p:xfrm>
          <a:off x="4295775" y="4044950"/>
          <a:ext cx="2616200" cy="768350"/>
        </p:xfrm>
        <a:graphic>
          <a:graphicData uri="http://schemas.openxmlformats.org/presentationml/2006/ole">
            <mc:AlternateContent xmlns:mc="http://schemas.openxmlformats.org/markup-compatibility/2006">
              <mc:Choice xmlns:v="urn:schemas-microsoft-com:vml" Requires="v">
                <p:oleObj spid="_x0000_s3119" name="" r:id="rId3" imgW="1600200" imgH="469900" progId="Equation.3">
                  <p:embed/>
                </p:oleObj>
              </mc:Choice>
              <mc:Fallback>
                <p:oleObj name="" r:id="rId3" imgW="1600200" imgH="469900" progId="Equation.3">
                  <p:embed/>
                  <p:pic>
                    <p:nvPicPr>
                      <p:cNvPr id="0" name="图片 3118"/>
                      <p:cNvPicPr/>
                      <p:nvPr/>
                    </p:nvPicPr>
                    <p:blipFill>
                      <a:blip r:embed="rId4"/>
                      <a:stretch>
                        <a:fillRect/>
                      </a:stretch>
                    </p:blipFill>
                    <p:spPr>
                      <a:xfrm>
                        <a:off x="4295775" y="4044950"/>
                        <a:ext cx="2616200" cy="768350"/>
                      </a:xfrm>
                      <a:prstGeom prst="rect">
                        <a:avLst/>
                      </a:prstGeom>
                      <a:noFill/>
                      <a:ln w="38100">
                        <a:noFill/>
                        <a:miter/>
                      </a:ln>
                    </p:spPr>
                  </p:pic>
                </p:oleObj>
              </mc:Fallback>
            </mc:AlternateContent>
          </a:graphicData>
        </a:graphic>
      </p:graphicFrame>
      <p:graphicFrame>
        <p:nvGraphicFramePr>
          <p:cNvPr id="282637" name="对象 -2147482446"/>
          <p:cNvGraphicFramePr>
            <a:graphicFrameLocks noChangeAspect="1"/>
          </p:cNvGraphicFramePr>
          <p:nvPr/>
        </p:nvGraphicFramePr>
        <p:xfrm>
          <a:off x="4295775" y="5738813"/>
          <a:ext cx="2487613" cy="779462"/>
        </p:xfrm>
        <a:graphic>
          <a:graphicData uri="http://schemas.openxmlformats.org/presentationml/2006/ole">
            <mc:AlternateContent xmlns:mc="http://schemas.openxmlformats.org/markup-compatibility/2006">
              <mc:Choice xmlns:v="urn:schemas-microsoft-com:vml" Requires="v">
                <p:oleObj spid="_x0000_s3120" name="" r:id="rId5" imgW="1498600" imgH="469900" progId="Equation.3">
                  <p:embed/>
                </p:oleObj>
              </mc:Choice>
              <mc:Fallback>
                <p:oleObj name="" r:id="rId5" imgW="1498600" imgH="469900" progId="Equation.3">
                  <p:embed/>
                  <p:pic>
                    <p:nvPicPr>
                      <p:cNvPr id="0" name="图片 3119"/>
                      <p:cNvPicPr/>
                      <p:nvPr/>
                    </p:nvPicPr>
                    <p:blipFill>
                      <a:blip r:embed="rId6"/>
                      <a:stretch>
                        <a:fillRect/>
                      </a:stretch>
                    </p:blipFill>
                    <p:spPr>
                      <a:xfrm>
                        <a:off x="4295775" y="5738813"/>
                        <a:ext cx="2487613" cy="779462"/>
                      </a:xfrm>
                      <a:prstGeom prst="rect">
                        <a:avLst/>
                      </a:prstGeom>
                      <a:noFill/>
                      <a:ln w="38100">
                        <a:noFill/>
                        <a:miter/>
                      </a:ln>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673"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84674"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9" name="文本框 8"/>
          <p:cNvSpPr txBox="1"/>
          <p:nvPr/>
        </p:nvSpPr>
        <p:spPr>
          <a:xfrm>
            <a:off x="1225550" y="2372994"/>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命令格式：L = laplace(F)</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文本框 6"/>
          <p:cNvSpPr txBox="1"/>
          <p:nvPr/>
        </p:nvSpPr>
        <p:spPr>
          <a:xfrm>
            <a:off x="725488" y="1355725"/>
            <a:ext cx="4537075" cy="457200"/>
          </a:xfrm>
          <a:prstGeom prst="rect">
            <a:avLst/>
          </a:prstGeom>
          <a:noFill/>
        </p:spPr>
        <p:txBody>
          <a:bodyPr wrap="square" rtlCol="0">
            <a:spAutoFit/>
          </a:bodyPr>
          <a:p>
            <a:pPr fontAlgn="base"/>
            <a:r>
              <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rPr>
              <a:t>5.9 其它变换</a:t>
            </a:r>
            <a:endParaRPr sz="2400" strike="noStrike" noProof="1">
              <a:solidFill>
                <a:schemeClr val="accent4"/>
              </a:solidFill>
              <a:effectLst/>
              <a:latin typeface="华文细黑" panose="02010600040101010101" pitchFamily="2" charset="-122"/>
              <a:ea typeface="华文细黑" panose="02010600040101010101" pitchFamily="2" charset="-122"/>
              <a:cs typeface="+mn-ea"/>
              <a:sym typeface="+mn-ea"/>
            </a:endParaRPr>
          </a:p>
        </p:txBody>
      </p:sp>
      <p:sp>
        <p:nvSpPr>
          <p:cNvPr id="3" name=" 184"/>
          <p:cNvSpPr/>
          <p:nvPr/>
        </p:nvSpPr>
        <p:spPr>
          <a:xfrm>
            <a:off x="914400" y="1898650"/>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2" name="文本框 1"/>
          <p:cNvSpPr txBox="1"/>
          <p:nvPr/>
        </p:nvSpPr>
        <p:spPr>
          <a:xfrm>
            <a:off x="1225550" y="1812925"/>
            <a:ext cx="4311650"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命令函数ifourier</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284679" name="文本框 9"/>
          <p:cNvSpPr txBox="1"/>
          <p:nvPr/>
        </p:nvSpPr>
        <p:spPr>
          <a:xfrm>
            <a:off x="725488" y="2830513"/>
            <a:ext cx="10515600" cy="700087"/>
          </a:xfrm>
          <a:prstGeom prst="rect">
            <a:avLst/>
          </a:prstGeom>
          <a:noFill/>
          <a:ln w="9525">
            <a:noFill/>
          </a:ln>
        </p:spPr>
        <p:txBody>
          <a:bodyPr wrap="square" anchor="t">
            <a:spAutoFit/>
          </a:bodyPr>
          <a:p>
            <a:pPr lvl="0" indent="0"/>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解释说明：输出参量</a:t>
            </a:r>
            <a:r>
              <a:rPr lang="zh-CN" altLang="en-US" sz="2000">
                <a:solidFill>
                  <a:srgbClr val="FF0000"/>
                </a:solidFill>
                <a:latin typeface="华文细黑" panose="02010600040101010101" pitchFamily="2" charset="-122"/>
                <a:ea typeface="华文细黑" panose="02010600040101010101" pitchFamily="2" charset="-122"/>
              </a:rPr>
              <a:t>L = L(s)</a:t>
            </a:r>
            <a:r>
              <a:rPr lang="zh-CN" altLang="en-US" sz="2000">
                <a:latin typeface="华文细黑" panose="02010600040101010101" pitchFamily="2" charset="-122"/>
                <a:ea typeface="华文细黑" panose="02010600040101010101" pitchFamily="2" charset="-122"/>
              </a:rPr>
              <a:t>为有缺省符号自变量</a:t>
            </a:r>
            <a:r>
              <a:rPr lang="zh-CN" altLang="en-US" sz="2000">
                <a:solidFill>
                  <a:srgbClr val="FF0000"/>
                </a:solidFill>
                <a:latin typeface="华文细黑" panose="02010600040101010101" pitchFamily="2" charset="-122"/>
                <a:ea typeface="华文细黑" panose="02010600040101010101" pitchFamily="2" charset="-122"/>
              </a:rPr>
              <a:t>t</a:t>
            </a:r>
            <a:r>
              <a:rPr lang="zh-CN" altLang="en-US" sz="2000">
                <a:latin typeface="华文细黑" panose="02010600040101010101" pitchFamily="2" charset="-122"/>
                <a:ea typeface="华文细黑" panose="02010600040101010101" pitchFamily="2" charset="-122"/>
              </a:rPr>
              <a:t>的标量符号对象</a:t>
            </a:r>
            <a:r>
              <a:rPr lang="zh-CN" altLang="en-US" sz="2000">
                <a:solidFill>
                  <a:srgbClr val="FF0000"/>
                </a:solidFill>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的</a:t>
            </a:r>
            <a:r>
              <a:rPr lang="zh-CN" altLang="en-US" sz="2000">
                <a:solidFill>
                  <a:srgbClr val="FF0000"/>
                </a:solidFill>
                <a:latin typeface="华文细黑" panose="02010600040101010101" pitchFamily="2" charset="-122"/>
                <a:ea typeface="华文细黑" panose="02010600040101010101" pitchFamily="2" charset="-122"/>
              </a:rPr>
              <a:t>Laplace</a:t>
            </a:r>
            <a:r>
              <a:rPr lang="zh-CN" altLang="en-US" sz="2000">
                <a:latin typeface="华文细黑" panose="02010600040101010101" pitchFamily="2" charset="-122"/>
                <a:ea typeface="华文细黑" panose="02010600040101010101" pitchFamily="2" charset="-122"/>
              </a:rPr>
              <a:t>变换。</a:t>
            </a:r>
            <a:endParaRPr lang="zh-CN" altLang="en-US" sz="2000">
              <a:latin typeface="华文细黑" panose="02010600040101010101" pitchFamily="2" charset="-122"/>
              <a:ea typeface="华文细黑" panose="02010600040101010101" pitchFamily="2" charset="-122"/>
            </a:endParaRPr>
          </a:p>
          <a:p>
            <a:pPr lvl="0" indent="0"/>
            <a:r>
              <a:rPr lang="zh-CN" altLang="en-US" sz="2000">
                <a:latin typeface="华文细黑" panose="02010600040101010101" pitchFamily="2" charset="-122"/>
                <a:ea typeface="华文细黑" panose="02010600040101010101" pitchFamily="2" charset="-122"/>
              </a:rPr>
              <a:t>即：</a:t>
            </a:r>
            <a:r>
              <a:rPr lang="zh-CN" altLang="en-US" sz="2000">
                <a:solidFill>
                  <a:srgbClr val="FF0000"/>
                </a:solidFill>
                <a:latin typeface="华文细黑" panose="02010600040101010101" pitchFamily="2" charset="-122"/>
                <a:ea typeface="华文细黑" panose="02010600040101010101" pitchFamily="2" charset="-122"/>
              </a:rPr>
              <a:t>F = F(s)→L = L(t)</a:t>
            </a:r>
            <a:r>
              <a:rPr lang="zh-CN" altLang="en-US" sz="2000">
                <a:latin typeface="华文细黑" panose="02010600040101010101" pitchFamily="2" charset="-122"/>
                <a:ea typeface="华文细黑" panose="02010600040101010101" pitchFamily="2" charset="-122"/>
              </a:rPr>
              <a:t>。</a:t>
            </a:r>
            <a:r>
              <a:rPr lang="zh-CN" altLang="en-US" sz="2000">
                <a:solidFill>
                  <a:srgbClr val="FF0000"/>
                </a:solidFill>
                <a:latin typeface="华文细黑" panose="02010600040101010101" pitchFamily="2" charset="-122"/>
                <a:ea typeface="华文细黑" panose="02010600040101010101" pitchFamily="2" charset="-122"/>
              </a:rPr>
              <a:t>Laplace</a:t>
            </a:r>
            <a:r>
              <a:rPr lang="zh-CN" altLang="en-US" sz="2000">
                <a:latin typeface="华文细黑" panose="02010600040101010101" pitchFamily="2" charset="-122"/>
                <a:ea typeface="华文细黑" panose="02010600040101010101" pitchFamily="2" charset="-122"/>
              </a:rPr>
              <a:t>变换定义为：</a:t>
            </a:r>
            <a:endParaRPr lang="zh-CN" altLang="en-US" sz="2000">
              <a:latin typeface="华文细黑" panose="02010600040101010101" pitchFamily="2" charset="-122"/>
              <a:ea typeface="华文细黑" panose="02010600040101010101" pitchFamily="2" charset="-122"/>
            </a:endParaRPr>
          </a:p>
        </p:txBody>
      </p:sp>
      <p:graphicFrame>
        <p:nvGraphicFramePr>
          <p:cNvPr id="284680" name="对象 -2147482445"/>
          <p:cNvGraphicFramePr>
            <a:graphicFrameLocks noChangeAspect="1"/>
          </p:cNvGraphicFramePr>
          <p:nvPr/>
        </p:nvGraphicFramePr>
        <p:xfrm>
          <a:off x="4273550" y="3452813"/>
          <a:ext cx="2016125" cy="833437"/>
        </p:xfrm>
        <a:graphic>
          <a:graphicData uri="http://schemas.openxmlformats.org/presentationml/2006/ole">
            <mc:AlternateContent xmlns:mc="http://schemas.openxmlformats.org/markup-compatibility/2006">
              <mc:Choice xmlns:v="urn:schemas-microsoft-com:vml" Requires="v">
                <p:oleObj spid="_x0000_s3121" name="" r:id="rId1" imgW="1169035" imgH="482600" progId="Equation.3">
                  <p:embed/>
                </p:oleObj>
              </mc:Choice>
              <mc:Fallback>
                <p:oleObj name="" r:id="rId1" imgW="1169035" imgH="482600" progId="Equation.3">
                  <p:embed/>
                  <p:pic>
                    <p:nvPicPr>
                      <p:cNvPr id="0" name="图片 3120"/>
                      <p:cNvPicPr/>
                      <p:nvPr/>
                    </p:nvPicPr>
                    <p:blipFill>
                      <a:blip r:embed="rId2"/>
                      <a:stretch>
                        <a:fillRect/>
                      </a:stretch>
                    </p:blipFill>
                    <p:spPr>
                      <a:xfrm>
                        <a:off x="4273550" y="3452813"/>
                        <a:ext cx="2016125" cy="833437"/>
                      </a:xfrm>
                      <a:prstGeom prst="rect">
                        <a:avLst/>
                      </a:prstGeom>
                      <a:noFill/>
                      <a:ln w="38100">
                        <a:noFill/>
                        <a:miter/>
                      </a:ln>
                    </p:spPr>
                  </p:pic>
                </p:oleObj>
              </mc:Fallback>
            </mc:AlternateContent>
          </a:graphicData>
        </a:graphic>
      </p:graphicFrame>
      <p:sp>
        <p:nvSpPr>
          <p:cNvPr id="15" name="文本框 14"/>
          <p:cNvSpPr txBox="1"/>
          <p:nvPr/>
        </p:nvSpPr>
        <p:spPr>
          <a:xfrm>
            <a:off x="1225550" y="4050029"/>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命令格式：laplace(F,t)</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4682" name="文本框 15"/>
          <p:cNvSpPr txBox="1"/>
          <p:nvPr/>
        </p:nvSpPr>
        <p:spPr>
          <a:xfrm>
            <a:off x="725488" y="4506913"/>
            <a:ext cx="10515600" cy="396875"/>
          </a:xfrm>
          <a:prstGeom prst="rect">
            <a:avLst/>
          </a:prstGeom>
          <a:noFill/>
          <a:ln w="9525">
            <a:noFill/>
          </a:ln>
        </p:spPr>
        <p:txBody>
          <a:bodyPr wrap="square" anchor="t">
            <a:spAutoFit/>
          </a:bodyPr>
          <a:p>
            <a:pPr lvl="0" indent="0"/>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解释说明：使函数</a:t>
            </a:r>
            <a:r>
              <a:rPr lang="zh-CN" altLang="en-US" sz="2000">
                <a:solidFill>
                  <a:srgbClr val="FF0000"/>
                </a:solidFill>
                <a:latin typeface="华文细黑" panose="02010600040101010101" pitchFamily="2" charset="-122"/>
                <a:ea typeface="华文细黑" panose="02010600040101010101" pitchFamily="2" charset="-122"/>
              </a:rPr>
              <a:t>L</a:t>
            </a:r>
            <a:r>
              <a:rPr lang="zh-CN" altLang="en-US" sz="2000">
                <a:latin typeface="华文细黑" panose="02010600040101010101" pitchFamily="2" charset="-122"/>
                <a:ea typeface="华文细黑" panose="02010600040101010101" pitchFamily="2" charset="-122"/>
              </a:rPr>
              <a:t>为变量</a:t>
            </a:r>
            <a:r>
              <a:rPr lang="zh-CN" altLang="en-US" sz="2000">
                <a:solidFill>
                  <a:srgbClr val="FF0000"/>
                </a:solidFill>
                <a:latin typeface="华文细黑" panose="02010600040101010101" pitchFamily="2" charset="-122"/>
                <a:ea typeface="华文细黑" panose="02010600040101010101" pitchFamily="2" charset="-122"/>
              </a:rPr>
              <a:t>t</a:t>
            </a:r>
            <a:r>
              <a:rPr lang="zh-CN" altLang="en-US" sz="2000">
                <a:latin typeface="华文细黑" panose="02010600040101010101" pitchFamily="2" charset="-122"/>
                <a:ea typeface="华文细黑" panose="02010600040101010101" pitchFamily="2" charset="-122"/>
              </a:rPr>
              <a:t>（t为标量符号自变量）的函数：</a:t>
            </a:r>
            <a:endParaRPr lang="zh-CN" altLang="en-US" sz="2000">
              <a:latin typeface="华文细黑" panose="02010600040101010101" pitchFamily="2" charset="-122"/>
              <a:ea typeface="华文细黑" panose="02010600040101010101" pitchFamily="2" charset="-122"/>
            </a:endParaRPr>
          </a:p>
        </p:txBody>
      </p:sp>
      <p:graphicFrame>
        <p:nvGraphicFramePr>
          <p:cNvPr id="284683" name="对象 -2147482444"/>
          <p:cNvGraphicFramePr>
            <a:graphicFrameLocks noChangeAspect="1"/>
          </p:cNvGraphicFramePr>
          <p:nvPr/>
        </p:nvGraphicFramePr>
        <p:xfrm>
          <a:off x="4273550" y="4903788"/>
          <a:ext cx="1860550" cy="728662"/>
        </p:xfrm>
        <a:graphic>
          <a:graphicData uri="http://schemas.openxmlformats.org/presentationml/2006/ole">
            <mc:AlternateContent xmlns:mc="http://schemas.openxmlformats.org/markup-compatibility/2006">
              <mc:Choice xmlns:v="urn:schemas-microsoft-com:vml" Requires="v">
                <p:oleObj spid="_x0000_s3122" name="" r:id="rId3" imgW="1232535" imgH="482600" progId="Equation.3">
                  <p:embed/>
                </p:oleObj>
              </mc:Choice>
              <mc:Fallback>
                <p:oleObj name="" r:id="rId3" imgW="1232535" imgH="482600" progId="Equation.3">
                  <p:embed/>
                  <p:pic>
                    <p:nvPicPr>
                      <p:cNvPr id="0" name="图片 3121"/>
                      <p:cNvPicPr/>
                      <p:nvPr/>
                    </p:nvPicPr>
                    <p:blipFill>
                      <a:blip r:embed="rId4"/>
                      <a:stretch>
                        <a:fillRect/>
                      </a:stretch>
                    </p:blipFill>
                    <p:spPr>
                      <a:xfrm>
                        <a:off x="4273550" y="4903788"/>
                        <a:ext cx="1860550" cy="728662"/>
                      </a:xfrm>
                      <a:prstGeom prst="rect">
                        <a:avLst/>
                      </a:prstGeom>
                      <a:noFill/>
                      <a:ln w="38100">
                        <a:noFill/>
                        <a:miter/>
                      </a:ln>
                    </p:spPr>
                  </p:pic>
                </p:oleObj>
              </mc:Fallback>
            </mc:AlternateContent>
          </a:graphicData>
        </a:graphic>
      </p:graphicFrame>
      <p:sp>
        <p:nvSpPr>
          <p:cNvPr id="18" name="文本框 17"/>
          <p:cNvSpPr txBox="1"/>
          <p:nvPr/>
        </p:nvSpPr>
        <p:spPr>
          <a:xfrm>
            <a:off x="1225550" y="5497194"/>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命令格式：laplace (F,w,z)</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4685" name="文本框 18"/>
          <p:cNvSpPr txBox="1"/>
          <p:nvPr/>
        </p:nvSpPr>
        <p:spPr>
          <a:xfrm>
            <a:off x="725488" y="6089650"/>
            <a:ext cx="10515600" cy="396875"/>
          </a:xfrm>
          <a:prstGeom prst="rect">
            <a:avLst/>
          </a:prstGeom>
          <a:noFill/>
          <a:ln w="9525">
            <a:noFill/>
          </a:ln>
        </p:spPr>
        <p:txBody>
          <a:bodyPr wrap="square" anchor="t">
            <a:spAutoFit/>
          </a:bodyPr>
          <a:p>
            <a:pPr lvl="0" indent="0"/>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解释说明：使</a:t>
            </a:r>
            <a:r>
              <a:rPr lang="en-US" altLang="zh-CN" sz="2000">
                <a:latin typeface="华文细黑" panose="02010600040101010101" pitchFamily="2" charset="-122"/>
                <a:ea typeface="华文细黑" panose="02010600040101010101" pitchFamily="2" charset="-122"/>
              </a:rPr>
              <a:t>L</a:t>
            </a:r>
            <a:r>
              <a:rPr lang="zh-CN" altLang="en-US" sz="2000">
                <a:latin typeface="华文细黑" panose="02010600040101010101" pitchFamily="2" charset="-122"/>
                <a:ea typeface="华文细黑" panose="02010600040101010101" pitchFamily="2" charset="-122"/>
              </a:rPr>
              <a:t>为变量</a:t>
            </a:r>
            <a:r>
              <a:rPr lang="en-US" altLang="zh-CN" sz="2000">
                <a:solidFill>
                  <a:srgbClr val="FF0000"/>
                </a:solidFill>
                <a:latin typeface="华文细黑" panose="02010600040101010101" pitchFamily="2" charset="-122"/>
                <a:ea typeface="华文细黑" panose="02010600040101010101" pitchFamily="2" charset="-122"/>
              </a:rPr>
              <a:t>z</a:t>
            </a:r>
            <a:r>
              <a:rPr lang="zh-CN" altLang="en-US" sz="2000">
                <a:latin typeface="华文细黑" panose="02010600040101010101" pitchFamily="2" charset="-122"/>
                <a:ea typeface="华文细黑" panose="02010600040101010101" pitchFamily="2" charset="-122"/>
              </a:rPr>
              <a:t>的函数，</a:t>
            </a:r>
            <a:r>
              <a:rPr lang="en-US" altLang="zh-CN" sz="2000">
                <a:solidFill>
                  <a:srgbClr val="FF0000"/>
                </a:solidFill>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为变量</a:t>
            </a:r>
            <a:r>
              <a:rPr lang="en-US" altLang="zh-CN" sz="2000">
                <a:solidFill>
                  <a:srgbClr val="FF0000"/>
                </a:solidFill>
                <a:latin typeface="华文细黑" panose="02010600040101010101" pitchFamily="2" charset="-122"/>
                <a:ea typeface="华文细黑" panose="02010600040101010101" pitchFamily="2" charset="-122"/>
              </a:rPr>
              <a:t>w</a:t>
            </a:r>
            <a:r>
              <a:rPr lang="zh-CN" altLang="en-US" sz="2000">
                <a:latin typeface="华文细黑" panose="02010600040101010101" pitchFamily="2" charset="-122"/>
                <a:ea typeface="华文细黑" panose="02010600040101010101" pitchFamily="2" charset="-122"/>
              </a:rPr>
              <a:t>的函数：</a:t>
            </a:r>
            <a:endParaRPr lang="zh-CN" altLang="en-US" sz="2000">
              <a:latin typeface="华文细黑" panose="02010600040101010101" pitchFamily="2" charset="-122"/>
              <a:ea typeface="华文细黑" panose="02010600040101010101" pitchFamily="2" charset="-122"/>
            </a:endParaRPr>
          </a:p>
        </p:txBody>
      </p:sp>
      <p:graphicFrame>
        <p:nvGraphicFramePr>
          <p:cNvPr id="284686" name="对象 -2147482443"/>
          <p:cNvGraphicFramePr>
            <a:graphicFrameLocks noChangeAspect="1"/>
          </p:cNvGraphicFramePr>
          <p:nvPr/>
        </p:nvGraphicFramePr>
        <p:xfrm>
          <a:off x="7483475" y="5889625"/>
          <a:ext cx="2206625" cy="796925"/>
        </p:xfrm>
        <a:graphic>
          <a:graphicData uri="http://schemas.openxmlformats.org/presentationml/2006/ole">
            <mc:AlternateContent xmlns:mc="http://schemas.openxmlformats.org/markup-compatibility/2006">
              <mc:Choice xmlns:v="urn:schemas-microsoft-com:vml" Requires="v">
                <p:oleObj spid="_x0000_s3123" name="" r:id="rId5" imgW="1334135" imgH="482600" progId="Equation.3">
                  <p:embed/>
                </p:oleObj>
              </mc:Choice>
              <mc:Fallback>
                <p:oleObj name="" r:id="rId5" imgW="1334135" imgH="482600" progId="Equation.3">
                  <p:embed/>
                  <p:pic>
                    <p:nvPicPr>
                      <p:cNvPr id="0" name="图片 3122"/>
                      <p:cNvPicPr/>
                      <p:nvPr/>
                    </p:nvPicPr>
                    <p:blipFill>
                      <a:blip r:embed="rId6"/>
                      <a:stretch>
                        <a:fillRect/>
                      </a:stretch>
                    </p:blipFill>
                    <p:spPr>
                      <a:xfrm>
                        <a:off x="7483475" y="5889625"/>
                        <a:ext cx="2206625" cy="796925"/>
                      </a:xfrm>
                      <a:prstGeom prst="rect">
                        <a:avLst/>
                      </a:prstGeom>
                      <a:noFill/>
                      <a:ln w="38100">
                        <a:noFill/>
                        <a:miter/>
                      </a:ln>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21"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86722"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9" name="文本框 8"/>
          <p:cNvSpPr txBox="1"/>
          <p:nvPr/>
        </p:nvSpPr>
        <p:spPr>
          <a:xfrm>
            <a:off x="1225550" y="1812925"/>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 = ilaplace(L)</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 184"/>
          <p:cNvSpPr/>
          <p:nvPr/>
        </p:nvSpPr>
        <p:spPr>
          <a:xfrm>
            <a:off x="914400" y="1441450"/>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2" name="文本框 1"/>
          <p:cNvSpPr txBox="1"/>
          <p:nvPr/>
        </p:nvSpPr>
        <p:spPr>
          <a:xfrm>
            <a:off x="1225550" y="1355725"/>
            <a:ext cx="4311650"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命令函数ilaplace</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286726" name="文本框 9"/>
          <p:cNvSpPr txBox="1"/>
          <p:nvPr/>
        </p:nvSpPr>
        <p:spPr>
          <a:xfrm>
            <a:off x="725488" y="2270125"/>
            <a:ext cx="10515600" cy="1006475"/>
          </a:xfrm>
          <a:prstGeom prst="rect">
            <a:avLst/>
          </a:prstGeom>
          <a:noFill/>
          <a:ln w="9525">
            <a:noFill/>
          </a:ln>
        </p:spPr>
        <p:txBody>
          <a:bodyPr wrap="square" anchor="t">
            <a:spAutoFit/>
          </a:bodyPr>
          <a:p>
            <a:pPr lvl="0" indent="0"/>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解释说明：输出参量</a:t>
            </a:r>
            <a:r>
              <a:rPr lang="zh-CN" altLang="en-US" sz="2000">
                <a:solidFill>
                  <a:srgbClr val="FF0000"/>
                </a:solidFill>
                <a:latin typeface="华文细黑" panose="02010600040101010101" pitchFamily="2" charset="-122"/>
                <a:ea typeface="华文细黑" panose="02010600040101010101" pitchFamily="2" charset="-122"/>
              </a:rPr>
              <a:t>F = F(t)</a:t>
            </a:r>
            <a:r>
              <a:rPr lang="zh-CN" altLang="en-US" sz="2000">
                <a:latin typeface="华文细黑" panose="02010600040101010101" pitchFamily="2" charset="-122"/>
                <a:ea typeface="华文细黑" panose="02010600040101010101" pitchFamily="2" charset="-122"/>
              </a:rPr>
              <a:t>为缺省变量</a:t>
            </a:r>
            <a:r>
              <a:rPr lang="zh-CN" altLang="en-US" sz="2000">
                <a:solidFill>
                  <a:srgbClr val="FF0000"/>
                </a:solidFill>
                <a:latin typeface="华文细黑" panose="02010600040101010101" pitchFamily="2" charset="-122"/>
                <a:ea typeface="华文细黑" panose="02010600040101010101" pitchFamily="2" charset="-122"/>
              </a:rPr>
              <a:t>s</a:t>
            </a:r>
            <a:r>
              <a:rPr lang="zh-CN" altLang="en-US" sz="2000">
                <a:latin typeface="华文细黑" panose="02010600040101010101" pitchFamily="2" charset="-122"/>
                <a:ea typeface="华文细黑" panose="02010600040101010101" pitchFamily="2" charset="-122"/>
              </a:rPr>
              <a:t>的标量符号对象</a:t>
            </a:r>
            <a:r>
              <a:rPr lang="zh-CN" altLang="en-US" sz="2000">
                <a:solidFill>
                  <a:srgbClr val="FF0000"/>
                </a:solidFill>
                <a:latin typeface="华文细黑" panose="02010600040101010101" pitchFamily="2" charset="-122"/>
                <a:ea typeface="华文细黑" panose="02010600040101010101" pitchFamily="2" charset="-122"/>
              </a:rPr>
              <a:t>L</a:t>
            </a:r>
            <a:r>
              <a:rPr lang="zh-CN" altLang="en-US" sz="2000">
                <a:latin typeface="华文细黑" panose="02010600040101010101" pitchFamily="2" charset="-122"/>
                <a:ea typeface="华文细黑" panose="02010600040101010101" pitchFamily="2" charset="-122"/>
              </a:rPr>
              <a:t>的逆</a:t>
            </a:r>
            <a:r>
              <a:rPr lang="zh-CN" altLang="en-US" sz="2000">
                <a:solidFill>
                  <a:srgbClr val="FF0000"/>
                </a:solidFill>
                <a:latin typeface="华文细黑" panose="02010600040101010101" pitchFamily="2" charset="-122"/>
                <a:ea typeface="华文细黑" panose="02010600040101010101" pitchFamily="2" charset="-122"/>
              </a:rPr>
              <a:t>Laplace</a:t>
            </a:r>
            <a:r>
              <a:rPr lang="zh-CN" altLang="en-US" sz="2000">
                <a:latin typeface="华文细黑" panose="02010600040101010101" pitchFamily="2" charset="-122"/>
                <a:ea typeface="华文细黑" panose="02010600040101010101" pitchFamily="2" charset="-122"/>
              </a:rPr>
              <a:t>变换，即：</a:t>
            </a:r>
            <a:r>
              <a:rPr lang="zh-CN" altLang="en-US" sz="2000">
                <a:solidFill>
                  <a:srgbClr val="FF0000"/>
                </a:solidFill>
                <a:latin typeface="华文细黑" panose="02010600040101010101" pitchFamily="2" charset="-122"/>
                <a:ea typeface="华文细黑" panose="02010600040101010101" pitchFamily="2" charset="-122"/>
              </a:rPr>
              <a:t>F = F(w)→ f = f(x)</a:t>
            </a:r>
            <a:r>
              <a:rPr lang="zh-CN" altLang="en-US" sz="2000">
                <a:latin typeface="华文细黑" panose="02010600040101010101" pitchFamily="2" charset="-122"/>
                <a:ea typeface="华文细黑" panose="02010600040101010101" pitchFamily="2" charset="-122"/>
              </a:rPr>
              <a:t>。若</a:t>
            </a:r>
            <a:r>
              <a:rPr lang="zh-CN" altLang="en-US" sz="2000">
                <a:solidFill>
                  <a:srgbClr val="FF0000"/>
                </a:solidFill>
                <a:latin typeface="华文细黑" panose="02010600040101010101" pitchFamily="2" charset="-122"/>
                <a:ea typeface="华文细黑" panose="02010600040101010101" pitchFamily="2" charset="-122"/>
              </a:rPr>
              <a:t>L = L(t)</a:t>
            </a:r>
            <a:r>
              <a:rPr lang="zh-CN" altLang="en-US" sz="2000">
                <a:latin typeface="华文细黑" panose="02010600040101010101" pitchFamily="2" charset="-122"/>
                <a:ea typeface="华文细黑" panose="02010600040101010101" pitchFamily="2" charset="-122"/>
              </a:rPr>
              <a:t>，则</a:t>
            </a:r>
            <a:r>
              <a:rPr lang="zh-CN" altLang="en-US" sz="2000">
                <a:solidFill>
                  <a:srgbClr val="FF0000"/>
                </a:solidFill>
                <a:latin typeface="华文细黑" panose="02010600040101010101" pitchFamily="2" charset="-122"/>
                <a:ea typeface="华文细黑" panose="02010600040101010101" pitchFamily="2" charset="-122"/>
              </a:rPr>
              <a:t>ilaplace (L)</a:t>
            </a:r>
            <a:r>
              <a:rPr lang="zh-CN" altLang="en-US" sz="2000">
                <a:latin typeface="华文细黑" panose="02010600040101010101" pitchFamily="2" charset="-122"/>
                <a:ea typeface="华文细黑" panose="02010600040101010101" pitchFamily="2" charset="-122"/>
              </a:rPr>
              <a:t>返回变量为x的函数F，即</a:t>
            </a:r>
            <a:r>
              <a:rPr lang="zh-CN" altLang="en-US" sz="2000">
                <a:solidFill>
                  <a:srgbClr val="FF0000"/>
                </a:solidFill>
                <a:latin typeface="华文细黑" panose="02010600040101010101" pitchFamily="2" charset="-122"/>
                <a:ea typeface="华文细黑" panose="02010600040101010101" pitchFamily="2" charset="-122"/>
              </a:rPr>
              <a:t>：F = F(x)→ f = f(t)</a:t>
            </a:r>
            <a:r>
              <a:rPr lang="zh-CN" altLang="en-US" sz="2000">
                <a:latin typeface="华文细黑" panose="02010600040101010101" pitchFamily="2" charset="-122"/>
                <a:ea typeface="华文细黑" panose="02010600040101010101" pitchFamily="2" charset="-122"/>
              </a:rPr>
              <a:t>。逆</a:t>
            </a:r>
            <a:r>
              <a:rPr lang="zh-CN" altLang="en-US" sz="2000">
                <a:solidFill>
                  <a:srgbClr val="FF0000"/>
                </a:solidFill>
                <a:latin typeface="华文细黑" panose="02010600040101010101" pitchFamily="2" charset="-122"/>
                <a:ea typeface="华文细黑" panose="02010600040101010101" pitchFamily="2" charset="-122"/>
              </a:rPr>
              <a:t>Laplace</a:t>
            </a:r>
            <a:r>
              <a:rPr lang="zh-CN" altLang="en-US" sz="2000">
                <a:latin typeface="华文细黑" panose="02010600040101010101" pitchFamily="2" charset="-122"/>
                <a:ea typeface="华文细黑" panose="02010600040101010101" pitchFamily="2" charset="-122"/>
              </a:rPr>
              <a:t>变换定义为：</a:t>
            </a:r>
            <a:endParaRPr lang="zh-CN" altLang="en-US" sz="2000">
              <a:latin typeface="华文细黑" panose="02010600040101010101" pitchFamily="2" charset="-122"/>
              <a:ea typeface="华文细黑" panose="02010600040101010101" pitchFamily="2" charset="-122"/>
            </a:endParaRPr>
          </a:p>
        </p:txBody>
      </p:sp>
      <p:sp>
        <p:nvSpPr>
          <p:cNvPr id="15" name="文本框 14"/>
          <p:cNvSpPr txBox="1"/>
          <p:nvPr/>
        </p:nvSpPr>
        <p:spPr>
          <a:xfrm>
            <a:off x="1348105" y="3606165"/>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 = ilaplace(L,y)</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6728" name="文本框 15"/>
          <p:cNvSpPr txBox="1"/>
          <p:nvPr/>
        </p:nvSpPr>
        <p:spPr>
          <a:xfrm>
            <a:off x="838200" y="4064000"/>
            <a:ext cx="10515600" cy="395288"/>
          </a:xfrm>
          <a:prstGeom prst="rect">
            <a:avLst/>
          </a:prstGeom>
          <a:noFill/>
          <a:ln w="9525">
            <a:noFill/>
          </a:ln>
        </p:spPr>
        <p:txBody>
          <a:bodyPr wrap="square" anchor="t">
            <a:spAutoFit/>
          </a:bodyPr>
          <a:p>
            <a:pPr lvl="0" indent="0"/>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解释说明：使函数F为变量</a:t>
            </a:r>
            <a:r>
              <a:rPr lang="zh-CN" altLang="en-US" sz="2000">
                <a:solidFill>
                  <a:srgbClr val="FF0000"/>
                </a:solidFill>
                <a:latin typeface="华文细黑" panose="02010600040101010101" pitchFamily="2" charset="-122"/>
                <a:ea typeface="华文细黑" panose="02010600040101010101" pitchFamily="2" charset="-122"/>
              </a:rPr>
              <a:t>y</a:t>
            </a:r>
            <a:r>
              <a:rPr lang="zh-CN" altLang="en-US" sz="2000">
                <a:latin typeface="华文细黑" panose="02010600040101010101" pitchFamily="2" charset="-122"/>
                <a:ea typeface="华文细黑" panose="02010600040101010101" pitchFamily="2" charset="-122"/>
              </a:rPr>
              <a:t>（y为标量符号对象）的函数：</a:t>
            </a:r>
            <a:endParaRPr lang="zh-CN" altLang="en-US" sz="2000">
              <a:latin typeface="华文细黑" panose="02010600040101010101" pitchFamily="2" charset="-122"/>
              <a:ea typeface="华文细黑" panose="02010600040101010101" pitchFamily="2" charset="-122"/>
            </a:endParaRPr>
          </a:p>
        </p:txBody>
      </p:sp>
      <p:sp>
        <p:nvSpPr>
          <p:cNvPr id="18" name="文本框 17"/>
          <p:cNvSpPr txBox="1"/>
          <p:nvPr/>
        </p:nvSpPr>
        <p:spPr>
          <a:xfrm>
            <a:off x="1348105" y="5017769"/>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 = ilaplace(L,y,x)</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6730" name="文本框 18"/>
          <p:cNvSpPr txBox="1"/>
          <p:nvPr/>
        </p:nvSpPr>
        <p:spPr>
          <a:xfrm>
            <a:off x="838200" y="5475288"/>
            <a:ext cx="10515600" cy="395287"/>
          </a:xfrm>
          <a:prstGeom prst="rect">
            <a:avLst/>
          </a:prstGeom>
          <a:noFill/>
          <a:ln w="9525">
            <a:noFill/>
          </a:ln>
        </p:spPr>
        <p:txBody>
          <a:bodyPr wrap="square" anchor="t">
            <a:spAutoFit/>
          </a:bodyPr>
          <a:p>
            <a:pPr lvl="0" indent="0"/>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解释说明：使</a:t>
            </a:r>
            <a:r>
              <a:rPr lang="en-US" altLang="zh-CN" sz="2000">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为变量</a:t>
            </a:r>
            <a:r>
              <a:rPr lang="en-US" altLang="zh-CN" sz="2000">
                <a:latin typeface="华文细黑" panose="02010600040101010101" pitchFamily="2" charset="-122"/>
                <a:ea typeface="华文细黑" panose="02010600040101010101" pitchFamily="2" charset="-122"/>
              </a:rPr>
              <a:t>x</a:t>
            </a:r>
            <a:r>
              <a:rPr lang="zh-CN" altLang="en-US" sz="2000">
                <a:latin typeface="华文细黑" panose="02010600040101010101" pitchFamily="2" charset="-122"/>
                <a:ea typeface="华文细黑" panose="02010600040101010101" pitchFamily="2" charset="-122"/>
              </a:rPr>
              <a:t>的函数，</a:t>
            </a:r>
            <a:r>
              <a:rPr lang="en-US" altLang="zh-CN" sz="2000">
                <a:latin typeface="华文细黑" panose="02010600040101010101" pitchFamily="2" charset="-122"/>
                <a:ea typeface="华文细黑" panose="02010600040101010101" pitchFamily="2" charset="-122"/>
              </a:rPr>
              <a:t>L</a:t>
            </a:r>
            <a:r>
              <a:rPr lang="zh-CN" altLang="en-US" sz="2000">
                <a:latin typeface="华文细黑" panose="02010600040101010101" pitchFamily="2" charset="-122"/>
                <a:ea typeface="华文细黑" panose="02010600040101010101" pitchFamily="2" charset="-122"/>
              </a:rPr>
              <a:t>为变量</a:t>
            </a:r>
            <a:r>
              <a:rPr lang="en-US" altLang="zh-CN" sz="2000">
                <a:latin typeface="华文细黑" panose="02010600040101010101" pitchFamily="2" charset="-122"/>
                <a:ea typeface="华文细黑" panose="02010600040101010101" pitchFamily="2" charset="-122"/>
              </a:rPr>
              <a:t>y</a:t>
            </a:r>
            <a:r>
              <a:rPr lang="zh-CN" altLang="en-US" sz="2000">
                <a:latin typeface="华文细黑" panose="02010600040101010101" pitchFamily="2" charset="-122"/>
                <a:ea typeface="华文细黑" panose="02010600040101010101" pitchFamily="2" charset="-122"/>
              </a:rPr>
              <a:t>的函数：</a:t>
            </a:r>
            <a:endParaRPr lang="zh-CN" altLang="en-US" sz="2000">
              <a:latin typeface="华文细黑" panose="02010600040101010101" pitchFamily="2" charset="-122"/>
              <a:ea typeface="华文细黑" panose="02010600040101010101" pitchFamily="2" charset="-122"/>
            </a:endParaRPr>
          </a:p>
        </p:txBody>
      </p:sp>
      <p:graphicFrame>
        <p:nvGraphicFramePr>
          <p:cNvPr id="286731" name="对象 -2147482442"/>
          <p:cNvGraphicFramePr>
            <a:graphicFrameLocks noChangeAspect="1"/>
          </p:cNvGraphicFramePr>
          <p:nvPr/>
        </p:nvGraphicFramePr>
        <p:xfrm>
          <a:off x="3881438" y="2968625"/>
          <a:ext cx="2252662" cy="638175"/>
        </p:xfrm>
        <a:graphic>
          <a:graphicData uri="http://schemas.openxmlformats.org/presentationml/2006/ole">
            <mc:AlternateContent xmlns:mc="http://schemas.openxmlformats.org/markup-compatibility/2006">
              <mc:Choice xmlns:v="urn:schemas-microsoft-com:vml" Requires="v">
                <p:oleObj spid="_x0000_s3124" name="" r:id="rId1" imgW="1257300" imgH="355600" progId="Equation.3">
                  <p:embed/>
                </p:oleObj>
              </mc:Choice>
              <mc:Fallback>
                <p:oleObj name="" r:id="rId1" imgW="1257300" imgH="355600" progId="Equation.3">
                  <p:embed/>
                  <p:pic>
                    <p:nvPicPr>
                      <p:cNvPr id="0" name="图片 3123"/>
                      <p:cNvPicPr/>
                      <p:nvPr/>
                    </p:nvPicPr>
                    <p:blipFill>
                      <a:blip r:embed="rId2"/>
                      <a:stretch>
                        <a:fillRect/>
                      </a:stretch>
                    </p:blipFill>
                    <p:spPr>
                      <a:xfrm>
                        <a:off x="3881438" y="2968625"/>
                        <a:ext cx="2252662" cy="638175"/>
                      </a:xfrm>
                      <a:prstGeom prst="rect">
                        <a:avLst/>
                      </a:prstGeom>
                      <a:noFill/>
                      <a:ln w="38100">
                        <a:noFill/>
                        <a:miter/>
                      </a:ln>
                    </p:spPr>
                  </p:pic>
                </p:oleObj>
              </mc:Fallback>
            </mc:AlternateContent>
          </a:graphicData>
        </a:graphic>
      </p:graphicFrame>
      <p:graphicFrame>
        <p:nvGraphicFramePr>
          <p:cNvPr id="286732" name="对象 -2147482441"/>
          <p:cNvGraphicFramePr>
            <a:graphicFrameLocks noChangeAspect="1"/>
          </p:cNvGraphicFramePr>
          <p:nvPr/>
        </p:nvGraphicFramePr>
        <p:xfrm>
          <a:off x="3881438" y="4438650"/>
          <a:ext cx="2176462" cy="579438"/>
        </p:xfrm>
        <a:graphic>
          <a:graphicData uri="http://schemas.openxmlformats.org/presentationml/2006/ole">
            <mc:AlternateContent xmlns:mc="http://schemas.openxmlformats.org/markup-compatibility/2006">
              <mc:Choice xmlns:v="urn:schemas-microsoft-com:vml" Requires="v">
                <p:oleObj spid="_x0000_s3125" name="" r:id="rId3" imgW="1333500" imgH="355600" progId="Equation.3">
                  <p:embed/>
                </p:oleObj>
              </mc:Choice>
              <mc:Fallback>
                <p:oleObj name="" r:id="rId3" imgW="1333500" imgH="355600" progId="Equation.3">
                  <p:embed/>
                  <p:pic>
                    <p:nvPicPr>
                      <p:cNvPr id="0" name="图片 3124"/>
                      <p:cNvPicPr/>
                      <p:nvPr/>
                    </p:nvPicPr>
                    <p:blipFill>
                      <a:blip r:embed="rId4"/>
                      <a:stretch>
                        <a:fillRect/>
                      </a:stretch>
                    </p:blipFill>
                    <p:spPr>
                      <a:xfrm>
                        <a:off x="3881438" y="4438650"/>
                        <a:ext cx="2176462" cy="579438"/>
                      </a:xfrm>
                      <a:prstGeom prst="rect">
                        <a:avLst/>
                      </a:prstGeom>
                      <a:noFill/>
                      <a:ln w="38100">
                        <a:noFill/>
                        <a:miter/>
                      </a:ln>
                    </p:spPr>
                  </p:pic>
                </p:oleObj>
              </mc:Fallback>
            </mc:AlternateContent>
          </a:graphicData>
        </a:graphic>
      </p:graphicFrame>
      <p:graphicFrame>
        <p:nvGraphicFramePr>
          <p:cNvPr id="286733" name="对象 -2147482440"/>
          <p:cNvGraphicFramePr>
            <a:graphicFrameLocks noChangeAspect="1"/>
          </p:cNvGraphicFramePr>
          <p:nvPr/>
        </p:nvGraphicFramePr>
        <p:xfrm>
          <a:off x="3860800" y="5870575"/>
          <a:ext cx="2197100" cy="587375"/>
        </p:xfrm>
        <a:graphic>
          <a:graphicData uri="http://schemas.openxmlformats.org/presentationml/2006/ole">
            <mc:AlternateContent xmlns:mc="http://schemas.openxmlformats.org/markup-compatibility/2006">
              <mc:Choice xmlns:v="urn:schemas-microsoft-com:vml" Requires="v">
                <p:oleObj spid="_x0000_s3126" name="" r:id="rId5" imgW="1333500" imgH="355600" progId="Equation.3">
                  <p:embed/>
                </p:oleObj>
              </mc:Choice>
              <mc:Fallback>
                <p:oleObj name="" r:id="rId5" imgW="1333500" imgH="355600" progId="Equation.3">
                  <p:embed/>
                  <p:pic>
                    <p:nvPicPr>
                      <p:cNvPr id="0" name="图片 3125"/>
                      <p:cNvPicPr/>
                      <p:nvPr/>
                    </p:nvPicPr>
                    <p:blipFill>
                      <a:blip r:embed="rId6"/>
                      <a:stretch>
                        <a:fillRect/>
                      </a:stretch>
                    </p:blipFill>
                    <p:spPr>
                      <a:xfrm>
                        <a:off x="3860800" y="5870575"/>
                        <a:ext cx="2197100" cy="587375"/>
                      </a:xfrm>
                      <a:prstGeom prst="rect">
                        <a:avLst/>
                      </a:prstGeom>
                      <a:noFill/>
                      <a:ln w="38100">
                        <a:noFill/>
                        <a:miter/>
                      </a:ln>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8769"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88770"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9" name="文本框 8"/>
          <p:cNvSpPr txBox="1"/>
          <p:nvPr/>
        </p:nvSpPr>
        <p:spPr>
          <a:xfrm>
            <a:off x="1225550" y="1812925"/>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 = ztrans(f)</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 184"/>
          <p:cNvSpPr/>
          <p:nvPr/>
        </p:nvSpPr>
        <p:spPr>
          <a:xfrm>
            <a:off x="914400" y="1441450"/>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2" name="文本框 1"/>
          <p:cNvSpPr txBox="1"/>
          <p:nvPr/>
        </p:nvSpPr>
        <p:spPr>
          <a:xfrm>
            <a:off x="1225550" y="1355725"/>
            <a:ext cx="4311650"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命令函数ztrans</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288774" name="文本框 9"/>
          <p:cNvSpPr txBox="1"/>
          <p:nvPr/>
        </p:nvSpPr>
        <p:spPr>
          <a:xfrm>
            <a:off x="725488" y="2270125"/>
            <a:ext cx="10515600" cy="701675"/>
          </a:xfrm>
          <a:prstGeom prst="rect">
            <a:avLst/>
          </a:prstGeom>
          <a:noFill/>
          <a:ln w="9525">
            <a:noFill/>
          </a:ln>
        </p:spPr>
        <p:txBody>
          <a:bodyPr wrap="square" anchor="t">
            <a:spAutoFit/>
          </a:bodyPr>
          <a:p>
            <a:pPr lvl="0" indent="0"/>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解释说明：对缺省自变量为</a:t>
            </a:r>
            <a:r>
              <a:rPr lang="zh-CN" altLang="en-US" sz="2000">
                <a:solidFill>
                  <a:srgbClr val="FF0000"/>
                </a:solidFill>
                <a:latin typeface="华文细黑" panose="02010600040101010101" pitchFamily="2" charset="-122"/>
                <a:ea typeface="华文细黑" panose="02010600040101010101" pitchFamily="2" charset="-122"/>
              </a:rPr>
              <a:t>n</a:t>
            </a:r>
            <a:r>
              <a:rPr lang="zh-CN" altLang="en-US" sz="2000">
                <a:latin typeface="华文细黑" panose="02010600040101010101" pitchFamily="2" charset="-122"/>
                <a:ea typeface="华文细黑" panose="02010600040101010101" pitchFamily="2" charset="-122"/>
              </a:rPr>
              <a:t>（就像由命令</a:t>
            </a:r>
            <a:r>
              <a:rPr lang="zh-CN" altLang="en-US" sz="2000">
                <a:solidFill>
                  <a:srgbClr val="FF0000"/>
                </a:solidFill>
                <a:latin typeface="华文细黑" panose="02010600040101010101" pitchFamily="2" charset="-122"/>
                <a:ea typeface="华文细黑" panose="02010600040101010101" pitchFamily="2" charset="-122"/>
              </a:rPr>
              <a:t>findsym</a:t>
            </a:r>
            <a:r>
              <a:rPr lang="zh-CN" altLang="en-US" sz="2000">
                <a:latin typeface="华文细黑" panose="02010600040101010101" pitchFamily="2" charset="-122"/>
                <a:ea typeface="华文细黑" panose="02010600040101010101" pitchFamily="2" charset="-122"/>
              </a:rPr>
              <a:t>确定的一样）的单值函数f计算</a:t>
            </a:r>
            <a:r>
              <a:rPr lang="zh-CN" altLang="en-US" sz="2000">
                <a:solidFill>
                  <a:srgbClr val="FF0000"/>
                </a:solidFill>
                <a:latin typeface="华文细黑" panose="02010600040101010101" pitchFamily="2" charset="-122"/>
                <a:ea typeface="华文细黑" panose="02010600040101010101" pitchFamily="2" charset="-122"/>
              </a:rPr>
              <a:t>z-</a:t>
            </a:r>
            <a:r>
              <a:rPr lang="zh-CN" altLang="en-US" sz="2000">
                <a:latin typeface="华文细黑" panose="02010600040101010101" pitchFamily="2" charset="-122"/>
                <a:ea typeface="华文细黑" panose="02010600040101010101" pitchFamily="2" charset="-122"/>
              </a:rPr>
              <a:t>变换。输出参量</a:t>
            </a:r>
            <a:r>
              <a:rPr lang="zh-CN" altLang="en-US" sz="2000">
                <a:solidFill>
                  <a:srgbClr val="FF0000"/>
                </a:solidFill>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为变量</a:t>
            </a:r>
            <a:r>
              <a:rPr lang="zh-CN" altLang="en-US" sz="2000">
                <a:solidFill>
                  <a:srgbClr val="FF0000"/>
                </a:solidFill>
                <a:latin typeface="华文细黑" panose="02010600040101010101" pitchFamily="2" charset="-122"/>
                <a:ea typeface="华文细黑" panose="02010600040101010101" pitchFamily="2" charset="-122"/>
              </a:rPr>
              <a:t>z</a:t>
            </a:r>
            <a:r>
              <a:rPr lang="zh-CN" altLang="en-US" sz="2000">
                <a:latin typeface="华文细黑" panose="02010600040101010101" pitchFamily="2" charset="-122"/>
                <a:ea typeface="华文细黑" panose="02010600040101010101" pitchFamily="2" charset="-122"/>
              </a:rPr>
              <a:t>的函数：</a:t>
            </a:r>
            <a:r>
              <a:rPr lang="zh-CN" altLang="en-US" sz="2000">
                <a:solidFill>
                  <a:srgbClr val="FF0000"/>
                </a:solidFill>
                <a:latin typeface="华文细黑" panose="02010600040101010101" pitchFamily="2" charset="-122"/>
                <a:ea typeface="华文细黑" panose="02010600040101010101" pitchFamily="2" charset="-122"/>
              </a:rPr>
              <a:t>f = f(n) → F = F(z)。</a:t>
            </a:r>
            <a:r>
              <a:rPr lang="zh-CN" altLang="en-US" sz="2000">
                <a:latin typeface="华文细黑" panose="02010600040101010101" pitchFamily="2" charset="-122"/>
                <a:ea typeface="华文细黑" panose="02010600040101010101" pitchFamily="2" charset="-122"/>
              </a:rPr>
              <a:t>函数</a:t>
            </a:r>
            <a:r>
              <a:rPr lang="zh-CN" altLang="en-US" sz="2000">
                <a:solidFill>
                  <a:srgbClr val="FF0000"/>
                </a:solidFill>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的</a:t>
            </a:r>
            <a:r>
              <a:rPr lang="zh-CN" altLang="en-US" sz="2000">
                <a:solidFill>
                  <a:srgbClr val="FF0000"/>
                </a:solidFill>
                <a:latin typeface="华文细黑" panose="02010600040101010101" pitchFamily="2" charset="-122"/>
                <a:ea typeface="华文细黑" panose="02010600040101010101" pitchFamily="2" charset="-122"/>
              </a:rPr>
              <a:t>z-</a:t>
            </a:r>
            <a:r>
              <a:rPr lang="zh-CN" altLang="en-US" sz="2000">
                <a:latin typeface="华文细黑" panose="02010600040101010101" pitchFamily="2" charset="-122"/>
                <a:ea typeface="华文细黑" panose="02010600040101010101" pitchFamily="2" charset="-122"/>
              </a:rPr>
              <a:t>变换定义为：</a:t>
            </a:r>
            <a:endParaRPr lang="zh-CN" altLang="en-US" sz="2000">
              <a:latin typeface="华文细黑" panose="02010600040101010101" pitchFamily="2" charset="-122"/>
              <a:ea typeface="华文细黑" panose="02010600040101010101" pitchFamily="2" charset="-122"/>
            </a:endParaRPr>
          </a:p>
        </p:txBody>
      </p:sp>
      <p:sp>
        <p:nvSpPr>
          <p:cNvPr id="15" name="文本框 14"/>
          <p:cNvSpPr txBox="1"/>
          <p:nvPr/>
        </p:nvSpPr>
        <p:spPr>
          <a:xfrm>
            <a:off x="1348105" y="3606165"/>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 = ztrans(f,w)</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8776" name="文本框 15"/>
          <p:cNvSpPr txBox="1"/>
          <p:nvPr/>
        </p:nvSpPr>
        <p:spPr>
          <a:xfrm>
            <a:off x="838200" y="4064000"/>
            <a:ext cx="10515600" cy="395288"/>
          </a:xfrm>
          <a:prstGeom prst="rect">
            <a:avLst/>
          </a:prstGeom>
          <a:noFill/>
          <a:ln w="9525">
            <a:noFill/>
          </a:ln>
        </p:spPr>
        <p:txBody>
          <a:bodyPr wrap="square" anchor="t">
            <a:spAutoFit/>
          </a:bodyPr>
          <a:p>
            <a:pPr lvl="0" indent="0"/>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解释说明：用符号变量</a:t>
            </a:r>
            <a:r>
              <a:rPr lang="zh-CN" altLang="en-US" sz="2000">
                <a:solidFill>
                  <a:srgbClr val="FF0000"/>
                </a:solidFill>
                <a:latin typeface="华文细黑" panose="02010600040101010101" pitchFamily="2" charset="-122"/>
                <a:ea typeface="华文细黑" panose="02010600040101010101" pitchFamily="2" charset="-122"/>
              </a:rPr>
              <a:t>w</a:t>
            </a:r>
            <a:r>
              <a:rPr lang="zh-CN" altLang="en-US" sz="2000">
                <a:latin typeface="华文细黑" panose="02010600040101010101" pitchFamily="2" charset="-122"/>
                <a:ea typeface="华文细黑" panose="02010600040101010101" pitchFamily="2" charset="-122"/>
              </a:rPr>
              <a:t>代替缺省的</a:t>
            </a:r>
            <a:r>
              <a:rPr lang="zh-CN" altLang="en-US" sz="2000">
                <a:solidFill>
                  <a:srgbClr val="FF0000"/>
                </a:solidFill>
                <a:latin typeface="华文细黑" panose="02010600040101010101" pitchFamily="2" charset="-122"/>
                <a:ea typeface="华文细黑" panose="02010600040101010101" pitchFamily="2" charset="-122"/>
              </a:rPr>
              <a:t>z</a:t>
            </a:r>
            <a:r>
              <a:rPr lang="zh-CN" altLang="en-US" sz="2000">
                <a:latin typeface="华文细黑" panose="02010600040101010101" pitchFamily="2" charset="-122"/>
                <a:ea typeface="华文细黑" panose="02010600040101010101" pitchFamily="2" charset="-122"/>
              </a:rPr>
              <a:t>作为函数</a:t>
            </a:r>
            <a:r>
              <a:rPr lang="zh-CN" altLang="en-US" sz="2000">
                <a:solidFill>
                  <a:srgbClr val="FF0000"/>
                </a:solidFill>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的自变量，即</a:t>
            </a:r>
            <a:endParaRPr lang="zh-CN" altLang="en-US" sz="2000">
              <a:latin typeface="华文细黑" panose="02010600040101010101" pitchFamily="2" charset="-122"/>
              <a:ea typeface="华文细黑" panose="02010600040101010101" pitchFamily="2" charset="-122"/>
            </a:endParaRPr>
          </a:p>
        </p:txBody>
      </p:sp>
      <p:sp>
        <p:nvSpPr>
          <p:cNvPr id="18" name="文本框 17"/>
          <p:cNvSpPr txBox="1"/>
          <p:nvPr/>
        </p:nvSpPr>
        <p:spPr>
          <a:xfrm>
            <a:off x="1348105" y="5017769"/>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 = ztrans(f,k,w)</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8778" name="文本框 18"/>
          <p:cNvSpPr txBox="1"/>
          <p:nvPr/>
        </p:nvSpPr>
        <p:spPr>
          <a:xfrm>
            <a:off x="838200" y="5475288"/>
            <a:ext cx="10515600" cy="395287"/>
          </a:xfrm>
          <a:prstGeom prst="rect">
            <a:avLst/>
          </a:prstGeom>
          <a:noFill/>
          <a:ln w="9525">
            <a:noFill/>
          </a:ln>
        </p:spPr>
        <p:txBody>
          <a:bodyPr wrap="square" anchor="t">
            <a:spAutoFit/>
          </a:bodyPr>
          <a:p>
            <a:pPr lvl="0" indent="0"/>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解释说明：对函数</a:t>
            </a:r>
            <a:r>
              <a:rPr lang="en-US" altLang="zh-CN" sz="2000">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中指定的符号变量</a:t>
            </a:r>
            <a:r>
              <a:rPr lang="en-US" altLang="zh-CN" sz="2000">
                <a:solidFill>
                  <a:srgbClr val="FF0000"/>
                </a:solidFill>
                <a:latin typeface="华文细黑" panose="02010600040101010101" pitchFamily="2" charset="-122"/>
                <a:ea typeface="华文细黑" panose="02010600040101010101" pitchFamily="2" charset="-122"/>
              </a:rPr>
              <a:t>k</a:t>
            </a:r>
            <a:r>
              <a:rPr lang="zh-CN" altLang="en-US" sz="2000">
                <a:latin typeface="华文细黑" panose="02010600040101010101" pitchFamily="2" charset="-122"/>
                <a:ea typeface="华文细黑" panose="02010600040101010101" pitchFamily="2" charset="-122"/>
              </a:rPr>
              <a:t>计算</a:t>
            </a:r>
            <a:r>
              <a:rPr lang="en-US" altLang="zh-CN" sz="2000">
                <a:solidFill>
                  <a:srgbClr val="FF0000"/>
                </a:solidFill>
                <a:latin typeface="华文细黑" panose="02010600040101010101" pitchFamily="2" charset="-122"/>
                <a:ea typeface="华文细黑" panose="02010600040101010101" pitchFamily="2" charset="-122"/>
              </a:rPr>
              <a:t>z-</a:t>
            </a:r>
            <a:r>
              <a:rPr lang="zh-CN" altLang="en-US" sz="2000">
                <a:latin typeface="华文细黑" panose="02010600040101010101" pitchFamily="2" charset="-122"/>
                <a:ea typeface="华文细黑" panose="02010600040101010101" pitchFamily="2" charset="-122"/>
              </a:rPr>
              <a:t>变换，即：</a:t>
            </a:r>
            <a:endParaRPr lang="zh-CN" altLang="en-US" sz="2000">
              <a:latin typeface="华文细黑" panose="02010600040101010101" pitchFamily="2" charset="-122"/>
              <a:ea typeface="华文细黑" panose="02010600040101010101" pitchFamily="2" charset="-122"/>
            </a:endParaRPr>
          </a:p>
        </p:txBody>
      </p:sp>
      <p:graphicFrame>
        <p:nvGraphicFramePr>
          <p:cNvPr id="288779" name="对象 -2147482439"/>
          <p:cNvGraphicFramePr>
            <a:graphicFrameLocks noChangeAspect="1"/>
          </p:cNvGraphicFramePr>
          <p:nvPr/>
        </p:nvGraphicFramePr>
        <p:xfrm>
          <a:off x="1633538" y="2971800"/>
          <a:ext cx="1504950" cy="650875"/>
        </p:xfrm>
        <a:graphic>
          <a:graphicData uri="http://schemas.openxmlformats.org/presentationml/2006/ole">
            <mc:AlternateContent xmlns:mc="http://schemas.openxmlformats.org/markup-compatibility/2006">
              <mc:Choice xmlns:v="urn:schemas-microsoft-com:vml" Requires="v">
                <p:oleObj spid="_x0000_s3127" name="" r:id="rId1" imgW="1003935" imgH="431800" progId="Equation.3">
                  <p:embed/>
                </p:oleObj>
              </mc:Choice>
              <mc:Fallback>
                <p:oleObj name="" r:id="rId1" imgW="1003935" imgH="431800" progId="Equation.3">
                  <p:embed/>
                  <p:pic>
                    <p:nvPicPr>
                      <p:cNvPr id="0" name="图片 3126"/>
                      <p:cNvPicPr/>
                      <p:nvPr/>
                    </p:nvPicPr>
                    <p:blipFill>
                      <a:blip r:embed="rId2"/>
                      <a:stretch>
                        <a:fillRect/>
                      </a:stretch>
                    </p:blipFill>
                    <p:spPr>
                      <a:xfrm>
                        <a:off x="1633538" y="2971800"/>
                        <a:ext cx="1504950" cy="650875"/>
                      </a:xfrm>
                      <a:prstGeom prst="rect">
                        <a:avLst/>
                      </a:prstGeom>
                      <a:noFill/>
                      <a:ln w="38100">
                        <a:noFill/>
                        <a:miter/>
                      </a:ln>
                    </p:spPr>
                  </p:pic>
                </p:oleObj>
              </mc:Fallback>
            </mc:AlternateContent>
          </a:graphicData>
        </a:graphic>
      </p:graphicFrame>
      <p:sp>
        <p:nvSpPr>
          <p:cNvPr id="288780" name="文本框 6"/>
          <p:cNvSpPr txBox="1"/>
          <p:nvPr/>
        </p:nvSpPr>
        <p:spPr>
          <a:xfrm>
            <a:off x="3994150" y="2965450"/>
            <a:ext cx="5935663" cy="701675"/>
          </a:xfrm>
          <a:prstGeom prst="rect">
            <a:avLst/>
          </a:prstGeom>
          <a:noFill/>
          <a:ln w="9525">
            <a:noFill/>
          </a:ln>
        </p:spPr>
        <p:txBody>
          <a:bodyPr wrap="square" anchor="t">
            <a:spAutoFit/>
          </a:bodyPr>
          <a:p>
            <a:pPr lvl="0" indent="0"/>
            <a:r>
              <a:rPr lang="zh-CN" altLang="en-US" sz="2000">
                <a:latin typeface="华文细黑" panose="02010600040101010101" pitchFamily="2" charset="-122"/>
                <a:ea typeface="华文细黑" panose="02010600040101010101" pitchFamily="2" charset="-122"/>
              </a:rPr>
              <a:t>若函数</a:t>
            </a:r>
            <a:r>
              <a:rPr lang="zh-CN" altLang="en-US" sz="2000">
                <a:solidFill>
                  <a:srgbClr val="FF0000"/>
                </a:solidFill>
                <a:latin typeface="华文细黑" panose="02010600040101010101" pitchFamily="2" charset="-122"/>
                <a:ea typeface="华文细黑" panose="02010600040101010101" pitchFamily="2" charset="-122"/>
              </a:rPr>
              <a:t>f = f (z)</a:t>
            </a:r>
            <a:r>
              <a:rPr lang="zh-CN" altLang="en-US" sz="2000">
                <a:latin typeface="华文细黑" panose="02010600040101010101" pitchFamily="2" charset="-122"/>
                <a:ea typeface="华文细黑" panose="02010600040101010101" pitchFamily="2" charset="-122"/>
              </a:rPr>
              <a:t>，则</a:t>
            </a:r>
            <a:r>
              <a:rPr lang="zh-CN" altLang="en-US" sz="2000">
                <a:solidFill>
                  <a:srgbClr val="FF0000"/>
                </a:solidFill>
                <a:latin typeface="华文细黑" panose="02010600040101010101" pitchFamily="2" charset="-122"/>
                <a:ea typeface="华文细黑" panose="02010600040101010101" pitchFamily="2" charset="-122"/>
              </a:rPr>
              <a:t>ztrans(f)</a:t>
            </a:r>
            <a:r>
              <a:rPr lang="zh-CN" altLang="en-US" sz="2000">
                <a:latin typeface="华文细黑" panose="02010600040101010101" pitchFamily="2" charset="-122"/>
                <a:ea typeface="华文细黑" panose="02010600040101010101" pitchFamily="2" charset="-122"/>
              </a:rPr>
              <a:t>返回一变量为</a:t>
            </a:r>
            <a:r>
              <a:rPr lang="zh-CN" altLang="en-US" sz="2000">
                <a:solidFill>
                  <a:srgbClr val="FF0000"/>
                </a:solidFill>
                <a:latin typeface="华文细黑" panose="02010600040101010101" pitchFamily="2" charset="-122"/>
                <a:ea typeface="华文细黑" panose="02010600040101010101" pitchFamily="2" charset="-122"/>
              </a:rPr>
              <a:t>w</a:t>
            </a:r>
            <a:r>
              <a:rPr lang="zh-CN" altLang="en-US" sz="2000">
                <a:latin typeface="华文细黑" panose="02010600040101010101" pitchFamily="2" charset="-122"/>
                <a:ea typeface="华文细黑" panose="02010600040101010101" pitchFamily="2" charset="-122"/>
              </a:rPr>
              <a:t>的函数：</a:t>
            </a:r>
            <a:r>
              <a:rPr lang="zh-CN" altLang="en-US" sz="2000">
                <a:solidFill>
                  <a:srgbClr val="FF0000"/>
                </a:solidFill>
                <a:latin typeface="华文细黑" panose="02010600040101010101" pitchFamily="2" charset="-122"/>
                <a:ea typeface="华文细黑" panose="02010600040101010101" pitchFamily="2" charset="-122"/>
              </a:rPr>
              <a:t>f = f(z)→ F = F(w)</a:t>
            </a:r>
            <a:r>
              <a:rPr lang="zh-CN" altLang="en-US" sz="2000">
                <a:latin typeface="华文细黑" panose="02010600040101010101" pitchFamily="2" charset="-122"/>
                <a:ea typeface="华文细黑" panose="02010600040101010101" pitchFamily="2" charset="-122"/>
              </a:rPr>
              <a:t>。</a:t>
            </a:r>
            <a:endParaRPr lang="zh-CN" altLang="en-US" sz="2000">
              <a:latin typeface="华文细黑" panose="02010600040101010101" pitchFamily="2" charset="-122"/>
              <a:ea typeface="华文细黑" panose="02010600040101010101" pitchFamily="2" charset="-122"/>
            </a:endParaRPr>
          </a:p>
        </p:txBody>
      </p:sp>
      <p:graphicFrame>
        <p:nvGraphicFramePr>
          <p:cNvPr id="288781" name="对象 -2147482438"/>
          <p:cNvGraphicFramePr>
            <a:graphicFrameLocks noChangeAspect="1"/>
          </p:cNvGraphicFramePr>
          <p:nvPr/>
        </p:nvGraphicFramePr>
        <p:xfrm>
          <a:off x="4773613" y="4459288"/>
          <a:ext cx="1620837" cy="684212"/>
        </p:xfrm>
        <a:graphic>
          <a:graphicData uri="http://schemas.openxmlformats.org/presentationml/2006/ole">
            <mc:AlternateContent xmlns:mc="http://schemas.openxmlformats.org/markup-compatibility/2006">
              <mc:Choice xmlns:v="urn:schemas-microsoft-com:vml" Requires="v">
                <p:oleObj spid="_x0000_s3128" name="" r:id="rId3" imgW="1029335" imgH="431800" progId="Equation.3">
                  <p:embed/>
                </p:oleObj>
              </mc:Choice>
              <mc:Fallback>
                <p:oleObj name="" r:id="rId3" imgW="1029335" imgH="431800" progId="Equation.3">
                  <p:embed/>
                  <p:pic>
                    <p:nvPicPr>
                      <p:cNvPr id="0" name="图片 3127"/>
                      <p:cNvPicPr/>
                      <p:nvPr/>
                    </p:nvPicPr>
                    <p:blipFill>
                      <a:blip r:embed="rId4"/>
                      <a:stretch>
                        <a:fillRect/>
                      </a:stretch>
                    </p:blipFill>
                    <p:spPr>
                      <a:xfrm>
                        <a:off x="4773613" y="4459288"/>
                        <a:ext cx="1620837" cy="684212"/>
                      </a:xfrm>
                      <a:prstGeom prst="rect">
                        <a:avLst/>
                      </a:prstGeom>
                      <a:noFill/>
                      <a:ln w="38100">
                        <a:noFill/>
                        <a:miter/>
                      </a:ln>
                    </p:spPr>
                  </p:pic>
                </p:oleObj>
              </mc:Fallback>
            </mc:AlternateContent>
          </a:graphicData>
        </a:graphic>
      </p:graphicFrame>
      <p:graphicFrame>
        <p:nvGraphicFramePr>
          <p:cNvPr id="288782" name="对象 -2147482437"/>
          <p:cNvGraphicFramePr>
            <a:graphicFrameLocks noChangeAspect="1"/>
          </p:cNvGraphicFramePr>
          <p:nvPr/>
        </p:nvGraphicFramePr>
        <p:xfrm>
          <a:off x="4773613" y="5870575"/>
          <a:ext cx="1598612" cy="676275"/>
        </p:xfrm>
        <a:graphic>
          <a:graphicData uri="http://schemas.openxmlformats.org/presentationml/2006/ole">
            <mc:AlternateContent xmlns:mc="http://schemas.openxmlformats.org/markup-compatibility/2006">
              <mc:Choice xmlns:v="urn:schemas-microsoft-com:vml" Requires="v">
                <p:oleObj spid="_x0000_s3129" name="" r:id="rId5" imgW="1029335" imgH="431800" progId="Equation.3">
                  <p:embed/>
                </p:oleObj>
              </mc:Choice>
              <mc:Fallback>
                <p:oleObj name="" r:id="rId5" imgW="1029335" imgH="431800" progId="Equation.3">
                  <p:embed/>
                  <p:pic>
                    <p:nvPicPr>
                      <p:cNvPr id="0" name="图片 3128"/>
                      <p:cNvPicPr/>
                      <p:nvPr/>
                    </p:nvPicPr>
                    <p:blipFill>
                      <a:blip r:embed="rId6"/>
                      <a:stretch>
                        <a:fillRect/>
                      </a:stretch>
                    </p:blipFill>
                    <p:spPr>
                      <a:xfrm>
                        <a:off x="4773613" y="5870575"/>
                        <a:ext cx="1598612" cy="676275"/>
                      </a:xfrm>
                      <a:prstGeom prst="rect">
                        <a:avLst/>
                      </a:prstGeom>
                      <a:noFill/>
                      <a:ln w="38100">
                        <a:noFill/>
                        <a:miter/>
                      </a:ln>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081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290818" name="文本占位符 2"/>
          <p:cNvSpPr>
            <a:spLocks noGrp="1"/>
          </p:cNvSpPr>
          <p:nvPr>
            <p:ph type="body" sz="quarter" idx="12"/>
          </p:nvPr>
        </p:nvSpPr>
        <p:spPr>
          <a:xfrm>
            <a:off x="1438275" y="347663"/>
            <a:ext cx="6267450"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§2-5 数据处理与分析方法</a:t>
            </a:r>
            <a:endParaRPr lang="zh-CN" altLang="en-US" kern="1200" baseline="0" dirty="0">
              <a:latin typeface="+mn-lt"/>
              <a:ea typeface="微软雅黑" panose="020B0503020204020204" charset="-122"/>
              <a:cs typeface="+mn-cs"/>
            </a:endParaRPr>
          </a:p>
        </p:txBody>
      </p:sp>
      <p:sp>
        <p:nvSpPr>
          <p:cNvPr id="9" name="文本框 8"/>
          <p:cNvSpPr txBox="1"/>
          <p:nvPr/>
        </p:nvSpPr>
        <p:spPr>
          <a:xfrm>
            <a:off x="1225550" y="1812925"/>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 = iztrans(F) </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 184"/>
          <p:cNvSpPr/>
          <p:nvPr/>
        </p:nvSpPr>
        <p:spPr>
          <a:xfrm>
            <a:off x="914400" y="1441450"/>
            <a:ext cx="311150" cy="287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2" name="文本框 1"/>
          <p:cNvSpPr txBox="1"/>
          <p:nvPr/>
        </p:nvSpPr>
        <p:spPr>
          <a:xfrm>
            <a:off x="1225550" y="1355725"/>
            <a:ext cx="4311650" cy="457200"/>
          </a:xfrm>
          <a:prstGeom prst="rect">
            <a:avLst/>
          </a:prstGeom>
          <a:noFill/>
        </p:spPr>
        <p:txBody>
          <a:bodyPr wrap="square" rtlCol="0">
            <a:spAutoFit/>
          </a:bodyPr>
          <a:p>
            <a:pPr fontAlgn="base"/>
            <a:r>
              <a:rPr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命令函数iztrans</a:t>
            </a:r>
            <a:endParaRPr sz="2400" strike="noStrike" noProof="1">
              <a:solidFill>
                <a:schemeClr val="tx1"/>
              </a:solidFill>
              <a:effectLst>
                <a:outerShdw blurRad="38100" dist="19050" dir="2700000" algn="tl" rotWithShape="0">
                  <a:schemeClr val="dk1">
                    <a:alpha val="40000"/>
                  </a:schemeClr>
                </a:outerShdw>
              </a:effectLst>
            </a:endParaRPr>
          </a:p>
        </p:txBody>
      </p:sp>
      <p:sp>
        <p:nvSpPr>
          <p:cNvPr id="290822" name="文本框 9"/>
          <p:cNvSpPr txBox="1"/>
          <p:nvPr/>
        </p:nvSpPr>
        <p:spPr>
          <a:xfrm>
            <a:off x="1144588" y="2270125"/>
            <a:ext cx="10950575" cy="1616075"/>
          </a:xfrm>
          <a:prstGeom prst="rect">
            <a:avLst/>
          </a:prstGeom>
          <a:noFill/>
          <a:ln w="9525">
            <a:noFill/>
          </a:ln>
        </p:spPr>
        <p:txBody>
          <a:bodyPr wrap="square" anchor="t">
            <a:spAutoFit/>
          </a:bodyPr>
          <a:p>
            <a:pPr lvl="0" indent="0"/>
            <a:r>
              <a:rPr lang="zh-CN" altLang="en-US" sz="2000">
                <a:latin typeface="华文细黑" panose="02010600040101010101" pitchFamily="2" charset="-122"/>
                <a:ea typeface="华文细黑" panose="02010600040101010101" pitchFamily="2" charset="-122"/>
              </a:rPr>
              <a:t>解释说明 ：输出参量</a:t>
            </a:r>
            <a:r>
              <a:rPr lang="en-US" altLang="zh-CN" sz="2000">
                <a:solidFill>
                  <a:srgbClr val="FF0000"/>
                </a:solidFill>
                <a:latin typeface="华文细黑" panose="02010600040101010101" pitchFamily="2" charset="-122"/>
                <a:ea typeface="华文细黑" panose="02010600040101010101" pitchFamily="2" charset="-122"/>
              </a:rPr>
              <a:t>f = f(n)</a:t>
            </a:r>
            <a:r>
              <a:rPr lang="zh-CN" altLang="en-US" sz="2000">
                <a:latin typeface="华文细黑" panose="02010600040101010101" pitchFamily="2" charset="-122"/>
                <a:ea typeface="华文细黑" panose="02010600040101010101" pitchFamily="2" charset="-122"/>
              </a:rPr>
              <a:t>为有缺省变量</a:t>
            </a:r>
            <a:r>
              <a:rPr lang="en-US" altLang="zh-CN" sz="2000">
                <a:latin typeface="华文细黑" panose="02010600040101010101" pitchFamily="2" charset="-122"/>
                <a:ea typeface="华文细黑" panose="02010600040101010101" pitchFamily="2" charset="-122"/>
              </a:rPr>
              <a:t>z</a:t>
            </a:r>
            <a:r>
              <a:rPr lang="zh-CN" altLang="en-US" sz="2000">
                <a:latin typeface="华文细黑" panose="02010600040101010101" pitchFamily="2" charset="-122"/>
                <a:ea typeface="华文细黑" panose="02010600040101010101" pitchFamily="2" charset="-122"/>
              </a:rPr>
              <a:t>的单值符号函数</a:t>
            </a:r>
            <a:r>
              <a:rPr lang="en-US" altLang="zh-CN" sz="2000">
                <a:solidFill>
                  <a:srgbClr val="FF0000"/>
                </a:solidFill>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的逆</a:t>
            </a:r>
            <a:r>
              <a:rPr lang="en-US" altLang="zh-CN" sz="2000">
                <a:solidFill>
                  <a:srgbClr val="FF0000"/>
                </a:solidFill>
                <a:latin typeface="华文细黑" panose="02010600040101010101" pitchFamily="2" charset="-122"/>
                <a:ea typeface="华文细黑" panose="02010600040101010101" pitchFamily="2" charset="-122"/>
              </a:rPr>
              <a:t>z-</a:t>
            </a:r>
            <a:r>
              <a:rPr lang="zh-CN" altLang="en-US" sz="2000">
                <a:latin typeface="华文细黑" panose="02010600040101010101" pitchFamily="2" charset="-122"/>
                <a:ea typeface="华文细黑" panose="02010600040101010101" pitchFamily="2" charset="-122"/>
              </a:rPr>
              <a:t>变换。即：</a:t>
            </a:r>
            <a:r>
              <a:rPr lang="zh-CN" altLang="en-US" sz="2000">
                <a:solidFill>
                  <a:srgbClr val="FF0000"/>
                </a:solidFill>
                <a:latin typeface="华文细黑" panose="02010600040101010101" pitchFamily="2" charset="-122"/>
                <a:ea typeface="华文细黑" panose="02010600040101010101" pitchFamily="2" charset="-122"/>
              </a:rPr>
              <a:t>F = F(z)→</a:t>
            </a:r>
            <a:r>
              <a:rPr lang="en-US" altLang="zh-CN" sz="2000">
                <a:solidFill>
                  <a:srgbClr val="FF0000"/>
                </a:solidFill>
                <a:latin typeface="华文细黑" panose="02010600040101010101" pitchFamily="2" charset="-122"/>
                <a:ea typeface="华文细黑" panose="02010600040101010101" pitchFamily="2" charset="-122"/>
              </a:rPr>
              <a:t>f = f(n)</a:t>
            </a:r>
            <a:r>
              <a:rPr lang="zh-CN" altLang="en-US" sz="2000">
                <a:latin typeface="华文细黑" panose="02010600040101010101" pitchFamily="2" charset="-122"/>
                <a:ea typeface="华文细黑" panose="02010600040101010101" pitchFamily="2" charset="-122"/>
              </a:rPr>
              <a:t>。若</a:t>
            </a:r>
            <a:r>
              <a:rPr lang="en-US" altLang="zh-CN" sz="2000">
                <a:solidFill>
                  <a:srgbClr val="FF0000"/>
                </a:solidFill>
                <a:latin typeface="华文细黑" panose="02010600040101010101" pitchFamily="2" charset="-122"/>
                <a:ea typeface="华文细黑" panose="02010600040101010101" pitchFamily="2" charset="-122"/>
              </a:rPr>
              <a:t>F = F(n)</a:t>
            </a:r>
            <a:r>
              <a:rPr lang="zh-CN" altLang="en-US" sz="2000">
                <a:latin typeface="华文细黑" panose="02010600040101010101" pitchFamily="2" charset="-122"/>
                <a:ea typeface="华文细黑" panose="02010600040101010101" pitchFamily="2" charset="-122"/>
              </a:rPr>
              <a:t>，则</a:t>
            </a:r>
            <a:r>
              <a:rPr lang="en-US" altLang="zh-CN" sz="2000">
                <a:solidFill>
                  <a:srgbClr val="FF0000"/>
                </a:solidFill>
                <a:latin typeface="华文细黑" panose="02010600040101010101" pitchFamily="2" charset="-122"/>
                <a:ea typeface="华文细黑" panose="02010600040101010101" pitchFamily="2" charset="-122"/>
              </a:rPr>
              <a:t>iztrans(F)</a:t>
            </a:r>
            <a:r>
              <a:rPr lang="zh-CN" altLang="en-US" sz="2000">
                <a:latin typeface="华文细黑" panose="02010600040101010101" pitchFamily="2" charset="-122"/>
                <a:ea typeface="华文细黑" panose="02010600040101010101" pitchFamily="2" charset="-122"/>
              </a:rPr>
              <a:t>返回变量为</a:t>
            </a:r>
            <a:r>
              <a:rPr lang="en-US" altLang="zh-CN" sz="2000">
                <a:solidFill>
                  <a:srgbClr val="FF0000"/>
                </a:solidFill>
                <a:latin typeface="华文细黑" panose="02010600040101010101" pitchFamily="2" charset="-122"/>
                <a:ea typeface="华文细黑" panose="02010600040101010101" pitchFamily="2" charset="-122"/>
              </a:rPr>
              <a:t>k</a:t>
            </a:r>
            <a:r>
              <a:rPr lang="zh-CN" altLang="en-US" sz="2000">
                <a:latin typeface="华文细黑" panose="02010600040101010101" pitchFamily="2" charset="-122"/>
                <a:ea typeface="华文细黑" panose="02010600040101010101" pitchFamily="2" charset="-122"/>
              </a:rPr>
              <a:t>的函数</a:t>
            </a:r>
            <a:r>
              <a:rPr lang="en-US" altLang="zh-CN" sz="2000">
                <a:solidFill>
                  <a:srgbClr val="FF0000"/>
                </a:solidFill>
                <a:latin typeface="华文细黑" panose="02010600040101010101" pitchFamily="2" charset="-122"/>
                <a:ea typeface="华文细黑" panose="02010600040101010101" pitchFamily="2" charset="-122"/>
              </a:rPr>
              <a:t>f(k)</a:t>
            </a:r>
            <a:r>
              <a:rPr lang="zh-CN" altLang="en-US" sz="2000">
                <a:latin typeface="华文细黑" panose="02010600040101010101" pitchFamily="2" charset="-122"/>
                <a:ea typeface="华文细黑" panose="02010600040101010101" pitchFamily="2" charset="-122"/>
              </a:rPr>
              <a:t>。即：</a:t>
            </a:r>
            <a:r>
              <a:rPr lang="en-US" altLang="zh-CN" sz="2000">
                <a:solidFill>
                  <a:srgbClr val="FF0000"/>
                </a:solidFill>
                <a:latin typeface="华文细黑" panose="02010600040101010101" pitchFamily="2" charset="-122"/>
                <a:ea typeface="华文细黑" panose="02010600040101010101" pitchFamily="2" charset="-122"/>
              </a:rPr>
              <a:t>F = F(n)  f = f(k)</a:t>
            </a:r>
            <a:r>
              <a:rPr lang="zh-CN" altLang="en-US" sz="2000">
                <a:latin typeface="华文细黑" panose="02010600040101010101" pitchFamily="2" charset="-122"/>
                <a:ea typeface="华文细黑" panose="02010600040101010101" pitchFamily="2" charset="-122"/>
              </a:rPr>
              <a:t>。逆</a:t>
            </a:r>
            <a:r>
              <a:rPr lang="en-US" altLang="zh-CN" sz="2000">
                <a:solidFill>
                  <a:srgbClr val="FF0000"/>
                </a:solidFill>
                <a:latin typeface="华文细黑" panose="02010600040101010101" pitchFamily="2" charset="-122"/>
                <a:ea typeface="华文细黑" panose="02010600040101010101" pitchFamily="2" charset="-122"/>
              </a:rPr>
              <a:t>z-</a:t>
            </a:r>
            <a:r>
              <a:rPr lang="zh-CN" altLang="en-US" sz="2000">
                <a:latin typeface="华文细黑" panose="02010600040101010101" pitchFamily="2" charset="-122"/>
                <a:ea typeface="华文细黑" panose="02010600040101010101" pitchFamily="2" charset="-122"/>
              </a:rPr>
              <a:t>变换定义为：</a:t>
            </a:r>
            <a:endParaRPr lang="zh-CN" altLang="en-US" sz="2000">
              <a:latin typeface="华文细黑" panose="02010600040101010101" pitchFamily="2" charset="-122"/>
              <a:ea typeface="华文细黑" panose="02010600040101010101" pitchFamily="2" charset="-122"/>
            </a:endParaRPr>
          </a:p>
          <a:p>
            <a:pPr lvl="0" indent="0"/>
            <a:endParaRPr lang="zh-CN" altLang="en-US" sz="2000">
              <a:latin typeface="华文细黑" panose="02010600040101010101" pitchFamily="2" charset="-122"/>
              <a:ea typeface="华文细黑" panose="02010600040101010101" pitchFamily="2" charset="-122"/>
            </a:endParaRPr>
          </a:p>
          <a:p>
            <a:pPr lvl="0" indent="0"/>
            <a:endParaRPr lang="zh-CN" altLang="en-US" sz="2000">
              <a:latin typeface="华文细黑" panose="02010600040101010101" pitchFamily="2" charset="-122"/>
              <a:ea typeface="华文细黑" panose="02010600040101010101" pitchFamily="2" charset="-122"/>
            </a:endParaRPr>
          </a:p>
          <a:p>
            <a:pPr lvl="0" indent="0"/>
            <a:r>
              <a:rPr lang="zh-CN" altLang="en-US" sz="2000">
                <a:latin typeface="华文细黑" panose="02010600040101010101" pitchFamily="2" charset="-122"/>
                <a:ea typeface="华文细黑" panose="02010600040101010101" pitchFamily="2" charset="-122"/>
              </a:rPr>
              <a:t>式中</a:t>
            </a:r>
            <a:r>
              <a:rPr lang="en-US" altLang="zh-CN" sz="2000">
                <a:solidFill>
                  <a:srgbClr val="FF0000"/>
                </a:solidFill>
                <a:latin typeface="华文细黑" panose="02010600040101010101" pitchFamily="2" charset="-122"/>
                <a:ea typeface="华文细黑" panose="02010600040101010101" pitchFamily="2" charset="-122"/>
              </a:rPr>
              <a:t>n </a:t>
            </a:r>
            <a:r>
              <a:rPr lang="en-US" altLang="zh-CN" sz="2000">
                <a:latin typeface="华文细黑" panose="02010600040101010101" pitchFamily="2" charset="-122"/>
                <a:ea typeface="华文细黑" panose="02010600040101010101" pitchFamily="2" charset="-122"/>
              </a:rPr>
              <a:t>=1,2,3,…</a:t>
            </a:r>
            <a:r>
              <a:rPr lang="zh-CN" altLang="en-US" sz="2000">
                <a:latin typeface="华文细黑" panose="02010600040101010101" pitchFamily="2" charset="-122"/>
                <a:ea typeface="华文细黑" panose="02010600040101010101" pitchFamily="2" charset="-122"/>
              </a:rPr>
              <a:t>。其中</a:t>
            </a:r>
            <a:r>
              <a:rPr lang="en-US" altLang="zh-CN" sz="2000">
                <a:solidFill>
                  <a:srgbClr val="FF0000"/>
                </a:solidFill>
                <a:latin typeface="华文细黑" panose="02010600040101010101" pitchFamily="2" charset="-122"/>
                <a:ea typeface="华文细黑" panose="02010600040101010101" pitchFamily="2" charset="-122"/>
              </a:rPr>
              <a:t>R</a:t>
            </a:r>
            <a:r>
              <a:rPr lang="zh-CN" altLang="en-US" sz="2000">
                <a:latin typeface="华文细黑" panose="02010600040101010101" pitchFamily="2" charset="-122"/>
                <a:ea typeface="华文细黑" panose="02010600040101010101" pitchFamily="2" charset="-122"/>
              </a:rPr>
              <a:t>为一正实数，它使函数</a:t>
            </a:r>
            <a:r>
              <a:rPr lang="en-US" altLang="zh-CN" sz="2000">
                <a:latin typeface="华文细黑" panose="02010600040101010101" pitchFamily="2" charset="-122"/>
                <a:ea typeface="华文细黑" panose="02010600040101010101" pitchFamily="2" charset="-122"/>
              </a:rPr>
              <a:t>F(z)</a:t>
            </a:r>
            <a:r>
              <a:rPr lang="zh-CN" altLang="en-US" sz="2000">
                <a:latin typeface="华文细黑" panose="02010600040101010101" pitchFamily="2" charset="-122"/>
                <a:ea typeface="华文细黑" panose="02010600040101010101" pitchFamily="2" charset="-122"/>
              </a:rPr>
              <a:t>在圆域之外               是解析的。</a:t>
            </a:r>
            <a:endParaRPr lang="zh-CN" altLang="en-US" sz="2000">
              <a:latin typeface="华文细黑" panose="02010600040101010101" pitchFamily="2" charset="-122"/>
              <a:ea typeface="华文细黑" panose="02010600040101010101" pitchFamily="2" charset="-122"/>
            </a:endParaRPr>
          </a:p>
        </p:txBody>
      </p:sp>
      <p:sp>
        <p:nvSpPr>
          <p:cNvPr id="15" name="文本框 14"/>
          <p:cNvSpPr txBox="1"/>
          <p:nvPr/>
        </p:nvSpPr>
        <p:spPr>
          <a:xfrm>
            <a:off x="1225550" y="3796665"/>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 = iztrans(F,k)</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90824" name="文本框 15"/>
          <p:cNvSpPr txBox="1"/>
          <p:nvPr/>
        </p:nvSpPr>
        <p:spPr>
          <a:xfrm>
            <a:off x="838200" y="4254500"/>
            <a:ext cx="10515600" cy="395288"/>
          </a:xfrm>
          <a:prstGeom prst="rect">
            <a:avLst/>
          </a:prstGeom>
          <a:noFill/>
          <a:ln w="9525">
            <a:noFill/>
          </a:ln>
        </p:spPr>
        <p:txBody>
          <a:bodyPr wrap="square" anchor="t">
            <a:spAutoFit/>
          </a:bodyPr>
          <a:p>
            <a:pPr lvl="0" indent="0"/>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 ：使函数f为变量k（k为标量符号对象）的函数f(k)：</a:t>
            </a:r>
            <a:endParaRPr lang="zh-CN" altLang="en-US" sz="2000">
              <a:latin typeface="华文细黑" panose="02010600040101010101" pitchFamily="2" charset="-122"/>
              <a:ea typeface="华文细黑" panose="02010600040101010101" pitchFamily="2" charset="-122"/>
            </a:endParaRPr>
          </a:p>
        </p:txBody>
      </p:sp>
      <p:sp>
        <p:nvSpPr>
          <p:cNvPr id="18" name="文本框 17"/>
          <p:cNvSpPr txBox="1"/>
          <p:nvPr/>
        </p:nvSpPr>
        <p:spPr>
          <a:xfrm>
            <a:off x="1348105" y="5017769"/>
            <a:ext cx="5560695" cy="45720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命令格式：f = iztrans(F,w,k)</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90826" name="文本框 18"/>
          <p:cNvSpPr txBox="1"/>
          <p:nvPr/>
        </p:nvSpPr>
        <p:spPr>
          <a:xfrm>
            <a:off x="838200" y="5475288"/>
            <a:ext cx="10515600" cy="395287"/>
          </a:xfrm>
          <a:prstGeom prst="rect">
            <a:avLst/>
          </a:prstGeom>
          <a:noFill/>
          <a:ln w="9525">
            <a:noFill/>
          </a:ln>
        </p:spPr>
        <p:txBody>
          <a:bodyPr wrap="square" anchor="t">
            <a:spAutoFit/>
          </a:bodyPr>
          <a:p>
            <a:pPr lvl="0" indent="0"/>
            <a:r>
              <a:rPr lang="en-US" altLang="zh-CN" sz="2000">
                <a:latin typeface="华文细黑" panose="02010600040101010101" pitchFamily="2" charset="-122"/>
                <a:ea typeface="华文细黑" panose="02010600040101010101" pitchFamily="2" charset="-122"/>
              </a:rPr>
              <a:t>      </a:t>
            </a:r>
            <a:r>
              <a:rPr lang="zh-CN" altLang="en-US" sz="2000">
                <a:latin typeface="华文细黑" panose="02010600040101010101" pitchFamily="2" charset="-122"/>
                <a:ea typeface="华文细黑" panose="02010600040101010101" pitchFamily="2" charset="-122"/>
              </a:rPr>
              <a:t>解释说明 ：使函数</a:t>
            </a:r>
            <a:r>
              <a:rPr lang="en-US" altLang="zh-CN" sz="2000">
                <a:solidFill>
                  <a:srgbClr val="FF0000"/>
                </a:solidFill>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为变量</a:t>
            </a:r>
            <a:r>
              <a:rPr lang="en-US" altLang="zh-CN" sz="2000">
                <a:solidFill>
                  <a:srgbClr val="FF0000"/>
                </a:solidFill>
                <a:latin typeface="华文细黑" panose="02010600040101010101" pitchFamily="2" charset="-122"/>
                <a:ea typeface="华文细黑" panose="02010600040101010101" pitchFamily="2" charset="-122"/>
              </a:rPr>
              <a:t>w</a:t>
            </a:r>
            <a:r>
              <a:rPr lang="zh-CN" altLang="en-US" sz="2000">
                <a:latin typeface="华文细黑" panose="02010600040101010101" pitchFamily="2" charset="-122"/>
                <a:ea typeface="华文细黑" panose="02010600040101010101" pitchFamily="2" charset="-122"/>
              </a:rPr>
              <a:t>的函数，</a:t>
            </a:r>
            <a:r>
              <a:rPr lang="en-US" altLang="zh-CN" sz="2000">
                <a:solidFill>
                  <a:srgbClr val="FF0000"/>
                </a:solidFill>
                <a:latin typeface="华文细黑" panose="02010600040101010101" pitchFamily="2" charset="-122"/>
                <a:ea typeface="华文细黑" panose="02010600040101010101" pitchFamily="2" charset="-122"/>
              </a:rPr>
              <a:t>f</a:t>
            </a:r>
            <a:r>
              <a:rPr lang="zh-CN" altLang="en-US" sz="2000">
                <a:latin typeface="华文细黑" panose="02010600040101010101" pitchFamily="2" charset="-122"/>
                <a:ea typeface="华文细黑" panose="02010600040101010101" pitchFamily="2" charset="-122"/>
              </a:rPr>
              <a:t>为变量</a:t>
            </a:r>
            <a:r>
              <a:rPr lang="en-US" altLang="zh-CN" sz="2000">
                <a:solidFill>
                  <a:srgbClr val="FF0000"/>
                </a:solidFill>
                <a:latin typeface="华文细黑" panose="02010600040101010101" pitchFamily="2" charset="-122"/>
                <a:ea typeface="华文细黑" panose="02010600040101010101" pitchFamily="2" charset="-122"/>
              </a:rPr>
              <a:t>k</a:t>
            </a:r>
            <a:r>
              <a:rPr lang="zh-CN" altLang="en-US" sz="2000">
                <a:latin typeface="华文细黑" panose="02010600040101010101" pitchFamily="2" charset="-122"/>
                <a:ea typeface="华文细黑" panose="02010600040101010101" pitchFamily="2" charset="-122"/>
              </a:rPr>
              <a:t>的函数：</a:t>
            </a:r>
            <a:endParaRPr lang="zh-CN" altLang="en-US" sz="2000">
              <a:latin typeface="华文细黑" panose="02010600040101010101" pitchFamily="2" charset="-122"/>
              <a:ea typeface="华文细黑" panose="02010600040101010101" pitchFamily="2" charset="-122"/>
            </a:endParaRPr>
          </a:p>
        </p:txBody>
      </p:sp>
      <p:graphicFrame>
        <p:nvGraphicFramePr>
          <p:cNvPr id="290827" name="对象 -2147482436"/>
          <p:cNvGraphicFramePr>
            <a:graphicFrameLocks noChangeAspect="1"/>
          </p:cNvGraphicFramePr>
          <p:nvPr/>
        </p:nvGraphicFramePr>
        <p:xfrm>
          <a:off x="4859338" y="2959100"/>
          <a:ext cx="2290762" cy="682625"/>
        </p:xfrm>
        <a:graphic>
          <a:graphicData uri="http://schemas.openxmlformats.org/presentationml/2006/ole">
            <mc:AlternateContent xmlns:mc="http://schemas.openxmlformats.org/markup-compatibility/2006">
              <mc:Choice xmlns:v="urn:schemas-microsoft-com:vml" Requires="v">
                <p:oleObj spid="_x0000_s3130" name="" r:id="rId1" imgW="1574800" imgH="469900" progId="Equation.3">
                  <p:embed/>
                </p:oleObj>
              </mc:Choice>
              <mc:Fallback>
                <p:oleObj name="" r:id="rId1" imgW="1574800" imgH="469900" progId="Equation.3">
                  <p:embed/>
                  <p:pic>
                    <p:nvPicPr>
                      <p:cNvPr id="0" name="图片 3129"/>
                      <p:cNvPicPr/>
                      <p:nvPr/>
                    </p:nvPicPr>
                    <p:blipFill>
                      <a:blip r:embed="rId2"/>
                      <a:stretch>
                        <a:fillRect/>
                      </a:stretch>
                    </p:blipFill>
                    <p:spPr>
                      <a:xfrm>
                        <a:off x="4859338" y="2959100"/>
                        <a:ext cx="2290762" cy="682625"/>
                      </a:xfrm>
                      <a:prstGeom prst="rect">
                        <a:avLst/>
                      </a:prstGeom>
                      <a:noFill/>
                      <a:ln w="38100">
                        <a:noFill/>
                        <a:miter/>
                      </a:ln>
                    </p:spPr>
                  </p:pic>
                </p:oleObj>
              </mc:Fallback>
            </mc:AlternateContent>
          </a:graphicData>
        </a:graphic>
      </p:graphicFrame>
      <p:graphicFrame>
        <p:nvGraphicFramePr>
          <p:cNvPr id="290828" name="对象 -2147482435"/>
          <p:cNvGraphicFramePr>
            <a:graphicFrameLocks noChangeAspect="1"/>
          </p:cNvGraphicFramePr>
          <p:nvPr/>
        </p:nvGraphicFramePr>
        <p:xfrm>
          <a:off x="8308975" y="3556000"/>
          <a:ext cx="720725" cy="330200"/>
        </p:xfrm>
        <a:graphic>
          <a:graphicData uri="http://schemas.openxmlformats.org/presentationml/2006/ole">
            <mc:AlternateContent xmlns:mc="http://schemas.openxmlformats.org/markup-compatibility/2006">
              <mc:Choice xmlns:v="urn:schemas-microsoft-com:vml" Requires="v">
                <p:oleObj spid="_x0000_s3131" name="" r:id="rId3" imgW="445135" imgH="203200" progId="Equation.3">
                  <p:embed/>
                </p:oleObj>
              </mc:Choice>
              <mc:Fallback>
                <p:oleObj name="" r:id="rId3" imgW="445135" imgH="203200" progId="Equation.3">
                  <p:embed/>
                  <p:pic>
                    <p:nvPicPr>
                      <p:cNvPr id="0" name="图片 3130"/>
                      <p:cNvPicPr/>
                      <p:nvPr/>
                    </p:nvPicPr>
                    <p:blipFill>
                      <a:blip r:embed="rId4"/>
                      <a:stretch>
                        <a:fillRect/>
                      </a:stretch>
                    </p:blipFill>
                    <p:spPr>
                      <a:xfrm>
                        <a:off x="8308975" y="3556000"/>
                        <a:ext cx="720725" cy="330200"/>
                      </a:xfrm>
                      <a:prstGeom prst="rect">
                        <a:avLst/>
                      </a:prstGeom>
                      <a:noFill/>
                      <a:ln w="38100">
                        <a:noFill/>
                        <a:miter/>
                      </a:ln>
                    </p:spPr>
                  </p:pic>
                </p:oleObj>
              </mc:Fallback>
            </mc:AlternateContent>
          </a:graphicData>
        </a:graphic>
      </p:graphicFrame>
      <p:graphicFrame>
        <p:nvGraphicFramePr>
          <p:cNvPr id="290829" name="对象 -2147482434"/>
          <p:cNvGraphicFramePr>
            <a:graphicFrameLocks noChangeAspect="1"/>
          </p:cNvGraphicFramePr>
          <p:nvPr/>
        </p:nvGraphicFramePr>
        <p:xfrm>
          <a:off x="4683125" y="4438650"/>
          <a:ext cx="2824163" cy="852488"/>
        </p:xfrm>
        <a:graphic>
          <a:graphicData uri="http://schemas.openxmlformats.org/presentationml/2006/ole">
            <mc:AlternateContent xmlns:mc="http://schemas.openxmlformats.org/markup-compatibility/2006">
              <mc:Choice xmlns:v="urn:schemas-microsoft-com:vml" Requires="v">
                <p:oleObj spid="_x0000_s3132" name="" r:id="rId5" imgW="1562100" imgH="469900" progId="Equation.3">
                  <p:embed/>
                </p:oleObj>
              </mc:Choice>
              <mc:Fallback>
                <p:oleObj name="" r:id="rId5" imgW="1562100" imgH="469900" progId="Equation.3">
                  <p:embed/>
                  <p:pic>
                    <p:nvPicPr>
                      <p:cNvPr id="0" name="图片 3131"/>
                      <p:cNvPicPr/>
                      <p:nvPr/>
                    </p:nvPicPr>
                    <p:blipFill>
                      <a:blip r:embed="rId6"/>
                      <a:stretch>
                        <a:fillRect/>
                      </a:stretch>
                    </p:blipFill>
                    <p:spPr>
                      <a:xfrm>
                        <a:off x="4683125" y="4438650"/>
                        <a:ext cx="2824163" cy="852488"/>
                      </a:xfrm>
                      <a:prstGeom prst="rect">
                        <a:avLst/>
                      </a:prstGeom>
                      <a:noFill/>
                      <a:ln w="38100">
                        <a:noFill/>
                        <a:miter/>
                      </a:ln>
                    </p:spPr>
                  </p:pic>
                </p:oleObj>
              </mc:Fallback>
            </mc:AlternateContent>
          </a:graphicData>
        </a:graphic>
      </p:graphicFrame>
      <p:graphicFrame>
        <p:nvGraphicFramePr>
          <p:cNvPr id="290830" name="对象 -2147482433"/>
          <p:cNvGraphicFramePr>
            <a:graphicFrameLocks noChangeAspect="1"/>
          </p:cNvGraphicFramePr>
          <p:nvPr/>
        </p:nvGraphicFramePr>
        <p:xfrm>
          <a:off x="4772025" y="5795963"/>
          <a:ext cx="2735263" cy="769937"/>
        </p:xfrm>
        <a:graphic>
          <a:graphicData uri="http://schemas.openxmlformats.org/presentationml/2006/ole">
            <mc:AlternateContent xmlns:mc="http://schemas.openxmlformats.org/markup-compatibility/2006">
              <mc:Choice xmlns:v="urn:schemas-microsoft-com:vml" Requires="v">
                <p:oleObj spid="_x0000_s3133" name="" r:id="rId7" imgW="1676400" imgH="469900" progId="Equation.3">
                  <p:embed/>
                </p:oleObj>
              </mc:Choice>
              <mc:Fallback>
                <p:oleObj name="" r:id="rId7" imgW="1676400" imgH="469900" progId="Equation.3">
                  <p:embed/>
                  <p:pic>
                    <p:nvPicPr>
                      <p:cNvPr id="0" name="图片 3132"/>
                      <p:cNvPicPr/>
                      <p:nvPr/>
                    </p:nvPicPr>
                    <p:blipFill>
                      <a:blip r:embed="rId8"/>
                      <a:stretch>
                        <a:fillRect/>
                      </a:stretch>
                    </p:blipFill>
                    <p:spPr>
                      <a:xfrm>
                        <a:off x="4772025" y="5795963"/>
                        <a:ext cx="2735263" cy="769937"/>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文本占位符 1"/>
          <p:cNvSpPr>
            <a:spLocks noGrp="1"/>
          </p:cNvSpPr>
          <p:nvPr>
            <p:ph type="body" sz="quarter" idx="10"/>
          </p:nvPr>
        </p:nvSpPr>
        <p:spPr>
          <a:xfrm>
            <a:off x="361950" y="347663"/>
            <a:ext cx="863600" cy="1008062"/>
          </a:xfrm>
          <a:noFill/>
          <a:ln>
            <a:noFill/>
          </a:ln>
        </p:spPr>
        <p:txBody>
          <a:bodyPr anchor="t"/>
          <a:p>
            <a:pPr eaLnBrk="1" hangingPunct="1">
              <a:buFont typeface="Arial" panose="020B0604020202020204" pitchFamily="34" charset="0"/>
              <a:buNone/>
            </a:pPr>
            <a:r>
              <a:rPr lang="en-US" altLang="zh-CN" kern="1200" dirty="0">
                <a:latin typeface="+mn-lt"/>
                <a:ea typeface="+mn-ea"/>
                <a:cs typeface="+mn-cs"/>
              </a:rPr>
              <a:t>02</a:t>
            </a:r>
            <a:endParaRPr lang="zh-CN" altLang="en-US" kern="1200" dirty="0">
              <a:latin typeface="+mn-lt"/>
              <a:ea typeface="+mn-ea"/>
              <a:cs typeface="+mn-cs"/>
            </a:endParaRPr>
          </a:p>
        </p:txBody>
      </p:sp>
      <p:sp>
        <p:nvSpPr>
          <p:cNvPr id="137218" name="文本占位符 2"/>
          <p:cNvSpPr>
            <a:spLocks noGrp="1"/>
          </p:cNvSpPr>
          <p:nvPr>
            <p:ph type="body" sz="quarter" idx="12"/>
          </p:nvPr>
        </p:nvSpPr>
        <p:spPr>
          <a:xfrm>
            <a:off x="1438275" y="347663"/>
            <a:ext cx="7081838" cy="496887"/>
          </a:xfrm>
          <a:noFill/>
          <a:ln>
            <a:noFill/>
          </a:ln>
        </p:spPr>
        <p:txBody>
          <a:bodyPr anchor="t"/>
          <a:p>
            <a:pPr eaLnBrk="1" hangingPunct="1">
              <a:buFont typeface="Arial" panose="020B0604020202020204" pitchFamily="34" charset="0"/>
              <a:buNone/>
            </a:pPr>
            <a:r>
              <a:rPr lang="zh-CN" altLang="en-US" kern="1200" baseline="0" dirty="0">
                <a:latin typeface="+mn-lt"/>
                <a:ea typeface="微软雅黑" panose="020B0503020204020204" charset="-122"/>
                <a:cs typeface="+mn-cs"/>
              </a:rPr>
              <a:t>§2-1 数值、变量与表达式</a:t>
            </a:r>
            <a:endParaRPr lang="zh-CN" altLang="en-US" kern="1200" baseline="0" dirty="0">
              <a:latin typeface="+mn-lt"/>
              <a:ea typeface="微软雅黑" panose="020B0503020204020204" charset="-122"/>
              <a:cs typeface="+mn-cs"/>
            </a:endParaRPr>
          </a:p>
        </p:txBody>
      </p:sp>
      <p:sp>
        <p:nvSpPr>
          <p:cNvPr id="137219" name="文本框 8"/>
          <p:cNvSpPr txBox="1"/>
          <p:nvPr/>
        </p:nvSpPr>
        <p:spPr>
          <a:xfrm>
            <a:off x="954088" y="1697038"/>
            <a:ext cx="10069512" cy="457200"/>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在</a:t>
            </a:r>
            <a:r>
              <a:rPr lang="en-US" altLang="zh-CN" sz="2400">
                <a:solidFill>
                  <a:srgbClr val="FF0000"/>
                </a:solidFill>
                <a:latin typeface="华文细黑" panose="02010600040101010101" pitchFamily="2" charset="-122"/>
                <a:ea typeface="华文细黑" panose="02010600040101010101" pitchFamily="2" charset="-122"/>
              </a:rPr>
              <a:t>MATLAB</a:t>
            </a:r>
            <a:r>
              <a:rPr lang="zh-CN" altLang="en-US" sz="2400">
                <a:latin typeface="华文细黑" panose="02010600040101010101" pitchFamily="2" charset="-122"/>
                <a:ea typeface="华文细黑" panose="02010600040101010101" pitchFamily="2" charset="-122"/>
              </a:rPr>
              <a:t>中特别需要注意的是：</a:t>
            </a:r>
            <a:endParaRPr lang="zh-CN" altLang="en-US" sz="2400">
              <a:latin typeface="华文细黑" panose="02010600040101010101" pitchFamily="2" charset="-122"/>
              <a:ea typeface="华文细黑" panose="02010600040101010101" pitchFamily="2" charset="-122"/>
            </a:endParaRPr>
          </a:p>
        </p:txBody>
      </p:sp>
      <p:sp>
        <p:nvSpPr>
          <p:cNvPr id="184" name=" 184"/>
          <p:cNvSpPr/>
          <p:nvPr/>
        </p:nvSpPr>
        <p:spPr>
          <a:xfrm>
            <a:off x="644525" y="1323975"/>
            <a:ext cx="309563" cy="2889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37221" name="文本框 3"/>
          <p:cNvSpPr txBox="1"/>
          <p:nvPr/>
        </p:nvSpPr>
        <p:spPr>
          <a:xfrm>
            <a:off x="954088" y="1239838"/>
            <a:ext cx="2244725" cy="457200"/>
          </a:xfrm>
          <a:prstGeom prst="rect">
            <a:avLst/>
          </a:prstGeom>
          <a:noFill/>
          <a:ln w="9525">
            <a:noFill/>
          </a:ln>
        </p:spPr>
        <p:txBody>
          <a:bodyPr wrap="square" anchor="t">
            <a:spAutoFit/>
          </a:bodyPr>
          <a:p>
            <a:pPr lvl="0" indent="0"/>
            <a:r>
              <a:rPr lang="zh-CN" altLang="en-US" sz="2400">
                <a:latin typeface="华文细黑" panose="02010600040101010101" pitchFamily="2" charset="-122"/>
                <a:ea typeface="华文细黑" panose="02010600040101010101" pitchFamily="2" charset="-122"/>
              </a:rPr>
              <a:t>变量命名规则</a:t>
            </a:r>
            <a:endParaRPr lang="zh-CN" altLang="en-US" sz="2400">
              <a:latin typeface="华文细黑" panose="02010600040101010101" pitchFamily="2" charset="-122"/>
              <a:ea typeface="华文细黑" panose="02010600040101010101" pitchFamily="2" charset="-122"/>
            </a:endParaRPr>
          </a:p>
        </p:txBody>
      </p:sp>
      <p:sp>
        <p:nvSpPr>
          <p:cNvPr id="6" name="文本框 5"/>
          <p:cNvSpPr txBox="1"/>
          <p:nvPr/>
        </p:nvSpPr>
        <p:spPr>
          <a:xfrm>
            <a:off x="954405" y="2153920"/>
            <a:ext cx="9923780" cy="155448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（1）变量名第一个字符必须是英文字母；</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（2）变量名不得包含空格、标点，但可以包含下划线；如A_1，a_54等；</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（3）变量的名字不能超过19个字符；</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（4）变量的名是要区分字母的大小写的。例如：A1、a1代表不同变量。</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文本框 1"/>
          <p:cNvSpPr txBox="1"/>
          <p:nvPr/>
        </p:nvSpPr>
        <p:spPr>
          <a:xfrm>
            <a:off x="118110" y="3831590"/>
            <a:ext cx="9923780" cy="1188720"/>
          </a:xfrm>
          <a:prstGeom prst="rect">
            <a:avLst/>
          </a:prstGeom>
          <a:noFill/>
        </p:spPr>
        <p:txBody>
          <a:bodyPr wrap="square" rtlCol="0">
            <a:spAutoFit/>
          </a:bodyPr>
          <a:p>
            <a:pPr fontAlgn="base"/>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举例8：m_lwb001是合法的。如果在MATLAB的命令窗口中键入以下命</a:t>
            </a:r>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令语句：</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fontAlgn="base"/>
            <a:r>
              <a:rPr lang="en-US" altLang="zh-CN"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	  </a:t>
            </a:r>
            <a:r>
              <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细黑" panose="02010600040101010101" pitchFamily="2" charset="-122"/>
                <a:ea typeface="华文细黑" panose="02010600040101010101" pitchFamily="2" charset="-122"/>
                <a:cs typeface="+mn-ea"/>
              </a:rPr>
              <a:t>&gt;&gt; 1_a=12</a:t>
            </a:r>
            <a:endParaRPr lang="zh-CN" altLang="en-US" sz="2400" b="1" strike="noStrike" noProof="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文本框 2"/>
          <p:cNvSpPr txBox="1"/>
          <p:nvPr/>
        </p:nvSpPr>
        <p:spPr>
          <a:xfrm>
            <a:off x="1225550" y="5129213"/>
            <a:ext cx="10837863" cy="1189038"/>
          </a:xfrm>
          <a:prstGeom prst="rect">
            <a:avLst/>
          </a:prstGeom>
          <a:noFill/>
        </p:spPr>
        <p:txBody>
          <a:bodyPr wrap="square" rtlCol="0">
            <a:spAutoFit/>
          </a:bodyPr>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运行结果为：1_a=12</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en-US" altLang="zh-CN"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  |</a:t>
            </a:r>
            <a:endParaRPr lang="zh-CN" altLang="en-US" sz="2400" strike="noStrike" noProof="1">
              <a:solidFill>
                <a:schemeClr val="tx1"/>
              </a:solidFill>
              <a:effectLst>
                <a:outerShdw blurRad="38100" dist="19050" dir="2700000" algn="tl" rotWithShape="0">
                  <a:schemeClr val="dk1">
                    <a:alpha val="40000"/>
                  </a:schemeClr>
                </a:outerShdw>
              </a:effectLst>
            </a:endParaRPr>
          </a:p>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cs typeface="+mn-ea"/>
              </a:rPr>
              <a:t>Error: The input character is not valid in MATLAB statements or expressions.</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27091</Words>
  <Application>WPS 演示</Application>
  <PresentationFormat>宽屏</PresentationFormat>
  <Paragraphs>1735</Paragraphs>
  <Slides>84</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44</vt:i4>
      </vt:variant>
      <vt:variant>
        <vt:lpstr>幻灯片标题</vt:lpstr>
      </vt:variant>
      <vt:variant>
        <vt:i4>84</vt:i4>
      </vt:variant>
    </vt:vector>
  </HeadingPairs>
  <TitlesOfParts>
    <vt:vector size="138" baseType="lpstr">
      <vt:lpstr>Arial</vt:lpstr>
      <vt:lpstr>宋体</vt:lpstr>
      <vt:lpstr>Wingdings</vt:lpstr>
      <vt:lpstr>华文细黑</vt:lpstr>
      <vt:lpstr>微软雅黑</vt:lpstr>
      <vt:lpstr>Times New Roman</vt:lpstr>
      <vt:lpstr>Calibri Light</vt:lpstr>
      <vt:lpstr>Calibri</vt:lpstr>
      <vt:lpstr>Arial Unicode MS</vt:lpstr>
      <vt:lpstr>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Visio.Drawing.6</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cp:revision>
  <dcterms:created xsi:type="dcterms:W3CDTF">2016-08-17T15:33:00Z</dcterms:created>
  <dcterms:modified xsi:type="dcterms:W3CDTF">2016-08-17T16:02:58Z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