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8" r:id="rId2"/>
    <p:sldId id="256" r:id="rId3"/>
    <p:sldId id="325" r:id="rId4"/>
    <p:sldId id="326" r:id="rId5"/>
    <p:sldId id="327" r:id="rId6"/>
    <p:sldId id="316" r:id="rId7"/>
    <p:sldId id="317" r:id="rId8"/>
    <p:sldId id="318" r:id="rId9"/>
    <p:sldId id="320" r:id="rId10"/>
    <p:sldId id="307" r:id="rId11"/>
    <p:sldId id="308" r:id="rId12"/>
    <p:sldId id="309" r:id="rId13"/>
    <p:sldId id="321" r:id="rId14"/>
    <p:sldId id="284" r:id="rId15"/>
    <p:sldId id="285" r:id="rId16"/>
    <p:sldId id="286" r:id="rId17"/>
    <p:sldId id="287" r:id="rId18"/>
    <p:sldId id="288" r:id="rId19"/>
    <p:sldId id="322" r:id="rId20"/>
    <p:sldId id="290" r:id="rId21"/>
    <p:sldId id="291" r:id="rId22"/>
    <p:sldId id="292" r:id="rId23"/>
    <p:sldId id="293" r:id="rId24"/>
    <p:sldId id="323" r:id="rId25"/>
    <p:sldId id="273" r:id="rId26"/>
    <p:sldId id="274" r:id="rId27"/>
    <p:sldId id="275" r:id="rId28"/>
    <p:sldId id="276" r:id="rId29"/>
    <p:sldId id="277" r:id="rId30"/>
    <p:sldId id="278" r:id="rId31"/>
    <p:sldId id="279" r:id="rId32"/>
    <p:sldId id="280" r:id="rId33"/>
    <p:sldId id="281" r:id="rId34"/>
    <p:sldId id="324" r:id="rId35"/>
    <p:sldId id="259" r:id="rId36"/>
    <p:sldId id="258" r:id="rId37"/>
    <p:sldId id="260" r:id="rId38"/>
    <p:sldId id="261" r:id="rId39"/>
    <p:sldId id="262" r:id="rId40"/>
    <p:sldId id="263" r:id="rId41"/>
    <p:sldId id="264" r:id="rId42"/>
    <p:sldId id="265" r:id="rId43"/>
    <p:sldId id="266" r:id="rId44"/>
    <p:sldId id="267" r:id="rId45"/>
    <p:sldId id="268" r:id="rId46"/>
    <p:sldId id="269" r:id="rId47"/>
    <p:sldId id="270" r:id="rId48"/>
    <p:sldId id="272" r:id="rId4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1" autoAdjust="0"/>
    <p:restoredTop sz="94660"/>
  </p:normalViewPr>
  <p:slideViewPr>
    <p:cSldViewPr snapToGrid="0">
      <p:cViewPr varScale="1">
        <p:scale>
          <a:sx n="113" d="100"/>
          <a:sy n="113" d="100"/>
        </p:scale>
        <p:origin x="41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102859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276294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420586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442" y="135172"/>
            <a:ext cx="6384897" cy="9428958"/>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a:xfrm>
            <a:off x="479440" y="9619431"/>
            <a:ext cx="1543050" cy="231167"/>
          </a:xfrm>
        </p:spPr>
        <p:txBody>
          <a:bodyPr/>
          <a:lstStyle/>
          <a:p>
            <a:fld id="{1AEA298E-F1D5-4181-BD14-7D925953B9C8}" type="datetimeFigureOut">
              <a:rPr lang="zh-CN" altLang="en-US" smtClean="0"/>
              <a:t>2021/12/27</a:t>
            </a:fld>
            <a:endParaRPr lang="zh-CN" altLang="en-US"/>
          </a:p>
        </p:txBody>
      </p:sp>
      <p:sp>
        <p:nvSpPr>
          <p:cNvPr id="5" name="Footer Placeholder 4"/>
          <p:cNvSpPr>
            <a:spLocks noGrp="1"/>
          </p:cNvSpPr>
          <p:nvPr>
            <p:ph type="ftr" sz="quarter" idx="11"/>
          </p:nvPr>
        </p:nvSpPr>
        <p:spPr>
          <a:xfrm>
            <a:off x="2279665" y="9619431"/>
            <a:ext cx="2314575" cy="231167"/>
          </a:xfrm>
        </p:spPr>
        <p:txBody>
          <a:bodyPr/>
          <a:lstStyle/>
          <a:p>
            <a:endParaRPr lang="zh-CN" altLang="en-US"/>
          </a:p>
        </p:txBody>
      </p:sp>
      <p:sp>
        <p:nvSpPr>
          <p:cNvPr id="6" name="Slide Number Placeholder 5"/>
          <p:cNvSpPr>
            <a:spLocks noGrp="1"/>
          </p:cNvSpPr>
          <p:nvPr>
            <p:ph type="sldNum" sz="quarter" idx="12"/>
          </p:nvPr>
        </p:nvSpPr>
        <p:spPr>
          <a:xfrm>
            <a:off x="4851415" y="9619431"/>
            <a:ext cx="1543050" cy="231167"/>
          </a:xfrm>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328569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329350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2709262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18106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383957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67676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97885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EA298E-F1D5-4181-BD14-7D925953B9C8}" type="datetimeFigureOut">
              <a:rPr lang="zh-CN" altLang="en-US" smtClean="0"/>
              <a:t>2021/12/27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107092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AEA298E-F1D5-4181-BD14-7D925953B9C8}" type="datetimeFigureOut">
              <a:rPr lang="zh-CN" altLang="en-US" smtClean="0"/>
              <a:t>2021/12/27</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3A48242-D778-4589-A242-23CAF5DBFCD4}" type="slidenum">
              <a:rPr lang="zh-CN" altLang="en-US" smtClean="0"/>
              <a:t>‹#›</a:t>
            </a:fld>
            <a:endParaRPr lang="zh-CN" altLang="en-US"/>
          </a:p>
        </p:txBody>
      </p:sp>
    </p:spTree>
    <p:extLst>
      <p:ext uri="{BB962C8B-B14F-4D97-AF65-F5344CB8AC3E}">
        <p14:creationId xmlns:p14="http://schemas.microsoft.com/office/powerpoint/2010/main" val="1258888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92CA-7CA8-42E8-BC8A-48F3504CAFF2}"/>
              </a:ext>
            </a:extLst>
          </p:cNvPr>
          <p:cNvSpPr>
            <a:spLocks noGrp="1"/>
          </p:cNvSpPr>
          <p:nvPr>
            <p:ph type="ctrTitle"/>
          </p:nvPr>
        </p:nvSpPr>
        <p:spPr/>
        <p:txBody>
          <a:bodyPr/>
          <a:lstStyle/>
          <a:p>
            <a:r>
              <a:rPr lang="zh-CN" altLang="en-US" dirty="0"/>
              <a:t>思想道德与法治</a:t>
            </a:r>
            <a:br>
              <a:rPr lang="en-US" altLang="zh-CN" dirty="0"/>
            </a:br>
            <a:r>
              <a:rPr lang="zh-CN" altLang="en-US" dirty="0"/>
              <a:t>课程知识要点</a:t>
            </a:r>
          </a:p>
        </p:txBody>
      </p:sp>
      <p:sp>
        <p:nvSpPr>
          <p:cNvPr id="3" name="副标题 2">
            <a:extLst>
              <a:ext uri="{FF2B5EF4-FFF2-40B4-BE49-F238E27FC236}">
                <a16:creationId xmlns:a16="http://schemas.microsoft.com/office/drawing/2014/main" id="{053DE3F9-D462-4A8E-9330-9F7BFDE169E4}"/>
              </a:ext>
            </a:extLst>
          </p:cNvPr>
          <p:cNvSpPr>
            <a:spLocks noGrp="1"/>
          </p:cNvSpPr>
          <p:nvPr>
            <p:ph type="subTitle" idx="1"/>
          </p:nvPr>
        </p:nvSpPr>
        <p:spPr>
          <a:xfrm>
            <a:off x="857250" y="5202944"/>
            <a:ext cx="5486400" cy="2391656"/>
          </a:xfrm>
        </p:spPr>
        <p:txBody>
          <a:bodyPr/>
          <a:lstStyle/>
          <a:p>
            <a:r>
              <a:rPr lang="zh-CN" altLang="en-US" dirty="0"/>
              <a:t>本文件为课程各章节的知识要点，供学习参考用。</a:t>
            </a:r>
            <a:endParaRPr lang="en-US" altLang="zh-CN" dirty="0"/>
          </a:p>
          <a:p>
            <a:r>
              <a:rPr lang="zh-CN" altLang="en-US" dirty="0"/>
              <a:t>以课本为主。</a:t>
            </a:r>
          </a:p>
        </p:txBody>
      </p:sp>
    </p:spTree>
    <p:extLst>
      <p:ext uri="{BB962C8B-B14F-4D97-AF65-F5344CB8AC3E}">
        <p14:creationId xmlns:p14="http://schemas.microsoft.com/office/powerpoint/2010/main" val="1635894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0E47DC5-67BE-462D-8769-3C2D6CA19668}"/>
              </a:ext>
            </a:extLst>
          </p:cNvPr>
          <p:cNvSpPr>
            <a:spLocks noGrp="1"/>
          </p:cNvSpPr>
          <p:nvPr>
            <p:ph idx="1"/>
          </p:nvPr>
        </p:nvSpPr>
        <p:spPr/>
        <p:txBody>
          <a:bodyPr>
            <a:normAutofit fontScale="70000" lnSpcReduction="20000"/>
          </a:bodyPr>
          <a:lstStyle/>
          <a:p>
            <a:pPr algn="ctr">
              <a:lnSpc>
                <a:spcPct val="120000"/>
              </a:lnSpc>
            </a:pPr>
            <a:r>
              <a:rPr lang="zh-CN" altLang="en-US" sz="2000" b="1" kern="0" spc="40" dirty="0">
                <a:solidFill>
                  <a:srgbClr val="FF0000"/>
                </a:solidFill>
                <a:latin typeface="等线" panose="02010600030101010101" pitchFamily="2" charset="-122"/>
                <a:ea typeface="仿宋" panose="02010609060101010101" pitchFamily="49" charset="-122"/>
              </a:rPr>
              <a:t>第二章 追求远大理想 坚定崇高信念</a:t>
            </a:r>
          </a:p>
          <a:p>
            <a:pPr marR="0">
              <a:lnSpc>
                <a:spcPct val="120000"/>
              </a:lnSpc>
              <a:spcBef>
                <a:spcPts val="0"/>
              </a:spcBef>
              <a:spcAft>
                <a:spcPts val="0"/>
              </a:spcAft>
            </a:pPr>
            <a:r>
              <a:rPr lang="zh-CN" altLang="en-US"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一、什么是理想信念</a:t>
            </a:r>
            <a:br>
              <a:rPr lang="zh-CN" altLang="en-US"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b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（一）理想的内涵与特征</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en-US" altLang="zh-CN"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理想的内涵</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理想是人们在实践中形成的、有实现可能性的、对未来社会和自身发展目标的向往与追求，是人们的世界观、人生观和价值观在奋斗目标上的集中体现。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2.</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理想的分类</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：根据不同的标准，可分为</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个人理想和社会理想</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近期理想和远期理想</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生活理想、职业理想、道德理想和政治理想</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等。</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en-US" altLang="zh-CN"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3.</a:t>
            </a:r>
            <a:r>
              <a:rPr lang="zh-CN" altLang="en-US" sz="1800" b="1" kern="100" dirty="0">
                <a:effectLst/>
                <a:latin typeface="仿宋" panose="02010609060101010101" pitchFamily="49" charset="-122"/>
                <a:ea typeface="仿宋" panose="02010609060101010101" pitchFamily="49" charset="-122"/>
                <a:cs typeface="Times New Roman" panose="02020603050405020304" pitchFamily="18" charset="0"/>
              </a:rPr>
              <a:t>理想的特征</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）理想具有超越性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理想不仅源于现实，而且超越现实。</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离开理想的指引，人们会失去前进的方向；离开现实的努力，理想同样不能实现。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）理想具有实践性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。离开了实践，任何理想的  产生都是不可思议的。理想的实现，同样也离不开实践。</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）理想具有时代性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。理想的时代性，不仅表现为它受时代条件的制约，而且体现为它随着时代的发展而发展。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endParaRPr lang="en-US" altLang="zh-CN"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（二）信念的内涵与特征</a:t>
            </a:r>
            <a:endParaRPr lang="en-US" altLang="zh-CN" sz="1800" b="1" kern="100" dirty="0">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en-US" altLang="zh-CN"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信念的内涵</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信念是人们在一定的认识基础上确立的对某种思想或事物坚信不疑并身体力行的精神状态。</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en-US" altLang="zh-CN"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2.</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信念的特征</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）信念具有执着性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。信念因其执着而为信念。信念一旦形成，就不会轻易改变。</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）信念具有支撑性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信念是一个人经受实践考验而能始终坚守理想的精神力量。纵观人类社会发展史，共同的信念凝聚着一个国家、一个民族的集体意志，为社会理想的实现提供强大的精神力量。</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）信念具有多样性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。在信念体系中，高层次的信念</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决定</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低层次的信念，低层次的信念</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服从</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高层次的信念。信仰是最高层次的信念，具有最大的统摄力。</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信仰有盲目和科学之分</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endParaRPr lang="en-US" altLang="zh-CN"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endParaRPr>
          </a:p>
          <a:p>
            <a:pPr marR="0" algn="l">
              <a:lnSpc>
                <a:spcPct val="120000"/>
              </a:lnSpc>
              <a:spcBef>
                <a:spcPts val="0"/>
              </a:spcBef>
              <a:spcAft>
                <a:spcPts val="0"/>
              </a:spcAft>
            </a:pP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（三）理想和信念的关系</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二者是相互依存的</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。理想是信念所指的对象，信念则是理想实现的保障。离开理想，信念无从产生；离开信念，理想寸步难行。正因如此，人们常</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将理想与信念合称为理想信念</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algn="l">
              <a:lnSpc>
                <a:spcPct val="120000"/>
              </a:lnSpc>
              <a:spcBef>
                <a:spcPts val="0"/>
              </a:spcBef>
              <a:spcAft>
                <a:spcPts val="0"/>
              </a:spcAft>
            </a:pPr>
            <a:b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br>
            <a:r>
              <a:rPr lang="zh-CN" altLang="en-US"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二、理想信念是精神之“钙”</a:t>
            </a:r>
            <a:br>
              <a:rPr lang="zh-CN" altLang="en-US"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br>
            <a:r>
              <a:rPr lang="zh-CN" altLang="en-US"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理想信念昭示奋斗目标</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理想信念是人的思想和行为的定向器，一旦确立就可以使人方向明确、精神振奋，永不迷失前进的方向。人的理想信念反映的是对社会和人自身发展的期望。</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2.</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理想信念提供前进动力</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志向高远，便力量无穷。大学生人生目标的确立、生活态度的形成、知识才能的丰富、发展方向的设定、工作岗位的选择，以及如何择友、如何面对挫折、如何克服困难等问题的解决，都需要一个总的原则和目标，都离不开理想信念的指引和激励。</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3.</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理想信念提供精神支柱</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理想信念是一个人在精神生活领域“安身立命”的根本。只有筑牢理想信念之魂，才能经受得住各种考验，创造人生事业的辉煌。</a:t>
            </a:r>
            <a:r>
              <a:rPr lang="en-US" altLang="zh-CN" sz="1800" b="1" kern="100" dirty="0">
                <a:effectLst/>
                <a:latin typeface="仿宋" panose="02010609060101010101" pitchFamily="49" charset="-122"/>
                <a:ea typeface="仿宋" panose="02010609060101010101" pitchFamily="49" charset="-122"/>
                <a:cs typeface="Times New Roman" panose="02020603050405020304" pitchFamily="18" charset="0"/>
              </a:rPr>
              <a:t>4.</a:t>
            </a:r>
            <a:r>
              <a:rPr lang="zh-CN" altLang="en-US" sz="1800" b="1" kern="100" dirty="0">
                <a:effectLst/>
                <a:latin typeface="仿宋" panose="02010609060101010101" pitchFamily="49" charset="-122"/>
                <a:ea typeface="仿宋" panose="02010609060101010101" pitchFamily="49" charset="-122"/>
                <a:cs typeface="Times New Roman" panose="02020603050405020304" pitchFamily="18" charset="0"/>
              </a:rPr>
              <a:t>理想信念提高精神境界。</a:t>
            </a:r>
            <a:r>
              <a:rPr lang="zh-CN" altLang="en-US" sz="1800" kern="100" dirty="0">
                <a:effectLst/>
                <a:latin typeface="仿宋" panose="02010609060101010101" pitchFamily="49" charset="-122"/>
                <a:ea typeface="仿宋" panose="02010609060101010101" pitchFamily="49" charset="-122"/>
                <a:cs typeface="Times New Roman" panose="02020603050405020304" pitchFamily="18" charset="0"/>
              </a:rPr>
              <a:t>理想信念是衡量一个人精神境界高下的重要标尺。在追求理想和实 现理想的过程中，人们要不断面对各种挑战、抵御各种诱惑、突破各种局 限、克服各种困难。</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361890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3D838F-8B87-49B3-AC74-401218775720}"/>
              </a:ext>
            </a:extLst>
          </p:cNvPr>
          <p:cNvSpPr>
            <a:spLocks noGrp="1"/>
          </p:cNvSpPr>
          <p:nvPr>
            <p:ph idx="1"/>
          </p:nvPr>
        </p:nvSpPr>
        <p:spPr/>
        <p:txBody>
          <a:bodyPr>
            <a:normAutofit fontScale="77500" lnSpcReduction="20000"/>
          </a:bodyPr>
          <a:lstStyle/>
          <a:p>
            <a:pPr marL="0" marR="0" algn="l">
              <a:lnSpc>
                <a:spcPct val="120000"/>
              </a:lnSpc>
              <a:spcBef>
                <a:spcPts val="0"/>
              </a:spcBef>
              <a:spcAft>
                <a:spcPts val="0"/>
              </a:spcAft>
            </a:pPr>
            <a:r>
              <a:rPr lang="zh-CN" altLang="en-US"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三、坚定信仰信念信心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20000"/>
              </a:lnSpc>
              <a:spcBef>
                <a:spcPts val="0"/>
              </a:spcBef>
              <a:spcAft>
                <a:spcPts val="0"/>
              </a:spcAft>
            </a:pP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（一）增强对马克思主义、共产主义的信仰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20000"/>
              </a:lnSpc>
              <a:spcBef>
                <a:spcPts val="0"/>
              </a:spcBef>
              <a:spcAft>
                <a:spcPts val="0"/>
              </a:spcAft>
            </a:pPr>
            <a:r>
              <a:rPr lang="en-US" altLang="zh-CN"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     1.</a:t>
            </a: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为什么要信仰马克思主义</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马克思主义是</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科学</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的理论，创造性地揭示了人类社会发展规律。</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马克思主义深刻揭示了自然界、人类社会、人类思维发展的普遍规律，为人类社会发展进步指明了方向。</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马克思主义是</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人民</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的理论，第一次创立了人民实现自身解放的思想体系</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。马克思主义博大精深，归根到底就是一句话，为人类求解放。</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马克思主义是</a:t>
            </a:r>
            <a:r>
              <a:rPr lang="zh-CN" altLang="en-US" sz="1800" b="1" kern="100" dirty="0">
                <a:effectLst/>
                <a:latin typeface="仿宋" panose="02010609060101010101" pitchFamily="49" charset="-122"/>
                <a:ea typeface="仿宋" panose="02010609060101010101" pitchFamily="49" charset="-122"/>
                <a:cs typeface="Times New Roman" panose="02020603050405020304" pitchFamily="18" charset="0"/>
              </a:rPr>
              <a:t>实践</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的理论，指引着人民改造世界的行动</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。马克思主义不仅致力于科学解释世界，而且致力于积极改变世界。在人类思想史上，还没有一种理论像马克思主义那样对 人类文明进步产生如此广泛而巨大的影响。</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4</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马克思主义是不断</a:t>
            </a:r>
            <a:r>
              <a:rPr lang="zh-CN" altLang="en-US" sz="1800" b="1" kern="100" dirty="0">
                <a:solidFill>
                  <a:srgbClr val="C00000"/>
                </a:solidFill>
                <a:effectLst/>
                <a:latin typeface="仿宋" panose="02010609060101010101" pitchFamily="49" charset="-122"/>
                <a:ea typeface="仿宋" panose="02010609060101010101" pitchFamily="49" charset="-122"/>
                <a:cs typeface="Times New Roman" panose="02020603050405020304" pitchFamily="18" charset="0"/>
              </a:rPr>
              <a:t>发展</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的</a:t>
            </a:r>
            <a:r>
              <a:rPr lang="zh-CN" altLang="en-US" sz="1800" b="1" kern="100" dirty="0">
                <a:solidFill>
                  <a:srgbClr val="C00000"/>
                </a:solidFill>
                <a:effectLst/>
                <a:latin typeface="仿宋" panose="02010609060101010101" pitchFamily="49" charset="-122"/>
                <a:ea typeface="仿宋" panose="02010609060101010101" pitchFamily="49" charset="-122"/>
                <a:cs typeface="Times New Roman" panose="02020603050405020304" pitchFamily="18" charset="0"/>
              </a:rPr>
              <a:t>开放</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的理论，始终站在时代前沿。</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部马克思主义发展史就是马克思、恩格斯以及他们的后继者们不断根据时代、实践、认识发展而发展的历史，是不断吸收人类历史上一切优秀思 想文化成果丰富自己的历史。</a:t>
            </a:r>
            <a:r>
              <a:rPr lang="zh-CN" altLang="en-US" sz="1800" b="1" kern="100" dirty="0">
                <a:effectLst/>
                <a:latin typeface="仿宋" panose="02010609060101010101" pitchFamily="49" charset="-122"/>
                <a:ea typeface="仿宋" panose="02010609060101010101" pitchFamily="49" charset="-122"/>
                <a:cs typeface="Times New Roman" panose="02020603050405020304" pitchFamily="18" charset="0"/>
              </a:rPr>
              <a:t>马克思主义的鲜明特征：科学性、实践性、人民性和发展性。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20000"/>
              </a:lnSpc>
              <a:spcBef>
                <a:spcPts val="0"/>
              </a:spcBef>
              <a:spcAft>
                <a:spcPts val="0"/>
              </a:spcAft>
            </a:pP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en-US" altLang="zh-CN" sz="1800" b="1" kern="100" dirty="0">
                <a:solidFill>
                  <a:srgbClr val="0070C0"/>
                </a:solidFill>
                <a:latin typeface="仿宋" panose="02010609060101010101" pitchFamily="49" charset="-122"/>
                <a:ea typeface="仿宋" panose="02010609060101010101" pitchFamily="49" charset="-122"/>
                <a:cs typeface="Times New Roman" panose="02020603050405020304" pitchFamily="18" charset="0"/>
              </a:rPr>
              <a:t>     2.</a:t>
            </a:r>
            <a:r>
              <a:rPr lang="zh-CN" altLang="en-US" sz="1800" b="1" kern="100" dirty="0">
                <a:solidFill>
                  <a:srgbClr val="0070C0"/>
                </a:solidFill>
                <a:latin typeface="仿宋" panose="02010609060101010101" pitchFamily="49" charset="-122"/>
                <a:ea typeface="仿宋" panose="02010609060101010101" pitchFamily="49" charset="-122"/>
                <a:cs typeface="Times New Roman" panose="02020603050405020304" pitchFamily="18" charset="0"/>
              </a:rPr>
              <a:t>胸怀共产主义远大理想</a:t>
            </a:r>
          </a:p>
          <a:p>
            <a:pPr marR="0" lvl="0" algn="l">
              <a:lnSpc>
                <a:spcPct val="120000"/>
              </a:lnSpc>
              <a:spcBef>
                <a:spcPts val="0"/>
              </a:spcBef>
              <a:spcAft>
                <a:spcPts val="0"/>
              </a:spcAft>
            </a:pP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    马克思主义科学预测了未来社会的理想状态，</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指明了人类社会的发展方向</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共产主义只有在社会主义社会充分发展和高度发达的基础上才能实现。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共产主义是现实运动和长远目标相统一的过程。</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共产主义是崇高的社会理想，是关于无产阶级解放的学说，同时也是一种现实运动。</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共产主义远大理想的最终实现是一个漫长、艰辛的历史过程</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，需要一代又一代人不懈奋斗和接续努力。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（二）增强对中国特色社会主义的信念</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中国特色社会主义</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，承载着几代中国共产党人的理想和探索，寄托着无数仁人志士的夙愿和期盼，凝聚着亿万人民的奋斗和牺牲，是近代以来中国社会发展的</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必然选择</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    中国特色社会主义是科学社会主义</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，不是别的什么主义。中国特色社会主义是改革开放以来党的全部理论和实践的主题，是党和人民历尽千辛万苦、付出巨大代价才取得的根本成就。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    中国特色社会主义</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不是从天上掉下来的，而是中国共产党带领中国人民历经千辛万苦找到的</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实现中国梦的正确道路</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。改革开放以来我们取得一切成绩和进步的根本原因，归结起来就是：开辟了中国特色社会主义道路，形成了中国特色社会主义理论体系。</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中国共产党的领导是中国特色社会主义最本质的特征，</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是中国特色社会 主义制度的最大优势，是党和国家的根本所在、命脉所在，是全国各族人民的利益所系、命运所系。</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（三）增强对实现中华民族伟大复兴的信心</a:t>
            </a:r>
            <a:r>
              <a:rPr lang="zh-CN" altLang="en-US" sz="1800" b="1"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 </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    实现中华民族伟大复兴，是中华民族近代以来最伟大的梦想</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。这个梦想，就是要实现国家富强、民族振兴、人民幸福，它凝聚了几代中国人的夙愿，体现了中华民族和中国人民的整体利益，是每一个中华儿女的共同期盼。</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20000"/>
              </a:lnSpc>
              <a:spcBef>
                <a:spcPts val="0"/>
              </a:spcBef>
              <a:spcAft>
                <a:spcPts val="0"/>
              </a:spcAft>
            </a:pP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    实现中华民族伟大复兴的中国梦是一项光荣而艰巨的事业。</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中华民 族伟大复兴，绝不是轻轻松松、敲锣打鼓就能实现的，必须付出艰苦的努力。</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8981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323F80-2959-4D96-BB21-41E423119CF7}"/>
              </a:ext>
            </a:extLst>
          </p:cNvPr>
          <p:cNvSpPr>
            <a:spLocks noGrp="1"/>
          </p:cNvSpPr>
          <p:nvPr>
            <p:ph idx="1"/>
          </p:nvPr>
        </p:nvSpPr>
        <p:spPr/>
        <p:txBody>
          <a:bodyPr>
            <a:normAutofit fontScale="92500" lnSpcReduction="20000"/>
          </a:bodyPr>
          <a:lstStyle/>
          <a:p>
            <a:pPr marL="342900" marR="0" lvl="0" indent="-342900" algn="l">
              <a:lnSpc>
                <a:spcPct val="110000"/>
              </a:lnSpc>
              <a:spcBef>
                <a:spcPts val="0"/>
              </a:spcBef>
              <a:spcAft>
                <a:spcPts val="0"/>
              </a:spcAft>
              <a:buFont typeface="宋体" panose="02010600030101010101" pitchFamily="2" charset="-122"/>
              <a:buAutoNum type="ea1ChsPlain" startAt="3"/>
            </a:pPr>
            <a:r>
              <a:rPr lang="zh-CN" altLang="en-US"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在实现中国梦的实践中放飞青春梦想</a:t>
            </a:r>
            <a:endParaRPr lang="en-US" altLang="zh-CN" sz="1800" b="1" kern="100"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endParaRPr>
          </a:p>
          <a:p>
            <a:pPr marR="0" lvl="0" algn="l">
              <a:lnSpc>
                <a:spcPct val="11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R="0" lvl="0" algn="l">
              <a:lnSpc>
                <a:spcPct val="110000"/>
              </a:lnSpc>
              <a:spcBef>
                <a:spcPts val="0"/>
              </a:spcBef>
              <a:spcAft>
                <a:spcPts val="0"/>
              </a:spcAft>
            </a:pP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（一）科学把握理想与现实的辩证统一</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marR="0" lvl="0" indent="-342900" algn="l">
              <a:lnSpc>
                <a:spcPct val="110000"/>
              </a:lnSpc>
              <a:spcBef>
                <a:spcPts val="0"/>
              </a:spcBef>
              <a:spcAft>
                <a:spcPts val="0"/>
              </a:spcAft>
              <a:buFont typeface="Times New Roman" panose="02020603050405020304" pitchFamily="18" charset="0"/>
              <a:buAutoNum type="arabicPeriod"/>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辩证看待理想与现实的矛盾。</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理想与现实是对立统一的。理想和现实存在着</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对立</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的一面。二者的矛盾与冲突，属于“应然”和“实然”的矛盾。理想与现实又是</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统一</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的。</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理想受现实的规定和制约，是在对现实认识的基础上发展起来的</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。理想受现实的规定和制约，是在对现实认识的基础上发展起来的。</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marR="0" lvl="0" indent="-342900" algn="l">
              <a:lnSpc>
                <a:spcPct val="110000"/>
              </a:lnSpc>
              <a:spcBef>
                <a:spcPts val="0"/>
              </a:spcBef>
              <a:spcAft>
                <a:spcPts val="0"/>
              </a:spcAft>
              <a:buFont typeface="Times New Roman" panose="02020603050405020304" pitchFamily="18" charset="0"/>
              <a:buAutoNum type="arabicPeriod"/>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实现理想的长期性、艰巨性和曲折性。</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理想的实现是一个过程。实现理想、创造未来，必须有战胜种种艰难险阻的坚定不移的信心和坚忍不拔的毅力。</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10000"/>
              </a:lnSpc>
              <a:spcBef>
                <a:spcPts val="0"/>
              </a:spcBef>
              <a:spcAft>
                <a:spcPts val="0"/>
              </a:spcAft>
            </a:pPr>
            <a:r>
              <a:rPr lang="en-US" altLang="zh-CN"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艰苦奋斗是实现理想的重要条件。</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对于当代青年来说，理想的实现必须通过实践才能转变为现实。凡有成就者，其渊博的知识、卓越的才能、闪光的智慧、不朽的业绩，都是从艰苦奋斗中得来的。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10000"/>
              </a:lnSpc>
              <a:spcBef>
                <a:spcPts val="0"/>
              </a:spcBef>
              <a:spcAft>
                <a:spcPts val="0"/>
              </a:spcAft>
            </a:pP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（二）坚持个人理想与社会理想的统一</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10000"/>
              </a:lnSpc>
              <a:spcBef>
                <a:spcPts val="0"/>
              </a:spcBef>
              <a:spcAft>
                <a:spcPts val="0"/>
              </a:spcAft>
            </a:pP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个人理想与社会理想的含义个人理想</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是指处于一定历史条件和社会关系中的个体对于自己未来的物质生活、精神生活所产生的种种向往和追求。</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社会理想</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是指社会集体乃至社会全体成员的共同理想，即在全社会占主导地位的共同奋斗目标。</a:t>
            </a:r>
            <a:b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b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个人理想与社会理想的关系。</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二者</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相互联系、相互影响、相互制约</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10000"/>
              </a:lnSpc>
              <a:spcBef>
                <a:spcPts val="0"/>
              </a:spcBef>
              <a:spcAft>
                <a:spcPts val="0"/>
              </a:spcAft>
            </a:pP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）个人理想以社会理想为指引。</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在整个理想体系中，社会理想是最根本、最重 要的，而个人理想则从属于社会理想。</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10000"/>
              </a:lnSpc>
              <a:spcBef>
                <a:spcPts val="0"/>
              </a:spcBef>
              <a:spcAft>
                <a:spcPts val="0"/>
              </a:spcAft>
            </a:pP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社会理想是对个人理想的凝练和升华。</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社会理想归根到底要靠全体社会成员的共同努力来实现，并具体体现 在每个社会成员为实现个人理想而进行的活生生的实践中。当社会理想同个人理想有矛盾冲突的时候，有志气、有抱负的人可以作出最大的自我牺 牲，使个人的理想服从于全社会的共同理想。</a:t>
            </a:r>
            <a:b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br>
            <a:r>
              <a:rPr lang="zh-CN" altLang="en-US" sz="1800" b="1" kern="100"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（三）为实现中国梦注入青春能量</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10000"/>
              </a:lnSpc>
              <a:spcBef>
                <a:spcPts val="0"/>
              </a:spcBef>
              <a:spcAft>
                <a:spcPts val="0"/>
              </a:spcAft>
            </a:pP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立鸿鹄志，做奋斗者。</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青年志存高远，就能激发奋进潜力，青春岁月就不会像无舵之舟漂泊不定。树雄心、立壮志，是关系大学生一生前途命运的重大课题。</a:t>
            </a:r>
            <a:endParaRPr lang="en-US" altLang="zh-CN"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endParaRPr>
          </a:p>
          <a:p>
            <a:pPr marL="0" marR="0" algn="l">
              <a:lnSpc>
                <a:spcPct val="110000"/>
              </a:lnSpc>
              <a:spcBef>
                <a:spcPts val="0"/>
              </a:spcBef>
              <a:spcAft>
                <a:spcPts val="0"/>
              </a:spcAft>
            </a:pP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心怀“国之大者”，敢于担当。</a:t>
            </a:r>
            <a:r>
              <a:rPr lang="zh-CN" altLang="en-US" sz="1800"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大学生要牢记“空谈误国、实干兴邦”，志存高远、脚踏实地、埋头苦干，充分展现自己的抱负和激情，在“真刀真枪”的实干中成就一番事业。</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l">
              <a:lnSpc>
                <a:spcPct val="110000"/>
              </a:lnSpc>
              <a:spcBef>
                <a:spcPts val="0"/>
              </a:spcBef>
              <a:spcAft>
                <a:spcPts val="0"/>
              </a:spcAft>
            </a:pPr>
            <a:r>
              <a:rPr lang="en-US" altLang="zh-CN" sz="1800" b="1" kern="100"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自觉躬身实践，知行合一。</a:t>
            </a:r>
            <a:r>
              <a:rPr lang="zh-CN" altLang="en-US" sz="1800" kern="100"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“空谈误国、实干兴邦”，崇高理想的实现需要一点一滴地奋斗，需要在实干中成就。</a:t>
            </a:r>
            <a:r>
              <a:rPr lang="zh-CN" altLang="en-US" sz="1800" b="1"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94108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00C35-9DDC-45D4-A8A8-224DFAB29F59}"/>
              </a:ext>
            </a:extLst>
          </p:cNvPr>
          <p:cNvSpPr>
            <a:spLocks noGrp="1"/>
          </p:cNvSpPr>
          <p:nvPr>
            <p:ph type="ctrTitle"/>
          </p:nvPr>
        </p:nvSpPr>
        <p:spPr/>
        <p:txBody>
          <a:bodyPr>
            <a:normAutofit/>
          </a:bodyPr>
          <a:lstStyle/>
          <a:p>
            <a:r>
              <a:rPr lang="en-US" altLang="zh-CN"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3</a:t>
            </a:r>
            <a:endParaRPr lang="zh-CN" altLang="en-US"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0F4132BC-2F23-4C4D-A697-DFFF581267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8656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C35411-DC76-4C5C-AB28-2D1121564FC8}"/>
              </a:ext>
            </a:extLst>
          </p:cNvPr>
          <p:cNvSpPr>
            <a:spLocks noGrp="1"/>
          </p:cNvSpPr>
          <p:nvPr>
            <p:ph idx="1"/>
          </p:nvPr>
        </p:nvSpPr>
        <p:spPr/>
        <p:txBody>
          <a:bodyPr>
            <a:normAutofit fontScale="77500" lnSpcReduction="20000"/>
          </a:bodyPr>
          <a:lstStyle/>
          <a:p>
            <a:pPr indent="304800" algn="ctr">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第四章 明确价值要求 践行价值准则</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ctr">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第一节 </a:t>
            </a:r>
            <a:r>
              <a:rPr lang="en-US" altLang="zh-CN" sz="1800" b="1" kern="0" spc="40" dirty="0">
                <a:solidFill>
                  <a:srgbClr val="FF0000"/>
                </a:solidFill>
                <a:effectLst/>
                <a:latin typeface="Calibri" panose="020F0502020204030204" pitchFamily="34" charset="0"/>
                <a:ea typeface="仿宋" panose="02010609060101010101" pitchFamily="49" charset="-122"/>
                <a:cs typeface="Times New Roman" panose="02020603050405020304" pitchFamily="18" charset="0"/>
              </a:rPr>
              <a:t> </a:t>
            </a: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全体人民共同的价值追求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一、价值观与社会主义核心价值观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（一）价值观与核心价值观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价值观</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就是主体对客体有无价值、价值大小的立场和态度，是对价值及其相关内容的基本观点和看法。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价值观对人的具体行为起着规范和导向作用</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，价值观不同的人，行为取向也会不同，甚至可能截然相反。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）价值观反映着特定的时代精神</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。有什么性质的社会存在，就会有什么性质和内容的价值观。抽象的、超历史的、一成不变的价值观是不存在的。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）价值观体现着鲜明的民族特色</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。价值观的民族性体现着一个民族区别于其他民族的精神气质。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）价值观蕴含着特定的阶级立场</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。不同阶级由于其阶级地位和经济利益不同有着不同的价值观。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核心价值观</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是一定社会形态、社会性质的集中体现，在一个社会的思想观念体系中处于主导地位，体现着社会制度的阶级属性、社会运行的基本原则和社会发展的基本方向。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核心价值观是一个国家的重要稳定器，能否构建具有强大感召力的核心价值观，</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关系社会和谐稳定，关系国家长治久安</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（二）社会主义核心价值观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党的十八大提出</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，要倡导富强、民主、文明、和谐，倡导自由、平等、公正、法治，倡导爱国、敬业、诚信、友善，积极培育和践行社会主义核心价值观。这是中国共产党凝聚全党全社会价值共识作出的重要论断。</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社会主义核心价值观和社会主义核心价值体系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）社会主义核心价值体系的主要内容</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：马克思主义指导思想、中国特色社会主义共同理想、以爱国主义为核心的民族精神和以改革创新为核心的时代精神、社会主义荣辱观。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）社会主义核心价值观和社会主义核心价值体系的关系</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：紧密联系、互为依存、相辅相成。</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社会主义核心价值观是社会主义核心价值体系的精神内核</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，它体现了社会主义核心价值体系的根本性质和基本特征，反映了社会主义核心价值体系的丰富内涵和实践要求，是社会主义核心价值体系的高度凝练和集中表达。</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二者都体现了社会主义意识形态的本质要求</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，体现了社会主义制度在思想和精神层面的质的规定性，是建设中国特色社会主义现代化强国、实现中华民族伟大复兴的中国梦的价值引领。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38077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5CD009F-EDD2-4871-9C94-1627AB60605C}"/>
              </a:ext>
            </a:extLst>
          </p:cNvPr>
          <p:cNvSpPr>
            <a:spLocks noGrp="1"/>
          </p:cNvSpPr>
          <p:nvPr>
            <p:ph idx="1"/>
          </p:nvPr>
        </p:nvSpPr>
        <p:spPr/>
        <p:txBody>
          <a:bodyPr>
            <a:noAutofit/>
          </a:bodyPr>
          <a:lstStyle/>
          <a:p>
            <a:pPr indent="288000" algn="just">
              <a:lnSpc>
                <a:spcPct val="100000"/>
              </a:lnSpc>
            </a:pPr>
            <a:r>
              <a:rPr lang="zh-CN" altLang="zh-CN" sz="145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二、社会主义核心价值观的基本内容</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富强、民主、文明、和谐，自由、平等、公正、法治，爱国、敬业、诚信、友善，是社会主义核心价值观的基本内容。</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（一）</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富强、民主、文明、和谐</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。这一价值追求回答了我们</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要建设什么样的国家的重大问题</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，从</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国家层面</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标注了社会主义核心价值观的</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时代刻度</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富强，就是人民的富裕和国家的强盛</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。富强是促进社会进步、人的自由全面发展的物质基础，体现了马克思</a:t>
            </a:r>
            <a:r>
              <a:rPr lang="en-US" altLang="zh-CN" sz="1450" kern="0" spc="40" dirty="0">
                <a:solidFill>
                  <a:srgbClr val="333333"/>
                </a:solidFill>
                <a:effectLst/>
                <a:latin typeface="Calibri" panose="020F0502020204030204" pitchFamily="34" charset="0"/>
                <a:ea typeface="仿宋" panose="02010609060101010101" pitchFamily="49" charset="-122"/>
                <a:cs typeface="Times New Roman" panose="02020603050405020304" pitchFamily="18" charset="0"/>
              </a:rPr>
              <a:t> </a:t>
            </a:r>
            <a:r>
              <a:rPr lang="en-US" altLang="zh-CN" sz="145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 </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主义唯物史观生产力标准的根本要求。富强，就是人民的富裕和国家的强</a:t>
            </a:r>
            <a:r>
              <a:rPr lang="en-US" altLang="zh-CN" sz="1450" kern="0" spc="40" dirty="0">
                <a:solidFill>
                  <a:srgbClr val="333333"/>
                </a:solidFill>
                <a:effectLst/>
                <a:latin typeface="Calibri" panose="020F0502020204030204" pitchFamily="34" charset="0"/>
                <a:ea typeface="仿宋" panose="02010609060101010101" pitchFamily="49" charset="-122"/>
                <a:cs typeface="Times New Roman" panose="02020603050405020304" pitchFamily="18" charset="0"/>
              </a:rPr>
              <a:t> </a:t>
            </a:r>
            <a:r>
              <a:rPr lang="en-US" altLang="zh-CN" sz="145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 </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盛。富强在于富民，即人民富裕。</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民主，指的是社会主义民主，是人民当家作主，</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不是由别人作主，也不是由少数人作主。</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文明，是社会进步的重要标志，也是社会主义现代化国家的重要特征。</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和谐，是中华文明的核心价值理念</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。社会主义核心价值观倡导的和谐，是人与人、人与社会、人与自然以及人的自我身心的有机统一。</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（二）自由、平等、公正、法治</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反映了人们对美好社会的期望和憧憬，是衡量现代社会是否高度发展、充满活力、和谐有序的重要标志。这一价值追求回答了我们</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要建设什么样的社会</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的重大问题，与实现国家治理体系和治理能力现代化的要求相契合，</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从社会层面揭示了社会主义社会发展的价值取向。</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自由，是社会活力之源，是社会主义的价值理想。</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平等，是人类追求的美好状态。</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公正，是人类社会进步的标尺，是社会主义制度的本质要求。</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法治，是人类政治文明的重要成果，是现代社会的主要特征。</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（三）爱国、敬业、诚信、友善</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这一价值追求回答了我们</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要培育什么样的公民</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的重大问题，</a:t>
            </a: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从个人层面提升了人生境界</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爱国，是最深沉、最持久的情感，是每个公民应当遵循的最基本的价值观念和道德准则，也是中华民族的优良传统。</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敬业，是对待生产劳动和人类生存的一种根本价值态度。</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诚信，是个人立身处世的基本价值规范，是社会存续发展的重要价值基石。</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a:p>
            <a:pPr indent="288000" algn="just">
              <a:lnSpc>
                <a:spcPct val="100000"/>
              </a:lnSpc>
            </a:pPr>
            <a:r>
              <a:rPr lang="zh-CN" altLang="zh-CN" sz="145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友善，是维系良好人际关系和社会关系的基本价值准则</a:t>
            </a:r>
            <a:r>
              <a:rPr lang="zh-CN" altLang="zh-CN" sz="145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4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221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CDF6C0-BC5F-4E04-8236-5B5DD1FCD814}"/>
              </a:ext>
            </a:extLst>
          </p:cNvPr>
          <p:cNvSpPr>
            <a:spLocks noGrp="1"/>
          </p:cNvSpPr>
          <p:nvPr>
            <p:ph idx="1"/>
          </p:nvPr>
        </p:nvSpPr>
        <p:spPr/>
        <p:txBody>
          <a:bodyPr>
            <a:normAutofit fontScale="92500" lnSpcReduction="20000"/>
          </a:bodyPr>
          <a:lstStyle/>
          <a:p>
            <a:pPr indent="304800" algn="just">
              <a:lnSpc>
                <a:spcPct val="110000"/>
              </a:lnSpc>
            </a:pPr>
            <a:r>
              <a:rPr lang="zh-CN" altLang="zh-CN" sz="1800"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三、当代中国发展进步的精神指引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培育和践行社会主义核心价值观，是有效整合我国社会</a:t>
            </a:r>
            <a:r>
              <a:rPr lang="en-US" altLang="zh-CN" sz="1800" kern="0" spc="40" dirty="0">
                <a:solidFill>
                  <a:srgbClr val="333333"/>
                </a:solidFill>
                <a:effectLst/>
                <a:latin typeface="Calibri" panose="020F0502020204030204" pitchFamily="34" charset="0"/>
                <a:ea typeface="仿宋" panose="02010609060101010101" pitchFamily="49" charset="-122"/>
                <a:cs typeface="Times New Roman" panose="02020603050405020304" pitchFamily="18" charset="0"/>
              </a:rPr>
              <a:t> </a:t>
            </a: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 </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意识、凝聚社会价值共识、解决和化解社会矛盾、聚合磅礴之力的重大举措，是保证我国经济社会沿着正确的方向发展、实现中华民族伟大复兴的价值支撑，意义重大而深远。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a:t>
            </a: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坚持和发展中国特色社会主义的价值遵循</a:t>
            </a:r>
            <a:r>
              <a:rPr lang="zh-CN" altLang="zh-CN" sz="1800"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社会主义核心价值观，集中体现了马克思主义所倡导的价值理念，是中国特色社会主义的根本价值导向。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a:t>
            </a: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提高国家文化软实力的迫切要求</a:t>
            </a:r>
            <a:r>
              <a:rPr lang="zh-CN" altLang="zh-CN" sz="1800"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文化软实力的竞争，本质上是不同文化所代表的核心价值观的竞争。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a:t>
            </a: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增进社会团结和谐的“最大公约数”</a:t>
            </a:r>
            <a:r>
              <a:rPr lang="zh-CN" altLang="zh-CN" sz="1800"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培育和践行社会主义核心价值观，能够在具体利益矛盾、各种思想差异之上最广泛地形成价值共识，有效引领整合纷繁复杂的社会思想意识，有效避免利益格局调整可能带来的思想对立和混乱，形成团结奋斗的强大精神力量。</a:t>
            </a:r>
            <a:endParaRPr lang="en-US"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endParaRPr>
          </a:p>
          <a:p>
            <a:pPr indent="304800" algn="just">
              <a:lnSpc>
                <a:spcPct val="11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ctr">
              <a:lnSpc>
                <a:spcPct val="11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第二节 社会主义核心价值观的显著特征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社会主义核心价值观体现了社会主义意识形态的本质要求，以其先进性、人民性、真实性站在人类道义制高点上，彰显出独特而强大的价值观优势。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一、反映人类社会发展进步的价值理念</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（一）体现社会主义的本质属性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“社会主义”是社会主义核心价值观的“底色”。社会主义核心价值观的先进性，</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集中体现在它是社会主义所坚持和追求的价值理念</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社会主义作为人类社会迄今为止最先进的社会制度，其价值观同社会主义经济基础和上层建筑相适应，充分</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彰显了社会主义社会的本质要求</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清晰地展现了社会主义的基本特征和根本追求，渗透于经济、政治、文化、社会、生态文明建设的各个方面，</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是我国社会主义制度的内在精神之魂</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4.</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社会主义核心价值观生成于中国特色社会主义建设实践，</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是中国特色社会主义本质规定的价值表达</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ts val="2175"/>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2972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B55CF5-5004-4B25-A7EC-3F966FE886D5}"/>
              </a:ext>
            </a:extLst>
          </p:cNvPr>
          <p:cNvSpPr>
            <a:spLocks noGrp="1"/>
          </p:cNvSpPr>
          <p:nvPr>
            <p:ph idx="1"/>
          </p:nvPr>
        </p:nvSpPr>
        <p:spPr/>
        <p:txBody>
          <a:bodyPr>
            <a:normAutofit fontScale="62500" lnSpcReduction="20000"/>
          </a:bodyPr>
          <a:lstStyle/>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（二）扎根中华优秀传统文化土壤</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任何一种价值观都不可能凭空产生，总是有其特定的历史底色和精神 脉络。牢固的核心价值观，都有其固有的根本。抛弃传统、丢掉根本，就等于割断了自己的精神命脉。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中华优秀传统文化成为涵养社会主义核心价值观的重要源泉。</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在世界几大古代文明中，中华文明之所以能够没有中断并延续发展至今，一个重要原因就是中华民族有一脉相承的精神追求、精神特质、精神脉络。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不忘本来才能开辟未来，善于继承才能更好创新。</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培育和弘扬社会主义核心价值观，必须从中华优秀传统文化中汲取丰富营养。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（三）吸纳世界文明有益成果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吸纳了世界文明的有益成果。社会主义核心价值观在吸收人类优秀的价值理念的基础上，以中国经验、中国实践为民主、自由、平等、公正、法治等价值理念赋予社会主义性质，代表了人类社会前进的方向和价值理念。</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二、彰显人民至上的价值立场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（一）尊重人民群众历史主体地位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马克思主义唯物史观从社会存在决定社会意识的立场出发去考察人类社会发展历史，确认人民群众在社会历史发展中的主体作用，</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认为人民群众是历史的创造者。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中国共产党为人民而生，因人民而兴。</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人民是我们党执政的最深厚基础和最大底气。</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（二）体现以人民为中心的价值导向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为中国人民谋幸福、为中华民族谋复兴，</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是中国共产党人的</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初心和使命</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，也是我们党领导现代化建设的出发点和落脚点。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en-US" altLang="zh-CN" sz="1800" kern="0" spc="40" dirty="0">
                <a:solidFill>
                  <a:srgbClr val="333333"/>
                </a:solidFill>
                <a:effectLst/>
                <a:latin typeface="Calibri" panose="020F0502020204030204" pitchFamily="34" charset="0"/>
                <a:ea typeface="仿宋" panose="02010609060101010101" pitchFamily="49" charset="-122"/>
                <a:cs typeface="Times New Roman" panose="02020603050405020304" pitchFamily="18" charset="0"/>
              </a:rPr>
              <a:t> </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在社会主义中国，“以人民为中心的发展思想，不是一个抽象的、玄奥的概念，不能只停留在口头上、止步于思想环节，而要体现在经济社会发展各个环节”。鲜明的人民性，使得社会主义核心价值观具有强大的感召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三、因真实可信而具有强大的道义力量</a:t>
            </a:r>
            <a:r>
              <a:rPr lang="en-US" altLang="zh-CN" sz="1800" b="1" kern="0" spc="40" dirty="0">
                <a:solidFill>
                  <a:srgbClr val="333333"/>
                </a:solidFill>
                <a:effectLst/>
                <a:latin typeface="Calibri" panose="020F0502020204030204" pitchFamily="34" charset="0"/>
                <a:ea typeface="Microsoft YaHei UI" panose="020B0503020204020204" pitchFamily="34"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（一）社会主义核心价值观是真实可信的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en-US" altLang="zh-CN" sz="1800" b="1" kern="0" spc="40" dirty="0">
                <a:solidFill>
                  <a:srgbClr val="333333"/>
                </a:solidFill>
                <a:effectLst/>
                <a:latin typeface="Calibri" panose="020F0502020204030204" pitchFamily="34" charset="0"/>
                <a:ea typeface="仿宋" panose="02010609060101010101" pitchFamily="49" charset="-122"/>
                <a:cs typeface="Times New Roman" panose="02020603050405020304" pitchFamily="18" charset="0"/>
              </a:rPr>
              <a:t> </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社会主义核心价值观与以往价值观的一个重要区别在于其真实性。</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中国的民主制度不是装饰品，不是用来做摆设的，而是用来解决人民需要解决</a:t>
            </a:r>
            <a:r>
              <a:rPr lang="en-US" altLang="zh-CN" sz="1800" kern="0" spc="40" dirty="0">
                <a:solidFill>
                  <a:srgbClr val="333333"/>
                </a:solidFill>
                <a:effectLst/>
                <a:latin typeface="Calibri" panose="020F0502020204030204" pitchFamily="34" charset="0"/>
                <a:ea typeface="仿宋" panose="02010609060101010101" pitchFamily="49" charset="-122"/>
                <a:cs typeface="Times New Roman" panose="02020603050405020304" pitchFamily="18" charset="0"/>
              </a:rPr>
              <a:t>   </a:t>
            </a: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 </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的问题的。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中国特色社会主义的成功也验证了社会主义核心价值观的正确性、可信性</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，使得社会主义核心价值观可以而且能够成为真切、具体、广泛的现实。</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（二）认清西方“普世价值”的实质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“普世价值”就是一种极具迷惑性、欺骗性并且带有鲜明政治倾向的价值观。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“普世价值”在理论上的虚伪性。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西方所谓的“普世价值”从抽象的“人性论”出发，将人看作无差别的价值符号。事实上根本不存在抽象的人性，也没有放之四海而皆准的价值观及其相应的制度。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“普世价值”在实践上的虚伪性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0000"/>
              </a:lnSpc>
            </a:pP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西方所谓的“普世价值”，在他们自己的世界里都未能真正“普适”</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种族歧视、劳资对立、金钱政治、贫富分化、社会撕裂、人权无保障等问题，在一些西方国家长期存在且愈演愈烈，与他们所标榜的“普世价值”形成鲜明对照。事实一再说明，随“普世价值”而至的并非“自由”“民主”“人权”的春天，而是民不聊生、生灵涂炭的严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0574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182789-9A7A-44CA-9B7A-5AC10C8A75BE}"/>
              </a:ext>
            </a:extLst>
          </p:cNvPr>
          <p:cNvSpPr>
            <a:spLocks noGrp="1"/>
          </p:cNvSpPr>
          <p:nvPr>
            <p:ph idx="1"/>
          </p:nvPr>
        </p:nvSpPr>
        <p:spPr/>
        <p:txBody>
          <a:bodyPr>
            <a:normAutofit fontScale="92500" lnSpcReduction="10000"/>
          </a:bodyPr>
          <a:lstStyle/>
          <a:p>
            <a:pPr indent="304800" algn="ctr">
              <a:lnSpc>
                <a:spcPct val="11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第三节 积极践行社会主义核心价值观</a:t>
            </a:r>
            <a:r>
              <a:rPr lang="en-US" altLang="zh-CN" sz="1800" b="1" kern="0" spc="40" dirty="0">
                <a:solidFill>
                  <a:srgbClr val="FF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一、扣好人生的扣子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en-US" altLang="zh-CN" sz="1800" b="1" kern="0" spc="40" dirty="0">
                <a:solidFill>
                  <a:srgbClr val="333333"/>
                </a:solidFill>
                <a:effectLst/>
                <a:latin typeface="Calibri" panose="020F0502020204030204" pitchFamily="34" charset="0"/>
                <a:ea typeface="仿宋" panose="02010609060101010101" pitchFamily="49" charset="-122"/>
                <a:cs typeface="Times New Roman" panose="02020603050405020304" pitchFamily="18" charset="0"/>
              </a:rPr>
              <a:t> </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大学时期是价值观养成的关键阶段。</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当代大学生要意识到自身肩负的历史使命，自觉加强价值观 养成，树立正确的价值取向。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大学生成长成才和全面发展，离不开正确价值观的引领。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核心价值观的养成绝非一日之功。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二、把社会主义核心价值观落细落小落实</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对大学生而言，就是</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要切实做到</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勤学、修德、明辨、笃实</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，使社会主义核心价值观成为一言一行的基本遵循。</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勤学</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。下得苦功夫，求得真学问。知识是树立社会主义核心价值观的重要基础。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修德</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。加强道德修养，注重道德实践。国无德不兴，人无德不立。—个人只有明大德、守公德、严私德，其才方能用得其所。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明辨</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。善于明辨是非，善于决断选择。大学生要善于明辨是非，善于判断选择，旗帜鲜明地弘扬 真善美、贬斥假恶丑，澄清模糊认识，匡正失范行为，自觉做良好道德风 尚的建设者、社会文明进步的推动者。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en-US" altLang="zh-CN" sz="1800"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4.</a:t>
            </a:r>
            <a:r>
              <a:rPr lang="zh-CN" altLang="zh-CN" sz="18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笃实</a:t>
            </a: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。扎扎实实干事，踏踏实实做人。道不可坐论，德不能空谈。于实处用力，做到知行合一，核心价值观才能内化为人们的精神追求，外化为人们的自觉行动。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10000"/>
              </a:lnSpc>
            </a:pPr>
            <a:r>
              <a:rPr lang="zh-CN" altLang="zh-CN" sz="18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培育和践行社会主义核心价值观，既要目标高远，保持定力、不懈奋进，又要脚踏实地，严于律己、精益求精。新时代大学生要将社会主义核心价值观转化为人生的价值准则，勤学以增智、修德以立身、明辨以正心、笃实以为功，在激扬青春、开拓人生、奉献社会的进程中书写无愧于时代的壮丽篇章。</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10000"/>
              </a:lnSpc>
            </a:pPr>
            <a:r>
              <a:rPr lang="en-US" altLang="zh-CN" sz="1800" kern="0" spc="40" dirty="0">
                <a:solidFill>
                  <a:srgbClr val="333333"/>
                </a:solidFill>
                <a:effectLst/>
                <a:latin typeface="Microsoft YaHei UI" panose="020B0503020204020204" pitchFamily="34" charset="-122"/>
                <a:ea typeface="等线" panose="02010600030101010101" pitchFamily="2" charset="-122"/>
                <a:cs typeface="宋体" panose="02010600030101010101" pitchFamily="2" charset="-122"/>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95590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00C35-9DDC-45D4-A8A8-224DFAB29F59}"/>
              </a:ext>
            </a:extLst>
          </p:cNvPr>
          <p:cNvSpPr>
            <a:spLocks noGrp="1"/>
          </p:cNvSpPr>
          <p:nvPr>
            <p:ph type="ctrTitle"/>
          </p:nvPr>
        </p:nvSpPr>
        <p:spPr/>
        <p:txBody>
          <a:bodyPr>
            <a:normAutofit/>
          </a:bodyPr>
          <a:lstStyle/>
          <a:p>
            <a:r>
              <a:rPr lang="en-US" altLang="zh-CN"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4</a:t>
            </a:r>
            <a:endParaRPr lang="zh-CN" altLang="en-US"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0F4132BC-2F23-4C4D-A697-DFFF581267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1304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00C35-9DDC-45D4-A8A8-224DFAB29F59}"/>
              </a:ext>
            </a:extLst>
          </p:cNvPr>
          <p:cNvSpPr>
            <a:spLocks noGrp="1"/>
          </p:cNvSpPr>
          <p:nvPr>
            <p:ph type="ctrTitle"/>
          </p:nvPr>
        </p:nvSpPr>
        <p:spPr/>
        <p:txBody>
          <a:bodyPr>
            <a:normAutofit/>
          </a:bodyPr>
          <a:lstStyle/>
          <a:p>
            <a:r>
              <a:rPr lang="en-US" altLang="zh-CN"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a:t>
            </a:r>
            <a:endParaRPr lang="zh-CN" altLang="en-US"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0F4132BC-2F23-4C4D-A697-DFFF581267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7462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08D0F2-EEC4-47AB-B463-1A6804BBD5BA}"/>
              </a:ext>
            </a:extLst>
          </p:cNvPr>
          <p:cNvSpPr>
            <a:spLocks noGrp="1"/>
          </p:cNvSpPr>
          <p:nvPr>
            <p:ph idx="1"/>
          </p:nvPr>
        </p:nvSpPr>
        <p:spPr/>
        <p:txBody>
          <a:bodyPr>
            <a:normAutofit fontScale="85000" lnSpcReduction="10000"/>
          </a:bodyPr>
          <a:lstStyle/>
          <a:p>
            <a:pPr algn="ctr">
              <a:lnSpc>
                <a:spcPct val="120000"/>
              </a:lnSpc>
              <a:spcAft>
                <a:spcPts val="2300"/>
              </a:spcAft>
            </a:pPr>
            <a:r>
              <a:rPr lang="zh-CN" altLang="zh-CN" sz="1800" b="1" dirty="0">
                <a:solidFill>
                  <a:srgbClr val="AB2B32"/>
                </a:solidFill>
                <a:effectLst/>
                <a:latin typeface="宋体" panose="02010600030101010101" pitchFamily="2" charset="-122"/>
                <a:ea typeface="仿宋" panose="02010609060101010101" pitchFamily="49" charset="-122"/>
                <a:cs typeface="宋体" panose="02010600030101010101" pitchFamily="2" charset="-122"/>
              </a:rPr>
              <a:t>第三章继承优良传统弘扬中国精神</a:t>
            </a:r>
            <a:endParaRPr lang="zh-CN" altLang="zh-CN" sz="1800" dirty="0">
              <a:solidFill>
                <a:srgbClr val="AB2B32"/>
              </a:solidFill>
              <a:effectLst/>
              <a:latin typeface="宋体" panose="02010600030101010101" pitchFamily="2" charset="-122"/>
              <a:ea typeface="宋体" panose="02010600030101010101" pitchFamily="2" charset="-122"/>
              <a:cs typeface="宋体" panose="02010600030101010101" pitchFamily="2" charset="-122"/>
            </a:endParaRPr>
          </a:p>
          <a:p>
            <a:pPr indent="88900">
              <a:lnSpc>
                <a:spcPct val="120000"/>
              </a:lnSpc>
            </a:pPr>
            <a:r>
              <a:rPr lang="zh-CN" altLang="zh-CN" sz="1800" dirty="0">
                <a:solidFill>
                  <a:srgbClr val="703E49"/>
                </a:solidFill>
                <a:effectLst/>
                <a:latin typeface="楷体" panose="02010609060101010101" pitchFamily="49" charset="-122"/>
                <a:ea typeface="仿宋" panose="02010609060101010101" pitchFamily="49" charset="-122"/>
                <a:cs typeface="楷体" panose="02010609060101010101" pitchFamily="49" charset="-122"/>
              </a:rPr>
              <a:t>一、</a:t>
            </a:r>
            <a:r>
              <a:rPr lang="zh-CN" altLang="zh-CN" sz="1800" dirty="0">
                <a:solidFill>
                  <a:srgbClr val="AB2B32"/>
                </a:solidFill>
                <a:effectLst/>
                <a:latin typeface="楷体" panose="02010609060101010101" pitchFamily="49" charset="-122"/>
                <a:ea typeface="仿宋" panose="02010609060101010101" pitchFamily="49" charset="-122"/>
                <a:cs typeface="楷体" panose="02010609060101010101" pitchFamily="49" charset="-122"/>
              </a:rPr>
              <a:t>中国精神是兴国强国之魂</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dirty="0">
                <a:solidFill>
                  <a:srgbClr val="286486"/>
                </a:solidFill>
                <a:effectLst/>
                <a:latin typeface="楷体" panose="02010609060101010101" pitchFamily="49" charset="-122"/>
                <a:ea typeface="仿宋" panose="02010609060101010101" pitchFamily="49" charset="-122"/>
                <a:cs typeface="楷体" panose="02010609060101010101" pitchFamily="49" charset="-122"/>
              </a:rPr>
              <a:t>(一)崇尚精神是中华民族的优秀传统</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en-US" altLang="zh-CN" sz="1800" dirty="0">
                <a:solidFill>
                  <a:srgbClr val="000000"/>
                </a:solidFill>
                <a:effectLst/>
                <a:latin typeface="仿宋" panose="02010609060101010101" pitchFamily="49" charset="-122"/>
                <a:ea typeface="楷体" panose="02010609060101010101" pitchFamily="49" charset="-122"/>
                <a:cs typeface="Times New Roman" panose="02020603050405020304" pitchFamily="18" charset="0"/>
              </a:rPr>
              <a:t>1.</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中华民族崇尚精神的优秀</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传统</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表现在哪些方面？ </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对物质生活与精神生活相互关系的独到理解。</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重视</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并崇尚精神生活，是中国古代思想家们的主流观点。</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(2)</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中国古人对理想的不懈追求。理想是激励个体的精神内驱力，是凝聚社会整体的精神力量。矢志不渝地坚守理想，是中国古人崇尚精神的典型体现</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gn="just">
              <a:lnSpc>
                <a:spcPct val="120000"/>
              </a:lnSpc>
              <a:spcAft>
                <a:spcPts val="1200"/>
              </a:spcAft>
            </a:pPr>
            <a:r>
              <a:rPr lang="zh-CN" altLang="zh-CN" sz="1800"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(3)</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对品格养成的重视。古代思想家们不仅</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对</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道德修养和道德教化理论进行了系统论述，而且提出了修身养性的具体方法以及家箴家训、乡规民约等教化方式。</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dirty="0">
                <a:solidFill>
                  <a:srgbClr val="2A6386"/>
                </a:solidFill>
                <a:effectLst/>
                <a:latin typeface="楷体" panose="02010609060101010101" pitchFamily="49" charset="-122"/>
                <a:ea typeface="仿宋" panose="02010609060101010101" pitchFamily="49" charset="-122"/>
                <a:cs typeface="楷体" panose="02010609060101010101" pitchFamily="49" charset="-122"/>
              </a:rPr>
              <a:t>（二）中国精神的丰富内涵</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en-US"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   </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伟大创造精神、伟大奋斗精神、伟大团结精神、伟大梦想精神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，传承中华</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民族</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的宝贵精神基因，汲取时代的丰厚精神滋养，是对中国精神内涵的系统阐释</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 </a:t>
            </a:r>
            <a:endParaRPr lang="en-US"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endParaRPr>
          </a:p>
          <a:p>
            <a:pPr indent="889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.伟大创造精神。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今天，中国人民的创造精神正在前所未有地迸发出来，推动 我国日新月异向前发展，大踏步走在世界前列。只要</a:t>
            </a:r>
            <a:r>
              <a:rPr lang="zh-CN" altLang="zh-CN" sz="1800"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14</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亿中国人民始终发扬这种伟大创造精神，就一定能够创造出一个又一个人间奇迹！</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b="1" dirty="0">
                <a:effectLst/>
                <a:latin typeface="楷体" panose="02010609060101010101" pitchFamily="49" charset="-122"/>
                <a:ea typeface="仿宋" panose="02010609060101010101" pitchFamily="49" charset="-122"/>
                <a:cs typeface="楷体" panose="02010609060101010101" pitchFamily="49" charset="-122"/>
              </a:rPr>
              <a:t>2.</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伟大奋斗精神。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今天，中国人民拥有的一切，凝聚着中国人的聪明才智，浸 透着中国人的辛勤汗水，蕴涵着中国人的巨大牺牲。只要</a:t>
            </a:r>
            <a:r>
              <a:rPr lang="zh-CN" altLang="zh-CN" sz="1800"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14</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亿中国人民始终发扬这种伟大奋斗精神，就一定能够达到创造人民更加美好生活的宏伟目标上</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gn="just">
              <a:lnSpc>
                <a:spcPct val="120000"/>
              </a:lnSpc>
              <a:tabLst>
                <a:tab pos="173990" algn="l"/>
              </a:tabLst>
            </a:pPr>
            <a:r>
              <a:rPr lang="zh-CN" altLang="zh-CN" sz="1800" b="1" dirty="0">
                <a:effectLst/>
                <a:latin typeface="楷体" panose="02010609060101010101" pitchFamily="49" charset="-122"/>
                <a:ea typeface="仿宋" panose="02010609060101010101" pitchFamily="49" charset="-122"/>
                <a:cs typeface="楷体" panose="02010609060101010101" pitchFamily="49" charset="-122"/>
              </a:rPr>
              <a:t>3.</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伟大团结精神。</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中</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国人民从亲身经历中认识到，团结就是力量，团结就是力量，团结才能前进，一个四分五裂的国家不可能发展进步。只要</a:t>
            </a:r>
            <a:r>
              <a:rPr lang="zh-CN" altLang="zh-CN" sz="1800"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14</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亿中国人民始终发扬这种伟大团结精神，就一定能够形成勇往直前、无坚不摧的强大力量！</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tabLst>
                <a:tab pos="179070" algn="l"/>
              </a:tabLst>
            </a:pPr>
            <a:r>
              <a:rPr lang="zh-CN" altLang="zh-CN" sz="1800" b="1" dirty="0">
                <a:effectLst/>
                <a:latin typeface="楷体" panose="02010609060101010101" pitchFamily="49" charset="-122"/>
                <a:ea typeface="仿宋" panose="02010609060101010101" pitchFamily="49" charset="-122"/>
                <a:cs typeface="楷体" panose="02010609060101010101" pitchFamily="49" charset="-122"/>
              </a:rPr>
              <a:t>4.</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伟大梦想精神。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今天，中国人民比历史上任何时候都更接近、更有信心和能 力实现中华民族伟大复兴。只要</a:t>
            </a:r>
            <a:r>
              <a:rPr lang="zh-CN" altLang="zh-CN" sz="1800"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14</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亿中国人民始终发扬这种伟大梦想</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精神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,就一定能够实现中华民族伟大复兴！</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endParaRPr lang="zh-CN" altLang="en-US" dirty="0"/>
          </a:p>
        </p:txBody>
      </p:sp>
    </p:spTree>
    <p:extLst>
      <p:ext uri="{BB962C8B-B14F-4D97-AF65-F5344CB8AC3E}">
        <p14:creationId xmlns:p14="http://schemas.microsoft.com/office/powerpoint/2010/main" val="2405698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E62EAFF-9733-49FC-94F4-7F42CE185B57}"/>
              </a:ext>
            </a:extLst>
          </p:cNvPr>
          <p:cNvSpPr>
            <a:spLocks noGrp="1"/>
          </p:cNvSpPr>
          <p:nvPr>
            <p:ph idx="1"/>
          </p:nvPr>
        </p:nvSpPr>
        <p:spPr/>
        <p:txBody>
          <a:bodyPr>
            <a:normAutofit fontScale="62500" lnSpcReduction="20000"/>
          </a:bodyPr>
          <a:lstStyle/>
          <a:p>
            <a:pPr indent="101600">
              <a:lnSpc>
                <a:spcPct val="120000"/>
              </a:lnSpc>
              <a:spcAft>
                <a:spcPts val="800"/>
              </a:spcAft>
            </a:pPr>
            <a:r>
              <a:rPr lang="zh-CN" altLang="zh-CN" sz="1800" dirty="0">
                <a:solidFill>
                  <a:srgbClr val="296485"/>
                </a:solidFill>
                <a:effectLst/>
                <a:latin typeface="楷体" panose="02010609060101010101" pitchFamily="49" charset="-122"/>
                <a:ea typeface="仿宋" panose="02010609060101010101" pitchFamily="49" charset="-122"/>
                <a:cs typeface="楷体" panose="02010609060101010101" pitchFamily="49" charset="-122"/>
              </a:rPr>
              <a:t>(三)实现中国梦必须弘扬中国精神。</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en-US" altLang="zh-CN" sz="1800" b="1" dirty="0">
                <a:solidFill>
                  <a:srgbClr val="000000"/>
                </a:solidFill>
                <a:effectLst/>
                <a:latin typeface="仿宋" panose="02010609060101010101" pitchFamily="49" charset="-122"/>
                <a:ea typeface="楷体" panose="02010609060101010101" pitchFamily="49" charset="-122"/>
                <a:cs typeface="Times New Roman" panose="02020603050405020304" pitchFamily="18" charset="0"/>
              </a:rPr>
              <a:t>1.</a:t>
            </a:r>
            <a:r>
              <a:rPr lang="en-US" altLang="zh-CN" sz="1800" b="1" dirty="0">
                <a:effectLst/>
                <a:latin typeface="仿宋" panose="02010609060101010101" pitchFamily="49" charset="-122"/>
                <a:ea typeface="楷体" panose="02010609060101010101" pitchFamily="49" charset="-122"/>
                <a:cs typeface="Times New Roman" panose="02020603050405020304" pitchFamily="18" charset="0"/>
              </a:rPr>
              <a:t> </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凝聚民族复兴的磅礴伟力</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实现中华民族伟大复兴的中国梦，开启社会主义现代化国家建设新征程，必须弘扬中国精神，弘扬以爱国主义为核心的民族精神和以改革创新为核心的时代精神，振奋起全民族的“精气神”</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1016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凝聚中国力量的精神纽带。</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我们必须由万众一心、众志成城的强大精神 凝聚力。</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1016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(2)</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激发创新创造的精神动力。</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推进新时代的伟大事业，必须有创新创造、向上向前的强大精神奋发力，勇于变革、勇于创新，永不僵化、永不停滞，使全体人民始终保持昂扬向上的精神状态。</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1016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(3)</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推进复兴伟业的精神支柱。</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实现中华民族伟大复兴的中国梦，需要我们正确认识当代世界和中国发展大势，正确认识中国特色和</a:t>
            </a:r>
            <a:r>
              <a:rPr lang="zh-CN" altLang="zh-CN" sz="1800" dirty="0">
                <a:solidFill>
                  <a:srgbClr val="000000"/>
                </a:solidFill>
                <a:effectLst/>
                <a:highlight>
                  <a:srgbClr val="FFFF00"/>
                </a:highlight>
                <a:latin typeface="楷体" panose="02010609060101010101" pitchFamily="49" charset="-122"/>
                <a:ea typeface="仿宋" panose="02010609060101010101" pitchFamily="49" charset="-122"/>
                <a:cs typeface="楷体" panose="02010609060101010101" pitchFamily="49" charset="-122"/>
              </a:rPr>
              <a:t>国际比较</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增强民族自尊心和自信心，坚定不移走自己的路，使全体人民拥有坚如磐石的精神和信仰力量，坚定不移把我们的事业不断推向前进。</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en-US" altLang="zh-CN" sz="1800" b="1" dirty="0">
                <a:solidFill>
                  <a:srgbClr val="000000"/>
                </a:solidFill>
                <a:effectLst/>
                <a:latin typeface="仿宋" panose="02010609060101010101" pitchFamily="49" charset="-122"/>
                <a:ea typeface="楷体" panose="02010609060101010101" pitchFamily="49" charset="-122"/>
                <a:cs typeface="Times New Roman" panose="02020603050405020304" pitchFamily="18" charset="0"/>
              </a:rPr>
              <a:t>2.</a:t>
            </a:r>
            <a:r>
              <a:rPr lang="en-US" altLang="zh-CN" sz="1800" b="1" dirty="0">
                <a:effectLst/>
                <a:latin typeface="仿宋" panose="02010609060101010101" pitchFamily="49" charset="-122"/>
                <a:ea typeface="楷体" panose="02010609060101010101" pitchFamily="49" charset="-122"/>
                <a:cs typeface="Times New Roman" panose="02020603050405020304" pitchFamily="18" charset="0"/>
              </a:rPr>
              <a:t> </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弘扬以爱国主义为核心的民族精神。</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民族精神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是一个民族在长期共同生活和社会实践中形成的，为本民族大多数成 员所认同的价值取向、思维方式、道德规范、精神气质的总和，是一个民族赖 以生存和发展的精神支柱。</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爱国主义</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体现了人们对自己祖国的深厚感情，揭示了个人对祖国的依存关系，是人们对自己家园及民族和文化的归属感、认同感、尊严感与荣誉感的统一，是调节个人与祖国之间关系的道德要求、政治原则和法律规范，</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也是中华民族</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精神的核心。</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spcAft>
                <a:spcPts val="1000"/>
              </a:spcAft>
            </a:pP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爱国主义的基本要求：</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(1)</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爱祖国的大好河山。祖国的大好河山</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，不只是自然风光，还是主权、财富、民族发展和进步的</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基本载体</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。维护祖国领土的完整和统一，是每个人的神圣使命和义不容辞的责任。</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(2)</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爱自己的骨肉同胞。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骨肉同胞之爱反映了对民族利益共同体的自觉认同，是检验一个人对祖国忠诚程度的试金石。</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gn="just">
              <a:lnSpc>
                <a:spcPct val="120000"/>
              </a:lnSpc>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(3)</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爱祖国的灿烂文化。</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文化是一个国家、一个民族的灵魂，是一个国家民族得以延续的精神基因，是涵养民族心理、民族个性、民族精神的摇篮，是民族凝聚力的重要基础。</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72000" algn="just">
              <a:lnSpc>
                <a:spcPct val="120000"/>
              </a:lnSpc>
              <a:spcAft>
                <a:spcPts val="3400"/>
              </a:spcAft>
            </a:pPr>
            <a:r>
              <a:rPr lang="zh-CN" altLang="zh-CN" sz="1800" b="1" dirty="0">
                <a:solidFill>
                  <a:srgbClr val="000000"/>
                </a:solidFill>
                <a:effectLst/>
                <a:latin typeface="楷体" panose="02010609060101010101" pitchFamily="49" charset="-122"/>
                <a:ea typeface="仿宋" panose="02010609060101010101" pitchFamily="49" charset="-122"/>
                <a:cs typeface="Times New Roman" panose="02020603050405020304" pitchFamily="18" charset="0"/>
              </a:rPr>
              <a:t>(4)</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爱自己的国家。</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国家是个人成长发展最基本的屏障利最坚实依托，个体和国家之</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间</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相互依存、密不可分，这也是深刻的</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爱</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国理由。</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72000" algn="just">
              <a:lnSpc>
                <a:spcPct val="120000"/>
              </a:lnSpc>
              <a:spcAft>
                <a:spcPts val="3400"/>
              </a:spcAft>
            </a:pPr>
            <a:r>
              <a:rPr lang="en-US" altLang="zh-CN" sz="1800" dirty="0">
                <a:solidFill>
                  <a:srgbClr val="000000"/>
                </a:solidFill>
                <a:effectLst/>
                <a:latin typeface="仿宋" panose="02010609060101010101" pitchFamily="49" charset="-122"/>
                <a:ea typeface="楷体" panose="02010609060101010101" pitchFamily="49" charset="-122"/>
                <a:cs typeface="Arial" panose="020B0604020202020204" pitchFamily="34" charset="0"/>
              </a:rPr>
              <a:t>3.</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弘扬以改革创新为核心的时代精神</a:t>
            </a:r>
            <a:endParaRPr lang="en-US" altLang="zh-CN" sz="1800" dirty="0">
              <a:latin typeface="楷体" panose="02010609060101010101" pitchFamily="49" charset="-122"/>
              <a:ea typeface="楷体" panose="02010609060101010101" pitchFamily="49" charset="-122"/>
              <a:cs typeface="楷体" panose="02010609060101010101" pitchFamily="49" charset="-122"/>
            </a:endParaRPr>
          </a:p>
          <a:p>
            <a:pPr indent="72000" algn="just">
              <a:lnSpc>
                <a:spcPct val="120000"/>
              </a:lnSpc>
              <a:spcAft>
                <a:spcPts val="3400"/>
              </a:spcAft>
            </a:pP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时代精神</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是一个国家和民族在新的历史条件下形成和发展的，体现</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民族</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特质并 顺应时代潮流的思想观念、价值取向、精神风貌和社会风尚的总和。</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2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怎样弘扬以改革创新为核心的时代精神？ </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gn="just">
              <a:lnSpc>
                <a:spcPct val="120000"/>
              </a:lnSpc>
            </a:pPr>
            <a:r>
              <a:rPr lang="zh-CN" altLang="zh-CN" sz="1800" dirty="0">
                <a:solidFill>
                  <a:srgbClr val="000000"/>
                </a:solidFill>
                <a:effectLst/>
                <a:latin typeface="楷体" panose="02010609060101010101" pitchFamily="49" charset="-122"/>
                <a:ea typeface="仿宋" panose="02010609060101010101" pitchFamily="49" charset="-122"/>
                <a:cs typeface="Arial" panose="020B0604020202020204" pitchFamily="34" charset="0"/>
              </a:rPr>
              <a:t>(1)</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要树立突破陈规、大胆探索、敢于创造的思想观念；</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gn="just">
              <a:lnSpc>
                <a:spcPct val="120000"/>
              </a:lnSpc>
            </a:pPr>
            <a:r>
              <a:rPr lang="zh-CN" altLang="zh-CN" sz="1800" dirty="0">
                <a:solidFill>
                  <a:srgbClr val="000000"/>
                </a:solidFill>
                <a:effectLst/>
                <a:latin typeface="楷体" panose="02010609060101010101" pitchFamily="49" charset="-122"/>
                <a:ea typeface="仿宋" panose="02010609060101010101" pitchFamily="49" charset="-122"/>
                <a:cs typeface="Arial" panose="020B0604020202020204" pitchFamily="34" charset="0"/>
              </a:rPr>
              <a:t>(2)</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要培养不甘落后、奋勇争先、追求进步的责任感和使命感；</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gn="just">
              <a:lnSpc>
                <a:spcPct val="120000"/>
              </a:lnSpc>
            </a:pPr>
            <a:r>
              <a:rPr lang="zh-CN" altLang="zh-CN" sz="1800" dirty="0">
                <a:solidFill>
                  <a:srgbClr val="000000"/>
                </a:solidFill>
                <a:effectLst/>
                <a:latin typeface="楷体" panose="02010609060101010101" pitchFamily="49" charset="-122"/>
                <a:ea typeface="仿宋" panose="02010609060101010101" pitchFamily="49" charset="-122"/>
                <a:cs typeface="Arial" panose="020B0604020202020204" pitchFamily="34" charset="0"/>
              </a:rPr>
              <a:t>(3)</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要</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保持坚忍不拔、自强不息、锐意</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进取</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的精神状态。</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endParaRPr lang="zh-CN" altLang="en-US" dirty="0"/>
          </a:p>
        </p:txBody>
      </p:sp>
    </p:spTree>
    <p:extLst>
      <p:ext uri="{BB962C8B-B14F-4D97-AF65-F5344CB8AC3E}">
        <p14:creationId xmlns:p14="http://schemas.microsoft.com/office/powerpoint/2010/main" val="190937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BD85306-C121-474F-BCBF-BD623C0A3A2E}"/>
              </a:ext>
            </a:extLst>
          </p:cNvPr>
          <p:cNvSpPr>
            <a:spLocks noGrp="1"/>
          </p:cNvSpPr>
          <p:nvPr>
            <p:ph idx="1"/>
          </p:nvPr>
        </p:nvSpPr>
        <p:spPr/>
        <p:txBody>
          <a:bodyPr>
            <a:normAutofit fontScale="62500" lnSpcReduction="20000"/>
          </a:bodyPr>
          <a:lstStyle/>
          <a:p>
            <a:pPr indent="88900">
              <a:lnSpc>
                <a:spcPct val="100000"/>
              </a:lnSpc>
            </a:pPr>
            <a:r>
              <a:rPr lang="zh-CN" altLang="zh-CN" sz="1800" dirty="0">
                <a:solidFill>
                  <a:srgbClr val="6E3C41"/>
                </a:solidFill>
                <a:effectLst/>
                <a:latin typeface="楷体" panose="02010609060101010101" pitchFamily="49" charset="-122"/>
                <a:ea typeface="仿宋" panose="02010609060101010101" pitchFamily="49" charset="-122"/>
                <a:cs typeface="楷体" panose="02010609060101010101" pitchFamily="49" charset="-122"/>
              </a:rPr>
              <a:t>二、</a:t>
            </a:r>
            <a:r>
              <a:rPr lang="zh-CN" altLang="zh-CN" sz="1800" dirty="0">
                <a:solidFill>
                  <a:srgbClr val="A92A30"/>
                </a:solidFill>
                <a:effectLst/>
                <a:latin typeface="楷体" panose="02010609060101010101" pitchFamily="49" charset="-122"/>
                <a:ea typeface="仿宋" panose="02010609060101010101" pitchFamily="49" charset="-122"/>
                <a:cs typeface="楷体" panose="02010609060101010101" pitchFamily="49" charset="-122"/>
              </a:rPr>
              <a:t>做新时代的忠诚爱国者</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2A6483"/>
                </a:solidFill>
                <a:effectLst/>
                <a:latin typeface="楷体" panose="02010609060101010101" pitchFamily="49" charset="-122"/>
                <a:ea typeface="仿宋" panose="02010609060101010101" pitchFamily="49" charset="-122"/>
                <a:cs typeface="楷体" panose="02010609060101010101" pitchFamily="49" charset="-122"/>
              </a:rPr>
              <a:t>（一）坚持爱国爱党爱社会主义相统一</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当代中国，爱国主义的本质就是坚持</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爱国和爱党、爱社会主义</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高度统一</a:t>
            </a:r>
            <a:r>
              <a:rPr lang="zh-CN" altLang="en-US"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我们爱的“国”是中国共产党领导的社会主义中国。</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爱党爱国爱社会主义统一于实现中华民族伟大复兴的历史进程。</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爱国，不能停留在</a:t>
            </a:r>
            <a:r>
              <a:rPr lang="zh-CN" altLang="zh-CN" sz="1800" dirty="0">
                <a:effectLst/>
                <a:latin typeface="楷体" panose="02010609060101010101" pitchFamily="49" charset="-122"/>
                <a:ea typeface="仿宋" panose="02010609060101010101" pitchFamily="49" charset="-122"/>
                <a:cs typeface="宋体" panose="02010600030101010101" pitchFamily="2" charset="-122"/>
              </a:rPr>
              <a:t>口</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号上，而要把自己的理想同祖国的前途、民族的命运静谧</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联系在一起。</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2A6483"/>
                </a:solidFill>
                <a:effectLst/>
                <a:latin typeface="楷体" panose="02010609060101010101" pitchFamily="49" charset="-122"/>
                <a:ea typeface="仿宋" panose="02010609060101010101" pitchFamily="49" charset="-122"/>
                <a:cs typeface="楷体" panose="02010609060101010101" pitchFamily="49" charset="-122"/>
              </a:rPr>
              <a:t>（二）维护祖国统一和民族团团结</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en-US" altLang="zh-CN" sz="1800" b="1" dirty="0">
                <a:solidFill>
                  <a:srgbClr val="000000"/>
                </a:solidFill>
                <a:effectLst/>
                <a:latin typeface="仿宋" panose="02010609060101010101" pitchFamily="49" charset="-122"/>
                <a:ea typeface="楷体" panose="02010609060101010101" pitchFamily="49" charset="-122"/>
                <a:cs typeface="Times New Roman" panose="02020603050405020304" pitchFamily="18" charset="0"/>
              </a:rPr>
              <a:t>1.</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维护和推进祖国统一 </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维护国家主权和领土完整、实现祖国完全统一是大势所趋、大义所在、民心所向。</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首先，坚持一个中国原则，这是两岸关系的政治基础。</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其次，推进两岸交流合作。</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tabLst>
                <a:tab pos="6229350" algn="l"/>
              </a:tabLst>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最后，促进两岸同胞团结奋</a:t>
            </a:r>
            <a:r>
              <a:rPr lang="zh-CN" altLang="en-US"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	</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b="1" dirty="0">
                <a:effectLst/>
                <a:latin typeface="楷体" panose="02010609060101010101" pitchFamily="49" charset="-122"/>
                <a:ea typeface="仿宋" panose="02010609060101010101" pitchFamily="49" charset="-122"/>
                <a:cs typeface="楷体" panose="02010609060101010101" pitchFamily="49" charset="-122"/>
              </a:rPr>
              <a:t>2.</a:t>
            </a:r>
            <a:r>
              <a:rPr lang="zh-CN"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促进民族团结</a:t>
            </a:r>
            <a:endParaRPr lang="en-US" altLang="zh-CN" sz="1800" b="1" dirty="0">
              <a:solidFill>
                <a:srgbClr val="000000"/>
              </a:solidFill>
              <a:effectLst/>
              <a:latin typeface="楷体" panose="02010609060101010101" pitchFamily="49" charset="-122"/>
              <a:ea typeface="仿宋" panose="02010609060101010101" pitchFamily="49" charset="-122"/>
              <a:cs typeface="楷体" panose="02010609060101010101" pitchFamily="49" charset="-122"/>
            </a:endParaRPr>
          </a:p>
          <a:p>
            <a:pPr indent="88900">
              <a:lnSpc>
                <a:spcPct val="100000"/>
              </a:lnSpc>
            </a:pPr>
            <a:r>
              <a:rPr lang="en-US" altLang="zh-CN" sz="1800" b="1" dirty="0">
                <a:solidFill>
                  <a:srgbClr val="000000"/>
                </a:solidFill>
                <a:latin typeface="楷体" panose="02010609060101010101" pitchFamily="49" charset="-122"/>
                <a:ea typeface="仿宋" panose="02010609060101010101" pitchFamily="49" charset="-122"/>
                <a:cs typeface="楷体" panose="02010609060101010101" pitchFamily="49" charset="-122"/>
              </a:rPr>
              <a:t>   </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我国各民族在分布上的交错杂居、文化上的兼收并蓄、经济上的相互依存、情 感上的相互亲近，形成了你中有我、我中有你，谁也离不开谁的多元一体格局。处理好民族问题、促进民族团结，是关系祖国统一和边疆巩固的大事，是关系 民族团结和社会稳定的大事，是关系国家长治久安和中华民族繁荣昌盛的大事</a:t>
            </a:r>
            <a:r>
              <a:rPr lang="zh-CN" altLang="en-US"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101600">
              <a:lnSpc>
                <a:spcPct val="100000"/>
              </a:lnSpc>
            </a:pPr>
            <a:r>
              <a:rPr lang="zh-CN" altLang="zh-CN" sz="1800" dirty="0">
                <a:solidFill>
                  <a:srgbClr val="276387"/>
                </a:solidFill>
                <a:effectLst/>
                <a:latin typeface="楷体" panose="02010609060101010101" pitchFamily="49" charset="-122"/>
                <a:ea typeface="仿宋" panose="02010609060101010101" pitchFamily="49" charset="-122"/>
                <a:cs typeface="楷体" panose="02010609060101010101" pitchFamily="49" charset="-122"/>
              </a:rPr>
              <a:t>（三）尊重和传承中华民族历史和文化</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spcAft>
                <a:spcPts val="900"/>
              </a:spcAft>
            </a:pPr>
            <a:r>
              <a:rPr lang="en-US" altLang="zh-CN" sz="1800" dirty="0">
                <a:solidFill>
                  <a:srgbClr val="000000"/>
                </a:solidFill>
                <a:effectLst/>
                <a:latin typeface="仿宋" panose="02010609060101010101" pitchFamily="49" charset="-122"/>
                <a:ea typeface="楷体" panose="02010609060101010101" pitchFamily="49" charset="-122"/>
                <a:cs typeface="Arial" panose="020B0604020202020204" pitchFamily="34" charset="0"/>
              </a:rPr>
              <a:t>1.</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历史文化是民族生生不息的丰厚滋养。中华优秀传统文化是</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中华</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民族的精神 命脉，其中蕴含着中华民族世世代代形成和积累的思想营养和实践智慧，是中 华民族得以延续的文化基因，也是我们在世界文化激荡中站稳脚跟的根基。</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spcAft>
                <a:spcPts val="1200"/>
              </a:spcAft>
            </a:pPr>
            <a:r>
              <a:rPr lang="zh-CN" altLang="zh-CN" sz="1800" dirty="0">
                <a:effectLst/>
                <a:latin typeface="楷体" panose="02010609060101010101" pitchFamily="49" charset="-122"/>
                <a:ea typeface="仿宋" panose="02010609060101010101" pitchFamily="49" charset="-122"/>
                <a:cs typeface="楷体" panose="02010609060101010101" pitchFamily="49" charset="-122"/>
              </a:rPr>
              <a:t>2.旗帜鲜明反对历史虚无主义</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spcAft>
                <a:spcPts val="1200"/>
              </a:spcAft>
            </a:pPr>
            <a:r>
              <a:rPr lang="zh-CN" altLang="zh-CN" sz="1800" dirty="0">
                <a:effectLst/>
                <a:latin typeface="楷体" panose="02010609060101010101" pitchFamily="49" charset="-122"/>
                <a:ea typeface="仿宋" panose="02010609060101010101" pitchFamily="49" charset="-122"/>
                <a:cs typeface="楷体" panose="02010609060101010101" pitchFamily="49" charset="-122"/>
              </a:rPr>
              <a:t>我们不是历史虚无主义者，也不是文化虚无主义者，不能数典忘祖、妄自菲薄。祖国是人民最坚实的依靠，英雄是民族最闪亮的坐标。</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nSpc>
                <a:spcPct val="100000"/>
              </a:lnSpc>
            </a:pPr>
            <a:r>
              <a:rPr lang="zh-CN" altLang="zh-CN" sz="1800" dirty="0">
                <a:solidFill>
                  <a:srgbClr val="276382"/>
                </a:solidFill>
                <a:effectLst/>
                <a:latin typeface="楷体" panose="02010609060101010101" pitchFamily="49" charset="-122"/>
                <a:ea typeface="仿宋" panose="02010609060101010101" pitchFamily="49" charset="-122"/>
                <a:cs typeface="楷体" panose="02010609060101010101" pitchFamily="49" charset="-122"/>
              </a:rPr>
              <a:t>（四）坚持立足中国又面向世界</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marL="285750" lvl="0">
              <a:lnSpc>
                <a:spcPct val="120000"/>
              </a:lnSpc>
              <a:buClr>
                <a:srgbClr val="000000"/>
              </a:buClr>
              <a:buSzPts val="1300"/>
              <a:buFont typeface="Arial" panose="020B0604020202020204" pitchFamily="34" charset="0"/>
              <a:buChar char="•"/>
              <a:tabLst>
                <a:tab pos="198755" algn="l"/>
              </a:tabLst>
            </a:pPr>
            <a:r>
              <a:rPr lang="zh-CN" altLang="zh-CN" sz="1800" u="none" strike="noStrike" spc="0" dirty="0">
                <a:solidFill>
                  <a:srgbClr val="000000"/>
                </a:solidFill>
                <a:effectLst/>
                <a:latin typeface="Arial" panose="020B0604020202020204" pitchFamily="34" charset="0"/>
                <a:ea typeface="仿宋" panose="02010609060101010101" pitchFamily="49" charset="-122"/>
                <a:cs typeface="Arial" panose="020B0604020202020204" pitchFamily="34" charset="0"/>
              </a:rPr>
              <a:t>维护国家发展主体性。经济全球化是人类社会发展的必然趋势，但不等于全 球政治、文化一体化。在经济全球化的条件下，国家仍然是</a:t>
            </a:r>
            <a:r>
              <a:rPr lang="zh-CN" altLang="zh-CN" sz="1800" u="none" strike="noStrike" spc="0" dirty="0">
                <a:effectLst/>
                <a:latin typeface="Arial" panose="020B0604020202020204" pitchFamily="34" charset="0"/>
                <a:ea typeface="仿宋" panose="02010609060101010101" pitchFamily="49" charset="-122"/>
                <a:cs typeface="Arial" panose="020B0604020202020204" pitchFamily="34" charset="0"/>
              </a:rPr>
              <a:t>民族</a:t>
            </a:r>
            <a:r>
              <a:rPr lang="zh-CN" altLang="zh-CN" sz="1800" u="none" strike="noStrike" spc="0" dirty="0">
                <a:solidFill>
                  <a:srgbClr val="000000"/>
                </a:solidFill>
                <a:effectLst/>
                <a:latin typeface="Arial" panose="020B0604020202020204" pitchFamily="34" charset="0"/>
                <a:ea typeface="仿宋" panose="02010609060101010101" pitchFamily="49" charset="-122"/>
                <a:cs typeface="Arial" panose="020B0604020202020204" pitchFamily="34" charset="0"/>
              </a:rPr>
              <a:t>存在的最高组织形式，是国际社会活动中的独立主体。只要国家继续存在，爱国主义就有坚实的基础。</a:t>
            </a:r>
            <a:endParaRPr lang="zh-CN" altLang="zh-CN" sz="1800" u="none" strike="noStrike" spc="0" dirty="0">
              <a:effectLst/>
              <a:latin typeface="Arial" panose="020B0604020202020204" pitchFamily="34" charset="0"/>
              <a:ea typeface="Arial" panose="020B0604020202020204" pitchFamily="34" charset="0"/>
              <a:cs typeface="Arial" panose="020B0604020202020204" pitchFamily="34" charset="0"/>
            </a:endParaRPr>
          </a:p>
          <a:p>
            <a:pPr marL="285750">
              <a:lnSpc>
                <a:spcPct val="120000"/>
              </a:lnSpc>
              <a:buFont typeface="Arial" panose="020B0604020202020204" pitchFamily="34" charset="0"/>
              <a:buChar char="•"/>
              <a:tabLst>
                <a:tab pos="203200" algn="l"/>
              </a:tabLst>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自觉维护国家安全。国家安全事关国家安危和民族存亡。</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marL="285750">
              <a:lnSpc>
                <a:spcPct val="120000"/>
              </a:lnSpc>
              <a:spcAft>
                <a:spcPts val="2500"/>
              </a:spcAft>
              <a:buFont typeface="Arial" panose="020B0604020202020204" pitchFamily="34" charset="0"/>
              <a:buChar char="•"/>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确立总体国家安全观：坚持国家利益至上，以人民安全为宗旨，以政治安全为根本，以经济安全为基础，以军事、文化、社会安全为保障，以促进国际安全为依托，维护各</a:t>
            </a:r>
            <a:r>
              <a:rPr lang="zh-CN" altLang="zh-CN" sz="1900" dirty="0">
                <a:solidFill>
                  <a:srgbClr val="000000"/>
                </a:solidFill>
                <a:latin typeface="楷体" panose="02010609060101010101" pitchFamily="49" charset="-122"/>
                <a:ea typeface="仿宋" panose="02010609060101010101" pitchFamily="49" charset="-122"/>
              </a:rPr>
              <a:t>领域国家安全，构建国家安全体系，走中国特色国家安全道路。增强国防意识，履行维护国家安全义务。</a:t>
            </a:r>
            <a:endParaRPr lang="en-US" altLang="zh-CN" sz="1900" dirty="0">
              <a:solidFill>
                <a:srgbClr val="000000"/>
              </a:solidFill>
              <a:latin typeface="楷体" panose="02010609060101010101" pitchFamily="49" charset="-122"/>
              <a:ea typeface="仿宋" panose="02010609060101010101" pitchFamily="49" charset="-122"/>
            </a:endParaRPr>
          </a:p>
          <a:p>
            <a:pPr marL="285750">
              <a:lnSpc>
                <a:spcPct val="120000"/>
              </a:lnSpc>
              <a:spcAft>
                <a:spcPts val="2500"/>
              </a:spcAft>
              <a:buFont typeface="Arial" panose="020B0604020202020204" pitchFamily="34" charset="0"/>
              <a:buChar char="•"/>
            </a:pPr>
            <a:r>
              <a:rPr lang="zh-CN" altLang="zh-CN" sz="1900" dirty="0">
                <a:solidFill>
                  <a:srgbClr val="000000"/>
                </a:solidFill>
                <a:latin typeface="楷体" panose="02010609060101010101" pitchFamily="49" charset="-122"/>
                <a:ea typeface="仿宋" panose="02010609060101010101" pitchFamily="49" charset="-122"/>
              </a:rPr>
              <a:t>推动构建人类命运共同体。共同建设一个持久和平、普遍安全、共同繁荣、开放包容、清洁美丽的世界，是全人类的共同利益和共同价值追求。</a:t>
            </a:r>
          </a:p>
          <a:p>
            <a:pPr indent="88900">
              <a:lnSpc>
                <a:spcPct val="100000"/>
              </a:lnSpc>
              <a:spcAft>
                <a:spcPts val="2500"/>
              </a:spcAft>
            </a:pP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endParaRPr lang="zh-CN" altLang="en-US" dirty="0"/>
          </a:p>
        </p:txBody>
      </p:sp>
    </p:spTree>
    <p:extLst>
      <p:ext uri="{BB962C8B-B14F-4D97-AF65-F5344CB8AC3E}">
        <p14:creationId xmlns:p14="http://schemas.microsoft.com/office/powerpoint/2010/main" val="2574421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17A8F6-575A-4F32-8064-F27533FC270D}"/>
              </a:ext>
            </a:extLst>
          </p:cNvPr>
          <p:cNvSpPr>
            <a:spLocks noGrp="1"/>
          </p:cNvSpPr>
          <p:nvPr>
            <p:ph idx="1"/>
          </p:nvPr>
        </p:nvSpPr>
        <p:spPr/>
        <p:txBody>
          <a:bodyPr>
            <a:normAutofit/>
          </a:bodyPr>
          <a:lstStyle/>
          <a:p>
            <a:pPr indent="88900" algn="just">
              <a:lnSpc>
                <a:spcPts val="2550"/>
              </a:lnSpc>
              <a:spcAft>
                <a:spcPts val="2500"/>
              </a:spcAft>
            </a:pPr>
            <a:r>
              <a:rPr lang="zh-CN" altLang="zh-CN" sz="1800" dirty="0">
                <a:effectLst/>
                <a:latin typeface="楷体" panose="02010609060101010101" pitchFamily="49" charset="-122"/>
                <a:ea typeface="仿宋" panose="02010609060101010101" pitchFamily="49" charset="-122"/>
                <a:cs typeface="楷体" panose="02010609060101010101" pitchFamily="49" charset="-122"/>
              </a:rPr>
              <a:t> </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lvl="0" algn="just">
              <a:lnSpc>
                <a:spcPts val="2625"/>
              </a:lnSpc>
              <a:spcAft>
                <a:spcPts val="1000"/>
              </a:spcAft>
              <a:buClr>
                <a:srgbClr val="000000"/>
              </a:buClr>
              <a:buSzPts val="1300"/>
              <a:tabLst>
                <a:tab pos="203200" algn="l"/>
              </a:tabLst>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三、</a:t>
            </a:r>
            <a:r>
              <a:rPr lang="zh-CN" altLang="zh-CN" sz="1800" dirty="0">
                <a:solidFill>
                  <a:srgbClr val="AC252F"/>
                </a:solidFill>
                <a:effectLst/>
                <a:latin typeface="楷体" panose="02010609060101010101" pitchFamily="49" charset="-122"/>
                <a:ea typeface="仿宋" panose="02010609060101010101" pitchFamily="49" charset="-122"/>
                <a:cs typeface="楷体" panose="02010609060101010101" pitchFamily="49" charset="-122"/>
              </a:rPr>
              <a:t>让改革创新成为青春远航的动力</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a:lnSpc>
                <a:spcPts val="2575"/>
              </a:lnSpc>
            </a:pPr>
            <a:r>
              <a:rPr lang="zh-CN" altLang="zh-CN" sz="1800" dirty="0">
                <a:solidFill>
                  <a:srgbClr val="286283"/>
                </a:solidFill>
                <a:effectLst/>
                <a:latin typeface="楷体" panose="02010609060101010101" pitchFamily="49" charset="-122"/>
                <a:ea typeface="仿宋" panose="02010609060101010101" pitchFamily="49" charset="-122"/>
                <a:cs typeface="楷体" panose="02010609060101010101" pitchFamily="49" charset="-122"/>
              </a:rPr>
              <a:t>（一）改革开放是当代中国的显著特征</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lvl="0">
              <a:lnSpc>
                <a:spcPts val="2575"/>
              </a:lnSpc>
              <a:buClr>
                <a:srgbClr val="000000"/>
              </a:buClr>
              <a:buSzPts val="1400"/>
              <a:tabLst>
                <a:tab pos="189230" algn="l"/>
              </a:tabLst>
            </a:pPr>
            <a:r>
              <a:rPr lang="zh-CN" altLang="zh-CN" sz="1800" u="none" strike="noStrike" spc="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改革开放是当代中国最鲜明的特色。</a:t>
            </a:r>
            <a:endParaRPr lang="zh-CN" altLang="zh-CN" sz="1800" u="none" strike="noStrike" spc="0" dirty="0">
              <a:effectLst/>
              <a:latin typeface="宋体" panose="02010600030101010101" pitchFamily="2" charset="-122"/>
              <a:ea typeface="宋体" panose="02010600030101010101" pitchFamily="2" charset="-122"/>
              <a:cs typeface="宋体" panose="02010600030101010101" pitchFamily="2" charset="-122"/>
            </a:endParaRPr>
          </a:p>
          <a:p>
            <a:pPr lvl="0" algn="just">
              <a:lnSpc>
                <a:spcPts val="2575"/>
              </a:lnSpc>
              <a:buClr>
                <a:srgbClr val="000000"/>
              </a:buClr>
              <a:buSzPts val="1400"/>
              <a:tabLst>
                <a:tab pos="203200" algn="l"/>
              </a:tabLst>
            </a:pPr>
            <a:r>
              <a:rPr lang="zh-CN" altLang="zh-CN" sz="1800" u="none" strike="noStrike" spc="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创新是改革开放的生命。</a:t>
            </a:r>
            <a:endParaRPr lang="zh-CN" altLang="zh-CN" sz="1800" u="none" strike="noStrike" spc="0" dirty="0">
              <a:effectLst/>
              <a:latin typeface="宋体" panose="02010600030101010101" pitchFamily="2" charset="-122"/>
              <a:ea typeface="宋体" panose="02010600030101010101" pitchFamily="2" charset="-122"/>
              <a:cs typeface="宋体" panose="02010600030101010101" pitchFamily="2" charset="-122"/>
            </a:endParaRPr>
          </a:p>
          <a:p>
            <a:pPr>
              <a:lnSpc>
                <a:spcPts val="2625"/>
              </a:lnSpc>
            </a:pPr>
            <a:r>
              <a:rPr lang="zh-CN" altLang="zh-CN" sz="1800" dirty="0">
                <a:solidFill>
                  <a:srgbClr val="286283"/>
                </a:solidFill>
                <a:effectLst/>
                <a:latin typeface="楷体" panose="02010609060101010101" pitchFamily="49" charset="-122"/>
                <a:ea typeface="仿宋" panose="02010609060101010101" pitchFamily="49" charset="-122"/>
                <a:cs typeface="楷体" panose="02010609060101010101" pitchFamily="49" charset="-122"/>
              </a:rPr>
              <a:t>（二）改革创新是时代的迫切要求</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a:lnSpc>
                <a:spcPts val="2625"/>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创新决定未来，改革关乎国运。在当代中国，经济社会发展离不开改革创新，改革创新是经济社会发展的重要动力。</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lvl="0">
              <a:lnSpc>
                <a:spcPts val="2550"/>
              </a:lnSpc>
              <a:buClr>
                <a:srgbClr val="000000"/>
              </a:buClr>
              <a:buSzPts val="1100"/>
              <a:tabLst>
                <a:tab pos="184150" algn="l"/>
              </a:tabLst>
            </a:pPr>
            <a:r>
              <a:rPr lang="zh-CN" altLang="zh-CN" sz="1800" b="1" u="none" strike="noStrike" spc="0" dirty="0">
                <a:solidFill>
                  <a:srgbClr val="000000"/>
                </a:solidFill>
                <a:effectLst/>
                <a:latin typeface="Verdana" panose="020B0604030504040204" pitchFamily="34" charset="0"/>
                <a:ea typeface="仿宋" panose="02010609060101010101" pitchFamily="49" charset="-122"/>
                <a:cs typeface="Verdana" panose="020B0604030504040204" pitchFamily="34" charset="0"/>
              </a:rPr>
              <a:t>.创新是推动人类社会发展的第一动力。</a:t>
            </a:r>
            <a:r>
              <a:rPr lang="zh-CN" altLang="zh-CN" sz="1800" u="none" strike="noStrike" spc="0" dirty="0">
                <a:solidFill>
                  <a:srgbClr val="000000"/>
                </a:solidFill>
                <a:effectLst/>
                <a:latin typeface="Verdana" panose="020B0604030504040204" pitchFamily="34" charset="0"/>
                <a:ea typeface="仿宋" panose="02010609060101010101" pitchFamily="49" charset="-122"/>
                <a:cs typeface="Verdana" panose="020B0604030504040204" pitchFamily="34" charset="0"/>
              </a:rPr>
              <a:t>从其种意义上说，创新决定着世界政 治经济力量对比的变化，也决定着各国各</a:t>
            </a:r>
            <a:r>
              <a:rPr lang="zh-CN" altLang="zh-CN" sz="1800" u="none" strike="noStrike" spc="0" dirty="0">
                <a:effectLst/>
                <a:latin typeface="Verdana" panose="020B0604030504040204" pitchFamily="34" charset="0"/>
                <a:ea typeface="仿宋" panose="02010609060101010101" pitchFamily="49" charset="-122"/>
                <a:cs typeface="Verdana" panose="020B0604030504040204" pitchFamily="34" charset="0"/>
              </a:rPr>
              <a:t>民族</a:t>
            </a:r>
            <a:r>
              <a:rPr lang="zh-CN" altLang="zh-CN" sz="1800" u="none" strike="noStrike" spc="0" dirty="0">
                <a:solidFill>
                  <a:srgbClr val="000000"/>
                </a:solidFill>
                <a:effectLst/>
                <a:latin typeface="Verdana" panose="020B0604030504040204" pitchFamily="34" charset="0"/>
                <a:ea typeface="仿宋" panose="02010609060101010101" pitchFamily="49" charset="-122"/>
                <a:cs typeface="Verdana" panose="020B0604030504040204" pitchFamily="34" charset="0"/>
              </a:rPr>
              <a:t>的前途命运。</a:t>
            </a:r>
            <a:endParaRPr lang="zh-CN" altLang="zh-CN" sz="1800" u="none" strike="noStrike" spc="0" dirty="0">
              <a:effectLst/>
              <a:latin typeface="Verdana" panose="020B0604030504040204" pitchFamily="34" charset="0"/>
              <a:ea typeface="Verdana" panose="020B0604030504040204" pitchFamily="34" charset="0"/>
              <a:cs typeface="Verdana" panose="020B0604030504040204" pitchFamily="34" charset="0"/>
            </a:endParaRPr>
          </a:p>
          <a:p>
            <a:pPr lvl="0" algn="just">
              <a:lnSpc>
                <a:spcPts val="2575"/>
              </a:lnSpc>
              <a:buClr>
                <a:srgbClr val="000000"/>
              </a:buClr>
              <a:buSzPts val="1100"/>
              <a:tabLst>
                <a:tab pos="198755" algn="l"/>
              </a:tabLst>
            </a:pPr>
            <a:r>
              <a:rPr lang="zh-CN" altLang="zh-CN" sz="1800" b="1" u="none" strike="noStrike" spc="0" dirty="0">
                <a:solidFill>
                  <a:srgbClr val="000000"/>
                </a:solidFill>
                <a:effectLst/>
                <a:latin typeface="Verdana" panose="020B0604030504040204" pitchFamily="34" charset="0"/>
                <a:ea typeface="仿宋" panose="02010609060101010101" pitchFamily="49" charset="-122"/>
                <a:cs typeface="Verdana" panose="020B0604030504040204" pitchFamily="34" charset="0"/>
              </a:rPr>
              <a:t>.创新能力是当今国际竞争新优势的集中体现。</a:t>
            </a:r>
            <a:r>
              <a:rPr lang="zh-CN" altLang="zh-CN" sz="1800" u="none" strike="noStrike" spc="0" dirty="0">
                <a:solidFill>
                  <a:srgbClr val="000000"/>
                </a:solidFill>
                <a:effectLst/>
                <a:latin typeface="Verdana" panose="020B0604030504040204" pitchFamily="34" charset="0"/>
                <a:ea typeface="仿宋" panose="02010609060101010101" pitchFamily="49" charset="-122"/>
                <a:cs typeface="Verdana" panose="020B0604030504040204" pitchFamily="34" charset="0"/>
              </a:rPr>
              <a:t>在激烈的国际竞争中，</a:t>
            </a:r>
            <a:r>
              <a:rPr lang="zh-CN" altLang="zh-CN" sz="1800" u="none" strike="noStrike" spc="0" dirty="0">
                <a:effectLst/>
                <a:latin typeface="Verdana" panose="020B0604030504040204" pitchFamily="34" charset="0"/>
                <a:ea typeface="仿宋" panose="02010609060101010101" pitchFamily="49" charset="-122"/>
                <a:cs typeface="Verdana" panose="020B0604030504040204" pitchFamily="34" charset="0"/>
              </a:rPr>
              <a:t>“</a:t>
            </a:r>
            <a:r>
              <a:rPr lang="zh-CN" altLang="zh-CN" sz="1800" u="none" strike="noStrike" spc="0" dirty="0">
                <a:solidFill>
                  <a:srgbClr val="000000"/>
                </a:solidFill>
                <a:effectLst/>
                <a:latin typeface="Verdana" panose="020B0604030504040204" pitchFamily="34" charset="0"/>
                <a:ea typeface="仿宋" panose="02010609060101010101" pitchFamily="49" charset="-122"/>
                <a:cs typeface="Verdana" panose="020B0604030504040204" pitchFamily="34" charset="0"/>
              </a:rPr>
              <a:t>唯创新者进，惟创新者强，惟创新者胜。”今天，国际竞争的新优势越来越集中体现在创新能力上。</a:t>
            </a:r>
            <a:endParaRPr lang="zh-CN" altLang="zh-CN" sz="1800" u="none" strike="noStrike" spc="0" dirty="0">
              <a:effectLst/>
              <a:latin typeface="Verdana" panose="020B0604030504040204" pitchFamily="34" charset="0"/>
              <a:ea typeface="Verdana" panose="020B0604030504040204" pitchFamily="34" charset="0"/>
              <a:cs typeface="Verdana" panose="020B0604030504040204" pitchFamily="34" charset="0"/>
            </a:endParaRPr>
          </a:p>
          <a:p>
            <a:pPr lvl="0" algn="just">
              <a:lnSpc>
                <a:spcPts val="2575"/>
              </a:lnSpc>
              <a:buSzPts val="1100"/>
              <a:tabLst>
                <a:tab pos="198755" algn="l"/>
              </a:tabLst>
            </a:pPr>
            <a:r>
              <a:rPr lang="zh-CN" altLang="zh-CN" sz="1800" b="1" dirty="0">
                <a:solidFill>
                  <a:srgbClr val="000000"/>
                </a:solidFill>
                <a:effectLst/>
                <a:latin typeface="楷体" panose="02010609060101010101" pitchFamily="49" charset="-122"/>
                <a:ea typeface="仿宋" panose="02010609060101010101" pitchFamily="49" charset="-122"/>
                <a:cs typeface="Verdana" panose="020B0604030504040204" pitchFamily="34" charset="0"/>
              </a:rPr>
              <a:t>改革创新是我国赢得未来的必然要求。</a:t>
            </a:r>
            <a:r>
              <a:rPr lang="zh-CN" altLang="zh-CN" sz="1800" dirty="0">
                <a:solidFill>
                  <a:srgbClr val="000000"/>
                </a:solidFill>
                <a:effectLst/>
                <a:latin typeface="楷体" panose="02010609060101010101" pitchFamily="49" charset="-122"/>
                <a:ea typeface="仿宋" panose="02010609060101010101" pitchFamily="49" charset="-122"/>
                <a:cs typeface="Verdana" panose="020B0604030504040204" pitchFamily="34" charset="0"/>
              </a:rPr>
              <a:t>抓创新就是抓发展，谋创新就是谋了</a:t>
            </a:r>
            <a:r>
              <a:rPr lang="zh-CN" altLang="zh-CN" sz="1800" dirty="0">
                <a:effectLst/>
                <a:latin typeface="楷体" panose="02010609060101010101" pitchFamily="49" charset="-122"/>
                <a:ea typeface="仿宋" panose="02010609060101010101" pitchFamily="49" charset="-122"/>
                <a:cs typeface="Verdana" panose="020B0604030504040204" pitchFamily="34" charset="0"/>
              </a:rPr>
              <a:t>未来。</a:t>
            </a:r>
            <a:endParaRPr lang="zh-CN" altLang="zh-CN" sz="1800" dirty="0">
              <a:effectLst/>
              <a:latin typeface="楷体" panose="02010609060101010101" pitchFamily="49" charset="-122"/>
              <a:ea typeface="Verdana" panose="020B0604030504040204" pitchFamily="34" charset="0"/>
              <a:cs typeface="Verdana" panose="020B0604030504040204" pitchFamily="34" charset="0"/>
            </a:endParaRPr>
          </a:p>
          <a:p>
            <a:pPr marL="88900">
              <a:lnSpc>
                <a:spcPts val="2585"/>
              </a:lnSpc>
            </a:pPr>
            <a:r>
              <a:rPr lang="zh-CN" altLang="zh-CN" sz="1800" dirty="0">
                <a:solidFill>
                  <a:srgbClr val="276387"/>
                </a:solidFill>
                <a:effectLst/>
                <a:latin typeface="楷体" panose="02010609060101010101" pitchFamily="49" charset="-122"/>
                <a:ea typeface="仿宋" panose="02010609060101010101" pitchFamily="49" charset="-122"/>
                <a:cs typeface="楷体" panose="02010609060101010101" pitchFamily="49" charset="-122"/>
              </a:rPr>
              <a:t>（三）做改革创新生力军</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marL="88900">
              <a:lnSpc>
                <a:spcPts val="2585"/>
              </a:lnSpc>
            </a:pPr>
            <a:r>
              <a:rPr lang="en-US" altLang="zh-CN" sz="1800" dirty="0">
                <a:effectLst/>
                <a:latin typeface="仿宋" panose="02010609060101010101" pitchFamily="49" charset="-122"/>
                <a:ea typeface="楷体" panose="02010609060101010101" pitchFamily="49" charset="-122"/>
                <a:cs typeface="楷体" panose="02010609060101010101" pitchFamily="49" charset="-122"/>
              </a:rPr>
              <a:t>1.</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树立改革创新的自觉意识。</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增强改革</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创新的责任感；树立敢于突破陈规的意 识；树立</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大胆</a:t>
            </a: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探索未知领域的信心。</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marL="88900">
              <a:lnSpc>
                <a:spcPts val="2550"/>
              </a:lnSpc>
            </a:pPr>
            <a:r>
              <a:rPr lang="zh-CN" altLang="zh-CN" sz="1800" dirty="0">
                <a:solidFill>
                  <a:srgbClr val="000000"/>
                </a:solidFill>
                <a:effectLst/>
                <a:latin typeface="楷体" panose="02010609060101010101" pitchFamily="49" charset="-122"/>
                <a:ea typeface="仿宋" panose="02010609060101010101" pitchFamily="49" charset="-122"/>
                <a:cs typeface="楷体" panose="02010609060101010101" pitchFamily="49" charset="-122"/>
              </a:rPr>
              <a:t>2.增强改革创新的能力本领。夯实创新基础；培养创新思维；投身创新</a:t>
            </a:r>
            <a:r>
              <a:rPr lang="zh-CN" altLang="zh-CN" sz="1800" dirty="0">
                <a:effectLst/>
                <a:latin typeface="楷体" panose="02010609060101010101" pitchFamily="49" charset="-122"/>
                <a:ea typeface="仿宋" panose="02010609060101010101" pitchFamily="49" charset="-122"/>
                <a:cs typeface="楷体" panose="02010609060101010101" pitchFamily="49" charset="-122"/>
              </a:rPr>
              <a:t>实践</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pPr indent="88900" algn="just">
              <a:lnSpc>
                <a:spcPts val="2585"/>
              </a:lnSpc>
              <a:spcAft>
                <a:spcPts val="1200"/>
              </a:spcAft>
            </a:pPr>
            <a:r>
              <a:rPr lang="zh-CN" altLang="zh-CN" sz="1800" dirty="0">
                <a:effectLst/>
                <a:latin typeface="楷体" panose="02010609060101010101" pitchFamily="49" charset="-122"/>
                <a:ea typeface="仿宋" panose="02010609060101010101" pitchFamily="49" charset="-122"/>
                <a:cs typeface="楷体" panose="02010609060101010101" pitchFamily="49" charset="-122"/>
              </a:rPr>
              <a:t> </a:t>
            </a:r>
            <a:endParaRPr lang="zh-CN" altLang="zh-CN" sz="1800" dirty="0">
              <a:effectLst/>
              <a:latin typeface="楷体" panose="02010609060101010101" pitchFamily="49" charset="-122"/>
              <a:ea typeface="楷体" panose="02010609060101010101" pitchFamily="49" charset="-122"/>
              <a:cs typeface="楷体" panose="02010609060101010101" pitchFamily="49" charset="-122"/>
            </a:endParaRPr>
          </a:p>
          <a:p>
            <a:endParaRPr lang="zh-CN" altLang="en-US" dirty="0"/>
          </a:p>
        </p:txBody>
      </p:sp>
    </p:spTree>
    <p:extLst>
      <p:ext uri="{BB962C8B-B14F-4D97-AF65-F5344CB8AC3E}">
        <p14:creationId xmlns:p14="http://schemas.microsoft.com/office/powerpoint/2010/main" val="425729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00C35-9DDC-45D4-A8A8-224DFAB29F59}"/>
              </a:ext>
            </a:extLst>
          </p:cNvPr>
          <p:cNvSpPr>
            <a:spLocks noGrp="1"/>
          </p:cNvSpPr>
          <p:nvPr>
            <p:ph type="ctrTitle"/>
          </p:nvPr>
        </p:nvSpPr>
        <p:spPr/>
        <p:txBody>
          <a:bodyPr>
            <a:normAutofit/>
          </a:bodyPr>
          <a:lstStyle/>
          <a:p>
            <a:r>
              <a:rPr lang="en-US" altLang="zh-CN"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5</a:t>
            </a:r>
            <a:endParaRPr lang="zh-CN" altLang="en-US"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0F4132BC-2F23-4C4D-A697-DFFF581267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759852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8B36E1-95F0-4638-B261-14FB7CB70DE5}"/>
              </a:ext>
            </a:extLst>
          </p:cNvPr>
          <p:cNvSpPr>
            <a:spLocks noGrp="1"/>
          </p:cNvSpPr>
          <p:nvPr>
            <p:ph idx="1"/>
          </p:nvPr>
        </p:nvSpPr>
        <p:spPr/>
        <p:txBody>
          <a:bodyPr>
            <a:normAutofit fontScale="77500" lnSpcReduction="20000"/>
          </a:bodyPr>
          <a:lstStyle/>
          <a:p>
            <a:pPr algn="ctr">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第五章 遵守道德规范 锤炼道德品格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第一节</a:t>
            </a:r>
            <a:r>
              <a:rPr lang="en-US" altLang="zh-CN" sz="1800" b="1" kern="0" spc="40" dirty="0">
                <a:solidFill>
                  <a:srgbClr val="FF0000"/>
                </a:solidFill>
                <a:effectLst/>
                <a:latin typeface="Calibri" panose="020F0502020204030204" pitchFamily="34" charset="0"/>
                <a:ea typeface="Microsoft YaHei UI" panose="020B0503020204020204" pitchFamily="34" charset="-122"/>
                <a:cs typeface="Times New Roman" panose="02020603050405020304" pitchFamily="18" charset="0"/>
              </a:rPr>
              <a:t> </a:t>
            </a: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社会主义道德的核心和原则</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一、坚持马克思主义道德观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（一）道德的起源与本质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道德的起源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劳动是道德起源的首要前提。</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道德是人类社会的特有现象，动物的本能行为中不存在真正的道德。</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劳动将人与动物区分开来，创造了人、社会和社会关系，也创造了道德</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。因此，劳动是道德起源的第一个历史前提。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社会关系是道德赖以产生的客观条件。</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在生产生活的实践活动中，人类必然要发生各种各样的人际交往和社会关系。正是社会关系的形成和发展产生了</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调节各种关系特别是利益关系的需要</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，道德恰恰是适应社会关系调节的需要而产生的。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人的自我意识是道德产生的主观条件。意识是道德产生的思想认识前提</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。人只有在社会实践中，意识到自我作为社会成员与其他动物的根本区别，意识到自我在社会中的角色和地位，意识到自我与他人或集体不同的利益关系，并由此</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产生调节利益矛盾的迫切要求</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时，道德才得以产生。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道德的本质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道德是反映社会经济关系的特殊意识形态。</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道德的产生、发展和变化，归根结底根源于社会经济关系。原因是：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）道德的性质和基本原则、规范反映了与之相应的社会经济关系的性质和内容。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）道德随着社会经济关系的变化而变化。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）道德作为一种社会意识，在阶级社会里总是反映着一定阶级的利益，因而不可避免地具有阶级性。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）作为社会意识的道德一经产生，便有相对独立性。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道德是社会利益关系的特殊调节方式。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）道德是特殊的行为规范。</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道德是用善恶标准去评价，依靠社会舆论、传统习俗、内心信念来维持的，因此是一种非强制性的规范。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）道德通过社会的道德风尚和个人的道德风范来调节利益关系。</a:t>
            </a:r>
            <a:endParaRPr lang="en-US" altLang="zh-CN" sz="1800" b="1" kern="0" spc="40" dirty="0">
              <a:solidFill>
                <a:srgbClr val="000000"/>
              </a:solidFill>
              <a:latin typeface="Calibri" panose="020F0502020204030204" pitchFamily="34" charset="0"/>
              <a:ea typeface="仿宋" panose="02010609060101010101" pitchFamily="49"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道德是一种实践精神。</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道德是一种以指导人的行为为目的、以形成人的正确行为方式为内容的精神，</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在本质上是知行合一的。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52010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D2283F-1AD3-4D1B-B8FA-65EAF4A7C680}"/>
              </a:ext>
            </a:extLst>
          </p:cNvPr>
          <p:cNvSpPr>
            <a:spLocks noGrp="1"/>
          </p:cNvSpPr>
          <p:nvPr>
            <p:ph idx="1"/>
          </p:nvPr>
        </p:nvSpPr>
        <p:spPr/>
        <p:txBody>
          <a:bodyPr>
            <a:normAutofit fontScale="77500" lnSpcReduction="20000"/>
          </a:bodyPr>
          <a:lstStyle/>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（二）道德的功能与作用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道德的认识功能：</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道德反映社会关系特别是反映社会经济关系的功效与能力。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道德的规范功能：</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在正确善恶观的指引下，规范社会成员在社会公共领域、职业领域、家庭领域的行为，并规范个人品德的养成，引导并促进人。们崇德向善。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道德的调节功能：</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通过评价等方式，指导和纠正人们的行为和实践活动，协调社会关系和人际关系的功效与能力。</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法律是成文的道德，道德是内心的法律。</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道德的“调解功能”是道德最突出、最重要的社会功能。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道德的作用</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是指道德的认识、规范、调节、激励、导向、教育等功能的发挥和实现所产生的社会影响及实际效果。“国无德不兴，人无德不立”，就生动表达了道德的作用。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三、社会主义道德是崭新类型的道德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五种社会道德：原始社会的道德、奴隶社会的道德、封建社会的道德、资本主义社会的道德、社会主义社会的道德。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社会主义道德具有显著的先进性特征：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）社会主义道德是社会主义经济基础的反映。</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）社会主义道德是对人类优秀道德资源的批判继承和创新发展。（</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）社会主义道德克服了以往阶级社会道德的片面性和局限性，</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坚持</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为人民服务的核心，坚持以集体主义为原则，展现了真实而强大的道义力量。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FF2941"/>
                </a:solidFill>
                <a:effectLst/>
                <a:latin typeface="等线" panose="02010600030101010101" pitchFamily="2" charset="-122"/>
                <a:ea typeface="仿宋" panose="02010609060101010101" pitchFamily="49" charset="-122"/>
                <a:cs typeface="宋体" panose="02010600030101010101" pitchFamily="2" charset="-122"/>
              </a:rPr>
              <a:t>二、坚持以为人民服务为核心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为人民服务是社会主义经济基础和人际关系的客观要求。</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我国，以公有制为主体、多种所有制共同发展，以按劳分配为主体、多种分配方式并存，社会主义市场经济体制等基本经济制度，是为人民服务的根本制度保证；团结互助、平等友爱、共同进步的人际关系，是为人民服务的社会基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为人民服务是社会主义市场经济健康发展的要求。</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社会主义市场经济，不仅不排斥为社会和他人服务，而且通过服务甚至是优质服务，才能实现市场主体的利益。为人民服务与社会主义市场经济并不必然对立。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（二）先进性与广泛性相统一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为人民服务，既伟大又平凡，既高尚又普通，它并非高不可攀、遥不可及，而是可以通过不同层次、不同形式表现出来。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7190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9451E9-7F03-46EC-A90F-2CA08AFC060B}"/>
              </a:ext>
            </a:extLst>
          </p:cNvPr>
          <p:cNvSpPr>
            <a:spLocks noGrp="1"/>
          </p:cNvSpPr>
          <p:nvPr>
            <p:ph idx="1"/>
          </p:nvPr>
        </p:nvSpPr>
        <p:spPr/>
        <p:txBody>
          <a:bodyPr/>
          <a:lstStyle/>
          <a:p>
            <a:pPr algn="just">
              <a:lnSpc>
                <a:spcPts val="2175"/>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三、坚持以集体主义为原则</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（一）调节社会利益关系的基本原则</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集体主义已经成为调节国家利益、社会整体利益和个人利益关系的基本原则。</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集体主义强调</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国家利益、社会整体利益和个人利益的辩证统一</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集体主义强调</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国家利益、社会整体利益高于个人利益</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集体主义</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重视和保障个人的正当利益</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b="1"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（二）集体主义的层次性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无私奉献、一心为公。这是集体主义的最高层次</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，是优秀共产党员、先进分子应努力达到的道德目标。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先公后私、先人后己</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。这是已经具有较高社会主义道德觉悟的人能够达到的要求，具有广泛的社会基础。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顾全大局、遵纪守法、热爱祖国、诚实劳动</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，以正当合法的手段保障个人利益。这是对公民最基本的道德要求</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827210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BF9B1FF-D9DD-4F6C-B16E-3BA6EE0EC72F}"/>
              </a:ext>
            </a:extLst>
          </p:cNvPr>
          <p:cNvSpPr>
            <a:spLocks noGrp="1"/>
          </p:cNvSpPr>
          <p:nvPr>
            <p:ph idx="1"/>
          </p:nvPr>
        </p:nvSpPr>
        <p:spPr/>
        <p:txBody>
          <a:bodyPr>
            <a:normAutofit fontScale="62500" lnSpcReduction="20000"/>
          </a:bodyPr>
          <a:lstStyle/>
          <a:p>
            <a:pPr algn="ctr">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第二节</a:t>
            </a:r>
            <a:r>
              <a:rPr lang="en-US" altLang="zh-CN" sz="1800" b="1" kern="0" spc="40" dirty="0">
                <a:solidFill>
                  <a:srgbClr val="FF0000"/>
                </a:solidFill>
                <a:effectLst/>
                <a:latin typeface="Calibri" panose="020F0502020204030204" pitchFamily="34" charset="0"/>
                <a:ea typeface="Microsoft YaHei UI" panose="020B0503020204020204" pitchFamily="34" charset="-122"/>
                <a:cs typeface="Times New Roman" panose="02020603050405020304" pitchFamily="18" charset="0"/>
              </a:rPr>
              <a:t> </a:t>
            </a: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吸收借鉴优秀道德成果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一、传承中华传统美德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（一）中华传统美德的基本精神</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重视整体利益，强调责任奉献。</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在中华传统道德的发展演化中</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始终强调整体利益、国家利益和民族利益的重要性。传统道德中的义利之辨、理欲之辨，其</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核心和本质是公私之辨</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“公义胜私欲”是中华传统美德的根本要求。</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如“夙夜在公”“以公灭私，民其允怀”“国而忘家，公而忘私”“苟利国家生死以，岂因祸福避趋之”“义以为上、先义后利、见利思义、见义勇为”等。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推崇仁爱原则，注重以和为贵。</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推崇仁爱、崇尚和谐是中华民族的优良传统和高尚品德。如“己欲立而立人，己欲达而达人”，“亲亲而仁民，仁民而爱物”，“仁者自爱”，“兼相爱，交相利”“与人为善、推己及人”“互相交融、和衷共济”“亲仁善邻、协和万邦”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提倡人伦价值，重视道德义务。</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华传统美德一个重要的特点，就是它非常重视每个人在人伦关系中的地位及其价值，强调每个人都必须根据规范的要求，来尽自己应尽的义务。如“五教”的思想：“父义”、“母慈”、“兄友”、“弟恭”、“子孝”。“五伦”：“父子有亲、君臣有义、夫妇有别、长幼有序、朋友有信”。“仁、义、礼、智、信”“忠、孝、节、义”四大德目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4.</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追求精神境界，向往理想人格。</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中华传统美德主张在物质生活基本满足的情况下应追求崇高的精神境界，把道德理想的实现看作是人生诸种需要中最高层次的需要。如“明于庶物，察于人伦”“先天下之忧而忧，后天下之乐而乐”等。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5.</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强调道德修养，注重道德践履。</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如《礼记》中明确提出，“修身”是齐家、治国、平天下的前提和基础，“修己”“克己”和“慎独”，提倡“见贤思齐焉，见不贤而内自省也”，孟子更主张“善养吾浩然之气”“察色修身”“以身戴行”等。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（二）中华传统美德的创造性转化和创新性发展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中国传统道德是一个矛盾体，具有鲜明的两重性。</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属于精华的部分，表现出积极、革新、进步的一面；属于糟粕的部分，则表现出消极、保守、落后的一面。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加强对中华传统美德的挖掘和阐发</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。弘扬中华传统美德，必须通过科学的分析和鉴别，把其中带有阶级和时代局限性的成分</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剔除</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出去，把其中具有当代价值的道德精神</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发掘</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出来。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用中华传统美德滋养社会主义道德建设。</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要结合时代要求，按照</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是否有利于</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推动中国特色社会主义事业，</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是否有利于</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建设社会主义道德体系，</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是否有利于</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培育和践行社会主义核心价值观的标准。</a:t>
            </a: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 </a:t>
            </a:r>
          </a:p>
          <a:p>
            <a:pPr algn="just">
              <a:lnSpc>
                <a:spcPts val="2175"/>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4.</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在对待传统道德的问题上，要反对两种错误思潮：一是反对“复古论”</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，认为道德建设的最终目标就是要恢复中国“固有文化”，形成以中国传统文化为主体的道德体系。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二是反对“虚无论”</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，认为中国传统道德从整体上来说在今天已经失去了价值和意义，必须从整体上予以全盘否定。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这两种观点都是错误的</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，割断了道德的历史与发展</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的关系，都不利于社会的发展和道德的进步。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r>
              <a:rPr lang="en-US" altLang="zh-CN" sz="1800" b="1"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41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5B5713-8F20-4425-BB17-6CFE62F3B2FC}"/>
              </a:ext>
            </a:extLst>
          </p:cNvPr>
          <p:cNvSpPr>
            <a:spLocks noGrp="1"/>
          </p:cNvSpPr>
          <p:nvPr>
            <p:ph idx="1"/>
          </p:nvPr>
        </p:nvSpPr>
        <p:spPr/>
        <p:txBody>
          <a:bodyPr>
            <a:normAutofit fontScale="70000" lnSpcReduction="20000"/>
          </a:bodyPr>
          <a:lstStyle/>
          <a:p>
            <a:pPr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二、发扬中国革命道德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（一）中国革命道德的形成与发展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含义：</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中国革命道德，是指中国共产党人、人民军队、一切先进分子和人民群众在中国</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革命、建设、改革</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中所形成的优秀道德，是马克思主义与中国革命、建设、改革的伟大实践相结合的产物，是中华民族极其宝贵的道德财富。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形成与发展：</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中国革命道德</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萌芽于</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五四运动前后，</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发端于</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中国共产党成立以后蓬勃发展的伟大工人运动和农民运动，经过土地革命战争、抗日战争、解放战争以及社会主义革命、建设、改革的长期发展，逐渐形成并不断发扬光大。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作用和意义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）中国共产党始终高度重视继承和发扬革命传统，强调发扬革命传统</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是我国民主革命能否取得胜利的重要的因素</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）中国革命道德作为一种精神力量，</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对中国革命、建设、改革事业发挥着极其重要的作用</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）弘扬中国革命道德，</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要同弘扬中华传统美德相结合</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AAA"/>
                </a:solidFill>
                <a:effectLst/>
                <a:latin typeface="等线" panose="02010600030101010101" pitchFamily="2" charset="-122"/>
                <a:ea typeface="仿宋" panose="02010609060101010101" pitchFamily="49" charset="-122"/>
                <a:cs typeface="宋体" panose="02010600030101010101" pitchFamily="2" charset="-122"/>
              </a:rPr>
              <a:t>（二）中国革命道德的主要内容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为实现社会主义和共产主义理想而奋斗。</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坚持社会主义、共产主义理想和信念的不屈不挠的精神，是</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中国革命道德的灵魂</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全心全意为人民服务。</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全心全意为人民服务作为贯穿</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中国革命道德始终的一根红线</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，是中国共产党在中国革命实践中的一个伟大创造，对中国的革命、建设、改革事业，产生了极其重大的推动作用。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始终把革命利益放在首位。</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极大地激发了革命者为集体而献身的斗志，使革命队伍形成了前所未有的向心力和凝聚力，也使革命事业不断蓬勃向前发展。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4</a:t>
            </a: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树立社会新风，建立新型人际关系。</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任何道德规范都要面向生活实践。体现了中国革命道德</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在社会生活层面上</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的重要意义。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5.</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修身自律，保持节操。</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具体来说，就是要以中国革命事业为重，严于律己、谦虚谨慎、淡泊名利、清正廉洁、襟怀坦白、光明磊落，始终保持高风亮节，展现出高尚的人格力量。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（三）中国革命道德的当代价值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有利于加强和巩固社会主义和共产主义的理想信念。</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有利于培育和践行社会主义核心价值观。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有利于引导人们树立正确的道德观。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4.</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有利于培育良好的社会道德风尚。</a:t>
            </a:r>
            <a:endPar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29631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B80F48-1721-4E6A-BFAD-2AAEE215B590}"/>
              </a:ext>
            </a:extLst>
          </p:cNvPr>
          <p:cNvSpPr>
            <a:spLocks noGrp="1"/>
          </p:cNvSpPr>
          <p:nvPr>
            <p:ph idx="1"/>
          </p:nvPr>
        </p:nvSpPr>
        <p:spPr/>
        <p:txBody>
          <a:bodyPr>
            <a:normAutofit fontScale="77500" lnSpcReduction="20000"/>
          </a:bodyPr>
          <a:lstStyle/>
          <a:p>
            <a:pPr algn="ctr"/>
            <a:r>
              <a:rPr lang="zh-CN" altLang="zh-CN" sz="1800" b="1"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绪论 </a:t>
            </a:r>
            <a:r>
              <a:rPr lang="en-US" altLang="zh-CN" sz="1800" b="1" dirty="0">
                <a:solidFill>
                  <a:srgbClr val="FF0000"/>
                </a:solidFill>
                <a:effectLst/>
                <a:latin typeface="Calibri" panose="020F0502020204030204" pitchFamily="34" charset="0"/>
                <a:ea typeface="仿宋" panose="02010609060101010101" pitchFamily="49" charset="-122"/>
                <a:cs typeface="宋体" panose="02010600030101010101" pitchFamily="2" charset="-122"/>
              </a:rPr>
              <a:t> </a:t>
            </a:r>
            <a:r>
              <a:rPr lang="zh-CN" altLang="zh-CN" sz="1800" b="1"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担当复兴大任</a:t>
            </a:r>
            <a:r>
              <a:rPr lang="en-US" altLang="zh-CN" sz="1800" b="1" dirty="0">
                <a:solidFill>
                  <a:srgbClr val="FF0000"/>
                </a:solidFill>
                <a:effectLst/>
                <a:latin typeface="Calibri" panose="020F0502020204030204" pitchFamily="34" charset="0"/>
                <a:ea typeface="仿宋" panose="02010609060101010101" pitchFamily="49" charset="-122"/>
                <a:cs typeface="宋体" panose="02010600030101010101" pitchFamily="2" charset="-122"/>
              </a:rPr>
              <a:t> </a:t>
            </a:r>
            <a:r>
              <a:rPr lang="zh-CN" altLang="zh-CN" sz="1800" b="1"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成就时代新人</a:t>
            </a:r>
            <a:r>
              <a:rPr lang="en-US" altLang="zh-CN" sz="1800" b="1"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zh-CN" altLang="zh-CN" sz="1800" b="1"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一、我们处在中国特色社会主义新时代</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marL="342900" lvl="0" indent="-342900">
              <a:lnSpc>
                <a:spcPct val="115000"/>
              </a:lnSpc>
              <a:buFont typeface="+mj-ea"/>
              <a:buAutoNum type="ea1JpnKorPlain"/>
            </a:pPr>
            <a:r>
              <a:rPr lang="zh-CN" altLang="zh-CN" sz="1800" b="1" u="none" strike="noStrike" spc="15"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中国特色社会主义进入新时代的</a:t>
            </a:r>
            <a:r>
              <a:rPr lang="zh-CN" altLang="zh-CN" sz="1800" b="1" u="sng" strike="noStrike" spc="15"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重大意义</a:t>
            </a:r>
            <a:endParaRPr lang="zh-CN" altLang="zh-CN" sz="1800" u="none" strike="noStrike"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marL="514350" indent="2667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中国特色社会主义进入新时代，在中华人民共和国发展史上、中华民族发展史上具有重大意义，在世界社会主义发展史上、人类社会发展史上也具有重大意义。第一，从中华民族复兴的历史进程看，中国特色社会主义进入新时代，意味着近代以来久经磨难的中华民族迎来了从站起来、富起来到强起来的伟大飞跃，迎来了实现中华民族伟大复兴的光明前景。新中国的成立使中国人民站起来，改革开放使中国人民逐步富起来，新时代中华民族要实现强起来的宏伟目标。第二，从科学社会主义发展进程看，中国特色社会主义进入新时代，意味着科学社会主义在</a:t>
            </a:r>
            <a:r>
              <a:rPr lang="en-US"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21</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世纪的中国焕发出强大生机活力，在世界上高高举起了中国特色社会主义伟大旗帜。第三，从人类文明进程看，中国特色社会主义进入新时代，意味着中国特色社会主义道路、理论、制度、文化不断发展，拓展了发展中国家走向现代化的途径，给世界上那些既希望加快发展又希望保持自身独立性的国家和民族提供了全新选择，为解决人类问题贡献了中国智慧和中国方案。</a:t>
            </a:r>
            <a:r>
              <a:rPr lang="en-US" altLang="zh-CN" sz="180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r>
              <a:rPr lang="zh-CN" altLang="zh-CN" sz="1800" b="1" spc="15"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（二）“新时代”历史方位的内涵</a:t>
            </a:r>
            <a:r>
              <a:rPr lang="en-US" altLang="zh-CN" sz="1800" spc="15" dirty="0">
                <a:solidFill>
                  <a:srgbClr val="0070C0"/>
                </a:solidFill>
                <a:effectLst/>
                <a:latin typeface="Calibri" panose="020F0502020204030204" pitchFamily="34" charset="0"/>
                <a:ea typeface="宋体" panose="02010600030101010101" pitchFamily="2" charset="-122"/>
                <a:cs typeface="宋体" panose="02010600030101010101" pitchFamily="2" charset="-122"/>
              </a:rPr>
              <a:t> </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6350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第一，这个新时代是承前启后、继往开来，在新的历史条件下继续夺取中国特色社会主义伟大胜利的时代。</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6350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第二，这个新时代是决胜全面建成小康社会、进而全面建设社会主义现代化强国的时代。</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6350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第三，这个新时代是全国各族人民团结奋斗、不断创造美好生活、逐步实现全体人民共同富裕的时代。</a:t>
            </a:r>
            <a:endParaRPr lang="en-US"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endParaRPr>
          </a:p>
          <a:p>
            <a:pPr indent="6350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第四，这个新时代是全体中华儿女勠力同心、奋力实现中华民族伟大复兴中国梦的时代。</a:t>
            </a:r>
            <a:endParaRPr lang="en-US"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endParaRPr>
          </a:p>
          <a:p>
            <a:pPr indent="6350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第五，这个新时代是我国日益走近世界舞台中央、不断为人类作出更大贡献的时代。</a:t>
            </a:r>
            <a:r>
              <a:rPr lang="en-US"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r>
              <a:rPr lang="en-US"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 </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marL="318770" indent="-318770">
              <a:lnSpc>
                <a:spcPct val="115000"/>
              </a:lnSpc>
            </a:pPr>
            <a:r>
              <a:rPr lang="zh-CN" altLang="zh-CN" sz="1800" b="1"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二、新时代呼唤担当民族复兴大任的时代新人</a:t>
            </a:r>
            <a:b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b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大学生是国家宝贵的人才资源，肩负着人民的重托，历史的重任。我们要肩负历史使命，坚定前进信心，立大志、明大德、成大才、担大任，努力成为堪当民族复兴重任的时代新人。</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17500">
              <a:lnSpc>
                <a:spcPct val="115000"/>
              </a:lnSpc>
            </a:pPr>
            <a:r>
              <a:rPr lang="en-US" altLang="zh-CN" sz="180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立大志，就是要有崇高的理想信念，牢记使命，自信自励。</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17500">
              <a:lnSpc>
                <a:spcPct val="115000"/>
              </a:lnSpc>
            </a:pPr>
            <a:r>
              <a:rPr lang="en-US" altLang="zh-CN" sz="180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明大德，就是要锤炼高尚品格，崇德修身，启润青春。</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17500">
              <a:lnSpc>
                <a:spcPct val="115000"/>
              </a:lnSpc>
            </a:pPr>
            <a:r>
              <a:rPr lang="en-US" altLang="zh-CN" sz="180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成大才，就是要有高强的本领才干，勤奋学习，全面发展。</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17500">
              <a:lnSpc>
                <a:spcPct val="115000"/>
              </a:lnSpc>
            </a:pPr>
            <a:r>
              <a:rPr lang="en-US" altLang="zh-CN" sz="180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担大任，就是要有天下兴亡，匹夫有责的担当精神，讲求奉献，实干进取。有信念、有梦想、有奋斗、有奉献的人生，才是有意义、有高度、有境界、有品位的人生。</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143092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478774-1009-4AE5-9A2A-B6EC9732CD78}"/>
              </a:ext>
            </a:extLst>
          </p:cNvPr>
          <p:cNvSpPr>
            <a:spLocks noGrp="1"/>
          </p:cNvSpPr>
          <p:nvPr>
            <p:ph idx="1"/>
          </p:nvPr>
        </p:nvSpPr>
        <p:spPr/>
        <p:txBody>
          <a:bodyPr>
            <a:normAutofit fontScale="62500" lnSpcReduction="20000"/>
          </a:bodyPr>
          <a:lstStyle/>
          <a:p>
            <a:pPr algn="ctr">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第三节 投身崇德向善的道德实践</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一、遵守社会公德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（一）公共生活与公共秩序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公共生活的特征</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）活动</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范围</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的广泛性。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）活动</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内容</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的开放性。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）交往</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对象</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的复杂性。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）活动</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方式</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的多样性。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公共生活需要公共秩序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）有序的公共生活是社会生产活动的</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重要基础</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）有序的公共生活是提高社会成员生活质量的</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基本保障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）有序的公共生活是社会文明的</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重要标志</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（二）公共生活中的道德规范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含义：</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社会公德，是指人们在社会交往和公共生活中应该遵守的行为准则，是维护公共利益、公共秩序、社会和谐稳定的起码的道德要求，涵盖了人与人、人与社会、人与自然之间的关系。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主要内容</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文明礼貌</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。文明礼貌是调整和规范人际关系的行为准则，与日常生活密切相关，自觉讲文明、懂礼貌、守礼仪，可以塑造真诚待人的良好形象。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助人为乐</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。把帮助他人视为自己应做之事，以力所能及的方式关心和关爱他人，并从中收获实现人生价值的快乐。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爱护公物</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。是对社会共同劳动成果的珍惜和爱护，是每个公民应该承担的社会责任和义务，既显示出个人的道德修养水平，也是社会文明水平的重要标志。</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保护环境</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。要求尊重自然、顺应自然、保护自然，像对待生命一样对待生态环境，为建设美丽中国做出自己应有的贡献。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5</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）遵纪守法</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。遵纪守法是全体公民都必须遵循的基本行为准则，是维护公共生活秩序的重要条件，每个社会成员既要遵守国家颁布的有关法律、法规，也要遵守特定公共场所和单位的有关纪律规定</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（三）网络生活中的道德要求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网络生活为什么必须遵守道德规范？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）网络生活属于公共生活。从本质上说，网络交往仍然是人与人的现实交往，网络生活也是人的真实生活。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）网络生活中的道德要求，是人们在网络生活中，为了维护正常的网络公共秩序需要共同遵守的基本道德准则，是社会公德在网络空间的运用和扩展。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网络生活的道德要求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）正确使用网络工具。使网络成为开阔视野、提高能力的重要工具。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）加强网络文明自律。首先，进行健康网络交往；其次，自觉避免沉迷网络；最后，加强网络道德自律。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）营造良好网络道德环境。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175"/>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4618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128469-0171-4F5E-BEEC-74FECCE2D879}"/>
              </a:ext>
            </a:extLst>
          </p:cNvPr>
          <p:cNvSpPr>
            <a:spLocks noGrp="1"/>
          </p:cNvSpPr>
          <p:nvPr>
            <p:ph idx="1"/>
          </p:nvPr>
        </p:nvSpPr>
        <p:spPr/>
        <p:txBody>
          <a:bodyPr>
            <a:noAutofit/>
          </a:bodyPr>
          <a:lstStyle/>
          <a:p>
            <a:pPr algn="just">
              <a:lnSpc>
                <a:spcPct val="120000"/>
              </a:lnSpc>
            </a:pPr>
            <a:r>
              <a:rPr lang="zh-CN" altLang="zh-CN" sz="12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二、恪守职业道德</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（一）职业生活与劳动观念</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2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职业和职业生活</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职业：是指人们由于社会分工所从事的具有专门业务和特定职责，并以此作为主要生活来源的社会活动。职业生活：是人们参与社会分工，用专业的技能和知识创造物质财富或精神财富，获取合理报酬，丰富社会物质生活或精神生活的生活方式。</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2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人类是劳动创造的，社会是劳动创造的</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。劳动没有高低贵贱之分，任何一份职业都很光荣。正确的劳动观念是维系人们职业活动和职业生活的思想观念保障。树立“劳动最光荣、劳动最崇高、劳动最伟大、劳动最美丽”的观念。</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2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200"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幸</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福源自缘自奋斗，成功在于奉献，平凡孕育伟大。事实上，只要有志气有闯劲，普通劳动者都可以在宽广舞台上实现自己的人生价值。</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200" kern="0" spc="40" dirty="0">
                <a:solidFill>
                  <a:srgbClr val="333333"/>
                </a:solidFill>
                <a:effectLst/>
                <a:latin typeface="Microsoft YaHei UI" panose="020B0503020204020204" pitchFamily="34" charset="-122"/>
                <a:ea typeface="等线" panose="02010600030101010101" pitchFamily="2" charset="-122"/>
                <a:cs typeface="宋体" panose="02010600030101010101" pitchFamily="2" charset="-122"/>
              </a:rPr>
              <a: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（二）职业生活中的道德规范</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）爱岗敬业</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。爱岗敬业就是要干一行爱一行，爱一行钻一行，精益求精，尽职尽责。</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）诚实守信</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。要求从业者在职业活动中诚实劳动、合法经营、信守承诺、讲求信誉，体现着从业者的道德操守和人格力量，也是在行业中扎根立足的基础。</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）办事公道</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。要求从业人员做到公平、公正，不损公肥私，不以权谋私，不假公济私，无论对人对己都要出于公心，遵循道德和法律规范来处事待人。</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）热情服务</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。要求每个人无论从事什么工作、能力如何，都应该在本职岗位上通过不同形式的为群众服务，形成人人都是服务者、人人都是服务对象的良好秩序与和谐状态。</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5</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）奉献社会</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。要求从业人员在工作岗位上兢兢业业地为社会和他人作贡献，是社会主义职业道德中最高层次的要求，体现了社会主义职业道德的最高目标指向。</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200"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（三）树立正确的择业观和创业观</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2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就业是最大的民生，是民生之本。</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2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大学生要树立正确的择业观和创业观</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）树立崇高的职业理想</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。职业活动不仅是人们谋生的手段，也是人们奉献社会、完善自身的必要条件。</a:t>
            </a:r>
            <a:endParaRPr lang="en-US"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endParaRPr>
          </a:p>
          <a:p>
            <a:pPr algn="just">
              <a:lnSpc>
                <a:spcPct val="120000"/>
              </a:lnSpc>
            </a:pP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服从社会发展的需要</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。择业和创业固然要考虑个人的兴趣和意愿，同时也要充分考虑现实的可能性和社会的需要，把自己对职业的期望与社会的需要、现实的可能结合起来。</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）做好充分的择业准备</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。素质是立身之基，技能是立业之本。</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2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培养创业的勇气和能力。</a:t>
            </a:r>
            <a:r>
              <a:rPr lang="zh-CN" altLang="zh-CN" sz="12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大学生不仅要树立正确的择业观，还应当树立正确的创业观，要有积极创业的思想准备，积极关注经济社会发展的趋势，了解国家鼓励大学生自主创业的有关政策，为今后自主创业打下良好的基础。</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1329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2396DCB-73BA-4926-87DD-7D7CAD09408E}"/>
              </a:ext>
            </a:extLst>
          </p:cNvPr>
          <p:cNvSpPr>
            <a:spLocks noGrp="1"/>
          </p:cNvSpPr>
          <p:nvPr>
            <p:ph idx="1"/>
          </p:nvPr>
        </p:nvSpPr>
        <p:spPr/>
        <p:txBody>
          <a:bodyPr>
            <a:normAutofit fontScale="62500" lnSpcReduction="20000"/>
          </a:bodyPr>
          <a:lstStyle/>
          <a:p>
            <a:pPr algn="just">
              <a:lnSpc>
                <a:spcPct val="120000"/>
              </a:lnSpc>
            </a:pPr>
            <a:r>
              <a:rPr lang="zh-CN" altLang="zh-CN" sz="18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三、弘扬家庭美德</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（一）注重家庭、家教、家风</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注重家庭。</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家庭和睦则社会安定，家庭幸福则社会祥和，家庭文明则社会文明。历史和现实告诉我们，家庭的前途命运同国家和民族的前途命运紧密相连。我们要认识到，千家万户都好，国家才能好，民族才能好。同时，国家好，民族好，家庭才能好。只有实现中华民族伟大复兴的中国梦，家庭梦才能梦想成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注重家教。</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家庭是人生的第一个课堂，父母是孩子的第一任老师。家庭教育涉及很多方面，但最重要的是品德教育，是如何做人的教育。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注重家风。</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家风是指一个家庭或家族的传统风尚、作风。良好的家风，对家庭成员的个人修养产生着重要的作用，也对整个社会道德风尚的形成产生着重要的影响。家风好，就能家道兴盛、和顺美满；家风差，难免殃及子孙、贻害社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（二）恋爱、婚姻家庭中的道德规范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恋爱中的道德规范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）尊重人格平等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）自觉承担责任；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）文明相亲相爱。</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婚姻家庭中的道德规范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家庭美德的主要内容：</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尊老爱幼、男女平等、夫妻和睦、勤俭持家、邻里互助</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）尊老爱幼</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。子女要孝敬、赡养父母及长辈，父母要抚育、爱护子女，这不仅是</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每个公民必须遵守的道德准则，也是应尽的社会责任和法律义务。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）男女平等</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。家庭生活中的男女平等既表现为夫妻权利和义务上的平等、人格地位上的平等，又表现为平等地对待自己的子女。</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夫妻和睦</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夫妻关系是家庭关系的核心</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。夫妻和睦是在男女平等基础上的互敬互爱、互助互让。</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勤俭持家</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。勤俭是家庭兴旺的保证，也是社会富足的保证。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5</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邻里互助</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。邻里互助重要的是相互尊重。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（三）树立正确的恋爱观与婚姻观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大学生在恋爱中要避免以下误区：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）不能误把友谊当爱情。</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）不能错置爱情的地位。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）不能片面或功利化地对待恋爱。</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）不能只重过程不顾后果。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5</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）不能因失恋而迷失人生方向。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18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18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恋爱中要处理好几种关系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）恋爱与学习的关系。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）恋爱与关心集体的关系。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18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）恋爱与关爱他人和社会的关系。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45428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3D8B3A-CA1D-493B-B54A-1D7EB815FC34}"/>
              </a:ext>
            </a:extLst>
          </p:cNvPr>
          <p:cNvSpPr>
            <a:spLocks noGrp="1"/>
          </p:cNvSpPr>
          <p:nvPr>
            <p:ph idx="1"/>
          </p:nvPr>
        </p:nvSpPr>
        <p:spPr/>
        <p:txBody>
          <a:bodyPr>
            <a:normAutofit fontScale="32500" lnSpcReduction="20000"/>
          </a:bodyPr>
          <a:lstStyle/>
          <a:p>
            <a:pPr algn="just">
              <a:lnSpc>
                <a:spcPct val="120000"/>
              </a:lnSpc>
            </a:pPr>
            <a:r>
              <a:rPr lang="zh-CN" altLang="zh-CN" sz="3400" b="1" kern="0" spc="40" dirty="0">
                <a:solidFill>
                  <a:srgbClr val="FF0000"/>
                </a:solidFill>
                <a:effectLst/>
                <a:latin typeface="等线" panose="02010600030101010101" pitchFamily="2" charset="-122"/>
                <a:ea typeface="仿宋" panose="02010609060101010101" pitchFamily="49" charset="-122"/>
                <a:cs typeface="宋体" panose="02010600030101010101" pitchFamily="2" charset="-122"/>
              </a:rPr>
              <a:t>四、锤炼个人品德</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（一）涵养高尚道德品格</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333333"/>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3400" b="1" kern="0" spc="40" dirty="0">
                <a:solidFill>
                  <a:srgbClr val="333333"/>
                </a:solidFill>
                <a:effectLst/>
                <a:latin typeface="等线" panose="02010600030101010101" pitchFamily="2" charset="-122"/>
                <a:ea typeface="仿宋" panose="02010609060101010101" pitchFamily="49" charset="-122"/>
                <a:cs typeface="宋体" panose="02010600030101010101" pitchFamily="2" charset="-122"/>
              </a:rPr>
              <a:t>形成正确的道德认知和道德判断。</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最根本的就是要坚持以唯物史观的基本原理来看待道德。</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激发正向的道德认同和道德情感。</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具体而言就是要自觉涵育对家庭成员的亲亲之情，对他人、集体的关心关爱，增强社会责任感、国家认同感、民族归属感、时代使命感，在与祖国同呼吸、与民族同步伐、与人民心连心的高尚情怀中，陶冶道德情操。</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强化坚定的道德意志和道德信念。</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在道德认知向道德行为转化的过程中，道德意志和道德信念是关键环节。道德意志和道德信念是人们在践履道德原则、规范的过程中表现出的自觉克服一切困难和障碍的毅力，通过道德意志和信念的坚守，道德行为才能体现出稳定性。</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kern="0" spc="40" dirty="0">
                <a:solidFill>
                  <a:srgbClr val="333333"/>
                </a:solidFill>
                <a:effectLst/>
                <a:latin typeface="Microsoft YaHei UI" panose="020B0503020204020204" pitchFamily="34" charset="-122"/>
                <a:ea typeface="等线" panose="02010600030101010101" pitchFamily="2" charset="-122"/>
                <a:cs typeface="宋体" panose="02010600030101010101" pitchFamily="2" charset="-122"/>
              </a:rPr>
              <a:t> </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（二）道德修养重在践行</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掌握道德修养的正确方法：学思并重、省察克治、</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慎独自律、知行合一、积善成德。</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向道德模范学习</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）道德模范的内涵。道德模范主要是指思想和行为能够激励人们不断向善且为人们所崇敬、模仿的先进人物。</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）道德模范的类型。有助人为乐模范、见义勇为模范、诚实守信模范、敬业奉献模范、孝老爱亲模范等。</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）道德模范是可学的。其实，道德模范都是从自我做起，从身边事做起，从小事做起，以此实现了由现实自我向理想自我的飞跃。</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3.</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参与志愿服务活动</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。志愿服务的精神是奉献、友爱、互助、进步。其中，奉献精神是精髓。志愿服务是培育和弘扬社会主义核心价值观的重要载体。</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b="1" kern="0" spc="40" dirty="0">
                <a:solidFill>
                  <a:srgbClr val="0070C0"/>
                </a:solidFill>
                <a:effectLst/>
                <a:latin typeface="等线" panose="02010600030101010101" pitchFamily="2" charset="-122"/>
                <a:ea typeface="仿宋" panose="02010609060101010101" pitchFamily="49" charset="-122"/>
                <a:cs typeface="宋体" panose="02010600030101010101" pitchFamily="2" charset="-122"/>
              </a:rPr>
              <a:t>（三）积极引领社会风尚</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1.</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良好的社会风尚是人们在社会道德实践中逐渐形成起来的。</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大学生投身崇德向善的道德实践，要弘扬真善美、贬斥假恶丑，做社会主义道德的示范者和引领者，促成知荣辱、讲正气、作奉献、促和谐的社会风尚。</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3400" b="1"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2.</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引领社会风尚的着力点</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1</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）知荣辱</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。荣辱观对个人的思想行为具有鲜明的动力、导向和调节作用。社会风尚同荣辱观紧密相连，两者相互影响、相互作用。</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2</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）讲正气。</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讲正气，就是坚持真理、坚持原则，坚持同一切歪风邪气作斗争。要做到讲正气，在日常生活中就要洁身自好、严于律己，自觉远离低级趣味；积极维护社会公共秩序，抵制歪风邪气，敢于伸张正义、见义勇为，坚决同践踏社会道德风尚的一切行为作斗争。</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3</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）作奉献。</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奉献精神是社会责任感的集中表现。奉献精神传递社会温暖，能够拉近人与人之间的距离，建立和谐的人际关系和稳定的社会秩序，促进社会健康有序地发展。选择奉献也就选择了高尚。</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a:t>
            </a:r>
            <a:r>
              <a:rPr lang="en-US"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4</a:t>
            </a:r>
            <a:r>
              <a:rPr lang="zh-CN" altLang="zh-CN" sz="3400" b="1"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）促和谐。</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对于大学生来说，促和谐就是要促进自我身心的和谐、个人与他人的和谐、个人与社会的和谐、人与自然的和谐等。大学生要用和谐的态度</a:t>
            </a:r>
            <a:r>
              <a:rPr lang="en-US"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50</a:t>
            </a:r>
            <a:r>
              <a:rPr lang="en-US" altLang="zh-CN" sz="3400" kern="0" spc="40" dirty="0">
                <a:solidFill>
                  <a:srgbClr val="000000"/>
                </a:solidFill>
                <a:effectLst/>
                <a:latin typeface="Calibri" panose="020F0502020204030204" pitchFamily="34" charset="0"/>
                <a:ea typeface="仿宋" panose="02010609060101010101" pitchFamily="49" charset="-122"/>
                <a:cs typeface="Times New Roman" panose="02020603050405020304" pitchFamily="18" charset="0"/>
              </a:rPr>
              <a:t> </a:t>
            </a:r>
            <a:r>
              <a:rPr lang="en-US" altLang="zh-CN" sz="3400" kern="0" spc="40" dirty="0">
                <a:solidFill>
                  <a:srgbClr val="000000"/>
                </a:solidFill>
                <a:effectLst/>
                <a:latin typeface="仿宋" panose="02010609060101010101" pitchFamily="49" charset="-122"/>
                <a:ea typeface="等线" panose="02010600030101010101" pitchFamily="2" charset="-122"/>
                <a:cs typeface="宋体" panose="02010600030101010101" pitchFamily="2" charset="-122"/>
              </a:rPr>
              <a:t> </a:t>
            </a:r>
            <a:r>
              <a:rPr lang="zh-CN" altLang="zh-CN" sz="3400" kern="0" spc="40" dirty="0">
                <a:solidFill>
                  <a:srgbClr val="000000"/>
                </a:solidFill>
                <a:effectLst/>
                <a:latin typeface="等线" panose="02010600030101010101" pitchFamily="2" charset="-122"/>
                <a:ea typeface="仿宋" panose="02010609060101010101" pitchFamily="49" charset="-122"/>
                <a:cs typeface="宋体" panose="02010600030101010101" pitchFamily="2" charset="-122"/>
              </a:rPr>
              <a:t>对待人生实践，使崇尚和谐、维护和谐内化为自己的思想意识和行为习惯，推动人与人之间、人与社会之间融洽相处，实现人与自然之间友好共生。</a:t>
            </a:r>
            <a:endParaRPr lang="zh-CN" altLang="zh-CN" sz="3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932863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00C35-9DDC-45D4-A8A8-224DFAB29F59}"/>
              </a:ext>
            </a:extLst>
          </p:cNvPr>
          <p:cNvSpPr>
            <a:spLocks noGrp="1"/>
          </p:cNvSpPr>
          <p:nvPr>
            <p:ph type="ctrTitle"/>
          </p:nvPr>
        </p:nvSpPr>
        <p:spPr/>
        <p:txBody>
          <a:bodyPr>
            <a:normAutofit/>
          </a:bodyPr>
          <a:lstStyle/>
          <a:p>
            <a:r>
              <a:rPr lang="en-US" altLang="zh-CN"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6</a:t>
            </a:r>
            <a:endParaRPr lang="zh-CN" altLang="en-US"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0F4132BC-2F23-4C4D-A697-DFFF581267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73864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DDB3EA-37D9-4BC7-A718-679B8A2E6FAF}"/>
              </a:ext>
            </a:extLst>
          </p:cNvPr>
          <p:cNvSpPr>
            <a:spLocks noGrp="1"/>
          </p:cNvSpPr>
          <p:nvPr>
            <p:ph idx="1"/>
          </p:nvPr>
        </p:nvSpPr>
        <p:spPr/>
        <p:txBody>
          <a:bodyPr>
            <a:normAutofit fontScale="77500" lnSpcReduction="20000"/>
          </a:bodyPr>
          <a:lstStyle/>
          <a:p>
            <a:pPr algn="ctr">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第六章 学习法治思想 提升法治素养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ctr">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第一节 社会主义法律的特征和运行</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一、法律及其历史发展</a:t>
            </a:r>
            <a:r>
              <a:rPr lang="en-US" altLang="zh-CN" sz="1800" b="1"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（一）法律的含义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法律的含义：</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法律是由国家制定或认可并由国家强制力保证实施的，反映由特定社会物质生活条件所决定的统治阶级意志的规范体系。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国家创制法律规范的方式主要有两种：一是国家机关在法定的职权范围内依照法律程序，制定、修改、废止规范性法律文件的活动；二是国家机关赋予某些既存社会规范法律效力，或者赋予先前的判例以法律效力。</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法律的实施</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一，法律由国家强制力保证实施。但国家强制力并不是保证法律实施的唯一力量，法律意识、道德观念、价值观念、纪律观念等在保证法律实施中也发挥着重要作用；第二，法律由一定的社会物质生活条件所决定。第三，法律是统治阶级意志的体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（二）法律的历史发展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法律不是从来就有的，也不是永恒存在的</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。它随着私有制、阶级和国家的产生而产生，也将随着私有制、阶级和国家的消亡而消亡。</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法律的四种历史演进：</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奴隶制法律、封建制法律、资本主义法律</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都是建立在私有制经济基础上的剥削阶级类型法律，而</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社会主义法律</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是人类历史上唯一以公有制为基础的新型法律制度。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）奴隶制法律主要特征</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一是具有明显的原始习惯残留痕迹；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二是否认奴隶的法律人格；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三是存在严格的等级划分；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四是刑罚方式极其残酷。</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）封建制法律的基本特征</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一是确立农民对封建地主的人身依附关系；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二是实行封建等级制度；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三是维护专制皇权；</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四是刑罚严酷。</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ts val="2175"/>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3152099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63156A-BCDF-4CB3-BCD8-D503EC5759E0}"/>
              </a:ext>
            </a:extLst>
          </p:cNvPr>
          <p:cNvSpPr>
            <a:spLocks noGrp="1"/>
          </p:cNvSpPr>
          <p:nvPr>
            <p:ph idx="1"/>
          </p:nvPr>
        </p:nvSpPr>
        <p:spPr/>
        <p:txBody>
          <a:bodyPr>
            <a:normAutofit fontScale="77500" lnSpcReduction="20000"/>
          </a:bodyPr>
          <a:lstStyle/>
          <a:p>
            <a:pPr marL="0" indent="0">
              <a:lnSpc>
                <a:spcPct val="120000"/>
              </a:lnSpc>
              <a:buNone/>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）资本主义法律的基本特征</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一是与资本主义私有制相适应的私有财产神圣不可侵犯原则；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二是与资本主义市场经济相适应的契约自由原则；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三是与资本主义民主政治相适应的法律面前人人平等原则；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四是与资产阶级人道主义相适应的人权保障原则。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）社会主义法律</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。社会主义法律以公有制为经济基础，社会主义法律是最广大人民群众意志的集中体现，是实现人民当家作主、实行人民民主专政的重要保证。社会主义法律实现了对历史上各种类型法律制度的超越。</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endParaRPr lang="en-US"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endParaRPr>
          </a:p>
          <a:p>
            <a:pPr marL="0" indent="0">
              <a:lnSpc>
                <a:spcPct val="120000"/>
              </a:lnSpc>
              <a:buNone/>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二、我国社会主义法律的本质特征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我国社会主义法律</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体现了党的主张和人民意志的统一。</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我国社会主义</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法律既具有鲜明的阶级性，又具有广泛的人民性，体现了阶级性与人民性</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的统一。</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我国社会主义法律具有</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科学性和先进性</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。从本质上说，我国社会主义法律更能尊重和反映社会发展规律，具有科学性和先进性。</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我国社会主义法律是</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中国特色社会主义建设的重要保障。</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我国法律的社会作用</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体现了社会主义的本质要求，经济发展、政治清明、文化昌盛、社会公正、生态良好，都离不开社会主义法律的引领、规范和保障。</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b="1"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三、我国社会主义法律的运行</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法律的运行是一个从创制、实施到实现的过程。</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这个过程主要包括</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法律制定、法律执行、法律适用、法律遵守</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等环节。</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（一）法律制定</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法律制定的含义</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。是指有立法权的国家机关，依照法定职权和程序、制定规范性法律文件的活动，是法律运行的</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起始性和关键性环节</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有立法权的部门和机关</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。根据宪法规定，</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全国人民代表大会及其常务委员会</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行使国家立法权，负责宪法和法律的制定、修改、废止和解释工作。</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我国立法贯彻公正、公平、公开原则，坚持科学立法、民主立法、依法立法，表达人民的共同意志和诉求。</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立法活动必须遵循法定程序。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（二）法律执行</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含义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）在广义上</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，法律执行是指国家机关及其公职人员，在国家和公共事务管理中依照法定职权和程序，贯彻和实施法律的活动。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686084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FB17B6-7590-418E-873B-FADF5396CF25}"/>
              </a:ext>
            </a:extLst>
          </p:cNvPr>
          <p:cNvSpPr>
            <a:spLocks noGrp="1"/>
          </p:cNvSpPr>
          <p:nvPr>
            <p:ph idx="1"/>
          </p:nvPr>
        </p:nvSpPr>
        <p:spPr/>
        <p:txBody>
          <a:bodyPr>
            <a:normAutofit fontScale="77500" lnSpcReduction="20000"/>
          </a:bodyPr>
          <a:lstStyle/>
          <a:p>
            <a:pPr marL="0" indent="0">
              <a:lnSpc>
                <a:spcPct val="120000"/>
              </a:lnSpc>
              <a:buNone/>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）在狭义上</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，法律执行则是指国家行政机关执行法律的活动，也被称为</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行政执法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（三）法律适用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法律适用是指国家司法机关及其公职人员依照法定职权和程序适用法律处理案件的专门活动。</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司法原则</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主要有：司法</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公正</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；公民在法律面前一律</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平等</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以事实为依据，以法律为准绳</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；司法机关依法</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独立公正</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行使司法权等。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（四）法律遵守</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是指国家机关、社会组织和公民个人依照法律规定行使权力和权利以及履行职责和义务的活动。守法是法律实施和实现的基本途径法律实施和实现的基本途径。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gn="ctr">
              <a:lnSpc>
                <a:spcPct val="120000"/>
              </a:lnSpc>
              <a:buNone/>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第二节 坚持全面依法治国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一、全面依法治国的根本遵循</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2020</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 11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月，中央全面依法治国工作会议正式提出习近平法治思想，并将其确立为全面依法治国的指导思想和根本遵循。</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（一）习近平法治思想的形成和意义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习近平法治思想的形成。</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习近平法治思想，立足新时代中国特色社会主义伟大实践，全面系统地创新发展了中国特色社会主义法治理论，实现了马克思主义法治理论的新飞跃。</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习近平法治思想的意义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1</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）习近平法治思想深刻回答了</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新时代为什么实行全面依法治国、怎样实行全面依法治国</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等一系列重大问题，是顺应实现中华民族伟大复兴时代要求应运而生的重大理论创新成果，是马克思主义法治理论中国化最新成果，是习近平新时代中国特色社会主义思想的重要组成部分。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）习近平法治思想深刻揭示了</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社会主义法治的生命力和优越性</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，推动了中国特色社会主义法治理论创新发展。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（二）习近平法治思想的主要内容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习近平在中央全面依法治国工作会议上的重要讲话中，用“十一个坚持”对全面依法治国进行了系统阐释、部署。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“十一个坚持”是</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党</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对全面依法治国的</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领导</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buNone/>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坚持以</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人民</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为</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中心</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29824766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EE3A44-2A48-43EA-9680-F98CDDE7F62E}"/>
              </a:ext>
            </a:extLst>
          </p:cNvPr>
          <p:cNvSpPr>
            <a:spLocks noGrp="1"/>
          </p:cNvSpPr>
          <p:nvPr>
            <p:ph idx="1"/>
          </p:nvPr>
        </p:nvSpPr>
        <p:spPr/>
        <p:txBody>
          <a:bodyPr>
            <a:normAutofit fontScale="77500" lnSpcReduction="20000"/>
          </a:bodyPr>
          <a:lstStyle/>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坚持中国特色社会主义法治</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道路</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依宪</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治国、依宪执政；</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5.</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坚持在法治轨道上推进</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国家治理体系和治理能力现代化</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6.</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坚持建设中国特色社会主义法治</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体系</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7.</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坚持依法治国、依法执政、依法行政共同推进，法治国家、法治政府、法治社会一体建设；</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8.</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坚持全面推进科学立法、严格执法、公正司法、全民守法；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9.</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坚持统筹推进国内法治和涉外法治；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10</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坚持建设德才兼备的高素质法治工作队伍；</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11.</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坚持抓住领导干部这个“关键少数”。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）关于政治方向</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，这一思想深刻回答全面依法治国由谁领导、依靠谁、走什么道路等大是大非问题，指明了中国特色社会主义法治的前进方向；</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）关于战略地位</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，这一思想深刻回答为什么要全面依法治国的问题，深刻揭示全面依法治国是新时代坚持和发展中国特色社会主义的基本方略，是党领导人民治理国家的基本方式；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）关于工作布局</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，这一思想深刻回答全面依法治国如何谋篇布局的问题，明确全面依法治国的总目标、总抓手和基本思路；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）关于主要任务</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，这一思想深刻回答全面依法治国如何突破的问题，指明中国特色社会主义法治的战略安排；</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5</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）关于重大关系</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，这一思想深刻回答如何正确处理政治与法治、改革与法治、德治与法治等重大问题，揭示法治中国建设的认识论和方法论；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6</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）关于重要保障</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，这一思想深刻回答全面依法治国需要什么保障的问题，指明全面依法治国的人才支撑和“关键少数”。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endParaRPr lang="en-US"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endParaRPr>
          </a:p>
          <a:p>
            <a:pPr>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二、坚持走中国特色社会主义法治道路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中国特色社会主义法治道路，</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就是要坚持党的领导，坚持中国特色社会主义制度，贯彻中国特色社会主义法治理论，这充分体现了我国社会主义性质，具有鲜明的中国特色、实践特色、时代特色。</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（一）为什么要走中国特色社会主义法治道路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走中国特色社会主义法治道路，是历史的必然结论</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。要不要走法治道路、走什么样的法治道路，是近代以来中国人民面临的历史性课题。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194991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4B7E71-3298-4598-A8E6-0D363EED5062}"/>
              </a:ext>
            </a:extLst>
          </p:cNvPr>
          <p:cNvSpPr>
            <a:spLocks noGrp="1"/>
          </p:cNvSpPr>
          <p:nvPr>
            <p:ph idx="1"/>
          </p:nvPr>
        </p:nvSpPr>
        <p:spPr/>
        <p:txBody>
          <a:bodyPr>
            <a:normAutofit fontScale="85000" lnSpcReduction="20000"/>
          </a:bodyPr>
          <a:lstStyle/>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走中国特色社会主义法治道路，是由我国社会主义国家性质所决定的</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。我国宪法明确规定，社会主义制度是中华人民共和国的根本制度。这一根本制度保证了人民当家作主的主体地位，也保证了人民在全面依法治国中的中心地位，这是我们的最大制度优势。</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走中国特色社会主义法治道路，是立足我国基本国情的必然选择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。走什么样的法治道路，脱离不开一个国家的基本国情。从国情实际出发，不等于关起门来</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搞法治，我们要坚持以我为主、为我所用，认真鉴别、合理吸收世界上优</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秀的法治文明成果。</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（二）坚持中国特色社会主义法治道路必须遵循的原则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坚持中国共产党的领导。</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党的领导是中国特色社会主义最本质的特征，是社会主义法治最根本的保证。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坚持人民主体地位</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。推进全面依法治国，根本目的是依法保障人民权益。</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坚持法律面前人人平等平等。</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是社会主义法律的</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基本属性</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，是社会主义法治的基本要求。</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坚持依法治国和以德治国相结合。</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法治和德治，是治国理政不可或缺的两种方式，如车之两轮或鸟之两翼，忽视其中任何一个，都将难以实现国家的长治久安。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5.</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坚持从中国实际出发</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。建设法治中国，必须从我国实际出发，同完善 和发展中国特色社会主义制度、推进国家治理体系和治理能力现代化相适应，既不能罔顾国情、超越阶段，也不能因循守旧、墨守成规。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三、建设法治中国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（一）建设中国特色社会主义法治体系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完备的法律规范体系</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。法律规范体系，是以宪法为核心，由部门齐全、结构严谨、内部协调、体例科学、调整有效的法律及其配套法规所构成的法律规范系统。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高效的法治实施体系</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。高效的法治实施体系，是指</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执法、司法、守法等各个环节有效衔接</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、协调高效运转、持续共同发力，实现效果最大化的法治实施系统。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68628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D757CE-275E-4DE0-BE2C-7D4F90E4824A}"/>
              </a:ext>
            </a:extLst>
          </p:cNvPr>
          <p:cNvSpPr>
            <a:spLocks noGrp="1"/>
          </p:cNvSpPr>
          <p:nvPr>
            <p:ph idx="1"/>
          </p:nvPr>
        </p:nvSpPr>
        <p:spPr/>
        <p:txBody>
          <a:bodyPr>
            <a:normAutofit fontScale="85000" lnSpcReduction="20000"/>
          </a:bodyPr>
          <a:lstStyle/>
          <a:p>
            <a:pPr>
              <a:lnSpc>
                <a:spcPct val="115000"/>
              </a:lnSpc>
            </a:pPr>
            <a:r>
              <a:rPr lang="zh-CN" altLang="zh-CN" sz="1800" b="1"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三、不断提高思想道德素质和法治素养</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r>
              <a:rPr lang="zh-CN" altLang="zh-CN" sz="1800" b="1"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（一）思想道德和法律的关系</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en-US" altLang="zh-CN" sz="1800" b="1"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思想道德和法律</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不同点</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二者</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在</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调节领域、调节方式、调节目标</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等方面存在很大不同。</a:t>
            </a:r>
          </a:p>
          <a:p>
            <a:pPr indent="304800">
              <a:lnSpc>
                <a:spcPct val="115000"/>
              </a:lnSpc>
            </a:pPr>
            <a:r>
              <a:rPr lang="en-US" altLang="zh-CN" sz="1800" b="1" spc="15"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15"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思想道德和法律</a:t>
            </a:r>
            <a:r>
              <a:rPr lang="zh-CN" altLang="zh-CN" sz="1800" b="1"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的共同点</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）二者</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都是调节</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人们思想行为、协调人际关系、维护社会秩序的</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重要手段。</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）二者都是上层建筑的重要组成部分，共同服务于一定的经济基础。</a:t>
            </a:r>
          </a:p>
          <a:p>
            <a:pPr indent="3048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上层建筑可以分为政治上层建筑和观念上层建筑</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（即思想上层建筑）两部分。观念上层建筑包括政治、法律、艺术、道德、宗教、哲学等各种服务于统治阶级的意识形态。</a:t>
            </a:r>
          </a:p>
          <a:p>
            <a:pPr indent="304800">
              <a:lnSpc>
                <a:spcPct val="115000"/>
              </a:lnSpc>
            </a:pPr>
            <a:r>
              <a:rPr lang="en-US" altLang="zh-CN" sz="1800" b="1"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思想道德建设和法治建设的关系</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在我国，社会主义思想道德建设和法治建设紧密联系，相互补充、相互促进，为党和国家事业提供坚实的</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思想基础、精神支撑和制度保障</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1</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思想道德建设为法治建设提供</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思想指引和价值基础</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spc="15"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思想道德为法律的制定、发展和完善</a:t>
            </a:r>
            <a:r>
              <a:rPr lang="zh-CN" altLang="zh-CN" sz="1800" b="1"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提供价值准则</a:t>
            </a:r>
            <a:r>
              <a:rPr lang="zh-CN" altLang="zh-CN" sz="1800"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，是社会主义法律正当性和合理性的</a:t>
            </a:r>
            <a:r>
              <a:rPr lang="zh-CN" altLang="zh-CN" sz="1800" b="1"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重要基础</a:t>
            </a:r>
            <a:r>
              <a:rPr lang="zh-CN" altLang="zh-CN" sz="1800"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思想道德能够</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促进人</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们自觉尊法学法守法用法，</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维护</a:t>
            </a:r>
            <a:r>
              <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法律权威；</a:t>
            </a:r>
            <a:r>
              <a:rPr lang="zh-CN" altLang="zh-CN" sz="1800"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思想道德调整社会关系的</a:t>
            </a:r>
            <a:r>
              <a:rPr lang="zh-CN" altLang="zh-CN" sz="1800" b="1"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范围和方式</a:t>
            </a:r>
            <a:r>
              <a:rPr lang="zh-CN" altLang="zh-CN" sz="1800"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更加广泛灵活，可以</a:t>
            </a:r>
            <a:r>
              <a:rPr lang="zh-CN" altLang="zh-CN" sz="1800" b="1"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弥补法律调整的短板</a:t>
            </a:r>
            <a:r>
              <a:rPr lang="zh-CN" altLang="zh-CN" sz="1800" spc="15"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，与法律一道共同促进良好社会秩序的形成。</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）法治建设为思想道德建设提供制度支撑和法律保障，通过对思想道德的基本原则予以确认，为思想道德建设提供国家强制力保障</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科学</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立法和民主立法</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，可以将思想道德有机融入法律体系，使法律具有鲜明道德导向，让法治成为良法善治；</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a:lnSpc>
                <a:spcPct val="115000"/>
              </a:lnSpc>
            </a:pPr>
            <a:r>
              <a:rPr lang="en-US"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严格执法和公正司法</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，有利于维护社会公平正义，弘扬真善美、打击假恶丑，使思想道德要求在实践中得到切实遵循；</a:t>
            </a:r>
            <a:r>
              <a:rPr lang="zh-CN" altLang="zh-CN" sz="1800" b="1"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全民普法和全民守法</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，有助于增强人们信守法律的思想道德水平，引导人们自觉履行法定义务、家庭责任、社会责任。</a:t>
            </a:r>
            <a:br>
              <a:rPr lang="en-US"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b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b="1"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（二）新时代大学生要努力提升思想道德素质和法治素养</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indent="304800">
              <a:lnSpc>
                <a:spcPct val="115000"/>
              </a:lnSpc>
            </a:pP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良好的思想道德素质和法治素养是新时代大学生</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把握发展机遇、做好人生规划、书写时代华章</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的必备条件，需要</a:t>
            </a:r>
            <a:r>
              <a:rPr lang="zh-CN" altLang="zh-CN" sz="1800" b="1"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在学习中养成、自律中锤炼、实践中升华</a:t>
            </a:r>
            <a:r>
              <a:rPr lang="zh-CN" altLang="zh-CN" sz="180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163951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27A362-6367-4AA4-95CD-86851137E91B}"/>
              </a:ext>
            </a:extLst>
          </p:cNvPr>
          <p:cNvSpPr>
            <a:spLocks noGrp="1"/>
          </p:cNvSpPr>
          <p:nvPr>
            <p:ph idx="1"/>
          </p:nvPr>
        </p:nvSpPr>
        <p:spPr/>
        <p:txBody>
          <a:bodyPr>
            <a:normAutofit fontScale="77500" lnSpcReduction="20000"/>
          </a:bodyPr>
          <a:lstStyle/>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严密的法治监督体系</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。它以有权必有责、用权受监督、违法必追究，坚决纠正有法不依、执法不严、违法不究行为等为主要任务</a:t>
            </a:r>
            <a:r>
              <a:rPr lang="zh-CN" altLang="en-US"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）有力的法治保障体系</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，有力的法治保障体系，是全面依法治国的</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重要依托</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，是指在法律制定、实施和监督过程中形成的结构完整、机制健全、资源充分、富有成效的保障系统，包括政治和组织保障、人才和物质条件保障、法治意识和法治精神保障等。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（二）坚持依法治国、依法执政、依法行政共同推进，法治国家、法治政府、法治社会一体建设</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依法治国、依法执政、依法行政是一个有机整体</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，关键在于党要坚持依法执政、各级政府要坚持依法行政。</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推进全面依法治国，法治政府建设是重点任务和主体工程</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，对法治国家、法治社会建设具有</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示范带动作用</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推进全面依法治国，法治社会建设是基础工程。</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建设信仰法治、公平正义、保障权利、守法诚信、充满活力、和谐有序的社会主义法治社会，是增强人民群众获得感、幸福感、安全感的重要举措。</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（三）坚持全面推进科学立法、严格执法、公正司法、全民守法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科学立法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以完善以宪法为核心的中国特色社会主义法律体系，加强宪法实施为目标</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严格执法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。严格执法，要深入推进依法行政，加快建设职能科学、权责法定、执法严明、公开公正、廉洁高效、守法诚信的法治政府，推进各级政府机构、职能、权限、程序、责任法定化，推行政府权力清单制度。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公正司法。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公正是法治的生命线，是司法活动最高的价值追求。公正司法是维护社会公平正义的最后一道防线。要深化司法责任制综合配套改革，加强司法制约监督，健全社会公平正义</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法治保障制度，不断提高司法公信力，让人民群众在每一个司法案件中感受到公平正义。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全民守法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全民守法，要增强全民法治观念、推进法治社会建设，树立宪法法律至上、法律面前人人平等的法治理念，培育全社会法治信仰，增强法治宣传教育针对性和实效性，引导全体人民做社会主义法治的忠实崇尚者、自觉遵守者、坚定捍卫者，使法治成为社会共识和基本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612054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D185B5-6E40-4512-BF1E-E86A4C0EA02A}"/>
              </a:ext>
            </a:extLst>
          </p:cNvPr>
          <p:cNvSpPr>
            <a:spLocks noGrp="1"/>
          </p:cNvSpPr>
          <p:nvPr>
            <p:ph idx="1"/>
          </p:nvPr>
        </p:nvSpPr>
        <p:spPr/>
        <p:txBody>
          <a:bodyPr>
            <a:normAutofit fontScale="77500" lnSpcReduction="20000"/>
          </a:bodyPr>
          <a:lstStyle/>
          <a:p>
            <a:pPr algn="ctr">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第三节 维护宪法权威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一、我国宪法的形成和发展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（一）我国宪法的形成。</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1954</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年宪法是中华人民共和国第一部宪法。我国现行宪法即</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 1982</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年宪法就是在这个历史背景下产生的。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（二）我国现行宪法的修改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1988</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1993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1999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2004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2018 </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年，全国人大分别对我国宪法个别条款和部分内容作出必要的也是十分重要的修正，使我国宪法在保持稳定性和权威性的基础上紧跟时代前进步伐，不断与时俱进。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回顾党领导的宪法建设史，可以得出这样几点结论。</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制定和实施宪法，推进依法治国，建设法治国家，是实现国家富强、民族振兴、社会进步、人民幸福的必然要求。</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我国现行宪法是在深刻总结我国社会主义革命、建设、改革的成功经验基础上制定和不断完善的，是党领导人民长期奋斗的历史逻辑、理论逻辑、实践逻辑的必然结果。</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只有中国共产党才能坚持立党为公、执政为民，充分发扬民主，领导人民制定出体现人民意志的宪法，领导人民实施宪法。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党高度重视发挥宪法在治国理政中的重要作用，坚定维护宪法尊严和权威，推动宪法完善和发展，这是我国宪法保持生机活力的根本原因所在。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endParaRPr lang="en-US"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endParaRPr>
          </a:p>
          <a:p>
            <a:pPr algn="just">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二、我国宪法的地位和基本原则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（一）我国宪法的地位</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我国宪法是国家的根本法，是党和人民意志的集中体现。</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我国现行宪法颁布以来，在坚持中国共产党领导，保障人民当家作主，促进改革开放和社会主义现代化建设，推动社会主义法治国家建设进程，维护国家统一、民族团结、社会稳定等方面发挥了有力的推动作用。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我国宪法是国家各项制度和法律法规的总依据</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宪法在中国特色社会主义法律体系中居于统帅地位。我国宪法具有最高的法律地位、法律权威、法律效力，具有根本性、全局性、稳定性、长期性。一切法律、行政法规、地方性法规的制定都必须以宪法为依据，遵循宪法的基本原则，不得与宪法相抵触。</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我国宪法规定了国家的根本制度</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。我国宪法确立了中国共产党的领导地位，规定了国家的根本任务、领导核心、指导思想、基本原则、发展道路、奋斗目标。我国宪法确立了国体、政体、基本政治制度、基本经济制度等。</a:t>
            </a: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宪法是实现国家认同、凝聚社会共识、促进个人发展的基本准则，是维系一个国家、一个民族凝聚力的根本纽带</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22358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D8157E-B6EA-4655-93B1-08D9AA99BBA4}"/>
              </a:ext>
            </a:extLst>
          </p:cNvPr>
          <p:cNvSpPr>
            <a:spLocks noGrp="1"/>
          </p:cNvSpPr>
          <p:nvPr>
            <p:ph idx="1"/>
          </p:nvPr>
        </p:nvSpPr>
        <p:spPr/>
        <p:txBody>
          <a:bodyPr>
            <a:normAutofit fontScale="85000" lnSpcReduction="10000"/>
          </a:bodyPr>
          <a:lstStyle/>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（二）我国宪法的基本原则</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党的领导原则。</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中国共产党是中国特色社会主义事业的领导核心。党的领导是人民当家作主的根本保证，是中国特色社会主义最本质的特征，是中国特色社会主义制度最大优势。</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人民当家作主原则。人</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民当家作主是社会主义民主政治的本质和核心。我国宪法体现了人民主权原则</a:t>
            </a: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强调国家的一切权力属于人民。</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尊重和保障人权原则。</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我国宪法将“国家尊重和保障人权”规定为一项基本原则，对公民的基本权利和自由作出全面规定，依法保障公民的生存权和发展权。</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社会主义法治原则。</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社会主义法治原则要求坚持宪法法律至上、法律面前人人平等，推进国家各项工作法治化，维护社会公平正义，维护社会主义法制的统一和尊严。任何组织和个人都要在宪法和法律范围内活动，一切违法行为都应受到法律的追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5.</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民主集中制原则。</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民主集中制是集中全党全国人民集体智慧，实现科学决策、民主决策的基本原则和主要途径。我国宪法规定，中华人民共和国的国家机构实行民主集中制原则。国家权力统一由全国人民代表大会和地方各级人民代表大会行使，全国人民代表大会和地方各级人民代表大会由民主选举产生，对人民负责，受人民监督。</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三、加强宪法实施与监督</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（一）加强宪法实施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坚持依宪执政</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。宪法是我们党长期执政的根本法律依据，我们党首先要带头尊崇和执行宪法。要坚持党领导立法、保证执法、支持司法、带头守法，把依法治国、依法执政、依法行政统一起来，坚持党在宪法法律范围内活动。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坚持依法立法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。国家权力机关要加强和改进立法工作，继续完善以宪法为核心的中国特色社会主义法律体系，以良法促进发展、保障善治、维护人民民主权利，保证宪法确立的制度、原则和规则得到全面实施。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1800" spc="40" dirty="0">
                <a:solidFill>
                  <a:srgbClr val="000000"/>
                </a:solidFill>
                <a:effectLst/>
                <a:latin typeface="仿宋" panose="02010609060101010101" pitchFamily="49" charset="-122"/>
                <a:cs typeface="Times New Roman" panose="02020603050405020304" pitchFamily="18" charset="0"/>
              </a:rPr>
              <a:t>3.</a:t>
            </a:r>
            <a:r>
              <a:rPr lang="zh-CN" altLang="zh-CN" sz="1800" b="1" spc="40" dirty="0">
                <a:solidFill>
                  <a:srgbClr val="000000"/>
                </a:solidFill>
                <a:effectLst/>
                <a:ea typeface="仿宋" panose="02010609060101010101" pitchFamily="49" charset="-122"/>
                <a:cs typeface="Times New Roman" panose="02020603050405020304" pitchFamily="18" charset="0"/>
              </a:rPr>
              <a:t>坚持严格执法</a:t>
            </a:r>
            <a:r>
              <a:rPr lang="zh-CN" altLang="zh-CN" sz="1800" spc="40" dirty="0">
                <a:solidFill>
                  <a:srgbClr val="000000"/>
                </a:solidFill>
                <a:effectLst/>
                <a:ea typeface="仿宋" panose="02010609060101010101" pitchFamily="49" charset="-122"/>
                <a:cs typeface="Times New Roman" panose="02020603050405020304" pitchFamily="18" charset="0"/>
              </a:rPr>
              <a:t>。</a:t>
            </a:r>
            <a:r>
              <a:rPr lang="zh-CN" altLang="zh-CN" sz="1800" b="1" spc="40" dirty="0">
                <a:solidFill>
                  <a:srgbClr val="000000"/>
                </a:solidFill>
                <a:effectLst/>
                <a:ea typeface="仿宋" panose="02010609060101010101" pitchFamily="49" charset="-122"/>
                <a:cs typeface="Times New Roman" panose="02020603050405020304" pitchFamily="18" charset="0"/>
              </a:rPr>
              <a:t>国家行政机关</a:t>
            </a:r>
            <a:r>
              <a:rPr lang="zh-CN" altLang="zh-CN" sz="1800" spc="40" dirty="0">
                <a:solidFill>
                  <a:srgbClr val="000000"/>
                </a:solidFill>
                <a:effectLst/>
                <a:ea typeface="仿宋" panose="02010609060101010101" pitchFamily="49" charset="-122"/>
                <a:cs typeface="Times New Roman" panose="02020603050405020304" pitchFamily="18" charset="0"/>
              </a:rPr>
              <a:t>要坚持依宪施政、依法行政，严格规范政府行为，深化行政执法体制改革，进一步提高科学决策、民主决策、依法决策水平。</a:t>
            </a:r>
            <a:r>
              <a:rPr lang="zh-CN" altLang="zh-CN" sz="1800" b="1" spc="40" dirty="0">
                <a:solidFill>
                  <a:srgbClr val="000000"/>
                </a:solidFill>
                <a:effectLst/>
                <a:ea typeface="仿宋" panose="02010609060101010101" pitchFamily="49" charset="-122"/>
                <a:cs typeface="Times New Roman" panose="02020603050405020304" pitchFamily="18" charset="0"/>
              </a:rPr>
              <a:t>监察机关</a:t>
            </a:r>
            <a:r>
              <a:rPr lang="zh-CN" altLang="zh-CN" sz="1800" spc="40" dirty="0">
                <a:solidFill>
                  <a:srgbClr val="000000"/>
                </a:solidFill>
                <a:effectLst/>
                <a:ea typeface="仿宋" panose="02010609060101010101" pitchFamily="49" charset="-122"/>
                <a:cs typeface="Times New Roman" panose="02020603050405020304" pitchFamily="18" charset="0"/>
              </a:rPr>
              <a:t>要在党的领导下，以宪法为根本准则，履行好对行使公权力的公职人员监察全覆盖的法定职责。</a:t>
            </a:r>
            <a:r>
              <a:rPr lang="zh-CN" altLang="zh-CN" sz="1800" b="1" spc="40" dirty="0">
                <a:solidFill>
                  <a:srgbClr val="000000"/>
                </a:solidFill>
                <a:effectLst/>
                <a:ea typeface="仿宋" panose="02010609060101010101" pitchFamily="49" charset="-122"/>
                <a:cs typeface="Times New Roman" panose="02020603050405020304" pitchFamily="18" charset="0"/>
              </a:rPr>
              <a:t>司法机关</a:t>
            </a:r>
            <a:r>
              <a:rPr lang="zh-CN" altLang="zh-CN" sz="1800" spc="40" dirty="0">
                <a:solidFill>
                  <a:srgbClr val="000000"/>
                </a:solidFill>
                <a:effectLst/>
                <a:ea typeface="仿宋" panose="02010609060101010101" pitchFamily="49" charset="-122"/>
                <a:cs typeface="Times New Roman" panose="02020603050405020304" pitchFamily="18" charset="0"/>
              </a:rPr>
              <a:t>要深化司法体制综合配</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套改革，落实司法责任制，保证依法独立公正行使审判权、检察权，确保司法权公正高效权威，不断提高司法公信力。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114564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BA77D22-8EE2-4991-A813-15CD63AE1800}"/>
              </a:ext>
            </a:extLst>
          </p:cNvPr>
          <p:cNvSpPr>
            <a:spLocks noGrp="1"/>
          </p:cNvSpPr>
          <p:nvPr>
            <p:ph idx="1"/>
          </p:nvPr>
        </p:nvSpPr>
        <p:spPr/>
        <p:txBody>
          <a:bodyPr>
            <a:normAutofit fontScale="85000" lnSpcReduction="10000"/>
          </a:bodyPr>
          <a:lstStyle/>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（二）完善宪法监督</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健全人大工作机制</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。全国人大及其常委会履行宪法赋予的宪法监督职责，要加强对宪法法律实施情况的监督检查，坚决纠正违宪违法行为。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健全宪法解释机制</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。全国人大常委会根据宪法规定行使宪法解释权，依照宪法精神对宪法规定的内容、含义和界限作出解释。</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健全备案审查机制。</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将所有的法规规章、司法解释和各类规范性文件依法依规纳入备案审查范围，是宪法监督的重要内容和环节。建立健全党委、人大、政府、军队间备案审查衔接联动机制，加强备案审查制度和能力建设，实行有件必备、有备必审、有错必纠。</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健全</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合宪性审查机制</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。就是由有关权力机关依据宪法和相关法律的规定，对于可能存在违反宪法规定的法律法规、规范性文件以及国家机关履行宪法职责的行为进行审查，并对违反宪法的问题予以纠正。</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ctr">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第四节 自觉尊法学法守法用法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一、培养社会主义法治思维</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a:t>
            </a: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法治思维及其内涵</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法治思维</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是指以法治价值和法治精神为导向，运用法律原则、法律规则、法律方法思考和处理问题的思维模式。</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法治思维以法治价值和法治精神为指导，蕴含着公正、平等、民主、人权等法治理念，是一种</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正当性思维</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法治思维以法律原则和法律规则为依据来指导人们的社会行为，是一种</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规范性思维；</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法治思维以法律手段与法律方法为依托分析问题、处理问题、解决纠纷，是一种可靠的</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逻辑思维</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法治思维是一种符合规律、尊重事实的</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科学思维</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。因此，法治思维是一种融法律的价值属性和工具理性于一体的特殊的高级法律意识。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zh-CN" sz="1800" b="1" spc="40" dirty="0">
                <a:solidFill>
                  <a:srgbClr val="000000"/>
                </a:solidFill>
                <a:effectLst/>
                <a:ea typeface="仿宋" panose="02010609060101010101" pitchFamily="49" charset="-122"/>
                <a:cs typeface="Times New Roman" panose="02020603050405020304" pitchFamily="18" charset="0"/>
              </a:rPr>
              <a:t>法治思维的要义</a:t>
            </a:r>
            <a:r>
              <a:rPr lang="zh-CN" altLang="zh-CN" sz="1800" spc="40" dirty="0">
                <a:solidFill>
                  <a:srgbClr val="000000"/>
                </a:solidFill>
                <a:effectLst/>
                <a:ea typeface="仿宋" panose="02010609060101010101" pitchFamily="49" charset="-122"/>
                <a:cs typeface="Times New Roman" panose="02020603050405020304" pitchFamily="18" charset="0"/>
              </a:rPr>
              <a:t>是：把对法治的尊崇、对法律的敬畏转化成思维方式和行为方式，做到在法治之下，而不是法治之外，更不是法治之上想问题、做决策、</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办事情，坚持宪法法律至上，坚守法治底线，切实做到依法治国、依法执政、依法行政、依法治军、依法办事、依法维权。</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endParaRPr lang="zh-CN" altLang="en-US" dirty="0"/>
          </a:p>
        </p:txBody>
      </p:sp>
    </p:spTree>
    <p:extLst>
      <p:ext uri="{BB962C8B-B14F-4D97-AF65-F5344CB8AC3E}">
        <p14:creationId xmlns:p14="http://schemas.microsoft.com/office/powerpoint/2010/main" val="24960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91FF03-F16A-4D5C-A9D1-7B01E5E7FE92}"/>
              </a:ext>
            </a:extLst>
          </p:cNvPr>
          <p:cNvSpPr>
            <a:spLocks noGrp="1"/>
          </p:cNvSpPr>
          <p:nvPr>
            <p:ph idx="1"/>
          </p:nvPr>
        </p:nvSpPr>
        <p:spPr/>
        <p:txBody>
          <a:bodyPr>
            <a:normAutofit fontScale="85000" lnSpcReduction="10000"/>
          </a:bodyPr>
          <a:lstStyle/>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（二）法治思维的基本内容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法律至上</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。是指在国家或社会的所有规范中，</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是地位最高、效力最广、强制力最大的规范。法律至上尤其指宪法至上，因为宪法具有最高的法律效力，是其他一切法律的依据。法律至上具体表现为法律的普遍适用性、优先适用性和不可违抗性。</a:t>
            </a: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权力制约。</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是指国家机关的权力必须受到法律的规制和约束。在我国，国家权力是人民的，即一切权力为民所有；国家权力是为人民服务的，即一切权力为民所用。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公平正义</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。是指社会的政治利益、经济利益和其他利益在全体社会成员之间合理、公平分配和占有。权利公平包括三重含义：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一是权利</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主体</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平等，国家对每个权利主体“不偏袒”、“非歧视”；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享有</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的权利特别是基本权利</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平等</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三是权利</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保护</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和权利</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救济</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平等。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权利保障</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。是指对公民权利的法律保障。具体包括公民权利的</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宪法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保障、</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立法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保障、</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行政</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保护和</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司法</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保障。</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5.</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正当程序</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。只有严格按照法律程序办事办案，处理结果才可能公正并具有公信力和权威性。</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）程序正当的表现</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表现在：程序的合法性、中立性、参与性、公开性、时限性等方面。</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二、依法行使权利与履行义务</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（一）法律权利与法律义务</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法律权利是指反映一定的社会物质生活条件所制约的行为自由，是法律所允许的权利人为了满足自己的利益而采取的、由其他人的法律义务所保证的法律手段。</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法律权利四个方面的特征</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一是法律权利的内容、种类和实现程度受社会物质生活条件的制约</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。不能脱离一个国家或地区的经济社会发展阶段和水平空谈权利及其实现。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二是法律权利的内容、分配和实现方式因社会制度和国家法律的不同而存在差异。</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同样一种权利，在不同的社会制度下和不同的国家法律中表现形式有所不同。</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三是法律权利不仅由法律规定或认可，而且受法律维护或保障</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具有不可侵犯性</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。由国家强制力保障其实现，这是法律权利区别于其他权利的根本所在。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2325109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B3FFC0-C145-40C7-8632-7F396F5ACBD0}"/>
              </a:ext>
            </a:extLst>
          </p:cNvPr>
          <p:cNvSpPr>
            <a:spLocks noGrp="1"/>
          </p:cNvSpPr>
          <p:nvPr>
            <p:ph idx="1"/>
          </p:nvPr>
        </p:nvSpPr>
        <p:spPr>
          <a:xfrm>
            <a:off x="333632" y="197199"/>
            <a:ext cx="6215449" cy="9392073"/>
          </a:xfrm>
        </p:spPr>
        <p:txBody>
          <a:bodyPr>
            <a:normAutofit fontScale="85000" lnSpcReduction="20000"/>
          </a:bodyPr>
          <a:lstStyle/>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四是法律权利必须依法行使，不能不择手段地行使法律权利。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国家机关行使权力不得任性，公民个人行使法律权利也不得任性。</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法律义务。</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是指反映一定的社会物质生活条件所制约的社会责任，是保障法律所规定的义务人应该按照权利人要求从事一定行为或不行为以满足权利人利益的法律手段。</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法律义务具有以下四个特点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第一，法律义务是历史的。</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法律义务的</a:t>
            </a:r>
            <a:r>
              <a:rPr lang="en-US" altLang="zh-CN" sz="15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5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内容和履行方式随着经济社会的发展和人权保障的进步而不断调整和变化。</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第二，法律义务源于现实需要。</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一个国家或地区的制度性质、历史传</a:t>
            </a:r>
            <a:r>
              <a:rPr lang="en-US" altLang="zh-CN" sz="15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5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统、文化背景、宗教信仰和安全形势等因素，会对法律义务的设定产生重要影响。</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第三，法律义务必须依法设定。</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法律义务必须由具有法定职权的国家机关依照法律程序设定，其他国家机关不得对公民违法设定法律义务。坚持义务法定，是建设法治国家和保障人权的重要方面。</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第四，法律义务可能发生变化。</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公民和社会组织承担的法律义务，在履行的过程中可能会基于法定情形而变更、消灭，或产生新的法律义务。</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en-US" altLang="zh-CN" sz="15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法律权利与法律义务的关系。</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二者不可分割，相互依存。离开了 法律权利，法律义务就失去了履行的价值和动力；离开了法律义务，法律权利也形同虚设。</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（二）我国宪法法律规定的权利</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政治权利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，是公民参与国家政治活动的权利和自由的统称。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一是选举权利</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，即选举权与被选举权，是指人们参加创设或组织国家权力机关、代表机关所必需的选举权和被选举权。</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二是表达权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，即公民依法享有的表达自己对国家公共生活的看法、观点、意见的权利。</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三是民主管理权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，即公民根据宪法法律规定，管理国家事务、经济和文化事业以及社会事务的权利。</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ct val="120000"/>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四是监督权，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即公民依据宪法法律规定监督国家机关及其工作人员活动的权利。</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人身权利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含义是指公民的人身不受非法侵犯的权利。</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一是生命健康权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，即维持生命存在的权利。</a:t>
            </a:r>
            <a:endParaRPr lang="en-US"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二是人身自由权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，即公民的人身自由不受非法搜査、拘禁、逮捕等行为侵犯的权利。</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三是人格尊严权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，即与人身有密切联系的名誉、姓名、肖像等不容侵犯的权利。</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四是住宅安全权，也称住宅不受侵犯权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，即公民居住、生活、休息的场所不受非法侵入或搜查的权利。</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7849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738E68-E3D9-4A94-A0B9-32A7468C6681}"/>
              </a:ext>
            </a:extLst>
          </p:cNvPr>
          <p:cNvSpPr>
            <a:spLocks noGrp="1"/>
          </p:cNvSpPr>
          <p:nvPr>
            <p:ph idx="1"/>
          </p:nvPr>
        </p:nvSpPr>
        <p:spPr/>
        <p:txBody>
          <a:bodyPr>
            <a:normAutofit/>
          </a:bodyPr>
          <a:lstStyle/>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财产权利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，是指公民、法人或其他组织通过劳动或其他合法方式取得财产和占有、使用、收益、处分财产的权利。</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一是私有财产权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，即公民个人所有</a:t>
            </a:r>
            <a:r>
              <a:rPr lang="en-US" altLang="zh-CN" sz="15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en-US" altLang="zh-CN" sz="15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 </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的以财产利益为内容，直接体现财产利益的民事权利。</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二是继承权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，是指继承人依法取得被继承人遗产的资格。</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175"/>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社会经济权利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，是指公民要求国家根据社会经济的发展状况，积极采取措施干预社会经济生活，加强社会建设，提供社会服务，以促进公民的自由和幸福，保障公民过上健康而有尊严的生活的权利。</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一是劳动权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一切有劳动能力的公民有获得劳动的机会和适当的劳动条件和报酬的权利。劳动权是公民赖以生存的基础，是行使其他权利的物质保障，包括平等就业和选择职业的权利、取得劳动报酬的权利、休息休假的权利、获得劳动安全卫生的权利、提请劳动争议处理的权利等。</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二是休息权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，是指劳动者在付出一定的劳动以后所享有的休息和休养的权利，是劳动权存在和发展的基础。休息权和劳动权是密切联系的，休息权是提高劳动效率、保障劳动者的生活和身体健康所必需的。</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三是社会保障权，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是指公民享有国家提供维持有尊严的生活的权利，如我国宪法规定的退休人员生活受到国家和社会的保障，国家建立健全同经济发展水平相适应的社会保障制度等。</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四是物质帮助权</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，是指公民在法定条件下获得国家物质帮助的权利，如国家发展为公民享受这些权利所需要的社会保险、社会救济和医疗卫生事业等。</a:t>
            </a:r>
            <a:endParaRPr lang="zh-CN" altLang="zh-CN" sz="1500" dirty="0">
              <a:effectLst/>
              <a:latin typeface="宋体" panose="02010600030101010101" pitchFamily="2" charset="-122"/>
              <a:ea typeface="宋体" panose="02010600030101010101" pitchFamily="2" charset="-122"/>
              <a:cs typeface="宋体" panose="02010600030101010101" pitchFamily="2" charset="-122"/>
            </a:endParaRPr>
          </a:p>
          <a:p>
            <a:pPr lvl="1" algn="just">
              <a:lnSpc>
                <a:spcPts val="2175"/>
              </a:lnSpc>
            </a:pPr>
            <a:r>
              <a:rPr lang="en-US" altLang="zh-CN" sz="15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5.</a:t>
            </a:r>
            <a:r>
              <a:rPr lang="zh-CN" altLang="zh-CN" sz="15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宗教信仰自由</a:t>
            </a:r>
            <a:r>
              <a:rPr lang="zh-CN"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，是指公民依据内心的信念，自愿地信仰宗教的自由。具体内容包括信仰宗教的自由、从事宗教活动的自由、举行或参加宗教仪式的自由等。</a:t>
            </a:r>
            <a:endParaRPr lang="en-US" altLang="zh-CN" sz="15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endParaRPr>
          </a:p>
          <a:p>
            <a:pPr algn="just">
              <a:lnSpc>
                <a:spcPts val="2175"/>
              </a:lnSpc>
            </a:pPr>
            <a:r>
              <a:rPr lang="en-US"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6.</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文化教育权利，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是公民在文化和教育领域享有的权利。主要内容包括科学研究的自由、文学艺术创作的自由、进行其他文化活动的自由三方面内容。</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extLst>
      <p:ext uri="{BB962C8B-B14F-4D97-AF65-F5344CB8AC3E}">
        <p14:creationId xmlns:p14="http://schemas.microsoft.com/office/powerpoint/2010/main" val="1125704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D66D0D-8153-4182-963F-DCA37D0E8F1A}"/>
              </a:ext>
            </a:extLst>
          </p:cNvPr>
          <p:cNvSpPr>
            <a:spLocks noGrp="1"/>
          </p:cNvSpPr>
          <p:nvPr>
            <p:ph idx="1"/>
          </p:nvPr>
        </p:nvSpPr>
        <p:spPr/>
        <p:txBody>
          <a:bodyPr>
            <a:normAutofit fontScale="55000" lnSpcReduction="20000"/>
          </a:bodyPr>
          <a:lstStyle/>
          <a:p>
            <a:pPr algn="just">
              <a:lnSpc>
                <a:spcPct val="120000"/>
              </a:lnSpc>
            </a:pPr>
            <a:r>
              <a:rPr lang="en-US" altLang="zh-CN" sz="1800" b="1"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（三）依法行使法律权利</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权利行使目的的正当性</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公民在行使法律权利时，不仅要在形式上符合相关法律的规定，也要符合立法意图和精神，不得违反宪法法律确定的基本原则，保障权利行使的正当性。行使权利不得破坏公序良俗，妨碍法律的社会功能和法律价值的实现。</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权利行使的必要限度。</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任何权利的行使都不是绝对的，都有其相应的限度，必须依照法律规定的限度来行使权利</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权利行使方式的法定性</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。权利行使的方式分为</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口头方式、书面方式</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和</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行为方式</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有时口头方式和书面方式可以兼用</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。权利行使还可分为</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直接行使和间接行使</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en-US" altLang="zh-CN" sz="1800" b="1" spc="40" dirty="0">
                <a:solidFill>
                  <a:srgbClr val="000000"/>
                </a:solidFill>
                <a:effectLst/>
                <a:latin typeface="仿宋" panose="02010609060101010101" pitchFamily="49" charset="-122"/>
                <a:ea typeface="仿宋" panose="02010609060101010101" pitchFamily="49"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权利行使的正当程序。</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由于一个人行使权利的过程可能就是另一个人履行义务的过程，所以程序正当原则同样适用于权利行使过程。通常情况下，行使权利的程序是法律规定的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（四）依法履行法律义务</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维护国家统一和全国各民族团结的义务</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遵守宪法和法律的义务</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：保守国家秘密；爱护公共财产；遵守劳动纪；遵守公共秩序；尊重社会公德。</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维护祖国安全、荣誉和利益的义务</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依法服兵役的义务</a:t>
            </a: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5.</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依法纳税的义务</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FF0000"/>
                </a:solidFill>
                <a:effectLst/>
                <a:latin typeface="宋体" panose="02010600030101010101" pitchFamily="2" charset="-122"/>
                <a:ea typeface="仿宋" panose="02010609060101010101" pitchFamily="49" charset="-122"/>
                <a:cs typeface="宋体" panose="02010600030101010101" pitchFamily="2" charset="-122"/>
              </a:rPr>
              <a:t>三、不断提升法治素养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（一）尊重法律权威</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就要信仰法律，对法律常怀敬畏之心；</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就要遵守法律，用实际行动捍卫法律尊严，保障法律实施；</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3.</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就要服从法律</a:t>
            </a:r>
            <a:r>
              <a:rPr lang="zh-CN" altLang="en-US"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拥护法律的规定，接受法律的约束，履行法定的义务，服从依法进行的管理，承担相应的法律责任；</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4.</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就要维护法律，争当法律权威的守望者、公平正义的守护者、具有良知的护法者。</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（二）学习法律知识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从书本上</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获取法律知识外，还可以通过收听收看法治</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广播电视节目、阅读法律类报纸杂志</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，尤其是运用新媒体等途径学习法律知识。</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参与法治实践是学习法律知识的有效途径</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一是参与立法讨论。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二是旁听司法审判。</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三是参与校园法治文化活动。</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70C0"/>
                </a:solidFill>
                <a:effectLst/>
                <a:latin typeface="宋体" panose="02010600030101010101" pitchFamily="2" charset="-122"/>
                <a:ea typeface="仿宋" panose="02010609060101010101" pitchFamily="49" charset="-122"/>
                <a:cs typeface="宋体" panose="02010600030101010101" pitchFamily="2" charset="-122"/>
              </a:rPr>
              <a:t>（三）养成守法习惯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增强规则意识。</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处理问题、作出决定时，要先问问在法律上“是什么” 和“为什么”，是否合法可行，坚持依法办事。</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守住法律底线。</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法律红线不可逾越、法律底线不可触碰。法律不能成为“橡皮泥”“稻草人”，触犯法律底线就要受到追究。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（四）提高用法能力</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1.</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维护自身权利</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。当自身的合法权益受到侵害或者威胁时，既要有遇事找法、解决问题用法、化解矛盾靠法的意识，又要掌握维护权利的途径和手段，如自力救济、协商、和解、调解、仲裁、诉讼等。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b="1" spc="40" dirty="0">
                <a:solidFill>
                  <a:srgbClr val="000000"/>
                </a:solidFill>
                <a:effectLst/>
                <a:latin typeface="仿宋" panose="02010609060101010101" pitchFamily="49" charset="-122"/>
                <a:ea typeface="宋体" panose="02010600030101010101" pitchFamily="2" charset="-122"/>
                <a:cs typeface="宋体" panose="02010600030101010101" pitchFamily="2" charset="-122"/>
              </a:rPr>
              <a:t>2.</a:t>
            </a:r>
            <a:r>
              <a:rPr lang="zh-CN" altLang="zh-CN" sz="1800" b="1"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维护社会利益。</a:t>
            </a:r>
            <a:r>
              <a:rPr lang="zh-CN" altLang="zh-CN" sz="1800" spc="40" dirty="0">
                <a:solidFill>
                  <a:srgbClr val="000000"/>
                </a:solidFill>
                <a:effectLst/>
                <a:latin typeface="宋体" panose="02010600030101010101" pitchFamily="2" charset="-122"/>
                <a:ea typeface="仿宋" panose="02010609060101010101" pitchFamily="49" charset="-122"/>
                <a:cs typeface="宋体" panose="02010600030101010101" pitchFamily="2" charset="-122"/>
              </a:rPr>
              <a:t>大学生除了要维护自身权利外，还要通过法律维护社会公共利益，对违法犯罪行为要敢于揭露、勇于抵制，消除袖手旁观、畏缩不前的恐惧心理，抵制遇事回避的惧法现象。</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1800" spc="40" dirty="0">
                <a:solidFill>
                  <a:srgbClr val="000000"/>
                </a:solidFill>
                <a:effectLst/>
                <a:latin typeface="Calibri" panose="020F0502020204030204" pitchFamily="34" charset="0"/>
                <a:ea typeface="仿宋" panose="02010609060101010101" pitchFamily="49" charset="-122"/>
                <a:cs typeface="宋体" panose="02010600030101010101" pitchFamily="2" charset="-122"/>
              </a:rPr>
              <a:t> </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a:lnSpc>
                <a:spcPct val="120000"/>
              </a:lnSpc>
            </a:pPr>
            <a:endParaRPr lang="zh-CN" altLang="en-US" dirty="0"/>
          </a:p>
        </p:txBody>
      </p:sp>
    </p:spTree>
    <p:extLst>
      <p:ext uri="{BB962C8B-B14F-4D97-AF65-F5344CB8AC3E}">
        <p14:creationId xmlns:p14="http://schemas.microsoft.com/office/powerpoint/2010/main" val="3420541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DD895C-9402-437F-8E68-CFE715B1C91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4503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5B9FAA-247E-4B4A-BF57-1EF88D1EA08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9118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244542-B423-4831-9A0E-38BE5E8DC51A}"/>
              </a:ext>
            </a:extLst>
          </p:cNvPr>
          <p:cNvSpPr>
            <a:spLocks noGrp="1"/>
          </p:cNvSpPr>
          <p:nvPr>
            <p:ph idx="1"/>
          </p:nvPr>
        </p:nvSpPr>
        <p:spPr/>
        <p:txBody>
          <a:bodyPr>
            <a:normAutofit fontScale="85000" lnSpcReduction="20000"/>
          </a:bodyPr>
          <a:lstStyle/>
          <a:p>
            <a:pPr marL="0" marR="0" indent="304800" algn="ctr">
              <a:lnSpc>
                <a:spcPct val="120000"/>
              </a:lnSpc>
              <a:spcBef>
                <a:spcPts val="0"/>
              </a:spcBef>
              <a:spcAft>
                <a:spcPts val="0"/>
              </a:spcAft>
            </a:pPr>
            <a:r>
              <a:rPr lang="zh-CN" altLang="en-US" b="1" i="0" spc="40" dirty="0">
                <a:solidFill>
                  <a:srgbClr val="FF2941"/>
                </a:solidFill>
                <a:effectLst/>
                <a:latin typeface="仿宋" panose="02010609060101010101" pitchFamily="49" charset="-122"/>
                <a:ea typeface="仿宋" panose="02010609060101010101" pitchFamily="49" charset="-122"/>
                <a:cs typeface="Times New Roman" panose="02020603050405020304" pitchFamily="18" charset="0"/>
              </a:rPr>
              <a:t>第一章  领悟人生真谛 把握人生方向 </a:t>
            </a:r>
            <a:endParaRPr lang="zh-CN" altLang="en-US"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一、正确认识人的本质</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马克思主义关于人的本质的认识</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18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社会属性是人的本质属性。</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马克思：“人的本质不是单个人所固有的抽象物，在其现实性上，它</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是一切社会关系的总和</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个人与社会的辩证关系</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）个人与社会是</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对立统一</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的关系，两者相互依存、相互制约、相互促进。</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）社会是由一个个具体的人组成的，离开了人就没有社会，社会是人的存在形式。</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）人是社会的人，离开了社会人无法生活。</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个人与社会的关系，最根本的是个人利益与社会利益的关系。</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在社会主义社会中，个人利益与社会利益在根本上是一致的。</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4.</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大学生思考人生问题，应该正确认识和处理个人与社会的关系</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，把自己的人生追求同社会的发展进步紧密结合起来，在 为社会作贡献的过程中成长进步，实现自己的人生价值。</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二、人生观的主要内容</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i="0" kern="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人生观的含义</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人生观就是人们关于人生目的、人生态度、人生价值等问题的总观点和总看法。</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人生观的主要内容</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对人生目的、人生态度和人生价值等问题的根本看法。人生目的回答人为什么活着，人生态度回答人应当如何活着，人生价值回答什么样的人生才有价值。</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人生目的是人生观的核心</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。人生目的决定人生道路、人生态度、人生价值。</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人生观三个方面之间的辩证关系。</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人生目的、人生态度和人生价值相互联系、相辅相成，是一个有机整体。</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人生价值</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人生价值是指人的生命及其实践活动对于社会和个人所具有的作用和意义。人生价值内在地包含了人生的</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自我价值和社会价值</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两个方面。</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人生的自我价值</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，是个体的人生活动对自己的生存和发展所具有的价值，主要表现为对自身物质和精神需要的满足程度。</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人生的社会价值</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，是个体的实践活动对社会、他人所具有的价值。</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人生的自我价值和社会价值既相互区别，又密切联系、相互依存。</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人生的自我价值是个体生存和发展的必要条件</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，人生的自我价值的实现是个体为社会创造更大价值的前提。人生的社会价值是社会存在和发展的重要条件，</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人生社会价值的实现是个体自我完善、全面发展的保障</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0207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1E2147-967C-4C73-9212-3FC8218F9C27}"/>
              </a:ext>
            </a:extLst>
          </p:cNvPr>
          <p:cNvSpPr>
            <a:spLocks noGrp="1"/>
          </p:cNvSpPr>
          <p:nvPr>
            <p:ph idx="1"/>
          </p:nvPr>
        </p:nvSpPr>
        <p:spPr/>
        <p:txBody>
          <a:bodyPr>
            <a:normAutofit fontScale="55000" lnSpcReduction="20000"/>
          </a:bodyPr>
          <a:lstStyle/>
          <a:p>
            <a:pPr marL="0" marR="0" indent="314325" algn="just">
              <a:lnSpc>
                <a:spcPct val="120000"/>
              </a:lnSpc>
              <a:spcBef>
                <a:spcPts val="0"/>
              </a:spcBef>
              <a:spcAft>
                <a:spcPts val="0"/>
              </a:spcAft>
            </a:pPr>
            <a:r>
              <a:rPr lang="zh-CN" altLang="en-US"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三、人生观与世界观、价值观</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世界观的含义</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世界观是人们对生活在其中的世界以及人与世界的关系的总体看法和根本观点。</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人生观与世界观的辩证关系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）世界观决定人生观</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，有什么样的世界观，就会有什么样的人生观。</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）人生观又对世界观的巩固、发展和变化起着重要作用</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人生观与价值观的关系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）价值观是人们关于价值的根本观点，</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对于人生观的形成和发展有重要的引导作用。</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）价值观为人们在社会生活中判断善恶、美丑、福祸、荣辱、利害提供基本准则。</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一个人树立什么样的价值观，会直接影响他对人生目的、人生意义等问题的思考，左右他对人生道路的选择，影响他的人生态度。</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endParaRPr lang="en-US" altLang="zh-CN"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四、正确的人生观</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高尚的人生追求</a:t>
            </a:r>
            <a:r>
              <a:rPr lang="zh-CN" altLang="en-US" sz="2000" i="0" kern="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服务人民、奉献社会的思想以其科学而高尚的品质，代表了人类社会  迄今最先进的人生追求。</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积极进取的人生态度</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走好人生之路，需要大学生正确认识、处理生活中各种各样的困难和问题，保持认真务实、乐观向上、积极进取的人生态度。</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人生须认真</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人生当务实</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人生应乐观</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4.</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人生要进取</a:t>
            </a:r>
            <a:endParaRPr lang="en-US" altLang="zh-CN"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endParaRPr>
          </a:p>
          <a:p>
            <a:pPr marL="0" marR="0" indent="314325" algn="just">
              <a:lnSpc>
                <a:spcPct val="120000"/>
              </a:lnSpc>
              <a:spcBef>
                <a:spcPts val="0"/>
              </a:spcBef>
              <a:spcAft>
                <a:spcPts val="0"/>
              </a:spcAft>
            </a:pPr>
            <a:endParaRPr lang="en-US" altLang="zh-CN"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五、人生价值的评价与实现</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正确评价人生价值</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评价人生价值的根本尺度</a:t>
            </a:r>
            <a:r>
              <a:rPr lang="en-US" altLang="zh-CN"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是看一个人的实践活动</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是否符合社会发展的客观规律，是否促进了历史的进步</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既要看</a:t>
            </a:r>
            <a:r>
              <a:rPr lang="zh-CN" altLang="en-US" sz="2000" b="1" i="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贡献的大小</a:t>
            </a: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，也要看</a:t>
            </a:r>
            <a:r>
              <a:rPr lang="zh-CN" altLang="en-US" sz="2000" b="1" i="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尽力的程度</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既要尊重</a:t>
            </a:r>
            <a:r>
              <a:rPr lang="zh-CN" altLang="en-US" sz="2000" b="1" i="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物质贡献</a:t>
            </a: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，也要尊重</a:t>
            </a:r>
            <a:r>
              <a:rPr lang="zh-CN" altLang="en-US" sz="2000" b="1" i="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精神贡献</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既要注重</a:t>
            </a:r>
            <a:r>
              <a:rPr lang="zh-CN" altLang="en-US" sz="2000" b="1" i="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社会贡献</a:t>
            </a:r>
            <a:r>
              <a:rPr lang="zh-CN" altLang="en-US" sz="20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，也要注重</a:t>
            </a:r>
            <a:r>
              <a:rPr lang="zh-CN" altLang="en-US" sz="2000" b="1" i="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自身完善</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人生价值的实现条件</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实现人生价值要</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从社会客观条件</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出发，也要</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从个体自身条件</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出发，不断</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增强</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实现人生价值的</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能力和本领</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endParaRPr lang="en-US" altLang="zh-CN"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六、创造有意义的人生</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en-US" altLang="zh-CN"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辩证对待人生矛盾</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）正确看待得与失。</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不要过于看重一时的“得”；不要惧怕或斤斤计较一时的“失”；要跳出对个人得失的计较。</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）正确看待苦与乐</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。苦与乐既对立又统一，又在一定条件下可以相互转化。</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）正确看待顺与逆。</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顺境和逆境是人生历程中两种不同的境遇。无论是顺境还是逆境，对人生的</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作用都是双重的</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。只有善于利用顺境，勇于正视逆境和战胜逆境，人生价值才能够实现。</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4</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）正确看待生与死。</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如何认识、对待生与死，体现了一个人人生境界的高低。大学生应珍爱生命、珍惜韶华，在服务人民、投身民族复兴伟大事业中发掘出生命所蕴藏的巨大潜能，努力给有限的个体生命赋予更大的意义。</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a:t>
            </a:r>
            <a:r>
              <a:rPr lang="en-US" altLang="zh-CN"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5</a:t>
            </a:r>
            <a:r>
              <a:rPr lang="zh-CN" altLang="en-US" sz="20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）正确看待荣与辱</a:t>
            </a: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荣辱观对个人的思想行为具有鲜明的动力、导向和调节作用。</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“八荣八耻”：以热爱祖国为荣、以危害祖国为耻，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以服务人民为荣、以背离人民为耻，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以崇尚科学为荣、以愚昧无知为耻，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以辛勤劳动为荣、以好逸恶劳为耻，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以团结互助为荣、以损人利己为耻，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以诚实守信为荣、以见利忘义为耻，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以遵纪守法为荣、以违法乱纪为耻，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ct val="120000"/>
              </a:lnSpc>
              <a:spcBef>
                <a:spcPts val="0"/>
              </a:spcBef>
              <a:spcAft>
                <a:spcPts val="0"/>
              </a:spcAft>
            </a:pPr>
            <a:r>
              <a:rPr lang="zh-CN" altLang="en-US" sz="20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以艰苦奋斗为荣、以骄奢淫逸为耻。</a:t>
            </a:r>
            <a:endParaRPr lang="zh-CN" altLang="en-US" sz="20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1266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E0A1BF5-D69A-4049-AB90-56EA13556E1A}"/>
              </a:ext>
            </a:extLst>
          </p:cNvPr>
          <p:cNvSpPr>
            <a:spLocks noGrp="1"/>
          </p:cNvSpPr>
          <p:nvPr>
            <p:ph idx="1"/>
          </p:nvPr>
        </p:nvSpPr>
        <p:spPr/>
        <p:txBody>
          <a:bodyPr>
            <a:normAutofit fontScale="92500"/>
          </a:bodyPr>
          <a:lstStyle/>
          <a:p>
            <a:pPr marL="0" marR="0" indent="314325" algn="just">
              <a:lnSpc>
                <a:spcPts val="2175"/>
              </a:lnSpc>
              <a:spcBef>
                <a:spcPts val="0"/>
              </a:spcBef>
              <a:spcAft>
                <a:spcPts val="0"/>
              </a:spcAft>
            </a:pPr>
            <a:r>
              <a:rPr lang="zh-CN" altLang="en-US" sz="18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七、反对错误人生观</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en-US" altLang="zh-CN"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反对拜金主义。</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拜金主义是一种认为金钱可以主宰一切，把追求金钱作为人生至高目的的思想观念。拜金主义是引发自私自利、钱权交易、行贿受贿、贪赃枉法等丑恶现象的重要思想根源。同学们需要理性对待金钱与财富，避免陷入拜金主义的误区。</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en-US" altLang="zh-CN"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反对享乐主义。</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享乐主义是一种把享乐作为人生目的，主张人生就在于满足感官的需求与快乐的思想观念。一些大学生用父母辛苦劳作挣来的血汗钱追逐名牌和奢侈品，比阔气、讲排场，在消费上超出自己的承受能力，有的甚至因此负债累累。这些错误的观念和行为，不仅影响大学生的健康成长，而且败坏社会风气。</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en-US" altLang="zh-CN"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i="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反对极端个人主义。</a:t>
            </a: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极端个人主义是个人主义的一种表现形式，它突出强调以个人为中心，在个人与他人、个人与社会的关系上表现为极端利己主义和狭隘功利主义。同学们要正确处理好个人与他人、个人与集体、个人与社会的关系，在团结合作中共同成长、共同进步、共同发展。</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拜金主义、享乐主义、极端个人主义等错误的人生观，没有正确把握个人与社会的辩证关系，忽视或否认社会性是人的存在和活动的本质属性，对人的需要的理解极端、狭隘和片面，其出发点和落脚点都是一己之私利。</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zh-CN" altLang="en-US" sz="1800" i="0" kern="0" spc="15" dirty="0">
                <a:solidFill>
                  <a:srgbClr val="000000"/>
                </a:solidFill>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zh-CN" altLang="en-US" sz="1800" b="1" i="0" spc="15" dirty="0">
                <a:solidFill>
                  <a:srgbClr val="FF0000"/>
                </a:solidFill>
                <a:effectLst/>
                <a:latin typeface="仿宋" panose="02010609060101010101" pitchFamily="49" charset="-122"/>
                <a:ea typeface="仿宋" panose="02010609060101010101" pitchFamily="49" charset="-122"/>
                <a:cs typeface="Times New Roman" panose="02020603050405020304" pitchFamily="18" charset="0"/>
              </a:rPr>
              <a:t>八、成就出彩人生</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1.</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与历史同向。</a:t>
            </a:r>
            <a:r>
              <a:rPr lang="zh-CN" altLang="en-US" sz="18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当代大 学生要正确认识世界和中国的发展大势，尊重并顺应历史的选择和人民的选择，准确把握我国发展所处的重要战略机遇期，提升民族自信心，增强 时代责任感，与历史同步伐，与时代共命运。</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2.</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与祖国同行。</a:t>
            </a:r>
            <a:r>
              <a:rPr lang="zh-CN" altLang="en-US" sz="18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青年只有自觉将人生目标同国家和民族的前途命运紧紧 联系在一起，才能最大程度地实现人生价值。当代大学生要正确认识国家和民族赋予的历史使命和时代责任，自觉与国家和民族共奋进、同发展。</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indent="314325" algn="just">
              <a:lnSpc>
                <a:spcPts val="2175"/>
              </a:lnSpc>
              <a:spcBef>
                <a:spcPts val="0"/>
              </a:spcBef>
              <a:spcAft>
                <a:spcPts val="0"/>
              </a:spcAft>
            </a:pPr>
            <a:r>
              <a:rPr lang="en-US" altLang="zh-CN"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3.</a:t>
            </a:r>
            <a:r>
              <a:rPr lang="zh-CN" altLang="en-US" sz="1800" b="1" i="0" spc="15" dirty="0">
                <a:solidFill>
                  <a:srgbClr val="0070C0"/>
                </a:solidFill>
                <a:effectLst/>
                <a:latin typeface="仿宋" panose="02010609060101010101" pitchFamily="49" charset="-122"/>
                <a:ea typeface="仿宋" panose="02010609060101010101" pitchFamily="49" charset="-122"/>
                <a:cs typeface="Times New Roman" panose="02020603050405020304" pitchFamily="18" charset="0"/>
              </a:rPr>
              <a:t>与人民同在。</a:t>
            </a:r>
            <a:r>
              <a:rPr lang="zh-CN" altLang="en-US" sz="1800" i="0" kern="0" spc="15" dirty="0">
                <a:solidFill>
                  <a:srgbClr val="231F20"/>
                </a:solidFill>
                <a:effectLst/>
                <a:latin typeface="仿宋" panose="02010609060101010101" pitchFamily="49" charset="-122"/>
                <a:ea typeface="仿宋" panose="02010609060101010101" pitchFamily="49" charset="-122"/>
                <a:cs typeface="Times New Roman" panose="02020603050405020304" pitchFamily="18" charset="0"/>
              </a:rPr>
              <a:t>大学生要在为人民群众服务、实现人民群众利益的过程中实现人生价值。</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1800" b="1" kern="100" dirty="0">
                <a:effectLst/>
                <a:latin typeface="仿宋" panose="02010609060101010101" pitchFamily="49" charset="-122"/>
                <a:ea typeface="仿宋" panose="02010609060101010101" pitchFamily="49" charset="-122"/>
                <a:cs typeface="Times New Roman" panose="02020603050405020304" pitchFamily="18" charset="0"/>
              </a:rPr>
              <a:t> </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98909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00C35-9DDC-45D4-A8A8-224DFAB29F59}"/>
              </a:ext>
            </a:extLst>
          </p:cNvPr>
          <p:cNvSpPr>
            <a:spLocks noGrp="1"/>
          </p:cNvSpPr>
          <p:nvPr>
            <p:ph type="ctrTitle"/>
          </p:nvPr>
        </p:nvSpPr>
        <p:spPr/>
        <p:txBody>
          <a:bodyPr>
            <a:normAutofit/>
          </a:bodyPr>
          <a:lstStyle/>
          <a:p>
            <a:r>
              <a:rPr lang="en-US" altLang="zh-CN"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2</a:t>
            </a:r>
            <a:endParaRPr lang="zh-CN" altLang="en-US" sz="1990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
        <p:nvSpPr>
          <p:cNvPr id="3" name="副标题 2">
            <a:extLst>
              <a:ext uri="{FF2B5EF4-FFF2-40B4-BE49-F238E27FC236}">
                <a16:creationId xmlns:a16="http://schemas.microsoft.com/office/drawing/2014/main" id="{0F4132BC-2F23-4C4D-A697-DFFF58126724}"/>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5342344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TotalTime>
  <Words>19299</Words>
  <Application>Microsoft Office PowerPoint</Application>
  <PresentationFormat>A4 纸张(210x297 毫米)</PresentationFormat>
  <Paragraphs>736</Paragraphs>
  <Slides>48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Microsoft YaHei UI</vt:lpstr>
      <vt:lpstr>等线</vt:lpstr>
      <vt:lpstr>仿宋</vt:lpstr>
      <vt:lpstr>黑体</vt:lpstr>
      <vt:lpstr>楷体</vt:lpstr>
      <vt:lpstr>宋体</vt:lpstr>
      <vt:lpstr>Arial</vt:lpstr>
      <vt:lpstr>Calibri</vt:lpstr>
      <vt:lpstr>Calibri Light</vt:lpstr>
      <vt:lpstr>Times New Roman</vt:lpstr>
      <vt:lpstr>Verdana</vt:lpstr>
      <vt:lpstr>Office 主题​​</vt:lpstr>
      <vt:lpstr>思想道德与法治 课程知识要点</vt:lpstr>
      <vt:lpstr>1</vt:lpstr>
      <vt:lpstr>PowerPoint 演示文稿</vt:lpstr>
      <vt:lpstr>PowerPoint 演示文稿</vt:lpstr>
      <vt:lpstr>PowerPoint 演示文稿</vt:lpstr>
      <vt:lpstr>PowerPoint 演示文稿</vt:lpstr>
      <vt:lpstr>PowerPoint 演示文稿</vt:lpstr>
      <vt:lpstr>PowerPoint 演示文稿</vt:lpstr>
      <vt:lpstr>2</vt:lpstr>
      <vt:lpstr>PowerPoint 演示文稿</vt:lpstr>
      <vt:lpstr>PowerPoint 演示文稿</vt:lpstr>
      <vt:lpstr>PowerPoint 演示文稿</vt:lpstr>
      <vt:lpstr>3</vt:lpstr>
      <vt:lpstr>PowerPoint 演示文稿</vt:lpstr>
      <vt:lpstr>PowerPoint 演示文稿</vt:lpstr>
      <vt:lpstr>PowerPoint 演示文稿</vt:lpstr>
      <vt:lpstr>PowerPoint 演示文稿</vt:lpstr>
      <vt:lpstr>PowerPoint 演示文稿</vt:lpstr>
      <vt:lpstr>4</vt:lpstr>
      <vt:lpstr>PowerPoint 演示文稿</vt:lpstr>
      <vt:lpstr>PowerPoint 演示文稿</vt:lpstr>
      <vt:lpstr>PowerPoint 演示文稿</vt:lpstr>
      <vt:lpstr>PowerPoint 演示文稿</vt:lpstr>
      <vt:lpstr>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Yau Jeng</dc:creator>
  <cp:lastModifiedBy>Yau Jeng</cp:lastModifiedBy>
  <cp:revision>3</cp:revision>
  <dcterms:created xsi:type="dcterms:W3CDTF">2021-12-17T09:30:13Z</dcterms:created>
  <dcterms:modified xsi:type="dcterms:W3CDTF">2021-12-27T14:07:00Z</dcterms:modified>
</cp:coreProperties>
</file>