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72"/>
  </p:notesMasterIdLst>
  <p:sldIdLst>
    <p:sldId id="256" r:id="rId3"/>
    <p:sldId id="444" r:id="rId4"/>
    <p:sldId id="445" r:id="rId5"/>
    <p:sldId id="446" r:id="rId6"/>
    <p:sldId id="447" r:id="rId7"/>
    <p:sldId id="375" r:id="rId8"/>
    <p:sldId id="379" r:id="rId9"/>
    <p:sldId id="377" r:id="rId10"/>
    <p:sldId id="380" r:id="rId11"/>
    <p:sldId id="378" r:id="rId12"/>
    <p:sldId id="381" r:id="rId13"/>
    <p:sldId id="376" r:id="rId14"/>
    <p:sldId id="382" r:id="rId15"/>
    <p:sldId id="383" r:id="rId16"/>
    <p:sldId id="384" r:id="rId17"/>
    <p:sldId id="385" r:id="rId18"/>
    <p:sldId id="386" r:id="rId19"/>
    <p:sldId id="387" r:id="rId20"/>
    <p:sldId id="411" r:id="rId21"/>
    <p:sldId id="412" r:id="rId22"/>
    <p:sldId id="413" r:id="rId23"/>
    <p:sldId id="388" r:id="rId24"/>
    <p:sldId id="390" r:id="rId25"/>
    <p:sldId id="389" r:id="rId26"/>
    <p:sldId id="391" r:id="rId27"/>
    <p:sldId id="392" r:id="rId28"/>
    <p:sldId id="394" r:id="rId29"/>
    <p:sldId id="395" r:id="rId30"/>
    <p:sldId id="393" r:id="rId31"/>
    <p:sldId id="397" r:id="rId32"/>
    <p:sldId id="398" r:id="rId33"/>
    <p:sldId id="399" r:id="rId34"/>
    <p:sldId id="401" r:id="rId35"/>
    <p:sldId id="400" r:id="rId36"/>
    <p:sldId id="402" r:id="rId37"/>
    <p:sldId id="396" r:id="rId38"/>
    <p:sldId id="404" r:id="rId39"/>
    <p:sldId id="405" r:id="rId40"/>
    <p:sldId id="406" r:id="rId41"/>
    <p:sldId id="407" r:id="rId42"/>
    <p:sldId id="403" r:id="rId43"/>
    <p:sldId id="410" r:id="rId44"/>
    <p:sldId id="409" r:id="rId45"/>
    <p:sldId id="414" r:id="rId46"/>
    <p:sldId id="416" r:id="rId47"/>
    <p:sldId id="415" r:id="rId48"/>
    <p:sldId id="417" r:id="rId49"/>
    <p:sldId id="418" r:id="rId50"/>
    <p:sldId id="419" r:id="rId51"/>
    <p:sldId id="420" r:id="rId52"/>
    <p:sldId id="421" r:id="rId53"/>
    <p:sldId id="430" r:id="rId54"/>
    <p:sldId id="431" r:id="rId55"/>
    <p:sldId id="432" r:id="rId56"/>
    <p:sldId id="422" r:id="rId57"/>
    <p:sldId id="423" r:id="rId58"/>
    <p:sldId id="425" r:id="rId59"/>
    <p:sldId id="424" r:id="rId60"/>
    <p:sldId id="427" r:id="rId61"/>
    <p:sldId id="428" r:id="rId62"/>
    <p:sldId id="429" r:id="rId63"/>
    <p:sldId id="433" r:id="rId64"/>
    <p:sldId id="435" r:id="rId65"/>
    <p:sldId id="437" r:id="rId66"/>
    <p:sldId id="448" r:id="rId67"/>
    <p:sldId id="438" r:id="rId68"/>
    <p:sldId id="439" r:id="rId69"/>
    <p:sldId id="440" r:id="rId70"/>
    <p:sldId id="277" r:id="rId71"/>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p:restoredTop sz="93284" autoAdjust="0"/>
  </p:normalViewPr>
  <p:slideViewPr>
    <p:cSldViewPr showGuides="1">
      <p:cViewPr varScale="1">
        <p:scale>
          <a:sx n="101" d="100"/>
          <a:sy n="101" d="100"/>
        </p:scale>
        <p:origin x="510" y="4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4EA1860F-954A-4BDB-8B03-435A85C094BF}" type="datetimeFigureOut">
              <a:rPr lang="en-US" smtClean="0"/>
              <a:pPr/>
              <a:t>3/24/2022</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69992BC4-4158-4C71-9BF6-4FD07D555F4E}" type="slidenum">
              <a:rPr lang="en-US" smtClean="0"/>
              <a:pPr/>
              <a:t>‹#›</a:t>
            </a:fld>
            <a:endParaRPr lang="en-US"/>
          </a:p>
        </p:txBody>
      </p:sp>
    </p:spTree>
    <p:extLst>
      <p:ext uri="{BB962C8B-B14F-4D97-AF65-F5344CB8AC3E}">
        <p14:creationId xmlns:p14="http://schemas.microsoft.com/office/powerpoint/2010/main" val="4081070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cap="none" dirty="0"/>
          </a:p>
        </p:txBody>
      </p:sp>
      <p:sp>
        <p:nvSpPr>
          <p:cNvPr id="4" name="Slide Number Placeholder 3"/>
          <p:cNvSpPr>
            <a:spLocks noGrp="1"/>
          </p:cNvSpPr>
          <p:nvPr>
            <p:ph type="sldNum" sz="quarter" idx="10"/>
          </p:nvPr>
        </p:nvSpPr>
        <p:spPr/>
        <p:txBody>
          <a:bodyPr/>
          <a:lstStyle/>
          <a:p>
            <a:fld id="{69992BC4-4158-4C71-9BF6-4FD07D555F4E}" type="slidenum">
              <a:rPr lang="en-US" smtClean="0"/>
              <a:pPr/>
              <a:t>1</a:t>
            </a:fld>
            <a:endParaRPr lang="en-US"/>
          </a:p>
        </p:txBody>
      </p:sp>
    </p:spTree>
    <p:extLst>
      <p:ext uri="{BB962C8B-B14F-4D97-AF65-F5344CB8AC3E}">
        <p14:creationId xmlns:p14="http://schemas.microsoft.com/office/powerpoint/2010/main" val="1707315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9992BC4-4158-4C71-9BF6-4FD07D555F4E}" type="slidenum">
              <a:rPr lang="en-US" smtClean="0"/>
              <a:pPr/>
              <a:t>3</a:t>
            </a:fld>
            <a:endParaRPr lang="en-US"/>
          </a:p>
        </p:txBody>
      </p:sp>
    </p:spTree>
    <p:extLst>
      <p:ext uri="{BB962C8B-B14F-4D97-AF65-F5344CB8AC3E}">
        <p14:creationId xmlns:p14="http://schemas.microsoft.com/office/powerpoint/2010/main" val="2044456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7543896-9A60-479D-A7A3-237BEEAE5881}" type="slidenum">
              <a:rPr kumimoji="0" lang="en-US" altLang="zh-CN"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a:p>
        </p:txBody>
      </p:sp>
    </p:spTree>
    <p:extLst>
      <p:ext uri="{BB962C8B-B14F-4D97-AF65-F5344CB8AC3E}">
        <p14:creationId xmlns:p14="http://schemas.microsoft.com/office/powerpoint/2010/main" val="3982560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5BC3AB10-0749-444F-9C63-FEF1A68979A7}" type="slidenum">
              <a:rPr lang="en-US" altLang="zh-CN" smtClean="0"/>
              <a:pPr>
                <a:spcBef>
                  <a:spcPct val="0"/>
                </a:spcBef>
              </a:pPr>
              <a:t>28</a:t>
            </a:fld>
            <a:endParaRPr lang="en-US" altLang="zh-CN"/>
          </a:p>
        </p:txBody>
      </p:sp>
      <p:sp>
        <p:nvSpPr>
          <p:cNvPr id="337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a:p>
        </p:txBody>
      </p:sp>
    </p:spTree>
    <p:extLst>
      <p:ext uri="{BB962C8B-B14F-4D97-AF65-F5344CB8AC3E}">
        <p14:creationId xmlns:p14="http://schemas.microsoft.com/office/powerpoint/2010/main" val="4022121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Thanks a lot for your</a:t>
            </a:r>
            <a:r>
              <a:rPr lang="en-US" baseline="0" dirty="0"/>
              <a:t> attention!</a:t>
            </a:r>
            <a:endParaRPr lang="en-US" dirty="0"/>
          </a:p>
        </p:txBody>
      </p:sp>
      <p:sp>
        <p:nvSpPr>
          <p:cNvPr id="4" name="Slide Number Placeholder 3"/>
          <p:cNvSpPr>
            <a:spLocks noGrp="1"/>
          </p:cNvSpPr>
          <p:nvPr>
            <p:ph type="sldNum" sz="quarter" idx="10"/>
          </p:nvPr>
        </p:nvSpPr>
        <p:spPr/>
        <p:txBody>
          <a:bodyPr/>
          <a:lstStyle/>
          <a:p>
            <a:fld id="{69992BC4-4158-4C71-9BF6-4FD07D555F4E}" type="slidenum">
              <a:rPr lang="en-US" smtClean="0"/>
              <a:pPr/>
              <a:t>69</a:t>
            </a:fld>
            <a:endParaRPr lang="en-US"/>
          </a:p>
        </p:txBody>
      </p:sp>
    </p:spTree>
    <p:extLst>
      <p:ext uri="{BB962C8B-B14F-4D97-AF65-F5344CB8AC3E}">
        <p14:creationId xmlns:p14="http://schemas.microsoft.com/office/powerpoint/2010/main" val="290348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4BDED22-3D79-471A-A2A2-E46B111F5607}" type="datetime1">
              <a:rPr lang="en-US" smtClean="0"/>
              <a:pPr/>
              <a:t>3/24/2022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Huazhong University of Science and Technology</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CCAEEAAC-C118-45AB-96AF-B69931CFBF8F}" type="slidenum">
              <a:rPr lang="en-US" smtClean="0"/>
              <a:pPr/>
              <a:t>‹#›</a:t>
            </a:fld>
            <a:endParaRPr lang="en-US"/>
          </a:p>
        </p:txBody>
      </p:sp>
      <p:pic>
        <p:nvPicPr>
          <p:cNvPr id="1026" name="Picture 2" descr="http://info.hust.edu.cn/download/HUSTXiaohui(s).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0" y="76200"/>
            <a:ext cx="1143000" cy="8565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D5EB95-4161-4007-9507-66F0DE41F5A0}" type="datetime1">
              <a:rPr lang="en-US" smtClean="0"/>
              <a:pPr/>
              <a:t>3/24/2022</a:t>
            </a:fld>
            <a:endParaRPr lang="en-US"/>
          </a:p>
        </p:txBody>
      </p:sp>
      <p:sp>
        <p:nvSpPr>
          <p:cNvPr id="5" name="Footer Placeholder 4"/>
          <p:cNvSpPr>
            <a:spLocks noGrp="1"/>
          </p:cNvSpPr>
          <p:nvPr>
            <p:ph type="ftr" sz="quarter" idx="11"/>
          </p:nvPr>
        </p:nvSpPr>
        <p:spPr/>
        <p:txBody>
          <a:bodyPr/>
          <a:lstStyle/>
          <a:p>
            <a:r>
              <a:rPr lang="en-US"/>
              <a:t>Huazhong University of Science and Technology</a:t>
            </a:r>
          </a:p>
        </p:txBody>
      </p:sp>
      <p:sp>
        <p:nvSpPr>
          <p:cNvPr id="6" name="Slide Number Placeholder 5"/>
          <p:cNvSpPr>
            <a:spLocks noGrp="1"/>
          </p:cNvSpPr>
          <p:nvPr>
            <p:ph type="sldNum" sz="quarter" idx="12"/>
          </p:nvPr>
        </p:nvSpPr>
        <p:spPr/>
        <p:txBody>
          <a:bodyPr/>
          <a:lstStyle/>
          <a:p>
            <a:fld id="{CCAEEAAC-C118-45AB-96AF-B69931CFBF8F}" type="slidenum">
              <a:rPr lang="en-US" smtClean="0"/>
              <a:pPr/>
              <a:t>‹#›</a:t>
            </a:fld>
            <a:endParaRPr lang="en-US"/>
          </a:p>
        </p:txBody>
      </p:sp>
    </p:spTree>
  </p:cSld>
  <p:clrMapOvr>
    <a:masterClrMapping/>
  </p:clrMapOvr>
  <p:transition spd="slow">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957E9CA0-F5CA-4223-90B6-7656C5FAEF1D}" type="datetime1">
              <a:rPr lang="en-US" smtClean="0"/>
              <a:pPr/>
              <a:t>3/24/2022</a:t>
            </a:fld>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a:t>Huazhong University of Science and Technology</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CCAEEAAC-C118-45AB-96AF-B69931CFBF8F}" type="slidenum">
              <a:rPr lang="en-US" smtClean="0"/>
              <a:pPr/>
              <a:t>‹#›</a:t>
            </a:fld>
            <a:endParaRPr lang="en-US"/>
          </a:p>
        </p:txBody>
      </p:sp>
    </p:spTree>
  </p:cSld>
  <p:clrMapOvr>
    <a:masterClrMapping/>
  </p:clrMapOvr>
  <p:transition spd="slow">
    <p:cu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3BF8640-26F9-4767-8091-BA4BCAA39B95}" type="datetime1">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2022/3/24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t>第一章：绪论</a:t>
            </a: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2A977C0-F35E-4D25-AE1B-53A881C5A439}"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147938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B599154-588B-4D35-9050-47B05B849A00}" type="datetime1">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2022/3/24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t>第一章：绪论</a:t>
            </a: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6A16477-39FF-4A1B-A6E3-086BC44E8F9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930427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F56759C-E6E8-4624-8F95-65A57D61B8C7}" type="datetime1">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2022/3/24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t>第一章：绪论</a:t>
            </a: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C651EB3-34A2-4F8C-B189-901CE3980578}"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487431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412A33A-65FD-400F-A28D-23016BB95EC0}" type="datetime1">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2022/3/24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t>第一章：绪论</a:t>
            </a: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3AE8B93-9E74-4C4B-B0E1-3B3F3A32FFB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660785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819F6DA-2680-49E0-AD05-4C9C7D5C34B9}" type="datetime1">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2022/3/24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t>第一章：绪论</a:t>
            </a: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A4C23AF-398F-4657-8E43-165B8D88A69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986379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E4DA9D0-7600-4ED3-B49B-8CCFB8A8E238}" type="datetime1">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2022/3/24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t>第一章：绪论</a:t>
            </a:r>
          </a:p>
        </p:txBody>
      </p:sp>
      <p:sp>
        <p:nvSpPr>
          <p:cNvPr id="5"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53EF83C-22DA-4A99-A185-1248A986B1E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4108426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43146B9-6A52-4C60-BC89-39BA7FD1BDDF}" type="datetime1">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2022/3/24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t>第一章：绪论</a:t>
            </a: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063D15D-7425-4A70-9015-500E091941BA}"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6270202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BA59913-64BC-420F-AB3D-C6C410901DE6}" type="datetime1">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2022/3/24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t>第一章：绪论</a:t>
            </a: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3139E31-E8A8-4587-895F-C9496EE4E5C8}"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414809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lgn="r">
              <a:defRPr/>
            </a:lvl1pPr>
          </a:lstStyle>
          <a:p>
            <a:fld id="{599DD601-59FE-45F6-917F-12EF605EA06A}" type="datetime1">
              <a:rPr lang="en-US" smtClean="0"/>
              <a:pPr/>
              <a:t>3/24/2022</a:t>
            </a:fld>
            <a:endParaRPr lang="en-US" dirty="0"/>
          </a:p>
        </p:txBody>
      </p:sp>
      <p:sp>
        <p:nvSpPr>
          <p:cNvPr id="5" name="Footer Placeholder 4"/>
          <p:cNvSpPr>
            <a:spLocks noGrp="1"/>
          </p:cNvSpPr>
          <p:nvPr>
            <p:ph type="ftr" sz="quarter" idx="11"/>
          </p:nvPr>
        </p:nvSpPr>
        <p:spPr/>
        <p:txBody>
          <a:bodyPr/>
          <a:lstStyle>
            <a:lvl1pPr algn="l">
              <a:defRPr/>
            </a:lvl1pPr>
          </a:lstStyle>
          <a:p>
            <a:r>
              <a:rPr lang="en-US" dirty="0" err="1"/>
              <a:t>Huazhong</a:t>
            </a:r>
            <a:r>
              <a:rPr lang="en-US" dirty="0"/>
              <a:t> University of Science and Technology</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CAEEAAC-C118-45AB-96AF-B69931CFBF8F}"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2" descr="http://info.hust.edu.cn/download/HUSTXiaohui(s).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924800" y="76200"/>
            <a:ext cx="1143000" cy="8565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6906F73A-3DDE-431B-B6A2-0EA61D35F46D}" type="datetime1">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2022/3/24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t>第一章：绪论</a:t>
            </a: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2500A5C-623F-48FF-B63C-0C2803FB8781}"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764382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82A0AEC-8EC9-447D-8B5C-F93BDED2BB14}" type="datetime1">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2022/3/24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t>第一章：绪论</a:t>
            </a: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036A3F1-0300-46CA-A4A5-439835908C19}"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896399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5A1D3B3-223C-49F8-BBFF-71AF2B32F720}" type="datetime1">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2022/3/24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t>第一章：绪论</a:t>
            </a: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9156C32-311B-4A01-AE4E-DC11F2C3A4B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965176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endParaRPr lang="en-US" dirty="0"/>
          </a:p>
        </p:txBody>
      </p:sp>
      <p:sp>
        <p:nvSpPr>
          <p:cNvPr id="12" name="Date Placeholder 11"/>
          <p:cNvSpPr>
            <a:spLocks noGrp="1"/>
          </p:cNvSpPr>
          <p:nvPr>
            <p:ph type="dt" sz="half" idx="10"/>
          </p:nvPr>
        </p:nvSpPr>
        <p:spPr/>
        <p:txBody>
          <a:bodyPr/>
          <a:lstStyle/>
          <a:p>
            <a:fld id="{B16E5420-E78E-4A2C-BB27-F55A0C51B209}" type="datetime1">
              <a:rPr lang="en-US" smtClean="0"/>
              <a:pPr/>
              <a:t>3/24/2022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CCAEEAAC-C118-45AB-96AF-B69931CFBF8F}" type="slidenum">
              <a:rPr lang="en-US" smtClean="0"/>
              <a:pPr/>
              <a:t>‹#›</a:t>
            </a:fld>
            <a:endParaRPr lang="en-US"/>
          </a:p>
        </p:txBody>
      </p:sp>
      <p:sp>
        <p:nvSpPr>
          <p:cNvPr id="14" name="Footer Placeholder 13"/>
          <p:cNvSpPr>
            <a:spLocks noGrp="1"/>
          </p:cNvSpPr>
          <p:nvPr>
            <p:ph type="ftr" sz="quarter" idx="12"/>
          </p:nvPr>
        </p:nvSpPr>
        <p:spPr/>
        <p:txBody>
          <a:bodyPr/>
          <a:lstStyle/>
          <a:p>
            <a:r>
              <a:rPr lang="en-US"/>
              <a:t>Huazhong University of Science and Technology</a:t>
            </a:r>
          </a:p>
        </p:txBody>
      </p:sp>
    </p:spTree>
  </p:cSld>
  <p:clrMapOvr>
    <a:masterClrMapping/>
  </p:clrMapOvr>
  <p:transition spd="slow">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12A467FA-7BC9-4178-8194-5F33459E1393}" type="datetime1">
              <a:rPr lang="en-US" smtClean="0"/>
              <a:pPr/>
              <a:t>3/24/2022</a:t>
            </a:fld>
            <a:endParaRPr lang="en-US"/>
          </a:p>
        </p:txBody>
      </p:sp>
      <p:sp>
        <p:nvSpPr>
          <p:cNvPr id="10" name="Slide Number Placeholder 9"/>
          <p:cNvSpPr>
            <a:spLocks noGrp="1"/>
          </p:cNvSpPr>
          <p:nvPr>
            <p:ph type="sldNum" sz="quarter" idx="16"/>
          </p:nvPr>
        </p:nvSpPr>
        <p:spPr/>
        <p:txBody>
          <a:bodyPr rtlCol="0"/>
          <a:lstStyle/>
          <a:p>
            <a:fld id="{CCAEEAAC-C118-45AB-96AF-B69931CFBF8F}" type="slidenum">
              <a:rPr lang="en-US" smtClean="0"/>
              <a:pPr/>
              <a:t>‹#›</a:t>
            </a:fld>
            <a:endParaRPr lang="en-US"/>
          </a:p>
        </p:txBody>
      </p:sp>
      <p:sp>
        <p:nvSpPr>
          <p:cNvPr id="12" name="Footer Placeholder 11"/>
          <p:cNvSpPr>
            <a:spLocks noGrp="1"/>
          </p:cNvSpPr>
          <p:nvPr>
            <p:ph type="ftr" sz="quarter" idx="17"/>
          </p:nvPr>
        </p:nvSpPr>
        <p:spPr/>
        <p:txBody>
          <a:bodyPr rtlCol="0"/>
          <a:lstStyle/>
          <a:p>
            <a:r>
              <a:rPr lang="en-US"/>
              <a:t>Huazhong University of Science and Technology</a:t>
            </a:r>
          </a:p>
        </p:txBody>
      </p:sp>
    </p:spTree>
  </p:cSld>
  <p:clrMapOvr>
    <a:masterClrMapping/>
  </p:clrMapOvr>
  <p:transition spd="slow">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0ED77EFC-E1EE-4A91-81FC-84982B2111F3}" type="datetime1">
              <a:rPr lang="en-US" smtClean="0"/>
              <a:pPr/>
              <a:t>3/24/2022</a:t>
            </a:fld>
            <a:endParaRPr lang="en-US"/>
          </a:p>
        </p:txBody>
      </p:sp>
      <p:sp>
        <p:nvSpPr>
          <p:cNvPr id="12" name="Slide Number Placeholder 11"/>
          <p:cNvSpPr>
            <a:spLocks noGrp="1"/>
          </p:cNvSpPr>
          <p:nvPr>
            <p:ph type="sldNum" sz="quarter" idx="16"/>
          </p:nvPr>
        </p:nvSpPr>
        <p:spPr/>
        <p:txBody>
          <a:bodyPr rtlCol="0"/>
          <a:lstStyle/>
          <a:p>
            <a:fld id="{CCAEEAAC-C118-45AB-96AF-B69931CFBF8F}"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a:t>Huazhong University of Science and Technology</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Tree>
  </p:cSld>
  <p:clrMapOvr>
    <a:masterClrMapping/>
  </p:clrMapOvr>
  <p:transition spd="slow">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E9CBC2-E312-4D32-888E-FFE34BB61F07}" type="datetime1">
              <a:rPr lang="en-US" smtClean="0"/>
              <a:pPr/>
              <a:t>3/24/2022</a:t>
            </a:fld>
            <a:endParaRPr lang="en-US"/>
          </a:p>
        </p:txBody>
      </p:sp>
      <p:sp>
        <p:nvSpPr>
          <p:cNvPr id="4" name="Footer Placeholder 3"/>
          <p:cNvSpPr>
            <a:spLocks noGrp="1"/>
          </p:cNvSpPr>
          <p:nvPr>
            <p:ph type="ftr" sz="quarter" idx="11"/>
          </p:nvPr>
        </p:nvSpPr>
        <p:spPr/>
        <p:txBody>
          <a:bodyPr/>
          <a:lstStyle/>
          <a:p>
            <a:r>
              <a:rPr lang="en-US"/>
              <a:t>Huazhong University of Science and Technology</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CCAEEAAC-C118-45AB-96AF-B69931CFBF8F}" type="slidenum">
              <a:rPr lang="en-US" smtClean="0"/>
              <a:pPr/>
              <a:t>‹#›</a:t>
            </a:fld>
            <a:endParaRPr lang="en-US"/>
          </a:p>
        </p:txBody>
      </p:sp>
    </p:spTree>
  </p:cSld>
  <p:clrMapOvr>
    <a:masterClrMapping/>
  </p:clrMapOvr>
  <p:transition spd="slow">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8F96DC-6D9F-4CEA-82EA-F102837AEED9}" type="datetime1">
              <a:rPr lang="en-US" smtClean="0"/>
              <a:pPr/>
              <a:t>3/24/2022</a:t>
            </a:fld>
            <a:endParaRPr lang="en-US"/>
          </a:p>
        </p:txBody>
      </p:sp>
      <p:sp>
        <p:nvSpPr>
          <p:cNvPr id="3" name="Footer Placeholder 2"/>
          <p:cNvSpPr>
            <a:spLocks noGrp="1"/>
          </p:cNvSpPr>
          <p:nvPr>
            <p:ph type="ftr" sz="quarter" idx="11"/>
          </p:nvPr>
        </p:nvSpPr>
        <p:spPr/>
        <p:txBody>
          <a:bodyPr/>
          <a:lstStyle/>
          <a:p>
            <a:r>
              <a:rPr lang="en-US"/>
              <a:t>Huazhong University of Science and Technology</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CCAEEAAC-C118-45AB-96AF-B69931CFBF8F}" type="slidenum">
              <a:rPr lang="en-US" smtClean="0"/>
              <a:pPr/>
              <a:t>‹#›</a:t>
            </a:fld>
            <a:endParaRPr lang="en-US"/>
          </a:p>
        </p:txBody>
      </p:sp>
    </p:spTree>
  </p:cSld>
  <p:clrMapOvr>
    <a:masterClrMapping/>
  </p:clrMapOvr>
  <p:transition spd="slow">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EA13518B-1986-4B16-946E-025CDBC14F7B}" type="datetime1">
              <a:rPr lang="en-US" smtClean="0"/>
              <a:pPr/>
              <a:t>3/24/2022</a:t>
            </a:fld>
            <a:endParaRPr lang="en-US"/>
          </a:p>
        </p:txBody>
      </p:sp>
      <p:sp>
        <p:nvSpPr>
          <p:cNvPr id="6" name="Footer Placeholder 5"/>
          <p:cNvSpPr>
            <a:spLocks noGrp="1"/>
          </p:cNvSpPr>
          <p:nvPr>
            <p:ph type="ftr" sz="quarter" idx="11"/>
          </p:nvPr>
        </p:nvSpPr>
        <p:spPr/>
        <p:txBody>
          <a:bodyPr/>
          <a:lstStyle/>
          <a:p>
            <a:r>
              <a:rPr lang="en-US"/>
              <a:t>Huazhong University of Science and Technology</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CCAEEAAC-C118-45AB-96AF-B69931CFBF8F}" type="slidenum">
              <a:rPr lang="en-US" smtClean="0"/>
              <a:pPr/>
              <a:t>‹#›</a:t>
            </a:fld>
            <a:endParaRPr lang="en-US"/>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sm_pencil.png"/>
          <p:cNvPicPr>
            <a:picLocks noChangeAspect="1"/>
          </p:cNvPicPr>
          <p:nvPr/>
        </p:nvPicPr>
        <p:blipFill>
          <a:blip r:embed="rId2" cstate="print"/>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transition spd="slow">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9CB77A4C-1DB1-4DB0-927C-CAFF30FE7B5C}" type="datetime1">
              <a:rPr lang="en-US" smtClean="0"/>
              <a:pPr/>
              <a:t>3/24/2022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CCAEEAAC-C118-45AB-96AF-B69931CFBF8F}"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a:t>Huazhong University of Science and Technology</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a:t>Click icon to add picture</a:t>
            </a:r>
            <a:endParaRPr lang="en-US" dirty="0"/>
          </a:p>
        </p:txBody>
      </p:sp>
    </p:spTree>
  </p:cSld>
  <p:clrMapOvr>
    <a:masterClrMapping/>
  </p:clrMapOvr>
  <p:transition spd="slow">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A423ECB9-EE75-4DC2-8576-0410072A5ECA}" type="datetime1">
              <a:rPr lang="en-US" smtClean="0"/>
              <a:pPr/>
              <a:t>3/24/2022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r>
              <a:rPr lang="en-US"/>
              <a:t>Huazhong University of Science and Technology</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fld id="{CCAEEAAC-C118-45AB-96AF-B69931CFBF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cut/>
  </p:transition>
  <p:hf hd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endParaRPr lang="zh-CN"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C16C671-843A-4A47-A314-E7C574E3E5F3}" type="datetime1">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2022/3/24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t>第一章：绪论</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F1E6B57-8DAF-45C9-9555-C31DBB18B14F}"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928534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0.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153400" cy="1366720"/>
          </a:xfrm>
        </p:spPr>
        <p:txBody>
          <a:bodyPr>
            <a:normAutofit/>
          </a:bodyPr>
          <a:lstStyle/>
          <a:p>
            <a:pPr algn="ctr"/>
            <a:r>
              <a:rPr lang="zh-CN" altLang="en-US" cap="none" dirty="0"/>
              <a:t>数据结构</a:t>
            </a:r>
            <a:endParaRPr lang="en-US" cap="none" dirty="0"/>
          </a:p>
        </p:txBody>
      </p:sp>
      <p:sp>
        <p:nvSpPr>
          <p:cNvPr id="4" name="Subtitle 3"/>
          <p:cNvSpPr>
            <a:spLocks noGrp="1"/>
          </p:cNvSpPr>
          <p:nvPr>
            <p:ph type="subTitle" idx="1"/>
          </p:nvPr>
        </p:nvSpPr>
        <p:spPr/>
        <p:txBody>
          <a:bodyPr/>
          <a:lstStyle/>
          <a:p>
            <a:endParaRPr lang="en-US" dirty="0"/>
          </a:p>
        </p:txBody>
      </p:sp>
      <p:sp>
        <p:nvSpPr>
          <p:cNvPr id="3" name="Footer Placeholder 2"/>
          <p:cNvSpPr>
            <a:spLocks noGrp="1"/>
          </p:cNvSpPr>
          <p:nvPr>
            <p:ph type="ftr" sz="quarter" idx="11"/>
          </p:nvPr>
        </p:nvSpPr>
        <p:spPr/>
        <p:txBody>
          <a:bodyPr/>
          <a:lstStyle/>
          <a:p>
            <a:r>
              <a:rPr lang="en-US"/>
              <a:t>Huazhong University of Science and Technology</a:t>
            </a:r>
          </a:p>
        </p:txBody>
      </p:sp>
      <p:sp>
        <p:nvSpPr>
          <p:cNvPr id="8" name="Slide Number Placeholder 7"/>
          <p:cNvSpPr>
            <a:spLocks noGrp="1"/>
          </p:cNvSpPr>
          <p:nvPr>
            <p:ph type="sldNum" sz="quarter" idx="12"/>
          </p:nvPr>
        </p:nvSpPr>
        <p:spPr/>
        <p:txBody>
          <a:bodyPr/>
          <a:lstStyle/>
          <a:p>
            <a:fld id="{CCAEEAAC-C118-45AB-96AF-B69931CFBF8F}" type="slidenum">
              <a:rPr lang="en-US" smtClean="0"/>
              <a:pPr/>
              <a:t>1</a:t>
            </a:fld>
            <a:endParaRPr lang="en-US"/>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课程纪律</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10</a:t>
            </a:fld>
            <a:endParaRPr lang="en-US"/>
          </a:p>
        </p:txBody>
      </p:sp>
      <p:sp>
        <p:nvSpPr>
          <p:cNvPr id="5" name="内容占位符 4"/>
          <p:cNvSpPr>
            <a:spLocks noGrp="1"/>
          </p:cNvSpPr>
          <p:nvPr>
            <p:ph sz="quarter" idx="1"/>
          </p:nvPr>
        </p:nvSpPr>
        <p:spPr/>
        <p:txBody>
          <a:bodyPr/>
          <a:lstStyle/>
          <a:p>
            <a:r>
              <a:rPr lang="zh-CN" altLang="en-US" dirty="0"/>
              <a:t>按时上课，不要睡觉，玩手机</a:t>
            </a:r>
            <a:endParaRPr lang="en-US" altLang="zh-CN" dirty="0"/>
          </a:p>
          <a:p>
            <a:endParaRPr lang="en-US" altLang="zh-CN" dirty="0"/>
          </a:p>
          <a:p>
            <a:r>
              <a:rPr lang="zh-CN" altLang="en-US" dirty="0"/>
              <a:t>自己做完每一个题目，每一个实验</a:t>
            </a:r>
            <a:endParaRPr lang="en-US" altLang="zh-CN" dirty="0"/>
          </a:p>
          <a:p>
            <a:endParaRPr lang="en-US" altLang="zh-CN" dirty="0"/>
          </a:p>
          <a:p>
            <a:r>
              <a:rPr lang="zh-CN" altLang="en-US" dirty="0"/>
              <a:t>不懂就问</a:t>
            </a:r>
          </a:p>
          <a:p>
            <a:endParaRPr lang="zh-CN" altLang="en-US" dirty="0"/>
          </a:p>
        </p:txBody>
      </p:sp>
    </p:spTree>
    <p:extLst>
      <p:ext uri="{BB962C8B-B14F-4D97-AF65-F5344CB8AC3E}">
        <p14:creationId xmlns:p14="http://schemas.microsoft.com/office/powerpoint/2010/main" val="1090240876"/>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Any question?</a:t>
            </a:r>
            <a:endParaRPr lang="zh-CN" altLang="en-US" dirty="0"/>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11</a:t>
            </a:fld>
            <a:endParaRPr lang="en-US"/>
          </a:p>
        </p:txBody>
      </p:sp>
      <p:sp>
        <p:nvSpPr>
          <p:cNvPr id="5" name="内容占位符 4"/>
          <p:cNvSpPr>
            <a:spLocks noGrp="1"/>
          </p:cNvSpPr>
          <p:nvPr>
            <p:ph sz="quarter" idx="1"/>
          </p:nvPr>
        </p:nvSpPr>
        <p:spPr/>
        <p:txBody>
          <a:bodyPr/>
          <a:lstStyle/>
          <a:p>
            <a:endParaRPr lang="zh-CN"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1800" y="1662262"/>
            <a:ext cx="1975095" cy="4142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7872962"/>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a:t>
            </a:r>
            <a:r>
              <a:rPr lang="en-US" altLang="zh-CN" dirty="0"/>
              <a:t>1</a:t>
            </a:r>
            <a:r>
              <a:rPr lang="zh-CN" altLang="en-US" dirty="0"/>
              <a:t>章　绪 论</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12</a:t>
            </a:fld>
            <a:endParaRPr lang="en-US"/>
          </a:p>
        </p:txBody>
      </p:sp>
      <p:sp>
        <p:nvSpPr>
          <p:cNvPr id="5" name="内容占位符 4"/>
          <p:cNvSpPr>
            <a:spLocks noGrp="1"/>
          </p:cNvSpPr>
          <p:nvPr>
            <p:ph sz="quarter" idx="1"/>
          </p:nvPr>
        </p:nvSpPr>
        <p:spPr/>
        <p:txBody>
          <a:bodyPr/>
          <a:lstStyle/>
          <a:p>
            <a:pPr marL="609600" indent="-609600" fontAlgn="auto">
              <a:lnSpc>
                <a:spcPct val="120000"/>
              </a:lnSpc>
              <a:spcBef>
                <a:spcPct val="50000"/>
              </a:spcBef>
              <a:spcAft>
                <a:spcPts val="0"/>
              </a:spcAft>
              <a:defRPr/>
            </a:pPr>
            <a:r>
              <a:rPr lang="en-US" altLang="zh-CN" sz="2800" b="1" dirty="0">
                <a:solidFill>
                  <a:srgbClr val="FF0000"/>
                </a:solidFill>
                <a:latin typeface="+mn-ea"/>
              </a:rPr>
              <a:t>1.1  </a:t>
            </a:r>
            <a:r>
              <a:rPr lang="zh-CN" altLang="en-US" sz="2800" b="1" dirty="0">
                <a:solidFill>
                  <a:srgbClr val="FF0000"/>
                </a:solidFill>
                <a:latin typeface="+mn-ea"/>
              </a:rPr>
              <a:t>什么是数据结构</a:t>
            </a:r>
          </a:p>
          <a:p>
            <a:pPr marL="609600" indent="-609600" fontAlgn="auto">
              <a:lnSpc>
                <a:spcPct val="120000"/>
              </a:lnSpc>
              <a:spcBef>
                <a:spcPct val="50000"/>
              </a:spcBef>
              <a:spcAft>
                <a:spcPts val="0"/>
              </a:spcAft>
              <a:defRPr/>
            </a:pPr>
            <a:r>
              <a:rPr lang="en-US" altLang="zh-CN" sz="2800" b="1" dirty="0">
                <a:solidFill>
                  <a:srgbClr val="00B0F0"/>
                </a:solidFill>
                <a:latin typeface="+mn-ea"/>
              </a:rPr>
              <a:t>1.2  </a:t>
            </a:r>
            <a:r>
              <a:rPr lang="zh-CN" altLang="en-US" sz="2800" b="1" dirty="0">
                <a:solidFill>
                  <a:srgbClr val="00B0F0"/>
                </a:solidFill>
                <a:latin typeface="+mn-ea"/>
              </a:rPr>
              <a:t>基本概念和术语</a:t>
            </a:r>
          </a:p>
          <a:p>
            <a:pPr marL="609600" indent="-609600" fontAlgn="auto">
              <a:lnSpc>
                <a:spcPct val="120000"/>
              </a:lnSpc>
              <a:spcBef>
                <a:spcPct val="50000"/>
              </a:spcBef>
              <a:spcAft>
                <a:spcPts val="0"/>
              </a:spcAft>
              <a:defRPr/>
            </a:pPr>
            <a:r>
              <a:rPr lang="en-US" altLang="zh-CN" sz="2800" b="1" dirty="0">
                <a:solidFill>
                  <a:srgbClr val="00B0F0"/>
                </a:solidFill>
                <a:latin typeface="+mn-ea"/>
              </a:rPr>
              <a:t>1.3  </a:t>
            </a:r>
            <a:r>
              <a:rPr lang="zh-CN" altLang="en-US" sz="2800" b="1" dirty="0">
                <a:solidFill>
                  <a:srgbClr val="00B0F0"/>
                </a:solidFill>
                <a:latin typeface="+mn-ea"/>
              </a:rPr>
              <a:t>抽象数据类型的表示和实现</a:t>
            </a:r>
          </a:p>
          <a:p>
            <a:pPr marL="609600" indent="-609600" fontAlgn="auto">
              <a:lnSpc>
                <a:spcPct val="120000"/>
              </a:lnSpc>
              <a:spcBef>
                <a:spcPct val="50000"/>
              </a:spcBef>
              <a:spcAft>
                <a:spcPts val="0"/>
              </a:spcAft>
              <a:defRPr/>
            </a:pPr>
            <a:r>
              <a:rPr lang="en-US" altLang="zh-CN" sz="2800" b="1" dirty="0">
                <a:solidFill>
                  <a:srgbClr val="00B0F0"/>
                </a:solidFill>
                <a:latin typeface="+mn-ea"/>
              </a:rPr>
              <a:t>1.4  </a:t>
            </a:r>
            <a:r>
              <a:rPr lang="zh-CN" altLang="en-US" sz="2800" b="1" dirty="0">
                <a:solidFill>
                  <a:srgbClr val="00B0F0"/>
                </a:solidFill>
                <a:latin typeface="+mn-ea"/>
              </a:rPr>
              <a:t>算法和算法分析</a:t>
            </a:r>
          </a:p>
          <a:p>
            <a:endParaRPr lang="zh-CN" altLang="en-US" dirty="0"/>
          </a:p>
        </p:txBody>
      </p:sp>
    </p:spTree>
    <p:extLst>
      <p:ext uri="{BB962C8B-B14F-4D97-AF65-F5344CB8AC3E}">
        <p14:creationId xmlns:p14="http://schemas.microsoft.com/office/powerpoint/2010/main" val="4049191240"/>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什么是数据结构</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13</a:t>
            </a:fld>
            <a:endParaRPr lang="en-US"/>
          </a:p>
        </p:txBody>
      </p:sp>
      <p:sp>
        <p:nvSpPr>
          <p:cNvPr id="5" name="内容占位符 4"/>
          <p:cNvSpPr>
            <a:spLocks noGrp="1"/>
          </p:cNvSpPr>
          <p:nvPr>
            <p:ph sz="quarter" idx="1"/>
          </p:nvPr>
        </p:nvSpPr>
        <p:spPr/>
        <p:txBody>
          <a:bodyPr/>
          <a:lstStyle/>
          <a:p>
            <a:r>
              <a:rPr lang="zh-CN" altLang="en-US" dirty="0"/>
              <a:t>官方统一定义</a:t>
            </a:r>
            <a:r>
              <a:rPr lang="en-US" altLang="zh-CN" b="1" dirty="0"/>
              <a:t>—— </a:t>
            </a:r>
            <a:r>
              <a:rPr lang="zh-CN" altLang="en-US" dirty="0"/>
              <a:t>没有</a:t>
            </a:r>
            <a:r>
              <a:rPr lang="en-US" altLang="zh-CN" b="1" dirty="0"/>
              <a:t>……</a:t>
            </a:r>
            <a:br>
              <a:rPr lang="zh-CN" altLang="en-US" dirty="0"/>
            </a:br>
            <a:endParaRPr lang="zh-CN" altLang="en-US" dirty="0"/>
          </a:p>
        </p:txBody>
      </p:sp>
      <p:pic>
        <p:nvPicPr>
          <p:cNvPr id="6" name="图片 5"/>
          <p:cNvPicPr>
            <a:picLocks noChangeAspect="1"/>
          </p:cNvPicPr>
          <p:nvPr/>
        </p:nvPicPr>
        <p:blipFill>
          <a:blip r:embed="rId2"/>
          <a:stretch>
            <a:fillRect/>
          </a:stretch>
        </p:blipFill>
        <p:spPr>
          <a:xfrm>
            <a:off x="1269170" y="2257851"/>
            <a:ext cx="6642447" cy="3840444"/>
          </a:xfrm>
          <a:prstGeom prst="rect">
            <a:avLst/>
          </a:prstGeom>
        </p:spPr>
      </p:pic>
    </p:spTree>
    <p:extLst>
      <p:ext uri="{BB962C8B-B14F-4D97-AF65-F5344CB8AC3E}">
        <p14:creationId xmlns:p14="http://schemas.microsoft.com/office/powerpoint/2010/main" val="87274992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什么是数据结构</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14</a:t>
            </a:fld>
            <a:endParaRPr lang="en-US"/>
          </a:p>
        </p:txBody>
      </p:sp>
      <p:sp>
        <p:nvSpPr>
          <p:cNvPr id="5" name="内容占位符 4"/>
          <p:cNvSpPr>
            <a:spLocks noGrp="1"/>
          </p:cNvSpPr>
          <p:nvPr>
            <p:ph sz="quarter" idx="1"/>
          </p:nvPr>
        </p:nvSpPr>
        <p:spPr/>
        <p:txBody>
          <a:bodyPr/>
          <a:lstStyle/>
          <a:p>
            <a:r>
              <a:rPr lang="zh-CN" altLang="en-US" dirty="0"/>
              <a:t>计算机求解问题步骤</a:t>
            </a:r>
            <a:endParaRPr lang="en-US" altLang="zh-CN" dirty="0"/>
          </a:p>
          <a:p>
            <a:pPr lvl="1"/>
            <a:r>
              <a:rPr lang="zh-CN" altLang="en-US" dirty="0"/>
              <a:t>实际问题 → 抽象出该问题的模型 → 求该模型的解</a:t>
            </a:r>
          </a:p>
          <a:p>
            <a:endParaRPr lang="zh-CN" altLang="en-US" dirty="0"/>
          </a:p>
          <a:p>
            <a:r>
              <a:rPr lang="zh-CN" altLang="en-US" dirty="0"/>
              <a:t>问题分类：数值问题、非数值问题</a:t>
            </a:r>
            <a:endParaRPr lang="en-US" altLang="zh-CN" dirty="0"/>
          </a:p>
          <a:p>
            <a:pPr lvl="1"/>
            <a:r>
              <a:rPr lang="zh-CN" altLang="en-US" dirty="0"/>
              <a:t>数 值 问 题  → 数学方程（在实现过程中往往也包含数据结构）</a:t>
            </a:r>
            <a:endParaRPr lang="en-US" altLang="zh-CN" dirty="0"/>
          </a:p>
          <a:p>
            <a:pPr lvl="1"/>
            <a:r>
              <a:rPr lang="zh-CN" altLang="en-US" dirty="0"/>
              <a:t>非数值问题 → 数据结构</a:t>
            </a:r>
          </a:p>
          <a:p>
            <a:endParaRPr lang="zh-CN" altLang="en-US" dirty="0"/>
          </a:p>
        </p:txBody>
      </p:sp>
    </p:spTree>
    <p:extLst>
      <p:ext uri="{BB962C8B-B14F-4D97-AF65-F5344CB8AC3E}">
        <p14:creationId xmlns:p14="http://schemas.microsoft.com/office/powerpoint/2010/main" val="1268363905"/>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15</a:t>
            </a:fld>
            <a:endParaRPr lang="en-US"/>
          </a:p>
        </p:txBody>
      </p:sp>
      <p:pic>
        <p:nvPicPr>
          <p:cNvPr id="6"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 y="582168"/>
            <a:ext cx="5365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p:cNvSpPr txBox="1">
            <a:spLocks noChangeArrowheads="1"/>
          </p:cNvSpPr>
          <p:nvPr/>
        </p:nvSpPr>
        <p:spPr bwMode="auto">
          <a:xfrm>
            <a:off x="1214438" y="582168"/>
            <a:ext cx="7162800" cy="519112"/>
          </a:xfrm>
          <a:prstGeom prst="rect">
            <a:avLst/>
          </a:prstGeom>
          <a:noFill/>
          <a:ln w="9525">
            <a:noFill/>
            <a:miter lim="800000"/>
            <a:headEnd/>
            <a:tailEnd/>
          </a:ln>
          <a:effectLst/>
        </p:spPr>
        <p:txBody>
          <a:bodyPr>
            <a:spAutoFit/>
          </a:bodyPr>
          <a:lstStyle/>
          <a:p>
            <a:pPr fontAlgn="auto">
              <a:spcBef>
                <a:spcPct val="50000"/>
              </a:spcBef>
              <a:spcAft>
                <a:spcPts val="0"/>
              </a:spcAft>
              <a:defRPr/>
            </a:pPr>
            <a:r>
              <a:rPr lang="zh-CN" altLang="en-US" sz="2800" b="1" dirty="0">
                <a:latin typeface="+mn-ea"/>
                <a:ea typeface="+mn-ea"/>
              </a:rPr>
              <a:t>程序设计的实质是什么?</a:t>
            </a:r>
          </a:p>
        </p:txBody>
      </p:sp>
      <p:sp>
        <p:nvSpPr>
          <p:cNvPr id="8" name="Rectangle 11"/>
          <p:cNvSpPr>
            <a:spLocks noChangeArrowheads="1"/>
          </p:cNvSpPr>
          <p:nvPr/>
        </p:nvSpPr>
        <p:spPr bwMode="auto">
          <a:xfrm>
            <a:off x="642938" y="1439418"/>
            <a:ext cx="7920037" cy="1701800"/>
          </a:xfrm>
          <a:prstGeom prst="rect">
            <a:avLst/>
          </a:prstGeom>
          <a:noFill/>
          <a:ln w="9525">
            <a:noFill/>
            <a:miter lim="800000"/>
            <a:headEnd/>
            <a:tailEnd/>
          </a:ln>
          <a:effectLst/>
        </p:spPr>
        <p:txBody>
          <a:bodyPr>
            <a:spAutoFit/>
          </a:bodyPr>
          <a:lstStyle/>
          <a:p>
            <a:pPr fontAlgn="auto">
              <a:lnSpc>
                <a:spcPct val="120000"/>
              </a:lnSpc>
              <a:spcBef>
                <a:spcPts val="0"/>
              </a:spcBef>
              <a:spcAft>
                <a:spcPts val="0"/>
              </a:spcAft>
              <a:defRPr/>
            </a:pPr>
            <a:r>
              <a:rPr lang="zh-CN" altLang="en-US" sz="3200" b="1" dirty="0">
                <a:solidFill>
                  <a:srgbClr val="FF3300"/>
                </a:solidFill>
                <a:latin typeface="+mn-ea"/>
                <a:ea typeface="+mn-ea"/>
              </a:rPr>
              <a:t>数据表示＋数据处理</a:t>
            </a:r>
          </a:p>
          <a:p>
            <a:pPr fontAlgn="auto">
              <a:lnSpc>
                <a:spcPct val="120000"/>
              </a:lnSpc>
              <a:spcBef>
                <a:spcPts val="0"/>
              </a:spcBef>
              <a:spcAft>
                <a:spcPts val="0"/>
              </a:spcAft>
              <a:defRPr/>
            </a:pPr>
            <a:r>
              <a:rPr kumimoji="1" lang="zh-CN" altLang="en-US" sz="2800" b="1" dirty="0">
                <a:latin typeface="+mn-ea"/>
                <a:ea typeface="+mn-ea"/>
              </a:rPr>
              <a:t>数据表示的核心任务：</a:t>
            </a:r>
            <a:r>
              <a:rPr kumimoji="1" lang="zh-CN" altLang="en-US" sz="2800" b="1" dirty="0">
                <a:solidFill>
                  <a:srgbClr val="FF3300"/>
                </a:solidFill>
                <a:latin typeface="+mn-ea"/>
                <a:ea typeface="+mn-ea"/>
              </a:rPr>
              <a:t>数据结构的设计；</a:t>
            </a:r>
          </a:p>
          <a:p>
            <a:pPr eaLnBrk="1" fontAlgn="auto" hangingPunct="1">
              <a:spcBef>
                <a:spcPct val="20000"/>
              </a:spcBef>
              <a:spcAft>
                <a:spcPts val="0"/>
              </a:spcAft>
              <a:defRPr/>
            </a:pPr>
            <a:r>
              <a:rPr kumimoji="1" lang="zh-CN" altLang="en-US" sz="2800" b="1" dirty="0">
                <a:latin typeface="+mn-ea"/>
                <a:ea typeface="+mn-ea"/>
              </a:rPr>
              <a:t>数据处理的核心任务：</a:t>
            </a:r>
            <a:r>
              <a:rPr kumimoji="1" lang="zh-CN" altLang="en-US" sz="2800" b="1" dirty="0">
                <a:solidFill>
                  <a:srgbClr val="FF3300"/>
                </a:solidFill>
                <a:latin typeface="+mn-ea"/>
                <a:ea typeface="+mn-ea"/>
              </a:rPr>
              <a:t>算法设计；</a:t>
            </a:r>
            <a:endParaRPr kumimoji="1" lang="zh-CN" altLang="en-US" sz="2800" b="1" dirty="0">
              <a:latin typeface="+mn-ea"/>
              <a:ea typeface="+mn-ea"/>
            </a:endParaRPr>
          </a:p>
        </p:txBody>
      </p:sp>
      <p:sp>
        <p:nvSpPr>
          <p:cNvPr id="9" name="Text Box 12"/>
          <p:cNvSpPr txBox="1">
            <a:spLocks noChangeArrowheads="1"/>
          </p:cNvSpPr>
          <p:nvPr/>
        </p:nvSpPr>
        <p:spPr bwMode="auto">
          <a:xfrm>
            <a:off x="714375" y="4796980"/>
            <a:ext cx="7831138" cy="974725"/>
          </a:xfrm>
          <a:prstGeom prst="rect">
            <a:avLst/>
          </a:prstGeom>
          <a:noFill/>
          <a:ln w="28575">
            <a:solidFill>
              <a:schemeClr val="accent1"/>
            </a:solidFill>
            <a:miter lim="800000"/>
            <a:headEnd/>
            <a:tailEnd/>
          </a:ln>
          <a:effectLst/>
        </p:spPr>
        <p:txBody>
          <a:bodyPr>
            <a:spAutoFit/>
          </a:bodyPr>
          <a:lstStyle/>
          <a:p>
            <a:pPr eaLnBrk="1" fontAlgn="auto" hangingPunct="1">
              <a:spcBef>
                <a:spcPct val="50000"/>
              </a:spcBef>
              <a:spcAft>
                <a:spcPts val="0"/>
              </a:spcAft>
              <a:buFont typeface="Wingdings" pitchFamily="2" charset="2"/>
              <a:buNone/>
              <a:defRPr/>
            </a:pPr>
            <a:r>
              <a:rPr kumimoji="1" lang="zh-CN" altLang="en-US" sz="2800" b="1" dirty="0">
                <a:latin typeface="+mn-ea"/>
                <a:ea typeface="+mn-ea"/>
              </a:rPr>
              <a:t>数据结构课程主要讨论数据表示和数据处理的基本问题，也就是数据结构和算法的设计问题；</a:t>
            </a:r>
          </a:p>
        </p:txBody>
      </p:sp>
      <p:sp>
        <p:nvSpPr>
          <p:cNvPr id="10" name="Text Box 13"/>
          <p:cNvSpPr txBox="1">
            <a:spLocks noChangeArrowheads="1"/>
          </p:cNvSpPr>
          <p:nvPr/>
        </p:nvSpPr>
        <p:spPr bwMode="auto">
          <a:xfrm>
            <a:off x="714375" y="3653980"/>
            <a:ext cx="7848600" cy="523875"/>
          </a:xfrm>
          <a:prstGeom prst="rect">
            <a:avLst/>
          </a:prstGeom>
          <a:noFill/>
          <a:ln w="28575">
            <a:solidFill>
              <a:schemeClr val="accent1"/>
            </a:solidFill>
            <a:miter lim="800000"/>
            <a:headEnd/>
            <a:tailEnd/>
          </a:ln>
          <a:effectLst/>
        </p:spPr>
        <p:txBody>
          <a:bodyPr wrap="square">
            <a:spAutoFit/>
          </a:bodyPr>
          <a:lstStyle/>
          <a:p>
            <a:pPr eaLnBrk="1" fontAlgn="auto" hangingPunct="1">
              <a:spcBef>
                <a:spcPct val="50000"/>
              </a:spcBef>
              <a:spcAft>
                <a:spcPts val="0"/>
              </a:spcAft>
              <a:buFont typeface="Wingdings" pitchFamily="2" charset="2"/>
              <a:buNone/>
              <a:defRPr/>
            </a:pPr>
            <a:r>
              <a:rPr kumimoji="1" lang="zh-CN" altLang="en-US" sz="2800" b="1" dirty="0">
                <a:latin typeface="+mn-ea"/>
                <a:ea typeface="+mn-ea"/>
              </a:rPr>
              <a:t>数据结构问题起源于程序设计</a:t>
            </a:r>
            <a:r>
              <a:rPr kumimoji="1" lang="zh-CN" altLang="en-US" sz="2800" dirty="0">
                <a:latin typeface="+mn-ea"/>
                <a:ea typeface="+mn-ea"/>
              </a:rPr>
              <a:t> </a:t>
            </a:r>
          </a:p>
        </p:txBody>
      </p:sp>
    </p:spTree>
    <p:extLst>
      <p:ext uri="{BB962C8B-B14F-4D97-AF65-F5344CB8AC3E}">
        <p14:creationId xmlns:p14="http://schemas.microsoft.com/office/powerpoint/2010/main" val="311187837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例</a:t>
            </a:r>
            <a:r>
              <a:rPr lang="en-US" altLang="zh-CN" dirty="0"/>
              <a:t>1</a:t>
            </a:r>
            <a:r>
              <a:rPr lang="zh-CN" altLang="en-US" dirty="0"/>
              <a:t>学籍管理问题</a:t>
            </a:r>
            <a:r>
              <a:rPr lang="en-US" altLang="zh-CN" dirty="0"/>
              <a:t>—</a:t>
            </a:r>
            <a:r>
              <a:rPr lang="zh-CN" altLang="en-US" dirty="0"/>
              <a:t>表结构</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16</a:t>
            </a:fld>
            <a:endParaRPr lang="en-US"/>
          </a:p>
        </p:txBody>
      </p:sp>
      <p:graphicFrame>
        <p:nvGraphicFramePr>
          <p:cNvPr id="6" name="表格 5"/>
          <p:cNvGraphicFramePr>
            <a:graphicFrameLocks noGrp="1"/>
          </p:cNvGraphicFramePr>
          <p:nvPr/>
        </p:nvGraphicFramePr>
        <p:xfrm>
          <a:off x="395288" y="2070100"/>
          <a:ext cx="7848600" cy="4160845"/>
        </p:xfrm>
        <a:graphic>
          <a:graphicData uri="http://schemas.openxmlformats.org/drawingml/2006/table">
            <a:tbl>
              <a:tblPr firstRow="1" bandRow="1">
                <a:tableStyleId>{5C22544A-7EE6-4342-B048-85BDC9FD1C3A}</a:tableStyleId>
              </a:tblPr>
              <a:tblGrid>
                <a:gridCol w="864066">
                  <a:extLst>
                    <a:ext uri="{9D8B030D-6E8A-4147-A177-3AD203B41FA5}">
                      <a16:colId xmlns:a16="http://schemas.microsoft.com/office/drawing/2014/main" val="20000"/>
                    </a:ext>
                  </a:extLst>
                </a:gridCol>
                <a:gridCol w="1152088">
                  <a:extLst>
                    <a:ext uri="{9D8B030D-6E8A-4147-A177-3AD203B41FA5}">
                      <a16:colId xmlns:a16="http://schemas.microsoft.com/office/drawing/2014/main" val="20001"/>
                    </a:ext>
                  </a:extLst>
                </a:gridCol>
                <a:gridCol w="1224094">
                  <a:extLst>
                    <a:ext uri="{9D8B030D-6E8A-4147-A177-3AD203B41FA5}">
                      <a16:colId xmlns:a16="http://schemas.microsoft.com/office/drawing/2014/main" val="20002"/>
                    </a:ext>
                  </a:extLst>
                </a:gridCol>
                <a:gridCol w="864064">
                  <a:extLst>
                    <a:ext uri="{9D8B030D-6E8A-4147-A177-3AD203B41FA5}">
                      <a16:colId xmlns:a16="http://schemas.microsoft.com/office/drawing/2014/main" val="20003"/>
                    </a:ext>
                  </a:extLst>
                </a:gridCol>
                <a:gridCol w="1872143">
                  <a:extLst>
                    <a:ext uri="{9D8B030D-6E8A-4147-A177-3AD203B41FA5}">
                      <a16:colId xmlns:a16="http://schemas.microsoft.com/office/drawing/2014/main" val="20004"/>
                    </a:ext>
                  </a:extLst>
                </a:gridCol>
                <a:gridCol w="1008077">
                  <a:extLst>
                    <a:ext uri="{9D8B030D-6E8A-4147-A177-3AD203B41FA5}">
                      <a16:colId xmlns:a16="http://schemas.microsoft.com/office/drawing/2014/main" val="20005"/>
                    </a:ext>
                  </a:extLst>
                </a:gridCol>
                <a:gridCol w="864068">
                  <a:extLst>
                    <a:ext uri="{9D8B030D-6E8A-4147-A177-3AD203B41FA5}">
                      <a16:colId xmlns:a16="http://schemas.microsoft.com/office/drawing/2014/main" val="20006"/>
                    </a:ext>
                  </a:extLst>
                </a:gridCol>
              </a:tblGrid>
              <a:tr h="881997">
                <a:tc>
                  <a:txBody>
                    <a:bodyPr/>
                    <a:lstStyle/>
                    <a:p>
                      <a:endParaRPr lang="zh-CN" altLang="en-US" sz="1800" dirty="0"/>
                    </a:p>
                  </a:txBody>
                  <a:tcPr marL="91437" marR="91437"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1800" b="1" dirty="0">
                          <a:latin typeface="Times New Roman" pitchFamily="18" charset="0"/>
                          <a:ea typeface="幼圆" pitchFamily="49" charset="-122"/>
                        </a:rPr>
                        <a:t>学号</a:t>
                      </a:r>
                      <a:endParaRPr kumimoji="1" lang="zh-CN" altLang="en-US" sz="1800" b="1" dirty="0">
                        <a:latin typeface="Times New Roman" pitchFamily="18" charset="0"/>
                      </a:endParaRPr>
                    </a:p>
                    <a:p>
                      <a:endParaRPr lang="zh-CN" altLang="en-US" sz="1800" dirty="0"/>
                    </a:p>
                  </a:txBody>
                  <a:tcPr marL="91437" marR="91437"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1800" b="1" dirty="0">
                          <a:latin typeface="Times New Roman" pitchFamily="18" charset="0"/>
                          <a:ea typeface="幼圆" pitchFamily="49" charset="-122"/>
                        </a:rPr>
                        <a:t>姓名</a:t>
                      </a:r>
                      <a:endParaRPr kumimoji="1" lang="zh-CN" altLang="en-US" sz="1800" b="1" dirty="0">
                        <a:latin typeface="Times New Roman" pitchFamily="18" charset="0"/>
                      </a:endParaRPr>
                    </a:p>
                    <a:p>
                      <a:endParaRPr lang="zh-CN" altLang="en-US" sz="1800" dirty="0"/>
                    </a:p>
                  </a:txBody>
                  <a:tcPr marL="91437" marR="91437"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1800" b="1" dirty="0">
                          <a:latin typeface="Times New Roman" pitchFamily="18" charset="0"/>
                          <a:ea typeface="幼圆" pitchFamily="49" charset="-122"/>
                        </a:rPr>
                        <a:t>性别</a:t>
                      </a:r>
                      <a:endParaRPr kumimoji="1" lang="zh-CN" altLang="en-US" sz="1800" b="1" dirty="0">
                        <a:latin typeface="Times New Roman" pitchFamily="18" charset="0"/>
                      </a:endParaRPr>
                    </a:p>
                    <a:p>
                      <a:endParaRPr lang="zh-CN" altLang="en-US" sz="1800" dirty="0"/>
                    </a:p>
                  </a:txBody>
                  <a:tcPr marL="91437" marR="91437"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1800" b="1" dirty="0">
                          <a:latin typeface="Times New Roman" pitchFamily="18" charset="0"/>
                          <a:ea typeface="幼圆" pitchFamily="49" charset="-122"/>
                        </a:rPr>
                        <a:t>出生日期</a:t>
                      </a:r>
                      <a:endParaRPr kumimoji="1" lang="zh-CN" altLang="en-US" sz="1800" b="1" dirty="0">
                        <a:latin typeface="Times New Roman" pitchFamily="18" charset="0"/>
                      </a:endParaRPr>
                    </a:p>
                    <a:p>
                      <a:endParaRPr lang="zh-CN" altLang="en-US" sz="1800" dirty="0"/>
                    </a:p>
                  </a:txBody>
                  <a:tcPr marL="91437" marR="91437" marT="45715" marB="45715"/>
                </a:tc>
                <a:tc>
                  <a:txBody>
                    <a:bodyPr/>
                    <a:lstStyle/>
                    <a:p>
                      <a:r>
                        <a:rPr lang="zh-CN" altLang="en-US" sz="1800" dirty="0"/>
                        <a:t>二外</a:t>
                      </a:r>
                    </a:p>
                  </a:txBody>
                  <a:tcPr marL="91437" marR="91437" marT="45715" marB="45715"/>
                </a:tc>
                <a:tc>
                  <a:txBody>
                    <a:bodyPr/>
                    <a:lstStyle/>
                    <a:p>
                      <a:r>
                        <a:rPr lang="en-US" altLang="zh-CN" sz="3200" dirty="0"/>
                        <a:t>…</a:t>
                      </a:r>
                      <a:endParaRPr lang="zh-CN" altLang="en-US" sz="3200" dirty="0"/>
                    </a:p>
                  </a:txBody>
                  <a:tcPr marL="91437" marR="91437" marT="45715" marB="45715"/>
                </a:tc>
                <a:extLst>
                  <a:ext uri="{0D108BD9-81ED-4DB2-BD59-A6C34878D82A}">
                    <a16:rowId xmlns:a16="http://schemas.microsoft.com/office/drawing/2014/main" val="10000"/>
                  </a:ext>
                </a:extLst>
              </a:tr>
              <a:tr h="822948">
                <a:tc>
                  <a:txBody>
                    <a:bodyPr/>
                    <a:lstStyle/>
                    <a:p>
                      <a:r>
                        <a:rPr lang="en-US" altLang="zh-CN" sz="2400" dirty="0"/>
                        <a:t>1</a:t>
                      </a:r>
                      <a:endParaRPr lang="zh-CN" altLang="en-US" sz="2400" dirty="0"/>
                    </a:p>
                  </a:txBody>
                  <a:tcPr marL="91437" marR="91437"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b="1" dirty="0">
                          <a:latin typeface="Times New Roman" pitchFamily="18" charset="0"/>
                        </a:rPr>
                        <a:t>00</a:t>
                      </a:r>
                      <a:r>
                        <a:rPr kumimoji="1" lang="en-US" altLang="zh-CN" sz="2400" b="1" dirty="0">
                          <a:latin typeface="Times New Roman" pitchFamily="18" charset="0"/>
                        </a:rPr>
                        <a:t>0</a:t>
                      </a:r>
                      <a:r>
                        <a:rPr kumimoji="1" lang="zh-CN" altLang="en-US" sz="2400" b="1" dirty="0">
                          <a:latin typeface="Times New Roman" pitchFamily="18" charset="0"/>
                        </a:rPr>
                        <a:t>1</a:t>
                      </a:r>
                    </a:p>
                  </a:txBody>
                  <a:tcPr marL="91437" marR="91437"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b="1" dirty="0">
                          <a:latin typeface="Times New Roman" pitchFamily="18" charset="0"/>
                        </a:rPr>
                        <a:t>王  军</a:t>
                      </a:r>
                    </a:p>
                    <a:p>
                      <a:endParaRPr lang="zh-CN" altLang="en-US" sz="2400" dirty="0"/>
                    </a:p>
                  </a:txBody>
                  <a:tcPr marL="91437" marR="91437"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b="1" dirty="0">
                          <a:latin typeface="Times New Roman" pitchFamily="18" charset="0"/>
                        </a:rPr>
                        <a:t>男</a:t>
                      </a:r>
                    </a:p>
                    <a:p>
                      <a:endParaRPr lang="zh-CN" altLang="en-US" sz="2400" dirty="0"/>
                    </a:p>
                  </a:txBody>
                  <a:tcPr marL="91437" marR="91437"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b="1" dirty="0">
                          <a:latin typeface="Times New Roman" pitchFamily="18" charset="0"/>
                        </a:rPr>
                        <a:t>19</a:t>
                      </a:r>
                      <a:r>
                        <a:rPr kumimoji="1" lang="en-US" altLang="zh-CN" sz="2400" b="1" dirty="0">
                          <a:latin typeface="Times New Roman" pitchFamily="18" charset="0"/>
                        </a:rPr>
                        <a:t>9</a:t>
                      </a:r>
                      <a:r>
                        <a:rPr kumimoji="1" lang="zh-CN" altLang="en-US" sz="2400" b="1" dirty="0">
                          <a:latin typeface="Times New Roman" pitchFamily="18" charset="0"/>
                        </a:rPr>
                        <a:t>3/09/02</a:t>
                      </a:r>
                    </a:p>
                    <a:p>
                      <a:endParaRPr lang="zh-CN" altLang="en-US" sz="2400" dirty="0"/>
                    </a:p>
                  </a:txBody>
                  <a:tcPr marL="91437" marR="91437" marT="45715" marB="45715"/>
                </a:tc>
                <a:tc>
                  <a:txBody>
                    <a:bodyPr/>
                    <a:lstStyle/>
                    <a:p>
                      <a:r>
                        <a:rPr lang="zh-CN" altLang="en-US" sz="2400" dirty="0"/>
                        <a:t>法语</a:t>
                      </a:r>
                    </a:p>
                  </a:txBody>
                  <a:tcPr marL="91437" marR="91437" marT="45715" marB="45715"/>
                </a:tc>
                <a:tc>
                  <a:txBody>
                    <a:bodyPr/>
                    <a:lstStyle/>
                    <a:p>
                      <a:r>
                        <a:rPr lang="en-US" altLang="zh-CN" sz="3200"/>
                        <a:t>…</a:t>
                      </a:r>
                      <a:endParaRPr lang="zh-CN" altLang="en-US" sz="3200" dirty="0"/>
                    </a:p>
                  </a:txBody>
                  <a:tcPr marL="91437" marR="91437" marT="45715" marB="45715"/>
                </a:tc>
                <a:extLst>
                  <a:ext uri="{0D108BD9-81ED-4DB2-BD59-A6C34878D82A}">
                    <a16:rowId xmlns:a16="http://schemas.microsoft.com/office/drawing/2014/main" val="10001"/>
                  </a:ext>
                </a:extLst>
              </a:tr>
              <a:tr h="822948">
                <a:tc>
                  <a:txBody>
                    <a:bodyPr/>
                    <a:lstStyle/>
                    <a:p>
                      <a:r>
                        <a:rPr lang="en-US" altLang="zh-CN" sz="2400" dirty="0"/>
                        <a:t>2</a:t>
                      </a:r>
                      <a:endParaRPr lang="zh-CN" altLang="en-US" sz="2400" dirty="0"/>
                    </a:p>
                  </a:txBody>
                  <a:tcPr marL="91437" marR="91437"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b="1" dirty="0">
                          <a:latin typeface="Times New Roman" pitchFamily="18" charset="0"/>
                        </a:rPr>
                        <a:t>00</a:t>
                      </a:r>
                      <a:r>
                        <a:rPr kumimoji="1" lang="en-US" altLang="zh-CN" sz="2400" b="1" dirty="0">
                          <a:latin typeface="Times New Roman" pitchFamily="18" charset="0"/>
                        </a:rPr>
                        <a:t>03</a:t>
                      </a:r>
                      <a:endParaRPr kumimoji="1" lang="zh-CN" altLang="en-US" sz="2400" b="1" dirty="0">
                        <a:latin typeface="Times New Roman" pitchFamily="18" charset="0"/>
                      </a:endParaRPr>
                    </a:p>
                  </a:txBody>
                  <a:tcPr marL="91437" marR="91437"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b="1" dirty="0">
                          <a:latin typeface="Times New Roman" pitchFamily="18" charset="0"/>
                        </a:rPr>
                        <a:t>李  明</a:t>
                      </a:r>
                    </a:p>
                    <a:p>
                      <a:endParaRPr lang="zh-CN" altLang="en-US" sz="2400" dirty="0"/>
                    </a:p>
                  </a:txBody>
                  <a:tcPr marL="91437" marR="91437"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b="1" dirty="0">
                          <a:latin typeface="Times New Roman" pitchFamily="18" charset="0"/>
                        </a:rPr>
                        <a:t>男</a:t>
                      </a:r>
                    </a:p>
                    <a:p>
                      <a:endParaRPr lang="zh-CN" altLang="en-US" sz="2400" dirty="0"/>
                    </a:p>
                  </a:txBody>
                  <a:tcPr marL="91437" marR="91437"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b="1" dirty="0">
                          <a:latin typeface="Times New Roman" pitchFamily="18" charset="0"/>
                        </a:rPr>
                        <a:t>19</a:t>
                      </a:r>
                      <a:r>
                        <a:rPr kumimoji="1" lang="en-US" altLang="zh-CN" sz="2400" b="1" dirty="0">
                          <a:latin typeface="Times New Roman" pitchFamily="18" charset="0"/>
                        </a:rPr>
                        <a:t>9</a:t>
                      </a:r>
                      <a:r>
                        <a:rPr kumimoji="1" lang="zh-CN" altLang="en-US" sz="2400" b="1" dirty="0">
                          <a:latin typeface="Times New Roman" pitchFamily="18" charset="0"/>
                        </a:rPr>
                        <a:t>2/12/25</a:t>
                      </a:r>
                    </a:p>
                    <a:p>
                      <a:endParaRPr lang="zh-CN" altLang="en-US" sz="2400" dirty="0"/>
                    </a:p>
                  </a:txBody>
                  <a:tcPr marL="91437" marR="91437" marT="45715" marB="45715"/>
                </a:tc>
                <a:tc>
                  <a:txBody>
                    <a:bodyPr/>
                    <a:lstStyle/>
                    <a:p>
                      <a:r>
                        <a:rPr lang="zh-CN" altLang="en-US" sz="2400" dirty="0"/>
                        <a:t>西语</a:t>
                      </a:r>
                    </a:p>
                  </a:txBody>
                  <a:tcPr marL="91437" marR="91437" marT="45715" marB="45715"/>
                </a:tc>
                <a:tc>
                  <a:txBody>
                    <a:bodyPr/>
                    <a:lstStyle/>
                    <a:p>
                      <a:r>
                        <a:rPr lang="en-US" altLang="zh-CN" sz="3200"/>
                        <a:t>…</a:t>
                      </a:r>
                      <a:endParaRPr lang="zh-CN" altLang="en-US" sz="3200" dirty="0"/>
                    </a:p>
                  </a:txBody>
                  <a:tcPr marL="91437" marR="91437" marT="45715" marB="45715"/>
                </a:tc>
                <a:extLst>
                  <a:ext uri="{0D108BD9-81ED-4DB2-BD59-A6C34878D82A}">
                    <a16:rowId xmlns:a16="http://schemas.microsoft.com/office/drawing/2014/main" val="10002"/>
                  </a:ext>
                </a:extLst>
              </a:tr>
              <a:tr h="822948">
                <a:tc>
                  <a:txBody>
                    <a:bodyPr/>
                    <a:lstStyle/>
                    <a:p>
                      <a:r>
                        <a:rPr lang="en-US" altLang="zh-CN" sz="2400" dirty="0"/>
                        <a:t>3</a:t>
                      </a:r>
                      <a:endParaRPr lang="zh-CN" altLang="en-US" sz="2400" dirty="0"/>
                    </a:p>
                  </a:txBody>
                  <a:tcPr marL="91437" marR="91437"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b="1" dirty="0">
                          <a:latin typeface="Times New Roman" pitchFamily="18" charset="0"/>
                        </a:rPr>
                        <a:t>00</a:t>
                      </a:r>
                      <a:r>
                        <a:rPr kumimoji="1" lang="en-US" altLang="zh-CN" sz="2400" b="1" dirty="0">
                          <a:latin typeface="Times New Roman" pitchFamily="18" charset="0"/>
                        </a:rPr>
                        <a:t>06</a:t>
                      </a:r>
                      <a:endParaRPr kumimoji="1" lang="zh-CN" altLang="en-US" sz="2400" b="1" dirty="0">
                        <a:latin typeface="Times New Roman" pitchFamily="18" charset="0"/>
                      </a:endParaRPr>
                    </a:p>
                  </a:txBody>
                  <a:tcPr marL="91437" marR="91437"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b="1" dirty="0">
                          <a:latin typeface="Times New Roman" pitchFamily="18" charset="0"/>
                        </a:rPr>
                        <a:t>汤晓影</a:t>
                      </a:r>
                    </a:p>
                    <a:p>
                      <a:endParaRPr lang="zh-CN" altLang="en-US" sz="2400" dirty="0"/>
                    </a:p>
                  </a:txBody>
                  <a:tcPr marL="91437" marR="91437" marT="45715" marB="45715"/>
                </a:tc>
                <a:tc>
                  <a:txBody>
                    <a:bodyPr/>
                    <a:lstStyle/>
                    <a:p>
                      <a:r>
                        <a:rPr lang="zh-CN" altLang="en-US" sz="2400" dirty="0"/>
                        <a:t>女</a:t>
                      </a:r>
                    </a:p>
                  </a:txBody>
                  <a:tcPr marL="91437" marR="91437"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b="1" dirty="0">
                          <a:latin typeface="Times New Roman" pitchFamily="18" charset="0"/>
                        </a:rPr>
                        <a:t>19</a:t>
                      </a:r>
                      <a:r>
                        <a:rPr kumimoji="1" lang="en-US" altLang="zh-CN" sz="2400" b="1" dirty="0">
                          <a:latin typeface="Times New Roman" pitchFamily="18" charset="0"/>
                        </a:rPr>
                        <a:t>9</a:t>
                      </a:r>
                      <a:r>
                        <a:rPr kumimoji="1" lang="zh-CN" altLang="en-US" sz="2400" b="1" dirty="0">
                          <a:latin typeface="Times New Roman" pitchFamily="18" charset="0"/>
                        </a:rPr>
                        <a:t>4/03/26</a:t>
                      </a:r>
                    </a:p>
                    <a:p>
                      <a:endParaRPr lang="zh-CN" altLang="en-US" sz="2400" dirty="0"/>
                    </a:p>
                  </a:txBody>
                  <a:tcPr marL="91437" marR="91437" marT="45715" marB="45715"/>
                </a:tc>
                <a:tc>
                  <a:txBody>
                    <a:bodyPr/>
                    <a:lstStyle/>
                    <a:p>
                      <a:r>
                        <a:rPr lang="zh-CN" altLang="en-US" sz="2400" dirty="0"/>
                        <a:t>日语</a:t>
                      </a:r>
                    </a:p>
                  </a:txBody>
                  <a:tcPr marL="91437" marR="91437" marT="45715" marB="45715"/>
                </a:tc>
                <a:tc>
                  <a:txBody>
                    <a:bodyPr/>
                    <a:lstStyle/>
                    <a:p>
                      <a:r>
                        <a:rPr lang="en-US" altLang="zh-CN" sz="3200" dirty="0"/>
                        <a:t>…</a:t>
                      </a:r>
                      <a:endParaRPr lang="zh-CN" altLang="en-US" sz="3200" dirty="0"/>
                    </a:p>
                  </a:txBody>
                  <a:tcPr marL="91437" marR="91437" marT="45715" marB="45715"/>
                </a:tc>
                <a:extLst>
                  <a:ext uri="{0D108BD9-81ED-4DB2-BD59-A6C34878D82A}">
                    <a16:rowId xmlns:a16="http://schemas.microsoft.com/office/drawing/2014/main" val="10003"/>
                  </a:ext>
                </a:extLst>
              </a:tr>
              <a:tr h="809998">
                <a:tc>
                  <a:txBody>
                    <a:bodyPr/>
                    <a:lstStyle/>
                    <a:p>
                      <a:r>
                        <a:rPr lang="en-US" altLang="zh-CN" sz="3200" dirty="0"/>
                        <a:t>…</a:t>
                      </a:r>
                      <a:endParaRPr lang="zh-CN" altLang="en-US" sz="3200" dirty="0"/>
                    </a:p>
                  </a:txBody>
                  <a:tcPr marL="91437" marR="91437" marT="45715" marB="45715"/>
                </a:tc>
                <a:tc>
                  <a:txBody>
                    <a:bodyPr/>
                    <a:lstStyle/>
                    <a:p>
                      <a:r>
                        <a:rPr lang="en-US" altLang="zh-CN" sz="3200"/>
                        <a:t>…</a:t>
                      </a:r>
                      <a:endParaRPr lang="zh-CN" altLang="en-US" sz="3200" dirty="0"/>
                    </a:p>
                  </a:txBody>
                  <a:tcPr marL="91437" marR="91437" marT="45715" marB="45715"/>
                </a:tc>
                <a:tc>
                  <a:txBody>
                    <a:bodyPr/>
                    <a:lstStyle/>
                    <a:p>
                      <a:r>
                        <a:rPr lang="en-US" altLang="zh-CN" sz="3200"/>
                        <a:t>…</a:t>
                      </a:r>
                      <a:endParaRPr lang="zh-CN" altLang="en-US" sz="3200" dirty="0"/>
                    </a:p>
                  </a:txBody>
                  <a:tcPr marL="91437" marR="91437" marT="45715" marB="45715"/>
                </a:tc>
                <a:tc>
                  <a:txBody>
                    <a:bodyPr/>
                    <a:lstStyle/>
                    <a:p>
                      <a:r>
                        <a:rPr lang="en-US" altLang="zh-CN" sz="3200"/>
                        <a:t>…</a:t>
                      </a:r>
                      <a:endParaRPr lang="zh-CN" altLang="en-US" sz="3200" dirty="0"/>
                    </a:p>
                  </a:txBody>
                  <a:tcPr marL="91437" marR="91437" marT="45715" marB="45715"/>
                </a:tc>
                <a:tc>
                  <a:txBody>
                    <a:bodyPr/>
                    <a:lstStyle/>
                    <a:p>
                      <a:r>
                        <a:rPr lang="en-US" altLang="zh-CN" sz="3200"/>
                        <a:t>…</a:t>
                      </a:r>
                      <a:endParaRPr lang="zh-CN" altLang="en-US" sz="3200" dirty="0"/>
                    </a:p>
                  </a:txBody>
                  <a:tcPr marL="91437" marR="91437" marT="45715" marB="45715"/>
                </a:tc>
                <a:tc>
                  <a:txBody>
                    <a:bodyPr/>
                    <a:lstStyle/>
                    <a:p>
                      <a:r>
                        <a:rPr lang="en-US" altLang="zh-CN" sz="3200"/>
                        <a:t>…</a:t>
                      </a:r>
                      <a:endParaRPr lang="zh-CN" altLang="en-US" sz="3200" dirty="0"/>
                    </a:p>
                  </a:txBody>
                  <a:tcPr marL="91437" marR="91437" marT="45715" marB="45715"/>
                </a:tc>
                <a:tc>
                  <a:txBody>
                    <a:bodyPr/>
                    <a:lstStyle/>
                    <a:p>
                      <a:r>
                        <a:rPr lang="en-US" altLang="zh-CN" sz="3200" dirty="0"/>
                        <a:t>…</a:t>
                      </a:r>
                      <a:endParaRPr lang="zh-CN" altLang="en-US" sz="3200" dirty="0"/>
                    </a:p>
                  </a:txBody>
                  <a:tcPr marL="91437" marR="91437" marT="45715" marB="4571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24676676"/>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例</a:t>
            </a:r>
            <a:r>
              <a:rPr lang="en-US" altLang="zh-CN" dirty="0"/>
              <a:t>2  </a:t>
            </a:r>
            <a:r>
              <a:rPr lang="zh-CN" altLang="en-US" dirty="0"/>
              <a:t>人机对弈问题</a:t>
            </a:r>
            <a:r>
              <a:rPr lang="en-US" altLang="zh-CN" dirty="0"/>
              <a:t>—</a:t>
            </a:r>
            <a:r>
              <a:rPr lang="zh-CN" altLang="en-US" dirty="0"/>
              <a:t>树结构</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17</a:t>
            </a:fld>
            <a:endParaRPr lang="en-US"/>
          </a:p>
        </p:txBody>
      </p:sp>
      <p:grpSp>
        <p:nvGrpSpPr>
          <p:cNvPr id="6" name="Group 139"/>
          <p:cNvGrpSpPr>
            <a:grpSpLocks/>
          </p:cNvGrpSpPr>
          <p:nvPr/>
        </p:nvGrpSpPr>
        <p:grpSpPr bwMode="auto">
          <a:xfrm>
            <a:off x="3816140" y="2331100"/>
            <a:ext cx="1008063" cy="900113"/>
            <a:chOff x="2374" y="1119"/>
            <a:chExt cx="778" cy="563"/>
          </a:xfrm>
        </p:grpSpPr>
        <p:sp>
          <p:nvSpPr>
            <p:cNvPr id="7" name="Rectangle 12"/>
            <p:cNvSpPr>
              <a:spLocks noChangeArrowheads="1"/>
            </p:cNvSpPr>
            <p:nvPr/>
          </p:nvSpPr>
          <p:spPr bwMode="auto">
            <a:xfrm>
              <a:off x="2374" y="1119"/>
              <a:ext cx="778" cy="56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 name="Line 13"/>
            <p:cNvSpPr>
              <a:spLocks noChangeShapeType="1"/>
            </p:cNvSpPr>
            <p:nvPr/>
          </p:nvSpPr>
          <p:spPr bwMode="auto">
            <a:xfrm>
              <a:off x="2374" y="1304"/>
              <a:ext cx="778"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14"/>
            <p:cNvSpPr>
              <a:spLocks noChangeShapeType="1"/>
            </p:cNvSpPr>
            <p:nvPr/>
          </p:nvSpPr>
          <p:spPr bwMode="auto">
            <a:xfrm>
              <a:off x="2374" y="1497"/>
              <a:ext cx="778"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5"/>
            <p:cNvSpPr>
              <a:spLocks noChangeShapeType="1"/>
            </p:cNvSpPr>
            <p:nvPr/>
          </p:nvSpPr>
          <p:spPr bwMode="auto">
            <a:xfrm>
              <a:off x="2638" y="1119"/>
              <a:ext cx="1" cy="5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6"/>
            <p:cNvSpPr>
              <a:spLocks noChangeShapeType="1"/>
            </p:cNvSpPr>
            <p:nvPr/>
          </p:nvSpPr>
          <p:spPr bwMode="auto">
            <a:xfrm>
              <a:off x="2896" y="1119"/>
              <a:ext cx="1" cy="5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Oval 17"/>
            <p:cNvSpPr>
              <a:spLocks noChangeArrowheads="1"/>
            </p:cNvSpPr>
            <p:nvPr/>
          </p:nvSpPr>
          <p:spPr bwMode="auto">
            <a:xfrm>
              <a:off x="2967" y="1179"/>
              <a:ext cx="118" cy="84"/>
            </a:xfrm>
            <a:prstGeom prst="ellipse">
              <a:avLst/>
            </a:prstGeom>
            <a:solidFill>
              <a:schemeClr val="tx1"/>
            </a:solidFill>
            <a:ln w="2857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 name="Oval 18"/>
            <p:cNvSpPr>
              <a:spLocks noChangeArrowheads="1"/>
            </p:cNvSpPr>
            <p:nvPr/>
          </p:nvSpPr>
          <p:spPr bwMode="auto">
            <a:xfrm>
              <a:off x="2711" y="1375"/>
              <a:ext cx="116" cy="8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 name="Oval 19"/>
            <p:cNvSpPr>
              <a:spLocks noChangeArrowheads="1"/>
            </p:cNvSpPr>
            <p:nvPr/>
          </p:nvSpPr>
          <p:spPr bwMode="auto">
            <a:xfrm>
              <a:off x="2470" y="1563"/>
              <a:ext cx="117" cy="8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 name="Oval 20"/>
            <p:cNvSpPr>
              <a:spLocks noChangeArrowheads="1"/>
            </p:cNvSpPr>
            <p:nvPr/>
          </p:nvSpPr>
          <p:spPr bwMode="auto">
            <a:xfrm>
              <a:off x="2713" y="1560"/>
              <a:ext cx="117" cy="84"/>
            </a:xfrm>
            <a:prstGeom prst="ellipse">
              <a:avLst/>
            </a:prstGeom>
            <a:solidFill>
              <a:schemeClr val="tx1"/>
            </a:solidFill>
            <a:ln w="2857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16" name="Group 162"/>
          <p:cNvGrpSpPr>
            <a:grpSpLocks/>
          </p:cNvGrpSpPr>
          <p:nvPr/>
        </p:nvGrpSpPr>
        <p:grpSpPr bwMode="auto">
          <a:xfrm>
            <a:off x="963403" y="3237563"/>
            <a:ext cx="3032125" cy="1352550"/>
            <a:chOff x="573" y="2188"/>
            <a:chExt cx="1910" cy="852"/>
          </a:xfrm>
        </p:grpSpPr>
        <p:sp>
          <p:nvSpPr>
            <p:cNvPr id="17" name="Line 21"/>
            <p:cNvSpPr>
              <a:spLocks noChangeShapeType="1"/>
            </p:cNvSpPr>
            <p:nvPr/>
          </p:nvSpPr>
          <p:spPr bwMode="auto">
            <a:xfrm flipH="1">
              <a:off x="1030" y="2188"/>
              <a:ext cx="1453" cy="280"/>
            </a:xfrm>
            <a:prstGeom prst="line">
              <a:avLst/>
            </a:prstGeom>
            <a:noFill/>
            <a:ln w="28575">
              <a:solidFill>
                <a:srgbClr val="006666"/>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8" name="Group 153"/>
            <p:cNvGrpSpPr>
              <a:grpSpLocks/>
            </p:cNvGrpSpPr>
            <p:nvPr/>
          </p:nvGrpSpPr>
          <p:grpSpPr bwMode="auto">
            <a:xfrm>
              <a:off x="573" y="2473"/>
              <a:ext cx="635" cy="567"/>
              <a:chOff x="573" y="2473"/>
              <a:chExt cx="776" cy="563"/>
            </a:xfrm>
          </p:grpSpPr>
          <p:sp>
            <p:nvSpPr>
              <p:cNvPr id="19" name="Rectangle 28"/>
              <p:cNvSpPr>
                <a:spLocks noChangeArrowheads="1"/>
              </p:cNvSpPr>
              <p:nvPr/>
            </p:nvSpPr>
            <p:spPr bwMode="auto">
              <a:xfrm>
                <a:off x="573" y="2473"/>
                <a:ext cx="776" cy="56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 name="Line 29"/>
              <p:cNvSpPr>
                <a:spLocks noChangeShapeType="1"/>
              </p:cNvSpPr>
              <p:nvPr/>
            </p:nvSpPr>
            <p:spPr bwMode="auto">
              <a:xfrm>
                <a:off x="573" y="2668"/>
                <a:ext cx="776"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30"/>
              <p:cNvSpPr>
                <a:spLocks noChangeShapeType="1"/>
              </p:cNvSpPr>
              <p:nvPr/>
            </p:nvSpPr>
            <p:spPr bwMode="auto">
              <a:xfrm>
                <a:off x="573" y="2855"/>
                <a:ext cx="776"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31"/>
              <p:cNvSpPr>
                <a:spLocks noChangeShapeType="1"/>
              </p:cNvSpPr>
              <p:nvPr/>
            </p:nvSpPr>
            <p:spPr bwMode="auto">
              <a:xfrm>
                <a:off x="818" y="2473"/>
                <a:ext cx="1" cy="5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32"/>
              <p:cNvSpPr>
                <a:spLocks noChangeShapeType="1"/>
              </p:cNvSpPr>
              <p:nvPr/>
            </p:nvSpPr>
            <p:spPr bwMode="auto">
              <a:xfrm>
                <a:off x="1086" y="2473"/>
                <a:ext cx="1" cy="5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Oval 33"/>
              <p:cNvSpPr>
                <a:spLocks noChangeArrowheads="1"/>
              </p:cNvSpPr>
              <p:nvPr/>
            </p:nvSpPr>
            <p:spPr bwMode="auto">
              <a:xfrm>
                <a:off x="1158" y="2550"/>
                <a:ext cx="116" cy="85"/>
              </a:xfrm>
              <a:prstGeom prst="ellipse">
                <a:avLst/>
              </a:prstGeom>
              <a:solidFill>
                <a:schemeClr val="tx1"/>
              </a:solidFill>
              <a:ln w="2857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400">
                  <a:solidFill>
                    <a:schemeClr val="bg1"/>
                  </a:solidFill>
                  <a:latin typeface="Times New Roman" panose="02020603050405020304" pitchFamily="18" charset="0"/>
                  <a:ea typeface="隶书" panose="02010509060101010101" pitchFamily="49" charset="-122"/>
                </a:endParaRPr>
              </a:p>
            </p:txBody>
          </p:sp>
          <p:sp>
            <p:nvSpPr>
              <p:cNvPr id="25" name="Oval 34"/>
              <p:cNvSpPr>
                <a:spLocks noChangeArrowheads="1"/>
              </p:cNvSpPr>
              <p:nvPr/>
            </p:nvSpPr>
            <p:spPr bwMode="auto">
              <a:xfrm>
                <a:off x="901" y="2731"/>
                <a:ext cx="116" cy="8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 name="Oval 35"/>
              <p:cNvSpPr>
                <a:spLocks noChangeArrowheads="1"/>
              </p:cNvSpPr>
              <p:nvPr/>
            </p:nvSpPr>
            <p:spPr bwMode="auto">
              <a:xfrm>
                <a:off x="657" y="2900"/>
                <a:ext cx="116" cy="8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7" name="Oval 36"/>
              <p:cNvSpPr>
                <a:spLocks noChangeArrowheads="1"/>
              </p:cNvSpPr>
              <p:nvPr/>
            </p:nvSpPr>
            <p:spPr bwMode="auto">
              <a:xfrm>
                <a:off x="892" y="2900"/>
                <a:ext cx="115" cy="85"/>
              </a:xfrm>
              <a:prstGeom prst="ellipse">
                <a:avLst/>
              </a:prstGeom>
              <a:solidFill>
                <a:schemeClr val="tx1"/>
              </a:solidFill>
              <a:ln w="2857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 name="Oval 37"/>
              <p:cNvSpPr>
                <a:spLocks noChangeArrowheads="1"/>
              </p:cNvSpPr>
              <p:nvPr/>
            </p:nvSpPr>
            <p:spPr bwMode="auto">
              <a:xfrm>
                <a:off x="654" y="2738"/>
                <a:ext cx="117" cy="84"/>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grpSp>
      <p:grpSp>
        <p:nvGrpSpPr>
          <p:cNvPr id="29" name="Group 163"/>
          <p:cNvGrpSpPr>
            <a:grpSpLocks/>
          </p:cNvGrpSpPr>
          <p:nvPr/>
        </p:nvGrpSpPr>
        <p:grpSpPr bwMode="auto">
          <a:xfrm>
            <a:off x="2376278" y="3234388"/>
            <a:ext cx="1828800" cy="1355725"/>
            <a:chOff x="1463" y="2186"/>
            <a:chExt cx="1152" cy="854"/>
          </a:xfrm>
        </p:grpSpPr>
        <p:sp>
          <p:nvSpPr>
            <p:cNvPr id="30" name="Freeform 22"/>
            <p:cNvSpPr>
              <a:spLocks/>
            </p:cNvSpPr>
            <p:nvPr/>
          </p:nvSpPr>
          <p:spPr bwMode="auto">
            <a:xfrm>
              <a:off x="1823" y="2186"/>
              <a:ext cx="792" cy="282"/>
            </a:xfrm>
            <a:custGeom>
              <a:avLst/>
              <a:gdLst>
                <a:gd name="T0" fmla="*/ 2 w 1069"/>
                <a:gd name="T1" fmla="*/ 0 h 516"/>
                <a:gd name="T2" fmla="*/ 0 w 1069"/>
                <a:gd name="T3" fmla="*/ 1 h 516"/>
                <a:gd name="T4" fmla="*/ 0 60000 65536"/>
                <a:gd name="T5" fmla="*/ 0 60000 65536"/>
                <a:gd name="T6" fmla="*/ 0 w 1069"/>
                <a:gd name="T7" fmla="*/ 0 h 516"/>
                <a:gd name="T8" fmla="*/ 1069 w 1069"/>
                <a:gd name="T9" fmla="*/ 516 h 516"/>
              </a:gdLst>
              <a:ahLst/>
              <a:cxnLst>
                <a:cxn ang="T4">
                  <a:pos x="T0" y="T1"/>
                </a:cxn>
                <a:cxn ang="T5">
                  <a:pos x="T2" y="T3"/>
                </a:cxn>
              </a:cxnLst>
              <a:rect l="T6" t="T7" r="T8" b="T9"/>
              <a:pathLst>
                <a:path w="1069" h="516">
                  <a:moveTo>
                    <a:pt x="1069" y="0"/>
                  </a:moveTo>
                  <a:lnTo>
                    <a:pt x="0" y="516"/>
                  </a:lnTo>
                </a:path>
              </a:pathLst>
            </a:custGeom>
            <a:noFill/>
            <a:ln w="28575">
              <a:solidFill>
                <a:srgbClr val="006666"/>
              </a:solidFill>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1" name="Group 154"/>
            <p:cNvGrpSpPr>
              <a:grpSpLocks/>
            </p:cNvGrpSpPr>
            <p:nvPr/>
          </p:nvGrpSpPr>
          <p:grpSpPr bwMode="auto">
            <a:xfrm>
              <a:off x="1463" y="2473"/>
              <a:ext cx="635" cy="567"/>
              <a:chOff x="1463" y="2473"/>
              <a:chExt cx="793" cy="571"/>
            </a:xfrm>
          </p:grpSpPr>
          <p:sp>
            <p:nvSpPr>
              <p:cNvPr id="32" name="Rectangle 38"/>
              <p:cNvSpPr>
                <a:spLocks noChangeArrowheads="1"/>
              </p:cNvSpPr>
              <p:nvPr/>
            </p:nvSpPr>
            <p:spPr bwMode="auto">
              <a:xfrm>
                <a:off x="1463" y="2481"/>
                <a:ext cx="777" cy="56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 name="Line 39"/>
              <p:cNvSpPr>
                <a:spLocks noChangeShapeType="1"/>
              </p:cNvSpPr>
              <p:nvPr/>
            </p:nvSpPr>
            <p:spPr bwMode="auto">
              <a:xfrm>
                <a:off x="1479" y="2668"/>
                <a:ext cx="777"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40"/>
              <p:cNvSpPr>
                <a:spLocks noChangeShapeType="1"/>
              </p:cNvSpPr>
              <p:nvPr/>
            </p:nvSpPr>
            <p:spPr bwMode="auto">
              <a:xfrm>
                <a:off x="1479" y="2865"/>
                <a:ext cx="777"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41"/>
              <p:cNvSpPr>
                <a:spLocks noChangeShapeType="1"/>
              </p:cNvSpPr>
              <p:nvPr/>
            </p:nvSpPr>
            <p:spPr bwMode="auto">
              <a:xfrm>
                <a:off x="1724" y="2473"/>
                <a:ext cx="1" cy="5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42"/>
              <p:cNvSpPr>
                <a:spLocks noChangeShapeType="1"/>
              </p:cNvSpPr>
              <p:nvPr/>
            </p:nvSpPr>
            <p:spPr bwMode="auto">
              <a:xfrm>
                <a:off x="1991" y="2473"/>
                <a:ext cx="1" cy="5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Oval 43"/>
              <p:cNvSpPr>
                <a:spLocks noChangeArrowheads="1"/>
              </p:cNvSpPr>
              <p:nvPr/>
            </p:nvSpPr>
            <p:spPr bwMode="auto">
              <a:xfrm>
                <a:off x="2064" y="2542"/>
                <a:ext cx="117" cy="84"/>
              </a:xfrm>
              <a:prstGeom prst="ellipse">
                <a:avLst/>
              </a:prstGeom>
              <a:solidFill>
                <a:schemeClr val="tx1"/>
              </a:solidFill>
              <a:ln w="2857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8" name="Oval 44"/>
              <p:cNvSpPr>
                <a:spLocks noChangeArrowheads="1"/>
              </p:cNvSpPr>
              <p:nvPr/>
            </p:nvSpPr>
            <p:spPr bwMode="auto">
              <a:xfrm>
                <a:off x="1806" y="2738"/>
                <a:ext cx="117" cy="8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9" name="Oval 45"/>
              <p:cNvSpPr>
                <a:spLocks noChangeArrowheads="1"/>
              </p:cNvSpPr>
              <p:nvPr/>
            </p:nvSpPr>
            <p:spPr bwMode="auto">
              <a:xfrm>
                <a:off x="1562" y="2908"/>
                <a:ext cx="116" cy="8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0" name="Oval 46"/>
              <p:cNvSpPr>
                <a:spLocks noChangeArrowheads="1"/>
              </p:cNvSpPr>
              <p:nvPr/>
            </p:nvSpPr>
            <p:spPr bwMode="auto">
              <a:xfrm>
                <a:off x="1805" y="2908"/>
                <a:ext cx="118" cy="84"/>
              </a:xfrm>
              <a:prstGeom prst="ellipse">
                <a:avLst/>
              </a:prstGeom>
              <a:solidFill>
                <a:schemeClr val="tx1"/>
              </a:solidFill>
              <a:ln w="2857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1" name="Oval 47"/>
              <p:cNvSpPr>
                <a:spLocks noChangeArrowheads="1"/>
              </p:cNvSpPr>
              <p:nvPr/>
            </p:nvSpPr>
            <p:spPr bwMode="auto">
              <a:xfrm>
                <a:off x="1549" y="2550"/>
                <a:ext cx="117" cy="85"/>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grpSp>
      <p:grpSp>
        <p:nvGrpSpPr>
          <p:cNvPr id="42" name="Group 164"/>
          <p:cNvGrpSpPr>
            <a:grpSpLocks/>
          </p:cNvGrpSpPr>
          <p:nvPr/>
        </p:nvGrpSpPr>
        <p:grpSpPr bwMode="auto">
          <a:xfrm>
            <a:off x="3811378" y="3229625"/>
            <a:ext cx="1008062" cy="1360488"/>
            <a:chOff x="2367" y="2183"/>
            <a:chExt cx="635" cy="857"/>
          </a:xfrm>
        </p:grpSpPr>
        <p:grpSp>
          <p:nvGrpSpPr>
            <p:cNvPr id="43" name="Group 155"/>
            <p:cNvGrpSpPr>
              <a:grpSpLocks/>
            </p:cNvGrpSpPr>
            <p:nvPr/>
          </p:nvGrpSpPr>
          <p:grpSpPr bwMode="auto">
            <a:xfrm>
              <a:off x="2367" y="2473"/>
              <a:ext cx="635" cy="567"/>
              <a:chOff x="2367" y="2473"/>
              <a:chExt cx="778" cy="566"/>
            </a:xfrm>
          </p:grpSpPr>
          <p:sp>
            <p:nvSpPr>
              <p:cNvPr id="45" name="Rectangle 48"/>
              <p:cNvSpPr>
                <a:spLocks noChangeArrowheads="1"/>
              </p:cNvSpPr>
              <p:nvPr/>
            </p:nvSpPr>
            <p:spPr bwMode="auto">
              <a:xfrm>
                <a:off x="2367" y="2473"/>
                <a:ext cx="778" cy="56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6" name="Line 49"/>
              <p:cNvSpPr>
                <a:spLocks noChangeShapeType="1"/>
              </p:cNvSpPr>
              <p:nvPr/>
            </p:nvSpPr>
            <p:spPr bwMode="auto">
              <a:xfrm>
                <a:off x="2367" y="2666"/>
                <a:ext cx="778"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50"/>
              <p:cNvSpPr>
                <a:spLocks noChangeShapeType="1"/>
              </p:cNvSpPr>
              <p:nvPr/>
            </p:nvSpPr>
            <p:spPr bwMode="auto">
              <a:xfrm>
                <a:off x="2367" y="2854"/>
                <a:ext cx="778"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51"/>
              <p:cNvSpPr>
                <a:spLocks noChangeShapeType="1"/>
              </p:cNvSpPr>
              <p:nvPr/>
            </p:nvSpPr>
            <p:spPr bwMode="auto">
              <a:xfrm>
                <a:off x="2625" y="2476"/>
                <a:ext cx="1" cy="5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52"/>
              <p:cNvSpPr>
                <a:spLocks noChangeShapeType="1"/>
              </p:cNvSpPr>
              <p:nvPr/>
            </p:nvSpPr>
            <p:spPr bwMode="auto">
              <a:xfrm>
                <a:off x="2882" y="2473"/>
                <a:ext cx="1" cy="5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Oval 53"/>
              <p:cNvSpPr>
                <a:spLocks noChangeArrowheads="1"/>
              </p:cNvSpPr>
              <p:nvPr/>
            </p:nvSpPr>
            <p:spPr bwMode="auto">
              <a:xfrm>
                <a:off x="2954" y="2550"/>
                <a:ext cx="117" cy="85"/>
              </a:xfrm>
              <a:prstGeom prst="ellipse">
                <a:avLst/>
              </a:prstGeom>
              <a:solidFill>
                <a:schemeClr val="tx1"/>
              </a:solidFill>
              <a:ln w="2857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 name="Oval 54"/>
              <p:cNvSpPr>
                <a:spLocks noChangeArrowheads="1"/>
              </p:cNvSpPr>
              <p:nvPr/>
            </p:nvSpPr>
            <p:spPr bwMode="auto">
              <a:xfrm>
                <a:off x="2717" y="2741"/>
                <a:ext cx="116" cy="8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2" name="Oval 55"/>
              <p:cNvSpPr>
                <a:spLocks noChangeArrowheads="1"/>
              </p:cNvSpPr>
              <p:nvPr/>
            </p:nvSpPr>
            <p:spPr bwMode="auto">
              <a:xfrm>
                <a:off x="2452" y="2922"/>
                <a:ext cx="117" cy="8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3" name="Oval 56"/>
              <p:cNvSpPr>
                <a:spLocks noChangeArrowheads="1"/>
              </p:cNvSpPr>
              <p:nvPr/>
            </p:nvSpPr>
            <p:spPr bwMode="auto">
              <a:xfrm>
                <a:off x="2707" y="2915"/>
                <a:ext cx="116" cy="84"/>
              </a:xfrm>
              <a:prstGeom prst="ellipse">
                <a:avLst/>
              </a:prstGeom>
              <a:solidFill>
                <a:schemeClr val="tx1"/>
              </a:solidFill>
              <a:ln w="2857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 name="Oval 57"/>
              <p:cNvSpPr>
                <a:spLocks noChangeArrowheads="1"/>
              </p:cNvSpPr>
              <p:nvPr/>
            </p:nvSpPr>
            <p:spPr bwMode="auto">
              <a:xfrm>
                <a:off x="2707" y="2550"/>
                <a:ext cx="116" cy="85"/>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44" name="Line 78"/>
            <p:cNvSpPr>
              <a:spLocks noChangeShapeType="1"/>
            </p:cNvSpPr>
            <p:nvPr/>
          </p:nvSpPr>
          <p:spPr bwMode="auto">
            <a:xfrm>
              <a:off x="2692" y="2183"/>
              <a:ext cx="1" cy="293"/>
            </a:xfrm>
            <a:prstGeom prst="line">
              <a:avLst/>
            </a:prstGeom>
            <a:noFill/>
            <a:ln w="28575">
              <a:solidFill>
                <a:srgbClr val="006666"/>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5" name="Group 165"/>
          <p:cNvGrpSpPr>
            <a:grpSpLocks/>
          </p:cNvGrpSpPr>
          <p:nvPr/>
        </p:nvGrpSpPr>
        <p:grpSpPr bwMode="auto">
          <a:xfrm>
            <a:off x="4535278" y="3237563"/>
            <a:ext cx="1695450" cy="1352550"/>
            <a:chOff x="2823" y="2188"/>
            <a:chExt cx="1068" cy="852"/>
          </a:xfrm>
        </p:grpSpPr>
        <p:grpSp>
          <p:nvGrpSpPr>
            <p:cNvPr id="56" name="Group 156"/>
            <p:cNvGrpSpPr>
              <a:grpSpLocks/>
            </p:cNvGrpSpPr>
            <p:nvPr/>
          </p:nvGrpSpPr>
          <p:grpSpPr bwMode="auto">
            <a:xfrm>
              <a:off x="3256" y="2473"/>
              <a:ext cx="635" cy="567"/>
              <a:chOff x="3256" y="2473"/>
              <a:chExt cx="778" cy="563"/>
            </a:xfrm>
          </p:grpSpPr>
          <p:sp>
            <p:nvSpPr>
              <p:cNvPr id="58" name="Rectangle 58"/>
              <p:cNvSpPr>
                <a:spLocks noChangeArrowheads="1"/>
              </p:cNvSpPr>
              <p:nvPr/>
            </p:nvSpPr>
            <p:spPr bwMode="auto">
              <a:xfrm>
                <a:off x="3256" y="2473"/>
                <a:ext cx="778" cy="56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9" name="Line 59"/>
              <p:cNvSpPr>
                <a:spLocks noChangeShapeType="1"/>
              </p:cNvSpPr>
              <p:nvPr/>
            </p:nvSpPr>
            <p:spPr bwMode="auto">
              <a:xfrm>
                <a:off x="3256" y="2666"/>
                <a:ext cx="778"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60"/>
              <p:cNvSpPr>
                <a:spLocks noChangeShapeType="1"/>
              </p:cNvSpPr>
              <p:nvPr/>
            </p:nvSpPr>
            <p:spPr bwMode="auto">
              <a:xfrm>
                <a:off x="3256" y="2854"/>
                <a:ext cx="778"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61"/>
              <p:cNvSpPr>
                <a:spLocks noChangeShapeType="1"/>
              </p:cNvSpPr>
              <p:nvPr/>
            </p:nvSpPr>
            <p:spPr bwMode="auto">
              <a:xfrm>
                <a:off x="3531" y="2473"/>
                <a:ext cx="1" cy="5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62"/>
              <p:cNvSpPr>
                <a:spLocks noChangeShapeType="1"/>
              </p:cNvSpPr>
              <p:nvPr/>
            </p:nvSpPr>
            <p:spPr bwMode="auto">
              <a:xfrm>
                <a:off x="3791" y="2473"/>
                <a:ext cx="1" cy="5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Oval 63"/>
              <p:cNvSpPr>
                <a:spLocks noChangeArrowheads="1"/>
              </p:cNvSpPr>
              <p:nvPr/>
            </p:nvSpPr>
            <p:spPr bwMode="auto">
              <a:xfrm>
                <a:off x="3852" y="2550"/>
                <a:ext cx="117" cy="85"/>
              </a:xfrm>
              <a:prstGeom prst="ellipse">
                <a:avLst/>
              </a:prstGeom>
              <a:solidFill>
                <a:schemeClr val="tx1"/>
              </a:solidFill>
              <a:ln w="2857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4" name="Oval 64"/>
              <p:cNvSpPr>
                <a:spLocks noChangeArrowheads="1"/>
              </p:cNvSpPr>
              <p:nvPr/>
            </p:nvSpPr>
            <p:spPr bwMode="auto">
              <a:xfrm>
                <a:off x="3615" y="2737"/>
                <a:ext cx="118" cy="8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5" name="Oval 65"/>
              <p:cNvSpPr>
                <a:spLocks noChangeArrowheads="1"/>
              </p:cNvSpPr>
              <p:nvPr/>
            </p:nvSpPr>
            <p:spPr bwMode="auto">
              <a:xfrm>
                <a:off x="3341" y="2900"/>
                <a:ext cx="117" cy="8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6" name="Oval 66"/>
              <p:cNvSpPr>
                <a:spLocks noChangeArrowheads="1"/>
              </p:cNvSpPr>
              <p:nvPr/>
            </p:nvSpPr>
            <p:spPr bwMode="auto">
              <a:xfrm>
                <a:off x="3605" y="2900"/>
                <a:ext cx="118" cy="85"/>
              </a:xfrm>
              <a:prstGeom prst="ellipse">
                <a:avLst/>
              </a:prstGeom>
              <a:solidFill>
                <a:schemeClr val="tx1"/>
              </a:solidFill>
              <a:ln w="2857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7" name="Oval 67"/>
              <p:cNvSpPr>
                <a:spLocks noChangeArrowheads="1"/>
              </p:cNvSpPr>
              <p:nvPr/>
            </p:nvSpPr>
            <p:spPr bwMode="auto">
              <a:xfrm>
                <a:off x="3852" y="2737"/>
                <a:ext cx="117" cy="84"/>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57" name="Freeform 79"/>
            <p:cNvSpPr>
              <a:spLocks/>
            </p:cNvSpPr>
            <p:nvPr/>
          </p:nvSpPr>
          <p:spPr bwMode="auto">
            <a:xfrm>
              <a:off x="2823" y="2188"/>
              <a:ext cx="681" cy="284"/>
            </a:xfrm>
            <a:custGeom>
              <a:avLst/>
              <a:gdLst>
                <a:gd name="T0" fmla="*/ 0 w 860"/>
                <a:gd name="T1" fmla="*/ 0 h 407"/>
                <a:gd name="T2" fmla="*/ 6 w 860"/>
                <a:gd name="T3" fmla="*/ 1 h 407"/>
                <a:gd name="T4" fmla="*/ 0 60000 65536"/>
                <a:gd name="T5" fmla="*/ 0 60000 65536"/>
                <a:gd name="T6" fmla="*/ 0 w 860"/>
                <a:gd name="T7" fmla="*/ 0 h 407"/>
                <a:gd name="T8" fmla="*/ 860 w 860"/>
                <a:gd name="T9" fmla="*/ 407 h 407"/>
              </a:gdLst>
              <a:ahLst/>
              <a:cxnLst>
                <a:cxn ang="T4">
                  <a:pos x="T0" y="T1"/>
                </a:cxn>
                <a:cxn ang="T5">
                  <a:pos x="T2" y="T3"/>
                </a:cxn>
              </a:cxnLst>
              <a:rect l="T6" t="T7" r="T8" b="T9"/>
              <a:pathLst>
                <a:path w="860" h="407">
                  <a:moveTo>
                    <a:pt x="0" y="0"/>
                  </a:moveTo>
                  <a:lnTo>
                    <a:pt x="860" y="407"/>
                  </a:lnTo>
                </a:path>
              </a:pathLst>
            </a:custGeom>
            <a:noFill/>
            <a:ln w="28575">
              <a:solidFill>
                <a:srgbClr val="006666"/>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8" name="Group 166"/>
          <p:cNvGrpSpPr>
            <a:grpSpLocks/>
          </p:cNvGrpSpPr>
          <p:nvPr/>
        </p:nvGrpSpPr>
        <p:grpSpPr bwMode="auto">
          <a:xfrm>
            <a:off x="4760703" y="3237563"/>
            <a:ext cx="2884487" cy="1352550"/>
            <a:chOff x="2965" y="2188"/>
            <a:chExt cx="1817" cy="852"/>
          </a:xfrm>
        </p:grpSpPr>
        <p:grpSp>
          <p:nvGrpSpPr>
            <p:cNvPr id="69" name="Group 157"/>
            <p:cNvGrpSpPr>
              <a:grpSpLocks/>
            </p:cNvGrpSpPr>
            <p:nvPr/>
          </p:nvGrpSpPr>
          <p:grpSpPr bwMode="auto">
            <a:xfrm>
              <a:off x="4147" y="2473"/>
              <a:ext cx="635" cy="567"/>
              <a:chOff x="4147" y="2473"/>
              <a:chExt cx="778" cy="563"/>
            </a:xfrm>
          </p:grpSpPr>
          <p:sp>
            <p:nvSpPr>
              <p:cNvPr id="71" name="Rectangle 68"/>
              <p:cNvSpPr>
                <a:spLocks noChangeArrowheads="1"/>
              </p:cNvSpPr>
              <p:nvPr/>
            </p:nvSpPr>
            <p:spPr bwMode="auto">
              <a:xfrm>
                <a:off x="4147" y="2473"/>
                <a:ext cx="778" cy="56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2" name="Line 69"/>
              <p:cNvSpPr>
                <a:spLocks noChangeShapeType="1"/>
              </p:cNvSpPr>
              <p:nvPr/>
            </p:nvSpPr>
            <p:spPr bwMode="auto">
              <a:xfrm>
                <a:off x="4147" y="2673"/>
                <a:ext cx="778"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70"/>
              <p:cNvSpPr>
                <a:spLocks noChangeShapeType="1"/>
              </p:cNvSpPr>
              <p:nvPr/>
            </p:nvSpPr>
            <p:spPr bwMode="auto">
              <a:xfrm>
                <a:off x="4147" y="2854"/>
                <a:ext cx="778"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71"/>
              <p:cNvSpPr>
                <a:spLocks noChangeShapeType="1"/>
              </p:cNvSpPr>
              <p:nvPr/>
            </p:nvSpPr>
            <p:spPr bwMode="auto">
              <a:xfrm>
                <a:off x="4401" y="2473"/>
                <a:ext cx="1" cy="5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72"/>
              <p:cNvSpPr>
                <a:spLocks noChangeShapeType="1"/>
              </p:cNvSpPr>
              <p:nvPr/>
            </p:nvSpPr>
            <p:spPr bwMode="auto">
              <a:xfrm>
                <a:off x="4672" y="2473"/>
                <a:ext cx="1" cy="5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Oval 73"/>
              <p:cNvSpPr>
                <a:spLocks noChangeArrowheads="1"/>
              </p:cNvSpPr>
              <p:nvPr/>
            </p:nvSpPr>
            <p:spPr bwMode="auto">
              <a:xfrm>
                <a:off x="4744" y="2550"/>
                <a:ext cx="116" cy="85"/>
              </a:xfrm>
              <a:prstGeom prst="ellipse">
                <a:avLst/>
              </a:prstGeom>
              <a:solidFill>
                <a:schemeClr val="tx1"/>
              </a:solidFill>
              <a:ln w="2857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7" name="Oval 74"/>
              <p:cNvSpPr>
                <a:spLocks noChangeArrowheads="1"/>
              </p:cNvSpPr>
              <p:nvPr/>
            </p:nvSpPr>
            <p:spPr bwMode="auto">
              <a:xfrm>
                <a:off x="4487" y="2729"/>
                <a:ext cx="116" cy="8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8" name="Oval 75"/>
              <p:cNvSpPr>
                <a:spLocks noChangeArrowheads="1"/>
              </p:cNvSpPr>
              <p:nvPr/>
            </p:nvSpPr>
            <p:spPr bwMode="auto">
              <a:xfrm>
                <a:off x="4221" y="2900"/>
                <a:ext cx="118" cy="8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9" name="Oval 76"/>
              <p:cNvSpPr>
                <a:spLocks noChangeArrowheads="1"/>
              </p:cNvSpPr>
              <p:nvPr/>
            </p:nvSpPr>
            <p:spPr bwMode="auto">
              <a:xfrm>
                <a:off x="4487" y="2900"/>
                <a:ext cx="116" cy="85"/>
              </a:xfrm>
              <a:prstGeom prst="ellipse">
                <a:avLst/>
              </a:prstGeom>
              <a:solidFill>
                <a:schemeClr val="tx1"/>
              </a:solidFill>
              <a:ln w="2857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400">
                  <a:solidFill>
                    <a:schemeClr val="bg1"/>
                  </a:solidFill>
                  <a:latin typeface="Times New Roman" panose="02020603050405020304" pitchFamily="18" charset="0"/>
                  <a:ea typeface="隶书" panose="02010509060101010101" pitchFamily="49" charset="-122"/>
                </a:endParaRPr>
              </a:p>
            </p:txBody>
          </p:sp>
          <p:sp>
            <p:nvSpPr>
              <p:cNvPr id="80" name="Oval 77"/>
              <p:cNvSpPr>
                <a:spLocks noChangeArrowheads="1"/>
              </p:cNvSpPr>
              <p:nvPr/>
            </p:nvSpPr>
            <p:spPr bwMode="auto">
              <a:xfrm>
                <a:off x="4755" y="2900"/>
                <a:ext cx="116" cy="85"/>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70" name="Freeform 80"/>
            <p:cNvSpPr>
              <a:spLocks/>
            </p:cNvSpPr>
            <p:nvPr/>
          </p:nvSpPr>
          <p:spPr bwMode="auto">
            <a:xfrm>
              <a:off x="2965" y="2188"/>
              <a:ext cx="1361" cy="284"/>
            </a:xfrm>
            <a:custGeom>
              <a:avLst/>
              <a:gdLst>
                <a:gd name="T0" fmla="*/ 0 w 1668"/>
                <a:gd name="T1" fmla="*/ 0 h 407"/>
                <a:gd name="T2" fmla="*/ 23 w 1668"/>
                <a:gd name="T3" fmla="*/ 1 h 407"/>
                <a:gd name="T4" fmla="*/ 0 60000 65536"/>
                <a:gd name="T5" fmla="*/ 0 60000 65536"/>
                <a:gd name="T6" fmla="*/ 0 w 1668"/>
                <a:gd name="T7" fmla="*/ 0 h 407"/>
                <a:gd name="T8" fmla="*/ 1668 w 1668"/>
                <a:gd name="T9" fmla="*/ 407 h 407"/>
              </a:gdLst>
              <a:ahLst/>
              <a:cxnLst>
                <a:cxn ang="T4">
                  <a:pos x="T0" y="T1"/>
                </a:cxn>
                <a:cxn ang="T5">
                  <a:pos x="T2" y="T3"/>
                </a:cxn>
              </a:cxnLst>
              <a:rect l="T6" t="T7" r="T8" b="T9"/>
              <a:pathLst>
                <a:path w="1668" h="407">
                  <a:moveTo>
                    <a:pt x="0" y="0"/>
                  </a:moveTo>
                  <a:lnTo>
                    <a:pt x="1668" y="407"/>
                  </a:lnTo>
                </a:path>
              </a:pathLst>
            </a:custGeom>
            <a:noFill/>
            <a:ln w="28575">
              <a:solidFill>
                <a:srgbClr val="006666"/>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1" name="Group 177"/>
          <p:cNvGrpSpPr>
            <a:grpSpLocks/>
          </p:cNvGrpSpPr>
          <p:nvPr/>
        </p:nvGrpSpPr>
        <p:grpSpPr bwMode="auto">
          <a:xfrm>
            <a:off x="1596815" y="4588525"/>
            <a:ext cx="5411788" cy="1357313"/>
            <a:chOff x="972" y="3039"/>
            <a:chExt cx="3409" cy="855"/>
          </a:xfrm>
        </p:grpSpPr>
        <p:sp>
          <p:nvSpPr>
            <p:cNvPr id="82" name="Line 23"/>
            <p:cNvSpPr>
              <a:spLocks noChangeShapeType="1"/>
            </p:cNvSpPr>
            <p:nvPr/>
          </p:nvSpPr>
          <p:spPr bwMode="auto">
            <a:xfrm flipH="1">
              <a:off x="1532" y="3039"/>
              <a:ext cx="923" cy="291"/>
            </a:xfrm>
            <a:prstGeom prst="line">
              <a:avLst/>
            </a:prstGeom>
            <a:noFill/>
            <a:ln w="28575">
              <a:solidFill>
                <a:srgbClr val="006666"/>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Freeform 24"/>
            <p:cNvSpPr>
              <a:spLocks/>
            </p:cNvSpPr>
            <p:nvPr/>
          </p:nvSpPr>
          <p:spPr bwMode="auto">
            <a:xfrm>
              <a:off x="2757" y="3039"/>
              <a:ext cx="321" cy="283"/>
            </a:xfrm>
            <a:custGeom>
              <a:avLst/>
              <a:gdLst>
                <a:gd name="T0" fmla="*/ 0 w 519"/>
                <a:gd name="T1" fmla="*/ 0 h 501"/>
                <a:gd name="T2" fmla="*/ 1 w 519"/>
                <a:gd name="T3" fmla="*/ 1 h 501"/>
                <a:gd name="T4" fmla="*/ 0 60000 65536"/>
                <a:gd name="T5" fmla="*/ 0 60000 65536"/>
                <a:gd name="T6" fmla="*/ 0 w 519"/>
                <a:gd name="T7" fmla="*/ 0 h 501"/>
                <a:gd name="T8" fmla="*/ 519 w 519"/>
                <a:gd name="T9" fmla="*/ 501 h 501"/>
              </a:gdLst>
              <a:ahLst/>
              <a:cxnLst>
                <a:cxn ang="T4">
                  <a:pos x="T0" y="T1"/>
                </a:cxn>
                <a:cxn ang="T5">
                  <a:pos x="T2" y="T3"/>
                </a:cxn>
              </a:cxnLst>
              <a:rect l="T6" t="T7" r="T8" b="T9"/>
              <a:pathLst>
                <a:path w="519" h="501">
                  <a:moveTo>
                    <a:pt x="0" y="0"/>
                  </a:moveTo>
                  <a:lnTo>
                    <a:pt x="519" y="501"/>
                  </a:lnTo>
                </a:path>
              </a:pathLst>
            </a:custGeom>
            <a:noFill/>
            <a:ln w="28575">
              <a:solidFill>
                <a:srgbClr val="006666"/>
              </a:solidFill>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4" name="Line 25"/>
            <p:cNvSpPr>
              <a:spLocks noChangeShapeType="1"/>
            </p:cNvSpPr>
            <p:nvPr/>
          </p:nvSpPr>
          <p:spPr bwMode="auto">
            <a:xfrm>
              <a:off x="2972" y="3042"/>
              <a:ext cx="844" cy="252"/>
            </a:xfrm>
            <a:prstGeom prst="line">
              <a:avLst/>
            </a:prstGeom>
            <a:noFill/>
            <a:ln w="28575">
              <a:solidFill>
                <a:srgbClr val="006666"/>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85" name="Group 159"/>
            <p:cNvGrpSpPr>
              <a:grpSpLocks/>
            </p:cNvGrpSpPr>
            <p:nvPr/>
          </p:nvGrpSpPr>
          <p:grpSpPr bwMode="auto">
            <a:xfrm>
              <a:off x="1921" y="3327"/>
              <a:ext cx="635" cy="567"/>
              <a:chOff x="1857" y="3327"/>
              <a:chExt cx="778" cy="563"/>
            </a:xfrm>
          </p:grpSpPr>
          <p:sp>
            <p:nvSpPr>
              <p:cNvPr id="123" name="Rectangle 81"/>
              <p:cNvSpPr>
                <a:spLocks noChangeArrowheads="1"/>
              </p:cNvSpPr>
              <p:nvPr/>
            </p:nvSpPr>
            <p:spPr bwMode="auto">
              <a:xfrm>
                <a:off x="1857" y="3327"/>
                <a:ext cx="778" cy="56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4" name="Line 82"/>
              <p:cNvSpPr>
                <a:spLocks noChangeShapeType="1"/>
              </p:cNvSpPr>
              <p:nvPr/>
            </p:nvSpPr>
            <p:spPr bwMode="auto">
              <a:xfrm>
                <a:off x="1857" y="3528"/>
                <a:ext cx="778"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 name="Line 83"/>
              <p:cNvSpPr>
                <a:spLocks noChangeShapeType="1"/>
              </p:cNvSpPr>
              <p:nvPr/>
            </p:nvSpPr>
            <p:spPr bwMode="auto">
              <a:xfrm>
                <a:off x="1857" y="3717"/>
                <a:ext cx="778"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 name="Line 84"/>
              <p:cNvSpPr>
                <a:spLocks noChangeShapeType="1"/>
              </p:cNvSpPr>
              <p:nvPr/>
            </p:nvSpPr>
            <p:spPr bwMode="auto">
              <a:xfrm>
                <a:off x="2131" y="3327"/>
                <a:ext cx="1" cy="5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 name="Line 85"/>
              <p:cNvSpPr>
                <a:spLocks noChangeShapeType="1"/>
              </p:cNvSpPr>
              <p:nvPr/>
            </p:nvSpPr>
            <p:spPr bwMode="auto">
              <a:xfrm>
                <a:off x="2394" y="3327"/>
                <a:ext cx="1" cy="5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 name="Oval 86"/>
              <p:cNvSpPr>
                <a:spLocks noChangeArrowheads="1"/>
              </p:cNvSpPr>
              <p:nvPr/>
            </p:nvSpPr>
            <p:spPr bwMode="auto">
              <a:xfrm>
                <a:off x="2454" y="3404"/>
                <a:ext cx="117" cy="84"/>
              </a:xfrm>
              <a:prstGeom prst="ellipse">
                <a:avLst/>
              </a:prstGeom>
              <a:solidFill>
                <a:schemeClr val="tx1"/>
              </a:solidFill>
              <a:ln w="2857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9" name="Oval 87"/>
              <p:cNvSpPr>
                <a:spLocks noChangeArrowheads="1"/>
              </p:cNvSpPr>
              <p:nvPr/>
            </p:nvSpPr>
            <p:spPr bwMode="auto">
              <a:xfrm>
                <a:off x="2218" y="3592"/>
                <a:ext cx="117" cy="8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0" name="Oval 88"/>
              <p:cNvSpPr>
                <a:spLocks noChangeArrowheads="1"/>
              </p:cNvSpPr>
              <p:nvPr/>
            </p:nvSpPr>
            <p:spPr bwMode="auto">
              <a:xfrm>
                <a:off x="1942" y="3769"/>
                <a:ext cx="117" cy="8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1" name="Oval 89"/>
              <p:cNvSpPr>
                <a:spLocks noChangeArrowheads="1"/>
              </p:cNvSpPr>
              <p:nvPr/>
            </p:nvSpPr>
            <p:spPr bwMode="auto">
              <a:xfrm>
                <a:off x="2207" y="3769"/>
                <a:ext cx="117" cy="85"/>
              </a:xfrm>
              <a:prstGeom prst="ellipse">
                <a:avLst/>
              </a:prstGeom>
              <a:solidFill>
                <a:schemeClr val="tx1"/>
              </a:solidFill>
              <a:ln w="2857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2" name="Oval 90"/>
              <p:cNvSpPr>
                <a:spLocks noChangeArrowheads="1"/>
              </p:cNvSpPr>
              <p:nvPr/>
            </p:nvSpPr>
            <p:spPr bwMode="auto">
              <a:xfrm>
                <a:off x="2228" y="3405"/>
                <a:ext cx="117" cy="8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 name="Oval 91"/>
              <p:cNvSpPr>
                <a:spLocks noChangeArrowheads="1"/>
              </p:cNvSpPr>
              <p:nvPr/>
            </p:nvSpPr>
            <p:spPr bwMode="auto">
              <a:xfrm>
                <a:off x="1960" y="3405"/>
                <a:ext cx="116" cy="84"/>
              </a:xfrm>
              <a:prstGeom prst="ellipse">
                <a:avLst/>
              </a:prstGeom>
              <a:solidFill>
                <a:schemeClr val="tx1"/>
              </a:solidFill>
              <a:ln w="2857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86" name="Group 158"/>
            <p:cNvGrpSpPr>
              <a:grpSpLocks/>
            </p:cNvGrpSpPr>
            <p:nvPr/>
          </p:nvGrpSpPr>
          <p:grpSpPr bwMode="auto">
            <a:xfrm>
              <a:off x="972" y="3327"/>
              <a:ext cx="635" cy="567"/>
              <a:chOff x="900" y="3327"/>
              <a:chExt cx="778" cy="563"/>
            </a:xfrm>
          </p:grpSpPr>
          <p:sp>
            <p:nvSpPr>
              <p:cNvPr id="112" name="Rectangle 92"/>
              <p:cNvSpPr>
                <a:spLocks noChangeArrowheads="1"/>
              </p:cNvSpPr>
              <p:nvPr/>
            </p:nvSpPr>
            <p:spPr bwMode="auto">
              <a:xfrm>
                <a:off x="900" y="3327"/>
                <a:ext cx="778" cy="56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3" name="Line 93"/>
              <p:cNvSpPr>
                <a:spLocks noChangeShapeType="1"/>
              </p:cNvSpPr>
              <p:nvPr/>
            </p:nvSpPr>
            <p:spPr bwMode="auto">
              <a:xfrm>
                <a:off x="900" y="3528"/>
                <a:ext cx="778"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 name="Line 94"/>
              <p:cNvSpPr>
                <a:spLocks noChangeShapeType="1"/>
              </p:cNvSpPr>
              <p:nvPr/>
            </p:nvSpPr>
            <p:spPr bwMode="auto">
              <a:xfrm>
                <a:off x="900" y="3721"/>
                <a:ext cx="778"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 name="Line 95"/>
              <p:cNvSpPr>
                <a:spLocks noChangeShapeType="1"/>
              </p:cNvSpPr>
              <p:nvPr/>
            </p:nvSpPr>
            <p:spPr bwMode="auto">
              <a:xfrm>
                <a:off x="1145" y="3327"/>
                <a:ext cx="1" cy="5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 name="Line 96"/>
              <p:cNvSpPr>
                <a:spLocks noChangeShapeType="1"/>
              </p:cNvSpPr>
              <p:nvPr/>
            </p:nvSpPr>
            <p:spPr bwMode="auto">
              <a:xfrm>
                <a:off x="1405" y="3327"/>
                <a:ext cx="1" cy="5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 name="Oval 97"/>
              <p:cNvSpPr>
                <a:spLocks noChangeArrowheads="1"/>
              </p:cNvSpPr>
              <p:nvPr/>
            </p:nvSpPr>
            <p:spPr bwMode="auto">
              <a:xfrm>
                <a:off x="1478" y="3404"/>
                <a:ext cx="115" cy="84"/>
              </a:xfrm>
              <a:prstGeom prst="ellipse">
                <a:avLst/>
              </a:prstGeom>
              <a:solidFill>
                <a:schemeClr val="tx1"/>
              </a:solidFill>
              <a:ln w="2857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8" name="Oval 98"/>
              <p:cNvSpPr>
                <a:spLocks noChangeArrowheads="1"/>
              </p:cNvSpPr>
              <p:nvPr/>
            </p:nvSpPr>
            <p:spPr bwMode="auto">
              <a:xfrm>
                <a:off x="1230" y="3591"/>
                <a:ext cx="117" cy="8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9" name="Oval 99"/>
              <p:cNvSpPr>
                <a:spLocks noChangeArrowheads="1"/>
              </p:cNvSpPr>
              <p:nvPr/>
            </p:nvSpPr>
            <p:spPr bwMode="auto">
              <a:xfrm>
                <a:off x="976" y="3777"/>
                <a:ext cx="116" cy="8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0" name="Oval 100"/>
              <p:cNvSpPr>
                <a:spLocks noChangeArrowheads="1"/>
              </p:cNvSpPr>
              <p:nvPr/>
            </p:nvSpPr>
            <p:spPr bwMode="auto">
              <a:xfrm>
                <a:off x="1220" y="3769"/>
                <a:ext cx="117" cy="85"/>
              </a:xfrm>
              <a:prstGeom prst="ellipse">
                <a:avLst/>
              </a:prstGeom>
              <a:solidFill>
                <a:schemeClr val="tx1"/>
              </a:solidFill>
              <a:ln w="2857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1" name="Oval 101"/>
              <p:cNvSpPr>
                <a:spLocks noChangeArrowheads="1"/>
              </p:cNvSpPr>
              <p:nvPr/>
            </p:nvSpPr>
            <p:spPr bwMode="auto">
              <a:xfrm>
                <a:off x="1230" y="3405"/>
                <a:ext cx="117" cy="8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2" name="Oval 102"/>
              <p:cNvSpPr>
                <a:spLocks noChangeArrowheads="1"/>
              </p:cNvSpPr>
              <p:nvPr/>
            </p:nvSpPr>
            <p:spPr bwMode="auto">
              <a:xfrm>
                <a:off x="990" y="3591"/>
                <a:ext cx="116" cy="85"/>
              </a:xfrm>
              <a:prstGeom prst="ellipse">
                <a:avLst/>
              </a:prstGeom>
              <a:solidFill>
                <a:schemeClr val="tx1"/>
              </a:solidFill>
              <a:ln w="2857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87" name="Group 160"/>
            <p:cNvGrpSpPr>
              <a:grpSpLocks/>
            </p:cNvGrpSpPr>
            <p:nvPr/>
          </p:nvGrpSpPr>
          <p:grpSpPr bwMode="auto">
            <a:xfrm>
              <a:off x="2822" y="3320"/>
              <a:ext cx="635" cy="567"/>
              <a:chOff x="2782" y="3320"/>
              <a:chExt cx="780" cy="563"/>
            </a:xfrm>
          </p:grpSpPr>
          <p:sp>
            <p:nvSpPr>
              <p:cNvPr id="101" name="Rectangle 103"/>
              <p:cNvSpPr>
                <a:spLocks noChangeArrowheads="1"/>
              </p:cNvSpPr>
              <p:nvPr/>
            </p:nvSpPr>
            <p:spPr bwMode="auto">
              <a:xfrm>
                <a:off x="2782" y="3320"/>
                <a:ext cx="778" cy="56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2" name="Line 104"/>
              <p:cNvSpPr>
                <a:spLocks noChangeShapeType="1"/>
              </p:cNvSpPr>
              <p:nvPr/>
            </p:nvSpPr>
            <p:spPr bwMode="auto">
              <a:xfrm>
                <a:off x="2784" y="3520"/>
                <a:ext cx="778"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 name="Line 105"/>
              <p:cNvSpPr>
                <a:spLocks noChangeShapeType="1"/>
              </p:cNvSpPr>
              <p:nvPr/>
            </p:nvSpPr>
            <p:spPr bwMode="auto">
              <a:xfrm>
                <a:off x="2784" y="3709"/>
                <a:ext cx="778"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Line 106"/>
              <p:cNvSpPr>
                <a:spLocks noChangeShapeType="1"/>
              </p:cNvSpPr>
              <p:nvPr/>
            </p:nvSpPr>
            <p:spPr bwMode="auto">
              <a:xfrm>
                <a:off x="3029" y="3320"/>
                <a:ext cx="1" cy="5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 name="Line 107"/>
              <p:cNvSpPr>
                <a:spLocks noChangeShapeType="1"/>
              </p:cNvSpPr>
              <p:nvPr/>
            </p:nvSpPr>
            <p:spPr bwMode="auto">
              <a:xfrm>
                <a:off x="3297" y="3320"/>
                <a:ext cx="1" cy="5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 name="Oval 108"/>
              <p:cNvSpPr>
                <a:spLocks noChangeArrowheads="1"/>
              </p:cNvSpPr>
              <p:nvPr/>
            </p:nvSpPr>
            <p:spPr bwMode="auto">
              <a:xfrm>
                <a:off x="3370" y="3404"/>
                <a:ext cx="115" cy="84"/>
              </a:xfrm>
              <a:prstGeom prst="ellipse">
                <a:avLst/>
              </a:prstGeom>
              <a:solidFill>
                <a:schemeClr val="tx1"/>
              </a:solidFill>
              <a:ln w="2857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7" name="Oval 109"/>
              <p:cNvSpPr>
                <a:spLocks noChangeArrowheads="1"/>
              </p:cNvSpPr>
              <p:nvPr/>
            </p:nvSpPr>
            <p:spPr bwMode="auto">
              <a:xfrm>
                <a:off x="3113" y="3592"/>
                <a:ext cx="115" cy="8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8" name="Oval 110"/>
              <p:cNvSpPr>
                <a:spLocks noChangeArrowheads="1"/>
              </p:cNvSpPr>
              <p:nvPr/>
            </p:nvSpPr>
            <p:spPr bwMode="auto">
              <a:xfrm>
                <a:off x="2858" y="3769"/>
                <a:ext cx="117" cy="8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9" name="Oval 111"/>
              <p:cNvSpPr>
                <a:spLocks noChangeArrowheads="1"/>
              </p:cNvSpPr>
              <p:nvPr/>
            </p:nvSpPr>
            <p:spPr bwMode="auto">
              <a:xfrm>
                <a:off x="3122" y="3769"/>
                <a:ext cx="116" cy="85"/>
              </a:xfrm>
              <a:prstGeom prst="ellipse">
                <a:avLst/>
              </a:prstGeom>
              <a:solidFill>
                <a:schemeClr val="tx1"/>
              </a:solidFill>
              <a:ln w="2857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0" name="Oval 112"/>
              <p:cNvSpPr>
                <a:spLocks noChangeArrowheads="1"/>
              </p:cNvSpPr>
              <p:nvPr/>
            </p:nvSpPr>
            <p:spPr bwMode="auto">
              <a:xfrm>
                <a:off x="3113" y="3405"/>
                <a:ext cx="115" cy="8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1" name="Oval 113"/>
              <p:cNvSpPr>
                <a:spLocks noChangeArrowheads="1"/>
              </p:cNvSpPr>
              <p:nvPr/>
            </p:nvSpPr>
            <p:spPr bwMode="auto">
              <a:xfrm>
                <a:off x="3380" y="3578"/>
                <a:ext cx="116" cy="84"/>
              </a:xfrm>
              <a:prstGeom prst="ellipse">
                <a:avLst/>
              </a:prstGeom>
              <a:solidFill>
                <a:schemeClr val="tx1"/>
              </a:solidFill>
              <a:ln w="2857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88" name="Group 161"/>
            <p:cNvGrpSpPr>
              <a:grpSpLocks/>
            </p:cNvGrpSpPr>
            <p:nvPr/>
          </p:nvGrpSpPr>
          <p:grpSpPr bwMode="auto">
            <a:xfrm>
              <a:off x="3746" y="3320"/>
              <a:ext cx="635" cy="567"/>
              <a:chOff x="3746" y="3320"/>
              <a:chExt cx="776" cy="563"/>
            </a:xfrm>
          </p:grpSpPr>
          <p:sp>
            <p:nvSpPr>
              <p:cNvPr id="90" name="Rectangle 114"/>
              <p:cNvSpPr>
                <a:spLocks noChangeArrowheads="1"/>
              </p:cNvSpPr>
              <p:nvPr/>
            </p:nvSpPr>
            <p:spPr bwMode="auto">
              <a:xfrm>
                <a:off x="3746" y="3320"/>
                <a:ext cx="776" cy="56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1" name="Line 115"/>
              <p:cNvSpPr>
                <a:spLocks noChangeShapeType="1"/>
              </p:cNvSpPr>
              <p:nvPr/>
            </p:nvSpPr>
            <p:spPr bwMode="auto">
              <a:xfrm>
                <a:off x="3746" y="3520"/>
                <a:ext cx="776"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 name="Line 116"/>
              <p:cNvSpPr>
                <a:spLocks noChangeShapeType="1"/>
              </p:cNvSpPr>
              <p:nvPr/>
            </p:nvSpPr>
            <p:spPr bwMode="auto">
              <a:xfrm>
                <a:off x="3746" y="3709"/>
                <a:ext cx="776"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 name="Line 117"/>
              <p:cNvSpPr>
                <a:spLocks noChangeShapeType="1"/>
              </p:cNvSpPr>
              <p:nvPr/>
            </p:nvSpPr>
            <p:spPr bwMode="auto">
              <a:xfrm>
                <a:off x="4020" y="3320"/>
                <a:ext cx="1" cy="5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 name="Line 118"/>
              <p:cNvSpPr>
                <a:spLocks noChangeShapeType="1"/>
              </p:cNvSpPr>
              <p:nvPr/>
            </p:nvSpPr>
            <p:spPr bwMode="auto">
              <a:xfrm>
                <a:off x="4270" y="3320"/>
                <a:ext cx="1" cy="5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 name="Oval 119"/>
              <p:cNvSpPr>
                <a:spLocks noChangeArrowheads="1"/>
              </p:cNvSpPr>
              <p:nvPr/>
            </p:nvSpPr>
            <p:spPr bwMode="auto">
              <a:xfrm>
                <a:off x="4342" y="3396"/>
                <a:ext cx="117" cy="85"/>
              </a:xfrm>
              <a:prstGeom prst="ellipse">
                <a:avLst/>
              </a:prstGeom>
              <a:solidFill>
                <a:schemeClr val="tx1"/>
              </a:solidFill>
              <a:ln w="2857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 name="Oval 120"/>
              <p:cNvSpPr>
                <a:spLocks noChangeArrowheads="1"/>
              </p:cNvSpPr>
              <p:nvPr/>
            </p:nvSpPr>
            <p:spPr bwMode="auto">
              <a:xfrm>
                <a:off x="4105" y="3585"/>
                <a:ext cx="116" cy="8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7" name="Oval 121"/>
              <p:cNvSpPr>
                <a:spLocks noChangeArrowheads="1"/>
              </p:cNvSpPr>
              <p:nvPr/>
            </p:nvSpPr>
            <p:spPr bwMode="auto">
              <a:xfrm>
                <a:off x="3832" y="3777"/>
                <a:ext cx="116" cy="8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8" name="Oval 122"/>
              <p:cNvSpPr>
                <a:spLocks noChangeArrowheads="1"/>
              </p:cNvSpPr>
              <p:nvPr/>
            </p:nvSpPr>
            <p:spPr bwMode="auto">
              <a:xfrm>
                <a:off x="4115" y="3769"/>
                <a:ext cx="117" cy="85"/>
              </a:xfrm>
              <a:prstGeom prst="ellipse">
                <a:avLst/>
              </a:prstGeom>
              <a:solidFill>
                <a:schemeClr val="tx1"/>
              </a:solidFill>
              <a:ln w="2857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 name="Oval 123"/>
              <p:cNvSpPr>
                <a:spLocks noChangeArrowheads="1"/>
              </p:cNvSpPr>
              <p:nvPr/>
            </p:nvSpPr>
            <p:spPr bwMode="auto">
              <a:xfrm>
                <a:off x="4096" y="3397"/>
                <a:ext cx="116" cy="8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0" name="Oval 124"/>
              <p:cNvSpPr>
                <a:spLocks noChangeArrowheads="1"/>
              </p:cNvSpPr>
              <p:nvPr/>
            </p:nvSpPr>
            <p:spPr bwMode="auto">
              <a:xfrm>
                <a:off x="4342" y="3769"/>
                <a:ext cx="117" cy="85"/>
              </a:xfrm>
              <a:prstGeom prst="ellipse">
                <a:avLst/>
              </a:prstGeom>
              <a:solidFill>
                <a:schemeClr val="tx1"/>
              </a:solidFill>
              <a:ln w="2857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89" name="Freeform 125"/>
            <p:cNvSpPr>
              <a:spLocks/>
            </p:cNvSpPr>
            <p:nvPr/>
          </p:nvSpPr>
          <p:spPr bwMode="auto">
            <a:xfrm>
              <a:off x="2254" y="3039"/>
              <a:ext cx="371" cy="290"/>
            </a:xfrm>
            <a:custGeom>
              <a:avLst/>
              <a:gdLst>
                <a:gd name="T0" fmla="*/ 1 w 577"/>
                <a:gd name="T1" fmla="*/ 0 h 501"/>
                <a:gd name="T2" fmla="*/ 0 w 577"/>
                <a:gd name="T3" fmla="*/ 1 h 501"/>
                <a:gd name="T4" fmla="*/ 0 60000 65536"/>
                <a:gd name="T5" fmla="*/ 0 60000 65536"/>
                <a:gd name="T6" fmla="*/ 0 w 577"/>
                <a:gd name="T7" fmla="*/ 0 h 501"/>
                <a:gd name="T8" fmla="*/ 577 w 577"/>
                <a:gd name="T9" fmla="*/ 501 h 501"/>
              </a:gdLst>
              <a:ahLst/>
              <a:cxnLst>
                <a:cxn ang="T4">
                  <a:pos x="T0" y="T1"/>
                </a:cxn>
                <a:cxn ang="T5">
                  <a:pos x="T2" y="T3"/>
                </a:cxn>
              </a:cxnLst>
              <a:rect l="T6" t="T7" r="T8" b="T9"/>
              <a:pathLst>
                <a:path w="577" h="501">
                  <a:moveTo>
                    <a:pt x="577" y="0"/>
                  </a:moveTo>
                  <a:lnTo>
                    <a:pt x="0" y="501"/>
                  </a:lnTo>
                </a:path>
              </a:pathLst>
            </a:custGeom>
            <a:noFill/>
            <a:ln w="28575">
              <a:solidFill>
                <a:srgbClr val="006666"/>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34" name="Group 150"/>
          <p:cNvGrpSpPr>
            <a:grpSpLocks/>
          </p:cNvGrpSpPr>
          <p:nvPr/>
        </p:nvGrpSpPr>
        <p:grpSpPr bwMode="auto">
          <a:xfrm>
            <a:off x="395078" y="1572275"/>
            <a:ext cx="7748587" cy="565150"/>
            <a:chOff x="215" y="1139"/>
            <a:chExt cx="4881" cy="356"/>
          </a:xfrm>
        </p:grpSpPr>
        <p:sp>
          <p:nvSpPr>
            <p:cNvPr id="135" name="Text Box 151"/>
            <p:cNvSpPr txBox="1">
              <a:spLocks noChangeArrowheads="1"/>
            </p:cNvSpPr>
            <p:nvPr/>
          </p:nvSpPr>
          <p:spPr bwMode="auto">
            <a:xfrm>
              <a:off x="584" y="1168"/>
              <a:ext cx="45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50000"/>
                </a:spcBef>
                <a:buFontTx/>
                <a:buNone/>
              </a:pPr>
              <a:r>
                <a:rPr lang="zh-CN" altLang="en-US" sz="2800" b="1" dirty="0">
                  <a:latin typeface="Times New Roman" panose="02020603050405020304" pitchFamily="18" charset="0"/>
                </a:rPr>
                <a:t>如何实现对弈?各格局之间是什么关系？</a:t>
              </a:r>
            </a:p>
          </p:txBody>
        </p:sp>
        <p:pic>
          <p:nvPicPr>
            <p:cNvPr id="136" name="Picture 1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5" y="1139"/>
              <a:ext cx="338"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7" name="Group 178"/>
          <p:cNvGrpSpPr>
            <a:grpSpLocks/>
          </p:cNvGrpSpPr>
          <p:nvPr/>
        </p:nvGrpSpPr>
        <p:grpSpPr bwMode="auto">
          <a:xfrm>
            <a:off x="699878" y="4583763"/>
            <a:ext cx="7212012" cy="1725612"/>
            <a:chOff x="407" y="3036"/>
            <a:chExt cx="4543" cy="1087"/>
          </a:xfrm>
        </p:grpSpPr>
        <p:sp>
          <p:nvSpPr>
            <p:cNvPr id="138" name="Text Box 9"/>
            <p:cNvSpPr txBox="1">
              <a:spLocks noChangeArrowheads="1"/>
            </p:cNvSpPr>
            <p:nvPr/>
          </p:nvSpPr>
          <p:spPr bwMode="auto">
            <a:xfrm>
              <a:off x="1151" y="3969"/>
              <a:ext cx="2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8000" tIns="0" rIns="1800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lang="zh-CN" altLang="en-US" sz="1600" b="1">
                  <a:latin typeface="Times New Roman" panose="02020603050405020304" pitchFamily="18" charset="0"/>
                  <a:ea typeface="隶书" panose="02010509060101010101" pitchFamily="49" charset="-122"/>
                </a:rPr>
                <a:t>……</a:t>
              </a:r>
            </a:p>
          </p:txBody>
        </p:sp>
        <p:sp>
          <p:nvSpPr>
            <p:cNvPr id="139" name="Line 10"/>
            <p:cNvSpPr>
              <a:spLocks noChangeShapeType="1"/>
            </p:cNvSpPr>
            <p:nvPr/>
          </p:nvSpPr>
          <p:spPr bwMode="auto">
            <a:xfrm>
              <a:off x="4705" y="3039"/>
              <a:ext cx="245" cy="227"/>
            </a:xfrm>
            <a:prstGeom prst="line">
              <a:avLst/>
            </a:prstGeom>
            <a:noFill/>
            <a:ln w="28575">
              <a:solidFill>
                <a:srgbClr val="006666"/>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0" name="Line 11"/>
            <p:cNvSpPr>
              <a:spLocks noChangeShapeType="1"/>
            </p:cNvSpPr>
            <p:nvPr/>
          </p:nvSpPr>
          <p:spPr bwMode="auto">
            <a:xfrm flipH="1">
              <a:off x="407" y="3036"/>
              <a:ext cx="247" cy="213"/>
            </a:xfrm>
            <a:prstGeom prst="line">
              <a:avLst/>
            </a:prstGeom>
            <a:noFill/>
            <a:ln w="28575">
              <a:solidFill>
                <a:srgbClr val="006666"/>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1" name="Line 26"/>
            <p:cNvSpPr>
              <a:spLocks noChangeShapeType="1"/>
            </p:cNvSpPr>
            <p:nvPr/>
          </p:nvSpPr>
          <p:spPr bwMode="auto">
            <a:xfrm>
              <a:off x="1126" y="3048"/>
              <a:ext cx="195" cy="218"/>
            </a:xfrm>
            <a:prstGeom prst="line">
              <a:avLst/>
            </a:prstGeom>
            <a:noFill/>
            <a:ln w="28575">
              <a:solidFill>
                <a:srgbClr val="006666"/>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2" name="Text Box 27"/>
            <p:cNvSpPr txBox="1">
              <a:spLocks noChangeArrowheads="1"/>
            </p:cNvSpPr>
            <p:nvPr/>
          </p:nvSpPr>
          <p:spPr bwMode="auto">
            <a:xfrm>
              <a:off x="754" y="3124"/>
              <a:ext cx="30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8000" tIns="0" rIns="1800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lang="zh-CN" altLang="en-US" sz="1400" b="1">
                  <a:latin typeface="Times New Roman" panose="02020603050405020304" pitchFamily="18" charset="0"/>
                  <a:ea typeface="隶书" panose="02010509060101010101" pitchFamily="49" charset="-122"/>
                </a:rPr>
                <a:t>……..</a:t>
              </a:r>
            </a:p>
          </p:txBody>
        </p:sp>
        <p:sp>
          <p:nvSpPr>
            <p:cNvPr id="143" name="Line 126"/>
            <p:cNvSpPr>
              <a:spLocks noChangeShapeType="1"/>
            </p:cNvSpPr>
            <p:nvPr/>
          </p:nvSpPr>
          <p:spPr bwMode="auto">
            <a:xfrm flipH="1">
              <a:off x="4014" y="3041"/>
              <a:ext cx="247" cy="213"/>
            </a:xfrm>
            <a:prstGeom prst="line">
              <a:avLst/>
            </a:prstGeom>
            <a:noFill/>
            <a:ln w="28575">
              <a:solidFill>
                <a:srgbClr val="006666"/>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 name="Text Box 127"/>
            <p:cNvSpPr txBox="1">
              <a:spLocks noChangeArrowheads="1"/>
            </p:cNvSpPr>
            <p:nvPr/>
          </p:nvSpPr>
          <p:spPr bwMode="auto">
            <a:xfrm>
              <a:off x="4326" y="3096"/>
              <a:ext cx="33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8000" tIns="0" rIns="1800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lang="zh-CN" altLang="en-US" sz="1600" b="1">
                  <a:latin typeface="Times New Roman" panose="02020603050405020304" pitchFamily="18" charset="0"/>
                  <a:ea typeface="隶书" panose="02010509060101010101" pitchFamily="49" charset="-122"/>
                </a:rPr>
                <a:t>…….</a:t>
              </a:r>
              <a:r>
                <a:rPr lang="zh-CN" altLang="en-US" sz="1400">
                  <a:latin typeface="Times New Roman" panose="02020603050405020304" pitchFamily="18" charset="0"/>
                  <a:ea typeface="隶书" panose="02010509060101010101" pitchFamily="49" charset="-122"/>
                </a:rPr>
                <a:t>.</a:t>
              </a:r>
            </a:p>
          </p:txBody>
        </p:sp>
        <p:sp>
          <p:nvSpPr>
            <p:cNvPr id="145" name="Text Box 132"/>
            <p:cNvSpPr txBox="1">
              <a:spLocks noChangeArrowheads="1"/>
            </p:cNvSpPr>
            <p:nvPr/>
          </p:nvSpPr>
          <p:spPr bwMode="auto">
            <a:xfrm>
              <a:off x="2111" y="3985"/>
              <a:ext cx="24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8000" tIns="0" rIns="1800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lang="zh-CN" altLang="en-US" sz="1400" b="1">
                  <a:latin typeface="Times New Roman" panose="02020603050405020304" pitchFamily="18" charset="0"/>
                  <a:ea typeface="隶书" panose="02010509060101010101" pitchFamily="49" charset="-122"/>
                </a:rPr>
                <a:t>……</a:t>
              </a:r>
            </a:p>
          </p:txBody>
        </p:sp>
        <p:grpSp>
          <p:nvGrpSpPr>
            <p:cNvPr id="146" name="Group 167"/>
            <p:cNvGrpSpPr>
              <a:grpSpLocks/>
            </p:cNvGrpSpPr>
            <p:nvPr/>
          </p:nvGrpSpPr>
          <p:grpSpPr bwMode="auto">
            <a:xfrm>
              <a:off x="2767" y="3888"/>
              <a:ext cx="765" cy="208"/>
              <a:chOff x="2767" y="3888"/>
              <a:chExt cx="765" cy="208"/>
            </a:xfrm>
          </p:grpSpPr>
          <p:sp>
            <p:nvSpPr>
              <p:cNvPr id="158" name="Line 133"/>
              <p:cNvSpPr>
                <a:spLocks noChangeShapeType="1"/>
              </p:cNvSpPr>
              <p:nvPr/>
            </p:nvSpPr>
            <p:spPr bwMode="auto">
              <a:xfrm flipH="1">
                <a:off x="2767" y="3891"/>
                <a:ext cx="183" cy="205"/>
              </a:xfrm>
              <a:prstGeom prst="line">
                <a:avLst/>
              </a:prstGeom>
              <a:noFill/>
              <a:ln w="28575">
                <a:solidFill>
                  <a:srgbClr val="006666"/>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 name="Line 134"/>
              <p:cNvSpPr>
                <a:spLocks noChangeShapeType="1"/>
              </p:cNvSpPr>
              <p:nvPr/>
            </p:nvSpPr>
            <p:spPr bwMode="auto">
              <a:xfrm>
                <a:off x="3355" y="3888"/>
                <a:ext cx="177" cy="200"/>
              </a:xfrm>
              <a:prstGeom prst="line">
                <a:avLst/>
              </a:prstGeom>
              <a:noFill/>
              <a:ln w="28575">
                <a:solidFill>
                  <a:srgbClr val="006666"/>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7" name="Text Box 135"/>
            <p:cNvSpPr txBox="1">
              <a:spLocks noChangeArrowheads="1"/>
            </p:cNvSpPr>
            <p:nvPr/>
          </p:nvSpPr>
          <p:spPr bwMode="auto">
            <a:xfrm>
              <a:off x="3023" y="3985"/>
              <a:ext cx="21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8000" tIns="0" rIns="1800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lang="zh-CN" altLang="en-US" sz="1400" b="1">
                  <a:latin typeface="Times New Roman" panose="02020603050405020304" pitchFamily="18" charset="0"/>
                  <a:ea typeface="隶书" panose="02010509060101010101" pitchFamily="49" charset="-122"/>
                </a:rPr>
                <a:t>…...</a:t>
              </a:r>
            </a:p>
          </p:txBody>
        </p:sp>
        <p:sp>
          <p:nvSpPr>
            <p:cNvPr id="148" name="Text Box 138"/>
            <p:cNvSpPr txBox="1">
              <a:spLocks noChangeArrowheads="1"/>
            </p:cNvSpPr>
            <p:nvPr/>
          </p:nvSpPr>
          <p:spPr bwMode="auto">
            <a:xfrm>
              <a:off x="3983" y="3985"/>
              <a:ext cx="24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8000" tIns="0" rIns="1800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lang="zh-CN" altLang="en-US" sz="1400" b="1">
                  <a:latin typeface="Times New Roman" panose="02020603050405020304" pitchFamily="18" charset="0"/>
                  <a:ea typeface="隶书" panose="02010509060101010101" pitchFamily="49" charset="-122"/>
                </a:rPr>
                <a:t>……</a:t>
              </a:r>
            </a:p>
          </p:txBody>
        </p:sp>
        <p:grpSp>
          <p:nvGrpSpPr>
            <p:cNvPr id="149" name="Group 168"/>
            <p:cNvGrpSpPr>
              <a:grpSpLocks/>
            </p:cNvGrpSpPr>
            <p:nvPr/>
          </p:nvGrpSpPr>
          <p:grpSpPr bwMode="auto">
            <a:xfrm>
              <a:off x="3694" y="3886"/>
              <a:ext cx="765" cy="208"/>
              <a:chOff x="2767" y="3888"/>
              <a:chExt cx="765" cy="208"/>
            </a:xfrm>
          </p:grpSpPr>
          <p:sp>
            <p:nvSpPr>
              <p:cNvPr id="156" name="Line 169"/>
              <p:cNvSpPr>
                <a:spLocks noChangeShapeType="1"/>
              </p:cNvSpPr>
              <p:nvPr/>
            </p:nvSpPr>
            <p:spPr bwMode="auto">
              <a:xfrm flipH="1">
                <a:off x="2767" y="3891"/>
                <a:ext cx="183" cy="205"/>
              </a:xfrm>
              <a:prstGeom prst="line">
                <a:avLst/>
              </a:prstGeom>
              <a:noFill/>
              <a:ln w="28575">
                <a:solidFill>
                  <a:srgbClr val="006666"/>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 name="Line 170"/>
              <p:cNvSpPr>
                <a:spLocks noChangeShapeType="1"/>
              </p:cNvSpPr>
              <p:nvPr/>
            </p:nvSpPr>
            <p:spPr bwMode="auto">
              <a:xfrm>
                <a:off x="3355" y="3888"/>
                <a:ext cx="177" cy="200"/>
              </a:xfrm>
              <a:prstGeom prst="line">
                <a:avLst/>
              </a:prstGeom>
              <a:noFill/>
              <a:ln w="28575">
                <a:solidFill>
                  <a:srgbClr val="006666"/>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0" name="Group 171"/>
            <p:cNvGrpSpPr>
              <a:grpSpLocks/>
            </p:cNvGrpSpPr>
            <p:nvPr/>
          </p:nvGrpSpPr>
          <p:grpSpPr bwMode="auto">
            <a:xfrm>
              <a:off x="1859" y="3902"/>
              <a:ext cx="765" cy="208"/>
              <a:chOff x="2767" y="3888"/>
              <a:chExt cx="765" cy="208"/>
            </a:xfrm>
          </p:grpSpPr>
          <p:sp>
            <p:nvSpPr>
              <p:cNvPr id="154" name="Line 172"/>
              <p:cNvSpPr>
                <a:spLocks noChangeShapeType="1"/>
              </p:cNvSpPr>
              <p:nvPr/>
            </p:nvSpPr>
            <p:spPr bwMode="auto">
              <a:xfrm flipH="1">
                <a:off x="2767" y="3891"/>
                <a:ext cx="183" cy="205"/>
              </a:xfrm>
              <a:prstGeom prst="line">
                <a:avLst/>
              </a:prstGeom>
              <a:noFill/>
              <a:ln w="28575">
                <a:solidFill>
                  <a:srgbClr val="006666"/>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 name="Line 173"/>
              <p:cNvSpPr>
                <a:spLocks noChangeShapeType="1"/>
              </p:cNvSpPr>
              <p:nvPr/>
            </p:nvSpPr>
            <p:spPr bwMode="auto">
              <a:xfrm>
                <a:off x="3355" y="3888"/>
                <a:ext cx="177" cy="200"/>
              </a:xfrm>
              <a:prstGeom prst="line">
                <a:avLst/>
              </a:prstGeom>
              <a:noFill/>
              <a:ln w="28575">
                <a:solidFill>
                  <a:srgbClr val="006666"/>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1" name="Group 174"/>
            <p:cNvGrpSpPr>
              <a:grpSpLocks/>
            </p:cNvGrpSpPr>
            <p:nvPr/>
          </p:nvGrpSpPr>
          <p:grpSpPr bwMode="auto">
            <a:xfrm>
              <a:off x="904" y="3902"/>
              <a:ext cx="765" cy="208"/>
              <a:chOff x="2767" y="3888"/>
              <a:chExt cx="765" cy="208"/>
            </a:xfrm>
          </p:grpSpPr>
          <p:sp>
            <p:nvSpPr>
              <p:cNvPr id="152" name="Line 175"/>
              <p:cNvSpPr>
                <a:spLocks noChangeShapeType="1"/>
              </p:cNvSpPr>
              <p:nvPr/>
            </p:nvSpPr>
            <p:spPr bwMode="auto">
              <a:xfrm flipH="1">
                <a:off x="2767" y="3891"/>
                <a:ext cx="183" cy="205"/>
              </a:xfrm>
              <a:prstGeom prst="line">
                <a:avLst/>
              </a:prstGeom>
              <a:noFill/>
              <a:ln w="28575">
                <a:solidFill>
                  <a:srgbClr val="006666"/>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 name="Line 176"/>
              <p:cNvSpPr>
                <a:spLocks noChangeShapeType="1"/>
              </p:cNvSpPr>
              <p:nvPr/>
            </p:nvSpPr>
            <p:spPr bwMode="auto">
              <a:xfrm>
                <a:off x="3355" y="3888"/>
                <a:ext cx="177" cy="200"/>
              </a:xfrm>
              <a:prstGeom prst="line">
                <a:avLst/>
              </a:prstGeom>
              <a:noFill/>
              <a:ln w="28575">
                <a:solidFill>
                  <a:srgbClr val="006666"/>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grpSp>
    </p:spTree>
    <p:extLst>
      <p:ext uri="{BB962C8B-B14F-4D97-AF65-F5344CB8AC3E}">
        <p14:creationId xmlns:p14="http://schemas.microsoft.com/office/powerpoint/2010/main" val="65533664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wipe(left)">
                                      <p:cBhvr>
                                        <p:cTn id="7" dur="500"/>
                                        <p:tgtEl>
                                          <p:spTgt spid="1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up)">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up)">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wipe(up)">
                                      <p:cBhvr>
                                        <p:cTn id="32" dur="500"/>
                                        <p:tgtEl>
                                          <p:spTgt spid="5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wipe(up)">
                                      <p:cBhvr>
                                        <p:cTn id="37" dur="500"/>
                                        <p:tgtEl>
                                          <p:spTgt spid="6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81"/>
                                        </p:tgtEl>
                                        <p:attrNameLst>
                                          <p:attrName>style.visibility</p:attrName>
                                        </p:attrNameLst>
                                      </p:cBhvr>
                                      <p:to>
                                        <p:strVal val="visible"/>
                                      </p:to>
                                    </p:set>
                                    <p:animEffect transition="in" filter="wipe(up)">
                                      <p:cBhvr>
                                        <p:cTn id="42" dur="500"/>
                                        <p:tgtEl>
                                          <p:spTgt spid="81"/>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例</a:t>
            </a:r>
            <a:r>
              <a:rPr lang="en-US" altLang="zh-CN" sz="3600" dirty="0"/>
              <a:t>3  </a:t>
            </a:r>
            <a:r>
              <a:rPr lang="zh-CN" altLang="en-US" sz="3600" dirty="0"/>
              <a:t>教学计划编排问题</a:t>
            </a:r>
            <a:r>
              <a:rPr lang="en-US" altLang="zh-CN" sz="3600" dirty="0"/>
              <a:t>—</a:t>
            </a:r>
            <a:r>
              <a:rPr lang="zh-CN" altLang="en-US" sz="3600" dirty="0"/>
              <a:t>图结构</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18</a:t>
            </a:fld>
            <a:endParaRPr lang="en-US"/>
          </a:p>
        </p:txBody>
      </p:sp>
      <p:grpSp>
        <p:nvGrpSpPr>
          <p:cNvPr id="6" name="Group 173"/>
          <p:cNvGrpSpPr>
            <a:grpSpLocks/>
          </p:cNvGrpSpPr>
          <p:nvPr/>
        </p:nvGrpSpPr>
        <p:grpSpPr bwMode="auto">
          <a:xfrm>
            <a:off x="341313" y="2297113"/>
            <a:ext cx="4095750" cy="3910012"/>
            <a:chOff x="243" y="1253"/>
            <a:chExt cx="2580" cy="2463"/>
          </a:xfrm>
        </p:grpSpPr>
        <p:sp>
          <p:nvSpPr>
            <p:cNvPr id="7" name="Rectangle 6"/>
            <p:cNvSpPr>
              <a:spLocks noChangeArrowheads="1"/>
            </p:cNvSpPr>
            <p:nvPr/>
          </p:nvSpPr>
          <p:spPr bwMode="auto">
            <a:xfrm>
              <a:off x="1912" y="3275"/>
              <a:ext cx="91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r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latin typeface="Times New Roman" panose="02020603050405020304" pitchFamily="18" charset="0"/>
                </a:rPr>
                <a:t>C</a:t>
              </a:r>
              <a:r>
                <a:rPr kumimoji="1" lang="en-US" altLang="zh-CN" sz="2000" b="1" baseline="-25000">
                  <a:latin typeface="Times New Roman" panose="02020603050405020304" pitchFamily="18" charset="0"/>
                </a:rPr>
                <a:t>4</a:t>
              </a:r>
              <a:r>
                <a:rPr kumimoji="1" lang="en-US" altLang="zh-CN" sz="2000" b="1">
                  <a:latin typeface="Times New Roman" panose="02020603050405020304" pitchFamily="18" charset="0"/>
                </a:rPr>
                <a:t>, C</a:t>
              </a:r>
              <a:r>
                <a:rPr kumimoji="1" lang="en-US" altLang="zh-CN" sz="2000" b="1" baseline="-25000">
                  <a:latin typeface="Times New Roman" panose="02020603050405020304" pitchFamily="18" charset="0"/>
                </a:rPr>
                <a:t>5</a:t>
              </a:r>
              <a:r>
                <a:rPr kumimoji="1" lang="en-US" altLang="zh-CN" sz="2000" b="1">
                  <a:latin typeface="Times New Roman" panose="02020603050405020304" pitchFamily="18" charset="0"/>
                </a:rPr>
                <a:t>, C</a:t>
              </a:r>
              <a:r>
                <a:rPr kumimoji="1" lang="en-US" altLang="zh-CN" sz="2000" b="1" baseline="-25000">
                  <a:latin typeface="Times New Roman" panose="02020603050405020304" pitchFamily="18" charset="0"/>
                </a:rPr>
                <a:t>6</a:t>
              </a:r>
            </a:p>
          </p:txBody>
        </p:sp>
        <p:sp>
          <p:nvSpPr>
            <p:cNvPr id="8" name="Rectangle 7"/>
            <p:cNvSpPr>
              <a:spLocks noChangeArrowheads="1"/>
            </p:cNvSpPr>
            <p:nvPr/>
          </p:nvSpPr>
          <p:spPr bwMode="auto">
            <a:xfrm>
              <a:off x="852" y="3275"/>
              <a:ext cx="1172"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latin typeface="Times New Roman" panose="02020603050405020304" pitchFamily="18" charset="0"/>
                </a:rPr>
                <a:t>数据库原理</a:t>
              </a:r>
            </a:p>
          </p:txBody>
        </p:sp>
        <p:sp>
          <p:nvSpPr>
            <p:cNvPr id="9" name="Rectangle 8"/>
            <p:cNvSpPr>
              <a:spLocks noChangeArrowheads="1"/>
            </p:cNvSpPr>
            <p:nvPr/>
          </p:nvSpPr>
          <p:spPr bwMode="auto">
            <a:xfrm>
              <a:off x="243" y="3275"/>
              <a:ext cx="609"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latin typeface="Times New Roman" panose="02020603050405020304" pitchFamily="18" charset="0"/>
                </a:rPr>
                <a:t>C</a:t>
              </a:r>
              <a:r>
                <a:rPr kumimoji="1" lang="en-US" altLang="zh-CN" sz="2000" b="1" baseline="-25000">
                  <a:latin typeface="Times New Roman" panose="02020603050405020304" pitchFamily="18" charset="0"/>
                </a:rPr>
                <a:t>7</a:t>
              </a:r>
            </a:p>
          </p:txBody>
        </p:sp>
        <p:sp>
          <p:nvSpPr>
            <p:cNvPr id="10" name="Rectangle 9"/>
            <p:cNvSpPr>
              <a:spLocks noChangeArrowheads="1"/>
            </p:cNvSpPr>
            <p:nvPr/>
          </p:nvSpPr>
          <p:spPr bwMode="auto">
            <a:xfrm>
              <a:off x="1912" y="3038"/>
              <a:ext cx="911"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latin typeface="Times New Roman" panose="02020603050405020304" pitchFamily="18" charset="0"/>
                </a:rPr>
                <a:t>C</a:t>
              </a:r>
              <a:r>
                <a:rPr kumimoji="1" lang="en-US" altLang="zh-CN" sz="2000" b="1" baseline="-25000">
                  <a:latin typeface="Times New Roman" panose="02020603050405020304" pitchFamily="18" charset="0"/>
                </a:rPr>
                <a:t>2</a:t>
              </a:r>
              <a:r>
                <a:rPr kumimoji="1" lang="en-US" altLang="zh-CN" sz="2000" b="1">
                  <a:latin typeface="Times New Roman" panose="02020603050405020304" pitchFamily="18" charset="0"/>
                </a:rPr>
                <a:t>,</a:t>
              </a:r>
              <a:r>
                <a:rPr kumimoji="1" lang="en-US" altLang="zh-CN" sz="2000" b="1" baseline="-25000">
                  <a:latin typeface="Times New Roman" panose="02020603050405020304" pitchFamily="18" charset="0"/>
                </a:rPr>
                <a:t> </a:t>
              </a:r>
              <a:r>
                <a:rPr kumimoji="1" lang="en-US" altLang="zh-CN" sz="2000" b="1">
                  <a:latin typeface="Times New Roman" panose="02020603050405020304" pitchFamily="18" charset="0"/>
                </a:rPr>
                <a:t>C</a:t>
              </a:r>
              <a:r>
                <a:rPr kumimoji="1" lang="en-US" altLang="zh-CN" sz="2000" b="1" baseline="-25000">
                  <a:latin typeface="Times New Roman" panose="02020603050405020304" pitchFamily="18" charset="0"/>
                </a:rPr>
                <a:t>4</a:t>
              </a:r>
            </a:p>
          </p:txBody>
        </p:sp>
        <p:sp>
          <p:nvSpPr>
            <p:cNvPr id="11" name="Rectangle 10"/>
            <p:cNvSpPr>
              <a:spLocks noChangeArrowheads="1"/>
            </p:cNvSpPr>
            <p:nvPr/>
          </p:nvSpPr>
          <p:spPr bwMode="auto">
            <a:xfrm>
              <a:off x="852" y="3038"/>
              <a:ext cx="1172"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latin typeface="Times New Roman" panose="02020603050405020304" pitchFamily="18" charset="0"/>
                </a:rPr>
                <a:t>计算机原理</a:t>
              </a:r>
            </a:p>
          </p:txBody>
        </p:sp>
        <p:sp>
          <p:nvSpPr>
            <p:cNvPr id="12" name="Rectangle 11"/>
            <p:cNvSpPr>
              <a:spLocks noChangeArrowheads="1"/>
            </p:cNvSpPr>
            <p:nvPr/>
          </p:nvSpPr>
          <p:spPr bwMode="auto">
            <a:xfrm>
              <a:off x="243" y="3038"/>
              <a:ext cx="609"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latin typeface="Times New Roman" panose="02020603050405020304" pitchFamily="18" charset="0"/>
                </a:rPr>
                <a:t>C</a:t>
              </a:r>
              <a:r>
                <a:rPr kumimoji="1" lang="en-US" altLang="zh-CN" sz="2000" b="1" baseline="-25000">
                  <a:latin typeface="Times New Roman" panose="02020603050405020304" pitchFamily="18" charset="0"/>
                </a:rPr>
                <a:t>6</a:t>
              </a:r>
            </a:p>
          </p:txBody>
        </p:sp>
        <p:sp>
          <p:nvSpPr>
            <p:cNvPr id="13" name="Rectangle 12"/>
            <p:cNvSpPr>
              <a:spLocks noChangeArrowheads="1"/>
            </p:cNvSpPr>
            <p:nvPr/>
          </p:nvSpPr>
          <p:spPr bwMode="auto">
            <a:xfrm>
              <a:off x="1912" y="2739"/>
              <a:ext cx="91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latin typeface="Times New Roman" panose="02020603050405020304" pitchFamily="18" charset="0"/>
                </a:rPr>
                <a:t>C</a:t>
              </a:r>
              <a:r>
                <a:rPr kumimoji="1" lang="en-US" altLang="zh-CN" sz="2000" b="1" baseline="-25000">
                  <a:latin typeface="Times New Roman" panose="02020603050405020304" pitchFamily="18" charset="0"/>
                </a:rPr>
                <a:t>3</a:t>
              </a:r>
              <a:r>
                <a:rPr kumimoji="1" lang="en-US" altLang="zh-CN" sz="2000" b="1">
                  <a:latin typeface="Times New Roman" panose="02020603050405020304" pitchFamily="18" charset="0"/>
                </a:rPr>
                <a:t>, C</a:t>
              </a:r>
              <a:r>
                <a:rPr kumimoji="1" lang="en-US" altLang="zh-CN" sz="2000" b="1" baseline="-25000">
                  <a:latin typeface="Times New Roman" panose="02020603050405020304" pitchFamily="18" charset="0"/>
                </a:rPr>
                <a:t>4</a:t>
              </a:r>
            </a:p>
          </p:txBody>
        </p:sp>
        <p:sp>
          <p:nvSpPr>
            <p:cNvPr id="14" name="Rectangle 13"/>
            <p:cNvSpPr>
              <a:spLocks noChangeArrowheads="1"/>
            </p:cNvSpPr>
            <p:nvPr/>
          </p:nvSpPr>
          <p:spPr bwMode="auto">
            <a:xfrm>
              <a:off x="852" y="2739"/>
              <a:ext cx="117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latin typeface="Times New Roman" panose="02020603050405020304" pitchFamily="18" charset="0"/>
                </a:rPr>
                <a:t>数据结构</a:t>
              </a:r>
            </a:p>
          </p:txBody>
        </p:sp>
        <p:sp>
          <p:nvSpPr>
            <p:cNvPr id="15" name="Rectangle 14"/>
            <p:cNvSpPr>
              <a:spLocks noChangeArrowheads="1"/>
            </p:cNvSpPr>
            <p:nvPr/>
          </p:nvSpPr>
          <p:spPr bwMode="auto">
            <a:xfrm>
              <a:off x="243" y="2739"/>
              <a:ext cx="609"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latin typeface="Times New Roman" panose="02020603050405020304" pitchFamily="18" charset="0"/>
                </a:rPr>
                <a:t>C</a:t>
              </a:r>
              <a:r>
                <a:rPr kumimoji="1" lang="en-US" altLang="zh-CN" sz="2000" b="1" baseline="-25000">
                  <a:latin typeface="Times New Roman" panose="02020603050405020304" pitchFamily="18" charset="0"/>
                </a:rPr>
                <a:t>5</a:t>
              </a:r>
            </a:p>
          </p:txBody>
        </p:sp>
        <p:sp>
          <p:nvSpPr>
            <p:cNvPr id="16" name="Rectangle 15"/>
            <p:cNvSpPr>
              <a:spLocks noChangeArrowheads="1"/>
            </p:cNvSpPr>
            <p:nvPr/>
          </p:nvSpPr>
          <p:spPr bwMode="auto">
            <a:xfrm>
              <a:off x="1912" y="2439"/>
              <a:ext cx="911"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latin typeface="Times New Roman" panose="02020603050405020304" pitchFamily="18" charset="0"/>
                </a:rPr>
                <a:t>C</a:t>
              </a:r>
              <a:r>
                <a:rPr kumimoji="1" lang="en-US" altLang="zh-CN" sz="2000" b="1" baseline="-25000">
                  <a:latin typeface="Times New Roman" panose="02020603050405020304" pitchFamily="18" charset="0"/>
                </a:rPr>
                <a:t>1</a:t>
              </a:r>
              <a:r>
                <a:rPr kumimoji="1" lang="en-US" altLang="zh-CN" sz="2000" b="1">
                  <a:latin typeface="Times New Roman" panose="02020603050405020304" pitchFamily="18" charset="0"/>
                </a:rPr>
                <a:t>, C</a:t>
              </a:r>
              <a:r>
                <a:rPr kumimoji="1" lang="en-US" altLang="zh-CN" sz="2000" b="1" baseline="-25000">
                  <a:latin typeface="Times New Roman" panose="02020603050405020304" pitchFamily="18" charset="0"/>
                </a:rPr>
                <a:t>2</a:t>
              </a:r>
            </a:p>
          </p:txBody>
        </p:sp>
        <p:sp>
          <p:nvSpPr>
            <p:cNvPr id="17" name="Rectangle 16"/>
            <p:cNvSpPr>
              <a:spLocks noChangeArrowheads="1"/>
            </p:cNvSpPr>
            <p:nvPr/>
          </p:nvSpPr>
          <p:spPr bwMode="auto">
            <a:xfrm>
              <a:off x="852" y="2439"/>
              <a:ext cx="1172"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latin typeface="Times New Roman" panose="02020603050405020304" pitchFamily="18" charset="0"/>
                </a:rPr>
                <a:t>程序设计</a:t>
              </a:r>
            </a:p>
          </p:txBody>
        </p:sp>
        <p:sp>
          <p:nvSpPr>
            <p:cNvPr id="18" name="Rectangle 17"/>
            <p:cNvSpPr>
              <a:spLocks noChangeArrowheads="1"/>
            </p:cNvSpPr>
            <p:nvPr/>
          </p:nvSpPr>
          <p:spPr bwMode="auto">
            <a:xfrm>
              <a:off x="243" y="2439"/>
              <a:ext cx="60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latin typeface="Times New Roman" panose="02020603050405020304" pitchFamily="18" charset="0"/>
                </a:rPr>
                <a:t>C</a:t>
              </a:r>
              <a:r>
                <a:rPr kumimoji="1" lang="en-US" altLang="zh-CN" sz="2000" b="1" baseline="-25000">
                  <a:latin typeface="Times New Roman" panose="02020603050405020304" pitchFamily="18" charset="0"/>
                </a:rPr>
                <a:t>4</a:t>
              </a:r>
            </a:p>
          </p:txBody>
        </p:sp>
        <p:sp>
          <p:nvSpPr>
            <p:cNvPr id="19" name="Rectangle 18"/>
            <p:cNvSpPr>
              <a:spLocks noChangeArrowheads="1"/>
            </p:cNvSpPr>
            <p:nvPr/>
          </p:nvSpPr>
          <p:spPr bwMode="auto">
            <a:xfrm>
              <a:off x="1912" y="2138"/>
              <a:ext cx="911"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latin typeface="Times New Roman" panose="02020603050405020304" pitchFamily="18" charset="0"/>
                </a:rPr>
                <a:t>C</a:t>
              </a:r>
              <a:r>
                <a:rPr kumimoji="1" lang="en-US" altLang="zh-CN" sz="2000" b="1" baseline="-25000">
                  <a:latin typeface="Times New Roman" panose="02020603050405020304" pitchFamily="18" charset="0"/>
                </a:rPr>
                <a:t>1</a:t>
              </a:r>
            </a:p>
          </p:txBody>
        </p:sp>
        <p:sp>
          <p:nvSpPr>
            <p:cNvPr id="20" name="Rectangle 19"/>
            <p:cNvSpPr>
              <a:spLocks noChangeArrowheads="1"/>
            </p:cNvSpPr>
            <p:nvPr/>
          </p:nvSpPr>
          <p:spPr bwMode="auto">
            <a:xfrm>
              <a:off x="852" y="2138"/>
              <a:ext cx="1172"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latin typeface="Times New Roman" panose="02020603050405020304" pitchFamily="18" charset="0"/>
                </a:rPr>
                <a:t>离散数学</a:t>
              </a:r>
            </a:p>
          </p:txBody>
        </p:sp>
        <p:sp>
          <p:nvSpPr>
            <p:cNvPr id="21" name="Rectangle 20"/>
            <p:cNvSpPr>
              <a:spLocks noChangeArrowheads="1"/>
            </p:cNvSpPr>
            <p:nvPr/>
          </p:nvSpPr>
          <p:spPr bwMode="auto">
            <a:xfrm>
              <a:off x="243" y="2138"/>
              <a:ext cx="609"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latin typeface="Times New Roman" panose="02020603050405020304" pitchFamily="18" charset="0"/>
                </a:rPr>
                <a:t>C</a:t>
              </a:r>
              <a:r>
                <a:rPr kumimoji="1" lang="en-US" altLang="zh-CN" sz="2000" b="1" baseline="-25000">
                  <a:latin typeface="Times New Roman" panose="02020603050405020304" pitchFamily="18" charset="0"/>
                </a:rPr>
                <a:t>3</a:t>
              </a:r>
            </a:p>
          </p:txBody>
        </p:sp>
        <p:sp>
          <p:nvSpPr>
            <p:cNvPr id="22" name="Rectangle 21"/>
            <p:cNvSpPr>
              <a:spLocks noChangeArrowheads="1"/>
            </p:cNvSpPr>
            <p:nvPr/>
          </p:nvSpPr>
          <p:spPr bwMode="auto">
            <a:xfrm>
              <a:off x="1912" y="1838"/>
              <a:ext cx="911"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latin typeface="Times New Roman" panose="02020603050405020304" pitchFamily="18" charset="0"/>
                </a:rPr>
                <a:t>无</a:t>
              </a:r>
            </a:p>
          </p:txBody>
        </p:sp>
        <p:sp>
          <p:nvSpPr>
            <p:cNvPr id="23" name="Rectangle 22"/>
            <p:cNvSpPr>
              <a:spLocks noChangeArrowheads="1"/>
            </p:cNvSpPr>
            <p:nvPr/>
          </p:nvSpPr>
          <p:spPr bwMode="auto">
            <a:xfrm>
              <a:off x="852" y="1838"/>
              <a:ext cx="1172"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latin typeface="Times New Roman" panose="02020603050405020304" pitchFamily="18" charset="0"/>
                </a:rPr>
                <a:t>计算机导论</a:t>
              </a:r>
            </a:p>
          </p:txBody>
        </p:sp>
        <p:sp>
          <p:nvSpPr>
            <p:cNvPr id="24" name="Rectangle 23"/>
            <p:cNvSpPr>
              <a:spLocks noChangeArrowheads="1"/>
            </p:cNvSpPr>
            <p:nvPr/>
          </p:nvSpPr>
          <p:spPr bwMode="auto">
            <a:xfrm>
              <a:off x="243" y="1838"/>
              <a:ext cx="60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latin typeface="Times New Roman" panose="02020603050405020304" pitchFamily="18" charset="0"/>
                </a:rPr>
                <a:t>C</a:t>
              </a:r>
              <a:r>
                <a:rPr kumimoji="1" lang="en-US" altLang="zh-CN" sz="2000" b="1" baseline="-25000">
                  <a:latin typeface="Times New Roman" panose="02020603050405020304" pitchFamily="18" charset="0"/>
                </a:rPr>
                <a:t>2</a:t>
              </a:r>
            </a:p>
          </p:txBody>
        </p:sp>
        <p:sp>
          <p:nvSpPr>
            <p:cNvPr id="25" name="Rectangle 24"/>
            <p:cNvSpPr>
              <a:spLocks noChangeArrowheads="1"/>
            </p:cNvSpPr>
            <p:nvPr/>
          </p:nvSpPr>
          <p:spPr bwMode="auto">
            <a:xfrm>
              <a:off x="1912" y="1540"/>
              <a:ext cx="911"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latin typeface="Times New Roman" panose="02020603050405020304" pitchFamily="18" charset="0"/>
                </a:rPr>
                <a:t>无</a:t>
              </a:r>
            </a:p>
          </p:txBody>
        </p:sp>
        <p:sp>
          <p:nvSpPr>
            <p:cNvPr id="26" name="Rectangle 25"/>
            <p:cNvSpPr>
              <a:spLocks noChangeArrowheads="1"/>
            </p:cNvSpPr>
            <p:nvPr/>
          </p:nvSpPr>
          <p:spPr bwMode="auto">
            <a:xfrm>
              <a:off x="852" y="1540"/>
              <a:ext cx="117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latin typeface="Times New Roman" panose="02020603050405020304" pitchFamily="18" charset="0"/>
                </a:rPr>
                <a:t>高等数学</a:t>
              </a:r>
            </a:p>
          </p:txBody>
        </p:sp>
        <p:sp>
          <p:nvSpPr>
            <p:cNvPr id="27" name="Rectangle 26"/>
            <p:cNvSpPr>
              <a:spLocks noChangeArrowheads="1"/>
            </p:cNvSpPr>
            <p:nvPr/>
          </p:nvSpPr>
          <p:spPr bwMode="auto">
            <a:xfrm>
              <a:off x="243" y="1540"/>
              <a:ext cx="609"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latin typeface="Times New Roman" panose="02020603050405020304" pitchFamily="18" charset="0"/>
                </a:rPr>
                <a:t>C</a:t>
              </a:r>
              <a:r>
                <a:rPr kumimoji="1" lang="en-US" altLang="zh-CN" sz="2000" b="1" baseline="-25000">
                  <a:latin typeface="Times New Roman" panose="02020603050405020304" pitchFamily="18" charset="0"/>
                </a:rPr>
                <a:t>1</a:t>
              </a:r>
            </a:p>
          </p:txBody>
        </p:sp>
        <p:sp>
          <p:nvSpPr>
            <p:cNvPr id="28" name="Rectangle 27"/>
            <p:cNvSpPr>
              <a:spLocks noChangeArrowheads="1"/>
            </p:cNvSpPr>
            <p:nvPr/>
          </p:nvSpPr>
          <p:spPr bwMode="auto">
            <a:xfrm>
              <a:off x="1912" y="1253"/>
              <a:ext cx="911"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latin typeface="Times New Roman" panose="02020603050405020304" pitchFamily="18" charset="0"/>
                </a:rPr>
                <a:t>先修课</a:t>
              </a:r>
            </a:p>
          </p:txBody>
        </p:sp>
        <p:sp>
          <p:nvSpPr>
            <p:cNvPr id="29" name="Rectangle 28"/>
            <p:cNvSpPr>
              <a:spLocks noChangeArrowheads="1"/>
            </p:cNvSpPr>
            <p:nvPr/>
          </p:nvSpPr>
          <p:spPr bwMode="auto">
            <a:xfrm>
              <a:off x="852" y="1253"/>
              <a:ext cx="117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latin typeface="Times New Roman" panose="02020603050405020304" pitchFamily="18" charset="0"/>
                </a:rPr>
                <a:t>课程名称</a:t>
              </a:r>
            </a:p>
          </p:txBody>
        </p:sp>
        <p:sp>
          <p:nvSpPr>
            <p:cNvPr id="30" name="Rectangle 29"/>
            <p:cNvSpPr>
              <a:spLocks noChangeArrowheads="1"/>
            </p:cNvSpPr>
            <p:nvPr/>
          </p:nvSpPr>
          <p:spPr bwMode="auto">
            <a:xfrm>
              <a:off x="243" y="1253"/>
              <a:ext cx="60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latin typeface="Times New Roman" panose="02020603050405020304" pitchFamily="18" charset="0"/>
                </a:rPr>
                <a:t>编号</a:t>
              </a:r>
            </a:p>
          </p:txBody>
        </p:sp>
        <p:sp>
          <p:nvSpPr>
            <p:cNvPr id="31" name="Line 32"/>
            <p:cNvSpPr>
              <a:spLocks noChangeShapeType="1"/>
            </p:cNvSpPr>
            <p:nvPr/>
          </p:nvSpPr>
          <p:spPr bwMode="auto">
            <a:xfrm>
              <a:off x="243" y="1253"/>
              <a:ext cx="0" cy="241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2" name="Line 30"/>
            <p:cNvSpPr>
              <a:spLocks noChangeShapeType="1"/>
            </p:cNvSpPr>
            <p:nvPr/>
          </p:nvSpPr>
          <p:spPr bwMode="auto">
            <a:xfrm>
              <a:off x="243" y="1253"/>
              <a:ext cx="2439"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nvGrpSpPr>
            <p:cNvPr id="33" name="Group 172"/>
            <p:cNvGrpSpPr>
              <a:grpSpLocks/>
            </p:cNvGrpSpPr>
            <p:nvPr/>
          </p:nvGrpSpPr>
          <p:grpSpPr bwMode="auto">
            <a:xfrm>
              <a:off x="852" y="1253"/>
              <a:ext cx="1843" cy="2410"/>
              <a:chOff x="852" y="1253"/>
              <a:chExt cx="1843" cy="2527"/>
            </a:xfrm>
          </p:grpSpPr>
          <p:sp>
            <p:nvSpPr>
              <p:cNvPr id="42" name="Line 33"/>
              <p:cNvSpPr>
                <a:spLocks noChangeShapeType="1"/>
              </p:cNvSpPr>
              <p:nvPr/>
            </p:nvSpPr>
            <p:spPr bwMode="auto">
              <a:xfrm>
                <a:off x="852" y="1253"/>
                <a:ext cx="0" cy="25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43" name="Line 34"/>
              <p:cNvSpPr>
                <a:spLocks noChangeShapeType="1"/>
              </p:cNvSpPr>
              <p:nvPr/>
            </p:nvSpPr>
            <p:spPr bwMode="auto">
              <a:xfrm>
                <a:off x="1856" y="1253"/>
                <a:ext cx="0" cy="25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44" name="Line 35"/>
              <p:cNvSpPr>
                <a:spLocks noChangeShapeType="1"/>
              </p:cNvSpPr>
              <p:nvPr/>
            </p:nvSpPr>
            <p:spPr bwMode="auto">
              <a:xfrm>
                <a:off x="2695" y="1253"/>
                <a:ext cx="0" cy="252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34" name="Line 113"/>
            <p:cNvSpPr>
              <a:spLocks noChangeShapeType="1"/>
            </p:cNvSpPr>
            <p:nvPr/>
          </p:nvSpPr>
          <p:spPr bwMode="auto">
            <a:xfrm>
              <a:off x="243" y="1540"/>
              <a:ext cx="24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5" name="Line 121"/>
            <p:cNvSpPr>
              <a:spLocks noChangeShapeType="1"/>
            </p:cNvSpPr>
            <p:nvPr/>
          </p:nvSpPr>
          <p:spPr bwMode="auto">
            <a:xfrm>
              <a:off x="243" y="1838"/>
              <a:ext cx="24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6" name="Line 129"/>
            <p:cNvSpPr>
              <a:spLocks noChangeShapeType="1"/>
            </p:cNvSpPr>
            <p:nvPr/>
          </p:nvSpPr>
          <p:spPr bwMode="auto">
            <a:xfrm>
              <a:off x="243" y="2138"/>
              <a:ext cx="24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7" name="Line 137"/>
            <p:cNvSpPr>
              <a:spLocks noChangeShapeType="1"/>
            </p:cNvSpPr>
            <p:nvPr/>
          </p:nvSpPr>
          <p:spPr bwMode="auto">
            <a:xfrm>
              <a:off x="243" y="2439"/>
              <a:ext cx="24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8" name="Line 145"/>
            <p:cNvSpPr>
              <a:spLocks noChangeShapeType="1"/>
            </p:cNvSpPr>
            <p:nvPr/>
          </p:nvSpPr>
          <p:spPr bwMode="auto">
            <a:xfrm>
              <a:off x="243" y="2739"/>
              <a:ext cx="24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9" name="Line 153"/>
            <p:cNvSpPr>
              <a:spLocks noChangeShapeType="1"/>
            </p:cNvSpPr>
            <p:nvPr/>
          </p:nvSpPr>
          <p:spPr bwMode="auto">
            <a:xfrm>
              <a:off x="243" y="3038"/>
              <a:ext cx="24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40" name="Line 161"/>
            <p:cNvSpPr>
              <a:spLocks noChangeShapeType="1"/>
            </p:cNvSpPr>
            <p:nvPr/>
          </p:nvSpPr>
          <p:spPr bwMode="auto">
            <a:xfrm>
              <a:off x="243" y="3339"/>
              <a:ext cx="24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41" name="Line 31"/>
            <p:cNvSpPr>
              <a:spLocks noChangeShapeType="1"/>
            </p:cNvSpPr>
            <p:nvPr/>
          </p:nvSpPr>
          <p:spPr bwMode="auto">
            <a:xfrm>
              <a:off x="243" y="3668"/>
              <a:ext cx="2439"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45" name="Group 176"/>
          <p:cNvGrpSpPr>
            <a:grpSpLocks/>
          </p:cNvGrpSpPr>
          <p:nvPr/>
        </p:nvGrpSpPr>
        <p:grpSpPr bwMode="auto">
          <a:xfrm>
            <a:off x="4648200" y="2566988"/>
            <a:ext cx="4483100" cy="3352800"/>
            <a:chOff x="2936" y="1426"/>
            <a:chExt cx="2824" cy="2112"/>
          </a:xfrm>
        </p:grpSpPr>
        <p:sp>
          <p:nvSpPr>
            <p:cNvPr id="46" name="Freeform 177"/>
            <p:cNvSpPr>
              <a:spLocks/>
            </p:cNvSpPr>
            <p:nvPr/>
          </p:nvSpPr>
          <p:spPr bwMode="auto">
            <a:xfrm>
              <a:off x="4783" y="2590"/>
              <a:ext cx="697" cy="667"/>
            </a:xfrm>
            <a:custGeom>
              <a:avLst/>
              <a:gdLst>
                <a:gd name="T0" fmla="*/ 0 w 900"/>
                <a:gd name="T1" fmla="*/ 1116 h 650"/>
                <a:gd name="T2" fmla="*/ 4 w 900"/>
                <a:gd name="T3" fmla="*/ 0 h 650"/>
                <a:gd name="T4" fmla="*/ 0 60000 65536"/>
                <a:gd name="T5" fmla="*/ 0 60000 65536"/>
                <a:gd name="T6" fmla="*/ 0 w 900"/>
                <a:gd name="T7" fmla="*/ 0 h 650"/>
                <a:gd name="T8" fmla="*/ 900 w 900"/>
                <a:gd name="T9" fmla="*/ 650 h 650"/>
              </a:gdLst>
              <a:ahLst/>
              <a:cxnLst>
                <a:cxn ang="T4">
                  <a:pos x="T0" y="T1"/>
                </a:cxn>
                <a:cxn ang="T5">
                  <a:pos x="T2" y="T3"/>
                </a:cxn>
              </a:cxnLst>
              <a:rect l="T6" t="T7" r="T8" b="T9"/>
              <a:pathLst>
                <a:path w="900" h="650">
                  <a:moveTo>
                    <a:pt x="0" y="650"/>
                  </a:moveTo>
                  <a:lnTo>
                    <a:pt x="900" y="0"/>
                  </a:lnTo>
                </a:path>
              </a:pathLst>
            </a:custGeom>
            <a:noFill/>
            <a:ln w="381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 name="Freeform 178"/>
            <p:cNvSpPr>
              <a:spLocks/>
            </p:cNvSpPr>
            <p:nvPr/>
          </p:nvSpPr>
          <p:spPr bwMode="auto">
            <a:xfrm>
              <a:off x="5054" y="1768"/>
              <a:ext cx="433" cy="584"/>
            </a:xfrm>
            <a:custGeom>
              <a:avLst/>
              <a:gdLst>
                <a:gd name="T0" fmla="*/ 0 w 548"/>
                <a:gd name="T1" fmla="*/ 0 h 597"/>
                <a:gd name="T2" fmla="*/ 4 w 548"/>
                <a:gd name="T3" fmla="*/ 376 h 597"/>
                <a:gd name="T4" fmla="*/ 0 60000 65536"/>
                <a:gd name="T5" fmla="*/ 0 60000 65536"/>
                <a:gd name="T6" fmla="*/ 0 w 548"/>
                <a:gd name="T7" fmla="*/ 0 h 597"/>
                <a:gd name="T8" fmla="*/ 548 w 548"/>
                <a:gd name="T9" fmla="*/ 597 h 597"/>
              </a:gdLst>
              <a:ahLst/>
              <a:cxnLst>
                <a:cxn ang="T4">
                  <a:pos x="T0" y="T1"/>
                </a:cxn>
                <a:cxn ang="T5">
                  <a:pos x="T2" y="T3"/>
                </a:cxn>
              </a:cxnLst>
              <a:rect l="T6" t="T7" r="T8" b="T9"/>
              <a:pathLst>
                <a:path w="548" h="597">
                  <a:moveTo>
                    <a:pt x="0" y="0"/>
                  </a:moveTo>
                  <a:lnTo>
                    <a:pt x="548" y="597"/>
                  </a:lnTo>
                </a:path>
              </a:pathLst>
            </a:custGeom>
            <a:noFill/>
            <a:ln w="381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 name="Freeform 179"/>
            <p:cNvSpPr>
              <a:spLocks/>
            </p:cNvSpPr>
            <p:nvPr/>
          </p:nvSpPr>
          <p:spPr bwMode="auto">
            <a:xfrm>
              <a:off x="4094" y="1624"/>
              <a:ext cx="701" cy="1"/>
            </a:xfrm>
            <a:custGeom>
              <a:avLst/>
              <a:gdLst>
                <a:gd name="T0" fmla="*/ 0 w 1005"/>
                <a:gd name="T1" fmla="*/ 0 h 5"/>
                <a:gd name="T2" fmla="*/ 1 w 1005"/>
                <a:gd name="T3" fmla="*/ 0 h 5"/>
                <a:gd name="T4" fmla="*/ 0 60000 65536"/>
                <a:gd name="T5" fmla="*/ 0 60000 65536"/>
                <a:gd name="T6" fmla="*/ 0 w 1005"/>
                <a:gd name="T7" fmla="*/ 0 h 5"/>
                <a:gd name="T8" fmla="*/ 1005 w 1005"/>
                <a:gd name="T9" fmla="*/ 5 h 5"/>
              </a:gdLst>
              <a:ahLst/>
              <a:cxnLst>
                <a:cxn ang="T4">
                  <a:pos x="T0" y="T1"/>
                </a:cxn>
                <a:cxn ang="T5">
                  <a:pos x="T2" y="T3"/>
                </a:cxn>
              </a:cxnLst>
              <a:rect l="T6" t="T7" r="T8" b="T9"/>
              <a:pathLst>
                <a:path w="1005" h="5">
                  <a:moveTo>
                    <a:pt x="0" y="5"/>
                  </a:moveTo>
                  <a:lnTo>
                    <a:pt x="1005" y="0"/>
                  </a:lnTo>
                </a:path>
              </a:pathLst>
            </a:custGeom>
            <a:noFill/>
            <a:ln w="381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 name="Freeform 180"/>
            <p:cNvSpPr>
              <a:spLocks/>
            </p:cNvSpPr>
            <p:nvPr/>
          </p:nvSpPr>
          <p:spPr bwMode="auto">
            <a:xfrm>
              <a:off x="4087" y="1773"/>
              <a:ext cx="737" cy="648"/>
            </a:xfrm>
            <a:custGeom>
              <a:avLst/>
              <a:gdLst>
                <a:gd name="T0" fmla="*/ 0 w 1028"/>
                <a:gd name="T1" fmla="*/ 608 h 650"/>
                <a:gd name="T2" fmla="*/ 1 w 1028"/>
                <a:gd name="T3" fmla="*/ 0 h 650"/>
                <a:gd name="T4" fmla="*/ 0 60000 65536"/>
                <a:gd name="T5" fmla="*/ 0 60000 65536"/>
                <a:gd name="T6" fmla="*/ 0 w 1028"/>
                <a:gd name="T7" fmla="*/ 0 h 650"/>
                <a:gd name="T8" fmla="*/ 1028 w 1028"/>
                <a:gd name="T9" fmla="*/ 650 h 650"/>
              </a:gdLst>
              <a:ahLst/>
              <a:cxnLst>
                <a:cxn ang="T4">
                  <a:pos x="T0" y="T1"/>
                </a:cxn>
                <a:cxn ang="T5">
                  <a:pos x="T2" y="T3"/>
                </a:cxn>
              </a:cxnLst>
              <a:rect l="T6" t="T7" r="T8" b="T9"/>
              <a:pathLst>
                <a:path w="1028" h="650">
                  <a:moveTo>
                    <a:pt x="0" y="650"/>
                  </a:moveTo>
                  <a:lnTo>
                    <a:pt x="1028" y="0"/>
                  </a:lnTo>
                </a:path>
              </a:pathLst>
            </a:custGeom>
            <a:noFill/>
            <a:ln w="381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 name="Freeform 181"/>
            <p:cNvSpPr>
              <a:spLocks/>
            </p:cNvSpPr>
            <p:nvPr/>
          </p:nvSpPr>
          <p:spPr bwMode="auto">
            <a:xfrm>
              <a:off x="4074" y="2624"/>
              <a:ext cx="496" cy="634"/>
            </a:xfrm>
            <a:custGeom>
              <a:avLst/>
              <a:gdLst>
                <a:gd name="T0" fmla="*/ 0 w 629"/>
                <a:gd name="T1" fmla="*/ 0 h 645"/>
                <a:gd name="T2" fmla="*/ 4 w 629"/>
                <a:gd name="T3" fmla="*/ 450 h 645"/>
                <a:gd name="T4" fmla="*/ 0 60000 65536"/>
                <a:gd name="T5" fmla="*/ 0 60000 65536"/>
                <a:gd name="T6" fmla="*/ 0 w 629"/>
                <a:gd name="T7" fmla="*/ 0 h 645"/>
                <a:gd name="T8" fmla="*/ 629 w 629"/>
                <a:gd name="T9" fmla="*/ 645 h 645"/>
              </a:gdLst>
              <a:ahLst/>
              <a:cxnLst>
                <a:cxn ang="T4">
                  <a:pos x="T0" y="T1"/>
                </a:cxn>
                <a:cxn ang="T5">
                  <a:pos x="T2" y="T3"/>
                </a:cxn>
              </a:cxnLst>
              <a:rect l="T6" t="T7" r="T8" b="T9"/>
              <a:pathLst>
                <a:path w="629" h="645">
                  <a:moveTo>
                    <a:pt x="0" y="0"/>
                  </a:moveTo>
                  <a:lnTo>
                    <a:pt x="629" y="645"/>
                  </a:lnTo>
                </a:path>
              </a:pathLst>
            </a:custGeom>
            <a:noFill/>
            <a:ln w="381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 name="Freeform 182"/>
            <p:cNvSpPr>
              <a:spLocks/>
            </p:cNvSpPr>
            <p:nvPr/>
          </p:nvSpPr>
          <p:spPr bwMode="auto">
            <a:xfrm>
              <a:off x="4106" y="2500"/>
              <a:ext cx="1324" cy="1"/>
            </a:xfrm>
            <a:custGeom>
              <a:avLst/>
              <a:gdLst>
                <a:gd name="T0" fmla="*/ 0 w 1711"/>
                <a:gd name="T1" fmla="*/ 1 h 1"/>
                <a:gd name="T2" fmla="*/ 8 w 1711"/>
                <a:gd name="T3" fmla="*/ 0 h 1"/>
                <a:gd name="T4" fmla="*/ 0 60000 65536"/>
                <a:gd name="T5" fmla="*/ 0 60000 65536"/>
                <a:gd name="T6" fmla="*/ 0 w 1711"/>
                <a:gd name="T7" fmla="*/ 0 h 1"/>
                <a:gd name="T8" fmla="*/ 1711 w 1711"/>
                <a:gd name="T9" fmla="*/ 1 h 1"/>
              </a:gdLst>
              <a:ahLst/>
              <a:cxnLst>
                <a:cxn ang="T4">
                  <a:pos x="T0" y="T1"/>
                </a:cxn>
                <a:cxn ang="T5">
                  <a:pos x="T2" y="T3"/>
                </a:cxn>
              </a:cxnLst>
              <a:rect l="T6" t="T7" r="T8" b="T9"/>
              <a:pathLst>
                <a:path w="1711" h="1">
                  <a:moveTo>
                    <a:pt x="0" y="1"/>
                  </a:moveTo>
                  <a:lnTo>
                    <a:pt x="1711" y="0"/>
                  </a:lnTo>
                </a:path>
              </a:pathLst>
            </a:custGeom>
            <a:noFill/>
            <a:ln w="381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Freeform 183"/>
            <p:cNvSpPr>
              <a:spLocks/>
            </p:cNvSpPr>
            <p:nvPr/>
          </p:nvSpPr>
          <p:spPr bwMode="auto">
            <a:xfrm>
              <a:off x="3243" y="1656"/>
              <a:ext cx="543" cy="277"/>
            </a:xfrm>
            <a:custGeom>
              <a:avLst/>
              <a:gdLst>
                <a:gd name="T0" fmla="*/ 0 w 763"/>
                <a:gd name="T1" fmla="*/ 982 h 260"/>
                <a:gd name="T2" fmla="*/ 1 w 763"/>
                <a:gd name="T3" fmla="*/ 0 h 260"/>
                <a:gd name="T4" fmla="*/ 0 60000 65536"/>
                <a:gd name="T5" fmla="*/ 0 60000 65536"/>
                <a:gd name="T6" fmla="*/ 0 w 763"/>
                <a:gd name="T7" fmla="*/ 0 h 260"/>
                <a:gd name="T8" fmla="*/ 763 w 763"/>
                <a:gd name="T9" fmla="*/ 260 h 260"/>
              </a:gdLst>
              <a:ahLst/>
              <a:cxnLst>
                <a:cxn ang="T4">
                  <a:pos x="T0" y="T1"/>
                </a:cxn>
                <a:cxn ang="T5">
                  <a:pos x="T2" y="T3"/>
                </a:cxn>
              </a:cxnLst>
              <a:rect l="T6" t="T7" r="T8" b="T9"/>
              <a:pathLst>
                <a:path w="763" h="260">
                  <a:moveTo>
                    <a:pt x="0" y="260"/>
                  </a:moveTo>
                  <a:lnTo>
                    <a:pt x="763" y="0"/>
                  </a:lnTo>
                </a:path>
              </a:pathLst>
            </a:custGeom>
            <a:noFill/>
            <a:ln w="381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 name="Freeform 184"/>
            <p:cNvSpPr>
              <a:spLocks/>
            </p:cNvSpPr>
            <p:nvPr/>
          </p:nvSpPr>
          <p:spPr bwMode="auto">
            <a:xfrm>
              <a:off x="3195" y="2849"/>
              <a:ext cx="1317" cy="482"/>
            </a:xfrm>
            <a:custGeom>
              <a:avLst/>
              <a:gdLst>
                <a:gd name="T0" fmla="*/ 0 w 1764"/>
                <a:gd name="T1" fmla="*/ 0 h 470"/>
                <a:gd name="T2" fmla="*/ 4 w 1764"/>
                <a:gd name="T3" fmla="*/ 798 h 470"/>
                <a:gd name="T4" fmla="*/ 0 60000 65536"/>
                <a:gd name="T5" fmla="*/ 0 60000 65536"/>
                <a:gd name="T6" fmla="*/ 0 w 1764"/>
                <a:gd name="T7" fmla="*/ 0 h 470"/>
                <a:gd name="T8" fmla="*/ 1764 w 1764"/>
                <a:gd name="T9" fmla="*/ 470 h 470"/>
              </a:gdLst>
              <a:ahLst/>
              <a:cxnLst>
                <a:cxn ang="T4">
                  <a:pos x="T0" y="T1"/>
                </a:cxn>
                <a:cxn ang="T5">
                  <a:pos x="T2" y="T3"/>
                </a:cxn>
              </a:cxnLst>
              <a:rect l="T6" t="T7" r="T8" b="T9"/>
              <a:pathLst>
                <a:path w="1764" h="470">
                  <a:moveTo>
                    <a:pt x="0" y="0"/>
                  </a:moveTo>
                  <a:lnTo>
                    <a:pt x="1764" y="470"/>
                  </a:lnTo>
                </a:path>
              </a:pathLst>
            </a:custGeom>
            <a:noFill/>
            <a:ln w="381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 name="Freeform 185"/>
            <p:cNvSpPr>
              <a:spLocks/>
            </p:cNvSpPr>
            <p:nvPr/>
          </p:nvSpPr>
          <p:spPr bwMode="auto">
            <a:xfrm>
              <a:off x="3240" y="2541"/>
              <a:ext cx="577" cy="142"/>
            </a:xfrm>
            <a:custGeom>
              <a:avLst/>
              <a:gdLst>
                <a:gd name="T0" fmla="*/ 0 w 821"/>
                <a:gd name="T1" fmla="*/ 62 h 148"/>
                <a:gd name="T2" fmla="*/ 1 w 821"/>
                <a:gd name="T3" fmla="*/ 0 h 148"/>
                <a:gd name="T4" fmla="*/ 0 60000 65536"/>
                <a:gd name="T5" fmla="*/ 0 60000 65536"/>
                <a:gd name="T6" fmla="*/ 0 w 821"/>
                <a:gd name="T7" fmla="*/ 0 h 148"/>
                <a:gd name="T8" fmla="*/ 821 w 821"/>
                <a:gd name="T9" fmla="*/ 148 h 148"/>
              </a:gdLst>
              <a:ahLst/>
              <a:cxnLst>
                <a:cxn ang="T4">
                  <a:pos x="T0" y="T1"/>
                </a:cxn>
                <a:cxn ang="T5">
                  <a:pos x="T2" y="T3"/>
                </a:cxn>
              </a:cxnLst>
              <a:rect l="T6" t="T7" r="T8" b="T9"/>
              <a:pathLst>
                <a:path w="821" h="148">
                  <a:moveTo>
                    <a:pt x="0" y="148"/>
                  </a:moveTo>
                  <a:lnTo>
                    <a:pt x="821" y="0"/>
                  </a:lnTo>
                </a:path>
              </a:pathLst>
            </a:custGeom>
            <a:noFill/>
            <a:ln w="381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 name="Freeform 186"/>
            <p:cNvSpPr>
              <a:spLocks/>
            </p:cNvSpPr>
            <p:nvPr/>
          </p:nvSpPr>
          <p:spPr bwMode="auto">
            <a:xfrm>
              <a:off x="3236" y="2067"/>
              <a:ext cx="585" cy="329"/>
            </a:xfrm>
            <a:custGeom>
              <a:avLst/>
              <a:gdLst>
                <a:gd name="T0" fmla="*/ 0 w 830"/>
                <a:gd name="T1" fmla="*/ 0 h 340"/>
                <a:gd name="T2" fmla="*/ 1 w 830"/>
                <a:gd name="T3" fmla="*/ 170 h 340"/>
                <a:gd name="T4" fmla="*/ 0 60000 65536"/>
                <a:gd name="T5" fmla="*/ 0 60000 65536"/>
                <a:gd name="T6" fmla="*/ 0 w 830"/>
                <a:gd name="T7" fmla="*/ 0 h 340"/>
                <a:gd name="T8" fmla="*/ 830 w 830"/>
                <a:gd name="T9" fmla="*/ 340 h 340"/>
              </a:gdLst>
              <a:ahLst/>
              <a:cxnLst>
                <a:cxn ang="T4">
                  <a:pos x="T0" y="T1"/>
                </a:cxn>
                <a:cxn ang="T5">
                  <a:pos x="T2" y="T3"/>
                </a:cxn>
              </a:cxnLst>
              <a:rect l="T6" t="T7" r="T8" b="T9"/>
              <a:pathLst>
                <a:path w="830" h="340">
                  <a:moveTo>
                    <a:pt x="0" y="0"/>
                  </a:moveTo>
                  <a:lnTo>
                    <a:pt x="830" y="340"/>
                  </a:lnTo>
                </a:path>
              </a:pathLst>
            </a:custGeom>
            <a:noFill/>
            <a:ln w="381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6" name="Group 187"/>
            <p:cNvGrpSpPr>
              <a:grpSpLocks/>
            </p:cNvGrpSpPr>
            <p:nvPr/>
          </p:nvGrpSpPr>
          <p:grpSpPr bwMode="auto">
            <a:xfrm>
              <a:off x="2936" y="1810"/>
              <a:ext cx="334" cy="375"/>
              <a:chOff x="3721" y="3017"/>
              <a:chExt cx="334" cy="375"/>
            </a:xfrm>
          </p:grpSpPr>
          <p:sp>
            <p:nvSpPr>
              <p:cNvPr id="74" name="Oval 188"/>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eaLnBrk="1" fontAlgn="auto" hangingPunct="1">
                  <a:spcBef>
                    <a:spcPts val="0"/>
                  </a:spcBef>
                  <a:spcAft>
                    <a:spcPts val="0"/>
                  </a:spcAft>
                  <a:defRPr/>
                </a:pPr>
                <a:endParaRPr lang="zh-CN" altLang="en-US">
                  <a:solidFill>
                    <a:schemeClr val="bg1"/>
                  </a:solidFill>
                  <a:latin typeface="+mn-lt"/>
                  <a:ea typeface="+mn-ea"/>
                </a:endParaRPr>
              </a:p>
            </p:txBody>
          </p:sp>
          <p:sp>
            <p:nvSpPr>
              <p:cNvPr id="75" name="Text Box 189"/>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18000" rIns="0" bIns="108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lang="en-US" altLang="zh-CN" sz="2800" b="1" i="1">
                    <a:solidFill>
                      <a:schemeClr val="bg1"/>
                    </a:solidFill>
                    <a:latin typeface="Times New Roman" panose="02020603050405020304" pitchFamily="18" charset="0"/>
                  </a:rPr>
                  <a:t>C</a:t>
                </a:r>
                <a:r>
                  <a:rPr lang="en-US" altLang="zh-CN" sz="2800" b="1" baseline="-25000">
                    <a:solidFill>
                      <a:schemeClr val="bg1"/>
                    </a:solidFill>
                    <a:latin typeface="Times New Roman" panose="02020603050405020304" pitchFamily="18" charset="0"/>
                  </a:rPr>
                  <a:t>1</a:t>
                </a:r>
              </a:p>
            </p:txBody>
          </p:sp>
        </p:grpSp>
        <p:grpSp>
          <p:nvGrpSpPr>
            <p:cNvPr id="57" name="Group 190"/>
            <p:cNvGrpSpPr>
              <a:grpSpLocks/>
            </p:cNvGrpSpPr>
            <p:nvPr/>
          </p:nvGrpSpPr>
          <p:grpSpPr bwMode="auto">
            <a:xfrm>
              <a:off x="2955" y="2578"/>
              <a:ext cx="334" cy="375"/>
              <a:chOff x="3721" y="3017"/>
              <a:chExt cx="334" cy="375"/>
            </a:xfrm>
          </p:grpSpPr>
          <p:sp>
            <p:nvSpPr>
              <p:cNvPr id="72" name="Oval 191"/>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eaLnBrk="1" fontAlgn="auto" hangingPunct="1">
                  <a:spcBef>
                    <a:spcPts val="0"/>
                  </a:spcBef>
                  <a:spcAft>
                    <a:spcPts val="0"/>
                  </a:spcAft>
                  <a:defRPr/>
                </a:pPr>
                <a:endParaRPr lang="zh-CN" altLang="en-US">
                  <a:solidFill>
                    <a:schemeClr val="bg1"/>
                  </a:solidFill>
                  <a:latin typeface="+mn-lt"/>
                  <a:ea typeface="+mn-ea"/>
                </a:endParaRPr>
              </a:p>
            </p:txBody>
          </p:sp>
          <p:sp>
            <p:nvSpPr>
              <p:cNvPr id="73" name="Text Box 192"/>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18000" rIns="0" bIns="108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lang="en-US" altLang="zh-CN" sz="2800" b="1" i="1">
                    <a:solidFill>
                      <a:schemeClr val="bg1"/>
                    </a:solidFill>
                    <a:latin typeface="Times New Roman" panose="02020603050405020304" pitchFamily="18" charset="0"/>
                  </a:rPr>
                  <a:t>C</a:t>
                </a:r>
                <a:r>
                  <a:rPr lang="en-US" altLang="zh-CN" sz="2800" b="1" baseline="-25000">
                    <a:solidFill>
                      <a:schemeClr val="bg1"/>
                    </a:solidFill>
                    <a:latin typeface="Times New Roman" panose="02020603050405020304" pitchFamily="18" charset="0"/>
                  </a:rPr>
                  <a:t>2</a:t>
                </a:r>
              </a:p>
            </p:txBody>
          </p:sp>
        </p:grpSp>
        <p:grpSp>
          <p:nvGrpSpPr>
            <p:cNvPr id="58" name="Group 193"/>
            <p:cNvGrpSpPr>
              <a:grpSpLocks/>
            </p:cNvGrpSpPr>
            <p:nvPr/>
          </p:nvGrpSpPr>
          <p:grpSpPr bwMode="auto">
            <a:xfrm>
              <a:off x="3771" y="1426"/>
              <a:ext cx="334" cy="375"/>
              <a:chOff x="3721" y="3017"/>
              <a:chExt cx="334" cy="375"/>
            </a:xfrm>
          </p:grpSpPr>
          <p:sp>
            <p:nvSpPr>
              <p:cNvPr id="70" name="Oval 194"/>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eaLnBrk="1" fontAlgn="auto" hangingPunct="1">
                  <a:spcBef>
                    <a:spcPts val="0"/>
                  </a:spcBef>
                  <a:spcAft>
                    <a:spcPts val="0"/>
                  </a:spcAft>
                  <a:defRPr/>
                </a:pPr>
                <a:endParaRPr lang="zh-CN" altLang="en-US">
                  <a:solidFill>
                    <a:schemeClr val="bg1"/>
                  </a:solidFill>
                  <a:latin typeface="+mn-lt"/>
                  <a:ea typeface="+mn-ea"/>
                </a:endParaRPr>
              </a:p>
            </p:txBody>
          </p:sp>
          <p:sp>
            <p:nvSpPr>
              <p:cNvPr id="71" name="Text Box 195"/>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18000" rIns="0" bIns="108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lang="en-US" altLang="zh-CN" sz="2800" b="1" i="1">
                    <a:solidFill>
                      <a:schemeClr val="bg1"/>
                    </a:solidFill>
                    <a:latin typeface="Times New Roman" panose="02020603050405020304" pitchFamily="18" charset="0"/>
                  </a:rPr>
                  <a:t>C</a:t>
                </a:r>
                <a:r>
                  <a:rPr lang="en-US" altLang="zh-CN" sz="2800" b="1" baseline="-25000">
                    <a:solidFill>
                      <a:schemeClr val="bg1"/>
                    </a:solidFill>
                    <a:latin typeface="Times New Roman" panose="02020603050405020304" pitchFamily="18" charset="0"/>
                  </a:rPr>
                  <a:t>3</a:t>
                </a:r>
              </a:p>
            </p:txBody>
          </p:sp>
        </p:grpSp>
        <p:grpSp>
          <p:nvGrpSpPr>
            <p:cNvPr id="59" name="Group 196"/>
            <p:cNvGrpSpPr>
              <a:grpSpLocks/>
            </p:cNvGrpSpPr>
            <p:nvPr/>
          </p:nvGrpSpPr>
          <p:grpSpPr bwMode="auto">
            <a:xfrm>
              <a:off x="3809" y="2299"/>
              <a:ext cx="334" cy="375"/>
              <a:chOff x="3721" y="3017"/>
              <a:chExt cx="334" cy="375"/>
            </a:xfrm>
          </p:grpSpPr>
          <p:sp>
            <p:nvSpPr>
              <p:cNvPr id="68" name="Oval 197"/>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eaLnBrk="1" fontAlgn="auto" hangingPunct="1">
                  <a:spcBef>
                    <a:spcPts val="0"/>
                  </a:spcBef>
                  <a:spcAft>
                    <a:spcPts val="0"/>
                  </a:spcAft>
                  <a:defRPr/>
                </a:pPr>
                <a:endParaRPr lang="zh-CN" altLang="en-US">
                  <a:solidFill>
                    <a:schemeClr val="bg1"/>
                  </a:solidFill>
                  <a:latin typeface="+mn-lt"/>
                  <a:ea typeface="+mn-ea"/>
                </a:endParaRPr>
              </a:p>
            </p:txBody>
          </p:sp>
          <p:sp>
            <p:nvSpPr>
              <p:cNvPr id="69" name="Text Box 198"/>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18000" rIns="0" bIns="108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lang="en-US" altLang="zh-CN" sz="2800" b="1" i="1">
                    <a:solidFill>
                      <a:schemeClr val="bg1"/>
                    </a:solidFill>
                    <a:latin typeface="Times New Roman" panose="02020603050405020304" pitchFamily="18" charset="0"/>
                  </a:rPr>
                  <a:t>C</a:t>
                </a:r>
                <a:r>
                  <a:rPr lang="en-US" altLang="zh-CN" sz="2800" b="1" baseline="-25000">
                    <a:solidFill>
                      <a:schemeClr val="bg1"/>
                    </a:solidFill>
                    <a:latin typeface="Times New Roman" panose="02020603050405020304" pitchFamily="18" charset="0"/>
                  </a:rPr>
                  <a:t>4</a:t>
                </a:r>
              </a:p>
            </p:txBody>
          </p:sp>
        </p:grpSp>
        <p:grpSp>
          <p:nvGrpSpPr>
            <p:cNvPr id="60" name="Group 199"/>
            <p:cNvGrpSpPr>
              <a:grpSpLocks/>
            </p:cNvGrpSpPr>
            <p:nvPr/>
          </p:nvGrpSpPr>
          <p:grpSpPr bwMode="auto">
            <a:xfrm>
              <a:off x="4510" y="3163"/>
              <a:ext cx="334" cy="375"/>
              <a:chOff x="3721" y="3017"/>
              <a:chExt cx="334" cy="375"/>
            </a:xfrm>
          </p:grpSpPr>
          <p:sp>
            <p:nvSpPr>
              <p:cNvPr id="66" name="Oval 200"/>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eaLnBrk="1" fontAlgn="auto" hangingPunct="1">
                  <a:spcBef>
                    <a:spcPts val="0"/>
                  </a:spcBef>
                  <a:spcAft>
                    <a:spcPts val="0"/>
                  </a:spcAft>
                  <a:defRPr/>
                </a:pPr>
                <a:endParaRPr lang="zh-CN" altLang="en-US">
                  <a:solidFill>
                    <a:schemeClr val="bg1"/>
                  </a:solidFill>
                  <a:latin typeface="+mn-lt"/>
                  <a:ea typeface="+mn-ea"/>
                </a:endParaRPr>
              </a:p>
            </p:txBody>
          </p:sp>
          <p:sp>
            <p:nvSpPr>
              <p:cNvPr id="67" name="Text Box 201"/>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18000" rIns="0" bIns="108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lang="en-US" altLang="zh-CN" sz="2800" b="1" i="1">
                    <a:solidFill>
                      <a:schemeClr val="bg1"/>
                    </a:solidFill>
                    <a:latin typeface="Times New Roman" panose="02020603050405020304" pitchFamily="18" charset="0"/>
                  </a:rPr>
                  <a:t>C</a:t>
                </a:r>
                <a:r>
                  <a:rPr lang="en-US" altLang="zh-CN" sz="2800" b="1" baseline="-25000">
                    <a:solidFill>
                      <a:schemeClr val="bg1"/>
                    </a:solidFill>
                    <a:latin typeface="Times New Roman" panose="02020603050405020304" pitchFamily="18" charset="0"/>
                  </a:rPr>
                  <a:t>6</a:t>
                </a:r>
              </a:p>
            </p:txBody>
          </p:sp>
        </p:grpSp>
        <p:grpSp>
          <p:nvGrpSpPr>
            <p:cNvPr id="61" name="Group 202"/>
            <p:cNvGrpSpPr>
              <a:grpSpLocks/>
            </p:cNvGrpSpPr>
            <p:nvPr/>
          </p:nvGrpSpPr>
          <p:grpSpPr bwMode="auto">
            <a:xfrm>
              <a:off x="4798" y="1483"/>
              <a:ext cx="334" cy="375"/>
              <a:chOff x="3721" y="3017"/>
              <a:chExt cx="334" cy="375"/>
            </a:xfrm>
          </p:grpSpPr>
          <p:sp>
            <p:nvSpPr>
              <p:cNvPr id="64" name="Oval 203"/>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eaLnBrk="1" fontAlgn="auto" hangingPunct="1">
                  <a:spcBef>
                    <a:spcPts val="0"/>
                  </a:spcBef>
                  <a:spcAft>
                    <a:spcPts val="0"/>
                  </a:spcAft>
                  <a:defRPr/>
                </a:pPr>
                <a:endParaRPr lang="zh-CN" altLang="en-US">
                  <a:solidFill>
                    <a:schemeClr val="bg1"/>
                  </a:solidFill>
                  <a:latin typeface="+mn-lt"/>
                  <a:ea typeface="+mn-ea"/>
                </a:endParaRPr>
              </a:p>
            </p:txBody>
          </p:sp>
          <p:sp>
            <p:nvSpPr>
              <p:cNvPr id="65" name="Text Box 204"/>
              <p:cNvSpPr txBox="1">
                <a:spLocks noChangeArrowheads="1"/>
              </p:cNvSpPr>
              <p:nvPr/>
            </p:nvSpPr>
            <p:spPr bwMode="auto">
              <a:xfrm>
                <a:off x="3763" y="301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18000" rIns="0" bIns="108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lang="en-US" altLang="zh-CN" sz="2800" b="1" i="1">
                    <a:solidFill>
                      <a:schemeClr val="bg1"/>
                    </a:solidFill>
                    <a:latin typeface="Times New Roman" panose="02020603050405020304" pitchFamily="18" charset="0"/>
                  </a:rPr>
                  <a:t>C</a:t>
                </a:r>
                <a:r>
                  <a:rPr lang="en-US" altLang="zh-CN" sz="2800" b="1" baseline="-25000">
                    <a:solidFill>
                      <a:schemeClr val="bg1"/>
                    </a:solidFill>
                    <a:latin typeface="Times New Roman" panose="02020603050405020304" pitchFamily="18" charset="0"/>
                  </a:rPr>
                  <a:t>5</a:t>
                </a:r>
              </a:p>
            </p:txBody>
          </p:sp>
        </p:grpSp>
        <p:sp>
          <p:nvSpPr>
            <p:cNvPr id="62" name="Oval 205"/>
            <p:cNvSpPr>
              <a:spLocks noChangeArrowheads="1"/>
            </p:cNvSpPr>
            <p:nvPr/>
          </p:nvSpPr>
          <p:spPr bwMode="auto">
            <a:xfrm>
              <a:off x="5426" y="2310"/>
              <a:ext cx="317" cy="309"/>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eaLnBrk="1" fontAlgn="auto" hangingPunct="1">
                <a:spcBef>
                  <a:spcPts val="0"/>
                </a:spcBef>
                <a:spcAft>
                  <a:spcPts val="0"/>
                </a:spcAft>
                <a:defRPr/>
              </a:pPr>
              <a:endParaRPr lang="zh-CN" altLang="en-US">
                <a:solidFill>
                  <a:schemeClr val="bg1"/>
                </a:solidFill>
                <a:latin typeface="+mn-lt"/>
                <a:ea typeface="+mn-ea"/>
              </a:endParaRPr>
            </a:p>
          </p:txBody>
        </p:sp>
        <p:sp>
          <p:nvSpPr>
            <p:cNvPr id="63" name="Text Box 206"/>
            <p:cNvSpPr txBox="1">
              <a:spLocks noChangeArrowheads="1"/>
            </p:cNvSpPr>
            <p:nvPr/>
          </p:nvSpPr>
          <p:spPr bwMode="auto">
            <a:xfrm>
              <a:off x="5468" y="2300"/>
              <a:ext cx="2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18000" rIns="0" bIns="108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lang="en-US" altLang="zh-CN" sz="2800" b="1" i="1">
                  <a:solidFill>
                    <a:schemeClr val="bg1"/>
                  </a:solidFill>
                  <a:latin typeface="Times New Roman" panose="02020603050405020304" pitchFamily="18" charset="0"/>
                </a:rPr>
                <a:t>C</a:t>
              </a:r>
              <a:r>
                <a:rPr lang="en-US" altLang="zh-CN" sz="2800" b="1" baseline="-25000">
                  <a:solidFill>
                    <a:schemeClr val="bg1"/>
                  </a:solidFill>
                  <a:latin typeface="Times New Roman" panose="02020603050405020304" pitchFamily="18" charset="0"/>
                </a:rPr>
                <a:t>7</a:t>
              </a:r>
            </a:p>
          </p:txBody>
        </p:sp>
      </p:grpSp>
      <p:grpSp>
        <p:nvGrpSpPr>
          <p:cNvPr id="76" name="Group 207"/>
          <p:cNvGrpSpPr>
            <a:grpSpLocks/>
          </p:cNvGrpSpPr>
          <p:nvPr/>
        </p:nvGrpSpPr>
        <p:grpSpPr bwMode="auto">
          <a:xfrm>
            <a:off x="341313" y="1576388"/>
            <a:ext cx="7748587" cy="565150"/>
            <a:chOff x="215" y="1139"/>
            <a:chExt cx="4881" cy="356"/>
          </a:xfrm>
        </p:grpSpPr>
        <p:sp>
          <p:nvSpPr>
            <p:cNvPr id="77" name="Text Box 208"/>
            <p:cNvSpPr txBox="1">
              <a:spLocks noChangeArrowheads="1"/>
            </p:cNvSpPr>
            <p:nvPr/>
          </p:nvSpPr>
          <p:spPr bwMode="auto">
            <a:xfrm>
              <a:off x="584" y="1168"/>
              <a:ext cx="45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50000"/>
                </a:spcBef>
                <a:buFontTx/>
                <a:buNone/>
              </a:pPr>
              <a:r>
                <a:rPr lang="zh-CN" altLang="en-US" sz="2800" b="1">
                  <a:latin typeface="Times New Roman" panose="02020603050405020304" pitchFamily="18" charset="0"/>
                </a:rPr>
                <a:t>如何表示课程之间的先修关系？</a:t>
              </a:r>
            </a:p>
          </p:txBody>
        </p:sp>
        <p:pic>
          <p:nvPicPr>
            <p:cNvPr id="78" name="Picture 20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5" y="1139"/>
              <a:ext cx="338"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05168826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例</a:t>
            </a:r>
            <a:r>
              <a:rPr lang="en-US" altLang="zh-CN" sz="3600" dirty="0"/>
              <a:t>4 </a:t>
            </a:r>
            <a:r>
              <a:rPr lang="zh-CN" altLang="en-US" sz="3600" dirty="0"/>
              <a:t>如何在书架上摆放图书</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19</a:t>
            </a:fld>
            <a:endParaRPr lang="en-US"/>
          </a:p>
        </p:txBody>
      </p:sp>
      <p:sp>
        <p:nvSpPr>
          <p:cNvPr id="5" name="内容占位符 4"/>
          <p:cNvSpPr>
            <a:spLocks noGrp="1"/>
          </p:cNvSpPr>
          <p:nvPr>
            <p:ph sz="quarter"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961930" y="2392065"/>
            <a:ext cx="2819400" cy="2352675"/>
          </a:xfrm>
          <a:prstGeom prst="rect">
            <a:avLst/>
          </a:prstGeom>
        </p:spPr>
      </p:pic>
      <p:pic>
        <p:nvPicPr>
          <p:cNvPr id="7" name="图片 6"/>
          <p:cNvPicPr>
            <a:picLocks noChangeAspect="1"/>
          </p:cNvPicPr>
          <p:nvPr/>
        </p:nvPicPr>
        <p:blipFill>
          <a:blip r:embed="rId3"/>
          <a:stretch>
            <a:fillRect/>
          </a:stretch>
        </p:blipFill>
        <p:spPr>
          <a:xfrm>
            <a:off x="4495190" y="2234902"/>
            <a:ext cx="3943350" cy="2667000"/>
          </a:xfrm>
          <a:prstGeom prst="rect">
            <a:avLst/>
          </a:prstGeom>
        </p:spPr>
      </p:pic>
    </p:spTree>
    <p:extLst>
      <p:ext uri="{BB962C8B-B14F-4D97-AF65-F5344CB8AC3E}">
        <p14:creationId xmlns:p14="http://schemas.microsoft.com/office/powerpoint/2010/main" val="388950813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教材和在线资源</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幻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2</a:t>
            </a:fld>
            <a:endParaRPr lang="en-US"/>
          </a:p>
        </p:txBody>
      </p:sp>
      <p:sp>
        <p:nvSpPr>
          <p:cNvPr id="5" name="内容占位符 4"/>
          <p:cNvSpPr>
            <a:spLocks noGrp="1"/>
          </p:cNvSpPr>
          <p:nvPr>
            <p:ph sz="quarter" idx="1"/>
          </p:nvPr>
        </p:nvSpPr>
        <p:spPr>
          <a:xfrm>
            <a:off x="612648" y="1600200"/>
            <a:ext cx="5879602" cy="4495800"/>
          </a:xfrm>
        </p:spPr>
        <p:txBody>
          <a:bodyPr/>
          <a:lstStyle/>
          <a:p>
            <a:r>
              <a:rPr kumimoji="1" lang="zh-CN" altLang="en-US" dirty="0"/>
              <a:t>教材</a:t>
            </a:r>
          </a:p>
          <a:p>
            <a:pPr lvl="1"/>
            <a:r>
              <a:rPr kumimoji="1" lang="zh-CN" altLang="en-US" dirty="0"/>
              <a:t>数据结构</a:t>
            </a:r>
            <a:r>
              <a:rPr kumimoji="1" lang="en-US" altLang="zh-CN" dirty="0"/>
              <a:t>(</a:t>
            </a:r>
            <a:r>
              <a:rPr kumimoji="1" lang="zh-CN" altLang="en-US" dirty="0"/>
              <a:t>第二版</a:t>
            </a:r>
            <a:r>
              <a:rPr kumimoji="1" lang="en-US" altLang="zh-CN" dirty="0"/>
              <a:t>)</a:t>
            </a:r>
            <a:r>
              <a:rPr kumimoji="1" lang="zh-CN" altLang="en-US" dirty="0"/>
              <a:t>（清华大学计算机系列教材）</a:t>
            </a:r>
          </a:p>
          <a:p>
            <a:pPr lvl="1"/>
            <a:r>
              <a:rPr kumimoji="1" lang="zh-CN" altLang="en-US" dirty="0"/>
              <a:t>作者</a:t>
            </a:r>
            <a:r>
              <a:rPr kumimoji="1" lang="en-US" altLang="zh-CN" dirty="0"/>
              <a:t>:</a:t>
            </a:r>
            <a:r>
              <a:rPr kumimoji="1" lang="zh-CN" altLang="en-US" dirty="0"/>
              <a:t>严蔚敏，吴伟民</a:t>
            </a:r>
          </a:p>
          <a:p>
            <a:pPr lvl="1"/>
            <a:endParaRPr kumimoji="1" lang="zh-CN" altLang="en-US" dirty="0"/>
          </a:p>
          <a:p>
            <a:r>
              <a:rPr kumimoji="1" lang="en-US" altLang="zh-CN" dirty="0"/>
              <a:t>MOOC</a:t>
            </a:r>
            <a:endParaRPr kumimoji="1" lang="zh-CN" altLang="en-US" dirty="0"/>
          </a:p>
          <a:p>
            <a:pPr lvl="1"/>
            <a:r>
              <a:rPr kumimoji="1" lang="zh-CN" altLang="en-US" dirty="0"/>
              <a:t>浙江大学，陈越、何钦铭</a:t>
            </a:r>
          </a:p>
          <a:p>
            <a:pPr lvl="1"/>
            <a:r>
              <a:rPr kumimoji="1" lang="en-US" altLang="zh-CN" dirty="0"/>
              <a:t>http://mooc.study.163.com/course/ZJU-1000033001#/info</a:t>
            </a:r>
            <a:endParaRPr kumimoji="1" lang="zh-CN" altLang="en-US" dirty="0"/>
          </a:p>
        </p:txBody>
      </p:sp>
      <p:pic>
        <p:nvPicPr>
          <p:cNvPr id="7" name="图片 6"/>
          <p:cNvPicPr>
            <a:picLocks noChangeAspect="1"/>
          </p:cNvPicPr>
          <p:nvPr/>
        </p:nvPicPr>
        <p:blipFill>
          <a:blip r:embed="rId2"/>
          <a:stretch>
            <a:fillRect/>
          </a:stretch>
        </p:blipFill>
        <p:spPr>
          <a:xfrm>
            <a:off x="6703477" y="4888390"/>
            <a:ext cx="2304300" cy="1298197"/>
          </a:xfrm>
          <a:prstGeom prst="rect">
            <a:avLst/>
          </a:prstGeom>
        </p:spPr>
      </p:pic>
      <p:pic>
        <p:nvPicPr>
          <p:cNvPr id="8" name="Picture 7"/>
          <p:cNvPicPr>
            <a:picLocks noChangeAspect="1"/>
          </p:cNvPicPr>
          <p:nvPr/>
        </p:nvPicPr>
        <p:blipFill>
          <a:blip r:embed="rId3"/>
          <a:stretch>
            <a:fillRect/>
          </a:stretch>
        </p:blipFill>
        <p:spPr>
          <a:xfrm>
            <a:off x="6715338" y="1709501"/>
            <a:ext cx="2292439" cy="2986864"/>
          </a:xfrm>
          <a:prstGeom prst="rect">
            <a:avLst/>
          </a:prstGeom>
        </p:spPr>
      </p:pic>
    </p:spTree>
    <p:extLst>
      <p:ext uri="{BB962C8B-B14F-4D97-AF65-F5344CB8AC3E}">
        <p14:creationId xmlns:p14="http://schemas.microsoft.com/office/powerpoint/2010/main" val="71430294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blinds(horizontal)">
                                      <p:cBhvr>
                                        <p:cTn id="18" dur="500"/>
                                        <p:tgtEl>
                                          <p:spTgt spid="5">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blinds(horizontal)">
                                      <p:cBhvr>
                                        <p:cTn id="21" dur="500"/>
                                        <p:tgtEl>
                                          <p:spTgt spid="5">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blinds(horizontal)">
                                      <p:cBhvr>
                                        <p:cTn id="24" dur="500"/>
                                        <p:tgtEl>
                                          <p:spTgt spid="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linds(horizontal)">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20</a:t>
            </a:fld>
            <a:endParaRPr lang="en-US"/>
          </a:p>
        </p:txBody>
      </p:sp>
      <p:sp>
        <p:nvSpPr>
          <p:cNvPr id="5" name="内容占位符 4"/>
          <p:cNvSpPr>
            <a:spLocks noGrp="1"/>
          </p:cNvSpPr>
          <p:nvPr>
            <p:ph sz="quarter"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533400" y="705141"/>
            <a:ext cx="8232648" cy="5247386"/>
          </a:xfrm>
          <a:prstGeom prst="rect">
            <a:avLst/>
          </a:prstGeom>
        </p:spPr>
      </p:pic>
    </p:spTree>
    <p:extLst>
      <p:ext uri="{BB962C8B-B14F-4D97-AF65-F5344CB8AC3E}">
        <p14:creationId xmlns:p14="http://schemas.microsoft.com/office/powerpoint/2010/main" val="3555798941"/>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如何在书架上摆放图书？</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21</a:t>
            </a:fld>
            <a:endParaRPr lang="en-US"/>
          </a:p>
        </p:txBody>
      </p:sp>
      <p:sp>
        <p:nvSpPr>
          <p:cNvPr id="5" name="内容占位符 4"/>
          <p:cNvSpPr>
            <a:spLocks noGrp="1"/>
          </p:cNvSpPr>
          <p:nvPr>
            <p:ph sz="quarter" idx="1"/>
          </p:nvPr>
        </p:nvSpPr>
        <p:spPr/>
        <p:txBody>
          <a:bodyPr/>
          <a:lstStyle/>
          <a:p>
            <a:r>
              <a:rPr lang="zh-CN" altLang="en-US" dirty="0"/>
              <a:t>图书的摆放要使得</a:t>
            </a:r>
            <a:r>
              <a:rPr lang="en-US" altLang="zh-CN" dirty="0"/>
              <a:t>2</a:t>
            </a:r>
            <a:r>
              <a:rPr lang="zh-CN" altLang="en-US" dirty="0"/>
              <a:t>个相关操作方便实现：</a:t>
            </a:r>
            <a:br>
              <a:rPr lang="en-US" altLang="zh-CN" dirty="0"/>
            </a:br>
            <a:endParaRPr lang="en-US" altLang="zh-CN" dirty="0"/>
          </a:p>
          <a:p>
            <a:pPr lvl="1"/>
            <a:r>
              <a:rPr lang="zh-CN" altLang="en-US" dirty="0"/>
              <a:t>操作</a:t>
            </a:r>
            <a:r>
              <a:rPr lang="en-US" altLang="zh-CN" dirty="0"/>
              <a:t>1</a:t>
            </a:r>
            <a:r>
              <a:rPr lang="zh-CN" altLang="en-US" dirty="0"/>
              <a:t>：新书怎么插入？</a:t>
            </a:r>
            <a:endParaRPr lang="en-US" altLang="zh-CN" dirty="0"/>
          </a:p>
          <a:p>
            <a:pPr lvl="1"/>
            <a:endParaRPr lang="en-US" altLang="zh-CN" dirty="0"/>
          </a:p>
          <a:p>
            <a:pPr lvl="1"/>
            <a:r>
              <a:rPr lang="zh-CN" altLang="en-US" dirty="0"/>
              <a:t>操作</a:t>
            </a:r>
            <a:r>
              <a:rPr lang="en-US" altLang="zh-CN" dirty="0"/>
              <a:t>2</a:t>
            </a:r>
            <a:r>
              <a:rPr lang="zh-CN" altLang="en-US" dirty="0"/>
              <a:t>：怎么找到某本指定的书？</a:t>
            </a:r>
          </a:p>
        </p:txBody>
      </p:sp>
    </p:spTree>
    <p:extLst>
      <p:ext uri="{BB962C8B-B14F-4D97-AF65-F5344CB8AC3E}">
        <p14:creationId xmlns:p14="http://schemas.microsoft.com/office/powerpoint/2010/main" val="836786533"/>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什么是数据结构？</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22</a:t>
            </a:fld>
            <a:endParaRPr lang="en-US"/>
          </a:p>
        </p:txBody>
      </p:sp>
      <p:sp>
        <p:nvSpPr>
          <p:cNvPr id="5" name="内容占位符 4"/>
          <p:cNvSpPr>
            <a:spLocks noGrp="1"/>
          </p:cNvSpPr>
          <p:nvPr>
            <p:ph sz="quarter" idx="1"/>
          </p:nvPr>
        </p:nvSpPr>
        <p:spPr/>
        <p:txBody>
          <a:bodyPr/>
          <a:lstStyle/>
          <a:p>
            <a:r>
              <a:rPr lang="zh-CN" altLang="en-US" sz="2000" dirty="0"/>
              <a:t>研究</a:t>
            </a:r>
            <a:r>
              <a:rPr lang="zh-CN" altLang="en-US" sz="2000" b="1" dirty="0"/>
              <a:t>非数值问题</a:t>
            </a:r>
            <a:r>
              <a:rPr lang="zh-CN" altLang="en-US" sz="2000" dirty="0"/>
              <a:t>中计算机的</a:t>
            </a:r>
            <a:r>
              <a:rPr lang="zh-CN" altLang="en-US" sz="2000" b="1" dirty="0"/>
              <a:t>操作对象</a:t>
            </a:r>
            <a:r>
              <a:rPr lang="zh-CN" altLang="en-US" sz="2000" dirty="0"/>
              <a:t>以及它们之间的</a:t>
            </a:r>
            <a:r>
              <a:rPr lang="zh-CN" altLang="en-US" sz="2000" b="1" dirty="0"/>
              <a:t>关系</a:t>
            </a:r>
            <a:r>
              <a:rPr lang="zh-CN" altLang="en-US" sz="2000" dirty="0"/>
              <a:t>和</a:t>
            </a:r>
            <a:r>
              <a:rPr lang="zh-CN" altLang="en-US" sz="2000" b="1" dirty="0"/>
              <a:t>操作</a:t>
            </a:r>
            <a:r>
              <a:rPr lang="zh-CN" altLang="en-US" sz="2000" dirty="0"/>
              <a:t>的学科。</a:t>
            </a:r>
          </a:p>
          <a:p>
            <a:r>
              <a:rPr lang="zh-CN" altLang="en-US" sz="2000" dirty="0"/>
              <a:t>相互之间存在一种或多种特定</a:t>
            </a:r>
            <a:r>
              <a:rPr lang="zh-CN" altLang="en-US" sz="2000" b="1" dirty="0"/>
              <a:t>关系</a:t>
            </a:r>
            <a:r>
              <a:rPr lang="zh-CN" altLang="en-US" sz="2000" dirty="0"/>
              <a:t>的</a:t>
            </a:r>
            <a:r>
              <a:rPr lang="zh-CN" altLang="en-US" sz="2000" b="1" dirty="0"/>
              <a:t>数据元素</a:t>
            </a:r>
            <a:r>
              <a:rPr lang="zh-CN" altLang="en-US" sz="2000" dirty="0"/>
              <a:t>的集合，表示为：</a:t>
            </a:r>
          </a:p>
          <a:p>
            <a:endParaRPr lang="zh-CN" altLang="en-US" dirty="0"/>
          </a:p>
        </p:txBody>
      </p:sp>
      <p:sp>
        <p:nvSpPr>
          <p:cNvPr id="6" name="Rectangle 6"/>
          <p:cNvSpPr>
            <a:spLocks noChangeArrowheads="1"/>
          </p:cNvSpPr>
          <p:nvPr/>
        </p:nvSpPr>
        <p:spPr bwMode="auto">
          <a:xfrm>
            <a:off x="2509579" y="3203511"/>
            <a:ext cx="4891088" cy="400110"/>
          </a:xfrm>
          <a:prstGeom prst="rect">
            <a:avLst/>
          </a:prstGeom>
          <a:noFill/>
          <a:ln w="25400">
            <a:noFill/>
            <a:miter lim="800000"/>
            <a:headEnd/>
            <a:tailEnd/>
          </a:ln>
          <a:effectLst/>
        </p:spPr>
        <p:txBody>
          <a:bodyPr>
            <a:spAutoFit/>
          </a:bodyPr>
          <a:lstStyle/>
          <a:p>
            <a:pPr eaLnBrk="1" fontAlgn="auto" hangingPunct="1">
              <a:spcBef>
                <a:spcPct val="50000"/>
              </a:spcBef>
              <a:spcAft>
                <a:spcPts val="0"/>
              </a:spcAft>
              <a:defRPr/>
            </a:pPr>
            <a:r>
              <a:rPr lang="en-US" altLang="zh-CN" sz="2000" dirty="0" err="1">
                <a:latin typeface="+mn-ea"/>
                <a:ea typeface="+mn-ea"/>
              </a:rPr>
              <a:t>Data_Structure</a:t>
            </a:r>
            <a:r>
              <a:rPr lang="en-US" altLang="zh-CN" sz="2000" dirty="0">
                <a:latin typeface="+mn-ea"/>
                <a:ea typeface="+mn-ea"/>
              </a:rPr>
              <a:t>=</a:t>
            </a:r>
            <a:r>
              <a:rPr lang="zh-CN" altLang="en-US" sz="2000" dirty="0">
                <a:latin typeface="+mn-ea"/>
                <a:ea typeface="+mn-ea"/>
              </a:rPr>
              <a:t>（</a:t>
            </a:r>
            <a:r>
              <a:rPr lang="en-US" altLang="zh-CN" sz="2000" dirty="0">
                <a:latin typeface="+mn-ea"/>
                <a:ea typeface="+mn-ea"/>
              </a:rPr>
              <a:t>D, S</a:t>
            </a:r>
            <a:r>
              <a:rPr lang="zh-CN" altLang="en-US" sz="2000" dirty="0">
                <a:latin typeface="+mn-ea"/>
                <a:ea typeface="+mn-ea"/>
              </a:rPr>
              <a:t>）</a:t>
            </a:r>
          </a:p>
        </p:txBody>
      </p:sp>
      <p:sp>
        <p:nvSpPr>
          <p:cNvPr id="7" name="Line 9"/>
          <p:cNvSpPr>
            <a:spLocks noChangeShapeType="1"/>
          </p:cNvSpPr>
          <p:nvPr/>
        </p:nvSpPr>
        <p:spPr bwMode="auto">
          <a:xfrm flipH="1">
            <a:off x="4071937" y="3544215"/>
            <a:ext cx="538467" cy="456285"/>
          </a:xfrm>
          <a:prstGeom prst="line">
            <a:avLst/>
          </a:prstGeom>
          <a:noFill/>
          <a:ln w="25400">
            <a:solidFill>
              <a:srgbClr val="993366"/>
            </a:solidFill>
            <a:round/>
            <a:headEnd/>
            <a:tailEnd type="arrow" w="med" len="med"/>
          </a:ln>
          <a:effectLst/>
        </p:spPr>
        <p:txBody>
          <a:bodyPr wrap="square">
            <a:spAutoFit/>
          </a:bodyPr>
          <a:lstStyle/>
          <a:p>
            <a:pPr eaLnBrk="1" fontAlgn="auto" hangingPunct="1">
              <a:spcBef>
                <a:spcPts val="0"/>
              </a:spcBef>
              <a:spcAft>
                <a:spcPts val="0"/>
              </a:spcAft>
              <a:defRPr/>
            </a:pPr>
            <a:endParaRPr lang="zh-CN" altLang="en-US" sz="1200">
              <a:latin typeface="+mn-ea"/>
              <a:ea typeface="+mn-ea"/>
            </a:endParaRPr>
          </a:p>
        </p:txBody>
      </p:sp>
      <p:sp>
        <p:nvSpPr>
          <p:cNvPr id="8" name="Text Box 10"/>
          <p:cNvSpPr txBox="1">
            <a:spLocks noChangeArrowheads="1"/>
          </p:cNvSpPr>
          <p:nvPr/>
        </p:nvSpPr>
        <p:spPr bwMode="auto">
          <a:xfrm>
            <a:off x="3035800" y="4078008"/>
            <a:ext cx="1524000" cy="307777"/>
          </a:xfrm>
          <a:prstGeom prst="rect">
            <a:avLst/>
          </a:prstGeom>
          <a:noFill/>
          <a:ln w="25400">
            <a:noFill/>
            <a:miter lim="800000"/>
            <a:headEnd/>
            <a:tailEnd/>
          </a:ln>
          <a:effectLst/>
        </p:spPr>
        <p:txBody>
          <a:bodyPr>
            <a:spAutoFit/>
          </a:bodyPr>
          <a:lstStyle/>
          <a:p>
            <a:pPr eaLnBrk="1" fontAlgn="auto" hangingPunct="1">
              <a:spcBef>
                <a:spcPct val="50000"/>
              </a:spcBef>
              <a:spcAft>
                <a:spcPts val="0"/>
              </a:spcAft>
              <a:defRPr/>
            </a:pPr>
            <a:r>
              <a:rPr lang="zh-CN" altLang="en-US" sz="1400" dirty="0">
                <a:latin typeface="+mn-ea"/>
                <a:ea typeface="+mn-ea"/>
              </a:rPr>
              <a:t>元素有限集</a:t>
            </a:r>
          </a:p>
        </p:txBody>
      </p:sp>
      <p:sp>
        <p:nvSpPr>
          <p:cNvPr id="9" name="Line 11"/>
          <p:cNvSpPr>
            <a:spLocks noChangeShapeType="1"/>
          </p:cNvSpPr>
          <p:nvPr/>
        </p:nvSpPr>
        <p:spPr bwMode="auto">
          <a:xfrm>
            <a:off x="5032860" y="3569999"/>
            <a:ext cx="513198" cy="430501"/>
          </a:xfrm>
          <a:prstGeom prst="line">
            <a:avLst/>
          </a:prstGeom>
          <a:noFill/>
          <a:ln w="25400">
            <a:solidFill>
              <a:srgbClr val="993366"/>
            </a:solidFill>
            <a:round/>
            <a:headEnd/>
            <a:tailEnd type="arrow" w="med" len="med"/>
          </a:ln>
          <a:effectLst/>
        </p:spPr>
        <p:txBody>
          <a:bodyPr wrap="square">
            <a:spAutoFit/>
          </a:bodyPr>
          <a:lstStyle/>
          <a:p>
            <a:pPr eaLnBrk="1" fontAlgn="auto" hangingPunct="1">
              <a:spcBef>
                <a:spcPts val="0"/>
              </a:spcBef>
              <a:spcAft>
                <a:spcPts val="0"/>
              </a:spcAft>
              <a:defRPr/>
            </a:pPr>
            <a:endParaRPr lang="zh-CN" altLang="en-US" sz="1200">
              <a:latin typeface="+mn-ea"/>
              <a:ea typeface="+mn-ea"/>
            </a:endParaRPr>
          </a:p>
        </p:txBody>
      </p:sp>
      <p:sp>
        <p:nvSpPr>
          <p:cNvPr id="10" name="Text Box 12"/>
          <p:cNvSpPr txBox="1">
            <a:spLocks noChangeArrowheads="1"/>
          </p:cNvSpPr>
          <p:nvPr/>
        </p:nvSpPr>
        <p:spPr bwMode="auto">
          <a:xfrm>
            <a:off x="5066529" y="4078008"/>
            <a:ext cx="1600200" cy="307777"/>
          </a:xfrm>
          <a:prstGeom prst="rect">
            <a:avLst/>
          </a:prstGeom>
          <a:noFill/>
          <a:ln w="25400">
            <a:noFill/>
            <a:miter lim="800000"/>
            <a:headEnd/>
            <a:tailEnd/>
          </a:ln>
          <a:effectLst/>
        </p:spPr>
        <p:txBody>
          <a:bodyPr>
            <a:spAutoFit/>
          </a:bodyPr>
          <a:lstStyle/>
          <a:p>
            <a:pPr eaLnBrk="1" fontAlgn="auto" hangingPunct="1">
              <a:spcBef>
                <a:spcPct val="50000"/>
              </a:spcBef>
              <a:spcAft>
                <a:spcPts val="0"/>
              </a:spcAft>
              <a:defRPr/>
            </a:pPr>
            <a:r>
              <a:rPr lang="zh-CN" altLang="en-US" sz="1400" dirty="0">
                <a:latin typeface="+mn-ea"/>
                <a:ea typeface="+mn-ea"/>
              </a:rPr>
              <a:t>关系有限集</a:t>
            </a:r>
          </a:p>
        </p:txBody>
      </p:sp>
      <p:sp>
        <p:nvSpPr>
          <p:cNvPr id="11" name="Rectangle 6"/>
          <p:cNvSpPr>
            <a:spLocks noChangeArrowheads="1"/>
          </p:cNvSpPr>
          <p:nvPr/>
        </p:nvSpPr>
        <p:spPr bwMode="auto">
          <a:xfrm>
            <a:off x="1680369" y="5545812"/>
            <a:ext cx="5568950" cy="400110"/>
          </a:xfrm>
          <a:prstGeom prst="rect">
            <a:avLst/>
          </a:prstGeom>
          <a:solidFill>
            <a:schemeClr val="bg2">
              <a:lumMod val="90000"/>
            </a:schemeClr>
          </a:solidFill>
          <a:ln w="25400">
            <a:solidFill>
              <a:schemeClr val="tx1"/>
            </a:solidFill>
            <a:miter lim="800000"/>
            <a:headEnd/>
            <a:tailEnd/>
          </a:ln>
          <a:effectLst/>
        </p:spPr>
        <p:txBody>
          <a:bodyPr>
            <a:spAutoFit/>
          </a:bodyPr>
          <a:lstStyle/>
          <a:p>
            <a:pPr algn="ctr" eaLnBrk="1" fontAlgn="auto" hangingPunct="1">
              <a:spcBef>
                <a:spcPct val="50000"/>
              </a:spcBef>
              <a:spcAft>
                <a:spcPts val="0"/>
              </a:spcAft>
              <a:defRPr/>
            </a:pPr>
            <a:r>
              <a:rPr lang="zh-CN" altLang="en-US" sz="2000" b="1" dirty="0">
                <a:solidFill>
                  <a:schemeClr val="accent2"/>
                </a:solidFill>
                <a:latin typeface="+mn-lt"/>
              </a:rPr>
              <a:t>程序设计＝好算法＋好结构</a:t>
            </a:r>
          </a:p>
        </p:txBody>
      </p:sp>
      <p:sp>
        <p:nvSpPr>
          <p:cNvPr id="12" name="Rectangle 7"/>
          <p:cNvSpPr>
            <a:spLocks noChangeArrowheads="1"/>
          </p:cNvSpPr>
          <p:nvPr/>
        </p:nvSpPr>
        <p:spPr bwMode="auto">
          <a:xfrm>
            <a:off x="1192360" y="4673411"/>
            <a:ext cx="6836089" cy="707886"/>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000" dirty="0">
                <a:solidFill>
                  <a:schemeClr val="hlink"/>
                </a:solidFill>
                <a:latin typeface="Arial" panose="020B0604020202020204" pitchFamily="34" charset="0"/>
              </a:rPr>
              <a:t>同样的数据对象，用不同的数据结构来表示，运算效率可能有明显的差异！</a:t>
            </a:r>
          </a:p>
        </p:txBody>
      </p:sp>
    </p:spTree>
    <p:extLst>
      <p:ext uri="{BB962C8B-B14F-4D97-AF65-F5344CB8AC3E}">
        <p14:creationId xmlns:p14="http://schemas.microsoft.com/office/powerpoint/2010/main" val="311060708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a:t>
            </a:r>
            <a:r>
              <a:rPr lang="en-US" altLang="zh-CN" dirty="0"/>
              <a:t>1</a:t>
            </a:r>
            <a:r>
              <a:rPr lang="zh-CN" altLang="en-US" dirty="0"/>
              <a:t>章　绪 论</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23</a:t>
            </a:fld>
            <a:endParaRPr lang="en-US"/>
          </a:p>
        </p:txBody>
      </p:sp>
      <p:sp>
        <p:nvSpPr>
          <p:cNvPr id="5" name="内容占位符 4"/>
          <p:cNvSpPr>
            <a:spLocks noGrp="1"/>
          </p:cNvSpPr>
          <p:nvPr>
            <p:ph sz="quarter" idx="1"/>
          </p:nvPr>
        </p:nvSpPr>
        <p:spPr/>
        <p:txBody>
          <a:bodyPr/>
          <a:lstStyle/>
          <a:p>
            <a:pPr marL="609600" indent="-609600">
              <a:lnSpc>
                <a:spcPct val="120000"/>
              </a:lnSpc>
              <a:spcBef>
                <a:spcPct val="50000"/>
              </a:spcBef>
              <a:defRPr/>
            </a:pPr>
            <a:r>
              <a:rPr lang="en-US" altLang="zh-CN" sz="2800" b="1" dirty="0">
                <a:solidFill>
                  <a:srgbClr val="00B0F0"/>
                </a:solidFill>
                <a:latin typeface="+mn-ea"/>
              </a:rPr>
              <a:t>1.1  </a:t>
            </a:r>
            <a:r>
              <a:rPr lang="zh-CN" altLang="en-US" sz="2800" b="1" dirty="0">
                <a:solidFill>
                  <a:srgbClr val="00B0F0"/>
                </a:solidFill>
                <a:latin typeface="+mn-ea"/>
              </a:rPr>
              <a:t>什么是数据结构</a:t>
            </a:r>
          </a:p>
          <a:p>
            <a:pPr marL="609600" indent="-609600" fontAlgn="auto">
              <a:lnSpc>
                <a:spcPct val="120000"/>
              </a:lnSpc>
              <a:spcBef>
                <a:spcPct val="50000"/>
              </a:spcBef>
              <a:spcAft>
                <a:spcPts val="0"/>
              </a:spcAft>
              <a:defRPr/>
            </a:pPr>
            <a:r>
              <a:rPr lang="en-US" altLang="zh-CN" sz="2800" b="1" dirty="0">
                <a:solidFill>
                  <a:srgbClr val="FF0000"/>
                </a:solidFill>
                <a:latin typeface="+mn-ea"/>
              </a:rPr>
              <a:t>1.2  </a:t>
            </a:r>
            <a:r>
              <a:rPr lang="zh-CN" altLang="en-US" sz="2800" b="1" dirty="0">
                <a:solidFill>
                  <a:srgbClr val="FF0000"/>
                </a:solidFill>
                <a:latin typeface="+mn-ea"/>
              </a:rPr>
              <a:t>基本概念和术语</a:t>
            </a:r>
          </a:p>
          <a:p>
            <a:pPr marL="609600" indent="-609600" fontAlgn="auto">
              <a:lnSpc>
                <a:spcPct val="120000"/>
              </a:lnSpc>
              <a:spcBef>
                <a:spcPct val="50000"/>
              </a:spcBef>
              <a:spcAft>
                <a:spcPts val="0"/>
              </a:spcAft>
              <a:defRPr/>
            </a:pPr>
            <a:r>
              <a:rPr lang="en-US" altLang="zh-CN" sz="2800" b="1" dirty="0">
                <a:solidFill>
                  <a:srgbClr val="00B0F0"/>
                </a:solidFill>
                <a:latin typeface="+mn-ea"/>
              </a:rPr>
              <a:t>1.3  </a:t>
            </a:r>
            <a:r>
              <a:rPr lang="zh-CN" altLang="en-US" sz="2800" b="1" dirty="0">
                <a:solidFill>
                  <a:srgbClr val="00B0F0"/>
                </a:solidFill>
                <a:latin typeface="+mn-ea"/>
              </a:rPr>
              <a:t>抽象数据类型的表示和实现</a:t>
            </a:r>
          </a:p>
          <a:p>
            <a:pPr marL="609600" indent="-609600" fontAlgn="auto">
              <a:lnSpc>
                <a:spcPct val="120000"/>
              </a:lnSpc>
              <a:spcBef>
                <a:spcPct val="50000"/>
              </a:spcBef>
              <a:spcAft>
                <a:spcPts val="0"/>
              </a:spcAft>
              <a:defRPr/>
            </a:pPr>
            <a:r>
              <a:rPr lang="en-US" altLang="zh-CN" sz="2800" b="1" dirty="0">
                <a:solidFill>
                  <a:srgbClr val="00B0F0"/>
                </a:solidFill>
                <a:latin typeface="+mn-ea"/>
              </a:rPr>
              <a:t>1.4  </a:t>
            </a:r>
            <a:r>
              <a:rPr lang="zh-CN" altLang="en-US" sz="2800" b="1" dirty="0">
                <a:solidFill>
                  <a:srgbClr val="00B0F0"/>
                </a:solidFill>
                <a:latin typeface="+mn-ea"/>
              </a:rPr>
              <a:t>算法和算法分析</a:t>
            </a:r>
          </a:p>
          <a:p>
            <a:endParaRPr lang="zh-CN" altLang="en-US" dirty="0"/>
          </a:p>
        </p:txBody>
      </p:sp>
    </p:spTree>
    <p:extLst>
      <p:ext uri="{BB962C8B-B14F-4D97-AF65-F5344CB8AC3E}">
        <p14:creationId xmlns:p14="http://schemas.microsoft.com/office/powerpoint/2010/main" val="1977973930"/>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术语</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24</a:t>
            </a:fld>
            <a:endParaRPr lang="en-US"/>
          </a:p>
        </p:txBody>
      </p:sp>
      <p:sp>
        <p:nvSpPr>
          <p:cNvPr id="5" name="内容占位符 4"/>
          <p:cNvSpPr>
            <a:spLocks noGrp="1"/>
          </p:cNvSpPr>
          <p:nvPr>
            <p:ph sz="quarter" idx="1"/>
          </p:nvPr>
        </p:nvSpPr>
        <p:spPr>
          <a:xfrm>
            <a:off x="612648" y="1600200"/>
            <a:ext cx="8153400" cy="3672240"/>
          </a:xfrm>
        </p:spPr>
        <p:txBody>
          <a:bodyPr>
            <a:normAutofit lnSpcReduction="10000"/>
          </a:bodyPr>
          <a:lstStyle/>
          <a:p>
            <a:r>
              <a:rPr lang="zh-CN" altLang="en-US" sz="2400" dirty="0"/>
              <a:t>数据 </a:t>
            </a:r>
            <a:r>
              <a:rPr lang="en-US" altLang="zh-CN" sz="2400" dirty="0"/>
              <a:t>(data)</a:t>
            </a:r>
            <a:r>
              <a:rPr lang="zh-CN" altLang="en-US" sz="2400" dirty="0"/>
              <a:t>：所有能输入到计算机中并能被计算机程序识别和处理的符号集合。</a:t>
            </a:r>
            <a:endParaRPr lang="en-US" altLang="zh-CN" sz="2400" dirty="0"/>
          </a:p>
          <a:p>
            <a:pPr lvl="1"/>
            <a:r>
              <a:rPr lang="zh-CN" altLang="en-US" sz="2000" dirty="0"/>
              <a:t>数值数据：整数、实数等</a:t>
            </a:r>
            <a:endParaRPr lang="en-US" altLang="zh-CN" sz="2000" dirty="0"/>
          </a:p>
          <a:p>
            <a:pPr lvl="1"/>
            <a:r>
              <a:rPr lang="zh-CN" altLang="en-US" sz="2000" dirty="0"/>
              <a:t>非数值数据：图形、图象、声音、文字、数据记录（</a:t>
            </a:r>
            <a:r>
              <a:rPr lang="en-US" altLang="zh-CN" sz="2000" dirty="0"/>
              <a:t>record</a:t>
            </a:r>
            <a:r>
              <a:rPr lang="zh-CN" altLang="en-US" sz="2000" dirty="0"/>
              <a:t>）等</a:t>
            </a:r>
            <a:endParaRPr lang="en-US" altLang="zh-CN" sz="2000" dirty="0"/>
          </a:p>
          <a:p>
            <a:pPr marL="365760" lvl="1" indent="0">
              <a:buNone/>
            </a:pPr>
            <a:endParaRPr lang="zh-CN" altLang="en-US" sz="2000" dirty="0"/>
          </a:p>
          <a:p>
            <a:r>
              <a:rPr lang="zh-CN" altLang="en-US" sz="2400" dirty="0"/>
              <a:t>数据元素 </a:t>
            </a:r>
            <a:r>
              <a:rPr lang="en-US" altLang="zh-CN" sz="2400" dirty="0"/>
              <a:t>(data element)</a:t>
            </a:r>
            <a:r>
              <a:rPr lang="zh-CN" altLang="en-US" sz="2400" dirty="0"/>
              <a:t>：数据的基本单位，在计算机程序中通常作为一个整体进行考虑和处理。</a:t>
            </a:r>
            <a:endParaRPr lang="en-US" altLang="zh-CN" sz="2400" dirty="0"/>
          </a:p>
          <a:p>
            <a:endParaRPr lang="en-US" altLang="zh-CN" sz="2400" dirty="0"/>
          </a:p>
          <a:p>
            <a:r>
              <a:rPr lang="zh-CN" altLang="en-US" sz="2400" dirty="0"/>
              <a:t> 数据项 </a:t>
            </a:r>
            <a:r>
              <a:rPr lang="en-US" altLang="zh-CN" sz="2400" dirty="0"/>
              <a:t>(data item)</a:t>
            </a:r>
            <a:r>
              <a:rPr lang="zh-CN" altLang="en-US" sz="2400" dirty="0"/>
              <a:t>：构成数据元素的不可分割的最小单位。</a:t>
            </a:r>
          </a:p>
          <a:p>
            <a:endParaRPr lang="zh-CN" altLang="en-US" sz="2400" dirty="0"/>
          </a:p>
          <a:p>
            <a:endParaRPr lang="zh-CN" altLang="en-US" sz="2400" dirty="0"/>
          </a:p>
        </p:txBody>
      </p:sp>
      <p:sp>
        <p:nvSpPr>
          <p:cNvPr id="6" name="Rectangle 4"/>
          <p:cNvSpPr>
            <a:spLocks noChangeArrowheads="1"/>
          </p:cNvSpPr>
          <p:nvPr/>
        </p:nvSpPr>
        <p:spPr bwMode="auto">
          <a:xfrm>
            <a:off x="1139365" y="5234035"/>
            <a:ext cx="7772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90000"/>
              </a:lnSpc>
              <a:buFontTx/>
              <a:buNone/>
            </a:pPr>
            <a:r>
              <a:rPr lang="zh-CN" altLang="en-US" sz="2000" b="1" dirty="0">
                <a:latin typeface="Arial" panose="020B0604020202020204" pitchFamily="34" charset="0"/>
              </a:rPr>
              <a:t>三者之间的关系：</a:t>
            </a:r>
            <a:r>
              <a:rPr lang="zh-CN" altLang="en-US" sz="2000" b="1" dirty="0">
                <a:solidFill>
                  <a:schemeClr val="tx2"/>
                </a:solidFill>
                <a:latin typeface="Arial" panose="020B0604020202020204" pitchFamily="34" charset="0"/>
              </a:rPr>
              <a:t>数据 </a:t>
            </a:r>
            <a:r>
              <a:rPr lang="en-US" altLang="zh-CN" sz="2000" b="1" dirty="0">
                <a:latin typeface="Arial" panose="020B0604020202020204" pitchFamily="34" charset="0"/>
              </a:rPr>
              <a:t>&gt;  </a:t>
            </a:r>
            <a:r>
              <a:rPr lang="zh-CN" altLang="en-US" sz="2000" b="1" dirty="0">
                <a:solidFill>
                  <a:schemeClr val="tx2"/>
                </a:solidFill>
                <a:latin typeface="Arial" panose="020B0604020202020204" pitchFamily="34" charset="0"/>
              </a:rPr>
              <a:t>数据元素</a:t>
            </a:r>
            <a:r>
              <a:rPr lang="zh-CN" altLang="en-US" sz="2000" b="1" dirty="0">
                <a:latin typeface="Arial" panose="020B0604020202020204" pitchFamily="34" charset="0"/>
              </a:rPr>
              <a:t>   </a:t>
            </a:r>
            <a:r>
              <a:rPr lang="en-US" altLang="zh-CN" sz="2000" b="1" dirty="0">
                <a:latin typeface="Arial" panose="020B0604020202020204" pitchFamily="34" charset="0"/>
              </a:rPr>
              <a:t>&gt;  </a:t>
            </a:r>
            <a:r>
              <a:rPr lang="zh-CN" altLang="en-US" sz="2000" b="1" dirty="0">
                <a:solidFill>
                  <a:schemeClr val="tx2"/>
                </a:solidFill>
                <a:latin typeface="Arial" panose="020B0604020202020204" pitchFamily="34" charset="0"/>
              </a:rPr>
              <a:t>数据项</a:t>
            </a:r>
          </a:p>
        </p:txBody>
      </p:sp>
      <p:sp>
        <p:nvSpPr>
          <p:cNvPr id="7" name="Text Box 5"/>
          <p:cNvSpPr txBox="1">
            <a:spLocks noChangeArrowheads="1"/>
          </p:cNvSpPr>
          <p:nvPr/>
        </p:nvSpPr>
        <p:spPr bwMode="auto">
          <a:xfrm>
            <a:off x="1139365" y="5662660"/>
            <a:ext cx="7010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000" dirty="0">
                <a:latin typeface="Arial" panose="020B0604020202020204" pitchFamily="34" charset="0"/>
              </a:rPr>
              <a:t>例：</a:t>
            </a:r>
            <a:r>
              <a:rPr lang="zh-CN" altLang="en-US" sz="2000" dirty="0">
                <a:solidFill>
                  <a:schemeClr val="tx2"/>
                </a:solidFill>
                <a:latin typeface="Arial" panose="020B0604020202020204" pitchFamily="34" charset="0"/>
              </a:rPr>
              <a:t>班级通讯录</a:t>
            </a:r>
            <a:r>
              <a:rPr lang="zh-CN" altLang="en-US" sz="2000" dirty="0">
                <a:latin typeface="Arial" panose="020B0604020202020204" pitchFamily="34" charset="0"/>
              </a:rPr>
              <a:t> </a:t>
            </a:r>
            <a:r>
              <a:rPr lang="en-US" altLang="zh-CN" sz="2000" dirty="0">
                <a:latin typeface="Arial" panose="020B0604020202020204" pitchFamily="34" charset="0"/>
              </a:rPr>
              <a:t>&gt;  </a:t>
            </a:r>
            <a:r>
              <a:rPr lang="zh-CN" altLang="en-US" sz="2000" dirty="0">
                <a:solidFill>
                  <a:schemeClr val="tx2"/>
                </a:solidFill>
                <a:latin typeface="Arial" panose="020B0604020202020204" pitchFamily="34" charset="0"/>
              </a:rPr>
              <a:t>个人记录</a:t>
            </a:r>
            <a:r>
              <a:rPr lang="zh-CN" altLang="en-US" sz="2000" dirty="0">
                <a:latin typeface="Arial" panose="020B0604020202020204" pitchFamily="34" charset="0"/>
              </a:rPr>
              <a:t> </a:t>
            </a:r>
            <a:r>
              <a:rPr lang="en-US" altLang="zh-CN" sz="2000" dirty="0">
                <a:latin typeface="Arial" panose="020B0604020202020204" pitchFamily="34" charset="0"/>
              </a:rPr>
              <a:t>&gt;  </a:t>
            </a:r>
            <a:r>
              <a:rPr lang="zh-CN" altLang="en-US" sz="2000" dirty="0">
                <a:solidFill>
                  <a:schemeClr val="tx2"/>
                </a:solidFill>
                <a:latin typeface="Arial" panose="020B0604020202020204" pitchFamily="34" charset="0"/>
              </a:rPr>
              <a:t>姓名、年龄</a:t>
            </a:r>
            <a:r>
              <a:rPr lang="en-US" altLang="zh-CN" sz="2000" dirty="0">
                <a:latin typeface="Arial" panose="020B0604020202020204" pitchFamily="34" charset="0"/>
              </a:rPr>
              <a:t>……</a:t>
            </a:r>
          </a:p>
        </p:txBody>
      </p:sp>
    </p:spTree>
    <p:extLst>
      <p:ext uri="{BB962C8B-B14F-4D97-AF65-F5344CB8AC3E}">
        <p14:creationId xmlns:p14="http://schemas.microsoft.com/office/powerpoint/2010/main" val="703049609"/>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概念结构</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25</a:t>
            </a:fld>
            <a:endParaRPr lang="en-US"/>
          </a:p>
        </p:txBody>
      </p:sp>
      <p:sp>
        <p:nvSpPr>
          <p:cNvPr id="5" name="内容占位符 4"/>
          <p:cNvSpPr>
            <a:spLocks noGrp="1"/>
          </p:cNvSpPr>
          <p:nvPr>
            <p:ph sz="quarter" idx="1"/>
          </p:nvPr>
        </p:nvSpPr>
        <p:spPr/>
        <p:txBody>
          <a:bodyPr/>
          <a:lstStyle/>
          <a:p>
            <a:endParaRPr lang="zh-CN" altLang="en-US"/>
          </a:p>
        </p:txBody>
      </p:sp>
      <p:pic>
        <p:nvPicPr>
          <p:cNvPr id="7" name="Picture 4" descr="数据结构内容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878" y="1623965"/>
            <a:ext cx="8370887"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6"/>
          <p:cNvSpPr>
            <a:spLocks/>
          </p:cNvSpPr>
          <p:nvPr/>
        </p:nvSpPr>
        <p:spPr bwMode="auto">
          <a:xfrm>
            <a:off x="1836278" y="2157365"/>
            <a:ext cx="228600" cy="3352800"/>
          </a:xfrm>
          <a:prstGeom prst="leftBrace">
            <a:avLst>
              <a:gd name="adj1" fmla="val 122222"/>
              <a:gd name="adj2" fmla="val 50000"/>
            </a:avLst>
          </a:prstGeom>
          <a:noFill/>
          <a:ln w="635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latin typeface="Arial" panose="020B0604020202020204" pitchFamily="34" charset="0"/>
            </a:endParaRPr>
          </a:p>
        </p:txBody>
      </p:sp>
      <p:sp>
        <p:nvSpPr>
          <p:cNvPr id="9" name="AutoShape 7"/>
          <p:cNvSpPr>
            <a:spLocks/>
          </p:cNvSpPr>
          <p:nvPr/>
        </p:nvSpPr>
        <p:spPr bwMode="auto">
          <a:xfrm>
            <a:off x="3436478" y="1912890"/>
            <a:ext cx="161925" cy="625475"/>
          </a:xfrm>
          <a:prstGeom prst="leftBrace">
            <a:avLst>
              <a:gd name="adj1" fmla="val 32190"/>
              <a:gd name="adj2" fmla="val 50000"/>
            </a:avLst>
          </a:prstGeom>
          <a:noFill/>
          <a:ln w="508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latin typeface="Arial" panose="020B0604020202020204" pitchFamily="34" charset="0"/>
            </a:endParaRPr>
          </a:p>
        </p:txBody>
      </p:sp>
      <p:sp>
        <p:nvSpPr>
          <p:cNvPr id="10" name="AutoShape 8"/>
          <p:cNvSpPr>
            <a:spLocks/>
          </p:cNvSpPr>
          <p:nvPr/>
        </p:nvSpPr>
        <p:spPr bwMode="auto">
          <a:xfrm>
            <a:off x="4503278" y="3178128"/>
            <a:ext cx="228600" cy="1265237"/>
          </a:xfrm>
          <a:prstGeom prst="leftBrace">
            <a:avLst>
              <a:gd name="adj1" fmla="val 46123"/>
              <a:gd name="adj2" fmla="val 48667"/>
            </a:avLst>
          </a:prstGeom>
          <a:noFill/>
          <a:ln w="508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latin typeface="Arial" panose="020B0604020202020204" pitchFamily="34" charset="0"/>
            </a:endParaRPr>
          </a:p>
        </p:txBody>
      </p:sp>
      <p:sp>
        <p:nvSpPr>
          <p:cNvPr id="11" name="AutoShape 9"/>
          <p:cNvSpPr>
            <a:spLocks/>
          </p:cNvSpPr>
          <p:nvPr/>
        </p:nvSpPr>
        <p:spPr bwMode="auto">
          <a:xfrm>
            <a:off x="5079540" y="2217690"/>
            <a:ext cx="185738" cy="549275"/>
          </a:xfrm>
          <a:prstGeom prst="leftBrace">
            <a:avLst>
              <a:gd name="adj1" fmla="val 24644"/>
              <a:gd name="adj2" fmla="val 48667"/>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latin typeface="Arial" panose="020B0604020202020204" pitchFamily="34" charset="0"/>
            </a:endParaRPr>
          </a:p>
        </p:txBody>
      </p:sp>
      <p:sp>
        <p:nvSpPr>
          <p:cNvPr id="12" name="AutoShape 10"/>
          <p:cNvSpPr>
            <a:spLocks/>
          </p:cNvSpPr>
          <p:nvPr/>
        </p:nvSpPr>
        <p:spPr bwMode="auto">
          <a:xfrm>
            <a:off x="3461878" y="4748165"/>
            <a:ext cx="203200" cy="1676400"/>
          </a:xfrm>
          <a:prstGeom prst="leftBrace">
            <a:avLst>
              <a:gd name="adj1" fmla="val 68750"/>
              <a:gd name="adj2" fmla="val 48667"/>
            </a:avLst>
          </a:prstGeom>
          <a:noFill/>
          <a:ln w="508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latin typeface="Arial" panose="020B0604020202020204" pitchFamily="34" charset="0"/>
            </a:endParaRPr>
          </a:p>
        </p:txBody>
      </p:sp>
      <p:sp>
        <p:nvSpPr>
          <p:cNvPr id="13" name="Line 12"/>
          <p:cNvSpPr>
            <a:spLocks noChangeShapeType="1"/>
          </p:cNvSpPr>
          <p:nvPr/>
        </p:nvSpPr>
        <p:spPr bwMode="auto">
          <a:xfrm>
            <a:off x="4982703" y="2081165"/>
            <a:ext cx="3330575"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Oval 13"/>
          <p:cNvSpPr>
            <a:spLocks noChangeArrowheads="1"/>
          </p:cNvSpPr>
          <p:nvPr/>
        </p:nvSpPr>
        <p:spPr bwMode="auto">
          <a:xfrm>
            <a:off x="2064878" y="1928765"/>
            <a:ext cx="1371600" cy="762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5" name="Oval 14"/>
          <p:cNvSpPr>
            <a:spLocks noChangeArrowheads="1"/>
          </p:cNvSpPr>
          <p:nvPr/>
        </p:nvSpPr>
        <p:spPr bwMode="auto">
          <a:xfrm>
            <a:off x="2064878" y="3376565"/>
            <a:ext cx="2514600" cy="762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6" name="Oval 15"/>
          <p:cNvSpPr>
            <a:spLocks noChangeArrowheads="1"/>
          </p:cNvSpPr>
          <p:nvPr/>
        </p:nvSpPr>
        <p:spPr bwMode="auto">
          <a:xfrm>
            <a:off x="2064878" y="5205365"/>
            <a:ext cx="1371600" cy="762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Tree>
    <p:extLst>
      <p:ext uri="{BB962C8B-B14F-4D97-AF65-F5344CB8AC3E}">
        <p14:creationId xmlns:p14="http://schemas.microsoft.com/office/powerpoint/2010/main" val="321090239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26</a:t>
            </a:fld>
            <a:endParaRPr lang="en-US"/>
          </a:p>
        </p:txBody>
      </p:sp>
      <p:sp>
        <p:nvSpPr>
          <p:cNvPr id="5" name="内容占位符 4"/>
          <p:cNvSpPr>
            <a:spLocks noGrp="1"/>
          </p:cNvSpPr>
          <p:nvPr>
            <p:ph sz="quarter" idx="1"/>
          </p:nvPr>
        </p:nvSpPr>
        <p:spPr>
          <a:xfrm>
            <a:off x="612648" y="1600201"/>
            <a:ext cx="8153400" cy="907079"/>
          </a:xfrm>
        </p:spPr>
        <p:txBody>
          <a:bodyPr>
            <a:normAutofit fontScale="85000" lnSpcReduction="10000"/>
          </a:bodyPr>
          <a:lstStyle/>
          <a:p>
            <a:r>
              <a:rPr lang="zh-CN" altLang="en-US" sz="3200" b="1" dirty="0">
                <a:latin typeface="Arial" panose="020B0604020202020204" pitchFamily="34" charset="0"/>
              </a:rPr>
              <a:t>指数据元素之间的逻辑关系。即从逻辑关系上描述数据，它</a:t>
            </a:r>
            <a:r>
              <a:rPr lang="zh-CN" altLang="en-US" sz="3200" b="1" dirty="0">
                <a:solidFill>
                  <a:schemeClr val="tx2"/>
                </a:solidFill>
                <a:latin typeface="Arial" panose="020B0604020202020204" pitchFamily="34" charset="0"/>
              </a:rPr>
              <a:t>与数据的存储无关</a:t>
            </a:r>
            <a:r>
              <a:rPr lang="zh-CN" altLang="en-US" sz="3200" b="1" dirty="0">
                <a:latin typeface="Arial" panose="020B0604020202020204" pitchFamily="34" charset="0"/>
              </a:rPr>
              <a:t>，是</a:t>
            </a:r>
            <a:r>
              <a:rPr lang="zh-CN" altLang="en-US" sz="3200" b="1" dirty="0">
                <a:solidFill>
                  <a:schemeClr val="tx2"/>
                </a:solidFill>
                <a:latin typeface="Arial" panose="020B0604020202020204" pitchFamily="34" charset="0"/>
              </a:rPr>
              <a:t>独立于计算机</a:t>
            </a:r>
            <a:r>
              <a:rPr lang="zh-CN" altLang="en-US" sz="3200" b="1" dirty="0">
                <a:latin typeface="Arial" panose="020B0604020202020204" pitchFamily="34" charset="0"/>
              </a:rPr>
              <a:t>的。</a:t>
            </a:r>
          </a:p>
          <a:p>
            <a:endParaRPr lang="zh-CN" altLang="en-US" dirty="0"/>
          </a:p>
        </p:txBody>
      </p:sp>
      <p:sp>
        <p:nvSpPr>
          <p:cNvPr id="6" name="Rectangle 30"/>
          <p:cNvSpPr>
            <a:spLocks noChangeArrowheads="1"/>
          </p:cNvSpPr>
          <p:nvPr/>
        </p:nvSpPr>
        <p:spPr bwMode="auto">
          <a:xfrm>
            <a:off x="1143000" y="500063"/>
            <a:ext cx="6388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dirty="0">
                <a:solidFill>
                  <a:schemeClr val="tx2"/>
                </a:solidFill>
                <a:latin typeface="Arial" panose="020B0604020202020204" pitchFamily="34" charset="0"/>
                <a:ea typeface="黑体" panose="02010609060101010101" pitchFamily="49" charset="-122"/>
              </a:rPr>
              <a:t>什么叫数据的逻辑结构？</a:t>
            </a:r>
          </a:p>
        </p:txBody>
      </p:sp>
      <p:pic>
        <p:nvPicPr>
          <p:cNvPr id="7" name="Picture 20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063" y="500063"/>
            <a:ext cx="5365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21"/>
          <p:cNvSpPr txBox="1">
            <a:spLocks noChangeArrowheads="1"/>
          </p:cNvSpPr>
          <p:nvPr/>
        </p:nvSpPr>
        <p:spPr bwMode="auto">
          <a:xfrm>
            <a:off x="4077522" y="3250747"/>
            <a:ext cx="39624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800" b="1" dirty="0">
                <a:solidFill>
                  <a:schemeClr val="tx2"/>
                </a:solidFill>
                <a:latin typeface="Arial" panose="020B0604020202020204" pitchFamily="34" charset="0"/>
              </a:rPr>
              <a:t>集合结构</a:t>
            </a:r>
            <a:r>
              <a:rPr lang="zh-CN" altLang="en-US" sz="1800" dirty="0">
                <a:solidFill>
                  <a:schemeClr val="tx2"/>
                </a:solidFill>
                <a:latin typeface="Arial" panose="020B0604020202020204" pitchFamily="34" charset="0"/>
              </a:rPr>
              <a:t>：</a:t>
            </a:r>
            <a:r>
              <a:rPr lang="zh-CN" altLang="en-US" sz="1800" dirty="0">
                <a:solidFill>
                  <a:schemeClr val="accent1"/>
                </a:solidFill>
                <a:latin typeface="Arial" panose="020B0604020202020204" pitchFamily="34" charset="0"/>
              </a:rPr>
              <a:t> </a:t>
            </a:r>
            <a:r>
              <a:rPr lang="zh-CN" altLang="en-US" sz="1800" dirty="0">
                <a:latin typeface="Arial" panose="020B0604020202020204" pitchFamily="34" charset="0"/>
              </a:rPr>
              <a:t>仅同属一个集合</a:t>
            </a:r>
          </a:p>
          <a:p>
            <a:pPr eaLnBrk="1" hangingPunct="1">
              <a:spcBef>
                <a:spcPct val="50000"/>
              </a:spcBef>
              <a:buFontTx/>
              <a:buNone/>
            </a:pPr>
            <a:endParaRPr lang="en-US" altLang="zh-CN" sz="1200" dirty="0">
              <a:solidFill>
                <a:schemeClr val="accent1"/>
              </a:solidFill>
              <a:latin typeface="Arial" panose="020B0604020202020204" pitchFamily="34" charset="0"/>
            </a:endParaRPr>
          </a:p>
          <a:p>
            <a:pPr eaLnBrk="1" hangingPunct="1">
              <a:spcBef>
                <a:spcPct val="50000"/>
              </a:spcBef>
              <a:buFontTx/>
              <a:buNone/>
            </a:pPr>
            <a:endParaRPr lang="en-US" altLang="zh-CN" sz="1200" dirty="0">
              <a:solidFill>
                <a:schemeClr val="accent1"/>
              </a:solidFill>
              <a:latin typeface="Arial" panose="020B0604020202020204" pitchFamily="34" charset="0"/>
            </a:endParaRPr>
          </a:p>
          <a:p>
            <a:pPr eaLnBrk="1" hangingPunct="1">
              <a:spcBef>
                <a:spcPct val="50000"/>
              </a:spcBef>
              <a:buFontTx/>
              <a:buNone/>
            </a:pPr>
            <a:r>
              <a:rPr lang="zh-CN" altLang="en-US" sz="1800" b="1" dirty="0">
                <a:solidFill>
                  <a:schemeClr val="tx2"/>
                </a:solidFill>
                <a:latin typeface="Arial" panose="020B0604020202020204" pitchFamily="34" charset="0"/>
              </a:rPr>
              <a:t>线性结构</a:t>
            </a:r>
            <a:r>
              <a:rPr lang="en-US" altLang="zh-CN" sz="1800" b="1" dirty="0">
                <a:solidFill>
                  <a:schemeClr val="tx2"/>
                </a:solidFill>
                <a:latin typeface="Arial" panose="020B0604020202020204" pitchFamily="34" charset="0"/>
              </a:rPr>
              <a:t>:</a:t>
            </a:r>
            <a:r>
              <a:rPr lang="en-US" altLang="zh-CN" sz="1800" b="1" dirty="0">
                <a:latin typeface="Arial" panose="020B0604020202020204" pitchFamily="34" charset="0"/>
              </a:rPr>
              <a:t>    </a:t>
            </a:r>
            <a:r>
              <a:rPr lang="zh-CN" altLang="en-US" sz="1800" dirty="0">
                <a:latin typeface="Arial" panose="020B0604020202020204" pitchFamily="34" charset="0"/>
              </a:rPr>
              <a:t>一对一 </a:t>
            </a:r>
            <a:r>
              <a:rPr lang="en-US" altLang="zh-CN" sz="1800" dirty="0">
                <a:latin typeface="Arial" panose="020B0604020202020204" pitchFamily="34" charset="0"/>
              </a:rPr>
              <a:t>(1:1) </a:t>
            </a:r>
          </a:p>
          <a:p>
            <a:pPr eaLnBrk="1" hangingPunct="1">
              <a:spcBef>
                <a:spcPct val="50000"/>
              </a:spcBef>
              <a:buFontTx/>
              <a:buNone/>
            </a:pPr>
            <a:endParaRPr lang="en-US" altLang="zh-CN" sz="1200" dirty="0">
              <a:latin typeface="Arial" panose="020B0604020202020204" pitchFamily="34" charset="0"/>
            </a:endParaRPr>
          </a:p>
          <a:p>
            <a:pPr eaLnBrk="1" hangingPunct="1">
              <a:spcBef>
                <a:spcPct val="50000"/>
              </a:spcBef>
              <a:buFontTx/>
              <a:buNone/>
            </a:pPr>
            <a:r>
              <a:rPr lang="zh-CN" altLang="en-US" sz="1800" b="1" dirty="0">
                <a:solidFill>
                  <a:schemeClr val="tx2"/>
                </a:solidFill>
                <a:latin typeface="Arial" panose="020B0604020202020204" pitchFamily="34" charset="0"/>
              </a:rPr>
              <a:t>树结构</a:t>
            </a:r>
            <a:r>
              <a:rPr lang="en-US" altLang="zh-CN" sz="1800" b="1" dirty="0">
                <a:solidFill>
                  <a:schemeClr val="tx2"/>
                </a:solidFill>
                <a:latin typeface="Arial" panose="020B0604020202020204" pitchFamily="34" charset="0"/>
              </a:rPr>
              <a:t>:</a:t>
            </a:r>
            <a:r>
              <a:rPr lang="en-US" altLang="zh-CN" sz="1800" b="1" dirty="0">
                <a:latin typeface="Arial" panose="020B0604020202020204" pitchFamily="34" charset="0"/>
              </a:rPr>
              <a:t>         </a:t>
            </a:r>
            <a:r>
              <a:rPr lang="zh-CN" altLang="en-US" sz="1800" dirty="0">
                <a:latin typeface="Arial" panose="020B0604020202020204" pitchFamily="34" charset="0"/>
              </a:rPr>
              <a:t>一对多 </a:t>
            </a:r>
            <a:r>
              <a:rPr lang="en-US" altLang="zh-CN" sz="1800" dirty="0">
                <a:latin typeface="Arial" panose="020B0604020202020204" pitchFamily="34" charset="0"/>
              </a:rPr>
              <a:t>(1:n)</a:t>
            </a:r>
          </a:p>
          <a:p>
            <a:pPr eaLnBrk="1" hangingPunct="1">
              <a:spcBef>
                <a:spcPct val="50000"/>
              </a:spcBef>
              <a:buFontTx/>
              <a:buNone/>
            </a:pPr>
            <a:endParaRPr lang="en-US" altLang="zh-CN" sz="1800" dirty="0">
              <a:latin typeface="Arial" panose="020B0604020202020204" pitchFamily="34" charset="0"/>
            </a:endParaRPr>
          </a:p>
          <a:p>
            <a:pPr eaLnBrk="1" hangingPunct="1">
              <a:spcBef>
                <a:spcPct val="50000"/>
              </a:spcBef>
              <a:buFontTx/>
              <a:buNone/>
            </a:pPr>
            <a:r>
              <a:rPr lang="en-US" altLang="zh-CN" sz="1800" b="1" dirty="0">
                <a:latin typeface="Arial" panose="020B0604020202020204" pitchFamily="34" charset="0"/>
              </a:rPr>
              <a:t> </a:t>
            </a:r>
            <a:r>
              <a:rPr lang="zh-CN" altLang="en-US" sz="1800" b="1" dirty="0">
                <a:solidFill>
                  <a:schemeClr val="tx2"/>
                </a:solidFill>
                <a:latin typeface="Arial" panose="020B0604020202020204" pitchFamily="34" charset="0"/>
              </a:rPr>
              <a:t>图结构</a:t>
            </a:r>
            <a:r>
              <a:rPr lang="en-US" altLang="zh-CN" sz="1800" b="1" dirty="0">
                <a:solidFill>
                  <a:schemeClr val="tx2"/>
                </a:solidFill>
                <a:latin typeface="Arial" panose="020B0604020202020204" pitchFamily="34" charset="0"/>
              </a:rPr>
              <a:t>:</a:t>
            </a:r>
            <a:r>
              <a:rPr lang="en-US" altLang="zh-CN" sz="1800" b="1" dirty="0">
                <a:latin typeface="Arial" panose="020B0604020202020204" pitchFamily="34" charset="0"/>
              </a:rPr>
              <a:t>        </a:t>
            </a:r>
            <a:r>
              <a:rPr lang="zh-CN" altLang="en-US" sz="1800" dirty="0">
                <a:latin typeface="Arial" panose="020B0604020202020204" pitchFamily="34" charset="0"/>
              </a:rPr>
              <a:t>多对多 </a:t>
            </a:r>
            <a:r>
              <a:rPr lang="en-US" altLang="zh-CN" sz="1800" dirty="0">
                <a:latin typeface="Arial" panose="020B0604020202020204" pitchFamily="34" charset="0"/>
              </a:rPr>
              <a:t>(</a:t>
            </a:r>
            <a:r>
              <a:rPr lang="en-US" altLang="zh-CN" sz="1800" dirty="0" err="1">
                <a:latin typeface="Arial" panose="020B0604020202020204" pitchFamily="34" charset="0"/>
              </a:rPr>
              <a:t>m:n</a:t>
            </a:r>
            <a:r>
              <a:rPr lang="en-US" altLang="zh-CN" sz="1800" dirty="0">
                <a:latin typeface="Arial" panose="020B0604020202020204" pitchFamily="34" charset="0"/>
              </a:rPr>
              <a:t>)</a:t>
            </a:r>
          </a:p>
        </p:txBody>
      </p:sp>
      <p:pic>
        <p:nvPicPr>
          <p:cNvPr id="9" name="Picture 23" descr="1-1集合表树图结构"/>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477" y="3250747"/>
            <a:ext cx="2814638" cy="351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24"/>
          <p:cNvSpPr>
            <a:spLocks/>
          </p:cNvSpPr>
          <p:nvPr/>
        </p:nvSpPr>
        <p:spPr bwMode="auto">
          <a:xfrm>
            <a:off x="7006460" y="5036685"/>
            <a:ext cx="428625" cy="928687"/>
          </a:xfrm>
          <a:prstGeom prst="rightBrace">
            <a:avLst>
              <a:gd name="adj1" fmla="val 62500"/>
              <a:gd name="adj2" fmla="val 50000"/>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1" name="Text Box 25"/>
          <p:cNvSpPr txBox="1">
            <a:spLocks noChangeArrowheads="1"/>
          </p:cNvSpPr>
          <p:nvPr/>
        </p:nvSpPr>
        <p:spPr bwMode="auto">
          <a:xfrm>
            <a:off x="7586937" y="5272440"/>
            <a:ext cx="12954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50000"/>
              </a:spcBef>
              <a:buFontTx/>
              <a:buNone/>
            </a:pPr>
            <a:r>
              <a:rPr lang="zh-CN" altLang="en-US" sz="1800">
                <a:solidFill>
                  <a:schemeClr val="tx2"/>
                </a:solidFill>
                <a:latin typeface="Arial" panose="020B0604020202020204" pitchFamily="34" charset="0"/>
              </a:rPr>
              <a:t>非线性</a:t>
            </a:r>
          </a:p>
        </p:txBody>
      </p:sp>
      <p:sp>
        <p:nvSpPr>
          <p:cNvPr id="14" name="Rectangle 28"/>
          <p:cNvSpPr>
            <a:spLocks noChangeArrowheads="1"/>
          </p:cNvSpPr>
          <p:nvPr/>
        </p:nvSpPr>
        <p:spPr bwMode="auto">
          <a:xfrm>
            <a:off x="1063985" y="2607810"/>
            <a:ext cx="4352925" cy="519112"/>
          </a:xfrm>
          <a:prstGeom prst="rect">
            <a:avLst/>
          </a:prstGeom>
          <a:solidFill>
            <a:srgbClr val="CC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800" dirty="0">
                <a:solidFill>
                  <a:schemeClr val="hlink"/>
                </a:solidFill>
                <a:latin typeface="Arial" panose="020B0604020202020204" pitchFamily="34" charset="0"/>
              </a:rPr>
              <a:t>逻辑结构可细分为</a:t>
            </a:r>
            <a:r>
              <a:rPr lang="en-US" altLang="zh-CN" sz="2800" dirty="0">
                <a:solidFill>
                  <a:schemeClr val="hlink"/>
                </a:solidFill>
                <a:latin typeface="Arial" panose="020B0604020202020204" pitchFamily="34" charset="0"/>
              </a:rPr>
              <a:t>4</a:t>
            </a:r>
            <a:r>
              <a:rPr lang="zh-CN" altLang="en-US" sz="2800" dirty="0">
                <a:solidFill>
                  <a:schemeClr val="hlink"/>
                </a:solidFill>
                <a:latin typeface="Arial" panose="020B0604020202020204" pitchFamily="34" charset="0"/>
              </a:rPr>
              <a:t>类：</a:t>
            </a:r>
          </a:p>
        </p:txBody>
      </p:sp>
    </p:spTree>
    <p:extLst>
      <p:ext uri="{BB962C8B-B14F-4D97-AF65-F5344CB8AC3E}">
        <p14:creationId xmlns:p14="http://schemas.microsoft.com/office/powerpoint/2010/main" val="4265107991"/>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0094FAB-35D4-460E-BEF7-27AB8A626A16}" type="slidenum">
              <a:rPr kumimoji="0" lang="en-US" altLang="zh-CN"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CN" sz="1200" b="0" i="0" u="none" strike="noStrike" kern="1200" cap="none" spc="0" normalizeH="0" baseline="0" noProof="0" dirty="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0723" name="Rectangle 1027"/>
          <p:cNvSpPr>
            <a:spLocks noGrp="1" noChangeArrowheads="1"/>
          </p:cNvSpPr>
          <p:nvPr>
            <p:ph type="body" idx="1"/>
          </p:nvPr>
        </p:nvSpPr>
        <p:spPr>
          <a:xfrm>
            <a:off x="685800" y="1905000"/>
            <a:ext cx="7772400" cy="1828800"/>
          </a:xfrm>
        </p:spPr>
        <p:txBody>
          <a:bodyPr/>
          <a:lstStyle/>
          <a:p>
            <a:pPr eaLnBrk="1" hangingPunct="1">
              <a:buFontTx/>
              <a:buNone/>
            </a:pPr>
            <a:r>
              <a:rPr lang="zh-CN" altLang="en-US" sz="2400" b="1">
                <a:solidFill>
                  <a:schemeClr val="tx2"/>
                </a:solidFill>
              </a:rPr>
              <a:t>（</a:t>
            </a:r>
            <a:r>
              <a:rPr lang="en-US" altLang="zh-CN" sz="2400" b="1">
                <a:solidFill>
                  <a:schemeClr val="tx2"/>
                </a:solidFill>
              </a:rPr>
              <a:t>1</a:t>
            </a:r>
            <a:r>
              <a:rPr lang="zh-CN" altLang="en-US" sz="2400" b="1">
                <a:solidFill>
                  <a:schemeClr val="tx2"/>
                </a:solidFill>
              </a:rPr>
              <a:t>）</a:t>
            </a:r>
            <a:r>
              <a:rPr lang="zh-CN" altLang="en-US" sz="2400" b="1"/>
              <a:t> </a:t>
            </a:r>
            <a:r>
              <a:rPr lang="en-US" altLang="zh-CN" sz="2400" b="1"/>
              <a:t>DS=(D, S)</a:t>
            </a:r>
          </a:p>
          <a:p>
            <a:pPr eaLnBrk="1" hangingPunct="1">
              <a:buFontTx/>
              <a:buNone/>
            </a:pPr>
            <a:r>
              <a:rPr lang="en-US" altLang="zh-CN" sz="2400" b="1"/>
              <a:t>                   D=</a:t>
            </a:r>
            <a:r>
              <a:rPr lang="en-US" altLang="zh-CN" sz="2400" b="1">
                <a:cs typeface="Times New Roman" panose="02020603050405020304" pitchFamily="18" charset="0"/>
              </a:rPr>
              <a:t>{ </a:t>
            </a:r>
            <a:r>
              <a:rPr lang="en-US" altLang="zh-CN" sz="2400" b="1"/>
              <a:t>a, b, c, d, e, f </a:t>
            </a:r>
            <a:r>
              <a:rPr lang="en-US" altLang="zh-CN" sz="2400" b="1">
                <a:cs typeface="Times New Roman" panose="02020603050405020304" pitchFamily="18" charset="0"/>
              </a:rPr>
              <a:t>}</a:t>
            </a:r>
          </a:p>
          <a:p>
            <a:pPr eaLnBrk="1" hangingPunct="1">
              <a:buFontTx/>
              <a:buNone/>
            </a:pPr>
            <a:r>
              <a:rPr lang="en-US" altLang="zh-CN" sz="2400" b="1">
                <a:cs typeface="Times New Roman" panose="02020603050405020304" pitchFamily="18" charset="0"/>
              </a:rPr>
              <a:t>                   S={(</a:t>
            </a:r>
            <a:r>
              <a:rPr lang="en-US" altLang="zh-CN" sz="2400" b="1"/>
              <a:t>a,e), (b,c), (c,a), (e,f), (f,d)</a:t>
            </a:r>
            <a:r>
              <a:rPr lang="en-US" altLang="zh-CN" sz="2400" b="1">
                <a:cs typeface="Times New Roman" panose="02020603050405020304" pitchFamily="18" charset="0"/>
              </a:rPr>
              <a:t>}</a:t>
            </a:r>
            <a:endParaRPr lang="en-US" altLang="zh-CN" sz="2400" b="1"/>
          </a:p>
        </p:txBody>
      </p:sp>
      <p:sp>
        <p:nvSpPr>
          <p:cNvPr id="26628" name="Text Box 1028"/>
          <p:cNvSpPr txBox="1">
            <a:spLocks noChangeArrowheads="1"/>
          </p:cNvSpPr>
          <p:nvPr/>
        </p:nvSpPr>
        <p:spPr bwMode="auto">
          <a:xfrm>
            <a:off x="838200" y="381000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0" i="0" u="none" strike="noStrike" kern="1200" cap="none" spc="0" normalizeH="0" baseline="0" noProof="0">
                <a:ln>
                  <a:noFill/>
                </a:ln>
                <a:solidFill>
                  <a:srgbClr val="1F497D"/>
                </a:solidFill>
                <a:effectLst/>
                <a:uLnTx/>
                <a:uFillTx/>
                <a:latin typeface="Arial" panose="020B0604020202020204" pitchFamily="34" charset="0"/>
                <a:ea typeface="宋体" panose="02010600030101010101" pitchFamily="2" charset="-122"/>
                <a:cs typeface="+mn-cs"/>
              </a:rPr>
              <a:t>解：</a:t>
            </a:r>
            <a:r>
              <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  上述表达式可用图形表示为：</a:t>
            </a:r>
          </a:p>
        </p:txBody>
      </p:sp>
      <p:sp>
        <p:nvSpPr>
          <p:cNvPr id="30725" name="Text Box 1029"/>
          <p:cNvSpPr txBox="1">
            <a:spLocks noChangeArrowheads="1"/>
          </p:cNvSpPr>
          <p:nvPr/>
        </p:nvSpPr>
        <p:spPr bwMode="auto">
          <a:xfrm>
            <a:off x="914400" y="4419600"/>
            <a:ext cx="7772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b        c          a          e           f          d</a:t>
            </a:r>
          </a:p>
        </p:txBody>
      </p:sp>
      <p:sp>
        <p:nvSpPr>
          <p:cNvPr id="26630" name="Rectangle 1031"/>
          <p:cNvSpPr>
            <a:spLocks noChangeArrowheads="1"/>
          </p:cNvSpPr>
          <p:nvPr/>
        </p:nvSpPr>
        <p:spPr bwMode="auto">
          <a:xfrm>
            <a:off x="1000125" y="5357813"/>
            <a:ext cx="457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此结构为</a:t>
            </a:r>
            <a:r>
              <a:rPr kumimoji="0" lang="zh-CN" altLang="en-US" sz="2000" b="1" i="0" u="none" strike="noStrike" kern="1200" cap="none" spc="0" normalizeH="0" baseline="0" noProof="0">
                <a:ln>
                  <a:noFill/>
                </a:ln>
                <a:solidFill>
                  <a:srgbClr val="1F497D"/>
                </a:solidFill>
                <a:effectLst/>
                <a:uLnTx/>
                <a:uFillTx/>
                <a:latin typeface="Arial" panose="020B0604020202020204" pitchFamily="34" charset="0"/>
                <a:ea typeface="宋体" panose="02010600030101010101" pitchFamily="2" charset="-122"/>
                <a:cs typeface="+mn-cs"/>
              </a:rPr>
              <a:t>线性</a:t>
            </a:r>
            <a:r>
              <a:rPr kumimoji="0" lang="zh-CN" altLang="en-US" sz="20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的</a:t>
            </a:r>
            <a:r>
              <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a:t>
            </a:r>
          </a:p>
        </p:txBody>
      </p:sp>
      <p:sp>
        <p:nvSpPr>
          <p:cNvPr id="26631" name="Line 1032"/>
          <p:cNvSpPr>
            <a:spLocks noChangeShapeType="1"/>
          </p:cNvSpPr>
          <p:nvPr/>
        </p:nvSpPr>
        <p:spPr bwMode="auto">
          <a:xfrm>
            <a:off x="3810000" y="4748213"/>
            <a:ext cx="762000" cy="0"/>
          </a:xfrm>
          <a:prstGeom prst="line">
            <a:avLst/>
          </a:prstGeom>
          <a:noFill/>
          <a:ln w="25400">
            <a:solidFill>
              <a:schemeClr val="tx2"/>
            </a:solidFill>
            <a:round/>
            <a:headEnd/>
            <a:tailEnd type="arrow"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6632" name="Line 1033"/>
          <p:cNvSpPr>
            <a:spLocks noChangeShapeType="1"/>
          </p:cNvSpPr>
          <p:nvPr/>
        </p:nvSpPr>
        <p:spPr bwMode="auto">
          <a:xfrm>
            <a:off x="1295400" y="4748213"/>
            <a:ext cx="685800" cy="0"/>
          </a:xfrm>
          <a:prstGeom prst="line">
            <a:avLst/>
          </a:prstGeom>
          <a:noFill/>
          <a:ln w="25400">
            <a:solidFill>
              <a:schemeClr val="tx2"/>
            </a:solidFill>
            <a:round/>
            <a:headEnd/>
            <a:tailEnd type="arrow"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6633" name="Line 1034"/>
          <p:cNvSpPr>
            <a:spLocks noChangeShapeType="1"/>
          </p:cNvSpPr>
          <p:nvPr/>
        </p:nvSpPr>
        <p:spPr bwMode="auto">
          <a:xfrm>
            <a:off x="2362200" y="4748213"/>
            <a:ext cx="838200" cy="0"/>
          </a:xfrm>
          <a:prstGeom prst="line">
            <a:avLst/>
          </a:prstGeom>
          <a:noFill/>
          <a:ln w="25400">
            <a:solidFill>
              <a:schemeClr val="tx2"/>
            </a:solidFill>
            <a:round/>
            <a:headEnd/>
            <a:tailEnd type="arrow"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6634" name="Line 1035"/>
          <p:cNvSpPr>
            <a:spLocks noChangeShapeType="1"/>
          </p:cNvSpPr>
          <p:nvPr/>
        </p:nvSpPr>
        <p:spPr bwMode="auto">
          <a:xfrm>
            <a:off x="5167313" y="4748213"/>
            <a:ext cx="762000" cy="0"/>
          </a:xfrm>
          <a:prstGeom prst="line">
            <a:avLst/>
          </a:prstGeom>
          <a:noFill/>
          <a:ln w="25400">
            <a:solidFill>
              <a:schemeClr val="tx2"/>
            </a:solidFill>
            <a:round/>
            <a:headEnd/>
            <a:tailEnd type="arrow"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6635" name="Line 1036"/>
          <p:cNvSpPr>
            <a:spLocks noChangeShapeType="1"/>
          </p:cNvSpPr>
          <p:nvPr/>
        </p:nvSpPr>
        <p:spPr bwMode="auto">
          <a:xfrm>
            <a:off x="6524625" y="4748213"/>
            <a:ext cx="762000" cy="0"/>
          </a:xfrm>
          <a:prstGeom prst="line">
            <a:avLst/>
          </a:prstGeom>
          <a:noFill/>
          <a:ln w="25400">
            <a:solidFill>
              <a:schemeClr val="tx2"/>
            </a:solidFill>
            <a:round/>
            <a:headEnd/>
            <a:tailEnd type="arrow"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0732" name="Rectangle 1039"/>
          <p:cNvSpPr>
            <a:spLocks noChangeArrowheads="1"/>
          </p:cNvSpPr>
          <p:nvPr/>
        </p:nvSpPr>
        <p:spPr bwMode="auto">
          <a:xfrm>
            <a:off x="609600" y="533400"/>
            <a:ext cx="78486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35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1F497D"/>
                </a:solidFill>
                <a:effectLst/>
                <a:uLnTx/>
                <a:uFillTx/>
                <a:latin typeface="Arial Black" panose="020B0A04020102020204" pitchFamily="34" charset="0"/>
                <a:ea typeface="宋体" panose="02010600030101010101" pitchFamily="2" charset="-122"/>
                <a:cs typeface="+mn-cs"/>
              </a:rPr>
              <a:t>例：</a:t>
            </a:r>
            <a:r>
              <a:rPr kumimoji="0" lang="zh-CN" altLang="en-US" sz="2400" b="0" i="0" u="none" strike="noStrike" kern="1200" cap="none" spc="0" normalizeH="0" baseline="0" noProof="0" dirty="0">
                <a:ln>
                  <a:noFill/>
                </a:ln>
                <a:solidFill>
                  <a:prstClr val="black"/>
                </a:solidFill>
                <a:effectLst/>
                <a:uLnTx/>
                <a:uFillTx/>
                <a:latin typeface="Arial Black" panose="020B0A04020102020204" pitchFamily="34" charset="0"/>
                <a:ea typeface="宋体" panose="02010600030101010101" pitchFamily="2" charset="-122"/>
                <a:cs typeface="+mn-cs"/>
              </a:rPr>
              <a:t>用图形表示下列数据结构，并指出它们是属于线性结构还是非线性结构。</a:t>
            </a:r>
          </a:p>
        </p:txBody>
      </p:sp>
      <p:sp>
        <p:nvSpPr>
          <p:cNvPr id="13"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rPr>
              <a:t>1.2 </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rPr>
              <a:t>基本概念和术语</a:t>
            </a:r>
          </a:p>
        </p:txBody>
      </p:sp>
    </p:spTree>
    <p:extLst>
      <p:ext uri="{BB962C8B-B14F-4D97-AF65-F5344CB8AC3E}">
        <p14:creationId xmlns:p14="http://schemas.microsoft.com/office/powerpoint/2010/main" val="7215552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6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p:bldP spid="26630"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F7BA03F-10BC-4BD5-9A0D-E4E52F469377}" type="slidenum">
              <a:rPr lang="en-US" altLang="zh-CN" sz="1200" smtClean="0">
                <a:solidFill>
                  <a:srgbClr val="898989"/>
                </a:solidFill>
              </a:rPr>
              <a:pPr>
                <a:spcBef>
                  <a:spcPct val="0"/>
                </a:spcBef>
                <a:buFontTx/>
                <a:buNone/>
              </a:pPr>
              <a:t>28</a:t>
            </a:fld>
            <a:endParaRPr lang="en-US" altLang="zh-CN" sz="1200">
              <a:solidFill>
                <a:srgbClr val="898989"/>
              </a:solidFill>
            </a:endParaRPr>
          </a:p>
        </p:txBody>
      </p:sp>
      <p:sp>
        <p:nvSpPr>
          <p:cNvPr id="32771" name="Rectangle 3"/>
          <p:cNvSpPr>
            <a:spLocks noGrp="1" noChangeArrowheads="1"/>
          </p:cNvSpPr>
          <p:nvPr>
            <p:ph type="body" idx="1"/>
          </p:nvPr>
        </p:nvSpPr>
        <p:spPr>
          <a:xfrm>
            <a:off x="838200" y="2743200"/>
            <a:ext cx="7772400" cy="3581400"/>
          </a:xfrm>
        </p:spPr>
        <p:txBody>
          <a:bodyPr/>
          <a:lstStyle/>
          <a:p>
            <a:pPr eaLnBrk="1" hangingPunct="1">
              <a:buFontTx/>
              <a:buNone/>
            </a:pPr>
            <a:r>
              <a:rPr lang="en-US" altLang="zh-CN"/>
              <a:t>                  </a:t>
            </a:r>
            <a:r>
              <a:rPr lang="en-US" altLang="zh-CN" b="1"/>
              <a:t>d</a:t>
            </a:r>
            <a:r>
              <a:rPr lang="en-US" altLang="zh-CN" b="1" baseline="-25000"/>
              <a:t>1</a:t>
            </a:r>
          </a:p>
          <a:p>
            <a:pPr eaLnBrk="1" hangingPunct="1">
              <a:buFontTx/>
              <a:buNone/>
            </a:pPr>
            <a:endParaRPr lang="en-US" altLang="zh-CN" b="1" baseline="-25000"/>
          </a:p>
          <a:p>
            <a:pPr eaLnBrk="1" hangingPunct="1">
              <a:buFontTx/>
              <a:buNone/>
            </a:pPr>
            <a:r>
              <a:rPr lang="en-US" altLang="zh-CN" b="1"/>
              <a:t>   d</a:t>
            </a:r>
            <a:r>
              <a:rPr lang="en-US" altLang="zh-CN" b="1" baseline="-25000"/>
              <a:t>5                                        </a:t>
            </a:r>
            <a:r>
              <a:rPr lang="en-US" altLang="zh-CN" b="1"/>
              <a:t>d</a:t>
            </a:r>
            <a:r>
              <a:rPr lang="en-US" altLang="zh-CN" b="1" baseline="-25000"/>
              <a:t>2</a:t>
            </a:r>
          </a:p>
          <a:p>
            <a:pPr eaLnBrk="1" hangingPunct="1">
              <a:buFontTx/>
              <a:buNone/>
            </a:pPr>
            <a:endParaRPr lang="en-US" altLang="zh-CN" b="1" baseline="-25000"/>
          </a:p>
          <a:p>
            <a:pPr eaLnBrk="1" hangingPunct="1">
              <a:buFontTx/>
              <a:buNone/>
            </a:pPr>
            <a:endParaRPr lang="en-US" altLang="zh-CN" b="1" baseline="-25000"/>
          </a:p>
          <a:p>
            <a:pPr eaLnBrk="1" hangingPunct="1">
              <a:buFontTx/>
              <a:buNone/>
            </a:pPr>
            <a:r>
              <a:rPr lang="en-US" altLang="zh-CN" b="1"/>
              <a:t>          d</a:t>
            </a:r>
            <a:r>
              <a:rPr lang="en-US" altLang="zh-CN" b="1" baseline="-25000"/>
              <a:t>4                      </a:t>
            </a:r>
            <a:r>
              <a:rPr lang="en-US" altLang="zh-CN" b="1"/>
              <a:t>d</a:t>
            </a:r>
            <a:r>
              <a:rPr lang="en-US" altLang="zh-CN" b="1" baseline="-25000"/>
              <a:t>3</a:t>
            </a:r>
          </a:p>
          <a:p>
            <a:pPr eaLnBrk="1" hangingPunct="1">
              <a:buFontTx/>
              <a:buNone/>
            </a:pPr>
            <a:endParaRPr lang="en-US" altLang="zh-CN" b="1" baseline="-25000"/>
          </a:p>
        </p:txBody>
      </p:sp>
      <p:sp>
        <p:nvSpPr>
          <p:cNvPr id="27652" name="Line 5"/>
          <p:cNvSpPr>
            <a:spLocks noChangeShapeType="1"/>
          </p:cNvSpPr>
          <p:nvPr/>
        </p:nvSpPr>
        <p:spPr bwMode="auto">
          <a:xfrm flipH="1">
            <a:off x="1524000" y="3124200"/>
            <a:ext cx="990600" cy="762000"/>
          </a:xfrm>
          <a:prstGeom prst="line">
            <a:avLst/>
          </a:prstGeom>
          <a:noFill/>
          <a:ln w="25400">
            <a:solidFill>
              <a:srgbClr val="993366"/>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7653" name="Line 6"/>
          <p:cNvSpPr>
            <a:spLocks noChangeShapeType="1"/>
          </p:cNvSpPr>
          <p:nvPr/>
        </p:nvSpPr>
        <p:spPr bwMode="auto">
          <a:xfrm>
            <a:off x="2971800" y="3200400"/>
            <a:ext cx="1143000" cy="685800"/>
          </a:xfrm>
          <a:prstGeom prst="line">
            <a:avLst/>
          </a:prstGeom>
          <a:noFill/>
          <a:ln w="25400">
            <a:solidFill>
              <a:srgbClr val="993366"/>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7654" name="Line 7"/>
          <p:cNvSpPr>
            <a:spLocks noChangeShapeType="1"/>
          </p:cNvSpPr>
          <p:nvPr/>
        </p:nvSpPr>
        <p:spPr bwMode="auto">
          <a:xfrm flipH="1">
            <a:off x="2143125" y="3276600"/>
            <a:ext cx="523875" cy="2081213"/>
          </a:xfrm>
          <a:prstGeom prst="line">
            <a:avLst/>
          </a:prstGeom>
          <a:noFill/>
          <a:ln w="25400">
            <a:solidFill>
              <a:srgbClr val="993366"/>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7655" name="Line 8"/>
          <p:cNvSpPr>
            <a:spLocks noChangeShapeType="1"/>
          </p:cNvSpPr>
          <p:nvPr/>
        </p:nvSpPr>
        <p:spPr bwMode="auto">
          <a:xfrm>
            <a:off x="2895600" y="3276600"/>
            <a:ext cx="609600" cy="1828800"/>
          </a:xfrm>
          <a:prstGeom prst="line">
            <a:avLst/>
          </a:prstGeom>
          <a:noFill/>
          <a:ln w="25400">
            <a:solidFill>
              <a:srgbClr val="993366"/>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7656" name="Line 9"/>
          <p:cNvSpPr>
            <a:spLocks noChangeShapeType="1"/>
          </p:cNvSpPr>
          <p:nvPr/>
        </p:nvSpPr>
        <p:spPr bwMode="auto">
          <a:xfrm flipH="1">
            <a:off x="3657600" y="4038600"/>
            <a:ext cx="304800" cy="1143000"/>
          </a:xfrm>
          <a:prstGeom prst="line">
            <a:avLst/>
          </a:prstGeom>
          <a:noFill/>
          <a:ln w="25400">
            <a:solidFill>
              <a:schemeClr val="tx2"/>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7657" name="Line 10"/>
          <p:cNvSpPr>
            <a:spLocks noChangeShapeType="1"/>
          </p:cNvSpPr>
          <p:nvPr/>
        </p:nvSpPr>
        <p:spPr bwMode="auto">
          <a:xfrm flipH="1">
            <a:off x="2214563" y="3962400"/>
            <a:ext cx="1671637" cy="1323975"/>
          </a:xfrm>
          <a:prstGeom prst="line">
            <a:avLst/>
          </a:prstGeom>
          <a:noFill/>
          <a:ln w="25400">
            <a:solidFill>
              <a:schemeClr val="tx2"/>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7658" name="Line 11"/>
          <p:cNvSpPr>
            <a:spLocks noChangeShapeType="1"/>
          </p:cNvSpPr>
          <p:nvPr/>
        </p:nvSpPr>
        <p:spPr bwMode="auto">
          <a:xfrm flipH="1">
            <a:off x="1676400" y="3886200"/>
            <a:ext cx="2209800" cy="152400"/>
          </a:xfrm>
          <a:prstGeom prst="line">
            <a:avLst/>
          </a:prstGeom>
          <a:noFill/>
          <a:ln w="25400">
            <a:solidFill>
              <a:schemeClr val="tx2"/>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7659" name="Line 12"/>
          <p:cNvSpPr>
            <a:spLocks noChangeShapeType="1"/>
          </p:cNvSpPr>
          <p:nvPr/>
        </p:nvSpPr>
        <p:spPr bwMode="auto">
          <a:xfrm flipH="1">
            <a:off x="2286000" y="5334000"/>
            <a:ext cx="1219200" cy="0"/>
          </a:xfrm>
          <a:prstGeom prst="line">
            <a:avLst/>
          </a:prstGeom>
          <a:noFill/>
          <a:ln w="25400">
            <a:solidFill>
              <a:srgbClr val="FF00FF"/>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7660" name="Line 13"/>
          <p:cNvSpPr>
            <a:spLocks noChangeShapeType="1"/>
          </p:cNvSpPr>
          <p:nvPr/>
        </p:nvSpPr>
        <p:spPr bwMode="auto">
          <a:xfrm flipH="1" flipV="1">
            <a:off x="1676400" y="4191000"/>
            <a:ext cx="1676400" cy="914400"/>
          </a:xfrm>
          <a:prstGeom prst="line">
            <a:avLst/>
          </a:prstGeom>
          <a:noFill/>
          <a:ln w="25400">
            <a:solidFill>
              <a:srgbClr val="FF00FF"/>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7661" name="Line 14"/>
          <p:cNvSpPr>
            <a:spLocks noChangeShapeType="1"/>
          </p:cNvSpPr>
          <p:nvPr/>
        </p:nvSpPr>
        <p:spPr bwMode="auto">
          <a:xfrm flipH="1" flipV="1">
            <a:off x="1428750" y="4214813"/>
            <a:ext cx="609600" cy="990600"/>
          </a:xfrm>
          <a:prstGeom prst="line">
            <a:avLst/>
          </a:prstGeom>
          <a:noFill/>
          <a:ln w="31750">
            <a:solidFill>
              <a:srgbClr val="00FF00"/>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7662" name="Rectangle 16"/>
          <p:cNvSpPr>
            <a:spLocks noChangeArrowheads="1"/>
          </p:cNvSpPr>
          <p:nvPr/>
        </p:nvSpPr>
        <p:spPr bwMode="auto">
          <a:xfrm>
            <a:off x="4953000" y="4014788"/>
            <a:ext cx="2941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a:latin typeface="Arial" panose="020B0604020202020204" pitchFamily="34" charset="0"/>
              </a:rPr>
              <a:t>该结构是</a:t>
            </a:r>
            <a:r>
              <a:rPr lang="zh-CN" altLang="en-US" sz="2400">
                <a:solidFill>
                  <a:schemeClr val="tx2"/>
                </a:solidFill>
                <a:latin typeface="Arial" panose="020B0604020202020204" pitchFamily="34" charset="0"/>
              </a:rPr>
              <a:t>非线性</a:t>
            </a:r>
            <a:r>
              <a:rPr lang="zh-CN" altLang="en-US" sz="2400">
                <a:latin typeface="Arial" panose="020B0604020202020204" pitchFamily="34" charset="0"/>
              </a:rPr>
              <a:t>的。</a:t>
            </a:r>
          </a:p>
        </p:txBody>
      </p:sp>
      <p:sp>
        <p:nvSpPr>
          <p:cNvPr id="27663" name="Rectangle 17"/>
          <p:cNvSpPr>
            <a:spLocks noChangeArrowheads="1"/>
          </p:cNvSpPr>
          <p:nvPr/>
        </p:nvSpPr>
        <p:spPr bwMode="auto">
          <a:xfrm>
            <a:off x="1087438" y="2314575"/>
            <a:ext cx="4779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a:solidFill>
                  <a:schemeClr val="tx2"/>
                </a:solidFill>
                <a:latin typeface="Arial" panose="020B0604020202020204" pitchFamily="34" charset="0"/>
              </a:rPr>
              <a:t>解：</a:t>
            </a:r>
            <a:r>
              <a:rPr lang="zh-CN" altLang="en-US" sz="2400">
                <a:latin typeface="Arial" panose="020B0604020202020204" pitchFamily="34" charset="0"/>
              </a:rPr>
              <a:t>上述表达式可用图形表示为</a:t>
            </a:r>
            <a:r>
              <a:rPr lang="zh-CN" altLang="en-US" sz="1800">
                <a:latin typeface="Arial" panose="020B0604020202020204" pitchFamily="34" charset="0"/>
              </a:rPr>
              <a:t>：</a:t>
            </a:r>
          </a:p>
        </p:txBody>
      </p:sp>
      <p:sp>
        <p:nvSpPr>
          <p:cNvPr id="32784" name="Rectangle 19"/>
          <p:cNvSpPr>
            <a:spLocks noChangeArrowheads="1"/>
          </p:cNvSpPr>
          <p:nvPr/>
        </p:nvSpPr>
        <p:spPr bwMode="auto">
          <a:xfrm>
            <a:off x="762000" y="752475"/>
            <a:ext cx="4953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dirty="0">
                <a:solidFill>
                  <a:schemeClr val="tx2"/>
                </a:solidFill>
                <a:latin typeface="Arial" panose="020B0604020202020204" pitchFamily="34" charset="0"/>
              </a:rPr>
              <a:t>（</a:t>
            </a:r>
            <a:r>
              <a:rPr lang="en-US" altLang="zh-CN" sz="2400" dirty="0">
                <a:solidFill>
                  <a:schemeClr val="tx2"/>
                </a:solidFill>
                <a:latin typeface="Arial" panose="020B0604020202020204" pitchFamily="34" charset="0"/>
              </a:rPr>
              <a:t>2</a:t>
            </a:r>
            <a:r>
              <a:rPr lang="zh-CN" altLang="en-US" sz="2400" dirty="0">
                <a:solidFill>
                  <a:schemeClr val="tx2"/>
                </a:solidFill>
                <a:latin typeface="Arial" panose="020B0604020202020204" pitchFamily="34" charset="0"/>
              </a:rPr>
              <a:t>）</a:t>
            </a:r>
            <a:r>
              <a:rPr lang="zh-CN" altLang="en-US" sz="2400" dirty="0">
                <a:latin typeface="Arial" panose="020B0604020202020204" pitchFamily="34" charset="0"/>
              </a:rPr>
              <a:t> </a:t>
            </a:r>
            <a:r>
              <a:rPr lang="en-US" altLang="zh-CN" sz="2400" dirty="0">
                <a:latin typeface="Arial" panose="020B0604020202020204" pitchFamily="34" charset="0"/>
              </a:rPr>
              <a:t>S=(D,  R)</a:t>
            </a:r>
            <a:br>
              <a:rPr lang="en-US" altLang="zh-CN" sz="2400" dirty="0">
                <a:latin typeface="Arial" panose="020B0604020202020204" pitchFamily="34" charset="0"/>
              </a:rPr>
            </a:br>
            <a:r>
              <a:rPr lang="en-US" altLang="zh-CN" sz="2400" dirty="0">
                <a:latin typeface="Arial" panose="020B0604020202020204" pitchFamily="34" charset="0"/>
              </a:rPr>
              <a:t>          D=</a:t>
            </a:r>
            <a:r>
              <a:rPr lang="en-US" altLang="zh-CN" sz="2400" dirty="0">
                <a:latin typeface="Arial" panose="020B0604020202020204" pitchFamily="34" charset="0"/>
                <a:cs typeface="Times New Roman" panose="02020603050405020304" pitchFamily="18" charset="0"/>
              </a:rPr>
              <a:t>{</a:t>
            </a:r>
            <a:r>
              <a:rPr lang="en-US" altLang="zh-CN" sz="2400" dirty="0">
                <a:latin typeface="Arial" panose="020B0604020202020204" pitchFamily="34" charset="0"/>
              </a:rPr>
              <a:t>d</a:t>
            </a:r>
            <a:r>
              <a:rPr lang="en-US" altLang="zh-CN" sz="2400" baseline="-25000" dirty="0">
                <a:latin typeface="Arial" panose="020B0604020202020204" pitchFamily="34" charset="0"/>
              </a:rPr>
              <a:t>i</a:t>
            </a:r>
            <a:r>
              <a:rPr lang="en-US" altLang="zh-CN" sz="2400" dirty="0">
                <a:latin typeface="Arial" panose="020B0604020202020204" pitchFamily="34" charset="0"/>
              </a:rPr>
              <a:t> | 1≤i≤5</a:t>
            </a:r>
            <a:r>
              <a:rPr lang="en-US" altLang="zh-CN" sz="2400" dirty="0">
                <a:latin typeface="Arial" panose="020B0604020202020204" pitchFamily="34" charset="0"/>
                <a:cs typeface="Times New Roman" panose="02020603050405020304" pitchFamily="18" charset="0"/>
              </a:rPr>
              <a:t>}</a:t>
            </a:r>
            <a:br>
              <a:rPr lang="en-US" altLang="zh-CN" sz="2400" dirty="0">
                <a:latin typeface="Arial" panose="020B0604020202020204" pitchFamily="34" charset="0"/>
                <a:cs typeface="Times New Roman" panose="02020603050405020304" pitchFamily="18" charset="0"/>
              </a:rPr>
            </a:br>
            <a:r>
              <a:rPr lang="en-US" altLang="zh-CN" sz="2400" dirty="0">
                <a:latin typeface="Arial" panose="020B0604020202020204" pitchFamily="34" charset="0"/>
                <a:cs typeface="Times New Roman" panose="02020603050405020304" pitchFamily="18" charset="0"/>
              </a:rPr>
              <a:t>          R={(</a:t>
            </a:r>
            <a:r>
              <a:rPr lang="en-US" altLang="zh-CN" sz="2400" dirty="0">
                <a:latin typeface="Arial" panose="020B0604020202020204" pitchFamily="34" charset="0"/>
              </a:rPr>
              <a:t>d</a:t>
            </a:r>
            <a:r>
              <a:rPr lang="en-US" altLang="zh-CN" sz="2400" baseline="-25000" dirty="0">
                <a:latin typeface="Arial" panose="020B0604020202020204" pitchFamily="34" charset="0"/>
              </a:rPr>
              <a:t>i</a:t>
            </a:r>
            <a:r>
              <a:rPr lang="en-US" altLang="zh-CN" sz="2400" dirty="0">
                <a:latin typeface="Arial" panose="020B0604020202020204" pitchFamily="34" charset="0"/>
              </a:rPr>
              <a:t> , </a:t>
            </a:r>
            <a:r>
              <a:rPr lang="en-US" altLang="zh-CN" sz="2400" dirty="0" err="1">
                <a:latin typeface="Arial" panose="020B0604020202020204" pitchFamily="34" charset="0"/>
              </a:rPr>
              <a:t>d</a:t>
            </a:r>
            <a:r>
              <a:rPr lang="en-US" altLang="zh-CN" sz="2400" baseline="-25000" dirty="0" err="1">
                <a:latin typeface="Arial" panose="020B0604020202020204" pitchFamily="34" charset="0"/>
              </a:rPr>
              <a:t>j</a:t>
            </a:r>
            <a:r>
              <a:rPr lang="en-US" altLang="zh-CN" sz="2400" dirty="0">
                <a:latin typeface="Arial" panose="020B0604020202020204" pitchFamily="34" charset="0"/>
              </a:rPr>
              <a:t> ), </a:t>
            </a:r>
            <a:r>
              <a:rPr lang="en-US" altLang="zh-CN" sz="2400" dirty="0" err="1">
                <a:solidFill>
                  <a:schemeClr val="hlink"/>
                </a:solidFill>
                <a:latin typeface="Arial" panose="020B0604020202020204" pitchFamily="34" charset="0"/>
              </a:rPr>
              <a:t>i</a:t>
            </a:r>
            <a:r>
              <a:rPr lang="en-US" altLang="zh-CN" sz="2400" dirty="0">
                <a:solidFill>
                  <a:schemeClr val="hlink"/>
                </a:solidFill>
                <a:latin typeface="Arial" panose="020B0604020202020204" pitchFamily="34" charset="0"/>
              </a:rPr>
              <a:t>&lt;j</a:t>
            </a:r>
            <a:r>
              <a:rPr lang="en-US" altLang="zh-CN" sz="2400" dirty="0">
                <a:latin typeface="Arial" panose="020B0604020202020204" pitchFamily="34" charset="0"/>
                <a:cs typeface="Times New Roman" panose="02020603050405020304" pitchFamily="18" charset="0"/>
              </a:rPr>
              <a:t>}</a:t>
            </a:r>
          </a:p>
        </p:txBody>
      </p:sp>
      <p:sp>
        <p:nvSpPr>
          <p:cNvPr id="17" name="Footer Placeholder 1"/>
          <p:cNvSpPr>
            <a:spLocks noGrp="1"/>
          </p:cNvSpPr>
          <p:nvPr>
            <p:ph type="ftr" sz="quarter" idx="11"/>
          </p:nvPr>
        </p:nvSpPr>
        <p:spPr/>
        <p:txBody>
          <a:bodyPr/>
          <a:lstStyle/>
          <a:p>
            <a:pPr>
              <a:defRPr/>
            </a:pPr>
            <a:r>
              <a:rPr lang="en-US" altLang="zh-CN" dirty="0"/>
              <a:t>1.2 </a:t>
            </a:r>
            <a:r>
              <a:rPr lang="zh-CN" altLang="en-US" dirty="0"/>
              <a:t>基本概念和术语</a:t>
            </a:r>
          </a:p>
        </p:txBody>
      </p:sp>
    </p:spTree>
    <p:extLst>
      <p:ext uri="{BB962C8B-B14F-4D97-AF65-F5344CB8AC3E}">
        <p14:creationId xmlns:p14="http://schemas.microsoft.com/office/powerpoint/2010/main" val="38229937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65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6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65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6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6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6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6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2" grpId="0"/>
      <p:bldP spid="2766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29</a:t>
            </a:fld>
            <a:endParaRPr lang="en-US"/>
          </a:p>
        </p:txBody>
      </p:sp>
      <p:sp>
        <p:nvSpPr>
          <p:cNvPr id="5" name="内容占位符 4"/>
          <p:cNvSpPr>
            <a:spLocks noGrp="1"/>
          </p:cNvSpPr>
          <p:nvPr>
            <p:ph sz="quarter" idx="1"/>
          </p:nvPr>
        </p:nvSpPr>
        <p:spPr/>
        <p:txBody>
          <a:bodyPr/>
          <a:lstStyle/>
          <a:p>
            <a:r>
              <a:rPr lang="zh-CN" altLang="en-US" sz="2400" b="1" dirty="0"/>
              <a:t>存储结构亦称</a:t>
            </a:r>
            <a:r>
              <a:rPr lang="zh-CN" altLang="en-US" sz="2400" b="1" dirty="0">
                <a:solidFill>
                  <a:schemeClr val="tx2"/>
                </a:solidFill>
              </a:rPr>
              <a:t>物理结构</a:t>
            </a:r>
            <a:r>
              <a:rPr lang="zh-CN" altLang="en-US" sz="2400" b="1" dirty="0"/>
              <a:t>，是数据的逻辑结构在计算机存储器内的表示（或映像）。它</a:t>
            </a:r>
            <a:r>
              <a:rPr lang="zh-CN" altLang="en-US" sz="2400" b="1" dirty="0">
                <a:solidFill>
                  <a:schemeClr val="tx2"/>
                </a:solidFill>
              </a:rPr>
              <a:t>依赖于计算机</a:t>
            </a:r>
            <a:r>
              <a:rPr lang="zh-CN" altLang="en-US" sz="2400" b="1" dirty="0"/>
              <a:t>。</a:t>
            </a:r>
            <a:endParaRPr lang="en-US" altLang="zh-CN" sz="2400" b="1" dirty="0"/>
          </a:p>
          <a:p>
            <a:endParaRPr lang="en-US" altLang="zh-CN" sz="2400" b="1" dirty="0"/>
          </a:p>
          <a:p>
            <a:r>
              <a:rPr lang="zh-CN" altLang="en-US" sz="2400" b="1" dirty="0"/>
              <a:t>存储结构两方面的内容</a:t>
            </a:r>
            <a:endParaRPr lang="en-US" altLang="zh-CN" sz="2400" b="1" dirty="0"/>
          </a:p>
          <a:p>
            <a:pPr lvl="1"/>
            <a:r>
              <a:rPr lang="zh-CN" altLang="en-US" sz="2100" b="1" dirty="0"/>
              <a:t>（1）数据元素自身值的表示（</a:t>
            </a:r>
            <a:r>
              <a:rPr lang="zh-CN" altLang="en-US" sz="2100" b="1" dirty="0">
                <a:solidFill>
                  <a:schemeClr val="hlink"/>
                </a:solidFill>
                <a:latin typeface="Arial" charset="0"/>
              </a:rPr>
              <a:t>数据域</a:t>
            </a:r>
            <a:r>
              <a:rPr lang="zh-CN" altLang="en-US" sz="2100" b="1" dirty="0"/>
              <a:t>）</a:t>
            </a:r>
            <a:endParaRPr lang="en-US" altLang="zh-CN" sz="2100" b="1" dirty="0"/>
          </a:p>
          <a:p>
            <a:pPr lvl="1"/>
            <a:r>
              <a:rPr lang="zh-CN" altLang="en-US" sz="2400" b="1" dirty="0"/>
              <a:t>（2）表达该结点与其它结点关系的域（</a:t>
            </a:r>
            <a:r>
              <a:rPr lang="zh-CN" altLang="en-US" sz="2400" b="1" dirty="0">
                <a:solidFill>
                  <a:schemeClr val="hlink"/>
                </a:solidFill>
                <a:latin typeface="Arial" charset="0"/>
              </a:rPr>
              <a:t>链域</a:t>
            </a:r>
            <a:r>
              <a:rPr lang="zh-CN" altLang="en-US" sz="2400" b="1" dirty="0"/>
              <a:t>）</a:t>
            </a:r>
          </a:p>
          <a:p>
            <a:endParaRPr lang="zh-CN" altLang="en-US" sz="3200" b="1" dirty="0"/>
          </a:p>
          <a:p>
            <a:endParaRPr lang="zh-CN" altLang="en-US" dirty="0"/>
          </a:p>
        </p:txBody>
      </p:sp>
      <p:sp>
        <p:nvSpPr>
          <p:cNvPr id="6" name="Rectangle 113"/>
          <p:cNvSpPr>
            <a:spLocks noChangeArrowheads="1"/>
          </p:cNvSpPr>
          <p:nvPr/>
        </p:nvSpPr>
        <p:spPr bwMode="auto">
          <a:xfrm>
            <a:off x="798362" y="484022"/>
            <a:ext cx="6143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dirty="0">
                <a:solidFill>
                  <a:schemeClr val="tx2"/>
                </a:solidFill>
                <a:latin typeface="Arial" panose="020B0604020202020204" pitchFamily="34" charset="0"/>
              </a:rPr>
              <a:t>什么叫数据的存储结构？</a:t>
            </a:r>
          </a:p>
        </p:txBody>
      </p:sp>
      <p:pic>
        <p:nvPicPr>
          <p:cNvPr id="7" name="Picture 20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425" y="484022"/>
            <a:ext cx="5365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p:nvSpPr>
        <p:spPr bwMode="auto">
          <a:xfrm>
            <a:off x="1078320" y="4452438"/>
            <a:ext cx="3429000" cy="461962"/>
          </a:xfrm>
          <a:prstGeom prst="rect">
            <a:avLst/>
          </a:prstGeom>
          <a:solidFill>
            <a:srgbClr val="CC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FontTx/>
              <a:buNone/>
            </a:pPr>
            <a:r>
              <a:rPr lang="zh-CN" altLang="en-US" sz="2400" b="1" dirty="0">
                <a:solidFill>
                  <a:schemeClr val="hlink"/>
                </a:solidFill>
                <a:latin typeface="Arial" panose="020B0604020202020204" pitchFamily="34" charset="0"/>
              </a:rPr>
              <a:t>常用的两种存储结构：</a:t>
            </a:r>
          </a:p>
        </p:txBody>
      </p:sp>
      <p:sp>
        <p:nvSpPr>
          <p:cNvPr id="9" name="Rectangle 7"/>
          <p:cNvSpPr>
            <a:spLocks noChangeArrowheads="1"/>
          </p:cNvSpPr>
          <p:nvPr/>
        </p:nvSpPr>
        <p:spPr bwMode="auto">
          <a:xfrm>
            <a:off x="4650195" y="4381000"/>
            <a:ext cx="2571750" cy="584200"/>
          </a:xfrm>
          <a:prstGeom prst="rect">
            <a:avLst/>
          </a:prstGeom>
          <a:noFill/>
          <a:ln w="25400">
            <a:noFill/>
            <a:miter lim="800000"/>
            <a:headEnd/>
            <a:tailEnd/>
          </a:ln>
        </p:spPr>
        <p:txBody>
          <a:bodyPr>
            <a:spAutoFit/>
          </a:bodyPr>
          <a:lstStyle/>
          <a:p>
            <a:pPr eaLnBrk="1" hangingPunct="1">
              <a:spcBef>
                <a:spcPct val="50000"/>
              </a:spcBef>
              <a:defRPr/>
            </a:pPr>
            <a:r>
              <a:rPr lang="zh-CN" altLang="en-US" sz="3200" b="1" dirty="0">
                <a:solidFill>
                  <a:schemeClr val="tx2"/>
                </a:solidFill>
                <a:effectLst>
                  <a:outerShdw blurRad="38100" dist="38100" dir="2700000" algn="tl">
                    <a:srgbClr val="000000">
                      <a:alpha val="43137"/>
                    </a:srgbClr>
                  </a:outerShdw>
                </a:effectLst>
                <a:latin typeface="Arial" charset="0"/>
                <a:ea typeface="华文新魏" pitchFamily="2" charset="-122"/>
              </a:rPr>
              <a:t>顺序、链式</a:t>
            </a:r>
          </a:p>
        </p:txBody>
      </p:sp>
    </p:spTree>
    <p:extLst>
      <p:ext uri="{BB962C8B-B14F-4D97-AF65-F5344CB8AC3E}">
        <p14:creationId xmlns:p14="http://schemas.microsoft.com/office/powerpoint/2010/main" val="3139046738"/>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数据结构的讲授内容</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幻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3</a:t>
            </a:fld>
            <a:endParaRPr lang="en-US"/>
          </a:p>
        </p:txBody>
      </p:sp>
      <p:sp>
        <p:nvSpPr>
          <p:cNvPr id="7" name="内容占位符 6"/>
          <p:cNvSpPr>
            <a:spLocks noGrp="1"/>
          </p:cNvSpPr>
          <p:nvPr>
            <p:ph sz="quarter" idx="1"/>
          </p:nvPr>
        </p:nvSpPr>
        <p:spPr/>
        <p:txBody>
          <a:bodyPr>
            <a:normAutofit fontScale="92500" lnSpcReduction="20000"/>
          </a:bodyPr>
          <a:lstStyle/>
          <a:p>
            <a:pPr lvl="0" rtl="0"/>
            <a:r>
              <a:rPr lang="zh-CN" altLang="en-US" dirty="0"/>
              <a:t>数据结构是一门研究</a:t>
            </a:r>
            <a:r>
              <a:rPr lang="zh-CN" altLang="en-US" b="1" dirty="0"/>
              <a:t>程序设计问题</a:t>
            </a:r>
            <a:r>
              <a:rPr lang="zh-CN" altLang="en-US" dirty="0"/>
              <a:t>中计算机的</a:t>
            </a:r>
            <a:r>
              <a:rPr lang="zh-CN" altLang="en-US" u="sng" dirty="0"/>
              <a:t>操作对象</a:t>
            </a:r>
            <a:r>
              <a:rPr lang="zh-CN" altLang="en-US" dirty="0"/>
              <a:t>及其</a:t>
            </a:r>
            <a:r>
              <a:rPr lang="zh-CN" altLang="en-US" u="sng" dirty="0"/>
              <a:t>关系</a:t>
            </a:r>
            <a:r>
              <a:rPr lang="zh-CN" altLang="en-US" dirty="0"/>
              <a:t>和</a:t>
            </a:r>
            <a:r>
              <a:rPr lang="zh-CN" altLang="en-US" u="sng" dirty="0"/>
              <a:t>操作</a:t>
            </a:r>
            <a:r>
              <a:rPr lang="zh-CN" altLang="en-US" dirty="0"/>
              <a:t>的学科。主要研究：</a:t>
            </a:r>
          </a:p>
          <a:p>
            <a:pPr lvl="0" rtl="0"/>
            <a:endParaRPr lang="zh-CN" altLang="en-US" dirty="0"/>
          </a:p>
          <a:p>
            <a:pPr lvl="0" rtl="0"/>
            <a:r>
              <a:rPr lang="zh-CN" altLang="en-US" dirty="0"/>
              <a:t>操作对象，即各种各样的数据</a:t>
            </a:r>
          </a:p>
          <a:p>
            <a:pPr lvl="0" rtl="0"/>
            <a:endParaRPr lang="zh-CN" altLang="en-US" dirty="0"/>
          </a:p>
          <a:p>
            <a:pPr lvl="0" rtl="0"/>
            <a:r>
              <a:rPr lang="zh-CN" altLang="en-US" dirty="0"/>
              <a:t>关系包括：</a:t>
            </a:r>
          </a:p>
          <a:p>
            <a:pPr lvl="1" rtl="0"/>
            <a:r>
              <a:rPr lang="zh-CN" altLang="en-US" dirty="0"/>
              <a:t>数据的逻辑结构：数据之间的逻辑关系 </a:t>
            </a:r>
          </a:p>
          <a:p>
            <a:pPr lvl="1" rtl="0"/>
            <a:r>
              <a:rPr lang="zh-CN" altLang="en-US" dirty="0"/>
              <a:t>数据的存储结构：数据的逻辑结构在计算机中的表示 </a:t>
            </a:r>
          </a:p>
          <a:p>
            <a:pPr lvl="1" rtl="0"/>
            <a:endParaRPr lang="zh-CN" altLang="en-US" dirty="0"/>
          </a:p>
          <a:p>
            <a:pPr lvl="0" rtl="0"/>
            <a:r>
              <a:rPr lang="zh-CN" altLang="en-US" dirty="0"/>
              <a:t>操作包括：</a:t>
            </a:r>
          </a:p>
          <a:p>
            <a:pPr lvl="1" rtl="0"/>
            <a:r>
              <a:rPr lang="zh-CN" altLang="en-US" dirty="0"/>
              <a:t>插入、删除、修改、查询、排序等</a:t>
            </a:r>
          </a:p>
        </p:txBody>
      </p:sp>
    </p:spTree>
    <p:extLst>
      <p:ext uri="{BB962C8B-B14F-4D97-AF65-F5344CB8AC3E}">
        <p14:creationId xmlns:p14="http://schemas.microsoft.com/office/powerpoint/2010/main" val="73664232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blinds(horizontal)">
                                      <p:cBhvr>
                                        <p:cTn id="17" dur="500"/>
                                        <p:tgtEl>
                                          <p:spTgt spid="7">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7">
                                            <p:txEl>
                                              <p:pRg st="5" end="5"/>
                                            </p:txEl>
                                          </p:spTgt>
                                        </p:tgtEl>
                                        <p:attrNameLst>
                                          <p:attrName>style.visibility</p:attrName>
                                        </p:attrNameLst>
                                      </p:cBhvr>
                                      <p:to>
                                        <p:strVal val="visible"/>
                                      </p:to>
                                    </p:set>
                                    <p:animEffect transition="in" filter="blinds(horizontal)">
                                      <p:cBhvr>
                                        <p:cTn id="20" dur="500"/>
                                        <p:tgtEl>
                                          <p:spTgt spid="7">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animEffect transition="in" filter="blinds(horizontal)">
                                      <p:cBhvr>
                                        <p:cTn id="23" dur="500"/>
                                        <p:tgtEl>
                                          <p:spTgt spid="7">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
                                            <p:txEl>
                                              <p:pRg st="8" end="8"/>
                                            </p:txEl>
                                          </p:spTgt>
                                        </p:tgtEl>
                                        <p:attrNameLst>
                                          <p:attrName>style.visibility</p:attrName>
                                        </p:attrNameLst>
                                      </p:cBhvr>
                                      <p:to>
                                        <p:strVal val="visible"/>
                                      </p:to>
                                    </p:set>
                                    <p:animEffect transition="in" filter="blinds(horizontal)">
                                      <p:cBhvr>
                                        <p:cTn id="28" dur="500"/>
                                        <p:tgtEl>
                                          <p:spTgt spid="7">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animEffect transition="in" filter="blinds(horizontal)">
                                      <p:cBhvr>
                                        <p:cTn id="31"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顺序结构 </a:t>
            </a:r>
            <a:r>
              <a:rPr lang="en-US" altLang="zh-CN" dirty="0"/>
              <a:t>vs </a:t>
            </a:r>
            <a:r>
              <a:rPr lang="zh-CN" altLang="en-US" dirty="0"/>
              <a:t>链式结构</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30</a:t>
            </a:fld>
            <a:endParaRPr lang="en-US"/>
          </a:p>
        </p:txBody>
      </p:sp>
      <p:sp>
        <p:nvSpPr>
          <p:cNvPr id="5" name="内容占位符 4"/>
          <p:cNvSpPr>
            <a:spLocks noGrp="1"/>
          </p:cNvSpPr>
          <p:nvPr>
            <p:ph sz="quarter" idx="1"/>
          </p:nvPr>
        </p:nvSpPr>
        <p:spPr/>
        <p:txBody>
          <a:bodyPr>
            <a:normAutofit fontScale="92500" lnSpcReduction="20000"/>
          </a:bodyPr>
          <a:lstStyle/>
          <a:p>
            <a:r>
              <a:rPr lang="zh-CN" altLang="en-US" sz="3200" dirty="0"/>
              <a:t>数据元素之间的</a:t>
            </a:r>
            <a:r>
              <a:rPr lang="zh-CN" altLang="en-US" sz="3200" u="sng" dirty="0">
                <a:solidFill>
                  <a:srgbClr val="0070C0"/>
                </a:solidFill>
              </a:rPr>
              <a:t>关系</a:t>
            </a:r>
            <a:r>
              <a:rPr lang="zh-CN" altLang="en-US" sz="3200" dirty="0"/>
              <a:t>在计算机中通常有以二种不同的表示方法，对应二种不同的存储结构</a:t>
            </a:r>
            <a:endParaRPr lang="en-US" altLang="zh-CN" sz="3200" dirty="0"/>
          </a:p>
          <a:p>
            <a:endParaRPr lang="en-US" altLang="zh-CN" sz="3200" dirty="0"/>
          </a:p>
          <a:p>
            <a:pPr lvl="1"/>
            <a:r>
              <a:rPr lang="zh-CN" altLang="en-US" sz="2400" b="1" dirty="0">
                <a:solidFill>
                  <a:srgbClr val="0070C0"/>
                </a:solidFill>
                <a:latin typeface="+mn-ea"/>
              </a:rPr>
              <a:t>顺序映象</a:t>
            </a:r>
            <a:r>
              <a:rPr lang="zh-CN" altLang="en-US" sz="2400" dirty="0">
                <a:solidFill>
                  <a:srgbClr val="FF0000"/>
                </a:solidFill>
                <a:latin typeface="+mn-ea"/>
              </a:rPr>
              <a:t> </a:t>
            </a:r>
            <a:r>
              <a:rPr lang="zh-CN" altLang="en-US" sz="2400" dirty="0">
                <a:latin typeface="+mn-ea"/>
                <a:sym typeface="Wingdings" pitchFamily="2" charset="2"/>
              </a:rPr>
              <a:t> </a:t>
            </a:r>
            <a:r>
              <a:rPr lang="zh-CN" altLang="en-US" sz="2400" dirty="0">
                <a:latin typeface="+mn-ea"/>
              </a:rPr>
              <a:t>顺序存储结构</a:t>
            </a:r>
            <a:endParaRPr lang="en-US" altLang="zh-CN" sz="2400" dirty="0">
              <a:latin typeface="+mn-ea"/>
            </a:endParaRPr>
          </a:p>
          <a:p>
            <a:pPr lvl="1"/>
            <a:r>
              <a:rPr lang="zh-CN" altLang="en-US" sz="2400" b="1" dirty="0">
                <a:solidFill>
                  <a:srgbClr val="0070C0"/>
                </a:solidFill>
                <a:latin typeface="+mn-ea"/>
              </a:rPr>
              <a:t>非顺序映象 </a:t>
            </a:r>
            <a:r>
              <a:rPr lang="zh-CN" altLang="en-US" sz="2400" dirty="0">
                <a:latin typeface="+mn-ea"/>
                <a:sym typeface="Wingdings" pitchFamily="2" charset="2"/>
              </a:rPr>
              <a:t> </a:t>
            </a:r>
            <a:r>
              <a:rPr lang="zh-CN" altLang="en-US" sz="2400" dirty="0">
                <a:latin typeface="+mn-ea"/>
              </a:rPr>
              <a:t>链式存储结构</a:t>
            </a:r>
            <a:endParaRPr lang="en-US" altLang="zh-CN" sz="2400" dirty="0">
              <a:latin typeface="+mn-ea"/>
            </a:endParaRPr>
          </a:p>
          <a:p>
            <a:pPr lvl="1"/>
            <a:endParaRPr lang="en-US" altLang="zh-CN" sz="2400" dirty="0">
              <a:latin typeface="+mn-ea"/>
            </a:endParaRPr>
          </a:p>
          <a:p>
            <a:pPr lvl="1"/>
            <a:r>
              <a:rPr lang="zh-CN" altLang="en-US" sz="2400" b="1" dirty="0">
                <a:solidFill>
                  <a:srgbClr val="FF0000"/>
                </a:solidFill>
                <a:latin typeface="+mn-ea"/>
              </a:rPr>
              <a:t>顺序存储结构</a:t>
            </a:r>
            <a:r>
              <a:rPr lang="zh-CN" altLang="en-US" sz="2400" dirty="0">
                <a:latin typeface="+mn-ea"/>
              </a:rPr>
              <a:t>只需存储数据元素的空间，而数据元素间的关系是借助数据元素的相对位置对表示的，但要求空间是连续的。</a:t>
            </a:r>
            <a:endParaRPr lang="en-US" altLang="zh-CN" sz="2400" dirty="0">
              <a:latin typeface="+mn-ea"/>
            </a:endParaRPr>
          </a:p>
          <a:p>
            <a:pPr lvl="1"/>
            <a:endParaRPr lang="en-US" altLang="zh-CN" sz="2400" dirty="0">
              <a:latin typeface="+mn-ea"/>
            </a:endParaRPr>
          </a:p>
          <a:p>
            <a:pPr lvl="1"/>
            <a:r>
              <a:rPr lang="zh-CN" altLang="en-US" sz="2400" b="1" dirty="0">
                <a:solidFill>
                  <a:srgbClr val="FF0000"/>
                </a:solidFill>
                <a:latin typeface="+mn-ea"/>
              </a:rPr>
              <a:t>链式存储结构</a:t>
            </a:r>
            <a:r>
              <a:rPr lang="zh-CN" altLang="en-US" sz="2400" dirty="0">
                <a:latin typeface="+mn-ea"/>
              </a:rPr>
              <a:t>不仅需存储数据元素的空间，而且需存储元素间关系的空间，但存储空间不要求是连续的。</a:t>
            </a:r>
          </a:p>
          <a:p>
            <a:pPr lvl="1"/>
            <a:endParaRPr lang="en-US" altLang="zh-CN" sz="2800" dirty="0">
              <a:ea typeface="楷体_GB2312" pitchFamily="49" charset="-122"/>
            </a:endParaRPr>
          </a:p>
          <a:p>
            <a:pPr lvl="1"/>
            <a:endParaRPr lang="en-US" altLang="zh-CN" sz="2800" dirty="0">
              <a:ea typeface="楷体_GB2312" pitchFamily="49" charset="-122"/>
            </a:endParaRPr>
          </a:p>
          <a:p>
            <a:endParaRPr lang="zh-CN" altLang="en-US" dirty="0"/>
          </a:p>
        </p:txBody>
      </p:sp>
    </p:spTree>
    <p:extLst>
      <p:ext uri="{BB962C8B-B14F-4D97-AF65-F5344CB8AC3E}">
        <p14:creationId xmlns:p14="http://schemas.microsoft.com/office/powerpoint/2010/main" val="2838219710"/>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存储结构示例</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31</a:t>
            </a:fld>
            <a:endParaRPr lang="en-US"/>
          </a:p>
        </p:txBody>
      </p:sp>
      <p:sp>
        <p:nvSpPr>
          <p:cNvPr id="6" name="Rectangle 4"/>
          <p:cNvSpPr>
            <a:spLocks noChangeArrowheads="1"/>
          </p:cNvSpPr>
          <p:nvPr/>
        </p:nvSpPr>
        <p:spPr bwMode="auto">
          <a:xfrm>
            <a:off x="496373" y="1547155"/>
            <a:ext cx="7608887" cy="519113"/>
          </a:xfrm>
          <a:prstGeom prst="rect">
            <a:avLst/>
          </a:prstGeom>
          <a:noFill/>
          <a:ln w="25400">
            <a:noFill/>
            <a:miter lim="800000"/>
            <a:headEnd/>
            <a:tailEnd/>
          </a:ln>
        </p:spPr>
        <p:txBody>
          <a:bodyPr>
            <a:spAutoFit/>
          </a:bodyPr>
          <a:lstStyle/>
          <a:p>
            <a:pPr eaLnBrk="1" hangingPunct="1">
              <a:spcBef>
                <a:spcPct val="50000"/>
              </a:spcBef>
              <a:defRPr/>
            </a:pPr>
            <a:r>
              <a:rPr lang="zh-CN" altLang="en-US" sz="2800" b="1" dirty="0">
                <a:latin typeface="楷体_GB2312" pitchFamily="49" charset="-122"/>
                <a:ea typeface="楷体_GB2312" pitchFamily="49" charset="-122"/>
              </a:rPr>
              <a:t>复数</a:t>
            </a:r>
            <a:r>
              <a:rPr lang="zh-CN" altLang="en-US" sz="2800" b="1"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3.0－2.3</a:t>
            </a:r>
            <a:r>
              <a:rPr lang="en-US" altLang="zh-CN" sz="2800" b="1" i="1" dirty="0" err="1">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i</a:t>
            </a:r>
            <a:r>
              <a:rPr lang="en-US" altLang="zh-CN" sz="2800" b="1"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 </a:t>
            </a:r>
            <a:r>
              <a:rPr lang="zh-CN" altLang="en-US" sz="2800" b="1" dirty="0">
                <a:latin typeface="楷体_GB2312" pitchFamily="49" charset="-122"/>
                <a:ea typeface="楷体_GB2312" pitchFamily="49" charset="-122"/>
              </a:rPr>
              <a:t>的两种存储方式：</a:t>
            </a:r>
          </a:p>
        </p:txBody>
      </p:sp>
      <p:grpSp>
        <p:nvGrpSpPr>
          <p:cNvPr id="7" name="Group 13"/>
          <p:cNvGrpSpPr>
            <a:grpSpLocks/>
          </p:cNvGrpSpPr>
          <p:nvPr/>
        </p:nvGrpSpPr>
        <p:grpSpPr bwMode="auto">
          <a:xfrm>
            <a:off x="950365" y="2887060"/>
            <a:ext cx="2286000" cy="1050925"/>
            <a:chOff x="624" y="3072"/>
            <a:chExt cx="1440" cy="662"/>
          </a:xfrm>
        </p:grpSpPr>
        <p:sp>
          <p:nvSpPr>
            <p:cNvPr id="8" name="Rectangle 14"/>
            <p:cNvSpPr>
              <a:spLocks noChangeArrowheads="1"/>
            </p:cNvSpPr>
            <p:nvPr/>
          </p:nvSpPr>
          <p:spPr bwMode="auto">
            <a:xfrm>
              <a:off x="1344" y="3408"/>
              <a:ext cx="720" cy="32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rgbClr val="99CCFF"/>
                </a:buClr>
                <a:buSzPct val="80000"/>
                <a:buFont typeface="Wingdings" panose="05000000000000000000" pitchFamily="2" charset="2"/>
                <a:buNone/>
              </a:pPr>
              <a:r>
                <a:rPr lang="zh-CN" altLang="en-US" sz="2000">
                  <a:latin typeface="Arial" panose="020B0604020202020204" pitchFamily="34" charset="0"/>
                </a:rPr>
                <a:t>－2.3</a:t>
              </a:r>
            </a:p>
          </p:txBody>
        </p:sp>
        <p:sp>
          <p:nvSpPr>
            <p:cNvPr id="9" name="Rectangle 15"/>
            <p:cNvSpPr>
              <a:spLocks noChangeArrowheads="1"/>
            </p:cNvSpPr>
            <p:nvPr/>
          </p:nvSpPr>
          <p:spPr bwMode="auto">
            <a:xfrm>
              <a:off x="624" y="3408"/>
              <a:ext cx="72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rgbClr val="99CCFF"/>
                </a:buClr>
                <a:buSzPct val="80000"/>
                <a:buFont typeface="Wingdings" panose="05000000000000000000" pitchFamily="2" charset="2"/>
                <a:buNone/>
              </a:pPr>
              <a:r>
                <a:rPr lang="zh-CN" altLang="en-US" sz="2000">
                  <a:latin typeface="Arial" panose="020B0604020202020204" pitchFamily="34" charset="0"/>
                </a:rPr>
                <a:t>0302</a:t>
              </a:r>
            </a:p>
          </p:txBody>
        </p:sp>
        <p:sp>
          <p:nvSpPr>
            <p:cNvPr id="10" name="Rectangle 16"/>
            <p:cNvSpPr>
              <a:spLocks noChangeArrowheads="1"/>
            </p:cNvSpPr>
            <p:nvPr/>
          </p:nvSpPr>
          <p:spPr bwMode="auto">
            <a:xfrm>
              <a:off x="1344" y="3072"/>
              <a:ext cx="720" cy="33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rgbClr val="99CCFF"/>
                </a:buClr>
                <a:buSzPct val="80000"/>
                <a:buFont typeface="Wingdings" panose="05000000000000000000" pitchFamily="2" charset="2"/>
                <a:buNone/>
              </a:pPr>
              <a:r>
                <a:rPr lang="zh-CN" altLang="en-US" sz="2000">
                  <a:latin typeface="Arial" panose="020B0604020202020204" pitchFamily="34" charset="0"/>
                </a:rPr>
                <a:t>3.0</a:t>
              </a:r>
            </a:p>
          </p:txBody>
        </p:sp>
        <p:sp>
          <p:nvSpPr>
            <p:cNvPr id="11" name="Rectangle 17"/>
            <p:cNvSpPr>
              <a:spLocks noChangeArrowheads="1"/>
            </p:cNvSpPr>
            <p:nvPr/>
          </p:nvSpPr>
          <p:spPr bwMode="auto">
            <a:xfrm>
              <a:off x="624" y="3072"/>
              <a:ext cx="72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rgbClr val="99CCFF"/>
                </a:buClr>
                <a:buSzPct val="80000"/>
                <a:buFont typeface="Wingdings" panose="05000000000000000000" pitchFamily="2" charset="2"/>
                <a:buNone/>
              </a:pPr>
              <a:r>
                <a:rPr lang="zh-CN" altLang="en-US" sz="2000">
                  <a:latin typeface="Arial" panose="020B0604020202020204" pitchFamily="34" charset="0"/>
                </a:rPr>
                <a:t>0300</a:t>
              </a:r>
            </a:p>
          </p:txBody>
        </p:sp>
      </p:grpSp>
      <p:grpSp>
        <p:nvGrpSpPr>
          <p:cNvPr id="12" name="Group 18"/>
          <p:cNvGrpSpPr>
            <a:grpSpLocks/>
          </p:cNvGrpSpPr>
          <p:nvPr/>
        </p:nvGrpSpPr>
        <p:grpSpPr bwMode="auto">
          <a:xfrm>
            <a:off x="5338152" y="2596212"/>
            <a:ext cx="2286000" cy="1752600"/>
            <a:chOff x="3264" y="2908"/>
            <a:chExt cx="1440" cy="1104"/>
          </a:xfrm>
        </p:grpSpPr>
        <p:sp>
          <p:nvSpPr>
            <p:cNvPr id="13" name="Rectangle 19"/>
            <p:cNvSpPr>
              <a:spLocks noChangeArrowheads="1"/>
            </p:cNvSpPr>
            <p:nvPr/>
          </p:nvSpPr>
          <p:spPr bwMode="auto">
            <a:xfrm>
              <a:off x="3984" y="3234"/>
              <a:ext cx="720" cy="346"/>
            </a:xfrm>
            <a:prstGeom prst="rect">
              <a:avLst/>
            </a:prstGeom>
            <a:noFill/>
            <a:ln w="25400">
              <a:solidFill>
                <a:schemeClr val="tx1"/>
              </a:solidFill>
              <a:miter lim="800000"/>
              <a:headEnd/>
              <a:tailEnd/>
            </a:ln>
          </p:spPr>
          <p:txBody>
            <a:bodyPr/>
            <a:lstStyle/>
            <a:p>
              <a:pPr eaLnBrk="1" hangingPunct="1">
                <a:spcBef>
                  <a:spcPct val="20000"/>
                </a:spcBef>
                <a:buClr>
                  <a:srgbClr val="99CCFF"/>
                </a:buClr>
                <a:buSzPct val="80000"/>
                <a:buFont typeface="Wingdings" pitchFamily="2" charset="2"/>
                <a:buNone/>
                <a:defRPr/>
              </a:pPr>
              <a:r>
                <a:rPr lang="zh-CN" altLang="en-US" sz="2000" b="1" dirty="0">
                  <a:solidFill>
                    <a:srgbClr val="FF0000"/>
                  </a:solidFill>
                  <a:effectLst>
                    <a:outerShdw blurRad="38100" dist="38100" dir="2700000" algn="tl">
                      <a:srgbClr val="000000">
                        <a:alpha val="43137"/>
                      </a:srgbClr>
                    </a:outerShdw>
                  </a:effectLst>
                  <a:latin typeface="Arial" charset="0"/>
                </a:rPr>
                <a:t>0415</a:t>
              </a:r>
            </a:p>
          </p:txBody>
        </p:sp>
        <p:sp>
          <p:nvSpPr>
            <p:cNvPr id="14" name="Rectangle 20"/>
            <p:cNvSpPr>
              <a:spLocks noChangeArrowheads="1"/>
            </p:cNvSpPr>
            <p:nvPr/>
          </p:nvSpPr>
          <p:spPr bwMode="auto">
            <a:xfrm>
              <a:off x="3264" y="3234"/>
              <a:ext cx="72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rgbClr val="99CCFF"/>
                </a:buClr>
                <a:buSzPct val="80000"/>
                <a:buFont typeface="Wingdings" panose="05000000000000000000" pitchFamily="2" charset="2"/>
                <a:buNone/>
              </a:pPr>
              <a:r>
                <a:rPr lang="zh-CN" altLang="en-US" sz="2000">
                  <a:latin typeface="Arial" panose="020B0604020202020204" pitchFamily="34" charset="0"/>
                </a:rPr>
                <a:t>0302</a:t>
              </a:r>
            </a:p>
          </p:txBody>
        </p:sp>
        <p:sp>
          <p:nvSpPr>
            <p:cNvPr id="15" name="Rectangle 21"/>
            <p:cNvSpPr>
              <a:spLocks noChangeArrowheads="1"/>
            </p:cNvSpPr>
            <p:nvPr/>
          </p:nvSpPr>
          <p:spPr bwMode="auto">
            <a:xfrm>
              <a:off x="3984" y="2908"/>
              <a:ext cx="720" cy="32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rgbClr val="99CCFF"/>
                </a:buClr>
                <a:buSzPct val="80000"/>
                <a:buFont typeface="Wingdings" panose="05000000000000000000" pitchFamily="2" charset="2"/>
                <a:buNone/>
              </a:pPr>
              <a:r>
                <a:rPr lang="zh-CN" altLang="en-US" sz="2000">
                  <a:latin typeface="Arial" panose="020B0604020202020204" pitchFamily="34" charset="0"/>
                </a:rPr>
                <a:t>3.0</a:t>
              </a:r>
            </a:p>
          </p:txBody>
        </p:sp>
        <p:sp>
          <p:nvSpPr>
            <p:cNvPr id="16" name="Rectangle 22"/>
            <p:cNvSpPr>
              <a:spLocks noChangeArrowheads="1"/>
            </p:cNvSpPr>
            <p:nvPr/>
          </p:nvSpPr>
          <p:spPr bwMode="auto">
            <a:xfrm>
              <a:off x="3264" y="2908"/>
              <a:ext cx="72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rgbClr val="99CCFF"/>
                </a:buClr>
                <a:buSzPct val="80000"/>
                <a:buFont typeface="Wingdings" panose="05000000000000000000" pitchFamily="2" charset="2"/>
                <a:buNone/>
              </a:pPr>
              <a:r>
                <a:rPr lang="zh-CN" altLang="en-US" sz="2000">
                  <a:latin typeface="Arial" panose="020B0604020202020204" pitchFamily="34" charset="0"/>
                </a:rPr>
                <a:t>0300</a:t>
              </a:r>
            </a:p>
          </p:txBody>
        </p:sp>
        <p:sp>
          <p:nvSpPr>
            <p:cNvPr id="17" name="Text Box 23"/>
            <p:cNvSpPr txBox="1">
              <a:spLocks noChangeArrowheads="1"/>
            </p:cNvSpPr>
            <p:nvPr/>
          </p:nvSpPr>
          <p:spPr bwMode="auto">
            <a:xfrm>
              <a:off x="3264" y="3724"/>
              <a:ext cx="6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000">
                  <a:latin typeface="Arial" panose="020B0604020202020204" pitchFamily="34" charset="0"/>
                </a:rPr>
                <a:t>0415</a:t>
              </a:r>
            </a:p>
          </p:txBody>
        </p:sp>
        <p:sp>
          <p:nvSpPr>
            <p:cNvPr id="18" name="Rectangle 24"/>
            <p:cNvSpPr>
              <a:spLocks noChangeArrowheads="1"/>
            </p:cNvSpPr>
            <p:nvPr/>
          </p:nvSpPr>
          <p:spPr bwMode="auto">
            <a:xfrm>
              <a:off x="3984" y="3708"/>
              <a:ext cx="720" cy="3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800" b="1">
                  <a:latin typeface="Arial" panose="020B0604020202020204" pitchFamily="34" charset="0"/>
                </a:rPr>
                <a:t>－2.3</a:t>
              </a:r>
            </a:p>
          </p:txBody>
        </p:sp>
      </p:grpSp>
      <p:sp>
        <p:nvSpPr>
          <p:cNvPr id="19" name="Line 25"/>
          <p:cNvSpPr>
            <a:spLocks noChangeShapeType="1"/>
          </p:cNvSpPr>
          <p:nvPr/>
        </p:nvSpPr>
        <p:spPr bwMode="auto">
          <a:xfrm flipH="1">
            <a:off x="5923940" y="3466162"/>
            <a:ext cx="762000" cy="457200"/>
          </a:xfrm>
          <a:prstGeom prst="line">
            <a:avLst/>
          </a:prstGeom>
          <a:noFill/>
          <a:ln w="25400">
            <a:solidFill>
              <a:srgbClr val="993366"/>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 name="Text Box 26"/>
          <p:cNvSpPr txBox="1">
            <a:spLocks noChangeArrowheads="1"/>
          </p:cNvSpPr>
          <p:nvPr/>
        </p:nvSpPr>
        <p:spPr bwMode="auto">
          <a:xfrm>
            <a:off x="188365" y="235366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800" b="1">
                <a:solidFill>
                  <a:schemeClr val="accent1"/>
                </a:solidFill>
                <a:latin typeface="Arial" panose="020B0604020202020204" pitchFamily="34" charset="0"/>
              </a:rPr>
              <a:t>           </a:t>
            </a:r>
            <a:r>
              <a:rPr lang="zh-CN" altLang="en-US" sz="1800" b="1">
                <a:latin typeface="Arial" panose="020B0604020202020204" pitchFamily="34" charset="0"/>
              </a:rPr>
              <a:t>地址        内容</a:t>
            </a:r>
          </a:p>
        </p:txBody>
      </p:sp>
      <p:sp>
        <p:nvSpPr>
          <p:cNvPr id="21" name="Text Box 27"/>
          <p:cNvSpPr txBox="1">
            <a:spLocks noChangeArrowheads="1"/>
          </p:cNvSpPr>
          <p:nvPr/>
        </p:nvSpPr>
        <p:spPr bwMode="auto">
          <a:xfrm>
            <a:off x="4576152" y="2200925"/>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800" b="1">
                <a:solidFill>
                  <a:schemeClr val="accent1"/>
                </a:solidFill>
                <a:latin typeface="Arial" panose="020B0604020202020204" pitchFamily="34" charset="0"/>
              </a:rPr>
              <a:t>           </a:t>
            </a:r>
            <a:r>
              <a:rPr lang="zh-CN" altLang="en-US" sz="1800" b="1">
                <a:latin typeface="Arial" panose="020B0604020202020204" pitchFamily="34" charset="0"/>
              </a:rPr>
              <a:t>地址        内容</a:t>
            </a:r>
          </a:p>
        </p:txBody>
      </p:sp>
      <p:sp>
        <p:nvSpPr>
          <p:cNvPr id="22" name="AutoShape 29"/>
          <p:cNvSpPr>
            <a:spLocks/>
          </p:cNvSpPr>
          <p:nvPr/>
        </p:nvSpPr>
        <p:spPr bwMode="auto">
          <a:xfrm>
            <a:off x="3312565" y="2887060"/>
            <a:ext cx="76200" cy="533400"/>
          </a:xfrm>
          <a:prstGeom prst="rightBrace">
            <a:avLst>
              <a:gd name="adj1" fmla="val 58333"/>
              <a:gd name="adj2" fmla="val 50000"/>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3" name="Text Box 30"/>
          <p:cNvSpPr txBox="1">
            <a:spLocks noChangeArrowheads="1"/>
          </p:cNvSpPr>
          <p:nvPr/>
        </p:nvSpPr>
        <p:spPr bwMode="auto">
          <a:xfrm>
            <a:off x="3388765" y="2855310"/>
            <a:ext cx="914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spcBef>
                <a:spcPct val="50000"/>
              </a:spcBef>
              <a:buFontTx/>
              <a:buNone/>
            </a:pPr>
            <a:r>
              <a:rPr lang="zh-CN" altLang="en-US" sz="2000" b="1">
                <a:solidFill>
                  <a:schemeClr val="tx2"/>
                </a:solidFill>
                <a:latin typeface="Arial" panose="020B0604020202020204" pitchFamily="34" charset="0"/>
              </a:rPr>
              <a:t>2字节</a:t>
            </a:r>
          </a:p>
        </p:txBody>
      </p:sp>
      <p:sp>
        <p:nvSpPr>
          <p:cNvPr id="24" name="Text Box 32"/>
          <p:cNvSpPr txBox="1">
            <a:spLocks noChangeArrowheads="1"/>
          </p:cNvSpPr>
          <p:nvPr/>
        </p:nvSpPr>
        <p:spPr bwMode="auto">
          <a:xfrm>
            <a:off x="1012278" y="4476147"/>
            <a:ext cx="2667000" cy="461963"/>
          </a:xfrm>
          <a:prstGeom prst="rect">
            <a:avLst/>
          </a:prstGeom>
          <a:noFill/>
          <a:ln w="9525">
            <a:noFill/>
            <a:miter lim="800000"/>
            <a:headEnd/>
            <a:tailEnd/>
          </a:ln>
        </p:spPr>
        <p:txBody>
          <a:bodyPr>
            <a:spAutoFit/>
          </a:bodyPr>
          <a:lstStyle/>
          <a:p>
            <a:pPr eaLnBrk="1" hangingPunct="1">
              <a:spcBef>
                <a:spcPct val="50000"/>
              </a:spcBef>
              <a:defRPr/>
            </a:pPr>
            <a:r>
              <a:rPr lang="zh-CN" altLang="en-US" sz="2400" b="1" dirty="0">
                <a:solidFill>
                  <a:srgbClr val="0070C0"/>
                </a:solidFill>
                <a:effectLst>
                  <a:outerShdw blurRad="38100" dist="38100" dir="2700000" algn="tl">
                    <a:srgbClr val="000000">
                      <a:alpha val="43137"/>
                    </a:srgbClr>
                  </a:outerShdw>
                </a:effectLst>
                <a:latin typeface="Arial" charset="0"/>
                <a:ea typeface="楷体_GB2312" pitchFamily="49" charset="-122"/>
              </a:rPr>
              <a:t>顺序存储方式</a:t>
            </a:r>
          </a:p>
        </p:txBody>
      </p:sp>
      <p:sp>
        <p:nvSpPr>
          <p:cNvPr id="25" name="Text Box 33"/>
          <p:cNvSpPr txBox="1">
            <a:spLocks noChangeArrowheads="1"/>
          </p:cNvSpPr>
          <p:nvPr/>
        </p:nvSpPr>
        <p:spPr bwMode="auto">
          <a:xfrm>
            <a:off x="5338152" y="4486925"/>
            <a:ext cx="2667000" cy="457200"/>
          </a:xfrm>
          <a:prstGeom prst="rect">
            <a:avLst/>
          </a:prstGeom>
          <a:noFill/>
          <a:ln w="9525">
            <a:noFill/>
            <a:miter lim="800000"/>
            <a:headEnd/>
            <a:tailEnd/>
          </a:ln>
        </p:spPr>
        <p:txBody>
          <a:bodyPr>
            <a:spAutoFit/>
          </a:bodyPr>
          <a:lstStyle/>
          <a:p>
            <a:pPr eaLnBrk="1" hangingPunct="1">
              <a:spcBef>
                <a:spcPct val="50000"/>
              </a:spcBef>
              <a:defRPr/>
            </a:pPr>
            <a:r>
              <a:rPr lang="zh-CN" altLang="en-US" sz="2400" b="1" dirty="0">
                <a:solidFill>
                  <a:srgbClr val="0070C0"/>
                </a:solidFill>
                <a:effectLst>
                  <a:outerShdw blurRad="38100" dist="38100" dir="2700000" algn="tl">
                    <a:srgbClr val="000000">
                      <a:alpha val="43137"/>
                    </a:srgbClr>
                  </a:outerShdw>
                </a:effectLst>
                <a:latin typeface="Arial" charset="0"/>
                <a:ea typeface="楷体_GB2312" pitchFamily="49" charset="-122"/>
              </a:rPr>
              <a:t>链式存储方式</a:t>
            </a:r>
          </a:p>
        </p:txBody>
      </p:sp>
      <p:sp>
        <p:nvSpPr>
          <p:cNvPr id="26" name="TextBox 27"/>
          <p:cNvSpPr txBox="1"/>
          <p:nvPr/>
        </p:nvSpPr>
        <p:spPr>
          <a:xfrm>
            <a:off x="4495190" y="5109225"/>
            <a:ext cx="4286250" cy="1200150"/>
          </a:xfrm>
          <a:prstGeom prst="rect">
            <a:avLst/>
          </a:prstGeom>
          <a:noFill/>
        </p:spPr>
        <p:txBody>
          <a:bodyPr>
            <a:spAutoFit/>
          </a:bodyPr>
          <a:lstStyle/>
          <a:p>
            <a:pPr eaLnBrk="1" hangingPunct="1">
              <a:buFont typeface="Arial" pitchFamily="34" charset="0"/>
              <a:buChar char="•"/>
              <a:defRPr/>
            </a:pPr>
            <a:r>
              <a:rPr lang="zh-CN" altLang="en-US" dirty="0">
                <a:latin typeface="Arial" charset="0"/>
              </a:rPr>
              <a:t> 借助指示元素存储地址的</a:t>
            </a:r>
            <a:r>
              <a:rPr lang="zh-CN" altLang="en-US" b="1" dirty="0">
                <a:effectLst>
                  <a:outerShdw blurRad="38100" dist="38100" dir="2700000" algn="tl">
                    <a:srgbClr val="000000">
                      <a:alpha val="43137"/>
                    </a:srgbClr>
                  </a:outerShdw>
                </a:effectLst>
                <a:latin typeface="Arial" charset="0"/>
              </a:rPr>
              <a:t>指针 （</a:t>
            </a:r>
            <a:r>
              <a:rPr lang="en-US" altLang="zh-CN" b="1" dirty="0">
                <a:effectLst>
                  <a:outerShdw blurRad="38100" dist="38100" dir="2700000" algn="tl">
                    <a:srgbClr val="000000">
                      <a:alpha val="43137"/>
                    </a:srgbClr>
                  </a:outerShdw>
                </a:effectLst>
                <a:latin typeface="Arial" charset="0"/>
              </a:rPr>
              <a:t>Pointer</a:t>
            </a:r>
            <a:r>
              <a:rPr lang="zh-CN" altLang="en-US" b="1" dirty="0">
                <a:effectLst>
                  <a:outerShdw blurRad="38100" dist="38100" dir="2700000" algn="tl">
                    <a:srgbClr val="000000">
                      <a:alpha val="43137"/>
                    </a:srgbClr>
                  </a:outerShdw>
                </a:effectLst>
                <a:latin typeface="Arial" charset="0"/>
              </a:rPr>
              <a:t>）</a:t>
            </a:r>
            <a:r>
              <a:rPr lang="zh-CN" altLang="en-US" dirty="0">
                <a:latin typeface="Arial" charset="0"/>
              </a:rPr>
              <a:t>来表示数据之间的逻辑关系。</a:t>
            </a:r>
            <a:endParaRPr lang="en-US" altLang="zh-CN" dirty="0">
              <a:latin typeface="Arial" charset="0"/>
            </a:endParaRPr>
          </a:p>
          <a:p>
            <a:pPr eaLnBrk="1" hangingPunct="1">
              <a:buFont typeface="Arial" pitchFamily="34" charset="0"/>
              <a:buChar char="•"/>
              <a:defRPr/>
            </a:pPr>
            <a:r>
              <a:rPr lang="en-US" altLang="zh-CN" dirty="0">
                <a:latin typeface="Arial" charset="0"/>
              </a:rPr>
              <a:t> </a:t>
            </a:r>
            <a:r>
              <a:rPr lang="zh-CN" altLang="en-US" dirty="0">
                <a:latin typeface="Arial" charset="0"/>
              </a:rPr>
              <a:t>实部和虚部之间的关系用值“</a:t>
            </a:r>
            <a:r>
              <a:rPr lang="en-US" altLang="zh-CN" dirty="0">
                <a:latin typeface="Arial" charset="0"/>
              </a:rPr>
              <a:t>0415</a:t>
            </a:r>
            <a:r>
              <a:rPr lang="zh-CN" altLang="en-US" dirty="0">
                <a:latin typeface="Arial" charset="0"/>
              </a:rPr>
              <a:t>”的指针来表示 </a:t>
            </a:r>
            <a:r>
              <a:rPr lang="en-US" altLang="zh-CN" dirty="0">
                <a:latin typeface="Arial" charset="0"/>
              </a:rPr>
              <a:t>(0415</a:t>
            </a:r>
            <a:r>
              <a:rPr lang="zh-CN" altLang="en-US" dirty="0">
                <a:latin typeface="Arial" charset="0"/>
              </a:rPr>
              <a:t>是虚部的存储地址</a:t>
            </a:r>
            <a:r>
              <a:rPr lang="en-US" altLang="zh-CN" dirty="0">
                <a:latin typeface="Arial" charset="0"/>
              </a:rPr>
              <a:t>)</a:t>
            </a:r>
            <a:r>
              <a:rPr lang="zh-CN" altLang="en-US" dirty="0">
                <a:latin typeface="Arial" charset="0"/>
              </a:rPr>
              <a:t>。</a:t>
            </a:r>
          </a:p>
        </p:txBody>
      </p:sp>
      <p:sp>
        <p:nvSpPr>
          <p:cNvPr id="27" name="AutoShape 29"/>
          <p:cNvSpPr>
            <a:spLocks/>
          </p:cNvSpPr>
          <p:nvPr/>
        </p:nvSpPr>
        <p:spPr bwMode="auto">
          <a:xfrm>
            <a:off x="7647965" y="2566050"/>
            <a:ext cx="76200" cy="533400"/>
          </a:xfrm>
          <a:prstGeom prst="rightBrace">
            <a:avLst>
              <a:gd name="adj1" fmla="val 58333"/>
              <a:gd name="adj2" fmla="val 50000"/>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8" name="Text Box 30"/>
          <p:cNvSpPr txBox="1">
            <a:spLocks noChangeArrowheads="1"/>
          </p:cNvSpPr>
          <p:nvPr/>
        </p:nvSpPr>
        <p:spPr bwMode="auto">
          <a:xfrm>
            <a:off x="7724165" y="2534300"/>
            <a:ext cx="914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spcBef>
                <a:spcPct val="50000"/>
              </a:spcBef>
              <a:buFontTx/>
              <a:buNone/>
            </a:pPr>
            <a:r>
              <a:rPr lang="zh-CN" altLang="en-US" sz="2000" b="1">
                <a:solidFill>
                  <a:schemeClr val="tx2"/>
                </a:solidFill>
                <a:latin typeface="Arial" panose="020B0604020202020204" pitchFamily="34" charset="0"/>
              </a:rPr>
              <a:t>2字节</a:t>
            </a:r>
          </a:p>
        </p:txBody>
      </p:sp>
    </p:spTree>
    <p:extLst>
      <p:ext uri="{BB962C8B-B14F-4D97-AF65-F5344CB8AC3E}">
        <p14:creationId xmlns:p14="http://schemas.microsoft.com/office/powerpoint/2010/main" val="2759027998"/>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32</a:t>
            </a:fld>
            <a:endParaRPr lang="en-US"/>
          </a:p>
        </p:txBody>
      </p:sp>
      <p:sp>
        <p:nvSpPr>
          <p:cNvPr id="5" name="内容占位符 4"/>
          <p:cNvSpPr>
            <a:spLocks noGrp="1"/>
          </p:cNvSpPr>
          <p:nvPr>
            <p:ph sz="quarter" idx="1"/>
          </p:nvPr>
        </p:nvSpPr>
        <p:spPr/>
        <p:txBody>
          <a:bodyPr/>
          <a:lstStyle/>
          <a:p>
            <a:r>
              <a:rPr lang="zh-CN" altLang="en-US" dirty="0"/>
              <a:t>在数据的逻辑结构上定义的操作算法</a:t>
            </a:r>
            <a:endParaRPr lang="en-US" altLang="zh-CN" dirty="0"/>
          </a:p>
          <a:p>
            <a:endParaRPr lang="zh-CN" altLang="en-US" dirty="0"/>
          </a:p>
          <a:p>
            <a:r>
              <a:rPr lang="zh-CN" altLang="en-US" dirty="0"/>
              <a:t>在数据的存储结构上实现</a:t>
            </a:r>
          </a:p>
          <a:p>
            <a:endParaRPr lang="zh-CN" altLang="en-US" dirty="0"/>
          </a:p>
        </p:txBody>
      </p:sp>
      <p:sp>
        <p:nvSpPr>
          <p:cNvPr id="6" name="Rectangle 9"/>
          <p:cNvSpPr>
            <a:spLocks noChangeArrowheads="1"/>
          </p:cNvSpPr>
          <p:nvPr/>
        </p:nvSpPr>
        <p:spPr bwMode="auto">
          <a:xfrm>
            <a:off x="782138" y="445617"/>
            <a:ext cx="5326062" cy="519113"/>
          </a:xfrm>
          <a:prstGeom prst="rect">
            <a:avLst/>
          </a:prstGeom>
          <a:noFill/>
          <a:ln w="25400">
            <a:noFill/>
            <a:miter lim="800000"/>
            <a:headEnd/>
            <a:tailEnd/>
          </a:ln>
        </p:spPr>
        <p:txBody>
          <a:bodyPr>
            <a:spAutoFit/>
          </a:bodyPr>
          <a:lstStyle/>
          <a:p>
            <a:pPr eaLnBrk="1" hangingPunct="1">
              <a:defRPr/>
            </a:pPr>
            <a:r>
              <a:rPr lang="zh-CN" altLang="en-US" sz="2800" b="1" dirty="0">
                <a:solidFill>
                  <a:schemeClr val="tx2"/>
                </a:solidFill>
                <a:effectLst>
                  <a:outerShdw blurRad="38100" dist="38100" dir="2700000" algn="tl">
                    <a:srgbClr val="000000">
                      <a:alpha val="43137"/>
                    </a:srgbClr>
                  </a:outerShdw>
                </a:effectLst>
                <a:latin typeface="Arial" charset="0"/>
              </a:rPr>
              <a:t>什么是数据的运算？</a:t>
            </a:r>
          </a:p>
        </p:txBody>
      </p:sp>
      <p:pic>
        <p:nvPicPr>
          <p:cNvPr id="7" name="Picture 20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0638" y="445617"/>
            <a:ext cx="5365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p:nvSpPr>
        <p:spPr bwMode="auto">
          <a:xfrm>
            <a:off x="870350" y="3758942"/>
            <a:ext cx="5486400" cy="476250"/>
          </a:xfrm>
          <a:prstGeom prst="rect">
            <a:avLst/>
          </a:prstGeom>
          <a:solidFill>
            <a:srgbClr val="CC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90000"/>
              </a:lnSpc>
              <a:buFontTx/>
              <a:buNone/>
            </a:pPr>
            <a:r>
              <a:rPr lang="zh-CN" altLang="en-US" sz="2800">
                <a:solidFill>
                  <a:schemeClr val="hlink"/>
                </a:solidFill>
                <a:latin typeface="Arial" panose="020B0604020202020204" pitchFamily="34" charset="0"/>
              </a:rPr>
              <a:t>最常用的数据运算有 </a:t>
            </a:r>
            <a:r>
              <a:rPr lang="en-US" altLang="zh-CN" sz="2800">
                <a:solidFill>
                  <a:schemeClr val="hlink"/>
                </a:solidFill>
                <a:latin typeface="Arial" panose="020B0604020202020204" pitchFamily="34" charset="0"/>
              </a:rPr>
              <a:t>5 </a:t>
            </a:r>
            <a:r>
              <a:rPr lang="zh-CN" altLang="en-US" sz="2800">
                <a:solidFill>
                  <a:schemeClr val="hlink"/>
                </a:solidFill>
                <a:latin typeface="Arial" panose="020B0604020202020204" pitchFamily="34" charset="0"/>
              </a:rPr>
              <a:t>种：</a:t>
            </a:r>
          </a:p>
        </p:txBody>
      </p:sp>
      <p:sp>
        <p:nvSpPr>
          <p:cNvPr id="9" name="Rectangle 6"/>
          <p:cNvSpPr>
            <a:spLocks noChangeArrowheads="1"/>
          </p:cNvSpPr>
          <p:nvPr/>
        </p:nvSpPr>
        <p:spPr bwMode="auto">
          <a:xfrm>
            <a:off x="870350" y="4616192"/>
            <a:ext cx="7350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b="1">
                <a:solidFill>
                  <a:schemeClr val="tx2"/>
                </a:solidFill>
                <a:latin typeface="Arial" panose="020B0604020202020204" pitchFamily="34" charset="0"/>
                <a:ea typeface="华文新魏" panose="02010800040101010101" pitchFamily="2" charset="-122"/>
              </a:rPr>
              <a:t>插入、删除、修改、查找、排序</a:t>
            </a:r>
          </a:p>
        </p:txBody>
      </p:sp>
    </p:spTree>
    <p:extLst>
      <p:ext uri="{BB962C8B-B14F-4D97-AF65-F5344CB8AC3E}">
        <p14:creationId xmlns:p14="http://schemas.microsoft.com/office/powerpoint/2010/main" val="903256402"/>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a:t>
            </a:r>
            <a:r>
              <a:rPr lang="en-US" altLang="zh-CN" dirty="0"/>
              <a:t>1</a:t>
            </a:r>
            <a:r>
              <a:rPr lang="zh-CN" altLang="en-US" dirty="0"/>
              <a:t>章　绪 论</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33</a:t>
            </a:fld>
            <a:endParaRPr lang="en-US"/>
          </a:p>
        </p:txBody>
      </p:sp>
      <p:sp>
        <p:nvSpPr>
          <p:cNvPr id="5" name="内容占位符 4"/>
          <p:cNvSpPr>
            <a:spLocks noGrp="1"/>
          </p:cNvSpPr>
          <p:nvPr>
            <p:ph sz="quarter" idx="1"/>
          </p:nvPr>
        </p:nvSpPr>
        <p:spPr/>
        <p:txBody>
          <a:bodyPr/>
          <a:lstStyle/>
          <a:p>
            <a:pPr marL="609600" indent="-609600">
              <a:lnSpc>
                <a:spcPct val="120000"/>
              </a:lnSpc>
              <a:spcBef>
                <a:spcPct val="50000"/>
              </a:spcBef>
              <a:defRPr/>
            </a:pPr>
            <a:r>
              <a:rPr lang="en-US" altLang="zh-CN" sz="2800" b="1" dirty="0">
                <a:solidFill>
                  <a:srgbClr val="00B0F0"/>
                </a:solidFill>
                <a:latin typeface="+mn-ea"/>
              </a:rPr>
              <a:t>1.1  </a:t>
            </a:r>
            <a:r>
              <a:rPr lang="zh-CN" altLang="en-US" sz="2800" b="1" dirty="0">
                <a:solidFill>
                  <a:srgbClr val="00B0F0"/>
                </a:solidFill>
                <a:latin typeface="+mn-ea"/>
              </a:rPr>
              <a:t>什么是数据结构</a:t>
            </a:r>
          </a:p>
          <a:p>
            <a:pPr marL="609600" indent="-609600" fontAlgn="auto">
              <a:lnSpc>
                <a:spcPct val="120000"/>
              </a:lnSpc>
              <a:spcBef>
                <a:spcPct val="50000"/>
              </a:spcBef>
              <a:spcAft>
                <a:spcPts val="0"/>
              </a:spcAft>
              <a:defRPr/>
            </a:pPr>
            <a:r>
              <a:rPr lang="en-US" altLang="zh-CN" sz="2800" b="1" dirty="0">
                <a:solidFill>
                  <a:srgbClr val="00B0F0"/>
                </a:solidFill>
                <a:latin typeface="+mn-ea"/>
              </a:rPr>
              <a:t>1.2  </a:t>
            </a:r>
            <a:r>
              <a:rPr lang="zh-CN" altLang="en-US" sz="2800" b="1" dirty="0">
                <a:solidFill>
                  <a:srgbClr val="00B0F0"/>
                </a:solidFill>
                <a:latin typeface="+mn-ea"/>
              </a:rPr>
              <a:t>基本概念和术语</a:t>
            </a:r>
          </a:p>
          <a:p>
            <a:pPr marL="609600" indent="-609600" fontAlgn="auto">
              <a:lnSpc>
                <a:spcPct val="120000"/>
              </a:lnSpc>
              <a:spcBef>
                <a:spcPct val="50000"/>
              </a:spcBef>
              <a:spcAft>
                <a:spcPts val="0"/>
              </a:spcAft>
              <a:defRPr/>
            </a:pPr>
            <a:r>
              <a:rPr lang="en-US" altLang="zh-CN" sz="2800" b="1" dirty="0">
                <a:solidFill>
                  <a:srgbClr val="FF0000"/>
                </a:solidFill>
                <a:latin typeface="+mn-ea"/>
              </a:rPr>
              <a:t>1.3  </a:t>
            </a:r>
            <a:r>
              <a:rPr lang="zh-CN" altLang="en-US" sz="2800" b="1" dirty="0">
                <a:solidFill>
                  <a:srgbClr val="FF0000"/>
                </a:solidFill>
                <a:latin typeface="+mn-ea"/>
              </a:rPr>
              <a:t>抽象数据类型的表示和实现</a:t>
            </a:r>
          </a:p>
          <a:p>
            <a:pPr marL="609600" indent="-609600" fontAlgn="auto">
              <a:lnSpc>
                <a:spcPct val="120000"/>
              </a:lnSpc>
              <a:spcBef>
                <a:spcPct val="50000"/>
              </a:spcBef>
              <a:spcAft>
                <a:spcPts val="0"/>
              </a:spcAft>
              <a:defRPr/>
            </a:pPr>
            <a:r>
              <a:rPr lang="en-US" altLang="zh-CN" sz="2800" b="1" dirty="0">
                <a:solidFill>
                  <a:srgbClr val="00B0F0"/>
                </a:solidFill>
                <a:latin typeface="+mn-ea"/>
              </a:rPr>
              <a:t>1.4  </a:t>
            </a:r>
            <a:r>
              <a:rPr lang="zh-CN" altLang="en-US" sz="2800" b="1" dirty="0">
                <a:solidFill>
                  <a:srgbClr val="00B0F0"/>
                </a:solidFill>
                <a:latin typeface="+mn-ea"/>
              </a:rPr>
              <a:t>算法和算法分析</a:t>
            </a:r>
          </a:p>
          <a:p>
            <a:endParaRPr lang="zh-CN" altLang="en-US" dirty="0"/>
          </a:p>
        </p:txBody>
      </p:sp>
    </p:spTree>
    <p:extLst>
      <p:ext uri="{BB962C8B-B14F-4D97-AF65-F5344CB8AC3E}">
        <p14:creationId xmlns:p14="http://schemas.microsoft.com/office/powerpoint/2010/main" val="4164902748"/>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ADT =Abstract Data Type </a:t>
            </a:r>
            <a:endParaRPr lang="zh-CN" altLang="en-US" sz="3600" dirty="0"/>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34</a:t>
            </a:fld>
            <a:endParaRPr lang="en-US"/>
          </a:p>
        </p:txBody>
      </p:sp>
      <p:sp>
        <p:nvSpPr>
          <p:cNvPr id="5" name="内容占位符 4"/>
          <p:cNvSpPr>
            <a:spLocks noGrp="1"/>
          </p:cNvSpPr>
          <p:nvPr>
            <p:ph sz="quarter" idx="1"/>
          </p:nvPr>
        </p:nvSpPr>
        <p:spPr>
          <a:xfrm>
            <a:off x="612648" y="1650378"/>
            <a:ext cx="8153400" cy="1970647"/>
          </a:xfrm>
        </p:spPr>
        <p:txBody>
          <a:bodyPr>
            <a:normAutofit fontScale="85000" lnSpcReduction="20000"/>
          </a:bodyPr>
          <a:lstStyle/>
          <a:p>
            <a:r>
              <a:rPr lang="zh-CN" altLang="en-US" sz="3200" b="1" dirty="0">
                <a:solidFill>
                  <a:srgbClr val="FF33CC"/>
                </a:solidFill>
                <a:latin typeface="楷体_GB2312" pitchFamily="49" charset="-122"/>
              </a:rPr>
              <a:t>数据类型：</a:t>
            </a:r>
            <a:r>
              <a:rPr lang="zh-CN" altLang="en-US" sz="3200" dirty="0">
                <a:latin typeface="楷体_GB2312" pitchFamily="49" charset="-122"/>
              </a:rPr>
              <a:t>是一个</a:t>
            </a:r>
            <a:r>
              <a:rPr lang="zh-CN" altLang="en-US" sz="3200" dirty="0">
                <a:solidFill>
                  <a:srgbClr val="00309C"/>
                </a:solidFill>
                <a:latin typeface="楷体_GB2312" pitchFamily="49" charset="-122"/>
              </a:rPr>
              <a:t>值的集合</a:t>
            </a:r>
            <a:r>
              <a:rPr lang="zh-CN" altLang="en-US" sz="3200" dirty="0">
                <a:latin typeface="楷体_GB2312" pitchFamily="49" charset="-122"/>
              </a:rPr>
              <a:t>和定义在该值上的</a:t>
            </a:r>
            <a:r>
              <a:rPr lang="zh-CN" altLang="en-US" sz="3200" dirty="0">
                <a:solidFill>
                  <a:schemeClr val="tx2"/>
                </a:solidFill>
                <a:latin typeface="楷体_GB2312" pitchFamily="49" charset="-122"/>
              </a:rPr>
              <a:t>一组操作</a:t>
            </a:r>
            <a:r>
              <a:rPr lang="zh-CN" altLang="en-US" sz="3200" dirty="0">
                <a:latin typeface="楷体_GB2312" pitchFamily="49" charset="-122"/>
              </a:rPr>
              <a:t>的总称。</a:t>
            </a:r>
            <a:endParaRPr lang="en-US" altLang="zh-CN" sz="3200" dirty="0">
              <a:latin typeface="楷体_GB2312" pitchFamily="49" charset="-122"/>
            </a:endParaRPr>
          </a:p>
          <a:p>
            <a:endParaRPr lang="zh-CN" altLang="en-US" sz="3200" dirty="0">
              <a:latin typeface="楷体_GB2312" pitchFamily="49" charset="-122"/>
            </a:endParaRPr>
          </a:p>
          <a:p>
            <a:r>
              <a:rPr lang="zh-CN" altLang="en-US" sz="3200" b="1" dirty="0">
                <a:solidFill>
                  <a:srgbClr val="FF33CC"/>
                </a:solidFill>
                <a:latin typeface="楷体_GB2312" pitchFamily="49" charset="-122"/>
              </a:rPr>
              <a:t>抽象数据类型：</a:t>
            </a:r>
            <a:r>
              <a:rPr lang="zh-CN" altLang="en-US" sz="3200" dirty="0">
                <a:latin typeface="楷体_GB2312" pitchFamily="49" charset="-122"/>
              </a:rPr>
              <a:t>由</a:t>
            </a:r>
            <a:r>
              <a:rPr lang="zh-CN" altLang="en-US" sz="3200" dirty="0">
                <a:solidFill>
                  <a:schemeClr val="tx2"/>
                </a:solidFill>
                <a:latin typeface="楷体_GB2312" pitchFamily="49" charset="-122"/>
              </a:rPr>
              <a:t>用户定义</a:t>
            </a:r>
            <a:r>
              <a:rPr lang="zh-CN" altLang="en-US" sz="3200" dirty="0">
                <a:latin typeface="楷体_GB2312" pitchFamily="49" charset="-122"/>
              </a:rPr>
              <a:t>的</a:t>
            </a:r>
            <a:r>
              <a:rPr lang="zh-CN" altLang="en-US" sz="3200" dirty="0">
                <a:latin typeface="Arial" panose="020B0604020202020204" pitchFamily="34" charset="0"/>
              </a:rPr>
              <a:t>一个数学模型与定义在该模型上的一组操作，</a:t>
            </a:r>
            <a:r>
              <a:rPr lang="zh-CN" altLang="en-US" sz="3200" dirty="0">
                <a:latin typeface="楷体_GB2312" pitchFamily="49" charset="-122"/>
              </a:rPr>
              <a:t>它由基本的数据类型构成。</a:t>
            </a:r>
          </a:p>
          <a:p>
            <a:endParaRPr lang="zh-CN" altLang="en-US" dirty="0"/>
          </a:p>
        </p:txBody>
      </p:sp>
      <p:sp>
        <p:nvSpPr>
          <p:cNvPr id="9" name="Rectangle 1029"/>
          <p:cNvSpPr>
            <a:spLocks noChangeArrowheads="1"/>
          </p:cNvSpPr>
          <p:nvPr/>
        </p:nvSpPr>
        <p:spPr bwMode="auto">
          <a:xfrm>
            <a:off x="309045" y="3931323"/>
            <a:ext cx="8675688" cy="1661993"/>
          </a:xfrm>
          <a:prstGeom prst="rect">
            <a:avLst/>
          </a:prstGeom>
          <a:solidFill>
            <a:srgbClr val="CCFFCC"/>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800" dirty="0">
                <a:latin typeface="+mn-ea"/>
                <a:ea typeface="+mn-ea"/>
              </a:rPr>
              <a:t>ADT</a:t>
            </a:r>
            <a:r>
              <a:rPr lang="zh-CN" altLang="en-US" sz="2800" dirty="0">
                <a:latin typeface="+mn-ea"/>
                <a:ea typeface="+mn-ea"/>
              </a:rPr>
              <a:t>与数据类型实质上是一个概念，但其特征是</a:t>
            </a:r>
            <a:r>
              <a:rPr lang="zh-CN" altLang="en-US" sz="2800" dirty="0">
                <a:solidFill>
                  <a:srgbClr val="FF33CC"/>
                </a:solidFill>
                <a:latin typeface="+mn-ea"/>
                <a:ea typeface="+mn-ea"/>
              </a:rPr>
              <a:t>使用</a:t>
            </a:r>
            <a:r>
              <a:rPr lang="zh-CN" altLang="en-US" sz="2800" dirty="0">
                <a:latin typeface="+mn-ea"/>
                <a:ea typeface="+mn-ea"/>
              </a:rPr>
              <a:t>与</a:t>
            </a:r>
            <a:r>
              <a:rPr lang="zh-CN" altLang="en-US" sz="2800" dirty="0">
                <a:solidFill>
                  <a:srgbClr val="FF33CC"/>
                </a:solidFill>
                <a:latin typeface="+mn-ea"/>
                <a:ea typeface="+mn-ea"/>
              </a:rPr>
              <a:t>实现分离</a:t>
            </a:r>
            <a:r>
              <a:rPr lang="zh-CN" altLang="en-US" sz="2800" dirty="0">
                <a:latin typeface="+mn-ea"/>
                <a:ea typeface="+mn-ea"/>
              </a:rPr>
              <a:t>，实行</a:t>
            </a:r>
            <a:r>
              <a:rPr lang="zh-CN" altLang="en-US" sz="2800" dirty="0">
                <a:solidFill>
                  <a:srgbClr val="FF33CC"/>
                </a:solidFill>
                <a:latin typeface="+mn-ea"/>
                <a:ea typeface="+mn-ea"/>
              </a:rPr>
              <a:t>封装</a:t>
            </a:r>
            <a:r>
              <a:rPr lang="zh-CN" altLang="en-US" sz="2800" dirty="0">
                <a:latin typeface="+mn-ea"/>
                <a:ea typeface="+mn-ea"/>
              </a:rPr>
              <a:t>和</a:t>
            </a:r>
            <a:r>
              <a:rPr lang="zh-CN" altLang="en-US" sz="2800" dirty="0">
                <a:solidFill>
                  <a:srgbClr val="FF33CC"/>
                </a:solidFill>
                <a:latin typeface="+mn-ea"/>
                <a:ea typeface="+mn-ea"/>
              </a:rPr>
              <a:t>信息隐蔽</a:t>
            </a:r>
            <a:r>
              <a:rPr lang="zh-CN" altLang="en-US" sz="2800" dirty="0">
                <a:latin typeface="+mn-ea"/>
                <a:ea typeface="+mn-ea"/>
              </a:rPr>
              <a:t>（独立于计算机）</a:t>
            </a:r>
          </a:p>
          <a:p>
            <a:pPr eaLnBrk="1" hangingPunct="1">
              <a:spcBef>
                <a:spcPct val="0"/>
              </a:spcBef>
              <a:buFontTx/>
              <a:buNone/>
            </a:pPr>
            <a:endParaRPr lang="zh-CN" altLang="en-US" sz="1800" dirty="0">
              <a:latin typeface="+mn-ea"/>
              <a:ea typeface="+mn-ea"/>
            </a:endParaRPr>
          </a:p>
          <a:p>
            <a:pPr eaLnBrk="1" hangingPunct="1">
              <a:spcBef>
                <a:spcPct val="0"/>
              </a:spcBef>
              <a:buFontTx/>
              <a:buNone/>
            </a:pPr>
            <a:r>
              <a:rPr lang="zh-CN" altLang="en-US" sz="2800" dirty="0">
                <a:latin typeface="+mn-ea"/>
                <a:ea typeface="+mn-ea"/>
              </a:rPr>
              <a:t>      “抽象”的意义在于数据类型的数学抽象特性</a:t>
            </a:r>
          </a:p>
        </p:txBody>
      </p:sp>
    </p:spTree>
    <p:extLst>
      <p:ext uri="{BB962C8B-B14F-4D97-AF65-F5344CB8AC3E}">
        <p14:creationId xmlns:p14="http://schemas.microsoft.com/office/powerpoint/2010/main" val="3840411741"/>
      </p:ext>
    </p:extLst>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抽象数据类型的定义</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35</a:t>
            </a:fld>
            <a:endParaRPr lang="en-US"/>
          </a:p>
        </p:txBody>
      </p:sp>
      <p:sp>
        <p:nvSpPr>
          <p:cNvPr id="7" name="Rectangle 6"/>
          <p:cNvSpPr>
            <a:spLocks noChangeArrowheads="1"/>
          </p:cNvSpPr>
          <p:nvPr/>
        </p:nvSpPr>
        <p:spPr bwMode="auto">
          <a:xfrm>
            <a:off x="1983923" y="1592608"/>
            <a:ext cx="5929312" cy="1570037"/>
          </a:xfrm>
          <a:prstGeom prst="rect">
            <a:avLst/>
          </a:prstGeom>
          <a:noFill/>
          <a:ln w="9525">
            <a:solidFill>
              <a:schemeClr val="tx1"/>
            </a:solidFill>
            <a:miter lim="800000"/>
            <a:headEnd/>
            <a:tailEnd/>
          </a:ln>
          <a:effectLst/>
        </p:spPr>
        <p:txBody>
          <a:bodyPr>
            <a:spAutoFit/>
          </a:bodyPr>
          <a:lstStyle/>
          <a:p>
            <a:pPr eaLnBrk="1" hangingPunct="1">
              <a:defRPr/>
            </a:pPr>
            <a:r>
              <a:rPr lang="en-US" altLang="zh-CN" sz="2400" b="1" dirty="0">
                <a:solidFill>
                  <a:srgbClr val="FF0000"/>
                </a:solidFill>
                <a:latin typeface="+mn-ea"/>
                <a:ea typeface="+mn-ea"/>
              </a:rPr>
              <a:t>ADT = （D，S，P）</a:t>
            </a:r>
          </a:p>
          <a:p>
            <a:pPr eaLnBrk="1" hangingPunct="1">
              <a:defRPr/>
            </a:pPr>
            <a:endParaRPr lang="en-US" altLang="zh-CN" sz="2400" b="1" dirty="0">
              <a:latin typeface="+mn-ea"/>
              <a:ea typeface="+mn-ea"/>
            </a:endParaRPr>
          </a:p>
          <a:p>
            <a:pPr eaLnBrk="1" hangingPunct="1">
              <a:defRPr/>
            </a:pPr>
            <a:r>
              <a:rPr lang="en-US" altLang="zh-CN" sz="2400" b="1" dirty="0">
                <a:latin typeface="+mn-ea"/>
                <a:ea typeface="+mn-ea"/>
              </a:rPr>
              <a:t>            </a:t>
            </a:r>
          </a:p>
          <a:p>
            <a:pPr eaLnBrk="1" hangingPunct="1">
              <a:defRPr/>
            </a:pPr>
            <a:r>
              <a:rPr lang="zh-CN" altLang="en-US" sz="2400" b="1" dirty="0">
                <a:latin typeface="+mn-ea"/>
                <a:ea typeface="+mn-ea"/>
              </a:rPr>
              <a:t>数据对象   </a:t>
            </a:r>
            <a:r>
              <a:rPr lang="en-US" altLang="zh-CN" sz="2400" b="1" dirty="0">
                <a:latin typeface="+mn-ea"/>
                <a:ea typeface="+mn-ea"/>
              </a:rPr>
              <a:t>D</a:t>
            </a:r>
            <a:r>
              <a:rPr lang="zh-CN" altLang="en-US" sz="2400" b="1" dirty="0">
                <a:latin typeface="+mn-ea"/>
                <a:ea typeface="+mn-ea"/>
              </a:rPr>
              <a:t>上的关系集    </a:t>
            </a:r>
            <a:r>
              <a:rPr lang="en-US" altLang="zh-CN" sz="2400" b="1" dirty="0">
                <a:latin typeface="+mn-ea"/>
                <a:ea typeface="+mn-ea"/>
              </a:rPr>
              <a:t>D</a:t>
            </a:r>
            <a:r>
              <a:rPr lang="zh-CN" altLang="en-US" sz="2400" b="1" dirty="0">
                <a:latin typeface="+mn-ea"/>
                <a:ea typeface="+mn-ea"/>
              </a:rPr>
              <a:t>上的操作集 </a:t>
            </a:r>
          </a:p>
        </p:txBody>
      </p:sp>
      <p:sp>
        <p:nvSpPr>
          <p:cNvPr id="8" name="Rectangle 7"/>
          <p:cNvSpPr>
            <a:spLocks noChangeArrowheads="1"/>
          </p:cNvSpPr>
          <p:nvPr/>
        </p:nvSpPr>
        <p:spPr bwMode="auto">
          <a:xfrm>
            <a:off x="1983923" y="3592858"/>
            <a:ext cx="5929312" cy="2678112"/>
          </a:xfrm>
          <a:prstGeom prst="rect">
            <a:avLst/>
          </a:prstGeom>
          <a:noFill/>
          <a:ln w="9525">
            <a:solidFill>
              <a:schemeClr val="tx1"/>
            </a:solidFill>
            <a:miter lim="800000"/>
            <a:headEnd/>
            <a:tailEnd/>
          </a:ln>
          <a:effectLst/>
        </p:spPr>
        <p:txBody>
          <a:bodyPr>
            <a:spAutoFit/>
          </a:bodyPr>
          <a:lstStyle/>
          <a:p>
            <a:pPr eaLnBrk="1" hangingPunct="1">
              <a:spcBef>
                <a:spcPct val="50000"/>
              </a:spcBef>
              <a:defRPr/>
            </a:pPr>
            <a:r>
              <a:rPr lang="en-US" altLang="zh-CN" sz="2400" b="1" dirty="0">
                <a:latin typeface="+mn-ea"/>
                <a:ea typeface="+mn-ea"/>
              </a:rPr>
              <a:t>ADT</a:t>
            </a:r>
            <a:r>
              <a:rPr lang="zh-CN" altLang="en-US" sz="2400" b="1" dirty="0">
                <a:latin typeface="+mn-ea"/>
                <a:ea typeface="+mn-ea"/>
              </a:rPr>
              <a:t>抽象数据类型名{ </a:t>
            </a:r>
          </a:p>
          <a:p>
            <a:pPr eaLnBrk="1" hangingPunct="1">
              <a:spcBef>
                <a:spcPct val="50000"/>
              </a:spcBef>
              <a:defRPr/>
            </a:pPr>
            <a:r>
              <a:rPr lang="zh-CN" altLang="en-US" sz="2400" b="1" dirty="0">
                <a:latin typeface="+mn-ea"/>
                <a:ea typeface="+mn-ea"/>
              </a:rPr>
              <a:t>        数据</a:t>
            </a:r>
            <a:r>
              <a:rPr lang="zh-CN" altLang="en-US" sz="2400" b="1" dirty="0">
                <a:solidFill>
                  <a:srgbClr val="3302BE"/>
                </a:solidFill>
                <a:latin typeface="+mn-ea"/>
                <a:ea typeface="+mn-ea"/>
              </a:rPr>
              <a:t>对象</a:t>
            </a:r>
            <a:r>
              <a:rPr lang="zh-CN" altLang="en-US" sz="2400" b="1" dirty="0">
                <a:latin typeface="+mn-ea"/>
                <a:ea typeface="+mn-ea"/>
              </a:rPr>
              <a:t>：&lt;数据对象的定义&gt;</a:t>
            </a:r>
          </a:p>
          <a:p>
            <a:pPr eaLnBrk="1" hangingPunct="1">
              <a:spcBef>
                <a:spcPct val="50000"/>
              </a:spcBef>
              <a:defRPr/>
            </a:pPr>
            <a:r>
              <a:rPr lang="zh-CN" altLang="en-US" sz="2400" b="1" dirty="0">
                <a:latin typeface="+mn-ea"/>
                <a:ea typeface="+mn-ea"/>
              </a:rPr>
              <a:t>        数据</a:t>
            </a:r>
            <a:r>
              <a:rPr lang="zh-CN" altLang="en-US" sz="2400" b="1" dirty="0">
                <a:solidFill>
                  <a:srgbClr val="3302BE"/>
                </a:solidFill>
                <a:latin typeface="+mn-ea"/>
                <a:ea typeface="+mn-ea"/>
              </a:rPr>
              <a:t>关系</a:t>
            </a:r>
            <a:r>
              <a:rPr lang="zh-CN" altLang="en-US" sz="2400" b="1" dirty="0">
                <a:latin typeface="+mn-ea"/>
                <a:ea typeface="+mn-ea"/>
              </a:rPr>
              <a:t>：&lt;数据关系的定义&gt; </a:t>
            </a:r>
          </a:p>
          <a:p>
            <a:pPr eaLnBrk="1" hangingPunct="1">
              <a:spcBef>
                <a:spcPct val="50000"/>
              </a:spcBef>
              <a:defRPr/>
            </a:pPr>
            <a:r>
              <a:rPr lang="zh-CN" altLang="en-US" sz="2400" b="1" dirty="0">
                <a:latin typeface="+mn-ea"/>
                <a:ea typeface="+mn-ea"/>
              </a:rPr>
              <a:t>        </a:t>
            </a:r>
            <a:r>
              <a:rPr lang="zh-CN" altLang="en-US" sz="2400" b="1" dirty="0">
                <a:solidFill>
                  <a:srgbClr val="3302BE"/>
                </a:solidFill>
                <a:latin typeface="+mn-ea"/>
                <a:ea typeface="+mn-ea"/>
              </a:rPr>
              <a:t>基本操作 </a:t>
            </a:r>
            <a:r>
              <a:rPr lang="zh-CN" altLang="en-US" sz="2400" b="1" dirty="0">
                <a:latin typeface="+mn-ea"/>
                <a:ea typeface="+mn-ea"/>
              </a:rPr>
              <a:t>：&lt;基本操作的定义&gt; </a:t>
            </a:r>
          </a:p>
          <a:p>
            <a:pPr eaLnBrk="1" hangingPunct="1">
              <a:spcBef>
                <a:spcPct val="50000"/>
              </a:spcBef>
              <a:defRPr/>
            </a:pPr>
            <a:r>
              <a:rPr lang="zh-CN" altLang="en-US" sz="2400" b="1" dirty="0">
                <a:latin typeface="+mn-ea"/>
                <a:ea typeface="+mn-ea"/>
              </a:rPr>
              <a:t>    } </a:t>
            </a:r>
            <a:r>
              <a:rPr lang="en-US" altLang="zh-CN" sz="2400" b="1" dirty="0">
                <a:latin typeface="+mn-ea"/>
                <a:ea typeface="+mn-ea"/>
              </a:rPr>
              <a:t>ADT</a:t>
            </a:r>
            <a:r>
              <a:rPr lang="zh-CN" altLang="en-US" sz="2400" b="1" dirty="0">
                <a:latin typeface="+mn-ea"/>
                <a:ea typeface="+mn-ea"/>
              </a:rPr>
              <a:t>抽象数据类型名</a:t>
            </a:r>
          </a:p>
        </p:txBody>
      </p:sp>
      <p:sp>
        <p:nvSpPr>
          <p:cNvPr id="9" name="Rectangle 8"/>
          <p:cNvSpPr>
            <a:spLocks noChangeArrowheads="1"/>
          </p:cNvSpPr>
          <p:nvPr/>
        </p:nvSpPr>
        <p:spPr bwMode="auto">
          <a:xfrm>
            <a:off x="769485" y="3807170"/>
            <a:ext cx="1071563" cy="1754188"/>
          </a:xfrm>
          <a:prstGeom prst="rect">
            <a:avLst/>
          </a:prstGeom>
          <a:solidFill>
            <a:schemeClr val="accent5">
              <a:lumMod val="40000"/>
              <a:lumOff val="60000"/>
            </a:schemeClr>
          </a:solidFill>
          <a:ln w="9525">
            <a:noFill/>
            <a:miter lim="800000"/>
            <a:headEnd/>
            <a:tailEnd/>
          </a:ln>
          <a:effectLst/>
        </p:spPr>
        <p:txBody>
          <a:bodyPr>
            <a:spAutoFit/>
          </a:bodyPr>
          <a:lstStyle/>
          <a:p>
            <a:pPr eaLnBrk="1" hangingPunct="1">
              <a:spcBef>
                <a:spcPct val="50000"/>
              </a:spcBef>
              <a:defRPr/>
            </a:pPr>
            <a:r>
              <a:rPr lang="en-US" altLang="zh-CN" sz="2400" b="1" dirty="0">
                <a:solidFill>
                  <a:srgbClr val="FF0000"/>
                </a:solidFill>
                <a:latin typeface="+mn-ea"/>
                <a:ea typeface="+mn-ea"/>
              </a:rPr>
              <a:t>ADT</a:t>
            </a:r>
          </a:p>
          <a:p>
            <a:pPr eaLnBrk="1" hangingPunct="1">
              <a:spcBef>
                <a:spcPct val="50000"/>
              </a:spcBef>
              <a:defRPr/>
            </a:pPr>
            <a:r>
              <a:rPr lang="zh-CN" altLang="en-US" sz="2400" dirty="0">
                <a:latin typeface="+mn-ea"/>
                <a:ea typeface="+mn-ea"/>
              </a:rPr>
              <a:t>常用定义格式</a:t>
            </a:r>
          </a:p>
        </p:txBody>
      </p:sp>
      <p:sp>
        <p:nvSpPr>
          <p:cNvPr id="10" name="Line 9"/>
          <p:cNvSpPr>
            <a:spLocks noChangeShapeType="1"/>
          </p:cNvSpPr>
          <p:nvPr/>
        </p:nvSpPr>
        <p:spPr bwMode="auto">
          <a:xfrm flipH="1">
            <a:off x="2407785" y="2021233"/>
            <a:ext cx="933450" cy="661987"/>
          </a:xfrm>
          <a:prstGeom prst="line">
            <a:avLst/>
          </a:prstGeom>
          <a:noFill/>
          <a:ln w="349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10"/>
          <p:cNvSpPr>
            <a:spLocks noChangeShapeType="1"/>
          </p:cNvSpPr>
          <p:nvPr/>
        </p:nvSpPr>
        <p:spPr bwMode="auto">
          <a:xfrm>
            <a:off x="3912735" y="2021233"/>
            <a:ext cx="247650" cy="738187"/>
          </a:xfrm>
          <a:prstGeom prst="line">
            <a:avLst/>
          </a:prstGeom>
          <a:noFill/>
          <a:ln w="349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11"/>
          <p:cNvSpPr>
            <a:spLocks noChangeShapeType="1"/>
          </p:cNvSpPr>
          <p:nvPr/>
        </p:nvSpPr>
        <p:spPr bwMode="auto">
          <a:xfrm>
            <a:off x="4341360" y="1949795"/>
            <a:ext cx="1724025" cy="809625"/>
          </a:xfrm>
          <a:prstGeom prst="line">
            <a:avLst/>
          </a:prstGeom>
          <a:noFill/>
          <a:ln w="349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455284592"/>
      </p:ext>
    </p:extLst>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抽象数据类型如何表示和实现</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36</a:t>
            </a:fld>
            <a:endParaRPr lang="en-US"/>
          </a:p>
        </p:txBody>
      </p:sp>
      <p:sp>
        <p:nvSpPr>
          <p:cNvPr id="6" name="Rectangle 3"/>
          <p:cNvSpPr txBox="1">
            <a:spLocks noChangeArrowheads="1"/>
          </p:cNvSpPr>
          <p:nvPr/>
        </p:nvSpPr>
        <p:spPr bwMode="auto">
          <a:xfrm>
            <a:off x="357188" y="158556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FontTx/>
              <a:buNone/>
            </a:pPr>
            <a:r>
              <a:rPr lang="en-US" altLang="zh-CN" sz="2800" b="1">
                <a:latin typeface="+mn-ea"/>
                <a:ea typeface="+mn-ea"/>
              </a:rPr>
              <a:t>  </a:t>
            </a:r>
            <a:r>
              <a:rPr lang="zh-CN" altLang="en-US" sz="2800" b="1">
                <a:latin typeface="+mn-ea"/>
                <a:ea typeface="+mn-ea"/>
              </a:rPr>
              <a:t>抽象数据类型可以通过</a:t>
            </a:r>
            <a:r>
              <a:rPr lang="zh-CN" altLang="en-US" sz="2800" b="1">
                <a:solidFill>
                  <a:schemeClr val="tx2"/>
                </a:solidFill>
                <a:latin typeface="+mn-ea"/>
                <a:ea typeface="+mn-ea"/>
              </a:rPr>
              <a:t>固有的</a:t>
            </a:r>
            <a:r>
              <a:rPr lang="zh-CN" altLang="en-US" sz="2800" b="1">
                <a:latin typeface="+mn-ea"/>
                <a:ea typeface="+mn-ea"/>
              </a:rPr>
              <a:t>数据类型（如整型、实型、字符型等）来表示和实现。</a:t>
            </a:r>
          </a:p>
        </p:txBody>
      </p:sp>
      <p:sp>
        <p:nvSpPr>
          <p:cNvPr id="7" name="Rectangle 4"/>
          <p:cNvSpPr>
            <a:spLocks noChangeArrowheads="1"/>
          </p:cNvSpPr>
          <p:nvPr/>
        </p:nvSpPr>
        <p:spPr bwMode="auto">
          <a:xfrm>
            <a:off x="304800" y="3042885"/>
            <a:ext cx="86868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050925" indent="-1050925">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800" dirty="0">
                <a:solidFill>
                  <a:schemeClr val="tx2"/>
                </a:solidFill>
                <a:latin typeface="+mn-ea"/>
                <a:ea typeface="+mn-ea"/>
              </a:rPr>
              <a:t>注</a:t>
            </a:r>
            <a:r>
              <a:rPr lang="en-US" altLang="zh-CN" sz="2800" dirty="0">
                <a:solidFill>
                  <a:schemeClr val="tx2"/>
                </a:solidFill>
                <a:latin typeface="+mn-ea"/>
                <a:ea typeface="+mn-ea"/>
              </a:rPr>
              <a:t>1</a:t>
            </a:r>
            <a:r>
              <a:rPr lang="en-US" altLang="zh-CN" sz="2800" dirty="0">
                <a:latin typeface="+mn-ea"/>
                <a:ea typeface="+mn-ea"/>
              </a:rPr>
              <a:t> </a:t>
            </a:r>
            <a:r>
              <a:rPr lang="zh-CN" altLang="en-US" sz="2800" dirty="0">
                <a:latin typeface="+mn-ea"/>
                <a:ea typeface="+mn-ea"/>
              </a:rPr>
              <a:t>：它有些类似</a:t>
            </a:r>
            <a:r>
              <a:rPr lang="en-US" altLang="zh-CN" sz="2800" dirty="0">
                <a:latin typeface="+mn-ea"/>
                <a:ea typeface="+mn-ea"/>
              </a:rPr>
              <a:t>C</a:t>
            </a:r>
            <a:r>
              <a:rPr lang="zh-CN" altLang="en-US" sz="2800" dirty="0">
                <a:latin typeface="+mn-ea"/>
                <a:ea typeface="+mn-ea"/>
              </a:rPr>
              <a:t>语言中的</a:t>
            </a:r>
            <a:r>
              <a:rPr lang="zh-CN" altLang="en-US" sz="2800" dirty="0">
                <a:solidFill>
                  <a:schemeClr val="tx2"/>
                </a:solidFill>
                <a:latin typeface="+mn-ea"/>
                <a:ea typeface="+mn-ea"/>
              </a:rPr>
              <a:t>结构（</a:t>
            </a:r>
            <a:r>
              <a:rPr lang="en-US" altLang="zh-CN" sz="2800" dirty="0" err="1">
                <a:solidFill>
                  <a:schemeClr val="tx2"/>
                </a:solidFill>
                <a:latin typeface="+mn-ea"/>
                <a:ea typeface="+mn-ea"/>
              </a:rPr>
              <a:t>struct</a:t>
            </a:r>
            <a:r>
              <a:rPr lang="en-US" altLang="zh-CN" sz="2800" dirty="0">
                <a:solidFill>
                  <a:schemeClr val="tx2"/>
                </a:solidFill>
                <a:latin typeface="+mn-ea"/>
                <a:ea typeface="+mn-ea"/>
              </a:rPr>
              <a:t>)</a:t>
            </a:r>
            <a:r>
              <a:rPr lang="zh-CN" altLang="en-US" sz="2800" dirty="0">
                <a:solidFill>
                  <a:schemeClr val="tx2"/>
                </a:solidFill>
                <a:latin typeface="+mn-ea"/>
                <a:ea typeface="+mn-ea"/>
              </a:rPr>
              <a:t>类型</a:t>
            </a:r>
            <a:r>
              <a:rPr lang="zh-CN" altLang="en-US" sz="2800" dirty="0">
                <a:latin typeface="+mn-ea"/>
                <a:ea typeface="+mn-ea"/>
              </a:rPr>
              <a:t>，但增加了相关的</a:t>
            </a:r>
            <a:r>
              <a:rPr lang="zh-CN" altLang="en-US" sz="2800" dirty="0">
                <a:solidFill>
                  <a:schemeClr val="tx2"/>
                </a:solidFill>
                <a:latin typeface="+mn-ea"/>
                <a:ea typeface="+mn-ea"/>
              </a:rPr>
              <a:t>服务</a:t>
            </a:r>
            <a:r>
              <a:rPr lang="en-US" altLang="zh-CN" sz="2800" dirty="0">
                <a:solidFill>
                  <a:schemeClr val="tx2"/>
                </a:solidFill>
                <a:latin typeface="+mn-ea"/>
                <a:ea typeface="+mn-ea"/>
              </a:rPr>
              <a:t>(</a:t>
            </a:r>
            <a:r>
              <a:rPr lang="zh-CN" altLang="en-US" sz="2800" dirty="0">
                <a:solidFill>
                  <a:schemeClr val="tx2"/>
                </a:solidFill>
                <a:latin typeface="+mn-ea"/>
                <a:ea typeface="+mn-ea"/>
              </a:rPr>
              <a:t>或操作</a:t>
            </a:r>
            <a:r>
              <a:rPr lang="en-US" altLang="zh-CN" sz="2800" dirty="0">
                <a:solidFill>
                  <a:schemeClr val="tx2"/>
                </a:solidFill>
                <a:latin typeface="+mn-ea"/>
                <a:ea typeface="+mn-ea"/>
              </a:rPr>
              <a:t>)</a:t>
            </a:r>
            <a:r>
              <a:rPr lang="zh-CN" altLang="en-US" sz="2800" dirty="0">
                <a:latin typeface="+mn-ea"/>
                <a:ea typeface="+mn-ea"/>
              </a:rPr>
              <a:t>。</a:t>
            </a:r>
          </a:p>
          <a:p>
            <a:pPr eaLnBrk="1" hangingPunct="1">
              <a:spcBef>
                <a:spcPct val="50000"/>
              </a:spcBef>
              <a:buFontTx/>
              <a:buNone/>
            </a:pPr>
            <a:r>
              <a:rPr lang="zh-CN" altLang="en-US" sz="2800" dirty="0">
                <a:solidFill>
                  <a:schemeClr val="tx2"/>
                </a:solidFill>
                <a:latin typeface="+mn-ea"/>
                <a:ea typeface="+mn-ea"/>
              </a:rPr>
              <a:t>注</a:t>
            </a:r>
            <a:r>
              <a:rPr lang="en-US" altLang="zh-CN" sz="2800" dirty="0">
                <a:solidFill>
                  <a:schemeClr val="tx2"/>
                </a:solidFill>
                <a:latin typeface="+mn-ea"/>
                <a:ea typeface="+mn-ea"/>
              </a:rPr>
              <a:t>2</a:t>
            </a:r>
            <a:r>
              <a:rPr lang="en-US" altLang="zh-CN" sz="2800" dirty="0">
                <a:latin typeface="+mn-ea"/>
                <a:ea typeface="+mn-ea"/>
              </a:rPr>
              <a:t> </a:t>
            </a:r>
            <a:r>
              <a:rPr lang="zh-CN" altLang="en-US" sz="2800" dirty="0">
                <a:latin typeface="+mn-ea"/>
                <a:ea typeface="+mn-ea"/>
              </a:rPr>
              <a:t>：教材中用</a:t>
            </a:r>
            <a:r>
              <a:rPr lang="zh-CN" altLang="en-US" sz="2800" dirty="0">
                <a:solidFill>
                  <a:schemeClr val="tx2"/>
                </a:solidFill>
                <a:latin typeface="+mn-ea"/>
                <a:ea typeface="+mn-ea"/>
              </a:rPr>
              <a:t>类</a:t>
            </a:r>
            <a:r>
              <a:rPr lang="en-US" altLang="zh-CN" sz="2800" dirty="0">
                <a:solidFill>
                  <a:schemeClr val="tx2"/>
                </a:solidFill>
                <a:latin typeface="+mn-ea"/>
                <a:ea typeface="+mn-ea"/>
              </a:rPr>
              <a:t>C</a:t>
            </a:r>
            <a:r>
              <a:rPr lang="zh-CN" altLang="en-US" sz="2800" dirty="0">
                <a:latin typeface="+mn-ea"/>
                <a:ea typeface="+mn-ea"/>
              </a:rPr>
              <a:t>语言（介于伪码和</a:t>
            </a:r>
            <a:r>
              <a:rPr lang="en-US" altLang="zh-CN" sz="2800" dirty="0">
                <a:latin typeface="+mn-ea"/>
                <a:ea typeface="+mn-ea"/>
              </a:rPr>
              <a:t>C</a:t>
            </a:r>
            <a:r>
              <a:rPr lang="zh-CN" altLang="en-US" sz="2800" dirty="0">
                <a:latin typeface="+mn-ea"/>
                <a:ea typeface="+mn-ea"/>
              </a:rPr>
              <a:t>语言之间）作为描述工具。其描述语法汇总在教材</a:t>
            </a:r>
            <a:r>
              <a:rPr lang="en-US" altLang="zh-CN" sz="2800" dirty="0">
                <a:solidFill>
                  <a:schemeClr val="hlink"/>
                </a:solidFill>
                <a:latin typeface="+mn-ea"/>
                <a:ea typeface="+mn-ea"/>
              </a:rPr>
              <a:t>P10-11</a:t>
            </a:r>
            <a:r>
              <a:rPr lang="zh-CN" altLang="en-US" sz="2800" dirty="0">
                <a:latin typeface="+mn-ea"/>
                <a:ea typeface="+mn-ea"/>
              </a:rPr>
              <a:t>上。</a:t>
            </a:r>
            <a:endParaRPr lang="zh-CN" altLang="en-US" sz="2800" dirty="0">
              <a:solidFill>
                <a:schemeClr val="accent1"/>
              </a:solidFill>
              <a:latin typeface="+mn-ea"/>
              <a:ea typeface="+mn-ea"/>
            </a:endParaRPr>
          </a:p>
        </p:txBody>
      </p:sp>
      <p:sp>
        <p:nvSpPr>
          <p:cNvPr id="8" name="Rectangle 6"/>
          <p:cNvSpPr>
            <a:spLocks noChangeArrowheads="1"/>
          </p:cNvSpPr>
          <p:nvPr/>
        </p:nvSpPr>
        <p:spPr bwMode="auto">
          <a:xfrm>
            <a:off x="653250" y="5557485"/>
            <a:ext cx="6862776" cy="523220"/>
          </a:xfrm>
          <a:prstGeom prst="rect">
            <a:avLst/>
          </a:prstGeom>
          <a:solidFill>
            <a:srgbClr val="CCFFFF"/>
          </a:solidFill>
          <a:ln w="9525">
            <a:solidFill>
              <a:schemeClr val="tx1"/>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50000"/>
              </a:spcBef>
              <a:buFontTx/>
              <a:buNone/>
            </a:pPr>
            <a:r>
              <a:rPr lang="zh-CN" altLang="en-US" sz="2800">
                <a:solidFill>
                  <a:schemeClr val="hlink"/>
                </a:solidFill>
                <a:latin typeface="+mn-ea"/>
                <a:ea typeface="+mn-ea"/>
              </a:rPr>
              <a:t>但上机时要用具体语言实现，如</a:t>
            </a:r>
            <a:r>
              <a:rPr lang="en-US" altLang="zh-CN" sz="2800">
                <a:solidFill>
                  <a:schemeClr val="hlink"/>
                </a:solidFill>
                <a:latin typeface="+mn-ea"/>
                <a:ea typeface="+mn-ea"/>
              </a:rPr>
              <a:t>C</a:t>
            </a:r>
            <a:r>
              <a:rPr lang="zh-CN" altLang="en-US" sz="2800">
                <a:solidFill>
                  <a:schemeClr val="hlink"/>
                </a:solidFill>
                <a:latin typeface="+mn-ea"/>
                <a:ea typeface="+mn-ea"/>
              </a:rPr>
              <a:t>或</a:t>
            </a:r>
            <a:r>
              <a:rPr lang="en-US" altLang="zh-CN" sz="2800">
                <a:solidFill>
                  <a:schemeClr val="hlink"/>
                </a:solidFill>
                <a:latin typeface="+mn-ea"/>
                <a:ea typeface="+mn-ea"/>
              </a:rPr>
              <a:t>C++</a:t>
            </a:r>
            <a:r>
              <a:rPr lang="zh-CN" altLang="en-US" sz="2800">
                <a:solidFill>
                  <a:schemeClr val="hlink"/>
                </a:solidFill>
                <a:latin typeface="+mn-ea"/>
                <a:ea typeface="+mn-ea"/>
              </a:rPr>
              <a:t>等</a:t>
            </a:r>
          </a:p>
        </p:txBody>
      </p:sp>
    </p:spTree>
    <p:extLst>
      <p:ext uri="{BB962C8B-B14F-4D97-AF65-F5344CB8AC3E}">
        <p14:creationId xmlns:p14="http://schemas.microsoft.com/office/powerpoint/2010/main" val="2074870363"/>
      </p:ext>
    </p:extLst>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ltLang="zh-CN" dirty="0"/>
              <a:t>1.3 </a:t>
            </a:r>
            <a:r>
              <a:rPr lang="zh-CN" altLang="en-US" dirty="0"/>
              <a:t>抽象数据类型的表示和实现</a:t>
            </a:r>
          </a:p>
        </p:txBody>
      </p:sp>
      <p:sp>
        <p:nvSpPr>
          <p:cNvPr id="4710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28CA8B8-7C43-4565-8810-C93BCA0E5D9A}" type="slidenum">
              <a:rPr lang="zh-CN" altLang="en-US" sz="1200" smtClean="0">
                <a:solidFill>
                  <a:srgbClr val="898989"/>
                </a:solidFill>
              </a:rPr>
              <a:pPr>
                <a:spcBef>
                  <a:spcPct val="0"/>
                </a:spcBef>
                <a:buFontTx/>
                <a:buNone/>
              </a:pPr>
              <a:t>37</a:t>
            </a:fld>
            <a:endParaRPr lang="zh-CN" altLang="en-US" sz="1200">
              <a:solidFill>
                <a:srgbClr val="898989"/>
              </a:solidFill>
            </a:endParaRPr>
          </a:p>
        </p:txBody>
      </p:sp>
      <p:sp>
        <p:nvSpPr>
          <p:cNvPr id="8" name="Rectangle 2"/>
          <p:cNvSpPr txBox="1">
            <a:spLocks noChangeArrowheads="1"/>
          </p:cNvSpPr>
          <p:nvPr/>
        </p:nvSpPr>
        <p:spPr>
          <a:xfrm>
            <a:off x="107950" y="71438"/>
            <a:ext cx="6516688" cy="333375"/>
          </a:xfrm>
          <a:prstGeom prst="rect">
            <a:avLst/>
          </a:prstGeom>
        </p:spPr>
        <p:txBody>
          <a:bodyPr/>
          <a:lstStyle/>
          <a:p>
            <a:pPr eaLnBrk="1" hangingPunct="1">
              <a:defRPr/>
            </a:pPr>
            <a:r>
              <a:rPr lang="zh-CN" altLang="en-US" b="1" dirty="0">
                <a:latin typeface="+mj-lt"/>
                <a:ea typeface="+mj-ea"/>
                <a:cs typeface="+mj-cs"/>
              </a:rPr>
              <a:t>抽象数据类型的表示与实现 </a:t>
            </a:r>
            <a:r>
              <a:rPr lang="en-US" altLang="zh-CN" b="1" dirty="0">
                <a:latin typeface="+mj-lt"/>
                <a:ea typeface="+mj-ea"/>
                <a:cs typeface="+mj-cs"/>
              </a:rPr>
              <a:t>---</a:t>
            </a:r>
            <a:r>
              <a:rPr lang="en-US" altLang="zh-CN" b="1" dirty="0">
                <a:solidFill>
                  <a:srgbClr val="FF99FF"/>
                </a:solidFill>
                <a:latin typeface="+mj-lt"/>
                <a:ea typeface="+mj-ea"/>
                <a:cs typeface="+mj-cs"/>
              </a:rPr>
              <a:t> </a:t>
            </a:r>
            <a:r>
              <a:rPr lang="zh-CN" altLang="en-US" b="1" dirty="0">
                <a:solidFill>
                  <a:srgbClr val="00309C"/>
                </a:solidFill>
                <a:latin typeface="+mj-lt"/>
                <a:ea typeface="+mj-ea"/>
                <a:cs typeface="+mj-cs"/>
              </a:rPr>
              <a:t>类</a:t>
            </a:r>
            <a:r>
              <a:rPr lang="en-US" altLang="zh-CN" b="1" dirty="0">
                <a:solidFill>
                  <a:srgbClr val="00309C"/>
                </a:solidFill>
                <a:latin typeface="+mj-lt"/>
                <a:ea typeface="+mj-ea"/>
                <a:cs typeface="+mj-cs"/>
              </a:rPr>
              <a:t>C</a:t>
            </a:r>
            <a:r>
              <a:rPr lang="zh-CN" altLang="en-US" b="1" dirty="0">
                <a:solidFill>
                  <a:srgbClr val="00309C"/>
                </a:solidFill>
                <a:latin typeface="+mj-lt"/>
                <a:ea typeface="+mj-ea"/>
                <a:cs typeface="+mj-cs"/>
              </a:rPr>
              <a:t>语言</a:t>
            </a:r>
          </a:p>
        </p:txBody>
      </p:sp>
      <p:sp>
        <p:nvSpPr>
          <p:cNvPr id="9" name="Rectangle 3"/>
          <p:cNvSpPr txBox="1">
            <a:spLocks noChangeArrowheads="1"/>
          </p:cNvSpPr>
          <p:nvPr/>
        </p:nvSpPr>
        <p:spPr>
          <a:xfrm>
            <a:off x="215900" y="642938"/>
            <a:ext cx="8928100" cy="5095875"/>
          </a:xfrm>
          <a:prstGeom prst="rect">
            <a:avLst/>
          </a:prstGeom>
        </p:spPr>
        <p:txBody>
          <a:bodyPr/>
          <a:lstStyle/>
          <a:p>
            <a:pPr marL="342900" indent="-342900" eaLnBrk="1" hangingPunct="1">
              <a:spcBef>
                <a:spcPct val="20000"/>
              </a:spcBef>
              <a:buFont typeface="Wingdings" pitchFamily="2" charset="2"/>
              <a:buChar char="Ø"/>
              <a:defRPr/>
            </a:pPr>
            <a:r>
              <a:rPr lang="zh-CN" altLang="en-US" sz="2800" b="1" dirty="0">
                <a:solidFill>
                  <a:srgbClr val="00309C"/>
                </a:solidFill>
                <a:latin typeface="+mn-lt"/>
                <a:ea typeface="+mn-ea"/>
              </a:rPr>
              <a:t>预定义常量和类型</a:t>
            </a:r>
          </a:p>
          <a:p>
            <a:pPr marL="742950" lvl="1" indent="-285750" eaLnBrk="1" hangingPunct="1">
              <a:spcBef>
                <a:spcPct val="20000"/>
              </a:spcBef>
              <a:buFont typeface="Arial" charset="0"/>
              <a:buChar char="–"/>
              <a:defRPr/>
            </a:pPr>
            <a:r>
              <a:rPr lang="zh-CN" altLang="en-US" sz="2400" dirty="0">
                <a:latin typeface="+mn-lt"/>
                <a:ea typeface="+mn-ea"/>
              </a:rPr>
              <a:t>函数结果状态代码</a:t>
            </a:r>
          </a:p>
          <a:p>
            <a:pPr marL="1143000" lvl="2" indent="-228600" eaLnBrk="1" hangingPunct="1">
              <a:spcBef>
                <a:spcPct val="20000"/>
              </a:spcBef>
              <a:buFont typeface="Wingdings" pitchFamily="2" charset="2"/>
              <a:buNone/>
              <a:defRPr/>
            </a:pPr>
            <a:r>
              <a:rPr lang="en-US" altLang="zh-CN" sz="2400" dirty="0">
                <a:latin typeface="+mn-lt"/>
                <a:ea typeface="+mn-ea"/>
              </a:rPr>
              <a:t>#define TRUE  1</a:t>
            </a:r>
          </a:p>
          <a:p>
            <a:pPr marL="1143000" lvl="2" indent="-228600" eaLnBrk="1" hangingPunct="1">
              <a:spcBef>
                <a:spcPct val="20000"/>
              </a:spcBef>
              <a:buFont typeface="Wingdings" pitchFamily="2" charset="2"/>
              <a:buNone/>
              <a:defRPr/>
            </a:pPr>
            <a:r>
              <a:rPr lang="en-US" altLang="zh-CN" sz="2400" dirty="0">
                <a:latin typeface="+mn-lt"/>
                <a:ea typeface="+mn-ea"/>
              </a:rPr>
              <a:t>#define FALSE 0</a:t>
            </a:r>
          </a:p>
          <a:p>
            <a:pPr marL="1143000" lvl="2" indent="-228600" eaLnBrk="1" hangingPunct="1">
              <a:spcBef>
                <a:spcPct val="20000"/>
              </a:spcBef>
              <a:buFont typeface="Wingdings" pitchFamily="2" charset="2"/>
              <a:buNone/>
              <a:defRPr/>
            </a:pPr>
            <a:r>
              <a:rPr lang="en-US" altLang="zh-CN" sz="2400" dirty="0">
                <a:latin typeface="+mn-lt"/>
                <a:ea typeface="+mn-ea"/>
              </a:rPr>
              <a:t>#define OK 1</a:t>
            </a:r>
          </a:p>
          <a:p>
            <a:pPr marL="1143000" lvl="2" indent="-228600" eaLnBrk="1" hangingPunct="1">
              <a:spcBef>
                <a:spcPct val="20000"/>
              </a:spcBef>
              <a:buFont typeface="Wingdings" pitchFamily="2" charset="2"/>
              <a:buNone/>
              <a:defRPr/>
            </a:pPr>
            <a:r>
              <a:rPr lang="en-US" altLang="zh-CN" sz="2400" dirty="0">
                <a:latin typeface="+mn-lt"/>
                <a:ea typeface="+mn-ea"/>
              </a:rPr>
              <a:t>#define ERROR 0</a:t>
            </a:r>
          </a:p>
          <a:p>
            <a:pPr marL="1143000" lvl="2" indent="-228600" eaLnBrk="1" hangingPunct="1">
              <a:spcBef>
                <a:spcPct val="20000"/>
              </a:spcBef>
              <a:buFont typeface="Wingdings" pitchFamily="2" charset="2"/>
              <a:buNone/>
              <a:defRPr/>
            </a:pPr>
            <a:r>
              <a:rPr lang="en-US" altLang="zh-CN" sz="2400" dirty="0">
                <a:latin typeface="+mn-lt"/>
                <a:ea typeface="+mn-ea"/>
              </a:rPr>
              <a:t>#define INFEASIBLE -1</a:t>
            </a:r>
          </a:p>
          <a:p>
            <a:pPr marL="1143000" lvl="2" indent="-228600" eaLnBrk="1" hangingPunct="1">
              <a:spcBef>
                <a:spcPct val="20000"/>
              </a:spcBef>
              <a:buFont typeface="Wingdings" pitchFamily="2" charset="2"/>
              <a:buNone/>
              <a:defRPr/>
            </a:pPr>
            <a:r>
              <a:rPr lang="en-US" altLang="zh-CN" sz="2400" dirty="0">
                <a:latin typeface="+mn-lt"/>
                <a:ea typeface="+mn-ea"/>
              </a:rPr>
              <a:t>#define OVERFLOW -2</a:t>
            </a:r>
          </a:p>
          <a:p>
            <a:pPr marL="1143000" lvl="2" indent="-228600" eaLnBrk="1" hangingPunct="1">
              <a:spcBef>
                <a:spcPct val="20000"/>
              </a:spcBef>
              <a:buFont typeface="Wingdings" pitchFamily="2" charset="2"/>
              <a:buNone/>
              <a:defRPr/>
            </a:pPr>
            <a:endParaRPr lang="en-US" altLang="zh-CN" sz="2400" dirty="0">
              <a:latin typeface="+mn-lt"/>
              <a:ea typeface="+mn-ea"/>
            </a:endParaRPr>
          </a:p>
          <a:p>
            <a:pPr marL="742950" lvl="1" indent="-285750" eaLnBrk="1" hangingPunct="1">
              <a:spcBef>
                <a:spcPct val="20000"/>
              </a:spcBef>
              <a:buFont typeface="Arial" charset="0"/>
              <a:buChar char="–"/>
              <a:defRPr/>
            </a:pPr>
            <a:r>
              <a:rPr lang="zh-CN" altLang="en-US" sz="2400" dirty="0">
                <a:latin typeface="+mn-lt"/>
                <a:ea typeface="+mn-ea"/>
              </a:rPr>
              <a:t>函数的返回类型 </a:t>
            </a:r>
            <a:r>
              <a:rPr lang="en-US" altLang="zh-CN" sz="2400" dirty="0">
                <a:latin typeface="+mn-lt"/>
                <a:ea typeface="+mn-ea"/>
              </a:rPr>
              <a:t>status</a:t>
            </a:r>
            <a:r>
              <a:rPr lang="zh-CN" altLang="en-US" sz="2400" dirty="0">
                <a:latin typeface="+mn-lt"/>
                <a:ea typeface="+mn-ea"/>
              </a:rPr>
              <a:t>，其值是函数结果状态代码</a:t>
            </a:r>
          </a:p>
          <a:p>
            <a:pPr marL="1143000" lvl="2" indent="-228600" eaLnBrk="1" hangingPunct="1">
              <a:spcBef>
                <a:spcPct val="20000"/>
              </a:spcBef>
              <a:buFont typeface="Wingdings" pitchFamily="2" charset="2"/>
              <a:buNone/>
              <a:defRPr/>
            </a:pPr>
            <a:r>
              <a:rPr lang="en-US" altLang="zh-CN" sz="2400" dirty="0" err="1">
                <a:latin typeface="+mn-lt"/>
                <a:ea typeface="+mn-ea"/>
              </a:rPr>
              <a:t>typedef</a:t>
            </a:r>
            <a:r>
              <a:rPr lang="en-US" altLang="zh-CN" sz="2400" dirty="0">
                <a:latin typeface="+mn-lt"/>
                <a:ea typeface="+mn-ea"/>
              </a:rPr>
              <a:t>  </a:t>
            </a:r>
            <a:r>
              <a:rPr lang="en-US" altLang="zh-CN" sz="2400" dirty="0" err="1">
                <a:latin typeface="+mn-lt"/>
                <a:ea typeface="+mn-ea"/>
              </a:rPr>
              <a:t>int</a:t>
            </a:r>
            <a:r>
              <a:rPr lang="en-US" altLang="zh-CN" sz="2400" dirty="0">
                <a:latin typeface="+mn-lt"/>
                <a:ea typeface="+mn-ea"/>
              </a:rPr>
              <a:t> status;</a:t>
            </a:r>
          </a:p>
          <a:p>
            <a:pPr marL="1143000" lvl="2" indent="-228600" eaLnBrk="1" hangingPunct="1">
              <a:spcBef>
                <a:spcPct val="20000"/>
              </a:spcBef>
              <a:buFont typeface="Arial" charset="0"/>
              <a:buChar char="•"/>
              <a:defRPr/>
            </a:pPr>
            <a:endParaRPr lang="zh-CN" altLang="en-US" sz="2400" dirty="0">
              <a:latin typeface="+mn-lt"/>
              <a:ea typeface="+mn-ea"/>
            </a:endParaRPr>
          </a:p>
        </p:txBody>
      </p:sp>
    </p:spTree>
    <p:extLst>
      <p:ext uri="{BB962C8B-B14F-4D97-AF65-F5344CB8AC3E}">
        <p14:creationId xmlns:p14="http://schemas.microsoft.com/office/powerpoint/2010/main" val="207669355"/>
      </p:ext>
    </p:extLst>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ltLang="zh-CN" dirty="0"/>
              <a:t>1.3 </a:t>
            </a:r>
            <a:r>
              <a:rPr lang="zh-CN" altLang="en-US" dirty="0"/>
              <a:t>抽象数据类型的表示和实现</a:t>
            </a:r>
          </a:p>
        </p:txBody>
      </p:sp>
      <p:sp>
        <p:nvSpPr>
          <p:cNvPr id="4813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7676ADF-D1CC-48A6-AA30-9E1DC0E35A8E}" type="slidenum">
              <a:rPr lang="zh-CN" altLang="en-US" sz="1200" smtClean="0">
                <a:solidFill>
                  <a:srgbClr val="898989"/>
                </a:solidFill>
              </a:rPr>
              <a:pPr>
                <a:spcBef>
                  <a:spcPct val="0"/>
                </a:spcBef>
                <a:buFontTx/>
                <a:buNone/>
              </a:pPr>
              <a:t>38</a:t>
            </a:fld>
            <a:endParaRPr lang="zh-CN" altLang="en-US" sz="1200">
              <a:solidFill>
                <a:srgbClr val="898989"/>
              </a:solidFill>
            </a:endParaRPr>
          </a:p>
        </p:txBody>
      </p:sp>
      <p:sp>
        <p:nvSpPr>
          <p:cNvPr id="8" name="Rectangle 2"/>
          <p:cNvSpPr txBox="1">
            <a:spLocks noChangeArrowheads="1"/>
          </p:cNvSpPr>
          <p:nvPr/>
        </p:nvSpPr>
        <p:spPr>
          <a:xfrm>
            <a:off x="107950" y="71438"/>
            <a:ext cx="6516688" cy="333375"/>
          </a:xfrm>
          <a:prstGeom prst="rect">
            <a:avLst/>
          </a:prstGeom>
        </p:spPr>
        <p:txBody>
          <a:bodyPr/>
          <a:lstStyle/>
          <a:p>
            <a:pPr eaLnBrk="1" hangingPunct="1">
              <a:defRPr/>
            </a:pPr>
            <a:r>
              <a:rPr lang="zh-CN" altLang="en-US" b="1" dirty="0">
                <a:latin typeface="+mj-lt"/>
                <a:ea typeface="+mj-ea"/>
                <a:cs typeface="+mj-cs"/>
              </a:rPr>
              <a:t>抽象数据类型的表示与实现 </a:t>
            </a:r>
            <a:r>
              <a:rPr lang="en-US" altLang="zh-CN" b="1" dirty="0">
                <a:latin typeface="+mj-lt"/>
                <a:ea typeface="+mj-ea"/>
                <a:cs typeface="+mj-cs"/>
              </a:rPr>
              <a:t>---</a:t>
            </a:r>
            <a:r>
              <a:rPr lang="en-US" altLang="zh-CN" b="1" dirty="0">
                <a:solidFill>
                  <a:srgbClr val="FF99FF"/>
                </a:solidFill>
                <a:latin typeface="+mj-lt"/>
                <a:ea typeface="+mj-ea"/>
                <a:cs typeface="+mj-cs"/>
              </a:rPr>
              <a:t> </a:t>
            </a:r>
            <a:r>
              <a:rPr lang="zh-CN" altLang="en-US" b="1" dirty="0">
                <a:solidFill>
                  <a:srgbClr val="00309C"/>
                </a:solidFill>
                <a:latin typeface="+mj-lt"/>
                <a:ea typeface="+mj-ea"/>
                <a:cs typeface="+mj-cs"/>
              </a:rPr>
              <a:t>类</a:t>
            </a:r>
            <a:r>
              <a:rPr lang="en-US" altLang="zh-CN" b="1" dirty="0">
                <a:solidFill>
                  <a:srgbClr val="00309C"/>
                </a:solidFill>
                <a:latin typeface="+mj-lt"/>
                <a:ea typeface="+mj-ea"/>
                <a:cs typeface="+mj-cs"/>
              </a:rPr>
              <a:t>C</a:t>
            </a:r>
            <a:r>
              <a:rPr lang="zh-CN" altLang="en-US" b="1" dirty="0">
                <a:solidFill>
                  <a:srgbClr val="00309C"/>
                </a:solidFill>
                <a:latin typeface="+mj-lt"/>
                <a:ea typeface="+mj-ea"/>
                <a:cs typeface="+mj-cs"/>
              </a:rPr>
              <a:t>语言</a:t>
            </a:r>
          </a:p>
        </p:txBody>
      </p:sp>
      <p:sp>
        <p:nvSpPr>
          <p:cNvPr id="6" name="Rectangle 3"/>
          <p:cNvSpPr txBox="1">
            <a:spLocks noChangeArrowheads="1"/>
          </p:cNvSpPr>
          <p:nvPr/>
        </p:nvSpPr>
        <p:spPr>
          <a:xfrm>
            <a:off x="107950" y="476250"/>
            <a:ext cx="8928100" cy="6265863"/>
          </a:xfrm>
          <a:prstGeom prst="rect">
            <a:avLst/>
          </a:prstGeom>
        </p:spPr>
        <p:txBody>
          <a:bodyPr/>
          <a:lstStyle/>
          <a:p>
            <a:pPr marL="342900" indent="-342900" eaLnBrk="1" hangingPunct="1">
              <a:spcBef>
                <a:spcPct val="20000"/>
              </a:spcBef>
              <a:buFont typeface="Wingdings" pitchFamily="2" charset="2"/>
              <a:buChar char="Ø"/>
              <a:defRPr/>
            </a:pPr>
            <a:r>
              <a:rPr lang="zh-CN" altLang="en-US" sz="2800" b="1" dirty="0">
                <a:solidFill>
                  <a:srgbClr val="00309C"/>
                </a:solidFill>
                <a:latin typeface="+mn-lt"/>
                <a:ea typeface="+mn-ea"/>
              </a:rPr>
              <a:t>数据结构的表示（存储结构）用类型定义（</a:t>
            </a:r>
            <a:r>
              <a:rPr lang="en-US" altLang="zh-CN" sz="2800" b="1" dirty="0" err="1">
                <a:solidFill>
                  <a:srgbClr val="00309C"/>
                </a:solidFill>
                <a:latin typeface="+mn-lt"/>
                <a:ea typeface="+mn-ea"/>
              </a:rPr>
              <a:t>typedef</a:t>
            </a:r>
            <a:r>
              <a:rPr lang="zh-CN" altLang="en-US" sz="2800" b="1" dirty="0">
                <a:solidFill>
                  <a:srgbClr val="00309C"/>
                </a:solidFill>
                <a:latin typeface="+mn-lt"/>
                <a:ea typeface="+mn-ea"/>
              </a:rPr>
              <a:t>）描述。数据元素的类型约定为</a:t>
            </a:r>
            <a:r>
              <a:rPr lang="en-US" altLang="zh-CN" sz="2800" b="1" dirty="0" err="1">
                <a:solidFill>
                  <a:srgbClr val="00309C"/>
                </a:solidFill>
                <a:latin typeface="+mn-lt"/>
                <a:ea typeface="+mn-ea"/>
              </a:rPr>
              <a:t>ElemType</a:t>
            </a:r>
            <a:r>
              <a:rPr lang="en-US" altLang="zh-CN" sz="2800" b="1" dirty="0">
                <a:solidFill>
                  <a:srgbClr val="00309C"/>
                </a:solidFill>
                <a:latin typeface="+mn-lt"/>
                <a:ea typeface="+mn-ea"/>
              </a:rPr>
              <a:t>, </a:t>
            </a:r>
            <a:r>
              <a:rPr lang="zh-CN" altLang="en-US" sz="2800" b="1" dirty="0">
                <a:solidFill>
                  <a:srgbClr val="00309C"/>
                </a:solidFill>
                <a:latin typeface="+mn-lt"/>
                <a:ea typeface="+mn-ea"/>
              </a:rPr>
              <a:t>由用户在使用该数据类型时自行定义。</a:t>
            </a:r>
          </a:p>
          <a:p>
            <a:pPr marL="742950" lvl="1" indent="-285750" eaLnBrk="1" hangingPunct="1">
              <a:spcBef>
                <a:spcPct val="20000"/>
              </a:spcBef>
              <a:buFont typeface="Arial" charset="0"/>
              <a:buChar char="–"/>
              <a:defRPr/>
            </a:pPr>
            <a:r>
              <a:rPr lang="zh-CN" altLang="en-US" sz="2400" b="1" dirty="0">
                <a:latin typeface="+mn-lt"/>
                <a:ea typeface="+mn-ea"/>
              </a:rPr>
              <a:t>示例：</a:t>
            </a:r>
          </a:p>
          <a:p>
            <a:pPr marL="1143000" lvl="2" indent="-228600" eaLnBrk="1" hangingPunct="1">
              <a:spcBef>
                <a:spcPct val="20000"/>
              </a:spcBef>
              <a:buFont typeface="Wingdings" pitchFamily="2" charset="2"/>
              <a:buNone/>
              <a:defRPr/>
            </a:pPr>
            <a:r>
              <a:rPr lang="en-US" altLang="zh-CN" sz="2400" dirty="0" err="1">
                <a:latin typeface="+mn-lt"/>
                <a:ea typeface="+mn-ea"/>
              </a:rPr>
              <a:t>typedef</a:t>
            </a:r>
            <a:r>
              <a:rPr lang="en-US" altLang="zh-CN" sz="2400" dirty="0">
                <a:latin typeface="+mn-lt"/>
                <a:ea typeface="+mn-ea"/>
              </a:rPr>
              <a:t>  </a:t>
            </a:r>
            <a:r>
              <a:rPr lang="en-US" altLang="zh-CN" sz="2400" dirty="0" err="1">
                <a:latin typeface="+mn-lt"/>
                <a:ea typeface="+mn-ea"/>
              </a:rPr>
              <a:t>struct</a:t>
            </a:r>
            <a:r>
              <a:rPr lang="en-US" altLang="zh-CN" sz="2400" dirty="0">
                <a:latin typeface="+mn-lt"/>
                <a:ea typeface="+mn-ea"/>
              </a:rPr>
              <a:t> </a:t>
            </a:r>
            <a:r>
              <a:rPr lang="en-US" altLang="zh-CN" sz="2400" dirty="0" err="1">
                <a:latin typeface="+mn-lt"/>
                <a:ea typeface="+mn-ea"/>
              </a:rPr>
              <a:t>LNode</a:t>
            </a:r>
            <a:r>
              <a:rPr lang="en-US" altLang="zh-CN" sz="2400" dirty="0">
                <a:latin typeface="+mn-lt"/>
                <a:ea typeface="+mn-ea"/>
              </a:rPr>
              <a:t>{</a:t>
            </a:r>
          </a:p>
          <a:p>
            <a:pPr marL="1600200" lvl="3" indent="-228600" eaLnBrk="1" hangingPunct="1">
              <a:spcBef>
                <a:spcPct val="20000"/>
              </a:spcBef>
              <a:buFont typeface="Wingdings" pitchFamily="2" charset="2"/>
              <a:buNone/>
              <a:defRPr/>
            </a:pPr>
            <a:r>
              <a:rPr lang="en-US" altLang="zh-CN" sz="2000" dirty="0" err="1">
                <a:latin typeface="+mn-lt"/>
                <a:ea typeface="+mn-ea"/>
              </a:rPr>
              <a:t>Elemtype</a:t>
            </a:r>
            <a:r>
              <a:rPr lang="en-US" altLang="zh-CN" sz="2000" dirty="0">
                <a:latin typeface="+mn-lt"/>
                <a:ea typeface="+mn-ea"/>
              </a:rPr>
              <a:t> data;</a:t>
            </a:r>
          </a:p>
          <a:p>
            <a:pPr marL="1600200" lvl="3" indent="-228600" eaLnBrk="1" hangingPunct="1">
              <a:spcBef>
                <a:spcPct val="20000"/>
              </a:spcBef>
              <a:buFont typeface="Wingdings" pitchFamily="2" charset="2"/>
              <a:buNone/>
              <a:defRPr/>
            </a:pPr>
            <a:r>
              <a:rPr lang="en-US" altLang="zh-CN" sz="2000" dirty="0" err="1">
                <a:latin typeface="+mn-lt"/>
                <a:ea typeface="+mn-ea"/>
              </a:rPr>
              <a:t>struct</a:t>
            </a:r>
            <a:r>
              <a:rPr lang="en-US" altLang="zh-CN" sz="2000" dirty="0">
                <a:latin typeface="+mn-lt"/>
                <a:ea typeface="+mn-ea"/>
              </a:rPr>
              <a:t> </a:t>
            </a:r>
            <a:r>
              <a:rPr lang="en-US" altLang="zh-CN" sz="2000" dirty="0" err="1">
                <a:latin typeface="+mn-lt"/>
                <a:ea typeface="+mn-ea"/>
              </a:rPr>
              <a:t>LNode</a:t>
            </a:r>
            <a:r>
              <a:rPr lang="en-US" altLang="zh-CN" sz="2000" dirty="0">
                <a:latin typeface="+mn-lt"/>
                <a:ea typeface="+mn-ea"/>
              </a:rPr>
              <a:t> *next;</a:t>
            </a:r>
          </a:p>
          <a:p>
            <a:pPr marL="1143000" lvl="2" indent="-228600" eaLnBrk="1" hangingPunct="1">
              <a:spcBef>
                <a:spcPct val="20000"/>
              </a:spcBef>
              <a:buFont typeface="Wingdings" pitchFamily="2" charset="2"/>
              <a:buNone/>
              <a:defRPr/>
            </a:pPr>
            <a:r>
              <a:rPr lang="en-US" altLang="zh-CN" sz="2400" dirty="0">
                <a:latin typeface="+mn-lt"/>
                <a:ea typeface="+mn-ea"/>
              </a:rPr>
              <a:t>} </a:t>
            </a:r>
            <a:r>
              <a:rPr lang="en-US" altLang="zh-CN" sz="2400" dirty="0" err="1">
                <a:latin typeface="+mn-lt"/>
                <a:ea typeface="+mn-ea"/>
              </a:rPr>
              <a:t>Lnode</a:t>
            </a:r>
            <a:r>
              <a:rPr lang="en-US" altLang="zh-CN" sz="2400" dirty="0">
                <a:latin typeface="+mn-lt"/>
                <a:ea typeface="+mn-ea"/>
              </a:rPr>
              <a:t>, *</a:t>
            </a:r>
            <a:r>
              <a:rPr lang="en-US" altLang="zh-CN" sz="2400" dirty="0" err="1">
                <a:latin typeface="+mn-lt"/>
                <a:ea typeface="+mn-ea"/>
              </a:rPr>
              <a:t>LinkList</a:t>
            </a:r>
            <a:r>
              <a:rPr lang="en-US" altLang="zh-CN" sz="2400" dirty="0">
                <a:latin typeface="+mn-lt"/>
                <a:ea typeface="+mn-ea"/>
              </a:rPr>
              <a:t>;</a:t>
            </a:r>
          </a:p>
          <a:p>
            <a:pPr marL="1143000" lvl="2" indent="-228600" eaLnBrk="1" hangingPunct="1">
              <a:spcBef>
                <a:spcPct val="20000"/>
              </a:spcBef>
              <a:buFont typeface="Wingdings" pitchFamily="2" charset="2"/>
              <a:buNone/>
              <a:defRPr/>
            </a:pPr>
            <a:endParaRPr lang="en-US" altLang="zh-CN" sz="2400" dirty="0">
              <a:latin typeface="+mn-lt"/>
              <a:ea typeface="+mn-ea"/>
            </a:endParaRPr>
          </a:p>
          <a:p>
            <a:pPr marL="342900" indent="-342900" eaLnBrk="1" hangingPunct="1">
              <a:spcBef>
                <a:spcPct val="20000"/>
              </a:spcBef>
              <a:buFont typeface="Wingdings" pitchFamily="2" charset="2"/>
              <a:buChar char="Ø"/>
              <a:defRPr/>
            </a:pPr>
            <a:r>
              <a:rPr lang="zh-CN" altLang="en-US" sz="2800" b="1" dirty="0">
                <a:solidFill>
                  <a:srgbClr val="00309C"/>
                </a:solidFill>
                <a:latin typeface="+mn-lt"/>
                <a:ea typeface="+mn-ea"/>
              </a:rPr>
              <a:t>基本操作的算法都用以下形式的函数描述</a:t>
            </a:r>
          </a:p>
          <a:p>
            <a:pPr marL="1143000" lvl="2" indent="-228600" eaLnBrk="1" hangingPunct="1">
              <a:spcBef>
                <a:spcPct val="20000"/>
              </a:spcBef>
              <a:buFont typeface="Wingdings" pitchFamily="2" charset="2"/>
              <a:buNone/>
              <a:defRPr/>
            </a:pPr>
            <a:r>
              <a:rPr lang="zh-CN" altLang="en-US" sz="2400" dirty="0">
                <a:latin typeface="+mn-lt"/>
                <a:ea typeface="+mn-ea"/>
              </a:rPr>
              <a:t>函数类型 函数名（函数参数表）</a:t>
            </a:r>
            <a:r>
              <a:rPr lang="en-US" altLang="zh-CN" sz="2400" dirty="0">
                <a:latin typeface="+mn-lt"/>
                <a:ea typeface="+mn-ea"/>
              </a:rPr>
              <a:t>{</a:t>
            </a:r>
          </a:p>
          <a:p>
            <a:pPr marL="1600200" lvl="3" indent="-228600" eaLnBrk="1" hangingPunct="1">
              <a:spcBef>
                <a:spcPct val="20000"/>
              </a:spcBef>
              <a:buFont typeface="Wingdings" pitchFamily="2" charset="2"/>
              <a:buNone/>
              <a:defRPr/>
            </a:pPr>
            <a:r>
              <a:rPr lang="en-US" altLang="zh-CN" sz="2000" dirty="0">
                <a:latin typeface="+mn-lt"/>
                <a:ea typeface="+mn-ea"/>
              </a:rPr>
              <a:t>//</a:t>
            </a:r>
            <a:r>
              <a:rPr lang="zh-CN" altLang="en-US" sz="2000" dirty="0">
                <a:latin typeface="+mn-lt"/>
                <a:ea typeface="+mn-ea"/>
              </a:rPr>
              <a:t>算法说明</a:t>
            </a:r>
          </a:p>
          <a:p>
            <a:pPr marL="1600200" lvl="3" indent="-228600" eaLnBrk="1" hangingPunct="1">
              <a:spcBef>
                <a:spcPct val="20000"/>
              </a:spcBef>
              <a:buFont typeface="Wingdings" pitchFamily="2" charset="2"/>
              <a:buNone/>
              <a:defRPr/>
            </a:pPr>
            <a:r>
              <a:rPr lang="zh-CN" altLang="en-US" sz="2000" dirty="0">
                <a:latin typeface="+mn-lt"/>
                <a:ea typeface="+mn-ea"/>
              </a:rPr>
              <a:t>语句序列</a:t>
            </a:r>
          </a:p>
          <a:p>
            <a:pPr marL="1143000" lvl="2" indent="-228600" eaLnBrk="1" hangingPunct="1">
              <a:spcBef>
                <a:spcPct val="20000"/>
              </a:spcBef>
              <a:buFont typeface="Wingdings" pitchFamily="2" charset="2"/>
              <a:buNone/>
              <a:defRPr/>
            </a:pPr>
            <a:r>
              <a:rPr lang="en-US" altLang="zh-CN" sz="2400" dirty="0">
                <a:latin typeface="+mn-lt"/>
                <a:ea typeface="+mn-ea"/>
              </a:rPr>
              <a:t>}	//</a:t>
            </a:r>
            <a:r>
              <a:rPr lang="zh-CN" altLang="en-US" sz="2400" dirty="0">
                <a:latin typeface="+mn-lt"/>
                <a:ea typeface="+mn-ea"/>
              </a:rPr>
              <a:t>函数名</a:t>
            </a:r>
          </a:p>
        </p:txBody>
      </p:sp>
    </p:spTree>
    <p:extLst>
      <p:ext uri="{BB962C8B-B14F-4D97-AF65-F5344CB8AC3E}">
        <p14:creationId xmlns:p14="http://schemas.microsoft.com/office/powerpoint/2010/main" val="1552743481"/>
      </p:ext>
    </p:extLst>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ltLang="zh-CN" dirty="0"/>
              <a:t>1.3 </a:t>
            </a:r>
            <a:r>
              <a:rPr lang="zh-CN" altLang="en-US" dirty="0"/>
              <a:t>抽象数据类型的表示和实现</a:t>
            </a:r>
          </a:p>
        </p:txBody>
      </p:sp>
      <p:sp>
        <p:nvSpPr>
          <p:cNvPr id="4915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79EE0C4-50CC-4F3A-B4B2-F1545DD502E8}" type="slidenum">
              <a:rPr lang="zh-CN" altLang="en-US" sz="1200" smtClean="0">
                <a:solidFill>
                  <a:srgbClr val="898989"/>
                </a:solidFill>
              </a:rPr>
              <a:pPr>
                <a:spcBef>
                  <a:spcPct val="0"/>
                </a:spcBef>
                <a:buFontTx/>
                <a:buNone/>
              </a:pPr>
              <a:t>39</a:t>
            </a:fld>
            <a:endParaRPr lang="zh-CN" altLang="en-US" sz="1200">
              <a:solidFill>
                <a:srgbClr val="898989"/>
              </a:solidFill>
            </a:endParaRPr>
          </a:p>
        </p:txBody>
      </p:sp>
      <p:sp>
        <p:nvSpPr>
          <p:cNvPr id="8" name="Rectangle 2"/>
          <p:cNvSpPr txBox="1">
            <a:spLocks noChangeArrowheads="1"/>
          </p:cNvSpPr>
          <p:nvPr/>
        </p:nvSpPr>
        <p:spPr>
          <a:xfrm>
            <a:off x="107950" y="71438"/>
            <a:ext cx="6516688" cy="333375"/>
          </a:xfrm>
          <a:prstGeom prst="rect">
            <a:avLst/>
          </a:prstGeom>
        </p:spPr>
        <p:txBody>
          <a:bodyPr/>
          <a:lstStyle/>
          <a:p>
            <a:pPr eaLnBrk="1" hangingPunct="1">
              <a:defRPr/>
            </a:pPr>
            <a:r>
              <a:rPr lang="zh-CN" altLang="en-US" b="1" dirty="0">
                <a:latin typeface="+mj-lt"/>
                <a:ea typeface="+mj-ea"/>
                <a:cs typeface="+mj-cs"/>
              </a:rPr>
              <a:t>抽象数据类型的表示与实现 </a:t>
            </a:r>
            <a:r>
              <a:rPr lang="en-US" altLang="zh-CN" b="1" dirty="0">
                <a:latin typeface="+mj-lt"/>
                <a:ea typeface="+mj-ea"/>
                <a:cs typeface="+mj-cs"/>
              </a:rPr>
              <a:t>---</a:t>
            </a:r>
            <a:r>
              <a:rPr lang="en-US" altLang="zh-CN" b="1" dirty="0">
                <a:solidFill>
                  <a:srgbClr val="FF99FF"/>
                </a:solidFill>
                <a:latin typeface="+mj-lt"/>
                <a:ea typeface="+mj-ea"/>
                <a:cs typeface="+mj-cs"/>
              </a:rPr>
              <a:t> </a:t>
            </a:r>
            <a:r>
              <a:rPr lang="zh-CN" altLang="en-US" b="1" dirty="0">
                <a:solidFill>
                  <a:srgbClr val="00309C"/>
                </a:solidFill>
                <a:latin typeface="+mj-lt"/>
                <a:ea typeface="+mj-ea"/>
                <a:cs typeface="+mj-cs"/>
              </a:rPr>
              <a:t>类</a:t>
            </a:r>
            <a:r>
              <a:rPr lang="en-US" altLang="zh-CN" b="1" dirty="0">
                <a:solidFill>
                  <a:srgbClr val="00309C"/>
                </a:solidFill>
                <a:latin typeface="+mj-lt"/>
                <a:ea typeface="+mj-ea"/>
                <a:cs typeface="+mj-cs"/>
              </a:rPr>
              <a:t>C</a:t>
            </a:r>
            <a:r>
              <a:rPr lang="zh-CN" altLang="en-US" b="1" dirty="0">
                <a:solidFill>
                  <a:srgbClr val="00309C"/>
                </a:solidFill>
                <a:latin typeface="+mj-lt"/>
                <a:ea typeface="+mj-ea"/>
                <a:cs typeface="+mj-cs"/>
              </a:rPr>
              <a:t>语言</a:t>
            </a:r>
          </a:p>
        </p:txBody>
      </p:sp>
      <p:sp>
        <p:nvSpPr>
          <p:cNvPr id="7" name="Rectangle 3"/>
          <p:cNvSpPr txBox="1">
            <a:spLocks noChangeArrowheads="1"/>
          </p:cNvSpPr>
          <p:nvPr/>
        </p:nvSpPr>
        <p:spPr>
          <a:xfrm>
            <a:off x="107950" y="476250"/>
            <a:ext cx="8928100" cy="6265863"/>
          </a:xfrm>
          <a:prstGeom prst="rect">
            <a:avLst/>
          </a:prstGeom>
        </p:spPr>
        <p:txBody>
          <a:bodyPr/>
          <a:lstStyle/>
          <a:p>
            <a:pPr marL="342900" indent="-342900" eaLnBrk="1" hangingPunct="1">
              <a:spcBef>
                <a:spcPct val="20000"/>
              </a:spcBef>
              <a:buFont typeface="Wingdings" pitchFamily="2" charset="2"/>
              <a:buChar char="Ø"/>
              <a:defRPr/>
            </a:pPr>
            <a:r>
              <a:rPr lang="zh-CN" altLang="en-US" sz="2800" b="1" dirty="0">
                <a:solidFill>
                  <a:srgbClr val="00309C"/>
                </a:solidFill>
                <a:latin typeface="+mn-lt"/>
                <a:ea typeface="+mn-ea"/>
              </a:rPr>
              <a:t>赋值语句</a:t>
            </a:r>
          </a:p>
          <a:p>
            <a:pPr marL="742950" lvl="1" indent="-285750" eaLnBrk="1" hangingPunct="1">
              <a:spcBef>
                <a:spcPct val="20000"/>
              </a:spcBef>
              <a:buFont typeface="Arial" charset="0"/>
              <a:buChar char="–"/>
              <a:defRPr/>
            </a:pPr>
            <a:r>
              <a:rPr lang="zh-CN" altLang="en-US" sz="2400" dirty="0">
                <a:latin typeface="+mn-lt"/>
                <a:ea typeface="+mn-ea"/>
              </a:rPr>
              <a:t>简单赋值    </a:t>
            </a:r>
          </a:p>
          <a:p>
            <a:pPr marL="1143000" lvl="2" indent="-228600" eaLnBrk="1" hangingPunct="1">
              <a:spcBef>
                <a:spcPct val="20000"/>
              </a:spcBef>
              <a:buFont typeface="Wingdings" pitchFamily="2" charset="2"/>
              <a:buNone/>
              <a:defRPr/>
            </a:pPr>
            <a:r>
              <a:rPr lang="zh-CN" altLang="en-US" sz="2400" dirty="0">
                <a:latin typeface="+mn-lt"/>
                <a:ea typeface="+mn-ea"/>
              </a:rPr>
              <a:t>	变量名 </a:t>
            </a:r>
            <a:r>
              <a:rPr lang="en-US" altLang="zh-CN" sz="2400" dirty="0">
                <a:latin typeface="+mn-lt"/>
                <a:ea typeface="+mn-ea"/>
              </a:rPr>
              <a:t>= </a:t>
            </a:r>
            <a:r>
              <a:rPr lang="zh-CN" altLang="en-US" sz="2400" dirty="0">
                <a:latin typeface="+mn-lt"/>
                <a:ea typeface="+mn-ea"/>
              </a:rPr>
              <a:t>表达式</a:t>
            </a:r>
          </a:p>
          <a:p>
            <a:pPr marL="742950" lvl="1" indent="-285750" eaLnBrk="1" hangingPunct="1">
              <a:spcBef>
                <a:spcPct val="20000"/>
              </a:spcBef>
              <a:buFont typeface="Arial" charset="0"/>
              <a:buChar char="–"/>
              <a:defRPr/>
            </a:pPr>
            <a:r>
              <a:rPr lang="zh-CN" altLang="en-US" sz="2400" dirty="0">
                <a:latin typeface="+mn-lt"/>
                <a:ea typeface="+mn-ea"/>
              </a:rPr>
              <a:t>串联赋值</a:t>
            </a:r>
          </a:p>
          <a:p>
            <a:pPr marL="1143000" lvl="2" indent="-228600" eaLnBrk="1" hangingPunct="1">
              <a:spcBef>
                <a:spcPct val="20000"/>
              </a:spcBef>
              <a:buFont typeface="Wingdings" pitchFamily="2" charset="2"/>
              <a:buNone/>
              <a:defRPr/>
            </a:pPr>
            <a:r>
              <a:rPr lang="zh-CN" altLang="en-US" sz="2400" dirty="0">
                <a:latin typeface="+mn-lt"/>
                <a:ea typeface="+mn-ea"/>
              </a:rPr>
              <a:t>	变量名</a:t>
            </a:r>
            <a:r>
              <a:rPr lang="en-US" altLang="zh-CN" sz="2400" dirty="0">
                <a:latin typeface="+mn-lt"/>
                <a:ea typeface="+mn-ea"/>
              </a:rPr>
              <a:t>1 = </a:t>
            </a:r>
            <a:r>
              <a:rPr lang="zh-CN" altLang="en-US" sz="2400" dirty="0">
                <a:latin typeface="+mn-lt"/>
                <a:ea typeface="+mn-ea"/>
              </a:rPr>
              <a:t>变量名</a:t>
            </a:r>
            <a:r>
              <a:rPr lang="en-US" altLang="zh-CN" sz="2400" dirty="0">
                <a:latin typeface="+mn-lt"/>
                <a:ea typeface="+mn-ea"/>
              </a:rPr>
              <a:t>2 = </a:t>
            </a:r>
            <a:r>
              <a:rPr lang="en-US" altLang="zh-CN" sz="2400" dirty="0">
                <a:latin typeface="宋体"/>
                <a:ea typeface="+mn-ea"/>
              </a:rPr>
              <a:t>·</a:t>
            </a:r>
            <a:r>
              <a:rPr lang="en-US" altLang="zh-CN" sz="2400" dirty="0">
                <a:latin typeface="+mn-lt"/>
                <a:ea typeface="+mn-ea"/>
              </a:rPr>
              <a:t> </a:t>
            </a:r>
            <a:r>
              <a:rPr lang="en-US" altLang="zh-CN" sz="2400" dirty="0">
                <a:latin typeface="宋体"/>
                <a:ea typeface="+mn-ea"/>
              </a:rPr>
              <a:t>·</a:t>
            </a:r>
            <a:r>
              <a:rPr lang="en-US" altLang="zh-CN" sz="2400" dirty="0">
                <a:latin typeface="+mn-lt"/>
                <a:ea typeface="+mn-ea"/>
              </a:rPr>
              <a:t> </a:t>
            </a:r>
            <a:r>
              <a:rPr lang="en-US" altLang="zh-CN" sz="2400" dirty="0">
                <a:latin typeface="宋体"/>
                <a:ea typeface="+mn-ea"/>
              </a:rPr>
              <a:t>·</a:t>
            </a:r>
            <a:r>
              <a:rPr lang="en-US" altLang="zh-CN" sz="2400" dirty="0">
                <a:latin typeface="+mn-lt"/>
                <a:ea typeface="+mn-ea"/>
              </a:rPr>
              <a:t> = </a:t>
            </a:r>
            <a:r>
              <a:rPr lang="zh-CN" altLang="en-US" sz="2400" dirty="0">
                <a:latin typeface="+mn-lt"/>
                <a:ea typeface="+mn-ea"/>
              </a:rPr>
              <a:t>变量名</a:t>
            </a:r>
            <a:r>
              <a:rPr lang="en-US" altLang="zh-CN" sz="2400" dirty="0">
                <a:latin typeface="+mn-lt"/>
                <a:ea typeface="+mn-ea"/>
              </a:rPr>
              <a:t>k = </a:t>
            </a:r>
            <a:r>
              <a:rPr lang="zh-CN" altLang="en-US" sz="2400" dirty="0">
                <a:latin typeface="+mn-lt"/>
                <a:ea typeface="+mn-ea"/>
              </a:rPr>
              <a:t>表达式</a:t>
            </a:r>
            <a:r>
              <a:rPr lang="en-US" altLang="zh-CN" sz="2400" dirty="0">
                <a:latin typeface="+mn-lt"/>
                <a:ea typeface="+mn-ea"/>
              </a:rPr>
              <a:t>;</a:t>
            </a:r>
          </a:p>
          <a:p>
            <a:pPr marL="742950" lvl="1" indent="-285750" eaLnBrk="1" hangingPunct="1">
              <a:spcBef>
                <a:spcPct val="20000"/>
              </a:spcBef>
              <a:buFont typeface="Arial" charset="0"/>
              <a:buChar char="–"/>
              <a:defRPr/>
            </a:pPr>
            <a:r>
              <a:rPr lang="zh-CN" altLang="en-US" sz="2400" dirty="0">
                <a:latin typeface="+mn-lt"/>
                <a:ea typeface="+mn-ea"/>
              </a:rPr>
              <a:t>成组赋值    </a:t>
            </a:r>
          </a:p>
          <a:p>
            <a:pPr marL="1143000" lvl="2" indent="-228600" eaLnBrk="1" hangingPunct="1">
              <a:spcBef>
                <a:spcPct val="20000"/>
              </a:spcBef>
              <a:buFont typeface="Wingdings" pitchFamily="2" charset="2"/>
              <a:buNone/>
              <a:defRPr/>
            </a:pPr>
            <a:r>
              <a:rPr lang="zh-CN" altLang="en-US" sz="2400" dirty="0">
                <a:latin typeface="+mn-lt"/>
                <a:ea typeface="+mn-ea"/>
              </a:rPr>
              <a:t>   （变量名</a:t>
            </a:r>
            <a:r>
              <a:rPr lang="en-US" altLang="zh-CN" sz="2400" dirty="0">
                <a:latin typeface="+mn-lt"/>
                <a:ea typeface="+mn-ea"/>
              </a:rPr>
              <a:t>1</a:t>
            </a:r>
            <a:r>
              <a:rPr lang="zh-CN" altLang="en-US" sz="2400" dirty="0">
                <a:latin typeface="+mn-lt"/>
                <a:ea typeface="+mn-ea"/>
              </a:rPr>
              <a:t>，变量名</a:t>
            </a:r>
            <a:r>
              <a:rPr lang="en-US" altLang="zh-CN" sz="2400" dirty="0">
                <a:latin typeface="+mn-lt"/>
                <a:ea typeface="+mn-ea"/>
              </a:rPr>
              <a:t>2</a:t>
            </a:r>
            <a:r>
              <a:rPr lang="zh-CN" altLang="en-US" sz="2400" dirty="0">
                <a:latin typeface="+mn-lt"/>
                <a:ea typeface="+mn-ea"/>
              </a:rPr>
              <a:t>，</a:t>
            </a:r>
            <a:r>
              <a:rPr lang="en-US" altLang="zh-CN" sz="2400" dirty="0">
                <a:latin typeface="宋体"/>
                <a:ea typeface="+mn-ea"/>
              </a:rPr>
              <a:t>·</a:t>
            </a:r>
            <a:r>
              <a:rPr lang="en-US" altLang="zh-CN" sz="2400" dirty="0">
                <a:latin typeface="+mn-lt"/>
                <a:ea typeface="+mn-ea"/>
              </a:rPr>
              <a:t> </a:t>
            </a:r>
            <a:r>
              <a:rPr lang="en-US" altLang="zh-CN" sz="2400" dirty="0">
                <a:latin typeface="宋体"/>
                <a:ea typeface="+mn-ea"/>
              </a:rPr>
              <a:t>·</a:t>
            </a:r>
            <a:r>
              <a:rPr lang="en-US" altLang="zh-CN" sz="2400" dirty="0">
                <a:latin typeface="+mn-lt"/>
                <a:ea typeface="+mn-ea"/>
              </a:rPr>
              <a:t> </a:t>
            </a:r>
            <a:r>
              <a:rPr lang="en-US" altLang="zh-CN" sz="2400" dirty="0">
                <a:latin typeface="宋体"/>
                <a:ea typeface="+mn-ea"/>
              </a:rPr>
              <a:t>·</a:t>
            </a:r>
            <a:r>
              <a:rPr lang="zh-CN" altLang="en-US" sz="2400" dirty="0">
                <a:latin typeface="+mn-lt"/>
                <a:ea typeface="+mn-ea"/>
              </a:rPr>
              <a:t>，变量名</a:t>
            </a:r>
            <a:r>
              <a:rPr lang="en-US" altLang="zh-CN" sz="2400" dirty="0">
                <a:latin typeface="+mn-lt"/>
                <a:ea typeface="+mn-ea"/>
              </a:rPr>
              <a:t>k</a:t>
            </a:r>
            <a:r>
              <a:rPr lang="zh-CN" altLang="en-US" sz="2400" dirty="0">
                <a:latin typeface="+mn-lt"/>
                <a:ea typeface="+mn-ea"/>
              </a:rPr>
              <a:t> ）</a:t>
            </a:r>
            <a:r>
              <a:rPr lang="en-US" altLang="zh-CN" sz="2400" dirty="0">
                <a:latin typeface="+mn-lt"/>
                <a:ea typeface="+mn-ea"/>
              </a:rPr>
              <a:t>=</a:t>
            </a:r>
          </a:p>
          <a:p>
            <a:pPr marL="1143000" lvl="2" indent="-228600" eaLnBrk="1" hangingPunct="1">
              <a:spcBef>
                <a:spcPct val="20000"/>
              </a:spcBef>
              <a:buFont typeface="Wingdings" pitchFamily="2" charset="2"/>
              <a:buNone/>
              <a:defRPr/>
            </a:pPr>
            <a:r>
              <a:rPr lang="en-US" altLang="zh-CN" sz="2400" dirty="0">
                <a:latin typeface="+mn-lt"/>
                <a:ea typeface="+mn-ea"/>
              </a:rPr>
              <a:t>	          </a:t>
            </a:r>
            <a:r>
              <a:rPr lang="zh-CN" altLang="en-US" sz="2400" dirty="0">
                <a:latin typeface="+mn-lt"/>
                <a:ea typeface="+mn-ea"/>
              </a:rPr>
              <a:t>（表达式</a:t>
            </a:r>
            <a:r>
              <a:rPr lang="en-US" altLang="zh-CN" sz="2400" dirty="0">
                <a:latin typeface="+mn-lt"/>
                <a:ea typeface="+mn-ea"/>
              </a:rPr>
              <a:t>1</a:t>
            </a:r>
            <a:r>
              <a:rPr lang="zh-CN" altLang="en-US" sz="2400" dirty="0">
                <a:latin typeface="+mn-lt"/>
                <a:ea typeface="+mn-ea"/>
              </a:rPr>
              <a:t>，表达式</a:t>
            </a:r>
            <a:r>
              <a:rPr lang="en-US" altLang="zh-CN" sz="2400" dirty="0">
                <a:latin typeface="+mn-lt"/>
                <a:ea typeface="+mn-ea"/>
              </a:rPr>
              <a:t>2</a:t>
            </a:r>
            <a:r>
              <a:rPr lang="zh-CN" altLang="en-US" sz="2400" dirty="0">
                <a:latin typeface="+mn-lt"/>
                <a:ea typeface="+mn-ea"/>
              </a:rPr>
              <a:t>，</a:t>
            </a:r>
            <a:r>
              <a:rPr lang="en-US" altLang="zh-CN" sz="2400" dirty="0">
                <a:latin typeface="宋体"/>
                <a:ea typeface="+mn-ea"/>
              </a:rPr>
              <a:t>·</a:t>
            </a:r>
            <a:r>
              <a:rPr lang="en-US" altLang="zh-CN" sz="2400" dirty="0">
                <a:latin typeface="+mn-lt"/>
                <a:ea typeface="+mn-ea"/>
              </a:rPr>
              <a:t> </a:t>
            </a:r>
            <a:r>
              <a:rPr lang="en-US" altLang="zh-CN" sz="2400" dirty="0">
                <a:latin typeface="宋体"/>
                <a:ea typeface="+mn-ea"/>
              </a:rPr>
              <a:t>·</a:t>
            </a:r>
            <a:r>
              <a:rPr lang="en-US" altLang="zh-CN" sz="2400" dirty="0">
                <a:latin typeface="+mn-lt"/>
                <a:ea typeface="+mn-ea"/>
              </a:rPr>
              <a:t> </a:t>
            </a:r>
            <a:r>
              <a:rPr lang="en-US" altLang="zh-CN" sz="2400" dirty="0">
                <a:latin typeface="宋体"/>
                <a:ea typeface="+mn-ea"/>
              </a:rPr>
              <a:t>·</a:t>
            </a:r>
            <a:r>
              <a:rPr lang="zh-CN" altLang="en-US" sz="2400" dirty="0">
                <a:latin typeface="+mn-lt"/>
                <a:ea typeface="+mn-ea"/>
              </a:rPr>
              <a:t>，表达式</a:t>
            </a:r>
            <a:r>
              <a:rPr lang="en-US" altLang="zh-CN" sz="2400" dirty="0">
                <a:latin typeface="+mn-lt"/>
                <a:ea typeface="+mn-ea"/>
              </a:rPr>
              <a:t>k </a:t>
            </a:r>
            <a:r>
              <a:rPr lang="zh-CN" altLang="en-US" sz="2400" dirty="0">
                <a:latin typeface="+mn-lt"/>
                <a:ea typeface="+mn-ea"/>
              </a:rPr>
              <a:t>）</a:t>
            </a:r>
            <a:r>
              <a:rPr lang="en-US" altLang="zh-CN" sz="2400" dirty="0">
                <a:latin typeface="+mn-lt"/>
                <a:ea typeface="+mn-ea"/>
              </a:rPr>
              <a:t>;</a:t>
            </a:r>
          </a:p>
          <a:p>
            <a:pPr marL="1143000" lvl="2" indent="-228600" eaLnBrk="1" hangingPunct="1">
              <a:spcBef>
                <a:spcPct val="20000"/>
              </a:spcBef>
              <a:buFont typeface="Wingdings" pitchFamily="2" charset="2"/>
              <a:buNone/>
              <a:defRPr/>
            </a:pPr>
            <a:r>
              <a:rPr lang="zh-CN" altLang="en-US" sz="2400" dirty="0">
                <a:latin typeface="+mn-lt"/>
                <a:ea typeface="+mn-ea"/>
              </a:rPr>
              <a:t>	结构名 </a:t>
            </a:r>
            <a:r>
              <a:rPr lang="en-US" altLang="zh-CN" sz="2400" dirty="0">
                <a:latin typeface="+mn-lt"/>
                <a:ea typeface="+mn-ea"/>
              </a:rPr>
              <a:t>= </a:t>
            </a:r>
            <a:r>
              <a:rPr lang="zh-CN" altLang="en-US" sz="2400" dirty="0">
                <a:latin typeface="+mn-lt"/>
                <a:ea typeface="+mn-ea"/>
              </a:rPr>
              <a:t>结构名；</a:t>
            </a:r>
          </a:p>
          <a:p>
            <a:pPr marL="1143000" lvl="2" indent="-228600" eaLnBrk="1" hangingPunct="1">
              <a:spcBef>
                <a:spcPct val="20000"/>
              </a:spcBef>
              <a:buFont typeface="Wingdings" pitchFamily="2" charset="2"/>
              <a:buNone/>
              <a:defRPr/>
            </a:pPr>
            <a:r>
              <a:rPr lang="zh-CN" altLang="en-US" sz="2400" dirty="0">
                <a:latin typeface="+mn-lt"/>
                <a:ea typeface="+mn-ea"/>
              </a:rPr>
              <a:t>	结构名 </a:t>
            </a:r>
            <a:r>
              <a:rPr lang="en-US" altLang="zh-CN" sz="2400" dirty="0">
                <a:latin typeface="+mn-lt"/>
                <a:ea typeface="+mn-ea"/>
              </a:rPr>
              <a:t>= </a:t>
            </a:r>
            <a:r>
              <a:rPr lang="zh-CN" altLang="en-US" sz="2400" dirty="0">
                <a:latin typeface="+mn-lt"/>
                <a:ea typeface="+mn-ea"/>
              </a:rPr>
              <a:t>（表达式</a:t>
            </a:r>
            <a:r>
              <a:rPr lang="en-US" altLang="zh-CN" sz="2400" dirty="0">
                <a:latin typeface="+mn-lt"/>
                <a:ea typeface="+mn-ea"/>
              </a:rPr>
              <a:t>1</a:t>
            </a:r>
            <a:r>
              <a:rPr lang="zh-CN" altLang="en-US" sz="2400" dirty="0">
                <a:latin typeface="+mn-lt"/>
                <a:ea typeface="+mn-ea"/>
              </a:rPr>
              <a:t>，</a:t>
            </a:r>
            <a:r>
              <a:rPr lang="en-US" altLang="zh-CN" sz="2400" dirty="0">
                <a:latin typeface="宋体"/>
                <a:ea typeface="+mn-ea"/>
              </a:rPr>
              <a:t>·</a:t>
            </a:r>
            <a:r>
              <a:rPr lang="en-US" altLang="zh-CN" sz="2400" dirty="0">
                <a:latin typeface="+mn-lt"/>
                <a:ea typeface="+mn-ea"/>
              </a:rPr>
              <a:t> </a:t>
            </a:r>
            <a:r>
              <a:rPr lang="en-US" altLang="zh-CN" sz="2400" dirty="0">
                <a:latin typeface="宋体"/>
                <a:ea typeface="+mn-ea"/>
              </a:rPr>
              <a:t>·</a:t>
            </a:r>
            <a:r>
              <a:rPr lang="en-US" altLang="zh-CN" sz="2400" dirty="0">
                <a:latin typeface="+mn-lt"/>
                <a:ea typeface="+mn-ea"/>
              </a:rPr>
              <a:t> </a:t>
            </a:r>
            <a:r>
              <a:rPr lang="en-US" altLang="zh-CN" sz="2400" dirty="0">
                <a:latin typeface="宋体"/>
                <a:ea typeface="+mn-ea"/>
              </a:rPr>
              <a:t>·</a:t>
            </a:r>
            <a:r>
              <a:rPr lang="zh-CN" altLang="en-US" sz="2400" dirty="0">
                <a:latin typeface="+mn-lt"/>
                <a:ea typeface="+mn-ea"/>
              </a:rPr>
              <a:t>，表达式</a:t>
            </a:r>
            <a:r>
              <a:rPr lang="en-US" altLang="zh-CN" sz="2400" dirty="0">
                <a:latin typeface="+mn-lt"/>
                <a:ea typeface="+mn-ea"/>
              </a:rPr>
              <a:t>k </a:t>
            </a:r>
            <a:r>
              <a:rPr lang="zh-CN" altLang="en-US" sz="2400" dirty="0">
                <a:latin typeface="+mn-lt"/>
                <a:ea typeface="+mn-ea"/>
              </a:rPr>
              <a:t>）</a:t>
            </a:r>
            <a:r>
              <a:rPr lang="en-US" altLang="zh-CN" sz="2400" dirty="0">
                <a:latin typeface="+mn-lt"/>
                <a:ea typeface="+mn-ea"/>
              </a:rPr>
              <a:t>;</a:t>
            </a:r>
          </a:p>
          <a:p>
            <a:pPr marL="1143000" lvl="2" indent="-228600" eaLnBrk="1" hangingPunct="1">
              <a:spcBef>
                <a:spcPct val="20000"/>
              </a:spcBef>
              <a:buFont typeface="Wingdings" pitchFamily="2" charset="2"/>
              <a:buNone/>
              <a:defRPr/>
            </a:pPr>
            <a:r>
              <a:rPr lang="zh-CN" altLang="en-US" sz="2400" dirty="0">
                <a:latin typeface="+mn-lt"/>
                <a:ea typeface="+mn-ea"/>
              </a:rPr>
              <a:t>	变量名</a:t>
            </a:r>
            <a:r>
              <a:rPr lang="en-US" altLang="zh-CN" sz="2400" dirty="0">
                <a:latin typeface="+mn-lt"/>
                <a:ea typeface="+mn-ea"/>
              </a:rPr>
              <a:t>[ ] = </a:t>
            </a:r>
            <a:r>
              <a:rPr lang="zh-CN" altLang="en-US" sz="2400" dirty="0">
                <a:latin typeface="+mn-lt"/>
                <a:ea typeface="+mn-ea"/>
              </a:rPr>
              <a:t>表达式；</a:t>
            </a:r>
          </a:p>
          <a:p>
            <a:pPr marL="1143000" lvl="2" indent="-228600" eaLnBrk="1" hangingPunct="1">
              <a:spcBef>
                <a:spcPct val="20000"/>
              </a:spcBef>
              <a:buFont typeface="Wingdings" pitchFamily="2" charset="2"/>
              <a:buNone/>
              <a:defRPr/>
            </a:pPr>
            <a:r>
              <a:rPr lang="zh-CN" altLang="en-US" sz="2400" dirty="0">
                <a:latin typeface="+mn-lt"/>
                <a:ea typeface="+mn-ea"/>
              </a:rPr>
              <a:t>	变量名</a:t>
            </a:r>
            <a:r>
              <a:rPr lang="en-US" altLang="zh-CN" sz="2400" dirty="0">
                <a:latin typeface="+mn-lt"/>
                <a:ea typeface="+mn-ea"/>
              </a:rPr>
              <a:t>[</a:t>
            </a:r>
            <a:r>
              <a:rPr lang="zh-CN" altLang="en-US" sz="2400" dirty="0">
                <a:latin typeface="+mn-lt"/>
                <a:ea typeface="+mn-ea"/>
              </a:rPr>
              <a:t>起始下标</a:t>
            </a:r>
            <a:r>
              <a:rPr lang="en-US" altLang="zh-CN" sz="2400" dirty="0">
                <a:latin typeface="宋体"/>
                <a:ea typeface="+mn-ea"/>
              </a:rPr>
              <a:t>·</a:t>
            </a:r>
            <a:r>
              <a:rPr lang="en-US" altLang="zh-CN" sz="2400" dirty="0">
                <a:latin typeface="+mn-lt"/>
                <a:ea typeface="+mn-ea"/>
              </a:rPr>
              <a:t> </a:t>
            </a:r>
            <a:r>
              <a:rPr lang="en-US" altLang="zh-CN" sz="2400" dirty="0">
                <a:latin typeface="宋体"/>
                <a:ea typeface="+mn-ea"/>
              </a:rPr>
              <a:t>·</a:t>
            </a:r>
            <a:r>
              <a:rPr lang="en-US" altLang="zh-CN" sz="2400" dirty="0">
                <a:latin typeface="+mn-lt"/>
                <a:ea typeface="+mn-ea"/>
              </a:rPr>
              <a:t> </a:t>
            </a:r>
            <a:r>
              <a:rPr lang="en-US" altLang="zh-CN" sz="2400" dirty="0">
                <a:latin typeface="宋体"/>
                <a:ea typeface="+mn-ea"/>
              </a:rPr>
              <a:t>·</a:t>
            </a:r>
            <a:r>
              <a:rPr lang="zh-CN" altLang="en-US" sz="2400" dirty="0">
                <a:latin typeface="+mn-lt"/>
                <a:ea typeface="+mn-ea"/>
              </a:rPr>
              <a:t>终止下表</a:t>
            </a:r>
            <a:r>
              <a:rPr lang="en-US" altLang="zh-CN" sz="2400" dirty="0">
                <a:latin typeface="+mn-lt"/>
                <a:ea typeface="+mn-ea"/>
              </a:rPr>
              <a:t>] = </a:t>
            </a:r>
          </a:p>
          <a:p>
            <a:pPr marL="1143000" lvl="2" indent="-228600" eaLnBrk="1" hangingPunct="1">
              <a:spcBef>
                <a:spcPct val="20000"/>
              </a:spcBef>
              <a:buFont typeface="Wingdings" pitchFamily="2" charset="2"/>
              <a:buNone/>
              <a:defRPr/>
            </a:pPr>
            <a:r>
              <a:rPr lang="zh-CN" altLang="en-US" sz="2400" dirty="0">
                <a:latin typeface="+mn-lt"/>
                <a:ea typeface="+mn-ea"/>
              </a:rPr>
              <a:t>				变量名</a:t>
            </a:r>
            <a:r>
              <a:rPr lang="en-US" altLang="zh-CN" sz="2400" dirty="0">
                <a:latin typeface="+mn-lt"/>
                <a:ea typeface="+mn-ea"/>
              </a:rPr>
              <a:t>[</a:t>
            </a:r>
            <a:r>
              <a:rPr lang="zh-CN" altLang="en-US" sz="2400" dirty="0">
                <a:latin typeface="+mn-lt"/>
                <a:ea typeface="+mn-ea"/>
              </a:rPr>
              <a:t>起始下标</a:t>
            </a:r>
            <a:r>
              <a:rPr lang="en-US" altLang="zh-CN" sz="2400" dirty="0">
                <a:latin typeface="宋体"/>
                <a:ea typeface="+mn-ea"/>
              </a:rPr>
              <a:t>·</a:t>
            </a:r>
            <a:r>
              <a:rPr lang="en-US" altLang="zh-CN" sz="2400" dirty="0">
                <a:latin typeface="+mn-lt"/>
                <a:ea typeface="+mn-ea"/>
              </a:rPr>
              <a:t> </a:t>
            </a:r>
            <a:r>
              <a:rPr lang="en-US" altLang="zh-CN" sz="2400" dirty="0">
                <a:latin typeface="宋体"/>
                <a:ea typeface="+mn-ea"/>
              </a:rPr>
              <a:t>·</a:t>
            </a:r>
            <a:r>
              <a:rPr lang="en-US" altLang="zh-CN" sz="2400" dirty="0">
                <a:latin typeface="+mn-lt"/>
                <a:ea typeface="+mn-ea"/>
              </a:rPr>
              <a:t> </a:t>
            </a:r>
            <a:r>
              <a:rPr lang="en-US" altLang="zh-CN" sz="2400" dirty="0">
                <a:latin typeface="宋体"/>
                <a:ea typeface="+mn-ea"/>
              </a:rPr>
              <a:t>·</a:t>
            </a:r>
            <a:r>
              <a:rPr lang="zh-CN" altLang="en-US" sz="2400" dirty="0">
                <a:latin typeface="+mn-lt"/>
                <a:ea typeface="+mn-ea"/>
              </a:rPr>
              <a:t>终止下表</a:t>
            </a:r>
            <a:r>
              <a:rPr lang="en-US" altLang="zh-CN" sz="2400" dirty="0">
                <a:latin typeface="+mn-lt"/>
                <a:ea typeface="+mn-ea"/>
              </a:rPr>
              <a:t>]</a:t>
            </a:r>
          </a:p>
          <a:p>
            <a:pPr marL="742950" lvl="1" indent="-285750" eaLnBrk="1" hangingPunct="1">
              <a:spcBef>
                <a:spcPct val="20000"/>
              </a:spcBef>
              <a:buFont typeface="Arial" charset="0"/>
              <a:buChar char="–"/>
              <a:defRPr/>
            </a:pPr>
            <a:endParaRPr lang="en-US" altLang="zh-CN" sz="2800" dirty="0">
              <a:latin typeface="+mn-lt"/>
              <a:ea typeface="+mn-ea"/>
            </a:endParaRPr>
          </a:p>
        </p:txBody>
      </p:sp>
    </p:spTree>
    <p:extLst>
      <p:ext uri="{BB962C8B-B14F-4D97-AF65-F5344CB8AC3E}">
        <p14:creationId xmlns:p14="http://schemas.microsoft.com/office/powerpoint/2010/main" val="995207847"/>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例</a:t>
            </a:r>
            <a:r>
              <a:rPr kumimoji="1" lang="en-US" altLang="zh-CN" dirty="0"/>
              <a:t>1:</a:t>
            </a:r>
            <a:r>
              <a:rPr kumimoji="1" lang="zh-CN" altLang="en-US" dirty="0"/>
              <a:t>学籍管理问题（表结构）</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幻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4</a:t>
            </a:fld>
            <a:endParaRPr lang="en-US"/>
          </a:p>
        </p:txBody>
      </p:sp>
      <p:graphicFrame>
        <p:nvGraphicFramePr>
          <p:cNvPr id="7" name="表格 6"/>
          <p:cNvGraphicFramePr>
            <a:graphicFrameLocks noGrp="1"/>
          </p:cNvGraphicFramePr>
          <p:nvPr>
            <p:extLst>
              <p:ext uri="{D42A27DB-BD31-4B8C-83A1-F6EECF244321}">
                <p14:modId xmlns:p14="http://schemas.microsoft.com/office/powerpoint/2010/main" val="599332078"/>
              </p:ext>
            </p:extLst>
          </p:nvPr>
        </p:nvGraphicFramePr>
        <p:xfrm>
          <a:off x="539750" y="1773239"/>
          <a:ext cx="7834346" cy="3260353"/>
        </p:xfrm>
        <a:graphic>
          <a:graphicData uri="http://schemas.openxmlformats.org/drawingml/2006/table">
            <a:tbl>
              <a:tblPr firstRow="1" bandRow="1">
                <a:tableStyleId>{5C22544A-7EE6-4342-B048-85BDC9FD1C3A}</a:tableStyleId>
              </a:tblPr>
              <a:tblGrid>
                <a:gridCol w="862497">
                  <a:extLst>
                    <a:ext uri="{9D8B030D-6E8A-4147-A177-3AD203B41FA5}">
                      <a16:colId xmlns:a16="http://schemas.microsoft.com/office/drawing/2014/main" val="20000"/>
                    </a:ext>
                  </a:extLst>
                </a:gridCol>
                <a:gridCol w="1006245">
                  <a:extLst>
                    <a:ext uri="{9D8B030D-6E8A-4147-A177-3AD203B41FA5}">
                      <a16:colId xmlns:a16="http://schemas.microsoft.com/office/drawing/2014/main" val="20001"/>
                    </a:ext>
                  </a:extLst>
                </a:gridCol>
                <a:gridCol w="1365621">
                  <a:extLst>
                    <a:ext uri="{9D8B030D-6E8A-4147-A177-3AD203B41FA5}">
                      <a16:colId xmlns:a16="http://schemas.microsoft.com/office/drawing/2014/main" val="20002"/>
                    </a:ext>
                  </a:extLst>
                </a:gridCol>
                <a:gridCol w="862495">
                  <a:extLst>
                    <a:ext uri="{9D8B030D-6E8A-4147-A177-3AD203B41FA5}">
                      <a16:colId xmlns:a16="http://schemas.microsoft.com/office/drawing/2014/main" val="20003"/>
                    </a:ext>
                  </a:extLst>
                </a:gridCol>
                <a:gridCol w="1868743">
                  <a:extLst>
                    <a:ext uri="{9D8B030D-6E8A-4147-A177-3AD203B41FA5}">
                      <a16:colId xmlns:a16="http://schemas.microsoft.com/office/drawing/2014/main" val="20004"/>
                    </a:ext>
                  </a:extLst>
                </a:gridCol>
                <a:gridCol w="1006246">
                  <a:extLst>
                    <a:ext uri="{9D8B030D-6E8A-4147-A177-3AD203B41FA5}">
                      <a16:colId xmlns:a16="http://schemas.microsoft.com/office/drawing/2014/main" val="20005"/>
                    </a:ext>
                  </a:extLst>
                </a:gridCol>
                <a:gridCol w="862499">
                  <a:extLst>
                    <a:ext uri="{9D8B030D-6E8A-4147-A177-3AD203B41FA5}">
                      <a16:colId xmlns:a16="http://schemas.microsoft.com/office/drawing/2014/main" val="20006"/>
                    </a:ext>
                  </a:extLst>
                </a:gridCol>
              </a:tblGrid>
              <a:tr h="604164">
                <a:tc>
                  <a:txBody>
                    <a:bodyPr/>
                    <a:lstStyle/>
                    <a:p>
                      <a:endParaRPr lang="zh-CN" altLang="en-US" sz="1800" dirty="0"/>
                    </a:p>
                  </a:txBody>
                  <a:tcPr marL="91437" marR="91437"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1800" b="1" dirty="0">
                          <a:latin typeface="Times New Roman" pitchFamily="18" charset="0"/>
                          <a:ea typeface="幼圆" pitchFamily="49" charset="-122"/>
                        </a:rPr>
                        <a:t>学号</a:t>
                      </a:r>
                      <a:endParaRPr kumimoji="1" lang="zh-CN" altLang="en-US" sz="1800" b="1" dirty="0">
                        <a:latin typeface="Times New Roman" pitchFamily="18" charset="0"/>
                      </a:endParaRPr>
                    </a:p>
                    <a:p>
                      <a:endParaRPr lang="zh-CN" altLang="en-US" sz="1800" dirty="0"/>
                    </a:p>
                  </a:txBody>
                  <a:tcPr marL="91437" marR="91437"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1800" b="1" dirty="0">
                          <a:latin typeface="Times New Roman" pitchFamily="18" charset="0"/>
                          <a:ea typeface="幼圆" pitchFamily="49" charset="-122"/>
                        </a:rPr>
                        <a:t>姓名</a:t>
                      </a:r>
                      <a:endParaRPr kumimoji="1" lang="zh-CN" altLang="en-US" sz="1800" b="1" dirty="0">
                        <a:latin typeface="Times New Roman" pitchFamily="18" charset="0"/>
                      </a:endParaRPr>
                    </a:p>
                    <a:p>
                      <a:endParaRPr lang="zh-CN" altLang="en-US" sz="1800" dirty="0"/>
                    </a:p>
                  </a:txBody>
                  <a:tcPr marL="91437" marR="91437"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1800" b="1" dirty="0">
                          <a:latin typeface="Times New Roman" pitchFamily="18" charset="0"/>
                          <a:ea typeface="幼圆" pitchFamily="49" charset="-122"/>
                        </a:rPr>
                        <a:t>性别</a:t>
                      </a:r>
                      <a:endParaRPr kumimoji="1" lang="zh-CN" altLang="en-US" sz="1800" b="1" dirty="0">
                        <a:latin typeface="Times New Roman" pitchFamily="18" charset="0"/>
                      </a:endParaRPr>
                    </a:p>
                    <a:p>
                      <a:endParaRPr lang="zh-CN" altLang="en-US" sz="1800" dirty="0"/>
                    </a:p>
                  </a:txBody>
                  <a:tcPr marL="91437" marR="91437"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1800" b="1" dirty="0">
                          <a:latin typeface="Times New Roman" pitchFamily="18" charset="0"/>
                          <a:ea typeface="幼圆" pitchFamily="49" charset="-122"/>
                        </a:rPr>
                        <a:t>出生日期</a:t>
                      </a:r>
                      <a:endParaRPr kumimoji="1" lang="zh-CN" altLang="en-US" sz="1800" b="1" dirty="0">
                        <a:latin typeface="Times New Roman" pitchFamily="18" charset="0"/>
                      </a:endParaRPr>
                    </a:p>
                    <a:p>
                      <a:endParaRPr lang="zh-CN" altLang="en-US" sz="1800" dirty="0"/>
                    </a:p>
                  </a:txBody>
                  <a:tcPr marL="91437" marR="91437" marT="45715" marB="45715"/>
                </a:tc>
                <a:tc>
                  <a:txBody>
                    <a:bodyPr/>
                    <a:lstStyle/>
                    <a:p>
                      <a:r>
                        <a:rPr lang="zh-CN" altLang="en-US" sz="1800" dirty="0"/>
                        <a:t>二外</a:t>
                      </a:r>
                    </a:p>
                  </a:txBody>
                  <a:tcPr marL="91437" marR="91437" marT="45715" marB="45715"/>
                </a:tc>
                <a:tc>
                  <a:txBody>
                    <a:bodyPr/>
                    <a:lstStyle/>
                    <a:p>
                      <a:r>
                        <a:rPr lang="en-US" altLang="zh-CN" sz="3200" dirty="0"/>
                        <a:t>…</a:t>
                      </a:r>
                      <a:endParaRPr lang="zh-CN" altLang="en-US" sz="3200" dirty="0"/>
                    </a:p>
                  </a:txBody>
                  <a:tcPr marL="91437" marR="91437" marT="45715" marB="45715"/>
                </a:tc>
                <a:extLst>
                  <a:ext uri="{0D108BD9-81ED-4DB2-BD59-A6C34878D82A}">
                    <a16:rowId xmlns:a16="http://schemas.microsoft.com/office/drawing/2014/main" val="10000"/>
                  </a:ext>
                </a:extLst>
              </a:tr>
              <a:tr h="680391">
                <a:tc>
                  <a:txBody>
                    <a:bodyPr/>
                    <a:lstStyle/>
                    <a:p>
                      <a:r>
                        <a:rPr lang="en-US" altLang="zh-CN" sz="2400" dirty="0"/>
                        <a:t>1</a:t>
                      </a:r>
                      <a:endParaRPr lang="zh-CN" altLang="en-US" sz="2400" dirty="0"/>
                    </a:p>
                  </a:txBody>
                  <a:tcPr marL="91437" marR="91437"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b="1" dirty="0">
                          <a:latin typeface="Times New Roman" pitchFamily="18" charset="0"/>
                        </a:rPr>
                        <a:t>00</a:t>
                      </a:r>
                      <a:r>
                        <a:rPr kumimoji="1" lang="en-US" altLang="zh-CN" sz="2400" b="1" dirty="0">
                          <a:latin typeface="Times New Roman" pitchFamily="18" charset="0"/>
                        </a:rPr>
                        <a:t>0</a:t>
                      </a:r>
                      <a:r>
                        <a:rPr kumimoji="1" lang="zh-CN" altLang="en-US" sz="2400" b="1" dirty="0">
                          <a:latin typeface="Times New Roman" pitchFamily="18" charset="0"/>
                        </a:rPr>
                        <a:t>1</a:t>
                      </a:r>
                    </a:p>
                  </a:txBody>
                  <a:tcPr marL="91437" marR="91437"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b="1" dirty="0">
                          <a:latin typeface="Times New Roman" pitchFamily="18" charset="0"/>
                        </a:rPr>
                        <a:t>王  军</a:t>
                      </a:r>
                    </a:p>
                  </a:txBody>
                  <a:tcPr marL="91437" marR="91437"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b="1" dirty="0">
                          <a:latin typeface="Times New Roman" pitchFamily="18" charset="0"/>
                        </a:rPr>
                        <a:t>男</a:t>
                      </a:r>
                    </a:p>
                  </a:txBody>
                  <a:tcPr marL="91437" marR="91437"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b="1" dirty="0">
                          <a:latin typeface="Times New Roman" pitchFamily="18" charset="0"/>
                        </a:rPr>
                        <a:t>19</a:t>
                      </a:r>
                      <a:r>
                        <a:rPr kumimoji="1" lang="en-US" altLang="zh-CN" sz="2400" b="1" dirty="0">
                          <a:latin typeface="Times New Roman" pitchFamily="18" charset="0"/>
                        </a:rPr>
                        <a:t>9</a:t>
                      </a:r>
                      <a:r>
                        <a:rPr kumimoji="1" lang="zh-CN" altLang="en-US" sz="2400" b="1" dirty="0">
                          <a:latin typeface="Times New Roman" pitchFamily="18" charset="0"/>
                        </a:rPr>
                        <a:t>3/09/02</a:t>
                      </a:r>
                    </a:p>
                  </a:txBody>
                  <a:tcPr marL="91437" marR="91437" marT="45715" marB="45715"/>
                </a:tc>
                <a:tc>
                  <a:txBody>
                    <a:bodyPr/>
                    <a:lstStyle/>
                    <a:p>
                      <a:r>
                        <a:rPr lang="zh-CN" altLang="en-US" sz="2400" dirty="0"/>
                        <a:t>法语</a:t>
                      </a:r>
                    </a:p>
                  </a:txBody>
                  <a:tcPr marL="91437" marR="91437" marT="45715" marB="45715"/>
                </a:tc>
                <a:tc>
                  <a:txBody>
                    <a:bodyPr/>
                    <a:lstStyle/>
                    <a:p>
                      <a:r>
                        <a:rPr lang="en-US" altLang="zh-CN" sz="3200"/>
                        <a:t>…</a:t>
                      </a:r>
                      <a:endParaRPr lang="zh-CN" altLang="en-US" sz="3200" dirty="0"/>
                    </a:p>
                  </a:txBody>
                  <a:tcPr marL="91437" marR="91437" marT="45715" marB="45715"/>
                </a:tc>
                <a:extLst>
                  <a:ext uri="{0D108BD9-81ED-4DB2-BD59-A6C34878D82A}">
                    <a16:rowId xmlns:a16="http://schemas.microsoft.com/office/drawing/2014/main" val="10001"/>
                  </a:ext>
                </a:extLst>
              </a:tr>
              <a:tr h="680391">
                <a:tc>
                  <a:txBody>
                    <a:bodyPr/>
                    <a:lstStyle/>
                    <a:p>
                      <a:r>
                        <a:rPr lang="en-US" altLang="zh-CN" sz="2400" dirty="0"/>
                        <a:t>2</a:t>
                      </a:r>
                      <a:endParaRPr lang="zh-CN" altLang="en-US" sz="2400" dirty="0"/>
                    </a:p>
                  </a:txBody>
                  <a:tcPr marL="91437" marR="91437"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b="1" dirty="0">
                          <a:latin typeface="Times New Roman" pitchFamily="18" charset="0"/>
                        </a:rPr>
                        <a:t>00</a:t>
                      </a:r>
                      <a:r>
                        <a:rPr kumimoji="1" lang="en-US" altLang="zh-CN" sz="2400" b="1" dirty="0">
                          <a:latin typeface="Times New Roman" pitchFamily="18" charset="0"/>
                        </a:rPr>
                        <a:t>03</a:t>
                      </a:r>
                      <a:endParaRPr kumimoji="1" lang="zh-CN" altLang="en-US" sz="2400" b="1" dirty="0">
                        <a:latin typeface="Times New Roman" pitchFamily="18" charset="0"/>
                      </a:endParaRPr>
                    </a:p>
                  </a:txBody>
                  <a:tcPr marL="91437" marR="91437"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b="1" dirty="0">
                          <a:latin typeface="Times New Roman" pitchFamily="18" charset="0"/>
                        </a:rPr>
                        <a:t>李  明</a:t>
                      </a:r>
                    </a:p>
                  </a:txBody>
                  <a:tcPr marL="91437" marR="91437"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b="1" dirty="0">
                          <a:latin typeface="Times New Roman" pitchFamily="18" charset="0"/>
                        </a:rPr>
                        <a:t>男</a:t>
                      </a:r>
                    </a:p>
                  </a:txBody>
                  <a:tcPr marL="91437" marR="91437"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b="1" dirty="0">
                          <a:latin typeface="Times New Roman" pitchFamily="18" charset="0"/>
                        </a:rPr>
                        <a:t>19</a:t>
                      </a:r>
                      <a:r>
                        <a:rPr kumimoji="1" lang="en-US" altLang="zh-CN" sz="2400" b="1" dirty="0">
                          <a:latin typeface="Times New Roman" pitchFamily="18" charset="0"/>
                        </a:rPr>
                        <a:t>9</a:t>
                      </a:r>
                      <a:r>
                        <a:rPr kumimoji="1" lang="zh-CN" altLang="en-US" sz="2400" b="1" dirty="0">
                          <a:latin typeface="Times New Roman" pitchFamily="18" charset="0"/>
                        </a:rPr>
                        <a:t>2/12/25</a:t>
                      </a:r>
                    </a:p>
                  </a:txBody>
                  <a:tcPr marL="91437" marR="91437" marT="45715" marB="45715"/>
                </a:tc>
                <a:tc>
                  <a:txBody>
                    <a:bodyPr/>
                    <a:lstStyle/>
                    <a:p>
                      <a:r>
                        <a:rPr lang="zh-CN" altLang="en-US" sz="2400" dirty="0"/>
                        <a:t>西语</a:t>
                      </a:r>
                    </a:p>
                  </a:txBody>
                  <a:tcPr marL="91437" marR="91437" marT="45715" marB="45715"/>
                </a:tc>
                <a:tc>
                  <a:txBody>
                    <a:bodyPr/>
                    <a:lstStyle/>
                    <a:p>
                      <a:r>
                        <a:rPr lang="en-US" altLang="zh-CN" sz="3200" dirty="0"/>
                        <a:t>…</a:t>
                      </a:r>
                      <a:endParaRPr lang="zh-CN" altLang="en-US" sz="3200" dirty="0"/>
                    </a:p>
                  </a:txBody>
                  <a:tcPr marL="91437" marR="91437" marT="45715" marB="45715"/>
                </a:tc>
                <a:extLst>
                  <a:ext uri="{0D108BD9-81ED-4DB2-BD59-A6C34878D82A}">
                    <a16:rowId xmlns:a16="http://schemas.microsoft.com/office/drawing/2014/main" val="10002"/>
                  </a:ext>
                </a:extLst>
              </a:tr>
              <a:tr h="680391">
                <a:tc>
                  <a:txBody>
                    <a:bodyPr/>
                    <a:lstStyle/>
                    <a:p>
                      <a:r>
                        <a:rPr lang="en-US" altLang="zh-CN" sz="2400" dirty="0"/>
                        <a:t>3</a:t>
                      </a:r>
                      <a:endParaRPr lang="zh-CN" altLang="en-US" sz="2400" dirty="0"/>
                    </a:p>
                  </a:txBody>
                  <a:tcPr marL="91437" marR="91437"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b="1" dirty="0">
                          <a:latin typeface="Times New Roman" pitchFamily="18" charset="0"/>
                        </a:rPr>
                        <a:t>00</a:t>
                      </a:r>
                      <a:r>
                        <a:rPr kumimoji="1" lang="en-US" altLang="zh-CN" sz="2400" b="1" dirty="0">
                          <a:latin typeface="Times New Roman" pitchFamily="18" charset="0"/>
                        </a:rPr>
                        <a:t>06</a:t>
                      </a:r>
                      <a:endParaRPr kumimoji="1" lang="zh-CN" altLang="en-US" sz="2400" b="1" dirty="0">
                        <a:latin typeface="Times New Roman" pitchFamily="18" charset="0"/>
                      </a:endParaRPr>
                    </a:p>
                  </a:txBody>
                  <a:tcPr marL="91437" marR="91437"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b="1" dirty="0">
                          <a:latin typeface="Times New Roman" pitchFamily="18" charset="0"/>
                        </a:rPr>
                        <a:t>汤晓影</a:t>
                      </a:r>
                    </a:p>
                  </a:txBody>
                  <a:tcPr marL="91437" marR="91437" marT="45715" marB="45715"/>
                </a:tc>
                <a:tc>
                  <a:txBody>
                    <a:bodyPr/>
                    <a:lstStyle/>
                    <a:p>
                      <a:r>
                        <a:rPr lang="zh-CN" altLang="en-US" sz="2400" dirty="0"/>
                        <a:t>女</a:t>
                      </a:r>
                    </a:p>
                  </a:txBody>
                  <a:tcPr marL="91437" marR="91437"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b="1" dirty="0">
                          <a:latin typeface="Times New Roman" pitchFamily="18" charset="0"/>
                        </a:rPr>
                        <a:t>19</a:t>
                      </a:r>
                      <a:r>
                        <a:rPr kumimoji="1" lang="en-US" altLang="zh-CN" sz="2400" b="1" dirty="0">
                          <a:latin typeface="Times New Roman" pitchFamily="18" charset="0"/>
                        </a:rPr>
                        <a:t>9</a:t>
                      </a:r>
                      <a:r>
                        <a:rPr kumimoji="1" lang="zh-CN" altLang="en-US" sz="2400" b="1" dirty="0">
                          <a:latin typeface="Times New Roman" pitchFamily="18" charset="0"/>
                        </a:rPr>
                        <a:t>4/03/26</a:t>
                      </a:r>
                    </a:p>
                  </a:txBody>
                  <a:tcPr marL="91437" marR="91437" marT="45715" marB="45715"/>
                </a:tc>
                <a:tc>
                  <a:txBody>
                    <a:bodyPr/>
                    <a:lstStyle/>
                    <a:p>
                      <a:r>
                        <a:rPr lang="zh-CN" altLang="en-US" sz="2400" dirty="0"/>
                        <a:t>日语</a:t>
                      </a:r>
                    </a:p>
                  </a:txBody>
                  <a:tcPr marL="91437" marR="91437" marT="45715" marB="45715"/>
                </a:tc>
                <a:tc>
                  <a:txBody>
                    <a:bodyPr/>
                    <a:lstStyle/>
                    <a:p>
                      <a:r>
                        <a:rPr lang="en-US" altLang="zh-CN" sz="3200" dirty="0"/>
                        <a:t>…</a:t>
                      </a:r>
                      <a:endParaRPr lang="zh-CN" altLang="en-US" sz="3200" dirty="0"/>
                    </a:p>
                  </a:txBody>
                  <a:tcPr marL="91437" marR="91437" marT="45715" marB="45715"/>
                </a:tc>
                <a:extLst>
                  <a:ext uri="{0D108BD9-81ED-4DB2-BD59-A6C34878D82A}">
                    <a16:rowId xmlns:a16="http://schemas.microsoft.com/office/drawing/2014/main" val="10003"/>
                  </a:ext>
                </a:extLst>
              </a:tr>
              <a:tr h="546624">
                <a:tc>
                  <a:txBody>
                    <a:bodyPr/>
                    <a:lstStyle/>
                    <a:p>
                      <a:r>
                        <a:rPr lang="en-US" altLang="zh-CN" sz="3200" dirty="0"/>
                        <a:t>…</a:t>
                      </a:r>
                      <a:endParaRPr lang="zh-CN" altLang="en-US" sz="3200" dirty="0"/>
                    </a:p>
                  </a:txBody>
                  <a:tcPr marL="91437" marR="91437" marT="45715" marB="45715"/>
                </a:tc>
                <a:tc>
                  <a:txBody>
                    <a:bodyPr/>
                    <a:lstStyle/>
                    <a:p>
                      <a:r>
                        <a:rPr lang="en-US" altLang="zh-CN" sz="3200"/>
                        <a:t>…</a:t>
                      </a:r>
                      <a:endParaRPr lang="zh-CN" altLang="en-US" sz="3200" dirty="0"/>
                    </a:p>
                  </a:txBody>
                  <a:tcPr marL="91437" marR="91437" marT="45715" marB="45715"/>
                </a:tc>
                <a:tc>
                  <a:txBody>
                    <a:bodyPr/>
                    <a:lstStyle/>
                    <a:p>
                      <a:r>
                        <a:rPr lang="en-US" altLang="zh-CN" sz="3200"/>
                        <a:t>…</a:t>
                      </a:r>
                      <a:endParaRPr lang="zh-CN" altLang="en-US" sz="3200" dirty="0"/>
                    </a:p>
                  </a:txBody>
                  <a:tcPr marL="91437" marR="91437" marT="45715" marB="45715"/>
                </a:tc>
                <a:tc>
                  <a:txBody>
                    <a:bodyPr/>
                    <a:lstStyle/>
                    <a:p>
                      <a:r>
                        <a:rPr lang="en-US" altLang="zh-CN" sz="3200"/>
                        <a:t>…</a:t>
                      </a:r>
                      <a:endParaRPr lang="zh-CN" altLang="en-US" sz="3200" dirty="0"/>
                    </a:p>
                  </a:txBody>
                  <a:tcPr marL="91437" marR="91437" marT="45715" marB="45715"/>
                </a:tc>
                <a:tc>
                  <a:txBody>
                    <a:bodyPr/>
                    <a:lstStyle/>
                    <a:p>
                      <a:r>
                        <a:rPr lang="en-US" altLang="zh-CN" sz="3200"/>
                        <a:t>…</a:t>
                      </a:r>
                      <a:endParaRPr lang="zh-CN" altLang="en-US" sz="3200" dirty="0"/>
                    </a:p>
                  </a:txBody>
                  <a:tcPr marL="91437" marR="91437" marT="45715" marB="45715"/>
                </a:tc>
                <a:tc>
                  <a:txBody>
                    <a:bodyPr/>
                    <a:lstStyle/>
                    <a:p>
                      <a:r>
                        <a:rPr lang="en-US" altLang="zh-CN" sz="3200"/>
                        <a:t>…</a:t>
                      </a:r>
                      <a:endParaRPr lang="zh-CN" altLang="en-US" sz="3200" dirty="0"/>
                    </a:p>
                  </a:txBody>
                  <a:tcPr marL="91437" marR="91437" marT="45715" marB="45715"/>
                </a:tc>
                <a:tc>
                  <a:txBody>
                    <a:bodyPr/>
                    <a:lstStyle/>
                    <a:p>
                      <a:r>
                        <a:rPr lang="en-US" altLang="zh-CN" sz="3200" dirty="0"/>
                        <a:t>…</a:t>
                      </a:r>
                      <a:endParaRPr lang="zh-CN" altLang="en-US" sz="3200" dirty="0"/>
                    </a:p>
                  </a:txBody>
                  <a:tcPr marL="91437" marR="91437" marT="45715" marB="45715"/>
                </a:tc>
                <a:extLst>
                  <a:ext uri="{0D108BD9-81ED-4DB2-BD59-A6C34878D82A}">
                    <a16:rowId xmlns:a16="http://schemas.microsoft.com/office/drawing/2014/main" val="10004"/>
                  </a:ext>
                </a:extLst>
              </a:tr>
            </a:tbl>
          </a:graphicData>
        </a:graphic>
      </p:graphicFrame>
      <p:sp>
        <p:nvSpPr>
          <p:cNvPr id="8" name="圆角矩形 7"/>
          <p:cNvSpPr/>
          <p:nvPr/>
        </p:nvSpPr>
        <p:spPr>
          <a:xfrm>
            <a:off x="195060" y="2980960"/>
            <a:ext cx="8988575" cy="75528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zh-CN" altLang="en-US" dirty="0"/>
              <a:t>操作对象</a:t>
            </a:r>
          </a:p>
        </p:txBody>
      </p:sp>
      <p:sp>
        <p:nvSpPr>
          <p:cNvPr id="9" name="圆角矩形 8"/>
          <p:cNvSpPr/>
          <p:nvPr/>
        </p:nvSpPr>
        <p:spPr>
          <a:xfrm>
            <a:off x="533400" y="5259812"/>
            <a:ext cx="7840696" cy="988393"/>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a:p>
            <a:pPr algn="ctr"/>
            <a:r>
              <a:rPr kumimoji="1" lang="zh-CN" altLang="en-US" dirty="0"/>
              <a:t>关系：学生记录之间的逻辑关系，如何存储？</a:t>
            </a:r>
          </a:p>
          <a:p>
            <a:pPr algn="ctr"/>
            <a:r>
              <a:rPr kumimoji="1" lang="zh-CN" altLang="en-US" dirty="0"/>
              <a:t>操作：如何插入、删除、查询学生记录</a:t>
            </a:r>
          </a:p>
          <a:p>
            <a:endParaRPr kumimoji="1" lang="zh-CN" altLang="en-US" dirty="0"/>
          </a:p>
        </p:txBody>
      </p:sp>
    </p:spTree>
    <p:extLst>
      <p:ext uri="{BB962C8B-B14F-4D97-AF65-F5344CB8AC3E}">
        <p14:creationId xmlns:p14="http://schemas.microsoft.com/office/powerpoint/2010/main" val="110921309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ltLang="zh-CN" dirty="0"/>
              <a:t>1.3 </a:t>
            </a:r>
            <a:r>
              <a:rPr lang="zh-CN" altLang="en-US" dirty="0"/>
              <a:t>抽象数据类型的表示和实现</a:t>
            </a:r>
          </a:p>
        </p:txBody>
      </p:sp>
      <p:sp>
        <p:nvSpPr>
          <p:cNvPr id="5017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12B71D0-0DEE-4A33-A499-01449520ECC0}" type="slidenum">
              <a:rPr lang="zh-CN" altLang="en-US" sz="1200" smtClean="0">
                <a:solidFill>
                  <a:srgbClr val="898989"/>
                </a:solidFill>
              </a:rPr>
              <a:pPr>
                <a:spcBef>
                  <a:spcPct val="0"/>
                </a:spcBef>
                <a:buFontTx/>
                <a:buNone/>
              </a:pPr>
              <a:t>40</a:t>
            </a:fld>
            <a:endParaRPr lang="zh-CN" altLang="en-US" sz="1200">
              <a:solidFill>
                <a:srgbClr val="898989"/>
              </a:solidFill>
            </a:endParaRPr>
          </a:p>
        </p:txBody>
      </p:sp>
      <p:sp>
        <p:nvSpPr>
          <p:cNvPr id="8" name="Rectangle 2"/>
          <p:cNvSpPr txBox="1">
            <a:spLocks noChangeArrowheads="1"/>
          </p:cNvSpPr>
          <p:nvPr/>
        </p:nvSpPr>
        <p:spPr>
          <a:xfrm>
            <a:off x="107950" y="71438"/>
            <a:ext cx="6516688" cy="333375"/>
          </a:xfrm>
          <a:prstGeom prst="rect">
            <a:avLst/>
          </a:prstGeom>
        </p:spPr>
        <p:txBody>
          <a:bodyPr/>
          <a:lstStyle/>
          <a:p>
            <a:pPr eaLnBrk="1" hangingPunct="1">
              <a:defRPr/>
            </a:pPr>
            <a:r>
              <a:rPr lang="zh-CN" altLang="en-US" b="1" dirty="0">
                <a:latin typeface="+mj-lt"/>
                <a:ea typeface="+mj-ea"/>
                <a:cs typeface="+mj-cs"/>
              </a:rPr>
              <a:t>抽象数据类型的表示与实现 </a:t>
            </a:r>
            <a:r>
              <a:rPr lang="en-US" altLang="zh-CN" b="1" dirty="0">
                <a:latin typeface="+mj-lt"/>
                <a:ea typeface="+mj-ea"/>
                <a:cs typeface="+mj-cs"/>
              </a:rPr>
              <a:t>---</a:t>
            </a:r>
            <a:r>
              <a:rPr lang="en-US" altLang="zh-CN" b="1" dirty="0">
                <a:solidFill>
                  <a:srgbClr val="FF99FF"/>
                </a:solidFill>
                <a:latin typeface="+mj-lt"/>
                <a:ea typeface="+mj-ea"/>
                <a:cs typeface="+mj-cs"/>
              </a:rPr>
              <a:t> </a:t>
            </a:r>
            <a:r>
              <a:rPr lang="zh-CN" altLang="en-US" b="1" dirty="0">
                <a:solidFill>
                  <a:srgbClr val="00309C"/>
                </a:solidFill>
                <a:latin typeface="+mj-lt"/>
                <a:ea typeface="+mj-ea"/>
                <a:cs typeface="+mj-cs"/>
              </a:rPr>
              <a:t>类</a:t>
            </a:r>
            <a:r>
              <a:rPr lang="en-US" altLang="zh-CN" b="1" dirty="0">
                <a:solidFill>
                  <a:srgbClr val="00309C"/>
                </a:solidFill>
                <a:latin typeface="+mj-lt"/>
                <a:ea typeface="+mj-ea"/>
                <a:cs typeface="+mj-cs"/>
              </a:rPr>
              <a:t>C</a:t>
            </a:r>
            <a:r>
              <a:rPr lang="zh-CN" altLang="en-US" b="1" dirty="0">
                <a:solidFill>
                  <a:srgbClr val="00309C"/>
                </a:solidFill>
                <a:latin typeface="+mj-lt"/>
                <a:ea typeface="+mj-ea"/>
                <a:cs typeface="+mj-cs"/>
              </a:rPr>
              <a:t>语言</a:t>
            </a:r>
          </a:p>
        </p:txBody>
      </p:sp>
      <p:sp>
        <p:nvSpPr>
          <p:cNvPr id="6" name="Rectangle 3"/>
          <p:cNvSpPr txBox="1">
            <a:spLocks noChangeArrowheads="1"/>
          </p:cNvSpPr>
          <p:nvPr/>
        </p:nvSpPr>
        <p:spPr>
          <a:xfrm>
            <a:off x="107950" y="476250"/>
            <a:ext cx="8928100" cy="6265863"/>
          </a:xfrm>
          <a:prstGeom prst="rect">
            <a:avLst/>
          </a:prstGeom>
        </p:spPr>
        <p:txBody>
          <a:bodyPr/>
          <a:lstStyle/>
          <a:p>
            <a:pPr marL="342900" indent="-342900" eaLnBrk="1" hangingPunct="1">
              <a:spcBef>
                <a:spcPct val="20000"/>
              </a:spcBef>
              <a:buFont typeface="Wingdings" pitchFamily="2" charset="2"/>
              <a:buChar char="Ø"/>
              <a:defRPr/>
            </a:pPr>
            <a:r>
              <a:rPr lang="zh-CN" altLang="en-US" sz="2800" b="1" dirty="0">
                <a:solidFill>
                  <a:srgbClr val="00309C"/>
                </a:solidFill>
                <a:latin typeface="+mn-lt"/>
                <a:ea typeface="+mn-ea"/>
              </a:rPr>
              <a:t>选择语句</a:t>
            </a:r>
          </a:p>
          <a:p>
            <a:pPr marL="742950" lvl="1" indent="-285750" eaLnBrk="1" hangingPunct="1">
              <a:spcBef>
                <a:spcPct val="20000"/>
              </a:spcBef>
              <a:buFont typeface="Arial" charset="0"/>
              <a:buChar char="–"/>
              <a:defRPr/>
            </a:pPr>
            <a:r>
              <a:rPr lang="zh-CN" altLang="en-US" sz="2400" dirty="0">
                <a:latin typeface="+mn-lt"/>
                <a:ea typeface="+mn-ea"/>
              </a:rPr>
              <a:t>条件语句</a:t>
            </a:r>
            <a:r>
              <a:rPr lang="en-US" altLang="zh-CN" sz="2400" dirty="0">
                <a:latin typeface="+mn-lt"/>
                <a:ea typeface="+mn-ea"/>
              </a:rPr>
              <a:t>1</a:t>
            </a:r>
          </a:p>
          <a:p>
            <a:pPr marL="1143000" lvl="2" indent="-228600" eaLnBrk="1" hangingPunct="1">
              <a:spcBef>
                <a:spcPct val="20000"/>
              </a:spcBef>
              <a:buFont typeface="Wingdings" pitchFamily="2" charset="2"/>
              <a:buNone/>
              <a:defRPr/>
            </a:pPr>
            <a:r>
              <a:rPr lang="en-US" altLang="zh-CN" sz="2400" dirty="0">
                <a:latin typeface="+mn-lt"/>
                <a:ea typeface="+mn-ea"/>
              </a:rPr>
              <a:t>if (</a:t>
            </a:r>
            <a:r>
              <a:rPr lang="zh-CN" altLang="en-US" sz="2400" dirty="0">
                <a:latin typeface="+mn-lt"/>
                <a:ea typeface="+mn-ea"/>
              </a:rPr>
              <a:t>表达式</a:t>
            </a:r>
            <a:r>
              <a:rPr lang="en-US" altLang="zh-CN" sz="2400" dirty="0">
                <a:latin typeface="+mn-lt"/>
                <a:ea typeface="+mn-ea"/>
              </a:rPr>
              <a:t>)  </a:t>
            </a:r>
            <a:r>
              <a:rPr lang="zh-CN" altLang="en-US" sz="2400" dirty="0">
                <a:latin typeface="+mn-lt"/>
                <a:ea typeface="+mn-ea"/>
              </a:rPr>
              <a:t>语句；</a:t>
            </a:r>
          </a:p>
          <a:p>
            <a:pPr marL="742950" lvl="1" indent="-285750" eaLnBrk="1" hangingPunct="1">
              <a:spcBef>
                <a:spcPct val="20000"/>
              </a:spcBef>
              <a:buFont typeface="Arial" charset="0"/>
              <a:buChar char="–"/>
              <a:defRPr/>
            </a:pPr>
            <a:r>
              <a:rPr lang="zh-CN" altLang="en-US" sz="2400" dirty="0">
                <a:latin typeface="+mn-lt"/>
                <a:ea typeface="+mn-ea"/>
              </a:rPr>
              <a:t>条件语句</a:t>
            </a:r>
            <a:r>
              <a:rPr lang="en-US" altLang="zh-CN" sz="2400" dirty="0">
                <a:latin typeface="+mn-lt"/>
                <a:ea typeface="+mn-ea"/>
              </a:rPr>
              <a:t>2</a:t>
            </a:r>
          </a:p>
          <a:p>
            <a:pPr marL="1143000" lvl="2" indent="-228600" eaLnBrk="1" hangingPunct="1">
              <a:spcBef>
                <a:spcPct val="20000"/>
              </a:spcBef>
              <a:buFont typeface="Wingdings" pitchFamily="2" charset="2"/>
              <a:buNone/>
              <a:defRPr/>
            </a:pPr>
            <a:r>
              <a:rPr lang="en-US" altLang="zh-CN" sz="2400" dirty="0">
                <a:latin typeface="+mn-lt"/>
                <a:ea typeface="+mn-ea"/>
              </a:rPr>
              <a:t>if (</a:t>
            </a:r>
            <a:r>
              <a:rPr lang="zh-CN" altLang="en-US" sz="2400" dirty="0">
                <a:latin typeface="+mn-lt"/>
                <a:ea typeface="+mn-ea"/>
              </a:rPr>
              <a:t>表达式</a:t>
            </a:r>
            <a:r>
              <a:rPr lang="en-US" altLang="zh-CN" sz="2400" dirty="0">
                <a:latin typeface="+mn-lt"/>
                <a:ea typeface="+mn-ea"/>
              </a:rPr>
              <a:t>)  </a:t>
            </a:r>
            <a:r>
              <a:rPr lang="zh-CN" altLang="en-US" sz="2400" dirty="0">
                <a:latin typeface="+mn-lt"/>
                <a:ea typeface="+mn-ea"/>
              </a:rPr>
              <a:t>语句；</a:t>
            </a:r>
            <a:r>
              <a:rPr lang="en-US" altLang="zh-CN" sz="2400" dirty="0">
                <a:latin typeface="+mn-lt"/>
                <a:ea typeface="+mn-ea"/>
              </a:rPr>
              <a:t>else </a:t>
            </a:r>
            <a:r>
              <a:rPr lang="zh-CN" altLang="en-US" sz="2400" dirty="0">
                <a:latin typeface="+mn-lt"/>
                <a:ea typeface="+mn-ea"/>
              </a:rPr>
              <a:t>语句；</a:t>
            </a:r>
          </a:p>
          <a:p>
            <a:pPr marL="742950" lvl="1" indent="-285750" eaLnBrk="1" hangingPunct="1">
              <a:spcBef>
                <a:spcPct val="20000"/>
              </a:spcBef>
              <a:buFont typeface="Arial" charset="0"/>
              <a:buChar char="–"/>
              <a:defRPr/>
            </a:pPr>
            <a:r>
              <a:rPr lang="zh-CN" altLang="en-US" sz="2400" dirty="0">
                <a:latin typeface="+mn-lt"/>
                <a:ea typeface="+mn-ea"/>
              </a:rPr>
              <a:t>开关语句</a:t>
            </a:r>
            <a:r>
              <a:rPr lang="en-US" altLang="zh-CN" sz="2400" dirty="0">
                <a:latin typeface="+mn-lt"/>
                <a:ea typeface="+mn-ea"/>
              </a:rPr>
              <a:t>1</a:t>
            </a:r>
          </a:p>
          <a:p>
            <a:pPr marL="1143000" lvl="2" indent="-228600" eaLnBrk="1" hangingPunct="1">
              <a:spcBef>
                <a:spcPct val="20000"/>
              </a:spcBef>
              <a:buFont typeface="Wingdings" pitchFamily="2" charset="2"/>
              <a:buNone/>
              <a:defRPr/>
            </a:pPr>
            <a:r>
              <a:rPr lang="en-US" altLang="zh-CN" sz="2400" dirty="0">
                <a:latin typeface="+mn-lt"/>
                <a:ea typeface="+mn-ea"/>
              </a:rPr>
              <a:t>switch (</a:t>
            </a:r>
            <a:r>
              <a:rPr lang="zh-CN" altLang="en-US" sz="2400" dirty="0">
                <a:latin typeface="+mn-lt"/>
                <a:ea typeface="+mn-ea"/>
              </a:rPr>
              <a:t>表达式</a:t>
            </a:r>
            <a:r>
              <a:rPr lang="en-US" altLang="zh-CN" sz="2400" dirty="0">
                <a:latin typeface="+mn-lt"/>
                <a:ea typeface="+mn-ea"/>
              </a:rPr>
              <a:t>) {</a:t>
            </a:r>
          </a:p>
          <a:p>
            <a:pPr marL="1600200" lvl="3" indent="-228600" eaLnBrk="1" hangingPunct="1">
              <a:spcBef>
                <a:spcPct val="20000"/>
              </a:spcBef>
              <a:buFont typeface="Wingdings" pitchFamily="2" charset="2"/>
              <a:buNone/>
              <a:defRPr/>
            </a:pPr>
            <a:r>
              <a:rPr lang="en-US" altLang="zh-CN" sz="2000" dirty="0">
                <a:latin typeface="+mn-lt"/>
                <a:ea typeface="+mn-ea"/>
              </a:rPr>
              <a:t>case </a:t>
            </a:r>
            <a:r>
              <a:rPr lang="zh-CN" altLang="en-US" sz="2000" dirty="0">
                <a:latin typeface="+mn-lt"/>
                <a:ea typeface="+mn-ea"/>
              </a:rPr>
              <a:t>值</a:t>
            </a:r>
            <a:r>
              <a:rPr lang="en-US" altLang="zh-CN" sz="2000" dirty="0">
                <a:latin typeface="+mn-lt"/>
                <a:ea typeface="+mn-ea"/>
              </a:rPr>
              <a:t>1</a:t>
            </a:r>
            <a:r>
              <a:rPr lang="zh-CN" altLang="en-US" sz="2000" dirty="0">
                <a:latin typeface="+mn-lt"/>
                <a:ea typeface="+mn-ea"/>
              </a:rPr>
              <a:t>：</a:t>
            </a:r>
          </a:p>
          <a:p>
            <a:pPr marL="2057400" lvl="4" indent="-228600" eaLnBrk="1" hangingPunct="1">
              <a:spcBef>
                <a:spcPct val="20000"/>
              </a:spcBef>
              <a:buFont typeface="Wingdings 2" pitchFamily="18" charset="2"/>
              <a:buNone/>
              <a:defRPr/>
            </a:pPr>
            <a:r>
              <a:rPr lang="zh-CN" altLang="en-US" sz="2000" dirty="0">
                <a:latin typeface="+mn-lt"/>
                <a:ea typeface="+mn-ea"/>
              </a:rPr>
              <a:t>语句序列</a:t>
            </a:r>
            <a:r>
              <a:rPr lang="en-US" altLang="zh-CN" sz="2000" dirty="0">
                <a:latin typeface="+mn-lt"/>
                <a:ea typeface="+mn-ea"/>
              </a:rPr>
              <a:t>1</a:t>
            </a:r>
            <a:r>
              <a:rPr lang="zh-CN" altLang="en-US" sz="2000" dirty="0">
                <a:latin typeface="+mn-lt"/>
                <a:ea typeface="+mn-ea"/>
              </a:rPr>
              <a:t>；</a:t>
            </a:r>
            <a:r>
              <a:rPr lang="en-US" altLang="zh-CN" sz="2000" dirty="0">
                <a:latin typeface="+mn-lt"/>
                <a:ea typeface="+mn-ea"/>
              </a:rPr>
              <a:t>break;</a:t>
            </a:r>
          </a:p>
          <a:p>
            <a:pPr marL="1600200" lvl="3" indent="-228600" eaLnBrk="1" hangingPunct="1">
              <a:spcBef>
                <a:spcPct val="20000"/>
              </a:spcBef>
              <a:buFont typeface="Wingdings" pitchFamily="2" charset="2"/>
              <a:buNone/>
              <a:defRPr/>
            </a:pPr>
            <a:r>
              <a:rPr lang="en-US" altLang="zh-CN" sz="2000" dirty="0">
                <a:latin typeface="+mn-lt"/>
                <a:ea typeface="+mn-ea"/>
              </a:rPr>
              <a:t> · · ·</a:t>
            </a:r>
          </a:p>
          <a:p>
            <a:pPr marL="1600200" lvl="3" indent="-228600" eaLnBrk="1" hangingPunct="1">
              <a:spcBef>
                <a:spcPct val="20000"/>
              </a:spcBef>
              <a:buFont typeface="Wingdings" pitchFamily="2" charset="2"/>
              <a:buNone/>
              <a:defRPr/>
            </a:pPr>
            <a:r>
              <a:rPr lang="en-US" altLang="zh-CN" sz="2000" dirty="0">
                <a:latin typeface="+mn-lt"/>
                <a:ea typeface="+mn-ea"/>
              </a:rPr>
              <a:t>case </a:t>
            </a:r>
            <a:r>
              <a:rPr lang="zh-CN" altLang="en-US" sz="2000" dirty="0">
                <a:latin typeface="+mn-lt"/>
                <a:ea typeface="+mn-ea"/>
              </a:rPr>
              <a:t>值</a:t>
            </a:r>
            <a:r>
              <a:rPr lang="en-US" altLang="zh-CN" sz="2000" dirty="0">
                <a:latin typeface="+mn-lt"/>
                <a:ea typeface="+mn-ea"/>
              </a:rPr>
              <a:t>n;</a:t>
            </a:r>
          </a:p>
          <a:p>
            <a:pPr marL="2057400" lvl="4" indent="-228600" eaLnBrk="1" hangingPunct="1">
              <a:spcBef>
                <a:spcPct val="20000"/>
              </a:spcBef>
              <a:buFont typeface="Wingdings 2" pitchFamily="18" charset="2"/>
              <a:buNone/>
              <a:defRPr/>
            </a:pPr>
            <a:r>
              <a:rPr lang="zh-CN" altLang="en-US" sz="2000" dirty="0">
                <a:latin typeface="+mn-lt"/>
                <a:ea typeface="+mn-ea"/>
              </a:rPr>
              <a:t>语句序列</a:t>
            </a:r>
            <a:r>
              <a:rPr lang="en-US" altLang="zh-CN" sz="2000" dirty="0">
                <a:latin typeface="+mn-lt"/>
                <a:ea typeface="+mn-ea"/>
              </a:rPr>
              <a:t>n ;  break;</a:t>
            </a:r>
          </a:p>
          <a:p>
            <a:pPr marL="1600200" lvl="3" indent="-228600" eaLnBrk="1" hangingPunct="1">
              <a:spcBef>
                <a:spcPct val="20000"/>
              </a:spcBef>
              <a:buFont typeface="Wingdings" pitchFamily="2" charset="2"/>
              <a:buNone/>
              <a:defRPr/>
            </a:pPr>
            <a:r>
              <a:rPr lang="en-US" altLang="zh-CN" sz="2000" dirty="0">
                <a:latin typeface="+mn-lt"/>
                <a:ea typeface="+mn-ea"/>
              </a:rPr>
              <a:t>default:</a:t>
            </a:r>
          </a:p>
          <a:p>
            <a:pPr marL="2057400" lvl="4" indent="-228600" eaLnBrk="1" hangingPunct="1">
              <a:spcBef>
                <a:spcPct val="20000"/>
              </a:spcBef>
              <a:buFont typeface="Wingdings 2" pitchFamily="18" charset="2"/>
              <a:buNone/>
              <a:defRPr/>
            </a:pPr>
            <a:r>
              <a:rPr lang="zh-CN" altLang="en-US" sz="2000" dirty="0">
                <a:latin typeface="+mn-lt"/>
                <a:ea typeface="+mn-ea"/>
              </a:rPr>
              <a:t>语句序列</a:t>
            </a:r>
            <a:r>
              <a:rPr lang="en-US" altLang="zh-CN" sz="2000" dirty="0">
                <a:latin typeface="+mn-lt"/>
                <a:ea typeface="+mn-ea"/>
              </a:rPr>
              <a:t>n+1 ; </a:t>
            </a:r>
          </a:p>
          <a:p>
            <a:pPr marL="1143000" lvl="2" indent="-228600" eaLnBrk="1" hangingPunct="1">
              <a:spcBef>
                <a:spcPct val="20000"/>
              </a:spcBef>
              <a:buFont typeface="Wingdings" pitchFamily="2" charset="2"/>
              <a:buNone/>
              <a:defRPr/>
            </a:pPr>
            <a:r>
              <a:rPr lang="en-US" altLang="zh-CN" sz="2400" dirty="0">
                <a:latin typeface="+mn-lt"/>
                <a:ea typeface="+mn-ea"/>
              </a:rPr>
              <a:t>}</a:t>
            </a:r>
          </a:p>
        </p:txBody>
      </p:sp>
    </p:spTree>
    <p:extLst>
      <p:ext uri="{BB962C8B-B14F-4D97-AF65-F5344CB8AC3E}">
        <p14:creationId xmlns:p14="http://schemas.microsoft.com/office/powerpoint/2010/main" val="3454667673"/>
      </p:ext>
    </p:extLst>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抽象数据类型的示例</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41</a:t>
            </a:fld>
            <a:endParaRPr lang="en-US"/>
          </a:p>
        </p:txBody>
      </p:sp>
      <p:sp>
        <p:nvSpPr>
          <p:cNvPr id="6" name="Text Box 11"/>
          <p:cNvSpPr txBox="1">
            <a:spLocks noChangeArrowheads="1"/>
          </p:cNvSpPr>
          <p:nvPr/>
        </p:nvSpPr>
        <p:spPr bwMode="auto">
          <a:xfrm>
            <a:off x="518043" y="1931205"/>
            <a:ext cx="8316912" cy="3832225"/>
          </a:xfrm>
          <a:prstGeom prst="rect">
            <a:avLst/>
          </a:prstGeom>
          <a:solidFill>
            <a:schemeClr val="bg1">
              <a:alpha val="50000"/>
            </a:schemeClr>
          </a:solidFill>
          <a:ln w="9525">
            <a:solidFill>
              <a:schemeClr val="tx1"/>
            </a:solidFill>
            <a:miter lim="800000"/>
            <a:headEnd/>
            <a:tailEnd/>
          </a:ln>
          <a:effectLst/>
        </p:spPr>
        <p:txBody>
          <a:bodyPr anchor="ctr">
            <a:spAutoFit/>
          </a:bodyPr>
          <a:lstStyle/>
          <a:p>
            <a:pPr eaLnBrk="1" hangingPunct="1">
              <a:spcBef>
                <a:spcPct val="50000"/>
              </a:spcBef>
              <a:spcAft>
                <a:spcPct val="50000"/>
              </a:spcAft>
              <a:defRPr/>
            </a:pPr>
            <a:r>
              <a:rPr lang="zh-CN" altLang="en-US" b="1" dirty="0">
                <a:effectLst>
                  <a:outerShdw blurRad="38100" dist="38100" dir="2700000" algn="tl">
                    <a:srgbClr val="000000">
                      <a:alpha val="43137"/>
                    </a:srgbClr>
                  </a:outerShdw>
                </a:effectLst>
                <a:latin typeface="+mn-ea"/>
                <a:ea typeface="+mn-ea"/>
              </a:rPr>
              <a:t>例：</a:t>
            </a:r>
            <a:r>
              <a:rPr lang="zh-CN" altLang="en-US" b="1" dirty="0">
                <a:latin typeface="+mn-ea"/>
                <a:ea typeface="+mn-ea"/>
              </a:rPr>
              <a:t>定义并实现</a:t>
            </a:r>
            <a:r>
              <a:rPr lang="zh-CN" altLang="en-US" b="1" u="sng" dirty="0">
                <a:latin typeface="+mn-ea"/>
                <a:ea typeface="+mn-ea"/>
              </a:rPr>
              <a:t>复数抽象数据类型</a:t>
            </a:r>
            <a:r>
              <a:rPr lang="zh-CN" altLang="en-US" b="1" dirty="0">
                <a:latin typeface="+mn-ea"/>
                <a:ea typeface="+mn-ea"/>
              </a:rPr>
              <a:t>（</a:t>
            </a:r>
            <a:r>
              <a:rPr lang="zh-CN" altLang="en-US" b="1" dirty="0">
                <a:solidFill>
                  <a:srgbClr val="FF0000"/>
                </a:solidFill>
                <a:latin typeface="+mn-ea"/>
                <a:ea typeface="+mn-ea"/>
              </a:rPr>
              <a:t>定义</a:t>
            </a:r>
            <a:r>
              <a:rPr lang="zh-CN" altLang="en-US" b="1" dirty="0">
                <a:latin typeface="+mn-ea"/>
                <a:ea typeface="+mn-ea"/>
              </a:rPr>
              <a:t>）</a:t>
            </a:r>
          </a:p>
          <a:p>
            <a:pPr eaLnBrk="1" hangingPunct="1">
              <a:defRPr/>
            </a:pPr>
            <a:r>
              <a:rPr lang="en-US" altLang="zh-CN" b="1" dirty="0">
                <a:latin typeface="+mn-ea"/>
                <a:ea typeface="+mn-ea"/>
              </a:rPr>
              <a:t>ADT Complex</a:t>
            </a:r>
          </a:p>
          <a:p>
            <a:pPr eaLnBrk="1" hangingPunct="1">
              <a:defRPr/>
            </a:pPr>
            <a:r>
              <a:rPr lang="en-US" altLang="zh-CN" b="1" dirty="0">
                <a:latin typeface="+mn-ea"/>
                <a:ea typeface="+mn-ea"/>
              </a:rPr>
              <a:t>{</a:t>
            </a:r>
          </a:p>
          <a:p>
            <a:pPr eaLnBrk="1" hangingPunct="1">
              <a:defRPr/>
            </a:pPr>
            <a:r>
              <a:rPr lang="zh-CN" altLang="en-US" b="1" dirty="0">
                <a:latin typeface="+mn-ea"/>
                <a:ea typeface="+mn-ea"/>
              </a:rPr>
              <a:t>    数据对象：</a:t>
            </a:r>
            <a:r>
              <a:rPr lang="en-US" altLang="zh-CN" b="1" dirty="0">
                <a:latin typeface="+mn-ea"/>
                <a:ea typeface="+mn-ea"/>
              </a:rPr>
              <a:t>D = {c1, c2 | c1, c2 </a:t>
            </a:r>
            <a:r>
              <a:rPr lang="en-US" altLang="zh-CN" b="1" dirty="0">
                <a:latin typeface="+mn-ea"/>
                <a:ea typeface="+mn-ea"/>
                <a:sym typeface="Symbol" pitchFamily="18" charset="2"/>
              </a:rPr>
              <a:t> R(R</a:t>
            </a:r>
            <a:r>
              <a:rPr lang="zh-CN" altLang="en-US" b="1" dirty="0">
                <a:latin typeface="+mn-ea"/>
                <a:ea typeface="+mn-ea"/>
                <a:sym typeface="Symbol" pitchFamily="18" charset="2"/>
              </a:rPr>
              <a:t>为实数集）}</a:t>
            </a:r>
            <a:endParaRPr lang="zh-CN" altLang="en-US" b="1" dirty="0">
              <a:latin typeface="+mn-ea"/>
              <a:ea typeface="+mn-ea"/>
            </a:endParaRPr>
          </a:p>
          <a:p>
            <a:pPr eaLnBrk="1" hangingPunct="1">
              <a:defRPr/>
            </a:pPr>
            <a:r>
              <a:rPr lang="zh-CN" altLang="en-US" b="1" dirty="0">
                <a:latin typeface="+mn-ea"/>
                <a:ea typeface="+mn-ea"/>
              </a:rPr>
              <a:t>    数据关系：</a:t>
            </a:r>
            <a:r>
              <a:rPr lang="en-US" altLang="zh-CN" b="1" dirty="0">
                <a:latin typeface="+mn-ea"/>
                <a:ea typeface="+mn-ea"/>
              </a:rPr>
              <a:t>S = {&lt;c1, c2&gt; （ c1</a:t>
            </a:r>
            <a:r>
              <a:rPr lang="zh-CN" altLang="en-US" b="1" dirty="0">
                <a:latin typeface="+mn-ea"/>
                <a:ea typeface="+mn-ea"/>
              </a:rPr>
              <a:t>为实部，</a:t>
            </a:r>
            <a:r>
              <a:rPr lang="en-US" altLang="zh-CN" b="1" dirty="0">
                <a:latin typeface="+mn-ea"/>
                <a:ea typeface="+mn-ea"/>
              </a:rPr>
              <a:t>c2</a:t>
            </a:r>
            <a:r>
              <a:rPr lang="zh-CN" altLang="en-US" b="1" dirty="0">
                <a:latin typeface="+mn-ea"/>
                <a:ea typeface="+mn-ea"/>
              </a:rPr>
              <a:t>为虚部）}</a:t>
            </a:r>
          </a:p>
          <a:p>
            <a:pPr eaLnBrk="1" hangingPunct="1">
              <a:defRPr/>
            </a:pPr>
            <a:r>
              <a:rPr lang="zh-CN" altLang="en-US" b="1" dirty="0">
                <a:latin typeface="+mn-ea"/>
                <a:ea typeface="+mn-ea"/>
              </a:rPr>
              <a:t>    基本操作：</a:t>
            </a:r>
          </a:p>
          <a:p>
            <a:pPr eaLnBrk="1" hangingPunct="1">
              <a:defRPr/>
            </a:pPr>
            <a:r>
              <a:rPr lang="zh-CN" altLang="en-US" b="1" dirty="0">
                <a:latin typeface="+mn-ea"/>
                <a:ea typeface="+mn-ea"/>
              </a:rPr>
              <a:t>	  </a:t>
            </a:r>
            <a:r>
              <a:rPr lang="en-US" altLang="zh-CN" b="1" dirty="0">
                <a:latin typeface="+mn-ea"/>
                <a:ea typeface="+mn-ea"/>
              </a:rPr>
              <a:t>void Assign(*A, c1, c2）</a:t>
            </a:r>
          </a:p>
          <a:p>
            <a:pPr eaLnBrk="1" hangingPunct="1">
              <a:defRPr/>
            </a:pPr>
            <a:r>
              <a:rPr lang="en-US" altLang="zh-CN" b="1" dirty="0">
                <a:latin typeface="+mn-ea"/>
                <a:ea typeface="+mn-ea"/>
              </a:rPr>
              <a:t>	  void Add(*A, B)</a:t>
            </a:r>
          </a:p>
          <a:p>
            <a:pPr eaLnBrk="1" hangingPunct="1">
              <a:defRPr/>
            </a:pPr>
            <a:r>
              <a:rPr lang="en-US" altLang="zh-CN" b="1" dirty="0">
                <a:latin typeface="+mn-ea"/>
                <a:ea typeface="+mn-ea"/>
              </a:rPr>
              <a:t>	  void Minus(*A, B)</a:t>
            </a:r>
          </a:p>
          <a:p>
            <a:pPr eaLnBrk="1" hangingPunct="1">
              <a:defRPr/>
            </a:pPr>
            <a:r>
              <a:rPr lang="en-US" altLang="zh-CN" b="1" dirty="0">
                <a:latin typeface="+mn-ea"/>
                <a:ea typeface="+mn-ea"/>
              </a:rPr>
              <a:t>	  void Multiply(*A, B)</a:t>
            </a:r>
          </a:p>
          <a:p>
            <a:pPr eaLnBrk="1" hangingPunct="1">
              <a:defRPr/>
            </a:pPr>
            <a:r>
              <a:rPr lang="en-US" altLang="zh-CN" b="1" dirty="0">
                <a:latin typeface="+mn-ea"/>
                <a:ea typeface="+mn-ea"/>
              </a:rPr>
              <a:t>	  void Divide(*A, B)</a:t>
            </a:r>
          </a:p>
          <a:p>
            <a:pPr eaLnBrk="1" hangingPunct="1">
              <a:defRPr/>
            </a:pPr>
            <a:r>
              <a:rPr lang="en-US" altLang="zh-CN" b="1" dirty="0">
                <a:latin typeface="+mn-ea"/>
                <a:ea typeface="+mn-ea"/>
              </a:rPr>
              <a:t>		...</a:t>
            </a:r>
          </a:p>
          <a:p>
            <a:pPr eaLnBrk="1" hangingPunct="1">
              <a:defRPr/>
            </a:pPr>
            <a:r>
              <a:rPr lang="en-US" altLang="zh-CN" b="1" dirty="0">
                <a:latin typeface="+mn-ea"/>
                <a:ea typeface="+mn-ea"/>
              </a:rPr>
              <a:t>}ADT Complex</a:t>
            </a:r>
            <a:endParaRPr lang="zh-CN" altLang="en-US" b="1" dirty="0">
              <a:latin typeface="+mn-ea"/>
              <a:ea typeface="+mn-ea"/>
            </a:endParaRPr>
          </a:p>
        </p:txBody>
      </p:sp>
    </p:spTree>
    <p:extLst>
      <p:ext uri="{BB962C8B-B14F-4D97-AF65-F5344CB8AC3E}">
        <p14:creationId xmlns:p14="http://schemas.microsoft.com/office/powerpoint/2010/main" val="1332535853"/>
      </p:ext>
    </p:extLst>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42</a:t>
            </a:fld>
            <a:endParaRPr lang="en-US"/>
          </a:p>
        </p:txBody>
      </p:sp>
      <p:sp>
        <p:nvSpPr>
          <p:cNvPr id="6" name="Text Box 4"/>
          <p:cNvSpPr txBox="1">
            <a:spLocks noChangeArrowheads="1"/>
          </p:cNvSpPr>
          <p:nvPr/>
        </p:nvSpPr>
        <p:spPr bwMode="auto">
          <a:xfrm>
            <a:off x="521939" y="1819761"/>
            <a:ext cx="8305800" cy="3832225"/>
          </a:xfrm>
          <a:prstGeom prst="rect">
            <a:avLst/>
          </a:prstGeom>
          <a:solidFill>
            <a:schemeClr val="bg1">
              <a:alpha val="50000"/>
            </a:schemeClr>
          </a:solidFill>
          <a:ln w="9525">
            <a:solidFill>
              <a:schemeClr val="tx1"/>
            </a:solidFill>
            <a:miter lim="800000"/>
            <a:headEnd/>
            <a:tailEnd/>
          </a:ln>
          <a:effectLst/>
        </p:spPr>
        <p:txBody>
          <a:bodyPr anchor="ctr">
            <a:spAutoFit/>
          </a:bodyPr>
          <a:lstStyle/>
          <a:p>
            <a:pPr eaLnBrk="1" hangingPunct="1">
              <a:spcBef>
                <a:spcPct val="50000"/>
              </a:spcBef>
              <a:spcAft>
                <a:spcPct val="50000"/>
              </a:spcAft>
              <a:defRPr/>
            </a:pPr>
            <a:r>
              <a:rPr lang="zh-CN" altLang="en-US" b="1" dirty="0">
                <a:effectLst>
                  <a:outerShdw blurRad="38100" dist="38100" dir="2700000" algn="tl">
                    <a:srgbClr val="000000">
                      <a:alpha val="43137"/>
                    </a:srgbClr>
                  </a:outerShdw>
                </a:effectLst>
                <a:latin typeface="+mn-ea"/>
              </a:rPr>
              <a:t>例</a:t>
            </a:r>
            <a:r>
              <a:rPr lang="en-US" altLang="zh-CN" b="1" dirty="0">
                <a:effectLst>
                  <a:outerShdw blurRad="38100" dist="38100" dir="2700000" algn="tl">
                    <a:srgbClr val="000000">
                      <a:alpha val="43137"/>
                    </a:srgbClr>
                  </a:outerShdw>
                </a:effectLst>
                <a:latin typeface="+mn-ea"/>
              </a:rPr>
              <a:t>: </a:t>
            </a:r>
            <a:r>
              <a:rPr lang="zh-CN" altLang="en-US" b="1" dirty="0">
                <a:latin typeface="+mn-ea"/>
              </a:rPr>
              <a:t>定义并实现</a:t>
            </a:r>
            <a:r>
              <a:rPr lang="zh-CN" altLang="en-US" b="1" u="sng" dirty="0">
                <a:latin typeface="+mn-ea"/>
              </a:rPr>
              <a:t>复数抽象数据类型</a:t>
            </a:r>
            <a:r>
              <a:rPr lang="zh-CN" altLang="en-US" b="1" dirty="0">
                <a:latin typeface="+mn-ea"/>
              </a:rPr>
              <a:t>（</a:t>
            </a:r>
            <a:r>
              <a:rPr lang="zh-CN" altLang="en-US" b="1" dirty="0">
                <a:solidFill>
                  <a:srgbClr val="FF0000"/>
                </a:solidFill>
                <a:latin typeface="+mn-ea"/>
              </a:rPr>
              <a:t>实现</a:t>
            </a:r>
            <a:r>
              <a:rPr lang="en-US" altLang="zh-CN" b="1" dirty="0">
                <a:solidFill>
                  <a:srgbClr val="FF0000"/>
                </a:solidFill>
                <a:latin typeface="+mn-ea"/>
              </a:rPr>
              <a:t>/</a:t>
            </a:r>
            <a:r>
              <a:rPr lang="zh-CN" altLang="en-US" b="1" dirty="0">
                <a:solidFill>
                  <a:srgbClr val="FF0000"/>
                </a:solidFill>
                <a:latin typeface="+mn-ea"/>
              </a:rPr>
              <a:t>类</a:t>
            </a:r>
            <a:r>
              <a:rPr lang="en-US" altLang="zh-CN" b="1" dirty="0">
                <a:solidFill>
                  <a:srgbClr val="FF0000"/>
                </a:solidFill>
                <a:latin typeface="+mn-ea"/>
              </a:rPr>
              <a:t>C</a:t>
            </a:r>
            <a:r>
              <a:rPr lang="zh-CN" altLang="en-US" b="1" dirty="0">
                <a:solidFill>
                  <a:srgbClr val="FF0000"/>
                </a:solidFill>
                <a:latin typeface="+mn-ea"/>
              </a:rPr>
              <a:t>描述</a:t>
            </a:r>
            <a:r>
              <a:rPr lang="zh-CN" altLang="en-US" b="1" dirty="0">
                <a:latin typeface="+mn-ea"/>
              </a:rPr>
              <a:t>）</a:t>
            </a:r>
            <a:r>
              <a:rPr lang="en-US" altLang="zh-CN" b="1" dirty="0">
                <a:solidFill>
                  <a:srgbClr val="FFFF99"/>
                </a:solidFill>
                <a:latin typeface="+mn-ea"/>
              </a:rPr>
              <a:t> </a:t>
            </a:r>
          </a:p>
          <a:p>
            <a:pPr eaLnBrk="1" hangingPunct="1">
              <a:defRPr/>
            </a:pPr>
            <a:r>
              <a:rPr lang="en-US" altLang="zh-CN" b="1" dirty="0" err="1">
                <a:latin typeface="+mn-ea"/>
              </a:rPr>
              <a:t>typedef</a:t>
            </a:r>
            <a:r>
              <a:rPr lang="en-US" altLang="zh-CN" b="1" dirty="0">
                <a:latin typeface="+mn-ea"/>
              </a:rPr>
              <a:t>  </a:t>
            </a:r>
            <a:r>
              <a:rPr lang="en-US" altLang="zh-CN" b="1" dirty="0" err="1">
                <a:latin typeface="+mn-ea"/>
              </a:rPr>
              <a:t>ItemType</a:t>
            </a:r>
            <a:r>
              <a:rPr lang="en-US" altLang="zh-CN" b="1" dirty="0">
                <a:latin typeface="+mn-ea"/>
              </a:rPr>
              <a:t>	double;</a:t>
            </a:r>
          </a:p>
          <a:p>
            <a:pPr eaLnBrk="1" hangingPunct="1">
              <a:defRPr/>
            </a:pPr>
            <a:r>
              <a:rPr lang="en-US" altLang="zh-CN" b="1" dirty="0" err="1">
                <a:latin typeface="+mn-ea"/>
              </a:rPr>
              <a:t>typedef</a:t>
            </a:r>
            <a:r>
              <a:rPr lang="en-US" altLang="zh-CN" b="1" dirty="0">
                <a:latin typeface="+mn-ea"/>
              </a:rPr>
              <a:t> </a:t>
            </a:r>
            <a:r>
              <a:rPr lang="en-US" altLang="zh-CN" b="1" dirty="0" err="1">
                <a:latin typeface="+mn-ea"/>
              </a:rPr>
              <a:t>struct</a:t>
            </a:r>
            <a:endParaRPr lang="en-US" altLang="zh-CN" b="1" dirty="0">
              <a:latin typeface="+mn-ea"/>
            </a:endParaRPr>
          </a:p>
          <a:p>
            <a:pPr eaLnBrk="1" hangingPunct="1">
              <a:defRPr/>
            </a:pPr>
            <a:r>
              <a:rPr lang="en-US" altLang="zh-CN" b="1" dirty="0">
                <a:latin typeface="+mn-ea"/>
              </a:rPr>
              <a:t>{</a:t>
            </a:r>
          </a:p>
          <a:p>
            <a:pPr eaLnBrk="1" hangingPunct="1">
              <a:defRPr/>
            </a:pPr>
            <a:r>
              <a:rPr lang="en-US" altLang="zh-CN" b="1" dirty="0">
                <a:latin typeface="+mn-ea"/>
              </a:rPr>
              <a:t>	</a:t>
            </a:r>
            <a:r>
              <a:rPr lang="en-US" altLang="zh-CN" b="1" dirty="0" err="1">
                <a:latin typeface="+mn-ea"/>
              </a:rPr>
              <a:t>ItemType</a:t>
            </a:r>
            <a:r>
              <a:rPr lang="en-US" altLang="zh-CN" b="1" dirty="0">
                <a:latin typeface="+mn-ea"/>
              </a:rPr>
              <a:t>	r ;</a:t>
            </a:r>
          </a:p>
          <a:p>
            <a:pPr eaLnBrk="1" hangingPunct="1">
              <a:defRPr/>
            </a:pPr>
            <a:r>
              <a:rPr lang="en-US" altLang="zh-CN" b="1" dirty="0">
                <a:latin typeface="+mn-ea"/>
              </a:rPr>
              <a:t>	</a:t>
            </a:r>
            <a:r>
              <a:rPr lang="en-US" altLang="zh-CN" b="1" dirty="0" err="1">
                <a:latin typeface="+mn-ea"/>
              </a:rPr>
              <a:t>ItemType</a:t>
            </a:r>
            <a:r>
              <a:rPr lang="en-US" altLang="zh-CN" b="1" dirty="0">
                <a:latin typeface="+mn-ea"/>
              </a:rPr>
              <a:t>	v;</a:t>
            </a:r>
          </a:p>
          <a:p>
            <a:pPr eaLnBrk="1" hangingPunct="1">
              <a:defRPr/>
            </a:pPr>
            <a:r>
              <a:rPr lang="en-US" altLang="zh-CN" b="1" dirty="0">
                <a:latin typeface="+mn-ea"/>
              </a:rPr>
              <a:t>}Complex;	/* </a:t>
            </a:r>
            <a:r>
              <a:rPr lang="zh-CN" altLang="en-US" b="1" dirty="0">
                <a:latin typeface="+mn-ea"/>
              </a:rPr>
              <a:t>复数抽象数据类型 */</a:t>
            </a:r>
          </a:p>
          <a:p>
            <a:pPr eaLnBrk="1" hangingPunct="1">
              <a:defRPr/>
            </a:pPr>
            <a:r>
              <a:rPr lang="en-US" altLang="zh-CN" b="1" dirty="0">
                <a:latin typeface="+mn-ea"/>
              </a:rPr>
              <a:t>void Assign(Complex *A, </a:t>
            </a:r>
            <a:r>
              <a:rPr lang="en-US" altLang="zh-CN" b="1" dirty="0" err="1">
                <a:latin typeface="+mn-ea"/>
              </a:rPr>
              <a:t>ItemType</a:t>
            </a:r>
            <a:r>
              <a:rPr lang="en-US" altLang="zh-CN" b="1" dirty="0">
                <a:latin typeface="+mn-ea"/>
              </a:rPr>
              <a:t> r, </a:t>
            </a:r>
            <a:r>
              <a:rPr lang="en-US" altLang="zh-CN" b="1" dirty="0" err="1">
                <a:latin typeface="+mn-ea"/>
              </a:rPr>
              <a:t>ItemType</a:t>
            </a:r>
            <a:r>
              <a:rPr lang="en-US" altLang="zh-CN" b="1" dirty="0">
                <a:latin typeface="+mn-ea"/>
              </a:rPr>
              <a:t> v); </a:t>
            </a:r>
            <a:endParaRPr lang="zh-CN" altLang="en-US" b="1" dirty="0">
              <a:latin typeface="+mn-ea"/>
            </a:endParaRPr>
          </a:p>
          <a:p>
            <a:pPr eaLnBrk="1" hangingPunct="1">
              <a:defRPr/>
            </a:pPr>
            <a:r>
              <a:rPr lang="en-US" altLang="zh-CN" b="1" dirty="0">
                <a:latin typeface="+mn-ea"/>
              </a:rPr>
              <a:t>void Add(Complex *A, Complex B);	/* A+B  */</a:t>
            </a:r>
          </a:p>
          <a:p>
            <a:pPr eaLnBrk="1" hangingPunct="1">
              <a:defRPr/>
            </a:pPr>
            <a:r>
              <a:rPr lang="en-US" altLang="zh-CN" b="1" dirty="0">
                <a:latin typeface="+mn-ea"/>
              </a:rPr>
              <a:t>void Minus(Complex *A, Complex B);	/* A-B   */</a:t>
            </a:r>
          </a:p>
          <a:p>
            <a:pPr eaLnBrk="1" hangingPunct="1">
              <a:defRPr/>
            </a:pPr>
            <a:r>
              <a:rPr lang="en-US" altLang="zh-CN" b="1" dirty="0">
                <a:latin typeface="+mn-ea"/>
              </a:rPr>
              <a:t>void Multiply(</a:t>
            </a:r>
            <a:r>
              <a:rPr lang="en-US" altLang="zh-CN" b="1" dirty="0" err="1">
                <a:latin typeface="+mn-ea"/>
              </a:rPr>
              <a:t>Compex</a:t>
            </a:r>
            <a:r>
              <a:rPr lang="en-US" altLang="zh-CN" b="1" dirty="0">
                <a:latin typeface="+mn-ea"/>
              </a:rPr>
              <a:t> *A, Complex B);   /* A*B  */</a:t>
            </a:r>
          </a:p>
          <a:p>
            <a:pPr eaLnBrk="1" hangingPunct="1">
              <a:defRPr/>
            </a:pPr>
            <a:r>
              <a:rPr lang="en-US" altLang="zh-CN" b="1" dirty="0">
                <a:latin typeface="+mn-ea"/>
              </a:rPr>
              <a:t>void Divide(Complex *A, Complex B);	/* A/B   */</a:t>
            </a:r>
          </a:p>
          <a:p>
            <a:pPr eaLnBrk="1" hangingPunct="1">
              <a:defRPr/>
            </a:pPr>
            <a:r>
              <a:rPr lang="en-US" altLang="zh-CN" b="1" dirty="0">
                <a:latin typeface="+mn-ea"/>
              </a:rPr>
              <a:t>...</a:t>
            </a:r>
          </a:p>
        </p:txBody>
      </p:sp>
    </p:spTree>
    <p:extLst>
      <p:ext uri="{BB962C8B-B14F-4D97-AF65-F5344CB8AC3E}">
        <p14:creationId xmlns:p14="http://schemas.microsoft.com/office/powerpoint/2010/main" val="3556958115"/>
      </p:ext>
    </p:extLst>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43</a:t>
            </a:fld>
            <a:endParaRPr lang="en-US"/>
          </a:p>
        </p:txBody>
      </p:sp>
      <p:sp>
        <p:nvSpPr>
          <p:cNvPr id="6" name="Text Box 5"/>
          <p:cNvSpPr txBox="1">
            <a:spLocks noChangeArrowheads="1"/>
          </p:cNvSpPr>
          <p:nvPr/>
        </p:nvSpPr>
        <p:spPr bwMode="auto">
          <a:xfrm>
            <a:off x="785813" y="1785938"/>
            <a:ext cx="6753225" cy="3278187"/>
          </a:xfrm>
          <a:prstGeom prst="rect">
            <a:avLst/>
          </a:prstGeom>
          <a:solidFill>
            <a:schemeClr val="bg1">
              <a:alpha val="50000"/>
            </a:schemeClr>
          </a:solidFill>
          <a:ln w="9525">
            <a:solidFill>
              <a:schemeClr val="tx1"/>
            </a:solidFill>
            <a:miter lim="800000"/>
            <a:headEnd/>
            <a:tailEnd/>
          </a:ln>
          <a:effectLst/>
        </p:spPr>
        <p:txBody>
          <a:bodyPr anchor="ctr">
            <a:spAutoFit/>
          </a:bodyPr>
          <a:lstStyle/>
          <a:p>
            <a:pPr eaLnBrk="1" hangingPunct="1">
              <a:spcBef>
                <a:spcPct val="50000"/>
              </a:spcBef>
              <a:spcAft>
                <a:spcPct val="50000"/>
              </a:spcAft>
              <a:defRPr/>
            </a:pPr>
            <a:r>
              <a:rPr lang="zh-CN" altLang="en-US" b="1" dirty="0">
                <a:effectLst>
                  <a:outerShdw blurRad="38100" dist="38100" dir="2700000" algn="tl">
                    <a:srgbClr val="000000"/>
                  </a:outerShdw>
                </a:effectLst>
                <a:latin typeface="+mn-ea"/>
              </a:rPr>
              <a:t>例</a:t>
            </a:r>
            <a:r>
              <a:rPr lang="en-US" altLang="zh-CN" b="1" dirty="0">
                <a:effectLst>
                  <a:outerShdw blurRad="38100" dist="38100" dir="2700000" algn="tl">
                    <a:srgbClr val="000000"/>
                  </a:outerShdw>
                </a:effectLst>
                <a:latin typeface="+mn-ea"/>
              </a:rPr>
              <a:t>:</a:t>
            </a:r>
            <a:r>
              <a:rPr lang="zh-CN" altLang="en-US" b="1" dirty="0">
                <a:latin typeface="+mn-ea"/>
              </a:rPr>
              <a:t>定义并实现复数抽象数据类型（</a:t>
            </a:r>
            <a:r>
              <a:rPr lang="zh-CN" altLang="en-US" b="1" dirty="0">
                <a:solidFill>
                  <a:srgbClr val="FF0000"/>
                </a:solidFill>
                <a:latin typeface="+mn-ea"/>
              </a:rPr>
              <a:t>实现</a:t>
            </a:r>
            <a:r>
              <a:rPr lang="en-US" altLang="zh-CN" b="1" dirty="0">
                <a:solidFill>
                  <a:srgbClr val="FF0000"/>
                </a:solidFill>
                <a:latin typeface="+mn-ea"/>
              </a:rPr>
              <a:t>/</a:t>
            </a:r>
            <a:r>
              <a:rPr lang="zh-CN" altLang="en-US" b="1" dirty="0">
                <a:solidFill>
                  <a:srgbClr val="FF0000"/>
                </a:solidFill>
                <a:latin typeface="+mn-ea"/>
              </a:rPr>
              <a:t>类</a:t>
            </a:r>
            <a:r>
              <a:rPr lang="en-US" altLang="zh-CN" b="1" dirty="0">
                <a:solidFill>
                  <a:srgbClr val="FF0000"/>
                </a:solidFill>
                <a:latin typeface="+mn-ea"/>
              </a:rPr>
              <a:t>C</a:t>
            </a:r>
            <a:r>
              <a:rPr lang="zh-CN" altLang="en-US" b="1" dirty="0">
                <a:solidFill>
                  <a:srgbClr val="FF0000"/>
                </a:solidFill>
                <a:latin typeface="+mn-ea"/>
              </a:rPr>
              <a:t>描述</a:t>
            </a:r>
            <a:r>
              <a:rPr lang="zh-CN" altLang="en-US" b="1" dirty="0">
                <a:latin typeface="+mn-ea"/>
              </a:rPr>
              <a:t>）</a:t>
            </a:r>
            <a:endParaRPr lang="en-US" altLang="zh-CN" b="1" dirty="0">
              <a:solidFill>
                <a:srgbClr val="FFFF99"/>
              </a:solidFill>
              <a:latin typeface="+mn-ea"/>
            </a:endParaRPr>
          </a:p>
          <a:p>
            <a:pPr eaLnBrk="1" hangingPunct="1">
              <a:defRPr/>
            </a:pPr>
            <a:r>
              <a:rPr lang="en-US" altLang="zh-CN" b="1" dirty="0">
                <a:latin typeface="+mn-ea"/>
              </a:rPr>
              <a:t>void Assign(Complex *</a:t>
            </a:r>
            <a:r>
              <a:rPr lang="en-US" altLang="zh-CN" b="1" dirty="0" err="1">
                <a:latin typeface="+mn-ea"/>
              </a:rPr>
              <a:t>A,ElemType</a:t>
            </a:r>
            <a:r>
              <a:rPr lang="en-US" altLang="zh-CN" b="1" dirty="0">
                <a:latin typeface="+mn-ea"/>
              </a:rPr>
              <a:t> </a:t>
            </a:r>
            <a:r>
              <a:rPr lang="en-US" altLang="zh-CN" b="1" dirty="0" err="1">
                <a:latin typeface="+mn-ea"/>
              </a:rPr>
              <a:t>real,ElemType</a:t>
            </a:r>
            <a:r>
              <a:rPr lang="en-US" altLang="zh-CN" b="1" dirty="0">
                <a:latin typeface="+mn-ea"/>
              </a:rPr>
              <a:t> virtual)</a:t>
            </a:r>
          </a:p>
          <a:p>
            <a:pPr eaLnBrk="1" hangingPunct="1">
              <a:defRPr/>
            </a:pPr>
            <a:r>
              <a:rPr lang="en-US" altLang="zh-CN" b="1" dirty="0">
                <a:latin typeface="+mn-ea"/>
              </a:rPr>
              <a:t>{	A-&gt;r = real;</a:t>
            </a:r>
          </a:p>
          <a:p>
            <a:pPr eaLnBrk="1" hangingPunct="1">
              <a:defRPr/>
            </a:pPr>
            <a:r>
              <a:rPr lang="en-US" altLang="zh-CN" b="1" dirty="0">
                <a:latin typeface="+mn-ea"/>
              </a:rPr>
              <a:t>	A-&gt;v = virtual;</a:t>
            </a:r>
          </a:p>
          <a:p>
            <a:pPr eaLnBrk="1" hangingPunct="1">
              <a:defRPr/>
            </a:pPr>
            <a:r>
              <a:rPr lang="en-US" altLang="zh-CN" b="1" dirty="0">
                <a:latin typeface="+mn-ea"/>
              </a:rPr>
              <a:t>}	/* Assign( ) */</a:t>
            </a:r>
          </a:p>
          <a:p>
            <a:pPr eaLnBrk="1" hangingPunct="1">
              <a:defRPr/>
            </a:pPr>
            <a:endParaRPr lang="en-US" altLang="zh-CN" b="1" dirty="0">
              <a:latin typeface="+mn-ea"/>
            </a:endParaRPr>
          </a:p>
          <a:p>
            <a:pPr eaLnBrk="1" hangingPunct="1">
              <a:defRPr/>
            </a:pPr>
            <a:r>
              <a:rPr lang="en-US" altLang="zh-CN" b="1" dirty="0">
                <a:latin typeface="+mn-ea"/>
              </a:rPr>
              <a:t>void Add(Complex *A, Complex B)</a:t>
            </a:r>
          </a:p>
          <a:p>
            <a:pPr eaLnBrk="1" hangingPunct="1">
              <a:defRPr/>
            </a:pPr>
            <a:r>
              <a:rPr lang="en-US" altLang="zh-CN" b="1" dirty="0">
                <a:latin typeface="+mn-ea"/>
              </a:rPr>
              <a:t>{</a:t>
            </a:r>
          </a:p>
          <a:p>
            <a:pPr eaLnBrk="1" hangingPunct="1">
              <a:defRPr/>
            </a:pPr>
            <a:r>
              <a:rPr lang="en-US" altLang="zh-CN" b="1" dirty="0">
                <a:latin typeface="+mn-ea"/>
              </a:rPr>
              <a:t>	A-&gt;r += </a:t>
            </a:r>
            <a:r>
              <a:rPr lang="en-US" altLang="zh-CN" b="1" dirty="0" err="1">
                <a:latin typeface="+mn-ea"/>
              </a:rPr>
              <a:t>B.r</a:t>
            </a:r>
            <a:r>
              <a:rPr lang="en-US" altLang="zh-CN" b="1" dirty="0">
                <a:latin typeface="+mn-ea"/>
              </a:rPr>
              <a:t>;</a:t>
            </a:r>
          </a:p>
          <a:p>
            <a:pPr eaLnBrk="1" hangingPunct="1">
              <a:defRPr/>
            </a:pPr>
            <a:r>
              <a:rPr lang="en-US" altLang="zh-CN" b="1" dirty="0">
                <a:latin typeface="+mn-ea"/>
              </a:rPr>
              <a:t>	A-&gt;v += </a:t>
            </a:r>
            <a:r>
              <a:rPr lang="en-US" altLang="zh-CN" b="1" dirty="0" err="1">
                <a:latin typeface="+mn-ea"/>
              </a:rPr>
              <a:t>B.v</a:t>
            </a:r>
            <a:r>
              <a:rPr lang="en-US" altLang="zh-CN" b="1" dirty="0">
                <a:latin typeface="+mn-ea"/>
              </a:rPr>
              <a:t>;</a:t>
            </a:r>
          </a:p>
          <a:p>
            <a:pPr eaLnBrk="1" hangingPunct="1">
              <a:defRPr/>
            </a:pPr>
            <a:r>
              <a:rPr lang="en-US" altLang="zh-CN" b="1" dirty="0">
                <a:latin typeface="+mn-ea"/>
              </a:rPr>
              <a:t>}	/* Add( ) */</a:t>
            </a:r>
          </a:p>
        </p:txBody>
      </p:sp>
    </p:spTree>
    <p:extLst>
      <p:ext uri="{BB962C8B-B14F-4D97-AF65-F5344CB8AC3E}">
        <p14:creationId xmlns:p14="http://schemas.microsoft.com/office/powerpoint/2010/main" val="4222823350"/>
      </p:ext>
    </p:extLst>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a:t>
            </a:r>
            <a:r>
              <a:rPr lang="en-US" altLang="zh-CN" dirty="0"/>
              <a:t>1</a:t>
            </a:r>
            <a:r>
              <a:rPr lang="zh-CN" altLang="en-US" dirty="0"/>
              <a:t>章　绪 论</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44</a:t>
            </a:fld>
            <a:endParaRPr lang="en-US"/>
          </a:p>
        </p:txBody>
      </p:sp>
      <p:sp>
        <p:nvSpPr>
          <p:cNvPr id="5" name="内容占位符 4"/>
          <p:cNvSpPr>
            <a:spLocks noGrp="1"/>
          </p:cNvSpPr>
          <p:nvPr>
            <p:ph sz="quarter" idx="1"/>
          </p:nvPr>
        </p:nvSpPr>
        <p:spPr/>
        <p:txBody>
          <a:bodyPr/>
          <a:lstStyle/>
          <a:p>
            <a:pPr marL="609600" indent="-609600">
              <a:lnSpc>
                <a:spcPct val="120000"/>
              </a:lnSpc>
              <a:spcBef>
                <a:spcPct val="50000"/>
              </a:spcBef>
              <a:defRPr/>
            </a:pPr>
            <a:r>
              <a:rPr lang="en-US" altLang="zh-CN" sz="2800" b="1" dirty="0">
                <a:solidFill>
                  <a:srgbClr val="00B0F0"/>
                </a:solidFill>
                <a:latin typeface="+mn-ea"/>
              </a:rPr>
              <a:t>1.1  </a:t>
            </a:r>
            <a:r>
              <a:rPr lang="zh-CN" altLang="en-US" sz="2800" b="1" dirty="0">
                <a:solidFill>
                  <a:srgbClr val="00B0F0"/>
                </a:solidFill>
                <a:latin typeface="+mn-ea"/>
              </a:rPr>
              <a:t>什么是数据结构</a:t>
            </a:r>
          </a:p>
          <a:p>
            <a:pPr marL="609600" indent="-609600" fontAlgn="auto">
              <a:lnSpc>
                <a:spcPct val="120000"/>
              </a:lnSpc>
              <a:spcBef>
                <a:spcPct val="50000"/>
              </a:spcBef>
              <a:spcAft>
                <a:spcPts val="0"/>
              </a:spcAft>
              <a:defRPr/>
            </a:pPr>
            <a:r>
              <a:rPr lang="en-US" altLang="zh-CN" sz="2800" b="1" dirty="0">
                <a:solidFill>
                  <a:srgbClr val="00B0F0"/>
                </a:solidFill>
                <a:latin typeface="+mn-ea"/>
              </a:rPr>
              <a:t>1.2  </a:t>
            </a:r>
            <a:r>
              <a:rPr lang="zh-CN" altLang="en-US" sz="2800" b="1" dirty="0">
                <a:solidFill>
                  <a:srgbClr val="00B0F0"/>
                </a:solidFill>
                <a:latin typeface="+mn-ea"/>
              </a:rPr>
              <a:t>基本概念和术语</a:t>
            </a:r>
          </a:p>
          <a:p>
            <a:pPr marL="609600" indent="-609600">
              <a:lnSpc>
                <a:spcPct val="120000"/>
              </a:lnSpc>
              <a:spcBef>
                <a:spcPct val="50000"/>
              </a:spcBef>
              <a:defRPr/>
            </a:pPr>
            <a:r>
              <a:rPr lang="en-US" altLang="zh-CN" sz="2800" b="1" dirty="0">
                <a:solidFill>
                  <a:srgbClr val="00B0F0"/>
                </a:solidFill>
                <a:latin typeface="+mn-ea"/>
              </a:rPr>
              <a:t>1.3  </a:t>
            </a:r>
            <a:r>
              <a:rPr lang="zh-CN" altLang="en-US" sz="2800" b="1" dirty="0">
                <a:solidFill>
                  <a:srgbClr val="00B0F0"/>
                </a:solidFill>
                <a:latin typeface="+mn-ea"/>
              </a:rPr>
              <a:t>抽象数据类型的表示和实现</a:t>
            </a:r>
          </a:p>
          <a:p>
            <a:pPr marL="609600" indent="-609600" fontAlgn="auto">
              <a:lnSpc>
                <a:spcPct val="120000"/>
              </a:lnSpc>
              <a:spcBef>
                <a:spcPct val="50000"/>
              </a:spcBef>
              <a:spcAft>
                <a:spcPts val="0"/>
              </a:spcAft>
              <a:defRPr/>
            </a:pPr>
            <a:r>
              <a:rPr lang="en-US" altLang="zh-CN" sz="2800" b="1" dirty="0">
                <a:solidFill>
                  <a:srgbClr val="FF0000"/>
                </a:solidFill>
                <a:latin typeface="+mn-ea"/>
              </a:rPr>
              <a:t>1.4  </a:t>
            </a:r>
            <a:r>
              <a:rPr lang="zh-CN" altLang="en-US" sz="2800" b="1" dirty="0">
                <a:solidFill>
                  <a:srgbClr val="FF0000"/>
                </a:solidFill>
                <a:latin typeface="+mn-ea"/>
              </a:rPr>
              <a:t>算法和算法分析</a:t>
            </a:r>
          </a:p>
          <a:p>
            <a:endParaRPr lang="zh-CN" altLang="en-US" dirty="0"/>
          </a:p>
        </p:txBody>
      </p:sp>
    </p:spTree>
    <p:extLst>
      <p:ext uri="{BB962C8B-B14F-4D97-AF65-F5344CB8AC3E}">
        <p14:creationId xmlns:p14="http://schemas.microsoft.com/office/powerpoint/2010/main" val="2956068391"/>
      </p:ext>
    </p:extLst>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什么是算法？</a:t>
            </a:r>
          </a:p>
        </p:txBody>
      </p:sp>
      <p:sp>
        <p:nvSpPr>
          <p:cNvPr id="3" name="页脚占位符 2"/>
          <p:cNvSpPr>
            <a:spLocks noGrp="1"/>
          </p:cNvSpPr>
          <p:nvPr>
            <p:ph type="ftr" sz="quarter" idx="11"/>
          </p:nvPr>
        </p:nvSpPr>
        <p:spPr/>
        <p:txBody>
          <a:bodyPr/>
          <a:lstStyle/>
          <a:p>
            <a:r>
              <a:rPr lang="en-US" dirty="0" err="1"/>
              <a:t>Huazhong</a:t>
            </a:r>
            <a:r>
              <a:rPr lang="en-US" dirty="0"/>
              <a:t> University of Science and Technology</a:t>
            </a:r>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45</a:t>
            </a:fld>
            <a:endParaRPr lang="en-US"/>
          </a:p>
        </p:txBody>
      </p:sp>
      <p:sp>
        <p:nvSpPr>
          <p:cNvPr id="5" name="内容占位符 4"/>
          <p:cNvSpPr>
            <a:spLocks noGrp="1"/>
          </p:cNvSpPr>
          <p:nvPr>
            <p:ph sz="quarter" idx="1"/>
          </p:nvPr>
        </p:nvSpPr>
        <p:spPr>
          <a:xfrm>
            <a:off x="612648" y="1600200"/>
            <a:ext cx="8153400" cy="3787455"/>
          </a:xfrm>
        </p:spPr>
        <p:txBody>
          <a:bodyPr>
            <a:normAutofit fontScale="92500" lnSpcReduction="20000"/>
          </a:bodyPr>
          <a:lstStyle/>
          <a:p>
            <a:pPr marL="514350" indent="-514350">
              <a:buFont typeface="+mj-lt"/>
              <a:buAutoNum type="arabicPeriod"/>
            </a:pPr>
            <a:r>
              <a:rPr lang="zh-CN" altLang="en-US" dirty="0"/>
              <a:t>一个有限指令集</a:t>
            </a:r>
            <a:endParaRPr lang="en-US" altLang="zh-CN" dirty="0"/>
          </a:p>
          <a:p>
            <a:pPr marL="514350" indent="-514350">
              <a:buFont typeface="+mj-lt"/>
              <a:buAutoNum type="arabicPeriod"/>
            </a:pPr>
            <a:r>
              <a:rPr lang="zh-CN" altLang="en-US" dirty="0"/>
              <a:t>接受一些输入（有些情况下不需要输入）</a:t>
            </a:r>
            <a:endParaRPr lang="en-US" altLang="zh-CN" dirty="0"/>
          </a:p>
          <a:p>
            <a:pPr marL="514350" indent="-514350">
              <a:buFont typeface="+mj-lt"/>
              <a:buAutoNum type="arabicPeriod"/>
            </a:pPr>
            <a:r>
              <a:rPr lang="zh-CN" altLang="en-US" dirty="0"/>
              <a:t>产生输出</a:t>
            </a:r>
            <a:endParaRPr lang="en-US" altLang="zh-CN" dirty="0"/>
          </a:p>
          <a:p>
            <a:pPr marL="514350" indent="-514350">
              <a:buFont typeface="+mj-lt"/>
              <a:buAutoNum type="arabicPeriod"/>
            </a:pPr>
            <a:r>
              <a:rPr lang="zh-CN" altLang="en-US" dirty="0"/>
              <a:t>一定在有限步骤之后终止</a:t>
            </a:r>
            <a:endParaRPr lang="en-US" altLang="zh-CN" dirty="0"/>
          </a:p>
          <a:p>
            <a:pPr marL="514350" indent="-514350">
              <a:buFont typeface="+mj-lt"/>
              <a:buAutoNum type="arabicPeriod"/>
            </a:pPr>
            <a:r>
              <a:rPr lang="zh-CN" altLang="en-US" dirty="0"/>
              <a:t>每一条指令</a:t>
            </a:r>
            <a:endParaRPr lang="en-US" altLang="zh-CN" dirty="0"/>
          </a:p>
          <a:p>
            <a:pPr lvl="1"/>
            <a:r>
              <a:rPr lang="zh-CN" altLang="en-US" dirty="0"/>
              <a:t>必须有充分明确的目标，不可以有歧义</a:t>
            </a:r>
            <a:endParaRPr lang="en-US" altLang="zh-CN" dirty="0"/>
          </a:p>
          <a:p>
            <a:pPr lvl="1"/>
            <a:r>
              <a:rPr lang="zh-CN" altLang="en-US" dirty="0"/>
              <a:t>计算机能处理的范围之内</a:t>
            </a:r>
            <a:endParaRPr lang="en-US" altLang="zh-CN" dirty="0"/>
          </a:p>
          <a:p>
            <a:pPr lvl="1"/>
            <a:r>
              <a:rPr lang="zh-CN" altLang="en-US" dirty="0"/>
              <a:t> 描述应不依赖于任何一种计算机语言以及具体的实现手段</a:t>
            </a:r>
            <a:br>
              <a:rPr lang="zh-CN" altLang="en-US" dirty="0"/>
            </a:br>
            <a:endParaRPr lang="zh-CN" altLang="en-US" dirty="0"/>
          </a:p>
        </p:txBody>
      </p:sp>
      <p:sp>
        <p:nvSpPr>
          <p:cNvPr id="6" name="Rectangle 23"/>
          <p:cNvSpPr>
            <a:spLocks noChangeArrowheads="1"/>
          </p:cNvSpPr>
          <p:nvPr/>
        </p:nvSpPr>
        <p:spPr bwMode="auto">
          <a:xfrm>
            <a:off x="1345980" y="5324640"/>
            <a:ext cx="5765800" cy="523875"/>
          </a:xfrm>
          <a:prstGeom prst="rect">
            <a:avLst/>
          </a:prstGeom>
          <a:solidFill>
            <a:schemeClr val="bg2"/>
          </a:solidFill>
          <a:ln w="25400">
            <a:solidFill>
              <a:schemeClr val="tx1"/>
            </a:solidFill>
            <a:miter lim="800000"/>
            <a:headEnd/>
            <a:tailEnd/>
          </a:ln>
        </p:spPr>
        <p:txBody>
          <a:bodyPr>
            <a:spAutoFit/>
          </a:bodyPr>
          <a:lstStyle/>
          <a:p>
            <a:pPr algn="ctr">
              <a:defRPr/>
            </a:pPr>
            <a:r>
              <a:rPr lang="zh-CN" altLang="en-US" sz="2800" b="1" dirty="0">
                <a:solidFill>
                  <a:srgbClr val="FF0000"/>
                </a:solidFill>
                <a:effectLst>
                  <a:outerShdw blurRad="38100" dist="38100" dir="2700000" algn="tl">
                    <a:srgbClr val="000000">
                      <a:alpha val="43137"/>
                    </a:srgbClr>
                  </a:outerShdw>
                </a:effectLst>
                <a:latin typeface="Arial Black" pitchFamily="34" charset="0"/>
              </a:rPr>
              <a:t>程序设计的实质：好算法＋好结构</a:t>
            </a:r>
          </a:p>
        </p:txBody>
      </p:sp>
    </p:spTree>
    <p:extLst>
      <p:ext uri="{BB962C8B-B14F-4D97-AF65-F5344CB8AC3E}">
        <p14:creationId xmlns:p14="http://schemas.microsoft.com/office/powerpoint/2010/main" val="3101855892"/>
      </p:ext>
    </p:extLst>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46</a:t>
            </a:fld>
            <a:endParaRPr lang="en-US"/>
          </a:p>
        </p:txBody>
      </p:sp>
      <p:sp>
        <p:nvSpPr>
          <p:cNvPr id="5" name="内容占位符 4"/>
          <p:cNvSpPr>
            <a:spLocks noGrp="1"/>
          </p:cNvSpPr>
          <p:nvPr>
            <p:ph sz="quarter"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40210" y="899979"/>
            <a:ext cx="9019069" cy="5486206"/>
          </a:xfrm>
          <a:prstGeom prst="rect">
            <a:avLst/>
          </a:prstGeom>
        </p:spPr>
      </p:pic>
    </p:spTree>
    <p:extLst>
      <p:ext uri="{BB962C8B-B14F-4D97-AF65-F5344CB8AC3E}">
        <p14:creationId xmlns:p14="http://schemas.microsoft.com/office/powerpoint/2010/main" val="3474026140"/>
      </p:ext>
    </p:extLst>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算法好坏的评价标准</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47</a:t>
            </a:fld>
            <a:endParaRPr lang="en-US"/>
          </a:p>
        </p:txBody>
      </p:sp>
      <p:sp>
        <p:nvSpPr>
          <p:cNvPr id="5" name="内容占位符 4"/>
          <p:cNvSpPr>
            <a:spLocks noGrp="1"/>
          </p:cNvSpPr>
          <p:nvPr>
            <p:ph sz="quarter" idx="1"/>
          </p:nvPr>
        </p:nvSpPr>
        <p:spPr/>
        <p:txBody>
          <a:bodyPr>
            <a:normAutofit fontScale="92500" lnSpcReduction="20000"/>
          </a:bodyPr>
          <a:lstStyle/>
          <a:p>
            <a:pPr marL="342900" indent="-342900">
              <a:spcBef>
                <a:spcPct val="20000"/>
              </a:spcBef>
              <a:buFont typeface="Arial" charset="0"/>
              <a:buChar char="•"/>
              <a:defRPr/>
            </a:pPr>
            <a:r>
              <a:rPr lang="zh-CN" altLang="en-US" sz="2000" b="1" dirty="0"/>
              <a:t>正确性</a:t>
            </a:r>
            <a:endParaRPr lang="en-US" altLang="zh-CN" sz="2000" b="1" dirty="0"/>
          </a:p>
          <a:p>
            <a:pPr marL="742950" lvl="1" indent="-285750">
              <a:spcBef>
                <a:spcPct val="20000"/>
              </a:spcBef>
              <a:buFont typeface="Arial" charset="0"/>
              <a:buChar char="–"/>
              <a:defRPr/>
            </a:pPr>
            <a:r>
              <a:rPr lang="zh-CN" altLang="en-US" sz="2000" dirty="0"/>
              <a:t>原则上应该证明算法对于任意合理的输入都正确</a:t>
            </a:r>
            <a:endParaRPr lang="en-US" altLang="zh-CN" sz="2000" dirty="0"/>
          </a:p>
          <a:p>
            <a:pPr marL="742950" lvl="1" indent="-285750">
              <a:spcBef>
                <a:spcPct val="20000"/>
              </a:spcBef>
              <a:buFont typeface="Arial" charset="0"/>
              <a:buChar char="–"/>
              <a:defRPr/>
            </a:pPr>
            <a:r>
              <a:rPr lang="zh-CN" altLang="en-US" sz="2000" dirty="0"/>
              <a:t>实际中常用推理法证明，及测试</a:t>
            </a:r>
            <a:endParaRPr lang="en-US" altLang="zh-CN" sz="2000" dirty="0"/>
          </a:p>
          <a:p>
            <a:pPr marL="742950" lvl="1" indent="-285750">
              <a:spcBef>
                <a:spcPct val="20000"/>
              </a:spcBef>
              <a:defRPr/>
            </a:pPr>
            <a:endParaRPr lang="en-US" altLang="zh-CN" sz="2000" dirty="0"/>
          </a:p>
          <a:p>
            <a:pPr marL="342900" indent="-342900">
              <a:spcBef>
                <a:spcPct val="20000"/>
              </a:spcBef>
              <a:buFont typeface="Arial" charset="0"/>
              <a:buChar char="•"/>
              <a:defRPr/>
            </a:pPr>
            <a:r>
              <a:rPr lang="zh-CN" altLang="en-US" sz="2000" b="1" dirty="0"/>
              <a:t>时间代价</a:t>
            </a:r>
            <a:r>
              <a:rPr lang="en-US" altLang="zh-CN" sz="2000" b="1" dirty="0">
                <a:solidFill>
                  <a:schemeClr val="hlink"/>
                </a:solidFill>
                <a:latin typeface="Arial" charset="0"/>
                <a:ea typeface="华文新魏" pitchFamily="2" charset="-122"/>
              </a:rPr>
              <a:t>(</a:t>
            </a:r>
            <a:r>
              <a:rPr lang="zh-CN" altLang="en-US" sz="2000" b="1" dirty="0">
                <a:solidFill>
                  <a:schemeClr val="hlink"/>
                </a:solidFill>
                <a:latin typeface="Arial" charset="0"/>
                <a:ea typeface="华文新魏" pitchFamily="2" charset="-122"/>
              </a:rPr>
              <a:t>时间复杂度</a:t>
            </a:r>
            <a:r>
              <a:rPr lang="en-US" altLang="zh-CN" sz="2000" b="1" dirty="0">
                <a:solidFill>
                  <a:schemeClr val="hlink"/>
                </a:solidFill>
                <a:latin typeface="Arial" charset="0"/>
                <a:ea typeface="华文新魏" pitchFamily="2" charset="-122"/>
              </a:rPr>
              <a:t>)</a:t>
            </a:r>
            <a:r>
              <a:rPr lang="zh-CN" altLang="en-US" sz="2000" b="1" dirty="0">
                <a:solidFill>
                  <a:schemeClr val="hlink"/>
                </a:solidFill>
                <a:latin typeface="Arial" charset="0"/>
                <a:ea typeface="华文新魏" pitchFamily="2" charset="-122"/>
              </a:rPr>
              <a:t>		</a:t>
            </a:r>
            <a:endParaRPr lang="en-US" altLang="zh-CN" sz="2000" b="1" dirty="0"/>
          </a:p>
          <a:p>
            <a:pPr marL="742950" lvl="1" indent="-285750">
              <a:spcBef>
                <a:spcPct val="20000"/>
              </a:spcBef>
              <a:buFont typeface="Arial" charset="0"/>
              <a:buChar char="–"/>
              <a:defRPr/>
            </a:pPr>
            <a:r>
              <a:rPr lang="zh-CN" altLang="en-US" sz="2000" dirty="0"/>
              <a:t>必须抛弃的评价指标</a:t>
            </a:r>
          </a:p>
          <a:p>
            <a:pPr marL="1143000" lvl="2">
              <a:spcBef>
                <a:spcPct val="20000"/>
              </a:spcBef>
              <a:buFont typeface="Arial" charset="0"/>
              <a:buChar char="•"/>
              <a:defRPr/>
            </a:pPr>
            <a:r>
              <a:rPr lang="zh-CN" altLang="en-US" sz="1800" dirty="0"/>
              <a:t>算法运行的</a:t>
            </a:r>
            <a:r>
              <a:rPr lang="zh-CN" altLang="en-US" sz="1800" dirty="0">
                <a:solidFill>
                  <a:srgbClr val="FF0000"/>
                </a:solidFill>
              </a:rPr>
              <a:t>实际执行时间</a:t>
            </a:r>
            <a:endParaRPr lang="en-US" altLang="zh-CN" sz="1800" dirty="0">
              <a:solidFill>
                <a:srgbClr val="FF0000"/>
              </a:solidFill>
            </a:endParaRPr>
          </a:p>
          <a:p>
            <a:pPr marL="1143000" lvl="2">
              <a:spcBef>
                <a:spcPct val="20000"/>
              </a:spcBef>
              <a:buFont typeface="Arial" charset="0"/>
              <a:buChar char="•"/>
              <a:defRPr/>
            </a:pPr>
            <a:r>
              <a:rPr lang="zh-CN" altLang="en-US" sz="1800" dirty="0"/>
              <a:t>运行过程中所执行的</a:t>
            </a:r>
            <a:r>
              <a:rPr lang="zh-CN" altLang="en-US" sz="1800" dirty="0">
                <a:solidFill>
                  <a:srgbClr val="FF0000"/>
                </a:solidFill>
              </a:rPr>
              <a:t>指令条数</a:t>
            </a:r>
            <a:endParaRPr lang="en-US" altLang="zh-CN" sz="1800" dirty="0">
              <a:solidFill>
                <a:srgbClr val="FF0000"/>
              </a:solidFill>
            </a:endParaRPr>
          </a:p>
          <a:p>
            <a:pPr marL="1143000" lvl="2">
              <a:spcBef>
                <a:spcPct val="20000"/>
              </a:spcBef>
              <a:buFont typeface="Arial" charset="0"/>
              <a:buChar char="•"/>
              <a:defRPr/>
            </a:pPr>
            <a:r>
              <a:rPr lang="zh-CN" altLang="en-US" sz="1800" dirty="0"/>
              <a:t>运行过程中程序</a:t>
            </a:r>
            <a:r>
              <a:rPr lang="zh-CN" altLang="en-US" sz="1800" dirty="0">
                <a:solidFill>
                  <a:srgbClr val="FF0000"/>
                </a:solidFill>
              </a:rPr>
              <a:t>循环的次数</a:t>
            </a:r>
            <a:endParaRPr lang="zh-CN" altLang="en-US" sz="1700" dirty="0"/>
          </a:p>
          <a:p>
            <a:pPr marL="742950" lvl="1" indent="-285750">
              <a:spcBef>
                <a:spcPct val="20000"/>
              </a:spcBef>
              <a:buFont typeface="Arial" charset="0"/>
              <a:buChar char="–"/>
              <a:defRPr/>
            </a:pPr>
            <a:r>
              <a:rPr lang="zh-CN" altLang="en-US" sz="2000" dirty="0"/>
              <a:t>如何客观的描述程序的时间复杂度？</a:t>
            </a:r>
            <a:endParaRPr lang="en-US" altLang="zh-CN" sz="2000" dirty="0"/>
          </a:p>
          <a:p>
            <a:pPr marL="1143000" lvl="2">
              <a:spcBef>
                <a:spcPct val="20000"/>
              </a:spcBef>
              <a:buFont typeface="Arial" charset="0"/>
              <a:buChar char="•"/>
              <a:defRPr/>
            </a:pPr>
            <a:endParaRPr lang="en-US" altLang="zh-CN" dirty="0">
              <a:solidFill>
                <a:srgbClr val="FF0000"/>
              </a:solidFill>
            </a:endParaRPr>
          </a:p>
          <a:p>
            <a:pPr marL="342900" indent="-342900">
              <a:spcBef>
                <a:spcPct val="20000"/>
              </a:spcBef>
              <a:buFont typeface="Arial" charset="0"/>
              <a:buChar char="•"/>
              <a:defRPr/>
            </a:pPr>
            <a:r>
              <a:rPr lang="zh-CN" altLang="en-US" sz="2000" b="1" dirty="0"/>
              <a:t>空间代价 </a:t>
            </a:r>
            <a:r>
              <a:rPr lang="en-US" altLang="zh-CN" sz="2000" b="1" dirty="0">
                <a:solidFill>
                  <a:schemeClr val="hlink"/>
                </a:solidFill>
                <a:latin typeface="Arial" charset="0"/>
                <a:ea typeface="华文新魏" pitchFamily="2" charset="-122"/>
              </a:rPr>
              <a:t>(</a:t>
            </a:r>
            <a:r>
              <a:rPr lang="zh-CN" altLang="en-US" sz="2000" b="1" dirty="0">
                <a:solidFill>
                  <a:schemeClr val="hlink"/>
                </a:solidFill>
                <a:latin typeface="Arial" charset="0"/>
                <a:ea typeface="华文新魏" pitchFamily="2" charset="-122"/>
              </a:rPr>
              <a:t>空间复杂度</a:t>
            </a:r>
            <a:r>
              <a:rPr lang="en-US" altLang="zh-CN" sz="2000" b="1" dirty="0">
                <a:solidFill>
                  <a:schemeClr val="hlink"/>
                </a:solidFill>
                <a:latin typeface="Arial" charset="0"/>
                <a:ea typeface="华文新魏" pitchFamily="2" charset="-122"/>
              </a:rPr>
              <a:t>)</a:t>
            </a:r>
          </a:p>
          <a:p>
            <a:pPr marL="742950" lvl="1" indent="-285750">
              <a:spcBef>
                <a:spcPct val="20000"/>
              </a:spcBef>
              <a:buFont typeface="Arial" charset="0"/>
              <a:buChar char="–"/>
              <a:defRPr/>
            </a:pPr>
            <a:r>
              <a:rPr lang="zh-CN" altLang="en-US" sz="2000" dirty="0"/>
              <a:t>需要使用或开辟多少额外的空间</a:t>
            </a:r>
            <a:endParaRPr lang="en-US" altLang="zh-CN" sz="2000" dirty="0"/>
          </a:p>
          <a:p>
            <a:pPr marL="742950" lvl="1" indent="-285750">
              <a:spcBef>
                <a:spcPct val="20000"/>
              </a:spcBef>
              <a:defRPr/>
            </a:pPr>
            <a:endParaRPr lang="en-US" altLang="zh-CN" sz="2000" dirty="0"/>
          </a:p>
          <a:p>
            <a:pPr marL="342900" indent="-342900">
              <a:spcBef>
                <a:spcPct val="20000"/>
              </a:spcBef>
              <a:buFont typeface="Arial" charset="0"/>
              <a:buChar char="•"/>
              <a:defRPr/>
            </a:pPr>
            <a:r>
              <a:rPr lang="zh-CN" altLang="en-US" sz="2000" b="1" dirty="0"/>
              <a:t>可读性（</a:t>
            </a:r>
            <a:r>
              <a:rPr lang="en-US" altLang="zh-CN" sz="2000" b="1" dirty="0"/>
              <a:t>readability</a:t>
            </a:r>
            <a:r>
              <a:rPr lang="zh-CN" altLang="en-US" sz="2000" b="1" dirty="0"/>
              <a:t>）、健壮性（</a:t>
            </a:r>
            <a:r>
              <a:rPr lang="en-US" altLang="zh-CN" sz="2000" b="1" dirty="0"/>
              <a:t>robustness</a:t>
            </a:r>
            <a:r>
              <a:rPr lang="zh-CN" altLang="en-US" sz="2000" b="1" dirty="0"/>
              <a:t>）</a:t>
            </a:r>
          </a:p>
          <a:p>
            <a:endParaRPr lang="zh-CN" altLang="en-US" dirty="0"/>
          </a:p>
        </p:txBody>
      </p:sp>
    </p:spTree>
    <p:extLst>
      <p:ext uri="{BB962C8B-B14F-4D97-AF65-F5344CB8AC3E}">
        <p14:creationId xmlns:p14="http://schemas.microsoft.com/office/powerpoint/2010/main" val="2227568422"/>
      </p:ext>
    </p:extLst>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算法效率的度量</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48</a:t>
            </a:fld>
            <a:endParaRPr lang="en-US"/>
          </a:p>
        </p:txBody>
      </p:sp>
      <p:sp>
        <p:nvSpPr>
          <p:cNvPr id="5" name="内容占位符 4"/>
          <p:cNvSpPr>
            <a:spLocks noGrp="1"/>
          </p:cNvSpPr>
          <p:nvPr>
            <p:ph sz="quarter" idx="1"/>
          </p:nvPr>
        </p:nvSpPr>
        <p:spPr>
          <a:xfrm>
            <a:off x="193830" y="1600200"/>
            <a:ext cx="8572218" cy="4495800"/>
          </a:xfrm>
        </p:spPr>
        <p:txBody>
          <a:bodyPr/>
          <a:lstStyle/>
          <a:p>
            <a:pPr marL="742950" lvl="1" indent="-285750">
              <a:spcBef>
                <a:spcPct val="50000"/>
              </a:spcBef>
              <a:buFont typeface="Wingdings" pitchFamily="2" charset="2"/>
              <a:buChar char="ü"/>
              <a:defRPr/>
            </a:pPr>
            <a:r>
              <a:rPr lang="zh-CN" altLang="en-US" sz="2800" b="1" dirty="0"/>
              <a:t>一个高级语言程序的运行时间取决下列因素：</a:t>
            </a:r>
          </a:p>
          <a:p>
            <a:pPr marL="1143000" lvl="2" algn="just">
              <a:spcBef>
                <a:spcPct val="20000"/>
              </a:spcBef>
              <a:buFont typeface="Arial" pitchFamily="34" charset="0"/>
              <a:buChar char="•"/>
              <a:defRPr/>
            </a:pPr>
            <a:r>
              <a:rPr lang="zh-CN" altLang="en-US" sz="2400" b="1" dirty="0">
                <a:solidFill>
                  <a:srgbClr val="00309C"/>
                </a:solidFill>
              </a:rPr>
              <a:t>算法策略</a:t>
            </a:r>
          </a:p>
          <a:p>
            <a:pPr marL="1143000" lvl="2" algn="just">
              <a:spcBef>
                <a:spcPct val="20000"/>
              </a:spcBef>
              <a:buFont typeface="Arial" pitchFamily="34" charset="0"/>
              <a:buChar char="•"/>
              <a:defRPr/>
            </a:pPr>
            <a:r>
              <a:rPr lang="zh-CN" altLang="en-US" sz="2400" b="1" dirty="0">
                <a:solidFill>
                  <a:srgbClr val="00309C"/>
                </a:solidFill>
              </a:rPr>
              <a:t>问题规模</a:t>
            </a:r>
          </a:p>
          <a:p>
            <a:pPr marL="1143000" lvl="2" algn="just">
              <a:spcBef>
                <a:spcPct val="20000"/>
              </a:spcBef>
              <a:buFont typeface="Arial" pitchFamily="34" charset="0"/>
              <a:buChar char="•"/>
              <a:defRPr/>
            </a:pPr>
            <a:r>
              <a:rPr lang="zh-CN" altLang="en-US" sz="2400" b="1" dirty="0">
                <a:solidFill>
                  <a:srgbClr val="00309C"/>
                </a:solidFill>
              </a:rPr>
              <a:t>书写程序的语言</a:t>
            </a:r>
          </a:p>
          <a:p>
            <a:pPr marL="1143000" lvl="2" algn="just">
              <a:spcBef>
                <a:spcPct val="20000"/>
              </a:spcBef>
              <a:buFont typeface="Arial" pitchFamily="34" charset="0"/>
              <a:buChar char="•"/>
              <a:defRPr/>
            </a:pPr>
            <a:r>
              <a:rPr lang="zh-CN" altLang="en-US" sz="2400" b="1" dirty="0">
                <a:solidFill>
                  <a:srgbClr val="00309C"/>
                </a:solidFill>
              </a:rPr>
              <a:t>编译程序所产生的机器代码的质量</a:t>
            </a:r>
          </a:p>
          <a:p>
            <a:pPr marL="1143000" lvl="2" algn="just">
              <a:spcBef>
                <a:spcPct val="20000"/>
              </a:spcBef>
              <a:buFont typeface="Arial" pitchFamily="34" charset="0"/>
              <a:buChar char="•"/>
              <a:defRPr/>
            </a:pPr>
            <a:r>
              <a:rPr lang="zh-CN" altLang="en-US" sz="2400" b="1" dirty="0">
                <a:solidFill>
                  <a:srgbClr val="00309C"/>
                </a:solidFill>
              </a:rPr>
              <a:t>机器执行指令的速度</a:t>
            </a:r>
          </a:p>
          <a:p>
            <a:pPr marL="1143000" lvl="2" algn="just">
              <a:spcBef>
                <a:spcPct val="20000"/>
              </a:spcBef>
              <a:buFont typeface="Arial" pitchFamily="34" charset="0"/>
              <a:buChar char="•"/>
              <a:defRPr/>
            </a:pPr>
            <a:r>
              <a:rPr lang="mr-IN" altLang="zh-CN" sz="2400" b="1" dirty="0">
                <a:solidFill>
                  <a:srgbClr val="00309C"/>
                </a:solidFill>
              </a:rPr>
              <a:t>…</a:t>
            </a:r>
            <a:endParaRPr lang="zh-CN" altLang="en-US" sz="2400" b="1" dirty="0">
              <a:solidFill>
                <a:srgbClr val="00309C"/>
              </a:solidFill>
            </a:endParaRPr>
          </a:p>
          <a:p>
            <a:endParaRPr lang="zh-CN" altLang="en-US" dirty="0"/>
          </a:p>
        </p:txBody>
      </p:sp>
    </p:spTree>
    <p:extLst>
      <p:ext uri="{BB962C8B-B14F-4D97-AF65-F5344CB8AC3E}">
        <p14:creationId xmlns:p14="http://schemas.microsoft.com/office/powerpoint/2010/main" val="1071868438"/>
      </p:ext>
    </p:extLst>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算法效率的度量</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49</a:t>
            </a:fld>
            <a:endParaRPr lang="en-US"/>
          </a:p>
        </p:txBody>
      </p:sp>
      <p:sp>
        <p:nvSpPr>
          <p:cNvPr id="5" name="内容占位符 4"/>
          <p:cNvSpPr>
            <a:spLocks noGrp="1"/>
          </p:cNvSpPr>
          <p:nvPr>
            <p:ph sz="quarter" idx="1"/>
          </p:nvPr>
        </p:nvSpPr>
        <p:spPr>
          <a:xfrm>
            <a:off x="266921" y="3332753"/>
            <a:ext cx="8533813" cy="2732087"/>
          </a:xfrm>
        </p:spPr>
        <p:txBody>
          <a:bodyPr/>
          <a:lstStyle/>
          <a:p>
            <a:pPr marL="742950" lvl="1" indent="-285750">
              <a:spcBef>
                <a:spcPct val="20000"/>
              </a:spcBef>
              <a:buFont typeface="Wingdings" pitchFamily="2" charset="2"/>
              <a:buChar char="ü"/>
              <a:defRPr/>
            </a:pPr>
            <a:r>
              <a:rPr lang="zh-CN" altLang="en-US" sz="2400" b="1" dirty="0">
                <a:latin typeface="楷体_GB2312" pitchFamily="49" charset="-122"/>
              </a:rPr>
              <a:t>从算法中选取对于所研究的问题（或算法类型）来说是基本运算的</a:t>
            </a:r>
            <a:r>
              <a:rPr lang="zh-CN" altLang="en-US" sz="2400" b="1" dirty="0">
                <a:solidFill>
                  <a:srgbClr val="00309C"/>
                </a:solidFill>
                <a:latin typeface="楷体_GB2312" pitchFamily="49" charset="-122"/>
              </a:rPr>
              <a:t>原操作</a:t>
            </a:r>
            <a:r>
              <a:rPr lang="zh-CN" altLang="en-US" sz="2400" b="1" dirty="0">
                <a:latin typeface="楷体_GB2312" pitchFamily="49" charset="-122"/>
              </a:rPr>
              <a:t>，其重复执行次数和算法的执行时间成正比。</a:t>
            </a:r>
            <a:endParaRPr lang="en-US" altLang="zh-CN" sz="2400" b="1" dirty="0">
              <a:latin typeface="楷体_GB2312" pitchFamily="49" charset="-122"/>
            </a:endParaRPr>
          </a:p>
          <a:p>
            <a:pPr marL="742950" lvl="1" indent="-285750">
              <a:spcBef>
                <a:spcPct val="20000"/>
              </a:spcBef>
              <a:buFont typeface="Wingdings" pitchFamily="2" charset="2"/>
              <a:buChar char="ü"/>
              <a:defRPr/>
            </a:pPr>
            <a:endParaRPr lang="zh-CN" altLang="en-US" sz="2800" b="1" dirty="0">
              <a:latin typeface="楷体_GB2312" pitchFamily="49" charset="-122"/>
            </a:endParaRPr>
          </a:p>
          <a:p>
            <a:pPr marL="742950" lvl="1" indent="-285750">
              <a:spcBef>
                <a:spcPct val="20000"/>
              </a:spcBef>
              <a:buFont typeface="Wingdings" pitchFamily="2" charset="2"/>
              <a:buChar char="ü"/>
              <a:defRPr/>
            </a:pPr>
            <a:r>
              <a:rPr lang="zh-CN" altLang="en-US" sz="2400" b="1" dirty="0">
                <a:latin typeface="楷体_GB2312" pitchFamily="49" charset="-122"/>
              </a:rPr>
              <a:t>求出该算法执行原操作用的次数（</a:t>
            </a:r>
            <a:r>
              <a:rPr lang="zh-CN" altLang="en-US" sz="2400" b="1" dirty="0">
                <a:solidFill>
                  <a:srgbClr val="00309C"/>
                </a:solidFill>
                <a:latin typeface="楷体_GB2312" pitchFamily="49" charset="-122"/>
              </a:rPr>
              <a:t>频度</a:t>
            </a:r>
            <a:r>
              <a:rPr lang="zh-CN" altLang="en-US" sz="2400" b="1" dirty="0">
                <a:latin typeface="楷体_GB2312" pitchFamily="49" charset="-122"/>
              </a:rPr>
              <a:t>），并以此作为算法的时间量度 </a:t>
            </a:r>
          </a:p>
          <a:p>
            <a:endParaRPr lang="zh-CN" altLang="en-US" dirty="0"/>
          </a:p>
        </p:txBody>
      </p:sp>
      <p:sp>
        <p:nvSpPr>
          <p:cNvPr id="7" name="Text Box 4"/>
          <p:cNvSpPr txBox="1">
            <a:spLocks noChangeArrowheads="1"/>
          </p:cNvSpPr>
          <p:nvPr/>
        </p:nvSpPr>
        <p:spPr bwMode="auto">
          <a:xfrm>
            <a:off x="613176" y="1814502"/>
            <a:ext cx="7841305" cy="954107"/>
          </a:xfrm>
          <a:prstGeom prst="rect">
            <a:avLst/>
          </a:prstGeom>
          <a:solidFill>
            <a:schemeClr val="bg1">
              <a:alpha val="50195"/>
            </a:schemeClr>
          </a:solidFill>
          <a:ln w="9525">
            <a:solidFill>
              <a:schemeClr val="folHlink"/>
            </a:solidFill>
            <a:miter lim="800000"/>
            <a:headEnd/>
            <a:tailEnd/>
          </a:ln>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800" b="1" dirty="0">
                <a:solidFill>
                  <a:srgbClr val="00309C"/>
                </a:solidFill>
                <a:latin typeface="华文新魏" panose="02010800040101010101" pitchFamily="2" charset="-122"/>
                <a:ea typeface="华文新魏" panose="02010800040101010101" pitchFamily="2" charset="-122"/>
              </a:rPr>
              <a:t>撇开有关执行平台的硬软件因素（如计算机速度、编译程序等），算法是由</a:t>
            </a:r>
            <a:r>
              <a:rPr lang="zh-CN" altLang="en-US" sz="2800" b="1" u="sng" dirty="0">
                <a:solidFill>
                  <a:srgbClr val="00309C"/>
                </a:solidFill>
                <a:latin typeface="华文新魏" panose="02010800040101010101" pitchFamily="2" charset="-122"/>
                <a:ea typeface="华文新魏" panose="02010800040101010101" pitchFamily="2" charset="-122"/>
              </a:rPr>
              <a:t>控制结构和原操作</a:t>
            </a:r>
            <a:r>
              <a:rPr lang="zh-CN" altLang="en-US" sz="2800" b="1" dirty="0">
                <a:solidFill>
                  <a:srgbClr val="00309C"/>
                </a:solidFill>
                <a:latin typeface="华文新魏" panose="02010800040101010101" pitchFamily="2" charset="-122"/>
                <a:ea typeface="华文新魏" panose="02010800040101010101" pitchFamily="2" charset="-122"/>
              </a:rPr>
              <a:t>组成 。</a:t>
            </a:r>
          </a:p>
        </p:txBody>
      </p:sp>
    </p:spTree>
    <p:extLst>
      <p:ext uri="{BB962C8B-B14F-4D97-AF65-F5344CB8AC3E}">
        <p14:creationId xmlns:p14="http://schemas.microsoft.com/office/powerpoint/2010/main" val="1332718645"/>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为什么要学</a:t>
            </a:r>
            <a:r>
              <a:rPr kumimoji="1" lang="en-US" altLang="zh-CN" dirty="0"/>
              <a:t>《</a:t>
            </a:r>
            <a:r>
              <a:rPr kumimoji="1" lang="zh-CN" altLang="en-US" dirty="0"/>
              <a:t>数据结构</a:t>
            </a:r>
            <a:r>
              <a:rPr kumimoji="1" lang="en-US" altLang="zh-CN" dirty="0"/>
              <a:t>》</a:t>
            </a:r>
            <a:r>
              <a:rPr kumimoji="1" lang="zh-CN" altLang="en-US" dirty="0"/>
              <a:t>？</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幻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5</a:t>
            </a:fld>
            <a:endParaRPr lang="en-US"/>
          </a:p>
        </p:txBody>
      </p:sp>
      <p:sp>
        <p:nvSpPr>
          <p:cNvPr id="6" name="圆角矩形 5"/>
          <p:cNvSpPr/>
          <p:nvPr/>
        </p:nvSpPr>
        <p:spPr>
          <a:xfrm>
            <a:off x="609600" y="2251113"/>
            <a:ext cx="7840696" cy="98839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zh-CN" altLang="en-US" sz="2800" dirty="0"/>
              <a:t>“软件定义世界”</a:t>
            </a:r>
            <a:r>
              <a:rPr kumimoji="1" lang="en-US" altLang="zh-CN" sz="2800" dirty="0"/>
              <a:t>——</a:t>
            </a:r>
            <a:r>
              <a:rPr kumimoji="1" lang="zh-CN" altLang="en-US" sz="2800" dirty="0"/>
              <a:t>中国工程院邬贺铨院士</a:t>
            </a:r>
          </a:p>
        </p:txBody>
      </p:sp>
      <p:sp>
        <p:nvSpPr>
          <p:cNvPr id="8" name="文本框 7"/>
          <p:cNvSpPr txBox="1"/>
          <p:nvPr/>
        </p:nvSpPr>
        <p:spPr>
          <a:xfrm>
            <a:off x="609601" y="3774645"/>
            <a:ext cx="7840696"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zh-CN" altLang="en-US" dirty="0"/>
              <a:t>计算机软件在人们生活中扮演者越来越重要的的角色，程序设计在未来社会</a:t>
            </a:r>
          </a:p>
          <a:p>
            <a:r>
              <a:rPr kumimoji="1" lang="zh-CN" altLang="en-US" dirty="0"/>
              <a:t>中的需求量会越来越多。数据结构是程序设计的关键，同时，</a:t>
            </a:r>
            <a:r>
              <a:rPr kumimoji="1" lang="zh-CN" altLang="en-US" u="sng" dirty="0"/>
              <a:t>数据结构</a:t>
            </a:r>
            <a:r>
              <a:rPr kumimoji="1" lang="zh-CN" altLang="en-US" dirty="0"/>
              <a:t>也是</a:t>
            </a:r>
            <a:r>
              <a:rPr kumimoji="1" lang="zh-CN" altLang="en-US" u="sng" dirty="0"/>
              <a:t>算法设计</a:t>
            </a:r>
            <a:r>
              <a:rPr kumimoji="1" lang="zh-CN" altLang="en-US" dirty="0"/>
              <a:t>的基础，本课程中也会设计大量基础算法设计的教学。算法设计非常关键，目前火热的</a:t>
            </a:r>
            <a:r>
              <a:rPr kumimoji="1" lang="zh-CN" altLang="en-US" u="sng" dirty="0"/>
              <a:t>人工智能</a:t>
            </a:r>
            <a:r>
              <a:rPr kumimoji="1" lang="zh-CN" altLang="en-US" dirty="0"/>
              <a:t>科学，可以理解为算法设计的一种高级形式。</a:t>
            </a:r>
          </a:p>
        </p:txBody>
      </p:sp>
    </p:spTree>
    <p:extLst>
      <p:ext uri="{BB962C8B-B14F-4D97-AF65-F5344CB8AC3E}">
        <p14:creationId xmlns:p14="http://schemas.microsoft.com/office/powerpoint/2010/main" val="25893724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算法效率的度量</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50</a:t>
            </a:fld>
            <a:endParaRPr lang="en-US"/>
          </a:p>
        </p:txBody>
      </p:sp>
      <p:sp>
        <p:nvSpPr>
          <p:cNvPr id="6" name="矩形 5"/>
          <p:cNvSpPr/>
          <p:nvPr/>
        </p:nvSpPr>
        <p:spPr>
          <a:xfrm>
            <a:off x="424260" y="1686839"/>
            <a:ext cx="8103455" cy="4468916"/>
          </a:xfrm>
          <a:prstGeom prst="rect">
            <a:avLst/>
          </a:prstGeom>
        </p:spPr>
        <p:txBody>
          <a:bodyPr wrap="square">
            <a:spAutoFit/>
          </a:bodyPr>
          <a:lstStyle/>
          <a:p>
            <a:pPr marL="742950" lvl="1" indent="-285750">
              <a:lnSpc>
                <a:spcPct val="115000"/>
              </a:lnSpc>
              <a:spcBef>
                <a:spcPct val="50000"/>
              </a:spcBef>
              <a:buFont typeface="Wingdings" pitchFamily="2" charset="2"/>
              <a:buChar char="ü"/>
              <a:defRPr/>
            </a:pPr>
            <a:r>
              <a:rPr lang="zh-CN" altLang="en-US" sz="2400" dirty="0"/>
              <a:t>当问题规模以某种单位由1增至</a:t>
            </a:r>
            <a:r>
              <a:rPr lang="en-US" altLang="zh-CN" sz="2400" i="1" dirty="0"/>
              <a:t>n</a:t>
            </a:r>
            <a:r>
              <a:rPr lang="zh-CN" altLang="en-US" sz="2400" dirty="0"/>
              <a:t>时，对应算法所耗费的时间也以某种单位由</a:t>
            </a:r>
            <a:r>
              <a:rPr lang="en-US" altLang="zh-CN" sz="2400" dirty="0"/>
              <a:t>f(1)</a:t>
            </a:r>
            <a:r>
              <a:rPr lang="zh-CN" altLang="en-US" sz="2400" dirty="0"/>
              <a:t>增至</a:t>
            </a:r>
            <a:r>
              <a:rPr lang="en-US" altLang="zh-CN" sz="2400" dirty="0"/>
              <a:t>f(</a:t>
            </a:r>
            <a:r>
              <a:rPr lang="en-US" altLang="zh-CN" sz="2400" i="1" dirty="0"/>
              <a:t>n</a:t>
            </a:r>
            <a:r>
              <a:rPr lang="en-US" altLang="zh-CN" sz="2400" dirty="0"/>
              <a:t>)，</a:t>
            </a:r>
            <a:r>
              <a:rPr lang="zh-CN" altLang="en-US" sz="2400" dirty="0"/>
              <a:t>这时，我们称该算法的</a:t>
            </a:r>
            <a:r>
              <a:rPr lang="zh-CN" altLang="en-US" sz="2400" b="1" u="sng" dirty="0">
                <a:solidFill>
                  <a:srgbClr val="FF0000"/>
                </a:solidFill>
              </a:rPr>
              <a:t>时间代价</a:t>
            </a:r>
            <a:r>
              <a:rPr lang="zh-CN" altLang="en-US" sz="2400" u="sng" dirty="0">
                <a:solidFill>
                  <a:srgbClr val="FF99FF"/>
                </a:solidFill>
              </a:rPr>
              <a:t> </a:t>
            </a:r>
            <a:r>
              <a:rPr lang="en-US" altLang="zh-CN" sz="2400" i="1" dirty="0">
                <a:solidFill>
                  <a:schemeClr val="tx2"/>
                </a:solidFill>
              </a:rPr>
              <a:t>f(n)</a:t>
            </a:r>
            <a:r>
              <a:rPr lang="en-US" altLang="zh-CN" sz="2400" dirty="0"/>
              <a:t> 。</a:t>
            </a:r>
            <a:r>
              <a:rPr lang="zh-CN" altLang="en-US" sz="2400" dirty="0"/>
              <a:t>时间单位则是称之为基本操作的原操作。</a:t>
            </a:r>
            <a:endParaRPr lang="en-US" altLang="zh-CN" sz="2400" dirty="0"/>
          </a:p>
          <a:p>
            <a:pPr marL="742950" lvl="1" indent="-285750">
              <a:lnSpc>
                <a:spcPct val="115000"/>
              </a:lnSpc>
              <a:spcBef>
                <a:spcPct val="50000"/>
              </a:spcBef>
              <a:buFont typeface="Wingdings" pitchFamily="2" charset="2"/>
              <a:buChar char="ü"/>
              <a:defRPr/>
            </a:pPr>
            <a:r>
              <a:rPr lang="zh-CN" altLang="en-US" sz="2400" dirty="0"/>
              <a:t>多数情况下，以</a:t>
            </a:r>
            <a:r>
              <a:rPr lang="zh-CN" altLang="en-US" sz="2400" u="sng" dirty="0"/>
              <a:t>最深层循环内</a:t>
            </a:r>
            <a:r>
              <a:rPr lang="zh-CN" altLang="en-US" sz="2400" dirty="0"/>
              <a:t>的原操作作为基本操作。</a:t>
            </a:r>
          </a:p>
          <a:p>
            <a:pPr marL="742950" lvl="1" indent="-285750">
              <a:lnSpc>
                <a:spcPct val="115000"/>
              </a:lnSpc>
              <a:spcBef>
                <a:spcPct val="50000"/>
              </a:spcBef>
              <a:buFont typeface="Wingdings" pitchFamily="2" charset="2"/>
              <a:buChar char="ü"/>
              <a:defRPr/>
            </a:pPr>
            <a:r>
              <a:rPr lang="zh-CN" altLang="en-US" sz="2400" u="sng" dirty="0">
                <a:solidFill>
                  <a:schemeClr val="tx2"/>
                </a:solidFill>
              </a:rPr>
              <a:t>事前估计法</a:t>
            </a:r>
            <a:r>
              <a:rPr lang="zh-CN" altLang="en-US" sz="2400" dirty="0"/>
              <a:t>并不要求精确求出</a:t>
            </a:r>
            <a:r>
              <a:rPr lang="en-US" altLang="zh-CN" sz="2400" dirty="0"/>
              <a:t>f(n)</a:t>
            </a:r>
            <a:r>
              <a:rPr lang="zh-CN" altLang="en-US" sz="2400" dirty="0"/>
              <a:t> ，而要求给出能反映基本操作的执行次数随问题规模的增长速率的某个近似函数：</a:t>
            </a:r>
            <a:r>
              <a:rPr lang="en-US" altLang="zh-CN" sz="2400" i="1" dirty="0">
                <a:solidFill>
                  <a:schemeClr val="tx2"/>
                </a:solidFill>
              </a:rPr>
              <a:t>T(n)=O(f(n))</a:t>
            </a:r>
          </a:p>
          <a:p>
            <a:pPr marL="742950" lvl="1" indent="-285750">
              <a:lnSpc>
                <a:spcPct val="115000"/>
              </a:lnSpc>
              <a:spcBef>
                <a:spcPct val="50000"/>
              </a:spcBef>
              <a:buFont typeface="Wingdings" pitchFamily="2" charset="2"/>
              <a:buChar char="ü"/>
              <a:defRPr/>
            </a:pPr>
            <a:r>
              <a:rPr lang="zh-CN" altLang="en-US" sz="2400" dirty="0"/>
              <a:t>称</a:t>
            </a:r>
            <a:r>
              <a:rPr lang="en-US" altLang="zh-CN" sz="2400" dirty="0"/>
              <a:t>O(f(n))</a:t>
            </a:r>
            <a:r>
              <a:rPr lang="zh-CN" altLang="en-US" sz="2400" dirty="0"/>
              <a:t>为</a:t>
            </a:r>
            <a:r>
              <a:rPr lang="zh-CN" altLang="en-US" sz="2400" b="1" u="sng" dirty="0">
                <a:solidFill>
                  <a:srgbClr val="FF0000"/>
                </a:solidFill>
              </a:rPr>
              <a:t>近似时间复杂度</a:t>
            </a:r>
            <a:r>
              <a:rPr lang="zh-CN" altLang="en-US" sz="2400" dirty="0"/>
              <a:t>，简称时间复杂度。</a:t>
            </a:r>
          </a:p>
        </p:txBody>
      </p:sp>
    </p:spTree>
    <p:extLst>
      <p:ext uri="{BB962C8B-B14F-4D97-AF65-F5344CB8AC3E}">
        <p14:creationId xmlns:p14="http://schemas.microsoft.com/office/powerpoint/2010/main" val="2333036699"/>
      </p:ext>
    </p:extLst>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算法效率的度量</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51</a:t>
            </a:fld>
            <a:endParaRPr lang="en-US"/>
          </a:p>
        </p:txBody>
      </p:sp>
      <p:sp>
        <p:nvSpPr>
          <p:cNvPr id="6" name="Text Box 6"/>
          <p:cNvSpPr txBox="1">
            <a:spLocks noChangeArrowheads="1"/>
          </p:cNvSpPr>
          <p:nvPr/>
        </p:nvSpPr>
        <p:spPr bwMode="auto">
          <a:xfrm>
            <a:off x="609600" y="1777585"/>
            <a:ext cx="8004048" cy="1428083"/>
          </a:xfrm>
          <a:prstGeom prst="rect">
            <a:avLst/>
          </a:prstGeom>
          <a:solidFill>
            <a:schemeClr val="bg1">
              <a:alpha val="50000"/>
            </a:schemeClr>
          </a:solidFill>
          <a:ln w="9525">
            <a:solidFill>
              <a:schemeClr val="tx1"/>
            </a:solidFill>
            <a:miter lim="800000"/>
            <a:headEnd/>
            <a:tailEnd/>
          </a:ln>
          <a:effectLst/>
        </p:spPr>
        <p:txBody>
          <a:bodyPr wrap="square">
            <a:spAutoFit/>
          </a:bodyPr>
          <a:lstStyle/>
          <a:p>
            <a:pPr>
              <a:spcBef>
                <a:spcPct val="5000"/>
              </a:spcBef>
              <a:spcAft>
                <a:spcPct val="5000"/>
              </a:spcAft>
              <a:defRPr/>
            </a:pPr>
            <a:r>
              <a:rPr lang="zh-CN" altLang="en-US" sz="2800" b="1" dirty="0">
                <a:solidFill>
                  <a:srgbClr val="00309C"/>
                </a:solidFill>
                <a:effectLst>
                  <a:outerShdw blurRad="38100" dist="38100" dir="2700000" algn="tl">
                    <a:srgbClr val="000000"/>
                  </a:outerShdw>
                </a:effectLst>
                <a:latin typeface="+mn-ea"/>
              </a:rPr>
              <a:t>渐进符号“大</a:t>
            </a:r>
            <a:r>
              <a:rPr lang="en-US" altLang="zh-TW" sz="2800" b="1" dirty="0">
                <a:solidFill>
                  <a:srgbClr val="00309C"/>
                </a:solidFill>
                <a:latin typeface="+mn-ea"/>
              </a:rPr>
              <a:t>O</a:t>
            </a:r>
            <a:r>
              <a:rPr lang="en-US" altLang="zh-CN" sz="2800" b="1" dirty="0">
                <a:solidFill>
                  <a:srgbClr val="00309C"/>
                </a:solidFill>
                <a:effectLst>
                  <a:outerShdw blurRad="38100" dist="38100" dir="2700000" algn="tl">
                    <a:srgbClr val="000000"/>
                  </a:outerShdw>
                </a:effectLst>
                <a:latin typeface="+mn-ea"/>
              </a:rPr>
              <a:t>”</a:t>
            </a:r>
            <a:r>
              <a:rPr lang="zh-CN" altLang="en-US" sz="2800" b="1" dirty="0">
                <a:solidFill>
                  <a:srgbClr val="00309C"/>
                </a:solidFill>
                <a:effectLst>
                  <a:outerShdw blurRad="38100" dist="38100" dir="2700000" algn="tl">
                    <a:srgbClr val="000000"/>
                  </a:outerShdw>
                </a:effectLst>
                <a:latin typeface="+mn-ea"/>
              </a:rPr>
              <a:t>的定义</a:t>
            </a:r>
            <a:r>
              <a:rPr lang="zh-CN" altLang="en-US" sz="2800" b="1" dirty="0">
                <a:solidFill>
                  <a:srgbClr val="00FFFF"/>
                </a:solidFill>
                <a:latin typeface="+mn-ea"/>
              </a:rPr>
              <a:t>：</a:t>
            </a:r>
          </a:p>
          <a:p>
            <a:pPr>
              <a:spcBef>
                <a:spcPct val="5000"/>
              </a:spcBef>
              <a:spcAft>
                <a:spcPct val="5000"/>
              </a:spcAft>
              <a:defRPr/>
            </a:pPr>
            <a:r>
              <a:rPr lang="zh-CN" altLang="en-US" sz="2800" b="1" dirty="0">
                <a:solidFill>
                  <a:schemeClr val="accent1"/>
                </a:solidFill>
                <a:latin typeface="+mn-ea"/>
              </a:rPr>
              <a:t>      </a:t>
            </a:r>
            <a:r>
              <a:rPr lang="zh-CN" altLang="en-US" sz="2800" b="1" dirty="0">
                <a:solidFill>
                  <a:schemeClr val="tx2"/>
                </a:solidFill>
                <a:latin typeface="+mn-ea"/>
              </a:rPr>
              <a:t>当且仅当存在一个正的常数</a:t>
            </a:r>
            <a:r>
              <a:rPr lang="en-US" altLang="zh-TW" sz="2800" b="1" dirty="0">
                <a:solidFill>
                  <a:schemeClr val="tx2"/>
                </a:solidFill>
                <a:latin typeface="+mn-ea"/>
              </a:rPr>
              <a:t> </a:t>
            </a:r>
            <a:r>
              <a:rPr lang="en-US" altLang="zh-TW" sz="2800" b="1" dirty="0">
                <a:solidFill>
                  <a:srgbClr val="FF66CC"/>
                </a:solidFill>
                <a:latin typeface="+mn-ea"/>
              </a:rPr>
              <a:t>C</a:t>
            </a:r>
            <a:r>
              <a:rPr lang="en-US" altLang="zh-CN" sz="2800" b="1" dirty="0">
                <a:solidFill>
                  <a:schemeClr val="tx2"/>
                </a:solidFill>
                <a:latin typeface="+mn-ea"/>
              </a:rPr>
              <a:t>，</a:t>
            </a:r>
            <a:r>
              <a:rPr lang="zh-CN" altLang="en-US" sz="2800" b="1" dirty="0">
                <a:solidFill>
                  <a:schemeClr val="tx2"/>
                </a:solidFill>
                <a:latin typeface="+mn-ea"/>
              </a:rPr>
              <a:t>使得对所有的</a:t>
            </a:r>
            <a:r>
              <a:rPr lang="zh-TW" altLang="en-US" sz="2800" b="1" dirty="0">
                <a:solidFill>
                  <a:schemeClr val="tx2"/>
                </a:solidFill>
                <a:latin typeface="+mn-ea"/>
              </a:rPr>
              <a:t> </a:t>
            </a:r>
            <a:r>
              <a:rPr lang="en-US" altLang="zh-TW" sz="2800" b="1" dirty="0">
                <a:solidFill>
                  <a:schemeClr val="tx2"/>
                </a:solidFill>
                <a:latin typeface="+mn-ea"/>
                <a:sym typeface="Symbol" pitchFamily="18" charset="2"/>
              </a:rPr>
              <a:t>n  n</a:t>
            </a:r>
            <a:r>
              <a:rPr lang="en-US" altLang="zh-TW" sz="2800" b="1" baseline="-25000" dirty="0">
                <a:solidFill>
                  <a:schemeClr val="tx2"/>
                </a:solidFill>
                <a:latin typeface="+mn-ea"/>
                <a:sym typeface="Symbol" pitchFamily="18" charset="2"/>
              </a:rPr>
              <a:t>0</a:t>
            </a:r>
            <a:r>
              <a:rPr lang="zh-TW" altLang="en-US" sz="2800" b="1" dirty="0">
                <a:solidFill>
                  <a:schemeClr val="tx2"/>
                </a:solidFill>
                <a:latin typeface="+mn-ea"/>
              </a:rPr>
              <a:t> </a:t>
            </a:r>
            <a:r>
              <a:rPr lang="en-US" altLang="zh-CN" sz="2800" b="1" dirty="0">
                <a:solidFill>
                  <a:schemeClr val="tx2"/>
                </a:solidFill>
                <a:latin typeface="+mn-ea"/>
              </a:rPr>
              <a:t>，</a:t>
            </a:r>
            <a:r>
              <a:rPr lang="zh-CN" altLang="en-US" sz="2800" b="1" dirty="0">
                <a:solidFill>
                  <a:schemeClr val="tx2"/>
                </a:solidFill>
                <a:latin typeface="+mn-ea"/>
              </a:rPr>
              <a:t>有</a:t>
            </a:r>
            <a:r>
              <a:rPr lang="en-US" altLang="zh-TW" sz="2800" b="1" dirty="0">
                <a:solidFill>
                  <a:schemeClr val="tx2"/>
                </a:solidFill>
                <a:latin typeface="+mn-ea"/>
              </a:rPr>
              <a:t> </a:t>
            </a:r>
            <a:r>
              <a:rPr lang="en-US" altLang="zh-TW" sz="2800" b="1" i="1" dirty="0">
                <a:solidFill>
                  <a:schemeClr val="tx2"/>
                </a:solidFill>
                <a:latin typeface="+mn-ea"/>
              </a:rPr>
              <a:t>f(n</a:t>
            </a:r>
            <a:r>
              <a:rPr lang="en-US" altLang="zh-TW" sz="2800" b="1" dirty="0">
                <a:solidFill>
                  <a:schemeClr val="tx2"/>
                </a:solidFill>
                <a:latin typeface="+mn-ea"/>
              </a:rPr>
              <a:t>) </a:t>
            </a:r>
            <a:r>
              <a:rPr lang="en-US" altLang="zh-TW" sz="2800" b="1" dirty="0">
                <a:solidFill>
                  <a:schemeClr val="tx2"/>
                </a:solidFill>
                <a:latin typeface="+mn-ea"/>
                <a:sym typeface="Symbol" pitchFamily="18" charset="2"/>
              </a:rPr>
              <a:t> </a:t>
            </a:r>
            <a:r>
              <a:rPr lang="en-US" altLang="zh-TW" sz="2800" b="1" dirty="0">
                <a:solidFill>
                  <a:srgbClr val="FF66CC"/>
                </a:solidFill>
                <a:latin typeface="+mn-ea"/>
                <a:sym typeface="Symbol" pitchFamily="18" charset="2"/>
              </a:rPr>
              <a:t>C</a:t>
            </a:r>
            <a:r>
              <a:rPr lang="en-US" altLang="zh-TW" sz="2800" b="1" i="1" dirty="0">
                <a:solidFill>
                  <a:schemeClr val="tx2"/>
                </a:solidFill>
                <a:latin typeface="+mn-ea"/>
                <a:sym typeface="Symbol" pitchFamily="18" charset="2"/>
              </a:rPr>
              <a:t>g(n)</a:t>
            </a:r>
            <a:r>
              <a:rPr lang="en-US" altLang="zh-CN" sz="2800" b="1" dirty="0">
                <a:solidFill>
                  <a:schemeClr val="tx2"/>
                </a:solidFill>
                <a:latin typeface="+mn-ea"/>
                <a:sym typeface="Symbol" pitchFamily="18" charset="2"/>
              </a:rPr>
              <a:t>，</a:t>
            </a:r>
            <a:r>
              <a:rPr lang="zh-CN" altLang="en-US" sz="2800" b="1" dirty="0">
                <a:solidFill>
                  <a:schemeClr val="tx2"/>
                </a:solidFill>
                <a:latin typeface="+mn-ea"/>
                <a:sym typeface="Symbol" pitchFamily="18" charset="2"/>
              </a:rPr>
              <a:t>则</a:t>
            </a:r>
            <a:r>
              <a:rPr lang="en-US" altLang="zh-TW" sz="2800" b="1" i="1" dirty="0">
                <a:solidFill>
                  <a:schemeClr val="tx2"/>
                </a:solidFill>
                <a:latin typeface="+mn-ea"/>
              </a:rPr>
              <a:t>f(n)</a:t>
            </a:r>
            <a:r>
              <a:rPr lang="en-US" altLang="zh-TW" sz="2800" b="1" dirty="0">
                <a:solidFill>
                  <a:schemeClr val="tx2"/>
                </a:solidFill>
                <a:latin typeface="+mn-ea"/>
              </a:rPr>
              <a:t> = </a:t>
            </a:r>
            <a:r>
              <a:rPr lang="en-US" altLang="zh-TW" sz="2800" b="1" dirty="0">
                <a:solidFill>
                  <a:srgbClr val="FF66CC"/>
                </a:solidFill>
                <a:latin typeface="+mn-ea"/>
              </a:rPr>
              <a:t>O</a:t>
            </a:r>
            <a:r>
              <a:rPr lang="en-US" altLang="zh-TW" sz="2800" b="1" i="1" dirty="0">
                <a:solidFill>
                  <a:schemeClr val="tx2"/>
                </a:solidFill>
                <a:latin typeface="+mn-ea"/>
              </a:rPr>
              <a:t>(g(n))</a:t>
            </a:r>
            <a:endParaRPr lang="zh-CN" altLang="en-US" sz="2800" b="1" i="1" dirty="0">
              <a:solidFill>
                <a:schemeClr val="tx2"/>
              </a:solidFill>
              <a:latin typeface="+mn-ea"/>
            </a:endParaRPr>
          </a:p>
        </p:txBody>
      </p:sp>
      <p:sp>
        <p:nvSpPr>
          <p:cNvPr id="7" name="Rectangle 7"/>
          <p:cNvSpPr>
            <a:spLocks noChangeArrowheads="1"/>
          </p:cNvSpPr>
          <p:nvPr/>
        </p:nvSpPr>
        <p:spPr bwMode="auto">
          <a:xfrm>
            <a:off x="611188" y="3933825"/>
            <a:ext cx="8002460" cy="1828800"/>
          </a:xfrm>
          <a:prstGeom prst="rect">
            <a:avLst/>
          </a:prstGeom>
          <a:solidFill>
            <a:schemeClr val="bg1">
              <a:alpha val="50195"/>
            </a:schemeClr>
          </a:solidFill>
          <a:ln w="9525">
            <a:solidFill>
              <a:schemeClr val="tx1"/>
            </a:solidFill>
            <a:miter lim="800000"/>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buClr>
                <a:srgbClr val="99CCFF"/>
              </a:buClr>
              <a:buSzPct val="80000"/>
              <a:buFont typeface="Wingdings" panose="05000000000000000000" pitchFamily="2" charset="2"/>
              <a:buNone/>
            </a:pPr>
            <a:r>
              <a:rPr lang="en-US" altLang="zh-TW" sz="2800" b="1">
                <a:latin typeface="+mn-lt"/>
                <a:ea typeface="方正姚体" panose="02010601030101010101" pitchFamily="2" charset="-122"/>
                <a:sym typeface="Symbol" panose="05050102010706020507" pitchFamily="18" charset="2"/>
              </a:rPr>
              <a:t>100n+6=O(n)	   /* 100n+6</a:t>
            </a:r>
            <a:r>
              <a:rPr lang="en-US" altLang="zh-TW" sz="2800" b="1">
                <a:solidFill>
                  <a:schemeClr val="accent1"/>
                </a:solidFill>
                <a:latin typeface="+mn-lt"/>
                <a:ea typeface="方正姚体" panose="02010601030101010101" pitchFamily="2" charset="-122"/>
                <a:sym typeface="Symbol" panose="05050102010706020507" pitchFamily="18" charset="2"/>
              </a:rPr>
              <a:t>101n</a:t>
            </a:r>
            <a:r>
              <a:rPr lang="en-US" altLang="zh-TW" sz="2800" b="1">
                <a:latin typeface="+mn-lt"/>
                <a:ea typeface="方正姚体" panose="02010601030101010101" pitchFamily="2" charset="-122"/>
                <a:sym typeface="Symbol" panose="05050102010706020507" pitchFamily="18" charset="2"/>
              </a:rPr>
              <a:t> for n6  */</a:t>
            </a:r>
          </a:p>
          <a:p>
            <a:pPr eaLnBrk="1" hangingPunct="1">
              <a:lnSpc>
                <a:spcPct val="120000"/>
              </a:lnSpc>
              <a:buClr>
                <a:srgbClr val="99CCFF"/>
              </a:buClr>
              <a:buSzPct val="80000"/>
              <a:buFont typeface="Wingdings" panose="05000000000000000000" pitchFamily="2" charset="2"/>
              <a:buNone/>
            </a:pPr>
            <a:r>
              <a:rPr lang="en-US" altLang="zh-TW" sz="2800" b="1">
                <a:latin typeface="+mn-lt"/>
                <a:ea typeface="方正姚体" panose="02010601030101010101" pitchFamily="2" charset="-122"/>
                <a:sym typeface="Symbol" panose="05050102010706020507" pitchFamily="18" charset="2"/>
              </a:rPr>
              <a:t>10n</a:t>
            </a:r>
            <a:r>
              <a:rPr lang="en-US" altLang="zh-TW" sz="2800" b="1" baseline="30000">
                <a:latin typeface="+mn-lt"/>
                <a:ea typeface="方正姚体" panose="02010601030101010101" pitchFamily="2" charset="-122"/>
                <a:sym typeface="Symbol" panose="05050102010706020507" pitchFamily="18" charset="2"/>
              </a:rPr>
              <a:t>2</a:t>
            </a:r>
            <a:r>
              <a:rPr lang="en-US" altLang="zh-TW" sz="2800" b="1">
                <a:latin typeface="+mn-lt"/>
                <a:ea typeface="方正姚体" panose="02010601030101010101" pitchFamily="2" charset="-122"/>
                <a:sym typeface="Symbol" panose="05050102010706020507" pitchFamily="18" charset="2"/>
              </a:rPr>
              <a:t>+4n+2=O(n</a:t>
            </a:r>
            <a:r>
              <a:rPr lang="en-US" altLang="zh-TW" sz="2800" b="1" baseline="30000">
                <a:latin typeface="+mn-lt"/>
                <a:ea typeface="方正姚体" panose="02010601030101010101" pitchFamily="2" charset="-122"/>
                <a:sym typeface="Symbol" panose="05050102010706020507" pitchFamily="18" charset="2"/>
              </a:rPr>
              <a:t>2</a:t>
            </a:r>
            <a:r>
              <a:rPr lang="en-US" altLang="zh-TW" sz="2800" b="1">
                <a:latin typeface="+mn-lt"/>
                <a:ea typeface="方正姚体" panose="02010601030101010101" pitchFamily="2" charset="-122"/>
                <a:sym typeface="Symbol" panose="05050102010706020507" pitchFamily="18" charset="2"/>
              </a:rPr>
              <a:t>)   /* 10n</a:t>
            </a:r>
            <a:r>
              <a:rPr lang="en-US" altLang="zh-TW" sz="2800" b="1" baseline="30000">
                <a:latin typeface="+mn-lt"/>
                <a:ea typeface="方正姚体" panose="02010601030101010101" pitchFamily="2" charset="-122"/>
                <a:sym typeface="Symbol" panose="05050102010706020507" pitchFamily="18" charset="2"/>
              </a:rPr>
              <a:t>2</a:t>
            </a:r>
            <a:r>
              <a:rPr lang="en-US" altLang="zh-TW" sz="2800" b="1">
                <a:latin typeface="+mn-lt"/>
                <a:ea typeface="方正姚体" panose="02010601030101010101" pitchFamily="2" charset="-122"/>
                <a:sym typeface="Symbol" panose="05050102010706020507" pitchFamily="18" charset="2"/>
              </a:rPr>
              <a:t>+4n+2</a:t>
            </a:r>
            <a:r>
              <a:rPr lang="en-US" altLang="zh-TW" sz="2800" b="1">
                <a:solidFill>
                  <a:schemeClr val="accent1"/>
                </a:solidFill>
                <a:latin typeface="+mn-lt"/>
                <a:ea typeface="方正姚体" panose="02010601030101010101" pitchFamily="2" charset="-122"/>
                <a:sym typeface="Symbol" panose="05050102010706020507" pitchFamily="18" charset="2"/>
              </a:rPr>
              <a:t>11n</a:t>
            </a:r>
            <a:r>
              <a:rPr lang="en-US" altLang="zh-TW" sz="2800" b="1" baseline="30000">
                <a:solidFill>
                  <a:schemeClr val="accent1"/>
                </a:solidFill>
                <a:latin typeface="+mn-lt"/>
                <a:ea typeface="方正姚体" panose="02010601030101010101" pitchFamily="2" charset="-122"/>
                <a:sym typeface="Symbol" panose="05050102010706020507" pitchFamily="18" charset="2"/>
              </a:rPr>
              <a:t>2</a:t>
            </a:r>
            <a:r>
              <a:rPr lang="en-US" altLang="zh-TW" sz="2800" b="1">
                <a:latin typeface="+mn-lt"/>
                <a:ea typeface="方正姚体" panose="02010601030101010101" pitchFamily="2" charset="-122"/>
                <a:sym typeface="Symbol" panose="05050102010706020507" pitchFamily="18" charset="2"/>
              </a:rPr>
              <a:t> for n5 */</a:t>
            </a:r>
          </a:p>
          <a:p>
            <a:pPr eaLnBrk="1" hangingPunct="1">
              <a:lnSpc>
                <a:spcPct val="120000"/>
              </a:lnSpc>
              <a:buClr>
                <a:srgbClr val="99CCFF"/>
              </a:buClr>
              <a:buSzPct val="80000"/>
              <a:buFont typeface="Wingdings" panose="05000000000000000000" pitchFamily="2" charset="2"/>
              <a:buNone/>
            </a:pPr>
            <a:r>
              <a:rPr lang="en-US" altLang="zh-TW" sz="2800" b="1">
                <a:latin typeface="+mn-lt"/>
                <a:ea typeface="方正姚体" panose="02010601030101010101" pitchFamily="2" charset="-122"/>
                <a:sym typeface="Symbol" panose="05050102010706020507" pitchFamily="18" charset="2"/>
              </a:rPr>
              <a:t>6*2</a:t>
            </a:r>
            <a:r>
              <a:rPr lang="en-US" altLang="zh-TW" sz="2800" b="1" baseline="30000">
                <a:latin typeface="+mn-lt"/>
                <a:ea typeface="方正姚体" panose="02010601030101010101" pitchFamily="2" charset="-122"/>
                <a:sym typeface="Symbol" panose="05050102010706020507" pitchFamily="18" charset="2"/>
              </a:rPr>
              <a:t>n</a:t>
            </a:r>
            <a:r>
              <a:rPr lang="en-US" altLang="zh-TW" sz="2800" b="1">
                <a:latin typeface="+mn-lt"/>
                <a:ea typeface="方正姚体" panose="02010601030101010101" pitchFamily="2" charset="-122"/>
                <a:sym typeface="Symbol" panose="05050102010706020507" pitchFamily="18" charset="2"/>
              </a:rPr>
              <a:t>+n</a:t>
            </a:r>
            <a:r>
              <a:rPr lang="en-US" altLang="zh-TW" sz="2800" b="1" baseline="30000">
                <a:latin typeface="+mn-lt"/>
                <a:ea typeface="方正姚体" panose="02010601030101010101" pitchFamily="2" charset="-122"/>
                <a:sym typeface="Symbol" panose="05050102010706020507" pitchFamily="18" charset="2"/>
              </a:rPr>
              <a:t>2</a:t>
            </a:r>
            <a:r>
              <a:rPr lang="en-US" altLang="zh-TW" sz="2800" b="1">
                <a:latin typeface="+mn-lt"/>
                <a:ea typeface="方正姚体" panose="02010601030101010101" pitchFamily="2" charset="-122"/>
                <a:sym typeface="Symbol" panose="05050102010706020507" pitchFamily="18" charset="2"/>
              </a:rPr>
              <a:t>=O(2</a:t>
            </a:r>
            <a:r>
              <a:rPr lang="en-US" altLang="zh-TW" sz="2800" b="1" baseline="30000">
                <a:latin typeface="+mn-lt"/>
                <a:ea typeface="方正姚体" panose="02010601030101010101" pitchFamily="2" charset="-122"/>
                <a:sym typeface="Symbol" panose="05050102010706020507" pitchFamily="18" charset="2"/>
              </a:rPr>
              <a:t>n</a:t>
            </a:r>
            <a:r>
              <a:rPr lang="en-US" altLang="zh-TW" sz="2800" b="1">
                <a:latin typeface="+mn-lt"/>
                <a:ea typeface="方正姚体" panose="02010601030101010101" pitchFamily="2" charset="-122"/>
                <a:sym typeface="Symbol" panose="05050102010706020507" pitchFamily="18" charset="2"/>
              </a:rPr>
              <a:t>)	   /* 6*2</a:t>
            </a:r>
            <a:r>
              <a:rPr lang="en-US" altLang="zh-TW" sz="2800" b="1" baseline="30000">
                <a:latin typeface="+mn-lt"/>
                <a:ea typeface="方正姚体" panose="02010601030101010101" pitchFamily="2" charset="-122"/>
                <a:sym typeface="Symbol" panose="05050102010706020507" pitchFamily="18" charset="2"/>
              </a:rPr>
              <a:t>n</a:t>
            </a:r>
            <a:r>
              <a:rPr lang="en-US" altLang="zh-TW" sz="2800" b="1">
                <a:latin typeface="+mn-lt"/>
                <a:ea typeface="方正姚体" panose="02010601030101010101" pitchFamily="2" charset="-122"/>
                <a:sym typeface="Symbol" panose="05050102010706020507" pitchFamily="18" charset="2"/>
              </a:rPr>
              <a:t>+n</a:t>
            </a:r>
            <a:r>
              <a:rPr lang="en-US" altLang="zh-TW" sz="2800" b="1" baseline="30000">
                <a:latin typeface="+mn-lt"/>
                <a:ea typeface="方正姚体" panose="02010601030101010101" pitchFamily="2" charset="-122"/>
                <a:sym typeface="Symbol" panose="05050102010706020507" pitchFamily="18" charset="2"/>
              </a:rPr>
              <a:t>2 </a:t>
            </a:r>
            <a:r>
              <a:rPr lang="en-US" altLang="zh-TW" sz="2800" b="1">
                <a:solidFill>
                  <a:schemeClr val="accent1"/>
                </a:solidFill>
                <a:latin typeface="+mn-lt"/>
                <a:ea typeface="方正姚体" panose="02010601030101010101" pitchFamily="2" charset="-122"/>
                <a:sym typeface="Symbol" panose="05050102010706020507" pitchFamily="18" charset="2"/>
              </a:rPr>
              <a:t>7*2</a:t>
            </a:r>
            <a:r>
              <a:rPr lang="en-US" altLang="zh-TW" sz="2800" b="1" baseline="30000">
                <a:solidFill>
                  <a:schemeClr val="accent1"/>
                </a:solidFill>
                <a:latin typeface="+mn-lt"/>
                <a:ea typeface="方正姚体" panose="02010601030101010101" pitchFamily="2" charset="-122"/>
                <a:sym typeface="Symbol" panose="05050102010706020507" pitchFamily="18" charset="2"/>
              </a:rPr>
              <a:t>n</a:t>
            </a:r>
            <a:r>
              <a:rPr lang="en-US" altLang="zh-TW" sz="2800" b="1">
                <a:latin typeface="+mn-lt"/>
                <a:ea typeface="方正姚体" panose="02010601030101010101" pitchFamily="2" charset="-122"/>
                <a:sym typeface="Symbol" panose="05050102010706020507" pitchFamily="18" charset="2"/>
              </a:rPr>
              <a:t> for n4  */</a:t>
            </a:r>
            <a:endParaRPr lang="en-US" altLang="zh-CN" sz="2800" b="1">
              <a:latin typeface="+mn-lt"/>
              <a:ea typeface="方正姚体" panose="02010601030101010101" pitchFamily="2" charset="-122"/>
              <a:sym typeface="Symbol" panose="05050102010706020507" pitchFamily="18" charset="2"/>
            </a:endParaRPr>
          </a:p>
        </p:txBody>
      </p:sp>
    </p:spTree>
    <p:extLst>
      <p:ext uri="{BB962C8B-B14F-4D97-AF65-F5344CB8AC3E}">
        <p14:creationId xmlns:p14="http://schemas.microsoft.com/office/powerpoint/2010/main" val="3617298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算法效率的度量</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52</a:t>
            </a:fld>
            <a:endParaRPr lang="en-US"/>
          </a:p>
        </p:txBody>
      </p:sp>
      <p:sp>
        <p:nvSpPr>
          <p:cNvPr id="5" name="内容占位符 4"/>
          <p:cNvSpPr>
            <a:spLocks noGrp="1"/>
          </p:cNvSpPr>
          <p:nvPr>
            <p:ph sz="quarter"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585783" y="1739180"/>
            <a:ext cx="8180265" cy="3803424"/>
          </a:xfrm>
          <a:prstGeom prst="rect">
            <a:avLst/>
          </a:prstGeom>
        </p:spPr>
      </p:pic>
    </p:spTree>
    <p:extLst>
      <p:ext uri="{BB962C8B-B14F-4D97-AF65-F5344CB8AC3E}">
        <p14:creationId xmlns:p14="http://schemas.microsoft.com/office/powerpoint/2010/main" val="4238146902"/>
      </p:ext>
    </p:extLst>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53</a:t>
            </a:fld>
            <a:endParaRPr lang="en-US"/>
          </a:p>
        </p:txBody>
      </p:sp>
      <p:sp>
        <p:nvSpPr>
          <p:cNvPr id="5" name="内容占位符 4"/>
          <p:cNvSpPr>
            <a:spLocks noGrp="1"/>
          </p:cNvSpPr>
          <p:nvPr>
            <p:ph sz="quarter"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609600" y="87765"/>
            <a:ext cx="8442060" cy="6621918"/>
          </a:xfrm>
          <a:prstGeom prst="rect">
            <a:avLst/>
          </a:prstGeom>
        </p:spPr>
      </p:pic>
    </p:spTree>
    <p:extLst>
      <p:ext uri="{BB962C8B-B14F-4D97-AF65-F5344CB8AC3E}">
        <p14:creationId xmlns:p14="http://schemas.microsoft.com/office/powerpoint/2010/main" val="3103481767"/>
      </p:ext>
    </p:extLst>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54</a:t>
            </a:fld>
            <a:endParaRPr lang="en-US"/>
          </a:p>
        </p:txBody>
      </p:sp>
      <p:sp>
        <p:nvSpPr>
          <p:cNvPr id="5" name="内容占位符 4"/>
          <p:cNvSpPr>
            <a:spLocks noGrp="1"/>
          </p:cNvSpPr>
          <p:nvPr>
            <p:ph sz="quarter"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573492" y="300344"/>
            <a:ext cx="8568703" cy="6009031"/>
          </a:xfrm>
          <a:prstGeom prst="rect">
            <a:avLst/>
          </a:prstGeom>
        </p:spPr>
      </p:pic>
    </p:spTree>
    <p:extLst>
      <p:ext uri="{BB962C8B-B14F-4D97-AF65-F5344CB8AC3E}">
        <p14:creationId xmlns:p14="http://schemas.microsoft.com/office/powerpoint/2010/main" val="3190276855"/>
      </p:ext>
    </p:extLst>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算法效率的度量</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55</a:t>
            </a:fld>
            <a:endParaRPr lang="en-US"/>
          </a:p>
        </p:txBody>
      </p:sp>
      <p:sp>
        <p:nvSpPr>
          <p:cNvPr id="5" name="内容占位符 4"/>
          <p:cNvSpPr>
            <a:spLocks noGrp="1"/>
          </p:cNvSpPr>
          <p:nvPr>
            <p:ph sz="quarter" idx="1"/>
          </p:nvPr>
        </p:nvSpPr>
        <p:spPr/>
        <p:txBody>
          <a:bodyPr/>
          <a:lstStyle/>
          <a:p>
            <a:r>
              <a:rPr lang="zh-CN" altLang="en-US" dirty="0"/>
              <a:t>为什么采用</a:t>
            </a:r>
            <a:r>
              <a:rPr lang="en-US" altLang="zh-CN" dirty="0"/>
              <a:t>O(f(n))</a:t>
            </a:r>
            <a:r>
              <a:rPr lang="zh-CN" altLang="en-US" dirty="0"/>
              <a:t>而不采用</a:t>
            </a:r>
            <a:r>
              <a:rPr lang="en-US" altLang="zh-CN" dirty="0"/>
              <a:t>f(n) ?</a:t>
            </a:r>
          </a:p>
          <a:p>
            <a:endParaRPr lang="en-US" altLang="zh-CN" dirty="0"/>
          </a:p>
          <a:p>
            <a:pPr lvl="1"/>
            <a:r>
              <a:rPr lang="zh-CN" altLang="en-US" dirty="0"/>
              <a:t>更简洁地表达算法的间时复杂性的“量级”</a:t>
            </a:r>
            <a:endParaRPr lang="en-US" altLang="zh-CN" dirty="0"/>
          </a:p>
          <a:p>
            <a:pPr lvl="1"/>
            <a:r>
              <a:rPr lang="zh-CN" altLang="en-US" dirty="0"/>
              <a:t>有些复杂的算法难以精确求出</a:t>
            </a:r>
            <a:r>
              <a:rPr lang="en-US" altLang="zh-CN" dirty="0"/>
              <a:t>f(n) </a:t>
            </a:r>
          </a:p>
          <a:p>
            <a:pPr lvl="1"/>
            <a:endParaRPr lang="en-US" altLang="zh-CN" dirty="0"/>
          </a:p>
          <a:p>
            <a:endParaRPr lang="en-US" altLang="zh-CN" dirty="0"/>
          </a:p>
          <a:p>
            <a:endParaRPr lang="zh-CN" altLang="en-US" dirty="0"/>
          </a:p>
        </p:txBody>
      </p:sp>
    </p:spTree>
    <p:extLst>
      <p:ext uri="{BB962C8B-B14F-4D97-AF65-F5344CB8AC3E}">
        <p14:creationId xmlns:p14="http://schemas.microsoft.com/office/powerpoint/2010/main" val="682593529"/>
      </p:ext>
    </p:extLst>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算法的空间复杂度</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56</a:t>
            </a:fld>
            <a:endParaRPr lang="en-US"/>
          </a:p>
        </p:txBody>
      </p:sp>
      <p:sp>
        <p:nvSpPr>
          <p:cNvPr id="5" name="内容占位符 4"/>
          <p:cNvSpPr>
            <a:spLocks noGrp="1"/>
          </p:cNvSpPr>
          <p:nvPr>
            <p:ph sz="quarter" idx="1"/>
          </p:nvPr>
        </p:nvSpPr>
        <p:spPr/>
        <p:txBody>
          <a:bodyPr/>
          <a:lstStyle/>
          <a:p>
            <a:r>
              <a:rPr lang="en-US" altLang="zh-CN" dirty="0"/>
              <a:t>S(n) = O(f(n))</a:t>
            </a:r>
          </a:p>
          <a:p>
            <a:endParaRPr lang="en-US" altLang="zh-CN" dirty="0"/>
          </a:p>
          <a:p>
            <a:endParaRPr lang="en-US" altLang="zh-CN" dirty="0"/>
          </a:p>
          <a:p>
            <a:r>
              <a:rPr lang="zh-CN" altLang="en-US" sz="3200" b="1" dirty="0">
                <a:latin typeface="cajcd fnthx" pitchFamily="18" charset="2"/>
              </a:rPr>
              <a:t>算法的空间需求以下二个组成部分</a:t>
            </a:r>
            <a:endParaRPr lang="en-US" altLang="zh-CN" sz="3200" b="1" dirty="0">
              <a:latin typeface="cajcd fnthx" pitchFamily="18" charset="2"/>
            </a:endParaRPr>
          </a:p>
          <a:p>
            <a:pPr lvl="1"/>
            <a:r>
              <a:rPr lang="zh-CN" altLang="en-US" dirty="0"/>
              <a:t>算法程序和输入数据</a:t>
            </a:r>
            <a:endParaRPr lang="en-US" altLang="zh-CN" dirty="0"/>
          </a:p>
          <a:p>
            <a:pPr lvl="1"/>
            <a:r>
              <a:rPr lang="zh-CN" altLang="en-US" dirty="0"/>
              <a:t>辅助空间（工作空间），又称额外空间</a:t>
            </a:r>
          </a:p>
        </p:txBody>
      </p:sp>
    </p:spTree>
    <p:extLst>
      <p:ext uri="{BB962C8B-B14F-4D97-AF65-F5344CB8AC3E}">
        <p14:creationId xmlns:p14="http://schemas.microsoft.com/office/powerpoint/2010/main" val="2201279016"/>
      </p:ext>
    </p:extLst>
  </p:cSld>
  <p:clrMapOvr>
    <a:masterClrMapping/>
  </p:clrMapOvr>
  <p:transition spd="slow">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最坏情况和最好情况</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57</a:t>
            </a:fld>
            <a:endParaRPr lang="en-US"/>
          </a:p>
        </p:txBody>
      </p:sp>
      <p:sp>
        <p:nvSpPr>
          <p:cNvPr id="5" name="内容占位符 4"/>
          <p:cNvSpPr>
            <a:spLocks noGrp="1"/>
          </p:cNvSpPr>
          <p:nvPr>
            <p:ph sz="quarter" idx="1"/>
          </p:nvPr>
        </p:nvSpPr>
        <p:spPr>
          <a:xfrm>
            <a:off x="612648" y="1600200"/>
            <a:ext cx="8153400" cy="2481685"/>
          </a:xfrm>
        </p:spPr>
        <p:txBody>
          <a:bodyPr>
            <a:normAutofit fontScale="70000" lnSpcReduction="20000"/>
          </a:bodyPr>
          <a:lstStyle/>
          <a:p>
            <a:r>
              <a:rPr lang="zh-CN" altLang="en-US" sz="3200" dirty="0"/>
              <a:t>对于同一算法，如果有相同的问题长度，但采用不同的输入，其时间代价一般也不同。因此在实际的算法分析中，复杂度函数值</a:t>
            </a:r>
            <a:r>
              <a:rPr lang="en-US" altLang="zh-CN" sz="3200" dirty="0"/>
              <a:t>T(n)</a:t>
            </a:r>
            <a:r>
              <a:rPr lang="zh-CN" altLang="en-US" sz="3200" dirty="0"/>
              <a:t>不是唯一的</a:t>
            </a:r>
            <a:endParaRPr lang="en-US" altLang="zh-CN" sz="3200" dirty="0"/>
          </a:p>
          <a:p>
            <a:endParaRPr lang="en-US" altLang="zh-CN" sz="3200" dirty="0"/>
          </a:p>
          <a:p>
            <a:r>
              <a:rPr lang="zh-CN" altLang="en-US" sz="3200" dirty="0"/>
              <a:t>设</a:t>
            </a:r>
            <a:r>
              <a:rPr lang="en-US" altLang="zh-CN" sz="3200" dirty="0" err="1">
                <a:latin typeface="Times New Roman" pitchFamily="18" charset="0"/>
                <a:cs typeface="Times New Roman" pitchFamily="18" charset="0"/>
              </a:rPr>
              <a:t>Dn</a:t>
            </a:r>
            <a:r>
              <a:rPr lang="zh-CN" altLang="en-US" sz="3200" dirty="0"/>
              <a:t>为问题</a:t>
            </a:r>
            <a:r>
              <a:rPr lang="en-US" altLang="zh-CN" sz="3200" dirty="0">
                <a:latin typeface="Times New Roman" pitchFamily="18" charset="0"/>
                <a:cs typeface="Times New Roman" pitchFamily="18" charset="0"/>
              </a:rPr>
              <a:t>P</a:t>
            </a:r>
            <a:r>
              <a:rPr lang="zh-CN" altLang="en-US" sz="3200" dirty="0"/>
              <a:t>的所有长度为</a:t>
            </a:r>
            <a:r>
              <a:rPr lang="en-US" altLang="zh-CN" sz="3200" dirty="0">
                <a:latin typeface="Times New Roman" pitchFamily="18" charset="0"/>
                <a:cs typeface="Times New Roman" pitchFamily="18" charset="0"/>
              </a:rPr>
              <a:t>n</a:t>
            </a:r>
            <a:r>
              <a:rPr lang="zh-CN" altLang="en-US" sz="3200" dirty="0"/>
              <a:t>的</a:t>
            </a:r>
            <a:r>
              <a:rPr lang="zh-CN" altLang="en-US" sz="3200" dirty="0">
                <a:latin typeface="Times New Roman" pitchFamily="18" charset="0"/>
                <a:cs typeface="Times New Roman" pitchFamily="18" charset="0"/>
              </a:rPr>
              <a:t>实例集合，输入实例</a:t>
            </a:r>
            <a:r>
              <a:rPr lang="en-US" altLang="zh-CN" sz="3200" dirty="0">
                <a:latin typeface="Times New Roman" pitchFamily="18" charset="0"/>
                <a:cs typeface="Times New Roman" pitchFamily="18" charset="0"/>
              </a:rPr>
              <a:t>I</a:t>
            </a:r>
            <a:r>
              <a:rPr lang="zh-CN" altLang="en-US" sz="3200" dirty="0">
                <a:latin typeface="Times New Roman" pitchFamily="18" charset="0"/>
                <a:cs typeface="Times New Roman" pitchFamily="18" charset="0"/>
              </a:rPr>
              <a:t>∈</a:t>
            </a:r>
            <a:r>
              <a:rPr lang="en-US" altLang="zh-CN" sz="3200" dirty="0" err="1">
                <a:latin typeface="Times New Roman" pitchFamily="18" charset="0"/>
                <a:cs typeface="Times New Roman" pitchFamily="18" charset="0"/>
              </a:rPr>
              <a:t>Dn</a:t>
            </a:r>
            <a:r>
              <a:rPr lang="zh-CN" altLang="en-US"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t(I)</a:t>
            </a:r>
            <a:r>
              <a:rPr lang="zh-CN" altLang="en-US" sz="3200" dirty="0">
                <a:latin typeface="Times New Roman" pitchFamily="18" charset="0"/>
                <a:cs typeface="Times New Roman" pitchFamily="18" charset="0"/>
              </a:rPr>
              <a:t>是用来解决问题</a:t>
            </a:r>
            <a:r>
              <a:rPr lang="en-US" altLang="zh-CN" sz="3200" dirty="0">
                <a:latin typeface="Times New Roman" pitchFamily="18" charset="0"/>
                <a:cs typeface="Times New Roman" pitchFamily="18" charset="0"/>
              </a:rPr>
              <a:t>P</a:t>
            </a:r>
            <a:r>
              <a:rPr lang="zh-CN" altLang="en-US" sz="3200" dirty="0">
                <a:latin typeface="Times New Roman" pitchFamily="18" charset="0"/>
                <a:cs typeface="Times New Roman" pitchFamily="18" charset="0"/>
              </a:rPr>
              <a:t>的算法</a:t>
            </a:r>
            <a:r>
              <a:rPr lang="en-US" altLang="zh-CN" sz="3200" dirty="0">
                <a:latin typeface="Times New Roman" pitchFamily="18" charset="0"/>
                <a:cs typeface="Times New Roman" pitchFamily="18" charset="0"/>
              </a:rPr>
              <a:t>A</a:t>
            </a:r>
            <a:r>
              <a:rPr lang="zh-CN" altLang="en-US" sz="3200" dirty="0">
                <a:latin typeface="Times New Roman" pitchFamily="18" charset="0"/>
                <a:cs typeface="Times New Roman" pitchFamily="18" charset="0"/>
              </a:rPr>
              <a:t>在以</a:t>
            </a:r>
            <a:r>
              <a:rPr lang="en-US" altLang="zh-CN" sz="3200" dirty="0">
                <a:latin typeface="Times New Roman" pitchFamily="18" charset="0"/>
                <a:cs typeface="Times New Roman" pitchFamily="18" charset="0"/>
              </a:rPr>
              <a:t>I</a:t>
            </a:r>
            <a:r>
              <a:rPr lang="zh-CN" altLang="en-US" sz="3200" dirty="0">
                <a:latin typeface="Times New Roman" pitchFamily="18" charset="0"/>
                <a:cs typeface="Times New Roman" pitchFamily="18" charset="0"/>
              </a:rPr>
              <a:t>为输入时的执行代价（基本操作数），则算法</a:t>
            </a:r>
            <a:r>
              <a:rPr lang="en-US" altLang="zh-CN" sz="3200" dirty="0">
                <a:latin typeface="Times New Roman" pitchFamily="18" charset="0"/>
                <a:cs typeface="Times New Roman" pitchFamily="18" charset="0"/>
              </a:rPr>
              <a:t>A</a:t>
            </a:r>
            <a:r>
              <a:rPr lang="zh-CN" altLang="en-US" sz="3200" dirty="0">
                <a:latin typeface="Times New Roman" pitchFamily="18" charset="0"/>
                <a:cs typeface="Times New Roman" pitchFamily="18" charset="0"/>
              </a:rPr>
              <a:t>的最坏情形时间复杂度和最好情形时间复杂度定义如下</a:t>
            </a:r>
            <a:endParaRPr lang="en-US" altLang="zh-CN" sz="3200" dirty="0">
              <a:latin typeface="Times New Roman" pitchFamily="18" charset="0"/>
              <a:cs typeface="Times New Roman" pitchFamily="18" charset="0"/>
            </a:endParaRPr>
          </a:p>
          <a:p>
            <a:endParaRPr lang="zh-CN" altLang="en-US" dirty="0"/>
          </a:p>
        </p:txBody>
      </p:sp>
      <p:graphicFrame>
        <p:nvGraphicFramePr>
          <p:cNvPr id="6" name="Object 2"/>
          <p:cNvGraphicFramePr>
            <a:graphicFrameLocks noChangeAspect="1"/>
          </p:cNvGraphicFramePr>
          <p:nvPr>
            <p:extLst>
              <p:ext uri="{D42A27DB-BD31-4B8C-83A1-F6EECF244321}">
                <p14:modId xmlns:p14="http://schemas.microsoft.com/office/powerpoint/2010/main" val="1685728682"/>
              </p:ext>
            </p:extLst>
          </p:nvPr>
        </p:nvGraphicFramePr>
        <p:xfrm>
          <a:off x="2690155" y="4273910"/>
          <a:ext cx="3763690" cy="1793875"/>
        </p:xfrm>
        <a:graphic>
          <a:graphicData uri="http://schemas.openxmlformats.org/presentationml/2006/ole">
            <mc:AlternateContent xmlns:mc="http://schemas.openxmlformats.org/markup-compatibility/2006">
              <mc:Choice xmlns:v="urn:schemas-microsoft-com:vml" Requires="v">
                <p:oleObj spid="_x0000_s2225" name="Equation" r:id="rId3" imgW="1206500" imgH="622300" progId="Equation.3">
                  <p:embed/>
                </p:oleObj>
              </mc:Choice>
              <mc:Fallback>
                <p:oleObj name="Equation" r:id="rId3" imgW="1206500" imgH="622300" progId="Equation.3">
                  <p:embed/>
                  <p:pic>
                    <p:nvPicPr>
                      <p:cNvPr id="1127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0155" y="4273910"/>
                        <a:ext cx="3763690" cy="1793875"/>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224654732"/>
      </p:ext>
    </p:extLst>
  </p:cSld>
  <p:clrMapOvr>
    <a:masterClrMapping/>
  </p:clrMapOvr>
  <p:transitio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算法效率的度量</a:t>
            </a:r>
            <a:r>
              <a:rPr lang="en-US" altLang="zh-CN" sz="3600" dirty="0"/>
              <a:t>(</a:t>
            </a:r>
            <a:r>
              <a:rPr lang="zh-CN" altLang="en-US" sz="3600" dirty="0"/>
              <a:t>教材约定</a:t>
            </a:r>
            <a:r>
              <a:rPr lang="en-US" altLang="zh-CN" sz="3600" dirty="0"/>
              <a:t>)</a:t>
            </a:r>
            <a:endParaRPr lang="zh-CN" altLang="en-US" sz="3600" dirty="0"/>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58</a:t>
            </a:fld>
            <a:endParaRPr lang="en-US"/>
          </a:p>
        </p:txBody>
      </p:sp>
      <p:sp>
        <p:nvSpPr>
          <p:cNvPr id="5" name="内容占位符 4"/>
          <p:cNvSpPr>
            <a:spLocks noGrp="1"/>
          </p:cNvSpPr>
          <p:nvPr>
            <p:ph sz="quarter" idx="1"/>
          </p:nvPr>
        </p:nvSpPr>
        <p:spPr/>
        <p:txBody>
          <a:bodyPr>
            <a:normAutofit fontScale="85000" lnSpcReduction="10000"/>
          </a:bodyPr>
          <a:lstStyle/>
          <a:p>
            <a:pPr>
              <a:lnSpc>
                <a:spcPct val="110000"/>
              </a:lnSpc>
              <a:spcBef>
                <a:spcPct val="50000"/>
              </a:spcBef>
              <a:spcAft>
                <a:spcPct val="50000"/>
              </a:spcAft>
              <a:buFont typeface="Wingdings" pitchFamily="2" charset="2"/>
              <a:buChar char="l"/>
              <a:defRPr/>
            </a:pPr>
            <a:r>
              <a:rPr lang="zh-CN" altLang="en-US" sz="3200" b="1" u="sng" dirty="0">
                <a:latin typeface="+mn-ea"/>
              </a:rPr>
              <a:t>用同一个算法处理两个规模相同的问题，所花费的时间和空间代价也不一定相同。</a:t>
            </a:r>
          </a:p>
          <a:p>
            <a:pPr algn="just">
              <a:lnSpc>
                <a:spcPct val="110000"/>
              </a:lnSpc>
              <a:buFont typeface="Wingdings" pitchFamily="2" charset="2"/>
              <a:buChar char="l"/>
              <a:defRPr/>
            </a:pPr>
            <a:r>
              <a:rPr lang="zh-CN" altLang="en-US" sz="3200" b="1" dirty="0">
                <a:latin typeface="+mn-ea"/>
              </a:rPr>
              <a:t> 要全面分析一个算法，应该考虑它在</a:t>
            </a:r>
            <a:r>
              <a:rPr lang="zh-CN" altLang="en-US" sz="3200" b="1" u="sng" dirty="0">
                <a:solidFill>
                  <a:schemeClr val="accent1"/>
                </a:solidFill>
                <a:latin typeface="+mn-ea"/>
              </a:rPr>
              <a:t>最坏情况下</a:t>
            </a:r>
            <a:r>
              <a:rPr lang="zh-CN" altLang="en-US" sz="3200" b="1" dirty="0">
                <a:latin typeface="+mn-ea"/>
              </a:rPr>
              <a:t>的代价(对同样规模的问题所花费的最大代价)、</a:t>
            </a:r>
            <a:r>
              <a:rPr lang="zh-CN" altLang="en-US" sz="3200" b="1" u="sng" dirty="0">
                <a:solidFill>
                  <a:schemeClr val="accent1"/>
                </a:solidFill>
                <a:latin typeface="+mn-ea"/>
              </a:rPr>
              <a:t>最好情况下</a:t>
            </a:r>
            <a:r>
              <a:rPr lang="zh-CN" altLang="en-US" sz="3200" b="1" dirty="0">
                <a:latin typeface="+mn-ea"/>
              </a:rPr>
              <a:t>的代价和</a:t>
            </a:r>
            <a:r>
              <a:rPr lang="zh-CN" altLang="en-US" sz="3200" b="1" dirty="0">
                <a:solidFill>
                  <a:schemeClr val="accent1"/>
                </a:solidFill>
                <a:latin typeface="+mn-ea"/>
              </a:rPr>
              <a:t>平均情况下</a:t>
            </a:r>
            <a:r>
              <a:rPr lang="zh-CN" altLang="en-US" sz="3200" b="1" dirty="0">
                <a:latin typeface="+mn-ea"/>
              </a:rPr>
              <a:t>的代价等。</a:t>
            </a:r>
          </a:p>
          <a:p>
            <a:pPr algn="just">
              <a:lnSpc>
                <a:spcPct val="110000"/>
              </a:lnSpc>
              <a:spcBef>
                <a:spcPct val="50000"/>
              </a:spcBef>
              <a:spcAft>
                <a:spcPct val="50000"/>
              </a:spcAft>
              <a:buFont typeface="Wingdings" pitchFamily="2" charset="2"/>
              <a:buChar char="l"/>
              <a:defRPr/>
            </a:pPr>
            <a:r>
              <a:rPr lang="zh-CN" altLang="en-US" sz="3200" b="1" dirty="0">
                <a:latin typeface="+mn-ea"/>
              </a:rPr>
              <a:t> 然而要全面准确地分析每个算法是相当困难的，因此</a:t>
            </a:r>
            <a:r>
              <a:rPr lang="zh-CN" altLang="en-US" sz="3200" b="1" u="sng" dirty="0">
                <a:latin typeface="+mn-ea"/>
              </a:rPr>
              <a:t>本书中在分析算法的性质时将主要考虑它们在</a:t>
            </a:r>
            <a:r>
              <a:rPr lang="zh-CN" altLang="en-US" sz="3200" b="1" u="sng" dirty="0">
                <a:solidFill>
                  <a:srgbClr val="FF0000"/>
                </a:solidFill>
                <a:latin typeface="+mn-ea"/>
              </a:rPr>
              <a:t>最坏情况</a:t>
            </a:r>
            <a:r>
              <a:rPr lang="zh-CN" altLang="en-US" sz="3200" b="1" u="sng" dirty="0">
                <a:latin typeface="+mn-ea"/>
              </a:rPr>
              <a:t>下的代价，</a:t>
            </a:r>
            <a:r>
              <a:rPr lang="zh-CN" altLang="en-US" sz="3200" b="1" dirty="0">
                <a:latin typeface="+mn-ea"/>
              </a:rPr>
              <a:t>个别地方也涉及到其他情况。</a:t>
            </a:r>
          </a:p>
          <a:p>
            <a:endParaRPr lang="zh-CN" altLang="en-US" dirty="0"/>
          </a:p>
        </p:txBody>
      </p:sp>
    </p:spTree>
    <p:extLst>
      <p:ext uri="{BB962C8B-B14F-4D97-AF65-F5344CB8AC3E}">
        <p14:creationId xmlns:p14="http://schemas.microsoft.com/office/powerpoint/2010/main" val="916157353"/>
      </p:ext>
    </p:extLst>
  </p:cSld>
  <p:clrMapOvr>
    <a:masterClrMapping/>
  </p:clrMapOvr>
  <p:transitio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4046572-F638-4A59-9B03-3D9B1F8A7E83}" type="slidenum">
              <a:rPr lang="zh-CN" altLang="en-US">
                <a:solidFill>
                  <a:srgbClr val="898989"/>
                </a:solidFill>
                <a:latin typeface="Calibri" panose="020F0502020204030204" pitchFamily="34" charset="0"/>
              </a:rPr>
              <a:pPr eaLnBrk="1" hangingPunct="1"/>
              <a:t>59</a:t>
            </a:fld>
            <a:endParaRPr lang="zh-CN" altLang="en-US">
              <a:solidFill>
                <a:srgbClr val="898989"/>
              </a:solidFill>
              <a:latin typeface="Calibri" panose="020F0502020204030204" pitchFamily="34" charset="0"/>
            </a:endParaRPr>
          </a:p>
        </p:txBody>
      </p:sp>
      <p:sp>
        <p:nvSpPr>
          <p:cNvPr id="4" name="Rectangle 3"/>
          <p:cNvSpPr txBox="1">
            <a:spLocks noChangeArrowheads="1"/>
          </p:cNvSpPr>
          <p:nvPr/>
        </p:nvSpPr>
        <p:spPr>
          <a:xfrm>
            <a:off x="107950" y="476250"/>
            <a:ext cx="8928100" cy="6265863"/>
          </a:xfrm>
          <a:prstGeom prst="rect">
            <a:avLst/>
          </a:prstGeom>
        </p:spPr>
        <p:txBody>
          <a:bodyPr/>
          <a:lstStyle/>
          <a:p>
            <a:pPr marL="342900" indent="-342900">
              <a:spcBef>
                <a:spcPct val="20000"/>
              </a:spcBef>
              <a:defRPr/>
            </a:pPr>
            <a:r>
              <a:rPr lang="zh-CN" altLang="en-US" sz="3200" b="1" dirty="0">
                <a:latin typeface="+mn-lt"/>
                <a:ea typeface="+mn-ea"/>
              </a:rPr>
              <a:t>算法分析示例</a:t>
            </a:r>
          </a:p>
          <a:p>
            <a:pPr marL="342900" indent="-342900">
              <a:spcBef>
                <a:spcPct val="20000"/>
              </a:spcBef>
              <a:buFont typeface="Wingdings" pitchFamily="2" charset="2"/>
              <a:buNone/>
              <a:defRPr/>
            </a:pPr>
            <a:endParaRPr lang="zh-CN" altLang="en-US" dirty="0">
              <a:latin typeface="幼圆" pitchFamily="49" charset="-122"/>
              <a:ea typeface="幼圆" pitchFamily="49" charset="-122"/>
            </a:endParaRPr>
          </a:p>
        </p:txBody>
      </p:sp>
      <p:sp>
        <p:nvSpPr>
          <p:cNvPr id="5" name="Text Box 4"/>
          <p:cNvSpPr txBox="1">
            <a:spLocks noChangeArrowheads="1"/>
          </p:cNvSpPr>
          <p:nvPr/>
        </p:nvSpPr>
        <p:spPr bwMode="auto">
          <a:xfrm>
            <a:off x="533400" y="1600200"/>
            <a:ext cx="8077200" cy="4192588"/>
          </a:xfrm>
          <a:prstGeom prst="rect">
            <a:avLst/>
          </a:prstGeom>
          <a:solidFill>
            <a:schemeClr val="bg1">
              <a:alpha val="50000"/>
            </a:schemeClr>
          </a:solidFill>
          <a:ln w="9525">
            <a:solidFill>
              <a:schemeClr val="tx1"/>
            </a:solidFill>
            <a:miter lim="800000"/>
            <a:headEnd/>
            <a:tailEnd/>
          </a:ln>
          <a:effectLst/>
        </p:spPr>
        <p:txBody>
          <a:bodyPr>
            <a:spAutoFit/>
          </a:bodyPr>
          <a:lstStyle/>
          <a:p>
            <a:pPr eaLnBrk="0" hangingPunct="0">
              <a:defRPr/>
            </a:pPr>
            <a:r>
              <a:rPr lang="zh-CN" altLang="en-US" sz="2400" b="1" dirty="0">
                <a:effectLst>
                  <a:outerShdw blurRad="38100" dist="38100" dir="2700000" algn="tl">
                    <a:srgbClr val="000000"/>
                  </a:outerShdw>
                </a:effectLst>
                <a:ea typeface="幼圆" pitchFamily="49" charset="-122"/>
              </a:rPr>
              <a:t>例</a:t>
            </a:r>
            <a:r>
              <a:rPr lang="zh-CN" altLang="en-US" sz="2400" b="1" dirty="0">
                <a:ea typeface="幼圆" pitchFamily="49" charset="-122"/>
              </a:rPr>
              <a:t>: 以下为交换</a:t>
            </a:r>
            <a:r>
              <a:rPr lang="en-US" altLang="zh-CN" sz="2400" b="1" dirty="0">
                <a:ea typeface="幼圆" pitchFamily="49" charset="-122"/>
              </a:rPr>
              <a:t>a</a:t>
            </a:r>
            <a:r>
              <a:rPr lang="zh-CN" altLang="en-US" sz="2400" b="1" dirty="0">
                <a:ea typeface="幼圆" pitchFamily="49" charset="-122"/>
              </a:rPr>
              <a:t>和</a:t>
            </a:r>
            <a:r>
              <a:rPr lang="en-US" altLang="zh-CN" sz="2400" b="1" dirty="0">
                <a:ea typeface="幼圆" pitchFamily="49" charset="-122"/>
              </a:rPr>
              <a:t>b</a:t>
            </a:r>
            <a:r>
              <a:rPr lang="zh-CN" altLang="en-US" sz="2400" b="1" dirty="0">
                <a:ea typeface="幼圆" pitchFamily="49" charset="-122"/>
              </a:rPr>
              <a:t>的内容的算法，试分析其 </a:t>
            </a:r>
            <a:r>
              <a:rPr lang="en-US" altLang="zh-CN" sz="2400" b="1" dirty="0">
                <a:ea typeface="幼圆" pitchFamily="49" charset="-122"/>
              </a:rPr>
              <a:t>T(n)。</a:t>
            </a:r>
          </a:p>
          <a:p>
            <a:pPr eaLnBrk="0" hangingPunct="0">
              <a:defRPr/>
            </a:pPr>
            <a:r>
              <a:rPr lang="en-US" altLang="zh-CN" sz="2400" b="1" dirty="0">
                <a:ea typeface="幼圆" pitchFamily="49" charset="-122"/>
              </a:rPr>
              <a:t> </a:t>
            </a:r>
          </a:p>
          <a:p>
            <a:pPr eaLnBrk="0" hangingPunct="0">
              <a:defRPr/>
            </a:pPr>
            <a:r>
              <a:rPr lang="en-US" altLang="zh-CN" sz="2400" b="1" dirty="0"/>
              <a:t>	</a:t>
            </a:r>
            <a:r>
              <a:rPr lang="en-US" altLang="zh-CN" sz="2400" b="1" i="1" dirty="0"/>
              <a:t>temp = a</a:t>
            </a:r>
          </a:p>
          <a:p>
            <a:pPr lvl="1">
              <a:spcBef>
                <a:spcPct val="20000"/>
              </a:spcBef>
              <a:defRPr/>
            </a:pPr>
            <a:r>
              <a:rPr lang="en-US" altLang="zh-CN" sz="2400" b="1" i="1" dirty="0"/>
              <a:t>	a = b</a:t>
            </a:r>
          </a:p>
          <a:p>
            <a:pPr lvl="2">
              <a:spcBef>
                <a:spcPct val="20000"/>
              </a:spcBef>
              <a:defRPr/>
            </a:pPr>
            <a:r>
              <a:rPr lang="en-US" altLang="zh-CN" sz="2400" b="1" i="1" dirty="0"/>
              <a:t>b = temp</a:t>
            </a:r>
          </a:p>
          <a:p>
            <a:pPr>
              <a:spcBef>
                <a:spcPct val="20000"/>
              </a:spcBef>
              <a:buFontTx/>
              <a:buChar char=" "/>
              <a:defRPr/>
            </a:pPr>
            <a:endParaRPr lang="zh-CN" altLang="en-US" sz="2400" b="1" i="1" dirty="0">
              <a:solidFill>
                <a:srgbClr val="FFFF99"/>
              </a:solidFill>
            </a:endParaRPr>
          </a:p>
          <a:p>
            <a:pPr>
              <a:spcBef>
                <a:spcPct val="20000"/>
              </a:spcBef>
              <a:defRPr/>
            </a:pPr>
            <a:r>
              <a:rPr lang="zh-CN" altLang="en-US" sz="2400" b="1" dirty="0">
                <a:ea typeface="幼圆" pitchFamily="49" charset="-122"/>
              </a:rPr>
              <a:t>分析：基本运算：赋值操作。</a:t>
            </a:r>
          </a:p>
          <a:p>
            <a:pPr>
              <a:spcBef>
                <a:spcPct val="20000"/>
              </a:spcBef>
              <a:defRPr/>
            </a:pPr>
            <a:r>
              <a:rPr lang="zh-CN" altLang="en-US" sz="2400" b="1" dirty="0">
                <a:ea typeface="幼圆" pitchFamily="49" charset="-122"/>
              </a:rPr>
              <a:t>	因为 执行上述语句仅需常数时间，</a:t>
            </a:r>
          </a:p>
          <a:p>
            <a:pPr>
              <a:spcBef>
                <a:spcPct val="20000"/>
              </a:spcBef>
              <a:buFontTx/>
              <a:buChar char=" "/>
              <a:defRPr/>
            </a:pPr>
            <a:r>
              <a:rPr lang="zh-CN" altLang="en-US" sz="2400" b="1" dirty="0">
                <a:ea typeface="幼圆" pitchFamily="49" charset="-122"/>
              </a:rPr>
              <a:t>  	所以 </a:t>
            </a:r>
            <a:r>
              <a:rPr lang="en-US" altLang="zh-CN" sz="2400" b="1" dirty="0">
                <a:ea typeface="幼圆" pitchFamily="49" charset="-122"/>
              </a:rPr>
              <a:t>T(n)=O(1)。</a:t>
            </a:r>
          </a:p>
          <a:p>
            <a:pPr>
              <a:spcBef>
                <a:spcPct val="20000"/>
              </a:spcBef>
              <a:buFontTx/>
              <a:buChar char=" "/>
              <a:defRPr/>
            </a:pPr>
            <a:endParaRPr lang="zh-CN" altLang="en-US" b="1" dirty="0">
              <a:ea typeface="幼圆" pitchFamily="49" charset="-122"/>
            </a:endParaRPr>
          </a:p>
        </p:txBody>
      </p:sp>
      <p:sp>
        <p:nvSpPr>
          <p:cNvPr id="6" name="Footer Placeholder 1"/>
          <p:cNvSpPr>
            <a:spLocks noGrp="1"/>
          </p:cNvSpPr>
          <p:nvPr>
            <p:ph type="ftr" sz="quarter" idx="11"/>
          </p:nvPr>
        </p:nvSpPr>
        <p:spPr/>
        <p:txBody>
          <a:bodyPr/>
          <a:lstStyle/>
          <a:p>
            <a:pPr>
              <a:defRPr/>
            </a:pPr>
            <a:r>
              <a:rPr lang="en-US" altLang="zh-CN" dirty="0"/>
              <a:t>1.4  </a:t>
            </a:r>
            <a:r>
              <a:rPr lang="zh-CN" altLang="en-US" dirty="0"/>
              <a:t>算法和算法分析</a:t>
            </a:r>
          </a:p>
        </p:txBody>
      </p:sp>
    </p:spTree>
    <p:extLst>
      <p:ext uri="{BB962C8B-B14F-4D97-AF65-F5344CB8AC3E}">
        <p14:creationId xmlns:p14="http://schemas.microsoft.com/office/powerpoint/2010/main" val="204433687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为什么要学</a:t>
            </a:r>
            <a:r>
              <a:rPr kumimoji="1" lang="en-US" altLang="zh-CN" dirty="0"/>
              <a:t>《</a:t>
            </a:r>
            <a:r>
              <a:rPr kumimoji="1" lang="zh-CN" altLang="en-US" dirty="0"/>
              <a:t>数据结构</a:t>
            </a:r>
            <a:r>
              <a:rPr kumimoji="1" lang="en-US" altLang="zh-CN" dirty="0"/>
              <a:t>》</a:t>
            </a:r>
            <a:r>
              <a:rPr kumimoji="1" lang="zh-CN" altLang="en-US" dirty="0"/>
              <a:t>？</a:t>
            </a:r>
          </a:p>
        </p:txBody>
      </p:sp>
      <p:sp>
        <p:nvSpPr>
          <p:cNvPr id="3" name="页脚占位符 2"/>
          <p:cNvSpPr>
            <a:spLocks noGrp="1"/>
          </p:cNvSpPr>
          <p:nvPr>
            <p:ph type="ftr" sz="quarter" idx="11"/>
          </p:nvPr>
        </p:nvSpPr>
        <p:spPr/>
        <p:txBody>
          <a:bodyPr/>
          <a:lstStyle/>
          <a:p>
            <a:r>
              <a:rPr lang="en-US" dirty="0" err="1"/>
              <a:t>Huazhong</a:t>
            </a:r>
            <a:r>
              <a:rPr lang="en-US" dirty="0"/>
              <a:t> University of Science and Technology</a:t>
            </a:r>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6</a:t>
            </a:fld>
            <a:endParaRPr lang="en-US"/>
          </a:p>
        </p:txBody>
      </p:sp>
      <p:sp>
        <p:nvSpPr>
          <p:cNvPr id="5" name="内容占位符 4"/>
          <p:cNvSpPr>
            <a:spLocks noGrp="1"/>
          </p:cNvSpPr>
          <p:nvPr>
            <p:ph sz="quarter" idx="1"/>
          </p:nvPr>
        </p:nvSpPr>
        <p:spPr>
          <a:xfrm>
            <a:off x="612648" y="1600200"/>
            <a:ext cx="4535427" cy="4495800"/>
          </a:xfrm>
        </p:spPr>
        <p:txBody>
          <a:bodyPr>
            <a:normAutofit lnSpcReduction="10000"/>
          </a:bodyPr>
          <a:lstStyle/>
          <a:p>
            <a:r>
              <a:rPr lang="zh-CN" altLang="en-US" sz="3200" dirty="0">
                <a:latin typeface="+mn-ea"/>
              </a:rPr>
              <a:t>数据结构课程的地位</a:t>
            </a:r>
            <a:endParaRPr lang="en-US" altLang="zh-CN" sz="3200" dirty="0">
              <a:latin typeface="+mn-ea"/>
            </a:endParaRPr>
          </a:p>
          <a:p>
            <a:endParaRPr lang="zh-CN" altLang="en-US" sz="3200" dirty="0">
              <a:latin typeface="+mn-ea"/>
            </a:endParaRPr>
          </a:p>
          <a:p>
            <a:pPr lvl="1"/>
            <a:r>
              <a:rPr lang="zh-CN" altLang="en-US" dirty="0"/>
              <a:t>针对非数值计算的程序设计问题，研究计算机的操作对象以及它们之间的关系和操作。</a:t>
            </a:r>
          </a:p>
          <a:p>
            <a:pPr lvl="1"/>
            <a:endParaRPr lang="zh-CN" altLang="en-US" dirty="0"/>
          </a:p>
          <a:p>
            <a:pPr lvl="1"/>
            <a:r>
              <a:rPr lang="zh-CN" altLang="en-US" dirty="0"/>
              <a:t> 介于数学、计算机硬件和计算机软件三者之间的一门核心课程。</a:t>
            </a:r>
          </a:p>
          <a:p>
            <a:pPr lvl="1"/>
            <a:endParaRPr lang="zh-CN" altLang="en-US" dirty="0"/>
          </a:p>
        </p:txBody>
      </p:sp>
      <p:graphicFrame>
        <p:nvGraphicFramePr>
          <p:cNvPr id="6" name="Object 18"/>
          <p:cNvGraphicFramePr>
            <a:graphicFrameLocks noChangeAspect="1"/>
          </p:cNvGraphicFramePr>
          <p:nvPr>
            <p:extLst>
              <p:ext uri="{D42A27DB-BD31-4B8C-83A1-F6EECF244321}">
                <p14:modId xmlns:p14="http://schemas.microsoft.com/office/powerpoint/2010/main" val="4230340177"/>
              </p:ext>
            </p:extLst>
          </p:nvPr>
        </p:nvGraphicFramePr>
        <p:xfrm>
          <a:off x="5168987" y="1739180"/>
          <a:ext cx="4011613" cy="4143375"/>
        </p:xfrm>
        <a:graphic>
          <a:graphicData uri="http://schemas.openxmlformats.org/presentationml/2006/ole">
            <mc:AlternateContent xmlns:mc="http://schemas.openxmlformats.org/markup-compatibility/2006">
              <mc:Choice xmlns:v="urn:schemas-microsoft-com:vml" Requires="v">
                <p:oleObj spid="_x0000_s1450" name="PhotoImpact" r:id="rId3" imgW="2420666" imgH="2500895" progId="PI3.Image">
                  <p:embed/>
                </p:oleObj>
              </mc:Choice>
              <mc:Fallback>
                <p:oleObj name="PhotoImpact" r:id="rId3" imgW="2420666" imgH="2500895" progId="PI3.Image">
                  <p:embed/>
                  <p:pic>
                    <p:nvPicPr>
                      <p:cNvPr id="9221"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8987" y="1739180"/>
                        <a:ext cx="4011613"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92281764"/>
      </p:ext>
    </p:extLst>
  </p:cSld>
  <p:clrMapOvr>
    <a:masterClrMapping/>
  </p:clrMapOvr>
  <p:transition spd="slow">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8ABE877-75ED-4365-94BD-E55EEF1C609D}" type="slidenum">
              <a:rPr lang="zh-CN" altLang="en-US">
                <a:solidFill>
                  <a:srgbClr val="898989"/>
                </a:solidFill>
                <a:latin typeface="Calibri" panose="020F0502020204030204" pitchFamily="34" charset="0"/>
              </a:rPr>
              <a:pPr eaLnBrk="1" hangingPunct="1"/>
              <a:t>60</a:t>
            </a:fld>
            <a:endParaRPr lang="zh-CN" altLang="en-US">
              <a:solidFill>
                <a:srgbClr val="898989"/>
              </a:solidFill>
              <a:latin typeface="Calibri" panose="020F0502020204030204" pitchFamily="34" charset="0"/>
            </a:endParaRPr>
          </a:p>
        </p:txBody>
      </p:sp>
      <p:sp>
        <p:nvSpPr>
          <p:cNvPr id="4" name="Rectangle 3"/>
          <p:cNvSpPr txBox="1">
            <a:spLocks noChangeArrowheads="1"/>
          </p:cNvSpPr>
          <p:nvPr/>
        </p:nvSpPr>
        <p:spPr>
          <a:xfrm>
            <a:off x="107950" y="476250"/>
            <a:ext cx="8928100" cy="6265863"/>
          </a:xfrm>
          <a:prstGeom prst="rect">
            <a:avLst/>
          </a:prstGeom>
        </p:spPr>
        <p:txBody>
          <a:bodyPr/>
          <a:lstStyle/>
          <a:p>
            <a:pPr marL="342900" indent="-342900">
              <a:spcBef>
                <a:spcPct val="20000"/>
              </a:spcBef>
              <a:buFont typeface="Arial" pitchFamily="34" charset="0"/>
              <a:buChar char="•"/>
              <a:defRPr/>
            </a:pPr>
            <a:r>
              <a:rPr lang="zh-CN" altLang="en-US" sz="3200">
                <a:latin typeface="+mn-lt"/>
                <a:ea typeface="+mn-ea"/>
              </a:rPr>
              <a:t>算法分析示例</a:t>
            </a:r>
          </a:p>
          <a:p>
            <a:pPr marL="342900" indent="-342900">
              <a:spcBef>
                <a:spcPct val="20000"/>
              </a:spcBef>
              <a:buFont typeface="Wingdings" pitchFamily="2" charset="2"/>
              <a:buNone/>
              <a:defRPr/>
            </a:pPr>
            <a:endParaRPr lang="zh-CN" altLang="en-US">
              <a:latin typeface="幼圆" pitchFamily="49" charset="-122"/>
              <a:ea typeface="幼圆" pitchFamily="49" charset="-122"/>
            </a:endParaRPr>
          </a:p>
        </p:txBody>
      </p:sp>
      <p:sp>
        <p:nvSpPr>
          <p:cNvPr id="5" name="Text Box 4"/>
          <p:cNvSpPr txBox="1">
            <a:spLocks noChangeArrowheads="1"/>
          </p:cNvSpPr>
          <p:nvPr/>
        </p:nvSpPr>
        <p:spPr bwMode="auto">
          <a:xfrm>
            <a:off x="533400" y="1600200"/>
            <a:ext cx="8077200" cy="4343400"/>
          </a:xfrm>
          <a:prstGeom prst="rect">
            <a:avLst/>
          </a:prstGeom>
          <a:solidFill>
            <a:schemeClr val="bg1">
              <a:alpha val="50000"/>
            </a:schemeClr>
          </a:solidFill>
          <a:ln w="9525">
            <a:solidFill>
              <a:schemeClr val="tx1"/>
            </a:solidFill>
            <a:miter lim="800000"/>
            <a:headEnd/>
            <a:tailEnd/>
          </a:ln>
          <a:effectLst/>
        </p:spPr>
        <p:txBody>
          <a:bodyPr/>
          <a:lstStyle/>
          <a:p>
            <a:pPr eaLnBrk="0" hangingPunct="0">
              <a:defRPr/>
            </a:pPr>
            <a:r>
              <a:rPr lang="zh-CN" altLang="en-US" sz="2400" b="1" dirty="0">
                <a:effectLst>
                  <a:outerShdw blurRad="38100" dist="38100" dir="2700000" algn="tl">
                    <a:srgbClr val="000000">
                      <a:alpha val="43137"/>
                    </a:srgbClr>
                  </a:outerShdw>
                </a:effectLst>
                <a:ea typeface="幼圆" pitchFamily="49" charset="-122"/>
              </a:rPr>
              <a:t>例</a:t>
            </a:r>
            <a:r>
              <a:rPr lang="zh-CN" altLang="en-US" sz="2400" b="1" dirty="0">
                <a:ea typeface="幼圆" pitchFamily="49" charset="-122"/>
              </a:rPr>
              <a:t>: 分析以下算法的</a:t>
            </a:r>
            <a:r>
              <a:rPr lang="en-US" altLang="zh-CN" sz="2400" b="1" dirty="0">
                <a:ea typeface="幼圆" pitchFamily="49" charset="-122"/>
              </a:rPr>
              <a:t>T(n)。</a:t>
            </a:r>
          </a:p>
          <a:p>
            <a:pPr lvl="1">
              <a:spcBef>
                <a:spcPct val="50000"/>
              </a:spcBef>
              <a:defRPr/>
            </a:pPr>
            <a:r>
              <a:rPr lang="en-US" altLang="zh-CN" sz="2400" b="1" i="1" dirty="0">
                <a:ea typeface="幼圆" pitchFamily="49" charset="-122"/>
              </a:rPr>
              <a:t>	x=0; y=0;</a:t>
            </a:r>
          </a:p>
          <a:p>
            <a:pPr lvl="1">
              <a:spcBef>
                <a:spcPct val="20000"/>
              </a:spcBef>
              <a:defRPr/>
            </a:pPr>
            <a:r>
              <a:rPr lang="en-US" altLang="zh-CN" sz="2400" b="1" i="1" dirty="0">
                <a:ea typeface="幼圆" pitchFamily="49" charset="-122"/>
              </a:rPr>
              <a:t>	for (k=1;k&lt;=</a:t>
            </a:r>
            <a:r>
              <a:rPr lang="en-US" altLang="zh-CN" sz="2400" b="1" i="1" dirty="0" err="1">
                <a:ea typeface="幼圆" pitchFamily="49" charset="-122"/>
              </a:rPr>
              <a:t>n;k</a:t>
            </a:r>
            <a:r>
              <a:rPr lang="en-US" altLang="zh-CN" sz="2400" b="1" i="1" dirty="0">
                <a:ea typeface="幼圆" pitchFamily="49" charset="-122"/>
              </a:rPr>
              <a:t>++)</a:t>
            </a:r>
          </a:p>
          <a:p>
            <a:pPr lvl="1">
              <a:spcBef>
                <a:spcPct val="20000"/>
              </a:spcBef>
              <a:defRPr/>
            </a:pPr>
            <a:r>
              <a:rPr lang="en-US" altLang="zh-CN" sz="2400" b="1" i="1" dirty="0">
                <a:ea typeface="幼圆" pitchFamily="49" charset="-122"/>
              </a:rPr>
              <a:t>     		x++;</a:t>
            </a:r>
          </a:p>
          <a:p>
            <a:pPr lvl="1">
              <a:spcBef>
                <a:spcPct val="20000"/>
              </a:spcBef>
              <a:defRPr/>
            </a:pPr>
            <a:r>
              <a:rPr lang="en-US" altLang="zh-CN" sz="2400" b="1" i="1" dirty="0">
                <a:ea typeface="幼圆" pitchFamily="49" charset="-122"/>
              </a:rPr>
              <a:t>	for (</a:t>
            </a:r>
            <a:r>
              <a:rPr lang="en-US" altLang="zh-CN" sz="2400" b="1" i="1" dirty="0" err="1">
                <a:ea typeface="幼圆" pitchFamily="49" charset="-122"/>
              </a:rPr>
              <a:t>i</a:t>
            </a:r>
            <a:r>
              <a:rPr lang="en-US" altLang="zh-CN" sz="2400" b="1" i="1" dirty="0">
                <a:ea typeface="幼圆" pitchFamily="49" charset="-122"/>
              </a:rPr>
              <a:t>=1;i&lt;=</a:t>
            </a:r>
            <a:r>
              <a:rPr lang="en-US" altLang="zh-CN" sz="2400" b="1" i="1" dirty="0" err="1">
                <a:ea typeface="幼圆" pitchFamily="49" charset="-122"/>
              </a:rPr>
              <a:t>n;i</a:t>
            </a:r>
            <a:r>
              <a:rPr lang="en-US" altLang="zh-CN" sz="2400" b="1" i="1" dirty="0">
                <a:ea typeface="幼圆" pitchFamily="49" charset="-122"/>
              </a:rPr>
              <a:t>++)</a:t>
            </a:r>
          </a:p>
          <a:p>
            <a:pPr lvl="1">
              <a:spcBef>
                <a:spcPct val="20000"/>
              </a:spcBef>
              <a:defRPr/>
            </a:pPr>
            <a:r>
              <a:rPr lang="en-US" altLang="zh-CN" sz="2400" b="1" i="1" dirty="0">
                <a:ea typeface="幼圆" pitchFamily="49" charset="-122"/>
              </a:rPr>
              <a:t>	    for (j=1;j&lt;=</a:t>
            </a:r>
            <a:r>
              <a:rPr lang="en-US" altLang="zh-CN" sz="2400" b="1" i="1" dirty="0" err="1">
                <a:ea typeface="幼圆" pitchFamily="49" charset="-122"/>
              </a:rPr>
              <a:t>n;j</a:t>
            </a:r>
            <a:r>
              <a:rPr lang="en-US" altLang="zh-CN" sz="2400" b="1" i="1" dirty="0">
                <a:ea typeface="幼圆" pitchFamily="49" charset="-122"/>
              </a:rPr>
              <a:t>++)</a:t>
            </a:r>
          </a:p>
          <a:p>
            <a:pPr lvl="1">
              <a:spcBef>
                <a:spcPct val="20000"/>
              </a:spcBef>
              <a:spcAft>
                <a:spcPct val="40000"/>
              </a:spcAft>
              <a:defRPr/>
            </a:pPr>
            <a:r>
              <a:rPr lang="en-US" altLang="zh-CN" sz="2400" b="1" i="1" dirty="0">
                <a:ea typeface="幼圆" pitchFamily="49" charset="-122"/>
              </a:rPr>
              <a:t>     		y++;</a:t>
            </a:r>
          </a:p>
          <a:p>
            <a:pPr>
              <a:spcBef>
                <a:spcPct val="20000"/>
              </a:spcBef>
              <a:defRPr/>
            </a:pPr>
            <a:r>
              <a:rPr lang="zh-CN" altLang="en-US" sz="2400" b="1" dirty="0">
                <a:ea typeface="幼圆" pitchFamily="49" charset="-122"/>
              </a:rPr>
              <a:t>分析：基本运算：增1操作</a:t>
            </a:r>
          </a:p>
          <a:p>
            <a:pPr>
              <a:spcBef>
                <a:spcPct val="20000"/>
              </a:spcBef>
              <a:spcAft>
                <a:spcPct val="50000"/>
              </a:spcAft>
              <a:defRPr/>
            </a:pPr>
            <a:r>
              <a:rPr lang="en-US" altLang="zh-CN" sz="2400" b="1" dirty="0">
                <a:ea typeface="幼圆" pitchFamily="49" charset="-122"/>
              </a:rPr>
              <a:t>	T(n)=(n</a:t>
            </a:r>
            <a:r>
              <a:rPr lang="en-US" altLang="zh-CN" sz="2400" b="1" baseline="30000" dirty="0">
                <a:ea typeface="幼圆" pitchFamily="49" charset="-122"/>
              </a:rPr>
              <a:t>2</a:t>
            </a:r>
            <a:r>
              <a:rPr lang="en-US" altLang="zh-CN" sz="2400" b="1" dirty="0">
                <a:ea typeface="幼圆" pitchFamily="49" charset="-122"/>
              </a:rPr>
              <a:t>+n)</a:t>
            </a:r>
            <a:r>
              <a:rPr lang="en-US" altLang="zh-CN" sz="2400" b="1" dirty="0">
                <a:solidFill>
                  <a:schemeClr val="tx2"/>
                </a:solidFill>
                <a:ea typeface="幼圆" pitchFamily="49" charset="-122"/>
              </a:rPr>
              <a:t>=O(n</a:t>
            </a:r>
            <a:r>
              <a:rPr lang="en-US" altLang="zh-CN" sz="2400" b="1" baseline="30000" dirty="0">
                <a:solidFill>
                  <a:schemeClr val="tx2"/>
                </a:solidFill>
                <a:ea typeface="幼圆" pitchFamily="49" charset="-122"/>
              </a:rPr>
              <a:t>2</a:t>
            </a:r>
            <a:r>
              <a:rPr lang="en-US" altLang="zh-CN" sz="2400" b="1" dirty="0">
                <a:solidFill>
                  <a:schemeClr val="tx2"/>
                </a:solidFill>
                <a:ea typeface="幼圆" pitchFamily="49" charset="-122"/>
              </a:rPr>
              <a:t>)</a:t>
            </a:r>
            <a:endParaRPr lang="zh-CN" altLang="en-US" sz="2400" b="1" dirty="0">
              <a:ea typeface="幼圆" pitchFamily="49" charset="-122"/>
            </a:endParaRPr>
          </a:p>
        </p:txBody>
      </p:sp>
      <p:sp>
        <p:nvSpPr>
          <p:cNvPr id="6" name="Footer Placeholder 1"/>
          <p:cNvSpPr>
            <a:spLocks noGrp="1"/>
          </p:cNvSpPr>
          <p:nvPr>
            <p:ph type="ftr" sz="quarter" idx="11"/>
          </p:nvPr>
        </p:nvSpPr>
        <p:spPr/>
        <p:txBody>
          <a:bodyPr/>
          <a:lstStyle/>
          <a:p>
            <a:pPr>
              <a:defRPr/>
            </a:pPr>
            <a:r>
              <a:rPr lang="en-US" altLang="zh-CN" dirty="0"/>
              <a:t>1.4  </a:t>
            </a:r>
            <a:r>
              <a:rPr lang="zh-CN" altLang="en-US" dirty="0"/>
              <a:t>算法和算法分析</a:t>
            </a:r>
          </a:p>
        </p:txBody>
      </p:sp>
    </p:spTree>
    <p:extLst>
      <p:ext uri="{BB962C8B-B14F-4D97-AF65-F5344CB8AC3E}">
        <p14:creationId xmlns:p14="http://schemas.microsoft.com/office/powerpoint/2010/main" val="393257019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537D530-A998-4A94-994A-19491A83F346}" type="slidenum">
              <a:rPr lang="zh-CN" altLang="en-US">
                <a:solidFill>
                  <a:srgbClr val="898989"/>
                </a:solidFill>
                <a:latin typeface="Calibri" panose="020F0502020204030204" pitchFamily="34" charset="0"/>
              </a:rPr>
              <a:pPr eaLnBrk="1" hangingPunct="1"/>
              <a:t>61</a:t>
            </a:fld>
            <a:endParaRPr lang="zh-CN" altLang="en-US">
              <a:solidFill>
                <a:srgbClr val="898989"/>
              </a:solidFill>
              <a:latin typeface="Calibri" panose="020F0502020204030204" pitchFamily="34" charset="0"/>
            </a:endParaRPr>
          </a:p>
        </p:txBody>
      </p:sp>
      <p:sp>
        <p:nvSpPr>
          <p:cNvPr id="4" name="Rectangle 3"/>
          <p:cNvSpPr txBox="1">
            <a:spLocks noChangeArrowheads="1"/>
          </p:cNvSpPr>
          <p:nvPr/>
        </p:nvSpPr>
        <p:spPr>
          <a:xfrm>
            <a:off x="107950" y="476250"/>
            <a:ext cx="8928100" cy="666750"/>
          </a:xfrm>
          <a:prstGeom prst="rect">
            <a:avLst/>
          </a:prstGeom>
        </p:spPr>
        <p:txBody>
          <a:bodyPr/>
          <a:lstStyle/>
          <a:p>
            <a:pPr marL="342900" indent="-342900">
              <a:spcBef>
                <a:spcPct val="20000"/>
              </a:spcBef>
              <a:buFont typeface="Arial" pitchFamily="34" charset="0"/>
              <a:buChar char="•"/>
              <a:defRPr/>
            </a:pPr>
            <a:r>
              <a:rPr lang="zh-CN" altLang="en-US" sz="3200" dirty="0">
                <a:latin typeface="+mn-lt"/>
                <a:ea typeface="+mn-ea"/>
              </a:rPr>
              <a:t>算法分析示例</a:t>
            </a:r>
          </a:p>
          <a:p>
            <a:pPr marL="342900" indent="-342900">
              <a:spcBef>
                <a:spcPct val="20000"/>
              </a:spcBef>
              <a:buFont typeface="Wingdings" pitchFamily="2" charset="2"/>
              <a:buNone/>
              <a:defRPr/>
            </a:pPr>
            <a:endParaRPr lang="zh-CN" altLang="en-US" dirty="0">
              <a:latin typeface="幼圆" pitchFamily="49" charset="-122"/>
              <a:ea typeface="幼圆" pitchFamily="49" charset="-122"/>
            </a:endParaRPr>
          </a:p>
        </p:txBody>
      </p:sp>
      <p:sp>
        <p:nvSpPr>
          <p:cNvPr id="5" name="Text Box 4"/>
          <p:cNvSpPr txBox="1">
            <a:spLocks noChangeArrowheads="1"/>
          </p:cNvSpPr>
          <p:nvPr/>
        </p:nvSpPr>
        <p:spPr bwMode="auto">
          <a:xfrm>
            <a:off x="500063" y="1285875"/>
            <a:ext cx="8458200" cy="4724400"/>
          </a:xfrm>
          <a:prstGeom prst="rect">
            <a:avLst/>
          </a:prstGeom>
          <a:solidFill>
            <a:schemeClr val="bg1">
              <a:alpha val="50000"/>
            </a:schemeClr>
          </a:solidFill>
          <a:ln w="9525">
            <a:solidFill>
              <a:schemeClr val="tx1"/>
            </a:solidFill>
            <a:miter lim="800000"/>
            <a:headEnd/>
            <a:tailEnd/>
          </a:ln>
          <a:effectLst/>
        </p:spPr>
        <p:txBody>
          <a:bodyPr/>
          <a:lstStyle/>
          <a:p>
            <a:pPr eaLnBrk="0" hangingPunct="0">
              <a:defRPr/>
            </a:pPr>
            <a:r>
              <a:rPr lang="zh-CN" altLang="en-US" sz="2400" b="1" dirty="0">
                <a:effectLst>
                  <a:outerShdw blurRad="38100" dist="38100" dir="2700000" algn="tl">
                    <a:srgbClr val="000000"/>
                  </a:outerShdw>
                </a:effectLst>
                <a:ea typeface="幼圆" pitchFamily="49" charset="-122"/>
              </a:rPr>
              <a:t>例</a:t>
            </a:r>
            <a:r>
              <a:rPr lang="zh-CN" altLang="en-US" sz="2400" b="1" dirty="0">
                <a:ea typeface="幼圆" pitchFamily="49" charset="-122"/>
              </a:rPr>
              <a:t>:分析以下程序段的时间复杂度求出指定语句的频度。</a:t>
            </a:r>
          </a:p>
          <a:p>
            <a:pPr>
              <a:lnSpc>
                <a:spcPct val="90000"/>
              </a:lnSpc>
              <a:spcBef>
                <a:spcPct val="50000"/>
              </a:spcBef>
              <a:defRPr/>
            </a:pPr>
            <a:r>
              <a:rPr lang="en-US" altLang="zh-CN" sz="2400" b="1" dirty="0"/>
              <a:t>	</a:t>
            </a:r>
            <a:r>
              <a:rPr lang="en-US" altLang="zh-CN" sz="2400" b="1" dirty="0" err="1"/>
              <a:t>i</a:t>
            </a:r>
            <a:r>
              <a:rPr lang="en-US" altLang="zh-CN" sz="2400" b="1" dirty="0"/>
              <a:t>=1;                           ①</a:t>
            </a:r>
          </a:p>
          <a:p>
            <a:pPr>
              <a:lnSpc>
                <a:spcPct val="90000"/>
              </a:lnSpc>
              <a:spcBef>
                <a:spcPct val="20000"/>
              </a:spcBef>
              <a:defRPr/>
            </a:pPr>
            <a:r>
              <a:rPr lang="en-US" altLang="zh-CN" sz="2400" b="1" dirty="0"/>
              <a:t>	while(</a:t>
            </a:r>
            <a:r>
              <a:rPr lang="en-US" altLang="zh-CN" sz="2400" b="1" dirty="0" err="1"/>
              <a:t>i</a:t>
            </a:r>
            <a:r>
              <a:rPr lang="en-US" altLang="zh-CN" sz="2400" b="1" dirty="0"/>
              <a:t>&lt;=n)</a:t>
            </a:r>
          </a:p>
          <a:p>
            <a:pPr>
              <a:lnSpc>
                <a:spcPct val="90000"/>
              </a:lnSpc>
              <a:spcBef>
                <a:spcPct val="20000"/>
              </a:spcBef>
              <a:defRPr/>
            </a:pPr>
            <a:r>
              <a:rPr lang="en-US" altLang="zh-CN" sz="2400" b="1" dirty="0"/>
              <a:t>	    </a:t>
            </a:r>
            <a:r>
              <a:rPr lang="en-US" altLang="zh-CN" sz="2400" b="1" dirty="0" err="1"/>
              <a:t>i</a:t>
            </a:r>
            <a:r>
              <a:rPr lang="en-US" altLang="zh-CN" sz="2400" b="1" dirty="0"/>
              <a:t>=</a:t>
            </a:r>
            <a:r>
              <a:rPr lang="en-US" altLang="zh-CN" sz="2400" b="1" dirty="0" err="1"/>
              <a:t>i</a:t>
            </a:r>
            <a:r>
              <a:rPr lang="en-US" altLang="zh-CN" sz="2400" b="1" dirty="0"/>
              <a:t>*2;                   ②</a:t>
            </a:r>
          </a:p>
          <a:p>
            <a:pPr>
              <a:lnSpc>
                <a:spcPct val="90000"/>
              </a:lnSpc>
              <a:spcBef>
                <a:spcPct val="20000"/>
              </a:spcBef>
              <a:defRPr/>
            </a:pPr>
            <a:endParaRPr lang="en-US" altLang="zh-CN" sz="2400" b="1" dirty="0">
              <a:solidFill>
                <a:srgbClr val="FFFF99"/>
              </a:solidFill>
              <a:ea typeface="幼圆" pitchFamily="49" charset="-122"/>
            </a:endParaRPr>
          </a:p>
          <a:p>
            <a:pPr eaLnBrk="0" hangingPunct="0">
              <a:defRPr/>
            </a:pPr>
            <a:r>
              <a:rPr lang="zh-CN" altLang="en-US" sz="2400" b="1" dirty="0">
                <a:ea typeface="幼圆" pitchFamily="49" charset="-122"/>
              </a:rPr>
              <a:t>解：</a:t>
            </a:r>
            <a:r>
              <a:rPr lang="zh-CN" altLang="en-US" sz="2400" b="1" dirty="0"/>
              <a:t>显然语句①的频度是1；设语句</a:t>
            </a:r>
            <a:r>
              <a:rPr lang="en-US" altLang="zh-CN" sz="2400" b="1" dirty="0"/>
              <a:t>②</a:t>
            </a:r>
            <a:r>
              <a:rPr lang="zh-CN" altLang="en-US" sz="2400" b="1" dirty="0"/>
              <a:t>的频度是</a:t>
            </a:r>
            <a:r>
              <a:rPr lang="en-US" altLang="zh-CN" sz="2400" b="1" dirty="0"/>
              <a:t>f(n)，</a:t>
            </a:r>
            <a:r>
              <a:rPr lang="zh-CN" altLang="en-US" sz="2400" b="1" dirty="0"/>
              <a:t>则有：</a:t>
            </a:r>
          </a:p>
          <a:p>
            <a:pPr eaLnBrk="0" hangingPunct="0">
              <a:spcBef>
                <a:spcPct val="50000"/>
              </a:spcBef>
              <a:defRPr/>
            </a:pPr>
            <a:r>
              <a:rPr lang="zh-CN" altLang="en-US" sz="2400" b="1" dirty="0">
                <a:solidFill>
                  <a:schemeClr val="tx2"/>
                </a:solidFill>
                <a:ea typeface="幼圆" pitchFamily="49" charset="-122"/>
              </a:rPr>
              <a:t>	</a:t>
            </a:r>
            <a:r>
              <a:rPr lang="zh-CN" altLang="en-US" sz="2400" b="1" dirty="0">
                <a:ea typeface="幼圆" pitchFamily="49" charset="-122"/>
              </a:rPr>
              <a:t>2</a:t>
            </a:r>
            <a:r>
              <a:rPr lang="en-US" altLang="zh-CN" sz="2400" b="1" baseline="30000" dirty="0">
                <a:ea typeface="幼圆" pitchFamily="49" charset="-122"/>
              </a:rPr>
              <a:t>f(n)</a:t>
            </a:r>
            <a:r>
              <a:rPr lang="en-US" altLang="zh-CN" sz="2400" b="1" dirty="0">
                <a:solidFill>
                  <a:schemeClr val="tx2"/>
                </a:solidFill>
                <a:ea typeface="幼圆" pitchFamily="49" charset="-122"/>
              </a:rPr>
              <a:t> </a:t>
            </a:r>
            <a:r>
              <a:rPr lang="en-US" altLang="zh-CN" sz="2400" b="1" dirty="0"/>
              <a:t>≤n  , </a:t>
            </a:r>
            <a:r>
              <a:rPr lang="zh-CN" altLang="en-US" sz="2400" b="1" dirty="0">
                <a:ea typeface="幼圆" pitchFamily="49" charset="-122"/>
              </a:rPr>
              <a:t>即</a:t>
            </a:r>
            <a:r>
              <a:rPr lang="en-US" altLang="zh-CN" sz="2400" b="1" dirty="0">
                <a:ea typeface="幼圆" pitchFamily="49" charset="-122"/>
              </a:rPr>
              <a:t>f(n)≤log</a:t>
            </a:r>
            <a:r>
              <a:rPr lang="en-US" altLang="zh-CN" sz="2400" b="1" baseline="-25000" dirty="0">
                <a:ea typeface="幼圆" pitchFamily="49" charset="-122"/>
              </a:rPr>
              <a:t>2</a:t>
            </a:r>
            <a:r>
              <a:rPr lang="en-US" altLang="zh-CN" sz="2400" b="1" dirty="0">
                <a:ea typeface="幼圆" pitchFamily="49" charset="-122"/>
              </a:rPr>
              <a:t>n，</a:t>
            </a:r>
            <a:r>
              <a:rPr lang="zh-CN" altLang="en-US" sz="2400" b="1" dirty="0">
                <a:effectLst>
                  <a:outerShdw blurRad="38100" dist="38100" dir="2700000" algn="tl">
                    <a:srgbClr val="000000"/>
                  </a:outerShdw>
                </a:effectLst>
                <a:ea typeface="幼圆" pitchFamily="49" charset="-122"/>
              </a:rPr>
              <a:t>取最大值</a:t>
            </a:r>
            <a:r>
              <a:rPr lang="en-US" altLang="zh-CN" sz="2400" b="1" dirty="0"/>
              <a:t>f(n)=log</a:t>
            </a:r>
            <a:r>
              <a:rPr lang="en-US" altLang="zh-CN" sz="2400" b="1" baseline="-25000" dirty="0"/>
              <a:t>2</a:t>
            </a:r>
            <a:r>
              <a:rPr lang="en-US" altLang="zh-CN" sz="2400" b="1" dirty="0"/>
              <a:t>n</a:t>
            </a:r>
          </a:p>
          <a:p>
            <a:pPr eaLnBrk="0" hangingPunct="0">
              <a:spcBef>
                <a:spcPct val="50000"/>
              </a:spcBef>
              <a:defRPr/>
            </a:pPr>
            <a:r>
              <a:rPr lang="zh-CN" altLang="en-US" sz="2400" b="1" dirty="0">
                <a:ea typeface="幼圆" pitchFamily="49" charset="-122"/>
              </a:rPr>
              <a:t>        该算法的运行时间由程序中所有语句的</a:t>
            </a:r>
            <a:r>
              <a:rPr lang="zh-CN" altLang="en-US" sz="2400" b="1" dirty="0">
                <a:solidFill>
                  <a:schemeClr val="accent1"/>
                </a:solidFill>
                <a:ea typeface="幼圆" pitchFamily="49" charset="-122"/>
              </a:rPr>
              <a:t>频度之和</a:t>
            </a:r>
            <a:r>
              <a:rPr lang="zh-CN" altLang="en-US" sz="2400" b="1" dirty="0">
                <a:ea typeface="幼圆" pitchFamily="49" charset="-122"/>
              </a:rPr>
              <a:t>构成, </a:t>
            </a:r>
            <a:r>
              <a:rPr lang="zh-CN" altLang="en-US" sz="2400" b="1" dirty="0"/>
              <a:t>所以该程序段的时间复杂度为: </a:t>
            </a:r>
          </a:p>
          <a:p>
            <a:pPr eaLnBrk="0" hangingPunct="0">
              <a:spcBef>
                <a:spcPct val="50000"/>
              </a:spcBef>
              <a:spcAft>
                <a:spcPct val="50000"/>
              </a:spcAft>
              <a:defRPr/>
            </a:pPr>
            <a:r>
              <a:rPr lang="zh-CN" altLang="en-US" sz="2400" b="1" dirty="0"/>
              <a:t>	</a:t>
            </a:r>
            <a:r>
              <a:rPr lang="en-US" altLang="zh-CN" sz="2400" b="1" dirty="0"/>
              <a:t>T(n)=1+f(n)=</a:t>
            </a:r>
            <a:r>
              <a:rPr lang="en-US" altLang="zh-CN" sz="2400" b="1" dirty="0">
                <a:solidFill>
                  <a:schemeClr val="accent1"/>
                </a:solidFill>
              </a:rPr>
              <a:t>1+ log</a:t>
            </a:r>
            <a:r>
              <a:rPr lang="en-US" altLang="zh-CN" sz="2400" b="1" baseline="-25000" dirty="0">
                <a:solidFill>
                  <a:schemeClr val="accent1"/>
                </a:solidFill>
              </a:rPr>
              <a:t>2</a:t>
            </a:r>
            <a:r>
              <a:rPr lang="en-US" altLang="zh-CN" sz="2400" b="1" dirty="0">
                <a:solidFill>
                  <a:schemeClr val="accent1"/>
                </a:solidFill>
              </a:rPr>
              <a:t>n</a:t>
            </a:r>
            <a:r>
              <a:rPr lang="en-US" altLang="zh-CN" sz="2400" b="1" dirty="0"/>
              <a:t>=</a:t>
            </a:r>
            <a:r>
              <a:rPr lang="en-US" altLang="zh-CN" sz="2400" b="1" dirty="0">
                <a:solidFill>
                  <a:schemeClr val="accent1"/>
                </a:solidFill>
              </a:rPr>
              <a:t> O( log</a:t>
            </a:r>
            <a:r>
              <a:rPr lang="en-US" altLang="zh-CN" sz="2400" b="1" baseline="-25000" dirty="0">
                <a:solidFill>
                  <a:schemeClr val="accent1"/>
                </a:solidFill>
              </a:rPr>
              <a:t>2</a:t>
            </a:r>
            <a:r>
              <a:rPr lang="en-US" altLang="zh-CN" sz="2400" b="1" dirty="0">
                <a:solidFill>
                  <a:schemeClr val="accent1"/>
                </a:solidFill>
              </a:rPr>
              <a:t>n)</a:t>
            </a:r>
          </a:p>
        </p:txBody>
      </p:sp>
      <p:sp>
        <p:nvSpPr>
          <p:cNvPr id="6" name="Footer Placeholder 1"/>
          <p:cNvSpPr>
            <a:spLocks noGrp="1"/>
          </p:cNvSpPr>
          <p:nvPr>
            <p:ph type="ftr" sz="quarter" idx="11"/>
          </p:nvPr>
        </p:nvSpPr>
        <p:spPr/>
        <p:txBody>
          <a:bodyPr/>
          <a:lstStyle/>
          <a:p>
            <a:pPr>
              <a:defRPr/>
            </a:pPr>
            <a:r>
              <a:rPr lang="en-US" altLang="zh-CN" dirty="0"/>
              <a:t>1.4  </a:t>
            </a:r>
            <a:r>
              <a:rPr lang="zh-CN" altLang="en-US" dirty="0"/>
              <a:t>算法和算法分析</a:t>
            </a:r>
          </a:p>
        </p:txBody>
      </p:sp>
    </p:spTree>
    <p:extLst>
      <p:ext uri="{BB962C8B-B14F-4D97-AF65-F5344CB8AC3E}">
        <p14:creationId xmlns:p14="http://schemas.microsoft.com/office/powerpoint/2010/main" val="331671745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p:cNvSpPr>
            <a:spLocks noGrp="1"/>
          </p:cNvSpPr>
          <p:nvPr>
            <p:ph idx="1"/>
          </p:nvPr>
        </p:nvSpPr>
        <p:spPr>
          <a:xfrm>
            <a:off x="428625" y="2214563"/>
            <a:ext cx="8229600" cy="2942662"/>
          </a:xfrm>
        </p:spPr>
        <p:txBody>
          <a:bodyPr>
            <a:normAutofit lnSpcReduction="10000"/>
          </a:bodyPr>
          <a:lstStyle/>
          <a:p>
            <a:pPr eaLnBrk="1" hangingPunct="1"/>
            <a:r>
              <a:rPr lang="zh-CN" altLang="en-US" dirty="0"/>
              <a:t>题目</a:t>
            </a:r>
            <a:endParaRPr lang="en-US" altLang="zh-CN" dirty="0"/>
          </a:p>
          <a:p>
            <a:pPr lvl="1" eaLnBrk="1" hangingPunct="1"/>
            <a:r>
              <a:rPr lang="zh-CN" altLang="en-US" dirty="0"/>
              <a:t>计算一元多项式的结果</a:t>
            </a:r>
            <a:endParaRPr lang="en-US" altLang="zh-CN" dirty="0"/>
          </a:p>
          <a:p>
            <a:pPr lvl="1" eaLnBrk="1" hangingPunct="1"/>
            <a:endParaRPr lang="en-US" altLang="zh-CN" dirty="0"/>
          </a:p>
          <a:p>
            <a:pPr eaLnBrk="1" hangingPunct="1"/>
            <a:r>
              <a:rPr lang="zh-CN" altLang="en-US" dirty="0"/>
              <a:t>学习目的</a:t>
            </a:r>
            <a:endParaRPr lang="en-US" altLang="zh-CN" dirty="0"/>
          </a:p>
          <a:p>
            <a:pPr lvl="1" eaLnBrk="1" hangingPunct="1"/>
            <a:r>
              <a:rPr lang="zh-CN" altLang="en-US" dirty="0"/>
              <a:t>理解算法的评价方法</a:t>
            </a:r>
            <a:endParaRPr lang="en-US" altLang="zh-CN" dirty="0"/>
          </a:p>
          <a:p>
            <a:pPr lvl="1" eaLnBrk="1" hangingPunct="1"/>
            <a:r>
              <a:rPr lang="zh-CN" altLang="en-US" dirty="0"/>
              <a:t>体会算法设计及算法改进</a:t>
            </a:r>
          </a:p>
        </p:txBody>
      </p:sp>
      <p:sp>
        <p:nvSpPr>
          <p:cNvPr id="41987" name="灯片编号占位符 3"/>
          <p:cNvSpPr>
            <a:spLocks noGrp="1"/>
          </p:cNvSpPr>
          <p:nvPr>
            <p:ph type="sldNum" sz="quarter" idx="12"/>
          </p:nvPr>
        </p:nvSpPr>
        <p:spPr bwMode="auto">
          <a:ln>
            <a:miter lim="800000"/>
            <a:headEnd/>
            <a:tailEnd/>
          </a:ln>
        </p:spPr>
        <p:txBody>
          <a:bodyPr>
            <a:normAutofit fontScale="85000" lnSpcReduction="200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AEF56C4-6088-499C-BB53-FDD2C6A6E0CF}" type="slidenum">
              <a:rPr lang="zh-CN" altLang="en-US">
                <a:solidFill>
                  <a:srgbClr val="898989"/>
                </a:solidFill>
                <a:latin typeface="Calibri" panose="020F0502020204030204" pitchFamily="34" charset="0"/>
              </a:rPr>
              <a:pPr eaLnBrk="1" hangingPunct="1"/>
              <a:t>62</a:t>
            </a:fld>
            <a:endParaRPr lang="zh-CN" altLang="en-US">
              <a:solidFill>
                <a:srgbClr val="898989"/>
              </a:solidFill>
              <a:latin typeface="Calibri" panose="020F0502020204030204" pitchFamily="34" charset="0"/>
            </a:endParaRPr>
          </a:p>
        </p:txBody>
      </p:sp>
      <p:sp>
        <p:nvSpPr>
          <p:cNvPr id="16388" name="标题 1"/>
          <p:cNvSpPr>
            <a:spLocks noGrp="1"/>
          </p:cNvSpPr>
          <p:nvPr>
            <p:ph type="title"/>
          </p:nvPr>
        </p:nvSpPr>
        <p:spPr>
          <a:xfrm>
            <a:off x="428625" y="1714500"/>
            <a:ext cx="8229600" cy="488950"/>
          </a:xfrm>
        </p:spPr>
        <p:txBody>
          <a:bodyPr>
            <a:normAutofit fontScale="90000"/>
          </a:bodyPr>
          <a:lstStyle/>
          <a:p>
            <a:pPr eaLnBrk="1" hangingPunct="1"/>
            <a:r>
              <a:rPr lang="zh-CN" altLang="en-US" sz="2800" b="1" dirty="0"/>
              <a:t>多项式计算问题</a:t>
            </a:r>
          </a:p>
        </p:txBody>
      </p:sp>
      <p:sp>
        <p:nvSpPr>
          <p:cNvPr id="5" name="Rectangle 4"/>
          <p:cNvSpPr/>
          <p:nvPr/>
        </p:nvSpPr>
        <p:spPr>
          <a:xfrm>
            <a:off x="642938" y="285750"/>
            <a:ext cx="2655887" cy="584200"/>
          </a:xfrm>
          <a:prstGeom prst="rect">
            <a:avLst/>
          </a:prstGeom>
        </p:spPr>
        <p:txBody>
          <a:bodyPr wrap="none">
            <a:spAutoFit/>
          </a:bodyPr>
          <a:lstStyle/>
          <a:p>
            <a:pPr marL="342900" indent="-342900">
              <a:spcBef>
                <a:spcPct val="20000"/>
              </a:spcBef>
              <a:defRPr/>
            </a:pPr>
            <a:r>
              <a:rPr lang="zh-CN" altLang="en-US" sz="3200" b="1" dirty="0">
                <a:effectLst>
                  <a:outerShdw blurRad="38100" dist="38100" dir="2700000" algn="tl">
                    <a:srgbClr val="000000">
                      <a:alpha val="43137"/>
                    </a:srgbClr>
                  </a:outerShdw>
                </a:effectLst>
                <a:latin typeface="Arial" charset="0"/>
              </a:rPr>
              <a:t>算法分析示例</a:t>
            </a:r>
          </a:p>
        </p:txBody>
      </p:sp>
      <p:sp>
        <p:nvSpPr>
          <p:cNvPr id="6" name="Footer Placeholder 1"/>
          <p:cNvSpPr>
            <a:spLocks noGrp="1"/>
          </p:cNvSpPr>
          <p:nvPr>
            <p:ph type="ftr" sz="quarter" idx="11"/>
          </p:nvPr>
        </p:nvSpPr>
        <p:spPr/>
        <p:txBody>
          <a:bodyPr/>
          <a:lstStyle/>
          <a:p>
            <a:pPr>
              <a:defRPr/>
            </a:pPr>
            <a:r>
              <a:rPr lang="en-US" altLang="zh-CN" dirty="0"/>
              <a:t>1.4  </a:t>
            </a:r>
            <a:r>
              <a:rPr lang="zh-CN" altLang="en-US" dirty="0"/>
              <a:t>算法和算法分析</a:t>
            </a:r>
          </a:p>
        </p:txBody>
      </p:sp>
    </p:spTree>
    <p:extLst>
      <p:ext uri="{BB962C8B-B14F-4D97-AF65-F5344CB8AC3E}">
        <p14:creationId xmlns:p14="http://schemas.microsoft.com/office/powerpoint/2010/main" val="306062618"/>
      </p:ext>
    </p:extLst>
  </p:cSld>
  <p:clrMapOvr>
    <a:masterClrMapping/>
  </p:clrMapOvr>
  <p:transition spd="slow">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代码分析</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63</a:t>
            </a:fld>
            <a:endParaRPr lang="en-US"/>
          </a:p>
        </p:txBody>
      </p:sp>
      <p:sp>
        <p:nvSpPr>
          <p:cNvPr id="5" name="内容占位符 4"/>
          <p:cNvSpPr>
            <a:spLocks noGrp="1"/>
          </p:cNvSpPr>
          <p:nvPr>
            <p:ph sz="quarter"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620517" y="2238445"/>
            <a:ext cx="8010525" cy="2762250"/>
          </a:xfrm>
          <a:prstGeom prst="rect">
            <a:avLst/>
          </a:prstGeom>
        </p:spPr>
      </p:pic>
      <p:sp>
        <p:nvSpPr>
          <p:cNvPr id="7" name="圆角矩形 6"/>
          <p:cNvSpPr/>
          <p:nvPr/>
        </p:nvSpPr>
        <p:spPr>
          <a:xfrm>
            <a:off x="5608935" y="3275380"/>
            <a:ext cx="2726755" cy="1382580"/>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8" name="图片 7"/>
          <p:cNvPicPr>
            <a:picLocks noChangeAspect="1"/>
          </p:cNvPicPr>
          <p:nvPr/>
        </p:nvPicPr>
        <p:blipFill>
          <a:blip r:embed="rId3"/>
          <a:stretch>
            <a:fillRect/>
          </a:stretch>
        </p:blipFill>
        <p:spPr>
          <a:xfrm>
            <a:off x="6162431" y="4405434"/>
            <a:ext cx="2671120" cy="1350236"/>
          </a:xfrm>
          <a:prstGeom prst="rect">
            <a:avLst/>
          </a:prstGeom>
        </p:spPr>
      </p:pic>
    </p:spTree>
    <p:extLst>
      <p:ext uri="{BB962C8B-B14F-4D97-AF65-F5344CB8AC3E}">
        <p14:creationId xmlns:p14="http://schemas.microsoft.com/office/powerpoint/2010/main" val="293479688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557706" y="1700775"/>
            <a:ext cx="7934325" cy="2657475"/>
          </a:xfrm>
          <a:prstGeom prst="rect">
            <a:avLst/>
          </a:prstGeom>
        </p:spPr>
      </p:pic>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64</a:t>
            </a:fld>
            <a:endParaRPr lang="en-US"/>
          </a:p>
        </p:txBody>
      </p:sp>
      <p:sp>
        <p:nvSpPr>
          <p:cNvPr id="7" name="圆角矩形 6"/>
          <p:cNvSpPr/>
          <p:nvPr/>
        </p:nvSpPr>
        <p:spPr>
          <a:xfrm>
            <a:off x="5412722" y="2699305"/>
            <a:ext cx="2726755" cy="1382580"/>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文本框 4"/>
          <p:cNvSpPr txBox="1"/>
          <p:nvPr/>
        </p:nvSpPr>
        <p:spPr>
          <a:xfrm>
            <a:off x="900625" y="4734770"/>
            <a:ext cx="7591406" cy="954107"/>
          </a:xfrm>
          <a:prstGeom prst="rect">
            <a:avLst/>
          </a:prstGeom>
          <a:noFill/>
        </p:spPr>
        <p:txBody>
          <a:bodyPr wrap="square" rtlCol="0">
            <a:spAutoFit/>
          </a:bodyPr>
          <a:lstStyle/>
          <a:p>
            <a:r>
              <a:rPr kumimoji="1" lang="pt-BR" altLang="zh-CN" sz="2800" dirty="0"/>
              <a:t>s[n] = a[0] + x*(a[1] + x*( … a[n-3] + x*(a[n-2] + x*(a[n-1] + x*a[n])) ))</a:t>
            </a:r>
            <a:endParaRPr kumimoji="1" lang="zh-CN" altLang="en-US" sz="2800" dirty="0"/>
          </a:p>
        </p:txBody>
      </p:sp>
      <p:pic>
        <p:nvPicPr>
          <p:cNvPr id="6" name="图片 5"/>
          <p:cNvPicPr>
            <a:picLocks noChangeAspect="1"/>
          </p:cNvPicPr>
          <p:nvPr/>
        </p:nvPicPr>
        <p:blipFill>
          <a:blip r:embed="rId3"/>
          <a:stretch>
            <a:fillRect/>
          </a:stretch>
        </p:blipFill>
        <p:spPr>
          <a:xfrm>
            <a:off x="6091883" y="2699305"/>
            <a:ext cx="2043865" cy="1211180"/>
          </a:xfrm>
          <a:prstGeom prst="rect">
            <a:avLst/>
          </a:prstGeom>
        </p:spPr>
      </p:pic>
    </p:spTree>
    <p:extLst>
      <p:ext uri="{BB962C8B-B14F-4D97-AF65-F5344CB8AC3E}">
        <p14:creationId xmlns:p14="http://schemas.microsoft.com/office/powerpoint/2010/main" val="300958751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测试程序运行时间（</a:t>
            </a:r>
            <a:r>
              <a:rPr lang="en-US" altLang="zh-CN" dirty="0"/>
              <a:t>C</a:t>
            </a:r>
            <a:r>
              <a:rPr lang="zh-CN" altLang="en-US" dirty="0"/>
              <a:t>）</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65</a:t>
            </a:fld>
            <a:endParaRPr lang="en-US"/>
          </a:p>
        </p:txBody>
      </p:sp>
      <p:sp>
        <p:nvSpPr>
          <p:cNvPr id="6" name="矩形 5"/>
          <p:cNvSpPr/>
          <p:nvPr/>
        </p:nvSpPr>
        <p:spPr>
          <a:xfrm>
            <a:off x="1345980" y="1656211"/>
            <a:ext cx="5760750" cy="415498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a:t>#include &lt;time.h&gt;</a:t>
            </a:r>
            <a:endParaRPr lang="en-US" altLang="zh-CN" sz="2400" dirty="0"/>
          </a:p>
          <a:p>
            <a:endParaRPr lang="en-US" altLang="zh-CN" sz="2400" dirty="0"/>
          </a:p>
          <a:p>
            <a:r>
              <a:rPr lang="en-US" altLang="zh-CN" sz="2400" dirty="0" err="1"/>
              <a:t>time_t</a:t>
            </a:r>
            <a:r>
              <a:rPr lang="en-US" altLang="zh-CN" sz="2400" dirty="0"/>
              <a:t> start, end, total;</a:t>
            </a:r>
          </a:p>
          <a:p>
            <a:endParaRPr lang="en-US" altLang="zh-CN" sz="2400" dirty="0"/>
          </a:p>
          <a:p>
            <a:r>
              <a:rPr lang="en-US" altLang="zh-CN" sz="2400" dirty="0"/>
              <a:t>start = time(0);</a:t>
            </a:r>
          </a:p>
          <a:p>
            <a:r>
              <a:rPr lang="en-US" altLang="zh-CN" sz="2400" dirty="0"/>
              <a:t>// your code here</a:t>
            </a:r>
          </a:p>
          <a:p>
            <a:r>
              <a:rPr lang="en-US" altLang="zh-CN" sz="2400" dirty="0"/>
              <a:t>end = time(0);</a:t>
            </a:r>
            <a:br>
              <a:rPr lang="en-US" altLang="zh-CN" sz="2400" dirty="0"/>
            </a:br>
            <a:endParaRPr lang="en-US" altLang="zh-CN" sz="2400" dirty="0"/>
          </a:p>
          <a:p>
            <a:r>
              <a:rPr lang="en-US" altLang="zh-CN" sz="2400" dirty="0"/>
              <a:t>total = end - start;</a:t>
            </a:r>
          </a:p>
          <a:p>
            <a:endParaRPr lang="en-US" altLang="zh-CN" sz="2400" dirty="0"/>
          </a:p>
          <a:p>
            <a:r>
              <a:rPr lang="en-US" altLang="zh-CN" sz="2400" dirty="0" err="1"/>
              <a:t>printf</a:t>
            </a:r>
            <a:r>
              <a:rPr lang="en-US" altLang="zh-CN" sz="2400" dirty="0"/>
              <a:t>("running time: %d </a:t>
            </a:r>
            <a:r>
              <a:rPr lang="en-US" altLang="zh-CN" sz="2400" dirty="0" err="1"/>
              <a:t>ms</a:t>
            </a:r>
            <a:r>
              <a:rPr lang="en-US" altLang="zh-CN" sz="2400" dirty="0"/>
              <a:t>\n", total);</a:t>
            </a:r>
            <a:endParaRPr lang="zh-CN" altLang="en-US" sz="2400" dirty="0"/>
          </a:p>
        </p:txBody>
      </p:sp>
    </p:spTree>
    <p:extLst>
      <p:ext uri="{BB962C8B-B14F-4D97-AF65-F5344CB8AC3E}">
        <p14:creationId xmlns:p14="http://schemas.microsoft.com/office/powerpoint/2010/main" val="1907405761"/>
      </p:ext>
    </p:extLst>
  </p:cSld>
  <p:clrMapOvr>
    <a:masterClrMapping/>
  </p:clrMapOvr>
  <p:transition spd="slow">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复杂度分析小窍门</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66</a:t>
            </a:fld>
            <a:endParaRPr lang="en-US"/>
          </a:p>
        </p:txBody>
      </p:sp>
      <p:sp>
        <p:nvSpPr>
          <p:cNvPr id="5" name="内容占位符 4"/>
          <p:cNvSpPr>
            <a:spLocks noGrp="1"/>
          </p:cNvSpPr>
          <p:nvPr>
            <p:ph sz="quarter"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455285" y="1659004"/>
            <a:ext cx="8468125" cy="4192224"/>
          </a:xfrm>
          <a:prstGeom prst="rect">
            <a:avLst/>
          </a:prstGeom>
        </p:spPr>
      </p:pic>
    </p:spTree>
    <p:extLst>
      <p:ext uri="{BB962C8B-B14F-4D97-AF65-F5344CB8AC3E}">
        <p14:creationId xmlns:p14="http://schemas.microsoft.com/office/powerpoint/2010/main" val="2737357376"/>
      </p:ext>
    </p:extLst>
  </p:cSld>
  <p:clrMapOvr>
    <a:masterClrMapping/>
  </p:clrMapOvr>
  <p:transition spd="slow">
    <p:cu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67</a:t>
            </a:fld>
            <a:endParaRPr lang="en-US"/>
          </a:p>
        </p:txBody>
      </p:sp>
      <p:sp>
        <p:nvSpPr>
          <p:cNvPr id="5" name="内容占位符 4"/>
          <p:cNvSpPr>
            <a:spLocks noGrp="1"/>
          </p:cNvSpPr>
          <p:nvPr>
            <p:ph sz="quarter" idx="1"/>
          </p:nvPr>
        </p:nvSpPr>
        <p:spPr>
          <a:xfrm>
            <a:off x="612648" y="2076701"/>
            <a:ext cx="8153400" cy="4171505"/>
          </a:xfrm>
        </p:spPr>
        <p:txBody>
          <a:bodyPr>
            <a:normAutofit fontScale="85000" lnSpcReduction="10000"/>
          </a:bodyPr>
          <a:lstStyle/>
          <a:p>
            <a:pPr marL="2955925" indent="-2955925">
              <a:lnSpc>
                <a:spcPct val="90000"/>
              </a:lnSpc>
              <a:buFontTx/>
              <a:buNone/>
              <a:tabLst>
                <a:tab pos="2865438" algn="l"/>
              </a:tabLst>
            </a:pPr>
            <a:r>
              <a:rPr lang="zh-CN" altLang="en-US" sz="3200" b="1" dirty="0">
                <a:solidFill>
                  <a:schemeClr val="tx2"/>
                </a:solidFill>
              </a:rPr>
              <a:t>数据结构课程</a:t>
            </a:r>
            <a:r>
              <a:rPr lang="en-US" altLang="zh-CN" sz="3200" b="1" dirty="0">
                <a:latin typeface="Times New Roman" panose="02020603050405020304" pitchFamily="18" charset="0"/>
              </a:rPr>
              <a:t>——</a:t>
            </a:r>
            <a:r>
              <a:rPr lang="en-US" altLang="zh-CN" sz="3200" b="1" dirty="0"/>
              <a:t> </a:t>
            </a:r>
            <a:r>
              <a:rPr lang="zh-CN" altLang="en-US" sz="3200" b="1" dirty="0">
                <a:ea typeface="楷体_GB2312" pitchFamily="49" charset="-122"/>
              </a:rPr>
              <a:t>数据结构＋算法＝程序，涉及数学、计算机硬件和软件。</a:t>
            </a:r>
          </a:p>
          <a:p>
            <a:pPr marL="2955925" indent="-2955925">
              <a:lnSpc>
                <a:spcPct val="90000"/>
              </a:lnSpc>
              <a:spcBef>
                <a:spcPct val="50000"/>
              </a:spcBef>
              <a:buFontTx/>
              <a:buNone/>
              <a:tabLst>
                <a:tab pos="2865438" algn="l"/>
              </a:tabLst>
            </a:pPr>
            <a:r>
              <a:rPr lang="zh-CN" altLang="en-US" sz="3200" b="1" dirty="0">
                <a:solidFill>
                  <a:schemeClr val="tx2"/>
                </a:solidFill>
              </a:rPr>
              <a:t>数据结构定义</a:t>
            </a:r>
            <a:r>
              <a:rPr lang="en-US" altLang="zh-CN" sz="3200" b="1" dirty="0">
                <a:latin typeface="Times New Roman" panose="02020603050405020304" pitchFamily="18" charset="0"/>
              </a:rPr>
              <a:t>——</a:t>
            </a:r>
            <a:r>
              <a:rPr lang="zh-CN" altLang="en-US" sz="3200" b="1" dirty="0">
                <a:latin typeface="楷体_GB2312" pitchFamily="49" charset="-122"/>
                <a:ea typeface="楷体_GB2312" pitchFamily="49" charset="-122"/>
              </a:rPr>
              <a:t>指互相有关联的数据元素的集合，可用</a:t>
            </a:r>
            <a:r>
              <a:rPr lang="en-US" altLang="zh-CN" sz="3200" b="1" dirty="0" err="1">
                <a:solidFill>
                  <a:schemeClr val="tx2"/>
                </a:solidFill>
                <a:latin typeface="楷体_GB2312" pitchFamily="49" charset="-122"/>
                <a:ea typeface="楷体_GB2312" pitchFamily="49" charset="-122"/>
              </a:rPr>
              <a:t>data_Structure</a:t>
            </a:r>
            <a:r>
              <a:rPr lang="en-US" altLang="zh-CN" sz="3200" b="1" dirty="0">
                <a:solidFill>
                  <a:schemeClr val="tx2"/>
                </a:solidFill>
                <a:latin typeface="楷体_GB2312" pitchFamily="49" charset="-122"/>
                <a:ea typeface="楷体_GB2312" pitchFamily="49" charset="-122"/>
              </a:rPr>
              <a:t>=(D,R)</a:t>
            </a:r>
            <a:r>
              <a:rPr lang="zh-CN" altLang="en-US" sz="3200" b="1" dirty="0">
                <a:latin typeface="楷体_GB2312" pitchFamily="49" charset="-122"/>
                <a:ea typeface="楷体_GB2312" pitchFamily="49" charset="-122"/>
              </a:rPr>
              <a:t>表示。</a:t>
            </a:r>
          </a:p>
          <a:p>
            <a:pPr marL="2955925" indent="-2955925">
              <a:lnSpc>
                <a:spcPct val="90000"/>
              </a:lnSpc>
              <a:spcBef>
                <a:spcPct val="50000"/>
              </a:spcBef>
              <a:buFontTx/>
              <a:buNone/>
              <a:tabLst>
                <a:tab pos="2865438" algn="l"/>
              </a:tabLst>
            </a:pPr>
            <a:r>
              <a:rPr lang="zh-CN" altLang="en-US" sz="3200" b="1" dirty="0">
                <a:solidFill>
                  <a:schemeClr val="tx2"/>
                </a:solidFill>
              </a:rPr>
              <a:t>数据结构内容</a:t>
            </a:r>
            <a:r>
              <a:rPr lang="en-US" altLang="zh-CN" sz="3200" b="1" dirty="0">
                <a:latin typeface="Times New Roman" panose="02020603050405020304" pitchFamily="18" charset="0"/>
              </a:rPr>
              <a:t>——</a:t>
            </a:r>
            <a:r>
              <a:rPr lang="zh-CN" altLang="en-US" sz="3200" b="1" dirty="0">
                <a:ea typeface="楷体_GB2312" pitchFamily="49" charset="-122"/>
              </a:rPr>
              <a:t>数据的逻辑结构、存储结构和基本运算</a:t>
            </a:r>
            <a:r>
              <a:rPr lang="en-US" altLang="zh-CN" sz="3200" b="1" dirty="0">
                <a:solidFill>
                  <a:srgbClr val="00CC00"/>
                </a:solidFill>
                <a:ea typeface="楷体_GB2312" pitchFamily="49" charset="-122"/>
              </a:rPr>
              <a:t>(</a:t>
            </a:r>
            <a:r>
              <a:rPr lang="zh-CN" altLang="en-US" sz="3200" b="1" dirty="0">
                <a:solidFill>
                  <a:srgbClr val="00CC00"/>
                </a:solidFill>
                <a:ea typeface="楷体_GB2312" pitchFamily="49" charset="-122"/>
              </a:rPr>
              <a:t>计算机处理非数值对象</a:t>
            </a:r>
            <a:r>
              <a:rPr lang="en-US" altLang="zh-CN" sz="3200" b="1" dirty="0">
                <a:solidFill>
                  <a:srgbClr val="00CC00"/>
                </a:solidFill>
                <a:ea typeface="楷体_GB2312" pitchFamily="49" charset="-122"/>
              </a:rPr>
              <a:t>)</a:t>
            </a:r>
            <a:r>
              <a:rPr lang="en-US" altLang="zh-CN" sz="3200" b="1" u="sng" dirty="0"/>
              <a:t> </a:t>
            </a:r>
          </a:p>
          <a:p>
            <a:pPr marL="2955925" indent="-2955925">
              <a:lnSpc>
                <a:spcPct val="90000"/>
              </a:lnSpc>
              <a:spcBef>
                <a:spcPct val="50000"/>
              </a:spcBef>
              <a:buFontTx/>
              <a:buNone/>
              <a:tabLst>
                <a:tab pos="2865438" algn="l"/>
              </a:tabLst>
            </a:pPr>
            <a:r>
              <a:rPr lang="zh-CN" altLang="en-US" sz="3200" b="1" dirty="0">
                <a:solidFill>
                  <a:schemeClr val="tx2"/>
                </a:solidFill>
              </a:rPr>
              <a:t>数据结构学习工具</a:t>
            </a:r>
            <a:r>
              <a:rPr lang="en-US" altLang="zh-CN" sz="3200" b="1" dirty="0">
                <a:latin typeface="Times New Roman" panose="02020603050405020304" pitchFamily="18" charset="0"/>
                <a:ea typeface="楷体_GB2312" pitchFamily="49" charset="-122"/>
              </a:rPr>
              <a:t>——</a:t>
            </a:r>
            <a:r>
              <a:rPr lang="zh-CN" altLang="en-US" sz="3200" b="1" dirty="0">
                <a:ea typeface="楷体_GB2312" pitchFamily="49" charset="-122"/>
              </a:rPr>
              <a:t>抽象数据类型和伪码（类</a:t>
            </a:r>
            <a:r>
              <a:rPr lang="en-US" altLang="zh-CN" sz="3200" b="1" dirty="0">
                <a:ea typeface="楷体_GB2312" pitchFamily="49" charset="-122"/>
              </a:rPr>
              <a:t>C</a:t>
            </a:r>
            <a:r>
              <a:rPr lang="zh-CN" altLang="en-US" sz="3200" b="1" dirty="0">
                <a:ea typeface="楷体_GB2312" pitchFamily="49" charset="-122"/>
              </a:rPr>
              <a:t>）</a:t>
            </a:r>
          </a:p>
          <a:p>
            <a:pPr marL="2955925" indent="-2955925">
              <a:lnSpc>
                <a:spcPct val="90000"/>
              </a:lnSpc>
              <a:spcBef>
                <a:spcPct val="50000"/>
              </a:spcBef>
              <a:buFontTx/>
              <a:buNone/>
              <a:tabLst>
                <a:tab pos="2865438" algn="l"/>
              </a:tabLst>
            </a:pPr>
            <a:r>
              <a:rPr lang="zh-CN" altLang="en-US" sz="3200" b="1" dirty="0">
                <a:solidFill>
                  <a:schemeClr val="tx2"/>
                </a:solidFill>
              </a:rPr>
              <a:t>算法效率指标</a:t>
            </a:r>
            <a:r>
              <a:rPr lang="en-US" altLang="zh-CN" sz="3200" b="1" dirty="0">
                <a:latin typeface="Times New Roman" panose="02020603050405020304" pitchFamily="18" charset="0"/>
              </a:rPr>
              <a:t>——</a:t>
            </a:r>
            <a:r>
              <a:rPr lang="zh-CN" altLang="en-US" sz="3200" b="1" dirty="0">
                <a:ea typeface="楷体_GB2312" pitchFamily="49" charset="-122"/>
              </a:rPr>
              <a:t>时间效率和空间效率</a:t>
            </a:r>
            <a:r>
              <a:rPr lang="zh-CN" altLang="en-US" sz="3200" b="1" dirty="0"/>
              <a:t> </a:t>
            </a:r>
          </a:p>
        </p:txBody>
      </p:sp>
    </p:spTree>
    <p:extLst>
      <p:ext uri="{BB962C8B-B14F-4D97-AF65-F5344CB8AC3E}">
        <p14:creationId xmlns:p14="http://schemas.microsoft.com/office/powerpoint/2010/main" val="1990923537"/>
      </p:ext>
    </p:extLst>
  </p:cSld>
  <p:clrMapOvr>
    <a:masterClrMapping/>
  </p:clrMapOvr>
  <p:transition spd="slow">
    <p:cu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68</a:t>
            </a:fld>
            <a:endParaRPr lang="en-US"/>
          </a:p>
        </p:txBody>
      </p:sp>
      <p:sp>
        <p:nvSpPr>
          <p:cNvPr id="6" name="Rectangle 2050"/>
          <p:cNvSpPr txBox="1">
            <a:spLocks noChangeArrowheads="1"/>
          </p:cNvSpPr>
          <p:nvPr/>
        </p:nvSpPr>
        <p:spPr>
          <a:xfrm>
            <a:off x="631975" y="1857375"/>
            <a:ext cx="7772400" cy="579438"/>
          </a:xfrm>
          <a:prstGeom prst="rect">
            <a:avLst/>
          </a:prstGeom>
        </p:spPr>
        <p:txBody>
          <a:bodyPr vert="horz" anchor="ctr">
            <a:normAutofit/>
          </a:bodyPr>
          <a:lstStyle>
            <a:lvl1pPr algn="l" rtl="0" eaLnBrk="1" latinLnBrk="0" hangingPunct="1">
              <a:spcBef>
                <a:spcPct val="0"/>
              </a:spcBef>
              <a:buNone/>
              <a:defRPr sz="4400" kern="1200">
                <a:solidFill>
                  <a:schemeClr val="tx2"/>
                </a:solidFill>
                <a:latin typeface="+mj-lt"/>
                <a:ea typeface="+mj-ea"/>
                <a:cs typeface="+mj-cs"/>
              </a:defRPr>
            </a:lvl1pPr>
          </a:lstStyle>
          <a:p>
            <a:r>
              <a:rPr lang="zh-CN" altLang="en-US" sz="3200" b="1">
                <a:ea typeface="黑体" panose="02010609060101010101" pitchFamily="49" charset="-122"/>
              </a:rPr>
              <a:t>本章作业</a:t>
            </a:r>
          </a:p>
        </p:txBody>
      </p:sp>
      <p:sp>
        <p:nvSpPr>
          <p:cNvPr id="7" name="Rectangle 1033"/>
          <p:cNvSpPr>
            <a:spLocks noChangeArrowheads="1"/>
          </p:cNvSpPr>
          <p:nvPr/>
        </p:nvSpPr>
        <p:spPr bwMode="auto">
          <a:xfrm>
            <a:off x="454175" y="2708275"/>
            <a:ext cx="8534400" cy="1828800"/>
          </a:xfrm>
          <a:prstGeom prst="rect">
            <a:avLst/>
          </a:prstGeom>
          <a:noFill/>
          <a:ln w="9525">
            <a:noFill/>
            <a:miter lim="800000"/>
            <a:headEnd/>
            <a:tailEnd/>
          </a:ln>
        </p:spPr>
        <p:txBody>
          <a:bodyPr/>
          <a:lstStyle/>
          <a:p>
            <a:pPr marL="609600" indent="-609600" algn="just">
              <a:lnSpc>
                <a:spcPct val="120000"/>
              </a:lnSpc>
              <a:spcBef>
                <a:spcPct val="40000"/>
              </a:spcBef>
              <a:buSzPct val="85000"/>
              <a:defRPr/>
            </a:pPr>
            <a:r>
              <a:rPr lang="en-US" altLang="zh-CN" sz="2800" dirty="0">
                <a:latin typeface="Arial" charset="0"/>
              </a:rPr>
              <a:t>①  </a:t>
            </a:r>
            <a:r>
              <a:rPr lang="zh-CN" altLang="en-US" sz="2800" dirty="0">
                <a:latin typeface="Arial" charset="0"/>
              </a:rPr>
              <a:t>配套习题集的</a:t>
            </a:r>
            <a:r>
              <a:rPr lang="en-US" altLang="zh-CN" sz="2800" b="1" dirty="0">
                <a:solidFill>
                  <a:schemeClr val="hlink"/>
                </a:solidFill>
                <a:effectLst>
                  <a:outerShdw blurRad="38100" dist="38100" dir="2700000" algn="tl">
                    <a:srgbClr val="000000">
                      <a:alpha val="43137"/>
                    </a:srgbClr>
                  </a:outerShdw>
                </a:effectLst>
                <a:latin typeface="Arial" charset="0"/>
              </a:rPr>
              <a:t>1.6</a:t>
            </a:r>
            <a:r>
              <a:rPr lang="zh-CN" altLang="en-US" sz="2800" b="1" dirty="0">
                <a:solidFill>
                  <a:schemeClr val="hlink"/>
                </a:solidFill>
                <a:effectLst>
                  <a:outerShdw blurRad="38100" dist="38100" dir="2700000" algn="tl">
                    <a:srgbClr val="000000">
                      <a:alpha val="43137"/>
                    </a:srgbClr>
                  </a:outerShdw>
                </a:effectLst>
                <a:latin typeface="Arial" charset="0"/>
              </a:rPr>
              <a:t>，</a:t>
            </a:r>
            <a:r>
              <a:rPr lang="en-US" altLang="zh-CN" sz="2800" b="1" dirty="0">
                <a:solidFill>
                  <a:schemeClr val="hlink"/>
                </a:solidFill>
                <a:effectLst>
                  <a:outerShdw blurRad="38100" dist="38100" dir="2700000" algn="tl">
                    <a:srgbClr val="000000">
                      <a:alpha val="43137"/>
                    </a:srgbClr>
                  </a:outerShdw>
                </a:effectLst>
                <a:latin typeface="Arial" charset="0"/>
              </a:rPr>
              <a:t>1.7</a:t>
            </a:r>
            <a:r>
              <a:rPr lang="zh-CN" altLang="en-US" sz="2800" b="1" dirty="0">
                <a:solidFill>
                  <a:schemeClr val="hlink"/>
                </a:solidFill>
                <a:effectLst>
                  <a:outerShdw blurRad="38100" dist="38100" dir="2700000" algn="tl">
                    <a:srgbClr val="000000">
                      <a:alpha val="43137"/>
                    </a:srgbClr>
                  </a:outerShdw>
                </a:effectLst>
                <a:latin typeface="Arial" charset="0"/>
              </a:rPr>
              <a:t>，</a:t>
            </a:r>
            <a:r>
              <a:rPr lang="en-US" altLang="zh-CN" sz="2800" b="1" dirty="0">
                <a:solidFill>
                  <a:schemeClr val="hlink"/>
                </a:solidFill>
                <a:effectLst>
                  <a:outerShdw blurRad="38100" dist="38100" dir="2700000" algn="tl">
                    <a:srgbClr val="000000">
                      <a:alpha val="43137"/>
                    </a:srgbClr>
                  </a:outerShdw>
                </a:effectLst>
                <a:latin typeface="Arial" charset="0"/>
              </a:rPr>
              <a:t>1.8</a:t>
            </a:r>
            <a:r>
              <a:rPr lang="zh-CN" altLang="en-US" sz="2800" b="1" dirty="0">
                <a:solidFill>
                  <a:schemeClr val="hlink"/>
                </a:solidFill>
                <a:effectLst>
                  <a:outerShdw blurRad="38100" dist="38100" dir="2700000" algn="tl">
                    <a:srgbClr val="000000">
                      <a:alpha val="43137"/>
                    </a:srgbClr>
                  </a:outerShdw>
                </a:effectLst>
                <a:latin typeface="Arial" charset="0"/>
              </a:rPr>
              <a:t>，</a:t>
            </a:r>
            <a:r>
              <a:rPr lang="en-US" altLang="zh-CN" sz="2800" b="1" dirty="0">
                <a:solidFill>
                  <a:schemeClr val="hlink"/>
                </a:solidFill>
                <a:effectLst>
                  <a:outerShdw blurRad="38100" dist="38100" dir="2700000" algn="tl">
                    <a:srgbClr val="000000">
                      <a:alpha val="43137"/>
                    </a:srgbClr>
                  </a:outerShdw>
                </a:effectLst>
                <a:latin typeface="Arial" charset="0"/>
              </a:rPr>
              <a:t>1.16</a:t>
            </a:r>
            <a:r>
              <a:rPr lang="zh-CN" altLang="en-US" sz="2800" b="1" dirty="0">
                <a:solidFill>
                  <a:schemeClr val="hlink"/>
                </a:solidFill>
                <a:effectLst>
                  <a:outerShdw blurRad="38100" dist="38100" dir="2700000" algn="tl">
                    <a:srgbClr val="000000">
                      <a:alpha val="43137"/>
                    </a:srgbClr>
                  </a:outerShdw>
                </a:effectLst>
                <a:latin typeface="Arial" charset="0"/>
              </a:rPr>
              <a:t>，</a:t>
            </a:r>
            <a:r>
              <a:rPr lang="en-US" altLang="zh-CN" sz="2800" b="1" dirty="0">
                <a:solidFill>
                  <a:schemeClr val="hlink"/>
                </a:solidFill>
                <a:effectLst>
                  <a:outerShdw blurRad="38100" dist="38100" dir="2700000" algn="tl">
                    <a:srgbClr val="000000">
                      <a:alpha val="43137"/>
                    </a:srgbClr>
                  </a:outerShdw>
                </a:effectLst>
                <a:latin typeface="Arial" charset="0"/>
              </a:rPr>
              <a:t>1.20</a:t>
            </a:r>
            <a:r>
              <a:rPr lang="en-US" altLang="zh-CN" sz="2800" b="1" dirty="0">
                <a:effectLst>
                  <a:outerShdw blurRad="38100" dist="38100" dir="2700000" algn="tl">
                    <a:srgbClr val="000000">
                      <a:alpha val="43137"/>
                    </a:srgbClr>
                  </a:outerShdw>
                </a:effectLst>
                <a:latin typeface="Arial" charset="0"/>
              </a:rPr>
              <a:t> </a:t>
            </a:r>
            <a:r>
              <a:rPr lang="zh-CN" altLang="en-US" sz="2800" dirty="0">
                <a:latin typeface="Arial" charset="0"/>
              </a:rPr>
              <a:t>题。</a:t>
            </a:r>
          </a:p>
          <a:p>
            <a:pPr marL="609600" indent="-609600" algn="just">
              <a:lnSpc>
                <a:spcPct val="120000"/>
              </a:lnSpc>
              <a:spcBef>
                <a:spcPct val="40000"/>
              </a:spcBef>
              <a:buSzPct val="85000"/>
              <a:defRPr/>
            </a:pPr>
            <a:r>
              <a:rPr lang="zh-CN" altLang="en-US" sz="2800" dirty="0">
                <a:latin typeface="Arial" charset="0"/>
              </a:rPr>
              <a:t>②  复习</a:t>
            </a:r>
            <a:r>
              <a:rPr lang="en-US" altLang="zh-CN" sz="2800" dirty="0">
                <a:latin typeface="Arial" charset="0"/>
              </a:rPr>
              <a:t>C</a:t>
            </a:r>
            <a:r>
              <a:rPr lang="zh-CN" altLang="en-US" sz="2800" dirty="0">
                <a:latin typeface="Arial" charset="0"/>
              </a:rPr>
              <a:t>语言，重点是</a:t>
            </a:r>
            <a:r>
              <a:rPr lang="zh-CN" altLang="en-US" sz="2800" dirty="0">
                <a:solidFill>
                  <a:schemeClr val="hlink"/>
                </a:solidFill>
                <a:latin typeface="Arial" charset="0"/>
              </a:rPr>
              <a:t>指针和结构类型</a:t>
            </a:r>
            <a:r>
              <a:rPr lang="zh-CN" altLang="en-US" sz="2800" dirty="0">
                <a:latin typeface="Arial" charset="0"/>
              </a:rPr>
              <a:t>等概念。</a:t>
            </a:r>
          </a:p>
        </p:txBody>
      </p:sp>
    </p:spTree>
    <p:extLst>
      <p:ext uri="{BB962C8B-B14F-4D97-AF65-F5344CB8AC3E}">
        <p14:creationId xmlns:p14="http://schemas.microsoft.com/office/powerpoint/2010/main" val="577010705"/>
      </p:ext>
    </p:extLst>
  </p:cSld>
  <p:clrMapOvr>
    <a:masterClrMapping/>
  </p:clrMapOvr>
  <p:transition spd="slow">
    <p:cu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971800"/>
            <a:ext cx="8153400" cy="990600"/>
          </a:xfrm>
        </p:spPr>
        <p:txBody>
          <a:bodyPr>
            <a:normAutofit fontScale="90000"/>
          </a:bodyPr>
          <a:lstStyle/>
          <a:p>
            <a:pPr algn="ctr"/>
            <a:r>
              <a:rPr lang="en-US" dirty="0"/>
              <a:t>Thanks for your attention!</a:t>
            </a:r>
            <a:br>
              <a:rPr lang="en-US" dirty="0"/>
            </a:br>
            <a:r>
              <a:rPr lang="en-US" dirty="0"/>
              <a:t>QA</a:t>
            </a:r>
          </a:p>
        </p:txBody>
      </p:sp>
      <p:sp>
        <p:nvSpPr>
          <p:cNvPr id="4" name="Footer Placeholder 3"/>
          <p:cNvSpPr>
            <a:spLocks noGrp="1"/>
          </p:cNvSpPr>
          <p:nvPr>
            <p:ph type="ftr" sz="quarter" idx="11"/>
          </p:nvPr>
        </p:nvSpPr>
        <p:spPr/>
        <p:txBody>
          <a:bodyPr/>
          <a:lstStyle/>
          <a:p>
            <a:r>
              <a:rPr lang="en-US" dirty="0" err="1"/>
              <a:t>Huazhong</a:t>
            </a:r>
            <a:r>
              <a:rPr lang="en-US" dirty="0"/>
              <a:t> University of Science and Technology</a:t>
            </a:r>
          </a:p>
        </p:txBody>
      </p:sp>
      <p:sp>
        <p:nvSpPr>
          <p:cNvPr id="6" name="Slide Number Placeholder 5"/>
          <p:cNvSpPr>
            <a:spLocks noGrp="1"/>
          </p:cNvSpPr>
          <p:nvPr>
            <p:ph type="sldNum" sz="quarter" idx="12"/>
          </p:nvPr>
        </p:nvSpPr>
        <p:spPr/>
        <p:txBody>
          <a:bodyPr>
            <a:normAutofit fontScale="85000" lnSpcReduction="20000"/>
          </a:bodyPr>
          <a:lstStyle/>
          <a:p>
            <a:fld id="{CCAEEAAC-C118-45AB-96AF-B69931CFBF8F}" type="slidenum">
              <a:rPr lang="en-US" smtClean="0"/>
              <a:pPr/>
              <a:t>69</a:t>
            </a:fld>
            <a:endParaRPr lang="en-US"/>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为什么要学</a:t>
            </a:r>
            <a:r>
              <a:rPr kumimoji="1" lang="en-US" altLang="zh-CN" dirty="0"/>
              <a:t>《</a:t>
            </a:r>
            <a:r>
              <a:rPr kumimoji="1" lang="zh-CN" altLang="en-US" dirty="0"/>
              <a:t>数据结构</a:t>
            </a:r>
            <a:r>
              <a:rPr kumimoji="1" lang="en-US" altLang="zh-CN" dirty="0"/>
              <a:t>》</a:t>
            </a:r>
            <a:r>
              <a:rPr kumimoji="1" lang="zh-CN" altLang="en-US" dirty="0"/>
              <a:t>？</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7</a:t>
            </a:fld>
            <a:endParaRPr lang="en-US"/>
          </a:p>
        </p:txBody>
      </p:sp>
      <p:sp>
        <p:nvSpPr>
          <p:cNvPr id="5" name="内容占位符 4"/>
          <p:cNvSpPr>
            <a:spLocks noGrp="1"/>
          </p:cNvSpPr>
          <p:nvPr>
            <p:ph sz="quarter" idx="1"/>
          </p:nvPr>
        </p:nvSpPr>
        <p:spPr/>
        <p:txBody>
          <a:bodyPr/>
          <a:lstStyle/>
          <a:p>
            <a:endParaRPr lang="en-US" altLang="zh-CN" dirty="0"/>
          </a:p>
          <a:p>
            <a:endParaRPr lang="en-US" altLang="zh-CN" dirty="0"/>
          </a:p>
          <a:p>
            <a:r>
              <a:rPr lang="zh-CN" altLang="en-US" dirty="0"/>
              <a:t>数据结构与找工作息息相关</a:t>
            </a:r>
            <a:endParaRPr lang="en-US" altLang="zh-CN" dirty="0"/>
          </a:p>
          <a:p>
            <a:endParaRPr lang="en-US" altLang="zh-CN" dirty="0"/>
          </a:p>
          <a:p>
            <a:r>
              <a:rPr lang="zh-CN" altLang="en-US" dirty="0"/>
              <a:t>数据结构与未来科研（求学深造）息息相关</a:t>
            </a:r>
          </a:p>
        </p:txBody>
      </p:sp>
    </p:spTree>
    <p:extLst>
      <p:ext uri="{BB962C8B-B14F-4D97-AF65-F5344CB8AC3E}">
        <p14:creationId xmlns:p14="http://schemas.microsoft.com/office/powerpoint/2010/main" val="2787562359"/>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教学目标 </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8</a:t>
            </a:fld>
            <a:endParaRPr lang="en-US"/>
          </a:p>
        </p:txBody>
      </p:sp>
      <p:sp>
        <p:nvSpPr>
          <p:cNvPr id="5" name="内容占位符 4"/>
          <p:cNvSpPr>
            <a:spLocks noGrp="1"/>
          </p:cNvSpPr>
          <p:nvPr>
            <p:ph sz="quarter" idx="1"/>
          </p:nvPr>
        </p:nvSpPr>
        <p:spPr/>
        <p:txBody>
          <a:bodyPr/>
          <a:lstStyle/>
          <a:p>
            <a:r>
              <a:rPr lang="zh-CN" altLang="en-US" dirty="0"/>
              <a:t>掌握数据结构和算法的基本概念和技术</a:t>
            </a:r>
            <a:endParaRPr lang="en-US" altLang="zh-CN" dirty="0"/>
          </a:p>
          <a:p>
            <a:pPr lvl="1"/>
            <a:r>
              <a:rPr lang="zh-CN" altLang="en-US" dirty="0"/>
              <a:t>数组、线性表、栈和队列、串、树和二叉树、图等典型数据结构及相关算法，以及内排序、查找等重要技术	</a:t>
            </a:r>
          </a:p>
          <a:p>
            <a:endParaRPr lang="zh-CN" altLang="en-US" dirty="0"/>
          </a:p>
          <a:p>
            <a:r>
              <a:rPr lang="zh-CN" altLang="en-US" dirty="0"/>
              <a:t>对于给定问题，能够选择合适的数据结构，并设计相应的操作算法。</a:t>
            </a:r>
          </a:p>
          <a:p>
            <a:endParaRPr lang="zh-CN" altLang="en-US" dirty="0"/>
          </a:p>
        </p:txBody>
      </p:sp>
    </p:spTree>
    <p:extLst>
      <p:ext uri="{BB962C8B-B14F-4D97-AF65-F5344CB8AC3E}">
        <p14:creationId xmlns:p14="http://schemas.microsoft.com/office/powerpoint/2010/main" val="535767559"/>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如何考核？</a:t>
            </a:r>
          </a:p>
        </p:txBody>
      </p:sp>
      <p:sp>
        <p:nvSpPr>
          <p:cNvPr id="3" name="页脚占位符 2"/>
          <p:cNvSpPr>
            <a:spLocks noGrp="1"/>
          </p:cNvSpPr>
          <p:nvPr>
            <p:ph type="ftr" sz="quarter" idx="11"/>
          </p:nvPr>
        </p:nvSpPr>
        <p:spPr/>
        <p:txBody>
          <a:bodyPr/>
          <a:lstStyle/>
          <a:p>
            <a:r>
              <a:rPr lang="en-US"/>
              <a:t>Huazhong University of Science and Technology</a:t>
            </a:r>
            <a:endParaRPr lang="en-US" dirty="0"/>
          </a:p>
        </p:txBody>
      </p:sp>
      <p:sp>
        <p:nvSpPr>
          <p:cNvPr id="4" name="灯片编号占位符 3"/>
          <p:cNvSpPr>
            <a:spLocks noGrp="1"/>
          </p:cNvSpPr>
          <p:nvPr>
            <p:ph type="sldNum" sz="quarter" idx="12"/>
          </p:nvPr>
        </p:nvSpPr>
        <p:spPr/>
        <p:txBody>
          <a:bodyPr>
            <a:normAutofit fontScale="85000" lnSpcReduction="20000"/>
          </a:bodyPr>
          <a:lstStyle/>
          <a:p>
            <a:fld id="{CCAEEAAC-C118-45AB-96AF-B69931CFBF8F}" type="slidenum">
              <a:rPr lang="en-US" smtClean="0"/>
              <a:pPr/>
              <a:t>9</a:t>
            </a:fld>
            <a:endParaRPr lang="en-US"/>
          </a:p>
        </p:txBody>
      </p:sp>
      <p:sp>
        <p:nvSpPr>
          <p:cNvPr id="5" name="内容占位符 4"/>
          <p:cNvSpPr>
            <a:spLocks noGrp="1"/>
          </p:cNvSpPr>
          <p:nvPr>
            <p:ph sz="quarter" idx="1"/>
          </p:nvPr>
        </p:nvSpPr>
        <p:spPr/>
        <p:txBody>
          <a:bodyPr/>
          <a:lstStyle/>
          <a:p>
            <a:r>
              <a:rPr lang="zh-CN" altLang="en-US" dirty="0"/>
              <a:t>期末考试（</a:t>
            </a:r>
            <a:r>
              <a:rPr lang="en-US" altLang="zh-CN" dirty="0"/>
              <a:t>70%</a:t>
            </a:r>
            <a:r>
              <a:rPr lang="zh-CN" altLang="en-US" dirty="0"/>
              <a:t>）</a:t>
            </a:r>
            <a:endParaRPr lang="en-US" altLang="zh-CN" dirty="0"/>
          </a:p>
          <a:p>
            <a:endParaRPr lang="en-US" altLang="zh-CN" dirty="0"/>
          </a:p>
          <a:p>
            <a:r>
              <a:rPr lang="zh-CN" altLang="en-US" dirty="0"/>
              <a:t>实验（</a:t>
            </a:r>
            <a:r>
              <a:rPr lang="en-US" altLang="zh-CN" dirty="0"/>
              <a:t>20%</a:t>
            </a:r>
            <a:r>
              <a:rPr lang="zh-CN" altLang="en-US" dirty="0"/>
              <a:t>）</a:t>
            </a:r>
            <a:endParaRPr lang="en-US" altLang="zh-CN" dirty="0"/>
          </a:p>
          <a:p>
            <a:endParaRPr lang="en-US" altLang="zh-CN" dirty="0"/>
          </a:p>
          <a:p>
            <a:r>
              <a:rPr lang="zh-CN" altLang="en-US" dirty="0"/>
              <a:t>作业（</a:t>
            </a:r>
            <a:r>
              <a:rPr lang="en-US" altLang="zh-CN" dirty="0"/>
              <a:t>7%</a:t>
            </a:r>
            <a:r>
              <a:rPr lang="zh-CN" altLang="en-US" dirty="0"/>
              <a:t>）</a:t>
            </a:r>
            <a:endParaRPr lang="en-US" altLang="zh-CN" dirty="0"/>
          </a:p>
          <a:p>
            <a:endParaRPr lang="en-US" altLang="zh-CN" dirty="0"/>
          </a:p>
          <a:p>
            <a:r>
              <a:rPr lang="zh-CN" altLang="en-US" dirty="0"/>
              <a:t>课堂表现：点名回答问题（</a:t>
            </a:r>
            <a:r>
              <a:rPr lang="en-US" altLang="zh-CN" dirty="0"/>
              <a:t>3%</a:t>
            </a:r>
            <a:r>
              <a:rPr lang="zh-CN" altLang="en-US" dirty="0"/>
              <a:t>）</a:t>
            </a:r>
          </a:p>
          <a:p>
            <a:endParaRPr lang="zh-CN" altLang="en-US" dirty="0"/>
          </a:p>
        </p:txBody>
      </p:sp>
    </p:spTree>
    <p:extLst>
      <p:ext uri="{BB962C8B-B14F-4D97-AF65-F5344CB8AC3E}">
        <p14:creationId xmlns:p14="http://schemas.microsoft.com/office/powerpoint/2010/main" val="985947981"/>
      </p:ext>
    </p:extLst>
  </p:cSld>
  <p:clrMapOvr>
    <a:masterClrMapping/>
  </p:clrMapOvr>
  <p:transition spd="slow">
    <p:cut/>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t1</Template>
  <TotalTime>4988</TotalTime>
  <Words>3645</Words>
  <Application>Microsoft Office PowerPoint</Application>
  <PresentationFormat>全屏显示(4:3)</PresentationFormat>
  <Paragraphs>697</Paragraphs>
  <Slides>69</Slides>
  <Notes>5</Notes>
  <HiddenSlides>0</HiddenSlides>
  <MMClips>0</MMClips>
  <ScaleCrop>false</ScaleCrop>
  <HeadingPairs>
    <vt:vector size="8" baseType="variant">
      <vt:variant>
        <vt:lpstr>已用的字体</vt:lpstr>
      </vt:variant>
      <vt:variant>
        <vt:i4>19</vt:i4>
      </vt:variant>
      <vt:variant>
        <vt:lpstr>主题</vt:lpstr>
      </vt:variant>
      <vt:variant>
        <vt:i4>2</vt:i4>
      </vt:variant>
      <vt:variant>
        <vt:lpstr>嵌入 OLE 服务器</vt:lpstr>
      </vt:variant>
      <vt:variant>
        <vt:i4>2</vt:i4>
      </vt:variant>
      <vt:variant>
        <vt:lpstr>幻灯片标题</vt:lpstr>
      </vt:variant>
      <vt:variant>
        <vt:i4>69</vt:i4>
      </vt:variant>
    </vt:vector>
  </HeadingPairs>
  <TitlesOfParts>
    <vt:vector size="92" baseType="lpstr">
      <vt:lpstr>cajcd fnthx</vt:lpstr>
      <vt:lpstr>微軟正黑體</vt:lpstr>
      <vt:lpstr>方正姚体</vt:lpstr>
      <vt:lpstr>黑体</vt:lpstr>
      <vt:lpstr>华文仿宋</vt:lpstr>
      <vt:lpstr>华文新魏</vt:lpstr>
      <vt:lpstr>楷体_GB2312</vt:lpstr>
      <vt:lpstr>隶书</vt:lpstr>
      <vt:lpstr>宋体</vt:lpstr>
      <vt:lpstr>幼圆</vt:lpstr>
      <vt:lpstr>Arial</vt:lpstr>
      <vt:lpstr>Arial Black</vt:lpstr>
      <vt:lpstr>Calibri</vt:lpstr>
      <vt:lpstr>Mangal</vt:lpstr>
      <vt:lpstr>Symbol</vt:lpstr>
      <vt:lpstr>Times New Roman</vt:lpstr>
      <vt:lpstr>Tw Cen MT</vt:lpstr>
      <vt:lpstr>Wingdings</vt:lpstr>
      <vt:lpstr>Wingdings 2</vt:lpstr>
      <vt:lpstr>Student presentation</vt:lpstr>
      <vt:lpstr>Office Theme</vt:lpstr>
      <vt:lpstr>PhotoImpact</vt:lpstr>
      <vt:lpstr>Equation</vt:lpstr>
      <vt:lpstr>数据结构</vt:lpstr>
      <vt:lpstr>教材和在线资源</vt:lpstr>
      <vt:lpstr>数据结构的讲授内容</vt:lpstr>
      <vt:lpstr>例1:学籍管理问题（表结构）</vt:lpstr>
      <vt:lpstr>为什么要学《数据结构》？</vt:lpstr>
      <vt:lpstr>为什么要学《数据结构》？</vt:lpstr>
      <vt:lpstr>为什么要学《数据结构》？</vt:lpstr>
      <vt:lpstr>教学目标 </vt:lpstr>
      <vt:lpstr>如何考核？</vt:lpstr>
      <vt:lpstr>课程纪律</vt:lpstr>
      <vt:lpstr>Any question?</vt:lpstr>
      <vt:lpstr>第1章　绪 论</vt:lpstr>
      <vt:lpstr>什么是数据结构</vt:lpstr>
      <vt:lpstr>什么是数据结构</vt:lpstr>
      <vt:lpstr>PowerPoint 演示文稿</vt:lpstr>
      <vt:lpstr>例1学籍管理问题—表结构</vt:lpstr>
      <vt:lpstr>例2  人机对弈问题—树结构</vt:lpstr>
      <vt:lpstr>例3  教学计划编排问题—图结构</vt:lpstr>
      <vt:lpstr>例4 如何在书架上摆放图书</vt:lpstr>
      <vt:lpstr>PowerPoint 演示文稿</vt:lpstr>
      <vt:lpstr>如何在书架上摆放图书？</vt:lpstr>
      <vt:lpstr>什么是数据结构？</vt:lpstr>
      <vt:lpstr>第1章　绪 论</vt:lpstr>
      <vt:lpstr>术语</vt:lpstr>
      <vt:lpstr>概念结构</vt:lpstr>
      <vt:lpstr>PowerPoint 演示文稿</vt:lpstr>
      <vt:lpstr>PowerPoint 演示文稿</vt:lpstr>
      <vt:lpstr>PowerPoint 演示文稿</vt:lpstr>
      <vt:lpstr>PowerPoint 演示文稿</vt:lpstr>
      <vt:lpstr>顺序结构 vs 链式结构</vt:lpstr>
      <vt:lpstr>存储结构示例</vt:lpstr>
      <vt:lpstr>PowerPoint 演示文稿</vt:lpstr>
      <vt:lpstr>第1章　绪 论</vt:lpstr>
      <vt:lpstr>ADT =Abstract Data Type </vt:lpstr>
      <vt:lpstr>抽象数据类型的定义</vt:lpstr>
      <vt:lpstr>抽象数据类型如何表示和实现</vt:lpstr>
      <vt:lpstr>PowerPoint 演示文稿</vt:lpstr>
      <vt:lpstr>PowerPoint 演示文稿</vt:lpstr>
      <vt:lpstr>PowerPoint 演示文稿</vt:lpstr>
      <vt:lpstr>PowerPoint 演示文稿</vt:lpstr>
      <vt:lpstr>抽象数据类型的示例</vt:lpstr>
      <vt:lpstr>PowerPoint 演示文稿</vt:lpstr>
      <vt:lpstr>PowerPoint 演示文稿</vt:lpstr>
      <vt:lpstr>第1章　绪 论</vt:lpstr>
      <vt:lpstr>什么是算法？</vt:lpstr>
      <vt:lpstr>PowerPoint 演示文稿</vt:lpstr>
      <vt:lpstr>算法好坏的评价标准</vt:lpstr>
      <vt:lpstr>算法效率的度量</vt:lpstr>
      <vt:lpstr>算法效率的度量</vt:lpstr>
      <vt:lpstr>算法效率的度量</vt:lpstr>
      <vt:lpstr>算法效率的度量</vt:lpstr>
      <vt:lpstr>算法效率的度量</vt:lpstr>
      <vt:lpstr>PowerPoint 演示文稿</vt:lpstr>
      <vt:lpstr>PowerPoint 演示文稿</vt:lpstr>
      <vt:lpstr>算法效率的度量</vt:lpstr>
      <vt:lpstr>算法的空间复杂度</vt:lpstr>
      <vt:lpstr>最坏情况和最好情况</vt:lpstr>
      <vt:lpstr>算法效率的度量(教材约定)</vt:lpstr>
      <vt:lpstr>PowerPoint 演示文稿</vt:lpstr>
      <vt:lpstr>PowerPoint 演示文稿</vt:lpstr>
      <vt:lpstr>PowerPoint 演示文稿</vt:lpstr>
      <vt:lpstr>多项式计算问题</vt:lpstr>
      <vt:lpstr>代码分析</vt:lpstr>
      <vt:lpstr>PowerPoint 演示文稿</vt:lpstr>
      <vt:lpstr>测试程序运行时间（C）</vt:lpstr>
      <vt:lpstr>复杂度分析小窍门</vt:lpstr>
      <vt:lpstr>本章小结</vt:lpstr>
      <vt:lpstr>PowerPoint 演示文稿</vt:lpstr>
      <vt:lpstr>Thanks for your attention! QA</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My Research Object Detection</dc:title>
  <dc:creator>xwang</dc:creator>
  <cp:lastModifiedBy>Yu Zhou</cp:lastModifiedBy>
  <cp:revision>560</cp:revision>
  <cp:lastPrinted>2012-09-24T11:16:50Z</cp:lastPrinted>
  <dcterms:created xsi:type="dcterms:W3CDTF">2012-07-09T16:05:41Z</dcterms:created>
  <dcterms:modified xsi:type="dcterms:W3CDTF">2022-03-24T05:13:05Z</dcterms:modified>
</cp:coreProperties>
</file>