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96" r:id="rId2"/>
    <p:sldMasterId id="2147483698" r:id="rId3"/>
    <p:sldMasterId id="2147483703" r:id="rId4"/>
    <p:sldMasterId id="2147483707" r:id="rId5"/>
    <p:sldMasterId id="2147483709" r:id="rId6"/>
  </p:sldMasterIdLst>
  <p:notesMasterIdLst>
    <p:notesMasterId r:id="rId43"/>
  </p:notesMasterIdLst>
  <p:handoutMasterIdLst>
    <p:handoutMasterId r:id="rId44"/>
  </p:handoutMasterIdLst>
  <p:sldIdLst>
    <p:sldId id="331" r:id="rId7"/>
    <p:sldId id="267" r:id="rId8"/>
    <p:sldId id="327" r:id="rId9"/>
    <p:sldId id="322" r:id="rId10"/>
    <p:sldId id="297" r:id="rId11"/>
    <p:sldId id="299" r:id="rId12"/>
    <p:sldId id="303" r:id="rId13"/>
    <p:sldId id="307" r:id="rId14"/>
    <p:sldId id="309" r:id="rId15"/>
    <p:sldId id="300" r:id="rId16"/>
    <p:sldId id="328" r:id="rId17"/>
    <p:sldId id="292" r:id="rId18"/>
    <p:sldId id="293" r:id="rId19"/>
    <p:sldId id="329" r:id="rId20"/>
    <p:sldId id="315" r:id="rId21"/>
    <p:sldId id="258" r:id="rId22"/>
    <p:sldId id="314" r:id="rId23"/>
    <p:sldId id="316" r:id="rId24"/>
    <p:sldId id="317" r:id="rId25"/>
    <p:sldId id="330" r:id="rId26"/>
    <p:sldId id="281" r:id="rId27"/>
    <p:sldId id="284" r:id="rId28"/>
    <p:sldId id="318" r:id="rId29"/>
    <p:sldId id="323" r:id="rId30"/>
    <p:sldId id="282" r:id="rId31"/>
    <p:sldId id="285" r:id="rId32"/>
    <p:sldId id="286" r:id="rId33"/>
    <p:sldId id="287" r:id="rId34"/>
    <p:sldId id="288" r:id="rId35"/>
    <p:sldId id="289" r:id="rId36"/>
    <p:sldId id="290" r:id="rId37"/>
    <p:sldId id="326" r:id="rId38"/>
    <p:sldId id="306" r:id="rId39"/>
    <p:sldId id="313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accent1"/>
      </a:buClr>
      <a:buSzPct val="65000"/>
      <a:buFont typeface="Wingdings" charset="0"/>
      <a:buChar char="n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1"/>
      </a:buClr>
      <a:buSzPct val="65000"/>
      <a:buFont typeface="Wingdings" charset="0"/>
      <a:buChar char="n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1"/>
      </a:buClr>
      <a:buSzPct val="65000"/>
      <a:buFont typeface="Wingdings" charset="0"/>
      <a:buChar char="n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1"/>
      </a:buClr>
      <a:buSzPct val="65000"/>
      <a:buFont typeface="Wingdings" charset="0"/>
      <a:buChar char="n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1"/>
      </a:buClr>
      <a:buSzPct val="65000"/>
      <a:buFont typeface="Wingdings" charset="0"/>
      <a:buChar char="n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663300"/>
    <a:srgbClr val="DDDDDD"/>
    <a:srgbClr val="FFCCFF"/>
    <a:srgbClr val="000066"/>
    <a:srgbClr val="F0EFFB"/>
    <a:srgbClr val="FF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86BE41E2-3FA9-2C45-868A-CC2CD0A95F80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67BC6254-8634-FC45-A618-A116596AC2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23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B1E617E9-8D5E-5F4E-9687-7D0535B93F45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355C0151-683D-7148-824C-6457BB220F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23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40034-EF1C-994D-95BC-A3EACBE61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20524-5EDD-1D4D-9E9E-FA36799C6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1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cs typeface="+mn-cs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346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46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B524F-8F10-6344-BF2B-E9EF007FD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53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1E33-08A1-9B43-BEEF-8429F136F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744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0704-5763-564A-AFFC-3C1677D176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60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9DE93-C545-FC4E-9007-9D6A4E27D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705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8A6D-69FE-C748-A15C-BACF9528C3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373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53DBF-4B1A-B840-BD6E-14CE38B8BB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199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847D-F74B-9845-A9CA-AF3A802CB3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307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65791-D356-7E46-9367-7E8DB68E85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688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C4AFA-42CB-3443-BE5E-E789C4C6F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90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C2D22-513C-3845-BA83-FE4F53C88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7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D1E17-A136-174F-94A4-0CC77875A1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700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6E5B7-FEA7-F54C-87E9-D3A3C68FB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652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633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5EF50-2375-F542-865F-441D0E165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176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FC5FE-148F-5C41-852A-18117FC99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5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9189E-1DB4-BB4F-B546-DCF8AD3F39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429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D1F1-7AB1-AB44-9AE7-21A94CE233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430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065C-646D-0848-A764-A48C058378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019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24E13-F806-3B44-BDC1-950A23EC75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964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05B0-4C50-5549-B774-DDFF35CD5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4528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BDB7A-925E-124D-9774-AB13AFEAC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00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42F7A-B8C3-114A-B1DC-EF59F5223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27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A2FCA-ED69-B541-B6E4-093641A3E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917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B2B33-72D8-2A4F-BC7B-4AFD5D0A5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832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F41E-E9F9-4B45-8692-6C19EC853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256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80920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80921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325B6-F787-E54B-9A33-0B27D8C0D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0193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544BF-AF15-144A-9E41-E30CCEF2A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7698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1CBEE-F5B7-A147-9D8B-868D2FFA21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38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AF7A0-8AC1-BC4C-B236-70D9E6038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4324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E9BF6-7CD8-4D4C-AC15-3CCA5F4A8B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8355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DDD3-EE90-D146-9942-4A452A752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017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F9B70-B01A-B544-969B-51EC14957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08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0190-3535-304A-A0FA-DFFCB4383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89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D7CBC-64D2-6643-A4DB-5697834B0B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3976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759C0-8CFC-E744-AC93-45FA062E0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0558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94546-1B93-EB46-B22E-D1FAC8333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8032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B5F7-2D12-5541-995C-A9FA97EBC8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8431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E3D78-135D-2445-80DD-D9C969086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0366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D69CF-8EAA-BA4E-9054-0FBAC71685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226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C3696-DB02-D043-A3CC-F0391548F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455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47A4F-D6DF-2145-80F2-D5ACE6A406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0543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D4C86-5DCA-9B47-8ACD-4FF6F2518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1743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5796D-F484-DD41-9A6E-EEEDDF73EF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78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C05B3-1EB6-944C-8CFB-977C900DC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41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D2F6C-DA20-F742-9044-EEAB52D8F6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2850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9240A-DD5E-6F48-9FBC-257BBC3D33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6710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BEA1-9C04-8D40-972C-C51A0A284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931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054D1-BC00-414E-8A02-9A831289BE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076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FD1AE-0DDA-CF4E-8403-C3101C4117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6299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98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2698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C9F2A-6532-7E43-8C4E-243B57283E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4732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C0C35-84FF-F848-908D-C66FD1DF7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1861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63B31-86A7-F54B-9497-416E4DF6E5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812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8A5B-EDCC-214F-86C6-145329ECA1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1692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5DCC9-B722-0C4A-8D9F-FCE9870EBA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43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2C563-3AFC-EB49-A35B-37EE570DB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69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9A3D3-DC18-0442-8D1E-840FDEDD27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3221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22976-3E31-B542-847F-B4978882F9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9154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8777E-6612-3044-A4C2-45E7639031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164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02885-5325-8141-88B3-BE7E57020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7225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FD99E-505D-8F40-91B7-1DF13AADC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5234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439B8-E365-DE42-960B-FF43FF2C5D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95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D3841-677B-A44D-836D-A6C1017C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8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C60BF-B326-2A4A-8B13-C60731AF1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4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B33A6-69BB-B346-8D97-353778698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charset="0"/>
                <a:cs typeface="+mn-cs"/>
              </a:defRPr>
            </a:lvl1pPr>
          </a:lstStyle>
          <a:p>
            <a:pPr>
              <a:defRPr/>
            </a:pPr>
            <a:fld id="{51052078-BC71-E342-943C-8B6B8027C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kumimoji="1" sz="30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kumimoji="1" sz="2600">
          <a:solidFill>
            <a:schemeClr val="tx1"/>
          </a:solidFill>
          <a:latin typeface="+mn-lt"/>
          <a:ea typeface="宋体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kumimoji="1" sz="2200">
          <a:solidFill>
            <a:schemeClr val="tx1"/>
          </a:solidFill>
          <a:latin typeface="+mn-lt"/>
          <a:ea typeface="宋体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5222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2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3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3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3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3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3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3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3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3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3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4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4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4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4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4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4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4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4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4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4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5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5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5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5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5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5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5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5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5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5225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6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6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6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6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6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6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6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6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6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6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7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7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7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7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7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7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7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7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7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7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8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8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8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8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8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8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8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8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8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8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9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9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9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9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9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9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9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9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9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29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0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0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0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0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0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0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0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0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0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0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1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1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1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1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1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1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1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1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1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1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2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2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2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3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3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3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3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3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3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3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4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4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4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4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4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4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4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4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4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4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5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5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5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5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5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5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5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5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5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5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6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6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6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6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6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6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6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6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6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6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7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7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7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7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7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7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7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7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7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7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8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8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8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8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8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8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8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8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8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8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9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9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9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9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9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9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9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9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9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39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0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0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0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0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0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0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0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0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0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0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1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1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1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1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1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1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1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1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1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1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2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2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2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2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2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2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2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2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2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2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3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3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3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3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3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3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3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3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3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3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4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244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244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0CDE3AD3-D1FF-9F4F-A5EB-6B791E846D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244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44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44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44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Blip>
          <a:blip r:embed="rId13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Blip>
          <a:blip r:embed="rId13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Blip>
          <a:blip r:embed="rId13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529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530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530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530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530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530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53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53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53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C3BE8A00-2CAC-264B-B8ED-0CD8384A8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5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宋体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l"/>
        <a:defRPr kumimoji="1"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宋体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charset="0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7987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7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7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7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7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8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8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8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8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8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8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8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8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8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8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9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9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9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989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36891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7989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989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989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9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fld id="{5AD08382-A955-BF4C-ADEF-FA7572B9F4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990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6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l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0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A087CE22-927A-2645-870A-8E2DD233E9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0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0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BF403FEC-C787-2347-BDE2-8B88162C43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61448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2595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2595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2596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61454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6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  <p:sp>
          <p:nvSpPr>
            <p:cNvPr id="12596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145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6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2596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7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charset="0"/>
          <a:ea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b.cri.cn/27824/2011/04/08/2165s3212619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upload.wikimedia.org/wikipedia/commons/9/92/IMG_1265r.jpg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file://localhost/http/::www.johnnyleeclary.com:fuhrman1.jp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1A67F-5218-F841-9B1E-0CBF5F95824E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81000"/>
            <a:ext cx="8458200" cy="1247775"/>
          </a:xfrm>
        </p:spPr>
        <p:txBody>
          <a:bodyPr/>
          <a:lstStyle/>
          <a:p>
            <a:pPr>
              <a:defRPr/>
            </a:pPr>
            <a:r>
              <a:rPr kumimoji="0" lang="zh-CN" altLang="en-US" sz="3600" b="1" dirty="0"/>
              <a:t>批判性思维</a:t>
            </a:r>
            <a:endParaRPr kumimoji="0" lang="en-US" altLang="zh-CN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484784"/>
            <a:ext cx="8382000" cy="5068416"/>
          </a:xfrm>
        </p:spPr>
        <p:txBody>
          <a:bodyPr/>
          <a:lstStyle/>
          <a:p>
            <a:pPr algn="just">
              <a:defRPr/>
            </a:pPr>
            <a:endParaRPr kumimoji="0" lang="en-US" altLang="zh-CN" sz="2000" dirty="0">
              <a:cs typeface="Arial" charset="0"/>
            </a:endParaRPr>
          </a:p>
          <a:p>
            <a:pPr>
              <a:defRPr/>
            </a:pPr>
            <a:r>
              <a:rPr kumimoji="0" lang="en-US" altLang="zh-CN" sz="2000" dirty="0">
                <a:cs typeface="Arial" charset="0"/>
              </a:rPr>
              <a:t>	</a:t>
            </a:r>
            <a:r>
              <a:rPr kumimoji="0" lang="zh-CN" altLang="en-US" sz="3600" b="1" dirty="0"/>
              <a:t>第五章：考察证据</a:t>
            </a:r>
            <a:endParaRPr kumimoji="0" lang="en-US" altLang="zh-CN" sz="3600" dirty="0">
              <a:cs typeface="Arial" charset="0"/>
            </a:endParaRPr>
          </a:p>
          <a:p>
            <a:pPr algn="just">
              <a:defRPr/>
            </a:pPr>
            <a:endParaRPr kumimoji="0" lang="en-US" altLang="zh-CN" sz="2000" dirty="0">
              <a:cs typeface="Arial" charset="0"/>
            </a:endParaRPr>
          </a:p>
          <a:p>
            <a:pPr algn="just">
              <a:defRPr/>
            </a:pPr>
            <a:endParaRPr kumimoji="0" lang="en-US" altLang="zh-CN" sz="2000" dirty="0">
              <a:cs typeface="Arial" charset="0"/>
            </a:endParaRPr>
          </a:p>
          <a:p>
            <a:pPr algn="just">
              <a:defRPr/>
            </a:pPr>
            <a:endParaRPr kumimoji="0" lang="en-US" altLang="zh-CN" sz="2000" dirty="0">
              <a:cs typeface="Arial" charset="0"/>
            </a:endParaRPr>
          </a:p>
          <a:p>
            <a:pPr algn="just">
              <a:defRPr/>
            </a:pPr>
            <a:endParaRPr kumimoji="0" lang="en-US" altLang="zh-CN" sz="2000" dirty="0">
              <a:cs typeface="Arial" charset="0"/>
            </a:endParaRPr>
          </a:p>
          <a:p>
            <a:pPr>
              <a:defRPr/>
            </a:pPr>
            <a:r>
              <a:rPr kumimoji="0" lang="zh-CN" altLang="en-US" sz="2800" dirty="0">
                <a:cs typeface="Arial" charset="0"/>
              </a:rPr>
              <a:t>张若愚</a:t>
            </a:r>
            <a:endParaRPr kumimoji="0" lang="en-US" altLang="zh-CN" sz="2800" dirty="0">
              <a:cs typeface="Arial" charset="0"/>
            </a:endParaRPr>
          </a:p>
          <a:p>
            <a:pPr>
              <a:defRPr/>
            </a:pPr>
            <a:r>
              <a:rPr kumimoji="0" lang="zh-CN" altLang="en-US" sz="2800" dirty="0">
                <a:cs typeface="Arial" charset="0"/>
              </a:rPr>
              <a:t>华中科技</a:t>
            </a:r>
            <a:r>
              <a:rPr kumimoji="0" lang="zh-CN" altLang="en-US" sz="2800">
                <a:cs typeface="Arial" charset="0"/>
              </a:rPr>
              <a:t>大学哲学学院</a:t>
            </a:r>
            <a:endParaRPr kumimoji="0" lang="en-US" altLang="zh-CN" sz="2800" dirty="0">
              <a:cs typeface="Arial" charset="0"/>
            </a:endParaRPr>
          </a:p>
          <a:p>
            <a:pPr>
              <a:defRPr/>
            </a:pPr>
            <a:endParaRPr kumimoji="0" lang="en-US" altLang="zh-CN" sz="2800" dirty="0">
              <a:cs typeface="Arial" charset="0"/>
            </a:endParaRPr>
          </a:p>
          <a:p>
            <a:pPr>
              <a:defRPr/>
            </a:pPr>
            <a:endParaRPr kumimoji="0" lang="en-US" altLang="zh-CN" sz="2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8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/>
            <a:r>
              <a:rPr kumimoji="0" lang="en-US" altLang="zh-CN">
                <a:solidFill>
                  <a:srgbClr val="800080"/>
                </a:solidFill>
                <a:latin typeface="Garamond" charset="0"/>
              </a:rPr>
              <a:t>“</a:t>
            </a:r>
            <a:r>
              <a:rPr kumimoji="0" lang="zh-CN" altLang="en-US">
                <a:solidFill>
                  <a:srgbClr val="800080"/>
                </a:solidFill>
                <a:latin typeface="Garamond" charset="0"/>
              </a:rPr>
              <a:t>毛泽东穿高级丝绸睡衣照片”</a:t>
            </a:r>
          </a:p>
        </p:txBody>
      </p:sp>
      <p:pic>
        <p:nvPicPr>
          <p:cNvPr id="80899" name="Picture 4" descr="mao silk clo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62025"/>
            <a:ext cx="70866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E6F6561-CEA9-794E-925B-C875FD6C5A9B}" type="slidenum">
              <a:rPr kumimoji="0" lang="en-US" altLang="zh-CN" sz="1200">
                <a:latin typeface="Garamond" charset="0"/>
              </a:rPr>
              <a:pPr/>
              <a:t>10</a:t>
            </a:fld>
            <a:endParaRPr kumimoji="0" lang="en-US" altLang="zh-CN" sz="1200">
              <a:latin typeface="Garamon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000" y="6248400"/>
            <a:ext cx="8763000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汉鼎简楷体" charset="0"/>
                <a:ea typeface="汉鼎简楷体" charset="0"/>
                <a:cs typeface="汉鼎简楷体" charset="0"/>
              </a:rPr>
              <a:t>出错原因：意识形态，极右派对毛泽东的恶意攻击。</a:t>
            </a:r>
            <a:endParaRPr kumimoji="1" lang="zh-CN" altLang="en-US" sz="2800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81000"/>
            <a:ext cx="8382000" cy="5791200"/>
          </a:xfrm>
        </p:spPr>
        <p:txBody>
          <a:bodyPr/>
          <a:lstStyle/>
          <a:p>
            <a:pPr>
              <a:buNone/>
              <a:defRPr/>
            </a:pPr>
            <a:r>
              <a:rPr kumimoji="0" lang="zh-CN" altLang="en-US" sz="4000" b="1" dirty="0">
                <a:solidFill>
                  <a:srgbClr val="FFCC66"/>
                </a:solidFill>
                <a:effectLst/>
              </a:rPr>
              <a:t>产生虚假的第二类原因：</a:t>
            </a:r>
            <a:r>
              <a:rPr kumimoji="0" lang="zh-CN" altLang="en-US" sz="4000" dirty="0"/>
              <a:t>意识形态。</a:t>
            </a:r>
            <a:endParaRPr kumimoji="0" lang="en-US" altLang="zh-CN" sz="4000" dirty="0"/>
          </a:p>
          <a:p>
            <a:pPr>
              <a:buNone/>
              <a:defRPr/>
            </a:pPr>
            <a:endParaRPr kumimoji="0" lang="zh-CN" altLang="en-US" sz="1000" b="1" dirty="0">
              <a:solidFill>
                <a:srgbClr val="FFCC66"/>
              </a:solidFill>
              <a:effectLst/>
            </a:endParaRPr>
          </a:p>
          <a:p>
            <a:pPr>
              <a:buFont typeface="Wingdings" charset="0"/>
              <a:buChar char="Ø"/>
              <a:defRPr/>
            </a:pPr>
            <a:r>
              <a:rPr kumimoji="0" lang="zh-CN" altLang="en-US" dirty="0"/>
              <a:t>意识形态的</a:t>
            </a:r>
            <a:r>
              <a:rPr kumimoji="0" lang="zh-CN" altLang="en-US" dirty="0">
                <a:solidFill>
                  <a:srgbClr val="FF0000"/>
                </a:solidFill>
              </a:rPr>
              <a:t>种类</a:t>
            </a:r>
            <a:r>
              <a:rPr kumimoji="0" lang="zh-CN" altLang="en-US" dirty="0"/>
              <a:t>：种族的、国家民族的、宗教的、阶级阶层的、党派的、地方的、等。</a:t>
            </a:r>
            <a:endParaRPr kumimoji="0" lang="en-US" altLang="zh-CN" dirty="0"/>
          </a:p>
          <a:p>
            <a:pPr>
              <a:buFont typeface="Wingdings" charset="0"/>
              <a:buChar char="Ø"/>
              <a:defRPr/>
            </a:pPr>
            <a:endParaRPr kumimoji="0" lang="en-US" altLang="zh-CN" dirty="0"/>
          </a:p>
          <a:p>
            <a:pPr>
              <a:buFont typeface="Wingdings" charset="0"/>
              <a:buChar char="Ø"/>
              <a:defRPr/>
            </a:pPr>
            <a:r>
              <a:rPr kumimoji="0" lang="zh-CN" altLang="en-US" dirty="0"/>
              <a:t>造谣一直是权力斗争的“合理</a:t>
            </a:r>
            <a:r>
              <a:rPr kumimoji="0" lang="en-US" altLang="zh-CN" dirty="0"/>
              <a:t>”</a:t>
            </a:r>
            <a:r>
              <a:rPr kumimoji="0" lang="zh-CN" altLang="en-US" dirty="0"/>
              <a:t> 形式。</a:t>
            </a:r>
          </a:p>
          <a:p>
            <a:pPr>
              <a:buFont typeface="Wingdings" charset="0"/>
              <a:buChar char="Ø"/>
              <a:defRPr/>
            </a:pPr>
            <a:r>
              <a:rPr kumimoji="0" lang="zh-CN" altLang="zh-CN" dirty="0"/>
              <a:t>党派</a:t>
            </a:r>
            <a:r>
              <a:rPr kumimoji="0" lang="zh-CN" altLang="en-US" dirty="0"/>
              <a:t>之争</a:t>
            </a:r>
            <a:r>
              <a:rPr kumimoji="0" lang="zh-CN" dirty="0"/>
              <a:t>等</a:t>
            </a:r>
            <a:r>
              <a:rPr kumimoji="0" lang="zh-CN" altLang="en-US" dirty="0"/>
              <a:t>是</a:t>
            </a:r>
            <a:r>
              <a:rPr kumimoji="0" lang="zh-CN" altLang="en-US" dirty="0">
                <a:solidFill>
                  <a:srgbClr val="FF0000"/>
                </a:solidFill>
              </a:rPr>
              <a:t>做假</a:t>
            </a:r>
            <a:r>
              <a:rPr kumimoji="0" lang="zh-CN" altLang="en-US" dirty="0"/>
              <a:t>的主要动力。</a:t>
            </a:r>
            <a:endParaRPr kumimoji="0"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0761F-031A-1748-90E6-A8D9F86A3300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1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anchor="t"/>
          <a:lstStyle/>
          <a:p>
            <a:pPr algn="l">
              <a:defRPr/>
            </a:pPr>
            <a:r>
              <a:rPr kumimoji="0" lang="en-US" altLang="zh-CN" sz="3000" b="1" i="1">
                <a:solidFill>
                  <a:srgbClr val="CCECFF"/>
                </a:solidFill>
              </a:rPr>
              <a:t>“</a:t>
            </a:r>
            <a:r>
              <a:rPr kumimoji="0" lang="zh-CN" altLang="en-US" sz="3000" b="1" i="1">
                <a:solidFill>
                  <a:srgbClr val="CCECFF"/>
                </a:solidFill>
              </a:rPr>
              <a:t>殷桃被文强包养”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762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zh-CN" altLang="en-US" sz="2600" b="1" i="1">
                <a:solidFill>
                  <a:srgbClr val="FFFF66"/>
                </a:solidFill>
              </a:rPr>
              <a:t>宋祖德再报：殷桃被文强包养并被送他人玩弄细节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zh-CN" altLang="en-US" sz="2600" i="1">
                <a:solidFill>
                  <a:srgbClr val="FFFF66"/>
                </a:solidFill>
              </a:rPr>
              <a:t>	</a:t>
            </a:r>
            <a:r>
              <a:rPr kumimoji="0" lang="en-US" altLang="zh-CN" sz="2600" i="1">
                <a:solidFill>
                  <a:srgbClr val="FFFF66"/>
                </a:solidFill>
              </a:rPr>
              <a:t>2009/10/17</a:t>
            </a:r>
            <a:r>
              <a:rPr kumimoji="0" lang="zh-CN" altLang="en-US" sz="2600" i="1">
                <a:solidFill>
                  <a:srgbClr val="FFFF66"/>
                </a:solidFill>
              </a:rPr>
              <a:t>　</a:t>
            </a:r>
            <a:r>
              <a:rPr kumimoji="0" lang="zh-CN" altLang="en-US" sz="2600" b="1" i="1">
                <a:solidFill>
                  <a:srgbClr val="FFFF66"/>
                </a:solidFill>
              </a:rPr>
              <a:t>消息来源：德达侦探所</a:t>
            </a:r>
            <a:r>
              <a:rPr kumimoji="0" lang="zh-CN" altLang="en-US" sz="2600" i="1">
                <a:solidFill>
                  <a:srgbClr val="FFFF66"/>
                </a:solidFill>
              </a:rPr>
              <a:t> </a:t>
            </a:r>
            <a:r>
              <a:rPr kumimoji="0" lang="zh-CN" altLang="en-US" sz="2600">
                <a:solidFill>
                  <a:srgbClr val="FFFF66"/>
                </a:solidFill>
              </a:rPr>
              <a:t>    </a:t>
            </a:r>
          </a:p>
        </p:txBody>
      </p:sp>
      <p:pic>
        <p:nvPicPr>
          <p:cNvPr id="81923" name="Picture 4" descr="46_A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66900"/>
            <a:ext cx="55626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6172200" y="2133600"/>
            <a:ext cx="26670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 </a:t>
            </a:r>
            <a:r>
              <a:rPr lang="zh-CN" altLang="en-US" sz="2600" i="1">
                <a:ea typeface="汉鼎简楷体" charset="0"/>
                <a:cs typeface="汉鼎简楷体" charset="0"/>
              </a:rPr>
              <a:t>应广大网友之催促，祖德快马加鞭，日夜兼程，指挥德达侦探所日夜奋战！终于将文强包养演艺圈重庆籍女星殷桃的内幕全过程查得水落实出，现公布于众，以补不足，以飨读者！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87E6A-7869-234E-BCBE-0236F74E6975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>
    <p:diamond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kumimoji="0" lang="zh-CN" altLang="en-US" sz="3000">
                <a:latin typeface="Garamond" charset="0"/>
              </a:rPr>
              <a:t>宋祖德提供的所谓“合影”实为</a:t>
            </a:r>
            <a:r>
              <a:rPr kumimoji="0" lang="en-US" altLang="zh-CN" sz="3000">
                <a:latin typeface="Garamond" charset="0"/>
              </a:rPr>
              <a:t>PS</a:t>
            </a:r>
            <a:r>
              <a:rPr kumimoji="0" lang="zh-CN" altLang="en-US" sz="3000">
                <a:latin typeface="Garamond" charset="0"/>
              </a:rPr>
              <a:t>合成</a:t>
            </a:r>
            <a:r>
              <a:rPr kumimoji="0" lang="zh-CN" altLang="en-US" sz="3800">
                <a:latin typeface="Garamond" charset="0"/>
              </a:rPr>
              <a:t> </a:t>
            </a:r>
          </a:p>
        </p:txBody>
      </p:sp>
      <p:pic>
        <p:nvPicPr>
          <p:cNvPr id="82946" name="Picture 4" descr="41_A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2082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Picture 6" descr="2009102016044384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19200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533400" y="5834063"/>
            <a:ext cx="6299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/>
              <a:t>http://hunan.voc.com.cn/article/200910/200910201546212474.html</a:t>
            </a:r>
          </a:p>
        </p:txBody>
      </p:sp>
      <p:sp>
        <p:nvSpPr>
          <p:cNvPr id="8294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94EABA6-12BA-1E47-BE17-D7FBDAD871A6}" type="slidenum">
              <a:rPr kumimoji="0" lang="en-US" altLang="zh-CN" sz="1200">
                <a:latin typeface="Garamond" charset="0"/>
              </a:rPr>
              <a:pPr/>
              <a:t>13</a:t>
            </a:fld>
            <a:endParaRPr kumimoji="0" lang="en-US" altLang="zh-CN" sz="1200">
              <a:latin typeface="Garamon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6248400"/>
            <a:ext cx="6781800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汉鼎简楷体" charset="0"/>
                <a:ea typeface="汉鼎简楷体" charset="0"/>
                <a:cs typeface="汉鼎简楷体" charset="0"/>
              </a:rPr>
              <a:t>产生虚假的第三类原因：个人情感。</a:t>
            </a:r>
            <a:endParaRPr kumimoji="1" lang="zh-CN" altLang="en-US" sz="2800" dirty="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81000"/>
            <a:ext cx="8382000" cy="5791200"/>
          </a:xfrm>
        </p:spPr>
        <p:txBody>
          <a:bodyPr/>
          <a:lstStyle/>
          <a:p>
            <a:pPr>
              <a:buNone/>
              <a:defRPr/>
            </a:pPr>
            <a:r>
              <a:rPr kumimoji="0" lang="zh-CN" altLang="en-US" sz="4000" b="1" dirty="0">
                <a:solidFill>
                  <a:srgbClr val="FFCC66"/>
                </a:solidFill>
                <a:effectLst/>
              </a:rPr>
              <a:t>产生虚假的第三类原因：</a:t>
            </a:r>
            <a:r>
              <a:rPr kumimoji="0" lang="zh-CN" altLang="en-US" sz="4000" dirty="0"/>
              <a:t>情感偏见。</a:t>
            </a:r>
            <a:endParaRPr kumimoji="0" lang="en-US" altLang="zh-CN" sz="4000" dirty="0"/>
          </a:p>
          <a:p>
            <a:pPr>
              <a:buNone/>
              <a:defRPr/>
            </a:pPr>
            <a:endParaRPr kumimoji="0" lang="zh-CN" altLang="en-US" sz="1000" b="1" dirty="0">
              <a:solidFill>
                <a:srgbClr val="FFCC66"/>
              </a:solidFill>
              <a:effectLst/>
            </a:endParaRPr>
          </a:p>
          <a:p>
            <a:pPr>
              <a:buFont typeface="Wingdings" charset="0"/>
              <a:buChar char="Ø"/>
              <a:defRPr/>
            </a:pPr>
            <a:r>
              <a:rPr kumimoji="0" lang="zh-CN" altLang="en-US" dirty="0"/>
              <a:t>造谣一直是网络撕逼的“常见</a:t>
            </a:r>
            <a:r>
              <a:rPr kumimoji="0" lang="en-US" altLang="zh-CN" dirty="0"/>
              <a:t>”</a:t>
            </a:r>
            <a:r>
              <a:rPr kumimoji="0" lang="zh-CN" altLang="en-US" dirty="0"/>
              <a:t> 形式。</a:t>
            </a:r>
          </a:p>
          <a:p>
            <a:pPr>
              <a:buFont typeface="Wingdings" charset="0"/>
              <a:buChar char="Ø"/>
              <a:defRPr/>
            </a:pPr>
            <a:r>
              <a:rPr kumimoji="0" lang="zh-CN" altLang="en-US" dirty="0"/>
              <a:t>偏见、情感</a:t>
            </a:r>
            <a:r>
              <a:rPr kumimoji="0" lang="zh-CN" dirty="0"/>
              <a:t>等</a:t>
            </a:r>
            <a:r>
              <a:rPr kumimoji="0" lang="zh-CN" altLang="en-US" dirty="0"/>
              <a:t>是</a:t>
            </a:r>
            <a:r>
              <a:rPr kumimoji="0" lang="zh-CN" altLang="en-US" dirty="0">
                <a:solidFill>
                  <a:srgbClr val="FF0000"/>
                </a:solidFill>
              </a:rPr>
              <a:t>做假</a:t>
            </a:r>
            <a:r>
              <a:rPr kumimoji="0" lang="zh-CN" altLang="en-US" dirty="0"/>
              <a:t>的主要动力。</a:t>
            </a:r>
            <a:endParaRPr kumimoji="0" lang="en-US" altLang="zh-CN" dirty="0"/>
          </a:p>
          <a:p>
            <a:pPr>
              <a:buFont typeface="Wingdings" charset="0"/>
              <a:buChar char="Ø"/>
              <a:defRPr/>
            </a:pPr>
            <a:r>
              <a:rPr kumimoji="0" lang="zh-CN" altLang="en-US" dirty="0"/>
              <a:t>如果每天面对的信息没有基本的可信度，真正的法制和民主是不可能的。</a:t>
            </a:r>
            <a:endParaRPr kumimoji="0" lang="en-US" altLang="zh-CN" dirty="0"/>
          </a:p>
          <a:p>
            <a:pPr>
              <a:buFont typeface="Wingdings" charset="0"/>
              <a:buChar char="Ø"/>
              <a:defRPr/>
            </a:pPr>
            <a:endParaRPr kumimoji="0" lang="en-US" altLang="zh-CN" dirty="0">
              <a:solidFill>
                <a:srgbClr val="FF0066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 typeface="Wingdings" charset="0"/>
              <a:buChar char="Ø"/>
              <a:defRPr/>
            </a:pPr>
            <a:r>
              <a:rPr kumimoji="0"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以上虚假基本上都是有意的。</a:t>
            </a:r>
            <a:endParaRPr kumimoji="0" lang="en-US" altLang="zh-CN" dirty="0">
              <a:solidFill>
                <a:srgbClr val="FF0066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 typeface="Wingdings" charset="0"/>
              <a:buChar char="Ø"/>
              <a:defRPr/>
            </a:pPr>
            <a:endParaRPr kumimoji="0" lang="en-US" altLang="zh-CN" dirty="0">
              <a:solidFill>
                <a:srgbClr val="FF0066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 typeface="Wingdings" charset="0"/>
              <a:buChar char="Ø"/>
              <a:defRPr/>
            </a:pPr>
            <a:r>
              <a:rPr kumimoji="0" lang="zh-CN" altLang="en-US" dirty="0"/>
              <a:t>还有无意产生的虚假：</a:t>
            </a:r>
            <a:endParaRPr kumimoji="0" lang="en-US" altLang="zh-CN" dirty="0">
              <a:solidFill>
                <a:srgbClr val="FF0066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0761F-031A-1748-90E6-A8D9F86A330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2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12788"/>
          </a:xfrm>
        </p:spPr>
        <p:txBody>
          <a:bodyPr/>
          <a:lstStyle/>
          <a:p>
            <a:r>
              <a:rPr kumimoji="0" lang="zh-CN" altLang="en-US" sz="3000" b="1">
                <a:solidFill>
                  <a:srgbClr val="000066"/>
                </a:solidFill>
                <a:latin typeface="Garamond" charset="0"/>
              </a:rPr>
              <a:t>思考</a:t>
            </a:r>
            <a:r>
              <a:rPr kumimoji="0" lang="en-US" altLang="zh-CN" sz="3000" b="1">
                <a:solidFill>
                  <a:srgbClr val="000066"/>
                </a:solidFill>
                <a:latin typeface="Garamond" charset="0"/>
              </a:rPr>
              <a:t>: </a:t>
            </a:r>
            <a:r>
              <a:rPr kumimoji="0" lang="zh-CN" altLang="en-US" sz="3000" b="1">
                <a:solidFill>
                  <a:srgbClr val="000066"/>
                </a:solidFill>
                <a:latin typeface="Garamond" charset="0"/>
              </a:rPr>
              <a:t>医疗证据－－治疗收费单是怎么产生的？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49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岁的湖北籍外来民工吴喜英因胆管结石入住东莞市凤岗镇广济医院，经过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28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天的治疗未能痊愈而死亡，留给丈夫肖国海</a:t>
            </a:r>
            <a:r>
              <a:rPr kumimoji="0" lang="zh-CN" altLang="en-US" sz="2600" b="1" u="sng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一张长达</a:t>
            </a:r>
            <a:r>
              <a:rPr kumimoji="0" lang="en-US" altLang="zh-CN" sz="2600" b="1" u="sng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9</a:t>
            </a:r>
            <a:r>
              <a:rPr kumimoji="0" lang="zh-CN" altLang="en-US" sz="2600" b="1" u="sng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页的</a:t>
            </a:r>
            <a:r>
              <a:rPr kumimoji="0" lang="en-US" altLang="zh-CN" sz="2600" b="1" u="sng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45</a:t>
            </a:r>
            <a:r>
              <a:rPr kumimoji="0" lang="zh-CN" altLang="en-US" sz="2600" b="1" u="sng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万元欠费单</a:t>
            </a:r>
            <a:r>
              <a:rPr kumimoji="0" lang="zh-CN" altLang="en-US" sz="260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。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住院费用表列出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320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多项收费项目，其中一月输液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330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公斤、输血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14000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多毫升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,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而且病人死后仍在计费。</a:t>
            </a:r>
            <a:r>
              <a:rPr kumimoji="0" lang="zh-CN" altLang="en-US" sz="2700">
                <a:latin typeface="Arial" charset="0"/>
              </a:rPr>
              <a:t> </a:t>
            </a:r>
            <a:r>
              <a:rPr kumimoji="0" lang="en-US" altLang="zh-CN" sz="1000">
                <a:latin typeface="Arial" charset="0"/>
                <a:hlinkClick r:id="rId3"/>
              </a:rPr>
              <a:t>http://gb.cri.cn/27824/2011/04/08/2165s3212619.htm</a:t>
            </a:r>
            <a:endParaRPr kumimoji="0" lang="en-US" altLang="zh-CN" sz="1000">
              <a:latin typeface="Arial" charset="0"/>
            </a:endParaRPr>
          </a:p>
          <a:p>
            <a:pPr>
              <a:lnSpc>
                <a:spcPct val="80000"/>
              </a:lnSpc>
            </a:pPr>
            <a:endParaRPr kumimoji="0" lang="zh-CN" altLang="en-US" sz="1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5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岁女童误吞弯针被检查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217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项 包括梅毒风湿</a:t>
            </a:r>
            <a:r>
              <a:rPr kumimoji="0" lang="zh-CN" altLang="en-US" sz="2600">
                <a:latin typeface="Arial" charset="0"/>
              </a:rPr>
              <a:t> </a:t>
            </a:r>
            <a:r>
              <a:rPr kumimoji="0" lang="zh-CN" altLang="en-US" sz="2600"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一个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5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岁小孩要检查梅毒、风湿，我没办法接受。</a:t>
            </a:r>
            <a:r>
              <a:rPr kumimoji="0" lang="zh-CN" altLang="en-US" sz="2600"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广州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5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岁女童龙颖的父亲龙青松感到困惑，</a:t>
            </a:r>
            <a:r>
              <a:rPr kumimoji="0" lang="zh-CN" altLang="en-US" sz="2600"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孩子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5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月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9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日凌晨入院，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10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日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10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时左右出院，前后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30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多个小时，竟然检查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217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个项目，收了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3366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元钱。</a:t>
            </a:r>
          </a:p>
          <a:p>
            <a:pPr>
              <a:lnSpc>
                <a:spcPct val="80000"/>
              </a:lnSpc>
            </a:pPr>
            <a:endParaRPr kumimoji="0" lang="zh-CN" altLang="en-US" sz="1000">
              <a:latin typeface="汉鼎简楷体" charset="0"/>
              <a:ea typeface="汉鼎简楷体" charset="0"/>
              <a:cs typeface="汉鼎简楷体" charset="0"/>
            </a:endParaRPr>
          </a:p>
          <a:p>
            <a:pPr>
              <a:lnSpc>
                <a:spcPct val="80000"/>
              </a:lnSpc>
            </a:pP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在番禺出生不到一周的一名婴儿，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79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小时内被做了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189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项检查，其中包括艾滋病、梅毒、类风湿、糖尿病等项目，花费近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6000</a:t>
            </a:r>
            <a:r>
              <a:rPr kumimoji="0" lang="en-US" sz="2600">
                <a:latin typeface="汉鼎简楷体" charset="0"/>
                <a:ea typeface="汉鼎简楷体" charset="0"/>
                <a:cs typeface="汉鼎简楷体" charset="0"/>
              </a:rPr>
              <a:t>元</a:t>
            </a:r>
            <a:r>
              <a:rPr kumimoji="0" lang="zh-CN" altLang="en-US" sz="2600">
                <a:latin typeface="汉鼎简楷体" charset="0"/>
                <a:ea typeface="汉鼎简楷体" charset="0"/>
                <a:cs typeface="汉鼎简楷体" charset="0"/>
              </a:rPr>
              <a:t>。</a:t>
            </a:r>
            <a:r>
              <a:rPr kumimoji="0" lang="en-US" altLang="zh-CN" sz="2600">
                <a:latin typeface="汉鼎简楷体" charset="0"/>
                <a:ea typeface="汉鼎简楷体" charset="0"/>
                <a:cs typeface="汉鼎简楷体" charset="0"/>
              </a:rPr>
              <a:t> </a:t>
            </a:r>
            <a:r>
              <a:rPr kumimoji="0" lang="en-US" altLang="zh-CN" sz="1000">
                <a:latin typeface="Arial" charset="0"/>
              </a:rPr>
              <a:t>http://msn.people.com.cn/GB/170491/12560280.html </a:t>
            </a:r>
            <a:endParaRPr kumimoji="0" lang="zh-CN" altLang="en-US" sz="1000">
              <a:latin typeface="Arial" charset="0"/>
            </a:endParaRPr>
          </a:p>
        </p:txBody>
      </p:sp>
      <p:sp>
        <p:nvSpPr>
          <p:cNvPr id="8806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FA73008-02EA-2947-BAA2-739631CBB016}" type="slidenum">
              <a:rPr kumimoji="0" lang="en-US" altLang="zh-CN" sz="1200">
                <a:latin typeface="Garamond" charset="0"/>
              </a:rPr>
              <a:pPr/>
              <a:t>15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11" descr="File:IMG 1265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4800"/>
            <a:ext cx="25146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9"/>
          <p:cNvSpPr>
            <a:spLocks noChangeArrowheads="1"/>
          </p:cNvSpPr>
          <p:nvPr/>
        </p:nvSpPr>
        <p:spPr bwMode="auto">
          <a:xfrm>
            <a:off x="100013" y="1752600"/>
            <a:ext cx="873918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lvl="1">
              <a:buClr>
                <a:schemeClr val="accent2"/>
              </a:buClr>
              <a:buSzPct val="60000"/>
              <a:buFont typeface="Wingdings" charset="0"/>
              <a:buNone/>
            </a:pPr>
            <a:r>
              <a:rPr lang="zh-CN" altLang="en-US" sz="2400" b="1" i="1" dirty="0">
                <a:latin typeface="汉鼎简楷体" charset="0"/>
                <a:ea typeface="汉鼎简楷体" charset="0"/>
                <a:cs typeface="汉鼎简楷体" charset="0"/>
              </a:rPr>
              <a:t>操作过度使垂直尾翼承受庞大的压力，最后使它整个脱落，导致飞机失去控制。委员会在调查中访问了</a:t>
            </a:r>
            <a:r>
              <a:rPr lang="en-US" altLang="zh-CN" sz="2400" b="1" i="1" dirty="0">
                <a:latin typeface="汉鼎简楷体" charset="0"/>
                <a:ea typeface="汉鼎简楷体" charset="0"/>
                <a:cs typeface="汉鼎简楷体" charset="0"/>
              </a:rPr>
              <a:t>394</a:t>
            </a:r>
            <a:r>
              <a:rPr lang="zh-CN" altLang="en-US" sz="2400" b="1" i="1" dirty="0">
                <a:latin typeface="汉鼎简楷体" charset="0"/>
                <a:ea typeface="汉鼎简楷体" charset="0"/>
                <a:cs typeface="汉鼎简楷体" charset="0"/>
              </a:rPr>
              <a:t>位当场的目击者，他们发现：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endParaRPr lang="zh-CN" altLang="en-US" sz="1000" b="1" i="1" dirty="0">
              <a:latin typeface="汉鼎简楷体" charset="0"/>
              <a:ea typeface="汉鼎简楷体" charset="0"/>
              <a:cs typeface="汉鼎简楷体" charset="0"/>
            </a:endParaRPr>
          </a:p>
          <a:p>
            <a:pPr marL="344488" lvl="1">
              <a:lnSpc>
                <a:spcPct val="100000"/>
              </a:lnSpc>
              <a:buClr>
                <a:schemeClr val="accent2"/>
              </a:buClr>
              <a:buSzPct val="60000"/>
              <a:buFont typeface="Wingdings" charset="0"/>
              <a:buNone/>
            </a:pPr>
            <a:r>
              <a:rPr lang="en-US" altLang="zh-CN" sz="2600" b="1" i="1" dirty="0">
                <a:solidFill>
                  <a:srgbClr val="CC3399"/>
                </a:solidFill>
                <a:latin typeface="汉鼎简楷体" charset="0"/>
                <a:ea typeface="汉鼎简楷体" charset="0"/>
                <a:cs typeface="汉鼎简楷体" charset="0"/>
              </a:rPr>
              <a:t>52%</a:t>
            </a:r>
            <a:r>
              <a:rPr lang="zh-CN" altLang="en-US" sz="2600" b="1" i="1" dirty="0">
                <a:solidFill>
                  <a:srgbClr val="CC3399"/>
                </a:solidFill>
                <a:latin typeface="汉鼎简楷体" charset="0"/>
                <a:ea typeface="汉鼎简楷体" charset="0"/>
                <a:cs typeface="汉鼎简楷体" charset="0"/>
              </a:rPr>
              <a:t>的人说他们看到飞机在空中时就起了火。</a:t>
            </a:r>
            <a:r>
              <a:rPr lang="en-US" altLang="zh-CN" sz="2600" b="1" i="1" dirty="0">
                <a:solidFill>
                  <a:srgbClr val="CC3399"/>
                </a:solidFill>
                <a:latin typeface="汉鼎简楷体" charset="0"/>
                <a:ea typeface="汉鼎简楷体" charset="0"/>
                <a:cs typeface="汉鼎简楷体" charset="0"/>
              </a:rPr>
              <a:t>22%</a:t>
            </a:r>
            <a:r>
              <a:rPr lang="zh-CN" altLang="en-US" sz="2600" b="1" i="1" dirty="0">
                <a:solidFill>
                  <a:srgbClr val="CC3399"/>
                </a:solidFill>
                <a:latin typeface="汉鼎简楷体" charset="0"/>
                <a:ea typeface="汉鼎简楷体" charset="0"/>
                <a:cs typeface="汉鼎简楷体" charset="0"/>
              </a:rPr>
              <a:t>的人说起火点是在油箱处，但多数人说是在别的地方，有的说是左边的发动机，有的说是右边的发动机，有的说是左翼，有的说是右翼，等等。近</a:t>
            </a:r>
            <a:r>
              <a:rPr lang="en-US" altLang="zh-CN" sz="2600" b="1" i="1" dirty="0">
                <a:solidFill>
                  <a:srgbClr val="CC3399"/>
                </a:solidFill>
                <a:latin typeface="汉鼎简楷体" charset="0"/>
                <a:ea typeface="汉鼎简楷体" charset="0"/>
                <a:cs typeface="汉鼎简楷体" charset="0"/>
              </a:rPr>
              <a:t>20%</a:t>
            </a:r>
            <a:r>
              <a:rPr lang="zh-CN" altLang="en-US" sz="2600" b="1" i="1" dirty="0">
                <a:solidFill>
                  <a:srgbClr val="CC3399"/>
                </a:solidFill>
                <a:latin typeface="汉鼎简楷体" charset="0"/>
                <a:ea typeface="汉鼎简楷体" charset="0"/>
                <a:cs typeface="汉鼎简楷体" charset="0"/>
              </a:rPr>
              <a:t>的人说看到飞机向左转，同样数量的人说看到飞机向右转；近</a:t>
            </a:r>
            <a:r>
              <a:rPr lang="en-US" altLang="zh-CN" sz="2600" b="1" i="1" dirty="0">
                <a:solidFill>
                  <a:srgbClr val="CC3399"/>
                </a:solidFill>
                <a:latin typeface="汉鼎简楷体" charset="0"/>
                <a:ea typeface="汉鼎简楷体" charset="0"/>
                <a:cs typeface="汉鼎简楷体" charset="0"/>
              </a:rPr>
              <a:t>60%</a:t>
            </a:r>
            <a:r>
              <a:rPr lang="zh-CN" altLang="en-US" sz="2600" b="1" i="1" dirty="0">
                <a:solidFill>
                  <a:srgbClr val="CC3399"/>
                </a:solidFill>
                <a:latin typeface="汉鼎简楷体" charset="0"/>
                <a:ea typeface="汉鼎简楷体" charset="0"/>
                <a:cs typeface="汉鼎简楷体" charset="0"/>
              </a:rPr>
              <a:t>的人说看到飞机上有部件掉下来，其中</a:t>
            </a:r>
            <a:r>
              <a:rPr lang="en-US" altLang="zh-CN" sz="2600" b="1" i="1" dirty="0">
                <a:solidFill>
                  <a:srgbClr val="CC3399"/>
                </a:solidFill>
                <a:latin typeface="汉鼎简楷体" charset="0"/>
                <a:ea typeface="汉鼎简楷体" charset="0"/>
                <a:cs typeface="汉鼎简楷体" charset="0"/>
              </a:rPr>
              <a:t>13%</a:t>
            </a:r>
            <a:r>
              <a:rPr lang="zh-CN" altLang="en-US" sz="2600" b="1" i="1" dirty="0">
                <a:solidFill>
                  <a:srgbClr val="CC3399"/>
                </a:solidFill>
                <a:latin typeface="汉鼎简楷体" charset="0"/>
                <a:ea typeface="汉鼎简楷体" charset="0"/>
                <a:cs typeface="汉鼎简楷体" charset="0"/>
              </a:rPr>
              <a:t>的人说是飞机的翅膀（其实是飞机垂直尾翼脱落）。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" y="431800"/>
            <a:ext cx="5715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400" b="1" i="1">
                <a:latin typeface="汉鼎简楷体" charset="0"/>
                <a:ea typeface="汉鼎简楷体" charset="0"/>
                <a:cs typeface="汉鼎简楷体" charset="0"/>
              </a:rPr>
              <a:t>2001</a:t>
            </a:r>
            <a:r>
              <a:rPr lang="zh-CN" altLang="en-US" sz="2400" b="1" i="1">
                <a:latin typeface="汉鼎简楷体" charset="0"/>
                <a:ea typeface="汉鼎简楷体" charset="0"/>
                <a:cs typeface="汉鼎简楷体" charset="0"/>
              </a:rPr>
              <a:t>年</a:t>
            </a:r>
            <a:r>
              <a:rPr lang="en-US" altLang="zh-CN" sz="2400" b="1" i="1">
                <a:latin typeface="汉鼎简楷体" charset="0"/>
                <a:ea typeface="汉鼎简楷体" charset="0"/>
                <a:cs typeface="汉鼎简楷体" charset="0"/>
              </a:rPr>
              <a:t>11</a:t>
            </a:r>
            <a:r>
              <a:rPr lang="zh-CN" altLang="en-US" sz="2400" b="1" i="1">
                <a:latin typeface="汉鼎简楷体" charset="0"/>
                <a:ea typeface="汉鼎简楷体" charset="0"/>
                <a:cs typeface="汉鼎简楷体" charset="0"/>
              </a:rPr>
              <a:t>月</a:t>
            </a:r>
            <a:r>
              <a:rPr lang="en-US" altLang="zh-CN" sz="2400" b="1" i="1">
                <a:latin typeface="汉鼎简楷体" charset="0"/>
                <a:ea typeface="汉鼎简楷体" charset="0"/>
                <a:cs typeface="汉鼎简楷体" charset="0"/>
              </a:rPr>
              <a:t>12</a:t>
            </a:r>
            <a:r>
              <a:rPr lang="zh-CN" altLang="en-US" sz="2400" b="1" i="1">
                <a:latin typeface="汉鼎简楷体" charset="0"/>
                <a:ea typeface="汉鼎简楷体" charset="0"/>
                <a:cs typeface="汉鼎简楷体" charset="0"/>
              </a:rPr>
              <a:t>日美国航空公司的</a:t>
            </a:r>
            <a:r>
              <a:rPr lang="en-US" altLang="zh-CN" sz="2400" b="1" i="1">
                <a:latin typeface="汉鼎简楷体" charset="0"/>
                <a:ea typeface="汉鼎简楷体" charset="0"/>
                <a:cs typeface="汉鼎简楷体" charset="0"/>
              </a:rPr>
              <a:t>587</a:t>
            </a:r>
            <a:r>
              <a:rPr lang="zh-CN" altLang="en-US" sz="2400" b="1" i="1">
                <a:latin typeface="汉鼎简楷体" charset="0"/>
                <a:ea typeface="汉鼎简楷体" charset="0"/>
                <a:cs typeface="汉鼎简楷体" charset="0"/>
              </a:rPr>
              <a:t>号飞机在起飞后不久栽进了纽约的居民区，造成</a:t>
            </a:r>
            <a:r>
              <a:rPr lang="en-US" altLang="zh-CN" sz="2400" b="1" i="1">
                <a:latin typeface="汉鼎简楷体" charset="0"/>
                <a:ea typeface="汉鼎简楷体" charset="0"/>
                <a:cs typeface="汉鼎简楷体" charset="0"/>
              </a:rPr>
              <a:t>265</a:t>
            </a:r>
            <a:r>
              <a:rPr lang="zh-CN" altLang="en-US" sz="2400" b="1" i="1">
                <a:latin typeface="汉鼎简楷体" charset="0"/>
                <a:ea typeface="汉鼎简楷体" charset="0"/>
                <a:cs typeface="汉鼎简楷体" charset="0"/>
              </a:rPr>
              <a:t>人死亡。美国国家交通安全委员会调查的最后结论是</a:t>
            </a:r>
            <a:r>
              <a:rPr lang="en-US" altLang="zh-CN" sz="2400" b="1" i="1">
                <a:latin typeface="汉鼎简楷体" charset="0"/>
                <a:ea typeface="汉鼎简楷体" charset="0"/>
                <a:cs typeface="汉鼎简楷体" charset="0"/>
              </a:rPr>
              <a:t>,</a:t>
            </a:r>
            <a:r>
              <a:rPr lang="zh-CN" altLang="en-US" sz="2400" b="1" i="1">
                <a:latin typeface="汉鼎简楷体" charset="0"/>
                <a:ea typeface="汉鼎简楷体" charset="0"/>
                <a:cs typeface="汉鼎简楷体" charset="0"/>
              </a:rPr>
              <a:t>飞行员在应付乱流时</a:t>
            </a:r>
          </a:p>
        </p:txBody>
      </p:sp>
      <p:sp>
        <p:nvSpPr>
          <p:cNvPr id="8499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3969F01-D734-F348-AD60-4D6170A82834}" type="slidenum">
              <a:rPr kumimoji="0" lang="en-US" altLang="zh-CN" sz="1200">
                <a:latin typeface="Garamond" charset="0"/>
              </a:rPr>
              <a:pPr/>
              <a:t>16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7825"/>
            <a:ext cx="8229600" cy="714375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kumimoji="0" lang="zh-CN" altLang="en-US" sz="3600" dirty="0"/>
              <a:t>无意产生的虚假</a:t>
            </a:r>
            <a:endParaRPr kumimoji="0"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kumimoji="0" lang="zh-CN" altLang="en-US" b="1" dirty="0">
                <a:solidFill>
                  <a:srgbClr val="FFCC99"/>
                </a:solidFill>
              </a:rPr>
              <a:t>产生虚假的第四类原因：认识的局限性</a:t>
            </a:r>
          </a:p>
          <a:p>
            <a:pPr>
              <a:buFont typeface="Wingdings" charset="0"/>
              <a:buNone/>
              <a:defRPr/>
            </a:pPr>
            <a:endParaRPr kumimoji="0" lang="zh-CN" altLang="en-US" sz="1000" b="1" dirty="0"/>
          </a:p>
          <a:p>
            <a:pPr lvl="1">
              <a:buClr>
                <a:schemeClr val="tx1"/>
              </a:buClr>
              <a:buFont typeface="Wingdings" charset="0"/>
              <a:buChar char="Ø"/>
              <a:defRPr/>
            </a:pPr>
            <a:r>
              <a:rPr kumimoji="0" lang="zh-CN" altLang="en-US" dirty="0">
                <a:cs typeface="宋体" charset="0"/>
              </a:rPr>
              <a:t>除了有意产生的虚假，更多的虚假是无意的。</a:t>
            </a:r>
            <a:endParaRPr kumimoji="0" lang="en-US" altLang="zh-CN" dirty="0">
              <a:cs typeface="宋体" charset="0"/>
            </a:endParaRPr>
          </a:p>
          <a:p>
            <a:pPr lvl="1">
              <a:buFont typeface="Wingdings" charset="0"/>
              <a:buChar char="Ø"/>
              <a:defRPr/>
            </a:pPr>
            <a:r>
              <a:rPr kumimoji="0" lang="zh-CN" altLang="en-US" b="1" dirty="0"/>
              <a:t>主观的真也许不等于真。人类的感知是有局限性的。</a:t>
            </a:r>
            <a:r>
              <a:rPr kumimoji="0" lang="zh-CN" altLang="en-US" b="1" dirty="0">
                <a:solidFill>
                  <a:schemeClr val="folHlink"/>
                </a:solidFill>
              </a:rPr>
              <a:t>人眼观察和照相机的区别。绘画中的模特。</a:t>
            </a:r>
          </a:p>
          <a:p>
            <a:pPr marL="457200" lvl="1" indent="0">
              <a:buClr>
                <a:schemeClr val="tx1"/>
              </a:buClr>
              <a:buNone/>
              <a:defRPr/>
            </a:pPr>
            <a:r>
              <a:rPr kumimoji="0" lang="zh-CN" altLang="en-US" b="1" dirty="0"/>
              <a:t>转瞬即逝的观察很不可靠。</a:t>
            </a:r>
            <a:r>
              <a:rPr kumimoji="0" lang="zh-CN" altLang="en-US" b="1" dirty="0">
                <a:cs typeface="宋体" charset="0"/>
              </a:rPr>
              <a:t>经验天生地是拼凑和臆测的过程。</a:t>
            </a:r>
            <a:endParaRPr kumimoji="0" lang="en-US" altLang="zh-CN" b="1" dirty="0">
              <a:cs typeface="宋体" charset="0"/>
            </a:endParaRPr>
          </a:p>
          <a:p>
            <a:pPr marL="457200" lvl="1" indent="0">
              <a:buClr>
                <a:schemeClr val="tx1"/>
              </a:buClr>
              <a:buNone/>
              <a:defRPr/>
            </a:pPr>
            <a:r>
              <a:rPr lang="zh-CN" altLang="en-US" dirty="0"/>
              <a:t>事件的当事人</a:t>
            </a:r>
            <a:r>
              <a:rPr lang="zh-CN" altLang="zh-CN" dirty="0"/>
              <a:t>的描述</a:t>
            </a:r>
            <a:r>
              <a:rPr lang="zh-CN" altLang="en-US" dirty="0"/>
              <a:t>并不具有天然的正确性。</a:t>
            </a:r>
            <a:endParaRPr kumimoji="0" lang="en-US" altLang="zh-CN" b="1" dirty="0">
              <a:cs typeface="宋体" charset="0"/>
            </a:endParaRPr>
          </a:p>
          <a:p>
            <a:pPr marL="457200" lvl="1" indent="0">
              <a:buClr>
                <a:schemeClr val="tx1"/>
              </a:buClr>
              <a:buNone/>
              <a:defRPr/>
            </a:pPr>
            <a:r>
              <a:rPr lang="zh-CN" altLang="zh-CN" dirty="0"/>
              <a:t>观察者</a:t>
            </a:r>
            <a:r>
              <a:rPr lang="zh-CN" altLang="en-US" dirty="0"/>
              <a:t>的记忆其实是下意识的重新构造。</a:t>
            </a:r>
            <a:endParaRPr kumimoji="0" lang="zh-CN" altLang="en-US" b="1" dirty="0">
              <a:cs typeface="宋体" charset="0"/>
            </a:endParaRPr>
          </a:p>
          <a:p>
            <a:pPr marL="457200" lvl="1" indent="0">
              <a:buNone/>
              <a:defRPr/>
            </a:pPr>
            <a:endParaRPr kumimoji="0" lang="en-US" altLang="zh-CN" sz="18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83662F-EA44-F441-8BBE-0386E2A7ABE2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kumimoji="0" lang="zh-CN" altLang="en-US" sz="3800" b="1">
                <a:solidFill>
                  <a:srgbClr val="000066"/>
                </a:solidFill>
                <a:latin typeface="Garamond" charset="0"/>
              </a:rPr>
              <a:t>城管抓小姐？</a:t>
            </a:r>
          </a:p>
        </p:txBody>
      </p:sp>
      <p:pic>
        <p:nvPicPr>
          <p:cNvPr id="89090" name="Picture 4" descr="“协警救人”还是“城管抓小姐”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143000"/>
            <a:ext cx="4022725" cy="3292475"/>
          </a:xfrm>
        </p:spPr>
      </p:pic>
      <p:pic>
        <p:nvPicPr>
          <p:cNvPr id="89091" name="Picture 5" descr="新锐艺术家高氏兄弟以照片为原型制作的雕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421005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5105400" y="1096963"/>
            <a:ext cx="28956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buFont typeface="Wingdings" charset="0"/>
              <a:buNone/>
              <a:defRPr/>
            </a:pPr>
            <a:r>
              <a:rPr lang="zh-CN" altLang="en-US" sz="2800">
                <a:latin typeface="汉鼎简楷体" charset="0"/>
                <a:ea typeface="汉鼎简楷体" charset="0"/>
                <a:cs typeface="汉鼎简楷体" charset="0"/>
              </a:rPr>
              <a:t>一张以</a:t>
            </a:r>
            <a:r>
              <a:rPr lang="zh-CN" altLang="en-US" sz="2800">
                <a:latin typeface="Arial"/>
                <a:ea typeface="汉鼎简楷体" charset="0"/>
                <a:cs typeface="汉鼎简楷体" charset="0"/>
              </a:rPr>
              <a:t>“</a:t>
            </a:r>
            <a:r>
              <a:rPr lang="zh-CN" altLang="en-US" sz="2800">
                <a:latin typeface="汉鼎简楷体" charset="0"/>
                <a:ea typeface="汉鼎简楷体" charset="0"/>
                <a:cs typeface="汉鼎简楷体" charset="0"/>
              </a:rPr>
              <a:t>城管抓小姐</a:t>
            </a:r>
            <a:r>
              <a:rPr lang="zh-CN" altLang="en-US" sz="2800">
                <a:latin typeface="Arial"/>
                <a:ea typeface="汉鼎简楷体" charset="0"/>
                <a:cs typeface="汉鼎简楷体" charset="0"/>
              </a:rPr>
              <a:t>”</a:t>
            </a:r>
            <a:r>
              <a:rPr lang="zh-CN" altLang="en-US" sz="2800">
                <a:latin typeface="汉鼎简楷体" charset="0"/>
                <a:ea typeface="汉鼎简楷体" charset="0"/>
                <a:cs typeface="汉鼎简楷体" charset="0"/>
              </a:rPr>
              <a:t>为题的照片在网上流传已有</a:t>
            </a:r>
            <a:r>
              <a:rPr lang="en-US" altLang="zh-CN" sz="2800">
                <a:latin typeface="汉鼎简楷体" charset="0"/>
                <a:ea typeface="汉鼎简楷体" charset="0"/>
                <a:cs typeface="汉鼎简楷体" charset="0"/>
              </a:rPr>
              <a:t>6</a:t>
            </a:r>
            <a:r>
              <a:rPr lang="zh-CN" altLang="en-US" sz="2800">
                <a:latin typeface="汉鼎简楷体" charset="0"/>
                <a:ea typeface="汉鼎简楷体" charset="0"/>
                <a:cs typeface="汉鼎简楷体" charset="0"/>
              </a:rPr>
              <a:t>年。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1066800" y="4648200"/>
            <a:ext cx="32766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buFont typeface="Wingdings" charset="0"/>
              <a:buNone/>
              <a:defRPr/>
            </a:pPr>
            <a:r>
              <a:rPr lang="zh-CN" altLang="en-US" sz="2800">
                <a:latin typeface="汉鼎简楷体" charset="0"/>
                <a:ea typeface="汉鼎简楷体" charset="0"/>
                <a:cs typeface="汉鼎简楷体" charset="0"/>
              </a:rPr>
              <a:t>新锐艺术家高氏兄弟以照片为原型制作的雕塑</a:t>
            </a:r>
            <a:r>
              <a:rPr lang="zh-CN" altLang="en-US">
                <a:latin typeface="汉鼎简楷体" charset="0"/>
                <a:ea typeface="汉鼎简楷体" charset="0"/>
                <a:cs typeface="汉鼎简楷体" charset="0"/>
              </a:rPr>
              <a:t> </a:t>
            </a:r>
          </a:p>
        </p:txBody>
      </p:sp>
      <p:sp>
        <p:nvSpPr>
          <p:cNvPr id="8909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D837B81-BCC4-534D-8D02-0496704CABC3}" type="slidenum">
              <a:rPr kumimoji="0" lang="en-US" altLang="zh-CN" sz="1200">
                <a:latin typeface="Garamond" charset="0"/>
              </a:rPr>
              <a:pPr/>
              <a:t>18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3048000" cy="1981200"/>
          </a:xfrm>
        </p:spPr>
        <p:txBody>
          <a:bodyPr/>
          <a:lstStyle/>
          <a:p>
            <a:r>
              <a:rPr kumimoji="0" lang="zh-CN" altLang="en-US" sz="2800" b="1">
                <a:latin typeface="Garamond" charset="0"/>
                <a:ea typeface="汉鼎简楷体" charset="0"/>
                <a:cs typeface="汉鼎简楷体" charset="0"/>
              </a:rPr>
              <a:t>其实是联防队员救下一位自杀女孩</a:t>
            </a:r>
            <a:br>
              <a:rPr kumimoji="0" lang="zh-CN" altLang="en-US" sz="2800" b="1">
                <a:latin typeface="Garamond" charset="0"/>
                <a:ea typeface="汉鼎简楷体" charset="0"/>
                <a:cs typeface="汉鼎简楷体" charset="0"/>
              </a:rPr>
            </a:br>
            <a:r>
              <a:rPr kumimoji="0" lang="en-US" altLang="zh-CN" sz="2400" b="1">
                <a:latin typeface="Garamond" charset="0"/>
                <a:ea typeface="汉鼎简楷体" charset="0"/>
                <a:cs typeface="汉鼎简楷体" charset="0"/>
              </a:rPr>
              <a:t>《</a:t>
            </a:r>
            <a:r>
              <a:rPr kumimoji="0" lang="zh-CN" altLang="en-US" sz="2400" b="1">
                <a:latin typeface="Garamond" charset="0"/>
                <a:ea typeface="汉鼎简楷体" charset="0"/>
                <a:cs typeface="汉鼎简楷体" charset="0"/>
              </a:rPr>
              <a:t>都市时报</a:t>
            </a:r>
            <a:r>
              <a:rPr kumimoji="0" lang="en-US" altLang="zh-CN" sz="2400" b="1">
                <a:latin typeface="Garamond" charset="0"/>
                <a:ea typeface="汉鼎简楷体" charset="0"/>
                <a:cs typeface="汉鼎简楷体" charset="0"/>
              </a:rPr>
              <a:t>》</a:t>
            </a:r>
            <a:r>
              <a:rPr kumimoji="0" lang="zh-CN" altLang="en-US" sz="2400" b="1">
                <a:latin typeface="Garamond" charset="0"/>
                <a:ea typeface="汉鼎简楷体" charset="0"/>
                <a:cs typeface="汉鼎简楷体" charset="0"/>
              </a:rPr>
              <a:t>见报用的是另一张照片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229600" cy="1981200"/>
          </a:xfrm>
        </p:spPr>
        <p:txBody>
          <a:bodyPr/>
          <a:lstStyle/>
          <a:p>
            <a:r>
              <a:rPr kumimoji="0" lang="zh-CN" altLang="en-US" sz="2600">
                <a:latin typeface="Arial" charset="0"/>
                <a:ea typeface="汉鼎简楷体" charset="0"/>
                <a:cs typeface="汉鼎简楷体" charset="0"/>
              </a:rPr>
              <a:t>时任昆明</a:t>
            </a:r>
            <a:r>
              <a:rPr kumimoji="0" lang="en-US" altLang="zh-CN" sz="2600">
                <a:latin typeface="Arial" charset="0"/>
                <a:ea typeface="汉鼎简楷体" charset="0"/>
                <a:cs typeface="汉鼎简楷体" charset="0"/>
              </a:rPr>
              <a:t>《</a:t>
            </a:r>
            <a:r>
              <a:rPr kumimoji="0" lang="zh-CN" altLang="en-US" sz="2600">
                <a:latin typeface="Arial" charset="0"/>
                <a:ea typeface="汉鼎简楷体" charset="0"/>
                <a:cs typeface="汉鼎简楷体" charset="0"/>
              </a:rPr>
              <a:t>都市时报</a:t>
            </a:r>
            <a:r>
              <a:rPr kumimoji="0" lang="en-US" altLang="zh-CN" sz="2600">
                <a:latin typeface="Arial" charset="0"/>
                <a:ea typeface="汉鼎简楷体" charset="0"/>
                <a:cs typeface="汉鼎简楷体" charset="0"/>
              </a:rPr>
              <a:t>》</a:t>
            </a:r>
            <a:r>
              <a:rPr kumimoji="0" lang="zh-CN" altLang="en-US" sz="2600">
                <a:latin typeface="Arial" charset="0"/>
                <a:ea typeface="汉鼎简楷体" charset="0"/>
                <a:cs typeface="汉鼎简楷体" charset="0"/>
              </a:rPr>
              <a:t>摄影记者的黄兴能对南都记者说，“我赶到的时候人已经被消防救了下来，然后就把人交给了联防队员，但她还在不停挣扎，这时候，照片中左边第一个联防只好抬起女子的右脚往前走，我恰好捕捉到了这个瞬间。”</a:t>
            </a:r>
          </a:p>
        </p:txBody>
      </p:sp>
      <p:pic>
        <p:nvPicPr>
          <p:cNvPr id="90115" name="{60700059-A8FF-4E63-8912-893485D0CE44}" descr="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"/>
            <a:ext cx="47625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609600" y="5257800"/>
            <a:ext cx="79248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00" dirty="0">
                <a:solidFill>
                  <a:schemeClr val="tx2"/>
                </a:solidFill>
              </a:rPr>
              <a:t> </a:t>
            </a:r>
            <a:r>
              <a:rPr lang="zh-CN" sz="26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自从</a:t>
            </a:r>
            <a:r>
              <a:rPr lang="en-US" altLang="zh-CN" sz="26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2007</a:t>
            </a:r>
            <a:r>
              <a:rPr lang="zh-CN" altLang="en-US" sz="26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年</a:t>
            </a:r>
            <a:r>
              <a:rPr lang="en-US" altLang="zh-CN" sz="26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5</a:t>
            </a:r>
            <a:r>
              <a:rPr lang="zh-CN" altLang="en-US" sz="26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月，黄兴能已经</a:t>
            </a:r>
            <a:r>
              <a:rPr lang="zh-CN" sz="26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多次</a:t>
            </a:r>
            <a:r>
              <a:rPr lang="zh-CN" altLang="en-US" sz="26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澄清此事，但</a:t>
            </a:r>
            <a:r>
              <a:rPr lang="zh-CN" sz="26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至今</a:t>
            </a:r>
            <a:r>
              <a:rPr lang="zh-CN" altLang="en-US" sz="26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照片依然以</a:t>
            </a:r>
            <a:r>
              <a:rPr lang="zh-CN" altLang="en-US" sz="2600" dirty="0">
                <a:solidFill>
                  <a:srgbClr val="000066"/>
                </a:solidFill>
                <a:latin typeface="Arial"/>
                <a:ea typeface="汉鼎简楷体" charset="0"/>
                <a:cs typeface="汉鼎简楷体" charset="0"/>
              </a:rPr>
              <a:t>“</a:t>
            </a:r>
            <a:r>
              <a:rPr lang="zh-CN" altLang="en-US" sz="26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城管抓小姐</a:t>
            </a:r>
            <a:r>
              <a:rPr lang="zh-CN" altLang="en-US" sz="2600" dirty="0">
                <a:solidFill>
                  <a:srgbClr val="000066"/>
                </a:solidFill>
                <a:latin typeface="Arial"/>
                <a:ea typeface="汉鼎简楷体" charset="0"/>
                <a:cs typeface="汉鼎简楷体" charset="0"/>
              </a:rPr>
              <a:t>”</a:t>
            </a:r>
            <a:r>
              <a:rPr lang="zh-CN" altLang="en-US" sz="26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为题在网上流传。</a:t>
            </a:r>
            <a:r>
              <a:rPr lang="zh-CN" altLang="en-US" sz="2600" dirty="0">
                <a:solidFill>
                  <a:srgbClr val="FF3300"/>
                </a:solidFill>
              </a:rPr>
              <a:t> </a:t>
            </a:r>
            <a:endParaRPr lang="en-US" altLang="zh-CN" sz="2600" dirty="0">
              <a:solidFill>
                <a:srgbClr val="FF3300"/>
              </a:solidFill>
            </a:endParaRPr>
          </a:p>
        </p:txBody>
      </p:sp>
      <p:sp>
        <p:nvSpPr>
          <p:cNvPr id="90117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8B5DED9-33A6-4544-B6C1-98983EC59BB5}" type="slidenum">
              <a:rPr kumimoji="0" lang="en-US" altLang="zh-CN" sz="1200">
                <a:latin typeface="Garamond" charset="0"/>
              </a:rPr>
              <a:pPr/>
              <a:t>19</a:t>
            </a:fld>
            <a:endParaRPr kumimoji="0" lang="en-US" altLang="zh-CN" sz="1200">
              <a:latin typeface="Garamon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800" y="6151137"/>
            <a:ext cx="7772400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出错原因：</a:t>
            </a:r>
            <a:r>
              <a:rPr kumimoji="1" lang="zh-CN" altLang="en-US" sz="2800" dirty="0">
                <a:solidFill>
                  <a:srgbClr val="FF0000"/>
                </a:solidFill>
              </a:rPr>
              <a:t>思维定式</a:t>
            </a:r>
            <a:r>
              <a:rPr kumimoji="1" lang="zh-CN" altLang="en-US" sz="2800" dirty="0"/>
              <a:t>。实在太像</a:t>
            </a:r>
            <a:r>
              <a:rPr lang="zh-CN" altLang="en-US" sz="2800" dirty="0">
                <a:solidFill>
                  <a:srgbClr val="000066"/>
                </a:solidFill>
                <a:latin typeface="Arial"/>
                <a:ea typeface="汉鼎简楷体" charset="0"/>
                <a:cs typeface="汉鼎简楷体" charset="0"/>
              </a:rPr>
              <a:t>“</a:t>
            </a:r>
            <a:r>
              <a:rPr lang="zh-CN" altLang="en-US" sz="2800" dirty="0">
                <a:solidFill>
                  <a:srgbClr val="000066"/>
                </a:solidFill>
                <a:latin typeface="汉鼎简楷体" charset="0"/>
                <a:ea typeface="汉鼎简楷体" charset="0"/>
                <a:cs typeface="汉鼎简楷体" charset="0"/>
              </a:rPr>
              <a:t>城管抓小姐</a:t>
            </a:r>
            <a:r>
              <a:rPr lang="zh-CN" altLang="en-US" sz="2800" dirty="0">
                <a:solidFill>
                  <a:srgbClr val="000066"/>
                </a:solidFill>
                <a:latin typeface="Arial"/>
                <a:ea typeface="汉鼎简楷体" charset="0"/>
                <a:cs typeface="汉鼎简楷体" charset="0"/>
              </a:rPr>
              <a:t>”</a:t>
            </a:r>
            <a:endParaRPr kumimoji="1" lang="zh-CN" altLang="en-US" sz="2800" dirty="0"/>
          </a:p>
        </p:txBody>
      </p:sp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304800" y="12954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None/>
            </a:pPr>
            <a:r>
              <a:rPr lang="zh-CN" altLang="en-US" sz="2800" dirty="0"/>
              <a:t>“好论证”/“完满论证”的第一个基本标准是</a:t>
            </a:r>
            <a:r>
              <a:rPr lang="zh-CN" altLang="en-US" sz="2800" dirty="0">
                <a:solidFill>
                  <a:schemeClr val="hlink"/>
                </a:solidFill>
              </a:rPr>
              <a:t>前提为真，或至少可以接受。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66FFFF"/>
                </a:solidFill>
              </a:rPr>
              <a:t>证据</a:t>
            </a:r>
            <a:r>
              <a:rPr lang="en-US" altLang="zh-CN" sz="2800" b="1" dirty="0">
                <a:solidFill>
                  <a:srgbClr val="66FFFF"/>
                </a:solidFill>
              </a:rPr>
              <a:t>/</a:t>
            </a:r>
            <a:r>
              <a:rPr lang="zh-CN" altLang="en-US" sz="2800" b="1" dirty="0">
                <a:solidFill>
                  <a:srgbClr val="66FFFF"/>
                </a:solidFill>
              </a:rPr>
              <a:t>理由为真是论证的第一道安全检验门。</a:t>
            </a:r>
          </a:p>
          <a:p>
            <a:pPr>
              <a:buNone/>
            </a:pPr>
            <a:endParaRPr lang="zh-CN" altLang="en-US" sz="2800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sz="2800" b="1" dirty="0"/>
              <a:t>但是，我们生活在一个知识大爆炸的时代，互联网的时代，各种信息泥沙俱下，真假难辨。</a:t>
            </a:r>
            <a:endParaRPr lang="en-US" altLang="zh-CN" sz="2800" b="1" dirty="0"/>
          </a:p>
          <a:p>
            <a:pPr>
              <a:buNone/>
            </a:pPr>
            <a:r>
              <a:rPr lang="zh-CN" altLang="en-US" sz="2800" dirty="0">
                <a:solidFill>
                  <a:schemeClr val="folHlink"/>
                </a:solidFill>
              </a:rPr>
              <a:t>没有真，会有真正理性、开放和创造的社会吗</a:t>
            </a:r>
            <a:r>
              <a:rPr lang="en-US" altLang="zh-CN" sz="2800" dirty="0">
                <a:solidFill>
                  <a:schemeClr val="folHlink"/>
                </a:solidFill>
              </a:rPr>
              <a:t>?</a:t>
            </a:r>
          </a:p>
          <a:p>
            <a:pPr>
              <a:buNone/>
            </a:pPr>
            <a:r>
              <a:rPr lang="zh-CN" altLang="en-US" sz="2800" b="1" dirty="0"/>
              <a:t>如何考察证据，达到</a:t>
            </a:r>
            <a:r>
              <a:rPr lang="zh-CN" altLang="en-US" sz="2800" b="1" dirty="0">
                <a:solidFill>
                  <a:srgbClr val="CCECFF"/>
                </a:solidFill>
                <a:latin typeface="Garamond" charset="0"/>
              </a:rPr>
              <a:t>真实的思考？</a:t>
            </a:r>
          </a:p>
          <a:p>
            <a:pPr>
              <a:buFont typeface="Wingdings" charset="0"/>
              <a:buNone/>
            </a:pPr>
            <a:endParaRPr lang="en-US" altLang="zh-CN" sz="2800" b="1" dirty="0"/>
          </a:p>
          <a:p>
            <a:pPr>
              <a:lnSpc>
                <a:spcPct val="100000"/>
              </a:lnSpc>
              <a:buFont typeface="Wingdings" charset="0"/>
              <a:buChar char="§"/>
            </a:pPr>
            <a:r>
              <a:rPr lang="zh-CN" altLang="en-US" sz="2800" dirty="0"/>
              <a:t>我们先考察几种证据出错的基本方式： </a:t>
            </a:r>
            <a:endParaRPr lang="zh-CN" altLang="en-US" sz="2800" dirty="0">
              <a:solidFill>
                <a:srgbClr val="FF66FF"/>
              </a:solidFill>
            </a:endParaRPr>
          </a:p>
          <a:p>
            <a:pPr>
              <a:buFont typeface="Wingdings" charset="0"/>
              <a:buNone/>
            </a:pP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4000" b="1" dirty="0">
                <a:solidFill>
                  <a:srgbClr val="CCECFF"/>
                </a:solidFill>
                <a:latin typeface="Garamond" charset="0"/>
              </a:rPr>
              <a:t>5</a:t>
            </a:r>
            <a:r>
              <a:rPr lang="en-US" altLang="zh-CN" sz="4000" b="1" dirty="0">
                <a:solidFill>
                  <a:srgbClr val="CCECFF"/>
                </a:solidFill>
                <a:latin typeface="Garamond" charset="0"/>
              </a:rPr>
              <a:t>.1. </a:t>
            </a:r>
            <a:r>
              <a:rPr lang="zh-CN" altLang="en-US" sz="4000" b="1" dirty="0">
                <a:solidFill>
                  <a:srgbClr val="CCECFF"/>
                </a:solidFill>
                <a:latin typeface="Garamond" charset="0"/>
              </a:rPr>
              <a:t>考察证据和理由</a:t>
            </a:r>
            <a:r>
              <a:rPr lang="en-US" altLang="zh-CN" sz="4000" b="1" dirty="0">
                <a:solidFill>
                  <a:srgbClr val="CCECFF"/>
                </a:solidFill>
                <a:latin typeface="Garamond" charset="0"/>
              </a:rPr>
              <a:t>:</a:t>
            </a:r>
            <a:endParaRPr lang="zh-CN" altLang="en-US" sz="4000" b="1" dirty="0">
              <a:solidFill>
                <a:srgbClr val="CCECFF"/>
              </a:solidFill>
              <a:latin typeface="Garamond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0E638-52AD-9C40-A019-CE9BB45BF660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81000"/>
            <a:ext cx="8382000" cy="5791200"/>
          </a:xfrm>
        </p:spPr>
        <p:txBody>
          <a:bodyPr/>
          <a:lstStyle/>
          <a:p>
            <a:pPr>
              <a:buNone/>
              <a:defRPr/>
            </a:pPr>
            <a:r>
              <a:rPr kumimoji="0" lang="zh-CN" altLang="en-US" sz="4000" b="1" dirty="0">
                <a:solidFill>
                  <a:srgbClr val="FFCC66"/>
                </a:solidFill>
                <a:effectLst/>
              </a:rPr>
              <a:t>产生虚假的第五类原因：思维定式</a:t>
            </a:r>
            <a:r>
              <a:rPr kumimoji="0" lang="zh-CN" altLang="en-US" sz="4000" dirty="0"/>
              <a:t>。</a:t>
            </a:r>
            <a:endParaRPr kumimoji="0" lang="en-US" altLang="zh-CN" sz="4000" dirty="0"/>
          </a:p>
          <a:p>
            <a:pPr>
              <a:buNone/>
              <a:defRPr/>
            </a:pPr>
            <a:endParaRPr kumimoji="0" lang="zh-CN" altLang="en-US" sz="1000" b="1" dirty="0">
              <a:solidFill>
                <a:srgbClr val="FFCC66"/>
              </a:solidFill>
              <a:effectLst/>
            </a:endParaRPr>
          </a:p>
          <a:p>
            <a:pPr>
              <a:buFont typeface="Wingdings" charset="0"/>
              <a:buChar char="Ø"/>
              <a:defRPr/>
            </a:pPr>
            <a:r>
              <a:rPr kumimoji="0" lang="zh-CN" altLang="en-US" dirty="0">
                <a:solidFill>
                  <a:srgbClr val="FF0000"/>
                </a:solidFill>
              </a:rPr>
              <a:t>传统习惯</a:t>
            </a:r>
            <a:r>
              <a:rPr kumimoji="0" lang="zh-CN" altLang="en-US" dirty="0"/>
              <a:t>和</a:t>
            </a:r>
            <a:r>
              <a:rPr kumimoji="0" lang="zh-CN" altLang="en-US" dirty="0">
                <a:solidFill>
                  <a:srgbClr val="FF0000"/>
                </a:solidFill>
              </a:rPr>
              <a:t>思维定式</a:t>
            </a:r>
            <a:r>
              <a:rPr kumimoji="0" lang="zh-CN" altLang="en-US" dirty="0"/>
              <a:t>也是产生虚假的的主要机制。</a:t>
            </a:r>
            <a:endParaRPr kumimoji="0"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0761F-031A-1748-90E6-A8D9F86A330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7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ChangeArrowheads="1"/>
          </p:cNvSpPr>
          <p:nvPr/>
        </p:nvSpPr>
        <p:spPr bwMode="auto">
          <a:xfrm>
            <a:off x="457200" y="304800"/>
            <a:ext cx="8382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None/>
              <a:defRPr/>
            </a:pPr>
            <a:r>
              <a:rPr lang="zh-CN" altLang="en-US" sz="3600" b="1" dirty="0">
                <a:solidFill>
                  <a:srgbClr val="FFCC66"/>
                </a:solidFill>
              </a:rPr>
              <a:t>产生虚假的第六类原因：观察滲透理论。</a:t>
            </a:r>
            <a:endParaRPr lang="zh-CN" altLang="en-US" sz="1000" b="1" dirty="0">
              <a:solidFill>
                <a:srgbClr val="F0EFFB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  <a:buClr>
                <a:schemeClr val="tx2"/>
              </a:buClr>
              <a:buNone/>
              <a:defRPr/>
            </a:pPr>
            <a:r>
              <a:rPr lang="zh-CN" altLang="en-US" sz="3200" dirty="0"/>
              <a:t>没有独立于理论的观察。</a:t>
            </a:r>
            <a:r>
              <a:rPr lang="zh-CN" sz="3200" dirty="0"/>
              <a:t>没有</a:t>
            </a:r>
            <a:r>
              <a:rPr lang="zh-CN" altLang="en-US" sz="3200" dirty="0"/>
              <a:t>客观中立的</a:t>
            </a:r>
            <a:r>
              <a:rPr lang="zh-CN" sz="3200" dirty="0"/>
              <a:t>“纯”观察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>
              <a:buClr>
                <a:schemeClr val="tx2"/>
              </a:buClr>
              <a:buFont typeface="Wingdings" charset="0"/>
              <a:buChar char="Ø"/>
              <a:defRPr/>
            </a:pPr>
            <a:endParaRPr lang="en-US" altLang="zh-CN" sz="1000" dirty="0"/>
          </a:p>
          <a:p>
            <a:pPr>
              <a:buClr>
                <a:schemeClr val="tx2"/>
              </a:buClr>
              <a:buFont typeface="Wingdings" charset="0"/>
              <a:buChar char="Ø"/>
              <a:defRPr/>
            </a:pPr>
            <a:r>
              <a:rPr lang="en-US" altLang="zh-CN" sz="2600" dirty="0"/>
              <a:t> </a:t>
            </a:r>
            <a:endParaRPr lang="zh-CN" altLang="en-US" sz="2800" b="1" dirty="0">
              <a:solidFill>
                <a:srgbClr val="FFCC66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101033-8CC4-B047-9F59-B08F338CF40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3" name="图片 2" descr="鸭兔图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73300"/>
            <a:ext cx="6985000" cy="427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609600" y="304800"/>
            <a:ext cx="8077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  <a:defRPr/>
            </a:pPr>
            <a:r>
              <a:rPr lang="zh-CN" altLang="en-US" sz="3600" b="1" dirty="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观察渗透理论</a:t>
            </a:r>
            <a:endParaRPr lang="zh-CN" altLang="en-US" sz="1000" b="1" dirty="0">
              <a:solidFill>
                <a:srgbClr val="FFC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SzTx/>
              <a:buFont typeface="Wingdings" charset="0"/>
              <a:buChar char="Ø"/>
              <a:defRPr/>
            </a:pPr>
            <a:r>
              <a:rPr lang="en-US" altLang="zh-CN" sz="1800" dirty="0"/>
              <a:t> </a:t>
            </a:r>
            <a:r>
              <a:rPr lang="zh-CN" altLang="en-US" sz="2800" b="1" dirty="0">
                <a:cs typeface="Arial Unicode MS" charset="0"/>
              </a:rPr>
              <a:t>采用一种审慎、审问眼光来看待经验和实践</a:t>
            </a:r>
          </a:p>
          <a:p>
            <a:pPr marL="344488" lvl="1">
              <a:lnSpc>
                <a:spcPct val="100000"/>
              </a:lnSpc>
              <a:buClr>
                <a:srgbClr val="FF00FF"/>
              </a:buClr>
              <a:buSzPct val="60000"/>
              <a:buFont typeface="Wingdings" charset="0"/>
              <a:buChar char="q"/>
              <a:defRPr/>
            </a:pPr>
            <a:r>
              <a:rPr lang="zh-CN" altLang="en-US" sz="2400" dirty="0"/>
              <a:t> 实践是观念性的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──</a:t>
            </a:r>
            <a:r>
              <a:rPr lang="zh-CN" altLang="en-US" sz="2400" dirty="0"/>
              <a:t>包含理论、解释和判断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2400" dirty="0"/>
          </a:p>
          <a:p>
            <a:pPr marL="344488" lvl="1">
              <a:lnSpc>
                <a:spcPct val="100000"/>
              </a:lnSpc>
              <a:buClr>
                <a:srgbClr val="FF00FF"/>
              </a:buClr>
              <a:buSzPct val="60000"/>
              <a:buFont typeface="Wingdings" charset="0"/>
              <a:buChar char="q"/>
              <a:defRPr/>
            </a:pPr>
            <a:r>
              <a:rPr lang="en-US" altLang="zh-CN" sz="2400" dirty="0"/>
              <a:t> </a:t>
            </a:r>
            <a:r>
              <a:rPr lang="zh-CN" altLang="en-US" sz="2400" dirty="0"/>
              <a:t>理论和事实的关系，实际上是理论和理论的关系。</a:t>
            </a:r>
          </a:p>
          <a:p>
            <a:pPr marL="344488" lvl="1">
              <a:lnSpc>
                <a:spcPct val="100000"/>
              </a:lnSpc>
              <a:buClr>
                <a:schemeClr val="accent2"/>
              </a:buClr>
              <a:buSzPct val="60000"/>
              <a:buFont typeface="Wingdings" charset="0"/>
              <a:buNone/>
              <a:defRPr/>
            </a:pPr>
            <a:endParaRPr lang="zh-CN" altLang="en-US" sz="10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Ø"/>
              <a:defRPr/>
            </a:pPr>
            <a:r>
              <a:rPr lang="zh-CN" altLang="en-US" sz="2800" b="1" dirty="0">
                <a:cs typeface="Arial Unicode MS" charset="0"/>
              </a:rPr>
              <a:t> 当科学理论面对实验证伪的时候</a:t>
            </a:r>
            <a:r>
              <a:rPr lang="en-US" altLang="zh-CN" sz="2800" b="1" dirty="0">
                <a:latin typeface="Arial Unicode MS"/>
                <a:cs typeface="Arial Unicode MS" charset="0"/>
              </a:rPr>
              <a:t>…</a:t>
            </a:r>
            <a:endParaRPr lang="en-US" altLang="zh-CN" sz="2800" b="1" dirty="0">
              <a:cs typeface="Arial Unicode MS" charset="0"/>
            </a:endParaRPr>
          </a:p>
          <a:p>
            <a:pPr marL="344488" lvl="1">
              <a:lnSpc>
                <a:spcPct val="100000"/>
              </a:lnSpc>
              <a:buClr>
                <a:srgbClr val="FF00FF"/>
              </a:buClr>
              <a:buSzPct val="60000"/>
              <a:buFont typeface="Wingdings" charset="0"/>
              <a:buChar char="q"/>
              <a:defRPr/>
            </a:pPr>
            <a:r>
              <a:rPr lang="en-US" altLang="zh-CN" sz="2600" dirty="0"/>
              <a:t> </a:t>
            </a:r>
            <a:r>
              <a:rPr lang="en-US" altLang="zh-CN" sz="2400" dirty="0"/>
              <a:t>1815</a:t>
            </a:r>
            <a:r>
              <a:rPr lang="zh-CN" altLang="en-US" sz="2400" dirty="0"/>
              <a:t>年普劳特提出所有元素的原子量均为氢原子量的整数倍的假说。</a:t>
            </a:r>
          </a:p>
          <a:p>
            <a:pPr marL="344488" lvl="1">
              <a:lnSpc>
                <a:spcPct val="100000"/>
              </a:lnSpc>
              <a:buClr>
                <a:srgbClr val="FF00FF"/>
              </a:buClr>
              <a:buSzPct val="60000"/>
              <a:buFont typeface="Wingdings" charset="0"/>
              <a:buChar char="q"/>
              <a:defRPr/>
            </a:pPr>
            <a:r>
              <a:rPr lang="zh-CN" altLang="en-US" sz="2400" dirty="0"/>
              <a:t> 对地动说的否定证据：从塔上落下的物体落在塔的脚下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──</a:t>
            </a:r>
            <a:r>
              <a:rPr lang="zh-CN" altLang="en-US" sz="2400" dirty="0"/>
              <a:t>根据亚里士多德的力学理论。</a:t>
            </a:r>
          </a:p>
          <a:p>
            <a:pPr marL="344488" lvl="1">
              <a:lnSpc>
                <a:spcPct val="100000"/>
              </a:lnSpc>
              <a:buClr>
                <a:schemeClr val="accent2"/>
              </a:buClr>
              <a:buSzPct val="60000"/>
              <a:buFont typeface="Wingdings" charset="0"/>
              <a:buChar char="q"/>
              <a:defRPr/>
            </a:pPr>
            <a:endParaRPr lang="zh-CN" altLang="en-US" sz="10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charset="0"/>
              <a:buChar char="Ø"/>
              <a:defRPr/>
            </a:pPr>
            <a:r>
              <a:rPr lang="zh-CN" altLang="en-US" sz="2800" b="1" dirty="0"/>
              <a:t> </a:t>
            </a:r>
            <a:r>
              <a:rPr lang="zh-CN" altLang="en-US" sz="2800" b="1" dirty="0">
                <a:latin typeface="Arial Unicode MS" charset="0"/>
                <a:cs typeface="Arial Unicode MS" charset="0"/>
              </a:rPr>
              <a:t>当人们说“</a:t>
            </a:r>
            <a:r>
              <a:rPr lang="zh-CN" altLang="en-US" sz="2800" b="1" dirty="0">
                <a:solidFill>
                  <a:srgbClr val="FFCC99"/>
                </a:solidFill>
                <a:latin typeface="Arial Unicode MS" charset="0"/>
                <a:cs typeface="Arial Unicode MS" charset="0"/>
              </a:rPr>
              <a:t>观察实验证明</a:t>
            </a:r>
            <a:r>
              <a:rPr lang="en-US" altLang="zh-CN" sz="2800" b="1" dirty="0">
                <a:solidFill>
                  <a:srgbClr val="FFCC99"/>
                </a:solidFill>
                <a:latin typeface="Arial Unicode MS" charset="0"/>
                <a:cs typeface="Arial Unicode MS" charset="0"/>
              </a:rPr>
              <a:t>(</a:t>
            </a:r>
            <a:r>
              <a:rPr lang="zh-CN" altLang="en-US" sz="2800" b="1" dirty="0">
                <a:solidFill>
                  <a:srgbClr val="FFCC99"/>
                </a:solidFill>
                <a:latin typeface="Arial Unicode MS" charset="0"/>
                <a:cs typeface="Arial Unicode MS" charset="0"/>
              </a:rPr>
              <a:t>反驳</a:t>
            </a:r>
            <a:r>
              <a:rPr lang="en-US" altLang="zh-CN" sz="2800" b="1" dirty="0">
                <a:solidFill>
                  <a:srgbClr val="FFCC99"/>
                </a:solidFill>
                <a:latin typeface="Arial Unicode MS" charset="0"/>
                <a:cs typeface="Arial Unicode MS" charset="0"/>
              </a:rPr>
              <a:t>)</a:t>
            </a:r>
            <a:r>
              <a:rPr lang="zh-CN" altLang="en-US" sz="2800" b="1" dirty="0">
                <a:solidFill>
                  <a:srgbClr val="FFCC99"/>
                </a:solidFill>
                <a:latin typeface="Arial Unicode MS" charset="0"/>
                <a:cs typeface="Arial Unicode MS" charset="0"/>
              </a:rPr>
              <a:t>了这个理论</a:t>
            </a:r>
            <a:r>
              <a:rPr lang="zh-CN" altLang="en-US" sz="2800" b="1" dirty="0">
                <a:latin typeface="Arial Unicode MS" charset="0"/>
                <a:cs typeface="Arial Unicode MS" charset="0"/>
              </a:rPr>
              <a:t>” </a:t>
            </a:r>
            <a:r>
              <a:rPr lang="en-US" sz="2800" b="1" dirty="0">
                <a:latin typeface="Arial Unicode MS" charset="0"/>
                <a:cs typeface="Arial Unicode MS" charset="0"/>
              </a:rPr>
              <a:t>时，</a:t>
            </a:r>
            <a:r>
              <a:rPr lang="zh-CN" altLang="en-US" sz="2800" b="1" dirty="0">
                <a:latin typeface="Arial Unicode MS" charset="0"/>
                <a:cs typeface="Arial Unicode MS" charset="0"/>
              </a:rPr>
              <a:t>你依然需要延迟判断、需要</a:t>
            </a:r>
            <a:r>
              <a:rPr lang="en-US" sz="2800" b="1" dirty="0">
                <a:latin typeface="Arial Unicode MS" charset="0"/>
                <a:cs typeface="Arial Unicode MS" charset="0"/>
              </a:rPr>
              <a:t>自己的</a:t>
            </a:r>
            <a:r>
              <a:rPr lang="zh-CN" altLang="en-US" sz="2800" b="1" dirty="0">
                <a:latin typeface="Arial Unicode MS" charset="0"/>
                <a:cs typeface="Arial Unicode MS" charset="0"/>
              </a:rPr>
              <a:t>判断</a:t>
            </a:r>
            <a:r>
              <a:rPr lang="zh-CN" altLang="en-US" dirty="0">
                <a:latin typeface="Arial Unicode MS" charset="0"/>
                <a:cs typeface="Arial Unicode MS" charset="0"/>
              </a:rPr>
              <a:t>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EFFAA-122E-A64F-9B24-24BFEB6CC4D2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/>
          <a:lstStyle/>
          <a:p>
            <a:pPr algn="l">
              <a:defRPr/>
            </a:pPr>
            <a:r>
              <a:rPr lang="zh-CN" altLang="en-US" sz="3600" b="1" dirty="0">
                <a:solidFill>
                  <a:srgbClr val="FFCC66"/>
                </a:solidFill>
              </a:rPr>
              <a:t>产生虚假的第七类原因：传言的扭曲</a:t>
            </a:r>
            <a:endParaRPr kumimoji="0" lang="zh-CN" altLang="en-US" sz="3600" b="1" dirty="0">
              <a:solidFill>
                <a:srgbClr val="CDEBFF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Clr>
                <a:schemeClr val="tx2"/>
              </a:buClr>
              <a:buFont typeface="Wingdings" charset="0"/>
              <a:buNone/>
              <a:defRPr/>
            </a:pPr>
            <a:r>
              <a:rPr kumimoji="0" lang="en-US" altLang="zh-CN" i="1" dirty="0">
                <a:cs typeface="+mn-cs"/>
              </a:rPr>
              <a:t>	</a:t>
            </a:r>
            <a:r>
              <a:rPr kumimoji="0" lang="zh-CN" altLang="en-US" sz="2800" b="1" i="1" dirty="0">
                <a:solidFill>
                  <a:srgbClr val="FFCCFF"/>
                </a:solidFill>
                <a:latin typeface="汉鼎简楷体" charset="0"/>
                <a:ea typeface="汉鼎简楷体" charset="0"/>
                <a:cs typeface="汉鼎简楷体" charset="0"/>
              </a:rPr>
              <a:t>虽然最初的事实是一匹马的诞生，最后传到你耳朵时是一头骆驼的死亡</a:t>
            </a:r>
            <a:r>
              <a:rPr kumimoji="0" lang="en-US" altLang="zh-CN" sz="2800" b="1" i="1" dirty="0">
                <a:solidFill>
                  <a:srgbClr val="FFCCFF"/>
                </a:solidFill>
                <a:latin typeface="汉鼎简楷体" charset="0"/>
                <a:ea typeface="汉鼎简楷体" charset="0"/>
                <a:cs typeface="汉鼎简楷体" charset="0"/>
              </a:rPr>
              <a:t>……</a:t>
            </a:r>
          </a:p>
          <a:p>
            <a:pPr>
              <a:buFont typeface="Wingdings" charset="0"/>
              <a:buChar char="§"/>
              <a:defRPr/>
            </a:pPr>
            <a:endParaRPr kumimoji="0" lang="zh-CN" altLang="en-US" sz="1000" b="1" i="1" dirty="0">
              <a:solidFill>
                <a:srgbClr val="FF3300"/>
              </a:solidFill>
              <a:latin typeface="汉鼎简楷体" charset="0"/>
              <a:ea typeface="汉鼎简楷体" charset="0"/>
              <a:cs typeface="汉鼎简楷体" charset="0"/>
            </a:endParaRPr>
          </a:p>
          <a:p>
            <a:pPr>
              <a:buClr>
                <a:schemeClr val="tx2"/>
              </a:buClr>
              <a:buFont typeface="Wingdings" charset="0"/>
              <a:buChar char="Ø"/>
              <a:defRPr/>
            </a:pPr>
            <a:r>
              <a:rPr kumimoji="0" lang="zh-CN" altLang="en-US" sz="2800" dirty="0"/>
              <a:t>在大多数情况下</a:t>
            </a:r>
            <a:r>
              <a:rPr kumimoji="0" lang="en-US" altLang="zh-CN" sz="2800" dirty="0"/>
              <a:t>,</a:t>
            </a:r>
            <a:r>
              <a:rPr kumimoji="0" lang="zh-CN" altLang="en-US" sz="2800" dirty="0"/>
              <a:t>我们并不在现场，也不能亲自确认论证的前提、数据和理由的真实性。我只能们依靠他人的经验和报告。</a:t>
            </a:r>
          </a:p>
          <a:p>
            <a:pPr>
              <a:buClr>
                <a:schemeClr val="tx2"/>
              </a:buClr>
              <a:buFont typeface="Wingdings" charset="0"/>
              <a:buChar char="Ø"/>
              <a:defRPr/>
            </a:pPr>
            <a:r>
              <a:rPr kumimoji="0" lang="zh-CN" altLang="en-US" sz="2800" dirty="0"/>
              <a:t>这产生了双重复杂性，</a:t>
            </a:r>
            <a:r>
              <a:rPr kumimoji="0" lang="zh-CN" altLang="en-US" sz="2800" dirty="0">
                <a:solidFill>
                  <a:srgbClr val="FF0000"/>
                </a:solidFill>
              </a:rPr>
              <a:t>认知</a:t>
            </a:r>
            <a:r>
              <a:rPr kumimoji="0" lang="zh-CN" altLang="en-US" sz="2800" dirty="0"/>
              <a:t>的偏颇和</a:t>
            </a:r>
            <a:r>
              <a:rPr kumimoji="0" lang="zh-CN" altLang="en-US" sz="2800" dirty="0">
                <a:solidFill>
                  <a:srgbClr val="FF0000"/>
                </a:solidFill>
              </a:rPr>
              <a:t>传输</a:t>
            </a:r>
            <a:r>
              <a:rPr kumimoji="0" lang="zh-CN" altLang="en-US" sz="2800" dirty="0"/>
              <a:t>的偏颇，自然对真相会产生</a:t>
            </a:r>
            <a:r>
              <a:rPr kumimoji="0" lang="zh-CN" altLang="en-US" sz="2800" dirty="0">
                <a:solidFill>
                  <a:srgbClr val="FF0000"/>
                </a:solidFill>
              </a:rPr>
              <a:t>双重扭曲</a:t>
            </a:r>
            <a:r>
              <a:rPr kumimoji="0" lang="zh-CN" altLang="en-US" sz="2800" dirty="0"/>
              <a:t>。</a:t>
            </a:r>
          </a:p>
          <a:p>
            <a:pPr>
              <a:buClr>
                <a:schemeClr val="tx2"/>
              </a:buClr>
              <a:buFont typeface="Wingdings" charset="0"/>
              <a:buChar char="Ø"/>
              <a:defRPr/>
            </a:pPr>
            <a:r>
              <a:rPr kumimoji="0" lang="zh-CN" altLang="en-US" sz="2800" dirty="0"/>
              <a:t>传播过程中</a:t>
            </a:r>
            <a:r>
              <a:rPr kumimoji="0" lang="zh-CN" altLang="en-US" sz="2800" dirty="0">
                <a:solidFill>
                  <a:srgbClr val="FF0000"/>
                </a:solidFill>
              </a:rPr>
              <a:t>扭曲的源泉</a:t>
            </a:r>
            <a:r>
              <a:rPr kumimoji="0" lang="zh-CN" altLang="en-US" sz="2800" dirty="0"/>
              <a:t>：利益、偏见、意识形态、习惯和感情等因素。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476E1-E656-994D-AC62-2F5F8CBFC0CF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kumimoji="0" lang="zh-CN" altLang="en-US" sz="3200" b="1">
                <a:latin typeface="Garamond" charset="0"/>
              </a:rPr>
              <a:t>什么样的信息来源会使你相信这样的报道：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湖北旱情</a:t>
            </a:r>
            <a:r>
              <a:rPr kumimoji="0" lang="en-US" altLang="zh-CN" sz="2400" dirty="0">
                <a:latin typeface="汉鼎简楷体" charset="0"/>
                <a:ea typeface="汉鼎简楷体" charset="0"/>
                <a:cs typeface="汉鼎简楷体" charset="0"/>
              </a:rPr>
              <a:t>50</a:t>
            </a: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年罕见，</a:t>
            </a:r>
            <a:r>
              <a:rPr kumimoji="0" lang="en-US" altLang="zh-CN" sz="2400" dirty="0">
                <a:latin typeface="汉鼎简楷体" charset="0"/>
                <a:ea typeface="汉鼎简楷体" charset="0"/>
                <a:cs typeface="汉鼎简楷体" charset="0"/>
              </a:rPr>
              <a:t>21</a:t>
            </a: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县市旱情严重。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kumimoji="0" lang="zh-CN" altLang="en-US" sz="1000" dirty="0">
              <a:latin typeface="汉鼎简楷体" charset="0"/>
              <a:ea typeface="汉鼎简楷体" charset="0"/>
              <a:cs typeface="汉鼎简楷体" charset="0"/>
            </a:endParaRPr>
          </a:p>
          <a:p>
            <a:pPr>
              <a:lnSpc>
                <a:spcPct val="90000"/>
              </a:lnSpc>
            </a:pP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留加女生死亡案嫌犯被拘之前曾向友人透露</a:t>
            </a:r>
            <a:r>
              <a:rPr kumimoji="0" lang="zh-CN" altLang="en-US" sz="2400" dirty="0">
                <a:latin typeface="Tahoma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我将要在狱中度过余生</a:t>
            </a:r>
            <a:r>
              <a:rPr kumimoji="0" lang="zh-CN" altLang="en-US" sz="2400" dirty="0">
                <a:latin typeface="Tahoma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 。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kumimoji="0" lang="zh-CN" altLang="en-US" sz="800" dirty="0">
              <a:latin typeface="汉鼎简楷体" charset="0"/>
              <a:ea typeface="汉鼎简楷体" charset="0"/>
              <a:cs typeface="汉鼎简楷体" charset="0"/>
            </a:endParaRPr>
          </a:p>
          <a:p>
            <a:pPr>
              <a:lnSpc>
                <a:spcPct val="90000"/>
              </a:lnSpc>
            </a:pPr>
            <a:r>
              <a:rPr kumimoji="0" lang="en-US" sz="2400" dirty="0">
                <a:latin typeface="汉鼎简楷体" charset="0"/>
                <a:ea typeface="汉鼎简楷体" charset="0"/>
                <a:cs typeface="汉鼎简楷体" charset="0"/>
              </a:rPr>
              <a:t>美国、日本等国的肿瘤医学专家在大声疾呼，预防和治疗肿瘤，必须从根本上改善人体的酸性体质，而最有效、最直接的办法就是直接补充</a:t>
            </a:r>
            <a:r>
              <a:rPr kumimoji="0" lang="en-US" sz="2400" dirty="0">
                <a:latin typeface="Tahoma" charset="0"/>
                <a:ea typeface="汉鼎简楷体" charset="0"/>
                <a:cs typeface="汉鼎简楷体" charset="0"/>
              </a:rPr>
              <a:t>“</a:t>
            </a:r>
            <a:r>
              <a:rPr kumimoji="0" lang="en-US" sz="2400" dirty="0">
                <a:latin typeface="汉鼎简楷体" charset="0"/>
                <a:ea typeface="汉鼎简楷体" charset="0"/>
                <a:cs typeface="汉鼎简楷体" charset="0"/>
              </a:rPr>
              <a:t>甲克素（医学名叫</a:t>
            </a:r>
            <a:r>
              <a:rPr kumimoji="0" lang="en-US" sz="2400" dirty="0">
                <a:latin typeface="Tahoma" charset="0"/>
                <a:ea typeface="汉鼎简楷体" charset="0"/>
                <a:cs typeface="汉鼎简楷体" charset="0"/>
              </a:rPr>
              <a:t>‘</a:t>
            </a:r>
            <a:r>
              <a:rPr kumimoji="0" lang="en-US" sz="2400" dirty="0">
                <a:latin typeface="汉鼎简楷体" charset="0"/>
                <a:ea typeface="汉鼎简楷体" charset="0"/>
                <a:cs typeface="汉鼎简楷体" charset="0"/>
              </a:rPr>
              <a:t>几丁聚糖</a:t>
            </a:r>
            <a:r>
              <a:rPr kumimoji="0" lang="en-US" sz="2400" dirty="0">
                <a:latin typeface="Tahoma" charset="0"/>
                <a:ea typeface="汉鼎简楷体" charset="0"/>
                <a:cs typeface="汉鼎简楷体" charset="0"/>
              </a:rPr>
              <a:t>’</a:t>
            </a:r>
            <a:r>
              <a:rPr kumimoji="0" lang="en-US" sz="2400" dirty="0">
                <a:latin typeface="汉鼎简楷体" charset="0"/>
                <a:ea typeface="汉鼎简楷体" charset="0"/>
                <a:cs typeface="汉鼎简楷体" charset="0"/>
              </a:rPr>
              <a:t>）</a:t>
            </a:r>
            <a:r>
              <a:rPr kumimoji="0" lang="en-US" sz="2400" dirty="0">
                <a:latin typeface="Tahoma" charset="0"/>
                <a:ea typeface="汉鼎简楷体" charset="0"/>
                <a:cs typeface="汉鼎简楷体" charset="0"/>
              </a:rPr>
              <a:t>”</a:t>
            </a:r>
            <a:r>
              <a:rPr kumimoji="0" lang="en-US" sz="2400" dirty="0">
                <a:latin typeface="汉鼎简楷体" charset="0"/>
                <a:ea typeface="汉鼎简楷体" charset="0"/>
                <a:cs typeface="汉鼎简楷体" charset="0"/>
              </a:rPr>
              <a:t>，</a:t>
            </a:r>
            <a:r>
              <a:rPr kumimoji="0" lang="en-US" sz="2400" dirty="0" err="1">
                <a:latin typeface="汉鼎简楷体" charset="0"/>
                <a:ea typeface="汉鼎简楷体" charset="0"/>
                <a:cs typeface="汉鼎简楷体" charset="0"/>
              </a:rPr>
              <a:t>也称</a:t>
            </a:r>
            <a:r>
              <a:rPr kumimoji="0" lang="en-US" sz="2400" dirty="0" err="1">
                <a:latin typeface="Tahoma" charset="0"/>
                <a:ea typeface="汉鼎简楷体" charset="0"/>
                <a:cs typeface="汉鼎简楷体" charset="0"/>
              </a:rPr>
              <a:t>“</a:t>
            </a:r>
            <a:r>
              <a:rPr kumimoji="0" lang="en-US" sz="2400" dirty="0" err="1">
                <a:latin typeface="汉鼎简楷体" charset="0"/>
                <a:ea typeface="汉鼎简楷体" charset="0"/>
                <a:cs typeface="汉鼎简楷体" charset="0"/>
              </a:rPr>
              <a:t>第六要素</a:t>
            </a:r>
            <a:r>
              <a:rPr kumimoji="0" lang="en-US" sz="2400" dirty="0">
                <a:latin typeface="Tahoma" charset="0"/>
                <a:ea typeface="汉鼎简楷体" charset="0"/>
                <a:cs typeface="汉鼎简楷体" charset="0"/>
              </a:rPr>
              <a:t>”</a:t>
            </a:r>
            <a:r>
              <a:rPr kumimoji="0" lang="en-US" sz="2400" dirty="0">
                <a:latin typeface="汉鼎简楷体" charset="0"/>
                <a:ea typeface="汉鼎简楷体" charset="0"/>
                <a:cs typeface="汉鼎简楷体" charset="0"/>
              </a:rPr>
              <a:t>。</a:t>
            </a:r>
            <a:endParaRPr kumimoji="0" lang="en-US" altLang="zh-CN" sz="2400" dirty="0">
              <a:latin typeface="汉鼎简楷体" charset="0"/>
              <a:ea typeface="汉鼎简楷体" charset="0"/>
              <a:cs typeface="汉鼎简楷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kumimoji="0" lang="en-US" altLang="zh-CN" sz="800" dirty="0">
              <a:latin typeface="汉鼎简楷体" charset="0"/>
              <a:ea typeface="汉鼎简楷体" charset="0"/>
              <a:cs typeface="汉鼎简楷体" charset="0"/>
            </a:endParaRPr>
          </a:p>
          <a:p>
            <a:pPr>
              <a:lnSpc>
                <a:spcPct val="90000"/>
              </a:lnSpc>
            </a:pP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掀起收视热潮的</a:t>
            </a:r>
            <a:r>
              <a:rPr kumimoji="0" lang="en-US" altLang="zh-CN" sz="2400" dirty="0">
                <a:latin typeface="汉鼎简楷体" charset="0"/>
                <a:ea typeface="汉鼎简楷体" charset="0"/>
                <a:cs typeface="汉鼎简楷体" charset="0"/>
              </a:rPr>
              <a:t>《</a:t>
            </a: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超级女声</a:t>
            </a:r>
            <a:r>
              <a:rPr kumimoji="0" lang="en-US" altLang="zh-CN" sz="2400" dirty="0">
                <a:latin typeface="汉鼎简楷体" charset="0"/>
                <a:ea typeface="汉鼎简楷体" charset="0"/>
                <a:cs typeface="汉鼎简楷体" charset="0"/>
              </a:rPr>
              <a:t>》</a:t>
            </a: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从评委到参赛者都屡遭批评。近日，作为中国广播电视协会播音主持委员会有关反庸俗化座谈会的嘉宾，央视名嘴崔永元畅谈了对电视节目庸俗化倾向的担忧和反感。崔永元认为，现在的电视业界，其节目绩效评价是</a:t>
            </a:r>
            <a:r>
              <a:rPr kumimoji="0" lang="zh-CN" altLang="en-US" sz="2400" dirty="0"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惟收视率论</a:t>
            </a:r>
            <a:r>
              <a:rPr kumimoji="0" lang="zh-CN" altLang="en-US" sz="2400" dirty="0"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，因此为了生存就频频出现一些怪招、损招以吸引观众眼球获得高</a:t>
            </a:r>
            <a:r>
              <a:rPr kumimoji="0" lang="zh-CN" altLang="en-US" sz="2400" dirty="0"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收视率</a:t>
            </a:r>
            <a:r>
              <a:rPr kumimoji="0" lang="zh-CN" altLang="en-US" sz="2400" dirty="0"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400" dirty="0">
                <a:latin typeface="汉鼎简楷体" charset="0"/>
                <a:ea typeface="汉鼎简楷体" charset="0"/>
                <a:cs typeface="汉鼎简楷体" charset="0"/>
              </a:rPr>
              <a:t>。 </a:t>
            </a:r>
            <a:endParaRPr kumimoji="0" lang="zh-CN" altLang="en-US" sz="2100" dirty="0">
              <a:latin typeface="汉鼎简楷体" charset="0"/>
              <a:ea typeface="汉鼎简楷体" charset="0"/>
              <a:cs typeface="汉鼎简楷体" charset="0"/>
            </a:endParaRPr>
          </a:p>
        </p:txBody>
      </p:sp>
      <p:sp>
        <p:nvSpPr>
          <p:cNvPr id="95235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C0279AD-AAB4-5B48-8466-2FA592604C54}" type="slidenum">
              <a:rPr kumimoji="0" lang="en-US" altLang="zh-CN" sz="1200">
                <a:latin typeface="Garamond" charset="0"/>
              </a:rPr>
              <a:pPr/>
              <a:t>24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381000" y="228600"/>
            <a:ext cx="8458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  <a:defRPr/>
            </a:pPr>
            <a:r>
              <a:rPr lang="zh-CN" altLang="en-US" sz="3600" b="1" dirty="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如何获得真理：需要集体的努力</a:t>
            </a:r>
          </a:p>
          <a:p>
            <a:pPr>
              <a:lnSpc>
                <a:spcPct val="100000"/>
              </a:lnSpc>
              <a:buFont typeface="Wingdings" charset="0"/>
              <a:buNone/>
              <a:defRPr/>
            </a:pPr>
            <a:endParaRPr lang="zh-CN" altLang="en-US" sz="1400" b="1" dirty="0">
              <a:solidFill>
                <a:srgbClr val="FFC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  <a:buFont typeface="Wingdings" charset="0"/>
              <a:buNone/>
              <a:defRPr/>
            </a:pPr>
            <a:r>
              <a:rPr lang="zh-CN" altLang="en-US" sz="1600" dirty="0"/>
              <a:t> </a:t>
            </a:r>
            <a:r>
              <a:rPr lang="zh-CN" altLang="en-US" sz="2800" b="1" dirty="0">
                <a:solidFill>
                  <a:srgbClr val="FFFF66"/>
                </a:solidFill>
              </a:rPr>
              <a:t>“真”是一个难以得到的珍宝。</a:t>
            </a:r>
            <a:r>
              <a:rPr lang="zh-CN" altLang="en-US" sz="2600" dirty="0"/>
              <a:t>任何</a:t>
            </a:r>
            <a:r>
              <a:rPr lang="zh-CN" altLang="en-US" sz="2600" dirty="0">
                <a:solidFill>
                  <a:srgbClr val="FF0000"/>
                </a:solidFill>
              </a:rPr>
              <a:t>个人</a:t>
            </a:r>
            <a:r>
              <a:rPr lang="zh-CN" altLang="en-US" sz="2600" dirty="0"/>
              <a:t>的观察都被他的知识状态和结构、观察角度和过程、利益、兴趣、意图、偏向、反映和思考模式，以及表达方式所</a:t>
            </a:r>
            <a:r>
              <a:rPr lang="zh-CN" altLang="en-US" sz="2600" dirty="0">
                <a:solidFill>
                  <a:srgbClr val="FF0000"/>
                </a:solidFill>
              </a:rPr>
              <a:t>限制</a:t>
            </a:r>
            <a:r>
              <a:rPr lang="zh-CN" altLang="en-US" sz="2600" dirty="0"/>
              <a:t>和“</a:t>
            </a:r>
            <a:r>
              <a:rPr lang="zh-CN" altLang="en-US" sz="2600" dirty="0">
                <a:solidFill>
                  <a:srgbClr val="FF0000"/>
                </a:solidFill>
              </a:rPr>
              <a:t>污染</a:t>
            </a:r>
            <a:r>
              <a:rPr lang="zh-CN" altLang="en-US" sz="2600" dirty="0"/>
              <a:t>”。</a:t>
            </a:r>
            <a:endParaRPr lang="en-US" altLang="zh-CN" sz="2600" dirty="0"/>
          </a:p>
          <a:p>
            <a:pPr marL="344488" lvl="1">
              <a:lnSpc>
                <a:spcPct val="100000"/>
              </a:lnSpc>
              <a:buClr>
                <a:srgbClr val="FFCC99"/>
              </a:buClr>
              <a:buSzPct val="60000"/>
              <a:buFont typeface="Wingdings" charset="0"/>
              <a:buChar char="ü"/>
              <a:defRPr/>
            </a:pPr>
            <a:r>
              <a:rPr lang="en-US" altLang="zh-CN" sz="2600" b="1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  </a:t>
            </a:r>
            <a:r>
              <a:rPr lang="zh-CN" altLang="en-US" sz="2600" b="1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个</a:t>
            </a:r>
            <a:r>
              <a:rPr lang="zh-CN" altLang="en-US" sz="2600" b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人的经验是重要的，但需要他人的检验和证实</a:t>
            </a:r>
          </a:p>
          <a:p>
            <a:pPr marL="344488" lvl="1">
              <a:lnSpc>
                <a:spcPct val="100000"/>
              </a:lnSpc>
              <a:buClr>
                <a:srgbClr val="FFCC99"/>
              </a:buClr>
              <a:buSzPct val="60000"/>
              <a:buFont typeface="Wingdings" charset="0"/>
              <a:buChar char="ü"/>
              <a:defRPr/>
            </a:pPr>
            <a:r>
              <a:rPr lang="zh-CN" altLang="en-US" sz="2600" b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  在用证据证实观念之前，我们需要证实证据</a:t>
            </a:r>
          </a:p>
          <a:p>
            <a:pPr marL="344488" lvl="1">
              <a:lnSpc>
                <a:spcPct val="100000"/>
              </a:lnSpc>
              <a:buClr>
                <a:srgbClr val="FFCC99"/>
              </a:buClr>
              <a:buSzPct val="60000"/>
              <a:buFont typeface="Wingdings" charset="0"/>
              <a:buChar char="ü"/>
              <a:defRPr/>
            </a:pPr>
            <a:r>
              <a:rPr lang="zh-CN" altLang="en-US" sz="2600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  </a:t>
            </a:r>
            <a:r>
              <a:rPr lang="zh-CN" altLang="en-US" sz="2600" b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证据的真实必须来自全面性，片面导致虚假</a:t>
            </a:r>
            <a:endParaRPr lang="zh-CN" altLang="en-US" sz="2600" dirty="0"/>
          </a:p>
          <a:p>
            <a:pPr>
              <a:lnSpc>
                <a:spcPct val="100000"/>
              </a:lnSpc>
              <a:defRPr/>
            </a:pPr>
            <a:endParaRPr lang="zh-CN" altLang="en-US" sz="1000" dirty="0"/>
          </a:p>
          <a:p>
            <a:pPr>
              <a:lnSpc>
                <a:spcPct val="100000"/>
              </a:lnSpc>
              <a:buClr>
                <a:srgbClr val="FF00FF"/>
              </a:buClr>
              <a:buSzPct val="75000"/>
              <a:buFont typeface="Wingdings" charset="0"/>
              <a:buChar char="Ø"/>
              <a:defRPr/>
            </a:pPr>
            <a:r>
              <a:rPr lang="zh-CN" altLang="en-US" sz="2800" b="1" dirty="0">
                <a:solidFill>
                  <a:srgbClr val="FFFF66"/>
                </a:solidFill>
              </a:rPr>
              <a:t> 唯一的希望，</a:t>
            </a:r>
            <a:r>
              <a:rPr lang="zh-CN" altLang="en-US" sz="2800" dirty="0"/>
              <a:t>是在</a:t>
            </a:r>
            <a:r>
              <a:rPr lang="zh-CN" altLang="en-US" sz="2800" dirty="0">
                <a:solidFill>
                  <a:srgbClr val="FF0000"/>
                </a:solidFill>
              </a:rPr>
              <a:t>不同偏见</a:t>
            </a:r>
            <a:r>
              <a:rPr lang="zh-CN" altLang="en-US" sz="2800" dirty="0"/>
              <a:t>的对比中，发现没有看到的东西，</a:t>
            </a:r>
            <a:r>
              <a:rPr lang="zh-CN" altLang="en-US" sz="2800" dirty="0">
                <a:solidFill>
                  <a:srgbClr val="FF0000"/>
                </a:solidFill>
              </a:rPr>
              <a:t>分析、综合</a:t>
            </a:r>
            <a:r>
              <a:rPr lang="zh-CN" altLang="en-US" sz="2800" dirty="0"/>
              <a:t>得出</a:t>
            </a:r>
            <a:r>
              <a:rPr lang="zh-CN" altLang="en-US" sz="2800" dirty="0">
                <a:solidFill>
                  <a:srgbClr val="FF0000"/>
                </a:solidFill>
              </a:rPr>
              <a:t>真实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立体</a:t>
            </a:r>
            <a:r>
              <a:rPr lang="zh-CN" altLang="en-US" sz="2800" dirty="0"/>
              <a:t>图象。</a:t>
            </a:r>
            <a:endParaRPr lang="en-US" altLang="zh-CN" sz="2800" dirty="0"/>
          </a:p>
          <a:p>
            <a:pPr>
              <a:lnSpc>
                <a:spcPct val="100000"/>
              </a:lnSpc>
              <a:buClr>
                <a:srgbClr val="FF00FF"/>
              </a:buClr>
              <a:buSzPct val="75000"/>
              <a:buFont typeface="Wingdings" charset="0"/>
              <a:buChar char="Ø"/>
              <a:defRPr/>
            </a:pPr>
            <a:endParaRPr lang="en-US" altLang="zh-CN" sz="2800" dirty="0"/>
          </a:p>
          <a:p>
            <a:pPr>
              <a:lnSpc>
                <a:spcPct val="100000"/>
              </a:lnSpc>
              <a:buClr>
                <a:srgbClr val="FF00FF"/>
              </a:buClr>
              <a:buSzPct val="75000"/>
              <a:buFont typeface="Wingdings" charset="0"/>
              <a:buChar char="Ø"/>
              <a:defRPr/>
            </a:pPr>
            <a:r>
              <a:rPr lang="zh-CN" altLang="en-US" sz="2800" dirty="0"/>
              <a:t>抗日战争，国共谁的贡献大？阅读国、共、日、美。</a:t>
            </a:r>
          </a:p>
          <a:p>
            <a:pPr>
              <a:lnSpc>
                <a:spcPct val="100000"/>
              </a:lnSpc>
              <a:buFont typeface="Wingdings" charset="0"/>
              <a:buNone/>
              <a:defRPr/>
            </a:pPr>
            <a:endParaRPr lang="zh-CN" altLang="en-US" sz="1000" dirty="0"/>
          </a:p>
          <a:p>
            <a:pPr marL="344488" lvl="1">
              <a:lnSpc>
                <a:spcPct val="100000"/>
              </a:lnSpc>
              <a:buClr>
                <a:srgbClr val="FFCC99"/>
              </a:buClr>
              <a:buSzPct val="60000"/>
              <a:buFont typeface="Wingdings" charset="0"/>
              <a:buChar char="ü"/>
              <a:defRPr/>
            </a:pPr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  <a:endParaRPr lang="zh-CN" altLang="en-US" sz="2600" b="1" dirty="0">
              <a:solidFill>
                <a:srgbClr val="66FFFF"/>
              </a:solidFill>
              <a:latin typeface="汉鼎简楷体" charset="0"/>
              <a:ea typeface="汉鼎简楷体" charset="0"/>
              <a:cs typeface="汉鼎简楷体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0F72-2768-834A-8F9F-45E925908CC4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09600" y="381000"/>
            <a:ext cx="80772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sz="4000" b="1" dirty="0">
                <a:solidFill>
                  <a:srgbClr val="CCECFF"/>
                </a:solidFill>
              </a:rPr>
              <a:t>证据、理由的资格鉴定</a:t>
            </a:r>
          </a:p>
          <a:p>
            <a:pPr>
              <a:buFont typeface="Wingdings" charset="0"/>
              <a:buNone/>
              <a:defRPr/>
            </a:pPr>
            <a:endParaRPr lang="zh-CN" altLang="en-US" sz="1000" dirty="0">
              <a:solidFill>
                <a:schemeClr val="hlink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zh-CN" altLang="en-US" sz="3200" dirty="0"/>
              <a:t> 注意证据的</a:t>
            </a:r>
            <a:r>
              <a:rPr lang="zh-CN" altLang="en-US" sz="3200" b="1" dirty="0"/>
              <a:t>可检验性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可接受性</a:t>
            </a:r>
          </a:p>
          <a:p>
            <a:pPr>
              <a:buFont typeface="Wingdings" charset="0"/>
              <a:buNone/>
              <a:defRPr/>
            </a:pPr>
            <a:endParaRPr lang="zh-CN" altLang="en-US" sz="1000" b="1" dirty="0">
              <a:solidFill>
                <a:srgbClr val="FFCCFF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    在判断证据的质量时需要考虑什么呢？</a:t>
            </a:r>
          </a:p>
          <a:p>
            <a:pPr>
              <a:buFont typeface="Wingdings" charset="0"/>
              <a:buNone/>
              <a:defRPr/>
            </a:pPr>
            <a:endParaRPr lang="zh-CN" altLang="en-US" sz="1000" b="1" dirty="0"/>
          </a:p>
          <a:p>
            <a:pPr marL="344488" lvl="1">
              <a:lnSpc>
                <a:spcPct val="100000"/>
              </a:lnSpc>
              <a:buClr>
                <a:schemeClr val="accent2"/>
              </a:buClr>
              <a:buSzPct val="60000"/>
              <a:buFont typeface="Wingdings" charset="0"/>
              <a:buNone/>
              <a:defRPr/>
            </a:pPr>
            <a:r>
              <a:rPr lang="zh-CN" altLang="en-US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某经济学家任顾问的古董店卖给顾客中国古代瓷器。有记者买下一个唐朝的瓷茶壶和一片明朝的瓦片</a:t>
            </a:r>
            <a:r>
              <a:rPr lang="en-US" altLang="zh-CN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,</a:t>
            </a:r>
            <a:r>
              <a:rPr lang="zh-CN" altLang="en-US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拿到著名的英国牛津鉴证所及美国的黎明考古实验室</a:t>
            </a:r>
            <a:r>
              <a:rPr lang="en-US" altLang="zh-CN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,</a:t>
            </a:r>
            <a:r>
              <a:rPr lang="zh-CN" altLang="en-US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采用先进的热释光技术测试，结果发现这两件所谓</a:t>
            </a:r>
            <a:r>
              <a:rPr lang="zh-CN" altLang="en-US" sz="2600" i="1" dirty="0">
                <a:solidFill>
                  <a:srgbClr val="66FFFF"/>
                </a:solidFill>
                <a:latin typeface="Arial"/>
                <a:ea typeface="汉鼎简楷体" charset="0"/>
                <a:cs typeface="汉鼎简楷体" charset="0"/>
              </a:rPr>
              <a:t>“</a:t>
            </a:r>
            <a:r>
              <a:rPr lang="zh-CN" altLang="en-US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文物</a:t>
            </a:r>
            <a:r>
              <a:rPr lang="zh-CN" altLang="en-US" sz="2600" i="1" dirty="0">
                <a:solidFill>
                  <a:srgbClr val="66FFFF"/>
                </a:solidFill>
                <a:latin typeface="Arial"/>
                <a:ea typeface="汉鼎简楷体" charset="0"/>
                <a:cs typeface="汉鼎简楷体" charset="0"/>
              </a:rPr>
              <a:t>”</a:t>
            </a:r>
            <a:r>
              <a:rPr lang="zh-CN" altLang="en-US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均不足</a:t>
            </a:r>
            <a:r>
              <a:rPr lang="en-US" altLang="zh-CN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100</a:t>
            </a:r>
            <a:r>
              <a:rPr lang="zh-CN" altLang="en-US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年。该经济学家坚持那些古董并非赝品</a:t>
            </a:r>
            <a:r>
              <a:rPr lang="en-US" altLang="zh-CN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,</a:t>
            </a:r>
            <a:r>
              <a:rPr lang="zh-CN" altLang="en-US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他说：</a:t>
            </a:r>
            <a:r>
              <a:rPr lang="zh-CN" altLang="en-US" sz="2600" i="1" dirty="0">
                <a:solidFill>
                  <a:srgbClr val="66FFFF"/>
                </a:solidFill>
                <a:latin typeface="Arial"/>
                <a:ea typeface="汉鼎简楷体" charset="0"/>
                <a:cs typeface="汉鼎简楷体" charset="0"/>
              </a:rPr>
              <a:t>“</a:t>
            </a:r>
            <a:r>
              <a:rPr lang="zh-CN" altLang="en-US" sz="2600" b="1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我的考古方法自成一家，前无古人</a:t>
            </a:r>
            <a:r>
              <a:rPr lang="zh-CN" altLang="en-US" sz="2600" i="1" dirty="0">
                <a:solidFill>
                  <a:srgbClr val="66FFFF"/>
                </a:solidFill>
                <a:latin typeface="Arial"/>
                <a:ea typeface="汉鼎简楷体" charset="0"/>
                <a:cs typeface="汉鼎简楷体" charset="0"/>
              </a:rPr>
              <a:t>”</a:t>
            </a:r>
            <a:r>
              <a:rPr lang="zh-CN" altLang="en-US" sz="2600" i="1" dirty="0">
                <a:solidFill>
                  <a:srgbClr val="66FFFF"/>
                </a:solidFill>
                <a:latin typeface="汉鼎简楷体" charset="0"/>
                <a:ea typeface="汉鼎简楷体" charset="0"/>
                <a:cs typeface="汉鼎简楷体" charset="0"/>
              </a:rPr>
              <a:t>。</a:t>
            </a:r>
          </a:p>
          <a:p>
            <a:pPr>
              <a:lnSpc>
                <a:spcPct val="100000"/>
              </a:lnSpc>
              <a:buFont typeface="Wingdings" charset="0"/>
              <a:buNone/>
              <a:defRPr/>
            </a:pPr>
            <a:endParaRPr lang="zh-CN" altLang="en-US" sz="1000" b="1" dirty="0"/>
          </a:p>
          <a:p>
            <a:pPr>
              <a:buFont typeface="Wingdings" charset="0"/>
              <a:buNone/>
              <a:defRPr/>
            </a:pP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──</a:t>
            </a:r>
            <a:r>
              <a:rPr lang="zh-CN" altLang="en-US" sz="2800" i="1" dirty="0">
                <a:cs typeface="Arial Unicode MS" charset="0"/>
              </a:rPr>
              <a:t>你信谁，为什么？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78D63-9C4C-E043-AC42-079041DB8520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609600" y="457200"/>
            <a:ext cx="80772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 客观的可检验性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──</a:t>
            </a:r>
            <a:r>
              <a:rPr lang="zh-CN" altLang="en-US" sz="2400" dirty="0"/>
              <a:t>再怎么强调这一点也不为过。</a:t>
            </a:r>
          </a:p>
          <a:p>
            <a:pPr>
              <a:buFont typeface="Wingdings" charset="0"/>
              <a:buNone/>
              <a:defRPr/>
            </a:pPr>
            <a:endParaRPr lang="zh-CN" altLang="en-US" sz="1000" b="1" dirty="0"/>
          </a:p>
          <a:p>
            <a:pPr>
              <a:defRPr/>
            </a:pP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 检验中的推理是可</a:t>
            </a:r>
            <a:r>
              <a:rPr lang="zh-CN" sz="2800" b="1" dirty="0">
                <a:solidFill>
                  <a:srgbClr val="FFCC66"/>
                </a:solidFill>
                <a:cs typeface="Arial Unicode MS" charset="0"/>
              </a:rPr>
              <a:t>理解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、 可证明的</a:t>
            </a:r>
            <a:endParaRPr lang="en-US" altLang="zh-CN" sz="2800" b="1" dirty="0">
              <a:solidFill>
                <a:srgbClr val="FFCC66"/>
              </a:solidFill>
              <a:cs typeface="Arial Unicode MS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altLang="zh-CN" dirty="0"/>
              <a:t>    </a:t>
            </a:r>
            <a:r>
              <a:rPr lang="zh-CN" altLang="en-US" sz="2400" dirty="0"/>
              <a:t>科学观察的推理的每一个步骤及其原理都应是可证明的。</a:t>
            </a:r>
          </a:p>
          <a:p>
            <a:pPr>
              <a:buFont typeface="Wingdings" charset="0"/>
              <a:buNone/>
              <a:defRPr/>
            </a:pPr>
            <a:endParaRPr lang="zh-CN" altLang="en-US" sz="1000" dirty="0"/>
          </a:p>
          <a:p>
            <a:pPr>
              <a:defRPr/>
            </a:pP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检验</a:t>
            </a:r>
            <a:r>
              <a:rPr lang="zh-CN" sz="2800" b="1" dirty="0">
                <a:solidFill>
                  <a:srgbClr val="FFCC66"/>
                </a:solidFill>
                <a:cs typeface="Arial Unicode MS" charset="0"/>
              </a:rPr>
              <a:t>背后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的实验理论是</a:t>
            </a:r>
            <a:r>
              <a:rPr lang="zh-CN" sz="2800" b="1" dirty="0">
                <a:solidFill>
                  <a:srgbClr val="FFCC66"/>
                </a:solidFill>
                <a:cs typeface="Arial Unicode MS" charset="0"/>
              </a:rPr>
              <a:t>清楚、可靠的</a:t>
            </a:r>
            <a:endParaRPr lang="en-US" altLang="zh-CN" sz="2800" b="1" dirty="0">
              <a:solidFill>
                <a:srgbClr val="FFCC66"/>
              </a:solidFill>
              <a:cs typeface="Arial Unicode MS" charset="0"/>
            </a:endParaRPr>
          </a:p>
          <a:p>
            <a:pPr>
              <a:buFont typeface="Wingdings" charset="0"/>
              <a:buNone/>
              <a:defRPr/>
            </a:pPr>
            <a:r>
              <a:rPr lang="zh-CN" altLang="en-US" dirty="0"/>
              <a:t>    </a:t>
            </a:r>
            <a:r>
              <a:rPr lang="zh-CN" altLang="en-US" sz="2400" dirty="0"/>
              <a:t>检查实验后面的观念，</a:t>
            </a:r>
            <a:r>
              <a:rPr lang="zh-CN" sz="2400" dirty="0"/>
              <a:t>标准</a:t>
            </a:r>
            <a:r>
              <a:rPr lang="zh-CN" altLang="en-US" sz="2400" dirty="0"/>
              <a:t>，不管是证实还是证伪。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000" dirty="0"/>
              <a:t>  </a:t>
            </a:r>
            <a:endParaRPr lang="zh-CN" altLang="en-US" sz="1000" dirty="0"/>
          </a:p>
          <a:p>
            <a:pPr>
              <a:lnSpc>
                <a:spcPct val="100000"/>
              </a:lnSpc>
              <a:defRPr/>
            </a:pP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 可接受性，可信性是具体的</a:t>
            </a:r>
            <a:r>
              <a:rPr lang="zh-CN" altLang="en-US" b="1" dirty="0">
                <a:solidFill>
                  <a:srgbClr val="FFCC66"/>
                </a:solidFill>
              </a:rPr>
              <a:t>、</a:t>
            </a:r>
            <a:r>
              <a:rPr lang="zh-CN" altLang="en-US" dirty="0">
                <a:cs typeface="+mn-cs"/>
              </a:rPr>
              <a:t> 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现时的</a:t>
            </a:r>
          </a:p>
          <a:p>
            <a:pPr>
              <a:buFont typeface="Wingdings" charset="0"/>
              <a:buNone/>
              <a:defRPr/>
            </a:pPr>
            <a:r>
              <a:rPr lang="zh-CN" altLang="en-US" dirty="0"/>
              <a:t>     </a:t>
            </a:r>
            <a:r>
              <a:rPr lang="zh-CN" altLang="en-US" sz="2400" dirty="0"/>
              <a:t>在很多情况下，我们不能肯定证据真，但根据现有经验、知识，</a:t>
            </a:r>
            <a:r>
              <a:rPr lang="zh-CN" sz="2400" dirty="0"/>
              <a:t>而把</a:t>
            </a:r>
            <a:r>
              <a:rPr lang="zh-CN" altLang="en-US" sz="2400" dirty="0"/>
              <a:t>它看作可信的、可以接受为论证的基础。</a:t>
            </a:r>
            <a:endParaRPr lang="en-US" altLang="zh-CN" sz="2400" dirty="0"/>
          </a:p>
          <a:p>
            <a:pPr>
              <a:lnSpc>
                <a:spcPct val="100000"/>
              </a:lnSpc>
              <a:buFont typeface="Wingdings" charset="0"/>
              <a:buNone/>
              <a:defRPr/>
            </a:pPr>
            <a:endParaRPr lang="en-US" altLang="zh-CN" sz="1000" dirty="0"/>
          </a:p>
          <a:p>
            <a:pPr>
              <a:lnSpc>
                <a:spcPct val="100000"/>
              </a:lnSpc>
              <a:defRPr/>
            </a:pP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 </a:t>
            </a:r>
            <a:r>
              <a:rPr lang="zh-CN" sz="2800" b="1" dirty="0">
                <a:solidFill>
                  <a:srgbClr val="FFCC66"/>
                </a:solidFill>
                <a:cs typeface="Arial Unicode MS" charset="0"/>
              </a:rPr>
              <a:t>对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检验</a:t>
            </a:r>
            <a:r>
              <a:rPr lang="zh-CN" sz="2800" b="1" dirty="0">
                <a:solidFill>
                  <a:srgbClr val="FFCC66"/>
                </a:solidFill>
                <a:cs typeface="Arial Unicode MS" charset="0"/>
              </a:rPr>
              <a:t>保持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批判性态度</a:t>
            </a:r>
            <a:endParaRPr lang="en-US" altLang="zh-CN" sz="2800" b="1" dirty="0">
              <a:solidFill>
                <a:srgbClr val="FFCC66"/>
              </a:solidFill>
              <a:cs typeface="Arial Unicode MS" charset="0"/>
            </a:endParaRPr>
          </a:p>
          <a:p>
            <a:pPr>
              <a:lnSpc>
                <a:spcPct val="100000"/>
              </a:lnSpc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zh-CN" sz="2400" dirty="0"/>
              <a:t>相应地，</a:t>
            </a:r>
            <a:r>
              <a:rPr lang="zh-CN" altLang="en-US" sz="2400" dirty="0"/>
              <a:t>对证据的真实性和检验，保持开放的态度。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FFC4D-F7A8-564E-A174-F93E59D9193F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609600" y="381000"/>
            <a:ext cx="80772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altLang="zh-CN" sz="1800" dirty="0"/>
              <a:t> </a:t>
            </a:r>
            <a:r>
              <a:rPr lang="zh-CN" altLang="en-US" sz="3600" b="1" dirty="0"/>
              <a:t>间接证据的来源和资格</a:t>
            </a:r>
          </a:p>
          <a:p>
            <a:pPr>
              <a:buFont typeface="Wingdings" charset="0"/>
              <a:buNone/>
            </a:pPr>
            <a:r>
              <a:rPr lang="zh-CN" altLang="en-US" sz="1000" dirty="0"/>
              <a:t> 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zh-CN" altLang="en-US" sz="2500" dirty="0"/>
              <a:t>大多数情况下</a:t>
            </a:r>
            <a:r>
              <a:rPr lang="en-US" altLang="zh-CN" sz="2500" dirty="0"/>
              <a:t>,</a:t>
            </a:r>
            <a:r>
              <a:rPr lang="zh-CN" altLang="en-US" sz="2500" dirty="0"/>
              <a:t>对证据的检验</a:t>
            </a:r>
            <a:r>
              <a:rPr lang="en-US" altLang="zh-CN" sz="2500" dirty="0"/>
              <a:t>, </a:t>
            </a:r>
            <a:r>
              <a:rPr lang="zh-CN" altLang="en-US" sz="2500" dirty="0"/>
              <a:t>就是分析和评价他人的观察、实验和实践报告</a:t>
            </a:r>
            <a:r>
              <a:rPr lang="en-US" altLang="zh-CN" sz="2500" dirty="0"/>
              <a:t>,</a:t>
            </a:r>
            <a:r>
              <a:rPr lang="zh-CN" altLang="en-US" sz="2500" dirty="0"/>
              <a:t>就是考察论据的来源的品质问题。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endParaRPr lang="zh-CN" altLang="en-US" sz="1000" dirty="0"/>
          </a:p>
          <a:p>
            <a:pPr>
              <a:lnSpc>
                <a:spcPct val="100000"/>
              </a:lnSpc>
              <a:buClr>
                <a:srgbClr val="FFCC66"/>
              </a:buClr>
              <a:buFont typeface="Wingdings" charset="0"/>
              <a:buChar char="Ø"/>
            </a:pPr>
            <a:r>
              <a:rPr lang="zh-CN" altLang="en-US" sz="1800" dirty="0"/>
              <a:t> </a:t>
            </a:r>
            <a:r>
              <a:rPr lang="en-US" altLang="zh-CN" sz="2800" b="1" dirty="0">
                <a:solidFill>
                  <a:srgbClr val="FFCC66"/>
                </a:solidFill>
                <a:cs typeface="Arial Unicode MS" charset="0"/>
              </a:rPr>
              <a:t>1) 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引用来源的准确无误</a:t>
            </a:r>
            <a:r>
              <a:rPr lang="en-US" altLang="zh-CN" sz="2800" b="1" dirty="0">
                <a:solidFill>
                  <a:srgbClr val="FFCC66"/>
                </a:solidFill>
                <a:cs typeface="Arial Unicode MS" charset="0"/>
              </a:rPr>
              <a:t>:</a:t>
            </a:r>
            <a:r>
              <a:rPr lang="en-US" altLang="zh-CN" b="1" dirty="0"/>
              <a:t> </a:t>
            </a:r>
            <a:r>
              <a:rPr lang="zh-CN" altLang="en-US" sz="2400" dirty="0"/>
              <a:t>可以核查和证实</a:t>
            </a:r>
            <a:r>
              <a:rPr lang="zh-CN" altLang="en-US" dirty="0"/>
              <a:t>。</a:t>
            </a:r>
            <a:endParaRPr lang="zh-CN" altLang="en-US" sz="2400" dirty="0"/>
          </a:p>
          <a:p>
            <a:pPr>
              <a:lnSpc>
                <a:spcPct val="100000"/>
              </a:lnSpc>
              <a:buClr>
                <a:srgbClr val="FFCC66"/>
              </a:buClr>
              <a:buFont typeface="Wingdings" charset="0"/>
              <a:buChar char="Ø"/>
            </a:pPr>
            <a:endParaRPr lang="zh-CN" altLang="en-US" sz="1000" b="1" dirty="0"/>
          </a:p>
          <a:p>
            <a:pPr>
              <a:lnSpc>
                <a:spcPct val="100000"/>
              </a:lnSpc>
              <a:buClr>
                <a:srgbClr val="FFCC66"/>
              </a:buClr>
              <a:buFont typeface="Wingdings" charset="0"/>
              <a:buChar char="Ø"/>
            </a:pPr>
            <a:r>
              <a:rPr lang="zh-CN" altLang="en-US" sz="1800" b="1" dirty="0"/>
              <a:t> </a:t>
            </a:r>
            <a:r>
              <a:rPr lang="en-US" altLang="zh-CN" sz="2800" b="1" dirty="0">
                <a:solidFill>
                  <a:srgbClr val="FFCC66"/>
                </a:solidFill>
                <a:cs typeface="Arial Unicode MS" charset="0"/>
              </a:rPr>
              <a:t>2) 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信息来源的可靠性</a:t>
            </a:r>
            <a:r>
              <a:rPr lang="en-US" altLang="zh-CN" sz="2800" b="1" dirty="0">
                <a:solidFill>
                  <a:srgbClr val="FFCC66"/>
                </a:solidFill>
                <a:cs typeface="Arial Unicode MS" charset="0"/>
              </a:rPr>
              <a:t>:</a:t>
            </a:r>
            <a:r>
              <a:rPr lang="en-US" altLang="zh-CN" b="1" dirty="0"/>
              <a:t> </a:t>
            </a:r>
            <a:r>
              <a:rPr lang="zh-CN" altLang="en-US" sz="2400" dirty="0"/>
              <a:t>过去在这个题材上表现如何？</a:t>
            </a:r>
          </a:p>
          <a:p>
            <a:pPr>
              <a:lnSpc>
                <a:spcPct val="100000"/>
              </a:lnSpc>
              <a:buClr>
                <a:srgbClr val="FFCC66"/>
              </a:buClr>
              <a:buFont typeface="Wingdings" charset="0"/>
              <a:buChar char="Ø"/>
            </a:pPr>
            <a:endParaRPr lang="zh-CN" altLang="en-US" sz="1000" b="1" dirty="0"/>
          </a:p>
          <a:p>
            <a:pPr>
              <a:lnSpc>
                <a:spcPct val="100000"/>
              </a:lnSpc>
              <a:buClr>
                <a:srgbClr val="FFCC66"/>
              </a:buClr>
              <a:buFont typeface="Wingdings" charset="0"/>
              <a:buChar char="Ø"/>
            </a:pPr>
            <a:r>
              <a:rPr lang="zh-CN" altLang="en-US" sz="1800" dirty="0"/>
              <a:t> </a:t>
            </a:r>
            <a:r>
              <a:rPr lang="en-US" altLang="zh-CN" sz="2800" b="1" dirty="0">
                <a:solidFill>
                  <a:srgbClr val="FFCC66"/>
                </a:solidFill>
                <a:cs typeface="Arial Unicode MS" charset="0"/>
              </a:rPr>
              <a:t>3) 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来源对信息的了解程度和资格</a:t>
            </a:r>
          </a:p>
          <a:p>
            <a:pPr marL="344488" lvl="1">
              <a:lnSpc>
                <a:spcPct val="100000"/>
              </a:lnSpc>
              <a:buClr>
                <a:srgbClr val="FFCC99"/>
              </a:buClr>
              <a:buSzPct val="60000"/>
              <a:buFont typeface="Wingdings" charset="0"/>
              <a:buChar char="ü"/>
            </a:pPr>
            <a:r>
              <a:rPr lang="zh-CN" altLang="en-US" sz="1700" dirty="0"/>
              <a:t>  </a:t>
            </a:r>
            <a:r>
              <a:rPr lang="zh-CN" altLang="en-US" sz="2400" dirty="0"/>
              <a:t>首先是信息提供者对情况的了解程度。</a:t>
            </a:r>
          </a:p>
          <a:p>
            <a:pPr marL="344488" lvl="1">
              <a:lnSpc>
                <a:spcPct val="100000"/>
              </a:lnSpc>
              <a:buClr>
                <a:srgbClr val="FFCC99"/>
              </a:buClr>
              <a:buSzPct val="60000"/>
              <a:buFont typeface="Wingdings" charset="0"/>
              <a:buChar char="ü"/>
            </a:pPr>
            <a:r>
              <a:rPr lang="en-US" altLang="zh-CN" sz="2400" dirty="0"/>
              <a:t> </a:t>
            </a:r>
            <a:r>
              <a:rPr lang="zh-CN" altLang="en-US" sz="2400" dirty="0"/>
              <a:t>引用专家，只是因为他们可能了解更多更全。</a:t>
            </a:r>
          </a:p>
          <a:p>
            <a:pPr marL="344488" lvl="1">
              <a:lnSpc>
                <a:spcPct val="100000"/>
              </a:lnSpc>
              <a:buClr>
                <a:srgbClr val="FFCC99"/>
              </a:buClr>
              <a:buSzPct val="60000"/>
              <a:buFont typeface="Wingdings" charset="0"/>
              <a:buChar char="ü"/>
            </a:pPr>
            <a:r>
              <a:rPr lang="zh-CN" altLang="en-US" sz="1800" dirty="0"/>
              <a:t>  </a:t>
            </a:r>
            <a:r>
              <a:rPr lang="zh-CN" altLang="en-US" sz="2400" dirty="0"/>
              <a:t>注意：专家不一定是了解者，你要鉴别他们。 </a:t>
            </a:r>
            <a:endParaRPr lang="en-US" altLang="zh-CN" sz="2400" dirty="0"/>
          </a:p>
          <a:p>
            <a:pPr marL="344488" lvl="1">
              <a:lnSpc>
                <a:spcPct val="100000"/>
              </a:lnSpc>
              <a:buClr>
                <a:srgbClr val="FFCC99"/>
              </a:buClr>
              <a:buSzPct val="60000"/>
              <a:buFont typeface="Wingdings" charset="0"/>
              <a:buChar char="ü"/>
            </a:pPr>
            <a:r>
              <a:rPr lang="zh-CN" altLang="en-US" sz="2400" dirty="0"/>
              <a:t>“周老虎”也曾经是经过动物专家鉴定成立的。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57EB7-CAFF-9144-89C8-F7734746FBCC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457200" y="381000"/>
            <a:ext cx="822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altLang="zh-CN" sz="1800" dirty="0"/>
              <a:t> </a:t>
            </a:r>
            <a:r>
              <a:rPr lang="zh-CN" altLang="en-US" sz="3200" b="1" dirty="0"/>
              <a:t>间接证据来源的</a:t>
            </a:r>
            <a:r>
              <a:rPr lang="zh-CN" altLang="en-US" sz="3200" b="1" dirty="0">
                <a:solidFill>
                  <a:srgbClr val="FF0000"/>
                </a:solidFill>
              </a:rPr>
              <a:t>公正性</a:t>
            </a:r>
            <a:r>
              <a:rPr lang="zh-CN" altLang="en-US" sz="3200" b="1" dirty="0"/>
              <a:t>和</a:t>
            </a:r>
            <a:r>
              <a:rPr lang="zh-CN" altLang="en-US" sz="3200" b="1" dirty="0">
                <a:solidFill>
                  <a:srgbClr val="FF0000"/>
                </a:solidFill>
              </a:rPr>
              <a:t>旁证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zh-CN" altLang="en-US" sz="1600" dirty="0"/>
              <a:t> 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Wingdings" charset="0"/>
              <a:buChar char="Ø"/>
            </a:pPr>
            <a:r>
              <a:rPr lang="en-US" altLang="zh-CN" sz="2800" b="1" dirty="0">
                <a:solidFill>
                  <a:srgbClr val="FFCC66"/>
                </a:solidFill>
                <a:cs typeface="Arial Unicode MS" charset="0"/>
              </a:rPr>
              <a:t>1) </a:t>
            </a:r>
            <a:r>
              <a:rPr lang="zh-CN" altLang="en-US" sz="2800" b="1" dirty="0">
                <a:solidFill>
                  <a:srgbClr val="FF0000"/>
                </a:solidFill>
                <a:cs typeface="Arial Unicode MS" charset="0"/>
              </a:rPr>
              <a:t>公正性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是最关键的，也是信息准确性出毛病的最主要因素</a:t>
            </a:r>
          </a:p>
          <a:p>
            <a:pPr marL="344488" lvl="1">
              <a:lnSpc>
                <a:spcPct val="100000"/>
              </a:lnSpc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zh-CN" altLang="en-US" sz="2600" dirty="0">
                <a:solidFill>
                  <a:srgbClr val="CCECFF"/>
                </a:solidFill>
              </a:rPr>
              <a:t> 没有公正，信息来源的其他资格，比如事件亲身经历、第一手报道、专家权威等，只起迷惑作用。</a:t>
            </a:r>
            <a:endParaRPr lang="en-US" altLang="zh-CN" sz="2600" dirty="0">
              <a:solidFill>
                <a:srgbClr val="CCECFF"/>
              </a:solidFill>
            </a:endParaRPr>
          </a:p>
          <a:p>
            <a:pPr marL="344488" lvl="1">
              <a:lnSpc>
                <a:spcPct val="100000"/>
              </a:lnSpc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zh-CN" altLang="en-US" sz="1000" dirty="0">
              <a:solidFill>
                <a:srgbClr val="CCECFF"/>
              </a:solidFill>
            </a:endParaRPr>
          </a:p>
          <a:p>
            <a:pPr>
              <a:lnSpc>
                <a:spcPct val="100000"/>
              </a:lnSpc>
              <a:buClr>
                <a:schemeClr val="hlink"/>
              </a:buClr>
              <a:buFont typeface="Wingdings" charset="0"/>
              <a:buChar char="Ø"/>
            </a:pPr>
            <a:r>
              <a:rPr lang="en-US" altLang="zh-CN" b="1" dirty="0"/>
              <a:t> </a:t>
            </a:r>
            <a:r>
              <a:rPr lang="en-US" altLang="zh-CN" sz="2800" b="1" dirty="0">
                <a:solidFill>
                  <a:srgbClr val="FFCC66"/>
                </a:solidFill>
                <a:cs typeface="Arial Unicode MS" charset="0"/>
              </a:rPr>
              <a:t>2) 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寻求</a:t>
            </a:r>
            <a:r>
              <a:rPr lang="zh-CN" altLang="en-US" sz="2800" b="1" dirty="0">
                <a:solidFill>
                  <a:srgbClr val="FF0000"/>
                </a:solidFill>
                <a:cs typeface="Arial Unicode MS" charset="0"/>
              </a:rPr>
              <a:t>多方面独立来源</a:t>
            </a: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提供、检验证据</a:t>
            </a:r>
          </a:p>
          <a:p>
            <a:pPr marL="344488" lvl="1">
              <a:lnSpc>
                <a:spcPct val="100000"/>
              </a:lnSpc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zh-CN" altLang="en-US" sz="2600" dirty="0">
                <a:solidFill>
                  <a:schemeClr val="hlink"/>
                </a:solidFill>
              </a:rPr>
              <a:t> </a:t>
            </a:r>
            <a:r>
              <a:rPr lang="zh-CN" altLang="en-US" sz="2600" dirty="0">
                <a:solidFill>
                  <a:srgbClr val="CCECFF"/>
                </a:solidFill>
              </a:rPr>
              <a:t>这也是发现证据来源的偏向的最好办法。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Wingdings" charset="0"/>
              <a:buNone/>
            </a:pPr>
            <a:endParaRPr lang="zh-CN" altLang="en-US" sz="1000" dirty="0">
              <a:solidFill>
                <a:schemeClr val="hlink"/>
              </a:solidFill>
            </a:endParaRPr>
          </a:p>
          <a:p>
            <a:pPr>
              <a:lnSpc>
                <a:spcPct val="100000"/>
              </a:lnSpc>
              <a:buClr>
                <a:schemeClr val="hlink"/>
              </a:buClr>
              <a:buFont typeface="Wingdings" charset="0"/>
              <a:buChar char="Ø"/>
            </a:pP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 </a:t>
            </a:r>
            <a:endParaRPr lang="en-US" altLang="zh-CN" sz="2800" b="1" dirty="0">
              <a:solidFill>
                <a:srgbClr val="FFCC66"/>
              </a:solidFill>
              <a:cs typeface="Arial Unicode MS" charset="0"/>
            </a:endParaRPr>
          </a:p>
          <a:p>
            <a:pPr>
              <a:lnSpc>
                <a:spcPct val="100000"/>
              </a:lnSpc>
              <a:buClr>
                <a:schemeClr val="hlink"/>
              </a:buClr>
              <a:buFont typeface="Wingdings" charset="0"/>
              <a:buChar char="Ø"/>
            </a:pPr>
            <a:r>
              <a:rPr lang="zh-CN" altLang="en-US" sz="2800" b="1" dirty="0">
                <a:solidFill>
                  <a:srgbClr val="FFCC66"/>
                </a:solidFill>
                <a:cs typeface="Arial Unicode MS" charset="0"/>
              </a:rPr>
              <a:t>问题，当没有独立来源证实的情况下怎么办？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59C62-C1AF-914A-BA7F-DC33827F7B9E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304800" y="12954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None/>
            </a:pPr>
            <a:r>
              <a:rPr lang="zh-CN" altLang="en-US" sz="2800" dirty="0"/>
              <a:t>中世纪哲学家</a:t>
            </a:r>
            <a:r>
              <a:rPr lang="en-US" altLang="zh-CN" sz="2800" dirty="0"/>
              <a:t> Roger Bacon </a:t>
            </a:r>
            <a:r>
              <a:rPr lang="zh-CN" altLang="en-US" sz="2800" dirty="0"/>
              <a:t>总结了错误的四大来源： 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）对权威的遵从，</a:t>
            </a:r>
            <a:r>
              <a:rPr lang="en-US" altLang="zh-CN" sz="2800" dirty="0"/>
              <a:t>    2</a:t>
            </a:r>
            <a:r>
              <a:rPr lang="zh-CN" altLang="en-US" sz="2800" dirty="0"/>
              <a:t>）习惯势力， 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）无知群众的偏见，</a:t>
            </a:r>
            <a:r>
              <a:rPr lang="en-US" altLang="zh-CN" sz="2800" dirty="0"/>
              <a:t>4</a:t>
            </a:r>
            <a:r>
              <a:rPr lang="zh-CN" altLang="en-US" sz="2800" dirty="0"/>
              <a:t>）我们性格中的骄傲自负。</a:t>
            </a:r>
          </a:p>
          <a:p>
            <a:pPr>
              <a:buNone/>
            </a:pP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近代哲学家</a:t>
            </a:r>
            <a:r>
              <a:rPr lang="en-US" altLang="zh-CN" sz="2800" dirty="0"/>
              <a:t> Francis Bacon  </a:t>
            </a:r>
            <a:r>
              <a:rPr lang="zh-CN" altLang="en-US" sz="2800" dirty="0"/>
              <a:t>总结了真理的四种障碍：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A</a:t>
            </a:r>
            <a:r>
              <a:rPr lang="zh-CN" altLang="en-US" sz="2800" dirty="0"/>
              <a:t>）洞穴偶像</a:t>
            </a:r>
            <a:r>
              <a:rPr lang="en-US" altLang="zh-CN" sz="2800" dirty="0"/>
              <a:t>—</a:t>
            </a:r>
            <a:r>
              <a:rPr lang="zh-CN" altLang="en-US" sz="2800" dirty="0"/>
              <a:t>柏拉图的洞穴，个人认知的局限性；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B</a:t>
            </a:r>
            <a:r>
              <a:rPr lang="zh-CN" altLang="en-US" sz="2800" dirty="0"/>
              <a:t>）种族偶像</a:t>
            </a:r>
            <a:r>
              <a:rPr lang="en-US" altLang="zh-CN" sz="2800" dirty="0"/>
              <a:t>—</a:t>
            </a:r>
            <a:r>
              <a:rPr lang="zh-CN" altLang="en-US" sz="2800" dirty="0"/>
              <a:t>人人共有的错误，来自环境和种族传统；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C</a:t>
            </a:r>
            <a:r>
              <a:rPr lang="zh-CN" altLang="en-US" sz="2800" dirty="0"/>
              <a:t>）市场偶像</a:t>
            </a:r>
            <a:r>
              <a:rPr lang="en-US" altLang="zh-CN" sz="2800" dirty="0"/>
              <a:t>—</a:t>
            </a:r>
            <a:r>
              <a:rPr lang="zh-CN" altLang="en-US" sz="2800" dirty="0"/>
              <a:t>来自市场传闻，人云亦云；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D</a:t>
            </a:r>
            <a:r>
              <a:rPr lang="zh-CN" altLang="en-US" sz="2800" dirty="0"/>
              <a:t>）剧场偶像</a:t>
            </a:r>
            <a:r>
              <a:rPr lang="en-US" altLang="zh-CN" sz="2800" dirty="0"/>
              <a:t>—</a:t>
            </a:r>
            <a:r>
              <a:rPr lang="zh-CN" altLang="en-US" sz="2800" dirty="0"/>
              <a:t>我们崇拜的公认思想体系中的错误。</a:t>
            </a:r>
            <a:endParaRPr lang="en-US" altLang="zh-CN" sz="2800" dirty="0"/>
          </a:p>
          <a:p>
            <a:pPr>
              <a:buNone/>
            </a:pP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zh-CN" altLang="en-US" sz="2800" b="1" dirty="0">
                <a:solidFill>
                  <a:schemeClr val="accent1"/>
                </a:solidFill>
              </a:rPr>
              <a:t>当代的情况要复杂得多！请看案例：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buNone/>
            </a:pP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CCECFF"/>
                </a:solidFill>
                <a:latin typeface="Garamond" charset="0"/>
              </a:rPr>
              <a:t>考察证据和理由</a:t>
            </a:r>
            <a:r>
              <a:rPr lang="en-US" altLang="zh-CN" sz="4000" b="1" dirty="0">
                <a:solidFill>
                  <a:srgbClr val="CCECFF"/>
                </a:solidFill>
                <a:latin typeface="Garamond" charset="0"/>
              </a:rPr>
              <a:t>:</a:t>
            </a:r>
            <a:endParaRPr lang="zh-CN" altLang="en-US" sz="4000" b="1" dirty="0">
              <a:solidFill>
                <a:srgbClr val="CCECFF"/>
              </a:solidFill>
              <a:latin typeface="Garamond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0E638-52AD-9C40-A019-CE9BB45BF660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3714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altLang="zh-CN" sz="1800"/>
              <a:t>  </a:t>
            </a:r>
            <a:r>
              <a:rPr lang="en-US" altLang="zh-CN" sz="2800" b="1">
                <a:solidFill>
                  <a:schemeClr val="hlink"/>
                </a:solidFill>
              </a:rPr>
              <a:t>5.2.4 </a:t>
            </a:r>
            <a:r>
              <a:rPr lang="zh-CN" altLang="en-US" sz="2800" b="1">
                <a:solidFill>
                  <a:schemeClr val="hlink"/>
                </a:solidFill>
              </a:rPr>
              <a:t>当没有旁证的时候</a:t>
            </a:r>
            <a:r>
              <a:rPr lang="en-US" altLang="zh-CN" sz="2800" b="1">
                <a:solidFill>
                  <a:schemeClr val="hlink"/>
                </a:solidFill>
              </a:rPr>
              <a:t>…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endParaRPr lang="en-US" altLang="zh-CN" sz="1000">
              <a:solidFill>
                <a:schemeClr val="hlink"/>
              </a:solidFill>
            </a:endParaRPr>
          </a:p>
        </p:txBody>
      </p:sp>
      <p:pic>
        <p:nvPicPr>
          <p:cNvPr id="1013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14859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Rectangle 6"/>
          <p:cNvSpPr>
            <a:spLocks noChangeArrowheads="1"/>
          </p:cNvSpPr>
          <p:nvPr/>
        </p:nvSpPr>
        <p:spPr bwMode="auto">
          <a:xfrm>
            <a:off x="2057400" y="914400"/>
            <a:ext cx="6705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endParaRPr lang="en-US" altLang="zh-CN" sz="1000"/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zh-CN" altLang="en-US" sz="2400" i="1"/>
              <a:t>黑人明星辛普森（</a:t>
            </a:r>
            <a:r>
              <a:rPr lang="en-US" altLang="zh-CN" sz="2400" i="1"/>
              <a:t>O.J.Simpson</a:t>
            </a:r>
            <a:r>
              <a:rPr lang="zh-CN" altLang="en-US" sz="2400" i="1"/>
              <a:t>）是美国著名的美式足球明星</a:t>
            </a:r>
            <a:r>
              <a:rPr lang="en-US" altLang="zh-CN" sz="2400" i="1"/>
              <a:t>,</a:t>
            </a:r>
            <a:r>
              <a:rPr lang="zh-CN" altLang="en-US" sz="2400" i="1"/>
              <a:t> </a:t>
            </a:r>
            <a:r>
              <a:rPr lang="en-US" altLang="zh-CN" sz="2400" i="1"/>
              <a:t>1994</a:t>
            </a:r>
            <a:r>
              <a:rPr lang="zh-CN" altLang="en-US" sz="2400" i="1"/>
              <a:t>年</a:t>
            </a:r>
            <a:r>
              <a:rPr lang="en-US" altLang="zh-CN" sz="2400" i="1"/>
              <a:t>,</a:t>
            </a:r>
            <a:r>
              <a:rPr lang="zh-CN" altLang="en-US" sz="2400" i="1"/>
              <a:t>他被控谋杀了他的白人前妻及男友。案子</a:t>
            </a:r>
            <a:r>
              <a:rPr lang="en-US" altLang="zh-CN" sz="2400" i="1"/>
              <a:t>,</a:t>
            </a:r>
            <a:r>
              <a:rPr lang="zh-CN" altLang="en-US" sz="2400" i="1"/>
              <a:t>检方说“铁证如山”。警察在现场找到血迹中</a:t>
            </a:r>
            <a:r>
              <a:rPr lang="en-US" altLang="zh-CN" sz="2400" i="1"/>
              <a:t>,</a:t>
            </a:r>
            <a:r>
              <a:rPr lang="zh-CN" altLang="en-US" sz="2400" i="1"/>
              <a:t>经</a:t>
            </a:r>
            <a:r>
              <a:rPr lang="en-US" altLang="zh-CN" sz="2400" i="1"/>
              <a:t>DNA</a:t>
            </a:r>
            <a:r>
              <a:rPr lang="zh-CN" altLang="en-US" sz="2400" i="1"/>
              <a:t>检验判别是辛普森的</a:t>
            </a:r>
            <a:r>
              <a:rPr lang="en-US" altLang="zh-CN" sz="2400" i="1"/>
              <a:t>,</a:t>
            </a:r>
            <a:r>
              <a:rPr lang="zh-CN" altLang="en-US" sz="2400" i="1"/>
              <a:t>而辛普森本人手上有伤口。辛普森的车门等处有他的血痕</a:t>
            </a:r>
            <a:r>
              <a:rPr lang="en-US" altLang="zh-CN" sz="2400" i="1"/>
              <a:t>,</a:t>
            </a:r>
            <a:r>
              <a:rPr lang="zh-CN" altLang="en-US" sz="2400" i="1"/>
              <a:t>在辛普森的住房旁发现了带有其前妻血的黑手</a:t>
            </a:r>
          </a:p>
        </p:txBody>
      </p:sp>
      <p:sp>
        <p:nvSpPr>
          <p:cNvPr id="101381" name="Rectangle 7"/>
          <p:cNvSpPr>
            <a:spLocks noChangeArrowheads="1"/>
          </p:cNvSpPr>
          <p:nvPr/>
        </p:nvSpPr>
        <p:spPr bwMode="auto">
          <a:xfrm>
            <a:off x="457200" y="3429000"/>
            <a:ext cx="8153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zh-CN" altLang="en-US" sz="2400" i="1"/>
              <a:t>套。证据似乎表明</a:t>
            </a:r>
            <a:r>
              <a:rPr lang="en-US" altLang="zh-CN" sz="2400" i="1"/>
              <a:t>,</a:t>
            </a:r>
            <a:r>
              <a:rPr lang="zh-CN" altLang="en-US" sz="2400" i="1"/>
              <a:t>辛普森戴着黑手套</a:t>
            </a:r>
            <a:r>
              <a:rPr lang="en-US" altLang="zh-CN" sz="2400" i="1"/>
              <a:t>,</a:t>
            </a:r>
            <a:r>
              <a:rPr lang="zh-CN" altLang="en-US" sz="2400" i="1"/>
              <a:t>用刀割断了前妻喉咙并杀死了在场的前妻男友</a:t>
            </a:r>
            <a:r>
              <a:rPr lang="en-US" altLang="zh-CN" sz="2400" i="1"/>
              <a:t>,</a:t>
            </a:r>
            <a:r>
              <a:rPr lang="zh-CN" altLang="en-US" sz="2400" i="1"/>
              <a:t>在博斗中</a:t>
            </a:r>
            <a:r>
              <a:rPr lang="en-US" altLang="zh-CN" sz="2400" i="1"/>
              <a:t>,</a:t>
            </a:r>
            <a:r>
              <a:rPr lang="zh-CN" altLang="en-US" sz="2400" i="1"/>
              <a:t>他的手也受了伤</a:t>
            </a:r>
            <a:r>
              <a:rPr lang="en-US" altLang="zh-CN" sz="2400" i="1"/>
              <a:t>,</a:t>
            </a:r>
            <a:r>
              <a:rPr lang="zh-CN" altLang="en-US" sz="2400" i="1"/>
              <a:t>血擦在他逃走时开的车门上</a:t>
            </a:r>
            <a:r>
              <a:rPr lang="en-US" altLang="zh-CN" sz="2400" i="1"/>
              <a:t>, </a:t>
            </a:r>
            <a:r>
              <a:rPr lang="zh-CN" altLang="en-US" sz="2400" i="1"/>
              <a:t>在慌乱中他将带血的黑手套丢失在房外。加上他有殴打前妻的历史</a:t>
            </a:r>
            <a:r>
              <a:rPr lang="en-US" altLang="zh-CN" sz="2400" i="1"/>
              <a:t>,</a:t>
            </a:r>
            <a:r>
              <a:rPr lang="zh-CN" altLang="en-US" sz="2400" i="1"/>
              <a:t>有可能因为看到前妻又有男友产生忌妒的谋杀意图</a:t>
            </a:r>
            <a:r>
              <a:rPr lang="en-US" altLang="zh-CN" sz="2400" i="1"/>
              <a:t>,</a:t>
            </a:r>
            <a:r>
              <a:rPr lang="zh-CN" altLang="en-US" sz="2400" i="1"/>
              <a:t>对多数人来说</a:t>
            </a:r>
            <a:r>
              <a:rPr lang="en-US" altLang="zh-CN" sz="2400" i="1"/>
              <a:t>,</a:t>
            </a:r>
            <a:r>
              <a:rPr lang="zh-CN" altLang="en-US" sz="2400" i="1"/>
              <a:t>他是杀人犯。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zh-CN" altLang="en-US" sz="2400" i="1"/>
              <a:t>然而</a:t>
            </a:r>
            <a:r>
              <a:rPr lang="en-US" altLang="zh-CN" sz="2400" i="1"/>
              <a:t>,</a:t>
            </a:r>
            <a:r>
              <a:rPr lang="zh-CN" altLang="en-US" sz="2400" i="1"/>
              <a:t>由包括９个黑人在内的</a:t>
            </a:r>
            <a:r>
              <a:rPr lang="en-US" altLang="zh-CN" sz="2400" i="1"/>
              <a:t>12</a:t>
            </a:r>
            <a:r>
              <a:rPr lang="zh-CN" altLang="en-US" sz="2400" i="1"/>
              <a:t>人陪审团最后裁决：辛普森无罪。</a:t>
            </a:r>
          </a:p>
        </p:txBody>
      </p:sp>
      <p:sp>
        <p:nvSpPr>
          <p:cNvPr id="10138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3EE8868-3554-F948-BD1C-F97E60A645F3}" type="slidenum">
              <a:rPr kumimoji="0" lang="en-US" altLang="zh-CN" sz="1200">
                <a:latin typeface="Garamond" charset="0"/>
              </a:rPr>
              <a:pPr/>
              <a:t>30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304800" y="1143000"/>
            <a:ext cx="6400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zh-CN" altLang="en-US" sz="2400" i="1"/>
              <a:t>案件的关键证据，带血的黑手套，是警探弗曼</a:t>
            </a:r>
            <a:r>
              <a:rPr lang="en-US" altLang="zh-CN" sz="2400" i="1"/>
              <a:t>(M. Fuhrman) </a:t>
            </a:r>
            <a:r>
              <a:rPr lang="zh-CN" altLang="en-US" sz="2400" i="1"/>
              <a:t>发现的 。辛普森的律师指控弗曼栽赃</a:t>
            </a:r>
            <a:r>
              <a:rPr lang="en-US" altLang="zh-CN" sz="2400" i="1"/>
              <a:t>,</a:t>
            </a:r>
            <a:r>
              <a:rPr lang="zh-CN" altLang="en-US" sz="2400" i="1"/>
              <a:t>开始听起来如编侦探故事。</a:t>
            </a:r>
            <a:r>
              <a:rPr lang="zh-CN" altLang="en-US" sz="2400" b="1" i="1">
                <a:solidFill>
                  <a:schemeClr val="hlink"/>
                </a:solidFill>
              </a:rPr>
              <a:t>弗曼先生在法庭上坚定地说他在近十年内从未用过“黑鬼”这个词。</a:t>
            </a:r>
            <a:r>
              <a:rPr lang="zh-CN" altLang="en-US" sz="2400" i="1"/>
              <a:t>然而这些律师弄到他和一位剧本作家的访谈录音</a:t>
            </a:r>
            <a:r>
              <a:rPr lang="en-US" altLang="zh-CN" sz="2400" i="1"/>
              <a:t>,</a:t>
            </a:r>
            <a:r>
              <a:rPr lang="zh-CN" altLang="en-US" sz="2400" i="1"/>
              <a:t>在那里这个词被他叫喊了四十二次</a:t>
            </a:r>
            <a:endParaRPr lang="en-US" altLang="zh-CN" sz="2400" i="1"/>
          </a:p>
        </p:txBody>
      </p:sp>
      <p:pic>
        <p:nvPicPr>
          <p:cNvPr id="102403" name="Picture 5" descr="http://www.johnnyleeclary.com/fuhrman1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19200"/>
            <a:ext cx="16891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6"/>
          <p:cNvSpPr>
            <a:spLocks noChangeArrowheads="1"/>
          </p:cNvSpPr>
          <p:nvPr/>
        </p:nvSpPr>
        <p:spPr bwMode="auto">
          <a:xfrm>
            <a:off x="304800" y="33528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zh-CN" altLang="en-US" sz="2400" b="1" i="1" dirty="0">
                <a:solidFill>
                  <a:srgbClr val="333399"/>
                </a:solidFill>
              </a:rPr>
              <a:t>。</a:t>
            </a:r>
            <a:r>
              <a:rPr lang="zh-CN" altLang="en-US" sz="2400" i="1" dirty="0"/>
              <a:t>不仅如此，不只一个人作证说弗曼先生不喜欢不同种族之间的通婚，对娶白种女人的有色男子尤为耿耿于怀，还表示在必要时他会发明证据不让他们逃脱惩罚。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zh-CN" altLang="en-US" sz="2400" b="1" i="1" dirty="0">
                <a:solidFill>
                  <a:srgbClr val="FF0000"/>
                </a:solidFill>
                <a:latin typeface="汉鼎简楷体" charset="0"/>
                <a:ea typeface="汉鼎简楷体" charset="0"/>
                <a:cs typeface="汉鼎简楷体" charset="0"/>
              </a:rPr>
              <a:t>由于没有其他证人</a:t>
            </a:r>
            <a:r>
              <a:rPr lang="zh-CN" altLang="en-US" sz="2400" b="1" i="1" dirty="0">
                <a:latin typeface="汉鼎简楷体" charset="0"/>
                <a:ea typeface="汉鼎简楷体" charset="0"/>
                <a:cs typeface="汉鼎简楷体" charset="0"/>
              </a:rPr>
              <a:t>，他没有办法证明自己，人们根据他的品质而否定他的话的可靠性。 一旦能证明这人曾是一个有意的撒谎者</a:t>
            </a:r>
            <a:r>
              <a:rPr lang="en-US" altLang="zh-CN" sz="2400" b="1" i="1" dirty="0">
                <a:latin typeface="汉鼎简楷体" charset="0"/>
                <a:ea typeface="汉鼎简楷体" charset="0"/>
                <a:cs typeface="汉鼎简楷体" charset="0"/>
              </a:rPr>
              <a:t>, </a:t>
            </a:r>
            <a:r>
              <a:rPr lang="zh-CN" altLang="en-US" sz="2400" b="1" i="1" dirty="0">
                <a:latin typeface="汉鼎简楷体" charset="0"/>
                <a:ea typeface="汉鼎简楷体" charset="0"/>
                <a:cs typeface="汉鼎简楷体" charset="0"/>
              </a:rPr>
              <a:t>他不公正，那么对这证据真实性的</a:t>
            </a:r>
            <a:r>
              <a:rPr lang="zh-CN" altLang="en-US" sz="2400" b="1" i="1" u="sng" dirty="0">
                <a:latin typeface="汉鼎简楷体" charset="0"/>
                <a:ea typeface="汉鼎简楷体" charset="0"/>
                <a:cs typeface="汉鼎简楷体" charset="0"/>
              </a:rPr>
              <a:t>合理怀疑</a:t>
            </a:r>
            <a:r>
              <a:rPr lang="zh-CN" altLang="en-US" sz="2400" b="1" i="1" dirty="0">
                <a:latin typeface="汉鼎简楷体" charset="0"/>
                <a:ea typeface="汉鼎简楷体" charset="0"/>
                <a:cs typeface="汉鼎简楷体" charset="0"/>
              </a:rPr>
              <a:t>便成立了。</a:t>
            </a:r>
            <a:endParaRPr lang="zh-CN" altLang="en-US" sz="1800" b="1" i="1" dirty="0">
              <a:latin typeface="汉鼎简楷体" charset="0"/>
              <a:ea typeface="汉鼎简楷体" charset="0"/>
              <a:cs typeface="汉鼎简楷体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7200" y="282575"/>
            <a:ext cx="75279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zh-CN" altLang="en-US" sz="3200" b="1">
                <a:solidFill>
                  <a:schemeClr val="hlink"/>
                </a:solidFill>
              </a:rPr>
              <a:t>信誉─诚实、公正─决定证据的可接受性</a:t>
            </a:r>
          </a:p>
        </p:txBody>
      </p:sp>
      <p:sp>
        <p:nvSpPr>
          <p:cNvPr id="10240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767725A-A09B-F84C-87DC-C20A50A60297}" type="slidenum">
              <a:rPr kumimoji="0" lang="en-US" altLang="zh-CN" sz="1200">
                <a:latin typeface="Garamond" charset="0"/>
              </a:rPr>
              <a:pPr/>
              <a:t>31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99">
              <a:alpha val="39999"/>
            </a:srgbClr>
          </a:solidFill>
          <a:ln>
            <a:solidFill>
              <a:srgbClr val="333333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3200" b="1">
                <a:solidFill>
                  <a:srgbClr val="663300"/>
                </a:solidFill>
                <a:latin typeface="Garamond" charset="0"/>
              </a:rPr>
              <a:t>崔永元：我们的电视台是全世界最脏的</a:t>
            </a:r>
            <a:br>
              <a:rPr kumimoji="0" lang="zh-CN" altLang="en-US" sz="3200" b="1">
                <a:solidFill>
                  <a:srgbClr val="663300"/>
                </a:solidFill>
                <a:latin typeface="Garamond" charset="0"/>
              </a:rPr>
            </a:br>
            <a:r>
              <a:rPr kumimoji="0" lang="en-US" altLang="zh-CN" sz="1800">
                <a:solidFill>
                  <a:srgbClr val="663300"/>
                </a:solidFill>
                <a:latin typeface="Garamond" charset="0"/>
              </a:rPr>
              <a:t>2011/5/9  </a:t>
            </a:r>
            <a:r>
              <a:rPr kumimoji="0" lang="zh-CN" altLang="en-US" sz="1800">
                <a:solidFill>
                  <a:srgbClr val="663300"/>
                </a:solidFill>
                <a:latin typeface="Garamond" charset="0"/>
              </a:rPr>
              <a:t>消息来源：人物周刊</a:t>
            </a:r>
            <a:r>
              <a:rPr kumimoji="0" lang="en-US" altLang="zh-CN" sz="3800">
                <a:solidFill>
                  <a:srgbClr val="663300"/>
                </a:solidFill>
                <a:latin typeface="Garamond" charset="0"/>
              </a:rPr>
              <a:t> </a:t>
            </a:r>
            <a:r>
              <a:rPr kumimoji="0" lang="en-US" altLang="zh-CN" sz="3800">
                <a:latin typeface="Garamond" charset="0"/>
              </a:rPr>
              <a:t> 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54525"/>
          </a:xfrm>
          <a:solidFill>
            <a:schemeClr val="folHlink">
              <a:alpha val="50195"/>
            </a:schemeClr>
          </a:solidFill>
          <a:ln>
            <a:solidFill>
              <a:srgbClr val="333333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2800" b="1">
                <a:latin typeface="Arial" charset="0"/>
              </a:rPr>
              <a:t>南方人物周刊：崔永元：我要拍案而起</a:t>
            </a:r>
            <a:endParaRPr kumimoji="0" lang="en-US" altLang="zh-CN" sz="2800" b="1">
              <a:latin typeface="Arial" charset="0"/>
            </a:endParaRPr>
          </a:p>
          <a:p>
            <a:pPr algn="ctr">
              <a:buFont typeface="Wingdings" charset="0"/>
              <a:buNone/>
            </a:pPr>
            <a:r>
              <a:rPr kumimoji="0" lang="en-US" altLang="zh-CN" sz="1800">
                <a:latin typeface="Arial" charset="0"/>
              </a:rPr>
              <a:t>	2005</a:t>
            </a:r>
            <a:r>
              <a:rPr kumimoji="0" lang="zh-CN" altLang="en-US" sz="1800">
                <a:latin typeface="Arial" charset="0"/>
              </a:rPr>
              <a:t>年</a:t>
            </a:r>
            <a:r>
              <a:rPr kumimoji="0" lang="en-US" altLang="zh-CN" sz="1800">
                <a:latin typeface="Arial" charset="0"/>
              </a:rPr>
              <a:t>09</a:t>
            </a:r>
            <a:r>
              <a:rPr kumimoji="0" lang="zh-CN" altLang="en-US" sz="1800">
                <a:latin typeface="Arial" charset="0"/>
              </a:rPr>
              <a:t>月</a:t>
            </a:r>
            <a:r>
              <a:rPr kumimoji="0" lang="en-US" altLang="zh-CN" sz="1800">
                <a:latin typeface="Arial" charset="0"/>
              </a:rPr>
              <a:t>16</a:t>
            </a:r>
            <a:r>
              <a:rPr kumimoji="0" lang="zh-CN" altLang="en-US" sz="1800">
                <a:latin typeface="Arial" charset="0"/>
              </a:rPr>
              <a:t>日 </a:t>
            </a:r>
            <a:r>
              <a:rPr kumimoji="0" lang="en-US" altLang="zh-CN" sz="1800">
                <a:latin typeface="Arial" charset="0"/>
              </a:rPr>
              <a:t> </a:t>
            </a:r>
            <a:r>
              <a:rPr kumimoji="0" lang="zh-CN" altLang="en-US" sz="1800">
                <a:latin typeface="Arial" charset="0"/>
              </a:rPr>
              <a:t>南方人物周刊</a:t>
            </a:r>
            <a:r>
              <a:rPr kumimoji="0" lang="zh-CN" altLang="en-US" sz="2600">
                <a:latin typeface="Arial" charset="0"/>
              </a:rPr>
              <a:t> </a:t>
            </a:r>
            <a:endParaRPr kumimoji="0" lang="zh-CN" altLang="en-US" sz="1000">
              <a:latin typeface="Arial" charset="0"/>
            </a:endParaRPr>
          </a:p>
          <a:p>
            <a:r>
              <a:rPr kumimoji="0" lang="zh-CN" altLang="en-US" sz="2400" b="1">
                <a:latin typeface="Arial" charset="0"/>
                <a:ea typeface="汉鼎简楷体" charset="0"/>
                <a:cs typeface="汉鼎简楷体" charset="0"/>
              </a:rPr>
              <a:t>现在中国的知识分子，能做到洁身自好就相当不错了。哪一次商业炒作，哪一次对消费者、读者、公众的欺骗，后头没有学者、科学家、甚至院士帮忙？哪一次没有？这是中国文化的悲哀。</a:t>
            </a:r>
            <a:br>
              <a:rPr kumimoji="0" lang="zh-CN" altLang="en-US" sz="2400">
                <a:latin typeface="Arial" charset="0"/>
                <a:ea typeface="汉鼎简楷体" charset="0"/>
                <a:cs typeface="汉鼎简楷体" charset="0"/>
              </a:rPr>
            </a:br>
            <a:br>
              <a:rPr kumimoji="0" lang="zh-CN" altLang="en-US" sz="1000">
                <a:latin typeface="Arial" charset="0"/>
                <a:ea typeface="汉鼎简楷体" charset="0"/>
                <a:cs typeface="汉鼎简楷体" charset="0"/>
              </a:rPr>
            </a:br>
            <a:r>
              <a:rPr kumimoji="0" lang="zh-CN" altLang="en-US" sz="2400" b="1">
                <a:latin typeface="Arial" charset="0"/>
                <a:ea typeface="汉鼎简楷体" charset="0"/>
                <a:cs typeface="汉鼎简楷体" charset="0"/>
              </a:rPr>
              <a:t>如果我们的电视台都是公共电视台的话，那我们的电视台就是全世界最脏的公共电视台；如果我们的电视台都是商业电视台的话，那我们的电视台就是全世界最差的商业电视台，又不好看，又挣不着钱。</a:t>
            </a:r>
            <a:br>
              <a:rPr kumimoji="0" lang="zh-CN" altLang="en-US" sz="2400">
                <a:latin typeface="Arial" charset="0"/>
                <a:ea typeface="汉鼎简楷体" charset="0"/>
                <a:cs typeface="汉鼎简楷体" charset="0"/>
              </a:rPr>
            </a:br>
            <a:r>
              <a:rPr kumimoji="0" lang="en-US" altLang="zh-CN" sz="1400">
                <a:latin typeface="Arial" charset="0"/>
              </a:rPr>
              <a:t>http://ent.sina.com.cn/s/2005-09-16/ba842801.shtml</a:t>
            </a:r>
          </a:p>
        </p:txBody>
      </p:sp>
      <p:sp>
        <p:nvSpPr>
          <p:cNvPr id="9625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7570449-A907-2A43-AAEB-E9BC782D9A92}" type="slidenum">
              <a:rPr kumimoji="0" lang="en-US" altLang="zh-CN" sz="1200">
                <a:latin typeface="Garamond" charset="0"/>
              </a:rPr>
              <a:pPr/>
              <a:t>32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2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nimBg="1"/>
      <p:bldP spid="132099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/>
            <a:r>
              <a:rPr kumimoji="0" lang="zh-CN" altLang="en-US" dirty="0">
                <a:solidFill>
                  <a:srgbClr val="000066"/>
                </a:solidFill>
                <a:latin typeface="Garamond" charset="0"/>
              </a:rPr>
              <a:t>你怎么看</a:t>
            </a:r>
            <a:r>
              <a:rPr kumimoji="0" lang="en-US" altLang="zh-CN" dirty="0">
                <a:solidFill>
                  <a:srgbClr val="000066"/>
                </a:solidFill>
                <a:latin typeface="Garamond" charset="0"/>
              </a:rPr>
              <a:t>?</a:t>
            </a:r>
            <a:endParaRPr kumimoji="0" lang="zh-CN" altLang="en-US" sz="2800" dirty="0">
              <a:solidFill>
                <a:srgbClr val="000066"/>
              </a:solidFill>
              <a:latin typeface="Garamond" charset="0"/>
            </a:endParaRPr>
          </a:p>
        </p:txBody>
      </p:sp>
      <p:graphicFrame>
        <p:nvGraphicFramePr>
          <p:cNvPr id="81936" name="Group 16"/>
          <p:cNvGraphicFramePr>
            <a:graphicFrameLocks noGrp="1"/>
          </p:cNvGraphicFramePr>
          <p:nvPr/>
        </p:nvGraphicFramePr>
        <p:xfrm>
          <a:off x="-2740025" y="2081213"/>
          <a:ext cx="207962" cy="4875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281" marR="91281" marT="45630" marB="456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990600" y="790575"/>
            <a:ext cx="6796088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latin typeface="汉鼎简楷体" charset="0"/>
                <a:ea typeface="汉鼎简楷体" charset="0"/>
                <a:cs typeface="汉鼎简楷体" charset="0"/>
              </a:rPr>
              <a:t>人民网北京</a:t>
            </a:r>
            <a:r>
              <a:rPr lang="en-US" altLang="zh-CN" sz="2800" b="1" dirty="0">
                <a:latin typeface="汉鼎简楷体" charset="0"/>
                <a:ea typeface="汉鼎简楷体" charset="0"/>
                <a:cs typeface="汉鼎简楷体" charset="0"/>
              </a:rPr>
              <a:t>3</a:t>
            </a:r>
            <a:r>
              <a:rPr lang="zh-CN" altLang="en-US" sz="2800" b="1" dirty="0">
                <a:latin typeface="汉鼎简楷体" charset="0"/>
                <a:ea typeface="汉鼎简楷体" charset="0"/>
                <a:cs typeface="汉鼎简楷体" charset="0"/>
              </a:rPr>
              <a:t>月</a:t>
            </a:r>
            <a:r>
              <a:rPr lang="en-US" altLang="zh-CN" sz="2800" b="1" dirty="0">
                <a:latin typeface="汉鼎简楷体" charset="0"/>
                <a:ea typeface="汉鼎简楷体" charset="0"/>
                <a:cs typeface="汉鼎简楷体" charset="0"/>
              </a:rPr>
              <a:t>23</a:t>
            </a:r>
            <a:r>
              <a:rPr lang="zh-CN" altLang="en-US" sz="2800" b="1" dirty="0">
                <a:latin typeface="汉鼎简楷体" charset="0"/>
                <a:ea typeface="汉鼎简楷体" charset="0"/>
                <a:cs typeface="汉鼎简楷体" charset="0"/>
              </a:rPr>
              <a:t>日电</a:t>
            </a:r>
            <a:r>
              <a:rPr lang="en-US" altLang="zh-CN" sz="2800" b="1" dirty="0">
                <a:latin typeface="汉鼎简楷体" charset="0"/>
                <a:ea typeface="汉鼎简楷体" charset="0"/>
                <a:cs typeface="汉鼎简楷体" charset="0"/>
              </a:rPr>
              <a:t> (</a:t>
            </a:r>
            <a:r>
              <a:rPr lang="zh-CN" altLang="en-US" sz="2800" b="1" dirty="0">
                <a:latin typeface="汉鼎简楷体" charset="0"/>
                <a:ea typeface="汉鼎简楷体" charset="0"/>
                <a:cs typeface="汉鼎简楷体" charset="0"/>
              </a:rPr>
              <a:t>记者赵艳红）</a:t>
            </a:r>
            <a:r>
              <a:rPr lang="zh-CN" altLang="en-US" sz="2800" dirty="0">
                <a:latin typeface="汉鼎简楷体" charset="0"/>
                <a:ea typeface="汉鼎简楷体" charset="0"/>
                <a:cs typeface="汉鼎简楷体" charset="0"/>
              </a:rPr>
              <a:t>药家鑫故意杀人案今日上午</a:t>
            </a:r>
            <a:r>
              <a:rPr lang="en-US" altLang="zh-CN" sz="2800" dirty="0">
                <a:latin typeface="汉鼎简楷体" charset="0"/>
                <a:ea typeface="汉鼎简楷体" charset="0"/>
                <a:cs typeface="汉鼎简楷体" charset="0"/>
              </a:rPr>
              <a:t>9</a:t>
            </a:r>
            <a:r>
              <a:rPr lang="zh-CN" altLang="en-US" sz="2800" dirty="0">
                <a:latin typeface="汉鼎简楷体" charset="0"/>
                <a:ea typeface="汉鼎简楷体" charset="0"/>
                <a:cs typeface="汉鼎简楷体" charset="0"/>
              </a:rPr>
              <a:t>点</a:t>
            </a:r>
            <a:r>
              <a:rPr lang="en-US" altLang="zh-CN" sz="2800" dirty="0">
                <a:latin typeface="汉鼎简楷体" charset="0"/>
                <a:ea typeface="汉鼎简楷体" charset="0"/>
                <a:cs typeface="汉鼎简楷体" charset="0"/>
              </a:rPr>
              <a:t>30</a:t>
            </a:r>
            <a:r>
              <a:rPr lang="zh-CN" altLang="en-US" sz="2800" dirty="0">
                <a:latin typeface="汉鼎简楷体" charset="0"/>
                <a:ea typeface="汉鼎简楷体" charset="0"/>
                <a:cs typeface="汉鼎简楷体" charset="0"/>
              </a:rPr>
              <a:t>分在西安市中级人民法院三楼法庭开庭审理。据西安新闻网现场直播，庭审现场辩护人律师向法庭提交</a:t>
            </a:r>
            <a:r>
              <a:rPr lang="en-US" altLang="zh-CN" sz="2800" dirty="0">
                <a:latin typeface="汉鼎简楷体" charset="0"/>
                <a:ea typeface="汉鼎简楷体" charset="0"/>
                <a:cs typeface="汉鼎简楷体" charset="0"/>
              </a:rPr>
              <a:t>3</a:t>
            </a:r>
            <a:r>
              <a:rPr lang="zh-CN" altLang="en-US" sz="2800" dirty="0">
                <a:latin typeface="汉鼎简楷体" charset="0"/>
                <a:ea typeface="汉鼎简楷体" charset="0"/>
                <a:cs typeface="汉鼎简楷体" charset="0"/>
              </a:rPr>
              <a:t>份证据，包括报纸对药家鑫主动递交悔过书的报道，上学期间的</a:t>
            </a:r>
            <a:r>
              <a:rPr lang="en-US" altLang="zh-CN" sz="2800" dirty="0">
                <a:latin typeface="汉鼎简楷体" charset="0"/>
                <a:ea typeface="汉鼎简楷体" charset="0"/>
                <a:cs typeface="汉鼎简楷体" charset="0"/>
              </a:rPr>
              <a:t>13</a:t>
            </a:r>
            <a:r>
              <a:rPr lang="zh-CN" altLang="en-US" sz="2800" dirty="0">
                <a:latin typeface="汉鼎简楷体" charset="0"/>
                <a:ea typeface="汉鼎简楷体" charset="0"/>
                <a:cs typeface="汉鼎简楷体" charset="0"/>
              </a:rPr>
              <a:t>份奖励，被告人校友、同学、邻居的</a:t>
            </a:r>
            <a:r>
              <a:rPr lang="en-US" altLang="zh-CN" sz="2800" dirty="0">
                <a:latin typeface="汉鼎简楷体" charset="0"/>
                <a:ea typeface="汉鼎简楷体" charset="0"/>
                <a:cs typeface="汉鼎简楷体" charset="0"/>
              </a:rPr>
              <a:t>4</a:t>
            </a:r>
            <a:r>
              <a:rPr lang="zh-CN" altLang="en-US" sz="2800" dirty="0">
                <a:latin typeface="汉鼎简楷体" charset="0"/>
                <a:ea typeface="汉鼎简楷体" charset="0"/>
                <a:cs typeface="汉鼎简楷体" charset="0"/>
              </a:rPr>
              <a:t>份请愿书，请求法庭给被告人一个改过自新的机会。</a:t>
            </a:r>
            <a:endParaRPr lang="en-US" altLang="zh-CN" sz="2800" dirty="0">
              <a:latin typeface="汉鼎简楷体" charset="0"/>
              <a:ea typeface="汉鼎简楷体" charset="0"/>
              <a:cs typeface="汉鼎简楷体" charset="0"/>
            </a:endParaRPr>
          </a:p>
          <a:p>
            <a:pPr eaLnBrk="0" hangingPunct="0">
              <a:defRPr/>
            </a:pPr>
            <a:r>
              <a:rPr lang="zh-CN" altLang="en-US" sz="2800" dirty="0">
                <a:latin typeface="汉鼎简楷体" charset="0"/>
                <a:ea typeface="汉鼎简楷体" charset="0"/>
                <a:cs typeface="汉鼎简楷体" charset="0"/>
              </a:rPr>
              <a:t>证据提交后，民事原告人张妙的丈夫当庭说：</a:t>
            </a:r>
            <a:r>
              <a:rPr lang="zh-CN" altLang="en-US" sz="2800" dirty="0">
                <a:solidFill>
                  <a:srgbClr val="FF0000"/>
                </a:solidFill>
                <a:latin typeface="汉鼎简楷体" charset="0"/>
                <a:ea typeface="汉鼎简楷体" charset="0"/>
                <a:cs typeface="汉鼎简楷体" charset="0"/>
              </a:rPr>
              <a:t>我不看那个，那都是垃圾！</a:t>
            </a:r>
            <a:endParaRPr lang="zh-CN" altLang="en-US" sz="28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066800" y="5515711"/>
            <a:ext cx="6934200" cy="96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000066"/>
                </a:solidFill>
              </a:rPr>
              <a:t>张妙的丈夫非理性吗？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eaLnBrk="0" hangingPunct="0">
              <a:defRPr/>
            </a:pPr>
            <a:r>
              <a:rPr lang="zh-CN" altLang="en-US" sz="2800" b="1" dirty="0">
                <a:solidFill>
                  <a:srgbClr val="000066"/>
                </a:solidFill>
              </a:rPr>
              <a:t>如果你是</a:t>
            </a:r>
            <a:r>
              <a:rPr lang="zh-CN" altLang="en-US" sz="2800" dirty="0">
                <a:latin typeface="汉鼎简楷体" charset="0"/>
                <a:ea typeface="汉鼎简楷体" charset="0"/>
                <a:cs typeface="汉鼎简楷体" charset="0"/>
              </a:rPr>
              <a:t>药家鑫的铁哥们，你怎么办？</a:t>
            </a:r>
            <a:endParaRPr lang="zh-CN" altLang="en-US" sz="2800" b="1" dirty="0">
              <a:solidFill>
                <a:srgbClr val="000066"/>
              </a:solidFill>
            </a:endParaRPr>
          </a:p>
        </p:txBody>
      </p:sp>
      <p:sp>
        <p:nvSpPr>
          <p:cNvPr id="98311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6D49A04-50B7-164E-9DEA-7AA79CE73C9D}" type="slidenum">
              <a:rPr kumimoji="0" lang="en-US" altLang="zh-CN" sz="1200">
                <a:latin typeface="Garamond" charset="0"/>
              </a:rPr>
              <a:pPr/>
              <a:t>33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4" descr="传为药家鑫的同门师妹李颖在网上的回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1300"/>
            <a:ext cx="5867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33800"/>
            <a:ext cx="2971800" cy="2286000"/>
          </a:xfrm>
        </p:spPr>
        <p:txBody>
          <a:bodyPr/>
          <a:lstStyle/>
          <a:p>
            <a:pPr>
              <a:buFont typeface="Wingdings" charset="0"/>
              <a:buChar char="S"/>
              <a:defRPr/>
            </a:pPr>
            <a:r>
              <a:rPr kumimoji="0" lang="en-US" altLang="zh-CN" sz="2600" b="1" i="1" dirty="0">
                <a:solidFill>
                  <a:srgbClr val="FFCCFF"/>
                </a:solidFill>
                <a:latin typeface="Arial" charset="0"/>
              </a:rPr>
              <a:t>“</a:t>
            </a:r>
            <a:r>
              <a:rPr kumimoji="0" lang="zh-CN" altLang="en-US" sz="2600" b="1" i="1" dirty="0">
                <a:solidFill>
                  <a:srgbClr val="FFCCFF"/>
                </a:solidFill>
                <a:latin typeface="Arial" charset="0"/>
              </a:rPr>
              <a:t>我要是他（药家鑫），我也捅</a:t>
            </a:r>
            <a:r>
              <a:rPr kumimoji="0" lang="en-US" altLang="zh-CN" sz="2600" b="1" i="1" dirty="0">
                <a:solidFill>
                  <a:srgbClr val="FFCCFF"/>
                </a:solidFill>
                <a:latin typeface="Arial" charset="0"/>
              </a:rPr>
              <a:t>……</a:t>
            </a:r>
            <a:r>
              <a:rPr kumimoji="0" lang="zh-CN" altLang="en-US" sz="2600" b="1" i="1" dirty="0">
                <a:solidFill>
                  <a:srgbClr val="FFCCFF"/>
                </a:solidFill>
                <a:latin typeface="Arial" charset="0"/>
              </a:rPr>
              <a:t>怎么没想着受害人当时不要脸来着？记车</a:t>
            </a:r>
            <a:r>
              <a:rPr kumimoji="0" lang="zh-CN" sz="2600" b="1" i="1" dirty="0">
                <a:solidFill>
                  <a:srgbClr val="FFCCFF"/>
                </a:solidFill>
                <a:latin typeface="Arial" charset="0"/>
              </a:rPr>
              <a:t>号</a:t>
            </a:r>
            <a:r>
              <a:rPr kumimoji="0" lang="zh-CN" altLang="en-US" sz="2600" b="1" i="1" dirty="0">
                <a:solidFill>
                  <a:srgbClr val="FFCCFF"/>
                </a:solidFill>
                <a:latin typeface="Arial" charset="0"/>
              </a:rPr>
              <a:t>。”</a:t>
            </a:r>
            <a:r>
              <a:rPr kumimoji="0" lang="zh-CN" altLang="en-US" sz="3800" dirty="0"/>
              <a:t> </a:t>
            </a:r>
            <a:endParaRPr kumimoji="0" lang="en-US" altLang="zh-CN" sz="3800" dirty="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533400" y="1398588"/>
            <a:ext cx="2667000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Char char="S"/>
              <a:defRPr/>
            </a:pPr>
            <a:r>
              <a:rPr lang="zh-CN" altLang="en-US" sz="2600" b="1" i="1" dirty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“不论你们怎么评论键盘系的学生，</a:t>
            </a:r>
            <a:r>
              <a:rPr lang="en-US" altLang="zh-CN" sz="2600" b="1" i="1" dirty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600" b="1" i="1" dirty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我都会站在我同学立场，不管他是对是错”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28600" y="358775"/>
            <a:ext cx="295592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charset="0"/>
              <a:buChar char="S"/>
              <a:defRPr/>
            </a:pPr>
            <a:r>
              <a:rPr lang="zh-CN" altLang="en-US" sz="3400" b="1">
                <a:solidFill>
                  <a:srgbClr val="FF66FF"/>
                </a:solidFill>
                <a:cs typeface="+mn-cs"/>
              </a:rPr>
              <a:t>什么浓于血？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34F305-755A-C249-A9CB-5F88BDEB6598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400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4" descr="house price growth 2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1938"/>
            <a:ext cx="6858000" cy="5821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42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CB11E9F-56F4-D748-88A7-712379A8973E}" type="slidenum">
              <a:rPr kumimoji="0" lang="en-US" altLang="zh-CN" sz="1200">
                <a:latin typeface="Garamond" charset="0"/>
              </a:rPr>
              <a:pPr/>
              <a:t>35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Garamond" charset="0"/>
              </a:rPr>
              <a:t>房价上涨</a:t>
            </a:r>
            <a:r>
              <a:rPr kumimoji="0" lang="en-US" altLang="zh-CN" sz="2800" b="1">
                <a:latin typeface="Garamond" charset="0"/>
              </a:rPr>
              <a:t>1.5</a:t>
            </a:r>
            <a:r>
              <a:rPr kumimoji="0" lang="zh-CN" altLang="en-US" sz="2800" b="1">
                <a:latin typeface="Garamond" charset="0"/>
              </a:rPr>
              <a:t>％，谁信</a:t>
            </a:r>
            <a:r>
              <a:rPr kumimoji="0" lang="zh-CN" altLang="en-US" sz="2400" b="1">
                <a:latin typeface="Garamond" charset="0"/>
              </a:rPr>
              <a:t> </a:t>
            </a:r>
            <a:br>
              <a:rPr kumimoji="0" lang="zh-CN" altLang="en-US" sz="2400" b="1">
                <a:latin typeface="Garamond" charset="0"/>
              </a:rPr>
            </a:br>
            <a:r>
              <a:rPr kumimoji="0" lang="en-US" altLang="zh-CN" sz="1800">
                <a:latin typeface="Garamond" charset="0"/>
              </a:rPr>
              <a:t>2010</a:t>
            </a:r>
            <a:r>
              <a:rPr kumimoji="0" lang="zh-CN" altLang="en-US" sz="1800">
                <a:latin typeface="Garamond" charset="0"/>
              </a:rPr>
              <a:t>年</a:t>
            </a:r>
            <a:r>
              <a:rPr kumimoji="0" lang="en-US" altLang="zh-CN" sz="1800">
                <a:latin typeface="Garamond" charset="0"/>
              </a:rPr>
              <a:t>03</a:t>
            </a:r>
            <a:r>
              <a:rPr kumimoji="0" lang="zh-CN" altLang="en-US" sz="1800">
                <a:latin typeface="Garamond" charset="0"/>
              </a:rPr>
              <a:t>月</a:t>
            </a:r>
            <a:r>
              <a:rPr kumimoji="0" lang="en-US" altLang="zh-CN" sz="1800">
                <a:latin typeface="Garamond" charset="0"/>
              </a:rPr>
              <a:t>02</a:t>
            </a:r>
            <a:r>
              <a:rPr kumimoji="0" lang="zh-CN" altLang="en-US" sz="1800">
                <a:latin typeface="Garamond" charset="0"/>
              </a:rPr>
              <a:t>日 中国青年报</a:t>
            </a:r>
            <a:r>
              <a:rPr kumimoji="0" lang="zh-CN" altLang="en-US" sz="3800">
                <a:latin typeface="Garamond" charset="0"/>
              </a:rPr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严重背离了人们的实际感受。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如果属实民众简直应该奔走相告，因为这一数据创了近年来房价上涨水平的新低 ，国人自此不应担心房价上涨过快，甚至应防止房价下跌。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同样来自国家统计局的数据表明，</a:t>
            </a:r>
            <a:r>
              <a:rPr kumimoji="0" lang="en-US" altLang="zh-CN" sz="2200" dirty="0">
                <a:latin typeface="汉鼎简楷体" charset="0"/>
                <a:ea typeface="汉鼎简楷体" charset="0"/>
                <a:cs typeface="汉鼎简楷体" charset="0"/>
              </a:rPr>
              <a:t>2009</a:t>
            </a: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年全国商品房</a:t>
            </a:r>
            <a:r>
              <a:rPr kumimoji="0" lang="en-US" altLang="zh-CN" sz="2200" dirty="0">
                <a:latin typeface="Arial" charset="0"/>
                <a:ea typeface="汉鼎简楷体" charset="0"/>
                <a:cs typeface="汉鼎简楷体" charset="0"/>
              </a:rPr>
              <a:t>——</a:t>
            </a: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其中商品住宅销售面积增长</a:t>
            </a:r>
            <a:r>
              <a:rPr kumimoji="0" lang="en-US" altLang="zh-CN" sz="2200" dirty="0">
                <a:latin typeface="汉鼎简楷体" charset="0"/>
                <a:ea typeface="汉鼎简楷体" charset="0"/>
                <a:cs typeface="汉鼎简楷体" charset="0"/>
              </a:rPr>
              <a:t>43.9</a:t>
            </a: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％，商品房销售额也增长</a:t>
            </a:r>
            <a:r>
              <a:rPr kumimoji="0" lang="en-US" altLang="zh-CN" sz="2200" dirty="0">
                <a:latin typeface="汉鼎简楷体" charset="0"/>
                <a:ea typeface="汉鼎简楷体" charset="0"/>
                <a:cs typeface="汉鼎简楷体" charset="0"/>
              </a:rPr>
              <a:t>75.5</a:t>
            </a: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％，高达</a:t>
            </a:r>
            <a:r>
              <a:rPr kumimoji="0" lang="en-US" altLang="zh-CN" sz="2200" dirty="0">
                <a:latin typeface="汉鼎简楷体" charset="0"/>
                <a:ea typeface="汉鼎简楷体" charset="0"/>
                <a:cs typeface="汉鼎简楷体" charset="0"/>
              </a:rPr>
              <a:t>43995</a:t>
            </a: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亿元。以此计算，就知道</a:t>
            </a:r>
            <a:r>
              <a:rPr kumimoji="0" lang="en-US" altLang="zh-CN" sz="2200" dirty="0">
                <a:latin typeface="汉鼎简楷体" charset="0"/>
                <a:ea typeface="汉鼎简楷体" charset="0"/>
                <a:cs typeface="汉鼎简楷体" charset="0"/>
              </a:rPr>
              <a:t>2009</a:t>
            </a: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年房价的涨幅远远高于</a:t>
            </a:r>
            <a:r>
              <a:rPr kumimoji="0" lang="en-US" altLang="zh-CN" sz="2200" dirty="0">
                <a:latin typeface="汉鼎简楷体" charset="0"/>
                <a:ea typeface="汉鼎简楷体" charset="0"/>
                <a:cs typeface="汉鼎简楷体" charset="0"/>
              </a:rPr>
              <a:t>1.5</a:t>
            </a: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％。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作为支柱性产业</a:t>
            </a:r>
            <a:r>
              <a:rPr kumimoji="0" lang="en-US" altLang="zh-CN" sz="2200" dirty="0">
                <a:latin typeface="汉鼎简楷体" charset="0"/>
                <a:ea typeface="汉鼎简楷体" charset="0"/>
                <a:cs typeface="汉鼎简楷体" charset="0"/>
              </a:rPr>
              <a:t>,1.5</a:t>
            </a: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％的房价涨幅如何支撑</a:t>
            </a:r>
            <a:r>
              <a:rPr kumimoji="0" lang="en-US" altLang="zh-CN" sz="2200" dirty="0">
                <a:latin typeface="汉鼎简楷体" charset="0"/>
                <a:ea typeface="汉鼎简楷体" charset="0"/>
                <a:cs typeface="汉鼎简楷体" charset="0"/>
              </a:rPr>
              <a:t>8.7</a:t>
            </a: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％的</a:t>
            </a:r>
            <a:r>
              <a:rPr kumimoji="0" lang="en-US" altLang="zh-CN" sz="2200" dirty="0">
                <a:latin typeface="汉鼎简楷体" charset="0"/>
                <a:ea typeface="汉鼎简楷体" charset="0"/>
                <a:cs typeface="汉鼎简楷体" charset="0"/>
              </a:rPr>
              <a:t>GDP</a:t>
            </a: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增速？   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200" dirty="0">
                <a:latin typeface="汉鼎简楷体" charset="0"/>
                <a:ea typeface="汉鼎简楷体" charset="0"/>
                <a:cs typeface="汉鼎简楷体" charset="0"/>
              </a:rPr>
              <a:t>专家表示，</a:t>
            </a:r>
            <a:r>
              <a:rPr kumimoji="0" lang="en-US" altLang="zh-CN" sz="2200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1.5</a:t>
            </a:r>
            <a:r>
              <a:rPr kumimoji="0" lang="zh-CN" altLang="en-US" sz="2200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％的数据是</a:t>
            </a:r>
            <a:r>
              <a:rPr kumimoji="0" lang="zh-CN" altLang="en-US" sz="2200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200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被和谐</a:t>
            </a:r>
            <a:r>
              <a:rPr kumimoji="0" lang="zh-CN" altLang="en-US" sz="2200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200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的结果，手法不外乎以下几点：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一是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郊县房屋城市化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，</a:t>
            </a:r>
            <a:r>
              <a:rPr kumimoji="0" lang="zh-CN" altLang="en-US" sz="2200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用不可比的</a:t>
            </a:r>
            <a:r>
              <a:rPr kumimoji="0" lang="zh-CN" altLang="en-US" sz="2200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200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平均算法</a:t>
            </a:r>
            <a:r>
              <a:rPr kumimoji="0" lang="zh-CN" altLang="en-US" sz="2200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200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大大拉低城市房价涨幅；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二是用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新建住宅销售价格变化</a:t>
            </a:r>
            <a:r>
              <a:rPr kumimoji="0" lang="zh-CN" altLang="en-US" sz="2200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200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，取代</a:t>
            </a:r>
            <a:r>
              <a:rPr kumimoji="0" lang="zh-CN" altLang="en-US" sz="2200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200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居民住房实际价格涨幅</a:t>
            </a:r>
            <a:r>
              <a:rPr kumimoji="0" lang="zh-CN" altLang="en-US" sz="2200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200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；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三是把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非市场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的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特权房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和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特殊房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掺和到市场房价中</a:t>
            </a:r>
            <a:r>
              <a:rPr kumimoji="0" lang="zh-CN" altLang="en-US" sz="2200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；四是让房地产利益链的最大得益者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开发商担当起决定房价数据的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主角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200" b="1" i="1" dirty="0">
                <a:solidFill>
                  <a:srgbClr val="990033"/>
                </a:solidFill>
                <a:latin typeface="汉鼎简楷体" charset="0"/>
                <a:ea typeface="汉鼎简楷体" charset="0"/>
                <a:cs typeface="汉鼎简楷体" charset="0"/>
              </a:rPr>
              <a:t>。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419600" y="900113"/>
            <a:ext cx="4527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i="1" dirty="0">
                <a:solidFill>
                  <a:srgbClr val="660066"/>
                </a:solidFill>
                <a:latin typeface="汉鼎简楷体" charset="0"/>
                <a:ea typeface="汉鼎简楷体" charset="0"/>
                <a:cs typeface="汉鼎简楷体" charset="0"/>
              </a:rPr>
              <a:t>网友</a:t>
            </a:r>
            <a:r>
              <a:rPr lang="en-US" altLang="zh-CN" i="1" dirty="0">
                <a:solidFill>
                  <a:srgbClr val="660066"/>
                </a:solidFill>
                <a:latin typeface="汉鼎简楷体" charset="0"/>
                <a:ea typeface="汉鼎简楷体" charset="0"/>
                <a:cs typeface="汉鼎简楷体" charset="0"/>
              </a:rPr>
              <a:t>: </a:t>
            </a:r>
            <a:r>
              <a:rPr lang="en-US" altLang="zh-CN" i="1" dirty="0">
                <a:solidFill>
                  <a:srgbClr val="660066"/>
                </a:solidFill>
                <a:ea typeface="汉鼎简楷体" charset="0"/>
                <a:cs typeface="汉鼎简楷体" charset="0"/>
              </a:rPr>
              <a:t>“</a:t>
            </a:r>
            <a:r>
              <a:rPr lang="en-US" altLang="zh-CN" i="1" dirty="0">
                <a:solidFill>
                  <a:srgbClr val="660066"/>
                </a:solidFill>
                <a:latin typeface="汉鼎简楷体" charset="0"/>
                <a:ea typeface="汉鼎简楷体" charset="0"/>
                <a:cs typeface="汉鼎简楷体" charset="0"/>
              </a:rPr>
              <a:t> </a:t>
            </a:r>
            <a:r>
              <a:rPr lang="zh-CN" altLang="en-US" i="1" dirty="0">
                <a:solidFill>
                  <a:srgbClr val="660066"/>
                </a:solidFill>
                <a:latin typeface="汉鼎简楷体" charset="0"/>
                <a:ea typeface="汉鼎简楷体" charset="0"/>
                <a:cs typeface="汉鼎简楷体" charset="0"/>
              </a:rPr>
              <a:t>明显的是小数点放错位置了！</a:t>
            </a:r>
            <a:r>
              <a:rPr lang="zh-CN" altLang="en-US" i="1" dirty="0">
                <a:solidFill>
                  <a:srgbClr val="660066"/>
                </a:solidFill>
                <a:ea typeface="汉鼎简楷体" charset="0"/>
                <a:cs typeface="汉鼎简楷体" charset="0"/>
              </a:rPr>
              <a:t>”</a:t>
            </a:r>
            <a:r>
              <a:rPr lang="zh-CN" altLang="en-US" i="1" dirty="0">
                <a:latin typeface="汉鼎简楷体" charset="0"/>
                <a:ea typeface="汉鼎简楷体" charset="0"/>
                <a:cs typeface="汉鼎简楷体" charset="0"/>
              </a:rPr>
              <a:t> </a:t>
            </a:r>
          </a:p>
        </p:txBody>
      </p:sp>
      <p:graphicFrame>
        <p:nvGraphicFramePr>
          <p:cNvPr id="81936" name="Group 16"/>
          <p:cNvGraphicFramePr>
            <a:graphicFrameLocks noGrp="1"/>
          </p:cNvGraphicFramePr>
          <p:nvPr/>
        </p:nvGraphicFramePr>
        <p:xfrm>
          <a:off x="-2740025" y="2081213"/>
          <a:ext cx="207962" cy="4875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281" marR="91281" marT="45630" marB="456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5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ACF64D6-7605-B84F-A931-99602D42C70E}" type="slidenum">
              <a:rPr kumimoji="0" lang="en-US" altLang="zh-CN" sz="1200">
                <a:latin typeface="Garamond" charset="0"/>
              </a:rPr>
              <a:pPr/>
              <a:t>36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 build="p"/>
      <p:bldP spid="286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kumimoji="0" lang="en-US" altLang="zh-CN" sz="3800" b="1">
                <a:solidFill>
                  <a:srgbClr val="660066"/>
                </a:solidFill>
                <a:latin typeface="Garamond" charset="0"/>
              </a:rPr>
              <a:t>“</a:t>
            </a:r>
            <a:r>
              <a:rPr kumimoji="0" lang="zh-CN" altLang="en-US" sz="3800" b="1">
                <a:solidFill>
                  <a:srgbClr val="660066"/>
                </a:solidFill>
                <a:latin typeface="Garamond" charset="0"/>
              </a:rPr>
              <a:t>这一次，出来忽悠的叫长江学者</a:t>
            </a:r>
            <a:r>
              <a:rPr kumimoji="0" lang="zh-CN" altLang="en-US" sz="3800">
                <a:solidFill>
                  <a:srgbClr val="660066"/>
                </a:solidFill>
                <a:latin typeface="Garamond" charset="0"/>
              </a:rPr>
              <a:t> </a:t>
            </a:r>
            <a:r>
              <a:rPr kumimoji="0" lang="en-US" altLang="zh-CN" sz="3800">
                <a:solidFill>
                  <a:srgbClr val="660066"/>
                </a:solidFill>
                <a:latin typeface="Garamond" charset="0"/>
              </a:rPr>
              <a:t>”</a:t>
            </a:r>
            <a:endParaRPr kumimoji="0" lang="zh-CN" altLang="en-US" sz="3800">
              <a:solidFill>
                <a:srgbClr val="660066"/>
              </a:solidFill>
              <a:latin typeface="Garamond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据央视焦点访谈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4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月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1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日报道，日前，多名消费者投诉，赐富牌</a:t>
            </a:r>
            <a:r>
              <a:rPr kumimoji="0" lang="zh-CN" altLang="en-US" sz="2400" b="1" dirty="0">
                <a:solidFill>
                  <a:schemeClr val="hlink"/>
                </a:solidFill>
                <a:latin typeface="汉鼎简楷体" charset="0"/>
                <a:ea typeface="汉鼎简楷体" charset="0"/>
                <a:cs typeface="汉鼎简楷体" charset="0"/>
              </a:rPr>
              <a:t>化维纤胶囊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夸大宣传。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2010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年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1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月，因其在多家媒体进行夸大宣传，宣称能治老肺病等疾病，严重欺骗和误导消费者，国家食药监局宣布收回其广告批准文号。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在化维纤胶囊的宣传中，有一点非常有吸引力：这种胶囊是由教育部长江学者、中国协和医科大学特聘教授胡卓伟历经十多年研发的。而且，胡为其</a:t>
            </a:r>
            <a:r>
              <a:rPr kumimoji="0" lang="zh-CN" altLang="en-US" sz="2400" b="1" dirty="0">
                <a:solidFill>
                  <a:srgbClr val="660066"/>
                </a:solidFill>
                <a:latin typeface="汉鼎简楷体" charset="0"/>
                <a:ea typeface="汉鼎简楷体" charset="0"/>
                <a:cs typeface="汉鼎简楷体" charset="0"/>
              </a:rPr>
              <a:t>做讲座促销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。公司负责人告诉记者，胡卓伟教授做科普讲座并进行现场销售，这是他们经常使用并且效果很好的一种销售手段。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在胡卓伟教授的办公室里，记者看到了堆放着的化维纤胶囊包装箱。记者问胡卓伟：</a:t>
            </a:r>
            <a:r>
              <a:rPr kumimoji="0" lang="zh-CN" altLang="en-US" sz="2400" b="1" dirty="0">
                <a:solidFill>
                  <a:srgbClr val="3333CC"/>
                </a:solidFill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你跟赐富公司之间是什么关系？</a:t>
            </a:r>
            <a:r>
              <a:rPr kumimoji="0" lang="zh-CN" altLang="en-US" sz="2400" b="1" dirty="0">
                <a:solidFill>
                  <a:srgbClr val="3333CC"/>
                </a:solidFill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他回答说：</a:t>
            </a:r>
            <a:r>
              <a:rPr kumimoji="0" lang="zh-CN" altLang="en-US" sz="2400" b="1" dirty="0">
                <a:solidFill>
                  <a:srgbClr val="3333CC"/>
                </a:solidFill>
                <a:latin typeface="Arial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我是</a:t>
            </a:r>
            <a:r>
              <a:rPr kumimoji="0" lang="zh-CN" altLang="en-US" sz="2400" b="1" dirty="0">
                <a:solidFill>
                  <a:srgbClr val="FF0000"/>
                </a:solidFill>
                <a:latin typeface="汉鼎简楷体" charset="0"/>
                <a:ea typeface="汉鼎简楷体" charset="0"/>
                <a:cs typeface="汉鼎简楷体" charset="0"/>
              </a:rPr>
              <a:t>股东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。</a:t>
            </a:r>
            <a:r>
              <a:rPr kumimoji="0" lang="zh-CN" altLang="en-US" sz="2400" b="1" dirty="0">
                <a:solidFill>
                  <a:srgbClr val="3333CC"/>
                </a:solidFill>
                <a:latin typeface="Arial" charset="0"/>
                <a:ea typeface="汉鼎简楷体" charset="0"/>
                <a:cs typeface="汉鼎简楷体" charset="0"/>
              </a:rPr>
              <a:t>”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消费者买产品一次花万元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 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，一年需近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2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万元。胡卓伟讲座并现场销售一次可达百万元。代理商从厂家拿货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245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元一盒，卖给消费者价格是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980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元。显然，厂家的生产成本要远远低于</a:t>
            </a:r>
            <a:r>
              <a:rPr kumimoji="0" lang="en-US" altLang="zh-CN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245</a:t>
            </a:r>
            <a:r>
              <a:rPr kumimoji="0" lang="zh-CN" altLang="en-US" sz="2400" b="1" dirty="0">
                <a:solidFill>
                  <a:srgbClr val="3333CC"/>
                </a:solidFill>
                <a:latin typeface="汉鼎简楷体" charset="0"/>
                <a:ea typeface="汉鼎简楷体" charset="0"/>
                <a:cs typeface="汉鼎简楷体" charset="0"/>
              </a:rPr>
              <a:t>元这个批发价。</a:t>
            </a:r>
            <a:endParaRPr kumimoji="0" lang="en-US" altLang="zh-CN" sz="2400" b="1" dirty="0">
              <a:solidFill>
                <a:srgbClr val="3333CC"/>
              </a:solidFill>
              <a:latin typeface="汉鼎简楷体" charset="0"/>
              <a:ea typeface="汉鼎简楷体" charset="0"/>
              <a:cs typeface="汉鼎简楷体" charset="0"/>
            </a:endParaRPr>
          </a:p>
          <a:p>
            <a:pPr>
              <a:lnSpc>
                <a:spcPct val="80000"/>
              </a:lnSpc>
            </a:pPr>
            <a:endParaRPr kumimoji="0" lang="en-US" altLang="zh-CN" sz="2400" b="1" dirty="0">
              <a:solidFill>
                <a:srgbClr val="3333CC"/>
              </a:solidFill>
              <a:latin typeface="汉鼎简楷体" charset="0"/>
              <a:ea typeface="汉鼎简楷体" charset="0"/>
              <a:cs typeface="汉鼎简楷体" charset="0"/>
            </a:endParaRPr>
          </a:p>
          <a:p>
            <a:pPr>
              <a:lnSpc>
                <a:spcPct val="80000"/>
              </a:lnSpc>
            </a:pPr>
            <a:r>
              <a:rPr kumimoji="0" lang="zh-CN" altLang="en-US" sz="2400" b="1" dirty="0">
                <a:solidFill>
                  <a:srgbClr val="FF0000"/>
                </a:solidFill>
                <a:latin typeface="汉鼎简楷体" charset="0"/>
                <a:ea typeface="汉鼎简楷体" charset="0"/>
                <a:cs typeface="汉鼎简楷体" charset="0"/>
              </a:rPr>
              <a:t>出错原因：利益。胡是利益相关方。</a:t>
            </a:r>
            <a:endParaRPr kumimoji="0" lang="en-US" altLang="zh-CN" sz="2400" b="1" dirty="0">
              <a:solidFill>
                <a:srgbClr val="FF0000"/>
              </a:solidFill>
              <a:latin typeface="汉鼎简楷体" charset="0"/>
              <a:ea typeface="汉鼎简楷体" charset="0"/>
              <a:cs typeface="汉鼎简楷体" charset="0"/>
            </a:endParaRPr>
          </a:p>
          <a:p>
            <a:pPr>
              <a:lnSpc>
                <a:spcPct val="80000"/>
              </a:lnSpc>
            </a:pPr>
            <a:endParaRPr kumimoji="0" lang="zh-CN" altLang="en-US" sz="2400" b="1" dirty="0">
              <a:solidFill>
                <a:srgbClr val="3333CC"/>
              </a:solidFill>
              <a:latin typeface="汉鼎简楷体" charset="0"/>
              <a:ea typeface="汉鼎简楷体" charset="0"/>
              <a:cs typeface="汉鼎简楷体" charset="0"/>
            </a:endParaRPr>
          </a:p>
        </p:txBody>
      </p:sp>
      <p:sp>
        <p:nvSpPr>
          <p:cNvPr id="7578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AF65976-8BA6-314D-BB2F-0C17030E7E4F}" type="slidenum">
              <a:rPr kumimoji="0" lang="en-US" altLang="zh-CN" sz="1200">
                <a:latin typeface="Garamond" charset="0"/>
              </a:rPr>
              <a:pPr/>
              <a:t>4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21" descr="Yang shiq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53340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Rectangle 8"/>
          <p:cNvSpPr>
            <a:spLocks noChangeArrowheads="1"/>
          </p:cNvSpPr>
          <p:nvPr/>
        </p:nvSpPr>
        <p:spPr bwMode="auto">
          <a:xfrm>
            <a:off x="3505200" y="2362200"/>
            <a:ext cx="386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/>
              <a:t>难道学术观点问题要由警察来断吗？</a:t>
            </a:r>
          </a:p>
        </p:txBody>
      </p:sp>
      <p:sp>
        <p:nvSpPr>
          <p:cNvPr id="76803" name="AutoShape 9"/>
          <p:cNvSpPr>
            <a:spLocks noChangeArrowheads="1"/>
          </p:cNvSpPr>
          <p:nvPr/>
        </p:nvSpPr>
        <p:spPr bwMode="auto">
          <a:xfrm>
            <a:off x="1447800" y="3505200"/>
            <a:ext cx="7696200" cy="838200"/>
          </a:xfrm>
          <a:prstGeom prst="irregularSeal1">
            <a:avLst/>
          </a:prstGeom>
          <a:solidFill>
            <a:srgbClr val="FF6600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057400" lvl="4" indent="-228600"/>
            <a:endParaRPr lang="zh-CN" altLang="en-US"/>
          </a:p>
        </p:txBody>
      </p:sp>
      <p:sp>
        <p:nvSpPr>
          <p:cNvPr id="76804" name="Rectangle 10"/>
          <p:cNvSpPr>
            <a:spLocks noChangeArrowheads="1"/>
          </p:cNvSpPr>
          <p:nvPr/>
        </p:nvSpPr>
        <p:spPr bwMode="auto">
          <a:xfrm>
            <a:off x="3124200" y="3671888"/>
            <a:ext cx="462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rgbClr val="993366"/>
                </a:solidFill>
              </a:rPr>
              <a:t>人肉搜索这两个</a:t>
            </a:r>
            <a:r>
              <a:rPr lang="en-US" altLang="zh-CN" sz="2200" b="1">
                <a:solidFill>
                  <a:srgbClr val="993366"/>
                </a:solidFill>
              </a:rPr>
              <a:t>XX,</a:t>
            </a:r>
            <a:r>
              <a:rPr lang="zh-CN" altLang="en-US" sz="2200" b="1">
                <a:solidFill>
                  <a:srgbClr val="993366"/>
                </a:solidFill>
              </a:rPr>
              <a:t>让她们臭大街</a:t>
            </a:r>
            <a:r>
              <a:rPr lang="en-US" altLang="zh-CN" sz="2200" b="1">
                <a:solidFill>
                  <a:srgbClr val="993366"/>
                </a:solidFill>
              </a:rPr>
              <a:t>!!!</a:t>
            </a:r>
            <a:r>
              <a:rPr lang="en-US" altLang="zh-CN" sz="1600"/>
              <a:t> </a:t>
            </a:r>
          </a:p>
        </p:txBody>
      </p:sp>
      <p:sp>
        <p:nvSpPr>
          <p:cNvPr id="76805" name="AutoShape 11"/>
          <p:cNvSpPr>
            <a:spLocks noChangeArrowheads="1"/>
          </p:cNvSpPr>
          <p:nvPr/>
        </p:nvSpPr>
        <p:spPr bwMode="auto">
          <a:xfrm>
            <a:off x="1905000" y="2057400"/>
            <a:ext cx="6781800" cy="1066800"/>
          </a:xfrm>
          <a:prstGeom prst="irregularSeal1">
            <a:avLst/>
          </a:prstGeom>
          <a:solidFill>
            <a:srgbClr val="FF00FF">
              <a:alpha val="1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057400" lvl="4" indent="-228600"/>
            <a:endParaRPr lang="zh-CN" altLang="en-US"/>
          </a:p>
        </p:txBody>
      </p:sp>
      <p:sp>
        <p:nvSpPr>
          <p:cNvPr id="76806" name="AutoShape 14"/>
          <p:cNvSpPr>
            <a:spLocks noChangeArrowheads="1"/>
          </p:cNvSpPr>
          <p:nvPr/>
        </p:nvSpPr>
        <p:spPr bwMode="auto">
          <a:xfrm>
            <a:off x="3657600" y="4038600"/>
            <a:ext cx="5410200" cy="2590800"/>
          </a:xfrm>
          <a:prstGeom prst="irregularSeal2">
            <a:avLst/>
          </a:prstGeom>
          <a:solidFill>
            <a:srgbClr val="99330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AutoShape 15"/>
          <p:cNvSpPr>
            <a:spLocks noChangeArrowheads="1"/>
          </p:cNvSpPr>
          <p:nvPr/>
        </p:nvSpPr>
        <p:spPr bwMode="auto">
          <a:xfrm>
            <a:off x="5867400" y="2895600"/>
            <a:ext cx="2743200" cy="685800"/>
          </a:xfrm>
          <a:prstGeom prst="irregularSeal2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AutoShape 18"/>
          <p:cNvSpPr>
            <a:spLocks noChangeArrowheads="1"/>
          </p:cNvSpPr>
          <p:nvPr/>
        </p:nvSpPr>
        <p:spPr bwMode="auto">
          <a:xfrm>
            <a:off x="3352800" y="685800"/>
            <a:ext cx="5562600" cy="1600200"/>
          </a:xfrm>
          <a:prstGeom prst="irregularSeal2">
            <a:avLst/>
          </a:pr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9" name="Rectangle 16"/>
          <p:cNvSpPr>
            <a:spLocks noChangeArrowheads="1"/>
          </p:cNvSpPr>
          <p:nvPr/>
        </p:nvSpPr>
        <p:spPr bwMode="auto">
          <a:xfrm>
            <a:off x="4876800" y="4724400"/>
            <a:ext cx="3124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rgbClr val="FF0000"/>
                </a:solidFill>
              </a:rPr>
              <a:t>人肉搜搜这两红卫兵，让大家看看是什么东西竞有如此龌龊的灵魂</a:t>
            </a:r>
            <a:r>
              <a:rPr lang="en-US" altLang="zh-CN" sz="2200" b="1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76810" name="Rectangle 20"/>
          <p:cNvSpPr>
            <a:spLocks noChangeArrowheads="1"/>
          </p:cNvSpPr>
          <p:nvPr/>
        </p:nvSpPr>
        <p:spPr bwMode="auto">
          <a:xfrm>
            <a:off x="457200" y="304800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3200" b="1" i="1">
                <a:solidFill>
                  <a:srgbClr val="990033"/>
                </a:solidFill>
              </a:rPr>
              <a:t>“报告政府，我们的老师是反革命”</a:t>
            </a:r>
            <a:endParaRPr lang="zh-CN" altLang="en-US" sz="3200" b="1" i="1">
              <a:solidFill>
                <a:srgbClr val="990033"/>
              </a:solidFill>
            </a:endParaRPr>
          </a:p>
        </p:txBody>
      </p:sp>
      <p:sp>
        <p:nvSpPr>
          <p:cNvPr id="76811" name="Rectangle 12"/>
          <p:cNvSpPr>
            <a:spLocks noChangeArrowheads="1"/>
          </p:cNvSpPr>
          <p:nvPr/>
        </p:nvSpPr>
        <p:spPr bwMode="auto">
          <a:xfrm>
            <a:off x="4724400" y="1143000"/>
            <a:ext cx="266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想办法“清理门户”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将她们</a:t>
            </a:r>
            <a:r>
              <a:rPr lang="en-US" altLang="zh-CN" sz="2400" b="1">
                <a:solidFill>
                  <a:srgbClr val="FF0000"/>
                </a:solidFill>
              </a:rPr>
              <a:t>PASS</a:t>
            </a:r>
            <a:r>
              <a:rPr lang="zh-CN" altLang="en-US" sz="2400" b="1">
                <a:solidFill>
                  <a:srgbClr val="FF0000"/>
                </a:solidFill>
              </a:rPr>
              <a:t>掉</a:t>
            </a:r>
            <a:r>
              <a:rPr lang="en-US" altLang="zh-CN" sz="2400" b="1">
                <a:solidFill>
                  <a:srgbClr val="FF0000"/>
                </a:solidFill>
              </a:rPr>
              <a:t>! </a:t>
            </a:r>
          </a:p>
        </p:txBody>
      </p:sp>
      <p:sp>
        <p:nvSpPr>
          <p:cNvPr id="76812" name="AutoShape 6"/>
          <p:cNvSpPr>
            <a:spLocks noChangeArrowheads="1"/>
          </p:cNvSpPr>
          <p:nvPr/>
        </p:nvSpPr>
        <p:spPr bwMode="auto">
          <a:xfrm>
            <a:off x="6400800" y="3124200"/>
            <a:ext cx="1654175" cy="247650"/>
          </a:xfrm>
          <a:prstGeom prst="irregularSeal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zh-CN" altLang="en-US" sz="2200" b="1">
                <a:solidFill>
                  <a:srgbClr val="663300"/>
                </a:solidFill>
              </a:rPr>
              <a:t>因言获罪 </a:t>
            </a:r>
            <a:r>
              <a:rPr lang="en-US" altLang="zh-CN" sz="2200" b="1">
                <a:solidFill>
                  <a:srgbClr val="663300"/>
                </a:solidFill>
              </a:rPr>
              <a:t>!</a:t>
            </a:r>
          </a:p>
        </p:txBody>
      </p:sp>
      <p:sp>
        <p:nvSpPr>
          <p:cNvPr id="76813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BA7B2DF-5EA2-8547-8873-2C65136821FF}" type="slidenum">
              <a:rPr kumimoji="0" lang="en-US" altLang="zh-CN" sz="1200">
                <a:latin typeface="Garamond" charset="0"/>
              </a:rPr>
              <a:pPr/>
              <a:t>5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533400"/>
            <a:ext cx="8305800" cy="6096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zh-CN" altLang="en-US" b="1" dirty="0">
                <a:solidFill>
                  <a:srgbClr val="FFCCFF"/>
                </a:solidFill>
              </a:rPr>
              <a:t>真实是：</a:t>
            </a:r>
          </a:p>
          <a:p>
            <a:pPr>
              <a:lnSpc>
                <a:spcPct val="80000"/>
              </a:lnSpc>
              <a:buClr>
                <a:srgbClr val="FFCCFF"/>
              </a:buClr>
              <a:buSzPct val="65000"/>
              <a:buFont typeface="Wingdings" charset="0"/>
              <a:buChar char="v"/>
              <a:defRPr/>
            </a:pPr>
            <a:r>
              <a:rPr kumimoji="0" lang="zh-CN" altLang="en-US" sz="2800" dirty="0"/>
              <a:t>现在没有“反革命”罪</a:t>
            </a:r>
          </a:p>
          <a:p>
            <a:pPr>
              <a:lnSpc>
                <a:spcPct val="80000"/>
              </a:lnSpc>
              <a:buClr>
                <a:srgbClr val="FFCCFF"/>
              </a:buClr>
              <a:buSzPct val="65000"/>
              <a:buFont typeface="Wingdings" charset="0"/>
              <a:buChar char="v"/>
              <a:defRPr/>
            </a:pPr>
            <a:r>
              <a:rPr kumimoji="0" lang="zh-CN" altLang="en-US" sz="2800" dirty="0"/>
              <a:t>公安局：没有接到报案</a:t>
            </a:r>
          </a:p>
          <a:p>
            <a:pPr>
              <a:lnSpc>
                <a:spcPct val="80000"/>
              </a:lnSpc>
              <a:buClr>
                <a:srgbClr val="FFCCFF"/>
              </a:buClr>
              <a:buSzPct val="65000"/>
              <a:buFont typeface="Wingdings" charset="0"/>
              <a:buChar char="v"/>
              <a:defRPr/>
            </a:pPr>
            <a:r>
              <a:rPr kumimoji="0" lang="zh-CN" altLang="en-US" sz="2800" dirty="0"/>
              <a:t>校方：没有说有人报案或者立案</a:t>
            </a:r>
          </a:p>
          <a:p>
            <a:pPr>
              <a:lnSpc>
                <a:spcPct val="80000"/>
              </a:lnSpc>
              <a:buClr>
                <a:srgbClr val="FFCCFF"/>
              </a:buClr>
              <a:buSzPct val="65000"/>
              <a:buFont typeface="Wingdings" charset="0"/>
              <a:buChar char="v"/>
              <a:defRPr/>
            </a:pPr>
            <a:r>
              <a:rPr kumimoji="0" lang="zh-CN" altLang="en-US" sz="2800" dirty="0"/>
              <a:t>作者后来承认：“反革命”的说法是他自己的推断</a:t>
            </a:r>
          </a:p>
          <a:p>
            <a:pPr>
              <a:lnSpc>
                <a:spcPct val="80000"/>
              </a:lnSpc>
              <a:buClr>
                <a:srgbClr val="FFCCFF"/>
              </a:buClr>
              <a:buSzPct val="65000"/>
              <a:buFont typeface="Wingdings" charset="0"/>
              <a:buChar char="v"/>
              <a:defRPr/>
            </a:pPr>
            <a:r>
              <a:rPr kumimoji="0" lang="zh-CN" altLang="en-US" sz="2800" dirty="0"/>
              <a:t>作者后来承认：“那两个女生告发”也是他自己的推断</a:t>
            </a:r>
          </a:p>
          <a:p>
            <a:pPr>
              <a:lnSpc>
                <a:spcPct val="80000"/>
              </a:lnSpc>
              <a:buClr>
                <a:srgbClr val="FFCCFF"/>
              </a:buClr>
              <a:buSzPct val="65000"/>
              <a:buFont typeface="Wingdings" charset="0"/>
              <a:buChar char="v"/>
              <a:defRPr/>
            </a:pPr>
            <a:endParaRPr kumimoji="0" lang="zh-CN" altLang="en-US" sz="2800" dirty="0"/>
          </a:p>
          <a:p>
            <a:pPr>
              <a:lnSpc>
                <a:spcPct val="80000"/>
              </a:lnSpc>
              <a:buClr>
                <a:srgbClr val="FFCCFF"/>
              </a:buClr>
              <a:buSzPct val="65000"/>
              <a:buFont typeface="Wingdings" charset="0"/>
              <a:buChar char="v"/>
              <a:defRPr/>
            </a:pPr>
            <a:r>
              <a:rPr kumimoji="0" lang="zh-CN" altLang="en-US" b="1" dirty="0">
                <a:solidFill>
                  <a:srgbClr val="FFCCFF"/>
                </a:solidFill>
              </a:rPr>
              <a:t>思考：</a:t>
            </a:r>
          </a:p>
          <a:p>
            <a:pPr>
              <a:lnSpc>
                <a:spcPct val="80000"/>
              </a:lnSpc>
              <a:buClr>
                <a:srgbClr val="FFCCFF"/>
              </a:buClr>
              <a:buSzPct val="65000"/>
              <a:buFont typeface="Wingdings" charset="0"/>
              <a:buChar char="v"/>
              <a:defRPr/>
            </a:pPr>
            <a:r>
              <a:rPr kumimoji="0" lang="zh-CN" altLang="en-US" sz="2800" dirty="0"/>
              <a:t>为什么教授写出这样不真实的报道？</a:t>
            </a:r>
          </a:p>
          <a:p>
            <a:pPr>
              <a:lnSpc>
                <a:spcPct val="80000"/>
              </a:lnSpc>
              <a:buClr>
                <a:srgbClr val="FFCCFF"/>
              </a:buClr>
              <a:buSzPct val="65000"/>
              <a:buFont typeface="Wingdings" charset="0"/>
              <a:buChar char="v"/>
              <a:defRPr/>
            </a:pPr>
            <a:r>
              <a:rPr kumimoji="0" lang="zh-CN" altLang="en-US" sz="2800" dirty="0"/>
              <a:t>什么时候我们应该接受一个报道的真实？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charset="0"/>
              <a:buNone/>
              <a:defRPr/>
            </a:pPr>
            <a:endParaRPr kumimoji="0" lang="en-US" altLang="zh-CN" sz="2800" dirty="0"/>
          </a:p>
          <a:p>
            <a:pPr>
              <a:lnSpc>
                <a:spcPct val="80000"/>
              </a:lnSpc>
              <a:buClr>
                <a:schemeClr val="tx2"/>
              </a:buClr>
              <a:buNone/>
              <a:defRPr/>
            </a:pPr>
            <a:r>
              <a:rPr kumimoji="0" lang="zh-CN" altLang="en-US" sz="2800" b="1" dirty="0">
                <a:solidFill>
                  <a:srgbClr val="FF0000"/>
                </a:solidFill>
                <a:latin typeface="汉鼎简楷体" charset="0"/>
                <a:ea typeface="汉鼎简楷体" charset="0"/>
                <a:cs typeface="汉鼎简楷体" charset="0"/>
              </a:rPr>
              <a:t>出错</a:t>
            </a:r>
            <a:r>
              <a:rPr kumimoji="0" lang="zh-CN" altLang="en-US" sz="2800" b="1">
                <a:solidFill>
                  <a:srgbClr val="FF0000"/>
                </a:solidFill>
                <a:latin typeface="汉鼎简楷体" charset="0"/>
                <a:ea typeface="汉鼎简楷体" charset="0"/>
                <a:cs typeface="汉鼎简楷体" charset="0"/>
              </a:rPr>
              <a:t>原因：想出</a:t>
            </a:r>
            <a:r>
              <a:rPr kumimoji="0" lang="zh-CN" altLang="en-US" sz="2800" b="1" dirty="0">
                <a:solidFill>
                  <a:srgbClr val="FF0000"/>
                </a:solidFill>
                <a:latin typeface="汉鼎简楷体" charset="0"/>
                <a:ea typeface="汉鼎简楷体" charset="0"/>
                <a:cs typeface="汉鼎简楷体" charset="0"/>
              </a:rPr>
              <a:t>名。杨是自我炒作，演艺圈更常见。</a:t>
            </a:r>
            <a:endParaRPr kumimoji="0" lang="en-US" altLang="zh-CN" sz="2800" b="1" dirty="0">
              <a:solidFill>
                <a:srgbClr val="FF0000"/>
              </a:solidFill>
              <a:latin typeface="汉鼎简楷体" charset="0"/>
              <a:ea typeface="汉鼎简楷体" charset="0"/>
              <a:cs typeface="汉鼎简楷体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ADA94-545B-C241-B1A8-AC0285ED9D7C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81000"/>
            <a:ext cx="8382000" cy="5791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kumimoji="0" lang="zh-CN" altLang="en-US" sz="4000" b="1" dirty="0">
                <a:solidFill>
                  <a:srgbClr val="FFCC66"/>
                </a:solidFill>
                <a:effectLst/>
              </a:rPr>
              <a:t>产生虚假的第一类原因：</a:t>
            </a:r>
            <a:r>
              <a:rPr kumimoji="0" lang="zh-CN" sz="4000" b="1" dirty="0">
                <a:solidFill>
                  <a:srgbClr val="FFCC66"/>
                </a:solidFill>
                <a:effectLst/>
              </a:rPr>
              <a:t>名利</a:t>
            </a:r>
            <a:endParaRPr kumimoji="0" lang="zh-CN" altLang="en-US" sz="4000" b="1" dirty="0">
              <a:solidFill>
                <a:srgbClr val="FFCC66"/>
              </a:solidFill>
              <a:effectLst/>
            </a:endParaRPr>
          </a:p>
          <a:p>
            <a:pPr>
              <a:buFont typeface="Wingdings" charset="0"/>
              <a:buNone/>
              <a:defRPr/>
            </a:pPr>
            <a:endParaRPr kumimoji="0" lang="zh-CN" altLang="en-US" sz="1000" b="1" dirty="0">
              <a:solidFill>
                <a:srgbClr val="FFCC66"/>
              </a:solidFill>
              <a:effectLst/>
            </a:endParaRPr>
          </a:p>
          <a:p>
            <a:pPr>
              <a:buFont typeface="Wingdings" charset="0"/>
              <a:buChar char="Ø"/>
              <a:defRPr/>
            </a:pPr>
            <a:r>
              <a:rPr kumimoji="0" lang="zh-CN" altLang="en-US" dirty="0"/>
              <a:t>这个世界上确实有人</a:t>
            </a:r>
            <a:r>
              <a:rPr kumimoji="0" lang="zh-CN" dirty="0"/>
              <a:t>为了谋取名利</a:t>
            </a:r>
            <a:r>
              <a:rPr kumimoji="0" lang="zh-CN" altLang="en-US" dirty="0"/>
              <a:t>有意作假。</a:t>
            </a:r>
            <a:r>
              <a:rPr kumimoji="0" lang="zh-CN" dirty="0"/>
              <a:t>骗子们无一不</a:t>
            </a:r>
            <a:r>
              <a:rPr kumimoji="0" lang="zh-CN" altLang="en-US" dirty="0"/>
              <a:t>自称“敢讲真话”。名利是</a:t>
            </a:r>
            <a:r>
              <a:rPr kumimoji="0" lang="zh-CN" altLang="en-US" dirty="0">
                <a:solidFill>
                  <a:srgbClr val="FF0000"/>
                </a:solidFill>
              </a:rPr>
              <a:t>做假</a:t>
            </a:r>
            <a:r>
              <a:rPr kumimoji="0" lang="zh-CN" altLang="en-US" dirty="0"/>
              <a:t>的主要动力。</a:t>
            </a:r>
            <a:endParaRPr kumimoji="0" lang="en-US" altLang="zh-CN" dirty="0"/>
          </a:p>
          <a:p>
            <a:pPr>
              <a:buFont typeface="Wingdings" charset="0"/>
              <a:buChar char="Ø"/>
              <a:defRPr/>
            </a:pPr>
            <a:endParaRPr kumimoji="0" lang="en-US" altLang="zh-CN" dirty="0"/>
          </a:p>
          <a:p>
            <a:pPr>
              <a:buFont typeface="Wingdings" charset="0"/>
              <a:buChar char="Ø"/>
              <a:defRPr/>
            </a:pPr>
            <a:r>
              <a:rPr kumimoji="0" lang="zh-CN" altLang="en-US" dirty="0"/>
              <a:t>习惯、从众和舒适、肤浅的心理是我们</a:t>
            </a:r>
            <a:r>
              <a:rPr kumimoji="0" lang="zh-CN" altLang="en-US" dirty="0">
                <a:solidFill>
                  <a:srgbClr val="FF0000"/>
                </a:solidFill>
              </a:rPr>
              <a:t>相信</a:t>
            </a:r>
            <a:r>
              <a:rPr kumimoji="0" lang="zh-CN" altLang="en-US" dirty="0"/>
              <a:t>谣言的根源。在拜金</a:t>
            </a:r>
            <a:r>
              <a:rPr kumimoji="0" lang="zh-CN" dirty="0"/>
              <a:t>主义价值观</a:t>
            </a:r>
            <a:r>
              <a:rPr kumimoji="0" lang="zh-CN" altLang="en-US" dirty="0"/>
              <a:t>的社会里，虚假自然流行。</a:t>
            </a:r>
            <a:endParaRPr kumimoji="0"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0761F-031A-1748-90E6-A8D9F86A3300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4"/>
          <p:cNvSpPr>
            <a:spLocks noChangeArrowheads="1"/>
          </p:cNvSpPr>
          <p:nvPr/>
        </p:nvSpPr>
        <p:spPr bwMode="auto">
          <a:xfrm>
            <a:off x="457200" y="381000"/>
            <a:ext cx="822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zh-CN" altLang="en-US" sz="3200" b="1" dirty="0"/>
              <a:t>中国青年报：为资本所御用的雷人精英</a:t>
            </a:r>
            <a:endParaRPr lang="zh-CN" altLang="en-US" sz="1800" dirty="0"/>
          </a:p>
          <a:p>
            <a:endParaRPr lang="zh-CN" altLang="en-US" sz="1000" dirty="0"/>
          </a:p>
          <a:p>
            <a:pPr>
              <a:buFont typeface="Wingdings" charset="0"/>
              <a:buNone/>
            </a:pPr>
            <a:r>
              <a:rPr lang="zh-CN" altLang="en-US" dirty="0"/>
              <a:t>   </a:t>
            </a:r>
            <a:r>
              <a:rPr lang="zh-CN" altLang="en-US" sz="2400" b="1" dirty="0">
                <a:latin typeface="汉鼎简楷体" charset="0"/>
                <a:ea typeface="汉鼎简楷体" charset="0"/>
                <a:cs typeface="汉鼎简楷体" charset="0"/>
              </a:rPr>
              <a:t>在中国房地产高峰论坛上，北京师范大学房地产研究中心主任、管理学院教授董藩说：</a:t>
            </a:r>
            <a:r>
              <a:rPr lang="zh-CN" altLang="en-US" sz="2400" b="1" dirty="0">
                <a:ea typeface="汉鼎简楷体" charset="0"/>
                <a:cs typeface="汉鼎简楷体" charset="0"/>
              </a:rPr>
              <a:t>“</a:t>
            </a:r>
            <a:r>
              <a:rPr lang="zh-CN" altLang="en-US" sz="2400" b="1" dirty="0">
                <a:latin typeface="汉鼎简楷体" charset="0"/>
                <a:ea typeface="汉鼎简楷体" charset="0"/>
                <a:cs typeface="汉鼎简楷体" charset="0"/>
              </a:rPr>
              <a:t>现在离婚率比以前高了很多，理论上离婚就需要两套房子住人。未婚同居的人现在大量增加，同居也是需要房子的。有的人有两三个家庭，也都需要房子！</a:t>
            </a:r>
            <a:r>
              <a:rPr lang="zh-CN" altLang="en-US" sz="2400" b="1" dirty="0">
                <a:ea typeface="汉鼎简楷体" charset="0"/>
                <a:cs typeface="汉鼎简楷体" charset="0"/>
              </a:rPr>
              <a:t>”</a:t>
            </a:r>
            <a:r>
              <a:rPr lang="en-US" altLang="zh-CN" sz="2400" b="1" dirty="0">
                <a:ea typeface="汉鼎简楷体" charset="0"/>
                <a:cs typeface="汉鼎简楷体" charset="0"/>
              </a:rPr>
              <a:t> </a:t>
            </a:r>
            <a:r>
              <a:rPr lang="zh-CN" altLang="en-US" sz="2400" b="1" dirty="0">
                <a:latin typeface="汉鼎简楷体" charset="0"/>
                <a:ea typeface="汉鼎简楷体" charset="0"/>
                <a:cs typeface="汉鼎简楷体" charset="0"/>
              </a:rPr>
              <a:t>董教授因此得出结论，</a:t>
            </a:r>
            <a:r>
              <a:rPr lang="zh-CN" altLang="en-US" sz="2400" b="1" dirty="0">
                <a:ea typeface="汉鼎简楷体" charset="0"/>
                <a:cs typeface="汉鼎简楷体" charset="0"/>
              </a:rPr>
              <a:t>“</a:t>
            </a:r>
            <a:r>
              <a:rPr lang="zh-CN" altLang="en-US" sz="2400" b="1" dirty="0">
                <a:latin typeface="汉鼎简楷体" charset="0"/>
                <a:ea typeface="汉鼎简楷体" charset="0"/>
                <a:cs typeface="汉鼎简楷体" charset="0"/>
              </a:rPr>
              <a:t>现在中国出现了全民性错误认识，从高层领导到老百姓都认为房地产有泡沫，但这是错误的</a:t>
            </a:r>
            <a:r>
              <a:rPr lang="zh-CN" altLang="en-US" sz="2400" b="1" dirty="0">
                <a:ea typeface="汉鼎简楷体" charset="0"/>
                <a:cs typeface="汉鼎简楷体" charset="0"/>
              </a:rPr>
              <a:t>”</a:t>
            </a:r>
            <a:r>
              <a:rPr lang="zh-CN" altLang="en-US" sz="2400" b="1" dirty="0">
                <a:latin typeface="汉鼎简楷体" charset="0"/>
                <a:ea typeface="汉鼎简楷体" charset="0"/>
                <a:cs typeface="汉鼎简楷体" charset="0"/>
              </a:rPr>
              <a:t>。</a:t>
            </a:r>
            <a:endParaRPr lang="en-US" altLang="zh-CN" sz="2400" b="1" dirty="0">
              <a:latin typeface="汉鼎简楷体" charset="0"/>
              <a:ea typeface="汉鼎简楷体" charset="0"/>
              <a:cs typeface="汉鼎简楷体" charset="0"/>
            </a:endParaRPr>
          </a:p>
          <a:p>
            <a:pPr>
              <a:buFont typeface="Wingdings" charset="0"/>
              <a:buNone/>
            </a:pPr>
            <a:r>
              <a:rPr lang="zh-CN" altLang="en-US" sz="2400" b="1" dirty="0">
                <a:latin typeface="汉鼎简楷体" charset="0"/>
                <a:ea typeface="汉鼎简楷体" charset="0"/>
                <a:cs typeface="汉鼎简楷体" charset="0"/>
              </a:rPr>
              <a:t>   董藩的观点遭到</a:t>
            </a:r>
            <a:r>
              <a:rPr lang="zh-CN" altLang="en-US" sz="2400" b="1" dirty="0">
                <a:solidFill>
                  <a:srgbClr val="FF0000"/>
                </a:solidFill>
                <a:latin typeface="汉鼎简楷体" charset="0"/>
                <a:ea typeface="汉鼎简楷体" charset="0"/>
                <a:cs typeface="汉鼎简楷体" charset="0"/>
              </a:rPr>
              <a:t>网民的</a:t>
            </a:r>
            <a:r>
              <a:rPr lang="zh-CN" altLang="en-US" sz="2400" b="1" dirty="0">
                <a:latin typeface="汉鼎简楷体" charset="0"/>
                <a:ea typeface="汉鼎简楷体" charset="0"/>
                <a:cs typeface="汉鼎简楷体" charset="0"/>
              </a:rPr>
              <a:t>嘲笑，他们多认为</a:t>
            </a:r>
            <a:r>
              <a:rPr lang="zh-CN" altLang="en-US" sz="2400" b="1" dirty="0">
                <a:ea typeface="汉鼎简楷体" charset="0"/>
                <a:cs typeface="汉鼎简楷体" charset="0"/>
              </a:rPr>
              <a:t>“</a:t>
            </a:r>
            <a:r>
              <a:rPr lang="zh-CN" altLang="en-US" sz="2400" b="1" dirty="0">
                <a:latin typeface="汉鼎简楷体" charset="0"/>
                <a:ea typeface="汉鼎简楷体" charset="0"/>
                <a:cs typeface="汉鼎简楷体" charset="0"/>
              </a:rPr>
              <a:t>这些可笑的说法，表明地产商和房产专家已经黔驴技穷</a:t>
            </a:r>
            <a:r>
              <a:rPr lang="zh-CN" altLang="en-US" sz="2400" b="1" dirty="0">
                <a:ea typeface="汉鼎简楷体" charset="0"/>
                <a:cs typeface="汉鼎简楷体" charset="0"/>
              </a:rPr>
              <a:t>”</a:t>
            </a:r>
            <a:r>
              <a:rPr lang="zh-CN" altLang="en-US" sz="2400" b="1" dirty="0">
                <a:latin typeface="汉鼎简楷体" charset="0"/>
                <a:ea typeface="汉鼎简楷体" charset="0"/>
                <a:cs typeface="汉鼎简楷体" charset="0"/>
              </a:rPr>
              <a:t>。房地产是否有泡沫，最重要的指标是看老百姓的收入和实际购买力。中国有</a:t>
            </a:r>
            <a:r>
              <a:rPr lang="en-US" altLang="zh-CN" sz="2400" b="1" dirty="0">
                <a:latin typeface="汉鼎简楷体" charset="0"/>
                <a:ea typeface="汉鼎简楷体" charset="0"/>
                <a:cs typeface="汉鼎简楷体" charset="0"/>
              </a:rPr>
              <a:t>13</a:t>
            </a:r>
            <a:r>
              <a:rPr lang="zh-CN" altLang="en-US" sz="2400" b="1" dirty="0">
                <a:latin typeface="汉鼎简楷体" charset="0"/>
                <a:ea typeface="汉鼎简楷体" charset="0"/>
                <a:cs typeface="汉鼎简楷体" charset="0"/>
              </a:rPr>
              <a:t>亿人口，房产需求总是大量存在的，如果仅看需求，那董教授干脆建议地产商加倍抬高房价去吧。</a:t>
            </a:r>
            <a:r>
              <a:rPr lang="en-US" altLang="zh-CN" sz="2400" b="1" dirty="0">
                <a:latin typeface="汉鼎简楷体" charset="0"/>
                <a:ea typeface="汉鼎简楷体" charset="0"/>
                <a:cs typeface="汉鼎简楷体" charset="0"/>
              </a:rPr>
              <a:t>(</a:t>
            </a:r>
            <a:r>
              <a:rPr lang="en-US" altLang="zh-CN" b="1" dirty="0">
                <a:latin typeface="汉鼎简楷体" charset="0"/>
                <a:ea typeface="汉鼎简楷体" charset="0"/>
                <a:cs typeface="汉鼎简楷体" charset="0"/>
              </a:rPr>
              <a:t>2009</a:t>
            </a:r>
            <a:r>
              <a:rPr lang="zh-CN" altLang="en-US" b="1" dirty="0">
                <a:latin typeface="汉鼎简楷体" charset="0"/>
                <a:ea typeface="汉鼎简楷体" charset="0"/>
                <a:cs typeface="汉鼎简楷体" charset="0"/>
              </a:rPr>
              <a:t>年</a:t>
            </a:r>
            <a:r>
              <a:rPr lang="en-US" altLang="zh-CN" b="1" dirty="0">
                <a:latin typeface="汉鼎简楷体" charset="0"/>
                <a:ea typeface="汉鼎简楷体" charset="0"/>
                <a:cs typeface="汉鼎简楷体" charset="0"/>
              </a:rPr>
              <a:t>04</a:t>
            </a:r>
            <a:r>
              <a:rPr lang="zh-CN" altLang="en-US" b="1" dirty="0">
                <a:latin typeface="汉鼎简楷体" charset="0"/>
                <a:ea typeface="汉鼎简楷体" charset="0"/>
                <a:cs typeface="汉鼎简楷体" charset="0"/>
              </a:rPr>
              <a:t>月</a:t>
            </a:r>
            <a:r>
              <a:rPr lang="en-US" altLang="zh-CN" b="1" dirty="0">
                <a:latin typeface="汉鼎简楷体" charset="0"/>
                <a:ea typeface="汉鼎简楷体" charset="0"/>
                <a:cs typeface="汉鼎简楷体" charset="0"/>
              </a:rPr>
              <a:t>03</a:t>
            </a:r>
            <a:r>
              <a:rPr lang="zh-CN" altLang="en-US" b="1" dirty="0">
                <a:latin typeface="汉鼎简楷体" charset="0"/>
                <a:ea typeface="汉鼎简楷体" charset="0"/>
                <a:cs typeface="汉鼎简楷体" charset="0"/>
              </a:rPr>
              <a:t>日</a:t>
            </a:r>
            <a:r>
              <a:rPr lang="en-US" altLang="zh-CN" b="1" dirty="0">
                <a:latin typeface="汉鼎简楷体" charset="0"/>
                <a:ea typeface="汉鼎简楷体" charset="0"/>
                <a:cs typeface="汉鼎简楷体" charset="0"/>
              </a:rPr>
              <a:t>)</a:t>
            </a:r>
          </a:p>
          <a:p>
            <a:pPr>
              <a:buFont typeface="Wingdings" charset="0"/>
              <a:buNone/>
            </a:pPr>
            <a:endParaRPr lang="en-US" altLang="zh-CN" sz="2400" b="1" dirty="0">
              <a:latin typeface="汉鼎简楷体" charset="0"/>
              <a:ea typeface="汉鼎简楷体" charset="0"/>
              <a:cs typeface="汉鼎简楷体" charset="0"/>
            </a:endParaRPr>
          </a:p>
          <a:p>
            <a:pPr>
              <a:buFont typeface="Wingdings" charset="0"/>
              <a:buNone/>
            </a:pPr>
            <a:r>
              <a:rPr lang="zh-CN" altLang="en-US" sz="2800" b="1" dirty="0">
                <a:solidFill>
                  <a:srgbClr val="FF3300"/>
                </a:solidFill>
              </a:rPr>
              <a:t>除了网民的嘲笑，这位教授的分析还存在什么问题？</a:t>
            </a:r>
          </a:p>
        </p:txBody>
      </p:sp>
      <p:sp>
        <p:nvSpPr>
          <p:cNvPr id="10649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A97A2BA-3D16-6B48-9DF9-2B581EF959D5}" type="slidenum">
              <a:rPr kumimoji="0" lang="en-US" altLang="zh-CN" sz="1200">
                <a:latin typeface="Garamond" charset="0"/>
              </a:rPr>
              <a:pPr/>
              <a:t>8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/>
            <a:r>
              <a:rPr kumimoji="0" lang="zh-CN" altLang="en-US" sz="3600" b="1">
                <a:latin typeface="Garamond" charset="0"/>
              </a:rPr>
              <a:t>你相信吗</a:t>
            </a:r>
            <a:r>
              <a:rPr kumimoji="0" lang="en-US" altLang="zh-CN" sz="3600" b="1">
                <a:latin typeface="Garamond" charset="0"/>
              </a:rPr>
              <a:t>?</a:t>
            </a:r>
            <a:endParaRPr kumimoji="0" lang="zh-CN" altLang="en-US" sz="3600" b="1">
              <a:latin typeface="Garamond" charset="0"/>
            </a:endParaRPr>
          </a:p>
        </p:txBody>
      </p:sp>
      <p:graphicFrame>
        <p:nvGraphicFramePr>
          <p:cNvPr id="81936" name="Group 16"/>
          <p:cNvGraphicFramePr>
            <a:graphicFrameLocks noGrp="1"/>
          </p:cNvGraphicFramePr>
          <p:nvPr/>
        </p:nvGraphicFramePr>
        <p:xfrm>
          <a:off x="-2740025" y="2081213"/>
          <a:ext cx="207962" cy="487500"/>
        </p:xfrm>
        <a:graphic>
          <a:graphicData uri="http://schemas.openxmlformats.org/drawingml/2006/table">
            <a:tbl>
              <a:tblPr/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281" marR="91281" marT="45630" marB="456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47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09600" y="1112838"/>
            <a:ext cx="7848600" cy="4732337"/>
          </a:xfrm>
          <a:noFill/>
          <a:extLs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ClrTx/>
              <a:buSzTx/>
            </a:pPr>
            <a:r>
              <a:rPr kumimoji="0" lang="zh-CN" altLang="en-US" sz="1800">
                <a:latin typeface="Times New Roman" charset="0"/>
              </a:rPr>
              <a:t> </a:t>
            </a:r>
            <a:r>
              <a:rPr kumimoji="0" lang="zh-CN" altLang="en-US" sz="2600" b="1">
                <a:latin typeface="汉鼎简楷体" charset="0"/>
                <a:ea typeface="汉鼎简楷体" charset="0"/>
                <a:cs typeface="汉鼎简楷体" charset="0"/>
              </a:rPr>
              <a:t>上个月考斯先生令人信服地证明怀孕的妇女应该少喝咖啡。根据他六年来的研究，他发现有很强的证据支持咖啡因对胎儿有危险的结论。</a:t>
            </a:r>
            <a:endParaRPr kumimoji="0" lang="en-US" altLang="zh-CN" sz="2600" b="1">
              <a:latin typeface="汉鼎简楷体" charset="0"/>
              <a:ea typeface="汉鼎简楷体" charset="0"/>
              <a:cs typeface="汉鼎简楷体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600" b="1">
              <a:latin typeface="汉鼎简楷体" charset="0"/>
              <a:ea typeface="汉鼎简楷体" charset="0"/>
              <a:cs typeface="汉鼎简楷体" charset="0"/>
            </a:endParaRPr>
          </a:p>
          <a:p>
            <a:pPr marL="0" indent="0">
              <a:spcBef>
                <a:spcPct val="0"/>
              </a:spcBef>
              <a:buClrTx/>
              <a:buSzTx/>
            </a:pPr>
            <a:r>
              <a:rPr kumimoji="0" lang="zh-CN" altLang="en-US" sz="2600" b="1">
                <a:latin typeface="汉鼎简楷体" charset="0"/>
                <a:ea typeface="汉鼎简楷体" charset="0"/>
                <a:cs typeface="汉鼎简楷体" charset="0"/>
              </a:rPr>
              <a:t> 出版人路金波昨日对记者表示：</a:t>
            </a:r>
            <a:r>
              <a:rPr kumimoji="0" lang="zh-CN" altLang="en-US" sz="2600" b="1">
                <a:latin typeface="Times New Roman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600" b="1">
                <a:latin typeface="汉鼎简楷体" charset="0"/>
                <a:ea typeface="汉鼎简楷体" charset="0"/>
                <a:cs typeface="汉鼎简楷体" charset="0"/>
              </a:rPr>
              <a:t>韩寒入选</a:t>
            </a:r>
            <a:r>
              <a:rPr kumimoji="0" lang="en-US" sz="2600" b="1">
                <a:latin typeface="Times New Roman" charset="0"/>
                <a:ea typeface="汉鼎简楷体" charset="0"/>
                <a:cs typeface="汉鼎简楷体" charset="0"/>
              </a:rPr>
              <a:t>”</a:t>
            </a:r>
            <a:r>
              <a:rPr kumimoji="0" lang="zh-CN" altLang="en-US" sz="2600" b="1">
                <a:latin typeface="汉鼎简楷体" charset="0"/>
                <a:ea typeface="汉鼎简楷体" charset="0"/>
                <a:cs typeface="汉鼎简楷体" charset="0"/>
              </a:rPr>
              <a:t>全球最具影响力人物</a:t>
            </a:r>
            <a:r>
              <a:rPr kumimoji="0" lang="en-US" sz="2600" b="1">
                <a:latin typeface="Times New Roman" charset="0"/>
                <a:ea typeface="汉鼎简楷体" charset="0"/>
                <a:cs typeface="汉鼎简楷体" charset="0"/>
              </a:rPr>
              <a:t>“</a:t>
            </a:r>
            <a:r>
              <a:rPr kumimoji="0" lang="zh-CN" altLang="en-US" sz="2600" b="1">
                <a:latin typeface="汉鼎简楷体" charset="0"/>
                <a:ea typeface="汉鼎简楷体" charset="0"/>
                <a:cs typeface="汉鼎简楷体" charset="0"/>
              </a:rPr>
              <a:t>是实至名归的事情，他肯定应该进前</a:t>
            </a:r>
            <a:r>
              <a:rPr kumimoji="0" lang="en-US" altLang="zh-CN" sz="2600" b="1">
                <a:latin typeface="汉鼎简楷体" charset="0"/>
                <a:ea typeface="汉鼎简楷体" charset="0"/>
                <a:cs typeface="汉鼎简楷体" charset="0"/>
              </a:rPr>
              <a:t>100</a:t>
            </a:r>
            <a:r>
              <a:rPr kumimoji="0" lang="zh-CN" altLang="en-US" sz="2600" b="1">
                <a:latin typeface="汉鼎简楷体" charset="0"/>
                <a:ea typeface="汉鼎简楷体" charset="0"/>
                <a:cs typeface="汉鼎简楷体" charset="0"/>
              </a:rPr>
              <a:t>名。</a:t>
            </a:r>
            <a:r>
              <a:rPr kumimoji="0" lang="en-US" sz="2600" b="1">
                <a:latin typeface="Times New Roman" charset="0"/>
                <a:ea typeface="汉鼎简楷体" charset="0"/>
                <a:cs typeface="汉鼎简楷体" charset="0"/>
              </a:rPr>
              <a:t>”</a:t>
            </a:r>
            <a:r>
              <a:rPr kumimoji="0" lang="en-US" sz="2600" b="1">
                <a:latin typeface="汉鼎简楷体" charset="0"/>
                <a:ea typeface="汉鼎简楷体" charset="0"/>
                <a:cs typeface="汉鼎简楷体" charset="0"/>
              </a:rPr>
              <a:t>路金波认为韩寒的出色体现在多方面，</a:t>
            </a:r>
            <a:r>
              <a:rPr kumimoji="0" lang="en-US" sz="2600" b="1">
                <a:latin typeface="Times New Roman" charset="0"/>
                <a:ea typeface="汉鼎简楷体" charset="0"/>
                <a:cs typeface="汉鼎简楷体" charset="0"/>
              </a:rPr>
              <a:t>“</a:t>
            </a:r>
            <a:r>
              <a:rPr kumimoji="0" lang="en-US" sz="2600" b="1">
                <a:latin typeface="汉鼎简楷体" charset="0"/>
                <a:ea typeface="汉鼎简楷体" charset="0"/>
                <a:cs typeface="汉鼎简楷体" charset="0"/>
              </a:rPr>
              <a:t>他代表着这个国家的希望，代表着中国新一代的声音。这一批人视野更国际化，更大气，也更没有脑子，但他们是全新的一代，是会独立思考的一代，韩寒正是这批人中的佼佼者。</a:t>
            </a:r>
            <a:r>
              <a:rPr kumimoji="0" lang="en-US" sz="2600" b="1">
                <a:latin typeface="Times New Roman" charset="0"/>
                <a:ea typeface="汉鼎简楷体" charset="0"/>
                <a:cs typeface="汉鼎简楷体" charset="0"/>
              </a:rPr>
              <a:t>”</a:t>
            </a:r>
            <a:endParaRPr kumimoji="0" lang="zh-CN" altLang="en-US" sz="2600" b="1">
              <a:latin typeface="汉鼎简楷体" charset="0"/>
              <a:ea typeface="汉鼎简楷体" charset="0"/>
              <a:cs typeface="汉鼎简楷体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" charset="0"/>
              <a:buNone/>
            </a:pPr>
            <a:r>
              <a:rPr kumimoji="0" lang="zh-CN" altLang="en-US" sz="1800">
                <a:latin typeface="Times New Roman" charset="0"/>
                <a:ea typeface="汉鼎简楷体" charset="0"/>
                <a:cs typeface="汉鼎简楷体" charset="0"/>
              </a:rPr>
              <a:t> </a:t>
            </a:r>
            <a:endParaRPr kumimoji="0" lang="en-US" altLang="zh-CN" sz="1800">
              <a:latin typeface="Times New Roman" charset="0"/>
              <a:ea typeface="汉鼎简楷体" charset="0"/>
              <a:cs typeface="汉鼎简楷体" charset="0"/>
            </a:endParaRPr>
          </a:p>
        </p:txBody>
      </p:sp>
      <p:sp>
        <p:nvSpPr>
          <p:cNvPr id="10547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211047B-F3B5-0F48-AE52-1F54B963DACA}" type="slidenum">
              <a:rPr kumimoji="0" lang="en-US" altLang="zh-CN" sz="1200">
                <a:latin typeface="Garamond" charset="0"/>
              </a:rPr>
              <a:pPr/>
              <a:t>9</a:t>
            </a:fld>
            <a:endParaRPr kumimoji="0" lang="en-US" altLang="zh-CN" sz="1200">
              <a:latin typeface="Garamond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</p:bldLst>
  </p:timing>
</p:sld>
</file>

<file path=ppt/theme/theme1.xml><?xml version="1.0" encoding="utf-8"?>
<a:theme xmlns:a="http://schemas.openxmlformats.org/drawingml/2006/main" name="批判性思维导论">
  <a:themeElements>
    <a:clrScheme name="批判性思维导论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批判性思维导论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批判性思维导论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批判性思维导论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批判性思维导论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批判性思维导论</Template>
  <TotalTime>40028</TotalTime>
  <Words>4176</Words>
  <Application>Microsoft Macintosh PowerPoint</Application>
  <PresentationFormat>On-screen Show (4:3)</PresentationFormat>
  <Paragraphs>273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 Unicode MS</vt:lpstr>
      <vt:lpstr>汉鼎简楷体</vt:lpstr>
      <vt:lpstr>Arial</vt:lpstr>
      <vt:lpstr>Calibri</vt:lpstr>
      <vt:lpstr>Garamond</vt:lpstr>
      <vt:lpstr>Tahoma</vt:lpstr>
      <vt:lpstr>Times New Roman</vt:lpstr>
      <vt:lpstr>Wingdings</vt:lpstr>
      <vt:lpstr>批判性思维导论</vt:lpstr>
      <vt:lpstr>Digital Dots</vt:lpstr>
      <vt:lpstr>Orbit</vt:lpstr>
      <vt:lpstr>Curtain Call</vt:lpstr>
      <vt:lpstr>Textured</vt:lpstr>
      <vt:lpstr>Stream</vt:lpstr>
      <vt:lpstr>批判性思维</vt:lpstr>
      <vt:lpstr>PowerPoint Presentation</vt:lpstr>
      <vt:lpstr>PowerPoint Presentation</vt:lpstr>
      <vt:lpstr>“这一次，出来忽悠的叫长江学者 ”</vt:lpstr>
      <vt:lpstr>PowerPoint Presentation</vt:lpstr>
      <vt:lpstr>PowerPoint Presentation</vt:lpstr>
      <vt:lpstr>PowerPoint Presentation</vt:lpstr>
      <vt:lpstr>PowerPoint Presentation</vt:lpstr>
      <vt:lpstr>你相信吗?</vt:lpstr>
      <vt:lpstr>“毛泽东穿高级丝绸睡衣照片”</vt:lpstr>
      <vt:lpstr>PowerPoint Presentation</vt:lpstr>
      <vt:lpstr>“殷桃被文强包养”</vt:lpstr>
      <vt:lpstr>宋祖德提供的所谓“合影”实为PS合成 </vt:lpstr>
      <vt:lpstr>PowerPoint Presentation</vt:lpstr>
      <vt:lpstr>思考: 医疗证据－－治疗收费单是怎么产生的？</vt:lpstr>
      <vt:lpstr>PowerPoint Presentation</vt:lpstr>
      <vt:lpstr>无意产生的虚假</vt:lpstr>
      <vt:lpstr>城管抓小姐？</vt:lpstr>
      <vt:lpstr>其实是联防队员救下一位自杀女孩 《都市时报》见报用的是另一张照片</vt:lpstr>
      <vt:lpstr>PowerPoint Presentation</vt:lpstr>
      <vt:lpstr>PowerPoint Presentation</vt:lpstr>
      <vt:lpstr>PowerPoint Presentation</vt:lpstr>
      <vt:lpstr>产生虚假的第七类原因：传言的扭曲</vt:lpstr>
      <vt:lpstr>什么样的信息来源会使你相信这样的报道：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崔永元：我们的电视台是全世界最脏的 2011/5/9  消息来源：人物周刊  </vt:lpstr>
      <vt:lpstr>你怎么看?</vt:lpstr>
      <vt:lpstr>“我要是他（药家鑫），我也捅……怎么没想着受害人当时不要脸来着？记车号。” </vt:lpstr>
      <vt:lpstr>PowerPoint Presentation</vt:lpstr>
      <vt:lpstr>房价上涨1.5％，谁信  2010年03月02日 中国青年报 </vt:lpstr>
    </vt:vector>
  </TitlesOfParts>
  <Company>TransUnion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批判性思维导论</dc:title>
  <dc:creator>VDong</dc:creator>
  <cp:lastModifiedBy>ZHANG, RUOYU (PGR)</cp:lastModifiedBy>
  <cp:revision>360</cp:revision>
  <dcterms:created xsi:type="dcterms:W3CDTF">2009-04-22T01:35:53Z</dcterms:created>
  <dcterms:modified xsi:type="dcterms:W3CDTF">2022-05-20T05:25:46Z</dcterms:modified>
</cp:coreProperties>
</file>