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711" r:id="rId2"/>
    <p:sldMasterId id="2147483713" r:id="rId3"/>
    <p:sldMasterId id="2147483715" r:id="rId4"/>
    <p:sldMasterId id="2147483717" r:id="rId5"/>
  </p:sldMasterIdLst>
  <p:notesMasterIdLst>
    <p:notesMasterId r:id="rId55"/>
  </p:notesMasterIdLst>
  <p:handoutMasterIdLst>
    <p:handoutMasterId r:id="rId56"/>
  </p:handoutMasterIdLst>
  <p:sldIdLst>
    <p:sldId id="351" r:id="rId6"/>
    <p:sldId id="267" r:id="rId7"/>
    <p:sldId id="257" r:id="rId8"/>
    <p:sldId id="342" r:id="rId9"/>
    <p:sldId id="282" r:id="rId10"/>
    <p:sldId id="343" r:id="rId11"/>
    <p:sldId id="283" r:id="rId12"/>
    <p:sldId id="344" r:id="rId13"/>
    <p:sldId id="329" r:id="rId14"/>
    <p:sldId id="330" r:id="rId15"/>
    <p:sldId id="331" r:id="rId16"/>
    <p:sldId id="332" r:id="rId17"/>
    <p:sldId id="284" r:id="rId18"/>
    <p:sldId id="285" r:id="rId19"/>
    <p:sldId id="286" r:id="rId20"/>
    <p:sldId id="287" r:id="rId21"/>
    <p:sldId id="345" r:id="rId22"/>
    <p:sldId id="321" r:id="rId23"/>
    <p:sldId id="333" r:id="rId24"/>
    <p:sldId id="289" r:id="rId25"/>
    <p:sldId id="322" r:id="rId26"/>
    <p:sldId id="334" r:id="rId27"/>
    <p:sldId id="295" r:id="rId28"/>
    <p:sldId id="296" r:id="rId29"/>
    <p:sldId id="297" r:id="rId30"/>
    <p:sldId id="341" r:id="rId31"/>
    <p:sldId id="323" r:id="rId32"/>
    <p:sldId id="346" r:id="rId33"/>
    <p:sldId id="298" r:id="rId34"/>
    <p:sldId id="347" r:id="rId35"/>
    <p:sldId id="320" r:id="rId36"/>
    <p:sldId id="326" r:id="rId37"/>
    <p:sldId id="339" r:id="rId38"/>
    <p:sldId id="337" r:id="rId39"/>
    <p:sldId id="338" r:id="rId40"/>
    <p:sldId id="327" r:id="rId41"/>
    <p:sldId id="300" r:id="rId42"/>
    <p:sldId id="348" r:id="rId43"/>
    <p:sldId id="301" r:id="rId44"/>
    <p:sldId id="349" r:id="rId45"/>
    <p:sldId id="302" r:id="rId46"/>
    <p:sldId id="350" r:id="rId47"/>
    <p:sldId id="303" r:id="rId48"/>
    <p:sldId id="305" r:id="rId49"/>
    <p:sldId id="306" r:id="rId50"/>
    <p:sldId id="340" r:id="rId51"/>
    <p:sldId id="324" r:id="rId52"/>
    <p:sldId id="325" r:id="rId53"/>
    <p:sldId id="336" r:id="rId54"/>
  </p:sldIdLst>
  <p:sldSz cx="9144000" cy="6858000" type="screen4x3"/>
  <p:notesSz cx="6858000" cy="9144000"/>
  <p:defaultTextStyle>
    <a:defPPr>
      <a:defRPr lang="en-US"/>
    </a:defPPr>
    <a:lvl1pPr algn="l" rtl="0" fontAlgn="base">
      <a:lnSpc>
        <a:spcPct val="90000"/>
      </a:lnSpc>
      <a:spcBef>
        <a:spcPct val="20000"/>
      </a:spcBef>
      <a:spcAft>
        <a:spcPct val="0"/>
      </a:spcAft>
      <a:buClr>
        <a:schemeClr val="accent1"/>
      </a:buClr>
      <a:buSzPct val="65000"/>
      <a:buFont typeface="Wingdings" pitchFamily="2" charset="2"/>
      <a:buChar char="n"/>
      <a:defRPr sz="1000" kern="1200">
        <a:solidFill>
          <a:schemeClr val="tx1"/>
        </a:solidFill>
        <a:latin typeface="Arial" panose="020B0604020202020204" pitchFamily="34" charset="0"/>
        <a:ea typeface="宋体" panose="02010600030101010101" pitchFamily="2" charset="-122"/>
        <a:cs typeface="+mn-cs"/>
      </a:defRPr>
    </a:lvl1pPr>
    <a:lvl2pPr marL="457200" algn="l" rtl="0" fontAlgn="base">
      <a:lnSpc>
        <a:spcPct val="90000"/>
      </a:lnSpc>
      <a:spcBef>
        <a:spcPct val="20000"/>
      </a:spcBef>
      <a:spcAft>
        <a:spcPct val="0"/>
      </a:spcAft>
      <a:buClr>
        <a:schemeClr val="accent1"/>
      </a:buClr>
      <a:buSzPct val="65000"/>
      <a:buFont typeface="Wingdings" pitchFamily="2" charset="2"/>
      <a:buChar char="n"/>
      <a:defRPr sz="1000" kern="1200">
        <a:solidFill>
          <a:schemeClr val="tx1"/>
        </a:solidFill>
        <a:latin typeface="Arial" panose="020B0604020202020204" pitchFamily="34" charset="0"/>
        <a:ea typeface="宋体" panose="02010600030101010101" pitchFamily="2" charset="-122"/>
        <a:cs typeface="+mn-cs"/>
      </a:defRPr>
    </a:lvl2pPr>
    <a:lvl3pPr marL="914400" algn="l" rtl="0" fontAlgn="base">
      <a:lnSpc>
        <a:spcPct val="90000"/>
      </a:lnSpc>
      <a:spcBef>
        <a:spcPct val="20000"/>
      </a:spcBef>
      <a:spcAft>
        <a:spcPct val="0"/>
      </a:spcAft>
      <a:buClr>
        <a:schemeClr val="accent1"/>
      </a:buClr>
      <a:buSzPct val="65000"/>
      <a:buFont typeface="Wingdings" pitchFamily="2" charset="2"/>
      <a:buChar char="n"/>
      <a:defRPr sz="1000" kern="1200">
        <a:solidFill>
          <a:schemeClr val="tx1"/>
        </a:solidFill>
        <a:latin typeface="Arial" panose="020B0604020202020204" pitchFamily="34" charset="0"/>
        <a:ea typeface="宋体" panose="02010600030101010101" pitchFamily="2" charset="-122"/>
        <a:cs typeface="+mn-cs"/>
      </a:defRPr>
    </a:lvl3pPr>
    <a:lvl4pPr marL="1371600" algn="l" rtl="0" fontAlgn="base">
      <a:lnSpc>
        <a:spcPct val="90000"/>
      </a:lnSpc>
      <a:spcBef>
        <a:spcPct val="20000"/>
      </a:spcBef>
      <a:spcAft>
        <a:spcPct val="0"/>
      </a:spcAft>
      <a:buClr>
        <a:schemeClr val="accent1"/>
      </a:buClr>
      <a:buSzPct val="65000"/>
      <a:buFont typeface="Wingdings" pitchFamily="2" charset="2"/>
      <a:buChar char="n"/>
      <a:defRPr sz="1000" kern="1200">
        <a:solidFill>
          <a:schemeClr val="tx1"/>
        </a:solidFill>
        <a:latin typeface="Arial" panose="020B0604020202020204" pitchFamily="34" charset="0"/>
        <a:ea typeface="宋体" panose="02010600030101010101" pitchFamily="2" charset="-122"/>
        <a:cs typeface="+mn-cs"/>
      </a:defRPr>
    </a:lvl4pPr>
    <a:lvl5pPr marL="1828800" algn="l" rtl="0" fontAlgn="base">
      <a:lnSpc>
        <a:spcPct val="90000"/>
      </a:lnSpc>
      <a:spcBef>
        <a:spcPct val="20000"/>
      </a:spcBef>
      <a:spcAft>
        <a:spcPct val="0"/>
      </a:spcAft>
      <a:buClr>
        <a:schemeClr val="accent1"/>
      </a:buClr>
      <a:buSzPct val="65000"/>
      <a:buFont typeface="Wingdings" pitchFamily="2" charset="2"/>
      <a:buChar char="n"/>
      <a:defRPr sz="1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p:cViewPr varScale="1">
        <p:scale>
          <a:sx n="104" d="100"/>
          <a:sy n="104" d="100"/>
        </p:scale>
        <p:origin x="1280"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70D28DB-48A4-603C-7461-93A0857F904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3" name="日期占位符 2">
            <a:extLst>
              <a:ext uri="{FF2B5EF4-FFF2-40B4-BE49-F238E27FC236}">
                <a16:creationId xmlns:a16="http://schemas.microsoft.com/office/drawing/2014/main" id="{524C9CF7-74DF-DF88-3373-55D99B497459}"/>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lvl1pPr>
          </a:lstStyle>
          <a:p>
            <a:fld id="{F16DDBD7-5742-CF4D-B893-0FC609D8FCE8}" type="datetimeFigureOut">
              <a:rPr lang="zh-CN" altLang="en-US"/>
              <a:pPr/>
              <a:t>2023/2/18</a:t>
            </a:fld>
            <a:endParaRPr lang="zh-CN" altLang="en-US"/>
          </a:p>
        </p:txBody>
      </p:sp>
      <p:sp>
        <p:nvSpPr>
          <p:cNvPr id="4" name="页脚占位符 3">
            <a:extLst>
              <a:ext uri="{FF2B5EF4-FFF2-40B4-BE49-F238E27FC236}">
                <a16:creationId xmlns:a16="http://schemas.microsoft.com/office/drawing/2014/main" id="{B20DAA52-225D-A731-919D-D0B0679AD2E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5" name="幻灯片编号占位符 4">
            <a:extLst>
              <a:ext uri="{FF2B5EF4-FFF2-40B4-BE49-F238E27FC236}">
                <a16:creationId xmlns:a16="http://schemas.microsoft.com/office/drawing/2014/main" id="{FEF726C9-D4D4-D69A-A493-184A932EF33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1CF85CDD-CF08-A341-AEC1-1B6E433C01AA}" type="slidenum">
              <a:rPr lang="zh-CN"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F7C1643-554B-7C15-798A-705F3AF8089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Wingdings" pitchFamily="2" charset="2"/>
              <a:buChar char="n"/>
              <a:defRPr sz="1200">
                <a:latin typeface="Arial" pitchFamily="34" charset="0"/>
                <a:ea typeface="+mn-ea"/>
                <a:cs typeface="+mn-cs"/>
              </a:defRPr>
            </a:lvl1pPr>
          </a:lstStyle>
          <a:p>
            <a:pPr>
              <a:defRPr/>
            </a:pPr>
            <a:endParaRPr lang="zh-CN" altLang="en-US"/>
          </a:p>
        </p:txBody>
      </p:sp>
      <p:sp>
        <p:nvSpPr>
          <p:cNvPr id="3" name="日期占位符 2">
            <a:extLst>
              <a:ext uri="{FF2B5EF4-FFF2-40B4-BE49-F238E27FC236}">
                <a16:creationId xmlns:a16="http://schemas.microsoft.com/office/drawing/2014/main" id="{942A7BB8-0228-4D8B-EEEF-D3DFCC4CFB6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4E47D72-6A9F-DE4A-BFC6-41541EB0067F}" type="datetimeFigureOut">
              <a:rPr lang="zh-CN" altLang="en-US"/>
              <a:pPr/>
              <a:t>2023/2/18</a:t>
            </a:fld>
            <a:endParaRPr lang="en-US" altLang="zh-CN"/>
          </a:p>
        </p:txBody>
      </p:sp>
      <p:sp>
        <p:nvSpPr>
          <p:cNvPr id="4" name="幻灯片图像占位符 3">
            <a:extLst>
              <a:ext uri="{FF2B5EF4-FFF2-40B4-BE49-F238E27FC236}">
                <a16:creationId xmlns:a16="http://schemas.microsoft.com/office/drawing/2014/main" id="{B7882757-F003-F29C-90DF-8696202870F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4569C98E-8A4F-B416-3C35-FE1BD91A873F}"/>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32A2B90-C50A-79BF-6660-119F996D7C8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Wingdings" pitchFamily="2" charset="2"/>
              <a:buChar char="n"/>
              <a:defRPr sz="1200">
                <a:latin typeface="Arial" pitchFamily="34" charset="0"/>
                <a:ea typeface="+mn-ea"/>
                <a:cs typeface="+mn-cs"/>
              </a:defRPr>
            </a:lvl1pPr>
          </a:lstStyle>
          <a:p>
            <a:pPr>
              <a:defRPr/>
            </a:pPr>
            <a:endParaRPr lang="zh-CN" altLang="en-US"/>
          </a:p>
        </p:txBody>
      </p:sp>
      <p:sp>
        <p:nvSpPr>
          <p:cNvPr id="7" name="灯片编号占位符 6">
            <a:extLst>
              <a:ext uri="{FF2B5EF4-FFF2-40B4-BE49-F238E27FC236}">
                <a16:creationId xmlns:a16="http://schemas.microsoft.com/office/drawing/2014/main" id="{637E52E6-7EAD-BB3A-E21E-9047BF50E4C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3C9180-8BF6-5E42-9DD5-844D848B88DC}" type="slidenum">
              <a:rPr lang="zh-CN" altLang="en-US"/>
              <a:pPr/>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宋体" charset="0"/>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mn-lt"/>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mn-lt"/>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mn-lt"/>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a:extLst>
              <a:ext uri="{FF2B5EF4-FFF2-40B4-BE49-F238E27FC236}">
                <a16:creationId xmlns:a16="http://schemas.microsoft.com/office/drawing/2014/main" id="{4DE8A1F4-565A-D482-7633-C1EF5087EA82}"/>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备注占位符 2">
            <a:extLst>
              <a:ext uri="{FF2B5EF4-FFF2-40B4-BE49-F238E27FC236}">
                <a16:creationId xmlns:a16="http://schemas.microsoft.com/office/drawing/2014/main" id="{9D7BAD64-DF4A-ACC9-3CC8-CA7E3DDD5C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只是选择性地说真话，本质上是一种耍手段、使阴谋的造假，并不是真的说真话。</a:t>
            </a:r>
            <a:endParaRPr lang="en-US" altLang="zh-CN">
              <a:ea typeface="宋体" panose="02010600030101010101" pitchFamily="2" charset="-122"/>
            </a:endParaRPr>
          </a:p>
          <a:p>
            <a:r>
              <a:rPr lang="zh-CN" altLang="en-US">
                <a:ea typeface="宋体" panose="02010600030101010101" pitchFamily="2" charset="-122"/>
              </a:rPr>
              <a:t>只是选择性地说真话充其量是一种“半真话”（</a:t>
            </a:r>
            <a:r>
              <a:rPr lang="en-US" altLang="zh-CN">
                <a:ea typeface="宋体" panose="02010600030101010101" pitchFamily="2" charset="-122"/>
              </a:rPr>
              <a:t>half truth</a:t>
            </a:r>
            <a:r>
              <a:rPr lang="zh-CN" altLang="en-US">
                <a:ea typeface="宋体" panose="02010600030101010101" pitchFamily="2" charset="-122"/>
              </a:rPr>
              <a:t>），希伯来谚语说：“半真话，便是全谎言。”</a:t>
            </a:r>
            <a:endParaRPr lang="en-US" altLang="zh-CN">
              <a:ea typeface="宋体" panose="02010600030101010101" pitchFamily="2" charset="-122"/>
            </a:endParaRPr>
          </a:p>
          <a:p>
            <a:r>
              <a:rPr lang="en-US" altLang="zh-CN">
                <a:ea typeface="宋体" panose="02010600030101010101" pitchFamily="2" charset="-122"/>
              </a:rPr>
              <a:t>《</a:t>
            </a:r>
            <a:r>
              <a:rPr lang="zh-CN" altLang="en-US">
                <a:ea typeface="宋体" panose="02010600030101010101" pitchFamily="2" charset="-122"/>
              </a:rPr>
              <a:t>围城</a:t>
            </a:r>
            <a:r>
              <a:rPr lang="en-US" altLang="zh-CN">
                <a:ea typeface="宋体" panose="02010600030101010101" pitchFamily="2" charset="-122"/>
              </a:rPr>
              <a:t>》</a:t>
            </a:r>
            <a:r>
              <a:rPr lang="zh-CN" altLang="en-US">
                <a:ea typeface="宋体" panose="02010600030101010101" pitchFamily="2" charset="-122"/>
              </a:rPr>
              <a:t>：局部真理。</a:t>
            </a:r>
            <a:endParaRPr lang="en-US" altLang="zh-CN">
              <a:ea typeface="宋体" panose="02010600030101010101" pitchFamily="2" charset="-122"/>
            </a:endParaRPr>
          </a:p>
          <a:p>
            <a:r>
              <a:rPr lang="zh-CN" altLang="en-US">
                <a:ea typeface="宋体" panose="02010600030101010101" pitchFamily="2" charset="-122"/>
              </a:rPr>
              <a:t>唐朝人魏征说过：兼听则明，偏信则暗。</a:t>
            </a:r>
          </a:p>
        </p:txBody>
      </p:sp>
      <p:sp>
        <p:nvSpPr>
          <p:cNvPr id="67587" name="幻灯片编号占位符 3">
            <a:extLst>
              <a:ext uri="{FF2B5EF4-FFF2-40B4-BE49-F238E27FC236}">
                <a16:creationId xmlns:a16="http://schemas.microsoft.com/office/drawing/2014/main" id="{9269A691-880A-8F7E-9315-CEAA58216D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A0431A76-4171-BD46-9158-4EB5B7E5CCCA}" type="slidenum">
              <a:rPr kumimoji="0" lang="zh-CN" altLang="en-US" sz="1200"/>
              <a:pPr/>
              <a:t>2</a:t>
            </a:fld>
            <a:endParaRPr kumimoji="0"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a:extLst>
              <a:ext uri="{FF2B5EF4-FFF2-40B4-BE49-F238E27FC236}">
                <a16:creationId xmlns:a16="http://schemas.microsoft.com/office/drawing/2014/main" id="{339C5F4C-1154-30D2-D9F2-88B0A9A86E9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备注占位符 2">
            <a:extLst>
              <a:ext uri="{FF2B5EF4-FFF2-40B4-BE49-F238E27FC236}">
                <a16:creationId xmlns:a16="http://schemas.microsoft.com/office/drawing/2014/main" id="{918CB372-6F51-AA86-91C9-A6CDF851EC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1942</a:t>
            </a:r>
            <a:r>
              <a:rPr lang="zh-CN" altLang="en-US">
                <a:ea typeface="宋体" panose="02010600030101010101" pitchFamily="2" charset="-122"/>
              </a:rPr>
              <a:t>年，霍夫兰应召率领主要由心理学家组成的专家小组赴华盛顿，研究战争宣传与美军士气的问题。其中，关于论辩时是讲一面之辞还是两面都说，实验表明：与“一面提示”相比，“两面提示”对高文化水平的群体有更好的说服效果。</a:t>
            </a:r>
          </a:p>
          <a:p>
            <a:r>
              <a:rPr lang="zh-CN" altLang="en-US">
                <a:ea typeface="宋体" panose="02010600030101010101" pitchFamily="2" charset="-122"/>
              </a:rPr>
              <a:t>这是新闻学专业本科生一年级所学的内容。</a:t>
            </a:r>
          </a:p>
        </p:txBody>
      </p:sp>
      <p:sp>
        <p:nvSpPr>
          <p:cNvPr id="69635" name="幻灯片编号占位符 3">
            <a:extLst>
              <a:ext uri="{FF2B5EF4-FFF2-40B4-BE49-F238E27FC236}">
                <a16:creationId xmlns:a16="http://schemas.microsoft.com/office/drawing/2014/main" id="{A35D9386-1C6A-8469-ABE7-8345BBE886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E224B93D-1D76-BD4C-9E22-E2D89AE87E66}" type="slidenum">
              <a:rPr kumimoji="0" lang="zh-CN" altLang="en-US" sz="1200"/>
              <a:pPr/>
              <a:t>3</a:t>
            </a:fld>
            <a:endParaRPr kumimoji="0"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CA07247B-B055-E95B-D49A-478696AB0B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B82527B9-65A8-ED73-F824-FF63F38F6F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a:ea typeface="宋体" panose="02010600030101010101" pitchFamily="2" charset="-122"/>
            </a:endParaRPr>
          </a:p>
        </p:txBody>
      </p:sp>
      <p:sp>
        <p:nvSpPr>
          <p:cNvPr id="87043" name="灯片编号占位符 3">
            <a:extLst>
              <a:ext uri="{FF2B5EF4-FFF2-40B4-BE49-F238E27FC236}">
                <a16:creationId xmlns:a16="http://schemas.microsoft.com/office/drawing/2014/main" id="{44B362ED-33A8-4498-687C-CD919B857F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E40E5A01-6B11-3D42-9A66-4E90DFEC3619}" type="slidenum">
              <a:rPr kumimoji="0" lang="zh-CN" altLang="en-US" sz="1200"/>
              <a:pPr/>
              <a:t>19</a:t>
            </a:fld>
            <a:endParaRPr kumimoji="0"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319F023C-19C7-8325-26E6-E77176FB8C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50C2247A-587A-23DD-6FCA-683F589EB7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a:ea typeface="宋体" panose="02010600030101010101" pitchFamily="2" charset="-122"/>
            </a:endParaRPr>
          </a:p>
        </p:txBody>
      </p:sp>
      <p:sp>
        <p:nvSpPr>
          <p:cNvPr id="91139" name="灯片编号占位符 3">
            <a:extLst>
              <a:ext uri="{FF2B5EF4-FFF2-40B4-BE49-F238E27FC236}">
                <a16:creationId xmlns:a16="http://schemas.microsoft.com/office/drawing/2014/main" id="{91C1748B-CACB-7434-52D7-7E7B1CA487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D643C481-8EEB-0646-8500-7CBB41329DB4}" type="slidenum">
              <a:rPr kumimoji="0" lang="zh-CN" altLang="en-US" sz="1200"/>
              <a:pPr/>
              <a:t>22</a:t>
            </a:fld>
            <a:endParaRPr kumimoji="0"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3B95CC69-7624-748C-0120-BF83710A08D7}"/>
              </a:ext>
            </a:extLst>
          </p:cNvPr>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480CFB9E-714D-CC65-73F4-245EDD197C38}"/>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86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a:extLst>
              <a:ext uri="{FF2B5EF4-FFF2-40B4-BE49-F238E27FC236}">
                <a16:creationId xmlns:a16="http://schemas.microsoft.com/office/drawing/2014/main" id="{61D57341-50C9-08EF-FAD4-2B1EF615F44A}"/>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B31CCF05-F403-1E32-6D36-091F22463128}"/>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77456C8C-CF02-921C-5BE9-D16E9CA577AE}"/>
              </a:ext>
            </a:extLst>
          </p:cNvPr>
          <p:cNvSpPr>
            <a:spLocks noGrp="1" noChangeArrowheads="1"/>
          </p:cNvSpPr>
          <p:nvPr>
            <p:ph type="sldNum" sz="quarter" idx="12"/>
          </p:nvPr>
        </p:nvSpPr>
        <p:spPr/>
        <p:txBody>
          <a:bodyPr/>
          <a:lstStyle>
            <a:lvl1pPr>
              <a:defRPr/>
            </a:lvl1pPr>
          </a:lstStyle>
          <a:p>
            <a:fld id="{59F861B1-1C91-4C42-A3E2-F12764AC78C3}" type="slidenum">
              <a:rPr lang="en-US" altLang="zh-CN"/>
              <a:pPr/>
              <a:t>‹#›</a:t>
            </a:fld>
            <a:endParaRPr lang="en-US" altLang="zh-CN"/>
          </a:p>
        </p:txBody>
      </p:sp>
    </p:spTree>
    <p:extLst>
      <p:ext uri="{BB962C8B-B14F-4D97-AF65-F5344CB8AC3E}">
        <p14:creationId xmlns:p14="http://schemas.microsoft.com/office/powerpoint/2010/main" val="409532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9F4C5F8-41B0-3CA7-7009-59367153C0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CEFABE6-0F33-9039-2DF1-4DD06B798F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AECEF10-DFC1-08B8-8DB7-97E0378EAD5D}"/>
              </a:ext>
            </a:extLst>
          </p:cNvPr>
          <p:cNvSpPr>
            <a:spLocks noGrp="1" noChangeArrowheads="1"/>
          </p:cNvSpPr>
          <p:nvPr>
            <p:ph type="sldNum" sz="quarter" idx="12"/>
          </p:nvPr>
        </p:nvSpPr>
        <p:spPr>
          <a:ln/>
        </p:spPr>
        <p:txBody>
          <a:bodyPr/>
          <a:lstStyle>
            <a:lvl1pPr>
              <a:defRPr/>
            </a:lvl1pPr>
          </a:lstStyle>
          <a:p>
            <a:fld id="{0DA43D8C-BE33-3341-A20F-F2620AB15FF7}" type="slidenum">
              <a:rPr lang="en-US" altLang="zh-CN"/>
              <a:pPr/>
              <a:t>‹#›</a:t>
            </a:fld>
            <a:endParaRPr lang="en-US" altLang="zh-CN"/>
          </a:p>
        </p:txBody>
      </p:sp>
    </p:spTree>
    <p:extLst>
      <p:ext uri="{BB962C8B-B14F-4D97-AF65-F5344CB8AC3E}">
        <p14:creationId xmlns:p14="http://schemas.microsoft.com/office/powerpoint/2010/main" val="309386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BD6469B-6055-5773-B49D-17A0322A38B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0D8DA4D-69FE-8101-317A-3EB44E0BDB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400E127-F104-4301-606D-331AD1830C49}"/>
              </a:ext>
            </a:extLst>
          </p:cNvPr>
          <p:cNvSpPr>
            <a:spLocks noGrp="1" noChangeArrowheads="1"/>
          </p:cNvSpPr>
          <p:nvPr>
            <p:ph type="sldNum" sz="quarter" idx="12"/>
          </p:nvPr>
        </p:nvSpPr>
        <p:spPr>
          <a:ln/>
        </p:spPr>
        <p:txBody>
          <a:bodyPr/>
          <a:lstStyle>
            <a:lvl1pPr>
              <a:defRPr/>
            </a:lvl1pPr>
          </a:lstStyle>
          <a:p>
            <a:fld id="{F9795376-517D-6640-99B6-14B4EEDC7A5C}" type="slidenum">
              <a:rPr lang="en-US" altLang="zh-CN"/>
              <a:pPr/>
              <a:t>‹#›</a:t>
            </a:fld>
            <a:endParaRPr lang="en-US" altLang="zh-CN"/>
          </a:p>
        </p:txBody>
      </p:sp>
    </p:spTree>
    <p:extLst>
      <p:ext uri="{BB962C8B-B14F-4D97-AF65-F5344CB8AC3E}">
        <p14:creationId xmlns:p14="http://schemas.microsoft.com/office/powerpoint/2010/main" val="298008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5ACD5AC6-6DBC-148C-CE81-899F3E4C1B3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783CA69-120B-445B-D9AB-312C3BDF67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411AD5F-7DFE-A5E5-F28D-1F37B54A001D}"/>
              </a:ext>
            </a:extLst>
          </p:cNvPr>
          <p:cNvSpPr>
            <a:spLocks noGrp="1" noChangeArrowheads="1"/>
          </p:cNvSpPr>
          <p:nvPr>
            <p:ph type="sldNum" sz="quarter" idx="12"/>
          </p:nvPr>
        </p:nvSpPr>
        <p:spPr>
          <a:ln/>
        </p:spPr>
        <p:txBody>
          <a:bodyPr/>
          <a:lstStyle>
            <a:lvl1pPr>
              <a:defRPr/>
            </a:lvl1pPr>
          </a:lstStyle>
          <a:p>
            <a:fld id="{B2D6B105-1A24-164D-8943-4CDFCF7116A8}" type="slidenum">
              <a:rPr lang="en-US" altLang="zh-CN"/>
              <a:pPr/>
              <a:t>‹#›</a:t>
            </a:fld>
            <a:endParaRPr lang="en-US" altLang="zh-CN"/>
          </a:p>
        </p:txBody>
      </p:sp>
    </p:spTree>
    <p:extLst>
      <p:ext uri="{BB962C8B-B14F-4D97-AF65-F5344CB8AC3E}">
        <p14:creationId xmlns:p14="http://schemas.microsoft.com/office/powerpoint/2010/main" val="2099581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F23223C-C3D6-47F0-8A17-26841B9F969E}"/>
              </a:ext>
            </a:extLst>
          </p:cNvPr>
          <p:cNvGrpSpPr>
            <a:grpSpLocks/>
          </p:cNvGrpSpPr>
          <p:nvPr/>
        </p:nvGrpSpPr>
        <p:grpSpPr bwMode="auto">
          <a:xfrm>
            <a:off x="0" y="0"/>
            <a:ext cx="9144000" cy="6856413"/>
            <a:chOff x="0" y="0"/>
            <a:chExt cx="5760" cy="4319"/>
          </a:xfrm>
        </p:grpSpPr>
        <p:sp>
          <p:nvSpPr>
            <p:cNvPr id="5" name="Freeform 3">
              <a:extLst>
                <a:ext uri="{FF2B5EF4-FFF2-40B4-BE49-F238E27FC236}">
                  <a16:creationId xmlns:a16="http://schemas.microsoft.com/office/drawing/2014/main" id="{F87EEBAE-2582-2C4D-4C65-2E694B8D5F76}"/>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 name="Freeform 4">
              <a:extLst>
                <a:ext uri="{FF2B5EF4-FFF2-40B4-BE49-F238E27FC236}">
                  <a16:creationId xmlns:a16="http://schemas.microsoft.com/office/drawing/2014/main" id="{16FC7DF4-56DD-DF93-9823-606483BFCCBC}"/>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7" name="Freeform 5">
              <a:extLst>
                <a:ext uri="{FF2B5EF4-FFF2-40B4-BE49-F238E27FC236}">
                  <a16:creationId xmlns:a16="http://schemas.microsoft.com/office/drawing/2014/main" id="{EC74AC2D-28FE-5B2F-E6B1-497FBC31419E}"/>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8" name="Freeform 6">
              <a:extLst>
                <a:ext uri="{FF2B5EF4-FFF2-40B4-BE49-F238E27FC236}">
                  <a16:creationId xmlns:a16="http://schemas.microsoft.com/office/drawing/2014/main" id="{02B38292-9C0B-9F0D-F97A-D6F0DDC0523D}"/>
                </a:ext>
              </a:extLst>
            </p:cNvPr>
            <p:cNvSpPr>
              <a:spLocks/>
            </p:cNvSpPr>
            <p:nvPr/>
          </p:nvSpPr>
          <p:spPr bwMode="hidden">
            <a:xfrm>
              <a:off x="4038" y="3577"/>
              <a:ext cx="1720" cy="65"/>
            </a:xfrm>
            <a:custGeom>
              <a:avLst/>
              <a:gdLst>
                <a:gd name="T0" fmla="*/ 1702 w 1722"/>
                <a:gd name="T1" fmla="*/ 56 h 66"/>
                <a:gd name="T2" fmla="*/ 1702 w 1722"/>
                <a:gd name="T3" fmla="*/ 50 h 66"/>
                <a:gd name="T4" fmla="*/ 0 w 1722"/>
                <a:gd name="T5" fmla="*/ 0 h 66"/>
                <a:gd name="T6" fmla="*/ 0 w 1722"/>
                <a:gd name="T7" fmla="*/ 38 h 66"/>
                <a:gd name="T8" fmla="*/ 1702 w 1722"/>
                <a:gd name="T9" fmla="*/ 56 h 66"/>
                <a:gd name="T10" fmla="*/ 1702 w 1722"/>
                <a:gd name="T11" fmla="*/ 56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7">
              <a:extLst>
                <a:ext uri="{FF2B5EF4-FFF2-40B4-BE49-F238E27FC236}">
                  <a16:creationId xmlns:a16="http://schemas.microsoft.com/office/drawing/2014/main" id="{CBDF6837-92B0-4E3E-BA58-6A01E30B7210}"/>
                </a:ext>
              </a:extLst>
            </p:cNvPr>
            <p:cNvSpPr>
              <a:spLocks/>
            </p:cNvSpPr>
            <p:nvPr/>
          </p:nvSpPr>
          <p:spPr bwMode="hidden">
            <a:xfrm>
              <a:off x="0" y="3726"/>
              <a:ext cx="4784" cy="329"/>
            </a:xfrm>
            <a:custGeom>
              <a:avLst/>
              <a:gdLst>
                <a:gd name="T0" fmla="*/ 0 w 4789"/>
                <a:gd name="T1" fmla="*/ 329 h 329"/>
                <a:gd name="T2" fmla="*/ 4784 w 4789"/>
                <a:gd name="T3" fmla="*/ 77 h 329"/>
                <a:gd name="T4" fmla="*/ 4784 w 4789"/>
                <a:gd name="T5" fmla="*/ 0 h 329"/>
                <a:gd name="T6" fmla="*/ 0 w 4789"/>
                <a:gd name="T7" fmla="*/ 107 h 329"/>
                <a:gd name="T8" fmla="*/ 0 w 4789"/>
                <a:gd name="T9" fmla="*/ 329 h 329"/>
                <a:gd name="T10" fmla="*/ 0 w 4789"/>
                <a:gd name="T11" fmla="*/ 329 h 3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a:lstStyle/>
            <a:p>
              <a:endParaRPr lang="en-US"/>
            </a:p>
          </p:txBody>
        </p:sp>
        <p:sp>
          <p:nvSpPr>
            <p:cNvPr id="10" name="Freeform 8">
              <a:extLst>
                <a:ext uri="{FF2B5EF4-FFF2-40B4-BE49-F238E27FC236}">
                  <a16:creationId xmlns:a16="http://schemas.microsoft.com/office/drawing/2014/main" id="{2F593599-607C-1326-A179-D3A14E50D17D}"/>
                </a:ext>
              </a:extLst>
            </p:cNvPr>
            <p:cNvSpPr>
              <a:spLocks/>
            </p:cNvSpPr>
            <p:nvPr/>
          </p:nvSpPr>
          <p:spPr bwMode="hidden">
            <a:xfrm>
              <a:off x="4784" y="3702"/>
              <a:ext cx="974" cy="101"/>
            </a:xfrm>
            <a:custGeom>
              <a:avLst/>
              <a:gdLst>
                <a:gd name="T0" fmla="*/ 965 w 975"/>
                <a:gd name="T1" fmla="*/ 48 h 101"/>
                <a:gd name="T2" fmla="*/ 965 w 975"/>
                <a:gd name="T3" fmla="*/ 0 h 101"/>
                <a:gd name="T4" fmla="*/ 0 w 975"/>
                <a:gd name="T5" fmla="*/ 24 h 101"/>
                <a:gd name="T6" fmla="*/ 0 w 975"/>
                <a:gd name="T7" fmla="*/ 101 h 101"/>
                <a:gd name="T8" fmla="*/ 965 w 975"/>
                <a:gd name="T9" fmla="*/ 48 h 101"/>
                <a:gd name="T10" fmla="*/ 965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9">
              <a:extLst>
                <a:ext uri="{FF2B5EF4-FFF2-40B4-BE49-F238E27FC236}">
                  <a16:creationId xmlns:a16="http://schemas.microsoft.com/office/drawing/2014/main" id="{F9C6D27F-B5BC-C837-80B6-E4F4F37A19C3}"/>
                </a:ext>
              </a:extLst>
            </p:cNvPr>
            <p:cNvSpPr>
              <a:spLocks/>
            </p:cNvSpPr>
            <p:nvPr/>
          </p:nvSpPr>
          <p:spPr bwMode="hidden">
            <a:xfrm>
              <a:off x="3619" y="3815"/>
              <a:ext cx="2139" cy="198"/>
            </a:xfrm>
            <a:custGeom>
              <a:avLst/>
              <a:gdLst>
                <a:gd name="T0" fmla="*/ 2121 w 2141"/>
                <a:gd name="T1" fmla="*/ 0 h 198"/>
                <a:gd name="T2" fmla="*/ 0 w 2141"/>
                <a:gd name="T3" fmla="*/ 156 h 198"/>
                <a:gd name="T4" fmla="*/ 0 w 2141"/>
                <a:gd name="T5" fmla="*/ 198 h 198"/>
                <a:gd name="T6" fmla="*/ 2121 w 2141"/>
                <a:gd name="T7" fmla="*/ 0 h 198"/>
                <a:gd name="T8" fmla="*/ 212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0">
              <a:extLst>
                <a:ext uri="{FF2B5EF4-FFF2-40B4-BE49-F238E27FC236}">
                  <a16:creationId xmlns:a16="http://schemas.microsoft.com/office/drawing/2014/main" id="{D59C5988-C35F-6875-7DC6-A478CF99A445}"/>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3" name="Freeform 11">
              <a:extLst>
                <a:ext uri="{FF2B5EF4-FFF2-40B4-BE49-F238E27FC236}">
                  <a16:creationId xmlns:a16="http://schemas.microsoft.com/office/drawing/2014/main" id="{AB3760E1-5303-CABE-3D8A-19F826A31F17}"/>
                </a:ext>
              </a:extLst>
            </p:cNvPr>
            <p:cNvSpPr>
              <a:spLocks/>
            </p:cNvSpPr>
            <p:nvPr/>
          </p:nvSpPr>
          <p:spPr bwMode="hidden">
            <a:xfrm>
              <a:off x="2097" y="4043"/>
              <a:ext cx="2514" cy="276"/>
            </a:xfrm>
            <a:custGeom>
              <a:avLst/>
              <a:gdLst>
                <a:gd name="T0" fmla="*/ 2152 w 2517"/>
                <a:gd name="T1" fmla="*/ 276 h 276"/>
                <a:gd name="T2" fmla="*/ 2487 w 2517"/>
                <a:gd name="T3" fmla="*/ 204 h 276"/>
                <a:gd name="T4" fmla="*/ 2230 w 2517"/>
                <a:gd name="T5" fmla="*/ 0 h 276"/>
                <a:gd name="T6" fmla="*/ 0 w 2517"/>
                <a:gd name="T7" fmla="*/ 276 h 276"/>
                <a:gd name="T8" fmla="*/ 2152 w 2517"/>
                <a:gd name="T9" fmla="*/ 276 h 276"/>
                <a:gd name="T10" fmla="*/ 2152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2">
              <a:extLst>
                <a:ext uri="{FF2B5EF4-FFF2-40B4-BE49-F238E27FC236}">
                  <a16:creationId xmlns:a16="http://schemas.microsoft.com/office/drawing/2014/main" id="{26EFC6F9-B6F5-46CD-6F0F-DA984C2CAE15}"/>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5" name="Freeform 13">
              <a:extLst>
                <a:ext uri="{FF2B5EF4-FFF2-40B4-BE49-F238E27FC236}">
                  <a16:creationId xmlns:a16="http://schemas.microsoft.com/office/drawing/2014/main" id="{B7C8D0C0-D87C-63D7-7E9C-88DB9DEC1880}"/>
                </a:ext>
              </a:extLst>
            </p:cNvPr>
            <p:cNvSpPr>
              <a:spLocks/>
            </p:cNvSpPr>
            <p:nvPr/>
          </p:nvSpPr>
          <p:spPr bwMode="hidden">
            <a:xfrm>
              <a:off x="5030" y="3151"/>
              <a:ext cx="728" cy="240"/>
            </a:xfrm>
            <a:custGeom>
              <a:avLst/>
              <a:gdLst>
                <a:gd name="T0" fmla="*/ 719 w 729"/>
                <a:gd name="T1" fmla="*/ 240 h 240"/>
                <a:gd name="T2" fmla="*/ 0 w 729"/>
                <a:gd name="T3" fmla="*/ 0 h 240"/>
                <a:gd name="T4" fmla="*/ 0 w 729"/>
                <a:gd name="T5" fmla="*/ 6 h 240"/>
                <a:gd name="T6" fmla="*/ 719 w 729"/>
                <a:gd name="T7" fmla="*/ 240 h 240"/>
                <a:gd name="T8" fmla="*/ 719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4">
              <a:extLst>
                <a:ext uri="{FF2B5EF4-FFF2-40B4-BE49-F238E27FC236}">
                  <a16:creationId xmlns:a16="http://schemas.microsoft.com/office/drawing/2014/main" id="{64F1FA12-70AF-C63D-2404-8829BBA781C3}"/>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7" name="Freeform 15">
              <a:extLst>
                <a:ext uri="{FF2B5EF4-FFF2-40B4-BE49-F238E27FC236}">
                  <a16:creationId xmlns:a16="http://schemas.microsoft.com/office/drawing/2014/main" id="{F5CC2E4D-5545-A51B-D45A-9EF3C48D6166}"/>
                </a:ext>
              </a:extLst>
            </p:cNvPr>
            <p:cNvSpPr>
              <a:spLocks/>
            </p:cNvSpPr>
            <p:nvPr/>
          </p:nvSpPr>
          <p:spPr bwMode="hidden">
            <a:xfrm>
              <a:off x="5030" y="3049"/>
              <a:ext cx="728" cy="318"/>
            </a:xfrm>
            <a:custGeom>
              <a:avLst/>
              <a:gdLst>
                <a:gd name="T0" fmla="*/ 719 w 729"/>
                <a:gd name="T1" fmla="*/ 318 h 318"/>
                <a:gd name="T2" fmla="*/ 719 w 729"/>
                <a:gd name="T3" fmla="*/ 312 h 318"/>
                <a:gd name="T4" fmla="*/ 0 w 729"/>
                <a:gd name="T5" fmla="*/ 0 h 318"/>
                <a:gd name="T6" fmla="*/ 0 w 729"/>
                <a:gd name="T7" fmla="*/ 54 h 318"/>
                <a:gd name="T8" fmla="*/ 719 w 729"/>
                <a:gd name="T9" fmla="*/ 318 h 318"/>
                <a:gd name="T10" fmla="*/ 719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6">
              <a:extLst>
                <a:ext uri="{FF2B5EF4-FFF2-40B4-BE49-F238E27FC236}">
                  <a16:creationId xmlns:a16="http://schemas.microsoft.com/office/drawing/2014/main" id="{B9444AD1-9284-A10D-2EC9-DDB8F8E90459}"/>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9" name="Freeform 17">
              <a:extLst>
                <a:ext uri="{FF2B5EF4-FFF2-40B4-BE49-F238E27FC236}">
                  <a16:creationId xmlns:a16="http://schemas.microsoft.com/office/drawing/2014/main" id="{10C9F9D5-6ED3-AC06-6D3B-826E2B6BC0E4}"/>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0" name="Freeform 18">
              <a:extLst>
                <a:ext uri="{FF2B5EF4-FFF2-40B4-BE49-F238E27FC236}">
                  <a16:creationId xmlns:a16="http://schemas.microsoft.com/office/drawing/2014/main" id="{EEFF600F-CA3C-B854-750C-FB8E9F5BA3C8}"/>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1" name="Freeform 19">
              <a:extLst>
                <a:ext uri="{FF2B5EF4-FFF2-40B4-BE49-F238E27FC236}">
                  <a16:creationId xmlns:a16="http://schemas.microsoft.com/office/drawing/2014/main" id="{E4292896-5FB5-844A-B188-3302E7B7D0CF}"/>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0">
              <a:extLst>
                <a:ext uri="{FF2B5EF4-FFF2-40B4-BE49-F238E27FC236}">
                  <a16:creationId xmlns:a16="http://schemas.microsoft.com/office/drawing/2014/main" id="{D9C23576-2CB0-46CD-13B1-F1101DFCCCD7}"/>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3" name="Freeform 21">
              <a:extLst>
                <a:ext uri="{FF2B5EF4-FFF2-40B4-BE49-F238E27FC236}">
                  <a16:creationId xmlns:a16="http://schemas.microsoft.com/office/drawing/2014/main" id="{0D24A70A-4FF2-ADD4-168A-9F7778C231D3}"/>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2">
              <a:extLst>
                <a:ext uri="{FF2B5EF4-FFF2-40B4-BE49-F238E27FC236}">
                  <a16:creationId xmlns:a16="http://schemas.microsoft.com/office/drawing/2014/main" id="{055F9374-7782-7305-D7DF-A96A52602A05}"/>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5" name="Freeform 23">
              <a:extLst>
                <a:ext uri="{FF2B5EF4-FFF2-40B4-BE49-F238E27FC236}">
                  <a16:creationId xmlns:a16="http://schemas.microsoft.com/office/drawing/2014/main" id="{C53C1C0B-6F4C-365C-E99F-45F4899F2093}"/>
                </a:ext>
              </a:extLst>
            </p:cNvPr>
            <p:cNvSpPr>
              <a:spLocks/>
            </p:cNvSpPr>
            <p:nvPr/>
          </p:nvSpPr>
          <p:spPr bwMode="hidden">
            <a:xfrm>
              <a:off x="3488" y="0"/>
              <a:ext cx="2198" cy="2480"/>
            </a:xfrm>
            <a:custGeom>
              <a:avLst/>
              <a:gdLst>
                <a:gd name="T0" fmla="*/ 0 w 2200"/>
                <a:gd name="T1" fmla="*/ 0 h 2482"/>
                <a:gd name="T2" fmla="*/ 2186 w 2200"/>
                <a:gd name="T3" fmla="*/ 2480 h 2482"/>
                <a:gd name="T4" fmla="*/ 2198 w 2200"/>
                <a:gd name="T5" fmla="*/ 2474 h 2482"/>
                <a:gd name="T6" fmla="*/ 317 w 2200"/>
                <a:gd name="T7" fmla="*/ 0 h 2482"/>
                <a:gd name="T8" fmla="*/ 0 w 2200"/>
                <a:gd name="T9" fmla="*/ 0 h 2482"/>
                <a:gd name="T10" fmla="*/ 0 w 2200"/>
                <a:gd name="T11" fmla="*/ 0 h 24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a:lstStyle/>
            <a:p>
              <a:endParaRPr lang="en-US"/>
            </a:p>
          </p:txBody>
        </p:sp>
        <p:sp>
          <p:nvSpPr>
            <p:cNvPr id="26" name="Freeform 24">
              <a:extLst>
                <a:ext uri="{FF2B5EF4-FFF2-40B4-BE49-F238E27FC236}">
                  <a16:creationId xmlns:a16="http://schemas.microsoft.com/office/drawing/2014/main" id="{17A96F2E-8D23-D91B-543C-A298A7CFB189}"/>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7" name="Freeform 25">
              <a:extLst>
                <a:ext uri="{FF2B5EF4-FFF2-40B4-BE49-F238E27FC236}">
                  <a16:creationId xmlns:a16="http://schemas.microsoft.com/office/drawing/2014/main" id="{E2213DCB-BEAF-64CE-10D9-83286B6F05D3}"/>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6">
              <a:extLst>
                <a:ext uri="{FF2B5EF4-FFF2-40B4-BE49-F238E27FC236}">
                  <a16:creationId xmlns:a16="http://schemas.microsoft.com/office/drawing/2014/main" id="{88B4AE99-9CF1-DC06-E840-298E397B2A2A}"/>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9" name="Freeform 27">
              <a:extLst>
                <a:ext uri="{FF2B5EF4-FFF2-40B4-BE49-F238E27FC236}">
                  <a16:creationId xmlns:a16="http://schemas.microsoft.com/office/drawing/2014/main" id="{F1ECCE03-9ABD-A1B7-FA22-B3C946290782}"/>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0" name="Freeform 28">
              <a:extLst>
                <a:ext uri="{FF2B5EF4-FFF2-40B4-BE49-F238E27FC236}">
                  <a16:creationId xmlns:a16="http://schemas.microsoft.com/office/drawing/2014/main" id="{BA26F863-E66C-335F-CB6F-E68E62BACBF2}"/>
                </a:ext>
              </a:extLst>
            </p:cNvPr>
            <p:cNvSpPr>
              <a:spLocks/>
            </p:cNvSpPr>
            <p:nvPr/>
          </p:nvSpPr>
          <p:spPr bwMode="hidden">
            <a:xfrm>
              <a:off x="5698" y="653"/>
              <a:ext cx="60" cy="311"/>
            </a:xfrm>
            <a:custGeom>
              <a:avLst/>
              <a:gdLst>
                <a:gd name="T0" fmla="*/ 0 w 60"/>
                <a:gd name="T1" fmla="*/ 144 h 312"/>
                <a:gd name="T2" fmla="*/ 60 w 60"/>
                <a:gd name="T3" fmla="*/ 302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9">
              <a:extLst>
                <a:ext uri="{FF2B5EF4-FFF2-40B4-BE49-F238E27FC236}">
                  <a16:creationId xmlns:a16="http://schemas.microsoft.com/office/drawing/2014/main" id="{1D94AD91-B0A2-131B-C5CD-C98D468EE8DF}"/>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2" name="Freeform 30">
              <a:extLst>
                <a:ext uri="{FF2B5EF4-FFF2-40B4-BE49-F238E27FC236}">
                  <a16:creationId xmlns:a16="http://schemas.microsoft.com/office/drawing/2014/main" id="{9C3AD3E1-ACCA-9470-63DB-FD9FEF4BA5CF}"/>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31">
              <a:extLst>
                <a:ext uri="{FF2B5EF4-FFF2-40B4-BE49-F238E27FC236}">
                  <a16:creationId xmlns:a16="http://schemas.microsoft.com/office/drawing/2014/main" id="{88A3F23E-9D6A-7E7B-4659-321DEAB44F33}"/>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4" name="Freeform 32">
              <a:extLst>
                <a:ext uri="{FF2B5EF4-FFF2-40B4-BE49-F238E27FC236}">
                  <a16:creationId xmlns:a16="http://schemas.microsoft.com/office/drawing/2014/main" id="{99953E09-9FEE-2B22-D93B-5D663F11FEA2}"/>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5" name="Freeform 33">
              <a:extLst>
                <a:ext uri="{FF2B5EF4-FFF2-40B4-BE49-F238E27FC236}">
                  <a16:creationId xmlns:a16="http://schemas.microsoft.com/office/drawing/2014/main" id="{8BCDC4F5-ED07-64B8-D5B0-7242DF606D20}"/>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6" name="Freeform 34">
              <a:extLst>
                <a:ext uri="{FF2B5EF4-FFF2-40B4-BE49-F238E27FC236}">
                  <a16:creationId xmlns:a16="http://schemas.microsoft.com/office/drawing/2014/main" id="{82E23AF0-D5DB-24F1-E081-154564E01940}"/>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7" name="Freeform 35">
              <a:extLst>
                <a:ext uri="{FF2B5EF4-FFF2-40B4-BE49-F238E27FC236}">
                  <a16:creationId xmlns:a16="http://schemas.microsoft.com/office/drawing/2014/main" id="{005C3FD4-6621-3F52-FCC5-1F95816EE4D2}"/>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8" name="Freeform 36">
              <a:extLst>
                <a:ext uri="{FF2B5EF4-FFF2-40B4-BE49-F238E27FC236}">
                  <a16:creationId xmlns:a16="http://schemas.microsoft.com/office/drawing/2014/main" id="{89CF3255-5D0E-31EF-93E2-558EDB2B880D}"/>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9" name="Freeform 37">
              <a:extLst>
                <a:ext uri="{FF2B5EF4-FFF2-40B4-BE49-F238E27FC236}">
                  <a16:creationId xmlns:a16="http://schemas.microsoft.com/office/drawing/2014/main" id="{1619FE2E-3687-AE3C-7606-EFDF819EACA6}"/>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40" name="Freeform 38">
              <a:extLst>
                <a:ext uri="{FF2B5EF4-FFF2-40B4-BE49-F238E27FC236}">
                  <a16:creationId xmlns:a16="http://schemas.microsoft.com/office/drawing/2014/main" id="{0F8F72FD-29E6-69A1-8004-4409DF3B7A9A}"/>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grpSp>
          <p:nvGrpSpPr>
            <p:cNvPr id="41" name="Group 39">
              <a:extLst>
                <a:ext uri="{FF2B5EF4-FFF2-40B4-BE49-F238E27FC236}">
                  <a16:creationId xmlns:a16="http://schemas.microsoft.com/office/drawing/2014/main" id="{9D4385C7-C481-191E-5150-FAC4798CE643}"/>
                </a:ext>
              </a:extLst>
            </p:cNvPr>
            <p:cNvGrpSpPr>
              <a:grpSpLocks/>
            </p:cNvGrpSpPr>
            <p:nvPr userDrawn="1"/>
          </p:nvGrpSpPr>
          <p:grpSpPr bwMode="auto">
            <a:xfrm>
              <a:off x="0" y="1632"/>
              <a:ext cx="5758" cy="1858"/>
              <a:chOff x="0" y="1632"/>
              <a:chExt cx="5758" cy="1858"/>
            </a:xfrm>
          </p:grpSpPr>
          <p:sp>
            <p:nvSpPr>
              <p:cNvPr id="42" name="Freeform 40">
                <a:extLst>
                  <a:ext uri="{FF2B5EF4-FFF2-40B4-BE49-F238E27FC236}">
                    <a16:creationId xmlns:a16="http://schemas.microsoft.com/office/drawing/2014/main" id="{EA8858D4-64C4-8740-9E7D-CA8D8C3774EF}"/>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43" name="Freeform 41">
                <a:extLst>
                  <a:ext uri="{FF2B5EF4-FFF2-40B4-BE49-F238E27FC236}">
                    <a16:creationId xmlns:a16="http://schemas.microsoft.com/office/drawing/2014/main" id="{B6845BBC-827C-130F-7E2B-8190742C5F1E}"/>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grpSp>
      </p:grpSp>
      <p:sp>
        <p:nvSpPr>
          <p:cNvPr id="59434"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en-US" altLang="zh-CN" noProof="0"/>
              <a:t>Click to edit Master title style</a:t>
            </a:r>
          </a:p>
        </p:txBody>
      </p:sp>
      <p:sp>
        <p:nvSpPr>
          <p:cNvPr id="59435"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sz="3600"/>
            </a:lvl1pPr>
          </a:lstStyle>
          <a:p>
            <a:pPr lvl="0"/>
            <a:r>
              <a:rPr lang="en-US" altLang="zh-CN" noProof="0"/>
              <a:t>Click to edit Master subtitle style</a:t>
            </a:r>
          </a:p>
        </p:txBody>
      </p:sp>
      <p:sp>
        <p:nvSpPr>
          <p:cNvPr id="44" name="Rectangle 44">
            <a:extLst>
              <a:ext uri="{FF2B5EF4-FFF2-40B4-BE49-F238E27FC236}">
                <a16:creationId xmlns:a16="http://schemas.microsoft.com/office/drawing/2014/main" id="{3DC1FE37-46F3-80FE-ECF1-871559159BD9}"/>
              </a:ext>
            </a:extLst>
          </p:cNvPr>
          <p:cNvSpPr>
            <a:spLocks noGrp="1" noChangeArrowheads="1"/>
          </p:cNvSpPr>
          <p:nvPr>
            <p:ph type="dt"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ltLang="zh-CN"/>
          </a:p>
        </p:txBody>
      </p:sp>
      <p:sp>
        <p:nvSpPr>
          <p:cNvPr id="45" name="Rectangle 45">
            <a:extLst>
              <a:ext uri="{FF2B5EF4-FFF2-40B4-BE49-F238E27FC236}">
                <a16:creationId xmlns:a16="http://schemas.microsoft.com/office/drawing/2014/main" id="{ACDB6AD7-2FCD-1C71-46AC-F8F8E57618DF}"/>
              </a:ext>
            </a:extLst>
          </p:cNvPr>
          <p:cNvSpPr>
            <a:spLocks noGrp="1" noChangeArrowheads="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ltLang="zh-CN"/>
          </a:p>
        </p:txBody>
      </p:sp>
      <p:sp>
        <p:nvSpPr>
          <p:cNvPr id="46" name="Rectangle 46">
            <a:extLst>
              <a:ext uri="{FF2B5EF4-FFF2-40B4-BE49-F238E27FC236}">
                <a16:creationId xmlns:a16="http://schemas.microsoft.com/office/drawing/2014/main" id="{CC0FBA82-7F7C-728E-4509-C36379454465}"/>
              </a:ext>
            </a:extLst>
          </p:cNvPr>
          <p:cNvSpPr>
            <a:spLocks noGrp="1" noChangeArrowheads="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59C46537-D8A0-FF44-8C6C-BE2BBB7C7285}" type="slidenum">
              <a:rPr lang="en-US" altLang="zh-CN"/>
              <a:pPr/>
              <a:t>‹#›</a:t>
            </a:fld>
            <a:endParaRPr lang="en-US" altLang="zh-CN"/>
          </a:p>
        </p:txBody>
      </p:sp>
    </p:spTree>
    <p:extLst>
      <p:ext uri="{BB962C8B-B14F-4D97-AF65-F5344CB8AC3E}">
        <p14:creationId xmlns:p14="http://schemas.microsoft.com/office/powerpoint/2010/main" val="3941420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a:extLst>
              <a:ext uri="{FF2B5EF4-FFF2-40B4-BE49-F238E27FC236}">
                <a16:creationId xmlns:a16="http://schemas.microsoft.com/office/drawing/2014/main" id="{91858ACA-B1DC-0502-711D-541EEA950E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E60FA5C1-31F7-B567-EA8C-25128B8EB10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537F21BE-7649-CF39-3CA7-2609AC46D9C8}"/>
              </a:ext>
            </a:extLst>
          </p:cNvPr>
          <p:cNvSpPr>
            <a:spLocks noGrp="1" noChangeArrowheads="1"/>
          </p:cNvSpPr>
          <p:nvPr>
            <p:ph type="sldNum" sz="quarter" idx="12"/>
          </p:nvPr>
        </p:nvSpPr>
        <p:spPr>
          <a:ln/>
        </p:spPr>
        <p:txBody>
          <a:bodyPr/>
          <a:lstStyle>
            <a:lvl1pPr>
              <a:defRPr/>
            </a:lvl1pPr>
          </a:lstStyle>
          <a:p>
            <a:fld id="{FA13A58B-6068-0E4D-A68B-ADF00B432F70}" type="slidenum">
              <a:rPr lang="en-US" altLang="zh-CN"/>
              <a:pPr/>
              <a:t>‹#›</a:t>
            </a:fld>
            <a:endParaRPr lang="en-US" altLang="zh-CN"/>
          </a:p>
        </p:txBody>
      </p:sp>
    </p:spTree>
    <p:extLst>
      <p:ext uri="{BB962C8B-B14F-4D97-AF65-F5344CB8AC3E}">
        <p14:creationId xmlns:p14="http://schemas.microsoft.com/office/powerpoint/2010/main" val="2102771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4">
            <a:extLst>
              <a:ext uri="{FF2B5EF4-FFF2-40B4-BE49-F238E27FC236}">
                <a16:creationId xmlns:a16="http://schemas.microsoft.com/office/drawing/2014/main" id="{C688DAED-7047-D64C-2EFF-08D1E8A29EE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5A260E6E-FA1A-5855-B33B-9D523FD8BB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75B366BB-F91B-00F4-4470-C35D23CD3092}"/>
              </a:ext>
            </a:extLst>
          </p:cNvPr>
          <p:cNvSpPr>
            <a:spLocks noGrp="1" noChangeArrowheads="1"/>
          </p:cNvSpPr>
          <p:nvPr>
            <p:ph type="sldNum" sz="quarter" idx="12"/>
          </p:nvPr>
        </p:nvSpPr>
        <p:spPr>
          <a:ln/>
        </p:spPr>
        <p:txBody>
          <a:bodyPr/>
          <a:lstStyle>
            <a:lvl1pPr>
              <a:defRPr/>
            </a:lvl1pPr>
          </a:lstStyle>
          <a:p>
            <a:fld id="{240D013E-FF84-BB46-9C4D-39434B568224}" type="slidenum">
              <a:rPr lang="en-US" altLang="zh-CN"/>
              <a:pPr/>
              <a:t>‹#›</a:t>
            </a:fld>
            <a:endParaRPr lang="en-US" altLang="zh-CN"/>
          </a:p>
        </p:txBody>
      </p:sp>
    </p:spTree>
    <p:extLst>
      <p:ext uri="{BB962C8B-B14F-4D97-AF65-F5344CB8AC3E}">
        <p14:creationId xmlns:p14="http://schemas.microsoft.com/office/powerpoint/2010/main" val="3747416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a:extLst>
              <a:ext uri="{FF2B5EF4-FFF2-40B4-BE49-F238E27FC236}">
                <a16:creationId xmlns:a16="http://schemas.microsoft.com/office/drawing/2014/main" id="{FBEB7C0D-D2AA-EA4D-4FC3-40085DC7AC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D39ADE7D-73F0-1B51-9AF4-CF7748E3AF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E875CE9E-49E0-76AF-C718-97C8A046D300}"/>
              </a:ext>
            </a:extLst>
          </p:cNvPr>
          <p:cNvSpPr>
            <a:spLocks noGrp="1" noChangeArrowheads="1"/>
          </p:cNvSpPr>
          <p:nvPr>
            <p:ph type="sldNum" sz="quarter" idx="12"/>
          </p:nvPr>
        </p:nvSpPr>
        <p:spPr>
          <a:ln/>
        </p:spPr>
        <p:txBody>
          <a:bodyPr/>
          <a:lstStyle>
            <a:lvl1pPr>
              <a:defRPr/>
            </a:lvl1pPr>
          </a:lstStyle>
          <a:p>
            <a:fld id="{6684EDBE-3DFD-0F42-97EC-185DF01B8931}" type="slidenum">
              <a:rPr lang="en-US" altLang="zh-CN"/>
              <a:pPr/>
              <a:t>‹#›</a:t>
            </a:fld>
            <a:endParaRPr lang="en-US" altLang="zh-CN"/>
          </a:p>
        </p:txBody>
      </p:sp>
    </p:spTree>
    <p:extLst>
      <p:ext uri="{BB962C8B-B14F-4D97-AF65-F5344CB8AC3E}">
        <p14:creationId xmlns:p14="http://schemas.microsoft.com/office/powerpoint/2010/main" val="4078780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a:extLst>
              <a:ext uri="{FF2B5EF4-FFF2-40B4-BE49-F238E27FC236}">
                <a16:creationId xmlns:a16="http://schemas.microsoft.com/office/drawing/2014/main" id="{CE268418-A600-2138-7037-1C4A0BE1421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5">
            <a:extLst>
              <a:ext uri="{FF2B5EF4-FFF2-40B4-BE49-F238E27FC236}">
                <a16:creationId xmlns:a16="http://schemas.microsoft.com/office/drawing/2014/main" id="{9D057EC7-889C-93C1-0048-0670F5C3C9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a:extLst>
              <a:ext uri="{FF2B5EF4-FFF2-40B4-BE49-F238E27FC236}">
                <a16:creationId xmlns:a16="http://schemas.microsoft.com/office/drawing/2014/main" id="{4D4A735B-4FDC-8ABF-E2B1-2FFA7812E1FE}"/>
              </a:ext>
            </a:extLst>
          </p:cNvPr>
          <p:cNvSpPr>
            <a:spLocks noGrp="1" noChangeArrowheads="1"/>
          </p:cNvSpPr>
          <p:nvPr>
            <p:ph type="sldNum" sz="quarter" idx="12"/>
          </p:nvPr>
        </p:nvSpPr>
        <p:spPr>
          <a:ln/>
        </p:spPr>
        <p:txBody>
          <a:bodyPr/>
          <a:lstStyle>
            <a:lvl1pPr>
              <a:defRPr/>
            </a:lvl1pPr>
          </a:lstStyle>
          <a:p>
            <a:fld id="{7CC50BBD-5C6A-C64B-8E5B-98250FB11440}" type="slidenum">
              <a:rPr lang="en-US" altLang="zh-CN"/>
              <a:pPr/>
              <a:t>‹#›</a:t>
            </a:fld>
            <a:endParaRPr lang="en-US" altLang="zh-CN"/>
          </a:p>
        </p:txBody>
      </p:sp>
    </p:spTree>
    <p:extLst>
      <p:ext uri="{BB962C8B-B14F-4D97-AF65-F5344CB8AC3E}">
        <p14:creationId xmlns:p14="http://schemas.microsoft.com/office/powerpoint/2010/main" val="1328290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a:extLst>
              <a:ext uri="{FF2B5EF4-FFF2-40B4-BE49-F238E27FC236}">
                <a16:creationId xmlns:a16="http://schemas.microsoft.com/office/drawing/2014/main" id="{6DE4374B-42D1-E63C-1869-1730C13705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5">
            <a:extLst>
              <a:ext uri="{FF2B5EF4-FFF2-40B4-BE49-F238E27FC236}">
                <a16:creationId xmlns:a16="http://schemas.microsoft.com/office/drawing/2014/main" id="{22E40995-B423-3DD8-ED69-4F41781F47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a:extLst>
              <a:ext uri="{FF2B5EF4-FFF2-40B4-BE49-F238E27FC236}">
                <a16:creationId xmlns:a16="http://schemas.microsoft.com/office/drawing/2014/main" id="{AE7FD1B4-18C8-857D-5EE7-564139107897}"/>
              </a:ext>
            </a:extLst>
          </p:cNvPr>
          <p:cNvSpPr>
            <a:spLocks noGrp="1" noChangeArrowheads="1"/>
          </p:cNvSpPr>
          <p:nvPr>
            <p:ph type="sldNum" sz="quarter" idx="12"/>
          </p:nvPr>
        </p:nvSpPr>
        <p:spPr>
          <a:ln/>
        </p:spPr>
        <p:txBody>
          <a:bodyPr/>
          <a:lstStyle>
            <a:lvl1pPr>
              <a:defRPr/>
            </a:lvl1pPr>
          </a:lstStyle>
          <a:p>
            <a:fld id="{9C3287E7-03F8-364C-897B-C68A93E991D0}" type="slidenum">
              <a:rPr lang="en-US" altLang="zh-CN"/>
              <a:pPr/>
              <a:t>‹#›</a:t>
            </a:fld>
            <a:endParaRPr lang="en-US" altLang="zh-CN"/>
          </a:p>
        </p:txBody>
      </p:sp>
    </p:spTree>
    <p:extLst>
      <p:ext uri="{BB962C8B-B14F-4D97-AF65-F5344CB8AC3E}">
        <p14:creationId xmlns:p14="http://schemas.microsoft.com/office/powerpoint/2010/main" val="2135375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CE9B661F-E8E9-F904-9AA5-96A644A85E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5">
            <a:extLst>
              <a:ext uri="{FF2B5EF4-FFF2-40B4-BE49-F238E27FC236}">
                <a16:creationId xmlns:a16="http://schemas.microsoft.com/office/drawing/2014/main" id="{196462F4-EF8B-25AC-3BAB-FD2B4CD1AAF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a:extLst>
              <a:ext uri="{FF2B5EF4-FFF2-40B4-BE49-F238E27FC236}">
                <a16:creationId xmlns:a16="http://schemas.microsoft.com/office/drawing/2014/main" id="{A79C3B22-B48F-4DC4-F618-ACA40572EDA8}"/>
              </a:ext>
            </a:extLst>
          </p:cNvPr>
          <p:cNvSpPr>
            <a:spLocks noGrp="1" noChangeArrowheads="1"/>
          </p:cNvSpPr>
          <p:nvPr>
            <p:ph type="sldNum" sz="quarter" idx="12"/>
          </p:nvPr>
        </p:nvSpPr>
        <p:spPr>
          <a:ln/>
        </p:spPr>
        <p:txBody>
          <a:bodyPr/>
          <a:lstStyle>
            <a:lvl1pPr>
              <a:defRPr/>
            </a:lvl1pPr>
          </a:lstStyle>
          <a:p>
            <a:fld id="{17B19FAB-C2DB-AB4D-B8EE-C18B4B9960A3}" type="slidenum">
              <a:rPr lang="en-US" altLang="zh-CN"/>
              <a:pPr/>
              <a:t>‹#›</a:t>
            </a:fld>
            <a:endParaRPr lang="en-US" altLang="zh-CN"/>
          </a:p>
        </p:txBody>
      </p:sp>
    </p:spTree>
    <p:extLst>
      <p:ext uri="{BB962C8B-B14F-4D97-AF65-F5344CB8AC3E}">
        <p14:creationId xmlns:p14="http://schemas.microsoft.com/office/powerpoint/2010/main" val="117498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05E438D-BE69-9AF7-AEE5-978F06C681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06236FE-3E2A-72BC-4EE7-0B768876CF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DE9B9E-FB11-E95D-96C4-E6A98D4014F6}"/>
              </a:ext>
            </a:extLst>
          </p:cNvPr>
          <p:cNvSpPr>
            <a:spLocks noGrp="1" noChangeArrowheads="1"/>
          </p:cNvSpPr>
          <p:nvPr>
            <p:ph type="sldNum" sz="quarter" idx="12"/>
          </p:nvPr>
        </p:nvSpPr>
        <p:spPr>
          <a:ln/>
        </p:spPr>
        <p:txBody>
          <a:bodyPr/>
          <a:lstStyle>
            <a:lvl1pPr>
              <a:defRPr/>
            </a:lvl1pPr>
          </a:lstStyle>
          <a:p>
            <a:fld id="{DC200420-FE8E-9645-9044-BABC77F41B4A}" type="slidenum">
              <a:rPr lang="en-US" altLang="zh-CN"/>
              <a:pPr/>
              <a:t>‹#›</a:t>
            </a:fld>
            <a:endParaRPr lang="en-US" altLang="zh-CN"/>
          </a:p>
        </p:txBody>
      </p:sp>
    </p:spTree>
    <p:extLst>
      <p:ext uri="{BB962C8B-B14F-4D97-AF65-F5344CB8AC3E}">
        <p14:creationId xmlns:p14="http://schemas.microsoft.com/office/powerpoint/2010/main" val="919342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A11A51E0-E314-1E0E-871E-3695A2292C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B6ECC155-C5EC-F2B8-F7E4-AF185AEFB7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87B9E4C2-3161-9490-2A2E-5048AA7AA760}"/>
              </a:ext>
            </a:extLst>
          </p:cNvPr>
          <p:cNvSpPr>
            <a:spLocks noGrp="1" noChangeArrowheads="1"/>
          </p:cNvSpPr>
          <p:nvPr>
            <p:ph type="sldNum" sz="quarter" idx="12"/>
          </p:nvPr>
        </p:nvSpPr>
        <p:spPr>
          <a:ln/>
        </p:spPr>
        <p:txBody>
          <a:bodyPr/>
          <a:lstStyle>
            <a:lvl1pPr>
              <a:defRPr/>
            </a:lvl1pPr>
          </a:lstStyle>
          <a:p>
            <a:fld id="{E36C3C52-0A23-9842-979D-868FF92A5600}" type="slidenum">
              <a:rPr lang="en-US" altLang="zh-CN"/>
              <a:pPr/>
              <a:t>‹#›</a:t>
            </a:fld>
            <a:endParaRPr lang="en-US" altLang="zh-CN"/>
          </a:p>
        </p:txBody>
      </p:sp>
    </p:spTree>
    <p:extLst>
      <p:ext uri="{BB962C8B-B14F-4D97-AF65-F5344CB8AC3E}">
        <p14:creationId xmlns:p14="http://schemas.microsoft.com/office/powerpoint/2010/main" val="1468448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722B1FC6-7D92-234E-E8DC-38B7113020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6314DA72-453F-CBFF-F29D-A305EC5BD7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8CDE83CD-7EC8-0190-FB22-3D97EEEAFC2B}"/>
              </a:ext>
            </a:extLst>
          </p:cNvPr>
          <p:cNvSpPr>
            <a:spLocks noGrp="1" noChangeArrowheads="1"/>
          </p:cNvSpPr>
          <p:nvPr>
            <p:ph type="sldNum" sz="quarter" idx="12"/>
          </p:nvPr>
        </p:nvSpPr>
        <p:spPr>
          <a:ln/>
        </p:spPr>
        <p:txBody>
          <a:bodyPr/>
          <a:lstStyle>
            <a:lvl1pPr>
              <a:defRPr/>
            </a:lvl1pPr>
          </a:lstStyle>
          <a:p>
            <a:fld id="{F12D3525-7A4E-0C43-B030-F1EBAE9B6F59}" type="slidenum">
              <a:rPr lang="en-US" altLang="zh-CN"/>
              <a:pPr/>
              <a:t>‹#›</a:t>
            </a:fld>
            <a:endParaRPr lang="en-US" altLang="zh-CN"/>
          </a:p>
        </p:txBody>
      </p:sp>
    </p:spTree>
    <p:extLst>
      <p:ext uri="{BB962C8B-B14F-4D97-AF65-F5344CB8AC3E}">
        <p14:creationId xmlns:p14="http://schemas.microsoft.com/office/powerpoint/2010/main" val="3252649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a:extLst>
              <a:ext uri="{FF2B5EF4-FFF2-40B4-BE49-F238E27FC236}">
                <a16:creationId xmlns:a16="http://schemas.microsoft.com/office/drawing/2014/main" id="{C99EEA31-57F5-0013-3B7E-A764F5B204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A1DBDCE6-79AC-1B9E-E27E-1C6F0BD11C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530C517D-08FA-CE51-168D-1CC206EE1480}"/>
              </a:ext>
            </a:extLst>
          </p:cNvPr>
          <p:cNvSpPr>
            <a:spLocks noGrp="1" noChangeArrowheads="1"/>
          </p:cNvSpPr>
          <p:nvPr>
            <p:ph type="sldNum" sz="quarter" idx="12"/>
          </p:nvPr>
        </p:nvSpPr>
        <p:spPr>
          <a:ln/>
        </p:spPr>
        <p:txBody>
          <a:bodyPr/>
          <a:lstStyle>
            <a:lvl1pPr>
              <a:defRPr/>
            </a:lvl1pPr>
          </a:lstStyle>
          <a:p>
            <a:fld id="{E20CA72B-444C-D349-B937-76E07A7572C1}" type="slidenum">
              <a:rPr lang="en-US" altLang="zh-CN"/>
              <a:pPr/>
              <a:t>‹#›</a:t>
            </a:fld>
            <a:endParaRPr lang="en-US" altLang="zh-CN"/>
          </a:p>
        </p:txBody>
      </p:sp>
    </p:spTree>
    <p:extLst>
      <p:ext uri="{BB962C8B-B14F-4D97-AF65-F5344CB8AC3E}">
        <p14:creationId xmlns:p14="http://schemas.microsoft.com/office/powerpoint/2010/main" val="10775531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a:extLst>
              <a:ext uri="{FF2B5EF4-FFF2-40B4-BE49-F238E27FC236}">
                <a16:creationId xmlns:a16="http://schemas.microsoft.com/office/drawing/2014/main" id="{8207E74F-F435-8C06-6DFD-0949D26D1C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BED85E15-ACAF-2DB0-41F4-01D8C7F113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FF363C36-09EB-8155-6F8E-BE8BF2EB6B25}"/>
              </a:ext>
            </a:extLst>
          </p:cNvPr>
          <p:cNvSpPr>
            <a:spLocks noGrp="1" noChangeArrowheads="1"/>
          </p:cNvSpPr>
          <p:nvPr>
            <p:ph type="sldNum" sz="quarter" idx="12"/>
          </p:nvPr>
        </p:nvSpPr>
        <p:spPr>
          <a:ln/>
        </p:spPr>
        <p:txBody>
          <a:bodyPr/>
          <a:lstStyle>
            <a:lvl1pPr>
              <a:defRPr/>
            </a:lvl1pPr>
          </a:lstStyle>
          <a:p>
            <a:fld id="{76343264-A132-FE49-8F4E-AC159714014A}" type="slidenum">
              <a:rPr lang="en-US" altLang="zh-CN"/>
              <a:pPr/>
              <a:t>‹#›</a:t>
            </a:fld>
            <a:endParaRPr lang="en-US" altLang="zh-CN"/>
          </a:p>
        </p:txBody>
      </p:sp>
    </p:spTree>
    <p:extLst>
      <p:ext uri="{BB962C8B-B14F-4D97-AF65-F5344CB8AC3E}">
        <p14:creationId xmlns:p14="http://schemas.microsoft.com/office/powerpoint/2010/main" val="1368702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A65EA175-258A-9401-F074-76CB621B8BFD}"/>
              </a:ext>
            </a:extLst>
          </p:cNvPr>
          <p:cNvSpPr>
            <a:spLocks/>
          </p:cNvSpPr>
          <p:nvPr/>
        </p:nvSpPr>
        <p:spPr bwMode="auto">
          <a:xfrm>
            <a:off x="285750" y="2803525"/>
            <a:ext cx="1588" cy="3035300"/>
          </a:xfrm>
          <a:custGeom>
            <a:avLst/>
            <a:gdLst>
              <a:gd name="T0" fmla="*/ 0 w 1588"/>
              <a:gd name="T1" fmla="*/ 0 h 1912"/>
              <a:gd name="T2" fmla="*/ 0 w 1588"/>
              <a:gd name="T3" fmla="*/ 2147483647 h 1912"/>
              <a:gd name="T4" fmla="*/ 0 w 1588"/>
              <a:gd name="T5" fmla="*/ 2147483647 h 1912"/>
              <a:gd name="T6" fmla="*/ 0 w 1588"/>
              <a:gd name="T7" fmla="*/ 2147483647 h 1912"/>
              <a:gd name="T8" fmla="*/ 0 w 1588"/>
              <a:gd name="T9" fmla="*/ 2147483647 h 1912"/>
              <a:gd name="T10" fmla="*/ 0 w 1588"/>
              <a:gd name="T11" fmla="*/ 2147483647 h 1912"/>
              <a:gd name="T12" fmla="*/ 0 w 1588"/>
              <a:gd name="T13" fmla="*/ 0 h 1912"/>
              <a:gd name="T14" fmla="*/ 0 w 1588"/>
              <a:gd name="T15" fmla="*/ 0 h 19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8" h="1912">
                <a:moveTo>
                  <a:pt x="0" y="0"/>
                </a:moveTo>
                <a:lnTo>
                  <a:pt x="0" y="6"/>
                </a:lnTo>
                <a:lnTo>
                  <a:pt x="0" y="60"/>
                </a:lnTo>
                <a:lnTo>
                  <a:pt x="0" y="1912"/>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10"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pPr lvl="0"/>
            <a:r>
              <a:rPr lang="en-US" altLang="zh-CN" noProof="0"/>
              <a:t>Click to edit Master title style</a:t>
            </a:r>
          </a:p>
        </p:txBody>
      </p:sp>
      <p:sp>
        <p:nvSpPr>
          <p:cNvPr id="68611"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zh-CN" noProof="0"/>
              <a:t>Click to edit Master subtitle style</a:t>
            </a:r>
          </a:p>
        </p:txBody>
      </p:sp>
      <p:sp>
        <p:nvSpPr>
          <p:cNvPr id="5" name="Rectangle 5">
            <a:extLst>
              <a:ext uri="{FF2B5EF4-FFF2-40B4-BE49-F238E27FC236}">
                <a16:creationId xmlns:a16="http://schemas.microsoft.com/office/drawing/2014/main" id="{124D293A-2FDA-8787-B2BD-A6F4690ECF29}"/>
              </a:ext>
            </a:extLst>
          </p:cNvPr>
          <p:cNvSpPr>
            <a:spLocks noGrp="1" noChangeArrowheads="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9AF085-BFE0-0275-09AA-578C365C59B9}"/>
              </a:ext>
            </a:extLst>
          </p:cNvPr>
          <p:cNvSpPr>
            <a:spLocks noGrp="1" noChangeArrowheads="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D9F5B34C-3C16-9C4F-B8BF-C0894AC3109B}" type="slidenum">
              <a:rPr lang="en-US" altLang="zh-CN"/>
              <a:pPr/>
              <a:t>‹#›</a:t>
            </a:fld>
            <a:endParaRPr lang="en-US" altLang="zh-CN"/>
          </a:p>
        </p:txBody>
      </p:sp>
      <p:sp>
        <p:nvSpPr>
          <p:cNvPr id="7" name="Rectangle 7">
            <a:extLst>
              <a:ext uri="{FF2B5EF4-FFF2-40B4-BE49-F238E27FC236}">
                <a16:creationId xmlns:a16="http://schemas.microsoft.com/office/drawing/2014/main" id="{2CA35B36-2F1E-49FD-AE4C-4FD10007E482}"/>
              </a:ext>
            </a:extLst>
          </p:cNvPr>
          <p:cNvSpPr>
            <a:spLocks noGrp="1" noChangeArrowheads="1"/>
          </p:cNvSpPr>
          <p:nvPr>
            <p:ph type="dt"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ltLang="zh-CN"/>
          </a:p>
        </p:txBody>
      </p:sp>
    </p:spTree>
    <p:extLst>
      <p:ext uri="{BB962C8B-B14F-4D97-AF65-F5344CB8AC3E}">
        <p14:creationId xmlns:p14="http://schemas.microsoft.com/office/powerpoint/2010/main" val="3381994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B3F9BF31-148F-C28A-ACAD-23A0B88FC6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B684011-9693-FF72-07E3-6631B2CE5D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40DC2D3-F0BC-2974-DF98-20788A6ACF1A}"/>
              </a:ext>
            </a:extLst>
          </p:cNvPr>
          <p:cNvSpPr>
            <a:spLocks noGrp="1" noChangeArrowheads="1"/>
          </p:cNvSpPr>
          <p:nvPr>
            <p:ph type="sldNum" sz="quarter" idx="12"/>
          </p:nvPr>
        </p:nvSpPr>
        <p:spPr>
          <a:ln/>
        </p:spPr>
        <p:txBody>
          <a:bodyPr/>
          <a:lstStyle>
            <a:lvl1pPr>
              <a:defRPr/>
            </a:lvl1pPr>
          </a:lstStyle>
          <a:p>
            <a:fld id="{E0BC7C03-B7F0-EA4C-B0BE-41A7C5224202}" type="slidenum">
              <a:rPr lang="en-US" altLang="zh-CN"/>
              <a:pPr/>
              <a:t>‹#›</a:t>
            </a:fld>
            <a:endParaRPr lang="en-US" altLang="zh-CN"/>
          </a:p>
        </p:txBody>
      </p:sp>
    </p:spTree>
    <p:extLst>
      <p:ext uri="{BB962C8B-B14F-4D97-AF65-F5344CB8AC3E}">
        <p14:creationId xmlns:p14="http://schemas.microsoft.com/office/powerpoint/2010/main" val="2518157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5CC6940-9750-9A1A-720B-2A8F5FB189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758C408-7CC4-5685-04EA-6D94A1AACB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CD7B9F7-6417-7382-B1EB-951246B4F612}"/>
              </a:ext>
            </a:extLst>
          </p:cNvPr>
          <p:cNvSpPr>
            <a:spLocks noGrp="1" noChangeArrowheads="1"/>
          </p:cNvSpPr>
          <p:nvPr>
            <p:ph type="sldNum" sz="quarter" idx="12"/>
          </p:nvPr>
        </p:nvSpPr>
        <p:spPr>
          <a:ln/>
        </p:spPr>
        <p:txBody>
          <a:bodyPr/>
          <a:lstStyle>
            <a:lvl1pPr>
              <a:defRPr/>
            </a:lvl1pPr>
          </a:lstStyle>
          <a:p>
            <a:fld id="{9B79E4CD-BA85-2141-99E8-8F27B9AAEDDD}" type="slidenum">
              <a:rPr lang="en-US" altLang="zh-CN"/>
              <a:pPr/>
              <a:t>‹#›</a:t>
            </a:fld>
            <a:endParaRPr lang="en-US" altLang="zh-CN"/>
          </a:p>
        </p:txBody>
      </p:sp>
    </p:spTree>
    <p:extLst>
      <p:ext uri="{BB962C8B-B14F-4D97-AF65-F5344CB8AC3E}">
        <p14:creationId xmlns:p14="http://schemas.microsoft.com/office/powerpoint/2010/main" val="1401690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97E4EB84-76CD-0822-AA87-0D3D91D6CA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4D49D72-3493-1764-6BB5-E57F6B75F5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01695FA-465C-8FBD-0C60-CE663708EB60}"/>
              </a:ext>
            </a:extLst>
          </p:cNvPr>
          <p:cNvSpPr>
            <a:spLocks noGrp="1" noChangeArrowheads="1"/>
          </p:cNvSpPr>
          <p:nvPr>
            <p:ph type="sldNum" sz="quarter" idx="12"/>
          </p:nvPr>
        </p:nvSpPr>
        <p:spPr>
          <a:ln/>
        </p:spPr>
        <p:txBody>
          <a:bodyPr/>
          <a:lstStyle>
            <a:lvl1pPr>
              <a:defRPr/>
            </a:lvl1pPr>
          </a:lstStyle>
          <a:p>
            <a:fld id="{30D9D2EC-0615-844D-BCC2-510E53F9EB23}" type="slidenum">
              <a:rPr lang="en-US" altLang="zh-CN"/>
              <a:pPr/>
              <a:t>‹#›</a:t>
            </a:fld>
            <a:endParaRPr lang="en-US" altLang="zh-CN"/>
          </a:p>
        </p:txBody>
      </p:sp>
    </p:spTree>
    <p:extLst>
      <p:ext uri="{BB962C8B-B14F-4D97-AF65-F5344CB8AC3E}">
        <p14:creationId xmlns:p14="http://schemas.microsoft.com/office/powerpoint/2010/main" val="24947891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0D335108-54D8-540F-D001-0078D61A02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BCB4A26A-4428-BC2A-4181-CE761098DE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C837947-CA7E-6505-E933-6A5AEE6AC161}"/>
              </a:ext>
            </a:extLst>
          </p:cNvPr>
          <p:cNvSpPr>
            <a:spLocks noGrp="1" noChangeArrowheads="1"/>
          </p:cNvSpPr>
          <p:nvPr>
            <p:ph type="sldNum" sz="quarter" idx="12"/>
          </p:nvPr>
        </p:nvSpPr>
        <p:spPr>
          <a:ln/>
        </p:spPr>
        <p:txBody>
          <a:bodyPr/>
          <a:lstStyle>
            <a:lvl1pPr>
              <a:defRPr/>
            </a:lvl1pPr>
          </a:lstStyle>
          <a:p>
            <a:fld id="{AFF693CF-312C-AE4B-AFD7-846536522C66}" type="slidenum">
              <a:rPr lang="en-US" altLang="zh-CN"/>
              <a:pPr/>
              <a:t>‹#›</a:t>
            </a:fld>
            <a:endParaRPr lang="en-US" altLang="zh-CN"/>
          </a:p>
        </p:txBody>
      </p:sp>
    </p:spTree>
    <p:extLst>
      <p:ext uri="{BB962C8B-B14F-4D97-AF65-F5344CB8AC3E}">
        <p14:creationId xmlns:p14="http://schemas.microsoft.com/office/powerpoint/2010/main" val="3677933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46816A3-79E8-C75D-E672-AE716F247F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6A5B959-F1B2-F368-C8F1-95EBEAC1FC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90D5460-887F-F355-353F-E1DA9C9F45C1}"/>
              </a:ext>
            </a:extLst>
          </p:cNvPr>
          <p:cNvSpPr>
            <a:spLocks noGrp="1" noChangeArrowheads="1"/>
          </p:cNvSpPr>
          <p:nvPr>
            <p:ph type="sldNum" sz="quarter" idx="12"/>
          </p:nvPr>
        </p:nvSpPr>
        <p:spPr>
          <a:ln/>
        </p:spPr>
        <p:txBody>
          <a:bodyPr/>
          <a:lstStyle>
            <a:lvl1pPr>
              <a:defRPr/>
            </a:lvl1pPr>
          </a:lstStyle>
          <a:p>
            <a:fld id="{C78284F8-BEE3-244B-A991-D5FDEC0C402B}" type="slidenum">
              <a:rPr lang="en-US" altLang="zh-CN"/>
              <a:pPr/>
              <a:t>‹#›</a:t>
            </a:fld>
            <a:endParaRPr lang="en-US" altLang="zh-CN"/>
          </a:p>
        </p:txBody>
      </p:sp>
    </p:spTree>
    <p:extLst>
      <p:ext uri="{BB962C8B-B14F-4D97-AF65-F5344CB8AC3E}">
        <p14:creationId xmlns:p14="http://schemas.microsoft.com/office/powerpoint/2010/main" val="372572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7532D57-317B-FE01-2CB6-B82753AEB2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1DCEC9-D9E6-7202-8A6B-C58D77D26A6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DC0954A-3175-7ACC-02D1-E15A4FFA858A}"/>
              </a:ext>
            </a:extLst>
          </p:cNvPr>
          <p:cNvSpPr>
            <a:spLocks noGrp="1" noChangeArrowheads="1"/>
          </p:cNvSpPr>
          <p:nvPr>
            <p:ph type="sldNum" sz="quarter" idx="12"/>
          </p:nvPr>
        </p:nvSpPr>
        <p:spPr>
          <a:ln/>
        </p:spPr>
        <p:txBody>
          <a:bodyPr/>
          <a:lstStyle>
            <a:lvl1pPr>
              <a:defRPr/>
            </a:lvl1pPr>
          </a:lstStyle>
          <a:p>
            <a:fld id="{C22A6E3E-60AC-7741-ADFD-00ADB01C005E}" type="slidenum">
              <a:rPr lang="en-US" altLang="zh-CN"/>
              <a:pPr/>
              <a:t>‹#›</a:t>
            </a:fld>
            <a:endParaRPr lang="en-US" altLang="zh-CN"/>
          </a:p>
        </p:txBody>
      </p:sp>
    </p:spTree>
    <p:extLst>
      <p:ext uri="{BB962C8B-B14F-4D97-AF65-F5344CB8AC3E}">
        <p14:creationId xmlns:p14="http://schemas.microsoft.com/office/powerpoint/2010/main" val="207379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8525FF2-080E-8899-5693-C75389D0CC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C3C83C5-B80D-9F8F-CA30-00003C3782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97E80D4-5B57-4C58-B6B4-0E822CFA9493}"/>
              </a:ext>
            </a:extLst>
          </p:cNvPr>
          <p:cNvSpPr>
            <a:spLocks noGrp="1" noChangeArrowheads="1"/>
          </p:cNvSpPr>
          <p:nvPr>
            <p:ph type="sldNum" sz="quarter" idx="12"/>
          </p:nvPr>
        </p:nvSpPr>
        <p:spPr>
          <a:ln/>
        </p:spPr>
        <p:txBody>
          <a:bodyPr/>
          <a:lstStyle>
            <a:lvl1pPr>
              <a:defRPr/>
            </a:lvl1pPr>
          </a:lstStyle>
          <a:p>
            <a:fld id="{03CAE87D-406E-8E4A-8AF7-35A0DEBE99FE}" type="slidenum">
              <a:rPr lang="en-US" altLang="zh-CN"/>
              <a:pPr/>
              <a:t>‹#›</a:t>
            </a:fld>
            <a:endParaRPr lang="en-US" altLang="zh-CN"/>
          </a:p>
        </p:txBody>
      </p:sp>
    </p:spTree>
    <p:extLst>
      <p:ext uri="{BB962C8B-B14F-4D97-AF65-F5344CB8AC3E}">
        <p14:creationId xmlns:p14="http://schemas.microsoft.com/office/powerpoint/2010/main" val="35915188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D21CADB-2EB1-65A0-B261-0795836CC3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A6A313C-395C-67B3-899F-425E567BB4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2B6B84F-7114-479D-4DA4-A2978A8765FD}"/>
              </a:ext>
            </a:extLst>
          </p:cNvPr>
          <p:cNvSpPr>
            <a:spLocks noGrp="1" noChangeArrowheads="1"/>
          </p:cNvSpPr>
          <p:nvPr>
            <p:ph type="sldNum" sz="quarter" idx="12"/>
          </p:nvPr>
        </p:nvSpPr>
        <p:spPr>
          <a:ln/>
        </p:spPr>
        <p:txBody>
          <a:bodyPr/>
          <a:lstStyle>
            <a:lvl1pPr>
              <a:defRPr/>
            </a:lvl1pPr>
          </a:lstStyle>
          <a:p>
            <a:fld id="{B95BF2EB-FAA0-3849-A1ED-A24F66553DEA}" type="slidenum">
              <a:rPr lang="en-US" altLang="zh-CN"/>
              <a:pPr/>
              <a:t>‹#›</a:t>
            </a:fld>
            <a:endParaRPr lang="en-US" altLang="zh-CN"/>
          </a:p>
        </p:txBody>
      </p:sp>
    </p:spTree>
    <p:extLst>
      <p:ext uri="{BB962C8B-B14F-4D97-AF65-F5344CB8AC3E}">
        <p14:creationId xmlns:p14="http://schemas.microsoft.com/office/powerpoint/2010/main" val="3932296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359A606-D48A-4EC8-99C7-67E3C930BE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DC3A480-7844-C988-C88C-5A7B9925C9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0B0E44B-9D8B-EC09-D358-DEB35A02EAB9}"/>
              </a:ext>
            </a:extLst>
          </p:cNvPr>
          <p:cNvSpPr>
            <a:spLocks noGrp="1" noChangeArrowheads="1"/>
          </p:cNvSpPr>
          <p:nvPr>
            <p:ph type="sldNum" sz="quarter" idx="12"/>
          </p:nvPr>
        </p:nvSpPr>
        <p:spPr>
          <a:ln/>
        </p:spPr>
        <p:txBody>
          <a:bodyPr/>
          <a:lstStyle>
            <a:lvl1pPr>
              <a:defRPr/>
            </a:lvl1pPr>
          </a:lstStyle>
          <a:p>
            <a:fld id="{AED70417-D78F-494A-BB0E-3D5750CC892A}" type="slidenum">
              <a:rPr lang="en-US" altLang="zh-CN"/>
              <a:pPr/>
              <a:t>‹#›</a:t>
            </a:fld>
            <a:endParaRPr lang="en-US" altLang="zh-CN"/>
          </a:p>
        </p:txBody>
      </p:sp>
    </p:spTree>
    <p:extLst>
      <p:ext uri="{BB962C8B-B14F-4D97-AF65-F5344CB8AC3E}">
        <p14:creationId xmlns:p14="http://schemas.microsoft.com/office/powerpoint/2010/main" val="2592176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08CCD5FC-238D-2DC5-325A-2B79CA640A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293F963-39E5-7119-E615-24D7A44332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8097795-9009-2652-7060-7A8BF452ADF2}"/>
              </a:ext>
            </a:extLst>
          </p:cNvPr>
          <p:cNvSpPr>
            <a:spLocks noGrp="1" noChangeArrowheads="1"/>
          </p:cNvSpPr>
          <p:nvPr>
            <p:ph type="sldNum" sz="quarter" idx="12"/>
          </p:nvPr>
        </p:nvSpPr>
        <p:spPr>
          <a:ln/>
        </p:spPr>
        <p:txBody>
          <a:bodyPr/>
          <a:lstStyle>
            <a:lvl1pPr>
              <a:defRPr/>
            </a:lvl1pPr>
          </a:lstStyle>
          <a:p>
            <a:fld id="{C6E6DE04-1233-D344-9264-0192037C291C}" type="slidenum">
              <a:rPr lang="en-US" altLang="zh-CN"/>
              <a:pPr/>
              <a:t>‹#›</a:t>
            </a:fld>
            <a:endParaRPr lang="en-US" altLang="zh-CN"/>
          </a:p>
        </p:txBody>
      </p:sp>
    </p:spTree>
    <p:extLst>
      <p:ext uri="{BB962C8B-B14F-4D97-AF65-F5344CB8AC3E}">
        <p14:creationId xmlns:p14="http://schemas.microsoft.com/office/powerpoint/2010/main" val="24872615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92100"/>
            <a:ext cx="2057400" cy="57277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92100"/>
            <a:ext cx="6019800" cy="57277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5CEA9FBA-2B4F-B82D-1835-345638DA79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25312F1-DADA-02C8-80E0-9F21706ACE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0A3AF5D-B784-2339-942B-9F48198A8E22}"/>
              </a:ext>
            </a:extLst>
          </p:cNvPr>
          <p:cNvSpPr>
            <a:spLocks noGrp="1" noChangeArrowheads="1"/>
          </p:cNvSpPr>
          <p:nvPr>
            <p:ph type="sldNum" sz="quarter" idx="12"/>
          </p:nvPr>
        </p:nvSpPr>
        <p:spPr>
          <a:ln/>
        </p:spPr>
        <p:txBody>
          <a:bodyPr/>
          <a:lstStyle>
            <a:lvl1pPr>
              <a:defRPr/>
            </a:lvl1pPr>
          </a:lstStyle>
          <a:p>
            <a:fld id="{ED5D2B52-7B34-B14A-ACC2-6550362ACE14}" type="slidenum">
              <a:rPr lang="en-US" altLang="zh-CN"/>
              <a:pPr/>
              <a:t>‹#›</a:t>
            </a:fld>
            <a:endParaRPr lang="en-US" altLang="zh-CN"/>
          </a:p>
        </p:txBody>
      </p:sp>
    </p:spTree>
    <p:extLst>
      <p:ext uri="{BB962C8B-B14F-4D97-AF65-F5344CB8AC3E}">
        <p14:creationId xmlns:p14="http://schemas.microsoft.com/office/powerpoint/2010/main" val="29232618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63E1C0B-A08B-AE17-6B38-1448DB9B3095}"/>
              </a:ext>
            </a:extLst>
          </p:cNvPr>
          <p:cNvGrpSpPr>
            <a:grpSpLocks/>
          </p:cNvGrpSpPr>
          <p:nvPr/>
        </p:nvGrpSpPr>
        <p:grpSpPr bwMode="auto">
          <a:xfrm>
            <a:off x="0" y="3902075"/>
            <a:ext cx="3400425" cy="2949575"/>
            <a:chOff x="0" y="2458"/>
            <a:chExt cx="2142" cy="1858"/>
          </a:xfrm>
        </p:grpSpPr>
        <p:sp>
          <p:nvSpPr>
            <p:cNvPr id="5" name="Freeform 3">
              <a:extLst>
                <a:ext uri="{FF2B5EF4-FFF2-40B4-BE49-F238E27FC236}">
                  <a16:creationId xmlns:a16="http://schemas.microsoft.com/office/drawing/2014/main" id="{34FEAC00-B81C-EB25-B9B5-F03CD6348019}"/>
                </a:ext>
              </a:extLst>
            </p:cNvPr>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 name="Freeform 4">
              <a:extLst>
                <a:ext uri="{FF2B5EF4-FFF2-40B4-BE49-F238E27FC236}">
                  <a16:creationId xmlns:a16="http://schemas.microsoft.com/office/drawing/2014/main" id="{E65C2854-CAE8-7C62-7918-7E0E3D943984}"/>
                </a:ext>
              </a:extLst>
            </p:cNvPr>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7" name="Freeform 5">
              <a:extLst>
                <a:ext uri="{FF2B5EF4-FFF2-40B4-BE49-F238E27FC236}">
                  <a16:creationId xmlns:a16="http://schemas.microsoft.com/office/drawing/2014/main" id="{83CBC642-7B76-AA85-12E2-35F42DEA1826}"/>
                </a:ext>
              </a:extLst>
            </p:cNvPr>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8" name="Freeform 6">
              <a:extLst>
                <a:ext uri="{FF2B5EF4-FFF2-40B4-BE49-F238E27FC236}">
                  <a16:creationId xmlns:a16="http://schemas.microsoft.com/office/drawing/2014/main" id="{D3334AD8-19ED-D0FD-AEBB-74F2EE068BCC}"/>
                </a:ext>
              </a:extLst>
            </p:cNvPr>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9" name="Oval 7">
              <a:extLst>
                <a:ext uri="{FF2B5EF4-FFF2-40B4-BE49-F238E27FC236}">
                  <a16:creationId xmlns:a16="http://schemas.microsoft.com/office/drawing/2014/main" id="{45209A68-100C-15AE-DAED-E7ACD98CF0B1}"/>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 name="Oval 8">
              <a:extLst>
                <a:ext uri="{FF2B5EF4-FFF2-40B4-BE49-F238E27FC236}">
                  <a16:creationId xmlns:a16="http://schemas.microsoft.com/office/drawing/2014/main" id="{9B3D6E65-73D8-F6B1-3083-03D58F8C95E5}"/>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 name="Oval 9">
              <a:extLst>
                <a:ext uri="{FF2B5EF4-FFF2-40B4-BE49-F238E27FC236}">
                  <a16:creationId xmlns:a16="http://schemas.microsoft.com/office/drawing/2014/main" id="{5E90B355-9DDD-7E94-20FE-1578D793B539}"/>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sp>
        <p:nvSpPr>
          <p:cNvPr id="73738"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en-US" altLang="zh-CN" noProof="0"/>
              <a:t>Click to edit Master title style</a:t>
            </a:r>
          </a:p>
        </p:txBody>
      </p:sp>
      <p:sp>
        <p:nvSpPr>
          <p:cNvPr id="73739" name="Rectangle 11"/>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altLang="zh-CN" noProof="0"/>
              <a:t>Click to edit Master subtitle style</a:t>
            </a:r>
          </a:p>
        </p:txBody>
      </p:sp>
      <p:sp>
        <p:nvSpPr>
          <p:cNvPr id="12" name="Rectangle 12">
            <a:extLst>
              <a:ext uri="{FF2B5EF4-FFF2-40B4-BE49-F238E27FC236}">
                <a16:creationId xmlns:a16="http://schemas.microsoft.com/office/drawing/2014/main" id="{A0CAA360-2F0D-CB1F-B151-FEBB393CDAE0}"/>
              </a:ext>
            </a:extLst>
          </p:cNvPr>
          <p:cNvSpPr>
            <a:spLocks noGrp="1" noChangeArrowheads="1"/>
          </p:cNvSpPr>
          <p:nvPr>
            <p:ph type="dt"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ltLang="zh-CN"/>
          </a:p>
        </p:txBody>
      </p:sp>
      <p:sp>
        <p:nvSpPr>
          <p:cNvPr id="13" name="Rectangle 13">
            <a:extLst>
              <a:ext uri="{FF2B5EF4-FFF2-40B4-BE49-F238E27FC236}">
                <a16:creationId xmlns:a16="http://schemas.microsoft.com/office/drawing/2014/main" id="{B18167F7-AE8B-A9D6-71F3-6498D79AD31A}"/>
              </a:ext>
            </a:extLst>
          </p:cNvPr>
          <p:cNvSpPr>
            <a:spLocks noGrp="1" noChangeArrowheads="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ltLang="zh-CN"/>
          </a:p>
        </p:txBody>
      </p:sp>
      <p:sp>
        <p:nvSpPr>
          <p:cNvPr id="14" name="Rectangle 14">
            <a:extLst>
              <a:ext uri="{FF2B5EF4-FFF2-40B4-BE49-F238E27FC236}">
                <a16:creationId xmlns:a16="http://schemas.microsoft.com/office/drawing/2014/main" id="{6591FEA8-CD1C-24D3-9F44-BEF79BBEA416}"/>
              </a:ext>
            </a:extLst>
          </p:cNvPr>
          <p:cNvSpPr>
            <a:spLocks noGrp="1" noChangeArrowheads="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DA7A1AF2-482A-AA40-AFDC-D07ED74ED2C4}" type="slidenum">
              <a:rPr lang="en-US" altLang="zh-CN"/>
              <a:pPr/>
              <a:t>‹#›</a:t>
            </a:fld>
            <a:endParaRPr lang="en-US" altLang="zh-CN"/>
          </a:p>
        </p:txBody>
      </p:sp>
    </p:spTree>
    <p:extLst>
      <p:ext uri="{BB962C8B-B14F-4D97-AF65-F5344CB8AC3E}">
        <p14:creationId xmlns:p14="http://schemas.microsoft.com/office/powerpoint/2010/main" val="6938160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2">
            <a:extLst>
              <a:ext uri="{FF2B5EF4-FFF2-40B4-BE49-F238E27FC236}">
                <a16:creationId xmlns:a16="http://schemas.microsoft.com/office/drawing/2014/main" id="{F263EE61-021E-393A-4954-3665153F17A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70FCF679-B8FA-28EF-15D5-AB0CEDB796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1069EE04-DE6A-1BE3-E736-59E9902357A7}"/>
              </a:ext>
            </a:extLst>
          </p:cNvPr>
          <p:cNvSpPr>
            <a:spLocks noGrp="1" noChangeArrowheads="1"/>
          </p:cNvSpPr>
          <p:nvPr>
            <p:ph type="sldNum" sz="quarter" idx="12"/>
          </p:nvPr>
        </p:nvSpPr>
        <p:spPr>
          <a:ln/>
        </p:spPr>
        <p:txBody>
          <a:bodyPr/>
          <a:lstStyle>
            <a:lvl1pPr>
              <a:defRPr/>
            </a:lvl1pPr>
          </a:lstStyle>
          <a:p>
            <a:fld id="{FB747E45-0798-7541-A37D-8A08488727C5}" type="slidenum">
              <a:rPr lang="en-US" altLang="zh-CN"/>
              <a:pPr/>
              <a:t>‹#›</a:t>
            </a:fld>
            <a:endParaRPr lang="en-US" altLang="zh-CN"/>
          </a:p>
        </p:txBody>
      </p:sp>
    </p:spTree>
    <p:extLst>
      <p:ext uri="{BB962C8B-B14F-4D97-AF65-F5344CB8AC3E}">
        <p14:creationId xmlns:p14="http://schemas.microsoft.com/office/powerpoint/2010/main" val="40708651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107EFE4C-8AF2-22DB-49F5-0C25246655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72E1440-4973-0190-E5CC-E17B27C22E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1AE1E4B0-09B5-66FE-DA8B-A659CE73C2AD}"/>
              </a:ext>
            </a:extLst>
          </p:cNvPr>
          <p:cNvSpPr>
            <a:spLocks noGrp="1" noChangeArrowheads="1"/>
          </p:cNvSpPr>
          <p:nvPr>
            <p:ph type="sldNum" sz="quarter" idx="12"/>
          </p:nvPr>
        </p:nvSpPr>
        <p:spPr>
          <a:ln/>
        </p:spPr>
        <p:txBody>
          <a:bodyPr/>
          <a:lstStyle>
            <a:lvl1pPr>
              <a:defRPr/>
            </a:lvl1pPr>
          </a:lstStyle>
          <a:p>
            <a:fld id="{98265ECF-39FD-684D-B892-A9DD1B2DF73E}" type="slidenum">
              <a:rPr lang="en-US" altLang="zh-CN"/>
              <a:pPr/>
              <a:t>‹#›</a:t>
            </a:fld>
            <a:endParaRPr lang="en-US" altLang="zh-CN"/>
          </a:p>
        </p:txBody>
      </p:sp>
    </p:spTree>
    <p:extLst>
      <p:ext uri="{BB962C8B-B14F-4D97-AF65-F5344CB8AC3E}">
        <p14:creationId xmlns:p14="http://schemas.microsoft.com/office/powerpoint/2010/main" val="472695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2">
            <a:extLst>
              <a:ext uri="{FF2B5EF4-FFF2-40B4-BE49-F238E27FC236}">
                <a16:creationId xmlns:a16="http://schemas.microsoft.com/office/drawing/2014/main" id="{C2119A6D-921E-C763-C7FA-5344A94C17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14A485D-1E9B-7FE8-AE54-4BE673D152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a:extLst>
              <a:ext uri="{FF2B5EF4-FFF2-40B4-BE49-F238E27FC236}">
                <a16:creationId xmlns:a16="http://schemas.microsoft.com/office/drawing/2014/main" id="{6329CFDA-063D-97BB-23C1-9964DC51A4F8}"/>
              </a:ext>
            </a:extLst>
          </p:cNvPr>
          <p:cNvSpPr>
            <a:spLocks noGrp="1" noChangeArrowheads="1"/>
          </p:cNvSpPr>
          <p:nvPr>
            <p:ph type="sldNum" sz="quarter" idx="12"/>
          </p:nvPr>
        </p:nvSpPr>
        <p:spPr>
          <a:ln/>
        </p:spPr>
        <p:txBody>
          <a:bodyPr/>
          <a:lstStyle>
            <a:lvl1pPr>
              <a:defRPr/>
            </a:lvl1pPr>
          </a:lstStyle>
          <a:p>
            <a:fld id="{929D4767-4770-4F42-A9D1-417FC9D3E07E}" type="slidenum">
              <a:rPr lang="en-US" altLang="zh-CN"/>
              <a:pPr/>
              <a:t>‹#›</a:t>
            </a:fld>
            <a:endParaRPr lang="en-US" altLang="zh-CN"/>
          </a:p>
        </p:txBody>
      </p:sp>
    </p:spTree>
    <p:extLst>
      <p:ext uri="{BB962C8B-B14F-4D97-AF65-F5344CB8AC3E}">
        <p14:creationId xmlns:p14="http://schemas.microsoft.com/office/powerpoint/2010/main" val="22966852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2">
            <a:extLst>
              <a:ext uri="{FF2B5EF4-FFF2-40B4-BE49-F238E27FC236}">
                <a16:creationId xmlns:a16="http://schemas.microsoft.com/office/drawing/2014/main" id="{364EB403-52C7-F13B-C52F-0B85564898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a:extLst>
              <a:ext uri="{FF2B5EF4-FFF2-40B4-BE49-F238E27FC236}">
                <a16:creationId xmlns:a16="http://schemas.microsoft.com/office/drawing/2014/main" id="{9B1075B5-8A81-F7A4-12D3-2B2DEE22C0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a:extLst>
              <a:ext uri="{FF2B5EF4-FFF2-40B4-BE49-F238E27FC236}">
                <a16:creationId xmlns:a16="http://schemas.microsoft.com/office/drawing/2014/main" id="{ED5ED0DE-10D9-F5BF-46AE-D1C00892E7E9}"/>
              </a:ext>
            </a:extLst>
          </p:cNvPr>
          <p:cNvSpPr>
            <a:spLocks noGrp="1" noChangeArrowheads="1"/>
          </p:cNvSpPr>
          <p:nvPr>
            <p:ph type="sldNum" sz="quarter" idx="12"/>
          </p:nvPr>
        </p:nvSpPr>
        <p:spPr>
          <a:ln/>
        </p:spPr>
        <p:txBody>
          <a:bodyPr/>
          <a:lstStyle>
            <a:lvl1pPr>
              <a:defRPr/>
            </a:lvl1pPr>
          </a:lstStyle>
          <a:p>
            <a:fld id="{B2686366-39FC-6446-BD6C-8D402950D80E}" type="slidenum">
              <a:rPr lang="en-US" altLang="zh-CN"/>
              <a:pPr/>
              <a:t>‹#›</a:t>
            </a:fld>
            <a:endParaRPr lang="en-US" altLang="zh-CN"/>
          </a:p>
        </p:txBody>
      </p:sp>
    </p:spTree>
    <p:extLst>
      <p:ext uri="{BB962C8B-B14F-4D97-AF65-F5344CB8AC3E}">
        <p14:creationId xmlns:p14="http://schemas.microsoft.com/office/powerpoint/2010/main" val="97127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3750111-CD2A-0E68-E392-37742B6F5A0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6560D4-B59F-455A-3E6D-D0A2AEEC3B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5036D6C-2A05-1D28-2060-6F58DFDC69DB}"/>
              </a:ext>
            </a:extLst>
          </p:cNvPr>
          <p:cNvSpPr>
            <a:spLocks noGrp="1" noChangeArrowheads="1"/>
          </p:cNvSpPr>
          <p:nvPr>
            <p:ph type="sldNum" sz="quarter" idx="12"/>
          </p:nvPr>
        </p:nvSpPr>
        <p:spPr>
          <a:ln/>
        </p:spPr>
        <p:txBody>
          <a:bodyPr/>
          <a:lstStyle>
            <a:lvl1pPr>
              <a:defRPr/>
            </a:lvl1pPr>
          </a:lstStyle>
          <a:p>
            <a:fld id="{7DB58A5F-F743-A94C-95E2-157F80801E38}" type="slidenum">
              <a:rPr lang="en-US" altLang="zh-CN"/>
              <a:pPr/>
              <a:t>‹#›</a:t>
            </a:fld>
            <a:endParaRPr lang="en-US" altLang="zh-CN"/>
          </a:p>
        </p:txBody>
      </p:sp>
    </p:spTree>
    <p:extLst>
      <p:ext uri="{BB962C8B-B14F-4D97-AF65-F5344CB8AC3E}">
        <p14:creationId xmlns:p14="http://schemas.microsoft.com/office/powerpoint/2010/main" val="6211080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B6CCB4A1-0BFF-9E51-51AA-505785CC45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562CEB06-3ABD-6526-8852-2C10EFC0A4F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972112B4-E26A-7455-377C-C3D7CF4F7BBB}"/>
              </a:ext>
            </a:extLst>
          </p:cNvPr>
          <p:cNvSpPr>
            <a:spLocks noGrp="1" noChangeArrowheads="1"/>
          </p:cNvSpPr>
          <p:nvPr>
            <p:ph type="sldNum" sz="quarter" idx="12"/>
          </p:nvPr>
        </p:nvSpPr>
        <p:spPr>
          <a:ln/>
        </p:spPr>
        <p:txBody>
          <a:bodyPr/>
          <a:lstStyle>
            <a:lvl1pPr>
              <a:defRPr/>
            </a:lvl1pPr>
          </a:lstStyle>
          <a:p>
            <a:fld id="{D6B43C1E-C7B7-2345-BF86-2EC267A6C1AC}" type="slidenum">
              <a:rPr lang="en-US" altLang="zh-CN"/>
              <a:pPr/>
              <a:t>‹#›</a:t>
            </a:fld>
            <a:endParaRPr lang="en-US" altLang="zh-CN"/>
          </a:p>
        </p:txBody>
      </p:sp>
    </p:spTree>
    <p:extLst>
      <p:ext uri="{BB962C8B-B14F-4D97-AF65-F5344CB8AC3E}">
        <p14:creationId xmlns:p14="http://schemas.microsoft.com/office/powerpoint/2010/main" val="12468642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818FCEDA-B33C-2EFB-1807-A7F292330C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a:extLst>
              <a:ext uri="{FF2B5EF4-FFF2-40B4-BE49-F238E27FC236}">
                <a16:creationId xmlns:a16="http://schemas.microsoft.com/office/drawing/2014/main" id="{01E6F2BF-A1FC-E271-7736-1709935D8B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a:extLst>
              <a:ext uri="{FF2B5EF4-FFF2-40B4-BE49-F238E27FC236}">
                <a16:creationId xmlns:a16="http://schemas.microsoft.com/office/drawing/2014/main" id="{45A60386-F737-A179-4B1D-E01B7D39E362}"/>
              </a:ext>
            </a:extLst>
          </p:cNvPr>
          <p:cNvSpPr>
            <a:spLocks noGrp="1" noChangeArrowheads="1"/>
          </p:cNvSpPr>
          <p:nvPr>
            <p:ph type="sldNum" sz="quarter" idx="12"/>
          </p:nvPr>
        </p:nvSpPr>
        <p:spPr>
          <a:ln/>
        </p:spPr>
        <p:txBody>
          <a:bodyPr/>
          <a:lstStyle>
            <a:lvl1pPr>
              <a:defRPr/>
            </a:lvl1pPr>
          </a:lstStyle>
          <a:p>
            <a:fld id="{B97574E8-1371-614D-9CF5-CFF61E210679}" type="slidenum">
              <a:rPr lang="en-US" altLang="zh-CN"/>
              <a:pPr/>
              <a:t>‹#›</a:t>
            </a:fld>
            <a:endParaRPr lang="en-US" altLang="zh-CN"/>
          </a:p>
        </p:txBody>
      </p:sp>
    </p:spTree>
    <p:extLst>
      <p:ext uri="{BB962C8B-B14F-4D97-AF65-F5344CB8AC3E}">
        <p14:creationId xmlns:p14="http://schemas.microsoft.com/office/powerpoint/2010/main" val="38014958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6402EBA2-DCC3-288D-9D50-0E3AFB3AEB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91D573E-DA89-6386-B9DB-79A6EA51F8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a:extLst>
              <a:ext uri="{FF2B5EF4-FFF2-40B4-BE49-F238E27FC236}">
                <a16:creationId xmlns:a16="http://schemas.microsoft.com/office/drawing/2014/main" id="{5F823671-86C2-EAA2-762A-610D88F8A7BF}"/>
              </a:ext>
            </a:extLst>
          </p:cNvPr>
          <p:cNvSpPr>
            <a:spLocks noGrp="1" noChangeArrowheads="1"/>
          </p:cNvSpPr>
          <p:nvPr>
            <p:ph type="sldNum" sz="quarter" idx="12"/>
          </p:nvPr>
        </p:nvSpPr>
        <p:spPr>
          <a:ln/>
        </p:spPr>
        <p:txBody>
          <a:bodyPr/>
          <a:lstStyle>
            <a:lvl1pPr>
              <a:defRPr/>
            </a:lvl1pPr>
          </a:lstStyle>
          <a:p>
            <a:fld id="{6A0080D2-2DCC-4A4D-AA52-432FD0A80E1B}" type="slidenum">
              <a:rPr lang="en-US" altLang="zh-CN"/>
              <a:pPr/>
              <a:t>‹#›</a:t>
            </a:fld>
            <a:endParaRPr lang="en-US" altLang="zh-CN"/>
          </a:p>
        </p:txBody>
      </p:sp>
    </p:spTree>
    <p:extLst>
      <p:ext uri="{BB962C8B-B14F-4D97-AF65-F5344CB8AC3E}">
        <p14:creationId xmlns:p14="http://schemas.microsoft.com/office/powerpoint/2010/main" val="3313397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30EEDE69-A780-D89A-6A82-8E79AF4FDB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0EC782F-C58C-77DE-63A5-DFBE540DFD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a:extLst>
              <a:ext uri="{FF2B5EF4-FFF2-40B4-BE49-F238E27FC236}">
                <a16:creationId xmlns:a16="http://schemas.microsoft.com/office/drawing/2014/main" id="{F678BBD8-E65F-282A-CA4C-7DAAC37A9E38}"/>
              </a:ext>
            </a:extLst>
          </p:cNvPr>
          <p:cNvSpPr>
            <a:spLocks noGrp="1" noChangeArrowheads="1"/>
          </p:cNvSpPr>
          <p:nvPr>
            <p:ph type="sldNum" sz="quarter" idx="12"/>
          </p:nvPr>
        </p:nvSpPr>
        <p:spPr>
          <a:ln/>
        </p:spPr>
        <p:txBody>
          <a:bodyPr/>
          <a:lstStyle>
            <a:lvl1pPr>
              <a:defRPr/>
            </a:lvl1pPr>
          </a:lstStyle>
          <a:p>
            <a:fld id="{7B560D9D-05C0-384B-B2A8-DB16D32E75E5}" type="slidenum">
              <a:rPr lang="en-US" altLang="zh-CN"/>
              <a:pPr/>
              <a:t>‹#›</a:t>
            </a:fld>
            <a:endParaRPr lang="en-US" altLang="zh-CN"/>
          </a:p>
        </p:txBody>
      </p:sp>
    </p:spTree>
    <p:extLst>
      <p:ext uri="{BB962C8B-B14F-4D97-AF65-F5344CB8AC3E}">
        <p14:creationId xmlns:p14="http://schemas.microsoft.com/office/powerpoint/2010/main" val="21379431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2">
            <a:extLst>
              <a:ext uri="{FF2B5EF4-FFF2-40B4-BE49-F238E27FC236}">
                <a16:creationId xmlns:a16="http://schemas.microsoft.com/office/drawing/2014/main" id="{D5F928BF-3E50-9196-AC4A-053996776A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2388D35A-62EC-0AC8-130B-2786734C65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D39A0ADE-710B-8472-3726-F8B9553EAA94}"/>
              </a:ext>
            </a:extLst>
          </p:cNvPr>
          <p:cNvSpPr>
            <a:spLocks noGrp="1" noChangeArrowheads="1"/>
          </p:cNvSpPr>
          <p:nvPr>
            <p:ph type="sldNum" sz="quarter" idx="12"/>
          </p:nvPr>
        </p:nvSpPr>
        <p:spPr>
          <a:ln/>
        </p:spPr>
        <p:txBody>
          <a:bodyPr/>
          <a:lstStyle>
            <a:lvl1pPr>
              <a:defRPr/>
            </a:lvl1pPr>
          </a:lstStyle>
          <a:p>
            <a:fld id="{C062E148-B7EF-F244-B93F-BB4B00087625}" type="slidenum">
              <a:rPr lang="en-US" altLang="zh-CN"/>
              <a:pPr/>
              <a:t>‹#›</a:t>
            </a:fld>
            <a:endParaRPr lang="en-US" altLang="zh-CN"/>
          </a:p>
        </p:txBody>
      </p:sp>
    </p:spTree>
    <p:extLst>
      <p:ext uri="{BB962C8B-B14F-4D97-AF65-F5344CB8AC3E}">
        <p14:creationId xmlns:p14="http://schemas.microsoft.com/office/powerpoint/2010/main" val="31726641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2">
            <a:extLst>
              <a:ext uri="{FF2B5EF4-FFF2-40B4-BE49-F238E27FC236}">
                <a16:creationId xmlns:a16="http://schemas.microsoft.com/office/drawing/2014/main" id="{C2A2C4FE-3213-5DF8-B6C6-04D9B009ED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A4BC6108-BBCE-64AE-E53C-41C1BBEED1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79B6689D-62EB-1D51-A97A-0F1E986BF527}"/>
              </a:ext>
            </a:extLst>
          </p:cNvPr>
          <p:cNvSpPr>
            <a:spLocks noGrp="1" noChangeArrowheads="1"/>
          </p:cNvSpPr>
          <p:nvPr>
            <p:ph type="sldNum" sz="quarter" idx="12"/>
          </p:nvPr>
        </p:nvSpPr>
        <p:spPr>
          <a:ln/>
        </p:spPr>
        <p:txBody>
          <a:bodyPr/>
          <a:lstStyle>
            <a:lvl1pPr>
              <a:defRPr/>
            </a:lvl1pPr>
          </a:lstStyle>
          <a:p>
            <a:fld id="{0BE3D3D3-3F36-D248-8745-7F4270537266}" type="slidenum">
              <a:rPr lang="en-US" altLang="zh-CN"/>
              <a:pPr/>
              <a:t>‹#›</a:t>
            </a:fld>
            <a:endParaRPr lang="en-US" altLang="zh-CN"/>
          </a:p>
        </p:txBody>
      </p:sp>
    </p:spTree>
    <p:extLst>
      <p:ext uri="{BB962C8B-B14F-4D97-AF65-F5344CB8AC3E}">
        <p14:creationId xmlns:p14="http://schemas.microsoft.com/office/powerpoint/2010/main" val="30436952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C4A6EE3-6A90-B29D-271E-FE8E4C7F1C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CED166A-BD07-9F08-3226-DDFF9DB34F9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34623B-1189-0565-219C-D4E780EF2DDA}"/>
              </a:ext>
            </a:extLst>
          </p:cNvPr>
          <p:cNvSpPr>
            <a:spLocks noGrp="1" noChangeArrowheads="1"/>
          </p:cNvSpPr>
          <p:nvPr>
            <p:ph type="sldNum" sz="quarter" idx="12"/>
          </p:nvPr>
        </p:nvSpPr>
        <p:spPr>
          <a:ln/>
        </p:spPr>
        <p:txBody>
          <a:bodyPr/>
          <a:lstStyle>
            <a:lvl1pPr>
              <a:defRPr/>
            </a:lvl1pPr>
          </a:lstStyle>
          <a:p>
            <a:fld id="{FC4CA30E-4CDF-224E-8F80-983E3FFE960B}" type="slidenum">
              <a:rPr lang="en-US" altLang="zh-CN"/>
              <a:pPr/>
              <a:t>‹#›</a:t>
            </a:fld>
            <a:endParaRPr lang="en-US" altLang="zh-CN"/>
          </a:p>
        </p:txBody>
      </p:sp>
    </p:spTree>
    <p:extLst>
      <p:ext uri="{BB962C8B-B14F-4D97-AF65-F5344CB8AC3E}">
        <p14:creationId xmlns:p14="http://schemas.microsoft.com/office/powerpoint/2010/main" val="129856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45EE70B-23D3-62B3-463E-B04E52D792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94EF847-1FDD-659B-892D-9A50917815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B45E9D7-D4B6-B800-97E0-67AB7B3BDBD7}"/>
              </a:ext>
            </a:extLst>
          </p:cNvPr>
          <p:cNvSpPr>
            <a:spLocks noGrp="1" noChangeArrowheads="1"/>
          </p:cNvSpPr>
          <p:nvPr>
            <p:ph type="sldNum" sz="quarter" idx="12"/>
          </p:nvPr>
        </p:nvSpPr>
        <p:spPr>
          <a:ln/>
        </p:spPr>
        <p:txBody>
          <a:bodyPr/>
          <a:lstStyle>
            <a:lvl1pPr>
              <a:defRPr/>
            </a:lvl1pPr>
          </a:lstStyle>
          <a:p>
            <a:fld id="{FC25431C-3199-4A43-87D7-E20AD330DE58}" type="slidenum">
              <a:rPr lang="en-US" altLang="zh-CN"/>
              <a:pPr/>
              <a:t>‹#›</a:t>
            </a:fld>
            <a:endParaRPr lang="en-US" altLang="zh-CN"/>
          </a:p>
        </p:txBody>
      </p:sp>
    </p:spTree>
    <p:extLst>
      <p:ext uri="{BB962C8B-B14F-4D97-AF65-F5344CB8AC3E}">
        <p14:creationId xmlns:p14="http://schemas.microsoft.com/office/powerpoint/2010/main" val="33259665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3EA534F-0BC2-7A40-1698-2B732A9F85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1309093-25C2-0F70-15AB-1E887E7DDFF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4248608-54D4-3D09-701F-B45DEF544570}"/>
              </a:ext>
            </a:extLst>
          </p:cNvPr>
          <p:cNvSpPr>
            <a:spLocks noGrp="1" noChangeArrowheads="1"/>
          </p:cNvSpPr>
          <p:nvPr>
            <p:ph type="sldNum" sz="quarter" idx="12"/>
          </p:nvPr>
        </p:nvSpPr>
        <p:spPr>
          <a:ln/>
        </p:spPr>
        <p:txBody>
          <a:bodyPr/>
          <a:lstStyle>
            <a:lvl1pPr>
              <a:defRPr/>
            </a:lvl1pPr>
          </a:lstStyle>
          <a:p>
            <a:fld id="{B5C9089B-4EA7-684A-A982-A7AF0D2CBF90}" type="slidenum">
              <a:rPr lang="en-US" altLang="zh-CN"/>
              <a:pPr/>
              <a:t>‹#›</a:t>
            </a:fld>
            <a:endParaRPr lang="en-US" altLang="zh-CN"/>
          </a:p>
        </p:txBody>
      </p:sp>
    </p:spTree>
    <p:extLst>
      <p:ext uri="{BB962C8B-B14F-4D97-AF65-F5344CB8AC3E}">
        <p14:creationId xmlns:p14="http://schemas.microsoft.com/office/powerpoint/2010/main" val="40247048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35409AA2-BEB3-0C40-0A9B-3DC6EAD04E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198858C-F50E-D5DB-3863-4E71C0DB7D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F45FE2B-7A7C-1E3B-7669-A05C1122AE1E}"/>
              </a:ext>
            </a:extLst>
          </p:cNvPr>
          <p:cNvSpPr>
            <a:spLocks noGrp="1" noChangeArrowheads="1"/>
          </p:cNvSpPr>
          <p:nvPr>
            <p:ph type="sldNum" sz="quarter" idx="12"/>
          </p:nvPr>
        </p:nvSpPr>
        <p:spPr>
          <a:ln/>
        </p:spPr>
        <p:txBody>
          <a:bodyPr/>
          <a:lstStyle>
            <a:lvl1pPr>
              <a:defRPr/>
            </a:lvl1pPr>
          </a:lstStyle>
          <a:p>
            <a:fld id="{7828A4B2-9130-EB4F-96FC-278A3FE2E90F}" type="slidenum">
              <a:rPr lang="en-US" altLang="zh-CN"/>
              <a:pPr/>
              <a:t>‹#›</a:t>
            </a:fld>
            <a:endParaRPr lang="en-US" altLang="zh-CN"/>
          </a:p>
        </p:txBody>
      </p:sp>
    </p:spTree>
    <p:extLst>
      <p:ext uri="{BB962C8B-B14F-4D97-AF65-F5344CB8AC3E}">
        <p14:creationId xmlns:p14="http://schemas.microsoft.com/office/powerpoint/2010/main" val="94842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6C895CC-3576-ACE0-6A82-BA62042F5F2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9158DF7-D2C1-6913-3C49-11AB0D255D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9F51C69-F829-CFF2-9A26-37CA2712E8DB}"/>
              </a:ext>
            </a:extLst>
          </p:cNvPr>
          <p:cNvSpPr>
            <a:spLocks noGrp="1" noChangeArrowheads="1"/>
          </p:cNvSpPr>
          <p:nvPr>
            <p:ph type="sldNum" sz="quarter" idx="12"/>
          </p:nvPr>
        </p:nvSpPr>
        <p:spPr>
          <a:ln/>
        </p:spPr>
        <p:txBody>
          <a:bodyPr/>
          <a:lstStyle>
            <a:lvl1pPr>
              <a:defRPr/>
            </a:lvl1pPr>
          </a:lstStyle>
          <a:p>
            <a:fld id="{95AFBF28-1F2C-EB4C-8A7B-A2DF5BC31695}" type="slidenum">
              <a:rPr lang="en-US" altLang="zh-CN"/>
              <a:pPr/>
              <a:t>‹#›</a:t>
            </a:fld>
            <a:endParaRPr lang="en-US" altLang="zh-CN"/>
          </a:p>
        </p:txBody>
      </p:sp>
    </p:spTree>
    <p:extLst>
      <p:ext uri="{BB962C8B-B14F-4D97-AF65-F5344CB8AC3E}">
        <p14:creationId xmlns:p14="http://schemas.microsoft.com/office/powerpoint/2010/main" val="23579591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D0680D6D-53A5-4226-D3B2-7FE872E1C2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4A78908-5B9D-24E8-0C40-9C8517F4A3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D36696B-DC19-31E2-0876-F85FD95CC24A}"/>
              </a:ext>
            </a:extLst>
          </p:cNvPr>
          <p:cNvSpPr>
            <a:spLocks noGrp="1" noChangeArrowheads="1"/>
          </p:cNvSpPr>
          <p:nvPr>
            <p:ph type="sldNum" sz="quarter" idx="12"/>
          </p:nvPr>
        </p:nvSpPr>
        <p:spPr>
          <a:ln/>
        </p:spPr>
        <p:txBody>
          <a:bodyPr/>
          <a:lstStyle>
            <a:lvl1pPr>
              <a:defRPr/>
            </a:lvl1pPr>
          </a:lstStyle>
          <a:p>
            <a:fld id="{3FD87F09-FE44-A646-8339-9A7C635F5E5E}" type="slidenum">
              <a:rPr lang="en-US" altLang="zh-CN"/>
              <a:pPr/>
              <a:t>‹#›</a:t>
            </a:fld>
            <a:endParaRPr lang="en-US" altLang="zh-CN"/>
          </a:p>
        </p:txBody>
      </p:sp>
    </p:spTree>
    <p:extLst>
      <p:ext uri="{BB962C8B-B14F-4D97-AF65-F5344CB8AC3E}">
        <p14:creationId xmlns:p14="http://schemas.microsoft.com/office/powerpoint/2010/main" val="24381363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2BF92C1-A940-CCE3-942B-A4439A430BC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099DDB2-505A-5B6A-D4E1-61E72FE84A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6126962-823D-FD3D-5606-3D376FE34F91}"/>
              </a:ext>
            </a:extLst>
          </p:cNvPr>
          <p:cNvSpPr>
            <a:spLocks noGrp="1" noChangeArrowheads="1"/>
          </p:cNvSpPr>
          <p:nvPr>
            <p:ph type="sldNum" sz="quarter" idx="12"/>
          </p:nvPr>
        </p:nvSpPr>
        <p:spPr>
          <a:ln/>
        </p:spPr>
        <p:txBody>
          <a:bodyPr/>
          <a:lstStyle>
            <a:lvl1pPr>
              <a:defRPr/>
            </a:lvl1pPr>
          </a:lstStyle>
          <a:p>
            <a:fld id="{4D802758-3FCA-2C41-B720-95A1A0E59995}" type="slidenum">
              <a:rPr lang="en-US" altLang="zh-CN"/>
              <a:pPr/>
              <a:t>‹#›</a:t>
            </a:fld>
            <a:endParaRPr lang="en-US" altLang="zh-CN"/>
          </a:p>
        </p:txBody>
      </p:sp>
    </p:spTree>
    <p:extLst>
      <p:ext uri="{BB962C8B-B14F-4D97-AF65-F5344CB8AC3E}">
        <p14:creationId xmlns:p14="http://schemas.microsoft.com/office/powerpoint/2010/main" val="23555542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A536249-4D47-312B-BAB1-2F160D7329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BAE6448-0804-FFFE-A707-DA43181230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BB6D7B1-8AC9-DD07-4E41-CA4A27544D08}"/>
              </a:ext>
            </a:extLst>
          </p:cNvPr>
          <p:cNvSpPr>
            <a:spLocks noGrp="1" noChangeArrowheads="1"/>
          </p:cNvSpPr>
          <p:nvPr>
            <p:ph type="sldNum" sz="quarter" idx="12"/>
          </p:nvPr>
        </p:nvSpPr>
        <p:spPr>
          <a:ln/>
        </p:spPr>
        <p:txBody>
          <a:bodyPr/>
          <a:lstStyle>
            <a:lvl1pPr>
              <a:defRPr/>
            </a:lvl1pPr>
          </a:lstStyle>
          <a:p>
            <a:fld id="{0E34D439-32F3-2F4D-8103-6FDA91D897A2}" type="slidenum">
              <a:rPr lang="en-US" altLang="zh-CN"/>
              <a:pPr/>
              <a:t>‹#›</a:t>
            </a:fld>
            <a:endParaRPr lang="en-US" altLang="zh-CN"/>
          </a:p>
        </p:txBody>
      </p:sp>
    </p:spTree>
    <p:extLst>
      <p:ext uri="{BB962C8B-B14F-4D97-AF65-F5344CB8AC3E}">
        <p14:creationId xmlns:p14="http://schemas.microsoft.com/office/powerpoint/2010/main" val="38721665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BFE7CB9-E43E-51AF-A396-38996BE29F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52CF830-B3B9-7CBE-D72F-E5B32BB827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44874B0-1C80-A9AE-2929-4F2FBCE351FA}"/>
              </a:ext>
            </a:extLst>
          </p:cNvPr>
          <p:cNvSpPr>
            <a:spLocks noGrp="1" noChangeArrowheads="1"/>
          </p:cNvSpPr>
          <p:nvPr>
            <p:ph type="sldNum" sz="quarter" idx="12"/>
          </p:nvPr>
        </p:nvSpPr>
        <p:spPr>
          <a:ln/>
        </p:spPr>
        <p:txBody>
          <a:bodyPr/>
          <a:lstStyle>
            <a:lvl1pPr>
              <a:defRPr/>
            </a:lvl1pPr>
          </a:lstStyle>
          <a:p>
            <a:fld id="{2F3A6A3C-643A-CE4D-94B2-3F004DEA94A2}" type="slidenum">
              <a:rPr lang="en-US" altLang="zh-CN"/>
              <a:pPr/>
              <a:t>‹#›</a:t>
            </a:fld>
            <a:endParaRPr lang="en-US" altLang="zh-CN"/>
          </a:p>
        </p:txBody>
      </p:sp>
    </p:spTree>
    <p:extLst>
      <p:ext uri="{BB962C8B-B14F-4D97-AF65-F5344CB8AC3E}">
        <p14:creationId xmlns:p14="http://schemas.microsoft.com/office/powerpoint/2010/main" val="38257170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BBFDF0A-D9B2-C52D-A5BB-2D35FB0BE98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37FE1D8-11E5-49C0-95BD-2B05399794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4BEC7A3-8564-2F5E-0EC3-E3B64FAD340F}"/>
              </a:ext>
            </a:extLst>
          </p:cNvPr>
          <p:cNvSpPr>
            <a:spLocks noGrp="1" noChangeArrowheads="1"/>
          </p:cNvSpPr>
          <p:nvPr>
            <p:ph type="sldNum" sz="quarter" idx="12"/>
          </p:nvPr>
        </p:nvSpPr>
        <p:spPr>
          <a:ln/>
        </p:spPr>
        <p:txBody>
          <a:bodyPr/>
          <a:lstStyle>
            <a:lvl1pPr>
              <a:defRPr/>
            </a:lvl1pPr>
          </a:lstStyle>
          <a:p>
            <a:fld id="{E09A8BDA-1754-6241-93E9-2F3702F981EC}" type="slidenum">
              <a:rPr lang="en-US" altLang="zh-CN"/>
              <a:pPr/>
              <a:t>‹#›</a:t>
            </a:fld>
            <a:endParaRPr lang="en-US" altLang="zh-CN"/>
          </a:p>
        </p:txBody>
      </p:sp>
    </p:spTree>
    <p:extLst>
      <p:ext uri="{BB962C8B-B14F-4D97-AF65-F5344CB8AC3E}">
        <p14:creationId xmlns:p14="http://schemas.microsoft.com/office/powerpoint/2010/main" val="15119529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9C3541E-B886-F38D-DB90-1D94788ED5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D871C0-7C4D-FAC2-951E-86E47C8905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2A01E7-EAAF-AC2B-BD1D-47142AC1D5C9}"/>
              </a:ext>
            </a:extLst>
          </p:cNvPr>
          <p:cNvSpPr>
            <a:spLocks noGrp="1" noChangeArrowheads="1"/>
          </p:cNvSpPr>
          <p:nvPr>
            <p:ph type="sldNum" sz="quarter" idx="12"/>
          </p:nvPr>
        </p:nvSpPr>
        <p:spPr>
          <a:ln/>
        </p:spPr>
        <p:txBody>
          <a:bodyPr/>
          <a:lstStyle>
            <a:lvl1pPr>
              <a:defRPr/>
            </a:lvl1pPr>
          </a:lstStyle>
          <a:p>
            <a:fld id="{E34B7E4D-EB8A-9C4D-9F41-E4394FC9C99C}" type="slidenum">
              <a:rPr lang="en-US" altLang="zh-CN"/>
              <a:pPr/>
              <a:t>‹#›</a:t>
            </a:fld>
            <a:endParaRPr lang="en-US" altLang="zh-CN"/>
          </a:p>
        </p:txBody>
      </p:sp>
    </p:spTree>
    <p:extLst>
      <p:ext uri="{BB962C8B-B14F-4D97-AF65-F5344CB8AC3E}">
        <p14:creationId xmlns:p14="http://schemas.microsoft.com/office/powerpoint/2010/main" val="34929823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8837B54D-B8A0-7D3A-A9C0-F7A8ECACB4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CC3B3CC-5F72-784C-5ABC-1F17B3CA92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5BBE510-3146-AD72-C098-966FD72D2F3F}"/>
              </a:ext>
            </a:extLst>
          </p:cNvPr>
          <p:cNvSpPr>
            <a:spLocks noGrp="1" noChangeArrowheads="1"/>
          </p:cNvSpPr>
          <p:nvPr>
            <p:ph type="sldNum" sz="quarter" idx="12"/>
          </p:nvPr>
        </p:nvSpPr>
        <p:spPr>
          <a:ln/>
        </p:spPr>
        <p:txBody>
          <a:bodyPr/>
          <a:lstStyle>
            <a:lvl1pPr>
              <a:defRPr/>
            </a:lvl1pPr>
          </a:lstStyle>
          <a:p>
            <a:fld id="{A56F677C-CF76-404E-B5F2-765FB53EF562}" type="slidenum">
              <a:rPr lang="en-US" altLang="zh-CN"/>
              <a:pPr/>
              <a:t>‹#›</a:t>
            </a:fld>
            <a:endParaRPr lang="en-US" altLang="zh-CN"/>
          </a:p>
        </p:txBody>
      </p:sp>
    </p:spTree>
    <p:extLst>
      <p:ext uri="{BB962C8B-B14F-4D97-AF65-F5344CB8AC3E}">
        <p14:creationId xmlns:p14="http://schemas.microsoft.com/office/powerpoint/2010/main" val="104577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D6D0C89-875E-589B-657D-2123A905754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DEE8AAE-D0F4-17AE-6115-64CD095900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076F348-0C22-C071-CD11-C9CB05239AB8}"/>
              </a:ext>
            </a:extLst>
          </p:cNvPr>
          <p:cNvSpPr>
            <a:spLocks noGrp="1" noChangeArrowheads="1"/>
          </p:cNvSpPr>
          <p:nvPr>
            <p:ph type="sldNum" sz="quarter" idx="12"/>
          </p:nvPr>
        </p:nvSpPr>
        <p:spPr>
          <a:ln/>
        </p:spPr>
        <p:txBody>
          <a:bodyPr/>
          <a:lstStyle>
            <a:lvl1pPr>
              <a:defRPr/>
            </a:lvl1pPr>
          </a:lstStyle>
          <a:p>
            <a:fld id="{9D079F43-5C37-5543-AFEA-E3361B1614F6}" type="slidenum">
              <a:rPr lang="en-US" altLang="zh-CN"/>
              <a:pPr/>
              <a:t>‹#›</a:t>
            </a:fld>
            <a:endParaRPr lang="en-US" altLang="zh-CN"/>
          </a:p>
        </p:txBody>
      </p:sp>
    </p:spTree>
    <p:extLst>
      <p:ext uri="{BB962C8B-B14F-4D97-AF65-F5344CB8AC3E}">
        <p14:creationId xmlns:p14="http://schemas.microsoft.com/office/powerpoint/2010/main" val="6748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CB7BE16-8E23-2F71-FEBB-B66D922CB59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7561ECC-F12F-F32C-38AE-8649DCCF73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F73A9D8-E672-696E-6D41-28383CB284C9}"/>
              </a:ext>
            </a:extLst>
          </p:cNvPr>
          <p:cNvSpPr>
            <a:spLocks noGrp="1" noChangeArrowheads="1"/>
          </p:cNvSpPr>
          <p:nvPr>
            <p:ph type="sldNum" sz="quarter" idx="12"/>
          </p:nvPr>
        </p:nvSpPr>
        <p:spPr>
          <a:ln/>
        </p:spPr>
        <p:txBody>
          <a:bodyPr/>
          <a:lstStyle>
            <a:lvl1pPr>
              <a:defRPr/>
            </a:lvl1pPr>
          </a:lstStyle>
          <a:p>
            <a:fld id="{4C0F163E-8433-BA40-9B65-0C0E8AD7FF0D}" type="slidenum">
              <a:rPr lang="en-US" altLang="zh-CN"/>
              <a:pPr/>
              <a:t>‹#›</a:t>
            </a:fld>
            <a:endParaRPr lang="en-US" altLang="zh-CN"/>
          </a:p>
        </p:txBody>
      </p:sp>
    </p:spTree>
    <p:extLst>
      <p:ext uri="{BB962C8B-B14F-4D97-AF65-F5344CB8AC3E}">
        <p14:creationId xmlns:p14="http://schemas.microsoft.com/office/powerpoint/2010/main" val="273565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81A2DC4-9370-146A-101E-3182678958D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B77E5C4-A7E3-68EA-60B7-768FB4BF90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73067AE-646E-7246-0D19-4491D449663A}"/>
              </a:ext>
            </a:extLst>
          </p:cNvPr>
          <p:cNvSpPr>
            <a:spLocks noGrp="1" noChangeArrowheads="1"/>
          </p:cNvSpPr>
          <p:nvPr>
            <p:ph type="sldNum" sz="quarter" idx="12"/>
          </p:nvPr>
        </p:nvSpPr>
        <p:spPr>
          <a:ln/>
        </p:spPr>
        <p:txBody>
          <a:bodyPr/>
          <a:lstStyle>
            <a:lvl1pPr>
              <a:defRPr/>
            </a:lvl1pPr>
          </a:lstStyle>
          <a:p>
            <a:fld id="{FC4440D5-1306-6D4F-B04C-E1A5C9DC9D6A}" type="slidenum">
              <a:rPr lang="en-US" altLang="zh-CN"/>
              <a:pPr/>
              <a:t>‹#›</a:t>
            </a:fld>
            <a:endParaRPr lang="en-US" altLang="zh-CN"/>
          </a:p>
        </p:txBody>
      </p:sp>
    </p:spTree>
    <p:extLst>
      <p:ext uri="{BB962C8B-B14F-4D97-AF65-F5344CB8AC3E}">
        <p14:creationId xmlns:p14="http://schemas.microsoft.com/office/powerpoint/2010/main" val="31500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6469D7F-B721-94ED-C30E-552CA82EFC3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95026BB-5C23-1531-8252-E16D8B2991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1A5DE0C-1484-4872-3409-51C0A0D52C3D}"/>
              </a:ext>
            </a:extLst>
          </p:cNvPr>
          <p:cNvSpPr>
            <a:spLocks noGrp="1" noChangeArrowheads="1"/>
          </p:cNvSpPr>
          <p:nvPr>
            <p:ph type="sldNum" sz="quarter" idx="12"/>
          </p:nvPr>
        </p:nvSpPr>
        <p:spPr>
          <a:ln/>
        </p:spPr>
        <p:txBody>
          <a:bodyPr/>
          <a:lstStyle>
            <a:lvl1pPr>
              <a:defRPr/>
            </a:lvl1pPr>
          </a:lstStyle>
          <a:p>
            <a:fld id="{D379ECFA-8DFC-5B45-BC39-F32D2E923FE6}" type="slidenum">
              <a:rPr lang="en-US" altLang="zh-CN"/>
              <a:pPr/>
              <a:t>‹#›</a:t>
            </a:fld>
            <a:endParaRPr lang="en-US" altLang="zh-CN"/>
          </a:p>
        </p:txBody>
      </p:sp>
    </p:spTree>
    <p:extLst>
      <p:ext uri="{BB962C8B-B14F-4D97-AF65-F5344CB8AC3E}">
        <p14:creationId xmlns:p14="http://schemas.microsoft.com/office/powerpoint/2010/main" val="121696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342F00F-04A1-00B5-3B75-6DE4DAEB04FE}"/>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70DC1E70-20F0-BF87-58DC-9C35813B88B8}"/>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7652" name="Rectangle 4">
            <a:extLst>
              <a:ext uri="{FF2B5EF4-FFF2-40B4-BE49-F238E27FC236}">
                <a16:creationId xmlns:a16="http://schemas.microsoft.com/office/drawing/2014/main" id="{91FDBCA4-11A6-2301-8E3D-BD31CA6DAE80}"/>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Garamond" charset="0"/>
                <a:ea typeface="宋体" charset="0"/>
                <a:cs typeface="+mn-cs"/>
              </a:defRPr>
            </a:lvl1pPr>
          </a:lstStyle>
          <a:p>
            <a:pPr>
              <a:defRPr/>
            </a:pPr>
            <a:endParaRPr lang="en-US"/>
          </a:p>
        </p:txBody>
      </p:sp>
      <p:sp>
        <p:nvSpPr>
          <p:cNvPr id="27653" name="Rectangle 5">
            <a:extLst>
              <a:ext uri="{FF2B5EF4-FFF2-40B4-BE49-F238E27FC236}">
                <a16:creationId xmlns:a16="http://schemas.microsoft.com/office/drawing/2014/main" id="{BCAF0BE4-308B-EACA-0CD9-3E1B4FC6F4F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200">
                <a:latin typeface="Garamond" charset="0"/>
                <a:ea typeface="宋体" charset="0"/>
                <a:cs typeface="+mn-cs"/>
              </a:defRPr>
            </a:lvl1pPr>
          </a:lstStyle>
          <a:p>
            <a:pPr>
              <a:defRPr/>
            </a:pPr>
            <a:endParaRPr lang="en-US"/>
          </a:p>
        </p:txBody>
      </p:sp>
      <p:sp>
        <p:nvSpPr>
          <p:cNvPr id="27654" name="Rectangle 6">
            <a:extLst>
              <a:ext uri="{FF2B5EF4-FFF2-40B4-BE49-F238E27FC236}">
                <a16:creationId xmlns:a16="http://schemas.microsoft.com/office/drawing/2014/main" id="{BC805249-967C-D0B7-FAF9-036053B5ECBA}"/>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Garamond" panose="02020404030301010803" pitchFamily="18" charset="0"/>
              </a:defRPr>
            </a:lvl1pPr>
          </a:lstStyle>
          <a:p>
            <a:fld id="{94E31CA8-5965-9044-A2EB-3A7D77557DDF}" type="slidenum">
              <a:rPr lang="en-US" altLang="zh-CN"/>
              <a:pPr/>
              <a:t>‹#›</a:t>
            </a:fld>
            <a:endParaRPr lang="en-US" altLang="zh-CN"/>
          </a:p>
        </p:txBody>
      </p:sp>
      <p:sp>
        <p:nvSpPr>
          <p:cNvPr id="1031" name="Freeform 7">
            <a:extLst>
              <a:ext uri="{FF2B5EF4-FFF2-40B4-BE49-F238E27FC236}">
                <a16:creationId xmlns:a16="http://schemas.microsoft.com/office/drawing/2014/main" id="{581B9085-A7D7-F177-306B-27F394A0A23C}"/>
              </a:ext>
            </a:extLst>
          </p:cNvPr>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976F3E53-E72D-06A4-2813-96A2C4EEC2D4}"/>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67"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Lst>
  <p:hf hdr="0" ftr="0" dt="0"/>
  <p:txStyles>
    <p:titleStyle>
      <a:lvl1pPr algn="l" rtl="0" eaLnBrk="0" fontAlgn="base" hangingPunct="0">
        <a:spcBef>
          <a:spcPct val="0"/>
        </a:spcBef>
        <a:spcAft>
          <a:spcPct val="0"/>
        </a:spcAft>
        <a:defRPr kumimoji="1" sz="4200">
          <a:solidFill>
            <a:schemeClr val="tx2"/>
          </a:solidFill>
          <a:latin typeface="+mj-lt"/>
          <a:ea typeface="宋体" charset="0"/>
          <a:cs typeface="宋体" charset="0"/>
        </a:defRPr>
      </a:lvl1pPr>
      <a:lvl2pPr algn="l" rtl="0" eaLnBrk="0" fontAlgn="base" hangingPunct="0">
        <a:spcBef>
          <a:spcPct val="0"/>
        </a:spcBef>
        <a:spcAft>
          <a:spcPct val="0"/>
        </a:spcAft>
        <a:defRPr kumimoji="1" sz="4200">
          <a:solidFill>
            <a:schemeClr val="tx2"/>
          </a:solidFill>
          <a:latin typeface="Garamond" pitchFamily="18" charset="0"/>
          <a:ea typeface="宋体" charset="0"/>
          <a:cs typeface="宋体" charset="0"/>
        </a:defRPr>
      </a:lvl2pPr>
      <a:lvl3pPr algn="l" rtl="0" eaLnBrk="0" fontAlgn="base" hangingPunct="0">
        <a:spcBef>
          <a:spcPct val="0"/>
        </a:spcBef>
        <a:spcAft>
          <a:spcPct val="0"/>
        </a:spcAft>
        <a:defRPr kumimoji="1" sz="4200">
          <a:solidFill>
            <a:schemeClr val="tx2"/>
          </a:solidFill>
          <a:latin typeface="Garamond" pitchFamily="18" charset="0"/>
          <a:ea typeface="宋体" charset="0"/>
          <a:cs typeface="宋体" charset="0"/>
        </a:defRPr>
      </a:lvl3pPr>
      <a:lvl4pPr algn="l" rtl="0" eaLnBrk="0" fontAlgn="base" hangingPunct="0">
        <a:spcBef>
          <a:spcPct val="0"/>
        </a:spcBef>
        <a:spcAft>
          <a:spcPct val="0"/>
        </a:spcAft>
        <a:defRPr kumimoji="1" sz="4200">
          <a:solidFill>
            <a:schemeClr val="tx2"/>
          </a:solidFill>
          <a:latin typeface="Garamond" pitchFamily="18" charset="0"/>
          <a:ea typeface="宋体" charset="0"/>
          <a:cs typeface="宋体" charset="0"/>
        </a:defRPr>
      </a:lvl4pPr>
      <a:lvl5pPr algn="l" rtl="0" eaLnBrk="0" fontAlgn="base" hangingPunct="0">
        <a:spcBef>
          <a:spcPct val="0"/>
        </a:spcBef>
        <a:spcAft>
          <a:spcPct val="0"/>
        </a:spcAft>
        <a:defRPr kumimoji="1" sz="4200">
          <a:solidFill>
            <a:schemeClr val="tx2"/>
          </a:solidFill>
          <a:latin typeface="Garamond" pitchFamily="18" charset="0"/>
          <a:ea typeface="宋体" charset="0"/>
          <a:cs typeface="宋体"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a:solidFill>
            <a:schemeClr val="tx1"/>
          </a:solidFill>
          <a:latin typeface="+mn-lt"/>
          <a:ea typeface="宋体" charset="0"/>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宋体"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宋体"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宋体"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宋体"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B0E912D7-BB39-56B2-5E94-59473386927B}"/>
              </a:ext>
            </a:extLst>
          </p:cNvPr>
          <p:cNvGrpSpPr>
            <a:grpSpLocks/>
          </p:cNvGrpSpPr>
          <p:nvPr/>
        </p:nvGrpSpPr>
        <p:grpSpPr bwMode="auto">
          <a:xfrm>
            <a:off x="0" y="0"/>
            <a:ext cx="9144000" cy="6856413"/>
            <a:chOff x="0" y="0"/>
            <a:chExt cx="5760" cy="4319"/>
          </a:xfrm>
        </p:grpSpPr>
        <p:sp>
          <p:nvSpPr>
            <p:cNvPr id="58371" name="Freeform 3">
              <a:extLst>
                <a:ext uri="{FF2B5EF4-FFF2-40B4-BE49-F238E27FC236}">
                  <a16:creationId xmlns:a16="http://schemas.microsoft.com/office/drawing/2014/main" id="{EC5957E5-7011-7FA7-E21A-A28E72CD1024}"/>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72" name="Freeform 4">
              <a:extLst>
                <a:ext uri="{FF2B5EF4-FFF2-40B4-BE49-F238E27FC236}">
                  <a16:creationId xmlns:a16="http://schemas.microsoft.com/office/drawing/2014/main" id="{79B3FD50-32D4-AD5B-6A59-8B1ADE564AA4}"/>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73" name="Freeform 5">
              <a:extLst>
                <a:ext uri="{FF2B5EF4-FFF2-40B4-BE49-F238E27FC236}">
                  <a16:creationId xmlns:a16="http://schemas.microsoft.com/office/drawing/2014/main" id="{ACB4C404-17ED-F51F-EB4D-E69D4A5BD165}"/>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4347" name="Freeform 6">
              <a:extLst>
                <a:ext uri="{FF2B5EF4-FFF2-40B4-BE49-F238E27FC236}">
                  <a16:creationId xmlns:a16="http://schemas.microsoft.com/office/drawing/2014/main" id="{20097659-5C34-5DA1-7945-A7554697EBEE}"/>
                </a:ext>
              </a:extLst>
            </p:cNvPr>
            <p:cNvSpPr>
              <a:spLocks/>
            </p:cNvSpPr>
            <p:nvPr/>
          </p:nvSpPr>
          <p:spPr bwMode="hidden">
            <a:xfrm>
              <a:off x="4038" y="3577"/>
              <a:ext cx="1720" cy="65"/>
            </a:xfrm>
            <a:custGeom>
              <a:avLst/>
              <a:gdLst>
                <a:gd name="T0" fmla="*/ 1702 w 1722"/>
                <a:gd name="T1" fmla="*/ 56 h 66"/>
                <a:gd name="T2" fmla="*/ 1702 w 1722"/>
                <a:gd name="T3" fmla="*/ 50 h 66"/>
                <a:gd name="T4" fmla="*/ 0 w 1722"/>
                <a:gd name="T5" fmla="*/ 0 h 66"/>
                <a:gd name="T6" fmla="*/ 0 w 1722"/>
                <a:gd name="T7" fmla="*/ 38 h 66"/>
                <a:gd name="T8" fmla="*/ 1702 w 1722"/>
                <a:gd name="T9" fmla="*/ 56 h 66"/>
                <a:gd name="T10" fmla="*/ 1702 w 1722"/>
                <a:gd name="T11" fmla="*/ 56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5" name="Freeform 7">
              <a:extLst>
                <a:ext uri="{FF2B5EF4-FFF2-40B4-BE49-F238E27FC236}">
                  <a16:creationId xmlns:a16="http://schemas.microsoft.com/office/drawing/2014/main" id="{E0150907-C7A1-797C-91BB-EA8C80D861CA}"/>
                </a:ext>
              </a:extLst>
            </p:cNvPr>
            <p:cNvSpPr>
              <a:spLocks/>
            </p:cNvSpPr>
            <p:nvPr/>
          </p:nvSpPr>
          <p:spPr bwMode="hidden">
            <a:xfrm>
              <a:off x="0" y="3726"/>
              <a:ext cx="4784" cy="329"/>
            </a:xfrm>
            <a:custGeom>
              <a:avLst/>
              <a:gdLst>
                <a:gd name="T0" fmla="*/ 0 w 4789"/>
                <a:gd name="T1" fmla="*/ 329 h 329"/>
                <a:gd name="T2" fmla="*/ 4784 w 4789"/>
                <a:gd name="T3" fmla="*/ 77 h 329"/>
                <a:gd name="T4" fmla="*/ 4784 w 4789"/>
                <a:gd name="T5" fmla="*/ 0 h 329"/>
                <a:gd name="T6" fmla="*/ 0 w 4789"/>
                <a:gd name="T7" fmla="*/ 107 h 329"/>
                <a:gd name="T8" fmla="*/ 0 w 4789"/>
                <a:gd name="T9" fmla="*/ 329 h 329"/>
                <a:gd name="T10" fmla="*/ 0 w 4789"/>
                <a:gd name="T11" fmla="*/ 329 h 3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a:lstStyle/>
            <a:p>
              <a:endParaRPr lang="en-US"/>
            </a:p>
          </p:txBody>
        </p:sp>
        <p:sp>
          <p:nvSpPr>
            <p:cNvPr id="14349" name="Freeform 8">
              <a:extLst>
                <a:ext uri="{FF2B5EF4-FFF2-40B4-BE49-F238E27FC236}">
                  <a16:creationId xmlns:a16="http://schemas.microsoft.com/office/drawing/2014/main" id="{FF847824-F7F4-F83B-C450-0EE7251AB10C}"/>
                </a:ext>
              </a:extLst>
            </p:cNvPr>
            <p:cNvSpPr>
              <a:spLocks/>
            </p:cNvSpPr>
            <p:nvPr/>
          </p:nvSpPr>
          <p:spPr bwMode="hidden">
            <a:xfrm>
              <a:off x="4784" y="3702"/>
              <a:ext cx="974" cy="101"/>
            </a:xfrm>
            <a:custGeom>
              <a:avLst/>
              <a:gdLst>
                <a:gd name="T0" fmla="*/ 965 w 975"/>
                <a:gd name="T1" fmla="*/ 48 h 101"/>
                <a:gd name="T2" fmla="*/ 965 w 975"/>
                <a:gd name="T3" fmla="*/ 0 h 101"/>
                <a:gd name="T4" fmla="*/ 0 w 975"/>
                <a:gd name="T5" fmla="*/ 24 h 101"/>
                <a:gd name="T6" fmla="*/ 0 w 975"/>
                <a:gd name="T7" fmla="*/ 101 h 101"/>
                <a:gd name="T8" fmla="*/ 965 w 975"/>
                <a:gd name="T9" fmla="*/ 48 h 101"/>
                <a:gd name="T10" fmla="*/ 965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0" name="Freeform 9">
              <a:extLst>
                <a:ext uri="{FF2B5EF4-FFF2-40B4-BE49-F238E27FC236}">
                  <a16:creationId xmlns:a16="http://schemas.microsoft.com/office/drawing/2014/main" id="{E48C8BF0-F933-AAC5-F065-CE75F01E447E}"/>
                </a:ext>
              </a:extLst>
            </p:cNvPr>
            <p:cNvSpPr>
              <a:spLocks/>
            </p:cNvSpPr>
            <p:nvPr/>
          </p:nvSpPr>
          <p:spPr bwMode="hidden">
            <a:xfrm>
              <a:off x="3619" y="3815"/>
              <a:ext cx="2139" cy="198"/>
            </a:xfrm>
            <a:custGeom>
              <a:avLst/>
              <a:gdLst>
                <a:gd name="T0" fmla="*/ 2121 w 2141"/>
                <a:gd name="T1" fmla="*/ 0 h 198"/>
                <a:gd name="T2" fmla="*/ 0 w 2141"/>
                <a:gd name="T3" fmla="*/ 156 h 198"/>
                <a:gd name="T4" fmla="*/ 0 w 2141"/>
                <a:gd name="T5" fmla="*/ 198 h 198"/>
                <a:gd name="T6" fmla="*/ 2121 w 2141"/>
                <a:gd name="T7" fmla="*/ 0 h 198"/>
                <a:gd name="T8" fmla="*/ 212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8" name="Freeform 10">
              <a:extLst>
                <a:ext uri="{FF2B5EF4-FFF2-40B4-BE49-F238E27FC236}">
                  <a16:creationId xmlns:a16="http://schemas.microsoft.com/office/drawing/2014/main" id="{BDC1172C-7EFC-E373-6C52-9B31AD7705F2}"/>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4352" name="Freeform 11">
              <a:extLst>
                <a:ext uri="{FF2B5EF4-FFF2-40B4-BE49-F238E27FC236}">
                  <a16:creationId xmlns:a16="http://schemas.microsoft.com/office/drawing/2014/main" id="{19DD96BD-B953-4A29-D0DD-A3908716CCFB}"/>
                </a:ext>
              </a:extLst>
            </p:cNvPr>
            <p:cNvSpPr>
              <a:spLocks/>
            </p:cNvSpPr>
            <p:nvPr/>
          </p:nvSpPr>
          <p:spPr bwMode="hidden">
            <a:xfrm>
              <a:off x="2097" y="4043"/>
              <a:ext cx="2514" cy="276"/>
            </a:xfrm>
            <a:custGeom>
              <a:avLst/>
              <a:gdLst>
                <a:gd name="T0" fmla="*/ 2152 w 2517"/>
                <a:gd name="T1" fmla="*/ 276 h 276"/>
                <a:gd name="T2" fmla="*/ 2487 w 2517"/>
                <a:gd name="T3" fmla="*/ 204 h 276"/>
                <a:gd name="T4" fmla="*/ 2230 w 2517"/>
                <a:gd name="T5" fmla="*/ 0 h 276"/>
                <a:gd name="T6" fmla="*/ 0 w 2517"/>
                <a:gd name="T7" fmla="*/ 276 h 276"/>
                <a:gd name="T8" fmla="*/ 2152 w 2517"/>
                <a:gd name="T9" fmla="*/ 276 h 276"/>
                <a:gd name="T10" fmla="*/ 2152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0" name="Freeform 12">
              <a:extLst>
                <a:ext uri="{FF2B5EF4-FFF2-40B4-BE49-F238E27FC236}">
                  <a16:creationId xmlns:a16="http://schemas.microsoft.com/office/drawing/2014/main" id="{7A489CC8-4BB7-3F17-6CC9-527470554C63}"/>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4354" name="Freeform 13">
              <a:extLst>
                <a:ext uri="{FF2B5EF4-FFF2-40B4-BE49-F238E27FC236}">
                  <a16:creationId xmlns:a16="http://schemas.microsoft.com/office/drawing/2014/main" id="{7E12E8D8-2ACE-FC2F-9E07-E6A8F5C6F558}"/>
                </a:ext>
              </a:extLst>
            </p:cNvPr>
            <p:cNvSpPr>
              <a:spLocks/>
            </p:cNvSpPr>
            <p:nvPr/>
          </p:nvSpPr>
          <p:spPr bwMode="hidden">
            <a:xfrm>
              <a:off x="5030" y="3151"/>
              <a:ext cx="728" cy="240"/>
            </a:xfrm>
            <a:custGeom>
              <a:avLst/>
              <a:gdLst>
                <a:gd name="T0" fmla="*/ 719 w 729"/>
                <a:gd name="T1" fmla="*/ 240 h 240"/>
                <a:gd name="T2" fmla="*/ 0 w 729"/>
                <a:gd name="T3" fmla="*/ 0 h 240"/>
                <a:gd name="T4" fmla="*/ 0 w 729"/>
                <a:gd name="T5" fmla="*/ 6 h 240"/>
                <a:gd name="T6" fmla="*/ 719 w 729"/>
                <a:gd name="T7" fmla="*/ 240 h 240"/>
                <a:gd name="T8" fmla="*/ 719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2" name="Freeform 14">
              <a:extLst>
                <a:ext uri="{FF2B5EF4-FFF2-40B4-BE49-F238E27FC236}">
                  <a16:creationId xmlns:a16="http://schemas.microsoft.com/office/drawing/2014/main" id="{141722A5-5B2D-18C0-EEC3-DFDBE19807F5}"/>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4356" name="Freeform 15">
              <a:extLst>
                <a:ext uri="{FF2B5EF4-FFF2-40B4-BE49-F238E27FC236}">
                  <a16:creationId xmlns:a16="http://schemas.microsoft.com/office/drawing/2014/main" id="{3954A0A7-C991-7BB6-EED5-AE775C6592E8}"/>
                </a:ext>
              </a:extLst>
            </p:cNvPr>
            <p:cNvSpPr>
              <a:spLocks/>
            </p:cNvSpPr>
            <p:nvPr/>
          </p:nvSpPr>
          <p:spPr bwMode="hidden">
            <a:xfrm>
              <a:off x="5030" y="3049"/>
              <a:ext cx="728" cy="318"/>
            </a:xfrm>
            <a:custGeom>
              <a:avLst/>
              <a:gdLst>
                <a:gd name="T0" fmla="*/ 719 w 729"/>
                <a:gd name="T1" fmla="*/ 318 h 318"/>
                <a:gd name="T2" fmla="*/ 719 w 729"/>
                <a:gd name="T3" fmla="*/ 312 h 318"/>
                <a:gd name="T4" fmla="*/ 0 w 729"/>
                <a:gd name="T5" fmla="*/ 0 h 318"/>
                <a:gd name="T6" fmla="*/ 0 w 729"/>
                <a:gd name="T7" fmla="*/ 54 h 318"/>
                <a:gd name="T8" fmla="*/ 719 w 729"/>
                <a:gd name="T9" fmla="*/ 318 h 318"/>
                <a:gd name="T10" fmla="*/ 719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4" name="Freeform 16">
              <a:extLst>
                <a:ext uri="{FF2B5EF4-FFF2-40B4-BE49-F238E27FC236}">
                  <a16:creationId xmlns:a16="http://schemas.microsoft.com/office/drawing/2014/main" id="{4F32EEAA-40F7-072D-EA33-C958AD8895BC}"/>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85" name="Freeform 17">
              <a:extLst>
                <a:ext uri="{FF2B5EF4-FFF2-40B4-BE49-F238E27FC236}">
                  <a16:creationId xmlns:a16="http://schemas.microsoft.com/office/drawing/2014/main" id="{E4BFA15E-8E83-4C10-DFEE-FEF99ED5C543}"/>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86" name="Freeform 18">
              <a:extLst>
                <a:ext uri="{FF2B5EF4-FFF2-40B4-BE49-F238E27FC236}">
                  <a16:creationId xmlns:a16="http://schemas.microsoft.com/office/drawing/2014/main" id="{96F751A8-67B0-CC2A-9FDC-7F458D2B5C15}"/>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4360" name="Freeform 19">
              <a:extLst>
                <a:ext uri="{FF2B5EF4-FFF2-40B4-BE49-F238E27FC236}">
                  <a16:creationId xmlns:a16="http://schemas.microsoft.com/office/drawing/2014/main" id="{C74B9300-57C8-061E-C30D-795428E47619}"/>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88" name="Freeform 20">
              <a:extLst>
                <a:ext uri="{FF2B5EF4-FFF2-40B4-BE49-F238E27FC236}">
                  <a16:creationId xmlns:a16="http://schemas.microsoft.com/office/drawing/2014/main" id="{7FBB52DA-57A8-84AE-3EF6-5A1DE5B7BC0C}"/>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4362" name="Freeform 21">
              <a:extLst>
                <a:ext uri="{FF2B5EF4-FFF2-40B4-BE49-F238E27FC236}">
                  <a16:creationId xmlns:a16="http://schemas.microsoft.com/office/drawing/2014/main" id="{E88839C2-E01C-1362-C4A7-1D9EA1E38B01}"/>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0" name="Freeform 22">
              <a:extLst>
                <a:ext uri="{FF2B5EF4-FFF2-40B4-BE49-F238E27FC236}">
                  <a16:creationId xmlns:a16="http://schemas.microsoft.com/office/drawing/2014/main" id="{267DD439-C798-1ED1-034C-22AE76A93D5F}"/>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91" name="Freeform 23">
              <a:extLst>
                <a:ext uri="{FF2B5EF4-FFF2-40B4-BE49-F238E27FC236}">
                  <a16:creationId xmlns:a16="http://schemas.microsoft.com/office/drawing/2014/main" id="{0F6D78C4-48E8-28A5-4497-C14572EBB781}"/>
                </a:ext>
              </a:extLst>
            </p:cNvPr>
            <p:cNvSpPr>
              <a:spLocks/>
            </p:cNvSpPr>
            <p:nvPr/>
          </p:nvSpPr>
          <p:spPr bwMode="hidden">
            <a:xfrm>
              <a:off x="3488" y="0"/>
              <a:ext cx="2198" cy="2480"/>
            </a:xfrm>
            <a:custGeom>
              <a:avLst/>
              <a:gdLst>
                <a:gd name="T0" fmla="*/ 0 w 2200"/>
                <a:gd name="T1" fmla="*/ 0 h 2482"/>
                <a:gd name="T2" fmla="*/ 2186 w 2200"/>
                <a:gd name="T3" fmla="*/ 2480 h 2482"/>
                <a:gd name="T4" fmla="*/ 2198 w 2200"/>
                <a:gd name="T5" fmla="*/ 2474 h 2482"/>
                <a:gd name="T6" fmla="*/ 317 w 2200"/>
                <a:gd name="T7" fmla="*/ 0 h 2482"/>
                <a:gd name="T8" fmla="*/ 0 w 2200"/>
                <a:gd name="T9" fmla="*/ 0 h 2482"/>
                <a:gd name="T10" fmla="*/ 0 w 2200"/>
                <a:gd name="T11" fmla="*/ 0 h 24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a:lstStyle/>
            <a:p>
              <a:endParaRPr lang="en-US"/>
            </a:p>
          </p:txBody>
        </p:sp>
        <p:sp>
          <p:nvSpPr>
            <p:cNvPr id="58392" name="Freeform 24">
              <a:extLst>
                <a:ext uri="{FF2B5EF4-FFF2-40B4-BE49-F238E27FC236}">
                  <a16:creationId xmlns:a16="http://schemas.microsoft.com/office/drawing/2014/main" id="{B41CD5D5-8E39-10CD-95E6-3FB9FE9BE651}"/>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4366" name="Freeform 25">
              <a:extLst>
                <a:ext uri="{FF2B5EF4-FFF2-40B4-BE49-F238E27FC236}">
                  <a16:creationId xmlns:a16="http://schemas.microsoft.com/office/drawing/2014/main" id="{9F682308-4E23-A2AD-52DB-613D4CB9F95F}"/>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4" name="Freeform 26">
              <a:extLst>
                <a:ext uri="{FF2B5EF4-FFF2-40B4-BE49-F238E27FC236}">
                  <a16:creationId xmlns:a16="http://schemas.microsoft.com/office/drawing/2014/main" id="{4558A970-646D-F92B-BEE8-4BBD0CB96441}"/>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95" name="Freeform 27">
              <a:extLst>
                <a:ext uri="{FF2B5EF4-FFF2-40B4-BE49-F238E27FC236}">
                  <a16:creationId xmlns:a16="http://schemas.microsoft.com/office/drawing/2014/main" id="{2BC8D834-E05B-E6BF-C01A-73DA8E1843AC}"/>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4369" name="Freeform 28">
              <a:extLst>
                <a:ext uri="{FF2B5EF4-FFF2-40B4-BE49-F238E27FC236}">
                  <a16:creationId xmlns:a16="http://schemas.microsoft.com/office/drawing/2014/main" id="{58A8F550-D4F2-AD13-B086-4DBF1007EFEC}"/>
                </a:ext>
              </a:extLst>
            </p:cNvPr>
            <p:cNvSpPr>
              <a:spLocks/>
            </p:cNvSpPr>
            <p:nvPr/>
          </p:nvSpPr>
          <p:spPr bwMode="hidden">
            <a:xfrm>
              <a:off x="5698" y="653"/>
              <a:ext cx="60" cy="311"/>
            </a:xfrm>
            <a:custGeom>
              <a:avLst/>
              <a:gdLst>
                <a:gd name="T0" fmla="*/ 0 w 60"/>
                <a:gd name="T1" fmla="*/ 144 h 312"/>
                <a:gd name="T2" fmla="*/ 60 w 60"/>
                <a:gd name="T3" fmla="*/ 302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7" name="Freeform 29">
              <a:extLst>
                <a:ext uri="{FF2B5EF4-FFF2-40B4-BE49-F238E27FC236}">
                  <a16:creationId xmlns:a16="http://schemas.microsoft.com/office/drawing/2014/main" id="{38A39A43-5023-3236-2ED7-C035D8DB1D5C}"/>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4371" name="Freeform 30">
              <a:extLst>
                <a:ext uri="{FF2B5EF4-FFF2-40B4-BE49-F238E27FC236}">
                  <a16:creationId xmlns:a16="http://schemas.microsoft.com/office/drawing/2014/main" id="{69FB7560-BCE6-153C-22A4-56EBE10CD73A}"/>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99" name="Freeform 31">
              <a:extLst>
                <a:ext uri="{FF2B5EF4-FFF2-40B4-BE49-F238E27FC236}">
                  <a16:creationId xmlns:a16="http://schemas.microsoft.com/office/drawing/2014/main" id="{C0C5E538-C1D2-8C6B-37E9-B31F374711AF}"/>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400" name="Freeform 32">
              <a:extLst>
                <a:ext uri="{FF2B5EF4-FFF2-40B4-BE49-F238E27FC236}">
                  <a16:creationId xmlns:a16="http://schemas.microsoft.com/office/drawing/2014/main" id="{6AACB5AB-9B64-9D20-2FA4-A36F257CB44B}"/>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401" name="Freeform 33">
              <a:extLst>
                <a:ext uri="{FF2B5EF4-FFF2-40B4-BE49-F238E27FC236}">
                  <a16:creationId xmlns:a16="http://schemas.microsoft.com/office/drawing/2014/main" id="{F50FFB9C-4606-CFFE-21C3-7E730AF0B46F}"/>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402" name="Freeform 34">
              <a:extLst>
                <a:ext uri="{FF2B5EF4-FFF2-40B4-BE49-F238E27FC236}">
                  <a16:creationId xmlns:a16="http://schemas.microsoft.com/office/drawing/2014/main" id="{9748F267-28FF-1677-B860-73FB7B5D760C}"/>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403" name="Freeform 35">
              <a:extLst>
                <a:ext uri="{FF2B5EF4-FFF2-40B4-BE49-F238E27FC236}">
                  <a16:creationId xmlns:a16="http://schemas.microsoft.com/office/drawing/2014/main" id="{4CBD5BAA-618B-F7D0-8DFE-743BF904209E}"/>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404" name="Freeform 36">
              <a:extLst>
                <a:ext uri="{FF2B5EF4-FFF2-40B4-BE49-F238E27FC236}">
                  <a16:creationId xmlns:a16="http://schemas.microsoft.com/office/drawing/2014/main" id="{3BE31633-EA60-53A1-4A87-5E576F06A42A}"/>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405" name="Freeform 37">
              <a:extLst>
                <a:ext uri="{FF2B5EF4-FFF2-40B4-BE49-F238E27FC236}">
                  <a16:creationId xmlns:a16="http://schemas.microsoft.com/office/drawing/2014/main" id="{B413DEE0-5860-01DA-32B4-5AB9C023DDA0}"/>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406" name="Freeform 38">
              <a:extLst>
                <a:ext uri="{FF2B5EF4-FFF2-40B4-BE49-F238E27FC236}">
                  <a16:creationId xmlns:a16="http://schemas.microsoft.com/office/drawing/2014/main" id="{50AB336C-287D-0453-1A0F-9DF747593E84}"/>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grpSp>
          <p:nvGrpSpPr>
            <p:cNvPr id="14380" name="Group 39">
              <a:extLst>
                <a:ext uri="{FF2B5EF4-FFF2-40B4-BE49-F238E27FC236}">
                  <a16:creationId xmlns:a16="http://schemas.microsoft.com/office/drawing/2014/main" id="{7BAFFC16-E078-C64F-52E8-99442A6B266F}"/>
                </a:ext>
              </a:extLst>
            </p:cNvPr>
            <p:cNvGrpSpPr>
              <a:grpSpLocks/>
            </p:cNvGrpSpPr>
            <p:nvPr userDrawn="1"/>
          </p:nvGrpSpPr>
          <p:grpSpPr bwMode="auto">
            <a:xfrm>
              <a:off x="0" y="1632"/>
              <a:ext cx="5758" cy="1858"/>
              <a:chOff x="0" y="1632"/>
              <a:chExt cx="5758" cy="1858"/>
            </a:xfrm>
          </p:grpSpPr>
          <p:sp>
            <p:nvSpPr>
              <p:cNvPr id="58408" name="Freeform 40">
                <a:extLst>
                  <a:ext uri="{FF2B5EF4-FFF2-40B4-BE49-F238E27FC236}">
                    <a16:creationId xmlns:a16="http://schemas.microsoft.com/office/drawing/2014/main" id="{4A695ED8-D8EF-6952-ED2E-6779B48A637D}"/>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409" name="Freeform 41">
                <a:extLst>
                  <a:ext uri="{FF2B5EF4-FFF2-40B4-BE49-F238E27FC236}">
                    <a16:creationId xmlns:a16="http://schemas.microsoft.com/office/drawing/2014/main" id="{0DF0166D-E0CF-7ED5-E0BB-2848CFAAB870}"/>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grpSp>
      </p:grpSp>
      <p:sp>
        <p:nvSpPr>
          <p:cNvPr id="58410" name="Rectangle 42">
            <a:extLst>
              <a:ext uri="{FF2B5EF4-FFF2-40B4-BE49-F238E27FC236}">
                <a16:creationId xmlns:a16="http://schemas.microsoft.com/office/drawing/2014/main" id="{613755A1-644B-69BC-C7FB-EAB48074FCD6}"/>
              </a:ext>
            </a:extLst>
          </p:cNvPr>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8411" name="Rectangle 43">
            <a:extLst>
              <a:ext uri="{FF2B5EF4-FFF2-40B4-BE49-F238E27FC236}">
                <a16:creationId xmlns:a16="http://schemas.microsoft.com/office/drawing/2014/main" id="{52056984-EEBA-ED62-D79D-F05A73BF30CF}"/>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8412" name="Rectangle 44">
            <a:extLst>
              <a:ext uri="{FF2B5EF4-FFF2-40B4-BE49-F238E27FC236}">
                <a16:creationId xmlns:a16="http://schemas.microsoft.com/office/drawing/2014/main" id="{40E6AE2D-7CB6-256A-E0B0-12DFE775698D}"/>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effectLst>
                  <a:outerShdw blurRad="38100" dist="38100" dir="2700000" algn="tl">
                    <a:srgbClr val="000000"/>
                  </a:outerShdw>
                </a:effectLst>
                <a:latin typeface="Arial" charset="0"/>
                <a:ea typeface="宋体" charset="0"/>
                <a:cs typeface="+mn-cs"/>
              </a:defRPr>
            </a:lvl1pPr>
          </a:lstStyle>
          <a:p>
            <a:pPr>
              <a:defRPr/>
            </a:pPr>
            <a:endParaRPr lang="en-US" altLang="zh-CN"/>
          </a:p>
        </p:txBody>
      </p:sp>
      <p:sp>
        <p:nvSpPr>
          <p:cNvPr id="58413" name="Rectangle 45">
            <a:extLst>
              <a:ext uri="{FF2B5EF4-FFF2-40B4-BE49-F238E27FC236}">
                <a16:creationId xmlns:a16="http://schemas.microsoft.com/office/drawing/2014/main" id="{79E22900-20BE-A5F0-AB3A-0ABE0297FD6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200">
                <a:effectLst>
                  <a:outerShdw blurRad="38100" dist="38100" dir="2700000" algn="tl">
                    <a:srgbClr val="000000"/>
                  </a:outerShdw>
                </a:effectLst>
                <a:latin typeface="Arial" charset="0"/>
                <a:ea typeface="宋体" charset="0"/>
                <a:cs typeface="+mn-cs"/>
              </a:defRPr>
            </a:lvl1pPr>
          </a:lstStyle>
          <a:p>
            <a:pPr>
              <a:defRPr/>
            </a:pPr>
            <a:endParaRPr lang="en-US" altLang="zh-CN"/>
          </a:p>
        </p:txBody>
      </p:sp>
      <p:sp>
        <p:nvSpPr>
          <p:cNvPr id="58414" name="Rectangle 46">
            <a:extLst>
              <a:ext uri="{FF2B5EF4-FFF2-40B4-BE49-F238E27FC236}">
                <a16:creationId xmlns:a16="http://schemas.microsoft.com/office/drawing/2014/main" id="{29146CB6-038B-A024-2292-98DC5B115BCE}"/>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effectLst>
                  <a:outerShdw blurRad="38100" dist="38100" dir="2700000" algn="tl">
                    <a:srgbClr val="000000"/>
                  </a:outerShdw>
                </a:effectLst>
              </a:defRPr>
            </a:lvl1pPr>
          </a:lstStyle>
          <a:p>
            <a:fld id="{97BCA48C-1625-B54D-BB32-9C9E3A6E2F53}"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368"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hf hdr="0" ftr="0" dt="0"/>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charset="0"/>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9pPr>
    </p:titleStyle>
    <p:bodyStyle>
      <a:lvl1pPr marL="342900" indent="-342900" algn="l" rtl="0" fontAlgn="base">
        <a:spcBef>
          <a:spcPct val="20000"/>
        </a:spcBef>
        <a:spcAft>
          <a:spcPct val="0"/>
        </a:spcAft>
        <a:buClr>
          <a:schemeClr val="hlink"/>
        </a:buClr>
        <a:buSzPct val="90000"/>
        <a:buFont typeface="Wingdings" pitchFamily="2" charset="2"/>
        <a:buBlip>
          <a:blip r:embed="rId13"/>
        </a:buBlip>
        <a:defRPr kumimoji="1" sz="3200">
          <a:solidFill>
            <a:schemeClr val="tx1"/>
          </a:solidFill>
          <a:effectLst>
            <a:outerShdw blurRad="38100" dist="38100" dir="2700000" algn="tl">
              <a:srgbClr val="000000"/>
            </a:outerShdw>
          </a:effectLst>
          <a:latin typeface="+mn-lt"/>
          <a:ea typeface="+mn-ea"/>
          <a:cs typeface="宋体" charset="0"/>
        </a:defRPr>
      </a:lvl1pPr>
      <a:lvl2pPr marL="742950" indent="-285750" algn="l" rtl="0" fontAlgn="base">
        <a:spcBef>
          <a:spcPct val="20000"/>
        </a:spcBef>
        <a:spcAft>
          <a:spcPct val="0"/>
        </a:spcAft>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accent2"/>
        </a:buClr>
        <a:buSzPct val="90000"/>
        <a:buFont typeface="Wingdings" pitchFamily="2" charset="2"/>
        <a:buBlip>
          <a:blip r:embed="rId14"/>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folHlink"/>
        </a:buClr>
        <a:buSzPct val="90000"/>
        <a:buFont typeface="Wingdings" pitchFamily="2" charset="2"/>
        <a:buBlip>
          <a:blip r:embed="rId1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charset="0"/>
        <a:buBlip>
          <a:blip r:embed="rId1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charset="0"/>
        <a:buBlip>
          <a:blip r:embed="rId1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charset="0"/>
        <a:buBlip>
          <a:blip r:embed="rId1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charset="0"/>
        <a:buBlip>
          <a:blip r:embed="rId1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B4628B6-0080-AF0E-54B9-1DA53B2E4E7B}"/>
              </a:ext>
            </a:extLst>
          </p:cNvPr>
          <p:cNvSpPr>
            <a:spLocks noGrp="1" noChangeArrowheads="1"/>
          </p:cNvSpPr>
          <p:nvPr>
            <p:ph type="title"/>
          </p:nvPr>
        </p:nvSpPr>
        <p:spPr bwMode="auto">
          <a:xfrm>
            <a:off x="457200" y="292100"/>
            <a:ext cx="82296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67587" name="Rectangle 3">
            <a:extLst>
              <a:ext uri="{FF2B5EF4-FFF2-40B4-BE49-F238E27FC236}">
                <a16:creationId xmlns:a16="http://schemas.microsoft.com/office/drawing/2014/main" id="{86AFA5F9-3B37-EB81-956D-4762B3EE574F}"/>
              </a:ext>
            </a:extLst>
          </p:cNvPr>
          <p:cNvSpPr>
            <a:spLocks noGrp="1" noChangeArrowheads="1"/>
          </p:cNvSpPr>
          <p:nvPr>
            <p:ph type="body" idx="1"/>
          </p:nvPr>
        </p:nvSpPr>
        <p:spPr bwMode="auto">
          <a:xfrm>
            <a:off x="457200" y="1905000"/>
            <a:ext cx="82296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7588" name="Rectangle 4">
            <a:extLst>
              <a:ext uri="{FF2B5EF4-FFF2-40B4-BE49-F238E27FC236}">
                <a16:creationId xmlns:a16="http://schemas.microsoft.com/office/drawing/2014/main" id="{BC4994F5-3613-DC40-D1BB-C748C4BC055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a:effectLst>
                  <a:outerShdw blurRad="38100" dist="38100" dir="2700000" algn="tl">
                    <a:srgbClr val="000000"/>
                  </a:outerShdw>
                </a:effectLst>
                <a:latin typeface="Arial" charset="0"/>
                <a:ea typeface="宋体" charset="0"/>
                <a:cs typeface="+mn-cs"/>
              </a:defRPr>
            </a:lvl1pPr>
          </a:lstStyle>
          <a:p>
            <a:pPr>
              <a:defRPr/>
            </a:pPr>
            <a:endParaRPr lang="en-US" altLang="zh-CN"/>
          </a:p>
        </p:txBody>
      </p:sp>
      <p:sp>
        <p:nvSpPr>
          <p:cNvPr id="67589" name="Rectangle 5">
            <a:extLst>
              <a:ext uri="{FF2B5EF4-FFF2-40B4-BE49-F238E27FC236}">
                <a16:creationId xmlns:a16="http://schemas.microsoft.com/office/drawing/2014/main" id="{B26AAD3E-D6E8-225B-9164-92A64360C713}"/>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effectLst>
                  <a:outerShdw blurRad="38100" dist="38100" dir="2700000" algn="tl">
                    <a:srgbClr val="000000"/>
                  </a:outerShdw>
                </a:effectLst>
                <a:latin typeface="Arial" charset="0"/>
                <a:ea typeface="宋体" charset="0"/>
                <a:cs typeface="+mn-cs"/>
              </a:defRPr>
            </a:lvl1pPr>
          </a:lstStyle>
          <a:p>
            <a:pPr>
              <a:defRPr/>
            </a:pPr>
            <a:endParaRPr lang="en-US" altLang="zh-CN"/>
          </a:p>
        </p:txBody>
      </p:sp>
      <p:sp>
        <p:nvSpPr>
          <p:cNvPr id="67590" name="Rectangle 6">
            <a:extLst>
              <a:ext uri="{FF2B5EF4-FFF2-40B4-BE49-F238E27FC236}">
                <a16:creationId xmlns:a16="http://schemas.microsoft.com/office/drawing/2014/main" id="{B20B54BD-4449-8A92-C5DD-C63C22F6A40E}"/>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effectLst>
                  <a:outerShdw blurRad="38100" dist="38100" dir="2700000" algn="tl">
                    <a:srgbClr val="000000"/>
                  </a:outerShdw>
                </a:effectLst>
              </a:defRPr>
            </a:lvl1pPr>
          </a:lstStyle>
          <a:p>
            <a:fld id="{F5DEE20D-12BB-E84B-B75A-28230F488BFC}"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369"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Lst>
  <p:hf hdr="0" ftr="0" dt="0"/>
  <p:txStyles>
    <p:title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charset="0"/>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Tahoma" charset="0"/>
          <a:ea typeface="宋体" charset="0"/>
          <a:cs typeface="宋体" charset="0"/>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Tahoma" charset="0"/>
          <a:ea typeface="宋体" charset="0"/>
          <a:cs typeface="宋体" charset="0"/>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Tahoma" charset="0"/>
          <a:ea typeface="宋体" charset="0"/>
          <a:cs typeface="宋体" charset="0"/>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Tahoma" charset="0"/>
          <a:ea typeface="宋体" charset="0"/>
          <a:cs typeface="宋体"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宋体"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宋体"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宋体"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宋体" charset="0"/>
        </a:defRPr>
      </a:lvl9pPr>
    </p:titleStyle>
    <p:bodyStyle>
      <a:lvl1pPr marL="342900" indent="-342900" algn="l" rtl="0" fontAlgn="base">
        <a:spcBef>
          <a:spcPct val="20000"/>
        </a:spcBef>
        <a:spcAft>
          <a:spcPct val="0"/>
        </a:spcAft>
        <a:buClr>
          <a:schemeClr val="hlink"/>
        </a:buClr>
        <a:buSzPct val="120000"/>
        <a:buChar char="•"/>
        <a:defRPr kumimoji="1" sz="3200">
          <a:solidFill>
            <a:schemeClr val="tx1"/>
          </a:solidFill>
          <a:effectLst>
            <a:outerShdw blurRad="38100" dist="38100" dir="2700000" algn="tl">
              <a:srgbClr val="000000"/>
            </a:outerShdw>
          </a:effectLst>
          <a:latin typeface="+mn-lt"/>
          <a:ea typeface="+mn-ea"/>
          <a:cs typeface="宋体" charset="0"/>
        </a:defRPr>
      </a:lvl1pPr>
      <a:lvl2pPr marL="742950" indent="-285750" algn="l" rtl="0" fontAlgn="base">
        <a:spcBef>
          <a:spcPct val="20000"/>
        </a:spcBef>
        <a:spcAft>
          <a:spcPct val="0"/>
        </a:spcAft>
        <a:buFont typeface="Tahoma" panose="020B0604030504040204" pitchFamily="34" charset="0"/>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SzPct val="120000"/>
        <a:buChar char="•"/>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Font typeface="Tahoma" panose="020B0604030504040204" pitchFamily="34" charset="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80000"/>
        <a:buFont typeface="Wingdings" pitchFamily="2" charset="2"/>
        <a:buChar char="v"/>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80000"/>
        <a:buFont typeface="Wingdings" charset="0"/>
        <a:buChar char="v"/>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80000"/>
        <a:buFont typeface="Wingdings" charset="0"/>
        <a:buChar char="v"/>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80000"/>
        <a:buFont typeface="Wingdings" charset="0"/>
        <a:buChar char="v"/>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80000"/>
        <a:buFont typeface="Wingdings" charset="0"/>
        <a:buChar char="v"/>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914" name="Group 2">
            <a:extLst>
              <a:ext uri="{FF2B5EF4-FFF2-40B4-BE49-F238E27FC236}">
                <a16:creationId xmlns:a16="http://schemas.microsoft.com/office/drawing/2014/main" id="{C2D23092-4CDC-B90F-2A07-B7A6045FB1DE}"/>
              </a:ext>
            </a:extLst>
          </p:cNvPr>
          <p:cNvGrpSpPr>
            <a:grpSpLocks/>
          </p:cNvGrpSpPr>
          <p:nvPr/>
        </p:nvGrpSpPr>
        <p:grpSpPr bwMode="auto">
          <a:xfrm>
            <a:off x="0" y="3902075"/>
            <a:ext cx="3400425" cy="2949575"/>
            <a:chOff x="0" y="2458"/>
            <a:chExt cx="2142" cy="1858"/>
          </a:xfrm>
        </p:grpSpPr>
        <p:sp>
          <p:nvSpPr>
            <p:cNvPr id="72707" name="Freeform 3">
              <a:extLst>
                <a:ext uri="{FF2B5EF4-FFF2-40B4-BE49-F238E27FC236}">
                  <a16:creationId xmlns:a16="http://schemas.microsoft.com/office/drawing/2014/main" id="{2D0B9B85-8260-3610-99C4-0E577582C949}"/>
                </a:ext>
              </a:extLst>
            </p:cNvPr>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72708" name="Freeform 4">
              <a:extLst>
                <a:ext uri="{FF2B5EF4-FFF2-40B4-BE49-F238E27FC236}">
                  <a16:creationId xmlns:a16="http://schemas.microsoft.com/office/drawing/2014/main" id="{68ECE09E-35B0-63AE-E005-714B340486C8}"/>
                </a:ext>
              </a:extLst>
            </p:cNvPr>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72709" name="Freeform 5">
              <a:extLst>
                <a:ext uri="{FF2B5EF4-FFF2-40B4-BE49-F238E27FC236}">
                  <a16:creationId xmlns:a16="http://schemas.microsoft.com/office/drawing/2014/main" id="{928B7E09-7B55-D425-D8FC-CC044FF501C8}"/>
                </a:ext>
              </a:extLst>
            </p:cNvPr>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72710" name="Freeform 6">
              <a:extLst>
                <a:ext uri="{FF2B5EF4-FFF2-40B4-BE49-F238E27FC236}">
                  <a16:creationId xmlns:a16="http://schemas.microsoft.com/office/drawing/2014/main" id="{D0D3666F-CE78-2C6A-9411-D6F63611B5EA}"/>
                </a:ext>
              </a:extLst>
            </p:cNvPr>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72711" name="Oval 7">
              <a:extLst>
                <a:ext uri="{FF2B5EF4-FFF2-40B4-BE49-F238E27FC236}">
                  <a16:creationId xmlns:a16="http://schemas.microsoft.com/office/drawing/2014/main" id="{54FD21C7-D4BF-1200-737E-BA409D3234DC}"/>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2712" name="Oval 8">
              <a:extLst>
                <a:ext uri="{FF2B5EF4-FFF2-40B4-BE49-F238E27FC236}">
                  <a16:creationId xmlns:a16="http://schemas.microsoft.com/office/drawing/2014/main" id="{AC946DE3-2DD5-383E-41D5-F55F04187BE8}"/>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2713" name="Oval 9">
              <a:extLst>
                <a:ext uri="{FF2B5EF4-FFF2-40B4-BE49-F238E27FC236}">
                  <a16:creationId xmlns:a16="http://schemas.microsoft.com/office/drawing/2014/main" id="{B62F897A-142D-37AE-4DE1-D52625C14853}"/>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sp>
        <p:nvSpPr>
          <p:cNvPr id="72714" name="Rectangle 10">
            <a:extLst>
              <a:ext uri="{FF2B5EF4-FFF2-40B4-BE49-F238E27FC236}">
                <a16:creationId xmlns:a16="http://schemas.microsoft.com/office/drawing/2014/main" id="{E8544AED-DFEA-430F-4C24-FF4E56DFC121}"/>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1" compatLnSpc="1">
            <a:prstTxWarp prst="textNoShape">
              <a:avLst/>
            </a:prstTxWarp>
          </a:bodyPr>
          <a:lstStyle/>
          <a:p>
            <a:pPr lvl="0"/>
            <a:r>
              <a:rPr lang="en-US" altLang="zh-CN"/>
              <a:t>Click to edit Master title style</a:t>
            </a:r>
          </a:p>
        </p:txBody>
      </p:sp>
      <p:sp>
        <p:nvSpPr>
          <p:cNvPr id="72715" name="Rectangle 11">
            <a:extLst>
              <a:ext uri="{FF2B5EF4-FFF2-40B4-BE49-F238E27FC236}">
                <a16:creationId xmlns:a16="http://schemas.microsoft.com/office/drawing/2014/main" id="{9F7DA022-F3CD-D824-59A0-ACACA1A87A19}"/>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72716" name="Rectangle 12">
            <a:extLst>
              <a:ext uri="{FF2B5EF4-FFF2-40B4-BE49-F238E27FC236}">
                <a16:creationId xmlns:a16="http://schemas.microsoft.com/office/drawing/2014/main" id="{06C8F799-61AA-55F2-9D7B-C76CF31ECFC5}"/>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a:effectLst>
                  <a:outerShdw blurRad="38100" dist="38100" dir="2700000" algn="tl">
                    <a:srgbClr val="010199"/>
                  </a:outerShdw>
                </a:effectLst>
                <a:latin typeface="Arial" charset="0"/>
                <a:ea typeface="宋体" charset="0"/>
                <a:cs typeface="+mn-cs"/>
              </a:defRPr>
            </a:lvl1pPr>
          </a:lstStyle>
          <a:p>
            <a:pPr>
              <a:defRPr/>
            </a:pPr>
            <a:endParaRPr lang="en-US" altLang="zh-CN"/>
          </a:p>
        </p:txBody>
      </p:sp>
      <p:sp>
        <p:nvSpPr>
          <p:cNvPr id="72717" name="Rectangle 13">
            <a:extLst>
              <a:ext uri="{FF2B5EF4-FFF2-40B4-BE49-F238E27FC236}">
                <a16:creationId xmlns:a16="http://schemas.microsoft.com/office/drawing/2014/main" id="{9791126C-A2C8-82FB-882B-90F0B9B1149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a:effectLst>
                  <a:outerShdw blurRad="38100" dist="38100" dir="2700000" algn="tl">
                    <a:srgbClr val="010199"/>
                  </a:outerShdw>
                </a:effectLst>
                <a:latin typeface="Arial" charset="0"/>
                <a:ea typeface="宋体" charset="0"/>
                <a:cs typeface="+mn-cs"/>
              </a:defRPr>
            </a:lvl1pPr>
          </a:lstStyle>
          <a:p>
            <a:pPr>
              <a:defRPr/>
            </a:pPr>
            <a:endParaRPr lang="en-US" altLang="zh-CN"/>
          </a:p>
        </p:txBody>
      </p:sp>
      <p:sp>
        <p:nvSpPr>
          <p:cNvPr id="72718" name="Rectangle 14">
            <a:extLst>
              <a:ext uri="{FF2B5EF4-FFF2-40B4-BE49-F238E27FC236}">
                <a16:creationId xmlns:a16="http://schemas.microsoft.com/office/drawing/2014/main" id="{B466696C-A448-F510-3079-56C5A52030A0}"/>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a:effectLst>
                  <a:outerShdw blurRad="38100" dist="38100" dir="2700000" algn="tl">
                    <a:srgbClr val="010199"/>
                  </a:outerShdw>
                </a:effectLst>
              </a:defRPr>
            </a:lvl1pPr>
          </a:lstStyle>
          <a:p>
            <a:fld id="{C4E6772D-18F0-1C43-9698-57C93AE5AA88}"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370"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fontAlgn="base">
        <a:spcBef>
          <a:spcPct val="0"/>
        </a:spcBef>
        <a:spcAft>
          <a:spcPct val="0"/>
        </a:spcAft>
        <a:defRPr kumimoji="1" sz="4400">
          <a:solidFill>
            <a:schemeClr val="tx2"/>
          </a:solidFill>
          <a:effectLst>
            <a:outerShdw blurRad="38100" dist="38100" dir="2700000" algn="tl">
              <a:srgbClr val="FFFFFF"/>
            </a:outerShdw>
          </a:effectLst>
          <a:latin typeface="+mj-lt"/>
          <a:ea typeface="+mj-ea"/>
          <a:cs typeface="宋体" charset="0"/>
        </a:defRPr>
      </a:lvl1pPr>
      <a:lvl2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2pPr>
      <a:lvl3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3pPr>
      <a:lvl4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4pPr>
      <a:lvl5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kumimoji="1" sz="3200">
          <a:solidFill>
            <a:schemeClr val="tx1"/>
          </a:solidFill>
          <a:effectLst>
            <a:outerShdw blurRad="38100" dist="38100" dir="2700000" algn="tl">
              <a:srgbClr val="010199"/>
            </a:outerShdw>
          </a:effectLst>
          <a:latin typeface="+mn-lt"/>
          <a:ea typeface="+mn-ea"/>
          <a:cs typeface="宋体" charset="0"/>
        </a:defRPr>
      </a:lvl1pPr>
      <a:lvl2pPr marL="742950" indent="-285750" algn="l" rtl="0" fontAlgn="base">
        <a:spcBef>
          <a:spcPct val="20000"/>
        </a:spcBef>
        <a:spcAft>
          <a:spcPct val="0"/>
        </a:spcAft>
        <a:buClr>
          <a:schemeClr val="tx2"/>
        </a:buClr>
        <a:buSzPct val="75000"/>
        <a:buFont typeface="Wingdings" pitchFamily="2" charset="2"/>
        <a:buChar char="l"/>
        <a:defRPr kumimoji="1" sz="2800">
          <a:solidFill>
            <a:schemeClr val="tx1"/>
          </a:solidFill>
          <a:effectLst>
            <a:outerShdw blurRad="38100" dist="38100" dir="2700000" algn="tl">
              <a:srgbClr val="010199"/>
            </a:outerShdw>
          </a:effectLst>
          <a:latin typeface="+mn-lt"/>
          <a:ea typeface="+mn-ea"/>
        </a:defRPr>
      </a:lvl2pPr>
      <a:lvl3pPr marL="1143000" indent="-228600" algn="l" rtl="0" fontAlgn="base">
        <a:spcBef>
          <a:spcPct val="20000"/>
        </a:spcBef>
        <a:spcAft>
          <a:spcPct val="0"/>
        </a:spcAft>
        <a:buClr>
          <a:schemeClr val="accent2"/>
        </a:buClr>
        <a:buSzPct val="75000"/>
        <a:buFont typeface="Wingdings" pitchFamily="2" charset="2"/>
        <a:buChar char="l"/>
        <a:defRPr kumimoji="1" sz="2400">
          <a:solidFill>
            <a:schemeClr val="tx1"/>
          </a:solidFill>
          <a:effectLst>
            <a:outerShdw blurRad="38100" dist="38100" dir="2700000" algn="tl">
              <a:srgbClr val="010199"/>
            </a:outerShdw>
          </a:effectLst>
          <a:latin typeface="+mn-lt"/>
          <a:ea typeface="+mn-ea"/>
        </a:defRPr>
      </a:lvl3pPr>
      <a:lvl4pPr marL="1600200" indent="-228600" algn="l" rtl="0" fontAlgn="base">
        <a:spcBef>
          <a:spcPct val="20000"/>
        </a:spcBef>
        <a:spcAft>
          <a:spcPct val="0"/>
        </a:spcAft>
        <a:buClr>
          <a:schemeClr val="folHlink"/>
        </a:buClr>
        <a:buSzPct val="75000"/>
        <a:buFont typeface="Wingdings" pitchFamily="2" charset="2"/>
        <a:buChar char="l"/>
        <a:defRPr kumimoji="1" sz="2000">
          <a:solidFill>
            <a:schemeClr val="tx1"/>
          </a:solidFill>
          <a:effectLst>
            <a:outerShdw blurRad="38100" dist="38100" dir="2700000" algn="tl">
              <a:srgbClr val="010199"/>
            </a:outerShdw>
          </a:effectLst>
          <a:latin typeface="+mn-lt"/>
          <a:ea typeface="+mn-ea"/>
        </a:defRPr>
      </a:lvl4pPr>
      <a:lvl5pPr marL="2057400" indent="-228600" algn="l" rtl="0" fontAlgn="base">
        <a:spcBef>
          <a:spcPct val="20000"/>
        </a:spcBef>
        <a:spcAft>
          <a:spcPct val="0"/>
        </a:spcAft>
        <a:buClr>
          <a:schemeClr val="tx1"/>
        </a:buClr>
        <a:buSzPct val="75000"/>
        <a:buFont typeface="Wingdings" pitchFamily="2" charset="2"/>
        <a:buChar char="l"/>
        <a:defRPr kumimoji="1"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CAE408D-1390-142F-4CA6-8998E035E84F}"/>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94211" name="Rectangle 3">
            <a:extLst>
              <a:ext uri="{FF2B5EF4-FFF2-40B4-BE49-F238E27FC236}">
                <a16:creationId xmlns:a16="http://schemas.microsoft.com/office/drawing/2014/main" id="{0AD653DC-F679-AB06-A49D-B18E896A1D6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94212" name="Rectangle 4">
            <a:extLst>
              <a:ext uri="{FF2B5EF4-FFF2-40B4-BE49-F238E27FC236}">
                <a16:creationId xmlns:a16="http://schemas.microsoft.com/office/drawing/2014/main" id="{E82F6707-B8E7-F65B-CF57-A85747F35BD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atin typeface="Arial" charset="0"/>
                <a:ea typeface="宋体" charset="0"/>
                <a:cs typeface="+mn-cs"/>
              </a:defRPr>
            </a:lvl1pPr>
          </a:lstStyle>
          <a:p>
            <a:pPr>
              <a:defRPr/>
            </a:pPr>
            <a:endParaRPr lang="en-US" altLang="zh-CN"/>
          </a:p>
        </p:txBody>
      </p:sp>
      <p:sp>
        <p:nvSpPr>
          <p:cNvPr id="94213" name="Rectangle 5">
            <a:extLst>
              <a:ext uri="{FF2B5EF4-FFF2-40B4-BE49-F238E27FC236}">
                <a16:creationId xmlns:a16="http://schemas.microsoft.com/office/drawing/2014/main" id="{991BB200-E44B-E2F7-4A4D-B3081E7F7644}"/>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a:latin typeface="Arial" charset="0"/>
                <a:ea typeface="宋体" charset="0"/>
                <a:cs typeface="+mn-cs"/>
              </a:defRPr>
            </a:lvl1pPr>
          </a:lstStyle>
          <a:p>
            <a:pPr>
              <a:defRPr/>
            </a:pPr>
            <a:endParaRPr lang="en-US" altLang="zh-CN"/>
          </a:p>
        </p:txBody>
      </p:sp>
      <p:sp>
        <p:nvSpPr>
          <p:cNvPr id="94214" name="Rectangle 6">
            <a:extLst>
              <a:ext uri="{FF2B5EF4-FFF2-40B4-BE49-F238E27FC236}">
                <a16:creationId xmlns:a16="http://schemas.microsoft.com/office/drawing/2014/main" id="{06AA0C27-9B4F-9CCD-BC10-80577228C5E7}"/>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lvl1pPr>
          </a:lstStyle>
          <a:p>
            <a:fld id="{5361AB88-FF3F-E148-8C24-01C4AD5EFC8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Lst>
  <p:hf hdr="0" ftr="0" dt="0"/>
  <p:txStyles>
    <p:titleStyle>
      <a:lvl1pPr algn="ctr" rtl="0" fontAlgn="base">
        <a:spcBef>
          <a:spcPct val="0"/>
        </a:spcBef>
        <a:spcAft>
          <a:spcPct val="0"/>
        </a:spcAft>
        <a:defRPr kumimoji="1" sz="4400">
          <a:solidFill>
            <a:schemeClr val="tx2"/>
          </a:solidFill>
          <a:latin typeface="+mj-lt"/>
          <a:ea typeface="+mj-ea"/>
          <a:cs typeface="宋体" charset="0"/>
        </a:defRPr>
      </a:lvl1pPr>
      <a:lvl2pPr algn="ctr" rtl="0" fontAlgn="base">
        <a:spcBef>
          <a:spcPct val="0"/>
        </a:spcBef>
        <a:spcAft>
          <a:spcPct val="0"/>
        </a:spcAft>
        <a:defRPr kumimoji="1" sz="4400">
          <a:solidFill>
            <a:schemeClr val="tx2"/>
          </a:solidFill>
          <a:latin typeface="Arial" charset="0"/>
          <a:ea typeface="宋体" charset="0"/>
          <a:cs typeface="宋体" charset="0"/>
        </a:defRPr>
      </a:lvl2pPr>
      <a:lvl3pPr algn="ctr" rtl="0" fontAlgn="base">
        <a:spcBef>
          <a:spcPct val="0"/>
        </a:spcBef>
        <a:spcAft>
          <a:spcPct val="0"/>
        </a:spcAft>
        <a:defRPr kumimoji="1" sz="4400">
          <a:solidFill>
            <a:schemeClr val="tx2"/>
          </a:solidFill>
          <a:latin typeface="Arial" charset="0"/>
          <a:ea typeface="宋体" charset="0"/>
          <a:cs typeface="宋体" charset="0"/>
        </a:defRPr>
      </a:lvl3pPr>
      <a:lvl4pPr algn="ctr" rtl="0" fontAlgn="base">
        <a:spcBef>
          <a:spcPct val="0"/>
        </a:spcBef>
        <a:spcAft>
          <a:spcPct val="0"/>
        </a:spcAft>
        <a:defRPr kumimoji="1" sz="4400">
          <a:solidFill>
            <a:schemeClr val="tx2"/>
          </a:solidFill>
          <a:latin typeface="Arial" charset="0"/>
          <a:ea typeface="宋体" charset="0"/>
          <a:cs typeface="宋体" charset="0"/>
        </a:defRPr>
      </a:lvl4pPr>
      <a:lvl5pPr algn="ctr" rtl="0" fontAlgn="base">
        <a:spcBef>
          <a:spcPct val="0"/>
        </a:spcBef>
        <a:spcAft>
          <a:spcPct val="0"/>
        </a:spcAft>
        <a:defRPr kumimoji="1" sz="4400">
          <a:solidFill>
            <a:schemeClr val="tx2"/>
          </a:solidFill>
          <a:latin typeface="Arial" charset="0"/>
          <a:ea typeface="宋体" charset="0"/>
          <a:cs typeface="宋体" charset="0"/>
        </a:defRPr>
      </a:lvl5pPr>
      <a:lvl6pPr marL="457200" algn="ctr" rtl="0" fontAlgn="base">
        <a:spcBef>
          <a:spcPct val="0"/>
        </a:spcBef>
        <a:spcAft>
          <a:spcPct val="0"/>
        </a:spcAft>
        <a:defRPr sz="4400">
          <a:solidFill>
            <a:schemeClr val="tx2"/>
          </a:solidFill>
          <a:latin typeface="Arial" charset="0"/>
          <a:ea typeface="宋体" charset="0"/>
        </a:defRPr>
      </a:lvl6pPr>
      <a:lvl7pPr marL="914400" algn="ctr" rtl="0" fontAlgn="base">
        <a:spcBef>
          <a:spcPct val="0"/>
        </a:spcBef>
        <a:spcAft>
          <a:spcPct val="0"/>
        </a:spcAft>
        <a:defRPr sz="4400">
          <a:solidFill>
            <a:schemeClr val="tx2"/>
          </a:solidFill>
          <a:latin typeface="Arial" charset="0"/>
          <a:ea typeface="宋体" charset="0"/>
        </a:defRPr>
      </a:lvl7pPr>
      <a:lvl8pPr marL="1371600" algn="ctr" rtl="0" fontAlgn="base">
        <a:spcBef>
          <a:spcPct val="0"/>
        </a:spcBef>
        <a:spcAft>
          <a:spcPct val="0"/>
        </a:spcAft>
        <a:defRPr sz="4400">
          <a:solidFill>
            <a:schemeClr val="tx2"/>
          </a:solidFill>
          <a:latin typeface="Arial" charset="0"/>
          <a:ea typeface="宋体" charset="0"/>
        </a:defRPr>
      </a:lvl8pPr>
      <a:lvl9pPr marL="1828800" algn="ctr" rtl="0" fontAlgn="base">
        <a:spcBef>
          <a:spcPct val="0"/>
        </a:spcBef>
        <a:spcAft>
          <a:spcPct val="0"/>
        </a:spcAft>
        <a:defRPr sz="4400">
          <a:solidFill>
            <a:schemeClr val="tx2"/>
          </a:solidFill>
          <a:latin typeface="Arial" charset="0"/>
          <a:ea typeface="宋体" charset="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宋体" charset="0"/>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news.xinhuanet.com/edu/2011-05/05/c_121379225.htm" TargetMode="External"/><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7.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a:extLst>
              <a:ext uri="{FF2B5EF4-FFF2-40B4-BE49-F238E27FC236}">
                <a16:creationId xmlns:a16="http://schemas.microsoft.com/office/drawing/2014/main" id="{C6B0A9DF-2B7B-66CF-AB75-8DA190DFA347}"/>
              </a:ext>
            </a:extLst>
          </p:cNvPr>
          <p:cNvSpPr>
            <a:spLocks noGrp="1" noChangeArrowheads="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17BBB47B-E7AC-974B-BD55-A9B060E0BC98}" type="slidenum">
              <a:rPr kumimoji="0" lang="en-US" altLang="zh-CN" sz="1200"/>
              <a:pPr/>
              <a:t>1</a:t>
            </a:fld>
            <a:endParaRPr kumimoji="0" lang="en-US" altLang="zh-CN" sz="1200"/>
          </a:p>
        </p:txBody>
      </p:sp>
      <p:sp>
        <p:nvSpPr>
          <p:cNvPr id="3074" name="Rectangle 2">
            <a:extLst>
              <a:ext uri="{FF2B5EF4-FFF2-40B4-BE49-F238E27FC236}">
                <a16:creationId xmlns:a16="http://schemas.microsoft.com/office/drawing/2014/main" id="{D7ED927D-3871-D311-AC9B-7130A3F0CBBA}"/>
              </a:ext>
            </a:extLst>
          </p:cNvPr>
          <p:cNvSpPr>
            <a:spLocks noGrp="1" noChangeArrowheads="1"/>
          </p:cNvSpPr>
          <p:nvPr>
            <p:ph type="ctrTitle"/>
          </p:nvPr>
        </p:nvSpPr>
        <p:spPr>
          <a:xfrm>
            <a:off x="304800" y="381000"/>
            <a:ext cx="8458200" cy="1247775"/>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kumimoji="0" lang="zh-CN" altLang="en-US" sz="3600" b="1" dirty="0"/>
              <a:t>批判性思维</a:t>
            </a:r>
            <a:endParaRPr kumimoji="0" lang="en-US" altLang="zh-CN" sz="3200" dirty="0"/>
          </a:p>
        </p:txBody>
      </p:sp>
      <p:sp>
        <p:nvSpPr>
          <p:cNvPr id="3075" name="Rectangle 3">
            <a:extLst>
              <a:ext uri="{FF2B5EF4-FFF2-40B4-BE49-F238E27FC236}">
                <a16:creationId xmlns:a16="http://schemas.microsoft.com/office/drawing/2014/main" id="{BCDFBEF3-D59E-35D8-2026-2AF47C0E1AE4}"/>
              </a:ext>
            </a:extLst>
          </p:cNvPr>
          <p:cNvSpPr>
            <a:spLocks noGrp="1" noChangeArrowheads="1"/>
          </p:cNvSpPr>
          <p:nvPr>
            <p:ph type="subTitle" idx="1"/>
          </p:nvPr>
        </p:nvSpPr>
        <p:spPr>
          <a:xfrm>
            <a:off x="381000" y="1484313"/>
            <a:ext cx="8382000" cy="5068887"/>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lgn="just">
              <a:defRPr/>
            </a:pPr>
            <a:endParaRPr kumimoji="0" lang="en-US" altLang="zh-CN" sz="2000" dirty="0">
              <a:cs typeface="Arial" charset="0"/>
            </a:endParaRPr>
          </a:p>
          <a:p>
            <a:pPr>
              <a:defRPr/>
            </a:pPr>
            <a:r>
              <a:rPr kumimoji="0" lang="en-US" altLang="zh-CN" sz="2000" dirty="0">
                <a:cs typeface="Arial" charset="0"/>
              </a:rPr>
              <a:t>	</a:t>
            </a:r>
            <a:r>
              <a:rPr kumimoji="0" lang="zh-CN" altLang="en-US" b="1" dirty="0"/>
              <a:t>第九章：开放与开创</a:t>
            </a:r>
            <a:endParaRPr kumimoji="0" lang="en-US" altLang="zh-CN" sz="2000" dirty="0">
              <a:cs typeface="Arial" charset="0"/>
            </a:endParaRPr>
          </a:p>
          <a:p>
            <a:pPr algn="just">
              <a:defRPr/>
            </a:pPr>
            <a:endParaRPr kumimoji="0" lang="en-US" altLang="zh-CN" sz="2000" dirty="0">
              <a:cs typeface="Arial" charset="0"/>
            </a:endParaRPr>
          </a:p>
          <a:p>
            <a:pPr algn="just">
              <a:defRPr/>
            </a:pPr>
            <a:endParaRPr kumimoji="0" lang="en-US" altLang="zh-CN" sz="2000" dirty="0">
              <a:cs typeface="Arial" charset="0"/>
            </a:endParaRPr>
          </a:p>
          <a:p>
            <a:pPr algn="just">
              <a:defRPr/>
            </a:pPr>
            <a:endParaRPr kumimoji="0" lang="en-US" altLang="zh-CN" sz="2000" dirty="0">
              <a:cs typeface="Arial" charset="0"/>
            </a:endParaRPr>
          </a:p>
          <a:p>
            <a:pPr>
              <a:defRPr/>
            </a:pPr>
            <a:r>
              <a:rPr kumimoji="0" lang="zh-CN" altLang="en-US" sz="2800" dirty="0">
                <a:cs typeface="Arial" charset="0"/>
              </a:rPr>
              <a:t>张若愚</a:t>
            </a:r>
            <a:endParaRPr kumimoji="0" lang="en-US" altLang="zh-CN" sz="2800" dirty="0">
              <a:cs typeface="Arial" charset="0"/>
            </a:endParaRPr>
          </a:p>
          <a:p>
            <a:pPr>
              <a:defRPr/>
            </a:pPr>
            <a:r>
              <a:rPr kumimoji="0" lang="zh-CN" altLang="en-US" sz="2800" dirty="0">
                <a:cs typeface="Arial" charset="0"/>
              </a:rPr>
              <a:t>华中科技大学哲学学院</a:t>
            </a:r>
            <a:endParaRPr kumimoji="0" lang="en-US" altLang="zh-CN" sz="2800" dirty="0">
              <a:cs typeface="Arial" charset="0"/>
            </a:endParaRPr>
          </a:p>
          <a:p>
            <a:pPr>
              <a:defRPr/>
            </a:pPr>
            <a:endParaRPr kumimoji="0" lang="en-US" altLang="zh-CN" sz="2800" dirty="0">
              <a:cs typeface="Arial" charset="0"/>
            </a:endParaRPr>
          </a:p>
          <a:p>
            <a:pPr>
              <a:defRPr/>
            </a:pPr>
            <a:endParaRPr kumimoji="0" lang="en-US" altLang="zh-CN" sz="2800" dirty="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4B9481E5-4981-0837-D30B-623E30071DD2}"/>
              </a:ext>
            </a:extLst>
          </p:cNvPr>
          <p:cNvSpPr>
            <a:spLocks noGrp="1" noChangeArrowheads="1"/>
          </p:cNvSpPr>
          <p:nvPr>
            <p:ph type="title"/>
          </p:nvPr>
        </p:nvSpPr>
        <p:spPr/>
        <p:txBody>
          <a:bodyPr/>
          <a:lstStyle/>
          <a:p>
            <a:pPr eaLnBrk="1" hangingPunct="1"/>
            <a:r>
              <a:rPr kumimoji="0" lang="zh-CN" altLang="en-US" sz="3800">
                <a:ea typeface="宋体" panose="02010600030101010101" pitchFamily="2" charset="-122"/>
              </a:rPr>
              <a:t>破烂的角落</a:t>
            </a:r>
            <a:br>
              <a:rPr kumimoji="0" lang="zh-CN" altLang="en-US" sz="3800">
                <a:ea typeface="宋体" panose="02010600030101010101" pitchFamily="2" charset="-122"/>
              </a:rPr>
            </a:br>
            <a:endParaRPr kumimoji="0" lang="zh-CN" altLang="en-US" sz="3800">
              <a:ea typeface="宋体" panose="02010600030101010101" pitchFamily="2" charset="-122"/>
            </a:endParaRPr>
          </a:p>
        </p:txBody>
      </p:sp>
      <p:pic>
        <p:nvPicPr>
          <p:cNvPr id="76802" name="Picture 4">
            <a:extLst>
              <a:ext uri="{FF2B5EF4-FFF2-40B4-BE49-F238E27FC236}">
                <a16:creationId xmlns:a16="http://schemas.microsoft.com/office/drawing/2014/main" id="{F3B06EE9-3DAA-15BB-2AC7-BB6EE14EA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50292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3" name="Picture 5">
            <a:extLst>
              <a:ext uri="{FF2B5EF4-FFF2-40B4-BE49-F238E27FC236}">
                <a16:creationId xmlns:a16="http://schemas.microsoft.com/office/drawing/2014/main" id="{B9FC1B03-FEFB-CD38-D9C2-E9EAB527C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971800"/>
            <a:ext cx="3857625"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幻灯片编号占位符 1">
            <a:extLst>
              <a:ext uri="{FF2B5EF4-FFF2-40B4-BE49-F238E27FC236}">
                <a16:creationId xmlns:a16="http://schemas.microsoft.com/office/drawing/2014/main" id="{B90DB7CA-AAAE-1ADB-6C49-ED77BB3B7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D24FC73A-F6B6-9649-A515-A26FF5FAAA05}" type="slidenum">
              <a:rPr kumimoji="0" lang="en-US" altLang="zh-CN" sz="1200">
                <a:latin typeface="Garamond" panose="02020404030301010803" pitchFamily="18" charset="0"/>
              </a:rPr>
              <a:pPr/>
              <a:t>10</a:t>
            </a:fld>
            <a:endParaRPr kumimoji="0" lang="en-US" altLang="zh-CN" sz="1200">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36480F72-ADCB-D438-AB88-164A7AD0FAFE}"/>
              </a:ext>
            </a:extLst>
          </p:cNvPr>
          <p:cNvSpPr>
            <a:spLocks noGrp="1" noChangeArrowheads="1"/>
          </p:cNvSpPr>
          <p:nvPr>
            <p:ph type="title"/>
          </p:nvPr>
        </p:nvSpPr>
        <p:spPr>
          <a:xfrm>
            <a:off x="457200" y="277813"/>
            <a:ext cx="8229600" cy="712787"/>
          </a:xfrm>
        </p:spPr>
        <p:txBody>
          <a:bodyPr/>
          <a:lstStyle/>
          <a:p>
            <a:pPr eaLnBrk="1" hangingPunct="1"/>
            <a:r>
              <a:rPr kumimoji="0" lang="zh-CN" altLang="en-US" sz="3800" b="1">
                <a:ea typeface="宋体" panose="02010600030101010101" pitchFamily="2" charset="-122"/>
              </a:rPr>
              <a:t>豪华的公寓</a:t>
            </a:r>
            <a:r>
              <a:rPr kumimoji="0" lang="zh-CN" altLang="en-US" sz="3800" b="1">
                <a:solidFill>
                  <a:schemeClr val="hlink"/>
                </a:solidFill>
                <a:ea typeface="宋体" panose="02010600030101010101" pitchFamily="2" charset="-122"/>
              </a:rPr>
              <a:t>──</a:t>
            </a:r>
            <a:r>
              <a:rPr kumimoji="0" lang="zh-CN" altLang="en-US" b="1">
                <a:ea typeface="宋体" panose="02010600030101010101" pitchFamily="2" charset="-122"/>
              </a:rPr>
              <a:t>视角（</a:t>
            </a:r>
            <a:r>
              <a:rPr kumimoji="0" lang="en-US" altLang="zh-CN" b="1">
                <a:ea typeface="宋体" panose="02010600030101010101" pitchFamily="2" charset="-122"/>
              </a:rPr>
              <a:t>2</a:t>
            </a:r>
            <a:r>
              <a:rPr kumimoji="0" lang="zh-CN" altLang="en-US" b="1">
                <a:ea typeface="宋体" panose="02010600030101010101" pitchFamily="2" charset="-122"/>
              </a:rPr>
              <a:t>）</a:t>
            </a:r>
            <a:endParaRPr kumimoji="0" lang="en-US" altLang="zh-CN" b="1">
              <a:ea typeface="宋体" panose="02010600030101010101" pitchFamily="2" charset="-122"/>
            </a:endParaRPr>
          </a:p>
        </p:txBody>
      </p:sp>
      <p:pic>
        <p:nvPicPr>
          <p:cNvPr id="77826" name="Picture 4">
            <a:extLst>
              <a:ext uri="{FF2B5EF4-FFF2-40B4-BE49-F238E27FC236}">
                <a16:creationId xmlns:a16="http://schemas.microsoft.com/office/drawing/2014/main" id="{EC947210-77BC-929C-6A68-44A9AA83B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65532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幻灯片编号占位符 1">
            <a:extLst>
              <a:ext uri="{FF2B5EF4-FFF2-40B4-BE49-F238E27FC236}">
                <a16:creationId xmlns:a16="http://schemas.microsoft.com/office/drawing/2014/main" id="{1B84B330-89F0-37CD-547A-B561585446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1B78B7C9-0155-C24D-A0C5-E02771CA1DC2}" type="slidenum">
              <a:rPr kumimoji="0" lang="en-US" altLang="zh-CN" sz="1200">
                <a:latin typeface="Garamond" panose="02020404030301010803" pitchFamily="18" charset="0"/>
              </a:rPr>
              <a:pPr/>
              <a:t>11</a:t>
            </a:fld>
            <a:endParaRPr kumimoji="0" lang="en-US" altLang="zh-CN" sz="1200">
              <a:latin typeface="Garamond" panose="020204040303010108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47F04B99-7D76-6802-FC9D-80314109F8EF}"/>
              </a:ext>
            </a:extLst>
          </p:cNvPr>
          <p:cNvSpPr>
            <a:spLocks noGrp="1" noChangeArrowheads="1"/>
          </p:cNvSpPr>
          <p:nvPr>
            <p:ph type="title"/>
          </p:nvPr>
        </p:nvSpPr>
        <p:spPr>
          <a:xfrm>
            <a:off x="457200" y="277813"/>
            <a:ext cx="8229600" cy="636587"/>
          </a:xfrm>
        </p:spPr>
        <p:txBody>
          <a:bodyPr/>
          <a:lstStyle/>
          <a:p>
            <a:pPr eaLnBrk="1" hangingPunct="1"/>
            <a:r>
              <a:rPr kumimoji="0" lang="zh-CN" altLang="en-US" sz="3800" b="1">
                <a:ea typeface="宋体" panose="02010600030101010101" pitchFamily="2" charset="-122"/>
              </a:rPr>
              <a:t>真实的全貌</a:t>
            </a:r>
            <a:r>
              <a:rPr kumimoji="0" lang="zh-CN" altLang="en-US" sz="3800" b="1">
                <a:solidFill>
                  <a:schemeClr val="hlink"/>
                </a:solidFill>
                <a:ea typeface="宋体" panose="02010600030101010101" pitchFamily="2" charset="-122"/>
              </a:rPr>
              <a:t>──</a:t>
            </a:r>
            <a:r>
              <a:rPr kumimoji="0" lang="zh-CN" altLang="en-US" b="1">
                <a:ea typeface="宋体" panose="02010600030101010101" pitchFamily="2" charset="-122"/>
              </a:rPr>
              <a:t>视角（</a:t>
            </a:r>
            <a:r>
              <a:rPr kumimoji="0" lang="en-US" altLang="zh-CN" b="1">
                <a:ea typeface="宋体" panose="02010600030101010101" pitchFamily="2" charset="-122"/>
              </a:rPr>
              <a:t>3</a:t>
            </a:r>
            <a:r>
              <a:rPr kumimoji="0" lang="zh-CN" altLang="en-US" b="1">
                <a:ea typeface="宋体" panose="02010600030101010101" pitchFamily="2" charset="-122"/>
              </a:rPr>
              <a:t>）</a:t>
            </a:r>
            <a:endParaRPr kumimoji="0" lang="en-US" altLang="zh-CN" b="1">
              <a:ea typeface="宋体" panose="02010600030101010101" pitchFamily="2" charset="-122"/>
            </a:endParaRPr>
          </a:p>
        </p:txBody>
      </p:sp>
      <p:pic>
        <p:nvPicPr>
          <p:cNvPr id="78850" name="Picture 4">
            <a:extLst>
              <a:ext uri="{FF2B5EF4-FFF2-40B4-BE49-F238E27FC236}">
                <a16:creationId xmlns:a16="http://schemas.microsoft.com/office/drawing/2014/main" id="{51363FAC-510A-5ED2-4A80-CF889D057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69342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幻灯片编号占位符 1">
            <a:extLst>
              <a:ext uri="{FF2B5EF4-FFF2-40B4-BE49-F238E27FC236}">
                <a16:creationId xmlns:a16="http://schemas.microsoft.com/office/drawing/2014/main" id="{6191651A-1C0D-9E24-AFC0-93C798A330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691A7059-CAC8-F240-A56C-6F64D5C6CAF5}" type="slidenum">
              <a:rPr kumimoji="0" lang="en-US" altLang="zh-CN" sz="1200">
                <a:latin typeface="Garamond" panose="02020404030301010803" pitchFamily="18" charset="0"/>
              </a:rPr>
              <a:pPr/>
              <a:t>12</a:t>
            </a:fld>
            <a:endParaRPr kumimoji="0" lang="en-US" altLang="zh-CN" sz="1200">
              <a:latin typeface="Garamond" panose="020204040303010108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EAD9B50B-7086-D706-A421-4241A46FE19F}"/>
              </a:ext>
            </a:extLst>
          </p:cNvPr>
          <p:cNvSpPr>
            <a:spLocks noChangeArrowheads="1"/>
          </p:cNvSpPr>
          <p:nvPr/>
        </p:nvSpPr>
        <p:spPr bwMode="auto">
          <a:xfrm>
            <a:off x="609600" y="457200"/>
            <a:ext cx="8077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800"/>
          </a:p>
        </p:txBody>
      </p:sp>
      <p:sp>
        <p:nvSpPr>
          <p:cNvPr id="12291" name="Rectangle 8">
            <a:extLst>
              <a:ext uri="{FF2B5EF4-FFF2-40B4-BE49-F238E27FC236}">
                <a16:creationId xmlns:a16="http://schemas.microsoft.com/office/drawing/2014/main" id="{F61C2961-8209-6028-E713-C754923E6B97}"/>
              </a:ext>
            </a:extLst>
          </p:cNvPr>
          <p:cNvSpPr>
            <a:spLocks noChangeArrowheads="1"/>
          </p:cNvSpPr>
          <p:nvPr/>
        </p:nvSpPr>
        <p:spPr bwMode="auto">
          <a:xfrm>
            <a:off x="457200" y="228600"/>
            <a:ext cx="8382000" cy="671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600" b="1">
                <a:solidFill>
                  <a:schemeClr val="folHlink"/>
                </a:solidFill>
              </a:rPr>
              <a:t>2 </a:t>
            </a:r>
            <a:r>
              <a:rPr kumimoji="0" lang="zh-CN" altLang="en-US" sz="3600" b="1">
                <a:solidFill>
                  <a:schemeClr val="folHlink"/>
                </a:solidFill>
              </a:rPr>
              <a:t>构造竞争的论证</a:t>
            </a:r>
            <a:endParaRPr kumimoji="0" lang="zh-CN" altLang="en-US" b="1">
              <a:solidFill>
                <a:schemeClr val="folHlink"/>
              </a:solidFill>
            </a:endParaRPr>
          </a:p>
          <a:p>
            <a:endParaRPr kumimoji="0" lang="zh-CN" altLang="en-US" b="1"/>
          </a:p>
          <a:p>
            <a:pPr>
              <a:buFont typeface="Wingdings" pitchFamily="2" charset="2"/>
              <a:buNone/>
            </a:pPr>
            <a:r>
              <a:rPr kumimoji="0" lang="en-US" altLang="zh-CN" sz="3000" b="1">
                <a:solidFill>
                  <a:srgbClr val="FFCC66"/>
                </a:solidFill>
              </a:rPr>
              <a:t>2.1 </a:t>
            </a:r>
            <a:r>
              <a:rPr kumimoji="0" lang="zh-CN" altLang="en-US" sz="3000" b="1">
                <a:solidFill>
                  <a:srgbClr val="FFCC66"/>
                </a:solidFill>
              </a:rPr>
              <a:t>为什么要开发竞争理论？</a:t>
            </a:r>
          </a:p>
          <a:p>
            <a:endParaRPr kumimoji="0" lang="zh-CN" altLang="en-US"/>
          </a:p>
          <a:p>
            <a:pPr>
              <a:buFont typeface="Wingdings" pitchFamily="2" charset="2"/>
              <a:buChar char="Ø"/>
            </a:pPr>
            <a:r>
              <a:rPr kumimoji="0" lang="zh-CN" altLang="en-US" sz="2800" b="1"/>
              <a:t> </a:t>
            </a:r>
            <a:r>
              <a:rPr kumimoji="0" lang="zh-CN" altLang="en-US" sz="2800" b="1">
                <a:solidFill>
                  <a:srgbClr val="FFFFCC"/>
                </a:solidFill>
              </a:rPr>
              <a:t>批判性思维中的</a:t>
            </a:r>
            <a:r>
              <a:rPr kumimoji="0" lang="zh-CN" altLang="en-US" sz="2800" b="1">
                <a:solidFill>
                  <a:srgbClr val="FF6600"/>
                </a:solidFill>
              </a:rPr>
              <a:t>开放和开创</a:t>
            </a:r>
            <a:r>
              <a:rPr kumimoji="0" lang="zh-CN" altLang="en-US" sz="2800" b="1">
                <a:solidFill>
                  <a:srgbClr val="FFFFCC"/>
                </a:solidFill>
              </a:rPr>
              <a:t>为</a:t>
            </a:r>
            <a:r>
              <a:rPr kumimoji="0" lang="zh-CN" altLang="en-US" sz="2800" b="1">
                <a:solidFill>
                  <a:srgbClr val="FF0000"/>
                </a:solidFill>
              </a:rPr>
              <a:t>创新思维</a:t>
            </a:r>
            <a:r>
              <a:rPr kumimoji="0" lang="zh-CN" altLang="en-US" sz="2800" b="1">
                <a:solidFill>
                  <a:srgbClr val="FFFFCC"/>
                </a:solidFill>
              </a:rPr>
              <a:t>打开心灵。</a:t>
            </a:r>
          </a:p>
          <a:p>
            <a:pPr>
              <a:buFont typeface="Wingdings" pitchFamily="2" charset="2"/>
              <a:buNone/>
            </a:pPr>
            <a:endParaRPr kumimoji="0" lang="zh-CN" altLang="en-US" sz="2800"/>
          </a:p>
          <a:p>
            <a:pPr>
              <a:buFont typeface="Wingdings" pitchFamily="2" charset="2"/>
              <a:buChar char="Ø"/>
            </a:pPr>
            <a:r>
              <a:rPr kumimoji="0" lang="zh-CN" altLang="en-US" sz="2800">
                <a:solidFill>
                  <a:srgbClr val="FF0000"/>
                </a:solidFill>
              </a:rPr>
              <a:t>批判性思维</a:t>
            </a:r>
            <a:r>
              <a:rPr kumimoji="0" lang="zh-CN" altLang="en-US" sz="2800"/>
              <a:t>是</a:t>
            </a:r>
            <a:r>
              <a:rPr kumimoji="0" lang="zh-CN" altLang="en-US" sz="2800">
                <a:solidFill>
                  <a:srgbClr val="FF0000"/>
                </a:solidFill>
              </a:rPr>
              <a:t>创造性思维</a:t>
            </a:r>
            <a:r>
              <a:rPr kumimoji="0" lang="zh-CN" altLang="en-US" sz="2800"/>
              <a:t>（发散性思维和收敛性思维）的</a:t>
            </a:r>
            <a:r>
              <a:rPr kumimoji="0" lang="zh-CN" altLang="en-US" sz="2800">
                <a:solidFill>
                  <a:srgbClr val="FF6600"/>
                </a:solidFill>
              </a:rPr>
              <a:t>具体工作模式</a:t>
            </a:r>
            <a:r>
              <a:rPr kumimoji="0" lang="zh-CN" altLang="en-US" sz="2800"/>
              <a:t>。</a:t>
            </a:r>
          </a:p>
          <a:p>
            <a:pPr>
              <a:buFont typeface="Wingdings" pitchFamily="2" charset="2"/>
              <a:buChar char="Ø"/>
            </a:pPr>
            <a:r>
              <a:rPr kumimoji="0" lang="zh-CN" altLang="en-US" sz="2800"/>
              <a:t>批判性思维要求人们不要</a:t>
            </a:r>
            <a:r>
              <a:rPr kumimoji="0" lang="zh-CN" altLang="en-US" sz="2800">
                <a:solidFill>
                  <a:srgbClr val="FF6600"/>
                </a:solidFill>
              </a:rPr>
              <a:t>迷信</a:t>
            </a:r>
            <a:r>
              <a:rPr kumimoji="0" lang="zh-CN" altLang="en-US" sz="2800"/>
              <a:t>现有知识体系，要有开放、发展的理性精神。这是创新的精神准备。</a:t>
            </a:r>
          </a:p>
          <a:p>
            <a:pPr>
              <a:buFont typeface="Wingdings" pitchFamily="2" charset="2"/>
              <a:buChar char="Ø"/>
            </a:pPr>
            <a:r>
              <a:rPr kumimoji="0" lang="zh-CN" altLang="en-US" sz="2800"/>
              <a:t> </a:t>
            </a:r>
            <a:r>
              <a:rPr kumimoji="0" lang="zh-CN" altLang="en-US" sz="2800">
                <a:solidFill>
                  <a:schemeClr val="hlink"/>
                </a:solidFill>
              </a:rPr>
              <a:t>批判性思维需要</a:t>
            </a:r>
            <a:r>
              <a:rPr kumimoji="0" lang="zh-CN" altLang="en-US" sz="2800">
                <a:solidFill>
                  <a:srgbClr val="FF6600"/>
                </a:solidFill>
              </a:rPr>
              <a:t>创造性</a:t>
            </a:r>
            <a:r>
              <a:rPr kumimoji="0" lang="zh-CN" altLang="en-US" sz="2800">
                <a:solidFill>
                  <a:schemeClr val="hlink"/>
                </a:solidFill>
              </a:rPr>
              <a:t>思考来</a:t>
            </a:r>
            <a:r>
              <a:rPr kumimoji="0" lang="zh-CN" altLang="en-US" sz="2800">
                <a:solidFill>
                  <a:srgbClr val="FF6600"/>
                </a:solidFill>
              </a:rPr>
              <a:t>构造</a:t>
            </a:r>
            <a:r>
              <a:rPr kumimoji="0" lang="zh-CN" altLang="en-US" sz="2800">
                <a:solidFill>
                  <a:schemeClr val="hlink"/>
                </a:solidFill>
              </a:rPr>
              <a:t>竞争假说、替代观念。然后展开细致的推理、检验和评估。</a:t>
            </a:r>
          </a:p>
          <a:p>
            <a:pPr>
              <a:buFont typeface="Wingdings" pitchFamily="2" charset="2"/>
              <a:buChar char="Ø"/>
            </a:pPr>
            <a:r>
              <a:rPr kumimoji="0" lang="zh-CN" altLang="en-US" sz="2800" b="1">
                <a:solidFill>
                  <a:srgbClr val="FFFFCC"/>
                </a:solidFill>
              </a:rPr>
              <a:t>引进</a:t>
            </a:r>
            <a:r>
              <a:rPr kumimoji="0" lang="zh-CN" altLang="en-US" sz="2800" b="1">
                <a:solidFill>
                  <a:srgbClr val="FF6600"/>
                </a:solidFill>
              </a:rPr>
              <a:t>不同观点</a:t>
            </a:r>
            <a:r>
              <a:rPr kumimoji="0" lang="zh-CN" altLang="en-US" sz="2800" b="1">
                <a:solidFill>
                  <a:srgbClr val="FFFFCC"/>
                </a:solidFill>
              </a:rPr>
              <a:t>是批判性思维的重要工作</a:t>
            </a:r>
          </a:p>
          <a:p>
            <a:pPr>
              <a:buFont typeface="Wingdings" pitchFamily="2" charset="2"/>
              <a:buChar char="Ø"/>
            </a:pPr>
            <a:r>
              <a:rPr kumimoji="0" lang="zh-CN" altLang="en-US" sz="2800"/>
              <a:t> 寻找和构思</a:t>
            </a:r>
            <a:r>
              <a:rPr kumimoji="0" lang="zh-CN" altLang="en-US" sz="2800">
                <a:solidFill>
                  <a:srgbClr val="FF6600"/>
                </a:solidFill>
              </a:rPr>
              <a:t>不同的</a:t>
            </a:r>
            <a:r>
              <a:rPr kumimoji="0" lang="zh-CN" altLang="en-US" sz="2800"/>
              <a:t>观点、假说和论证，可以给思想发展创造条件。</a:t>
            </a:r>
          </a:p>
          <a:p>
            <a:pPr>
              <a:buFont typeface="Wingdings" pitchFamily="2" charset="2"/>
              <a:buNone/>
            </a:pPr>
            <a:endParaRPr kumimoji="0" lang="zh-CN" altLang="en-US" sz="2400"/>
          </a:p>
        </p:txBody>
      </p:sp>
      <p:sp>
        <p:nvSpPr>
          <p:cNvPr id="2" name="幻灯片编号占位符 1">
            <a:extLst>
              <a:ext uri="{FF2B5EF4-FFF2-40B4-BE49-F238E27FC236}">
                <a16:creationId xmlns:a16="http://schemas.microsoft.com/office/drawing/2014/main" id="{F9A87A72-A9C9-758E-907B-D7867A02DB1D}"/>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186B45DB-8D81-8A4E-844E-C71CC3C6CDC0}" type="slidenum">
              <a:rPr kumimoji="0" lang="en-US" altLang="zh-CN" sz="1200"/>
              <a:pPr/>
              <a:t>13</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12291">
                                            <p:txEl>
                                              <p:pRg st="4" end="4"/>
                                            </p:txEl>
                                          </p:spTgt>
                                        </p:tgtEl>
                                        <p:attrNameLst>
                                          <p:attrName>style.textDecorationUnderline</p:attrName>
                                        </p:attrNameLst>
                                      </p:cBhvr>
                                      <p:to>
                                        <p:strVal val="tru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12291">
                                            <p:txEl>
                                              <p:pRg st="7" end="7"/>
                                            </p:txEl>
                                          </p:spTgt>
                                        </p:tgtEl>
                                        <p:attrNameLst>
                                          <p:attrName>style.fontWeight</p:attrName>
                                        </p:attrNameLst>
                                      </p:cBhvr>
                                      <p:to>
                                        <p:strVal val="bold"/>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12291">
                                            <p:txEl>
                                              <p:pRg st="6" end="6"/>
                                            </p:txEl>
                                          </p:spTgt>
                                        </p:tgtEl>
                                        <p:attrNameLst>
                                          <p:attrName>style.fontWeight</p:attrName>
                                        </p:attrNameLst>
                                      </p:cBhvr>
                                      <p:to>
                                        <p:strVal val="bol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12291">
                                            <p:txEl>
                                              <p:pRg st="8" end="8"/>
                                            </p:txEl>
                                          </p:spTgt>
                                        </p:tgtEl>
                                        <p:attrNameLst>
                                          <p:attrName>style.fontWeight</p:attrName>
                                        </p:attrNameLst>
                                      </p:cBhvr>
                                      <p:to>
                                        <p:strVal val="bol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mph" presetSubtype="0" fill="hold" nodeType="clickEffect">
                                  <p:stCondLst>
                                    <p:cond delay="0"/>
                                  </p:stCondLst>
                                  <p:iterate type="lt">
                                    <p:tmPct val="4000"/>
                                  </p:iterate>
                                  <p:childTnLst>
                                    <p:set>
                                      <p:cBhvr override="childStyle">
                                        <p:cTn id="22" dur="500" fill="hold"/>
                                        <p:tgtEl>
                                          <p:spTgt spid="12291">
                                            <p:txEl>
                                              <p:pRg st="9" end="9"/>
                                            </p:txEl>
                                          </p:spTgt>
                                        </p:tgtEl>
                                        <p:attrNameLst>
                                          <p:attrName>style.textDecorationUnderline</p:attrName>
                                        </p:attrNameLst>
                                      </p:cBhvr>
                                      <p:to>
                                        <p:strVal val="tru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12291">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6">
            <a:extLst>
              <a:ext uri="{FF2B5EF4-FFF2-40B4-BE49-F238E27FC236}">
                <a16:creationId xmlns:a16="http://schemas.microsoft.com/office/drawing/2014/main" id="{50C99714-D1E9-476B-2396-ED2C81405294}"/>
              </a:ext>
            </a:extLst>
          </p:cNvPr>
          <p:cNvSpPr>
            <a:spLocks noChangeArrowheads="1"/>
          </p:cNvSpPr>
          <p:nvPr/>
        </p:nvSpPr>
        <p:spPr bwMode="auto">
          <a:xfrm>
            <a:off x="304800" y="228600"/>
            <a:ext cx="8458200" cy="615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2.2</a:t>
            </a:r>
            <a:r>
              <a:rPr kumimoji="0" lang="zh-CN" altLang="en-US" sz="3000" b="1">
                <a:solidFill>
                  <a:srgbClr val="FFCC66"/>
                </a:solidFill>
              </a:rPr>
              <a:t>　构造竞争论证的几种方法</a:t>
            </a:r>
            <a:endParaRPr kumimoji="0" lang="zh-CN" altLang="en-US" sz="2400"/>
          </a:p>
          <a:p>
            <a:pPr>
              <a:buFont typeface="Wingdings" pitchFamily="2" charset="2"/>
              <a:buNone/>
            </a:pPr>
            <a:endParaRPr kumimoji="0" lang="zh-CN" altLang="en-US"/>
          </a:p>
          <a:p>
            <a:endParaRPr kumimoji="0" lang="zh-CN" altLang="en-US">
              <a:solidFill>
                <a:schemeClr val="hlink"/>
              </a:solidFill>
            </a:endParaRPr>
          </a:p>
          <a:p>
            <a:pPr>
              <a:buFont typeface="Wingdings" pitchFamily="2" charset="2"/>
              <a:buNone/>
            </a:pPr>
            <a:r>
              <a:rPr kumimoji="0" lang="zh-CN" altLang="en-US" sz="1800"/>
              <a:t>  </a:t>
            </a:r>
            <a:r>
              <a:rPr kumimoji="0" lang="zh-CN" altLang="en-US" sz="2800"/>
              <a:t> </a:t>
            </a:r>
            <a:r>
              <a:rPr kumimoji="0" lang="en-US" altLang="zh-CN" sz="2800" b="1">
                <a:solidFill>
                  <a:srgbClr val="FFFFCC"/>
                </a:solidFill>
                <a:latin typeface="Arial Unicode MS" panose="020B0604020202020204" pitchFamily="34" charset="-128"/>
              </a:rPr>
              <a:t>(1) </a:t>
            </a:r>
            <a:r>
              <a:rPr kumimoji="0" lang="zh-CN" altLang="en-US" sz="2800" b="1">
                <a:solidFill>
                  <a:srgbClr val="FFFFCC"/>
                </a:solidFill>
                <a:latin typeface="Arial Unicode MS" panose="020B0604020202020204" pitchFamily="34" charset="-128"/>
              </a:rPr>
              <a:t>用</a:t>
            </a:r>
            <a:r>
              <a:rPr kumimoji="0" lang="zh-CN" altLang="en-US" sz="2800" b="1">
                <a:solidFill>
                  <a:srgbClr val="FF0000"/>
                </a:solidFill>
                <a:latin typeface="Arial Unicode MS" panose="020B0604020202020204" pitchFamily="34" charset="-128"/>
              </a:rPr>
              <a:t>新理由</a:t>
            </a:r>
            <a:r>
              <a:rPr kumimoji="0" lang="zh-CN" altLang="en-US" sz="2800" b="1">
                <a:solidFill>
                  <a:srgbClr val="FFFFCC"/>
                </a:solidFill>
                <a:latin typeface="Arial Unicode MS" panose="020B0604020202020204" pitchFamily="34" charset="-128"/>
              </a:rPr>
              <a:t>来支持</a:t>
            </a:r>
            <a:r>
              <a:rPr kumimoji="0" lang="zh-CN" altLang="en-US" sz="2800" b="1">
                <a:solidFill>
                  <a:srgbClr val="FF0000"/>
                </a:solidFill>
                <a:latin typeface="Arial Unicode MS" panose="020B0604020202020204" pitchFamily="34" charset="-128"/>
              </a:rPr>
              <a:t>相同的结论</a:t>
            </a:r>
            <a:endParaRPr kumimoji="0" lang="zh-CN" altLang="en-US" sz="2800">
              <a:solidFill>
                <a:srgbClr val="FFFFCC"/>
              </a:solidFill>
              <a:latin typeface="Arial Unicode MS" panose="020B0604020202020204" pitchFamily="34" charset="-128"/>
            </a:endParaRPr>
          </a:p>
          <a:p>
            <a:pPr>
              <a:buFont typeface="Wingdings" pitchFamily="2" charset="2"/>
              <a:buNone/>
            </a:pPr>
            <a:r>
              <a:rPr kumimoji="0" lang="zh-CN" altLang="en-US" sz="2800"/>
              <a:t>       </a:t>
            </a:r>
          </a:p>
          <a:p>
            <a:pPr lvl="1">
              <a:buFont typeface="Wingdings" pitchFamily="2" charset="2"/>
              <a:buChar char="Ø"/>
            </a:pPr>
            <a:r>
              <a:rPr kumimoji="0" lang="zh-CN" altLang="en-US" sz="2800" i="1">
                <a:solidFill>
                  <a:schemeClr val="tx2"/>
                </a:solidFill>
                <a:ea typeface="汉鼎简楷体" pitchFamily="49" charset="-122"/>
              </a:rPr>
              <a:t>最近这几年，英国国内发现了几种来自境外的昆虫，人们把这种趋势归之于，气候</a:t>
            </a:r>
            <a:r>
              <a:rPr kumimoji="0" lang="zh-CN" altLang="en-US" sz="2800" i="1">
                <a:solidFill>
                  <a:srgbClr val="FF0000"/>
                </a:solidFill>
                <a:ea typeface="汉鼎简楷体" pitchFamily="49" charset="-122"/>
              </a:rPr>
              <a:t>变暖</a:t>
            </a:r>
            <a:r>
              <a:rPr kumimoji="0" lang="zh-CN" altLang="en-US" sz="2800" i="1">
                <a:solidFill>
                  <a:schemeClr val="tx2"/>
                </a:solidFill>
                <a:ea typeface="汉鼎简楷体" pitchFamily="49" charset="-122"/>
              </a:rPr>
              <a:t>使得这些物种得以安然度过（英国）的冬天。伦敦自然历史博物馆的巴克莱对气候变化是这些英国新居民的原因的看法不很信服。他认为，</a:t>
            </a:r>
            <a:r>
              <a:rPr kumimoji="0" lang="zh-CN" altLang="en-US" sz="2800" i="1">
                <a:solidFill>
                  <a:srgbClr val="FF0000"/>
                </a:solidFill>
                <a:ea typeface="汉鼎简楷体" pitchFamily="49" charset="-122"/>
              </a:rPr>
              <a:t>欧洲的统一</a:t>
            </a:r>
            <a:r>
              <a:rPr kumimoji="0" lang="zh-CN" altLang="en-US" sz="2800" i="1">
                <a:solidFill>
                  <a:schemeClr val="tx2"/>
                </a:solidFill>
                <a:ea typeface="汉鼎简楷体" pitchFamily="49" charset="-122"/>
              </a:rPr>
              <a:t>可能是其原因。“这很难判断”，巴克莱说，“因为我们发现，全球变暖对这些昆虫群可能产生影响的时期，几乎和欧盟打开它的成员之间贸易障碍的时期</a:t>
            </a:r>
            <a:r>
              <a:rPr kumimoji="0" lang="zh-CN" altLang="en-US" sz="2800" i="1">
                <a:solidFill>
                  <a:srgbClr val="FF6600"/>
                </a:solidFill>
                <a:ea typeface="汉鼎简楷体" pitchFamily="49" charset="-122"/>
              </a:rPr>
              <a:t>重合</a:t>
            </a:r>
            <a:r>
              <a:rPr kumimoji="0" lang="zh-CN" altLang="en-US" sz="2800" i="1">
                <a:solidFill>
                  <a:schemeClr val="tx2"/>
                </a:solidFill>
                <a:ea typeface="汉鼎简楷体" pitchFamily="49" charset="-122"/>
              </a:rPr>
              <a:t>。因此在过去十五年里，我们从意大利、西班牙和法国南部进口更多的东西，与此同时我们有这样的气候变化－－所以，可能的原因有两个。</a:t>
            </a:r>
            <a:endParaRPr kumimoji="0" lang="zh-CN" altLang="en-US" sz="2800" i="1">
              <a:solidFill>
                <a:schemeClr val="tx2"/>
              </a:solidFill>
            </a:endParaRPr>
          </a:p>
        </p:txBody>
      </p:sp>
      <p:sp>
        <p:nvSpPr>
          <p:cNvPr id="2" name="幻灯片编号占位符 1">
            <a:extLst>
              <a:ext uri="{FF2B5EF4-FFF2-40B4-BE49-F238E27FC236}">
                <a16:creationId xmlns:a16="http://schemas.microsoft.com/office/drawing/2014/main" id="{DEAFE67A-D214-E1D5-573F-A424642972E5}"/>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2D0BA980-987E-064E-BE49-EE39ACFD748E}" type="slidenum">
              <a:rPr kumimoji="0" lang="en-US" altLang="zh-CN" sz="1200"/>
              <a:pPr/>
              <a:t>14</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150"/>
                                  </p:iterate>
                                  <p:childTnLst>
                                    <p:set>
                                      <p:cBhvr override="childStyle">
                                        <p:cTn id="6" dur="indefinite"/>
                                        <p:tgtEl>
                                          <p:spTgt spid="13315">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6">
            <a:extLst>
              <a:ext uri="{FF2B5EF4-FFF2-40B4-BE49-F238E27FC236}">
                <a16:creationId xmlns:a16="http://schemas.microsoft.com/office/drawing/2014/main" id="{8B0095F4-521E-A713-EFC3-64847AE16077}"/>
              </a:ext>
            </a:extLst>
          </p:cNvPr>
          <p:cNvSpPr>
            <a:spLocks noChangeArrowheads="1"/>
          </p:cNvSpPr>
          <p:nvPr/>
        </p:nvSpPr>
        <p:spPr bwMode="auto">
          <a:xfrm>
            <a:off x="228600" y="381000"/>
            <a:ext cx="8839200" cy="556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400" b="1"/>
              <a:t>原来的论证：</a:t>
            </a:r>
          </a:p>
          <a:p>
            <a:endParaRPr kumimoji="0" lang="zh-CN" altLang="en-US" sz="2400" b="1"/>
          </a:p>
          <a:p>
            <a:pPr>
              <a:buFont typeface="Wingdings" pitchFamily="2" charset="2"/>
              <a:buNone/>
            </a:pPr>
            <a:r>
              <a:rPr kumimoji="0" lang="zh-CN" altLang="en-US" sz="2400" i="1">
                <a:solidFill>
                  <a:srgbClr val="FFFF00"/>
                </a:solidFill>
                <a:latin typeface="汉鼎简楷体" pitchFamily="49" charset="-122"/>
                <a:ea typeface="汉鼎简楷体" pitchFamily="49" charset="-122"/>
              </a:rPr>
              <a:t>过去</a:t>
            </a:r>
            <a:r>
              <a:rPr kumimoji="0" lang="en-US" altLang="zh-CN" sz="2400" i="1">
                <a:solidFill>
                  <a:srgbClr val="FFFF00"/>
                </a:solidFill>
                <a:latin typeface="汉鼎简楷体" pitchFamily="49" charset="-122"/>
                <a:ea typeface="汉鼎简楷体" pitchFamily="49" charset="-122"/>
              </a:rPr>
              <a:t>15</a:t>
            </a:r>
            <a:r>
              <a:rPr kumimoji="0" lang="zh-CN" altLang="en-US" sz="2400" i="1">
                <a:solidFill>
                  <a:srgbClr val="FFFF00"/>
                </a:solidFill>
                <a:latin typeface="汉鼎简楷体" pitchFamily="49" charset="-122"/>
                <a:ea typeface="汉鼎简楷体" pitchFamily="49" charset="-122"/>
              </a:rPr>
              <a:t>年</a:t>
            </a:r>
            <a:r>
              <a:rPr kumimoji="0" lang="zh-CN" altLang="en-US" sz="2400" i="1">
                <a:solidFill>
                  <a:srgbClr val="FF6600"/>
                </a:solidFill>
                <a:latin typeface="汉鼎简楷体" pitchFamily="49" charset="-122"/>
                <a:ea typeface="汉鼎简楷体" pitchFamily="49" charset="-122"/>
              </a:rPr>
              <a:t>气候变暖</a:t>
            </a:r>
            <a:r>
              <a:rPr kumimoji="0" lang="en-US" altLang="zh-CN" sz="2400" i="1">
                <a:solidFill>
                  <a:srgbClr val="FFFF00"/>
                </a:solidFill>
                <a:latin typeface="汉鼎简楷体" pitchFamily="49" charset="-122"/>
                <a:ea typeface="汉鼎简楷体" pitchFamily="49" charset="-122"/>
              </a:rPr>
              <a:t>, </a:t>
            </a:r>
            <a:r>
              <a:rPr kumimoji="0" lang="zh-CN" altLang="en-US" sz="2400" i="1">
                <a:solidFill>
                  <a:srgbClr val="FFFF00"/>
                </a:solidFill>
                <a:latin typeface="汉鼎简楷体" pitchFamily="49" charset="-122"/>
                <a:ea typeface="汉鼎简楷体" pitchFamily="49" charset="-122"/>
              </a:rPr>
              <a:t>同时在英国发现几种来自欧洲南部的昆虫</a:t>
            </a:r>
            <a:endParaRPr kumimoji="0" lang="en-US" altLang="zh-CN" sz="2400" i="1">
              <a:solidFill>
                <a:srgbClr val="FFFF00"/>
              </a:solidFill>
              <a:latin typeface="汉鼎简楷体" pitchFamily="49" charset="-122"/>
              <a:ea typeface="汉鼎简楷体" pitchFamily="49" charset="-122"/>
            </a:endParaRPr>
          </a:p>
          <a:p>
            <a:pPr>
              <a:buFont typeface="Wingdings" pitchFamily="2" charset="2"/>
              <a:buNone/>
            </a:pPr>
            <a:r>
              <a:rPr kumimoji="0" lang="zh-CN" altLang="en-US" sz="2400">
                <a:solidFill>
                  <a:srgbClr val="FFFF00"/>
                </a:solidFill>
                <a:effectLst>
                  <a:outerShdw blurRad="38100" dist="38100" dir="2700000" algn="tl">
                    <a:srgbClr val="000000"/>
                  </a:outerShdw>
                </a:effectLst>
              </a:rPr>
              <a:t> ─────────────────────────</a:t>
            </a:r>
            <a:endParaRPr kumimoji="0" lang="en-US" altLang="zh-CN" sz="2400">
              <a:solidFill>
                <a:srgbClr val="FFFF00"/>
              </a:solidFill>
              <a:effectLst>
                <a:outerShdw blurRad="38100" dist="38100" dir="2700000" algn="tl">
                  <a:srgbClr val="000000"/>
                </a:outerShdw>
              </a:effectLst>
            </a:endParaRPr>
          </a:p>
          <a:p>
            <a:pPr>
              <a:buFont typeface="Wingdings" pitchFamily="2" charset="2"/>
              <a:buNone/>
            </a:pPr>
            <a:r>
              <a:rPr kumimoji="0" lang="zh-CN" altLang="en-US" sz="2400" i="1">
                <a:solidFill>
                  <a:srgbClr val="FFFF00"/>
                </a:solidFill>
                <a:latin typeface="汉鼎简楷体" pitchFamily="49" charset="-122"/>
                <a:ea typeface="汉鼎简楷体" pitchFamily="49" charset="-122"/>
              </a:rPr>
              <a:t>所以</a:t>
            </a:r>
            <a:r>
              <a:rPr kumimoji="0" lang="en-US" altLang="zh-CN" sz="2400" i="1">
                <a:solidFill>
                  <a:srgbClr val="FFFF00"/>
                </a:solidFill>
                <a:latin typeface="汉鼎简楷体" pitchFamily="49" charset="-122"/>
                <a:ea typeface="汉鼎简楷体" pitchFamily="49" charset="-122"/>
              </a:rPr>
              <a:t>,</a:t>
            </a:r>
            <a:r>
              <a:rPr kumimoji="0" lang="zh-CN" altLang="en-US" sz="2400" i="1">
                <a:solidFill>
                  <a:srgbClr val="FFFF00"/>
                </a:solidFill>
                <a:latin typeface="汉鼎简楷体" pitchFamily="49" charset="-122"/>
                <a:ea typeface="汉鼎简楷体" pitchFamily="49" charset="-122"/>
              </a:rPr>
              <a:t>气候变暖是这些昆虫在英国出现的原因</a:t>
            </a:r>
          </a:p>
          <a:p>
            <a:endParaRPr kumimoji="0" lang="en-US" altLang="zh-CN" sz="2400" i="1">
              <a:solidFill>
                <a:srgbClr val="FFFF00"/>
              </a:solidFill>
              <a:latin typeface="汉鼎简楷体" pitchFamily="49" charset="-122"/>
              <a:ea typeface="汉鼎简楷体" pitchFamily="49" charset="-122"/>
            </a:endParaRPr>
          </a:p>
          <a:p>
            <a:pPr>
              <a:buFont typeface="Wingdings" pitchFamily="2" charset="2"/>
              <a:buNone/>
            </a:pPr>
            <a:endParaRPr kumimoji="0" lang="en-US" altLang="zh-CN" sz="2400" b="1"/>
          </a:p>
          <a:p>
            <a:pPr>
              <a:buFont typeface="Wingdings" pitchFamily="2" charset="2"/>
              <a:buNone/>
            </a:pPr>
            <a:r>
              <a:rPr kumimoji="0" lang="zh-CN" altLang="en-US" sz="2400" b="1"/>
              <a:t>巴克莱不相信这个因果关系结论。他提出了第二个论证，欧洲的统一可能是其原因</a:t>
            </a:r>
            <a:r>
              <a:rPr kumimoji="0" lang="en-US" altLang="zh-CN" sz="2400" b="1"/>
              <a:t>:</a:t>
            </a:r>
          </a:p>
          <a:p>
            <a:pPr>
              <a:buFont typeface="Wingdings" pitchFamily="2" charset="2"/>
              <a:buNone/>
            </a:pPr>
            <a:endParaRPr kumimoji="0" lang="en-US" altLang="zh-CN" sz="2400"/>
          </a:p>
          <a:p>
            <a:pPr>
              <a:buFont typeface="Wingdings" pitchFamily="2" charset="2"/>
              <a:buNone/>
            </a:pPr>
            <a:r>
              <a:rPr kumimoji="0" lang="zh-CN" altLang="en-US" sz="2400" i="1">
                <a:solidFill>
                  <a:schemeClr val="hlink"/>
                </a:solidFill>
                <a:latin typeface="汉鼎简楷体" pitchFamily="49" charset="-122"/>
                <a:ea typeface="汉鼎简楷体" pitchFamily="49" charset="-122"/>
              </a:rPr>
              <a:t>过去</a:t>
            </a:r>
            <a:r>
              <a:rPr kumimoji="0" lang="en-US" altLang="zh-CN" sz="2400" i="1">
                <a:solidFill>
                  <a:schemeClr val="hlink"/>
                </a:solidFill>
                <a:latin typeface="汉鼎简楷体" pitchFamily="49" charset="-122"/>
                <a:ea typeface="汉鼎简楷体" pitchFamily="49" charset="-122"/>
              </a:rPr>
              <a:t>15</a:t>
            </a:r>
            <a:r>
              <a:rPr kumimoji="0" lang="zh-CN" altLang="en-US" sz="2400" i="1">
                <a:solidFill>
                  <a:schemeClr val="hlink"/>
                </a:solidFill>
                <a:latin typeface="汉鼎简楷体" pitchFamily="49" charset="-122"/>
                <a:ea typeface="汉鼎简楷体" pitchFamily="49" charset="-122"/>
              </a:rPr>
              <a:t>年</a:t>
            </a:r>
            <a:r>
              <a:rPr kumimoji="0" lang="zh-CN" altLang="en-US" sz="2400" i="1">
                <a:solidFill>
                  <a:srgbClr val="FF6600"/>
                </a:solidFill>
                <a:latin typeface="汉鼎简楷体" pitchFamily="49" charset="-122"/>
                <a:ea typeface="汉鼎简楷体" pitchFamily="49" charset="-122"/>
              </a:rPr>
              <a:t>欧洲统一</a:t>
            </a:r>
            <a:r>
              <a:rPr kumimoji="0" lang="en-US" altLang="zh-CN" sz="2400" i="1">
                <a:solidFill>
                  <a:schemeClr val="hlink"/>
                </a:solidFill>
                <a:latin typeface="汉鼎简楷体" pitchFamily="49" charset="-122"/>
                <a:ea typeface="汉鼎简楷体" pitchFamily="49" charset="-122"/>
              </a:rPr>
              <a:t>, </a:t>
            </a:r>
            <a:r>
              <a:rPr kumimoji="0" lang="zh-CN" altLang="en-US" sz="2400" i="1">
                <a:solidFill>
                  <a:schemeClr val="hlink"/>
                </a:solidFill>
                <a:latin typeface="汉鼎简楷体" pitchFamily="49" charset="-122"/>
                <a:ea typeface="汉鼎简楷体" pitchFamily="49" charset="-122"/>
              </a:rPr>
              <a:t>同时在英国发现几种来自欧洲南部的昆虫</a:t>
            </a:r>
          </a:p>
          <a:p>
            <a:pPr>
              <a:buFont typeface="Wingdings" pitchFamily="2" charset="2"/>
              <a:buNone/>
            </a:pPr>
            <a:r>
              <a:rPr kumimoji="0" lang="zh-CN" altLang="en-US" sz="2400">
                <a:solidFill>
                  <a:schemeClr val="hlink"/>
                </a:solidFill>
                <a:effectLst>
                  <a:outerShdw blurRad="38100" dist="38100" dir="2700000" algn="tl">
                    <a:srgbClr val="000000"/>
                  </a:outerShdw>
                </a:effectLst>
              </a:rPr>
              <a:t>────────────────────────────</a:t>
            </a:r>
            <a:r>
              <a:rPr kumimoji="0" lang="zh-CN" altLang="en-US" sz="2400" i="1">
                <a:solidFill>
                  <a:schemeClr val="hlink"/>
                </a:solidFill>
                <a:latin typeface="汉鼎简楷体" pitchFamily="49" charset="-122"/>
                <a:ea typeface="汉鼎简楷体" pitchFamily="49" charset="-122"/>
              </a:rPr>
              <a:t>  所以</a:t>
            </a:r>
            <a:r>
              <a:rPr kumimoji="0" lang="en-US" altLang="zh-CN" sz="2400" i="1">
                <a:solidFill>
                  <a:schemeClr val="hlink"/>
                </a:solidFill>
                <a:latin typeface="汉鼎简楷体" pitchFamily="49" charset="-122"/>
                <a:ea typeface="汉鼎简楷体" pitchFamily="49" charset="-122"/>
              </a:rPr>
              <a:t>,</a:t>
            </a:r>
            <a:r>
              <a:rPr kumimoji="0" lang="en-US" altLang="zh-CN" sz="2400">
                <a:solidFill>
                  <a:schemeClr val="hlink"/>
                </a:solidFill>
                <a:latin typeface="汉鼎简楷体" pitchFamily="49" charset="-122"/>
                <a:ea typeface="汉鼎简楷体" pitchFamily="49" charset="-122"/>
              </a:rPr>
              <a:t> </a:t>
            </a:r>
            <a:r>
              <a:rPr kumimoji="0" lang="zh-CN" altLang="en-US" sz="2400" i="1">
                <a:solidFill>
                  <a:schemeClr val="hlink"/>
                </a:solidFill>
                <a:latin typeface="汉鼎简楷体" pitchFamily="49" charset="-122"/>
                <a:ea typeface="汉鼎简楷体" pitchFamily="49" charset="-122"/>
              </a:rPr>
              <a:t>欧盟的成员之间贸易增加是这些昆虫在英国出现的原因</a:t>
            </a:r>
          </a:p>
          <a:p>
            <a:endParaRPr kumimoji="0" lang="zh-CN" altLang="en-US" sz="2400">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033EC367-04E1-09C4-BB3C-8B368C06F61D}"/>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C5A51FEE-C959-714C-A9A0-01C257470CFF}" type="slidenum">
              <a:rPr kumimoji="0" lang="en-US" altLang="zh-CN" sz="1200"/>
              <a:pPr/>
              <a:t>15</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4338">
                                            <p:txEl>
                                              <p:pRg st="2" end="2"/>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14338">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98">
            <a:extLst>
              <a:ext uri="{FF2B5EF4-FFF2-40B4-BE49-F238E27FC236}">
                <a16:creationId xmlns:a16="http://schemas.microsoft.com/office/drawing/2014/main" id="{5264BB41-AE7F-3B62-0757-A01F6A62D3C0}"/>
              </a:ext>
            </a:extLst>
          </p:cNvPr>
          <p:cNvSpPr>
            <a:spLocks noChangeArrowheads="1"/>
          </p:cNvSpPr>
          <p:nvPr/>
        </p:nvSpPr>
        <p:spPr bwMode="auto">
          <a:xfrm>
            <a:off x="457200" y="381000"/>
            <a:ext cx="8205788"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2800" b="1">
                <a:solidFill>
                  <a:srgbClr val="FFFFCC"/>
                </a:solidFill>
                <a:latin typeface="Arial Unicode MS" panose="020B0604020202020204" pitchFamily="34" charset="-128"/>
              </a:rPr>
              <a:t>(2) </a:t>
            </a:r>
            <a:r>
              <a:rPr kumimoji="0" lang="zh-CN" altLang="en-US" sz="2800" b="1">
                <a:solidFill>
                  <a:srgbClr val="FF0000"/>
                </a:solidFill>
                <a:latin typeface="Arial Unicode MS" panose="020B0604020202020204" pitchFamily="34" charset="-128"/>
              </a:rPr>
              <a:t>反驳</a:t>
            </a:r>
            <a:r>
              <a:rPr kumimoji="0" lang="zh-CN" altLang="en-US" sz="2800" b="1">
                <a:solidFill>
                  <a:srgbClr val="FFFFCC"/>
                </a:solidFill>
                <a:latin typeface="Arial Unicode MS" panose="020B0604020202020204" pitchFamily="34" charset="-128"/>
              </a:rPr>
              <a:t>原来的理由</a:t>
            </a:r>
            <a:r>
              <a:rPr kumimoji="0" lang="zh-CN" altLang="en-US" sz="2800"/>
              <a:t>：</a:t>
            </a:r>
          </a:p>
          <a:p>
            <a:pPr lvl="1">
              <a:buFont typeface="Wingdings" pitchFamily="2" charset="2"/>
              <a:buNone/>
            </a:pPr>
            <a:endParaRPr kumimoji="0" lang="en-US" altLang="zh-CN" sz="2800"/>
          </a:p>
          <a:p>
            <a:pPr lvl="1">
              <a:buFont typeface="Wingdings" pitchFamily="2" charset="2"/>
              <a:buNone/>
            </a:pPr>
            <a:r>
              <a:rPr kumimoji="0" lang="zh-CN" altLang="en-US" sz="2800" i="1">
                <a:solidFill>
                  <a:srgbClr val="CCECFF"/>
                </a:solidFill>
                <a:ea typeface="汉鼎简楷体" pitchFamily="49" charset="-122"/>
              </a:rPr>
              <a:t>气候变暖</a:t>
            </a:r>
            <a:r>
              <a:rPr kumimoji="0" lang="zh-CN" altLang="en-US" sz="2800" i="1">
                <a:solidFill>
                  <a:srgbClr val="FF6600"/>
                </a:solidFill>
                <a:ea typeface="汉鼎简楷体" pitchFamily="49" charset="-122"/>
              </a:rPr>
              <a:t>不是</a:t>
            </a:r>
            <a:r>
              <a:rPr kumimoji="0" lang="zh-CN" altLang="en-US" sz="2800" i="1">
                <a:solidFill>
                  <a:srgbClr val="CCECFF"/>
                </a:solidFill>
                <a:ea typeface="汉鼎简楷体" pitchFamily="49" charset="-122"/>
              </a:rPr>
              <a:t>这些英国新居民的原因，我们并没有证据说这些昆虫需要温度变暖才能生存下来，</a:t>
            </a:r>
            <a:r>
              <a:rPr kumimoji="0" lang="zh-CN" altLang="en-US" sz="2800" i="1">
                <a:solidFill>
                  <a:srgbClr val="FF0000"/>
                </a:solidFill>
                <a:ea typeface="汉鼎简楷体" pitchFamily="49" charset="-122"/>
              </a:rPr>
              <a:t>过去</a:t>
            </a:r>
            <a:r>
              <a:rPr kumimoji="0" lang="zh-CN" altLang="en-US" sz="2800" i="1">
                <a:solidFill>
                  <a:srgbClr val="CCECFF"/>
                </a:solidFill>
                <a:ea typeface="汉鼎简楷体" pitchFamily="49" charset="-122"/>
              </a:rPr>
              <a:t>的气候变暖并没有对它们的生存环境产生重大的影响。</a:t>
            </a:r>
          </a:p>
          <a:p>
            <a:pPr>
              <a:buFont typeface="Wingdings" pitchFamily="2" charset="2"/>
              <a:buNone/>
            </a:pPr>
            <a:r>
              <a:rPr kumimoji="0" lang="en-US" altLang="zh-CN" sz="2800" b="1">
                <a:solidFill>
                  <a:srgbClr val="FFFFCC"/>
                </a:solidFill>
                <a:latin typeface="Arial Unicode MS" panose="020B0604020202020204" pitchFamily="34" charset="-128"/>
              </a:rPr>
              <a:t>  </a:t>
            </a:r>
          </a:p>
          <a:p>
            <a:pPr>
              <a:buFont typeface="Wingdings" pitchFamily="2" charset="2"/>
              <a:buNone/>
            </a:pPr>
            <a:r>
              <a:rPr kumimoji="0" lang="en-US" altLang="zh-CN" sz="2800" b="1">
                <a:solidFill>
                  <a:srgbClr val="FFFFCC"/>
                </a:solidFill>
                <a:latin typeface="Arial Unicode MS" panose="020B0604020202020204" pitchFamily="34" charset="-128"/>
              </a:rPr>
              <a:t> (3) </a:t>
            </a:r>
            <a:r>
              <a:rPr kumimoji="0" lang="zh-CN" altLang="en-US" sz="2800" b="1">
                <a:solidFill>
                  <a:srgbClr val="FF0000"/>
                </a:solidFill>
                <a:latin typeface="Arial Unicode MS" panose="020B0604020202020204" pitchFamily="34" charset="-128"/>
              </a:rPr>
              <a:t>不同的解释</a:t>
            </a:r>
            <a:r>
              <a:rPr kumimoji="0" lang="zh-CN" altLang="en-US" sz="2800" b="1">
                <a:solidFill>
                  <a:srgbClr val="FFFFCC"/>
                </a:solidFill>
                <a:latin typeface="Arial Unicode MS" panose="020B0604020202020204" pitchFamily="34" charset="-128"/>
              </a:rPr>
              <a:t>导致相同的结论</a:t>
            </a:r>
          </a:p>
          <a:p>
            <a:pPr>
              <a:buFont typeface="Wingdings" pitchFamily="2" charset="2"/>
              <a:buNone/>
            </a:pPr>
            <a:r>
              <a:rPr kumimoji="0" lang="zh-CN" altLang="en-US" sz="2800"/>
              <a:t>     </a:t>
            </a:r>
          </a:p>
          <a:p>
            <a:pPr>
              <a:buFont typeface="Wingdings" pitchFamily="2" charset="2"/>
              <a:buNone/>
            </a:pPr>
            <a:r>
              <a:rPr kumimoji="0" lang="zh-CN" altLang="en-US" sz="2800"/>
              <a:t>   比如将这些昆虫能适应英国的冬天的事实解释为</a:t>
            </a:r>
            <a:r>
              <a:rPr kumimoji="0" lang="zh-CN" altLang="en-US" sz="2800">
                <a:solidFill>
                  <a:srgbClr val="FF0000"/>
                </a:solidFill>
              </a:rPr>
              <a:t>昆虫的适应能力</a:t>
            </a:r>
            <a:r>
              <a:rPr kumimoji="0" lang="zh-CN" altLang="en-US" sz="2800"/>
              <a:t>的提高，或者其种群中能抗寒的成员存活并繁殖下来</a:t>
            </a:r>
            <a:r>
              <a:rPr kumimoji="0" lang="zh-CN" altLang="en-US" sz="2400"/>
              <a:t>。</a:t>
            </a:r>
          </a:p>
          <a:p>
            <a:endParaRPr kumimoji="0" lang="zh-CN" altLang="en-US" sz="2200" i="1">
              <a:solidFill>
                <a:srgbClr val="CCECFF"/>
              </a:solidFill>
              <a:ea typeface="汉鼎简楷体" pitchFamily="49" charset="-122"/>
            </a:endParaRPr>
          </a:p>
          <a:p>
            <a:pPr>
              <a:buFont typeface="Wingdings" pitchFamily="2" charset="2"/>
              <a:buNone/>
            </a:pPr>
            <a:r>
              <a:rPr kumimoji="0" lang="zh-CN" altLang="en-US" sz="2400"/>
              <a:t>　</a:t>
            </a:r>
            <a:r>
              <a:rPr kumimoji="0" lang="zh-CN" altLang="en-US" sz="1800"/>
              <a:t>　</a:t>
            </a:r>
            <a:endParaRPr kumimoji="0" lang="zh-CN" altLang="en-US" sz="1800" i="1">
              <a:solidFill>
                <a:srgbClr val="000066"/>
              </a:solidFill>
            </a:endParaRPr>
          </a:p>
        </p:txBody>
      </p:sp>
      <p:sp>
        <p:nvSpPr>
          <p:cNvPr id="2" name="幻灯片编号占位符 1">
            <a:extLst>
              <a:ext uri="{FF2B5EF4-FFF2-40B4-BE49-F238E27FC236}">
                <a16:creationId xmlns:a16="http://schemas.microsoft.com/office/drawing/2014/main" id="{36462D7A-B7AA-B850-4D7E-3D9B22D9319F}"/>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016836A3-C788-9E41-9ACE-4694EBD154BE}" type="slidenum">
              <a:rPr kumimoji="0" lang="en-US" altLang="zh-CN" sz="1200"/>
              <a:pPr/>
              <a:t>16</a:t>
            </a:fld>
            <a:endParaRPr kumimoji="0" lang="en-US" altLang="zh-CN"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98">
            <a:extLst>
              <a:ext uri="{FF2B5EF4-FFF2-40B4-BE49-F238E27FC236}">
                <a16:creationId xmlns:a16="http://schemas.microsoft.com/office/drawing/2014/main" id="{B5856761-4F48-AAC4-921B-C3139383B36F}"/>
              </a:ext>
            </a:extLst>
          </p:cNvPr>
          <p:cNvSpPr>
            <a:spLocks noChangeArrowheads="1"/>
          </p:cNvSpPr>
          <p:nvPr/>
        </p:nvSpPr>
        <p:spPr bwMode="auto">
          <a:xfrm>
            <a:off x="457200" y="381000"/>
            <a:ext cx="8205788" cy="58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2800" b="1">
                <a:solidFill>
                  <a:srgbClr val="FFFFCC"/>
                </a:solidFill>
                <a:latin typeface="Arial Unicode MS" panose="020B0604020202020204" pitchFamily="34" charset="-128"/>
              </a:rPr>
              <a:t>  (4) </a:t>
            </a:r>
            <a:r>
              <a:rPr kumimoji="0" lang="zh-CN" altLang="en-US" sz="2800" b="1">
                <a:solidFill>
                  <a:srgbClr val="FFFFCC"/>
                </a:solidFill>
                <a:latin typeface="Arial Unicode MS" panose="020B0604020202020204" pitchFamily="34" charset="-128"/>
              </a:rPr>
              <a:t>想象</a:t>
            </a:r>
            <a:r>
              <a:rPr kumimoji="0" lang="zh-CN" altLang="en-US" sz="2800" b="1">
                <a:solidFill>
                  <a:srgbClr val="FF0000"/>
                </a:solidFill>
                <a:latin typeface="Arial Unicode MS" panose="020B0604020202020204" pitchFamily="34" charset="-128"/>
              </a:rPr>
              <a:t>反例</a:t>
            </a:r>
            <a:endParaRPr kumimoji="0" lang="en-US" altLang="zh-CN" sz="2800"/>
          </a:p>
          <a:p>
            <a:pPr>
              <a:buFont typeface="Wingdings" pitchFamily="2" charset="2"/>
              <a:buNone/>
            </a:pPr>
            <a:endParaRPr kumimoji="0" lang="zh-CN" altLang="en-US" sz="2800"/>
          </a:p>
          <a:p>
            <a:pPr lvl="1">
              <a:buFont typeface="Wingdings" pitchFamily="2" charset="2"/>
              <a:buNone/>
            </a:pPr>
            <a:r>
              <a:rPr kumimoji="0" lang="zh-CN" altLang="en-US" sz="2800" i="1">
                <a:solidFill>
                  <a:srgbClr val="CCECFF"/>
                </a:solidFill>
                <a:ea typeface="汉鼎简楷体" pitchFamily="49" charset="-122"/>
              </a:rPr>
              <a:t>气候变暖不是这些英国新居民的原因，欧洲</a:t>
            </a:r>
            <a:r>
              <a:rPr kumimoji="0" lang="zh-CN" altLang="en-US" sz="2800" i="1">
                <a:solidFill>
                  <a:srgbClr val="FF0000"/>
                </a:solidFill>
                <a:ea typeface="汉鼎简楷体" pitchFamily="49" charset="-122"/>
              </a:rPr>
              <a:t>南部</a:t>
            </a:r>
            <a:r>
              <a:rPr kumimoji="0" lang="zh-CN" altLang="en-US" sz="2800" i="1">
                <a:solidFill>
                  <a:srgbClr val="CCECFF"/>
                </a:solidFill>
                <a:ea typeface="汉鼎简楷体" pitchFamily="49" charset="-122"/>
              </a:rPr>
              <a:t>过去曾经有过比英国冬天更</a:t>
            </a:r>
            <a:r>
              <a:rPr kumimoji="0" lang="zh-CN" altLang="en-US" sz="2800" i="1">
                <a:solidFill>
                  <a:srgbClr val="FF6600"/>
                </a:solidFill>
                <a:ea typeface="汉鼎简楷体" pitchFamily="49" charset="-122"/>
              </a:rPr>
              <a:t>冷</a:t>
            </a:r>
            <a:r>
              <a:rPr kumimoji="0" lang="zh-CN" altLang="en-US" sz="2800" i="1">
                <a:solidFill>
                  <a:srgbClr val="CCECFF"/>
                </a:solidFill>
                <a:ea typeface="汉鼎简楷体" pitchFamily="49" charset="-122"/>
              </a:rPr>
              <a:t>的时期，它们在那里依然无恙。</a:t>
            </a:r>
          </a:p>
          <a:p>
            <a:pPr>
              <a:buFont typeface="Wingdings" pitchFamily="2" charset="2"/>
              <a:buNone/>
            </a:pPr>
            <a:endParaRPr kumimoji="0" lang="zh-CN" altLang="en-US" sz="2800" i="1">
              <a:solidFill>
                <a:srgbClr val="CCECFF"/>
              </a:solidFill>
              <a:ea typeface="汉鼎简楷体" pitchFamily="49" charset="-122"/>
            </a:endParaRPr>
          </a:p>
          <a:p>
            <a:pPr>
              <a:buFont typeface="Wingdings" pitchFamily="2" charset="2"/>
              <a:buNone/>
            </a:pPr>
            <a:r>
              <a:rPr kumimoji="0" lang="zh-CN" altLang="en-US" sz="2800" b="1">
                <a:solidFill>
                  <a:srgbClr val="FFFFCC"/>
                </a:solidFill>
                <a:latin typeface="Arial Unicode MS" panose="020B0604020202020204" pitchFamily="34" charset="-128"/>
              </a:rPr>
              <a:t> </a:t>
            </a:r>
            <a:r>
              <a:rPr kumimoji="0" lang="en-US" altLang="zh-CN" sz="2800" b="1">
                <a:solidFill>
                  <a:srgbClr val="FFFFCC"/>
                </a:solidFill>
                <a:latin typeface="Arial Unicode MS" panose="020B0604020202020204" pitchFamily="34" charset="-128"/>
              </a:rPr>
              <a:t>  (5) </a:t>
            </a:r>
            <a:r>
              <a:rPr kumimoji="0" lang="zh-CN" altLang="en-US" sz="2800" b="1">
                <a:solidFill>
                  <a:srgbClr val="FFFFCC"/>
                </a:solidFill>
                <a:latin typeface="Arial Unicode MS" panose="020B0604020202020204" pitchFamily="34" charset="-128"/>
              </a:rPr>
              <a:t>上面的办法的</a:t>
            </a:r>
            <a:r>
              <a:rPr kumimoji="0" lang="zh-CN" altLang="en-US" sz="2800" b="1">
                <a:solidFill>
                  <a:srgbClr val="FF0000"/>
                </a:solidFill>
                <a:latin typeface="Arial Unicode MS" panose="020B0604020202020204" pitchFamily="34" charset="-128"/>
              </a:rPr>
              <a:t>综合</a:t>
            </a:r>
            <a:r>
              <a:rPr kumimoji="0" lang="zh-CN" altLang="en-US" sz="2800" b="1">
                <a:solidFill>
                  <a:srgbClr val="FFFFCC"/>
                </a:solidFill>
                <a:latin typeface="Arial Unicode MS" panose="020B0604020202020204" pitchFamily="34" charset="-128"/>
              </a:rPr>
              <a:t>运用</a:t>
            </a:r>
            <a:endParaRPr kumimoji="0" lang="en-US" altLang="zh-CN" sz="2800" b="1">
              <a:solidFill>
                <a:srgbClr val="FFFFCC"/>
              </a:solidFill>
              <a:latin typeface="Arial Unicode MS" panose="020B0604020202020204" pitchFamily="34" charset="-128"/>
            </a:endParaRPr>
          </a:p>
          <a:p>
            <a:pPr>
              <a:buFont typeface="Wingdings" pitchFamily="2" charset="2"/>
              <a:buNone/>
            </a:pPr>
            <a:endParaRPr kumimoji="0" lang="zh-CN" altLang="en-US" sz="2800" b="1">
              <a:solidFill>
                <a:srgbClr val="FFFFCC"/>
              </a:solidFill>
              <a:latin typeface="Arial Unicode MS" panose="020B0604020202020204" pitchFamily="34" charset="-128"/>
            </a:endParaRPr>
          </a:p>
          <a:p>
            <a:pPr>
              <a:buFont typeface="Wingdings" pitchFamily="2" charset="2"/>
              <a:buNone/>
            </a:pPr>
            <a:r>
              <a:rPr kumimoji="0" lang="zh-CN" altLang="en-US" sz="2800"/>
              <a:t>   采用相反的结论，同时运用新的理由来支持新结论；反驳原结论的论证理由。新论证更多地采用这样的组合。</a:t>
            </a:r>
            <a:endParaRPr kumimoji="0" lang="en-US" altLang="zh-CN" sz="2800"/>
          </a:p>
          <a:p>
            <a:pPr>
              <a:buFont typeface="Wingdings" pitchFamily="2" charset="2"/>
              <a:buNone/>
            </a:pPr>
            <a:endParaRPr kumimoji="0" lang="en-US" altLang="zh-CN" sz="2800"/>
          </a:p>
          <a:p>
            <a:pPr>
              <a:buFont typeface="Wingdings" pitchFamily="2" charset="2"/>
              <a:buNone/>
            </a:pPr>
            <a:r>
              <a:rPr kumimoji="0" lang="zh-CN" altLang="en-US" sz="2800"/>
              <a:t>总之：</a:t>
            </a:r>
            <a:r>
              <a:rPr kumimoji="0" lang="zh-CN" altLang="en-US" sz="2800" b="1">
                <a:solidFill>
                  <a:srgbClr val="FF6600"/>
                </a:solidFill>
              </a:rPr>
              <a:t>好的论证需要考虑正反两方面的结论和理由</a:t>
            </a:r>
            <a:r>
              <a:rPr kumimoji="0" lang="zh-CN" altLang="en-US" sz="2800">
                <a:solidFill>
                  <a:srgbClr val="FF6600"/>
                </a:solidFill>
              </a:rPr>
              <a:t>。</a:t>
            </a:r>
            <a:r>
              <a:rPr kumimoji="0" lang="zh-CN" altLang="en-US" sz="2800"/>
              <a:t>　</a:t>
            </a:r>
            <a:r>
              <a:rPr kumimoji="0" lang="zh-CN" altLang="en-US" sz="2400"/>
              <a:t>　</a:t>
            </a:r>
            <a:r>
              <a:rPr kumimoji="0" lang="zh-CN" altLang="en-US" sz="1800"/>
              <a:t>　</a:t>
            </a:r>
            <a:endParaRPr kumimoji="0" lang="zh-CN" altLang="en-US" sz="1800" i="1">
              <a:solidFill>
                <a:srgbClr val="000066"/>
              </a:solidFill>
            </a:endParaRPr>
          </a:p>
        </p:txBody>
      </p:sp>
      <p:sp>
        <p:nvSpPr>
          <p:cNvPr id="2" name="幻灯片编号占位符 1">
            <a:extLst>
              <a:ext uri="{FF2B5EF4-FFF2-40B4-BE49-F238E27FC236}">
                <a16:creationId xmlns:a16="http://schemas.microsoft.com/office/drawing/2014/main" id="{C7CC422E-BBFC-2609-196B-BC3ACACEFBF6}"/>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8D47F27F-05AB-3045-A482-91104CE9C0CC}" type="slidenum">
              <a:rPr kumimoji="0" lang="en-US" altLang="zh-CN" sz="1200"/>
              <a:pPr/>
              <a:t>17</a:t>
            </a:fld>
            <a:endParaRPr kumimoji="0" lang="en-US" altLang="zh-CN"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a:extLst>
              <a:ext uri="{FF2B5EF4-FFF2-40B4-BE49-F238E27FC236}">
                <a16:creationId xmlns:a16="http://schemas.microsoft.com/office/drawing/2014/main" id="{31C08DFF-03AE-E71B-CAB6-8F1CED6410BC}"/>
              </a:ext>
            </a:extLst>
          </p:cNvPr>
          <p:cNvSpPr>
            <a:spLocks noGrp="1" noChangeArrowheads="1"/>
          </p:cNvSpPr>
          <p:nvPr>
            <p:ph type="body" idx="1"/>
          </p:nvPr>
        </p:nvSpPr>
        <p:spPr>
          <a:xfrm>
            <a:off x="457200" y="381000"/>
            <a:ext cx="8229600" cy="5791200"/>
          </a:xfrm>
        </p:spPr>
        <p:txBody>
          <a:bodyPr/>
          <a:lstStyle/>
          <a:p>
            <a:pPr>
              <a:lnSpc>
                <a:spcPct val="80000"/>
              </a:lnSpc>
            </a:pPr>
            <a:r>
              <a:rPr kumimoji="0" lang="zh-CN" altLang="en-US" sz="2400">
                <a:ea typeface="宋体" panose="02010600030101010101" pitchFamily="2" charset="-122"/>
              </a:rPr>
              <a:t>好论证不一定要否定原有的结论。</a:t>
            </a:r>
            <a:r>
              <a:rPr kumimoji="0" lang="zh-CN" altLang="en-US" sz="2400" b="1">
                <a:ea typeface="宋体" panose="02010600030101010101" pitchFamily="2" charset="-122"/>
              </a:rPr>
              <a:t>比如：</a:t>
            </a:r>
            <a:r>
              <a:rPr kumimoji="0" lang="zh-CN" altLang="en-US" sz="2400">
                <a:ea typeface="宋体" panose="02010600030101010101" pitchFamily="2" charset="-122"/>
              </a:rPr>
              <a:t>　　</a:t>
            </a:r>
          </a:p>
          <a:p>
            <a:pPr lvl="1">
              <a:lnSpc>
                <a:spcPct val="80000"/>
              </a:lnSpc>
            </a:pPr>
            <a:r>
              <a:rPr kumimoji="0" lang="zh-CN" altLang="en-US" sz="2400" b="1" i="1">
                <a:solidFill>
                  <a:srgbClr val="000066"/>
                </a:solidFill>
                <a:ea typeface="汉鼎简楷体" pitchFamily="49" charset="-122"/>
              </a:rPr>
              <a:t>气候变暖不是这些英国新居民的原因，我们并没有证据说这些昆虫需要温度变暖才能生存下来，</a:t>
            </a:r>
            <a:r>
              <a:rPr kumimoji="0" lang="zh-CN" altLang="en-US" sz="2400" b="1" i="1">
                <a:solidFill>
                  <a:srgbClr val="FF0000"/>
                </a:solidFill>
                <a:ea typeface="汉鼎简楷体" pitchFamily="49" charset="-122"/>
              </a:rPr>
              <a:t>过去</a:t>
            </a:r>
            <a:r>
              <a:rPr kumimoji="0" lang="zh-CN" altLang="en-US" sz="2400" b="1" i="1">
                <a:solidFill>
                  <a:srgbClr val="FF6600"/>
                </a:solidFill>
                <a:ea typeface="汉鼎简楷体" pitchFamily="49" charset="-122"/>
              </a:rPr>
              <a:t>的气候变暖</a:t>
            </a:r>
            <a:r>
              <a:rPr kumimoji="0" lang="zh-CN" altLang="en-US" sz="2400" b="1" i="1">
                <a:solidFill>
                  <a:srgbClr val="000066"/>
                </a:solidFill>
                <a:ea typeface="汉鼎简楷体" pitchFamily="49" charset="-122"/>
              </a:rPr>
              <a:t>并没有对它们的生存环境产生重大的影响。欧洲的</a:t>
            </a:r>
            <a:r>
              <a:rPr kumimoji="0" lang="zh-CN" altLang="en-US" sz="2400" b="1" i="1">
                <a:solidFill>
                  <a:srgbClr val="FF0000"/>
                </a:solidFill>
                <a:ea typeface="汉鼎简楷体" pitchFamily="49" charset="-122"/>
              </a:rPr>
              <a:t>统一</a:t>
            </a:r>
            <a:r>
              <a:rPr kumimoji="0" lang="zh-CN" altLang="en-US" sz="2400" b="1" i="1">
                <a:solidFill>
                  <a:srgbClr val="000066"/>
                </a:solidFill>
                <a:ea typeface="汉鼎简楷体" pitchFamily="49" charset="-122"/>
              </a:rPr>
              <a:t>可能是其原因，从意大利、西班牙和法国南部进口更多的东西正好和这些昆虫在英国出现的现象同时出现。</a:t>
            </a:r>
          </a:p>
          <a:p>
            <a:pPr eaLnBrk="1" hangingPunct="1">
              <a:lnSpc>
                <a:spcPct val="80000"/>
              </a:lnSpc>
              <a:buFont typeface="Wingdings" pitchFamily="2" charset="2"/>
              <a:buNone/>
            </a:pPr>
            <a:endParaRPr kumimoji="0" lang="zh-CN" altLang="en-US" sz="1600">
              <a:ea typeface="宋体" panose="02010600030101010101" pitchFamily="2" charset="-122"/>
            </a:endParaRPr>
          </a:p>
          <a:p>
            <a:pPr eaLnBrk="1" hangingPunct="1">
              <a:lnSpc>
                <a:spcPct val="80000"/>
              </a:lnSpc>
            </a:pPr>
            <a:endParaRPr kumimoji="0" lang="zh-CN" altLang="en-US" sz="1600">
              <a:ea typeface="宋体" panose="02010600030101010101" pitchFamily="2" charset="-122"/>
            </a:endParaRPr>
          </a:p>
          <a:p>
            <a:pPr eaLnBrk="1" hangingPunct="1">
              <a:lnSpc>
                <a:spcPct val="80000"/>
              </a:lnSpc>
            </a:pPr>
            <a:r>
              <a:rPr kumimoji="0" lang="zh-CN" altLang="en-US" sz="2400" b="1">
                <a:solidFill>
                  <a:srgbClr val="000066"/>
                </a:solidFill>
                <a:ea typeface="宋体" panose="02010600030101010101" pitchFamily="2" charset="-122"/>
              </a:rPr>
              <a:t>用上面的方法来构造竞争论证</a:t>
            </a:r>
            <a:r>
              <a:rPr kumimoji="0" lang="en-US" altLang="zh-CN" sz="2400" b="1">
                <a:solidFill>
                  <a:srgbClr val="000066"/>
                </a:solidFill>
                <a:ea typeface="宋体" panose="02010600030101010101" pitchFamily="2" charset="-122"/>
              </a:rPr>
              <a:t>:</a:t>
            </a:r>
            <a:endParaRPr kumimoji="0" lang="en-US" altLang="zh-CN" sz="2400">
              <a:solidFill>
                <a:srgbClr val="000066"/>
              </a:solidFill>
              <a:ea typeface="宋体" panose="02010600030101010101" pitchFamily="2" charset="-122"/>
            </a:endParaRPr>
          </a:p>
          <a:p>
            <a:pPr eaLnBrk="1" hangingPunct="1">
              <a:lnSpc>
                <a:spcPct val="80000"/>
              </a:lnSpc>
            </a:pPr>
            <a:endParaRPr kumimoji="0" lang="en-US" altLang="zh-CN" sz="1000">
              <a:solidFill>
                <a:srgbClr val="000066"/>
              </a:solidFill>
              <a:ea typeface="宋体" panose="02010600030101010101" pitchFamily="2" charset="-122"/>
            </a:endParaRPr>
          </a:p>
          <a:p>
            <a:pPr lvl="1" eaLnBrk="1" hangingPunct="1">
              <a:lnSpc>
                <a:spcPct val="80000"/>
              </a:lnSpc>
              <a:buFont typeface="Wingdings" pitchFamily="2" charset="2"/>
              <a:buNone/>
            </a:pPr>
            <a:r>
              <a:rPr kumimoji="0" lang="en-US" altLang="zh-CN" sz="2400" i="1">
                <a:solidFill>
                  <a:srgbClr val="000066"/>
                </a:solidFill>
                <a:ea typeface="宋体" panose="02010600030101010101" pitchFamily="2" charset="-122"/>
              </a:rPr>
              <a:t>1) </a:t>
            </a:r>
            <a:r>
              <a:rPr kumimoji="0" lang="en-US" altLang="zh-CN" sz="2400" i="1">
                <a:solidFill>
                  <a:srgbClr val="000066"/>
                </a:solidFill>
                <a:ea typeface="汉鼎简中楷" charset="-122"/>
              </a:rPr>
              <a:t>“</a:t>
            </a:r>
            <a:r>
              <a:rPr kumimoji="0" lang="zh-CN" altLang="en-US" sz="2400" i="1">
                <a:solidFill>
                  <a:srgbClr val="000066"/>
                </a:solidFill>
                <a:ea typeface="汉鼎简中楷" charset="-122"/>
              </a:rPr>
              <a:t>咱中国是最不适合搞恐怖袭击的国家，因为中国对户籍的管理严格。你在小区里一转悠，一帮老太太追上了，你找谁啊你！你这家伙鬼头鬼脑的，进我们小区门也没有！你想安炸药，能让你安吗？”</a:t>
            </a:r>
          </a:p>
          <a:p>
            <a:pPr eaLnBrk="1" hangingPunct="1">
              <a:lnSpc>
                <a:spcPct val="80000"/>
              </a:lnSpc>
            </a:pPr>
            <a:endParaRPr kumimoji="0" lang="zh-CN" altLang="en-US" sz="1000" i="1">
              <a:solidFill>
                <a:srgbClr val="000066"/>
              </a:solidFill>
              <a:ea typeface="汉鼎简中楷" charset="-122"/>
            </a:endParaRPr>
          </a:p>
          <a:p>
            <a:pPr lvl="1" eaLnBrk="1" hangingPunct="1">
              <a:lnSpc>
                <a:spcPct val="80000"/>
              </a:lnSpc>
              <a:buFont typeface="Wingdings" pitchFamily="2" charset="2"/>
              <a:buNone/>
            </a:pPr>
            <a:r>
              <a:rPr kumimoji="0" lang="en-US" altLang="zh-CN" sz="2400" i="1">
                <a:solidFill>
                  <a:srgbClr val="000066"/>
                </a:solidFill>
                <a:ea typeface="宋体" panose="02010600030101010101" pitchFamily="2" charset="-122"/>
              </a:rPr>
              <a:t>2) </a:t>
            </a:r>
            <a:r>
              <a:rPr kumimoji="0" lang="en-US" altLang="zh-CN" sz="2400" i="1">
                <a:solidFill>
                  <a:srgbClr val="000066"/>
                </a:solidFill>
                <a:ea typeface="汉鼎简中楷" charset="-122"/>
              </a:rPr>
              <a:t>“</a:t>
            </a:r>
            <a:r>
              <a:rPr kumimoji="0" lang="zh-CN" altLang="en-US" sz="2400" i="1">
                <a:solidFill>
                  <a:srgbClr val="000066"/>
                </a:solidFill>
                <a:ea typeface="汉鼎简中楷" charset="-122"/>
              </a:rPr>
              <a:t>为什么好袭击美国？美国连身份证都没有，你说你是谁，你就是谁，编一个名字进入美国了，再造一个假驾照什么的。在中国身份证都是防伪的，搞什么搞。”</a:t>
            </a:r>
            <a:endParaRPr kumimoji="0" lang="zh-CN" altLang="en-US" sz="2000" i="1">
              <a:solidFill>
                <a:srgbClr val="000066"/>
              </a:solidFill>
              <a:ea typeface="汉鼎简中楷" charset="-122"/>
            </a:endParaRPr>
          </a:p>
        </p:txBody>
      </p:sp>
      <p:sp>
        <p:nvSpPr>
          <p:cNvPr id="84994" name="幻灯片编号占位符 1">
            <a:extLst>
              <a:ext uri="{FF2B5EF4-FFF2-40B4-BE49-F238E27FC236}">
                <a16:creationId xmlns:a16="http://schemas.microsoft.com/office/drawing/2014/main" id="{783DDC6D-A66A-207F-2BD5-53D6AF2D4E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F8BBA475-A74C-FF4B-81E8-0AA705FD26D9}" type="slidenum">
              <a:rPr kumimoji="0" lang="en-US" altLang="zh-CN" sz="1200">
                <a:latin typeface="Garamond" panose="02020404030301010803" pitchFamily="18" charset="0"/>
              </a:rPr>
              <a:pPr/>
              <a:t>18</a:t>
            </a:fld>
            <a:endParaRPr kumimoji="0" lang="en-US" altLang="zh-CN" sz="1200">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FA9788C-A273-CF9C-A969-1B85E1A826ED}"/>
              </a:ext>
            </a:extLst>
          </p:cNvPr>
          <p:cNvSpPr>
            <a:spLocks noGrp="1" noChangeArrowheads="1"/>
          </p:cNvSpPr>
          <p:nvPr>
            <p:ph type="title" idx="4294967295"/>
          </p:nvPr>
        </p:nvSpPr>
        <p:spPr>
          <a:xfrm>
            <a:off x="304800" y="292100"/>
            <a:ext cx="8534400" cy="681038"/>
          </a:xfrm>
          <a:solidFill>
            <a:schemeClr val="bg2"/>
          </a:solidFill>
          <a:ln>
            <a:solidFill>
              <a:schemeClr val="bg1"/>
            </a:solidFill>
            <a:miter lim="800000"/>
            <a:headEnd/>
            <a:tailEnd/>
          </a:ln>
        </p:spPr>
        <p:txBody>
          <a:bodyPr anchor="t"/>
          <a:lstStyle/>
          <a:p>
            <a:pPr>
              <a:defRPr/>
            </a:pPr>
            <a:r>
              <a:rPr kumimoji="0" lang="zh-CN" altLang="en-US" sz="3000" b="1" dirty="0"/>
              <a:t>假设</a:t>
            </a:r>
            <a:r>
              <a:rPr kumimoji="0" lang="en-US" altLang="zh-CN" sz="3000" b="1" dirty="0"/>
              <a:t>-</a:t>
            </a:r>
            <a:r>
              <a:rPr kumimoji="0" lang="zh-CN" altLang="en-US" sz="3000" b="1" dirty="0"/>
              <a:t>推理是批判性思维的方法</a:t>
            </a:r>
            <a:endParaRPr kumimoji="0" lang="en-US" altLang="zh-CN" sz="3000" b="1" dirty="0"/>
          </a:p>
        </p:txBody>
      </p:sp>
      <p:sp>
        <p:nvSpPr>
          <p:cNvPr id="21507" name="Rectangle 3">
            <a:extLst>
              <a:ext uri="{FF2B5EF4-FFF2-40B4-BE49-F238E27FC236}">
                <a16:creationId xmlns:a16="http://schemas.microsoft.com/office/drawing/2014/main" id="{14C4681E-7EF2-8BE0-8836-95AF93B19C98}"/>
              </a:ext>
            </a:extLst>
          </p:cNvPr>
          <p:cNvSpPr>
            <a:spLocks noGrp="1" noChangeArrowheads="1"/>
          </p:cNvSpPr>
          <p:nvPr>
            <p:ph type="body" idx="4294967295"/>
          </p:nvPr>
        </p:nvSpPr>
        <p:spPr>
          <a:xfrm>
            <a:off x="457200" y="990600"/>
            <a:ext cx="8229600" cy="5105400"/>
          </a:xfrm>
          <a:solidFill>
            <a:schemeClr val="bg2">
              <a:alpha val="50000"/>
            </a:schemeClr>
          </a:solidFill>
          <a:ln w="25400">
            <a:solidFill>
              <a:schemeClr val="folHlink"/>
            </a:solidFill>
            <a:miter lim="800000"/>
            <a:headEnd/>
            <a:tailEnd/>
          </a:ln>
        </p:spPr>
        <p:txBody>
          <a:bodyPr/>
          <a:lstStyle/>
          <a:p>
            <a:pPr>
              <a:lnSpc>
                <a:spcPct val="80000"/>
              </a:lnSpc>
              <a:buFont typeface="Wingdings" pitchFamily="2" charset="2"/>
              <a:buNone/>
            </a:pPr>
            <a:r>
              <a:rPr kumimoji="0" lang="zh-CN" altLang="en-US" sz="2500" b="1" i="1">
                <a:solidFill>
                  <a:srgbClr val="FFFF00"/>
                </a:solidFill>
                <a:latin typeface="汉鼎简楷体" pitchFamily="49" charset="-122"/>
                <a:ea typeface="汉鼎简楷体" pitchFamily="49" charset="-122"/>
              </a:rPr>
              <a:t>	</a:t>
            </a:r>
            <a:r>
              <a:rPr kumimoji="0" lang="zh-CN" altLang="en-US" sz="2500" b="1" i="1">
                <a:solidFill>
                  <a:schemeClr val="hlink"/>
                </a:solidFill>
                <a:latin typeface="Arial" panose="020B0604020202020204" pitchFamily="34" charset="0"/>
                <a:ea typeface="汉鼎简楷体" pitchFamily="49" charset="-122"/>
              </a:rPr>
              <a:t>美国海军战争学院用针对假想敌的战争推演的方法来训练指挥官应对未来战争各种情境</a:t>
            </a:r>
            <a:r>
              <a:rPr kumimoji="0" lang="en-US" altLang="zh-CN" sz="2500" b="1" i="1">
                <a:solidFill>
                  <a:schemeClr val="hlink"/>
                </a:solidFill>
                <a:latin typeface="Arial" panose="020B0604020202020204" pitchFamily="34" charset="0"/>
                <a:cs typeface="Arial" panose="020B0604020202020204" pitchFamily="34" charset="0"/>
              </a:rPr>
              <a:t>.</a:t>
            </a:r>
            <a:r>
              <a:rPr kumimoji="0" lang="zh-CN" altLang="en-US" sz="2500" b="1" i="1">
                <a:solidFill>
                  <a:schemeClr val="hlink"/>
                </a:solidFill>
                <a:latin typeface="Arial" panose="020B0604020202020204" pitchFamily="34" charset="0"/>
                <a:ea typeface="汉鼎简楷体" pitchFamily="49" charset="-122"/>
              </a:rPr>
              <a:t>据称除了二战中日本神风敢死队的战术外</a:t>
            </a:r>
            <a:r>
              <a:rPr kumimoji="0" lang="en-US" altLang="zh-CN" sz="2500" b="1" i="1">
                <a:solidFill>
                  <a:schemeClr val="hlink"/>
                </a:solidFill>
                <a:latin typeface="Arial" panose="020B0604020202020204" pitchFamily="34" charset="0"/>
                <a:cs typeface="Arial" panose="020B0604020202020204" pitchFamily="34" charset="0"/>
              </a:rPr>
              <a:t>,</a:t>
            </a:r>
            <a:r>
              <a:rPr kumimoji="0" lang="zh-CN" altLang="en-US" sz="2500" b="1" i="1">
                <a:solidFill>
                  <a:schemeClr val="hlink"/>
                </a:solidFill>
                <a:latin typeface="Arial" panose="020B0604020202020204" pitchFamily="34" charset="0"/>
                <a:ea typeface="汉鼎简楷体" pitchFamily="49" charset="-122"/>
              </a:rPr>
              <a:t>其他战争场景都被这所学院想象到了</a:t>
            </a:r>
            <a:r>
              <a:rPr kumimoji="0" lang="en-US" altLang="zh-CN" sz="2500" b="1" i="1">
                <a:solidFill>
                  <a:schemeClr val="hlink"/>
                </a:solidFill>
                <a:latin typeface="Arial" panose="020B0604020202020204" pitchFamily="34" charset="0"/>
                <a:cs typeface="Arial" panose="020B0604020202020204" pitchFamily="34" charset="0"/>
              </a:rPr>
              <a:t>.</a:t>
            </a:r>
            <a:r>
              <a:rPr kumimoji="0" lang="zh-CN" altLang="en-US" sz="2500" b="1" i="1">
                <a:solidFill>
                  <a:schemeClr val="hlink"/>
                </a:solidFill>
                <a:latin typeface="Arial" panose="020B0604020202020204" pitchFamily="34" charset="0"/>
                <a:ea typeface="汉鼎简楷体" pitchFamily="49" charset="-122"/>
              </a:rPr>
              <a:t>下面是美国海军战争学院院长维斯卡普回答中国</a:t>
            </a:r>
            <a:r>
              <a:rPr kumimoji="0" lang="en-US" altLang="zh-CN" sz="2500" b="1" i="1">
                <a:solidFill>
                  <a:schemeClr val="hlink"/>
                </a:solidFill>
                <a:latin typeface="Arial" panose="020B0604020202020204" pitchFamily="34" charset="0"/>
                <a:cs typeface="Arial" panose="020B0604020202020204" pitchFamily="34" charset="0"/>
              </a:rPr>
              <a:t>《</a:t>
            </a:r>
            <a:r>
              <a:rPr kumimoji="0" lang="zh-CN" altLang="en-US" sz="2500" b="1" i="1">
                <a:solidFill>
                  <a:schemeClr val="hlink"/>
                </a:solidFill>
                <a:latin typeface="Arial" panose="020B0604020202020204" pitchFamily="34" charset="0"/>
                <a:ea typeface="汉鼎简楷体" pitchFamily="49" charset="-122"/>
              </a:rPr>
              <a:t>环球时报</a:t>
            </a:r>
            <a:r>
              <a:rPr kumimoji="0" lang="en-US" altLang="zh-CN" sz="2500" b="1" i="1">
                <a:solidFill>
                  <a:schemeClr val="hlink"/>
                </a:solidFill>
                <a:latin typeface="Arial" panose="020B0604020202020204" pitchFamily="34" charset="0"/>
                <a:cs typeface="Arial" panose="020B0604020202020204" pitchFamily="34" charset="0"/>
              </a:rPr>
              <a:t>》</a:t>
            </a:r>
            <a:r>
              <a:rPr kumimoji="0" lang="zh-CN" altLang="en-US" sz="2500" b="1" i="1">
                <a:solidFill>
                  <a:schemeClr val="hlink"/>
                </a:solidFill>
                <a:latin typeface="Arial" panose="020B0604020202020204" pitchFamily="34" charset="0"/>
                <a:ea typeface="汉鼎简楷体" pitchFamily="49" charset="-122"/>
              </a:rPr>
              <a:t>关于它怎么面对未来的中国海军的问题</a:t>
            </a:r>
            <a:r>
              <a:rPr kumimoji="0" lang="en-US" altLang="zh-CN" sz="2500" b="1" i="1">
                <a:solidFill>
                  <a:schemeClr val="hlink"/>
                </a:solidFill>
                <a:latin typeface="Arial" panose="020B0604020202020204" pitchFamily="34" charset="0"/>
                <a:cs typeface="Arial" panose="020B0604020202020204" pitchFamily="34" charset="0"/>
              </a:rPr>
              <a:t>:</a:t>
            </a:r>
          </a:p>
          <a:p>
            <a:pPr>
              <a:lnSpc>
                <a:spcPct val="80000"/>
              </a:lnSpc>
            </a:pPr>
            <a:endParaRPr kumimoji="0" lang="en-US" altLang="zh-CN" sz="1100" b="1" i="1">
              <a:solidFill>
                <a:schemeClr val="tx2"/>
              </a:solidFill>
              <a:latin typeface="汉鼎简楷体" pitchFamily="49" charset="-122"/>
              <a:ea typeface="汉鼎简楷体" pitchFamily="49" charset="-122"/>
            </a:endParaRPr>
          </a:p>
          <a:p>
            <a:pPr>
              <a:lnSpc>
                <a:spcPct val="80000"/>
              </a:lnSpc>
              <a:buFontTx/>
              <a:buNone/>
            </a:pPr>
            <a:r>
              <a:rPr kumimoji="0" lang="zh-CN" altLang="en-US" sz="2500" b="1" i="1">
                <a:solidFill>
                  <a:srgbClr val="66FF33"/>
                </a:solidFill>
                <a:latin typeface="汉鼎简楷体" pitchFamily="49" charset="-122"/>
                <a:ea typeface="汉鼎简楷体" pitchFamily="49" charset="-122"/>
              </a:rPr>
              <a:t>	</a:t>
            </a:r>
            <a:r>
              <a:rPr kumimoji="0" lang="zh-CN" altLang="en-US" sz="2500" b="1">
                <a:solidFill>
                  <a:schemeClr val="hlink"/>
                </a:solidFill>
                <a:latin typeface="汉鼎简楷体" pitchFamily="49" charset="-122"/>
                <a:ea typeface="汉鼎简楷体" pitchFamily="49" charset="-122"/>
              </a:rPr>
              <a:t>环球时报：</a:t>
            </a:r>
            <a:r>
              <a:rPr kumimoji="0" lang="zh-CN" altLang="en-US" sz="2500" b="1" i="1">
                <a:solidFill>
                  <a:srgbClr val="66FF33"/>
                </a:solidFill>
                <a:latin typeface="汉鼎简楷体" pitchFamily="49" charset="-122"/>
                <a:ea typeface="汉鼎简楷体" pitchFamily="49" charset="-122"/>
              </a:rPr>
              <a:t>你认为今天在这里接受培训的学员，将来在成为美国海军将领时，会面对一个完全不同于现在的中国海军吗？他们是否为此做好了准备？</a:t>
            </a:r>
            <a:r>
              <a:rPr kumimoji="0" lang="zh-CN" altLang="en-US" sz="2300" i="1">
                <a:solidFill>
                  <a:srgbClr val="66FF33"/>
                </a:solidFill>
                <a:latin typeface="汉鼎简楷体" pitchFamily="49" charset="-122"/>
                <a:ea typeface="汉鼎简楷体" pitchFamily="49" charset="-122"/>
              </a:rPr>
              <a:t> </a:t>
            </a:r>
          </a:p>
          <a:p>
            <a:pPr>
              <a:lnSpc>
                <a:spcPct val="80000"/>
              </a:lnSpc>
              <a:buFontTx/>
              <a:buNone/>
            </a:pPr>
            <a:endParaRPr kumimoji="0" lang="zh-CN" altLang="en-US" sz="1200" i="1">
              <a:solidFill>
                <a:srgbClr val="66FF33"/>
              </a:solidFill>
              <a:latin typeface="汉鼎简楷体" pitchFamily="49" charset="-122"/>
              <a:ea typeface="汉鼎简楷体" pitchFamily="49" charset="-122"/>
            </a:endParaRPr>
          </a:p>
          <a:p>
            <a:pPr>
              <a:lnSpc>
                <a:spcPct val="80000"/>
              </a:lnSpc>
              <a:buClr>
                <a:srgbClr val="66FF33"/>
              </a:buClr>
              <a:buSzTx/>
              <a:buFont typeface="Wingdings" pitchFamily="2" charset="2"/>
              <a:buChar char="Ø"/>
            </a:pPr>
            <a:r>
              <a:rPr kumimoji="0" lang="zh-CN" altLang="en-US" sz="2700" b="1">
                <a:solidFill>
                  <a:schemeClr val="hlink"/>
                </a:solidFill>
                <a:latin typeface="汉鼎简楷体" pitchFamily="49" charset="-122"/>
                <a:ea typeface="汉鼎简楷体" pitchFamily="49" charset="-122"/>
              </a:rPr>
              <a:t>维斯卡普：</a:t>
            </a:r>
            <a:r>
              <a:rPr kumimoji="0" lang="zh-CN" altLang="en-US" sz="2700" i="1">
                <a:latin typeface="汉鼎简楷体" pitchFamily="49" charset="-122"/>
                <a:ea typeface="汉鼎简楷体" pitchFamily="49" charset="-122"/>
              </a:rPr>
              <a:t>这全部与人的想法有关。机器是不会打仗的，人才会打仗，因为人不断地用脑子思考。海军战争学院就是让学生准备好如何去</a:t>
            </a:r>
            <a:r>
              <a:rPr kumimoji="0" lang="zh-CN" altLang="en-US" sz="2700" i="1">
                <a:solidFill>
                  <a:srgbClr val="FF0000"/>
                </a:solidFill>
                <a:latin typeface="汉鼎简楷体" pitchFamily="49" charset="-122"/>
                <a:ea typeface="汉鼎简楷体" pitchFamily="49" charset="-122"/>
              </a:rPr>
              <a:t>思考</a:t>
            </a:r>
            <a:r>
              <a:rPr kumimoji="0" lang="zh-CN" altLang="en-US" sz="2700" i="1">
                <a:latin typeface="汉鼎简楷体" pitchFamily="49" charset="-122"/>
                <a:ea typeface="汉鼎简楷体" pitchFamily="49" charset="-122"/>
              </a:rPr>
              <a:t>，学会批判性思维技巧，告诉他们：</a:t>
            </a:r>
            <a:r>
              <a:rPr kumimoji="0" lang="zh-CN" altLang="en-US" sz="2700" i="1">
                <a:latin typeface="Arial" panose="020B0604020202020204" pitchFamily="34" charset="0"/>
                <a:ea typeface="汉鼎简楷体" pitchFamily="49" charset="-122"/>
              </a:rPr>
              <a:t>“</a:t>
            </a:r>
            <a:r>
              <a:rPr kumimoji="0" lang="zh-CN" altLang="en-US" sz="2700" i="1">
                <a:latin typeface="汉鼎简楷体" pitchFamily="49" charset="-122"/>
                <a:ea typeface="汉鼎简楷体" pitchFamily="49" charset="-122"/>
              </a:rPr>
              <a:t>提出好的问题，挑战假设。</a:t>
            </a:r>
            <a:r>
              <a:rPr kumimoji="0" lang="zh-CN" altLang="en-US" sz="2700" i="1">
                <a:latin typeface="Arial" panose="020B0604020202020204" pitchFamily="34" charset="0"/>
                <a:ea typeface="汉鼎简楷体" pitchFamily="49" charset="-122"/>
              </a:rPr>
              <a:t>”</a:t>
            </a:r>
            <a:r>
              <a:rPr kumimoji="0" lang="zh-CN" altLang="en-US" sz="2700" i="1">
                <a:latin typeface="汉鼎简楷体" pitchFamily="49" charset="-122"/>
                <a:ea typeface="汉鼎简楷体" pitchFamily="49" charset="-122"/>
              </a:rPr>
              <a:t>他们在</a:t>
            </a:r>
            <a:r>
              <a:rPr kumimoji="0" lang="en-US" altLang="zh-CN" sz="2700" i="1">
                <a:latin typeface="汉鼎简楷体" pitchFamily="49" charset="-122"/>
                <a:ea typeface="汉鼎简楷体" pitchFamily="49" charset="-122"/>
              </a:rPr>
              <a:t>10</a:t>
            </a:r>
            <a:r>
              <a:rPr kumimoji="0" lang="zh-CN" altLang="en-US" sz="2700" i="1">
                <a:latin typeface="汉鼎简楷体" pitchFamily="49" charset="-122"/>
                <a:ea typeface="汉鼎简楷体" pitchFamily="49" charset="-122"/>
              </a:rPr>
              <a:t>年或</a:t>
            </a:r>
            <a:r>
              <a:rPr kumimoji="0" lang="en-US" altLang="zh-CN" sz="2700" i="1">
                <a:latin typeface="汉鼎简楷体" pitchFamily="49" charset="-122"/>
                <a:ea typeface="汉鼎简楷体" pitchFamily="49" charset="-122"/>
              </a:rPr>
              <a:t>15</a:t>
            </a:r>
            <a:r>
              <a:rPr kumimoji="0" lang="zh-CN" altLang="en-US" sz="2700" i="1">
                <a:latin typeface="汉鼎简楷体" pitchFamily="49" charset="-122"/>
                <a:ea typeface="汉鼎简楷体" pitchFamily="49" charset="-122"/>
              </a:rPr>
              <a:t>年之后肯定要面对新挑战，但希望他们是在这里开始对挑战有所认识的。</a:t>
            </a:r>
            <a:r>
              <a:rPr kumimoji="0" lang="zh-CN" altLang="en-US" sz="2700" b="1" i="1">
                <a:solidFill>
                  <a:srgbClr val="800000"/>
                </a:solidFill>
                <a:latin typeface="汉鼎简楷体" pitchFamily="49" charset="-122"/>
                <a:ea typeface="汉鼎简楷体" pitchFamily="49" charset="-122"/>
              </a:rPr>
              <a:t> </a:t>
            </a:r>
          </a:p>
          <a:p>
            <a:pPr>
              <a:lnSpc>
                <a:spcPct val="80000"/>
              </a:lnSpc>
              <a:buFontTx/>
              <a:buNone/>
            </a:pPr>
            <a:endParaRPr kumimoji="0" lang="en-US" altLang="zh-CN" sz="1100" b="1">
              <a:solidFill>
                <a:srgbClr val="800000"/>
              </a:solidFill>
              <a:latin typeface="汉鼎简楷体" pitchFamily="49" charset="-122"/>
              <a:ea typeface="汉鼎简楷体" pitchFamily="49" charset="-122"/>
            </a:endParaRPr>
          </a:p>
        </p:txBody>
      </p:sp>
      <p:sp>
        <p:nvSpPr>
          <p:cNvPr id="86019" name="矩形 5">
            <a:extLst>
              <a:ext uri="{FF2B5EF4-FFF2-40B4-BE49-F238E27FC236}">
                <a16:creationId xmlns:a16="http://schemas.microsoft.com/office/drawing/2014/main" id="{0FB5AB64-A8B9-E075-8175-E33342F3B3B0}"/>
              </a:ext>
            </a:extLst>
          </p:cNvPr>
          <p:cNvSpPr>
            <a:spLocks noChangeArrowheads="1"/>
          </p:cNvSpPr>
          <p:nvPr/>
        </p:nvSpPr>
        <p:spPr bwMode="auto">
          <a:xfrm>
            <a:off x="4038600" y="6172200"/>
            <a:ext cx="4800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r>
              <a:rPr kumimoji="0" lang="en-US" altLang="zh-CN" sz="1200"/>
              <a:t> http://news.xinhuanet.com/mil/2010-05/24/content_13550077.htm</a:t>
            </a:r>
            <a:endParaRPr kumimoji="0" lang="zh-CN" altLang="en-US" sz="1200"/>
          </a:p>
        </p:txBody>
      </p:sp>
      <p:sp>
        <p:nvSpPr>
          <p:cNvPr id="2" name="幻灯片编号占位符 1">
            <a:extLst>
              <a:ext uri="{FF2B5EF4-FFF2-40B4-BE49-F238E27FC236}">
                <a16:creationId xmlns:a16="http://schemas.microsoft.com/office/drawing/2014/main" id="{E7B43BA1-014A-1250-16B5-23B20703FCBD}"/>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53E1806B-3CB0-DC4D-94CA-EDABF4BF1C76}" type="slidenum">
              <a:rPr kumimoji="0" lang="en-US" altLang="zh-CN" sz="1400"/>
              <a:pPr/>
              <a:t>19</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100"/>
                                  </p:iterate>
                                  <p:childTnLst>
                                    <p:set>
                                      <p:cBhvr override="childStyle">
                                        <p:cTn id="6" dur="indefinite"/>
                                        <p:tgtEl>
                                          <p:spTgt spid="21507">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a:extLst>
              <a:ext uri="{FF2B5EF4-FFF2-40B4-BE49-F238E27FC236}">
                <a16:creationId xmlns:a16="http://schemas.microsoft.com/office/drawing/2014/main" id="{7C4505D5-D78B-9C6F-FA4F-39BCFED3FF8D}"/>
              </a:ext>
            </a:extLst>
          </p:cNvPr>
          <p:cNvSpPr>
            <a:spLocks noChangeArrowheads="1"/>
          </p:cNvSpPr>
          <p:nvPr/>
        </p:nvSpPr>
        <p:spPr bwMode="auto">
          <a:xfrm>
            <a:off x="152400" y="1371600"/>
            <a:ext cx="8839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344488">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buFont typeface="Wingdings" pitchFamily="2" charset="2"/>
              <a:buNone/>
            </a:pPr>
            <a:r>
              <a:rPr kumimoji="0" lang="en-US" altLang="zh-CN" sz="2800" b="1">
                <a:solidFill>
                  <a:srgbClr val="DDDDDD"/>
                </a:solidFill>
              </a:rPr>
              <a:t>     </a:t>
            </a:r>
            <a:r>
              <a:rPr kumimoji="0" lang="zh-CN" altLang="en-US" sz="2800" b="1">
                <a:solidFill>
                  <a:srgbClr val="DDDDDD"/>
                </a:solidFill>
              </a:rPr>
              <a:t>什么是开放与开创？具体说来就是开放思路，开创替代方案，达到辨证思维。</a:t>
            </a:r>
            <a:endParaRPr kumimoji="0" lang="en-US" altLang="zh-CN" sz="2800" b="1">
              <a:solidFill>
                <a:srgbClr val="DDDDDD"/>
              </a:solidFill>
            </a:endParaRPr>
          </a:p>
          <a:p>
            <a:pPr>
              <a:lnSpc>
                <a:spcPct val="100000"/>
              </a:lnSpc>
              <a:buFont typeface="Wingdings" pitchFamily="2" charset="2"/>
              <a:buNone/>
            </a:pPr>
            <a:r>
              <a:rPr kumimoji="0" lang="en-US" altLang="zh-CN" sz="2800" b="1">
                <a:solidFill>
                  <a:srgbClr val="DDDDDD"/>
                </a:solidFill>
              </a:rPr>
              <a:t>1. </a:t>
            </a:r>
            <a:r>
              <a:rPr kumimoji="0" lang="zh-CN" altLang="en-US" sz="2800" b="1">
                <a:solidFill>
                  <a:srgbClr val="DDDDDD"/>
                </a:solidFill>
              </a:rPr>
              <a:t>为什么需要开放与开创？</a:t>
            </a:r>
          </a:p>
          <a:p>
            <a:pPr>
              <a:lnSpc>
                <a:spcPct val="100000"/>
              </a:lnSpc>
              <a:buFont typeface="Wingdings" pitchFamily="2" charset="2"/>
              <a:buNone/>
            </a:pPr>
            <a:r>
              <a:rPr kumimoji="0" lang="en-US" altLang="zh-CN" sz="2800" b="1">
                <a:solidFill>
                  <a:srgbClr val="FFCC66"/>
                </a:solidFill>
              </a:rPr>
              <a:t>1.1 </a:t>
            </a:r>
            <a:r>
              <a:rPr kumimoji="0" lang="zh-CN" altLang="en-US" sz="2800" b="1">
                <a:solidFill>
                  <a:srgbClr val="FFCC66"/>
                </a:solidFill>
              </a:rPr>
              <a:t>听信一面之词容易导致盲从</a:t>
            </a:r>
          </a:p>
          <a:p>
            <a:pPr>
              <a:lnSpc>
                <a:spcPct val="100000"/>
              </a:lnSpc>
              <a:buFont typeface="Wingdings" pitchFamily="2" charset="2"/>
              <a:buNone/>
            </a:pPr>
            <a:endParaRPr kumimoji="0" lang="zh-CN" altLang="en-US"/>
          </a:p>
          <a:p>
            <a:pPr>
              <a:lnSpc>
                <a:spcPct val="100000"/>
              </a:lnSpc>
              <a:buFont typeface="Wingdings" pitchFamily="2" charset="2"/>
              <a:buNone/>
            </a:pPr>
            <a:r>
              <a:rPr kumimoji="0" lang="zh-CN" altLang="en-US" sz="2800" b="1">
                <a:solidFill>
                  <a:schemeClr val="hlink"/>
                </a:solidFill>
              </a:rPr>
              <a:t>人们早就知道</a:t>
            </a:r>
            <a:r>
              <a:rPr kumimoji="0" lang="en-US" altLang="zh-CN" sz="2800" b="1">
                <a:solidFill>
                  <a:schemeClr val="hlink"/>
                </a:solidFill>
              </a:rPr>
              <a:t>:</a:t>
            </a:r>
          </a:p>
          <a:p>
            <a:pPr lvl="1">
              <a:lnSpc>
                <a:spcPct val="100000"/>
              </a:lnSpc>
              <a:buClr>
                <a:schemeClr val="accent2"/>
              </a:buClr>
              <a:buSzPct val="60000"/>
              <a:buFont typeface="Wingdings" pitchFamily="2" charset="2"/>
              <a:buNone/>
            </a:pPr>
            <a:r>
              <a:rPr kumimoji="0" lang="zh-CN" altLang="en-US" sz="2800"/>
              <a:t>兼听则明，偏信则暗 </a:t>
            </a:r>
            <a:r>
              <a:rPr kumimoji="0" lang="en-US" altLang="zh-CN" sz="2800"/>
              <a:t>//</a:t>
            </a:r>
            <a:r>
              <a:rPr kumimoji="0" lang="zh-CN" altLang="en-US" sz="2800"/>
              <a:t>凤凰卫视</a:t>
            </a:r>
            <a:r>
              <a:rPr kumimoji="0" lang="en-US" altLang="zh-CN" sz="2800"/>
              <a:t>《</a:t>
            </a:r>
            <a:r>
              <a:rPr kumimoji="0" lang="zh-CN" altLang="en-US" sz="2800"/>
              <a:t>时事辩论会</a:t>
            </a:r>
            <a:r>
              <a:rPr kumimoji="0" lang="en-US" altLang="zh-CN" sz="2800"/>
              <a:t>》</a:t>
            </a:r>
            <a:endParaRPr kumimoji="0" lang="zh-CN" altLang="en-US" sz="2800"/>
          </a:p>
          <a:p>
            <a:pPr lvl="1">
              <a:lnSpc>
                <a:spcPct val="100000"/>
              </a:lnSpc>
              <a:buClr>
                <a:schemeClr val="accent2"/>
              </a:buClr>
              <a:buSzPct val="60000"/>
              <a:buFont typeface="Wingdings" pitchFamily="2" charset="2"/>
              <a:buNone/>
            </a:pPr>
            <a:r>
              <a:rPr kumimoji="0" lang="zh-CN" altLang="en-US" sz="2800"/>
              <a:t>真是全面的，一面之词不是真理</a:t>
            </a:r>
          </a:p>
          <a:p>
            <a:pPr lvl="1">
              <a:lnSpc>
                <a:spcPct val="100000"/>
              </a:lnSpc>
              <a:buClr>
                <a:schemeClr val="accent2"/>
              </a:buClr>
              <a:buSzPct val="60000"/>
              <a:buFont typeface="Wingdings" pitchFamily="2" charset="2"/>
              <a:buNone/>
            </a:pPr>
            <a:r>
              <a:rPr kumimoji="0" lang="zh-CN" altLang="en-US" sz="2800"/>
              <a:t>辩证对话，对立方的竞争和统一，是认知的最好途径</a:t>
            </a:r>
          </a:p>
          <a:p>
            <a:pPr>
              <a:lnSpc>
                <a:spcPct val="100000"/>
              </a:lnSpc>
              <a:buClr>
                <a:schemeClr val="accent2"/>
              </a:buClr>
              <a:buSzPct val="60000"/>
              <a:buFont typeface="Wingdings" pitchFamily="2" charset="2"/>
              <a:buNone/>
            </a:pPr>
            <a:r>
              <a:rPr kumimoji="0" lang="zh-CN" altLang="en-US" sz="2800">
                <a:solidFill>
                  <a:srgbClr val="DDDDDD"/>
                </a:solidFill>
              </a:rPr>
              <a:t> </a:t>
            </a:r>
            <a:r>
              <a:rPr kumimoji="0" lang="zh-CN" altLang="en-US" sz="2800" b="1">
                <a:solidFill>
                  <a:schemeClr val="hlink"/>
                </a:solidFill>
              </a:rPr>
              <a:t>但古今往来，只听一面之词是盲从的一大原因</a:t>
            </a:r>
            <a:endParaRPr kumimoji="0" lang="zh-CN" altLang="en-US" sz="2800">
              <a:solidFill>
                <a:schemeClr val="hlink"/>
              </a:solidFill>
            </a:endParaRPr>
          </a:p>
          <a:p>
            <a:pPr>
              <a:lnSpc>
                <a:spcPct val="100000"/>
              </a:lnSpc>
              <a:buClr>
                <a:schemeClr val="accent2"/>
              </a:buClr>
              <a:buFont typeface="Wingdings" pitchFamily="2" charset="2"/>
              <a:buChar char="Ø"/>
            </a:pPr>
            <a:r>
              <a:rPr kumimoji="0" lang="zh-CN" altLang="en-US" sz="2800" b="1">
                <a:solidFill>
                  <a:schemeClr val="hlink"/>
                </a:solidFill>
              </a:rPr>
              <a:t> 为什么？</a:t>
            </a:r>
          </a:p>
        </p:txBody>
      </p:sp>
      <p:sp>
        <p:nvSpPr>
          <p:cNvPr id="66562" name="Rectangle 5">
            <a:extLst>
              <a:ext uri="{FF2B5EF4-FFF2-40B4-BE49-F238E27FC236}">
                <a16:creationId xmlns:a16="http://schemas.microsoft.com/office/drawing/2014/main" id="{1B0BDB4A-D0E7-78EE-1AA9-FE1AE3F8FD40}"/>
              </a:ext>
            </a:extLst>
          </p:cNvPr>
          <p:cNvSpPr>
            <a:spLocks noChangeArrowheads="1"/>
          </p:cNvSpPr>
          <p:nvPr/>
        </p:nvSpPr>
        <p:spPr bwMode="auto">
          <a:xfrm>
            <a:off x="685800" y="304800"/>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4000">
                <a:solidFill>
                  <a:srgbClr val="00FFFF"/>
                </a:solidFill>
                <a:latin typeface="Garamond" panose="02020404030301010803" pitchFamily="18" charset="0"/>
              </a:rPr>
              <a:t>第九章 辨证的思考</a:t>
            </a:r>
            <a:r>
              <a:rPr kumimoji="0" lang="en-US" altLang="zh-CN" sz="4000">
                <a:solidFill>
                  <a:srgbClr val="00FFFF"/>
                </a:solidFill>
                <a:latin typeface="Garamond" panose="02020404030301010803" pitchFamily="18" charset="0"/>
              </a:rPr>
              <a:t>: </a:t>
            </a:r>
            <a:r>
              <a:rPr kumimoji="0" lang="zh-CN" altLang="en-US" sz="4000">
                <a:solidFill>
                  <a:srgbClr val="00FFFF"/>
                </a:solidFill>
                <a:latin typeface="Garamond" panose="02020404030301010803" pitchFamily="18" charset="0"/>
              </a:rPr>
              <a:t>开放与开创</a:t>
            </a:r>
            <a:r>
              <a:rPr kumimoji="0" lang="zh-CN" altLang="en-US" sz="5000">
                <a:solidFill>
                  <a:schemeClr val="tx2"/>
                </a:solidFill>
                <a:latin typeface="Garamond" panose="02020404030301010803" pitchFamily="18" charset="0"/>
              </a:rPr>
              <a:t> </a:t>
            </a:r>
          </a:p>
        </p:txBody>
      </p:sp>
      <p:sp>
        <p:nvSpPr>
          <p:cNvPr id="2" name="幻灯片编号占位符 1">
            <a:extLst>
              <a:ext uri="{FF2B5EF4-FFF2-40B4-BE49-F238E27FC236}">
                <a16:creationId xmlns:a16="http://schemas.microsoft.com/office/drawing/2014/main" id="{92532C4F-6C67-3430-43E7-24404332C1D8}"/>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1724BF03-CAA0-6548-9762-2D8DE49602E6}" type="slidenum">
              <a:rPr kumimoji="0" lang="en-US" altLang="zh-CN" sz="1200"/>
              <a:pPr/>
              <a:t>2</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3075">
                                            <p:txEl>
                                              <p:pRg st="9" end="9"/>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6">
            <a:extLst>
              <a:ext uri="{FF2B5EF4-FFF2-40B4-BE49-F238E27FC236}">
                <a16:creationId xmlns:a16="http://schemas.microsoft.com/office/drawing/2014/main" id="{AE8580F3-C0D5-CD95-85CC-B6D276F932F4}"/>
              </a:ext>
            </a:extLst>
          </p:cNvPr>
          <p:cNvSpPr>
            <a:spLocks noChangeArrowheads="1"/>
          </p:cNvSpPr>
          <p:nvPr/>
        </p:nvSpPr>
        <p:spPr bwMode="auto">
          <a:xfrm>
            <a:off x="228600" y="228600"/>
            <a:ext cx="8915400" cy="600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2.3</a:t>
            </a:r>
            <a:r>
              <a:rPr kumimoji="0" lang="zh-CN" altLang="en-US" sz="3000" b="1">
                <a:solidFill>
                  <a:srgbClr val="FFCC66"/>
                </a:solidFill>
              </a:rPr>
              <a:t>　另一个方法：论证要素的变换</a:t>
            </a:r>
          </a:p>
          <a:p>
            <a:endParaRPr kumimoji="0" lang="zh-CN" altLang="en-US"/>
          </a:p>
          <a:p>
            <a:r>
              <a:rPr kumimoji="0" lang="zh-CN" altLang="en-US" sz="2000"/>
              <a:t> </a:t>
            </a:r>
            <a:r>
              <a:rPr kumimoji="0" lang="zh-CN" altLang="en-US" sz="2400"/>
              <a:t> </a:t>
            </a:r>
            <a:r>
              <a:rPr kumimoji="0" lang="zh-CN" altLang="en-US" sz="2800" b="1"/>
              <a:t>深入到原来论证中，分解它的要素和关系。</a:t>
            </a:r>
            <a:r>
              <a:rPr kumimoji="0" lang="zh-CN" altLang="en-US" sz="2800">
                <a:solidFill>
                  <a:srgbClr val="FF0000"/>
                </a:solidFill>
              </a:rPr>
              <a:t>变换或者修正</a:t>
            </a:r>
            <a:r>
              <a:rPr kumimoji="0" lang="zh-CN" altLang="en-US" sz="2800"/>
              <a:t>任何一个</a:t>
            </a:r>
            <a:r>
              <a:rPr kumimoji="0" lang="zh-CN" altLang="en-US" sz="2800" b="1"/>
              <a:t>要素和关系</a:t>
            </a:r>
            <a:r>
              <a:rPr kumimoji="0" lang="zh-CN" altLang="en-US" sz="2800"/>
              <a:t>都可能产生不同的论证和结论 </a:t>
            </a:r>
            <a:endParaRPr kumimoji="0" lang="en-US" altLang="zh-CN" sz="2800"/>
          </a:p>
          <a:p>
            <a:pPr lvl="1">
              <a:buFont typeface="Wingdings" pitchFamily="2" charset="2"/>
              <a:buNone/>
            </a:pPr>
            <a:r>
              <a:rPr kumimoji="0" lang="zh-CN" altLang="en-US" sz="2400" b="1" i="1">
                <a:solidFill>
                  <a:srgbClr val="66FF33"/>
                </a:solidFill>
                <a:latin typeface="汉鼎简楷体" pitchFamily="49" charset="-122"/>
                <a:ea typeface="汉鼎简楷体" pitchFamily="49" charset="-122"/>
              </a:rPr>
              <a:t>过去1</a:t>
            </a:r>
            <a:r>
              <a:rPr kumimoji="0" lang="en-US" altLang="zh-CN" sz="2400" b="1" i="1">
                <a:solidFill>
                  <a:srgbClr val="66FF33"/>
                </a:solidFill>
                <a:latin typeface="汉鼎简楷体" pitchFamily="49" charset="-122"/>
                <a:ea typeface="汉鼎简楷体" pitchFamily="49" charset="-122"/>
              </a:rPr>
              <a:t>5</a:t>
            </a:r>
            <a:r>
              <a:rPr kumimoji="0" lang="zh-CN" altLang="en-US" sz="2400" b="1" i="1">
                <a:solidFill>
                  <a:srgbClr val="66FF33"/>
                </a:solidFill>
                <a:latin typeface="汉鼎简楷体" pitchFamily="49" charset="-122"/>
                <a:ea typeface="汉鼎简楷体" pitchFamily="49" charset="-122"/>
              </a:rPr>
              <a:t>年气候变暖，同时，几种来自欧洲南部的昆虫在较冷的英国被发现所以，气候变暖是这些昆虫在英国出现的原因</a:t>
            </a:r>
            <a:r>
              <a:rPr kumimoji="0" lang="en-US" altLang="zh-CN" sz="2400" b="1" i="1">
                <a:solidFill>
                  <a:srgbClr val="66FF33"/>
                </a:solidFill>
                <a:latin typeface="汉鼎简楷体" pitchFamily="49" charset="-122"/>
                <a:ea typeface="汉鼎简楷体" pitchFamily="49" charset="-122"/>
              </a:rPr>
              <a:t>.</a:t>
            </a:r>
          </a:p>
          <a:p>
            <a:pPr lvl="1">
              <a:buFont typeface="Wingdings" pitchFamily="2" charset="2"/>
              <a:buNone/>
            </a:pPr>
            <a:endParaRPr kumimoji="0" lang="en-US" altLang="zh-CN" sz="2400" i="1">
              <a:solidFill>
                <a:srgbClr val="0000FF"/>
              </a:solidFill>
            </a:endParaRPr>
          </a:p>
          <a:p>
            <a:r>
              <a:rPr kumimoji="0" lang="en-US" altLang="zh-CN" sz="2400"/>
              <a:t> </a:t>
            </a:r>
            <a:r>
              <a:rPr kumimoji="0" lang="zh-CN" altLang="en-US" sz="2400" b="1">
                <a:latin typeface="Arial Unicode MS" panose="020B0604020202020204" pitchFamily="34" charset="-128"/>
              </a:rPr>
              <a:t>通过分解</a:t>
            </a:r>
            <a:r>
              <a:rPr kumimoji="0" lang="en-US" altLang="zh-CN" sz="2400" b="1">
                <a:latin typeface="Arial Unicode MS" panose="020B0604020202020204" pitchFamily="34" charset="-128"/>
              </a:rPr>
              <a:t>, </a:t>
            </a:r>
            <a:r>
              <a:rPr kumimoji="0" lang="zh-CN" altLang="en-US" sz="2400" b="1">
                <a:latin typeface="Arial Unicode MS" panose="020B0604020202020204" pitchFamily="34" charset="-128"/>
              </a:rPr>
              <a:t>可以看出它包含了这样的一些</a:t>
            </a:r>
            <a:r>
              <a:rPr kumimoji="0" lang="zh-CN" altLang="en-US" sz="2400" b="1">
                <a:solidFill>
                  <a:srgbClr val="FF6600"/>
                </a:solidFill>
                <a:latin typeface="Arial Unicode MS" panose="020B0604020202020204" pitchFamily="34" charset="-128"/>
              </a:rPr>
              <a:t>要素</a:t>
            </a:r>
            <a:r>
              <a:rPr kumimoji="0" lang="en-US" altLang="zh-CN" sz="2400" b="1">
                <a:latin typeface="Arial Unicode MS" panose="020B0604020202020204" pitchFamily="34" charset="-128"/>
              </a:rPr>
              <a:t>:</a:t>
            </a:r>
            <a:endParaRPr kumimoji="0" lang="en-US" altLang="zh-CN" sz="2400" b="1"/>
          </a:p>
          <a:p>
            <a:pPr lvl="1">
              <a:buFont typeface="Wingdings" pitchFamily="2" charset="2"/>
              <a:buChar char="Ø"/>
            </a:pPr>
            <a:r>
              <a:rPr kumimoji="0" lang="en-US" altLang="zh-CN" sz="2400"/>
              <a:t> </a:t>
            </a:r>
            <a:r>
              <a:rPr kumimoji="0" lang="zh-CN" altLang="en-US" sz="2400" b="1">
                <a:solidFill>
                  <a:srgbClr val="FFFF00"/>
                </a:solidFill>
                <a:latin typeface="汉鼎简楷体" pitchFamily="49" charset="-122"/>
                <a:ea typeface="汉鼎简楷体" pitchFamily="49" charset="-122"/>
              </a:rPr>
              <a:t>问题</a:t>
            </a:r>
            <a:r>
              <a:rPr kumimoji="0" lang="en-US" altLang="zh-CN" sz="2400" b="1">
                <a:solidFill>
                  <a:srgbClr val="FFFF00"/>
                </a:solidFill>
                <a:latin typeface="汉鼎简楷体" pitchFamily="49" charset="-122"/>
                <a:ea typeface="汉鼎简楷体" pitchFamily="49" charset="-122"/>
              </a:rPr>
              <a:t>: </a:t>
            </a:r>
            <a:r>
              <a:rPr kumimoji="0" lang="zh-CN" altLang="en-US" sz="2400" b="1">
                <a:solidFill>
                  <a:srgbClr val="FFFF00"/>
                </a:solidFill>
                <a:latin typeface="汉鼎简楷体" pitchFamily="49" charset="-122"/>
                <a:ea typeface="汉鼎简楷体" pitchFamily="49" charset="-122"/>
              </a:rPr>
              <a:t>发生了什么事情</a:t>
            </a:r>
            <a:r>
              <a:rPr kumimoji="0" lang="zh-CN" altLang="en-US" sz="2400">
                <a:latin typeface="汉鼎简楷体" pitchFamily="49" charset="-122"/>
                <a:ea typeface="汉鼎简楷体" pitchFamily="49" charset="-122"/>
              </a:rPr>
              <a:t>－</a:t>
            </a:r>
            <a:r>
              <a:rPr kumimoji="0" lang="zh-CN" altLang="en-US" sz="2400" b="1">
                <a:latin typeface="汉鼎简楷体" pitchFamily="49" charset="-122"/>
                <a:ea typeface="汉鼎简楷体" pitchFamily="49" charset="-122"/>
              </a:rPr>
              <a:t>英国出现了欧洲南部的昆虫</a:t>
            </a:r>
          </a:p>
          <a:p>
            <a:pPr lvl="1">
              <a:buFont typeface="Wingdings" pitchFamily="2" charset="2"/>
              <a:buChar char="Ø"/>
            </a:pPr>
            <a:r>
              <a:rPr kumimoji="0" lang="zh-CN" altLang="en-US" sz="2400" b="1">
                <a:solidFill>
                  <a:srgbClr val="FFFF00"/>
                </a:solidFill>
                <a:latin typeface="汉鼎简楷体" pitchFamily="49" charset="-122"/>
                <a:ea typeface="汉鼎简楷体" pitchFamily="49" charset="-122"/>
              </a:rPr>
              <a:t> 时间</a:t>
            </a:r>
            <a:r>
              <a:rPr kumimoji="0" lang="en-US" altLang="zh-CN" sz="2400" b="1">
                <a:solidFill>
                  <a:srgbClr val="FFFF00"/>
                </a:solidFill>
                <a:latin typeface="汉鼎简楷体" pitchFamily="49" charset="-122"/>
                <a:ea typeface="汉鼎简楷体" pitchFamily="49" charset="-122"/>
              </a:rPr>
              <a:t>: </a:t>
            </a:r>
            <a:r>
              <a:rPr kumimoji="0" lang="zh-CN" altLang="en-US" sz="2400" b="1">
                <a:solidFill>
                  <a:srgbClr val="FFFF00"/>
                </a:solidFill>
                <a:latin typeface="汉鼎简楷体" pitchFamily="49" charset="-122"/>
                <a:ea typeface="汉鼎简楷体" pitchFamily="49" charset="-122"/>
              </a:rPr>
              <a:t>什么时候发生</a:t>
            </a:r>
            <a:r>
              <a:rPr kumimoji="0" lang="zh-CN" altLang="en-US" sz="2400">
                <a:latin typeface="汉鼎简楷体" pitchFamily="49" charset="-122"/>
                <a:ea typeface="汉鼎简楷体" pitchFamily="49" charset="-122"/>
              </a:rPr>
              <a:t>－</a:t>
            </a:r>
            <a:r>
              <a:rPr kumimoji="0" lang="zh-CN" altLang="en-US" sz="2400" b="1">
                <a:latin typeface="汉鼎简楷体" pitchFamily="49" charset="-122"/>
                <a:ea typeface="汉鼎简楷体" pitchFamily="49" charset="-122"/>
              </a:rPr>
              <a:t>最近这１５年</a:t>
            </a:r>
            <a:r>
              <a:rPr kumimoji="0" lang="zh-CN" altLang="en-US" sz="2400">
                <a:latin typeface="汉鼎简楷体" pitchFamily="49" charset="-122"/>
                <a:ea typeface="汉鼎简楷体" pitchFamily="49" charset="-122"/>
              </a:rPr>
              <a:t>　</a:t>
            </a:r>
          </a:p>
          <a:p>
            <a:pPr lvl="1">
              <a:buFont typeface="Wingdings" pitchFamily="2" charset="2"/>
              <a:buChar char="Ø"/>
            </a:pPr>
            <a:r>
              <a:rPr kumimoji="0" lang="zh-CN" altLang="en-US" sz="2400">
                <a:latin typeface="汉鼎简楷体" pitchFamily="49" charset="-122"/>
                <a:ea typeface="汉鼎简楷体" pitchFamily="49" charset="-122"/>
              </a:rPr>
              <a:t> </a:t>
            </a:r>
            <a:r>
              <a:rPr kumimoji="0" lang="zh-CN" altLang="en-US" sz="2400" b="1">
                <a:solidFill>
                  <a:srgbClr val="FFFF00"/>
                </a:solidFill>
                <a:latin typeface="汉鼎简楷体" pitchFamily="49" charset="-122"/>
                <a:ea typeface="汉鼎简楷体" pitchFamily="49" charset="-122"/>
              </a:rPr>
              <a:t>地点</a:t>
            </a:r>
            <a:r>
              <a:rPr kumimoji="0" lang="en-US" altLang="zh-CN" sz="2400" b="1">
                <a:solidFill>
                  <a:srgbClr val="FFFF00"/>
                </a:solidFill>
                <a:latin typeface="汉鼎简楷体" pitchFamily="49" charset="-122"/>
                <a:ea typeface="汉鼎简楷体" pitchFamily="49" charset="-122"/>
              </a:rPr>
              <a:t>: </a:t>
            </a:r>
            <a:r>
              <a:rPr kumimoji="0" lang="zh-CN" altLang="en-US" sz="2400" b="1">
                <a:solidFill>
                  <a:srgbClr val="FFFF00"/>
                </a:solidFill>
                <a:latin typeface="汉鼎简楷体" pitchFamily="49" charset="-122"/>
                <a:ea typeface="汉鼎简楷体" pitchFamily="49" charset="-122"/>
              </a:rPr>
              <a:t>什么地点发生</a:t>
            </a:r>
            <a:r>
              <a:rPr kumimoji="0" lang="zh-CN" altLang="en-US" sz="2400">
                <a:latin typeface="汉鼎简楷体" pitchFamily="49" charset="-122"/>
                <a:ea typeface="汉鼎简楷体" pitchFamily="49" charset="-122"/>
              </a:rPr>
              <a:t>－</a:t>
            </a:r>
            <a:r>
              <a:rPr kumimoji="0" lang="zh-CN" altLang="en-US" sz="2400" b="1">
                <a:latin typeface="汉鼎简楷体" pitchFamily="49" charset="-122"/>
                <a:ea typeface="汉鼎简楷体" pitchFamily="49" charset="-122"/>
              </a:rPr>
              <a:t>英国</a:t>
            </a:r>
            <a:r>
              <a:rPr kumimoji="0" lang="zh-CN" altLang="en-US" sz="2400" b="1"/>
              <a:t>、</a:t>
            </a:r>
            <a:r>
              <a:rPr kumimoji="0" lang="zh-CN" altLang="en-US" sz="2400" b="1">
                <a:latin typeface="汉鼎简楷体" pitchFamily="49" charset="-122"/>
                <a:ea typeface="汉鼎简楷体" pitchFamily="49" charset="-122"/>
              </a:rPr>
              <a:t>欧洲南部</a:t>
            </a:r>
          </a:p>
          <a:p>
            <a:pPr lvl="1">
              <a:buFont typeface="Wingdings" pitchFamily="2" charset="2"/>
              <a:buChar char="Ø"/>
            </a:pPr>
            <a:r>
              <a:rPr kumimoji="0" lang="zh-CN" altLang="en-US" sz="2400">
                <a:latin typeface="汉鼎简楷体" pitchFamily="49" charset="-122"/>
                <a:ea typeface="汉鼎简楷体" pitchFamily="49" charset="-122"/>
              </a:rPr>
              <a:t> </a:t>
            </a:r>
            <a:r>
              <a:rPr kumimoji="0" lang="zh-CN" altLang="en-US" sz="2400" b="1">
                <a:solidFill>
                  <a:srgbClr val="FFFF00"/>
                </a:solidFill>
                <a:latin typeface="汉鼎简楷体" pitchFamily="49" charset="-122"/>
                <a:ea typeface="汉鼎简楷体" pitchFamily="49" charset="-122"/>
              </a:rPr>
              <a:t>因素</a:t>
            </a:r>
            <a:r>
              <a:rPr kumimoji="0" lang="en-US" altLang="zh-CN" sz="2400" b="1">
                <a:solidFill>
                  <a:srgbClr val="FFFF00"/>
                </a:solidFill>
                <a:latin typeface="汉鼎简楷体" pitchFamily="49" charset="-122"/>
                <a:ea typeface="汉鼎简楷体" pitchFamily="49" charset="-122"/>
              </a:rPr>
              <a:t>: </a:t>
            </a:r>
            <a:r>
              <a:rPr kumimoji="0" lang="zh-CN" altLang="en-US" sz="2400" b="1">
                <a:solidFill>
                  <a:srgbClr val="FFFF00"/>
                </a:solidFill>
                <a:latin typeface="汉鼎简楷体" pitchFamily="49" charset="-122"/>
                <a:ea typeface="汉鼎简楷体" pitchFamily="49" charset="-122"/>
              </a:rPr>
              <a:t>什么因素参与</a:t>
            </a:r>
            <a:r>
              <a:rPr kumimoji="0" lang="zh-CN" altLang="en-US" sz="2400">
                <a:latin typeface="汉鼎简楷体" pitchFamily="49" charset="-122"/>
                <a:ea typeface="汉鼎简楷体" pitchFamily="49" charset="-122"/>
              </a:rPr>
              <a:t>－</a:t>
            </a:r>
            <a:r>
              <a:rPr kumimoji="0" lang="zh-CN" altLang="en-US" sz="2400" b="1">
                <a:latin typeface="汉鼎简楷体" pitchFamily="49" charset="-122"/>
                <a:ea typeface="汉鼎简楷体" pitchFamily="49" charset="-122"/>
              </a:rPr>
              <a:t>昆虫</a:t>
            </a:r>
            <a:r>
              <a:rPr kumimoji="0" lang="zh-CN" altLang="en-US" sz="2400" b="1"/>
              <a:t>、</a:t>
            </a:r>
            <a:r>
              <a:rPr kumimoji="0" lang="zh-CN" altLang="en-US" sz="2400" b="1">
                <a:latin typeface="汉鼎简楷体" pitchFamily="49" charset="-122"/>
                <a:ea typeface="汉鼎简楷体" pitchFamily="49" charset="-122"/>
              </a:rPr>
              <a:t>气候</a:t>
            </a:r>
            <a:r>
              <a:rPr kumimoji="0" lang="zh-CN" altLang="en-US" sz="2400" b="1"/>
              <a:t>、</a:t>
            </a:r>
            <a:r>
              <a:rPr kumimoji="0" lang="zh-CN" altLang="en-US" sz="2400" b="1">
                <a:latin typeface="汉鼎简楷体" pitchFamily="49" charset="-122"/>
                <a:ea typeface="汉鼎简楷体" pitchFamily="49" charset="-122"/>
              </a:rPr>
              <a:t>昆虫迁移</a:t>
            </a:r>
            <a:r>
              <a:rPr kumimoji="0" lang="zh-CN" altLang="en-US" sz="2400" b="1"/>
              <a:t>、</a:t>
            </a:r>
            <a:r>
              <a:rPr kumimoji="0" lang="zh-CN" altLang="en-US" sz="2400" b="1">
                <a:latin typeface="汉鼎简楷体" pitchFamily="49" charset="-122"/>
                <a:ea typeface="汉鼎简楷体" pitchFamily="49" charset="-122"/>
              </a:rPr>
              <a:t>土壤等等</a:t>
            </a:r>
            <a:endParaRPr kumimoji="0" lang="en-US" altLang="zh-CN" sz="2400" b="1">
              <a:latin typeface="汉鼎简楷体" pitchFamily="49" charset="-122"/>
              <a:ea typeface="汉鼎简楷体" pitchFamily="49" charset="-122"/>
            </a:endParaRPr>
          </a:p>
          <a:p>
            <a:pPr lvl="1">
              <a:buFont typeface="Wingdings" pitchFamily="2" charset="2"/>
              <a:buChar char="Ø"/>
            </a:pPr>
            <a:r>
              <a:rPr kumimoji="0" lang="zh-CN" altLang="en-US" sz="2400">
                <a:latin typeface="汉鼎简楷体" pitchFamily="49" charset="-122"/>
                <a:ea typeface="汉鼎简楷体" pitchFamily="49" charset="-122"/>
              </a:rPr>
              <a:t> </a:t>
            </a:r>
            <a:r>
              <a:rPr kumimoji="0" lang="zh-CN" altLang="en-US" sz="2400" b="1">
                <a:solidFill>
                  <a:srgbClr val="FFFF00"/>
                </a:solidFill>
                <a:latin typeface="汉鼎简楷体" pitchFamily="49" charset="-122"/>
                <a:ea typeface="汉鼎简楷体" pitchFamily="49" charset="-122"/>
              </a:rPr>
              <a:t>原因</a:t>
            </a:r>
            <a:r>
              <a:rPr kumimoji="0" lang="en-US" altLang="zh-CN" sz="2400" b="1">
                <a:solidFill>
                  <a:srgbClr val="FFFF00"/>
                </a:solidFill>
                <a:latin typeface="汉鼎简楷体" pitchFamily="49" charset="-122"/>
                <a:ea typeface="汉鼎简楷体" pitchFamily="49" charset="-122"/>
              </a:rPr>
              <a:t>: </a:t>
            </a:r>
            <a:r>
              <a:rPr kumimoji="0" lang="zh-CN" altLang="en-US" sz="2400" b="1">
                <a:solidFill>
                  <a:srgbClr val="FFFF00"/>
                </a:solidFill>
                <a:latin typeface="汉鼎简楷体" pitchFamily="49" charset="-122"/>
                <a:ea typeface="汉鼎简楷体" pitchFamily="49" charset="-122"/>
              </a:rPr>
              <a:t>为什么发生</a:t>
            </a:r>
            <a:r>
              <a:rPr kumimoji="0" lang="zh-CN" altLang="en-US" sz="2400">
                <a:latin typeface="汉鼎简楷体" pitchFamily="49" charset="-122"/>
                <a:ea typeface="汉鼎简楷体" pitchFamily="49" charset="-122"/>
              </a:rPr>
              <a:t>－</a:t>
            </a:r>
            <a:r>
              <a:rPr kumimoji="0" lang="zh-CN" altLang="en-US" sz="2400" b="1">
                <a:latin typeface="汉鼎简楷体" pitchFamily="49" charset="-122"/>
                <a:ea typeface="汉鼎简楷体" pitchFamily="49" charset="-122"/>
              </a:rPr>
              <a:t>因果关系</a:t>
            </a:r>
            <a:r>
              <a:rPr kumimoji="0" lang="en-US" altLang="zh-CN" sz="2400" b="1">
                <a:latin typeface="汉鼎简楷体" pitchFamily="49" charset="-122"/>
                <a:ea typeface="汉鼎简楷体" pitchFamily="49" charset="-122"/>
              </a:rPr>
              <a:t>:</a:t>
            </a:r>
            <a:r>
              <a:rPr kumimoji="0" lang="zh-CN" altLang="en-US" sz="2400" b="1">
                <a:latin typeface="汉鼎简楷体" pitchFamily="49" charset="-122"/>
                <a:ea typeface="汉鼎简楷体" pitchFamily="49" charset="-122"/>
              </a:rPr>
              <a:t>气候变暖导致它们在英国生存</a:t>
            </a:r>
          </a:p>
          <a:p>
            <a:pPr lvl="1"/>
            <a:endParaRPr kumimoji="0" lang="zh-CN" altLang="en-US" sz="2400"/>
          </a:p>
          <a:p>
            <a:pPr>
              <a:buFont typeface="Wingdings" pitchFamily="2" charset="2"/>
              <a:buChar char="Ø"/>
            </a:pPr>
            <a:r>
              <a:rPr kumimoji="0" lang="zh-CN" altLang="en-US" sz="2400"/>
              <a:t>  </a:t>
            </a:r>
            <a:r>
              <a:rPr kumimoji="0" lang="zh-CN" altLang="en-US" sz="2800"/>
              <a:t>我们可以</a:t>
            </a:r>
            <a:r>
              <a:rPr kumimoji="0" lang="zh-CN" altLang="en-US" sz="2800" b="1"/>
              <a:t>对每一个要素进行</a:t>
            </a:r>
            <a:r>
              <a:rPr kumimoji="0" lang="zh-CN" altLang="en-US" sz="2800" b="1">
                <a:solidFill>
                  <a:srgbClr val="FF0000"/>
                </a:solidFill>
              </a:rPr>
              <a:t>质疑和变换。</a:t>
            </a:r>
          </a:p>
        </p:txBody>
      </p:sp>
      <p:sp>
        <p:nvSpPr>
          <p:cNvPr id="2" name="幻灯片编号占位符 1">
            <a:extLst>
              <a:ext uri="{FF2B5EF4-FFF2-40B4-BE49-F238E27FC236}">
                <a16:creationId xmlns:a16="http://schemas.microsoft.com/office/drawing/2014/main" id="{9FF93E78-EC62-1D10-B2CB-1AD1392877F2}"/>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DFC8611E-CB1E-6D46-AD6C-FC34BD2E26CA}" type="slidenum">
              <a:rPr kumimoji="0" lang="en-US" altLang="zh-CN" sz="1200"/>
              <a:pPr/>
              <a:t>20</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7412">
                                            <p:txEl>
                                              <p:pRg st="6" end="6"/>
                                            </p:txEl>
                                          </p:spTgt>
                                        </p:tgtEl>
                                      </p:cBhvr>
                                    </p:animEffect>
                                    <p:animScale>
                                      <p:cBhvr>
                                        <p:cTn id="7" dur="250" autoRev="1" fill="hold"/>
                                        <p:tgtEl>
                                          <p:spTgt spid="17412">
                                            <p:txEl>
                                              <p:pRg st="6" end="6"/>
                                            </p:txEl>
                                          </p:spTgt>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17412">
                                            <p:txEl>
                                              <p:pRg st="7" end="7"/>
                                            </p:txEl>
                                          </p:spTgt>
                                        </p:tgtEl>
                                      </p:cBhvr>
                                    </p:animEffect>
                                    <p:animScale>
                                      <p:cBhvr>
                                        <p:cTn id="12" dur="250" autoRev="1" fill="hold"/>
                                        <p:tgtEl>
                                          <p:spTgt spid="17412">
                                            <p:txEl>
                                              <p:pRg st="7" end="7"/>
                                            </p:txEl>
                                          </p:spTgt>
                                        </p:tgtEl>
                                      </p:cBhvr>
                                      <p:by x="105000" y="105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7412">
                                            <p:txEl>
                                              <p:pRg st="8" end="8"/>
                                            </p:txEl>
                                          </p:spTgt>
                                        </p:tgtEl>
                                      </p:cBhvr>
                                    </p:animEffect>
                                    <p:animScale>
                                      <p:cBhvr>
                                        <p:cTn id="17" dur="250" autoRev="1" fill="hold"/>
                                        <p:tgtEl>
                                          <p:spTgt spid="17412">
                                            <p:txEl>
                                              <p:pRg st="8" end="8"/>
                                            </p:txEl>
                                          </p:spTgt>
                                        </p:tgtEl>
                                      </p:cBhvr>
                                      <p:by x="105000" y="105000"/>
                                    </p:animScale>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7412">
                                            <p:txEl>
                                              <p:pRg st="9" end="9"/>
                                            </p:txEl>
                                          </p:spTgt>
                                        </p:tgtEl>
                                      </p:cBhvr>
                                    </p:animEffect>
                                    <p:animScale>
                                      <p:cBhvr>
                                        <p:cTn id="22" dur="250" autoRev="1" fill="hold"/>
                                        <p:tgtEl>
                                          <p:spTgt spid="17412">
                                            <p:txEl>
                                              <p:pRg st="9" end="9"/>
                                            </p:txEl>
                                          </p:spTgt>
                                        </p:tgtEl>
                                      </p:cBhvr>
                                      <p:by x="105000" y="105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17412">
                                            <p:txEl>
                                              <p:pRg st="10" end="10"/>
                                            </p:txEl>
                                          </p:spTgt>
                                        </p:tgtEl>
                                      </p:cBhvr>
                                    </p:animEffect>
                                    <p:animScale>
                                      <p:cBhvr>
                                        <p:cTn id="27" dur="250" autoRev="1" fill="hold"/>
                                        <p:tgtEl>
                                          <p:spTgt spid="17412">
                                            <p:txEl>
                                              <p:pRg st="10" end="10"/>
                                            </p:txEl>
                                          </p:spTgt>
                                        </p:tgtEl>
                                      </p:cBhvr>
                                      <p:by x="105000" y="105000"/>
                                    </p:animScale>
                                  </p:childTnLst>
                                </p:cTn>
                              </p:par>
                            </p:childTnLst>
                          </p:cTn>
                        </p:par>
                      </p:childTnLst>
                    </p:cTn>
                  </p:par>
                  <p:par>
                    <p:cTn id="28" fill="hold" nodeType="clickPar">
                      <p:stCondLst>
                        <p:cond delay="indefinite"/>
                      </p:stCondLst>
                      <p:childTnLst>
                        <p:par>
                          <p:cTn id="29" fill="hold" nodeType="withGroup">
                            <p:stCondLst>
                              <p:cond delay="0"/>
                            </p:stCondLst>
                            <p:childTnLst>
                              <p:par>
                                <p:cTn id="30" presetID="32" presetClass="emph" presetSubtype="0" fill="hold" nodeType="clickEffect">
                                  <p:stCondLst>
                                    <p:cond delay="0"/>
                                  </p:stCondLst>
                                  <p:childTnLst>
                                    <p:animClr clrSpc="rgb" dir="cw">
                                      <p:cBhvr override="childStyle">
                                        <p:cTn id="31" dur="100" fill="hold"/>
                                        <p:tgtEl>
                                          <p:spTgt spid="17412">
                                            <p:txEl>
                                              <p:pRg st="12" end="12"/>
                                            </p:txEl>
                                          </p:spTgt>
                                        </p:tgtEl>
                                        <p:attrNameLst>
                                          <p:attrName>style.color</p:attrName>
                                        </p:attrNameLst>
                                      </p:cBhvr>
                                      <p:to>
                                        <a:schemeClr val="accent2"/>
                                      </p:to>
                                    </p:animClr>
                                    <p:animClr clrSpc="rgb" dir="cw">
                                      <p:cBhvr>
                                        <p:cTn id="32" dur="100" fill="hold"/>
                                        <p:tgtEl>
                                          <p:spTgt spid="17412">
                                            <p:txEl>
                                              <p:pRg st="12" end="12"/>
                                            </p:txEl>
                                          </p:spTgt>
                                        </p:tgtEl>
                                        <p:attrNameLst>
                                          <p:attrName>fillcolor</p:attrName>
                                        </p:attrNameLst>
                                      </p:cBhvr>
                                      <p:to>
                                        <a:schemeClr val="accent2"/>
                                      </p:to>
                                    </p:animClr>
                                    <p:set>
                                      <p:cBhvr>
                                        <p:cTn id="33" dur="100" fill="hold"/>
                                        <p:tgtEl>
                                          <p:spTgt spid="17412">
                                            <p:txEl>
                                              <p:pRg st="12" end="12"/>
                                            </p:txEl>
                                          </p:spTgt>
                                        </p:tgtEl>
                                        <p:attrNameLst>
                                          <p:attrName>fill.type</p:attrName>
                                        </p:attrNameLst>
                                      </p:cBhvr>
                                      <p:to>
                                        <p:strVal val="solid"/>
                                      </p:to>
                                    </p:set>
                                    <p:set>
                                      <p:cBhvr>
                                        <p:cTn id="34" dur="100" fill="hold"/>
                                        <p:tgtEl>
                                          <p:spTgt spid="17412">
                                            <p:txEl>
                                              <p:pRg st="12" end="12"/>
                                            </p:txEl>
                                          </p:spTgt>
                                        </p:tgtEl>
                                        <p:attrNameLst>
                                          <p:attrName>fill.on</p:attrName>
                                        </p:attrNameLst>
                                      </p:cBhvr>
                                      <p:to>
                                        <p:strVal val="true"/>
                                      </p:to>
                                    </p:set>
                                    <p:animRot by="120000">
                                      <p:cBhvr>
                                        <p:cTn id="35" dur="100" fill="hold">
                                          <p:stCondLst>
                                            <p:cond delay="0"/>
                                          </p:stCondLst>
                                        </p:cTn>
                                        <p:tgtEl>
                                          <p:spTgt spid="17412">
                                            <p:txEl>
                                              <p:pRg st="12" end="12"/>
                                            </p:txEl>
                                          </p:spTgt>
                                        </p:tgtEl>
                                        <p:attrNameLst>
                                          <p:attrName>r</p:attrName>
                                        </p:attrNameLst>
                                      </p:cBhvr>
                                    </p:animRot>
                                    <p:animRot by="-240000">
                                      <p:cBhvr>
                                        <p:cTn id="36" dur="200" fill="hold">
                                          <p:stCondLst>
                                            <p:cond delay="200"/>
                                          </p:stCondLst>
                                        </p:cTn>
                                        <p:tgtEl>
                                          <p:spTgt spid="17412">
                                            <p:txEl>
                                              <p:pRg st="12" end="12"/>
                                            </p:txEl>
                                          </p:spTgt>
                                        </p:tgtEl>
                                        <p:attrNameLst>
                                          <p:attrName>r</p:attrName>
                                        </p:attrNameLst>
                                      </p:cBhvr>
                                    </p:animRot>
                                    <p:animRot by="240000">
                                      <p:cBhvr>
                                        <p:cTn id="37" dur="200" fill="hold">
                                          <p:stCondLst>
                                            <p:cond delay="400"/>
                                          </p:stCondLst>
                                        </p:cTn>
                                        <p:tgtEl>
                                          <p:spTgt spid="17412">
                                            <p:txEl>
                                              <p:pRg st="12" end="12"/>
                                            </p:txEl>
                                          </p:spTgt>
                                        </p:tgtEl>
                                        <p:attrNameLst>
                                          <p:attrName>r</p:attrName>
                                        </p:attrNameLst>
                                      </p:cBhvr>
                                    </p:animRot>
                                    <p:animRot by="-240000">
                                      <p:cBhvr>
                                        <p:cTn id="38" dur="200" fill="hold">
                                          <p:stCondLst>
                                            <p:cond delay="600"/>
                                          </p:stCondLst>
                                        </p:cTn>
                                        <p:tgtEl>
                                          <p:spTgt spid="17412">
                                            <p:txEl>
                                              <p:pRg st="12" end="12"/>
                                            </p:txEl>
                                          </p:spTgt>
                                        </p:tgtEl>
                                        <p:attrNameLst>
                                          <p:attrName>r</p:attrName>
                                        </p:attrNameLst>
                                      </p:cBhvr>
                                    </p:animRot>
                                    <p:animRot by="120000">
                                      <p:cBhvr>
                                        <p:cTn id="39" dur="200" fill="hold">
                                          <p:stCondLst>
                                            <p:cond delay="800"/>
                                          </p:stCondLst>
                                        </p:cTn>
                                        <p:tgtEl>
                                          <p:spTgt spid="17412">
                                            <p:txEl>
                                              <p:pRg st="12" end="1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59" name="Group 127">
            <a:extLst>
              <a:ext uri="{FF2B5EF4-FFF2-40B4-BE49-F238E27FC236}">
                <a16:creationId xmlns:a16="http://schemas.microsoft.com/office/drawing/2014/main" id="{19BCBF92-59DE-97D6-B8B1-E0CC76076485}"/>
              </a:ext>
            </a:extLst>
          </p:cNvPr>
          <p:cNvGraphicFramePr>
            <a:graphicFrameLocks noGrp="1"/>
          </p:cNvGraphicFramePr>
          <p:nvPr>
            <p:ph/>
          </p:nvPr>
        </p:nvGraphicFramePr>
        <p:xfrm>
          <a:off x="457200" y="277813"/>
          <a:ext cx="8229600" cy="6151564"/>
        </p:xfrm>
        <a:graphic>
          <a:graphicData uri="http://schemas.openxmlformats.org/drawingml/2006/table">
            <a:tbl>
              <a:tblPr/>
              <a:tblGrid>
                <a:gridCol w="762000">
                  <a:extLst>
                    <a:ext uri="{9D8B030D-6E8A-4147-A177-3AD203B41FA5}">
                      <a16:colId xmlns:a16="http://schemas.microsoft.com/office/drawing/2014/main" val="89691826"/>
                    </a:ext>
                  </a:extLst>
                </a:gridCol>
                <a:gridCol w="1905000">
                  <a:extLst>
                    <a:ext uri="{9D8B030D-6E8A-4147-A177-3AD203B41FA5}">
                      <a16:colId xmlns:a16="http://schemas.microsoft.com/office/drawing/2014/main" val="1770875198"/>
                    </a:ext>
                  </a:extLst>
                </a:gridCol>
                <a:gridCol w="5562600">
                  <a:extLst>
                    <a:ext uri="{9D8B030D-6E8A-4147-A177-3AD203B41FA5}">
                      <a16:colId xmlns:a16="http://schemas.microsoft.com/office/drawing/2014/main" val="2689746747"/>
                    </a:ext>
                  </a:extLst>
                </a:gridCol>
              </a:tblGrid>
              <a:tr h="457200">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要素</a:t>
                      </a:r>
                      <a:endParaRPr kumimoji="0" lang="zh-CN" altLang="en-US" sz="2200" b="0" i="0" u="none" strike="noStrike" cap="none" normalizeH="0" baseline="0">
                        <a:ln>
                          <a:noFill/>
                        </a:ln>
                        <a:solidFill>
                          <a:srgbClr val="00FFFF"/>
                        </a:solidFill>
                        <a:effectLst/>
                        <a:latin typeface="Arial" panose="020B0604020202020204" pitchFamily="34" charset="0"/>
                        <a:ea typeface="宋体" panose="02010600030101010101" pitchFamily="2" charset="-122"/>
                      </a:endParaRPr>
                    </a:p>
                  </a:txBody>
                  <a:tcPr marT="45717" marB="45717"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原论证的内容</a:t>
                      </a:r>
                      <a:endParaRPr kumimoji="0" lang="zh-CN" altLang="en-US" sz="2200" b="0" i="0" u="none" strike="noStrike" cap="none" normalizeH="0" baseline="0">
                        <a:ln>
                          <a:noFill/>
                        </a:ln>
                        <a:solidFill>
                          <a:srgbClr val="00FFFF"/>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竞争观点的质疑和思考</a:t>
                      </a:r>
                      <a:endParaRPr kumimoji="0" lang="zh-CN" altLang="en-US" sz="2600" b="0" i="0" u="none" strike="noStrike" cap="none" normalizeH="0" baseline="0">
                        <a:ln>
                          <a:noFill/>
                        </a:ln>
                        <a:solidFill>
                          <a:srgbClr val="00FFFF"/>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3323774937"/>
                  </a:ext>
                </a:extLst>
              </a:tr>
              <a:tr h="1006475">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问题</a:t>
                      </a:r>
                    </a:p>
                  </a:txBody>
                  <a:tcPr marT="45717" marB="45717"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CC66"/>
                          </a:solidFill>
                          <a:effectLst/>
                          <a:latin typeface="Arial Unicode MS" panose="020B0604020202020204" pitchFamily="34" charset="-128"/>
                          <a:ea typeface="宋体" panose="02010600030101010101" pitchFamily="2" charset="-122"/>
                        </a:rPr>
                        <a:t>英国出现欧洲南部的昆虫</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这些昆虫真的是最近才在英国生存的吗？</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extLst>
                  <a:ext uri="{0D108BD9-81ED-4DB2-BD59-A6C34878D82A}">
                    <a16:rowId xmlns:a16="http://schemas.microsoft.com/office/drawing/2014/main" val="1414698686"/>
                  </a:ext>
                </a:extLst>
              </a:tr>
              <a:tr h="1323975">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时间</a:t>
                      </a:r>
                    </a:p>
                  </a:txBody>
                  <a:tcPr marT="45717" marB="45717"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CC66"/>
                          </a:solidFill>
                          <a:effectLst/>
                          <a:latin typeface="Arial Unicode MS" panose="020B0604020202020204" pitchFamily="34" charset="-128"/>
                          <a:ea typeface="宋体" panose="02010600030101010101" pitchFamily="2" charset="-122"/>
                        </a:rPr>
                        <a:t>最近这１５年</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15</a:t>
                      </a:r>
                      <a:r>
                        <a:rPr kumimoji="0" lang="zh-CN" altLang="en-US"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年前的英国温度到底怎样？那时它和欧洲南部的温度差别多大？现在的差别呢？</a:t>
                      </a:r>
                      <a:r>
                        <a:rPr kumimoji="0" lang="en-US" altLang="zh-CN"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15</a:t>
                      </a:r>
                      <a:r>
                        <a:rPr kumimoji="0" lang="zh-CN" altLang="en-US"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年前英国有没有这样昆虫生存和消亡的观察？这</a:t>
                      </a:r>
                      <a:r>
                        <a:rPr kumimoji="0" lang="en-US" altLang="zh-CN"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15</a:t>
                      </a:r>
                      <a:r>
                        <a:rPr kumimoji="0" lang="zh-CN" altLang="en-US"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年中英国温度变化有起伏不同情况吗？　</a:t>
                      </a:r>
                      <a:r>
                        <a:rPr kumimoji="0" lang="zh-CN" altLang="en-US" sz="18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　</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extLst>
                  <a:ext uri="{0D108BD9-81ED-4DB2-BD59-A6C34878D82A}">
                    <a16:rowId xmlns:a16="http://schemas.microsoft.com/office/drawing/2014/main" val="1046805688"/>
                  </a:ext>
                </a:extLst>
              </a:tr>
              <a:tr h="1316038">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地点</a:t>
                      </a:r>
                    </a:p>
                  </a:txBody>
                  <a:tcPr marT="45717" marB="45717"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CC66"/>
                          </a:solidFill>
                          <a:effectLst/>
                          <a:latin typeface="Arial Unicode MS" panose="020B0604020202020204" pitchFamily="34" charset="-128"/>
                          <a:ea typeface="宋体" panose="02010600030101010101" pitchFamily="2" charset="-122"/>
                        </a:rPr>
                        <a:t>涉及发生地点：英国，欧洲南部</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英国什么地区？是英国气温最温暖地区吗？发现昆虫的地区真的比以前更暖吗？它在</a:t>
                      </a:r>
                      <a:r>
                        <a:rPr kumimoji="0" lang="en-US" altLang="zh-CN"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15</a:t>
                      </a:r>
                      <a:r>
                        <a:rPr kumimoji="0" lang="zh-CN" altLang="en-US"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年前的温度如何？欧洲南部以外地区（比英国更冷的瑞典）有这种昆虫吗？世界其它地区呢？</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extLst>
                  <a:ext uri="{0D108BD9-81ED-4DB2-BD59-A6C34878D82A}">
                    <a16:rowId xmlns:a16="http://schemas.microsoft.com/office/drawing/2014/main" val="3414236004"/>
                  </a:ext>
                </a:extLst>
              </a:tr>
              <a:tr h="731838">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因素</a:t>
                      </a:r>
                    </a:p>
                  </a:txBody>
                  <a:tcPr marT="45717" marB="45717"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CC66"/>
                          </a:solidFill>
                          <a:effectLst/>
                          <a:latin typeface="Arial Unicode MS" panose="020B0604020202020204" pitchFamily="34" charset="-128"/>
                          <a:ea typeface="宋体" panose="02010600030101010101" pitchFamily="2" charset="-122"/>
                        </a:rPr>
                        <a:t>昆虫，气候，昆虫迁移</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panose="020B0604020202020204" pitchFamily="34" charset="0"/>
                          <a:ea typeface="Times New Roman" panose="02020603050405020304" pitchFamily="18" charset="0"/>
                        </a:rPr>
                        <a:t>  </a:t>
                      </a:r>
                      <a:r>
                        <a:rPr kumimoji="0" lang="zh-CN" altLang="en-US" sz="2000" b="0" i="0" u="none" strike="noStrike" cap="none" normalizeH="0" baseline="0">
                          <a:ln>
                            <a:noFill/>
                          </a:ln>
                          <a:solidFill>
                            <a:srgbClr val="FFFFFF"/>
                          </a:solidFill>
                          <a:effectLst/>
                          <a:latin typeface="Arial Unicode MS" panose="020B0604020202020204" pitchFamily="34" charset="-128"/>
                          <a:ea typeface="Times New Roman" panose="02020603050405020304" pitchFamily="18" charset="0"/>
                        </a:rPr>
                        <a:t>气候───仅仅是温度变化？还有别的因素构成这些昆虫的生存环境吗？它们变化了吗？</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extLst>
                  <a:ext uri="{0D108BD9-81ED-4DB2-BD59-A6C34878D82A}">
                    <a16:rowId xmlns:a16="http://schemas.microsoft.com/office/drawing/2014/main" val="2395060999"/>
                  </a:ext>
                </a:extLst>
              </a:tr>
              <a:tr h="1316038">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因果</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FFFF"/>
                          </a:solidFill>
                          <a:effectLst/>
                          <a:latin typeface="Times New Roman" panose="02020603050405020304" pitchFamily="18" charset="0"/>
                          <a:ea typeface="宋体" panose="02010600030101010101" pitchFamily="2" charset="-122"/>
                        </a:rPr>
                        <a:t>关系 </a:t>
                      </a:r>
                    </a:p>
                  </a:txBody>
                  <a:tcPr marT="45717" marB="45717"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CC66"/>
                          </a:solidFill>
                          <a:effectLst/>
                          <a:latin typeface="Arial Unicode MS" panose="020B0604020202020204" pitchFamily="34" charset="-128"/>
                          <a:ea typeface="宋体" panose="02010600030101010101" pitchFamily="2" charset="-122"/>
                        </a:rPr>
                        <a:t>气候变暖导致这些昆虫在英国生存</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tc>
                  <a:txBody>
                    <a:bodyPr/>
                    <a:lstStyle>
                      <a:lvl1pPr marL="342900" indent="-342900" eaLnBrk="0" hangingPunct="0">
                        <a:defRPr kumimoji="1" sz="2600">
                          <a:solidFill>
                            <a:schemeClr val="tx1"/>
                          </a:solidFill>
                          <a:latin typeface="Arial" panose="020B0604020202020204" pitchFamily="34" charset="0"/>
                          <a:ea typeface="宋体" panose="02010600030101010101" pitchFamily="2" charset="-122"/>
                        </a:defRPr>
                      </a:lvl1pPr>
                      <a:lvl2pPr marL="742950" indent="-285750" eaLnBrk="0" hangingPunct="0">
                        <a:buClr>
                          <a:schemeClr val="accent2"/>
                        </a:buClr>
                        <a:buSzPct val="60000"/>
                        <a:defRPr kumimoji="1" sz="2200">
                          <a:solidFill>
                            <a:schemeClr val="tx1"/>
                          </a:solidFill>
                          <a:latin typeface="Arial" panose="020B0604020202020204" pitchFamily="34" charset="0"/>
                          <a:ea typeface="宋体" panose="02010600030101010101" pitchFamily="2" charset="-122"/>
                        </a:defRPr>
                      </a:lvl2pPr>
                      <a:lvl3pPr marL="1143000" indent="-228600" eaLnBrk="0" hangingPunct="0">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buClr>
                          <a:schemeClr val="accent2"/>
                        </a:buClr>
                        <a:buSzPct val="70000"/>
                        <a:defRPr kumimoji="1">
                          <a:solidFill>
                            <a:schemeClr val="tx1"/>
                          </a:solidFill>
                          <a:latin typeface="Arial" panose="020B0604020202020204" pitchFamily="34" charset="0"/>
                          <a:ea typeface="宋体" panose="02010600030101010101" pitchFamily="2" charset="-122"/>
                        </a:defRPr>
                      </a:lvl4pPr>
                      <a:lvl5pPr marL="2057400" indent="-228600" eaLnBrk="0" hangingPunct="0">
                        <a:buSzPct val="750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Arial Unicode MS" panose="020B0604020202020204" pitchFamily="34" charset="-128"/>
                          <a:ea typeface="宋体" panose="02010600030101010101" pitchFamily="2" charset="-122"/>
                        </a:rPr>
                        <a:t>这些昆虫必须在什么温度下生存？它们如何来到英国？它们只要温度合适就可以在别的地区生存？到底什么原因使它们迁移和生存？环境、经济、人文活动的因素有没有影响？</a:t>
                      </a:r>
                    </a:p>
                  </a:txBody>
                  <a:tcPr marT="45717" marB="4571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660033"/>
                    </a:solidFill>
                  </a:tcPr>
                </a:tc>
                <a:extLst>
                  <a:ext uri="{0D108BD9-81ED-4DB2-BD59-A6C34878D82A}">
                    <a16:rowId xmlns:a16="http://schemas.microsoft.com/office/drawing/2014/main" val="148535768"/>
                  </a:ext>
                </a:extLst>
              </a:tr>
            </a:tbl>
          </a:graphicData>
        </a:graphic>
      </p:graphicFrame>
      <p:sp>
        <p:nvSpPr>
          <p:cNvPr id="89118" name="幻灯片编号占位符 1">
            <a:extLst>
              <a:ext uri="{FF2B5EF4-FFF2-40B4-BE49-F238E27FC236}">
                <a16:creationId xmlns:a16="http://schemas.microsoft.com/office/drawing/2014/main" id="{864BA4E6-932A-1D41-1817-045E441333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A8D070A4-E382-354B-82E8-401FFEF3DCA6}" type="slidenum">
              <a:rPr kumimoji="0" lang="en-US" altLang="zh-CN" sz="1200">
                <a:latin typeface="Garamond" panose="02020404030301010803" pitchFamily="18" charset="0"/>
              </a:rPr>
              <a:pPr/>
              <a:t>21</a:t>
            </a:fld>
            <a:endParaRPr kumimoji="0" lang="en-US" altLang="zh-CN" sz="1200">
              <a:latin typeface="Garamond" panose="02020404030301010803"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FA71BDA-4CEF-4ED8-E839-2E626AF3FC2E}"/>
              </a:ext>
            </a:extLst>
          </p:cNvPr>
          <p:cNvSpPr>
            <a:spLocks noGrp="1" noChangeArrowheads="1"/>
          </p:cNvSpPr>
          <p:nvPr>
            <p:ph type="title"/>
          </p:nvPr>
        </p:nvSpPr>
        <p:spPr>
          <a:xfrm>
            <a:off x="457200" y="277813"/>
            <a:ext cx="8229600" cy="560387"/>
          </a:xfrm>
        </p:spPr>
        <p:txBody>
          <a:bodyPr/>
          <a:lstStyle/>
          <a:p>
            <a:pPr eaLnBrk="1" hangingPunct="1"/>
            <a:r>
              <a:rPr kumimoji="0" lang="zh-CN" altLang="en-US" sz="2800" b="1">
                <a:ea typeface="宋体" panose="02010600030101010101" pitchFamily="2" charset="-122"/>
              </a:rPr>
              <a:t>开发思路，开创至少三个假想推理：</a:t>
            </a:r>
            <a:endParaRPr kumimoji="0" lang="en-US" altLang="zh-CN" sz="2800" b="1">
              <a:ea typeface="宋体" panose="02010600030101010101" pitchFamily="2" charset="-122"/>
            </a:endParaRPr>
          </a:p>
        </p:txBody>
      </p:sp>
      <p:sp>
        <p:nvSpPr>
          <p:cNvPr id="90115" name="Rectangle 3">
            <a:extLst>
              <a:ext uri="{FF2B5EF4-FFF2-40B4-BE49-F238E27FC236}">
                <a16:creationId xmlns:a16="http://schemas.microsoft.com/office/drawing/2014/main" id="{22CC7164-1180-AC46-C336-30AEC7935030}"/>
              </a:ext>
            </a:extLst>
          </p:cNvPr>
          <p:cNvSpPr>
            <a:spLocks noGrp="1" noChangeArrowheads="1"/>
          </p:cNvSpPr>
          <p:nvPr>
            <p:ph type="body" idx="1"/>
          </p:nvPr>
        </p:nvSpPr>
        <p:spPr>
          <a:xfrm>
            <a:off x="457200" y="838200"/>
            <a:ext cx="8229600" cy="5334000"/>
          </a:xfrm>
        </p:spPr>
        <p:txBody>
          <a:bodyPr/>
          <a:lstStyle/>
          <a:p>
            <a:pPr eaLnBrk="1" hangingPunct="1">
              <a:lnSpc>
                <a:spcPct val="80000"/>
              </a:lnSpc>
            </a:pPr>
            <a:r>
              <a:rPr kumimoji="0" lang="zh-CN" altLang="en-US" sz="2200" b="1">
                <a:solidFill>
                  <a:srgbClr val="000066"/>
                </a:solidFill>
                <a:latin typeface="汉鼎简中楷" charset="-122"/>
                <a:ea typeface="汉鼎简中楷" charset="-122"/>
              </a:rPr>
              <a:t>假设你有一个非常珍贵的宝石，你不想到存到银行，或者别的机构来保存，你想象，藏在哪些地方会让人最难以发现？</a:t>
            </a:r>
            <a:endParaRPr kumimoji="0" lang="en-US" altLang="zh-CN" sz="2200" b="1">
              <a:solidFill>
                <a:srgbClr val="000066"/>
              </a:solidFill>
              <a:latin typeface="汉鼎简中楷" charset="-122"/>
              <a:ea typeface="汉鼎简中楷" charset="-122"/>
            </a:endParaRPr>
          </a:p>
          <a:p>
            <a:pPr eaLnBrk="1" hangingPunct="1">
              <a:lnSpc>
                <a:spcPct val="80000"/>
              </a:lnSpc>
              <a:buFont typeface="Wingdings" pitchFamily="2" charset="2"/>
              <a:buNone/>
            </a:pPr>
            <a:endParaRPr kumimoji="0" lang="en-US" altLang="zh-CN" sz="1000" b="1" i="1">
              <a:solidFill>
                <a:srgbClr val="000066"/>
              </a:solidFill>
              <a:latin typeface="汉鼎简中楷" charset="-122"/>
              <a:ea typeface="汉鼎简中楷" charset="-122"/>
            </a:endParaRPr>
          </a:p>
          <a:p>
            <a:pPr eaLnBrk="1" hangingPunct="1">
              <a:lnSpc>
                <a:spcPct val="80000"/>
              </a:lnSpc>
            </a:pPr>
            <a:r>
              <a:rPr kumimoji="0" lang="zh-CN" altLang="en-US" sz="2200" b="1">
                <a:solidFill>
                  <a:srgbClr val="000066"/>
                </a:solidFill>
                <a:latin typeface="汉鼎简中楷" charset="-122"/>
                <a:ea typeface="汉鼎简中楷" charset="-122"/>
              </a:rPr>
              <a:t>如果我们的头后面也有一个眼睛</a:t>
            </a:r>
            <a:r>
              <a:rPr kumimoji="0" lang="en-US" altLang="zh-CN" sz="2200" b="1">
                <a:solidFill>
                  <a:srgbClr val="000066"/>
                </a:solidFill>
                <a:latin typeface="汉鼎简中楷" charset="-122"/>
                <a:ea typeface="汉鼎简中楷" charset="-122"/>
              </a:rPr>
              <a:t>,</a:t>
            </a:r>
            <a:r>
              <a:rPr kumimoji="0" lang="zh-CN" altLang="en-US" sz="2200" b="1">
                <a:solidFill>
                  <a:srgbClr val="000066"/>
                </a:solidFill>
                <a:latin typeface="汉鼎简中楷" charset="-122"/>
                <a:ea typeface="汉鼎简中楷" charset="-122"/>
              </a:rPr>
              <a:t>这会产生什么影响</a:t>
            </a:r>
            <a:r>
              <a:rPr kumimoji="0" lang="en-US" altLang="zh-CN" sz="2200" b="1">
                <a:solidFill>
                  <a:srgbClr val="000066"/>
                </a:solidFill>
                <a:latin typeface="汉鼎简中楷" charset="-122"/>
                <a:ea typeface="汉鼎简中楷" charset="-122"/>
              </a:rPr>
              <a:t>,</a:t>
            </a:r>
            <a:r>
              <a:rPr kumimoji="0" lang="zh-CN" altLang="en-US" sz="2200" b="1">
                <a:solidFill>
                  <a:srgbClr val="000066"/>
                </a:solidFill>
                <a:latin typeface="汉鼎简中楷" charset="-122"/>
                <a:ea typeface="汉鼎简中楷" charset="-122"/>
              </a:rPr>
              <a:t>后果</a:t>
            </a:r>
            <a:r>
              <a:rPr kumimoji="0" lang="en-US" altLang="zh-CN" sz="2200" b="1">
                <a:solidFill>
                  <a:srgbClr val="000066"/>
                </a:solidFill>
                <a:latin typeface="汉鼎简中楷" charset="-122"/>
                <a:ea typeface="汉鼎简中楷" charset="-122"/>
              </a:rPr>
              <a:t>,</a:t>
            </a:r>
            <a:r>
              <a:rPr kumimoji="0" lang="zh-CN" altLang="en-US" sz="2200" b="1">
                <a:solidFill>
                  <a:srgbClr val="000066"/>
                </a:solidFill>
                <a:latin typeface="汉鼎简中楷" charset="-122"/>
                <a:ea typeface="汉鼎简中楷" charset="-122"/>
              </a:rPr>
              <a:t>作用</a:t>
            </a:r>
            <a:r>
              <a:rPr kumimoji="0" lang="en-US" altLang="zh-CN" sz="2200" b="1">
                <a:solidFill>
                  <a:srgbClr val="000066"/>
                </a:solidFill>
                <a:latin typeface="汉鼎简中楷" charset="-122"/>
                <a:ea typeface="汉鼎简中楷" charset="-122"/>
              </a:rPr>
              <a:t>?</a:t>
            </a:r>
          </a:p>
          <a:p>
            <a:pPr eaLnBrk="1" hangingPunct="1">
              <a:lnSpc>
                <a:spcPct val="80000"/>
              </a:lnSpc>
            </a:pPr>
            <a:endParaRPr kumimoji="0" lang="en-US" altLang="zh-CN" sz="1000" b="1">
              <a:solidFill>
                <a:srgbClr val="000066"/>
              </a:solidFill>
              <a:latin typeface="汉鼎简中楷" charset="-122"/>
              <a:ea typeface="汉鼎简中楷" charset="-122"/>
            </a:endParaRPr>
          </a:p>
          <a:p>
            <a:pPr eaLnBrk="1" hangingPunct="1">
              <a:lnSpc>
                <a:spcPct val="80000"/>
              </a:lnSpc>
            </a:pPr>
            <a:r>
              <a:rPr kumimoji="0" lang="zh-CN" altLang="en-US" sz="2200" b="1">
                <a:solidFill>
                  <a:srgbClr val="000066"/>
                </a:solidFill>
                <a:latin typeface="汉鼎简中楷" charset="-122"/>
                <a:ea typeface="汉鼎简中楷" charset="-122"/>
              </a:rPr>
              <a:t>如果你要去见外星人</a:t>
            </a:r>
            <a:r>
              <a:rPr kumimoji="0" lang="en-US" altLang="zh-CN" sz="2200" b="1">
                <a:solidFill>
                  <a:srgbClr val="000066"/>
                </a:solidFill>
                <a:latin typeface="汉鼎简中楷" charset="-122"/>
                <a:ea typeface="汉鼎简中楷" charset="-122"/>
              </a:rPr>
              <a:t>,</a:t>
            </a:r>
            <a:r>
              <a:rPr kumimoji="0" lang="zh-CN" altLang="en-US" sz="2200" b="1">
                <a:solidFill>
                  <a:srgbClr val="000066"/>
                </a:solidFill>
                <a:latin typeface="汉鼎简中楷" charset="-122"/>
                <a:ea typeface="汉鼎简中楷" charset="-122"/>
              </a:rPr>
              <a:t>你试图向它们传达地球人的生活的最基本的要素和特点</a:t>
            </a:r>
            <a:r>
              <a:rPr kumimoji="0" lang="en-US" altLang="zh-CN" sz="2200" b="1">
                <a:solidFill>
                  <a:srgbClr val="000066"/>
                </a:solidFill>
                <a:latin typeface="汉鼎简中楷" charset="-122"/>
                <a:ea typeface="汉鼎简中楷" charset="-122"/>
              </a:rPr>
              <a:t>,</a:t>
            </a:r>
            <a:r>
              <a:rPr kumimoji="0" lang="zh-CN" altLang="en-US" sz="2200" b="1">
                <a:solidFill>
                  <a:srgbClr val="000066"/>
                </a:solidFill>
                <a:latin typeface="汉鼎简中楷" charset="-122"/>
                <a:ea typeface="汉鼎简中楷" charset="-122"/>
              </a:rPr>
              <a:t>既然它们不懂你的语言</a:t>
            </a:r>
            <a:r>
              <a:rPr kumimoji="0" lang="en-US" altLang="zh-CN" sz="2200" b="1">
                <a:solidFill>
                  <a:srgbClr val="000066"/>
                </a:solidFill>
                <a:latin typeface="汉鼎简中楷" charset="-122"/>
                <a:ea typeface="汉鼎简中楷" charset="-122"/>
              </a:rPr>
              <a:t>,</a:t>
            </a:r>
            <a:r>
              <a:rPr kumimoji="0" lang="zh-CN" altLang="en-US" sz="2200" b="1">
                <a:solidFill>
                  <a:srgbClr val="000066"/>
                </a:solidFill>
                <a:latin typeface="汉鼎简中楷" charset="-122"/>
                <a:ea typeface="汉鼎简中楷" charset="-122"/>
              </a:rPr>
              <a:t>那么你打算在手提包里带些什么东西</a:t>
            </a:r>
            <a:r>
              <a:rPr kumimoji="0" lang="en-US" altLang="zh-CN" sz="2200" b="1">
                <a:solidFill>
                  <a:srgbClr val="000066"/>
                </a:solidFill>
                <a:latin typeface="汉鼎简中楷" charset="-122"/>
                <a:ea typeface="汉鼎简中楷" charset="-122"/>
              </a:rPr>
              <a:t>?</a:t>
            </a:r>
          </a:p>
          <a:p>
            <a:pPr eaLnBrk="1" hangingPunct="1">
              <a:lnSpc>
                <a:spcPct val="80000"/>
              </a:lnSpc>
            </a:pPr>
            <a:endParaRPr kumimoji="0" lang="en-US" altLang="zh-CN" sz="1000" b="1">
              <a:solidFill>
                <a:srgbClr val="000066"/>
              </a:solidFill>
              <a:latin typeface="汉鼎简中楷" charset="-122"/>
              <a:ea typeface="汉鼎简中楷" charset="-122"/>
            </a:endParaRPr>
          </a:p>
          <a:p>
            <a:pPr eaLnBrk="1" hangingPunct="1">
              <a:lnSpc>
                <a:spcPct val="80000"/>
              </a:lnSpc>
            </a:pPr>
            <a:r>
              <a:rPr kumimoji="0" lang="zh-CN" altLang="en-US" sz="2200" b="1">
                <a:solidFill>
                  <a:srgbClr val="000066"/>
                </a:solidFill>
                <a:latin typeface="汉鼎简中楷" charset="-122"/>
                <a:ea typeface="汉鼎简中楷" charset="-122"/>
              </a:rPr>
              <a:t>一天你突然不能发声了</a:t>
            </a:r>
            <a:r>
              <a:rPr kumimoji="0" lang="en-US" altLang="zh-CN" sz="2200" b="1">
                <a:solidFill>
                  <a:srgbClr val="000066"/>
                </a:solidFill>
                <a:latin typeface="汉鼎简中楷" charset="-122"/>
                <a:ea typeface="汉鼎简中楷" charset="-122"/>
              </a:rPr>
              <a:t>,</a:t>
            </a:r>
            <a:r>
              <a:rPr kumimoji="0" lang="zh-CN" altLang="en-US" sz="2200" b="1">
                <a:solidFill>
                  <a:srgbClr val="000066"/>
                </a:solidFill>
                <a:latin typeface="汉鼎简中楷" charset="-122"/>
                <a:ea typeface="汉鼎简中楷" charset="-122"/>
              </a:rPr>
              <a:t>你能想象这会有什么好处吗</a:t>
            </a:r>
            <a:r>
              <a:rPr kumimoji="0" lang="en-US" altLang="zh-CN" sz="2200" b="1">
                <a:solidFill>
                  <a:srgbClr val="000066"/>
                </a:solidFill>
                <a:latin typeface="汉鼎简中楷" charset="-122"/>
                <a:ea typeface="汉鼎简中楷" charset="-122"/>
              </a:rPr>
              <a:t>?</a:t>
            </a:r>
          </a:p>
          <a:p>
            <a:pPr eaLnBrk="1" hangingPunct="1">
              <a:lnSpc>
                <a:spcPct val="80000"/>
              </a:lnSpc>
            </a:pPr>
            <a:endParaRPr kumimoji="0" lang="en-US" altLang="zh-CN" sz="1000" b="1">
              <a:solidFill>
                <a:srgbClr val="000066"/>
              </a:solidFill>
              <a:latin typeface="汉鼎简中楷" charset="-122"/>
              <a:ea typeface="汉鼎简中楷" charset="-122"/>
            </a:endParaRPr>
          </a:p>
          <a:p>
            <a:pPr eaLnBrk="1" hangingPunct="1">
              <a:lnSpc>
                <a:spcPct val="80000"/>
              </a:lnSpc>
            </a:pPr>
            <a:r>
              <a:rPr kumimoji="0" lang="zh-CN" altLang="en-US" sz="2200" b="1">
                <a:solidFill>
                  <a:srgbClr val="000066"/>
                </a:solidFill>
                <a:latin typeface="汉鼎简中楷" charset="-122"/>
                <a:ea typeface="汉鼎简中楷" charset="-122"/>
              </a:rPr>
              <a:t>一天你醒来突然发现自己变了性</a:t>
            </a:r>
            <a:r>
              <a:rPr kumimoji="0" lang="en-US" altLang="zh-CN" sz="2200" b="1">
                <a:solidFill>
                  <a:srgbClr val="000066"/>
                </a:solidFill>
                <a:latin typeface="汉鼎简中楷" charset="-122"/>
                <a:ea typeface="汉鼎简中楷" charset="-122"/>
              </a:rPr>
              <a:t>,</a:t>
            </a:r>
            <a:r>
              <a:rPr kumimoji="0" lang="zh-CN" altLang="en-US" sz="2200" b="1">
                <a:solidFill>
                  <a:srgbClr val="000066"/>
                </a:solidFill>
                <a:latin typeface="汉鼎简中楷" charset="-122"/>
                <a:ea typeface="汉鼎简中楷" charset="-122"/>
              </a:rPr>
              <a:t>你能想象这会有什么好处吗</a:t>
            </a:r>
            <a:r>
              <a:rPr kumimoji="0" lang="en-US" altLang="zh-CN" sz="2200" b="1">
                <a:solidFill>
                  <a:srgbClr val="000066"/>
                </a:solidFill>
                <a:latin typeface="汉鼎简中楷" charset="-122"/>
                <a:ea typeface="汉鼎简中楷" charset="-122"/>
              </a:rPr>
              <a:t>?</a:t>
            </a:r>
          </a:p>
          <a:p>
            <a:pPr eaLnBrk="1" hangingPunct="1">
              <a:lnSpc>
                <a:spcPct val="80000"/>
              </a:lnSpc>
            </a:pPr>
            <a:endParaRPr kumimoji="0" lang="en-US" altLang="zh-CN" sz="1000" b="1">
              <a:solidFill>
                <a:srgbClr val="000066"/>
              </a:solidFill>
              <a:latin typeface="汉鼎简中楷" charset="-122"/>
              <a:ea typeface="汉鼎简中楷" charset="-122"/>
            </a:endParaRPr>
          </a:p>
          <a:p>
            <a:pPr eaLnBrk="1" hangingPunct="1">
              <a:lnSpc>
                <a:spcPct val="80000"/>
              </a:lnSpc>
            </a:pPr>
            <a:r>
              <a:rPr kumimoji="0" lang="zh-CN" altLang="en-US" sz="2200" b="1">
                <a:solidFill>
                  <a:srgbClr val="000066"/>
                </a:solidFill>
                <a:latin typeface="汉鼎简中楷" charset="-122"/>
                <a:ea typeface="汉鼎简中楷" charset="-122"/>
              </a:rPr>
              <a:t>一天你醒来突然发现年轻了</a:t>
            </a:r>
            <a:r>
              <a:rPr kumimoji="0" lang="en-US" altLang="zh-CN" sz="2200" b="1">
                <a:solidFill>
                  <a:srgbClr val="000066"/>
                </a:solidFill>
                <a:latin typeface="汉鼎简中楷" charset="-122"/>
                <a:ea typeface="汉鼎简中楷" charset="-122"/>
              </a:rPr>
              <a:t>10</a:t>
            </a:r>
            <a:r>
              <a:rPr kumimoji="0" lang="zh-CN" altLang="en-US" sz="2200" b="1">
                <a:solidFill>
                  <a:srgbClr val="000066"/>
                </a:solidFill>
                <a:latin typeface="汉鼎简中楷" charset="-122"/>
                <a:ea typeface="汉鼎简中楷" charset="-122"/>
              </a:rPr>
              <a:t>岁</a:t>
            </a:r>
            <a:r>
              <a:rPr kumimoji="0" lang="en-US" altLang="zh-CN" sz="2200" b="1">
                <a:solidFill>
                  <a:srgbClr val="000066"/>
                </a:solidFill>
                <a:latin typeface="汉鼎简中楷" charset="-122"/>
                <a:ea typeface="汉鼎简中楷" charset="-122"/>
              </a:rPr>
              <a:t>,</a:t>
            </a:r>
            <a:r>
              <a:rPr kumimoji="0" lang="zh-CN" altLang="en-US" sz="2200" b="1">
                <a:solidFill>
                  <a:srgbClr val="000066"/>
                </a:solidFill>
                <a:latin typeface="汉鼎简中楷" charset="-122"/>
                <a:ea typeface="汉鼎简中楷" charset="-122"/>
              </a:rPr>
              <a:t>你能想象这会有什么坏处吗</a:t>
            </a:r>
            <a:r>
              <a:rPr kumimoji="0" lang="en-US" altLang="zh-CN" sz="2200" b="1">
                <a:solidFill>
                  <a:srgbClr val="000066"/>
                </a:solidFill>
                <a:latin typeface="汉鼎简中楷" charset="-122"/>
                <a:ea typeface="汉鼎简中楷" charset="-122"/>
              </a:rPr>
              <a:t>?</a:t>
            </a:r>
          </a:p>
          <a:p>
            <a:pPr eaLnBrk="1" hangingPunct="1">
              <a:lnSpc>
                <a:spcPct val="80000"/>
              </a:lnSpc>
            </a:pPr>
            <a:endParaRPr kumimoji="0" lang="en-US" altLang="zh-CN" sz="1000" b="1">
              <a:solidFill>
                <a:srgbClr val="000066"/>
              </a:solidFill>
              <a:latin typeface="汉鼎简中楷" charset="-122"/>
              <a:ea typeface="汉鼎简中楷" charset="-122"/>
            </a:endParaRPr>
          </a:p>
          <a:p>
            <a:pPr eaLnBrk="1" hangingPunct="1">
              <a:lnSpc>
                <a:spcPct val="80000"/>
              </a:lnSpc>
            </a:pPr>
            <a:r>
              <a:rPr kumimoji="0" lang="zh-CN" altLang="en-US" sz="2200" b="1">
                <a:solidFill>
                  <a:srgbClr val="000066"/>
                </a:solidFill>
                <a:latin typeface="汉鼎简中楷" charset="-122"/>
                <a:ea typeface="汉鼎简中楷" charset="-122"/>
              </a:rPr>
              <a:t>假设一个小气的朋友最近对你突然很慷慨，你可以想象出什么解释？</a:t>
            </a:r>
          </a:p>
          <a:p>
            <a:pPr eaLnBrk="1" hangingPunct="1">
              <a:lnSpc>
                <a:spcPct val="80000"/>
              </a:lnSpc>
            </a:pPr>
            <a:endParaRPr kumimoji="0" lang="zh-CN" altLang="en-US" sz="1000" b="1">
              <a:solidFill>
                <a:srgbClr val="000066"/>
              </a:solidFill>
              <a:latin typeface="汉鼎简中楷" charset="-122"/>
              <a:ea typeface="汉鼎简中楷" charset="-122"/>
            </a:endParaRPr>
          </a:p>
          <a:p>
            <a:pPr eaLnBrk="1" hangingPunct="1">
              <a:lnSpc>
                <a:spcPct val="80000"/>
              </a:lnSpc>
            </a:pPr>
            <a:r>
              <a:rPr kumimoji="0" lang="zh-CN" altLang="en-US" sz="2200" b="1">
                <a:solidFill>
                  <a:srgbClr val="000066"/>
                </a:solidFill>
                <a:latin typeface="汉鼎简中楷" charset="-122"/>
                <a:ea typeface="汉鼎简中楷" charset="-122"/>
              </a:rPr>
              <a:t>讨论会上一个外面邀来的专家一言不发，你能猜有什么可能原因？</a:t>
            </a:r>
            <a:endParaRPr kumimoji="0" lang="en-US" altLang="zh-CN" sz="2200" b="1">
              <a:solidFill>
                <a:srgbClr val="000066"/>
              </a:solidFill>
              <a:latin typeface="汉鼎简中楷" charset="-122"/>
              <a:ea typeface="汉鼎简中楷" charset="-122"/>
            </a:endParaRPr>
          </a:p>
          <a:p>
            <a:pPr eaLnBrk="1" hangingPunct="1">
              <a:lnSpc>
                <a:spcPct val="80000"/>
              </a:lnSpc>
            </a:pPr>
            <a:endParaRPr kumimoji="0" lang="en-US" altLang="zh-CN" sz="2000" b="1">
              <a:solidFill>
                <a:srgbClr val="000066"/>
              </a:solidFill>
              <a:latin typeface="汉鼎简中楷" charset="-122"/>
              <a:ea typeface="汉鼎简中楷" charset="-122"/>
            </a:endParaRPr>
          </a:p>
        </p:txBody>
      </p:sp>
      <p:sp>
        <p:nvSpPr>
          <p:cNvPr id="90116" name="幻灯片编号占位符 1">
            <a:extLst>
              <a:ext uri="{FF2B5EF4-FFF2-40B4-BE49-F238E27FC236}">
                <a16:creationId xmlns:a16="http://schemas.microsoft.com/office/drawing/2014/main" id="{F17D1913-8CFF-7C48-89AE-9901D32D98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85F505D3-6A3E-7647-9F68-7483F8379EB8}" type="slidenum">
              <a:rPr kumimoji="0" lang="en-US" altLang="zh-CN" sz="1200">
                <a:latin typeface="Garamond" panose="02020404030301010803" pitchFamily="18" charset="0"/>
              </a:rPr>
              <a:pPr/>
              <a:t>22</a:t>
            </a:fld>
            <a:endParaRPr kumimoji="0" lang="en-US" altLang="zh-CN" sz="1200">
              <a:latin typeface="Garamond" panose="020204040303010108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5">
            <a:extLst>
              <a:ext uri="{FF2B5EF4-FFF2-40B4-BE49-F238E27FC236}">
                <a16:creationId xmlns:a16="http://schemas.microsoft.com/office/drawing/2014/main" id="{D67DBC98-511B-6933-F74A-DF6CD982BDD4}"/>
              </a:ext>
            </a:extLst>
          </p:cNvPr>
          <p:cNvSpPr>
            <a:spLocks noChangeArrowheads="1"/>
          </p:cNvSpPr>
          <p:nvPr/>
        </p:nvSpPr>
        <p:spPr bwMode="auto">
          <a:xfrm>
            <a:off x="457200" y="304800"/>
            <a:ext cx="8229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2.5</a:t>
            </a:r>
            <a:r>
              <a:rPr kumimoji="0" lang="zh-CN" altLang="en-US" sz="3000" b="1">
                <a:solidFill>
                  <a:srgbClr val="FFCC66"/>
                </a:solidFill>
              </a:rPr>
              <a:t>　多角度、多阶段的创造性思维</a:t>
            </a:r>
          </a:p>
          <a:p>
            <a:endParaRPr kumimoji="0" lang="zh-CN" altLang="en-US"/>
          </a:p>
          <a:p>
            <a:r>
              <a:rPr kumimoji="0" lang="zh-CN" altLang="en-US" sz="1800"/>
              <a:t>   </a:t>
            </a:r>
            <a:r>
              <a:rPr kumimoji="0" lang="zh-CN" altLang="en-US" sz="2400" b="1"/>
              <a:t>创造新的论证，应该从考察</a:t>
            </a:r>
            <a:r>
              <a:rPr kumimoji="0" lang="zh-CN" altLang="en-US" sz="2400" b="1">
                <a:solidFill>
                  <a:srgbClr val="FF6600"/>
                </a:solidFill>
              </a:rPr>
              <a:t>论证的每一环节</a:t>
            </a:r>
            <a:r>
              <a:rPr kumimoji="0" lang="zh-CN" altLang="en-US" sz="2400" b="1"/>
              <a:t>入手</a:t>
            </a:r>
          </a:p>
          <a:p>
            <a:endParaRPr kumimoji="0" lang="zh-CN" altLang="en-US"/>
          </a:p>
          <a:p>
            <a:r>
              <a:rPr kumimoji="0" lang="zh-CN" altLang="en-US" sz="1800"/>
              <a:t>   </a:t>
            </a:r>
            <a:r>
              <a:rPr kumimoji="0" lang="zh-CN" altLang="en-US" sz="2400" b="1">
                <a:solidFill>
                  <a:srgbClr val="CCFFFF"/>
                </a:solidFill>
              </a:rPr>
              <a:t>回顾我们评价一个论证的程序</a:t>
            </a:r>
            <a:r>
              <a:rPr kumimoji="0" lang="en-US" altLang="zh-CN" sz="2400" b="1">
                <a:solidFill>
                  <a:srgbClr val="CCFFFF"/>
                </a:solidFill>
              </a:rPr>
              <a:t>:</a:t>
            </a:r>
          </a:p>
          <a:p>
            <a:pPr lvl="1"/>
            <a:r>
              <a:rPr kumimoji="0" lang="zh-CN" altLang="en-US" sz="2400">
                <a:ea typeface="汉鼎简楷体" pitchFamily="49" charset="-122"/>
              </a:rPr>
              <a:t>语言</a:t>
            </a:r>
            <a:r>
              <a:rPr kumimoji="0" lang="zh-CN" altLang="en-US" sz="2400">
                <a:solidFill>
                  <a:srgbClr val="FF6600"/>
                </a:solidFill>
                <a:ea typeface="汉鼎简楷体" pitchFamily="49" charset="-122"/>
              </a:rPr>
              <a:t>概念</a:t>
            </a:r>
            <a:r>
              <a:rPr kumimoji="0" lang="zh-CN" altLang="en-US" sz="2400">
                <a:ea typeface="汉鼎简楷体" pitchFamily="49" charset="-122"/>
              </a:rPr>
              <a:t>的定义</a:t>
            </a:r>
            <a:r>
              <a:rPr kumimoji="0" lang="zh-CN" altLang="en-US" sz="2400">
                <a:solidFill>
                  <a:srgbClr val="FF6600"/>
                </a:solidFill>
                <a:ea typeface="汉鼎简楷体" pitchFamily="49" charset="-122"/>
              </a:rPr>
              <a:t>清晰一致</a:t>
            </a:r>
          </a:p>
          <a:p>
            <a:pPr lvl="1"/>
            <a:r>
              <a:rPr kumimoji="0" lang="zh-CN" altLang="en-US" sz="2400">
                <a:solidFill>
                  <a:srgbClr val="FF6600"/>
                </a:solidFill>
                <a:ea typeface="汉鼎简楷体" pitchFamily="49" charset="-122"/>
              </a:rPr>
              <a:t>事实前提</a:t>
            </a:r>
            <a:r>
              <a:rPr kumimoji="0" lang="zh-CN" altLang="en-US" sz="2400">
                <a:ea typeface="汉鼎简楷体" pitchFamily="49" charset="-122"/>
              </a:rPr>
              <a:t>的真实性和</a:t>
            </a:r>
            <a:r>
              <a:rPr kumimoji="0" lang="zh-CN" altLang="en-US" sz="2400">
                <a:solidFill>
                  <a:srgbClr val="FF6600"/>
                </a:solidFill>
                <a:ea typeface="汉鼎简楷体" pitchFamily="49" charset="-122"/>
              </a:rPr>
              <a:t>观念背景</a:t>
            </a:r>
            <a:r>
              <a:rPr kumimoji="0" lang="zh-CN" altLang="en-US" sz="2400">
                <a:ea typeface="汉鼎简楷体" pitchFamily="49" charset="-122"/>
              </a:rPr>
              <a:t>的性质</a:t>
            </a:r>
          </a:p>
          <a:p>
            <a:pPr lvl="1"/>
            <a:r>
              <a:rPr kumimoji="0" lang="zh-CN" altLang="en-US" sz="2400">
                <a:solidFill>
                  <a:srgbClr val="FF6600"/>
                </a:solidFill>
                <a:ea typeface="汉鼎简楷体" pitchFamily="49" charset="-122"/>
              </a:rPr>
              <a:t>推理</a:t>
            </a:r>
            <a:r>
              <a:rPr kumimoji="0" lang="zh-CN" altLang="en-US" sz="2400">
                <a:ea typeface="汉鼎简楷体" pitchFamily="49" charset="-122"/>
              </a:rPr>
              <a:t>的结构和规范</a:t>
            </a:r>
          </a:p>
          <a:p>
            <a:pPr lvl="1"/>
            <a:r>
              <a:rPr kumimoji="0" lang="zh-CN" altLang="en-US" sz="2400">
                <a:solidFill>
                  <a:srgbClr val="FF6600"/>
                </a:solidFill>
                <a:ea typeface="汉鼎简楷体" pitchFamily="49" charset="-122"/>
              </a:rPr>
              <a:t>隐含前提</a:t>
            </a:r>
            <a:r>
              <a:rPr kumimoji="0" lang="zh-CN" altLang="en-US" sz="2400">
                <a:ea typeface="汉鼎简楷体" pitchFamily="49" charset="-122"/>
              </a:rPr>
              <a:t>和假设的作用等等</a:t>
            </a:r>
          </a:p>
          <a:p>
            <a:pPr lvl="1"/>
            <a:endParaRPr kumimoji="0" lang="zh-CN" altLang="en-US">
              <a:ea typeface="汉鼎简楷体" pitchFamily="49" charset="-122"/>
            </a:endParaRPr>
          </a:p>
          <a:p>
            <a:pPr>
              <a:buFont typeface="Wingdings" pitchFamily="2" charset="2"/>
              <a:buNone/>
            </a:pPr>
            <a:r>
              <a:rPr kumimoji="0" lang="zh-CN" altLang="en-US" sz="2400" b="1"/>
              <a:t>在每一步，都可以做</a:t>
            </a:r>
            <a:r>
              <a:rPr kumimoji="0" lang="zh-CN" altLang="en-US" sz="2400" b="1">
                <a:solidFill>
                  <a:srgbClr val="FF6600"/>
                </a:solidFill>
              </a:rPr>
              <a:t>尝试变换</a:t>
            </a:r>
            <a:r>
              <a:rPr kumimoji="0" lang="zh-CN" altLang="en-US" sz="2400" b="1"/>
              <a:t>的思想实验</a:t>
            </a:r>
          </a:p>
          <a:p>
            <a:endParaRPr kumimoji="0" lang="zh-CN" altLang="en-US"/>
          </a:p>
          <a:p>
            <a:pPr>
              <a:buFont typeface="Wingdings" pitchFamily="2" charset="2"/>
              <a:buNone/>
            </a:pPr>
            <a:r>
              <a:rPr kumimoji="0" lang="zh-CN" altLang="en-US" sz="2400" b="1"/>
              <a:t> </a:t>
            </a:r>
            <a:r>
              <a:rPr kumimoji="0" lang="zh-CN" altLang="en-US" sz="2600" b="1">
                <a:solidFill>
                  <a:srgbClr val="FFFF00"/>
                </a:solidFill>
                <a:latin typeface="Arial Unicode MS" panose="020B0604020202020204" pitchFamily="34" charset="-128"/>
              </a:rPr>
              <a:t>（</a:t>
            </a:r>
            <a:r>
              <a:rPr kumimoji="0" lang="en-US" altLang="zh-CN" sz="2600" b="1">
                <a:solidFill>
                  <a:srgbClr val="FFFF00"/>
                </a:solidFill>
                <a:latin typeface="Arial Unicode MS" panose="020B0604020202020204" pitchFamily="34" charset="-128"/>
              </a:rPr>
              <a:t>1</a:t>
            </a:r>
            <a:r>
              <a:rPr kumimoji="0" lang="zh-CN" altLang="en-US" sz="2600" b="1">
                <a:solidFill>
                  <a:srgbClr val="FFFF00"/>
                </a:solidFill>
                <a:latin typeface="Arial Unicode MS" panose="020B0604020202020204" pitchFamily="34" charset="-128"/>
              </a:rPr>
              <a:t>）澄清概念时，看不同意义会导致什么样的论证</a:t>
            </a:r>
          </a:p>
          <a:p>
            <a:pPr>
              <a:buFont typeface="Wingdings" pitchFamily="2" charset="2"/>
              <a:buNone/>
            </a:pPr>
            <a:endParaRPr kumimoji="0" lang="zh-CN" altLang="en-US">
              <a:solidFill>
                <a:srgbClr val="FFFF00"/>
              </a:solidFill>
            </a:endParaRPr>
          </a:p>
          <a:p>
            <a:pPr>
              <a:buFont typeface="Wingdings" pitchFamily="2" charset="2"/>
              <a:buNone/>
            </a:pPr>
            <a:r>
              <a:rPr kumimoji="0" lang="zh-CN" altLang="en-US" sz="2400"/>
              <a:t>如果一个关键词的意义发生变化，那么会给论证带来什么样的结果。比如“</a:t>
            </a:r>
            <a:r>
              <a:rPr kumimoji="0" lang="zh-CN" altLang="en-US" sz="2400" b="1">
                <a:solidFill>
                  <a:srgbClr val="00FFFF"/>
                </a:solidFill>
                <a:ea typeface="汉鼎简楷体" pitchFamily="49" charset="-122"/>
              </a:rPr>
              <a:t>盲人都有音乐才能</a:t>
            </a:r>
            <a:r>
              <a:rPr kumimoji="0" lang="zh-CN" altLang="en-US" sz="2400"/>
              <a:t>”，我们可以从如何定义关键词“音乐才能”开始来寻找不同的思路。</a:t>
            </a:r>
          </a:p>
        </p:txBody>
      </p:sp>
      <p:sp>
        <p:nvSpPr>
          <p:cNvPr id="2" name="幻灯片编号占位符 1">
            <a:extLst>
              <a:ext uri="{FF2B5EF4-FFF2-40B4-BE49-F238E27FC236}">
                <a16:creationId xmlns:a16="http://schemas.microsoft.com/office/drawing/2014/main" id="{EE027A5C-4743-445C-4B33-915A5ECABBA5}"/>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558311BA-46D3-A74A-886B-8170650FD570}" type="slidenum">
              <a:rPr kumimoji="0" lang="en-US" altLang="zh-CN" sz="1200"/>
              <a:pPr/>
              <a:t>23</a:t>
            </a:fld>
            <a:endParaRPr kumimoji="0" lang="en-US" altLang="zh-CN"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5">
            <a:extLst>
              <a:ext uri="{FF2B5EF4-FFF2-40B4-BE49-F238E27FC236}">
                <a16:creationId xmlns:a16="http://schemas.microsoft.com/office/drawing/2014/main" id="{0A062661-4B74-C5FD-5AC2-4A965F56ED46}"/>
              </a:ext>
            </a:extLst>
          </p:cNvPr>
          <p:cNvSpPr>
            <a:spLocks noChangeArrowheads="1"/>
          </p:cNvSpPr>
          <p:nvPr/>
        </p:nvSpPr>
        <p:spPr bwMode="auto">
          <a:xfrm>
            <a:off x="533400" y="381000"/>
            <a:ext cx="84582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600" b="1">
                <a:solidFill>
                  <a:srgbClr val="FFFF00"/>
                </a:solidFill>
              </a:rPr>
              <a:t>（２）考察</a:t>
            </a:r>
            <a:r>
              <a:rPr kumimoji="0" lang="zh-CN" altLang="en-US" sz="2600" b="1">
                <a:solidFill>
                  <a:srgbClr val="FF6600"/>
                </a:solidFill>
              </a:rPr>
              <a:t>事实</a:t>
            </a:r>
            <a:r>
              <a:rPr kumimoji="0" lang="zh-CN" altLang="en-US" sz="2600" b="1">
                <a:solidFill>
                  <a:srgbClr val="FFFF00"/>
                </a:solidFill>
              </a:rPr>
              <a:t>的隐含假设</a:t>
            </a:r>
          </a:p>
          <a:p>
            <a:endParaRPr kumimoji="0" lang="zh-CN" altLang="en-US" b="1">
              <a:solidFill>
                <a:srgbClr val="FFFF00"/>
              </a:solidFill>
            </a:endParaRPr>
          </a:p>
          <a:p>
            <a:pPr>
              <a:buFont typeface="Wingdings" pitchFamily="2" charset="2"/>
              <a:buNone/>
            </a:pPr>
            <a:r>
              <a:rPr kumimoji="0" lang="zh-CN" altLang="en-US" sz="2800" b="1"/>
              <a:t>对隐含假设和辅助假设的拷问，是另一个发挥想象力，开创新论证的途径。</a:t>
            </a:r>
          </a:p>
          <a:p>
            <a:pPr>
              <a:buFont typeface="Wingdings" pitchFamily="2" charset="2"/>
              <a:buNone/>
            </a:pPr>
            <a:endParaRPr kumimoji="0" lang="zh-CN" altLang="en-US" b="1"/>
          </a:p>
          <a:p>
            <a:pPr>
              <a:buFont typeface="Wingdings" pitchFamily="2" charset="2"/>
              <a:buNone/>
            </a:pPr>
            <a:r>
              <a:rPr kumimoji="0" lang="zh-CN" altLang="en-US" sz="2400" b="1" i="1">
                <a:solidFill>
                  <a:srgbClr val="00FFFF"/>
                </a:solidFill>
                <a:ea typeface="汉鼎简楷体" pitchFamily="49" charset="-122"/>
              </a:rPr>
              <a:t>他这门课肯定会不及格，因为他期末考试复习只完成了一半</a:t>
            </a:r>
          </a:p>
          <a:p>
            <a:endParaRPr kumimoji="0" lang="zh-CN" altLang="en-US" b="1">
              <a:solidFill>
                <a:srgbClr val="00FFFF"/>
              </a:solidFill>
            </a:endParaRPr>
          </a:p>
          <a:p>
            <a:pPr>
              <a:buClr>
                <a:srgbClr val="00FFFF"/>
              </a:buClr>
              <a:buFont typeface="Wingdings" pitchFamily="2" charset="2"/>
              <a:buChar char="Ø"/>
            </a:pPr>
            <a:r>
              <a:rPr kumimoji="0" lang="zh-CN" altLang="en-US" sz="2400" b="1"/>
              <a:t> 隐含假设：</a:t>
            </a:r>
          </a:p>
        </p:txBody>
      </p:sp>
      <p:sp>
        <p:nvSpPr>
          <p:cNvPr id="24581" name="Rectangle 5">
            <a:extLst>
              <a:ext uri="{FF2B5EF4-FFF2-40B4-BE49-F238E27FC236}">
                <a16:creationId xmlns:a16="http://schemas.microsoft.com/office/drawing/2014/main" id="{0F390884-C1B3-8E19-8328-463087262A3D}"/>
              </a:ext>
            </a:extLst>
          </p:cNvPr>
          <p:cNvSpPr>
            <a:spLocks noChangeArrowheads="1"/>
          </p:cNvSpPr>
          <p:nvPr/>
        </p:nvSpPr>
        <p:spPr bwMode="auto">
          <a:xfrm>
            <a:off x="533400" y="2895600"/>
            <a:ext cx="8382000" cy="2636838"/>
          </a:xfrm>
          <a:prstGeom prst="rect">
            <a:avLst/>
          </a:prstGeom>
          <a:solidFill>
            <a:schemeClr val="hlink">
              <a:alpha val="39999"/>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1">
              <a:buClr>
                <a:srgbClr val="FFFF00"/>
              </a:buClr>
              <a:buFont typeface="Wingdings" charset="0"/>
              <a:buChar char="q"/>
              <a:defRPr/>
            </a:pPr>
            <a:r>
              <a:rPr lang="zh-CN" altLang="en-US" sz="2000" dirty="0">
                <a:solidFill>
                  <a:srgbClr val="00FFFF"/>
                </a:solidFill>
                <a:latin typeface="Arial" charset="0"/>
                <a:ea typeface="宋体" charset="0"/>
                <a:cs typeface="宋体" charset="0"/>
              </a:rPr>
              <a:t> </a:t>
            </a:r>
            <a:r>
              <a:rPr lang="zh-CN" altLang="en-US" sz="2200" dirty="0">
                <a:solidFill>
                  <a:schemeClr val="tx2"/>
                </a:solidFill>
                <a:latin typeface="汉鼎简楷体" charset="0"/>
                <a:ea typeface="汉鼎简楷体" charset="0"/>
                <a:cs typeface="汉鼎简楷体" charset="0"/>
              </a:rPr>
              <a:t>他复习的部分不一定会考，他没复习到的部分很可能要考</a:t>
            </a:r>
          </a:p>
          <a:p>
            <a:pPr lvl="1">
              <a:buClr>
                <a:srgbClr val="FFFF00"/>
              </a:buClr>
              <a:buFont typeface="Wingdings" charset="0"/>
              <a:buChar char="q"/>
              <a:defRPr/>
            </a:pPr>
            <a:r>
              <a:rPr lang="zh-CN" altLang="en-US" sz="2200" dirty="0">
                <a:solidFill>
                  <a:schemeClr val="tx2"/>
                </a:solidFill>
                <a:latin typeface="汉鼎简楷体" charset="0"/>
                <a:ea typeface="汉鼎简楷体" charset="0"/>
                <a:cs typeface="汉鼎简楷体" charset="0"/>
              </a:rPr>
              <a:t> 考试的大部分内容是他没有复习到的部分</a:t>
            </a:r>
          </a:p>
          <a:p>
            <a:pPr lvl="1">
              <a:buClr>
                <a:srgbClr val="FFFF00"/>
              </a:buClr>
              <a:buFont typeface="Wingdings" charset="0"/>
              <a:buChar char="q"/>
              <a:defRPr/>
            </a:pPr>
            <a:r>
              <a:rPr lang="zh-CN" altLang="en-US" sz="2200" dirty="0">
                <a:solidFill>
                  <a:schemeClr val="tx2"/>
                </a:solidFill>
                <a:latin typeface="汉鼎简楷体" charset="0"/>
                <a:ea typeface="汉鼎简楷体" charset="0"/>
                <a:cs typeface="汉鼎简楷体" charset="0"/>
              </a:rPr>
              <a:t> 他没有复习就肯定不知道和不理解那一部分的内容</a:t>
            </a:r>
          </a:p>
          <a:p>
            <a:pPr lvl="1">
              <a:buClr>
                <a:srgbClr val="FFFF00"/>
              </a:buClr>
              <a:buFont typeface="Wingdings" charset="0"/>
              <a:buChar char="q"/>
              <a:defRPr/>
            </a:pPr>
            <a:r>
              <a:rPr lang="zh-CN" altLang="en-US" sz="2200" dirty="0">
                <a:solidFill>
                  <a:schemeClr val="tx2"/>
                </a:solidFill>
                <a:latin typeface="汉鼎简楷体" charset="0"/>
                <a:ea typeface="汉鼎简楷体" charset="0"/>
                <a:cs typeface="汉鼎简楷体" charset="0"/>
              </a:rPr>
              <a:t> 考试是闭卷，他只有复习了才能回答问题</a:t>
            </a:r>
          </a:p>
          <a:p>
            <a:pPr lvl="1">
              <a:buClr>
                <a:srgbClr val="FFFF00"/>
              </a:buClr>
              <a:buFont typeface="Wingdings" charset="0"/>
              <a:buChar char="q"/>
              <a:defRPr/>
            </a:pPr>
            <a:r>
              <a:rPr lang="zh-CN" altLang="en-US" sz="2200" dirty="0">
                <a:solidFill>
                  <a:schemeClr val="tx2"/>
                </a:solidFill>
                <a:latin typeface="汉鼎简楷体" charset="0"/>
                <a:ea typeface="汉鼎简楷体" charset="0"/>
                <a:cs typeface="汉鼎简楷体" charset="0"/>
              </a:rPr>
              <a:t> 考试必需要复习书本才能通过</a:t>
            </a:r>
          </a:p>
          <a:p>
            <a:pPr lvl="1">
              <a:buClr>
                <a:srgbClr val="FFFF00"/>
              </a:buClr>
              <a:buFont typeface="Wingdings" charset="0"/>
              <a:buChar char="q"/>
              <a:defRPr/>
            </a:pPr>
            <a:r>
              <a:rPr lang="zh-CN" altLang="en-US" sz="2200" dirty="0">
                <a:solidFill>
                  <a:schemeClr val="tx2"/>
                </a:solidFill>
                <a:latin typeface="汉鼎简楷体" charset="0"/>
                <a:ea typeface="汉鼎简楷体" charset="0"/>
                <a:cs typeface="汉鼎简楷体" charset="0"/>
              </a:rPr>
              <a:t> 期末考试占全学期成绩比重大、或者是学期考核的唯一标准</a:t>
            </a:r>
          </a:p>
          <a:p>
            <a:pPr lvl="1">
              <a:buClr>
                <a:srgbClr val="FFFF00"/>
              </a:buClr>
              <a:buFont typeface="Wingdings" charset="0"/>
              <a:buChar char="q"/>
              <a:defRPr/>
            </a:pPr>
            <a:r>
              <a:rPr lang="zh-CN" altLang="en-US" sz="2200" dirty="0">
                <a:solidFill>
                  <a:schemeClr val="tx2"/>
                </a:solidFill>
                <a:latin typeface="汉鼎简楷体" charset="0"/>
                <a:ea typeface="汉鼎简楷体" charset="0"/>
                <a:cs typeface="汉鼎简楷体" charset="0"/>
              </a:rPr>
              <a:t> 其它的考核比如期中、作业的成绩不足以弥补</a:t>
            </a:r>
            <a:endParaRPr lang="en-US" altLang="zh-CN" sz="2200" dirty="0">
              <a:latin typeface="汉鼎简楷体" charset="0"/>
              <a:ea typeface="汉鼎简楷体" charset="0"/>
              <a:cs typeface="汉鼎简楷体" charset="0"/>
            </a:endParaRPr>
          </a:p>
        </p:txBody>
      </p:sp>
      <p:sp>
        <p:nvSpPr>
          <p:cNvPr id="24582" name="Rectangle 6">
            <a:extLst>
              <a:ext uri="{FF2B5EF4-FFF2-40B4-BE49-F238E27FC236}">
                <a16:creationId xmlns:a16="http://schemas.microsoft.com/office/drawing/2014/main" id="{DC432662-AA48-5CCD-C379-245CAE697AC2}"/>
              </a:ext>
            </a:extLst>
          </p:cNvPr>
          <p:cNvSpPr>
            <a:spLocks noChangeArrowheads="1"/>
          </p:cNvSpPr>
          <p:nvPr/>
        </p:nvSpPr>
        <p:spPr bwMode="auto">
          <a:xfrm>
            <a:off x="609600" y="5791200"/>
            <a:ext cx="7623175" cy="430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0" hangingPunct="0">
              <a:buFont typeface="Wingdings" charset="0"/>
              <a:buChar char="Ø"/>
              <a:defRPr/>
            </a:pPr>
            <a:r>
              <a:rPr lang="zh-CN" altLang="en-US" sz="2400" b="1" dirty="0">
                <a:latin typeface="Arial" charset="0"/>
                <a:ea typeface="宋体" charset="0"/>
                <a:cs typeface="宋体" charset="0"/>
              </a:rPr>
              <a:t> 反驳每一个隐含前提，都可以成为一个新的替代论证</a:t>
            </a:r>
            <a:r>
              <a:rPr lang="en-US" altLang="zh-CN" sz="2400" dirty="0">
                <a:latin typeface="Arial" charset="0"/>
                <a:ea typeface="宋体" charset="0"/>
                <a:cs typeface="宋体" charset="0"/>
              </a:rPr>
              <a:t>. </a:t>
            </a:r>
          </a:p>
        </p:txBody>
      </p:sp>
      <p:sp>
        <p:nvSpPr>
          <p:cNvPr id="2" name="幻灯片编号占位符 1">
            <a:extLst>
              <a:ext uri="{FF2B5EF4-FFF2-40B4-BE49-F238E27FC236}">
                <a16:creationId xmlns:a16="http://schemas.microsoft.com/office/drawing/2014/main" id="{D07F92C1-B521-2DED-3378-05AA31A03D43}"/>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BC5194B7-D9E1-674B-86D1-464B0EC1866C}" type="slidenum">
              <a:rPr kumimoji="0" lang="en-US" altLang="zh-CN" sz="1200"/>
              <a:pPr/>
              <a:t>24</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 calcmode="lin" valueType="num">
                                      <p:cBhvr additive="base">
                                        <p:cTn id="7" dur="500" fill="hold"/>
                                        <p:tgtEl>
                                          <p:spTgt spid="24581"/>
                                        </p:tgtEl>
                                        <p:attrNameLst>
                                          <p:attrName>ppt_x</p:attrName>
                                        </p:attrNameLst>
                                      </p:cBhvr>
                                      <p:tavLst>
                                        <p:tav tm="0">
                                          <p:val>
                                            <p:strVal val="#ppt_x"/>
                                          </p:val>
                                        </p:tav>
                                        <p:tav tm="100000">
                                          <p:val>
                                            <p:strVal val="#ppt_x"/>
                                          </p:val>
                                        </p:tav>
                                      </p:tavLst>
                                    </p:anim>
                                    <p:anim calcmode="lin" valueType="num">
                                      <p:cBhvr additive="base">
                                        <p:cTn id="8" dur="500" fill="hold"/>
                                        <p:tgtEl>
                                          <p:spTgt spid="2458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82"/>
                                        </p:tgtEl>
                                        <p:attrNameLst>
                                          <p:attrName>style.visibility</p:attrName>
                                        </p:attrNameLst>
                                      </p:cBhvr>
                                      <p:to>
                                        <p:strVal val="visible"/>
                                      </p:to>
                                    </p:set>
                                    <p:anim calcmode="lin" valueType="num">
                                      <p:cBhvr additive="base">
                                        <p:cTn id="13" dur="500" fill="hold"/>
                                        <p:tgtEl>
                                          <p:spTgt spid="24582"/>
                                        </p:tgtEl>
                                        <p:attrNameLst>
                                          <p:attrName>ppt_x</p:attrName>
                                        </p:attrNameLst>
                                      </p:cBhvr>
                                      <p:tavLst>
                                        <p:tav tm="0">
                                          <p:val>
                                            <p:strVal val="#ppt_x"/>
                                          </p:val>
                                        </p:tav>
                                        <p:tav tm="100000">
                                          <p:val>
                                            <p:strVal val="#ppt_x"/>
                                          </p:val>
                                        </p:tav>
                                      </p:tavLst>
                                    </p:anim>
                                    <p:anim calcmode="lin" valueType="num">
                                      <p:cBhvr additive="base">
                                        <p:cTn id="14"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5">
            <a:extLst>
              <a:ext uri="{FF2B5EF4-FFF2-40B4-BE49-F238E27FC236}">
                <a16:creationId xmlns:a16="http://schemas.microsoft.com/office/drawing/2014/main" id="{3428B038-2C86-AB78-2B92-7EB155DAC51D}"/>
              </a:ext>
            </a:extLst>
          </p:cNvPr>
          <p:cNvSpPr>
            <a:spLocks noChangeArrowheads="1"/>
          </p:cNvSpPr>
          <p:nvPr/>
        </p:nvSpPr>
        <p:spPr bwMode="auto">
          <a:xfrm>
            <a:off x="685800" y="381000"/>
            <a:ext cx="8077200" cy="578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600" b="1">
                <a:solidFill>
                  <a:srgbClr val="FFFF00"/>
                </a:solidFill>
                <a:latin typeface="Arial Unicode MS" panose="020B0604020202020204" pitchFamily="34" charset="-128"/>
              </a:rPr>
              <a:t>（３） 变换</a:t>
            </a:r>
            <a:r>
              <a:rPr kumimoji="0" lang="zh-CN" altLang="en-US" sz="2600" b="1">
                <a:solidFill>
                  <a:srgbClr val="FF6600"/>
                </a:solidFill>
                <a:latin typeface="Arial Unicode MS" panose="020B0604020202020204" pitchFamily="34" charset="-128"/>
              </a:rPr>
              <a:t>推理</a:t>
            </a:r>
            <a:r>
              <a:rPr kumimoji="0" lang="zh-CN" altLang="en-US" sz="2600" b="1">
                <a:solidFill>
                  <a:srgbClr val="FFFF00"/>
                </a:solidFill>
                <a:latin typeface="Arial Unicode MS" panose="020B0604020202020204" pitchFamily="34" charset="-128"/>
              </a:rPr>
              <a:t>和评判的</a:t>
            </a:r>
            <a:r>
              <a:rPr kumimoji="0" lang="zh-CN" altLang="en-US" sz="2600" b="1">
                <a:solidFill>
                  <a:srgbClr val="FF6600"/>
                </a:solidFill>
                <a:latin typeface="Arial Unicode MS" panose="020B0604020202020204" pitchFamily="34" charset="-128"/>
              </a:rPr>
              <a:t>标准</a:t>
            </a:r>
            <a:endParaRPr kumimoji="0" lang="zh-CN" altLang="en-US" sz="2200" b="1">
              <a:solidFill>
                <a:srgbClr val="CCFFFF"/>
              </a:solidFill>
            </a:endParaRPr>
          </a:p>
          <a:p>
            <a:endParaRPr kumimoji="0" lang="zh-CN" altLang="en-US" b="1">
              <a:solidFill>
                <a:srgbClr val="CCFFFF"/>
              </a:solidFill>
            </a:endParaRPr>
          </a:p>
          <a:p>
            <a:pPr>
              <a:buFont typeface="Wingdings" pitchFamily="2" charset="2"/>
              <a:buNone/>
            </a:pPr>
            <a:r>
              <a:rPr kumimoji="0" lang="zh-CN" altLang="en-US" sz="2400" b="1" i="1">
                <a:solidFill>
                  <a:srgbClr val="00FFFF"/>
                </a:solidFill>
                <a:ea typeface="汉鼎简楷体" pitchFamily="49" charset="-122"/>
              </a:rPr>
              <a:t>   他是个杰出的足球运动员，他的百米短跑可以达到</a:t>
            </a:r>
            <a:r>
              <a:rPr kumimoji="0" lang="en-US" altLang="zh-CN" sz="2400" b="1" i="1">
                <a:solidFill>
                  <a:srgbClr val="00FFFF"/>
                </a:solidFill>
                <a:ea typeface="汉鼎简楷体" pitchFamily="49" charset="-122"/>
              </a:rPr>
              <a:t>11</a:t>
            </a:r>
            <a:r>
              <a:rPr kumimoji="0" lang="zh-CN" altLang="en-US" sz="2400" b="1" i="1">
                <a:solidFill>
                  <a:srgbClr val="00FFFF"/>
                </a:solidFill>
                <a:ea typeface="汉鼎简楷体" pitchFamily="49" charset="-122"/>
              </a:rPr>
              <a:t>秒</a:t>
            </a:r>
          </a:p>
          <a:p>
            <a:endParaRPr kumimoji="0" lang="zh-CN" altLang="en-US" b="1" i="1">
              <a:solidFill>
                <a:srgbClr val="00FFFF"/>
              </a:solidFill>
              <a:ea typeface="汉鼎简楷体" pitchFamily="49" charset="-122"/>
            </a:endParaRPr>
          </a:p>
          <a:p>
            <a:pPr>
              <a:buFont typeface="Wingdings" pitchFamily="2" charset="2"/>
              <a:buNone/>
            </a:pPr>
            <a:r>
              <a:rPr kumimoji="0" lang="zh-CN" altLang="en-US" sz="2200" b="1"/>
              <a:t> </a:t>
            </a:r>
            <a:r>
              <a:rPr kumimoji="0" lang="zh-CN" altLang="en-US" sz="2800" b="1"/>
              <a:t> </a:t>
            </a:r>
            <a:r>
              <a:rPr kumimoji="0" lang="zh-CN" altLang="en-US" sz="2800" b="1">
                <a:solidFill>
                  <a:srgbClr val="CCFFFF"/>
                </a:solidFill>
              </a:rPr>
              <a:t>什么算做“杰出的足球运动员”的标准？变换标准</a:t>
            </a:r>
            <a:r>
              <a:rPr kumimoji="0" lang="en-US" altLang="zh-CN" sz="2800" b="1">
                <a:solidFill>
                  <a:srgbClr val="CCFFFF"/>
                </a:solidFill>
              </a:rPr>
              <a:t>,</a:t>
            </a:r>
            <a:r>
              <a:rPr kumimoji="0" lang="zh-CN" altLang="en-US" sz="2800" b="1">
                <a:solidFill>
                  <a:srgbClr val="CCFFFF"/>
                </a:solidFill>
              </a:rPr>
              <a:t>论证就会不同</a:t>
            </a:r>
            <a:endParaRPr kumimoji="0" lang="zh-CN" altLang="en-US" sz="2800">
              <a:solidFill>
                <a:srgbClr val="CCFFFF"/>
              </a:solidFill>
            </a:endParaRPr>
          </a:p>
          <a:p>
            <a:endParaRPr kumimoji="0" lang="zh-CN" altLang="en-US">
              <a:solidFill>
                <a:srgbClr val="CCFFFF"/>
              </a:solidFill>
            </a:endParaRPr>
          </a:p>
          <a:p>
            <a:endParaRPr kumimoji="0" lang="zh-CN" altLang="en-US"/>
          </a:p>
          <a:p>
            <a:pPr>
              <a:buFont typeface="Wingdings" pitchFamily="2" charset="2"/>
              <a:buNone/>
            </a:pPr>
            <a:r>
              <a:rPr kumimoji="0" lang="zh-CN" altLang="en-US" sz="2600" b="1">
                <a:solidFill>
                  <a:srgbClr val="FFFF00"/>
                </a:solidFill>
              </a:rPr>
              <a:t>（４）想象不同的推理或反例</a:t>
            </a:r>
          </a:p>
          <a:p>
            <a:endParaRPr kumimoji="0" lang="zh-CN" altLang="en-US" b="1">
              <a:solidFill>
                <a:srgbClr val="FFFF00"/>
              </a:solidFill>
            </a:endParaRPr>
          </a:p>
          <a:p>
            <a:pPr>
              <a:buFont typeface="Wingdings" pitchFamily="2" charset="2"/>
              <a:buNone/>
            </a:pPr>
            <a:r>
              <a:rPr kumimoji="0" lang="zh-CN" altLang="en-US" sz="1800"/>
              <a:t>　 </a:t>
            </a:r>
            <a:r>
              <a:rPr kumimoji="0" lang="zh-CN" altLang="en-US" sz="2400" b="1" i="1">
                <a:solidFill>
                  <a:srgbClr val="00FFFF"/>
                </a:solidFill>
                <a:ea typeface="汉鼎简楷体" pitchFamily="49" charset="-122"/>
              </a:rPr>
              <a:t>结婚的男人比单身男人寿命长</a:t>
            </a:r>
          </a:p>
          <a:p>
            <a:pPr>
              <a:buFont typeface="Wingdings" pitchFamily="2" charset="2"/>
              <a:buNone/>
            </a:pPr>
            <a:endParaRPr kumimoji="0" lang="zh-CN" altLang="en-US" b="1"/>
          </a:p>
          <a:p>
            <a:pPr>
              <a:buFont typeface="Wingdings" pitchFamily="2" charset="2"/>
              <a:buNone/>
            </a:pPr>
            <a:r>
              <a:rPr kumimoji="0" lang="zh-CN" altLang="en-US" sz="2200" b="1"/>
              <a:t>   </a:t>
            </a:r>
            <a:r>
              <a:rPr kumimoji="0" lang="zh-CN" altLang="en-US" sz="2800" b="1">
                <a:solidFill>
                  <a:srgbClr val="CCFFFF"/>
                </a:solidFill>
              </a:rPr>
              <a:t>假若这是事实，你能想象出什么可能解释？</a:t>
            </a:r>
            <a:endParaRPr kumimoji="0" lang="en-US" altLang="zh-CN" sz="2800" b="1">
              <a:solidFill>
                <a:srgbClr val="CCFFFF"/>
              </a:solidFill>
            </a:endParaRPr>
          </a:p>
          <a:p>
            <a:pPr>
              <a:buFont typeface="Wingdings" pitchFamily="2" charset="2"/>
              <a:buNone/>
            </a:pPr>
            <a:r>
              <a:rPr kumimoji="0" lang="en-US" altLang="zh-CN" sz="2800" b="1">
                <a:solidFill>
                  <a:srgbClr val="CCFFFF"/>
                </a:solidFill>
              </a:rPr>
              <a:t>    </a:t>
            </a:r>
            <a:r>
              <a:rPr kumimoji="0" lang="zh-CN" altLang="en-US" sz="2800" b="1">
                <a:solidFill>
                  <a:srgbClr val="CCFFFF"/>
                </a:solidFill>
              </a:rPr>
              <a:t>假若这不是事实，你又能想象出什么可能解释？</a:t>
            </a:r>
          </a:p>
          <a:p>
            <a:pPr>
              <a:buFont typeface="Wingdings" pitchFamily="2" charset="2"/>
              <a:buNone/>
            </a:pPr>
            <a:endParaRPr kumimoji="0" lang="zh-CN" altLang="en-US" sz="2200" b="1"/>
          </a:p>
          <a:p>
            <a:pPr>
              <a:buFont typeface="Wingdings" pitchFamily="2" charset="2"/>
              <a:buNone/>
            </a:pPr>
            <a:r>
              <a:rPr kumimoji="0" lang="zh-CN" altLang="en-US" sz="2600" b="1">
                <a:solidFill>
                  <a:srgbClr val="FFFF00"/>
                </a:solidFill>
              </a:rPr>
              <a:t>（５）分析结论的意义、影响和实际后果</a:t>
            </a:r>
            <a:endParaRPr kumimoji="0" lang="en-US" altLang="zh-CN" sz="2600" b="1">
              <a:solidFill>
                <a:srgbClr val="FFFF00"/>
              </a:solidFill>
            </a:endParaRPr>
          </a:p>
          <a:p>
            <a:pPr>
              <a:buFont typeface="Wingdings" pitchFamily="2" charset="2"/>
              <a:buNone/>
            </a:pPr>
            <a:r>
              <a:rPr kumimoji="0" lang="en-US" altLang="zh-CN" sz="2400" b="1">
                <a:solidFill>
                  <a:srgbClr val="CCFFFF"/>
                </a:solidFill>
              </a:rPr>
              <a:t>    </a:t>
            </a:r>
            <a:r>
              <a:rPr kumimoji="0" lang="zh-CN" altLang="en-US" sz="2400" b="1">
                <a:solidFill>
                  <a:srgbClr val="CCFFFF"/>
                </a:solidFill>
              </a:rPr>
              <a:t>案例见课后练习。</a:t>
            </a:r>
            <a:endParaRPr kumimoji="0" lang="zh-CN" altLang="en-US" sz="2600" b="1">
              <a:solidFill>
                <a:srgbClr val="FFFF00"/>
              </a:solidFill>
            </a:endParaRPr>
          </a:p>
        </p:txBody>
      </p:sp>
      <p:sp>
        <p:nvSpPr>
          <p:cNvPr id="2" name="幻灯片编号占位符 1">
            <a:extLst>
              <a:ext uri="{FF2B5EF4-FFF2-40B4-BE49-F238E27FC236}">
                <a16:creationId xmlns:a16="http://schemas.microsoft.com/office/drawing/2014/main" id="{6CDE3FFC-27F5-9537-B163-E9B9142F48E6}"/>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19D4F673-1833-1F4F-90C5-F8C5BAD6C23F}" type="slidenum">
              <a:rPr kumimoji="0" lang="en-US" altLang="zh-CN" sz="1200"/>
              <a:pPr/>
              <a:t>25</a:t>
            </a:fld>
            <a:endParaRPr kumimoji="0" lang="en-US" altLang="zh-CN"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448C66-1614-30CB-4299-AF59E006BE36}"/>
              </a:ext>
            </a:extLst>
          </p:cNvPr>
          <p:cNvSpPr>
            <a:spLocks noGrp="1" noChangeArrowheads="1"/>
          </p:cNvSpPr>
          <p:nvPr>
            <p:ph type="title"/>
          </p:nvPr>
        </p:nvSpPr>
        <p:spPr>
          <a:xfrm>
            <a:off x="457200" y="274638"/>
            <a:ext cx="8229600" cy="638175"/>
          </a:xfrm>
        </p:spPr>
        <p:txBody>
          <a:bodyPr/>
          <a:lstStyle/>
          <a:p>
            <a:pPr>
              <a:defRPr/>
            </a:pPr>
            <a:r>
              <a:rPr kumimoji="0" lang="zh-CN" altLang="en-US" sz="2400" b="1">
                <a:solidFill>
                  <a:srgbClr val="660033"/>
                </a:solidFill>
              </a:rPr>
              <a:t>大吃一惊：耶鲁研究发现，快乐的人比不快乐的人死得早</a:t>
            </a:r>
          </a:p>
        </p:txBody>
      </p:sp>
      <p:sp>
        <p:nvSpPr>
          <p:cNvPr id="97283" name="Rectangle 3">
            <a:extLst>
              <a:ext uri="{FF2B5EF4-FFF2-40B4-BE49-F238E27FC236}">
                <a16:creationId xmlns:a16="http://schemas.microsoft.com/office/drawing/2014/main" id="{F941B217-D2A2-26E5-6A37-57183649898A}"/>
              </a:ext>
            </a:extLst>
          </p:cNvPr>
          <p:cNvSpPr>
            <a:spLocks noGrp="1" noChangeArrowheads="1"/>
          </p:cNvSpPr>
          <p:nvPr>
            <p:ph type="body" idx="1"/>
          </p:nvPr>
        </p:nvSpPr>
        <p:spPr>
          <a:xfrm>
            <a:off x="457200" y="990600"/>
            <a:ext cx="8229600" cy="5486400"/>
          </a:xfrm>
        </p:spPr>
        <p:txBody>
          <a:bodyPr/>
          <a:lstStyle/>
          <a:p>
            <a:pPr>
              <a:lnSpc>
                <a:spcPct val="80000"/>
              </a:lnSpc>
            </a:pPr>
            <a:r>
              <a:rPr kumimoji="0" lang="zh-CN" altLang="en-US" sz="2400">
                <a:latin typeface="汉鼎简楷体" pitchFamily="49" charset="-122"/>
                <a:ea typeface="汉鼎简楷体" pitchFamily="49" charset="-122"/>
              </a:rPr>
              <a:t>一项由美国耶鲁大学等多家大学合作的研究发现，在学校被评估为“快乐儿童”的，长大后会比那些“ 对快乐情绪较有保留” 的同学死得早。</a:t>
            </a:r>
            <a:br>
              <a:rPr kumimoji="0" lang="zh-CN" altLang="en-US" sz="2400">
                <a:latin typeface="汉鼎简楷体" pitchFamily="49" charset="-122"/>
                <a:ea typeface="汉鼎简楷体" pitchFamily="49" charset="-122"/>
              </a:rPr>
            </a:br>
            <a:endParaRPr kumimoji="0" lang="en-US" altLang="zh-CN" sz="2400">
              <a:latin typeface="汉鼎简楷体" pitchFamily="49" charset="-122"/>
              <a:ea typeface="汉鼎简楷体" pitchFamily="49" charset="-122"/>
            </a:endParaRPr>
          </a:p>
          <a:p>
            <a:pPr>
              <a:lnSpc>
                <a:spcPct val="80000"/>
              </a:lnSpc>
            </a:pPr>
            <a:r>
              <a:rPr kumimoji="0" lang="zh-CN" altLang="en-US" sz="2400">
                <a:latin typeface="汉鼎简楷体" pitchFamily="49" charset="-122"/>
                <a:ea typeface="汉鼎简楷体" pitchFamily="49" charset="-122"/>
              </a:rPr>
              <a:t>他们分析出来的原因是：前者会追求比较“爽” 的生活，选择不健康的生活方式、以及让生活中充满冒险刺激，容易遇到意外，所以死于非命的机会比较高。太开心的人、尤其是在不恰当的时间表现出开心的人，也很容易惹恼其他人，增加本身受伤的风险。</a:t>
            </a:r>
            <a:br>
              <a:rPr kumimoji="0" lang="zh-CN" altLang="en-US" sz="2400">
                <a:latin typeface="汉鼎简楷体" pitchFamily="49" charset="-122"/>
                <a:ea typeface="汉鼎简楷体" pitchFamily="49" charset="-122"/>
              </a:rPr>
            </a:br>
            <a:endParaRPr kumimoji="0" lang="en-US" altLang="zh-CN" sz="2400">
              <a:latin typeface="汉鼎简楷体" pitchFamily="49" charset="-122"/>
              <a:ea typeface="汉鼎简楷体" pitchFamily="49" charset="-122"/>
            </a:endParaRPr>
          </a:p>
          <a:p>
            <a:pPr>
              <a:lnSpc>
                <a:spcPct val="80000"/>
              </a:lnSpc>
            </a:pPr>
            <a:r>
              <a:rPr kumimoji="0" lang="zh-CN" altLang="en-US" sz="2400">
                <a:latin typeface="汉鼎简楷体" pitchFamily="49" charset="-122"/>
                <a:ea typeface="汉鼎简楷体" pitchFamily="49" charset="-122"/>
              </a:rPr>
              <a:t>另一方面，由于较易产生大笑大哭的两极情绪波动，他们可能更容易患精神方面的疾病。</a:t>
            </a:r>
            <a:br>
              <a:rPr kumimoji="0" lang="zh-CN" altLang="en-US" sz="2400">
                <a:latin typeface="汉鼎简楷体" pitchFamily="49" charset="-122"/>
                <a:ea typeface="汉鼎简楷体" pitchFamily="49" charset="-122"/>
              </a:rPr>
            </a:br>
            <a:endParaRPr kumimoji="0" lang="en-US" altLang="zh-CN" sz="2400">
              <a:latin typeface="汉鼎简楷体" pitchFamily="49" charset="-122"/>
              <a:ea typeface="汉鼎简楷体" pitchFamily="49" charset="-122"/>
            </a:endParaRPr>
          </a:p>
          <a:p>
            <a:pPr>
              <a:lnSpc>
                <a:spcPct val="80000"/>
              </a:lnSpc>
            </a:pPr>
            <a:r>
              <a:rPr kumimoji="0" lang="zh-CN" altLang="en-US" sz="2400">
                <a:latin typeface="汉鼎简楷体" pitchFamily="49" charset="-122"/>
                <a:ea typeface="汉鼎简楷体" pitchFamily="49" charset="-122"/>
              </a:rPr>
              <a:t>该项研究从</a:t>
            </a:r>
            <a:r>
              <a:rPr kumimoji="0" lang="en-US" altLang="zh-CN" sz="2400">
                <a:latin typeface="汉鼎简楷体" pitchFamily="49" charset="-122"/>
                <a:ea typeface="汉鼎简楷体" pitchFamily="49" charset="-122"/>
              </a:rPr>
              <a:t>1920</a:t>
            </a:r>
            <a:r>
              <a:rPr kumimoji="0" lang="zh-CN" altLang="en-US" sz="2400">
                <a:latin typeface="汉鼎简楷体" pitchFamily="49" charset="-122"/>
                <a:ea typeface="汉鼎简楷体" pitchFamily="49" charset="-122"/>
              </a:rPr>
              <a:t>年代起，对一群不同学校的学生，从儿童时代起进行了追踪研究，活著的人现时都已经将近</a:t>
            </a:r>
            <a:r>
              <a:rPr kumimoji="0" lang="en-US" altLang="zh-CN" sz="2400">
                <a:latin typeface="汉鼎简楷体" pitchFamily="49" charset="-122"/>
                <a:ea typeface="汉鼎简楷体" pitchFamily="49" charset="-122"/>
              </a:rPr>
              <a:t>90</a:t>
            </a:r>
            <a:r>
              <a:rPr kumimoji="0" lang="zh-CN" altLang="en-US" sz="2400">
                <a:latin typeface="汉鼎简楷体" pitchFamily="49" charset="-122"/>
                <a:ea typeface="汉鼎简楷体" pitchFamily="49" charset="-122"/>
              </a:rPr>
              <a:t>岁。</a:t>
            </a:r>
          </a:p>
        </p:txBody>
      </p:sp>
      <p:sp>
        <p:nvSpPr>
          <p:cNvPr id="2" name="幻灯片编号占位符 1">
            <a:extLst>
              <a:ext uri="{FF2B5EF4-FFF2-40B4-BE49-F238E27FC236}">
                <a16:creationId xmlns:a16="http://schemas.microsoft.com/office/drawing/2014/main" id="{D6E6B8E7-7490-5C0D-15C3-626A17962D46}"/>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BFBF2269-53A3-5441-BF3B-466E784FBA4D}" type="slidenum">
              <a:rPr kumimoji="0" lang="en-US" altLang="zh-CN" sz="1400"/>
              <a:pPr/>
              <a:t>26</a:t>
            </a:fld>
            <a:endParaRPr kumimoji="0" lang="en-US" altLang="zh-CN"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E623542-222F-1B29-7FA8-7A1AAEE1C977}"/>
              </a:ext>
            </a:extLst>
          </p:cNvPr>
          <p:cNvSpPr>
            <a:spLocks noGrp="1" noChangeArrowheads="1"/>
          </p:cNvSpPr>
          <p:nvPr>
            <p:ph type="title" idx="4294967295"/>
          </p:nvPr>
        </p:nvSpPr>
        <p:spPr>
          <a:xfrm>
            <a:off x="457200" y="277813"/>
            <a:ext cx="8229600" cy="712787"/>
          </a:xfrm>
        </p:spPr>
        <p:txBody>
          <a:bodyPr anchor="t"/>
          <a:lstStyle/>
          <a:p>
            <a:pPr algn="l"/>
            <a:r>
              <a:rPr kumimoji="0" lang="en-US" altLang="zh-CN" sz="3000" b="1">
                <a:solidFill>
                  <a:srgbClr val="FFCC66"/>
                </a:solidFill>
                <a:effectLst/>
              </a:rPr>
              <a:t>2.6</a:t>
            </a:r>
            <a:r>
              <a:rPr kumimoji="0" lang="zh-CN" altLang="en-US" sz="3000" b="1">
                <a:solidFill>
                  <a:srgbClr val="FFCC66"/>
                </a:solidFill>
                <a:effectLst/>
              </a:rPr>
              <a:t>　构建对话</a:t>
            </a:r>
            <a:r>
              <a:rPr kumimoji="0" lang="zh-CN" altLang="en-US" sz="4000"/>
              <a:t> </a:t>
            </a:r>
          </a:p>
        </p:txBody>
      </p:sp>
      <p:sp>
        <p:nvSpPr>
          <p:cNvPr id="26627" name="Rectangle 3">
            <a:extLst>
              <a:ext uri="{FF2B5EF4-FFF2-40B4-BE49-F238E27FC236}">
                <a16:creationId xmlns:a16="http://schemas.microsoft.com/office/drawing/2014/main" id="{4E600601-F593-F92C-CFB5-FCD898B3544B}"/>
              </a:ext>
            </a:extLst>
          </p:cNvPr>
          <p:cNvSpPr>
            <a:spLocks noGrp="1" noChangeArrowheads="1"/>
          </p:cNvSpPr>
          <p:nvPr>
            <p:ph type="body" idx="4294967295"/>
          </p:nvPr>
        </p:nvSpPr>
        <p:spPr>
          <a:xfrm>
            <a:off x="457200" y="1066800"/>
            <a:ext cx="8229600" cy="5257800"/>
          </a:xfrm>
        </p:spPr>
        <p:txBody>
          <a:bodyPr/>
          <a:lstStyle/>
          <a:p>
            <a:pPr>
              <a:lnSpc>
                <a:spcPct val="80000"/>
              </a:lnSpc>
              <a:buFont typeface="Wingdings" pitchFamily="2" charset="2"/>
              <a:buChar char="Ø"/>
            </a:pPr>
            <a:r>
              <a:rPr kumimoji="0" lang="zh-CN" altLang="en-US" sz="2800" b="1">
                <a:solidFill>
                  <a:srgbClr val="FFFF00"/>
                </a:solidFill>
                <a:effectLst/>
              </a:rPr>
              <a:t>竖立对立面的竞争</a:t>
            </a:r>
          </a:p>
          <a:p>
            <a:pPr>
              <a:lnSpc>
                <a:spcPct val="80000"/>
              </a:lnSpc>
              <a:buFont typeface="Wingdings" pitchFamily="2" charset="2"/>
              <a:buNone/>
            </a:pPr>
            <a:r>
              <a:rPr kumimoji="0" lang="zh-CN" altLang="en-US" sz="2800"/>
              <a:t>	</a:t>
            </a:r>
            <a:r>
              <a:rPr kumimoji="0" lang="zh-CN" altLang="en-US" sz="2800" b="1">
                <a:solidFill>
                  <a:schemeClr val="tx2"/>
                </a:solidFill>
                <a:latin typeface="汉鼎简楷体" pitchFamily="49" charset="-122"/>
                <a:ea typeface="汉鼎简楷体" pitchFamily="49" charset="-122"/>
              </a:rPr>
              <a:t>对立最容易激发思想。</a:t>
            </a:r>
            <a:r>
              <a:rPr kumimoji="0" lang="zh-CN" altLang="en-US" sz="2800" b="1">
                <a:solidFill>
                  <a:srgbClr val="CCFFFF"/>
                </a:solidFill>
                <a:latin typeface="汉鼎简楷体" pitchFamily="49" charset="-122"/>
                <a:ea typeface="汉鼎简楷体" pitchFamily="49" charset="-122"/>
              </a:rPr>
              <a:t>在没有对立的情况下，你自己对自己</a:t>
            </a:r>
            <a:r>
              <a:rPr kumimoji="0" lang="zh-CN" altLang="en-US" sz="2800" b="1">
                <a:solidFill>
                  <a:srgbClr val="CCFFFF"/>
                </a:solidFill>
                <a:ea typeface="汉鼎简楷体" pitchFamily="49" charset="-122"/>
              </a:rPr>
              <a:t>“</a:t>
            </a:r>
            <a:r>
              <a:rPr kumimoji="0" lang="zh-CN" altLang="en-US" sz="2800" b="1">
                <a:solidFill>
                  <a:srgbClr val="CCFFFF"/>
                </a:solidFill>
                <a:latin typeface="汉鼎简楷体" pitchFamily="49" charset="-122"/>
                <a:ea typeface="汉鼎简楷体" pitchFamily="49" charset="-122"/>
              </a:rPr>
              <a:t>吹毛求疵</a:t>
            </a:r>
            <a:r>
              <a:rPr kumimoji="0" lang="zh-CN" altLang="en-US" sz="2800" b="1">
                <a:solidFill>
                  <a:srgbClr val="CCFFFF"/>
                </a:solidFill>
                <a:ea typeface="汉鼎简楷体" pitchFamily="49" charset="-122"/>
              </a:rPr>
              <a:t>”</a:t>
            </a:r>
            <a:r>
              <a:rPr kumimoji="0" lang="zh-CN" altLang="en-US" sz="2800" b="1">
                <a:solidFill>
                  <a:srgbClr val="CCFFFF"/>
                </a:solidFill>
                <a:latin typeface="汉鼎简楷体" pitchFamily="49" charset="-122"/>
                <a:ea typeface="汉鼎简楷体" pitchFamily="49" charset="-122"/>
              </a:rPr>
              <a:t>，在不同的视角下搜寻不同理由或反例，引进或构造不同论证，以便创造多样选择的可能。</a:t>
            </a:r>
          </a:p>
          <a:p>
            <a:pPr>
              <a:lnSpc>
                <a:spcPct val="80000"/>
              </a:lnSpc>
              <a:buFont typeface="Wingdings" pitchFamily="2" charset="2"/>
              <a:buNone/>
            </a:pPr>
            <a:r>
              <a:rPr kumimoji="0" lang="zh-CN" altLang="en-US" sz="2800"/>
              <a:t> </a:t>
            </a:r>
          </a:p>
          <a:p>
            <a:pPr>
              <a:lnSpc>
                <a:spcPct val="80000"/>
              </a:lnSpc>
              <a:buFont typeface="Wingdings" pitchFamily="2" charset="2"/>
              <a:buChar char="Ø"/>
            </a:pPr>
            <a:r>
              <a:rPr kumimoji="0" lang="zh-CN" altLang="en-US" sz="2800" b="1">
                <a:solidFill>
                  <a:srgbClr val="FFFF00"/>
                </a:solidFill>
                <a:effectLst/>
              </a:rPr>
              <a:t>构建对立的一个好办法是</a:t>
            </a:r>
            <a:r>
              <a:rPr kumimoji="0" lang="zh-CN" altLang="en-US" sz="2800" b="1">
                <a:solidFill>
                  <a:srgbClr val="FFFF00"/>
                </a:solidFill>
                <a:effectLst/>
                <a:latin typeface="Arial Unicode MS" panose="020B0604020202020204" pitchFamily="34" charset="-128"/>
              </a:rPr>
              <a:t>“</a:t>
            </a:r>
            <a:r>
              <a:rPr kumimoji="0" lang="zh-CN" altLang="en-US" sz="2800" b="1">
                <a:solidFill>
                  <a:srgbClr val="FFFF00"/>
                </a:solidFill>
                <a:effectLst/>
              </a:rPr>
              <a:t>审议</a:t>
            </a:r>
            <a:r>
              <a:rPr kumimoji="0" lang="zh-CN" altLang="en-US" sz="2800" b="1">
                <a:solidFill>
                  <a:srgbClr val="FFFF00"/>
                </a:solidFill>
                <a:effectLst/>
                <a:latin typeface="Arial Unicode MS" panose="020B0604020202020204" pitchFamily="34" charset="-128"/>
              </a:rPr>
              <a:t>”</a:t>
            </a:r>
            <a:endParaRPr kumimoji="0" lang="zh-CN" altLang="en-US" sz="2800" b="1">
              <a:solidFill>
                <a:srgbClr val="FFFF00"/>
              </a:solidFill>
              <a:effectLst/>
            </a:endParaRPr>
          </a:p>
          <a:p>
            <a:pPr>
              <a:lnSpc>
                <a:spcPct val="80000"/>
              </a:lnSpc>
              <a:buFont typeface="Wingdings" pitchFamily="2" charset="2"/>
              <a:buNone/>
            </a:pPr>
            <a:r>
              <a:rPr kumimoji="0" lang="zh-CN" altLang="en-US" sz="2800"/>
              <a:t>	</a:t>
            </a:r>
            <a:r>
              <a:rPr kumimoji="0" lang="zh-CN" altLang="en-US" sz="2800" b="1">
                <a:solidFill>
                  <a:srgbClr val="CCFFFF"/>
                </a:solidFill>
                <a:latin typeface="汉鼎简楷体" pitchFamily="49" charset="-122"/>
                <a:ea typeface="汉鼎简楷体" pitchFamily="49" charset="-122"/>
              </a:rPr>
              <a:t>辩证对话的最好模式</a:t>
            </a:r>
            <a:r>
              <a:rPr kumimoji="0" lang="en-US" altLang="zh-CN" sz="2800" b="1">
                <a:solidFill>
                  <a:srgbClr val="CCFFFF"/>
                </a:solidFill>
                <a:latin typeface="汉鼎简楷体" pitchFamily="49" charset="-122"/>
                <a:ea typeface="汉鼎简楷体" pitchFamily="49" charset="-122"/>
              </a:rPr>
              <a:t>: </a:t>
            </a:r>
            <a:r>
              <a:rPr kumimoji="0" lang="zh-CN" altLang="en-US" sz="2800" b="1">
                <a:solidFill>
                  <a:srgbClr val="CCFFFF"/>
                </a:solidFill>
                <a:latin typeface="汉鼎简楷体" pitchFamily="49" charset="-122"/>
                <a:ea typeface="汉鼎简楷体" pitchFamily="49" charset="-122"/>
              </a:rPr>
              <a:t>组织一个小组，对一个议题，两个或更多成员开始持不同、对立的观点，进行对话和讨论，尽量从自己的视角把议题的方方面面挖掘出来。</a:t>
            </a:r>
            <a:r>
              <a:rPr kumimoji="0" lang="zh-CN" altLang="en-US" sz="2800"/>
              <a:t> </a:t>
            </a:r>
          </a:p>
          <a:p>
            <a:pPr>
              <a:lnSpc>
                <a:spcPct val="80000"/>
              </a:lnSpc>
            </a:pPr>
            <a:endParaRPr kumimoji="0" lang="zh-CN" altLang="en-US" sz="1700"/>
          </a:p>
        </p:txBody>
      </p:sp>
      <p:sp>
        <p:nvSpPr>
          <p:cNvPr id="2" name="幻灯片编号占位符 1">
            <a:extLst>
              <a:ext uri="{FF2B5EF4-FFF2-40B4-BE49-F238E27FC236}">
                <a16:creationId xmlns:a16="http://schemas.microsoft.com/office/drawing/2014/main" id="{13645C71-5DDB-1B7F-0429-C96BDDA67757}"/>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ACD79996-B762-5A4F-AA82-490F8174CD37}" type="slidenum">
              <a:rPr kumimoji="0" lang="en-US" altLang="zh-CN" sz="1200"/>
              <a:pPr/>
              <a:t>27</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emph" presetSubtype="0" fill="hold" nodeType="clickEffect">
                                  <p:stCondLst>
                                    <p:cond delay="0"/>
                                  </p:stCondLst>
                                  <p:iterate type="lt">
                                    <p:tmPct val="10000"/>
                                  </p:iterate>
                                  <p:childTnLst>
                                    <p:animScale>
                                      <p:cBhvr>
                                        <p:cTn id="6" dur="250" autoRev="1" fill="hold">
                                          <p:stCondLst>
                                            <p:cond delay="0"/>
                                          </p:stCondLst>
                                        </p:cTn>
                                        <p:tgtEl>
                                          <p:spTgt spid="26627">
                                            <p:txEl>
                                              <p:pRg st="0" end="0"/>
                                            </p:txEl>
                                          </p:spTgt>
                                        </p:tgtEl>
                                      </p:cBhvr>
                                      <p:to x="80000" y="100000"/>
                                    </p:animScale>
                                    <p:anim by="(#ppt_w*0.10)" calcmode="lin" valueType="num">
                                      <p:cBhvr>
                                        <p:cTn id="7" dur="250" autoRev="1" fill="hold">
                                          <p:stCondLst>
                                            <p:cond delay="0"/>
                                          </p:stCondLst>
                                        </p:cTn>
                                        <p:tgtEl>
                                          <p:spTgt spid="26627">
                                            <p:txEl>
                                              <p:pRg st="0" end="0"/>
                                            </p:txEl>
                                          </p:spTgt>
                                        </p:tgtEl>
                                        <p:attrNameLst>
                                          <p:attrName>ppt_x</p:attrName>
                                        </p:attrNameLst>
                                      </p:cBhvr>
                                    </p:anim>
                                    <p:anim by="(-#ppt_w*0.10)" calcmode="lin" valueType="num">
                                      <p:cBhvr>
                                        <p:cTn id="8" dur="250" autoRev="1" fill="hold">
                                          <p:stCondLst>
                                            <p:cond delay="0"/>
                                          </p:stCondLst>
                                        </p:cTn>
                                        <p:tgtEl>
                                          <p:spTgt spid="26627">
                                            <p:txEl>
                                              <p:pRg st="0" end="0"/>
                                            </p:txEl>
                                          </p:spTgt>
                                        </p:tgtEl>
                                        <p:attrNameLst>
                                          <p:attrName>ppt_y</p:attrName>
                                        </p:attrNameLst>
                                      </p:cBhvr>
                                    </p:anim>
                                    <p:animRot by="-480000">
                                      <p:cBhvr>
                                        <p:cTn id="9" dur="250" autoRev="1" fill="hold">
                                          <p:stCondLst>
                                            <p:cond delay="0"/>
                                          </p:stCondLst>
                                        </p:cTn>
                                        <p:tgtEl>
                                          <p:spTgt spid="26627">
                                            <p:txEl>
                                              <p:pRg st="0" end="0"/>
                                            </p:txEl>
                                          </p:spTgt>
                                        </p:tgtEl>
                                        <p:attrNameLst>
                                          <p:attrName>r</p:attrName>
                                        </p:attrNameLst>
                                      </p:cBhvr>
                                    </p:animRot>
                                  </p:child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26627">
                                            <p:txEl>
                                              <p:pRg st="3" end="3"/>
                                            </p:txEl>
                                          </p:spTgt>
                                        </p:tgtEl>
                                      </p:cBhvr>
                                    </p:animEffect>
                                    <p:animScale>
                                      <p:cBhvr>
                                        <p:cTn id="14" dur="250" autoRev="1" fill="hold"/>
                                        <p:tgtEl>
                                          <p:spTgt spid="26627">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C0C41E7-E00D-97A1-F1D9-ACF9B225059C}"/>
              </a:ext>
            </a:extLst>
          </p:cNvPr>
          <p:cNvSpPr>
            <a:spLocks noGrp="1" noChangeArrowheads="1"/>
          </p:cNvSpPr>
          <p:nvPr>
            <p:ph type="title" idx="4294967295"/>
          </p:nvPr>
        </p:nvSpPr>
        <p:spPr>
          <a:xfrm>
            <a:off x="457200" y="277813"/>
            <a:ext cx="8229600" cy="712787"/>
          </a:xfrm>
        </p:spPr>
        <p:txBody>
          <a:bodyPr anchor="t"/>
          <a:lstStyle/>
          <a:p>
            <a:pPr algn="l"/>
            <a:r>
              <a:rPr kumimoji="0" lang="en-US" altLang="zh-CN" sz="3000" b="1">
                <a:solidFill>
                  <a:srgbClr val="FFCC66"/>
                </a:solidFill>
                <a:effectLst/>
              </a:rPr>
              <a:t>2.6</a:t>
            </a:r>
            <a:r>
              <a:rPr kumimoji="0" lang="zh-CN" altLang="en-US" sz="3000" b="1">
                <a:solidFill>
                  <a:srgbClr val="FFCC66"/>
                </a:solidFill>
                <a:effectLst/>
              </a:rPr>
              <a:t>　构建对话</a:t>
            </a:r>
            <a:r>
              <a:rPr kumimoji="0" lang="zh-CN" altLang="en-US" sz="4000"/>
              <a:t> </a:t>
            </a:r>
          </a:p>
        </p:txBody>
      </p:sp>
      <p:sp>
        <p:nvSpPr>
          <p:cNvPr id="26627" name="Rectangle 3">
            <a:extLst>
              <a:ext uri="{FF2B5EF4-FFF2-40B4-BE49-F238E27FC236}">
                <a16:creationId xmlns:a16="http://schemas.microsoft.com/office/drawing/2014/main" id="{B091D397-A1B9-9088-8F02-51250FF42AEF}"/>
              </a:ext>
            </a:extLst>
          </p:cNvPr>
          <p:cNvSpPr>
            <a:spLocks noGrp="1" noChangeArrowheads="1"/>
          </p:cNvSpPr>
          <p:nvPr>
            <p:ph type="body" idx="4294967295"/>
          </p:nvPr>
        </p:nvSpPr>
        <p:spPr>
          <a:xfrm>
            <a:off x="457200" y="1066800"/>
            <a:ext cx="8229600" cy="5257800"/>
          </a:xfrm>
        </p:spPr>
        <p:txBody>
          <a:bodyPr/>
          <a:lstStyle/>
          <a:p>
            <a:pPr marL="0" indent="0">
              <a:lnSpc>
                <a:spcPct val="80000"/>
              </a:lnSpc>
              <a:buFont typeface="Wingdings" charset="0"/>
              <a:buNone/>
              <a:defRPr/>
            </a:pPr>
            <a:endParaRPr kumimoji="0" lang="zh-CN" altLang="en-US" sz="1700" dirty="0"/>
          </a:p>
          <a:p>
            <a:pPr>
              <a:lnSpc>
                <a:spcPct val="80000"/>
              </a:lnSpc>
              <a:buFont typeface="Wingdings" charset="0"/>
              <a:buChar char="Ø"/>
              <a:defRPr/>
            </a:pPr>
            <a:r>
              <a:rPr kumimoji="0" lang="zh-CN" altLang="en-US" sz="2800" b="1" dirty="0">
                <a:solidFill>
                  <a:srgbClr val="FFFF00"/>
                </a:solidFill>
                <a:effectLst/>
                <a:cs typeface="Arial Unicode MS" charset="0"/>
              </a:rPr>
              <a:t>审议是竞争和理性的结合</a:t>
            </a:r>
            <a:endParaRPr kumimoji="0" lang="en-US" altLang="zh-CN" sz="2800" b="1" dirty="0">
              <a:solidFill>
                <a:srgbClr val="CCFFFF"/>
              </a:solidFill>
              <a:latin typeface="汉鼎简楷体" charset="0"/>
              <a:ea typeface="汉鼎简楷体" charset="0"/>
              <a:cs typeface="汉鼎简楷体" charset="0"/>
            </a:endParaRPr>
          </a:p>
          <a:p>
            <a:pPr>
              <a:lnSpc>
                <a:spcPct val="80000"/>
              </a:lnSpc>
              <a:buFont typeface="Wingdings" charset="0"/>
              <a:buNone/>
              <a:defRPr/>
            </a:pPr>
            <a:r>
              <a:rPr kumimoji="0" lang="en-US" altLang="zh-CN" sz="2800" b="1" dirty="0">
                <a:solidFill>
                  <a:srgbClr val="CCFFFF"/>
                </a:solidFill>
                <a:latin typeface="汉鼎简楷体" charset="0"/>
                <a:ea typeface="汉鼎简楷体" charset="0"/>
                <a:cs typeface="汉鼎简楷体" charset="0"/>
              </a:rPr>
              <a:t>    </a:t>
            </a:r>
            <a:r>
              <a:rPr kumimoji="0" lang="zh-CN" altLang="en-US" sz="2800" b="1" dirty="0">
                <a:solidFill>
                  <a:srgbClr val="CCFFFF"/>
                </a:solidFill>
                <a:latin typeface="汉鼎简楷体" charset="0"/>
                <a:ea typeface="汉鼎简楷体" charset="0"/>
                <a:cs typeface="汉鼎简楷体" charset="0"/>
              </a:rPr>
              <a:t>审议的共同基础：这种小组讨论的</a:t>
            </a:r>
            <a:r>
              <a:rPr kumimoji="0" lang="zh-CN" altLang="en-US" sz="2800" b="1" dirty="0">
                <a:solidFill>
                  <a:srgbClr val="FF6600"/>
                </a:solidFill>
                <a:latin typeface="汉鼎简楷体" charset="0"/>
                <a:ea typeface="汉鼎简楷体" charset="0"/>
                <a:cs typeface="汉鼎简楷体" charset="0"/>
              </a:rPr>
              <a:t>最终目的</a:t>
            </a:r>
            <a:r>
              <a:rPr kumimoji="0" lang="zh-CN" altLang="en-US" sz="2800" b="1" dirty="0">
                <a:solidFill>
                  <a:srgbClr val="CCFFFF"/>
                </a:solidFill>
                <a:latin typeface="汉鼎简楷体" charset="0"/>
                <a:ea typeface="汉鼎简楷体" charset="0"/>
                <a:cs typeface="汉鼎简楷体" charset="0"/>
              </a:rPr>
              <a:t>不是争辩</a:t>
            </a:r>
            <a:r>
              <a:rPr kumimoji="0" lang="zh-CN" altLang="en-US" sz="2800" b="1" dirty="0">
                <a:solidFill>
                  <a:srgbClr val="FF0000"/>
                </a:solidFill>
                <a:latin typeface="汉鼎简楷体" charset="0"/>
                <a:ea typeface="汉鼎简楷体" charset="0"/>
                <a:cs typeface="汉鼎简楷体" charset="0"/>
              </a:rPr>
              <a:t>谁对谁错</a:t>
            </a:r>
            <a:r>
              <a:rPr kumimoji="0" lang="zh-CN" altLang="en-US" sz="2800" b="1" dirty="0">
                <a:solidFill>
                  <a:srgbClr val="CCFFFF"/>
                </a:solidFill>
                <a:latin typeface="汉鼎简楷体" charset="0"/>
                <a:ea typeface="汉鼎简楷体" charset="0"/>
                <a:cs typeface="汉鼎简楷体" charset="0"/>
              </a:rPr>
              <a:t>，而是为了研究一个问题。争论双方都是为了完善论证。通过表达各自的观点，辩论和反驳对方观点，达到目的。</a:t>
            </a:r>
            <a:endParaRPr kumimoji="0" lang="en-US" altLang="zh-CN" sz="2800" b="1" dirty="0">
              <a:solidFill>
                <a:srgbClr val="CCFFFF"/>
              </a:solidFill>
              <a:latin typeface="汉鼎简楷体" charset="0"/>
              <a:ea typeface="汉鼎简楷体" charset="0"/>
              <a:cs typeface="汉鼎简楷体" charset="0"/>
            </a:endParaRPr>
          </a:p>
          <a:p>
            <a:pPr>
              <a:lnSpc>
                <a:spcPct val="80000"/>
              </a:lnSpc>
              <a:buFont typeface="Wingdings" charset="0"/>
              <a:buNone/>
              <a:defRPr/>
            </a:pPr>
            <a:endParaRPr kumimoji="0" lang="en-US" altLang="zh-CN" sz="2800" b="1" dirty="0">
              <a:solidFill>
                <a:srgbClr val="CCFFFF"/>
              </a:solidFill>
              <a:latin typeface="汉鼎简楷体" charset="0"/>
              <a:ea typeface="汉鼎简楷体" charset="0"/>
              <a:cs typeface="汉鼎简楷体" charset="0"/>
            </a:endParaRPr>
          </a:p>
          <a:p>
            <a:pPr>
              <a:lnSpc>
                <a:spcPct val="80000"/>
              </a:lnSpc>
              <a:buFont typeface="Wingdings" charset="0"/>
              <a:buNone/>
              <a:defRPr/>
            </a:pPr>
            <a:r>
              <a:rPr kumimoji="0" lang="en-US" altLang="zh-CN" sz="2800" b="1" dirty="0">
                <a:solidFill>
                  <a:srgbClr val="CCFFFF"/>
                </a:solidFill>
                <a:latin typeface="汉鼎简楷体" charset="0"/>
                <a:ea typeface="汉鼎简楷体" charset="0"/>
                <a:cs typeface="汉鼎简楷体" charset="0"/>
              </a:rPr>
              <a:t>    </a:t>
            </a:r>
            <a:r>
              <a:rPr kumimoji="0" lang="zh-CN" altLang="en-US" sz="2800" b="1" dirty="0">
                <a:solidFill>
                  <a:srgbClr val="CCFFFF"/>
                </a:solidFill>
                <a:latin typeface="汉鼎简楷体" charset="0"/>
                <a:ea typeface="汉鼎简楷体" charset="0"/>
                <a:cs typeface="汉鼎简楷体" charset="0"/>
              </a:rPr>
              <a:t>审议中，各方所持的立场并不一定是他真正支持的立场，他只是</a:t>
            </a:r>
            <a:r>
              <a:rPr kumimoji="0" lang="zh-CN" altLang="en-US" sz="2800" b="1" dirty="0">
                <a:solidFill>
                  <a:srgbClr val="FF0000"/>
                </a:solidFill>
                <a:latin typeface="汉鼎简楷体" charset="0"/>
                <a:ea typeface="汉鼎简楷体" charset="0"/>
                <a:cs typeface="汉鼎简楷体" charset="0"/>
              </a:rPr>
              <a:t>扮演</a:t>
            </a:r>
            <a:r>
              <a:rPr kumimoji="0" lang="zh-CN" altLang="en-US" sz="2800" b="1" dirty="0">
                <a:solidFill>
                  <a:srgbClr val="CCFFFF"/>
                </a:solidFill>
                <a:latin typeface="汉鼎简楷体" charset="0"/>
                <a:ea typeface="汉鼎简楷体" charset="0"/>
                <a:cs typeface="汉鼎简楷体" charset="0"/>
              </a:rPr>
              <a:t>这个反对的角色，以便从不止一个视角把细节、意义都摆出来。</a:t>
            </a:r>
            <a:endParaRPr kumimoji="0" lang="en-US" altLang="zh-CN" sz="2800" b="1" dirty="0">
              <a:solidFill>
                <a:srgbClr val="CCFFFF"/>
              </a:solidFill>
              <a:latin typeface="汉鼎简楷体" charset="0"/>
              <a:ea typeface="汉鼎简楷体" charset="0"/>
              <a:cs typeface="汉鼎简楷体" charset="0"/>
            </a:endParaRPr>
          </a:p>
          <a:p>
            <a:pPr>
              <a:lnSpc>
                <a:spcPct val="80000"/>
              </a:lnSpc>
              <a:buFont typeface="Wingdings" charset="0"/>
              <a:buNone/>
              <a:defRPr/>
            </a:pPr>
            <a:endParaRPr kumimoji="0" lang="en-US" altLang="zh-CN" sz="2800" b="1" dirty="0">
              <a:solidFill>
                <a:srgbClr val="CCFFFF"/>
              </a:solidFill>
              <a:latin typeface="汉鼎简楷体" charset="0"/>
              <a:ea typeface="汉鼎简楷体" charset="0"/>
              <a:cs typeface="汉鼎简楷体" charset="0"/>
            </a:endParaRPr>
          </a:p>
          <a:p>
            <a:pPr>
              <a:lnSpc>
                <a:spcPct val="80000"/>
              </a:lnSpc>
              <a:buFont typeface="Wingdings" charset="0"/>
              <a:buNone/>
              <a:defRPr/>
            </a:pPr>
            <a:r>
              <a:rPr kumimoji="0" lang="en-US" altLang="zh-CN" sz="2800" b="1" dirty="0">
                <a:solidFill>
                  <a:srgbClr val="CCFFFF"/>
                </a:solidFill>
                <a:latin typeface="汉鼎简楷体" charset="0"/>
                <a:ea typeface="汉鼎简楷体" charset="0"/>
                <a:cs typeface="汉鼎简楷体" charset="0"/>
              </a:rPr>
              <a:t>    </a:t>
            </a:r>
            <a:r>
              <a:rPr kumimoji="0" lang="zh-CN" altLang="en-US" sz="2800" b="1" dirty="0">
                <a:solidFill>
                  <a:srgbClr val="CCFFFF"/>
                </a:solidFill>
                <a:latin typeface="汉鼎简楷体" charset="0"/>
                <a:ea typeface="汉鼎简楷体" charset="0"/>
                <a:cs typeface="汉鼎简楷体" charset="0"/>
              </a:rPr>
              <a:t>可以考虑交换正反方立场，然后再论辩。</a:t>
            </a:r>
          </a:p>
        </p:txBody>
      </p:sp>
      <p:sp>
        <p:nvSpPr>
          <p:cNvPr id="2" name="幻灯片编号占位符 1">
            <a:extLst>
              <a:ext uri="{FF2B5EF4-FFF2-40B4-BE49-F238E27FC236}">
                <a16:creationId xmlns:a16="http://schemas.microsoft.com/office/drawing/2014/main" id="{AA02C484-4D96-690F-4611-DBF93EC2E5C6}"/>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94627FCF-11B8-4244-8DDD-D7671C331821}" type="slidenum">
              <a:rPr kumimoji="0" lang="en-US" altLang="zh-CN" sz="1200"/>
              <a:pPr/>
              <a:t>28</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nodeType="clickEffect">
                                  <p:stCondLst>
                                    <p:cond delay="0"/>
                                  </p:stCondLst>
                                  <p:childTnLst>
                                    <p:animClr clrSpc="rgb" dir="cw">
                                      <p:cBhvr override="childStyle">
                                        <p:cTn id="6" dur="100" fill="hold"/>
                                        <p:tgtEl>
                                          <p:spTgt spid="26627">
                                            <p:txEl>
                                              <p:pRg st="1" end="1"/>
                                            </p:txEl>
                                          </p:spTgt>
                                        </p:tgtEl>
                                        <p:attrNameLst>
                                          <p:attrName>style.color</p:attrName>
                                        </p:attrNameLst>
                                      </p:cBhvr>
                                      <p:to>
                                        <a:schemeClr val="accent2"/>
                                      </p:to>
                                    </p:animClr>
                                    <p:animClr clrSpc="rgb" dir="cw">
                                      <p:cBhvr>
                                        <p:cTn id="7" dur="100" fill="hold"/>
                                        <p:tgtEl>
                                          <p:spTgt spid="26627">
                                            <p:txEl>
                                              <p:pRg st="1" end="1"/>
                                            </p:txEl>
                                          </p:spTgt>
                                        </p:tgtEl>
                                        <p:attrNameLst>
                                          <p:attrName>fillcolor</p:attrName>
                                        </p:attrNameLst>
                                      </p:cBhvr>
                                      <p:to>
                                        <a:schemeClr val="accent2"/>
                                      </p:to>
                                    </p:animClr>
                                    <p:set>
                                      <p:cBhvr>
                                        <p:cTn id="8" dur="100" fill="hold"/>
                                        <p:tgtEl>
                                          <p:spTgt spid="26627">
                                            <p:txEl>
                                              <p:pRg st="1" end="1"/>
                                            </p:txEl>
                                          </p:spTgt>
                                        </p:tgtEl>
                                        <p:attrNameLst>
                                          <p:attrName>fill.type</p:attrName>
                                        </p:attrNameLst>
                                      </p:cBhvr>
                                      <p:to>
                                        <p:strVal val="solid"/>
                                      </p:to>
                                    </p:set>
                                    <p:set>
                                      <p:cBhvr>
                                        <p:cTn id="9" dur="100" fill="hold"/>
                                        <p:tgtEl>
                                          <p:spTgt spid="26627">
                                            <p:txEl>
                                              <p:pRg st="1" end="1"/>
                                            </p:txEl>
                                          </p:spTgt>
                                        </p:tgtEl>
                                        <p:attrNameLst>
                                          <p:attrName>fill.on</p:attrName>
                                        </p:attrNameLst>
                                      </p:cBhvr>
                                      <p:to>
                                        <p:strVal val="true"/>
                                      </p:to>
                                    </p:set>
                                    <p:animRot by="120000">
                                      <p:cBhvr>
                                        <p:cTn id="10" dur="100" fill="hold">
                                          <p:stCondLst>
                                            <p:cond delay="0"/>
                                          </p:stCondLst>
                                        </p:cTn>
                                        <p:tgtEl>
                                          <p:spTgt spid="26627">
                                            <p:txEl>
                                              <p:pRg st="1" end="1"/>
                                            </p:txEl>
                                          </p:spTgt>
                                        </p:tgtEl>
                                        <p:attrNameLst>
                                          <p:attrName>r</p:attrName>
                                        </p:attrNameLst>
                                      </p:cBhvr>
                                    </p:animRot>
                                    <p:animRot by="-240000">
                                      <p:cBhvr>
                                        <p:cTn id="11" dur="200" fill="hold">
                                          <p:stCondLst>
                                            <p:cond delay="200"/>
                                          </p:stCondLst>
                                        </p:cTn>
                                        <p:tgtEl>
                                          <p:spTgt spid="26627">
                                            <p:txEl>
                                              <p:pRg st="1" end="1"/>
                                            </p:txEl>
                                          </p:spTgt>
                                        </p:tgtEl>
                                        <p:attrNameLst>
                                          <p:attrName>r</p:attrName>
                                        </p:attrNameLst>
                                      </p:cBhvr>
                                    </p:animRot>
                                    <p:animRot by="240000">
                                      <p:cBhvr>
                                        <p:cTn id="12" dur="200" fill="hold">
                                          <p:stCondLst>
                                            <p:cond delay="400"/>
                                          </p:stCondLst>
                                        </p:cTn>
                                        <p:tgtEl>
                                          <p:spTgt spid="26627">
                                            <p:txEl>
                                              <p:pRg st="1" end="1"/>
                                            </p:txEl>
                                          </p:spTgt>
                                        </p:tgtEl>
                                        <p:attrNameLst>
                                          <p:attrName>r</p:attrName>
                                        </p:attrNameLst>
                                      </p:cBhvr>
                                    </p:animRot>
                                    <p:animRot by="-240000">
                                      <p:cBhvr>
                                        <p:cTn id="13" dur="200" fill="hold">
                                          <p:stCondLst>
                                            <p:cond delay="600"/>
                                          </p:stCondLst>
                                        </p:cTn>
                                        <p:tgtEl>
                                          <p:spTgt spid="26627">
                                            <p:txEl>
                                              <p:pRg st="1" end="1"/>
                                            </p:txEl>
                                          </p:spTgt>
                                        </p:tgtEl>
                                        <p:attrNameLst>
                                          <p:attrName>r</p:attrName>
                                        </p:attrNameLst>
                                      </p:cBhvr>
                                    </p:animRot>
                                    <p:animRot by="120000">
                                      <p:cBhvr>
                                        <p:cTn id="14" dur="200" fill="hold">
                                          <p:stCondLst>
                                            <p:cond delay="800"/>
                                          </p:stCondLst>
                                        </p:cTn>
                                        <p:tgtEl>
                                          <p:spTgt spid="26627">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a:extLst>
              <a:ext uri="{FF2B5EF4-FFF2-40B4-BE49-F238E27FC236}">
                <a16:creationId xmlns:a16="http://schemas.microsoft.com/office/drawing/2014/main" id="{53922609-0090-4CCB-F432-96F9F8A5F236}"/>
              </a:ext>
            </a:extLst>
          </p:cNvPr>
          <p:cNvSpPr>
            <a:spLocks noChangeArrowheads="1"/>
          </p:cNvSpPr>
          <p:nvPr/>
        </p:nvSpPr>
        <p:spPr bwMode="auto">
          <a:xfrm>
            <a:off x="381000" y="304800"/>
            <a:ext cx="8382000" cy="666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600" b="1">
                <a:solidFill>
                  <a:srgbClr val="FFCC66"/>
                </a:solidFill>
              </a:rPr>
              <a:t>2.7</a:t>
            </a:r>
            <a:r>
              <a:rPr kumimoji="0" lang="zh-CN" altLang="en-US" sz="3600" b="1">
                <a:solidFill>
                  <a:srgbClr val="FFCC66"/>
                </a:solidFill>
              </a:rPr>
              <a:t>　写作对话</a:t>
            </a:r>
          </a:p>
          <a:p>
            <a:pPr>
              <a:buFont typeface="Wingdings" pitchFamily="2" charset="2"/>
              <a:buNone/>
            </a:pPr>
            <a:endParaRPr kumimoji="0" lang="zh-CN" altLang="en-US">
              <a:solidFill>
                <a:srgbClr val="0000FF"/>
              </a:solidFill>
            </a:endParaRPr>
          </a:p>
          <a:p>
            <a:r>
              <a:rPr kumimoji="0" lang="zh-CN" altLang="en-US" sz="2800" b="1">
                <a:solidFill>
                  <a:srgbClr val="CCFFFF"/>
                </a:solidFill>
              </a:rPr>
              <a:t> 用写作对话的方法组织、表达对立双方的理性交锋，整理论证关系和走向，它也可以用来做写作论证文的提纲。</a:t>
            </a:r>
            <a:endParaRPr kumimoji="0" lang="en-US" altLang="zh-CN" sz="2800" b="1">
              <a:solidFill>
                <a:srgbClr val="CCFFFF"/>
              </a:solidFill>
            </a:endParaRPr>
          </a:p>
          <a:p>
            <a:endParaRPr kumimoji="0" lang="en-US" altLang="zh-CN" sz="2800" b="1">
              <a:solidFill>
                <a:srgbClr val="CCFFFF"/>
              </a:solidFill>
            </a:endParaRPr>
          </a:p>
          <a:p>
            <a:r>
              <a:rPr kumimoji="0" lang="zh-CN" altLang="en-US" sz="2800" b="1">
                <a:solidFill>
                  <a:srgbClr val="CCFFFF"/>
                </a:solidFill>
              </a:rPr>
              <a:t>对话体写作的案例：柏拉图、伽利略。</a:t>
            </a:r>
          </a:p>
          <a:p>
            <a:pPr>
              <a:buFont typeface="Wingdings" pitchFamily="2" charset="2"/>
              <a:buNone/>
            </a:pPr>
            <a:r>
              <a:rPr kumimoji="0" lang="zh-CN" altLang="en-US" sz="2800"/>
              <a:t>　</a:t>
            </a:r>
          </a:p>
          <a:p>
            <a:pPr>
              <a:buFont typeface="Wingdings" pitchFamily="2" charset="2"/>
              <a:buChar char="Ø"/>
            </a:pPr>
            <a:r>
              <a:rPr kumimoji="0" lang="zh-CN" altLang="en-US" sz="2800"/>
              <a:t>　</a:t>
            </a:r>
            <a:r>
              <a:rPr kumimoji="0" lang="zh-CN" altLang="en-US" sz="2800" b="1">
                <a:solidFill>
                  <a:srgbClr val="FFFF00"/>
                </a:solidFill>
              </a:rPr>
              <a:t>对话由平等两方组成</a:t>
            </a:r>
            <a:r>
              <a:rPr kumimoji="0" lang="zh-CN" altLang="en-US" sz="2800"/>
              <a:t> </a:t>
            </a:r>
            <a:endParaRPr kumimoji="0" lang="zh-CN" altLang="en-US" sz="2800" b="1"/>
          </a:p>
          <a:p>
            <a:pPr lvl="1">
              <a:buFont typeface="Wingdings" pitchFamily="2" charset="2"/>
              <a:buNone/>
            </a:pPr>
            <a:r>
              <a:rPr kumimoji="0" lang="zh-CN" altLang="en-US" sz="2800" b="1">
                <a:solidFill>
                  <a:srgbClr val="CCFFFF"/>
                </a:solidFill>
              </a:rPr>
              <a:t>双方对这个论题持不同立场，各自给出明确的理由。但是对话的双方必须地位平等，互相尊重。（伽利略在</a:t>
            </a:r>
            <a:r>
              <a:rPr kumimoji="0" lang="en-US" altLang="zh-CN" sz="2800" b="1">
                <a:solidFill>
                  <a:srgbClr val="CCFFFF"/>
                </a:solidFill>
              </a:rPr>
              <a:t>Dialogo</a:t>
            </a:r>
            <a:r>
              <a:rPr kumimoji="0" lang="zh-CN" altLang="en-US" sz="2800" b="1">
                <a:solidFill>
                  <a:srgbClr val="CCFFFF"/>
                </a:solidFill>
              </a:rPr>
              <a:t>中没有做到这一点）</a:t>
            </a:r>
            <a:endParaRPr kumimoji="0" lang="en-US" altLang="zh-CN" sz="2800" b="1">
              <a:solidFill>
                <a:srgbClr val="CCFFFF"/>
              </a:solidFill>
            </a:endParaRPr>
          </a:p>
          <a:p>
            <a:pPr lvl="1">
              <a:buFont typeface="Wingdings" pitchFamily="2" charset="2"/>
              <a:buNone/>
            </a:pPr>
            <a:endParaRPr kumimoji="0" lang="en-US" altLang="zh-CN" sz="2800" b="1">
              <a:solidFill>
                <a:srgbClr val="CCFFFF"/>
              </a:solidFill>
            </a:endParaRPr>
          </a:p>
          <a:p>
            <a:pPr lvl="1">
              <a:buFont typeface="Wingdings" pitchFamily="2" charset="2"/>
              <a:buNone/>
            </a:pPr>
            <a:r>
              <a:rPr kumimoji="0" lang="zh-CN" altLang="en-US" sz="2800" b="1">
                <a:solidFill>
                  <a:srgbClr val="CCFFFF"/>
                </a:solidFill>
              </a:rPr>
              <a:t>写作对话的目的是要把双方的所有能想象到的论证论据都表述出来</a:t>
            </a:r>
            <a:r>
              <a:rPr kumimoji="0" lang="zh-CN" altLang="en-US" sz="2400" b="1">
                <a:solidFill>
                  <a:srgbClr val="CCFFFF"/>
                </a:solidFill>
              </a:rPr>
              <a:t>。</a:t>
            </a:r>
          </a:p>
          <a:p>
            <a:endParaRPr kumimoji="0" lang="zh-CN" altLang="en-US" b="1">
              <a:solidFill>
                <a:srgbClr val="CCFFFF"/>
              </a:solidFill>
            </a:endParaRPr>
          </a:p>
        </p:txBody>
      </p:sp>
      <p:sp>
        <p:nvSpPr>
          <p:cNvPr id="2" name="幻灯片编号占位符 1">
            <a:extLst>
              <a:ext uri="{FF2B5EF4-FFF2-40B4-BE49-F238E27FC236}">
                <a16:creationId xmlns:a16="http://schemas.microsoft.com/office/drawing/2014/main" id="{C23C7E99-0721-26D7-370F-27A800253E0A}"/>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DB8AABE3-DA47-FC4F-BD8B-FAD736029239}" type="slidenum">
              <a:rPr kumimoji="0" lang="en-US" altLang="zh-CN" sz="1200"/>
              <a:pPr/>
              <a:t>29</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nodeType="clickEffect">
                                  <p:stCondLst>
                                    <p:cond delay="0"/>
                                  </p:stCondLst>
                                  <p:childTnLst>
                                    <p:animClr clrSpc="rgb" dir="cw">
                                      <p:cBhvr override="childStyle">
                                        <p:cTn id="6" dur="100" fill="hold"/>
                                        <p:tgtEl>
                                          <p:spTgt spid="27651">
                                            <p:txEl>
                                              <p:pRg st="6" end="6"/>
                                            </p:txEl>
                                          </p:spTgt>
                                        </p:tgtEl>
                                        <p:attrNameLst>
                                          <p:attrName>style.color</p:attrName>
                                        </p:attrNameLst>
                                      </p:cBhvr>
                                      <p:to>
                                        <a:srgbClr val="FFFFCC"/>
                                      </p:to>
                                    </p:animClr>
                                    <p:animClr clrSpc="rgb" dir="cw">
                                      <p:cBhvr>
                                        <p:cTn id="7" dur="100" fill="hold"/>
                                        <p:tgtEl>
                                          <p:spTgt spid="27651">
                                            <p:txEl>
                                              <p:pRg st="6" end="6"/>
                                            </p:txEl>
                                          </p:spTgt>
                                        </p:tgtEl>
                                        <p:attrNameLst>
                                          <p:attrName>fillcolor</p:attrName>
                                        </p:attrNameLst>
                                      </p:cBhvr>
                                      <p:to>
                                        <a:srgbClr val="FFFFCC"/>
                                      </p:to>
                                    </p:animClr>
                                    <p:set>
                                      <p:cBhvr>
                                        <p:cTn id="8" dur="100" fill="hold"/>
                                        <p:tgtEl>
                                          <p:spTgt spid="27651">
                                            <p:txEl>
                                              <p:pRg st="6" end="6"/>
                                            </p:txEl>
                                          </p:spTgt>
                                        </p:tgtEl>
                                        <p:attrNameLst>
                                          <p:attrName>fill.type</p:attrName>
                                        </p:attrNameLst>
                                      </p:cBhvr>
                                      <p:to>
                                        <p:strVal val="solid"/>
                                      </p:to>
                                    </p:set>
                                    <p:set>
                                      <p:cBhvr>
                                        <p:cTn id="9" dur="100" fill="hold"/>
                                        <p:tgtEl>
                                          <p:spTgt spid="27651">
                                            <p:txEl>
                                              <p:pRg st="6" end="6"/>
                                            </p:txEl>
                                          </p:spTgt>
                                        </p:tgtEl>
                                        <p:attrNameLst>
                                          <p:attrName>fill.on</p:attrName>
                                        </p:attrNameLst>
                                      </p:cBhvr>
                                      <p:to>
                                        <p:strVal val="true"/>
                                      </p:to>
                                    </p:set>
                                    <p:animRot by="120000">
                                      <p:cBhvr>
                                        <p:cTn id="10" dur="100" fill="hold">
                                          <p:stCondLst>
                                            <p:cond delay="0"/>
                                          </p:stCondLst>
                                        </p:cTn>
                                        <p:tgtEl>
                                          <p:spTgt spid="27651">
                                            <p:txEl>
                                              <p:pRg st="6" end="6"/>
                                            </p:txEl>
                                          </p:spTgt>
                                        </p:tgtEl>
                                        <p:attrNameLst>
                                          <p:attrName>r</p:attrName>
                                        </p:attrNameLst>
                                      </p:cBhvr>
                                    </p:animRot>
                                    <p:animRot by="-240000">
                                      <p:cBhvr>
                                        <p:cTn id="11" dur="200" fill="hold">
                                          <p:stCondLst>
                                            <p:cond delay="200"/>
                                          </p:stCondLst>
                                        </p:cTn>
                                        <p:tgtEl>
                                          <p:spTgt spid="27651">
                                            <p:txEl>
                                              <p:pRg st="6" end="6"/>
                                            </p:txEl>
                                          </p:spTgt>
                                        </p:tgtEl>
                                        <p:attrNameLst>
                                          <p:attrName>r</p:attrName>
                                        </p:attrNameLst>
                                      </p:cBhvr>
                                    </p:animRot>
                                    <p:animRot by="240000">
                                      <p:cBhvr>
                                        <p:cTn id="12" dur="200" fill="hold">
                                          <p:stCondLst>
                                            <p:cond delay="400"/>
                                          </p:stCondLst>
                                        </p:cTn>
                                        <p:tgtEl>
                                          <p:spTgt spid="27651">
                                            <p:txEl>
                                              <p:pRg st="6" end="6"/>
                                            </p:txEl>
                                          </p:spTgt>
                                        </p:tgtEl>
                                        <p:attrNameLst>
                                          <p:attrName>r</p:attrName>
                                        </p:attrNameLst>
                                      </p:cBhvr>
                                    </p:animRot>
                                    <p:animRot by="-240000">
                                      <p:cBhvr>
                                        <p:cTn id="13" dur="200" fill="hold">
                                          <p:stCondLst>
                                            <p:cond delay="600"/>
                                          </p:stCondLst>
                                        </p:cTn>
                                        <p:tgtEl>
                                          <p:spTgt spid="27651">
                                            <p:txEl>
                                              <p:pRg st="6" end="6"/>
                                            </p:txEl>
                                          </p:spTgt>
                                        </p:tgtEl>
                                        <p:attrNameLst>
                                          <p:attrName>r</p:attrName>
                                        </p:attrNameLst>
                                      </p:cBhvr>
                                    </p:animRot>
                                    <p:animRot by="120000">
                                      <p:cBhvr>
                                        <p:cTn id="14" dur="200" fill="hold">
                                          <p:stCondLst>
                                            <p:cond delay="800"/>
                                          </p:stCondLst>
                                        </p:cTn>
                                        <p:tgtEl>
                                          <p:spTgt spid="27651">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1">
            <a:extLst>
              <a:ext uri="{FF2B5EF4-FFF2-40B4-BE49-F238E27FC236}">
                <a16:creationId xmlns:a16="http://schemas.microsoft.com/office/drawing/2014/main" id="{F6B5801E-4077-D42A-BF80-EB2269B8BDB7}"/>
              </a:ext>
            </a:extLst>
          </p:cNvPr>
          <p:cNvSpPr>
            <a:spLocks noChangeArrowheads="1"/>
          </p:cNvSpPr>
          <p:nvPr/>
        </p:nvSpPr>
        <p:spPr bwMode="auto">
          <a:xfrm>
            <a:off x="609600" y="457200"/>
            <a:ext cx="8077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800"/>
          </a:p>
        </p:txBody>
      </p:sp>
      <p:sp>
        <p:nvSpPr>
          <p:cNvPr id="4100" name="Rectangle 13">
            <a:extLst>
              <a:ext uri="{FF2B5EF4-FFF2-40B4-BE49-F238E27FC236}">
                <a16:creationId xmlns:a16="http://schemas.microsoft.com/office/drawing/2014/main" id="{9AA00CEF-EFF0-A564-DBC7-F5F6187F5BFF}"/>
              </a:ext>
            </a:extLst>
          </p:cNvPr>
          <p:cNvSpPr>
            <a:spLocks noChangeArrowheads="1"/>
          </p:cNvSpPr>
          <p:nvPr/>
        </p:nvSpPr>
        <p:spPr bwMode="auto">
          <a:xfrm>
            <a:off x="304800" y="381000"/>
            <a:ext cx="88392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600" b="1">
                <a:solidFill>
                  <a:srgbClr val="FFCC66"/>
                </a:solidFill>
              </a:rPr>
              <a:t>1.2 </a:t>
            </a:r>
            <a:r>
              <a:rPr kumimoji="0" lang="zh-CN" altLang="en-US" sz="3600" b="1">
                <a:solidFill>
                  <a:srgbClr val="FFCC66"/>
                </a:solidFill>
              </a:rPr>
              <a:t>人性心理和认识的偏向</a:t>
            </a:r>
          </a:p>
          <a:p>
            <a:endParaRPr kumimoji="0" lang="zh-CN" altLang="en-US" b="1">
              <a:solidFill>
                <a:srgbClr val="FFCC66"/>
              </a:solidFill>
            </a:endParaRPr>
          </a:p>
          <a:p>
            <a:pPr>
              <a:buSzTx/>
              <a:buFont typeface="Wingdings" pitchFamily="2" charset="2"/>
              <a:buNone/>
            </a:pPr>
            <a:r>
              <a:rPr kumimoji="0" lang="zh-CN" altLang="en-US" sz="2800" b="1">
                <a:solidFill>
                  <a:schemeClr val="hlink"/>
                </a:solidFill>
              </a:rPr>
              <a:t>人的</a:t>
            </a:r>
            <a:r>
              <a:rPr kumimoji="0" lang="zh-CN" altLang="en-US" sz="2800" b="1">
                <a:solidFill>
                  <a:srgbClr val="FF0000"/>
                </a:solidFill>
              </a:rPr>
              <a:t>本性</a:t>
            </a:r>
            <a:r>
              <a:rPr kumimoji="0" lang="zh-CN" altLang="en-US" sz="2800" b="1">
                <a:solidFill>
                  <a:schemeClr val="hlink"/>
                </a:solidFill>
              </a:rPr>
              <a:t>使我们</a:t>
            </a:r>
            <a:r>
              <a:rPr kumimoji="0" lang="zh-CN" altLang="en-US" sz="2800" b="1">
                <a:solidFill>
                  <a:srgbClr val="FF0000"/>
                </a:solidFill>
              </a:rPr>
              <a:t>心理</a:t>
            </a:r>
            <a:r>
              <a:rPr kumimoji="0" lang="zh-CN" altLang="en-US" sz="2800" b="1">
                <a:solidFill>
                  <a:schemeClr val="hlink"/>
                </a:solidFill>
              </a:rPr>
              <a:t>上容易被肤浅、片面的东西迷惑</a:t>
            </a:r>
            <a:endParaRPr kumimoji="0" lang="en-US" altLang="zh-CN" sz="2800" b="1">
              <a:solidFill>
                <a:schemeClr val="hlink"/>
              </a:solidFill>
            </a:endParaRPr>
          </a:p>
          <a:p>
            <a:pPr>
              <a:buSzTx/>
              <a:buFont typeface="Wingdings" pitchFamily="2" charset="2"/>
              <a:buNone/>
            </a:pPr>
            <a:endParaRPr kumimoji="0" lang="en-US" altLang="zh-CN" sz="2800" b="1">
              <a:latin typeface="汉鼎简楷体" pitchFamily="49" charset="-122"/>
              <a:ea typeface="汉鼎简楷体" pitchFamily="49" charset="-122"/>
            </a:endParaRPr>
          </a:p>
          <a:p>
            <a:pPr>
              <a:buSzTx/>
              <a:buFont typeface="Wingdings" pitchFamily="2" charset="2"/>
              <a:buNone/>
            </a:pPr>
            <a:r>
              <a:rPr kumimoji="0" lang="zh-CN" altLang="en-US" sz="2800" b="1">
                <a:latin typeface="汉鼎简楷体" pitchFamily="49" charset="-122"/>
                <a:ea typeface="汉鼎简楷体" pitchFamily="49" charset="-122"/>
              </a:rPr>
              <a:t>人天生就会不由自主地</a:t>
            </a:r>
            <a:r>
              <a:rPr kumimoji="0" lang="zh-CN" altLang="en-US" sz="2800" b="1">
                <a:solidFill>
                  <a:srgbClr val="FF6600"/>
                </a:solidFill>
                <a:latin typeface="汉鼎简楷体" pitchFamily="49" charset="-122"/>
                <a:ea typeface="汉鼎简楷体" pitchFamily="49" charset="-122"/>
              </a:rPr>
              <a:t>排斥</a:t>
            </a:r>
            <a:r>
              <a:rPr kumimoji="0" lang="zh-CN" altLang="en-US" sz="2800" b="1">
                <a:latin typeface="汉鼎简楷体" pitchFamily="49" charset="-122"/>
                <a:ea typeface="汉鼎简楷体" pitchFamily="49" charset="-122"/>
              </a:rPr>
              <a:t>不同观念 、</a:t>
            </a:r>
            <a:r>
              <a:rPr kumimoji="0" lang="zh-CN" altLang="en-US" sz="2800" b="1">
                <a:solidFill>
                  <a:srgbClr val="FF6600"/>
                </a:solidFill>
                <a:latin typeface="汉鼎简楷体" pitchFamily="49" charset="-122"/>
                <a:ea typeface="汉鼎简楷体" pitchFamily="49" charset="-122"/>
              </a:rPr>
              <a:t>喜欢</a:t>
            </a:r>
            <a:r>
              <a:rPr kumimoji="0" lang="zh-CN" altLang="en-US" sz="2800" b="1">
                <a:latin typeface="汉鼎简楷体" pitchFamily="49" charset="-122"/>
                <a:ea typeface="汉鼎简楷体" pitchFamily="49" charset="-122"/>
              </a:rPr>
              <a:t>自己正确</a:t>
            </a:r>
            <a:endParaRPr kumimoji="0" lang="en-US" altLang="zh-CN" sz="2800" b="1">
              <a:latin typeface="汉鼎简楷体" pitchFamily="49" charset="-122"/>
              <a:ea typeface="汉鼎简楷体" pitchFamily="49" charset="-122"/>
            </a:endParaRPr>
          </a:p>
          <a:p>
            <a:pPr>
              <a:buSzTx/>
              <a:buFont typeface="Wingdings" pitchFamily="2" charset="2"/>
              <a:buNone/>
            </a:pPr>
            <a:endParaRPr kumimoji="0" lang="en-US" altLang="zh-CN" sz="2800" b="1">
              <a:solidFill>
                <a:srgbClr val="FF6600"/>
              </a:solidFill>
              <a:latin typeface="汉鼎简楷体" pitchFamily="49" charset="-122"/>
              <a:ea typeface="汉鼎简楷体" pitchFamily="49" charset="-122"/>
            </a:endParaRPr>
          </a:p>
          <a:p>
            <a:pPr>
              <a:buSzTx/>
              <a:buFont typeface="Wingdings" pitchFamily="2" charset="2"/>
              <a:buNone/>
            </a:pPr>
            <a:r>
              <a:rPr kumimoji="0" lang="zh-CN" altLang="en-US" sz="2800" b="1">
                <a:solidFill>
                  <a:srgbClr val="FF6600"/>
                </a:solidFill>
                <a:latin typeface="汉鼎简楷体" pitchFamily="49" charset="-122"/>
                <a:ea typeface="汉鼎简楷体" pitchFamily="49" charset="-122"/>
              </a:rPr>
              <a:t>喜欢</a:t>
            </a:r>
            <a:r>
              <a:rPr kumimoji="0" lang="zh-CN" altLang="en-US" sz="2800" b="1">
                <a:latin typeface="汉鼎简楷体" pitchFamily="49" charset="-122"/>
                <a:ea typeface="汉鼎简楷体" pitchFamily="49" charset="-122"/>
              </a:rPr>
              <a:t>舒服</a:t>
            </a:r>
            <a:r>
              <a:rPr kumimoji="0" lang="en-US" altLang="zh-CN" sz="2800" b="1">
                <a:latin typeface="汉鼎简楷体" pitchFamily="49" charset="-122"/>
                <a:cs typeface="Arial" panose="020B0604020202020204" pitchFamily="34" charset="0"/>
              </a:rPr>
              <a:t>/</a:t>
            </a:r>
            <a:r>
              <a:rPr kumimoji="0" lang="zh-CN" altLang="en-US" sz="2800" b="1">
                <a:latin typeface="汉鼎简楷体" pitchFamily="49" charset="-122"/>
                <a:ea typeface="汉鼎简楷体" pitchFamily="49" charset="-122"/>
              </a:rPr>
              <a:t>懒惰</a:t>
            </a:r>
            <a:r>
              <a:rPr kumimoji="0" lang="zh-CN" altLang="en-US" sz="2800" b="1">
                <a:solidFill>
                  <a:schemeClr val="hlink"/>
                </a:solidFill>
              </a:rPr>
              <a:t> </a:t>
            </a:r>
            <a:r>
              <a:rPr kumimoji="0" lang="zh-CN" altLang="en-US" sz="2800" b="1">
                <a:latin typeface="汉鼎简楷体" pitchFamily="49" charset="-122"/>
                <a:ea typeface="汉鼎简楷体" pitchFamily="49" charset="-122"/>
              </a:rPr>
              <a:t>──习惯、简单、直观、熟悉的模式最好</a:t>
            </a:r>
            <a:endParaRPr kumimoji="0" lang="en-US" altLang="zh-CN" sz="2800" b="1">
              <a:latin typeface="汉鼎简楷体" pitchFamily="49" charset="-122"/>
              <a:ea typeface="汉鼎简楷体" pitchFamily="49" charset="-122"/>
            </a:endParaRPr>
          </a:p>
          <a:p>
            <a:pPr>
              <a:buSzTx/>
              <a:buFont typeface="Wingdings" pitchFamily="2" charset="2"/>
              <a:buNone/>
            </a:pPr>
            <a:endParaRPr kumimoji="0" lang="en-US" altLang="zh-CN" sz="2800" b="1">
              <a:latin typeface="汉鼎简楷体" pitchFamily="49" charset="-122"/>
              <a:ea typeface="汉鼎简楷体" pitchFamily="49" charset="-122"/>
            </a:endParaRPr>
          </a:p>
          <a:p>
            <a:pPr>
              <a:buSzTx/>
              <a:buFont typeface="Wingdings" pitchFamily="2" charset="2"/>
              <a:buNone/>
            </a:pPr>
            <a:r>
              <a:rPr kumimoji="0" lang="zh-CN" altLang="en-US" sz="2800" b="1">
                <a:latin typeface="汉鼎简楷体" pitchFamily="49" charset="-122"/>
                <a:ea typeface="汉鼎简楷体" pitchFamily="49" charset="-122"/>
              </a:rPr>
              <a:t>情感、党派和利益：我</a:t>
            </a:r>
            <a:r>
              <a:rPr kumimoji="0" lang="zh-CN" altLang="en-US" sz="2800" b="1">
                <a:solidFill>
                  <a:srgbClr val="FF0000"/>
                </a:solidFill>
                <a:latin typeface="汉鼎简楷体" pitchFamily="49" charset="-122"/>
                <a:ea typeface="汉鼎简楷体" pitchFamily="49" charset="-122"/>
              </a:rPr>
              <a:t>喜欢</a:t>
            </a:r>
            <a:r>
              <a:rPr kumimoji="0" lang="zh-CN" altLang="en-US" sz="2800" b="1">
                <a:latin typeface="汉鼎简楷体" pitchFamily="49" charset="-122"/>
                <a:ea typeface="汉鼎简楷体" pitchFamily="49" charset="-122"/>
              </a:rPr>
              <a:t>的就是</a:t>
            </a:r>
            <a:r>
              <a:rPr kumimoji="0" lang="zh-CN" altLang="en-US" sz="2800" b="1">
                <a:solidFill>
                  <a:srgbClr val="FF0000"/>
                </a:solidFill>
                <a:latin typeface="汉鼎简楷体" pitchFamily="49" charset="-122"/>
                <a:ea typeface="汉鼎简楷体" pitchFamily="49" charset="-122"/>
              </a:rPr>
              <a:t>真</a:t>
            </a:r>
            <a:r>
              <a:rPr kumimoji="0" lang="zh-CN" altLang="en-US" sz="2800" b="1">
                <a:latin typeface="汉鼎简楷体" pitchFamily="49" charset="-122"/>
                <a:ea typeface="汉鼎简楷体" pitchFamily="49" charset="-122"/>
              </a:rPr>
              <a:t>的</a:t>
            </a:r>
            <a:endParaRPr kumimoji="0" lang="en-US" altLang="zh-CN" sz="2800" b="1">
              <a:latin typeface="汉鼎简楷体" pitchFamily="49" charset="-122"/>
              <a:ea typeface="汉鼎简楷体" pitchFamily="49" charset="-122"/>
            </a:endParaRPr>
          </a:p>
          <a:p>
            <a:pPr>
              <a:buSzTx/>
              <a:buFont typeface="Wingdings" pitchFamily="2" charset="2"/>
              <a:buNone/>
            </a:pPr>
            <a:endParaRPr kumimoji="0" lang="en-US" altLang="zh-CN" sz="2800" b="1">
              <a:latin typeface="汉鼎简楷体" pitchFamily="49" charset="-122"/>
              <a:ea typeface="汉鼎简楷体" pitchFamily="49" charset="-122"/>
            </a:endParaRPr>
          </a:p>
          <a:p>
            <a:pPr>
              <a:buSzTx/>
              <a:buFont typeface="Wingdings" pitchFamily="2" charset="2"/>
              <a:buNone/>
            </a:pPr>
            <a:r>
              <a:rPr kumimoji="0" lang="zh-CN" altLang="en-US" sz="2800" b="1">
                <a:latin typeface="汉鼎简楷体" pitchFamily="49" charset="-122"/>
                <a:ea typeface="汉鼎简楷体" pitchFamily="49" charset="-122"/>
              </a:rPr>
              <a:t>将自己的观点和自己等同，要自我保护</a:t>
            </a:r>
          </a:p>
          <a:p>
            <a:pPr>
              <a:buFont typeface="Wingdings" pitchFamily="2" charset="2"/>
              <a:buNone/>
            </a:pPr>
            <a:endParaRPr kumimoji="0" lang="zh-CN" altLang="en-US">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5AD608D4-11A3-2719-D9E1-E554DD8B59E8}"/>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7659DF57-443C-F943-8240-0A4EE0DFE19D}" type="slidenum">
              <a:rPr kumimoji="0" lang="en-US" altLang="zh-CN" sz="1200"/>
              <a:pPr/>
              <a:t>3</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nodeType="clickEffect">
                                  <p:stCondLst>
                                    <p:cond delay="0"/>
                                  </p:stCondLst>
                                  <p:childTnLst>
                                    <p:animClr clrSpc="rgb" dir="cw">
                                      <p:cBhvr override="childStyle">
                                        <p:cTn id="6" dur="100" fill="hold"/>
                                        <p:tgtEl>
                                          <p:spTgt spid="4100">
                                            <p:txEl>
                                              <p:pRg st="2" end="2"/>
                                            </p:txEl>
                                          </p:spTgt>
                                        </p:tgtEl>
                                        <p:attrNameLst>
                                          <p:attrName>style.color</p:attrName>
                                        </p:attrNameLst>
                                      </p:cBhvr>
                                      <p:to>
                                        <a:srgbClr val="FFFFCC"/>
                                      </p:to>
                                    </p:animClr>
                                    <p:animClr clrSpc="rgb" dir="cw">
                                      <p:cBhvr>
                                        <p:cTn id="7" dur="100" fill="hold"/>
                                        <p:tgtEl>
                                          <p:spTgt spid="4100">
                                            <p:txEl>
                                              <p:pRg st="2" end="2"/>
                                            </p:txEl>
                                          </p:spTgt>
                                        </p:tgtEl>
                                        <p:attrNameLst>
                                          <p:attrName>fillcolor</p:attrName>
                                        </p:attrNameLst>
                                      </p:cBhvr>
                                      <p:to>
                                        <a:srgbClr val="FFFFCC"/>
                                      </p:to>
                                    </p:animClr>
                                    <p:set>
                                      <p:cBhvr>
                                        <p:cTn id="8" dur="100" fill="hold"/>
                                        <p:tgtEl>
                                          <p:spTgt spid="4100">
                                            <p:txEl>
                                              <p:pRg st="2" end="2"/>
                                            </p:txEl>
                                          </p:spTgt>
                                        </p:tgtEl>
                                        <p:attrNameLst>
                                          <p:attrName>fill.type</p:attrName>
                                        </p:attrNameLst>
                                      </p:cBhvr>
                                      <p:to>
                                        <p:strVal val="solid"/>
                                      </p:to>
                                    </p:set>
                                    <p:set>
                                      <p:cBhvr>
                                        <p:cTn id="9" dur="100" fill="hold"/>
                                        <p:tgtEl>
                                          <p:spTgt spid="4100">
                                            <p:txEl>
                                              <p:pRg st="2" end="2"/>
                                            </p:txEl>
                                          </p:spTgt>
                                        </p:tgtEl>
                                        <p:attrNameLst>
                                          <p:attrName>fill.on</p:attrName>
                                        </p:attrNameLst>
                                      </p:cBhvr>
                                      <p:to>
                                        <p:strVal val="true"/>
                                      </p:to>
                                    </p:set>
                                    <p:animRot by="120000">
                                      <p:cBhvr>
                                        <p:cTn id="10" dur="100" fill="hold">
                                          <p:stCondLst>
                                            <p:cond delay="0"/>
                                          </p:stCondLst>
                                        </p:cTn>
                                        <p:tgtEl>
                                          <p:spTgt spid="4100">
                                            <p:txEl>
                                              <p:pRg st="2" end="2"/>
                                            </p:txEl>
                                          </p:spTgt>
                                        </p:tgtEl>
                                        <p:attrNameLst>
                                          <p:attrName>r</p:attrName>
                                        </p:attrNameLst>
                                      </p:cBhvr>
                                    </p:animRot>
                                    <p:animRot by="-240000">
                                      <p:cBhvr>
                                        <p:cTn id="11" dur="200" fill="hold">
                                          <p:stCondLst>
                                            <p:cond delay="200"/>
                                          </p:stCondLst>
                                        </p:cTn>
                                        <p:tgtEl>
                                          <p:spTgt spid="4100">
                                            <p:txEl>
                                              <p:pRg st="2" end="2"/>
                                            </p:txEl>
                                          </p:spTgt>
                                        </p:tgtEl>
                                        <p:attrNameLst>
                                          <p:attrName>r</p:attrName>
                                        </p:attrNameLst>
                                      </p:cBhvr>
                                    </p:animRot>
                                    <p:animRot by="240000">
                                      <p:cBhvr>
                                        <p:cTn id="12" dur="200" fill="hold">
                                          <p:stCondLst>
                                            <p:cond delay="400"/>
                                          </p:stCondLst>
                                        </p:cTn>
                                        <p:tgtEl>
                                          <p:spTgt spid="4100">
                                            <p:txEl>
                                              <p:pRg st="2" end="2"/>
                                            </p:txEl>
                                          </p:spTgt>
                                        </p:tgtEl>
                                        <p:attrNameLst>
                                          <p:attrName>r</p:attrName>
                                        </p:attrNameLst>
                                      </p:cBhvr>
                                    </p:animRot>
                                    <p:animRot by="-240000">
                                      <p:cBhvr>
                                        <p:cTn id="13" dur="200" fill="hold">
                                          <p:stCondLst>
                                            <p:cond delay="600"/>
                                          </p:stCondLst>
                                        </p:cTn>
                                        <p:tgtEl>
                                          <p:spTgt spid="4100">
                                            <p:txEl>
                                              <p:pRg st="2" end="2"/>
                                            </p:txEl>
                                          </p:spTgt>
                                        </p:tgtEl>
                                        <p:attrNameLst>
                                          <p:attrName>r</p:attrName>
                                        </p:attrNameLst>
                                      </p:cBhvr>
                                    </p:animRot>
                                    <p:animRot by="120000">
                                      <p:cBhvr>
                                        <p:cTn id="14" dur="200" fill="hold">
                                          <p:stCondLst>
                                            <p:cond delay="800"/>
                                          </p:stCondLst>
                                        </p:cTn>
                                        <p:tgtEl>
                                          <p:spTgt spid="4100">
                                            <p:txEl>
                                              <p:pRg st="2" end="2"/>
                                            </p:txEl>
                                          </p:spTgt>
                                        </p:tgtEl>
                                        <p:attrNameLst>
                                          <p:attrName>r</p:attrName>
                                        </p:attrNameLst>
                                      </p:cBhvr>
                                    </p:animRot>
                                  </p:childTnLst>
                                </p:cTn>
                              </p:par>
                            </p:childTnLst>
                          </p:cTn>
                        </p:par>
                      </p:childTnLst>
                    </p:cTn>
                  </p:par>
                  <p:par>
                    <p:cTn id="15" fill="hold" nodeType="clickPar">
                      <p:stCondLst>
                        <p:cond delay="indefinite"/>
                      </p:stCondLst>
                      <p:childTnLst>
                        <p:par>
                          <p:cTn id="16" fill="hold" nodeType="withGroup">
                            <p:stCondLst>
                              <p:cond delay="0"/>
                            </p:stCondLst>
                            <p:childTnLst>
                              <p:par>
                                <p:cTn id="17" presetID="32" presetClass="emph" presetSubtype="0" fill="hold" nodeType="clickEffect">
                                  <p:stCondLst>
                                    <p:cond delay="0"/>
                                  </p:stCondLst>
                                  <p:childTnLst>
                                    <p:animClr clrSpc="rgb" dir="cw">
                                      <p:cBhvr override="childStyle">
                                        <p:cTn id="18" dur="100" fill="hold"/>
                                        <p:tgtEl>
                                          <p:spTgt spid="4100">
                                            <p:txEl>
                                              <p:pRg st="4" end="4"/>
                                            </p:txEl>
                                          </p:spTgt>
                                        </p:tgtEl>
                                        <p:attrNameLst>
                                          <p:attrName>style.color</p:attrName>
                                        </p:attrNameLst>
                                      </p:cBhvr>
                                      <p:to>
                                        <a:srgbClr val="FFFFCC"/>
                                      </p:to>
                                    </p:animClr>
                                    <p:animClr clrSpc="rgb" dir="cw">
                                      <p:cBhvr>
                                        <p:cTn id="19" dur="100" fill="hold"/>
                                        <p:tgtEl>
                                          <p:spTgt spid="4100">
                                            <p:txEl>
                                              <p:pRg st="4" end="4"/>
                                            </p:txEl>
                                          </p:spTgt>
                                        </p:tgtEl>
                                        <p:attrNameLst>
                                          <p:attrName>fillcolor</p:attrName>
                                        </p:attrNameLst>
                                      </p:cBhvr>
                                      <p:to>
                                        <a:srgbClr val="FFFFCC"/>
                                      </p:to>
                                    </p:animClr>
                                    <p:set>
                                      <p:cBhvr>
                                        <p:cTn id="20" dur="100" fill="hold"/>
                                        <p:tgtEl>
                                          <p:spTgt spid="4100">
                                            <p:txEl>
                                              <p:pRg st="4" end="4"/>
                                            </p:txEl>
                                          </p:spTgt>
                                        </p:tgtEl>
                                        <p:attrNameLst>
                                          <p:attrName>fill.type</p:attrName>
                                        </p:attrNameLst>
                                      </p:cBhvr>
                                      <p:to>
                                        <p:strVal val="solid"/>
                                      </p:to>
                                    </p:set>
                                    <p:set>
                                      <p:cBhvr>
                                        <p:cTn id="21" dur="100" fill="hold"/>
                                        <p:tgtEl>
                                          <p:spTgt spid="4100">
                                            <p:txEl>
                                              <p:pRg st="4" end="4"/>
                                            </p:txEl>
                                          </p:spTgt>
                                        </p:tgtEl>
                                        <p:attrNameLst>
                                          <p:attrName>fill.on</p:attrName>
                                        </p:attrNameLst>
                                      </p:cBhvr>
                                      <p:to>
                                        <p:strVal val="true"/>
                                      </p:to>
                                    </p:set>
                                    <p:animRot by="120000">
                                      <p:cBhvr>
                                        <p:cTn id="22" dur="100" fill="hold">
                                          <p:stCondLst>
                                            <p:cond delay="0"/>
                                          </p:stCondLst>
                                        </p:cTn>
                                        <p:tgtEl>
                                          <p:spTgt spid="4100">
                                            <p:txEl>
                                              <p:pRg st="4" end="4"/>
                                            </p:txEl>
                                          </p:spTgt>
                                        </p:tgtEl>
                                        <p:attrNameLst>
                                          <p:attrName>r</p:attrName>
                                        </p:attrNameLst>
                                      </p:cBhvr>
                                    </p:animRot>
                                    <p:animRot by="-240000">
                                      <p:cBhvr>
                                        <p:cTn id="23" dur="200" fill="hold">
                                          <p:stCondLst>
                                            <p:cond delay="200"/>
                                          </p:stCondLst>
                                        </p:cTn>
                                        <p:tgtEl>
                                          <p:spTgt spid="4100">
                                            <p:txEl>
                                              <p:pRg st="4" end="4"/>
                                            </p:txEl>
                                          </p:spTgt>
                                        </p:tgtEl>
                                        <p:attrNameLst>
                                          <p:attrName>r</p:attrName>
                                        </p:attrNameLst>
                                      </p:cBhvr>
                                    </p:animRot>
                                    <p:animRot by="240000">
                                      <p:cBhvr>
                                        <p:cTn id="24" dur="200" fill="hold">
                                          <p:stCondLst>
                                            <p:cond delay="400"/>
                                          </p:stCondLst>
                                        </p:cTn>
                                        <p:tgtEl>
                                          <p:spTgt spid="4100">
                                            <p:txEl>
                                              <p:pRg st="4" end="4"/>
                                            </p:txEl>
                                          </p:spTgt>
                                        </p:tgtEl>
                                        <p:attrNameLst>
                                          <p:attrName>r</p:attrName>
                                        </p:attrNameLst>
                                      </p:cBhvr>
                                    </p:animRot>
                                    <p:animRot by="-240000">
                                      <p:cBhvr>
                                        <p:cTn id="25" dur="200" fill="hold">
                                          <p:stCondLst>
                                            <p:cond delay="600"/>
                                          </p:stCondLst>
                                        </p:cTn>
                                        <p:tgtEl>
                                          <p:spTgt spid="4100">
                                            <p:txEl>
                                              <p:pRg st="4" end="4"/>
                                            </p:txEl>
                                          </p:spTgt>
                                        </p:tgtEl>
                                        <p:attrNameLst>
                                          <p:attrName>r</p:attrName>
                                        </p:attrNameLst>
                                      </p:cBhvr>
                                    </p:animRot>
                                    <p:animRot by="120000">
                                      <p:cBhvr>
                                        <p:cTn id="26" dur="200" fill="hold">
                                          <p:stCondLst>
                                            <p:cond delay="800"/>
                                          </p:stCondLst>
                                        </p:cTn>
                                        <p:tgtEl>
                                          <p:spTgt spid="4100">
                                            <p:txEl>
                                              <p:pRg st="4" end="4"/>
                                            </p:txEl>
                                          </p:spTgt>
                                        </p:tgtEl>
                                        <p:attrNameLst>
                                          <p:attrName>r</p:attrName>
                                        </p:attrNameLst>
                                      </p:cBhvr>
                                    </p:animRot>
                                  </p:childTnLst>
                                </p:cTn>
                              </p:par>
                            </p:childTnLst>
                          </p:cTn>
                        </p:par>
                      </p:childTnLst>
                    </p:cTn>
                  </p:par>
                  <p:par>
                    <p:cTn id="27" fill="hold" nodeType="clickPar">
                      <p:stCondLst>
                        <p:cond delay="indefinite"/>
                      </p:stCondLst>
                      <p:childTnLst>
                        <p:par>
                          <p:cTn id="28" fill="hold" nodeType="withGroup">
                            <p:stCondLst>
                              <p:cond delay="0"/>
                            </p:stCondLst>
                            <p:childTnLst>
                              <p:par>
                                <p:cTn id="29" presetID="32" presetClass="emph" presetSubtype="0" fill="hold" nodeType="clickEffect">
                                  <p:stCondLst>
                                    <p:cond delay="0"/>
                                  </p:stCondLst>
                                  <p:childTnLst>
                                    <p:animClr clrSpc="rgb" dir="cw">
                                      <p:cBhvr override="childStyle">
                                        <p:cTn id="30" dur="100" fill="hold"/>
                                        <p:tgtEl>
                                          <p:spTgt spid="4100">
                                            <p:txEl>
                                              <p:pRg st="6" end="6"/>
                                            </p:txEl>
                                          </p:spTgt>
                                        </p:tgtEl>
                                        <p:attrNameLst>
                                          <p:attrName>style.color</p:attrName>
                                        </p:attrNameLst>
                                      </p:cBhvr>
                                      <p:to>
                                        <a:srgbClr val="FFFFCC"/>
                                      </p:to>
                                    </p:animClr>
                                    <p:animClr clrSpc="rgb" dir="cw">
                                      <p:cBhvr>
                                        <p:cTn id="31" dur="100" fill="hold"/>
                                        <p:tgtEl>
                                          <p:spTgt spid="4100">
                                            <p:txEl>
                                              <p:pRg st="6" end="6"/>
                                            </p:txEl>
                                          </p:spTgt>
                                        </p:tgtEl>
                                        <p:attrNameLst>
                                          <p:attrName>fillcolor</p:attrName>
                                        </p:attrNameLst>
                                      </p:cBhvr>
                                      <p:to>
                                        <a:srgbClr val="FFFFCC"/>
                                      </p:to>
                                    </p:animClr>
                                    <p:set>
                                      <p:cBhvr>
                                        <p:cTn id="32" dur="100" fill="hold"/>
                                        <p:tgtEl>
                                          <p:spTgt spid="4100">
                                            <p:txEl>
                                              <p:pRg st="6" end="6"/>
                                            </p:txEl>
                                          </p:spTgt>
                                        </p:tgtEl>
                                        <p:attrNameLst>
                                          <p:attrName>fill.type</p:attrName>
                                        </p:attrNameLst>
                                      </p:cBhvr>
                                      <p:to>
                                        <p:strVal val="solid"/>
                                      </p:to>
                                    </p:set>
                                    <p:set>
                                      <p:cBhvr>
                                        <p:cTn id="33" dur="100" fill="hold"/>
                                        <p:tgtEl>
                                          <p:spTgt spid="4100">
                                            <p:txEl>
                                              <p:pRg st="6" end="6"/>
                                            </p:txEl>
                                          </p:spTgt>
                                        </p:tgtEl>
                                        <p:attrNameLst>
                                          <p:attrName>fill.on</p:attrName>
                                        </p:attrNameLst>
                                      </p:cBhvr>
                                      <p:to>
                                        <p:strVal val="true"/>
                                      </p:to>
                                    </p:set>
                                    <p:animRot by="120000">
                                      <p:cBhvr>
                                        <p:cTn id="34" dur="100" fill="hold">
                                          <p:stCondLst>
                                            <p:cond delay="0"/>
                                          </p:stCondLst>
                                        </p:cTn>
                                        <p:tgtEl>
                                          <p:spTgt spid="4100">
                                            <p:txEl>
                                              <p:pRg st="6" end="6"/>
                                            </p:txEl>
                                          </p:spTgt>
                                        </p:tgtEl>
                                        <p:attrNameLst>
                                          <p:attrName>r</p:attrName>
                                        </p:attrNameLst>
                                      </p:cBhvr>
                                    </p:animRot>
                                    <p:animRot by="-240000">
                                      <p:cBhvr>
                                        <p:cTn id="35" dur="200" fill="hold">
                                          <p:stCondLst>
                                            <p:cond delay="200"/>
                                          </p:stCondLst>
                                        </p:cTn>
                                        <p:tgtEl>
                                          <p:spTgt spid="4100">
                                            <p:txEl>
                                              <p:pRg st="6" end="6"/>
                                            </p:txEl>
                                          </p:spTgt>
                                        </p:tgtEl>
                                        <p:attrNameLst>
                                          <p:attrName>r</p:attrName>
                                        </p:attrNameLst>
                                      </p:cBhvr>
                                    </p:animRot>
                                    <p:animRot by="240000">
                                      <p:cBhvr>
                                        <p:cTn id="36" dur="200" fill="hold">
                                          <p:stCondLst>
                                            <p:cond delay="400"/>
                                          </p:stCondLst>
                                        </p:cTn>
                                        <p:tgtEl>
                                          <p:spTgt spid="4100">
                                            <p:txEl>
                                              <p:pRg st="6" end="6"/>
                                            </p:txEl>
                                          </p:spTgt>
                                        </p:tgtEl>
                                        <p:attrNameLst>
                                          <p:attrName>r</p:attrName>
                                        </p:attrNameLst>
                                      </p:cBhvr>
                                    </p:animRot>
                                    <p:animRot by="-240000">
                                      <p:cBhvr>
                                        <p:cTn id="37" dur="200" fill="hold">
                                          <p:stCondLst>
                                            <p:cond delay="600"/>
                                          </p:stCondLst>
                                        </p:cTn>
                                        <p:tgtEl>
                                          <p:spTgt spid="4100">
                                            <p:txEl>
                                              <p:pRg st="6" end="6"/>
                                            </p:txEl>
                                          </p:spTgt>
                                        </p:tgtEl>
                                        <p:attrNameLst>
                                          <p:attrName>r</p:attrName>
                                        </p:attrNameLst>
                                      </p:cBhvr>
                                    </p:animRot>
                                    <p:animRot by="120000">
                                      <p:cBhvr>
                                        <p:cTn id="38" dur="200" fill="hold">
                                          <p:stCondLst>
                                            <p:cond delay="800"/>
                                          </p:stCondLst>
                                        </p:cTn>
                                        <p:tgtEl>
                                          <p:spTgt spid="4100">
                                            <p:txEl>
                                              <p:pRg st="6" end="6"/>
                                            </p:txEl>
                                          </p:spTgt>
                                        </p:tgtEl>
                                        <p:attrNameLst>
                                          <p:attrName>r</p:attrName>
                                        </p:attrNameLst>
                                      </p:cBhvr>
                                    </p:animRot>
                                  </p:childTnLst>
                                </p:cTn>
                              </p:par>
                            </p:childTnLst>
                          </p:cTn>
                        </p:par>
                      </p:childTnLst>
                    </p:cTn>
                  </p:par>
                  <p:par>
                    <p:cTn id="39" fill="hold" nodeType="clickPar">
                      <p:stCondLst>
                        <p:cond delay="indefinite"/>
                      </p:stCondLst>
                      <p:childTnLst>
                        <p:par>
                          <p:cTn id="40" fill="hold" nodeType="withGroup">
                            <p:stCondLst>
                              <p:cond delay="0"/>
                            </p:stCondLst>
                            <p:childTnLst>
                              <p:par>
                                <p:cTn id="41" presetID="32" presetClass="emph" presetSubtype="0" fill="hold" nodeType="clickEffect">
                                  <p:stCondLst>
                                    <p:cond delay="0"/>
                                  </p:stCondLst>
                                  <p:childTnLst>
                                    <p:animClr clrSpc="rgb" dir="cw">
                                      <p:cBhvr override="childStyle">
                                        <p:cTn id="42" dur="100" fill="hold"/>
                                        <p:tgtEl>
                                          <p:spTgt spid="4100">
                                            <p:txEl>
                                              <p:pRg st="8" end="8"/>
                                            </p:txEl>
                                          </p:spTgt>
                                        </p:tgtEl>
                                        <p:attrNameLst>
                                          <p:attrName>style.color</p:attrName>
                                        </p:attrNameLst>
                                      </p:cBhvr>
                                      <p:to>
                                        <a:srgbClr val="FFFFCC"/>
                                      </p:to>
                                    </p:animClr>
                                    <p:animClr clrSpc="rgb" dir="cw">
                                      <p:cBhvr>
                                        <p:cTn id="43" dur="100" fill="hold"/>
                                        <p:tgtEl>
                                          <p:spTgt spid="4100">
                                            <p:txEl>
                                              <p:pRg st="8" end="8"/>
                                            </p:txEl>
                                          </p:spTgt>
                                        </p:tgtEl>
                                        <p:attrNameLst>
                                          <p:attrName>fillcolor</p:attrName>
                                        </p:attrNameLst>
                                      </p:cBhvr>
                                      <p:to>
                                        <a:srgbClr val="FFFFCC"/>
                                      </p:to>
                                    </p:animClr>
                                    <p:set>
                                      <p:cBhvr>
                                        <p:cTn id="44" dur="100" fill="hold"/>
                                        <p:tgtEl>
                                          <p:spTgt spid="4100">
                                            <p:txEl>
                                              <p:pRg st="8" end="8"/>
                                            </p:txEl>
                                          </p:spTgt>
                                        </p:tgtEl>
                                        <p:attrNameLst>
                                          <p:attrName>fill.type</p:attrName>
                                        </p:attrNameLst>
                                      </p:cBhvr>
                                      <p:to>
                                        <p:strVal val="solid"/>
                                      </p:to>
                                    </p:set>
                                    <p:set>
                                      <p:cBhvr>
                                        <p:cTn id="45" dur="100" fill="hold"/>
                                        <p:tgtEl>
                                          <p:spTgt spid="4100">
                                            <p:txEl>
                                              <p:pRg st="8" end="8"/>
                                            </p:txEl>
                                          </p:spTgt>
                                        </p:tgtEl>
                                        <p:attrNameLst>
                                          <p:attrName>fill.on</p:attrName>
                                        </p:attrNameLst>
                                      </p:cBhvr>
                                      <p:to>
                                        <p:strVal val="true"/>
                                      </p:to>
                                    </p:set>
                                    <p:animRot by="120000">
                                      <p:cBhvr>
                                        <p:cTn id="46" dur="100" fill="hold">
                                          <p:stCondLst>
                                            <p:cond delay="0"/>
                                          </p:stCondLst>
                                        </p:cTn>
                                        <p:tgtEl>
                                          <p:spTgt spid="4100">
                                            <p:txEl>
                                              <p:pRg st="8" end="8"/>
                                            </p:txEl>
                                          </p:spTgt>
                                        </p:tgtEl>
                                        <p:attrNameLst>
                                          <p:attrName>r</p:attrName>
                                        </p:attrNameLst>
                                      </p:cBhvr>
                                    </p:animRot>
                                    <p:animRot by="-240000">
                                      <p:cBhvr>
                                        <p:cTn id="47" dur="200" fill="hold">
                                          <p:stCondLst>
                                            <p:cond delay="200"/>
                                          </p:stCondLst>
                                        </p:cTn>
                                        <p:tgtEl>
                                          <p:spTgt spid="4100">
                                            <p:txEl>
                                              <p:pRg st="8" end="8"/>
                                            </p:txEl>
                                          </p:spTgt>
                                        </p:tgtEl>
                                        <p:attrNameLst>
                                          <p:attrName>r</p:attrName>
                                        </p:attrNameLst>
                                      </p:cBhvr>
                                    </p:animRot>
                                    <p:animRot by="240000">
                                      <p:cBhvr>
                                        <p:cTn id="48" dur="200" fill="hold">
                                          <p:stCondLst>
                                            <p:cond delay="400"/>
                                          </p:stCondLst>
                                        </p:cTn>
                                        <p:tgtEl>
                                          <p:spTgt spid="4100">
                                            <p:txEl>
                                              <p:pRg st="8" end="8"/>
                                            </p:txEl>
                                          </p:spTgt>
                                        </p:tgtEl>
                                        <p:attrNameLst>
                                          <p:attrName>r</p:attrName>
                                        </p:attrNameLst>
                                      </p:cBhvr>
                                    </p:animRot>
                                    <p:animRot by="-240000">
                                      <p:cBhvr>
                                        <p:cTn id="49" dur="200" fill="hold">
                                          <p:stCondLst>
                                            <p:cond delay="600"/>
                                          </p:stCondLst>
                                        </p:cTn>
                                        <p:tgtEl>
                                          <p:spTgt spid="4100">
                                            <p:txEl>
                                              <p:pRg st="8" end="8"/>
                                            </p:txEl>
                                          </p:spTgt>
                                        </p:tgtEl>
                                        <p:attrNameLst>
                                          <p:attrName>r</p:attrName>
                                        </p:attrNameLst>
                                      </p:cBhvr>
                                    </p:animRot>
                                    <p:animRot by="120000">
                                      <p:cBhvr>
                                        <p:cTn id="50" dur="200" fill="hold">
                                          <p:stCondLst>
                                            <p:cond delay="800"/>
                                          </p:stCondLst>
                                        </p:cTn>
                                        <p:tgtEl>
                                          <p:spTgt spid="4100">
                                            <p:txEl>
                                              <p:pRg st="8" end="8"/>
                                            </p:txEl>
                                          </p:spTgt>
                                        </p:tgtEl>
                                        <p:attrNameLst>
                                          <p:attrName>r</p:attrName>
                                        </p:attrNameLst>
                                      </p:cBhvr>
                                    </p:animRot>
                                  </p:childTnLst>
                                </p:cTn>
                              </p:par>
                            </p:childTnLst>
                          </p:cTn>
                        </p:par>
                      </p:childTnLst>
                    </p:cTn>
                  </p:par>
                  <p:par>
                    <p:cTn id="51" fill="hold" nodeType="clickPar">
                      <p:stCondLst>
                        <p:cond delay="indefinite"/>
                      </p:stCondLst>
                      <p:childTnLst>
                        <p:par>
                          <p:cTn id="52" fill="hold" nodeType="withGroup">
                            <p:stCondLst>
                              <p:cond delay="0"/>
                            </p:stCondLst>
                            <p:childTnLst>
                              <p:par>
                                <p:cTn id="53" presetID="32" presetClass="emph" presetSubtype="0" fill="hold" nodeType="clickEffect">
                                  <p:stCondLst>
                                    <p:cond delay="0"/>
                                  </p:stCondLst>
                                  <p:childTnLst>
                                    <p:animClr clrSpc="rgb" dir="cw">
                                      <p:cBhvr override="childStyle">
                                        <p:cTn id="54" dur="100" fill="hold"/>
                                        <p:tgtEl>
                                          <p:spTgt spid="4100">
                                            <p:txEl>
                                              <p:pRg st="10" end="10"/>
                                            </p:txEl>
                                          </p:spTgt>
                                        </p:tgtEl>
                                        <p:attrNameLst>
                                          <p:attrName>style.color</p:attrName>
                                        </p:attrNameLst>
                                      </p:cBhvr>
                                      <p:to>
                                        <a:srgbClr val="FFFFCC"/>
                                      </p:to>
                                    </p:animClr>
                                    <p:animClr clrSpc="rgb" dir="cw">
                                      <p:cBhvr>
                                        <p:cTn id="55" dur="100" fill="hold"/>
                                        <p:tgtEl>
                                          <p:spTgt spid="4100">
                                            <p:txEl>
                                              <p:pRg st="10" end="10"/>
                                            </p:txEl>
                                          </p:spTgt>
                                        </p:tgtEl>
                                        <p:attrNameLst>
                                          <p:attrName>fillcolor</p:attrName>
                                        </p:attrNameLst>
                                      </p:cBhvr>
                                      <p:to>
                                        <a:srgbClr val="FFFFCC"/>
                                      </p:to>
                                    </p:animClr>
                                    <p:set>
                                      <p:cBhvr>
                                        <p:cTn id="56" dur="100" fill="hold"/>
                                        <p:tgtEl>
                                          <p:spTgt spid="4100">
                                            <p:txEl>
                                              <p:pRg st="10" end="10"/>
                                            </p:txEl>
                                          </p:spTgt>
                                        </p:tgtEl>
                                        <p:attrNameLst>
                                          <p:attrName>fill.type</p:attrName>
                                        </p:attrNameLst>
                                      </p:cBhvr>
                                      <p:to>
                                        <p:strVal val="solid"/>
                                      </p:to>
                                    </p:set>
                                    <p:set>
                                      <p:cBhvr>
                                        <p:cTn id="57" dur="100" fill="hold"/>
                                        <p:tgtEl>
                                          <p:spTgt spid="4100">
                                            <p:txEl>
                                              <p:pRg st="10" end="10"/>
                                            </p:txEl>
                                          </p:spTgt>
                                        </p:tgtEl>
                                        <p:attrNameLst>
                                          <p:attrName>fill.on</p:attrName>
                                        </p:attrNameLst>
                                      </p:cBhvr>
                                      <p:to>
                                        <p:strVal val="true"/>
                                      </p:to>
                                    </p:set>
                                    <p:animRot by="120000">
                                      <p:cBhvr>
                                        <p:cTn id="58" dur="100" fill="hold">
                                          <p:stCondLst>
                                            <p:cond delay="0"/>
                                          </p:stCondLst>
                                        </p:cTn>
                                        <p:tgtEl>
                                          <p:spTgt spid="4100">
                                            <p:txEl>
                                              <p:pRg st="10" end="10"/>
                                            </p:txEl>
                                          </p:spTgt>
                                        </p:tgtEl>
                                        <p:attrNameLst>
                                          <p:attrName>r</p:attrName>
                                        </p:attrNameLst>
                                      </p:cBhvr>
                                    </p:animRot>
                                    <p:animRot by="-240000">
                                      <p:cBhvr>
                                        <p:cTn id="59" dur="200" fill="hold">
                                          <p:stCondLst>
                                            <p:cond delay="200"/>
                                          </p:stCondLst>
                                        </p:cTn>
                                        <p:tgtEl>
                                          <p:spTgt spid="4100">
                                            <p:txEl>
                                              <p:pRg st="10" end="10"/>
                                            </p:txEl>
                                          </p:spTgt>
                                        </p:tgtEl>
                                        <p:attrNameLst>
                                          <p:attrName>r</p:attrName>
                                        </p:attrNameLst>
                                      </p:cBhvr>
                                    </p:animRot>
                                    <p:animRot by="240000">
                                      <p:cBhvr>
                                        <p:cTn id="60" dur="200" fill="hold">
                                          <p:stCondLst>
                                            <p:cond delay="400"/>
                                          </p:stCondLst>
                                        </p:cTn>
                                        <p:tgtEl>
                                          <p:spTgt spid="4100">
                                            <p:txEl>
                                              <p:pRg st="10" end="10"/>
                                            </p:txEl>
                                          </p:spTgt>
                                        </p:tgtEl>
                                        <p:attrNameLst>
                                          <p:attrName>r</p:attrName>
                                        </p:attrNameLst>
                                      </p:cBhvr>
                                    </p:animRot>
                                    <p:animRot by="-240000">
                                      <p:cBhvr>
                                        <p:cTn id="61" dur="200" fill="hold">
                                          <p:stCondLst>
                                            <p:cond delay="600"/>
                                          </p:stCondLst>
                                        </p:cTn>
                                        <p:tgtEl>
                                          <p:spTgt spid="4100">
                                            <p:txEl>
                                              <p:pRg st="10" end="10"/>
                                            </p:txEl>
                                          </p:spTgt>
                                        </p:tgtEl>
                                        <p:attrNameLst>
                                          <p:attrName>r</p:attrName>
                                        </p:attrNameLst>
                                      </p:cBhvr>
                                    </p:animRot>
                                    <p:animRot by="120000">
                                      <p:cBhvr>
                                        <p:cTn id="62" dur="200" fill="hold">
                                          <p:stCondLst>
                                            <p:cond delay="800"/>
                                          </p:stCondLst>
                                        </p:cTn>
                                        <p:tgtEl>
                                          <p:spTgt spid="4100">
                                            <p:txEl>
                                              <p:pRg st="10" end="1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a:extLst>
              <a:ext uri="{FF2B5EF4-FFF2-40B4-BE49-F238E27FC236}">
                <a16:creationId xmlns:a16="http://schemas.microsoft.com/office/drawing/2014/main" id="{AE2C4F2D-7766-C394-BE5E-AA9D6D3AB0A6}"/>
              </a:ext>
            </a:extLst>
          </p:cNvPr>
          <p:cNvSpPr>
            <a:spLocks noChangeArrowheads="1"/>
          </p:cNvSpPr>
          <p:nvPr/>
        </p:nvSpPr>
        <p:spPr bwMode="auto">
          <a:xfrm>
            <a:off x="381000" y="304800"/>
            <a:ext cx="8382000" cy="675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600" b="1">
                <a:solidFill>
                  <a:srgbClr val="FFCC66"/>
                </a:solidFill>
              </a:rPr>
              <a:t>2.7</a:t>
            </a:r>
            <a:r>
              <a:rPr kumimoji="0" lang="zh-CN" altLang="en-US" sz="3600" b="1">
                <a:solidFill>
                  <a:srgbClr val="FFCC66"/>
                </a:solidFill>
              </a:rPr>
              <a:t>　写作对话</a:t>
            </a:r>
          </a:p>
          <a:p>
            <a:pPr>
              <a:buFont typeface="Wingdings" pitchFamily="2" charset="2"/>
              <a:buNone/>
            </a:pPr>
            <a:endParaRPr kumimoji="0" lang="zh-CN" altLang="en-US" b="1">
              <a:solidFill>
                <a:srgbClr val="CCFFFF"/>
              </a:solidFill>
            </a:endParaRPr>
          </a:p>
          <a:p>
            <a:pPr>
              <a:buFont typeface="Wingdings" pitchFamily="2" charset="2"/>
              <a:buChar char="Ø"/>
            </a:pPr>
            <a:r>
              <a:rPr kumimoji="0" lang="zh-CN" altLang="en-US" sz="1800"/>
              <a:t>　</a:t>
            </a:r>
            <a:r>
              <a:rPr kumimoji="0" lang="zh-CN" altLang="en-US" sz="2800" b="1">
                <a:solidFill>
                  <a:srgbClr val="FFFF00"/>
                </a:solidFill>
              </a:rPr>
              <a:t>对话是一个有立场有规则的表达、解决问题过程</a:t>
            </a:r>
            <a:endParaRPr kumimoji="0" lang="en-US" altLang="zh-CN" sz="2800" b="1">
              <a:solidFill>
                <a:srgbClr val="FFFF00"/>
              </a:solidFill>
            </a:endParaRPr>
          </a:p>
          <a:p>
            <a:pPr lvl="1">
              <a:buFont typeface="Wingdings" pitchFamily="2" charset="2"/>
              <a:buNone/>
            </a:pPr>
            <a:r>
              <a:rPr kumimoji="0" lang="zh-CN" altLang="en-US" sz="2800" b="1">
                <a:solidFill>
                  <a:srgbClr val="CCFFFF"/>
                </a:solidFill>
              </a:rPr>
              <a:t>对话应该有开始、论证和结论三大部分。对话的流程应该遵循论证的方法，比如说论证－反驳－论证。</a:t>
            </a:r>
            <a:endParaRPr kumimoji="0" lang="en-US" altLang="zh-CN" sz="2800" b="1">
              <a:solidFill>
                <a:srgbClr val="CCFFFF"/>
              </a:solidFill>
            </a:endParaRPr>
          </a:p>
          <a:p>
            <a:pPr lvl="1">
              <a:buFont typeface="Wingdings" pitchFamily="2" charset="2"/>
              <a:buNone/>
            </a:pPr>
            <a:endParaRPr kumimoji="0" lang="zh-CN" altLang="en-US" sz="2800" b="1">
              <a:solidFill>
                <a:srgbClr val="CCFFFF"/>
              </a:solidFill>
            </a:endParaRPr>
          </a:p>
          <a:p>
            <a:pPr>
              <a:buFont typeface="Wingdings" pitchFamily="2" charset="2"/>
              <a:buNone/>
            </a:pPr>
            <a:r>
              <a:rPr kumimoji="0" lang="zh-CN" altLang="en-US" sz="2800" b="1"/>
              <a:t>    对话体写作的具体要求：</a:t>
            </a:r>
            <a:endParaRPr kumimoji="0" lang="en-US" altLang="zh-CN" sz="2800" b="1"/>
          </a:p>
          <a:p>
            <a:pPr>
              <a:buFont typeface="Wingdings" pitchFamily="2" charset="2"/>
              <a:buNone/>
            </a:pPr>
            <a:endParaRPr kumimoji="0" lang="zh-CN" altLang="en-US" sz="2800" b="1"/>
          </a:p>
          <a:p>
            <a:pPr lvl="1"/>
            <a:r>
              <a:rPr kumimoji="0" lang="zh-CN" altLang="en-US" sz="2800"/>
              <a:t> </a:t>
            </a:r>
            <a:r>
              <a:rPr kumimoji="0" lang="zh-CN" altLang="en-US" sz="2800" b="1">
                <a:solidFill>
                  <a:srgbClr val="CCFFFF"/>
                </a:solidFill>
                <a:latin typeface="汉鼎简楷体" pitchFamily="49" charset="-122"/>
                <a:ea typeface="汉鼎简楷体" pitchFamily="49" charset="-122"/>
              </a:rPr>
              <a:t>双方必须持不同立场</a:t>
            </a:r>
          </a:p>
          <a:p>
            <a:pPr lvl="1"/>
            <a:r>
              <a:rPr kumimoji="0" lang="zh-CN" altLang="en-US" sz="2800" b="1">
                <a:solidFill>
                  <a:srgbClr val="CCFFFF"/>
                </a:solidFill>
                <a:latin typeface="汉鼎简楷体" pitchFamily="49" charset="-122"/>
                <a:ea typeface="汉鼎简楷体" pitchFamily="49" charset="-122"/>
              </a:rPr>
              <a:t> 任何一方都要直接回应对方的论点</a:t>
            </a:r>
          </a:p>
          <a:p>
            <a:pPr lvl="1"/>
            <a:r>
              <a:rPr kumimoji="0" lang="zh-CN" altLang="en-US" sz="2800" b="1">
                <a:solidFill>
                  <a:srgbClr val="CCFFFF"/>
                </a:solidFill>
                <a:latin typeface="汉鼎简楷体" pitchFamily="49" charset="-122"/>
                <a:ea typeface="汉鼎简楷体" pitchFamily="49" charset="-122"/>
              </a:rPr>
              <a:t> 双方要给出证据、理由</a:t>
            </a:r>
          </a:p>
          <a:p>
            <a:pPr lvl="1"/>
            <a:r>
              <a:rPr kumimoji="0" lang="zh-CN" altLang="en-US" sz="2800" b="1">
                <a:solidFill>
                  <a:srgbClr val="CCFFFF"/>
                </a:solidFill>
                <a:latin typeface="汉鼎简楷体" pitchFamily="49" charset="-122"/>
                <a:ea typeface="汉鼎简楷体" pitchFamily="49" charset="-122"/>
              </a:rPr>
              <a:t> 对话的每次表达不应长篇大论</a:t>
            </a:r>
            <a:endParaRPr kumimoji="0" lang="en-US" altLang="zh-CN" sz="2800" b="1">
              <a:solidFill>
                <a:srgbClr val="CCFFFF"/>
              </a:solidFill>
              <a:latin typeface="汉鼎简楷体" pitchFamily="49" charset="-122"/>
              <a:ea typeface="汉鼎简楷体" pitchFamily="49" charset="-122"/>
            </a:endParaRPr>
          </a:p>
          <a:p>
            <a:pPr lvl="1">
              <a:buFont typeface="Wingdings" pitchFamily="2" charset="2"/>
              <a:buNone/>
            </a:pPr>
            <a:r>
              <a:rPr kumimoji="0" lang="zh-CN" altLang="en-US" sz="2800" b="1">
                <a:solidFill>
                  <a:srgbClr val="CCFFFF"/>
                </a:solidFill>
              </a:rPr>
              <a:t>（柏拉图在晚期著作中没有做到这一点）</a:t>
            </a:r>
            <a:endParaRPr kumimoji="0" lang="en-US" altLang="zh-CN" sz="2800" b="1">
              <a:solidFill>
                <a:srgbClr val="CCFFFF"/>
              </a:solidFill>
            </a:endParaRPr>
          </a:p>
          <a:p>
            <a:pPr lvl="1"/>
            <a:endParaRPr kumimoji="0" lang="zh-CN" altLang="en-US" sz="2800" b="1">
              <a:solidFill>
                <a:srgbClr val="CCFFFF"/>
              </a:solidFill>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49F9DE13-14B5-F4D3-26EF-18D25829EDB9}"/>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D8488C8A-1162-024B-BAE9-FBEA64584B8D}" type="slidenum">
              <a:rPr kumimoji="0" lang="en-US" altLang="zh-CN" sz="1200"/>
              <a:pPr/>
              <a:t>30</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nodeType="clickEffect">
                                  <p:stCondLst>
                                    <p:cond delay="0"/>
                                  </p:stCondLst>
                                  <p:childTnLst>
                                    <p:animClr clrSpc="rgb" dir="cw">
                                      <p:cBhvr override="childStyle">
                                        <p:cTn id="6" dur="100" fill="hold"/>
                                        <p:tgtEl>
                                          <p:spTgt spid="27651">
                                            <p:txEl>
                                              <p:pRg st="2" end="2"/>
                                            </p:txEl>
                                          </p:spTgt>
                                        </p:tgtEl>
                                        <p:attrNameLst>
                                          <p:attrName>style.color</p:attrName>
                                        </p:attrNameLst>
                                      </p:cBhvr>
                                      <p:to>
                                        <a:srgbClr val="FFFFCC"/>
                                      </p:to>
                                    </p:animClr>
                                    <p:animClr clrSpc="rgb" dir="cw">
                                      <p:cBhvr>
                                        <p:cTn id="7" dur="100" fill="hold"/>
                                        <p:tgtEl>
                                          <p:spTgt spid="27651">
                                            <p:txEl>
                                              <p:pRg st="2" end="2"/>
                                            </p:txEl>
                                          </p:spTgt>
                                        </p:tgtEl>
                                        <p:attrNameLst>
                                          <p:attrName>fillcolor</p:attrName>
                                        </p:attrNameLst>
                                      </p:cBhvr>
                                      <p:to>
                                        <a:srgbClr val="FFFFCC"/>
                                      </p:to>
                                    </p:animClr>
                                    <p:set>
                                      <p:cBhvr>
                                        <p:cTn id="8" dur="100" fill="hold"/>
                                        <p:tgtEl>
                                          <p:spTgt spid="27651">
                                            <p:txEl>
                                              <p:pRg st="2" end="2"/>
                                            </p:txEl>
                                          </p:spTgt>
                                        </p:tgtEl>
                                        <p:attrNameLst>
                                          <p:attrName>fill.type</p:attrName>
                                        </p:attrNameLst>
                                      </p:cBhvr>
                                      <p:to>
                                        <p:strVal val="solid"/>
                                      </p:to>
                                    </p:set>
                                    <p:set>
                                      <p:cBhvr>
                                        <p:cTn id="9" dur="100" fill="hold"/>
                                        <p:tgtEl>
                                          <p:spTgt spid="27651">
                                            <p:txEl>
                                              <p:pRg st="2" end="2"/>
                                            </p:txEl>
                                          </p:spTgt>
                                        </p:tgtEl>
                                        <p:attrNameLst>
                                          <p:attrName>fill.on</p:attrName>
                                        </p:attrNameLst>
                                      </p:cBhvr>
                                      <p:to>
                                        <p:strVal val="true"/>
                                      </p:to>
                                    </p:set>
                                    <p:animRot by="120000">
                                      <p:cBhvr>
                                        <p:cTn id="10" dur="100" fill="hold">
                                          <p:stCondLst>
                                            <p:cond delay="0"/>
                                          </p:stCondLst>
                                        </p:cTn>
                                        <p:tgtEl>
                                          <p:spTgt spid="27651">
                                            <p:txEl>
                                              <p:pRg st="2" end="2"/>
                                            </p:txEl>
                                          </p:spTgt>
                                        </p:tgtEl>
                                        <p:attrNameLst>
                                          <p:attrName>r</p:attrName>
                                        </p:attrNameLst>
                                      </p:cBhvr>
                                    </p:animRot>
                                    <p:animRot by="-240000">
                                      <p:cBhvr>
                                        <p:cTn id="11" dur="200" fill="hold">
                                          <p:stCondLst>
                                            <p:cond delay="200"/>
                                          </p:stCondLst>
                                        </p:cTn>
                                        <p:tgtEl>
                                          <p:spTgt spid="27651">
                                            <p:txEl>
                                              <p:pRg st="2" end="2"/>
                                            </p:txEl>
                                          </p:spTgt>
                                        </p:tgtEl>
                                        <p:attrNameLst>
                                          <p:attrName>r</p:attrName>
                                        </p:attrNameLst>
                                      </p:cBhvr>
                                    </p:animRot>
                                    <p:animRot by="240000">
                                      <p:cBhvr>
                                        <p:cTn id="12" dur="200" fill="hold">
                                          <p:stCondLst>
                                            <p:cond delay="400"/>
                                          </p:stCondLst>
                                        </p:cTn>
                                        <p:tgtEl>
                                          <p:spTgt spid="27651">
                                            <p:txEl>
                                              <p:pRg st="2" end="2"/>
                                            </p:txEl>
                                          </p:spTgt>
                                        </p:tgtEl>
                                        <p:attrNameLst>
                                          <p:attrName>r</p:attrName>
                                        </p:attrNameLst>
                                      </p:cBhvr>
                                    </p:animRot>
                                    <p:animRot by="-240000">
                                      <p:cBhvr>
                                        <p:cTn id="13" dur="200" fill="hold">
                                          <p:stCondLst>
                                            <p:cond delay="600"/>
                                          </p:stCondLst>
                                        </p:cTn>
                                        <p:tgtEl>
                                          <p:spTgt spid="27651">
                                            <p:txEl>
                                              <p:pRg st="2" end="2"/>
                                            </p:txEl>
                                          </p:spTgt>
                                        </p:tgtEl>
                                        <p:attrNameLst>
                                          <p:attrName>r</p:attrName>
                                        </p:attrNameLst>
                                      </p:cBhvr>
                                    </p:animRot>
                                    <p:animRot by="120000">
                                      <p:cBhvr>
                                        <p:cTn id="14" dur="200" fill="hold">
                                          <p:stCondLst>
                                            <p:cond delay="800"/>
                                          </p:stCondLst>
                                        </p:cTn>
                                        <p:tgtEl>
                                          <p:spTgt spid="27651">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8">
            <a:extLst>
              <a:ext uri="{FF2B5EF4-FFF2-40B4-BE49-F238E27FC236}">
                <a16:creationId xmlns:a16="http://schemas.microsoft.com/office/drawing/2014/main" id="{EE6BC87E-2AD0-2D67-6A31-0250F978D11E}"/>
              </a:ext>
            </a:extLst>
          </p:cNvPr>
          <p:cNvSpPr>
            <a:spLocks noChangeArrowheads="1"/>
          </p:cNvSpPr>
          <p:nvPr/>
        </p:nvSpPr>
        <p:spPr bwMode="auto">
          <a:xfrm>
            <a:off x="850900" y="5791200"/>
            <a:ext cx="7213600" cy="304800"/>
          </a:xfrm>
          <a:prstGeom prst="rect">
            <a:avLst/>
          </a:prstGeom>
          <a:solidFill>
            <a:srgbClr val="6699F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000"/>
          </a:p>
        </p:txBody>
      </p:sp>
      <p:sp>
        <p:nvSpPr>
          <p:cNvPr id="100354" name="Rectangle 7">
            <a:extLst>
              <a:ext uri="{FF2B5EF4-FFF2-40B4-BE49-F238E27FC236}">
                <a16:creationId xmlns:a16="http://schemas.microsoft.com/office/drawing/2014/main" id="{64133977-BB9A-36F4-9F9B-B9EDB9E573DB}"/>
              </a:ext>
            </a:extLst>
          </p:cNvPr>
          <p:cNvSpPr>
            <a:spLocks noChangeArrowheads="1"/>
          </p:cNvSpPr>
          <p:nvPr/>
        </p:nvSpPr>
        <p:spPr bwMode="auto">
          <a:xfrm>
            <a:off x="838200" y="4127500"/>
            <a:ext cx="7213600" cy="1447800"/>
          </a:xfrm>
          <a:prstGeom prst="rect">
            <a:avLst/>
          </a:prstGeom>
          <a:solidFill>
            <a:srgbClr val="CCFFF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000"/>
          </a:p>
        </p:txBody>
      </p:sp>
      <p:sp>
        <p:nvSpPr>
          <p:cNvPr id="100355" name="Rectangle 6">
            <a:extLst>
              <a:ext uri="{FF2B5EF4-FFF2-40B4-BE49-F238E27FC236}">
                <a16:creationId xmlns:a16="http://schemas.microsoft.com/office/drawing/2014/main" id="{5CB97F77-B8ED-62AC-0586-E335AA045D50}"/>
              </a:ext>
            </a:extLst>
          </p:cNvPr>
          <p:cNvSpPr>
            <a:spLocks noChangeArrowheads="1"/>
          </p:cNvSpPr>
          <p:nvPr/>
        </p:nvSpPr>
        <p:spPr bwMode="auto">
          <a:xfrm>
            <a:off x="800100" y="2514600"/>
            <a:ext cx="7213600" cy="1447800"/>
          </a:xfrm>
          <a:prstGeom prst="rect">
            <a:avLst/>
          </a:prstGeom>
          <a:solidFill>
            <a:srgbClr val="FFFFCC">
              <a:alpha val="6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000"/>
          </a:p>
        </p:txBody>
      </p:sp>
      <p:sp>
        <p:nvSpPr>
          <p:cNvPr id="100356" name="Rectangle 5">
            <a:extLst>
              <a:ext uri="{FF2B5EF4-FFF2-40B4-BE49-F238E27FC236}">
                <a16:creationId xmlns:a16="http://schemas.microsoft.com/office/drawing/2014/main" id="{E2CE72A3-8F10-614D-39D1-36F78F00DDBB}"/>
              </a:ext>
            </a:extLst>
          </p:cNvPr>
          <p:cNvSpPr>
            <a:spLocks noChangeArrowheads="1"/>
          </p:cNvSpPr>
          <p:nvPr/>
        </p:nvSpPr>
        <p:spPr bwMode="auto">
          <a:xfrm>
            <a:off x="787400" y="863600"/>
            <a:ext cx="7213600" cy="1447800"/>
          </a:xfrm>
          <a:prstGeom prst="rect">
            <a:avLst/>
          </a:prstGeom>
          <a:solidFill>
            <a:srgbClr val="DDDDDD">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000"/>
          </a:p>
        </p:txBody>
      </p:sp>
      <p:sp>
        <p:nvSpPr>
          <p:cNvPr id="100357" name="Rectangle 3">
            <a:extLst>
              <a:ext uri="{FF2B5EF4-FFF2-40B4-BE49-F238E27FC236}">
                <a16:creationId xmlns:a16="http://schemas.microsoft.com/office/drawing/2014/main" id="{173725DB-A558-7B55-33CB-8A6F20996720}"/>
              </a:ext>
            </a:extLst>
          </p:cNvPr>
          <p:cNvSpPr>
            <a:spLocks noGrp="1" noChangeArrowheads="1"/>
          </p:cNvSpPr>
          <p:nvPr>
            <p:ph type="body" idx="1"/>
          </p:nvPr>
        </p:nvSpPr>
        <p:spPr>
          <a:xfrm>
            <a:off x="457200" y="304800"/>
            <a:ext cx="8229600" cy="5826125"/>
          </a:xfrm>
        </p:spPr>
        <p:txBody>
          <a:bodyPr/>
          <a:lstStyle/>
          <a:p>
            <a:pPr algn="ctr" eaLnBrk="1" hangingPunct="1">
              <a:lnSpc>
                <a:spcPct val="80000"/>
              </a:lnSpc>
              <a:buFont typeface="Wingdings" pitchFamily="2" charset="2"/>
              <a:buNone/>
            </a:pPr>
            <a:r>
              <a:rPr kumimoji="0" lang="zh-CN" altLang="en-US" sz="2400" b="1">
                <a:solidFill>
                  <a:srgbClr val="990033"/>
                </a:solidFill>
                <a:ea typeface="宋体" panose="02010600030101010101" pitchFamily="2" charset="-122"/>
              </a:rPr>
              <a:t>构造竞争论证的方法</a:t>
            </a:r>
          </a:p>
          <a:p>
            <a:pPr eaLnBrk="1" hangingPunct="1">
              <a:lnSpc>
                <a:spcPct val="80000"/>
              </a:lnSpc>
            </a:pPr>
            <a:endParaRPr kumimoji="0" lang="zh-CN" altLang="en-US" sz="800" b="1">
              <a:ea typeface="宋体" panose="02010600030101010101" pitchFamily="2" charset="-122"/>
            </a:endParaRPr>
          </a:p>
          <a:p>
            <a:pPr eaLnBrk="1" hangingPunct="1">
              <a:lnSpc>
                <a:spcPct val="80000"/>
              </a:lnSpc>
              <a:buFont typeface="Wingdings" pitchFamily="2" charset="2"/>
              <a:buNone/>
            </a:pPr>
            <a:r>
              <a:rPr kumimoji="0" lang="zh-CN" altLang="en-US" sz="800">
                <a:ea typeface="宋体" panose="02010600030101010101" pitchFamily="2" charset="-122"/>
              </a:rPr>
              <a:t>		　　　　　　　　　　　　　　　　　　　　　　　　　　　   </a:t>
            </a:r>
          </a:p>
          <a:p>
            <a:pPr lvl="1" eaLnBrk="1" hangingPunct="1">
              <a:lnSpc>
                <a:spcPct val="80000"/>
              </a:lnSpc>
            </a:pPr>
            <a:r>
              <a:rPr kumimoji="0" lang="zh-CN" altLang="en-US" sz="1600" b="1">
                <a:ea typeface="宋体" panose="02010600030101010101" pitchFamily="2" charset="-122"/>
              </a:rPr>
              <a:t>  </a:t>
            </a:r>
            <a:r>
              <a:rPr kumimoji="0" lang="en-US" altLang="zh-CN" sz="1800">
                <a:ea typeface="宋体" panose="02010600030101010101" pitchFamily="2" charset="-122"/>
              </a:rPr>
              <a:t>(1) </a:t>
            </a:r>
            <a:r>
              <a:rPr kumimoji="0" lang="zh-CN" altLang="en-US" sz="1800">
                <a:ea typeface="宋体" panose="02010600030101010101" pitchFamily="2" charset="-122"/>
              </a:rPr>
              <a:t>采用相同的结论</a:t>
            </a:r>
            <a:r>
              <a:rPr kumimoji="0" lang="en-US" altLang="zh-CN" sz="1800">
                <a:ea typeface="宋体" panose="02010600030101010101" pitchFamily="2" charset="-122"/>
              </a:rPr>
              <a:t>, </a:t>
            </a:r>
            <a:r>
              <a:rPr kumimoji="0" lang="zh-CN" altLang="en-US" sz="1800">
                <a:ea typeface="宋体" panose="02010600030101010101" pitchFamily="2" charset="-122"/>
              </a:rPr>
              <a:t>用</a:t>
            </a:r>
            <a:r>
              <a:rPr kumimoji="0" lang="zh-CN" altLang="en-US" sz="1800">
                <a:solidFill>
                  <a:srgbClr val="FF6600"/>
                </a:solidFill>
                <a:ea typeface="宋体" panose="02010600030101010101" pitchFamily="2" charset="-122"/>
              </a:rPr>
              <a:t>新理由</a:t>
            </a:r>
            <a:r>
              <a:rPr kumimoji="0" lang="zh-CN" altLang="en-US" sz="1800">
                <a:ea typeface="宋体" panose="02010600030101010101" pitchFamily="2" charset="-122"/>
              </a:rPr>
              <a:t>来支持它。　　　　 </a:t>
            </a:r>
          </a:p>
          <a:p>
            <a:pPr lvl="1" eaLnBrk="1" hangingPunct="1">
              <a:lnSpc>
                <a:spcPct val="80000"/>
              </a:lnSpc>
              <a:buFont typeface="Wingdings" pitchFamily="2" charset="2"/>
              <a:buNone/>
            </a:pPr>
            <a:r>
              <a:rPr kumimoji="0" lang="zh-CN" altLang="en-US" sz="1600" b="1">
                <a:ea typeface="宋体" panose="02010600030101010101" pitchFamily="2" charset="-122"/>
              </a:rPr>
              <a:t>直   </a:t>
            </a:r>
            <a:r>
              <a:rPr kumimoji="0" lang="en-US" altLang="zh-CN" sz="1800">
                <a:ea typeface="宋体" panose="02010600030101010101" pitchFamily="2" charset="-122"/>
              </a:rPr>
              <a:t>(2) </a:t>
            </a:r>
            <a:r>
              <a:rPr kumimoji="0" lang="zh-CN" altLang="en-US" sz="1800">
                <a:ea typeface="宋体" panose="02010600030101010101" pitchFamily="2" charset="-122"/>
              </a:rPr>
              <a:t>采用相反的结论</a:t>
            </a:r>
            <a:r>
              <a:rPr kumimoji="0" lang="en-US" altLang="zh-CN" sz="1800">
                <a:ea typeface="宋体" panose="02010600030101010101" pitchFamily="2" charset="-122"/>
              </a:rPr>
              <a:t>, </a:t>
            </a:r>
            <a:r>
              <a:rPr kumimoji="0" lang="zh-CN" altLang="en-US" sz="1800">
                <a:solidFill>
                  <a:srgbClr val="FF6600"/>
                </a:solidFill>
                <a:ea typeface="宋体" panose="02010600030101010101" pitchFamily="2" charset="-122"/>
              </a:rPr>
              <a:t>反驳</a:t>
            </a:r>
            <a:r>
              <a:rPr kumimoji="0" lang="zh-CN" altLang="en-US" sz="1800">
                <a:ea typeface="宋体" panose="02010600030101010101" pitchFamily="2" charset="-122"/>
              </a:rPr>
              <a:t>原来的理由。　</a:t>
            </a:r>
          </a:p>
          <a:p>
            <a:pPr lvl="1" eaLnBrk="1" hangingPunct="1">
              <a:lnSpc>
                <a:spcPct val="80000"/>
              </a:lnSpc>
              <a:buFont typeface="Wingdings" pitchFamily="2" charset="2"/>
              <a:buNone/>
            </a:pPr>
            <a:r>
              <a:rPr kumimoji="0" lang="zh-CN" altLang="en-US" sz="1600" b="1">
                <a:ea typeface="宋体" panose="02010600030101010101" pitchFamily="2" charset="-122"/>
              </a:rPr>
              <a:t>接</a:t>
            </a:r>
            <a:r>
              <a:rPr kumimoji="0" lang="zh-CN" altLang="en-US" sz="1800">
                <a:ea typeface="宋体" panose="02010600030101010101" pitchFamily="2" charset="-122"/>
              </a:rPr>
              <a:t> 	</a:t>
            </a:r>
            <a:r>
              <a:rPr kumimoji="0" lang="zh-CN" altLang="en-US" sz="1600" b="1">
                <a:ea typeface="宋体" panose="02010600030101010101" pitchFamily="2" charset="-122"/>
              </a:rPr>
              <a:t>  </a:t>
            </a:r>
            <a:r>
              <a:rPr kumimoji="0" lang="en-US" altLang="zh-CN" sz="1800">
                <a:ea typeface="宋体" panose="02010600030101010101" pitchFamily="2" charset="-122"/>
              </a:rPr>
              <a:t>(3) </a:t>
            </a:r>
            <a:r>
              <a:rPr kumimoji="0" lang="zh-CN" altLang="en-US" sz="1800">
                <a:ea typeface="宋体" panose="02010600030101010101" pitchFamily="2" charset="-122"/>
              </a:rPr>
              <a:t>重新</a:t>
            </a:r>
            <a:r>
              <a:rPr kumimoji="0" lang="zh-CN" altLang="en-US" sz="1800">
                <a:solidFill>
                  <a:srgbClr val="FF6600"/>
                </a:solidFill>
                <a:ea typeface="宋体" panose="02010600030101010101" pitchFamily="2" charset="-122"/>
              </a:rPr>
              <a:t>解释</a:t>
            </a:r>
            <a:r>
              <a:rPr kumimoji="0" lang="zh-CN" altLang="en-US" sz="1800">
                <a:ea typeface="宋体" panose="02010600030101010101" pitchFamily="2" charset="-122"/>
              </a:rPr>
              <a:t>支持现有论证的理由。　　　　 </a:t>
            </a:r>
          </a:p>
          <a:p>
            <a:pPr lvl="1" eaLnBrk="1" hangingPunct="1">
              <a:lnSpc>
                <a:spcPct val="80000"/>
              </a:lnSpc>
              <a:buFont typeface="Wingdings" pitchFamily="2" charset="2"/>
              <a:buNone/>
            </a:pPr>
            <a:r>
              <a:rPr kumimoji="0" lang="zh-CN" altLang="en-US" sz="1800" b="1">
                <a:ea typeface="宋体" panose="02010600030101010101" pitchFamily="2" charset="-122"/>
              </a:rPr>
              <a:t>反</a:t>
            </a:r>
            <a:r>
              <a:rPr kumimoji="0" lang="zh-CN" altLang="en-US" sz="1700">
                <a:ea typeface="宋体" panose="02010600030101010101" pitchFamily="2" charset="-122"/>
              </a:rPr>
              <a:t> 	</a:t>
            </a:r>
            <a:r>
              <a:rPr kumimoji="0" lang="en-US" altLang="zh-CN" sz="1800">
                <a:ea typeface="宋体" panose="02010600030101010101" pitchFamily="2" charset="-122"/>
              </a:rPr>
              <a:t>(4) </a:t>
            </a:r>
            <a:r>
              <a:rPr kumimoji="0" lang="zh-CN" altLang="en-US" sz="1800">
                <a:ea typeface="宋体" panose="02010600030101010101" pitchFamily="2" charset="-122"/>
              </a:rPr>
              <a:t>构思</a:t>
            </a:r>
            <a:r>
              <a:rPr kumimoji="0" lang="zh-CN" altLang="en-US" sz="1800">
                <a:solidFill>
                  <a:srgbClr val="FF6600"/>
                </a:solidFill>
                <a:ea typeface="宋体" panose="02010600030101010101" pitchFamily="2" charset="-122"/>
              </a:rPr>
              <a:t>反例</a:t>
            </a:r>
            <a:r>
              <a:rPr kumimoji="0" lang="zh-CN" altLang="en-US" sz="1800">
                <a:ea typeface="宋体" panose="02010600030101010101" pitchFamily="2" charset="-122"/>
              </a:rPr>
              <a:t>来构造不同论证。　　　　　　　　　　　　　　　　　　</a:t>
            </a:r>
          </a:p>
          <a:p>
            <a:pPr lvl="1" eaLnBrk="1" hangingPunct="1">
              <a:lnSpc>
                <a:spcPct val="80000"/>
              </a:lnSpc>
              <a:buFont typeface="Wingdings" pitchFamily="2" charset="2"/>
              <a:buNone/>
            </a:pPr>
            <a:r>
              <a:rPr kumimoji="0" lang="zh-CN" altLang="en-US" sz="1700" b="1">
                <a:ea typeface="宋体" panose="02010600030101010101" pitchFamily="2" charset="-122"/>
              </a:rPr>
              <a:t>对</a:t>
            </a:r>
            <a:r>
              <a:rPr kumimoji="0" lang="zh-CN" altLang="en-US" sz="1800">
                <a:ea typeface="宋体" panose="02010600030101010101" pitchFamily="2" charset="-122"/>
              </a:rPr>
              <a:t> 	</a:t>
            </a:r>
            <a:r>
              <a:rPr kumimoji="0" lang="en-US" altLang="zh-CN" sz="1800">
                <a:ea typeface="宋体" panose="02010600030101010101" pitchFamily="2" charset="-122"/>
              </a:rPr>
              <a:t>(5) </a:t>
            </a:r>
            <a:r>
              <a:rPr kumimoji="0" lang="zh-CN" altLang="en-US" sz="1800">
                <a:ea typeface="宋体" panose="02010600030101010101" pitchFamily="2" charset="-122"/>
              </a:rPr>
              <a:t>综合使用上面的方法　</a:t>
            </a:r>
          </a:p>
          <a:p>
            <a:pPr lvl="1" eaLnBrk="1" hangingPunct="1">
              <a:lnSpc>
                <a:spcPct val="80000"/>
              </a:lnSpc>
            </a:pPr>
            <a:endParaRPr kumimoji="0" lang="zh-CN" altLang="en-US" sz="800">
              <a:ea typeface="宋体" panose="02010600030101010101" pitchFamily="2" charset="-122"/>
            </a:endParaRPr>
          </a:p>
          <a:p>
            <a:pPr eaLnBrk="1" hangingPunct="1">
              <a:lnSpc>
                <a:spcPct val="80000"/>
              </a:lnSpc>
              <a:buFont typeface="Wingdings" pitchFamily="2" charset="2"/>
              <a:buNone/>
            </a:pPr>
            <a:r>
              <a:rPr kumimoji="0" lang="zh-CN" altLang="en-US" sz="800">
                <a:ea typeface="宋体" panose="02010600030101010101" pitchFamily="2" charset="-122"/>
              </a:rPr>
              <a:t>		</a:t>
            </a:r>
          </a:p>
          <a:p>
            <a:pPr lvl="1" eaLnBrk="1" hangingPunct="1">
              <a:lnSpc>
                <a:spcPct val="80000"/>
              </a:lnSpc>
            </a:pPr>
            <a:r>
              <a:rPr kumimoji="0" lang="zh-CN" altLang="en-US" sz="1600" b="1">
                <a:ea typeface="宋体" panose="02010600030101010101" pitchFamily="2" charset="-122"/>
              </a:rPr>
              <a:t> </a:t>
            </a:r>
            <a:r>
              <a:rPr kumimoji="0" lang="en-US" altLang="zh-CN" sz="1600" b="1">
                <a:ea typeface="宋体" panose="02010600030101010101" pitchFamily="2" charset="-122"/>
              </a:rPr>
              <a:t>   </a:t>
            </a:r>
            <a:r>
              <a:rPr kumimoji="0" lang="zh-CN" altLang="en-US" sz="1600" b="1">
                <a:ea typeface="宋体" panose="02010600030101010101" pitchFamily="2" charset="-122"/>
              </a:rPr>
              <a:t> </a:t>
            </a:r>
            <a:r>
              <a:rPr kumimoji="0" lang="en-US" altLang="zh-CN" sz="1800">
                <a:ea typeface="宋体" panose="02010600030101010101" pitchFamily="2" charset="-122"/>
              </a:rPr>
              <a:t>(1) </a:t>
            </a:r>
            <a:r>
              <a:rPr kumimoji="0" lang="zh-CN" altLang="en-US" sz="1800">
                <a:ea typeface="宋体" panose="02010600030101010101" pitchFamily="2" charset="-122"/>
              </a:rPr>
              <a:t>这</a:t>
            </a:r>
            <a:r>
              <a:rPr kumimoji="0" lang="zh-CN" altLang="en-US" sz="1800">
                <a:solidFill>
                  <a:srgbClr val="FF6600"/>
                </a:solidFill>
                <a:ea typeface="宋体" panose="02010600030101010101" pitchFamily="2" charset="-122"/>
              </a:rPr>
              <a:t>问题</a:t>
            </a:r>
            <a:r>
              <a:rPr kumimoji="0" lang="zh-CN" altLang="en-US" sz="1800">
                <a:ea typeface="宋体" panose="02010600030101010101" pitchFamily="2" charset="-122"/>
              </a:rPr>
              <a:t>在我的经验中和什么相关联？　　　　　　　　　　 </a:t>
            </a:r>
          </a:p>
          <a:p>
            <a:pPr lvl="1" eaLnBrk="1" hangingPunct="1">
              <a:lnSpc>
                <a:spcPct val="80000"/>
              </a:lnSpc>
              <a:buFont typeface="Wingdings" pitchFamily="2" charset="2"/>
              <a:buNone/>
            </a:pPr>
            <a:r>
              <a:rPr kumimoji="0" lang="zh-CN" altLang="en-US" sz="1800" b="1">
                <a:ea typeface="宋体" panose="02010600030101010101" pitchFamily="2" charset="-122"/>
              </a:rPr>
              <a:t>变</a:t>
            </a:r>
            <a:r>
              <a:rPr kumimoji="0" lang="zh-CN" altLang="en-US" sz="1800">
                <a:ea typeface="宋体" panose="02010600030101010101" pitchFamily="2" charset="-122"/>
              </a:rPr>
              <a:t> 	</a:t>
            </a:r>
            <a:r>
              <a:rPr kumimoji="0" lang="en-US" altLang="zh-CN" sz="1600" b="1">
                <a:ea typeface="宋体" panose="02010600030101010101" pitchFamily="2" charset="-122"/>
              </a:rPr>
              <a:t>  </a:t>
            </a:r>
            <a:r>
              <a:rPr kumimoji="0" lang="en-US" altLang="zh-CN" sz="1800">
                <a:ea typeface="宋体" panose="02010600030101010101" pitchFamily="2" charset="-122"/>
              </a:rPr>
              <a:t>(2) </a:t>
            </a:r>
            <a:r>
              <a:rPr kumimoji="0" lang="zh-CN" altLang="en-US" sz="1800">
                <a:ea typeface="宋体" panose="02010600030101010101" pitchFamily="2" charset="-122"/>
              </a:rPr>
              <a:t>这问题和什么</a:t>
            </a:r>
            <a:r>
              <a:rPr kumimoji="0" lang="zh-CN" altLang="en-US" sz="1800">
                <a:solidFill>
                  <a:srgbClr val="FF6600"/>
                </a:solidFill>
                <a:ea typeface="宋体" panose="02010600030101010101" pitchFamily="2" charset="-122"/>
              </a:rPr>
              <a:t>相似</a:t>
            </a:r>
            <a:r>
              <a:rPr kumimoji="0" lang="en-US" altLang="zh-CN" sz="1800">
                <a:ea typeface="宋体" panose="02010600030101010101" pitchFamily="2" charset="-122"/>
              </a:rPr>
              <a:t>, </a:t>
            </a:r>
            <a:r>
              <a:rPr kumimoji="0" lang="zh-CN" altLang="en-US" sz="1800">
                <a:ea typeface="宋体" panose="02010600030101010101" pitchFamily="2" charset="-122"/>
              </a:rPr>
              <a:t>和什么</a:t>
            </a:r>
            <a:r>
              <a:rPr kumimoji="0" lang="zh-CN" altLang="en-US" sz="1800">
                <a:solidFill>
                  <a:srgbClr val="FF6600"/>
                </a:solidFill>
                <a:ea typeface="宋体" panose="02010600030101010101" pitchFamily="2" charset="-122"/>
              </a:rPr>
              <a:t>不相似</a:t>
            </a:r>
            <a:r>
              <a:rPr kumimoji="0" lang="zh-CN" altLang="en-US" sz="1800">
                <a:ea typeface="宋体" panose="02010600030101010101" pitchFamily="2" charset="-122"/>
              </a:rPr>
              <a:t>？为什么？　</a:t>
            </a:r>
          </a:p>
          <a:p>
            <a:pPr lvl="1" eaLnBrk="1" hangingPunct="1">
              <a:lnSpc>
                <a:spcPct val="80000"/>
              </a:lnSpc>
              <a:buFont typeface="Wingdings" pitchFamily="2" charset="2"/>
              <a:buNone/>
            </a:pPr>
            <a:r>
              <a:rPr kumimoji="0" lang="zh-CN" altLang="en-US" sz="1800" b="1">
                <a:ea typeface="宋体" panose="02010600030101010101" pitchFamily="2" charset="-122"/>
              </a:rPr>
              <a:t>换</a:t>
            </a:r>
            <a:r>
              <a:rPr kumimoji="0" lang="zh-CN" altLang="en-US" sz="1800">
                <a:ea typeface="宋体" panose="02010600030101010101" pitchFamily="2" charset="-122"/>
              </a:rPr>
              <a:t> 	</a:t>
            </a:r>
            <a:r>
              <a:rPr kumimoji="0" lang="zh-CN" altLang="en-US" sz="1600" b="1">
                <a:ea typeface="宋体" panose="02010600030101010101" pitchFamily="2" charset="-122"/>
              </a:rPr>
              <a:t>  </a:t>
            </a:r>
            <a:r>
              <a:rPr kumimoji="0" lang="en-US" altLang="zh-CN" sz="1800">
                <a:ea typeface="宋体" panose="02010600030101010101" pitchFamily="2" charset="-122"/>
              </a:rPr>
              <a:t>(3) </a:t>
            </a:r>
            <a:r>
              <a:rPr kumimoji="0" lang="zh-CN" altLang="en-US" sz="1800">
                <a:ea typeface="宋体" panose="02010600030101010101" pitchFamily="2" charset="-122"/>
              </a:rPr>
              <a:t>它包含什么</a:t>
            </a:r>
            <a:r>
              <a:rPr kumimoji="0" lang="zh-CN" altLang="en-US" sz="1800">
                <a:solidFill>
                  <a:srgbClr val="FF6600"/>
                </a:solidFill>
                <a:ea typeface="宋体" panose="02010600030101010101" pitchFamily="2" charset="-122"/>
              </a:rPr>
              <a:t>要素</a:t>
            </a:r>
            <a:r>
              <a:rPr kumimoji="0" lang="zh-CN" altLang="en-US" sz="1800">
                <a:ea typeface="宋体" panose="02010600030101010101" pitchFamily="2" charset="-122"/>
              </a:rPr>
              <a:t>和关系？　　　　　　　　　　　　　　　 </a:t>
            </a:r>
          </a:p>
          <a:p>
            <a:pPr lvl="1" eaLnBrk="1" hangingPunct="1">
              <a:lnSpc>
                <a:spcPct val="80000"/>
              </a:lnSpc>
              <a:buFont typeface="Wingdings" pitchFamily="2" charset="2"/>
              <a:buNone/>
            </a:pPr>
            <a:r>
              <a:rPr kumimoji="0" lang="zh-CN" altLang="en-US" sz="1800" b="1">
                <a:ea typeface="宋体" panose="02010600030101010101" pitchFamily="2" charset="-122"/>
              </a:rPr>
              <a:t>要</a:t>
            </a:r>
            <a:r>
              <a:rPr kumimoji="0" lang="zh-CN" altLang="en-US" sz="1800">
                <a:ea typeface="宋体" panose="02010600030101010101" pitchFamily="2" charset="-122"/>
              </a:rPr>
              <a:t> </a:t>
            </a:r>
            <a:r>
              <a:rPr kumimoji="0" lang="zh-CN" altLang="en-US" sz="1800" b="1">
                <a:ea typeface="宋体" panose="02010600030101010101" pitchFamily="2" charset="-122"/>
              </a:rPr>
              <a:t>	</a:t>
            </a:r>
            <a:r>
              <a:rPr kumimoji="0" lang="zh-CN" altLang="en-US" sz="1600" b="1">
                <a:ea typeface="宋体" panose="02010600030101010101" pitchFamily="2" charset="-122"/>
              </a:rPr>
              <a:t> </a:t>
            </a:r>
            <a:r>
              <a:rPr kumimoji="0" lang="zh-CN" altLang="en-US" sz="1800" b="1">
                <a:ea typeface="宋体" panose="02010600030101010101" pitchFamily="2" charset="-122"/>
              </a:rPr>
              <a:t> </a:t>
            </a:r>
            <a:r>
              <a:rPr kumimoji="0" lang="en-US" altLang="zh-CN" sz="1800">
                <a:ea typeface="宋体" panose="02010600030101010101" pitchFamily="2" charset="-122"/>
              </a:rPr>
              <a:t>(4) </a:t>
            </a:r>
            <a:r>
              <a:rPr kumimoji="0" lang="zh-CN" altLang="en-US" sz="1800">
                <a:ea typeface="宋体" panose="02010600030101010101" pitchFamily="2" charset="-122"/>
              </a:rPr>
              <a:t>如果任何一个</a:t>
            </a:r>
            <a:r>
              <a:rPr kumimoji="0" lang="zh-CN" altLang="en-US" sz="1800">
                <a:solidFill>
                  <a:srgbClr val="FF6600"/>
                </a:solidFill>
                <a:ea typeface="宋体" panose="02010600030101010101" pitchFamily="2" charset="-122"/>
              </a:rPr>
              <a:t>要素变换</a:t>
            </a:r>
            <a:r>
              <a:rPr kumimoji="0" lang="zh-CN" altLang="en-US" sz="1800">
                <a:ea typeface="宋体" panose="02010600030101010101" pitchFamily="2" charset="-122"/>
              </a:rPr>
              <a:t>会出现什么情况？　　　 </a:t>
            </a:r>
          </a:p>
          <a:p>
            <a:pPr lvl="1" eaLnBrk="1" hangingPunct="1">
              <a:lnSpc>
                <a:spcPct val="80000"/>
              </a:lnSpc>
              <a:buFont typeface="Wingdings" pitchFamily="2" charset="2"/>
              <a:buNone/>
            </a:pPr>
            <a:r>
              <a:rPr kumimoji="0" lang="zh-CN" altLang="en-US" sz="1800">
                <a:ea typeface="宋体" panose="02010600030101010101" pitchFamily="2" charset="-122"/>
              </a:rPr>
              <a:t>素</a:t>
            </a:r>
            <a:r>
              <a:rPr kumimoji="0" lang="zh-CN" altLang="en-US" sz="1800" b="1">
                <a:ea typeface="宋体" panose="02010600030101010101" pitchFamily="2" charset="-122"/>
              </a:rPr>
              <a:t> 	</a:t>
            </a:r>
            <a:r>
              <a:rPr kumimoji="0" lang="zh-CN" altLang="en-US" sz="1600" b="1">
                <a:ea typeface="宋体" panose="02010600030101010101" pitchFamily="2" charset="-122"/>
              </a:rPr>
              <a:t> </a:t>
            </a:r>
            <a:r>
              <a:rPr kumimoji="0" lang="zh-CN" altLang="en-US" sz="1800">
                <a:ea typeface="宋体" panose="02010600030101010101" pitchFamily="2" charset="-122"/>
              </a:rPr>
              <a:t> </a:t>
            </a:r>
            <a:r>
              <a:rPr kumimoji="0" lang="en-US" altLang="zh-CN" sz="1800">
                <a:ea typeface="宋体" panose="02010600030101010101" pitchFamily="2" charset="-122"/>
              </a:rPr>
              <a:t>(5) </a:t>
            </a:r>
            <a:r>
              <a:rPr kumimoji="0" lang="zh-CN" altLang="en-US" sz="1800">
                <a:ea typeface="宋体" panose="02010600030101010101" pitchFamily="2" charset="-122"/>
              </a:rPr>
              <a:t>如果</a:t>
            </a:r>
            <a:r>
              <a:rPr kumimoji="0" lang="zh-CN" altLang="en-US" sz="1800">
                <a:solidFill>
                  <a:srgbClr val="FF6600"/>
                </a:solidFill>
                <a:ea typeface="宋体" panose="02010600030101010101" pitchFamily="2" charset="-122"/>
              </a:rPr>
              <a:t>变换</a:t>
            </a:r>
            <a:r>
              <a:rPr kumimoji="0" lang="zh-CN" altLang="en-US" sz="1800">
                <a:ea typeface="宋体" panose="02010600030101010101" pitchFamily="2" charset="-122"/>
              </a:rPr>
              <a:t>它们之间的</a:t>
            </a:r>
            <a:r>
              <a:rPr kumimoji="0" lang="zh-CN" altLang="en-US" sz="1800">
                <a:solidFill>
                  <a:srgbClr val="FF6600"/>
                </a:solidFill>
                <a:ea typeface="宋体" panose="02010600030101010101" pitchFamily="2" charset="-122"/>
              </a:rPr>
              <a:t>关系</a:t>
            </a:r>
            <a:r>
              <a:rPr kumimoji="0" lang="en-US" altLang="zh-CN" sz="1800">
                <a:ea typeface="宋体" panose="02010600030101010101" pitchFamily="2" charset="-122"/>
              </a:rPr>
              <a:t>, </a:t>
            </a:r>
            <a:r>
              <a:rPr kumimoji="0" lang="zh-CN" altLang="en-US" sz="1800">
                <a:ea typeface="宋体" panose="02010600030101010101" pitchFamily="2" charset="-122"/>
              </a:rPr>
              <a:t>会有什么别的可能？　　　　　　</a:t>
            </a:r>
            <a:endParaRPr kumimoji="0" lang="zh-CN" altLang="en-US" sz="1600">
              <a:ea typeface="宋体" panose="02010600030101010101" pitchFamily="2" charset="-122"/>
            </a:endParaRPr>
          </a:p>
          <a:p>
            <a:pPr lvl="1" eaLnBrk="1" hangingPunct="1">
              <a:lnSpc>
                <a:spcPct val="80000"/>
              </a:lnSpc>
              <a:buFont typeface="Wingdings" pitchFamily="2" charset="2"/>
              <a:buNone/>
            </a:pPr>
            <a:endParaRPr kumimoji="0" lang="zh-CN" altLang="en-US" sz="1600">
              <a:ea typeface="宋体" panose="02010600030101010101" pitchFamily="2" charset="-122"/>
            </a:endParaRPr>
          </a:p>
          <a:p>
            <a:pPr lvl="1" eaLnBrk="1" hangingPunct="1">
              <a:lnSpc>
                <a:spcPct val="80000"/>
              </a:lnSpc>
            </a:pPr>
            <a:r>
              <a:rPr kumimoji="0" lang="en-US" altLang="zh-CN" sz="1600" b="1">
                <a:ea typeface="宋体" panose="02010600030101010101" pitchFamily="2" charset="-122"/>
              </a:rPr>
              <a:t>    </a:t>
            </a:r>
            <a:r>
              <a:rPr kumimoji="0" lang="zh-CN" altLang="en-US" sz="1600" b="1">
                <a:ea typeface="宋体" panose="02010600030101010101" pitchFamily="2" charset="-122"/>
              </a:rPr>
              <a:t> </a:t>
            </a:r>
            <a:r>
              <a:rPr kumimoji="0" lang="en-US" altLang="zh-CN" sz="1800" b="1">
                <a:ea typeface="宋体" panose="02010600030101010101" pitchFamily="2" charset="-122"/>
              </a:rPr>
              <a:t>(1)</a:t>
            </a:r>
            <a:r>
              <a:rPr kumimoji="0" lang="en-US" altLang="zh-CN" sz="1800">
                <a:ea typeface="宋体" panose="02010600030101010101" pitchFamily="2" charset="-122"/>
              </a:rPr>
              <a:t> </a:t>
            </a:r>
            <a:r>
              <a:rPr kumimoji="0" lang="zh-CN" altLang="en-US" sz="1800">
                <a:ea typeface="宋体" panose="02010600030101010101" pitchFamily="2" charset="-122"/>
              </a:rPr>
              <a:t>从寻找</a:t>
            </a:r>
            <a:r>
              <a:rPr kumimoji="0" lang="zh-CN" altLang="en-US" sz="1800">
                <a:solidFill>
                  <a:srgbClr val="FF6600"/>
                </a:solidFill>
                <a:ea typeface="宋体" panose="02010600030101010101" pitchFamily="2" charset="-122"/>
              </a:rPr>
              <a:t>关键词</a:t>
            </a:r>
            <a:r>
              <a:rPr kumimoji="0" lang="zh-CN" altLang="en-US" sz="1800">
                <a:ea typeface="宋体" panose="02010600030101010101" pitchFamily="2" charset="-122"/>
              </a:rPr>
              <a:t>的不同定义出发</a:t>
            </a:r>
          </a:p>
          <a:p>
            <a:pPr lvl="1" eaLnBrk="1" hangingPunct="1">
              <a:lnSpc>
                <a:spcPct val="80000"/>
              </a:lnSpc>
              <a:buFont typeface="Wingdings" pitchFamily="2" charset="2"/>
              <a:buNone/>
            </a:pPr>
            <a:r>
              <a:rPr kumimoji="0" lang="zh-CN" altLang="en-US" sz="1800" b="1">
                <a:ea typeface="宋体" panose="02010600030101010101" pitchFamily="2" charset="-122"/>
              </a:rPr>
              <a:t>创 	</a:t>
            </a:r>
            <a:r>
              <a:rPr kumimoji="0" lang="zh-CN" altLang="en-US" sz="1600" b="1">
                <a:ea typeface="宋体" panose="02010600030101010101" pitchFamily="2" charset="-122"/>
              </a:rPr>
              <a:t> </a:t>
            </a:r>
            <a:r>
              <a:rPr kumimoji="0" lang="zh-CN" altLang="en-US" sz="1800" b="1">
                <a:ea typeface="宋体" panose="02010600030101010101" pitchFamily="2" charset="-122"/>
              </a:rPr>
              <a:t> </a:t>
            </a:r>
            <a:r>
              <a:rPr kumimoji="0" lang="en-US" altLang="zh-CN" sz="1800" b="1">
                <a:ea typeface="宋体" panose="02010600030101010101" pitchFamily="2" charset="-122"/>
              </a:rPr>
              <a:t>(2)</a:t>
            </a:r>
            <a:r>
              <a:rPr kumimoji="0" lang="en-US" altLang="zh-CN" sz="1800">
                <a:ea typeface="宋体" panose="02010600030101010101" pitchFamily="2" charset="-122"/>
              </a:rPr>
              <a:t> </a:t>
            </a:r>
            <a:r>
              <a:rPr kumimoji="0" lang="zh-CN" altLang="en-US" sz="1800">
                <a:ea typeface="宋体" panose="02010600030101010101" pitchFamily="2" charset="-122"/>
              </a:rPr>
              <a:t>推敲事实的</a:t>
            </a:r>
            <a:r>
              <a:rPr kumimoji="0" lang="zh-CN" altLang="en-US" sz="1800">
                <a:solidFill>
                  <a:srgbClr val="FF6600"/>
                </a:solidFill>
                <a:ea typeface="宋体" panose="02010600030101010101" pitchFamily="2" charset="-122"/>
              </a:rPr>
              <a:t>隐含假设</a:t>
            </a:r>
            <a:r>
              <a:rPr kumimoji="0" lang="zh-CN" altLang="en-US" sz="1800">
                <a:ea typeface="宋体" panose="02010600030101010101" pitchFamily="2" charset="-122"/>
              </a:rPr>
              <a:t>和不同解释</a:t>
            </a:r>
          </a:p>
          <a:p>
            <a:pPr lvl="1" eaLnBrk="1" hangingPunct="1">
              <a:lnSpc>
                <a:spcPct val="80000"/>
              </a:lnSpc>
              <a:buFont typeface="Wingdings" pitchFamily="2" charset="2"/>
              <a:buNone/>
            </a:pPr>
            <a:r>
              <a:rPr kumimoji="0" lang="zh-CN" altLang="en-US" sz="1800" b="1">
                <a:ea typeface="宋体" panose="02010600030101010101" pitchFamily="2" charset="-122"/>
              </a:rPr>
              <a:t>造 	</a:t>
            </a:r>
            <a:r>
              <a:rPr kumimoji="0" lang="zh-CN" altLang="en-US" sz="1600" b="1">
                <a:ea typeface="宋体" panose="02010600030101010101" pitchFamily="2" charset="-122"/>
              </a:rPr>
              <a:t> </a:t>
            </a:r>
            <a:r>
              <a:rPr kumimoji="0" lang="zh-CN" altLang="en-US" sz="1800" b="1">
                <a:ea typeface="宋体" panose="02010600030101010101" pitchFamily="2" charset="-122"/>
              </a:rPr>
              <a:t> </a:t>
            </a:r>
            <a:r>
              <a:rPr kumimoji="0" lang="en-US" altLang="zh-CN" sz="1800" b="1">
                <a:ea typeface="宋体" panose="02010600030101010101" pitchFamily="2" charset="-122"/>
              </a:rPr>
              <a:t>(3)</a:t>
            </a:r>
            <a:r>
              <a:rPr kumimoji="0" lang="en-US" altLang="zh-CN" sz="1800">
                <a:ea typeface="宋体" panose="02010600030101010101" pitchFamily="2" charset="-122"/>
              </a:rPr>
              <a:t> </a:t>
            </a:r>
            <a:r>
              <a:rPr kumimoji="0" lang="zh-CN" altLang="en-US" sz="1800">
                <a:solidFill>
                  <a:srgbClr val="FF6600"/>
                </a:solidFill>
                <a:ea typeface="宋体" panose="02010600030101010101" pitchFamily="2" charset="-122"/>
              </a:rPr>
              <a:t>变换</a:t>
            </a:r>
            <a:r>
              <a:rPr kumimoji="0" lang="zh-CN" altLang="en-US" sz="1800">
                <a:ea typeface="宋体" panose="02010600030101010101" pitchFamily="2" charset="-122"/>
              </a:rPr>
              <a:t>评判的价值和</a:t>
            </a:r>
            <a:r>
              <a:rPr kumimoji="0" lang="zh-CN" altLang="en-US" sz="1800">
                <a:solidFill>
                  <a:srgbClr val="FF6600"/>
                </a:solidFill>
                <a:ea typeface="宋体" panose="02010600030101010101" pitchFamily="2" charset="-122"/>
              </a:rPr>
              <a:t>标准</a:t>
            </a:r>
          </a:p>
          <a:p>
            <a:pPr lvl="1" eaLnBrk="1" hangingPunct="1">
              <a:lnSpc>
                <a:spcPct val="80000"/>
              </a:lnSpc>
              <a:buFont typeface="Wingdings" pitchFamily="2" charset="2"/>
              <a:buNone/>
            </a:pPr>
            <a:r>
              <a:rPr kumimoji="0" lang="zh-CN" altLang="en-US" sz="1800" b="1">
                <a:ea typeface="宋体" panose="02010600030101010101" pitchFamily="2" charset="-122"/>
              </a:rPr>
              <a:t>思 	</a:t>
            </a:r>
            <a:r>
              <a:rPr kumimoji="0" lang="zh-CN" altLang="en-US" sz="1600" b="1">
                <a:ea typeface="宋体" panose="02010600030101010101" pitchFamily="2" charset="-122"/>
              </a:rPr>
              <a:t> </a:t>
            </a:r>
            <a:r>
              <a:rPr kumimoji="0" lang="zh-CN" altLang="en-US" sz="1800" b="1">
                <a:ea typeface="宋体" panose="02010600030101010101" pitchFamily="2" charset="-122"/>
              </a:rPr>
              <a:t> </a:t>
            </a:r>
            <a:r>
              <a:rPr kumimoji="0" lang="en-US" altLang="zh-CN" sz="1800" b="1">
                <a:ea typeface="宋体" panose="02010600030101010101" pitchFamily="2" charset="-122"/>
              </a:rPr>
              <a:t>(4)</a:t>
            </a:r>
            <a:r>
              <a:rPr kumimoji="0" lang="en-US" altLang="zh-CN" sz="1800">
                <a:ea typeface="宋体" panose="02010600030101010101" pitchFamily="2" charset="-122"/>
              </a:rPr>
              <a:t> </a:t>
            </a:r>
            <a:r>
              <a:rPr kumimoji="0" lang="zh-CN" altLang="en-US" sz="1800">
                <a:ea typeface="宋体" panose="02010600030101010101" pitchFamily="2" charset="-122"/>
              </a:rPr>
              <a:t>构造</a:t>
            </a:r>
            <a:r>
              <a:rPr kumimoji="0" lang="zh-CN" altLang="en-US" sz="1800">
                <a:solidFill>
                  <a:srgbClr val="FF6600"/>
                </a:solidFill>
                <a:ea typeface="宋体" panose="02010600030101010101" pitchFamily="2" charset="-122"/>
              </a:rPr>
              <a:t>不同推理过程</a:t>
            </a:r>
            <a:r>
              <a:rPr kumimoji="0" lang="en-US" altLang="zh-CN" sz="1800">
                <a:ea typeface="宋体" panose="02010600030101010101" pitchFamily="2" charset="-122"/>
              </a:rPr>
              <a:t>, </a:t>
            </a:r>
            <a:r>
              <a:rPr kumimoji="0" lang="zh-CN" altLang="en-US" sz="1800">
                <a:ea typeface="宋体" panose="02010600030101010101" pitchFamily="2" charset="-122"/>
              </a:rPr>
              <a:t>想象不同作用因素</a:t>
            </a:r>
          </a:p>
          <a:p>
            <a:pPr lvl="1" eaLnBrk="1" hangingPunct="1">
              <a:lnSpc>
                <a:spcPct val="80000"/>
              </a:lnSpc>
              <a:buFont typeface="Wingdings" pitchFamily="2" charset="2"/>
              <a:buNone/>
            </a:pPr>
            <a:r>
              <a:rPr kumimoji="0" lang="zh-CN" altLang="en-US" sz="1800" b="1">
                <a:ea typeface="宋体" panose="02010600030101010101" pitchFamily="2" charset="-122"/>
              </a:rPr>
              <a:t>维  </a:t>
            </a:r>
            <a:r>
              <a:rPr kumimoji="0" lang="en-US" altLang="zh-CN" sz="1800" b="1">
                <a:ea typeface="宋体" panose="02010600030101010101" pitchFamily="2" charset="-122"/>
              </a:rPr>
              <a:t>  </a:t>
            </a:r>
            <a:r>
              <a:rPr kumimoji="0" lang="zh-CN" altLang="en-US" sz="1800" b="1">
                <a:ea typeface="宋体" panose="02010600030101010101" pitchFamily="2" charset="-122"/>
              </a:rPr>
              <a:t> </a:t>
            </a:r>
            <a:r>
              <a:rPr kumimoji="0" lang="en-US" altLang="zh-CN" sz="1800">
                <a:ea typeface="宋体" panose="02010600030101010101" pitchFamily="2" charset="-122"/>
              </a:rPr>
              <a:t>(5) </a:t>
            </a:r>
            <a:r>
              <a:rPr kumimoji="0" lang="zh-CN" altLang="en-US" sz="1800">
                <a:ea typeface="宋体" panose="02010600030101010101" pitchFamily="2" charset="-122"/>
              </a:rPr>
              <a:t>设象</a:t>
            </a:r>
            <a:r>
              <a:rPr kumimoji="0" lang="zh-CN" altLang="en-US" sz="1800">
                <a:solidFill>
                  <a:srgbClr val="FF6600"/>
                </a:solidFill>
                <a:ea typeface="宋体" panose="02010600030101010101" pitchFamily="2" charset="-122"/>
              </a:rPr>
              <a:t>不同结论</a:t>
            </a:r>
            <a:r>
              <a:rPr kumimoji="0" lang="zh-CN" altLang="en-US" sz="1800">
                <a:ea typeface="宋体" panose="02010600030101010101" pitchFamily="2" charset="-122"/>
              </a:rPr>
              <a:t>的意义、影响和后果</a:t>
            </a:r>
            <a:r>
              <a:rPr kumimoji="0" lang="en-US" altLang="zh-CN" sz="1800">
                <a:ea typeface="宋体" panose="02010600030101010101" pitchFamily="2" charset="-122"/>
              </a:rPr>
              <a:t>,</a:t>
            </a:r>
            <a:r>
              <a:rPr kumimoji="0" lang="zh-CN" altLang="en-US" sz="1800">
                <a:ea typeface="宋体" panose="02010600030101010101" pitchFamily="2" charset="-122"/>
              </a:rPr>
              <a:t>构造更好后果的论证</a:t>
            </a:r>
            <a:br>
              <a:rPr kumimoji="0" lang="zh-CN" altLang="en-US" sz="1800">
                <a:ea typeface="宋体" panose="02010600030101010101" pitchFamily="2" charset="-122"/>
              </a:rPr>
            </a:br>
            <a:endParaRPr kumimoji="0" lang="zh-CN" altLang="en-US" sz="1000">
              <a:ea typeface="宋体" panose="02010600030101010101" pitchFamily="2" charset="-122"/>
            </a:endParaRPr>
          </a:p>
          <a:p>
            <a:pPr eaLnBrk="1" hangingPunct="1">
              <a:lnSpc>
                <a:spcPct val="80000"/>
              </a:lnSpc>
              <a:buFont typeface="Wingdings" pitchFamily="2" charset="2"/>
              <a:buNone/>
            </a:pPr>
            <a:endParaRPr kumimoji="0" lang="zh-CN" altLang="en-US" sz="1000">
              <a:ea typeface="宋体" panose="02010600030101010101" pitchFamily="2" charset="-122"/>
            </a:endParaRPr>
          </a:p>
          <a:p>
            <a:pPr lvl="1" eaLnBrk="1" hangingPunct="1">
              <a:lnSpc>
                <a:spcPct val="80000"/>
              </a:lnSpc>
            </a:pPr>
            <a:r>
              <a:rPr kumimoji="0" lang="zh-CN" altLang="en-US" sz="1800" b="1">
                <a:ea typeface="宋体" panose="02010600030101010101" pitchFamily="2" charset="-122"/>
              </a:rPr>
              <a:t>构造审议和对话</a:t>
            </a:r>
            <a:r>
              <a:rPr kumimoji="0" lang="zh-CN" altLang="en-US" sz="1600">
                <a:ea typeface="宋体" panose="02010600030101010101" pitchFamily="2" charset="-122"/>
              </a:rPr>
              <a:t>　　　　　　</a:t>
            </a:r>
          </a:p>
        </p:txBody>
      </p:sp>
      <p:sp>
        <p:nvSpPr>
          <p:cNvPr id="100358" name="幻灯片编号占位符 1">
            <a:extLst>
              <a:ext uri="{FF2B5EF4-FFF2-40B4-BE49-F238E27FC236}">
                <a16:creationId xmlns:a16="http://schemas.microsoft.com/office/drawing/2014/main" id="{6C60F142-A7FC-E9F4-A1CB-927E5B25B4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251A8340-8782-8840-A8E7-CA263CAD88B6}" type="slidenum">
              <a:rPr kumimoji="0" lang="en-US" altLang="zh-CN" sz="1200">
                <a:latin typeface="Garamond" panose="02020404030301010803" pitchFamily="18" charset="0"/>
              </a:rPr>
              <a:pPr/>
              <a:t>31</a:t>
            </a:fld>
            <a:endParaRPr kumimoji="0" lang="en-US" altLang="zh-CN" sz="1200">
              <a:latin typeface="Garamond" panose="020204040303010108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6D1F028-016D-CE1C-E68C-0A3024700153}"/>
              </a:ext>
            </a:extLst>
          </p:cNvPr>
          <p:cNvSpPr>
            <a:spLocks noGrp="1" noChangeArrowheads="1"/>
          </p:cNvSpPr>
          <p:nvPr>
            <p:ph type="title"/>
          </p:nvPr>
        </p:nvSpPr>
        <p:spPr>
          <a:xfrm>
            <a:off x="457200" y="304800"/>
            <a:ext cx="8229600" cy="788988"/>
          </a:xfrm>
        </p:spPr>
        <p:txBody>
          <a:bodyPr/>
          <a:lstStyle/>
          <a:p>
            <a:pPr eaLnBrk="1" hangingPunct="1"/>
            <a:r>
              <a:rPr kumimoji="0" lang="zh-CN" altLang="en-US" sz="3800" b="1">
                <a:ea typeface="宋体" panose="02010600030101010101" pitchFamily="2" charset="-122"/>
              </a:rPr>
              <a:t>思考题</a:t>
            </a:r>
            <a:endParaRPr kumimoji="0" lang="zh-CN" altLang="en-US" sz="3800">
              <a:ea typeface="宋体" panose="02010600030101010101" pitchFamily="2" charset="-122"/>
            </a:endParaRPr>
          </a:p>
        </p:txBody>
      </p:sp>
      <p:sp>
        <p:nvSpPr>
          <p:cNvPr id="101379" name="Rectangle 3">
            <a:extLst>
              <a:ext uri="{FF2B5EF4-FFF2-40B4-BE49-F238E27FC236}">
                <a16:creationId xmlns:a16="http://schemas.microsoft.com/office/drawing/2014/main" id="{5CC9F556-2305-3C76-97E4-82FD3B04175C}"/>
              </a:ext>
            </a:extLst>
          </p:cNvPr>
          <p:cNvSpPr>
            <a:spLocks noGrp="1" noChangeArrowheads="1"/>
          </p:cNvSpPr>
          <p:nvPr>
            <p:ph type="body" idx="1"/>
          </p:nvPr>
        </p:nvSpPr>
        <p:spPr>
          <a:xfrm>
            <a:off x="533400" y="1143000"/>
            <a:ext cx="8229600" cy="5029200"/>
          </a:xfrm>
        </p:spPr>
        <p:txBody>
          <a:bodyPr/>
          <a:lstStyle/>
          <a:p>
            <a:pPr eaLnBrk="1" hangingPunct="1">
              <a:lnSpc>
                <a:spcPct val="90000"/>
              </a:lnSpc>
            </a:pPr>
            <a:r>
              <a:rPr kumimoji="0" lang="zh-CN" altLang="en-US" sz="2200">
                <a:solidFill>
                  <a:srgbClr val="990033"/>
                </a:solidFill>
                <a:ea typeface="宋体" panose="02010600030101010101" pitchFamily="2" charset="-122"/>
              </a:rPr>
              <a:t>分析下面的解释，看看能否提出替代解释，什么解释会更好</a:t>
            </a:r>
            <a:r>
              <a:rPr kumimoji="0" lang="en-US" altLang="zh-CN" sz="2200">
                <a:ea typeface="宋体" panose="02010600030101010101" pitchFamily="2" charset="-122"/>
              </a:rPr>
              <a:t>:</a:t>
            </a:r>
          </a:p>
          <a:p>
            <a:pPr lvl="1" eaLnBrk="1" hangingPunct="1">
              <a:lnSpc>
                <a:spcPct val="90000"/>
              </a:lnSpc>
            </a:pPr>
            <a:r>
              <a:rPr kumimoji="0" lang="en-US" altLang="zh-CN" sz="2200" i="1">
                <a:ea typeface="宋体" panose="02010600030101010101" pitchFamily="2" charset="-122"/>
              </a:rPr>
              <a:t>1) </a:t>
            </a:r>
            <a:r>
              <a:rPr kumimoji="0" lang="zh-CN" altLang="en-US" sz="2200" i="1">
                <a:ea typeface="宋体" panose="02010600030101010101" pitchFamily="2" charset="-122"/>
              </a:rPr>
              <a:t>房价上涨，是因为土地供应不够。</a:t>
            </a:r>
          </a:p>
          <a:p>
            <a:pPr lvl="1" eaLnBrk="1" hangingPunct="1">
              <a:lnSpc>
                <a:spcPct val="90000"/>
              </a:lnSpc>
            </a:pPr>
            <a:r>
              <a:rPr kumimoji="0" lang="en-US" altLang="zh-CN" sz="2200" i="1">
                <a:ea typeface="宋体" panose="02010600030101010101" pitchFamily="2" charset="-122"/>
              </a:rPr>
              <a:t>2) </a:t>
            </a:r>
            <a:r>
              <a:rPr kumimoji="0" lang="zh-CN" altLang="en-US" sz="2200" i="1">
                <a:ea typeface="宋体" panose="02010600030101010101" pitchFamily="2" charset="-122"/>
              </a:rPr>
              <a:t>近期各地水价突然上涨，是水资源越来越缺乏的表现。</a:t>
            </a:r>
          </a:p>
          <a:p>
            <a:pPr eaLnBrk="1" hangingPunct="1">
              <a:lnSpc>
                <a:spcPct val="90000"/>
              </a:lnSpc>
            </a:pPr>
            <a:endParaRPr kumimoji="0" lang="zh-CN" altLang="en-US" sz="1000">
              <a:ea typeface="宋体" panose="02010600030101010101" pitchFamily="2" charset="-122"/>
            </a:endParaRPr>
          </a:p>
          <a:p>
            <a:pPr eaLnBrk="1" hangingPunct="1">
              <a:lnSpc>
                <a:spcPct val="90000"/>
              </a:lnSpc>
            </a:pPr>
            <a:r>
              <a:rPr kumimoji="0" lang="zh-CN" altLang="en-US" sz="2200">
                <a:solidFill>
                  <a:srgbClr val="990033"/>
                </a:solidFill>
                <a:ea typeface="宋体" panose="02010600030101010101" pitchFamily="2" charset="-122"/>
              </a:rPr>
              <a:t>对下面的现像思考三个甚至更多可能的解释性假说</a:t>
            </a:r>
            <a:r>
              <a:rPr kumimoji="0" lang="en-US" altLang="zh-CN" sz="2200">
                <a:solidFill>
                  <a:srgbClr val="990033"/>
                </a:solidFill>
                <a:ea typeface="宋体" panose="02010600030101010101" pitchFamily="2" charset="-122"/>
              </a:rPr>
              <a:t>:</a:t>
            </a:r>
          </a:p>
          <a:p>
            <a:pPr lvl="1" eaLnBrk="1" hangingPunct="1">
              <a:lnSpc>
                <a:spcPct val="90000"/>
              </a:lnSpc>
            </a:pPr>
            <a:r>
              <a:rPr kumimoji="0" lang="en-US" altLang="zh-CN" sz="2200" i="1">
                <a:ea typeface="宋体" panose="02010600030101010101" pitchFamily="2" charset="-122"/>
              </a:rPr>
              <a:t>1) </a:t>
            </a:r>
            <a:r>
              <a:rPr kumimoji="0" lang="zh-CN" altLang="en-US" sz="2200" i="1">
                <a:ea typeface="宋体" panose="02010600030101010101" pitchFamily="2" charset="-122"/>
              </a:rPr>
              <a:t>你这一周在课堂上不断打瞌睡。</a:t>
            </a:r>
          </a:p>
          <a:p>
            <a:pPr lvl="1" eaLnBrk="1" hangingPunct="1">
              <a:lnSpc>
                <a:spcPct val="90000"/>
              </a:lnSpc>
            </a:pPr>
            <a:r>
              <a:rPr kumimoji="0" lang="en-US" altLang="zh-CN" sz="2200" i="1">
                <a:ea typeface="宋体" panose="02010600030101010101" pitchFamily="2" charset="-122"/>
              </a:rPr>
              <a:t>2) </a:t>
            </a:r>
            <a:r>
              <a:rPr kumimoji="0" lang="zh-CN" altLang="en-US" sz="2200" i="1">
                <a:ea typeface="宋体" panose="02010600030101010101" pitchFamily="2" charset="-122"/>
              </a:rPr>
              <a:t>一个刚结婚的名演员突然出家当尼姑。</a:t>
            </a:r>
          </a:p>
          <a:p>
            <a:pPr lvl="1" eaLnBrk="1" hangingPunct="1">
              <a:lnSpc>
                <a:spcPct val="90000"/>
              </a:lnSpc>
              <a:buFont typeface="Wingdings" pitchFamily="2" charset="2"/>
              <a:buNone/>
            </a:pPr>
            <a:endParaRPr kumimoji="0" lang="zh-CN" altLang="en-US" sz="1000" i="1">
              <a:ea typeface="宋体" panose="02010600030101010101" pitchFamily="2" charset="-122"/>
            </a:endParaRPr>
          </a:p>
          <a:p>
            <a:pPr eaLnBrk="1" hangingPunct="1">
              <a:lnSpc>
                <a:spcPct val="90000"/>
              </a:lnSpc>
            </a:pPr>
            <a:r>
              <a:rPr kumimoji="0" lang="zh-CN" altLang="en-US" sz="1600">
                <a:ea typeface="宋体" panose="02010600030101010101" pitchFamily="2" charset="-122"/>
              </a:rPr>
              <a:t> </a:t>
            </a:r>
            <a:r>
              <a:rPr kumimoji="0" lang="zh-CN" altLang="en-US" sz="2200">
                <a:solidFill>
                  <a:srgbClr val="990033"/>
                </a:solidFill>
                <a:ea typeface="宋体" panose="02010600030101010101" pitchFamily="2" charset="-122"/>
              </a:rPr>
              <a:t>想象一个甚至多个正当理由来</a:t>
            </a:r>
            <a:r>
              <a:rPr kumimoji="0" lang="zh-CN" altLang="en-US" sz="2200">
                <a:solidFill>
                  <a:srgbClr val="FF6600"/>
                </a:solidFill>
                <a:ea typeface="宋体" panose="02010600030101010101" pitchFamily="2" charset="-122"/>
              </a:rPr>
              <a:t>反驳</a:t>
            </a:r>
            <a:r>
              <a:rPr kumimoji="0" lang="zh-CN" altLang="en-US" sz="2200">
                <a:solidFill>
                  <a:srgbClr val="990033"/>
                </a:solidFill>
                <a:ea typeface="宋体" panose="02010600030101010101" pitchFamily="2" charset="-122"/>
              </a:rPr>
              <a:t>这样的道德要求：</a:t>
            </a:r>
          </a:p>
          <a:p>
            <a:pPr lvl="1" eaLnBrk="1" hangingPunct="1">
              <a:lnSpc>
                <a:spcPct val="90000"/>
              </a:lnSpc>
              <a:buClr>
                <a:srgbClr val="6699FF"/>
              </a:buClr>
            </a:pPr>
            <a:r>
              <a:rPr kumimoji="0" lang="zh-CN" altLang="en-US" sz="2000" b="1" i="1">
                <a:ea typeface="宋体" panose="02010600030101010101" pitchFamily="2" charset="-122"/>
              </a:rPr>
              <a:t>借人的东西应该还</a:t>
            </a:r>
            <a:r>
              <a:rPr kumimoji="0" lang="zh-CN" altLang="en-US" sz="2000">
                <a:solidFill>
                  <a:srgbClr val="990033"/>
                </a:solidFill>
                <a:ea typeface="宋体" panose="02010600030101010101" pitchFamily="2" charset="-122"/>
              </a:rPr>
              <a:t>。</a:t>
            </a:r>
          </a:p>
          <a:p>
            <a:pPr eaLnBrk="1" hangingPunct="1">
              <a:lnSpc>
                <a:spcPct val="90000"/>
              </a:lnSpc>
              <a:buFont typeface="Wingdings" pitchFamily="2" charset="2"/>
              <a:buNone/>
            </a:pPr>
            <a:endParaRPr kumimoji="0" lang="zh-CN" altLang="en-US" sz="1000">
              <a:solidFill>
                <a:srgbClr val="990033"/>
              </a:solidFill>
              <a:ea typeface="宋体" panose="02010600030101010101" pitchFamily="2" charset="-122"/>
            </a:endParaRPr>
          </a:p>
          <a:p>
            <a:pPr eaLnBrk="1" hangingPunct="1">
              <a:lnSpc>
                <a:spcPct val="90000"/>
              </a:lnSpc>
            </a:pPr>
            <a:r>
              <a:rPr kumimoji="0" lang="zh-CN" altLang="en-US" sz="2000">
                <a:solidFill>
                  <a:srgbClr val="990033"/>
                </a:solidFill>
                <a:ea typeface="宋体" panose="02010600030101010101" pitchFamily="2" charset="-122"/>
              </a:rPr>
              <a:t>你能用多少不同的句子来表达</a:t>
            </a:r>
            <a:r>
              <a:rPr kumimoji="0" lang="en-US" altLang="zh-CN" sz="2000">
                <a:solidFill>
                  <a:srgbClr val="990033"/>
                </a:solidFill>
                <a:ea typeface="宋体" panose="02010600030101010101" pitchFamily="2" charset="-122"/>
              </a:rPr>
              <a:t>:</a:t>
            </a:r>
            <a:r>
              <a:rPr kumimoji="0" lang="en-US" altLang="zh-CN" sz="2000" i="1">
                <a:ea typeface="宋体" panose="02010600030101010101" pitchFamily="2" charset="-122"/>
              </a:rPr>
              <a:t> </a:t>
            </a:r>
            <a:r>
              <a:rPr kumimoji="0" lang="en-US" altLang="zh-CN" sz="2000" b="1" i="1">
                <a:ea typeface="宋体" panose="02010600030101010101" pitchFamily="2" charset="-122"/>
              </a:rPr>
              <a:t>“</a:t>
            </a:r>
            <a:r>
              <a:rPr kumimoji="0" lang="zh-CN" altLang="en-US" sz="2000" b="1" i="1">
                <a:ea typeface="宋体" panose="02010600030101010101" pitchFamily="2" charset="-122"/>
              </a:rPr>
              <a:t>今天很热”。</a:t>
            </a:r>
            <a:endParaRPr kumimoji="0" lang="en-US" altLang="zh-CN" sz="2000" i="1">
              <a:ea typeface="宋体" panose="02010600030101010101" pitchFamily="2" charset="-122"/>
            </a:endParaRPr>
          </a:p>
          <a:p>
            <a:pPr eaLnBrk="1" hangingPunct="1">
              <a:lnSpc>
                <a:spcPct val="90000"/>
              </a:lnSpc>
            </a:pPr>
            <a:endParaRPr kumimoji="0" lang="en-US" altLang="zh-CN" sz="1000" i="1">
              <a:ea typeface="宋体" panose="02010600030101010101" pitchFamily="2" charset="-122"/>
            </a:endParaRPr>
          </a:p>
          <a:p>
            <a:pPr eaLnBrk="1" hangingPunct="1">
              <a:lnSpc>
                <a:spcPct val="90000"/>
              </a:lnSpc>
            </a:pPr>
            <a:r>
              <a:rPr kumimoji="0" lang="zh-CN" altLang="en-US" sz="2200">
                <a:ea typeface="宋体" panose="02010600030101010101" pitchFamily="2" charset="-122"/>
              </a:rPr>
              <a:t>用审议的方式讨论：“</a:t>
            </a:r>
            <a:r>
              <a:rPr kumimoji="0" lang="zh-CN" altLang="en-US" sz="2200" i="1">
                <a:ea typeface="宋体" panose="02010600030101010101" pitchFamily="2" charset="-122"/>
              </a:rPr>
              <a:t>年纪越大越有智慧”。</a:t>
            </a:r>
            <a:endParaRPr kumimoji="0" lang="zh-CN" altLang="zh-CN" sz="2200" i="1">
              <a:ea typeface="宋体" panose="02010600030101010101" pitchFamily="2" charset="-122"/>
            </a:endParaRPr>
          </a:p>
          <a:p>
            <a:pPr eaLnBrk="1" hangingPunct="1">
              <a:lnSpc>
                <a:spcPct val="90000"/>
              </a:lnSpc>
            </a:pPr>
            <a:endParaRPr kumimoji="0" lang="en-US" altLang="zh-CN" sz="2200" i="1">
              <a:ea typeface="宋体" panose="02010600030101010101" pitchFamily="2" charset="-122"/>
            </a:endParaRPr>
          </a:p>
        </p:txBody>
      </p:sp>
      <p:sp>
        <p:nvSpPr>
          <p:cNvPr id="101380" name="幻灯片编号占位符 1">
            <a:extLst>
              <a:ext uri="{FF2B5EF4-FFF2-40B4-BE49-F238E27FC236}">
                <a16:creationId xmlns:a16="http://schemas.microsoft.com/office/drawing/2014/main" id="{B8F58F16-F5D0-E2C3-BEDF-FB73FE0612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85B3209B-43E8-8543-97BC-7767CA1E2E61}" type="slidenum">
              <a:rPr kumimoji="0" lang="en-US" altLang="zh-CN" sz="1200">
                <a:latin typeface="Garamond" panose="02020404030301010803" pitchFamily="18" charset="0"/>
              </a:rPr>
              <a:pPr/>
              <a:t>32</a:t>
            </a:fld>
            <a:endParaRPr kumimoji="0" lang="en-US" altLang="zh-CN" sz="1200">
              <a:latin typeface="Garamond" panose="020204040303010108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F5E99F4E-DA6E-6F1F-1634-9D89027C068E}"/>
              </a:ext>
            </a:extLst>
          </p:cNvPr>
          <p:cNvSpPr>
            <a:spLocks noGrp="1" noChangeArrowheads="1"/>
          </p:cNvSpPr>
          <p:nvPr>
            <p:ph type="title"/>
          </p:nvPr>
        </p:nvSpPr>
        <p:spPr>
          <a:xfrm>
            <a:off x="457200" y="304800"/>
            <a:ext cx="8229600" cy="636588"/>
          </a:xfrm>
          <a:solidFill>
            <a:srgbClr val="CCFFFF">
              <a:alpha val="61960"/>
            </a:srgbClr>
          </a:solidFill>
        </p:spPr>
        <p:txBody>
          <a:bodyPr/>
          <a:lstStyle/>
          <a:p>
            <a:r>
              <a:rPr kumimoji="0" lang="zh-CN" altLang="en-US" sz="2800" b="1">
                <a:ea typeface="宋体" panose="02010600030101010101" pitchFamily="2" charset="-122"/>
              </a:rPr>
              <a:t>新疆交通厅：库尔勒孔雀河大桥塌陷缘于年久失修</a:t>
            </a:r>
          </a:p>
        </p:txBody>
      </p:sp>
      <p:sp>
        <p:nvSpPr>
          <p:cNvPr id="102403" name="Rectangle 3">
            <a:extLst>
              <a:ext uri="{FF2B5EF4-FFF2-40B4-BE49-F238E27FC236}">
                <a16:creationId xmlns:a16="http://schemas.microsoft.com/office/drawing/2014/main" id="{BB97D30A-D696-FD90-7EFF-7D125FC33768}"/>
              </a:ext>
            </a:extLst>
          </p:cNvPr>
          <p:cNvSpPr>
            <a:spLocks noGrp="1" noChangeArrowheads="1"/>
          </p:cNvSpPr>
          <p:nvPr>
            <p:ph type="body" idx="1"/>
          </p:nvPr>
        </p:nvSpPr>
        <p:spPr>
          <a:xfrm>
            <a:off x="457200" y="3276600"/>
            <a:ext cx="8382000" cy="3124200"/>
          </a:xfrm>
          <a:solidFill>
            <a:srgbClr val="FFFFFF">
              <a:alpha val="50195"/>
            </a:srgbClr>
          </a:solidFill>
        </p:spPr>
        <p:txBody>
          <a:bodyPr/>
          <a:lstStyle/>
          <a:p>
            <a:r>
              <a:rPr kumimoji="0" lang="zh-CN" altLang="en-US" sz="2400" b="1">
                <a:solidFill>
                  <a:srgbClr val="3333FF"/>
                </a:solidFill>
                <a:ea typeface="宋体" panose="02010600030101010101" pitchFamily="2" charset="-122"/>
              </a:rPr>
              <a:t>新华网乌鲁木齐４月１３日电（记者刘兵　宿传义）新疆维吾尔自治区交通厅厅长里加提</a:t>
            </a:r>
            <a:r>
              <a:rPr kumimoji="0" lang="en-US" altLang="zh-CN" sz="2400" b="1">
                <a:solidFill>
                  <a:srgbClr val="3333FF"/>
                </a:solidFill>
                <a:ea typeface="宋体" panose="02010600030101010101" pitchFamily="2" charset="-122"/>
              </a:rPr>
              <a:t>·</a:t>
            </a:r>
            <a:r>
              <a:rPr kumimoji="0" lang="zh-CN" altLang="en-US" sz="2400" b="1">
                <a:solidFill>
                  <a:srgbClr val="3333FF"/>
                </a:solidFill>
                <a:ea typeface="宋体" panose="02010600030101010101" pitchFamily="2" charset="-122"/>
              </a:rPr>
              <a:t>苏里堂于１２日晚考察库尔勒孔雀河大桥后表示，大桥塌陷缘于年久失修，大桥的设计建造已不适应当前新疆经济物流的发展。 </a:t>
            </a:r>
          </a:p>
          <a:p>
            <a:r>
              <a:rPr kumimoji="0" lang="zh-CN" altLang="en-US" sz="2400" b="1">
                <a:solidFill>
                  <a:srgbClr val="3333FF"/>
                </a:solidFill>
                <a:ea typeface="宋体" panose="02010600030101010101" pitchFamily="2" charset="-122"/>
              </a:rPr>
              <a:t>里加提</a:t>
            </a:r>
            <a:r>
              <a:rPr kumimoji="0" lang="en-US" altLang="zh-CN" sz="2400" b="1">
                <a:solidFill>
                  <a:srgbClr val="3333FF"/>
                </a:solidFill>
                <a:ea typeface="宋体" panose="02010600030101010101" pitchFamily="2" charset="-122"/>
              </a:rPr>
              <a:t>·</a:t>
            </a:r>
            <a:r>
              <a:rPr kumimoji="0" lang="zh-CN" altLang="en-US" sz="2400" b="1">
                <a:solidFill>
                  <a:srgbClr val="3333FF"/>
                </a:solidFill>
                <a:ea typeface="宋体" panose="02010600030101010101" pitchFamily="2" charset="-122"/>
              </a:rPr>
              <a:t>苏里堂说，库尔勒孔雀河大桥是１９９８年建成的，同年８月通车，已使用了１３年，再加上现在新疆经济快速发展，尤其是大吨位车辆和车流量的不断增加，造成大桥的使用寿命相对缩短了。</a:t>
            </a:r>
          </a:p>
        </p:txBody>
      </p:sp>
      <p:sp>
        <p:nvSpPr>
          <p:cNvPr id="102404" name="幻灯片编号占位符 1">
            <a:extLst>
              <a:ext uri="{FF2B5EF4-FFF2-40B4-BE49-F238E27FC236}">
                <a16:creationId xmlns:a16="http://schemas.microsoft.com/office/drawing/2014/main" id="{A06713BC-4CC1-057D-F57A-16CB8EF170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79ACA2CB-29DB-D843-A27A-E940654E63B6}" type="slidenum">
              <a:rPr kumimoji="0" lang="en-US" altLang="zh-CN" sz="1200">
                <a:latin typeface="Garamond" panose="02020404030301010803" pitchFamily="18" charset="0"/>
              </a:rPr>
              <a:pPr/>
              <a:t>33</a:t>
            </a:fld>
            <a:endParaRPr kumimoji="0" lang="en-US" altLang="zh-CN" sz="1200">
              <a:latin typeface="Garamond" panose="020204040303010108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8B16162-8C29-8E20-7433-27747BD88B53}"/>
              </a:ext>
            </a:extLst>
          </p:cNvPr>
          <p:cNvSpPr>
            <a:spLocks noGrp="1" noChangeArrowheads="1"/>
          </p:cNvSpPr>
          <p:nvPr>
            <p:ph type="title" idx="4294967295"/>
          </p:nvPr>
        </p:nvSpPr>
        <p:spPr>
          <a:xfrm>
            <a:off x="533400" y="228600"/>
            <a:ext cx="8229600" cy="457200"/>
          </a:xfrm>
        </p:spPr>
        <p:txBody>
          <a:bodyPr/>
          <a:lstStyle/>
          <a:p>
            <a:pPr eaLnBrk="1" hangingPunct="1"/>
            <a:r>
              <a:rPr kumimoji="0" lang="zh-CN" altLang="en-US" sz="2600" b="1">
                <a:ea typeface="宋体" panose="02010600030101010101" pitchFamily="2" charset="-122"/>
              </a:rPr>
              <a:t>武书连</a:t>
            </a:r>
            <a:r>
              <a:rPr kumimoji="0" lang="en-US" altLang="zh-CN" sz="2600" b="1">
                <a:ea typeface="宋体" panose="02010600030101010101" pitchFamily="2" charset="-122"/>
              </a:rPr>
              <a:t>2011</a:t>
            </a:r>
            <a:r>
              <a:rPr kumimoji="0" lang="zh-CN" altLang="en-US" sz="2600" b="1">
                <a:ea typeface="宋体" panose="02010600030101010101" pitchFamily="2" charset="-122"/>
              </a:rPr>
              <a:t>中国大学排行，浙江大学夺得综合实力冠军</a:t>
            </a:r>
            <a:r>
              <a:rPr kumimoji="0" lang="zh-CN" altLang="en-US">
                <a:ea typeface="宋体" panose="02010600030101010101" pitchFamily="2" charset="-122"/>
              </a:rPr>
              <a:t> </a:t>
            </a:r>
          </a:p>
        </p:txBody>
      </p:sp>
      <p:sp>
        <p:nvSpPr>
          <p:cNvPr id="103427" name="Rectangle 3">
            <a:extLst>
              <a:ext uri="{FF2B5EF4-FFF2-40B4-BE49-F238E27FC236}">
                <a16:creationId xmlns:a16="http://schemas.microsoft.com/office/drawing/2014/main" id="{4497C537-6573-4DC7-640C-3DD7302EBF91}"/>
              </a:ext>
            </a:extLst>
          </p:cNvPr>
          <p:cNvSpPr>
            <a:spLocks noGrp="1" noChangeArrowheads="1"/>
          </p:cNvSpPr>
          <p:nvPr>
            <p:ph type="body" idx="4294967295"/>
          </p:nvPr>
        </p:nvSpPr>
        <p:spPr>
          <a:xfrm>
            <a:off x="533400" y="990600"/>
            <a:ext cx="8229600" cy="5410200"/>
          </a:xfrm>
        </p:spPr>
        <p:txBody>
          <a:bodyPr/>
          <a:lstStyle/>
          <a:p>
            <a:pPr lvl="1" eaLnBrk="1" hangingPunct="1"/>
            <a:r>
              <a:rPr kumimoji="0" lang="zh-CN" altLang="en-US" sz="2400">
                <a:latin typeface="汉鼎简楷体" pitchFamily="49" charset="-122"/>
                <a:ea typeface="汉鼎简楷体" pitchFamily="49" charset="-122"/>
              </a:rPr>
              <a:t>支持本年度浙江大学夺冠的主要指标是该校的学术影响力：在</a:t>
            </a:r>
            <a:r>
              <a:rPr kumimoji="0" lang="en-US" altLang="zh-CN" sz="2400">
                <a:latin typeface="汉鼎简楷体" pitchFamily="49" charset="-122"/>
                <a:ea typeface="汉鼎简楷体" pitchFamily="49" charset="-122"/>
              </a:rPr>
              <a:t>2005</a:t>
            </a:r>
            <a:r>
              <a:rPr kumimoji="0" lang="zh-CN" altLang="en-US" sz="2400">
                <a:latin typeface="汉鼎简楷体" pitchFamily="49" charset="-122"/>
                <a:ea typeface="汉鼎简楷体" pitchFamily="49" charset="-122"/>
              </a:rPr>
              <a:t>年</a:t>
            </a:r>
            <a:r>
              <a:rPr kumimoji="0" lang="en-US" altLang="zh-CN" sz="2400">
                <a:latin typeface="汉鼎简楷体" pitchFamily="49" charset="-122"/>
                <a:ea typeface="汉鼎简楷体" pitchFamily="49" charset="-122"/>
              </a:rPr>
              <a:t>1</a:t>
            </a:r>
            <a:r>
              <a:rPr kumimoji="0" lang="zh-CN" altLang="en-US" sz="2400">
                <a:latin typeface="汉鼎简楷体" pitchFamily="49" charset="-122"/>
                <a:ea typeface="汉鼎简楷体" pitchFamily="49" charset="-122"/>
              </a:rPr>
              <a:t>月至</a:t>
            </a:r>
            <a:r>
              <a:rPr kumimoji="0" lang="en-US" altLang="zh-CN" sz="2400">
                <a:latin typeface="汉鼎简楷体" pitchFamily="49" charset="-122"/>
                <a:ea typeface="汉鼎简楷体" pitchFamily="49" charset="-122"/>
              </a:rPr>
              <a:t>2010</a:t>
            </a:r>
            <a:r>
              <a:rPr kumimoji="0" lang="zh-CN" altLang="en-US" sz="2400">
                <a:latin typeface="汉鼎简楷体" pitchFamily="49" charset="-122"/>
                <a:ea typeface="汉鼎简楷体" pitchFamily="49" charset="-122"/>
              </a:rPr>
              <a:t>年</a:t>
            </a:r>
            <a:r>
              <a:rPr kumimoji="0" lang="en-US" altLang="zh-CN" sz="2400">
                <a:latin typeface="汉鼎简楷体" pitchFamily="49" charset="-122"/>
                <a:ea typeface="汉鼎简楷体" pitchFamily="49" charset="-122"/>
              </a:rPr>
              <a:t>6</a:t>
            </a:r>
            <a:r>
              <a:rPr kumimoji="0" lang="zh-CN" altLang="en-US" sz="2400">
                <a:latin typeface="汉鼎简楷体" pitchFamily="49" charset="-122"/>
                <a:ea typeface="汉鼎简楷体" pitchFamily="49" charset="-122"/>
              </a:rPr>
              <a:t>月的</a:t>
            </a:r>
            <a:r>
              <a:rPr kumimoji="0" lang="en-US" altLang="zh-CN" sz="2400">
                <a:latin typeface="汉鼎简楷体" pitchFamily="49" charset="-122"/>
                <a:ea typeface="汉鼎简楷体" pitchFamily="49" charset="-122"/>
              </a:rPr>
              <a:t>5</a:t>
            </a:r>
            <a:r>
              <a:rPr kumimoji="0" lang="zh-CN" altLang="en-US" sz="2400">
                <a:latin typeface="汉鼎简楷体" pitchFamily="49" charset="-122"/>
                <a:ea typeface="汉鼎简楷体" pitchFamily="49" charset="-122"/>
              </a:rPr>
              <a:t>年零</a:t>
            </a:r>
            <a:r>
              <a:rPr kumimoji="0" lang="en-US" altLang="zh-CN" sz="2400">
                <a:latin typeface="汉鼎简楷体" pitchFamily="49" charset="-122"/>
                <a:ea typeface="汉鼎简楷体" pitchFamily="49" charset="-122"/>
              </a:rPr>
              <a:t>6</a:t>
            </a:r>
            <a:r>
              <a:rPr kumimoji="0" lang="zh-CN" altLang="en-US" sz="2400">
                <a:latin typeface="汉鼎简楷体" pitchFamily="49" charset="-122"/>
                <a:ea typeface="汉鼎简楷体" pitchFamily="49" charset="-122"/>
              </a:rPr>
              <a:t>个月的评价跨度时间内，浙江大学国内外论文</a:t>
            </a:r>
            <a:r>
              <a:rPr kumimoji="0" lang="zh-CN" altLang="en-US" sz="2400">
                <a:solidFill>
                  <a:srgbClr val="FF6600"/>
                </a:solidFill>
                <a:latin typeface="汉鼎简楷体" pitchFamily="49" charset="-122"/>
                <a:ea typeface="汉鼎简楷体" pitchFamily="49" charset="-122"/>
              </a:rPr>
              <a:t>他引</a:t>
            </a:r>
            <a:r>
              <a:rPr kumimoji="0" lang="zh-CN" altLang="en-US" sz="2400">
                <a:latin typeface="汉鼎简楷体" pitchFamily="49" charset="-122"/>
                <a:ea typeface="汉鼎简楷体" pitchFamily="49" charset="-122"/>
              </a:rPr>
              <a:t>（即排除作者自引后的引用）次数为</a:t>
            </a:r>
            <a:r>
              <a:rPr kumimoji="0" lang="en-US" altLang="zh-CN" sz="2400">
                <a:solidFill>
                  <a:srgbClr val="000099"/>
                </a:solidFill>
                <a:latin typeface="汉鼎简楷体" pitchFamily="49" charset="-122"/>
                <a:ea typeface="汉鼎简楷体" pitchFamily="49" charset="-122"/>
              </a:rPr>
              <a:t>79045</a:t>
            </a:r>
            <a:r>
              <a:rPr kumimoji="0" lang="zh-CN" altLang="en-US" sz="2400">
                <a:latin typeface="汉鼎简楷体" pitchFamily="49" charset="-122"/>
                <a:ea typeface="汉鼎简楷体" pitchFamily="49" charset="-122"/>
              </a:rPr>
              <a:t>次，列全国大学第</a:t>
            </a:r>
            <a:r>
              <a:rPr kumimoji="0" lang="en-US" altLang="zh-CN" sz="2400">
                <a:latin typeface="汉鼎简楷体" pitchFamily="49" charset="-122"/>
                <a:ea typeface="汉鼎简楷体" pitchFamily="49" charset="-122"/>
              </a:rPr>
              <a:t>1</a:t>
            </a:r>
            <a:r>
              <a:rPr kumimoji="0" lang="zh-CN" altLang="en-US" sz="2400">
                <a:latin typeface="汉鼎简楷体" pitchFamily="49" charset="-122"/>
                <a:ea typeface="汉鼎简楷体" pitchFamily="49" charset="-122"/>
              </a:rPr>
              <a:t>名</a:t>
            </a:r>
          </a:p>
          <a:p>
            <a:pPr lvl="1" eaLnBrk="1" hangingPunct="1"/>
            <a:r>
              <a:rPr kumimoji="0" lang="zh-CN" altLang="en-US" sz="2400">
                <a:latin typeface="汉鼎简楷体" pitchFamily="49" charset="-122"/>
                <a:ea typeface="汉鼎简楷体" pitchFamily="49" charset="-122"/>
              </a:rPr>
              <a:t>武书连</a:t>
            </a:r>
            <a:r>
              <a:rPr kumimoji="0" lang="en-US" altLang="zh-CN" sz="2400">
                <a:latin typeface="汉鼎简楷体" pitchFamily="49" charset="-122"/>
                <a:ea typeface="汉鼎简楷体" pitchFamily="49" charset="-122"/>
              </a:rPr>
              <a:t>《</a:t>
            </a:r>
            <a:r>
              <a:rPr kumimoji="0" lang="zh-CN" altLang="en-US" sz="2400">
                <a:latin typeface="汉鼎简楷体" pitchFamily="49" charset="-122"/>
                <a:ea typeface="汉鼎简楷体" pitchFamily="49" charset="-122"/>
              </a:rPr>
              <a:t>中国大学评价</a:t>
            </a:r>
            <a:r>
              <a:rPr kumimoji="0" lang="en-US" altLang="zh-CN" sz="2400">
                <a:latin typeface="汉鼎简楷体" pitchFamily="49" charset="-122"/>
                <a:ea typeface="汉鼎简楷体" pitchFamily="49" charset="-122"/>
              </a:rPr>
              <a:t>》</a:t>
            </a:r>
            <a:r>
              <a:rPr kumimoji="0" lang="zh-CN" altLang="en-US" sz="2400">
                <a:latin typeface="汉鼎简楷体" pitchFamily="49" charset="-122"/>
                <a:ea typeface="汉鼎简楷体" pitchFamily="49" charset="-122"/>
              </a:rPr>
              <a:t>的指导思想、指标体系、指标权重、数据来源、评价公式</a:t>
            </a:r>
            <a:r>
              <a:rPr kumimoji="0" lang="zh-CN" altLang="en-US" sz="2400">
                <a:solidFill>
                  <a:srgbClr val="FF6600"/>
                </a:solidFill>
                <a:latin typeface="汉鼎简楷体" pitchFamily="49" charset="-122"/>
                <a:ea typeface="汉鼎简楷体" pitchFamily="49" charset="-122"/>
              </a:rPr>
              <a:t>全部公开</a:t>
            </a:r>
            <a:r>
              <a:rPr kumimoji="0" lang="zh-CN" altLang="en-US" sz="2400">
                <a:latin typeface="汉鼎简楷体" pitchFamily="49" charset="-122"/>
                <a:ea typeface="汉鼎简楷体" pitchFamily="49" charset="-122"/>
              </a:rPr>
              <a:t>，使用的数据全部是</a:t>
            </a:r>
            <a:r>
              <a:rPr kumimoji="0" lang="zh-CN" altLang="en-US" sz="2400">
                <a:solidFill>
                  <a:srgbClr val="FF6600"/>
                </a:solidFill>
                <a:latin typeface="汉鼎简楷体" pitchFamily="49" charset="-122"/>
                <a:ea typeface="汉鼎简楷体" pitchFamily="49" charset="-122"/>
              </a:rPr>
              <a:t>公开数据</a:t>
            </a:r>
            <a:r>
              <a:rPr kumimoji="0" lang="zh-CN" altLang="en-US" sz="2400">
                <a:latin typeface="汉鼎简楷体" pitchFamily="49" charset="-122"/>
                <a:ea typeface="汉鼎简楷体" pitchFamily="49" charset="-122"/>
              </a:rPr>
              <a:t>。 </a:t>
            </a:r>
          </a:p>
          <a:p>
            <a:pPr lvl="1" eaLnBrk="1" hangingPunct="1"/>
            <a:r>
              <a:rPr kumimoji="0" lang="zh-CN" altLang="en-US" sz="2400">
                <a:latin typeface="汉鼎简楷体" pitchFamily="49" charset="-122"/>
                <a:ea typeface="汉鼎简楷体" pitchFamily="49" charset="-122"/>
              </a:rPr>
              <a:t>国内论文及引用根据武书连研发的</a:t>
            </a:r>
            <a:r>
              <a:rPr kumimoji="0" lang="en-US" altLang="zh-CN" sz="2400">
                <a:latin typeface="汉鼎简楷体" pitchFamily="49" charset="-122"/>
                <a:ea typeface="汉鼎简楷体" pitchFamily="49" charset="-122"/>
              </a:rPr>
              <a:t>《</a:t>
            </a:r>
            <a:r>
              <a:rPr kumimoji="0" lang="zh-CN" altLang="en-US" sz="2400">
                <a:latin typeface="汉鼎简楷体" pitchFamily="49" charset="-122"/>
                <a:ea typeface="汉鼎简楷体" pitchFamily="49" charset="-122"/>
              </a:rPr>
              <a:t>科学引文数据库</a:t>
            </a:r>
            <a:r>
              <a:rPr kumimoji="0" lang="en-US" altLang="zh-CN" sz="2400">
                <a:latin typeface="汉鼎简楷体" pitchFamily="49" charset="-122"/>
                <a:ea typeface="汉鼎简楷体" pitchFamily="49" charset="-122"/>
              </a:rPr>
              <a:t>》--</a:t>
            </a:r>
            <a:r>
              <a:rPr kumimoji="0" lang="zh-CN" altLang="en-US" sz="2400">
                <a:latin typeface="汉鼎简楷体" pitchFamily="49" charset="-122"/>
                <a:ea typeface="汉鼎简楷体" pitchFamily="49" charset="-122"/>
              </a:rPr>
              <a:t>我国第一个包含自然科学、工程与技术、农林科学、医药科学、人文科学、社会科学等全部非保密学科的大型引文数据库。</a:t>
            </a:r>
            <a:r>
              <a:rPr kumimoji="0" lang="en-US" altLang="zh-CN" sz="1200">
                <a:ea typeface="宋体" panose="02010600030101010101" pitchFamily="2" charset="-122"/>
                <a:hlinkClick r:id="rId3"/>
              </a:rPr>
              <a:t>http://news.xinhuanet.com/edu/2011-05/05/c_121379225.htm</a:t>
            </a:r>
            <a:endParaRPr kumimoji="0" lang="zh-CN" altLang="zh-CN" sz="1200" i="1">
              <a:ea typeface="宋体" panose="02010600030101010101" pitchFamily="2" charset="-122"/>
            </a:endParaRPr>
          </a:p>
          <a:p>
            <a:pPr eaLnBrk="1" hangingPunct="1"/>
            <a:endParaRPr kumimoji="0" lang="en-US" altLang="zh-CN" sz="2700" i="1">
              <a:ea typeface="宋体" panose="02010600030101010101" pitchFamily="2" charset="-122"/>
            </a:endParaRPr>
          </a:p>
        </p:txBody>
      </p:sp>
      <p:sp>
        <p:nvSpPr>
          <p:cNvPr id="103428" name="Rectangle 4">
            <a:extLst>
              <a:ext uri="{FF2B5EF4-FFF2-40B4-BE49-F238E27FC236}">
                <a16:creationId xmlns:a16="http://schemas.microsoft.com/office/drawing/2014/main" id="{9952E382-48CD-63AC-5E27-30DDB4C91072}"/>
              </a:ext>
            </a:extLst>
          </p:cNvPr>
          <p:cNvSpPr>
            <a:spLocks noChangeArrowheads="1"/>
          </p:cNvSpPr>
          <p:nvPr/>
        </p:nvSpPr>
        <p:spPr bwMode="auto">
          <a:xfrm>
            <a:off x="533400" y="5334000"/>
            <a:ext cx="82296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eaLnBrk="0" hangingPunct="0">
              <a:lnSpc>
                <a:spcPct val="100000"/>
              </a:lnSpc>
              <a:spcBef>
                <a:spcPct val="0"/>
              </a:spcBef>
              <a:buClrTx/>
              <a:buSzTx/>
              <a:buFontTx/>
              <a:buNone/>
            </a:pPr>
            <a:r>
              <a:rPr kumimoji="0" lang="zh-CN" altLang="en-US" sz="2400" b="1">
                <a:solidFill>
                  <a:srgbClr val="000099"/>
                </a:solidFill>
                <a:latin typeface="Garamond" panose="02020404030301010803" pitchFamily="18" charset="0"/>
              </a:rPr>
              <a:t>上面的说明隐含评价的完整和公平吗？你能想像出大学排名的变数、缺陷或不能反映真实的哪些可能性？</a:t>
            </a:r>
            <a:br>
              <a:rPr kumimoji="0" lang="zh-CN" altLang="en-US" sz="2400" b="1">
                <a:solidFill>
                  <a:srgbClr val="000099"/>
                </a:solidFill>
                <a:latin typeface="Garamond" panose="02020404030301010803" pitchFamily="18" charset="0"/>
              </a:rPr>
            </a:br>
            <a:endParaRPr kumimoji="0" lang="en-US" altLang="zh-CN" sz="2400" b="1">
              <a:solidFill>
                <a:srgbClr val="000099"/>
              </a:solidFill>
              <a:latin typeface="Garamond" panose="02020404030301010803" pitchFamily="18" charset="0"/>
            </a:endParaRPr>
          </a:p>
        </p:txBody>
      </p:sp>
      <p:sp>
        <p:nvSpPr>
          <p:cNvPr id="103429" name="幻灯片编号占位符 1">
            <a:extLst>
              <a:ext uri="{FF2B5EF4-FFF2-40B4-BE49-F238E27FC236}">
                <a16:creationId xmlns:a16="http://schemas.microsoft.com/office/drawing/2014/main" id="{0EC3D0A0-576C-1A0D-4EA7-71B603959A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4CECF084-06EA-A645-BAB2-7342F544C1C5}" type="slidenum">
              <a:rPr kumimoji="0" lang="en-US" altLang="zh-CN" sz="1200">
                <a:latin typeface="Garamond" panose="02020404030301010803" pitchFamily="18" charset="0"/>
              </a:rPr>
              <a:pPr/>
              <a:t>34</a:t>
            </a:fld>
            <a:endParaRPr kumimoji="0" lang="en-US" altLang="zh-CN" sz="1200">
              <a:latin typeface="Garamond" panose="020204040303010108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3">
            <a:extLst>
              <a:ext uri="{FF2B5EF4-FFF2-40B4-BE49-F238E27FC236}">
                <a16:creationId xmlns:a16="http://schemas.microsoft.com/office/drawing/2014/main" id="{8F2C7108-2DA6-09B7-7F62-CB6D8F5A2650}"/>
              </a:ext>
            </a:extLst>
          </p:cNvPr>
          <p:cNvSpPr>
            <a:spLocks noGrp="1" noChangeArrowheads="1"/>
          </p:cNvSpPr>
          <p:nvPr>
            <p:ph type="body" idx="1"/>
          </p:nvPr>
        </p:nvSpPr>
        <p:spPr>
          <a:xfrm>
            <a:off x="457200" y="5257800"/>
            <a:ext cx="8229600" cy="873125"/>
          </a:xfrm>
        </p:spPr>
        <p:txBody>
          <a:bodyPr/>
          <a:lstStyle/>
          <a:p>
            <a:pPr>
              <a:lnSpc>
                <a:spcPct val="90000"/>
              </a:lnSpc>
            </a:pPr>
            <a:r>
              <a:rPr kumimoji="0" lang="zh-CN" altLang="en-US" sz="2800" b="1">
                <a:solidFill>
                  <a:srgbClr val="000099"/>
                </a:solidFill>
                <a:latin typeface="Garamond" panose="02020404030301010803" pitchFamily="18" charset="0"/>
                <a:ea typeface="宋体" panose="02010600030101010101" pitchFamily="2" charset="-122"/>
              </a:rPr>
              <a:t>你能看出为什么浙江大学排名第一，以及这样排名后面的隐含假设、原则吗？</a:t>
            </a:r>
          </a:p>
        </p:txBody>
      </p:sp>
      <p:pic>
        <p:nvPicPr>
          <p:cNvPr id="104450" name="Picture 4">
            <a:extLst>
              <a:ext uri="{FF2B5EF4-FFF2-40B4-BE49-F238E27FC236}">
                <a16:creationId xmlns:a16="http://schemas.microsoft.com/office/drawing/2014/main" id="{0E3D61B1-6C23-939F-6BC1-5999E70B2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3058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幻灯片编号占位符 1">
            <a:extLst>
              <a:ext uri="{FF2B5EF4-FFF2-40B4-BE49-F238E27FC236}">
                <a16:creationId xmlns:a16="http://schemas.microsoft.com/office/drawing/2014/main" id="{6A5CF71E-4656-667D-8AF0-6D5232E39E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B1ECC15C-95D8-3648-9DE5-6267E0D46734}" type="slidenum">
              <a:rPr kumimoji="0" lang="en-US" altLang="zh-CN" sz="1200">
                <a:latin typeface="Garamond" panose="02020404030301010803" pitchFamily="18" charset="0"/>
              </a:rPr>
              <a:pPr/>
              <a:t>35</a:t>
            </a:fld>
            <a:endParaRPr kumimoji="0" lang="en-US" altLang="zh-CN" sz="1200">
              <a:latin typeface="Garamond" panose="020204040303010108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9E6D5242-960E-2D1E-3F2F-9EA582BFE25C}"/>
              </a:ext>
            </a:extLst>
          </p:cNvPr>
          <p:cNvSpPr>
            <a:spLocks noGrp="1" noChangeArrowheads="1"/>
          </p:cNvSpPr>
          <p:nvPr>
            <p:ph type="title"/>
          </p:nvPr>
        </p:nvSpPr>
        <p:spPr>
          <a:xfrm>
            <a:off x="457200" y="277813"/>
            <a:ext cx="8229600" cy="636587"/>
          </a:xfrm>
        </p:spPr>
        <p:txBody>
          <a:bodyPr/>
          <a:lstStyle/>
          <a:p>
            <a:pPr eaLnBrk="1" hangingPunct="1"/>
            <a:r>
              <a:rPr kumimoji="0" lang="zh-CN" altLang="en-US" sz="2800" b="1">
                <a:ea typeface="宋体" panose="02010600030101010101" pitchFamily="2" charset="-122"/>
              </a:rPr>
              <a:t>用审议的方法发展正反论证</a:t>
            </a:r>
          </a:p>
        </p:txBody>
      </p:sp>
      <p:sp>
        <p:nvSpPr>
          <p:cNvPr id="105475" name="Rectangle 3">
            <a:extLst>
              <a:ext uri="{FF2B5EF4-FFF2-40B4-BE49-F238E27FC236}">
                <a16:creationId xmlns:a16="http://schemas.microsoft.com/office/drawing/2014/main" id="{BB305531-BC8F-EA81-4EBE-C6E67DF200D1}"/>
              </a:ext>
            </a:extLst>
          </p:cNvPr>
          <p:cNvSpPr>
            <a:spLocks noGrp="1" noChangeArrowheads="1"/>
          </p:cNvSpPr>
          <p:nvPr>
            <p:ph type="body" idx="1"/>
          </p:nvPr>
        </p:nvSpPr>
        <p:spPr>
          <a:xfrm>
            <a:off x="457200" y="1143000"/>
            <a:ext cx="8229600" cy="4987925"/>
          </a:xfrm>
        </p:spPr>
        <p:txBody>
          <a:bodyPr/>
          <a:lstStyle/>
          <a:p>
            <a:pPr lvl="1" eaLnBrk="1" hangingPunct="1">
              <a:lnSpc>
                <a:spcPct val="90000"/>
              </a:lnSpc>
            </a:pPr>
            <a:r>
              <a:rPr kumimoji="0" lang="zh-CN" altLang="en-US" sz="2000" b="1" i="1">
                <a:ea typeface="宋体" panose="02010600030101010101" pitchFamily="2" charset="-122"/>
              </a:rPr>
              <a:t>文理分科好吗			</a:t>
            </a:r>
          </a:p>
          <a:p>
            <a:pPr lvl="1" eaLnBrk="1" hangingPunct="1">
              <a:lnSpc>
                <a:spcPct val="90000"/>
              </a:lnSpc>
            </a:pPr>
            <a:r>
              <a:rPr kumimoji="0" lang="zh-CN" altLang="en-US" sz="2000" b="1" i="1">
                <a:ea typeface="宋体" panose="02010600030101010101" pitchFamily="2" charset="-122"/>
              </a:rPr>
              <a:t> 大学学费是否应该上涨</a:t>
            </a:r>
          </a:p>
          <a:p>
            <a:pPr lvl="1" eaLnBrk="1" hangingPunct="1">
              <a:lnSpc>
                <a:spcPct val="90000"/>
              </a:lnSpc>
            </a:pPr>
            <a:r>
              <a:rPr kumimoji="0" lang="zh-CN" altLang="en-US" sz="2000" b="1" i="1">
                <a:ea typeface="宋体" panose="02010600030101010101" pitchFamily="2" charset="-122"/>
              </a:rPr>
              <a:t> 大学生就业难的原因</a:t>
            </a:r>
          </a:p>
          <a:p>
            <a:pPr lvl="1" eaLnBrk="1" hangingPunct="1">
              <a:lnSpc>
                <a:spcPct val="90000"/>
              </a:lnSpc>
            </a:pPr>
            <a:r>
              <a:rPr kumimoji="0" lang="zh-CN" altLang="en-US" sz="2000" b="1" i="1">
                <a:ea typeface="宋体" panose="02010600030101010101" pitchFamily="2" charset="-122"/>
              </a:rPr>
              <a:t> 学习环境和自身努力哪个更重要</a:t>
            </a:r>
          </a:p>
          <a:p>
            <a:pPr lvl="1" eaLnBrk="1" hangingPunct="1">
              <a:lnSpc>
                <a:spcPct val="90000"/>
              </a:lnSpc>
            </a:pPr>
            <a:r>
              <a:rPr kumimoji="0" lang="zh-CN" altLang="en-US" sz="2000" b="1" i="1">
                <a:ea typeface="宋体" panose="02010600030101010101" pitchFamily="2" charset="-122"/>
              </a:rPr>
              <a:t> 物质待遇是否体现人才价值  	</a:t>
            </a:r>
          </a:p>
          <a:p>
            <a:pPr lvl="1" eaLnBrk="1" hangingPunct="1">
              <a:lnSpc>
                <a:spcPct val="90000"/>
              </a:lnSpc>
            </a:pPr>
            <a:r>
              <a:rPr kumimoji="0" lang="zh-CN" altLang="en-US" sz="2000" b="1" i="1">
                <a:ea typeface="宋体" panose="02010600030101010101" pitchFamily="2" charset="-122"/>
              </a:rPr>
              <a:t> 风水课是传统文化还是迷信</a:t>
            </a:r>
          </a:p>
          <a:p>
            <a:pPr lvl="1" eaLnBrk="1" hangingPunct="1">
              <a:lnSpc>
                <a:spcPct val="90000"/>
              </a:lnSpc>
            </a:pPr>
            <a:r>
              <a:rPr kumimoji="0" lang="zh-CN" altLang="en-US" sz="2000" b="1" i="1">
                <a:ea typeface="宋体" panose="02010600030101010101" pitchFamily="2" charset="-122"/>
              </a:rPr>
              <a:t> 房地产价格是否总是上涨	 		</a:t>
            </a:r>
          </a:p>
          <a:p>
            <a:pPr lvl="1" eaLnBrk="1" hangingPunct="1">
              <a:lnSpc>
                <a:spcPct val="90000"/>
              </a:lnSpc>
            </a:pPr>
            <a:r>
              <a:rPr kumimoji="0" lang="zh-CN" altLang="en-US" sz="2000" b="1" i="1">
                <a:ea typeface="宋体" panose="02010600030101010101" pitchFamily="2" charset="-122"/>
              </a:rPr>
              <a:t> 越自由的市场越有效率</a:t>
            </a:r>
          </a:p>
          <a:p>
            <a:pPr lvl="1" eaLnBrk="1" hangingPunct="1">
              <a:lnSpc>
                <a:spcPct val="90000"/>
              </a:lnSpc>
            </a:pPr>
            <a:r>
              <a:rPr kumimoji="0" lang="zh-CN" altLang="en-US" sz="2000" b="1" i="1">
                <a:ea typeface="宋体" panose="02010600030101010101" pitchFamily="2" charset="-122"/>
              </a:rPr>
              <a:t> 个人利益和群体利益是否可以两全</a:t>
            </a:r>
          </a:p>
          <a:p>
            <a:pPr lvl="1" eaLnBrk="1" hangingPunct="1">
              <a:lnSpc>
                <a:spcPct val="90000"/>
              </a:lnSpc>
            </a:pPr>
            <a:r>
              <a:rPr kumimoji="0" lang="zh-CN" altLang="en-US" sz="2000" b="1" i="1">
                <a:ea typeface="宋体" panose="02010600030101010101" pitchFamily="2" charset="-122"/>
              </a:rPr>
              <a:t> 外行不能领导内行</a:t>
            </a:r>
          </a:p>
          <a:p>
            <a:pPr lvl="1" eaLnBrk="1" hangingPunct="1">
              <a:lnSpc>
                <a:spcPct val="90000"/>
              </a:lnSpc>
            </a:pPr>
            <a:r>
              <a:rPr kumimoji="0" lang="zh-CN" altLang="en-US" sz="2000" b="1" i="1">
                <a:ea typeface="宋体" panose="02010600030101010101" pitchFamily="2" charset="-122"/>
              </a:rPr>
              <a:t>年纪越大越有智慧</a:t>
            </a:r>
          </a:p>
          <a:p>
            <a:pPr lvl="1" eaLnBrk="1" hangingPunct="1">
              <a:lnSpc>
                <a:spcPct val="90000"/>
              </a:lnSpc>
            </a:pPr>
            <a:r>
              <a:rPr kumimoji="0" lang="zh-CN" altLang="en-US" sz="2000" b="1" i="1">
                <a:ea typeface="宋体" panose="02010600030101010101" pitchFamily="2" charset="-122"/>
              </a:rPr>
              <a:t>现在汽车太多了 </a:t>
            </a:r>
          </a:p>
          <a:p>
            <a:pPr lvl="1" eaLnBrk="1" hangingPunct="1">
              <a:lnSpc>
                <a:spcPct val="90000"/>
              </a:lnSpc>
            </a:pPr>
            <a:r>
              <a:rPr kumimoji="0" lang="en-US" altLang="zh-CN" sz="2000" b="1" i="1">
                <a:ea typeface="宋体" panose="02010600030101010101" pitchFamily="2" charset="-122"/>
              </a:rPr>
              <a:t>18</a:t>
            </a:r>
            <a:r>
              <a:rPr kumimoji="0" lang="zh-CN" altLang="en-US" sz="2000" b="1" i="1">
                <a:ea typeface="宋体" panose="02010600030101010101" pitchFamily="2" charset="-122"/>
              </a:rPr>
              <a:t>亿亩耕地红线没有必要 </a:t>
            </a:r>
          </a:p>
          <a:p>
            <a:pPr lvl="1" eaLnBrk="1" hangingPunct="1">
              <a:lnSpc>
                <a:spcPct val="90000"/>
              </a:lnSpc>
            </a:pPr>
            <a:r>
              <a:rPr kumimoji="0" lang="zh-CN" altLang="en-US" sz="2000" b="1" i="1">
                <a:ea typeface="宋体" panose="02010600030101010101" pitchFamily="2" charset="-122"/>
              </a:rPr>
              <a:t>房子就像钻石戒指低收入者不该拥有  </a:t>
            </a:r>
          </a:p>
        </p:txBody>
      </p:sp>
      <p:sp>
        <p:nvSpPr>
          <p:cNvPr id="105476" name="幻灯片编号占位符 1">
            <a:extLst>
              <a:ext uri="{FF2B5EF4-FFF2-40B4-BE49-F238E27FC236}">
                <a16:creationId xmlns:a16="http://schemas.microsoft.com/office/drawing/2014/main" id="{2D803270-AAF7-414F-F3D5-6989BFBBA0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164010B1-11D2-0C40-A497-512116D4DC2D}" type="slidenum">
              <a:rPr kumimoji="0" lang="en-US" altLang="zh-CN" sz="1200">
                <a:latin typeface="Garamond" panose="02020404030301010803" pitchFamily="18" charset="0"/>
              </a:rPr>
              <a:pPr/>
              <a:t>36</a:t>
            </a:fld>
            <a:endParaRPr kumimoji="0" lang="en-US" altLang="zh-CN" sz="1200">
              <a:latin typeface="Garamond" panose="02020404030301010803"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a:extLst>
              <a:ext uri="{FF2B5EF4-FFF2-40B4-BE49-F238E27FC236}">
                <a16:creationId xmlns:a16="http://schemas.microsoft.com/office/drawing/2014/main" id="{B1BE0CD0-C9A9-EC75-4A0E-13F403B715E1}"/>
              </a:ext>
            </a:extLst>
          </p:cNvPr>
          <p:cNvSpPr>
            <a:spLocks noChangeArrowheads="1"/>
          </p:cNvSpPr>
          <p:nvPr/>
        </p:nvSpPr>
        <p:spPr bwMode="auto">
          <a:xfrm>
            <a:off x="609600" y="304800"/>
            <a:ext cx="807720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4000" b="1"/>
              <a:t>3</a:t>
            </a:r>
            <a:r>
              <a:rPr kumimoji="0" lang="zh-CN" altLang="en-US" sz="4000" b="1"/>
              <a:t>　评价竞争论证</a:t>
            </a:r>
          </a:p>
          <a:p>
            <a:endParaRPr kumimoji="0" lang="zh-CN" altLang="en-US" b="1"/>
          </a:p>
          <a:p>
            <a:pPr>
              <a:buFont typeface="Wingdings" pitchFamily="2" charset="2"/>
              <a:buNone/>
            </a:pPr>
            <a:r>
              <a:rPr kumimoji="0" lang="en-US" altLang="zh-CN" sz="3000" b="1">
                <a:solidFill>
                  <a:srgbClr val="FFCC66"/>
                </a:solidFill>
              </a:rPr>
              <a:t>3.1</a:t>
            </a:r>
            <a:r>
              <a:rPr kumimoji="0" lang="zh-CN" altLang="en-US" sz="3000" b="1">
                <a:solidFill>
                  <a:srgbClr val="FFCC66"/>
                </a:solidFill>
              </a:rPr>
              <a:t>　从想象到检验</a:t>
            </a:r>
          </a:p>
          <a:p>
            <a:endParaRPr kumimoji="0" lang="zh-CN" altLang="en-US" b="1"/>
          </a:p>
          <a:p>
            <a:pPr>
              <a:buFont typeface="Wingdings" pitchFamily="2" charset="2"/>
              <a:buChar char="Ø"/>
            </a:pPr>
            <a:r>
              <a:rPr kumimoji="0" lang="zh-CN" altLang="en-US" sz="2000"/>
              <a:t>　</a:t>
            </a:r>
            <a:r>
              <a:rPr kumimoji="0" lang="zh-CN" altLang="en-US" sz="3200"/>
              <a:t>在</a:t>
            </a:r>
            <a:r>
              <a:rPr kumimoji="0" lang="zh-CN" altLang="en-US" sz="3200">
                <a:solidFill>
                  <a:srgbClr val="FF6600"/>
                </a:solidFill>
              </a:rPr>
              <a:t>寻找</a:t>
            </a:r>
            <a:r>
              <a:rPr kumimoji="0" lang="zh-CN" altLang="en-US" sz="3200"/>
              <a:t>不同论证的时候要</a:t>
            </a:r>
            <a:r>
              <a:rPr kumimoji="0" lang="zh-CN" altLang="en-US" sz="3200">
                <a:solidFill>
                  <a:srgbClr val="FF6600"/>
                </a:solidFill>
              </a:rPr>
              <a:t>大胆想象</a:t>
            </a:r>
            <a:r>
              <a:rPr kumimoji="0" lang="zh-CN" altLang="en-US" sz="3200"/>
              <a:t>。不要被任何现有概念框架</a:t>
            </a:r>
            <a:r>
              <a:rPr kumimoji="0" lang="zh-CN" altLang="en-US" sz="3200">
                <a:solidFill>
                  <a:srgbClr val="FF6600"/>
                </a:solidFill>
              </a:rPr>
              <a:t>困住</a:t>
            </a:r>
            <a:r>
              <a:rPr kumimoji="0" lang="zh-CN" altLang="en-US" sz="3200"/>
              <a:t>。不要</a:t>
            </a:r>
            <a:r>
              <a:rPr kumimoji="0" lang="zh-CN" altLang="en-US" sz="3200">
                <a:solidFill>
                  <a:srgbClr val="FF6600"/>
                </a:solidFill>
              </a:rPr>
              <a:t>害怕</a:t>
            </a:r>
            <a:r>
              <a:rPr kumimoji="0" lang="zh-CN" altLang="en-US" sz="3200"/>
              <a:t>提出一些会让坐在旁边的人哄堂大笑的想法。（美国学生什么愚蠢的问题都敢问。）</a:t>
            </a:r>
          </a:p>
          <a:p>
            <a:pPr>
              <a:buFont typeface="Wingdings" pitchFamily="2" charset="2"/>
              <a:buChar char="Ø"/>
            </a:pPr>
            <a:endParaRPr kumimoji="0" lang="zh-CN" altLang="en-US" sz="3200"/>
          </a:p>
          <a:p>
            <a:pPr>
              <a:buFont typeface="Wingdings" pitchFamily="2" charset="2"/>
              <a:buChar char="Ø"/>
            </a:pPr>
            <a:r>
              <a:rPr kumimoji="0" lang="zh-CN" altLang="en-US" sz="3200"/>
              <a:t>　但是到了</a:t>
            </a:r>
            <a:r>
              <a:rPr kumimoji="0" lang="zh-CN" altLang="en-US" sz="3200">
                <a:solidFill>
                  <a:srgbClr val="FF6600"/>
                </a:solidFill>
              </a:rPr>
              <a:t>构造和检验</a:t>
            </a:r>
            <a:r>
              <a:rPr kumimoji="0" lang="zh-CN" altLang="en-US" sz="3200"/>
              <a:t>不同论证的时候，经验、逻辑和认识发展的</a:t>
            </a:r>
            <a:r>
              <a:rPr kumimoji="0" lang="zh-CN" altLang="en-US" sz="3200">
                <a:solidFill>
                  <a:srgbClr val="FF6600"/>
                </a:solidFill>
              </a:rPr>
              <a:t>要求</a:t>
            </a:r>
            <a:r>
              <a:rPr kumimoji="0" lang="zh-CN" altLang="en-US" sz="3200"/>
              <a:t>必须得到谨慎、严格和认真的</a:t>
            </a:r>
            <a:r>
              <a:rPr kumimoji="0" lang="zh-CN" altLang="en-US" sz="3200">
                <a:solidFill>
                  <a:srgbClr val="FF6600"/>
                </a:solidFill>
              </a:rPr>
              <a:t>遵守</a:t>
            </a:r>
            <a:r>
              <a:rPr kumimoji="0" lang="zh-CN" altLang="en-US" sz="3200"/>
              <a:t>。</a:t>
            </a:r>
          </a:p>
          <a:p>
            <a:endParaRPr kumimoji="0" lang="zh-CN" altLang="en-US"/>
          </a:p>
        </p:txBody>
      </p:sp>
      <p:sp>
        <p:nvSpPr>
          <p:cNvPr id="2" name="幻灯片编号占位符 1">
            <a:extLst>
              <a:ext uri="{FF2B5EF4-FFF2-40B4-BE49-F238E27FC236}">
                <a16:creationId xmlns:a16="http://schemas.microsoft.com/office/drawing/2014/main" id="{2D93091F-598C-BDED-EABE-348E0BF1682F}"/>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7803EF04-D7BE-9446-B493-64D8775D1280}" type="slidenum">
              <a:rPr kumimoji="0" lang="en-US" altLang="zh-CN" sz="1200"/>
              <a:pPr/>
              <a:t>37</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50"/>
                                  </p:iterate>
                                  <p:childTnLst>
                                    <p:set>
                                      <p:cBhvr override="childStyle">
                                        <p:cTn id="6" dur="indefinite"/>
                                        <p:tgtEl>
                                          <p:spTgt spid="31746">
                                            <p:txEl>
                                              <p:pRg st="4" end="4"/>
                                            </p:txEl>
                                          </p:spTgt>
                                        </p:tgtEl>
                                        <p:attrNameLst>
                                          <p:attrName>style.fontWeight</p:attrName>
                                        </p:attrNameLst>
                                      </p:cBhvr>
                                      <p:to>
                                        <p:strVal val="bold"/>
                                      </p:to>
                                    </p:set>
                                  </p:childTnLst>
                                  <p:subTnLst>
                                    <p:animClr clrSpc="rgb" dir="cw">
                                      <p:cBhvr override="childStyle">
                                        <p:cTn dur="1" fill="hold" display="0" masterRel="nextClick" afterEffect="1"/>
                                        <p:tgtEl>
                                          <p:spTgt spid="31746">
                                            <p:txEl>
                                              <p:pRg st="4" end="4"/>
                                            </p:txEl>
                                          </p:spTgt>
                                        </p:tgtEl>
                                        <p:attrNameLst>
                                          <p:attrName>ppt_c</p:attrName>
                                        </p:attrNameLst>
                                      </p:cBhvr>
                                      <p:to>
                                        <a:srgbClr val="00FFFF"/>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mph" presetSubtype="0" nodeType="clickEffect">
                                  <p:stCondLst>
                                    <p:cond delay="0"/>
                                  </p:stCondLst>
                                  <p:iterate type="lt">
                                    <p:tmAbs val="50"/>
                                  </p:iterate>
                                  <p:childTnLst>
                                    <p:set>
                                      <p:cBhvr override="childStyle">
                                        <p:cTn id="10" dur="indefinite"/>
                                        <p:tgtEl>
                                          <p:spTgt spid="3174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a:extLst>
              <a:ext uri="{FF2B5EF4-FFF2-40B4-BE49-F238E27FC236}">
                <a16:creationId xmlns:a16="http://schemas.microsoft.com/office/drawing/2014/main" id="{A2C17BAF-D867-084D-5B29-F10A20B826C4}"/>
              </a:ext>
            </a:extLst>
          </p:cNvPr>
          <p:cNvSpPr>
            <a:spLocks noChangeArrowheads="1"/>
          </p:cNvSpPr>
          <p:nvPr/>
        </p:nvSpPr>
        <p:spPr bwMode="auto">
          <a:xfrm>
            <a:off x="609600" y="304800"/>
            <a:ext cx="8077200"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4000" b="1"/>
              <a:t>3</a:t>
            </a:r>
            <a:r>
              <a:rPr kumimoji="0" lang="zh-CN" altLang="en-US" sz="4000" b="1"/>
              <a:t>　评价竞争论证</a:t>
            </a:r>
          </a:p>
          <a:p>
            <a:endParaRPr kumimoji="0" lang="zh-CN" altLang="en-US" b="1"/>
          </a:p>
          <a:p>
            <a:pPr>
              <a:buFont typeface="Wingdings" pitchFamily="2" charset="2"/>
              <a:buNone/>
            </a:pPr>
            <a:r>
              <a:rPr kumimoji="0" lang="en-US" altLang="zh-CN" sz="3000" b="1">
                <a:solidFill>
                  <a:srgbClr val="FFCC66"/>
                </a:solidFill>
              </a:rPr>
              <a:t>3.1</a:t>
            </a:r>
            <a:r>
              <a:rPr kumimoji="0" lang="zh-CN" altLang="en-US" sz="3000" b="1">
                <a:solidFill>
                  <a:srgbClr val="FFCC66"/>
                </a:solidFill>
              </a:rPr>
              <a:t>　从想象到检验</a:t>
            </a:r>
          </a:p>
          <a:p>
            <a:pPr>
              <a:buFont typeface="Wingdings" pitchFamily="2" charset="2"/>
              <a:buNone/>
            </a:pPr>
            <a:endParaRPr kumimoji="0" lang="zh-CN" altLang="en-US"/>
          </a:p>
          <a:p>
            <a:pPr>
              <a:buFont typeface="Wingdings" pitchFamily="2" charset="2"/>
              <a:buChar char="Ø"/>
            </a:pPr>
            <a:r>
              <a:rPr kumimoji="0" lang="zh-CN" altLang="en-US" sz="2800"/>
              <a:t> </a:t>
            </a:r>
            <a:r>
              <a:rPr kumimoji="0" lang="zh-CN" altLang="en-US" sz="2800">
                <a:latin typeface="汉鼎简楷体" pitchFamily="49" charset="-122"/>
                <a:ea typeface="汉鼎简楷体" pitchFamily="49" charset="-122"/>
              </a:rPr>
              <a:t>只有可信、相关、重要的</a:t>
            </a:r>
            <a:r>
              <a:rPr kumimoji="0" lang="zh-CN" altLang="en-US" sz="2800">
                <a:solidFill>
                  <a:srgbClr val="FF6600"/>
                </a:solidFill>
                <a:latin typeface="汉鼎简楷体" pitchFamily="49" charset="-122"/>
                <a:ea typeface="汉鼎简楷体" pitchFamily="49" charset="-122"/>
              </a:rPr>
              <a:t>理由</a:t>
            </a:r>
            <a:r>
              <a:rPr kumimoji="0" lang="zh-CN" altLang="en-US" sz="2800">
                <a:latin typeface="汉鼎简楷体" pitchFamily="49" charset="-122"/>
                <a:ea typeface="汉鼎简楷体" pitchFamily="49" charset="-122"/>
              </a:rPr>
              <a:t>才能用来论证。</a:t>
            </a:r>
          </a:p>
          <a:p>
            <a:pPr>
              <a:buFont typeface="Wingdings" pitchFamily="2" charset="2"/>
              <a:buChar char="Ø"/>
            </a:pPr>
            <a:r>
              <a:rPr kumimoji="0" lang="zh-CN" altLang="en-US" sz="2800">
                <a:latin typeface="汉鼎简楷体" pitchFamily="49" charset="-122"/>
                <a:ea typeface="汉鼎简楷体" pitchFamily="49" charset="-122"/>
              </a:rPr>
              <a:t> 在不同的论证、竞争的理论之间，谁好谁差，需要符合经验、逻辑和认识发展的标准。</a:t>
            </a:r>
            <a:endParaRPr kumimoji="0" lang="en-US" altLang="zh-CN" sz="2800">
              <a:latin typeface="汉鼎简楷体" pitchFamily="49" charset="-122"/>
              <a:ea typeface="汉鼎简楷体" pitchFamily="49" charset="-122"/>
            </a:endParaRPr>
          </a:p>
          <a:p>
            <a:pPr>
              <a:buFont typeface="Wingdings" pitchFamily="2" charset="2"/>
              <a:buChar char="Ø"/>
            </a:pPr>
            <a:endParaRPr kumimoji="0" lang="zh-CN" altLang="en-US" sz="2800">
              <a:latin typeface="汉鼎简楷体" pitchFamily="49" charset="-122"/>
              <a:ea typeface="汉鼎简楷体" pitchFamily="49" charset="-122"/>
            </a:endParaRPr>
          </a:p>
          <a:p>
            <a:pPr>
              <a:buFont typeface="Wingdings" pitchFamily="2" charset="2"/>
              <a:buChar char="Ø"/>
            </a:pPr>
            <a:r>
              <a:rPr kumimoji="0" lang="zh-CN" altLang="en-US" sz="2800">
                <a:latin typeface="汉鼎简楷体" pitchFamily="49" charset="-122"/>
                <a:ea typeface="汉鼎简楷体" pitchFamily="49" charset="-122"/>
              </a:rPr>
              <a:t> 批判性思维是</a:t>
            </a:r>
            <a:r>
              <a:rPr kumimoji="0" lang="zh-CN" altLang="en-US" sz="2800" b="1">
                <a:solidFill>
                  <a:srgbClr val="00FFFF"/>
                </a:solidFill>
                <a:latin typeface="汉鼎简楷体" pitchFamily="49" charset="-122"/>
                <a:ea typeface="汉鼎简楷体" pitchFamily="49" charset="-122"/>
              </a:rPr>
              <a:t>大胆质疑</a:t>
            </a:r>
            <a:r>
              <a:rPr kumimoji="0" lang="zh-CN" altLang="en-US" sz="2800">
                <a:latin typeface="汉鼎简楷体" pitchFamily="49" charset="-122"/>
                <a:ea typeface="汉鼎简楷体" pitchFamily="49" charset="-122"/>
              </a:rPr>
              <a:t>和</a:t>
            </a:r>
            <a:r>
              <a:rPr kumimoji="0" lang="zh-CN" altLang="en-US" sz="2800" b="1">
                <a:solidFill>
                  <a:srgbClr val="FB421D"/>
                </a:solidFill>
                <a:latin typeface="汉鼎简楷体" pitchFamily="49" charset="-122"/>
                <a:ea typeface="汉鼎简楷体" pitchFamily="49" charset="-122"/>
              </a:rPr>
              <a:t>谨慎判断</a:t>
            </a:r>
            <a:r>
              <a:rPr kumimoji="0" lang="zh-CN" altLang="en-US" sz="2800">
                <a:latin typeface="汉鼎简楷体" pitchFamily="49" charset="-122"/>
                <a:ea typeface="汉鼎简楷体" pitchFamily="49" charset="-122"/>
              </a:rPr>
              <a:t>的并行，质疑需要大胆</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判断需要谨慎。</a:t>
            </a:r>
            <a:endParaRPr kumimoji="0" lang="en-US" altLang="zh-CN" sz="2800">
              <a:latin typeface="汉鼎简楷体" pitchFamily="49" charset="-122"/>
              <a:ea typeface="汉鼎简楷体" pitchFamily="49" charset="-122"/>
            </a:endParaRPr>
          </a:p>
          <a:p>
            <a:pPr>
              <a:buFont typeface="Wingdings" pitchFamily="2" charset="2"/>
              <a:buChar char="Ø"/>
            </a:pPr>
            <a:endParaRPr kumimoji="0" lang="en-US" altLang="zh-CN" sz="2800">
              <a:latin typeface="汉鼎简楷体" pitchFamily="49" charset="-122"/>
              <a:ea typeface="汉鼎简楷体" pitchFamily="49" charset="-122"/>
            </a:endParaRPr>
          </a:p>
          <a:p>
            <a:pPr>
              <a:buFont typeface="Wingdings" pitchFamily="2" charset="2"/>
              <a:buChar char="Ø"/>
            </a:pPr>
            <a:r>
              <a:rPr kumimoji="0" lang="zh-CN" altLang="en-US" sz="2800">
                <a:latin typeface="汉鼎简楷体" pitchFamily="49" charset="-122"/>
                <a:ea typeface="汉鼎简楷体" pitchFamily="49" charset="-122"/>
              </a:rPr>
              <a:t>什么都要问一个为什么</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有多少证据说多少话。</a:t>
            </a:r>
          </a:p>
          <a:p>
            <a:pPr>
              <a:buFont typeface="Wingdings" pitchFamily="2" charset="2"/>
              <a:buNone/>
            </a:pPr>
            <a:endParaRPr kumimoji="0" lang="zh-CN" altLang="en-US" sz="2200">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2662D87D-32EE-6CD0-56BB-7683F6381BEB}"/>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8829D7F4-66DE-464B-94E8-6502425985B1}" type="slidenum">
              <a:rPr kumimoji="0" lang="en-US" altLang="zh-CN" sz="1200"/>
              <a:pPr/>
              <a:t>38</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31746">
                                            <p:txEl>
                                              <p:pRg st="4" end="4"/>
                                            </p:txEl>
                                          </p:spTgt>
                                        </p:tgtEl>
                                        <p:attrNameLst>
                                          <p:attrName>style.fontStyle</p:attrName>
                                        </p:attrNameLst>
                                      </p:cBhvr>
                                      <p:to>
                                        <p:strVal val="normal"/>
                                      </p:to>
                                    </p:set>
                                    <p:set>
                                      <p:cBhvr override="childStyle">
                                        <p:cTn id="7" dur="indefinite"/>
                                        <p:tgtEl>
                                          <p:spTgt spid="31746">
                                            <p:txEl>
                                              <p:pRg st="4" end="4"/>
                                            </p:txEl>
                                          </p:spTgt>
                                        </p:tgtEl>
                                        <p:attrNameLst>
                                          <p:attrName>style.fontWeight</p:attrName>
                                        </p:attrNameLst>
                                      </p:cBhvr>
                                      <p:to>
                                        <p:strVal val="bold"/>
                                      </p:to>
                                    </p:set>
                                    <p:set>
                                      <p:cBhvr override="childStyle">
                                        <p:cTn id="8" dur="indefinite"/>
                                        <p:tgtEl>
                                          <p:spTgt spid="31746">
                                            <p:txEl>
                                              <p:pRg st="4" end="4"/>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31746">
                                            <p:txEl>
                                              <p:pRg st="5" end="5"/>
                                            </p:txEl>
                                          </p:spTgt>
                                        </p:tgtEl>
                                        <p:attrNameLst>
                                          <p:attrName>style.fontStyle</p:attrName>
                                        </p:attrNameLst>
                                      </p:cBhvr>
                                      <p:to>
                                        <p:strVal val="normal"/>
                                      </p:to>
                                    </p:set>
                                    <p:set>
                                      <p:cBhvr override="childStyle">
                                        <p:cTn id="13" dur="indefinite"/>
                                        <p:tgtEl>
                                          <p:spTgt spid="31746">
                                            <p:txEl>
                                              <p:pRg st="5" end="5"/>
                                            </p:txEl>
                                          </p:spTgt>
                                        </p:tgtEl>
                                        <p:attrNameLst>
                                          <p:attrName>style.fontWeight</p:attrName>
                                        </p:attrNameLst>
                                      </p:cBhvr>
                                      <p:to>
                                        <p:strVal val="bold"/>
                                      </p:to>
                                    </p:set>
                                    <p:set>
                                      <p:cBhvr override="childStyle">
                                        <p:cTn id="14" dur="indefinite"/>
                                        <p:tgtEl>
                                          <p:spTgt spid="31746">
                                            <p:txEl>
                                              <p:pRg st="5" end="5"/>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childTnLst>
                                    <p:set>
                                      <p:cBhvr override="childStyle">
                                        <p:cTn id="18" dur="indefinite"/>
                                        <p:tgtEl>
                                          <p:spTgt spid="31746">
                                            <p:txEl>
                                              <p:pRg st="7" end="7"/>
                                            </p:txEl>
                                          </p:spTgt>
                                        </p:tgtEl>
                                        <p:attrNameLst>
                                          <p:attrName>style.fontStyle</p:attrName>
                                        </p:attrNameLst>
                                      </p:cBhvr>
                                      <p:to>
                                        <p:strVal val="normal"/>
                                      </p:to>
                                    </p:set>
                                    <p:set>
                                      <p:cBhvr override="childStyle">
                                        <p:cTn id="19" dur="indefinite"/>
                                        <p:tgtEl>
                                          <p:spTgt spid="31746">
                                            <p:txEl>
                                              <p:pRg st="7" end="7"/>
                                            </p:txEl>
                                          </p:spTgt>
                                        </p:tgtEl>
                                        <p:attrNameLst>
                                          <p:attrName>style.fontWeight</p:attrName>
                                        </p:attrNameLst>
                                      </p:cBhvr>
                                      <p:to>
                                        <p:strVal val="bold"/>
                                      </p:to>
                                    </p:set>
                                    <p:set>
                                      <p:cBhvr override="childStyle">
                                        <p:cTn id="20" dur="indefinite"/>
                                        <p:tgtEl>
                                          <p:spTgt spid="31746">
                                            <p:txEl>
                                              <p:pRg st="7" end="7"/>
                                            </p:txEl>
                                          </p:spTgt>
                                        </p:tgtEl>
                                        <p:attrNameLst>
                                          <p:attrName>style.textDecorationUnderline</p:attrName>
                                        </p:attrNameLst>
                                      </p:cBhvr>
                                      <p:to>
                                        <p:strVal val="fals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mph" presetSubtype="1" nodeType="clickEffect">
                                  <p:stCondLst>
                                    <p:cond delay="0"/>
                                  </p:stCondLst>
                                  <p:childTnLst>
                                    <p:set>
                                      <p:cBhvr override="childStyle">
                                        <p:cTn id="24" dur="indefinite"/>
                                        <p:tgtEl>
                                          <p:spTgt spid="31746">
                                            <p:txEl>
                                              <p:pRg st="9" end="9"/>
                                            </p:txEl>
                                          </p:spTgt>
                                        </p:tgtEl>
                                        <p:attrNameLst>
                                          <p:attrName>style.fontStyle</p:attrName>
                                        </p:attrNameLst>
                                      </p:cBhvr>
                                      <p:to>
                                        <p:strVal val="normal"/>
                                      </p:to>
                                    </p:set>
                                    <p:set>
                                      <p:cBhvr override="childStyle">
                                        <p:cTn id="25" dur="indefinite"/>
                                        <p:tgtEl>
                                          <p:spTgt spid="31746">
                                            <p:txEl>
                                              <p:pRg st="9" end="9"/>
                                            </p:txEl>
                                          </p:spTgt>
                                        </p:tgtEl>
                                        <p:attrNameLst>
                                          <p:attrName>style.fontWeight</p:attrName>
                                        </p:attrNameLst>
                                      </p:cBhvr>
                                      <p:to>
                                        <p:strVal val="bold"/>
                                      </p:to>
                                    </p:set>
                                    <p:set>
                                      <p:cBhvr override="childStyle">
                                        <p:cTn id="26" dur="indefinite"/>
                                        <p:tgtEl>
                                          <p:spTgt spid="31746">
                                            <p:txEl>
                                              <p:pRg st="9" end="9"/>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6">
            <a:extLst>
              <a:ext uri="{FF2B5EF4-FFF2-40B4-BE49-F238E27FC236}">
                <a16:creationId xmlns:a16="http://schemas.microsoft.com/office/drawing/2014/main" id="{B2AFCDD0-F4DE-BB9D-FFA3-3202E8A54F60}"/>
              </a:ext>
            </a:extLst>
          </p:cNvPr>
          <p:cNvSpPr>
            <a:spLocks noChangeArrowheads="1"/>
          </p:cNvSpPr>
          <p:nvPr/>
        </p:nvSpPr>
        <p:spPr bwMode="auto">
          <a:xfrm>
            <a:off x="685800" y="304800"/>
            <a:ext cx="80010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3.2</a:t>
            </a:r>
            <a:r>
              <a:rPr kumimoji="0" lang="zh-CN" altLang="en-US" sz="3000" b="1">
                <a:solidFill>
                  <a:srgbClr val="FFCC66"/>
                </a:solidFill>
              </a:rPr>
              <a:t>　从评价到综合</a:t>
            </a:r>
          </a:p>
          <a:p>
            <a:endParaRPr kumimoji="0" lang="zh-CN" altLang="en-US" sz="3000" b="1">
              <a:solidFill>
                <a:schemeClr val="tx2"/>
              </a:solidFill>
            </a:endParaRPr>
          </a:p>
          <a:p>
            <a:r>
              <a:rPr kumimoji="0" lang="zh-CN" altLang="en-US" sz="1600"/>
              <a:t>　</a:t>
            </a:r>
            <a:r>
              <a:rPr kumimoji="0" lang="zh-CN" altLang="en-US" sz="2800" b="1">
                <a:solidFill>
                  <a:srgbClr val="FFFEC5"/>
                </a:solidFill>
              </a:rPr>
              <a:t>通过竞争，批判性思维要对论证进行评价和综合。</a:t>
            </a:r>
          </a:p>
          <a:p>
            <a:endParaRPr kumimoji="0" lang="zh-CN" altLang="en-US" sz="2800" b="1">
              <a:solidFill>
                <a:srgbClr val="FFFEC5"/>
              </a:solidFill>
            </a:endParaRPr>
          </a:p>
          <a:p>
            <a:r>
              <a:rPr kumimoji="0" lang="zh-CN" altLang="en-US" sz="2800" b="1">
                <a:solidFill>
                  <a:srgbClr val="FFFEC5"/>
                </a:solidFill>
              </a:rPr>
              <a:t> 评价论证</a:t>
            </a:r>
            <a:r>
              <a:rPr kumimoji="0" lang="en-US" altLang="zh-CN" sz="2800" b="1">
                <a:solidFill>
                  <a:srgbClr val="FFFEC5"/>
                </a:solidFill>
              </a:rPr>
              <a:t>, </a:t>
            </a:r>
            <a:r>
              <a:rPr kumimoji="0" lang="zh-CN" altLang="en-US" sz="2800" b="1">
                <a:solidFill>
                  <a:srgbClr val="FFFEC5"/>
                </a:solidFill>
              </a:rPr>
              <a:t>就是综合判断它们各自的</a:t>
            </a:r>
            <a:r>
              <a:rPr kumimoji="0" lang="zh-CN" altLang="en-US" sz="2800" b="1">
                <a:solidFill>
                  <a:srgbClr val="FF6600"/>
                </a:solidFill>
              </a:rPr>
              <a:t>可接受性</a:t>
            </a:r>
            <a:r>
              <a:rPr kumimoji="0" lang="zh-CN" altLang="en-US" sz="2800" b="1">
                <a:solidFill>
                  <a:srgbClr val="FFFEC5"/>
                </a:solidFill>
              </a:rPr>
              <a:t>，以及它们各自面对反驳时的</a:t>
            </a:r>
            <a:r>
              <a:rPr kumimoji="0" lang="zh-CN" altLang="en-US" sz="2800" b="1">
                <a:solidFill>
                  <a:srgbClr val="FF6600"/>
                </a:solidFill>
              </a:rPr>
              <a:t>答复</a:t>
            </a:r>
            <a:r>
              <a:rPr kumimoji="0" lang="zh-CN" altLang="en-US" sz="2800" b="1">
                <a:solidFill>
                  <a:srgbClr val="FFFEC5"/>
                </a:solidFill>
              </a:rPr>
              <a:t>和</a:t>
            </a:r>
            <a:r>
              <a:rPr kumimoji="0" lang="zh-CN" altLang="en-US" sz="2800" b="1">
                <a:solidFill>
                  <a:srgbClr val="FF6600"/>
                </a:solidFill>
              </a:rPr>
              <a:t>修正</a:t>
            </a:r>
            <a:r>
              <a:rPr kumimoji="0" lang="zh-CN" altLang="en-US" sz="2800" b="1">
                <a:solidFill>
                  <a:srgbClr val="FFFEC5"/>
                </a:solidFill>
              </a:rPr>
              <a:t>。</a:t>
            </a:r>
            <a:endParaRPr kumimoji="0" lang="en-US" altLang="zh-CN" sz="2800" b="1">
              <a:solidFill>
                <a:srgbClr val="FFFEC5"/>
              </a:solidFill>
            </a:endParaRPr>
          </a:p>
          <a:p>
            <a:endParaRPr kumimoji="0" lang="en-US" altLang="zh-CN" sz="2800" b="1">
              <a:solidFill>
                <a:srgbClr val="FFFEC5"/>
              </a:solidFill>
            </a:endParaRPr>
          </a:p>
          <a:p>
            <a:r>
              <a:rPr kumimoji="0" lang="en-US" altLang="zh-CN" sz="2800" b="1">
                <a:solidFill>
                  <a:srgbClr val="FFFEC5"/>
                </a:solidFill>
              </a:rPr>
              <a:t>  </a:t>
            </a:r>
            <a:r>
              <a:rPr kumimoji="0" lang="zh-CN" altLang="en-US" sz="2800" b="1">
                <a:solidFill>
                  <a:srgbClr val="FFFEC5"/>
                </a:solidFill>
              </a:rPr>
              <a:t>对众多论证方式、理由证据、结论的</a:t>
            </a:r>
            <a:r>
              <a:rPr kumimoji="0" lang="zh-CN" altLang="en-US" sz="2800" b="1">
                <a:solidFill>
                  <a:srgbClr val="FF6600"/>
                </a:solidFill>
              </a:rPr>
              <a:t>评价</a:t>
            </a:r>
            <a:r>
              <a:rPr kumimoji="0" lang="zh-CN" altLang="en-US" sz="2800" b="1">
                <a:solidFill>
                  <a:srgbClr val="FFFEC5"/>
                </a:solidFill>
              </a:rPr>
              <a:t>其实还是使用课程前面介绍的评价方式。</a:t>
            </a:r>
          </a:p>
          <a:p>
            <a:endParaRPr kumimoji="0" lang="zh-CN" altLang="en-US" b="1">
              <a:solidFill>
                <a:srgbClr val="FFFEC5"/>
              </a:solidFill>
            </a:endParaRPr>
          </a:p>
          <a:p>
            <a:r>
              <a:rPr kumimoji="0" lang="zh-CN" altLang="en-US" sz="2400" b="1">
                <a:solidFill>
                  <a:srgbClr val="FFFEC5"/>
                </a:solidFill>
              </a:rPr>
              <a:t>  </a:t>
            </a:r>
            <a:endParaRPr kumimoji="0" lang="zh-CN" altLang="en-US" sz="2400"/>
          </a:p>
        </p:txBody>
      </p:sp>
      <p:sp>
        <p:nvSpPr>
          <p:cNvPr id="2" name="幻灯片编号占位符 1">
            <a:extLst>
              <a:ext uri="{FF2B5EF4-FFF2-40B4-BE49-F238E27FC236}">
                <a16:creationId xmlns:a16="http://schemas.microsoft.com/office/drawing/2014/main" id="{52415D04-7BF4-F039-E3E8-70B4FF118B37}"/>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60B03D05-A7E6-0247-B80D-EF086BADDB4D}" type="slidenum">
              <a:rPr kumimoji="0" lang="en-US" altLang="zh-CN" sz="1200"/>
              <a:pPr/>
              <a:t>39</a:t>
            </a:fld>
            <a:endParaRPr kumimoji="0" lang="en-US" altLang="zh-CN"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1">
            <a:extLst>
              <a:ext uri="{FF2B5EF4-FFF2-40B4-BE49-F238E27FC236}">
                <a16:creationId xmlns:a16="http://schemas.microsoft.com/office/drawing/2014/main" id="{6C32F94F-72C3-703F-0C54-1B11F0FA0EB0}"/>
              </a:ext>
            </a:extLst>
          </p:cNvPr>
          <p:cNvSpPr>
            <a:spLocks noChangeArrowheads="1"/>
          </p:cNvSpPr>
          <p:nvPr/>
        </p:nvSpPr>
        <p:spPr bwMode="auto">
          <a:xfrm>
            <a:off x="609600" y="457200"/>
            <a:ext cx="8077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800"/>
          </a:p>
        </p:txBody>
      </p:sp>
      <p:sp>
        <p:nvSpPr>
          <p:cNvPr id="4100" name="Rectangle 13">
            <a:extLst>
              <a:ext uri="{FF2B5EF4-FFF2-40B4-BE49-F238E27FC236}">
                <a16:creationId xmlns:a16="http://schemas.microsoft.com/office/drawing/2014/main" id="{F9192717-E523-615B-DFF6-68C436BAE767}"/>
              </a:ext>
            </a:extLst>
          </p:cNvPr>
          <p:cNvSpPr>
            <a:spLocks noChangeArrowheads="1"/>
          </p:cNvSpPr>
          <p:nvPr/>
        </p:nvSpPr>
        <p:spPr bwMode="auto">
          <a:xfrm>
            <a:off x="533400" y="104775"/>
            <a:ext cx="8229600" cy="675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600" b="1">
                <a:solidFill>
                  <a:srgbClr val="FFCC66"/>
                </a:solidFill>
              </a:rPr>
              <a:t>1.2 </a:t>
            </a:r>
            <a:r>
              <a:rPr kumimoji="0" lang="zh-CN" altLang="en-US" sz="3600" b="1">
                <a:solidFill>
                  <a:srgbClr val="FFCC66"/>
                </a:solidFill>
              </a:rPr>
              <a:t>人性心理和认识的偏向</a:t>
            </a:r>
          </a:p>
          <a:p>
            <a:endParaRPr kumimoji="0" lang="zh-CN" altLang="en-US" b="1">
              <a:solidFill>
                <a:srgbClr val="FFCC66"/>
              </a:solidFill>
            </a:endParaRPr>
          </a:p>
          <a:p>
            <a:pPr>
              <a:buFont typeface="Wingdings" pitchFamily="2" charset="2"/>
              <a:buNone/>
            </a:pPr>
            <a:endParaRPr kumimoji="0" lang="zh-CN" altLang="en-US">
              <a:latin typeface="汉鼎简楷体" pitchFamily="49" charset="-122"/>
              <a:ea typeface="汉鼎简楷体" pitchFamily="49" charset="-122"/>
            </a:endParaRPr>
          </a:p>
          <a:p>
            <a:pPr>
              <a:buSzTx/>
              <a:buFont typeface="Wingdings" pitchFamily="2" charset="2"/>
              <a:buNone/>
            </a:pPr>
            <a:r>
              <a:rPr kumimoji="0" lang="zh-CN" altLang="en-US" sz="2800" b="1">
                <a:solidFill>
                  <a:schemeClr val="hlink"/>
                </a:solidFill>
              </a:rPr>
              <a:t>知识也可以是思想的</a:t>
            </a:r>
            <a:r>
              <a:rPr kumimoji="0" lang="zh-CN" altLang="en-US" sz="2800" b="1">
                <a:solidFill>
                  <a:srgbClr val="FF6600"/>
                </a:solidFill>
              </a:rPr>
              <a:t>障碍：培根</a:t>
            </a:r>
            <a:r>
              <a:rPr kumimoji="0" lang="en-US" altLang="zh-CN" sz="2800" b="1">
                <a:solidFill>
                  <a:srgbClr val="FF6600"/>
                </a:solidFill>
              </a:rPr>
              <a:t>-</a:t>
            </a:r>
            <a:r>
              <a:rPr kumimoji="0" lang="zh-CN" altLang="en-US" sz="2800" b="1">
                <a:solidFill>
                  <a:srgbClr val="FF6600"/>
                </a:solidFill>
              </a:rPr>
              <a:t>知识就是力量？</a:t>
            </a:r>
          </a:p>
          <a:p>
            <a:pPr lvl="1">
              <a:buFont typeface="Wingdings" pitchFamily="2" charset="2"/>
              <a:buNone/>
            </a:pPr>
            <a:r>
              <a:rPr kumimoji="0" lang="zh-CN" altLang="en-US" sz="2800" b="1">
                <a:latin typeface="汉鼎简楷体" pitchFamily="49" charset="-122"/>
                <a:ea typeface="汉鼎简楷体" pitchFamily="49" charset="-122"/>
              </a:rPr>
              <a:t>已经事先形成的观点、看法，不管真不真，都可以成为</a:t>
            </a:r>
            <a:r>
              <a:rPr kumimoji="0" lang="zh-CN" altLang="en-US" sz="2800" b="1">
                <a:solidFill>
                  <a:srgbClr val="FF0000"/>
                </a:solidFill>
                <a:latin typeface="汉鼎简楷体" pitchFamily="49" charset="-122"/>
                <a:ea typeface="汉鼎简楷体" pitchFamily="49" charset="-122"/>
              </a:rPr>
              <a:t>牢</a:t>
            </a:r>
            <a:r>
              <a:rPr kumimoji="0" lang="zh-CN" altLang="en-US" sz="2800" b="1">
                <a:latin typeface="汉鼎简楷体" pitchFamily="49" charset="-122"/>
                <a:ea typeface="汉鼎简楷体" pitchFamily="49" charset="-122"/>
              </a:rPr>
              <a:t>笼</a:t>
            </a:r>
          </a:p>
          <a:p>
            <a:pPr lvl="1">
              <a:buFont typeface="Wingdings" pitchFamily="2" charset="2"/>
              <a:buNone/>
            </a:pPr>
            <a:r>
              <a:rPr kumimoji="0" lang="zh-CN" altLang="en-US" sz="2800" b="1">
                <a:latin typeface="汉鼎简楷体" pitchFamily="49" charset="-122"/>
                <a:ea typeface="汉鼎简楷体" pitchFamily="49" charset="-122"/>
              </a:rPr>
              <a:t>不全面的知识就是偏见，片面的、旧的知识具有</a:t>
            </a:r>
            <a:r>
              <a:rPr kumimoji="0" lang="zh-CN" altLang="en-US" sz="2800" b="1">
                <a:solidFill>
                  <a:srgbClr val="FF6600"/>
                </a:solidFill>
                <a:latin typeface="汉鼎简楷体" pitchFamily="49" charset="-122"/>
                <a:ea typeface="汉鼎简楷体" pitchFamily="49" charset="-122"/>
              </a:rPr>
              <a:t>负</a:t>
            </a:r>
            <a:r>
              <a:rPr kumimoji="0" lang="zh-CN" altLang="en-US" sz="2800" b="1">
                <a:latin typeface="汉鼎简楷体" pitchFamily="49" charset="-122"/>
                <a:ea typeface="汉鼎简楷体" pitchFamily="49" charset="-122"/>
              </a:rPr>
              <a:t>的力量。</a:t>
            </a:r>
          </a:p>
          <a:p>
            <a:endParaRPr kumimoji="0" lang="zh-CN" altLang="en-US" sz="2800" b="1">
              <a:latin typeface="汉鼎简楷体" pitchFamily="49" charset="-122"/>
              <a:ea typeface="汉鼎简楷体" pitchFamily="49" charset="-122"/>
            </a:endParaRPr>
          </a:p>
          <a:p>
            <a:pPr>
              <a:buSzTx/>
              <a:buFont typeface="Wingdings" pitchFamily="2" charset="2"/>
              <a:buNone/>
            </a:pPr>
            <a:r>
              <a:rPr kumimoji="0" lang="en-US" altLang="zh-CN" sz="2800" b="1">
                <a:solidFill>
                  <a:schemeClr val="hlink"/>
                </a:solidFill>
                <a:latin typeface="Arial Unicode MS" panose="020B0604020202020204" pitchFamily="34" charset="-128"/>
              </a:rPr>
              <a:t>“</a:t>
            </a:r>
            <a:r>
              <a:rPr kumimoji="0" lang="zh-CN" altLang="en-US" sz="2800" b="1">
                <a:solidFill>
                  <a:schemeClr val="hlink"/>
                </a:solidFill>
              </a:rPr>
              <a:t>信念保持</a:t>
            </a:r>
            <a:r>
              <a:rPr kumimoji="0" lang="zh-CN" altLang="en-US" sz="2800" b="1">
                <a:solidFill>
                  <a:schemeClr val="hlink"/>
                </a:solidFill>
                <a:latin typeface="Arial Unicode MS" panose="020B0604020202020204" pitchFamily="34" charset="-128"/>
              </a:rPr>
              <a:t>”</a:t>
            </a:r>
            <a:r>
              <a:rPr kumimoji="0" lang="zh-CN" altLang="en-US" sz="2800" b="1">
                <a:solidFill>
                  <a:schemeClr val="hlink"/>
                </a:solidFill>
              </a:rPr>
              <a:t>心理倾向</a:t>
            </a:r>
          </a:p>
          <a:p>
            <a:pPr lvl="1">
              <a:buFont typeface="Wingdings" pitchFamily="2" charset="2"/>
              <a:buNone/>
            </a:pPr>
            <a:r>
              <a:rPr kumimoji="0" lang="zh-CN" altLang="en-US" sz="2800" b="1">
                <a:latin typeface="汉鼎简楷体" pitchFamily="49" charset="-122"/>
                <a:ea typeface="汉鼎简楷体" pitchFamily="49" charset="-122"/>
              </a:rPr>
              <a:t>让事实服从信念、而不是信念服从事实</a:t>
            </a:r>
          </a:p>
          <a:p>
            <a:pPr lvl="1">
              <a:buFont typeface="Wingdings" pitchFamily="2" charset="2"/>
              <a:buNone/>
            </a:pPr>
            <a:r>
              <a:rPr kumimoji="0" lang="zh-CN" altLang="en-US" sz="2800" b="1">
                <a:latin typeface="汉鼎简楷体" pitchFamily="49" charset="-122"/>
                <a:ea typeface="汉鼎简楷体" pitchFamily="49" charset="-122"/>
              </a:rPr>
              <a:t>根据是支持还是反对我们的信念来衡量证据的好坏、重要性</a:t>
            </a:r>
          </a:p>
          <a:p>
            <a:pPr lvl="1">
              <a:buFont typeface="Wingdings" pitchFamily="2" charset="2"/>
              <a:buNone/>
            </a:pPr>
            <a:r>
              <a:rPr kumimoji="0" lang="zh-CN" altLang="en-US" sz="2800"/>
              <a:t> </a:t>
            </a:r>
          </a:p>
          <a:p>
            <a:pPr>
              <a:buFont typeface="Wingdings" pitchFamily="2" charset="2"/>
              <a:buChar char="Ø"/>
            </a:pPr>
            <a:r>
              <a:rPr kumimoji="0" lang="zh-CN" altLang="en-US" sz="2800"/>
              <a:t> 结果，我们推理，但不讲理，因为不能冷静地听取</a:t>
            </a:r>
            <a:r>
              <a:rPr kumimoji="0" lang="zh-CN" altLang="en-US" sz="2800">
                <a:solidFill>
                  <a:srgbClr val="FF0000"/>
                </a:solidFill>
              </a:rPr>
              <a:t>不同意见。</a:t>
            </a:r>
            <a:r>
              <a:rPr kumimoji="0" lang="zh-CN" altLang="en-US" sz="2800"/>
              <a:t> </a:t>
            </a:r>
          </a:p>
        </p:txBody>
      </p:sp>
      <p:sp>
        <p:nvSpPr>
          <p:cNvPr id="2" name="幻灯片编号占位符 1">
            <a:extLst>
              <a:ext uri="{FF2B5EF4-FFF2-40B4-BE49-F238E27FC236}">
                <a16:creationId xmlns:a16="http://schemas.microsoft.com/office/drawing/2014/main" id="{1955EE62-54FF-1A60-B678-E22140A66163}"/>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0D19AF87-65A3-1943-AFC4-D3C18ACF23D4}" type="slidenum">
              <a:rPr kumimoji="0" lang="en-US" altLang="zh-CN" sz="1200"/>
              <a:pPr/>
              <a:t>4</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nodeType="clickEffect">
                                  <p:stCondLst>
                                    <p:cond delay="0"/>
                                  </p:stCondLst>
                                  <p:childTnLst>
                                    <p:animClr clrSpc="rgb" dir="cw">
                                      <p:cBhvr override="childStyle">
                                        <p:cTn id="6" dur="100" fill="hold"/>
                                        <p:tgtEl>
                                          <p:spTgt spid="4100">
                                            <p:txEl>
                                              <p:pRg st="3" end="3"/>
                                            </p:txEl>
                                          </p:spTgt>
                                        </p:tgtEl>
                                        <p:attrNameLst>
                                          <p:attrName>style.color</p:attrName>
                                        </p:attrNameLst>
                                      </p:cBhvr>
                                      <p:to>
                                        <a:srgbClr val="FFFFCC"/>
                                      </p:to>
                                    </p:animClr>
                                    <p:animClr clrSpc="rgb" dir="cw">
                                      <p:cBhvr>
                                        <p:cTn id="7" dur="100" fill="hold"/>
                                        <p:tgtEl>
                                          <p:spTgt spid="4100">
                                            <p:txEl>
                                              <p:pRg st="3" end="3"/>
                                            </p:txEl>
                                          </p:spTgt>
                                        </p:tgtEl>
                                        <p:attrNameLst>
                                          <p:attrName>fillcolor</p:attrName>
                                        </p:attrNameLst>
                                      </p:cBhvr>
                                      <p:to>
                                        <a:srgbClr val="FFFFCC"/>
                                      </p:to>
                                    </p:animClr>
                                    <p:set>
                                      <p:cBhvr>
                                        <p:cTn id="8" dur="100" fill="hold"/>
                                        <p:tgtEl>
                                          <p:spTgt spid="4100">
                                            <p:txEl>
                                              <p:pRg st="3" end="3"/>
                                            </p:txEl>
                                          </p:spTgt>
                                        </p:tgtEl>
                                        <p:attrNameLst>
                                          <p:attrName>fill.type</p:attrName>
                                        </p:attrNameLst>
                                      </p:cBhvr>
                                      <p:to>
                                        <p:strVal val="solid"/>
                                      </p:to>
                                    </p:set>
                                    <p:set>
                                      <p:cBhvr>
                                        <p:cTn id="9" dur="100" fill="hold"/>
                                        <p:tgtEl>
                                          <p:spTgt spid="4100">
                                            <p:txEl>
                                              <p:pRg st="3" end="3"/>
                                            </p:txEl>
                                          </p:spTgt>
                                        </p:tgtEl>
                                        <p:attrNameLst>
                                          <p:attrName>fill.on</p:attrName>
                                        </p:attrNameLst>
                                      </p:cBhvr>
                                      <p:to>
                                        <p:strVal val="true"/>
                                      </p:to>
                                    </p:set>
                                    <p:animRot by="120000">
                                      <p:cBhvr>
                                        <p:cTn id="10" dur="100" fill="hold">
                                          <p:stCondLst>
                                            <p:cond delay="0"/>
                                          </p:stCondLst>
                                        </p:cTn>
                                        <p:tgtEl>
                                          <p:spTgt spid="4100">
                                            <p:txEl>
                                              <p:pRg st="3" end="3"/>
                                            </p:txEl>
                                          </p:spTgt>
                                        </p:tgtEl>
                                        <p:attrNameLst>
                                          <p:attrName>r</p:attrName>
                                        </p:attrNameLst>
                                      </p:cBhvr>
                                    </p:animRot>
                                    <p:animRot by="-240000">
                                      <p:cBhvr>
                                        <p:cTn id="11" dur="200" fill="hold">
                                          <p:stCondLst>
                                            <p:cond delay="200"/>
                                          </p:stCondLst>
                                        </p:cTn>
                                        <p:tgtEl>
                                          <p:spTgt spid="4100">
                                            <p:txEl>
                                              <p:pRg st="3" end="3"/>
                                            </p:txEl>
                                          </p:spTgt>
                                        </p:tgtEl>
                                        <p:attrNameLst>
                                          <p:attrName>r</p:attrName>
                                        </p:attrNameLst>
                                      </p:cBhvr>
                                    </p:animRot>
                                    <p:animRot by="240000">
                                      <p:cBhvr>
                                        <p:cTn id="12" dur="200" fill="hold">
                                          <p:stCondLst>
                                            <p:cond delay="400"/>
                                          </p:stCondLst>
                                        </p:cTn>
                                        <p:tgtEl>
                                          <p:spTgt spid="4100">
                                            <p:txEl>
                                              <p:pRg st="3" end="3"/>
                                            </p:txEl>
                                          </p:spTgt>
                                        </p:tgtEl>
                                        <p:attrNameLst>
                                          <p:attrName>r</p:attrName>
                                        </p:attrNameLst>
                                      </p:cBhvr>
                                    </p:animRot>
                                    <p:animRot by="-240000">
                                      <p:cBhvr>
                                        <p:cTn id="13" dur="200" fill="hold">
                                          <p:stCondLst>
                                            <p:cond delay="600"/>
                                          </p:stCondLst>
                                        </p:cTn>
                                        <p:tgtEl>
                                          <p:spTgt spid="4100">
                                            <p:txEl>
                                              <p:pRg st="3" end="3"/>
                                            </p:txEl>
                                          </p:spTgt>
                                        </p:tgtEl>
                                        <p:attrNameLst>
                                          <p:attrName>r</p:attrName>
                                        </p:attrNameLst>
                                      </p:cBhvr>
                                    </p:animRot>
                                    <p:animRot by="120000">
                                      <p:cBhvr>
                                        <p:cTn id="14" dur="200" fill="hold">
                                          <p:stCondLst>
                                            <p:cond delay="800"/>
                                          </p:stCondLst>
                                        </p:cTn>
                                        <p:tgtEl>
                                          <p:spTgt spid="4100">
                                            <p:txEl>
                                              <p:pRg st="3" end="3"/>
                                            </p:txEl>
                                          </p:spTgt>
                                        </p:tgtEl>
                                        <p:attrNameLst>
                                          <p:attrName>r</p:attrName>
                                        </p:attrNameLst>
                                      </p:cBhvr>
                                    </p:animRot>
                                  </p:childTnLst>
                                </p:cTn>
                              </p:par>
                            </p:childTnLst>
                          </p:cTn>
                        </p:par>
                      </p:childTnLst>
                    </p:cTn>
                  </p:par>
                  <p:par>
                    <p:cTn id="15" fill="hold" nodeType="clickPar">
                      <p:stCondLst>
                        <p:cond delay="indefinite"/>
                      </p:stCondLst>
                      <p:childTnLst>
                        <p:par>
                          <p:cTn id="16" fill="hold" nodeType="withGroup">
                            <p:stCondLst>
                              <p:cond delay="0"/>
                            </p:stCondLst>
                            <p:childTnLst>
                              <p:par>
                                <p:cTn id="17" presetID="32" presetClass="emph" presetSubtype="0" fill="hold" nodeType="clickEffect">
                                  <p:stCondLst>
                                    <p:cond delay="0"/>
                                  </p:stCondLst>
                                  <p:childTnLst>
                                    <p:animClr clrSpc="rgb" dir="cw">
                                      <p:cBhvr override="childStyle">
                                        <p:cTn id="18" dur="100" fill="hold"/>
                                        <p:tgtEl>
                                          <p:spTgt spid="4100">
                                            <p:txEl>
                                              <p:pRg st="7" end="7"/>
                                            </p:txEl>
                                          </p:spTgt>
                                        </p:tgtEl>
                                        <p:attrNameLst>
                                          <p:attrName>style.color</p:attrName>
                                        </p:attrNameLst>
                                      </p:cBhvr>
                                      <p:to>
                                        <a:srgbClr val="FFFFCC"/>
                                      </p:to>
                                    </p:animClr>
                                    <p:animClr clrSpc="rgb" dir="cw">
                                      <p:cBhvr>
                                        <p:cTn id="19" dur="100" fill="hold"/>
                                        <p:tgtEl>
                                          <p:spTgt spid="4100">
                                            <p:txEl>
                                              <p:pRg st="7" end="7"/>
                                            </p:txEl>
                                          </p:spTgt>
                                        </p:tgtEl>
                                        <p:attrNameLst>
                                          <p:attrName>fillcolor</p:attrName>
                                        </p:attrNameLst>
                                      </p:cBhvr>
                                      <p:to>
                                        <a:srgbClr val="FFFFCC"/>
                                      </p:to>
                                    </p:animClr>
                                    <p:set>
                                      <p:cBhvr>
                                        <p:cTn id="20" dur="100" fill="hold"/>
                                        <p:tgtEl>
                                          <p:spTgt spid="4100">
                                            <p:txEl>
                                              <p:pRg st="7" end="7"/>
                                            </p:txEl>
                                          </p:spTgt>
                                        </p:tgtEl>
                                        <p:attrNameLst>
                                          <p:attrName>fill.type</p:attrName>
                                        </p:attrNameLst>
                                      </p:cBhvr>
                                      <p:to>
                                        <p:strVal val="solid"/>
                                      </p:to>
                                    </p:set>
                                    <p:set>
                                      <p:cBhvr>
                                        <p:cTn id="21" dur="100" fill="hold"/>
                                        <p:tgtEl>
                                          <p:spTgt spid="4100">
                                            <p:txEl>
                                              <p:pRg st="7" end="7"/>
                                            </p:txEl>
                                          </p:spTgt>
                                        </p:tgtEl>
                                        <p:attrNameLst>
                                          <p:attrName>fill.on</p:attrName>
                                        </p:attrNameLst>
                                      </p:cBhvr>
                                      <p:to>
                                        <p:strVal val="true"/>
                                      </p:to>
                                    </p:set>
                                    <p:animRot by="120000">
                                      <p:cBhvr>
                                        <p:cTn id="22" dur="100" fill="hold">
                                          <p:stCondLst>
                                            <p:cond delay="0"/>
                                          </p:stCondLst>
                                        </p:cTn>
                                        <p:tgtEl>
                                          <p:spTgt spid="4100">
                                            <p:txEl>
                                              <p:pRg st="7" end="7"/>
                                            </p:txEl>
                                          </p:spTgt>
                                        </p:tgtEl>
                                        <p:attrNameLst>
                                          <p:attrName>r</p:attrName>
                                        </p:attrNameLst>
                                      </p:cBhvr>
                                    </p:animRot>
                                    <p:animRot by="-240000">
                                      <p:cBhvr>
                                        <p:cTn id="23" dur="200" fill="hold">
                                          <p:stCondLst>
                                            <p:cond delay="200"/>
                                          </p:stCondLst>
                                        </p:cTn>
                                        <p:tgtEl>
                                          <p:spTgt spid="4100">
                                            <p:txEl>
                                              <p:pRg st="7" end="7"/>
                                            </p:txEl>
                                          </p:spTgt>
                                        </p:tgtEl>
                                        <p:attrNameLst>
                                          <p:attrName>r</p:attrName>
                                        </p:attrNameLst>
                                      </p:cBhvr>
                                    </p:animRot>
                                    <p:animRot by="240000">
                                      <p:cBhvr>
                                        <p:cTn id="24" dur="200" fill="hold">
                                          <p:stCondLst>
                                            <p:cond delay="400"/>
                                          </p:stCondLst>
                                        </p:cTn>
                                        <p:tgtEl>
                                          <p:spTgt spid="4100">
                                            <p:txEl>
                                              <p:pRg st="7" end="7"/>
                                            </p:txEl>
                                          </p:spTgt>
                                        </p:tgtEl>
                                        <p:attrNameLst>
                                          <p:attrName>r</p:attrName>
                                        </p:attrNameLst>
                                      </p:cBhvr>
                                    </p:animRot>
                                    <p:animRot by="-240000">
                                      <p:cBhvr>
                                        <p:cTn id="25" dur="200" fill="hold">
                                          <p:stCondLst>
                                            <p:cond delay="600"/>
                                          </p:stCondLst>
                                        </p:cTn>
                                        <p:tgtEl>
                                          <p:spTgt spid="4100">
                                            <p:txEl>
                                              <p:pRg st="7" end="7"/>
                                            </p:txEl>
                                          </p:spTgt>
                                        </p:tgtEl>
                                        <p:attrNameLst>
                                          <p:attrName>r</p:attrName>
                                        </p:attrNameLst>
                                      </p:cBhvr>
                                    </p:animRot>
                                    <p:animRot by="120000">
                                      <p:cBhvr>
                                        <p:cTn id="26" dur="200" fill="hold">
                                          <p:stCondLst>
                                            <p:cond delay="800"/>
                                          </p:stCondLst>
                                        </p:cTn>
                                        <p:tgtEl>
                                          <p:spTgt spid="4100">
                                            <p:txEl>
                                              <p:pRg st="7" end="7"/>
                                            </p:txEl>
                                          </p:spTgt>
                                        </p:tgtEl>
                                        <p:attrNameLst>
                                          <p:attrName>r</p:attrName>
                                        </p:attrNameLst>
                                      </p:cBhvr>
                                    </p:animRo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4100">
                                            <p:txEl>
                                              <p:pRg st="11" end="1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6">
            <a:extLst>
              <a:ext uri="{FF2B5EF4-FFF2-40B4-BE49-F238E27FC236}">
                <a16:creationId xmlns:a16="http://schemas.microsoft.com/office/drawing/2014/main" id="{1EF10C50-C675-6DFE-25AD-DA80C7DA2C71}"/>
              </a:ext>
            </a:extLst>
          </p:cNvPr>
          <p:cNvSpPr>
            <a:spLocks noChangeArrowheads="1"/>
          </p:cNvSpPr>
          <p:nvPr/>
        </p:nvSpPr>
        <p:spPr bwMode="auto">
          <a:xfrm>
            <a:off x="685800" y="304800"/>
            <a:ext cx="8001000"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3.2</a:t>
            </a:r>
            <a:r>
              <a:rPr kumimoji="0" lang="zh-CN" altLang="en-US" sz="3000" b="1">
                <a:solidFill>
                  <a:srgbClr val="FFCC66"/>
                </a:solidFill>
              </a:rPr>
              <a:t>　从评价到综合</a:t>
            </a:r>
            <a:r>
              <a:rPr kumimoji="0" lang="zh-CN" altLang="en-US" sz="2400" b="1">
                <a:solidFill>
                  <a:srgbClr val="FFFEC5"/>
                </a:solidFill>
              </a:rPr>
              <a:t>。</a:t>
            </a:r>
          </a:p>
          <a:p>
            <a:endParaRPr kumimoji="0" lang="zh-CN" altLang="en-US" b="1">
              <a:solidFill>
                <a:srgbClr val="FFFEC5"/>
              </a:solidFill>
            </a:endParaRPr>
          </a:p>
          <a:p>
            <a:pPr>
              <a:buFont typeface="Wingdings" pitchFamily="2" charset="2"/>
              <a:buNone/>
            </a:pPr>
            <a:r>
              <a:rPr kumimoji="0" lang="zh-CN" altLang="en-US" sz="2800" b="1">
                <a:solidFill>
                  <a:srgbClr val="FFFEC5"/>
                </a:solidFill>
              </a:rPr>
              <a:t>在面对竞争的情况下，一个论证可以有这样的</a:t>
            </a:r>
            <a:r>
              <a:rPr kumimoji="0" lang="zh-CN" altLang="en-US" sz="2800" b="1">
                <a:solidFill>
                  <a:srgbClr val="FF6600"/>
                </a:solidFill>
              </a:rPr>
              <a:t>命运</a:t>
            </a:r>
            <a:r>
              <a:rPr kumimoji="0" lang="zh-CN" altLang="en-US" sz="2800" b="1">
                <a:solidFill>
                  <a:srgbClr val="FFFEC5"/>
                </a:solidFill>
              </a:rPr>
              <a:t>：</a:t>
            </a:r>
          </a:p>
          <a:p>
            <a:endParaRPr kumimoji="0" lang="zh-CN" altLang="en-US" sz="2800">
              <a:solidFill>
                <a:srgbClr val="FFFEC5"/>
              </a:solidFill>
            </a:endParaRPr>
          </a:p>
          <a:p>
            <a:pPr lvl="1">
              <a:buFont typeface="Wingdings" pitchFamily="2" charset="2"/>
              <a:buChar char="Ø"/>
            </a:pPr>
            <a:r>
              <a:rPr kumimoji="0" lang="en-US" altLang="zh-CN" sz="2800"/>
              <a:t> </a:t>
            </a:r>
            <a:r>
              <a:rPr kumimoji="0" lang="en-US" altLang="zh-CN" sz="2800">
                <a:latin typeface="汉鼎简楷体" pitchFamily="49" charset="-122"/>
                <a:ea typeface="汉鼎简楷体" pitchFamily="49" charset="-122"/>
              </a:rPr>
              <a:t>(1) </a:t>
            </a:r>
            <a:r>
              <a:rPr kumimoji="0" lang="zh-CN" altLang="en-US" sz="2800">
                <a:latin typeface="汉鼎简楷体" pitchFamily="49" charset="-122"/>
                <a:ea typeface="汉鼎简楷体" pitchFamily="49" charset="-122"/>
              </a:rPr>
              <a:t>坚持这个论证的</a:t>
            </a:r>
            <a:r>
              <a:rPr kumimoji="0" lang="zh-CN" altLang="en-US" sz="2800">
                <a:solidFill>
                  <a:srgbClr val="FF6600"/>
                </a:solidFill>
                <a:latin typeface="汉鼎简楷体" pitchFamily="49" charset="-122"/>
                <a:ea typeface="汉鼎简楷体" pitchFamily="49" charset="-122"/>
              </a:rPr>
              <a:t>结论不变</a:t>
            </a:r>
            <a:r>
              <a:rPr kumimoji="0" lang="zh-CN" altLang="en-US" sz="2800">
                <a:latin typeface="汉鼎简楷体" pitchFamily="49" charset="-122"/>
                <a:ea typeface="汉鼎简楷体" pitchFamily="49" charset="-122"/>
              </a:rPr>
              <a:t>，或者加强这个论证的某些部分。</a:t>
            </a:r>
          </a:p>
          <a:p>
            <a:pPr lvl="1">
              <a:buFont typeface="Wingdings" pitchFamily="2" charset="2"/>
              <a:buChar char="Ø"/>
            </a:pPr>
            <a:r>
              <a:rPr kumimoji="0" lang="zh-CN" altLang="en-US" sz="2800">
                <a:latin typeface="汉鼎简楷体" pitchFamily="49" charset="-122"/>
                <a:ea typeface="汉鼎简楷体" pitchFamily="49" charset="-122"/>
              </a:rPr>
              <a:t> </a:t>
            </a:r>
            <a:r>
              <a:rPr kumimoji="0" lang="en-US" altLang="zh-CN" sz="2800">
                <a:latin typeface="汉鼎简楷体" pitchFamily="49" charset="-122"/>
                <a:ea typeface="汉鼎简楷体" pitchFamily="49" charset="-122"/>
              </a:rPr>
              <a:t>(2) </a:t>
            </a:r>
            <a:r>
              <a:rPr kumimoji="0" lang="zh-CN" altLang="en-US" sz="2800">
                <a:solidFill>
                  <a:srgbClr val="FF6600"/>
                </a:solidFill>
                <a:latin typeface="汉鼎简楷体" pitchFamily="49" charset="-122"/>
                <a:ea typeface="汉鼎简楷体" pitchFamily="49" charset="-122"/>
              </a:rPr>
              <a:t>综合</a:t>
            </a:r>
            <a:r>
              <a:rPr kumimoji="0" lang="zh-CN" altLang="en-US" sz="2800">
                <a:latin typeface="汉鼎简楷体" pitchFamily="49" charset="-122"/>
                <a:ea typeface="汉鼎简楷体" pitchFamily="49" charset="-122"/>
              </a:rPr>
              <a:t>反对方的论证内容，</a:t>
            </a:r>
            <a:r>
              <a:rPr kumimoji="0" lang="zh-CN" altLang="en-US" sz="2800">
                <a:solidFill>
                  <a:srgbClr val="FF6600"/>
                </a:solidFill>
                <a:latin typeface="汉鼎简楷体" pitchFamily="49" charset="-122"/>
                <a:ea typeface="汉鼎简楷体" pitchFamily="49" charset="-122"/>
              </a:rPr>
              <a:t>调整</a:t>
            </a:r>
            <a:r>
              <a:rPr kumimoji="0" lang="zh-CN" altLang="en-US" sz="2800">
                <a:latin typeface="汉鼎简楷体" pitchFamily="49" charset="-122"/>
                <a:ea typeface="汉鼎简楷体" pitchFamily="49" charset="-122"/>
              </a:rPr>
              <a:t>自己的论证。</a:t>
            </a:r>
          </a:p>
          <a:p>
            <a:pPr lvl="1">
              <a:buFont typeface="Wingdings" pitchFamily="2" charset="2"/>
              <a:buChar char="Ø"/>
            </a:pPr>
            <a:r>
              <a:rPr kumimoji="0" lang="zh-CN" altLang="en-US" sz="2800">
                <a:latin typeface="汉鼎简楷体" pitchFamily="49" charset="-122"/>
                <a:ea typeface="汉鼎简楷体" pitchFamily="49" charset="-122"/>
              </a:rPr>
              <a:t> </a:t>
            </a:r>
            <a:r>
              <a:rPr kumimoji="0" lang="en-US" altLang="zh-CN" sz="2800">
                <a:latin typeface="汉鼎简楷体" pitchFamily="49" charset="-122"/>
                <a:ea typeface="汉鼎简楷体" pitchFamily="49" charset="-122"/>
              </a:rPr>
              <a:t>(3) </a:t>
            </a:r>
            <a:r>
              <a:rPr kumimoji="0" lang="zh-CN" altLang="en-US" sz="2800">
                <a:solidFill>
                  <a:srgbClr val="FF6600"/>
                </a:solidFill>
                <a:latin typeface="汉鼎简楷体" pitchFamily="49" charset="-122"/>
                <a:ea typeface="汉鼎简楷体" pitchFamily="49" charset="-122"/>
              </a:rPr>
              <a:t>修正结论</a:t>
            </a:r>
            <a:r>
              <a:rPr kumimoji="0" lang="zh-CN" altLang="en-US" sz="2800">
                <a:latin typeface="汉鼎简楷体" pitchFamily="49" charset="-122"/>
                <a:ea typeface="汉鼎简楷体" pitchFamily="49" charset="-122"/>
              </a:rPr>
              <a:t>的强度和适用范围。</a:t>
            </a:r>
            <a:endParaRPr kumimoji="0" lang="en-US" altLang="zh-CN" sz="2800">
              <a:latin typeface="汉鼎简楷体" pitchFamily="49" charset="-122"/>
              <a:ea typeface="汉鼎简楷体" pitchFamily="49" charset="-122"/>
            </a:endParaRPr>
          </a:p>
          <a:p>
            <a:pPr lvl="1">
              <a:buFont typeface="Wingdings" pitchFamily="2" charset="2"/>
              <a:buChar char="Ø"/>
            </a:pPr>
            <a:r>
              <a:rPr kumimoji="0" lang="zh-CN" altLang="en-US" sz="2800">
                <a:latin typeface="汉鼎简楷体" pitchFamily="49" charset="-122"/>
                <a:ea typeface="汉鼎简楷体" pitchFamily="49" charset="-122"/>
              </a:rPr>
              <a:t> </a:t>
            </a:r>
            <a:r>
              <a:rPr kumimoji="0" lang="en-US" altLang="zh-CN" sz="2800">
                <a:latin typeface="汉鼎简楷体" pitchFamily="49" charset="-122"/>
                <a:ea typeface="汉鼎简楷体" pitchFamily="49" charset="-122"/>
              </a:rPr>
              <a:t>(4) </a:t>
            </a:r>
            <a:r>
              <a:rPr kumimoji="0" lang="zh-CN" altLang="en-US" sz="2800">
                <a:solidFill>
                  <a:srgbClr val="FF6600"/>
                </a:solidFill>
                <a:latin typeface="汉鼎简楷体" pitchFamily="49" charset="-122"/>
                <a:ea typeface="汉鼎简楷体" pitchFamily="49" charset="-122"/>
              </a:rPr>
              <a:t>接受反对方</a:t>
            </a:r>
            <a:r>
              <a:rPr kumimoji="0" lang="zh-CN" altLang="en-US" sz="2800">
                <a:latin typeface="汉鼎简楷体" pitchFamily="49" charset="-122"/>
                <a:ea typeface="汉鼎简楷体" pitchFamily="49" charset="-122"/>
              </a:rPr>
              <a:t>的论证，</a:t>
            </a:r>
            <a:r>
              <a:rPr kumimoji="0" lang="zh-CN" altLang="en-US" sz="2800">
                <a:solidFill>
                  <a:srgbClr val="FF6600"/>
                </a:solidFill>
                <a:latin typeface="汉鼎简楷体" pitchFamily="49" charset="-122"/>
                <a:ea typeface="汉鼎简楷体" pitchFamily="49" charset="-122"/>
              </a:rPr>
              <a:t>放弃</a:t>
            </a:r>
            <a:r>
              <a:rPr kumimoji="0" lang="zh-CN" altLang="en-US" sz="2800">
                <a:latin typeface="汉鼎简楷体" pitchFamily="49" charset="-122"/>
                <a:ea typeface="汉鼎简楷体" pitchFamily="49" charset="-122"/>
              </a:rPr>
              <a:t>自己论证的</a:t>
            </a:r>
            <a:r>
              <a:rPr kumimoji="0" lang="zh-CN" altLang="en-US" sz="2800">
                <a:solidFill>
                  <a:srgbClr val="FF6600"/>
                </a:solidFill>
                <a:latin typeface="汉鼎简楷体" pitchFamily="49" charset="-122"/>
                <a:ea typeface="汉鼎简楷体" pitchFamily="49" charset="-122"/>
              </a:rPr>
              <a:t>结论</a:t>
            </a:r>
            <a:r>
              <a:rPr kumimoji="0" lang="zh-CN" altLang="en-US" sz="2800">
                <a:latin typeface="汉鼎简楷体" pitchFamily="49" charset="-122"/>
                <a:ea typeface="汉鼎简楷体" pitchFamily="49" charset="-122"/>
              </a:rPr>
              <a:t>。</a:t>
            </a:r>
          </a:p>
          <a:p>
            <a:pPr lvl="1">
              <a:buFont typeface="Wingdings" pitchFamily="2" charset="2"/>
              <a:buChar char="Ø"/>
            </a:pPr>
            <a:r>
              <a:rPr kumimoji="0" lang="zh-CN" altLang="en-US" sz="2800">
                <a:latin typeface="汉鼎简楷体" pitchFamily="49" charset="-122"/>
                <a:ea typeface="汉鼎简楷体" pitchFamily="49" charset="-122"/>
              </a:rPr>
              <a:t> </a:t>
            </a:r>
            <a:r>
              <a:rPr kumimoji="0" lang="en-US" altLang="zh-CN" sz="2800">
                <a:latin typeface="汉鼎简楷体" pitchFamily="49" charset="-122"/>
                <a:ea typeface="汉鼎简楷体" pitchFamily="49" charset="-122"/>
              </a:rPr>
              <a:t>(5) </a:t>
            </a:r>
            <a:r>
              <a:rPr kumimoji="0" lang="zh-CN" altLang="en-US" sz="2800">
                <a:solidFill>
                  <a:srgbClr val="FF6600"/>
                </a:solidFill>
                <a:latin typeface="汉鼎简楷体" pitchFamily="49" charset="-122"/>
                <a:ea typeface="汉鼎简楷体" pitchFamily="49" charset="-122"/>
              </a:rPr>
              <a:t>开创</a:t>
            </a:r>
            <a:r>
              <a:rPr kumimoji="0" lang="zh-CN" altLang="en-US" sz="2800">
                <a:latin typeface="汉鼎简楷体" pitchFamily="49" charset="-122"/>
                <a:ea typeface="汉鼎简楷体" pitchFamily="49" charset="-122"/>
              </a:rPr>
              <a:t>新的综合－用</a:t>
            </a:r>
            <a:r>
              <a:rPr kumimoji="0" lang="zh-CN" altLang="en-US" sz="2800">
                <a:solidFill>
                  <a:srgbClr val="FF6600"/>
                </a:solidFill>
                <a:latin typeface="汉鼎简楷体" pitchFamily="49" charset="-122"/>
                <a:ea typeface="汉鼎简楷体" pitchFamily="49" charset="-122"/>
              </a:rPr>
              <a:t>新</a:t>
            </a:r>
            <a:r>
              <a:rPr kumimoji="0" lang="zh-CN" altLang="en-US" sz="2800">
                <a:latin typeface="汉鼎简楷体" pitchFamily="49" charset="-122"/>
                <a:ea typeface="汉鼎简楷体" pitchFamily="49" charset="-122"/>
              </a:rPr>
              <a:t>观念和</a:t>
            </a:r>
            <a:r>
              <a:rPr kumimoji="0" lang="zh-CN" altLang="en-US" sz="2800">
                <a:solidFill>
                  <a:srgbClr val="FF6600"/>
                </a:solidFill>
                <a:latin typeface="汉鼎简楷体" pitchFamily="49" charset="-122"/>
                <a:ea typeface="汉鼎简楷体" pitchFamily="49" charset="-122"/>
              </a:rPr>
              <a:t>新</a:t>
            </a:r>
            <a:r>
              <a:rPr kumimoji="0" lang="zh-CN" altLang="en-US" sz="2800">
                <a:latin typeface="汉鼎简楷体" pitchFamily="49" charset="-122"/>
                <a:ea typeface="汉鼎简楷体" pitchFamily="49" charset="-122"/>
              </a:rPr>
              <a:t>论证来达到</a:t>
            </a:r>
            <a:r>
              <a:rPr kumimoji="0" lang="zh-CN" altLang="en-US" sz="2800">
                <a:solidFill>
                  <a:srgbClr val="FF6600"/>
                </a:solidFill>
                <a:latin typeface="汉鼎简楷体" pitchFamily="49" charset="-122"/>
                <a:ea typeface="汉鼎简楷体" pitchFamily="49" charset="-122"/>
              </a:rPr>
              <a:t>新</a:t>
            </a:r>
            <a:r>
              <a:rPr kumimoji="0" lang="zh-CN" altLang="en-US" sz="2800">
                <a:latin typeface="汉鼎简楷体" pitchFamily="49" charset="-122"/>
                <a:ea typeface="汉鼎简楷体" pitchFamily="49" charset="-122"/>
              </a:rPr>
              <a:t>结论。</a:t>
            </a:r>
            <a:endParaRPr kumimoji="0" lang="zh-CN" altLang="en-US" sz="2800"/>
          </a:p>
        </p:txBody>
      </p:sp>
      <p:sp>
        <p:nvSpPr>
          <p:cNvPr id="2" name="幻灯片编号占位符 1">
            <a:extLst>
              <a:ext uri="{FF2B5EF4-FFF2-40B4-BE49-F238E27FC236}">
                <a16:creationId xmlns:a16="http://schemas.microsoft.com/office/drawing/2014/main" id="{700CBC8A-A6E2-236A-87CF-DD6F7C5A69DA}"/>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C64E7689-DBE3-3B47-94E9-9B4EEBA10952}" type="slidenum">
              <a:rPr kumimoji="0" lang="en-US" altLang="zh-CN" sz="1200"/>
              <a:pPr/>
              <a:t>40</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32771">
                                            <p:txEl>
                                              <p:pRg st="4" end="4"/>
                                            </p:txEl>
                                          </p:spTgt>
                                        </p:tgtEl>
                                        <p:attrNameLst>
                                          <p:attrName>style.fontStyle</p:attrName>
                                        </p:attrNameLst>
                                      </p:cBhvr>
                                      <p:to>
                                        <p:strVal val="normal"/>
                                      </p:to>
                                    </p:set>
                                    <p:set>
                                      <p:cBhvr override="childStyle">
                                        <p:cTn id="7" dur="indefinite"/>
                                        <p:tgtEl>
                                          <p:spTgt spid="32771">
                                            <p:txEl>
                                              <p:pRg st="4" end="4"/>
                                            </p:txEl>
                                          </p:spTgt>
                                        </p:tgtEl>
                                        <p:attrNameLst>
                                          <p:attrName>style.fontWeight</p:attrName>
                                        </p:attrNameLst>
                                      </p:cBhvr>
                                      <p:to>
                                        <p:strVal val="bold"/>
                                      </p:to>
                                    </p:set>
                                    <p:set>
                                      <p:cBhvr override="childStyle">
                                        <p:cTn id="8" dur="indefinite"/>
                                        <p:tgtEl>
                                          <p:spTgt spid="32771">
                                            <p:txEl>
                                              <p:pRg st="4" end="4"/>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32771">
                                            <p:txEl>
                                              <p:pRg st="5" end="5"/>
                                            </p:txEl>
                                          </p:spTgt>
                                        </p:tgtEl>
                                        <p:attrNameLst>
                                          <p:attrName>style.fontStyle</p:attrName>
                                        </p:attrNameLst>
                                      </p:cBhvr>
                                      <p:to>
                                        <p:strVal val="normal"/>
                                      </p:to>
                                    </p:set>
                                    <p:set>
                                      <p:cBhvr override="childStyle">
                                        <p:cTn id="13" dur="indefinite"/>
                                        <p:tgtEl>
                                          <p:spTgt spid="32771">
                                            <p:txEl>
                                              <p:pRg st="5" end="5"/>
                                            </p:txEl>
                                          </p:spTgt>
                                        </p:tgtEl>
                                        <p:attrNameLst>
                                          <p:attrName>style.fontWeight</p:attrName>
                                        </p:attrNameLst>
                                      </p:cBhvr>
                                      <p:to>
                                        <p:strVal val="bold"/>
                                      </p:to>
                                    </p:set>
                                    <p:set>
                                      <p:cBhvr override="childStyle">
                                        <p:cTn id="14" dur="indefinite"/>
                                        <p:tgtEl>
                                          <p:spTgt spid="32771">
                                            <p:txEl>
                                              <p:pRg st="5" end="5"/>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childTnLst>
                                    <p:set>
                                      <p:cBhvr override="childStyle">
                                        <p:cTn id="18" dur="indefinite"/>
                                        <p:tgtEl>
                                          <p:spTgt spid="32771">
                                            <p:txEl>
                                              <p:pRg st="6" end="6"/>
                                            </p:txEl>
                                          </p:spTgt>
                                        </p:tgtEl>
                                        <p:attrNameLst>
                                          <p:attrName>style.fontStyle</p:attrName>
                                        </p:attrNameLst>
                                      </p:cBhvr>
                                      <p:to>
                                        <p:strVal val="normal"/>
                                      </p:to>
                                    </p:set>
                                    <p:set>
                                      <p:cBhvr override="childStyle">
                                        <p:cTn id="19" dur="indefinite"/>
                                        <p:tgtEl>
                                          <p:spTgt spid="32771">
                                            <p:txEl>
                                              <p:pRg st="6" end="6"/>
                                            </p:txEl>
                                          </p:spTgt>
                                        </p:tgtEl>
                                        <p:attrNameLst>
                                          <p:attrName>style.fontWeight</p:attrName>
                                        </p:attrNameLst>
                                      </p:cBhvr>
                                      <p:to>
                                        <p:strVal val="bold"/>
                                      </p:to>
                                    </p:set>
                                    <p:set>
                                      <p:cBhvr override="childStyle">
                                        <p:cTn id="20" dur="indefinite"/>
                                        <p:tgtEl>
                                          <p:spTgt spid="32771">
                                            <p:txEl>
                                              <p:pRg st="6" end="6"/>
                                            </p:txEl>
                                          </p:spTgt>
                                        </p:tgtEl>
                                        <p:attrNameLst>
                                          <p:attrName>style.textDecorationUnderline</p:attrName>
                                        </p:attrNameLst>
                                      </p:cBhvr>
                                      <p:to>
                                        <p:strVal val="fals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mph" presetSubtype="1" nodeType="clickEffect">
                                  <p:stCondLst>
                                    <p:cond delay="0"/>
                                  </p:stCondLst>
                                  <p:childTnLst>
                                    <p:set>
                                      <p:cBhvr override="childStyle">
                                        <p:cTn id="24" dur="indefinite"/>
                                        <p:tgtEl>
                                          <p:spTgt spid="32771">
                                            <p:txEl>
                                              <p:pRg st="7" end="7"/>
                                            </p:txEl>
                                          </p:spTgt>
                                        </p:tgtEl>
                                        <p:attrNameLst>
                                          <p:attrName>style.fontStyle</p:attrName>
                                        </p:attrNameLst>
                                      </p:cBhvr>
                                      <p:to>
                                        <p:strVal val="normal"/>
                                      </p:to>
                                    </p:set>
                                    <p:set>
                                      <p:cBhvr override="childStyle">
                                        <p:cTn id="25" dur="indefinite"/>
                                        <p:tgtEl>
                                          <p:spTgt spid="32771">
                                            <p:txEl>
                                              <p:pRg st="7" end="7"/>
                                            </p:txEl>
                                          </p:spTgt>
                                        </p:tgtEl>
                                        <p:attrNameLst>
                                          <p:attrName>style.fontWeight</p:attrName>
                                        </p:attrNameLst>
                                      </p:cBhvr>
                                      <p:to>
                                        <p:strVal val="bold"/>
                                      </p:to>
                                    </p:set>
                                    <p:set>
                                      <p:cBhvr override="childStyle">
                                        <p:cTn id="26" dur="indefinite"/>
                                        <p:tgtEl>
                                          <p:spTgt spid="32771">
                                            <p:txEl>
                                              <p:pRg st="7" end="7"/>
                                            </p:txEl>
                                          </p:spTgt>
                                        </p:tgtEl>
                                        <p:attrNameLst>
                                          <p:attrName>style.textDecorationUnderline</p:attrName>
                                        </p:attrNameLst>
                                      </p:cBhvr>
                                      <p:to>
                                        <p:strVal val="fals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mph" presetSubtype="1" nodeType="clickEffect">
                                  <p:stCondLst>
                                    <p:cond delay="0"/>
                                  </p:stCondLst>
                                  <p:childTnLst>
                                    <p:set>
                                      <p:cBhvr override="childStyle">
                                        <p:cTn id="30" dur="indefinite"/>
                                        <p:tgtEl>
                                          <p:spTgt spid="32771">
                                            <p:txEl>
                                              <p:pRg st="8" end="8"/>
                                            </p:txEl>
                                          </p:spTgt>
                                        </p:tgtEl>
                                        <p:attrNameLst>
                                          <p:attrName>style.fontStyle</p:attrName>
                                        </p:attrNameLst>
                                      </p:cBhvr>
                                      <p:to>
                                        <p:strVal val="normal"/>
                                      </p:to>
                                    </p:set>
                                    <p:set>
                                      <p:cBhvr override="childStyle">
                                        <p:cTn id="31" dur="indefinite"/>
                                        <p:tgtEl>
                                          <p:spTgt spid="32771">
                                            <p:txEl>
                                              <p:pRg st="8" end="8"/>
                                            </p:txEl>
                                          </p:spTgt>
                                        </p:tgtEl>
                                        <p:attrNameLst>
                                          <p:attrName>style.fontWeight</p:attrName>
                                        </p:attrNameLst>
                                      </p:cBhvr>
                                      <p:to>
                                        <p:strVal val="bold"/>
                                      </p:to>
                                    </p:set>
                                    <p:set>
                                      <p:cBhvr override="childStyle">
                                        <p:cTn id="32" dur="indefinite"/>
                                        <p:tgtEl>
                                          <p:spTgt spid="32771">
                                            <p:txEl>
                                              <p:pRg st="8" end="8"/>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6">
            <a:extLst>
              <a:ext uri="{FF2B5EF4-FFF2-40B4-BE49-F238E27FC236}">
                <a16:creationId xmlns:a16="http://schemas.microsoft.com/office/drawing/2014/main" id="{35C01C62-84DE-8663-2CED-18A1DAE7238F}"/>
              </a:ext>
            </a:extLst>
          </p:cNvPr>
          <p:cNvSpPr>
            <a:spLocks noChangeArrowheads="1"/>
          </p:cNvSpPr>
          <p:nvPr/>
        </p:nvSpPr>
        <p:spPr bwMode="auto">
          <a:xfrm>
            <a:off x="457200" y="304800"/>
            <a:ext cx="8305800" cy="524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3.3</a:t>
            </a:r>
            <a:r>
              <a:rPr kumimoji="0" lang="zh-CN" altLang="en-US" sz="3000" b="1">
                <a:solidFill>
                  <a:srgbClr val="FFCC66"/>
                </a:solidFill>
              </a:rPr>
              <a:t>　将结论限制在证据的保护伞下</a:t>
            </a:r>
          </a:p>
          <a:p>
            <a:endParaRPr kumimoji="0" lang="zh-CN" altLang="en-US"/>
          </a:p>
          <a:p>
            <a:r>
              <a:rPr kumimoji="0" lang="zh-CN" altLang="en-US" sz="2800"/>
              <a:t>　</a:t>
            </a:r>
            <a:r>
              <a:rPr kumimoji="0" lang="zh-CN" altLang="en-US" sz="2800" b="1">
                <a:solidFill>
                  <a:srgbClr val="FF6600"/>
                </a:solidFill>
              </a:rPr>
              <a:t>调整结论</a:t>
            </a:r>
            <a:r>
              <a:rPr kumimoji="0" lang="zh-CN" altLang="en-US" sz="2800" b="1"/>
              <a:t>是一个常见的加强论证合理性的办法。论证被发现不合理，常常指的是结论超出了证据的力度。</a:t>
            </a:r>
          </a:p>
          <a:p>
            <a:endParaRPr kumimoji="0" lang="zh-CN" altLang="en-US" sz="2800" b="1"/>
          </a:p>
          <a:p>
            <a:r>
              <a:rPr kumimoji="0" lang="zh-CN" altLang="en-US" sz="2800"/>
              <a:t>　</a:t>
            </a:r>
            <a:r>
              <a:rPr kumimoji="0" lang="zh-CN" altLang="en-US" sz="2800" b="1"/>
              <a:t>调整结论的办法有两大方面：</a:t>
            </a:r>
            <a:endParaRPr kumimoji="0" lang="en-US" altLang="zh-CN" sz="2800" b="1"/>
          </a:p>
          <a:p>
            <a:endParaRPr kumimoji="0" lang="zh-CN" altLang="en-US" sz="2800" b="1"/>
          </a:p>
          <a:p>
            <a:pPr lvl="1">
              <a:buFont typeface="Wingdings" pitchFamily="2" charset="2"/>
              <a:buNone/>
            </a:pPr>
            <a:r>
              <a:rPr kumimoji="0" lang="zh-CN" altLang="en-US" sz="2800"/>
              <a:t>一、调整前提</a:t>
            </a:r>
            <a:r>
              <a:rPr kumimoji="0" lang="zh-CN" altLang="en-US" sz="2800">
                <a:solidFill>
                  <a:srgbClr val="FF6600"/>
                </a:solidFill>
              </a:rPr>
              <a:t>支持</a:t>
            </a:r>
            <a:r>
              <a:rPr kumimoji="0" lang="zh-CN" altLang="en-US" sz="2800"/>
              <a:t>结论的强弱程度</a:t>
            </a:r>
            <a:r>
              <a:rPr kumimoji="0" lang="en-US" altLang="zh-CN" sz="2800"/>
              <a:t>: </a:t>
            </a:r>
            <a:r>
              <a:rPr kumimoji="0" lang="zh-CN" altLang="en-US" sz="2800">
                <a:solidFill>
                  <a:srgbClr val="FF6600"/>
                </a:solidFill>
              </a:rPr>
              <a:t>从必然到或然</a:t>
            </a:r>
            <a:endParaRPr kumimoji="0" lang="en-US" altLang="zh-CN" sz="2800">
              <a:solidFill>
                <a:srgbClr val="FF6600"/>
              </a:solidFill>
            </a:endParaRPr>
          </a:p>
          <a:p>
            <a:pPr lvl="1">
              <a:buFont typeface="Wingdings" pitchFamily="2" charset="2"/>
              <a:buNone/>
            </a:pPr>
            <a:r>
              <a:rPr kumimoji="0" lang="zh-CN" altLang="en-US" sz="2800">
                <a:solidFill>
                  <a:srgbClr val="FF6600"/>
                </a:solidFill>
              </a:rPr>
              <a:t> </a:t>
            </a:r>
          </a:p>
          <a:p>
            <a:pPr lvl="1">
              <a:buFont typeface="Wingdings" pitchFamily="2" charset="2"/>
              <a:buNone/>
            </a:pPr>
            <a:r>
              <a:rPr kumimoji="0" lang="zh-CN" altLang="en-US" sz="2800"/>
              <a:t>二、调整结论的</a:t>
            </a:r>
            <a:r>
              <a:rPr kumimoji="0" lang="zh-CN" altLang="en-US" sz="2800">
                <a:solidFill>
                  <a:srgbClr val="FF6600"/>
                </a:solidFill>
              </a:rPr>
              <a:t>适用范围</a:t>
            </a:r>
            <a:r>
              <a:rPr kumimoji="0" lang="zh-CN" altLang="en-US" sz="2800"/>
              <a:t>和程度</a:t>
            </a:r>
            <a:r>
              <a:rPr kumimoji="0" lang="en-US" altLang="zh-CN" sz="2800"/>
              <a:t>: </a:t>
            </a:r>
            <a:r>
              <a:rPr kumimoji="0" lang="zh-CN" altLang="en-US" sz="2800">
                <a:solidFill>
                  <a:srgbClr val="FF6600"/>
                </a:solidFill>
              </a:rPr>
              <a:t>从所有到有些 </a:t>
            </a:r>
          </a:p>
          <a:p>
            <a:endParaRPr kumimoji="0" lang="zh-CN" altLang="en-US"/>
          </a:p>
          <a:p>
            <a:r>
              <a:rPr kumimoji="0" lang="zh-CN" altLang="en-US" sz="1800"/>
              <a:t>　</a:t>
            </a:r>
            <a:endParaRPr kumimoji="0" lang="en-US" altLang="zh-CN" sz="2000">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D78E59B6-5CB6-1B29-4056-E3E3A22985D2}"/>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4C673F63-2A57-FC4E-9160-060C84CD4A29}" type="slidenum">
              <a:rPr kumimoji="0" lang="en-US" altLang="zh-CN" sz="1200"/>
              <a:pPr/>
              <a:t>41</a:t>
            </a:fld>
            <a:endParaRPr kumimoji="0" lang="en-US" altLang="zh-CN"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a:extLst>
              <a:ext uri="{FF2B5EF4-FFF2-40B4-BE49-F238E27FC236}">
                <a16:creationId xmlns:a16="http://schemas.microsoft.com/office/drawing/2014/main" id="{1556CF90-F40C-025C-DC79-AB0CB54A6780}"/>
              </a:ext>
            </a:extLst>
          </p:cNvPr>
          <p:cNvSpPr>
            <a:spLocks noChangeArrowheads="1"/>
          </p:cNvSpPr>
          <p:nvPr/>
        </p:nvSpPr>
        <p:spPr bwMode="auto">
          <a:xfrm>
            <a:off x="152400" y="304800"/>
            <a:ext cx="8610600" cy="582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3.3</a:t>
            </a:r>
            <a:r>
              <a:rPr kumimoji="0" lang="zh-CN" altLang="en-US" sz="3000" b="1">
                <a:solidFill>
                  <a:srgbClr val="FFCC66"/>
                </a:solidFill>
              </a:rPr>
              <a:t>　将结论限制在证据的保护伞下</a:t>
            </a:r>
          </a:p>
          <a:p>
            <a:endParaRPr kumimoji="0" lang="zh-CN" altLang="en-US"/>
          </a:p>
          <a:p>
            <a:r>
              <a:rPr kumimoji="0" lang="zh-CN" altLang="en-US" sz="1600"/>
              <a:t>　</a:t>
            </a:r>
            <a:endParaRPr kumimoji="0" lang="zh-CN" altLang="en-US"/>
          </a:p>
          <a:p>
            <a:r>
              <a:rPr kumimoji="0" lang="zh-CN" altLang="en-US" sz="1800"/>
              <a:t>　</a:t>
            </a:r>
            <a:r>
              <a:rPr kumimoji="0" lang="zh-CN" altLang="en-US" sz="2800" b="1"/>
              <a:t>表述结论的</a:t>
            </a:r>
            <a:r>
              <a:rPr kumimoji="0" lang="zh-CN" altLang="en-US" sz="2800" b="1">
                <a:solidFill>
                  <a:srgbClr val="FF6600"/>
                </a:solidFill>
              </a:rPr>
              <a:t>强度</a:t>
            </a:r>
            <a:r>
              <a:rPr kumimoji="0" lang="zh-CN" altLang="en-US" sz="2800" b="1"/>
              <a:t>和</a:t>
            </a:r>
            <a:r>
              <a:rPr kumimoji="0" lang="zh-CN" altLang="en-US" sz="2800" b="1">
                <a:solidFill>
                  <a:srgbClr val="FF6600"/>
                </a:solidFill>
              </a:rPr>
              <a:t>程度</a:t>
            </a:r>
            <a:r>
              <a:rPr kumimoji="0" lang="zh-CN" altLang="en-US" sz="2800" b="1"/>
              <a:t>的词语：</a:t>
            </a:r>
          </a:p>
          <a:p>
            <a:pPr>
              <a:buFont typeface="Wingdings" pitchFamily="2" charset="2"/>
              <a:buNone/>
            </a:pPr>
            <a:endParaRPr kumimoji="0" lang="zh-CN" altLang="en-US" sz="2800"/>
          </a:p>
          <a:p>
            <a:pPr lvl="1"/>
            <a:r>
              <a:rPr kumimoji="0" lang="zh-CN" altLang="en-US" sz="2800">
                <a:latin typeface="汉鼎简楷体" pitchFamily="49" charset="-122"/>
                <a:ea typeface="汉鼎简楷体" pitchFamily="49" charset="-122"/>
              </a:rPr>
              <a:t>量词：数量和范围；</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全部</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所有</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 大部分</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多数</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很多</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一些</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个别</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某个</a:t>
            </a:r>
            <a:endParaRPr kumimoji="0" lang="en-US" altLang="zh-CN" sz="2800">
              <a:latin typeface="汉鼎简楷体" pitchFamily="49" charset="-122"/>
              <a:ea typeface="汉鼎简楷体" pitchFamily="49" charset="-122"/>
            </a:endParaRPr>
          </a:p>
          <a:p>
            <a:pPr lvl="1"/>
            <a:r>
              <a:rPr kumimoji="0" lang="zh-CN" altLang="en-US" sz="2800">
                <a:latin typeface="汉鼎简楷体" pitchFamily="49" charset="-122"/>
                <a:ea typeface="汉鼎简楷体" pitchFamily="49" charset="-122"/>
              </a:rPr>
              <a:t>时态：时间的长短和出现频率；永远</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总是</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一贯</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有时</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一段时期</a:t>
            </a:r>
            <a:endParaRPr kumimoji="0" lang="en-US" altLang="zh-CN" sz="2800">
              <a:latin typeface="汉鼎简楷体" pitchFamily="49" charset="-122"/>
              <a:ea typeface="汉鼎简楷体" pitchFamily="49" charset="-122"/>
            </a:endParaRPr>
          </a:p>
          <a:p>
            <a:pPr lvl="1"/>
            <a:r>
              <a:rPr kumimoji="0" lang="zh-CN" altLang="en-US" sz="2800">
                <a:latin typeface="汉鼎简楷体" pitchFamily="49" charset="-122"/>
                <a:ea typeface="汉鼎简楷体" pitchFamily="49" charset="-122"/>
              </a:rPr>
              <a:t>程度：最好</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唯一好</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最好之一</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较好</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好的</a:t>
            </a:r>
          </a:p>
          <a:p>
            <a:pPr lvl="1"/>
            <a:r>
              <a:rPr kumimoji="0" lang="zh-CN" altLang="en-US" sz="2800">
                <a:latin typeface="汉鼎简楷体" pitchFamily="49" charset="-122"/>
                <a:ea typeface="汉鼎简楷体" pitchFamily="49" charset="-122"/>
              </a:rPr>
              <a:t>模态：</a:t>
            </a:r>
            <a:r>
              <a:rPr kumimoji="0" lang="en-US" altLang="zh-CN" sz="2800">
                <a:latin typeface="汉鼎简楷体" pitchFamily="49" charset="-122"/>
                <a:ea typeface="汉鼎简楷体" pitchFamily="49" charset="-122"/>
              </a:rPr>
              <a:t>(</a:t>
            </a:r>
            <a:r>
              <a:rPr kumimoji="0" lang="zh-CN" altLang="en-US" sz="2800"/>
              <a:t>演绎</a:t>
            </a:r>
            <a:r>
              <a:rPr kumimoji="0" lang="en-US" altLang="zh-CN" sz="2800"/>
              <a:t>) </a:t>
            </a:r>
            <a:r>
              <a:rPr kumimoji="0" lang="zh-CN" altLang="en-US" sz="2800">
                <a:latin typeface="汉鼎简楷体" pitchFamily="49" charset="-122"/>
                <a:ea typeface="汉鼎简楷体" pitchFamily="49" charset="-122"/>
              </a:rPr>
              <a:t>这一定是</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这必然是</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这可以逻辑地导出</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这当然是</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这意味着</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这包含着</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这证明了</a:t>
            </a:r>
          </a:p>
          <a:p>
            <a:pPr lvl="1">
              <a:buFont typeface="Wingdings" pitchFamily="2" charset="2"/>
              <a:buNone/>
            </a:pPr>
            <a:r>
              <a:rPr kumimoji="0" lang="zh-CN" altLang="en-US" sz="2800"/>
              <a:t>	  </a:t>
            </a:r>
            <a:r>
              <a:rPr kumimoji="0" lang="en-US" altLang="zh-CN" sz="2800"/>
              <a:t> </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归纳</a:t>
            </a:r>
            <a:r>
              <a:rPr kumimoji="0" lang="en-US" altLang="zh-CN" sz="2800">
                <a:latin typeface="汉鼎简楷体" pitchFamily="49" charset="-122"/>
                <a:ea typeface="汉鼎简楷体" pitchFamily="49" charset="-122"/>
              </a:rPr>
              <a:t>)</a:t>
            </a:r>
            <a:r>
              <a:rPr kumimoji="0" lang="zh-CN" altLang="en-US" sz="2800">
                <a:latin typeface="汉鼎简楷体" pitchFamily="49" charset="-122"/>
                <a:ea typeface="汉鼎简楷体" pitchFamily="49" charset="-122"/>
              </a:rPr>
              <a:t>很可能地，可能地</a:t>
            </a:r>
            <a:r>
              <a:rPr kumimoji="0" lang="en-US" altLang="zh-CN" sz="2800"/>
              <a:t>,</a:t>
            </a:r>
            <a:r>
              <a:rPr kumimoji="0" lang="zh-CN" altLang="en-US" sz="2800">
                <a:latin typeface="汉鼎简楷体" pitchFamily="49" charset="-122"/>
                <a:ea typeface="汉鼎简楷体" pitchFamily="49" charset="-122"/>
              </a:rPr>
              <a:t>或然地</a:t>
            </a:r>
            <a:r>
              <a:rPr kumimoji="0" lang="en-US" altLang="zh-CN" sz="2800"/>
              <a:t>,</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提示</a:t>
            </a:r>
            <a:r>
              <a:rPr kumimoji="0" lang="en-US" altLang="zh-CN" sz="2800"/>
              <a:t>,</a:t>
            </a:r>
            <a:r>
              <a:rPr kumimoji="0" lang="zh-CN" altLang="en-US" sz="2800">
                <a:latin typeface="汉鼎简楷体" pitchFamily="49" charset="-122"/>
                <a:ea typeface="汉鼎简楷体" pitchFamily="49" charset="-122"/>
              </a:rPr>
              <a:t>似乎</a:t>
            </a:r>
            <a:r>
              <a:rPr kumimoji="0" lang="en-US" altLang="zh-CN" sz="2800"/>
              <a:t>,</a:t>
            </a:r>
            <a:r>
              <a:rPr kumimoji="0" lang="en-US" altLang="zh-CN" sz="2800">
                <a:latin typeface="汉鼎简楷体" pitchFamily="49" charset="-122"/>
                <a:ea typeface="汉鼎简楷体" pitchFamily="49" charset="-122"/>
              </a:rPr>
              <a:t> </a:t>
            </a:r>
            <a:r>
              <a:rPr kumimoji="0" lang="zh-CN" altLang="en-US" sz="2800">
                <a:latin typeface="汉鼎简楷体" pitchFamily="49" charset="-122"/>
                <a:ea typeface="汉鼎简楷体" pitchFamily="49" charset="-122"/>
              </a:rPr>
              <a:t>明显地支持</a:t>
            </a:r>
            <a:endParaRPr kumimoji="0" lang="en-US" altLang="zh-CN" sz="2800">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708C6ACF-6542-92B8-D587-271CFDF98E37}"/>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B42EDDAE-B6EF-5E4D-9673-EC4B7AE7D630}" type="slidenum">
              <a:rPr kumimoji="0" lang="en-US" altLang="zh-CN" sz="1200"/>
              <a:pPr/>
              <a:t>42</a:t>
            </a:fld>
            <a:endParaRPr kumimoji="0" lang="en-US" altLang="zh-CN"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5">
            <a:extLst>
              <a:ext uri="{FF2B5EF4-FFF2-40B4-BE49-F238E27FC236}">
                <a16:creationId xmlns:a16="http://schemas.microsoft.com/office/drawing/2014/main" id="{3243F782-DD08-73DE-5725-B6C3468A55CF}"/>
              </a:ext>
            </a:extLst>
          </p:cNvPr>
          <p:cNvSpPr>
            <a:spLocks noChangeArrowheads="1"/>
          </p:cNvSpPr>
          <p:nvPr/>
        </p:nvSpPr>
        <p:spPr bwMode="auto">
          <a:xfrm>
            <a:off x="381000" y="304800"/>
            <a:ext cx="8382000"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200" b="1" i="1">
                <a:solidFill>
                  <a:srgbClr val="000066"/>
                </a:solidFill>
                <a:latin typeface="汉鼎简中楷" charset="-122"/>
                <a:ea typeface="汉鼎简中楷" charset="-122"/>
              </a:rPr>
              <a:t>①琼斯肯定是明年最好的总统候选人</a:t>
            </a:r>
            <a:r>
              <a:rPr kumimoji="0" lang="en-US" altLang="zh-CN" sz="2200" b="1" i="1">
                <a:solidFill>
                  <a:srgbClr val="000066"/>
                </a:solidFill>
                <a:latin typeface="汉鼎简中楷" charset="-122"/>
                <a:ea typeface="汉鼎简中楷" charset="-122"/>
              </a:rPr>
              <a:t>,②</a:t>
            </a:r>
            <a:r>
              <a:rPr kumimoji="0" lang="zh-CN" altLang="en-US" sz="2200" b="1" i="1">
                <a:solidFill>
                  <a:srgbClr val="000066"/>
                </a:solidFill>
                <a:latin typeface="汉鼎简中楷" charset="-122"/>
                <a:ea typeface="汉鼎简中楷" charset="-122"/>
              </a:rPr>
              <a:t>因为她一直表现了行政管理的能力，③而且她比别的候选人更有经验。</a:t>
            </a:r>
            <a:r>
              <a:rPr kumimoji="0" lang="zh-CN" altLang="en-US" sz="2400" i="1">
                <a:solidFill>
                  <a:srgbClr val="000066"/>
                </a:solidFill>
              </a:rPr>
              <a:t>　　</a:t>
            </a:r>
          </a:p>
          <a:p>
            <a:pPr lvl="1">
              <a:buFont typeface="Wingdings" pitchFamily="2" charset="2"/>
              <a:buNone/>
            </a:pPr>
            <a:endParaRPr kumimoji="0" lang="zh-CN" altLang="en-US"/>
          </a:p>
          <a:p>
            <a:pPr>
              <a:buFont typeface="Wingdings" pitchFamily="2" charset="2"/>
              <a:buNone/>
            </a:pPr>
            <a:r>
              <a:rPr kumimoji="0" lang="zh-CN" altLang="en-US" sz="2000"/>
              <a:t>结论是“琼斯肯定是明年最好的总统候选人”，那么两个理由只有合起来才足以支持这个结论，就是说这个论证是相互依赖的多前提结构</a:t>
            </a:r>
            <a:r>
              <a:rPr kumimoji="0" lang="en-US" altLang="zh-CN" sz="2000"/>
              <a:t>:</a:t>
            </a:r>
          </a:p>
        </p:txBody>
      </p:sp>
      <p:sp>
        <p:nvSpPr>
          <p:cNvPr id="34821" name="Rectangle 5">
            <a:extLst>
              <a:ext uri="{FF2B5EF4-FFF2-40B4-BE49-F238E27FC236}">
                <a16:creationId xmlns:a16="http://schemas.microsoft.com/office/drawing/2014/main" id="{206508DA-492D-2451-AFE4-F93833858379}"/>
              </a:ext>
            </a:extLst>
          </p:cNvPr>
          <p:cNvSpPr>
            <a:spLocks noChangeArrowheads="1"/>
          </p:cNvSpPr>
          <p:nvPr/>
        </p:nvSpPr>
        <p:spPr bwMode="auto">
          <a:xfrm>
            <a:off x="3048000" y="1905000"/>
            <a:ext cx="2895600" cy="1381125"/>
          </a:xfrm>
          <a:prstGeom prst="rect">
            <a:avLst/>
          </a:prstGeom>
          <a:solidFill>
            <a:srgbClr val="9966FF">
              <a:alpha val="20000"/>
            </a:srgbClr>
          </a:solidFill>
          <a:ln w="9525">
            <a:solidFill>
              <a:srgbClr val="9966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1">
              <a:buFont typeface="Wingdings" charset="0"/>
              <a:buNone/>
              <a:defRPr/>
            </a:pPr>
            <a:r>
              <a:rPr lang="zh-CN" altLang="en-US" sz="2000" dirty="0">
                <a:solidFill>
                  <a:srgbClr val="000066"/>
                </a:solidFill>
                <a:latin typeface="Arial" charset="0"/>
                <a:ea typeface="宋体" charset="0"/>
                <a:cs typeface="宋体" charset="0"/>
              </a:rPr>
              <a:t> ②前提＋③前提　　 </a:t>
            </a:r>
          </a:p>
          <a:p>
            <a:pPr lvl="1">
              <a:buFont typeface="Wingdings" charset="0"/>
              <a:buNone/>
              <a:defRPr/>
            </a:pPr>
            <a:r>
              <a:rPr lang="zh-CN" altLang="en-US" sz="2000" dirty="0">
                <a:solidFill>
                  <a:srgbClr val="000066"/>
                </a:solidFill>
                <a:latin typeface="Arial" charset="0"/>
                <a:ea typeface="宋体" charset="0"/>
                <a:cs typeface="宋体" charset="0"/>
              </a:rPr>
              <a:t>    └─┬─┘       </a:t>
            </a:r>
          </a:p>
          <a:p>
            <a:pPr lvl="1">
              <a:buFont typeface="Wingdings" charset="0"/>
              <a:buNone/>
              <a:defRPr/>
            </a:pPr>
            <a:r>
              <a:rPr lang="zh-CN" altLang="en-US" sz="2000" dirty="0">
                <a:solidFill>
                  <a:srgbClr val="000066"/>
                </a:solidFill>
                <a:latin typeface="Arial" charset="0"/>
                <a:ea typeface="宋体" charset="0"/>
                <a:cs typeface="宋体" charset="0"/>
              </a:rPr>
              <a:t>　　</a:t>
            </a:r>
            <a:r>
              <a:rPr lang="en-US" altLang="zh-CN" sz="2000" dirty="0">
                <a:solidFill>
                  <a:srgbClr val="000066"/>
                </a:solidFill>
                <a:latin typeface="Arial" charset="0"/>
                <a:ea typeface="宋体" charset="0"/>
                <a:cs typeface="宋体" charset="0"/>
              </a:rPr>
              <a:t>  </a:t>
            </a:r>
            <a:r>
              <a:rPr lang="zh-CN" altLang="en-US" sz="2000" dirty="0">
                <a:solidFill>
                  <a:srgbClr val="000066"/>
                </a:solidFill>
                <a:latin typeface="Arial" charset="0"/>
                <a:ea typeface="宋体" charset="0"/>
                <a:cs typeface="宋体" charset="0"/>
              </a:rPr>
              <a:t>                         </a:t>
            </a:r>
          </a:p>
          <a:p>
            <a:pPr lvl="1">
              <a:buFont typeface="Wingdings" charset="0"/>
              <a:buNone/>
              <a:defRPr/>
            </a:pPr>
            <a:r>
              <a:rPr lang="zh-CN" altLang="en-US" sz="2000" dirty="0">
                <a:solidFill>
                  <a:srgbClr val="000066"/>
                </a:solidFill>
                <a:latin typeface="Arial" charset="0"/>
                <a:ea typeface="宋体" charset="0"/>
                <a:cs typeface="宋体" charset="0"/>
              </a:rPr>
              <a:t>        ①结论　</a:t>
            </a:r>
            <a:r>
              <a:rPr lang="zh-CN" altLang="en-US" sz="2000" dirty="0">
                <a:latin typeface="Arial" charset="0"/>
                <a:ea typeface="宋体" charset="0"/>
                <a:cs typeface="宋体" charset="0"/>
              </a:rPr>
              <a:t> </a:t>
            </a:r>
          </a:p>
        </p:txBody>
      </p:sp>
      <p:sp>
        <p:nvSpPr>
          <p:cNvPr id="112643" name="Line 6">
            <a:extLst>
              <a:ext uri="{FF2B5EF4-FFF2-40B4-BE49-F238E27FC236}">
                <a16:creationId xmlns:a16="http://schemas.microsoft.com/office/drawing/2014/main" id="{6D3D39DC-D1C7-687B-A8B7-88742AA74D70}"/>
              </a:ext>
            </a:extLst>
          </p:cNvPr>
          <p:cNvSpPr>
            <a:spLocks noChangeShapeType="1"/>
          </p:cNvSpPr>
          <p:nvPr/>
        </p:nvSpPr>
        <p:spPr bwMode="auto">
          <a:xfrm>
            <a:off x="4521200" y="2501900"/>
            <a:ext cx="0" cy="381000"/>
          </a:xfrm>
          <a:prstGeom prst="line">
            <a:avLst/>
          </a:prstGeom>
          <a:noFill/>
          <a:ln w="22225">
            <a:solidFill>
              <a:srgbClr val="333399"/>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4823" name="Rectangle 7">
            <a:extLst>
              <a:ext uri="{FF2B5EF4-FFF2-40B4-BE49-F238E27FC236}">
                <a16:creationId xmlns:a16="http://schemas.microsoft.com/office/drawing/2014/main" id="{740D74DC-171E-161F-D4A9-EF719CBCD152}"/>
              </a:ext>
            </a:extLst>
          </p:cNvPr>
          <p:cNvSpPr>
            <a:spLocks noChangeArrowheads="1"/>
          </p:cNvSpPr>
          <p:nvPr/>
        </p:nvSpPr>
        <p:spPr bwMode="auto">
          <a:xfrm>
            <a:off x="228600" y="3505200"/>
            <a:ext cx="8534400" cy="257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r>
              <a:rPr kumimoji="0" lang="zh-CN" altLang="en-US" sz="2000"/>
              <a:t> </a:t>
            </a:r>
            <a:r>
              <a:rPr kumimoji="0" lang="zh-CN" altLang="en-US" sz="2200"/>
              <a:t>反驳这个论证</a:t>
            </a:r>
            <a:r>
              <a:rPr kumimoji="0" lang="en-US" altLang="zh-CN" sz="2200"/>
              <a:t>,</a:t>
            </a:r>
            <a:r>
              <a:rPr kumimoji="0" lang="zh-CN" altLang="en-US" sz="2200"/>
              <a:t> 只要指出其中一个前提不真，这个推导就垮了</a:t>
            </a:r>
            <a:r>
              <a:rPr kumimoji="0" lang="zh-CN" altLang="en-US">
                <a:solidFill>
                  <a:srgbClr val="990033"/>
                </a:solidFill>
              </a:rPr>
              <a:t>。</a:t>
            </a:r>
            <a:endParaRPr kumimoji="0" lang="en-US" altLang="zh-CN" sz="2200"/>
          </a:p>
          <a:p>
            <a:endParaRPr kumimoji="0" lang="en-US" altLang="zh-CN"/>
          </a:p>
          <a:p>
            <a:r>
              <a:rPr kumimoji="0" lang="zh-CN" altLang="en-US" sz="2000"/>
              <a:t> </a:t>
            </a:r>
            <a:r>
              <a:rPr kumimoji="0" lang="zh-CN" altLang="en-US" sz="2200"/>
              <a:t>但是</a:t>
            </a:r>
            <a:r>
              <a:rPr kumimoji="0" lang="zh-CN" altLang="en-US" sz="2200">
                <a:solidFill>
                  <a:srgbClr val="990033"/>
                </a:solidFill>
              </a:rPr>
              <a:t>如果把结论弱化，调整为“琼斯是明年的一个</a:t>
            </a:r>
            <a:r>
              <a:rPr kumimoji="0" lang="zh-CN" altLang="en-US" sz="2200">
                <a:solidFill>
                  <a:srgbClr val="FF0000"/>
                </a:solidFill>
              </a:rPr>
              <a:t>好的</a:t>
            </a:r>
            <a:r>
              <a:rPr kumimoji="0" lang="zh-CN" altLang="en-US" sz="2200">
                <a:solidFill>
                  <a:srgbClr val="990033"/>
                </a:solidFill>
              </a:rPr>
              <a:t>总统候选人”</a:t>
            </a:r>
            <a:r>
              <a:rPr kumimoji="0" lang="zh-CN" altLang="en-US" sz="2200"/>
              <a:t>，论证便成为独立的多前提结构</a:t>
            </a:r>
            <a:r>
              <a:rPr kumimoji="0" lang="en-US" altLang="zh-CN" sz="2200"/>
              <a:t>,</a:t>
            </a:r>
            <a:r>
              <a:rPr kumimoji="0" lang="zh-CN" altLang="en-US" sz="2200"/>
              <a:t>一个就可以支持</a:t>
            </a:r>
            <a:r>
              <a:rPr kumimoji="0" lang="zh-CN" altLang="en-US">
                <a:solidFill>
                  <a:srgbClr val="990033"/>
                </a:solidFill>
              </a:rPr>
              <a:t>。</a:t>
            </a:r>
            <a:endParaRPr kumimoji="0" lang="en-US" altLang="zh-CN" sz="2200"/>
          </a:p>
          <a:p>
            <a:pPr>
              <a:buFont typeface="Wingdings" pitchFamily="2" charset="2"/>
              <a:buNone/>
            </a:pPr>
            <a:endParaRPr kumimoji="0" lang="zh-CN" altLang="en-US"/>
          </a:p>
          <a:p>
            <a:r>
              <a:rPr kumimoji="0" lang="zh-CN" altLang="en-US" sz="2200">
                <a:solidFill>
                  <a:srgbClr val="990033"/>
                </a:solidFill>
              </a:rPr>
              <a:t> 如果进一步弱化，改模态“肯定”为“</a:t>
            </a:r>
            <a:r>
              <a:rPr kumimoji="0" lang="zh-CN" altLang="en-US" sz="2200">
                <a:solidFill>
                  <a:srgbClr val="FF0000"/>
                </a:solidFill>
              </a:rPr>
              <a:t>可能</a:t>
            </a:r>
            <a:r>
              <a:rPr kumimoji="0" lang="zh-CN" altLang="en-US" sz="2200">
                <a:solidFill>
                  <a:srgbClr val="990033"/>
                </a:solidFill>
              </a:rPr>
              <a:t>”，论证就更难反驳</a:t>
            </a:r>
            <a:r>
              <a:rPr kumimoji="0" lang="zh-CN" altLang="en-US">
                <a:solidFill>
                  <a:srgbClr val="990033"/>
                </a:solidFill>
              </a:rPr>
              <a:t>。</a:t>
            </a:r>
            <a:r>
              <a:rPr kumimoji="0" lang="zh-CN" altLang="en-US"/>
              <a:t> </a:t>
            </a:r>
          </a:p>
          <a:p>
            <a:endParaRPr kumimoji="0" lang="zh-CN" altLang="en-US"/>
          </a:p>
          <a:p>
            <a:r>
              <a:rPr kumimoji="0" lang="zh-CN" altLang="en-US" sz="2000"/>
              <a:t> 不过，</a:t>
            </a:r>
            <a:r>
              <a:rPr kumimoji="0" lang="zh-CN" altLang="en-US" sz="2000">
                <a:solidFill>
                  <a:srgbClr val="990033"/>
                </a:solidFill>
              </a:rPr>
              <a:t>不要忘记，我们的目的是知识的增长和行动的合理性，不要因为要使论证的“保险”而成为那个逻辑学家。</a:t>
            </a:r>
            <a:endParaRPr kumimoji="0" lang="en-US" altLang="zh-CN" sz="2000">
              <a:solidFill>
                <a:srgbClr val="990033"/>
              </a:solidFill>
            </a:endParaRPr>
          </a:p>
        </p:txBody>
      </p:sp>
      <p:sp>
        <p:nvSpPr>
          <p:cNvPr id="112645" name="幻灯片编号占位符 1">
            <a:extLst>
              <a:ext uri="{FF2B5EF4-FFF2-40B4-BE49-F238E27FC236}">
                <a16:creationId xmlns:a16="http://schemas.microsoft.com/office/drawing/2014/main" id="{02F1AB36-EC67-8E03-B155-C11954CBAB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B3F91C3B-3C74-C64E-BBB9-AE3A6DA7BCCC}" type="slidenum">
              <a:rPr kumimoji="0" lang="en-US" altLang="zh-CN" sz="1200">
                <a:latin typeface="Garamond" panose="02020404030301010803" pitchFamily="18" charset="0"/>
              </a:rPr>
              <a:pPr/>
              <a:t>43</a:t>
            </a:fld>
            <a:endParaRPr kumimoji="0" lang="en-US" altLang="zh-CN" sz="1200">
              <a:latin typeface="Garamond" panose="02020404030301010803"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13666" name="Rectangle 5">
            <a:extLst>
              <a:ext uri="{FF2B5EF4-FFF2-40B4-BE49-F238E27FC236}">
                <a16:creationId xmlns:a16="http://schemas.microsoft.com/office/drawing/2014/main" id="{38DC96CC-97A3-8A13-594F-186D62D11DBD}"/>
              </a:ext>
            </a:extLst>
          </p:cNvPr>
          <p:cNvSpPr>
            <a:spLocks noChangeArrowheads="1"/>
          </p:cNvSpPr>
          <p:nvPr/>
        </p:nvSpPr>
        <p:spPr bwMode="auto">
          <a:xfrm>
            <a:off x="457200" y="381000"/>
            <a:ext cx="81534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000" b="1" i="1">
                <a:solidFill>
                  <a:srgbClr val="990033"/>
                </a:solidFill>
                <a:latin typeface="汉鼎简楷体" pitchFamily="49" charset="-122"/>
                <a:ea typeface="汉鼎简楷体" pitchFamily="49" charset="-122"/>
              </a:rPr>
              <a:t>１９世纪英国作家迪更斯（</a:t>
            </a:r>
            <a:r>
              <a:rPr kumimoji="0" lang="en-US" altLang="zh-CN" sz="2000" b="1" i="1">
                <a:solidFill>
                  <a:srgbClr val="990033"/>
                </a:solidFill>
                <a:latin typeface="汉鼎简楷体" pitchFamily="49" charset="-122"/>
                <a:ea typeface="汉鼎简楷体" pitchFamily="49" charset="-122"/>
              </a:rPr>
              <a:t>Charles Dickens</a:t>
            </a:r>
            <a:r>
              <a:rPr kumimoji="0" lang="zh-CN" altLang="en-US" sz="2000" b="1" i="1">
                <a:solidFill>
                  <a:srgbClr val="990033"/>
                </a:solidFill>
                <a:latin typeface="汉鼎简楷体" pitchFamily="49" charset="-122"/>
                <a:ea typeface="汉鼎简楷体" pitchFamily="49" charset="-122"/>
              </a:rPr>
              <a:t>）患有狂郁症。在那个时候这个病无法治疗。他只能自己想办法。当他感觉到自己心情会变坏的时候，他就运动。他的运动不是走２０到３０分钟的路，而是一天走上２０到３０英里。迪更斯碰巧了：运动，特别是大量运动，会提高人体中的血清基的水平。在某种程度上，人的心情由体内的血清基的水平决定。抗忧郁症的药比如</a:t>
            </a:r>
            <a:r>
              <a:rPr kumimoji="0" lang="en-US" altLang="zh-CN" sz="2000" b="1" i="1">
                <a:solidFill>
                  <a:srgbClr val="990033"/>
                </a:solidFill>
                <a:latin typeface="汉鼎简楷体" pitchFamily="49" charset="-122"/>
                <a:ea typeface="汉鼎简楷体" pitchFamily="49" charset="-122"/>
              </a:rPr>
              <a:t>Prozac</a:t>
            </a:r>
            <a:r>
              <a:rPr kumimoji="0" lang="zh-CN" altLang="en-US" sz="2000" b="1" i="1">
                <a:solidFill>
                  <a:srgbClr val="990033"/>
                </a:solidFill>
                <a:latin typeface="汉鼎简楷体" pitchFamily="49" charset="-122"/>
                <a:ea typeface="汉鼎简楷体" pitchFamily="49" charset="-122"/>
              </a:rPr>
              <a:t>就是通过提高血清基的水平来起作用。</a:t>
            </a:r>
          </a:p>
          <a:p>
            <a:endParaRPr kumimoji="0" lang="zh-CN" altLang="en-US" i="1">
              <a:solidFill>
                <a:srgbClr val="990033"/>
              </a:solidFill>
              <a:latin typeface="汉鼎简楷体" pitchFamily="49" charset="-122"/>
              <a:ea typeface="汉鼎简楷体" pitchFamily="49" charset="-122"/>
            </a:endParaRPr>
          </a:p>
          <a:p>
            <a:pPr>
              <a:buFont typeface="Wingdings" pitchFamily="2" charset="2"/>
              <a:buNone/>
            </a:pPr>
            <a:r>
              <a:rPr kumimoji="0" lang="zh-CN" altLang="en-US" sz="2000" b="1"/>
              <a:t>从上面这段故事，下面是一些可能的推导：</a:t>
            </a:r>
          </a:p>
          <a:p>
            <a:endParaRPr kumimoji="0" lang="zh-CN" altLang="en-US"/>
          </a:p>
          <a:p>
            <a:pPr>
              <a:buFont typeface="Wingdings" pitchFamily="2" charset="2"/>
              <a:buNone/>
            </a:pPr>
            <a:r>
              <a:rPr kumimoji="0" lang="zh-CN" altLang="en-US" sz="1800"/>
              <a:t>	</a:t>
            </a:r>
            <a:r>
              <a:rPr kumimoji="0" lang="zh-CN" altLang="en-US" sz="2000" b="1">
                <a:solidFill>
                  <a:srgbClr val="0000FF"/>
                </a:solidFill>
                <a:latin typeface="汉鼎简楷体" pitchFamily="49" charset="-122"/>
                <a:ea typeface="汉鼎简楷体" pitchFamily="49" charset="-122"/>
              </a:rPr>
              <a:t>１</a:t>
            </a:r>
            <a:r>
              <a:rPr kumimoji="0" lang="en-US" altLang="zh-CN" sz="2000" b="1">
                <a:solidFill>
                  <a:srgbClr val="0000FF"/>
                </a:solidFill>
                <a:latin typeface="汉鼎简楷体" pitchFamily="49" charset="-122"/>
                <a:ea typeface="汉鼎简楷体" pitchFamily="49" charset="-122"/>
              </a:rPr>
              <a:t>.  </a:t>
            </a:r>
            <a:r>
              <a:rPr kumimoji="0" lang="zh-CN" altLang="en-US" sz="2000" b="1">
                <a:solidFill>
                  <a:srgbClr val="0000FF"/>
                </a:solidFill>
                <a:latin typeface="汉鼎简楷体" pitchFamily="49" charset="-122"/>
                <a:ea typeface="汉鼎简楷体" pitchFamily="49" charset="-122"/>
              </a:rPr>
              <a:t>患忧郁症的人运动不够</a:t>
            </a:r>
          </a:p>
          <a:p>
            <a:pPr>
              <a:buFont typeface="Wingdings" pitchFamily="2" charset="2"/>
              <a:buNone/>
            </a:pPr>
            <a:r>
              <a:rPr kumimoji="0" lang="zh-CN" altLang="en-US" sz="2000" b="1">
                <a:solidFill>
                  <a:srgbClr val="0000FF"/>
                </a:solidFill>
                <a:latin typeface="汉鼎简楷体" pitchFamily="49" charset="-122"/>
                <a:ea typeface="汉鼎简楷体" pitchFamily="49" charset="-122"/>
              </a:rPr>
              <a:t>	２</a:t>
            </a:r>
            <a:r>
              <a:rPr kumimoji="0" lang="en-US" altLang="zh-CN" sz="2000" b="1">
                <a:solidFill>
                  <a:srgbClr val="0000FF"/>
                </a:solidFill>
                <a:latin typeface="汉鼎简楷体" pitchFamily="49" charset="-122"/>
                <a:ea typeface="汉鼎简楷体" pitchFamily="49" charset="-122"/>
              </a:rPr>
              <a:t>.  </a:t>
            </a:r>
            <a:r>
              <a:rPr kumimoji="0" lang="zh-CN" altLang="en-US" sz="2000" b="1">
                <a:solidFill>
                  <a:srgbClr val="0000FF"/>
                </a:solidFill>
                <a:latin typeface="汉鼎简楷体" pitchFamily="49" charset="-122"/>
                <a:ea typeface="汉鼎简楷体" pitchFamily="49" charset="-122"/>
              </a:rPr>
              <a:t>运动多的人不会得患忧郁症</a:t>
            </a:r>
          </a:p>
          <a:p>
            <a:pPr>
              <a:buFont typeface="Wingdings" pitchFamily="2" charset="2"/>
              <a:buNone/>
            </a:pPr>
            <a:r>
              <a:rPr kumimoji="0" lang="zh-CN" altLang="en-US" sz="2000" b="1">
                <a:solidFill>
                  <a:srgbClr val="0000FF"/>
                </a:solidFill>
                <a:latin typeface="汉鼎简楷体" pitchFamily="49" charset="-122"/>
                <a:ea typeface="汉鼎简楷体" pitchFamily="49" charset="-122"/>
              </a:rPr>
              <a:t>	３</a:t>
            </a:r>
            <a:r>
              <a:rPr kumimoji="0" lang="en-US" altLang="zh-CN" sz="2000" b="1">
                <a:solidFill>
                  <a:srgbClr val="0000FF"/>
                </a:solidFill>
                <a:latin typeface="汉鼎简楷体" pitchFamily="49" charset="-122"/>
                <a:ea typeface="汉鼎简楷体" pitchFamily="49" charset="-122"/>
              </a:rPr>
              <a:t>.  </a:t>
            </a:r>
            <a:r>
              <a:rPr kumimoji="0" lang="zh-CN" altLang="en-US" sz="2000" b="1">
                <a:solidFill>
                  <a:srgbClr val="0000FF"/>
                </a:solidFill>
                <a:latin typeface="汉鼎简楷体" pitchFamily="49" charset="-122"/>
                <a:ea typeface="汉鼎简楷体" pitchFamily="49" charset="-122"/>
              </a:rPr>
              <a:t>患忧郁症的人应该去运动，而不是吃忧郁症的药</a:t>
            </a:r>
          </a:p>
          <a:p>
            <a:pPr>
              <a:buFont typeface="Wingdings" pitchFamily="2" charset="2"/>
              <a:buNone/>
            </a:pPr>
            <a:r>
              <a:rPr kumimoji="0" lang="zh-CN" altLang="en-US" sz="2000" b="1">
                <a:solidFill>
                  <a:srgbClr val="0000FF"/>
                </a:solidFill>
                <a:latin typeface="汉鼎简楷体" pitchFamily="49" charset="-122"/>
                <a:ea typeface="汉鼎简楷体" pitchFamily="49" charset="-122"/>
              </a:rPr>
              <a:t>	４</a:t>
            </a:r>
            <a:r>
              <a:rPr kumimoji="0" lang="en-US" altLang="zh-CN" sz="2000" b="1">
                <a:solidFill>
                  <a:srgbClr val="0000FF"/>
                </a:solidFill>
                <a:latin typeface="汉鼎简楷体" pitchFamily="49" charset="-122"/>
                <a:ea typeface="汉鼎简楷体" pitchFamily="49" charset="-122"/>
              </a:rPr>
              <a:t>.  </a:t>
            </a:r>
            <a:r>
              <a:rPr kumimoji="0" lang="zh-CN" altLang="en-US" sz="2000" b="1">
                <a:solidFill>
                  <a:srgbClr val="0000FF"/>
                </a:solidFill>
                <a:latin typeface="汉鼎简楷体" pitchFamily="49" charset="-122"/>
                <a:ea typeface="汉鼎简楷体" pitchFamily="49" charset="-122"/>
              </a:rPr>
              <a:t>患忧郁症的人应该做大量运动</a:t>
            </a:r>
          </a:p>
          <a:p>
            <a:pPr>
              <a:buFont typeface="Wingdings" pitchFamily="2" charset="2"/>
              <a:buNone/>
            </a:pPr>
            <a:r>
              <a:rPr kumimoji="0" lang="zh-CN" altLang="en-US" sz="2000" b="1">
                <a:solidFill>
                  <a:srgbClr val="0000FF"/>
                </a:solidFill>
                <a:latin typeface="汉鼎简楷体" pitchFamily="49" charset="-122"/>
                <a:ea typeface="汉鼎简楷体" pitchFamily="49" charset="-122"/>
              </a:rPr>
              <a:t>	５</a:t>
            </a:r>
            <a:r>
              <a:rPr kumimoji="0" lang="en-US" altLang="zh-CN" sz="2000" b="1">
                <a:solidFill>
                  <a:srgbClr val="0000FF"/>
                </a:solidFill>
                <a:latin typeface="汉鼎简楷体" pitchFamily="49" charset="-122"/>
                <a:ea typeface="汉鼎简楷体" pitchFamily="49" charset="-122"/>
              </a:rPr>
              <a:t>.  </a:t>
            </a:r>
            <a:r>
              <a:rPr kumimoji="0" lang="zh-CN" altLang="en-US" sz="2000" b="1">
                <a:solidFill>
                  <a:srgbClr val="0000FF"/>
                </a:solidFill>
                <a:latin typeface="汉鼎简楷体" pitchFamily="49" charset="-122"/>
                <a:ea typeface="汉鼎简楷体" pitchFamily="49" charset="-122"/>
              </a:rPr>
              <a:t>忧郁症的原因之一是缺乏大量运动</a:t>
            </a:r>
          </a:p>
          <a:p>
            <a:pPr>
              <a:buFont typeface="Wingdings" pitchFamily="2" charset="2"/>
              <a:buNone/>
            </a:pPr>
            <a:r>
              <a:rPr kumimoji="0" lang="zh-CN" altLang="en-US" sz="2000" b="1">
                <a:solidFill>
                  <a:srgbClr val="0000FF"/>
                </a:solidFill>
                <a:latin typeface="汉鼎简楷体" pitchFamily="49" charset="-122"/>
                <a:ea typeface="汉鼎简楷体" pitchFamily="49" charset="-122"/>
              </a:rPr>
              <a:t>	６</a:t>
            </a:r>
            <a:r>
              <a:rPr kumimoji="0" lang="en-US" altLang="zh-CN" sz="2000" b="1">
                <a:solidFill>
                  <a:srgbClr val="0000FF"/>
                </a:solidFill>
                <a:latin typeface="汉鼎简楷体" pitchFamily="49" charset="-122"/>
                <a:ea typeface="汉鼎简楷体" pitchFamily="49" charset="-122"/>
              </a:rPr>
              <a:t>.  </a:t>
            </a:r>
            <a:r>
              <a:rPr kumimoji="0" lang="zh-CN" altLang="en-US" sz="2000" b="1">
                <a:solidFill>
                  <a:srgbClr val="0000FF"/>
                </a:solidFill>
                <a:latin typeface="汉鼎简楷体" pitchFamily="49" charset="-122"/>
                <a:ea typeface="汉鼎简楷体" pitchFamily="49" charset="-122"/>
              </a:rPr>
              <a:t>不运动的人会得忧郁症</a:t>
            </a:r>
          </a:p>
          <a:p>
            <a:pPr>
              <a:buFont typeface="Wingdings" pitchFamily="2" charset="2"/>
              <a:buNone/>
            </a:pPr>
            <a:r>
              <a:rPr kumimoji="0" lang="zh-CN" altLang="en-US" sz="2000" b="1">
                <a:solidFill>
                  <a:srgbClr val="0000FF"/>
                </a:solidFill>
                <a:latin typeface="汉鼎简楷体" pitchFamily="49" charset="-122"/>
                <a:ea typeface="汉鼎简楷体" pitchFamily="49" charset="-122"/>
              </a:rPr>
              <a:t>	７</a:t>
            </a:r>
            <a:r>
              <a:rPr kumimoji="0" lang="en-US" altLang="zh-CN" sz="2000" b="1">
                <a:solidFill>
                  <a:srgbClr val="0000FF"/>
                </a:solidFill>
                <a:latin typeface="汉鼎简楷体" pitchFamily="49" charset="-122"/>
                <a:ea typeface="汉鼎简楷体" pitchFamily="49" charset="-122"/>
              </a:rPr>
              <a:t>.  </a:t>
            </a:r>
            <a:r>
              <a:rPr kumimoji="0" lang="zh-CN" altLang="en-US" sz="2000" b="1">
                <a:solidFill>
                  <a:srgbClr val="0000FF"/>
                </a:solidFill>
                <a:latin typeface="汉鼎简楷体" pitchFamily="49" charset="-122"/>
                <a:ea typeface="汉鼎简楷体" pitchFamily="49" charset="-122"/>
              </a:rPr>
              <a:t>大量运动可能会对患忧郁症的人有益</a:t>
            </a:r>
          </a:p>
          <a:p>
            <a:pPr>
              <a:buFont typeface="Wingdings" pitchFamily="2" charset="2"/>
              <a:buNone/>
            </a:pPr>
            <a:endParaRPr kumimoji="0" lang="zh-CN" altLang="en-US" b="1">
              <a:solidFill>
                <a:srgbClr val="0000FF"/>
              </a:solidFill>
              <a:latin typeface="汉鼎简楷体" pitchFamily="49" charset="-122"/>
              <a:ea typeface="汉鼎简楷体" pitchFamily="49" charset="-122"/>
            </a:endParaRPr>
          </a:p>
          <a:p>
            <a:pPr>
              <a:buFont typeface="Wingdings" pitchFamily="2" charset="2"/>
              <a:buNone/>
            </a:pPr>
            <a:r>
              <a:rPr kumimoji="0" lang="zh-CN" altLang="en-US" sz="2200" b="1">
                <a:solidFill>
                  <a:schemeClr val="tx2"/>
                </a:solidFill>
              </a:rPr>
              <a:t>问题：那一个推论是真地可以从上面的叙述中得出？或者说哪一个断言落在事实可以支持的范围内？</a:t>
            </a:r>
          </a:p>
        </p:txBody>
      </p:sp>
      <p:sp>
        <p:nvSpPr>
          <p:cNvPr id="113667" name="幻灯片编号占位符 1">
            <a:extLst>
              <a:ext uri="{FF2B5EF4-FFF2-40B4-BE49-F238E27FC236}">
                <a16:creationId xmlns:a16="http://schemas.microsoft.com/office/drawing/2014/main" id="{2E1F41BD-ED46-1BED-4C9C-CCE39CD7BA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BC71A506-3363-3B43-A34F-273D41558BEF}" type="slidenum">
              <a:rPr kumimoji="0" lang="en-US" altLang="zh-CN" sz="1200">
                <a:latin typeface="Garamond" panose="02020404030301010803" pitchFamily="18" charset="0"/>
              </a:rPr>
              <a:pPr/>
              <a:t>44</a:t>
            </a:fld>
            <a:endParaRPr kumimoji="0" lang="en-US" altLang="zh-CN" sz="1200">
              <a:latin typeface="Garamond" panose="02020404030301010803"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7890" name="Rectangle 5">
            <a:extLst>
              <a:ext uri="{FF2B5EF4-FFF2-40B4-BE49-F238E27FC236}">
                <a16:creationId xmlns:a16="http://schemas.microsoft.com/office/drawing/2014/main" id="{FA192212-83AF-C44D-B14F-770EC6D69C8F}"/>
              </a:ext>
            </a:extLst>
          </p:cNvPr>
          <p:cNvSpPr>
            <a:spLocks noChangeArrowheads="1"/>
          </p:cNvSpPr>
          <p:nvPr/>
        </p:nvSpPr>
        <p:spPr bwMode="auto">
          <a:xfrm>
            <a:off x="457200" y="457200"/>
            <a:ext cx="8229600" cy="5767388"/>
          </a:xfrm>
          <a:prstGeom prst="rect">
            <a:avLst/>
          </a:prstGeom>
          <a:solidFill>
            <a:srgbClr val="800000">
              <a:alpha val="50195"/>
            </a:srgbClr>
          </a:solidFill>
          <a:ln w="9525">
            <a:solidFill>
              <a:srgbClr val="FFFF00"/>
            </a:solidFill>
            <a:miter lim="800000"/>
            <a:headEnd/>
            <a:tailEnd/>
          </a:ln>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endParaRPr kumimoji="0" lang="en-US" altLang="zh-CN" b="1">
              <a:solidFill>
                <a:srgbClr val="FFFEC5"/>
              </a:solidFill>
            </a:endParaRPr>
          </a:p>
          <a:p>
            <a:pPr>
              <a:buFont typeface="Wingdings" pitchFamily="2" charset="2"/>
              <a:buNone/>
            </a:pPr>
            <a:r>
              <a:rPr kumimoji="0" lang="en-US" altLang="zh-CN" sz="3200" b="1">
                <a:solidFill>
                  <a:srgbClr val="FFFEC5"/>
                </a:solidFill>
              </a:rPr>
              <a:t>3.4</a:t>
            </a:r>
            <a:r>
              <a:rPr kumimoji="0" lang="zh-CN" altLang="en-US" sz="3200" b="1">
                <a:solidFill>
                  <a:srgbClr val="FFFEC5"/>
                </a:solidFill>
              </a:rPr>
              <a:t>　总结</a:t>
            </a:r>
            <a:r>
              <a:rPr kumimoji="0" lang="en-US" altLang="zh-CN" sz="3200" b="1">
                <a:solidFill>
                  <a:srgbClr val="FFFEC5"/>
                </a:solidFill>
              </a:rPr>
              <a:t>: </a:t>
            </a:r>
            <a:r>
              <a:rPr kumimoji="0" lang="zh-CN" altLang="en-US" sz="3200" b="1">
                <a:solidFill>
                  <a:srgbClr val="FFFEC5"/>
                </a:solidFill>
              </a:rPr>
              <a:t>批判性思维的八个任务</a:t>
            </a:r>
          </a:p>
          <a:p>
            <a:pPr>
              <a:buFont typeface="Wingdings" pitchFamily="2" charset="2"/>
              <a:buNone/>
            </a:pPr>
            <a:r>
              <a:rPr kumimoji="0" lang="zh-CN" altLang="en-US"/>
              <a:t>　</a:t>
            </a:r>
          </a:p>
          <a:p>
            <a:r>
              <a:rPr kumimoji="0" lang="zh-CN" altLang="en-US" sz="1600"/>
              <a:t>　</a:t>
            </a:r>
            <a:r>
              <a:rPr kumimoji="0" lang="zh-CN" altLang="en-US" sz="2400" b="1">
                <a:solidFill>
                  <a:srgbClr val="66FFFF"/>
                </a:solidFill>
              </a:rPr>
              <a:t>相信和接受一个信念、报告、论证、提议之前</a:t>
            </a:r>
            <a:r>
              <a:rPr kumimoji="0" lang="en-US" altLang="zh-CN" sz="2400" b="1">
                <a:solidFill>
                  <a:srgbClr val="66FFFF"/>
                </a:solidFill>
              </a:rPr>
              <a:t>, </a:t>
            </a:r>
            <a:r>
              <a:rPr kumimoji="0" lang="zh-CN" altLang="en-US" sz="2400" b="1">
                <a:solidFill>
                  <a:srgbClr val="66FFFF"/>
                </a:solidFill>
              </a:rPr>
              <a:t>它需要过这样一些关，或者说安全检查门</a:t>
            </a:r>
            <a:r>
              <a:rPr kumimoji="0" lang="en-US" altLang="zh-CN" sz="2400" b="1">
                <a:solidFill>
                  <a:srgbClr val="66FFFF"/>
                </a:solidFill>
              </a:rPr>
              <a:t>:</a:t>
            </a:r>
            <a:endParaRPr kumimoji="0" lang="zh-CN" altLang="en-US" sz="2400" b="1">
              <a:solidFill>
                <a:srgbClr val="66FFFF"/>
              </a:solidFill>
            </a:endParaRPr>
          </a:p>
          <a:p>
            <a:pPr>
              <a:buFont typeface="Wingdings" pitchFamily="2" charset="2"/>
              <a:buNone/>
            </a:pPr>
            <a:r>
              <a:rPr kumimoji="0" lang="zh-CN" altLang="en-US"/>
              <a:t> </a:t>
            </a:r>
            <a:r>
              <a:rPr kumimoji="0" lang="zh-CN" altLang="en-US" sz="2400" b="1">
                <a:solidFill>
                  <a:srgbClr val="FFFFFF"/>
                </a:solidFill>
              </a:rPr>
              <a:t> 一、全面理解：什么问题、主题、背景、立场和目的？</a:t>
            </a:r>
          </a:p>
          <a:p>
            <a:pPr>
              <a:buFont typeface="Wingdings" pitchFamily="2" charset="2"/>
              <a:buNone/>
            </a:pPr>
            <a:r>
              <a:rPr kumimoji="0" lang="zh-CN" altLang="en-US"/>
              <a:t> </a:t>
            </a:r>
            <a:r>
              <a:rPr kumimoji="0" lang="zh-CN" altLang="en-US" sz="2400" b="1">
                <a:solidFill>
                  <a:srgbClr val="FFFFFF"/>
                </a:solidFill>
              </a:rPr>
              <a:t>二、论证构成：什么立场和结论？提出了什么理由？理由	和结论的路线图？</a:t>
            </a:r>
          </a:p>
          <a:p>
            <a:pPr>
              <a:buFont typeface="Wingdings" pitchFamily="2" charset="2"/>
              <a:buNone/>
            </a:pPr>
            <a:r>
              <a:rPr kumimoji="0" lang="zh-CN" altLang="en-US" sz="2400" b="1">
                <a:solidFill>
                  <a:srgbClr val="FFFFFF"/>
                </a:solidFill>
              </a:rPr>
              <a:t> 三、语言意义：关键的概念有模糊性和空洞抽象性吗？</a:t>
            </a:r>
          </a:p>
          <a:p>
            <a:pPr>
              <a:buFont typeface="Wingdings" pitchFamily="2" charset="2"/>
              <a:buNone/>
            </a:pPr>
            <a:r>
              <a:rPr kumimoji="0" lang="zh-CN" altLang="en-US" sz="2400" b="1">
                <a:solidFill>
                  <a:srgbClr val="FFFFFF"/>
                </a:solidFill>
              </a:rPr>
              <a:t> 四、证据真理：证据、理由真或可靠吗？有独立的可检验	性吗？事实描述全面吗？</a:t>
            </a:r>
          </a:p>
          <a:p>
            <a:pPr>
              <a:buFont typeface="Wingdings" pitchFamily="2" charset="2"/>
              <a:buNone/>
            </a:pPr>
            <a:r>
              <a:rPr kumimoji="0" lang="zh-CN" altLang="en-US" sz="2400" b="1">
                <a:solidFill>
                  <a:srgbClr val="FFFFFF"/>
                </a:solidFill>
              </a:rPr>
              <a:t> 五、充足推理：推理有效或者充足、合理吗</a:t>
            </a:r>
            <a:r>
              <a:rPr kumimoji="0" lang="en-US" altLang="zh-CN" sz="2400" b="1">
                <a:solidFill>
                  <a:srgbClr val="FFFFFF"/>
                </a:solidFill>
              </a:rPr>
              <a:t>? </a:t>
            </a:r>
            <a:endParaRPr kumimoji="0" lang="zh-CN" altLang="en-US" sz="2400" b="1">
              <a:solidFill>
                <a:srgbClr val="FFFFFF"/>
              </a:solidFill>
            </a:endParaRPr>
          </a:p>
          <a:p>
            <a:pPr>
              <a:buFont typeface="Wingdings" pitchFamily="2" charset="2"/>
              <a:buNone/>
            </a:pPr>
            <a:r>
              <a:rPr kumimoji="0" lang="zh-CN" altLang="en-US" sz="2400" b="1">
                <a:solidFill>
                  <a:srgbClr val="FFFFFF"/>
                </a:solidFill>
              </a:rPr>
              <a:t> 六、隐含前提：有隐含假设、以及它们可信吗？</a:t>
            </a:r>
          </a:p>
          <a:p>
            <a:pPr>
              <a:buFont typeface="Wingdings" pitchFamily="2" charset="2"/>
              <a:buNone/>
            </a:pPr>
            <a:r>
              <a:rPr kumimoji="0" lang="zh-CN" altLang="en-US" sz="2400" b="1">
                <a:solidFill>
                  <a:srgbClr val="FFFFFF"/>
                </a:solidFill>
              </a:rPr>
              <a:t> 七、竞争观点：有不同或替代的观点和论证吗</a:t>
            </a:r>
          </a:p>
          <a:p>
            <a:pPr>
              <a:buFont typeface="Wingdings" pitchFamily="2" charset="2"/>
              <a:buNone/>
            </a:pPr>
            <a:r>
              <a:rPr kumimoji="0" lang="zh-CN" altLang="en-US" sz="2400" b="1">
                <a:solidFill>
                  <a:srgbClr val="FFFFFF"/>
                </a:solidFill>
              </a:rPr>
              <a:t> 八、综合判定：在竞争中</a:t>
            </a:r>
            <a:r>
              <a:rPr kumimoji="0" lang="en-US" altLang="zh-CN" sz="2400" b="1">
                <a:solidFill>
                  <a:srgbClr val="FFFFFF"/>
                </a:solidFill>
              </a:rPr>
              <a:t>,</a:t>
            </a:r>
            <a:r>
              <a:rPr kumimoji="0" lang="zh-CN" altLang="en-US" sz="2400" b="1">
                <a:solidFill>
                  <a:srgbClr val="FFFFFF"/>
                </a:solidFill>
              </a:rPr>
              <a:t>论证可以接受吗？需要修正吗？</a:t>
            </a:r>
          </a:p>
          <a:p>
            <a:pPr>
              <a:buFont typeface="Wingdings" pitchFamily="2" charset="2"/>
              <a:buNone/>
            </a:pPr>
            <a:endParaRPr kumimoji="0" lang="zh-CN" altLang="en-US" b="1">
              <a:solidFill>
                <a:srgbClr val="FFFFFF"/>
              </a:solidFill>
            </a:endParaRPr>
          </a:p>
        </p:txBody>
      </p:sp>
      <p:sp>
        <p:nvSpPr>
          <p:cNvPr id="114691" name="幻灯片编号占位符 1">
            <a:extLst>
              <a:ext uri="{FF2B5EF4-FFF2-40B4-BE49-F238E27FC236}">
                <a16:creationId xmlns:a16="http://schemas.microsoft.com/office/drawing/2014/main" id="{6F29FA37-13F5-3226-CB75-AE02984BE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71572D07-C6D6-3F48-A08C-70B0A9E80AC1}" type="slidenum">
              <a:rPr kumimoji="0" lang="en-US" altLang="zh-CN" sz="1200">
                <a:latin typeface="Garamond" panose="02020404030301010803" pitchFamily="18" charset="0"/>
              </a:rPr>
              <a:pPr/>
              <a:t>45</a:t>
            </a:fld>
            <a:endParaRPr kumimoji="0" lang="en-US" altLang="zh-CN"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0">
                                            <p:txEl>
                                              <p:pRg st="4" end="4"/>
                                            </p:txEl>
                                          </p:spTgt>
                                        </p:tgtEl>
                                        <p:attrNameLst>
                                          <p:attrName>style.visibility</p:attrName>
                                        </p:attrNameLst>
                                      </p:cBhvr>
                                      <p:to>
                                        <p:strVal val="visible"/>
                                      </p:to>
                                    </p:set>
                                    <p:anim calcmode="lin" valueType="num">
                                      <p:cBhvr additive="base">
                                        <p:cTn id="7"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0">
                                            <p:txEl>
                                              <p:pRg st="5" end="5"/>
                                            </p:txEl>
                                          </p:spTgt>
                                        </p:tgtEl>
                                        <p:attrNameLst>
                                          <p:attrName>style.visibility</p:attrName>
                                        </p:attrNameLst>
                                      </p:cBhvr>
                                      <p:to>
                                        <p:strVal val="visible"/>
                                      </p:to>
                                    </p:set>
                                    <p:anim calcmode="lin" valueType="num">
                                      <p:cBhvr additive="base">
                                        <p:cTn id="13" dur="500" fill="hold"/>
                                        <p:tgtEl>
                                          <p:spTgt spid="37890">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890">
                                            <p:txEl>
                                              <p:pRg st="6" end="6"/>
                                            </p:txEl>
                                          </p:spTgt>
                                        </p:tgtEl>
                                        <p:attrNameLst>
                                          <p:attrName>style.visibility</p:attrName>
                                        </p:attrNameLst>
                                      </p:cBhvr>
                                      <p:to>
                                        <p:strVal val="visible"/>
                                      </p:to>
                                    </p:set>
                                    <p:anim calcmode="lin" valueType="num">
                                      <p:cBhvr additive="base">
                                        <p:cTn id="19" dur="500" fill="hold"/>
                                        <p:tgtEl>
                                          <p:spTgt spid="37890">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7890">
                                            <p:txEl>
                                              <p:pRg st="7" end="7"/>
                                            </p:txEl>
                                          </p:spTgt>
                                        </p:tgtEl>
                                        <p:attrNameLst>
                                          <p:attrName>style.visibility</p:attrName>
                                        </p:attrNameLst>
                                      </p:cBhvr>
                                      <p:to>
                                        <p:strVal val="visible"/>
                                      </p:to>
                                    </p:set>
                                    <p:anim calcmode="lin" valueType="num">
                                      <p:cBhvr additive="base">
                                        <p:cTn id="25" dur="500" fill="hold"/>
                                        <p:tgtEl>
                                          <p:spTgt spid="37890">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7890">
                                            <p:txEl>
                                              <p:pRg st="8" end="8"/>
                                            </p:txEl>
                                          </p:spTgt>
                                        </p:tgtEl>
                                        <p:attrNameLst>
                                          <p:attrName>style.visibility</p:attrName>
                                        </p:attrNameLst>
                                      </p:cBhvr>
                                      <p:to>
                                        <p:strVal val="visible"/>
                                      </p:to>
                                    </p:set>
                                    <p:anim calcmode="lin" valueType="num">
                                      <p:cBhvr additive="base">
                                        <p:cTn id="31" dur="500" fill="hold"/>
                                        <p:tgtEl>
                                          <p:spTgt spid="37890">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0">
                                            <p:txEl>
                                              <p:pRg st="9" end="9"/>
                                            </p:txEl>
                                          </p:spTgt>
                                        </p:tgtEl>
                                        <p:attrNameLst>
                                          <p:attrName>style.visibility</p:attrName>
                                        </p:attrNameLst>
                                      </p:cBhvr>
                                      <p:to>
                                        <p:strVal val="visible"/>
                                      </p:to>
                                    </p:set>
                                    <p:anim calcmode="lin" valueType="num">
                                      <p:cBhvr additive="base">
                                        <p:cTn id="37" dur="500" fill="hold"/>
                                        <p:tgtEl>
                                          <p:spTgt spid="37890">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7890">
                                            <p:txEl>
                                              <p:pRg st="10" end="10"/>
                                            </p:txEl>
                                          </p:spTgt>
                                        </p:tgtEl>
                                        <p:attrNameLst>
                                          <p:attrName>style.visibility</p:attrName>
                                        </p:attrNameLst>
                                      </p:cBhvr>
                                      <p:to>
                                        <p:strVal val="visible"/>
                                      </p:to>
                                    </p:set>
                                    <p:anim calcmode="lin" valueType="num">
                                      <p:cBhvr additive="base">
                                        <p:cTn id="43" dur="500" fill="hold"/>
                                        <p:tgtEl>
                                          <p:spTgt spid="3789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89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7890">
                                            <p:txEl>
                                              <p:pRg st="11" end="11"/>
                                            </p:txEl>
                                          </p:spTgt>
                                        </p:tgtEl>
                                        <p:attrNameLst>
                                          <p:attrName>style.visibility</p:attrName>
                                        </p:attrNameLst>
                                      </p:cBhvr>
                                      <p:to>
                                        <p:strVal val="visible"/>
                                      </p:to>
                                    </p:set>
                                    <p:anim calcmode="lin" valueType="num">
                                      <p:cBhvr additive="base">
                                        <p:cTn id="49" dur="500" fill="hold"/>
                                        <p:tgtEl>
                                          <p:spTgt spid="37890">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89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649CB43-3A7F-F0CD-7654-C250CE965595}"/>
              </a:ext>
            </a:extLst>
          </p:cNvPr>
          <p:cNvSpPr>
            <a:spLocks noGrp="1" noChangeArrowheads="1"/>
          </p:cNvSpPr>
          <p:nvPr>
            <p:ph type="title"/>
          </p:nvPr>
        </p:nvSpPr>
        <p:spPr>
          <a:xfrm>
            <a:off x="1219200" y="381000"/>
            <a:ext cx="5334000" cy="1139825"/>
          </a:xfrm>
        </p:spPr>
        <p:txBody>
          <a:bodyPr/>
          <a:lstStyle/>
          <a:p>
            <a:pPr>
              <a:defRPr/>
            </a:pPr>
            <a:r>
              <a:rPr kumimoji="0" lang="zh-CN" altLang="en-US">
                <a:solidFill>
                  <a:srgbClr val="FFFFCC"/>
                </a:solidFill>
                <a:latin typeface="Arial Unicode MS" charset="0"/>
                <a:cs typeface="Arial Unicode MS" charset="0"/>
              </a:rPr>
              <a:t>问题：</a:t>
            </a:r>
          </a:p>
        </p:txBody>
      </p:sp>
      <p:sp>
        <p:nvSpPr>
          <p:cNvPr id="88068" name="Rectangle 4">
            <a:extLst>
              <a:ext uri="{FF2B5EF4-FFF2-40B4-BE49-F238E27FC236}">
                <a16:creationId xmlns:a16="http://schemas.microsoft.com/office/drawing/2014/main" id="{E6E64FA8-2C04-FBF9-2F8D-216059B89B54}"/>
              </a:ext>
            </a:extLst>
          </p:cNvPr>
          <p:cNvSpPr>
            <a:spLocks noGrp="1" noChangeArrowheads="1"/>
          </p:cNvSpPr>
          <p:nvPr>
            <p:ph type="body" idx="1"/>
          </p:nvPr>
        </p:nvSpPr>
        <p:spPr>
          <a:xfrm>
            <a:off x="457200" y="1600200"/>
            <a:ext cx="8458200" cy="1828800"/>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a:buFontTx/>
              <a:buNone/>
              <a:defRPr/>
            </a:pPr>
            <a:r>
              <a:rPr kumimoji="0" lang="zh-CN" altLang="en-US" sz="3400">
                <a:solidFill>
                  <a:srgbClr val="FFFFCC"/>
                </a:solidFill>
                <a:latin typeface="Arial Unicode MS" charset="0"/>
                <a:cs typeface="Arial Unicode MS" charset="0"/>
              </a:rPr>
              <a:t>从你的理解──</a:t>
            </a:r>
            <a:endParaRPr kumimoji="0" lang="en-US" altLang="zh-CN" sz="3400">
              <a:solidFill>
                <a:srgbClr val="FFFFCC"/>
              </a:solidFill>
              <a:latin typeface="Arial Unicode MS" charset="0"/>
              <a:cs typeface="Arial Unicode MS" charset="0"/>
            </a:endParaRPr>
          </a:p>
          <a:p>
            <a:pPr>
              <a:buFontTx/>
              <a:buNone/>
              <a:defRPr/>
            </a:pPr>
            <a:r>
              <a:rPr kumimoji="0" lang="zh-CN" altLang="en-US" sz="3400">
                <a:solidFill>
                  <a:srgbClr val="FFFFCC"/>
                </a:solidFill>
                <a:latin typeface="Arial Unicode MS" charset="0"/>
                <a:cs typeface="Arial Unicode MS" charset="0"/>
              </a:rPr>
              <a:t>试用最少的字来概括批判性思维的核心精神</a:t>
            </a:r>
          </a:p>
        </p:txBody>
      </p:sp>
      <p:sp>
        <p:nvSpPr>
          <p:cNvPr id="2" name="幻灯片编号占位符 1">
            <a:extLst>
              <a:ext uri="{FF2B5EF4-FFF2-40B4-BE49-F238E27FC236}">
                <a16:creationId xmlns:a16="http://schemas.microsoft.com/office/drawing/2014/main" id="{E0DCD468-752D-3398-2B71-E5301DE461CC}"/>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BFF1E85C-6B1C-7343-A538-1A54FA8AFB56}" type="slidenum">
              <a:rPr kumimoji="0" lang="en-US" altLang="zh-CN" sz="1400"/>
              <a:pPr/>
              <a:t>46</a:t>
            </a:fld>
            <a:endParaRPr kumimoji="0" lang="en-US" altLang="zh-CN"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EEECA02-0B77-B6C9-2DF7-0EE51BF43E1F}"/>
              </a:ext>
            </a:extLst>
          </p:cNvPr>
          <p:cNvSpPr>
            <a:spLocks noGrp="1" noChangeArrowheads="1"/>
          </p:cNvSpPr>
          <p:nvPr>
            <p:ph type="title"/>
          </p:nvPr>
        </p:nvSpPr>
        <p:spPr>
          <a:xfrm>
            <a:off x="1447800" y="277813"/>
            <a:ext cx="6019800" cy="941387"/>
          </a:xfrm>
          <a:solidFill>
            <a:srgbClr val="FFFFCC">
              <a:alpha val="30196"/>
            </a:srgbClr>
          </a:solidFill>
          <a:ln w="31750">
            <a:solidFill>
              <a:srgbClr val="FFFFFF"/>
            </a:solidFill>
            <a:miter lim="800000"/>
            <a:headEnd/>
            <a:tailEnd/>
          </a:ln>
          <a:effectLst>
            <a:outerShdw blurRad="63500" sy="50000" rotWithShape="0">
              <a:srgbClr val="000000">
                <a:alpha val="50000"/>
              </a:srgbClr>
            </a:outerShdw>
          </a:effectLst>
        </p:spPr>
        <p:txBody>
          <a:bodyPr/>
          <a:lstStyle/>
          <a:p>
            <a:pPr algn="ctr" eaLnBrk="1" hangingPunct="1">
              <a:buFont typeface="Wingdings" charset="0"/>
              <a:buNone/>
              <a:defRPr/>
            </a:pPr>
            <a:r>
              <a:rPr kumimoji="0" lang="zh-CN" altLang="en-US" sz="4800" b="1">
                <a:solidFill>
                  <a:srgbClr val="660033"/>
                </a:solidFill>
              </a:rPr>
              <a:t>批判性思维者的态度</a:t>
            </a:r>
          </a:p>
        </p:txBody>
      </p:sp>
      <p:sp>
        <p:nvSpPr>
          <p:cNvPr id="38915" name="Rectangle 3">
            <a:extLst>
              <a:ext uri="{FF2B5EF4-FFF2-40B4-BE49-F238E27FC236}">
                <a16:creationId xmlns:a16="http://schemas.microsoft.com/office/drawing/2014/main" id="{6702F6AF-BF7F-AF80-A44B-7218E9841B10}"/>
              </a:ext>
            </a:extLst>
          </p:cNvPr>
          <p:cNvSpPr>
            <a:spLocks noGrp="1" noChangeArrowheads="1"/>
          </p:cNvSpPr>
          <p:nvPr>
            <p:ph type="body" idx="1"/>
          </p:nvPr>
        </p:nvSpPr>
        <p:spPr>
          <a:xfrm>
            <a:off x="838200" y="1282700"/>
            <a:ext cx="7467600" cy="4724400"/>
          </a:xfrm>
          <a:blipFill dpi="0" rotWithShape="1">
            <a:blip r:embed="rId3"/>
            <a:srcRect/>
            <a:tile tx="0" ty="0" sx="100000" sy="100000" flip="none" algn="tl"/>
          </a:blipFill>
          <a:ln w="38100">
            <a:solidFill>
              <a:srgbClr val="660066"/>
            </a:solidFill>
            <a:miter lim="800000"/>
            <a:headEnd/>
            <a:tailEnd/>
          </a:ln>
          <a:effectLst>
            <a:outerShdw blurRad="63500" dist="107763" dir="2700000" algn="ctr" rotWithShape="0">
              <a:srgbClr val="000000">
                <a:alpha val="50000"/>
              </a:srgbClr>
            </a:outerShdw>
          </a:effectLst>
        </p:spPr>
        <p:txBody>
          <a:bodyPr/>
          <a:lstStyle/>
          <a:p>
            <a:pPr eaLnBrk="1" hangingPunct="1">
              <a:lnSpc>
                <a:spcPct val="80000"/>
              </a:lnSpc>
              <a:buFont typeface="Wingdings" pitchFamily="2" charset="2"/>
              <a:buChar char="Ø"/>
            </a:pPr>
            <a:endParaRPr kumimoji="0" lang="zh-CN" altLang="en-US" sz="800" b="1">
              <a:solidFill>
                <a:srgbClr val="FFFF99"/>
              </a:solidFill>
              <a:ea typeface="宋体" panose="02010600030101010101" pitchFamily="2" charset="-122"/>
            </a:endParaRPr>
          </a:p>
          <a:p>
            <a:pPr eaLnBrk="1" hangingPunct="1">
              <a:lnSpc>
                <a:spcPct val="80000"/>
              </a:lnSpc>
              <a:buFont typeface="Wingdings" pitchFamily="2" charset="2"/>
              <a:buChar char="ü"/>
            </a:pPr>
            <a:r>
              <a:rPr kumimoji="0" lang="zh-CN" altLang="en-US" sz="2600" b="1">
                <a:solidFill>
                  <a:srgbClr val="FFFF99"/>
                </a:solidFill>
                <a:ea typeface="宋体" panose="02010600030101010101" pitchFamily="2" charset="-122"/>
              </a:rPr>
              <a:t>追求真理、力求公正、勇于反思。 </a:t>
            </a:r>
          </a:p>
          <a:p>
            <a:pPr eaLnBrk="1" hangingPunct="1">
              <a:lnSpc>
                <a:spcPct val="80000"/>
              </a:lnSpc>
              <a:buFont typeface="Wingdings" pitchFamily="2" charset="2"/>
              <a:buChar char="ü"/>
            </a:pPr>
            <a:r>
              <a:rPr kumimoji="0" lang="zh-CN" altLang="en-US" sz="2600" b="1">
                <a:solidFill>
                  <a:srgbClr val="FFFF99"/>
                </a:solidFill>
                <a:ea typeface="宋体" panose="02010600030101010101" pitchFamily="2" charset="-122"/>
              </a:rPr>
              <a:t>具体和细致地思考：承认事物、原因、理念和思想的多样性和复杂性。</a:t>
            </a:r>
          </a:p>
          <a:p>
            <a:pPr eaLnBrk="1" hangingPunct="1">
              <a:lnSpc>
                <a:spcPct val="80000"/>
              </a:lnSpc>
              <a:buFont typeface="Wingdings" pitchFamily="2" charset="2"/>
              <a:buChar char="ü"/>
            </a:pPr>
            <a:r>
              <a:rPr kumimoji="0" lang="zh-CN" altLang="en-US" sz="2600" b="1">
                <a:solidFill>
                  <a:srgbClr val="FFFF99"/>
                </a:solidFill>
                <a:ea typeface="宋体" panose="02010600030101010101" pitchFamily="2" charset="-122"/>
              </a:rPr>
              <a:t>开放：争取理解他人，试图从不同的立场看问题，尽量想象不同论证。</a:t>
            </a:r>
          </a:p>
          <a:p>
            <a:pPr eaLnBrk="1" hangingPunct="1">
              <a:lnSpc>
                <a:spcPct val="80000"/>
              </a:lnSpc>
              <a:buFont typeface="Wingdings" pitchFamily="2" charset="2"/>
              <a:buChar char="ü"/>
            </a:pPr>
            <a:r>
              <a:rPr kumimoji="0" lang="zh-CN" altLang="en-US" sz="2600" b="1">
                <a:solidFill>
                  <a:srgbClr val="FFFF99"/>
                </a:solidFill>
                <a:ea typeface="宋体" panose="02010600030101010101" pitchFamily="2" charset="-122"/>
              </a:rPr>
              <a:t>承认自己有很多东西不知道、很容易被迷惑。 </a:t>
            </a:r>
          </a:p>
          <a:p>
            <a:pPr eaLnBrk="1" hangingPunct="1">
              <a:lnSpc>
                <a:spcPct val="80000"/>
              </a:lnSpc>
              <a:buFont typeface="Wingdings" pitchFamily="2" charset="2"/>
              <a:buChar char="ü"/>
            </a:pPr>
            <a:r>
              <a:rPr kumimoji="0" lang="zh-CN" altLang="en-US" sz="2600" b="1">
                <a:solidFill>
                  <a:srgbClr val="FFFF99"/>
                </a:solidFill>
                <a:ea typeface="宋体" panose="02010600030101010101" pitchFamily="2" charset="-122"/>
              </a:rPr>
              <a:t>坚持从事实出发──从全面的事实出发。</a:t>
            </a:r>
          </a:p>
          <a:p>
            <a:pPr eaLnBrk="1" hangingPunct="1">
              <a:lnSpc>
                <a:spcPct val="80000"/>
              </a:lnSpc>
              <a:buFont typeface="Wingdings" pitchFamily="2" charset="2"/>
              <a:buChar char="ü"/>
            </a:pPr>
            <a:r>
              <a:rPr kumimoji="0" lang="zh-CN" altLang="en-US" sz="2600" b="1">
                <a:solidFill>
                  <a:srgbClr val="FFFF99"/>
                </a:solidFill>
                <a:ea typeface="宋体" panose="02010600030101010101" pitchFamily="2" charset="-122"/>
              </a:rPr>
              <a:t>通过语境和背景来思考和解释事实。</a:t>
            </a:r>
          </a:p>
          <a:p>
            <a:pPr eaLnBrk="1" hangingPunct="1">
              <a:lnSpc>
                <a:spcPct val="80000"/>
              </a:lnSpc>
              <a:buFont typeface="Wingdings" pitchFamily="2" charset="2"/>
              <a:buChar char="ü"/>
            </a:pPr>
            <a:r>
              <a:rPr kumimoji="0" lang="zh-CN" altLang="en-US" sz="2600" b="1">
                <a:solidFill>
                  <a:srgbClr val="FFFF99"/>
                </a:solidFill>
                <a:ea typeface="宋体" panose="02010600030101010101" pitchFamily="2" charset="-122"/>
              </a:rPr>
              <a:t>怀疑假定、假设，透过表面的包装辨认事实和基础。 </a:t>
            </a:r>
          </a:p>
          <a:p>
            <a:pPr eaLnBrk="1" hangingPunct="1">
              <a:lnSpc>
                <a:spcPct val="80000"/>
              </a:lnSpc>
              <a:buFont typeface="Wingdings" pitchFamily="2" charset="2"/>
              <a:buChar char="ü"/>
            </a:pPr>
            <a:r>
              <a:rPr kumimoji="0" lang="zh-CN" altLang="en-US" sz="2600" b="1">
                <a:solidFill>
                  <a:srgbClr val="FFFF99"/>
                </a:solidFill>
                <a:ea typeface="宋体" panose="02010600030101010101" pitchFamily="2" charset="-122"/>
              </a:rPr>
              <a:t>谨慎：最终将结论限制在事实支持的范围内。</a:t>
            </a:r>
          </a:p>
        </p:txBody>
      </p:sp>
      <p:sp>
        <p:nvSpPr>
          <p:cNvPr id="116740" name="幻灯片编号占位符 1">
            <a:extLst>
              <a:ext uri="{FF2B5EF4-FFF2-40B4-BE49-F238E27FC236}">
                <a16:creationId xmlns:a16="http://schemas.microsoft.com/office/drawing/2014/main" id="{AE5CE78E-844E-BF18-A0D9-002451C3DA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3DA72EE9-423F-CE4B-BFDA-6720D5367BED}" type="slidenum">
              <a:rPr kumimoji="0" lang="en-US" altLang="zh-CN" sz="1200">
                <a:latin typeface="Garamond" panose="02020404030301010803" pitchFamily="18" charset="0"/>
              </a:rPr>
              <a:pPr/>
              <a:t>47</a:t>
            </a:fld>
            <a:endParaRPr kumimoji="0" lang="en-US" altLang="zh-CN"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8914"/>
                                        </p:tgtEl>
                                      </p:cBhvr>
                                    </p:animEffect>
                                    <p:animScale>
                                      <p:cBhvr>
                                        <p:cTn id="7" dur="250" autoRev="1" fill="hold"/>
                                        <p:tgtEl>
                                          <p:spTgt spid="38914"/>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915">
                                            <p:bg/>
                                          </p:spTgt>
                                        </p:tgtEl>
                                        <p:attrNameLst>
                                          <p:attrName>style.visibility</p:attrName>
                                        </p:attrNameLst>
                                      </p:cBhvr>
                                      <p:to>
                                        <p:strVal val="visible"/>
                                      </p:to>
                                    </p:set>
                                    <p:animEffect transition="in" filter="slide(fromBottom)">
                                      <p:cBhvr>
                                        <p:cTn id="12" dur="500"/>
                                        <p:tgtEl>
                                          <p:spTgt spid="38915">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slide(fromBottom)">
                                      <p:cBhvr>
                                        <p:cTn id="17" dur="500"/>
                                        <p:tgtEl>
                                          <p:spTgt spid="389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8915">
                                            <p:txEl>
                                              <p:pRg st="2" end="2"/>
                                            </p:txEl>
                                          </p:spTgt>
                                        </p:tgtEl>
                                        <p:attrNameLst>
                                          <p:attrName>style.visibility</p:attrName>
                                        </p:attrNameLst>
                                      </p:cBhvr>
                                      <p:to>
                                        <p:strVal val="visible"/>
                                      </p:to>
                                    </p:set>
                                    <p:animEffect transition="in" filter="slide(fromBottom)">
                                      <p:cBhvr>
                                        <p:cTn id="22" dur="500"/>
                                        <p:tgtEl>
                                          <p:spTgt spid="389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8915">
                                            <p:txEl>
                                              <p:pRg st="3" end="3"/>
                                            </p:txEl>
                                          </p:spTgt>
                                        </p:tgtEl>
                                        <p:attrNameLst>
                                          <p:attrName>style.visibility</p:attrName>
                                        </p:attrNameLst>
                                      </p:cBhvr>
                                      <p:to>
                                        <p:strVal val="visible"/>
                                      </p:to>
                                    </p:set>
                                    <p:animEffect transition="in" filter="slide(fromBottom)">
                                      <p:cBhvr>
                                        <p:cTn id="27" dur="500"/>
                                        <p:tgtEl>
                                          <p:spTgt spid="389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8915">
                                            <p:txEl>
                                              <p:pRg st="4" end="4"/>
                                            </p:txEl>
                                          </p:spTgt>
                                        </p:tgtEl>
                                        <p:attrNameLst>
                                          <p:attrName>style.visibility</p:attrName>
                                        </p:attrNameLst>
                                      </p:cBhvr>
                                      <p:to>
                                        <p:strVal val="visible"/>
                                      </p:to>
                                    </p:set>
                                    <p:animEffect transition="in" filter="slide(fromBottom)">
                                      <p:cBhvr>
                                        <p:cTn id="32" dur="500"/>
                                        <p:tgtEl>
                                          <p:spTgt spid="3891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8915">
                                            <p:txEl>
                                              <p:pRg st="5" end="5"/>
                                            </p:txEl>
                                          </p:spTgt>
                                        </p:tgtEl>
                                        <p:attrNameLst>
                                          <p:attrName>style.visibility</p:attrName>
                                        </p:attrNameLst>
                                      </p:cBhvr>
                                      <p:to>
                                        <p:strVal val="visible"/>
                                      </p:to>
                                    </p:set>
                                    <p:animEffect transition="in" filter="slide(fromBottom)">
                                      <p:cBhvr>
                                        <p:cTn id="37" dur="500"/>
                                        <p:tgtEl>
                                          <p:spTgt spid="3891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8915">
                                            <p:txEl>
                                              <p:pRg st="6" end="6"/>
                                            </p:txEl>
                                          </p:spTgt>
                                        </p:tgtEl>
                                        <p:attrNameLst>
                                          <p:attrName>style.visibility</p:attrName>
                                        </p:attrNameLst>
                                      </p:cBhvr>
                                      <p:to>
                                        <p:strVal val="visible"/>
                                      </p:to>
                                    </p:set>
                                    <p:animEffect transition="in" filter="slide(fromBottom)">
                                      <p:cBhvr>
                                        <p:cTn id="42" dur="500"/>
                                        <p:tgtEl>
                                          <p:spTgt spid="3891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8915">
                                            <p:txEl>
                                              <p:pRg st="7" end="7"/>
                                            </p:txEl>
                                          </p:spTgt>
                                        </p:tgtEl>
                                        <p:attrNameLst>
                                          <p:attrName>style.visibility</p:attrName>
                                        </p:attrNameLst>
                                      </p:cBhvr>
                                      <p:to>
                                        <p:strVal val="visible"/>
                                      </p:to>
                                    </p:set>
                                    <p:animEffect transition="in" filter="slide(fromBottom)">
                                      <p:cBhvr>
                                        <p:cTn id="47" dur="500"/>
                                        <p:tgtEl>
                                          <p:spTgt spid="3891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38915">
                                            <p:txEl>
                                              <p:pRg st="8" end="8"/>
                                            </p:txEl>
                                          </p:spTgt>
                                        </p:tgtEl>
                                        <p:attrNameLst>
                                          <p:attrName>style.visibility</p:attrName>
                                        </p:attrNameLst>
                                      </p:cBhvr>
                                      <p:to>
                                        <p:strVal val="visible"/>
                                      </p:to>
                                    </p:set>
                                    <p:animEffect transition="in" filter="slide(fromBottom)">
                                      <p:cBhvr>
                                        <p:cTn id="52" dur="500"/>
                                        <p:tgtEl>
                                          <p:spTgt spid="38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EEF4079F-FC82-9BDB-6EAC-A78A692A6FB8}"/>
              </a:ext>
            </a:extLst>
          </p:cNvPr>
          <p:cNvSpPr>
            <a:spLocks noGrp="1" noChangeArrowheads="1"/>
          </p:cNvSpPr>
          <p:nvPr>
            <p:ph type="title"/>
          </p:nvPr>
        </p:nvSpPr>
        <p:spPr>
          <a:xfrm>
            <a:off x="457200" y="304800"/>
            <a:ext cx="5867400" cy="788988"/>
          </a:xfrm>
          <a:solidFill>
            <a:srgbClr val="99CCFF">
              <a:alpha val="30196"/>
            </a:srgbClr>
          </a:solidFill>
          <a:ln w="28575">
            <a:solidFill>
              <a:srgbClr val="CCFFFF"/>
            </a:solidFill>
            <a:miter lim="800000"/>
            <a:headEnd/>
            <a:tailEnd/>
          </a:ln>
        </p:spPr>
        <p:txBody>
          <a:bodyPr/>
          <a:lstStyle/>
          <a:p>
            <a:pPr eaLnBrk="1" hangingPunct="1"/>
            <a:r>
              <a:rPr kumimoji="0" lang="zh-CN" altLang="en-US" sz="4000" b="1">
                <a:solidFill>
                  <a:srgbClr val="800000"/>
                </a:solidFill>
                <a:ea typeface="宋体" panose="02010600030101010101" pitchFamily="2" charset="-122"/>
              </a:rPr>
              <a:t>批判性思维者的思想历程</a:t>
            </a:r>
            <a:r>
              <a:rPr kumimoji="0" lang="zh-CN" altLang="en-US" sz="3800">
                <a:ea typeface="宋体" panose="02010600030101010101" pitchFamily="2" charset="-122"/>
              </a:rPr>
              <a:t> </a:t>
            </a:r>
          </a:p>
        </p:txBody>
      </p:sp>
      <p:sp>
        <p:nvSpPr>
          <p:cNvPr id="117763" name="Rectangle 27">
            <a:extLst>
              <a:ext uri="{FF2B5EF4-FFF2-40B4-BE49-F238E27FC236}">
                <a16:creationId xmlns:a16="http://schemas.microsoft.com/office/drawing/2014/main" id="{3A2185EA-6E76-18AB-E46C-6B3F8EE6EEFA}"/>
              </a:ext>
            </a:extLst>
          </p:cNvPr>
          <p:cNvSpPr>
            <a:spLocks noChangeArrowheads="1"/>
          </p:cNvSpPr>
          <p:nvPr/>
        </p:nvSpPr>
        <p:spPr bwMode="auto">
          <a:xfrm>
            <a:off x="0" y="1646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endParaRPr kumimoji="0" lang="zh-CN" altLang="en-US" sz="1800"/>
          </a:p>
        </p:txBody>
      </p:sp>
      <p:grpSp>
        <p:nvGrpSpPr>
          <p:cNvPr id="117764" name="Group 43">
            <a:extLst>
              <a:ext uri="{FF2B5EF4-FFF2-40B4-BE49-F238E27FC236}">
                <a16:creationId xmlns:a16="http://schemas.microsoft.com/office/drawing/2014/main" id="{B2BED6B8-C00D-E54C-FF82-854DB7670B15}"/>
              </a:ext>
            </a:extLst>
          </p:cNvPr>
          <p:cNvGrpSpPr>
            <a:grpSpLocks/>
          </p:cNvGrpSpPr>
          <p:nvPr/>
        </p:nvGrpSpPr>
        <p:grpSpPr bwMode="auto">
          <a:xfrm>
            <a:off x="381000" y="1295400"/>
            <a:ext cx="8483600" cy="4521200"/>
            <a:chOff x="240" y="1008"/>
            <a:chExt cx="5280" cy="2848"/>
          </a:xfrm>
        </p:grpSpPr>
        <p:sp>
          <p:nvSpPr>
            <p:cNvPr id="117766" name="AutoShape 26">
              <a:extLst>
                <a:ext uri="{FF2B5EF4-FFF2-40B4-BE49-F238E27FC236}">
                  <a16:creationId xmlns:a16="http://schemas.microsoft.com/office/drawing/2014/main" id="{065D0C3F-9F70-16C7-3830-D75E19B4CAA9}"/>
                </a:ext>
              </a:extLst>
            </p:cNvPr>
            <p:cNvSpPr>
              <a:spLocks noChangeAspect="1" noChangeArrowheads="1" noTextEdit="1"/>
            </p:cNvSpPr>
            <p:nvPr/>
          </p:nvSpPr>
          <p:spPr bwMode="auto">
            <a:xfrm>
              <a:off x="240" y="1008"/>
              <a:ext cx="5280" cy="2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767" name="AutoShape 25">
              <a:extLst>
                <a:ext uri="{FF2B5EF4-FFF2-40B4-BE49-F238E27FC236}">
                  <a16:creationId xmlns:a16="http://schemas.microsoft.com/office/drawing/2014/main" id="{8B3B8A54-DC1E-B98F-CD97-6A8AF983A0B5}"/>
                </a:ext>
              </a:extLst>
            </p:cNvPr>
            <p:cNvSpPr>
              <a:spLocks noChangeArrowheads="1"/>
            </p:cNvSpPr>
            <p:nvPr/>
          </p:nvSpPr>
          <p:spPr bwMode="auto">
            <a:xfrm>
              <a:off x="2209" y="1919"/>
              <a:ext cx="274" cy="60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90 w 21600"/>
                <a:gd name="T13" fmla="*/ 5418 h 21600"/>
                <a:gd name="T14" fmla="*/ 18920 w 21600"/>
                <a:gd name="T15" fmla="*/ 16218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9525">
              <a:solidFill>
                <a:srgbClr val="000000"/>
              </a:solidFill>
              <a:miter lim="800000"/>
              <a:headEnd/>
              <a:tailEnd/>
            </a:ln>
            <a:effectLst>
              <a:outerShdw dist="107763" dir="8100000" algn="ctr" rotWithShape="0">
                <a:srgbClr val="808080">
                  <a:alpha val="50000"/>
                </a:srgbClr>
              </a:outerShdw>
            </a:effectLst>
          </p:spPr>
          <p:txBody>
            <a:bodyPr/>
            <a:lstStyle/>
            <a:p>
              <a:endParaRPr lang="en-US"/>
            </a:p>
          </p:txBody>
        </p:sp>
        <p:sp>
          <p:nvSpPr>
            <p:cNvPr id="115736" name="AutoShape 24">
              <a:extLst>
                <a:ext uri="{FF2B5EF4-FFF2-40B4-BE49-F238E27FC236}">
                  <a16:creationId xmlns:a16="http://schemas.microsoft.com/office/drawing/2014/main" id="{CEE22729-8357-662F-45F7-BDF71DC04F38}"/>
                </a:ext>
              </a:extLst>
            </p:cNvPr>
            <p:cNvSpPr>
              <a:spLocks noChangeArrowheads="1"/>
            </p:cNvSpPr>
            <p:nvPr/>
          </p:nvSpPr>
          <p:spPr bwMode="auto">
            <a:xfrm>
              <a:off x="2483" y="1042"/>
              <a:ext cx="2947" cy="2458"/>
            </a:xfrm>
            <a:prstGeom prst="flowChartDocument">
              <a:avLst/>
            </a:prstGeom>
            <a:solidFill>
              <a:srgbClr val="CCFFCC">
                <a:alpha val="30000"/>
              </a:srgbClr>
            </a:solidFill>
            <a:ln w="9525">
              <a:solidFill>
                <a:srgbClr val="000000"/>
              </a:solidFill>
              <a:miter lim="800000"/>
              <a:headEnd/>
              <a:tailEnd/>
            </a:ln>
            <a:effectLst>
              <a:outerShdw blurRad="63500" dist="107763" dir="8100000" algn="ctr" rotWithShape="0">
                <a:srgbClr val="000000">
                  <a:alpha val="50000"/>
                </a:srgbClr>
              </a:outerShdw>
            </a:effectLst>
          </p:spPr>
          <p:txBody>
            <a:bodyPr/>
            <a:lstStyle/>
            <a:p>
              <a:pPr>
                <a:defRPr/>
              </a:pPr>
              <a:endParaRPr lang="zh-CN" altLang="en-US" sz="2000"/>
            </a:p>
          </p:txBody>
        </p:sp>
        <p:sp>
          <p:nvSpPr>
            <p:cNvPr id="115735" name="AutoShape 23">
              <a:extLst>
                <a:ext uri="{FF2B5EF4-FFF2-40B4-BE49-F238E27FC236}">
                  <a16:creationId xmlns:a16="http://schemas.microsoft.com/office/drawing/2014/main" id="{A5DDB868-1B88-6CA0-3CE2-D79D73E6A906}"/>
                </a:ext>
              </a:extLst>
            </p:cNvPr>
            <p:cNvSpPr>
              <a:spLocks noChangeArrowheads="1"/>
            </p:cNvSpPr>
            <p:nvPr/>
          </p:nvSpPr>
          <p:spPr bwMode="auto">
            <a:xfrm>
              <a:off x="317" y="1453"/>
              <a:ext cx="1952" cy="2403"/>
            </a:xfrm>
            <a:prstGeom prst="flowChartDocument">
              <a:avLst/>
            </a:prstGeom>
            <a:solidFill>
              <a:srgbClr val="CCFFCC">
                <a:alpha val="30000"/>
              </a:srgbClr>
            </a:solidFill>
            <a:ln w="9525">
              <a:solidFill>
                <a:srgbClr val="000000"/>
              </a:solidFill>
              <a:miter lim="800000"/>
              <a:headEnd/>
              <a:tailEnd/>
            </a:ln>
            <a:effectLst>
              <a:outerShdw blurRad="63500" dist="107763" dir="8100000" algn="ctr" rotWithShape="0">
                <a:srgbClr val="000000">
                  <a:alpha val="50000"/>
                </a:srgbClr>
              </a:outerShdw>
            </a:effectLst>
          </p:spPr>
          <p:txBody>
            <a:bodyPr/>
            <a:lstStyle/>
            <a:p>
              <a:pPr>
                <a:defRPr/>
              </a:pPr>
              <a:endParaRPr lang="zh-CN" altLang="en-US" sz="2000"/>
            </a:p>
          </p:txBody>
        </p:sp>
        <p:sp>
          <p:nvSpPr>
            <p:cNvPr id="117770" name="Rectangle 22">
              <a:extLst>
                <a:ext uri="{FF2B5EF4-FFF2-40B4-BE49-F238E27FC236}">
                  <a16:creationId xmlns:a16="http://schemas.microsoft.com/office/drawing/2014/main" id="{A2BA52A3-BB0E-EC11-5FB3-F804880262BA}"/>
                </a:ext>
              </a:extLst>
            </p:cNvPr>
            <p:cNvSpPr>
              <a:spLocks noChangeArrowheads="1"/>
            </p:cNvSpPr>
            <p:nvPr/>
          </p:nvSpPr>
          <p:spPr bwMode="auto">
            <a:xfrm>
              <a:off x="423" y="2108"/>
              <a:ext cx="958" cy="1335"/>
            </a:xfrm>
            <a:prstGeom prst="rect">
              <a:avLst/>
            </a:prstGeom>
            <a:solidFill>
              <a:srgbClr val="FFFFFF"/>
            </a:solidFill>
            <a:ln w="9525">
              <a:solidFill>
                <a:srgbClr val="000000"/>
              </a:solidFill>
              <a:miter lim="800000"/>
              <a:headEnd/>
              <a:tailEnd/>
            </a:ln>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000"/>
            </a:p>
          </p:txBody>
        </p:sp>
        <p:sp>
          <p:nvSpPr>
            <p:cNvPr id="117771" name="Text Box 21">
              <a:extLst>
                <a:ext uri="{FF2B5EF4-FFF2-40B4-BE49-F238E27FC236}">
                  <a16:creationId xmlns:a16="http://schemas.microsoft.com/office/drawing/2014/main" id="{5116E3EC-D5DB-42FF-1048-2C505B809A7C}"/>
                </a:ext>
              </a:extLst>
            </p:cNvPr>
            <p:cNvSpPr txBox="1">
              <a:spLocks noChangeArrowheads="1"/>
            </p:cNvSpPr>
            <p:nvPr/>
          </p:nvSpPr>
          <p:spPr bwMode="auto">
            <a:xfrm>
              <a:off x="483" y="2166"/>
              <a:ext cx="684" cy="266"/>
            </a:xfrm>
            <a:prstGeom prst="rect">
              <a:avLst/>
            </a:prstGeom>
            <a:solidFill>
              <a:srgbClr val="808080"/>
            </a:solidFill>
            <a:ln w="9525">
              <a:solidFill>
                <a:srgbClr val="000000"/>
              </a:solidFill>
              <a:miter lim="800000"/>
              <a:headEnd/>
              <a:tailEnd/>
            </a:ln>
          </p:spPr>
          <p:txBody>
            <a:bodyPr lIns="9144" rIns="9144"/>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800">
                  <a:cs typeface="Arial" panose="020B0604020202020204" pitchFamily="34" charset="0"/>
                </a:rPr>
                <a:t> </a:t>
              </a:r>
              <a:r>
                <a:rPr kumimoji="0" lang="zh-CN" altLang="en-US" sz="1600" b="1">
                  <a:solidFill>
                    <a:srgbClr val="FFFFFF"/>
                  </a:solidFill>
                  <a:ea typeface="MS Song" charset="-122"/>
                </a:rPr>
                <a:t>批判性阅读</a:t>
              </a:r>
              <a:endParaRPr kumimoji="0" lang="zh-CN" altLang="en-US" sz="1600"/>
            </a:p>
          </p:txBody>
        </p:sp>
        <p:sp>
          <p:nvSpPr>
            <p:cNvPr id="117772" name="Text Box 20">
              <a:extLst>
                <a:ext uri="{FF2B5EF4-FFF2-40B4-BE49-F238E27FC236}">
                  <a16:creationId xmlns:a16="http://schemas.microsoft.com/office/drawing/2014/main" id="{C352F200-B86D-B01F-D668-9E12AEFD2711}"/>
                </a:ext>
              </a:extLst>
            </p:cNvPr>
            <p:cNvSpPr txBox="1">
              <a:spLocks noChangeArrowheads="1"/>
            </p:cNvSpPr>
            <p:nvPr/>
          </p:nvSpPr>
          <p:spPr bwMode="auto">
            <a:xfrm>
              <a:off x="500" y="2469"/>
              <a:ext cx="748" cy="8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rIns="9144"/>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1600" b="1">
                  <a:ea typeface="MS Song" charset="-122"/>
                </a:rPr>
                <a:t>理解</a:t>
              </a:r>
              <a:r>
                <a:rPr kumimoji="0" lang="en-US" altLang="zh-CN" sz="1600" b="1">
                  <a:cs typeface="Arial" panose="020B0604020202020204" pitchFamily="34" charset="0"/>
                </a:rPr>
                <a:t>:</a:t>
              </a:r>
              <a:r>
                <a:rPr kumimoji="0" lang="en-US" altLang="zh-CN" sz="1600">
                  <a:cs typeface="Arial" panose="020B0604020202020204" pitchFamily="34" charset="0"/>
                </a:rPr>
                <a:t> </a:t>
              </a:r>
              <a:r>
                <a:rPr kumimoji="0" lang="zh-CN" altLang="en-US" sz="1600">
                  <a:ea typeface="MS Song" charset="-122"/>
                </a:rPr>
                <a:t>议题</a:t>
              </a:r>
              <a:r>
                <a:rPr kumimoji="0" lang="en-US" altLang="zh-CN" sz="1600">
                  <a:cs typeface="Arial" panose="020B0604020202020204" pitchFamily="34" charset="0"/>
                </a:rPr>
                <a:t>,</a:t>
              </a:r>
              <a:endParaRPr kumimoji="0" lang="en-US" altLang="zh-CN" sz="1600"/>
            </a:p>
            <a:p>
              <a:pPr eaLnBrk="0" hangingPunct="0">
                <a:lnSpc>
                  <a:spcPct val="100000"/>
                </a:lnSpc>
                <a:spcBef>
                  <a:spcPct val="0"/>
                </a:spcBef>
                <a:buClrTx/>
                <a:buSzTx/>
                <a:buFontTx/>
                <a:buNone/>
              </a:pPr>
              <a:r>
                <a:rPr kumimoji="0" lang="zh-CN" altLang="en-US" sz="1600"/>
                <a:t>目的</a:t>
              </a:r>
              <a:r>
                <a:rPr kumimoji="0" lang="en-US" altLang="zh-CN" sz="1600">
                  <a:ea typeface="MS Song" charset="-122"/>
                </a:rPr>
                <a:t>,</a:t>
              </a:r>
              <a:r>
                <a:rPr kumimoji="0" lang="zh-CN" altLang="en-US" sz="1600"/>
                <a:t>立场</a:t>
              </a:r>
              <a:r>
                <a:rPr kumimoji="0" lang="en-US" altLang="zh-CN" sz="1600">
                  <a:ea typeface="MS Song" charset="-122"/>
                </a:rPr>
                <a:t>,</a:t>
              </a:r>
              <a:endParaRPr kumimoji="0" lang="en-US" altLang="zh-CN" sz="1600"/>
            </a:p>
            <a:p>
              <a:pPr eaLnBrk="0" hangingPunct="0">
                <a:lnSpc>
                  <a:spcPct val="100000"/>
                </a:lnSpc>
                <a:spcBef>
                  <a:spcPct val="0"/>
                </a:spcBef>
                <a:buClrTx/>
                <a:buSzTx/>
                <a:buFontTx/>
                <a:buNone/>
              </a:pPr>
              <a:r>
                <a:rPr kumimoji="0" lang="zh-CN" altLang="en-US" sz="1600"/>
                <a:t>背景和论证</a:t>
              </a:r>
              <a:r>
                <a:rPr kumimoji="0" lang="en-US" altLang="zh-CN" sz="1600">
                  <a:ea typeface="MS Song" charset="-122"/>
                </a:rPr>
                <a:t>;</a:t>
              </a:r>
              <a:endParaRPr kumimoji="0" lang="en-US" altLang="zh-CN" sz="1600"/>
            </a:p>
            <a:p>
              <a:pPr eaLnBrk="0" hangingPunct="0">
                <a:lnSpc>
                  <a:spcPct val="100000"/>
                </a:lnSpc>
                <a:spcBef>
                  <a:spcPct val="0"/>
                </a:spcBef>
                <a:buClrTx/>
                <a:buSzTx/>
                <a:buFontTx/>
                <a:buNone/>
              </a:pPr>
              <a:r>
                <a:rPr kumimoji="0" lang="zh-CN" altLang="en-US" sz="1600" b="1">
                  <a:latin typeface="Times New Roman" panose="02020603050405020304" pitchFamily="18" charset="0"/>
                </a:rPr>
                <a:t>思考问题</a:t>
              </a:r>
            </a:p>
            <a:p>
              <a:pPr eaLnBrk="0" hangingPunct="0">
                <a:lnSpc>
                  <a:spcPct val="100000"/>
                </a:lnSpc>
                <a:spcBef>
                  <a:spcPct val="0"/>
                </a:spcBef>
                <a:buClrTx/>
                <a:buSzTx/>
                <a:buFontTx/>
                <a:buNone/>
              </a:pPr>
              <a:r>
                <a:rPr kumimoji="0" lang="zh-CN" altLang="en-US" sz="1600"/>
                <a:t>发展论证</a:t>
              </a:r>
            </a:p>
          </p:txBody>
        </p:sp>
        <p:sp>
          <p:nvSpPr>
            <p:cNvPr id="117773" name="Rectangle 19">
              <a:extLst>
                <a:ext uri="{FF2B5EF4-FFF2-40B4-BE49-F238E27FC236}">
                  <a16:creationId xmlns:a16="http://schemas.microsoft.com/office/drawing/2014/main" id="{9BD4C220-6A8B-855E-06D4-3370C0D411CD}"/>
                </a:ext>
              </a:extLst>
            </p:cNvPr>
            <p:cNvSpPr>
              <a:spLocks noChangeArrowheads="1"/>
            </p:cNvSpPr>
            <p:nvPr/>
          </p:nvSpPr>
          <p:spPr bwMode="auto">
            <a:xfrm>
              <a:off x="1165" y="1987"/>
              <a:ext cx="1027" cy="1335"/>
            </a:xfrm>
            <a:prstGeom prst="rect">
              <a:avLst/>
            </a:prstGeom>
            <a:solidFill>
              <a:srgbClr val="FFFFFF"/>
            </a:solidFill>
            <a:ln w="9525">
              <a:solidFill>
                <a:srgbClr val="000000"/>
              </a:solidFill>
              <a:miter lim="800000"/>
              <a:headEnd/>
              <a:tailEnd/>
            </a:ln>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000"/>
            </a:p>
          </p:txBody>
        </p:sp>
        <p:sp>
          <p:nvSpPr>
            <p:cNvPr id="117774" name="Text Box 18">
              <a:extLst>
                <a:ext uri="{FF2B5EF4-FFF2-40B4-BE49-F238E27FC236}">
                  <a16:creationId xmlns:a16="http://schemas.microsoft.com/office/drawing/2014/main" id="{DA9DD28F-521B-8B9F-A5D9-8ED1CF054D44}"/>
                </a:ext>
              </a:extLst>
            </p:cNvPr>
            <p:cNvSpPr txBox="1">
              <a:spLocks noChangeArrowheads="1"/>
            </p:cNvSpPr>
            <p:nvPr/>
          </p:nvSpPr>
          <p:spPr bwMode="auto">
            <a:xfrm>
              <a:off x="1215" y="2056"/>
              <a:ext cx="937" cy="268"/>
            </a:xfrm>
            <a:prstGeom prst="rect">
              <a:avLst/>
            </a:prstGeom>
            <a:solidFill>
              <a:srgbClr val="808080"/>
            </a:solidFill>
            <a:ln w="9525">
              <a:solidFill>
                <a:srgbClr val="000000"/>
              </a:solidFill>
              <a:miter lim="800000"/>
              <a:headEnd/>
              <a:tailEnd/>
            </a:ln>
          </p:spPr>
          <p:txBody>
            <a:bodyPr lIns="9144" rIns="9144"/>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800">
                  <a:cs typeface="Arial" panose="020B0604020202020204" pitchFamily="34" charset="0"/>
                </a:rPr>
                <a:t> </a:t>
              </a:r>
              <a:r>
                <a:rPr kumimoji="0" lang="zh-CN" altLang="en-US" sz="1600" b="1">
                  <a:solidFill>
                    <a:srgbClr val="FFFFFF"/>
                  </a:solidFill>
                  <a:ea typeface="MS Song" charset="-122"/>
                </a:rPr>
                <a:t>分析和重构论证</a:t>
              </a:r>
              <a:endParaRPr kumimoji="0" lang="zh-CN" altLang="en-US" sz="1600"/>
            </a:p>
          </p:txBody>
        </p:sp>
        <p:sp>
          <p:nvSpPr>
            <p:cNvPr id="117775" name="Text Box 17">
              <a:extLst>
                <a:ext uri="{FF2B5EF4-FFF2-40B4-BE49-F238E27FC236}">
                  <a16:creationId xmlns:a16="http://schemas.microsoft.com/office/drawing/2014/main" id="{5E6EE08B-1DE8-503B-7683-CF36109F9BA5}"/>
                </a:ext>
              </a:extLst>
            </p:cNvPr>
            <p:cNvSpPr txBox="1">
              <a:spLocks noChangeArrowheads="1"/>
            </p:cNvSpPr>
            <p:nvPr/>
          </p:nvSpPr>
          <p:spPr bwMode="auto">
            <a:xfrm>
              <a:off x="1267" y="2366"/>
              <a:ext cx="820" cy="8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rIns="9144"/>
            <a:lstStyle>
              <a:lvl1pPr>
                <a:tabLst>
                  <a:tab pos="92075" algn="l"/>
                </a:tabLst>
                <a:defRPr kumimoji="1" sz="1000">
                  <a:solidFill>
                    <a:schemeClr val="tx1"/>
                  </a:solidFill>
                  <a:latin typeface="Arial" panose="020B0604020202020204" pitchFamily="34" charset="0"/>
                  <a:ea typeface="宋体" panose="02010600030101010101" pitchFamily="2" charset="-122"/>
                </a:defRPr>
              </a:lvl1pPr>
              <a:lvl2pPr marL="742950" indent="-285750">
                <a:tabLst>
                  <a:tab pos="92075" algn="l"/>
                </a:tabLst>
                <a:defRPr kumimoji="1" sz="1000">
                  <a:solidFill>
                    <a:schemeClr val="tx1"/>
                  </a:solidFill>
                  <a:latin typeface="Arial" panose="020B0604020202020204" pitchFamily="34" charset="0"/>
                  <a:ea typeface="宋体" panose="02010600030101010101" pitchFamily="2" charset="-122"/>
                </a:defRPr>
              </a:lvl2pPr>
              <a:lvl3pPr marL="1143000" indent="-228600">
                <a:tabLst>
                  <a:tab pos="92075" algn="l"/>
                </a:tabLst>
                <a:defRPr kumimoji="1" sz="1000">
                  <a:solidFill>
                    <a:schemeClr val="tx1"/>
                  </a:solidFill>
                  <a:latin typeface="Arial" panose="020B0604020202020204" pitchFamily="34" charset="0"/>
                  <a:ea typeface="宋体" panose="02010600030101010101" pitchFamily="2" charset="-122"/>
                </a:defRPr>
              </a:lvl3pPr>
              <a:lvl4pPr marL="1600200" indent="-228600">
                <a:tabLst>
                  <a:tab pos="92075" algn="l"/>
                </a:tabLst>
                <a:defRPr kumimoji="1" sz="1000">
                  <a:solidFill>
                    <a:schemeClr val="tx1"/>
                  </a:solidFill>
                  <a:latin typeface="Arial" panose="020B0604020202020204" pitchFamily="34" charset="0"/>
                  <a:ea typeface="宋体" panose="02010600030101010101" pitchFamily="2" charset="-122"/>
                </a:defRPr>
              </a:lvl4pPr>
              <a:lvl5pPr marL="2057400" indent="-228600">
                <a:tabLst>
                  <a:tab pos="92075" algn="l"/>
                </a:tabLst>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1600">
                  <a:solidFill>
                    <a:srgbClr val="800000"/>
                  </a:solidFill>
                  <a:ea typeface="MS Song" charset="-122"/>
                </a:rPr>
                <a:t>澄清语言概念</a:t>
              </a:r>
            </a:p>
            <a:p>
              <a:pPr eaLnBrk="0" hangingPunct="0">
                <a:lnSpc>
                  <a:spcPct val="100000"/>
                </a:lnSpc>
                <a:spcBef>
                  <a:spcPct val="0"/>
                </a:spcBef>
                <a:buClrTx/>
                <a:buSzTx/>
                <a:buFontTx/>
                <a:buNone/>
              </a:pPr>
              <a:r>
                <a:rPr kumimoji="0" lang="zh-CN" altLang="en-US" sz="1600">
                  <a:solidFill>
                    <a:srgbClr val="800000"/>
                  </a:solidFill>
                  <a:ea typeface="MS Song" charset="-122"/>
                </a:rPr>
                <a:t>辨别论证结构</a:t>
              </a:r>
            </a:p>
            <a:p>
              <a:pPr eaLnBrk="0" hangingPunct="0">
                <a:lnSpc>
                  <a:spcPct val="100000"/>
                </a:lnSpc>
                <a:spcBef>
                  <a:spcPct val="0"/>
                </a:spcBef>
                <a:buClrTx/>
                <a:buSzTx/>
                <a:buFontTx/>
                <a:buNone/>
              </a:pPr>
              <a:r>
                <a:rPr kumimoji="0" lang="zh-CN" altLang="en-US" sz="1600">
                  <a:solidFill>
                    <a:srgbClr val="800000"/>
                  </a:solidFill>
                  <a:ea typeface="MS Song" charset="-122"/>
                </a:rPr>
                <a:t>补充隐含前提</a:t>
              </a:r>
            </a:p>
            <a:p>
              <a:pPr eaLnBrk="0" hangingPunct="0">
                <a:lnSpc>
                  <a:spcPct val="100000"/>
                </a:lnSpc>
                <a:spcBef>
                  <a:spcPct val="0"/>
                </a:spcBef>
                <a:buClrTx/>
                <a:buSzTx/>
                <a:buFontTx/>
                <a:buNone/>
              </a:pPr>
              <a:r>
                <a:rPr kumimoji="0" lang="zh-CN" altLang="en-US" sz="1600">
                  <a:solidFill>
                    <a:srgbClr val="800000"/>
                  </a:solidFill>
                  <a:ea typeface="MS Song" charset="-122"/>
                </a:rPr>
                <a:t>揭示隐含假设</a:t>
              </a:r>
            </a:p>
          </p:txBody>
        </p:sp>
        <p:sp>
          <p:nvSpPr>
            <p:cNvPr id="117776" name="Rectangle 16">
              <a:extLst>
                <a:ext uri="{FF2B5EF4-FFF2-40B4-BE49-F238E27FC236}">
                  <a16:creationId xmlns:a16="http://schemas.microsoft.com/office/drawing/2014/main" id="{2E252D54-744C-6545-43BD-E8E155077E44}"/>
                </a:ext>
              </a:extLst>
            </p:cNvPr>
            <p:cNvSpPr>
              <a:spLocks noChangeArrowheads="1"/>
            </p:cNvSpPr>
            <p:nvPr/>
          </p:nvSpPr>
          <p:spPr bwMode="auto">
            <a:xfrm>
              <a:off x="2568" y="1816"/>
              <a:ext cx="1011" cy="1380"/>
            </a:xfrm>
            <a:prstGeom prst="rect">
              <a:avLst/>
            </a:prstGeom>
            <a:solidFill>
              <a:srgbClr val="FFFFFF"/>
            </a:solidFill>
            <a:ln w="9525">
              <a:solidFill>
                <a:srgbClr val="000000"/>
              </a:solidFill>
              <a:miter lim="800000"/>
              <a:headEnd/>
              <a:tailEnd/>
            </a:ln>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000"/>
            </a:p>
          </p:txBody>
        </p:sp>
        <p:sp>
          <p:nvSpPr>
            <p:cNvPr id="117777" name="Text Box 15">
              <a:extLst>
                <a:ext uri="{FF2B5EF4-FFF2-40B4-BE49-F238E27FC236}">
                  <a16:creationId xmlns:a16="http://schemas.microsoft.com/office/drawing/2014/main" id="{1CD12D7B-9ED9-6542-29C2-1AABA9A80772}"/>
                </a:ext>
              </a:extLst>
            </p:cNvPr>
            <p:cNvSpPr txBox="1">
              <a:spLocks noChangeArrowheads="1"/>
            </p:cNvSpPr>
            <p:nvPr/>
          </p:nvSpPr>
          <p:spPr bwMode="auto">
            <a:xfrm>
              <a:off x="2640" y="1920"/>
              <a:ext cx="827" cy="265"/>
            </a:xfrm>
            <a:prstGeom prst="rect">
              <a:avLst/>
            </a:prstGeom>
            <a:solidFill>
              <a:srgbClr val="808080"/>
            </a:solidFill>
            <a:ln w="9525">
              <a:solidFill>
                <a:srgbClr val="000000"/>
              </a:solidFill>
              <a:miter lim="800000"/>
              <a:headEnd/>
              <a:tailEnd/>
            </a:ln>
          </p:spPr>
          <p:txBody>
            <a:bodyPr lIns="9144" rIns="9144"/>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b="1">
                  <a:solidFill>
                    <a:srgbClr val="FFFFFF"/>
                  </a:solidFill>
                  <a:cs typeface="Arial" panose="020B0604020202020204" pitchFamily="34" charset="0"/>
                </a:rPr>
                <a:t> </a:t>
              </a:r>
              <a:r>
                <a:rPr kumimoji="0" lang="zh-CN" altLang="en-US" sz="1600" b="1">
                  <a:solidFill>
                    <a:srgbClr val="FFFFFF"/>
                  </a:solidFill>
                  <a:ea typeface="MS Song" charset="-122"/>
                </a:rPr>
                <a:t>前提的可靠性</a:t>
              </a:r>
              <a:endParaRPr kumimoji="0" lang="zh-CN" altLang="en-US" sz="1600"/>
            </a:p>
          </p:txBody>
        </p:sp>
        <p:sp>
          <p:nvSpPr>
            <p:cNvPr id="117778" name="Text Box 14">
              <a:extLst>
                <a:ext uri="{FF2B5EF4-FFF2-40B4-BE49-F238E27FC236}">
                  <a16:creationId xmlns:a16="http://schemas.microsoft.com/office/drawing/2014/main" id="{FFC9195B-35CD-A715-7497-229BEE921419}"/>
                </a:ext>
              </a:extLst>
            </p:cNvPr>
            <p:cNvSpPr txBox="1">
              <a:spLocks noChangeArrowheads="1"/>
            </p:cNvSpPr>
            <p:nvPr/>
          </p:nvSpPr>
          <p:spPr bwMode="auto">
            <a:xfrm>
              <a:off x="2637" y="2227"/>
              <a:ext cx="822" cy="8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rIns="9144"/>
            <a:lstStyle>
              <a:lvl1pPr>
                <a:tabLst>
                  <a:tab pos="92075" algn="l"/>
                </a:tabLst>
                <a:defRPr kumimoji="1" sz="1000">
                  <a:solidFill>
                    <a:schemeClr val="tx1"/>
                  </a:solidFill>
                  <a:latin typeface="Arial" panose="020B0604020202020204" pitchFamily="34" charset="0"/>
                  <a:ea typeface="宋体" panose="02010600030101010101" pitchFamily="2" charset="-122"/>
                </a:defRPr>
              </a:lvl1pPr>
              <a:lvl2pPr marL="742950" indent="-285750">
                <a:tabLst>
                  <a:tab pos="92075" algn="l"/>
                </a:tabLst>
                <a:defRPr kumimoji="1" sz="1000">
                  <a:solidFill>
                    <a:schemeClr val="tx1"/>
                  </a:solidFill>
                  <a:latin typeface="Arial" panose="020B0604020202020204" pitchFamily="34" charset="0"/>
                  <a:ea typeface="宋体" panose="02010600030101010101" pitchFamily="2" charset="-122"/>
                </a:defRPr>
              </a:lvl2pPr>
              <a:lvl3pPr marL="1143000" indent="-228600">
                <a:tabLst>
                  <a:tab pos="92075" algn="l"/>
                </a:tabLst>
                <a:defRPr kumimoji="1" sz="1000">
                  <a:solidFill>
                    <a:schemeClr val="tx1"/>
                  </a:solidFill>
                  <a:latin typeface="Arial" panose="020B0604020202020204" pitchFamily="34" charset="0"/>
                  <a:ea typeface="宋体" panose="02010600030101010101" pitchFamily="2" charset="-122"/>
                </a:defRPr>
              </a:lvl3pPr>
              <a:lvl4pPr marL="1600200" indent="-228600">
                <a:tabLst>
                  <a:tab pos="92075" algn="l"/>
                </a:tabLst>
                <a:defRPr kumimoji="1" sz="1000">
                  <a:solidFill>
                    <a:schemeClr val="tx1"/>
                  </a:solidFill>
                  <a:latin typeface="Arial" panose="020B0604020202020204" pitchFamily="34" charset="0"/>
                  <a:ea typeface="宋体" panose="02010600030101010101" pitchFamily="2" charset="-122"/>
                </a:defRPr>
              </a:lvl4pPr>
              <a:lvl5pPr marL="2057400" indent="-228600">
                <a:tabLst>
                  <a:tab pos="92075" algn="l"/>
                </a:tabLst>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1600">
                  <a:solidFill>
                    <a:srgbClr val="1606E6"/>
                  </a:solidFill>
                  <a:latin typeface="Times New Roman" panose="02020603050405020304" pitchFamily="18" charset="0"/>
                  <a:ea typeface="MS Song" charset="-122"/>
                </a:rPr>
                <a:t>确认</a:t>
              </a:r>
              <a:r>
                <a:rPr kumimoji="0" lang="zh-CN" altLang="en-US" sz="1600">
                  <a:solidFill>
                    <a:srgbClr val="1606E6"/>
                  </a:solidFill>
                  <a:ea typeface="MS Song" charset="-122"/>
                </a:rPr>
                <a:t>证据客观</a:t>
              </a:r>
            </a:p>
            <a:p>
              <a:pPr eaLnBrk="0" hangingPunct="0">
                <a:lnSpc>
                  <a:spcPct val="100000"/>
                </a:lnSpc>
                <a:spcBef>
                  <a:spcPct val="0"/>
                </a:spcBef>
                <a:buClrTx/>
                <a:buSzTx/>
                <a:buFontTx/>
                <a:buNone/>
              </a:pPr>
              <a:r>
                <a:rPr kumimoji="0" lang="zh-CN" altLang="en-US" sz="1600">
                  <a:solidFill>
                    <a:srgbClr val="1606E6"/>
                  </a:solidFill>
                  <a:latin typeface="Times New Roman" panose="02020603050405020304" pitchFamily="18" charset="0"/>
                  <a:ea typeface="MS Song" charset="-122"/>
                </a:rPr>
                <a:t>追寻</a:t>
              </a:r>
              <a:r>
                <a:rPr kumimoji="0" lang="zh-CN" altLang="en-US" sz="1600">
                  <a:solidFill>
                    <a:srgbClr val="1606E6"/>
                  </a:solidFill>
                  <a:ea typeface="MS Song" charset="-122"/>
                </a:rPr>
                <a:t>直接证据</a:t>
              </a:r>
            </a:p>
            <a:p>
              <a:pPr eaLnBrk="0" hangingPunct="0">
                <a:lnSpc>
                  <a:spcPct val="100000"/>
                </a:lnSpc>
                <a:spcBef>
                  <a:spcPct val="0"/>
                </a:spcBef>
                <a:buClrTx/>
                <a:buSzTx/>
                <a:buFontTx/>
                <a:buNone/>
              </a:pPr>
              <a:r>
                <a:rPr kumimoji="0" lang="zh-CN" altLang="en-US" sz="1600">
                  <a:solidFill>
                    <a:srgbClr val="1606E6"/>
                  </a:solidFill>
                  <a:latin typeface="Times New Roman" panose="02020603050405020304" pitchFamily="18" charset="0"/>
                  <a:ea typeface="MS Song" charset="-122"/>
                </a:rPr>
                <a:t>检查</a:t>
              </a:r>
              <a:r>
                <a:rPr kumimoji="0" lang="zh-CN" altLang="en-US" sz="1600">
                  <a:solidFill>
                    <a:srgbClr val="1606E6"/>
                  </a:solidFill>
                  <a:ea typeface="MS Song" charset="-122"/>
                </a:rPr>
                <a:t>来源可靠</a:t>
              </a:r>
            </a:p>
            <a:p>
              <a:pPr eaLnBrk="0" hangingPunct="0">
                <a:lnSpc>
                  <a:spcPct val="100000"/>
                </a:lnSpc>
                <a:spcBef>
                  <a:spcPct val="0"/>
                </a:spcBef>
                <a:buClrTx/>
                <a:buSzTx/>
                <a:buFontTx/>
                <a:buNone/>
              </a:pPr>
              <a:r>
                <a:rPr kumimoji="0" lang="zh-CN" altLang="en-US" sz="1600">
                  <a:solidFill>
                    <a:srgbClr val="1606E6"/>
                  </a:solidFill>
                  <a:latin typeface="Times New Roman" panose="02020603050405020304" pitchFamily="18" charset="0"/>
                  <a:ea typeface="MS Song" charset="-122"/>
                </a:rPr>
                <a:t>审核</a:t>
              </a:r>
              <a:r>
                <a:rPr kumimoji="0" lang="zh-CN" altLang="en-US" sz="1600">
                  <a:solidFill>
                    <a:srgbClr val="1606E6"/>
                  </a:solidFill>
                  <a:ea typeface="MS Song" charset="-122"/>
                </a:rPr>
                <a:t>来源公正</a:t>
              </a:r>
            </a:p>
            <a:p>
              <a:pPr eaLnBrk="0" hangingPunct="0">
                <a:lnSpc>
                  <a:spcPct val="100000"/>
                </a:lnSpc>
                <a:spcBef>
                  <a:spcPct val="0"/>
                </a:spcBef>
                <a:buClrTx/>
                <a:buSzTx/>
                <a:buFontTx/>
                <a:buNone/>
              </a:pPr>
              <a:endParaRPr kumimoji="0" lang="en-US" altLang="zh-CN" sz="1600">
                <a:ea typeface="MS Song" charset="-122"/>
              </a:endParaRPr>
            </a:p>
          </p:txBody>
        </p:sp>
        <p:sp>
          <p:nvSpPr>
            <p:cNvPr id="117779" name="Rectangle 13">
              <a:extLst>
                <a:ext uri="{FF2B5EF4-FFF2-40B4-BE49-F238E27FC236}">
                  <a16:creationId xmlns:a16="http://schemas.microsoft.com/office/drawing/2014/main" id="{99B49BDC-74D0-CB02-8D87-D7BB9531DF5D}"/>
                </a:ext>
              </a:extLst>
            </p:cNvPr>
            <p:cNvSpPr>
              <a:spLocks noChangeArrowheads="1"/>
            </p:cNvSpPr>
            <p:nvPr/>
          </p:nvSpPr>
          <p:spPr bwMode="auto">
            <a:xfrm>
              <a:off x="3442" y="1687"/>
              <a:ext cx="1010" cy="1379"/>
            </a:xfrm>
            <a:prstGeom prst="rect">
              <a:avLst/>
            </a:prstGeom>
            <a:solidFill>
              <a:srgbClr val="FFFFFF"/>
            </a:solidFill>
            <a:ln w="9525">
              <a:solidFill>
                <a:srgbClr val="000000"/>
              </a:solidFill>
              <a:miter lim="800000"/>
              <a:headEnd/>
              <a:tailEnd/>
            </a:ln>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000"/>
            </a:p>
          </p:txBody>
        </p:sp>
        <p:sp>
          <p:nvSpPr>
            <p:cNvPr id="117780" name="Text Box 12">
              <a:extLst>
                <a:ext uri="{FF2B5EF4-FFF2-40B4-BE49-F238E27FC236}">
                  <a16:creationId xmlns:a16="http://schemas.microsoft.com/office/drawing/2014/main" id="{2BA7ED9D-195D-C2E5-8C50-83CEFFF2D3B6}"/>
                </a:ext>
              </a:extLst>
            </p:cNvPr>
            <p:cNvSpPr txBox="1">
              <a:spLocks noChangeArrowheads="1"/>
            </p:cNvSpPr>
            <p:nvPr/>
          </p:nvSpPr>
          <p:spPr bwMode="auto">
            <a:xfrm>
              <a:off x="3510" y="1779"/>
              <a:ext cx="854" cy="257"/>
            </a:xfrm>
            <a:prstGeom prst="rect">
              <a:avLst/>
            </a:prstGeom>
            <a:solidFill>
              <a:srgbClr val="808080"/>
            </a:solidFill>
            <a:ln w="9525">
              <a:solidFill>
                <a:srgbClr val="000000"/>
              </a:solidFill>
              <a:miter lim="800000"/>
              <a:headEnd/>
              <a:tailEnd/>
            </a:ln>
          </p:spPr>
          <p:txBody>
            <a:bodyPr lIns="9144" rIns="9144"/>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800" b="1">
                  <a:solidFill>
                    <a:srgbClr val="FFFFFF"/>
                  </a:solidFill>
                  <a:cs typeface="Arial" panose="020B0604020202020204" pitchFamily="34" charset="0"/>
                </a:rPr>
                <a:t>  </a:t>
              </a:r>
              <a:r>
                <a:rPr kumimoji="0" lang="zh-CN" altLang="en-US" sz="1600" b="1">
                  <a:solidFill>
                    <a:srgbClr val="FFFFFF"/>
                  </a:solidFill>
                  <a:ea typeface="MS Song" charset="-122"/>
                </a:rPr>
                <a:t>推理的合理性</a:t>
              </a:r>
              <a:endParaRPr kumimoji="0" lang="zh-CN" altLang="en-US" sz="1600"/>
            </a:p>
          </p:txBody>
        </p:sp>
        <p:sp>
          <p:nvSpPr>
            <p:cNvPr id="117781" name="Text Box 11">
              <a:extLst>
                <a:ext uri="{FF2B5EF4-FFF2-40B4-BE49-F238E27FC236}">
                  <a16:creationId xmlns:a16="http://schemas.microsoft.com/office/drawing/2014/main" id="{2913FE86-E78F-A22E-BDA6-2F0FFB8481C3}"/>
                </a:ext>
              </a:extLst>
            </p:cNvPr>
            <p:cNvSpPr txBox="1">
              <a:spLocks noChangeArrowheads="1"/>
            </p:cNvSpPr>
            <p:nvPr/>
          </p:nvSpPr>
          <p:spPr bwMode="auto">
            <a:xfrm>
              <a:off x="3510" y="2087"/>
              <a:ext cx="839" cy="8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rIns="9144"/>
            <a:lstStyle>
              <a:lvl1pPr>
                <a:tabLst>
                  <a:tab pos="92075" algn="l"/>
                </a:tabLst>
                <a:defRPr kumimoji="1" sz="1000">
                  <a:solidFill>
                    <a:schemeClr val="tx1"/>
                  </a:solidFill>
                  <a:latin typeface="Arial" panose="020B0604020202020204" pitchFamily="34" charset="0"/>
                  <a:ea typeface="宋体" panose="02010600030101010101" pitchFamily="2" charset="-122"/>
                </a:defRPr>
              </a:lvl1pPr>
              <a:lvl2pPr marL="742950" indent="-285750">
                <a:tabLst>
                  <a:tab pos="92075" algn="l"/>
                </a:tabLst>
                <a:defRPr kumimoji="1" sz="1000">
                  <a:solidFill>
                    <a:schemeClr val="tx1"/>
                  </a:solidFill>
                  <a:latin typeface="Arial" panose="020B0604020202020204" pitchFamily="34" charset="0"/>
                  <a:ea typeface="宋体" panose="02010600030101010101" pitchFamily="2" charset="-122"/>
                </a:defRPr>
              </a:lvl2pPr>
              <a:lvl3pPr marL="1143000" indent="-228600">
                <a:tabLst>
                  <a:tab pos="92075" algn="l"/>
                </a:tabLst>
                <a:defRPr kumimoji="1" sz="1000">
                  <a:solidFill>
                    <a:schemeClr val="tx1"/>
                  </a:solidFill>
                  <a:latin typeface="Arial" panose="020B0604020202020204" pitchFamily="34" charset="0"/>
                  <a:ea typeface="宋体" panose="02010600030101010101" pitchFamily="2" charset="-122"/>
                </a:defRPr>
              </a:lvl3pPr>
              <a:lvl4pPr marL="1600200" indent="-228600">
                <a:tabLst>
                  <a:tab pos="92075" algn="l"/>
                </a:tabLst>
                <a:defRPr kumimoji="1" sz="1000">
                  <a:solidFill>
                    <a:schemeClr val="tx1"/>
                  </a:solidFill>
                  <a:latin typeface="Arial" panose="020B0604020202020204" pitchFamily="34" charset="0"/>
                  <a:ea typeface="宋体" panose="02010600030101010101" pitchFamily="2" charset="-122"/>
                </a:defRPr>
              </a:lvl4pPr>
              <a:lvl5pPr marL="2057400" indent="-228600">
                <a:tabLst>
                  <a:tab pos="92075" algn="l"/>
                </a:tabLst>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1600">
                  <a:solidFill>
                    <a:schemeClr val="tx2"/>
                  </a:solidFill>
                  <a:latin typeface="Times New Roman" panose="02020603050405020304" pitchFamily="18" charset="0"/>
                  <a:ea typeface="MS Song" charset="-122"/>
                </a:rPr>
                <a:t>确定</a:t>
              </a:r>
              <a:r>
                <a:rPr kumimoji="0" lang="zh-CN" altLang="en-US" sz="1600">
                  <a:solidFill>
                    <a:schemeClr val="tx2"/>
                  </a:solidFill>
                  <a:ea typeface="MS Song" charset="-122"/>
                </a:rPr>
                <a:t>前提相关</a:t>
              </a:r>
            </a:p>
            <a:p>
              <a:pPr eaLnBrk="0" hangingPunct="0">
                <a:lnSpc>
                  <a:spcPct val="100000"/>
                </a:lnSpc>
                <a:spcBef>
                  <a:spcPct val="0"/>
                </a:spcBef>
                <a:buClrTx/>
                <a:buSzTx/>
                <a:buFontTx/>
                <a:buNone/>
              </a:pPr>
              <a:r>
                <a:rPr kumimoji="0" lang="zh-CN" altLang="en-US" sz="1600">
                  <a:solidFill>
                    <a:schemeClr val="tx2"/>
                  </a:solidFill>
                  <a:latin typeface="Times New Roman" panose="02020603050405020304" pitchFamily="18" charset="0"/>
                  <a:ea typeface="MS Song" charset="-122"/>
                </a:rPr>
                <a:t>判定推理</a:t>
              </a:r>
              <a:r>
                <a:rPr kumimoji="0" lang="zh-CN" altLang="en-US" sz="1600">
                  <a:solidFill>
                    <a:schemeClr val="tx2"/>
                  </a:solidFill>
                  <a:ea typeface="MS Song" charset="-122"/>
                </a:rPr>
                <a:t>充份</a:t>
              </a:r>
            </a:p>
            <a:p>
              <a:pPr eaLnBrk="0" hangingPunct="0">
                <a:lnSpc>
                  <a:spcPct val="100000"/>
                </a:lnSpc>
                <a:spcBef>
                  <a:spcPct val="0"/>
                </a:spcBef>
                <a:buClrTx/>
                <a:buSzTx/>
                <a:buFontTx/>
                <a:buNone/>
              </a:pPr>
              <a:r>
                <a:rPr kumimoji="0" lang="zh-CN" altLang="en-US" sz="1600">
                  <a:solidFill>
                    <a:schemeClr val="tx2"/>
                  </a:solidFill>
                  <a:ea typeface="MS Song" charset="-122"/>
                </a:rPr>
                <a:t>推</a:t>
              </a:r>
              <a:r>
                <a:rPr kumimoji="0" lang="zh-CN" altLang="en-US" sz="1600">
                  <a:solidFill>
                    <a:schemeClr val="tx2"/>
                  </a:solidFill>
                  <a:latin typeface="Times New Roman" panose="02020603050405020304" pitchFamily="18" charset="0"/>
                  <a:ea typeface="MS Song" charset="-122"/>
                </a:rPr>
                <a:t>导</a:t>
              </a:r>
              <a:r>
                <a:rPr kumimoji="0" lang="zh-CN" altLang="en-US" sz="1600">
                  <a:solidFill>
                    <a:schemeClr val="tx2"/>
                  </a:solidFill>
                  <a:ea typeface="MS Song" charset="-122"/>
                </a:rPr>
                <a:t>最</a:t>
              </a:r>
              <a:r>
                <a:rPr kumimoji="0" lang="zh-CN" altLang="en-US" sz="1600">
                  <a:solidFill>
                    <a:schemeClr val="tx2"/>
                  </a:solidFill>
                  <a:latin typeface="Times New Roman" panose="02020603050405020304" pitchFamily="18" charset="0"/>
                  <a:ea typeface="MS Song" charset="-122"/>
                </a:rPr>
                <a:t>好</a:t>
              </a:r>
              <a:r>
                <a:rPr kumimoji="0" lang="zh-CN" altLang="en-US" sz="1600">
                  <a:solidFill>
                    <a:schemeClr val="tx2"/>
                  </a:solidFill>
                  <a:ea typeface="MS Song" charset="-122"/>
                </a:rPr>
                <a:t>解释</a:t>
              </a:r>
            </a:p>
            <a:p>
              <a:pPr eaLnBrk="0" hangingPunct="0">
                <a:lnSpc>
                  <a:spcPct val="100000"/>
                </a:lnSpc>
                <a:spcBef>
                  <a:spcPct val="0"/>
                </a:spcBef>
                <a:buClrTx/>
                <a:buSzTx/>
                <a:buFontTx/>
                <a:buNone/>
              </a:pPr>
              <a:r>
                <a:rPr kumimoji="0" lang="zh-CN" altLang="en-US" sz="1600">
                  <a:solidFill>
                    <a:schemeClr val="tx2"/>
                  </a:solidFill>
                  <a:ea typeface="MS Song" charset="-122"/>
                </a:rPr>
                <a:t>综合最佳决策</a:t>
              </a:r>
            </a:p>
          </p:txBody>
        </p:sp>
        <p:sp>
          <p:nvSpPr>
            <p:cNvPr id="117782" name="Rectangle 10">
              <a:extLst>
                <a:ext uri="{FF2B5EF4-FFF2-40B4-BE49-F238E27FC236}">
                  <a16:creationId xmlns:a16="http://schemas.microsoft.com/office/drawing/2014/main" id="{E4EC407A-E57C-6417-DF23-9AAFE154477D}"/>
                </a:ext>
              </a:extLst>
            </p:cNvPr>
            <p:cNvSpPr>
              <a:spLocks noChangeArrowheads="1"/>
            </p:cNvSpPr>
            <p:nvPr/>
          </p:nvSpPr>
          <p:spPr bwMode="auto">
            <a:xfrm>
              <a:off x="4332" y="1553"/>
              <a:ext cx="1011" cy="1380"/>
            </a:xfrm>
            <a:prstGeom prst="rect">
              <a:avLst/>
            </a:prstGeom>
            <a:solidFill>
              <a:srgbClr val="FFFFFF"/>
            </a:solidFill>
            <a:ln w="9525">
              <a:solidFill>
                <a:srgbClr val="000000"/>
              </a:solidFill>
              <a:miter lim="800000"/>
              <a:headEnd/>
              <a:tailEnd/>
            </a:ln>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000"/>
            </a:p>
          </p:txBody>
        </p:sp>
        <p:sp>
          <p:nvSpPr>
            <p:cNvPr id="117783" name="Text Box 9">
              <a:extLst>
                <a:ext uri="{FF2B5EF4-FFF2-40B4-BE49-F238E27FC236}">
                  <a16:creationId xmlns:a16="http://schemas.microsoft.com/office/drawing/2014/main" id="{BABB6312-D8E2-839F-5ED7-907EBF319409}"/>
                </a:ext>
              </a:extLst>
            </p:cNvPr>
            <p:cNvSpPr txBox="1">
              <a:spLocks noChangeArrowheads="1"/>
            </p:cNvSpPr>
            <p:nvPr/>
          </p:nvSpPr>
          <p:spPr bwMode="auto">
            <a:xfrm>
              <a:off x="4400" y="1653"/>
              <a:ext cx="884" cy="256"/>
            </a:xfrm>
            <a:prstGeom prst="rect">
              <a:avLst/>
            </a:prstGeom>
            <a:solidFill>
              <a:srgbClr val="808080"/>
            </a:solidFill>
            <a:ln w="9525">
              <a:solidFill>
                <a:srgbClr val="000000"/>
              </a:solidFill>
              <a:miter lim="800000"/>
              <a:headEnd/>
              <a:tailEnd/>
            </a:ln>
          </p:spPr>
          <p:txBody>
            <a:bodyPr lIns="9144" rIns="9144"/>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800">
                  <a:cs typeface="Arial" panose="020B0604020202020204" pitchFamily="34" charset="0"/>
                </a:rPr>
                <a:t>  </a:t>
              </a:r>
              <a:r>
                <a:rPr kumimoji="0" lang="zh-CN" altLang="en-US" sz="1600" b="1">
                  <a:solidFill>
                    <a:srgbClr val="FFFFFF"/>
                  </a:solidFill>
                  <a:ea typeface="MS Song" charset="-122"/>
                </a:rPr>
                <a:t>论证的辨证性</a:t>
              </a:r>
              <a:endParaRPr kumimoji="0" lang="zh-CN" altLang="en-US" sz="1600"/>
            </a:p>
          </p:txBody>
        </p:sp>
        <p:sp>
          <p:nvSpPr>
            <p:cNvPr id="117784" name="Text Box 8">
              <a:extLst>
                <a:ext uri="{FF2B5EF4-FFF2-40B4-BE49-F238E27FC236}">
                  <a16:creationId xmlns:a16="http://schemas.microsoft.com/office/drawing/2014/main" id="{C34978A0-D469-72A4-E30F-BE7D522E002E}"/>
                </a:ext>
              </a:extLst>
            </p:cNvPr>
            <p:cNvSpPr txBox="1">
              <a:spLocks noChangeArrowheads="1"/>
            </p:cNvSpPr>
            <p:nvPr/>
          </p:nvSpPr>
          <p:spPr bwMode="auto">
            <a:xfrm>
              <a:off x="4400" y="1961"/>
              <a:ext cx="873" cy="8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 rIns="9144"/>
            <a:lstStyle>
              <a:lvl1pPr>
                <a:tabLst>
                  <a:tab pos="92075" algn="l"/>
                </a:tabLst>
                <a:defRPr kumimoji="1" sz="1000">
                  <a:solidFill>
                    <a:schemeClr val="tx1"/>
                  </a:solidFill>
                  <a:latin typeface="Arial" panose="020B0604020202020204" pitchFamily="34" charset="0"/>
                  <a:ea typeface="宋体" panose="02010600030101010101" pitchFamily="2" charset="-122"/>
                </a:defRPr>
              </a:lvl1pPr>
              <a:lvl2pPr marL="742950" indent="-285750">
                <a:tabLst>
                  <a:tab pos="92075" algn="l"/>
                </a:tabLst>
                <a:defRPr kumimoji="1" sz="1000">
                  <a:solidFill>
                    <a:schemeClr val="tx1"/>
                  </a:solidFill>
                  <a:latin typeface="Arial" panose="020B0604020202020204" pitchFamily="34" charset="0"/>
                  <a:ea typeface="宋体" panose="02010600030101010101" pitchFamily="2" charset="-122"/>
                </a:defRPr>
              </a:lvl2pPr>
              <a:lvl3pPr marL="1143000" indent="-228600">
                <a:tabLst>
                  <a:tab pos="92075" algn="l"/>
                </a:tabLst>
                <a:defRPr kumimoji="1" sz="1000">
                  <a:solidFill>
                    <a:schemeClr val="tx1"/>
                  </a:solidFill>
                  <a:latin typeface="Arial" panose="020B0604020202020204" pitchFamily="34" charset="0"/>
                  <a:ea typeface="宋体" panose="02010600030101010101" pitchFamily="2" charset="-122"/>
                </a:defRPr>
              </a:lvl3pPr>
              <a:lvl4pPr marL="1600200" indent="-228600">
                <a:tabLst>
                  <a:tab pos="92075" algn="l"/>
                </a:tabLst>
                <a:defRPr kumimoji="1" sz="1000">
                  <a:solidFill>
                    <a:schemeClr val="tx1"/>
                  </a:solidFill>
                  <a:latin typeface="Arial" panose="020B0604020202020204" pitchFamily="34" charset="0"/>
                  <a:ea typeface="宋体" panose="02010600030101010101" pitchFamily="2" charset="-122"/>
                </a:defRPr>
              </a:lvl4pPr>
              <a:lvl5pPr marL="2057400" indent="-228600">
                <a:tabLst>
                  <a:tab pos="92075" algn="l"/>
                </a:tabLst>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tabLst>
                  <a:tab pos="92075" algn="l"/>
                </a:tabLst>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1600">
                  <a:solidFill>
                    <a:srgbClr val="660033"/>
                  </a:solidFill>
                  <a:ea typeface="MS Song" charset="-122"/>
                </a:rPr>
                <a:t>力求公正开放</a:t>
              </a:r>
            </a:p>
            <a:p>
              <a:pPr eaLnBrk="0" hangingPunct="0">
                <a:lnSpc>
                  <a:spcPct val="100000"/>
                </a:lnSpc>
                <a:spcBef>
                  <a:spcPct val="0"/>
                </a:spcBef>
                <a:buClrTx/>
                <a:buSzTx/>
                <a:buFontTx/>
                <a:buNone/>
              </a:pPr>
              <a:r>
                <a:rPr kumimoji="0" lang="zh-CN" altLang="en-US" sz="1600">
                  <a:solidFill>
                    <a:srgbClr val="660033"/>
                  </a:solidFill>
                  <a:ea typeface="MS Song" charset="-122"/>
                </a:rPr>
                <a:t>促进竞争创新</a:t>
              </a:r>
            </a:p>
            <a:p>
              <a:pPr eaLnBrk="0" hangingPunct="0">
                <a:lnSpc>
                  <a:spcPct val="100000"/>
                </a:lnSpc>
                <a:spcBef>
                  <a:spcPct val="0"/>
                </a:spcBef>
                <a:buClrTx/>
                <a:buSzTx/>
                <a:buFontTx/>
                <a:buNone/>
              </a:pPr>
              <a:r>
                <a:rPr kumimoji="0" lang="zh-CN" altLang="en-US" sz="1600">
                  <a:solidFill>
                    <a:srgbClr val="660033"/>
                  </a:solidFill>
                  <a:ea typeface="MS Song" charset="-122"/>
                </a:rPr>
                <a:t>构造替代论证</a:t>
              </a:r>
            </a:p>
            <a:p>
              <a:pPr eaLnBrk="0" hangingPunct="0">
                <a:lnSpc>
                  <a:spcPct val="100000"/>
                </a:lnSpc>
                <a:spcBef>
                  <a:spcPct val="0"/>
                </a:spcBef>
                <a:buClrTx/>
                <a:buSzTx/>
                <a:buFontTx/>
                <a:buNone/>
              </a:pPr>
              <a:r>
                <a:rPr kumimoji="0" lang="zh-CN" altLang="en-US" sz="1600">
                  <a:solidFill>
                    <a:srgbClr val="660033"/>
                  </a:solidFill>
                  <a:latin typeface="Times New Roman" panose="02020603050405020304" pitchFamily="18" charset="0"/>
                  <a:ea typeface="MS Song" charset="-122"/>
                </a:rPr>
                <a:t>调整</a:t>
              </a:r>
              <a:r>
                <a:rPr kumimoji="0" lang="zh-CN" altLang="en-US" sz="1600">
                  <a:solidFill>
                    <a:srgbClr val="660033"/>
                  </a:solidFill>
                  <a:ea typeface="MS Song" charset="-122"/>
                </a:rPr>
                <a:t>综合论证</a:t>
              </a:r>
            </a:p>
            <a:p>
              <a:pPr eaLnBrk="0" hangingPunct="0">
                <a:lnSpc>
                  <a:spcPct val="100000"/>
                </a:lnSpc>
                <a:spcBef>
                  <a:spcPct val="0"/>
                </a:spcBef>
                <a:buClrTx/>
                <a:buSzTx/>
                <a:buFontTx/>
                <a:buNone/>
              </a:pPr>
              <a:endParaRPr kumimoji="0" lang="en-US" altLang="zh-CN" sz="1600">
                <a:solidFill>
                  <a:srgbClr val="660033"/>
                </a:solidFill>
                <a:ea typeface="MS Song" charset="-122"/>
              </a:endParaRPr>
            </a:p>
          </p:txBody>
        </p:sp>
        <p:sp>
          <p:nvSpPr>
            <p:cNvPr id="117785" name="Text Box 7">
              <a:extLst>
                <a:ext uri="{FF2B5EF4-FFF2-40B4-BE49-F238E27FC236}">
                  <a16:creationId xmlns:a16="http://schemas.microsoft.com/office/drawing/2014/main" id="{473A65A3-3028-9690-4EFE-5B9234D5336F}"/>
                </a:ext>
              </a:extLst>
            </p:cNvPr>
            <p:cNvSpPr txBox="1">
              <a:spLocks noChangeArrowheads="1"/>
            </p:cNvSpPr>
            <p:nvPr/>
          </p:nvSpPr>
          <p:spPr bwMode="auto">
            <a:xfrm>
              <a:off x="959" y="1562"/>
              <a:ext cx="822" cy="280"/>
            </a:xfrm>
            <a:prstGeom prst="rect">
              <a:avLst/>
            </a:prstGeom>
            <a:solidFill>
              <a:srgbClr val="333333"/>
            </a:solidFill>
            <a:ln w="9525">
              <a:solidFill>
                <a:srgbClr val="000000"/>
              </a:solidFill>
              <a:miter lim="800000"/>
              <a:headEnd/>
              <a:tailEnd/>
            </a:ln>
            <a:effectLst>
              <a:outerShdw dist="107763" dir="8100000" algn="ctr" rotWithShape="0">
                <a:srgbClr val="808080">
                  <a:alpha val="50000"/>
                </a:srgbClr>
              </a:outerShdw>
            </a:effectLst>
          </p:spPr>
          <p:txBody>
            <a:bodyPr lIns="9144" tIns="27432" rIns="9144"/>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900">
                  <a:cs typeface="Arial" panose="020B0604020202020204" pitchFamily="34" charset="0"/>
                </a:rPr>
                <a:t>  </a:t>
              </a:r>
              <a:r>
                <a:rPr kumimoji="0" lang="zh-CN" altLang="en-US" sz="1800" b="1">
                  <a:solidFill>
                    <a:srgbClr val="FFFFFF"/>
                  </a:solidFill>
                  <a:ea typeface="MS Song" charset="-122"/>
                </a:rPr>
                <a:t>理解和分析</a:t>
              </a:r>
              <a:endParaRPr kumimoji="0" lang="zh-CN" altLang="en-US" sz="1800"/>
            </a:p>
          </p:txBody>
        </p:sp>
        <p:sp>
          <p:nvSpPr>
            <p:cNvPr id="117786" name="Text Box 6">
              <a:extLst>
                <a:ext uri="{FF2B5EF4-FFF2-40B4-BE49-F238E27FC236}">
                  <a16:creationId xmlns:a16="http://schemas.microsoft.com/office/drawing/2014/main" id="{3A2B936E-432F-2418-A91F-62552C35F34F}"/>
                </a:ext>
              </a:extLst>
            </p:cNvPr>
            <p:cNvSpPr txBox="1">
              <a:spLocks noChangeArrowheads="1"/>
            </p:cNvSpPr>
            <p:nvPr/>
          </p:nvSpPr>
          <p:spPr bwMode="auto">
            <a:xfrm>
              <a:off x="3579" y="1168"/>
              <a:ext cx="821" cy="280"/>
            </a:xfrm>
            <a:prstGeom prst="rect">
              <a:avLst/>
            </a:prstGeom>
            <a:solidFill>
              <a:srgbClr val="333333"/>
            </a:solidFill>
            <a:ln w="9525">
              <a:solidFill>
                <a:srgbClr val="000000"/>
              </a:solidFill>
              <a:miter lim="800000"/>
              <a:headEnd/>
              <a:tailEnd/>
            </a:ln>
            <a:effectLst>
              <a:outerShdw dist="107763" dir="8100000" algn="ctr" rotWithShape="0">
                <a:srgbClr val="808080">
                  <a:alpha val="50000"/>
                </a:srgbClr>
              </a:outerShdw>
            </a:effectLst>
          </p:spPr>
          <p:txBody>
            <a:bodyPr lIns="9144" tIns="27432" rIns="9144"/>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800">
                  <a:cs typeface="Arial" panose="020B0604020202020204" pitchFamily="34" charset="0"/>
                </a:rPr>
                <a:t>  </a:t>
              </a:r>
              <a:r>
                <a:rPr kumimoji="0" lang="zh-CN" altLang="en-US" sz="1800" b="1">
                  <a:solidFill>
                    <a:srgbClr val="FFFFFF"/>
                  </a:solidFill>
                  <a:ea typeface="MS Song" charset="-122"/>
                </a:rPr>
                <a:t>评价和判断</a:t>
              </a:r>
              <a:endParaRPr kumimoji="0" lang="zh-CN" altLang="en-US" sz="1800"/>
            </a:p>
          </p:txBody>
        </p:sp>
      </p:grpSp>
      <p:sp>
        <p:nvSpPr>
          <p:cNvPr id="117765" name="幻灯片编号占位符 1">
            <a:extLst>
              <a:ext uri="{FF2B5EF4-FFF2-40B4-BE49-F238E27FC236}">
                <a16:creationId xmlns:a16="http://schemas.microsoft.com/office/drawing/2014/main" id="{A826BEE3-5AF5-9105-3D59-11F8B3DEA1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C2A54BBC-5874-8D49-850F-21E6A93948E8}" type="slidenum">
              <a:rPr kumimoji="0" lang="en-US" altLang="zh-CN" sz="1200">
                <a:latin typeface="Garamond" panose="02020404030301010803" pitchFamily="18" charset="0"/>
              </a:rPr>
              <a:pPr/>
              <a:t>48</a:t>
            </a:fld>
            <a:endParaRPr kumimoji="0" lang="en-US" altLang="zh-CN" sz="1200">
              <a:latin typeface="Garamond" panose="02020404030301010803"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a:extLst>
              <a:ext uri="{FF2B5EF4-FFF2-40B4-BE49-F238E27FC236}">
                <a16:creationId xmlns:a16="http://schemas.microsoft.com/office/drawing/2014/main" id="{B6D9A9FE-0B89-8070-EEB5-9B37CE689AD7}"/>
              </a:ext>
            </a:extLst>
          </p:cNvPr>
          <p:cNvSpPr>
            <a:spLocks noGrp="1" noChangeArrowheads="1"/>
          </p:cNvSpPr>
          <p:nvPr>
            <p:ph type="body" idx="1"/>
          </p:nvPr>
        </p:nvSpPr>
        <p:spPr>
          <a:xfrm>
            <a:off x="533400" y="1371600"/>
            <a:ext cx="8229600" cy="2701925"/>
          </a:xfrm>
        </p:spPr>
        <p:txBody>
          <a:bodyPr/>
          <a:lstStyle/>
          <a:p>
            <a:pPr>
              <a:buFont typeface="Wingdings" charset="0"/>
              <a:buChar char="v"/>
              <a:defRPr/>
            </a:pPr>
            <a:r>
              <a:rPr kumimoji="0" lang="zh-CN" altLang="en-US" sz="4500">
                <a:cs typeface="+mn-cs"/>
              </a:rPr>
              <a:t>阅读教材第十章：批判性写作</a:t>
            </a:r>
            <a:endParaRPr kumimoji="0" lang="en-US" altLang="zh-CN" sz="4500">
              <a:cs typeface="+mn-cs"/>
            </a:endParaRPr>
          </a:p>
          <a:p>
            <a:pPr>
              <a:buFont typeface="Wingdings" charset="0"/>
              <a:buChar char="v"/>
              <a:defRPr/>
            </a:pPr>
            <a:endParaRPr kumimoji="0" lang="en-US" altLang="zh-CN" sz="1900">
              <a:cs typeface="+mn-cs"/>
            </a:endParaRPr>
          </a:p>
          <a:p>
            <a:pPr>
              <a:buFont typeface="Wingdings" charset="0"/>
              <a:buChar char="v"/>
              <a:defRPr/>
            </a:pPr>
            <a:r>
              <a:rPr kumimoji="0" lang="zh-CN" altLang="en-US" sz="4500">
                <a:solidFill>
                  <a:srgbClr val="CCFFFF"/>
                </a:solidFill>
                <a:effectLst>
                  <a:outerShdw blurRad="38100" dist="38100" dir="2700000" algn="tl">
                    <a:srgbClr val="FFFFFF"/>
                  </a:outerShdw>
                </a:effectLst>
                <a:cs typeface="+mn-cs"/>
              </a:rPr>
              <a:t>考虑小组研究项目：选题</a:t>
            </a:r>
          </a:p>
        </p:txBody>
      </p:sp>
      <p:sp>
        <p:nvSpPr>
          <p:cNvPr id="2" name="幻灯片编号占位符 1">
            <a:extLst>
              <a:ext uri="{FF2B5EF4-FFF2-40B4-BE49-F238E27FC236}">
                <a16:creationId xmlns:a16="http://schemas.microsoft.com/office/drawing/2014/main" id="{267927A7-0D9E-CD67-2455-DE3BB0A82E54}"/>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722CE23B-5FC0-5745-9907-A269AFCC0504}" type="slidenum">
              <a:rPr kumimoji="0" lang="en-US" altLang="zh-CN"/>
              <a:pPr/>
              <a:t>49</a:t>
            </a:fld>
            <a:endParaRPr kumimoji="0"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8">
            <a:extLst>
              <a:ext uri="{FF2B5EF4-FFF2-40B4-BE49-F238E27FC236}">
                <a16:creationId xmlns:a16="http://schemas.microsoft.com/office/drawing/2014/main" id="{9BB2DC1D-F7FE-8E35-353D-08065CC5D574}"/>
              </a:ext>
            </a:extLst>
          </p:cNvPr>
          <p:cNvSpPr>
            <a:spLocks noChangeArrowheads="1"/>
          </p:cNvSpPr>
          <p:nvPr/>
        </p:nvSpPr>
        <p:spPr bwMode="auto">
          <a:xfrm>
            <a:off x="609600" y="457200"/>
            <a:ext cx="8077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800"/>
          </a:p>
        </p:txBody>
      </p:sp>
      <p:sp>
        <p:nvSpPr>
          <p:cNvPr id="6147" name="Rectangle 9">
            <a:extLst>
              <a:ext uri="{FF2B5EF4-FFF2-40B4-BE49-F238E27FC236}">
                <a16:creationId xmlns:a16="http://schemas.microsoft.com/office/drawing/2014/main" id="{EBDBFDAE-182F-FB8C-04CE-04DE2755C513}"/>
              </a:ext>
            </a:extLst>
          </p:cNvPr>
          <p:cNvSpPr>
            <a:spLocks noChangeArrowheads="1"/>
          </p:cNvSpPr>
          <p:nvPr/>
        </p:nvSpPr>
        <p:spPr bwMode="auto">
          <a:xfrm>
            <a:off x="533400" y="304800"/>
            <a:ext cx="8077200"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1.3 </a:t>
            </a:r>
            <a:r>
              <a:rPr kumimoji="0" lang="zh-CN" altLang="en-US" sz="3000" b="1">
                <a:solidFill>
                  <a:srgbClr val="FFCC66"/>
                </a:solidFill>
              </a:rPr>
              <a:t>创造性从破除心理和观念的牢笼开始</a:t>
            </a:r>
            <a:r>
              <a:rPr kumimoji="0" lang="zh-CN" altLang="en-US" sz="2000"/>
              <a:t> 　</a:t>
            </a:r>
          </a:p>
          <a:p>
            <a:endParaRPr kumimoji="0" lang="zh-CN" altLang="en-US" b="1"/>
          </a:p>
          <a:p>
            <a:pPr>
              <a:buFont typeface="Wingdings" pitchFamily="2" charset="2"/>
              <a:buChar char="Ø"/>
            </a:pPr>
            <a:r>
              <a:rPr kumimoji="0" lang="zh-CN" altLang="en-US" sz="2000" b="1"/>
              <a:t> </a:t>
            </a:r>
            <a:r>
              <a:rPr kumimoji="0" lang="zh-CN" altLang="en-US" sz="2800" b="1">
                <a:solidFill>
                  <a:schemeClr val="hlink"/>
                </a:solidFill>
              </a:rPr>
              <a:t>打破</a:t>
            </a:r>
            <a:r>
              <a:rPr kumimoji="0" lang="zh-CN" altLang="en-US" sz="2800" b="1">
                <a:solidFill>
                  <a:schemeClr val="hlink"/>
                </a:solidFill>
                <a:latin typeface="Arial Unicode MS" panose="020B0604020202020204" pitchFamily="34" charset="-128"/>
              </a:rPr>
              <a:t>“</a:t>
            </a:r>
            <a:r>
              <a:rPr kumimoji="0" lang="zh-CN" altLang="en-US" sz="2800" b="1">
                <a:solidFill>
                  <a:schemeClr val="hlink"/>
                </a:solidFill>
              </a:rPr>
              <a:t>信念保持</a:t>
            </a:r>
            <a:r>
              <a:rPr kumimoji="0" lang="en-US" altLang="zh-CN" sz="2800" b="1">
                <a:solidFill>
                  <a:schemeClr val="hlink"/>
                </a:solidFill>
                <a:latin typeface="Arial Unicode MS" panose="020B0604020202020204" pitchFamily="34" charset="-128"/>
              </a:rPr>
              <a:t>”</a:t>
            </a:r>
            <a:r>
              <a:rPr kumimoji="0" lang="zh-CN" altLang="en-US" sz="2800" b="1">
                <a:solidFill>
                  <a:schemeClr val="hlink"/>
                </a:solidFill>
              </a:rPr>
              <a:t>心理倾向</a:t>
            </a:r>
          </a:p>
          <a:p>
            <a:pPr>
              <a:buFont typeface="Wingdings" pitchFamily="2" charset="2"/>
              <a:buNone/>
            </a:pPr>
            <a:r>
              <a:rPr kumimoji="0" lang="zh-CN" altLang="en-US" sz="2800" b="1"/>
              <a:t>清醒地意识到人性的弱点，主动检查自己的思考</a:t>
            </a:r>
            <a:r>
              <a:rPr kumimoji="0" lang="en-US" altLang="zh-CN" sz="2800" b="1"/>
              <a:t>,</a:t>
            </a:r>
            <a:r>
              <a:rPr kumimoji="0" lang="zh-CN" altLang="en-US" sz="2800" b="1"/>
              <a:t>看看它是否影响着自己。哥尔德建议这样来“补偿”这样的影响：</a:t>
            </a:r>
          </a:p>
          <a:p>
            <a:pPr>
              <a:buFont typeface="Wingdings" pitchFamily="2" charset="2"/>
              <a:buNone/>
            </a:pPr>
            <a:r>
              <a:rPr kumimoji="0" lang="en-US" altLang="zh-CN" sz="2800"/>
              <a:t> </a:t>
            </a:r>
            <a:endParaRPr kumimoji="0" lang="zh-CN" altLang="en-US" sz="2800"/>
          </a:p>
          <a:p>
            <a:pPr>
              <a:buFont typeface="Wingdings" pitchFamily="2" charset="2"/>
              <a:buNone/>
            </a:pPr>
            <a:r>
              <a:rPr kumimoji="0" lang="en-US" altLang="zh-CN" sz="2800">
                <a:solidFill>
                  <a:srgbClr val="000066"/>
                </a:solidFill>
                <a:latin typeface="汉鼎简楷体" pitchFamily="49" charset="-122"/>
                <a:ea typeface="汉鼎简楷体" pitchFamily="49" charset="-122"/>
              </a:rPr>
              <a:t>  </a:t>
            </a:r>
            <a:r>
              <a:rPr kumimoji="0" lang="en-US" altLang="zh-CN" sz="2800" b="1">
                <a:solidFill>
                  <a:srgbClr val="FFFFFF"/>
                </a:solidFill>
                <a:latin typeface="汉鼎简楷体" pitchFamily="49" charset="-122"/>
                <a:ea typeface="汉鼎简楷体" pitchFamily="49" charset="-122"/>
              </a:rPr>
              <a:t>1) </a:t>
            </a:r>
            <a:r>
              <a:rPr kumimoji="0" lang="zh-CN" altLang="en-US" sz="2800" b="1">
                <a:solidFill>
                  <a:srgbClr val="FFFFFF"/>
                </a:solidFill>
                <a:latin typeface="汉鼎简楷体" pitchFamily="49" charset="-122"/>
                <a:ea typeface="汉鼎简楷体" pitchFamily="49" charset="-122"/>
              </a:rPr>
              <a:t>做出</a:t>
            </a:r>
            <a:r>
              <a:rPr kumimoji="0" lang="zh-CN" altLang="en-US" sz="2800" b="1">
                <a:solidFill>
                  <a:srgbClr val="FF0000"/>
                </a:solidFill>
                <a:latin typeface="汉鼎简楷体" pitchFamily="49" charset="-122"/>
                <a:ea typeface="汉鼎简楷体" pitchFamily="49" charset="-122"/>
              </a:rPr>
              <a:t>额外</a:t>
            </a:r>
            <a:r>
              <a:rPr kumimoji="0" lang="zh-CN" altLang="en-US" sz="2800" b="1">
                <a:solidFill>
                  <a:srgbClr val="FFFFFF"/>
                </a:solidFill>
                <a:latin typeface="汉鼎简楷体" pitchFamily="49" charset="-122"/>
                <a:ea typeface="汉鼎简楷体" pitchFamily="49" charset="-122"/>
              </a:rPr>
              <a:t>的努力来寻找和注意那些和自己观点</a:t>
            </a:r>
            <a:r>
              <a:rPr kumimoji="0" lang="zh-CN" altLang="en-US" sz="2800" b="1">
                <a:solidFill>
                  <a:srgbClr val="FF6600"/>
                </a:solidFill>
                <a:latin typeface="汉鼎简楷体" pitchFamily="49" charset="-122"/>
                <a:ea typeface="汉鼎简楷体" pitchFamily="49" charset="-122"/>
              </a:rPr>
              <a:t>相矛盾</a:t>
            </a:r>
            <a:r>
              <a:rPr kumimoji="0" lang="zh-CN" altLang="en-US" sz="2800" b="1">
                <a:solidFill>
                  <a:srgbClr val="FFFFFF"/>
                </a:solidFill>
                <a:latin typeface="汉鼎简楷体" pitchFamily="49" charset="-122"/>
                <a:ea typeface="汉鼎简楷体" pitchFamily="49" charset="-122"/>
              </a:rPr>
              <a:t>的事例。</a:t>
            </a:r>
          </a:p>
          <a:p>
            <a:pPr>
              <a:buFont typeface="Wingdings" pitchFamily="2" charset="2"/>
              <a:buNone/>
            </a:pPr>
            <a:r>
              <a:rPr kumimoji="0" lang="zh-CN" altLang="en-US" sz="2800" b="1">
                <a:solidFill>
                  <a:srgbClr val="FFFFFF"/>
                </a:solidFill>
                <a:latin typeface="汉鼎简楷体" pitchFamily="49" charset="-122"/>
                <a:ea typeface="汉鼎简楷体" pitchFamily="49" charset="-122"/>
              </a:rPr>
              <a:t>  </a:t>
            </a:r>
            <a:r>
              <a:rPr kumimoji="0" lang="en-US" altLang="zh-CN" sz="2800" b="1">
                <a:solidFill>
                  <a:srgbClr val="FFFFFF"/>
                </a:solidFill>
                <a:latin typeface="汉鼎简楷体" pitchFamily="49" charset="-122"/>
                <a:ea typeface="汉鼎简楷体" pitchFamily="49" charset="-122"/>
              </a:rPr>
              <a:t>2) </a:t>
            </a:r>
            <a:r>
              <a:rPr kumimoji="0" lang="zh-CN" altLang="en-US" sz="2800" b="1">
                <a:solidFill>
                  <a:srgbClr val="FFFFFF"/>
                </a:solidFill>
                <a:latin typeface="汉鼎简楷体" pitchFamily="49" charset="-122"/>
                <a:ea typeface="汉鼎简楷体" pitchFamily="49" charset="-122"/>
              </a:rPr>
              <a:t>衡量证据的重要性时，给否定自己的</a:t>
            </a:r>
            <a:r>
              <a:rPr kumimoji="0" lang="zh-CN" altLang="en-US" sz="2800" b="1">
                <a:solidFill>
                  <a:srgbClr val="FFFFFF"/>
                </a:solidFill>
              </a:rPr>
              <a:t>证据</a:t>
            </a:r>
            <a:r>
              <a:rPr kumimoji="0" lang="zh-CN" altLang="en-US" sz="2800" b="1">
                <a:solidFill>
                  <a:srgbClr val="FFFFFF"/>
                </a:solidFill>
                <a:latin typeface="汉鼎简楷体" pitchFamily="49" charset="-122"/>
                <a:ea typeface="汉鼎简楷体" pitchFamily="49" charset="-122"/>
              </a:rPr>
              <a:t>一些</a:t>
            </a:r>
            <a:r>
              <a:rPr kumimoji="0" lang="zh-CN" altLang="en-US" sz="2800" b="1">
                <a:solidFill>
                  <a:srgbClr val="FF0000"/>
                </a:solidFill>
                <a:latin typeface="汉鼎简楷体" pitchFamily="49" charset="-122"/>
                <a:ea typeface="汉鼎简楷体" pitchFamily="49" charset="-122"/>
              </a:rPr>
              <a:t>额外</a:t>
            </a:r>
            <a:r>
              <a:rPr kumimoji="0" lang="zh-CN" altLang="en-US" sz="2800" b="1">
                <a:solidFill>
                  <a:srgbClr val="FFFFFF"/>
                </a:solidFill>
                <a:latin typeface="汉鼎简楷体" pitchFamily="49" charset="-122"/>
                <a:ea typeface="汉鼎简楷体" pitchFamily="49" charset="-122"/>
              </a:rPr>
              <a:t>的注意。</a:t>
            </a:r>
          </a:p>
          <a:p>
            <a:pPr>
              <a:buFont typeface="Wingdings" pitchFamily="2" charset="2"/>
              <a:buNone/>
            </a:pPr>
            <a:r>
              <a:rPr kumimoji="0" lang="zh-CN" altLang="en-US" sz="2800" b="1">
                <a:solidFill>
                  <a:srgbClr val="FFFFFF"/>
                </a:solidFill>
                <a:latin typeface="汉鼎简楷体" pitchFamily="49" charset="-122"/>
                <a:ea typeface="汉鼎简楷体" pitchFamily="49" charset="-122"/>
              </a:rPr>
              <a:t>  </a:t>
            </a:r>
            <a:r>
              <a:rPr kumimoji="0" lang="en-US" altLang="zh-CN" sz="2800" b="1">
                <a:solidFill>
                  <a:srgbClr val="FFFFFF"/>
                </a:solidFill>
                <a:latin typeface="汉鼎简楷体" pitchFamily="49" charset="-122"/>
                <a:ea typeface="汉鼎简楷体" pitchFamily="49" charset="-122"/>
              </a:rPr>
              <a:t>3) </a:t>
            </a:r>
            <a:r>
              <a:rPr kumimoji="0" lang="zh-CN" altLang="en-US" sz="2800" b="1">
                <a:solidFill>
                  <a:srgbClr val="FFFFFF"/>
                </a:solidFill>
                <a:latin typeface="汉鼎简楷体" pitchFamily="49" charset="-122"/>
                <a:ea typeface="汉鼎简楷体" pitchFamily="49" charset="-122"/>
              </a:rPr>
              <a:t>培养在反面事实增加的时候</a:t>
            </a:r>
            <a:r>
              <a:rPr kumimoji="0" lang="zh-CN" altLang="en-US" sz="2800" b="1">
                <a:solidFill>
                  <a:srgbClr val="FF0000"/>
                </a:solidFill>
                <a:latin typeface="汉鼎简楷体" pitchFamily="49" charset="-122"/>
                <a:ea typeface="汉鼎简楷体" pitchFamily="49" charset="-122"/>
              </a:rPr>
              <a:t>改变</a:t>
            </a:r>
            <a:r>
              <a:rPr kumimoji="0" lang="zh-CN" altLang="en-US" sz="2800" b="1">
                <a:solidFill>
                  <a:srgbClr val="FFFFFF"/>
                </a:solidFill>
                <a:latin typeface="汉鼎简楷体" pitchFamily="49" charset="-122"/>
                <a:ea typeface="汉鼎简楷体" pitchFamily="49" charset="-122"/>
              </a:rPr>
              <a:t>观点的意愿。</a:t>
            </a:r>
          </a:p>
          <a:p>
            <a:pPr>
              <a:buFont typeface="Wingdings" pitchFamily="2" charset="2"/>
              <a:buNone/>
            </a:pPr>
            <a:endParaRPr kumimoji="0" lang="zh-CN" altLang="en-US" b="1">
              <a:solidFill>
                <a:srgbClr val="FFFFFF"/>
              </a:solidFill>
              <a:latin typeface="汉鼎简楷体" pitchFamily="49" charset="-122"/>
              <a:ea typeface="汉鼎简楷体" pitchFamily="49" charset="-122"/>
            </a:endParaRPr>
          </a:p>
          <a:p>
            <a:pPr>
              <a:buFont typeface="Wingdings" pitchFamily="2" charset="2"/>
              <a:buChar char="q"/>
            </a:pPr>
            <a:endParaRPr kumimoji="0" lang="zh-CN" altLang="en-US" b="1">
              <a:solidFill>
                <a:srgbClr val="FFFFFF"/>
              </a:solidFill>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9BDF2DB2-A5F9-D86A-8606-4AD563989675}"/>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3BB1B72D-D92D-C742-8897-1C7D9CA24E57}" type="slidenum">
              <a:rPr kumimoji="0" lang="en-US" altLang="zh-CN" sz="1200"/>
              <a:pPr/>
              <a:t>5</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147">
                                            <p:txEl>
                                              <p:pRg st="2" end="2"/>
                                            </p:txEl>
                                          </p:spTgt>
                                        </p:tgtEl>
                                      </p:cBhvr>
                                    </p:animEffect>
                                    <p:animScale>
                                      <p:cBhvr>
                                        <p:cTn id="7" dur="250" autoRev="1" fill="hold"/>
                                        <p:tgtEl>
                                          <p:spTgt spid="6147">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8">
            <a:extLst>
              <a:ext uri="{FF2B5EF4-FFF2-40B4-BE49-F238E27FC236}">
                <a16:creationId xmlns:a16="http://schemas.microsoft.com/office/drawing/2014/main" id="{3D1B790E-91C6-B55F-07DF-1FF713BDBB71}"/>
              </a:ext>
            </a:extLst>
          </p:cNvPr>
          <p:cNvSpPr>
            <a:spLocks noChangeArrowheads="1"/>
          </p:cNvSpPr>
          <p:nvPr/>
        </p:nvSpPr>
        <p:spPr bwMode="auto">
          <a:xfrm>
            <a:off x="609600" y="457200"/>
            <a:ext cx="8077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800"/>
          </a:p>
        </p:txBody>
      </p:sp>
      <p:sp>
        <p:nvSpPr>
          <p:cNvPr id="6147" name="Rectangle 9">
            <a:extLst>
              <a:ext uri="{FF2B5EF4-FFF2-40B4-BE49-F238E27FC236}">
                <a16:creationId xmlns:a16="http://schemas.microsoft.com/office/drawing/2014/main" id="{60FE836E-6912-C284-11E2-F33D36CF09FC}"/>
              </a:ext>
            </a:extLst>
          </p:cNvPr>
          <p:cNvSpPr>
            <a:spLocks noChangeArrowheads="1"/>
          </p:cNvSpPr>
          <p:nvPr/>
        </p:nvSpPr>
        <p:spPr bwMode="auto">
          <a:xfrm>
            <a:off x="304800" y="304800"/>
            <a:ext cx="8458200"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1.3 </a:t>
            </a:r>
            <a:r>
              <a:rPr kumimoji="0" lang="zh-CN" altLang="en-US" sz="3000" b="1">
                <a:solidFill>
                  <a:srgbClr val="FFCC66"/>
                </a:solidFill>
              </a:rPr>
              <a:t>创造性从破除心理和观念的牢笼开始</a:t>
            </a:r>
            <a:r>
              <a:rPr kumimoji="0" lang="zh-CN" altLang="en-US" sz="2000"/>
              <a:t> 　</a:t>
            </a:r>
          </a:p>
          <a:p>
            <a:endParaRPr kumimoji="0" lang="zh-CN" altLang="en-US" b="1"/>
          </a:p>
          <a:p>
            <a:pPr>
              <a:buFont typeface="Wingdings" pitchFamily="2" charset="2"/>
              <a:buNone/>
            </a:pPr>
            <a:endParaRPr kumimoji="0" lang="zh-CN" altLang="en-US" b="1">
              <a:solidFill>
                <a:srgbClr val="FFFFFF"/>
              </a:solidFill>
              <a:latin typeface="汉鼎简楷体" pitchFamily="49" charset="-122"/>
              <a:ea typeface="汉鼎简楷体" pitchFamily="49" charset="-122"/>
            </a:endParaRPr>
          </a:p>
          <a:p>
            <a:pPr>
              <a:buFont typeface="Wingdings" pitchFamily="2" charset="2"/>
              <a:buChar char="Ø"/>
            </a:pPr>
            <a:r>
              <a:rPr kumimoji="0" lang="zh-CN" altLang="en-US" sz="2400" b="1">
                <a:solidFill>
                  <a:schemeClr val="hlink"/>
                </a:solidFill>
              </a:rPr>
              <a:t> </a:t>
            </a:r>
            <a:r>
              <a:rPr kumimoji="0" lang="zh-CN" altLang="en-US" sz="2800" b="1">
                <a:solidFill>
                  <a:schemeClr val="hlink"/>
                </a:solidFill>
              </a:rPr>
              <a:t>不要被局限的知识所局限</a:t>
            </a:r>
          </a:p>
          <a:p>
            <a:pPr>
              <a:buFont typeface="Wingdings" pitchFamily="2" charset="2"/>
              <a:buChar char="q"/>
            </a:pPr>
            <a:r>
              <a:rPr kumimoji="0" lang="zh-CN" altLang="en-US" sz="2800" b="1">
                <a:solidFill>
                  <a:srgbClr val="FFFFFF"/>
                </a:solidFill>
                <a:latin typeface="汉鼎简楷体" pitchFamily="49" charset="-122"/>
                <a:ea typeface="汉鼎简楷体" pitchFamily="49" charset="-122"/>
              </a:rPr>
              <a:t> 波普尔</a:t>
            </a:r>
            <a:r>
              <a:rPr kumimoji="0" lang="en-US" altLang="zh-CN" sz="2800" b="1">
                <a:solidFill>
                  <a:srgbClr val="FFFFFF"/>
                </a:solidFill>
                <a:latin typeface="汉鼎简楷体" pitchFamily="49" charset="-122"/>
                <a:ea typeface="汉鼎简楷体" pitchFamily="49" charset="-122"/>
              </a:rPr>
              <a:t>: </a:t>
            </a:r>
            <a:r>
              <a:rPr kumimoji="0" lang="zh-CN" altLang="en-US" sz="2800" b="1">
                <a:solidFill>
                  <a:srgbClr val="FFFFFF"/>
                </a:solidFill>
                <a:latin typeface="汉鼎简楷体" pitchFamily="49" charset="-122"/>
                <a:ea typeface="汉鼎简楷体" pitchFamily="49" charset="-122"/>
              </a:rPr>
              <a:t>科学就是猜测</a:t>
            </a:r>
            <a:r>
              <a:rPr kumimoji="0" lang="zh-CN" altLang="en-US" sz="2800" b="1">
                <a:solidFill>
                  <a:srgbClr val="FFFFFF"/>
                </a:solidFill>
              </a:rPr>
              <a:t>。</a:t>
            </a:r>
            <a:r>
              <a:rPr kumimoji="0" lang="zh-CN" altLang="en-US" sz="2800" b="1">
                <a:solidFill>
                  <a:srgbClr val="FFFFFF"/>
                </a:solidFill>
                <a:latin typeface="汉鼎简楷体" pitchFamily="49" charset="-122"/>
                <a:ea typeface="汉鼎简楷体" pitchFamily="49" charset="-122"/>
              </a:rPr>
              <a:t>人应该是爱因斯坦而不是细菌阿米巴</a:t>
            </a:r>
          </a:p>
          <a:p>
            <a:pPr>
              <a:buFont typeface="Wingdings" pitchFamily="2" charset="2"/>
              <a:buNone/>
            </a:pPr>
            <a:endParaRPr kumimoji="0" lang="zh-CN" altLang="en-US" sz="2800" b="1">
              <a:solidFill>
                <a:srgbClr val="FFFFFF"/>
              </a:solidFill>
              <a:latin typeface="汉鼎简楷体" pitchFamily="49" charset="-122"/>
              <a:ea typeface="汉鼎简楷体" pitchFamily="49" charset="-122"/>
            </a:endParaRPr>
          </a:p>
          <a:p>
            <a:pPr>
              <a:buFont typeface="Wingdings" pitchFamily="2" charset="2"/>
              <a:buChar char="Ø"/>
            </a:pPr>
            <a:r>
              <a:rPr kumimoji="0" lang="zh-CN" altLang="en-US" sz="2800" b="1"/>
              <a:t> </a:t>
            </a:r>
            <a:r>
              <a:rPr kumimoji="0" lang="zh-CN" altLang="en-US" sz="2800" b="1">
                <a:solidFill>
                  <a:schemeClr val="hlink"/>
                </a:solidFill>
              </a:rPr>
              <a:t>把自己和自己的观点分开──我比我的观点更强大</a:t>
            </a:r>
            <a:endParaRPr kumimoji="0" lang="en-US" altLang="zh-CN" sz="2800" b="1">
              <a:solidFill>
                <a:schemeClr val="hlink"/>
              </a:solidFill>
            </a:endParaRPr>
          </a:p>
          <a:p>
            <a:pPr>
              <a:buFont typeface="Wingdings" pitchFamily="2" charset="2"/>
              <a:buChar char="Ø"/>
            </a:pPr>
            <a:endParaRPr kumimoji="0" lang="zh-CN" altLang="en-US" sz="2800" b="1">
              <a:solidFill>
                <a:schemeClr val="hlink"/>
              </a:solidFill>
            </a:endParaRPr>
          </a:p>
          <a:p>
            <a:pPr>
              <a:buFont typeface="Wingdings" pitchFamily="2" charset="2"/>
              <a:buChar char="q"/>
            </a:pPr>
            <a:r>
              <a:rPr kumimoji="0" lang="zh-CN" altLang="en-US" sz="2800" b="1">
                <a:solidFill>
                  <a:srgbClr val="FFFFFF"/>
                </a:solidFill>
                <a:latin typeface="汉鼎简楷体" pitchFamily="49" charset="-122"/>
                <a:ea typeface="汉鼎简楷体" pitchFamily="49" charset="-122"/>
              </a:rPr>
              <a:t>罗杰斯提议，和人争论时，你可以制订一个</a:t>
            </a:r>
            <a:r>
              <a:rPr kumimoji="0" lang="zh-CN" altLang="en-US" sz="2800" b="1">
                <a:solidFill>
                  <a:srgbClr val="FF6600"/>
                </a:solidFill>
                <a:latin typeface="汉鼎简楷体" pitchFamily="49" charset="-122"/>
                <a:ea typeface="汉鼎简楷体" pitchFamily="49" charset="-122"/>
              </a:rPr>
              <a:t>规则</a:t>
            </a:r>
            <a:r>
              <a:rPr kumimoji="0" lang="zh-CN" altLang="en-US" sz="2800" b="1">
                <a:solidFill>
                  <a:srgbClr val="FFFFFF"/>
                </a:solidFill>
                <a:latin typeface="汉鼎简楷体" pitchFamily="49" charset="-122"/>
                <a:ea typeface="汉鼎简楷体" pitchFamily="49" charset="-122"/>
              </a:rPr>
              <a:t>：每一个人在讲他自己的观点之前，他必须首先</a:t>
            </a:r>
            <a:r>
              <a:rPr kumimoji="0" lang="zh-CN" altLang="en-US" sz="2800" b="1">
                <a:solidFill>
                  <a:srgbClr val="FF0000"/>
                </a:solidFill>
                <a:latin typeface="汉鼎简楷体" pitchFamily="49" charset="-122"/>
                <a:ea typeface="汉鼎简楷体" pitchFamily="49" charset="-122"/>
              </a:rPr>
              <a:t>重新表述</a:t>
            </a:r>
            <a:r>
              <a:rPr kumimoji="0" lang="zh-CN" altLang="en-US" sz="2800" b="1">
                <a:solidFill>
                  <a:srgbClr val="FFFFFF"/>
                </a:solidFill>
                <a:latin typeface="汉鼎简楷体" pitchFamily="49" charset="-122"/>
                <a:ea typeface="汉鼎简楷体" pitchFamily="49" charset="-122"/>
              </a:rPr>
              <a:t>前面的说话人的看法和情感，一直到那个人觉得表达准确为止。</a:t>
            </a:r>
          </a:p>
          <a:p>
            <a:pPr>
              <a:buFont typeface="Wingdings" pitchFamily="2" charset="2"/>
              <a:buChar char="q"/>
            </a:pPr>
            <a:endParaRPr kumimoji="0" lang="zh-CN" altLang="en-US" b="1">
              <a:solidFill>
                <a:srgbClr val="FFFFFF"/>
              </a:solidFill>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C5180EC8-6F7F-2998-1CC7-0772DB12312A}"/>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A36B8460-F399-714A-BBA9-A20114EDF96E}" type="slidenum">
              <a:rPr kumimoji="0" lang="en-US" altLang="zh-CN" sz="1200"/>
              <a:pPr/>
              <a:t>6</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fill="hold" nodeType="clickEffect">
                                  <p:stCondLst>
                                    <p:cond delay="0"/>
                                  </p:stCondLst>
                                  <p:childTnLst>
                                    <p:anim calcmode="discrete" valueType="str">
                                      <p:cBhvr>
                                        <p:cTn id="6" dur="1000" fill="hold"/>
                                        <p:tgtEl>
                                          <p:spTgt spid="6147">
                                            <p:txEl>
                                              <p:pRg st="3" end="3"/>
                                            </p:txEl>
                                          </p:spTgt>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6147">
                                            <p:txEl>
                                              <p:pRg st="6" end="6"/>
                                            </p:txEl>
                                          </p:spTgt>
                                        </p:tgtEl>
                                      </p:cBhvr>
                                    </p:animEffect>
                                    <p:animScale>
                                      <p:cBhvr>
                                        <p:cTn id="11" dur="250" autoRev="1" fill="hold"/>
                                        <p:tgtEl>
                                          <p:spTgt spid="6147">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6">
            <a:extLst>
              <a:ext uri="{FF2B5EF4-FFF2-40B4-BE49-F238E27FC236}">
                <a16:creationId xmlns:a16="http://schemas.microsoft.com/office/drawing/2014/main" id="{ECA93C54-01E1-DA6C-AAB1-D09E4E70E122}"/>
              </a:ext>
            </a:extLst>
          </p:cNvPr>
          <p:cNvSpPr>
            <a:spLocks noChangeArrowheads="1"/>
          </p:cNvSpPr>
          <p:nvPr/>
        </p:nvSpPr>
        <p:spPr bwMode="auto">
          <a:xfrm>
            <a:off x="609600" y="457200"/>
            <a:ext cx="8077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800"/>
          </a:p>
        </p:txBody>
      </p:sp>
      <p:sp>
        <p:nvSpPr>
          <p:cNvPr id="73730" name="Rectangle 7">
            <a:extLst>
              <a:ext uri="{FF2B5EF4-FFF2-40B4-BE49-F238E27FC236}">
                <a16:creationId xmlns:a16="http://schemas.microsoft.com/office/drawing/2014/main" id="{3533ACDB-1B5F-193B-7DFB-AC5433BEE827}"/>
              </a:ext>
            </a:extLst>
          </p:cNvPr>
          <p:cNvSpPr>
            <a:spLocks noChangeArrowheads="1"/>
          </p:cNvSpPr>
          <p:nvPr/>
        </p:nvSpPr>
        <p:spPr bwMode="auto">
          <a:xfrm>
            <a:off x="304800" y="228600"/>
            <a:ext cx="8610600"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1.4</a:t>
            </a:r>
            <a:r>
              <a:rPr kumimoji="0" lang="zh-CN" altLang="en-US" sz="3000" b="1">
                <a:solidFill>
                  <a:srgbClr val="FFCC66"/>
                </a:solidFill>
              </a:rPr>
              <a:t>　辨证思维：通过竞争和对话得到真实</a:t>
            </a:r>
          </a:p>
          <a:p>
            <a:pPr>
              <a:buFont typeface="Wingdings" pitchFamily="2" charset="2"/>
              <a:buNone/>
            </a:pPr>
            <a:endParaRPr kumimoji="0" lang="zh-CN" altLang="en-US" b="1">
              <a:solidFill>
                <a:srgbClr val="FFCC66"/>
              </a:solidFill>
            </a:endParaRPr>
          </a:p>
          <a:p>
            <a:r>
              <a:rPr kumimoji="0" lang="zh-CN" altLang="en-US" sz="2800"/>
              <a:t> 真实是超出这个或者那个</a:t>
            </a:r>
            <a:r>
              <a:rPr kumimoji="0" lang="zh-CN" altLang="en-US" sz="2800">
                <a:solidFill>
                  <a:srgbClr val="FF0000"/>
                </a:solidFill>
              </a:rPr>
              <a:t>观念框架</a:t>
            </a:r>
            <a:r>
              <a:rPr kumimoji="0" lang="zh-CN" altLang="en-US" sz="2800"/>
              <a:t>之外的东西</a:t>
            </a:r>
          </a:p>
          <a:p>
            <a:endParaRPr kumimoji="0" lang="zh-CN" altLang="en-US" sz="2800"/>
          </a:p>
          <a:p>
            <a:r>
              <a:rPr kumimoji="0" lang="zh-CN" altLang="en-US" sz="2800"/>
              <a:t> </a:t>
            </a:r>
            <a:r>
              <a:rPr kumimoji="0" lang="zh-CN" altLang="en-US" sz="2800">
                <a:latin typeface="Arial Unicode MS" panose="020B0604020202020204" pitchFamily="34" charset="-128"/>
              </a:rPr>
              <a:t>虽然我们强调每个人都应该力求客观</a:t>
            </a:r>
            <a:r>
              <a:rPr kumimoji="0" lang="en-US" altLang="zh-CN" sz="2800">
                <a:latin typeface="Arial Unicode MS" panose="020B0604020202020204" pitchFamily="34" charset="-128"/>
              </a:rPr>
              <a:t>, </a:t>
            </a:r>
            <a:r>
              <a:rPr kumimoji="0" lang="zh-CN" altLang="en-US" sz="2800">
                <a:latin typeface="Arial Unicode MS" panose="020B0604020202020204" pitchFamily="34" charset="-128"/>
              </a:rPr>
              <a:t>但是</a:t>
            </a:r>
            <a:r>
              <a:rPr kumimoji="0" lang="en-US" altLang="zh-CN" sz="2800">
                <a:latin typeface="Arial Unicode MS" panose="020B0604020202020204" pitchFamily="34" charset="-128"/>
              </a:rPr>
              <a:t>,</a:t>
            </a:r>
            <a:r>
              <a:rPr kumimoji="0" lang="zh-CN" altLang="en-US" sz="2800">
                <a:latin typeface="Arial Unicode MS" panose="020B0604020202020204" pitchFamily="34" charset="-128"/>
              </a:rPr>
              <a:t>它的最终保证</a:t>
            </a:r>
            <a:r>
              <a:rPr kumimoji="0" lang="en-US" altLang="zh-CN" sz="2800">
                <a:latin typeface="Arial Unicode MS" panose="020B0604020202020204" pitchFamily="34" charset="-128"/>
              </a:rPr>
              <a:t>,  </a:t>
            </a:r>
            <a:r>
              <a:rPr kumimoji="0" lang="zh-CN" altLang="en-US" sz="2800">
                <a:latin typeface="Arial Unicode MS" panose="020B0604020202020204" pitchFamily="34" charset="-128"/>
              </a:rPr>
              <a:t>是</a:t>
            </a:r>
            <a:r>
              <a:rPr kumimoji="0" lang="zh-CN" altLang="en-US" sz="2800">
                <a:solidFill>
                  <a:srgbClr val="FF6600"/>
                </a:solidFill>
                <a:latin typeface="Arial Unicode MS" panose="020B0604020202020204" pitchFamily="34" charset="-128"/>
              </a:rPr>
              <a:t>“</a:t>
            </a:r>
            <a:r>
              <a:rPr kumimoji="0" lang="zh-CN" altLang="en-US" sz="2800" b="1" i="1">
                <a:solidFill>
                  <a:srgbClr val="FF6600"/>
                </a:solidFill>
                <a:latin typeface="Arial Unicode MS" panose="020B0604020202020204" pitchFamily="34" charset="-128"/>
              </a:rPr>
              <a:t>集体智慧 </a:t>
            </a:r>
            <a:r>
              <a:rPr kumimoji="0" lang="zh-CN" altLang="en-US" sz="2800">
                <a:solidFill>
                  <a:srgbClr val="FF6600"/>
                </a:solidFill>
                <a:latin typeface="Arial Unicode MS" panose="020B0604020202020204" pitchFamily="34" charset="-128"/>
              </a:rPr>
              <a:t>”</a:t>
            </a:r>
            <a:r>
              <a:rPr kumimoji="0" lang="zh-CN" altLang="en-US" sz="2800">
                <a:latin typeface="Arial Unicode MS" panose="020B0604020202020204" pitchFamily="34" charset="-128"/>
              </a:rPr>
              <a:t>的方式：对立、竞争的观念和论证。</a:t>
            </a:r>
            <a:endParaRPr kumimoji="0" lang="en-US" altLang="zh-CN" sz="2800">
              <a:latin typeface="Arial Unicode MS" panose="020B0604020202020204" pitchFamily="34" charset="-128"/>
            </a:endParaRPr>
          </a:p>
          <a:p>
            <a:endParaRPr kumimoji="0" lang="en-US" altLang="zh-CN" sz="2800">
              <a:latin typeface="Arial Unicode MS" panose="020B0604020202020204" pitchFamily="34" charset="-128"/>
            </a:endParaRPr>
          </a:p>
          <a:p>
            <a:r>
              <a:rPr kumimoji="0" lang="zh-CN" altLang="en-US" sz="2800">
                <a:latin typeface="Arial Unicode MS" panose="020B0604020202020204" pitchFamily="34" charset="-128"/>
              </a:rPr>
              <a:t>“三个臭皮匠顶一个距葛亮！”你同意吗？</a:t>
            </a:r>
          </a:p>
          <a:p>
            <a:endParaRPr kumimoji="0" lang="zh-CN" altLang="en-US" sz="2800"/>
          </a:p>
          <a:p>
            <a:r>
              <a:rPr kumimoji="0" lang="zh-CN" altLang="en-US" sz="2800"/>
              <a:t> 许多批判性思维定义就是</a:t>
            </a:r>
            <a:r>
              <a:rPr kumimoji="0" lang="zh-CN" altLang="en-US" sz="2800">
                <a:latin typeface="Arial Unicode MS" panose="020B0604020202020204" pitchFamily="34" charset="-128"/>
              </a:rPr>
              <a:t>“</a:t>
            </a:r>
            <a:r>
              <a:rPr kumimoji="0" lang="zh-CN" altLang="en-US" sz="2800"/>
              <a:t>根据事实证据来构造、考查和评判</a:t>
            </a:r>
            <a:r>
              <a:rPr kumimoji="0" lang="zh-CN" altLang="en-US" sz="2800">
                <a:solidFill>
                  <a:srgbClr val="FF6600"/>
                </a:solidFill>
              </a:rPr>
              <a:t>替代</a:t>
            </a:r>
            <a:r>
              <a:rPr kumimoji="0" lang="zh-CN" altLang="en-US" sz="2800"/>
              <a:t>的论证</a:t>
            </a:r>
            <a:r>
              <a:rPr kumimoji="0" lang="zh-CN" altLang="en-US" sz="2800">
                <a:latin typeface="Arial Unicode MS" panose="020B0604020202020204" pitchFamily="34" charset="-128"/>
              </a:rPr>
              <a:t>”</a:t>
            </a:r>
            <a:r>
              <a:rPr kumimoji="0" lang="zh-CN" altLang="en-US" sz="2800"/>
              <a:t>。</a:t>
            </a:r>
          </a:p>
          <a:p>
            <a:endParaRPr kumimoji="0" lang="zh-CN" altLang="en-US"/>
          </a:p>
          <a:p>
            <a:r>
              <a:rPr kumimoji="0" lang="zh-CN" altLang="en-US" sz="2400"/>
              <a:t> </a:t>
            </a:r>
            <a:endParaRPr kumimoji="0" lang="zh-CN" altLang="en-US" sz="2000">
              <a:solidFill>
                <a:srgbClr val="DDDDDD"/>
              </a:solidFill>
              <a:latin typeface="汉鼎简楷体" pitchFamily="49" charset="-122"/>
              <a:ea typeface="汉鼎简楷体" pitchFamily="49" charset="-122"/>
            </a:endParaRPr>
          </a:p>
        </p:txBody>
      </p:sp>
      <p:sp>
        <p:nvSpPr>
          <p:cNvPr id="7174" name="Rectangle 6">
            <a:extLst>
              <a:ext uri="{FF2B5EF4-FFF2-40B4-BE49-F238E27FC236}">
                <a16:creationId xmlns:a16="http://schemas.microsoft.com/office/drawing/2014/main" id="{B93EA49D-26D8-B732-E619-4638F6AD4FF9}"/>
              </a:ext>
            </a:extLst>
          </p:cNvPr>
          <p:cNvSpPr>
            <a:spLocks noChangeArrowheads="1"/>
          </p:cNvSpPr>
          <p:nvPr/>
        </p:nvSpPr>
        <p:spPr bwMode="auto">
          <a:xfrm>
            <a:off x="838200" y="5638800"/>
            <a:ext cx="184150" cy="430213"/>
          </a:xfrm>
          <a:prstGeom prst="rect">
            <a:avLst/>
          </a:prstGeom>
          <a:solidFill>
            <a:srgbClr val="CCFFFF"/>
          </a:solidFill>
          <a:ln w="9525">
            <a:solidFill>
              <a:schemeClr val="hlink"/>
            </a:solidFill>
            <a:miter lim="800000"/>
            <a:headEnd/>
            <a:tailEnd/>
          </a:ln>
          <a:effectLst>
            <a:outerShdw blurRad="63500" dist="107763" dir="2700000" algn="ctr" rotWithShape="0">
              <a:schemeClr val="bg2">
                <a:alpha val="50000"/>
              </a:schemeClr>
            </a:outerShdw>
          </a:effectLst>
        </p:spPr>
        <p:txBody>
          <a:bodyPr wrap="none">
            <a:spAutoFit/>
          </a:bodyPr>
          <a:lstStyle/>
          <a:p>
            <a:pPr>
              <a:buClr>
                <a:srgbClr val="FFCC66"/>
              </a:buClr>
              <a:buSzPct val="80000"/>
              <a:buFont typeface="Wingdings" charset="0"/>
              <a:buNone/>
              <a:defRPr/>
            </a:pPr>
            <a:endParaRPr lang="zh-CN" altLang="en-US" sz="2400" b="1" dirty="0">
              <a:solidFill>
                <a:srgbClr val="660033"/>
              </a:solidFill>
              <a:latin typeface="Arial" charset="0"/>
              <a:ea typeface="宋体" charset="0"/>
              <a:cs typeface="宋体" charset="0"/>
            </a:endParaRPr>
          </a:p>
        </p:txBody>
      </p:sp>
      <p:sp>
        <p:nvSpPr>
          <p:cNvPr id="2" name="幻灯片编号占位符 1">
            <a:extLst>
              <a:ext uri="{FF2B5EF4-FFF2-40B4-BE49-F238E27FC236}">
                <a16:creationId xmlns:a16="http://schemas.microsoft.com/office/drawing/2014/main" id="{1CD0765C-DC63-0A98-3BCA-BF4A1F3E0B6A}"/>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DB52710F-7191-D04E-BE71-197F7B181074}" type="slidenum">
              <a:rPr kumimoji="0" lang="en-US" altLang="zh-CN" sz="1200"/>
              <a:pPr/>
              <a:t>7</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repeatCount="4000" fill="hold" grpId="0" nodeType="clickEffect">
                                  <p:stCondLst>
                                    <p:cond delay="0"/>
                                  </p:stCondLst>
                                  <p:childTnLst>
                                    <p:animEffect transition="out" filter="fade">
                                      <p:cBhvr>
                                        <p:cTn id="6" dur="500" tmFilter="0, 0; .2, .5; .8, .5; 1, 0"/>
                                        <p:tgtEl>
                                          <p:spTgt spid="7174"/>
                                        </p:tgtEl>
                                      </p:cBhvr>
                                    </p:animEffect>
                                    <p:animScale>
                                      <p:cBhvr>
                                        <p:cTn id="7" dur="250" autoRev="1" fill="hold"/>
                                        <p:tgtEl>
                                          <p:spTgt spid="71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6">
            <a:extLst>
              <a:ext uri="{FF2B5EF4-FFF2-40B4-BE49-F238E27FC236}">
                <a16:creationId xmlns:a16="http://schemas.microsoft.com/office/drawing/2014/main" id="{573C85A9-1264-C3CD-DCB2-90C917BF995E}"/>
              </a:ext>
            </a:extLst>
          </p:cNvPr>
          <p:cNvSpPr>
            <a:spLocks noChangeArrowheads="1"/>
          </p:cNvSpPr>
          <p:nvPr/>
        </p:nvSpPr>
        <p:spPr bwMode="auto">
          <a:xfrm>
            <a:off x="609600" y="457200"/>
            <a:ext cx="8077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endParaRPr kumimoji="0" lang="zh-CN" altLang="en-US" sz="2800"/>
          </a:p>
        </p:txBody>
      </p:sp>
      <p:sp>
        <p:nvSpPr>
          <p:cNvPr id="74754" name="Rectangle 7">
            <a:extLst>
              <a:ext uri="{FF2B5EF4-FFF2-40B4-BE49-F238E27FC236}">
                <a16:creationId xmlns:a16="http://schemas.microsoft.com/office/drawing/2014/main" id="{A9AAAF09-DC3C-F81E-36E1-9F5EB3EC0310}"/>
              </a:ext>
            </a:extLst>
          </p:cNvPr>
          <p:cNvSpPr>
            <a:spLocks noChangeArrowheads="1"/>
          </p:cNvSpPr>
          <p:nvPr/>
        </p:nvSpPr>
        <p:spPr bwMode="auto">
          <a:xfrm>
            <a:off x="609600" y="381000"/>
            <a:ext cx="7924800"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000" b="1">
                <a:solidFill>
                  <a:srgbClr val="FFCC66"/>
                </a:solidFill>
              </a:rPr>
              <a:t>1.4</a:t>
            </a:r>
            <a:r>
              <a:rPr kumimoji="0" lang="zh-CN" altLang="en-US" sz="3000" b="1">
                <a:solidFill>
                  <a:srgbClr val="FFCC66"/>
                </a:solidFill>
              </a:rPr>
              <a:t>　辨证思维：通过竞争和对话得到真实</a:t>
            </a:r>
          </a:p>
          <a:p>
            <a:pPr>
              <a:buFont typeface="Wingdings" pitchFamily="2" charset="2"/>
              <a:buNone/>
            </a:pPr>
            <a:endParaRPr kumimoji="0" lang="zh-CN" altLang="en-US" b="1">
              <a:solidFill>
                <a:srgbClr val="FFCC66"/>
              </a:solidFill>
            </a:endParaRPr>
          </a:p>
          <a:p>
            <a:r>
              <a:rPr kumimoji="0" lang="zh-CN" altLang="en-US" sz="2000"/>
              <a:t> </a:t>
            </a:r>
            <a:endParaRPr kumimoji="0" lang="zh-CN" altLang="en-US"/>
          </a:p>
          <a:p>
            <a:r>
              <a:rPr kumimoji="0" lang="zh-CN" altLang="en-US" sz="2400"/>
              <a:t> </a:t>
            </a:r>
            <a:r>
              <a:rPr kumimoji="0" lang="zh-CN" altLang="en-US" sz="2800"/>
              <a:t>科学在发明竞争的理论中推进。</a:t>
            </a:r>
            <a:r>
              <a:rPr kumimoji="0" lang="zh-CN" altLang="en-US" sz="2800">
                <a:solidFill>
                  <a:srgbClr val="FF0000"/>
                </a:solidFill>
              </a:rPr>
              <a:t>竞争理论</a:t>
            </a:r>
            <a:r>
              <a:rPr kumimoji="0" lang="zh-CN" altLang="en-US" sz="2800"/>
              <a:t>可以帮助：</a:t>
            </a:r>
            <a:endParaRPr kumimoji="0" lang="en-US" altLang="zh-CN" sz="2800"/>
          </a:p>
          <a:p>
            <a:endParaRPr kumimoji="0" lang="zh-CN" altLang="en-US" sz="2800"/>
          </a:p>
          <a:p>
            <a:pPr>
              <a:buFont typeface="Wingdings" pitchFamily="2" charset="2"/>
              <a:buNone/>
            </a:pPr>
            <a:r>
              <a:rPr kumimoji="0" lang="zh-CN" altLang="en-US" sz="2800"/>
              <a:t> </a:t>
            </a:r>
            <a:r>
              <a:rPr kumimoji="0" lang="en-US" altLang="zh-CN" sz="2800"/>
              <a:t> </a:t>
            </a:r>
            <a:r>
              <a:rPr kumimoji="0" lang="zh-CN" altLang="en-US" sz="2800">
                <a:solidFill>
                  <a:srgbClr val="DDDDDD"/>
                </a:solidFill>
                <a:latin typeface="汉鼎简楷体" pitchFamily="49" charset="-122"/>
                <a:ea typeface="汉鼎简楷体" pitchFamily="49" charset="-122"/>
              </a:rPr>
              <a:t>（１）发现新事实</a:t>
            </a:r>
          </a:p>
          <a:p>
            <a:pPr>
              <a:buFont typeface="Wingdings" pitchFamily="2" charset="2"/>
              <a:buNone/>
            </a:pPr>
            <a:r>
              <a:rPr kumimoji="0" lang="zh-CN" altLang="en-US" sz="2800">
                <a:solidFill>
                  <a:srgbClr val="DDDDDD"/>
                </a:solidFill>
                <a:latin typeface="汉鼎简楷体" pitchFamily="49" charset="-122"/>
                <a:ea typeface="汉鼎简楷体" pitchFamily="49" charset="-122"/>
              </a:rPr>
              <a:t>  （２）揭示事实后面的观察理论</a:t>
            </a:r>
          </a:p>
          <a:p>
            <a:pPr>
              <a:buFont typeface="Wingdings" pitchFamily="2" charset="2"/>
              <a:buNone/>
            </a:pPr>
            <a:r>
              <a:rPr kumimoji="0" lang="zh-CN" altLang="en-US" sz="2800">
                <a:solidFill>
                  <a:srgbClr val="DDDDDD"/>
                </a:solidFill>
                <a:latin typeface="汉鼎简楷体" pitchFamily="49" charset="-122"/>
                <a:ea typeface="汉鼎简楷体" pitchFamily="49" charset="-122"/>
              </a:rPr>
              <a:t>  （３）判定事实检验的意义</a:t>
            </a:r>
          </a:p>
          <a:p>
            <a:pPr>
              <a:buFont typeface="Wingdings" pitchFamily="2" charset="2"/>
              <a:buNone/>
            </a:pPr>
            <a:r>
              <a:rPr kumimoji="0" lang="zh-CN" altLang="en-US" sz="2800">
                <a:solidFill>
                  <a:srgbClr val="DDDDDD"/>
                </a:solidFill>
                <a:latin typeface="汉鼎简楷体" pitchFamily="49" charset="-122"/>
                <a:ea typeface="汉鼎简楷体" pitchFamily="49" charset="-122"/>
              </a:rPr>
              <a:t>  （４）综合、联系现像和观念</a:t>
            </a:r>
          </a:p>
          <a:p>
            <a:pPr>
              <a:buFont typeface="Wingdings" pitchFamily="2" charset="2"/>
              <a:buNone/>
            </a:pPr>
            <a:r>
              <a:rPr kumimoji="0" lang="zh-CN" altLang="en-US" sz="2800">
                <a:solidFill>
                  <a:srgbClr val="DDDDDD"/>
                </a:solidFill>
                <a:latin typeface="汉鼎简楷体" pitchFamily="49" charset="-122"/>
                <a:ea typeface="汉鼎简楷体" pitchFamily="49" charset="-122"/>
              </a:rPr>
              <a:t>  （５）判断其他竞争理论的合适性</a:t>
            </a:r>
          </a:p>
        </p:txBody>
      </p:sp>
      <p:sp>
        <p:nvSpPr>
          <p:cNvPr id="7174" name="Rectangle 6">
            <a:extLst>
              <a:ext uri="{FF2B5EF4-FFF2-40B4-BE49-F238E27FC236}">
                <a16:creationId xmlns:a16="http://schemas.microsoft.com/office/drawing/2014/main" id="{2A6BDC31-ED05-AC95-2986-3FE8981A1C76}"/>
              </a:ext>
            </a:extLst>
          </p:cNvPr>
          <p:cNvSpPr>
            <a:spLocks noChangeArrowheads="1"/>
          </p:cNvSpPr>
          <p:nvPr/>
        </p:nvSpPr>
        <p:spPr bwMode="auto">
          <a:xfrm>
            <a:off x="838200" y="5638800"/>
            <a:ext cx="7610475" cy="430213"/>
          </a:xfrm>
          <a:prstGeom prst="rect">
            <a:avLst/>
          </a:prstGeom>
          <a:solidFill>
            <a:srgbClr val="CCFFFF"/>
          </a:solidFill>
          <a:ln w="9525">
            <a:solidFill>
              <a:schemeClr val="hlink"/>
            </a:solidFill>
            <a:miter lim="800000"/>
            <a:headEnd/>
            <a:tailEnd/>
          </a:ln>
          <a:effectLst>
            <a:outerShdw blurRad="63500" dist="107763" dir="2700000" algn="ctr" rotWithShape="0">
              <a:schemeClr val="bg2">
                <a:alpha val="50000"/>
              </a:schemeClr>
            </a:outerShdw>
          </a:effectLst>
        </p:spPr>
        <p:txBody>
          <a:bodyPr wrap="none">
            <a:spAutoFit/>
          </a:bodyPr>
          <a:lstStyle/>
          <a:p>
            <a:pPr>
              <a:buClr>
                <a:srgbClr val="FFCC66"/>
              </a:buClr>
              <a:buSzPct val="80000"/>
              <a:buFont typeface="Wingdings" charset="0"/>
              <a:buChar char="Ø"/>
              <a:defRPr/>
            </a:pPr>
            <a:r>
              <a:rPr lang="zh-CN" altLang="en-US" sz="2400" b="1" dirty="0">
                <a:solidFill>
                  <a:srgbClr val="660033"/>
                </a:solidFill>
                <a:latin typeface="Arial" charset="0"/>
                <a:ea typeface="宋体" charset="0"/>
                <a:cs typeface="宋体" charset="0"/>
              </a:rPr>
              <a:t>论证</a:t>
            </a:r>
            <a:r>
              <a:rPr lang="en-US" altLang="zh-CN" sz="2400" b="1" dirty="0">
                <a:solidFill>
                  <a:srgbClr val="660033"/>
                </a:solidFill>
                <a:latin typeface="Arial" charset="0"/>
                <a:ea typeface="宋体" charset="0"/>
                <a:cs typeface="宋体" charset="0"/>
              </a:rPr>
              <a:t>, </a:t>
            </a:r>
            <a:r>
              <a:rPr lang="zh-CN" altLang="en-US" sz="2400" b="1" dirty="0">
                <a:solidFill>
                  <a:srgbClr val="660033"/>
                </a:solidFill>
                <a:latin typeface="Arial" charset="0"/>
                <a:ea typeface="宋体" charset="0"/>
                <a:cs typeface="宋体" charset="0"/>
              </a:rPr>
              <a:t>在没有诚实地考虑</a:t>
            </a:r>
            <a:r>
              <a:rPr lang="zh-CN" altLang="en-US" sz="2400" b="1" dirty="0">
                <a:solidFill>
                  <a:srgbClr val="FF6600"/>
                </a:solidFill>
                <a:latin typeface="Arial" charset="0"/>
                <a:ea typeface="宋体" charset="0"/>
                <a:cs typeface="宋体" charset="0"/>
              </a:rPr>
              <a:t>其它观点</a:t>
            </a:r>
            <a:r>
              <a:rPr lang="zh-CN" altLang="en-US" sz="2400" b="1" dirty="0">
                <a:solidFill>
                  <a:srgbClr val="660033"/>
                </a:solidFill>
                <a:latin typeface="Arial" charset="0"/>
                <a:ea typeface="宋体" charset="0"/>
                <a:cs typeface="宋体" charset="0"/>
              </a:rPr>
              <a:t>之前</a:t>
            </a:r>
            <a:r>
              <a:rPr lang="en-US" altLang="zh-CN" sz="2400" b="1" dirty="0">
                <a:solidFill>
                  <a:srgbClr val="660033"/>
                </a:solidFill>
                <a:latin typeface="Arial" charset="0"/>
                <a:ea typeface="宋体" charset="0"/>
                <a:cs typeface="宋体" charset="0"/>
              </a:rPr>
              <a:t>, </a:t>
            </a:r>
            <a:r>
              <a:rPr lang="zh-CN" altLang="en-US" sz="2400" b="1" dirty="0">
                <a:solidFill>
                  <a:srgbClr val="660033"/>
                </a:solidFill>
                <a:latin typeface="Arial" charset="0"/>
                <a:ea typeface="宋体" charset="0"/>
                <a:cs typeface="宋体" charset="0"/>
              </a:rPr>
              <a:t>不能判为成功。</a:t>
            </a:r>
          </a:p>
        </p:txBody>
      </p:sp>
      <p:sp>
        <p:nvSpPr>
          <p:cNvPr id="2" name="幻灯片编号占位符 1">
            <a:extLst>
              <a:ext uri="{FF2B5EF4-FFF2-40B4-BE49-F238E27FC236}">
                <a16:creationId xmlns:a16="http://schemas.microsoft.com/office/drawing/2014/main" id="{A79DE3C2-88ED-B559-BD3A-2C73BF8EE87E}"/>
              </a:ext>
            </a:extLst>
          </p:cNvPr>
          <p:cNvSpPr>
            <a:spLocks noGrp="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D694061C-5195-144B-838E-2C4A0BAFCB14}" type="slidenum">
              <a:rPr kumimoji="0" lang="en-US" altLang="zh-CN" sz="1200"/>
              <a:pPr/>
              <a:t>8</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repeatCount="4000" fill="hold" grpId="0" nodeType="clickEffect">
                                  <p:stCondLst>
                                    <p:cond delay="0"/>
                                  </p:stCondLst>
                                  <p:childTnLst>
                                    <p:animEffect transition="out" filter="fade">
                                      <p:cBhvr>
                                        <p:cTn id="6" dur="500" tmFilter="0, 0; .2, .5; .8, .5; 1, 0"/>
                                        <p:tgtEl>
                                          <p:spTgt spid="7174"/>
                                        </p:tgtEl>
                                      </p:cBhvr>
                                    </p:animEffect>
                                    <p:animScale>
                                      <p:cBhvr>
                                        <p:cTn id="7" dur="250" autoRev="1" fill="hold"/>
                                        <p:tgtEl>
                                          <p:spTgt spid="71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69C6CF6E-00AA-E24F-D879-E2F13EB3F59F}"/>
              </a:ext>
            </a:extLst>
          </p:cNvPr>
          <p:cNvSpPr>
            <a:spLocks noGrp="1" noChangeArrowheads="1"/>
          </p:cNvSpPr>
          <p:nvPr>
            <p:ph type="title"/>
          </p:nvPr>
        </p:nvSpPr>
        <p:spPr>
          <a:xfrm>
            <a:off x="457200" y="304800"/>
            <a:ext cx="8229600" cy="685800"/>
          </a:xfrm>
        </p:spPr>
        <p:txBody>
          <a:bodyPr/>
          <a:lstStyle/>
          <a:p>
            <a:pPr eaLnBrk="1" hangingPunct="1"/>
            <a:r>
              <a:rPr kumimoji="0" lang="zh-CN" altLang="en-US" sz="3800">
                <a:ea typeface="宋体" panose="02010600030101010101" pitchFamily="2" charset="-122"/>
              </a:rPr>
              <a:t>陈旧的街头</a:t>
            </a:r>
            <a:r>
              <a:rPr kumimoji="0" lang="zh-CN" altLang="en-US" sz="3800" b="1">
                <a:solidFill>
                  <a:schemeClr val="hlink"/>
                </a:solidFill>
                <a:ea typeface="宋体" panose="02010600030101010101" pitchFamily="2" charset="-122"/>
              </a:rPr>
              <a:t>──</a:t>
            </a:r>
            <a:r>
              <a:rPr kumimoji="0" lang="zh-CN" altLang="en-US">
                <a:ea typeface="宋体" panose="02010600030101010101" pitchFamily="2" charset="-122"/>
              </a:rPr>
              <a:t>视角（</a:t>
            </a:r>
            <a:r>
              <a:rPr kumimoji="0" lang="en-US" altLang="zh-CN">
                <a:ea typeface="宋体" panose="02010600030101010101" pitchFamily="2" charset="-122"/>
              </a:rPr>
              <a:t>1</a:t>
            </a:r>
            <a:r>
              <a:rPr kumimoji="0" lang="zh-CN" altLang="en-US">
                <a:ea typeface="宋体" panose="02010600030101010101" pitchFamily="2" charset="-122"/>
              </a:rPr>
              <a:t>）</a:t>
            </a:r>
            <a:endParaRPr kumimoji="0" lang="en-US" altLang="zh-CN">
              <a:ea typeface="宋体" panose="02010600030101010101" pitchFamily="2" charset="-122"/>
            </a:endParaRPr>
          </a:p>
        </p:txBody>
      </p:sp>
      <p:pic>
        <p:nvPicPr>
          <p:cNvPr id="75778" name="Picture 5">
            <a:extLst>
              <a:ext uri="{FF2B5EF4-FFF2-40B4-BE49-F238E27FC236}">
                <a16:creationId xmlns:a16="http://schemas.microsoft.com/office/drawing/2014/main" id="{4873E805-E302-C0A3-A64F-14DD80E5C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30288"/>
            <a:ext cx="6858000" cy="518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幻灯片编号占位符 1">
            <a:extLst>
              <a:ext uri="{FF2B5EF4-FFF2-40B4-BE49-F238E27FC236}">
                <a16:creationId xmlns:a16="http://schemas.microsoft.com/office/drawing/2014/main" id="{EFB2ED68-1E09-CCF0-D1C0-38BBACD688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000">
                <a:solidFill>
                  <a:schemeClr val="tx1"/>
                </a:solidFill>
                <a:latin typeface="Arial" panose="020B0604020202020204" pitchFamily="34" charset="0"/>
                <a:ea typeface="宋体" panose="02010600030101010101" pitchFamily="2" charset="-122"/>
              </a:defRPr>
            </a:lvl1pPr>
            <a:lvl2pPr marL="742950" indent="-285750">
              <a:defRPr kumimoji="1" sz="1000">
                <a:solidFill>
                  <a:schemeClr val="tx1"/>
                </a:solidFill>
                <a:latin typeface="Arial" panose="020B0604020202020204" pitchFamily="34" charset="0"/>
                <a:ea typeface="宋体" panose="02010600030101010101" pitchFamily="2" charset="-122"/>
              </a:defRPr>
            </a:lvl2pPr>
            <a:lvl3pPr marL="1143000" indent="-228600">
              <a:defRPr kumimoji="1" sz="1000">
                <a:solidFill>
                  <a:schemeClr val="tx1"/>
                </a:solidFill>
                <a:latin typeface="Arial" panose="020B0604020202020204" pitchFamily="34" charset="0"/>
                <a:ea typeface="宋体" panose="02010600030101010101" pitchFamily="2" charset="-122"/>
              </a:defRPr>
            </a:lvl3pPr>
            <a:lvl4pPr marL="1600200" indent="-228600">
              <a:defRPr kumimoji="1" sz="1000">
                <a:solidFill>
                  <a:schemeClr val="tx1"/>
                </a:solidFill>
                <a:latin typeface="Arial" panose="020B0604020202020204" pitchFamily="34" charset="0"/>
                <a:ea typeface="宋体" panose="02010600030101010101" pitchFamily="2" charset="-122"/>
              </a:defRPr>
            </a:lvl4pPr>
            <a:lvl5pPr marL="2057400" indent="-228600">
              <a:defRPr kumimoji="1" sz="1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1000">
                <a:solidFill>
                  <a:schemeClr val="tx1"/>
                </a:solidFill>
                <a:latin typeface="Arial" panose="020B0604020202020204" pitchFamily="34" charset="0"/>
                <a:ea typeface="宋体" panose="02010600030101010101" pitchFamily="2" charset="-122"/>
              </a:defRPr>
            </a:lvl9pPr>
          </a:lstStyle>
          <a:p>
            <a:fld id="{13498874-4030-4748-AE72-8F153161A05F}" type="slidenum">
              <a:rPr kumimoji="0" lang="en-US" altLang="zh-CN" sz="1200">
                <a:latin typeface="Garamond" panose="02020404030301010803" pitchFamily="18" charset="0"/>
              </a:rPr>
              <a:pPr/>
              <a:t>9</a:t>
            </a:fld>
            <a:endParaRPr kumimoji="0" lang="en-US" altLang="zh-CN" sz="1200">
              <a:latin typeface="Garamond" panose="02020404030301010803" pitchFamily="18" charset="0"/>
            </a:endParaRPr>
          </a:p>
        </p:txBody>
      </p:sp>
    </p:spTree>
  </p:cSld>
  <p:clrMapOvr>
    <a:masterClrMapping/>
  </p:clrMapOvr>
</p:sld>
</file>

<file path=ppt/theme/theme1.xml><?xml version="1.0" encoding="utf-8"?>
<a:theme xmlns:a="http://schemas.openxmlformats.org/drawingml/2006/main" name="批判性思维导论">
  <a:themeElements>
    <a:clrScheme name="批判性思维导论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批判性思维导论">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批判性思维导论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批判性思维导论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批判性思维导论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批判性思维导论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批判性思维导论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批判性思维导论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批判性思维导论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批判性思维导论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批判性思维导论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宋体"/>
        <a:cs typeface=""/>
      </a:majorFont>
      <a:minorFont>
        <a:latin typeface="Tahoma"/>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批判性思维导论</Template>
  <TotalTime>37040</TotalTime>
  <Words>5713</Words>
  <Application>Microsoft Office PowerPoint</Application>
  <PresentationFormat>全屏显示(4:3)</PresentationFormat>
  <Paragraphs>543</Paragraphs>
  <Slides>49</Slides>
  <Notes>4</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49</vt:i4>
      </vt:variant>
    </vt:vector>
  </HeadingPairs>
  <TitlesOfParts>
    <vt:vector size="63" baseType="lpstr">
      <vt:lpstr>Arial Unicode MS</vt:lpstr>
      <vt:lpstr>汉鼎简楷体</vt:lpstr>
      <vt:lpstr>汉鼎简中楷</vt:lpstr>
      <vt:lpstr>Arial</vt:lpstr>
      <vt:lpstr>Calibri</vt:lpstr>
      <vt:lpstr>Garamond</vt:lpstr>
      <vt:lpstr>Tahoma</vt:lpstr>
      <vt:lpstr>Times New Roman</vt:lpstr>
      <vt:lpstr>Wingdings</vt:lpstr>
      <vt:lpstr>批判性思维导论</vt:lpstr>
      <vt:lpstr>Beam</vt:lpstr>
      <vt:lpstr>Ocean</vt:lpstr>
      <vt:lpstr>Orbit</vt:lpstr>
      <vt:lpstr>Default Design</vt:lpstr>
      <vt:lpstr>批判性思维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陈旧的街头──视角（1）</vt:lpstr>
      <vt:lpstr>破烂的角落 </vt:lpstr>
      <vt:lpstr>豪华的公寓──视角（2）</vt:lpstr>
      <vt:lpstr>真实的全貌──视角（3）</vt:lpstr>
      <vt:lpstr>PowerPoint 演示文稿</vt:lpstr>
      <vt:lpstr>PowerPoint 演示文稿</vt:lpstr>
      <vt:lpstr>PowerPoint 演示文稿</vt:lpstr>
      <vt:lpstr>PowerPoint 演示文稿</vt:lpstr>
      <vt:lpstr>PowerPoint 演示文稿</vt:lpstr>
      <vt:lpstr>PowerPoint 演示文稿</vt:lpstr>
      <vt:lpstr>假设-推理是批判性思维的方法</vt:lpstr>
      <vt:lpstr>PowerPoint 演示文稿</vt:lpstr>
      <vt:lpstr>PowerPoint 演示文稿</vt:lpstr>
      <vt:lpstr>开发思路，开创至少三个假想推理：</vt:lpstr>
      <vt:lpstr>PowerPoint 演示文稿</vt:lpstr>
      <vt:lpstr>PowerPoint 演示文稿</vt:lpstr>
      <vt:lpstr>PowerPoint 演示文稿</vt:lpstr>
      <vt:lpstr>大吃一惊：耶鲁研究发现，快乐的人比不快乐的人死得早</vt:lpstr>
      <vt:lpstr>2.6　构建对话 </vt:lpstr>
      <vt:lpstr>2.6　构建对话 </vt:lpstr>
      <vt:lpstr>PowerPoint 演示文稿</vt:lpstr>
      <vt:lpstr>PowerPoint 演示文稿</vt:lpstr>
      <vt:lpstr>PowerPoint 演示文稿</vt:lpstr>
      <vt:lpstr>思考题</vt:lpstr>
      <vt:lpstr>新疆交通厅：库尔勒孔雀河大桥塌陷缘于年久失修</vt:lpstr>
      <vt:lpstr>武书连2011中国大学排行，浙江大学夺得综合实力冠军 </vt:lpstr>
      <vt:lpstr>PowerPoint 演示文稿</vt:lpstr>
      <vt:lpstr>用审议的方法发展正反论证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批判性思维者的态度</vt:lpstr>
      <vt:lpstr>批判性思维者的思想历程 </vt:lpstr>
      <vt:lpstr>PowerPoint 演示文稿</vt:lpstr>
    </vt:vector>
  </TitlesOfParts>
  <Company>TransUnion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批判性思维导论</dc:title>
  <dc:creator>VDong</dc:creator>
  <cp:lastModifiedBy>杨 筠松</cp:lastModifiedBy>
  <cp:revision>419</cp:revision>
  <dcterms:created xsi:type="dcterms:W3CDTF">2009-04-22T01:35:53Z</dcterms:created>
  <dcterms:modified xsi:type="dcterms:W3CDTF">2023-02-18T09:11:37Z</dcterms:modified>
</cp:coreProperties>
</file>