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71" r:id="rId1"/>
    <p:sldMasterId id="2147483684" r:id="rId2"/>
    <p:sldMasterId id="2147483686" r:id="rId3"/>
  </p:sldMasterIdLst>
  <p:notesMasterIdLst>
    <p:notesMasterId r:id="rId47"/>
  </p:notesMasterIdLst>
  <p:handoutMasterIdLst>
    <p:handoutMasterId r:id="rId48"/>
  </p:handoutMasterIdLst>
  <p:sldIdLst>
    <p:sldId id="360" r:id="rId4"/>
    <p:sldId id="342" r:id="rId5"/>
    <p:sldId id="347" r:id="rId6"/>
    <p:sldId id="314" r:id="rId7"/>
    <p:sldId id="303" r:id="rId8"/>
    <p:sldId id="349" r:id="rId9"/>
    <p:sldId id="304" r:id="rId10"/>
    <p:sldId id="348" r:id="rId11"/>
    <p:sldId id="350" r:id="rId12"/>
    <p:sldId id="332" r:id="rId13"/>
    <p:sldId id="333" r:id="rId14"/>
    <p:sldId id="334" r:id="rId15"/>
    <p:sldId id="316" r:id="rId16"/>
    <p:sldId id="352" r:id="rId17"/>
    <p:sldId id="351" r:id="rId18"/>
    <p:sldId id="353" r:id="rId19"/>
    <p:sldId id="267" r:id="rId20"/>
    <p:sldId id="346" r:id="rId21"/>
    <p:sldId id="338" r:id="rId22"/>
    <p:sldId id="335" r:id="rId23"/>
    <p:sldId id="354" r:id="rId24"/>
    <p:sldId id="320" r:id="rId25"/>
    <p:sldId id="355" r:id="rId26"/>
    <p:sldId id="305" r:id="rId27"/>
    <p:sldId id="339" r:id="rId28"/>
    <p:sldId id="327" r:id="rId29"/>
    <p:sldId id="345" r:id="rId30"/>
    <p:sldId id="306" r:id="rId31"/>
    <p:sldId id="357" r:id="rId32"/>
    <p:sldId id="307" r:id="rId33"/>
    <p:sldId id="308" r:id="rId34"/>
    <p:sldId id="313" r:id="rId35"/>
    <p:sldId id="356" r:id="rId36"/>
    <p:sldId id="358" r:id="rId37"/>
    <p:sldId id="359" r:id="rId38"/>
    <p:sldId id="340" r:id="rId39"/>
    <p:sldId id="326" r:id="rId40"/>
    <p:sldId id="309" r:id="rId41"/>
    <p:sldId id="322" r:id="rId42"/>
    <p:sldId id="323" r:id="rId43"/>
    <p:sldId id="324" r:id="rId44"/>
    <p:sldId id="325" r:id="rId45"/>
    <p:sldId id="341" r:id="rId46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4B946CE-7C74-A076-F3CD-4812BE3E7C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Wingdings" charset="0"/>
              <a:buChar char="n"/>
              <a:defRPr kumimoji="1"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BA820C-1D61-2424-13EC-6323D479BB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A2DCF3C5-E325-224D-BADE-434A94DD11EC}" type="datetimeFigureOut">
              <a:rPr lang="zh-CN" altLang="en-US"/>
              <a:pPr/>
              <a:t>2022/5/31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A85976-DCDF-D0AD-41CD-ACDFF5F770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Wingdings" charset="0"/>
              <a:buChar char="n"/>
              <a:defRPr kumimoji="1"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5844E981-0C12-BD18-3768-62A3852F90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5A33C729-9ADD-AD4F-89A3-EB458B0ABBF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99C2383-0AB4-5588-E35F-40D6A20E53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Wingdings" pitchFamily="2" charset="2"/>
              <a:buChar char="n"/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0B6540-E7F4-622A-C034-8C3FA5ABFE5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89E417-C09D-2142-AD3D-317EA2EB8AAD}" type="datetimeFigureOut">
              <a:rPr lang="zh-CN" altLang="en-US"/>
              <a:pPr/>
              <a:t>2022/5/31</a:t>
            </a:fld>
            <a:endParaRPr lang="en-US" altLang="zh-CN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6B93CD8-590A-74A1-25FD-A0AFC6DA50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B2D36BF-AA62-AF5F-F935-B93A94BCB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07908-3DCE-F575-7C74-0BBAE81286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Wingdings" pitchFamily="2" charset="2"/>
              <a:buChar char="n"/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C6925A-EDA9-67FD-169E-C51478BD5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97AA9B-7B61-3146-BABF-4DC6D88AB32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C3A014AD-C807-722F-EBCA-4262E7A1B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B0E09A0D-5627-C59F-1F64-1368C0F863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59" name="幻灯片编号占位符 3">
            <a:extLst>
              <a:ext uri="{FF2B5EF4-FFF2-40B4-BE49-F238E27FC236}">
                <a16:creationId xmlns:a16="http://schemas.microsoft.com/office/drawing/2014/main" id="{F6F64F7D-0251-1896-01F1-6FB8D4285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1B5D81-30ED-044F-81AC-AF207BB039C0}" type="slidenum">
              <a:rPr kumimoji="0" lang="zh-CN" altLang="en-US" sz="1200"/>
              <a:pPr/>
              <a:t>5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>
            <a:extLst>
              <a:ext uri="{FF2B5EF4-FFF2-40B4-BE49-F238E27FC236}">
                <a16:creationId xmlns:a16="http://schemas.microsoft.com/office/drawing/2014/main" id="{BF3FF087-2E70-19C5-3F99-00EC585DE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备注占位符 2">
            <a:extLst>
              <a:ext uri="{FF2B5EF4-FFF2-40B4-BE49-F238E27FC236}">
                <a16:creationId xmlns:a16="http://schemas.microsoft.com/office/drawing/2014/main" id="{DC98E168-9C6D-E634-966E-5442C56F84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7" name="幻灯片编号占位符 3">
            <a:extLst>
              <a:ext uri="{FF2B5EF4-FFF2-40B4-BE49-F238E27FC236}">
                <a16:creationId xmlns:a16="http://schemas.microsoft.com/office/drawing/2014/main" id="{7EC0042D-99EB-342A-FF12-0A0D943A0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E1A1E1-8F65-9647-B9D6-B436ABC0DDEE}" type="slidenum">
              <a:rPr kumimoji="0" lang="zh-CN" altLang="en-US" sz="1200"/>
              <a:pPr/>
              <a:t>6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>
            <a:extLst>
              <a:ext uri="{FF2B5EF4-FFF2-40B4-BE49-F238E27FC236}">
                <a16:creationId xmlns:a16="http://schemas.microsoft.com/office/drawing/2014/main" id="{E31EAB4B-D01D-6292-0EEC-E46BA280DA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备注占位符 2">
            <a:extLst>
              <a:ext uri="{FF2B5EF4-FFF2-40B4-BE49-F238E27FC236}">
                <a16:creationId xmlns:a16="http://schemas.microsoft.com/office/drawing/2014/main" id="{BEA5B55F-BE17-812D-6199-F87BD433B6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kumimoji="0" lang="zh-CN" altLang="en-US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志愿受测者</a:t>
            </a:r>
            <a:r>
              <a:rPr kumimoji="0" lang="en-US" altLang="zh-CN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  </a:t>
            </a:r>
            <a:r>
              <a:rPr kumimoji="0" lang="zh-CN" altLang="en-US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不需要。</a:t>
            </a:r>
            <a:r>
              <a:rPr kumimoji="0" lang="en-US" altLang="zh-CN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 </a:t>
            </a:r>
            <a:r>
              <a:rPr kumimoji="0" lang="zh-CN" altLang="en-US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直接测量宽度和性格</a:t>
            </a:r>
            <a:r>
              <a:rPr kumimoji="0" lang="en-US" altLang="zh-CN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/</a:t>
            </a:r>
            <a:r>
              <a:rPr kumimoji="0" lang="zh-CN" altLang="en-US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行为就可以了。</a:t>
            </a: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54275" name="灯片编号占位符 3">
            <a:extLst>
              <a:ext uri="{FF2B5EF4-FFF2-40B4-BE49-F238E27FC236}">
                <a16:creationId xmlns:a16="http://schemas.microsoft.com/office/drawing/2014/main" id="{1CA87394-9801-7E2B-B2B0-E36AD338B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613B7A-7C85-9946-A17A-E2D1783C0FAD}" type="slidenum">
              <a:rPr kumimoji="0" lang="zh-CN" altLang="en-US" sz="1200"/>
              <a:pPr/>
              <a:t>12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>
            <a:extLst>
              <a:ext uri="{FF2B5EF4-FFF2-40B4-BE49-F238E27FC236}">
                <a16:creationId xmlns:a16="http://schemas.microsoft.com/office/drawing/2014/main" id="{818D03E2-B8F3-DBB3-ECA7-9122C849AE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6" name="备注占位符 2">
            <a:extLst>
              <a:ext uri="{FF2B5EF4-FFF2-40B4-BE49-F238E27FC236}">
                <a16:creationId xmlns:a16="http://schemas.microsoft.com/office/drawing/2014/main" id="{2FCADFC6-5A27-BB0F-DFD1-FD906E7E7E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i="1">
                <a:solidFill>
                  <a:srgbClr val="FFCC99"/>
                </a:solidFill>
                <a:latin typeface="汉鼎简楷体" pitchFamily="49" charset="-122"/>
                <a:ea typeface="汉鼎简楷体" pitchFamily="49" charset="-122"/>
              </a:rPr>
              <a:t>1.7</a:t>
            </a:r>
            <a:r>
              <a:rPr lang="zh-CN" altLang="en-US" i="1">
                <a:solidFill>
                  <a:srgbClr val="FFCC99"/>
                </a:solidFill>
                <a:latin typeface="汉鼎简楷体" pitchFamily="49" charset="-122"/>
                <a:ea typeface="汉鼎简楷体" pitchFamily="49" charset="-122"/>
              </a:rPr>
              <a:t>角秒的偏转</a:t>
            </a:r>
            <a:r>
              <a:rPr lang="en-US" altLang="zh-CN" i="1">
                <a:solidFill>
                  <a:srgbClr val="FFCC99"/>
                </a:solidFill>
                <a:latin typeface="汉鼎简楷体" pitchFamily="49" charset="-122"/>
                <a:ea typeface="汉鼎简楷体" pitchFamily="49" charset="-122"/>
              </a:rPr>
              <a:t> </a:t>
            </a:r>
            <a:r>
              <a:rPr lang="zh-CN" altLang="en-US" i="1">
                <a:solidFill>
                  <a:srgbClr val="FFCC99"/>
                </a:solidFill>
                <a:latin typeface="汉鼎简楷体" pitchFamily="49" charset="-122"/>
                <a:ea typeface="汉鼎简楷体" pitchFamily="49" charset="-122"/>
              </a:rPr>
              <a:t>是如何测量出来的？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87" name="幻灯片编号占位符 3">
            <a:extLst>
              <a:ext uri="{FF2B5EF4-FFF2-40B4-BE49-F238E27FC236}">
                <a16:creationId xmlns:a16="http://schemas.microsoft.com/office/drawing/2014/main" id="{754B6C48-2F55-5EA6-C294-93CA662EDC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3B6638-C05F-C440-A43B-76ECA57B1D4A}" type="slidenum">
              <a:rPr kumimoji="0" lang="zh-CN" altLang="en-US" sz="1200"/>
              <a:pPr/>
              <a:t>24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E46DC525-4CE3-8DFF-F51D-500419EEB4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4BA4A504-05B5-BDD4-B6DB-D3580192E5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还有辅助假设的问题。</a:t>
            </a:r>
          </a:p>
        </p:txBody>
      </p:sp>
      <p:sp>
        <p:nvSpPr>
          <p:cNvPr id="72707" name="幻灯片编号占位符 3">
            <a:extLst>
              <a:ext uri="{FF2B5EF4-FFF2-40B4-BE49-F238E27FC236}">
                <a16:creationId xmlns:a16="http://schemas.microsoft.com/office/drawing/2014/main" id="{91375F7F-7A56-E075-3C7B-49FD3C443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53FD9-367C-7E47-8E4C-72C9F83E809E}" type="slidenum">
              <a:rPr kumimoji="0" lang="zh-CN" altLang="en-US" sz="1200"/>
              <a:pPr/>
              <a:t>28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>
            <a:extLst>
              <a:ext uri="{FF2B5EF4-FFF2-40B4-BE49-F238E27FC236}">
                <a16:creationId xmlns:a16="http://schemas.microsoft.com/office/drawing/2014/main" id="{F9CA560B-B411-301A-0EF7-FE20D18D1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备注占位符 2">
            <a:extLst>
              <a:ext uri="{FF2B5EF4-FFF2-40B4-BE49-F238E27FC236}">
                <a16:creationId xmlns:a16="http://schemas.microsoft.com/office/drawing/2014/main" id="{8AD58574-C277-EA40-93EA-74AA57D2E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还有辅助假设的问题。</a:t>
            </a:r>
          </a:p>
        </p:txBody>
      </p:sp>
      <p:sp>
        <p:nvSpPr>
          <p:cNvPr id="74755" name="幻灯片编号占位符 3">
            <a:extLst>
              <a:ext uri="{FF2B5EF4-FFF2-40B4-BE49-F238E27FC236}">
                <a16:creationId xmlns:a16="http://schemas.microsoft.com/office/drawing/2014/main" id="{09F22446-1416-73A7-4E9D-5CE15DE94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A55485-172D-9144-B7B2-B6367B5E56AA}" type="slidenum">
              <a:rPr kumimoji="0" lang="zh-CN" altLang="en-US" sz="1200"/>
              <a:pPr/>
              <a:t>29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ECB0DCDC-FDC2-28CF-A679-9A37A30D4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F7DB2453-A44A-BCDC-36A2-762383E1F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1B0EB8C-1180-168C-D6B8-58357F7245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08358CB-19D7-81D4-AA14-D15245E8E6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957D9CF-5DDC-6A09-65DF-498244A74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D1DC7-7870-0E4D-B768-FFB1EFF17B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45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DCA212-B0ED-5E3A-1ECE-A816ED21E7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53FA0F-8EC5-9309-D465-70496600CC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CAC6B8-5F10-9CA7-1BD9-C3F0A2589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0F106B-B250-244A-85CF-21785B1A9C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76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5B2CD0-86CF-1400-896C-D26FF82D10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296AD3-C0FC-4100-EA82-501F02D9A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318C-E8C6-84FD-11E2-6C10E7D92F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7E283-9F0E-DA4A-897F-B0E9D4F753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59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B0E60D4-A577-E7C5-6CC3-4AEF55F55908}"/>
              </a:ext>
            </a:extLst>
          </p:cNvPr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F8C25B78-0CAF-6A7B-60A9-C3806876304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Wingdings" charset="0"/>
                <a:buChar char="n"/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C010E6F-B590-6063-FCEA-FF0667B1B80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Wingdings" charset="0"/>
                <a:buChar char="n"/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D6545602-943D-B314-C4A6-DCD99DDD019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Wingdings" charset="0"/>
                <a:buChar char="n"/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61DCE8D-3C11-F258-1885-746A678155A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Wingdings" charset="0"/>
                <a:buChar char="n"/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A26EEFE-222C-B3D8-C267-98581DAFCDF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charset="0"/>
                <a:buChar char="n"/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AF2AC890-EE92-E1DC-05A7-D878FCC45FF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charset="0"/>
                <a:buChar char="n"/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E6DB6F8E-F7EF-6D33-1BEA-85262C5681A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charset="0"/>
                <a:buChar char="n"/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</p:grpSp>
      <p:sp>
        <p:nvSpPr>
          <p:cNvPr id="4916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4916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7A9414F1-7B01-1D4E-AEC5-19206EE0F9D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C864E20D-981F-CCC9-F472-7F22371A77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F711A7C0-8290-22F8-8459-C0DA5E6FE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79A146AB-7389-5440-9A5A-97328ABD68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10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FCC0156-DAB4-0378-2594-36D246F995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E82B128-086E-F59B-CE32-A58BD3FFE2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60336DDE-E324-6FFD-C888-10D55A2480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DF547-6ED2-0642-B77E-BBC44B37E9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763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BF99FFE-78A7-4686-4462-3764C9DAA7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B9CE4CE-C1BA-08EE-5622-F9536250B0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91947B33-47A2-C27B-2DF6-46D76270C7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B3922B-AAA0-5F49-9BE3-226EB5677D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02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FF7A953-FC6D-A464-5CDA-95F37F2A3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5EE05B6-2387-8BE9-6E09-63F83BB24B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AD09CFA2-9A06-276A-6A17-AC2B144EE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BF0E7-845E-B34E-9E31-25A552239D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489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C504CB9-8325-36DA-B37B-F9DF5752D5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EDAF612-09A8-5EC0-E921-FD4B1F1E57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23BFE023-988C-284E-D4DE-129CC2FDCD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B63C3A-F73F-D943-8227-551AA19121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6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AD2B218-BA60-BBC2-EEEE-3CC55F60EC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33D9B51-73CB-46FB-89E7-5C87B8D176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CB47ADCF-DB3D-9F2E-7468-7F727D7FC7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39C04-EB65-694E-BB56-6495525E021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45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4FE9BD9-C506-7340-4857-69563E6773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45A41FB4-FBE3-2100-2ABD-C07128C1FB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789BF3C9-5B2F-29FF-4BD4-07B7EC4497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670E66-6D55-5840-90E0-763F776288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511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A0C02E1-F89A-798B-1A13-BBBDC55401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3E542DE-B5FC-733D-271E-371AE5DBE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CA002C8A-7B92-514D-117B-2345ADAB22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E39A8-5E1C-AC4C-B706-6C69555312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82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557408-1DCF-F0D8-13DF-BC41C225BC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1699AC-E1EA-7E33-A3B1-3E9F8CBCC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4EFB4D-45C0-B7AD-ABD8-57A171BF5F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07166-8803-4D42-971E-68293BA6FE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019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B86EAD5-D53A-CAB2-22C1-3B19DF9382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D871352-AE9F-5E81-17C2-BDD1F77491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2268655-2A7D-89AE-883B-10C5893F20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5470FD-C146-4A46-905E-33A74EF6B6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1591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7073483-BAD7-188A-5AC7-69CD0EA096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258D651-80B4-124F-5BDB-7FDA4C342D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EE88334-ADAB-B17E-8DFD-28C207F2B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F1033-7C7A-B24B-AEC4-D8709AA6B4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554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A2BD10B-CE71-CD1E-27B2-0B4B52E996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210D07D-3F7B-0F04-ADA1-1BA1223181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87B60B4-F14B-3C30-9837-51CD122F2D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E8C9B-52D1-BE41-81FC-76B155A754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061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24228ED-0864-B1E8-C3D7-EE2DF3577750}"/>
              </a:ext>
            </a:extLst>
          </p:cNvPr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F6759151-E5CE-60F3-791A-77A915ECC12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902 w 5740"/>
                <a:gd name="T1" fmla="*/ 1 h 4316"/>
                <a:gd name="T2" fmla="*/ 0 w 5740"/>
                <a:gd name="T3" fmla="*/ 1 h 4316"/>
                <a:gd name="T4" fmla="*/ 0 w 5740"/>
                <a:gd name="T5" fmla="*/ 0 h 4316"/>
                <a:gd name="T6" fmla="*/ 5902 w 5740"/>
                <a:gd name="T7" fmla="*/ 0 h 4316"/>
                <a:gd name="T8" fmla="*/ 5902 w 5740"/>
                <a:gd name="T9" fmla="*/ 1 h 4316"/>
                <a:gd name="T10" fmla="*/ 5902 w 5740"/>
                <a:gd name="T11" fmla="*/ 1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DAE598F2-FA98-1EFC-351B-72E7F030AA6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>
                <a:extLst>
                  <a:ext uri="{FF2B5EF4-FFF2-40B4-BE49-F238E27FC236}">
                    <a16:creationId xmlns:a16="http://schemas.microsoft.com/office/drawing/2014/main" id="{CD298263-AF3A-2905-D2D0-A1A3A8849A7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8" name="Oval 6">
                <a:extLst>
                  <a:ext uri="{FF2B5EF4-FFF2-40B4-BE49-F238E27FC236}">
                    <a16:creationId xmlns:a16="http://schemas.microsoft.com/office/drawing/2014/main" id="{2C6C5610-B88D-643D-9C1E-BD716627467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9" name="Oval 7">
                <a:extLst>
                  <a:ext uri="{FF2B5EF4-FFF2-40B4-BE49-F238E27FC236}">
                    <a16:creationId xmlns:a16="http://schemas.microsoft.com/office/drawing/2014/main" id="{6D470F06-A72E-7B4A-0C58-226C3C14C81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60" name="Oval 8">
                <a:extLst>
                  <a:ext uri="{FF2B5EF4-FFF2-40B4-BE49-F238E27FC236}">
                    <a16:creationId xmlns:a16="http://schemas.microsoft.com/office/drawing/2014/main" id="{DDFA98DE-358B-7322-751F-8C3292E246F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61" name="Oval 9">
                <a:extLst>
                  <a:ext uri="{FF2B5EF4-FFF2-40B4-BE49-F238E27FC236}">
                    <a16:creationId xmlns:a16="http://schemas.microsoft.com/office/drawing/2014/main" id="{FACB4F0F-B7FF-3051-E3A4-9A79E70B155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62" name="Freeform 10">
                <a:extLst>
                  <a:ext uri="{FF2B5EF4-FFF2-40B4-BE49-F238E27FC236}">
                    <a16:creationId xmlns:a16="http://schemas.microsoft.com/office/drawing/2014/main" id="{5FDF2C34-2A66-AE31-641C-7A70E1050B5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>
                  <a:gd name="T0" fmla="*/ 376 w 382"/>
                  <a:gd name="T1" fmla="*/ 12 h 161"/>
                  <a:gd name="T2" fmla="*/ 257 w 382"/>
                  <a:gd name="T3" fmla="*/ 24 h 161"/>
                  <a:gd name="T4" fmla="*/ 149 w 382"/>
                  <a:gd name="T5" fmla="*/ 54 h 161"/>
                  <a:gd name="T6" fmla="*/ 101 w 382"/>
                  <a:gd name="T7" fmla="*/ 77 h 161"/>
                  <a:gd name="T8" fmla="*/ 59 w 382"/>
                  <a:gd name="T9" fmla="*/ 101 h 161"/>
                  <a:gd name="T10" fmla="*/ 24 w 382"/>
                  <a:gd name="T11" fmla="*/ 131 h 161"/>
                  <a:gd name="T12" fmla="*/ 0 w 382"/>
                  <a:gd name="T13" fmla="*/ 161 h 161"/>
                  <a:gd name="T14" fmla="*/ 0 w 382"/>
                  <a:gd name="T15" fmla="*/ 137 h 161"/>
                  <a:gd name="T16" fmla="*/ 29 w 382"/>
                  <a:gd name="T17" fmla="*/ 107 h 161"/>
                  <a:gd name="T18" fmla="*/ 65 w 382"/>
                  <a:gd name="T19" fmla="*/ 83 h 161"/>
                  <a:gd name="T20" fmla="*/ 155 w 382"/>
                  <a:gd name="T21" fmla="*/ 36 h 161"/>
                  <a:gd name="T22" fmla="*/ 257 w 382"/>
                  <a:gd name="T23" fmla="*/ 12 h 161"/>
                  <a:gd name="T24" fmla="*/ 376 w 382"/>
                  <a:gd name="T25" fmla="*/ 0 h 161"/>
                  <a:gd name="T26" fmla="*/ 376 w 382"/>
                  <a:gd name="T27" fmla="*/ 0 h 161"/>
                  <a:gd name="T28" fmla="*/ 382 w 382"/>
                  <a:gd name="T29" fmla="*/ 0 h 161"/>
                  <a:gd name="T30" fmla="*/ 382 w 382"/>
                  <a:gd name="T31" fmla="*/ 12 h 161"/>
                  <a:gd name="T32" fmla="*/ 376 w 382"/>
                  <a:gd name="T33" fmla="*/ 12 h 161"/>
                  <a:gd name="T34" fmla="*/ 376 w 382"/>
                  <a:gd name="T35" fmla="*/ 12 h 161"/>
                  <a:gd name="T36" fmla="*/ 376 w 382"/>
                  <a:gd name="T37" fmla="*/ 1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63" name="Freeform 11">
                <a:extLst>
                  <a:ext uri="{FF2B5EF4-FFF2-40B4-BE49-F238E27FC236}">
                    <a16:creationId xmlns:a16="http://schemas.microsoft.com/office/drawing/2014/main" id="{7D52E6AC-AB60-8D41-4DB8-80D76AEF5FE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>
                  <a:gd name="T0" fmla="*/ 257 w 443"/>
                  <a:gd name="T1" fmla="*/ 54 h 66"/>
                  <a:gd name="T2" fmla="*/ 353 w 443"/>
                  <a:gd name="T3" fmla="*/ 48 h 66"/>
                  <a:gd name="T4" fmla="*/ 443 w 443"/>
                  <a:gd name="T5" fmla="*/ 24 h 66"/>
                  <a:gd name="T6" fmla="*/ 443 w 443"/>
                  <a:gd name="T7" fmla="*/ 36 h 66"/>
                  <a:gd name="T8" fmla="*/ 353 w 443"/>
                  <a:gd name="T9" fmla="*/ 60 h 66"/>
                  <a:gd name="T10" fmla="*/ 257 w 443"/>
                  <a:gd name="T11" fmla="*/ 66 h 66"/>
                  <a:gd name="T12" fmla="*/ 186 w 443"/>
                  <a:gd name="T13" fmla="*/ 60 h 66"/>
                  <a:gd name="T14" fmla="*/ 120 w 443"/>
                  <a:gd name="T15" fmla="*/ 48 h 66"/>
                  <a:gd name="T16" fmla="*/ 60 w 443"/>
                  <a:gd name="T17" fmla="*/ 36 h 66"/>
                  <a:gd name="T18" fmla="*/ 0 w 443"/>
                  <a:gd name="T19" fmla="*/ 12 h 66"/>
                  <a:gd name="T20" fmla="*/ 0 w 443"/>
                  <a:gd name="T21" fmla="*/ 0 h 66"/>
                  <a:gd name="T22" fmla="*/ 54 w 443"/>
                  <a:gd name="T23" fmla="*/ 24 h 66"/>
                  <a:gd name="T24" fmla="*/ 120 w 443"/>
                  <a:gd name="T25" fmla="*/ 36 h 66"/>
                  <a:gd name="T26" fmla="*/ 186 w 443"/>
                  <a:gd name="T27" fmla="*/ 48 h 66"/>
                  <a:gd name="T28" fmla="*/ 257 w 443"/>
                  <a:gd name="T29" fmla="*/ 54 h 66"/>
                  <a:gd name="T30" fmla="*/ 257 w 443"/>
                  <a:gd name="T31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64" name="Freeform 12">
                <a:extLst>
                  <a:ext uri="{FF2B5EF4-FFF2-40B4-BE49-F238E27FC236}">
                    <a16:creationId xmlns:a16="http://schemas.microsoft.com/office/drawing/2014/main" id="{CE714EB6-71D1-A4DD-1EDD-62405761436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>
                  <a:gd name="T0" fmla="*/ 12 w 89"/>
                  <a:gd name="T1" fmla="*/ 66 h 216"/>
                  <a:gd name="T2" fmla="*/ 18 w 89"/>
                  <a:gd name="T3" fmla="*/ 108 h 216"/>
                  <a:gd name="T4" fmla="*/ 36 w 89"/>
                  <a:gd name="T5" fmla="*/ 144 h 216"/>
                  <a:gd name="T6" fmla="*/ 60 w 89"/>
                  <a:gd name="T7" fmla="*/ 180 h 216"/>
                  <a:gd name="T8" fmla="*/ 89 w 89"/>
                  <a:gd name="T9" fmla="*/ 216 h 216"/>
                  <a:gd name="T10" fmla="*/ 72 w 89"/>
                  <a:gd name="T11" fmla="*/ 216 h 216"/>
                  <a:gd name="T12" fmla="*/ 42 w 89"/>
                  <a:gd name="T13" fmla="*/ 180 h 216"/>
                  <a:gd name="T14" fmla="*/ 18 w 89"/>
                  <a:gd name="T15" fmla="*/ 144 h 216"/>
                  <a:gd name="T16" fmla="*/ 6 w 89"/>
                  <a:gd name="T17" fmla="*/ 108 h 216"/>
                  <a:gd name="T18" fmla="*/ 0 w 89"/>
                  <a:gd name="T19" fmla="*/ 66 h 216"/>
                  <a:gd name="T20" fmla="*/ 0 w 89"/>
                  <a:gd name="T21" fmla="*/ 30 h 216"/>
                  <a:gd name="T22" fmla="*/ 12 w 89"/>
                  <a:gd name="T23" fmla="*/ 0 h 216"/>
                  <a:gd name="T24" fmla="*/ 30 w 89"/>
                  <a:gd name="T25" fmla="*/ 0 h 216"/>
                  <a:gd name="T26" fmla="*/ 18 w 89"/>
                  <a:gd name="T27" fmla="*/ 30 h 216"/>
                  <a:gd name="T28" fmla="*/ 12 w 89"/>
                  <a:gd name="T29" fmla="*/ 66 h 216"/>
                  <a:gd name="T30" fmla="*/ 12 w 89"/>
                  <a:gd name="T31" fmla="*/ 6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65" name="Freeform 13">
                <a:extLst>
                  <a:ext uri="{FF2B5EF4-FFF2-40B4-BE49-F238E27FC236}">
                    <a16:creationId xmlns:a16="http://schemas.microsoft.com/office/drawing/2014/main" id="{1B7D9A82-2EA7-17E8-0E78-B9CE5AE4A33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>
                  <a:gd name="T0" fmla="*/ 382 w 747"/>
                  <a:gd name="T1" fmla="*/ 443 h 461"/>
                  <a:gd name="T2" fmla="*/ 311 w 747"/>
                  <a:gd name="T3" fmla="*/ 437 h 461"/>
                  <a:gd name="T4" fmla="*/ 245 w 747"/>
                  <a:gd name="T5" fmla="*/ 425 h 461"/>
                  <a:gd name="T6" fmla="*/ 185 w 747"/>
                  <a:gd name="T7" fmla="*/ 407 h 461"/>
                  <a:gd name="T8" fmla="*/ 131 w 747"/>
                  <a:gd name="T9" fmla="*/ 383 h 461"/>
                  <a:gd name="T10" fmla="*/ 83 w 747"/>
                  <a:gd name="T11" fmla="*/ 347 h 461"/>
                  <a:gd name="T12" fmla="*/ 53 w 747"/>
                  <a:gd name="T13" fmla="*/ 311 h 461"/>
                  <a:gd name="T14" fmla="*/ 30 w 747"/>
                  <a:gd name="T15" fmla="*/ 269 h 461"/>
                  <a:gd name="T16" fmla="*/ 24 w 747"/>
                  <a:gd name="T17" fmla="*/ 227 h 461"/>
                  <a:gd name="T18" fmla="*/ 30 w 747"/>
                  <a:gd name="T19" fmla="*/ 185 h 461"/>
                  <a:gd name="T20" fmla="*/ 53 w 747"/>
                  <a:gd name="T21" fmla="*/ 143 h 461"/>
                  <a:gd name="T22" fmla="*/ 83 w 747"/>
                  <a:gd name="T23" fmla="*/ 107 h 461"/>
                  <a:gd name="T24" fmla="*/ 131 w 747"/>
                  <a:gd name="T25" fmla="*/ 77 h 461"/>
                  <a:gd name="T26" fmla="*/ 185 w 747"/>
                  <a:gd name="T27" fmla="*/ 47 h 461"/>
                  <a:gd name="T28" fmla="*/ 245 w 747"/>
                  <a:gd name="T29" fmla="*/ 30 h 461"/>
                  <a:gd name="T30" fmla="*/ 311 w 747"/>
                  <a:gd name="T31" fmla="*/ 18 h 461"/>
                  <a:gd name="T32" fmla="*/ 382 w 747"/>
                  <a:gd name="T33" fmla="*/ 12 h 461"/>
                  <a:gd name="T34" fmla="*/ 478 w 747"/>
                  <a:gd name="T35" fmla="*/ 18 h 461"/>
                  <a:gd name="T36" fmla="*/ 562 w 747"/>
                  <a:gd name="T37" fmla="*/ 41 h 461"/>
                  <a:gd name="T38" fmla="*/ 562 w 747"/>
                  <a:gd name="T39" fmla="*/ 36 h 461"/>
                  <a:gd name="T40" fmla="*/ 562 w 747"/>
                  <a:gd name="T41" fmla="*/ 30 h 461"/>
                  <a:gd name="T42" fmla="*/ 478 w 747"/>
                  <a:gd name="T43" fmla="*/ 6 h 461"/>
                  <a:gd name="T44" fmla="*/ 382 w 747"/>
                  <a:gd name="T45" fmla="*/ 0 h 461"/>
                  <a:gd name="T46" fmla="*/ 305 w 747"/>
                  <a:gd name="T47" fmla="*/ 6 h 461"/>
                  <a:gd name="T48" fmla="*/ 233 w 747"/>
                  <a:gd name="T49" fmla="*/ 18 h 461"/>
                  <a:gd name="T50" fmla="*/ 167 w 747"/>
                  <a:gd name="T51" fmla="*/ 41 h 461"/>
                  <a:gd name="T52" fmla="*/ 113 w 747"/>
                  <a:gd name="T53" fmla="*/ 65 h 461"/>
                  <a:gd name="T54" fmla="*/ 65 w 747"/>
                  <a:gd name="T55" fmla="*/ 101 h 461"/>
                  <a:gd name="T56" fmla="*/ 30 w 747"/>
                  <a:gd name="T57" fmla="*/ 137 h 461"/>
                  <a:gd name="T58" fmla="*/ 6 w 747"/>
                  <a:gd name="T59" fmla="*/ 179 h 461"/>
                  <a:gd name="T60" fmla="*/ 0 w 747"/>
                  <a:gd name="T61" fmla="*/ 227 h 461"/>
                  <a:gd name="T62" fmla="*/ 6 w 747"/>
                  <a:gd name="T63" fmla="*/ 275 h 461"/>
                  <a:gd name="T64" fmla="*/ 30 w 747"/>
                  <a:gd name="T65" fmla="*/ 317 h 461"/>
                  <a:gd name="T66" fmla="*/ 65 w 747"/>
                  <a:gd name="T67" fmla="*/ 359 h 461"/>
                  <a:gd name="T68" fmla="*/ 113 w 747"/>
                  <a:gd name="T69" fmla="*/ 395 h 461"/>
                  <a:gd name="T70" fmla="*/ 167 w 747"/>
                  <a:gd name="T71" fmla="*/ 419 h 461"/>
                  <a:gd name="T72" fmla="*/ 233 w 747"/>
                  <a:gd name="T73" fmla="*/ 443 h 461"/>
                  <a:gd name="T74" fmla="*/ 305 w 747"/>
                  <a:gd name="T75" fmla="*/ 455 h 461"/>
                  <a:gd name="T76" fmla="*/ 382 w 747"/>
                  <a:gd name="T77" fmla="*/ 461 h 461"/>
                  <a:gd name="T78" fmla="*/ 448 w 747"/>
                  <a:gd name="T79" fmla="*/ 455 h 461"/>
                  <a:gd name="T80" fmla="*/ 508 w 747"/>
                  <a:gd name="T81" fmla="*/ 449 h 461"/>
                  <a:gd name="T82" fmla="*/ 609 w 747"/>
                  <a:gd name="T83" fmla="*/ 413 h 461"/>
                  <a:gd name="T84" fmla="*/ 657 w 747"/>
                  <a:gd name="T85" fmla="*/ 389 h 461"/>
                  <a:gd name="T86" fmla="*/ 693 w 747"/>
                  <a:gd name="T87" fmla="*/ 359 h 461"/>
                  <a:gd name="T88" fmla="*/ 723 w 747"/>
                  <a:gd name="T89" fmla="*/ 329 h 461"/>
                  <a:gd name="T90" fmla="*/ 747 w 747"/>
                  <a:gd name="T91" fmla="*/ 293 h 461"/>
                  <a:gd name="T92" fmla="*/ 741 w 747"/>
                  <a:gd name="T93" fmla="*/ 287 h 461"/>
                  <a:gd name="T94" fmla="*/ 729 w 747"/>
                  <a:gd name="T95" fmla="*/ 281 h 461"/>
                  <a:gd name="T96" fmla="*/ 711 w 747"/>
                  <a:gd name="T97" fmla="*/ 317 h 461"/>
                  <a:gd name="T98" fmla="*/ 681 w 747"/>
                  <a:gd name="T99" fmla="*/ 347 h 461"/>
                  <a:gd name="T100" fmla="*/ 645 w 747"/>
                  <a:gd name="T101" fmla="*/ 377 h 461"/>
                  <a:gd name="T102" fmla="*/ 604 w 747"/>
                  <a:gd name="T103" fmla="*/ 401 h 461"/>
                  <a:gd name="T104" fmla="*/ 502 w 747"/>
                  <a:gd name="T105" fmla="*/ 431 h 461"/>
                  <a:gd name="T106" fmla="*/ 442 w 747"/>
                  <a:gd name="T107" fmla="*/ 443 h 461"/>
                  <a:gd name="T108" fmla="*/ 382 w 747"/>
                  <a:gd name="T109" fmla="*/ 443 h 461"/>
                  <a:gd name="T110" fmla="*/ 382 w 747"/>
                  <a:gd name="T111" fmla="*/ 44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66" name="Freeform 14">
                <a:extLst>
                  <a:ext uri="{FF2B5EF4-FFF2-40B4-BE49-F238E27FC236}">
                    <a16:creationId xmlns:a16="http://schemas.microsoft.com/office/drawing/2014/main" id="{844E866D-2D48-700A-5F81-7C28CB23BB7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>
                  <a:gd name="T0" fmla="*/ 0 w 96"/>
                  <a:gd name="T1" fmla="*/ 0 h 30"/>
                  <a:gd name="T2" fmla="*/ 0 w 96"/>
                  <a:gd name="T3" fmla="*/ 12 h 30"/>
                  <a:gd name="T4" fmla="*/ 48 w 96"/>
                  <a:gd name="T5" fmla="*/ 18 h 30"/>
                  <a:gd name="T6" fmla="*/ 96 w 96"/>
                  <a:gd name="T7" fmla="*/ 30 h 30"/>
                  <a:gd name="T8" fmla="*/ 96 w 96"/>
                  <a:gd name="T9" fmla="*/ 24 h 30"/>
                  <a:gd name="T10" fmla="*/ 96 w 96"/>
                  <a:gd name="T11" fmla="*/ 18 h 30"/>
                  <a:gd name="T12" fmla="*/ 48 w 96"/>
                  <a:gd name="T13" fmla="*/ 12 h 30"/>
                  <a:gd name="T14" fmla="*/ 0 w 96"/>
                  <a:gd name="T15" fmla="*/ 0 h 30"/>
                  <a:gd name="T16" fmla="*/ 0 w 96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67" name="Oval 15">
                <a:extLst>
                  <a:ext uri="{FF2B5EF4-FFF2-40B4-BE49-F238E27FC236}">
                    <a16:creationId xmlns:a16="http://schemas.microsoft.com/office/drawing/2014/main" id="{5682A43C-8A54-1D67-788E-D09784125AF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</p:grp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A08F660A-6CEC-35CA-3623-BBBA9679B29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>
                <a:extLst>
                  <a:ext uri="{FF2B5EF4-FFF2-40B4-BE49-F238E27FC236}">
                    <a16:creationId xmlns:a16="http://schemas.microsoft.com/office/drawing/2014/main" id="{E172D96B-86BC-0BC7-7845-2EDB7D9C297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40" name="Oval 18">
                <a:extLst>
                  <a:ext uri="{FF2B5EF4-FFF2-40B4-BE49-F238E27FC236}">
                    <a16:creationId xmlns:a16="http://schemas.microsoft.com/office/drawing/2014/main" id="{4DB15B8D-7E83-74EE-D1F6-C6FF06F2D637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41" name="Oval 19">
                <a:extLst>
                  <a:ext uri="{FF2B5EF4-FFF2-40B4-BE49-F238E27FC236}">
                    <a16:creationId xmlns:a16="http://schemas.microsoft.com/office/drawing/2014/main" id="{2181B20E-4FA4-966D-D600-4A12359C90A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42" name="Oval 20">
                <a:extLst>
                  <a:ext uri="{FF2B5EF4-FFF2-40B4-BE49-F238E27FC236}">
                    <a16:creationId xmlns:a16="http://schemas.microsoft.com/office/drawing/2014/main" id="{EAF48627-FDFD-A4D8-F2C3-A0F20E84CA4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43" name="Oval 21">
                <a:extLst>
                  <a:ext uri="{FF2B5EF4-FFF2-40B4-BE49-F238E27FC236}">
                    <a16:creationId xmlns:a16="http://schemas.microsoft.com/office/drawing/2014/main" id="{EE594A17-1363-7978-53A0-0271D5EEC2A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44" name="Oval 22">
                <a:extLst>
                  <a:ext uri="{FF2B5EF4-FFF2-40B4-BE49-F238E27FC236}">
                    <a16:creationId xmlns:a16="http://schemas.microsoft.com/office/drawing/2014/main" id="{C762FD5E-AD4A-4649-88B9-1AFC73F4B37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45" name="Oval 23">
                <a:extLst>
                  <a:ext uri="{FF2B5EF4-FFF2-40B4-BE49-F238E27FC236}">
                    <a16:creationId xmlns:a16="http://schemas.microsoft.com/office/drawing/2014/main" id="{3687B427-56A5-EC75-D7E2-48EE233CB31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46" name="Oval 24">
                <a:extLst>
                  <a:ext uri="{FF2B5EF4-FFF2-40B4-BE49-F238E27FC236}">
                    <a16:creationId xmlns:a16="http://schemas.microsoft.com/office/drawing/2014/main" id="{54421F21-E83E-A84A-3EF2-38FE97EDB7C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BB07B918-8BB3-7DFF-2ADE-7681F03685C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>
                  <a:gd name="T0" fmla="*/ 6 w 448"/>
                  <a:gd name="T1" fmla="*/ 6 h 186"/>
                  <a:gd name="T2" fmla="*/ 78 w 448"/>
                  <a:gd name="T3" fmla="*/ 12 h 186"/>
                  <a:gd name="T4" fmla="*/ 150 w 448"/>
                  <a:gd name="T5" fmla="*/ 18 h 186"/>
                  <a:gd name="T6" fmla="*/ 215 w 448"/>
                  <a:gd name="T7" fmla="*/ 36 h 186"/>
                  <a:gd name="T8" fmla="*/ 275 w 448"/>
                  <a:gd name="T9" fmla="*/ 60 h 186"/>
                  <a:gd name="T10" fmla="*/ 329 w 448"/>
                  <a:gd name="T11" fmla="*/ 84 h 186"/>
                  <a:gd name="T12" fmla="*/ 377 w 448"/>
                  <a:gd name="T13" fmla="*/ 114 h 186"/>
                  <a:gd name="T14" fmla="*/ 419 w 448"/>
                  <a:gd name="T15" fmla="*/ 150 h 186"/>
                  <a:gd name="T16" fmla="*/ 448 w 448"/>
                  <a:gd name="T17" fmla="*/ 186 h 186"/>
                  <a:gd name="T18" fmla="*/ 448 w 448"/>
                  <a:gd name="T19" fmla="*/ 162 h 186"/>
                  <a:gd name="T20" fmla="*/ 413 w 448"/>
                  <a:gd name="T21" fmla="*/ 126 h 186"/>
                  <a:gd name="T22" fmla="*/ 371 w 448"/>
                  <a:gd name="T23" fmla="*/ 96 h 186"/>
                  <a:gd name="T24" fmla="*/ 323 w 448"/>
                  <a:gd name="T25" fmla="*/ 66 h 186"/>
                  <a:gd name="T26" fmla="*/ 269 w 448"/>
                  <a:gd name="T27" fmla="*/ 48 h 186"/>
                  <a:gd name="T28" fmla="*/ 144 w 448"/>
                  <a:gd name="T29" fmla="*/ 12 h 186"/>
                  <a:gd name="T30" fmla="*/ 78 w 448"/>
                  <a:gd name="T31" fmla="*/ 6 h 186"/>
                  <a:gd name="T32" fmla="*/ 6 w 448"/>
                  <a:gd name="T33" fmla="*/ 0 h 186"/>
                  <a:gd name="T34" fmla="*/ 0 w 448"/>
                  <a:gd name="T35" fmla="*/ 0 h 186"/>
                  <a:gd name="T36" fmla="*/ 0 w 448"/>
                  <a:gd name="T37" fmla="*/ 0 h 186"/>
                  <a:gd name="T38" fmla="*/ 0 w 448"/>
                  <a:gd name="T39" fmla="*/ 6 h 186"/>
                  <a:gd name="T40" fmla="*/ 0 w 448"/>
                  <a:gd name="T41" fmla="*/ 6 h 186"/>
                  <a:gd name="T42" fmla="*/ 6 w 448"/>
                  <a:gd name="T43" fmla="*/ 6 h 186"/>
                  <a:gd name="T44" fmla="*/ 6 w 448"/>
                  <a:gd name="T45" fmla="*/ 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983957C2-F7C3-C97D-791D-1BD557442C9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>
                  <a:gd name="T0" fmla="*/ 23 w 890"/>
                  <a:gd name="T1" fmla="*/ 276 h 462"/>
                  <a:gd name="T2" fmla="*/ 29 w 890"/>
                  <a:gd name="T3" fmla="*/ 222 h 462"/>
                  <a:gd name="T4" fmla="*/ 59 w 890"/>
                  <a:gd name="T5" fmla="*/ 174 h 462"/>
                  <a:gd name="T6" fmla="*/ 95 w 890"/>
                  <a:gd name="T7" fmla="*/ 132 h 462"/>
                  <a:gd name="T8" fmla="*/ 149 w 890"/>
                  <a:gd name="T9" fmla="*/ 96 h 462"/>
                  <a:gd name="T10" fmla="*/ 209 w 890"/>
                  <a:gd name="T11" fmla="*/ 60 h 462"/>
                  <a:gd name="T12" fmla="*/ 281 w 890"/>
                  <a:gd name="T13" fmla="*/ 36 h 462"/>
                  <a:gd name="T14" fmla="*/ 364 w 890"/>
                  <a:gd name="T15" fmla="*/ 24 h 462"/>
                  <a:gd name="T16" fmla="*/ 448 w 890"/>
                  <a:gd name="T17" fmla="*/ 18 h 462"/>
                  <a:gd name="T18" fmla="*/ 532 w 890"/>
                  <a:gd name="T19" fmla="*/ 24 h 462"/>
                  <a:gd name="T20" fmla="*/ 609 w 890"/>
                  <a:gd name="T21" fmla="*/ 36 h 462"/>
                  <a:gd name="T22" fmla="*/ 681 w 890"/>
                  <a:gd name="T23" fmla="*/ 60 h 462"/>
                  <a:gd name="T24" fmla="*/ 741 w 890"/>
                  <a:gd name="T25" fmla="*/ 96 h 462"/>
                  <a:gd name="T26" fmla="*/ 795 w 890"/>
                  <a:gd name="T27" fmla="*/ 132 h 462"/>
                  <a:gd name="T28" fmla="*/ 831 w 890"/>
                  <a:gd name="T29" fmla="*/ 174 h 462"/>
                  <a:gd name="T30" fmla="*/ 861 w 890"/>
                  <a:gd name="T31" fmla="*/ 222 h 462"/>
                  <a:gd name="T32" fmla="*/ 867 w 890"/>
                  <a:gd name="T33" fmla="*/ 276 h 462"/>
                  <a:gd name="T34" fmla="*/ 855 w 890"/>
                  <a:gd name="T35" fmla="*/ 330 h 462"/>
                  <a:gd name="T36" fmla="*/ 831 w 890"/>
                  <a:gd name="T37" fmla="*/ 378 h 462"/>
                  <a:gd name="T38" fmla="*/ 783 w 890"/>
                  <a:gd name="T39" fmla="*/ 426 h 462"/>
                  <a:gd name="T40" fmla="*/ 723 w 890"/>
                  <a:gd name="T41" fmla="*/ 462 h 462"/>
                  <a:gd name="T42" fmla="*/ 765 w 890"/>
                  <a:gd name="T43" fmla="*/ 462 h 462"/>
                  <a:gd name="T44" fmla="*/ 819 w 890"/>
                  <a:gd name="T45" fmla="*/ 426 h 462"/>
                  <a:gd name="T46" fmla="*/ 855 w 890"/>
                  <a:gd name="T47" fmla="*/ 378 h 462"/>
                  <a:gd name="T48" fmla="*/ 884 w 890"/>
                  <a:gd name="T49" fmla="*/ 330 h 462"/>
                  <a:gd name="T50" fmla="*/ 890 w 890"/>
                  <a:gd name="T51" fmla="*/ 276 h 462"/>
                  <a:gd name="T52" fmla="*/ 884 w 890"/>
                  <a:gd name="T53" fmla="*/ 222 h 462"/>
                  <a:gd name="T54" fmla="*/ 855 w 890"/>
                  <a:gd name="T55" fmla="*/ 168 h 462"/>
                  <a:gd name="T56" fmla="*/ 813 w 890"/>
                  <a:gd name="T57" fmla="*/ 120 h 462"/>
                  <a:gd name="T58" fmla="*/ 759 w 890"/>
                  <a:gd name="T59" fmla="*/ 84 h 462"/>
                  <a:gd name="T60" fmla="*/ 693 w 890"/>
                  <a:gd name="T61" fmla="*/ 48 h 462"/>
                  <a:gd name="T62" fmla="*/ 621 w 890"/>
                  <a:gd name="T63" fmla="*/ 24 h 462"/>
                  <a:gd name="T64" fmla="*/ 538 w 890"/>
                  <a:gd name="T65" fmla="*/ 6 h 462"/>
                  <a:gd name="T66" fmla="*/ 448 w 890"/>
                  <a:gd name="T67" fmla="*/ 0 h 462"/>
                  <a:gd name="T68" fmla="*/ 358 w 890"/>
                  <a:gd name="T69" fmla="*/ 6 h 462"/>
                  <a:gd name="T70" fmla="*/ 275 w 890"/>
                  <a:gd name="T71" fmla="*/ 24 h 462"/>
                  <a:gd name="T72" fmla="*/ 197 w 890"/>
                  <a:gd name="T73" fmla="*/ 48 h 462"/>
                  <a:gd name="T74" fmla="*/ 131 w 890"/>
                  <a:gd name="T75" fmla="*/ 84 h 462"/>
                  <a:gd name="T76" fmla="*/ 77 w 890"/>
                  <a:gd name="T77" fmla="*/ 120 h 462"/>
                  <a:gd name="T78" fmla="*/ 35 w 890"/>
                  <a:gd name="T79" fmla="*/ 168 h 462"/>
                  <a:gd name="T80" fmla="*/ 12 w 890"/>
                  <a:gd name="T81" fmla="*/ 222 h 462"/>
                  <a:gd name="T82" fmla="*/ 0 w 890"/>
                  <a:gd name="T83" fmla="*/ 276 h 462"/>
                  <a:gd name="T84" fmla="*/ 6 w 890"/>
                  <a:gd name="T85" fmla="*/ 330 h 462"/>
                  <a:gd name="T86" fmla="*/ 35 w 890"/>
                  <a:gd name="T87" fmla="*/ 378 h 462"/>
                  <a:gd name="T88" fmla="*/ 71 w 890"/>
                  <a:gd name="T89" fmla="*/ 426 h 462"/>
                  <a:gd name="T90" fmla="*/ 125 w 890"/>
                  <a:gd name="T91" fmla="*/ 462 h 462"/>
                  <a:gd name="T92" fmla="*/ 167 w 890"/>
                  <a:gd name="T93" fmla="*/ 462 h 462"/>
                  <a:gd name="T94" fmla="*/ 107 w 890"/>
                  <a:gd name="T95" fmla="*/ 426 h 462"/>
                  <a:gd name="T96" fmla="*/ 59 w 890"/>
                  <a:gd name="T97" fmla="*/ 378 h 462"/>
                  <a:gd name="T98" fmla="*/ 35 w 890"/>
                  <a:gd name="T99" fmla="*/ 330 h 462"/>
                  <a:gd name="T100" fmla="*/ 23 w 890"/>
                  <a:gd name="T101" fmla="*/ 276 h 462"/>
                  <a:gd name="T102" fmla="*/ 23 w 890"/>
                  <a:gd name="T103" fmla="*/ 27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D1886BF6-49CD-8FA0-EB91-D679B18628A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>
                  <a:gd name="T0" fmla="*/ 18 w 406"/>
                  <a:gd name="T1" fmla="*/ 300 h 486"/>
                  <a:gd name="T2" fmla="*/ 24 w 406"/>
                  <a:gd name="T3" fmla="*/ 246 h 486"/>
                  <a:gd name="T4" fmla="*/ 48 w 406"/>
                  <a:gd name="T5" fmla="*/ 198 h 486"/>
                  <a:gd name="T6" fmla="*/ 83 w 406"/>
                  <a:gd name="T7" fmla="*/ 150 h 486"/>
                  <a:gd name="T8" fmla="*/ 131 w 406"/>
                  <a:gd name="T9" fmla="*/ 108 h 486"/>
                  <a:gd name="T10" fmla="*/ 185 w 406"/>
                  <a:gd name="T11" fmla="*/ 72 h 486"/>
                  <a:gd name="T12" fmla="*/ 251 w 406"/>
                  <a:gd name="T13" fmla="*/ 42 h 486"/>
                  <a:gd name="T14" fmla="*/ 329 w 406"/>
                  <a:gd name="T15" fmla="*/ 24 h 486"/>
                  <a:gd name="T16" fmla="*/ 406 w 406"/>
                  <a:gd name="T17" fmla="*/ 6 h 486"/>
                  <a:gd name="T18" fmla="*/ 406 w 406"/>
                  <a:gd name="T19" fmla="*/ 0 h 486"/>
                  <a:gd name="T20" fmla="*/ 323 w 406"/>
                  <a:gd name="T21" fmla="*/ 12 h 486"/>
                  <a:gd name="T22" fmla="*/ 245 w 406"/>
                  <a:gd name="T23" fmla="*/ 36 h 486"/>
                  <a:gd name="T24" fmla="*/ 179 w 406"/>
                  <a:gd name="T25" fmla="*/ 66 h 486"/>
                  <a:gd name="T26" fmla="*/ 119 w 406"/>
                  <a:gd name="T27" fmla="*/ 102 h 486"/>
                  <a:gd name="T28" fmla="*/ 72 w 406"/>
                  <a:gd name="T29" fmla="*/ 144 h 486"/>
                  <a:gd name="T30" fmla="*/ 30 w 406"/>
                  <a:gd name="T31" fmla="*/ 192 h 486"/>
                  <a:gd name="T32" fmla="*/ 6 w 406"/>
                  <a:gd name="T33" fmla="*/ 246 h 486"/>
                  <a:gd name="T34" fmla="*/ 0 w 406"/>
                  <a:gd name="T35" fmla="*/ 300 h 486"/>
                  <a:gd name="T36" fmla="*/ 6 w 406"/>
                  <a:gd name="T37" fmla="*/ 348 h 486"/>
                  <a:gd name="T38" fmla="*/ 30 w 406"/>
                  <a:gd name="T39" fmla="*/ 396 h 486"/>
                  <a:gd name="T40" fmla="*/ 66 w 406"/>
                  <a:gd name="T41" fmla="*/ 444 h 486"/>
                  <a:gd name="T42" fmla="*/ 107 w 406"/>
                  <a:gd name="T43" fmla="*/ 486 h 486"/>
                  <a:gd name="T44" fmla="*/ 131 w 406"/>
                  <a:gd name="T45" fmla="*/ 486 h 486"/>
                  <a:gd name="T46" fmla="*/ 83 w 406"/>
                  <a:gd name="T47" fmla="*/ 450 h 486"/>
                  <a:gd name="T48" fmla="*/ 48 w 406"/>
                  <a:gd name="T49" fmla="*/ 402 h 486"/>
                  <a:gd name="T50" fmla="*/ 24 w 406"/>
                  <a:gd name="T51" fmla="*/ 354 h 486"/>
                  <a:gd name="T52" fmla="*/ 18 w 406"/>
                  <a:gd name="T53" fmla="*/ 300 h 486"/>
                  <a:gd name="T54" fmla="*/ 18 w 406"/>
                  <a:gd name="T55" fmla="*/ 30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0C0FC504-DEFC-D382-7842-16DFD54E1E0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>
                  <a:gd name="T0" fmla="*/ 89 w 107"/>
                  <a:gd name="T1" fmla="*/ 84 h 252"/>
                  <a:gd name="T2" fmla="*/ 83 w 107"/>
                  <a:gd name="T3" fmla="*/ 132 h 252"/>
                  <a:gd name="T4" fmla="*/ 65 w 107"/>
                  <a:gd name="T5" fmla="*/ 174 h 252"/>
                  <a:gd name="T6" fmla="*/ 36 w 107"/>
                  <a:gd name="T7" fmla="*/ 216 h 252"/>
                  <a:gd name="T8" fmla="*/ 0 w 107"/>
                  <a:gd name="T9" fmla="*/ 252 h 252"/>
                  <a:gd name="T10" fmla="*/ 18 w 107"/>
                  <a:gd name="T11" fmla="*/ 252 h 252"/>
                  <a:gd name="T12" fmla="*/ 53 w 107"/>
                  <a:gd name="T13" fmla="*/ 216 h 252"/>
                  <a:gd name="T14" fmla="*/ 83 w 107"/>
                  <a:gd name="T15" fmla="*/ 174 h 252"/>
                  <a:gd name="T16" fmla="*/ 101 w 107"/>
                  <a:gd name="T17" fmla="*/ 132 h 252"/>
                  <a:gd name="T18" fmla="*/ 107 w 107"/>
                  <a:gd name="T19" fmla="*/ 84 h 252"/>
                  <a:gd name="T20" fmla="*/ 101 w 107"/>
                  <a:gd name="T21" fmla="*/ 42 h 252"/>
                  <a:gd name="T22" fmla="*/ 89 w 107"/>
                  <a:gd name="T23" fmla="*/ 0 h 252"/>
                  <a:gd name="T24" fmla="*/ 65 w 107"/>
                  <a:gd name="T25" fmla="*/ 0 h 252"/>
                  <a:gd name="T26" fmla="*/ 83 w 107"/>
                  <a:gd name="T27" fmla="*/ 42 h 252"/>
                  <a:gd name="T28" fmla="*/ 89 w 107"/>
                  <a:gd name="T29" fmla="*/ 84 h 252"/>
                  <a:gd name="T30" fmla="*/ 89 w 107"/>
                  <a:gd name="T31" fmla="*/ 8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2E8CCBA9-E096-3753-8B68-49C5EAE12D9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460A1C06-F338-F1FD-E1F1-71B4590F9E1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816D2837-C117-EACC-1A40-36626CC741B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>
                  <a:gd name="T0" fmla="*/ 360 w 360"/>
                  <a:gd name="T1" fmla="*/ 365 h 563"/>
                  <a:gd name="T2" fmla="*/ 353 w 360"/>
                  <a:gd name="T3" fmla="*/ 305 h 563"/>
                  <a:gd name="T4" fmla="*/ 335 w 360"/>
                  <a:gd name="T5" fmla="*/ 251 h 563"/>
                  <a:gd name="T6" fmla="*/ 305 w 360"/>
                  <a:gd name="T7" fmla="*/ 204 h 563"/>
                  <a:gd name="T8" fmla="*/ 262 w 360"/>
                  <a:gd name="T9" fmla="*/ 156 h 563"/>
                  <a:gd name="T10" fmla="*/ 213 w 360"/>
                  <a:gd name="T11" fmla="*/ 108 h 563"/>
                  <a:gd name="T12" fmla="*/ 159 w 360"/>
                  <a:gd name="T13" fmla="*/ 66 h 563"/>
                  <a:gd name="T14" fmla="*/ 92 w 360"/>
                  <a:gd name="T15" fmla="*/ 30 h 563"/>
                  <a:gd name="T16" fmla="*/ 19 w 360"/>
                  <a:gd name="T17" fmla="*/ 0 h 563"/>
                  <a:gd name="T18" fmla="*/ 0 w 360"/>
                  <a:gd name="T19" fmla="*/ 12 h 563"/>
                  <a:gd name="T20" fmla="*/ 67 w 360"/>
                  <a:gd name="T21" fmla="*/ 42 h 563"/>
                  <a:gd name="T22" fmla="*/ 134 w 360"/>
                  <a:gd name="T23" fmla="*/ 78 h 563"/>
                  <a:gd name="T24" fmla="*/ 189 w 360"/>
                  <a:gd name="T25" fmla="*/ 114 h 563"/>
                  <a:gd name="T26" fmla="*/ 238 w 360"/>
                  <a:gd name="T27" fmla="*/ 162 h 563"/>
                  <a:gd name="T28" fmla="*/ 274 w 360"/>
                  <a:gd name="T29" fmla="*/ 210 h 563"/>
                  <a:gd name="T30" fmla="*/ 299 w 360"/>
                  <a:gd name="T31" fmla="*/ 257 h 563"/>
                  <a:gd name="T32" fmla="*/ 317 w 360"/>
                  <a:gd name="T33" fmla="*/ 311 h 563"/>
                  <a:gd name="T34" fmla="*/ 323 w 360"/>
                  <a:gd name="T35" fmla="*/ 365 h 563"/>
                  <a:gd name="T36" fmla="*/ 317 w 360"/>
                  <a:gd name="T37" fmla="*/ 419 h 563"/>
                  <a:gd name="T38" fmla="*/ 299 w 360"/>
                  <a:gd name="T39" fmla="*/ 467 h 563"/>
                  <a:gd name="T40" fmla="*/ 274 w 360"/>
                  <a:gd name="T41" fmla="*/ 515 h 563"/>
                  <a:gd name="T42" fmla="*/ 238 w 360"/>
                  <a:gd name="T43" fmla="*/ 563 h 563"/>
                  <a:gd name="T44" fmla="*/ 268 w 360"/>
                  <a:gd name="T45" fmla="*/ 563 h 563"/>
                  <a:gd name="T46" fmla="*/ 311 w 360"/>
                  <a:gd name="T47" fmla="*/ 515 h 563"/>
                  <a:gd name="T48" fmla="*/ 335 w 360"/>
                  <a:gd name="T49" fmla="*/ 467 h 563"/>
                  <a:gd name="T50" fmla="*/ 353 w 360"/>
                  <a:gd name="T51" fmla="*/ 419 h 563"/>
                  <a:gd name="T52" fmla="*/ 360 w 360"/>
                  <a:gd name="T53" fmla="*/ 365 h 563"/>
                  <a:gd name="T54" fmla="*/ 360 w 360"/>
                  <a:gd name="T55" fmla="*/ 365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4" name="Freeform 32">
                <a:extLst>
                  <a:ext uri="{FF2B5EF4-FFF2-40B4-BE49-F238E27FC236}">
                    <a16:creationId xmlns:a16="http://schemas.microsoft.com/office/drawing/2014/main" id="{A3519002-2785-BFA2-60FB-5735F3A433B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>
                  <a:gd name="T0" fmla="*/ 1053 w 1078"/>
                  <a:gd name="T1" fmla="*/ 425 h 425"/>
                  <a:gd name="T2" fmla="*/ 1078 w 1078"/>
                  <a:gd name="T3" fmla="*/ 419 h 425"/>
                  <a:gd name="T4" fmla="*/ 1066 w 1078"/>
                  <a:gd name="T5" fmla="*/ 377 h 425"/>
                  <a:gd name="T6" fmla="*/ 1047 w 1078"/>
                  <a:gd name="T7" fmla="*/ 336 h 425"/>
                  <a:gd name="T8" fmla="*/ 986 w 1078"/>
                  <a:gd name="T9" fmla="*/ 252 h 425"/>
                  <a:gd name="T10" fmla="*/ 907 w 1078"/>
                  <a:gd name="T11" fmla="*/ 180 h 425"/>
                  <a:gd name="T12" fmla="*/ 810 w 1078"/>
                  <a:gd name="T13" fmla="*/ 120 h 425"/>
                  <a:gd name="T14" fmla="*/ 694 w 1078"/>
                  <a:gd name="T15" fmla="*/ 72 h 425"/>
                  <a:gd name="T16" fmla="*/ 560 w 1078"/>
                  <a:gd name="T17" fmla="*/ 30 h 425"/>
                  <a:gd name="T18" fmla="*/ 420 w 1078"/>
                  <a:gd name="T19" fmla="*/ 6 h 425"/>
                  <a:gd name="T20" fmla="*/ 268 w 1078"/>
                  <a:gd name="T21" fmla="*/ 0 h 425"/>
                  <a:gd name="T22" fmla="*/ 134 w 1078"/>
                  <a:gd name="T23" fmla="*/ 6 h 425"/>
                  <a:gd name="T24" fmla="*/ 0 w 1078"/>
                  <a:gd name="T25" fmla="*/ 24 h 425"/>
                  <a:gd name="T26" fmla="*/ 12 w 1078"/>
                  <a:gd name="T27" fmla="*/ 36 h 425"/>
                  <a:gd name="T28" fmla="*/ 134 w 1078"/>
                  <a:gd name="T29" fmla="*/ 18 h 425"/>
                  <a:gd name="T30" fmla="*/ 268 w 1078"/>
                  <a:gd name="T31" fmla="*/ 12 h 425"/>
                  <a:gd name="T32" fmla="*/ 420 w 1078"/>
                  <a:gd name="T33" fmla="*/ 18 h 425"/>
                  <a:gd name="T34" fmla="*/ 554 w 1078"/>
                  <a:gd name="T35" fmla="*/ 42 h 425"/>
                  <a:gd name="T36" fmla="*/ 682 w 1078"/>
                  <a:gd name="T37" fmla="*/ 84 h 425"/>
                  <a:gd name="T38" fmla="*/ 798 w 1078"/>
                  <a:gd name="T39" fmla="*/ 132 h 425"/>
                  <a:gd name="T40" fmla="*/ 895 w 1078"/>
                  <a:gd name="T41" fmla="*/ 192 h 425"/>
                  <a:gd name="T42" fmla="*/ 968 w 1078"/>
                  <a:gd name="T43" fmla="*/ 264 h 425"/>
                  <a:gd name="T44" fmla="*/ 999 w 1078"/>
                  <a:gd name="T45" fmla="*/ 300 h 425"/>
                  <a:gd name="T46" fmla="*/ 1023 w 1078"/>
                  <a:gd name="T47" fmla="*/ 342 h 425"/>
                  <a:gd name="T48" fmla="*/ 1041 w 1078"/>
                  <a:gd name="T49" fmla="*/ 383 h 425"/>
                  <a:gd name="T50" fmla="*/ 1053 w 1078"/>
                  <a:gd name="T51" fmla="*/ 425 h 425"/>
                  <a:gd name="T52" fmla="*/ 1053 w 1078"/>
                  <a:gd name="T53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5" name="Freeform 33">
                <a:extLst>
                  <a:ext uri="{FF2B5EF4-FFF2-40B4-BE49-F238E27FC236}">
                    <a16:creationId xmlns:a16="http://schemas.microsoft.com/office/drawing/2014/main" id="{DBF8D161-DF24-90F8-647F-C4BE90744DE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>
                  <a:gd name="T0" fmla="*/ 0 w 98"/>
                  <a:gd name="T1" fmla="*/ 234 h 234"/>
                  <a:gd name="T2" fmla="*/ 25 w 98"/>
                  <a:gd name="T3" fmla="*/ 234 h 234"/>
                  <a:gd name="T4" fmla="*/ 55 w 98"/>
                  <a:gd name="T5" fmla="*/ 186 h 234"/>
                  <a:gd name="T6" fmla="*/ 80 w 98"/>
                  <a:gd name="T7" fmla="*/ 138 h 234"/>
                  <a:gd name="T8" fmla="*/ 92 w 98"/>
                  <a:gd name="T9" fmla="*/ 90 h 234"/>
                  <a:gd name="T10" fmla="*/ 98 w 98"/>
                  <a:gd name="T11" fmla="*/ 36 h 234"/>
                  <a:gd name="T12" fmla="*/ 98 w 98"/>
                  <a:gd name="T13" fmla="*/ 0 h 234"/>
                  <a:gd name="T14" fmla="*/ 74 w 98"/>
                  <a:gd name="T15" fmla="*/ 0 h 234"/>
                  <a:gd name="T16" fmla="*/ 74 w 98"/>
                  <a:gd name="T17" fmla="*/ 36 h 234"/>
                  <a:gd name="T18" fmla="*/ 67 w 98"/>
                  <a:gd name="T19" fmla="*/ 90 h 234"/>
                  <a:gd name="T20" fmla="*/ 55 w 98"/>
                  <a:gd name="T21" fmla="*/ 138 h 234"/>
                  <a:gd name="T22" fmla="*/ 31 w 98"/>
                  <a:gd name="T23" fmla="*/ 186 h 234"/>
                  <a:gd name="T24" fmla="*/ 0 w 98"/>
                  <a:gd name="T25" fmla="*/ 234 h 234"/>
                  <a:gd name="T26" fmla="*/ 0 w 9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6" name="Freeform 34">
                <a:extLst>
                  <a:ext uri="{FF2B5EF4-FFF2-40B4-BE49-F238E27FC236}">
                    <a16:creationId xmlns:a16="http://schemas.microsoft.com/office/drawing/2014/main" id="{391E829A-B246-C6D6-3BBF-1C0F2889BBE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35">
              <a:extLst>
                <a:ext uri="{FF2B5EF4-FFF2-40B4-BE49-F238E27FC236}">
                  <a16:creationId xmlns:a16="http://schemas.microsoft.com/office/drawing/2014/main" id="{9DE1B62F-4BFB-0C03-296A-89214D0192F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D6CAE561-049A-B890-595D-86BCCFEB7EFC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>
                  <a:gd name="T0" fmla="*/ 484 w 1201"/>
                  <a:gd name="T1" fmla="*/ 6 h 731"/>
                  <a:gd name="T2" fmla="*/ 263 w 1201"/>
                  <a:gd name="T3" fmla="*/ 60 h 731"/>
                  <a:gd name="T4" fmla="*/ 101 w 1201"/>
                  <a:gd name="T5" fmla="*/ 162 h 731"/>
                  <a:gd name="T6" fmla="*/ 12 w 1201"/>
                  <a:gd name="T7" fmla="*/ 294 h 731"/>
                  <a:gd name="T8" fmla="*/ 0 w 1201"/>
                  <a:gd name="T9" fmla="*/ 366 h 731"/>
                  <a:gd name="T10" fmla="*/ 12 w 1201"/>
                  <a:gd name="T11" fmla="*/ 437 h 731"/>
                  <a:gd name="T12" fmla="*/ 101 w 1201"/>
                  <a:gd name="T13" fmla="*/ 569 h 731"/>
                  <a:gd name="T14" fmla="*/ 263 w 1201"/>
                  <a:gd name="T15" fmla="*/ 671 h 731"/>
                  <a:gd name="T16" fmla="*/ 484 w 1201"/>
                  <a:gd name="T17" fmla="*/ 725 h 731"/>
                  <a:gd name="T18" fmla="*/ 723 w 1201"/>
                  <a:gd name="T19" fmla="*/ 725 h 731"/>
                  <a:gd name="T20" fmla="*/ 938 w 1201"/>
                  <a:gd name="T21" fmla="*/ 671 h 731"/>
                  <a:gd name="T22" fmla="*/ 1100 w 1201"/>
                  <a:gd name="T23" fmla="*/ 569 h 731"/>
                  <a:gd name="T24" fmla="*/ 1189 w 1201"/>
                  <a:gd name="T25" fmla="*/ 437 h 731"/>
                  <a:gd name="T26" fmla="*/ 1201 w 1201"/>
                  <a:gd name="T27" fmla="*/ 366 h 731"/>
                  <a:gd name="T28" fmla="*/ 1189 w 1201"/>
                  <a:gd name="T29" fmla="*/ 294 h 731"/>
                  <a:gd name="T30" fmla="*/ 1100 w 1201"/>
                  <a:gd name="T31" fmla="*/ 162 h 731"/>
                  <a:gd name="T32" fmla="*/ 938 w 1201"/>
                  <a:gd name="T33" fmla="*/ 60 h 731"/>
                  <a:gd name="T34" fmla="*/ 723 w 1201"/>
                  <a:gd name="T35" fmla="*/ 6 h 731"/>
                  <a:gd name="T36" fmla="*/ 604 w 1201"/>
                  <a:gd name="T37" fmla="*/ 0 h 731"/>
                  <a:gd name="T38" fmla="*/ 490 w 1201"/>
                  <a:gd name="T39" fmla="*/ 701 h 731"/>
                  <a:gd name="T40" fmla="*/ 287 w 1201"/>
                  <a:gd name="T41" fmla="*/ 647 h 731"/>
                  <a:gd name="T42" fmla="*/ 131 w 1201"/>
                  <a:gd name="T43" fmla="*/ 557 h 731"/>
                  <a:gd name="T44" fmla="*/ 48 w 1201"/>
                  <a:gd name="T45" fmla="*/ 437 h 731"/>
                  <a:gd name="T46" fmla="*/ 36 w 1201"/>
                  <a:gd name="T47" fmla="*/ 366 h 731"/>
                  <a:gd name="T48" fmla="*/ 48 w 1201"/>
                  <a:gd name="T49" fmla="*/ 300 h 731"/>
                  <a:gd name="T50" fmla="*/ 131 w 1201"/>
                  <a:gd name="T51" fmla="*/ 174 h 731"/>
                  <a:gd name="T52" fmla="*/ 287 w 1201"/>
                  <a:gd name="T53" fmla="*/ 84 h 731"/>
                  <a:gd name="T54" fmla="*/ 490 w 1201"/>
                  <a:gd name="T55" fmla="*/ 30 h 731"/>
                  <a:gd name="T56" fmla="*/ 717 w 1201"/>
                  <a:gd name="T57" fmla="*/ 30 h 731"/>
                  <a:gd name="T58" fmla="*/ 920 w 1201"/>
                  <a:gd name="T59" fmla="*/ 84 h 731"/>
                  <a:gd name="T60" fmla="*/ 1070 w 1201"/>
                  <a:gd name="T61" fmla="*/ 174 h 731"/>
                  <a:gd name="T62" fmla="*/ 1153 w 1201"/>
                  <a:gd name="T63" fmla="*/ 300 h 731"/>
                  <a:gd name="T64" fmla="*/ 1153 w 1201"/>
                  <a:gd name="T65" fmla="*/ 437 h 731"/>
                  <a:gd name="T66" fmla="*/ 1070 w 1201"/>
                  <a:gd name="T67" fmla="*/ 557 h 731"/>
                  <a:gd name="T68" fmla="*/ 920 w 1201"/>
                  <a:gd name="T69" fmla="*/ 647 h 731"/>
                  <a:gd name="T70" fmla="*/ 717 w 1201"/>
                  <a:gd name="T71" fmla="*/ 701 h 731"/>
                  <a:gd name="T72" fmla="*/ 604 w 1201"/>
                  <a:gd name="T73" fmla="*/ 707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E7E4AB85-350E-75F4-5213-F1C63CF1E0F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>
                  <a:gd name="T0" fmla="*/ 24 w 544"/>
                  <a:gd name="T1" fmla="*/ 402 h 737"/>
                  <a:gd name="T2" fmla="*/ 36 w 544"/>
                  <a:gd name="T3" fmla="*/ 330 h 737"/>
                  <a:gd name="T4" fmla="*/ 66 w 544"/>
                  <a:gd name="T5" fmla="*/ 264 h 737"/>
                  <a:gd name="T6" fmla="*/ 108 w 544"/>
                  <a:gd name="T7" fmla="*/ 204 h 737"/>
                  <a:gd name="T8" fmla="*/ 173 w 544"/>
                  <a:gd name="T9" fmla="*/ 150 h 737"/>
                  <a:gd name="T10" fmla="*/ 251 w 544"/>
                  <a:gd name="T11" fmla="*/ 102 h 737"/>
                  <a:gd name="T12" fmla="*/ 335 w 544"/>
                  <a:gd name="T13" fmla="*/ 60 h 737"/>
                  <a:gd name="T14" fmla="*/ 436 w 544"/>
                  <a:gd name="T15" fmla="*/ 30 h 737"/>
                  <a:gd name="T16" fmla="*/ 544 w 544"/>
                  <a:gd name="T17" fmla="*/ 12 h 737"/>
                  <a:gd name="T18" fmla="*/ 544 w 544"/>
                  <a:gd name="T19" fmla="*/ 0 h 737"/>
                  <a:gd name="T20" fmla="*/ 430 w 544"/>
                  <a:gd name="T21" fmla="*/ 18 h 737"/>
                  <a:gd name="T22" fmla="*/ 329 w 544"/>
                  <a:gd name="T23" fmla="*/ 48 h 737"/>
                  <a:gd name="T24" fmla="*/ 233 w 544"/>
                  <a:gd name="T25" fmla="*/ 90 h 737"/>
                  <a:gd name="T26" fmla="*/ 155 w 544"/>
                  <a:gd name="T27" fmla="*/ 138 h 737"/>
                  <a:gd name="T28" fmla="*/ 90 w 544"/>
                  <a:gd name="T29" fmla="*/ 198 h 737"/>
                  <a:gd name="T30" fmla="*/ 42 w 544"/>
                  <a:gd name="T31" fmla="*/ 258 h 737"/>
                  <a:gd name="T32" fmla="*/ 12 w 544"/>
                  <a:gd name="T33" fmla="*/ 330 h 737"/>
                  <a:gd name="T34" fmla="*/ 0 w 544"/>
                  <a:gd name="T35" fmla="*/ 402 h 737"/>
                  <a:gd name="T36" fmla="*/ 6 w 544"/>
                  <a:gd name="T37" fmla="*/ 455 h 737"/>
                  <a:gd name="T38" fmla="*/ 18 w 544"/>
                  <a:gd name="T39" fmla="*/ 503 h 737"/>
                  <a:gd name="T40" fmla="*/ 42 w 544"/>
                  <a:gd name="T41" fmla="*/ 545 h 737"/>
                  <a:gd name="T42" fmla="*/ 78 w 544"/>
                  <a:gd name="T43" fmla="*/ 593 h 737"/>
                  <a:gd name="T44" fmla="*/ 114 w 544"/>
                  <a:gd name="T45" fmla="*/ 635 h 737"/>
                  <a:gd name="T46" fmla="*/ 161 w 544"/>
                  <a:gd name="T47" fmla="*/ 671 h 737"/>
                  <a:gd name="T48" fmla="*/ 221 w 544"/>
                  <a:gd name="T49" fmla="*/ 707 h 737"/>
                  <a:gd name="T50" fmla="*/ 281 w 544"/>
                  <a:gd name="T51" fmla="*/ 737 h 737"/>
                  <a:gd name="T52" fmla="*/ 323 w 544"/>
                  <a:gd name="T53" fmla="*/ 737 h 737"/>
                  <a:gd name="T54" fmla="*/ 257 w 544"/>
                  <a:gd name="T55" fmla="*/ 707 h 737"/>
                  <a:gd name="T56" fmla="*/ 203 w 544"/>
                  <a:gd name="T57" fmla="*/ 671 h 737"/>
                  <a:gd name="T58" fmla="*/ 149 w 544"/>
                  <a:gd name="T59" fmla="*/ 635 h 737"/>
                  <a:gd name="T60" fmla="*/ 108 w 544"/>
                  <a:gd name="T61" fmla="*/ 593 h 737"/>
                  <a:gd name="T62" fmla="*/ 72 w 544"/>
                  <a:gd name="T63" fmla="*/ 551 h 737"/>
                  <a:gd name="T64" fmla="*/ 48 w 544"/>
                  <a:gd name="T65" fmla="*/ 503 h 737"/>
                  <a:gd name="T66" fmla="*/ 30 w 544"/>
                  <a:gd name="T67" fmla="*/ 455 h 737"/>
                  <a:gd name="T68" fmla="*/ 24 w 544"/>
                  <a:gd name="T69" fmla="*/ 402 h 737"/>
                  <a:gd name="T70" fmla="*/ 24 w 544"/>
                  <a:gd name="T71" fmla="*/ 40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085E7A16-0C95-4B2B-4E2E-7A96963F75E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>
                  <a:gd name="T0" fmla="*/ 12 w 609"/>
                  <a:gd name="T1" fmla="*/ 12 h 252"/>
                  <a:gd name="T2" fmla="*/ 113 w 609"/>
                  <a:gd name="T3" fmla="*/ 18 h 252"/>
                  <a:gd name="T4" fmla="*/ 203 w 609"/>
                  <a:gd name="T5" fmla="*/ 30 h 252"/>
                  <a:gd name="T6" fmla="*/ 292 w 609"/>
                  <a:gd name="T7" fmla="*/ 48 h 252"/>
                  <a:gd name="T8" fmla="*/ 376 w 609"/>
                  <a:gd name="T9" fmla="*/ 78 h 252"/>
                  <a:gd name="T10" fmla="*/ 448 w 609"/>
                  <a:gd name="T11" fmla="*/ 114 h 252"/>
                  <a:gd name="T12" fmla="*/ 514 w 609"/>
                  <a:gd name="T13" fmla="*/ 156 h 252"/>
                  <a:gd name="T14" fmla="*/ 567 w 609"/>
                  <a:gd name="T15" fmla="*/ 198 h 252"/>
                  <a:gd name="T16" fmla="*/ 609 w 609"/>
                  <a:gd name="T17" fmla="*/ 252 h 252"/>
                  <a:gd name="T18" fmla="*/ 609 w 609"/>
                  <a:gd name="T19" fmla="*/ 216 h 252"/>
                  <a:gd name="T20" fmla="*/ 561 w 609"/>
                  <a:gd name="T21" fmla="*/ 168 h 252"/>
                  <a:gd name="T22" fmla="*/ 502 w 609"/>
                  <a:gd name="T23" fmla="*/ 126 h 252"/>
                  <a:gd name="T24" fmla="*/ 436 w 609"/>
                  <a:gd name="T25" fmla="*/ 90 h 252"/>
                  <a:gd name="T26" fmla="*/ 364 w 609"/>
                  <a:gd name="T27" fmla="*/ 60 h 252"/>
                  <a:gd name="T28" fmla="*/ 286 w 609"/>
                  <a:gd name="T29" fmla="*/ 36 h 252"/>
                  <a:gd name="T30" fmla="*/ 197 w 609"/>
                  <a:gd name="T31" fmla="*/ 18 h 252"/>
                  <a:gd name="T32" fmla="*/ 107 w 609"/>
                  <a:gd name="T33" fmla="*/ 6 h 252"/>
                  <a:gd name="T34" fmla="*/ 12 w 609"/>
                  <a:gd name="T35" fmla="*/ 0 h 252"/>
                  <a:gd name="T36" fmla="*/ 6 w 609"/>
                  <a:gd name="T37" fmla="*/ 0 h 252"/>
                  <a:gd name="T38" fmla="*/ 0 w 609"/>
                  <a:gd name="T39" fmla="*/ 0 h 252"/>
                  <a:gd name="T40" fmla="*/ 0 w 609"/>
                  <a:gd name="T41" fmla="*/ 12 h 252"/>
                  <a:gd name="T42" fmla="*/ 6 w 609"/>
                  <a:gd name="T43" fmla="*/ 12 h 252"/>
                  <a:gd name="T44" fmla="*/ 12 w 609"/>
                  <a:gd name="T45" fmla="*/ 12 h 252"/>
                  <a:gd name="T46" fmla="*/ 12 w 609"/>
                  <a:gd name="T47" fmla="*/ 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B2F3E4C4-6A78-5E45-D391-4CF080C6826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>
                  <a:gd name="T0" fmla="*/ 72 w 72"/>
                  <a:gd name="T1" fmla="*/ 0 h 54"/>
                  <a:gd name="T2" fmla="*/ 36 w 72"/>
                  <a:gd name="T3" fmla="*/ 30 h 54"/>
                  <a:gd name="T4" fmla="*/ 0 w 72"/>
                  <a:gd name="T5" fmla="*/ 54 h 54"/>
                  <a:gd name="T6" fmla="*/ 36 w 72"/>
                  <a:gd name="T7" fmla="*/ 54 h 54"/>
                  <a:gd name="T8" fmla="*/ 54 w 72"/>
                  <a:gd name="T9" fmla="*/ 42 h 54"/>
                  <a:gd name="T10" fmla="*/ 72 w 72"/>
                  <a:gd name="T11" fmla="*/ 24 h 54"/>
                  <a:gd name="T12" fmla="*/ 72 w 72"/>
                  <a:gd name="T13" fmla="*/ 24 h 54"/>
                  <a:gd name="T14" fmla="*/ 72 w 72"/>
                  <a:gd name="T15" fmla="*/ 0 h 54"/>
                  <a:gd name="T16" fmla="*/ 72 w 72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58E17569-E98B-BCC6-7B2E-5916C08F796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>
                  <a:gd name="T0" fmla="*/ 299 w 705"/>
                  <a:gd name="T1" fmla="*/ 90 h 108"/>
                  <a:gd name="T2" fmla="*/ 221 w 705"/>
                  <a:gd name="T3" fmla="*/ 90 h 108"/>
                  <a:gd name="T4" fmla="*/ 143 w 705"/>
                  <a:gd name="T5" fmla="*/ 78 h 108"/>
                  <a:gd name="T6" fmla="*/ 0 w 705"/>
                  <a:gd name="T7" fmla="*/ 48 h 108"/>
                  <a:gd name="T8" fmla="*/ 0 w 705"/>
                  <a:gd name="T9" fmla="*/ 66 h 108"/>
                  <a:gd name="T10" fmla="*/ 143 w 705"/>
                  <a:gd name="T11" fmla="*/ 96 h 108"/>
                  <a:gd name="T12" fmla="*/ 221 w 705"/>
                  <a:gd name="T13" fmla="*/ 108 h 108"/>
                  <a:gd name="T14" fmla="*/ 299 w 705"/>
                  <a:gd name="T15" fmla="*/ 108 h 108"/>
                  <a:gd name="T16" fmla="*/ 412 w 705"/>
                  <a:gd name="T17" fmla="*/ 102 h 108"/>
                  <a:gd name="T18" fmla="*/ 520 w 705"/>
                  <a:gd name="T19" fmla="*/ 84 h 108"/>
                  <a:gd name="T20" fmla="*/ 615 w 705"/>
                  <a:gd name="T21" fmla="*/ 60 h 108"/>
                  <a:gd name="T22" fmla="*/ 705 w 705"/>
                  <a:gd name="T23" fmla="*/ 24 h 108"/>
                  <a:gd name="T24" fmla="*/ 705 w 705"/>
                  <a:gd name="T25" fmla="*/ 0 h 108"/>
                  <a:gd name="T26" fmla="*/ 615 w 705"/>
                  <a:gd name="T27" fmla="*/ 42 h 108"/>
                  <a:gd name="T28" fmla="*/ 520 w 705"/>
                  <a:gd name="T29" fmla="*/ 66 h 108"/>
                  <a:gd name="T30" fmla="*/ 412 w 705"/>
                  <a:gd name="T31" fmla="*/ 84 h 108"/>
                  <a:gd name="T32" fmla="*/ 299 w 705"/>
                  <a:gd name="T33" fmla="*/ 90 h 108"/>
                  <a:gd name="T34" fmla="*/ 299 w 705"/>
                  <a:gd name="T35" fmla="*/ 9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27" name="Freeform 41">
                <a:extLst>
                  <a:ext uri="{FF2B5EF4-FFF2-40B4-BE49-F238E27FC236}">
                    <a16:creationId xmlns:a16="http://schemas.microsoft.com/office/drawing/2014/main" id="{0DAC83DD-7E53-8360-4F4D-C7E2624DD5B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>
                  <a:gd name="T0" fmla="*/ 119 w 143"/>
                  <a:gd name="T1" fmla="*/ 114 h 341"/>
                  <a:gd name="T2" fmla="*/ 113 w 143"/>
                  <a:gd name="T3" fmla="*/ 173 h 341"/>
                  <a:gd name="T4" fmla="*/ 89 w 143"/>
                  <a:gd name="T5" fmla="*/ 239 h 341"/>
                  <a:gd name="T6" fmla="*/ 47 w 143"/>
                  <a:gd name="T7" fmla="*/ 293 h 341"/>
                  <a:gd name="T8" fmla="*/ 0 w 143"/>
                  <a:gd name="T9" fmla="*/ 341 h 341"/>
                  <a:gd name="T10" fmla="*/ 29 w 143"/>
                  <a:gd name="T11" fmla="*/ 341 h 341"/>
                  <a:gd name="T12" fmla="*/ 77 w 143"/>
                  <a:gd name="T13" fmla="*/ 287 h 341"/>
                  <a:gd name="T14" fmla="*/ 113 w 143"/>
                  <a:gd name="T15" fmla="*/ 233 h 341"/>
                  <a:gd name="T16" fmla="*/ 137 w 143"/>
                  <a:gd name="T17" fmla="*/ 173 h 341"/>
                  <a:gd name="T18" fmla="*/ 143 w 143"/>
                  <a:gd name="T19" fmla="*/ 114 h 341"/>
                  <a:gd name="T20" fmla="*/ 137 w 143"/>
                  <a:gd name="T21" fmla="*/ 60 h 341"/>
                  <a:gd name="T22" fmla="*/ 119 w 143"/>
                  <a:gd name="T23" fmla="*/ 0 h 341"/>
                  <a:gd name="T24" fmla="*/ 89 w 143"/>
                  <a:gd name="T25" fmla="*/ 0 h 341"/>
                  <a:gd name="T26" fmla="*/ 113 w 143"/>
                  <a:gd name="T27" fmla="*/ 60 h 341"/>
                  <a:gd name="T28" fmla="*/ 119 w 143"/>
                  <a:gd name="T29" fmla="*/ 114 h 341"/>
                  <a:gd name="T30" fmla="*/ 119 w 143"/>
                  <a:gd name="T31" fmla="*/ 1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28" name="Freeform 42">
                <a:extLst>
                  <a:ext uri="{FF2B5EF4-FFF2-40B4-BE49-F238E27FC236}">
                    <a16:creationId xmlns:a16="http://schemas.microsoft.com/office/drawing/2014/main" id="{2412591F-A617-0CB3-3375-DE1529D1ACE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>
                  <a:gd name="T0" fmla="*/ 59 w 83"/>
                  <a:gd name="T1" fmla="*/ 90 h 90"/>
                  <a:gd name="T2" fmla="*/ 83 w 83"/>
                  <a:gd name="T3" fmla="*/ 84 h 90"/>
                  <a:gd name="T4" fmla="*/ 71 w 83"/>
                  <a:gd name="T5" fmla="*/ 60 h 90"/>
                  <a:gd name="T6" fmla="*/ 53 w 83"/>
                  <a:gd name="T7" fmla="*/ 42 h 90"/>
                  <a:gd name="T8" fmla="*/ 6 w 83"/>
                  <a:gd name="T9" fmla="*/ 0 h 90"/>
                  <a:gd name="T10" fmla="*/ 0 w 83"/>
                  <a:gd name="T11" fmla="*/ 18 h 90"/>
                  <a:gd name="T12" fmla="*/ 35 w 83"/>
                  <a:gd name="T13" fmla="*/ 48 h 90"/>
                  <a:gd name="T14" fmla="*/ 59 w 83"/>
                  <a:gd name="T15" fmla="*/ 90 h 90"/>
                  <a:gd name="T16" fmla="*/ 59 w 83"/>
                  <a:gd name="T1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29" name="Freeform 43">
                <a:extLst>
                  <a:ext uri="{FF2B5EF4-FFF2-40B4-BE49-F238E27FC236}">
                    <a16:creationId xmlns:a16="http://schemas.microsoft.com/office/drawing/2014/main" id="{767C0B07-ABCE-D968-969D-0BCC2AE3E41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44">
                <a:extLst>
                  <a:ext uri="{FF2B5EF4-FFF2-40B4-BE49-F238E27FC236}">
                    <a16:creationId xmlns:a16="http://schemas.microsoft.com/office/drawing/2014/main" id="{6AB2EEF3-6053-3A79-3D2A-889020D89CF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>
                  <a:gd name="T0" fmla="*/ 616 w 909"/>
                  <a:gd name="T1" fmla="*/ 0 h 533"/>
                  <a:gd name="T2" fmla="*/ 616 w 909"/>
                  <a:gd name="T3" fmla="*/ 18 h 533"/>
                  <a:gd name="T4" fmla="*/ 724 w 909"/>
                  <a:gd name="T5" fmla="*/ 60 h 533"/>
                  <a:gd name="T6" fmla="*/ 765 w 909"/>
                  <a:gd name="T7" fmla="*/ 84 h 533"/>
                  <a:gd name="T8" fmla="*/ 807 w 909"/>
                  <a:gd name="T9" fmla="*/ 114 h 533"/>
                  <a:gd name="T10" fmla="*/ 837 w 909"/>
                  <a:gd name="T11" fmla="*/ 144 h 533"/>
                  <a:gd name="T12" fmla="*/ 861 w 909"/>
                  <a:gd name="T13" fmla="*/ 180 h 533"/>
                  <a:gd name="T14" fmla="*/ 873 w 909"/>
                  <a:gd name="T15" fmla="*/ 216 h 533"/>
                  <a:gd name="T16" fmla="*/ 879 w 909"/>
                  <a:gd name="T17" fmla="*/ 258 h 533"/>
                  <a:gd name="T18" fmla="*/ 873 w 909"/>
                  <a:gd name="T19" fmla="*/ 311 h 533"/>
                  <a:gd name="T20" fmla="*/ 843 w 909"/>
                  <a:gd name="T21" fmla="*/ 359 h 533"/>
                  <a:gd name="T22" fmla="*/ 807 w 909"/>
                  <a:gd name="T23" fmla="*/ 401 h 533"/>
                  <a:gd name="T24" fmla="*/ 753 w 909"/>
                  <a:gd name="T25" fmla="*/ 443 h 533"/>
                  <a:gd name="T26" fmla="*/ 694 w 909"/>
                  <a:gd name="T27" fmla="*/ 473 h 533"/>
                  <a:gd name="T28" fmla="*/ 622 w 909"/>
                  <a:gd name="T29" fmla="*/ 497 h 533"/>
                  <a:gd name="T30" fmla="*/ 538 w 909"/>
                  <a:gd name="T31" fmla="*/ 509 h 533"/>
                  <a:gd name="T32" fmla="*/ 455 w 909"/>
                  <a:gd name="T33" fmla="*/ 515 h 533"/>
                  <a:gd name="T34" fmla="*/ 371 w 909"/>
                  <a:gd name="T35" fmla="*/ 509 h 533"/>
                  <a:gd name="T36" fmla="*/ 287 w 909"/>
                  <a:gd name="T37" fmla="*/ 497 h 533"/>
                  <a:gd name="T38" fmla="*/ 215 w 909"/>
                  <a:gd name="T39" fmla="*/ 473 h 533"/>
                  <a:gd name="T40" fmla="*/ 156 w 909"/>
                  <a:gd name="T41" fmla="*/ 443 h 533"/>
                  <a:gd name="T42" fmla="*/ 102 w 909"/>
                  <a:gd name="T43" fmla="*/ 401 h 533"/>
                  <a:gd name="T44" fmla="*/ 66 w 909"/>
                  <a:gd name="T45" fmla="*/ 359 h 533"/>
                  <a:gd name="T46" fmla="*/ 36 w 909"/>
                  <a:gd name="T47" fmla="*/ 311 h 533"/>
                  <a:gd name="T48" fmla="*/ 30 w 909"/>
                  <a:gd name="T49" fmla="*/ 258 h 533"/>
                  <a:gd name="T50" fmla="*/ 36 w 909"/>
                  <a:gd name="T51" fmla="*/ 222 h 533"/>
                  <a:gd name="T52" fmla="*/ 48 w 909"/>
                  <a:gd name="T53" fmla="*/ 186 h 533"/>
                  <a:gd name="T54" fmla="*/ 66 w 909"/>
                  <a:gd name="T55" fmla="*/ 156 h 533"/>
                  <a:gd name="T56" fmla="*/ 90 w 909"/>
                  <a:gd name="T57" fmla="*/ 126 h 533"/>
                  <a:gd name="T58" fmla="*/ 66 w 909"/>
                  <a:gd name="T59" fmla="*/ 114 h 533"/>
                  <a:gd name="T60" fmla="*/ 36 w 909"/>
                  <a:gd name="T61" fmla="*/ 144 h 533"/>
                  <a:gd name="T62" fmla="*/ 18 w 909"/>
                  <a:gd name="T63" fmla="*/ 180 h 533"/>
                  <a:gd name="T64" fmla="*/ 6 w 909"/>
                  <a:gd name="T65" fmla="*/ 216 h 533"/>
                  <a:gd name="T66" fmla="*/ 0 w 909"/>
                  <a:gd name="T67" fmla="*/ 258 h 533"/>
                  <a:gd name="T68" fmla="*/ 12 w 909"/>
                  <a:gd name="T69" fmla="*/ 311 h 533"/>
                  <a:gd name="T70" fmla="*/ 36 w 909"/>
                  <a:gd name="T71" fmla="*/ 365 h 533"/>
                  <a:gd name="T72" fmla="*/ 78 w 909"/>
                  <a:gd name="T73" fmla="*/ 413 h 533"/>
                  <a:gd name="T74" fmla="*/ 132 w 909"/>
                  <a:gd name="T75" fmla="*/ 449 h 533"/>
                  <a:gd name="T76" fmla="*/ 203 w 909"/>
                  <a:gd name="T77" fmla="*/ 485 h 533"/>
                  <a:gd name="T78" fmla="*/ 275 w 909"/>
                  <a:gd name="T79" fmla="*/ 509 h 533"/>
                  <a:gd name="T80" fmla="*/ 365 w 909"/>
                  <a:gd name="T81" fmla="*/ 527 h 533"/>
                  <a:gd name="T82" fmla="*/ 455 w 909"/>
                  <a:gd name="T83" fmla="*/ 533 h 533"/>
                  <a:gd name="T84" fmla="*/ 544 w 909"/>
                  <a:gd name="T85" fmla="*/ 527 h 533"/>
                  <a:gd name="T86" fmla="*/ 634 w 909"/>
                  <a:gd name="T87" fmla="*/ 509 h 533"/>
                  <a:gd name="T88" fmla="*/ 712 w 909"/>
                  <a:gd name="T89" fmla="*/ 485 h 533"/>
                  <a:gd name="T90" fmla="*/ 777 w 909"/>
                  <a:gd name="T91" fmla="*/ 449 h 533"/>
                  <a:gd name="T92" fmla="*/ 831 w 909"/>
                  <a:gd name="T93" fmla="*/ 413 h 533"/>
                  <a:gd name="T94" fmla="*/ 873 w 909"/>
                  <a:gd name="T95" fmla="*/ 365 h 533"/>
                  <a:gd name="T96" fmla="*/ 897 w 909"/>
                  <a:gd name="T97" fmla="*/ 311 h 533"/>
                  <a:gd name="T98" fmla="*/ 909 w 909"/>
                  <a:gd name="T99" fmla="*/ 258 h 533"/>
                  <a:gd name="T100" fmla="*/ 903 w 909"/>
                  <a:gd name="T101" fmla="*/ 216 h 533"/>
                  <a:gd name="T102" fmla="*/ 885 w 909"/>
                  <a:gd name="T103" fmla="*/ 174 h 533"/>
                  <a:gd name="T104" fmla="*/ 861 w 909"/>
                  <a:gd name="T105" fmla="*/ 132 h 533"/>
                  <a:gd name="T106" fmla="*/ 825 w 909"/>
                  <a:gd name="T107" fmla="*/ 102 h 533"/>
                  <a:gd name="T108" fmla="*/ 783 w 909"/>
                  <a:gd name="T109" fmla="*/ 66 h 533"/>
                  <a:gd name="T110" fmla="*/ 735 w 909"/>
                  <a:gd name="T111" fmla="*/ 42 h 533"/>
                  <a:gd name="T112" fmla="*/ 616 w 909"/>
                  <a:gd name="T113" fmla="*/ 0 h 533"/>
                  <a:gd name="T114" fmla="*/ 616 w 909"/>
                  <a:gd name="T115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31" name="Freeform 45">
                <a:extLst>
                  <a:ext uri="{FF2B5EF4-FFF2-40B4-BE49-F238E27FC236}">
                    <a16:creationId xmlns:a16="http://schemas.microsoft.com/office/drawing/2014/main" id="{9E6E774C-20D6-993A-94FB-3713B19A610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>
                  <a:gd name="T0" fmla="*/ 240 w 365"/>
                  <a:gd name="T1" fmla="*/ 18 h 66"/>
                  <a:gd name="T2" fmla="*/ 299 w 365"/>
                  <a:gd name="T3" fmla="*/ 24 h 66"/>
                  <a:gd name="T4" fmla="*/ 359 w 365"/>
                  <a:gd name="T5" fmla="*/ 30 h 66"/>
                  <a:gd name="T6" fmla="*/ 365 w 365"/>
                  <a:gd name="T7" fmla="*/ 12 h 66"/>
                  <a:gd name="T8" fmla="*/ 305 w 365"/>
                  <a:gd name="T9" fmla="*/ 6 h 66"/>
                  <a:gd name="T10" fmla="*/ 240 w 365"/>
                  <a:gd name="T11" fmla="*/ 0 h 66"/>
                  <a:gd name="T12" fmla="*/ 174 w 365"/>
                  <a:gd name="T13" fmla="*/ 6 h 66"/>
                  <a:gd name="T14" fmla="*/ 114 w 365"/>
                  <a:gd name="T15" fmla="*/ 12 h 66"/>
                  <a:gd name="T16" fmla="*/ 0 w 365"/>
                  <a:gd name="T17" fmla="*/ 42 h 66"/>
                  <a:gd name="T18" fmla="*/ 0 w 365"/>
                  <a:gd name="T19" fmla="*/ 66 h 66"/>
                  <a:gd name="T20" fmla="*/ 54 w 365"/>
                  <a:gd name="T21" fmla="*/ 48 h 66"/>
                  <a:gd name="T22" fmla="*/ 114 w 365"/>
                  <a:gd name="T23" fmla="*/ 30 h 66"/>
                  <a:gd name="T24" fmla="*/ 174 w 365"/>
                  <a:gd name="T25" fmla="*/ 24 h 66"/>
                  <a:gd name="T26" fmla="*/ 240 w 365"/>
                  <a:gd name="T27" fmla="*/ 18 h 66"/>
                  <a:gd name="T28" fmla="*/ 240 w 365"/>
                  <a:gd name="T29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id="{71BD558F-17D9-F7E4-0A6E-6079FE310BB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>
                  <a:gd name="T0" fmla="*/ 66 w 66"/>
                  <a:gd name="T1" fmla="*/ 18 h 48"/>
                  <a:gd name="T2" fmla="*/ 48 w 66"/>
                  <a:gd name="T3" fmla="*/ 0 h 48"/>
                  <a:gd name="T4" fmla="*/ 24 w 66"/>
                  <a:gd name="T5" fmla="*/ 12 h 48"/>
                  <a:gd name="T6" fmla="*/ 0 w 66"/>
                  <a:gd name="T7" fmla="*/ 30 h 48"/>
                  <a:gd name="T8" fmla="*/ 12 w 66"/>
                  <a:gd name="T9" fmla="*/ 48 h 48"/>
                  <a:gd name="T10" fmla="*/ 42 w 66"/>
                  <a:gd name="T11" fmla="*/ 30 h 48"/>
                  <a:gd name="T12" fmla="*/ 66 w 66"/>
                  <a:gd name="T13" fmla="*/ 18 h 48"/>
                  <a:gd name="T14" fmla="*/ 66 w 66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33" name="Oval 47">
                <a:extLst>
                  <a:ext uri="{FF2B5EF4-FFF2-40B4-BE49-F238E27FC236}">
                    <a16:creationId xmlns:a16="http://schemas.microsoft.com/office/drawing/2014/main" id="{92DFC29B-9978-8683-EB3E-FA2F3854556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34" name="Oval 48">
                <a:extLst>
                  <a:ext uri="{FF2B5EF4-FFF2-40B4-BE49-F238E27FC236}">
                    <a16:creationId xmlns:a16="http://schemas.microsoft.com/office/drawing/2014/main" id="{29CCA6A9-D8D9-C483-84F9-823887815FC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35" name="Oval 49">
                <a:extLst>
                  <a:ext uri="{FF2B5EF4-FFF2-40B4-BE49-F238E27FC236}">
                    <a16:creationId xmlns:a16="http://schemas.microsoft.com/office/drawing/2014/main" id="{0EB2AF39-08CA-91B4-9E01-F492CAFCADA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36" name="Oval 50">
                <a:extLst>
                  <a:ext uri="{FF2B5EF4-FFF2-40B4-BE49-F238E27FC236}">
                    <a16:creationId xmlns:a16="http://schemas.microsoft.com/office/drawing/2014/main" id="{917DE00D-B246-52A6-49DC-09792307DFD7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37" name="Oval 51">
                <a:extLst>
                  <a:ext uri="{FF2B5EF4-FFF2-40B4-BE49-F238E27FC236}">
                    <a16:creationId xmlns:a16="http://schemas.microsoft.com/office/drawing/2014/main" id="{A6E0E567-EC2E-2FCD-CAB1-F31F428182F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38" name="Oval 52">
                <a:extLst>
                  <a:ext uri="{FF2B5EF4-FFF2-40B4-BE49-F238E27FC236}">
                    <a16:creationId xmlns:a16="http://schemas.microsoft.com/office/drawing/2014/main" id="{A1A52D77-4D6F-6738-AD30-66AE1B8136E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</p:grpSp>
        <p:grpSp>
          <p:nvGrpSpPr>
            <p:cNvPr id="9" name="Group 53">
              <a:extLst>
                <a:ext uri="{FF2B5EF4-FFF2-40B4-BE49-F238E27FC236}">
                  <a16:creationId xmlns:a16="http://schemas.microsoft.com/office/drawing/2014/main" id="{6608CB50-5B0F-B409-CDB6-C4301BE038E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>
                <a:extLst>
                  <a:ext uri="{FF2B5EF4-FFF2-40B4-BE49-F238E27FC236}">
                    <a16:creationId xmlns:a16="http://schemas.microsoft.com/office/drawing/2014/main" id="{D010D0F5-243F-1BB4-6511-79CE5E71C2B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8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8 w 382"/>
                  <a:gd name="T19" fmla="*/ 96 h 96"/>
                  <a:gd name="T20" fmla="*/ 272 w 382"/>
                  <a:gd name="T21" fmla="*/ 90 h 96"/>
                  <a:gd name="T22" fmla="*/ 320 w 382"/>
                  <a:gd name="T23" fmla="*/ 84 h 96"/>
                  <a:gd name="T24" fmla="*/ 361 w 382"/>
                  <a:gd name="T25" fmla="*/ 66 h 96"/>
                  <a:gd name="T26" fmla="*/ 391 w 382"/>
                  <a:gd name="T27" fmla="*/ 42 h 96"/>
                  <a:gd name="T28" fmla="*/ 385 w 382"/>
                  <a:gd name="T29" fmla="*/ 42 h 96"/>
                  <a:gd name="T30" fmla="*/ 355 w 382"/>
                  <a:gd name="T31" fmla="*/ 66 h 96"/>
                  <a:gd name="T32" fmla="*/ 314 w 382"/>
                  <a:gd name="T33" fmla="*/ 78 h 96"/>
                  <a:gd name="T34" fmla="*/ 272 w 382"/>
                  <a:gd name="T35" fmla="*/ 90 h 96"/>
                  <a:gd name="T36" fmla="*/ 218 w 382"/>
                  <a:gd name="T37" fmla="*/ 96 h 96"/>
                  <a:gd name="T38" fmla="*/ 218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55">
                <a:extLst>
                  <a:ext uri="{FF2B5EF4-FFF2-40B4-BE49-F238E27FC236}">
                    <a16:creationId xmlns:a16="http://schemas.microsoft.com/office/drawing/2014/main" id="{4A5A0652-6D29-C6C3-5F18-105CA1338A1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56">
                <a:extLst>
                  <a:ext uri="{FF2B5EF4-FFF2-40B4-BE49-F238E27FC236}">
                    <a16:creationId xmlns:a16="http://schemas.microsoft.com/office/drawing/2014/main" id="{11EC6378-E6C1-9DED-8130-23978B559FE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57">
                <a:extLst>
                  <a:ext uri="{FF2B5EF4-FFF2-40B4-BE49-F238E27FC236}">
                    <a16:creationId xmlns:a16="http://schemas.microsoft.com/office/drawing/2014/main" id="{F0FCBC9E-445A-AC50-615C-292731D7720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58">
                <a:extLst>
                  <a:ext uri="{FF2B5EF4-FFF2-40B4-BE49-F238E27FC236}">
                    <a16:creationId xmlns:a16="http://schemas.microsoft.com/office/drawing/2014/main" id="{621AA365-AC6E-76C9-891E-CE520BE6E5C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59">
                <a:extLst>
                  <a:ext uri="{FF2B5EF4-FFF2-40B4-BE49-F238E27FC236}">
                    <a16:creationId xmlns:a16="http://schemas.microsoft.com/office/drawing/2014/main" id="{90615A03-236F-B9E2-0A11-B56607E7848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8 w 185"/>
                  <a:gd name="T5" fmla="*/ 36 h 210"/>
                  <a:gd name="T6" fmla="*/ 164 w 185"/>
                  <a:gd name="T7" fmla="*/ 72 h 210"/>
                  <a:gd name="T8" fmla="*/ 170 w 185"/>
                  <a:gd name="T9" fmla="*/ 90 h 210"/>
                  <a:gd name="T10" fmla="*/ 176 w 185"/>
                  <a:gd name="T11" fmla="*/ 114 h 210"/>
                  <a:gd name="T12" fmla="*/ 170 w 185"/>
                  <a:gd name="T13" fmla="*/ 138 h 210"/>
                  <a:gd name="T14" fmla="*/ 158 w 185"/>
                  <a:gd name="T15" fmla="*/ 162 h 210"/>
                  <a:gd name="T16" fmla="*/ 128 w 185"/>
                  <a:gd name="T17" fmla="*/ 180 h 210"/>
                  <a:gd name="T18" fmla="*/ 90 w 185"/>
                  <a:gd name="T19" fmla="*/ 198 h 210"/>
                  <a:gd name="T20" fmla="*/ 105 w 185"/>
                  <a:gd name="T21" fmla="*/ 210 h 210"/>
                  <a:gd name="T22" fmla="*/ 140 w 185"/>
                  <a:gd name="T23" fmla="*/ 192 h 210"/>
                  <a:gd name="T24" fmla="*/ 170 w 185"/>
                  <a:gd name="T25" fmla="*/ 168 h 210"/>
                  <a:gd name="T26" fmla="*/ 188 w 185"/>
                  <a:gd name="T27" fmla="*/ 144 h 210"/>
                  <a:gd name="T28" fmla="*/ 194 w 185"/>
                  <a:gd name="T29" fmla="*/ 114 h 210"/>
                  <a:gd name="T30" fmla="*/ 188 w 185"/>
                  <a:gd name="T31" fmla="*/ 90 h 210"/>
                  <a:gd name="T32" fmla="*/ 182 w 185"/>
                  <a:gd name="T33" fmla="*/ 66 h 210"/>
                  <a:gd name="T34" fmla="*/ 164 w 185"/>
                  <a:gd name="T35" fmla="*/ 48 h 210"/>
                  <a:gd name="T36" fmla="*/ 140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60">
                <a:extLst>
                  <a:ext uri="{FF2B5EF4-FFF2-40B4-BE49-F238E27FC236}">
                    <a16:creationId xmlns:a16="http://schemas.microsoft.com/office/drawing/2014/main" id="{0771EFF9-17D5-B826-6F39-565C5A9895AB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" name="Group 61">
                <a:extLst>
                  <a:ext uri="{FF2B5EF4-FFF2-40B4-BE49-F238E27FC236}">
                    <a16:creationId xmlns:a16="http://schemas.microsoft.com/office/drawing/2014/main" id="{C7C52F02-4EFC-7150-3256-DF26605B3E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>
                  <a:extLst>
                    <a:ext uri="{FF2B5EF4-FFF2-40B4-BE49-F238E27FC236}">
                      <a16:creationId xmlns:a16="http://schemas.microsoft.com/office/drawing/2014/main" id="{BBC05B46-41C6-09AC-5F76-1B6486AA803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Font typeface="Wingdings" charset="0"/>
                    <a:buChar char="n"/>
                    <a:defRPr/>
                  </a:pPr>
                  <a:endParaRPr lang="zh-CN" altLang="en-US">
                    <a:latin typeface="Arial" charset="0"/>
                    <a:ea typeface="宋体" charset="0"/>
                  </a:endParaRPr>
                </a:p>
              </p:txBody>
            </p:sp>
            <p:sp>
              <p:nvSpPr>
                <p:cNvPr id="19" name="Oval 63">
                  <a:extLst>
                    <a:ext uri="{FF2B5EF4-FFF2-40B4-BE49-F238E27FC236}">
                      <a16:creationId xmlns:a16="http://schemas.microsoft.com/office/drawing/2014/main" id="{986DAADE-B231-5958-07BA-CA95EB54A03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Font typeface="Wingdings" charset="0"/>
                    <a:buChar char="n"/>
                    <a:defRPr/>
                  </a:pPr>
                  <a:endParaRPr lang="zh-CN" altLang="en-US">
                    <a:latin typeface="Arial" charset="0"/>
                    <a:ea typeface="宋体" charset="0"/>
                  </a:endParaRPr>
                </a:p>
              </p:txBody>
            </p:sp>
            <p:sp>
              <p:nvSpPr>
                <p:cNvPr id="20" name="Oval 64">
                  <a:extLst>
                    <a:ext uri="{FF2B5EF4-FFF2-40B4-BE49-F238E27FC236}">
                      <a16:creationId xmlns:a16="http://schemas.microsoft.com/office/drawing/2014/main" id="{1856094C-A1ED-3BE2-683B-8B1873D4DB6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Font typeface="Wingdings" charset="0"/>
                    <a:buChar char="n"/>
                    <a:defRPr/>
                  </a:pPr>
                  <a:endParaRPr lang="zh-CN" altLang="en-US">
                    <a:latin typeface="Arial" charset="0"/>
                    <a:ea typeface="宋体" charset="0"/>
                  </a:endParaRPr>
                </a:p>
              </p:txBody>
            </p:sp>
            <p:sp>
              <p:nvSpPr>
                <p:cNvPr id="21" name="Oval 65">
                  <a:extLst>
                    <a:ext uri="{FF2B5EF4-FFF2-40B4-BE49-F238E27FC236}">
                      <a16:creationId xmlns:a16="http://schemas.microsoft.com/office/drawing/2014/main" id="{7444CECD-30DD-6B6D-7DB6-9D5174A7494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Font typeface="Wingdings" charset="0"/>
                    <a:buChar char="n"/>
                    <a:defRPr/>
                  </a:pPr>
                  <a:endParaRPr lang="zh-CN" altLang="en-US">
                    <a:latin typeface="Arial" charset="0"/>
                    <a:ea typeface="宋体" charset="0"/>
                  </a:endParaRPr>
                </a:p>
              </p:txBody>
            </p:sp>
          </p:grpSp>
        </p:grpSp>
      </p:grpSp>
      <p:sp>
        <p:nvSpPr>
          <p:cNvPr id="5229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229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id="{E5B3E19B-48A9-AC10-7ED8-FBFF6AB7D2B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EDB3482F-1F08-0A2C-FE3F-24C0567992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637ADC62-720D-10B3-04CD-D8120766A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89B9DB35-544D-244A-84E7-694284BF49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10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3B240CF8-428F-23B5-A1BB-13FB29F023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F84B6AB0-FDB7-DB5C-81E9-E5D8EC968D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AAFD2422-7215-9C50-0B3D-77844FBAF7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9F2D0-537D-A345-A802-C973724D26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853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0344BF80-C503-E058-9361-B503F9C305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D4AC2FF1-2CBE-7737-F1F2-FF1862646F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B872B14F-106E-B28C-4153-FBED47049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0632F-5B3E-0D44-8A5D-E317AF2B28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25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7CCAC373-FE11-FC62-1889-D24AFD971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31E78438-2638-A2DC-91BB-7BD8309F12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06BB3938-35EE-9130-5434-9BC0E6CA9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46C496-AFDA-B64E-82A3-F0750C5ACE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557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3B3A01C6-FC96-E20E-378B-D0EACDF331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0">
            <a:extLst>
              <a:ext uri="{FF2B5EF4-FFF2-40B4-BE49-F238E27FC236}">
                <a16:creationId xmlns:a16="http://schemas.microsoft.com/office/drawing/2014/main" id="{7985458C-F775-6D99-839F-3969D6EF6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1">
            <a:extLst>
              <a:ext uri="{FF2B5EF4-FFF2-40B4-BE49-F238E27FC236}">
                <a16:creationId xmlns:a16="http://schemas.microsoft.com/office/drawing/2014/main" id="{FA9955A4-3B9E-AC97-54B0-7AAA2DC98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4B57D-164A-C446-A08F-5F0FA64A714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6565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id="{4FDCAA4A-DD54-D55A-3F62-071D2CC432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id="{CFB0D729-75AE-B361-AEB1-B78ADA0746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1">
            <a:extLst>
              <a:ext uri="{FF2B5EF4-FFF2-40B4-BE49-F238E27FC236}">
                <a16:creationId xmlns:a16="http://schemas.microsoft.com/office/drawing/2014/main" id="{E66BA4D6-0CEB-EE9C-2865-F893AB51BC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6FE29-462C-0148-92B8-DE830A49FEA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928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>
            <a:extLst>
              <a:ext uri="{FF2B5EF4-FFF2-40B4-BE49-F238E27FC236}">
                <a16:creationId xmlns:a16="http://schemas.microsoft.com/office/drawing/2014/main" id="{FB47816C-01A9-B7A3-AFC0-F5C9173E5A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0">
            <a:extLst>
              <a:ext uri="{FF2B5EF4-FFF2-40B4-BE49-F238E27FC236}">
                <a16:creationId xmlns:a16="http://schemas.microsoft.com/office/drawing/2014/main" id="{20CDBA9D-BED9-FC0E-6E77-D3F1584A53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1">
            <a:extLst>
              <a:ext uri="{FF2B5EF4-FFF2-40B4-BE49-F238E27FC236}">
                <a16:creationId xmlns:a16="http://schemas.microsoft.com/office/drawing/2014/main" id="{278BAC96-604D-20C6-2322-06938C722A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80CF73-77B6-AF48-8A51-0818C8778D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92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26B114-3586-DE52-D60B-4DB7BE23A2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FE995E-403B-CE7C-C132-4C0F7C22A4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8BDDAB-3D57-5DD9-DAE4-A78D98C4E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F5E59C-BAB6-9443-B59A-CA13DCE7CA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47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C614253F-59EB-0F46-15A7-47F9D761F5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1601B87A-DF09-50F1-45E1-90944E622A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2839B8A3-C726-4B6F-AE2C-9FAC2F5ABB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82CC0-A83E-5E4E-BED0-8C42254868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56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C698C436-3A95-ADB2-45D1-54BB4455C1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BFD06AFF-24AE-EDA1-ED95-126E7C497A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A031C44D-9A1F-D9BB-0DBE-F65E323485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948F8A-8F04-AC42-847B-7B2DC0F10B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179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F1A38C4C-BA1F-60B4-94C7-26874159FD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DEBF9828-3BB5-6E80-402A-6974047E7F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D0656809-F655-6076-5497-8AAE13F34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8F4F33-8DBE-4E42-AC7B-89C285B5E9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606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933CABF7-ED5F-F554-F9D9-3752102DE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56299DEF-F4A7-83CF-3CCF-A11A20F31F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7FC157EB-4DB9-B254-331C-A9BF6DAC1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1E3116-63FF-2842-ACC5-D1C6CA2EBD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31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BD74FB-2E27-3B3B-F1A1-8880BC8B5D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6B18D-A667-81EA-547E-168F976B10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046A46-1747-D00C-48ED-7D1E645F7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F1475-3207-4B43-9E11-2502D9DC6A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84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7A5C03-3BDE-5BE1-43D3-E96992E7C2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A30CDE7-720D-7677-85A9-A1A958D7EE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8BF488-E78E-9C3F-BE15-9CE8309308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A1019-DA92-C846-A64E-466DBCE937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79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90769D8-2FD4-4723-ABA8-8F0A493467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6FE419-B86A-6C2F-9FEA-6B3F4427BD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23ADA3D-9837-B9E0-2E55-43B1FB7DA0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FE9B2-758C-5448-A505-C90FADD734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83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3A21596-68A3-E6C4-922B-5536135928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630E4AD-9CEA-5C58-6916-E1AE8D6C0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407F44-6DF0-F9B2-6D85-4C55DAB694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53134-6ACB-DE4D-B364-89F421BB19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18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E816D-68BB-1FE7-3187-7875FB8D26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5FDF2-3C65-906B-148C-726C318800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9E2661-247B-451F-6EF2-5CDD866293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E55C0-423C-1A47-A47B-D4A0CBCF37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8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C1676-2F07-1F98-57AF-16BD8DDCFD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E20A5-B0E9-E040-9BC1-353D05CCC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2A38E2-1EEE-BF02-7A2A-5AF8887A73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BD8DF-3766-DF42-831A-237EED1984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66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1B3E4BB-C4B8-48AE-5AC4-833B12664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08FFFB-CE73-FA16-2165-3A3FDDF5C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4047A265-0921-0DBC-A75C-5CFF37E1E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E29C9754-8B9D-9AEE-8602-29C3CFECC3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D0B5FB3A-793A-0B18-2E27-E9CCA59C1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panose="02020404030301010803" pitchFamily="18" charset="0"/>
              </a:defRPr>
            </a:lvl1pPr>
          </a:lstStyle>
          <a:p>
            <a:fld id="{579A87C5-0E50-B946-86AE-1A534FC171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72F14B0E-888B-AADF-ACF7-C6246684D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8C0ACFBA-E1A9-8B5A-FB5C-1609B54C9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宋体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宋体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宋体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宋体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>
            <a:extLst>
              <a:ext uri="{FF2B5EF4-FFF2-40B4-BE49-F238E27FC236}">
                <a16:creationId xmlns:a16="http://schemas.microsoft.com/office/drawing/2014/main" id="{CA42C603-0552-5CBE-43E3-53EF8D529BF7}"/>
              </a:ext>
            </a:extLst>
          </p:cNvPr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48131" name="Freeform 3">
              <a:extLst>
                <a:ext uri="{FF2B5EF4-FFF2-40B4-BE49-F238E27FC236}">
                  <a16:creationId xmlns:a16="http://schemas.microsoft.com/office/drawing/2014/main" id="{4885C1F7-B44E-0DC7-8B72-89766F1B9B4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Wingdings" charset="0"/>
                <a:buChar char="n"/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48132" name="Freeform 4">
              <a:extLst>
                <a:ext uri="{FF2B5EF4-FFF2-40B4-BE49-F238E27FC236}">
                  <a16:creationId xmlns:a16="http://schemas.microsoft.com/office/drawing/2014/main" id="{C8207040-9A11-CF1A-1DD9-3B0B83F56ED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Wingdings" charset="0"/>
                <a:buChar char="n"/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48133" name="Freeform 5">
              <a:extLst>
                <a:ext uri="{FF2B5EF4-FFF2-40B4-BE49-F238E27FC236}">
                  <a16:creationId xmlns:a16="http://schemas.microsoft.com/office/drawing/2014/main" id="{8BD2D537-B175-FB08-2B72-08B9C7D9BB6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Wingdings" charset="0"/>
                <a:buChar char="n"/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48134" name="Freeform 6">
              <a:extLst>
                <a:ext uri="{FF2B5EF4-FFF2-40B4-BE49-F238E27FC236}">
                  <a16:creationId xmlns:a16="http://schemas.microsoft.com/office/drawing/2014/main" id="{F0F7E2E7-6C1C-6ACB-1749-62B1CB9D218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Wingdings" charset="0"/>
                <a:buChar char="n"/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48135" name="Oval 7">
              <a:extLst>
                <a:ext uri="{FF2B5EF4-FFF2-40B4-BE49-F238E27FC236}">
                  <a16:creationId xmlns:a16="http://schemas.microsoft.com/office/drawing/2014/main" id="{6DEE32D9-64E4-77D0-0B7F-265F91275F9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charset="0"/>
                <a:buChar char="n"/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48136" name="Oval 8">
              <a:extLst>
                <a:ext uri="{FF2B5EF4-FFF2-40B4-BE49-F238E27FC236}">
                  <a16:creationId xmlns:a16="http://schemas.microsoft.com/office/drawing/2014/main" id="{63C220AD-0306-2FE6-27BB-5469714721C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charset="0"/>
                <a:buChar char="n"/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48137" name="Oval 9">
              <a:extLst>
                <a:ext uri="{FF2B5EF4-FFF2-40B4-BE49-F238E27FC236}">
                  <a16:creationId xmlns:a16="http://schemas.microsoft.com/office/drawing/2014/main" id="{55B3A02E-A927-AD35-04FA-04722243DC8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charset="0"/>
                <a:buChar char="n"/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</p:grpSp>
      <p:sp>
        <p:nvSpPr>
          <p:cNvPr id="48138" name="Rectangle 10">
            <a:extLst>
              <a:ext uri="{FF2B5EF4-FFF2-40B4-BE49-F238E27FC236}">
                <a16:creationId xmlns:a16="http://schemas.microsoft.com/office/drawing/2014/main" id="{B15AB644-03E2-B470-0AF7-1C795A64C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8139" name="Rectangle 11">
            <a:extLst>
              <a:ext uri="{FF2B5EF4-FFF2-40B4-BE49-F238E27FC236}">
                <a16:creationId xmlns:a16="http://schemas.microsoft.com/office/drawing/2014/main" id="{E68EA568-E90C-67C9-DED1-0EF375F5C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8140" name="Rectangle 12">
            <a:extLst>
              <a:ext uri="{FF2B5EF4-FFF2-40B4-BE49-F238E27FC236}">
                <a16:creationId xmlns:a16="http://schemas.microsoft.com/office/drawing/2014/main" id="{1BB9814A-25CE-3645-1560-37522EEF8F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41" name="Rectangle 13">
            <a:extLst>
              <a:ext uri="{FF2B5EF4-FFF2-40B4-BE49-F238E27FC236}">
                <a16:creationId xmlns:a16="http://schemas.microsoft.com/office/drawing/2014/main" id="{18327499-0FE3-CE9F-DCC8-8E02867591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42" name="Rectangle 14">
            <a:extLst>
              <a:ext uri="{FF2B5EF4-FFF2-40B4-BE49-F238E27FC236}">
                <a16:creationId xmlns:a16="http://schemas.microsoft.com/office/drawing/2014/main" id="{F9A10951-7BAB-8C95-F316-10EA653456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EB2E21F-0FC7-794C-8783-36015574A85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53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宋体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kumimoji="1"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宋体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reeform 2">
            <a:extLst>
              <a:ext uri="{FF2B5EF4-FFF2-40B4-BE49-F238E27FC236}">
                <a16:creationId xmlns:a16="http://schemas.microsoft.com/office/drawing/2014/main" id="{7F54A310-125C-892A-7A4A-EB5E2A93C765}"/>
              </a:ext>
            </a:extLst>
          </p:cNvPr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>
              <a:gd name="T0" fmla="*/ 0 w 179"/>
              <a:gd name="T1" fmla="*/ 132 h 132"/>
              <a:gd name="T2" fmla="*/ 29 w 179"/>
              <a:gd name="T3" fmla="*/ 132 h 132"/>
              <a:gd name="T4" fmla="*/ 77 w 179"/>
              <a:gd name="T5" fmla="*/ 108 h 132"/>
              <a:gd name="T6" fmla="*/ 119 w 179"/>
              <a:gd name="T7" fmla="*/ 78 h 132"/>
              <a:gd name="T8" fmla="*/ 155 w 179"/>
              <a:gd name="T9" fmla="*/ 48 h 132"/>
              <a:gd name="T10" fmla="*/ 179 w 179"/>
              <a:gd name="T11" fmla="*/ 12 h 132"/>
              <a:gd name="T12" fmla="*/ 173 w 179"/>
              <a:gd name="T13" fmla="*/ 6 h 132"/>
              <a:gd name="T14" fmla="*/ 167 w 179"/>
              <a:gd name="T15" fmla="*/ 0 h 132"/>
              <a:gd name="T16" fmla="*/ 137 w 179"/>
              <a:gd name="T17" fmla="*/ 42 h 132"/>
              <a:gd name="T18" fmla="*/ 101 w 179"/>
              <a:gd name="T19" fmla="*/ 78 h 132"/>
              <a:gd name="T20" fmla="*/ 53 w 179"/>
              <a:gd name="T21" fmla="*/ 108 h 132"/>
              <a:gd name="T22" fmla="*/ 0 w 179"/>
              <a:gd name="T23" fmla="*/ 132 h 132"/>
              <a:gd name="T24" fmla="*/ 0 w 179"/>
              <a:gd name="T2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charset="0"/>
              <a:buChar char="n"/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629F4236-D0FF-0B0D-E867-3B2A6001FD3D}"/>
              </a:ext>
            </a:extLst>
          </p:cNvPr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25609" name="Freeform 4">
              <a:extLst>
                <a:ext uri="{FF2B5EF4-FFF2-40B4-BE49-F238E27FC236}">
                  <a16:creationId xmlns:a16="http://schemas.microsoft.com/office/drawing/2014/main" id="{AD9FD39A-42F9-3678-63CF-CACA8A8E0E5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902 w 5740"/>
                <a:gd name="T1" fmla="*/ 1 h 4316"/>
                <a:gd name="T2" fmla="*/ 0 w 5740"/>
                <a:gd name="T3" fmla="*/ 1 h 4316"/>
                <a:gd name="T4" fmla="*/ 0 w 5740"/>
                <a:gd name="T5" fmla="*/ 0 h 4316"/>
                <a:gd name="T6" fmla="*/ 5902 w 5740"/>
                <a:gd name="T7" fmla="*/ 0 h 4316"/>
                <a:gd name="T8" fmla="*/ 5902 w 5740"/>
                <a:gd name="T9" fmla="*/ 1 h 4316"/>
                <a:gd name="T10" fmla="*/ 5902 w 5740"/>
                <a:gd name="T11" fmla="*/ 1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10" name="Group 5">
              <a:extLst>
                <a:ext uri="{FF2B5EF4-FFF2-40B4-BE49-F238E27FC236}">
                  <a16:creationId xmlns:a16="http://schemas.microsoft.com/office/drawing/2014/main" id="{F69B0823-99B7-0C3E-DD1F-A7DD7717F19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1206" name="Oval 6">
                <a:extLst>
                  <a:ext uri="{FF2B5EF4-FFF2-40B4-BE49-F238E27FC236}">
                    <a16:creationId xmlns:a16="http://schemas.microsoft.com/office/drawing/2014/main" id="{4F52D7BB-A985-E9E8-829F-51D7643064C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07" name="Oval 7">
                <a:extLst>
                  <a:ext uri="{FF2B5EF4-FFF2-40B4-BE49-F238E27FC236}">
                    <a16:creationId xmlns:a16="http://schemas.microsoft.com/office/drawing/2014/main" id="{D96DF165-E600-1AF5-8714-9F665449210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08" name="Oval 8">
                <a:extLst>
                  <a:ext uri="{FF2B5EF4-FFF2-40B4-BE49-F238E27FC236}">
                    <a16:creationId xmlns:a16="http://schemas.microsoft.com/office/drawing/2014/main" id="{2E775BD1-25ED-A83B-1494-04A11BC52EF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09" name="Oval 9">
                <a:extLst>
                  <a:ext uri="{FF2B5EF4-FFF2-40B4-BE49-F238E27FC236}">
                    <a16:creationId xmlns:a16="http://schemas.microsoft.com/office/drawing/2014/main" id="{3ACBE490-EEB4-3514-6BF3-50573E0F29B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10" name="Oval 10">
                <a:extLst>
                  <a:ext uri="{FF2B5EF4-FFF2-40B4-BE49-F238E27FC236}">
                    <a16:creationId xmlns:a16="http://schemas.microsoft.com/office/drawing/2014/main" id="{78A8E7A1-9510-C97B-52BA-8E13A162B6C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11" name="Freeform 11">
                <a:extLst>
                  <a:ext uri="{FF2B5EF4-FFF2-40B4-BE49-F238E27FC236}">
                    <a16:creationId xmlns:a16="http://schemas.microsoft.com/office/drawing/2014/main" id="{69DBE75F-F239-03FD-7C94-2C317304DBF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>
                  <a:gd name="T0" fmla="*/ 376 w 382"/>
                  <a:gd name="T1" fmla="*/ 12 h 161"/>
                  <a:gd name="T2" fmla="*/ 257 w 382"/>
                  <a:gd name="T3" fmla="*/ 24 h 161"/>
                  <a:gd name="T4" fmla="*/ 149 w 382"/>
                  <a:gd name="T5" fmla="*/ 54 h 161"/>
                  <a:gd name="T6" fmla="*/ 101 w 382"/>
                  <a:gd name="T7" fmla="*/ 77 h 161"/>
                  <a:gd name="T8" fmla="*/ 59 w 382"/>
                  <a:gd name="T9" fmla="*/ 101 h 161"/>
                  <a:gd name="T10" fmla="*/ 24 w 382"/>
                  <a:gd name="T11" fmla="*/ 131 h 161"/>
                  <a:gd name="T12" fmla="*/ 0 w 382"/>
                  <a:gd name="T13" fmla="*/ 161 h 161"/>
                  <a:gd name="T14" fmla="*/ 0 w 382"/>
                  <a:gd name="T15" fmla="*/ 137 h 161"/>
                  <a:gd name="T16" fmla="*/ 29 w 382"/>
                  <a:gd name="T17" fmla="*/ 107 h 161"/>
                  <a:gd name="T18" fmla="*/ 65 w 382"/>
                  <a:gd name="T19" fmla="*/ 83 h 161"/>
                  <a:gd name="T20" fmla="*/ 155 w 382"/>
                  <a:gd name="T21" fmla="*/ 36 h 161"/>
                  <a:gd name="T22" fmla="*/ 257 w 382"/>
                  <a:gd name="T23" fmla="*/ 12 h 161"/>
                  <a:gd name="T24" fmla="*/ 376 w 382"/>
                  <a:gd name="T25" fmla="*/ 0 h 161"/>
                  <a:gd name="T26" fmla="*/ 376 w 382"/>
                  <a:gd name="T27" fmla="*/ 0 h 161"/>
                  <a:gd name="T28" fmla="*/ 382 w 382"/>
                  <a:gd name="T29" fmla="*/ 0 h 161"/>
                  <a:gd name="T30" fmla="*/ 382 w 382"/>
                  <a:gd name="T31" fmla="*/ 12 h 161"/>
                  <a:gd name="T32" fmla="*/ 376 w 382"/>
                  <a:gd name="T33" fmla="*/ 12 h 161"/>
                  <a:gd name="T34" fmla="*/ 376 w 382"/>
                  <a:gd name="T35" fmla="*/ 12 h 161"/>
                  <a:gd name="T36" fmla="*/ 376 w 382"/>
                  <a:gd name="T37" fmla="*/ 1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12" name="Freeform 12">
                <a:extLst>
                  <a:ext uri="{FF2B5EF4-FFF2-40B4-BE49-F238E27FC236}">
                    <a16:creationId xmlns:a16="http://schemas.microsoft.com/office/drawing/2014/main" id="{2D1EB7D4-A22A-4549-D052-65F99EC8158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>
                  <a:gd name="T0" fmla="*/ 257 w 443"/>
                  <a:gd name="T1" fmla="*/ 54 h 66"/>
                  <a:gd name="T2" fmla="*/ 353 w 443"/>
                  <a:gd name="T3" fmla="*/ 48 h 66"/>
                  <a:gd name="T4" fmla="*/ 443 w 443"/>
                  <a:gd name="T5" fmla="*/ 24 h 66"/>
                  <a:gd name="T6" fmla="*/ 443 w 443"/>
                  <a:gd name="T7" fmla="*/ 36 h 66"/>
                  <a:gd name="T8" fmla="*/ 353 w 443"/>
                  <a:gd name="T9" fmla="*/ 60 h 66"/>
                  <a:gd name="T10" fmla="*/ 257 w 443"/>
                  <a:gd name="T11" fmla="*/ 66 h 66"/>
                  <a:gd name="T12" fmla="*/ 186 w 443"/>
                  <a:gd name="T13" fmla="*/ 60 h 66"/>
                  <a:gd name="T14" fmla="*/ 120 w 443"/>
                  <a:gd name="T15" fmla="*/ 48 h 66"/>
                  <a:gd name="T16" fmla="*/ 60 w 443"/>
                  <a:gd name="T17" fmla="*/ 36 h 66"/>
                  <a:gd name="T18" fmla="*/ 0 w 443"/>
                  <a:gd name="T19" fmla="*/ 12 h 66"/>
                  <a:gd name="T20" fmla="*/ 0 w 443"/>
                  <a:gd name="T21" fmla="*/ 0 h 66"/>
                  <a:gd name="T22" fmla="*/ 54 w 443"/>
                  <a:gd name="T23" fmla="*/ 24 h 66"/>
                  <a:gd name="T24" fmla="*/ 120 w 443"/>
                  <a:gd name="T25" fmla="*/ 36 h 66"/>
                  <a:gd name="T26" fmla="*/ 186 w 443"/>
                  <a:gd name="T27" fmla="*/ 48 h 66"/>
                  <a:gd name="T28" fmla="*/ 257 w 443"/>
                  <a:gd name="T29" fmla="*/ 54 h 66"/>
                  <a:gd name="T30" fmla="*/ 257 w 443"/>
                  <a:gd name="T31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13" name="Freeform 13">
                <a:extLst>
                  <a:ext uri="{FF2B5EF4-FFF2-40B4-BE49-F238E27FC236}">
                    <a16:creationId xmlns:a16="http://schemas.microsoft.com/office/drawing/2014/main" id="{C782CE5F-1BBB-405E-A05C-1A29657EC02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>
                  <a:gd name="T0" fmla="*/ 12 w 89"/>
                  <a:gd name="T1" fmla="*/ 66 h 216"/>
                  <a:gd name="T2" fmla="*/ 18 w 89"/>
                  <a:gd name="T3" fmla="*/ 108 h 216"/>
                  <a:gd name="T4" fmla="*/ 36 w 89"/>
                  <a:gd name="T5" fmla="*/ 144 h 216"/>
                  <a:gd name="T6" fmla="*/ 60 w 89"/>
                  <a:gd name="T7" fmla="*/ 180 h 216"/>
                  <a:gd name="T8" fmla="*/ 89 w 89"/>
                  <a:gd name="T9" fmla="*/ 216 h 216"/>
                  <a:gd name="T10" fmla="*/ 72 w 89"/>
                  <a:gd name="T11" fmla="*/ 216 h 216"/>
                  <a:gd name="T12" fmla="*/ 42 w 89"/>
                  <a:gd name="T13" fmla="*/ 180 h 216"/>
                  <a:gd name="T14" fmla="*/ 18 w 89"/>
                  <a:gd name="T15" fmla="*/ 144 h 216"/>
                  <a:gd name="T16" fmla="*/ 6 w 89"/>
                  <a:gd name="T17" fmla="*/ 108 h 216"/>
                  <a:gd name="T18" fmla="*/ 0 w 89"/>
                  <a:gd name="T19" fmla="*/ 66 h 216"/>
                  <a:gd name="T20" fmla="*/ 0 w 89"/>
                  <a:gd name="T21" fmla="*/ 30 h 216"/>
                  <a:gd name="T22" fmla="*/ 12 w 89"/>
                  <a:gd name="T23" fmla="*/ 0 h 216"/>
                  <a:gd name="T24" fmla="*/ 30 w 89"/>
                  <a:gd name="T25" fmla="*/ 0 h 216"/>
                  <a:gd name="T26" fmla="*/ 18 w 89"/>
                  <a:gd name="T27" fmla="*/ 30 h 216"/>
                  <a:gd name="T28" fmla="*/ 12 w 89"/>
                  <a:gd name="T29" fmla="*/ 66 h 216"/>
                  <a:gd name="T30" fmla="*/ 12 w 89"/>
                  <a:gd name="T31" fmla="*/ 6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14" name="Freeform 14">
                <a:extLst>
                  <a:ext uri="{FF2B5EF4-FFF2-40B4-BE49-F238E27FC236}">
                    <a16:creationId xmlns:a16="http://schemas.microsoft.com/office/drawing/2014/main" id="{D2F54B3B-9B24-6073-7820-650EC896B08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>
                  <a:gd name="T0" fmla="*/ 382 w 747"/>
                  <a:gd name="T1" fmla="*/ 443 h 461"/>
                  <a:gd name="T2" fmla="*/ 311 w 747"/>
                  <a:gd name="T3" fmla="*/ 437 h 461"/>
                  <a:gd name="T4" fmla="*/ 245 w 747"/>
                  <a:gd name="T5" fmla="*/ 425 h 461"/>
                  <a:gd name="T6" fmla="*/ 185 w 747"/>
                  <a:gd name="T7" fmla="*/ 407 h 461"/>
                  <a:gd name="T8" fmla="*/ 131 w 747"/>
                  <a:gd name="T9" fmla="*/ 383 h 461"/>
                  <a:gd name="T10" fmla="*/ 83 w 747"/>
                  <a:gd name="T11" fmla="*/ 347 h 461"/>
                  <a:gd name="T12" fmla="*/ 53 w 747"/>
                  <a:gd name="T13" fmla="*/ 311 h 461"/>
                  <a:gd name="T14" fmla="*/ 30 w 747"/>
                  <a:gd name="T15" fmla="*/ 269 h 461"/>
                  <a:gd name="T16" fmla="*/ 24 w 747"/>
                  <a:gd name="T17" fmla="*/ 227 h 461"/>
                  <a:gd name="T18" fmla="*/ 30 w 747"/>
                  <a:gd name="T19" fmla="*/ 185 h 461"/>
                  <a:gd name="T20" fmla="*/ 53 w 747"/>
                  <a:gd name="T21" fmla="*/ 143 h 461"/>
                  <a:gd name="T22" fmla="*/ 83 w 747"/>
                  <a:gd name="T23" fmla="*/ 107 h 461"/>
                  <a:gd name="T24" fmla="*/ 131 w 747"/>
                  <a:gd name="T25" fmla="*/ 77 h 461"/>
                  <a:gd name="T26" fmla="*/ 185 w 747"/>
                  <a:gd name="T27" fmla="*/ 47 h 461"/>
                  <a:gd name="T28" fmla="*/ 245 w 747"/>
                  <a:gd name="T29" fmla="*/ 30 h 461"/>
                  <a:gd name="T30" fmla="*/ 311 w 747"/>
                  <a:gd name="T31" fmla="*/ 18 h 461"/>
                  <a:gd name="T32" fmla="*/ 382 w 747"/>
                  <a:gd name="T33" fmla="*/ 12 h 461"/>
                  <a:gd name="T34" fmla="*/ 478 w 747"/>
                  <a:gd name="T35" fmla="*/ 18 h 461"/>
                  <a:gd name="T36" fmla="*/ 562 w 747"/>
                  <a:gd name="T37" fmla="*/ 41 h 461"/>
                  <a:gd name="T38" fmla="*/ 562 w 747"/>
                  <a:gd name="T39" fmla="*/ 36 h 461"/>
                  <a:gd name="T40" fmla="*/ 562 w 747"/>
                  <a:gd name="T41" fmla="*/ 30 h 461"/>
                  <a:gd name="T42" fmla="*/ 478 w 747"/>
                  <a:gd name="T43" fmla="*/ 6 h 461"/>
                  <a:gd name="T44" fmla="*/ 382 w 747"/>
                  <a:gd name="T45" fmla="*/ 0 h 461"/>
                  <a:gd name="T46" fmla="*/ 305 w 747"/>
                  <a:gd name="T47" fmla="*/ 6 h 461"/>
                  <a:gd name="T48" fmla="*/ 233 w 747"/>
                  <a:gd name="T49" fmla="*/ 18 h 461"/>
                  <a:gd name="T50" fmla="*/ 167 w 747"/>
                  <a:gd name="T51" fmla="*/ 41 h 461"/>
                  <a:gd name="T52" fmla="*/ 113 w 747"/>
                  <a:gd name="T53" fmla="*/ 65 h 461"/>
                  <a:gd name="T54" fmla="*/ 65 w 747"/>
                  <a:gd name="T55" fmla="*/ 101 h 461"/>
                  <a:gd name="T56" fmla="*/ 30 w 747"/>
                  <a:gd name="T57" fmla="*/ 137 h 461"/>
                  <a:gd name="T58" fmla="*/ 6 w 747"/>
                  <a:gd name="T59" fmla="*/ 179 h 461"/>
                  <a:gd name="T60" fmla="*/ 0 w 747"/>
                  <a:gd name="T61" fmla="*/ 227 h 461"/>
                  <a:gd name="T62" fmla="*/ 6 w 747"/>
                  <a:gd name="T63" fmla="*/ 275 h 461"/>
                  <a:gd name="T64" fmla="*/ 30 w 747"/>
                  <a:gd name="T65" fmla="*/ 317 h 461"/>
                  <a:gd name="T66" fmla="*/ 65 w 747"/>
                  <a:gd name="T67" fmla="*/ 359 h 461"/>
                  <a:gd name="T68" fmla="*/ 113 w 747"/>
                  <a:gd name="T69" fmla="*/ 395 h 461"/>
                  <a:gd name="T70" fmla="*/ 167 w 747"/>
                  <a:gd name="T71" fmla="*/ 419 h 461"/>
                  <a:gd name="T72" fmla="*/ 233 w 747"/>
                  <a:gd name="T73" fmla="*/ 443 h 461"/>
                  <a:gd name="T74" fmla="*/ 305 w 747"/>
                  <a:gd name="T75" fmla="*/ 455 h 461"/>
                  <a:gd name="T76" fmla="*/ 382 w 747"/>
                  <a:gd name="T77" fmla="*/ 461 h 461"/>
                  <a:gd name="T78" fmla="*/ 448 w 747"/>
                  <a:gd name="T79" fmla="*/ 455 h 461"/>
                  <a:gd name="T80" fmla="*/ 508 w 747"/>
                  <a:gd name="T81" fmla="*/ 449 h 461"/>
                  <a:gd name="T82" fmla="*/ 609 w 747"/>
                  <a:gd name="T83" fmla="*/ 413 h 461"/>
                  <a:gd name="T84" fmla="*/ 657 w 747"/>
                  <a:gd name="T85" fmla="*/ 389 h 461"/>
                  <a:gd name="T86" fmla="*/ 693 w 747"/>
                  <a:gd name="T87" fmla="*/ 359 h 461"/>
                  <a:gd name="T88" fmla="*/ 723 w 747"/>
                  <a:gd name="T89" fmla="*/ 329 h 461"/>
                  <a:gd name="T90" fmla="*/ 747 w 747"/>
                  <a:gd name="T91" fmla="*/ 293 h 461"/>
                  <a:gd name="T92" fmla="*/ 741 w 747"/>
                  <a:gd name="T93" fmla="*/ 287 h 461"/>
                  <a:gd name="T94" fmla="*/ 729 w 747"/>
                  <a:gd name="T95" fmla="*/ 281 h 461"/>
                  <a:gd name="T96" fmla="*/ 711 w 747"/>
                  <a:gd name="T97" fmla="*/ 317 h 461"/>
                  <a:gd name="T98" fmla="*/ 681 w 747"/>
                  <a:gd name="T99" fmla="*/ 347 h 461"/>
                  <a:gd name="T100" fmla="*/ 645 w 747"/>
                  <a:gd name="T101" fmla="*/ 377 h 461"/>
                  <a:gd name="T102" fmla="*/ 604 w 747"/>
                  <a:gd name="T103" fmla="*/ 401 h 461"/>
                  <a:gd name="T104" fmla="*/ 502 w 747"/>
                  <a:gd name="T105" fmla="*/ 431 h 461"/>
                  <a:gd name="T106" fmla="*/ 442 w 747"/>
                  <a:gd name="T107" fmla="*/ 443 h 461"/>
                  <a:gd name="T108" fmla="*/ 382 w 747"/>
                  <a:gd name="T109" fmla="*/ 443 h 461"/>
                  <a:gd name="T110" fmla="*/ 382 w 747"/>
                  <a:gd name="T111" fmla="*/ 44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15" name="Freeform 15">
                <a:extLst>
                  <a:ext uri="{FF2B5EF4-FFF2-40B4-BE49-F238E27FC236}">
                    <a16:creationId xmlns:a16="http://schemas.microsoft.com/office/drawing/2014/main" id="{9902F2A5-A96D-E65C-3B10-6D2E17BDC97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>
                  <a:gd name="T0" fmla="*/ 0 w 96"/>
                  <a:gd name="T1" fmla="*/ 0 h 30"/>
                  <a:gd name="T2" fmla="*/ 0 w 96"/>
                  <a:gd name="T3" fmla="*/ 12 h 30"/>
                  <a:gd name="T4" fmla="*/ 48 w 96"/>
                  <a:gd name="T5" fmla="*/ 18 h 30"/>
                  <a:gd name="T6" fmla="*/ 96 w 96"/>
                  <a:gd name="T7" fmla="*/ 30 h 30"/>
                  <a:gd name="T8" fmla="*/ 96 w 96"/>
                  <a:gd name="T9" fmla="*/ 24 h 30"/>
                  <a:gd name="T10" fmla="*/ 96 w 96"/>
                  <a:gd name="T11" fmla="*/ 18 h 30"/>
                  <a:gd name="T12" fmla="*/ 48 w 96"/>
                  <a:gd name="T13" fmla="*/ 12 h 30"/>
                  <a:gd name="T14" fmla="*/ 0 w 96"/>
                  <a:gd name="T15" fmla="*/ 0 h 30"/>
                  <a:gd name="T16" fmla="*/ 0 w 96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16" name="Oval 16">
                <a:extLst>
                  <a:ext uri="{FF2B5EF4-FFF2-40B4-BE49-F238E27FC236}">
                    <a16:creationId xmlns:a16="http://schemas.microsoft.com/office/drawing/2014/main" id="{21F2A96F-8AA1-FB5F-D32D-5158FE8B09B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</p:grpSp>
        <p:grpSp>
          <p:nvGrpSpPr>
            <p:cNvPr id="25611" name="Group 17">
              <a:extLst>
                <a:ext uri="{FF2B5EF4-FFF2-40B4-BE49-F238E27FC236}">
                  <a16:creationId xmlns:a16="http://schemas.microsoft.com/office/drawing/2014/main" id="{F8468193-981F-47CA-5F09-8D198034B88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51218" name="Oval 18">
                <a:extLst>
                  <a:ext uri="{FF2B5EF4-FFF2-40B4-BE49-F238E27FC236}">
                    <a16:creationId xmlns:a16="http://schemas.microsoft.com/office/drawing/2014/main" id="{B46155A7-8C08-1E35-C453-39742FE9808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19" name="Oval 19">
                <a:extLst>
                  <a:ext uri="{FF2B5EF4-FFF2-40B4-BE49-F238E27FC236}">
                    <a16:creationId xmlns:a16="http://schemas.microsoft.com/office/drawing/2014/main" id="{836CF947-812C-6681-11E5-80E94B5C8DD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20" name="Oval 20">
                <a:extLst>
                  <a:ext uri="{FF2B5EF4-FFF2-40B4-BE49-F238E27FC236}">
                    <a16:creationId xmlns:a16="http://schemas.microsoft.com/office/drawing/2014/main" id="{73B88F93-7DC9-0734-FF72-7A149989CBD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21" name="Oval 21">
                <a:extLst>
                  <a:ext uri="{FF2B5EF4-FFF2-40B4-BE49-F238E27FC236}">
                    <a16:creationId xmlns:a16="http://schemas.microsoft.com/office/drawing/2014/main" id="{874EBB9E-C633-4507-69E3-A7544D9F041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22" name="Oval 22">
                <a:extLst>
                  <a:ext uri="{FF2B5EF4-FFF2-40B4-BE49-F238E27FC236}">
                    <a16:creationId xmlns:a16="http://schemas.microsoft.com/office/drawing/2014/main" id="{62D00F6D-754E-A4BD-F134-F5A7705348D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23" name="Oval 23">
                <a:extLst>
                  <a:ext uri="{FF2B5EF4-FFF2-40B4-BE49-F238E27FC236}">
                    <a16:creationId xmlns:a16="http://schemas.microsoft.com/office/drawing/2014/main" id="{F575F2E7-8C23-4890-F944-EEC8253EE8F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24" name="Oval 24">
                <a:extLst>
                  <a:ext uri="{FF2B5EF4-FFF2-40B4-BE49-F238E27FC236}">
                    <a16:creationId xmlns:a16="http://schemas.microsoft.com/office/drawing/2014/main" id="{1101E98B-939D-EF9E-7D86-CD79F8C6BF6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25" name="Oval 25">
                <a:extLst>
                  <a:ext uri="{FF2B5EF4-FFF2-40B4-BE49-F238E27FC236}">
                    <a16:creationId xmlns:a16="http://schemas.microsoft.com/office/drawing/2014/main" id="{0912D190-C767-343D-6319-ABD8367A627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26" name="Freeform 26">
                <a:extLst>
                  <a:ext uri="{FF2B5EF4-FFF2-40B4-BE49-F238E27FC236}">
                    <a16:creationId xmlns:a16="http://schemas.microsoft.com/office/drawing/2014/main" id="{25430B0F-D03A-0813-B05D-6619E0E7311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>
                  <a:gd name="T0" fmla="*/ 6 w 448"/>
                  <a:gd name="T1" fmla="*/ 6 h 186"/>
                  <a:gd name="T2" fmla="*/ 78 w 448"/>
                  <a:gd name="T3" fmla="*/ 12 h 186"/>
                  <a:gd name="T4" fmla="*/ 150 w 448"/>
                  <a:gd name="T5" fmla="*/ 18 h 186"/>
                  <a:gd name="T6" fmla="*/ 215 w 448"/>
                  <a:gd name="T7" fmla="*/ 36 h 186"/>
                  <a:gd name="T8" fmla="*/ 275 w 448"/>
                  <a:gd name="T9" fmla="*/ 60 h 186"/>
                  <a:gd name="T10" fmla="*/ 329 w 448"/>
                  <a:gd name="T11" fmla="*/ 84 h 186"/>
                  <a:gd name="T12" fmla="*/ 377 w 448"/>
                  <a:gd name="T13" fmla="*/ 114 h 186"/>
                  <a:gd name="T14" fmla="*/ 419 w 448"/>
                  <a:gd name="T15" fmla="*/ 150 h 186"/>
                  <a:gd name="T16" fmla="*/ 448 w 448"/>
                  <a:gd name="T17" fmla="*/ 186 h 186"/>
                  <a:gd name="T18" fmla="*/ 448 w 448"/>
                  <a:gd name="T19" fmla="*/ 162 h 186"/>
                  <a:gd name="T20" fmla="*/ 413 w 448"/>
                  <a:gd name="T21" fmla="*/ 126 h 186"/>
                  <a:gd name="T22" fmla="*/ 371 w 448"/>
                  <a:gd name="T23" fmla="*/ 96 h 186"/>
                  <a:gd name="T24" fmla="*/ 323 w 448"/>
                  <a:gd name="T25" fmla="*/ 66 h 186"/>
                  <a:gd name="T26" fmla="*/ 269 w 448"/>
                  <a:gd name="T27" fmla="*/ 48 h 186"/>
                  <a:gd name="T28" fmla="*/ 144 w 448"/>
                  <a:gd name="T29" fmla="*/ 12 h 186"/>
                  <a:gd name="T30" fmla="*/ 78 w 448"/>
                  <a:gd name="T31" fmla="*/ 6 h 186"/>
                  <a:gd name="T32" fmla="*/ 6 w 448"/>
                  <a:gd name="T33" fmla="*/ 0 h 186"/>
                  <a:gd name="T34" fmla="*/ 0 w 448"/>
                  <a:gd name="T35" fmla="*/ 0 h 186"/>
                  <a:gd name="T36" fmla="*/ 0 w 448"/>
                  <a:gd name="T37" fmla="*/ 0 h 186"/>
                  <a:gd name="T38" fmla="*/ 0 w 448"/>
                  <a:gd name="T39" fmla="*/ 6 h 186"/>
                  <a:gd name="T40" fmla="*/ 0 w 448"/>
                  <a:gd name="T41" fmla="*/ 6 h 186"/>
                  <a:gd name="T42" fmla="*/ 6 w 448"/>
                  <a:gd name="T43" fmla="*/ 6 h 186"/>
                  <a:gd name="T44" fmla="*/ 6 w 448"/>
                  <a:gd name="T45" fmla="*/ 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27" name="Freeform 27">
                <a:extLst>
                  <a:ext uri="{FF2B5EF4-FFF2-40B4-BE49-F238E27FC236}">
                    <a16:creationId xmlns:a16="http://schemas.microsoft.com/office/drawing/2014/main" id="{EA266BAB-9568-7D34-1A23-C6815F6F1A0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>
                  <a:gd name="T0" fmla="*/ 23 w 890"/>
                  <a:gd name="T1" fmla="*/ 276 h 462"/>
                  <a:gd name="T2" fmla="*/ 29 w 890"/>
                  <a:gd name="T3" fmla="*/ 222 h 462"/>
                  <a:gd name="T4" fmla="*/ 59 w 890"/>
                  <a:gd name="T5" fmla="*/ 174 h 462"/>
                  <a:gd name="T6" fmla="*/ 95 w 890"/>
                  <a:gd name="T7" fmla="*/ 132 h 462"/>
                  <a:gd name="T8" fmla="*/ 149 w 890"/>
                  <a:gd name="T9" fmla="*/ 96 h 462"/>
                  <a:gd name="T10" fmla="*/ 209 w 890"/>
                  <a:gd name="T11" fmla="*/ 60 h 462"/>
                  <a:gd name="T12" fmla="*/ 281 w 890"/>
                  <a:gd name="T13" fmla="*/ 36 h 462"/>
                  <a:gd name="T14" fmla="*/ 364 w 890"/>
                  <a:gd name="T15" fmla="*/ 24 h 462"/>
                  <a:gd name="T16" fmla="*/ 448 w 890"/>
                  <a:gd name="T17" fmla="*/ 18 h 462"/>
                  <a:gd name="T18" fmla="*/ 532 w 890"/>
                  <a:gd name="T19" fmla="*/ 24 h 462"/>
                  <a:gd name="T20" fmla="*/ 609 w 890"/>
                  <a:gd name="T21" fmla="*/ 36 h 462"/>
                  <a:gd name="T22" fmla="*/ 681 w 890"/>
                  <a:gd name="T23" fmla="*/ 60 h 462"/>
                  <a:gd name="T24" fmla="*/ 741 w 890"/>
                  <a:gd name="T25" fmla="*/ 96 h 462"/>
                  <a:gd name="T26" fmla="*/ 795 w 890"/>
                  <a:gd name="T27" fmla="*/ 132 h 462"/>
                  <a:gd name="T28" fmla="*/ 831 w 890"/>
                  <a:gd name="T29" fmla="*/ 174 h 462"/>
                  <a:gd name="T30" fmla="*/ 861 w 890"/>
                  <a:gd name="T31" fmla="*/ 222 h 462"/>
                  <a:gd name="T32" fmla="*/ 867 w 890"/>
                  <a:gd name="T33" fmla="*/ 276 h 462"/>
                  <a:gd name="T34" fmla="*/ 855 w 890"/>
                  <a:gd name="T35" fmla="*/ 330 h 462"/>
                  <a:gd name="T36" fmla="*/ 831 w 890"/>
                  <a:gd name="T37" fmla="*/ 378 h 462"/>
                  <a:gd name="T38" fmla="*/ 783 w 890"/>
                  <a:gd name="T39" fmla="*/ 426 h 462"/>
                  <a:gd name="T40" fmla="*/ 723 w 890"/>
                  <a:gd name="T41" fmla="*/ 462 h 462"/>
                  <a:gd name="T42" fmla="*/ 765 w 890"/>
                  <a:gd name="T43" fmla="*/ 462 h 462"/>
                  <a:gd name="T44" fmla="*/ 819 w 890"/>
                  <a:gd name="T45" fmla="*/ 426 h 462"/>
                  <a:gd name="T46" fmla="*/ 855 w 890"/>
                  <a:gd name="T47" fmla="*/ 378 h 462"/>
                  <a:gd name="T48" fmla="*/ 884 w 890"/>
                  <a:gd name="T49" fmla="*/ 330 h 462"/>
                  <a:gd name="T50" fmla="*/ 890 w 890"/>
                  <a:gd name="T51" fmla="*/ 276 h 462"/>
                  <a:gd name="T52" fmla="*/ 884 w 890"/>
                  <a:gd name="T53" fmla="*/ 222 h 462"/>
                  <a:gd name="T54" fmla="*/ 855 w 890"/>
                  <a:gd name="T55" fmla="*/ 168 h 462"/>
                  <a:gd name="T56" fmla="*/ 813 w 890"/>
                  <a:gd name="T57" fmla="*/ 120 h 462"/>
                  <a:gd name="T58" fmla="*/ 759 w 890"/>
                  <a:gd name="T59" fmla="*/ 84 h 462"/>
                  <a:gd name="T60" fmla="*/ 693 w 890"/>
                  <a:gd name="T61" fmla="*/ 48 h 462"/>
                  <a:gd name="T62" fmla="*/ 621 w 890"/>
                  <a:gd name="T63" fmla="*/ 24 h 462"/>
                  <a:gd name="T64" fmla="*/ 538 w 890"/>
                  <a:gd name="T65" fmla="*/ 6 h 462"/>
                  <a:gd name="T66" fmla="*/ 448 w 890"/>
                  <a:gd name="T67" fmla="*/ 0 h 462"/>
                  <a:gd name="T68" fmla="*/ 358 w 890"/>
                  <a:gd name="T69" fmla="*/ 6 h 462"/>
                  <a:gd name="T70" fmla="*/ 275 w 890"/>
                  <a:gd name="T71" fmla="*/ 24 h 462"/>
                  <a:gd name="T72" fmla="*/ 197 w 890"/>
                  <a:gd name="T73" fmla="*/ 48 h 462"/>
                  <a:gd name="T74" fmla="*/ 131 w 890"/>
                  <a:gd name="T75" fmla="*/ 84 h 462"/>
                  <a:gd name="T76" fmla="*/ 77 w 890"/>
                  <a:gd name="T77" fmla="*/ 120 h 462"/>
                  <a:gd name="T78" fmla="*/ 35 w 890"/>
                  <a:gd name="T79" fmla="*/ 168 h 462"/>
                  <a:gd name="T80" fmla="*/ 12 w 890"/>
                  <a:gd name="T81" fmla="*/ 222 h 462"/>
                  <a:gd name="T82" fmla="*/ 0 w 890"/>
                  <a:gd name="T83" fmla="*/ 276 h 462"/>
                  <a:gd name="T84" fmla="*/ 6 w 890"/>
                  <a:gd name="T85" fmla="*/ 330 h 462"/>
                  <a:gd name="T86" fmla="*/ 35 w 890"/>
                  <a:gd name="T87" fmla="*/ 378 h 462"/>
                  <a:gd name="T88" fmla="*/ 71 w 890"/>
                  <a:gd name="T89" fmla="*/ 426 h 462"/>
                  <a:gd name="T90" fmla="*/ 125 w 890"/>
                  <a:gd name="T91" fmla="*/ 462 h 462"/>
                  <a:gd name="T92" fmla="*/ 167 w 890"/>
                  <a:gd name="T93" fmla="*/ 462 h 462"/>
                  <a:gd name="T94" fmla="*/ 107 w 890"/>
                  <a:gd name="T95" fmla="*/ 426 h 462"/>
                  <a:gd name="T96" fmla="*/ 59 w 890"/>
                  <a:gd name="T97" fmla="*/ 378 h 462"/>
                  <a:gd name="T98" fmla="*/ 35 w 890"/>
                  <a:gd name="T99" fmla="*/ 330 h 462"/>
                  <a:gd name="T100" fmla="*/ 23 w 890"/>
                  <a:gd name="T101" fmla="*/ 276 h 462"/>
                  <a:gd name="T102" fmla="*/ 23 w 890"/>
                  <a:gd name="T103" fmla="*/ 27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28" name="Freeform 28">
                <a:extLst>
                  <a:ext uri="{FF2B5EF4-FFF2-40B4-BE49-F238E27FC236}">
                    <a16:creationId xmlns:a16="http://schemas.microsoft.com/office/drawing/2014/main" id="{F4C731F4-7454-444A-B879-D7BCECEE341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>
                  <a:gd name="T0" fmla="*/ 18 w 406"/>
                  <a:gd name="T1" fmla="*/ 300 h 486"/>
                  <a:gd name="T2" fmla="*/ 24 w 406"/>
                  <a:gd name="T3" fmla="*/ 246 h 486"/>
                  <a:gd name="T4" fmla="*/ 48 w 406"/>
                  <a:gd name="T5" fmla="*/ 198 h 486"/>
                  <a:gd name="T6" fmla="*/ 83 w 406"/>
                  <a:gd name="T7" fmla="*/ 150 h 486"/>
                  <a:gd name="T8" fmla="*/ 131 w 406"/>
                  <a:gd name="T9" fmla="*/ 108 h 486"/>
                  <a:gd name="T10" fmla="*/ 185 w 406"/>
                  <a:gd name="T11" fmla="*/ 72 h 486"/>
                  <a:gd name="T12" fmla="*/ 251 w 406"/>
                  <a:gd name="T13" fmla="*/ 42 h 486"/>
                  <a:gd name="T14" fmla="*/ 329 w 406"/>
                  <a:gd name="T15" fmla="*/ 24 h 486"/>
                  <a:gd name="T16" fmla="*/ 406 w 406"/>
                  <a:gd name="T17" fmla="*/ 6 h 486"/>
                  <a:gd name="T18" fmla="*/ 406 w 406"/>
                  <a:gd name="T19" fmla="*/ 0 h 486"/>
                  <a:gd name="T20" fmla="*/ 323 w 406"/>
                  <a:gd name="T21" fmla="*/ 12 h 486"/>
                  <a:gd name="T22" fmla="*/ 245 w 406"/>
                  <a:gd name="T23" fmla="*/ 36 h 486"/>
                  <a:gd name="T24" fmla="*/ 179 w 406"/>
                  <a:gd name="T25" fmla="*/ 66 h 486"/>
                  <a:gd name="T26" fmla="*/ 119 w 406"/>
                  <a:gd name="T27" fmla="*/ 102 h 486"/>
                  <a:gd name="T28" fmla="*/ 72 w 406"/>
                  <a:gd name="T29" fmla="*/ 144 h 486"/>
                  <a:gd name="T30" fmla="*/ 30 w 406"/>
                  <a:gd name="T31" fmla="*/ 192 h 486"/>
                  <a:gd name="T32" fmla="*/ 6 w 406"/>
                  <a:gd name="T33" fmla="*/ 246 h 486"/>
                  <a:gd name="T34" fmla="*/ 0 w 406"/>
                  <a:gd name="T35" fmla="*/ 300 h 486"/>
                  <a:gd name="T36" fmla="*/ 6 w 406"/>
                  <a:gd name="T37" fmla="*/ 348 h 486"/>
                  <a:gd name="T38" fmla="*/ 30 w 406"/>
                  <a:gd name="T39" fmla="*/ 396 h 486"/>
                  <a:gd name="T40" fmla="*/ 66 w 406"/>
                  <a:gd name="T41" fmla="*/ 444 h 486"/>
                  <a:gd name="T42" fmla="*/ 107 w 406"/>
                  <a:gd name="T43" fmla="*/ 486 h 486"/>
                  <a:gd name="T44" fmla="*/ 131 w 406"/>
                  <a:gd name="T45" fmla="*/ 486 h 486"/>
                  <a:gd name="T46" fmla="*/ 83 w 406"/>
                  <a:gd name="T47" fmla="*/ 450 h 486"/>
                  <a:gd name="T48" fmla="*/ 48 w 406"/>
                  <a:gd name="T49" fmla="*/ 402 h 486"/>
                  <a:gd name="T50" fmla="*/ 24 w 406"/>
                  <a:gd name="T51" fmla="*/ 354 h 486"/>
                  <a:gd name="T52" fmla="*/ 18 w 406"/>
                  <a:gd name="T53" fmla="*/ 300 h 486"/>
                  <a:gd name="T54" fmla="*/ 18 w 406"/>
                  <a:gd name="T55" fmla="*/ 30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29" name="Freeform 29">
                <a:extLst>
                  <a:ext uri="{FF2B5EF4-FFF2-40B4-BE49-F238E27FC236}">
                    <a16:creationId xmlns:a16="http://schemas.microsoft.com/office/drawing/2014/main" id="{D4B7AF1B-FB4B-EF05-4C95-F65648DB533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>
                  <a:gd name="T0" fmla="*/ 89 w 107"/>
                  <a:gd name="T1" fmla="*/ 84 h 252"/>
                  <a:gd name="T2" fmla="*/ 83 w 107"/>
                  <a:gd name="T3" fmla="*/ 132 h 252"/>
                  <a:gd name="T4" fmla="*/ 65 w 107"/>
                  <a:gd name="T5" fmla="*/ 174 h 252"/>
                  <a:gd name="T6" fmla="*/ 36 w 107"/>
                  <a:gd name="T7" fmla="*/ 216 h 252"/>
                  <a:gd name="T8" fmla="*/ 0 w 107"/>
                  <a:gd name="T9" fmla="*/ 252 h 252"/>
                  <a:gd name="T10" fmla="*/ 18 w 107"/>
                  <a:gd name="T11" fmla="*/ 252 h 252"/>
                  <a:gd name="T12" fmla="*/ 53 w 107"/>
                  <a:gd name="T13" fmla="*/ 216 h 252"/>
                  <a:gd name="T14" fmla="*/ 83 w 107"/>
                  <a:gd name="T15" fmla="*/ 174 h 252"/>
                  <a:gd name="T16" fmla="*/ 101 w 107"/>
                  <a:gd name="T17" fmla="*/ 132 h 252"/>
                  <a:gd name="T18" fmla="*/ 107 w 107"/>
                  <a:gd name="T19" fmla="*/ 84 h 252"/>
                  <a:gd name="T20" fmla="*/ 101 w 107"/>
                  <a:gd name="T21" fmla="*/ 42 h 252"/>
                  <a:gd name="T22" fmla="*/ 89 w 107"/>
                  <a:gd name="T23" fmla="*/ 0 h 252"/>
                  <a:gd name="T24" fmla="*/ 65 w 107"/>
                  <a:gd name="T25" fmla="*/ 0 h 252"/>
                  <a:gd name="T26" fmla="*/ 83 w 107"/>
                  <a:gd name="T27" fmla="*/ 42 h 252"/>
                  <a:gd name="T28" fmla="*/ 89 w 107"/>
                  <a:gd name="T29" fmla="*/ 84 h 252"/>
                  <a:gd name="T30" fmla="*/ 89 w 107"/>
                  <a:gd name="T31" fmla="*/ 8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25655" name="Freeform 30">
                <a:extLst>
                  <a:ext uri="{FF2B5EF4-FFF2-40B4-BE49-F238E27FC236}">
                    <a16:creationId xmlns:a16="http://schemas.microsoft.com/office/drawing/2014/main" id="{93C9F542-E968-616F-DBA5-3BF599E3AB9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6" name="Freeform 31">
                <a:extLst>
                  <a:ext uri="{FF2B5EF4-FFF2-40B4-BE49-F238E27FC236}">
                    <a16:creationId xmlns:a16="http://schemas.microsoft.com/office/drawing/2014/main" id="{313556E8-6BB8-FD7B-813F-2A1BF3CFDAB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2" name="Freeform 32">
                <a:extLst>
                  <a:ext uri="{FF2B5EF4-FFF2-40B4-BE49-F238E27FC236}">
                    <a16:creationId xmlns:a16="http://schemas.microsoft.com/office/drawing/2014/main" id="{E3A250DF-7C24-A6D5-0A82-7780DEB5E50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>
                  <a:gd name="T0" fmla="*/ 360 w 360"/>
                  <a:gd name="T1" fmla="*/ 365 h 563"/>
                  <a:gd name="T2" fmla="*/ 353 w 360"/>
                  <a:gd name="T3" fmla="*/ 305 h 563"/>
                  <a:gd name="T4" fmla="*/ 335 w 360"/>
                  <a:gd name="T5" fmla="*/ 251 h 563"/>
                  <a:gd name="T6" fmla="*/ 305 w 360"/>
                  <a:gd name="T7" fmla="*/ 204 h 563"/>
                  <a:gd name="T8" fmla="*/ 262 w 360"/>
                  <a:gd name="T9" fmla="*/ 156 h 563"/>
                  <a:gd name="T10" fmla="*/ 213 w 360"/>
                  <a:gd name="T11" fmla="*/ 108 h 563"/>
                  <a:gd name="T12" fmla="*/ 159 w 360"/>
                  <a:gd name="T13" fmla="*/ 66 h 563"/>
                  <a:gd name="T14" fmla="*/ 92 w 360"/>
                  <a:gd name="T15" fmla="*/ 30 h 563"/>
                  <a:gd name="T16" fmla="*/ 19 w 360"/>
                  <a:gd name="T17" fmla="*/ 0 h 563"/>
                  <a:gd name="T18" fmla="*/ 0 w 360"/>
                  <a:gd name="T19" fmla="*/ 12 h 563"/>
                  <a:gd name="T20" fmla="*/ 67 w 360"/>
                  <a:gd name="T21" fmla="*/ 42 h 563"/>
                  <a:gd name="T22" fmla="*/ 134 w 360"/>
                  <a:gd name="T23" fmla="*/ 78 h 563"/>
                  <a:gd name="T24" fmla="*/ 189 w 360"/>
                  <a:gd name="T25" fmla="*/ 114 h 563"/>
                  <a:gd name="T26" fmla="*/ 238 w 360"/>
                  <a:gd name="T27" fmla="*/ 162 h 563"/>
                  <a:gd name="T28" fmla="*/ 274 w 360"/>
                  <a:gd name="T29" fmla="*/ 210 h 563"/>
                  <a:gd name="T30" fmla="*/ 299 w 360"/>
                  <a:gd name="T31" fmla="*/ 257 h 563"/>
                  <a:gd name="T32" fmla="*/ 317 w 360"/>
                  <a:gd name="T33" fmla="*/ 311 h 563"/>
                  <a:gd name="T34" fmla="*/ 323 w 360"/>
                  <a:gd name="T35" fmla="*/ 365 h 563"/>
                  <a:gd name="T36" fmla="*/ 317 w 360"/>
                  <a:gd name="T37" fmla="*/ 419 h 563"/>
                  <a:gd name="T38" fmla="*/ 299 w 360"/>
                  <a:gd name="T39" fmla="*/ 467 h 563"/>
                  <a:gd name="T40" fmla="*/ 274 w 360"/>
                  <a:gd name="T41" fmla="*/ 515 h 563"/>
                  <a:gd name="T42" fmla="*/ 238 w 360"/>
                  <a:gd name="T43" fmla="*/ 563 h 563"/>
                  <a:gd name="T44" fmla="*/ 268 w 360"/>
                  <a:gd name="T45" fmla="*/ 563 h 563"/>
                  <a:gd name="T46" fmla="*/ 311 w 360"/>
                  <a:gd name="T47" fmla="*/ 515 h 563"/>
                  <a:gd name="T48" fmla="*/ 335 w 360"/>
                  <a:gd name="T49" fmla="*/ 467 h 563"/>
                  <a:gd name="T50" fmla="*/ 353 w 360"/>
                  <a:gd name="T51" fmla="*/ 419 h 563"/>
                  <a:gd name="T52" fmla="*/ 360 w 360"/>
                  <a:gd name="T53" fmla="*/ 365 h 563"/>
                  <a:gd name="T54" fmla="*/ 360 w 360"/>
                  <a:gd name="T55" fmla="*/ 365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33" name="Freeform 33">
                <a:extLst>
                  <a:ext uri="{FF2B5EF4-FFF2-40B4-BE49-F238E27FC236}">
                    <a16:creationId xmlns:a16="http://schemas.microsoft.com/office/drawing/2014/main" id="{A20A7FA1-41C2-B214-C73F-DD1E9CB9865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>
                  <a:gd name="T0" fmla="*/ 1053 w 1078"/>
                  <a:gd name="T1" fmla="*/ 425 h 425"/>
                  <a:gd name="T2" fmla="*/ 1078 w 1078"/>
                  <a:gd name="T3" fmla="*/ 419 h 425"/>
                  <a:gd name="T4" fmla="*/ 1066 w 1078"/>
                  <a:gd name="T5" fmla="*/ 377 h 425"/>
                  <a:gd name="T6" fmla="*/ 1047 w 1078"/>
                  <a:gd name="T7" fmla="*/ 336 h 425"/>
                  <a:gd name="T8" fmla="*/ 986 w 1078"/>
                  <a:gd name="T9" fmla="*/ 252 h 425"/>
                  <a:gd name="T10" fmla="*/ 907 w 1078"/>
                  <a:gd name="T11" fmla="*/ 180 h 425"/>
                  <a:gd name="T12" fmla="*/ 810 w 1078"/>
                  <a:gd name="T13" fmla="*/ 120 h 425"/>
                  <a:gd name="T14" fmla="*/ 694 w 1078"/>
                  <a:gd name="T15" fmla="*/ 72 h 425"/>
                  <a:gd name="T16" fmla="*/ 560 w 1078"/>
                  <a:gd name="T17" fmla="*/ 30 h 425"/>
                  <a:gd name="T18" fmla="*/ 420 w 1078"/>
                  <a:gd name="T19" fmla="*/ 6 h 425"/>
                  <a:gd name="T20" fmla="*/ 268 w 1078"/>
                  <a:gd name="T21" fmla="*/ 0 h 425"/>
                  <a:gd name="T22" fmla="*/ 134 w 1078"/>
                  <a:gd name="T23" fmla="*/ 6 h 425"/>
                  <a:gd name="T24" fmla="*/ 0 w 1078"/>
                  <a:gd name="T25" fmla="*/ 24 h 425"/>
                  <a:gd name="T26" fmla="*/ 12 w 1078"/>
                  <a:gd name="T27" fmla="*/ 36 h 425"/>
                  <a:gd name="T28" fmla="*/ 134 w 1078"/>
                  <a:gd name="T29" fmla="*/ 18 h 425"/>
                  <a:gd name="T30" fmla="*/ 268 w 1078"/>
                  <a:gd name="T31" fmla="*/ 12 h 425"/>
                  <a:gd name="T32" fmla="*/ 420 w 1078"/>
                  <a:gd name="T33" fmla="*/ 18 h 425"/>
                  <a:gd name="T34" fmla="*/ 554 w 1078"/>
                  <a:gd name="T35" fmla="*/ 42 h 425"/>
                  <a:gd name="T36" fmla="*/ 682 w 1078"/>
                  <a:gd name="T37" fmla="*/ 84 h 425"/>
                  <a:gd name="T38" fmla="*/ 798 w 1078"/>
                  <a:gd name="T39" fmla="*/ 132 h 425"/>
                  <a:gd name="T40" fmla="*/ 895 w 1078"/>
                  <a:gd name="T41" fmla="*/ 192 h 425"/>
                  <a:gd name="T42" fmla="*/ 968 w 1078"/>
                  <a:gd name="T43" fmla="*/ 264 h 425"/>
                  <a:gd name="T44" fmla="*/ 999 w 1078"/>
                  <a:gd name="T45" fmla="*/ 300 h 425"/>
                  <a:gd name="T46" fmla="*/ 1023 w 1078"/>
                  <a:gd name="T47" fmla="*/ 342 h 425"/>
                  <a:gd name="T48" fmla="*/ 1041 w 1078"/>
                  <a:gd name="T49" fmla="*/ 383 h 425"/>
                  <a:gd name="T50" fmla="*/ 1053 w 1078"/>
                  <a:gd name="T51" fmla="*/ 425 h 425"/>
                  <a:gd name="T52" fmla="*/ 1053 w 1078"/>
                  <a:gd name="T53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34" name="Freeform 34">
                <a:extLst>
                  <a:ext uri="{FF2B5EF4-FFF2-40B4-BE49-F238E27FC236}">
                    <a16:creationId xmlns:a16="http://schemas.microsoft.com/office/drawing/2014/main" id="{D90796A2-AB10-4C0D-831B-6630B4D3ECC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>
                  <a:gd name="T0" fmla="*/ 0 w 98"/>
                  <a:gd name="T1" fmla="*/ 234 h 234"/>
                  <a:gd name="T2" fmla="*/ 25 w 98"/>
                  <a:gd name="T3" fmla="*/ 234 h 234"/>
                  <a:gd name="T4" fmla="*/ 55 w 98"/>
                  <a:gd name="T5" fmla="*/ 186 h 234"/>
                  <a:gd name="T6" fmla="*/ 80 w 98"/>
                  <a:gd name="T7" fmla="*/ 138 h 234"/>
                  <a:gd name="T8" fmla="*/ 92 w 98"/>
                  <a:gd name="T9" fmla="*/ 90 h 234"/>
                  <a:gd name="T10" fmla="*/ 98 w 98"/>
                  <a:gd name="T11" fmla="*/ 36 h 234"/>
                  <a:gd name="T12" fmla="*/ 98 w 98"/>
                  <a:gd name="T13" fmla="*/ 0 h 234"/>
                  <a:gd name="T14" fmla="*/ 74 w 98"/>
                  <a:gd name="T15" fmla="*/ 0 h 234"/>
                  <a:gd name="T16" fmla="*/ 74 w 98"/>
                  <a:gd name="T17" fmla="*/ 36 h 234"/>
                  <a:gd name="T18" fmla="*/ 67 w 98"/>
                  <a:gd name="T19" fmla="*/ 90 h 234"/>
                  <a:gd name="T20" fmla="*/ 55 w 98"/>
                  <a:gd name="T21" fmla="*/ 138 h 234"/>
                  <a:gd name="T22" fmla="*/ 31 w 98"/>
                  <a:gd name="T23" fmla="*/ 186 h 234"/>
                  <a:gd name="T24" fmla="*/ 0 w 98"/>
                  <a:gd name="T25" fmla="*/ 234 h 234"/>
                  <a:gd name="T26" fmla="*/ 0 w 9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25660" name="Freeform 35">
                <a:extLst>
                  <a:ext uri="{FF2B5EF4-FFF2-40B4-BE49-F238E27FC236}">
                    <a16:creationId xmlns:a16="http://schemas.microsoft.com/office/drawing/2014/main" id="{8AF43097-9455-2A5D-A008-1FD636B87E9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2" name="Group 36">
              <a:extLst>
                <a:ext uri="{FF2B5EF4-FFF2-40B4-BE49-F238E27FC236}">
                  <a16:creationId xmlns:a16="http://schemas.microsoft.com/office/drawing/2014/main" id="{F11ECE50-021B-CF59-DE54-42689E6E2F7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51237" name="Freeform 37">
                <a:extLst>
                  <a:ext uri="{FF2B5EF4-FFF2-40B4-BE49-F238E27FC236}">
                    <a16:creationId xmlns:a16="http://schemas.microsoft.com/office/drawing/2014/main" id="{907713CD-A1CB-198A-20F0-D5F9B87D6A89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>
                  <a:gd name="T0" fmla="*/ 484 w 1201"/>
                  <a:gd name="T1" fmla="*/ 6 h 731"/>
                  <a:gd name="T2" fmla="*/ 263 w 1201"/>
                  <a:gd name="T3" fmla="*/ 60 h 731"/>
                  <a:gd name="T4" fmla="*/ 101 w 1201"/>
                  <a:gd name="T5" fmla="*/ 162 h 731"/>
                  <a:gd name="T6" fmla="*/ 12 w 1201"/>
                  <a:gd name="T7" fmla="*/ 294 h 731"/>
                  <a:gd name="T8" fmla="*/ 0 w 1201"/>
                  <a:gd name="T9" fmla="*/ 366 h 731"/>
                  <a:gd name="T10" fmla="*/ 12 w 1201"/>
                  <a:gd name="T11" fmla="*/ 437 h 731"/>
                  <a:gd name="T12" fmla="*/ 101 w 1201"/>
                  <a:gd name="T13" fmla="*/ 569 h 731"/>
                  <a:gd name="T14" fmla="*/ 263 w 1201"/>
                  <a:gd name="T15" fmla="*/ 671 h 731"/>
                  <a:gd name="T16" fmla="*/ 484 w 1201"/>
                  <a:gd name="T17" fmla="*/ 725 h 731"/>
                  <a:gd name="T18" fmla="*/ 723 w 1201"/>
                  <a:gd name="T19" fmla="*/ 725 h 731"/>
                  <a:gd name="T20" fmla="*/ 938 w 1201"/>
                  <a:gd name="T21" fmla="*/ 671 h 731"/>
                  <a:gd name="T22" fmla="*/ 1100 w 1201"/>
                  <a:gd name="T23" fmla="*/ 569 h 731"/>
                  <a:gd name="T24" fmla="*/ 1189 w 1201"/>
                  <a:gd name="T25" fmla="*/ 437 h 731"/>
                  <a:gd name="T26" fmla="*/ 1201 w 1201"/>
                  <a:gd name="T27" fmla="*/ 366 h 731"/>
                  <a:gd name="T28" fmla="*/ 1189 w 1201"/>
                  <a:gd name="T29" fmla="*/ 294 h 731"/>
                  <a:gd name="T30" fmla="*/ 1100 w 1201"/>
                  <a:gd name="T31" fmla="*/ 162 h 731"/>
                  <a:gd name="T32" fmla="*/ 938 w 1201"/>
                  <a:gd name="T33" fmla="*/ 60 h 731"/>
                  <a:gd name="T34" fmla="*/ 723 w 1201"/>
                  <a:gd name="T35" fmla="*/ 6 h 731"/>
                  <a:gd name="T36" fmla="*/ 604 w 1201"/>
                  <a:gd name="T37" fmla="*/ 0 h 731"/>
                  <a:gd name="T38" fmla="*/ 490 w 1201"/>
                  <a:gd name="T39" fmla="*/ 701 h 731"/>
                  <a:gd name="T40" fmla="*/ 287 w 1201"/>
                  <a:gd name="T41" fmla="*/ 647 h 731"/>
                  <a:gd name="T42" fmla="*/ 131 w 1201"/>
                  <a:gd name="T43" fmla="*/ 557 h 731"/>
                  <a:gd name="T44" fmla="*/ 48 w 1201"/>
                  <a:gd name="T45" fmla="*/ 437 h 731"/>
                  <a:gd name="T46" fmla="*/ 36 w 1201"/>
                  <a:gd name="T47" fmla="*/ 366 h 731"/>
                  <a:gd name="T48" fmla="*/ 48 w 1201"/>
                  <a:gd name="T49" fmla="*/ 300 h 731"/>
                  <a:gd name="T50" fmla="*/ 131 w 1201"/>
                  <a:gd name="T51" fmla="*/ 174 h 731"/>
                  <a:gd name="T52" fmla="*/ 287 w 1201"/>
                  <a:gd name="T53" fmla="*/ 84 h 731"/>
                  <a:gd name="T54" fmla="*/ 490 w 1201"/>
                  <a:gd name="T55" fmla="*/ 30 h 731"/>
                  <a:gd name="T56" fmla="*/ 717 w 1201"/>
                  <a:gd name="T57" fmla="*/ 30 h 731"/>
                  <a:gd name="T58" fmla="*/ 920 w 1201"/>
                  <a:gd name="T59" fmla="*/ 84 h 731"/>
                  <a:gd name="T60" fmla="*/ 1070 w 1201"/>
                  <a:gd name="T61" fmla="*/ 174 h 731"/>
                  <a:gd name="T62" fmla="*/ 1153 w 1201"/>
                  <a:gd name="T63" fmla="*/ 300 h 731"/>
                  <a:gd name="T64" fmla="*/ 1153 w 1201"/>
                  <a:gd name="T65" fmla="*/ 437 h 731"/>
                  <a:gd name="T66" fmla="*/ 1070 w 1201"/>
                  <a:gd name="T67" fmla="*/ 557 h 731"/>
                  <a:gd name="T68" fmla="*/ 920 w 1201"/>
                  <a:gd name="T69" fmla="*/ 647 h 731"/>
                  <a:gd name="T70" fmla="*/ 717 w 1201"/>
                  <a:gd name="T71" fmla="*/ 701 h 731"/>
                  <a:gd name="T72" fmla="*/ 604 w 1201"/>
                  <a:gd name="T73" fmla="*/ 707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38" name="Freeform 38">
                <a:extLst>
                  <a:ext uri="{FF2B5EF4-FFF2-40B4-BE49-F238E27FC236}">
                    <a16:creationId xmlns:a16="http://schemas.microsoft.com/office/drawing/2014/main" id="{92BC3DF8-D21F-F81F-8BCE-21B5237F20C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>
                  <a:gd name="T0" fmla="*/ 24 w 544"/>
                  <a:gd name="T1" fmla="*/ 402 h 737"/>
                  <a:gd name="T2" fmla="*/ 36 w 544"/>
                  <a:gd name="T3" fmla="*/ 330 h 737"/>
                  <a:gd name="T4" fmla="*/ 66 w 544"/>
                  <a:gd name="T5" fmla="*/ 264 h 737"/>
                  <a:gd name="T6" fmla="*/ 108 w 544"/>
                  <a:gd name="T7" fmla="*/ 204 h 737"/>
                  <a:gd name="T8" fmla="*/ 173 w 544"/>
                  <a:gd name="T9" fmla="*/ 150 h 737"/>
                  <a:gd name="T10" fmla="*/ 251 w 544"/>
                  <a:gd name="T11" fmla="*/ 102 h 737"/>
                  <a:gd name="T12" fmla="*/ 335 w 544"/>
                  <a:gd name="T13" fmla="*/ 60 h 737"/>
                  <a:gd name="T14" fmla="*/ 436 w 544"/>
                  <a:gd name="T15" fmla="*/ 30 h 737"/>
                  <a:gd name="T16" fmla="*/ 544 w 544"/>
                  <a:gd name="T17" fmla="*/ 12 h 737"/>
                  <a:gd name="T18" fmla="*/ 544 w 544"/>
                  <a:gd name="T19" fmla="*/ 0 h 737"/>
                  <a:gd name="T20" fmla="*/ 430 w 544"/>
                  <a:gd name="T21" fmla="*/ 18 h 737"/>
                  <a:gd name="T22" fmla="*/ 329 w 544"/>
                  <a:gd name="T23" fmla="*/ 48 h 737"/>
                  <a:gd name="T24" fmla="*/ 233 w 544"/>
                  <a:gd name="T25" fmla="*/ 90 h 737"/>
                  <a:gd name="T26" fmla="*/ 155 w 544"/>
                  <a:gd name="T27" fmla="*/ 138 h 737"/>
                  <a:gd name="T28" fmla="*/ 90 w 544"/>
                  <a:gd name="T29" fmla="*/ 198 h 737"/>
                  <a:gd name="T30" fmla="*/ 42 w 544"/>
                  <a:gd name="T31" fmla="*/ 258 h 737"/>
                  <a:gd name="T32" fmla="*/ 12 w 544"/>
                  <a:gd name="T33" fmla="*/ 330 h 737"/>
                  <a:gd name="T34" fmla="*/ 0 w 544"/>
                  <a:gd name="T35" fmla="*/ 402 h 737"/>
                  <a:gd name="T36" fmla="*/ 6 w 544"/>
                  <a:gd name="T37" fmla="*/ 455 h 737"/>
                  <a:gd name="T38" fmla="*/ 18 w 544"/>
                  <a:gd name="T39" fmla="*/ 503 h 737"/>
                  <a:gd name="T40" fmla="*/ 42 w 544"/>
                  <a:gd name="T41" fmla="*/ 545 h 737"/>
                  <a:gd name="T42" fmla="*/ 78 w 544"/>
                  <a:gd name="T43" fmla="*/ 593 h 737"/>
                  <a:gd name="T44" fmla="*/ 114 w 544"/>
                  <a:gd name="T45" fmla="*/ 635 h 737"/>
                  <a:gd name="T46" fmla="*/ 161 w 544"/>
                  <a:gd name="T47" fmla="*/ 671 h 737"/>
                  <a:gd name="T48" fmla="*/ 221 w 544"/>
                  <a:gd name="T49" fmla="*/ 707 h 737"/>
                  <a:gd name="T50" fmla="*/ 281 w 544"/>
                  <a:gd name="T51" fmla="*/ 737 h 737"/>
                  <a:gd name="T52" fmla="*/ 323 w 544"/>
                  <a:gd name="T53" fmla="*/ 737 h 737"/>
                  <a:gd name="T54" fmla="*/ 257 w 544"/>
                  <a:gd name="T55" fmla="*/ 707 h 737"/>
                  <a:gd name="T56" fmla="*/ 203 w 544"/>
                  <a:gd name="T57" fmla="*/ 671 h 737"/>
                  <a:gd name="T58" fmla="*/ 149 w 544"/>
                  <a:gd name="T59" fmla="*/ 635 h 737"/>
                  <a:gd name="T60" fmla="*/ 108 w 544"/>
                  <a:gd name="T61" fmla="*/ 593 h 737"/>
                  <a:gd name="T62" fmla="*/ 72 w 544"/>
                  <a:gd name="T63" fmla="*/ 551 h 737"/>
                  <a:gd name="T64" fmla="*/ 48 w 544"/>
                  <a:gd name="T65" fmla="*/ 503 h 737"/>
                  <a:gd name="T66" fmla="*/ 30 w 544"/>
                  <a:gd name="T67" fmla="*/ 455 h 737"/>
                  <a:gd name="T68" fmla="*/ 24 w 544"/>
                  <a:gd name="T69" fmla="*/ 402 h 737"/>
                  <a:gd name="T70" fmla="*/ 24 w 544"/>
                  <a:gd name="T71" fmla="*/ 40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39" name="Freeform 39">
                <a:extLst>
                  <a:ext uri="{FF2B5EF4-FFF2-40B4-BE49-F238E27FC236}">
                    <a16:creationId xmlns:a16="http://schemas.microsoft.com/office/drawing/2014/main" id="{D7BCA65D-3832-03EF-AEB7-BB62000BACB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>
                  <a:gd name="T0" fmla="*/ 12 w 609"/>
                  <a:gd name="T1" fmla="*/ 12 h 252"/>
                  <a:gd name="T2" fmla="*/ 113 w 609"/>
                  <a:gd name="T3" fmla="*/ 18 h 252"/>
                  <a:gd name="T4" fmla="*/ 203 w 609"/>
                  <a:gd name="T5" fmla="*/ 30 h 252"/>
                  <a:gd name="T6" fmla="*/ 292 w 609"/>
                  <a:gd name="T7" fmla="*/ 48 h 252"/>
                  <a:gd name="T8" fmla="*/ 376 w 609"/>
                  <a:gd name="T9" fmla="*/ 78 h 252"/>
                  <a:gd name="T10" fmla="*/ 448 w 609"/>
                  <a:gd name="T11" fmla="*/ 114 h 252"/>
                  <a:gd name="T12" fmla="*/ 514 w 609"/>
                  <a:gd name="T13" fmla="*/ 156 h 252"/>
                  <a:gd name="T14" fmla="*/ 567 w 609"/>
                  <a:gd name="T15" fmla="*/ 198 h 252"/>
                  <a:gd name="T16" fmla="*/ 609 w 609"/>
                  <a:gd name="T17" fmla="*/ 252 h 252"/>
                  <a:gd name="T18" fmla="*/ 609 w 609"/>
                  <a:gd name="T19" fmla="*/ 216 h 252"/>
                  <a:gd name="T20" fmla="*/ 561 w 609"/>
                  <a:gd name="T21" fmla="*/ 168 h 252"/>
                  <a:gd name="T22" fmla="*/ 502 w 609"/>
                  <a:gd name="T23" fmla="*/ 126 h 252"/>
                  <a:gd name="T24" fmla="*/ 436 w 609"/>
                  <a:gd name="T25" fmla="*/ 90 h 252"/>
                  <a:gd name="T26" fmla="*/ 364 w 609"/>
                  <a:gd name="T27" fmla="*/ 60 h 252"/>
                  <a:gd name="T28" fmla="*/ 286 w 609"/>
                  <a:gd name="T29" fmla="*/ 36 h 252"/>
                  <a:gd name="T30" fmla="*/ 197 w 609"/>
                  <a:gd name="T31" fmla="*/ 18 h 252"/>
                  <a:gd name="T32" fmla="*/ 107 w 609"/>
                  <a:gd name="T33" fmla="*/ 6 h 252"/>
                  <a:gd name="T34" fmla="*/ 12 w 609"/>
                  <a:gd name="T35" fmla="*/ 0 h 252"/>
                  <a:gd name="T36" fmla="*/ 6 w 609"/>
                  <a:gd name="T37" fmla="*/ 0 h 252"/>
                  <a:gd name="T38" fmla="*/ 0 w 609"/>
                  <a:gd name="T39" fmla="*/ 0 h 252"/>
                  <a:gd name="T40" fmla="*/ 0 w 609"/>
                  <a:gd name="T41" fmla="*/ 12 h 252"/>
                  <a:gd name="T42" fmla="*/ 6 w 609"/>
                  <a:gd name="T43" fmla="*/ 12 h 252"/>
                  <a:gd name="T44" fmla="*/ 12 w 609"/>
                  <a:gd name="T45" fmla="*/ 12 h 252"/>
                  <a:gd name="T46" fmla="*/ 12 w 609"/>
                  <a:gd name="T47" fmla="*/ 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40" name="Freeform 40">
                <a:extLst>
                  <a:ext uri="{FF2B5EF4-FFF2-40B4-BE49-F238E27FC236}">
                    <a16:creationId xmlns:a16="http://schemas.microsoft.com/office/drawing/2014/main" id="{AA4E5BC4-EC70-2865-2058-7DEEBCA42D2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>
                  <a:gd name="T0" fmla="*/ 72 w 72"/>
                  <a:gd name="T1" fmla="*/ 0 h 54"/>
                  <a:gd name="T2" fmla="*/ 36 w 72"/>
                  <a:gd name="T3" fmla="*/ 30 h 54"/>
                  <a:gd name="T4" fmla="*/ 0 w 72"/>
                  <a:gd name="T5" fmla="*/ 54 h 54"/>
                  <a:gd name="T6" fmla="*/ 36 w 72"/>
                  <a:gd name="T7" fmla="*/ 54 h 54"/>
                  <a:gd name="T8" fmla="*/ 54 w 72"/>
                  <a:gd name="T9" fmla="*/ 42 h 54"/>
                  <a:gd name="T10" fmla="*/ 72 w 72"/>
                  <a:gd name="T11" fmla="*/ 24 h 54"/>
                  <a:gd name="T12" fmla="*/ 72 w 72"/>
                  <a:gd name="T13" fmla="*/ 24 h 54"/>
                  <a:gd name="T14" fmla="*/ 72 w 72"/>
                  <a:gd name="T15" fmla="*/ 0 h 54"/>
                  <a:gd name="T16" fmla="*/ 72 w 72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41" name="Freeform 41">
                <a:extLst>
                  <a:ext uri="{FF2B5EF4-FFF2-40B4-BE49-F238E27FC236}">
                    <a16:creationId xmlns:a16="http://schemas.microsoft.com/office/drawing/2014/main" id="{91CBBA5E-9000-0D3C-9B80-434AA2CB8A4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>
                  <a:gd name="T0" fmla="*/ 299 w 705"/>
                  <a:gd name="T1" fmla="*/ 90 h 108"/>
                  <a:gd name="T2" fmla="*/ 221 w 705"/>
                  <a:gd name="T3" fmla="*/ 90 h 108"/>
                  <a:gd name="T4" fmla="*/ 143 w 705"/>
                  <a:gd name="T5" fmla="*/ 78 h 108"/>
                  <a:gd name="T6" fmla="*/ 0 w 705"/>
                  <a:gd name="T7" fmla="*/ 48 h 108"/>
                  <a:gd name="T8" fmla="*/ 0 w 705"/>
                  <a:gd name="T9" fmla="*/ 66 h 108"/>
                  <a:gd name="T10" fmla="*/ 143 w 705"/>
                  <a:gd name="T11" fmla="*/ 96 h 108"/>
                  <a:gd name="T12" fmla="*/ 221 w 705"/>
                  <a:gd name="T13" fmla="*/ 108 h 108"/>
                  <a:gd name="T14" fmla="*/ 299 w 705"/>
                  <a:gd name="T15" fmla="*/ 108 h 108"/>
                  <a:gd name="T16" fmla="*/ 412 w 705"/>
                  <a:gd name="T17" fmla="*/ 102 h 108"/>
                  <a:gd name="T18" fmla="*/ 520 w 705"/>
                  <a:gd name="T19" fmla="*/ 84 h 108"/>
                  <a:gd name="T20" fmla="*/ 615 w 705"/>
                  <a:gd name="T21" fmla="*/ 60 h 108"/>
                  <a:gd name="T22" fmla="*/ 705 w 705"/>
                  <a:gd name="T23" fmla="*/ 24 h 108"/>
                  <a:gd name="T24" fmla="*/ 705 w 705"/>
                  <a:gd name="T25" fmla="*/ 0 h 108"/>
                  <a:gd name="T26" fmla="*/ 615 w 705"/>
                  <a:gd name="T27" fmla="*/ 42 h 108"/>
                  <a:gd name="T28" fmla="*/ 520 w 705"/>
                  <a:gd name="T29" fmla="*/ 66 h 108"/>
                  <a:gd name="T30" fmla="*/ 412 w 705"/>
                  <a:gd name="T31" fmla="*/ 84 h 108"/>
                  <a:gd name="T32" fmla="*/ 299 w 705"/>
                  <a:gd name="T33" fmla="*/ 90 h 108"/>
                  <a:gd name="T34" fmla="*/ 299 w 705"/>
                  <a:gd name="T35" fmla="*/ 9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42" name="Freeform 42">
                <a:extLst>
                  <a:ext uri="{FF2B5EF4-FFF2-40B4-BE49-F238E27FC236}">
                    <a16:creationId xmlns:a16="http://schemas.microsoft.com/office/drawing/2014/main" id="{4C006C61-CF9E-2C87-7F68-3097B8ED53E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>
                  <a:gd name="T0" fmla="*/ 119 w 143"/>
                  <a:gd name="T1" fmla="*/ 114 h 341"/>
                  <a:gd name="T2" fmla="*/ 113 w 143"/>
                  <a:gd name="T3" fmla="*/ 173 h 341"/>
                  <a:gd name="T4" fmla="*/ 89 w 143"/>
                  <a:gd name="T5" fmla="*/ 239 h 341"/>
                  <a:gd name="T6" fmla="*/ 47 w 143"/>
                  <a:gd name="T7" fmla="*/ 293 h 341"/>
                  <a:gd name="T8" fmla="*/ 0 w 143"/>
                  <a:gd name="T9" fmla="*/ 341 h 341"/>
                  <a:gd name="T10" fmla="*/ 29 w 143"/>
                  <a:gd name="T11" fmla="*/ 341 h 341"/>
                  <a:gd name="T12" fmla="*/ 77 w 143"/>
                  <a:gd name="T13" fmla="*/ 287 h 341"/>
                  <a:gd name="T14" fmla="*/ 113 w 143"/>
                  <a:gd name="T15" fmla="*/ 233 h 341"/>
                  <a:gd name="T16" fmla="*/ 137 w 143"/>
                  <a:gd name="T17" fmla="*/ 173 h 341"/>
                  <a:gd name="T18" fmla="*/ 143 w 143"/>
                  <a:gd name="T19" fmla="*/ 114 h 341"/>
                  <a:gd name="T20" fmla="*/ 137 w 143"/>
                  <a:gd name="T21" fmla="*/ 60 h 341"/>
                  <a:gd name="T22" fmla="*/ 119 w 143"/>
                  <a:gd name="T23" fmla="*/ 0 h 341"/>
                  <a:gd name="T24" fmla="*/ 89 w 143"/>
                  <a:gd name="T25" fmla="*/ 0 h 341"/>
                  <a:gd name="T26" fmla="*/ 113 w 143"/>
                  <a:gd name="T27" fmla="*/ 60 h 341"/>
                  <a:gd name="T28" fmla="*/ 119 w 143"/>
                  <a:gd name="T29" fmla="*/ 114 h 341"/>
                  <a:gd name="T30" fmla="*/ 119 w 143"/>
                  <a:gd name="T31" fmla="*/ 1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43" name="Freeform 43">
                <a:extLst>
                  <a:ext uri="{FF2B5EF4-FFF2-40B4-BE49-F238E27FC236}">
                    <a16:creationId xmlns:a16="http://schemas.microsoft.com/office/drawing/2014/main" id="{373495F9-47AB-4B02-EF98-CD772C387B0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>
                  <a:gd name="T0" fmla="*/ 59 w 83"/>
                  <a:gd name="T1" fmla="*/ 90 h 90"/>
                  <a:gd name="T2" fmla="*/ 83 w 83"/>
                  <a:gd name="T3" fmla="*/ 84 h 90"/>
                  <a:gd name="T4" fmla="*/ 71 w 83"/>
                  <a:gd name="T5" fmla="*/ 60 h 90"/>
                  <a:gd name="T6" fmla="*/ 53 w 83"/>
                  <a:gd name="T7" fmla="*/ 42 h 90"/>
                  <a:gd name="T8" fmla="*/ 6 w 83"/>
                  <a:gd name="T9" fmla="*/ 0 h 90"/>
                  <a:gd name="T10" fmla="*/ 0 w 83"/>
                  <a:gd name="T11" fmla="*/ 18 h 90"/>
                  <a:gd name="T12" fmla="*/ 35 w 83"/>
                  <a:gd name="T13" fmla="*/ 48 h 90"/>
                  <a:gd name="T14" fmla="*/ 59 w 83"/>
                  <a:gd name="T15" fmla="*/ 90 h 90"/>
                  <a:gd name="T16" fmla="*/ 59 w 83"/>
                  <a:gd name="T1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25633" name="Freeform 44">
                <a:extLst>
                  <a:ext uri="{FF2B5EF4-FFF2-40B4-BE49-F238E27FC236}">
                    <a16:creationId xmlns:a16="http://schemas.microsoft.com/office/drawing/2014/main" id="{2A74FC76-B2D6-1B21-6C09-A26A69CCB68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45" name="Freeform 45">
                <a:extLst>
                  <a:ext uri="{FF2B5EF4-FFF2-40B4-BE49-F238E27FC236}">
                    <a16:creationId xmlns:a16="http://schemas.microsoft.com/office/drawing/2014/main" id="{70631F64-2FDD-C9A8-B30C-92746B7E317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>
                  <a:gd name="T0" fmla="*/ 616 w 909"/>
                  <a:gd name="T1" fmla="*/ 0 h 533"/>
                  <a:gd name="T2" fmla="*/ 616 w 909"/>
                  <a:gd name="T3" fmla="*/ 18 h 533"/>
                  <a:gd name="T4" fmla="*/ 724 w 909"/>
                  <a:gd name="T5" fmla="*/ 60 h 533"/>
                  <a:gd name="T6" fmla="*/ 765 w 909"/>
                  <a:gd name="T7" fmla="*/ 84 h 533"/>
                  <a:gd name="T8" fmla="*/ 807 w 909"/>
                  <a:gd name="T9" fmla="*/ 114 h 533"/>
                  <a:gd name="T10" fmla="*/ 837 w 909"/>
                  <a:gd name="T11" fmla="*/ 144 h 533"/>
                  <a:gd name="T12" fmla="*/ 861 w 909"/>
                  <a:gd name="T13" fmla="*/ 180 h 533"/>
                  <a:gd name="T14" fmla="*/ 873 w 909"/>
                  <a:gd name="T15" fmla="*/ 216 h 533"/>
                  <a:gd name="T16" fmla="*/ 879 w 909"/>
                  <a:gd name="T17" fmla="*/ 258 h 533"/>
                  <a:gd name="T18" fmla="*/ 873 w 909"/>
                  <a:gd name="T19" fmla="*/ 311 h 533"/>
                  <a:gd name="T20" fmla="*/ 843 w 909"/>
                  <a:gd name="T21" fmla="*/ 359 h 533"/>
                  <a:gd name="T22" fmla="*/ 807 w 909"/>
                  <a:gd name="T23" fmla="*/ 401 h 533"/>
                  <a:gd name="T24" fmla="*/ 753 w 909"/>
                  <a:gd name="T25" fmla="*/ 443 h 533"/>
                  <a:gd name="T26" fmla="*/ 694 w 909"/>
                  <a:gd name="T27" fmla="*/ 473 h 533"/>
                  <a:gd name="T28" fmla="*/ 622 w 909"/>
                  <a:gd name="T29" fmla="*/ 497 h 533"/>
                  <a:gd name="T30" fmla="*/ 538 w 909"/>
                  <a:gd name="T31" fmla="*/ 509 h 533"/>
                  <a:gd name="T32" fmla="*/ 455 w 909"/>
                  <a:gd name="T33" fmla="*/ 515 h 533"/>
                  <a:gd name="T34" fmla="*/ 371 w 909"/>
                  <a:gd name="T35" fmla="*/ 509 h 533"/>
                  <a:gd name="T36" fmla="*/ 287 w 909"/>
                  <a:gd name="T37" fmla="*/ 497 h 533"/>
                  <a:gd name="T38" fmla="*/ 215 w 909"/>
                  <a:gd name="T39" fmla="*/ 473 h 533"/>
                  <a:gd name="T40" fmla="*/ 156 w 909"/>
                  <a:gd name="T41" fmla="*/ 443 h 533"/>
                  <a:gd name="T42" fmla="*/ 102 w 909"/>
                  <a:gd name="T43" fmla="*/ 401 h 533"/>
                  <a:gd name="T44" fmla="*/ 66 w 909"/>
                  <a:gd name="T45" fmla="*/ 359 h 533"/>
                  <a:gd name="T46" fmla="*/ 36 w 909"/>
                  <a:gd name="T47" fmla="*/ 311 h 533"/>
                  <a:gd name="T48" fmla="*/ 30 w 909"/>
                  <a:gd name="T49" fmla="*/ 258 h 533"/>
                  <a:gd name="T50" fmla="*/ 36 w 909"/>
                  <a:gd name="T51" fmla="*/ 222 h 533"/>
                  <a:gd name="T52" fmla="*/ 48 w 909"/>
                  <a:gd name="T53" fmla="*/ 186 h 533"/>
                  <a:gd name="T54" fmla="*/ 66 w 909"/>
                  <a:gd name="T55" fmla="*/ 156 h 533"/>
                  <a:gd name="T56" fmla="*/ 90 w 909"/>
                  <a:gd name="T57" fmla="*/ 126 h 533"/>
                  <a:gd name="T58" fmla="*/ 66 w 909"/>
                  <a:gd name="T59" fmla="*/ 114 h 533"/>
                  <a:gd name="T60" fmla="*/ 36 w 909"/>
                  <a:gd name="T61" fmla="*/ 144 h 533"/>
                  <a:gd name="T62" fmla="*/ 18 w 909"/>
                  <a:gd name="T63" fmla="*/ 180 h 533"/>
                  <a:gd name="T64" fmla="*/ 6 w 909"/>
                  <a:gd name="T65" fmla="*/ 216 h 533"/>
                  <a:gd name="T66" fmla="*/ 0 w 909"/>
                  <a:gd name="T67" fmla="*/ 258 h 533"/>
                  <a:gd name="T68" fmla="*/ 12 w 909"/>
                  <a:gd name="T69" fmla="*/ 311 h 533"/>
                  <a:gd name="T70" fmla="*/ 36 w 909"/>
                  <a:gd name="T71" fmla="*/ 365 h 533"/>
                  <a:gd name="T72" fmla="*/ 78 w 909"/>
                  <a:gd name="T73" fmla="*/ 413 h 533"/>
                  <a:gd name="T74" fmla="*/ 132 w 909"/>
                  <a:gd name="T75" fmla="*/ 449 h 533"/>
                  <a:gd name="T76" fmla="*/ 203 w 909"/>
                  <a:gd name="T77" fmla="*/ 485 h 533"/>
                  <a:gd name="T78" fmla="*/ 275 w 909"/>
                  <a:gd name="T79" fmla="*/ 509 h 533"/>
                  <a:gd name="T80" fmla="*/ 365 w 909"/>
                  <a:gd name="T81" fmla="*/ 527 h 533"/>
                  <a:gd name="T82" fmla="*/ 455 w 909"/>
                  <a:gd name="T83" fmla="*/ 533 h 533"/>
                  <a:gd name="T84" fmla="*/ 544 w 909"/>
                  <a:gd name="T85" fmla="*/ 527 h 533"/>
                  <a:gd name="T86" fmla="*/ 634 w 909"/>
                  <a:gd name="T87" fmla="*/ 509 h 533"/>
                  <a:gd name="T88" fmla="*/ 712 w 909"/>
                  <a:gd name="T89" fmla="*/ 485 h 533"/>
                  <a:gd name="T90" fmla="*/ 777 w 909"/>
                  <a:gd name="T91" fmla="*/ 449 h 533"/>
                  <a:gd name="T92" fmla="*/ 831 w 909"/>
                  <a:gd name="T93" fmla="*/ 413 h 533"/>
                  <a:gd name="T94" fmla="*/ 873 w 909"/>
                  <a:gd name="T95" fmla="*/ 365 h 533"/>
                  <a:gd name="T96" fmla="*/ 897 w 909"/>
                  <a:gd name="T97" fmla="*/ 311 h 533"/>
                  <a:gd name="T98" fmla="*/ 909 w 909"/>
                  <a:gd name="T99" fmla="*/ 258 h 533"/>
                  <a:gd name="T100" fmla="*/ 903 w 909"/>
                  <a:gd name="T101" fmla="*/ 216 h 533"/>
                  <a:gd name="T102" fmla="*/ 885 w 909"/>
                  <a:gd name="T103" fmla="*/ 174 h 533"/>
                  <a:gd name="T104" fmla="*/ 861 w 909"/>
                  <a:gd name="T105" fmla="*/ 132 h 533"/>
                  <a:gd name="T106" fmla="*/ 825 w 909"/>
                  <a:gd name="T107" fmla="*/ 102 h 533"/>
                  <a:gd name="T108" fmla="*/ 783 w 909"/>
                  <a:gd name="T109" fmla="*/ 66 h 533"/>
                  <a:gd name="T110" fmla="*/ 735 w 909"/>
                  <a:gd name="T111" fmla="*/ 42 h 533"/>
                  <a:gd name="T112" fmla="*/ 616 w 909"/>
                  <a:gd name="T113" fmla="*/ 0 h 533"/>
                  <a:gd name="T114" fmla="*/ 616 w 909"/>
                  <a:gd name="T115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46" name="Freeform 46">
                <a:extLst>
                  <a:ext uri="{FF2B5EF4-FFF2-40B4-BE49-F238E27FC236}">
                    <a16:creationId xmlns:a16="http://schemas.microsoft.com/office/drawing/2014/main" id="{AA88C6D5-3343-5868-E248-7832609D40F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>
                  <a:gd name="T0" fmla="*/ 240 w 365"/>
                  <a:gd name="T1" fmla="*/ 18 h 66"/>
                  <a:gd name="T2" fmla="*/ 299 w 365"/>
                  <a:gd name="T3" fmla="*/ 24 h 66"/>
                  <a:gd name="T4" fmla="*/ 359 w 365"/>
                  <a:gd name="T5" fmla="*/ 30 h 66"/>
                  <a:gd name="T6" fmla="*/ 365 w 365"/>
                  <a:gd name="T7" fmla="*/ 12 h 66"/>
                  <a:gd name="T8" fmla="*/ 305 w 365"/>
                  <a:gd name="T9" fmla="*/ 6 h 66"/>
                  <a:gd name="T10" fmla="*/ 240 w 365"/>
                  <a:gd name="T11" fmla="*/ 0 h 66"/>
                  <a:gd name="T12" fmla="*/ 174 w 365"/>
                  <a:gd name="T13" fmla="*/ 6 h 66"/>
                  <a:gd name="T14" fmla="*/ 114 w 365"/>
                  <a:gd name="T15" fmla="*/ 12 h 66"/>
                  <a:gd name="T16" fmla="*/ 0 w 365"/>
                  <a:gd name="T17" fmla="*/ 42 h 66"/>
                  <a:gd name="T18" fmla="*/ 0 w 365"/>
                  <a:gd name="T19" fmla="*/ 66 h 66"/>
                  <a:gd name="T20" fmla="*/ 54 w 365"/>
                  <a:gd name="T21" fmla="*/ 48 h 66"/>
                  <a:gd name="T22" fmla="*/ 114 w 365"/>
                  <a:gd name="T23" fmla="*/ 30 h 66"/>
                  <a:gd name="T24" fmla="*/ 174 w 365"/>
                  <a:gd name="T25" fmla="*/ 24 h 66"/>
                  <a:gd name="T26" fmla="*/ 240 w 365"/>
                  <a:gd name="T27" fmla="*/ 18 h 66"/>
                  <a:gd name="T28" fmla="*/ 240 w 365"/>
                  <a:gd name="T29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47" name="Freeform 47">
                <a:extLst>
                  <a:ext uri="{FF2B5EF4-FFF2-40B4-BE49-F238E27FC236}">
                    <a16:creationId xmlns:a16="http://schemas.microsoft.com/office/drawing/2014/main" id="{245E9CE6-6892-97A0-CA7B-28E7E03E290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>
                  <a:gd name="T0" fmla="*/ 66 w 66"/>
                  <a:gd name="T1" fmla="*/ 18 h 48"/>
                  <a:gd name="T2" fmla="*/ 48 w 66"/>
                  <a:gd name="T3" fmla="*/ 0 h 48"/>
                  <a:gd name="T4" fmla="*/ 24 w 66"/>
                  <a:gd name="T5" fmla="*/ 12 h 48"/>
                  <a:gd name="T6" fmla="*/ 0 w 66"/>
                  <a:gd name="T7" fmla="*/ 30 h 48"/>
                  <a:gd name="T8" fmla="*/ 12 w 66"/>
                  <a:gd name="T9" fmla="*/ 48 h 48"/>
                  <a:gd name="T10" fmla="*/ 42 w 66"/>
                  <a:gd name="T11" fmla="*/ 30 h 48"/>
                  <a:gd name="T12" fmla="*/ 66 w 66"/>
                  <a:gd name="T13" fmla="*/ 18 h 48"/>
                  <a:gd name="T14" fmla="*/ 66 w 66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48" name="Oval 48">
                <a:extLst>
                  <a:ext uri="{FF2B5EF4-FFF2-40B4-BE49-F238E27FC236}">
                    <a16:creationId xmlns:a16="http://schemas.microsoft.com/office/drawing/2014/main" id="{8472377E-B1CB-DB8A-5157-C95DAB702C8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49" name="Oval 49">
                <a:extLst>
                  <a:ext uri="{FF2B5EF4-FFF2-40B4-BE49-F238E27FC236}">
                    <a16:creationId xmlns:a16="http://schemas.microsoft.com/office/drawing/2014/main" id="{1747548D-D313-6028-0D58-2147A0A4C8D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50" name="Oval 50">
                <a:extLst>
                  <a:ext uri="{FF2B5EF4-FFF2-40B4-BE49-F238E27FC236}">
                    <a16:creationId xmlns:a16="http://schemas.microsoft.com/office/drawing/2014/main" id="{196BF294-004C-3DBC-6539-24D84B53F38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51" name="Oval 51">
                <a:extLst>
                  <a:ext uri="{FF2B5EF4-FFF2-40B4-BE49-F238E27FC236}">
                    <a16:creationId xmlns:a16="http://schemas.microsoft.com/office/drawing/2014/main" id="{28A0A894-0679-F9BB-8553-C1213A5EAC8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52" name="Oval 52">
                <a:extLst>
                  <a:ext uri="{FF2B5EF4-FFF2-40B4-BE49-F238E27FC236}">
                    <a16:creationId xmlns:a16="http://schemas.microsoft.com/office/drawing/2014/main" id="{1A724236-95FD-7208-FF7F-358671E6835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  <p:sp>
            <p:nvSpPr>
              <p:cNvPr id="51253" name="Oval 53">
                <a:extLst>
                  <a:ext uri="{FF2B5EF4-FFF2-40B4-BE49-F238E27FC236}">
                    <a16:creationId xmlns:a16="http://schemas.microsoft.com/office/drawing/2014/main" id="{BA21C5A8-2A6B-7770-8D6F-B78AC34FBC3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charset="0"/>
                  <a:buChar char="n"/>
                  <a:defRPr/>
                </a:pPr>
                <a:endParaRPr lang="zh-CN" altLang="en-US">
                  <a:latin typeface="Arial" charset="0"/>
                  <a:ea typeface="宋体" charset="0"/>
                </a:endParaRPr>
              </a:p>
            </p:txBody>
          </p:sp>
        </p:grpSp>
        <p:grpSp>
          <p:nvGrpSpPr>
            <p:cNvPr id="25613" name="Group 54">
              <a:extLst>
                <a:ext uri="{FF2B5EF4-FFF2-40B4-BE49-F238E27FC236}">
                  <a16:creationId xmlns:a16="http://schemas.microsoft.com/office/drawing/2014/main" id="{EB746BDB-B019-EF6A-497A-A443893407B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25614" name="Freeform 55">
                <a:extLst>
                  <a:ext uri="{FF2B5EF4-FFF2-40B4-BE49-F238E27FC236}">
                    <a16:creationId xmlns:a16="http://schemas.microsoft.com/office/drawing/2014/main" id="{9D2B6A03-B513-92B8-2935-94DC350EEED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8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8 w 382"/>
                  <a:gd name="T19" fmla="*/ 96 h 96"/>
                  <a:gd name="T20" fmla="*/ 272 w 382"/>
                  <a:gd name="T21" fmla="*/ 90 h 96"/>
                  <a:gd name="T22" fmla="*/ 320 w 382"/>
                  <a:gd name="T23" fmla="*/ 84 h 96"/>
                  <a:gd name="T24" fmla="*/ 361 w 382"/>
                  <a:gd name="T25" fmla="*/ 66 h 96"/>
                  <a:gd name="T26" fmla="*/ 391 w 382"/>
                  <a:gd name="T27" fmla="*/ 42 h 96"/>
                  <a:gd name="T28" fmla="*/ 385 w 382"/>
                  <a:gd name="T29" fmla="*/ 42 h 96"/>
                  <a:gd name="T30" fmla="*/ 355 w 382"/>
                  <a:gd name="T31" fmla="*/ 66 h 96"/>
                  <a:gd name="T32" fmla="*/ 314 w 382"/>
                  <a:gd name="T33" fmla="*/ 78 h 96"/>
                  <a:gd name="T34" fmla="*/ 272 w 382"/>
                  <a:gd name="T35" fmla="*/ 90 h 96"/>
                  <a:gd name="T36" fmla="*/ 218 w 382"/>
                  <a:gd name="T37" fmla="*/ 96 h 96"/>
                  <a:gd name="T38" fmla="*/ 218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Freeform 56">
                <a:extLst>
                  <a:ext uri="{FF2B5EF4-FFF2-40B4-BE49-F238E27FC236}">
                    <a16:creationId xmlns:a16="http://schemas.microsoft.com/office/drawing/2014/main" id="{F368C5A7-DDCF-1C34-E9E7-303B13F45EE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6" name="Freeform 57">
                <a:extLst>
                  <a:ext uri="{FF2B5EF4-FFF2-40B4-BE49-F238E27FC236}">
                    <a16:creationId xmlns:a16="http://schemas.microsoft.com/office/drawing/2014/main" id="{2DBD0209-6466-C15A-2D0B-DB509E88E83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7" name="Freeform 58">
                <a:extLst>
                  <a:ext uri="{FF2B5EF4-FFF2-40B4-BE49-F238E27FC236}">
                    <a16:creationId xmlns:a16="http://schemas.microsoft.com/office/drawing/2014/main" id="{FEB6963C-8D47-01D5-70AD-E3B34F2078E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Freeform 59">
                <a:extLst>
                  <a:ext uri="{FF2B5EF4-FFF2-40B4-BE49-F238E27FC236}">
                    <a16:creationId xmlns:a16="http://schemas.microsoft.com/office/drawing/2014/main" id="{6AFDFFDD-78E4-4635-A78D-FD6D5DFED8D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Freeform 60">
                <a:extLst>
                  <a:ext uri="{FF2B5EF4-FFF2-40B4-BE49-F238E27FC236}">
                    <a16:creationId xmlns:a16="http://schemas.microsoft.com/office/drawing/2014/main" id="{E401C5A6-7C5C-A224-22D5-CEA277106B5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8 w 185"/>
                  <a:gd name="T5" fmla="*/ 36 h 210"/>
                  <a:gd name="T6" fmla="*/ 164 w 185"/>
                  <a:gd name="T7" fmla="*/ 72 h 210"/>
                  <a:gd name="T8" fmla="*/ 170 w 185"/>
                  <a:gd name="T9" fmla="*/ 90 h 210"/>
                  <a:gd name="T10" fmla="*/ 176 w 185"/>
                  <a:gd name="T11" fmla="*/ 114 h 210"/>
                  <a:gd name="T12" fmla="*/ 170 w 185"/>
                  <a:gd name="T13" fmla="*/ 138 h 210"/>
                  <a:gd name="T14" fmla="*/ 158 w 185"/>
                  <a:gd name="T15" fmla="*/ 162 h 210"/>
                  <a:gd name="T16" fmla="*/ 128 w 185"/>
                  <a:gd name="T17" fmla="*/ 180 h 210"/>
                  <a:gd name="T18" fmla="*/ 90 w 185"/>
                  <a:gd name="T19" fmla="*/ 198 h 210"/>
                  <a:gd name="T20" fmla="*/ 105 w 185"/>
                  <a:gd name="T21" fmla="*/ 210 h 210"/>
                  <a:gd name="T22" fmla="*/ 140 w 185"/>
                  <a:gd name="T23" fmla="*/ 192 h 210"/>
                  <a:gd name="T24" fmla="*/ 170 w 185"/>
                  <a:gd name="T25" fmla="*/ 168 h 210"/>
                  <a:gd name="T26" fmla="*/ 188 w 185"/>
                  <a:gd name="T27" fmla="*/ 144 h 210"/>
                  <a:gd name="T28" fmla="*/ 194 w 185"/>
                  <a:gd name="T29" fmla="*/ 114 h 210"/>
                  <a:gd name="T30" fmla="*/ 188 w 185"/>
                  <a:gd name="T31" fmla="*/ 90 h 210"/>
                  <a:gd name="T32" fmla="*/ 182 w 185"/>
                  <a:gd name="T33" fmla="*/ 66 h 210"/>
                  <a:gd name="T34" fmla="*/ 164 w 185"/>
                  <a:gd name="T35" fmla="*/ 48 h 210"/>
                  <a:gd name="T36" fmla="*/ 140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Freeform 61">
                <a:extLst>
                  <a:ext uri="{FF2B5EF4-FFF2-40B4-BE49-F238E27FC236}">
                    <a16:creationId xmlns:a16="http://schemas.microsoft.com/office/drawing/2014/main" id="{B9508388-DE28-4CD8-4AFB-1E3CB343FA63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21" name="Group 62">
                <a:extLst>
                  <a:ext uri="{FF2B5EF4-FFF2-40B4-BE49-F238E27FC236}">
                    <a16:creationId xmlns:a16="http://schemas.microsoft.com/office/drawing/2014/main" id="{58C9AEEB-D87B-F885-5EA5-8F457B48A8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1263" name="Oval 63">
                  <a:extLst>
                    <a:ext uri="{FF2B5EF4-FFF2-40B4-BE49-F238E27FC236}">
                      <a16:creationId xmlns:a16="http://schemas.microsoft.com/office/drawing/2014/main" id="{74025055-8E00-3A32-E599-3E1BD675390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Font typeface="Wingdings" charset="0"/>
                    <a:buChar char="n"/>
                    <a:defRPr/>
                  </a:pPr>
                  <a:endParaRPr lang="zh-CN" altLang="en-US">
                    <a:latin typeface="Arial" charset="0"/>
                    <a:ea typeface="宋体" charset="0"/>
                  </a:endParaRPr>
                </a:p>
              </p:txBody>
            </p:sp>
            <p:sp>
              <p:nvSpPr>
                <p:cNvPr id="51264" name="Oval 64">
                  <a:extLst>
                    <a:ext uri="{FF2B5EF4-FFF2-40B4-BE49-F238E27FC236}">
                      <a16:creationId xmlns:a16="http://schemas.microsoft.com/office/drawing/2014/main" id="{8CE6C7C9-A19C-1852-E02E-CC52A9F55BA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Font typeface="Wingdings" charset="0"/>
                    <a:buChar char="n"/>
                    <a:defRPr/>
                  </a:pPr>
                  <a:endParaRPr lang="zh-CN" altLang="en-US">
                    <a:latin typeface="Arial" charset="0"/>
                    <a:ea typeface="宋体" charset="0"/>
                  </a:endParaRPr>
                </a:p>
              </p:txBody>
            </p:sp>
            <p:sp>
              <p:nvSpPr>
                <p:cNvPr id="51265" name="Oval 65">
                  <a:extLst>
                    <a:ext uri="{FF2B5EF4-FFF2-40B4-BE49-F238E27FC236}">
                      <a16:creationId xmlns:a16="http://schemas.microsoft.com/office/drawing/2014/main" id="{83E8FC13-A0FF-7D11-274A-C49866F8890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Font typeface="Wingdings" charset="0"/>
                    <a:buChar char="n"/>
                    <a:defRPr/>
                  </a:pPr>
                  <a:endParaRPr lang="zh-CN" altLang="en-US">
                    <a:latin typeface="Arial" charset="0"/>
                    <a:ea typeface="宋体" charset="0"/>
                  </a:endParaRPr>
                </a:p>
              </p:txBody>
            </p:sp>
            <p:sp>
              <p:nvSpPr>
                <p:cNvPr id="51266" name="Oval 66">
                  <a:extLst>
                    <a:ext uri="{FF2B5EF4-FFF2-40B4-BE49-F238E27FC236}">
                      <a16:creationId xmlns:a16="http://schemas.microsoft.com/office/drawing/2014/main" id="{1BFCE767-5C43-726B-C05A-9E606D7A444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Font typeface="Wingdings" charset="0"/>
                    <a:buChar char="n"/>
                    <a:defRPr/>
                  </a:pPr>
                  <a:endParaRPr lang="zh-CN" altLang="en-US">
                    <a:latin typeface="Arial" charset="0"/>
                    <a:ea typeface="宋体" charset="0"/>
                  </a:endParaRPr>
                </a:p>
              </p:txBody>
            </p:sp>
          </p:grpSp>
        </p:grpSp>
      </p:grpSp>
      <p:sp>
        <p:nvSpPr>
          <p:cNvPr id="51267" name="Rectangle 67">
            <a:extLst>
              <a:ext uri="{FF2B5EF4-FFF2-40B4-BE49-F238E27FC236}">
                <a16:creationId xmlns:a16="http://schemas.microsoft.com/office/drawing/2014/main" id="{2E32EE22-4A12-29AB-F6CE-E21B233E4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68" name="Rectangle 68">
            <a:extLst>
              <a:ext uri="{FF2B5EF4-FFF2-40B4-BE49-F238E27FC236}">
                <a16:creationId xmlns:a16="http://schemas.microsoft.com/office/drawing/2014/main" id="{184306CB-B0D2-28AB-715C-3ADB4F5C9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1269" name="Rectangle 69">
            <a:extLst>
              <a:ext uri="{FF2B5EF4-FFF2-40B4-BE49-F238E27FC236}">
                <a16:creationId xmlns:a16="http://schemas.microsoft.com/office/drawing/2014/main" id="{DBBA4FF6-648D-04A8-8512-8C09995F41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0" name="Rectangle 70">
            <a:extLst>
              <a:ext uri="{FF2B5EF4-FFF2-40B4-BE49-F238E27FC236}">
                <a16:creationId xmlns:a16="http://schemas.microsoft.com/office/drawing/2014/main" id="{BE430BAA-31B5-95A3-A0CD-52D1CF504D0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1" name="Rectangle 71">
            <a:extLst>
              <a:ext uri="{FF2B5EF4-FFF2-40B4-BE49-F238E27FC236}">
                <a16:creationId xmlns:a16="http://schemas.microsoft.com/office/drawing/2014/main" id="{4062223C-06A9-D8ED-F8DF-A6B62D4F60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B6A7827-298D-9F41-A300-D0B01A61A5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54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lub.china.com/data/thread/1011/2726/20/92/2_1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sthealthmag.ca/blog/post/news-sleep-deprivation-can-make-you-deviant" TargetMode="External"/><Relationship Id="rId2" Type="http://schemas.openxmlformats.org/officeDocument/2006/relationships/hyperlink" Target="http://www.washingtonpost.com/blogs/post-leadership/post/why-sleep-deprivation-can-makeyou-unethical/2011/04/01/AFIIxT2G_blog.html?wprss=post-leadershi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64B810AD-4836-693C-AA11-41B502136D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C31426-1EEB-6240-A978-72829AACBABF}" type="slidenum">
              <a:rPr kumimoji="0" lang="en-US" altLang="zh-CN" sz="1200">
                <a:latin typeface="Garamond" panose="02020404030301010803" pitchFamily="18" charset="0"/>
              </a:rPr>
              <a:pPr/>
              <a:t>1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E6E49B94-B530-3D46-B134-C3D0D5B599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381000"/>
            <a:ext cx="8458200" cy="1247775"/>
          </a:xfrm>
        </p:spPr>
        <p:txBody>
          <a:bodyPr/>
          <a:lstStyle/>
          <a:p>
            <a:pPr algn="ctr"/>
            <a:r>
              <a:rPr kumimoji="0" lang="zh-CN" altLang="en-US" sz="3600" b="1">
                <a:ea typeface="宋体" panose="02010600030101010101" pitchFamily="2" charset="-122"/>
              </a:rPr>
              <a:t>批判性思维</a:t>
            </a:r>
            <a:endParaRPr kumimoji="0" lang="en-US" altLang="zh-CN" sz="3200">
              <a:ea typeface="宋体" panose="02010600030101010101" pitchFamily="2" charset="-122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66B0028-EEF5-008D-4E2C-FB40F60EFD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1000" y="1484313"/>
            <a:ext cx="8382000" cy="5068887"/>
          </a:xfrm>
        </p:spPr>
        <p:txBody>
          <a:bodyPr/>
          <a:lstStyle/>
          <a:p>
            <a:pPr algn="just"/>
            <a:endParaRPr kumimoji="0" lang="en-US" altLang="zh-CN" sz="20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/>
            <a:r>
              <a:rPr kumimoji="0" lang="en-US" altLang="zh-CN" sz="2000" dirty="0"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zh-CN" altLang="en-US" sz="3600" b="1" dirty="0">
                <a:ea typeface="宋体" panose="02010600030101010101" pitchFamily="2" charset="-122"/>
              </a:rPr>
              <a:t>第七章：科学推理</a:t>
            </a:r>
            <a:endParaRPr kumimoji="0" lang="en-US" altLang="zh-CN" sz="20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endParaRPr kumimoji="0" lang="en-US" altLang="zh-CN" sz="20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endParaRPr kumimoji="0" lang="en-US" altLang="zh-CN" sz="20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endParaRPr kumimoji="0" lang="en-US" altLang="zh-CN" sz="20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endParaRPr kumimoji="0" lang="en-US" altLang="zh-CN" sz="20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/>
            <a:r>
              <a:rPr kumimoji="0" lang="zh-CN" altLang="en-US" dirty="0">
                <a:ea typeface="宋体" panose="02010600030101010101" pitchFamily="2" charset="-122"/>
                <a:cs typeface="Arial" panose="020B0604020202020204" pitchFamily="34" charset="0"/>
              </a:rPr>
              <a:t>张若愚</a:t>
            </a:r>
            <a:endParaRPr kumimoji="0" lang="en-US" altLang="zh-CN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/>
            <a:r>
              <a:rPr kumimoji="0" lang="zh-CN" altLang="en-US" dirty="0">
                <a:ea typeface="宋体" panose="02010600030101010101" pitchFamily="2" charset="-122"/>
                <a:cs typeface="Arial" panose="020B0604020202020204" pitchFamily="34" charset="0"/>
              </a:rPr>
              <a:t>华中科技</a:t>
            </a:r>
            <a:r>
              <a:rPr kumimoji="0" lang="zh-CN" altLang="en-US">
                <a:ea typeface="宋体" panose="02010600030101010101" pitchFamily="2" charset="-122"/>
                <a:cs typeface="Arial" panose="020B0604020202020204" pitchFamily="34" charset="0"/>
              </a:rPr>
              <a:t>大学哲学学院</a:t>
            </a:r>
            <a:endParaRPr kumimoji="0" lang="en-US" altLang="zh-CN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kumimoji="0" lang="en-US" altLang="zh-CN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kumimoji="0" lang="en-US" altLang="zh-CN" dirty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1B2CEA1-4C99-697E-0BEC-2851F3D0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/>
            <a:r>
              <a:rPr kumimoji="0" lang="zh-CN" altLang="en-US" sz="3200" b="1">
                <a:ea typeface="宋体" panose="02010600030101010101" pitchFamily="2" charset="-122"/>
              </a:rPr>
              <a:t>下列因果关系的判断正确吗？</a:t>
            </a:r>
            <a:endParaRPr kumimoji="0" lang="en-US" altLang="zh-CN" sz="3200" b="1">
              <a:ea typeface="宋体" panose="02010600030101010101" pitchFamily="2" charset="-122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03C90A7-6E86-A80F-A31C-3B32C307F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077200" cy="5216525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itchFamily="2" charset="2"/>
              <a:buChar char="v"/>
            </a:pP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自奥巴马</a:t>
            </a:r>
            <a:r>
              <a:rPr kumimoji="0" lang="en-US" altLang="zh-CN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1</a:t>
            </a: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月</a:t>
            </a:r>
            <a:r>
              <a:rPr kumimoji="0" lang="en-US" altLang="zh-CN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20</a:t>
            </a: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日就任以来，美股跌幅已达</a:t>
            </a:r>
            <a:r>
              <a:rPr kumimoji="0" lang="en-US" altLang="zh-CN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20%</a:t>
            </a: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，创下一项新的尴尬纪录</a:t>
            </a:r>
            <a:r>
              <a:rPr kumimoji="0" lang="en-US" altLang="zh-CN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,</a:t>
            </a: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奥巴马由此成为</a:t>
            </a:r>
            <a:r>
              <a:rPr kumimoji="0" lang="zh-CN" altLang="en-US" sz="2600" i="1">
                <a:solidFill>
                  <a:srgbClr val="660033"/>
                </a:solidFill>
                <a:ea typeface="汉鼎简楷体" pitchFamily="49" charset="-122"/>
              </a:rPr>
              <a:t>“</a:t>
            </a: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最不受股市欢迎</a:t>
            </a:r>
            <a:r>
              <a:rPr kumimoji="0" lang="zh-CN" altLang="en-US" sz="2600" i="1">
                <a:solidFill>
                  <a:srgbClr val="660033"/>
                </a:solidFill>
                <a:ea typeface="汉鼎简楷体" pitchFamily="49" charset="-122"/>
              </a:rPr>
              <a:t>”</a:t>
            </a: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的美国总统。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endParaRPr kumimoji="0" lang="zh-CN" altLang="en-US" sz="1000" i="1">
              <a:solidFill>
                <a:srgbClr val="660033"/>
              </a:solidFill>
              <a:latin typeface="汉鼎简楷体" pitchFamily="49" charset="-122"/>
              <a:ea typeface="汉鼎简楷体" pitchFamily="49" charset="-122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v"/>
            </a:pP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枪不杀人，人杀人（美国反对禁止枪枝的人的口号）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endParaRPr kumimoji="0" lang="zh-CN" altLang="en-US" sz="1000" i="1">
              <a:solidFill>
                <a:srgbClr val="660033"/>
              </a:solidFill>
              <a:latin typeface="汉鼎简楷体" pitchFamily="49" charset="-122"/>
              <a:ea typeface="汉鼎简楷体" pitchFamily="49" charset="-122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kumimoji="0" lang="en-US" altLang="zh-CN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2008</a:t>
            </a: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年，北京市实现生产总值比上年增长</a:t>
            </a:r>
            <a:r>
              <a:rPr kumimoji="0" lang="en-US" altLang="zh-CN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9%</a:t>
            </a: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。</a:t>
            </a:r>
            <a:r>
              <a:rPr kumimoji="0" lang="en-US" altLang="zh-CN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2009</a:t>
            </a: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年上半年增</a:t>
            </a:r>
            <a:r>
              <a:rPr kumimoji="0" lang="en-US" altLang="zh-CN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10.1%</a:t>
            </a: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。</a:t>
            </a:r>
            <a:r>
              <a:rPr kumimoji="0" lang="en-US" altLang="zh-CN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2008</a:t>
            </a: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年，天津市生产总值比上年增长</a:t>
            </a:r>
            <a:r>
              <a:rPr kumimoji="0" lang="en-US" altLang="zh-CN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16.5</a:t>
            </a: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％，增幅比上年提高</a:t>
            </a:r>
            <a:r>
              <a:rPr kumimoji="0" lang="en-US" altLang="zh-CN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1.3</a:t>
            </a: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个百分点。</a:t>
            </a:r>
            <a:r>
              <a:rPr kumimoji="0" lang="en-US" altLang="zh-CN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2009</a:t>
            </a: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年上半年增长</a:t>
            </a:r>
            <a:r>
              <a:rPr kumimoji="0" lang="en-US" altLang="zh-CN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16.6%</a:t>
            </a: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。两地的</a:t>
            </a:r>
            <a:r>
              <a:rPr kumimoji="0" lang="en-US" altLang="zh-CN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GDP</a:t>
            </a: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增长远高于全国平均水平，</a:t>
            </a:r>
            <a:r>
              <a:rPr kumimoji="0" lang="zh-CN" altLang="en-US" sz="2600" i="1">
                <a:latin typeface="汉鼎简楷体" pitchFamily="49" charset="-122"/>
                <a:ea typeface="汉鼎简楷体" pitchFamily="49" charset="-122"/>
              </a:rPr>
              <a:t>京津城际铁路</a:t>
            </a:r>
            <a:r>
              <a:rPr kumimoji="0" lang="zh-CN" altLang="en-US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的开通为促进这两个城市的比翼双飞增添了新的翅膀。</a:t>
            </a:r>
          </a:p>
          <a:p>
            <a:pPr algn="r">
              <a:spcBef>
                <a:spcPct val="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0" lang="en-US" altLang="zh-CN" sz="26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	</a:t>
            </a:r>
            <a:r>
              <a:rPr kumimoji="0" lang="en-US" altLang="zh-CN" sz="2400" i="1">
                <a:ea typeface="宋体" panose="02010600030101010101" pitchFamily="2" charset="-122"/>
              </a:rPr>
              <a:t>(</a:t>
            </a:r>
            <a:r>
              <a:rPr kumimoji="0" lang="zh-CN" altLang="en-US" sz="2400" i="1">
                <a:ea typeface="宋体" panose="02010600030101010101" pitchFamily="2" charset="-122"/>
              </a:rPr>
              <a:t>京津城际客运铁路于</a:t>
            </a:r>
            <a:r>
              <a:rPr kumimoji="0" lang="en-US" altLang="zh-CN" sz="2400" i="1">
                <a:ea typeface="宋体" panose="02010600030101010101" pitchFamily="2" charset="-122"/>
              </a:rPr>
              <a:t>2008</a:t>
            </a:r>
            <a:r>
              <a:rPr kumimoji="0" lang="zh-CN" altLang="en-US" sz="2400" i="1">
                <a:ea typeface="宋体" panose="02010600030101010101" pitchFamily="2" charset="-122"/>
              </a:rPr>
              <a:t>年</a:t>
            </a:r>
            <a:r>
              <a:rPr kumimoji="0" lang="en-US" altLang="zh-CN" sz="2400" i="1">
                <a:ea typeface="宋体" panose="02010600030101010101" pitchFamily="2" charset="-122"/>
              </a:rPr>
              <a:t>8</a:t>
            </a:r>
            <a:r>
              <a:rPr kumimoji="0" lang="zh-CN" altLang="en-US" sz="2400" i="1">
                <a:ea typeface="宋体" panose="02010600030101010101" pitchFamily="2" charset="-122"/>
              </a:rPr>
              <a:t>月</a:t>
            </a:r>
            <a:r>
              <a:rPr kumimoji="0" lang="en-US" altLang="zh-CN" sz="2400" i="1">
                <a:ea typeface="宋体" panose="02010600030101010101" pitchFamily="2" charset="-122"/>
              </a:rPr>
              <a:t>1</a:t>
            </a:r>
            <a:r>
              <a:rPr kumimoji="0" lang="zh-CN" altLang="en-US" sz="2400" i="1">
                <a:ea typeface="宋体" panose="02010600030101010101" pitchFamily="2" charset="-122"/>
              </a:rPr>
              <a:t>日正式通车运营 </a:t>
            </a:r>
            <a:r>
              <a:rPr kumimoji="0" lang="en-US" altLang="zh-CN" sz="2400" i="1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C23C4B04-F1D7-9D33-9176-0D46228D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4774A8-20B7-2A4C-9966-B628DACAB98C}" type="slidenum">
              <a:rPr kumimoji="0" lang="en-US" altLang="zh-CN" sz="1200">
                <a:latin typeface="Garamond" panose="02020404030301010803" pitchFamily="18" charset="0"/>
              </a:rPr>
              <a:pPr/>
              <a:t>10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2D8FEAE-DAFA-0900-8027-9892B80BF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/>
            <a:r>
              <a:rPr kumimoji="0" lang="zh-CN" altLang="en-US" sz="3200" b="1">
                <a:solidFill>
                  <a:srgbClr val="000066"/>
                </a:solidFill>
                <a:ea typeface="宋体" panose="02010600030101010101" pitchFamily="2" charset="-122"/>
              </a:rPr>
              <a:t>怎样去判定下面的关联事实的因果关系？</a:t>
            </a:r>
            <a:endParaRPr kumimoji="0" lang="en-US" altLang="zh-CN" sz="3200" b="1">
              <a:ea typeface="宋体" panose="02010600030101010101" pitchFamily="2" charset="-122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2AFD93B-1F82-62D1-3A7E-6A4E90671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kumimoji="0" lang="en-US" altLang="zh-CN" sz="2600" i="1">
                <a:solidFill>
                  <a:srgbClr val="000099"/>
                </a:solidFill>
                <a:ea typeface="宋体" panose="02010600030101010101" pitchFamily="2" charset="-122"/>
              </a:rPr>
              <a:t>A new study shows that overweight people may be America’s largest unprotected minority. The study reveals that of all executive earning $25,000 to $50,000, only 9% were more than ten pounds overweight. But in the $10,000 to $20,000 range, 39% were more than ten pounds overweight, the figures, compared with a study done four years ago, show that </a:t>
            </a:r>
            <a:r>
              <a:rPr kumimoji="0" lang="en-US" altLang="zh-CN" sz="2600" i="1">
                <a:solidFill>
                  <a:srgbClr val="FF0000"/>
                </a:solidFill>
                <a:ea typeface="宋体" panose="02010600030101010101" pitchFamily="2" charset="-122"/>
              </a:rPr>
              <a:t>discrimination</a:t>
            </a:r>
            <a:r>
              <a:rPr kumimoji="0" lang="en-US" altLang="zh-CN" sz="2600" i="1">
                <a:solidFill>
                  <a:srgbClr val="000099"/>
                </a:solidFill>
                <a:ea typeface="宋体" panose="02010600030101010101" pitchFamily="2" charset="-122"/>
              </a:rPr>
              <a:t> against fat executives is increasing.  </a:t>
            </a:r>
          </a:p>
          <a:p>
            <a:pPr marL="0" indent="0" eaLnBrk="1" hangingPunct="1">
              <a:buClr>
                <a:schemeClr val="tx2"/>
              </a:buClr>
              <a:buFont typeface="Wingdings" pitchFamily="2" charset="2"/>
              <a:buNone/>
            </a:pPr>
            <a:endParaRPr kumimoji="0" lang="en-US" altLang="zh-CN" sz="2600" i="1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kumimoji="0" lang="zh-CN" altLang="en-US" sz="2600" i="1">
                <a:solidFill>
                  <a:srgbClr val="000099"/>
                </a:solidFill>
                <a:ea typeface="宋体" panose="02010600030101010101" pitchFamily="2" charset="-122"/>
              </a:rPr>
              <a:t>人们发财的原因有哪些？其中哪些原因更重要？请按重要性的次序排列。</a:t>
            </a:r>
            <a:endParaRPr kumimoji="0" lang="en-US" altLang="zh-CN" sz="2600" i="1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F6DF1653-D5CC-7564-E379-365D69F3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11E7DA-0DFD-EB4B-9F01-DCEADCB01518}" type="slidenum">
              <a:rPr kumimoji="0" lang="en-US" altLang="zh-CN" sz="1200">
                <a:latin typeface="Garamond" panose="02020404030301010803" pitchFamily="18" charset="0"/>
              </a:rPr>
              <a:pPr/>
              <a:t>11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3E052F5-B43C-B5CB-EFA8-812B1D640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kumimoji="0" lang="zh-CN" altLang="en-US" sz="3200" b="1">
                <a:ea typeface="宋体" panose="02010600030101010101" pitchFamily="2" charset="-122"/>
              </a:rPr>
              <a:t>这里的因果假说是什么，你信服吗？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19FD14D-7F82-D196-A3CD-0A6CD60FA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i="1">
                <a:solidFill>
                  <a:srgbClr val="003366"/>
                </a:solidFill>
                <a:ea typeface="宋体" panose="02010600030101010101" pitchFamily="2" charset="-122"/>
              </a:rPr>
              <a:t>		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加拿大研究人员发现男性面部的宽高比与行为的进攻型紧密相关。所谓面部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“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宽高比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”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是指一个人左右脸颊的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“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宽度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”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与上唇到眉心的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“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高度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”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之比。研究发现，与瘦长脸颊的男性相比，脸颊越宽的男性往往</a:t>
            </a:r>
            <a:r>
              <a:rPr kumimoji="0" lang="zh-CN" altLang="en-US" sz="2400" b="1">
                <a:solidFill>
                  <a:srgbClr val="FF0000"/>
                </a:solidFill>
                <a:latin typeface="汉鼎简楷体" pitchFamily="49" charset="-122"/>
                <a:ea typeface="汉鼎简楷体" pitchFamily="49" charset="-122"/>
              </a:rPr>
              <a:t>进攻性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越强。</a:t>
            </a:r>
            <a:b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</a:b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　　加拿大布罗克大学心理学家向</a:t>
            </a:r>
            <a:r>
              <a:rPr kumimoji="0" lang="en-US" altLang="zh-CN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47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名志愿受测者展示了多幅不同男子的面部</a:t>
            </a:r>
            <a:r>
              <a:rPr kumimoji="0" lang="zh-CN" altLang="en-US" sz="2400" b="1">
                <a:solidFill>
                  <a:srgbClr val="FF0000"/>
                </a:solidFill>
                <a:latin typeface="汉鼎简楷体" pitchFamily="49" charset="-122"/>
                <a:ea typeface="汉鼎简楷体" pitchFamily="49" charset="-122"/>
              </a:rPr>
              <a:t>照片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，让受测者凭感觉为这些男子的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“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好斗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”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倾向打分。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		实验结果表明，受测者对照片中男子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“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好斗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”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程度的打分，与这些男子</a:t>
            </a:r>
            <a:r>
              <a:rPr kumimoji="0" lang="zh-CN" altLang="en-US" sz="2400" b="1">
                <a:solidFill>
                  <a:srgbClr val="FF0000"/>
                </a:solidFill>
                <a:latin typeface="汉鼎简楷体" pitchFamily="49" charset="-122"/>
                <a:ea typeface="汉鼎简楷体" pitchFamily="49" charset="-122"/>
              </a:rPr>
              <a:t>生活中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的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“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好斗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”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程度非常接近。受测者的估计，恰好与照片男子脸型的宽高比吻合：即脸型越宽的男性，越具有攻击性。</a:t>
            </a:r>
            <a:b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</a:b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	该研究小组曾对</a:t>
            </a:r>
            <a:r>
              <a:rPr kumimoji="0" lang="en-US" altLang="zh-CN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90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名冰球运动员进行过研究，发现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“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宽脸盘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”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队员更易在赛场上犯规。研究还发现，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“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宽脸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”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与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“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好斗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”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的关联性，却并不适合调查中的女性球员。研究人员认为脸型与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“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好斗</a:t>
            </a:r>
            <a:r>
              <a:rPr kumimoji="0" lang="zh-CN" altLang="en-US" sz="2400" b="1">
                <a:solidFill>
                  <a:srgbClr val="003366"/>
                </a:solidFill>
                <a:ea typeface="汉鼎简楷体" pitchFamily="49" charset="-122"/>
              </a:rPr>
              <a:t>”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之间的关联并非巧合，而是与人体内</a:t>
            </a:r>
            <a:r>
              <a:rPr kumimoji="0" lang="zh-CN" altLang="en-US" sz="2400" b="1">
                <a:solidFill>
                  <a:srgbClr val="FF0000"/>
                </a:solidFill>
                <a:latin typeface="汉鼎简楷体" pitchFamily="49" charset="-122"/>
                <a:ea typeface="汉鼎简楷体" pitchFamily="49" charset="-122"/>
              </a:rPr>
              <a:t>睾丸酮</a:t>
            </a:r>
            <a:r>
              <a:rPr kumimoji="0" lang="zh-CN" altLang="en-US" sz="2400" b="1">
                <a:solidFill>
                  <a:srgbClr val="003366"/>
                </a:solidFill>
                <a:latin typeface="汉鼎简楷体" pitchFamily="49" charset="-122"/>
                <a:ea typeface="汉鼎简楷体" pitchFamily="49" charset="-122"/>
              </a:rPr>
              <a:t>分泌有关。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AB0015FC-5167-D799-E84C-957279B2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A467E8-4DFD-724A-9815-DF17DE2E1664}" type="slidenum">
              <a:rPr kumimoji="0" lang="en-US" altLang="zh-CN" sz="1200">
                <a:latin typeface="Garamond" panose="02020404030301010803" pitchFamily="18" charset="0"/>
              </a:rPr>
              <a:pPr/>
              <a:t>12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AD62C102-BEF3-F1B9-DE18-40DE4883A9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484188"/>
          </a:xfrm>
        </p:spPr>
        <p:txBody>
          <a:bodyPr anchor="t" anchorCtr="0"/>
          <a:lstStyle/>
          <a:p>
            <a:pPr algn="l">
              <a:defRPr/>
            </a:pPr>
            <a:r>
              <a:rPr kumimoji="0" lang="en-US" altLang="zh-CN" sz="3000" b="1" dirty="0">
                <a:cs typeface="Arial Unicode MS" charset="0"/>
              </a:rPr>
              <a:t>2 </a:t>
            </a:r>
            <a:r>
              <a:rPr kumimoji="0" lang="zh-CN" altLang="en-US" sz="3000" b="1" dirty="0">
                <a:cs typeface="Arial Unicode MS" charset="0"/>
              </a:rPr>
              <a:t>因果推理的评价：需要说明因果机制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161D49B-E4D5-EAAE-33AB-701053B1EB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CN" altLang="en-US" sz="2800">
                <a:latin typeface="Arial Unicode MS" panose="020B0604020202020204" pitchFamily="34" charset="-128"/>
              </a:rPr>
              <a:t>一个好的因果推理</a:t>
            </a:r>
            <a:r>
              <a:rPr kumimoji="0" lang="en-US" altLang="zh-CN" sz="2800">
                <a:latin typeface="Arial Unicode MS" panose="020B0604020202020204" pitchFamily="34" charset="-128"/>
              </a:rPr>
              <a:t>,</a:t>
            </a:r>
            <a:r>
              <a:rPr kumimoji="0" lang="zh-CN" altLang="en-US" sz="2800">
                <a:latin typeface="Arial Unicode MS" panose="020B0604020202020204" pitchFamily="34" charset="-128"/>
              </a:rPr>
              <a:t>需要给人说明</a:t>
            </a:r>
            <a:r>
              <a:rPr kumimoji="0" lang="zh-CN" altLang="en-US" sz="2800">
                <a:solidFill>
                  <a:srgbClr val="FF0000"/>
                </a:solidFill>
                <a:latin typeface="Arial Unicode MS" panose="020B0604020202020204" pitchFamily="34" charset="-128"/>
              </a:rPr>
              <a:t>为什么</a:t>
            </a:r>
            <a:r>
              <a:rPr kumimoji="0" lang="en-US" altLang="zh-CN" sz="2800">
                <a:latin typeface="Arial Unicode MS" panose="020B0604020202020204" pitchFamily="34" charset="-128"/>
              </a:rPr>
              <a:t>A</a:t>
            </a:r>
            <a:r>
              <a:rPr kumimoji="0" lang="zh-CN" altLang="en-US" sz="2800">
                <a:latin typeface="Arial Unicode MS" panose="020B0604020202020204" pitchFamily="34" charset="-128"/>
              </a:rPr>
              <a:t>引起</a:t>
            </a:r>
            <a:r>
              <a:rPr kumimoji="0" lang="en-US" altLang="zh-CN" sz="2800">
                <a:latin typeface="Arial Unicode MS" panose="020B0604020202020204" pitchFamily="34" charset="-128"/>
              </a:rPr>
              <a:t>B</a:t>
            </a:r>
            <a:r>
              <a:rPr kumimoji="0" lang="zh-CN" altLang="en-US" sz="2800">
                <a:latin typeface="Arial Unicode MS" panose="020B0604020202020204" pitchFamily="34" charset="-128"/>
              </a:rPr>
              <a:t>：它们之间联系作用的细节。</a:t>
            </a:r>
            <a:endParaRPr kumimoji="0" lang="en-US" altLang="zh-CN" sz="2800"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</a:pPr>
            <a:endParaRPr kumimoji="0" lang="en-US" altLang="zh-CN" sz="2800"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</a:pPr>
            <a:r>
              <a:rPr kumimoji="0" lang="zh-CN" altLang="en-US" sz="2800">
                <a:latin typeface="Arial Unicode MS" panose="020B0604020202020204" pitchFamily="34" charset="-128"/>
              </a:rPr>
              <a:t>具体方法：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800"/>
              <a:t>	把Ａ和Ｂ之间的物质或信息传递关系描述出来，根据科学的规律、理论，或者自己提出假说，来</a:t>
            </a:r>
            <a:r>
              <a:rPr kumimoji="0" lang="zh-CN" altLang="en-US" sz="2800">
                <a:solidFill>
                  <a:srgbClr val="FF0000"/>
                </a:solidFill>
              </a:rPr>
              <a:t>说明</a:t>
            </a:r>
            <a:r>
              <a:rPr kumimoji="0" lang="zh-CN" altLang="en-US" sz="2800"/>
              <a:t>因果关系发生的每一步具体</a:t>
            </a:r>
            <a:r>
              <a:rPr kumimoji="0" lang="zh-CN" altLang="en-US" sz="2800">
                <a:solidFill>
                  <a:srgbClr val="FF0000"/>
                </a:solidFill>
              </a:rPr>
              <a:t>机制</a:t>
            </a:r>
            <a:r>
              <a:rPr kumimoji="0" lang="en-US" altLang="zh-CN" sz="2800"/>
              <a:t>.</a:t>
            </a:r>
          </a:p>
          <a:p>
            <a:pPr>
              <a:lnSpc>
                <a:spcPct val="90000"/>
              </a:lnSpc>
            </a:pPr>
            <a:endParaRPr kumimoji="0" lang="en-US" altLang="zh-CN" sz="2400"/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F99A0670-CFAB-BE4C-3C2D-70C2F9E6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BF6A8C-851A-5F48-A84F-EA5C7F0CD472}" type="slidenum">
              <a:rPr kumimoji="0" lang="zh-CN" altLang="en-US" sz="1400"/>
              <a:pPr/>
              <a:t>13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9BEEBFD0-99E1-2745-178B-9626881DEE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484188"/>
          </a:xfrm>
        </p:spPr>
        <p:txBody>
          <a:bodyPr anchor="t" anchorCtr="0"/>
          <a:lstStyle/>
          <a:p>
            <a:pPr algn="l">
              <a:defRPr/>
            </a:pPr>
            <a:r>
              <a:rPr kumimoji="0" lang="en-US" altLang="zh-CN" sz="3000" b="1" dirty="0">
                <a:cs typeface="Arial Unicode MS" charset="0"/>
              </a:rPr>
              <a:t>2 </a:t>
            </a:r>
            <a:r>
              <a:rPr kumimoji="0" lang="zh-CN" altLang="en-US" sz="3000" b="1" dirty="0">
                <a:cs typeface="Arial Unicode MS" charset="0"/>
              </a:rPr>
              <a:t>因果推理的评价：需要说明因果机制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6FA8615-F92A-0BFB-96AE-AE81D66F5C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zh-CN" altLang="en-US" sz="2800" dirty="0"/>
              <a:t>案例：</a:t>
            </a:r>
            <a:endParaRPr kumimoji="0" lang="en-US" altLang="zh-CN" sz="2800" dirty="0"/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endParaRPr kumimoji="0" lang="en-US" altLang="zh-CN" sz="2800" dirty="0"/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zh-CN" altLang="en-US" sz="2800" dirty="0"/>
              <a:t>嗮太阳会使得石头发热。（物理学中光线的能量辐射原理。条件：季节、天气、风速）</a:t>
            </a:r>
            <a:endParaRPr kumimoji="0" lang="en-US" altLang="zh-CN" sz="2800" dirty="0"/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endParaRPr kumimoji="0" lang="en-US" altLang="zh-CN" sz="2800" dirty="0"/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zh-CN" altLang="en-US" sz="2800" dirty="0"/>
              <a:t>冬天吃饱饭可以御寒。（从分子生物学的水平上来说明食物消化产生热量的过程。条件：衣服合适、消化正常）</a:t>
            </a:r>
            <a:endParaRPr kumimoji="0" lang="en-US" altLang="zh-CN" sz="2800" dirty="0"/>
          </a:p>
          <a:p>
            <a:pPr>
              <a:lnSpc>
                <a:spcPct val="90000"/>
              </a:lnSpc>
              <a:buFont typeface="Wingdings" charset="0"/>
              <a:buChar char="Ø"/>
              <a:defRPr/>
            </a:pPr>
            <a:endParaRPr kumimoji="0" lang="en-US" altLang="zh-CN" sz="2400" dirty="0"/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B7240B1-7A95-944F-62FE-BFC2CDF9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ABA834-929C-3A4C-AD63-A00847F0668F}" type="slidenum">
              <a:rPr kumimoji="0" lang="zh-CN" altLang="en-US" sz="1400"/>
              <a:pPr/>
              <a:t>14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B2124FCD-79BE-BA3A-E313-A85D3C7D0F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484188"/>
          </a:xfrm>
        </p:spPr>
        <p:txBody>
          <a:bodyPr anchor="t" anchorCtr="0"/>
          <a:lstStyle/>
          <a:p>
            <a:pPr algn="l">
              <a:defRPr/>
            </a:pPr>
            <a:r>
              <a:rPr kumimoji="0" lang="en-US" altLang="zh-CN" sz="3000" b="1" dirty="0">
                <a:cs typeface="Arial Unicode MS" charset="0"/>
              </a:rPr>
              <a:t>2 </a:t>
            </a:r>
            <a:r>
              <a:rPr kumimoji="0" lang="zh-CN" altLang="en-US" sz="3000" b="1" dirty="0">
                <a:cs typeface="Arial Unicode MS" charset="0"/>
              </a:rPr>
              <a:t>因果推理的评价：比较假说</a:t>
            </a:r>
            <a:r>
              <a:rPr kumimoji="0" lang="en-US" altLang="zh-CN" sz="3000" b="1" dirty="0">
                <a:cs typeface="Arial Unicode MS" charset="0"/>
              </a:rPr>
              <a:t>/</a:t>
            </a:r>
            <a:r>
              <a:rPr kumimoji="0" lang="zh-CN" altLang="en-US" sz="3000" b="1" dirty="0">
                <a:cs typeface="Arial Unicode MS" charset="0"/>
              </a:rPr>
              <a:t>选择最佳原因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6FE0753-5E49-5E9B-839F-41E069FD2B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763000" cy="5638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zh-CN" altLang="en-US" sz="2800" dirty="0">
                <a:latin typeface="Arial Unicode MS" charset="0"/>
                <a:cs typeface="Arial Unicode MS" charset="0"/>
              </a:rPr>
              <a:t>如果一个假说比其它的假说</a:t>
            </a:r>
            <a:r>
              <a:rPr kumimoji="0" lang="zh-CN" altLang="en-US" sz="2800" dirty="0">
                <a:solidFill>
                  <a:srgbClr val="FF0000"/>
                </a:solidFill>
                <a:latin typeface="Arial Unicode MS" charset="0"/>
                <a:cs typeface="Arial Unicode MS" charset="0"/>
              </a:rPr>
              <a:t>更好地</a:t>
            </a:r>
            <a:r>
              <a:rPr kumimoji="0" lang="zh-CN" altLang="en-US" sz="2800" dirty="0">
                <a:latin typeface="Arial Unicode MS" charset="0"/>
                <a:cs typeface="Arial Unicode MS" charset="0"/>
              </a:rPr>
              <a:t>说明因果作用的细节，并得到检验证实，它就是最好的因果关系推理。</a:t>
            </a:r>
            <a:endParaRPr kumimoji="0" lang="en-US" altLang="zh-CN" sz="2800" dirty="0">
              <a:latin typeface="Arial Unicode MS" charset="0"/>
              <a:cs typeface="Arial Unicode MS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endParaRPr kumimoji="0" lang="zh-CN" altLang="en-US" sz="2800" dirty="0">
              <a:latin typeface="Arial Unicode MS" charset="0"/>
              <a:cs typeface="Arial Unicode MS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zh-CN" altLang="en-US" sz="3100" dirty="0"/>
              <a:t>	案例：</a:t>
            </a:r>
            <a:r>
              <a:rPr kumimoji="0" lang="zh-CN" altLang="en-US" sz="2800" dirty="0"/>
              <a:t>伦敦瘟疫的原因，大雾还是废水</a:t>
            </a:r>
            <a:r>
              <a:rPr kumimoji="0" lang="zh-CN" altLang="en-US" sz="2400" dirty="0"/>
              <a:t>？</a:t>
            </a:r>
            <a:endParaRPr kumimoji="0" lang="en-US" altLang="zh-CN" sz="2400" dirty="0"/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endParaRPr kumimoji="0" lang="en-US" altLang="zh-CN" sz="2400" dirty="0"/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en-US" altLang="zh-CN" sz="2800" dirty="0"/>
              <a:t>1853</a:t>
            </a:r>
            <a:r>
              <a:rPr kumimoji="0" lang="zh-CN" altLang="en-US" sz="2800" dirty="0"/>
              <a:t>年，英国伦敦霍乱流行。有人认为霍乱是通过空气中的</a:t>
            </a:r>
            <a:r>
              <a:rPr kumimoji="0" lang="zh-CN" altLang="en-US" sz="2800" dirty="0">
                <a:solidFill>
                  <a:srgbClr val="FFFF00"/>
                </a:solidFill>
              </a:rPr>
              <a:t>大雾</a:t>
            </a:r>
            <a:r>
              <a:rPr kumimoji="0" lang="zh-CN" altLang="en-US" sz="2800" dirty="0"/>
              <a:t>传播的。传染病医生约翰</a:t>
            </a:r>
            <a:r>
              <a:rPr kumimoji="0" lang="en-US" altLang="zh-CN" sz="2800" dirty="0"/>
              <a:t>-</a:t>
            </a:r>
            <a:r>
              <a:rPr kumimoji="0" lang="zh-CN" altLang="en-US" sz="2800" dirty="0"/>
              <a:t>史劳将发病案例的</a:t>
            </a:r>
            <a:r>
              <a:rPr kumimoji="0" lang="zh-CN" altLang="en-US" sz="2800" dirty="0">
                <a:solidFill>
                  <a:srgbClr val="FFFF00"/>
                </a:solidFill>
              </a:rPr>
              <a:t>地点</a:t>
            </a:r>
            <a:r>
              <a:rPr kumimoji="0" lang="zh-CN" altLang="en-US" sz="2800" dirty="0"/>
              <a:t>和</a:t>
            </a:r>
            <a:r>
              <a:rPr kumimoji="0" lang="zh-CN" altLang="en-US" sz="2800" dirty="0">
                <a:solidFill>
                  <a:srgbClr val="FFFF00"/>
                </a:solidFill>
              </a:rPr>
              <a:t>时间</a:t>
            </a:r>
            <a:r>
              <a:rPr kumimoji="0" lang="zh-CN" altLang="en-US" sz="2800" dirty="0"/>
              <a:t>逐个标在伦敦地图上，结果发现最早的一批霍乱病人都集中在某医院附近，而且饮水都来自于某水井，医院的废水污染了该水井。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endParaRPr kumimoji="0" lang="en-US" altLang="zh-CN" sz="2800" dirty="0"/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zh-CN" altLang="en-US" sz="2800" dirty="0"/>
              <a:t>。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1E17FDA4-4F93-11EF-769B-4F39299B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BE87AD-7DF5-D841-B7F9-065C9C836FBA}" type="slidenum">
              <a:rPr kumimoji="0" lang="zh-CN" altLang="en-US" sz="1400"/>
              <a:pPr/>
              <a:t>15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F8C11938-16D3-F401-3621-7BE3272DA9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484188"/>
          </a:xfrm>
        </p:spPr>
        <p:txBody>
          <a:bodyPr anchor="t" anchorCtr="0"/>
          <a:lstStyle/>
          <a:p>
            <a:pPr algn="l">
              <a:defRPr/>
            </a:pPr>
            <a:r>
              <a:rPr kumimoji="0" lang="en-US" altLang="zh-CN" sz="3000" b="1" dirty="0">
                <a:cs typeface="Arial Unicode MS" charset="0"/>
              </a:rPr>
              <a:t>2 </a:t>
            </a:r>
            <a:r>
              <a:rPr kumimoji="0" lang="zh-CN" altLang="en-US" sz="3000" b="1" dirty="0">
                <a:cs typeface="Arial Unicode MS" charset="0"/>
              </a:rPr>
              <a:t>因果推理的评价：比较假说</a:t>
            </a:r>
            <a:r>
              <a:rPr kumimoji="0" lang="en-US" altLang="zh-CN" sz="3000" b="1" dirty="0">
                <a:cs typeface="Arial Unicode MS" charset="0"/>
              </a:rPr>
              <a:t>/</a:t>
            </a:r>
            <a:r>
              <a:rPr kumimoji="0" lang="zh-CN" altLang="en-US" sz="3000" b="1" dirty="0">
                <a:cs typeface="Arial Unicode MS" charset="0"/>
              </a:rPr>
              <a:t>选择最佳原因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41E022F-8531-DDB6-8E8E-04120DC717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763000" cy="5638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zh-CN" altLang="en-US" sz="2800" dirty="0"/>
              <a:t>结论：霍乱传播的原因是污水，不是空气中的大雾。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zh-CN" altLang="en-US" sz="2800" dirty="0"/>
              <a:t>措施：</a:t>
            </a:r>
            <a:r>
              <a:rPr kumimoji="0" lang="en-US" altLang="zh-CN" sz="2800" dirty="0"/>
              <a:t>1</a:t>
            </a:r>
            <a:r>
              <a:rPr kumimoji="0" lang="zh-CN" altLang="en-US" sz="2800" dirty="0"/>
              <a:t>）建设伦敦地下污水排放系统，让污水集中排放到泰晤士河下游，避免污染地下水；</a:t>
            </a:r>
            <a:endParaRPr kumimoji="0" lang="en-US" altLang="zh-CN" sz="2800" dirty="0"/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en-US" altLang="zh-CN" sz="2800" dirty="0"/>
              <a:t>           </a:t>
            </a:r>
            <a:r>
              <a:rPr kumimoji="0" lang="zh-CN" altLang="zh-CN" sz="2800" dirty="0"/>
              <a:t>2</a:t>
            </a:r>
            <a:r>
              <a:rPr kumimoji="0" lang="zh-CN" altLang="en-US" sz="2800" dirty="0"/>
              <a:t>）逐步放弃饮用井水，加大措施普及自来水。</a:t>
            </a:r>
            <a:endParaRPr kumimoji="0" lang="en-US" altLang="zh-CN" sz="2800" dirty="0"/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zh-CN" altLang="en-US" sz="2800" dirty="0"/>
              <a:t>证实：由于将污水与饮用水隔开，伦敦再也没有发生过霍乱。</a:t>
            </a:r>
            <a:endParaRPr kumimoji="0" lang="en-US" altLang="zh-CN" sz="2800" dirty="0"/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endParaRPr kumimoji="0" lang="en-US" altLang="zh-CN" sz="2800" dirty="0"/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endParaRPr kumimoji="0" lang="zh-CN" altLang="en-US" sz="2800" dirty="0"/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77EA108C-4E85-5EE9-094C-0E300278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58ABCD-8116-D84E-8D5C-74750F706351}" type="slidenum">
              <a:rPr kumimoji="0" lang="zh-CN" altLang="en-US" sz="1400"/>
              <a:pPr/>
              <a:t>16</a:t>
            </a:fld>
            <a:endParaRPr kumimoji="0" lang="en-US" altLang="zh-CN" sz="1400"/>
          </a:p>
        </p:txBody>
      </p:sp>
      <p:pic>
        <p:nvPicPr>
          <p:cNvPr id="58372" name="图片 2" descr="伦敦地下排水系统0.jpg">
            <a:extLst>
              <a:ext uri="{FF2B5EF4-FFF2-40B4-BE49-F238E27FC236}">
                <a16:creationId xmlns:a16="http://schemas.microsoft.com/office/drawing/2014/main" id="{E9B9CD3C-9E0A-2209-E1F4-2BABD1313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3810000"/>
            <a:ext cx="36988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图片 3" descr="伦敦地下排水系统1.jpg">
            <a:extLst>
              <a:ext uri="{FF2B5EF4-FFF2-40B4-BE49-F238E27FC236}">
                <a16:creationId xmlns:a16="http://schemas.microsoft.com/office/drawing/2014/main" id="{4E9B303B-5664-6EB6-E6F6-FF7234BEB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3581400"/>
            <a:ext cx="49149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D617D30C-C091-C72D-E4C5-899AAD953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458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总结：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kumimoji="0" lang="zh-CN" altLang="en-US" sz="100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kumimoji="0" lang="en-US" altLang="zh-CN" sz="2600">
                <a:solidFill>
                  <a:schemeClr val="hlink"/>
                </a:solidFill>
              </a:rPr>
              <a:t>1</a:t>
            </a:r>
            <a:r>
              <a:rPr kumimoji="0" lang="zh-CN" altLang="en-US" sz="2600">
                <a:solidFill>
                  <a:schemeClr val="hlink"/>
                </a:solidFill>
              </a:rPr>
              <a:t>）“恰当的”因果推理</a:t>
            </a:r>
            <a:r>
              <a:rPr kumimoji="0" lang="zh-CN" altLang="en-US" sz="2600">
                <a:solidFill>
                  <a:srgbClr val="FFFF00"/>
                </a:solidFill>
              </a:rPr>
              <a:t>最好</a:t>
            </a:r>
            <a:r>
              <a:rPr kumimoji="0" lang="zh-CN" altLang="en-US" sz="2600">
                <a:solidFill>
                  <a:schemeClr val="hlink"/>
                </a:solidFill>
              </a:rPr>
              <a:t>能</a:t>
            </a:r>
            <a:r>
              <a:rPr kumimoji="0" lang="zh-CN" altLang="en-US" sz="2600">
                <a:solidFill>
                  <a:srgbClr val="FFFF00"/>
                </a:solidFill>
              </a:rPr>
              <a:t>具体细致</a:t>
            </a:r>
            <a:r>
              <a:rPr kumimoji="0" lang="zh-CN" altLang="en-US" sz="2600">
                <a:solidFill>
                  <a:schemeClr val="hlink"/>
                </a:solidFill>
              </a:rPr>
              <a:t>地说明因果关系的</a:t>
            </a:r>
            <a:r>
              <a:rPr kumimoji="0" lang="zh-CN" altLang="en-US" sz="2600">
                <a:solidFill>
                  <a:srgbClr val="FFFF00"/>
                </a:solidFill>
              </a:rPr>
              <a:t>发生机制</a:t>
            </a:r>
            <a:r>
              <a:rPr kumimoji="0" lang="zh-CN" altLang="en-US" sz="2600">
                <a:solidFill>
                  <a:schemeClr val="hlink"/>
                </a:solidFill>
              </a:rPr>
              <a:t>。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kumimoji="0" lang="en-US" altLang="zh-CN" sz="1000">
              <a:solidFill>
                <a:schemeClr val="hlink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kumimoji="0" lang="en-US" altLang="zh-CN" sz="2600">
                <a:solidFill>
                  <a:schemeClr val="hlink"/>
                </a:solidFill>
              </a:rPr>
              <a:t>2</a:t>
            </a:r>
            <a:r>
              <a:rPr kumimoji="0" lang="zh-CN" altLang="en-US" sz="2600">
                <a:solidFill>
                  <a:schemeClr val="hlink"/>
                </a:solidFill>
              </a:rPr>
              <a:t>）因果推理的评价实际上是</a:t>
            </a:r>
            <a:r>
              <a:rPr kumimoji="0" lang="zh-CN" altLang="en-US" sz="2600">
                <a:solidFill>
                  <a:srgbClr val="FFFF00"/>
                </a:solidFill>
              </a:rPr>
              <a:t>多个</a:t>
            </a:r>
            <a:r>
              <a:rPr kumimoji="0" lang="zh-CN" altLang="en-US" sz="2600">
                <a:solidFill>
                  <a:schemeClr val="hlink"/>
                </a:solidFill>
              </a:rPr>
              <a:t>假说</a:t>
            </a:r>
            <a:r>
              <a:rPr kumimoji="0" lang="en-US" altLang="zh-CN" sz="2600">
                <a:solidFill>
                  <a:schemeClr val="hlink"/>
                </a:solidFill>
              </a:rPr>
              <a:t>/</a:t>
            </a:r>
            <a:r>
              <a:rPr kumimoji="0" lang="zh-CN" altLang="en-US" sz="2600">
                <a:solidFill>
                  <a:schemeClr val="hlink"/>
                </a:solidFill>
              </a:rPr>
              <a:t>原因之间的</a:t>
            </a:r>
            <a:r>
              <a:rPr kumimoji="0" lang="zh-CN" altLang="en-US" sz="2600">
                <a:solidFill>
                  <a:srgbClr val="FFFF00"/>
                </a:solidFill>
              </a:rPr>
              <a:t>竞争</a:t>
            </a:r>
            <a:r>
              <a:rPr kumimoji="0" lang="zh-CN" altLang="en-US" sz="2600">
                <a:solidFill>
                  <a:schemeClr val="hlink"/>
                </a:solidFill>
              </a:rPr>
              <a:t>，是一个比较、排除和选择的过程。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kumimoji="0" lang="zh-CN" altLang="en-US" sz="1000">
              <a:solidFill>
                <a:schemeClr val="hlink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kumimoji="0" lang="en-US" altLang="zh-CN" sz="2600">
                <a:solidFill>
                  <a:schemeClr val="hlink"/>
                </a:solidFill>
              </a:rPr>
              <a:t>3</a:t>
            </a:r>
            <a:r>
              <a:rPr kumimoji="0" lang="zh-CN" altLang="en-US" sz="2600">
                <a:solidFill>
                  <a:schemeClr val="hlink"/>
                </a:solidFill>
              </a:rPr>
              <a:t>）“最好”是一个</a:t>
            </a:r>
            <a:r>
              <a:rPr kumimoji="0" lang="zh-CN" altLang="en-US" sz="2600">
                <a:solidFill>
                  <a:srgbClr val="FFFF00"/>
                </a:solidFill>
              </a:rPr>
              <a:t>比较</a:t>
            </a:r>
            <a:r>
              <a:rPr kumimoji="0" lang="zh-CN" altLang="en-US" sz="2600">
                <a:solidFill>
                  <a:schemeClr val="hlink"/>
                </a:solidFill>
              </a:rPr>
              <a:t>的概念，它取决于</a:t>
            </a:r>
            <a:r>
              <a:rPr kumimoji="0" lang="zh-CN" altLang="en-US" sz="2600">
                <a:solidFill>
                  <a:srgbClr val="FFFF00"/>
                </a:solidFill>
              </a:rPr>
              <a:t>当时</a:t>
            </a:r>
            <a:r>
              <a:rPr kumimoji="0" lang="zh-CN" altLang="en-US" sz="2600">
                <a:solidFill>
                  <a:schemeClr val="hlink"/>
                </a:solidFill>
              </a:rPr>
              <a:t>其它竞争假说</a:t>
            </a:r>
            <a:r>
              <a:rPr kumimoji="0" lang="en-US" altLang="zh-CN" sz="2600">
                <a:solidFill>
                  <a:schemeClr val="hlink"/>
                </a:solidFill>
              </a:rPr>
              <a:t>/</a:t>
            </a:r>
            <a:r>
              <a:rPr kumimoji="0" lang="zh-CN" altLang="en-US" sz="2600">
                <a:solidFill>
                  <a:schemeClr val="hlink"/>
                </a:solidFill>
              </a:rPr>
              <a:t>原因的存在和质量。随着时代的进步，最佳假说也可能会有所进步。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kumimoji="0" lang="zh-CN" altLang="en-US" sz="1000">
              <a:solidFill>
                <a:schemeClr val="hlink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kumimoji="0" lang="zh-CN" altLang="en-US" sz="2600"/>
              <a:t>因果推理、科学中的假说和选择，实践中的决策，都是这样一个开创多个假说和选择的过程。</a:t>
            </a:r>
            <a:endParaRPr kumimoji="0" lang="en-US" altLang="zh-CN" sz="2600"/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268648F6-E656-D697-32FA-CBFFA5169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200" b="1" dirty="0">
                <a:latin typeface="Arial" charset="0"/>
                <a:ea typeface="宋体" charset="0"/>
                <a:cs typeface="Arial Unicode MS" charset="0"/>
              </a:rPr>
              <a:t>2 </a:t>
            </a:r>
            <a:r>
              <a:rPr lang="zh-CN" altLang="en-US" sz="3200" b="1" dirty="0">
                <a:latin typeface="Arial" charset="0"/>
                <a:ea typeface="宋体" charset="0"/>
                <a:cs typeface="Arial Unicode MS" charset="0"/>
              </a:rPr>
              <a:t>因果推理的评价：比较假说</a:t>
            </a:r>
            <a:r>
              <a:rPr lang="en-US" altLang="zh-CN" sz="3200" b="1" dirty="0">
                <a:latin typeface="Arial" charset="0"/>
                <a:ea typeface="宋体" charset="0"/>
                <a:cs typeface="Arial Unicode MS" charset="0"/>
              </a:rPr>
              <a:t>/</a:t>
            </a:r>
            <a:r>
              <a:rPr lang="zh-CN" altLang="en-US" sz="3200" b="1" dirty="0">
                <a:latin typeface="Arial" charset="0"/>
                <a:ea typeface="宋体" charset="0"/>
                <a:cs typeface="Arial Unicode MS" charset="0"/>
              </a:rPr>
              <a:t>选择最佳原因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20EF60F9-6791-1E79-00B9-3C34E36F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7A38B1-B18C-4A4A-8072-B6182ACDB40D}" type="slidenum">
              <a:rPr kumimoji="0" lang="zh-CN" altLang="en-US" sz="1400"/>
              <a:pPr/>
              <a:t>17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7252669-74B5-2D91-9447-EC165C754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kumimoji="0" lang="zh-CN" altLang="en-US" sz="2800" b="1">
                <a:solidFill>
                  <a:srgbClr val="660033"/>
                </a:solidFill>
                <a:ea typeface="宋体" panose="02010600030101010101" pitchFamily="2" charset="-122"/>
              </a:rPr>
              <a:t>三峡大坝与老天不下雨的关系</a:t>
            </a:r>
            <a:r>
              <a:rPr kumimoji="0" lang="zh-CN" altLang="en-US" sz="2400">
                <a:solidFill>
                  <a:schemeClr val="hlink"/>
                </a:solidFill>
                <a:ea typeface="宋体" panose="02010600030101010101" pitchFamily="2" charset="-122"/>
              </a:rPr>
              <a:t>（</a:t>
            </a:r>
            <a:r>
              <a:rPr kumimoji="0"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2011</a:t>
            </a:r>
            <a:r>
              <a:rPr kumimoji="0" lang="zh-CN" altLang="en-US" sz="2400">
                <a:solidFill>
                  <a:schemeClr val="hlink"/>
                </a:solidFill>
                <a:ea typeface="宋体" panose="02010600030101010101" pitchFamily="2" charset="-122"/>
              </a:rPr>
              <a:t>年湖北等地干旱）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250FEAF-DDE0-38C6-FC5A-5EB2BB808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长江边上居然闹干旱，这是数千年以来没有的事情啊。只有一种可能，那就是三峡大坝。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只要大家静下心来想一想就明白了。老天爷下雨是什么回事？还不就是江河湖海的水蒸气变来的呗。三峡大坝建立之后，人为地降低了水的流量，水的流速，单位时间内蒸发的水蒸气自然就少，老天爷自然也就不下雨了。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大家都知道，在自然界中物质是守恒的，能量是在不同的系统间相互转换的。三峡大坝让上游的水位整体抬高了</a:t>
            </a:r>
            <a:r>
              <a:rPr kumimoji="0" lang="en-US" altLang="zh-CN" sz="2400">
                <a:latin typeface="汉鼎简楷体" pitchFamily="49" charset="-122"/>
                <a:ea typeface="汉鼎简楷体" pitchFamily="49" charset="-122"/>
              </a:rPr>
              <a:t>100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多米，其间存储的能量是惊人的。据专家分析，相当于数百颗原子弹的能量。这些能量足可改天换地了。原本应该在中下游生态链中消耗的能量，被人为地用水的势能形态存储起来。水的能量足了，中下游生态链上的能量自然就少了，各物种的生存环境自然也就恶化了。国务院都说了三峡大坝对环境有影响。</a:t>
            </a:r>
            <a:r>
              <a:rPr kumimoji="0" lang="zh-CN" altLang="en-US" sz="2000">
                <a:ea typeface="宋体" panose="02010600030101010101" pitchFamily="2" charset="-122"/>
              </a:rPr>
              <a:t> </a:t>
            </a:r>
            <a:r>
              <a:rPr kumimoji="0" lang="en-US" altLang="zh-CN" sz="900">
                <a:ea typeface="宋体" panose="02010600030101010101" pitchFamily="2" charset="-122"/>
                <a:hlinkClick r:id="rId2"/>
              </a:rPr>
              <a:t>http://club.china.com//data/thread/1011/2726/20/92/2_1.html</a:t>
            </a:r>
            <a:endParaRPr kumimoji="0" lang="en-US" altLang="zh-CN" sz="900">
              <a:ea typeface="宋体" panose="02010600030101010101" pitchFamily="2" charset="-122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AF42DE1F-3D36-6516-1631-EF31F93C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28EA20-9B5D-C447-B5DC-BEF309212C19}" type="slidenum">
              <a:rPr kumimoji="0" lang="en-US" altLang="zh-CN" sz="1200">
                <a:latin typeface="Garamond" panose="02020404030301010803" pitchFamily="18" charset="0"/>
              </a:rPr>
              <a:pPr/>
              <a:t>18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F8B89B3-A03F-9CCA-9FB9-4128CEEA6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315200" cy="457200"/>
          </a:xfrm>
        </p:spPr>
        <p:txBody>
          <a:bodyPr/>
          <a:lstStyle/>
          <a:p>
            <a:r>
              <a:rPr kumimoji="0" lang="zh-CN" altLang="en-US" sz="2800" b="1">
                <a:ea typeface="宋体" panose="02010600030101010101" pitchFamily="2" charset="-122"/>
              </a:rPr>
              <a:t>下面的说法有道理吗？如何使它更令你信服？</a:t>
            </a:r>
            <a:br>
              <a:rPr kumimoji="0" lang="zh-CN" altLang="en-US" sz="3800" b="1">
                <a:ea typeface="宋体" panose="02010600030101010101" pitchFamily="2" charset="-122"/>
              </a:rPr>
            </a:br>
            <a:endParaRPr kumimoji="0" lang="zh-CN" altLang="en-US" sz="3800" b="1">
              <a:ea typeface="宋体" panose="02010600030101010101" pitchFamily="2" charset="-122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FA9ACC9-79E0-2573-DE97-34069A554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100">
                <a:ea typeface="宋体" panose="02010600030101010101" pitchFamily="2" charset="-122"/>
              </a:rPr>
              <a:t>		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根据一群奥地利酿酒师的说法，</a:t>
            </a:r>
            <a:r>
              <a:rPr kumimoji="0" lang="zh-CN" altLang="en-US" sz="2400" b="1">
                <a:solidFill>
                  <a:srgbClr val="000099"/>
                </a:solidFill>
                <a:latin typeface="汉鼎简楷体" pitchFamily="49" charset="-122"/>
                <a:ea typeface="汉鼎简楷体" pitchFamily="49" charset="-122"/>
              </a:rPr>
              <a:t>酿葡萄酒时放音乐，会让酒的味道变得更好。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		曾是法国号演奏家的巴赫曼，设计了一种小喇叭箱，可以直接放进正在酝酿的葡萄汁中，播出古典、爵士与电子乐等不同音乐。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		他认为，声波可让酵母细胞</a:t>
            </a:r>
            <a:r>
              <a:rPr kumimoji="0" lang="zh-CN" altLang="en-US" sz="2400">
                <a:solidFill>
                  <a:srgbClr val="FF0000"/>
                </a:solidFill>
                <a:latin typeface="汉鼎简楷体" pitchFamily="49" charset="-122"/>
                <a:ea typeface="汉鼎简楷体" pitchFamily="49" charset="-122"/>
              </a:rPr>
              <a:t>流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动，因此可以吸收更多糖分，在发酵过程中营造美好气氛。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		巴赫曼与</a:t>
            </a:r>
            <a:r>
              <a:rPr kumimoji="0" lang="en-US" altLang="zh-CN" sz="2400">
                <a:latin typeface="汉鼎简楷体" pitchFamily="49" charset="-122"/>
                <a:ea typeface="汉鼎简楷体" pitchFamily="49" charset="-122"/>
              </a:rPr>
              <a:t>6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位奥地利酿酒师合作，以音乐酿酒法来测试</a:t>
            </a:r>
            <a:r>
              <a:rPr kumimoji="0" lang="en-US" altLang="zh-CN" sz="2400">
                <a:latin typeface="汉鼎简楷体" pitchFamily="49" charset="-122"/>
                <a:ea typeface="汉鼎简楷体" pitchFamily="49" charset="-122"/>
              </a:rPr>
              <a:t>3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万</a:t>
            </a:r>
            <a:r>
              <a:rPr kumimoji="0" lang="en-US" altLang="zh-CN" sz="2400">
                <a:latin typeface="汉鼎简楷体" pitchFamily="49" charset="-122"/>
                <a:ea typeface="汉鼎简楷体" pitchFamily="49" charset="-122"/>
              </a:rPr>
              <a:t>1000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升的声波酒</a:t>
            </a:r>
            <a:r>
              <a:rPr kumimoji="0" lang="en-US" altLang="zh-CN" sz="2400">
                <a:latin typeface="汉鼎简楷体" pitchFamily="49" charset="-122"/>
                <a:ea typeface="汉鼎简楷体" pitchFamily="49" charset="-122"/>
              </a:rPr>
              <a:t>(Sonor Wine)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，包括听</a:t>
            </a:r>
            <a:r>
              <a:rPr kumimoji="0" lang="zh-CN" altLang="en-US" sz="2400">
                <a:solidFill>
                  <a:srgbClr val="FF6600"/>
                </a:solidFill>
                <a:latin typeface="汉鼎简楷体" pitchFamily="49" charset="-122"/>
                <a:ea typeface="汉鼎简楷体" pitchFamily="49" charset="-122"/>
              </a:rPr>
              <a:t>莫札特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第</a:t>
            </a:r>
            <a:r>
              <a:rPr kumimoji="0" lang="en-US" altLang="zh-CN" sz="2400">
                <a:latin typeface="汉鼎简楷体" pitchFamily="49" charset="-122"/>
                <a:ea typeface="汉鼎简楷体" pitchFamily="49" charset="-122"/>
              </a:rPr>
              <a:t>41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号交响曲的</a:t>
            </a:r>
            <a:r>
              <a:rPr kumimoji="0" lang="en-US" altLang="zh-CN" sz="2400">
                <a:latin typeface="汉鼎简楷体" pitchFamily="49" charset="-122"/>
                <a:ea typeface="汉鼎简楷体" pitchFamily="49" charset="-122"/>
              </a:rPr>
              <a:t>2010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年白皮诺</a:t>
            </a:r>
            <a:r>
              <a:rPr kumimoji="0" lang="en-US" altLang="zh-CN" sz="2400">
                <a:latin typeface="汉鼎简楷体" pitchFamily="49" charset="-122"/>
                <a:ea typeface="汉鼎简楷体" pitchFamily="49" charset="-122"/>
              </a:rPr>
              <a:t>(pinot blanc)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酒与听</a:t>
            </a:r>
            <a:r>
              <a:rPr kumimoji="0" lang="zh-CN" altLang="en-US" sz="2400">
                <a:solidFill>
                  <a:srgbClr val="FF6600"/>
                </a:solidFill>
                <a:latin typeface="汉鼎简楷体" pitchFamily="49" charset="-122"/>
                <a:ea typeface="汉鼎简楷体" pitchFamily="49" charset="-122"/>
              </a:rPr>
              <a:t>咏叹调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的</a:t>
            </a:r>
            <a:r>
              <a:rPr kumimoji="0" lang="en-US" altLang="zh-CN" sz="2400">
                <a:latin typeface="汉鼎简楷体" pitchFamily="49" charset="-122"/>
                <a:ea typeface="汉鼎简楷体" pitchFamily="49" charset="-122"/>
              </a:rPr>
              <a:t>2010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年茨威格</a:t>
            </a:r>
            <a:r>
              <a:rPr kumimoji="0" lang="en-US" altLang="zh-CN" sz="2400">
                <a:latin typeface="汉鼎简楷体" pitchFamily="49" charset="-122"/>
                <a:ea typeface="汉鼎简楷体" pitchFamily="49" charset="-122"/>
              </a:rPr>
              <a:t>(Zweigelt)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酒款。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		酿酒师迈尔在酿造赛蜜蓉</a:t>
            </a:r>
            <a:r>
              <a:rPr kumimoji="0" lang="en-US" altLang="zh-CN" sz="2400">
                <a:latin typeface="汉鼎简楷体" pitchFamily="49" charset="-122"/>
                <a:ea typeface="汉鼎简楷体" pitchFamily="49" charset="-122"/>
              </a:rPr>
              <a:t>(semillon)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酒款时播放</a:t>
            </a:r>
            <a:r>
              <a:rPr kumimoji="0" lang="zh-CN" altLang="en-US" sz="2400">
                <a:solidFill>
                  <a:srgbClr val="FF6600"/>
                </a:solidFill>
                <a:latin typeface="汉鼎简楷体" pitchFamily="49" charset="-122"/>
                <a:ea typeface="汉鼎简楷体" pitchFamily="49" charset="-122"/>
              </a:rPr>
              <a:t>华尔滋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与</a:t>
            </a:r>
            <a:r>
              <a:rPr kumimoji="0" lang="zh-CN" altLang="en-US" sz="2400">
                <a:solidFill>
                  <a:srgbClr val="FF6600"/>
                </a:solidFill>
                <a:latin typeface="汉鼎简楷体" pitchFamily="49" charset="-122"/>
                <a:ea typeface="汉鼎简楷体" pitchFamily="49" charset="-122"/>
              </a:rPr>
              <a:t>波卡尔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舞曲</a:t>
            </a:r>
            <a:r>
              <a:rPr kumimoji="0" lang="en-US" altLang="zh-CN" sz="2400">
                <a:latin typeface="汉鼎简楷体" pitchFamily="49" charset="-122"/>
                <a:ea typeface="汉鼎简楷体" pitchFamily="49" charset="-122"/>
              </a:rPr>
              <a:t>(polkas)3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周，他说：</a:t>
            </a:r>
            <a:r>
              <a:rPr kumimoji="0" lang="zh-CN" altLang="en-US" sz="2400">
                <a:ea typeface="汉鼎简楷体" pitchFamily="49" charset="-122"/>
              </a:rPr>
              <a:t>“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我感觉味道变得不一样，尝起来很棒。</a:t>
            </a:r>
            <a:r>
              <a:rPr kumimoji="0" lang="zh-CN" altLang="en-US" sz="2400">
                <a:ea typeface="汉鼎简楷体" pitchFamily="49" charset="-122"/>
              </a:rPr>
              <a:t>”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		但维也纳大学的物理学家</a:t>
            </a:r>
            <a:r>
              <a:rPr kumimoji="0" lang="zh-CN" altLang="en-US" sz="2400">
                <a:solidFill>
                  <a:srgbClr val="FF6600"/>
                </a:solidFill>
                <a:latin typeface="汉鼎简楷体" pitchFamily="49" charset="-122"/>
                <a:ea typeface="汉鼎简楷体" pitchFamily="49" charset="-122"/>
              </a:rPr>
              <a:t>葛鲁柏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认为巴赫曼的方法很荒唐。他说：</a:t>
            </a:r>
            <a:r>
              <a:rPr kumimoji="0" lang="zh-CN" altLang="en-US" sz="2400">
                <a:ea typeface="汉鼎简楷体" pitchFamily="49" charset="-122"/>
              </a:rPr>
              <a:t>“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酵母、菌类没有什么</a:t>
            </a:r>
            <a:r>
              <a:rPr kumimoji="0" lang="zh-CN" altLang="en-US" sz="2400">
                <a:solidFill>
                  <a:srgbClr val="FF6600"/>
                </a:solidFill>
                <a:latin typeface="汉鼎简楷体" pitchFamily="49" charset="-122"/>
                <a:ea typeface="汉鼎简楷体" pitchFamily="49" charset="-122"/>
              </a:rPr>
              <a:t>想法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。它们才不在乎别人播的是</a:t>
            </a:r>
            <a:r>
              <a:rPr kumimoji="0" lang="en-US" altLang="zh-CN" sz="2400">
                <a:latin typeface="汉鼎简楷体" pitchFamily="49" charset="-122"/>
                <a:ea typeface="汉鼎简楷体" pitchFamily="49" charset="-122"/>
              </a:rPr>
              <a:t>AC/DC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、麦当娜还是莫扎特。</a:t>
            </a:r>
            <a:r>
              <a:rPr kumimoji="0" lang="zh-CN" altLang="en-US" sz="2400">
                <a:ea typeface="汉鼎简楷体" pitchFamily="49" charset="-122"/>
              </a:rPr>
              <a:t>”</a:t>
            </a:r>
            <a:r>
              <a:rPr kumimoji="0" lang="zh-CN" altLang="en-US" sz="2400">
                <a:latin typeface="汉鼎简楷体" pitchFamily="49" charset="-122"/>
                <a:ea typeface="汉鼎简楷体" pitchFamily="49" charset="-122"/>
              </a:rPr>
              <a:t> 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017371D7-50F2-CF65-FB54-D8626783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B929DB-C68D-DF44-B920-CC0301164C52}" type="slidenum">
              <a:rPr kumimoji="0" lang="en-US" altLang="zh-CN" sz="1200">
                <a:latin typeface="Garamond" panose="02020404030301010803" pitchFamily="18" charset="0"/>
              </a:rPr>
              <a:pPr/>
              <a:t>19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871B12F6-7A6B-C939-982E-F383B477D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4495800" cy="114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600" b="1">
                <a:solidFill>
                  <a:srgbClr val="800080"/>
                </a:solidFill>
                <a:ea typeface="宋体" panose="02010600030101010101" pitchFamily="2" charset="-122"/>
              </a:rPr>
              <a:t>报告</a:t>
            </a:r>
            <a:r>
              <a:rPr kumimoji="0" lang="en-US" altLang="zh-CN" sz="2600" b="1">
                <a:solidFill>
                  <a:srgbClr val="800080"/>
                </a:solidFill>
                <a:ea typeface="宋体" panose="02010600030101010101" pitchFamily="2" charset="-122"/>
              </a:rPr>
              <a:t>: </a:t>
            </a:r>
            <a:r>
              <a:rPr kumimoji="0" lang="zh-CN" altLang="en-US" sz="2600" b="1">
                <a:solidFill>
                  <a:srgbClr val="800080"/>
                </a:solidFill>
                <a:ea typeface="宋体" panose="02010600030101010101" pitchFamily="2" charset="-122"/>
              </a:rPr>
              <a:t>基于全英富贾权贵面部特征研究</a:t>
            </a:r>
            <a:r>
              <a:rPr kumimoji="0" lang="en-US" altLang="zh-CN" sz="2600" b="1">
                <a:solidFill>
                  <a:srgbClr val="800080"/>
                </a:solidFill>
                <a:ea typeface="宋体" panose="02010600030101010101" pitchFamily="2" charset="-122"/>
              </a:rPr>
              <a:t>, </a:t>
            </a:r>
            <a:r>
              <a:rPr kumimoji="0" lang="zh-CN" altLang="en-US" sz="2600" b="1">
                <a:solidFill>
                  <a:srgbClr val="800080"/>
                </a:solidFill>
                <a:ea typeface="宋体" panose="02010600030101010101" pitchFamily="2" charset="-122"/>
              </a:rPr>
              <a:t>成功人士都拥有相似面相</a:t>
            </a:r>
            <a:endParaRPr kumimoji="0" lang="zh-CN" altLang="en-US" sz="2300" b="1">
              <a:solidFill>
                <a:srgbClr val="800080"/>
              </a:solidFill>
              <a:ea typeface="宋体" panose="02010600030101010101" pitchFamily="2" charset="-122"/>
            </a:endParaRPr>
          </a:p>
        </p:txBody>
      </p:sp>
      <p:pic>
        <p:nvPicPr>
          <p:cNvPr id="40962" name="Picture 3" descr="英国报告称成功人士长相类似 绘出成功的“标准脸”(图)">
            <a:extLst>
              <a:ext uri="{FF2B5EF4-FFF2-40B4-BE49-F238E27FC236}">
                <a16:creationId xmlns:a16="http://schemas.microsoft.com/office/drawing/2014/main" id="{15B9289D-86B0-49B2-C96A-9BE9AF50D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32385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4" descr="英国报告称成功人士长相类似 绘出成功的“标准脸”(图)">
            <a:extLst>
              <a:ext uri="{FF2B5EF4-FFF2-40B4-BE49-F238E27FC236}">
                <a16:creationId xmlns:a16="http://schemas.microsoft.com/office/drawing/2014/main" id="{6CBBA4ED-D305-FA47-254D-5B42E57C7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"/>
            <a:ext cx="28860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5">
            <a:extLst>
              <a:ext uri="{FF2B5EF4-FFF2-40B4-BE49-F238E27FC236}">
                <a16:creationId xmlns:a16="http://schemas.microsoft.com/office/drawing/2014/main" id="{68F0EBD2-5E12-74A3-4DEA-193E41FE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038600"/>
            <a:ext cx="3581400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 typeface="Wingdings" pitchFamily="2" charset="2"/>
              <a:buNone/>
            </a:pPr>
            <a:r>
              <a:rPr kumimoji="0" lang="zh-CN" altLang="en-US" sz="2200" b="1"/>
              <a:t>研究对象包括</a:t>
            </a:r>
            <a:r>
              <a:rPr kumimoji="0" lang="zh-CN" altLang="en-US" sz="2200" b="1">
                <a:solidFill>
                  <a:srgbClr val="CC00FF"/>
                </a:solidFill>
              </a:rPr>
              <a:t>威斯敏斯特公爵（左上）、印度钢王拉克西米</a:t>
            </a:r>
            <a:r>
              <a:rPr kumimoji="0" lang="en-US" altLang="zh-CN" sz="2200" b="1">
                <a:solidFill>
                  <a:srgbClr val="CC00FF"/>
                </a:solidFill>
              </a:rPr>
              <a:t>•</a:t>
            </a:r>
            <a:r>
              <a:rPr kumimoji="0" lang="zh-CN" altLang="en-US" sz="2200" b="1">
                <a:solidFill>
                  <a:srgbClr val="CC00FF"/>
                </a:solidFill>
              </a:rPr>
              <a:t>米塔尔（中上）、英超老板切尔西（右上） 英国零售业大亨菲利普</a:t>
            </a:r>
            <a:r>
              <a:rPr kumimoji="0" lang="en-US" altLang="zh-CN" sz="2200" b="1">
                <a:solidFill>
                  <a:srgbClr val="CC00FF"/>
                </a:solidFill>
              </a:rPr>
              <a:t>•</a:t>
            </a:r>
            <a:r>
              <a:rPr kumimoji="0" lang="zh-CN" altLang="en-US" sz="2200" b="1">
                <a:solidFill>
                  <a:srgbClr val="CC00FF"/>
                </a:solidFill>
              </a:rPr>
              <a:t>格林及夫人（下）</a:t>
            </a:r>
            <a:r>
              <a:rPr kumimoji="0" lang="zh-CN" altLang="en-US" sz="2000" b="1">
                <a:solidFill>
                  <a:srgbClr val="CC00FF"/>
                </a:solidFill>
              </a:rPr>
              <a:t>、</a:t>
            </a:r>
            <a:r>
              <a:rPr kumimoji="0" lang="zh-CN" altLang="en-US" sz="2200" b="1"/>
              <a:t>喜力啤酒继承人夏琳</a:t>
            </a:r>
            <a:r>
              <a:rPr kumimoji="0" lang="en-US" altLang="zh-CN" sz="2200" b="1"/>
              <a:t>•</a:t>
            </a:r>
            <a:r>
              <a:rPr kumimoji="0" lang="zh-CN" altLang="en-US" sz="2200" b="1"/>
              <a:t>卡瓦柳等</a:t>
            </a: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A8F60F5C-F74B-061D-0972-FEE079A1C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76713"/>
            <a:ext cx="4267200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 typeface="Wingdings" pitchFamily="2" charset="2"/>
              <a:buNone/>
            </a:pPr>
            <a:r>
              <a:rPr kumimoji="0" lang="zh-CN" altLang="en-US" b="1">
                <a:solidFill>
                  <a:srgbClr val="006666"/>
                </a:solidFill>
              </a:rPr>
              <a:t>报告称</a:t>
            </a:r>
            <a:r>
              <a:rPr kumimoji="0" lang="en-US" altLang="zh-CN" b="1">
                <a:solidFill>
                  <a:srgbClr val="006666"/>
                </a:solidFill>
              </a:rPr>
              <a:t>,</a:t>
            </a:r>
            <a:r>
              <a:rPr kumimoji="0" lang="zh-CN" altLang="en-US" b="1">
                <a:solidFill>
                  <a:srgbClr val="006666"/>
                </a:solidFill>
              </a:rPr>
              <a:t>成功男士都拥有</a:t>
            </a:r>
            <a:r>
              <a:rPr kumimoji="0" lang="zh-CN" altLang="en-US" b="1">
                <a:solidFill>
                  <a:srgbClr val="FF0000"/>
                </a:solidFill>
              </a:rPr>
              <a:t>古罗马式</a:t>
            </a:r>
            <a:r>
              <a:rPr kumimoji="0" lang="zh-CN" altLang="en-US" b="1">
                <a:solidFill>
                  <a:srgbClr val="006666"/>
                </a:solidFill>
              </a:rPr>
              <a:t>的鼻子、鼻翼宽、眼距宽</a:t>
            </a:r>
            <a:r>
              <a:rPr kumimoji="0" lang="en-US" altLang="zh-CN" b="1">
                <a:solidFill>
                  <a:srgbClr val="006666"/>
                </a:solidFill>
              </a:rPr>
              <a:t>;</a:t>
            </a:r>
            <a:r>
              <a:rPr kumimoji="0" lang="zh-CN" altLang="en-US" b="1">
                <a:solidFill>
                  <a:srgbClr val="006666"/>
                </a:solidFill>
              </a:rPr>
              <a:t>而成功女性则有较长的人中</a:t>
            </a:r>
            <a:r>
              <a:rPr kumimoji="0" lang="en-US" altLang="zh-CN" b="1">
                <a:solidFill>
                  <a:srgbClr val="006666"/>
                </a:solidFill>
              </a:rPr>
              <a:t>,</a:t>
            </a:r>
            <a:r>
              <a:rPr kumimoji="0" lang="zh-CN" altLang="en-US" b="1">
                <a:solidFill>
                  <a:srgbClr val="FF0000"/>
                </a:solidFill>
              </a:rPr>
              <a:t>高额头</a:t>
            </a:r>
            <a:r>
              <a:rPr kumimoji="0" lang="en-US" altLang="zh-CN" b="1">
                <a:solidFill>
                  <a:srgbClr val="006666"/>
                </a:solidFill>
              </a:rPr>
              <a:t>,</a:t>
            </a:r>
            <a:r>
              <a:rPr kumimoji="0" lang="zh-CN" altLang="en-US" b="1">
                <a:solidFill>
                  <a:srgbClr val="FF0000"/>
                </a:solidFill>
              </a:rPr>
              <a:t>舒展</a:t>
            </a:r>
            <a:r>
              <a:rPr kumimoji="0" lang="zh-CN" altLang="en-US" b="1">
                <a:solidFill>
                  <a:srgbClr val="006666"/>
                </a:solidFill>
              </a:rPr>
              <a:t>的眉形。“商业上的成功基于很多因素</a:t>
            </a:r>
            <a:r>
              <a:rPr kumimoji="0" lang="en-US" altLang="zh-CN" b="1">
                <a:solidFill>
                  <a:srgbClr val="006666"/>
                </a:solidFill>
              </a:rPr>
              <a:t>,</a:t>
            </a:r>
            <a:r>
              <a:rPr kumimoji="0" lang="zh-CN" altLang="en-US" b="1">
                <a:solidFill>
                  <a:srgbClr val="006666"/>
                </a:solidFill>
              </a:rPr>
              <a:t>其中之一可能就是面部特征。</a:t>
            </a:r>
            <a:r>
              <a:rPr kumimoji="0" lang="en-US" altLang="zh-CN" b="1">
                <a:solidFill>
                  <a:srgbClr val="006666"/>
                </a:solidFill>
              </a:rPr>
              <a:t>”</a:t>
            </a:r>
            <a:r>
              <a:rPr kumimoji="0" lang="en-US" altLang="zh-CN" b="1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1BF89317-DA4D-B665-01E4-519C728C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A68589-E02E-2D47-B438-B41E949C8417}" type="slidenum">
              <a:rPr kumimoji="0" lang="en-US" altLang="zh-CN" sz="1200">
                <a:latin typeface="Garamond" panose="02020404030301010803" pitchFamily="18" charset="0"/>
              </a:rPr>
              <a:pPr/>
              <a:t>2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4AFFF1A8-6611-185D-25E8-EB0A27F899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636587"/>
          </a:xfrm>
        </p:spPr>
        <p:txBody>
          <a:bodyPr anchor="t" anchorCtr="0"/>
          <a:lstStyle/>
          <a:p>
            <a:pPr algn="l">
              <a:defRPr/>
            </a:pPr>
            <a:r>
              <a:rPr kumimoji="0" lang="en-US" altLang="zh-CN" sz="3400" b="1" dirty="0"/>
              <a:t>3 </a:t>
            </a:r>
            <a:r>
              <a:rPr kumimoji="0" lang="zh-CN" altLang="en-US" sz="3400" b="1" dirty="0"/>
              <a:t>科学中的推理：</a:t>
            </a:r>
            <a:r>
              <a:rPr kumimoji="0" lang="zh-CN" altLang="en-US" sz="3200" b="1" dirty="0">
                <a:solidFill>
                  <a:srgbClr val="FF6600"/>
                </a:solidFill>
                <a:latin typeface="Garamond" charset="0"/>
                <a:cs typeface="Arial Unicode MS" charset="0"/>
              </a:rPr>
              <a:t>科学发现的</a:t>
            </a:r>
            <a:r>
              <a:rPr kumimoji="0" lang="zh-CN" altLang="zh-CN" sz="3200" b="1" dirty="0">
                <a:solidFill>
                  <a:srgbClr val="FF6600"/>
                </a:solidFill>
                <a:latin typeface="Garamond" charset="0"/>
                <a:cs typeface="Arial Unicode MS" charset="0"/>
              </a:rPr>
              <a:t>形式</a:t>
            </a:r>
            <a:br>
              <a:rPr kumimoji="0" lang="en-US" altLang="zh-CN" sz="3200" b="1" dirty="0">
                <a:latin typeface="Garamond" charset="0"/>
                <a:cs typeface="Arial Unicode MS" charset="0"/>
              </a:rPr>
            </a:br>
            <a:endParaRPr kumimoji="0" lang="zh-CN" altLang="en-US" sz="3200" dirty="0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9D8C9D2-D385-9B60-D7B7-1EE9E37EA4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8229600" cy="5638800"/>
          </a:xfrm>
        </p:spPr>
        <p:txBody>
          <a:bodyPr/>
          <a:lstStyle/>
          <a:p>
            <a:pPr>
              <a:lnSpc>
                <a:spcPct val="80000"/>
              </a:lnSpc>
              <a:buSzPct val="65000"/>
              <a:buFont typeface="Wingdings" charset="0"/>
              <a:buNone/>
              <a:defRPr/>
            </a:pPr>
            <a:r>
              <a:rPr kumimoji="0" lang="zh-CN" altLang="en-US" sz="2800" dirty="0"/>
              <a:t>	科学的主要目的之一是用理论来说明</a:t>
            </a:r>
            <a:r>
              <a:rPr kumimoji="0" lang="en-US" altLang="zh-CN" sz="2800" dirty="0"/>
              <a:t>/</a:t>
            </a:r>
            <a:r>
              <a:rPr kumimoji="0" lang="zh-CN" altLang="en-US" sz="2800" dirty="0"/>
              <a:t>解释世界。科学发展的主要形式：根据问题提出假说，然后根据观察和实验来检验假说，使之成为成熟可靠的理论，用理论来说明</a:t>
            </a:r>
            <a:r>
              <a:rPr kumimoji="0" lang="en-US" altLang="zh-CN" sz="2800" dirty="0"/>
              <a:t>/</a:t>
            </a:r>
            <a:r>
              <a:rPr kumimoji="0" lang="zh-CN" altLang="en-US" sz="2800" dirty="0"/>
              <a:t>解释世界。</a:t>
            </a:r>
            <a:endParaRPr kumimoji="0" lang="en-US" altLang="zh-CN" sz="2800" dirty="0"/>
          </a:p>
          <a:p>
            <a:pPr>
              <a:lnSpc>
                <a:spcPct val="80000"/>
              </a:lnSpc>
              <a:buSzPct val="65000"/>
              <a:buFont typeface="Wingdings" charset="0"/>
              <a:buNone/>
              <a:defRPr/>
            </a:pPr>
            <a:endParaRPr kumimoji="0" lang="zh-CN" altLang="en-US" sz="2800" b="1" dirty="0">
              <a:solidFill>
                <a:srgbClr val="FFCC99"/>
              </a:solidFill>
              <a:cs typeface="Arial Unicode MS" charset="0"/>
            </a:endParaRPr>
          </a:p>
          <a:p>
            <a:pPr>
              <a:lnSpc>
                <a:spcPct val="80000"/>
              </a:lnSpc>
              <a:buSzPct val="65000"/>
              <a:buFont typeface="Wingdings" charset="0"/>
              <a:buNone/>
              <a:defRPr/>
            </a:pPr>
            <a:r>
              <a:rPr kumimoji="0" lang="zh-CN" altLang="en-US" sz="2800" b="1" dirty="0">
                <a:solidFill>
                  <a:srgbClr val="FFCC99"/>
                </a:solidFill>
                <a:cs typeface="Arial Unicode MS" charset="0"/>
              </a:rPr>
              <a:t>关于科学发现和理论发展过程有不同观点：</a:t>
            </a:r>
            <a:endParaRPr kumimoji="0" lang="zh-CN" altLang="en-US" sz="2800" b="1" dirty="0">
              <a:solidFill>
                <a:srgbClr val="FFCC99"/>
              </a:solidFill>
            </a:endParaRPr>
          </a:p>
          <a:p>
            <a:pPr>
              <a:lnSpc>
                <a:spcPct val="80000"/>
              </a:lnSpc>
              <a:buSzPct val="65000"/>
              <a:buFont typeface="Wingdings" charset="0"/>
              <a:buChar char="v"/>
              <a:defRPr/>
            </a:pPr>
            <a:r>
              <a:rPr kumimoji="0" lang="zh-CN" altLang="en-US" sz="2800" b="1" dirty="0"/>
              <a:t>曾经流行的归纳主义科学方法论：</a:t>
            </a:r>
            <a:endParaRPr kumimoji="0" lang="en-US" altLang="zh-CN" sz="2800" b="1" dirty="0"/>
          </a:p>
          <a:p>
            <a:pPr>
              <a:lnSpc>
                <a:spcPct val="80000"/>
              </a:lnSpc>
              <a:buSzPct val="65000"/>
              <a:buFont typeface="Wingdings" charset="0"/>
              <a:buChar char="v"/>
              <a:defRPr/>
            </a:pPr>
            <a:r>
              <a:rPr kumimoji="0" lang="zh-CN" altLang="zh-CN" sz="2800" b="1" dirty="0"/>
              <a:t>1</a:t>
            </a:r>
            <a:r>
              <a:rPr kumimoji="0" lang="zh-CN" altLang="en-US" sz="2800" b="1" dirty="0"/>
              <a:t>）针对各种问题，依据各种事实（观察、实验）提出各种理论。</a:t>
            </a:r>
            <a:endParaRPr kumimoji="0" lang="en-US" altLang="zh-CN" sz="2800" b="1" dirty="0"/>
          </a:p>
          <a:p>
            <a:pPr>
              <a:lnSpc>
                <a:spcPct val="80000"/>
              </a:lnSpc>
              <a:buSzPct val="65000"/>
              <a:buFont typeface="Wingdings" charset="0"/>
              <a:buChar char="v"/>
              <a:defRPr/>
            </a:pPr>
            <a:r>
              <a:rPr kumimoji="0" lang="zh-CN" altLang="zh-CN" sz="2800" b="1" dirty="0"/>
              <a:t>2</a:t>
            </a:r>
            <a:r>
              <a:rPr kumimoji="0" lang="zh-CN" altLang="en-US" sz="2800" b="1" dirty="0"/>
              <a:t>）比较各种理论得到的归纳支持程度（正例、反例），找到正确的理论。</a:t>
            </a:r>
            <a:endParaRPr kumimoji="0" lang="en-US" altLang="zh-CN" sz="2800" b="1" dirty="0"/>
          </a:p>
          <a:p>
            <a:pPr>
              <a:lnSpc>
                <a:spcPct val="80000"/>
              </a:lnSpc>
              <a:buSzPct val="65000"/>
              <a:buFont typeface="Wingdings" charset="0"/>
              <a:buChar char="v"/>
              <a:defRPr/>
            </a:pPr>
            <a:r>
              <a:rPr kumimoji="0" lang="zh-CN" altLang="en-US" sz="2800" b="1" dirty="0"/>
              <a:t>困难：</a:t>
            </a:r>
            <a:r>
              <a:rPr kumimoji="0" lang="en-US" altLang="zh-CN" sz="2800" b="1" dirty="0"/>
              <a:t>1</a:t>
            </a:r>
            <a:r>
              <a:rPr kumimoji="0" lang="zh-CN" altLang="en-US" sz="2800" b="1" dirty="0"/>
              <a:t>）观察实验有理论负载，并非中立可靠。</a:t>
            </a:r>
            <a:r>
              <a:rPr kumimoji="0" lang="en-US" altLang="zh-CN" sz="2800" b="1" dirty="0"/>
              <a:t>2</a:t>
            </a:r>
            <a:r>
              <a:rPr kumimoji="0" lang="zh-CN" altLang="en-US" sz="2800" b="1" dirty="0"/>
              <a:t>）有限的事实无法证实普遍的理论，归纳问题。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7248EBED-E921-C943-9ADA-C86CCF18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E4393B-D288-0447-8A7F-5E028D8E19DB}" type="slidenum">
              <a:rPr kumimoji="0" lang="zh-CN" altLang="en-US" sz="1400"/>
              <a:pPr/>
              <a:t>20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8C2BA776-7F97-E5AD-38FB-67856FDD04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636587"/>
          </a:xfrm>
        </p:spPr>
        <p:txBody>
          <a:bodyPr anchor="t" anchorCtr="0"/>
          <a:lstStyle/>
          <a:p>
            <a:pPr algn="l">
              <a:defRPr/>
            </a:pPr>
            <a:r>
              <a:rPr kumimoji="0" lang="en-US" altLang="zh-CN" sz="3400" b="1" dirty="0"/>
              <a:t>3 </a:t>
            </a:r>
            <a:r>
              <a:rPr kumimoji="0" lang="zh-CN" altLang="en-US" sz="3400" b="1" dirty="0"/>
              <a:t>科学中的推理</a:t>
            </a:r>
            <a:endParaRPr kumimoji="0" lang="zh-CN" altLang="en-US" sz="3400" dirty="0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A731106-08E8-78F2-A592-2C3C27F322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8229600" cy="4953000"/>
          </a:xfrm>
        </p:spPr>
        <p:txBody>
          <a:bodyPr/>
          <a:lstStyle/>
          <a:p>
            <a:pPr marL="0" indent="0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zh-CN" altLang="en-US" sz="2800" b="1"/>
              <a:t>波普尔证伪方法论：猜测和反驳</a:t>
            </a:r>
          </a:p>
          <a:p>
            <a:pPr marL="0" indent="0">
              <a:lnSpc>
                <a:spcPct val="80000"/>
              </a:lnSpc>
              <a:buSzPct val="55000"/>
              <a:buFont typeface="Wingdings" pitchFamily="2" charset="2"/>
              <a:buNone/>
            </a:pPr>
            <a:r>
              <a:rPr kumimoji="0" lang="zh-CN" altLang="en-US" sz="2800" b="1">
                <a:solidFill>
                  <a:schemeClr val="hlink"/>
                </a:solidFill>
              </a:rPr>
              <a:t>问题</a:t>
            </a:r>
            <a:r>
              <a:rPr kumimoji="0" lang="zh-CN" altLang="en-US" sz="2800" b="1"/>
              <a:t>（没有问题没有研究）</a:t>
            </a:r>
            <a:endParaRPr kumimoji="0" lang="zh-CN" altLang="en-US" sz="2800" b="1">
              <a:solidFill>
                <a:schemeClr val="hlink"/>
              </a:solidFill>
            </a:endParaRPr>
          </a:p>
          <a:p>
            <a:pPr marL="0" indent="0">
              <a:lnSpc>
                <a:spcPct val="80000"/>
              </a:lnSpc>
              <a:buSzPct val="55000"/>
              <a:buFont typeface="Wingdings" pitchFamily="2" charset="2"/>
              <a:buNone/>
            </a:pPr>
            <a:r>
              <a:rPr kumimoji="0" lang="zh-CN" altLang="en-US" sz="2800" b="1">
                <a:solidFill>
                  <a:schemeClr val="hlink"/>
                </a:solidFill>
              </a:rPr>
              <a:t>假说</a:t>
            </a:r>
            <a:r>
              <a:rPr kumimoji="0" lang="zh-CN" altLang="en-US" sz="2800" b="1"/>
              <a:t>（针对问题提出解释性假说）</a:t>
            </a:r>
          </a:p>
          <a:p>
            <a:pPr marL="0" indent="0">
              <a:lnSpc>
                <a:spcPct val="80000"/>
              </a:lnSpc>
              <a:buSzPct val="55000"/>
              <a:buFont typeface="Wingdings" pitchFamily="2" charset="2"/>
              <a:buNone/>
            </a:pPr>
            <a:r>
              <a:rPr kumimoji="0" lang="zh-CN" altLang="en-US" sz="2800" b="1">
                <a:solidFill>
                  <a:schemeClr val="hlink"/>
                </a:solidFill>
              </a:rPr>
              <a:t>检验</a:t>
            </a:r>
            <a:r>
              <a:rPr kumimoji="0" lang="zh-CN" altLang="en-US" sz="2800" b="1"/>
              <a:t>（从假说中推演出新颖大胆的预言来检验）</a:t>
            </a:r>
            <a:r>
              <a:rPr kumimoji="0" lang="zh-CN" altLang="en-US" sz="2800" b="1">
                <a:solidFill>
                  <a:schemeClr val="hlink"/>
                </a:solidFill>
              </a:rPr>
              <a:t>    </a:t>
            </a:r>
          </a:p>
          <a:p>
            <a:pPr marL="0" indent="0">
              <a:lnSpc>
                <a:spcPct val="80000"/>
              </a:lnSpc>
              <a:buSzPct val="55000"/>
              <a:buFont typeface="Wingdings" pitchFamily="2" charset="2"/>
              <a:buNone/>
            </a:pPr>
            <a:r>
              <a:rPr kumimoji="0" lang="zh-CN" altLang="en-US" sz="2800" b="1">
                <a:solidFill>
                  <a:schemeClr val="hlink"/>
                </a:solidFill>
              </a:rPr>
              <a:t>证实或者证伪</a:t>
            </a:r>
            <a:r>
              <a:rPr kumimoji="0" lang="zh-CN" altLang="en-US" sz="2800" b="1"/>
              <a:t>（假说迟早是要被证伪的）</a:t>
            </a:r>
          </a:p>
          <a:p>
            <a:pPr marL="0" indent="0">
              <a:lnSpc>
                <a:spcPct val="80000"/>
              </a:lnSpc>
              <a:buSzPct val="55000"/>
              <a:buFont typeface="Wingdings" pitchFamily="2" charset="2"/>
              <a:buNone/>
            </a:pPr>
            <a:r>
              <a:rPr kumimoji="0" lang="zh-CN" altLang="en-US" sz="2800" b="1">
                <a:solidFill>
                  <a:schemeClr val="hlink"/>
                </a:solidFill>
              </a:rPr>
              <a:t>新的问题</a:t>
            </a:r>
            <a:r>
              <a:rPr kumimoji="0" lang="zh-CN" altLang="en-US" sz="2800" b="1"/>
              <a:t>（如果证伪，产生新的问题）</a:t>
            </a:r>
            <a:r>
              <a:rPr kumimoji="0" lang="zh-CN" altLang="en-US" sz="2800" b="1">
                <a:solidFill>
                  <a:schemeClr val="hlink"/>
                </a:solidFill>
              </a:rPr>
              <a:t>      </a:t>
            </a:r>
          </a:p>
          <a:p>
            <a:pPr marL="0" indent="0">
              <a:lnSpc>
                <a:spcPct val="80000"/>
              </a:lnSpc>
              <a:buSzPct val="55000"/>
              <a:buFont typeface="Wingdings" pitchFamily="2" charset="2"/>
              <a:buNone/>
            </a:pPr>
            <a:r>
              <a:rPr kumimoji="0" lang="zh-CN" altLang="en-US" sz="2800" b="1">
                <a:solidFill>
                  <a:schemeClr val="hlink"/>
                </a:solidFill>
              </a:rPr>
              <a:t>新的假说</a:t>
            </a:r>
            <a:r>
              <a:rPr kumimoji="0" lang="en-US" altLang="zh-CN" sz="2800" b="1">
                <a:solidFill>
                  <a:schemeClr val="hlink"/>
                </a:solidFill>
              </a:rPr>
              <a:t>…</a:t>
            </a:r>
            <a:r>
              <a:rPr kumimoji="0" lang="zh-CN" altLang="en-US" sz="2800" b="1"/>
              <a:t>（更好的解释性假说）</a:t>
            </a:r>
          </a:p>
          <a:p>
            <a:pPr marL="0" indent="0">
              <a:lnSpc>
                <a:spcPct val="80000"/>
              </a:lnSpc>
              <a:buSzPct val="55000"/>
            </a:pPr>
            <a:endParaRPr kumimoji="0" lang="zh-CN" altLang="en-US" sz="2800" b="1"/>
          </a:p>
          <a:p>
            <a:pPr marL="0" indent="0">
              <a:lnSpc>
                <a:spcPct val="80000"/>
              </a:lnSpc>
              <a:buSzPct val="55000"/>
              <a:buFont typeface="Wingdings" pitchFamily="2" charset="2"/>
              <a:buNone/>
            </a:pPr>
            <a:r>
              <a:rPr kumimoji="0" lang="zh-CN" altLang="en-US" sz="2800" b="1"/>
              <a:t>只有可以证伪</a:t>
            </a:r>
            <a:r>
              <a:rPr kumimoji="0" lang="en-US" altLang="zh-CN" sz="2800" b="1"/>
              <a:t>/</a:t>
            </a:r>
            <a:r>
              <a:rPr kumimoji="0" lang="zh-CN" altLang="en-US" sz="2800" b="1"/>
              <a:t>检验的假说才是科学的。</a:t>
            </a:r>
            <a:endParaRPr kumimoji="0" lang="en-US" altLang="zh-CN" sz="2800" b="1"/>
          </a:p>
          <a:p>
            <a:pPr marL="0" indent="0">
              <a:lnSpc>
                <a:spcPct val="80000"/>
              </a:lnSpc>
              <a:buSzPct val="55000"/>
              <a:buFont typeface="Wingdings" pitchFamily="2" charset="2"/>
              <a:buNone/>
            </a:pPr>
            <a:endParaRPr kumimoji="0" lang="en-US" altLang="zh-CN" sz="2800" b="1"/>
          </a:p>
          <a:p>
            <a:pPr marL="0" indent="0">
              <a:lnSpc>
                <a:spcPct val="80000"/>
              </a:lnSpc>
              <a:buSzPct val="55000"/>
              <a:buFont typeface="Wingdings" pitchFamily="2" charset="2"/>
              <a:buNone/>
            </a:pPr>
            <a:r>
              <a:rPr kumimoji="0" lang="en-US" altLang="zh-CN" sz="2800" b="1"/>
              <a:t>P—TT—EE—P2—TT2—EE2—P3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CFA70B36-A061-28C2-7F7D-84CD2401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402652-DEC2-1B4B-B91E-3C8BBC1FB9DE}" type="slidenum">
              <a:rPr kumimoji="0" lang="zh-CN" altLang="en-US" sz="1400"/>
              <a:pPr/>
              <a:t>21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1381E8B9-2705-9883-034B-2FE4FC272D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533400"/>
            <a:ext cx="822960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zh-CN" altLang="en-US" sz="3000" b="1" dirty="0">
                <a:solidFill>
                  <a:schemeClr val="tx2"/>
                </a:solidFill>
                <a:cs typeface="Arial Unicode MS" charset="0"/>
              </a:rPr>
              <a:t>科学发现包含</a:t>
            </a:r>
            <a:r>
              <a:rPr kumimoji="0" lang="zh-CN" altLang="en-US" sz="3000" b="1" dirty="0">
                <a:solidFill>
                  <a:srgbClr val="FF6600"/>
                </a:solidFill>
                <a:cs typeface="Arial Unicode MS" charset="0"/>
              </a:rPr>
              <a:t>发明假说</a:t>
            </a:r>
            <a:r>
              <a:rPr kumimoji="0" lang="zh-CN" altLang="en-US" sz="3000" b="1" dirty="0">
                <a:solidFill>
                  <a:schemeClr val="tx2"/>
                </a:solidFill>
                <a:cs typeface="Arial Unicode MS" charset="0"/>
              </a:rPr>
              <a:t>和</a:t>
            </a:r>
            <a:r>
              <a:rPr kumimoji="0" lang="zh-CN" altLang="en-US" sz="3000" b="1" dirty="0">
                <a:solidFill>
                  <a:srgbClr val="FF6600"/>
                </a:solidFill>
                <a:cs typeface="Arial Unicode MS" charset="0"/>
              </a:rPr>
              <a:t>判别假说</a:t>
            </a:r>
            <a:r>
              <a:rPr kumimoji="0" lang="zh-CN" altLang="en-US" sz="3000" b="1" dirty="0">
                <a:solidFill>
                  <a:schemeClr val="tx2"/>
                </a:solidFill>
                <a:cs typeface="Arial Unicode MS" charset="0"/>
              </a:rPr>
              <a:t>两大阶段</a:t>
            </a:r>
          </a:p>
          <a:p>
            <a:pPr>
              <a:lnSpc>
                <a:spcPct val="90000"/>
              </a:lnSpc>
              <a:buSzPct val="65000"/>
              <a:buFont typeface="Wingdings" charset="0"/>
              <a:buNone/>
              <a:defRPr/>
            </a:pPr>
            <a:endParaRPr kumimoji="0" lang="zh-CN" altLang="en-US" sz="1000" b="1" dirty="0">
              <a:cs typeface="Arial Unicode MS" charset="0"/>
            </a:endParaRPr>
          </a:p>
          <a:p>
            <a:pPr>
              <a:lnSpc>
                <a:spcPct val="90000"/>
              </a:lnSpc>
              <a:buSzPct val="65000"/>
              <a:buFont typeface="Wingdings" charset="0"/>
              <a:buChar char="Ø"/>
              <a:defRPr/>
            </a:pPr>
            <a:r>
              <a:rPr kumimoji="0" lang="zh-CN" altLang="en-US" sz="2800" b="1" dirty="0">
                <a:solidFill>
                  <a:srgbClr val="FFCC99"/>
                </a:solidFill>
                <a:cs typeface="Arial Unicode MS" charset="0"/>
              </a:rPr>
              <a:t>一、发明假说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zh-CN" altLang="en-US" sz="2800" dirty="0">
                <a:cs typeface="Arial Unicode MS" charset="0"/>
              </a:rPr>
              <a:t>	</a:t>
            </a:r>
            <a:r>
              <a:rPr kumimoji="0" lang="zh-CN" altLang="en-US" sz="2800" b="1" dirty="0">
                <a:cs typeface="Arial Unicode MS" charset="0"/>
              </a:rPr>
              <a:t>从问题到假说</a:t>
            </a:r>
            <a:r>
              <a:rPr kumimoji="0" lang="en-US" altLang="zh-CN" sz="2800" b="1" dirty="0">
                <a:cs typeface="Arial Unicode MS" charset="0"/>
              </a:rPr>
              <a:t>:</a:t>
            </a:r>
            <a:r>
              <a:rPr kumimoji="0" lang="en-US" altLang="zh-CN" sz="2800" b="1" dirty="0">
                <a:solidFill>
                  <a:srgbClr val="FFCC99"/>
                </a:solidFill>
                <a:cs typeface="Arial Unicode MS" charset="0"/>
              </a:rPr>
              <a:t> </a:t>
            </a:r>
            <a:r>
              <a:rPr kumimoji="0" lang="zh-CN" altLang="en-US" sz="2800" b="1" u="sng" dirty="0">
                <a:cs typeface="Arial Unicode MS" charset="0"/>
              </a:rPr>
              <a:t>想象和试错等自由思考</a:t>
            </a:r>
            <a:r>
              <a:rPr kumimoji="0" lang="zh-CN" altLang="en-US" sz="2800" dirty="0">
                <a:cs typeface="Arial Unicode MS" charset="0"/>
              </a:rPr>
              <a:t>。类似于侦探破案</a:t>
            </a:r>
            <a:r>
              <a:rPr kumimoji="0" lang="en-US" altLang="zh-CN" sz="2800" dirty="0">
                <a:cs typeface="Arial Unicode MS" charset="0"/>
              </a:rPr>
              <a:t>, </a:t>
            </a:r>
            <a:r>
              <a:rPr kumimoji="0" lang="zh-CN" altLang="en-US" sz="2800" dirty="0">
                <a:cs typeface="Arial Unicode MS" charset="0"/>
              </a:rPr>
              <a:t>根据现有的信息线索，提出相应的因果解释假说。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endParaRPr kumimoji="0" lang="zh-CN" altLang="en-US" sz="2800" dirty="0">
              <a:cs typeface="Arial Unicode MS" charset="0"/>
            </a:endParaRPr>
          </a:p>
          <a:p>
            <a:pPr>
              <a:lnSpc>
                <a:spcPct val="90000"/>
              </a:lnSpc>
              <a:buSzPct val="65000"/>
              <a:buFont typeface="Wingdings" charset="0"/>
              <a:buChar char="Ø"/>
              <a:defRPr/>
            </a:pPr>
            <a:r>
              <a:rPr kumimoji="0" lang="zh-CN" altLang="en-US" sz="2800" b="1" dirty="0">
                <a:solidFill>
                  <a:srgbClr val="FFCC99"/>
                </a:solidFill>
                <a:cs typeface="Arial Unicode MS" charset="0"/>
              </a:rPr>
              <a:t>二、判别假说</a:t>
            </a:r>
          </a:p>
          <a:p>
            <a:pPr>
              <a:lnSpc>
                <a:spcPct val="90000"/>
              </a:lnSpc>
              <a:buSzPct val="65000"/>
              <a:buFont typeface="Wingdings" charset="0"/>
              <a:buChar char="Ø"/>
              <a:defRPr/>
            </a:pPr>
            <a:r>
              <a:rPr kumimoji="0" lang="en-US" altLang="zh-CN" sz="2800" dirty="0">
                <a:cs typeface="Arial Unicode MS" charset="0"/>
              </a:rPr>
              <a:t>(1</a:t>
            </a:r>
            <a:r>
              <a:rPr kumimoji="0" lang="zh-CN" altLang="en-US" sz="2800" dirty="0">
                <a:cs typeface="Arial Unicode MS" charset="0"/>
              </a:rPr>
              <a:t>）从假说到检验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zh-CN" altLang="en-US" sz="2800" dirty="0">
                <a:cs typeface="Arial Unicode MS" charset="0"/>
              </a:rPr>
              <a:t>	以因果</a:t>
            </a:r>
            <a:r>
              <a:rPr kumimoji="0" lang="zh-CN" altLang="en-US" sz="2800" dirty="0">
                <a:solidFill>
                  <a:srgbClr val="FFFF00"/>
                </a:solidFill>
                <a:cs typeface="Arial Unicode MS" charset="0"/>
              </a:rPr>
              <a:t>假说</a:t>
            </a:r>
            <a:r>
              <a:rPr kumimoji="0" lang="zh-CN" altLang="en-US" sz="2800" dirty="0">
                <a:cs typeface="Arial Unicode MS" charset="0"/>
              </a:rPr>
              <a:t>为大前提，加上基本事实的初始条件和辅助性假设，通过演绎逻辑的过程，推导出一个可以</a:t>
            </a:r>
            <a:r>
              <a:rPr kumimoji="0" lang="zh-CN" altLang="en-US" sz="2800" dirty="0">
                <a:solidFill>
                  <a:srgbClr val="FFFF00"/>
                </a:solidFill>
                <a:cs typeface="Arial Unicode MS" charset="0"/>
              </a:rPr>
              <a:t>检验</a:t>
            </a:r>
            <a:r>
              <a:rPr kumimoji="0" lang="zh-CN" altLang="en-US" sz="2800" dirty="0">
                <a:cs typeface="Arial Unicode MS" charset="0"/>
              </a:rPr>
              <a:t>的事实性预测。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endParaRPr kumimoji="0" lang="zh-CN" altLang="en-US" sz="1000" dirty="0">
              <a:cs typeface="Arial Unicode MS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DDAECDC-BAE7-F47E-F22A-2BD0CB00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B6E8BC-7763-794F-9D96-7DB3245D7C6A}" type="slidenum">
              <a:rPr kumimoji="0" lang="zh-CN" altLang="en-US" sz="1400"/>
              <a:pPr/>
              <a:t>22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7164506C-D35E-C41C-3443-558ABEC4A2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3000" b="1">
                <a:solidFill>
                  <a:schemeClr val="tx2"/>
                </a:solidFill>
              </a:rPr>
              <a:t>科学发现包含</a:t>
            </a:r>
            <a:r>
              <a:rPr kumimoji="0" lang="zh-CN" altLang="en-US" sz="3000" b="1">
                <a:solidFill>
                  <a:srgbClr val="FF6600"/>
                </a:solidFill>
              </a:rPr>
              <a:t>发明假说</a:t>
            </a:r>
            <a:r>
              <a:rPr kumimoji="0" lang="zh-CN" altLang="en-US" sz="3000" b="1">
                <a:solidFill>
                  <a:schemeClr val="tx2"/>
                </a:solidFill>
              </a:rPr>
              <a:t>和</a:t>
            </a:r>
            <a:r>
              <a:rPr kumimoji="0" lang="zh-CN" altLang="en-US" sz="3000" b="1">
                <a:solidFill>
                  <a:srgbClr val="FF6600"/>
                </a:solidFill>
              </a:rPr>
              <a:t>判别假说</a:t>
            </a:r>
            <a:r>
              <a:rPr kumimoji="0" lang="zh-CN" altLang="en-US" sz="3000" b="1">
                <a:solidFill>
                  <a:schemeClr val="tx2"/>
                </a:solidFill>
              </a:rPr>
              <a:t>两大阶段</a:t>
            </a:r>
          </a:p>
          <a:p>
            <a:pPr>
              <a:lnSpc>
                <a:spcPct val="90000"/>
              </a:lnSpc>
              <a:buSzPct val="65000"/>
              <a:buFont typeface="Wingdings" pitchFamily="2" charset="2"/>
              <a:buNone/>
            </a:pPr>
            <a:endParaRPr kumimoji="0" lang="zh-CN" altLang="en-US" sz="10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kumimoji="0" lang="zh-CN" altLang="en-US" sz="1000"/>
          </a:p>
          <a:p>
            <a:pPr>
              <a:lnSpc>
                <a:spcPct val="90000"/>
              </a:lnSpc>
              <a:buSzPct val="65000"/>
            </a:pPr>
            <a:r>
              <a:rPr kumimoji="0" lang="zh-CN" altLang="en-US" sz="2800" b="1">
                <a:solidFill>
                  <a:srgbClr val="FFCC99"/>
                </a:solidFill>
              </a:rPr>
              <a:t>二、判别假说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kumimoji="0" lang="zh-CN" altLang="en-US" sz="1000"/>
          </a:p>
          <a:p>
            <a:pPr>
              <a:lnSpc>
                <a:spcPct val="90000"/>
              </a:lnSpc>
              <a:buSzPct val="65000"/>
            </a:pPr>
            <a:r>
              <a:rPr kumimoji="0" lang="en-US" altLang="zh-CN" sz="2800"/>
              <a:t>(2)  </a:t>
            </a:r>
            <a:r>
              <a:rPr kumimoji="0" lang="zh-CN" altLang="en-US" sz="2800"/>
              <a:t>从检验到判断</a:t>
            </a:r>
          </a:p>
          <a:p>
            <a:pPr>
              <a:lnSpc>
                <a:spcPct val="90000"/>
              </a:lnSpc>
              <a:buSzPct val="65000"/>
              <a:buFont typeface="Wingdings" pitchFamily="2" charset="2"/>
              <a:buNone/>
            </a:pPr>
            <a:r>
              <a:rPr kumimoji="0" lang="zh-CN" altLang="en-US" sz="2800"/>
              <a:t>	比较事实性预测和事实本身，如果两者一致，假说得到证实；如果不一致，假说被证伪。</a:t>
            </a:r>
            <a:endParaRPr kumimoji="0" lang="en-US" altLang="zh-CN" sz="2800"/>
          </a:p>
          <a:p>
            <a:pPr>
              <a:lnSpc>
                <a:spcPct val="90000"/>
              </a:lnSpc>
              <a:buSzPct val="65000"/>
              <a:buFont typeface="Wingdings" pitchFamily="2" charset="2"/>
              <a:buNone/>
            </a:pPr>
            <a:endParaRPr kumimoji="0" lang="en-US" altLang="zh-CN" sz="2800"/>
          </a:p>
          <a:p>
            <a:pPr>
              <a:lnSpc>
                <a:spcPct val="90000"/>
              </a:lnSpc>
              <a:buSzPct val="65000"/>
              <a:buFont typeface="Wingdings" pitchFamily="2" charset="2"/>
              <a:buNone/>
            </a:pPr>
            <a:r>
              <a:rPr kumimoji="0" lang="zh-CN" altLang="en-US" sz="2800"/>
              <a:t> </a:t>
            </a:r>
            <a:r>
              <a:rPr kumimoji="0" lang="en-US" altLang="zh-CN" sz="2800"/>
              <a:t>  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80E7055C-EE6A-CC4E-003F-2B10A9CD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05EF6F-E214-334A-AD9C-81C3292AABEE}" type="slidenum">
              <a:rPr kumimoji="0" lang="zh-CN" altLang="en-US" sz="1400"/>
              <a:pPr/>
              <a:t>23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626012FE-A0AE-A6BA-B9C4-2FFC979AC4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b="1">
                <a:latin typeface="Garamond" panose="02020404030301010803" pitchFamily="18" charset="0"/>
              </a:rPr>
              <a:t>科学的“假说－演绎”推理：案例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600"/>
              <a:t>	</a:t>
            </a: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BCD68248-43DE-67CA-0F39-0CF6458C5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8382000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0" lang="zh-CN" altLang="en-US" sz="2800"/>
              <a:t>爱因斯坦的广义相对论认为，</a:t>
            </a:r>
            <a:r>
              <a:rPr kumimoji="0" lang="zh-CN" altLang="en-US" sz="2800" b="1">
                <a:solidFill>
                  <a:srgbClr val="FFFF00"/>
                </a:solidFill>
              </a:rPr>
              <a:t>由于有物质的存在，空间和时间会发生弯曲</a:t>
            </a:r>
            <a:r>
              <a:rPr kumimoji="0" lang="zh-CN" altLang="en-US" sz="2800">
                <a:solidFill>
                  <a:srgbClr val="FFFF00"/>
                </a:solidFill>
              </a:rPr>
              <a:t>，</a:t>
            </a:r>
            <a:r>
              <a:rPr kumimoji="0" lang="zh-CN" altLang="en-US" sz="2800"/>
              <a:t>根据这个假说，爱因斯坦进行了一些重要的推理，最容易检验的预言是引力场</a:t>
            </a:r>
            <a:r>
              <a:rPr kumimoji="0" lang="zh-CN" altLang="en-US" sz="2800">
                <a:solidFill>
                  <a:srgbClr val="FF6600"/>
                </a:solidFill>
              </a:rPr>
              <a:t>使光线偏转</a:t>
            </a:r>
            <a:r>
              <a:rPr kumimoji="0" lang="zh-CN" altLang="en-US" sz="2800"/>
              <a:t>。</a:t>
            </a:r>
            <a:endParaRPr kumimoji="0" lang="en-US" altLang="zh-CN" sz="2800"/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endParaRPr kumimoji="0" lang="zh-CN" altLang="en-US" sz="2800"/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0" lang="zh-CN" altLang="en-US" sz="2800" i="1">
                <a:solidFill>
                  <a:srgbClr val="FFCC99"/>
                </a:solidFill>
                <a:latin typeface="汉鼎简楷体" pitchFamily="49" charset="-122"/>
                <a:ea typeface="汉鼎简楷体" pitchFamily="49" charset="-122"/>
              </a:rPr>
              <a:t>根据引力场原理，光线在经过强引力场时，会有一定的偏转。以最靠近地球的大引力场，太阳引力场为对象，爱因斯坦推理，遥远的星光如果掠过太阳表面，将会发生</a:t>
            </a:r>
            <a:r>
              <a:rPr kumimoji="0" lang="en-US" altLang="zh-CN" sz="2800" i="1">
                <a:solidFill>
                  <a:srgbClr val="FFCC99"/>
                </a:solidFill>
                <a:latin typeface="汉鼎简楷体" pitchFamily="49" charset="-122"/>
                <a:ea typeface="汉鼎简楷体" pitchFamily="49" charset="-122"/>
              </a:rPr>
              <a:t>1.7</a:t>
            </a:r>
            <a:r>
              <a:rPr kumimoji="0" lang="zh-CN" altLang="en-US" sz="2800" i="1">
                <a:solidFill>
                  <a:srgbClr val="FFCC99"/>
                </a:solidFill>
                <a:latin typeface="汉鼎简楷体" pitchFamily="49" charset="-122"/>
                <a:ea typeface="汉鼎简楷体" pitchFamily="49" charset="-122"/>
              </a:rPr>
              <a:t>角秒的偏转。</a:t>
            </a:r>
            <a:endParaRPr kumimoji="0" lang="en-US" altLang="zh-CN" sz="2800" i="1">
              <a:solidFill>
                <a:srgbClr val="FFCC99"/>
              </a:solidFill>
              <a:latin typeface="汉鼎简楷体" pitchFamily="49" charset="-122"/>
              <a:ea typeface="汉鼎简楷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0" lang="en-US" altLang="zh-CN" sz="2800" i="1">
                <a:solidFill>
                  <a:srgbClr val="FFCC99"/>
                </a:solidFill>
                <a:latin typeface="汉鼎简楷体" pitchFamily="49" charset="-122"/>
                <a:ea typeface="汉鼎简楷体" pitchFamily="49" charset="-122"/>
              </a:rPr>
              <a:t>1919</a:t>
            </a:r>
            <a:r>
              <a:rPr kumimoji="0" lang="zh-CN" altLang="en-US" sz="2800" i="1">
                <a:solidFill>
                  <a:srgbClr val="FFCC99"/>
                </a:solidFill>
                <a:latin typeface="汉鼎简楷体" pitchFamily="49" charset="-122"/>
                <a:ea typeface="汉鼎简楷体" pitchFamily="49" charset="-122"/>
              </a:rPr>
              <a:t>年，在英国天文学家爱丁顿的领导下，英国派出了两支远征队分赴非洲两地观察日全食，得出的结论是：星光在太阳附近</a:t>
            </a:r>
            <a:r>
              <a:rPr kumimoji="0" lang="zh-CN" altLang="en-US" sz="2800" i="1">
                <a:solidFill>
                  <a:srgbClr val="FF6600"/>
                </a:solidFill>
                <a:latin typeface="汉鼎简楷体" pitchFamily="49" charset="-122"/>
                <a:ea typeface="汉鼎简楷体" pitchFamily="49" charset="-122"/>
              </a:rPr>
              <a:t>的确</a:t>
            </a:r>
            <a:r>
              <a:rPr kumimoji="0" lang="zh-CN" altLang="en-US" sz="2800" i="1">
                <a:solidFill>
                  <a:srgbClr val="FFCC99"/>
                </a:solidFill>
                <a:latin typeface="汉鼎简楷体" pitchFamily="49" charset="-122"/>
                <a:ea typeface="汉鼎简楷体" pitchFamily="49" charset="-122"/>
              </a:rPr>
              <a:t>发生了</a:t>
            </a:r>
            <a:r>
              <a:rPr kumimoji="0" lang="en-US" altLang="zh-CN" sz="2800" i="1">
                <a:solidFill>
                  <a:srgbClr val="FFCC99"/>
                </a:solidFill>
                <a:latin typeface="汉鼎简楷体" pitchFamily="49" charset="-122"/>
                <a:ea typeface="汉鼎简楷体" pitchFamily="49" charset="-122"/>
              </a:rPr>
              <a:t>1.64</a:t>
            </a:r>
            <a:r>
              <a:rPr kumimoji="0" lang="zh-CN" altLang="en-US" sz="2800" i="1">
                <a:solidFill>
                  <a:srgbClr val="FFCC99"/>
                </a:solidFill>
                <a:latin typeface="汉鼎简楷体" pitchFamily="49" charset="-122"/>
                <a:ea typeface="汉鼎简楷体" pitchFamily="49" charset="-122"/>
              </a:rPr>
              <a:t>角秒的偏转。</a:t>
            </a:r>
            <a:endParaRPr kumimoji="0" lang="en-US" altLang="zh-CN" sz="2800" i="1">
              <a:solidFill>
                <a:srgbClr val="FFCC99"/>
              </a:solidFill>
              <a:latin typeface="汉鼎简楷体" pitchFamily="49" charset="-122"/>
              <a:ea typeface="汉鼎简楷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0" lang="zh-CN" altLang="en-US" sz="2800" i="1">
                <a:solidFill>
                  <a:srgbClr val="FFCC99"/>
                </a:solidFill>
                <a:latin typeface="汉鼎简楷体" pitchFamily="49" charset="-122"/>
                <a:ea typeface="汉鼎简楷体" pitchFamily="49" charset="-122"/>
              </a:rPr>
              <a:t>相对论得到证实，爱因斯坦于</a:t>
            </a:r>
            <a:r>
              <a:rPr kumimoji="0" lang="en-US" altLang="zh-CN" sz="2800" i="1">
                <a:solidFill>
                  <a:srgbClr val="FFCC99"/>
                </a:solidFill>
                <a:latin typeface="汉鼎简楷体" pitchFamily="49" charset="-122"/>
                <a:ea typeface="汉鼎简楷体" pitchFamily="49" charset="-122"/>
              </a:rPr>
              <a:t>1923</a:t>
            </a:r>
            <a:r>
              <a:rPr kumimoji="0" lang="zh-CN" altLang="en-US" sz="2800" i="1">
                <a:solidFill>
                  <a:srgbClr val="FFCC99"/>
                </a:solidFill>
                <a:latin typeface="汉鼎简楷体" pitchFamily="49" charset="-122"/>
                <a:ea typeface="汉鼎简楷体" pitchFamily="49" charset="-122"/>
              </a:rPr>
              <a:t>年获得诺贝尔物理学奖。</a:t>
            </a:r>
            <a:endParaRPr kumimoji="0" lang="zh-CN" altLang="en-US" sz="2800">
              <a:solidFill>
                <a:srgbClr val="FFCC99"/>
              </a:solidFill>
              <a:latin typeface="汉鼎简楷体" pitchFamily="49" charset="-122"/>
              <a:ea typeface="汉鼎简楷体" pitchFamily="49" charset="-122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F23D6B94-E853-A41F-2D61-0CA4C8E1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03846A-A3C3-1D47-8EF9-06EE4CA55ED3}" type="slidenum">
              <a:rPr kumimoji="0" lang="zh-CN" altLang="en-US" sz="1400"/>
              <a:pPr/>
              <a:t>24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4">
            <a:extLst>
              <a:ext uri="{FF2B5EF4-FFF2-40B4-BE49-F238E27FC236}">
                <a16:creationId xmlns:a16="http://schemas.microsoft.com/office/drawing/2014/main" id="{F6B1E778-96A2-E974-B3A7-E95C1B0E3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81063"/>
            <a:ext cx="6400800" cy="50085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1" name="Rectangle 5">
            <a:extLst>
              <a:ext uri="{FF2B5EF4-FFF2-40B4-BE49-F238E27FC236}">
                <a16:creationId xmlns:a16="http://schemas.microsoft.com/office/drawing/2014/main" id="{223FAD7A-793D-9EA2-4E7A-E2BFC1AAB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"/>
            <a:ext cx="175260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爱因斯坦</a:t>
            </a:r>
          </a:p>
          <a:p>
            <a:pPr>
              <a:buFont typeface="Wingdings" charset="0"/>
              <a:buNone/>
              <a:defRPr/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预言推理</a:t>
            </a:r>
          </a:p>
          <a:p>
            <a:pPr>
              <a:buFont typeface="Wingdings" charset="0"/>
              <a:buNone/>
              <a:defRPr/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的图示 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: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8FEBF1C1-2671-E7A3-3851-F4C44E8F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DA0212-7DAB-8D4E-9212-F8B96E13753D}" type="slidenum">
              <a:rPr kumimoji="0" lang="zh-CN" altLang="en-US" sz="1400"/>
              <a:pPr/>
              <a:t>25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AA9C5435-F2F2-8BA7-EEB7-F8138D5FD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88988"/>
          </a:xfrm>
        </p:spPr>
        <p:txBody>
          <a:bodyPr/>
          <a:lstStyle/>
          <a:p>
            <a:pPr eaLnBrk="1" hangingPunct="1"/>
            <a:r>
              <a:rPr kumimoji="0" lang="zh-CN" altLang="en-US" sz="2400" b="1">
                <a:ea typeface="宋体" panose="02010600030101010101" pitchFamily="2" charset="-122"/>
              </a:rPr>
              <a:t>将两张不同时间的照像底片重叠，看出恒星的不同位置之间的角差</a:t>
            </a:r>
            <a:r>
              <a:rPr kumimoji="0" lang="en-US" altLang="zh-CN" sz="2400" b="1">
                <a:ea typeface="宋体" panose="02010600030101010101" pitchFamily="2" charset="-122"/>
              </a:rPr>
              <a:t>:</a:t>
            </a:r>
          </a:p>
        </p:txBody>
      </p:sp>
      <p:pic>
        <p:nvPicPr>
          <p:cNvPr id="69634" name="Picture 4" descr="Einstein_prediction">
            <a:extLst>
              <a:ext uri="{FF2B5EF4-FFF2-40B4-BE49-F238E27FC236}">
                <a16:creationId xmlns:a16="http://schemas.microsoft.com/office/drawing/2014/main" id="{D0469783-556A-4956-9C0E-CE3ACE217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8486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Freeform 5">
            <a:extLst>
              <a:ext uri="{FF2B5EF4-FFF2-40B4-BE49-F238E27FC236}">
                <a16:creationId xmlns:a16="http://schemas.microsoft.com/office/drawing/2014/main" id="{E42BA91D-AD3B-115C-FAAB-57E3145DC0E0}"/>
              </a:ext>
            </a:extLst>
          </p:cNvPr>
          <p:cNvSpPr>
            <a:spLocks/>
          </p:cNvSpPr>
          <p:nvPr/>
        </p:nvSpPr>
        <p:spPr bwMode="auto">
          <a:xfrm>
            <a:off x="3505200" y="3124200"/>
            <a:ext cx="1716088" cy="1206500"/>
          </a:xfrm>
          <a:custGeom>
            <a:avLst/>
            <a:gdLst>
              <a:gd name="T0" fmla="*/ 2147483647 w 1081"/>
              <a:gd name="T1" fmla="*/ 2147483647 h 760"/>
              <a:gd name="T2" fmla="*/ 2147483647 w 1081"/>
              <a:gd name="T3" fmla="*/ 2147483647 h 760"/>
              <a:gd name="T4" fmla="*/ 2147483647 w 1081"/>
              <a:gd name="T5" fmla="*/ 2147483647 h 760"/>
              <a:gd name="T6" fmla="*/ 2147483647 w 1081"/>
              <a:gd name="T7" fmla="*/ 2147483647 h 760"/>
              <a:gd name="T8" fmla="*/ 2147483647 w 1081"/>
              <a:gd name="T9" fmla="*/ 2147483647 h 760"/>
              <a:gd name="T10" fmla="*/ 2147483647 w 1081"/>
              <a:gd name="T11" fmla="*/ 2147483647 h 760"/>
              <a:gd name="T12" fmla="*/ 2147483647 w 1081"/>
              <a:gd name="T13" fmla="*/ 2147483647 h 760"/>
              <a:gd name="T14" fmla="*/ 2147483647 w 1081"/>
              <a:gd name="T15" fmla="*/ 2147483647 h 760"/>
              <a:gd name="T16" fmla="*/ 2147483647 w 1081"/>
              <a:gd name="T17" fmla="*/ 2147483647 h 760"/>
              <a:gd name="T18" fmla="*/ 2147483647 w 1081"/>
              <a:gd name="T19" fmla="*/ 2147483647 h 760"/>
              <a:gd name="T20" fmla="*/ 2147483647 w 1081"/>
              <a:gd name="T21" fmla="*/ 2147483647 h 760"/>
              <a:gd name="T22" fmla="*/ 2147483647 w 1081"/>
              <a:gd name="T23" fmla="*/ 2147483647 h 760"/>
              <a:gd name="T24" fmla="*/ 2147483647 w 1081"/>
              <a:gd name="T25" fmla="*/ 2147483647 h 760"/>
              <a:gd name="T26" fmla="*/ 2147483647 w 1081"/>
              <a:gd name="T27" fmla="*/ 2147483647 h 760"/>
              <a:gd name="T28" fmla="*/ 2147483647 w 1081"/>
              <a:gd name="T29" fmla="*/ 2147483647 h 760"/>
              <a:gd name="T30" fmla="*/ 2147483647 w 1081"/>
              <a:gd name="T31" fmla="*/ 0 h 760"/>
              <a:gd name="T32" fmla="*/ 2147483647 w 1081"/>
              <a:gd name="T33" fmla="*/ 2147483647 h 7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81"/>
              <a:gd name="T52" fmla="*/ 0 h 760"/>
              <a:gd name="T53" fmla="*/ 1081 w 1081"/>
              <a:gd name="T54" fmla="*/ 760 h 76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81" h="760">
                <a:moveTo>
                  <a:pt x="365" y="40"/>
                </a:moveTo>
                <a:cubicBezTo>
                  <a:pt x="314" y="59"/>
                  <a:pt x="252" y="75"/>
                  <a:pt x="205" y="104"/>
                </a:cubicBezTo>
                <a:cubicBezTo>
                  <a:pt x="147" y="140"/>
                  <a:pt x="116" y="203"/>
                  <a:pt x="61" y="240"/>
                </a:cubicBezTo>
                <a:cubicBezTo>
                  <a:pt x="39" y="274"/>
                  <a:pt x="27" y="311"/>
                  <a:pt x="5" y="344"/>
                </a:cubicBezTo>
                <a:cubicBezTo>
                  <a:pt x="8" y="397"/>
                  <a:pt x="0" y="455"/>
                  <a:pt x="21" y="504"/>
                </a:cubicBezTo>
                <a:cubicBezTo>
                  <a:pt x="50" y="572"/>
                  <a:pt x="147" y="615"/>
                  <a:pt x="213" y="632"/>
                </a:cubicBezTo>
                <a:cubicBezTo>
                  <a:pt x="262" y="661"/>
                  <a:pt x="308" y="679"/>
                  <a:pt x="365" y="688"/>
                </a:cubicBezTo>
                <a:cubicBezTo>
                  <a:pt x="461" y="726"/>
                  <a:pt x="532" y="751"/>
                  <a:pt x="637" y="760"/>
                </a:cubicBezTo>
                <a:cubicBezTo>
                  <a:pt x="726" y="753"/>
                  <a:pt x="834" y="736"/>
                  <a:pt x="909" y="680"/>
                </a:cubicBezTo>
                <a:cubicBezTo>
                  <a:pt x="930" y="664"/>
                  <a:pt x="958" y="654"/>
                  <a:pt x="973" y="632"/>
                </a:cubicBezTo>
                <a:cubicBezTo>
                  <a:pt x="1014" y="570"/>
                  <a:pt x="1051" y="513"/>
                  <a:pt x="1069" y="440"/>
                </a:cubicBezTo>
                <a:cubicBezTo>
                  <a:pt x="1064" y="358"/>
                  <a:pt x="1081" y="294"/>
                  <a:pt x="1013" y="248"/>
                </a:cubicBezTo>
                <a:cubicBezTo>
                  <a:pt x="984" y="204"/>
                  <a:pt x="945" y="181"/>
                  <a:pt x="901" y="152"/>
                </a:cubicBezTo>
                <a:cubicBezTo>
                  <a:pt x="863" y="127"/>
                  <a:pt x="892" y="129"/>
                  <a:pt x="853" y="112"/>
                </a:cubicBezTo>
                <a:cubicBezTo>
                  <a:pt x="820" y="97"/>
                  <a:pt x="776" y="81"/>
                  <a:pt x="741" y="72"/>
                </a:cubicBezTo>
                <a:cubicBezTo>
                  <a:pt x="642" y="6"/>
                  <a:pt x="436" y="0"/>
                  <a:pt x="325" y="0"/>
                </a:cubicBezTo>
                <a:lnTo>
                  <a:pt x="469" y="8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600106F0-ABCE-B049-86F3-5B0A7D85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ED6B0A-CE6F-E743-812B-423E0196C15C}" type="slidenum">
              <a:rPr kumimoji="0" lang="en-US" altLang="zh-CN" sz="1200">
                <a:latin typeface="Garamond" panose="02020404030301010803" pitchFamily="18" charset="0"/>
              </a:rPr>
              <a:pPr/>
              <a:t>26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6E15BB5-712D-221E-2B55-2A0A3DE60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kumimoji="0" lang="zh-CN" altLang="en-US" sz="3200">
                <a:ea typeface="宋体" panose="02010600030101010101" pitchFamily="2" charset="-122"/>
              </a:rPr>
              <a:t>下面的科学推理有效吗？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670CB0B-DC0C-1F36-C419-D001242F0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>
                <a:latin typeface="汉鼎简楷体" pitchFamily="49" charset="-122"/>
                <a:ea typeface="汉鼎简楷体" pitchFamily="49" charset="-122"/>
              </a:rPr>
              <a:t>实验室里一个常规的乳腺癌基因检测中的聚合反应（</a:t>
            </a:r>
            <a:r>
              <a:rPr kumimoji="0" lang="en-US" altLang="zh-CN">
                <a:latin typeface="汉鼎简楷体" pitchFamily="49" charset="-122"/>
                <a:ea typeface="汉鼎简楷体" pitchFamily="49" charset="-122"/>
              </a:rPr>
              <a:t>PCR</a:t>
            </a:r>
            <a:r>
              <a:rPr kumimoji="0" lang="zh-CN" altLang="en-US">
                <a:latin typeface="汉鼎简楷体" pitchFamily="49" charset="-122"/>
                <a:ea typeface="汉鼎简楷体" pitchFamily="49" charset="-122"/>
              </a:rPr>
              <a:t>）过程产生的结果不确定，实验人员猜测这是其中使用的一种核苷酸（</a:t>
            </a:r>
            <a:r>
              <a:rPr kumimoji="0" lang="en-US" altLang="zh-CN">
                <a:latin typeface="汉鼎简楷体" pitchFamily="49" charset="-122"/>
                <a:ea typeface="汉鼎简楷体" pitchFamily="49" charset="-122"/>
              </a:rPr>
              <a:t>DNTP</a:t>
            </a:r>
            <a:r>
              <a:rPr kumimoji="0" lang="zh-CN" altLang="en-US">
                <a:latin typeface="汉鼎简楷体" pitchFamily="49" charset="-122"/>
                <a:ea typeface="汉鼎简楷体" pitchFamily="49" charset="-122"/>
              </a:rPr>
              <a:t>）材料因为降解</a:t>
            </a:r>
            <a:r>
              <a:rPr kumimoji="0" lang="en-US" altLang="zh-CN">
                <a:latin typeface="汉鼎简楷体" pitchFamily="49" charset="-122"/>
                <a:ea typeface="汉鼎简楷体" pitchFamily="49" charset="-122"/>
              </a:rPr>
              <a:t>(degradation)</a:t>
            </a:r>
            <a:r>
              <a:rPr kumimoji="0" lang="zh-CN" altLang="en-US">
                <a:latin typeface="汉鼎简楷体" pitchFamily="49" charset="-122"/>
                <a:ea typeface="汉鼎简楷体" pitchFamily="49" charset="-122"/>
              </a:rPr>
              <a:t>失去了作用，实验人员随即定购了</a:t>
            </a:r>
            <a:r>
              <a:rPr kumimoji="0" lang="zh-CN" altLang="en-US">
                <a:solidFill>
                  <a:srgbClr val="FF6600"/>
                </a:solidFill>
                <a:latin typeface="汉鼎简楷体" pitchFamily="49" charset="-122"/>
                <a:ea typeface="汉鼎简楷体" pitchFamily="49" charset="-122"/>
              </a:rPr>
              <a:t>新</a:t>
            </a:r>
            <a:r>
              <a:rPr kumimoji="0" lang="zh-CN" altLang="en-US">
                <a:latin typeface="汉鼎简楷体" pitchFamily="49" charset="-122"/>
                <a:ea typeface="汉鼎简楷体" pitchFamily="49" charset="-122"/>
              </a:rPr>
              <a:t>的一批</a:t>
            </a:r>
            <a:r>
              <a:rPr kumimoji="0" lang="en-US" altLang="zh-CN">
                <a:latin typeface="汉鼎简楷体" pitchFamily="49" charset="-122"/>
                <a:ea typeface="汉鼎简楷体" pitchFamily="49" charset="-122"/>
              </a:rPr>
              <a:t>DNTP</a:t>
            </a:r>
            <a:r>
              <a:rPr kumimoji="0" lang="zh-CN" altLang="en-US">
                <a:latin typeface="汉鼎简楷体" pitchFamily="49" charset="-122"/>
                <a:ea typeface="汉鼎简楷体" pitchFamily="49" charset="-122"/>
              </a:rPr>
              <a:t>，再次从头设置条件和仪器进行了实验，清楚的结果产生了。这说明关于原来 </a:t>
            </a:r>
            <a:r>
              <a:rPr kumimoji="0" lang="en-US" altLang="zh-CN">
                <a:latin typeface="汉鼎简楷体" pitchFamily="49" charset="-122"/>
                <a:ea typeface="汉鼎简楷体" pitchFamily="49" charset="-122"/>
              </a:rPr>
              <a:t>DNTP </a:t>
            </a:r>
            <a:r>
              <a:rPr kumimoji="0" lang="zh-CN" altLang="en-US">
                <a:latin typeface="汉鼎简楷体" pitchFamily="49" charset="-122"/>
                <a:ea typeface="汉鼎简楷体" pitchFamily="49" charset="-122"/>
              </a:rPr>
              <a:t>失去了作用的猜测得到了证实。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84727901-DFCD-7D44-8BCE-E2C09746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E3CB10-B60A-8A4D-92E3-97099CA93C59}" type="slidenum">
              <a:rPr kumimoji="0" lang="en-US" altLang="zh-CN" sz="1200">
                <a:latin typeface="Garamond" panose="02020404030301010803" pitchFamily="18" charset="0"/>
              </a:rPr>
              <a:pPr/>
              <a:t>27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674E9B2B-C5C1-9988-043F-43660701C5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"/>
            <a:ext cx="8229600" cy="6477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kumimoji="0" lang="en-US" altLang="zh-CN" sz="3600" b="1" dirty="0"/>
              <a:t>4. </a:t>
            </a:r>
            <a:r>
              <a:rPr kumimoji="0" lang="zh-CN" altLang="en-US" sz="3600" b="1" dirty="0"/>
              <a:t>科学中的推理：</a:t>
            </a:r>
            <a:r>
              <a:rPr kumimoji="0" lang="zh-CN" altLang="en-US" sz="3600" b="1" dirty="0">
                <a:solidFill>
                  <a:srgbClr val="FF6600"/>
                </a:solidFill>
              </a:rPr>
              <a:t>证实与证伪</a:t>
            </a:r>
            <a:endParaRPr kumimoji="0" lang="en-US" altLang="zh-CN" sz="3600" b="1" dirty="0">
              <a:solidFill>
                <a:srgbClr val="FF6600"/>
              </a:solidFill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endParaRPr kumimoji="0" lang="en-US" altLang="zh-CN" sz="2000" b="1" dirty="0"/>
          </a:p>
          <a:p>
            <a:pPr>
              <a:lnSpc>
                <a:spcPct val="90000"/>
              </a:lnSpc>
              <a:buSzPct val="65000"/>
              <a:buFont typeface="Wingdings" charset="0"/>
              <a:buNone/>
              <a:defRPr/>
            </a:pPr>
            <a:r>
              <a:rPr kumimoji="0" lang="zh-CN" altLang="en-US" dirty="0">
                <a:cs typeface="Arial Unicode MS" charset="0"/>
              </a:rPr>
              <a:t>无论是证实还是证伪，都</a:t>
            </a:r>
            <a:r>
              <a:rPr kumimoji="0" lang="zh-CN" altLang="en-US" dirty="0">
                <a:solidFill>
                  <a:srgbClr val="FFFF00"/>
                </a:solidFill>
                <a:cs typeface="Arial Unicode MS" charset="0"/>
              </a:rPr>
              <a:t>不是</a:t>
            </a:r>
            <a:r>
              <a:rPr kumimoji="0" lang="zh-CN" altLang="en-US" dirty="0">
                <a:cs typeface="Arial Unicode MS" charset="0"/>
              </a:rPr>
              <a:t>决定性的</a:t>
            </a:r>
            <a:r>
              <a:rPr kumimoji="0" lang="zh-CN" altLang="zh-CN" dirty="0">
                <a:cs typeface="Arial Unicode MS" charset="0"/>
              </a:rPr>
              <a:t>，还需要研究和判断。</a:t>
            </a:r>
            <a:r>
              <a:rPr kumimoji="0" lang="zh-CN" altLang="en-US" dirty="0">
                <a:cs typeface="Arial Unicode MS" charset="0"/>
              </a:rPr>
              <a:t>即使假说被证实</a:t>
            </a:r>
            <a:r>
              <a:rPr kumimoji="0" lang="en-US" altLang="zh-CN" dirty="0">
                <a:cs typeface="Arial Unicode MS" charset="0"/>
              </a:rPr>
              <a:t>, </a:t>
            </a:r>
            <a:r>
              <a:rPr kumimoji="0" lang="zh-CN" altLang="en-US" dirty="0">
                <a:cs typeface="Arial Unicode MS" charset="0"/>
              </a:rPr>
              <a:t>它还要根据一些综合指标来判定它和</a:t>
            </a:r>
            <a:r>
              <a:rPr kumimoji="0" lang="zh-CN" altLang="en-US" dirty="0">
                <a:solidFill>
                  <a:srgbClr val="FF0000"/>
                </a:solidFill>
                <a:cs typeface="Arial Unicode MS" charset="0"/>
              </a:rPr>
              <a:t>其他竞争假说</a:t>
            </a:r>
            <a:r>
              <a:rPr kumimoji="0" lang="zh-CN" altLang="en-US" dirty="0">
                <a:cs typeface="Arial Unicode MS" charset="0"/>
              </a:rPr>
              <a:t>的优劣。科学在不同假说的竞争中进化。</a:t>
            </a:r>
            <a:endParaRPr kumimoji="0" lang="en-US" altLang="zh-CN" dirty="0">
              <a:cs typeface="Arial Unicode MS" charset="0"/>
            </a:endParaRPr>
          </a:p>
          <a:p>
            <a:pPr>
              <a:lnSpc>
                <a:spcPct val="90000"/>
              </a:lnSpc>
              <a:buSzPct val="65000"/>
              <a:buFont typeface="Wingdings" charset="0"/>
              <a:buNone/>
              <a:defRPr/>
            </a:pPr>
            <a:endParaRPr kumimoji="0" lang="en-US" altLang="zh-CN" dirty="0">
              <a:cs typeface="Arial Unicode MS" charset="0"/>
            </a:endParaRPr>
          </a:p>
          <a:p>
            <a:pPr>
              <a:lnSpc>
                <a:spcPct val="90000"/>
              </a:lnSpc>
              <a:buSzPct val="65000"/>
              <a:buFont typeface="Wingdings" charset="0"/>
              <a:buNone/>
              <a:defRPr/>
            </a:pPr>
            <a:r>
              <a:rPr kumimoji="0" lang="zh-CN" altLang="en-US" dirty="0">
                <a:cs typeface="Arial Unicode MS" charset="0"/>
              </a:rPr>
              <a:t>科学哲学家拉卡托斯认为，一个理论永远不会被证伪，只会被一个更好的理论所取代。</a:t>
            </a:r>
            <a:endParaRPr kumimoji="0" lang="en-US" altLang="zh-CN" dirty="0">
              <a:cs typeface="Arial Unicode MS" charset="0"/>
            </a:endParaRPr>
          </a:p>
          <a:p>
            <a:pPr>
              <a:lnSpc>
                <a:spcPct val="80000"/>
              </a:lnSpc>
              <a:buFont typeface="Wingdings" charset="0"/>
              <a:buChar char="Ø"/>
              <a:defRPr/>
            </a:pPr>
            <a:endParaRPr kumimoji="0" lang="en-US" altLang="zh-CN" sz="2400" b="1" dirty="0"/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2EC1EAEC-4C78-19F1-77E4-06CE3E6C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A8C202-B101-B64E-A129-BBBFB2AAB588}" type="slidenum">
              <a:rPr kumimoji="0" lang="zh-CN" altLang="en-US" sz="1400"/>
              <a:pPr/>
              <a:t>28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13C82305-E252-DAB4-653E-7405F78CCA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"/>
            <a:ext cx="8229600" cy="6477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3600" b="1"/>
              <a:t>4. </a:t>
            </a:r>
            <a:r>
              <a:rPr kumimoji="0" lang="zh-CN" altLang="en-US" sz="3600" b="1"/>
              <a:t>科学中的推理：证实与证伪</a:t>
            </a:r>
            <a:endParaRPr kumimoji="0" lang="en-US" altLang="zh-CN" sz="3600" b="1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kumimoji="0" lang="en-US" altLang="zh-CN" sz="2000" b="1"/>
          </a:p>
          <a:p>
            <a:pPr marL="0" indent="0">
              <a:lnSpc>
                <a:spcPct val="80000"/>
              </a:lnSpc>
            </a:pPr>
            <a:r>
              <a:rPr kumimoji="0" lang="zh-CN" altLang="en-US" sz="2600" b="1"/>
              <a:t>假说－预言－验证－</a:t>
            </a:r>
            <a:r>
              <a:rPr kumimoji="0" lang="zh-CN" altLang="en-US" sz="2600" b="1">
                <a:solidFill>
                  <a:srgbClr val="FF6600"/>
                </a:solidFill>
              </a:rPr>
              <a:t>证实</a:t>
            </a:r>
            <a:r>
              <a:rPr kumimoji="0" lang="zh-CN" altLang="en-US" sz="2600" b="1"/>
              <a:t>是这样一个推导</a:t>
            </a:r>
            <a:r>
              <a:rPr kumimoji="0" lang="zh-CN" altLang="en-US" sz="1900" b="1"/>
              <a:t>：</a:t>
            </a:r>
          </a:p>
          <a:p>
            <a:pPr marL="0" indent="0">
              <a:lnSpc>
                <a:spcPct val="80000"/>
              </a:lnSpc>
            </a:pPr>
            <a:endParaRPr kumimoji="0" lang="zh-CN" altLang="en-US" sz="1100"/>
          </a:p>
          <a:p>
            <a:pPr marL="0" indent="0">
              <a:lnSpc>
                <a:spcPct val="80000"/>
              </a:lnSpc>
            </a:pPr>
            <a:endParaRPr kumimoji="0" lang="zh-CN" altLang="en-US" sz="11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1800" b="1">
                <a:solidFill>
                  <a:srgbClr val="660033"/>
                </a:solidFill>
              </a:rPr>
              <a:t> </a:t>
            </a:r>
            <a:r>
              <a:rPr kumimoji="0" lang="zh-CN" altLang="en-US" sz="2400" b="1">
                <a:solidFill>
                  <a:schemeClr val="hlink"/>
                </a:solidFill>
              </a:rPr>
              <a:t>假说：</a:t>
            </a:r>
            <a:r>
              <a:rPr kumimoji="0" lang="zh-CN" altLang="en-US" sz="2400" b="1">
                <a:solidFill>
                  <a:srgbClr val="FFCC00"/>
                </a:solidFill>
              </a:rPr>
              <a:t>如果规律</a:t>
            </a:r>
            <a:r>
              <a:rPr kumimoji="0" lang="zh-CN" altLang="en-US" sz="2400" b="1">
                <a:solidFill>
                  <a:schemeClr val="hlink"/>
                </a:solidFill>
              </a:rPr>
              <a:t>Ｈ</a:t>
            </a:r>
            <a:r>
              <a:rPr kumimoji="0" lang="zh-CN" altLang="en-US" sz="2400" b="1">
                <a:solidFill>
                  <a:srgbClr val="FFCC00"/>
                </a:solidFill>
              </a:rPr>
              <a:t>真</a:t>
            </a:r>
            <a:r>
              <a:rPr kumimoji="0" lang="en-US" altLang="zh-CN" sz="2400" b="1">
                <a:solidFill>
                  <a:srgbClr val="FFCC00"/>
                </a:solidFill>
              </a:rPr>
              <a:t>, </a:t>
            </a:r>
            <a:r>
              <a:rPr kumimoji="0" lang="zh-CN" altLang="en-US" sz="2400" b="1">
                <a:solidFill>
                  <a:srgbClr val="FFCC00"/>
                </a:solidFill>
              </a:rPr>
              <a:t>某种条件下观察结果</a:t>
            </a:r>
            <a:r>
              <a:rPr kumimoji="0" lang="zh-CN" altLang="en-US" sz="2400" b="1">
                <a:solidFill>
                  <a:schemeClr val="hlink"/>
                </a:solidFill>
              </a:rPr>
              <a:t>Ｐ</a:t>
            </a:r>
            <a:r>
              <a:rPr kumimoji="0" lang="zh-CN" altLang="en-US" sz="2400" b="1">
                <a:solidFill>
                  <a:srgbClr val="FFCC00"/>
                </a:solidFill>
              </a:rPr>
              <a:t>就会出现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>
                <a:solidFill>
                  <a:srgbClr val="FFFF00"/>
                </a:solidFill>
              </a:rPr>
              <a:t> </a:t>
            </a:r>
            <a:r>
              <a:rPr kumimoji="0" lang="zh-CN" altLang="en-US" sz="2400" b="1">
                <a:solidFill>
                  <a:schemeClr val="hlink"/>
                </a:solidFill>
              </a:rPr>
              <a:t>检验：</a:t>
            </a:r>
            <a:r>
              <a:rPr kumimoji="0" lang="zh-CN" altLang="en-US" sz="2400" b="1">
                <a:solidFill>
                  <a:srgbClr val="FFCC00"/>
                </a:solidFill>
              </a:rPr>
              <a:t>构造这样的观察实验条件，观察结果</a:t>
            </a:r>
            <a:r>
              <a:rPr kumimoji="0" lang="zh-CN" altLang="en-US" sz="2400" b="1">
                <a:solidFill>
                  <a:schemeClr val="hlink"/>
                </a:solidFill>
              </a:rPr>
              <a:t>Ｐ</a:t>
            </a:r>
            <a:r>
              <a:rPr kumimoji="0" lang="zh-CN" altLang="en-US" sz="2400" b="1">
                <a:solidFill>
                  <a:srgbClr val="FFCC00"/>
                </a:solidFill>
              </a:rPr>
              <a:t>出现了　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 i="1">
                <a:solidFill>
                  <a:srgbClr val="FFFF00"/>
                </a:solidFill>
              </a:rPr>
              <a:t> </a:t>
            </a:r>
            <a:r>
              <a:rPr kumimoji="0" lang="zh-CN" altLang="en-US" sz="1400"/>
              <a:t>──────────────────────────────────────</a:t>
            </a:r>
            <a:r>
              <a:rPr kumimoji="0" lang="zh-CN" altLang="en-US" sz="2400" b="1" i="1">
                <a:solidFill>
                  <a:srgbClr val="FFFF00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hlink"/>
                </a:solidFill>
              </a:rPr>
              <a:t> 结论：</a:t>
            </a:r>
            <a:r>
              <a:rPr kumimoji="0" lang="zh-CN" altLang="en-US" sz="2400" b="1">
                <a:solidFill>
                  <a:srgbClr val="FFCC00"/>
                </a:solidFill>
              </a:rPr>
              <a:t>所以规律</a:t>
            </a:r>
            <a:r>
              <a:rPr kumimoji="0" lang="zh-CN" altLang="en-US" sz="2400" b="1">
                <a:solidFill>
                  <a:schemeClr val="hlink"/>
                </a:solidFill>
              </a:rPr>
              <a:t>Ｈ</a:t>
            </a:r>
            <a:r>
              <a:rPr kumimoji="0" lang="zh-CN" altLang="en-US" sz="2400" b="1">
                <a:solidFill>
                  <a:srgbClr val="FFCC00"/>
                </a:solidFill>
              </a:rPr>
              <a:t>是真的</a:t>
            </a:r>
            <a:endParaRPr kumimoji="0" lang="zh-CN" altLang="en-US" sz="2400">
              <a:solidFill>
                <a:srgbClr val="FFCC00"/>
              </a:solidFill>
            </a:endParaRPr>
          </a:p>
          <a:p>
            <a:pPr marL="0" indent="0">
              <a:lnSpc>
                <a:spcPct val="80000"/>
              </a:lnSpc>
            </a:pPr>
            <a:endParaRPr kumimoji="0" lang="zh-CN" altLang="en-US" sz="1100">
              <a:solidFill>
                <a:srgbClr val="FFCC00"/>
              </a:solidFill>
            </a:endParaRPr>
          </a:p>
          <a:p>
            <a:pPr marL="0" indent="0">
              <a:lnSpc>
                <a:spcPct val="80000"/>
              </a:lnSpc>
            </a:pPr>
            <a:r>
              <a:rPr kumimoji="0" lang="zh-CN" altLang="en-US" sz="2400" b="1"/>
              <a:t>把上面这个论证的形式写下来是：</a:t>
            </a:r>
            <a:r>
              <a:rPr kumimoji="0" lang="zh-CN" altLang="en-US" sz="2000"/>
              <a:t>　　</a:t>
            </a:r>
          </a:p>
          <a:p>
            <a:pPr marL="0" indent="0">
              <a:lnSpc>
                <a:spcPct val="80000"/>
              </a:lnSpc>
            </a:pPr>
            <a:endParaRPr kumimoji="0" lang="zh-CN" altLang="en-US" sz="10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000"/>
              <a:t>		  </a:t>
            </a:r>
            <a:r>
              <a:rPr kumimoji="0" lang="zh-CN" altLang="en-US" sz="2400" b="1">
                <a:solidFill>
                  <a:schemeClr val="hlink"/>
                </a:solidFill>
              </a:rPr>
              <a:t>如果Ｈ，则Ｐ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hlink"/>
                </a:solidFill>
              </a:rPr>
              <a:t>	　　 Ｐ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hlink"/>
                </a:solidFill>
              </a:rPr>
              <a:t>		 </a:t>
            </a:r>
            <a:r>
              <a:rPr kumimoji="0" lang="zh-CN" altLang="en-US" sz="2400" b="1" i="1">
                <a:solidFill>
                  <a:schemeClr val="hlink"/>
                </a:solidFill>
              </a:rPr>
              <a:t>────────────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hlink"/>
                </a:solidFill>
              </a:rPr>
              <a:t>　　 	  所以，Ｈ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1000" b="1">
              <a:solidFill>
                <a:schemeClr val="hlink"/>
              </a:solidFill>
            </a:endParaRPr>
          </a:p>
          <a:p>
            <a:pPr marL="0" indent="0">
              <a:lnSpc>
                <a:spcPct val="80000"/>
              </a:lnSpc>
            </a:pPr>
            <a:r>
              <a:rPr kumimoji="0" lang="zh-CN" altLang="en-US" sz="2400" b="1"/>
              <a:t>这是逻辑</a:t>
            </a:r>
            <a:r>
              <a:rPr kumimoji="0" lang="zh-CN" altLang="en-US" sz="2400" b="1">
                <a:solidFill>
                  <a:srgbClr val="FF0000"/>
                </a:solidFill>
              </a:rPr>
              <a:t>无效</a:t>
            </a:r>
            <a:r>
              <a:rPr kumimoji="0" lang="zh-CN" altLang="en-US" sz="2400" b="1"/>
              <a:t>的推理形式</a:t>
            </a:r>
            <a:r>
              <a:rPr kumimoji="0" lang="en-US" altLang="zh-CN" sz="2400" b="1"/>
              <a:t>: </a:t>
            </a:r>
            <a:r>
              <a:rPr kumimoji="0" lang="zh-CN" altLang="en-US" sz="2400" b="1"/>
              <a:t>肯定后件</a:t>
            </a:r>
            <a:endParaRPr kumimoji="0" lang="en-US" altLang="zh-CN" sz="24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/>
              <a:t>	 </a:t>
            </a:r>
            <a:r>
              <a:rPr kumimoji="0" lang="en-US" altLang="zh-CN" sz="2400" b="1"/>
              <a:t>“</a:t>
            </a:r>
            <a:r>
              <a:rPr kumimoji="0" lang="zh-CN" altLang="en-US" sz="2400" b="1"/>
              <a:t>绝对”证实一个普遍假说是不可能的</a:t>
            </a:r>
            <a:r>
              <a:rPr kumimoji="0" lang="en-US" altLang="zh-CN" sz="2400" b="1"/>
              <a:t>:</a:t>
            </a:r>
            <a:r>
              <a:rPr kumimoji="0" lang="zh-CN" altLang="en-US" sz="2400" b="1"/>
              <a:t>没有逻辑的有效性</a:t>
            </a:r>
            <a:r>
              <a:rPr kumimoji="0" lang="en-US" altLang="zh-CN" sz="2400" b="1"/>
              <a:t>; </a:t>
            </a:r>
            <a:r>
              <a:rPr kumimoji="0" lang="zh-CN" altLang="en-US" sz="2400" b="1"/>
              <a:t>历史证明</a:t>
            </a:r>
            <a:r>
              <a:rPr kumimoji="0" lang="en-US" altLang="zh-CN" sz="2400" b="1"/>
              <a:t>,</a:t>
            </a:r>
            <a:r>
              <a:rPr kumimoji="0" lang="zh-CN" altLang="en-US" sz="2400" b="1"/>
              <a:t>千百次证实的理论依然可以被推翻。</a:t>
            </a:r>
          </a:p>
          <a:p>
            <a:pPr marL="0" indent="0">
              <a:lnSpc>
                <a:spcPct val="80000"/>
              </a:lnSpc>
            </a:pPr>
            <a:endParaRPr kumimoji="0" lang="en-US" altLang="zh-CN" sz="2400" b="1"/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8ADB20A3-C597-15BC-5538-7532CD30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034B56-3EE2-254E-A55A-8AAF69263CDF}" type="slidenum">
              <a:rPr kumimoji="0" lang="zh-CN" altLang="en-US" sz="1400"/>
              <a:pPr/>
              <a:t>29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569E85C7-4A1C-5FFB-0B39-95FCC0B8C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07987"/>
          </a:xfrm>
        </p:spPr>
        <p:txBody>
          <a:bodyPr/>
          <a:lstStyle/>
          <a:p>
            <a:r>
              <a:rPr kumimoji="0" lang="en-US" altLang="zh-CN" sz="3200" b="1">
                <a:ea typeface="宋体" panose="02010600030101010101" pitchFamily="2" charset="-122"/>
              </a:rPr>
              <a:t>News: Sleep deprivation can make you deviant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517A96C6-CCD5-0DEC-DB6A-AF851DA88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According to a report </a:t>
            </a:r>
            <a:r>
              <a:rPr kumimoji="0" lang="en-US" altLang="zh-CN" sz="2400">
                <a:ea typeface="宋体" panose="02010600030101010101" pitchFamily="2" charset="-122"/>
                <a:hlinkClick r:id="rId2"/>
              </a:rPr>
              <a:t>i</a:t>
            </a:r>
            <a:r>
              <a:rPr kumimoji="0" lang="en-US" altLang="zh-CN" sz="2400">
                <a:ea typeface="宋体" panose="02010600030101010101" pitchFamily="2" charset="-122"/>
              </a:rPr>
              <a:t>n the </a:t>
            </a:r>
            <a:r>
              <a:rPr kumimoji="0" lang="en-US" altLang="zh-CN" sz="2400" i="1">
                <a:ea typeface="宋体" panose="02010600030101010101" pitchFamily="2" charset="-122"/>
                <a:hlinkClick r:id="rId2"/>
              </a:rPr>
              <a:t>Washington Post</a:t>
            </a:r>
            <a:r>
              <a:rPr kumimoji="0" lang="en-US" altLang="zh-CN" sz="2400" i="1">
                <a:ea typeface="宋体" panose="02010600030101010101" pitchFamily="2" charset="-122"/>
              </a:rPr>
              <a:t>,</a:t>
            </a:r>
            <a:r>
              <a:rPr kumimoji="0" lang="en-US" altLang="zh-CN" sz="2400">
                <a:ea typeface="宋体" panose="02010600030101010101" pitchFamily="2" charset="-122"/>
              </a:rPr>
              <a:t> sleep's unexplained absence might be making me unethical.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>
                <a:ea typeface="宋体" panose="02010600030101010101" pitchFamily="2" charset="-122"/>
              </a:rPr>
              <a:t>	A study done by business school professors and published in the</a:t>
            </a:r>
            <a:r>
              <a:rPr kumimoji="0" lang="en-US" altLang="zh-CN" sz="2400" i="1">
                <a:ea typeface="宋体" panose="02010600030101010101" pitchFamily="2" charset="-122"/>
              </a:rPr>
              <a:t> Academy of Management Journal</a:t>
            </a:r>
            <a:r>
              <a:rPr kumimoji="0" lang="en-US" altLang="zh-CN" sz="2400">
                <a:ea typeface="宋体" panose="02010600030101010101" pitchFamily="2" charset="-122"/>
              </a:rPr>
              <a:t> that looked at the behaviour sleep-deprived students and nurses found that </a:t>
            </a:r>
            <a:r>
              <a:rPr kumimoji="0" lang="en-US" altLang="zh-CN" sz="2400" b="1">
                <a:solidFill>
                  <a:srgbClr val="A50021"/>
                </a:solidFill>
                <a:ea typeface="宋体" panose="02010600030101010101" pitchFamily="2" charset="-122"/>
              </a:rPr>
              <a:t>those who lacked sufficient shut-eye increased bad behaviour such as rudeness, inappropriate responses and even stealing.</a:t>
            </a:r>
            <a:r>
              <a:rPr kumimoji="0" lang="en-US" altLang="zh-CN" sz="240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>
                <a:ea typeface="宋体" panose="02010600030101010101" pitchFamily="2" charset="-122"/>
              </a:rPr>
              <a:t>	… The study's authors suggest that lack of sleep results in </a:t>
            </a:r>
            <a:r>
              <a:rPr kumimoji="0"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lower functioning of the prefrontal cortex, the part of the brain that controls how you inhibit emotion and behaviour</a:t>
            </a:r>
            <a:r>
              <a:rPr kumimoji="0" lang="en-US" altLang="zh-CN" sz="2400">
                <a:ea typeface="宋体" panose="02010600030101010101" pitchFamily="2" charset="-122"/>
              </a:rPr>
              <a:t>, the </a:t>
            </a:r>
            <a:r>
              <a:rPr kumimoji="0" lang="en-US" altLang="zh-CN" sz="2400" i="1">
                <a:ea typeface="宋体" panose="02010600030101010101" pitchFamily="2" charset="-122"/>
              </a:rPr>
              <a:t>Post</a:t>
            </a:r>
            <a:r>
              <a:rPr kumimoji="0" lang="en-US" altLang="zh-CN" sz="2400">
                <a:ea typeface="宋体" panose="02010600030101010101" pitchFamily="2" charset="-122"/>
              </a:rPr>
              <a:t> reports.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100">
                <a:ea typeface="宋体" panose="02010600030101010101" pitchFamily="2" charset="-122"/>
              </a:rPr>
              <a:t>	</a:t>
            </a:r>
            <a:r>
              <a:rPr kumimoji="0" lang="en-US" altLang="zh-CN" sz="2400">
                <a:ea typeface="宋体" panose="02010600030101010101" pitchFamily="2" charset="-122"/>
              </a:rPr>
              <a:t>So don't blame me if your chocolate bar mysteriously ends up in my purse because sleep (or lack there of) made me do it. Ha! I kid, of course (maybe).</a:t>
            </a:r>
            <a:r>
              <a:rPr kumimoji="0" lang="en-US" altLang="zh-CN" sz="2100">
                <a:ea typeface="宋体" panose="02010600030101010101" pitchFamily="2" charset="-122"/>
              </a:rPr>
              <a:t> </a:t>
            </a:r>
            <a:r>
              <a:rPr kumimoji="0" lang="en-US" altLang="zh-CN" sz="2400">
                <a:ea typeface="宋体" panose="02010600030101010101" pitchFamily="2" charset="-122"/>
              </a:rPr>
              <a:t> </a:t>
            </a:r>
            <a:r>
              <a:rPr kumimoji="0" lang="en-US" altLang="zh-CN" sz="900">
                <a:ea typeface="宋体" panose="02010600030101010101" pitchFamily="2" charset="-122"/>
                <a:hlinkClick r:id="rId3"/>
              </a:rPr>
              <a:t>http://www.besthealthmag.ca/blog/post/news-sleep-deprivation-can-make-you-deviant</a:t>
            </a:r>
            <a:endParaRPr kumimoji="0" lang="en-US" altLang="zh-CN" sz="2400">
              <a:ea typeface="宋体" panose="02010600030101010101" pitchFamily="2" charset="-122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EC249336-3CE2-A5B6-9F5B-51580963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E78461-D2B5-814A-B6AE-4DE8A5D6D338}" type="slidenum">
              <a:rPr kumimoji="0" lang="en-US" altLang="zh-CN" sz="1200">
                <a:latin typeface="Garamond" panose="02020404030301010803" pitchFamily="18" charset="0"/>
              </a:rPr>
              <a:pPr/>
              <a:t>3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9DA3A01F-F429-4122-CF18-CBDC2DC7FF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8600"/>
            <a:ext cx="8229600" cy="6477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kumimoji="0" lang="en-US" altLang="zh-CN" sz="3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600" b="1"/>
              <a:t>波普尔认为，假说－预言－验证－</a:t>
            </a:r>
            <a:r>
              <a:rPr kumimoji="0" lang="zh-CN" altLang="en-US" sz="2600" b="1">
                <a:solidFill>
                  <a:srgbClr val="FF6600"/>
                </a:solidFill>
              </a:rPr>
              <a:t>证伪</a:t>
            </a:r>
            <a:r>
              <a:rPr kumimoji="0" lang="zh-CN" altLang="en-US" sz="2600" b="1"/>
              <a:t>是</a:t>
            </a:r>
            <a:r>
              <a:rPr kumimoji="0" lang="zh-CN" altLang="en-US" sz="2600" b="1">
                <a:solidFill>
                  <a:srgbClr val="FF6600"/>
                </a:solidFill>
              </a:rPr>
              <a:t>绝对有效</a:t>
            </a:r>
            <a:r>
              <a:rPr kumimoji="0" lang="zh-CN" altLang="en-US" sz="2600" b="1"/>
              <a:t>的</a:t>
            </a:r>
            <a:r>
              <a:rPr kumimoji="0" lang="zh-CN" altLang="en-US" sz="2200" b="1"/>
              <a:t>：</a:t>
            </a:r>
          </a:p>
          <a:p>
            <a:pPr>
              <a:lnSpc>
                <a:spcPct val="80000"/>
              </a:lnSpc>
            </a:pPr>
            <a:endParaRPr kumimoji="0" lang="zh-CN" altLang="en-US" sz="8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1800" b="1">
                <a:solidFill>
                  <a:schemeClr val="hlink"/>
                </a:solidFill>
              </a:rPr>
              <a:t> </a:t>
            </a:r>
            <a:r>
              <a:rPr kumimoji="0" lang="zh-CN" altLang="en-US" sz="2400" b="1">
                <a:solidFill>
                  <a:schemeClr val="hlink"/>
                </a:solidFill>
              </a:rPr>
              <a:t>假说：</a:t>
            </a:r>
            <a:r>
              <a:rPr kumimoji="0" lang="zh-CN" altLang="en-US" sz="2400" b="1">
                <a:solidFill>
                  <a:srgbClr val="FFCC00"/>
                </a:solidFill>
              </a:rPr>
              <a:t>如果规律</a:t>
            </a:r>
            <a:r>
              <a:rPr kumimoji="0" lang="zh-CN" altLang="en-US" sz="2400" b="1">
                <a:solidFill>
                  <a:schemeClr val="hlink"/>
                </a:solidFill>
              </a:rPr>
              <a:t>Ｈ</a:t>
            </a:r>
            <a:r>
              <a:rPr kumimoji="0" lang="zh-CN" altLang="en-US" sz="2400" b="1">
                <a:solidFill>
                  <a:srgbClr val="FFCC00"/>
                </a:solidFill>
              </a:rPr>
              <a:t>真</a:t>
            </a:r>
            <a:r>
              <a:rPr kumimoji="0" lang="en-US" altLang="zh-CN" sz="2400" b="1">
                <a:solidFill>
                  <a:srgbClr val="FFCC00"/>
                </a:solidFill>
              </a:rPr>
              <a:t>, </a:t>
            </a:r>
            <a:r>
              <a:rPr kumimoji="0" lang="zh-CN" altLang="en-US" sz="2400" b="1">
                <a:solidFill>
                  <a:srgbClr val="FFCC00"/>
                </a:solidFill>
              </a:rPr>
              <a:t>某种条件下观察结果</a:t>
            </a:r>
            <a:r>
              <a:rPr kumimoji="0" lang="zh-CN" altLang="en-US" sz="2400" b="1">
                <a:solidFill>
                  <a:schemeClr val="hlink"/>
                </a:solidFill>
              </a:rPr>
              <a:t>Ｐ</a:t>
            </a:r>
            <a:r>
              <a:rPr kumimoji="0" lang="zh-CN" altLang="en-US" sz="2400" b="1">
                <a:solidFill>
                  <a:srgbClr val="FFCC00"/>
                </a:solidFill>
              </a:rPr>
              <a:t>就会出现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>
                <a:solidFill>
                  <a:srgbClr val="FFFF00"/>
                </a:solidFill>
              </a:rPr>
              <a:t> </a:t>
            </a:r>
            <a:r>
              <a:rPr kumimoji="0" lang="zh-CN" altLang="en-US" sz="2400" b="1">
                <a:solidFill>
                  <a:schemeClr val="hlink"/>
                </a:solidFill>
              </a:rPr>
              <a:t>检验：</a:t>
            </a:r>
            <a:r>
              <a:rPr kumimoji="0" lang="zh-CN" altLang="en-US" sz="2400" b="1">
                <a:solidFill>
                  <a:srgbClr val="FFCC00"/>
                </a:solidFill>
              </a:rPr>
              <a:t>构造这样的观察实验条件，观察结果</a:t>
            </a:r>
            <a:r>
              <a:rPr kumimoji="0" lang="zh-CN" altLang="en-US" sz="2400" b="1">
                <a:solidFill>
                  <a:schemeClr val="hlink"/>
                </a:solidFill>
              </a:rPr>
              <a:t>Ｐ</a:t>
            </a:r>
            <a:r>
              <a:rPr kumimoji="0" lang="zh-CN" altLang="en-US" sz="1800" b="1">
                <a:solidFill>
                  <a:srgbClr val="FFCC00"/>
                </a:solidFill>
              </a:rPr>
              <a:t>没有</a:t>
            </a:r>
            <a:r>
              <a:rPr kumimoji="0" lang="zh-CN" altLang="en-US" sz="2400" b="1">
                <a:solidFill>
                  <a:srgbClr val="FFCC00"/>
                </a:solidFill>
              </a:rPr>
              <a:t>出现　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 i="1">
                <a:solidFill>
                  <a:srgbClr val="FFFF00"/>
                </a:solidFill>
              </a:rPr>
              <a:t>  ───────────────────────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>
                <a:solidFill>
                  <a:srgbClr val="FFFF00"/>
                </a:solidFill>
              </a:rPr>
              <a:t> </a:t>
            </a:r>
            <a:r>
              <a:rPr kumimoji="0" lang="zh-CN" altLang="en-US" sz="2400" b="1">
                <a:solidFill>
                  <a:schemeClr val="hlink"/>
                </a:solidFill>
              </a:rPr>
              <a:t>结论：</a:t>
            </a:r>
            <a:r>
              <a:rPr kumimoji="0" lang="zh-CN" altLang="en-US" sz="2400" b="1">
                <a:solidFill>
                  <a:srgbClr val="FFCC00"/>
                </a:solidFill>
              </a:rPr>
              <a:t>所以规律</a:t>
            </a:r>
            <a:r>
              <a:rPr kumimoji="0" lang="zh-CN" altLang="en-US" sz="2400" b="1">
                <a:solidFill>
                  <a:schemeClr val="hlink"/>
                </a:solidFill>
              </a:rPr>
              <a:t>Ｈ</a:t>
            </a:r>
            <a:r>
              <a:rPr kumimoji="0" lang="zh-CN" altLang="en-US" sz="2400" b="1">
                <a:solidFill>
                  <a:srgbClr val="FFCC00"/>
                </a:solidFill>
              </a:rPr>
              <a:t>是假的</a:t>
            </a:r>
            <a:endParaRPr kumimoji="0" lang="zh-CN" altLang="en-US" sz="2400">
              <a:solidFill>
                <a:srgbClr val="FFCC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1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6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1800" b="1">
                <a:solidFill>
                  <a:schemeClr val="hlink"/>
                </a:solidFill>
              </a:rPr>
              <a:t>		</a:t>
            </a:r>
            <a:r>
              <a:rPr kumimoji="0" lang="zh-CN" altLang="en-US" sz="2400" b="1"/>
              <a:t>形式</a:t>
            </a:r>
            <a:r>
              <a:rPr kumimoji="0" lang="en-US" altLang="zh-CN" sz="2400" b="1"/>
              <a:t>:</a:t>
            </a:r>
            <a:r>
              <a:rPr kumimoji="0" lang="en-US" altLang="zh-CN" sz="1700" b="1"/>
              <a:t>	</a:t>
            </a:r>
            <a:r>
              <a:rPr kumimoji="0" lang="zh-CN" altLang="en-US" sz="2400" b="1">
                <a:solidFill>
                  <a:schemeClr val="hlink"/>
                </a:solidFill>
              </a:rPr>
              <a:t>如果Ｈ，则Ｐ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hlink"/>
                </a:solidFill>
              </a:rPr>
              <a:t>　　		</a:t>
            </a:r>
            <a:r>
              <a:rPr kumimoji="0" lang="en-US" altLang="zh-CN" sz="2400" b="1">
                <a:solidFill>
                  <a:schemeClr val="hlink"/>
                </a:solidFill>
              </a:rPr>
              <a:t>~</a:t>
            </a:r>
            <a:r>
              <a:rPr kumimoji="0" lang="zh-CN" altLang="en-US" sz="2400" b="1">
                <a:solidFill>
                  <a:schemeClr val="hlink"/>
                </a:solidFill>
              </a:rPr>
              <a:t>Ｐ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hlink"/>
                </a:solidFill>
              </a:rPr>
              <a:t>　     	──────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hlink"/>
                </a:solidFill>
              </a:rPr>
              <a:t>　　		所以，</a:t>
            </a:r>
            <a:r>
              <a:rPr kumimoji="0" lang="en-US" altLang="zh-CN" sz="2400" b="1">
                <a:solidFill>
                  <a:schemeClr val="hlink"/>
                </a:solidFill>
              </a:rPr>
              <a:t>~</a:t>
            </a:r>
            <a:r>
              <a:rPr kumimoji="0" lang="zh-CN" altLang="en-US" sz="2400" b="1">
                <a:solidFill>
                  <a:schemeClr val="hlink"/>
                </a:solidFill>
              </a:rPr>
              <a:t>Ｈ</a:t>
            </a:r>
          </a:p>
          <a:p>
            <a:pPr>
              <a:lnSpc>
                <a:spcPct val="80000"/>
              </a:lnSpc>
            </a:pPr>
            <a:endParaRPr kumimoji="0" lang="zh-CN" altLang="en-US" sz="900" b="1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kumimoji="0" lang="zh-CN" altLang="en-US" sz="2400" b="1"/>
              <a:t>这是逻辑</a:t>
            </a:r>
            <a:r>
              <a:rPr kumimoji="0" lang="zh-CN" altLang="en-US" sz="2400" b="1">
                <a:solidFill>
                  <a:srgbClr val="FF0000"/>
                </a:solidFill>
              </a:rPr>
              <a:t>有效</a:t>
            </a:r>
            <a:r>
              <a:rPr kumimoji="0" lang="zh-CN" altLang="en-US" sz="2400" b="1"/>
              <a:t>的“否定后件”推理。是证伪主义的逻辑基础</a:t>
            </a:r>
            <a:r>
              <a:rPr kumimoji="0" lang="en-US" altLang="zh-CN" sz="2400"/>
              <a:t> </a:t>
            </a:r>
          </a:p>
          <a:p>
            <a:pPr>
              <a:lnSpc>
                <a:spcPct val="80000"/>
              </a:lnSpc>
            </a:pPr>
            <a:r>
              <a:rPr kumimoji="0" lang="zh-CN" altLang="en-US" sz="2400" b="1">
                <a:solidFill>
                  <a:srgbClr val="FF66FF"/>
                </a:solidFill>
              </a:rPr>
              <a:t>不过，当Ｐ没有出现的时候，它真的就这样否证了Ｈ吗？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/>
              <a:t>	其实，预言Ｐ，是由假说</a:t>
            </a:r>
            <a:r>
              <a:rPr kumimoji="0" lang="zh-CN" altLang="en-US" sz="2400" b="1"/>
              <a:t>Ｈ，</a:t>
            </a:r>
            <a:r>
              <a:rPr kumimoji="0" lang="zh-CN" altLang="en-US" sz="2400"/>
              <a:t>加上初始条件</a:t>
            </a:r>
            <a:r>
              <a:rPr kumimoji="0" lang="zh-CN" altLang="en-US" sz="2400" b="1">
                <a:solidFill>
                  <a:srgbClr val="FF6600"/>
                </a:solidFill>
              </a:rPr>
              <a:t>Ｉ</a:t>
            </a:r>
            <a:r>
              <a:rPr kumimoji="0" lang="zh-CN" altLang="en-US" sz="2400"/>
              <a:t>（包括预言能发生要依赖的条件）和辅助假设</a:t>
            </a:r>
            <a:r>
              <a:rPr kumimoji="0" lang="zh-CN" altLang="en-US" sz="2400" b="1">
                <a:solidFill>
                  <a:srgbClr val="FF6600"/>
                </a:solidFill>
              </a:rPr>
              <a:t>Ａ</a:t>
            </a:r>
            <a:r>
              <a:rPr kumimoji="0" lang="zh-CN" altLang="en-US" sz="2400"/>
              <a:t>（确定这些条件在检验中实现了，其他因素被控制、被排除了等等的假定）一起推导出来的。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86C73D85-80D1-C2DC-F1B6-23B43CBC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10FF7A-E9D6-634E-AD99-FB7630AE00E9}" type="slidenum">
              <a:rPr kumimoji="0" lang="zh-CN" altLang="en-US" sz="1400"/>
              <a:pPr/>
              <a:t>30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8919433A-EB0F-BC42-36F6-CD690EC68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458200" cy="601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b="1">
                <a:solidFill>
                  <a:srgbClr val="333399"/>
                </a:solidFill>
                <a:ea typeface="宋体" panose="02010600030101010101" pitchFamily="2" charset="-122"/>
              </a:rPr>
              <a:t>   爱因斯坦引力场使光线偏转的推理要素</a:t>
            </a:r>
            <a:r>
              <a:rPr kumimoji="0" lang="en-US" altLang="zh-CN" b="1">
                <a:solidFill>
                  <a:srgbClr val="333399"/>
                </a:solidFill>
                <a:ea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endParaRPr kumimoji="0" lang="zh-CN" altLang="en-US" sz="1200" b="1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kumimoji="0" lang="zh-CN" altLang="en-US" sz="1200" b="1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b="1" u="sng">
                <a:solidFill>
                  <a:srgbClr val="A50021"/>
                </a:solidFill>
                <a:latin typeface="汉鼎简楷体" pitchFamily="49" charset="-122"/>
                <a:ea typeface="汉鼎简楷体" pitchFamily="49" charset="-122"/>
              </a:rPr>
              <a:t>假说</a:t>
            </a:r>
            <a:r>
              <a:rPr kumimoji="0" lang="zh-CN" altLang="en-US" sz="2400">
                <a:solidFill>
                  <a:srgbClr val="A50021"/>
                </a:solidFill>
                <a:latin typeface="汉鼎简楷体" pitchFamily="49" charset="-122"/>
                <a:ea typeface="汉鼎简楷体" pitchFamily="49" charset="-122"/>
              </a:rPr>
              <a:t>：太阳的引力场使太阳附近的光线弯曲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800">
              <a:solidFill>
                <a:srgbClr val="660066"/>
              </a:solidFill>
              <a:latin typeface="汉鼎简楷体" pitchFamily="49" charset="-122"/>
              <a:ea typeface="汉鼎简楷体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b="1" u="sng">
                <a:solidFill>
                  <a:srgbClr val="183513"/>
                </a:solidFill>
                <a:latin typeface="汉鼎简楷体" pitchFamily="49" charset="-122"/>
                <a:ea typeface="汉鼎简楷体" pitchFamily="49" charset="-122"/>
              </a:rPr>
              <a:t>初始条件</a:t>
            </a:r>
            <a:r>
              <a:rPr kumimoji="0" lang="zh-CN" altLang="en-US" sz="2200">
                <a:solidFill>
                  <a:srgbClr val="183513"/>
                </a:solidFill>
                <a:latin typeface="汉鼎简楷体" pitchFamily="49" charset="-122"/>
                <a:ea typeface="汉鼎简楷体" pitchFamily="49" charset="-122"/>
              </a:rPr>
              <a:t>：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200">
                <a:solidFill>
                  <a:srgbClr val="183513"/>
                </a:solidFill>
                <a:latin typeface="汉鼎简楷体" pitchFamily="49" charset="-122"/>
                <a:ea typeface="汉鼎简楷体" pitchFamily="49" charset="-122"/>
              </a:rPr>
              <a:t>对那些离太阳最近的星球的确定。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200">
                <a:solidFill>
                  <a:srgbClr val="183513"/>
                </a:solidFill>
                <a:latin typeface="汉鼎简楷体" pitchFamily="49" charset="-122"/>
                <a:ea typeface="汉鼎简楷体" pitchFamily="49" charset="-122"/>
              </a:rPr>
              <a:t>对这些星球位置的精确和独立的测量数据（夜间星空照片）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200">
                <a:solidFill>
                  <a:srgbClr val="183513"/>
                </a:solidFill>
                <a:latin typeface="汉鼎简楷体" pitchFamily="49" charset="-122"/>
                <a:ea typeface="汉鼎简楷体" pitchFamily="49" charset="-122"/>
              </a:rPr>
              <a:t>光速的知识，太阳的引力场的知识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200">
                <a:solidFill>
                  <a:srgbClr val="183513"/>
                </a:solidFill>
                <a:latin typeface="汉鼎简楷体" pitchFamily="49" charset="-122"/>
                <a:ea typeface="汉鼎简楷体" pitchFamily="49" charset="-122"/>
              </a:rPr>
              <a:t>日全食的时间和地球上观测的地点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200">
                <a:solidFill>
                  <a:srgbClr val="183513"/>
                </a:solidFill>
                <a:latin typeface="汉鼎简楷体" pitchFamily="49" charset="-122"/>
                <a:ea typeface="汉鼎简楷体" pitchFamily="49" charset="-122"/>
              </a:rPr>
              <a:t>对照相设备的性能和效果的知识</a:t>
            </a:r>
          </a:p>
          <a:p>
            <a:pPr lvl="1" eaLnBrk="1" hangingPunct="1">
              <a:lnSpc>
                <a:spcPct val="80000"/>
              </a:lnSpc>
            </a:pPr>
            <a:endParaRPr kumimoji="0" lang="zh-CN" altLang="en-US" sz="800" b="1">
              <a:solidFill>
                <a:schemeClr val="accent2"/>
              </a:solidFill>
              <a:latin typeface="汉鼎简楷体" pitchFamily="49" charset="-122"/>
              <a:ea typeface="汉鼎简楷体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b="1" u="sng">
                <a:solidFill>
                  <a:srgbClr val="000099"/>
                </a:solidFill>
                <a:latin typeface="汉鼎简楷体" pitchFamily="49" charset="-122"/>
                <a:ea typeface="汉鼎简楷体" pitchFamily="49" charset="-122"/>
              </a:rPr>
              <a:t>辅助假设</a:t>
            </a:r>
            <a:r>
              <a:rPr kumimoji="0" lang="zh-CN" altLang="en-US" sz="2400">
                <a:solidFill>
                  <a:srgbClr val="000099"/>
                </a:solidFill>
                <a:latin typeface="汉鼎简楷体" pitchFamily="49" charset="-122"/>
                <a:ea typeface="汉鼎简楷体" pitchFamily="49" charset="-122"/>
              </a:rPr>
              <a:t>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200">
                <a:solidFill>
                  <a:srgbClr val="000099"/>
                </a:solidFill>
                <a:latin typeface="汉鼎简楷体" pitchFamily="49" charset="-122"/>
                <a:ea typeface="汉鼎简楷体" pitchFamily="49" charset="-122"/>
              </a:rPr>
              <a:t>　　　 没有其它</a:t>
            </a:r>
            <a:r>
              <a:rPr kumimoji="0" lang="zh-CN" altLang="en-US" sz="2100">
                <a:solidFill>
                  <a:srgbClr val="000099"/>
                </a:solidFill>
                <a:latin typeface="汉鼎简楷体" pitchFamily="49" charset="-122"/>
                <a:ea typeface="汉鼎简楷体" pitchFamily="49" charset="-122"/>
              </a:rPr>
              <a:t>大</a:t>
            </a:r>
            <a:r>
              <a:rPr kumimoji="0" lang="zh-CN" altLang="en-US" sz="2200">
                <a:solidFill>
                  <a:srgbClr val="000099"/>
                </a:solidFill>
                <a:latin typeface="汉鼎简楷体" pitchFamily="49" charset="-122"/>
                <a:ea typeface="汉鼎简楷体" pitchFamily="49" charset="-122"/>
              </a:rPr>
              <a:t>物体的引力场足以干扰星光在太阳附近的运行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200">
                <a:solidFill>
                  <a:srgbClr val="000099"/>
                </a:solidFill>
                <a:latin typeface="汉鼎简楷体" pitchFamily="49" charset="-122"/>
                <a:ea typeface="汉鼎简楷体" pitchFamily="49" charset="-122"/>
              </a:rPr>
              <a:t>		照相将能精确地记录日全食时星球的图像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200">
                <a:solidFill>
                  <a:srgbClr val="000099"/>
                </a:solidFill>
                <a:latin typeface="汉鼎简楷体" pitchFamily="49" charset="-122"/>
                <a:ea typeface="汉鼎简楷体" pitchFamily="49" charset="-122"/>
              </a:rPr>
              <a:t>		在不同位置来拍照星球对准确性将不会有大的影响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800">
              <a:solidFill>
                <a:srgbClr val="000099"/>
              </a:solidFill>
              <a:latin typeface="汉鼎简楷体" pitchFamily="49" charset="-122"/>
              <a:ea typeface="汉鼎简楷体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b="1" u="sng">
                <a:solidFill>
                  <a:srgbClr val="660066"/>
                </a:solidFill>
                <a:latin typeface="汉鼎简楷体" pitchFamily="49" charset="-122"/>
                <a:ea typeface="汉鼎简楷体" pitchFamily="49" charset="-122"/>
              </a:rPr>
              <a:t>预言</a:t>
            </a:r>
            <a:r>
              <a:rPr kumimoji="0" lang="zh-CN" altLang="en-US" sz="2400">
                <a:solidFill>
                  <a:srgbClr val="660066"/>
                </a:solidFill>
                <a:latin typeface="汉鼎简楷体" pitchFamily="49" charset="-122"/>
                <a:ea typeface="汉鼎简楷体" pitchFamily="49" charset="-122"/>
              </a:rPr>
              <a:t>：日食的时候，太阳附近的星球将看到大约有</a:t>
            </a:r>
            <a:r>
              <a:rPr kumimoji="0" lang="en-US" altLang="zh-CN" sz="2400">
                <a:solidFill>
                  <a:srgbClr val="660066"/>
                </a:solidFill>
                <a:latin typeface="汉鼎简楷体" pitchFamily="49" charset="-122"/>
                <a:ea typeface="汉鼎简楷体" pitchFamily="49" charset="-122"/>
              </a:rPr>
              <a:t>1.7</a:t>
            </a:r>
            <a:r>
              <a:rPr kumimoji="0" lang="zh-CN" altLang="en-US" sz="2400">
                <a:solidFill>
                  <a:srgbClr val="660066"/>
                </a:solidFill>
                <a:latin typeface="汉鼎简楷体" pitchFamily="49" charset="-122"/>
                <a:ea typeface="汉鼎简楷体" pitchFamily="49" charset="-122"/>
              </a:rPr>
              <a:t>秒		        偏离它原来的在天空中的位置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800">
              <a:solidFill>
                <a:srgbClr val="000099"/>
              </a:solidFill>
              <a:latin typeface="汉鼎简楷体" pitchFamily="49" charset="-122"/>
              <a:ea typeface="汉鼎简楷体" pitchFamily="49" charset="-122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D13621EA-0775-3025-D14A-5A4B795B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F0EF4A-DBF3-E54F-A76D-B3220766901F}" type="slidenum">
              <a:rPr kumimoji="0" lang="en-US" altLang="zh-CN" sz="1200">
                <a:latin typeface="Garamond" panose="02020404030301010803" pitchFamily="18" charset="0"/>
              </a:rPr>
              <a:pPr/>
              <a:t>31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5E0D125F-2383-86AB-8D2F-69549B7244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533400"/>
            <a:ext cx="83820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kumimoji="0" lang="zh-CN" altLang="en-US" sz="2800" dirty="0"/>
              <a:t>所以，爱因斯坦的预言，是在这些隐含前提和条件共同存在的情况下推出来的。如果这预言没有成功，那么它否定的是这个前提组，前面的那个证伪的逻辑形式，应该改写为：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kumimoji="0" lang="en-US" altLang="zh-CN" sz="2800" dirty="0"/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kumimoji="0" lang="en-US" altLang="zh-CN" sz="2800" dirty="0"/>
              <a:t>		</a:t>
            </a:r>
            <a:r>
              <a:rPr kumimoji="0" lang="zh-CN" altLang="en-US" sz="2800" b="1" dirty="0">
                <a:solidFill>
                  <a:schemeClr val="hlink"/>
                </a:solidFill>
              </a:rPr>
              <a:t>如果（Ｈ和Ｉ和Ａ），则Ｐ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kumimoji="0" lang="zh-CN" altLang="en-US" sz="2800" b="1" dirty="0">
                <a:solidFill>
                  <a:schemeClr val="hlink"/>
                </a:solidFill>
              </a:rPr>
              <a:t>	　　</a:t>
            </a:r>
            <a:r>
              <a:rPr kumimoji="0" lang="en-US" altLang="zh-CN" sz="2800" b="1" dirty="0">
                <a:solidFill>
                  <a:schemeClr val="hlink"/>
                </a:solidFill>
              </a:rPr>
              <a:t>~</a:t>
            </a:r>
            <a:r>
              <a:rPr kumimoji="0" lang="zh-CN" altLang="en-US" sz="2800" b="1" dirty="0">
                <a:solidFill>
                  <a:schemeClr val="hlink"/>
                </a:solidFill>
              </a:rPr>
              <a:t>Ｐ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kumimoji="0" lang="zh-CN" altLang="en-US" sz="2800" b="1" dirty="0">
                <a:solidFill>
                  <a:schemeClr val="hlink"/>
                </a:solidFill>
              </a:rPr>
              <a:t>		</a:t>
            </a:r>
            <a:r>
              <a:rPr kumimoji="0" lang="zh-CN" altLang="en-US" sz="2800" dirty="0">
                <a:solidFill>
                  <a:schemeClr val="hlink"/>
                </a:solidFill>
              </a:rPr>
              <a:t>───────────────────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kumimoji="0" lang="zh-CN" altLang="en-US" sz="2800" b="1" dirty="0">
                <a:solidFill>
                  <a:schemeClr val="hlink"/>
                </a:solidFill>
              </a:rPr>
              <a:t>　　	所以，</a:t>
            </a:r>
            <a:r>
              <a:rPr kumimoji="0" lang="en-US" altLang="zh-CN" sz="2800" b="1" dirty="0">
                <a:solidFill>
                  <a:schemeClr val="hlink"/>
                </a:solidFill>
              </a:rPr>
              <a:t>~</a:t>
            </a:r>
            <a:r>
              <a:rPr kumimoji="0" lang="zh-CN" altLang="en-US" sz="2800" b="1" dirty="0">
                <a:solidFill>
                  <a:schemeClr val="hlink"/>
                </a:solidFill>
              </a:rPr>
              <a:t>（Ｈ和Ｉ和Ａ）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kumimoji="0" lang="zh-CN" altLang="en-US" sz="2800" dirty="0"/>
          </a:p>
          <a:p>
            <a:pPr>
              <a:lnSpc>
                <a:spcPct val="80000"/>
              </a:lnSpc>
              <a:buFont typeface="Wingdings" charset="0"/>
              <a:buChar char="Ø"/>
              <a:defRPr/>
            </a:pPr>
            <a:r>
              <a:rPr kumimoji="0" lang="zh-CN" altLang="en-US" sz="2800" dirty="0"/>
              <a:t>如果预言Ｐ没成功，它否定了</a:t>
            </a:r>
            <a:r>
              <a:rPr kumimoji="0" lang="en-US" altLang="zh-CN" sz="2800" dirty="0"/>
              <a:t>(</a:t>
            </a:r>
            <a:r>
              <a:rPr kumimoji="0" lang="zh-CN" altLang="en-US" sz="2800" dirty="0"/>
              <a:t>Ｈ和Ｉ和Ａ</a:t>
            </a:r>
            <a:r>
              <a:rPr kumimoji="0" lang="en-US" altLang="zh-CN" sz="2800" dirty="0"/>
              <a:t>)</a:t>
            </a:r>
            <a:r>
              <a:rPr kumimoji="0" lang="zh-CN" altLang="en-US" sz="2800" dirty="0"/>
              <a:t>的组合，但是到底其中的那一个出了问题呢？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2D688EC4-A41C-D28B-1733-5B739CF6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B9B34D-BE6B-E14D-8EE2-E209B571CE79}" type="slidenum">
              <a:rPr kumimoji="0" lang="zh-CN" altLang="en-US" sz="1400"/>
              <a:pPr/>
              <a:t>32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E2CB64C6-BB37-120F-093E-A1C0630658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"/>
            <a:ext cx="8382000" cy="6477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kumimoji="0" lang="zh-CN" altLang="en-US" sz="1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b="1"/>
              <a:t>证实与证伪的案例：</a:t>
            </a:r>
            <a:endParaRPr kumimoji="0" lang="en-US" altLang="zh-CN" b="1"/>
          </a:p>
          <a:p>
            <a:pPr>
              <a:lnSpc>
                <a:spcPct val="80000"/>
              </a:lnSpc>
            </a:pPr>
            <a:endParaRPr kumimoji="0" lang="en-US" altLang="zh-CN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800" b="1"/>
              <a:t>普劳特的假说</a:t>
            </a:r>
            <a:r>
              <a:rPr kumimoji="0" lang="zh-CN" altLang="en-US" sz="2800"/>
              <a:t>：</a:t>
            </a:r>
            <a:r>
              <a:rPr kumimoji="0" lang="en-US" altLang="zh-CN" sz="2800"/>
              <a:t>1815</a:t>
            </a:r>
            <a:r>
              <a:rPr kumimoji="0" lang="zh-CN" altLang="en-US" sz="2800"/>
              <a:t>年</a:t>
            </a:r>
            <a:endParaRPr kumimoji="0" lang="en-US" altLang="zh-CN" sz="2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800"/>
              <a:t>所有元素的原子量均为氢原子量的整数倍。</a:t>
            </a:r>
            <a:endParaRPr kumimoji="0" lang="en-US" altLang="zh-CN" sz="2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800"/>
              <a:t>出现</a:t>
            </a:r>
            <a:r>
              <a:rPr kumimoji="0" lang="zh-CN" altLang="en-US" sz="2800">
                <a:solidFill>
                  <a:srgbClr val="FF6600"/>
                </a:solidFill>
              </a:rPr>
              <a:t>反例</a:t>
            </a:r>
            <a:r>
              <a:rPr kumimoji="0" lang="zh-CN" altLang="en-US" sz="2800"/>
              <a:t>：斯塔思对氯原子量的精确测定：</a:t>
            </a:r>
            <a:r>
              <a:rPr kumimoji="0" lang="en-US" altLang="zh-CN" sz="2800"/>
              <a:t>35.5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0" lang="en-US" altLang="zh-CN" sz="2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800"/>
              <a:t>“证伪”被悬置。</a:t>
            </a:r>
            <a:r>
              <a:rPr kumimoji="0" lang="en-US" altLang="zh-CN" sz="2800"/>
              <a:t>    </a:t>
            </a:r>
            <a:r>
              <a:rPr kumimoji="0" lang="zh-CN" altLang="en-US" sz="2800"/>
              <a:t>多年以后发现同位素：</a:t>
            </a:r>
            <a:endParaRPr kumimoji="0" lang="en-US" altLang="zh-CN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800"/>
              <a:t>斯塔思测定</a:t>
            </a:r>
            <a:r>
              <a:rPr kumimoji="0" lang="zh-CN" altLang="zh-CN" sz="2800"/>
              <a:t>背后</a:t>
            </a:r>
            <a:r>
              <a:rPr kumimoji="0" lang="zh-CN" altLang="en-US" sz="2800"/>
              <a:t>的辅助假设不对</a:t>
            </a:r>
            <a:endParaRPr kumimoji="0" lang="en-US" altLang="zh-CN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FF6600"/>
                </a:solidFill>
              </a:rPr>
              <a:t>辅助假设</a:t>
            </a:r>
            <a:r>
              <a:rPr kumimoji="0" lang="zh-CN" altLang="en-US" sz="2800" b="1">
                <a:solidFill>
                  <a:srgbClr val="CDEBFF"/>
                </a:solidFill>
              </a:rPr>
              <a:t>：斯塔思测定的氯元素是</a:t>
            </a:r>
            <a:r>
              <a:rPr kumimoji="0" lang="zh-CN" altLang="en-US" sz="2800" b="1">
                <a:solidFill>
                  <a:srgbClr val="FF0000"/>
                </a:solidFill>
              </a:rPr>
              <a:t>纯</a:t>
            </a:r>
            <a:r>
              <a:rPr kumimoji="0" lang="zh-CN" altLang="en-US" sz="2800" b="1">
                <a:solidFill>
                  <a:srgbClr val="CDEBFF"/>
                </a:solidFill>
              </a:rPr>
              <a:t>的（同质的）</a:t>
            </a:r>
            <a:endParaRPr kumimoji="0" lang="en-US" altLang="zh-CN" sz="2800" b="1">
              <a:solidFill>
                <a:srgbClr val="CDEBFF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FF6600"/>
                </a:solidFill>
              </a:rPr>
              <a:t>同位素</a:t>
            </a:r>
            <a:r>
              <a:rPr kumimoji="0" lang="en-US" altLang="zh-CN" sz="2800" b="1">
                <a:solidFill>
                  <a:srgbClr val="CDEBFF"/>
                </a:solidFill>
              </a:rPr>
              <a:t>(Isotope)</a:t>
            </a:r>
            <a:r>
              <a:rPr kumimoji="0" lang="zh-CN" altLang="en-US" sz="2800" b="1">
                <a:solidFill>
                  <a:srgbClr val="CDEBFF"/>
                </a:solidFill>
              </a:rPr>
              <a:t>：具有相同质子数，不同中子数的同一元素的不同核素</a:t>
            </a:r>
            <a:endParaRPr kumimoji="0" lang="en-US" altLang="zh-CN" sz="2800" b="1">
              <a:solidFill>
                <a:srgbClr val="CDEBFF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CDEBFF"/>
                </a:solidFill>
              </a:rPr>
              <a:t>氯元素有</a:t>
            </a:r>
            <a:r>
              <a:rPr kumimoji="0" lang="en-US" altLang="zh-CN" sz="2800" b="1" baseline="30000">
                <a:solidFill>
                  <a:srgbClr val="CDEBFF"/>
                </a:solidFill>
              </a:rPr>
              <a:t>35</a:t>
            </a:r>
            <a:r>
              <a:rPr kumimoji="0" lang="en-US" altLang="zh-CN" sz="2800" b="1">
                <a:solidFill>
                  <a:srgbClr val="CDEBFF"/>
                </a:solidFill>
              </a:rPr>
              <a:t>Cl</a:t>
            </a:r>
            <a:r>
              <a:rPr kumimoji="0" lang="zh-CN" altLang="en-US" sz="2800" b="1">
                <a:solidFill>
                  <a:srgbClr val="CDEBFF"/>
                </a:solidFill>
              </a:rPr>
              <a:t>和</a:t>
            </a:r>
            <a:r>
              <a:rPr kumimoji="0" lang="en-US" altLang="zh-CN" sz="2800" b="1" baseline="30000">
                <a:solidFill>
                  <a:srgbClr val="CDEBFF"/>
                </a:solidFill>
              </a:rPr>
              <a:t>37</a:t>
            </a:r>
            <a:r>
              <a:rPr kumimoji="0" lang="en-US" altLang="zh-CN" sz="2800" b="1">
                <a:solidFill>
                  <a:srgbClr val="CDEBFF"/>
                </a:solidFill>
              </a:rPr>
              <a:t>Cl</a:t>
            </a:r>
            <a:r>
              <a:rPr kumimoji="0" lang="zh-CN" altLang="en-US" sz="2800" b="1">
                <a:solidFill>
                  <a:srgbClr val="CDEBFF"/>
                </a:solidFill>
              </a:rPr>
              <a:t>两种稳定同位素，比例分别为</a:t>
            </a:r>
            <a:r>
              <a:rPr kumimoji="0" lang="en-US" altLang="zh-CN" sz="2800" b="1">
                <a:solidFill>
                  <a:srgbClr val="CDEBFF"/>
                </a:solidFill>
              </a:rPr>
              <a:t>75.77%</a:t>
            </a:r>
            <a:r>
              <a:rPr kumimoji="0" lang="zh-CN" altLang="en-US" sz="2800" b="1">
                <a:solidFill>
                  <a:srgbClr val="CDEBFF"/>
                </a:solidFill>
              </a:rPr>
              <a:t>和</a:t>
            </a:r>
            <a:r>
              <a:rPr kumimoji="0" lang="en-US" altLang="zh-CN" sz="2800" b="1">
                <a:solidFill>
                  <a:srgbClr val="CDEBFF"/>
                </a:solidFill>
              </a:rPr>
              <a:t>24.23%</a:t>
            </a:r>
            <a:r>
              <a:rPr kumimoji="0" lang="zh-CN" altLang="en-US" sz="2800" b="1">
                <a:solidFill>
                  <a:srgbClr val="CDEBFF"/>
                </a:solidFill>
              </a:rPr>
              <a:t>。</a:t>
            </a:r>
            <a:endParaRPr kumimoji="0" lang="en-US" altLang="zh-CN" sz="2800" b="1">
              <a:solidFill>
                <a:srgbClr val="CDEBFF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2000" b="1">
                <a:solidFill>
                  <a:srgbClr val="CDEBFF"/>
                </a:solidFill>
              </a:rPr>
              <a:t>35x0.7577 + 37x0.2423 = 26.5195 + 8.9651 = 35.48</a:t>
            </a:r>
            <a:endParaRPr kumimoji="0" lang="en-US" altLang="zh-CN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2400"/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B45AFF0D-6699-313F-0539-A90A4A12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400"/>
              <a:t> </a:t>
            </a:r>
            <a:fld id="{37A4AA22-4C8B-434E-B83E-01C3D217C960}" type="slidenum">
              <a:rPr kumimoji="0" lang="zh-CN" altLang="en-US" sz="1400"/>
              <a:pPr/>
              <a:t>33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BBE31A77-93DF-0CD4-1F78-6B53C571F6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"/>
            <a:ext cx="8382000" cy="6477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kumimoji="0" lang="zh-CN" altLang="en-US" sz="1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b="1"/>
              <a:t>证实与证伪的案例：</a:t>
            </a:r>
            <a:r>
              <a:rPr kumimoji="0" lang="zh-CN" altLang="en-US" sz="2400"/>
              <a:t>天王星</a:t>
            </a:r>
            <a:r>
              <a:rPr kumimoji="0" lang="en-US" altLang="zh-CN" sz="2400"/>
              <a:t>-</a:t>
            </a:r>
            <a:r>
              <a:rPr kumimoji="0" lang="zh-CN" altLang="en-US" sz="2400"/>
              <a:t>海王星</a:t>
            </a:r>
            <a:r>
              <a:rPr kumimoji="0" lang="en-US" altLang="zh-CN" sz="2400"/>
              <a:t>-</a:t>
            </a:r>
            <a:r>
              <a:rPr kumimoji="0" lang="zh-CN" altLang="en-US" sz="2400"/>
              <a:t>火神星</a:t>
            </a:r>
            <a:endParaRPr kumimoji="0" lang="en-US" altLang="zh-CN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0" lang="en-US" altLang="zh-CN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/>
              <a:t>1781</a:t>
            </a:r>
            <a:r>
              <a:rPr kumimoji="0" lang="zh-CN" altLang="en-US" sz="2400"/>
              <a:t>年</a:t>
            </a:r>
            <a:r>
              <a:rPr kumimoji="0" lang="en-US" altLang="zh-CN" sz="2400"/>
              <a:t>3</a:t>
            </a:r>
            <a:r>
              <a:rPr kumimoji="0" lang="zh-CN" altLang="en-US" sz="2400"/>
              <a:t>月</a:t>
            </a:r>
            <a:r>
              <a:rPr kumimoji="0" lang="en-US" altLang="zh-CN" sz="2400"/>
              <a:t>31</a:t>
            </a:r>
            <a:r>
              <a:rPr kumimoji="0" lang="zh-CN" altLang="en-US" sz="2400"/>
              <a:t>日晚，德裔英国天文学家威廉</a:t>
            </a:r>
            <a:r>
              <a:rPr kumimoji="0" lang="en-US" altLang="zh-CN" sz="2400"/>
              <a:t>·</a:t>
            </a:r>
            <a:r>
              <a:rPr kumimoji="0" lang="zh-CN" altLang="en-US" sz="2400">
                <a:solidFill>
                  <a:srgbClr val="FF6600"/>
                </a:solidFill>
              </a:rPr>
              <a:t>赫歇耳</a:t>
            </a:r>
            <a:r>
              <a:rPr kumimoji="0" lang="zh-CN" altLang="en-US" sz="2400"/>
              <a:t>发现了一个新的天体，可能是一颗彗星，随后证明是大行星，被命名为</a:t>
            </a:r>
            <a:r>
              <a:rPr kumimoji="0" lang="zh-CN" altLang="en-US" sz="2400">
                <a:solidFill>
                  <a:srgbClr val="FF6600"/>
                </a:solidFill>
              </a:rPr>
              <a:t>天王星</a:t>
            </a:r>
            <a:r>
              <a:rPr kumimoji="0" lang="zh-CN" altLang="en-US" sz="2400"/>
              <a:t>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/>
              <a:t>1821</a:t>
            </a:r>
            <a:r>
              <a:rPr kumimoji="0" lang="zh-CN" altLang="en-US" sz="2400"/>
              <a:t>年，巴黎天文台台长</a:t>
            </a:r>
            <a:r>
              <a:rPr kumimoji="0" lang="zh-CN" altLang="en-US" sz="2400">
                <a:solidFill>
                  <a:srgbClr val="FF6600"/>
                </a:solidFill>
              </a:rPr>
              <a:t>布瓦尔</a:t>
            </a:r>
            <a:r>
              <a:rPr kumimoji="0" lang="zh-CN" altLang="en-US" sz="2400"/>
              <a:t>编辑天王星星表，并根据万有引力定律推算天王星的运行轨道，惊讶地发现天王星的实际位置</a:t>
            </a:r>
            <a:r>
              <a:rPr kumimoji="0" lang="zh-CN" altLang="en-US" sz="2400">
                <a:solidFill>
                  <a:srgbClr val="FF6600"/>
                </a:solidFill>
              </a:rPr>
              <a:t>偏离</a:t>
            </a:r>
            <a:r>
              <a:rPr kumimoji="0" lang="zh-CN" altLang="en-US" sz="2400"/>
              <a:t>了推算出的轨道。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FF6600"/>
                </a:solidFill>
              </a:rPr>
              <a:t>万有引力定律被证伪了吗？</a:t>
            </a:r>
            <a:r>
              <a:rPr kumimoji="0" lang="en-US" altLang="zh-CN" sz="2400">
                <a:solidFill>
                  <a:srgbClr val="FF6600"/>
                </a:solidFill>
              </a:rPr>
              <a:t>  </a:t>
            </a:r>
            <a:r>
              <a:rPr kumimoji="0" lang="zh-CN" altLang="en-US" sz="2400">
                <a:solidFill>
                  <a:srgbClr val="FF6600"/>
                </a:solidFill>
              </a:rPr>
              <a:t>没有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/>
              <a:t>1832</a:t>
            </a:r>
            <a:r>
              <a:rPr kumimoji="0" lang="zh-CN" altLang="en-US" sz="2400"/>
              <a:t>年剑桥大学的天文学家</a:t>
            </a:r>
            <a:r>
              <a:rPr kumimoji="0" lang="zh-CN" altLang="en-US" sz="2400">
                <a:solidFill>
                  <a:srgbClr val="FF6600"/>
                </a:solidFill>
              </a:rPr>
              <a:t>艾里</a:t>
            </a:r>
            <a:r>
              <a:rPr kumimoji="0" lang="zh-CN" altLang="en-US" sz="2400"/>
              <a:t>提出</a:t>
            </a:r>
            <a:r>
              <a:rPr kumimoji="0" lang="zh-CN" altLang="en-US" sz="2400">
                <a:solidFill>
                  <a:srgbClr val="FF6600"/>
                </a:solidFill>
              </a:rPr>
              <a:t>辅助假设</a:t>
            </a:r>
            <a:r>
              <a:rPr kumimoji="0" lang="zh-CN" altLang="en-US" sz="2400"/>
              <a:t>：还是有一颗未知的大行星在干扰天王星的运行。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/>
              <a:t>1841</a:t>
            </a:r>
            <a:r>
              <a:rPr kumimoji="0" lang="zh-CN" altLang="en-US" sz="2400"/>
              <a:t>年剑桥大学本科生</a:t>
            </a:r>
            <a:r>
              <a:rPr kumimoji="0" lang="zh-CN" altLang="en-US" sz="2400">
                <a:solidFill>
                  <a:srgbClr val="FF6600"/>
                </a:solidFill>
              </a:rPr>
              <a:t>亚当斯</a:t>
            </a:r>
            <a:r>
              <a:rPr kumimoji="0" lang="zh-CN" altLang="en-US" sz="2400"/>
              <a:t>立志要攻克这一难题。</a:t>
            </a:r>
            <a:r>
              <a:rPr kumimoji="0" lang="en-US" altLang="zh-CN" sz="2400"/>
              <a:t>1845</a:t>
            </a:r>
            <a:r>
              <a:rPr kumimoji="0" lang="zh-CN" altLang="en-US" sz="2400"/>
              <a:t>年亚当斯根据万有引力定律</a:t>
            </a:r>
            <a:r>
              <a:rPr kumimoji="0" lang="zh-CN" altLang="en-US" sz="2400">
                <a:solidFill>
                  <a:srgbClr val="FF6600"/>
                </a:solidFill>
              </a:rPr>
              <a:t>推算</a:t>
            </a:r>
            <a:r>
              <a:rPr kumimoji="0" lang="zh-CN" altLang="en-US" sz="2400"/>
              <a:t>出未知行星的轨道，交给艾里，希望皇家天文台能据此寻找新行星。艾里怀疑。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/>
              <a:t>1845-1846</a:t>
            </a:r>
            <a:r>
              <a:rPr kumimoji="0" lang="zh-CN" altLang="en-US" sz="2400"/>
              <a:t>年法国天文学家</a:t>
            </a:r>
            <a:r>
              <a:rPr kumimoji="0" lang="zh-CN" altLang="en-US" sz="2400">
                <a:solidFill>
                  <a:srgbClr val="FF6600"/>
                </a:solidFill>
              </a:rPr>
              <a:t>勒威耶</a:t>
            </a:r>
            <a:r>
              <a:rPr kumimoji="0" lang="zh-CN" altLang="en-US" sz="2400"/>
              <a:t>发表三篇论文，估算出未知行星的大致位置：黄经</a:t>
            </a:r>
            <a:r>
              <a:rPr kumimoji="0" lang="en-US" altLang="zh-CN" sz="2400"/>
              <a:t>325</a:t>
            </a:r>
            <a:r>
              <a:rPr kumimoji="0" lang="zh-CN" altLang="en-US" sz="2400"/>
              <a:t>度。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/>
              <a:t>1846</a:t>
            </a:r>
            <a:r>
              <a:rPr kumimoji="0" lang="zh-CN" altLang="en-US" sz="2400"/>
              <a:t>年</a:t>
            </a:r>
            <a:r>
              <a:rPr kumimoji="0" lang="en-US" altLang="zh-CN" sz="2400"/>
              <a:t>9</a:t>
            </a:r>
            <a:r>
              <a:rPr kumimoji="0" lang="zh-CN" altLang="en-US" sz="2400"/>
              <a:t>月</a:t>
            </a:r>
            <a:r>
              <a:rPr kumimoji="0" lang="en-US" altLang="zh-CN" sz="2400"/>
              <a:t>23</a:t>
            </a:r>
            <a:r>
              <a:rPr kumimoji="0" lang="zh-CN" altLang="en-US" sz="2400"/>
              <a:t>日</a:t>
            </a:r>
            <a:r>
              <a:rPr kumimoji="0" lang="en-US" altLang="zh-CN" sz="2400"/>
              <a:t>-24</a:t>
            </a:r>
            <a:r>
              <a:rPr kumimoji="0" lang="zh-CN" altLang="en-US" sz="2400"/>
              <a:t>日，柏林天文台的</a:t>
            </a:r>
            <a:r>
              <a:rPr kumimoji="0" lang="zh-CN" altLang="en-US" sz="2400">
                <a:solidFill>
                  <a:srgbClr val="FF6600"/>
                </a:solidFill>
              </a:rPr>
              <a:t>伽勒</a:t>
            </a:r>
            <a:r>
              <a:rPr kumimoji="0" lang="zh-CN" altLang="en-US" sz="2400"/>
              <a:t>：在黄经</a:t>
            </a:r>
            <a:r>
              <a:rPr kumimoji="0" lang="en-US" altLang="zh-CN" sz="2400"/>
              <a:t>325.9</a:t>
            </a:r>
            <a:r>
              <a:rPr kumimoji="0" lang="zh-CN" altLang="en-US" sz="2400"/>
              <a:t>度看到一颗亮度</a:t>
            </a:r>
            <a:r>
              <a:rPr kumimoji="0" lang="en-US" altLang="zh-CN" sz="2400"/>
              <a:t>8</a:t>
            </a:r>
            <a:r>
              <a:rPr kumimoji="0" lang="zh-CN" altLang="en-US" sz="2400"/>
              <a:t>等的星。</a:t>
            </a:r>
            <a:r>
              <a:rPr kumimoji="0" lang="zh-CN" altLang="en-US" sz="2400">
                <a:solidFill>
                  <a:srgbClr val="FF6600"/>
                </a:solidFill>
              </a:rPr>
              <a:t>海王星</a:t>
            </a:r>
            <a:r>
              <a:rPr kumimoji="0" lang="zh-CN" altLang="en-US" sz="2400"/>
              <a:t>。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629EBC1C-8D50-6396-AAEE-DF0C25CC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B90989-E5D9-6C43-A710-E35531CB0DFA}" type="slidenum">
              <a:rPr kumimoji="0" lang="zh-CN" altLang="en-US" sz="1400"/>
              <a:pPr/>
              <a:t>34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75D8F0C3-C8E6-42B8-2904-7591D13B2C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"/>
            <a:ext cx="8382000" cy="6477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kumimoji="0" lang="zh-CN" altLang="en-US" sz="1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b="1"/>
              <a:t>证实与证伪的案例：</a:t>
            </a:r>
            <a:r>
              <a:rPr kumimoji="0" lang="zh-CN" altLang="en-US" sz="2400"/>
              <a:t>天王星</a:t>
            </a:r>
            <a:r>
              <a:rPr kumimoji="0" lang="en-US" altLang="zh-CN" sz="2400"/>
              <a:t>-</a:t>
            </a:r>
            <a:r>
              <a:rPr kumimoji="0" lang="zh-CN" altLang="en-US" sz="2400"/>
              <a:t>海王星</a:t>
            </a:r>
            <a:r>
              <a:rPr kumimoji="0" lang="en-US" altLang="zh-CN" sz="2400"/>
              <a:t>-</a:t>
            </a:r>
            <a:r>
              <a:rPr kumimoji="0" lang="zh-CN" altLang="en-US" sz="2400"/>
              <a:t>火神星</a:t>
            </a:r>
            <a:endParaRPr kumimoji="0" lang="en-US" altLang="zh-CN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0" lang="en-US" altLang="zh-CN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/>
              <a:t>1859</a:t>
            </a:r>
            <a:r>
              <a:rPr kumimoji="0" lang="zh-CN" altLang="en-US" sz="2400"/>
              <a:t>年</a:t>
            </a:r>
            <a:r>
              <a:rPr kumimoji="0" lang="en-US" altLang="zh-CN" sz="2400"/>
              <a:t>﹐</a:t>
            </a:r>
            <a:r>
              <a:rPr kumimoji="0" lang="zh-CN" altLang="en-US" sz="2400"/>
              <a:t>法国天文学家</a:t>
            </a:r>
            <a:r>
              <a:rPr kumimoji="0" lang="zh-CN" altLang="en-US" sz="2400">
                <a:solidFill>
                  <a:srgbClr val="FF6600"/>
                </a:solidFill>
              </a:rPr>
              <a:t>勒威耶</a:t>
            </a:r>
            <a:r>
              <a:rPr kumimoji="0" lang="zh-CN" altLang="en-US" sz="2400"/>
              <a:t>发现水星</a:t>
            </a:r>
            <a:r>
              <a:rPr kumimoji="0" lang="zh-CN" altLang="en-US" sz="2400">
                <a:solidFill>
                  <a:srgbClr val="FF6600"/>
                </a:solidFill>
              </a:rPr>
              <a:t>近日点进动</a:t>
            </a:r>
            <a:r>
              <a:rPr kumimoji="0" lang="zh-CN" altLang="en-US" sz="2400"/>
              <a:t>的观测值</a:t>
            </a:r>
            <a:r>
              <a:rPr kumimoji="0" lang="en-US" altLang="zh-CN" sz="2400"/>
              <a:t>﹐</a:t>
            </a:r>
            <a:r>
              <a:rPr kumimoji="0" lang="zh-CN" altLang="en-US" sz="2400"/>
              <a:t>比根据</a:t>
            </a:r>
            <a:r>
              <a:rPr kumimoji="0" lang="zh-CN" altLang="en-US" sz="2400">
                <a:solidFill>
                  <a:srgbClr val="FF6600"/>
                </a:solidFill>
              </a:rPr>
              <a:t>牛顿定律</a:t>
            </a:r>
            <a:r>
              <a:rPr kumimoji="0" lang="zh-CN" altLang="en-US" sz="2400"/>
              <a:t>算得的理论值每世纪</a:t>
            </a:r>
            <a:r>
              <a:rPr kumimoji="0" lang="zh-CN" altLang="en-US" sz="2400">
                <a:solidFill>
                  <a:srgbClr val="FF6600"/>
                </a:solidFill>
              </a:rPr>
              <a:t>快</a:t>
            </a:r>
            <a:r>
              <a:rPr kumimoji="0" lang="en-US" altLang="zh-CN" sz="2400"/>
              <a:t>38"</a:t>
            </a:r>
            <a:r>
              <a:rPr kumimoji="0" lang="zh-CN" altLang="en-US" sz="2400"/>
              <a:t>。</a:t>
            </a:r>
            <a:endParaRPr kumimoji="0" lang="en-US" altLang="zh-CN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>
                <a:solidFill>
                  <a:srgbClr val="FF6600"/>
                </a:solidFill>
              </a:rPr>
              <a:t>万有引力定律应该被证伪吗？没有。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0" lang="en-US" altLang="zh-CN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/>
              <a:t>人们再次提出辅助假设：可能是一个比水星更靠近太阳的行星吸引所致。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/>
              <a:t>在一段时间内，欧洲很多天文学家还是寻找这颗更靠近太阳的行星</a:t>
            </a:r>
            <a:r>
              <a:rPr kumimoji="0" lang="en-US" altLang="zh-CN" sz="2400"/>
              <a:t>(</a:t>
            </a:r>
            <a:r>
              <a:rPr kumimoji="0" lang="zh-CN" altLang="en-US" sz="2400">
                <a:solidFill>
                  <a:srgbClr val="FF6600"/>
                </a:solidFill>
              </a:rPr>
              <a:t>火神星</a:t>
            </a:r>
            <a:r>
              <a:rPr kumimoji="0" lang="en-US" altLang="zh-CN" sz="2400"/>
              <a:t>)</a:t>
            </a:r>
            <a:r>
              <a:rPr kumimoji="0" lang="zh-CN" altLang="en-US" sz="2400"/>
              <a:t>，结果</a:t>
            </a:r>
            <a:r>
              <a:rPr kumimoji="0" lang="zh-CN" altLang="en-US" sz="2400">
                <a:solidFill>
                  <a:srgbClr val="FF6600"/>
                </a:solidFill>
              </a:rPr>
              <a:t>一无所获</a:t>
            </a:r>
            <a:r>
              <a:rPr kumimoji="0" lang="zh-CN" altLang="en-US" sz="2400"/>
              <a:t>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/>
              <a:t>1915</a:t>
            </a:r>
            <a:r>
              <a:rPr kumimoji="0" lang="zh-CN" altLang="en-US" sz="2400"/>
              <a:t>年</a:t>
            </a:r>
            <a:r>
              <a:rPr kumimoji="0" lang="en-US" altLang="zh-CN" sz="2400"/>
              <a:t>﹐</a:t>
            </a:r>
            <a:r>
              <a:rPr kumimoji="0" lang="zh-CN" altLang="en-US" sz="2400">
                <a:solidFill>
                  <a:srgbClr val="FF6600"/>
                </a:solidFill>
              </a:rPr>
              <a:t>爱因斯坦</a:t>
            </a:r>
            <a:r>
              <a:rPr kumimoji="0" lang="zh-CN" altLang="en-US" sz="2400"/>
              <a:t>发表了著名的</a:t>
            </a:r>
            <a:r>
              <a:rPr kumimoji="0" lang="zh-CN" altLang="en-US" sz="2400">
                <a:solidFill>
                  <a:srgbClr val="FF6600"/>
                </a:solidFill>
              </a:rPr>
              <a:t>广义相对论</a:t>
            </a:r>
            <a:r>
              <a:rPr kumimoji="0" lang="en-US" altLang="zh-CN" sz="2400"/>
              <a:t>﹐</a:t>
            </a:r>
            <a:r>
              <a:rPr kumimoji="0" lang="zh-CN" altLang="en-US" sz="2400"/>
              <a:t>成功地解释了这个“反常”问题。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/>
              <a:t>无论是</a:t>
            </a:r>
            <a:r>
              <a:rPr kumimoji="0" lang="zh-CN" altLang="en-US" sz="2400">
                <a:solidFill>
                  <a:srgbClr val="FF6600"/>
                </a:solidFill>
              </a:rPr>
              <a:t>不应该证伪</a:t>
            </a:r>
            <a:r>
              <a:rPr kumimoji="0" lang="zh-CN" altLang="en-US" sz="2400"/>
              <a:t>的海王星案例，还是</a:t>
            </a:r>
            <a:r>
              <a:rPr kumimoji="0" lang="zh-CN" altLang="en-US" sz="2400">
                <a:solidFill>
                  <a:srgbClr val="FF6600"/>
                </a:solidFill>
              </a:rPr>
              <a:t>应该证伪</a:t>
            </a:r>
            <a:r>
              <a:rPr kumimoji="0" lang="zh-CN" altLang="en-US" sz="2400"/>
              <a:t>水星案例，科学史上，</a:t>
            </a:r>
            <a:r>
              <a:rPr kumimoji="0" lang="zh-CN" altLang="en-US" sz="2400">
                <a:solidFill>
                  <a:srgbClr val="FF6600"/>
                </a:solidFill>
              </a:rPr>
              <a:t>证伪从未发生</a:t>
            </a:r>
            <a:r>
              <a:rPr kumimoji="0" lang="zh-CN" altLang="en-US" sz="2400"/>
              <a:t>过。旧的理论只会被更优秀的新的理论所</a:t>
            </a:r>
            <a:r>
              <a:rPr kumimoji="0" lang="zh-CN" altLang="en-US" sz="2400">
                <a:solidFill>
                  <a:srgbClr val="FF6600"/>
                </a:solidFill>
              </a:rPr>
              <a:t>取代</a:t>
            </a:r>
            <a:r>
              <a:rPr kumimoji="0" lang="zh-CN" altLang="en-US" sz="2400"/>
              <a:t>。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B9C51027-C3B0-2DB3-47B6-4FC21CBE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126606-AC1A-B44B-826D-86CADB66A3F2}" type="slidenum">
              <a:rPr kumimoji="0" lang="zh-CN" altLang="en-US" sz="1400"/>
              <a:pPr/>
              <a:t>35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34784192-AF74-50BA-F545-3E4DAF264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5125"/>
          </a:xfrm>
        </p:spPr>
        <p:txBody>
          <a:bodyPr/>
          <a:lstStyle/>
          <a:p>
            <a:pPr eaLnBrk="1" hangingPunct="1"/>
            <a:r>
              <a:rPr kumimoji="0" lang="zh-CN" altLang="en-US" sz="2800">
                <a:ea typeface="宋体" panose="02010600030101010101" pitchFamily="2" charset="-122"/>
              </a:rPr>
              <a:t>指出下面的推理中的假说、辅助假说、预言、实验结果及其对假说的证实或否证作用</a:t>
            </a:r>
          </a:p>
          <a:p>
            <a:pPr eaLnBrk="1" hangingPunct="1"/>
            <a:endParaRPr kumimoji="0" lang="zh-CN" altLang="en-US" sz="180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sz="2800" i="1">
                <a:solidFill>
                  <a:srgbClr val="000066"/>
                </a:solidFill>
                <a:ea typeface="宋体" panose="02010600030101010101" pitchFamily="2" charset="-122"/>
              </a:rPr>
              <a:t>	</a:t>
            </a:r>
            <a:r>
              <a:rPr kumimoji="0" lang="zh-CN" altLang="en-US" sz="2800" i="1">
                <a:solidFill>
                  <a:srgbClr val="800000"/>
                </a:solidFill>
                <a:latin typeface="汉鼎简楷体" pitchFamily="49" charset="-122"/>
                <a:ea typeface="汉鼎简楷体" pitchFamily="49" charset="-122"/>
              </a:rPr>
              <a:t>物质守恒定律指物质既不能创造也不能消灭。根据热的热素说理论，热是一种物质。伦福德（</a:t>
            </a:r>
            <a:r>
              <a:rPr kumimoji="0" lang="en-US" altLang="zh-CN" sz="2800" i="1">
                <a:solidFill>
                  <a:srgbClr val="800000"/>
                </a:solidFill>
                <a:latin typeface="汉鼎简楷体" pitchFamily="49" charset="-122"/>
                <a:ea typeface="汉鼎简楷体" pitchFamily="49" charset="-122"/>
              </a:rPr>
              <a:t>Rumford</a:t>
            </a:r>
            <a:r>
              <a:rPr kumimoji="0" lang="zh-CN" altLang="en-US" sz="2800" i="1">
                <a:solidFill>
                  <a:srgbClr val="800000"/>
                </a:solidFill>
                <a:latin typeface="汉鼎简楷体" pitchFamily="49" charset="-122"/>
                <a:ea typeface="汉鼎简楷体" pitchFamily="49" charset="-122"/>
              </a:rPr>
              <a:t>）观察，当钻造炮筒时，会产生大量的热。测量炮筒在钻前和钻后的重量，表明它的物质量没有变化。</a:t>
            </a:r>
          </a:p>
          <a:p>
            <a:pPr eaLnBrk="1" hangingPunct="1"/>
            <a:endParaRPr kumimoji="0" lang="zh-CN" altLang="en-US" sz="1600" i="1">
              <a:solidFill>
                <a:srgbClr val="800000"/>
              </a:solidFill>
              <a:latin typeface="汉鼎简楷体" pitchFamily="49" charset="-122"/>
              <a:ea typeface="汉鼎简楷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sz="2800" i="1">
                <a:ea typeface="宋体" panose="02010600030101010101" pitchFamily="2" charset="-122"/>
              </a:rPr>
              <a:t>	如果假设物质守恒定律是正确的，热素说科学家该如何说明伦福德观察？</a:t>
            </a: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6AE6280E-606E-4916-785C-3D70D296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E787EC-9D1E-2443-BEC0-8C7AD9A853DE}" type="slidenum">
              <a:rPr kumimoji="0" lang="en-US" altLang="zh-CN" sz="1200">
                <a:latin typeface="Garamond" panose="02020404030301010803" pitchFamily="18" charset="0"/>
              </a:rPr>
              <a:pPr/>
              <a:t>36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16754535-ED4F-62B7-491F-A40487365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229600" cy="5791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sz="2800" b="1">
                <a:ea typeface="宋体" panose="02010600030101010101" pitchFamily="2" charset="-122"/>
              </a:rPr>
              <a:t>分析假说，辅助假说，初始条件和检验的好坏</a:t>
            </a:r>
            <a:endParaRPr kumimoji="0" lang="en-US" altLang="zh-CN" sz="2800" b="1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kumimoji="0" lang="zh-CN" altLang="en-US" sz="1000" b="1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000">
                <a:ea typeface="宋体" panose="02010600030101010101" pitchFamily="2" charset="-122"/>
              </a:rPr>
              <a:t>	</a:t>
            </a:r>
            <a:r>
              <a:rPr kumimoji="0" lang="en-US" altLang="zh-CN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1695</a:t>
            </a:r>
            <a:r>
              <a:rPr kumimoji="0" lang="zh-CN" altLang="en-US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年，年轻的科学家埃德蒙</a:t>
            </a:r>
            <a:r>
              <a:rPr kumimoji="0" lang="en-US" altLang="zh-CN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.</a:t>
            </a:r>
            <a:r>
              <a:rPr kumimoji="0" lang="zh-CN" altLang="en-US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哈雷开始思考牛顿发表于</a:t>
            </a:r>
            <a:r>
              <a:rPr kumimoji="0" lang="en-US" altLang="zh-CN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1687</a:t>
            </a:r>
            <a:r>
              <a:rPr kumimoji="0" lang="zh-CN" altLang="en-US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年的引力理论是否能说明慧星的运动。哈雷开始研究他自己在</a:t>
            </a:r>
            <a:r>
              <a:rPr kumimoji="0" lang="en-US" altLang="zh-CN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1682</a:t>
            </a:r>
            <a:r>
              <a:rPr kumimoji="0" lang="zh-CN" altLang="en-US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观察到的慧星。运用记录的慧星的运动和轨道，哈雷推测，根据太阳的引力吸引，这颗慧星应该以大椭圆的轨道绕着太阳运行，完成一圈需要</a:t>
            </a:r>
            <a:r>
              <a:rPr kumimoji="0" lang="en-US" altLang="zh-CN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75</a:t>
            </a:r>
            <a:r>
              <a:rPr kumimoji="0" lang="zh-CN" altLang="en-US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年。他意识到，其他的星球的引力对这慧星也会有影响，特别是木星的引力，但他将这些予以忽略不记，因为这些过于微小和难以计算。</a:t>
            </a:r>
          </a:p>
          <a:p>
            <a:pPr eaLnBrk="1" hangingPunct="1">
              <a:lnSpc>
                <a:spcPct val="90000"/>
              </a:lnSpc>
            </a:pPr>
            <a:endParaRPr kumimoji="0" lang="zh-CN" altLang="en-US" sz="1000" i="1">
              <a:solidFill>
                <a:srgbClr val="660033"/>
              </a:solidFill>
              <a:latin typeface="汉鼎简楷体" pitchFamily="49" charset="-122"/>
              <a:ea typeface="汉鼎简楷体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0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	</a:t>
            </a:r>
            <a:r>
              <a:rPr kumimoji="0" lang="zh-CN" altLang="en-US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哈雷还认为，这颗慧星以前一定已经环绕太阳运行了很多圈。他搜寻到了资料显示，从</a:t>
            </a:r>
            <a:r>
              <a:rPr kumimoji="0" lang="en-US" altLang="zh-CN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1305</a:t>
            </a:r>
            <a:r>
              <a:rPr kumimoji="0" lang="zh-CN" altLang="en-US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年开始，大概每</a:t>
            </a:r>
            <a:r>
              <a:rPr kumimoji="0" lang="en-US" altLang="zh-CN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75</a:t>
            </a:r>
            <a:r>
              <a:rPr kumimoji="0" lang="zh-CN" altLang="en-US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年就有慧星的观测报道。哈雷断定，这些都是这颗慧星的观测，他现在已经根据牛顿理论计算出了它的轨道。另外，哈雷计算了下一次它回来的时间，预测</a:t>
            </a:r>
            <a:r>
              <a:rPr kumimoji="0" lang="en-US" altLang="zh-CN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1758</a:t>
            </a:r>
            <a:r>
              <a:rPr kumimoji="0" lang="zh-CN" altLang="en-US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年</a:t>
            </a:r>
            <a:r>
              <a:rPr kumimoji="0" lang="en-US" altLang="zh-CN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12</a:t>
            </a:r>
            <a:r>
              <a:rPr kumimoji="0" lang="zh-CN" altLang="en-US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月它将再次被人们观测到。</a:t>
            </a:r>
          </a:p>
          <a:p>
            <a:pPr eaLnBrk="1" hangingPunct="1">
              <a:lnSpc>
                <a:spcPct val="90000"/>
              </a:lnSpc>
            </a:pPr>
            <a:endParaRPr kumimoji="0" lang="zh-CN" altLang="en-US" sz="1000" i="1">
              <a:solidFill>
                <a:srgbClr val="660033"/>
              </a:solidFill>
              <a:latin typeface="汉鼎简楷体" pitchFamily="49" charset="-122"/>
              <a:ea typeface="汉鼎简楷体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0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	</a:t>
            </a:r>
            <a:r>
              <a:rPr kumimoji="0" lang="zh-CN" altLang="en-US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哈雷的慧星研究发表于</a:t>
            </a:r>
            <a:r>
              <a:rPr kumimoji="0" lang="en-US" altLang="zh-CN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1705</a:t>
            </a:r>
            <a:r>
              <a:rPr kumimoji="0" lang="zh-CN" altLang="en-US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年，他于</a:t>
            </a:r>
            <a:r>
              <a:rPr kumimoji="0" lang="en-US" altLang="zh-CN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1743</a:t>
            </a:r>
            <a:r>
              <a:rPr kumimoji="0" lang="zh-CN" altLang="en-US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年去世。这颗慧星，现在我们称为哈雷慧星，在</a:t>
            </a:r>
            <a:r>
              <a:rPr kumimoji="0" lang="en-US" altLang="zh-CN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1758</a:t>
            </a:r>
            <a:r>
              <a:rPr kumimoji="0" lang="zh-CN" altLang="en-US" sz="2200" i="1">
                <a:solidFill>
                  <a:srgbClr val="660033"/>
                </a:solidFill>
                <a:latin typeface="汉鼎简楷体" pitchFamily="49" charset="-122"/>
                <a:ea typeface="汉鼎简楷体" pitchFamily="49" charset="-122"/>
              </a:rPr>
              <a:t>年的圣诞节那一天重新出现，遵循的正是哈雷描述的轨道。</a:t>
            </a:r>
            <a:endParaRPr kumimoji="0" lang="zh-CN" altLang="en-US" sz="2200">
              <a:latin typeface="汉鼎简楷体" pitchFamily="49" charset="-122"/>
              <a:ea typeface="汉鼎简楷体" pitchFamily="49" charset="-122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9BAE4FAB-13B7-AE19-C074-9ADD833D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29941F-B854-1846-BB97-B0903432BDB0}" type="slidenum">
              <a:rPr kumimoji="0" lang="en-US" altLang="zh-CN" sz="1200">
                <a:latin typeface="Garamond" panose="02020404030301010803" pitchFamily="18" charset="0"/>
              </a:rPr>
              <a:pPr/>
              <a:t>37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5B951611-DAB0-6B10-9858-A0CAA5C6D7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533400"/>
            <a:ext cx="8229600" cy="5673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b="1"/>
              <a:t>5 </a:t>
            </a:r>
            <a:r>
              <a:rPr kumimoji="0" lang="zh-CN" altLang="en-US" b="1"/>
              <a:t>科学中的推理：如何达到最佳解释推理？</a:t>
            </a:r>
            <a:endParaRPr kumimoji="0" lang="en-US" altLang="zh-CN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kumimoji="0" lang="en-US" altLang="zh-CN" sz="1800"/>
          </a:p>
          <a:p>
            <a:pPr>
              <a:lnSpc>
                <a:spcPct val="90000"/>
              </a:lnSpc>
            </a:pPr>
            <a:r>
              <a:rPr kumimoji="0" lang="zh-CN" altLang="en-US" sz="2800"/>
              <a:t>假说－演绎推理的复杂、动态性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400"/>
              <a:t>	</a:t>
            </a:r>
            <a:r>
              <a:rPr kumimoji="0" lang="zh-CN" altLang="en-US" sz="2400" b="1">
                <a:solidFill>
                  <a:srgbClr val="CDEBFF"/>
                </a:solidFill>
              </a:rPr>
              <a:t>许多成功的理论，在诞生的时候，也面临自己不能解释的“反常”和证伪。那种只要有“证伪”就应该抛弃假设的态度，是简单和幼稚的。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kumimoji="0" lang="zh-CN" altLang="en-US" sz="2400"/>
          </a:p>
          <a:p>
            <a:pPr>
              <a:lnSpc>
                <a:spcPct val="90000"/>
              </a:lnSpc>
            </a:pPr>
            <a:r>
              <a:rPr kumimoji="0" lang="zh-CN" altLang="en-US" sz="2600"/>
              <a:t>科学假说的真正证伪，只有在和它竞争假说被检验、被发现</a:t>
            </a:r>
            <a:r>
              <a:rPr kumimoji="0" lang="zh-CN" altLang="en-US" sz="2600">
                <a:latin typeface="Arial Unicode MS" panose="020B0604020202020204" pitchFamily="34" charset="-128"/>
              </a:rPr>
              <a:t>“</a:t>
            </a:r>
            <a:r>
              <a:rPr kumimoji="0" lang="zh-CN" altLang="en-US" sz="2600"/>
              <a:t>更好</a:t>
            </a:r>
            <a:r>
              <a:rPr kumimoji="0" lang="zh-CN" altLang="en-US" sz="2600">
                <a:latin typeface="Arial Unicode MS" panose="020B0604020202020204" pitchFamily="34" charset="-128"/>
              </a:rPr>
              <a:t>”</a:t>
            </a:r>
            <a:r>
              <a:rPr kumimoji="0" lang="zh-CN" altLang="en-US" sz="2600"/>
              <a:t>之后才算完成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400" b="1">
                <a:solidFill>
                  <a:srgbClr val="CDEBFF"/>
                </a:solidFill>
              </a:rPr>
              <a:t>这个“更好”是由一组条件来判定，检验的结果是其中必要、重要的一个，但不是全部。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C2704D2D-5341-949B-A185-455054AC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D63535-F460-4847-8BFA-799962D51F0A}" type="slidenum">
              <a:rPr kumimoji="0" lang="zh-CN" altLang="en-US" sz="1400"/>
              <a:pPr/>
              <a:t>38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00FAD051-6636-C010-3730-E39E4EF425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560387"/>
          </a:xfrm>
        </p:spPr>
        <p:txBody>
          <a:bodyPr anchor="t" anchorCtr="0"/>
          <a:lstStyle/>
          <a:p>
            <a:pPr algn="l">
              <a:defRPr/>
            </a:pPr>
            <a:r>
              <a:rPr kumimoji="0" lang="en-US" altLang="zh-CN" sz="3000" b="1" dirty="0">
                <a:solidFill>
                  <a:schemeClr val="tx1"/>
                </a:solidFill>
              </a:rPr>
              <a:t>5 </a:t>
            </a:r>
            <a:r>
              <a:rPr kumimoji="0" lang="zh-CN" altLang="en-US" sz="3000" b="1" dirty="0">
                <a:solidFill>
                  <a:schemeClr val="tx1"/>
                </a:solidFill>
              </a:rPr>
              <a:t>科学中的推理：如何达到最佳解释推理？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FB50EF82-26B3-9C9F-0F2C-62930AE214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4800600" cy="4343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1000" b="1"/>
          </a:p>
          <a:p>
            <a:pPr>
              <a:lnSpc>
                <a:spcPct val="80000"/>
              </a:lnSpc>
            </a:pPr>
            <a:r>
              <a:rPr kumimoji="0" lang="zh-CN" altLang="en-US" sz="2000" b="1"/>
              <a:t>解释</a:t>
            </a:r>
            <a:r>
              <a:rPr kumimoji="0" lang="zh-CN" altLang="en-US" sz="2000"/>
              <a:t>假说</a:t>
            </a:r>
            <a:r>
              <a:rPr kumimoji="0" lang="en-US" altLang="zh-CN" sz="2000"/>
              <a:t>(E1)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kumimoji="0" lang="en-US" altLang="zh-CN" sz="9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000">
                <a:solidFill>
                  <a:schemeClr val="hlink"/>
                </a:solidFill>
              </a:rPr>
              <a:t>如果充电器坏了</a:t>
            </a:r>
            <a:r>
              <a:rPr kumimoji="0" lang="en-US" altLang="zh-CN" sz="2000">
                <a:solidFill>
                  <a:schemeClr val="hlink"/>
                </a:solidFill>
              </a:rPr>
              <a:t>,</a:t>
            </a:r>
            <a:r>
              <a:rPr kumimoji="0" lang="zh-CN" altLang="en-US" sz="2000">
                <a:solidFill>
                  <a:schemeClr val="hlink"/>
                </a:solidFill>
              </a:rPr>
              <a:t>电池不能充电	</a:t>
            </a:r>
            <a:r>
              <a:rPr kumimoji="0" lang="zh-CN" altLang="en-US" sz="2000">
                <a:solidFill>
                  <a:srgbClr val="FFCC00"/>
                </a:solidFill>
              </a:rPr>
              <a:t>　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000">
                <a:solidFill>
                  <a:schemeClr val="hlink"/>
                </a:solidFill>
              </a:rPr>
              <a:t>这个电池充电后没有电			</a:t>
            </a:r>
            <a:r>
              <a:rPr kumimoji="0" lang="zh-CN" altLang="en-US" sz="2000">
                <a:solidFill>
                  <a:srgbClr val="FFCC00"/>
                </a:solidFill>
              </a:rPr>
              <a:t>　</a:t>
            </a:r>
            <a:endParaRPr kumimoji="0" lang="zh-CN" altLang="en-US" sz="200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000">
                <a:solidFill>
                  <a:schemeClr val="hlink"/>
                </a:solidFill>
              </a:rPr>
              <a:t>─────────────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000">
                <a:solidFill>
                  <a:schemeClr val="hlink"/>
                </a:solidFill>
              </a:rPr>
              <a:t>所以，充电器坏了	</a:t>
            </a:r>
            <a:r>
              <a:rPr kumimoji="0" lang="zh-CN" altLang="en-US" sz="900">
                <a:solidFill>
                  <a:schemeClr val="hlink"/>
                </a:solidFill>
              </a:rPr>
              <a:t>	</a:t>
            </a:r>
            <a:r>
              <a:rPr kumimoji="0" lang="zh-CN" altLang="en-US" sz="2000">
                <a:solidFill>
                  <a:srgbClr val="FFCC00"/>
                </a:solidFill>
              </a:rPr>
              <a:t>　　　　　</a:t>
            </a:r>
            <a:endParaRPr kumimoji="0" lang="zh-CN" altLang="en-US" sz="1500" b="1"/>
          </a:p>
          <a:p>
            <a:pPr>
              <a:lnSpc>
                <a:spcPct val="80000"/>
              </a:lnSpc>
            </a:pPr>
            <a:endParaRPr kumimoji="0" lang="zh-CN" altLang="en-US" sz="900"/>
          </a:p>
          <a:p>
            <a:pPr>
              <a:lnSpc>
                <a:spcPct val="80000"/>
              </a:lnSpc>
            </a:pPr>
            <a:r>
              <a:rPr kumimoji="0" lang="zh-CN" altLang="en-US" sz="2000"/>
              <a:t>解释假说</a:t>
            </a:r>
            <a:r>
              <a:rPr kumimoji="0" lang="en-US" altLang="zh-CN" sz="2000"/>
              <a:t>(E2)</a:t>
            </a:r>
          </a:p>
          <a:p>
            <a:pPr>
              <a:lnSpc>
                <a:spcPct val="80000"/>
              </a:lnSpc>
            </a:pPr>
            <a:endParaRPr kumimoji="0" lang="en-US" altLang="zh-CN" sz="9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000">
                <a:solidFill>
                  <a:schemeClr val="hlink"/>
                </a:solidFill>
              </a:rPr>
              <a:t>如果电池太老</a:t>
            </a:r>
            <a:r>
              <a:rPr kumimoji="0" lang="en-US" altLang="zh-CN" sz="2000">
                <a:solidFill>
                  <a:schemeClr val="hlink"/>
                </a:solidFill>
              </a:rPr>
              <a:t>,</a:t>
            </a:r>
            <a:r>
              <a:rPr kumimoji="0" lang="zh-CN" altLang="en-US" sz="2000">
                <a:solidFill>
                  <a:schemeClr val="hlink"/>
                </a:solidFill>
              </a:rPr>
              <a:t>电池不能充电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000">
                <a:solidFill>
                  <a:schemeClr val="hlink"/>
                </a:solidFill>
              </a:rPr>
              <a:t>这个电池充电后没有电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000">
                <a:solidFill>
                  <a:schemeClr val="hlink"/>
                </a:solidFill>
              </a:rPr>
              <a:t>─────────────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000">
                <a:solidFill>
                  <a:schemeClr val="hlink"/>
                </a:solidFill>
              </a:rPr>
              <a:t>所以，电池太老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26BC5185-A0B3-015C-2A68-53658572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892300"/>
            <a:ext cx="3810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endParaRPr kumimoji="0" lang="zh-CN" altLang="en-US" sz="2300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如果有原因</a:t>
            </a:r>
            <a:r>
              <a:rPr kumimoji="0" lang="en-US" altLang="zh-CN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kumimoji="0" lang="en-US" altLang="zh-CN" sz="1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0" lang="en-US" altLang="zh-CN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kumimoji="0" lang="zh-CN" altLang="en-US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那么就有</a:t>
            </a:r>
            <a:r>
              <a:rPr kumimoji="0" lang="en-US" altLang="zh-CN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kumimoji="0" lang="zh-CN" altLang="en-US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已经存在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───────────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所以，有原因</a:t>
            </a:r>
            <a:r>
              <a:rPr kumimoji="0" lang="en-US" altLang="zh-CN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kumimoji="0" lang="en-US" altLang="zh-CN" sz="1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endParaRPr kumimoji="0" lang="zh-CN" altLang="en-US" sz="2300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kumimoji="0" lang="zh-CN" altLang="en-US" sz="1000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如果有原因</a:t>
            </a:r>
            <a:r>
              <a:rPr kumimoji="0" lang="en-US" altLang="zh-CN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kumimoji="0" lang="en-US" altLang="zh-CN" sz="1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0" lang="en-US" altLang="zh-CN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kumimoji="0" lang="zh-CN" altLang="en-US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那么就有</a:t>
            </a:r>
            <a:r>
              <a:rPr kumimoji="0" lang="en-US" altLang="zh-CN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kumimoji="0" lang="zh-CN" altLang="en-US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已经存在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───────────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所以，有原因</a:t>
            </a:r>
            <a:r>
              <a:rPr kumimoji="0" lang="en-US" altLang="zh-CN" sz="23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kumimoji="0" lang="en-US" altLang="zh-CN" sz="1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kumimoji="0" lang="en-US" altLang="zh-CN" sz="2300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A2E233CD-8A2A-FAC4-7B2A-EF53C1C97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64944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80000"/>
              <a:buFont typeface="Wingdings" charset="0"/>
              <a:buChar char="Ø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rPr>
              <a:t>一种现象可以有多种解释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rPr>
              <a:t>,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rPr>
              <a:t>也应该有多种解释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rPr>
              <a:t>。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FFB6C6A5-B264-1FCD-27CC-9E0ABA69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43E52B-FEDB-2A49-B2B4-390C7ABDE3F7}" type="slidenum">
              <a:rPr kumimoji="0" lang="zh-CN" altLang="en-US" sz="1400"/>
              <a:pPr/>
              <a:t>39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24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24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4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24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24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4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4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24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4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4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24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4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245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245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45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245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245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45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245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245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245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245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245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245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245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245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245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245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245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245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245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245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245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245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245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245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485383C-DDD8-6588-40C2-45F121A29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636588"/>
          </a:xfrm>
        </p:spPr>
        <p:txBody>
          <a:bodyPr anchor="t" anchorCtr="0"/>
          <a:lstStyle/>
          <a:p>
            <a:pPr algn="l"/>
            <a:r>
              <a:rPr kumimoji="0" lang="en-US" altLang="zh-CN" sz="3400" b="1">
                <a:solidFill>
                  <a:schemeClr val="tx1"/>
                </a:solidFill>
                <a:effectLst/>
              </a:rPr>
              <a:t>1  </a:t>
            </a:r>
            <a:r>
              <a:rPr kumimoji="0" lang="zh-CN" altLang="en-US" sz="3400" b="1">
                <a:solidFill>
                  <a:srgbClr val="FFFF00"/>
                </a:solidFill>
                <a:effectLst/>
              </a:rPr>
              <a:t>科学中的推理</a:t>
            </a:r>
            <a:r>
              <a:rPr kumimoji="0" lang="zh-CN" altLang="en-US" sz="3400" b="1">
                <a:solidFill>
                  <a:schemeClr val="tx1"/>
                </a:solidFill>
                <a:effectLst/>
              </a:rPr>
              <a:t>：因果推理</a:t>
            </a:r>
            <a:r>
              <a:rPr kumimoji="0" lang="zh-CN" altLang="en-US" sz="4000"/>
              <a:t>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5CC3129-8846-97BA-0711-7D9A685BF5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06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/>
              <a:t>因果关系是人类知识的核心目标和主要内容。</a:t>
            </a:r>
            <a:endParaRPr kumimoji="0" lang="en-US" altLang="zh-CN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b="1">
                <a:effectLst/>
              </a:rPr>
              <a:t>比如牛顿运动定律，万有引力定律。</a:t>
            </a:r>
            <a:endParaRPr kumimoji="0" lang="en-US" altLang="zh-CN" b="1">
              <a:effectLst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kumimoji="0" lang="en-US" altLang="zh-CN" b="1">
              <a:effectLst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b="1">
                <a:effectLst/>
              </a:rPr>
              <a:t>什么是因果关系？</a:t>
            </a:r>
          </a:p>
          <a:p>
            <a:pPr>
              <a:lnSpc>
                <a:spcPct val="90000"/>
              </a:lnSpc>
            </a:pPr>
            <a:endParaRPr kumimoji="0" lang="zh-CN" altLang="en-US" b="1">
              <a:effectLst/>
            </a:endParaRPr>
          </a:p>
          <a:p>
            <a:pPr>
              <a:lnSpc>
                <a:spcPct val="90000"/>
              </a:lnSpc>
              <a:buSzPct val="65000"/>
              <a:buFont typeface="Wingdings" pitchFamily="2" charset="2"/>
              <a:buNone/>
            </a:pPr>
            <a:r>
              <a:rPr kumimoji="0" lang="zh-CN" altLang="en-US">
                <a:solidFill>
                  <a:schemeClr val="hlink"/>
                </a:solidFill>
                <a:effectLst/>
              </a:rPr>
              <a:t>因果关系是具有</a:t>
            </a:r>
            <a:r>
              <a:rPr kumimoji="0" lang="zh-CN" altLang="en-US">
                <a:solidFill>
                  <a:srgbClr val="FFFF00"/>
                </a:solidFill>
                <a:effectLst/>
              </a:rPr>
              <a:t>普遍性</a:t>
            </a:r>
            <a:r>
              <a:rPr kumimoji="0" lang="zh-CN" altLang="en-US">
                <a:solidFill>
                  <a:schemeClr val="hlink"/>
                </a:solidFill>
                <a:effectLst/>
              </a:rPr>
              <a:t>的导致关系</a:t>
            </a:r>
          </a:p>
          <a:p>
            <a:pPr lvl="1">
              <a:lnSpc>
                <a:spcPct val="90000"/>
              </a:lnSpc>
            </a:pPr>
            <a:r>
              <a:rPr kumimoji="0" lang="zh-CN" altLang="en-US" sz="3200"/>
              <a:t>原因</a:t>
            </a:r>
            <a:r>
              <a:rPr kumimoji="0" lang="zh-CN" altLang="en-US" sz="3200">
                <a:solidFill>
                  <a:srgbClr val="FFFF00"/>
                </a:solidFill>
              </a:rPr>
              <a:t>总是</a:t>
            </a:r>
            <a:r>
              <a:rPr kumimoji="0" lang="zh-CN" altLang="en-US" sz="3200"/>
              <a:t>导致结果</a:t>
            </a:r>
            <a:r>
              <a:rPr kumimoji="0" lang="en-US" altLang="zh-CN" sz="3200"/>
              <a:t>, </a:t>
            </a:r>
            <a:r>
              <a:rPr kumimoji="0" lang="zh-CN" altLang="en-US" sz="3200"/>
              <a:t>原因和结果之间有</a:t>
            </a:r>
            <a:r>
              <a:rPr kumimoji="0" lang="zh-CN" altLang="en-US" sz="3200">
                <a:solidFill>
                  <a:srgbClr val="FFFF00"/>
                </a:solidFill>
              </a:rPr>
              <a:t>信息</a:t>
            </a:r>
            <a:r>
              <a:rPr kumimoji="0" lang="zh-CN" altLang="en-US" sz="3200"/>
              <a:t>或</a:t>
            </a:r>
            <a:r>
              <a:rPr kumimoji="0" lang="zh-CN" altLang="en-US" sz="3200">
                <a:solidFill>
                  <a:srgbClr val="FFFF00"/>
                </a:solidFill>
              </a:rPr>
              <a:t>物质</a:t>
            </a:r>
            <a:r>
              <a:rPr kumimoji="0" lang="zh-CN" altLang="en-US" sz="3200"/>
              <a:t>作用的关系。</a:t>
            </a:r>
            <a:endParaRPr kumimoji="0" lang="en-US" altLang="zh-CN" sz="3200"/>
          </a:p>
          <a:p>
            <a:pPr lvl="1">
              <a:lnSpc>
                <a:spcPct val="90000"/>
              </a:lnSpc>
            </a:pPr>
            <a:r>
              <a:rPr kumimoji="0" lang="zh-CN" altLang="en-US" sz="3200"/>
              <a:t>因果关系往往是原因</a:t>
            </a:r>
            <a:r>
              <a:rPr kumimoji="0" lang="zh-CN" altLang="en-US" sz="3200">
                <a:solidFill>
                  <a:srgbClr val="FFFF00"/>
                </a:solidFill>
              </a:rPr>
              <a:t>先于</a:t>
            </a:r>
            <a:r>
              <a:rPr kumimoji="0" lang="zh-CN" altLang="en-US" sz="3200"/>
              <a:t>结果、或者和结果</a:t>
            </a:r>
            <a:r>
              <a:rPr kumimoji="0" lang="zh-CN" altLang="en-US" sz="3200">
                <a:solidFill>
                  <a:srgbClr val="FFFF00"/>
                </a:solidFill>
              </a:rPr>
              <a:t>同时</a:t>
            </a:r>
            <a:r>
              <a:rPr kumimoji="0" lang="zh-CN" altLang="en-US" sz="3200"/>
              <a:t>出现。 </a:t>
            </a:r>
          </a:p>
          <a:p>
            <a:pPr lvl="1">
              <a:lnSpc>
                <a:spcPct val="90000"/>
              </a:lnSpc>
            </a:pPr>
            <a:endParaRPr kumimoji="0" lang="zh-CN" altLang="en-US" sz="3200"/>
          </a:p>
          <a:p>
            <a:pPr>
              <a:lnSpc>
                <a:spcPct val="90000"/>
              </a:lnSpc>
            </a:pPr>
            <a:endParaRPr kumimoji="0" lang="zh-CN" altLang="en-US" sz="1000"/>
          </a:p>
          <a:p>
            <a:pPr>
              <a:lnSpc>
                <a:spcPct val="90000"/>
              </a:lnSpc>
            </a:pPr>
            <a:endParaRPr kumimoji="0" lang="zh-CN" altLang="en-US" sz="1000">
              <a:solidFill>
                <a:schemeClr val="folHlink"/>
              </a:solidFill>
              <a:effectLst/>
            </a:endParaRPr>
          </a:p>
          <a:p>
            <a:pPr>
              <a:lnSpc>
                <a:spcPct val="90000"/>
              </a:lnSpc>
              <a:buSzPct val="65000"/>
            </a:pPr>
            <a:endParaRPr kumimoji="0" lang="zh-CN" altLang="en-US" sz="2600">
              <a:solidFill>
                <a:schemeClr val="hlink"/>
              </a:solidFill>
              <a:effectLst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D49843FD-C551-4132-93A9-99CD65D4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48A0AB-0B0D-4344-B128-8202A73DB542}" type="slidenum">
              <a:rPr kumimoji="0" lang="zh-CN" altLang="en-US" sz="1400"/>
              <a:pPr/>
              <a:t>4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837F5ABC-85EE-64B4-B009-22E0F4B137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560388"/>
          </a:xfrm>
        </p:spPr>
        <p:txBody>
          <a:bodyPr anchor="t" anchorCtr="0"/>
          <a:lstStyle/>
          <a:p>
            <a:pPr algn="l">
              <a:defRPr/>
            </a:pPr>
            <a:r>
              <a:rPr kumimoji="0" lang="zh-CN" altLang="en-US" sz="3000" b="1"/>
              <a:t>最好的解释才是可接受的解释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6249F3C-AED2-A0C7-DFEA-CB2CD17877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906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/>
              <a:t>	</a:t>
            </a:r>
            <a:r>
              <a:rPr kumimoji="0" lang="zh-CN" altLang="en-US" sz="2400" b="1">
                <a:solidFill>
                  <a:srgbClr val="CDEBFF"/>
                </a:solidFill>
              </a:rPr>
              <a:t>评价假说就是 “达到最佳解释推理”：在说明现象</a:t>
            </a:r>
            <a:r>
              <a:rPr kumimoji="0" lang="en-US" altLang="zh-CN" sz="2400" b="1">
                <a:solidFill>
                  <a:srgbClr val="CDEBFF"/>
                </a:solidFill>
              </a:rPr>
              <a:t>O</a:t>
            </a:r>
            <a:r>
              <a:rPr kumimoji="0" lang="zh-CN" altLang="en-US" sz="2400" b="1">
                <a:solidFill>
                  <a:srgbClr val="CDEBFF"/>
                </a:solidFill>
              </a:rPr>
              <a:t>的所有假说</a:t>
            </a:r>
            <a:r>
              <a:rPr kumimoji="0" lang="en-US" altLang="zh-CN" sz="2400" b="1">
                <a:solidFill>
                  <a:srgbClr val="CDEBFF"/>
                </a:solidFill>
              </a:rPr>
              <a:t>E</a:t>
            </a:r>
            <a:r>
              <a:rPr kumimoji="0" lang="en-US" altLang="zh-CN" sz="1800" b="1">
                <a:solidFill>
                  <a:srgbClr val="CDEBFF"/>
                </a:solidFill>
              </a:rPr>
              <a:t>1</a:t>
            </a:r>
            <a:r>
              <a:rPr kumimoji="0" lang="en-US" altLang="zh-CN" sz="2400" b="1">
                <a:solidFill>
                  <a:srgbClr val="CDEBFF"/>
                </a:solidFill>
              </a:rPr>
              <a:t>,E</a:t>
            </a:r>
            <a:r>
              <a:rPr kumimoji="0" lang="en-US" altLang="zh-CN" sz="1800" b="1">
                <a:solidFill>
                  <a:srgbClr val="CDEBFF"/>
                </a:solidFill>
              </a:rPr>
              <a:t>2</a:t>
            </a:r>
            <a:r>
              <a:rPr kumimoji="0" lang="en-US" altLang="zh-CN" sz="2400" b="1">
                <a:solidFill>
                  <a:srgbClr val="CDEBFF"/>
                </a:solidFill>
              </a:rPr>
              <a:t>…E</a:t>
            </a:r>
            <a:r>
              <a:rPr kumimoji="0" lang="en-US" altLang="zh-CN" sz="1800" b="1">
                <a:solidFill>
                  <a:srgbClr val="CDEBFF"/>
                </a:solidFill>
              </a:rPr>
              <a:t>n</a:t>
            </a:r>
            <a:r>
              <a:rPr kumimoji="0" lang="zh-CN" altLang="en-US" sz="2400" b="1">
                <a:solidFill>
                  <a:srgbClr val="CDEBFF"/>
                </a:solidFill>
              </a:rPr>
              <a:t>中，如果某一个，比如</a:t>
            </a:r>
            <a:r>
              <a:rPr kumimoji="0" lang="en-US" altLang="zh-CN" sz="2400" b="1">
                <a:solidFill>
                  <a:srgbClr val="CDEBFF"/>
                </a:solidFill>
              </a:rPr>
              <a:t>E</a:t>
            </a:r>
            <a:r>
              <a:rPr kumimoji="0" lang="en-US" altLang="zh-CN" sz="1800" b="1">
                <a:solidFill>
                  <a:srgbClr val="CDEBFF"/>
                </a:solidFill>
              </a:rPr>
              <a:t>1</a:t>
            </a:r>
            <a:r>
              <a:rPr kumimoji="0" lang="zh-CN" altLang="en-US" sz="2400" b="1">
                <a:solidFill>
                  <a:srgbClr val="CDEBFF"/>
                </a:solidFill>
              </a:rPr>
              <a:t>，被判定是最好的，那么它是可以接受的：</a:t>
            </a:r>
          </a:p>
          <a:p>
            <a:pPr>
              <a:lnSpc>
                <a:spcPct val="80000"/>
              </a:lnSpc>
            </a:pPr>
            <a:endParaRPr kumimoji="0" lang="zh-CN" altLang="en-US" sz="1000">
              <a:solidFill>
                <a:srgbClr val="CDEBFF"/>
              </a:solidFill>
            </a:endParaRPr>
          </a:p>
          <a:p>
            <a:pPr>
              <a:lnSpc>
                <a:spcPct val="80000"/>
              </a:lnSpc>
            </a:pPr>
            <a:endParaRPr kumimoji="0" lang="zh-CN" altLang="en-US" sz="1000">
              <a:solidFill>
                <a:srgbClr val="CDEBFF"/>
              </a:solidFill>
            </a:endParaRPr>
          </a:p>
          <a:p>
            <a:pPr>
              <a:lnSpc>
                <a:spcPct val="80000"/>
              </a:lnSpc>
            </a:pPr>
            <a:r>
              <a:rPr kumimoji="0" lang="zh-CN" altLang="en-US" sz="2800">
                <a:latin typeface="Arial Unicode MS" panose="020B0604020202020204" pitchFamily="34" charset="-128"/>
              </a:rPr>
              <a:t>达到最佳解释推理的模式</a:t>
            </a:r>
            <a:r>
              <a:rPr kumimoji="0" lang="en-US" altLang="zh-CN" sz="2800">
                <a:latin typeface="Arial Unicode MS" panose="020B0604020202020204" pitchFamily="34" charset="-128"/>
              </a:rPr>
              <a:t>:</a:t>
            </a:r>
          </a:p>
          <a:p>
            <a:pPr>
              <a:lnSpc>
                <a:spcPct val="80000"/>
              </a:lnSpc>
            </a:pPr>
            <a:endParaRPr kumimoji="0" lang="en-US" altLang="zh-CN" sz="1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200"/>
              <a:t>		</a:t>
            </a:r>
            <a:r>
              <a:rPr kumimoji="0" lang="zh-CN" altLang="en-US" sz="2400">
                <a:solidFill>
                  <a:schemeClr val="hlink"/>
                </a:solidFill>
              </a:rPr>
              <a:t>我观察到现象</a:t>
            </a:r>
            <a:r>
              <a:rPr kumimoji="0" lang="en-US" altLang="zh-CN" sz="2400">
                <a:solidFill>
                  <a:schemeClr val="hlink"/>
                </a:solidFill>
              </a:rPr>
              <a:t>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hlink"/>
                </a:solidFill>
              </a:rPr>
              <a:t>		</a:t>
            </a:r>
            <a:r>
              <a:rPr kumimoji="0" lang="zh-CN" altLang="en-US" sz="2400" b="1">
                <a:solidFill>
                  <a:schemeClr val="hlink"/>
                </a:solidFill>
              </a:rPr>
              <a:t>解释</a:t>
            </a:r>
            <a:r>
              <a:rPr kumimoji="0" lang="en-US" altLang="zh-CN" sz="2400" b="1">
                <a:solidFill>
                  <a:schemeClr val="hlink"/>
                </a:solidFill>
              </a:rPr>
              <a:t>E</a:t>
            </a:r>
            <a:r>
              <a:rPr kumimoji="0" lang="en-US" altLang="zh-CN" sz="1800" b="1">
                <a:solidFill>
                  <a:schemeClr val="hlink"/>
                </a:solidFill>
              </a:rPr>
              <a:t>1</a:t>
            </a:r>
            <a:r>
              <a:rPr kumimoji="0" lang="zh-CN" altLang="en-US" sz="2400" b="1">
                <a:solidFill>
                  <a:schemeClr val="hlink"/>
                </a:solidFill>
              </a:rPr>
              <a:t>是关于</a:t>
            </a:r>
            <a:r>
              <a:rPr kumimoji="0" lang="en-US" altLang="zh-CN" sz="2400" b="1">
                <a:solidFill>
                  <a:schemeClr val="hlink"/>
                </a:solidFill>
              </a:rPr>
              <a:t>O</a:t>
            </a:r>
            <a:r>
              <a:rPr kumimoji="0" lang="zh-CN" altLang="en-US" sz="2400" b="1">
                <a:solidFill>
                  <a:schemeClr val="hlink"/>
                </a:solidFill>
              </a:rPr>
              <a:t>的解释</a:t>
            </a:r>
            <a:r>
              <a:rPr kumimoji="0" lang="en-US" altLang="zh-CN" sz="2400" b="1">
                <a:solidFill>
                  <a:schemeClr val="hlink"/>
                </a:solidFill>
              </a:rPr>
              <a:t>(</a:t>
            </a:r>
            <a:r>
              <a:rPr kumimoji="0" lang="en-US" altLang="zh-CN" sz="2400">
                <a:solidFill>
                  <a:schemeClr val="hlink"/>
                </a:solidFill>
              </a:rPr>
              <a:t>E</a:t>
            </a:r>
            <a:r>
              <a:rPr kumimoji="0" lang="en-US" altLang="zh-CN" sz="1800">
                <a:solidFill>
                  <a:schemeClr val="hlink"/>
                </a:solidFill>
              </a:rPr>
              <a:t>1</a:t>
            </a:r>
            <a:r>
              <a:rPr kumimoji="0" lang="en-US" altLang="zh-CN" sz="2400">
                <a:solidFill>
                  <a:schemeClr val="hlink"/>
                </a:solidFill>
              </a:rPr>
              <a:t>,E</a:t>
            </a:r>
            <a:r>
              <a:rPr kumimoji="0" lang="en-US" altLang="zh-CN" sz="1800">
                <a:solidFill>
                  <a:schemeClr val="hlink"/>
                </a:solidFill>
              </a:rPr>
              <a:t>2</a:t>
            </a:r>
            <a:r>
              <a:rPr kumimoji="0" lang="en-US" altLang="zh-CN" sz="2400">
                <a:solidFill>
                  <a:schemeClr val="hlink"/>
                </a:solidFill>
              </a:rPr>
              <a:t>…E</a:t>
            </a:r>
            <a:r>
              <a:rPr kumimoji="0" lang="en-US" altLang="zh-CN" sz="1800">
                <a:solidFill>
                  <a:schemeClr val="hlink"/>
                </a:solidFill>
              </a:rPr>
              <a:t>n</a:t>
            </a:r>
            <a:r>
              <a:rPr kumimoji="0" lang="en-US" altLang="zh-CN" sz="2400">
                <a:solidFill>
                  <a:schemeClr val="hlink"/>
                </a:solidFill>
              </a:rPr>
              <a:t>)</a:t>
            </a:r>
            <a:r>
              <a:rPr kumimoji="0" lang="zh-CN" altLang="en-US" sz="2400" b="1">
                <a:solidFill>
                  <a:schemeClr val="hlink"/>
                </a:solidFill>
              </a:rPr>
              <a:t>中最佳的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>
                <a:solidFill>
                  <a:schemeClr val="hlink"/>
                </a:solidFill>
              </a:rPr>
              <a:t>		────────────────────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>
                <a:solidFill>
                  <a:schemeClr val="hlink"/>
                </a:solidFill>
              </a:rPr>
              <a:t>		所以，</a:t>
            </a:r>
            <a:r>
              <a:rPr kumimoji="0" lang="en-US" altLang="zh-CN" sz="2400">
                <a:solidFill>
                  <a:schemeClr val="hlink"/>
                </a:solidFill>
              </a:rPr>
              <a:t>E</a:t>
            </a:r>
            <a:r>
              <a:rPr kumimoji="0" lang="en-US" altLang="zh-CN" sz="1800">
                <a:solidFill>
                  <a:schemeClr val="hlink"/>
                </a:solidFill>
              </a:rPr>
              <a:t>1</a:t>
            </a:r>
            <a:r>
              <a:rPr kumimoji="0" lang="zh-CN" altLang="en-US" sz="2400">
                <a:solidFill>
                  <a:schemeClr val="hlink"/>
                </a:solidFill>
              </a:rPr>
              <a:t>可以接受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10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kumimoji="0" lang="zh-CN" altLang="en-US" sz="2400"/>
              <a:t>达到最佳解释推理的关键，就是如何决定第二行的前提</a:t>
            </a:r>
            <a:endParaRPr kumimoji="0" lang="en-US" altLang="zh-CN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0" lang="en-US" altLang="zh-CN" sz="1000"/>
          </a:p>
          <a:p>
            <a:pPr>
              <a:lnSpc>
                <a:spcPct val="80000"/>
              </a:lnSpc>
            </a:pPr>
            <a:r>
              <a:rPr kumimoji="0" lang="zh-CN" altLang="en-US" sz="2400"/>
              <a:t>这是一个根据各项指标综合考虑的工作</a:t>
            </a:r>
          </a:p>
          <a:p>
            <a:pPr>
              <a:lnSpc>
                <a:spcPct val="80000"/>
              </a:lnSpc>
            </a:pPr>
            <a:endParaRPr kumimoji="0" lang="en-US" altLang="zh-CN" sz="1000"/>
          </a:p>
          <a:p>
            <a:pPr>
              <a:lnSpc>
                <a:spcPct val="80000"/>
              </a:lnSpc>
            </a:pPr>
            <a:r>
              <a:rPr kumimoji="0" lang="zh-CN" altLang="en-US" sz="2400"/>
              <a:t>产生更多更好的假说是这个推理充分的前提</a:t>
            </a:r>
            <a:endParaRPr kumimoji="0" lang="en-US" altLang="zh-CN" sz="2400"/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76084D79-95A5-8AB6-C6AA-11A5342B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D254B2-AB09-7743-8D08-00C1A4E2F084}" type="slidenum">
              <a:rPr kumimoji="0" lang="zh-CN" altLang="en-US" sz="1400"/>
              <a:pPr/>
              <a:t>40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56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256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56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56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256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56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665A1768-DAE8-1A67-CEF7-9175684CC2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560388"/>
          </a:xfrm>
        </p:spPr>
        <p:txBody>
          <a:bodyPr anchor="t" anchorCtr="0"/>
          <a:lstStyle/>
          <a:p>
            <a:pPr algn="l">
              <a:defRPr/>
            </a:pPr>
            <a:r>
              <a:rPr kumimoji="0" lang="zh-CN" altLang="en-US" sz="3000" b="1" dirty="0"/>
              <a:t>科学理论/假设的评价标准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722B0BE-B068-4571-A005-A3E1789331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800"/>
              <a:t>科学方法论中关于假说评价的理论很多。下面是一组比较反映大多数观点的评价标准 </a:t>
            </a:r>
            <a:endParaRPr kumimoji="0" lang="en-US" altLang="zh-CN" sz="2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2800"/>
          </a:p>
          <a:p>
            <a:pPr>
              <a:lnSpc>
                <a:spcPct val="80000"/>
              </a:lnSpc>
            </a:pPr>
            <a:endParaRPr kumimoji="0" lang="zh-CN" altLang="en-US" sz="1000"/>
          </a:p>
          <a:p>
            <a:pPr>
              <a:lnSpc>
                <a:spcPct val="80000"/>
              </a:lnSpc>
              <a:buSzPct val="65000"/>
              <a:buFont typeface="Wingdings" pitchFamily="2" charset="2"/>
              <a:buNone/>
            </a:pPr>
            <a:r>
              <a:rPr kumimoji="0" lang="en-US" altLang="zh-CN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(1) 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能说明别的假说</a:t>
            </a:r>
            <a:r>
              <a:rPr kumimoji="0" lang="zh-CN" altLang="en-US" sz="2500">
                <a:solidFill>
                  <a:srgbClr val="FF6600"/>
                </a:solidFill>
                <a:latin typeface="汉鼎简楷体" pitchFamily="49" charset="-122"/>
                <a:ea typeface="汉鼎简楷体" pitchFamily="49" charset="-122"/>
              </a:rPr>
              <a:t>也能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说明的事实</a:t>
            </a:r>
          </a:p>
          <a:p>
            <a:pPr>
              <a:lnSpc>
                <a:spcPct val="80000"/>
              </a:lnSpc>
              <a:buSzPct val="65000"/>
              <a:buFont typeface="Wingdings" pitchFamily="2" charset="2"/>
              <a:buNone/>
            </a:pPr>
            <a:r>
              <a:rPr kumimoji="0" lang="en-US" altLang="zh-CN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(2) 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能比别的假说说明</a:t>
            </a:r>
            <a:r>
              <a:rPr kumimoji="0" lang="zh-CN" altLang="en-US" sz="2500">
                <a:solidFill>
                  <a:srgbClr val="FF6600"/>
                </a:solidFill>
                <a:latin typeface="汉鼎简楷体" pitchFamily="49" charset="-122"/>
                <a:ea typeface="汉鼎简楷体" pitchFamily="49" charset="-122"/>
              </a:rPr>
              <a:t>更多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的事实－能说明别的假说不	能说明的现象</a:t>
            </a:r>
            <a:r>
              <a:rPr kumimoji="0" lang="en-US" altLang="zh-CN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(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反常</a:t>
            </a:r>
            <a:r>
              <a:rPr kumimoji="0" lang="en-US" altLang="zh-CN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) </a:t>
            </a:r>
          </a:p>
          <a:p>
            <a:pPr>
              <a:lnSpc>
                <a:spcPct val="80000"/>
              </a:lnSpc>
              <a:buSzPct val="65000"/>
              <a:buFont typeface="Wingdings" pitchFamily="2" charset="2"/>
              <a:buNone/>
            </a:pPr>
            <a:r>
              <a:rPr kumimoji="0" lang="en-US" altLang="zh-CN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(3) 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能比别的假说做出</a:t>
            </a:r>
            <a:r>
              <a:rPr kumimoji="0" lang="zh-CN" altLang="en-US" sz="2500">
                <a:solidFill>
                  <a:srgbClr val="FF6600"/>
                </a:solidFill>
                <a:latin typeface="汉鼎简楷体" pitchFamily="49" charset="-122"/>
                <a:ea typeface="汉鼎简楷体" pitchFamily="49" charset="-122"/>
              </a:rPr>
              <a:t>更精确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的论断</a:t>
            </a:r>
          </a:p>
          <a:p>
            <a:pPr>
              <a:lnSpc>
                <a:spcPct val="80000"/>
              </a:lnSpc>
              <a:buSzPct val="65000"/>
              <a:buFont typeface="Wingdings" pitchFamily="2" charset="2"/>
              <a:buNone/>
            </a:pPr>
            <a:r>
              <a:rPr kumimoji="0" lang="en-US" altLang="zh-CN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(4) 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做出了别的假说想不到的</a:t>
            </a:r>
            <a:r>
              <a:rPr kumimoji="0" lang="zh-CN" altLang="en-US" sz="2500">
                <a:solidFill>
                  <a:srgbClr val="FF6600"/>
                </a:solidFill>
                <a:latin typeface="汉鼎简楷体" pitchFamily="49" charset="-122"/>
                <a:ea typeface="汉鼎简楷体" pitchFamily="49" charset="-122"/>
              </a:rPr>
              <a:t>惊奇的预言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并通过检验</a:t>
            </a:r>
          </a:p>
          <a:p>
            <a:pPr>
              <a:lnSpc>
                <a:spcPct val="80000"/>
              </a:lnSpc>
              <a:buSzPct val="65000"/>
              <a:buFont typeface="Wingdings" pitchFamily="2" charset="2"/>
              <a:buNone/>
            </a:pPr>
            <a:r>
              <a:rPr kumimoji="0" lang="en-US" altLang="zh-CN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(5) 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理论</a:t>
            </a:r>
            <a:r>
              <a:rPr kumimoji="0" lang="zh-CN" altLang="en-US" sz="2500">
                <a:solidFill>
                  <a:srgbClr val="FF6600"/>
                </a:solidFill>
                <a:latin typeface="汉鼎简楷体" pitchFamily="49" charset="-122"/>
                <a:ea typeface="汉鼎简楷体" pitchFamily="49" charset="-122"/>
              </a:rPr>
              <a:t>更简单、结构更美</a:t>
            </a:r>
            <a:endParaRPr kumimoji="0" lang="en-US" altLang="zh-CN" sz="2500">
              <a:solidFill>
                <a:srgbClr val="FF6600"/>
              </a:solidFill>
              <a:latin typeface="汉鼎简楷体" pitchFamily="49" charset="-122"/>
              <a:ea typeface="汉鼎简楷体" pitchFamily="49" charset="-122"/>
            </a:endParaRPr>
          </a:p>
          <a:p>
            <a:pPr>
              <a:lnSpc>
                <a:spcPct val="80000"/>
              </a:lnSpc>
              <a:buSzPct val="65000"/>
              <a:buFont typeface="Wingdings" pitchFamily="2" charset="2"/>
              <a:buNone/>
            </a:pP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 </a:t>
            </a:r>
            <a:r>
              <a:rPr kumimoji="0" lang="en-US" altLang="zh-CN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(6) 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能</a:t>
            </a:r>
            <a:r>
              <a:rPr kumimoji="0" lang="zh-CN" altLang="en-US" sz="2500">
                <a:solidFill>
                  <a:srgbClr val="FF6600"/>
                </a:solidFill>
                <a:latin typeface="汉鼎简楷体" pitchFamily="49" charset="-122"/>
                <a:ea typeface="汉鼎简楷体" pitchFamily="49" charset="-122"/>
              </a:rPr>
              <a:t>统一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以前互不相干的现象　</a:t>
            </a:r>
          </a:p>
          <a:p>
            <a:pPr>
              <a:lnSpc>
                <a:spcPct val="80000"/>
              </a:lnSpc>
              <a:buSzPct val="65000"/>
              <a:buFont typeface="Wingdings" pitchFamily="2" charset="2"/>
              <a:buNone/>
            </a:pPr>
            <a:r>
              <a:rPr kumimoji="0" lang="en-US" altLang="zh-CN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(7) 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具有自我更新能力，理论</a:t>
            </a:r>
            <a:r>
              <a:rPr kumimoji="0" lang="en-US" altLang="zh-CN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/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设计具有</a:t>
            </a:r>
            <a:r>
              <a:rPr kumimoji="0" lang="zh-CN" altLang="en-US" sz="2500">
                <a:solidFill>
                  <a:srgbClr val="FF6600"/>
                </a:solidFill>
                <a:latin typeface="汉鼎简楷体" pitchFamily="49" charset="-122"/>
                <a:ea typeface="汉鼎简楷体" pitchFamily="49" charset="-122"/>
              </a:rPr>
              <a:t>可延展性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　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6B95B87C-0253-00FF-BC7E-1F5878B1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9C5F9C-9618-E64C-BAC7-3214B259BEF0}" type="slidenum">
              <a:rPr kumimoji="0" lang="zh-CN" altLang="en-US" sz="1400"/>
              <a:pPr/>
              <a:t>41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31E33C5D-9D2E-012D-9043-3038BC1ACA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12787"/>
          </a:xfrm>
        </p:spPr>
        <p:txBody>
          <a:bodyPr anchor="t" anchorCtr="0"/>
          <a:lstStyle/>
          <a:p>
            <a:pPr algn="l">
              <a:defRPr/>
            </a:pPr>
            <a:r>
              <a:rPr kumimoji="0" lang="zh-CN" altLang="en-US" sz="3000" b="1" dirty="0"/>
              <a:t>常规情况下的评价标准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4188EF17-3A5D-1B6E-6731-0D1E7664BC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990600"/>
            <a:ext cx="79248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600" b="1"/>
              <a:t>科学活动大多数是“常规”的研究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600"/>
              <a:t>	</a:t>
            </a:r>
            <a:r>
              <a:rPr kumimoji="0" lang="zh-CN" altLang="en-US" sz="2400" b="1"/>
              <a:t>在大多数时候，解释性假说并不需要提出革命性的原理来重新整合知识和世界观。如科学哲学家库恩说的那种“常规科学”时期，科学家主要是依据现有的，已经接受的理论和方法来探索世界、解决具体问题。这种情况下，解释性假说的评价标准，就比较强调和现有知识的一致性，人们列出了这样的一些主要标准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kumimoji="0" lang="zh-CN" altLang="en-US" sz="1000" b="1"/>
          </a:p>
          <a:p>
            <a:pPr>
              <a:lnSpc>
                <a:spcPct val="90000"/>
              </a:lnSpc>
              <a:buSzPct val="65000"/>
            </a:pPr>
            <a:r>
              <a:rPr kumimoji="0" lang="en-US" altLang="zh-CN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(1) 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可检验性：并且检验后一直没有被证伪</a:t>
            </a:r>
          </a:p>
          <a:p>
            <a:pPr>
              <a:lnSpc>
                <a:spcPct val="90000"/>
              </a:lnSpc>
              <a:buSzPct val="65000"/>
            </a:pPr>
            <a:r>
              <a:rPr kumimoji="0" lang="en-US" altLang="zh-CN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(2) </a:t>
            </a:r>
            <a:r>
              <a:rPr kumimoji="0" lang="zh-CN" altLang="en-US" sz="2500">
                <a:solidFill>
                  <a:srgbClr val="FF6600"/>
                </a:solidFill>
                <a:latin typeface="汉鼎简楷体" pitchFamily="49" charset="-122"/>
                <a:ea typeface="汉鼎简楷体" pitchFamily="49" charset="-122"/>
              </a:rPr>
              <a:t>一致性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：和已有的可靠的知识相一致</a:t>
            </a:r>
          </a:p>
          <a:p>
            <a:pPr>
              <a:lnSpc>
                <a:spcPct val="90000"/>
              </a:lnSpc>
              <a:buSzPct val="65000"/>
            </a:pPr>
            <a:r>
              <a:rPr kumimoji="0" lang="en-US" altLang="zh-CN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(3) 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丰富性：有更多的内容，可以比竞争的假说推导出更多的观察现象</a:t>
            </a:r>
          </a:p>
          <a:p>
            <a:pPr>
              <a:lnSpc>
                <a:spcPct val="90000"/>
              </a:lnSpc>
              <a:buSzPct val="65000"/>
            </a:pPr>
            <a:r>
              <a:rPr kumimoji="0" lang="en-US" altLang="zh-CN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(4) </a:t>
            </a:r>
            <a:r>
              <a:rPr kumimoji="0" lang="zh-CN" altLang="en-US" sz="2500">
                <a:solidFill>
                  <a:srgbClr val="FFFF00"/>
                </a:solidFill>
                <a:latin typeface="汉鼎简楷体" pitchFamily="49" charset="-122"/>
                <a:ea typeface="汉鼎简楷体" pitchFamily="49" charset="-122"/>
              </a:rPr>
              <a:t>简单性：能更简单地说明事实，更简单地推导出要说明的事实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9A84750F-FA86-A62F-C7E1-1A1B1444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C8C835-F14B-1746-96A1-084F44F37E65}" type="slidenum">
              <a:rPr kumimoji="0" lang="zh-CN" altLang="en-US" sz="1400"/>
              <a:pPr/>
              <a:t>42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A60247B-1733-B6A3-8A03-55AE4FB5D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905000"/>
          </a:xfrm>
        </p:spPr>
        <p:txBody>
          <a:bodyPr/>
          <a:lstStyle/>
          <a:p>
            <a:pPr>
              <a:defRPr/>
            </a:pPr>
            <a:r>
              <a:rPr kumimoji="0" lang="zh-CN" altLang="en-US">
                <a:solidFill>
                  <a:srgbClr val="FF99FF"/>
                </a:solidFill>
              </a:rPr>
              <a:t>回顾和总结</a:t>
            </a:r>
            <a:br>
              <a:rPr kumimoji="0" lang="zh-CN" altLang="en-US" sz="4000">
                <a:solidFill>
                  <a:srgbClr val="FF99FF"/>
                </a:solidFill>
              </a:rPr>
            </a:br>
            <a:br>
              <a:rPr kumimoji="0" lang="zh-CN" altLang="en-US" sz="2000"/>
            </a:br>
            <a:r>
              <a:rPr kumimoji="0" lang="zh-CN" altLang="en-US" sz="4000"/>
              <a:t> </a:t>
            </a:r>
            <a:r>
              <a:rPr kumimoji="0" lang="zh-CN" altLang="en-US" sz="3600"/>
              <a:t>在这一章里，我们讨论和练习了什么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5F8DE85-DC51-0908-8671-ACB985867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2362200"/>
            <a:ext cx="5943600" cy="35052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kumimoji="0" lang="zh-CN" altLang="en-US" sz="2800"/>
              <a:t>科学中的推理：</a:t>
            </a:r>
            <a:endParaRPr kumimoji="0" lang="en-US" altLang="zh-CN" sz="2800"/>
          </a:p>
          <a:p>
            <a:pPr marL="0" indent="0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&quot;"/>
            </a:pPr>
            <a:endParaRPr kumimoji="0" lang="zh-CN" altLang="en-US" sz="2800"/>
          </a:p>
          <a:p>
            <a:pPr marL="0" indent="0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 sz="2800"/>
              <a:t>1 </a:t>
            </a:r>
            <a:r>
              <a:rPr kumimoji="0" lang="zh-CN" altLang="en-US" sz="2800"/>
              <a:t>因果推理 </a:t>
            </a:r>
          </a:p>
          <a:p>
            <a:pPr marL="0" indent="0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 sz="2800"/>
              <a:t>2 </a:t>
            </a:r>
            <a:r>
              <a:rPr kumimoji="0" lang="zh-CN" altLang="en-US" sz="2800"/>
              <a:t>因果推理的评价</a:t>
            </a:r>
          </a:p>
          <a:p>
            <a:pPr marL="0" indent="0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 sz="2800"/>
              <a:t>3 </a:t>
            </a:r>
            <a:r>
              <a:rPr kumimoji="0" lang="zh-CN" altLang="en-US" sz="2800"/>
              <a:t>科学发现的形式</a:t>
            </a:r>
            <a:br>
              <a:rPr kumimoji="0" lang="zh-CN" altLang="en-US" sz="2800"/>
            </a:br>
            <a:r>
              <a:rPr kumimoji="0" lang="en-US" altLang="zh-CN" sz="2800"/>
              <a:t>4 </a:t>
            </a:r>
            <a:r>
              <a:rPr kumimoji="0" lang="zh-CN" altLang="en-US" sz="2800"/>
              <a:t>证实与证伪</a:t>
            </a:r>
          </a:p>
          <a:p>
            <a:pPr marL="0" indent="0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 sz="2800"/>
              <a:t>5 </a:t>
            </a:r>
            <a:r>
              <a:rPr kumimoji="0" lang="zh-CN" altLang="en-US" sz="2800"/>
              <a:t>如何达到最佳解释推理</a:t>
            </a:r>
            <a:endParaRPr kumimoji="0" lang="zh-CN" altLang="en-US" sz="2800">
              <a:solidFill>
                <a:srgbClr val="FFCC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909C6D13-EFFB-FD38-57C2-AB1BF338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A1D5EA-F5FF-FE4F-8A4E-E4EB34BBF433}" type="slidenum">
              <a:rPr kumimoji="0" lang="zh-CN" altLang="en-US" sz="1000"/>
              <a:pPr/>
              <a:t>43</a:t>
            </a:fld>
            <a:endParaRPr kumimoji="0" lang="en-US" altLang="zh-CN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CEFAF613-944D-3920-81DF-434F9BCE69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81000"/>
            <a:ext cx="8229600" cy="5638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kumimoji="0" lang="zh-CN" altLang="en-US" b="1" dirty="0"/>
              <a:t>因果推理：</a:t>
            </a:r>
          </a:p>
          <a:p>
            <a:pPr>
              <a:lnSpc>
                <a:spcPct val="80000"/>
              </a:lnSpc>
              <a:buFont typeface="Wingdings" charset="0"/>
              <a:buChar char="Ø"/>
              <a:defRPr/>
            </a:pPr>
            <a:endParaRPr kumimoji="0" lang="zh-CN" altLang="en-US" sz="900" dirty="0"/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kumimoji="0" lang="zh-CN" altLang="en-US" sz="2000" dirty="0"/>
          </a:p>
          <a:p>
            <a:pPr>
              <a:lnSpc>
                <a:spcPct val="80000"/>
              </a:lnSpc>
              <a:buFont typeface="Wingdings" charset="0"/>
              <a:buChar char="Ø"/>
              <a:defRPr/>
            </a:pPr>
            <a:r>
              <a:rPr lang="zh-CN" altLang="en-US" dirty="0">
                <a:latin typeface="Calibri" charset="0"/>
              </a:rPr>
              <a:t>因果推理是</a:t>
            </a:r>
            <a:r>
              <a:rPr lang="zh-CN" altLang="en-US" dirty="0">
                <a:solidFill>
                  <a:srgbClr val="FFFF00"/>
                </a:solidFill>
                <a:latin typeface="Calibri" charset="0"/>
              </a:rPr>
              <a:t>发现或确认</a:t>
            </a:r>
            <a:r>
              <a:rPr lang="zh-CN" altLang="en-US" dirty="0">
                <a:latin typeface="Calibri" charset="0"/>
              </a:rPr>
              <a:t>一种关系是不是因果关系；不是已经知道某个因果关系，然后再以此为基础展开推理</a:t>
            </a:r>
            <a:r>
              <a:rPr kumimoji="0" lang="zh-CN" altLang="en-US" dirty="0">
                <a:cs typeface="Arial Unicode MS" charset="0"/>
              </a:rPr>
              <a:t>。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kumimoji="0" lang="zh-CN" altLang="en-US" dirty="0"/>
          </a:p>
          <a:p>
            <a:pPr>
              <a:lnSpc>
                <a:spcPct val="80000"/>
              </a:lnSpc>
              <a:buFont typeface="Wingdings" charset="0"/>
              <a:buChar char="Ø"/>
              <a:defRPr/>
            </a:pPr>
            <a:r>
              <a:rPr kumimoji="0" lang="zh-CN" altLang="en-US" dirty="0">
                <a:cs typeface="Arial Unicode MS" charset="0"/>
              </a:rPr>
              <a:t>因果推理的前提：两个事件同时</a:t>
            </a:r>
            <a:r>
              <a:rPr kumimoji="0" lang="en-US" altLang="zh-CN" dirty="0">
                <a:cs typeface="Arial Unicode MS" charset="0"/>
              </a:rPr>
              <a:t>/</a:t>
            </a:r>
            <a:r>
              <a:rPr kumimoji="0" lang="zh-CN" altLang="en-US" dirty="0">
                <a:cs typeface="Arial Unicode MS" charset="0"/>
              </a:rPr>
              <a:t>相继发生，</a:t>
            </a:r>
            <a:endParaRPr kumimoji="0" lang="en-US" altLang="zh-CN" dirty="0">
              <a:cs typeface="Arial Unicode MS" charset="0"/>
            </a:endParaRPr>
          </a:p>
          <a:p>
            <a:pPr>
              <a:lnSpc>
                <a:spcPct val="80000"/>
              </a:lnSpc>
              <a:buFont typeface="Wingdings" charset="0"/>
              <a:buChar char="Ø"/>
              <a:defRPr/>
            </a:pPr>
            <a:endParaRPr kumimoji="0" lang="en-US" altLang="zh-CN" dirty="0">
              <a:cs typeface="Arial Unicode MS" charset="0"/>
            </a:endParaRPr>
          </a:p>
          <a:p>
            <a:pPr>
              <a:lnSpc>
                <a:spcPct val="80000"/>
              </a:lnSpc>
              <a:buFont typeface="Wingdings" charset="0"/>
              <a:buChar char="Ø"/>
              <a:defRPr/>
            </a:pPr>
            <a:r>
              <a:rPr kumimoji="0" lang="zh-CN" altLang="en-US" dirty="0">
                <a:cs typeface="Arial Unicode MS" charset="0"/>
              </a:rPr>
              <a:t>因果推理的结论：它们是否有因果联系。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kumimoji="0" lang="zh-CN" altLang="en-US" sz="1000" dirty="0"/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92CFA9AF-2BCA-208E-F8A3-BCC2E0BA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3C3675-941F-784D-91C1-7E42B57997A1}" type="slidenum">
              <a:rPr kumimoji="0" lang="zh-CN" altLang="en-US" sz="1400"/>
              <a:pPr/>
              <a:t>5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64DD49FE-8E58-FFF1-F4DA-D9E1332965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81000"/>
            <a:ext cx="8229600" cy="6248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kumimoji="0" lang="zh-CN" altLang="en-US" b="1" dirty="0"/>
              <a:t>因果推理：</a:t>
            </a:r>
          </a:p>
          <a:p>
            <a:pPr>
              <a:lnSpc>
                <a:spcPct val="80000"/>
              </a:lnSpc>
              <a:buFont typeface="Wingdings" charset="0"/>
              <a:buChar char="Ø"/>
              <a:defRPr/>
            </a:pPr>
            <a:endParaRPr kumimoji="0" lang="zh-CN" altLang="en-US" sz="900" dirty="0"/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kumimoji="0" lang="zh-CN" altLang="en-US" sz="2000" dirty="0"/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kumimoji="0" lang="zh-CN" altLang="en-US" sz="1000" dirty="0"/>
          </a:p>
          <a:p>
            <a:pPr>
              <a:lnSpc>
                <a:spcPct val="80000"/>
              </a:lnSpc>
              <a:buFont typeface="Wingdings" charset="0"/>
              <a:buChar char="Ø"/>
              <a:defRPr/>
            </a:pPr>
            <a:r>
              <a:rPr kumimoji="0" lang="zh-CN" altLang="en-US" sz="2800" dirty="0">
                <a:cs typeface="Arial Unicode MS" charset="0"/>
              </a:rPr>
              <a:t>我们的日常推论的最常见错误之一，就是根据两个事件同时</a:t>
            </a:r>
            <a:r>
              <a:rPr kumimoji="0" lang="en-US" altLang="zh-CN" sz="2800" dirty="0">
                <a:cs typeface="Arial Unicode MS" charset="0"/>
              </a:rPr>
              <a:t>/</a:t>
            </a:r>
            <a:r>
              <a:rPr kumimoji="0" lang="zh-CN" altLang="en-US" sz="2800" dirty="0">
                <a:cs typeface="Arial Unicode MS" charset="0"/>
              </a:rPr>
              <a:t>相继发生，就轻率断定两者之间有因果关系。</a:t>
            </a:r>
          </a:p>
          <a:p>
            <a:pPr lvl="1">
              <a:lnSpc>
                <a:spcPct val="80000"/>
              </a:lnSpc>
              <a:buFont typeface="Wingdings" charset="0"/>
              <a:buChar char="l"/>
              <a:defRPr/>
            </a:pPr>
            <a:endParaRPr kumimoji="0" lang="zh-CN" altLang="en-US" dirty="0">
              <a:solidFill>
                <a:srgbClr val="333399"/>
              </a:solidFill>
              <a:cs typeface="宋体" charset="0"/>
            </a:endParaRPr>
          </a:p>
          <a:p>
            <a:pPr>
              <a:lnSpc>
                <a:spcPct val="80000"/>
              </a:lnSpc>
              <a:buFont typeface="Wingdings" charset="0"/>
              <a:buChar char="Ø"/>
              <a:defRPr/>
            </a:pPr>
            <a:r>
              <a:rPr kumimoji="0" lang="zh-CN" altLang="en-US" sz="2800" dirty="0">
                <a:cs typeface="Arial Unicode MS" charset="0"/>
              </a:rPr>
              <a:t>如果</a:t>
            </a:r>
            <a:r>
              <a:rPr kumimoji="0" lang="en-US" altLang="zh-CN" sz="2800" dirty="0">
                <a:cs typeface="Arial Unicode MS" charset="0"/>
              </a:rPr>
              <a:t>A</a:t>
            </a:r>
            <a:r>
              <a:rPr kumimoji="0" lang="zh-CN" altLang="en-US" sz="2800" dirty="0">
                <a:cs typeface="Arial Unicode MS" charset="0"/>
              </a:rPr>
              <a:t>事件和</a:t>
            </a:r>
            <a:r>
              <a:rPr kumimoji="0" lang="en-US" altLang="zh-CN" sz="2800" dirty="0">
                <a:cs typeface="Arial Unicode MS" charset="0"/>
              </a:rPr>
              <a:t>B</a:t>
            </a:r>
            <a:r>
              <a:rPr kumimoji="0" lang="zh-CN" altLang="en-US" sz="2800" dirty="0">
                <a:cs typeface="Arial Unicode MS" charset="0"/>
              </a:rPr>
              <a:t>事件总是</a:t>
            </a:r>
            <a:r>
              <a:rPr kumimoji="0" lang="zh-CN" altLang="en-US" sz="2800" dirty="0">
                <a:solidFill>
                  <a:srgbClr val="FFFF00"/>
                </a:solidFill>
                <a:cs typeface="Arial Unicode MS" charset="0"/>
              </a:rPr>
              <a:t>同时</a:t>
            </a:r>
            <a:r>
              <a:rPr kumimoji="0" lang="zh-CN" altLang="en-US" sz="2800" dirty="0">
                <a:cs typeface="Arial Unicode MS" charset="0"/>
              </a:rPr>
              <a:t>或</a:t>
            </a:r>
            <a:r>
              <a:rPr kumimoji="0" lang="zh-CN" altLang="en-US" sz="2800" dirty="0">
                <a:solidFill>
                  <a:srgbClr val="FFFF00"/>
                </a:solidFill>
                <a:cs typeface="Arial Unicode MS" charset="0"/>
              </a:rPr>
              <a:t>先后</a:t>
            </a:r>
            <a:r>
              <a:rPr kumimoji="0" lang="zh-CN" altLang="en-US" sz="2800" dirty="0">
                <a:cs typeface="Arial Unicode MS" charset="0"/>
              </a:rPr>
              <a:t>出现，</a:t>
            </a:r>
            <a:r>
              <a:rPr kumimoji="0" lang="en-US" altLang="zh-CN" sz="2800" dirty="0">
                <a:cs typeface="Arial Unicode MS" charset="0"/>
              </a:rPr>
              <a:t>A</a:t>
            </a:r>
            <a:r>
              <a:rPr kumimoji="0" lang="zh-CN" altLang="en-US" sz="2800" dirty="0">
                <a:cs typeface="Arial Unicode MS" charset="0"/>
              </a:rPr>
              <a:t>、</a:t>
            </a:r>
            <a:r>
              <a:rPr kumimoji="0" lang="en-US" altLang="zh-CN" sz="2800" dirty="0">
                <a:cs typeface="Arial Unicode MS" charset="0"/>
              </a:rPr>
              <a:t>B</a:t>
            </a:r>
            <a:r>
              <a:rPr kumimoji="0" lang="zh-CN" altLang="en-US" sz="2800" dirty="0">
                <a:cs typeface="Arial Unicode MS" charset="0"/>
              </a:rPr>
              <a:t>之间的关系可能是以下四种情况的一种：</a:t>
            </a:r>
          </a:p>
          <a:p>
            <a:pPr>
              <a:lnSpc>
                <a:spcPct val="80000"/>
              </a:lnSpc>
              <a:buFont typeface="Wingdings" charset="0"/>
              <a:buChar char="Ø"/>
              <a:defRPr/>
            </a:pPr>
            <a:endParaRPr kumimoji="0" lang="zh-CN" altLang="en-US" sz="2800" dirty="0"/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kumimoji="0" lang="zh-CN" altLang="en-US" sz="2800" dirty="0"/>
              <a:t>		 ① </a:t>
            </a:r>
            <a:r>
              <a:rPr kumimoji="0" lang="en-US" altLang="zh-CN" sz="2800" dirty="0"/>
              <a:t>A</a:t>
            </a:r>
            <a:r>
              <a:rPr kumimoji="0" lang="zh-CN" altLang="en-US" sz="2800" dirty="0"/>
              <a:t>可能是</a:t>
            </a:r>
            <a:r>
              <a:rPr kumimoji="0" lang="en-US" altLang="zh-CN" sz="2800" dirty="0"/>
              <a:t>B</a:t>
            </a:r>
            <a:r>
              <a:rPr kumimoji="0" lang="zh-CN" altLang="en-US" sz="2800" dirty="0"/>
              <a:t>的原因；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kumimoji="0" lang="zh-CN" altLang="en-US" sz="2800" dirty="0"/>
              <a:t>	　	 ② </a:t>
            </a:r>
            <a:r>
              <a:rPr kumimoji="0" lang="en-US" altLang="zh-CN" sz="2800" dirty="0"/>
              <a:t>B</a:t>
            </a:r>
            <a:r>
              <a:rPr kumimoji="0" lang="zh-CN" altLang="en-US" sz="2800" dirty="0"/>
              <a:t>可能是</a:t>
            </a:r>
            <a:r>
              <a:rPr kumimoji="0" lang="en-US" altLang="zh-CN" sz="2800" dirty="0"/>
              <a:t>A</a:t>
            </a:r>
            <a:r>
              <a:rPr kumimoji="0" lang="zh-CN" altLang="en-US" sz="2800" dirty="0"/>
              <a:t>的原因；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kumimoji="0" lang="zh-CN" altLang="en-US" sz="2800" dirty="0"/>
              <a:t>	　	 ③ </a:t>
            </a:r>
            <a:r>
              <a:rPr kumimoji="0" lang="en-US" altLang="zh-CN" sz="2800" dirty="0"/>
              <a:t>A</a:t>
            </a:r>
            <a:r>
              <a:rPr kumimoji="0" lang="zh-CN" altLang="en-US" sz="2800" dirty="0"/>
              <a:t>和</a:t>
            </a:r>
            <a:r>
              <a:rPr kumimoji="0" lang="en-US" altLang="zh-CN" sz="2800" dirty="0"/>
              <a:t>B</a:t>
            </a:r>
            <a:r>
              <a:rPr kumimoji="0" lang="zh-CN" altLang="en-US" sz="2800" dirty="0"/>
              <a:t>可能是第三个因素</a:t>
            </a:r>
            <a:r>
              <a:rPr kumimoji="0" lang="en-US" altLang="zh-CN" sz="2800" dirty="0"/>
              <a:t>C</a:t>
            </a:r>
            <a:r>
              <a:rPr kumimoji="0" lang="zh-CN" altLang="en-US" sz="2800" dirty="0"/>
              <a:t>的共同结果；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kumimoji="0" lang="zh-CN" altLang="en-US" sz="2800" dirty="0"/>
              <a:t>		 ④ </a:t>
            </a:r>
            <a:r>
              <a:rPr kumimoji="0" lang="en-US" altLang="zh-CN" sz="2800" dirty="0"/>
              <a:t>A</a:t>
            </a:r>
            <a:r>
              <a:rPr kumimoji="0" lang="zh-CN" altLang="en-US" sz="2800" dirty="0"/>
              <a:t>和</a:t>
            </a:r>
            <a:r>
              <a:rPr kumimoji="0" lang="en-US" altLang="zh-CN" sz="2800" dirty="0"/>
              <a:t>B</a:t>
            </a:r>
            <a:r>
              <a:rPr kumimoji="0" lang="zh-CN" altLang="en-US" sz="2800" dirty="0"/>
              <a:t>仅仅是碰巧、表面地在一起出现。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A998E421-1641-5D03-CD8F-7E820D66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96D527-51D1-9F49-A2A4-D075831CAFED}" type="slidenum">
              <a:rPr kumimoji="0" lang="zh-CN" altLang="en-US" sz="1400"/>
              <a:pPr/>
              <a:t>6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>
            <a:extLst>
              <a:ext uri="{FF2B5EF4-FFF2-40B4-BE49-F238E27FC236}">
                <a16:creationId xmlns:a16="http://schemas.microsoft.com/office/drawing/2014/main" id="{1CCB9E42-0317-033F-C519-DE5CB892B6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06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kumimoji="0" lang="zh-CN" altLang="en-US" sz="2600"/>
          </a:p>
          <a:p>
            <a:pPr>
              <a:lnSpc>
                <a:spcPct val="90000"/>
              </a:lnSpc>
            </a:pPr>
            <a:r>
              <a:rPr kumimoji="0" lang="zh-CN" altLang="en-US" sz="2800">
                <a:latin typeface="Arial Unicode MS" panose="020B0604020202020204" pitchFamily="34" charset="-128"/>
              </a:rPr>
              <a:t>因果推理的准则之一：排除其它的可能性。</a:t>
            </a:r>
            <a:endParaRPr kumimoji="0" lang="en-US" altLang="zh-CN" sz="2800"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</a:pPr>
            <a:r>
              <a:rPr kumimoji="0" lang="zh-CN" altLang="en-US" sz="2800">
                <a:latin typeface="Arial Unicode MS" panose="020B0604020202020204" pitchFamily="34" charset="-128"/>
              </a:rPr>
              <a:t>因果推理的形式应该是</a:t>
            </a:r>
            <a:r>
              <a:rPr kumimoji="0" lang="en-US" altLang="zh-CN" sz="2800">
                <a:latin typeface="Arial Unicode MS" panose="020B0604020202020204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kumimoji="0" lang="en-US" altLang="zh-CN" sz="2800">
              <a:latin typeface="Arial Unicode MS" panose="020B0604020202020204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>
                <a:solidFill>
                  <a:srgbClr val="FFCC99"/>
                </a:solidFill>
              </a:rPr>
              <a:t>1) </a:t>
            </a:r>
            <a:r>
              <a:rPr kumimoji="0" lang="zh-CN" altLang="en-US">
                <a:solidFill>
                  <a:srgbClr val="FFCC99"/>
                </a:solidFill>
              </a:rPr>
              <a:t>事件Ａ和事件Ｂ</a:t>
            </a:r>
            <a:r>
              <a:rPr kumimoji="0" lang="zh-CN" altLang="en-US">
                <a:solidFill>
                  <a:srgbClr val="FFFF00"/>
                </a:solidFill>
              </a:rPr>
              <a:t>正</a:t>
            </a:r>
            <a:r>
              <a:rPr kumimoji="0" lang="zh-CN" altLang="en-US">
                <a:solidFill>
                  <a:srgbClr val="FFCC99"/>
                </a:solidFill>
              </a:rPr>
              <a:t>相关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>
                <a:solidFill>
                  <a:srgbClr val="FFCC99"/>
                </a:solidFill>
              </a:rPr>
              <a:t>2) </a:t>
            </a:r>
            <a:r>
              <a:rPr kumimoji="0" lang="zh-CN" altLang="en-US">
                <a:solidFill>
                  <a:srgbClr val="FFCC99"/>
                </a:solidFill>
              </a:rPr>
              <a:t>如果Ａ和Ｂ正相关</a:t>
            </a:r>
            <a:r>
              <a:rPr kumimoji="0" lang="en-US" altLang="zh-CN">
                <a:solidFill>
                  <a:srgbClr val="FFCC99"/>
                </a:solidFill>
              </a:rPr>
              <a:t>, </a:t>
            </a:r>
            <a:r>
              <a:rPr kumimoji="0" lang="zh-CN" altLang="en-US">
                <a:solidFill>
                  <a:srgbClr val="FFCC99"/>
                </a:solidFill>
              </a:rPr>
              <a:t>那么或者</a:t>
            </a:r>
            <a:r>
              <a:rPr kumimoji="0" lang="zh-CN" altLang="en-US">
                <a:latin typeface="宋体" panose="02010600030101010101" pitchFamily="2" charset="-122"/>
              </a:rPr>
              <a:t>①</a:t>
            </a:r>
            <a:r>
              <a:rPr kumimoji="0" lang="zh-CN" altLang="en-US">
                <a:solidFill>
                  <a:srgbClr val="FFCC99"/>
                </a:solidFill>
              </a:rPr>
              <a:t>Ａ导致Ｂ</a:t>
            </a:r>
            <a:r>
              <a:rPr kumimoji="0" lang="en-US" altLang="zh-CN">
                <a:solidFill>
                  <a:srgbClr val="FFCC99"/>
                </a:solidFill>
              </a:rPr>
              <a:t>, </a:t>
            </a:r>
            <a:r>
              <a:rPr kumimoji="0" lang="zh-CN" altLang="en-US">
                <a:solidFill>
                  <a:srgbClr val="FFCC99"/>
                </a:solidFill>
              </a:rPr>
              <a:t>或者</a:t>
            </a:r>
            <a:r>
              <a:rPr kumimoji="0" lang="zh-CN" altLang="en-US">
                <a:latin typeface="宋体" panose="02010600030101010101" pitchFamily="2" charset="-122"/>
              </a:rPr>
              <a:t>②</a:t>
            </a:r>
            <a:r>
              <a:rPr kumimoji="0" lang="zh-CN" altLang="en-US">
                <a:solidFill>
                  <a:srgbClr val="FFCC99"/>
                </a:solidFill>
              </a:rPr>
              <a:t>Ｂ导致Ａ</a:t>
            </a:r>
            <a:r>
              <a:rPr kumimoji="0" lang="en-US" altLang="zh-CN">
                <a:solidFill>
                  <a:srgbClr val="FFCC99"/>
                </a:solidFill>
              </a:rPr>
              <a:t>, </a:t>
            </a:r>
            <a:r>
              <a:rPr kumimoji="0" lang="zh-CN" altLang="en-US">
                <a:solidFill>
                  <a:srgbClr val="FFCC99"/>
                </a:solidFill>
              </a:rPr>
              <a:t>或者</a:t>
            </a:r>
            <a:r>
              <a:rPr kumimoji="0" lang="zh-CN" altLang="en-US">
                <a:latin typeface="宋体" panose="02010600030101010101" pitchFamily="2" charset="-122"/>
              </a:rPr>
              <a:t>③</a:t>
            </a:r>
            <a:r>
              <a:rPr kumimoji="0" lang="zh-CN" altLang="en-US">
                <a:solidFill>
                  <a:srgbClr val="FFCC99"/>
                </a:solidFill>
              </a:rPr>
              <a:t>Ｃ导致Ａ和Ｂ</a:t>
            </a:r>
            <a:r>
              <a:rPr kumimoji="0" lang="en-US" altLang="zh-CN">
                <a:solidFill>
                  <a:srgbClr val="FFCC99"/>
                </a:solidFill>
              </a:rPr>
              <a:t>, </a:t>
            </a:r>
            <a:r>
              <a:rPr kumimoji="0" lang="zh-CN" altLang="en-US">
                <a:solidFill>
                  <a:srgbClr val="FFCC99"/>
                </a:solidFill>
              </a:rPr>
              <a:t>或者</a:t>
            </a:r>
            <a:r>
              <a:rPr kumimoji="0" lang="zh-CN" altLang="en-US">
                <a:latin typeface="宋体" panose="02010600030101010101" pitchFamily="2" charset="-122"/>
              </a:rPr>
              <a:t>④</a:t>
            </a:r>
            <a:r>
              <a:rPr kumimoji="0" lang="zh-CN" altLang="en-US">
                <a:solidFill>
                  <a:srgbClr val="FFCC99"/>
                </a:solidFill>
              </a:rPr>
              <a:t>Ａ和Ｂ偶然相关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>
                <a:solidFill>
                  <a:srgbClr val="FFCC99"/>
                </a:solidFill>
              </a:rPr>
              <a:t>3) </a:t>
            </a:r>
            <a:r>
              <a:rPr kumimoji="0" lang="zh-CN" altLang="en-US">
                <a:latin typeface="宋体" panose="02010600030101010101" pitchFamily="2" charset="-122"/>
              </a:rPr>
              <a:t>②</a:t>
            </a:r>
            <a:r>
              <a:rPr kumimoji="0" lang="en-US" altLang="zh-CN">
                <a:solidFill>
                  <a:srgbClr val="FFCC99"/>
                </a:solidFill>
              </a:rPr>
              <a:t>, </a:t>
            </a:r>
            <a:r>
              <a:rPr kumimoji="0" lang="zh-CN" altLang="en-US">
                <a:latin typeface="宋体" panose="02010600030101010101" pitchFamily="2" charset="-122"/>
              </a:rPr>
              <a:t>③</a:t>
            </a:r>
            <a:r>
              <a:rPr kumimoji="0" lang="en-US" altLang="zh-CN">
                <a:solidFill>
                  <a:srgbClr val="FFCC99"/>
                </a:solidFill>
              </a:rPr>
              <a:t>,</a:t>
            </a:r>
            <a:r>
              <a:rPr kumimoji="0" lang="zh-CN" altLang="en-US">
                <a:solidFill>
                  <a:srgbClr val="FFCC99"/>
                </a:solidFill>
              </a:rPr>
              <a:t>以及</a:t>
            </a:r>
            <a:r>
              <a:rPr kumimoji="0" lang="zh-CN" altLang="en-US">
                <a:latin typeface="宋体" panose="02010600030101010101" pitchFamily="2" charset="-122"/>
              </a:rPr>
              <a:t>④</a:t>
            </a:r>
            <a:r>
              <a:rPr kumimoji="0" lang="zh-CN" altLang="en-US">
                <a:solidFill>
                  <a:srgbClr val="FFCC99"/>
                </a:solidFill>
              </a:rPr>
              <a:t>的可能性都被排除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>
                <a:solidFill>
                  <a:srgbClr val="FFCC99"/>
                </a:solidFill>
              </a:rPr>
              <a:t>───────────────────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>
                <a:solidFill>
                  <a:srgbClr val="FFCC99"/>
                </a:solidFill>
              </a:rPr>
              <a:t>所以， </a:t>
            </a:r>
            <a:r>
              <a:rPr kumimoji="0" lang="zh-CN" altLang="en-US">
                <a:latin typeface="宋体" panose="02010600030101010101" pitchFamily="2" charset="-122"/>
              </a:rPr>
              <a:t>①</a:t>
            </a:r>
            <a:r>
              <a:rPr kumimoji="0" lang="zh-CN" altLang="en-US">
                <a:solidFill>
                  <a:srgbClr val="FFCC99"/>
                </a:solidFill>
              </a:rPr>
              <a:t>Ａ可能是Ｂ的原因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kumimoji="0" lang="zh-CN" altLang="en-US" sz="2600"/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A9DC5812-81DA-8769-2B27-1FFCEDD100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229600" cy="533400"/>
          </a:xfrm>
        </p:spPr>
        <p:txBody>
          <a:bodyPr anchor="t" anchorCtr="0"/>
          <a:lstStyle/>
          <a:p>
            <a:pPr algn="l">
              <a:defRPr/>
            </a:pPr>
            <a:r>
              <a:rPr kumimoji="0" lang="zh-CN" altLang="en-US" sz="3000" b="1" dirty="0">
                <a:cs typeface="Arial Unicode MS" charset="0"/>
              </a:rPr>
              <a:t>因果推理：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22EEEFDD-74FF-8B5F-5760-F05F9211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DA5A44-7330-CC40-821C-FAAD1877883E}" type="slidenum">
              <a:rPr kumimoji="0" lang="zh-CN" altLang="en-US" sz="1400"/>
              <a:pPr/>
              <a:t>7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EBFF109-F614-82D4-9578-A539FDC574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685800"/>
          </a:xfrm>
        </p:spPr>
        <p:txBody>
          <a:bodyPr anchor="t" anchorCtr="0"/>
          <a:lstStyle/>
          <a:p>
            <a:pPr algn="l"/>
            <a:r>
              <a:rPr kumimoji="0" lang="zh-CN" altLang="en-US" sz="3400" b="1">
                <a:solidFill>
                  <a:schemeClr val="tx1"/>
                </a:solidFill>
                <a:effectLst/>
              </a:rPr>
              <a:t>因果推理</a:t>
            </a:r>
            <a:r>
              <a:rPr kumimoji="0" lang="zh-CN" altLang="en-US" sz="4000"/>
              <a:t>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9098AC1-E27C-6E3E-4B26-B9FED5B54A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buSzPct val="65000"/>
              <a:buFont typeface="Wingdings" charset="0"/>
              <a:buNone/>
              <a:defRPr/>
            </a:pP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多条件多因素的因果关系：如何找到原因？</a:t>
            </a:r>
            <a:endParaRPr kumimoji="0" lang="en-US" altLang="zh-CN" sz="2600" dirty="0">
              <a:solidFill>
                <a:schemeClr val="hlink"/>
              </a:solidFill>
              <a:effectLst/>
              <a:cs typeface="Arial Unicode MS" charset="0"/>
            </a:endParaRPr>
          </a:p>
          <a:p>
            <a:pPr>
              <a:lnSpc>
                <a:spcPct val="90000"/>
              </a:lnSpc>
              <a:buSzPct val="65000"/>
              <a:buFont typeface="Wingdings" charset="0"/>
              <a:buChar char="Ø"/>
              <a:defRPr/>
            </a:pP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 J.L.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麦吉的</a:t>
            </a:r>
            <a:r>
              <a:rPr kumimoji="0" lang="en-US" altLang="zh-CN" sz="2600" dirty="0">
                <a:solidFill>
                  <a:srgbClr val="FF6600"/>
                </a:solidFill>
                <a:effectLst/>
                <a:cs typeface="Arial Unicode MS" charset="0"/>
              </a:rPr>
              <a:t>INUS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理论：</a:t>
            </a:r>
            <a:r>
              <a:rPr kumimoji="0" lang="en-US" altLang="zh-CN" sz="2600" dirty="0">
                <a:solidFill>
                  <a:srgbClr val="FF6600"/>
                </a:solidFill>
                <a:effectLst/>
                <a:cs typeface="Arial Unicode MS" charset="0"/>
              </a:rPr>
              <a:t>I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nsufficient but </a:t>
            </a:r>
            <a:r>
              <a:rPr kumimoji="0" lang="en-US" altLang="zh-CN" sz="2600" dirty="0">
                <a:solidFill>
                  <a:srgbClr val="FF6600"/>
                </a:solidFill>
                <a:effectLst/>
                <a:cs typeface="Arial Unicode MS" charset="0"/>
              </a:rPr>
              <a:t>N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ecessary part of the </a:t>
            </a:r>
            <a:r>
              <a:rPr kumimoji="0" lang="en-US" altLang="zh-CN" sz="2600" dirty="0">
                <a:solidFill>
                  <a:srgbClr val="FF6600"/>
                </a:solidFill>
                <a:effectLst/>
                <a:cs typeface="Arial Unicode MS" charset="0"/>
              </a:rPr>
              <a:t>U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nnecessary but </a:t>
            </a:r>
            <a:r>
              <a:rPr kumimoji="0" lang="en-US" altLang="zh-CN" sz="2600" dirty="0">
                <a:solidFill>
                  <a:srgbClr val="FF6600"/>
                </a:solidFill>
                <a:effectLst/>
                <a:cs typeface="Arial Unicode MS" charset="0"/>
              </a:rPr>
              <a:t>S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ufficient Condition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。</a:t>
            </a:r>
            <a:endParaRPr kumimoji="0" lang="en-US" altLang="zh-CN" sz="2600" dirty="0">
              <a:solidFill>
                <a:schemeClr val="hlink"/>
              </a:solidFill>
              <a:effectLst/>
              <a:cs typeface="Arial Unicode MS" charset="0"/>
            </a:endParaRPr>
          </a:p>
          <a:p>
            <a:pPr>
              <a:lnSpc>
                <a:spcPct val="90000"/>
              </a:lnSpc>
              <a:buSzPct val="65000"/>
              <a:buFont typeface="Wingdings" charset="0"/>
              <a:buChar char="Ø"/>
              <a:defRPr/>
            </a:pP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案例：东京大火：</a:t>
            </a:r>
            <a:endParaRPr kumimoji="0" lang="en-US" altLang="zh-CN" sz="2600" dirty="0">
              <a:solidFill>
                <a:schemeClr val="hlink"/>
              </a:solidFill>
              <a:effectLst/>
              <a:cs typeface="Arial Unicode MS" charset="0"/>
            </a:endParaRPr>
          </a:p>
          <a:p>
            <a:pPr>
              <a:lnSpc>
                <a:spcPct val="90000"/>
              </a:lnSpc>
              <a:buSzPct val="65000"/>
              <a:buFont typeface="Wingdings" charset="0"/>
              <a:buChar char="Ø"/>
              <a:defRPr/>
            </a:pP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1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）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1923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年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9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月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1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日中午，日本东京一带发生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8.2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级地震。因为是做饭时间，各家倾覆的火炉造成多处火灾，最终导致全城大火。</a:t>
            </a:r>
          </a:p>
          <a:p>
            <a:pPr>
              <a:lnSpc>
                <a:spcPct val="90000"/>
              </a:lnSpc>
              <a:buSzPct val="65000"/>
              <a:buFont typeface="Wingdings" charset="0"/>
              <a:buChar char="Ø"/>
              <a:defRPr/>
            </a:pP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2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）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1945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年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3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月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9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日深夜，美国出动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334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架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B-29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轰炸机，用燃烧弹轰炸东京，造成全城大火。</a:t>
            </a:r>
            <a:endParaRPr kumimoji="0" lang="en-US" altLang="zh-CN" sz="2600" dirty="0">
              <a:solidFill>
                <a:schemeClr val="hlink"/>
              </a:solidFill>
              <a:effectLst/>
              <a:cs typeface="Arial Unicode MS" charset="0"/>
            </a:endParaRPr>
          </a:p>
          <a:p>
            <a:pPr>
              <a:lnSpc>
                <a:spcPct val="90000"/>
              </a:lnSpc>
              <a:buSzPct val="65000"/>
              <a:buFont typeface="Wingdings" charset="0"/>
              <a:buChar char="Ø"/>
              <a:defRPr/>
            </a:pP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东京大火有两套</a:t>
            </a:r>
            <a:r>
              <a:rPr kumimoji="0" lang="zh-CN" altLang="en-US" sz="2600" dirty="0">
                <a:solidFill>
                  <a:srgbClr val="FF6600"/>
                </a:solidFill>
                <a:effectLst/>
                <a:cs typeface="Arial Unicode MS" charset="0"/>
              </a:rPr>
              <a:t>充分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但</a:t>
            </a:r>
            <a:r>
              <a:rPr kumimoji="0" lang="zh-CN" altLang="en-US" sz="2600" dirty="0">
                <a:solidFill>
                  <a:srgbClr val="FF6600"/>
                </a:solidFill>
                <a:effectLst/>
                <a:cs typeface="Arial Unicode MS" charset="0"/>
              </a:rPr>
              <a:t>不必要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的条件集合：</a:t>
            </a:r>
            <a:endParaRPr kumimoji="0" lang="en-US" altLang="zh-CN" sz="2600" dirty="0">
              <a:solidFill>
                <a:schemeClr val="hlink"/>
              </a:solidFill>
              <a:effectLst/>
              <a:cs typeface="Arial Unicode MS" charset="0"/>
            </a:endParaRPr>
          </a:p>
          <a:p>
            <a:pPr>
              <a:lnSpc>
                <a:spcPct val="90000"/>
              </a:lnSpc>
              <a:buSzPct val="65000"/>
              <a:buFont typeface="Wingdings" charset="0"/>
              <a:buChar char="Ø"/>
              <a:defRPr/>
            </a:pPr>
            <a:r>
              <a:rPr kumimoji="0" lang="zh-CN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1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）空气含氧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 + 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木结构建筑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 + 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消防不足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 + </a:t>
            </a:r>
            <a:r>
              <a:rPr kumimoji="0" lang="zh-CN" altLang="en-US" sz="2600" dirty="0">
                <a:solidFill>
                  <a:srgbClr val="FF6600"/>
                </a:solidFill>
                <a:effectLst/>
                <a:cs typeface="Arial Unicode MS" charset="0"/>
              </a:rPr>
              <a:t>地震</a:t>
            </a:r>
            <a:endParaRPr kumimoji="0" lang="en-US" altLang="zh-CN" sz="2600" dirty="0">
              <a:solidFill>
                <a:srgbClr val="FF6600"/>
              </a:solidFill>
              <a:effectLst/>
              <a:cs typeface="Arial Unicode MS" charset="0"/>
            </a:endParaRPr>
          </a:p>
          <a:p>
            <a:pPr>
              <a:lnSpc>
                <a:spcPct val="90000"/>
              </a:lnSpc>
              <a:buSzPct val="65000"/>
              <a:buFont typeface="Wingdings" charset="0"/>
              <a:buChar char="Ø"/>
              <a:defRPr/>
            </a:pPr>
            <a:r>
              <a:rPr kumimoji="0" lang="zh-CN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2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）空气含氧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 + 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木结构建筑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 + </a:t>
            </a:r>
            <a:r>
              <a:rPr kumimoji="0" lang="zh-CN" altLang="en-US" sz="2600" dirty="0">
                <a:solidFill>
                  <a:schemeClr val="hlink"/>
                </a:solidFill>
                <a:effectLst/>
                <a:cs typeface="Arial Unicode MS" charset="0"/>
              </a:rPr>
              <a:t>消防不足</a:t>
            </a:r>
            <a:r>
              <a:rPr kumimoji="0" lang="en-US" altLang="zh-CN" sz="2600" dirty="0">
                <a:solidFill>
                  <a:schemeClr val="hlink"/>
                </a:solidFill>
                <a:effectLst/>
                <a:cs typeface="Arial Unicode MS" charset="0"/>
              </a:rPr>
              <a:t> + </a:t>
            </a:r>
            <a:r>
              <a:rPr kumimoji="0" lang="zh-CN" altLang="en-US" sz="2600" dirty="0">
                <a:solidFill>
                  <a:srgbClr val="FF6600"/>
                </a:solidFill>
                <a:effectLst/>
                <a:cs typeface="Arial Unicode MS" charset="0"/>
              </a:rPr>
              <a:t>轰炸</a:t>
            </a:r>
            <a:endParaRPr kumimoji="0" lang="en-US" altLang="zh-CN" sz="2600" dirty="0">
              <a:solidFill>
                <a:srgbClr val="FF6600"/>
              </a:solidFill>
              <a:effectLst/>
              <a:cs typeface="Arial Unicode MS" charset="0"/>
            </a:endParaRPr>
          </a:p>
          <a:p>
            <a:pPr>
              <a:lnSpc>
                <a:spcPct val="90000"/>
              </a:lnSpc>
              <a:buSzPct val="65000"/>
              <a:buFont typeface="Wingdings" charset="0"/>
              <a:buChar char="Ø"/>
              <a:defRPr/>
            </a:pPr>
            <a:r>
              <a:rPr kumimoji="0" lang="zh-CN" altLang="en-US" sz="2600" dirty="0">
                <a:solidFill>
                  <a:srgbClr val="00CC00"/>
                </a:solidFill>
                <a:effectLst/>
                <a:cs typeface="Arial Unicode MS" charset="0"/>
              </a:rPr>
              <a:t>其中</a:t>
            </a:r>
            <a:r>
              <a:rPr kumimoji="0" lang="zh-CN" altLang="en-US" sz="2600" dirty="0">
                <a:solidFill>
                  <a:srgbClr val="FF6600"/>
                </a:solidFill>
                <a:effectLst/>
                <a:cs typeface="Arial Unicode MS" charset="0"/>
              </a:rPr>
              <a:t>地震</a:t>
            </a:r>
            <a:r>
              <a:rPr kumimoji="0" lang="en-US" altLang="zh-CN" sz="2600" dirty="0">
                <a:solidFill>
                  <a:srgbClr val="00CC00"/>
                </a:solidFill>
                <a:effectLst/>
                <a:cs typeface="Arial Unicode MS" charset="0"/>
              </a:rPr>
              <a:t>/</a:t>
            </a:r>
            <a:r>
              <a:rPr kumimoji="0" lang="zh-CN" altLang="en-US" sz="2600" dirty="0">
                <a:solidFill>
                  <a:srgbClr val="FF6600"/>
                </a:solidFill>
                <a:effectLst/>
                <a:cs typeface="Arial Unicode MS" charset="0"/>
              </a:rPr>
              <a:t>轰炸</a:t>
            </a:r>
            <a:r>
              <a:rPr kumimoji="0" lang="zh-CN" altLang="en-US" sz="2600" dirty="0">
                <a:solidFill>
                  <a:srgbClr val="00CC00"/>
                </a:solidFill>
                <a:effectLst/>
                <a:cs typeface="Arial Unicode MS" charset="0"/>
              </a:rPr>
              <a:t>是条件集合中</a:t>
            </a:r>
            <a:r>
              <a:rPr kumimoji="0" lang="zh-CN" altLang="en-US" sz="2600" dirty="0">
                <a:solidFill>
                  <a:srgbClr val="FF6600"/>
                </a:solidFill>
                <a:effectLst/>
                <a:cs typeface="Arial Unicode MS" charset="0"/>
              </a:rPr>
              <a:t>必要</a:t>
            </a:r>
            <a:r>
              <a:rPr kumimoji="0" lang="zh-CN" altLang="en-US" sz="2600" dirty="0">
                <a:solidFill>
                  <a:srgbClr val="00CC00"/>
                </a:solidFill>
                <a:effectLst/>
                <a:cs typeface="Arial Unicode MS" charset="0"/>
              </a:rPr>
              <a:t>但</a:t>
            </a:r>
            <a:r>
              <a:rPr kumimoji="0" lang="zh-CN" altLang="en-US" sz="2600" dirty="0">
                <a:solidFill>
                  <a:srgbClr val="FF6600"/>
                </a:solidFill>
                <a:effectLst/>
                <a:cs typeface="Arial Unicode MS" charset="0"/>
              </a:rPr>
              <a:t>不充分</a:t>
            </a:r>
            <a:r>
              <a:rPr kumimoji="0" lang="zh-CN" altLang="en-US" sz="2600" dirty="0">
                <a:solidFill>
                  <a:srgbClr val="00CC00"/>
                </a:solidFill>
                <a:effectLst/>
                <a:cs typeface="Arial Unicode MS" charset="0"/>
              </a:rPr>
              <a:t>的因素。</a:t>
            </a:r>
            <a:endParaRPr kumimoji="0" lang="en-US" altLang="zh-CN" sz="2600" dirty="0">
              <a:solidFill>
                <a:srgbClr val="00CC00"/>
              </a:solidFill>
              <a:effectLst/>
              <a:cs typeface="Arial Unicode MS" charset="0"/>
            </a:endParaRPr>
          </a:p>
          <a:p>
            <a:pPr>
              <a:lnSpc>
                <a:spcPct val="90000"/>
              </a:lnSpc>
              <a:buSzPct val="65000"/>
              <a:buFont typeface="Wingdings" charset="0"/>
              <a:buChar char="Ø"/>
              <a:defRPr/>
            </a:pPr>
            <a:r>
              <a:rPr kumimoji="0" lang="zh-CN" altLang="en-US" sz="2600" dirty="0">
                <a:solidFill>
                  <a:srgbClr val="00CC00"/>
                </a:solidFill>
                <a:effectLst/>
                <a:cs typeface="Arial Unicode MS" charset="0"/>
              </a:rPr>
              <a:t>所以</a:t>
            </a:r>
            <a:r>
              <a:rPr kumimoji="0" lang="zh-CN" altLang="en-US" sz="2600" dirty="0">
                <a:solidFill>
                  <a:srgbClr val="FF6600"/>
                </a:solidFill>
                <a:effectLst/>
                <a:cs typeface="Arial Unicode MS" charset="0"/>
              </a:rPr>
              <a:t>地震</a:t>
            </a:r>
            <a:r>
              <a:rPr kumimoji="0" lang="en-US" altLang="zh-CN" sz="2600" dirty="0">
                <a:solidFill>
                  <a:srgbClr val="00CC00"/>
                </a:solidFill>
                <a:effectLst/>
                <a:cs typeface="Arial Unicode MS" charset="0"/>
              </a:rPr>
              <a:t>/</a:t>
            </a:r>
            <a:r>
              <a:rPr kumimoji="0" lang="zh-CN" altLang="en-US" sz="2600" dirty="0">
                <a:solidFill>
                  <a:srgbClr val="FF6600"/>
                </a:solidFill>
                <a:effectLst/>
                <a:cs typeface="Arial Unicode MS" charset="0"/>
              </a:rPr>
              <a:t>轰炸</a:t>
            </a:r>
            <a:r>
              <a:rPr kumimoji="0" lang="zh-CN" altLang="en-US" sz="2600" dirty="0">
                <a:solidFill>
                  <a:srgbClr val="00CC00"/>
                </a:solidFill>
                <a:effectLst/>
                <a:cs typeface="Arial Unicode MS" charset="0"/>
              </a:rPr>
              <a:t>是东京大火的</a:t>
            </a:r>
            <a:r>
              <a:rPr kumimoji="0" lang="zh-CN" altLang="en-US" sz="2600" dirty="0">
                <a:solidFill>
                  <a:srgbClr val="FF6600"/>
                </a:solidFill>
                <a:effectLst/>
                <a:cs typeface="Arial Unicode MS" charset="0"/>
              </a:rPr>
              <a:t>原因</a:t>
            </a:r>
            <a:r>
              <a:rPr kumimoji="0" lang="zh-CN" altLang="en-US" sz="2600" dirty="0">
                <a:solidFill>
                  <a:srgbClr val="00CC00"/>
                </a:solidFill>
                <a:effectLst/>
                <a:cs typeface="Arial Unicode MS" charset="0"/>
              </a:rPr>
              <a:t>。</a:t>
            </a:r>
          </a:p>
          <a:p>
            <a:pPr>
              <a:lnSpc>
                <a:spcPct val="90000"/>
              </a:lnSpc>
              <a:buFont typeface="Wingdings" charset="0"/>
              <a:buChar char="Ø"/>
              <a:defRPr/>
            </a:pPr>
            <a:endParaRPr kumimoji="0" lang="zh-CN" altLang="en-US" sz="1000" dirty="0">
              <a:solidFill>
                <a:schemeClr val="folHlink"/>
              </a:solidFill>
              <a:effectLst/>
            </a:endParaRPr>
          </a:p>
          <a:p>
            <a:pPr>
              <a:lnSpc>
                <a:spcPct val="90000"/>
              </a:lnSpc>
              <a:buSzPct val="65000"/>
              <a:buFont typeface="Wingdings" charset="0"/>
              <a:buChar char="Ø"/>
              <a:defRPr/>
            </a:pPr>
            <a:endParaRPr kumimoji="0" lang="zh-CN" altLang="en-US" sz="2600" dirty="0">
              <a:solidFill>
                <a:schemeClr val="hlink"/>
              </a:solidFill>
              <a:effectLst/>
              <a:cs typeface="Arial Unicode MS" charset="0"/>
            </a:endParaRP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EDF2DF8A-BB63-6548-F522-40BB4252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F5FC330-59C5-534D-B9B6-18779FB9497E}" type="slidenum">
              <a:rPr kumimoji="0" lang="zh-CN" altLang="en-US" sz="1400"/>
              <a:pPr/>
              <a:t>8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BE8DE19-E090-7A50-4776-74D9DE53A2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685800"/>
          </a:xfrm>
        </p:spPr>
        <p:txBody>
          <a:bodyPr anchor="t" anchorCtr="0"/>
          <a:lstStyle/>
          <a:p>
            <a:pPr algn="l"/>
            <a:r>
              <a:rPr kumimoji="0" lang="zh-CN" altLang="en-US" sz="3400" b="1">
                <a:solidFill>
                  <a:schemeClr val="tx1"/>
                </a:solidFill>
                <a:effectLst/>
              </a:rPr>
              <a:t>因果推理</a:t>
            </a:r>
            <a:r>
              <a:rPr kumimoji="0" lang="zh-CN" altLang="en-US" sz="4000"/>
              <a:t>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C354A07-CE94-C00C-D586-B268150C34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buSzPct val="65000"/>
              <a:buFont typeface="Wingdings" pitchFamily="2" charset="2"/>
              <a:buNone/>
            </a:pPr>
            <a:r>
              <a:rPr kumimoji="0" lang="zh-CN" altLang="en-US" sz="2600">
                <a:solidFill>
                  <a:schemeClr val="hlink"/>
                </a:solidFill>
                <a:effectLst/>
              </a:rPr>
              <a:t>多条件多因素的因果关系：如何找到原因？</a:t>
            </a:r>
            <a:endParaRPr kumimoji="0" lang="en-US" altLang="zh-CN" sz="2600">
              <a:solidFill>
                <a:schemeClr val="hlink"/>
              </a:solidFill>
              <a:effectLst/>
            </a:endParaRPr>
          </a:p>
          <a:p>
            <a:pPr marL="0" indent="0">
              <a:lnSpc>
                <a:spcPct val="90000"/>
              </a:lnSpc>
              <a:buSzPct val="65000"/>
              <a:buFont typeface="Wingdings" pitchFamily="2" charset="2"/>
              <a:buNone/>
            </a:pPr>
            <a:endParaRPr kumimoji="0" lang="en-US" altLang="zh-CN" sz="2600">
              <a:effectLst/>
            </a:endParaRPr>
          </a:p>
          <a:p>
            <a:pPr marL="0" indent="0">
              <a:lnSpc>
                <a:spcPct val="90000"/>
              </a:lnSpc>
              <a:buSzPct val="65000"/>
              <a:buFont typeface="Wingdings" pitchFamily="2" charset="2"/>
              <a:buNone/>
            </a:pPr>
            <a:r>
              <a:rPr kumimoji="0" lang="zh-CN" altLang="en-US" sz="2600" b="1" i="1">
                <a:latin typeface="汉鼎简楷体" pitchFamily="49" charset="-122"/>
                <a:ea typeface="汉鼎简楷体" pitchFamily="49" charset="-122"/>
              </a:rPr>
              <a:t>单身汉注意：娶个高学历老婆会更长寿</a:t>
            </a:r>
            <a:r>
              <a:rPr kumimoji="0" lang="zh-CN" altLang="en-US" sz="2600" i="1">
                <a:latin typeface="汉鼎简楷体" pitchFamily="49" charset="-122"/>
                <a:ea typeface="汉鼎简楷体" pitchFamily="49" charset="-122"/>
              </a:rPr>
              <a:t> </a:t>
            </a:r>
          </a:p>
          <a:p>
            <a:pPr marL="0" indent="0">
              <a:lnSpc>
                <a:spcPct val="90000"/>
              </a:lnSpc>
              <a:buSzPct val="65000"/>
              <a:buFont typeface="Wingdings" pitchFamily="2" charset="2"/>
              <a:buNone/>
            </a:pPr>
            <a:endParaRPr kumimoji="0" lang="en-US" altLang="zh-CN" sz="2600">
              <a:solidFill>
                <a:schemeClr val="hlink"/>
              </a:solidFill>
              <a:effectLst/>
            </a:endParaRPr>
          </a:p>
          <a:p>
            <a:pPr marL="0" indent="0">
              <a:lnSpc>
                <a:spcPct val="90000"/>
              </a:lnSpc>
            </a:pPr>
            <a:endParaRPr kumimoji="0" lang="zh-CN" altLang="en-US" sz="1000">
              <a:solidFill>
                <a:schemeClr val="folHlink"/>
              </a:solidFill>
              <a:effectLst/>
            </a:endParaRPr>
          </a:p>
          <a:p>
            <a:pPr marL="0" indent="0">
              <a:lnSpc>
                <a:spcPct val="90000"/>
              </a:lnSpc>
              <a:buSzPct val="65000"/>
            </a:pPr>
            <a:r>
              <a:rPr kumimoji="0" lang="zh-CN" altLang="en-US" sz="2600">
                <a:solidFill>
                  <a:schemeClr val="hlink"/>
                </a:solidFill>
                <a:effectLst/>
              </a:rPr>
              <a:t>导致长寿的</a:t>
            </a:r>
            <a:r>
              <a:rPr kumimoji="0" lang="zh-CN" altLang="en-US" sz="2600">
                <a:solidFill>
                  <a:srgbClr val="FF6600"/>
                </a:solidFill>
                <a:effectLst/>
              </a:rPr>
              <a:t>原因</a:t>
            </a:r>
            <a:r>
              <a:rPr kumimoji="0" lang="zh-CN" altLang="en-US" sz="2600">
                <a:solidFill>
                  <a:schemeClr val="hlink"/>
                </a:solidFill>
                <a:effectLst/>
              </a:rPr>
              <a:t>是单一的吗？</a:t>
            </a:r>
            <a:endParaRPr kumimoji="0" lang="en-US" altLang="zh-CN" sz="2600">
              <a:solidFill>
                <a:schemeClr val="hlink"/>
              </a:solidFill>
              <a:effectLst/>
            </a:endParaRPr>
          </a:p>
          <a:p>
            <a:pPr marL="0" indent="0">
              <a:lnSpc>
                <a:spcPct val="90000"/>
              </a:lnSpc>
              <a:buSzPct val="65000"/>
            </a:pPr>
            <a:endParaRPr kumimoji="0" lang="en-US" altLang="zh-CN" sz="2600">
              <a:solidFill>
                <a:schemeClr val="hlink"/>
              </a:solidFill>
              <a:effectLst/>
            </a:endParaRPr>
          </a:p>
          <a:p>
            <a:pPr marL="0" indent="0">
              <a:lnSpc>
                <a:spcPct val="90000"/>
              </a:lnSpc>
              <a:buSzPct val="65000"/>
            </a:pPr>
            <a:r>
              <a:rPr kumimoji="0" lang="zh-CN" altLang="en-US" sz="2600">
                <a:solidFill>
                  <a:schemeClr val="hlink"/>
                </a:solidFill>
                <a:effectLst/>
              </a:rPr>
              <a:t>家族长寿基因，良好的生活习惯，清洁的空气和饮水，医疗条件，适量的运动，生活压力，等诸多原因共同决定你是否能长寿。</a:t>
            </a:r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71FBC2C-4924-0234-8DFB-C8B16350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48544D-B87A-3A40-8939-4770C5922118}" type="slidenum">
              <a:rPr kumimoji="0" lang="zh-CN" altLang="en-US" sz="1400"/>
              <a:pPr/>
              <a:t>9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批判性思维导论">
  <a:themeElements>
    <a:clrScheme name="批判性思维导论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批判性思维导论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批判性思维导论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批判性思维导论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批判性思维导论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批判性思维导论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批判性思维导论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批判性思维导论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批判性思维导论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批判性思维导论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批判性思维导论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批判性思维导论</Template>
  <TotalTime>33379</TotalTime>
  <Words>5533</Words>
  <Application>Microsoft Macintosh PowerPoint</Application>
  <PresentationFormat>On-screen Show (4:3)</PresentationFormat>
  <Paragraphs>430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宋体</vt:lpstr>
      <vt:lpstr>Wingdings</vt:lpstr>
      <vt:lpstr>Garamond</vt:lpstr>
      <vt:lpstr>Calibri</vt:lpstr>
      <vt:lpstr>Arial Unicode MS</vt:lpstr>
      <vt:lpstr>汉鼎简楷体</vt:lpstr>
      <vt:lpstr>批判性思维导论</vt:lpstr>
      <vt:lpstr>Orbit</vt:lpstr>
      <vt:lpstr>Ripple</vt:lpstr>
      <vt:lpstr>批判性思维</vt:lpstr>
      <vt:lpstr>PowerPoint Presentation</vt:lpstr>
      <vt:lpstr>News: Sleep deprivation can make you deviant</vt:lpstr>
      <vt:lpstr>1  科学中的推理：因果推理 </vt:lpstr>
      <vt:lpstr>PowerPoint Presentation</vt:lpstr>
      <vt:lpstr>PowerPoint Presentation</vt:lpstr>
      <vt:lpstr>因果推理：</vt:lpstr>
      <vt:lpstr>因果推理 </vt:lpstr>
      <vt:lpstr>因果推理 </vt:lpstr>
      <vt:lpstr>下列因果关系的判断正确吗？</vt:lpstr>
      <vt:lpstr>怎样去判定下面的关联事实的因果关系？</vt:lpstr>
      <vt:lpstr>这里的因果假说是什么，你信服吗？</vt:lpstr>
      <vt:lpstr>2 因果推理的评价：需要说明因果机制</vt:lpstr>
      <vt:lpstr>2 因果推理的评价：需要说明因果机制</vt:lpstr>
      <vt:lpstr>2 因果推理的评价：比较假说/选择最佳原因</vt:lpstr>
      <vt:lpstr>2 因果推理的评价：比较假说/选择最佳原因</vt:lpstr>
      <vt:lpstr>PowerPoint Presentation</vt:lpstr>
      <vt:lpstr>三峡大坝与老天不下雨的关系（2011年湖北等地干旱）</vt:lpstr>
      <vt:lpstr>下面的说法有道理吗？如何使它更令你信服？ </vt:lpstr>
      <vt:lpstr>3 科学中的推理：科学发现的形式 </vt:lpstr>
      <vt:lpstr>3 科学中的推理</vt:lpstr>
      <vt:lpstr>PowerPoint Presentation</vt:lpstr>
      <vt:lpstr>PowerPoint Presentation</vt:lpstr>
      <vt:lpstr>PowerPoint Presentation</vt:lpstr>
      <vt:lpstr>PowerPoint Presentation</vt:lpstr>
      <vt:lpstr>将两张不同时间的照像底片重叠，看出恒星的不同位置之间的角差:</vt:lpstr>
      <vt:lpstr>下面的科学推理有效吗？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 科学中的推理：如何达到最佳解释推理？</vt:lpstr>
      <vt:lpstr>最好的解释才是可接受的解释</vt:lpstr>
      <vt:lpstr>科学理论/假设的评价标准</vt:lpstr>
      <vt:lpstr>常规情况下的评价标准</vt:lpstr>
      <vt:lpstr>回顾和总结   在这一章里，我们讨论和练习了什么</vt:lpstr>
    </vt:vector>
  </TitlesOfParts>
  <Company>TransUnion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批判性思维导论</dc:title>
  <dc:creator>VDong</dc:creator>
  <cp:lastModifiedBy>ZHANG, RUOYU (PGR)</cp:lastModifiedBy>
  <cp:revision>413</cp:revision>
  <dcterms:created xsi:type="dcterms:W3CDTF">2009-04-22T01:35:53Z</dcterms:created>
  <dcterms:modified xsi:type="dcterms:W3CDTF">2022-05-30T22:13:28Z</dcterms:modified>
</cp:coreProperties>
</file>