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57505" y="381635"/>
            <a:ext cx="113398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多命令检索匹配</a:t>
            </a:r>
            <a:endParaRPr lang="zh-CN" altLang="en-US" sz="3200" b="1"/>
          </a:p>
        </p:txBody>
      </p:sp>
      <p:sp>
        <p:nvSpPr>
          <p:cNvPr id="2" name="文本框 1"/>
          <p:cNvSpPr txBox="1"/>
          <p:nvPr/>
        </p:nvSpPr>
        <p:spPr>
          <a:xfrm>
            <a:off x="357505" y="1042035"/>
            <a:ext cx="1120584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b="1">
                <a:sym typeface="+mn-ea"/>
              </a:rPr>
              <a:t>问题背景：</a:t>
            </a:r>
            <a:r>
              <a:rPr lang="zh-CN" altLang="en-US">
                <a:sym typeface="+mn-ea"/>
              </a:rPr>
              <a:t>我们希望给串口发送一条命令，例如发送</a:t>
            </a:r>
            <a:r>
              <a:rPr lang="en-US" altLang="zh-CN">
                <a:sym typeface="+mn-ea"/>
              </a:rPr>
              <a:t> AT^SN </a:t>
            </a:r>
            <a:r>
              <a:rPr lang="zh-CN" altLang="en-US">
                <a:sym typeface="+mn-ea"/>
              </a:rPr>
              <a:t>，然后捕获串口返回的数据，如果和预期的结果匹配，则返回</a:t>
            </a:r>
            <a:r>
              <a:rPr lang="en-US" altLang="zh-CN">
                <a:sym typeface="+mn-ea"/>
              </a:rPr>
              <a:t> true</a:t>
            </a:r>
            <a:r>
              <a:rPr lang="zh-CN" altLang="en-US">
                <a:sym typeface="+mn-ea"/>
              </a:rPr>
              <a:t>，如果超时或者不匹配，则返回</a:t>
            </a:r>
            <a:r>
              <a:rPr lang="en-US" altLang="zh-CN">
                <a:sym typeface="+mn-ea"/>
              </a:rPr>
              <a:t> false</a:t>
            </a:r>
            <a:endParaRPr lang="zh-CN" altLang="en-US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b="1">
                <a:sym typeface="+mn-ea"/>
              </a:rPr>
              <a:t>问题说明：</a:t>
            </a:r>
            <a:r>
              <a:rPr lang="zh-CN" altLang="en-US">
                <a:sym typeface="+mn-ea"/>
              </a:rPr>
              <a:t>命令</a:t>
            </a:r>
            <a:r>
              <a:rPr lang="en-US" altLang="zh-CN">
                <a:sym typeface="+mn-ea"/>
              </a:rPr>
              <a:t> 1 </a:t>
            </a:r>
            <a:r>
              <a:rPr lang="zh-CN" altLang="en-US">
                <a:sym typeface="+mn-ea"/>
              </a:rPr>
              <a:t>发送</a:t>
            </a:r>
            <a:r>
              <a:rPr lang="en-US" altLang="zh-CN">
                <a:sym typeface="+mn-ea"/>
              </a:rPr>
              <a:t> m </a:t>
            </a:r>
            <a:r>
              <a:rPr lang="zh-CN" altLang="en-US">
                <a:sym typeface="+mn-ea"/>
              </a:rPr>
              <a:t>次，命令</a:t>
            </a:r>
            <a:r>
              <a:rPr lang="en-US" altLang="zh-CN">
                <a:sym typeface="+mn-ea"/>
              </a:rPr>
              <a:t> 2 </a:t>
            </a:r>
            <a:r>
              <a:rPr lang="zh-CN" altLang="en-US">
                <a:sym typeface="+mn-ea"/>
              </a:rPr>
              <a:t>发送</a:t>
            </a:r>
            <a:r>
              <a:rPr lang="en-US" altLang="zh-CN">
                <a:sym typeface="+mn-ea"/>
              </a:rPr>
              <a:t> n </a:t>
            </a:r>
            <a:r>
              <a:rPr lang="zh-CN" altLang="en-US">
                <a:sym typeface="+mn-ea"/>
              </a:rPr>
              <a:t>次，此时共</a:t>
            </a:r>
            <a:r>
              <a:rPr lang="en-US" altLang="zh-CN">
                <a:sym typeface="+mn-ea"/>
              </a:rPr>
              <a:t> m+n </a:t>
            </a:r>
            <a:r>
              <a:rPr lang="zh-CN" altLang="en-US">
                <a:sym typeface="+mn-ea"/>
              </a:rPr>
              <a:t>个线程会不断读取串口数据到各自的</a:t>
            </a:r>
            <a:r>
              <a:rPr lang="en-US" altLang="zh-CN">
                <a:sym typeface="+mn-ea"/>
              </a:rPr>
              <a:t> Buffer</a:t>
            </a:r>
            <a:r>
              <a:rPr lang="zh-CN" altLang="en-US">
                <a:sym typeface="+mn-ea"/>
              </a:rPr>
              <a:t>，命令</a:t>
            </a:r>
            <a:r>
              <a:rPr lang="en-US" altLang="zh-CN">
                <a:sym typeface="+mn-ea"/>
              </a:rPr>
              <a:t> 1 </a:t>
            </a:r>
            <a:r>
              <a:rPr lang="zh-CN" altLang="en-US">
                <a:sym typeface="+mn-ea"/>
              </a:rPr>
              <a:t>检测到字符串</a:t>
            </a:r>
            <a:r>
              <a:rPr lang="en-US" altLang="zh-CN">
                <a:sym typeface="+mn-ea"/>
              </a:rPr>
              <a:t> s1 </a:t>
            </a:r>
            <a:r>
              <a:rPr lang="zh-CN" altLang="en-US">
                <a:sym typeface="+mn-ea"/>
              </a:rPr>
              <a:t>则返回</a:t>
            </a:r>
            <a:r>
              <a:rPr lang="en-US" altLang="zh-CN">
                <a:sym typeface="+mn-ea"/>
              </a:rPr>
              <a:t> true</a:t>
            </a:r>
            <a:r>
              <a:rPr lang="zh-CN" altLang="en-US">
                <a:sym typeface="+mn-ea"/>
              </a:rPr>
              <a:t>，命令</a:t>
            </a:r>
            <a:r>
              <a:rPr lang="en-US" altLang="zh-CN">
                <a:sym typeface="+mn-ea"/>
              </a:rPr>
              <a:t> 2 </a:t>
            </a:r>
            <a:r>
              <a:rPr lang="zh-CN" altLang="en-US">
                <a:sym typeface="+mn-ea"/>
              </a:rPr>
              <a:t>检测到</a:t>
            </a:r>
            <a:r>
              <a:rPr lang="en-US" altLang="zh-CN">
                <a:sym typeface="+mn-ea"/>
              </a:rPr>
              <a:t> s2 </a:t>
            </a:r>
            <a:r>
              <a:rPr lang="zh-CN" altLang="en-US">
                <a:sym typeface="+mn-ea"/>
              </a:rPr>
              <a:t>则返回</a:t>
            </a:r>
            <a:r>
              <a:rPr lang="en-US" altLang="zh-CN">
                <a:sym typeface="+mn-ea"/>
              </a:rPr>
              <a:t> true</a:t>
            </a:r>
            <a:r>
              <a:rPr lang="zh-CN" altLang="en-US">
                <a:sym typeface="+mn-ea"/>
              </a:rPr>
              <a:t>。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如果多个命令相同，则按照发送顺序依次检测。</a:t>
            </a:r>
            <a:endParaRPr lang="zh-CN" altLang="en-US"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1460" y="2974975"/>
            <a:ext cx="5120640" cy="36950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7505" y="3069590"/>
            <a:ext cx="4944110" cy="33534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sym typeface="+mn-ea"/>
              </a:rPr>
              <a:t>示例</a:t>
            </a:r>
            <a:r>
              <a:rPr lang="en-US" altLang="zh-CN" sz="2000" b="1">
                <a:sym typeface="+mn-ea"/>
              </a:rPr>
              <a:t> 1</a:t>
            </a:r>
            <a:r>
              <a:rPr lang="zh-CN" altLang="en-US" sz="2000" b="1">
                <a:sym typeface="+mn-ea"/>
              </a:rPr>
              <a:t>：</a:t>
            </a:r>
            <a:endParaRPr lang="zh-CN" altLang="en-US" sz="2000" b="1">
              <a:sym typeface="+mn-ea"/>
            </a:endParaRPr>
          </a:p>
          <a:p>
            <a:r>
              <a:rPr lang="zh-CN" altLang="en-US" sz="1600">
                <a:sym typeface="+mn-ea"/>
              </a:rPr>
              <a:t>输入：</a:t>
            </a:r>
            <a:endParaRPr lang="zh-CN" altLang="en-US" sz="16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AT^SN?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AT^VERSION?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AT^SN?</a:t>
            </a:r>
            <a:endParaRPr lang="en-US" altLang="zh-CN" sz="1600">
              <a:sym typeface="+mn-ea"/>
            </a:endParaRPr>
          </a:p>
          <a:p>
            <a:r>
              <a:rPr lang="zh-CN" altLang="en-US" sz="1600">
                <a:sym typeface="+mn-ea"/>
              </a:rPr>
              <a:t>在输入上述命令后，串口数据读取到以下内容：</a:t>
            </a:r>
            <a:endParaRPr lang="zh-CN" altLang="en-US" sz="16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^VERSION=3.0.0.1</a:t>
            </a:r>
            <a:endParaRPr lang="en-US" altLang="zh-CN" sz="1600">
              <a:sym typeface="+mn-ea"/>
            </a:endParaRPr>
          </a:p>
          <a:p>
            <a:pPr marL="0" lvl="1" indent="457200"/>
            <a:r>
              <a:rPr lang="en-US" altLang="zh-CN" sz="1600">
                <a:sym typeface="+mn-ea"/>
              </a:rPr>
              <a:t>^SN=123456</a:t>
            </a:r>
            <a:endParaRPr lang="en-US" altLang="zh-CN" sz="1600">
              <a:sym typeface="+mn-ea"/>
            </a:endParaRPr>
          </a:p>
          <a:p>
            <a:r>
              <a:rPr lang="zh-CN" altLang="en-US" sz="1600">
                <a:sym typeface="+mn-ea"/>
              </a:rPr>
              <a:t>输出：</a:t>
            </a:r>
            <a:endParaRPr lang="zh-CN" altLang="en-US" sz="16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true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true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false</a:t>
            </a:r>
            <a:endParaRPr lang="en-US" altLang="zh-CN" sz="1600">
              <a:sym typeface="+mn-ea"/>
            </a:endParaRPr>
          </a:p>
          <a:p>
            <a:pPr marL="0" lvl="0" indent="0">
              <a:buNone/>
            </a:pPr>
            <a:r>
              <a:rPr lang="zh-CN" altLang="en-US" sz="1600">
                <a:solidFill>
                  <a:schemeClr val="tx1"/>
                </a:solidFill>
                <a:sym typeface="+mn-ea"/>
              </a:rPr>
              <a:t>说明：仅返回了一个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 ^SN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，因此第三条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 AT^SN 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为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 false</a:t>
            </a:r>
            <a:endParaRPr lang="en-US" altLang="zh-CN" sz="1600">
              <a:solidFill>
                <a:schemeClr val="tx1"/>
              </a:solidFill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104890" y="2974975"/>
            <a:ext cx="5120640" cy="36950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210935" y="3069590"/>
            <a:ext cx="4944110" cy="3599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sym typeface="+mn-ea"/>
              </a:rPr>
              <a:t>示例</a:t>
            </a:r>
            <a:r>
              <a:rPr lang="en-US" altLang="zh-CN" sz="2000" b="1">
                <a:sym typeface="+mn-ea"/>
              </a:rPr>
              <a:t> 2</a:t>
            </a:r>
            <a:r>
              <a:rPr lang="zh-CN" altLang="en-US" sz="2000" b="1">
                <a:sym typeface="+mn-ea"/>
              </a:rPr>
              <a:t>：</a:t>
            </a:r>
            <a:endParaRPr lang="zh-CN" altLang="en-US" sz="2000" b="1">
              <a:sym typeface="+mn-ea"/>
            </a:endParaRPr>
          </a:p>
          <a:p>
            <a:r>
              <a:rPr lang="zh-CN" altLang="en-US" sz="1600">
                <a:sym typeface="+mn-ea"/>
              </a:rPr>
              <a:t>输入：</a:t>
            </a:r>
            <a:endParaRPr lang="zh-CN" altLang="en-US" sz="16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AT^SN?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AT^SN?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AT^VERSION?</a:t>
            </a:r>
            <a:endParaRPr lang="en-US" altLang="zh-CN" sz="1600">
              <a:sym typeface="+mn-ea"/>
            </a:endParaRPr>
          </a:p>
          <a:p>
            <a:pPr marL="0" lvl="1" indent="457200"/>
            <a:r>
              <a:rPr lang="en-US" altLang="zh-CN" sz="1600">
                <a:sym typeface="+mn-ea"/>
              </a:rPr>
              <a:t>AT^VERSION?</a:t>
            </a:r>
            <a:endParaRPr lang="en-US" altLang="zh-CN" sz="1600">
              <a:sym typeface="+mn-ea"/>
            </a:endParaRPr>
          </a:p>
          <a:p>
            <a:r>
              <a:rPr lang="zh-CN" altLang="en-US" sz="1600">
                <a:sym typeface="+mn-ea"/>
              </a:rPr>
              <a:t>在输入上述命令后，串口数据读取到以下内容：</a:t>
            </a:r>
            <a:endParaRPr lang="zh-CN" altLang="en-US" sz="16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VERSION=3.0.0.1</a:t>
            </a:r>
            <a:endParaRPr lang="en-US" altLang="zh-CN" sz="1600">
              <a:sym typeface="+mn-ea"/>
            </a:endParaRPr>
          </a:p>
          <a:p>
            <a:pPr marL="0" lvl="1" indent="457200"/>
            <a:r>
              <a:rPr lang="en-US" altLang="zh-CN" sz="1600">
                <a:sym typeface="+mn-ea"/>
              </a:rPr>
              <a:t>^SN=123456</a:t>
            </a:r>
            <a:endParaRPr lang="en-US" altLang="zh-CN" sz="1600">
              <a:sym typeface="+mn-ea"/>
            </a:endParaRPr>
          </a:p>
          <a:p>
            <a:r>
              <a:rPr lang="zh-CN" altLang="en-US" sz="1600">
                <a:sym typeface="+mn-ea"/>
              </a:rPr>
              <a:t>输出：</a:t>
            </a:r>
            <a:endParaRPr lang="zh-CN" altLang="en-US" sz="16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true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false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true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false</a:t>
            </a:r>
            <a:endParaRPr lang="en-US" altLang="zh-CN" sz="16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1645920" y="2390140"/>
            <a:ext cx="3997960" cy="4116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220085" y="2517775"/>
            <a:ext cx="848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命令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6673215" y="2390140"/>
            <a:ext cx="3997960" cy="4116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247380" y="2517775"/>
            <a:ext cx="848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命令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1864360" y="3054985"/>
            <a:ext cx="619125" cy="355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1</a:t>
            </a:r>
            <a:endParaRPr lang="en-US"/>
          </a:p>
        </p:txBody>
      </p:sp>
      <p:sp>
        <p:nvSpPr>
          <p:cNvPr id="10" name="圆角矩形 9"/>
          <p:cNvSpPr/>
          <p:nvPr/>
        </p:nvSpPr>
        <p:spPr>
          <a:xfrm>
            <a:off x="2774315" y="3054985"/>
            <a:ext cx="619125" cy="355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2</a:t>
            </a:r>
            <a:endParaRPr lang="en-US"/>
          </a:p>
        </p:txBody>
      </p:sp>
      <p:sp>
        <p:nvSpPr>
          <p:cNvPr id="11" name="圆角矩形 10"/>
          <p:cNvSpPr/>
          <p:nvPr/>
        </p:nvSpPr>
        <p:spPr>
          <a:xfrm>
            <a:off x="3684270" y="3054985"/>
            <a:ext cx="619125" cy="355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...</a:t>
            </a:r>
            <a:endParaRPr lang="en-US"/>
          </a:p>
        </p:txBody>
      </p:sp>
      <p:sp>
        <p:nvSpPr>
          <p:cNvPr id="12" name="圆角矩形 11"/>
          <p:cNvSpPr/>
          <p:nvPr/>
        </p:nvSpPr>
        <p:spPr>
          <a:xfrm>
            <a:off x="4723765" y="3054985"/>
            <a:ext cx="619125" cy="355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m</a:t>
            </a:r>
            <a:endParaRPr 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615950" y="2226310"/>
            <a:ext cx="0" cy="4444365"/>
          </a:xfrm>
          <a:prstGeom prst="straightConnector1">
            <a:avLst/>
          </a:prstGeom>
          <a:ln w="28575">
            <a:solidFill>
              <a:srgbClr val="C00000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57505" y="381635"/>
            <a:ext cx="113398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并发流程图</a:t>
            </a:r>
            <a:endParaRPr lang="zh-CN" altLang="en-US" sz="3200" b="1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jY0MjQ2OWI4OTQ2ZjgzOTY3ZDM2OTg3ZGE3M2MxZWQifQ=="/>
  <p:tag name="KSO_WPP_MARK_KEY" val="52eb16e3-6392-433a-aaa0-de972717f81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470</Words>
  <Application>WPS 演示</Application>
  <PresentationFormat>宽屏</PresentationFormat>
  <Paragraphs>48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chao</dc:creator>
  <cp:lastModifiedBy>chao</cp:lastModifiedBy>
  <cp:revision>48</cp:revision>
  <dcterms:created xsi:type="dcterms:W3CDTF">2022-11-06T12:47:00Z</dcterms:created>
  <dcterms:modified xsi:type="dcterms:W3CDTF">2022-11-06T13:07:03Z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F37CF6C5C1D54A58A1C63D817CCFFEA3</vt:lpwstr>
  </property>
  <property fmtid="{D5CDD505-2E9C-101B-9397-08002B2CF9AE}" pid="3" name="KSOProductBuildVer">
    <vt:lpwstr>2052-11.1.0.12598</vt:lpwstr>
  </property>
</Properties>
</file>