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53"/>
  </p:notesMasterIdLst>
  <p:handoutMasterIdLst>
    <p:handoutMasterId r:id="rId54"/>
  </p:handoutMasterIdLst>
  <p:sldIdLst>
    <p:sldId id="264" r:id="rId5"/>
    <p:sldId id="294" r:id="rId6"/>
    <p:sldId id="273" r:id="rId7"/>
    <p:sldId id="267" r:id="rId8"/>
    <p:sldId id="277" r:id="rId9"/>
    <p:sldId id="297" r:id="rId10"/>
    <p:sldId id="296" r:id="rId11"/>
    <p:sldId id="298" r:id="rId12"/>
    <p:sldId id="299" r:id="rId13"/>
    <p:sldId id="295" r:id="rId14"/>
    <p:sldId id="266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8" r:id="rId25"/>
    <p:sldId id="310" r:id="rId26"/>
    <p:sldId id="316" r:id="rId27"/>
    <p:sldId id="317" r:id="rId28"/>
    <p:sldId id="269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292" r:id="rId37"/>
    <p:sldId id="325" r:id="rId38"/>
    <p:sldId id="326" r:id="rId39"/>
    <p:sldId id="327" r:id="rId40"/>
    <p:sldId id="328" r:id="rId41"/>
    <p:sldId id="293" r:id="rId42"/>
    <p:sldId id="329" r:id="rId43"/>
    <p:sldId id="330" r:id="rId44"/>
    <p:sldId id="331" r:id="rId45"/>
    <p:sldId id="333" r:id="rId46"/>
    <p:sldId id="336" r:id="rId47"/>
    <p:sldId id="334" r:id="rId48"/>
    <p:sldId id="337" r:id="rId49"/>
    <p:sldId id="338" r:id="rId50"/>
    <p:sldId id="335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3F"/>
    <a:srgbClr val="D34328"/>
    <a:srgbClr val="0000CC"/>
    <a:srgbClr val="F4A628"/>
    <a:srgbClr val="2C3533"/>
    <a:srgbClr val="553A6C"/>
    <a:srgbClr val="308DA2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18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B6EE2-E416-534D-A38E-36FCDFBAE2AC}" type="datetimeFigureOut">
              <a:rPr kumimoji="1" lang="zh-CN" altLang="en-US" smtClean="0"/>
              <a:pPr/>
              <a:t>2017/5/10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EB31-7C84-7045-8BFC-EA6955735D6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2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C9BD2-F4BA-4EDF-88F7-7541CB49F5E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E6673-68A9-472A-A65D-BC220B213B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1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E6673-68A9-472A-A65D-BC220B213B1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9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E6673-68A9-472A-A65D-BC220B213B1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9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E6673-68A9-472A-A65D-BC220B213B1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6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3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C2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D34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4A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3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553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308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8" r:id="rId2"/>
    <p:sldLayoutId id="2147493462" r:id="rId3"/>
    <p:sldLayoutId id="2147493463" r:id="rId4"/>
    <p:sldLayoutId id="2147493464" r:id="rId5"/>
    <p:sldLayoutId id="2147493465" r:id="rId6"/>
    <p:sldLayoutId id="2147493466" r:id="rId7"/>
    <p:sldLayoutId id="214749346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3533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flipV="1">
            <a:off x="3631723" y="0"/>
            <a:ext cx="1880554" cy="950754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rgbClr val="DC243F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" y="2042089"/>
            <a:ext cx="9144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</a:rPr>
              <a:t>ADO.NET</a:t>
            </a:r>
          </a:p>
          <a:p>
            <a:pPr algn="ctr"/>
            <a:endParaRPr kumimoji="1" lang="zh-CN" altLang="en-US" sz="4000" b="1" dirty="0" smtClean="0">
              <a:solidFill>
                <a:schemeClr val="bg1"/>
              </a:solidFill>
            </a:endParaRPr>
          </a:p>
          <a:p>
            <a:pPr algn="ctr"/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1723" y="119408"/>
            <a:ext cx="188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.NET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63446" y="4774168"/>
            <a:ext cx="188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：林志燕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0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20" y="473833"/>
            <a:ext cx="18470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ADO.NET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拓展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1009650"/>
            <a:ext cx="8591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Entity Framework</a:t>
            </a:r>
            <a:r>
              <a:rPr lang="zh-CN" altLang="en-US" sz="1600" dirty="0" smtClean="0"/>
              <a:t> （</a:t>
            </a:r>
            <a:r>
              <a:rPr lang="en-US" altLang="zh-CN" sz="1600" dirty="0" smtClean="0"/>
              <a:t>EF</a:t>
            </a:r>
            <a:r>
              <a:rPr lang="zh-CN" altLang="en-US" sz="1600" dirty="0" smtClean="0"/>
              <a:t>）和</a:t>
            </a:r>
            <a:r>
              <a:rPr lang="en-US" altLang="zh-CN" sz="1600" dirty="0" smtClean="0"/>
              <a:t>LINQ</a:t>
            </a:r>
            <a:r>
              <a:rPr lang="zh-CN" altLang="en-US" sz="1600" dirty="0" smtClean="0"/>
              <a:t>是微软为了提高</a:t>
            </a:r>
            <a:r>
              <a:rPr lang="en-US" altLang="zh-CN" sz="1600" dirty="0" smtClean="0"/>
              <a:t>ADO.NET</a:t>
            </a:r>
            <a:r>
              <a:rPr lang="zh-CN" altLang="en-US" sz="1600" dirty="0" smtClean="0"/>
              <a:t>核心功能而建立的两个新的工具。需要注意的是，</a:t>
            </a:r>
            <a:r>
              <a:rPr lang="zh-CN" altLang="en-US" sz="1600" b="1" dirty="0" smtClean="0">
                <a:solidFill>
                  <a:srgbClr val="DC243F"/>
                </a:solidFill>
              </a:rPr>
              <a:t>它们并不是</a:t>
            </a:r>
            <a:r>
              <a:rPr lang="en-US" altLang="zh-CN" sz="1600" b="1" dirty="0" smtClean="0">
                <a:solidFill>
                  <a:srgbClr val="DC243F"/>
                </a:solidFill>
              </a:rPr>
              <a:t>ADO.NET</a:t>
            </a:r>
            <a:r>
              <a:rPr lang="zh-CN" altLang="en-US" sz="1600" b="1" dirty="0" smtClean="0">
                <a:solidFill>
                  <a:srgbClr val="DC243F"/>
                </a:solidFill>
              </a:rPr>
              <a:t>的基本组成部分</a:t>
            </a:r>
            <a:r>
              <a:rPr lang="zh-CN" altLang="en-US" sz="16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      </a:t>
            </a:r>
            <a:r>
              <a:rPr lang="en-US" altLang="zh-CN" sz="1600" dirty="0" smtClean="0"/>
              <a:t>Entity Framework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EF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利用了抽象化数据结构的方式，将每个数据库对象都转换成应用程序对象 </a:t>
            </a:r>
            <a:r>
              <a:rPr lang="en-US" altLang="zh-CN" sz="1600" dirty="0" smtClean="0"/>
              <a:t>(entity)</a:t>
            </a:r>
            <a:r>
              <a:rPr lang="zh-CN" altLang="en-US" sz="1600" dirty="0" smtClean="0"/>
              <a:t>，而数据字段都转换为属性 </a:t>
            </a:r>
            <a:r>
              <a:rPr lang="en-US" altLang="zh-CN" sz="1600" dirty="0" smtClean="0"/>
              <a:t>(property)</a:t>
            </a:r>
            <a:r>
              <a:rPr lang="zh-CN" altLang="en-US" sz="1600" dirty="0" smtClean="0"/>
              <a:t>，关系则转换为结合属性 </a:t>
            </a:r>
            <a:r>
              <a:rPr lang="en-US" altLang="zh-CN" sz="1600" dirty="0" smtClean="0"/>
              <a:t>(association)</a:t>
            </a:r>
            <a:r>
              <a:rPr lang="zh-CN" altLang="en-US" sz="1600" dirty="0" smtClean="0"/>
              <a:t>，让数据库的 </a:t>
            </a:r>
            <a:r>
              <a:rPr lang="en-US" altLang="zh-CN" sz="1600" dirty="0" smtClean="0"/>
              <a:t>E/R </a:t>
            </a:r>
            <a:r>
              <a:rPr lang="zh-CN" altLang="en-US" sz="1600" dirty="0" smtClean="0"/>
              <a:t>模型完全的转成对象模型。而在抽象化的结构之下，则是高度集成与对应结构的概念层、对应层和储存层，以及支持 </a:t>
            </a:r>
            <a:r>
              <a:rPr lang="en-US" altLang="zh-CN" sz="1600" dirty="0" smtClean="0"/>
              <a:t>Entity Framework </a:t>
            </a:r>
            <a:r>
              <a:rPr lang="zh-CN" altLang="en-US" sz="1600" dirty="0" smtClean="0"/>
              <a:t>的数据提供者 </a:t>
            </a:r>
            <a:r>
              <a:rPr lang="en-US" altLang="zh-CN" sz="1600" dirty="0" smtClean="0"/>
              <a:t>(provider)</a:t>
            </a:r>
            <a:r>
              <a:rPr lang="zh-CN" altLang="en-US" sz="1600" dirty="0" smtClean="0"/>
              <a:t>，让数据访问的工作得以顺利与完整的进行。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      </a:t>
            </a:r>
            <a:r>
              <a:rPr lang="en-US" altLang="zh-CN" sz="1600" dirty="0" smtClean="0"/>
              <a:t>LINQ</a:t>
            </a:r>
            <a:r>
              <a:rPr lang="zh-CN" altLang="en-US" sz="1600" dirty="0" smtClean="0"/>
              <a:t>允许编写</a:t>
            </a:r>
            <a:r>
              <a:rPr lang="en-US" altLang="zh-CN" sz="1600" dirty="0" smtClean="0"/>
              <a:t>C#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Visual Basic</a:t>
            </a:r>
            <a:r>
              <a:rPr lang="zh-CN" altLang="en-US" sz="1600" dirty="0" smtClean="0"/>
              <a:t>代码以查询数据库相同的方式操作内存数据。</a:t>
            </a:r>
            <a:r>
              <a:rPr lang="en-US" altLang="zh-CN" sz="1600" dirty="0" smtClean="0"/>
              <a:t>LINQ</a:t>
            </a:r>
            <a:r>
              <a:rPr lang="zh-CN" altLang="en-US" sz="1600" dirty="0" smtClean="0"/>
              <a:t>是一个通用的数据工具，可以让你非常容易地融合不同数据源的数据，并得到单一的数据结果集。</a:t>
            </a: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553A6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6533" y="409781"/>
            <a:ext cx="281093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.NET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数据提供程序</a:t>
            </a:r>
            <a:endParaRPr lang="en-US" altLang="zh-CN" sz="2000" b="1" dirty="0" smtClean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5991" y="1689100"/>
            <a:ext cx="1880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2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008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什么是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.NET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数据提供程序？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.NET Framework</a:t>
            </a:r>
            <a:r>
              <a:rPr lang="zh-CN" altLang="en-US" b="1" dirty="0" smtClean="0"/>
              <a:t>数据提供程序</a:t>
            </a:r>
            <a:r>
              <a:rPr lang="zh-CN" altLang="en-US" sz="1400" dirty="0" smtClean="0"/>
              <a:t>用于连接数据库、执行命令和检索结果。这些结果将被直接处理，放置在 </a:t>
            </a:r>
            <a:r>
              <a:rPr lang="en-US" altLang="zh-CN" sz="1400" dirty="0" err="1" smtClean="0"/>
              <a:t>DataSet</a:t>
            </a:r>
            <a:r>
              <a:rPr lang="en-US" altLang="zh-CN" sz="1400" dirty="0" smtClean="0"/>
              <a:t> </a:t>
            </a:r>
            <a:r>
              <a:rPr lang="zh-CN" altLang="en-US" sz="1400" dirty="0" smtClean="0"/>
              <a:t>中以便根据需要向用户公开、与多个源中的数据组合，或在层之间进行远程处理。</a:t>
            </a:r>
            <a:r>
              <a:rPr lang="en-US" altLang="zh-CN" sz="1400" dirty="0" smtClean="0"/>
              <a:t>.NET Framework </a:t>
            </a:r>
            <a:r>
              <a:rPr lang="zh-CN" altLang="en-US" sz="1400" dirty="0" smtClean="0"/>
              <a:t>数据提供程序是轻量的，它在数据源和代码之间创建最小的分层，并在不降低功能性的情况下提高性能。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52422" y="2428874"/>
          <a:ext cx="8458202" cy="2622730"/>
        </p:xfrm>
        <a:graphic>
          <a:graphicData uri="http://schemas.openxmlformats.org/drawingml/2006/table">
            <a:tbl>
              <a:tblPr/>
              <a:tblGrid>
                <a:gridCol w="4229101"/>
                <a:gridCol w="4229101"/>
              </a:tblGrid>
              <a:tr h="201749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DC243F"/>
                          </a:solidFill>
                        </a:rPr>
                        <a:t>.NET</a:t>
                      </a:r>
                      <a:r>
                        <a:rPr lang="zh-CN" altLang="en-US" sz="1400" b="1" dirty="0">
                          <a:solidFill>
                            <a:srgbClr val="DC243F"/>
                          </a:solidFill>
                        </a:rPr>
                        <a:t>数据提供程序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说明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797"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用于 </a:t>
                      </a:r>
                      <a:r>
                        <a:rPr lang="en-US" sz="1400" b="1" dirty="0"/>
                        <a:t>SQL Server </a:t>
                      </a:r>
                      <a:r>
                        <a:rPr lang="zh-CN" altLang="en-US" sz="1400" b="1" dirty="0"/>
                        <a:t>的数据提供程序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提供对 </a:t>
                      </a:r>
                      <a:r>
                        <a:rPr lang="en-US" sz="1000" dirty="0"/>
                        <a:t>Microsoft SQL Server 7.0 </a:t>
                      </a:r>
                      <a:r>
                        <a:rPr lang="zh-CN" altLang="en-US" sz="1000" dirty="0"/>
                        <a:t>或更高版本中数据的访问。使用 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</a:rPr>
                        <a:t>System.Data.SqlClient</a:t>
                      </a:r>
                      <a:r>
                        <a:rPr lang="en-US" sz="1400" dirty="0"/>
                        <a:t> </a:t>
                      </a:r>
                      <a:r>
                        <a:rPr lang="zh-CN" altLang="en-US" sz="1000" dirty="0"/>
                        <a:t>命名空间。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</a:tr>
              <a:tr h="389292"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用于 </a:t>
                      </a:r>
                      <a:r>
                        <a:rPr lang="en-US" sz="1400" b="1" dirty="0"/>
                        <a:t>OLE DB </a:t>
                      </a:r>
                      <a:r>
                        <a:rPr lang="zh-CN" altLang="en-US" sz="1400" b="1" dirty="0"/>
                        <a:t>的数据提供程序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提供对使用 </a:t>
                      </a:r>
                      <a:r>
                        <a:rPr lang="en-US" altLang="zh-CN" sz="1000" dirty="0"/>
                        <a:t>OLE DB </a:t>
                      </a:r>
                      <a:r>
                        <a:rPr lang="zh-CN" altLang="en-US" sz="1000" dirty="0"/>
                        <a:t>公开的数据源中数据的访问。使用 </a:t>
                      </a:r>
                      <a:r>
                        <a:rPr lang="en-US" altLang="zh-CN" sz="1400" b="1" dirty="0" err="1">
                          <a:solidFill>
                            <a:srgbClr val="0000FF"/>
                          </a:solidFill>
                        </a:rPr>
                        <a:t>System.Data.OleDb</a:t>
                      </a:r>
                      <a:r>
                        <a:rPr lang="zh-CN" altLang="en-US" sz="1000" dirty="0"/>
                        <a:t> 命名空间。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389292"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用于 </a:t>
                      </a:r>
                      <a:r>
                        <a:rPr lang="en-US" sz="1400" b="1" dirty="0"/>
                        <a:t>ODBC </a:t>
                      </a:r>
                      <a:r>
                        <a:rPr lang="zh-CN" altLang="en-US" sz="1400" b="1" dirty="0"/>
                        <a:t>的数据提供程序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提供对使用 </a:t>
                      </a:r>
                      <a:r>
                        <a:rPr lang="en-US" altLang="zh-CN" sz="1000" dirty="0"/>
                        <a:t>ODBC </a:t>
                      </a:r>
                      <a:r>
                        <a:rPr lang="zh-CN" altLang="en-US" sz="1000" dirty="0"/>
                        <a:t>公开的数据源中数据的访问。使用 </a:t>
                      </a:r>
                      <a:r>
                        <a:rPr lang="en-US" altLang="zh-CN" sz="1400" b="1" dirty="0" err="1">
                          <a:solidFill>
                            <a:srgbClr val="0000FF"/>
                          </a:solidFill>
                        </a:rPr>
                        <a:t>System.Data.Odbc</a:t>
                      </a:r>
                      <a:r>
                        <a:rPr lang="zh-CN" altLang="en-US" sz="1400" dirty="0"/>
                        <a:t> </a:t>
                      </a:r>
                      <a:r>
                        <a:rPr lang="zh-CN" altLang="en-US" sz="1000" dirty="0"/>
                        <a:t>命名空间。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</a:tr>
              <a:tr h="701277"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用于 </a:t>
                      </a:r>
                      <a:r>
                        <a:rPr lang="en-US" sz="1400" b="1" dirty="0"/>
                        <a:t>Oracle </a:t>
                      </a:r>
                      <a:r>
                        <a:rPr lang="zh-CN" altLang="en-US" sz="1400" b="1" dirty="0"/>
                        <a:t>的数据提供程序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适用于 </a:t>
                      </a:r>
                      <a:r>
                        <a:rPr lang="en-US" sz="1000" dirty="0"/>
                        <a:t>Oracle </a:t>
                      </a:r>
                      <a:r>
                        <a:rPr lang="zh-CN" altLang="en-US" sz="1000" dirty="0"/>
                        <a:t>数据源。用于 </a:t>
                      </a:r>
                      <a:r>
                        <a:rPr lang="en-US" sz="1000" dirty="0"/>
                        <a:t>Oracle </a:t>
                      </a:r>
                      <a:r>
                        <a:rPr lang="zh-CN" altLang="en-US" sz="1000" dirty="0"/>
                        <a:t>的 </a:t>
                      </a:r>
                      <a:r>
                        <a:rPr lang="en-US" altLang="zh-CN" sz="1000" dirty="0"/>
                        <a:t>.</a:t>
                      </a:r>
                      <a:r>
                        <a:rPr lang="en-US" sz="1000" dirty="0"/>
                        <a:t>NET Framework </a:t>
                      </a:r>
                      <a:r>
                        <a:rPr lang="zh-CN" altLang="en-US" sz="1000" dirty="0"/>
                        <a:t>数据提供程序支持 </a:t>
                      </a:r>
                      <a:r>
                        <a:rPr lang="en-US" sz="1000" dirty="0"/>
                        <a:t>Oracle </a:t>
                      </a:r>
                      <a:r>
                        <a:rPr lang="zh-CN" altLang="en-US" sz="1000" dirty="0"/>
                        <a:t>客户端软件 </a:t>
                      </a:r>
                      <a:r>
                        <a:rPr lang="en-US" altLang="zh-CN" sz="1000" dirty="0"/>
                        <a:t>8.1.7 </a:t>
                      </a:r>
                      <a:r>
                        <a:rPr lang="zh-CN" altLang="en-US" sz="1000" dirty="0"/>
                        <a:t>和更高版本，并使用</a:t>
                      </a:r>
                      <a:r>
                        <a:rPr lang="zh-CN" altLang="en-US" sz="1000" dirty="0">
                          <a:solidFill>
                            <a:srgbClr val="0000FF"/>
                          </a:solidFill>
                        </a:rPr>
                        <a:t> 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</a:rPr>
                        <a:t>System.Data.OracleClient</a:t>
                      </a:r>
                      <a:r>
                        <a:rPr lang="en-US" sz="1000" dirty="0"/>
                        <a:t> </a:t>
                      </a:r>
                      <a:r>
                        <a:rPr lang="zh-CN" altLang="en-US" sz="1000" dirty="0"/>
                        <a:t>命名空间。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389292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EntityClient</a:t>
                      </a:r>
                      <a:r>
                        <a:rPr lang="en-US" sz="1400" b="1" dirty="0"/>
                        <a:t> </a:t>
                      </a:r>
                      <a:r>
                        <a:rPr lang="zh-CN" altLang="en-US" sz="1400" b="1" dirty="0"/>
                        <a:t>提供程序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提供对实体数据模型 </a:t>
                      </a:r>
                      <a:r>
                        <a:rPr lang="en-US" altLang="zh-CN" sz="1000" dirty="0"/>
                        <a:t>(EDM) </a:t>
                      </a:r>
                      <a:r>
                        <a:rPr lang="zh-CN" altLang="en-US" sz="1000" dirty="0"/>
                        <a:t>应用程序的数据访问。使用</a:t>
                      </a:r>
                      <a:r>
                        <a:rPr lang="zh-CN" altLang="en-US" sz="1000" dirty="0">
                          <a:solidFill>
                            <a:srgbClr val="0000FF"/>
                          </a:solidFill>
                        </a:rPr>
                        <a:t> </a:t>
                      </a:r>
                      <a:r>
                        <a:rPr lang="en-US" altLang="zh-CN" sz="1400" b="1" dirty="0" err="1">
                          <a:solidFill>
                            <a:srgbClr val="0000FF"/>
                          </a:solidFill>
                        </a:rPr>
                        <a:t>System.Data.EntityClient</a:t>
                      </a:r>
                      <a:r>
                        <a:rPr lang="zh-CN" altLang="en-US" sz="1400" dirty="0"/>
                        <a:t> </a:t>
                      </a:r>
                      <a:r>
                        <a:rPr lang="zh-CN" altLang="en-US" sz="1000" dirty="0"/>
                        <a:t>命名空间。</a:t>
                      </a:r>
                    </a:p>
                  </a:txBody>
                  <a:tcPr marL="16127" marR="16127" marT="16127" marB="16127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.NET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数据提供程序的核心对象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1390649" y="1609725"/>
            <a:ext cx="2257425" cy="819150"/>
          </a:xfrm>
          <a:prstGeom prst="flowChartAlternateProcess">
            <a:avLst/>
          </a:prstGeom>
          <a:solidFill>
            <a:srgbClr val="308DA2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Connection</a:t>
            </a:r>
            <a:endParaRPr lang="zh-CN" altLang="en-US" sz="2400" b="1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5172074" y="1609725"/>
            <a:ext cx="2257425" cy="819150"/>
          </a:xfrm>
          <a:prstGeom prst="flowChartAlternateProcess">
            <a:avLst/>
          </a:prstGeom>
          <a:solidFill>
            <a:srgbClr val="553A6C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Command</a:t>
            </a:r>
            <a:endParaRPr lang="zh-CN" altLang="en-US" sz="2400" b="1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1390649" y="3486150"/>
            <a:ext cx="2257425" cy="819150"/>
          </a:xfrm>
          <a:prstGeom prst="flowChartAlternateProcess">
            <a:avLst/>
          </a:prstGeom>
          <a:solidFill>
            <a:srgbClr val="2C3533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DataReader</a:t>
            </a:r>
            <a:endParaRPr lang="zh-CN" altLang="en-US" sz="2400" b="1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5172074" y="3486150"/>
            <a:ext cx="2257425" cy="819150"/>
          </a:xfrm>
          <a:prstGeom prst="flowChartAlternateProcess">
            <a:avLst/>
          </a:prstGeom>
          <a:solidFill>
            <a:srgbClr val="F4A628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DataApapter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7909802" y="695600"/>
            <a:ext cx="720080" cy="4447899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55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8629882" y="1563638"/>
            <a:ext cx="360040" cy="3579862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2C3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990194" y="2995414"/>
            <a:ext cx="1143744" cy="214808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F4A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5292" y="638450"/>
            <a:ext cx="7251858" cy="80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DC243F"/>
                </a:solidFill>
              </a:rPr>
              <a:t>Parameter</a:t>
            </a:r>
            <a:r>
              <a:rPr lang="zh-CN" altLang="en-US" sz="1600" b="1" dirty="0" smtClean="0">
                <a:solidFill>
                  <a:srgbClr val="DC243F"/>
                </a:solidFill>
              </a:rPr>
              <a:t>对象</a:t>
            </a:r>
            <a:r>
              <a:rPr lang="en-US" altLang="zh-CN" sz="1600" b="1" dirty="0" smtClean="0">
                <a:solidFill>
                  <a:srgbClr val="DC243F"/>
                </a:solidFill>
              </a:rPr>
              <a:t> </a:t>
            </a:r>
          </a:p>
          <a:p>
            <a:pPr marL="171450" lvl="1" indent="-171450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dirty="0" smtClean="0">
                <a:solidFill>
                  <a:srgbClr val="DC243F"/>
                </a:solidFill>
              </a:rPr>
              <a:t>   </a:t>
            </a:r>
            <a:r>
              <a:rPr lang="en-US" altLang="zh-CN" sz="1600" dirty="0" smtClean="0">
                <a:solidFill>
                  <a:srgbClr val="242424"/>
                </a:solidFill>
              </a:rPr>
              <a:t>Parameter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对象定义了命令和存储过程的输入、输出和返回值参数。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191319" y="26428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其他重要对象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01492" y="1964530"/>
            <a:ext cx="8090290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/>
              <a:t>先看这样一段代码，也许很多人曾经都写过，包括我自己：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strSQL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FROM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users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WHERE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(name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'" + userName + "'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(pw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'"+ passWord +"'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/>
              <a:t>只要懂一点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语法的童鞋都知道，这不就是一个简单的登陆查询验证代码吗？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01492" y="3012604"/>
            <a:ext cx="56992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/>
              <a:t>但是如果用户是那些技术高超的高级用户？</a:t>
            </a:r>
            <a:r>
              <a:rPr lang="zh-CN" altLang="zh-CN" sz="1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userName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OR '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'='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passWord </a:t>
            </a:r>
            <a:r>
              <a:rPr lang="zh-CN" altLang="zh-CN" sz="1100" dirty="0" smtClean="0">
                <a:solidFill>
                  <a:srgbClr val="8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"</a:t>
            </a:r>
            <a:r>
              <a:rPr lang="zh-CN" altLang="zh-CN" sz="11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 OR '</a:t>
            </a:r>
            <a:r>
              <a:rPr lang="zh-CN" altLang="zh-CN" sz="1100" b="1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zh-CN" sz="11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'='</a:t>
            </a:r>
            <a:r>
              <a:rPr lang="zh-CN" altLang="zh-CN" sz="1100" b="1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";</a:t>
            </a:r>
            <a:r>
              <a:rPr lang="zh-CN" altLang="zh-CN" sz="8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93390" y="3773302"/>
            <a:ext cx="862988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/>
              <a:t>我们将</a:t>
            </a:r>
            <a:r>
              <a:rPr lang="en-US" altLang="zh-CN" sz="1200" dirty="0" err="1" smtClean="0"/>
              <a:t>userName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passWord</a:t>
            </a:r>
            <a:r>
              <a:rPr lang="zh-CN" altLang="en-US" sz="1200" dirty="0" smtClean="0"/>
              <a:t>变量带入</a:t>
            </a:r>
            <a:r>
              <a:rPr lang="en-US" altLang="zh-CN" sz="1200" dirty="0" err="1" smtClean="0"/>
              <a:t>strSQL</a:t>
            </a:r>
            <a:r>
              <a:rPr lang="zh-CN" altLang="en-US" sz="1200" dirty="0" smtClean="0"/>
              <a:t>变量后，将得到这样的一条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strSQL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FROM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users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(name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'1'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'1'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(pw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'1'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'1'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zh-CN" altLang="zh-CN" sz="8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1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/>
              <a:t>其实等同于</a:t>
            </a:r>
            <a:endParaRPr lang="en-US" altLang="zh-CN" sz="11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strSQL </a:t>
            </a:r>
            <a:r>
              <a:rPr lang="zh-CN" altLang="zh-CN" sz="1100" dirty="0" smtClean="0">
                <a:solidFill>
                  <a:srgbClr val="8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"</a:t>
            </a:r>
            <a:r>
              <a:rPr lang="zh-CN" altLang="zh-CN" sz="11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zh-CN" altLang="zh-CN" sz="1100" dirty="0" smtClean="0">
                <a:solidFill>
                  <a:srgbClr val="8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zh-CN" altLang="zh-CN" sz="11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</a:t>
            </a:r>
            <a:r>
              <a:rPr lang="zh-CN" altLang="zh-CN" sz="11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users;"</a:t>
            </a:r>
            <a:r>
              <a:rPr lang="zh-CN" altLang="zh-CN" sz="8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build="allAtOnce"/>
      <p:bldP spid="37890" grpId="0" build="allAtOnce"/>
      <p:bldP spid="3789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7909802" y="695600"/>
            <a:ext cx="720080" cy="4447899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55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8629882" y="1563638"/>
            <a:ext cx="360040" cy="3579862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2C3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990194" y="2995414"/>
            <a:ext cx="1143744" cy="214808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F4A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1"/>
          <p:cNvSpPr txBox="1"/>
          <p:nvPr/>
        </p:nvSpPr>
        <p:spPr>
          <a:xfrm>
            <a:off x="191319" y="26428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其他重要对象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893" y="1057550"/>
            <a:ext cx="7581081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上面的情况，用专业术语来说就是一个简单的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注入（</a:t>
            </a:r>
            <a:r>
              <a:rPr lang="en-US" altLang="zh-CN" sz="1200" dirty="0" smtClean="0"/>
              <a:t>SQL injection</a:t>
            </a:r>
            <a:r>
              <a:rPr lang="zh-CN" altLang="en-US" sz="1200" dirty="0" smtClean="0"/>
              <a:t>）。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有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注入的出现，因此就有参数化查询（</a:t>
            </a:r>
            <a:r>
              <a:rPr lang="en-US" altLang="zh-CN" sz="1200" dirty="0" smtClean="0"/>
              <a:t>Parameterized Query </a:t>
            </a:r>
            <a:r>
              <a:rPr lang="zh-CN" altLang="en-US" sz="1200" dirty="0" smtClean="0"/>
              <a:t>）的出现。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90499" y="2132836"/>
            <a:ext cx="7448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DC243F"/>
                </a:solidFill>
              </a:rPr>
              <a:t>参数化查询是指在设计与数据库连结并存取资料时，在需要填入数值或资料的地方，使用参数 </a:t>
            </a:r>
            <a:r>
              <a:rPr lang="en-US" altLang="zh-CN" sz="1200" b="1" dirty="0" smtClean="0">
                <a:solidFill>
                  <a:srgbClr val="DC243F"/>
                </a:solidFill>
              </a:rPr>
              <a:t>(Parameter) 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来给值</a:t>
            </a:r>
            <a:endParaRPr lang="en-US" altLang="zh-CN" sz="1200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这个方法目前已被视为最有效可预防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注入</a:t>
            </a:r>
            <a:r>
              <a:rPr lang="en-US" altLang="zh-CN" sz="1200" dirty="0" smtClean="0"/>
              <a:t>(SQL Injection) </a:t>
            </a:r>
            <a:r>
              <a:rPr lang="zh-CN" altLang="en-US" sz="1200" dirty="0" smtClean="0"/>
              <a:t>的攻击手法的防御方式。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DC243F"/>
                </a:solidFill>
              </a:rPr>
              <a:t>原理：</a:t>
            </a:r>
            <a:endParaRPr lang="en-US" altLang="zh-CN" sz="1200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在使用参数化查询的情况下，数据库服务器不会将参数的内容视为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指令的一部份来处理，而是在数据库完成 </a:t>
            </a:r>
            <a:r>
              <a:rPr lang="en-US" altLang="zh-CN" sz="1200" dirty="0" smtClean="0"/>
              <a:t>SQL </a:t>
            </a:r>
            <a:r>
              <a:rPr lang="zh-CN" altLang="en-US" sz="1200" dirty="0" smtClean="0"/>
              <a:t>指令的编译后，才套用参数执行，因此就算参数中含有具破坏性的指令，也不会被数据库所执行。</a:t>
            </a:r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7909802" y="695600"/>
            <a:ext cx="720080" cy="4447899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55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8629882" y="1563638"/>
            <a:ext cx="360040" cy="3579862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2C3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990194" y="2995414"/>
            <a:ext cx="1143744" cy="214808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F4A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1"/>
          <p:cNvSpPr txBox="1"/>
          <p:nvPr/>
        </p:nvSpPr>
        <p:spPr>
          <a:xfrm>
            <a:off x="191319" y="26428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其他重要对象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99" y="1066036"/>
            <a:ext cx="74485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DC243F"/>
                </a:solidFill>
              </a:rPr>
              <a:t>说了这么多</a:t>
            </a:r>
            <a:r>
              <a:rPr lang="zh-CN" altLang="en-US" sz="1200" dirty="0" smtClean="0"/>
              <a:t>无非是想说明</a:t>
            </a:r>
            <a:r>
              <a:rPr lang="en-US" altLang="zh-CN" sz="1200" dirty="0" smtClean="0"/>
              <a:t>Parameter</a:t>
            </a:r>
            <a:r>
              <a:rPr lang="zh-CN" altLang="en-US" sz="1200" dirty="0" smtClean="0"/>
              <a:t>对象的重要性，先来个例子吧。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Parameter</a:t>
            </a:r>
            <a:r>
              <a:rPr lang="zh-CN" altLang="en-US" sz="1200" dirty="0" smtClean="0"/>
              <a:t>对象有两个非常重要的属性：</a:t>
            </a:r>
            <a:r>
              <a:rPr lang="en-US" altLang="zh-CN" sz="1200" b="1" dirty="0" err="1" smtClean="0">
                <a:solidFill>
                  <a:srgbClr val="DC243F"/>
                </a:solidFill>
              </a:rPr>
              <a:t>DBType</a:t>
            </a:r>
            <a:r>
              <a:rPr lang="zh-CN" altLang="en-US" sz="1200" dirty="0" smtClean="0"/>
              <a:t>和</a:t>
            </a:r>
            <a:r>
              <a:rPr lang="en-US" altLang="zh-CN" sz="1200" b="1" dirty="0" smtClean="0">
                <a:solidFill>
                  <a:srgbClr val="DC243F"/>
                </a:solidFill>
              </a:rPr>
              <a:t>Value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DBType</a:t>
            </a:r>
            <a:r>
              <a:rPr lang="zh-CN" altLang="en-US" sz="1200" dirty="0" smtClean="0"/>
              <a:t>用来设置或获取参数的类型，</a:t>
            </a:r>
            <a:r>
              <a:rPr lang="en-US" altLang="zh-CN" sz="1200" dirty="0" smtClean="0"/>
              <a:t>Value</a:t>
            </a:r>
            <a:r>
              <a:rPr lang="zh-CN" altLang="en-US" sz="1200" dirty="0" smtClean="0"/>
              <a:t>则用来设置或获取参数的值。</a:t>
            </a:r>
            <a:endParaRPr lang="zh-CN" altLang="en-US" sz="12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1" y="2419151"/>
            <a:ext cx="5267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5"/>
          <p:cNvGrpSpPr/>
          <p:nvPr/>
        </p:nvGrpSpPr>
        <p:grpSpPr>
          <a:xfrm rot="10800000">
            <a:off x="5526270" y="-2704"/>
            <a:ext cx="3150186" cy="5050955"/>
            <a:chOff x="5526270" y="92546"/>
            <a:chExt cx="3150186" cy="5050955"/>
          </a:xfrm>
        </p:grpSpPr>
        <p:sp>
          <p:nvSpPr>
            <p:cNvPr id="2" name="上箭头 1"/>
            <p:cNvSpPr/>
            <p:nvPr/>
          </p:nvSpPr>
          <p:spPr>
            <a:xfrm>
              <a:off x="5814302" y="695600"/>
              <a:ext cx="720080" cy="4447899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553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上箭头 2"/>
            <p:cNvSpPr/>
            <p:nvPr/>
          </p:nvSpPr>
          <p:spPr>
            <a:xfrm>
              <a:off x="5526270" y="2211710"/>
              <a:ext cx="432048" cy="2931790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上箭头 3"/>
            <p:cNvSpPr/>
            <p:nvPr/>
          </p:nvSpPr>
          <p:spPr>
            <a:xfrm>
              <a:off x="6534382" y="1563638"/>
              <a:ext cx="360040" cy="3579862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2C3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>
              <a:off x="6837298" y="92546"/>
              <a:ext cx="561180" cy="5050954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34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上箭头 5"/>
            <p:cNvSpPr/>
            <p:nvPr/>
          </p:nvSpPr>
          <p:spPr>
            <a:xfrm>
              <a:off x="5894694" y="2995414"/>
              <a:ext cx="1143744" cy="2148086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7398477" y="915566"/>
              <a:ext cx="477461" cy="422793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C2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箭头 7"/>
            <p:cNvSpPr/>
            <p:nvPr/>
          </p:nvSpPr>
          <p:spPr>
            <a:xfrm>
              <a:off x="7875939" y="627534"/>
              <a:ext cx="432048" cy="451596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8316416" y="1203598"/>
              <a:ext cx="360040" cy="3939901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77667" y="263217"/>
            <a:ext cx="375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308DA2"/>
                </a:solidFill>
                <a:ea typeface="+mj-ea"/>
              </a:rPr>
              <a:t>两大得力助手</a:t>
            </a:r>
            <a:endParaRPr lang="en-US" altLang="zh-CN" sz="2400" b="1" dirty="0" smtClean="0">
              <a:solidFill>
                <a:srgbClr val="308DA2"/>
              </a:solidFill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567" y="782032"/>
            <a:ext cx="4879052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600" b="1" dirty="0" smtClean="0">
              <a:solidFill>
                <a:srgbClr val="DC243F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solidFill>
                  <a:srgbClr val="DC243F"/>
                </a:solidFill>
              </a:rPr>
              <a:t>ConnectionStringBuilder</a:t>
            </a:r>
            <a:endParaRPr lang="en-US" altLang="zh-CN" sz="1600" b="1" dirty="0" smtClean="0">
              <a:solidFill>
                <a:srgbClr val="DC243F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rgbClr val="242424"/>
                </a:solidFill>
              </a:rPr>
              <a:t>   </a:t>
            </a:r>
            <a:r>
              <a:rPr lang="zh-CN" altLang="en-US" sz="1200" dirty="0" smtClean="0">
                <a:solidFill>
                  <a:srgbClr val="242424"/>
                </a:solidFill>
              </a:rPr>
              <a:t>它提供一种用于创建和管理由 </a:t>
            </a:r>
            <a:r>
              <a:rPr lang="en-US" altLang="zh-CN" sz="1200" dirty="0" smtClean="0">
                <a:solidFill>
                  <a:srgbClr val="242424"/>
                </a:solidFill>
              </a:rPr>
              <a:t>Connection </a:t>
            </a:r>
            <a:r>
              <a:rPr lang="zh-CN" altLang="en-US" sz="1200" dirty="0" smtClean="0">
                <a:solidFill>
                  <a:srgbClr val="242424"/>
                </a:solidFill>
              </a:rPr>
              <a:t>对象使用的连接字符串的内容的简单方法。 所有 </a:t>
            </a:r>
            <a:r>
              <a:rPr lang="en-US" altLang="zh-CN" sz="1200" dirty="0" err="1" smtClean="0">
                <a:solidFill>
                  <a:srgbClr val="242424"/>
                </a:solidFill>
              </a:rPr>
              <a:t>ConnectionStringBuilder</a:t>
            </a:r>
            <a:r>
              <a:rPr lang="en-US" altLang="zh-CN" sz="1200" dirty="0" smtClean="0">
                <a:solidFill>
                  <a:srgbClr val="242424"/>
                </a:solidFill>
              </a:rPr>
              <a:t> </a:t>
            </a:r>
            <a:r>
              <a:rPr lang="zh-CN" altLang="en-US" sz="1200" dirty="0" smtClean="0">
                <a:solidFill>
                  <a:srgbClr val="242424"/>
                </a:solidFill>
              </a:rPr>
              <a:t>对象的基类均为 </a:t>
            </a:r>
            <a:r>
              <a:rPr lang="en-US" altLang="zh-CN" sz="1200" dirty="0" err="1" smtClean="0">
                <a:solidFill>
                  <a:srgbClr val="242424"/>
                </a:solidFill>
              </a:rPr>
              <a:t>DbConnectionStringBuilder</a:t>
            </a:r>
            <a:r>
              <a:rPr lang="en-US" altLang="zh-CN" sz="1200" dirty="0" smtClean="0">
                <a:solidFill>
                  <a:srgbClr val="242424"/>
                </a:solidFill>
              </a:rPr>
              <a:t> </a:t>
            </a:r>
            <a:r>
              <a:rPr lang="zh-CN" altLang="en-US" sz="1200" dirty="0" smtClean="0">
                <a:solidFill>
                  <a:srgbClr val="242424"/>
                </a:solidFill>
              </a:rPr>
              <a:t>类。</a:t>
            </a:r>
            <a:endParaRPr lang="en-US" altLang="zh-CN" sz="1200" dirty="0" smtClean="0">
              <a:solidFill>
                <a:srgbClr val="242424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</a:pPr>
            <a:endParaRPr lang="zh-CN" altLang="en-US" sz="1200" dirty="0" smtClean="0">
              <a:solidFill>
                <a:srgbClr val="242424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solidFill>
                  <a:srgbClr val="DC243F"/>
                </a:solidFill>
              </a:rPr>
              <a:t>CommandBuilder</a:t>
            </a:r>
            <a:r>
              <a:rPr lang="en-US" altLang="zh-CN" sz="1600" b="1" dirty="0" smtClean="0">
                <a:solidFill>
                  <a:srgbClr val="DC243F"/>
                </a:solidFill>
              </a:rPr>
              <a:t> 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rgbClr val="242424"/>
                </a:solidFill>
              </a:rPr>
              <a:t>   </a:t>
            </a:r>
            <a:r>
              <a:rPr lang="zh-CN" altLang="en-US" sz="1200" dirty="0" smtClean="0">
                <a:solidFill>
                  <a:srgbClr val="242424"/>
                </a:solidFill>
              </a:rPr>
              <a:t>它自动生成 </a:t>
            </a:r>
            <a:r>
              <a:rPr lang="en-US" altLang="zh-CN" sz="1200" dirty="0" err="1" smtClean="0">
                <a:solidFill>
                  <a:srgbClr val="242424"/>
                </a:solidFill>
              </a:rPr>
              <a:t>DataAdapter</a:t>
            </a:r>
            <a:r>
              <a:rPr lang="en-US" altLang="zh-CN" sz="1200" dirty="0" smtClean="0">
                <a:solidFill>
                  <a:srgbClr val="242424"/>
                </a:solidFill>
              </a:rPr>
              <a:t> </a:t>
            </a:r>
            <a:r>
              <a:rPr lang="zh-CN" altLang="en-US" sz="1200" dirty="0" smtClean="0">
                <a:solidFill>
                  <a:srgbClr val="242424"/>
                </a:solidFill>
              </a:rPr>
              <a:t>的命令属性或从存储过程中派生参数信息，并填充 </a:t>
            </a:r>
            <a:r>
              <a:rPr lang="en-US" altLang="zh-CN" sz="1200" dirty="0" smtClean="0">
                <a:solidFill>
                  <a:srgbClr val="242424"/>
                </a:solidFill>
              </a:rPr>
              <a:t>Command </a:t>
            </a:r>
            <a:r>
              <a:rPr lang="zh-CN" altLang="en-US" sz="1200" dirty="0" smtClean="0">
                <a:solidFill>
                  <a:srgbClr val="242424"/>
                </a:solidFill>
              </a:rPr>
              <a:t>对象的 </a:t>
            </a:r>
            <a:r>
              <a:rPr lang="en-US" altLang="zh-CN" sz="1200" dirty="0" smtClean="0">
                <a:solidFill>
                  <a:srgbClr val="242424"/>
                </a:solidFill>
              </a:rPr>
              <a:t>Parameters </a:t>
            </a:r>
            <a:r>
              <a:rPr lang="zh-CN" altLang="en-US" sz="1200" dirty="0" smtClean="0">
                <a:solidFill>
                  <a:srgbClr val="242424"/>
                </a:solidFill>
              </a:rPr>
              <a:t>集合。 所有 </a:t>
            </a:r>
            <a:r>
              <a:rPr lang="en-US" altLang="zh-CN" sz="1200" dirty="0" err="1" smtClean="0">
                <a:solidFill>
                  <a:srgbClr val="242424"/>
                </a:solidFill>
              </a:rPr>
              <a:t>CommandBuilder</a:t>
            </a:r>
            <a:r>
              <a:rPr lang="en-US" altLang="zh-CN" sz="1200" dirty="0" smtClean="0">
                <a:solidFill>
                  <a:srgbClr val="242424"/>
                </a:solidFill>
              </a:rPr>
              <a:t> </a:t>
            </a:r>
            <a:r>
              <a:rPr lang="zh-CN" altLang="en-US" sz="1200" dirty="0" smtClean="0">
                <a:solidFill>
                  <a:srgbClr val="242424"/>
                </a:solidFill>
              </a:rPr>
              <a:t>对象的基类均为 </a:t>
            </a:r>
            <a:r>
              <a:rPr lang="en-US" altLang="zh-CN" sz="1200" dirty="0" err="1" smtClean="0">
                <a:solidFill>
                  <a:srgbClr val="242424"/>
                </a:solidFill>
              </a:rPr>
              <a:t>DbCommandBuilder</a:t>
            </a:r>
            <a:r>
              <a:rPr lang="en-US" altLang="zh-CN" sz="1200" dirty="0" smtClean="0">
                <a:solidFill>
                  <a:srgbClr val="242424"/>
                </a:solidFill>
              </a:rPr>
              <a:t> </a:t>
            </a:r>
            <a:r>
              <a:rPr lang="zh-CN" altLang="en-US" sz="1200" dirty="0" smtClean="0">
                <a:solidFill>
                  <a:srgbClr val="242424"/>
                </a:solidFill>
              </a:rPr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5"/>
          <p:cNvGrpSpPr/>
          <p:nvPr/>
        </p:nvGrpSpPr>
        <p:grpSpPr>
          <a:xfrm rot="10800000">
            <a:off x="5526270" y="-2704"/>
            <a:ext cx="3150186" cy="5050955"/>
            <a:chOff x="5526270" y="92546"/>
            <a:chExt cx="3150186" cy="5050955"/>
          </a:xfrm>
        </p:grpSpPr>
        <p:sp>
          <p:nvSpPr>
            <p:cNvPr id="2" name="上箭头 1"/>
            <p:cNvSpPr/>
            <p:nvPr/>
          </p:nvSpPr>
          <p:spPr>
            <a:xfrm>
              <a:off x="5814302" y="695600"/>
              <a:ext cx="720080" cy="4447899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553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上箭头 2"/>
            <p:cNvSpPr/>
            <p:nvPr/>
          </p:nvSpPr>
          <p:spPr>
            <a:xfrm>
              <a:off x="5526270" y="2211710"/>
              <a:ext cx="432048" cy="2931790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上箭头 3"/>
            <p:cNvSpPr/>
            <p:nvPr/>
          </p:nvSpPr>
          <p:spPr>
            <a:xfrm>
              <a:off x="6534382" y="1563638"/>
              <a:ext cx="360040" cy="3579862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2C3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>
              <a:off x="6837298" y="92546"/>
              <a:ext cx="561180" cy="5050954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34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上箭头 5"/>
            <p:cNvSpPr/>
            <p:nvPr/>
          </p:nvSpPr>
          <p:spPr>
            <a:xfrm>
              <a:off x="5894694" y="2995414"/>
              <a:ext cx="1143744" cy="2148086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7398477" y="915566"/>
              <a:ext cx="477461" cy="422793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C2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箭头 7"/>
            <p:cNvSpPr/>
            <p:nvPr/>
          </p:nvSpPr>
          <p:spPr>
            <a:xfrm>
              <a:off x="7875939" y="627534"/>
              <a:ext cx="432048" cy="451596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8316416" y="1922925"/>
              <a:ext cx="360040" cy="3220574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77667" y="263217"/>
            <a:ext cx="3759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308DA2"/>
                </a:solidFill>
                <a:ea typeface="+mj-ea"/>
              </a:rPr>
              <a:t>理解</a:t>
            </a:r>
            <a:r>
              <a:rPr lang="en-US" altLang="zh-CN" sz="2400" b="1" dirty="0" smtClean="0">
                <a:solidFill>
                  <a:srgbClr val="308DA2"/>
                </a:solidFill>
                <a:ea typeface="+mj-ea"/>
              </a:rPr>
              <a:t>.NET</a:t>
            </a:r>
            <a:r>
              <a:rPr lang="zh-CN" altLang="en-US" sz="2400" b="1" dirty="0" smtClean="0">
                <a:solidFill>
                  <a:srgbClr val="308DA2"/>
                </a:solidFill>
                <a:ea typeface="+mj-ea"/>
              </a:rPr>
              <a:t>数据提供程序</a:t>
            </a:r>
            <a:endParaRPr lang="en-US" altLang="zh-CN" sz="2400" b="1" dirty="0" smtClean="0">
              <a:solidFill>
                <a:srgbClr val="308DA2"/>
              </a:solidFill>
              <a:ea typeface="+mj-ea"/>
            </a:endParaRPr>
          </a:p>
          <a:p>
            <a:pPr algn="just"/>
            <a:r>
              <a:rPr lang="zh-CN" altLang="en-US" sz="1200" b="1" dirty="0" smtClean="0">
                <a:solidFill>
                  <a:srgbClr val="308DA2"/>
                </a:solidFill>
                <a:ea typeface="+mj-ea"/>
              </a:rPr>
              <a:t>以</a:t>
            </a:r>
            <a:r>
              <a:rPr lang="en-US" altLang="zh-CN" sz="1200" b="1" dirty="0" smtClean="0">
                <a:solidFill>
                  <a:srgbClr val="308DA2"/>
                </a:solidFill>
                <a:ea typeface="+mj-ea"/>
              </a:rPr>
              <a:t>SQL Server</a:t>
            </a:r>
            <a:r>
              <a:rPr lang="zh-CN" altLang="en-US" sz="1200" b="1" dirty="0" smtClean="0">
                <a:solidFill>
                  <a:srgbClr val="308DA2"/>
                </a:solidFill>
                <a:ea typeface="+mj-ea"/>
              </a:rPr>
              <a:t>为例</a:t>
            </a:r>
          </a:p>
        </p:txBody>
      </p:sp>
      <p:sp>
        <p:nvSpPr>
          <p:cNvPr id="13" name="矩形 12"/>
          <p:cNvSpPr/>
          <p:nvPr/>
        </p:nvSpPr>
        <p:spPr>
          <a:xfrm>
            <a:off x="377667" y="909548"/>
            <a:ext cx="5148602" cy="2552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用于 </a:t>
            </a:r>
            <a:r>
              <a:rPr lang="en-US" altLang="zh-CN" sz="1200" dirty="0" smtClean="0"/>
              <a:t>SQL Server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.NET Framework </a:t>
            </a:r>
            <a:r>
              <a:rPr lang="zh-CN" altLang="en-US" sz="1200" dirty="0" smtClean="0"/>
              <a:t>数据提供程序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SqlClient</a:t>
            </a:r>
            <a:r>
              <a:rPr lang="en-US" altLang="zh-CN" sz="1200" dirty="0" smtClean="0"/>
              <a:t>) 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使用自己的协议与 </a:t>
            </a:r>
            <a:r>
              <a:rPr lang="en-US" altLang="zh-CN" sz="1200" b="1" dirty="0" smtClean="0">
                <a:solidFill>
                  <a:srgbClr val="DC243F"/>
                </a:solidFill>
              </a:rPr>
              <a:t>SQL Server 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进行通信</a:t>
            </a:r>
            <a:r>
              <a:rPr lang="zh-CN" altLang="en-US" sz="1200" dirty="0" smtClean="0"/>
              <a:t>。 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它是轻量的且性能良好，因为它进行了优化，可直接访问 </a:t>
            </a:r>
            <a:r>
              <a:rPr lang="en-US" altLang="zh-CN" sz="1200" dirty="0" smtClean="0"/>
              <a:t>SQL Server</a:t>
            </a:r>
            <a:r>
              <a:rPr lang="zh-CN" altLang="en-US" sz="1200" dirty="0" smtClean="0"/>
              <a:t>，而无需添加 </a:t>
            </a:r>
            <a:r>
              <a:rPr lang="en-US" altLang="zh-CN" sz="1200" dirty="0" smtClean="0"/>
              <a:t>OLE DB </a:t>
            </a:r>
            <a:r>
              <a:rPr lang="zh-CN" altLang="en-US" sz="1200" dirty="0" smtClean="0"/>
              <a:t>或开放式数据库连接 </a:t>
            </a:r>
            <a:r>
              <a:rPr lang="en-US" altLang="zh-CN" sz="1200" dirty="0" smtClean="0"/>
              <a:t>(ODBC) </a:t>
            </a:r>
            <a:r>
              <a:rPr lang="zh-CN" altLang="en-US" sz="1200" dirty="0" smtClean="0"/>
              <a:t>层。 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下图用于 </a:t>
            </a:r>
            <a:r>
              <a:rPr lang="en-US" altLang="zh-CN" sz="1200" dirty="0" smtClean="0">
                <a:solidFill>
                  <a:srgbClr val="D34328"/>
                </a:solidFill>
              </a:rPr>
              <a:t>SQL Server </a:t>
            </a:r>
            <a:r>
              <a:rPr lang="zh-CN" altLang="en-US" sz="1200" dirty="0" smtClean="0">
                <a:solidFill>
                  <a:srgbClr val="D34328"/>
                </a:solidFill>
              </a:rPr>
              <a:t>的 </a:t>
            </a:r>
            <a:r>
              <a:rPr lang="en-US" altLang="zh-CN" sz="1200" dirty="0" smtClean="0">
                <a:solidFill>
                  <a:srgbClr val="D34328"/>
                </a:solidFill>
              </a:rPr>
              <a:t>.NET Framework </a:t>
            </a:r>
            <a:r>
              <a:rPr lang="zh-CN" altLang="en-US" sz="1200" dirty="0" smtClean="0">
                <a:solidFill>
                  <a:srgbClr val="D34328"/>
                </a:solidFill>
              </a:rPr>
              <a:t>数据提供程序</a:t>
            </a:r>
            <a:r>
              <a:rPr lang="zh-CN" altLang="en-US" sz="1200" dirty="0" smtClean="0"/>
              <a:t>与用于 </a:t>
            </a:r>
            <a:r>
              <a:rPr lang="en-US" altLang="zh-CN" sz="1200" dirty="0" smtClean="0">
                <a:solidFill>
                  <a:srgbClr val="D34328"/>
                </a:solidFill>
              </a:rPr>
              <a:t>OLE DB </a:t>
            </a:r>
            <a:r>
              <a:rPr lang="zh-CN" altLang="en-US" sz="1200" dirty="0" smtClean="0">
                <a:solidFill>
                  <a:srgbClr val="D34328"/>
                </a:solidFill>
              </a:rPr>
              <a:t>的 </a:t>
            </a:r>
            <a:r>
              <a:rPr lang="en-US" altLang="zh-CN" sz="1200" dirty="0" smtClean="0">
                <a:solidFill>
                  <a:srgbClr val="D34328"/>
                </a:solidFill>
              </a:rPr>
              <a:t>.NET Framework </a:t>
            </a:r>
            <a:r>
              <a:rPr lang="zh-CN" altLang="en-US" sz="1200" dirty="0" smtClean="0">
                <a:solidFill>
                  <a:srgbClr val="D34328"/>
                </a:solidFill>
              </a:rPr>
              <a:t>数据提供程序</a:t>
            </a:r>
            <a:r>
              <a:rPr lang="zh-CN" altLang="en-US" sz="1200" dirty="0" smtClean="0"/>
              <a:t>进行对比。 用于 </a:t>
            </a:r>
            <a:r>
              <a:rPr lang="en-US" altLang="zh-CN" sz="1200" dirty="0" smtClean="0"/>
              <a:t>OLE DB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.NET Framework </a:t>
            </a:r>
            <a:r>
              <a:rPr lang="zh-CN" altLang="en-US" sz="1200" dirty="0" smtClean="0"/>
              <a:t>数据提供程序通过 </a:t>
            </a:r>
            <a:r>
              <a:rPr lang="en-US" altLang="zh-CN" sz="1200" dirty="0" smtClean="0"/>
              <a:t>OLE DB </a:t>
            </a:r>
            <a:r>
              <a:rPr lang="zh-CN" altLang="en-US" sz="1200" dirty="0" smtClean="0"/>
              <a:t>服务组件（它提供连接池和事务服务）和用于数据源的 </a:t>
            </a:r>
            <a:r>
              <a:rPr lang="en-US" altLang="zh-CN" sz="1200" dirty="0" smtClean="0"/>
              <a:t>OLE DB </a:t>
            </a:r>
            <a:r>
              <a:rPr lang="zh-CN" altLang="en-US" sz="1200" dirty="0" smtClean="0"/>
              <a:t>访问接口与 </a:t>
            </a:r>
            <a:r>
              <a:rPr lang="en-US" altLang="zh-CN" sz="1200" dirty="0" smtClean="0"/>
              <a:t>OLE DB </a:t>
            </a:r>
            <a:r>
              <a:rPr lang="zh-CN" altLang="en-US" sz="1200" dirty="0" smtClean="0"/>
              <a:t>数据源进行通信。</a:t>
            </a:r>
            <a:endParaRPr lang="zh-CN" altLang="en-US" sz="12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810" y="3492301"/>
            <a:ext cx="5524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5"/>
          <p:cNvGrpSpPr/>
          <p:nvPr/>
        </p:nvGrpSpPr>
        <p:grpSpPr>
          <a:xfrm rot="10800000">
            <a:off x="5526270" y="-2704"/>
            <a:ext cx="3150186" cy="5050955"/>
            <a:chOff x="5526270" y="92546"/>
            <a:chExt cx="3150186" cy="5050955"/>
          </a:xfrm>
        </p:grpSpPr>
        <p:sp>
          <p:nvSpPr>
            <p:cNvPr id="2" name="上箭头 1"/>
            <p:cNvSpPr/>
            <p:nvPr/>
          </p:nvSpPr>
          <p:spPr>
            <a:xfrm>
              <a:off x="5814302" y="695600"/>
              <a:ext cx="720080" cy="4447899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553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上箭头 2"/>
            <p:cNvSpPr/>
            <p:nvPr/>
          </p:nvSpPr>
          <p:spPr>
            <a:xfrm>
              <a:off x="5526270" y="2211710"/>
              <a:ext cx="432048" cy="2931790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上箭头 3"/>
            <p:cNvSpPr/>
            <p:nvPr/>
          </p:nvSpPr>
          <p:spPr>
            <a:xfrm>
              <a:off x="6534382" y="1563638"/>
              <a:ext cx="360040" cy="3579862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2C3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>
              <a:off x="6837298" y="92546"/>
              <a:ext cx="561180" cy="5050954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34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上箭头 5"/>
            <p:cNvSpPr/>
            <p:nvPr/>
          </p:nvSpPr>
          <p:spPr>
            <a:xfrm>
              <a:off x="5894694" y="2995414"/>
              <a:ext cx="1143744" cy="2148086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7398477" y="915566"/>
              <a:ext cx="477461" cy="422793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C2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箭头 7"/>
            <p:cNvSpPr/>
            <p:nvPr/>
          </p:nvSpPr>
          <p:spPr>
            <a:xfrm>
              <a:off x="7875939" y="627534"/>
              <a:ext cx="432048" cy="451596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8316416" y="1922925"/>
              <a:ext cx="360040" cy="3220574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77667" y="263217"/>
            <a:ext cx="3759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308DA2"/>
                </a:solidFill>
                <a:ea typeface="+mj-ea"/>
              </a:rPr>
              <a:t>理解</a:t>
            </a:r>
            <a:r>
              <a:rPr lang="en-US" altLang="zh-CN" sz="2400" b="1" dirty="0" smtClean="0">
                <a:solidFill>
                  <a:srgbClr val="308DA2"/>
                </a:solidFill>
                <a:ea typeface="+mj-ea"/>
              </a:rPr>
              <a:t>.NET</a:t>
            </a:r>
            <a:r>
              <a:rPr lang="zh-CN" altLang="en-US" sz="2400" b="1" dirty="0" smtClean="0">
                <a:solidFill>
                  <a:srgbClr val="308DA2"/>
                </a:solidFill>
                <a:ea typeface="+mj-ea"/>
              </a:rPr>
              <a:t>数据提供程序</a:t>
            </a:r>
            <a:endParaRPr lang="en-US" altLang="zh-CN" sz="2400" b="1" dirty="0" smtClean="0">
              <a:solidFill>
                <a:srgbClr val="308DA2"/>
              </a:solidFill>
              <a:ea typeface="+mj-ea"/>
            </a:endParaRPr>
          </a:p>
          <a:p>
            <a:pPr algn="just"/>
            <a:r>
              <a:rPr lang="zh-CN" altLang="en-US" sz="1200" b="1" dirty="0" smtClean="0">
                <a:solidFill>
                  <a:srgbClr val="308DA2"/>
                </a:solidFill>
                <a:ea typeface="+mj-ea"/>
              </a:rPr>
              <a:t>以</a:t>
            </a:r>
            <a:r>
              <a:rPr lang="en-US" altLang="zh-CN" sz="1200" b="1" dirty="0" smtClean="0">
                <a:solidFill>
                  <a:srgbClr val="308DA2"/>
                </a:solidFill>
                <a:ea typeface="+mj-ea"/>
              </a:rPr>
              <a:t>SQL Server</a:t>
            </a:r>
            <a:r>
              <a:rPr lang="zh-CN" altLang="en-US" sz="1200" b="1" dirty="0" smtClean="0">
                <a:solidFill>
                  <a:srgbClr val="308DA2"/>
                </a:solidFill>
                <a:ea typeface="+mj-ea"/>
              </a:rPr>
              <a:t>为例</a:t>
            </a:r>
          </a:p>
        </p:txBody>
      </p:sp>
      <p:sp>
        <p:nvSpPr>
          <p:cNvPr id="13" name="矩形 12"/>
          <p:cNvSpPr/>
          <p:nvPr/>
        </p:nvSpPr>
        <p:spPr>
          <a:xfrm>
            <a:off x="377667" y="1004798"/>
            <a:ext cx="51486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       </a:t>
            </a:r>
            <a:r>
              <a:rPr lang="zh-CN" altLang="en-US" sz="1200" dirty="0" smtClean="0"/>
              <a:t>若要使用用于 </a:t>
            </a:r>
            <a:r>
              <a:rPr lang="en-US" altLang="zh-CN" sz="1200" dirty="0" smtClean="0"/>
              <a:t>SQL Server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.NET Framework </a:t>
            </a:r>
            <a:r>
              <a:rPr lang="zh-CN" altLang="en-US" sz="1200" dirty="0" smtClean="0"/>
              <a:t>数据提供程序，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您必须具有对 </a:t>
            </a:r>
            <a:r>
              <a:rPr lang="en-US" altLang="zh-CN" sz="1200" b="1" dirty="0" smtClean="0">
                <a:solidFill>
                  <a:srgbClr val="DC243F"/>
                </a:solidFill>
              </a:rPr>
              <a:t>SQL Server 7.0 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或更高版本的访问权限</a:t>
            </a:r>
            <a:r>
              <a:rPr lang="zh-CN" altLang="en-US" sz="1200" dirty="0" smtClean="0"/>
              <a:t>。 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用于 </a:t>
            </a:r>
            <a:r>
              <a:rPr lang="en-US" altLang="zh-CN" sz="1200" dirty="0" smtClean="0"/>
              <a:t>SQL Server </a:t>
            </a:r>
            <a:r>
              <a:rPr lang="zh-CN" altLang="en-US" sz="1200" dirty="0" smtClean="0"/>
              <a:t>类的 </a:t>
            </a:r>
            <a:r>
              <a:rPr lang="en-US" altLang="zh-CN" sz="1200" dirty="0" smtClean="0"/>
              <a:t>.NET Framework </a:t>
            </a:r>
            <a:r>
              <a:rPr lang="zh-CN" altLang="en-US" sz="1200" dirty="0" smtClean="0"/>
              <a:t>数据提供程序位于 </a:t>
            </a:r>
            <a:r>
              <a:rPr lang="en-US" altLang="zh-CN" sz="1200" dirty="0" err="1" smtClean="0"/>
              <a:t>System.Data.SqlClient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命名空间中。 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对于早期版本的 </a:t>
            </a:r>
            <a:r>
              <a:rPr lang="en-US" altLang="zh-CN" sz="1200" dirty="0" smtClean="0"/>
              <a:t>SQL Server</a:t>
            </a:r>
            <a:r>
              <a:rPr lang="zh-CN" altLang="en-US" sz="1200" dirty="0" smtClean="0"/>
              <a:t>，请将用于 </a:t>
            </a:r>
            <a:r>
              <a:rPr lang="en-US" altLang="zh-CN" sz="1200" dirty="0" smtClean="0"/>
              <a:t>OLE DB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.NET Framework </a:t>
            </a:r>
            <a:r>
              <a:rPr lang="zh-CN" altLang="en-US" sz="1200" dirty="0" smtClean="0"/>
              <a:t>数据提供程序与 </a:t>
            </a:r>
            <a:r>
              <a:rPr lang="en-US" altLang="zh-CN" sz="1200" dirty="0" smtClean="0"/>
              <a:t>SQL Server OLE DB </a:t>
            </a:r>
            <a:r>
              <a:rPr lang="zh-CN" altLang="en-US" sz="1200" dirty="0" smtClean="0"/>
              <a:t>访问接口 </a:t>
            </a:r>
            <a:r>
              <a:rPr lang="en-US" altLang="zh-CN" sz="1200" dirty="0" err="1" smtClean="0"/>
              <a:t>System.Data.OleDb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一起使用。</a:t>
            </a:r>
            <a:endParaRPr lang="en-US" altLang="zh-CN" sz="1200" dirty="0" smtClean="0"/>
          </a:p>
          <a:p>
            <a:pPr lvl="0">
              <a:lnSpc>
                <a:spcPct val="150000"/>
              </a:lnSpc>
            </a:pPr>
            <a:endParaRPr lang="en-US" altLang="zh-CN" sz="1200" dirty="0" smtClean="0"/>
          </a:p>
          <a:p>
            <a:pPr lvl="0">
              <a:lnSpc>
                <a:spcPct val="150000"/>
              </a:lnSpc>
            </a:pPr>
            <a:r>
              <a:rPr lang="zh-CN" altLang="en-US" sz="1200" dirty="0" smtClean="0"/>
              <a:t>如果你使用</a:t>
            </a:r>
            <a:r>
              <a:rPr lang="en-US" altLang="zh-CN" sz="1200" dirty="0" smtClean="0"/>
              <a:t>SQL Server</a:t>
            </a:r>
            <a:r>
              <a:rPr lang="zh-CN" altLang="en-US" sz="1200" dirty="0" smtClean="0"/>
              <a:t>数据提供程序需要引入</a:t>
            </a:r>
            <a:endParaRPr lang="en-US" altLang="zh-CN" sz="1200" dirty="0" smtClean="0"/>
          </a:p>
          <a:p>
            <a:pPr lvl="0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using</a:t>
            </a:r>
            <a:r>
              <a:rPr lang="zh-CN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System.Data.SqlClient;</a:t>
            </a:r>
            <a:r>
              <a:rPr lang="zh-CN" altLang="zh-CN" sz="8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zh-CN" sz="32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0"/>
          <p:cNvGrpSpPr/>
          <p:nvPr/>
        </p:nvGrpSpPr>
        <p:grpSpPr>
          <a:xfrm>
            <a:off x="0" y="0"/>
            <a:ext cx="9144000" cy="5143500"/>
            <a:chOff x="0" y="0"/>
            <a:chExt cx="7091177" cy="51435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2" name="直线连接符 11"/>
          <p:cNvCxnSpPr/>
          <p:nvPr/>
        </p:nvCxnSpPr>
        <p:spPr>
          <a:xfrm>
            <a:off x="0" y="2386705"/>
            <a:ext cx="9144000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69433" y="2326255"/>
            <a:ext cx="120900" cy="1209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46092" y="2326255"/>
            <a:ext cx="120900" cy="1209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04765" y="2326255"/>
            <a:ext cx="120900" cy="1209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40097" y="2326255"/>
            <a:ext cx="120900" cy="1209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10761" y="2326255"/>
            <a:ext cx="120900" cy="1209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275429" y="2326255"/>
            <a:ext cx="120900" cy="1209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9885" y="1253406"/>
            <a:ext cx="824609" cy="8246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 smtClean="0">
                <a:solidFill>
                  <a:srgbClr val="308DA2"/>
                </a:solidFill>
              </a:rPr>
              <a:t>1</a:t>
            </a:r>
            <a:endParaRPr kumimoji="1" lang="zh-CN" altLang="en-US" sz="4800" b="1" dirty="0">
              <a:solidFill>
                <a:srgbClr val="308DA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8010" y="1253406"/>
            <a:ext cx="824609" cy="8246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4800" b="1" dirty="0" smtClean="0">
                <a:solidFill>
                  <a:srgbClr val="DC243F"/>
                </a:solidFill>
              </a:rPr>
              <a:t>6</a:t>
            </a:r>
            <a:endParaRPr kumimoji="1" lang="zh-CN" altLang="en-US" sz="4800" b="1" dirty="0">
              <a:solidFill>
                <a:srgbClr val="DC243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65510" y="1253406"/>
            <a:ext cx="824609" cy="8246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4800" b="1" dirty="0" smtClean="0">
                <a:solidFill>
                  <a:srgbClr val="553A6C"/>
                </a:solidFill>
              </a:rPr>
              <a:t>2</a:t>
            </a:r>
            <a:endParaRPr kumimoji="1" lang="zh-CN" altLang="en-US" sz="4800" b="1" dirty="0">
              <a:solidFill>
                <a:srgbClr val="553A6C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01135" y="1253406"/>
            <a:ext cx="824609" cy="8246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4800" b="1" dirty="0" smtClean="0">
                <a:solidFill>
                  <a:srgbClr val="2C3533"/>
                </a:solidFill>
              </a:rPr>
              <a:t>3</a:t>
            </a:r>
            <a:endParaRPr kumimoji="1" lang="zh-CN" altLang="en-US" sz="4800" b="1" dirty="0">
              <a:solidFill>
                <a:srgbClr val="2C3533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936760" y="1253406"/>
            <a:ext cx="824609" cy="8246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4800" b="1" dirty="0" smtClean="0">
                <a:solidFill>
                  <a:srgbClr val="F4A628"/>
                </a:solidFill>
              </a:rPr>
              <a:t>4</a:t>
            </a:r>
            <a:endParaRPr kumimoji="1" lang="zh-CN" altLang="en-US" sz="4800" b="1" dirty="0">
              <a:solidFill>
                <a:srgbClr val="F4A628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72385" y="1253406"/>
            <a:ext cx="824609" cy="8246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4800" b="1" dirty="0" smtClean="0">
                <a:solidFill>
                  <a:srgbClr val="D34328"/>
                </a:solidFill>
              </a:rPr>
              <a:t>5</a:t>
            </a:r>
            <a:endParaRPr kumimoji="1" lang="zh-CN" altLang="en-US" sz="4800" b="1" dirty="0">
              <a:solidFill>
                <a:srgbClr val="D34328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7931" y="2614839"/>
            <a:ext cx="1108872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初识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ADO.NET</a:t>
            </a:r>
          </a:p>
        </p:txBody>
      </p:sp>
      <p:sp>
        <p:nvSpPr>
          <p:cNvPr id="25" name="矩形 24"/>
          <p:cNvSpPr/>
          <p:nvPr/>
        </p:nvSpPr>
        <p:spPr>
          <a:xfrm>
            <a:off x="1524000" y="2614839"/>
            <a:ext cx="1524000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.NET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数据提供程序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48000" y="2614839"/>
            <a:ext cx="1523999" cy="38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连接字符串</a:t>
            </a:r>
          </a:p>
        </p:txBody>
      </p:sp>
      <p:sp>
        <p:nvSpPr>
          <p:cNvPr id="27" name="矩形 26"/>
          <p:cNvSpPr/>
          <p:nvPr/>
        </p:nvSpPr>
        <p:spPr>
          <a:xfrm>
            <a:off x="4571999" y="2614839"/>
            <a:ext cx="1524000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Connection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28" name="矩形 27"/>
          <p:cNvSpPr/>
          <p:nvPr/>
        </p:nvSpPr>
        <p:spPr>
          <a:xfrm>
            <a:off x="6096000" y="2614839"/>
            <a:ext cx="1524000" cy="38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数据库连接池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19999" y="2614839"/>
            <a:ext cx="152400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Command&amp;</a:t>
            </a:r>
            <a:r>
              <a:rPr lang="en-US" altLang="zh-CN" sz="1600" b="1" dirty="0" smtClean="0">
                <a:solidFill>
                  <a:srgbClr val="FFFFFF"/>
                </a:solidFill>
                <a:cs typeface="微软雅黑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cs typeface="微软雅黑"/>
              </a:rPr>
              <a:t>DataAdapter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31" name="文本框 4"/>
          <p:cNvSpPr txBox="1"/>
          <p:nvPr/>
        </p:nvSpPr>
        <p:spPr>
          <a:xfrm>
            <a:off x="-1" y="171819"/>
            <a:ext cx="9144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</a:rPr>
              <a:t>目录 </a:t>
            </a:r>
          </a:p>
          <a:p>
            <a:pPr algn="ctr"/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13192" y="800974"/>
            <a:ext cx="1117614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ea typeface="宋体"/>
              </a:rPr>
              <a:t>Catalog</a:t>
            </a:r>
            <a:endParaRPr kumimoji="1" lang="zh-CN" altLang="en-US" dirty="0">
              <a:solidFill>
                <a:schemeClr val="bg1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7909802" y="695600"/>
            <a:ext cx="720080" cy="4447899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55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8629882" y="1563638"/>
            <a:ext cx="360040" cy="3579862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2C3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990194" y="2995414"/>
            <a:ext cx="1143744" cy="214808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F4A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1"/>
          <p:cNvSpPr txBox="1"/>
          <p:nvPr/>
        </p:nvSpPr>
        <p:spPr>
          <a:xfrm>
            <a:off x="191319" y="26428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选择合适的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.NET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数据提供程序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3719" y="676275"/>
          <a:ext cx="7353302" cy="4271422"/>
        </p:xfrm>
        <a:graphic>
          <a:graphicData uri="http://schemas.openxmlformats.org/drawingml/2006/table">
            <a:tbl>
              <a:tblPr/>
              <a:tblGrid>
                <a:gridCol w="2466156"/>
                <a:gridCol w="4887146"/>
              </a:tblGrid>
              <a:tr h="1195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提供程序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说明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13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用于 </a:t>
                      </a:r>
                      <a:r>
                        <a:rPr lang="en-US" sz="1200" dirty="0"/>
                        <a:t>SQL Server </a:t>
                      </a:r>
                      <a:r>
                        <a:rPr lang="zh-CN" altLang="en-US" sz="1200" dirty="0"/>
                        <a:t>的数据提供程序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建议用于使用 </a:t>
                      </a:r>
                      <a:r>
                        <a:rPr lang="en-US" sz="1200" dirty="0"/>
                        <a:t>Microsoft SQL Server 7.0 </a:t>
                      </a:r>
                      <a:r>
                        <a:rPr lang="zh-CN" altLang="en-US" sz="1200" dirty="0"/>
                        <a:t>或更高版本的中间层应用程序。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建议用于使用 </a:t>
                      </a:r>
                      <a:r>
                        <a:rPr lang="en-US" sz="1200" dirty="0"/>
                        <a:t>Microsoft </a:t>
                      </a:r>
                      <a:r>
                        <a:rPr lang="zh-CN" altLang="en-US" sz="1200" dirty="0"/>
                        <a:t>数据库引擎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MSDE) </a:t>
                      </a:r>
                      <a:r>
                        <a:rPr lang="zh-CN" altLang="en-US" sz="1200" dirty="0"/>
                        <a:t>或 </a:t>
                      </a:r>
                      <a:r>
                        <a:rPr lang="en-US" sz="1200" dirty="0"/>
                        <a:t>SQL Server 7.0 </a:t>
                      </a:r>
                      <a:r>
                        <a:rPr lang="zh-CN" altLang="en-US" sz="1200" dirty="0"/>
                        <a:t>或更高版本的单层应用程序。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建议将用于 </a:t>
                      </a:r>
                      <a:r>
                        <a:rPr lang="en-US" sz="1200" dirty="0"/>
                        <a:t>SQL Server </a:t>
                      </a:r>
                      <a:r>
                        <a:rPr lang="zh-CN" altLang="en-US" sz="1200" dirty="0"/>
                        <a:t>的 </a:t>
                      </a:r>
                      <a:r>
                        <a:rPr lang="en-US" sz="1200" dirty="0"/>
                        <a:t>OLE DB </a:t>
                      </a:r>
                      <a:r>
                        <a:rPr lang="zh-CN" altLang="en-US" sz="1200" dirty="0"/>
                        <a:t>访问接口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SQLOLEDB) </a:t>
                      </a:r>
                      <a:r>
                        <a:rPr lang="zh-CN" altLang="en-US" sz="1200" dirty="0"/>
                        <a:t>与用于 </a:t>
                      </a:r>
                      <a:r>
                        <a:rPr lang="en-US" sz="1200" dirty="0"/>
                        <a:t>OLE DB </a:t>
                      </a:r>
                      <a:r>
                        <a:rPr lang="zh-CN" altLang="en-US" sz="1200" dirty="0"/>
                        <a:t>的 </a:t>
                      </a:r>
                      <a:r>
                        <a:rPr lang="en-US" altLang="zh-CN" sz="1200" dirty="0"/>
                        <a:t>.</a:t>
                      </a:r>
                      <a:r>
                        <a:rPr lang="en-US" sz="1200" dirty="0"/>
                        <a:t>NET Framework </a:t>
                      </a:r>
                      <a:r>
                        <a:rPr lang="zh-CN" altLang="en-US" sz="1200" dirty="0"/>
                        <a:t>数据提供程序一起使用。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对于 </a:t>
                      </a:r>
                      <a:r>
                        <a:rPr lang="en-US" sz="1200" dirty="0"/>
                        <a:t>SQL Server 6.5 </a:t>
                      </a:r>
                      <a:r>
                        <a:rPr lang="zh-CN" altLang="en-US" sz="1200" dirty="0"/>
                        <a:t>和更新版本，您必须将用于 </a:t>
                      </a:r>
                      <a:r>
                        <a:rPr lang="en-US" sz="1200" dirty="0"/>
                        <a:t>SQL Server </a:t>
                      </a:r>
                      <a:r>
                        <a:rPr lang="zh-CN" altLang="en-US" sz="1200" dirty="0"/>
                        <a:t>的 </a:t>
                      </a:r>
                      <a:r>
                        <a:rPr lang="en-US" sz="1200" dirty="0"/>
                        <a:t>OLE DB </a:t>
                      </a:r>
                      <a:r>
                        <a:rPr lang="zh-CN" altLang="en-US" sz="1200" dirty="0"/>
                        <a:t>访问接口与用于 </a:t>
                      </a:r>
                      <a:r>
                        <a:rPr lang="en-US" sz="1200" dirty="0"/>
                        <a:t>OLE DB </a:t>
                      </a:r>
                      <a:r>
                        <a:rPr lang="zh-CN" altLang="en-US" sz="1200" dirty="0"/>
                        <a:t>的 </a:t>
                      </a:r>
                      <a:r>
                        <a:rPr lang="en-US" altLang="zh-CN" sz="1200" dirty="0"/>
                        <a:t>.</a:t>
                      </a:r>
                      <a:r>
                        <a:rPr lang="en-US" sz="1200" dirty="0"/>
                        <a:t>NET Framework </a:t>
                      </a:r>
                      <a:r>
                        <a:rPr lang="zh-CN" altLang="en-US" sz="1200" dirty="0"/>
                        <a:t>数据提供程序一起使用。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</a:tr>
              <a:tr h="10098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用于 </a:t>
                      </a:r>
                      <a:r>
                        <a:rPr lang="en-US" sz="1200"/>
                        <a:t>OLE DB </a:t>
                      </a:r>
                      <a:r>
                        <a:rPr lang="zh-CN" altLang="en-US" sz="1200"/>
                        <a:t>的数据提供程序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建议用于使用 </a:t>
                      </a:r>
                      <a:r>
                        <a:rPr lang="en-US" sz="1200"/>
                        <a:t>SQL Server 6.5 </a:t>
                      </a:r>
                      <a:r>
                        <a:rPr lang="zh-CN" altLang="en-US" sz="1200"/>
                        <a:t>或早期版本的中间层应用程序。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对于 </a:t>
                      </a:r>
                      <a:r>
                        <a:rPr lang="en-US" sz="1200"/>
                        <a:t>SQL Server 7.0 </a:t>
                      </a:r>
                      <a:r>
                        <a:rPr lang="zh-CN" altLang="en-US" sz="1200"/>
                        <a:t>或更高版本，建议使用用于 </a:t>
                      </a:r>
                      <a:r>
                        <a:rPr lang="en-US" sz="1200"/>
                        <a:t>SQL Server </a:t>
                      </a:r>
                      <a:r>
                        <a:rPr lang="zh-CN" altLang="en-US" sz="1200"/>
                        <a:t>的 </a:t>
                      </a:r>
                      <a:r>
                        <a:rPr lang="en-US" altLang="zh-CN" sz="1200"/>
                        <a:t>.</a:t>
                      </a:r>
                      <a:r>
                        <a:rPr lang="en-US" sz="1200"/>
                        <a:t>NET Framework </a:t>
                      </a:r>
                      <a:r>
                        <a:rPr lang="zh-CN" altLang="en-US" sz="1200"/>
                        <a:t>数据提供程序。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还建议用于使用 </a:t>
                      </a:r>
                      <a:r>
                        <a:rPr lang="en-US" sz="1200"/>
                        <a:t>Microsoft Access </a:t>
                      </a:r>
                      <a:r>
                        <a:rPr lang="zh-CN" altLang="en-US" sz="1200"/>
                        <a:t>数据库的单层应用程序。 不建议将 </a:t>
                      </a:r>
                      <a:r>
                        <a:rPr lang="en-US" sz="1200"/>
                        <a:t>Access </a:t>
                      </a:r>
                      <a:r>
                        <a:rPr lang="zh-CN" altLang="en-US" sz="1200"/>
                        <a:t>数据库用于中间层应用程序。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用于 </a:t>
                      </a:r>
                      <a:r>
                        <a:rPr lang="en-US" sz="1200"/>
                        <a:t>ODBC </a:t>
                      </a:r>
                      <a:r>
                        <a:rPr lang="zh-CN" altLang="en-US" sz="1200"/>
                        <a:t>的数据提供程序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建议用于使用 </a:t>
                      </a:r>
                      <a:r>
                        <a:rPr lang="en-US" altLang="zh-CN" sz="1200"/>
                        <a:t>ODBC </a:t>
                      </a:r>
                      <a:r>
                        <a:rPr lang="zh-CN" altLang="en-US" sz="1200"/>
                        <a:t>数据源的中间层应用程序和单层应用程序。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</a:tr>
              <a:tr h="317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/>
                        <a:t>用于 </a:t>
                      </a:r>
                      <a:r>
                        <a:rPr lang="en-US" sz="1200"/>
                        <a:t>Oracle </a:t>
                      </a:r>
                      <a:r>
                        <a:rPr lang="zh-CN" altLang="en-US" sz="1200"/>
                        <a:t>的数据提供程序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建议用于使用 </a:t>
                      </a:r>
                      <a:r>
                        <a:rPr lang="en-US" altLang="zh-CN" sz="1200" dirty="0"/>
                        <a:t>Oracle </a:t>
                      </a:r>
                      <a:r>
                        <a:rPr lang="zh-CN" altLang="en-US" sz="1200" dirty="0"/>
                        <a:t>数据源的中间层应用程序和单层应用程序。</a:t>
                      </a:r>
                    </a:p>
                  </a:txBody>
                  <a:tcPr marL="11746" marR="11746" marT="11746" marB="1174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2C35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6533" y="409781"/>
            <a:ext cx="281093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连接字符串</a:t>
            </a:r>
            <a:endParaRPr lang="en-US" altLang="zh-CN" sz="2000" b="1" dirty="0" smtClean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5991" y="1689100"/>
            <a:ext cx="1880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3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526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552700" y="-20538"/>
            <a:ext cx="6591300" cy="5164038"/>
          </a:xfrm>
          <a:prstGeom prst="rect">
            <a:avLst/>
          </a:prstGeom>
          <a:solidFill>
            <a:srgbClr val="242424">
              <a:alpha val="75000"/>
            </a:srgb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8875" y="133350"/>
            <a:ext cx="6591300" cy="58477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eaLnBrk="1" latinLnBrk="0" hangingPunct="1">
              <a:defRPr sz="320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lvl1pPr>
            <a:lvl2pPr marL="3429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连接字符串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1745" y="981075"/>
            <a:ext cx="4628329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连接字符串，就是这样一组被格式化的键值对</a:t>
            </a:r>
            <a:endParaRPr lang="en-US" altLang="zh-CN" sz="1600" b="1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它告诉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ADO.NET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数据源在哪里，需要什么样的数据格式，提供什么样的访问信任级别以及其他任何包括连接的相关信息。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理解语法格式</a:t>
            </a:r>
            <a:endParaRPr lang="en-US" altLang="zh-CN" sz="1600" b="1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连接字符串虽然影响深远，但是其本身的语法却是十分的简单。连接字符串由一组元素组成，一个元素包含一个键值对，元素之间由“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;”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分开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key1=value1;key2=value2;key3=value3...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2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09600" y="-20538"/>
            <a:ext cx="8534400" cy="5164038"/>
          </a:xfrm>
          <a:prstGeom prst="rect">
            <a:avLst/>
          </a:prstGeom>
          <a:solidFill>
            <a:srgbClr val="242424">
              <a:alpha val="75000"/>
            </a:srgb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3335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eaLnBrk="1" latinLnBrk="0" hangingPunct="1">
              <a:defRPr sz="320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lvl1pPr>
            <a:lvl2pPr marL="3429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SQL Server</a:t>
            </a:r>
            <a:endParaRPr lang="zh-CN" altLang="en-US" sz="1600" dirty="0" smtClean="0"/>
          </a:p>
          <a:p>
            <a:pPr algn="ctr"/>
            <a:r>
              <a:rPr lang="zh-CN" altLang="en-US" dirty="0" smtClean="0"/>
              <a:t>几种典型连接字符串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733425" y="981075"/>
            <a:ext cx="8286751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标准的安全连接</a:t>
            </a: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800" b="1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可信连接</a:t>
            </a: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800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名词解析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	</a:t>
            </a: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Data Source: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需要连接的服务器                      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Initial Catalog: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默认使用的数据库名称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User ID: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数据库服务器账号                              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Password: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数据库服务器密码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Integrate Security: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使用存在的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windows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安全证书访问数据库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3" y="1485900"/>
            <a:ext cx="633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885950"/>
            <a:ext cx="71913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4463" y="2628900"/>
            <a:ext cx="5476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4463" y="3028950"/>
            <a:ext cx="4562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2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09600" y="-20538"/>
            <a:ext cx="8534400" cy="5164038"/>
          </a:xfrm>
          <a:prstGeom prst="rect">
            <a:avLst/>
          </a:prstGeom>
          <a:solidFill>
            <a:srgbClr val="242424">
              <a:alpha val="75000"/>
            </a:srgb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3335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eaLnBrk="1" latinLnBrk="0" hangingPunct="1">
              <a:defRPr sz="320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lvl1pPr>
            <a:lvl2pPr marL="3429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构造连接字符串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733425" y="733425"/>
            <a:ext cx="82867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连接字符串本质上就是一个字符串，我们可以直接构造</a:t>
            </a: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</a:pP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ADO.NET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有一个专门的类来处理连接字符串：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</a:rPr>
              <a:t>DbConnectionStringBuilder</a:t>
            </a: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DbConnectionStringBuilder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类为强类型连接字符串生成基类。之所以要有这样一个类，是因为它更加安全与友好</a:t>
            </a:r>
            <a:endParaRPr lang="en-US" altLang="zh-CN" sz="800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180000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在配置文件中存储连接字符串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	</a:t>
            </a:r>
          </a:p>
          <a:p>
            <a:pPr marL="637200" lvl="1" indent="-171450" algn="just" defTabSz="9144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123950"/>
            <a:ext cx="6657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563" y="2576513"/>
            <a:ext cx="66579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3038" y="3868042"/>
            <a:ext cx="66675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3988" y="4752975"/>
            <a:ext cx="6705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2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F4A62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6533" y="409781"/>
            <a:ext cx="281093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Connection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对象</a:t>
            </a:r>
            <a:endParaRPr lang="en-US" altLang="zh-CN" sz="2000" b="1" dirty="0" smtClean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7891" y="1689100"/>
            <a:ext cx="1880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4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258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理解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Connection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对象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1319" y="781050"/>
            <a:ext cx="8619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DC243F"/>
                </a:solidFill>
              </a:rPr>
              <a:t>表示与特定数据源的连接</a:t>
            </a:r>
            <a:r>
              <a:rPr lang="zh-CN" altLang="en-US" sz="1200" dirty="0" smtClean="0"/>
              <a:t>。如果把数据源比作大门，那么连接字符串则是钥匙，而连接对象则是拿着钥匙开门的人。对于</a:t>
            </a:r>
            <a:r>
              <a:rPr lang="en-US" altLang="zh-CN" sz="1200" dirty="0" smtClean="0"/>
              <a:t>ADO.NET</a:t>
            </a:r>
            <a:r>
              <a:rPr lang="zh-CN" altLang="en-US" sz="1200" dirty="0" smtClean="0"/>
              <a:t>而言，不同的数据源，都对应着不同的</a:t>
            </a:r>
            <a:r>
              <a:rPr lang="en-US" altLang="zh-CN" sz="1200" dirty="0" smtClean="0"/>
              <a:t>Connection</a:t>
            </a:r>
            <a:r>
              <a:rPr lang="zh-CN" altLang="en-US" sz="1200" dirty="0" smtClean="0"/>
              <a:t>对象</a:t>
            </a:r>
            <a:endParaRPr lang="zh-CN" altLang="en-US" sz="1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3375" y="1371601"/>
          <a:ext cx="8477250" cy="1515943"/>
        </p:xfrm>
        <a:graphic>
          <a:graphicData uri="http://schemas.openxmlformats.org/drawingml/2006/table">
            <a:tbl>
              <a:tblPr/>
              <a:tblGrid>
                <a:gridCol w="1933575"/>
                <a:gridCol w="2190750"/>
                <a:gridCol w="4352925"/>
              </a:tblGrid>
              <a:tr h="219053"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名称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命名空间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描述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38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SqlConnection</a:t>
                      </a:r>
                      <a:endParaRPr 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System.Data.SqlClient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表示与</a:t>
                      </a:r>
                      <a:r>
                        <a:rPr lang="en-US" sz="1200"/>
                        <a:t>SQL Server</a:t>
                      </a:r>
                      <a:r>
                        <a:rPr lang="zh-CN" altLang="en-US" sz="1200"/>
                        <a:t>的连接对象  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</a:tr>
              <a:tr h="342463">
                <a:tc>
                  <a:txBody>
                    <a:bodyPr/>
                    <a:lstStyle/>
                    <a:p>
                      <a:r>
                        <a:rPr lang="en-US" sz="1200" dirty="0" err="1"/>
                        <a:t>OleDbConnection</a:t>
                      </a:r>
                      <a:endParaRPr 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System.Data.OleDb</a:t>
                      </a:r>
                      <a:endParaRPr 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表示与</a:t>
                      </a:r>
                      <a:r>
                        <a:rPr lang="en-US" altLang="zh-CN" sz="1200" dirty="0" err="1"/>
                        <a:t>OleDb</a:t>
                      </a:r>
                      <a:r>
                        <a:rPr lang="zh-CN" altLang="en-US" sz="1200" dirty="0"/>
                        <a:t>数据源的连接对象                   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371">
                <a:tc>
                  <a:txBody>
                    <a:bodyPr/>
                    <a:lstStyle/>
                    <a:p>
                      <a:r>
                        <a:rPr lang="en-US" sz="1200" dirty="0" err="1"/>
                        <a:t>OdbcConnection</a:t>
                      </a:r>
                      <a:endParaRPr 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System.Data.Odbc</a:t>
                      </a:r>
                      <a:endParaRPr 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表示与</a:t>
                      </a:r>
                      <a:r>
                        <a:rPr lang="en-US" altLang="zh-CN" sz="1200" dirty="0"/>
                        <a:t>ODBC</a:t>
                      </a:r>
                      <a:r>
                        <a:rPr lang="zh-CN" altLang="en-US" sz="1200" dirty="0"/>
                        <a:t>数据源的</a:t>
                      </a:r>
                      <a:r>
                        <a:rPr lang="zh-CN" altLang="en-US" sz="1200" dirty="0" smtClean="0"/>
                        <a:t>连接对象</a:t>
                      </a:r>
                      <a:r>
                        <a:rPr lang="zh-CN" altLang="en-US" sz="1200" dirty="0"/>
                        <a:t>                                                                         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</a:tr>
              <a:tr h="227385">
                <a:tc>
                  <a:txBody>
                    <a:bodyPr/>
                    <a:lstStyle/>
                    <a:p>
                      <a:r>
                        <a:rPr lang="en-US" sz="1200"/>
                        <a:t>OracleConnection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System.Data.OracleClient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表示与</a:t>
                      </a:r>
                      <a:r>
                        <a:rPr lang="en-US" altLang="zh-CN" sz="1200" dirty="0" smtClean="0"/>
                        <a:t>Oracle</a:t>
                      </a:r>
                      <a:r>
                        <a:rPr lang="zh-CN" altLang="en-US" sz="1200" dirty="0"/>
                        <a:t>数据库的连接对象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333375" y="3033415"/>
            <a:ext cx="8477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DC243F"/>
                </a:solidFill>
              </a:rPr>
              <a:t>*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不管哪种连接对象，它都继承于</a:t>
            </a:r>
            <a:r>
              <a:rPr lang="en-US" altLang="zh-CN" sz="1200" b="1" dirty="0" err="1" smtClean="0">
                <a:solidFill>
                  <a:srgbClr val="DC243F"/>
                </a:solidFill>
              </a:rPr>
              <a:t>DbConnection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类。我们看看</a:t>
            </a:r>
            <a:r>
              <a:rPr lang="en-US" altLang="zh-CN" sz="1200" b="1" dirty="0" err="1" smtClean="0">
                <a:solidFill>
                  <a:srgbClr val="DC243F"/>
                </a:solidFill>
              </a:rPr>
              <a:t>DbConnection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类的实现结构：</a:t>
            </a:r>
            <a:endParaRPr lang="zh-CN" altLang="en-US" sz="1200" b="1" dirty="0">
              <a:solidFill>
                <a:srgbClr val="DC243F"/>
              </a:solidFill>
            </a:endParaRP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3310414"/>
            <a:ext cx="7219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352425" y="3905250"/>
            <a:ext cx="8362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/>
              <a:t>DbConnection</a:t>
            </a:r>
            <a:r>
              <a:rPr lang="zh-CN" altLang="en-US" sz="1200" dirty="0" smtClean="0"/>
              <a:t>是抽象基类，并且继承</a:t>
            </a:r>
            <a:r>
              <a:rPr lang="en-US" altLang="zh-CN" sz="1200" dirty="0" err="1" smtClean="0"/>
              <a:t>Compoent,IDbConnection,IDisposable</a:t>
            </a:r>
            <a:r>
              <a:rPr lang="zh-CN" altLang="en-US" sz="1200" dirty="0" smtClean="0"/>
              <a:t>类。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DbConnection</a:t>
            </a:r>
            <a:r>
              <a:rPr lang="zh-CN" altLang="en-US" sz="1200" dirty="0" smtClean="0"/>
              <a:t>类是抽象基类，因此它不能实例化。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DbConnection</a:t>
            </a:r>
            <a:r>
              <a:rPr lang="zh-CN" altLang="en-US" sz="1200" dirty="0" smtClean="0"/>
              <a:t>类封装了很多重要的方法和属性，下面我将详细讲解几个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重要的方法和属性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几个重要的方法和属性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1319" y="857250"/>
            <a:ext cx="861930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方法</a:t>
            </a:r>
            <a:endParaRPr lang="en-US" altLang="zh-CN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Open: </a:t>
            </a:r>
            <a:r>
              <a:rPr lang="zh-CN" altLang="en-US" sz="1200" dirty="0" smtClean="0"/>
              <a:t>使用 </a:t>
            </a:r>
            <a:r>
              <a:rPr lang="en-US" altLang="zh-CN" sz="1200" dirty="0" err="1" smtClean="0"/>
              <a:t>ConnectionString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所指定的设置打开数据库连接。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Dispose: </a:t>
            </a:r>
            <a:r>
              <a:rPr lang="zh-CN" altLang="en-US" sz="1200" dirty="0" smtClean="0"/>
              <a:t>释放由 </a:t>
            </a:r>
            <a:r>
              <a:rPr lang="en-US" altLang="zh-CN" sz="1200" dirty="0" smtClean="0"/>
              <a:t>Component </a:t>
            </a:r>
            <a:r>
              <a:rPr lang="zh-CN" altLang="en-US" sz="1200" dirty="0" smtClean="0"/>
              <a:t>使用的所有资源。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Close: </a:t>
            </a:r>
            <a:r>
              <a:rPr lang="zh-CN" altLang="en-US" sz="1200" dirty="0" smtClean="0"/>
              <a:t>关闭与数据库的连接。 此方法是关闭任何已打开连接的首选方法。</a:t>
            </a:r>
            <a:r>
              <a:rPr lang="en-US" altLang="zh-CN" sz="1200" dirty="0" smtClean="0"/>
              <a:t>Close </a:t>
            </a:r>
            <a:r>
              <a:rPr lang="zh-CN" altLang="en-US" sz="1200" dirty="0" smtClean="0"/>
              <a:t>方法回滚任何挂起的事务。 然后，它将连接释放到连接池，或者在连接池被禁用的情况下关闭连接。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219074" y="2769126"/>
            <a:ext cx="861930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属性</a:t>
            </a:r>
            <a:endParaRPr lang="en-US" altLang="zh-CN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Database: </a:t>
            </a:r>
            <a:r>
              <a:rPr lang="zh-CN" altLang="en-US" sz="1200" dirty="0" smtClean="0"/>
              <a:t>在连接打开之后获取当前数据库的名称，或者在连接打开之前获取连接字符串中指定的数据库名。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DataSource</a:t>
            </a:r>
            <a:r>
              <a:rPr lang="en-US" altLang="zh-CN" sz="1200" dirty="0" smtClean="0"/>
              <a:t>: </a:t>
            </a:r>
            <a:r>
              <a:rPr lang="zh-CN" altLang="en-US" sz="1200" dirty="0" smtClean="0"/>
              <a:t>获取要连接的数据库服务器的名称。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ConnectionTimeOut</a:t>
            </a:r>
            <a:r>
              <a:rPr lang="en-US" altLang="zh-CN" sz="1200" dirty="0" smtClean="0"/>
              <a:t>: </a:t>
            </a:r>
            <a:r>
              <a:rPr lang="zh-CN" altLang="en-US" sz="1200" dirty="0" smtClean="0"/>
              <a:t>获取在建立连接时终止尝试并生成错误之前所等待的时间。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ConnectionString</a:t>
            </a:r>
            <a:r>
              <a:rPr lang="en-US" altLang="zh-CN" sz="1200" dirty="0" smtClean="0"/>
              <a:t>: </a:t>
            </a:r>
            <a:r>
              <a:rPr lang="zh-CN" altLang="en-US" sz="1200" dirty="0" smtClean="0"/>
              <a:t>获取或设置用于打开连接的字符串。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DC243F"/>
                </a:solidFill>
              </a:rPr>
              <a:t>State</a:t>
            </a:r>
            <a:r>
              <a:rPr lang="en-US" altLang="zh-CN" sz="1200" dirty="0" smtClean="0"/>
              <a:t>: </a:t>
            </a:r>
            <a:r>
              <a:rPr lang="zh-CN" altLang="en-US" sz="1200" dirty="0" smtClean="0"/>
              <a:t>获取描述连接状态的字符串。</a:t>
            </a: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en-US" altLang="zh-CN" sz="1600" b="1" dirty="0" err="1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ConnectionState</a:t>
            </a:r>
            <a:endParaRPr lang="zh-CN" altLang="en-US" sz="1600" b="1" dirty="0" smtClean="0">
              <a:solidFill>
                <a:srgbClr val="1A7BAE"/>
              </a:solidFill>
              <a:effectLst/>
              <a:latin typeface="+mn-ea"/>
              <a:ea typeface="+mn-ea"/>
            </a:endParaRP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1319" y="1162050"/>
            <a:ext cx="861930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DC243F"/>
                </a:solidFill>
              </a:rPr>
              <a:t>State</a:t>
            </a:r>
            <a:r>
              <a:rPr lang="zh-CN" altLang="en-US" b="1" dirty="0" smtClean="0">
                <a:solidFill>
                  <a:srgbClr val="DC243F"/>
                </a:solidFill>
              </a:rPr>
              <a:t>属性描述了与数据源的连接的当前状态。</a:t>
            </a:r>
            <a:endParaRPr lang="en-US" altLang="zh-CN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ConnectionState</a:t>
            </a:r>
            <a:r>
              <a:rPr lang="zh-CN" altLang="en-US" dirty="0" smtClean="0">
                <a:solidFill>
                  <a:srgbClr val="0070C0"/>
                </a:solidFill>
              </a:rPr>
              <a:t>是一个枚举类型，包括以下成员：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Closed</a:t>
            </a:r>
            <a:r>
              <a:rPr lang="en-US" altLang="zh-CN" sz="1200" dirty="0" smtClean="0"/>
              <a:t>: </a:t>
            </a:r>
            <a:r>
              <a:rPr lang="zh-CN" altLang="en-US" sz="1200" dirty="0" smtClean="0"/>
              <a:t>连接处于关闭状态。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Open</a:t>
            </a:r>
            <a:r>
              <a:rPr lang="en-US" altLang="zh-CN" sz="1200" dirty="0" smtClean="0"/>
              <a:t>: </a:t>
            </a:r>
            <a:r>
              <a:rPr lang="zh-CN" altLang="en-US" sz="1200" dirty="0" smtClean="0"/>
              <a:t>连接处于打开状态。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Connecting: </a:t>
            </a:r>
            <a:r>
              <a:rPr lang="zh-CN" altLang="en-US" sz="1200" dirty="0" smtClean="0"/>
              <a:t>连接对象正在与数据源连接。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Executing: </a:t>
            </a:r>
            <a:r>
              <a:rPr lang="zh-CN" altLang="en-US" sz="1200" dirty="0" smtClean="0"/>
              <a:t>连接对象正在执行命令。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Fetching: </a:t>
            </a:r>
            <a:r>
              <a:rPr lang="zh-CN" altLang="en-US" sz="1200" dirty="0" smtClean="0"/>
              <a:t>连接对象正在检索数据。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Broken: </a:t>
            </a:r>
            <a:r>
              <a:rPr lang="zh-CN" altLang="en-US" sz="1200" dirty="0" smtClean="0"/>
              <a:t>与数据源的连接中断。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417113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实例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（以</a:t>
            </a:r>
            <a:r>
              <a:rPr lang="en-US" altLang="zh-CN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SQL Server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为例）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2315386"/>
            <a:ext cx="2286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7494" y="1685925"/>
            <a:ext cx="3971106" cy="45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引用</a:t>
            </a:r>
            <a:r>
              <a:rPr lang="en-US" altLang="zh-CN" b="1" dirty="0" smtClean="0">
                <a:solidFill>
                  <a:srgbClr val="DC243F"/>
                </a:solidFill>
              </a:rPr>
              <a:t>SQL Server</a:t>
            </a:r>
            <a:r>
              <a:rPr lang="zh-CN" altLang="en-US" b="1" dirty="0" smtClean="0">
                <a:solidFill>
                  <a:srgbClr val="DC243F"/>
                </a:solidFill>
              </a:rPr>
              <a:t>的</a:t>
            </a:r>
            <a:r>
              <a:rPr lang="en-US" altLang="zh-CN" b="1" dirty="0" smtClean="0">
                <a:solidFill>
                  <a:srgbClr val="DC243F"/>
                </a:solidFill>
              </a:rPr>
              <a:t>.NET</a:t>
            </a:r>
            <a:r>
              <a:rPr lang="zh-CN" altLang="en-US" b="1" dirty="0" smtClean="0">
                <a:solidFill>
                  <a:srgbClr val="DC243F"/>
                </a:solidFill>
              </a:rPr>
              <a:t>数据提供程序</a:t>
            </a:r>
            <a:endParaRPr lang="en-US" altLang="zh-CN" b="1" dirty="0" smtClean="0">
              <a:solidFill>
                <a:srgbClr val="DC243F"/>
              </a:solidFill>
            </a:endParaRP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/>
          <a:srcRect b="389"/>
          <a:stretch>
            <a:fillRect/>
          </a:stretch>
        </p:blipFill>
        <p:spPr bwMode="auto">
          <a:xfrm>
            <a:off x="4038600" y="266700"/>
            <a:ext cx="510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93500" y="1116145"/>
            <a:ext cx="689138" cy="689138"/>
          </a:xfrm>
          <a:prstGeom prst="ellipse">
            <a:avLst/>
          </a:prstGeom>
          <a:solidFill>
            <a:srgbClr val="DC243F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8838" y="1253217"/>
            <a:ext cx="1903512" cy="4524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242424"/>
                </a:solidFill>
                <a:ea typeface="微软雅黑"/>
                <a:cs typeface="微软雅黑"/>
              </a:rPr>
              <a:t>课程目标</a:t>
            </a:r>
            <a:endParaRPr lang="en-US" altLang="zh-CN" sz="2000" b="1" dirty="0" smtClean="0">
              <a:solidFill>
                <a:srgbClr val="242424"/>
              </a:solidFill>
              <a:ea typeface="微软雅黑"/>
              <a:cs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18911" y="2646819"/>
            <a:ext cx="5766494" cy="436727"/>
            <a:chOff x="210973" y="1078693"/>
            <a:chExt cx="5766494" cy="436727"/>
          </a:xfrm>
        </p:grpSpPr>
        <p:sp>
          <p:nvSpPr>
            <p:cNvPr id="18" name="椭圆 17"/>
            <p:cNvSpPr/>
            <p:nvPr/>
          </p:nvSpPr>
          <p:spPr>
            <a:xfrm>
              <a:off x="210973" y="1078693"/>
              <a:ext cx="436727" cy="436727"/>
            </a:xfrm>
            <a:prstGeom prst="ellipse">
              <a:avLst/>
            </a:prstGeom>
            <a:solidFill>
              <a:srgbClr val="553A6C"/>
            </a:solidFill>
            <a:ln>
              <a:solidFill>
                <a:srgbClr val="B3C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19" name="文本框 38"/>
            <p:cNvSpPr txBox="1"/>
            <p:nvPr/>
          </p:nvSpPr>
          <p:spPr>
            <a:xfrm>
              <a:off x="647700" y="1078693"/>
              <a:ext cx="5329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242424"/>
                  </a:solidFill>
                </a:rPr>
                <a:t>怎样选择连接字符串</a:t>
              </a:r>
              <a:r>
                <a:rPr lang="en-US" altLang="zh-CN" sz="2000" b="1" dirty="0" smtClean="0">
                  <a:solidFill>
                    <a:srgbClr val="242424"/>
                  </a:solidFill>
                </a:rPr>
                <a:t> </a:t>
              </a:r>
              <a:endParaRPr lang="zh-CN" altLang="en-US" sz="2000" b="1" dirty="0" smtClean="0">
                <a:solidFill>
                  <a:srgbClr val="242424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8911" y="3219802"/>
            <a:ext cx="5766494" cy="436727"/>
            <a:chOff x="210973" y="1078693"/>
            <a:chExt cx="5766494" cy="436727"/>
          </a:xfrm>
        </p:grpSpPr>
        <p:sp>
          <p:nvSpPr>
            <p:cNvPr id="21" name="椭圆 20"/>
            <p:cNvSpPr/>
            <p:nvPr/>
          </p:nvSpPr>
          <p:spPr>
            <a:xfrm>
              <a:off x="210973" y="1078693"/>
              <a:ext cx="436727" cy="436727"/>
            </a:xfrm>
            <a:prstGeom prst="ellipse">
              <a:avLst/>
            </a:prstGeom>
            <a:solidFill>
              <a:srgbClr val="2C3533"/>
            </a:solidFill>
            <a:ln>
              <a:solidFill>
                <a:srgbClr val="B3C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22" name="文本框 38"/>
            <p:cNvSpPr txBox="1"/>
            <p:nvPr/>
          </p:nvSpPr>
          <p:spPr>
            <a:xfrm>
              <a:off x="647700" y="1135843"/>
              <a:ext cx="532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242424"/>
                  </a:solidFill>
                </a:rPr>
                <a:t>怎样使用</a:t>
              </a:r>
              <a:r>
                <a:rPr lang="en-US" altLang="zh-CN" sz="1600" b="1" dirty="0" smtClean="0">
                  <a:solidFill>
                    <a:srgbClr val="242424"/>
                  </a:solidFill>
                </a:rPr>
                <a:t>ADO.NET</a:t>
              </a:r>
              <a:r>
                <a:rPr lang="zh-CN" altLang="en-US" sz="1600" b="1" dirty="0" smtClean="0">
                  <a:solidFill>
                    <a:srgbClr val="242424"/>
                  </a:solidFill>
                </a:rPr>
                <a:t>与</a:t>
              </a:r>
              <a:r>
                <a:rPr lang="en-US" altLang="zh-CN" sz="1600" b="1" dirty="0" smtClean="0">
                  <a:solidFill>
                    <a:srgbClr val="242424"/>
                  </a:solidFill>
                </a:rPr>
                <a:t>SQL Server</a:t>
              </a:r>
              <a:r>
                <a:rPr lang="zh-CN" altLang="en-US" sz="1600" b="1" dirty="0" smtClean="0">
                  <a:solidFill>
                    <a:srgbClr val="242424"/>
                  </a:solidFill>
                </a:rPr>
                <a:t>进行数据交互 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18911" y="2071477"/>
            <a:ext cx="5766494" cy="436727"/>
            <a:chOff x="210973" y="1078693"/>
            <a:chExt cx="5766494" cy="436727"/>
          </a:xfrm>
        </p:grpSpPr>
        <p:sp>
          <p:nvSpPr>
            <p:cNvPr id="24" name="椭圆 23"/>
            <p:cNvSpPr/>
            <p:nvPr/>
          </p:nvSpPr>
          <p:spPr>
            <a:xfrm>
              <a:off x="210973" y="1078693"/>
              <a:ext cx="436727" cy="436727"/>
            </a:xfrm>
            <a:prstGeom prst="ellipse">
              <a:avLst/>
            </a:prstGeom>
            <a:solidFill>
              <a:srgbClr val="308DA2"/>
            </a:solidFill>
            <a:ln>
              <a:solidFill>
                <a:srgbClr val="B3C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25" name="文本框 38"/>
            <p:cNvSpPr txBox="1"/>
            <p:nvPr/>
          </p:nvSpPr>
          <p:spPr>
            <a:xfrm>
              <a:off x="647700" y="1078693"/>
              <a:ext cx="5329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242424"/>
                  </a:solidFill>
                </a:rPr>
                <a:t>了解什么是</a:t>
              </a:r>
              <a:r>
                <a:rPr lang="en-US" altLang="zh-CN" sz="1600" b="1" dirty="0" smtClean="0">
                  <a:solidFill>
                    <a:srgbClr val="242424"/>
                  </a:solidFill>
                </a:rPr>
                <a:t>ADO.NET</a:t>
              </a:r>
              <a:r>
                <a:rPr lang="en-US" altLang="zh-CN" sz="2000" b="1" dirty="0" smtClean="0">
                  <a:solidFill>
                    <a:srgbClr val="242424"/>
                  </a:solidFill>
                </a:rPr>
                <a:t> </a:t>
              </a:r>
              <a:endParaRPr lang="zh-CN" altLang="en-US" sz="2000" b="1" dirty="0" smtClean="0">
                <a:solidFill>
                  <a:srgbClr val="242424"/>
                </a:solidFill>
              </a:endParaRPr>
            </a:p>
          </p:txBody>
        </p:sp>
      </p:grpSp>
      <p:grpSp>
        <p:nvGrpSpPr>
          <p:cNvPr id="13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1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96069" y="804692"/>
            <a:ext cx="31285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如何写优雅而又安全的代码</a:t>
            </a:r>
            <a:endParaRPr lang="en-US" altLang="zh-CN" b="1" dirty="0" smtClean="0">
              <a:solidFill>
                <a:srgbClr val="DC243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665" y="1312523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添加</a:t>
            </a:r>
            <a:r>
              <a:rPr lang="en-US" altLang="zh-CN" b="1" dirty="0" smtClean="0"/>
              <a:t>try...catch</a:t>
            </a:r>
            <a:r>
              <a:rPr lang="zh-CN" altLang="en-US" b="1" dirty="0" smtClean="0"/>
              <a:t>块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91319" y="1681855"/>
            <a:ext cx="41711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我们知道连接数据库时，可能出现异常，因此需要添加异常处理。对于</a:t>
            </a:r>
            <a:r>
              <a:rPr lang="en-US" altLang="zh-CN" sz="1400" dirty="0" smtClean="0"/>
              <a:t>C#</a:t>
            </a:r>
            <a:r>
              <a:rPr lang="zh-CN" altLang="en-US" sz="1400" dirty="0" smtClean="0"/>
              <a:t>来说，典型的异常处理是添加</a:t>
            </a:r>
            <a:r>
              <a:rPr lang="en-US" altLang="zh-CN" sz="1400" dirty="0" smtClean="0"/>
              <a:t>try...catch</a:t>
            </a:r>
            <a:r>
              <a:rPr lang="zh-CN" altLang="en-US" sz="1400" dirty="0" smtClean="0"/>
              <a:t>代码块，</a:t>
            </a:r>
            <a:r>
              <a:rPr lang="en-US" altLang="zh-CN" sz="1400" dirty="0" smtClean="0"/>
              <a:t>finally</a:t>
            </a:r>
            <a:r>
              <a:rPr lang="zh-CN" altLang="en-US" sz="1400" dirty="0" smtClean="0"/>
              <a:t>是可选的。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finally</a:t>
            </a:r>
            <a:r>
              <a:rPr lang="zh-CN" altLang="en-US" sz="1400" dirty="0" smtClean="0"/>
              <a:t>是指无论代码是否出现异常都会执行的代码块。而</a:t>
            </a:r>
            <a:r>
              <a:rPr lang="zh-CN" altLang="en-US" sz="1400" b="1" dirty="0" smtClean="0"/>
              <a:t>对数据库连接资源来说，是非常宝贵的</a:t>
            </a:r>
            <a:r>
              <a:rPr lang="zh-CN" altLang="en-US" sz="1400" dirty="0" smtClean="0"/>
              <a:t>。因此，我们应当确保打开连接后，无论是否出现异常，都应该关闭连接和释放资源。所以，我们必须在</a:t>
            </a:r>
            <a:r>
              <a:rPr lang="en-US" altLang="zh-CN" sz="1400" dirty="0" smtClean="0"/>
              <a:t>finally</a:t>
            </a:r>
            <a:r>
              <a:rPr lang="zh-CN" altLang="en-US" sz="1400" dirty="0" smtClean="0"/>
              <a:t>语句块中调用</a:t>
            </a:r>
            <a:r>
              <a:rPr lang="en-US" altLang="zh-CN" sz="1400" dirty="0" smtClean="0"/>
              <a:t>Close</a:t>
            </a:r>
            <a:r>
              <a:rPr lang="zh-CN" altLang="en-US" sz="1400" dirty="0" smtClean="0"/>
              <a:t>方法关闭数据库连接。</a:t>
            </a:r>
            <a:endParaRPr lang="zh-CN" altLang="en-US" sz="1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450" y="804692"/>
            <a:ext cx="45910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31"/>
          <p:cNvSpPr txBox="1"/>
          <p:nvPr/>
        </p:nvSpPr>
        <p:spPr>
          <a:xfrm>
            <a:off x="191319" y="473833"/>
            <a:ext cx="417113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实例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（以</a:t>
            </a:r>
            <a:r>
              <a:rPr lang="en-US" altLang="zh-CN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SQL Server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为例）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96069" y="804692"/>
            <a:ext cx="31285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如何写优雅而又安全的代码</a:t>
            </a:r>
            <a:endParaRPr lang="en-US" altLang="zh-CN" b="1" dirty="0" smtClean="0">
              <a:solidFill>
                <a:srgbClr val="DC243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665" y="1312523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using</a:t>
            </a:r>
            <a:r>
              <a:rPr lang="zh-CN" altLang="en-US" b="1" dirty="0" smtClean="0"/>
              <a:t>语句</a:t>
            </a:r>
          </a:p>
        </p:txBody>
      </p:sp>
      <p:sp>
        <p:nvSpPr>
          <p:cNvPr id="17" name="矩形 16"/>
          <p:cNvSpPr/>
          <p:nvPr/>
        </p:nvSpPr>
        <p:spPr>
          <a:xfrm>
            <a:off x="191319" y="1681855"/>
            <a:ext cx="41711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using</a:t>
            </a:r>
            <a:r>
              <a:rPr lang="zh-CN" altLang="en-US" sz="1400" b="1" dirty="0" smtClean="0"/>
              <a:t>语句的作用是确保资源使用后，并很快释放它们。</a:t>
            </a:r>
            <a:r>
              <a:rPr lang="en-US" altLang="zh-CN" sz="1400" dirty="0" smtClean="0"/>
              <a:t>using</a:t>
            </a:r>
            <a:r>
              <a:rPr lang="zh-CN" altLang="en-US" sz="1400" dirty="0" smtClean="0"/>
              <a:t>语句帮助减少意外的运行时错误带来的潜在问题，它整洁地包装了资源的使用。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具体来说，它执行以下内容：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分配资源。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把</a:t>
            </a:r>
            <a:r>
              <a:rPr lang="en-US" altLang="zh-CN" sz="1400" b="1" dirty="0" smtClean="0"/>
              <a:t>Statement</a:t>
            </a:r>
            <a:r>
              <a:rPr lang="zh-CN" altLang="en-US" sz="1400" b="1" dirty="0" smtClean="0"/>
              <a:t>放进</a:t>
            </a:r>
            <a:r>
              <a:rPr lang="en-US" altLang="zh-CN" sz="1400" b="1" dirty="0" smtClean="0"/>
              <a:t>try</a:t>
            </a:r>
            <a:r>
              <a:rPr lang="zh-CN" altLang="en-US" sz="1400" b="1" dirty="0" smtClean="0"/>
              <a:t>块。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创建资源的</a:t>
            </a:r>
            <a:r>
              <a:rPr lang="en-US" altLang="zh-CN" sz="1400" b="1" dirty="0" smtClean="0"/>
              <a:t>Dispose</a:t>
            </a:r>
            <a:r>
              <a:rPr lang="zh-CN" altLang="en-US" sz="1400" b="1" dirty="0" smtClean="0"/>
              <a:t>方法，并把它放进</a:t>
            </a:r>
            <a:r>
              <a:rPr lang="en-US" altLang="zh-CN" sz="1400" b="1" dirty="0" smtClean="0"/>
              <a:t>finally</a:t>
            </a:r>
            <a:r>
              <a:rPr lang="zh-CN" altLang="en-US" sz="1400" b="1" dirty="0" smtClean="0"/>
              <a:t>块。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450" y="1995488"/>
            <a:ext cx="46101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31"/>
          <p:cNvSpPr txBox="1"/>
          <p:nvPr/>
        </p:nvSpPr>
        <p:spPr>
          <a:xfrm>
            <a:off x="191319" y="473833"/>
            <a:ext cx="417113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实例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（以</a:t>
            </a:r>
            <a:r>
              <a:rPr lang="en-US" altLang="zh-CN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SQL Server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为例）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61" y="1253712"/>
            <a:ext cx="5065964" cy="3889788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sp>
        <p:nvSpPr>
          <p:cNvPr id="5" name="TextBox 4"/>
          <p:cNvSpPr txBox="1"/>
          <p:nvPr/>
        </p:nvSpPr>
        <p:spPr>
          <a:xfrm>
            <a:off x="2270760" y="2579132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DC243F"/>
                </a:solidFill>
              </a:rPr>
              <a:t>说那么多，是时候练习一下了</a:t>
            </a:r>
            <a:endParaRPr lang="zh-CN" altLang="en-US" b="1" dirty="0">
              <a:solidFill>
                <a:srgbClr val="DC243F"/>
              </a:solidFill>
            </a:endParaRPr>
          </a:p>
        </p:txBody>
      </p:sp>
      <p:grpSp>
        <p:nvGrpSpPr>
          <p:cNvPr id="6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6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4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D3432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6533" y="409781"/>
            <a:ext cx="281093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数据库连接池</a:t>
            </a:r>
            <a:endParaRPr lang="en-US" altLang="zh-CN" sz="2000" b="1" dirty="0" smtClean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7891" y="1689100"/>
            <a:ext cx="1880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5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258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417113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什么是数据库连接池</a:t>
            </a:r>
            <a:r>
              <a:rPr lang="zh-CN" altLang="en-US" sz="1600" b="1" dirty="0">
                <a:solidFill>
                  <a:srgbClr val="1A7BAE"/>
                </a:solidFill>
                <a:effectLst/>
                <a:latin typeface="+mn-ea"/>
                <a:ea typeface="+mn-ea"/>
              </a:rPr>
              <a:t>？</a:t>
            </a:r>
            <a:endParaRPr lang="zh-CN" altLang="en-US" sz="1600" b="1" dirty="0" smtClean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91318" y="812387"/>
            <a:ext cx="875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/>
              <a:t>连接池就是这样一个容器：它存放了一定数量的与数据库服务器的物理连接。</a:t>
            </a:r>
            <a:r>
              <a:rPr lang="zh-CN" altLang="en-US" sz="1200" dirty="0" smtClean="0"/>
              <a:t>因此，当我们需要连接数据库服务器的时候，只需去池（容器）中取出一条空闲的连接，而不是新建一条连接。这样的话，我们就可以大大减少连接数据库的开销，从而提高了应用程序的性能。</a:t>
            </a:r>
            <a:endParaRPr lang="zh-CN" altLang="en-US" sz="12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4447" y="1458718"/>
            <a:ext cx="6136005" cy="326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连接池工作原理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1130616" y="1000125"/>
            <a:ext cx="2257425" cy="819150"/>
          </a:xfrm>
          <a:prstGeom prst="flowChartAlternateProcess">
            <a:avLst/>
          </a:prstGeom>
          <a:solidFill>
            <a:srgbClr val="308DA2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创建连接池</a:t>
            </a:r>
            <a:endParaRPr lang="zh-CN" altLang="en-US" sz="2400" b="1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5700711" y="1000125"/>
            <a:ext cx="2257425" cy="819150"/>
          </a:xfrm>
          <a:prstGeom prst="flowChartAlternateProcess">
            <a:avLst/>
          </a:prstGeom>
          <a:solidFill>
            <a:srgbClr val="553A6C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分配空闲连接</a:t>
            </a:r>
            <a:endParaRPr lang="zh-CN" altLang="en-US" sz="2400" b="1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1130616" y="2876550"/>
            <a:ext cx="2257425" cy="819150"/>
          </a:xfrm>
          <a:prstGeom prst="flowChartAlternateProcess">
            <a:avLst/>
          </a:prstGeom>
          <a:solidFill>
            <a:srgbClr val="2C3533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移除无效连接</a:t>
            </a:r>
            <a:endParaRPr lang="zh-CN" altLang="en-US" sz="2400" b="1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5700711" y="2876550"/>
            <a:ext cx="2257425" cy="819150"/>
          </a:xfrm>
          <a:prstGeom prst="flowChartAlternateProcess">
            <a:avLst/>
          </a:prstGeom>
          <a:solidFill>
            <a:srgbClr val="F4A628"/>
          </a:solidFill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回收用完连接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0" y="1965960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/>
              <a:t>连接池是具有类别区分的</a:t>
            </a:r>
            <a:endParaRPr lang="en-US" altLang="zh-CN" sz="1400" b="1" dirty="0" smtClean="0"/>
          </a:p>
          <a:p>
            <a:pPr algn="ctr"/>
            <a:r>
              <a:rPr lang="zh-CN" altLang="en-US" sz="1400" dirty="0" smtClean="0"/>
              <a:t>同一个时刻同一应用程序域可以有多个不同类型的连接池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571999" y="196596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/>
              <a:t>首先需要根据连接请求的类型签名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找到匹配类型的连接池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然后尽力分配一条空闲连接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571999" y="38862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/>
              <a:t>当我们使用完一条连接时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应当及时关闭或释放连接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以便连接可以返回池中重复利用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735627" y="388620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/>
              <a:t>不能正确连接到数据库服务器的连接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79889" y="804692"/>
            <a:ext cx="312855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创建数据库连接池</a:t>
            </a:r>
            <a:endParaRPr lang="en-US" altLang="zh-CN" b="1" dirty="0" smtClean="0">
              <a:solidFill>
                <a:srgbClr val="DC243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319" y="1516797"/>
            <a:ext cx="374250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连接池的行为可以通过连接字符串来控制</a:t>
            </a:r>
            <a:endParaRPr lang="en-US" altLang="zh-CN" sz="1400" dirty="0" smtClean="0"/>
          </a:p>
          <a:p>
            <a:r>
              <a:rPr lang="zh-CN" altLang="en-US" sz="1400" dirty="0" smtClean="0"/>
              <a:t>主要包括四个重要的属性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latinLnBrk="1">
              <a:lnSpc>
                <a:spcPct val="150000"/>
              </a:lnSpc>
            </a:pPr>
            <a:r>
              <a:rPr lang="en-US" altLang="zh-CN" sz="1200" b="1" dirty="0" smtClean="0"/>
              <a:t>Connection Timeout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/>
              <a:t>连接请求等待超时时间。默认为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秒，单位为秒。</a:t>
            </a:r>
          </a:p>
          <a:p>
            <a:pPr latinLnBrk="1">
              <a:lnSpc>
                <a:spcPct val="150000"/>
              </a:lnSpc>
            </a:pPr>
            <a:r>
              <a:rPr lang="en-US" altLang="zh-CN" sz="1200" b="1" dirty="0" smtClean="0"/>
              <a:t>Max Pool Size: </a:t>
            </a:r>
            <a:r>
              <a:rPr lang="zh-CN" altLang="en-US" sz="1200" dirty="0" smtClean="0"/>
              <a:t>连接池中最大连接数。默认为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。</a:t>
            </a:r>
          </a:p>
          <a:p>
            <a:pPr latinLnBrk="1">
              <a:lnSpc>
                <a:spcPct val="150000"/>
              </a:lnSpc>
            </a:pPr>
            <a:r>
              <a:rPr lang="en-US" altLang="zh-CN" sz="1200" b="1" dirty="0" smtClean="0"/>
              <a:t>Min Pool Size: </a:t>
            </a:r>
            <a:r>
              <a:rPr lang="zh-CN" altLang="en-US" sz="1200" dirty="0" smtClean="0"/>
              <a:t>连接池中最小连接数。默认为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。</a:t>
            </a:r>
          </a:p>
          <a:p>
            <a:pPr latinLnBrk="1">
              <a:lnSpc>
                <a:spcPct val="150000"/>
              </a:lnSpc>
            </a:pPr>
            <a:r>
              <a:rPr lang="en-US" altLang="zh-CN" sz="1200" b="1" dirty="0" smtClean="0"/>
              <a:t>Pooling: </a:t>
            </a:r>
            <a:r>
              <a:rPr lang="zh-CN" altLang="en-US" sz="1200" dirty="0" smtClean="0"/>
              <a:t>是否启用连接池。</a:t>
            </a:r>
            <a:r>
              <a:rPr lang="en-US" altLang="zh-CN" sz="1200" b="1" dirty="0" smtClean="0"/>
              <a:t>ADO.NET</a:t>
            </a:r>
            <a:r>
              <a:rPr lang="zh-CN" altLang="en-US" sz="1200" b="1" dirty="0" smtClean="0"/>
              <a:t>默认是启用连接池的，</a:t>
            </a:r>
            <a:r>
              <a:rPr lang="zh-CN" altLang="en-US" sz="1200" dirty="0" smtClean="0"/>
              <a:t>因此，你需要手动设置</a:t>
            </a:r>
            <a:r>
              <a:rPr lang="en-US" altLang="zh-CN" sz="1200" dirty="0" smtClean="0"/>
              <a:t>Pooling=false</a:t>
            </a:r>
            <a:r>
              <a:rPr lang="zh-CN" altLang="en-US" sz="1200" dirty="0" smtClean="0"/>
              <a:t>来禁用连接池。</a:t>
            </a:r>
            <a:endParaRPr lang="zh-CN" altLang="en-US" sz="1200" dirty="0" smtClean="0">
              <a:solidFill>
                <a:srgbClr val="103154"/>
              </a:solidFill>
            </a:endParaRPr>
          </a:p>
          <a:p>
            <a:endParaRPr lang="zh-CN" altLang="en-US" sz="14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3825" y="1341120"/>
            <a:ext cx="52101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31"/>
          <p:cNvSpPr txBox="1"/>
          <p:nvPr/>
        </p:nvSpPr>
        <p:spPr>
          <a:xfrm>
            <a:off x="191319" y="473833"/>
            <a:ext cx="417113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实例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（以</a:t>
            </a:r>
            <a:r>
              <a:rPr lang="en-US" altLang="zh-CN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SQL Server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为例）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79889" y="804692"/>
            <a:ext cx="31285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连接池异常与处理方法</a:t>
            </a:r>
          </a:p>
        </p:txBody>
      </p:sp>
      <p:sp>
        <p:nvSpPr>
          <p:cNvPr id="19" name="矩形 18"/>
          <p:cNvSpPr/>
          <p:nvPr/>
        </p:nvSpPr>
        <p:spPr>
          <a:xfrm>
            <a:off x="191319" y="1516797"/>
            <a:ext cx="37425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当用户打开一个连接而没有正确或者及时的关闭时，经常会引发“连接泄露”问题。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泄露的连接，会一直保持打开状态，直到调用</a:t>
            </a:r>
            <a:r>
              <a:rPr lang="en-US" altLang="zh-CN" sz="1200" dirty="0" smtClean="0"/>
              <a:t>Dispose</a:t>
            </a:r>
            <a:r>
              <a:rPr lang="zh-CN" altLang="en-US" sz="1200" dirty="0" smtClean="0"/>
              <a:t>方法，垃圾回收器（</a:t>
            </a:r>
            <a:r>
              <a:rPr lang="en-US" altLang="zh-CN" sz="1200" dirty="0" smtClean="0"/>
              <a:t>GC</a:t>
            </a:r>
            <a:r>
              <a:rPr lang="zh-CN" altLang="en-US" sz="1200" dirty="0" smtClean="0"/>
              <a:t>）才关闭和释放连接。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与</a:t>
            </a:r>
            <a:r>
              <a:rPr lang="en-US" altLang="zh-CN" sz="1200" dirty="0" smtClean="0"/>
              <a:t>ADO</a:t>
            </a:r>
            <a:r>
              <a:rPr lang="zh-CN" altLang="en-US" sz="1200" dirty="0" smtClean="0"/>
              <a:t>不同，</a:t>
            </a:r>
            <a:r>
              <a:rPr lang="en-US" altLang="zh-CN" sz="1200" dirty="0" smtClean="0"/>
              <a:t>ADO.NET</a:t>
            </a:r>
            <a:r>
              <a:rPr lang="zh-CN" altLang="en-US" sz="1200" dirty="0" smtClean="0"/>
              <a:t>需要手动的关闭使用完的连接。</a:t>
            </a:r>
            <a:r>
              <a:rPr lang="zh-CN" altLang="en-US" sz="1200" b="1" dirty="0" smtClean="0"/>
              <a:t>一个重要的误区是：当连接对象超出局部作用域范围时，就会关闭连接。</a:t>
            </a:r>
            <a:r>
              <a:rPr lang="zh-CN" altLang="en-US" sz="1200" dirty="0" smtClean="0"/>
              <a:t>实际上，当超出作用域时，</a:t>
            </a:r>
            <a:r>
              <a:rPr lang="zh-CN" altLang="en-US" sz="1200" b="1" dirty="0" smtClean="0"/>
              <a:t>释放的只是连接对象而非连接资源。</a:t>
            </a:r>
            <a:endParaRPr lang="zh-CN" altLang="en-US" sz="1200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3825" y="687193"/>
            <a:ext cx="50387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8575" y="2034727"/>
            <a:ext cx="5274945" cy="12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314950" y="2387084"/>
            <a:ext cx="365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强调：使用完的连接应当尽快的正确的关闭和释放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31"/>
          <p:cNvSpPr txBox="1"/>
          <p:nvPr/>
        </p:nvSpPr>
        <p:spPr>
          <a:xfrm>
            <a:off x="191319" y="473833"/>
            <a:ext cx="417113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实例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（以</a:t>
            </a:r>
            <a:r>
              <a:rPr lang="en-US" altLang="zh-CN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SQL Server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为例）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2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DC24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09781"/>
            <a:ext cx="914400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BOSS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：</a:t>
            </a:r>
            <a:r>
              <a:rPr lang="en-US" altLang="zh-CN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Command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与</a:t>
            </a:r>
            <a:r>
              <a:rPr lang="en-US" altLang="zh-CN" sz="2000" b="1" dirty="0" err="1" smtClean="0">
                <a:solidFill>
                  <a:srgbClr val="FFFFFF"/>
                </a:solidFill>
                <a:ea typeface="微软雅黑"/>
                <a:cs typeface="微软雅黑"/>
              </a:rPr>
              <a:t>DataAdapter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/>
                <a:cs typeface="微软雅黑"/>
              </a:rPr>
              <a:t>对象</a:t>
            </a:r>
            <a:endParaRPr lang="en-US" altLang="zh-CN" sz="2000" b="1" dirty="0" smtClean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7891" y="1689100"/>
            <a:ext cx="1880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6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258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什么是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Command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对象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?</a:t>
            </a:r>
            <a:endParaRPr lang="zh-CN" altLang="en-US" sz="1600" b="1" dirty="0" smtClean="0">
              <a:solidFill>
                <a:srgbClr val="1A7BAE"/>
              </a:solidFill>
              <a:effectLst/>
              <a:latin typeface="+mn-ea"/>
              <a:ea typeface="+mn-ea"/>
            </a:endParaRP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1319" y="777240"/>
            <a:ext cx="86193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ADO.NET</a:t>
            </a:r>
            <a:r>
              <a:rPr lang="zh-CN" altLang="en-US" sz="1200" dirty="0" smtClean="0"/>
              <a:t>最主要的目的对外部数据源提供一致的访问。而访问数据源数据，就少不了增删查改等操作。尽管</a:t>
            </a:r>
            <a:r>
              <a:rPr lang="en-US" altLang="zh-CN" sz="1200" dirty="0" smtClean="0"/>
              <a:t>Connection</a:t>
            </a:r>
            <a:r>
              <a:rPr lang="zh-CN" altLang="en-US" sz="1200" dirty="0" smtClean="0"/>
              <a:t>对象已经我们连接好了外部数据源，但它却忠于职守，并不提供对外部数据源的任何操作。就在纠结万分的时刻，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对象诞生了。</a:t>
            </a:r>
            <a:r>
              <a:rPr lang="zh-CN" altLang="en-US" sz="1200" b="1" dirty="0" smtClean="0"/>
              <a:t>它封装了所有对外部数据源的操作（包括增、删、查、改等</a:t>
            </a:r>
            <a:r>
              <a:rPr lang="en-US" altLang="zh-CN" sz="1200" b="1" dirty="0" smtClean="0"/>
              <a:t>SQL</a:t>
            </a:r>
            <a:r>
              <a:rPr lang="zh-CN" altLang="en-US" sz="1200" b="1" dirty="0" smtClean="0"/>
              <a:t>语句与存储过程），并在执行完成后返回合适的结果。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Connection</a:t>
            </a:r>
            <a:r>
              <a:rPr lang="zh-CN" altLang="en-US" sz="1200" dirty="0" smtClean="0"/>
              <a:t>对象一样，对于不同的数据源，</a:t>
            </a:r>
            <a:r>
              <a:rPr lang="en-US" altLang="zh-CN" sz="1200" dirty="0" smtClean="0"/>
              <a:t>ADO.NET</a:t>
            </a:r>
            <a:r>
              <a:rPr lang="zh-CN" altLang="en-US" sz="1200" dirty="0" smtClean="0"/>
              <a:t>提供了不同的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对象。具体来说，可分为以下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对象。。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19072" y="2446019"/>
          <a:ext cx="8591552" cy="1983107"/>
        </p:xfrm>
        <a:graphic>
          <a:graphicData uri="http://schemas.openxmlformats.org/drawingml/2006/table">
            <a:tbl>
              <a:tblPr/>
              <a:tblGrid>
                <a:gridCol w="4295776"/>
                <a:gridCol w="4295776"/>
              </a:tblGrid>
              <a:tr h="528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.NET</a:t>
                      </a:r>
                      <a:r>
                        <a:rPr lang="zh-CN" altLang="en-US" sz="1200" b="1" dirty="0"/>
                        <a:t>数据提供</a:t>
                      </a:r>
                      <a:r>
                        <a:rPr lang="zh-CN" altLang="en-US" sz="1200" b="1" dirty="0" smtClean="0"/>
                        <a:t>程序</a:t>
                      </a:r>
                      <a:endParaRPr lang="zh-CN" alt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 对应</a:t>
                      </a:r>
                      <a:r>
                        <a:rPr lang="en-US" sz="1200" b="1" dirty="0" smtClean="0"/>
                        <a:t>Command</a:t>
                      </a:r>
                      <a:r>
                        <a:rPr lang="zh-CN" altLang="en-US" sz="1200" b="1" dirty="0" smtClean="0"/>
                        <a:t>对象</a:t>
                      </a:r>
                      <a:endParaRPr lang="zh-CN" alt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用于 </a:t>
                      </a:r>
                      <a:r>
                        <a:rPr lang="en-US" sz="1200" dirty="0"/>
                        <a:t>OLE DB </a:t>
                      </a:r>
                      <a:r>
                        <a:rPr lang="zh-CN" altLang="en-US" sz="1200" dirty="0"/>
                        <a:t>的 </a:t>
                      </a:r>
                      <a:r>
                        <a:rPr lang="en-US" altLang="zh-CN" sz="1200" dirty="0"/>
                        <a:t>.</a:t>
                      </a:r>
                      <a:r>
                        <a:rPr lang="en-US" sz="1200" dirty="0"/>
                        <a:t>NET Framework </a:t>
                      </a:r>
                      <a:r>
                        <a:rPr lang="zh-CN" altLang="en-US" sz="1200" dirty="0"/>
                        <a:t>数据提供程序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OleDbCommand</a:t>
                      </a:r>
                      <a:r>
                        <a:rPr lang="zh-CN" altLang="en-US" sz="1200" dirty="0"/>
                        <a:t>对象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</a:tr>
              <a:tr h="36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用于 </a:t>
                      </a:r>
                      <a:r>
                        <a:rPr lang="en-US" sz="1200"/>
                        <a:t>SQL Server </a:t>
                      </a:r>
                      <a:r>
                        <a:rPr lang="zh-CN" altLang="en-US" sz="1200"/>
                        <a:t>的 </a:t>
                      </a:r>
                      <a:r>
                        <a:rPr lang="en-US" altLang="zh-CN" sz="1200"/>
                        <a:t>.</a:t>
                      </a:r>
                      <a:r>
                        <a:rPr lang="en-US" sz="1200"/>
                        <a:t>NET Framework </a:t>
                      </a:r>
                      <a:r>
                        <a:rPr lang="zh-CN" altLang="en-US" sz="1200"/>
                        <a:t>数据提供程序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SqlCommand</a:t>
                      </a:r>
                      <a:r>
                        <a:rPr lang="zh-CN" altLang="en-US" sz="1200" dirty="0"/>
                        <a:t>对象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用于 </a:t>
                      </a:r>
                      <a:r>
                        <a:rPr lang="en-US" sz="1200"/>
                        <a:t>ODBC </a:t>
                      </a:r>
                      <a:r>
                        <a:rPr lang="zh-CN" altLang="en-US" sz="1200"/>
                        <a:t>的 </a:t>
                      </a:r>
                      <a:r>
                        <a:rPr lang="en-US" altLang="zh-CN" sz="1200"/>
                        <a:t>.</a:t>
                      </a:r>
                      <a:r>
                        <a:rPr lang="en-US" sz="1200"/>
                        <a:t>NET Framework </a:t>
                      </a:r>
                      <a:r>
                        <a:rPr lang="zh-CN" altLang="en-US" sz="1200"/>
                        <a:t>数据提供程序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OdbcCommand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对象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</a:tr>
              <a:tr h="36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用于 </a:t>
                      </a:r>
                      <a:r>
                        <a:rPr lang="en-US" sz="1200"/>
                        <a:t>Oracle </a:t>
                      </a:r>
                      <a:r>
                        <a:rPr lang="zh-CN" altLang="en-US" sz="1200"/>
                        <a:t>的 </a:t>
                      </a:r>
                      <a:r>
                        <a:rPr lang="en-US" altLang="zh-CN" sz="1200"/>
                        <a:t>.</a:t>
                      </a:r>
                      <a:r>
                        <a:rPr lang="en-US" sz="1200"/>
                        <a:t>NET Framework </a:t>
                      </a:r>
                      <a:r>
                        <a:rPr lang="zh-CN" altLang="en-US" sz="1200"/>
                        <a:t>数据提供程序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OracleCommand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对象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7810" y="1421856"/>
            <a:ext cx="1908380" cy="1908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57591" y="1561637"/>
            <a:ext cx="1628818" cy="1628814"/>
          </a:xfrm>
          <a:prstGeom prst="ellipse">
            <a:avLst/>
          </a:prstGeom>
          <a:solidFill>
            <a:srgbClr val="308DA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60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4479786" y="4052646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6" name="燕尾形 5"/>
          <p:cNvSpPr/>
          <p:nvPr/>
        </p:nvSpPr>
        <p:spPr>
          <a:xfrm rot="5400000">
            <a:off x="4479786" y="4162523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7" name="燕尾形 6"/>
          <p:cNvSpPr/>
          <p:nvPr/>
        </p:nvSpPr>
        <p:spPr>
          <a:xfrm rot="5400000">
            <a:off x="4479786" y="4272400"/>
            <a:ext cx="184427" cy="235598"/>
          </a:xfrm>
          <a:prstGeom prst="chevron">
            <a:avLst>
              <a:gd name="adj" fmla="val 592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D43"/>
              </a:solidFill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6533" y="416605"/>
            <a:ext cx="2810934" cy="4524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/>
                <a:cs typeface="微软雅黑"/>
              </a:rPr>
              <a:t>初识</a:t>
            </a:r>
            <a:r>
              <a:rPr lang="en-US" altLang="zh-CN" sz="2000" b="1" dirty="0" smtClean="0">
                <a:solidFill>
                  <a:schemeClr val="bg1"/>
                </a:solidFill>
                <a:ea typeface="微软雅黑"/>
                <a:cs typeface="微软雅黑"/>
              </a:rPr>
              <a:t>ADO.NET</a:t>
            </a:r>
          </a:p>
        </p:txBody>
      </p:sp>
      <p:sp>
        <p:nvSpPr>
          <p:cNvPr id="8" name="矩形 7"/>
          <p:cNvSpPr/>
          <p:nvPr/>
        </p:nvSpPr>
        <p:spPr>
          <a:xfrm>
            <a:off x="3655991" y="1689100"/>
            <a:ext cx="1880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1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0970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必须掌握的方法和属性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1319" y="735330"/>
            <a:ext cx="861930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方法</a:t>
            </a:r>
            <a:endParaRPr lang="en-US" altLang="zh-CN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/>
              <a:t>ExecuteNonQuery</a:t>
            </a:r>
            <a:r>
              <a:rPr lang="en-US" altLang="zh-CN" sz="1200" b="1" dirty="0" smtClean="0"/>
              <a:t>: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执行不返回数据行的操作，并返回一个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类型的数据。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/>
              <a:t>ExecuteReader</a:t>
            </a:r>
            <a:r>
              <a:rPr lang="en-US" altLang="zh-CN" sz="1200" b="1" dirty="0" smtClean="0"/>
              <a:t>: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执行查询，并返回一个 </a:t>
            </a:r>
            <a:r>
              <a:rPr lang="en-US" altLang="zh-CN" sz="1200" dirty="0" err="1" smtClean="0"/>
              <a:t>DataReader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对象。</a:t>
            </a:r>
            <a:br>
              <a:rPr lang="zh-CN" altLang="en-US" sz="1200" dirty="0" smtClean="0"/>
            </a:br>
            <a:r>
              <a:rPr lang="en-US" altLang="zh-CN" sz="1200" b="1" dirty="0" err="1" smtClean="0"/>
              <a:t>ExecuteScalar</a:t>
            </a:r>
            <a:r>
              <a:rPr lang="en-US" altLang="zh-CN" sz="1200" b="1" dirty="0" smtClean="0"/>
              <a:t>: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执行查询，并返回查询结果集中第一行的第一列（</a:t>
            </a:r>
            <a:r>
              <a:rPr lang="en-US" altLang="zh-CN" sz="1200" dirty="0" smtClean="0"/>
              <a:t>object</a:t>
            </a:r>
            <a:r>
              <a:rPr lang="zh-CN" altLang="en-US" sz="1200" dirty="0" smtClean="0"/>
              <a:t>类型）。如果找不到结果集中第一行的第一列，则返回 </a:t>
            </a:r>
            <a:r>
              <a:rPr lang="en-US" altLang="zh-CN" sz="1200" dirty="0" smtClean="0"/>
              <a:t>null </a:t>
            </a:r>
            <a:r>
              <a:rPr lang="zh-CN" altLang="en-US" sz="1200" dirty="0" smtClean="0"/>
              <a:t>引用。</a:t>
            </a:r>
            <a:endParaRPr lang="en-US" altLang="zh-CN" sz="1200" dirty="0" smtClean="0"/>
          </a:p>
        </p:txBody>
      </p:sp>
      <p:sp>
        <p:nvSpPr>
          <p:cNvPr id="19" name="矩形 18"/>
          <p:cNvSpPr/>
          <p:nvPr/>
        </p:nvSpPr>
        <p:spPr>
          <a:xfrm>
            <a:off x="219074" y="2997726"/>
            <a:ext cx="861930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属性</a:t>
            </a:r>
            <a:endParaRPr lang="en-US" altLang="zh-CN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/>
              <a:t>CommandText</a:t>
            </a:r>
            <a:r>
              <a:rPr lang="en-US" altLang="zh-CN" sz="1200" b="1" dirty="0" smtClean="0"/>
              <a:t>: </a:t>
            </a:r>
            <a:r>
              <a:rPr lang="zh-CN" altLang="en-US" sz="1200" dirty="0" smtClean="0"/>
              <a:t>获取或设置对数据源执行的文本命令。默认值为空字符串。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/>
              <a:t>CommandType</a:t>
            </a:r>
            <a:r>
              <a:rPr lang="en-US" altLang="zh-CN" sz="1200" b="1" dirty="0" smtClean="0"/>
              <a:t>: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命令类型，指示或指定如何解释</a:t>
            </a:r>
            <a:r>
              <a:rPr lang="en-US" altLang="zh-CN" sz="1200" dirty="0" err="1" smtClean="0"/>
              <a:t>CommandText</a:t>
            </a:r>
            <a:r>
              <a:rPr lang="zh-CN" altLang="en-US" sz="1200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Connection: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设置或获取与数据源的连接。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Parameters: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绑定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语句或存储过程的参数。参数化查询中不可或缺的对象，非常重要。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/>
              <a:t>Tranction</a:t>
            </a:r>
            <a:r>
              <a:rPr lang="en-US" altLang="zh-CN" sz="1200" b="1" dirty="0" smtClean="0"/>
              <a:t>: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获取或设置在其中执行 </a:t>
            </a:r>
            <a:r>
              <a:rPr lang="en-US" altLang="zh-CN" sz="1200" dirty="0" smtClean="0"/>
              <a:t>.NET Framework </a:t>
            </a:r>
            <a:r>
              <a:rPr lang="zh-CN" altLang="en-US" sz="1200" dirty="0" smtClean="0"/>
              <a:t>数据提供程序的 </a:t>
            </a:r>
            <a:r>
              <a:rPr lang="en-US" altLang="zh-CN" sz="1200" dirty="0" smtClean="0"/>
              <a:t>Command </a:t>
            </a:r>
            <a:r>
              <a:rPr lang="zh-CN" altLang="en-US" sz="1200" dirty="0" smtClean="0"/>
              <a:t>对象的事务。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创建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Command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对象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1319" y="735330"/>
            <a:ext cx="8619306" cy="89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在创建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对象之前，你需要明确两件事情：</a:t>
            </a:r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）你要执行什么样的操作？（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）你要对哪个数据源进行操作？</a:t>
            </a:r>
            <a:r>
              <a:rPr lang="zh-CN" altLang="en-US" sz="1200" dirty="0" smtClean="0"/>
              <a:t>明白这两件事情，一切都好办了。我们可用通过</a:t>
            </a:r>
            <a:r>
              <a:rPr lang="en-US" altLang="zh-CN" sz="1200" dirty="0" smtClean="0"/>
              <a:t>string</a:t>
            </a:r>
            <a:r>
              <a:rPr lang="zh-CN" altLang="en-US" sz="1200" dirty="0" smtClean="0"/>
              <a:t>字符串来构造一条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语句，也可以通过</a:t>
            </a:r>
            <a:r>
              <a:rPr lang="en-US" altLang="zh-CN" sz="1200" dirty="0" smtClean="0"/>
              <a:t>Connection</a:t>
            </a:r>
            <a:r>
              <a:rPr lang="zh-CN" altLang="en-US" sz="1200" dirty="0" smtClean="0"/>
              <a:t>对象指定连接的数据源。那么我们如何将这些信息交给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对象呢？一般来说，有两种方法：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99567" y="1625574"/>
            <a:ext cx="4879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DC243F"/>
                </a:solidFill>
              </a:rPr>
              <a:t>通过构造函数</a:t>
            </a:r>
            <a:endParaRPr lang="en-US" altLang="zh-CN" sz="1600" b="1" dirty="0" smtClean="0">
              <a:solidFill>
                <a:srgbClr val="DC243F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600" b="1" dirty="0" smtClean="0">
              <a:solidFill>
                <a:srgbClr val="DC243F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</a:pPr>
            <a:endParaRPr lang="en-US" altLang="zh-CN" sz="1200" dirty="0" smtClean="0">
              <a:solidFill>
                <a:srgbClr val="242424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</a:pPr>
            <a:endParaRPr lang="zh-CN" altLang="en-US" sz="1200" dirty="0" smtClean="0">
              <a:solidFill>
                <a:srgbClr val="242424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DC243F"/>
                </a:solidFill>
              </a:rPr>
              <a:t>通过</a:t>
            </a:r>
            <a:r>
              <a:rPr lang="en-US" altLang="zh-CN" sz="1600" b="1" dirty="0" smtClean="0">
                <a:solidFill>
                  <a:srgbClr val="DC243F"/>
                </a:solidFill>
              </a:rPr>
              <a:t>Command</a:t>
            </a:r>
            <a:r>
              <a:rPr lang="zh-CN" altLang="en-US" sz="1600" b="1" dirty="0" smtClean="0">
                <a:solidFill>
                  <a:srgbClr val="DC243F"/>
                </a:solidFill>
              </a:rPr>
              <a:t>对象属性</a:t>
            </a:r>
            <a:r>
              <a:rPr lang="en-US" altLang="zh-CN" sz="1600" b="1" dirty="0" smtClean="0">
                <a:solidFill>
                  <a:srgbClr val="DC243F"/>
                </a:solidFill>
              </a:rPr>
              <a:t> 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rgbClr val="242424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</a:pPr>
            <a:endParaRPr lang="zh-CN" altLang="en-US" sz="1200" dirty="0" smtClean="0">
              <a:solidFill>
                <a:srgbClr val="242424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67" y="2125980"/>
            <a:ext cx="3638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67" y="3654743"/>
            <a:ext cx="3133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选择合适的执行命令</a:t>
            </a: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1319" y="777240"/>
            <a:ext cx="8619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对象提供了丰富的执行命令操作，具体方法可参考 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必须掌握的方法</a:t>
            </a:r>
            <a:r>
              <a:rPr lang="zh-CN" altLang="en-US" sz="1200" dirty="0" smtClean="0"/>
              <a:t> 。凡是有利有弊，</a:t>
            </a:r>
            <a:r>
              <a:rPr lang="en-US" altLang="zh-CN" sz="1200" dirty="0" err="1" smtClean="0"/>
              <a:t>Comandante</a:t>
            </a:r>
            <a:r>
              <a:rPr lang="zh-CN" altLang="en-US" sz="1200" dirty="0" smtClean="0"/>
              <a:t>对象既然提供多种执行命令，我们在实际开发中就要有所取舍，选择合适的执行命令。其实，用户对数据源的操作不外乎</a:t>
            </a:r>
            <a:r>
              <a:rPr lang="en-US" altLang="zh-CN" sz="1200" b="1" dirty="0" smtClean="0"/>
              <a:t>CRUD-S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Create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Update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Select</a:t>
            </a:r>
            <a:r>
              <a:rPr lang="zh-CN" altLang="en-US" sz="1200" dirty="0" smtClean="0"/>
              <a:t>）操作。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91319" y="2129969"/>
          <a:ext cx="8591552" cy="1797101"/>
        </p:xfrm>
        <a:graphic>
          <a:graphicData uri="http://schemas.openxmlformats.org/drawingml/2006/table">
            <a:tbl>
              <a:tblPr/>
              <a:tblGrid>
                <a:gridCol w="2150748"/>
                <a:gridCol w="6440804"/>
              </a:tblGrid>
              <a:tr h="528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执行命令</a:t>
                      </a:r>
                      <a:endParaRPr lang="zh-CN" alt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 </a:t>
                      </a:r>
                      <a:r>
                        <a:rPr lang="zh-CN" altLang="en-US" sz="1200" b="1" dirty="0" smtClean="0"/>
                        <a:t>适用场景</a:t>
                      </a:r>
                      <a:endParaRPr lang="zh-CN" alt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ExecuteNonQuery</a:t>
                      </a:r>
                      <a:endParaRPr lang="zh-CN" alt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一般地，在执行非查询操作时（</a:t>
                      </a:r>
                      <a:r>
                        <a:rPr lang="en-US" altLang="zh-CN" sz="1200" dirty="0" smtClean="0"/>
                        <a:t>CRUD</a:t>
                      </a:r>
                      <a:r>
                        <a:rPr lang="zh-CN" altLang="en-US" sz="1200" dirty="0" smtClean="0"/>
                        <a:t>操作），不返回数据行，返回影响的行数（可选），我们需要调用</a:t>
                      </a:r>
                      <a:r>
                        <a:rPr lang="en-US" altLang="zh-CN" sz="1200" dirty="0" err="1" smtClean="0"/>
                        <a:t>ExcuteNonQuery</a:t>
                      </a:r>
                      <a:r>
                        <a:rPr lang="zh-CN" altLang="en-US" sz="1200" dirty="0" smtClean="0"/>
                        <a:t>方法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</a:tr>
              <a:tr h="363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ExecuteReader</a:t>
                      </a:r>
                      <a:endParaRPr lang="zh-CN" alt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执行</a:t>
                      </a:r>
                      <a:r>
                        <a:rPr lang="en-US" altLang="zh-CN" sz="1200" dirty="0" smtClean="0"/>
                        <a:t>Select</a:t>
                      </a:r>
                      <a:r>
                        <a:rPr lang="zh-CN" altLang="en-US" sz="1200" dirty="0" smtClean="0"/>
                        <a:t>操作，返回多个数据（</a:t>
                      </a:r>
                      <a:r>
                        <a:rPr lang="en-US" altLang="zh-CN" sz="1200" dirty="0" err="1" smtClean="0"/>
                        <a:t>DataReader</a:t>
                      </a:r>
                      <a:r>
                        <a:rPr lang="zh-CN" altLang="en-US" sz="1200" dirty="0" smtClean="0"/>
                        <a:t>是一个快速的，轻量级，只读的遍历访问每一行数据的数据流）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ExecuteScalar</a:t>
                      </a:r>
                      <a:endParaRPr lang="zh-CN" altLang="en-US" sz="12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执行</a:t>
                      </a:r>
                      <a:r>
                        <a:rPr lang="en-US" altLang="zh-CN" sz="1200" dirty="0" smtClean="0"/>
                        <a:t>Select</a:t>
                      </a:r>
                      <a:r>
                        <a:rPr lang="zh-CN" altLang="en-US" sz="1200" dirty="0" smtClean="0"/>
                        <a:t>操作，返回单个值（</a:t>
                      </a:r>
                      <a:r>
                        <a:rPr lang="en-US" altLang="zh-CN" sz="1200" dirty="0" err="1" smtClean="0"/>
                        <a:t>ExcuteScalar</a:t>
                      </a:r>
                      <a:r>
                        <a:rPr lang="zh-CN" altLang="en-US" sz="1200" dirty="0" smtClean="0"/>
                        <a:t>返回一个</a:t>
                      </a:r>
                      <a:r>
                        <a:rPr lang="en-US" altLang="zh-CN" sz="1200" dirty="0" err="1" smtClean="0"/>
                        <a:t>System.Object</a:t>
                      </a:r>
                      <a:r>
                        <a:rPr lang="zh-CN" altLang="en-US" sz="1200" dirty="0" smtClean="0"/>
                        <a:t>类型的数据，因此我们在获取数据时需要进行强制类型转换。当没有数据时，</a:t>
                      </a:r>
                      <a:r>
                        <a:rPr lang="en-US" altLang="zh-CN" sz="1200" dirty="0" err="1" smtClean="0"/>
                        <a:t>ExcuteScalar</a:t>
                      </a:r>
                      <a:r>
                        <a:rPr lang="zh-CN" altLang="en-US" sz="1200" dirty="0" smtClean="0"/>
                        <a:t>方法返回</a:t>
                      </a:r>
                      <a:r>
                        <a:rPr lang="en-US" altLang="zh-CN" sz="1200" dirty="0" err="1" smtClean="0"/>
                        <a:t>System.DBNull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en-US" altLang="zh-CN" sz="1600" b="1" dirty="0" err="1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DataAdapter</a:t>
            </a:r>
            <a:endParaRPr lang="zh-CN" altLang="en-US" sz="1600" b="1" dirty="0" smtClean="0">
              <a:solidFill>
                <a:srgbClr val="1A7BAE"/>
              </a:solidFill>
              <a:effectLst/>
              <a:latin typeface="+mn-ea"/>
              <a:ea typeface="+mn-ea"/>
            </a:endParaRP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219074" y="1247983"/>
            <a:ext cx="861930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原理</a:t>
            </a:r>
            <a:endParaRPr lang="en-US" altLang="zh-CN" b="1" dirty="0" smtClean="0">
              <a:solidFill>
                <a:srgbClr val="DC243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要说</a:t>
            </a:r>
            <a:r>
              <a:rPr lang="en-US" altLang="zh-CN" sz="1200" dirty="0" err="1" smtClean="0"/>
              <a:t>DataAdapter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ADO.NET</a:t>
            </a:r>
            <a:r>
              <a:rPr lang="zh-CN" altLang="en-US" sz="1200" dirty="0" smtClean="0"/>
              <a:t>世界里最为复杂的部分，其实也不为过！但是，我们也不必惊慌。                  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尽管</a:t>
            </a:r>
            <a:r>
              <a:rPr lang="en-US" altLang="zh-CN" sz="1200" dirty="0" err="1" smtClean="0"/>
              <a:t>DataAdater</a:t>
            </a:r>
            <a:r>
              <a:rPr lang="zh-CN" altLang="en-US" sz="1200" dirty="0" smtClean="0"/>
              <a:t>内部实现机制较为复杂，但是提供开发人员的接口却是异常的简单。我们知道，</a:t>
            </a:r>
            <a:r>
              <a:rPr lang="en-US" altLang="zh-CN" sz="1200" b="1" dirty="0" err="1" smtClean="0"/>
              <a:t>DataApapter</a:t>
            </a:r>
            <a:r>
              <a:rPr lang="zh-CN" altLang="en-US" sz="1200" b="1" dirty="0" smtClean="0"/>
              <a:t>本质上就是一个数据调配器</a:t>
            </a:r>
            <a:r>
              <a:rPr lang="zh-CN" altLang="en-US" sz="1200" dirty="0" smtClean="0"/>
              <a:t>。当我们需要查询数据时，它从数据库检索数据，并填充要本地的</a:t>
            </a:r>
            <a:r>
              <a:rPr lang="en-US" altLang="zh-CN" sz="1200" dirty="0" err="1" smtClean="0"/>
              <a:t>DataSet</a:t>
            </a:r>
            <a:r>
              <a:rPr lang="zh-CN" altLang="en-US" sz="1200" dirty="0" smtClean="0"/>
              <a:t>或者</a:t>
            </a:r>
            <a:r>
              <a:rPr lang="en-US" altLang="zh-CN" sz="1200" dirty="0" err="1" smtClean="0"/>
              <a:t>DataTable</a:t>
            </a:r>
            <a:r>
              <a:rPr lang="zh-CN" altLang="en-US" sz="1200" dirty="0" smtClean="0"/>
              <a:t>中；当我需要更新数据库时，它将本地内存的数据路由到数据库，并执行更新命令。下面我们以</a:t>
            </a:r>
            <a:r>
              <a:rPr lang="en-US" altLang="zh-CN" sz="1200" dirty="0" smtClean="0"/>
              <a:t>Customer</a:t>
            </a:r>
            <a:r>
              <a:rPr lang="zh-CN" altLang="en-US" sz="1200" dirty="0" smtClean="0"/>
              <a:t>表为例，来理解</a:t>
            </a:r>
            <a:r>
              <a:rPr lang="en-US" altLang="zh-CN" sz="1200" dirty="0" err="1" smtClean="0"/>
              <a:t>DataAdapter</a:t>
            </a:r>
            <a:r>
              <a:rPr lang="zh-CN" altLang="en-US" sz="1200" dirty="0" smtClean="0"/>
              <a:t>的工作原理。下图详细描述了一个</a:t>
            </a:r>
            <a:r>
              <a:rPr lang="en-US" altLang="zh-CN" sz="1200" dirty="0" err="1" smtClean="0"/>
              <a:t>DataAdapter</a:t>
            </a:r>
            <a:r>
              <a:rPr lang="zh-CN" altLang="en-US" sz="1200" dirty="0" smtClean="0"/>
              <a:t>的工作过程。 。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19074" y="779145"/>
            <a:ext cx="8757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DC243F"/>
                </a:solidFill>
              </a:rPr>
              <a:t>它为外部数据源与本地</a:t>
            </a:r>
            <a:r>
              <a:rPr lang="en-US" altLang="zh-CN" sz="1200" b="1" dirty="0" err="1" smtClean="0">
                <a:solidFill>
                  <a:srgbClr val="DC243F"/>
                </a:solidFill>
              </a:rPr>
              <a:t>DataSet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集合架起了一座坚实的桥梁，将从外部数据源检索到的数据合理正确的调配到本地的</a:t>
            </a:r>
            <a:r>
              <a:rPr lang="en-US" altLang="zh-CN" sz="1200" b="1" dirty="0" err="1" smtClean="0">
                <a:solidFill>
                  <a:srgbClr val="DC243F"/>
                </a:solidFill>
              </a:rPr>
              <a:t>DataSet</a:t>
            </a:r>
            <a:r>
              <a:rPr lang="zh-CN" altLang="en-US" sz="1200" b="1" dirty="0" smtClean="0">
                <a:solidFill>
                  <a:srgbClr val="DC243F"/>
                </a:solidFill>
              </a:rPr>
              <a:t>集合中</a:t>
            </a:r>
            <a:endParaRPr lang="zh-CN" altLang="en-US" sz="1200" dirty="0">
              <a:solidFill>
                <a:srgbClr val="DC243F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4" y="1468963"/>
            <a:ext cx="6488430" cy="2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79889" y="804692"/>
            <a:ext cx="73486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DC243F"/>
                </a:solidFill>
              </a:rPr>
              <a:t>以</a:t>
            </a:r>
            <a:r>
              <a:rPr lang="en-US" altLang="zh-CN" b="1" dirty="0" err="1" smtClean="0">
                <a:solidFill>
                  <a:srgbClr val="DC243F"/>
                </a:solidFill>
              </a:rPr>
              <a:t>ExcuteNonQuery</a:t>
            </a:r>
            <a:r>
              <a:rPr lang="zh-CN" altLang="en-US" b="1" dirty="0" smtClean="0">
                <a:solidFill>
                  <a:srgbClr val="DC243F"/>
                </a:solidFill>
              </a:rPr>
              <a:t>和</a:t>
            </a:r>
            <a:r>
              <a:rPr lang="en-US" altLang="zh-CN" b="1" dirty="0" err="1" smtClean="0">
                <a:solidFill>
                  <a:srgbClr val="DC243F"/>
                </a:solidFill>
              </a:rPr>
              <a:t>ExcuteReader</a:t>
            </a:r>
            <a:r>
              <a:rPr lang="zh-CN" altLang="en-US" b="1" dirty="0" smtClean="0">
                <a:solidFill>
                  <a:srgbClr val="DC243F"/>
                </a:solidFill>
              </a:rPr>
              <a:t>为例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660" y="1295399"/>
            <a:ext cx="2983218" cy="25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6680" y="1328493"/>
            <a:ext cx="5227320" cy="35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31"/>
          <p:cNvSpPr txBox="1"/>
          <p:nvPr/>
        </p:nvSpPr>
        <p:spPr>
          <a:xfrm>
            <a:off x="191319" y="473833"/>
            <a:ext cx="417113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实例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（以</a:t>
            </a:r>
            <a:r>
              <a:rPr lang="en-US" altLang="zh-CN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SQL Server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为例）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79889" y="804692"/>
            <a:ext cx="7348671" cy="45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DC243F"/>
                </a:solidFill>
              </a:rPr>
              <a:t>DataAdapter</a:t>
            </a:r>
            <a:r>
              <a:rPr lang="zh-CN" altLang="en-US" b="1" dirty="0" smtClean="0">
                <a:solidFill>
                  <a:srgbClr val="DC243F"/>
                </a:solidFill>
              </a:rPr>
              <a:t>重要成员之一：</a:t>
            </a:r>
            <a:r>
              <a:rPr lang="en-US" altLang="zh-CN" b="1" dirty="0" smtClean="0">
                <a:solidFill>
                  <a:srgbClr val="DC243F"/>
                </a:solidFill>
              </a:rPr>
              <a:t>Fill</a:t>
            </a:r>
            <a:endParaRPr lang="zh-CN" altLang="en-US" b="1" dirty="0" smtClean="0">
              <a:solidFill>
                <a:srgbClr val="DC243F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" y="1383983"/>
            <a:ext cx="37623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31"/>
          <p:cNvSpPr txBox="1"/>
          <p:nvPr/>
        </p:nvSpPr>
        <p:spPr>
          <a:xfrm>
            <a:off x="191319" y="473833"/>
            <a:ext cx="417113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实例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（以</a:t>
            </a:r>
            <a:r>
              <a:rPr lang="en-US" altLang="zh-CN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SQL Server</a:t>
            </a:r>
            <a:r>
              <a:rPr lang="zh-CN" altLang="en-US" sz="12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为例）</a:t>
            </a:r>
          </a:p>
          <a:p>
            <a:pPr algn="l" defTabSz="914400"/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19" y="473833"/>
            <a:ext cx="39901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Command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高级应用</a:t>
            </a: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99566" y="2372334"/>
            <a:ext cx="8271993" cy="41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DC243F"/>
                </a:solidFill>
              </a:rPr>
              <a:t>http://www.cnblogs.com/liuhaorain/archive/2012/02/19/2353110.html</a:t>
            </a:r>
            <a:r>
              <a:rPr lang="en-US" altLang="zh-CN" sz="1600" dirty="0" smtClean="0">
                <a:solidFill>
                  <a:srgbClr val="242424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61" y="1253712"/>
            <a:ext cx="5065964" cy="3889788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sp>
        <p:nvSpPr>
          <p:cNvPr id="5" name="TextBox 4"/>
          <p:cNvSpPr txBox="1"/>
          <p:nvPr/>
        </p:nvSpPr>
        <p:spPr>
          <a:xfrm>
            <a:off x="2263140" y="2579132"/>
            <a:ext cx="46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DC243F"/>
                </a:solidFill>
              </a:rPr>
              <a:t>其他方法自己尝试一下</a:t>
            </a:r>
            <a:endParaRPr lang="zh-CN" altLang="en-US" b="1" dirty="0">
              <a:solidFill>
                <a:srgbClr val="DC243F"/>
              </a:solidFill>
            </a:endParaRPr>
          </a:p>
        </p:txBody>
      </p:sp>
      <p:grpSp>
        <p:nvGrpSpPr>
          <p:cNvPr id="6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6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424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flipV="1">
            <a:off x="3631723" y="0"/>
            <a:ext cx="1880554" cy="950754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rgbClr val="DC243F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868" y="2169089"/>
            <a:ext cx="4242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400" b="1" dirty="0" smtClean="0">
                <a:solidFill>
                  <a:schemeClr val="bg1"/>
                </a:solidFill>
              </a:rPr>
              <a:t>YOU!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1723" y="119408"/>
            <a:ext cx="188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.NET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1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20" y="473833"/>
            <a:ext cx="18470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什么是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ADO.NET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？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85825"/>
            <a:ext cx="8591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ADO.NET</a:t>
            </a:r>
            <a:r>
              <a:rPr lang="zh-CN" altLang="en-US" sz="1400" dirty="0" smtClean="0"/>
              <a:t>是一组允许</a:t>
            </a:r>
            <a:r>
              <a:rPr lang="en-US" altLang="zh-CN" sz="1400" dirty="0" smtClean="0"/>
              <a:t>.NET</a:t>
            </a:r>
            <a:r>
              <a:rPr lang="zh-CN" altLang="en-US" sz="1400" dirty="0" smtClean="0"/>
              <a:t>开发人员使用</a:t>
            </a:r>
            <a:r>
              <a:rPr lang="zh-CN" altLang="en-US" sz="1400" dirty="0" smtClean="0">
                <a:solidFill>
                  <a:srgbClr val="FF0000"/>
                </a:solidFill>
              </a:rPr>
              <a:t>标准的，结构化的，甚至无连接的</a:t>
            </a:r>
            <a:r>
              <a:rPr lang="zh-CN" altLang="en-US" sz="1400" dirty="0" smtClean="0"/>
              <a:t>方式与</a:t>
            </a:r>
            <a:r>
              <a:rPr lang="zh-CN" altLang="en-US" sz="1400" dirty="0" smtClean="0">
                <a:solidFill>
                  <a:srgbClr val="FF0000"/>
                </a:solidFill>
              </a:rPr>
              <a:t>数据交互</a:t>
            </a:r>
            <a:r>
              <a:rPr lang="zh-CN" altLang="en-US" sz="1400" dirty="0" smtClean="0"/>
              <a:t>的技术。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对于</a:t>
            </a:r>
            <a:r>
              <a:rPr lang="en-US" altLang="zh-CN" sz="1400" dirty="0" smtClean="0"/>
              <a:t>ADO.NET</a:t>
            </a:r>
            <a:r>
              <a:rPr lang="zh-CN" altLang="en-US" sz="1400" dirty="0" smtClean="0"/>
              <a:t>来说，可以处理数据源是多样的。可以是应用程序唯一使用的创建在内存中数据，也可以是与应用程序分离，存储在存储区域的数据（如文本文件、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、关系数据库等）。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   具体来说，</a:t>
            </a:r>
            <a:r>
              <a:rPr lang="en-US" altLang="zh-CN" sz="1400" dirty="0" smtClean="0"/>
              <a:t>ADO.NET </a:t>
            </a:r>
            <a:r>
              <a:rPr lang="zh-CN" altLang="en-US" sz="1400" dirty="0" smtClean="0"/>
              <a:t>对 </a:t>
            </a:r>
            <a:r>
              <a:rPr lang="en-US" altLang="zh-CN" sz="1400" dirty="0" smtClean="0">
                <a:solidFill>
                  <a:srgbClr val="FF0000"/>
                </a:solidFill>
              </a:rPr>
              <a:t>Microsoft SQL Server </a:t>
            </a:r>
            <a:r>
              <a:rPr lang="zh-CN" altLang="en-US" sz="1400" dirty="0" smtClean="0">
                <a:solidFill>
                  <a:srgbClr val="FF0000"/>
                </a:solidFill>
              </a:rPr>
              <a:t>和 </a:t>
            </a:r>
            <a:r>
              <a:rPr lang="en-US" altLang="zh-CN" sz="1400" dirty="0" smtClean="0">
                <a:solidFill>
                  <a:srgbClr val="FF0000"/>
                </a:solidFill>
              </a:rPr>
              <a:t>XML </a:t>
            </a:r>
            <a:r>
              <a:rPr lang="zh-CN" altLang="en-US" sz="1400" dirty="0" smtClean="0">
                <a:solidFill>
                  <a:srgbClr val="FF0000"/>
                </a:solidFill>
              </a:rPr>
              <a:t>等数据源</a:t>
            </a:r>
            <a:r>
              <a:rPr lang="zh-CN" altLang="en-US" sz="1400" dirty="0" smtClean="0"/>
              <a:t>以及通过 </a:t>
            </a:r>
            <a:r>
              <a:rPr lang="en-US" altLang="zh-CN" sz="1400" dirty="0" smtClean="0"/>
              <a:t>OLE DB </a:t>
            </a:r>
            <a:r>
              <a:rPr lang="zh-CN" altLang="en-US" sz="1400" dirty="0" smtClean="0"/>
              <a:t>和 </a:t>
            </a:r>
            <a:r>
              <a:rPr lang="en-US" altLang="zh-CN" sz="1400" dirty="0" smtClean="0">
                <a:solidFill>
                  <a:srgbClr val="FF0000"/>
                </a:solidFill>
              </a:rPr>
              <a:t>XML </a:t>
            </a:r>
            <a:r>
              <a:rPr lang="zh-CN" altLang="en-US" sz="1400" dirty="0" smtClean="0">
                <a:solidFill>
                  <a:srgbClr val="FF0000"/>
                </a:solidFill>
              </a:rPr>
              <a:t>公开的数据源</a:t>
            </a:r>
            <a:r>
              <a:rPr lang="zh-CN" altLang="en-US" sz="1400" dirty="0" smtClean="0"/>
              <a:t>提供一致的访问。数据共享使用者应用程序可以使用 </a:t>
            </a:r>
            <a:r>
              <a:rPr lang="en-US" altLang="zh-CN" sz="1400" dirty="0" smtClean="0"/>
              <a:t>ADO.NET </a:t>
            </a:r>
            <a:r>
              <a:rPr lang="zh-CN" altLang="en-US" sz="1400" dirty="0" smtClean="0"/>
              <a:t>来连接到这些数据源，并检索、处理和更新所包含的数据。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        作为</a:t>
            </a:r>
            <a:r>
              <a:rPr lang="en-US" altLang="zh-CN" sz="1400" dirty="0" smtClean="0"/>
              <a:t>.NET</a:t>
            </a:r>
            <a:r>
              <a:rPr lang="zh-CN" altLang="en-US" sz="1400" dirty="0" smtClean="0"/>
              <a:t>框架的重要组成部分，</a:t>
            </a:r>
            <a:r>
              <a:rPr lang="en-US" altLang="zh-CN" sz="1400" dirty="0" smtClean="0"/>
              <a:t>ADO.NET </a:t>
            </a:r>
            <a:r>
              <a:rPr lang="zh-CN" altLang="en-US" sz="1400" dirty="0" smtClean="0"/>
              <a:t>类封装在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System.Data.dll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中，并且与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System.Xml.dll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/>
              <a:t>中的 </a:t>
            </a:r>
            <a:r>
              <a:rPr lang="en-US" altLang="zh-CN" sz="1400" dirty="0" smtClean="0"/>
              <a:t>XML </a:t>
            </a:r>
            <a:r>
              <a:rPr lang="zh-CN" altLang="en-US" sz="1400" dirty="0" smtClean="0"/>
              <a:t>类集成。当编译使用 </a:t>
            </a:r>
            <a:r>
              <a:rPr lang="en-US" altLang="zh-CN" sz="1400" dirty="0" err="1" smtClean="0"/>
              <a:t>System.Data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命名空间的代码时，需要引用</a:t>
            </a:r>
            <a:r>
              <a:rPr lang="en-US" altLang="zh-CN" sz="1400" dirty="0" err="1" smtClean="0"/>
              <a:t>System.Data.dll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和 </a:t>
            </a:r>
            <a:r>
              <a:rPr lang="en-US" altLang="zh-CN" sz="1400" dirty="0" err="1" smtClean="0"/>
              <a:t>System.Xml.dll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20" y="473833"/>
            <a:ext cx="18470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ADO.NET</a:t>
            </a:r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与</a:t>
            </a:r>
            <a:r>
              <a:rPr lang="en-US" altLang="zh-CN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ADO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809625"/>
            <a:ext cx="8591551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作为一个普通的缩略词，</a:t>
            </a:r>
            <a:r>
              <a:rPr lang="en-US" altLang="zh-CN" sz="1600" dirty="0" smtClean="0"/>
              <a:t>"ADO.NET”</a:t>
            </a:r>
            <a:r>
              <a:rPr lang="zh-CN" altLang="en-US" sz="1600" dirty="0" smtClean="0"/>
              <a:t>并只不是</a:t>
            </a:r>
            <a:r>
              <a:rPr lang="en-US" altLang="zh-CN" sz="1600" dirty="0" smtClean="0"/>
              <a:t>"ADO”</a:t>
            </a:r>
            <a:r>
              <a:rPr lang="zh-CN" altLang="en-US" sz="1600" dirty="0" smtClean="0"/>
              <a:t>的简单升级版本。严格的讲，</a:t>
            </a:r>
            <a:r>
              <a:rPr lang="en-US" altLang="zh-CN" sz="1600" dirty="0" smtClean="0">
                <a:solidFill>
                  <a:srgbClr val="FF0000"/>
                </a:solidFill>
              </a:rPr>
              <a:t>ADO.NET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ADO</a:t>
            </a:r>
            <a:r>
              <a:rPr lang="zh-CN" altLang="en-US" sz="1600" dirty="0" smtClean="0">
                <a:solidFill>
                  <a:srgbClr val="FF0000"/>
                </a:solidFill>
              </a:rPr>
              <a:t>是两种截然不同的数据访问方式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        </a:t>
            </a:r>
            <a:r>
              <a:rPr lang="en-US" altLang="zh-CN" b="1" dirty="0" smtClean="0"/>
              <a:t>ADO</a:t>
            </a:r>
            <a:r>
              <a:rPr lang="zh-CN" altLang="en-US" sz="1600" dirty="0" smtClean="0"/>
              <a:t>的全称是</a:t>
            </a:r>
            <a:r>
              <a:rPr lang="en-US" altLang="zh-CN" sz="1600" dirty="0" err="1" smtClean="0"/>
              <a:t>Activex</a:t>
            </a:r>
            <a:r>
              <a:rPr lang="en-US" altLang="zh-CN" sz="1600" dirty="0" smtClean="0"/>
              <a:t> Data Objects</a:t>
            </a:r>
            <a:r>
              <a:rPr lang="zh-CN" altLang="en-US" sz="1600" dirty="0" smtClean="0"/>
              <a:t>，它是早期（</a:t>
            </a:r>
            <a:r>
              <a:rPr lang="en-US" altLang="zh-CN" sz="1600" dirty="0" smtClean="0"/>
              <a:t>.NET</a:t>
            </a:r>
            <a:r>
              <a:rPr lang="zh-CN" altLang="en-US" sz="1600" dirty="0" smtClean="0"/>
              <a:t>还未实施）开发人员用来访问数据的组件。随着</a:t>
            </a:r>
            <a:r>
              <a:rPr lang="en-US" altLang="zh-CN" sz="1600" dirty="0" smtClean="0"/>
              <a:t>.NET</a:t>
            </a:r>
            <a:r>
              <a:rPr lang="zh-CN" altLang="en-US" sz="1600" dirty="0" smtClean="0"/>
              <a:t>的发展，</a:t>
            </a:r>
            <a:r>
              <a:rPr lang="en-US" altLang="zh-CN" sz="1600" dirty="0" smtClean="0"/>
              <a:t>ADO.NET</a:t>
            </a:r>
            <a:r>
              <a:rPr lang="zh-CN" altLang="en-US" sz="1600" dirty="0" smtClean="0"/>
              <a:t>顺其自然地以其显著的优越性逐步取代</a:t>
            </a:r>
            <a:r>
              <a:rPr lang="en-US" altLang="zh-CN" sz="1600" dirty="0" smtClean="0"/>
              <a:t>ADO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从技术层面讲，</a:t>
            </a:r>
            <a:r>
              <a:rPr lang="en-US" altLang="zh-CN" sz="1600" dirty="0" smtClean="0"/>
              <a:t>ADO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OLE DB</a:t>
            </a:r>
            <a:r>
              <a:rPr lang="zh-CN" altLang="en-US" sz="1600" dirty="0" smtClean="0"/>
              <a:t>接口并基于微软的</a:t>
            </a:r>
            <a:r>
              <a:rPr lang="en-US" altLang="zh-CN" sz="1600" dirty="0" smtClean="0"/>
              <a:t>COM</a:t>
            </a:r>
            <a:r>
              <a:rPr lang="zh-CN" altLang="en-US" sz="1600" dirty="0" smtClean="0"/>
              <a:t>技术，而</a:t>
            </a:r>
            <a:r>
              <a:rPr lang="en-US" altLang="zh-CN" sz="1600" dirty="0" smtClean="0"/>
              <a:t>ADO.NET</a:t>
            </a:r>
            <a:r>
              <a:rPr lang="zh-CN" altLang="en-US" sz="1600" dirty="0" smtClean="0"/>
              <a:t>拥有自己的</a:t>
            </a:r>
            <a:r>
              <a:rPr lang="en-US" altLang="zh-CN" sz="1600" dirty="0" smtClean="0"/>
              <a:t>ADO.NET</a:t>
            </a:r>
            <a:r>
              <a:rPr lang="zh-CN" altLang="en-US" sz="1600" dirty="0" smtClean="0"/>
              <a:t>接口并且基于微软的</a:t>
            </a:r>
            <a:r>
              <a:rPr lang="en-US" altLang="zh-CN" sz="1600" dirty="0" smtClean="0"/>
              <a:t>.NET</a:t>
            </a:r>
            <a:r>
              <a:rPr lang="zh-CN" altLang="en-US" sz="1600" dirty="0" smtClean="0"/>
              <a:t>体系架构。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        虽然大多数基于 </a:t>
            </a:r>
            <a:r>
              <a:rPr lang="en-US" altLang="zh-CN" sz="1600" dirty="0" smtClean="0"/>
              <a:t>.NET </a:t>
            </a:r>
            <a:r>
              <a:rPr lang="zh-CN" altLang="en-US" sz="1600" dirty="0" smtClean="0"/>
              <a:t>的新应用程序将使用 </a:t>
            </a:r>
            <a:r>
              <a:rPr lang="en-US" altLang="zh-CN" sz="1600" dirty="0" smtClean="0"/>
              <a:t>ADO.NET </a:t>
            </a:r>
            <a:r>
              <a:rPr lang="zh-CN" altLang="en-US" sz="1600" dirty="0" smtClean="0"/>
              <a:t>来编写，但 </a:t>
            </a:r>
            <a:r>
              <a:rPr lang="en-US" altLang="zh-CN" sz="1600" dirty="0" smtClean="0"/>
              <a:t>.NET </a:t>
            </a:r>
            <a:r>
              <a:rPr lang="zh-CN" altLang="en-US" sz="1600" dirty="0" smtClean="0"/>
              <a:t>程序员仍然可以通过 </a:t>
            </a:r>
            <a:r>
              <a:rPr lang="en-US" altLang="zh-CN" sz="1600" dirty="0" smtClean="0"/>
              <a:t>.NET COM </a:t>
            </a:r>
            <a:r>
              <a:rPr lang="zh-CN" altLang="en-US" sz="1600" dirty="0" smtClean="0"/>
              <a:t>互操作性服务来使用 </a:t>
            </a:r>
            <a:r>
              <a:rPr lang="en-US" altLang="zh-CN" sz="1600" dirty="0" smtClean="0"/>
              <a:t>ADO</a:t>
            </a:r>
            <a:r>
              <a:rPr lang="zh-CN" altLang="en-US" sz="16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191320" y="473833"/>
            <a:ext cx="18470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1600" b="1" dirty="0" smtClean="0">
                <a:solidFill>
                  <a:srgbClr val="1A7BAE"/>
                </a:solidFill>
                <a:effectLst/>
                <a:latin typeface="+mn-ea"/>
                <a:ea typeface="+mn-ea"/>
              </a:rPr>
              <a:t>最核心的组成部分</a:t>
            </a:r>
            <a:endParaRPr lang="zh-CN" altLang="en-US" sz="1600" b="1" dirty="0">
              <a:solidFill>
                <a:srgbClr val="1A7BAE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0" y="1"/>
            <a:ext cx="9144000" cy="269380"/>
            <a:chOff x="0" y="0"/>
            <a:chExt cx="7091177" cy="51435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9314" y="0"/>
              <a:ext cx="1181863" cy="5143500"/>
            </a:xfrm>
            <a:prstGeom prst="rect">
              <a:avLst/>
            </a:prstGeom>
            <a:solidFill>
              <a:srgbClr val="DC24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074" y="1009650"/>
            <a:ext cx="2828925" cy="30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/>
              <a:t>System.Data</a:t>
            </a:r>
            <a:r>
              <a:rPr lang="zh-CN" altLang="en-US" sz="1400" dirty="0" smtClean="0"/>
              <a:t>命名空间提供了不同的</a:t>
            </a:r>
            <a:r>
              <a:rPr lang="en-US" altLang="zh-CN" sz="1400" dirty="0" smtClean="0"/>
              <a:t>ADO.NET</a:t>
            </a:r>
            <a:r>
              <a:rPr lang="zh-CN" altLang="en-US" sz="1400" dirty="0" smtClean="0"/>
              <a:t>类，它们既分工明确，又相互协作地提供表格数据的访问服务。该类库包含两组重要的类：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一组负责处理软件内部的实际数据（</a:t>
            </a:r>
            <a:r>
              <a:rPr lang="en-US" altLang="zh-CN" sz="1400" dirty="0" err="1" smtClean="0"/>
              <a:t>DataSet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一组负责与外部数据系统通信（</a:t>
            </a:r>
            <a:r>
              <a:rPr lang="en-US" altLang="zh-CN" sz="1400" dirty="0" smtClean="0"/>
              <a:t>Data Provider</a:t>
            </a:r>
            <a:r>
              <a:rPr lang="zh-CN" altLang="en-US" sz="1400" dirty="0" smtClean="0"/>
              <a:t>） 。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925" y="409575"/>
            <a:ext cx="42481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rot="10800000">
            <a:off x="5526270" y="-2704"/>
            <a:ext cx="3150186" cy="5050955"/>
            <a:chOff x="5526270" y="92546"/>
            <a:chExt cx="3150186" cy="5050955"/>
          </a:xfrm>
        </p:grpSpPr>
        <p:sp>
          <p:nvSpPr>
            <p:cNvPr id="2" name="上箭头 1"/>
            <p:cNvSpPr/>
            <p:nvPr/>
          </p:nvSpPr>
          <p:spPr>
            <a:xfrm>
              <a:off x="5814302" y="695600"/>
              <a:ext cx="720080" cy="4447899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553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上箭头 2"/>
            <p:cNvSpPr/>
            <p:nvPr/>
          </p:nvSpPr>
          <p:spPr>
            <a:xfrm>
              <a:off x="5526270" y="2211710"/>
              <a:ext cx="432048" cy="2931790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上箭头 3"/>
            <p:cNvSpPr/>
            <p:nvPr/>
          </p:nvSpPr>
          <p:spPr>
            <a:xfrm>
              <a:off x="6534382" y="1563638"/>
              <a:ext cx="360040" cy="3579862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2C3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>
              <a:off x="6837298" y="92546"/>
              <a:ext cx="561180" cy="5050954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34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上箭头 5"/>
            <p:cNvSpPr/>
            <p:nvPr/>
          </p:nvSpPr>
          <p:spPr>
            <a:xfrm>
              <a:off x="5894694" y="2995414"/>
              <a:ext cx="1143744" cy="2148086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7398477" y="915566"/>
              <a:ext cx="477461" cy="422793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C2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箭头 7"/>
            <p:cNvSpPr/>
            <p:nvPr/>
          </p:nvSpPr>
          <p:spPr>
            <a:xfrm>
              <a:off x="7875939" y="627534"/>
              <a:ext cx="432048" cy="451596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8316416" y="1203598"/>
              <a:ext cx="360040" cy="3939901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511017" y="263217"/>
            <a:ext cx="375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err="1" smtClean="0">
                <a:solidFill>
                  <a:srgbClr val="308DA2"/>
                </a:solidFill>
                <a:ea typeface="+mj-ea"/>
              </a:rPr>
              <a:t>DataSet</a:t>
            </a:r>
            <a:endParaRPr lang="en-US" altLang="zh-CN" sz="2400" b="1" dirty="0" smtClean="0">
              <a:solidFill>
                <a:srgbClr val="308DA2"/>
              </a:solidFill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967" y="1563638"/>
            <a:ext cx="4879052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42424"/>
                </a:solidFill>
              </a:rPr>
              <a:t>实现独立于任何数据源的数据访问</a:t>
            </a:r>
            <a:r>
              <a:rPr lang="en-US" altLang="zh-CN" sz="1600" dirty="0" smtClean="0">
                <a:solidFill>
                  <a:srgbClr val="242424"/>
                </a:solidFill>
              </a:rPr>
              <a:t>(ADO.NET</a:t>
            </a:r>
            <a:r>
              <a:rPr lang="zh-CN" altLang="en-US" sz="1600" dirty="0" smtClean="0">
                <a:solidFill>
                  <a:srgbClr val="242424"/>
                </a:solidFill>
              </a:rPr>
              <a:t>结构可以用于多种不同的数据源，用于 </a:t>
            </a:r>
            <a:r>
              <a:rPr lang="en-US" altLang="zh-CN" sz="1600" dirty="0" smtClean="0">
                <a:solidFill>
                  <a:srgbClr val="242424"/>
                </a:solidFill>
              </a:rPr>
              <a:t>XML </a:t>
            </a:r>
            <a:r>
              <a:rPr lang="zh-CN" altLang="en-US" sz="1600" dirty="0" smtClean="0">
                <a:solidFill>
                  <a:srgbClr val="242424"/>
                </a:solidFill>
              </a:rPr>
              <a:t>数据，或用于管理应用程序本地的数据</a:t>
            </a:r>
            <a:r>
              <a:rPr lang="en-US" altLang="zh-CN" sz="1600" dirty="0" smtClean="0">
                <a:solidFill>
                  <a:srgbClr val="242424"/>
                </a:solidFill>
              </a:rPr>
              <a:t>)</a:t>
            </a:r>
            <a:r>
              <a:rPr lang="zh-CN" altLang="en-US" sz="1600" dirty="0" smtClean="0">
                <a:solidFill>
                  <a:srgbClr val="242424"/>
                </a:solidFill>
              </a:rPr>
              <a:t>。</a:t>
            </a:r>
            <a:endParaRPr lang="en-US" altLang="zh-CN" sz="1600" dirty="0" smtClean="0">
              <a:solidFill>
                <a:srgbClr val="242424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242424"/>
                </a:solidFill>
              </a:rPr>
              <a:t>DataSet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包含一个或多个 </a:t>
            </a:r>
            <a:r>
              <a:rPr lang="en-US" altLang="zh-CN" sz="1600" dirty="0" err="1" smtClean="0">
                <a:solidFill>
                  <a:srgbClr val="242424"/>
                </a:solidFill>
              </a:rPr>
              <a:t>DataTable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对象的集合，这些对象由数据行和数据列以及主键、外键、约束和有关 </a:t>
            </a:r>
            <a:r>
              <a:rPr lang="en-US" altLang="zh-CN" sz="1600" dirty="0" err="1" smtClean="0">
                <a:solidFill>
                  <a:srgbClr val="242424"/>
                </a:solidFill>
              </a:rPr>
              <a:t>DataTable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对象中数据的关系信息组成。</a:t>
            </a:r>
            <a:endParaRPr lang="en-US" altLang="zh-CN" sz="1600" dirty="0">
              <a:solidFill>
                <a:srgbClr val="24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5814302" y="695600"/>
            <a:ext cx="720080" cy="4447899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55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5526270" y="2211710"/>
            <a:ext cx="432048" cy="2931790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30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6534382" y="1563638"/>
            <a:ext cx="360040" cy="3579862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2C3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>
            <a:off x="6837298" y="92546"/>
            <a:ext cx="561180" cy="5050954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D34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5894694" y="2995414"/>
            <a:ext cx="1143744" cy="214808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F4A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7398477" y="915566"/>
            <a:ext cx="477461" cy="4227935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DC2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875939" y="627534"/>
            <a:ext cx="432048" cy="4515965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30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8316416" y="1203598"/>
            <a:ext cx="360040" cy="3939901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F4A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1492" y="1000400"/>
            <a:ext cx="4879052" cy="3812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DC243F"/>
                </a:solidFill>
              </a:rPr>
              <a:t>Connection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对象提供与数据源的连接。</a:t>
            </a:r>
          </a:p>
          <a:p>
            <a:pPr marL="171450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DC243F"/>
                </a:solidFill>
              </a:rPr>
              <a:t>Command</a:t>
            </a:r>
            <a:r>
              <a:rPr lang="en-US" altLang="zh-CN" sz="1600" dirty="0" smtClean="0">
                <a:solidFill>
                  <a:srgbClr val="242424"/>
                </a:solidFill>
              </a:rPr>
              <a:t> 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对象使您能够访问用于返回数据、修改数据、运行存储过程以及发送或检索参数信息的数据库命令。</a:t>
            </a:r>
          </a:p>
          <a:p>
            <a:pPr marL="171450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solidFill>
                  <a:srgbClr val="DC243F"/>
                </a:solidFill>
              </a:rPr>
              <a:t>DataReader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对象从数据源中提供快速的，只读的数据流。</a:t>
            </a:r>
          </a:p>
          <a:p>
            <a:pPr marL="171450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solidFill>
                  <a:srgbClr val="DC243F"/>
                </a:solidFill>
              </a:rPr>
              <a:t>DataAdapter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对象提供连接 </a:t>
            </a:r>
            <a:r>
              <a:rPr lang="en-US" altLang="zh-CN" sz="1600" dirty="0" err="1" smtClean="0">
                <a:solidFill>
                  <a:srgbClr val="242424"/>
                </a:solidFill>
              </a:rPr>
              <a:t>DataSet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对象和数据源的桥梁。</a:t>
            </a:r>
            <a:r>
              <a:rPr lang="en-US" altLang="zh-CN" sz="1600" dirty="0" smtClean="0">
                <a:solidFill>
                  <a:srgbClr val="242424"/>
                </a:solidFill>
              </a:rPr>
              <a:t>(</a:t>
            </a:r>
            <a:r>
              <a:rPr lang="en-US" altLang="zh-CN" sz="1600" dirty="0" err="1" smtClean="0">
                <a:solidFill>
                  <a:srgbClr val="242424"/>
                </a:solidFill>
              </a:rPr>
              <a:t>DataAdapter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使用 </a:t>
            </a:r>
            <a:r>
              <a:rPr lang="en-US" altLang="zh-CN" sz="1600" dirty="0" smtClean="0">
                <a:solidFill>
                  <a:srgbClr val="242424"/>
                </a:solidFill>
              </a:rPr>
              <a:t>Command </a:t>
            </a:r>
            <a:r>
              <a:rPr lang="zh-CN" altLang="en-US" sz="1600" dirty="0" smtClean="0">
                <a:solidFill>
                  <a:srgbClr val="242424"/>
                </a:solidFill>
              </a:rPr>
              <a:t>对象在数据源中执行 </a:t>
            </a:r>
            <a:r>
              <a:rPr lang="en-US" altLang="zh-CN" sz="1600" dirty="0" smtClean="0">
                <a:solidFill>
                  <a:srgbClr val="242424"/>
                </a:solidFill>
              </a:rPr>
              <a:t>SQL </a:t>
            </a:r>
            <a:r>
              <a:rPr lang="zh-CN" altLang="en-US" sz="1600" dirty="0" smtClean="0">
                <a:solidFill>
                  <a:srgbClr val="242424"/>
                </a:solidFill>
              </a:rPr>
              <a:t>命令，以便将数据加载到 </a:t>
            </a:r>
            <a:r>
              <a:rPr lang="en-US" altLang="zh-CN" sz="1600" dirty="0" err="1" smtClean="0">
                <a:solidFill>
                  <a:srgbClr val="242424"/>
                </a:solidFill>
              </a:rPr>
              <a:t>DataSet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中，并使对 </a:t>
            </a:r>
            <a:r>
              <a:rPr lang="en-US" altLang="zh-CN" sz="1600" dirty="0" err="1" smtClean="0">
                <a:solidFill>
                  <a:srgbClr val="242424"/>
                </a:solidFill>
              </a:rPr>
              <a:t>DataSet</a:t>
            </a:r>
            <a:r>
              <a:rPr lang="en-US" altLang="zh-CN" sz="1600" dirty="0" smtClean="0">
                <a:solidFill>
                  <a:srgbClr val="242424"/>
                </a:solidFill>
              </a:rPr>
              <a:t> </a:t>
            </a:r>
            <a:r>
              <a:rPr lang="zh-CN" altLang="en-US" sz="1600" dirty="0" smtClean="0">
                <a:solidFill>
                  <a:srgbClr val="242424"/>
                </a:solidFill>
              </a:rPr>
              <a:t>中数据的更改与数据源保持一致</a:t>
            </a:r>
            <a:r>
              <a:rPr lang="en-US" altLang="zh-CN" sz="1600" dirty="0" smtClean="0">
                <a:solidFill>
                  <a:srgbClr val="242424"/>
                </a:solidFill>
              </a:rPr>
              <a:t>)</a:t>
            </a:r>
            <a:endParaRPr lang="zh-CN" altLang="en-US" sz="1600" dirty="0" smtClean="0">
              <a:solidFill>
                <a:srgbClr val="24242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0067" y="252985"/>
            <a:ext cx="375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err="1" smtClean="0">
                <a:solidFill>
                  <a:srgbClr val="308DA2"/>
                </a:solidFill>
                <a:ea typeface="+mj-ea"/>
              </a:rPr>
              <a:t>DataProvider</a:t>
            </a:r>
            <a:endParaRPr lang="en-US" altLang="zh-CN" sz="2400" b="1" dirty="0" smtClean="0">
              <a:solidFill>
                <a:srgbClr val="308DA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2822</Words>
  <Application>Microsoft Office PowerPoint</Application>
  <PresentationFormat>全屏显示(16:9)</PresentationFormat>
  <Paragraphs>340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HelveticaNeueLT Pro 67 MdCn</vt:lpstr>
      <vt:lpstr>Hiragino Sans GB W3</vt:lpstr>
      <vt:lpstr>宋体</vt:lpstr>
      <vt:lpstr>微软雅黑</vt:lpstr>
      <vt:lpstr>Arial</vt:lpstr>
      <vt:lpstr>Calibri</vt:lpstr>
      <vt:lpstr>Century Gothic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林志燕</cp:lastModifiedBy>
  <cp:revision>212</cp:revision>
  <dcterms:created xsi:type="dcterms:W3CDTF">2010-04-12T23:12:02Z</dcterms:created>
  <dcterms:modified xsi:type="dcterms:W3CDTF">2017-05-10T12:14:00Z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