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113"/>
  </p:notesMasterIdLst>
  <p:handoutMasterIdLst>
    <p:handoutMasterId r:id="rId114"/>
  </p:handoutMasterIdLst>
  <p:sldIdLst>
    <p:sldId id="517" r:id="rId2"/>
    <p:sldId id="519" r:id="rId3"/>
    <p:sldId id="485" r:id="rId4"/>
    <p:sldId id="393" r:id="rId5"/>
    <p:sldId id="506" r:id="rId6"/>
    <p:sldId id="389" r:id="rId7"/>
    <p:sldId id="408" r:id="rId8"/>
    <p:sldId id="277" r:id="rId9"/>
    <p:sldId id="294" r:id="rId10"/>
    <p:sldId id="395" r:id="rId11"/>
    <p:sldId id="404" r:id="rId12"/>
    <p:sldId id="396" r:id="rId13"/>
    <p:sldId id="397" r:id="rId14"/>
    <p:sldId id="507" r:id="rId15"/>
    <p:sldId id="398" r:id="rId16"/>
    <p:sldId id="400" r:id="rId17"/>
    <p:sldId id="401" r:id="rId18"/>
    <p:sldId id="402" r:id="rId19"/>
    <p:sldId id="403" r:id="rId20"/>
    <p:sldId id="407" r:id="rId21"/>
    <p:sldId id="414" r:id="rId22"/>
    <p:sldId id="415" r:id="rId23"/>
    <p:sldId id="361" r:id="rId24"/>
    <p:sldId id="488" r:id="rId25"/>
    <p:sldId id="532" r:id="rId26"/>
    <p:sldId id="492" r:id="rId27"/>
    <p:sldId id="411" r:id="rId28"/>
    <p:sldId id="498" r:id="rId29"/>
    <p:sldId id="518" r:id="rId30"/>
    <p:sldId id="502" r:id="rId31"/>
    <p:sldId id="503" r:id="rId32"/>
    <p:sldId id="500" r:id="rId33"/>
    <p:sldId id="504" r:id="rId34"/>
    <p:sldId id="501" r:id="rId35"/>
    <p:sldId id="385" r:id="rId36"/>
    <p:sldId id="386" r:id="rId37"/>
    <p:sldId id="419" r:id="rId38"/>
    <p:sldId id="420" r:id="rId39"/>
    <p:sldId id="410" r:id="rId40"/>
    <p:sldId id="535" r:id="rId41"/>
    <p:sldId id="516" r:id="rId42"/>
    <p:sldId id="514" r:id="rId43"/>
    <p:sldId id="508" r:id="rId44"/>
    <p:sldId id="509" r:id="rId45"/>
    <p:sldId id="510" r:id="rId46"/>
    <p:sldId id="511" r:id="rId47"/>
    <p:sldId id="512" r:id="rId48"/>
    <p:sldId id="513" r:id="rId49"/>
    <p:sldId id="515" r:id="rId50"/>
    <p:sldId id="487" r:id="rId51"/>
    <p:sldId id="387" r:id="rId52"/>
    <p:sldId id="388" r:id="rId53"/>
    <p:sldId id="437" r:id="rId54"/>
    <p:sldId id="438" r:id="rId55"/>
    <p:sldId id="486" r:id="rId56"/>
    <p:sldId id="364" r:id="rId57"/>
    <p:sldId id="365" r:id="rId58"/>
    <p:sldId id="366" r:id="rId59"/>
    <p:sldId id="440" r:id="rId60"/>
    <p:sldId id="520" r:id="rId61"/>
    <p:sldId id="521" r:id="rId62"/>
    <p:sldId id="522" r:id="rId63"/>
    <p:sldId id="523" r:id="rId64"/>
    <p:sldId id="524" r:id="rId65"/>
    <p:sldId id="525" r:id="rId66"/>
    <p:sldId id="526" r:id="rId67"/>
    <p:sldId id="527" r:id="rId68"/>
    <p:sldId id="528" r:id="rId69"/>
    <p:sldId id="529" r:id="rId70"/>
    <p:sldId id="534" r:id="rId71"/>
    <p:sldId id="530" r:id="rId72"/>
    <p:sldId id="431" r:id="rId73"/>
    <p:sldId id="443" r:id="rId74"/>
    <p:sldId id="432" r:id="rId75"/>
    <p:sldId id="436" r:id="rId76"/>
    <p:sldId id="489" r:id="rId77"/>
    <p:sldId id="445" r:id="rId78"/>
    <p:sldId id="446" r:id="rId79"/>
    <p:sldId id="447" r:id="rId80"/>
    <p:sldId id="448" r:id="rId81"/>
    <p:sldId id="449" r:id="rId82"/>
    <p:sldId id="496" r:id="rId83"/>
    <p:sldId id="497" r:id="rId84"/>
    <p:sldId id="451" r:id="rId85"/>
    <p:sldId id="458" r:id="rId86"/>
    <p:sldId id="455" r:id="rId87"/>
    <p:sldId id="461" r:id="rId88"/>
    <p:sldId id="459" r:id="rId89"/>
    <p:sldId id="456" r:id="rId90"/>
    <p:sldId id="457" r:id="rId91"/>
    <p:sldId id="462" r:id="rId92"/>
    <p:sldId id="463" r:id="rId93"/>
    <p:sldId id="464" r:id="rId94"/>
    <p:sldId id="465" r:id="rId95"/>
    <p:sldId id="466" r:id="rId96"/>
    <p:sldId id="467" r:id="rId97"/>
    <p:sldId id="468" r:id="rId98"/>
    <p:sldId id="469" r:id="rId99"/>
    <p:sldId id="490" r:id="rId100"/>
    <p:sldId id="470" r:id="rId101"/>
    <p:sldId id="471" r:id="rId102"/>
    <p:sldId id="472" r:id="rId103"/>
    <p:sldId id="474" r:id="rId104"/>
    <p:sldId id="475" r:id="rId105"/>
    <p:sldId id="476" r:id="rId106"/>
    <p:sldId id="477" r:id="rId107"/>
    <p:sldId id="478" r:id="rId108"/>
    <p:sldId id="480" r:id="rId109"/>
    <p:sldId id="537" r:id="rId110"/>
    <p:sldId id="538" r:id="rId111"/>
    <p:sldId id="536" r:id="rId112"/>
  </p:sldIdLst>
  <p:sldSz cx="9144000" cy="6858000" type="screen4x3"/>
  <p:notesSz cx="6669088" cy="9820275"/>
  <p:defaultTextStyle>
    <a:defPPr>
      <a:defRPr lang="en-GB"/>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093">
          <p15:clr>
            <a:srgbClr val="A4A3A4"/>
          </p15:clr>
        </p15:guide>
        <p15:guide id="2" pos="21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968" autoAdjust="0"/>
  </p:normalViewPr>
  <p:slideViewPr>
    <p:cSldViewPr>
      <p:cViewPr varScale="1">
        <p:scale>
          <a:sx n="79" d="100"/>
          <a:sy n="79" d="100"/>
        </p:scale>
        <p:origin x="-1920" y="-112"/>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100" d="100"/>
        <a:sy n="100" d="100"/>
      </p:scale>
      <p:origin x="0" y="9096"/>
    </p:cViewPr>
  </p:sorterViewPr>
  <p:notesViewPr>
    <p:cSldViewPr>
      <p:cViewPr varScale="1">
        <p:scale>
          <a:sx n="40" d="100"/>
          <a:sy n="40" d="100"/>
        </p:scale>
        <p:origin x="-1572" y="-102"/>
      </p:cViewPr>
      <p:guideLst>
        <p:guide orient="horz" pos="3093"/>
        <p:guide pos="2100"/>
      </p:guideLst>
    </p:cSldViewPr>
  </p:notes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notesMaster" Target="notesMasters/notesMaster1.xml"/><Relationship Id="rId114" Type="http://schemas.openxmlformats.org/officeDocument/2006/relationships/handoutMaster" Target="handoutMasters/handoutMaster1.xml"/><Relationship Id="rId115" Type="http://schemas.openxmlformats.org/officeDocument/2006/relationships/printerSettings" Target="printerSettings/printerSettings1.bin"/><Relationship Id="rId116" Type="http://schemas.openxmlformats.org/officeDocument/2006/relationships/presProps" Target="presProps.xml"/><Relationship Id="rId117" Type="http://schemas.openxmlformats.org/officeDocument/2006/relationships/viewProps" Target="viewProps.xml"/><Relationship Id="rId118" Type="http://schemas.openxmlformats.org/officeDocument/2006/relationships/theme" Target="theme/theme1.xml"/><Relationship Id="rId119" Type="http://schemas.openxmlformats.org/officeDocument/2006/relationships/tableStyles" Target="tableStyles.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_rels/viewProps.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slide" Target="slides/slide23.xml"/><Relationship Id="rId3" Type="http://schemas.openxmlformats.org/officeDocument/2006/relationships/slide" Target="slides/slide7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4" Type="http://schemas.openxmlformats.org/officeDocument/2006/relationships/image" Target="../media/image5.wmf"/><Relationship Id="rId5" Type="http://schemas.openxmlformats.org/officeDocument/2006/relationships/image" Target="../media/image6.wmf"/><Relationship Id="rId6" Type="http://schemas.openxmlformats.org/officeDocument/2006/relationships/image" Target="../media/image7.wmf"/><Relationship Id="rId7" Type="http://schemas.openxmlformats.org/officeDocument/2006/relationships/image" Target="../media/image8.wmf"/><Relationship Id="rId8" Type="http://schemas.openxmlformats.org/officeDocument/2006/relationships/image" Target="../media/image9.wmf"/><Relationship Id="rId1" Type="http://schemas.openxmlformats.org/officeDocument/2006/relationships/image" Target="../media/image2.wmf"/><Relationship Id="rId2"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64579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9039940"/>
      </p:ext>
    </p:extLst>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body" idx="1"/>
          </p:nvPr>
        </p:nvSpPr>
        <p:spPr bwMode="auto">
          <a:xfrm>
            <a:off x="889000" y="4664075"/>
            <a:ext cx="4891088" cy="4419600"/>
          </a:xfrm>
          <a:prstGeom prst="rect">
            <a:avLst/>
          </a:prstGeom>
          <a:noFill/>
          <a:ln>
            <a:miter lim="800000"/>
            <a:headEnd/>
            <a:tailEnd/>
          </a:ln>
        </p:spPr>
        <p:txBody>
          <a:bodyPr lIns="92067" tIns="46034" rIns="92067" bIns="46034"/>
          <a:lstStyle/>
          <a:p>
            <a:r>
              <a:rPr lang="zh-CN" altLang="en-US"/>
              <a:t>主要分三部分： </a:t>
            </a:r>
          </a:p>
          <a:p>
            <a:r>
              <a:rPr lang="zh-CN" altLang="en-US"/>
              <a:t>	1： 介绍</a:t>
            </a:r>
            <a:r>
              <a:rPr lang="en-US" altLang="zh-CN"/>
              <a:t>OLAP </a:t>
            </a:r>
            <a:r>
              <a:rPr lang="zh-CN" altLang="en-US"/>
              <a:t>应用的特点</a:t>
            </a:r>
          </a:p>
        </p:txBody>
      </p:sp>
      <p:sp>
        <p:nvSpPr>
          <p:cNvPr id="283651" name="Rectangle 3"/>
          <p:cNvSpPr>
            <a:spLocks noGrp="1" noRot="1" noChangeAspect="1" noChangeArrowheads="1"/>
          </p:cNvSpPr>
          <p:nvPr>
            <p:ph type="sldImg"/>
          </p:nvPr>
        </p:nvSpPr>
        <p:spPr bwMode="auto">
          <a:xfrm>
            <a:off x="889000" y="742950"/>
            <a:ext cx="4892675" cy="3668713"/>
          </a:xfrm>
          <a:prstGeom prst="rect">
            <a:avLst/>
          </a:prstGeom>
          <a:noFill/>
          <a:ln w="12699" cap="flat">
            <a:solidFill>
              <a:schemeClr val="tx1"/>
            </a:solidFill>
            <a:miter lim="800000"/>
            <a:headEnd/>
            <a:tailEnd/>
          </a:ln>
        </p:spPr>
      </p:sp>
    </p:spTree>
    <p:extLst>
      <p:ext uri="{BB962C8B-B14F-4D97-AF65-F5344CB8AC3E}">
        <p14:creationId xmlns:p14="http://schemas.microsoft.com/office/powerpoint/2010/main" val="1994620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9475" y="736600"/>
            <a:ext cx="4910138" cy="3683000"/>
          </a:xfrm>
          <a:prstGeom prst="rect">
            <a:avLst/>
          </a:prstGeom>
          <a:noFill/>
          <a:ln w="12700">
            <a:solidFill>
              <a:prstClr val="black"/>
            </a:solidFill>
          </a:ln>
        </p:spPr>
      </p:sp>
      <p:sp>
        <p:nvSpPr>
          <p:cNvPr id="3" name="Notes Placeholder 2"/>
          <p:cNvSpPr>
            <a:spLocks noGrp="1"/>
          </p:cNvSpPr>
          <p:nvPr>
            <p:ph type="body" idx="1"/>
          </p:nvPr>
        </p:nvSpPr>
        <p:spPr>
          <a:xfrm>
            <a:off x="666750" y="4664075"/>
            <a:ext cx="5335588" cy="4419600"/>
          </a:xfrm>
          <a:prstGeom prst="rect">
            <a:avLst/>
          </a:prstGeom>
        </p:spPr>
        <p:txBody>
          <a:bodyPr/>
          <a:lstStyle/>
          <a:p>
            <a:r>
              <a:rPr lang="en-US" dirty="0" smtClean="0"/>
              <a:t>Bill </a:t>
            </a:r>
            <a:r>
              <a:rPr lang="en-US" dirty="0" err="1" smtClean="0"/>
              <a:t>Inmon：一致性维度、一致性指标</a:t>
            </a:r>
            <a:endParaRPr lang="en-US" dirty="0"/>
          </a:p>
        </p:txBody>
      </p:sp>
    </p:spTree>
    <p:extLst>
      <p:ext uri="{BB962C8B-B14F-4D97-AF65-F5344CB8AC3E}">
        <p14:creationId xmlns:p14="http://schemas.microsoft.com/office/powerpoint/2010/main" val="4046296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777607" y="9327557"/>
            <a:ext cx="2889938" cy="491014"/>
          </a:xfrm>
          <a:prstGeom prst="rect">
            <a:avLst/>
          </a:prstGeom>
          <a:ln/>
        </p:spPr>
        <p:txBody>
          <a:bodyPr/>
          <a:lstStyle/>
          <a:p>
            <a:fld id="{897F6A68-F38A-3247-9D8E-87C8DBD20BC7}" type="slidenum">
              <a:rPr lang="en-US" altLang="zh-CN"/>
              <a:pPr/>
              <a:t>61</a:t>
            </a:fld>
            <a:endParaRPr lang="en-US" altLang="zh-CN"/>
          </a:p>
        </p:txBody>
      </p:sp>
      <p:sp>
        <p:nvSpPr>
          <p:cNvPr id="39938" name="Rectangle 2"/>
          <p:cNvSpPr>
            <a:spLocks noGrp="1" noRot="1" noChangeAspect="1" noChangeArrowheads="1" noTextEdit="1"/>
          </p:cNvSpPr>
          <p:nvPr>
            <p:ph type="sldImg"/>
          </p:nvPr>
        </p:nvSpPr>
        <p:spPr bwMode="auto">
          <a:xfrm>
            <a:off x="879475" y="736600"/>
            <a:ext cx="4910138" cy="3683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9939" name="Rectangle 3"/>
          <p:cNvSpPr>
            <a:spLocks noGrp="1" noChangeArrowheads="1"/>
          </p:cNvSpPr>
          <p:nvPr>
            <p:ph type="body" idx="1"/>
          </p:nvPr>
        </p:nvSpPr>
        <p:spPr bwMode="auto">
          <a:xfrm>
            <a:off x="889212" y="4664631"/>
            <a:ext cx="4890665" cy="4419124"/>
          </a:xfrm>
          <a:prstGeom prst="rect">
            <a:avLst/>
          </a:prstGeom>
          <a:solidFill>
            <a:srgbClr val="FFFFFF"/>
          </a:solidFill>
          <a:ln>
            <a:solidFill>
              <a:srgbClr val="000000"/>
            </a:solidFill>
            <a:miter lim="800000"/>
            <a:headEnd/>
            <a:tailEnd/>
          </a:ln>
        </p:spPr>
        <p:txBody>
          <a:bodyPr/>
          <a:lstStyle/>
          <a:p>
            <a:r>
              <a:rPr lang="zh-CN" altLang="en-US"/>
              <a:t>更复杂的数据仓库可能包含多个事实数据表和许多维度表，其中有些维度表由所有事实数据表共享，有些维度表则专用于单个事实数据表。</a:t>
            </a:r>
            <a:endParaRPr lang="en-US" altLang="zh-CN"/>
          </a:p>
        </p:txBody>
      </p:sp>
    </p:spTree>
    <p:extLst>
      <p:ext uri="{BB962C8B-B14F-4D97-AF65-F5344CB8AC3E}">
        <p14:creationId xmlns:p14="http://schemas.microsoft.com/office/powerpoint/2010/main" val="2262488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777607" y="9327557"/>
            <a:ext cx="2889938" cy="491014"/>
          </a:xfrm>
          <a:prstGeom prst="rect">
            <a:avLst/>
          </a:prstGeom>
          <a:ln/>
        </p:spPr>
        <p:txBody>
          <a:bodyPr/>
          <a:lstStyle/>
          <a:p>
            <a:fld id="{DA231047-C00C-304F-B259-D9CB87C808BC}" type="slidenum">
              <a:rPr lang="en-US" altLang="zh-CN"/>
              <a:pPr/>
              <a:t>62</a:t>
            </a:fld>
            <a:endParaRPr lang="en-US" altLang="zh-CN"/>
          </a:p>
        </p:txBody>
      </p:sp>
      <p:sp>
        <p:nvSpPr>
          <p:cNvPr id="41986" name="Rectangle 2"/>
          <p:cNvSpPr>
            <a:spLocks noGrp="1" noRot="1" noChangeAspect="1" noChangeArrowheads="1" noTextEdit="1"/>
          </p:cNvSpPr>
          <p:nvPr>
            <p:ph type="sldImg"/>
          </p:nvPr>
        </p:nvSpPr>
        <p:spPr bwMode="auto">
          <a:xfrm>
            <a:off x="879475" y="736600"/>
            <a:ext cx="4910138" cy="3683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41987" name="Rectangle 3"/>
          <p:cNvSpPr>
            <a:spLocks noGrp="1" noChangeArrowheads="1"/>
          </p:cNvSpPr>
          <p:nvPr>
            <p:ph type="body" idx="1"/>
          </p:nvPr>
        </p:nvSpPr>
        <p:spPr bwMode="auto">
          <a:xfrm>
            <a:off x="889212" y="4664631"/>
            <a:ext cx="4890665" cy="4419124"/>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extLst>
      <p:ext uri="{BB962C8B-B14F-4D97-AF65-F5344CB8AC3E}">
        <p14:creationId xmlns:p14="http://schemas.microsoft.com/office/powerpoint/2010/main" val="3710299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82946" name="Group 2"/>
          <p:cNvGrpSpPr>
            <a:grpSpLocks/>
          </p:cNvGrpSpPr>
          <p:nvPr/>
        </p:nvGrpSpPr>
        <p:grpSpPr bwMode="auto">
          <a:xfrm>
            <a:off x="0" y="2438400"/>
            <a:ext cx="9009063" cy="1052513"/>
            <a:chOff x="0" y="1536"/>
            <a:chExt cx="5675" cy="663"/>
          </a:xfrm>
        </p:grpSpPr>
        <p:grpSp>
          <p:nvGrpSpPr>
            <p:cNvPr id="82947" name="Group 3"/>
            <p:cNvGrpSpPr>
              <a:grpSpLocks/>
            </p:cNvGrpSpPr>
            <p:nvPr/>
          </p:nvGrpSpPr>
          <p:grpSpPr bwMode="auto">
            <a:xfrm>
              <a:off x="183" y="1604"/>
              <a:ext cx="448" cy="299"/>
              <a:chOff x="720" y="336"/>
              <a:chExt cx="624" cy="432"/>
            </a:xfrm>
          </p:grpSpPr>
          <p:sp>
            <p:nvSpPr>
              <p:cNvPr id="82948"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en-US"/>
              </a:p>
            </p:txBody>
          </p:sp>
          <p:sp>
            <p:nvSpPr>
              <p:cNvPr id="829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en-US"/>
              </a:p>
            </p:txBody>
          </p:sp>
        </p:grpSp>
        <p:grpSp>
          <p:nvGrpSpPr>
            <p:cNvPr id="82950" name="Group 6"/>
            <p:cNvGrpSpPr>
              <a:grpSpLocks/>
            </p:cNvGrpSpPr>
            <p:nvPr/>
          </p:nvGrpSpPr>
          <p:grpSpPr bwMode="auto">
            <a:xfrm>
              <a:off x="261" y="1870"/>
              <a:ext cx="465" cy="299"/>
              <a:chOff x="912" y="2640"/>
              <a:chExt cx="672" cy="432"/>
            </a:xfrm>
          </p:grpSpPr>
          <p:sp>
            <p:nvSpPr>
              <p:cNvPr id="82951"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en-US"/>
              </a:p>
            </p:txBody>
          </p:sp>
          <p:sp>
            <p:nvSpPr>
              <p:cNvPr id="829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en-US"/>
              </a:p>
            </p:txBody>
          </p:sp>
        </p:grpSp>
        <p:sp>
          <p:nvSpPr>
            <p:cNvPr id="829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en-US"/>
            </a:p>
          </p:txBody>
        </p:sp>
        <p:sp>
          <p:nvSpPr>
            <p:cNvPr id="82954"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en-US"/>
            </a:p>
          </p:txBody>
        </p:sp>
        <p:sp>
          <p:nvSpPr>
            <p:cNvPr id="829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grpSp>
      <p:sp>
        <p:nvSpPr>
          <p:cNvPr id="82956"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8295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82958"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p>
        </p:txBody>
      </p:sp>
      <p:sp>
        <p:nvSpPr>
          <p:cNvPr id="82959"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p>
        </p:txBody>
      </p:sp>
      <p:sp>
        <p:nvSpPr>
          <p:cNvPr id="82960"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97A266D0-5258-43CE-94CF-A9CB01B68C9F}"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A6F0851A-ADBC-43A2-B4C5-B0D2C711211B}"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8625" y="381000"/>
            <a:ext cx="2005013" cy="5791200"/>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762000" y="381000"/>
            <a:ext cx="5864225" cy="5791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359996E5-7EB9-4DC3-9604-273EB9E0CE0E}"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D217EEC3-8E06-47A1-9C82-239D948B4BE1}"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35C988A7-63A1-47DC-A0B6-F39C260C7583}"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762000" y="1371600"/>
            <a:ext cx="38481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762500" y="1371600"/>
            <a:ext cx="38481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lstStyle>
          <a:p>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36273BF6-6835-4E0A-A816-6F8E908641F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lstStyle>
          <a:p>
            <a:endParaRPr lang="en-US"/>
          </a:p>
        </p:txBody>
      </p:sp>
      <p:sp>
        <p:nvSpPr>
          <p:cNvPr id="8" name="页脚占位符 7"/>
          <p:cNvSpPr>
            <a:spLocks noGrp="1"/>
          </p:cNvSpPr>
          <p:nvPr>
            <p:ph type="ftr" sz="quarter" idx="11"/>
          </p:nvPr>
        </p:nvSpPr>
        <p:spPr/>
        <p:txBody>
          <a:bodyPr/>
          <a:lstStyle>
            <a:lvl1pPr>
              <a:defRPr/>
            </a:lvl1pPr>
          </a:lstStyle>
          <a:p>
            <a:endParaRPr lang="en-US"/>
          </a:p>
        </p:txBody>
      </p:sp>
      <p:sp>
        <p:nvSpPr>
          <p:cNvPr id="9" name="灯片编号占位符 8"/>
          <p:cNvSpPr>
            <a:spLocks noGrp="1"/>
          </p:cNvSpPr>
          <p:nvPr>
            <p:ph type="sldNum" sz="quarter" idx="12"/>
          </p:nvPr>
        </p:nvSpPr>
        <p:spPr/>
        <p:txBody>
          <a:bodyPr/>
          <a:lstStyle>
            <a:lvl1pPr>
              <a:defRPr/>
            </a:lvl1pPr>
          </a:lstStyle>
          <a:p>
            <a:fld id="{8C936331-CDEA-42DB-BA07-A03A51206CAB}"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lstStyle>
          <a:p>
            <a:endParaRPr lang="en-US"/>
          </a:p>
        </p:txBody>
      </p:sp>
      <p:sp>
        <p:nvSpPr>
          <p:cNvPr id="4" name="页脚占位符 3"/>
          <p:cNvSpPr>
            <a:spLocks noGrp="1"/>
          </p:cNvSpPr>
          <p:nvPr>
            <p:ph type="ftr" sz="quarter" idx="11"/>
          </p:nvPr>
        </p:nvSpPr>
        <p:spPr/>
        <p:txBody>
          <a:bodyPr/>
          <a:lstStyle>
            <a:lvl1pPr>
              <a:defRPr/>
            </a:lvl1pPr>
          </a:lstStyle>
          <a:p>
            <a:endParaRPr lang="en-US"/>
          </a:p>
        </p:txBody>
      </p:sp>
      <p:sp>
        <p:nvSpPr>
          <p:cNvPr id="5" name="灯片编号占位符 4"/>
          <p:cNvSpPr>
            <a:spLocks noGrp="1"/>
          </p:cNvSpPr>
          <p:nvPr>
            <p:ph type="sldNum" sz="quarter" idx="12"/>
          </p:nvPr>
        </p:nvSpPr>
        <p:spPr/>
        <p:txBody>
          <a:bodyPr/>
          <a:lstStyle>
            <a:lvl1pPr>
              <a:defRPr/>
            </a:lvl1pPr>
          </a:lstStyle>
          <a:p>
            <a:fld id="{9D1BA156-7ADF-4119-91C0-784FE149608C}"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p>
        </p:txBody>
      </p:sp>
      <p:sp>
        <p:nvSpPr>
          <p:cNvPr id="3" name="页脚占位符 2"/>
          <p:cNvSpPr>
            <a:spLocks noGrp="1"/>
          </p:cNvSpPr>
          <p:nvPr>
            <p:ph type="ftr" sz="quarter" idx="11"/>
          </p:nvPr>
        </p:nvSpPr>
        <p:spPr/>
        <p:txBody>
          <a:bodyPr/>
          <a:lstStyle>
            <a:lvl1pPr>
              <a:defRPr/>
            </a:lvl1pPr>
          </a:lstStyle>
          <a:p>
            <a:endParaRPr lang="en-US"/>
          </a:p>
        </p:txBody>
      </p:sp>
      <p:sp>
        <p:nvSpPr>
          <p:cNvPr id="4" name="灯片编号占位符 3"/>
          <p:cNvSpPr>
            <a:spLocks noGrp="1"/>
          </p:cNvSpPr>
          <p:nvPr>
            <p:ph type="sldNum" sz="quarter" idx="12"/>
          </p:nvPr>
        </p:nvSpPr>
        <p:spPr/>
        <p:txBody>
          <a:bodyPr/>
          <a:lstStyle>
            <a:lvl1pPr>
              <a:defRPr/>
            </a:lvl1pPr>
          </a:lstStyle>
          <a:p>
            <a:fld id="{C4B9B437-9235-4B93-9F10-193D9D7E70C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56AD8B99-A0F6-4237-AD84-35FE1EF96BA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F53ECF0B-961A-46F9-A0FC-BF060379431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ChangeArrowheads="1"/>
          </p:cNvSpPr>
          <p:nvPr/>
        </p:nvSpPr>
        <p:spPr bwMode="ltGray">
          <a:xfrm>
            <a:off x="417513" y="412750"/>
            <a:ext cx="438150" cy="474663"/>
          </a:xfrm>
          <a:prstGeom prst="rect">
            <a:avLst/>
          </a:prstGeom>
          <a:solidFill>
            <a:schemeClr val="accent2"/>
          </a:solidFill>
          <a:ln w="9525">
            <a:noFill/>
            <a:miter lim="800000"/>
            <a:headEnd/>
            <a:tailEnd/>
          </a:ln>
          <a:effectLst/>
        </p:spPr>
        <p:txBody>
          <a:bodyPr wrap="none" anchor="ctr"/>
          <a:lstStyle/>
          <a:p>
            <a:pPr algn="ctr"/>
            <a:endParaRPr kumimoji="1" lang="en-US"/>
          </a:p>
        </p:txBody>
      </p:sp>
      <p:sp>
        <p:nvSpPr>
          <p:cNvPr id="81923" name="Rectangle 3"/>
          <p:cNvSpPr>
            <a:spLocks noChangeArrowheads="1"/>
          </p:cNvSpPr>
          <p:nvPr/>
        </p:nvSpPr>
        <p:spPr bwMode="ltGray">
          <a:xfrm>
            <a:off x="800100" y="4127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endParaRPr kumimoji="1" lang="en-US"/>
          </a:p>
        </p:txBody>
      </p:sp>
      <p:sp>
        <p:nvSpPr>
          <p:cNvPr id="81924" name="Rectangle 4"/>
          <p:cNvSpPr>
            <a:spLocks noChangeArrowheads="1"/>
          </p:cNvSpPr>
          <p:nvPr/>
        </p:nvSpPr>
        <p:spPr bwMode="ltGray">
          <a:xfrm>
            <a:off x="541338" y="835025"/>
            <a:ext cx="422275" cy="474663"/>
          </a:xfrm>
          <a:prstGeom prst="rect">
            <a:avLst/>
          </a:prstGeom>
          <a:solidFill>
            <a:schemeClr val="folHlink"/>
          </a:solidFill>
          <a:ln w="9525">
            <a:noFill/>
            <a:miter lim="800000"/>
            <a:headEnd/>
            <a:tailEnd/>
          </a:ln>
          <a:effectLst/>
        </p:spPr>
        <p:txBody>
          <a:bodyPr wrap="none" anchor="ctr"/>
          <a:lstStyle/>
          <a:p>
            <a:pPr algn="ctr"/>
            <a:endParaRPr kumimoji="1" lang="en-US"/>
          </a:p>
        </p:txBody>
      </p:sp>
      <p:sp>
        <p:nvSpPr>
          <p:cNvPr id="81925" name="Rectangle 5"/>
          <p:cNvSpPr>
            <a:spLocks noChangeArrowheads="1"/>
          </p:cNvSpPr>
          <p:nvPr/>
        </p:nvSpPr>
        <p:spPr bwMode="ltGray">
          <a:xfrm>
            <a:off x="911225" y="8350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endParaRPr kumimoji="1" lang="en-US"/>
          </a:p>
        </p:txBody>
      </p:sp>
      <p:sp>
        <p:nvSpPr>
          <p:cNvPr id="81926" name="Rectangle 6"/>
          <p:cNvSpPr>
            <a:spLocks noChangeArrowheads="1"/>
          </p:cNvSpPr>
          <p:nvPr/>
        </p:nvSpPr>
        <p:spPr bwMode="ltGray">
          <a:xfrm>
            <a:off x="127000" y="7620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endParaRPr kumimoji="1" lang="en-US"/>
          </a:p>
        </p:txBody>
      </p:sp>
      <p:sp>
        <p:nvSpPr>
          <p:cNvPr id="81927" name="Rectangle 7"/>
          <p:cNvSpPr>
            <a:spLocks noChangeArrowheads="1"/>
          </p:cNvSpPr>
          <p:nvPr/>
        </p:nvSpPr>
        <p:spPr bwMode="gray">
          <a:xfrm>
            <a:off x="762000" y="304800"/>
            <a:ext cx="31750" cy="1052513"/>
          </a:xfrm>
          <a:prstGeom prst="rect">
            <a:avLst/>
          </a:prstGeom>
          <a:solidFill>
            <a:schemeClr val="bg2"/>
          </a:solidFill>
          <a:ln w="9525">
            <a:noFill/>
            <a:miter lim="800000"/>
            <a:headEnd/>
            <a:tailEnd/>
          </a:ln>
          <a:effectLst/>
        </p:spPr>
        <p:txBody>
          <a:bodyPr wrap="none" anchor="ctr"/>
          <a:lstStyle/>
          <a:p>
            <a:pPr algn="ctr"/>
            <a:endParaRPr kumimoji="1" lang="en-US"/>
          </a:p>
        </p:txBody>
      </p:sp>
      <p:sp>
        <p:nvSpPr>
          <p:cNvPr id="81928" name="Rectangle 8"/>
          <p:cNvSpPr>
            <a:spLocks noChangeArrowheads="1"/>
          </p:cNvSpPr>
          <p:nvPr/>
        </p:nvSpPr>
        <p:spPr bwMode="gray">
          <a:xfrm>
            <a:off x="442913" y="10953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endParaRPr kumimoji="1" lang="en-US"/>
          </a:p>
        </p:txBody>
      </p:sp>
      <p:sp>
        <p:nvSpPr>
          <p:cNvPr id="81929" name="Rectangle 9"/>
          <p:cNvSpPr>
            <a:spLocks noGrp="1" noChangeArrowheads="1"/>
          </p:cNvSpPr>
          <p:nvPr>
            <p:ph type="title"/>
          </p:nvPr>
        </p:nvSpPr>
        <p:spPr bwMode="auto">
          <a:xfrm>
            <a:off x="990600" y="381000"/>
            <a:ext cx="7793038" cy="5413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81930" name="Rectangle 10"/>
          <p:cNvSpPr>
            <a:spLocks noGrp="1" noChangeArrowheads="1"/>
          </p:cNvSpPr>
          <p:nvPr>
            <p:ph type="body" idx="1"/>
          </p:nvPr>
        </p:nvSpPr>
        <p:spPr bwMode="auto">
          <a:xfrm>
            <a:off x="762000" y="1371600"/>
            <a:ext cx="7848600" cy="480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31"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endParaRPr lang="en-US"/>
          </a:p>
        </p:txBody>
      </p:sp>
      <p:sp>
        <p:nvSpPr>
          <p:cNvPr id="81932"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endParaRPr lang="en-US"/>
          </a:p>
        </p:txBody>
      </p:sp>
      <p:sp>
        <p:nvSpPr>
          <p:cNvPr id="81933"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CB545E32-5F3C-42A6-A82B-1C91358931F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ftr="0" dt="0"/>
  <p:txStyles>
    <p:titleStyle>
      <a:lvl1pPr algn="l" rtl="0" fontAlgn="base">
        <a:spcBef>
          <a:spcPct val="0"/>
        </a:spcBef>
        <a:spcAft>
          <a:spcPct val="0"/>
        </a:spcAft>
        <a:defRPr sz="36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pitchFamily="34" charset="0"/>
        </a:defRPr>
      </a:lvl2pPr>
      <a:lvl3pPr algn="l" rtl="0" fontAlgn="base">
        <a:spcBef>
          <a:spcPct val="0"/>
        </a:spcBef>
        <a:spcAft>
          <a:spcPct val="0"/>
        </a:spcAft>
        <a:defRPr sz="3600">
          <a:solidFill>
            <a:schemeClr val="tx2"/>
          </a:solidFill>
          <a:latin typeface="Tahoma" pitchFamily="34" charset="0"/>
        </a:defRPr>
      </a:lvl3pPr>
      <a:lvl4pPr algn="l" rtl="0" fontAlgn="base">
        <a:spcBef>
          <a:spcPct val="0"/>
        </a:spcBef>
        <a:spcAft>
          <a:spcPct val="0"/>
        </a:spcAft>
        <a:defRPr sz="3600">
          <a:solidFill>
            <a:schemeClr val="tx2"/>
          </a:solidFill>
          <a:latin typeface="Tahoma" pitchFamily="34" charset="0"/>
        </a:defRPr>
      </a:lvl4pPr>
      <a:lvl5pPr algn="l" rtl="0" fontAlgn="base">
        <a:spcBef>
          <a:spcPct val="0"/>
        </a:spcBef>
        <a:spcAft>
          <a:spcPct val="0"/>
        </a:spcAft>
        <a:defRPr sz="3600">
          <a:solidFill>
            <a:schemeClr val="tx2"/>
          </a:solidFill>
          <a:latin typeface="Tahoma" pitchFamily="34" charset="0"/>
        </a:defRPr>
      </a:lvl5pPr>
      <a:lvl6pPr marL="457200" algn="l" rtl="0" fontAlgn="base">
        <a:spcBef>
          <a:spcPct val="0"/>
        </a:spcBef>
        <a:spcAft>
          <a:spcPct val="0"/>
        </a:spcAft>
        <a:defRPr sz="3600">
          <a:solidFill>
            <a:schemeClr val="tx2"/>
          </a:solidFill>
          <a:latin typeface="Tahoma" pitchFamily="34" charset="0"/>
        </a:defRPr>
      </a:lvl6pPr>
      <a:lvl7pPr marL="914400" algn="l" rtl="0" fontAlgn="base">
        <a:spcBef>
          <a:spcPct val="0"/>
        </a:spcBef>
        <a:spcAft>
          <a:spcPct val="0"/>
        </a:spcAft>
        <a:defRPr sz="3600">
          <a:solidFill>
            <a:schemeClr val="tx2"/>
          </a:solidFill>
          <a:latin typeface="Tahoma" pitchFamily="34" charset="0"/>
        </a:defRPr>
      </a:lvl7pPr>
      <a:lvl8pPr marL="1371600" algn="l" rtl="0" fontAlgn="base">
        <a:spcBef>
          <a:spcPct val="0"/>
        </a:spcBef>
        <a:spcAft>
          <a:spcPct val="0"/>
        </a:spcAft>
        <a:defRPr sz="3600">
          <a:solidFill>
            <a:schemeClr val="tx2"/>
          </a:solidFill>
          <a:latin typeface="Tahoma" pitchFamily="34" charset="0"/>
        </a:defRPr>
      </a:lvl8pPr>
      <a:lvl9pPr marL="1828800" algn="l" rtl="0" fontAlgn="base">
        <a:spcBef>
          <a:spcPct val="0"/>
        </a:spcBef>
        <a:spcAft>
          <a:spcPct val="0"/>
        </a:spcAft>
        <a:defRPr sz="36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8.wmf"/></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9.wmf"/></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0.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2.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1" Type="http://schemas.openxmlformats.org/officeDocument/2006/relationships/oleObject" Target="../embeddings/oleObject5.bin"/><Relationship Id="rId12" Type="http://schemas.openxmlformats.org/officeDocument/2006/relationships/image" Target="../media/image6.wmf"/><Relationship Id="rId13" Type="http://schemas.openxmlformats.org/officeDocument/2006/relationships/oleObject" Target="../embeddings/oleObject6.bin"/><Relationship Id="rId14" Type="http://schemas.openxmlformats.org/officeDocument/2006/relationships/image" Target="../media/image7.wmf"/><Relationship Id="rId15" Type="http://schemas.openxmlformats.org/officeDocument/2006/relationships/oleObject" Target="../embeddings/oleObject7.bin"/><Relationship Id="rId16" Type="http://schemas.openxmlformats.org/officeDocument/2006/relationships/image" Target="../media/image8.wmf"/><Relationship Id="rId17" Type="http://schemas.openxmlformats.org/officeDocument/2006/relationships/oleObject" Target="../embeddings/oleObject8.bin"/><Relationship Id="rId18" Type="http://schemas.openxmlformats.org/officeDocument/2006/relationships/image" Target="../media/image9.wmf"/><Relationship Id="rId1" Type="http://schemas.openxmlformats.org/officeDocument/2006/relationships/vmlDrawing" Target="../drawings/vmlDrawing1.vml"/><Relationship Id="rId2" Type="http://schemas.openxmlformats.org/officeDocument/2006/relationships/slideLayout" Target="../slideLayouts/slideLayout7.xml"/><Relationship Id="rId3" Type="http://schemas.openxmlformats.org/officeDocument/2006/relationships/oleObject" Target="../embeddings/oleObject1.bin"/><Relationship Id="rId4" Type="http://schemas.openxmlformats.org/officeDocument/2006/relationships/image" Target="../media/image2.wmf"/><Relationship Id="rId5" Type="http://schemas.openxmlformats.org/officeDocument/2006/relationships/oleObject" Target="../embeddings/oleObject2.bin"/><Relationship Id="rId6" Type="http://schemas.openxmlformats.org/officeDocument/2006/relationships/image" Target="../media/image3.wmf"/><Relationship Id="rId7" Type="http://schemas.openxmlformats.org/officeDocument/2006/relationships/oleObject" Target="../embeddings/oleObject3.bin"/><Relationship Id="rId8" Type="http://schemas.openxmlformats.org/officeDocument/2006/relationships/image" Target="../media/image4.wmf"/><Relationship Id="rId9" Type="http://schemas.openxmlformats.org/officeDocument/2006/relationships/oleObject" Target="../embeddings/oleObject4.bin"/><Relationship Id="rId10" Type="http://schemas.openxmlformats.org/officeDocument/2006/relationships/image" Target="../media/image5.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3.wmf"/><Relationship Id="rId4" Type="http://schemas.openxmlformats.org/officeDocument/2006/relationships/image" Target="../media/image14.wmf"/><Relationship Id="rId5" Type="http://schemas.openxmlformats.org/officeDocument/2006/relationships/image" Target="../media/image15.wmf"/><Relationship Id="rId6" Type="http://schemas.openxmlformats.org/officeDocument/2006/relationships/image" Target="../media/image16.wmf"/><Relationship Id="rId7" Type="http://schemas.openxmlformats.org/officeDocument/2006/relationships/image" Target="../media/image17.wmf"/><Relationship Id="rId8" Type="http://schemas.openxmlformats.org/officeDocument/2006/relationships/image" Target="../media/image18.wmf"/><Relationship Id="rId1" Type="http://schemas.openxmlformats.org/officeDocument/2006/relationships/slideLayout" Target="../slideLayouts/slideLayout2.xml"/><Relationship Id="rId2" Type="http://schemas.openxmlformats.org/officeDocument/2006/relationships/image" Target="../media/image12.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19.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20.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w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wm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BAC49934-1BD1-4038-9554-C1AEA000A54E}" type="slidenum">
              <a:rPr lang="en-US"/>
              <a:pPr/>
              <a:t>1</a:t>
            </a:fld>
            <a:endParaRPr lang="en-US"/>
          </a:p>
        </p:txBody>
      </p:sp>
      <p:sp>
        <p:nvSpPr>
          <p:cNvPr id="397314" name="Rectangle 2"/>
          <p:cNvSpPr>
            <a:spLocks noGrp="1" noChangeArrowheads="1"/>
          </p:cNvSpPr>
          <p:nvPr>
            <p:ph type="title"/>
          </p:nvPr>
        </p:nvSpPr>
        <p:spPr>
          <a:xfrm>
            <a:off x="683568" y="2492821"/>
            <a:ext cx="7489825" cy="792163"/>
          </a:xfrm>
        </p:spPr>
        <p:txBody>
          <a:bodyPr/>
          <a:lstStyle/>
          <a:p>
            <a:pPr algn="ctr"/>
            <a:r>
              <a:rPr lang="zh-CN" altLang="en-US" sz="4800" b="1" dirty="0">
                <a:ea typeface="宋体" pitchFamily="2" charset="-122"/>
              </a:rPr>
              <a:t>数据</a:t>
            </a:r>
            <a:r>
              <a:rPr lang="zh-CN" altLang="en-US" sz="4800" b="1" dirty="0" smtClean="0">
                <a:ea typeface="宋体" pitchFamily="2" charset="-122"/>
              </a:rPr>
              <a:t>仓库概述</a:t>
            </a:r>
            <a:endParaRPr lang="zh-CN" altLang="en-US" sz="4800" b="1" dirty="0">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p:cNvSpPr>
            <a:spLocks noGrp="1"/>
          </p:cNvSpPr>
          <p:nvPr>
            <p:ph type="sldNum" sz="quarter" idx="12"/>
          </p:nvPr>
        </p:nvSpPr>
        <p:spPr/>
        <p:txBody>
          <a:bodyPr/>
          <a:lstStyle/>
          <a:p>
            <a:fld id="{754E932D-9DE8-4B8C-BD88-FC66F91DACD7}" type="slidenum">
              <a:rPr lang="en-US"/>
              <a:pPr/>
              <a:t>10</a:t>
            </a:fld>
            <a:endParaRPr lang="en-US"/>
          </a:p>
        </p:txBody>
      </p:sp>
      <p:sp>
        <p:nvSpPr>
          <p:cNvPr id="268290" name="Rectangle 2"/>
          <p:cNvSpPr>
            <a:spLocks noChangeArrowheads="1"/>
          </p:cNvSpPr>
          <p:nvPr/>
        </p:nvSpPr>
        <p:spPr bwMode="auto">
          <a:xfrm>
            <a:off x="1295400" y="457200"/>
            <a:ext cx="7315200" cy="533400"/>
          </a:xfrm>
          <a:prstGeom prst="rect">
            <a:avLst/>
          </a:prstGeom>
          <a:noFill/>
          <a:ln w="9525">
            <a:noFill/>
            <a:miter lim="800000"/>
            <a:headEnd/>
            <a:tailEnd/>
          </a:ln>
          <a:effectLst/>
        </p:spPr>
        <p:txBody>
          <a:bodyPr lIns="92075" tIns="46038" rIns="92075" bIns="46038" anchor="ctr"/>
          <a:lstStyle/>
          <a:p>
            <a:pPr eaLnBrk="0" hangingPunct="0"/>
            <a:r>
              <a:rPr kumimoji="1" lang="zh-CN" altLang="en-US" sz="3600" b="1">
                <a:solidFill>
                  <a:schemeClr val="tx2"/>
                </a:solidFill>
                <a:latin typeface="宋体" pitchFamily="2" charset="-122"/>
                <a:ea typeface="宋体" pitchFamily="2" charset="-122"/>
              </a:rPr>
              <a:t>定义2</a:t>
            </a:r>
          </a:p>
        </p:txBody>
      </p:sp>
      <p:sp>
        <p:nvSpPr>
          <p:cNvPr id="268291" name="Rectangle 3"/>
          <p:cNvSpPr>
            <a:spLocks noChangeArrowheads="1"/>
          </p:cNvSpPr>
          <p:nvPr/>
        </p:nvSpPr>
        <p:spPr bwMode="auto">
          <a:xfrm>
            <a:off x="609600" y="1524000"/>
            <a:ext cx="8001000" cy="4724400"/>
          </a:xfrm>
          <a:prstGeom prst="rect">
            <a:avLst/>
          </a:prstGeom>
          <a:noFill/>
          <a:ln w="9525">
            <a:noFill/>
            <a:miter lim="800000"/>
            <a:headEnd/>
            <a:tailEnd/>
          </a:ln>
          <a:effectLst/>
        </p:spPr>
        <p:txBody>
          <a:bodyPr lIns="92075" tIns="46038" rIns="92075" bIns="46038"/>
          <a:lstStyle/>
          <a:p>
            <a:pPr eaLnBrk="0" hangingPunct="0"/>
            <a:r>
              <a:rPr kumimoji="1" lang="en-US" altLang="zh-CN" sz="2800" b="1" dirty="0" err="1">
                <a:solidFill>
                  <a:srgbClr val="000000"/>
                </a:solidFill>
                <a:latin typeface="宋体" pitchFamily="2" charset="-122"/>
                <a:ea typeface="宋体" pitchFamily="2" charset="-122"/>
              </a:rPr>
              <a:t>W.H.Inmon</a:t>
            </a:r>
            <a:r>
              <a:rPr kumimoji="1" lang="zh-CN" altLang="en-US" sz="2800" b="1" dirty="0">
                <a:solidFill>
                  <a:srgbClr val="000000"/>
                </a:solidFill>
                <a:latin typeface="宋体" pitchFamily="2" charset="-122"/>
                <a:ea typeface="宋体" pitchFamily="2" charset="-122"/>
              </a:rPr>
              <a:t>在《</a:t>
            </a:r>
            <a:r>
              <a:rPr kumimoji="1" lang="en-US" altLang="zh-CN" sz="2800" b="1" dirty="0">
                <a:solidFill>
                  <a:srgbClr val="000000"/>
                </a:solidFill>
                <a:latin typeface="宋体" pitchFamily="2" charset="-122"/>
                <a:ea typeface="宋体" pitchFamily="2" charset="-122"/>
              </a:rPr>
              <a:t>Building the Data Warehouse》</a:t>
            </a:r>
            <a:r>
              <a:rPr kumimoji="1" lang="zh-CN" altLang="en-US" sz="2800" b="1" dirty="0">
                <a:solidFill>
                  <a:srgbClr val="000000"/>
                </a:solidFill>
                <a:latin typeface="宋体" pitchFamily="2" charset="-122"/>
                <a:ea typeface="宋体" pitchFamily="2" charset="-122"/>
              </a:rPr>
              <a:t>一书中对数据仓库定义如下：</a:t>
            </a:r>
          </a:p>
          <a:p>
            <a:pPr eaLnBrk="0" hangingPunct="0"/>
            <a:r>
              <a:rPr kumimoji="1" lang="zh-CN" altLang="en-US" sz="2800" dirty="0">
                <a:latin typeface="宋体" pitchFamily="2" charset="-122"/>
                <a:ea typeface="宋体" pitchFamily="2" charset="-122"/>
              </a:rPr>
              <a:t>	</a:t>
            </a:r>
            <a:r>
              <a:rPr kumimoji="1" lang="zh-CN" altLang="en-US" sz="2800" b="1" i="1" dirty="0">
                <a:latin typeface="宋体" pitchFamily="2" charset="-122"/>
                <a:ea typeface="宋体" pitchFamily="2" charset="-122"/>
              </a:rPr>
              <a:t>数据仓库是</a:t>
            </a:r>
          </a:p>
          <a:p>
            <a:pPr lvl="4" eaLnBrk="0" hangingPunct="0"/>
            <a:r>
              <a:rPr kumimoji="1" lang="zh-CN" altLang="en-US" b="1" i="1" dirty="0">
                <a:solidFill>
                  <a:srgbClr val="FF0000"/>
                </a:solidFill>
                <a:latin typeface="宋体" pitchFamily="2" charset="-122"/>
                <a:ea typeface="宋体" pitchFamily="2" charset="-122"/>
              </a:rPr>
              <a:t>面向主题的</a:t>
            </a:r>
          </a:p>
          <a:p>
            <a:pPr lvl="4" eaLnBrk="0" hangingPunct="0"/>
            <a:r>
              <a:rPr kumimoji="1" lang="zh-CN" altLang="en-US" b="1" i="1" dirty="0">
                <a:solidFill>
                  <a:srgbClr val="FF0000"/>
                </a:solidFill>
                <a:latin typeface="宋体" pitchFamily="2" charset="-122"/>
                <a:ea typeface="宋体" pitchFamily="2" charset="-122"/>
              </a:rPr>
              <a:t>集成的</a:t>
            </a:r>
          </a:p>
          <a:p>
            <a:pPr lvl="4" eaLnBrk="0" hangingPunct="0"/>
            <a:r>
              <a:rPr kumimoji="1" lang="zh-CN" altLang="en-US" b="1" i="1" dirty="0">
                <a:solidFill>
                  <a:srgbClr val="FF0000"/>
                </a:solidFill>
                <a:latin typeface="宋体" pitchFamily="2" charset="-122"/>
                <a:ea typeface="宋体" pitchFamily="2" charset="-122"/>
              </a:rPr>
              <a:t>稳定的</a:t>
            </a:r>
          </a:p>
          <a:p>
            <a:pPr lvl="4" eaLnBrk="0" hangingPunct="0"/>
            <a:r>
              <a:rPr kumimoji="1" lang="zh-CN" altLang="en-US" b="1" i="1" dirty="0" smtClean="0">
                <a:solidFill>
                  <a:srgbClr val="FF0000"/>
                </a:solidFill>
                <a:latin typeface="宋体" pitchFamily="2" charset="-122"/>
                <a:ea typeface="宋体" pitchFamily="2" charset="-122"/>
              </a:rPr>
              <a:t>随时间增量的</a:t>
            </a:r>
            <a:endParaRPr kumimoji="1" lang="zh-CN" altLang="en-US" b="1" i="1" dirty="0">
              <a:solidFill>
                <a:srgbClr val="FF0000"/>
              </a:solidFill>
              <a:latin typeface="宋体" pitchFamily="2" charset="-122"/>
              <a:ea typeface="宋体" pitchFamily="2" charset="-122"/>
            </a:endParaRPr>
          </a:p>
          <a:p>
            <a:pPr lvl="4" eaLnBrk="0" hangingPunct="0"/>
            <a:endParaRPr kumimoji="1" lang="zh-CN" altLang="en-US" b="1" i="1" dirty="0">
              <a:solidFill>
                <a:srgbClr val="FF0000"/>
              </a:solidFill>
              <a:latin typeface="宋体" pitchFamily="2" charset="-122"/>
              <a:ea typeface="宋体" pitchFamily="2" charset="-122"/>
            </a:endParaRPr>
          </a:p>
          <a:p>
            <a:pPr eaLnBrk="0" hangingPunct="0"/>
            <a:r>
              <a:rPr kumimoji="1" lang="zh-CN" altLang="en-US" sz="2800" b="1" i="1" dirty="0">
                <a:latin typeface="宋体" pitchFamily="2" charset="-122"/>
                <a:ea typeface="宋体" pitchFamily="2" charset="-122"/>
              </a:rPr>
              <a:t>	数据集合，</a:t>
            </a:r>
            <a:r>
              <a:rPr kumimoji="1" lang="zh-CN" altLang="en-US" sz="2800" b="1" i="1" dirty="0">
                <a:solidFill>
                  <a:srgbClr val="FF0066"/>
                </a:solidFill>
                <a:latin typeface="宋体" pitchFamily="2" charset="-122"/>
                <a:ea typeface="宋体" pitchFamily="2" charset="-122"/>
              </a:rPr>
              <a:t>用以支持管理决策</a:t>
            </a:r>
          </a:p>
          <a:p>
            <a:pPr eaLnBrk="0" hangingPunct="0"/>
            <a:r>
              <a:rPr kumimoji="1" lang="zh-CN" altLang="en-US" sz="2800" b="1" dirty="0">
                <a:solidFill>
                  <a:srgbClr val="000000"/>
                </a:solidFill>
                <a:latin typeface="宋体" pitchFamily="2" charset="-122"/>
                <a:ea typeface="宋体" pitchFamily="2" charset="-122"/>
              </a:rPr>
              <a:t>这个定义说明了数据仓库中数据的组织方式以及建立数据仓库的目的是什么。</a:t>
            </a:r>
            <a:endParaRPr kumimoji="1" lang="zh-CN" altLang="en-US" sz="2800" b="1" i="1" dirty="0">
              <a:solidFill>
                <a:srgbClr val="000000"/>
              </a:solidFill>
              <a:latin typeface="宋体" pitchFamily="2" charset="-122"/>
              <a:ea typeface="宋体" pitchFamily="2" charset="-122"/>
            </a:endParaRPr>
          </a:p>
        </p:txBody>
      </p:sp>
      <p:grpSp>
        <p:nvGrpSpPr>
          <p:cNvPr id="268302" name="Group 14"/>
          <p:cNvGrpSpPr>
            <a:grpSpLocks/>
          </p:cNvGrpSpPr>
          <p:nvPr/>
        </p:nvGrpSpPr>
        <p:grpSpPr bwMode="auto">
          <a:xfrm>
            <a:off x="4953000" y="2379663"/>
            <a:ext cx="3876675" cy="2128837"/>
            <a:chOff x="3120" y="1584"/>
            <a:chExt cx="2442" cy="1341"/>
          </a:xfrm>
        </p:grpSpPr>
        <p:sp>
          <p:nvSpPr>
            <p:cNvPr id="268293" name="Rectangle 5"/>
            <p:cNvSpPr>
              <a:spLocks noChangeArrowheads="1"/>
            </p:cNvSpPr>
            <p:nvPr/>
          </p:nvSpPr>
          <p:spPr bwMode="auto">
            <a:xfrm>
              <a:off x="3390" y="2065"/>
              <a:ext cx="1862" cy="844"/>
            </a:xfrm>
            <a:prstGeom prst="rect">
              <a:avLst/>
            </a:prstGeom>
            <a:solidFill>
              <a:schemeClr val="bg1"/>
            </a:solidFill>
            <a:ln w="50800">
              <a:solidFill>
                <a:srgbClr val="FC0128"/>
              </a:solidFill>
              <a:miter lim="800000"/>
              <a:headEnd/>
              <a:tailEnd/>
            </a:ln>
            <a:effectLst/>
          </p:spPr>
          <p:txBody>
            <a:bodyPr wrap="none" anchor="ctr"/>
            <a:lstStyle/>
            <a:p>
              <a:endParaRPr lang="en-US"/>
            </a:p>
          </p:txBody>
        </p:sp>
        <p:sp>
          <p:nvSpPr>
            <p:cNvPr id="268294" name="Line 6"/>
            <p:cNvSpPr>
              <a:spLocks noChangeShapeType="1"/>
            </p:cNvSpPr>
            <p:nvPr/>
          </p:nvSpPr>
          <p:spPr bwMode="auto">
            <a:xfrm flipV="1">
              <a:off x="3120" y="1584"/>
              <a:ext cx="1218" cy="589"/>
            </a:xfrm>
            <a:prstGeom prst="line">
              <a:avLst/>
            </a:prstGeom>
            <a:noFill/>
            <a:ln w="50800">
              <a:solidFill>
                <a:srgbClr val="FC0128"/>
              </a:solidFill>
              <a:round/>
              <a:headEnd type="none" w="sm" len="sm"/>
              <a:tailEnd type="none" w="sm" len="sm"/>
            </a:ln>
            <a:effectLst/>
          </p:spPr>
          <p:txBody>
            <a:bodyPr wrap="none" anchor="ctr"/>
            <a:lstStyle/>
            <a:p>
              <a:endParaRPr lang="en-US"/>
            </a:p>
          </p:txBody>
        </p:sp>
        <p:sp>
          <p:nvSpPr>
            <p:cNvPr id="268295" name="Line 7"/>
            <p:cNvSpPr>
              <a:spLocks noChangeShapeType="1"/>
            </p:cNvSpPr>
            <p:nvPr/>
          </p:nvSpPr>
          <p:spPr bwMode="auto">
            <a:xfrm>
              <a:off x="4349" y="2055"/>
              <a:ext cx="0" cy="870"/>
            </a:xfrm>
            <a:prstGeom prst="line">
              <a:avLst/>
            </a:prstGeom>
            <a:noFill/>
            <a:ln w="50800">
              <a:solidFill>
                <a:srgbClr val="FC0128"/>
              </a:solidFill>
              <a:round/>
              <a:headEnd type="none" w="sm" len="sm"/>
              <a:tailEnd type="none" w="sm" len="sm"/>
            </a:ln>
            <a:effectLst/>
          </p:spPr>
          <p:txBody>
            <a:bodyPr wrap="none" anchor="ctr"/>
            <a:lstStyle/>
            <a:p>
              <a:endParaRPr lang="en-US"/>
            </a:p>
          </p:txBody>
        </p:sp>
        <p:sp>
          <p:nvSpPr>
            <p:cNvPr id="268296" name="Line 8"/>
            <p:cNvSpPr>
              <a:spLocks noChangeShapeType="1"/>
            </p:cNvSpPr>
            <p:nvPr/>
          </p:nvSpPr>
          <p:spPr bwMode="auto">
            <a:xfrm flipH="1" flipV="1">
              <a:off x="4344" y="1584"/>
              <a:ext cx="1218" cy="589"/>
            </a:xfrm>
            <a:prstGeom prst="line">
              <a:avLst/>
            </a:prstGeom>
            <a:noFill/>
            <a:ln w="50800">
              <a:solidFill>
                <a:srgbClr val="FC0128"/>
              </a:solidFill>
              <a:round/>
              <a:headEnd type="none" w="sm" len="sm"/>
              <a:tailEnd type="none" w="sm" len="sm"/>
            </a:ln>
            <a:effectLst/>
          </p:spPr>
          <p:txBody>
            <a:bodyPr wrap="none" anchor="ctr"/>
            <a:lstStyle/>
            <a:p>
              <a:endParaRPr lang="en-US"/>
            </a:p>
          </p:txBody>
        </p:sp>
        <p:sp>
          <p:nvSpPr>
            <p:cNvPr id="268297" name="Rectangle 9"/>
            <p:cNvSpPr>
              <a:spLocks noChangeArrowheads="1"/>
            </p:cNvSpPr>
            <p:nvPr/>
          </p:nvSpPr>
          <p:spPr bwMode="auto">
            <a:xfrm>
              <a:off x="3462" y="2182"/>
              <a:ext cx="800" cy="218"/>
            </a:xfrm>
            <a:prstGeom prst="rect">
              <a:avLst/>
            </a:prstGeom>
            <a:solidFill>
              <a:schemeClr val="bg1"/>
            </a:solidFill>
            <a:ln w="9525">
              <a:solidFill>
                <a:srgbClr val="FC0128"/>
              </a:solidFill>
              <a:miter lim="800000"/>
              <a:headEnd/>
              <a:tailEnd/>
            </a:ln>
            <a:effectLst/>
          </p:spPr>
          <p:txBody>
            <a:bodyPr lIns="92075" tIns="46038" rIns="92075" bIns="46038">
              <a:spAutoFit/>
            </a:bodyPr>
            <a:lstStyle/>
            <a:p>
              <a:pPr algn="ctr" eaLnBrk="0" hangingPunct="0"/>
              <a:r>
                <a:rPr lang="zh-CN" altLang="en-US" sz="1600" b="1">
                  <a:solidFill>
                    <a:schemeClr val="bg2"/>
                  </a:solidFill>
                  <a:latin typeface="Arial" pitchFamily="34" charset="0"/>
                  <a:ea typeface="宋体" pitchFamily="2" charset="-122"/>
                </a:rPr>
                <a:t>面向主题的</a:t>
              </a:r>
              <a:endParaRPr lang="en-US" altLang="zh-CN" sz="800" b="1">
                <a:solidFill>
                  <a:schemeClr val="bg2"/>
                </a:solidFill>
                <a:latin typeface="Arial" pitchFamily="34" charset="0"/>
                <a:ea typeface="宋体" pitchFamily="2" charset="-122"/>
              </a:endParaRPr>
            </a:p>
          </p:txBody>
        </p:sp>
        <p:sp>
          <p:nvSpPr>
            <p:cNvPr id="268298" name="Rectangle 10"/>
            <p:cNvSpPr>
              <a:spLocks noChangeArrowheads="1"/>
            </p:cNvSpPr>
            <p:nvPr/>
          </p:nvSpPr>
          <p:spPr bwMode="auto">
            <a:xfrm>
              <a:off x="4482" y="2186"/>
              <a:ext cx="591" cy="218"/>
            </a:xfrm>
            <a:prstGeom prst="rect">
              <a:avLst/>
            </a:prstGeom>
            <a:solidFill>
              <a:schemeClr val="bg1"/>
            </a:solidFill>
            <a:ln w="9525">
              <a:solidFill>
                <a:srgbClr val="FC0128"/>
              </a:solidFill>
              <a:miter lim="800000"/>
              <a:headEnd/>
              <a:tailEnd/>
            </a:ln>
            <a:effectLst/>
          </p:spPr>
          <p:txBody>
            <a:bodyPr lIns="92075" tIns="46038" rIns="92075" bIns="46038">
              <a:spAutoFit/>
            </a:bodyPr>
            <a:lstStyle/>
            <a:p>
              <a:pPr eaLnBrk="0" hangingPunct="0"/>
              <a:r>
                <a:rPr lang="zh-CN" altLang="en-US" sz="1600" b="1">
                  <a:solidFill>
                    <a:schemeClr val="bg2"/>
                  </a:solidFill>
                  <a:latin typeface="Arial" pitchFamily="34" charset="0"/>
                  <a:ea typeface="宋体" pitchFamily="2" charset="-122"/>
                </a:rPr>
                <a:t>集成的</a:t>
              </a:r>
            </a:p>
          </p:txBody>
        </p:sp>
        <p:sp>
          <p:nvSpPr>
            <p:cNvPr id="268299" name="Rectangle 11"/>
            <p:cNvSpPr>
              <a:spLocks noChangeArrowheads="1"/>
            </p:cNvSpPr>
            <p:nvPr/>
          </p:nvSpPr>
          <p:spPr bwMode="auto">
            <a:xfrm>
              <a:off x="3456" y="2618"/>
              <a:ext cx="807" cy="214"/>
            </a:xfrm>
            <a:prstGeom prst="rect">
              <a:avLst/>
            </a:prstGeom>
            <a:solidFill>
              <a:schemeClr val="bg1"/>
            </a:solidFill>
            <a:ln w="9525">
              <a:solidFill>
                <a:srgbClr val="FC0128"/>
              </a:solidFill>
              <a:miter lim="800000"/>
              <a:headEnd/>
              <a:tailEnd/>
            </a:ln>
            <a:effectLst/>
          </p:spPr>
          <p:txBody>
            <a:bodyPr lIns="92075" tIns="46038" rIns="92075" bIns="46038">
              <a:spAutoFit/>
            </a:bodyPr>
            <a:lstStyle/>
            <a:p>
              <a:pPr eaLnBrk="0" hangingPunct="0"/>
              <a:r>
                <a:rPr lang="zh-CN" altLang="en-US" sz="1600" b="1" dirty="0" smtClean="0">
                  <a:solidFill>
                    <a:schemeClr val="bg2"/>
                  </a:solidFill>
                  <a:latin typeface="Arial" pitchFamily="34" charset="0"/>
                  <a:ea typeface="宋体" pitchFamily="2" charset="-122"/>
                </a:rPr>
                <a:t>随时间增量</a:t>
              </a:r>
              <a:endParaRPr lang="zh-CN" altLang="en-US" sz="1600" b="1" dirty="0">
                <a:solidFill>
                  <a:schemeClr val="bg2"/>
                </a:solidFill>
                <a:latin typeface="Arial" pitchFamily="34" charset="0"/>
                <a:ea typeface="宋体" pitchFamily="2" charset="-122"/>
              </a:endParaRPr>
            </a:p>
          </p:txBody>
        </p:sp>
        <p:sp>
          <p:nvSpPr>
            <p:cNvPr id="268300" name="Rectangle 12"/>
            <p:cNvSpPr>
              <a:spLocks noChangeArrowheads="1"/>
            </p:cNvSpPr>
            <p:nvPr/>
          </p:nvSpPr>
          <p:spPr bwMode="auto">
            <a:xfrm>
              <a:off x="4479" y="2618"/>
              <a:ext cx="679" cy="218"/>
            </a:xfrm>
            <a:prstGeom prst="rect">
              <a:avLst/>
            </a:prstGeom>
            <a:solidFill>
              <a:schemeClr val="bg1"/>
            </a:solidFill>
            <a:ln w="9525">
              <a:solidFill>
                <a:srgbClr val="FC0128"/>
              </a:solidFill>
              <a:miter lim="800000"/>
              <a:headEnd/>
              <a:tailEnd/>
            </a:ln>
            <a:effectLst/>
          </p:spPr>
          <p:txBody>
            <a:bodyPr lIns="92075" tIns="46038" rIns="92075" bIns="46038">
              <a:spAutoFit/>
            </a:bodyPr>
            <a:lstStyle/>
            <a:p>
              <a:pPr eaLnBrk="0" hangingPunct="0"/>
              <a:r>
                <a:rPr lang="zh-CN" altLang="en-US" sz="1600" b="1">
                  <a:solidFill>
                    <a:schemeClr val="bg2"/>
                  </a:solidFill>
                  <a:latin typeface="Arial" pitchFamily="34" charset="0"/>
                  <a:ea typeface="宋体" pitchFamily="2" charset="-122"/>
                </a:rPr>
                <a:t>稳定的</a:t>
              </a:r>
            </a:p>
          </p:txBody>
        </p:sp>
        <p:sp>
          <p:nvSpPr>
            <p:cNvPr id="268301" name="Line 13"/>
            <p:cNvSpPr>
              <a:spLocks noChangeShapeType="1"/>
            </p:cNvSpPr>
            <p:nvPr/>
          </p:nvSpPr>
          <p:spPr bwMode="auto">
            <a:xfrm>
              <a:off x="3411" y="2493"/>
              <a:ext cx="1842" cy="0"/>
            </a:xfrm>
            <a:prstGeom prst="line">
              <a:avLst/>
            </a:prstGeom>
            <a:noFill/>
            <a:ln w="50800">
              <a:solidFill>
                <a:srgbClr val="FC0128"/>
              </a:solidFill>
              <a:round/>
              <a:headEnd type="none" w="sm" len="sm"/>
              <a:tailEnd type="none" w="sm" len="sm"/>
            </a:ln>
            <a:effectLst/>
          </p:spPr>
          <p:txBody>
            <a:bodyPr wrap="none" anchor="ctr"/>
            <a:lstStyle/>
            <a:p>
              <a:endParaRPr lang="en-US"/>
            </a:p>
          </p:txBody>
        </p:sp>
      </p:grpSp>
    </p:spTree>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2D2A037B-677B-4ECB-A4D9-C20286DDE093}" type="slidenum">
              <a:rPr lang="en-US"/>
              <a:pPr/>
              <a:t>100</a:t>
            </a:fld>
            <a:endParaRPr lang="en-US"/>
          </a:p>
        </p:txBody>
      </p:sp>
      <p:sp>
        <p:nvSpPr>
          <p:cNvPr id="349186" name="Rectangle 2"/>
          <p:cNvSpPr>
            <a:spLocks noChangeArrowheads="1"/>
          </p:cNvSpPr>
          <p:nvPr/>
        </p:nvSpPr>
        <p:spPr bwMode="auto">
          <a:xfrm>
            <a:off x="838200" y="114300"/>
            <a:ext cx="7772400" cy="571500"/>
          </a:xfrm>
          <a:prstGeom prst="rect">
            <a:avLst/>
          </a:prstGeom>
          <a:noFill/>
          <a:ln w="9525">
            <a:noFill/>
            <a:miter lim="800000"/>
            <a:headEnd/>
            <a:tailEnd/>
          </a:ln>
          <a:effectLst/>
        </p:spPr>
        <p:txBody>
          <a:bodyPr lIns="92075" tIns="46038" rIns="92075" bIns="46038" anchor="ctr"/>
          <a:lstStyle/>
          <a:p>
            <a:pPr algn="ctr"/>
            <a:r>
              <a:rPr lang="zh-CN" altLang="en-US" sz="4400" b="1">
                <a:solidFill>
                  <a:schemeClr val="tx2"/>
                </a:solidFill>
                <a:effectLst>
                  <a:outerShdw blurRad="38100" dist="38100" dir="2700000" algn="tl">
                    <a:srgbClr val="C0C0C0"/>
                  </a:outerShdw>
                </a:effectLst>
                <a:latin typeface="Times New Roman" pitchFamily="18" charset="0"/>
                <a:ea typeface="黑体" pitchFamily="2" charset="-122"/>
              </a:rPr>
              <a:t>数据仓库产品</a:t>
            </a:r>
            <a:endParaRPr lang="en-US" altLang="zh-CN" sz="4400" b="1">
              <a:solidFill>
                <a:schemeClr val="tx2"/>
              </a:solidFill>
              <a:effectLst>
                <a:outerShdw blurRad="38100" dist="38100" dir="2700000" algn="tl">
                  <a:srgbClr val="C0C0C0"/>
                </a:outerShdw>
              </a:effectLst>
              <a:latin typeface="Times New Roman" pitchFamily="18" charset="0"/>
              <a:ea typeface="黑体" pitchFamily="2" charset="-122"/>
            </a:endParaRPr>
          </a:p>
        </p:txBody>
      </p:sp>
      <p:sp>
        <p:nvSpPr>
          <p:cNvPr id="349187" name="Rectangle 3"/>
          <p:cNvSpPr>
            <a:spLocks noChangeArrowheads="1"/>
          </p:cNvSpPr>
          <p:nvPr/>
        </p:nvSpPr>
        <p:spPr bwMode="auto">
          <a:xfrm>
            <a:off x="838200" y="1752600"/>
            <a:ext cx="7772400" cy="4114800"/>
          </a:xfrm>
          <a:prstGeom prst="rect">
            <a:avLst/>
          </a:prstGeom>
          <a:noFill/>
          <a:ln w="9525">
            <a:noFill/>
            <a:miter lim="800000"/>
            <a:headEnd/>
            <a:tailEnd/>
          </a:ln>
          <a:effectLst/>
        </p:spPr>
        <p:txBody>
          <a:bodyPr lIns="92075" tIns="46038" rIns="92075" bIns="46038"/>
          <a:lstStyle/>
          <a:p>
            <a:pPr marL="342900" indent="-342900">
              <a:spcBef>
                <a:spcPct val="20000"/>
              </a:spcBef>
              <a:buClr>
                <a:schemeClr val="accent2"/>
              </a:buClr>
              <a:buSzPct val="75000"/>
              <a:buFont typeface="Monotype Sorts" pitchFamily="2" charset="2"/>
              <a:buChar char="u"/>
            </a:pPr>
            <a:r>
              <a:rPr lang="zh-CN" altLang="en-US" sz="3600" b="1">
                <a:latin typeface="Times New Roman" pitchFamily="18" charset="0"/>
                <a:ea typeface="宋体" pitchFamily="2" charset="-122"/>
              </a:rPr>
              <a:t>数据仓库的处理流程</a:t>
            </a:r>
          </a:p>
          <a:p>
            <a:pPr marL="342900" indent="-342900">
              <a:spcBef>
                <a:spcPct val="20000"/>
              </a:spcBef>
              <a:buClr>
                <a:schemeClr val="accent2"/>
              </a:buClr>
              <a:buSzPct val="75000"/>
              <a:buFont typeface="Monotype Sorts" pitchFamily="2" charset="2"/>
              <a:buChar char="u"/>
            </a:pPr>
            <a:r>
              <a:rPr lang="zh-CN" altLang="en-US" sz="3600" b="1">
                <a:latin typeface="Times New Roman" pitchFamily="18" charset="0"/>
                <a:ea typeface="宋体" pitchFamily="2" charset="-122"/>
              </a:rPr>
              <a:t>建设数据仓库所需组件</a:t>
            </a:r>
          </a:p>
          <a:p>
            <a:pPr marL="342900" indent="-342900">
              <a:spcBef>
                <a:spcPct val="20000"/>
              </a:spcBef>
              <a:buClr>
                <a:schemeClr val="accent2"/>
              </a:buClr>
              <a:buSzPct val="75000"/>
              <a:buFont typeface="Monotype Sorts" pitchFamily="2" charset="2"/>
              <a:buChar char="u"/>
            </a:pPr>
            <a:r>
              <a:rPr lang="zh-CN" altLang="en-US" sz="3600" b="1">
                <a:latin typeface="Times New Roman" pitchFamily="18" charset="0"/>
                <a:ea typeface="宋体" pitchFamily="2" charset="-122"/>
              </a:rPr>
              <a:t>数据仓库产品供应商</a:t>
            </a:r>
          </a:p>
        </p:txBody>
      </p:sp>
      <p:pic>
        <p:nvPicPr>
          <p:cNvPr id="349188" name="Picture 4" descr="BS02064_"/>
          <p:cNvPicPr>
            <a:picLocks noChangeAspect="1" noChangeArrowheads="1"/>
          </p:cNvPicPr>
          <p:nvPr/>
        </p:nvPicPr>
        <p:blipFill>
          <a:blip r:embed="rId2" cstate="print"/>
          <a:srcRect/>
          <a:stretch>
            <a:fillRect/>
          </a:stretch>
        </p:blipFill>
        <p:spPr bwMode="auto">
          <a:xfrm>
            <a:off x="5105400" y="3048000"/>
            <a:ext cx="3581400" cy="32766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灯片编号占位符 3"/>
          <p:cNvSpPr>
            <a:spLocks noGrp="1"/>
          </p:cNvSpPr>
          <p:nvPr>
            <p:ph type="sldNum" sz="quarter" idx="12"/>
          </p:nvPr>
        </p:nvSpPr>
        <p:spPr/>
        <p:txBody>
          <a:bodyPr/>
          <a:lstStyle/>
          <a:p>
            <a:fld id="{2FE136B0-443C-49EB-8C39-58DAAD33FEB5}" type="slidenum">
              <a:rPr lang="en-US"/>
              <a:pPr/>
              <a:t>101</a:t>
            </a:fld>
            <a:endParaRPr lang="en-US"/>
          </a:p>
        </p:txBody>
      </p:sp>
      <p:sp>
        <p:nvSpPr>
          <p:cNvPr id="350210" name="Rectangle 2"/>
          <p:cNvSpPr>
            <a:spLocks noChangeArrowheads="1"/>
          </p:cNvSpPr>
          <p:nvPr/>
        </p:nvSpPr>
        <p:spPr bwMode="auto">
          <a:xfrm>
            <a:off x="838200" y="114300"/>
            <a:ext cx="7772400" cy="571500"/>
          </a:xfrm>
          <a:prstGeom prst="rect">
            <a:avLst/>
          </a:prstGeom>
          <a:noFill/>
          <a:ln w="9525">
            <a:noFill/>
            <a:miter lim="800000"/>
            <a:headEnd/>
            <a:tailEnd/>
          </a:ln>
          <a:effectLst/>
        </p:spPr>
        <p:txBody>
          <a:bodyPr lIns="92075" tIns="46038" rIns="92075" bIns="46038" anchor="ctr"/>
          <a:lstStyle/>
          <a:p>
            <a:pPr algn="ctr"/>
            <a:r>
              <a:rPr lang="zh-CN" altLang="en-US" sz="4400" b="1">
                <a:solidFill>
                  <a:schemeClr val="tx2"/>
                </a:solidFill>
                <a:effectLst>
                  <a:outerShdw blurRad="38100" dist="38100" dir="2700000" algn="tl">
                    <a:srgbClr val="C0C0C0"/>
                  </a:outerShdw>
                </a:effectLst>
                <a:latin typeface="Times New Roman" pitchFamily="18" charset="0"/>
                <a:ea typeface="黑体" pitchFamily="2" charset="-122"/>
              </a:rPr>
              <a:t>数据仓库处理流程</a:t>
            </a:r>
          </a:p>
        </p:txBody>
      </p:sp>
      <p:grpSp>
        <p:nvGrpSpPr>
          <p:cNvPr id="350211" name="Group 3"/>
          <p:cNvGrpSpPr>
            <a:grpSpLocks/>
          </p:cNvGrpSpPr>
          <p:nvPr/>
        </p:nvGrpSpPr>
        <p:grpSpPr bwMode="auto">
          <a:xfrm>
            <a:off x="304800" y="1295400"/>
            <a:ext cx="8534400" cy="4495800"/>
            <a:chOff x="192" y="1104"/>
            <a:chExt cx="5376" cy="2832"/>
          </a:xfrm>
        </p:grpSpPr>
        <p:sp>
          <p:nvSpPr>
            <p:cNvPr id="350212" name="AutoShape 4"/>
            <p:cNvSpPr>
              <a:spLocks noChangeArrowheads="1"/>
            </p:cNvSpPr>
            <p:nvPr/>
          </p:nvSpPr>
          <p:spPr bwMode="auto">
            <a:xfrm>
              <a:off x="192" y="1104"/>
              <a:ext cx="624" cy="528"/>
            </a:xfrm>
            <a:prstGeom prst="can">
              <a:avLst>
                <a:gd name="adj" fmla="val 25000"/>
              </a:avLst>
            </a:prstGeom>
            <a:solidFill>
              <a:schemeClr val="bg1"/>
            </a:solidFill>
            <a:ln w="12700" cap="sq">
              <a:solidFill>
                <a:schemeClr val="tx1"/>
              </a:solidFill>
              <a:round/>
              <a:headEnd type="none" w="sm" len="sm"/>
              <a:tailEnd type="none" w="sm" len="sm"/>
            </a:ln>
            <a:effectLst/>
          </p:spPr>
          <p:txBody>
            <a:bodyPr wrap="none" anchor="ctr"/>
            <a:lstStyle/>
            <a:p>
              <a:endParaRPr lang="en-US"/>
            </a:p>
          </p:txBody>
        </p:sp>
        <p:sp>
          <p:nvSpPr>
            <p:cNvPr id="350213" name="Text Box 5"/>
            <p:cNvSpPr txBox="1">
              <a:spLocks noChangeArrowheads="1"/>
            </p:cNvSpPr>
            <p:nvPr/>
          </p:nvSpPr>
          <p:spPr bwMode="auto">
            <a:xfrm>
              <a:off x="288" y="1200"/>
              <a:ext cx="432" cy="404"/>
            </a:xfrm>
            <a:prstGeom prst="rect">
              <a:avLst/>
            </a:prstGeom>
            <a:noFill/>
            <a:ln w="12700" cap="sq">
              <a:noFill/>
              <a:miter lim="800000"/>
              <a:headEnd type="none" w="sm" len="sm"/>
              <a:tailEnd type="none" w="sm" len="sm"/>
            </a:ln>
            <a:effectLst/>
          </p:spPr>
          <p:txBody>
            <a:bodyPr>
              <a:spAutoFit/>
            </a:bodyPr>
            <a:lstStyle/>
            <a:p>
              <a:pPr algn="ctr" eaLnBrk="0" hangingPunct="0">
                <a:spcBef>
                  <a:spcPct val="50000"/>
                </a:spcBef>
              </a:pPr>
              <a:r>
                <a:rPr kumimoji="1" lang="zh-CN" altLang="en-US" sz="1800" b="1">
                  <a:latin typeface="宋体" pitchFamily="2" charset="-122"/>
                  <a:ea typeface="宋体" pitchFamily="2" charset="-122"/>
                </a:rPr>
                <a:t>文本信息</a:t>
              </a:r>
            </a:p>
          </p:txBody>
        </p:sp>
        <p:sp>
          <p:nvSpPr>
            <p:cNvPr id="350214" name="AutoShape 6"/>
            <p:cNvSpPr>
              <a:spLocks noChangeArrowheads="1"/>
            </p:cNvSpPr>
            <p:nvPr/>
          </p:nvSpPr>
          <p:spPr bwMode="auto">
            <a:xfrm>
              <a:off x="192" y="1680"/>
              <a:ext cx="624" cy="528"/>
            </a:xfrm>
            <a:prstGeom prst="can">
              <a:avLst>
                <a:gd name="adj" fmla="val 25000"/>
              </a:avLst>
            </a:prstGeom>
            <a:solidFill>
              <a:schemeClr val="bg1"/>
            </a:solidFill>
            <a:ln w="12700" cap="sq">
              <a:solidFill>
                <a:schemeClr val="tx1"/>
              </a:solidFill>
              <a:round/>
              <a:headEnd type="none" w="sm" len="sm"/>
              <a:tailEnd type="none" w="sm" len="sm"/>
            </a:ln>
            <a:effectLst/>
          </p:spPr>
          <p:txBody>
            <a:bodyPr wrap="none" anchor="ctr"/>
            <a:lstStyle/>
            <a:p>
              <a:endParaRPr lang="en-US"/>
            </a:p>
          </p:txBody>
        </p:sp>
        <p:sp>
          <p:nvSpPr>
            <p:cNvPr id="350215" name="Text Box 7"/>
            <p:cNvSpPr txBox="1">
              <a:spLocks noChangeArrowheads="1"/>
            </p:cNvSpPr>
            <p:nvPr/>
          </p:nvSpPr>
          <p:spPr bwMode="auto">
            <a:xfrm>
              <a:off x="288" y="1891"/>
              <a:ext cx="432" cy="173"/>
            </a:xfrm>
            <a:prstGeom prst="rect">
              <a:avLst/>
            </a:prstGeom>
            <a:noFill/>
            <a:ln w="12700" cap="sq">
              <a:noFill/>
              <a:miter lim="800000"/>
              <a:headEnd type="none" w="sm" len="sm"/>
              <a:tailEnd type="none" w="sm" len="sm"/>
            </a:ln>
            <a:effectLst/>
          </p:spPr>
          <p:txBody>
            <a:bodyPr>
              <a:spAutoFit/>
            </a:bodyPr>
            <a:lstStyle/>
            <a:p>
              <a:pPr algn="ctr" eaLnBrk="0" hangingPunct="0">
                <a:spcBef>
                  <a:spcPct val="50000"/>
                </a:spcBef>
              </a:pPr>
              <a:r>
                <a:rPr kumimoji="1" lang="en-US" altLang="zh-CN" sz="1200" b="1">
                  <a:latin typeface="宋体" pitchFamily="2" charset="-122"/>
                  <a:ea typeface="宋体" pitchFamily="2" charset="-122"/>
                </a:rPr>
                <a:t>Oracle</a:t>
              </a:r>
            </a:p>
          </p:txBody>
        </p:sp>
        <p:sp>
          <p:nvSpPr>
            <p:cNvPr id="350216" name="AutoShape 8"/>
            <p:cNvSpPr>
              <a:spLocks noChangeArrowheads="1"/>
            </p:cNvSpPr>
            <p:nvPr/>
          </p:nvSpPr>
          <p:spPr bwMode="auto">
            <a:xfrm>
              <a:off x="192" y="2256"/>
              <a:ext cx="624" cy="528"/>
            </a:xfrm>
            <a:prstGeom prst="can">
              <a:avLst>
                <a:gd name="adj" fmla="val 25000"/>
              </a:avLst>
            </a:prstGeom>
            <a:solidFill>
              <a:schemeClr val="bg1"/>
            </a:solidFill>
            <a:ln w="12700" cap="sq">
              <a:solidFill>
                <a:schemeClr val="tx1"/>
              </a:solidFill>
              <a:round/>
              <a:headEnd type="none" w="sm" len="sm"/>
              <a:tailEnd type="none" w="sm" len="sm"/>
            </a:ln>
            <a:effectLst/>
          </p:spPr>
          <p:txBody>
            <a:bodyPr wrap="none" anchor="ctr"/>
            <a:lstStyle/>
            <a:p>
              <a:endParaRPr lang="en-US"/>
            </a:p>
          </p:txBody>
        </p:sp>
        <p:sp>
          <p:nvSpPr>
            <p:cNvPr id="350217" name="Text Box 9"/>
            <p:cNvSpPr txBox="1">
              <a:spLocks noChangeArrowheads="1"/>
            </p:cNvSpPr>
            <p:nvPr/>
          </p:nvSpPr>
          <p:spPr bwMode="auto">
            <a:xfrm>
              <a:off x="288" y="2467"/>
              <a:ext cx="432" cy="173"/>
            </a:xfrm>
            <a:prstGeom prst="rect">
              <a:avLst/>
            </a:prstGeom>
            <a:noFill/>
            <a:ln w="12700" cap="sq">
              <a:noFill/>
              <a:miter lim="800000"/>
              <a:headEnd type="none" w="sm" len="sm"/>
              <a:tailEnd type="none" w="sm" len="sm"/>
            </a:ln>
            <a:effectLst/>
          </p:spPr>
          <p:txBody>
            <a:bodyPr>
              <a:spAutoFit/>
            </a:bodyPr>
            <a:lstStyle/>
            <a:p>
              <a:pPr algn="ctr" eaLnBrk="0" hangingPunct="0">
                <a:spcBef>
                  <a:spcPct val="50000"/>
                </a:spcBef>
              </a:pPr>
              <a:r>
                <a:rPr kumimoji="1" lang="en-US" altLang="zh-CN" sz="1200" b="1">
                  <a:latin typeface="宋体" pitchFamily="2" charset="-122"/>
                  <a:ea typeface="宋体" pitchFamily="2" charset="-122"/>
                </a:rPr>
                <a:t>DB2</a:t>
              </a:r>
            </a:p>
          </p:txBody>
        </p:sp>
        <p:sp>
          <p:nvSpPr>
            <p:cNvPr id="350218" name="AutoShape 10"/>
            <p:cNvSpPr>
              <a:spLocks noChangeArrowheads="1"/>
            </p:cNvSpPr>
            <p:nvPr/>
          </p:nvSpPr>
          <p:spPr bwMode="auto">
            <a:xfrm>
              <a:off x="192" y="2832"/>
              <a:ext cx="624" cy="528"/>
            </a:xfrm>
            <a:prstGeom prst="can">
              <a:avLst>
                <a:gd name="adj" fmla="val 25000"/>
              </a:avLst>
            </a:prstGeom>
            <a:solidFill>
              <a:schemeClr val="bg1"/>
            </a:solidFill>
            <a:ln w="12700" cap="sq">
              <a:solidFill>
                <a:schemeClr val="tx1"/>
              </a:solidFill>
              <a:round/>
              <a:headEnd type="none" w="sm" len="sm"/>
              <a:tailEnd type="none" w="sm" len="sm"/>
            </a:ln>
            <a:effectLst/>
          </p:spPr>
          <p:txBody>
            <a:bodyPr wrap="none" anchor="ctr"/>
            <a:lstStyle/>
            <a:p>
              <a:endParaRPr lang="en-US"/>
            </a:p>
          </p:txBody>
        </p:sp>
        <p:sp>
          <p:nvSpPr>
            <p:cNvPr id="350219" name="Text Box 11"/>
            <p:cNvSpPr txBox="1">
              <a:spLocks noChangeArrowheads="1"/>
            </p:cNvSpPr>
            <p:nvPr/>
          </p:nvSpPr>
          <p:spPr bwMode="auto">
            <a:xfrm>
              <a:off x="288" y="3043"/>
              <a:ext cx="432" cy="173"/>
            </a:xfrm>
            <a:prstGeom prst="rect">
              <a:avLst/>
            </a:prstGeom>
            <a:noFill/>
            <a:ln w="12700" cap="sq">
              <a:noFill/>
              <a:miter lim="800000"/>
              <a:headEnd type="none" w="sm" len="sm"/>
              <a:tailEnd type="none" w="sm" len="sm"/>
            </a:ln>
            <a:effectLst/>
          </p:spPr>
          <p:txBody>
            <a:bodyPr>
              <a:spAutoFit/>
            </a:bodyPr>
            <a:lstStyle/>
            <a:p>
              <a:pPr algn="ctr" eaLnBrk="0" hangingPunct="0">
                <a:spcBef>
                  <a:spcPct val="50000"/>
                </a:spcBef>
              </a:pPr>
              <a:r>
                <a:rPr kumimoji="1" lang="en-US" altLang="zh-CN" sz="1200" b="1">
                  <a:latin typeface="宋体" pitchFamily="2" charset="-122"/>
                  <a:ea typeface="宋体" pitchFamily="2" charset="-122"/>
                </a:rPr>
                <a:t>Sybase</a:t>
              </a:r>
            </a:p>
          </p:txBody>
        </p:sp>
        <p:sp>
          <p:nvSpPr>
            <p:cNvPr id="350220" name="AutoShape 12"/>
            <p:cNvSpPr>
              <a:spLocks noChangeArrowheads="1"/>
            </p:cNvSpPr>
            <p:nvPr/>
          </p:nvSpPr>
          <p:spPr bwMode="auto">
            <a:xfrm>
              <a:off x="192" y="3408"/>
              <a:ext cx="624" cy="528"/>
            </a:xfrm>
            <a:prstGeom prst="can">
              <a:avLst>
                <a:gd name="adj" fmla="val 25000"/>
              </a:avLst>
            </a:prstGeom>
            <a:solidFill>
              <a:schemeClr val="bg1"/>
            </a:solidFill>
            <a:ln w="12700" cap="sq">
              <a:solidFill>
                <a:schemeClr val="tx1"/>
              </a:solidFill>
              <a:round/>
              <a:headEnd type="none" w="sm" len="sm"/>
              <a:tailEnd type="none" w="sm" len="sm"/>
            </a:ln>
            <a:effectLst/>
          </p:spPr>
          <p:txBody>
            <a:bodyPr wrap="none" anchor="ctr"/>
            <a:lstStyle/>
            <a:p>
              <a:endParaRPr lang="en-US"/>
            </a:p>
          </p:txBody>
        </p:sp>
        <p:sp>
          <p:nvSpPr>
            <p:cNvPr id="350221" name="Text Box 13"/>
            <p:cNvSpPr txBox="1">
              <a:spLocks noChangeArrowheads="1"/>
            </p:cNvSpPr>
            <p:nvPr/>
          </p:nvSpPr>
          <p:spPr bwMode="auto">
            <a:xfrm>
              <a:off x="288" y="3504"/>
              <a:ext cx="432" cy="404"/>
            </a:xfrm>
            <a:prstGeom prst="rect">
              <a:avLst/>
            </a:prstGeom>
            <a:noFill/>
            <a:ln w="12700" cap="sq">
              <a:noFill/>
              <a:miter lim="800000"/>
              <a:headEnd type="none" w="sm" len="sm"/>
              <a:tailEnd type="none" w="sm" len="sm"/>
            </a:ln>
            <a:effectLst/>
          </p:spPr>
          <p:txBody>
            <a:bodyPr>
              <a:spAutoFit/>
            </a:bodyPr>
            <a:lstStyle/>
            <a:p>
              <a:pPr algn="ctr" eaLnBrk="0" hangingPunct="0">
                <a:spcBef>
                  <a:spcPct val="50000"/>
                </a:spcBef>
              </a:pPr>
              <a:r>
                <a:rPr kumimoji="1" lang="zh-CN" altLang="en-US" sz="1800" b="1">
                  <a:latin typeface="宋体" pitchFamily="2" charset="-122"/>
                  <a:ea typeface="宋体" pitchFamily="2" charset="-122"/>
                </a:rPr>
                <a:t>其他</a:t>
              </a:r>
              <a:r>
                <a:rPr kumimoji="1" lang="en-US" altLang="zh-CN" sz="1800" b="1">
                  <a:latin typeface="宋体" pitchFamily="2" charset="-122"/>
                  <a:ea typeface="宋体" pitchFamily="2" charset="-122"/>
                </a:rPr>
                <a:t>DB</a:t>
              </a:r>
            </a:p>
          </p:txBody>
        </p:sp>
        <p:grpSp>
          <p:nvGrpSpPr>
            <p:cNvPr id="350222" name="Group 14"/>
            <p:cNvGrpSpPr>
              <a:grpSpLocks/>
            </p:cNvGrpSpPr>
            <p:nvPr/>
          </p:nvGrpSpPr>
          <p:grpSpPr bwMode="auto">
            <a:xfrm>
              <a:off x="1152" y="1776"/>
              <a:ext cx="960" cy="1584"/>
              <a:chOff x="1728" y="1776"/>
              <a:chExt cx="960" cy="1584"/>
            </a:xfrm>
          </p:grpSpPr>
          <p:sp>
            <p:nvSpPr>
              <p:cNvPr id="350223" name="Oval 15"/>
              <p:cNvSpPr>
                <a:spLocks noChangeArrowheads="1"/>
              </p:cNvSpPr>
              <p:nvPr/>
            </p:nvSpPr>
            <p:spPr bwMode="auto">
              <a:xfrm>
                <a:off x="1728" y="1776"/>
                <a:ext cx="960" cy="1584"/>
              </a:xfrm>
              <a:prstGeom prst="ellipse">
                <a:avLst/>
              </a:prstGeom>
              <a:solidFill>
                <a:schemeClr val="bg1"/>
              </a:solidFill>
              <a:ln w="12700" cap="sq">
                <a:solidFill>
                  <a:schemeClr val="tx1"/>
                </a:solidFill>
                <a:round/>
                <a:headEnd type="none" w="sm" len="sm"/>
                <a:tailEnd type="none" w="sm" len="sm"/>
              </a:ln>
              <a:effectLst/>
            </p:spPr>
            <p:txBody>
              <a:bodyPr wrap="none" anchor="ctr"/>
              <a:lstStyle/>
              <a:p>
                <a:endParaRPr lang="en-US"/>
              </a:p>
            </p:txBody>
          </p:sp>
          <p:sp>
            <p:nvSpPr>
              <p:cNvPr id="350224" name="Text Box 16"/>
              <p:cNvSpPr txBox="1">
                <a:spLocks noChangeArrowheads="1"/>
              </p:cNvSpPr>
              <p:nvPr/>
            </p:nvSpPr>
            <p:spPr bwMode="auto">
              <a:xfrm>
                <a:off x="1824" y="1920"/>
                <a:ext cx="768" cy="1402"/>
              </a:xfrm>
              <a:prstGeom prst="rect">
                <a:avLst/>
              </a:prstGeom>
              <a:noFill/>
              <a:ln w="12700" cap="sq">
                <a:noFill/>
                <a:miter lim="800000"/>
                <a:headEnd type="none" w="sm" len="sm"/>
                <a:tailEnd type="none" w="sm" len="sm"/>
              </a:ln>
              <a:effectLst/>
            </p:spPr>
            <p:txBody>
              <a:bodyPr>
                <a:spAutoFit/>
              </a:bodyPr>
              <a:lstStyle/>
              <a:p>
                <a:pPr algn="ctr" eaLnBrk="0" hangingPunct="0">
                  <a:spcBef>
                    <a:spcPct val="50000"/>
                  </a:spcBef>
                </a:pPr>
                <a:r>
                  <a:rPr kumimoji="1" lang="zh-CN" altLang="en-US" sz="2000" b="1">
                    <a:latin typeface="宋体" pitchFamily="2" charset="-122"/>
                    <a:ea typeface="宋体" pitchFamily="2" charset="-122"/>
                  </a:rPr>
                  <a:t>数据建模</a:t>
                </a:r>
              </a:p>
              <a:p>
                <a:pPr algn="ctr" eaLnBrk="0" hangingPunct="0">
                  <a:spcBef>
                    <a:spcPct val="50000"/>
                  </a:spcBef>
                </a:pPr>
                <a:r>
                  <a:rPr kumimoji="1" lang="zh-CN" altLang="en-US" sz="2000" b="1">
                    <a:latin typeface="宋体" pitchFamily="2" charset="-122"/>
                    <a:ea typeface="宋体" pitchFamily="2" charset="-122"/>
                  </a:rPr>
                  <a:t>抽取</a:t>
                </a:r>
              </a:p>
              <a:p>
                <a:pPr algn="ctr" eaLnBrk="0" hangingPunct="0">
                  <a:spcBef>
                    <a:spcPct val="50000"/>
                  </a:spcBef>
                </a:pPr>
                <a:r>
                  <a:rPr kumimoji="1" lang="zh-CN" altLang="en-US" sz="2000" b="1">
                    <a:latin typeface="宋体" pitchFamily="2" charset="-122"/>
                    <a:ea typeface="宋体" pitchFamily="2" charset="-122"/>
                  </a:rPr>
                  <a:t>净化</a:t>
                </a:r>
              </a:p>
              <a:p>
                <a:pPr algn="ctr" eaLnBrk="0" hangingPunct="0">
                  <a:spcBef>
                    <a:spcPct val="50000"/>
                  </a:spcBef>
                </a:pPr>
                <a:r>
                  <a:rPr kumimoji="1" lang="zh-CN" altLang="en-US" sz="2000" b="1">
                    <a:latin typeface="宋体" pitchFamily="2" charset="-122"/>
                    <a:ea typeface="宋体" pitchFamily="2" charset="-122"/>
                  </a:rPr>
                  <a:t>转换</a:t>
                </a:r>
              </a:p>
              <a:p>
                <a:pPr algn="ctr" eaLnBrk="0" hangingPunct="0">
                  <a:spcBef>
                    <a:spcPct val="50000"/>
                  </a:spcBef>
                </a:pPr>
                <a:r>
                  <a:rPr kumimoji="1" lang="zh-CN" altLang="en-US" sz="2000" b="1">
                    <a:latin typeface="宋体" pitchFamily="2" charset="-122"/>
                    <a:ea typeface="宋体" pitchFamily="2" charset="-122"/>
                  </a:rPr>
                  <a:t>加载</a:t>
                </a:r>
              </a:p>
            </p:txBody>
          </p:sp>
        </p:grpSp>
        <p:grpSp>
          <p:nvGrpSpPr>
            <p:cNvPr id="350225" name="Group 17"/>
            <p:cNvGrpSpPr>
              <a:grpSpLocks/>
            </p:cNvGrpSpPr>
            <p:nvPr/>
          </p:nvGrpSpPr>
          <p:grpSpPr bwMode="auto">
            <a:xfrm>
              <a:off x="2496" y="2160"/>
              <a:ext cx="960" cy="912"/>
              <a:chOff x="3072" y="2112"/>
              <a:chExt cx="960" cy="912"/>
            </a:xfrm>
          </p:grpSpPr>
          <p:sp>
            <p:nvSpPr>
              <p:cNvPr id="350226" name="AutoShape 18"/>
              <p:cNvSpPr>
                <a:spLocks noChangeArrowheads="1"/>
              </p:cNvSpPr>
              <p:nvPr/>
            </p:nvSpPr>
            <p:spPr bwMode="auto">
              <a:xfrm>
                <a:off x="3072" y="2112"/>
                <a:ext cx="960" cy="912"/>
              </a:xfrm>
              <a:prstGeom prst="can">
                <a:avLst>
                  <a:gd name="adj" fmla="val 25000"/>
                </a:avLst>
              </a:prstGeom>
              <a:solidFill>
                <a:schemeClr val="bg1"/>
              </a:solidFill>
              <a:ln w="12700" cap="sq">
                <a:solidFill>
                  <a:schemeClr val="tx1"/>
                </a:solidFill>
                <a:round/>
                <a:headEnd type="none" w="sm" len="sm"/>
                <a:tailEnd type="none" w="sm" len="sm"/>
              </a:ln>
              <a:effectLst/>
            </p:spPr>
            <p:txBody>
              <a:bodyPr wrap="none" anchor="ctr"/>
              <a:lstStyle/>
              <a:p>
                <a:endParaRPr lang="en-US"/>
              </a:p>
            </p:txBody>
          </p:sp>
          <p:sp>
            <p:nvSpPr>
              <p:cNvPr id="350227" name="Text Box 19"/>
              <p:cNvSpPr txBox="1">
                <a:spLocks noChangeArrowheads="1"/>
              </p:cNvSpPr>
              <p:nvPr/>
            </p:nvSpPr>
            <p:spPr bwMode="auto">
              <a:xfrm>
                <a:off x="3264" y="2352"/>
                <a:ext cx="576" cy="596"/>
              </a:xfrm>
              <a:prstGeom prst="rect">
                <a:avLst/>
              </a:prstGeom>
              <a:noFill/>
              <a:ln w="12700" cap="sq">
                <a:noFill/>
                <a:miter lim="800000"/>
                <a:headEnd type="none" w="sm" len="sm"/>
                <a:tailEnd type="none" w="sm" len="sm"/>
              </a:ln>
              <a:effectLst/>
            </p:spPr>
            <p:txBody>
              <a:bodyPr>
                <a:spAutoFit/>
              </a:bodyPr>
              <a:lstStyle/>
              <a:p>
                <a:pPr algn="ctr" eaLnBrk="0" hangingPunct="0">
                  <a:spcBef>
                    <a:spcPct val="50000"/>
                  </a:spcBef>
                </a:pPr>
                <a:r>
                  <a:rPr kumimoji="1" lang="zh-CN" altLang="en-US" sz="2800" b="1">
                    <a:latin typeface="宋体" pitchFamily="2" charset="-122"/>
                    <a:ea typeface="宋体" pitchFamily="2" charset="-122"/>
                  </a:rPr>
                  <a:t>数据仓库</a:t>
                </a:r>
              </a:p>
            </p:txBody>
          </p:sp>
        </p:grpSp>
        <p:grpSp>
          <p:nvGrpSpPr>
            <p:cNvPr id="350228" name="Group 20"/>
            <p:cNvGrpSpPr>
              <a:grpSpLocks/>
            </p:cNvGrpSpPr>
            <p:nvPr/>
          </p:nvGrpSpPr>
          <p:grpSpPr bwMode="auto">
            <a:xfrm>
              <a:off x="3792" y="2064"/>
              <a:ext cx="768" cy="1114"/>
              <a:chOff x="3744" y="1920"/>
              <a:chExt cx="768" cy="1114"/>
            </a:xfrm>
          </p:grpSpPr>
          <p:sp>
            <p:nvSpPr>
              <p:cNvPr id="350229" name="Oval 21"/>
              <p:cNvSpPr>
                <a:spLocks noChangeArrowheads="1"/>
              </p:cNvSpPr>
              <p:nvPr/>
            </p:nvSpPr>
            <p:spPr bwMode="auto">
              <a:xfrm>
                <a:off x="3792" y="1920"/>
                <a:ext cx="672" cy="1104"/>
              </a:xfrm>
              <a:prstGeom prst="ellipse">
                <a:avLst/>
              </a:prstGeom>
              <a:solidFill>
                <a:schemeClr val="bg1"/>
              </a:solidFill>
              <a:ln w="12700" cap="sq">
                <a:solidFill>
                  <a:schemeClr val="tx1"/>
                </a:solidFill>
                <a:round/>
                <a:headEnd type="none" w="sm" len="sm"/>
                <a:tailEnd type="none" w="sm" len="sm"/>
              </a:ln>
              <a:effectLst/>
            </p:spPr>
            <p:txBody>
              <a:bodyPr wrap="none" anchor="ctr"/>
              <a:lstStyle/>
              <a:p>
                <a:endParaRPr lang="en-US"/>
              </a:p>
            </p:txBody>
          </p:sp>
          <p:sp>
            <p:nvSpPr>
              <p:cNvPr id="350230" name="Text Box 22"/>
              <p:cNvSpPr txBox="1">
                <a:spLocks noChangeArrowheads="1"/>
              </p:cNvSpPr>
              <p:nvPr/>
            </p:nvSpPr>
            <p:spPr bwMode="auto">
              <a:xfrm>
                <a:off x="3744" y="1920"/>
                <a:ext cx="768" cy="1114"/>
              </a:xfrm>
              <a:prstGeom prst="rect">
                <a:avLst/>
              </a:prstGeom>
              <a:noFill/>
              <a:ln w="12700" cap="sq">
                <a:noFill/>
                <a:miter lim="800000"/>
                <a:headEnd type="none" w="sm" len="sm"/>
                <a:tailEnd type="none" w="sm" len="sm"/>
              </a:ln>
              <a:effectLst/>
            </p:spPr>
            <p:txBody>
              <a:bodyPr>
                <a:spAutoFit/>
              </a:bodyPr>
              <a:lstStyle/>
              <a:p>
                <a:pPr algn="ctr" eaLnBrk="0" hangingPunct="0">
                  <a:spcBef>
                    <a:spcPct val="50000"/>
                  </a:spcBef>
                </a:pPr>
                <a:r>
                  <a:rPr kumimoji="1" lang="zh-CN" altLang="en-US" sz="2000" b="1">
                    <a:latin typeface="宋体" pitchFamily="2" charset="-122"/>
                    <a:ea typeface="宋体" pitchFamily="2" charset="-122"/>
                  </a:rPr>
                  <a:t>查询</a:t>
                </a:r>
              </a:p>
              <a:p>
                <a:pPr algn="ctr" eaLnBrk="0" hangingPunct="0">
                  <a:spcBef>
                    <a:spcPct val="50000"/>
                  </a:spcBef>
                </a:pPr>
                <a:r>
                  <a:rPr kumimoji="1" lang="en-US" altLang="zh-CN" sz="2000" b="1">
                    <a:latin typeface="宋体" pitchFamily="2" charset="-122"/>
                    <a:ea typeface="宋体" pitchFamily="2" charset="-122"/>
                  </a:rPr>
                  <a:t>OLAP</a:t>
                </a:r>
              </a:p>
              <a:p>
                <a:pPr algn="ctr" eaLnBrk="0" hangingPunct="0">
                  <a:spcBef>
                    <a:spcPct val="50000"/>
                  </a:spcBef>
                </a:pPr>
                <a:r>
                  <a:rPr kumimoji="1" lang="en-US" altLang="zh-CN" sz="2000" b="1">
                    <a:latin typeface="宋体" pitchFamily="2" charset="-122"/>
                    <a:ea typeface="宋体" pitchFamily="2" charset="-122"/>
                  </a:rPr>
                  <a:t>DM</a:t>
                </a:r>
              </a:p>
              <a:p>
                <a:pPr algn="ctr" eaLnBrk="0" hangingPunct="0">
                  <a:spcBef>
                    <a:spcPct val="50000"/>
                  </a:spcBef>
                </a:pPr>
                <a:r>
                  <a:rPr kumimoji="1" lang="en-US" altLang="zh-CN" sz="2000" b="1">
                    <a:latin typeface="宋体" pitchFamily="2" charset="-122"/>
                    <a:ea typeface="宋体" pitchFamily="2" charset="-122"/>
                  </a:rPr>
                  <a:t>DSS</a:t>
                </a:r>
              </a:p>
            </p:txBody>
          </p:sp>
        </p:grpSp>
        <p:pic>
          <p:nvPicPr>
            <p:cNvPr id="350231" name="Picture 23" descr="BS00580_"/>
            <p:cNvPicPr>
              <a:picLocks noChangeAspect="1" noChangeArrowheads="1"/>
            </p:cNvPicPr>
            <p:nvPr/>
          </p:nvPicPr>
          <p:blipFill>
            <a:blip r:embed="rId2" cstate="print"/>
            <a:srcRect/>
            <a:stretch>
              <a:fillRect/>
            </a:stretch>
          </p:blipFill>
          <p:spPr bwMode="auto">
            <a:xfrm>
              <a:off x="4943" y="1104"/>
              <a:ext cx="529" cy="324"/>
            </a:xfrm>
            <a:prstGeom prst="rect">
              <a:avLst/>
            </a:prstGeom>
            <a:noFill/>
          </p:spPr>
        </p:pic>
        <p:sp>
          <p:nvSpPr>
            <p:cNvPr id="350232" name="Text Box 24"/>
            <p:cNvSpPr txBox="1">
              <a:spLocks noChangeArrowheads="1"/>
            </p:cNvSpPr>
            <p:nvPr/>
          </p:nvSpPr>
          <p:spPr bwMode="auto">
            <a:xfrm>
              <a:off x="4848" y="1392"/>
              <a:ext cx="720" cy="231"/>
            </a:xfrm>
            <a:prstGeom prst="rect">
              <a:avLst/>
            </a:prstGeom>
            <a:noFill/>
            <a:ln w="12700" cap="sq">
              <a:noFill/>
              <a:miter lim="800000"/>
              <a:headEnd type="none" w="sm" len="sm"/>
              <a:tailEnd type="none" w="sm" len="sm"/>
            </a:ln>
            <a:effectLst/>
          </p:spPr>
          <p:txBody>
            <a:bodyPr>
              <a:spAutoFit/>
            </a:bodyPr>
            <a:lstStyle/>
            <a:p>
              <a:pPr algn="ctr" eaLnBrk="0" hangingPunct="0">
                <a:spcBef>
                  <a:spcPct val="50000"/>
                </a:spcBef>
              </a:pPr>
              <a:r>
                <a:rPr kumimoji="1" lang="zh-CN" altLang="en-US" sz="1800" b="1">
                  <a:latin typeface="宋体" pitchFamily="2" charset="-122"/>
                  <a:ea typeface="宋体" pitchFamily="2" charset="-122"/>
                </a:rPr>
                <a:t>服务人员</a:t>
              </a:r>
            </a:p>
          </p:txBody>
        </p:sp>
        <p:pic>
          <p:nvPicPr>
            <p:cNvPr id="350233" name="Picture 25" descr="BS00580_"/>
            <p:cNvPicPr>
              <a:picLocks noChangeAspect="1" noChangeArrowheads="1"/>
            </p:cNvPicPr>
            <p:nvPr/>
          </p:nvPicPr>
          <p:blipFill>
            <a:blip r:embed="rId2" cstate="print"/>
            <a:srcRect/>
            <a:stretch>
              <a:fillRect/>
            </a:stretch>
          </p:blipFill>
          <p:spPr bwMode="auto">
            <a:xfrm>
              <a:off x="4943" y="1872"/>
              <a:ext cx="529" cy="324"/>
            </a:xfrm>
            <a:prstGeom prst="rect">
              <a:avLst/>
            </a:prstGeom>
            <a:noFill/>
          </p:spPr>
        </p:pic>
        <p:sp>
          <p:nvSpPr>
            <p:cNvPr id="350234" name="Text Box 26"/>
            <p:cNvSpPr txBox="1">
              <a:spLocks noChangeArrowheads="1"/>
            </p:cNvSpPr>
            <p:nvPr/>
          </p:nvSpPr>
          <p:spPr bwMode="auto">
            <a:xfrm>
              <a:off x="4848" y="2160"/>
              <a:ext cx="720" cy="231"/>
            </a:xfrm>
            <a:prstGeom prst="rect">
              <a:avLst/>
            </a:prstGeom>
            <a:noFill/>
            <a:ln w="12700" cap="sq">
              <a:noFill/>
              <a:miter lim="800000"/>
              <a:headEnd type="none" w="sm" len="sm"/>
              <a:tailEnd type="none" w="sm" len="sm"/>
            </a:ln>
            <a:effectLst/>
          </p:spPr>
          <p:txBody>
            <a:bodyPr>
              <a:spAutoFit/>
            </a:bodyPr>
            <a:lstStyle/>
            <a:p>
              <a:pPr algn="ctr" eaLnBrk="0" hangingPunct="0">
                <a:spcBef>
                  <a:spcPct val="50000"/>
                </a:spcBef>
              </a:pPr>
              <a:r>
                <a:rPr kumimoji="1" lang="zh-CN" altLang="en-US" sz="1800" b="1">
                  <a:latin typeface="宋体" pitchFamily="2" charset="-122"/>
                  <a:ea typeface="宋体" pitchFamily="2" charset="-122"/>
                </a:rPr>
                <a:t>业务人员</a:t>
              </a:r>
            </a:p>
          </p:txBody>
        </p:sp>
        <p:pic>
          <p:nvPicPr>
            <p:cNvPr id="350235" name="Picture 27" descr="BS00580_"/>
            <p:cNvPicPr>
              <a:picLocks noChangeAspect="1" noChangeArrowheads="1"/>
            </p:cNvPicPr>
            <p:nvPr/>
          </p:nvPicPr>
          <p:blipFill>
            <a:blip r:embed="rId2" cstate="print"/>
            <a:srcRect/>
            <a:stretch>
              <a:fillRect/>
            </a:stretch>
          </p:blipFill>
          <p:spPr bwMode="auto">
            <a:xfrm>
              <a:off x="4943" y="2658"/>
              <a:ext cx="529" cy="324"/>
            </a:xfrm>
            <a:prstGeom prst="rect">
              <a:avLst/>
            </a:prstGeom>
            <a:noFill/>
          </p:spPr>
        </p:pic>
        <p:sp>
          <p:nvSpPr>
            <p:cNvPr id="350236" name="Text Box 28"/>
            <p:cNvSpPr txBox="1">
              <a:spLocks noChangeArrowheads="1"/>
            </p:cNvSpPr>
            <p:nvPr/>
          </p:nvSpPr>
          <p:spPr bwMode="auto">
            <a:xfrm>
              <a:off x="4848" y="2937"/>
              <a:ext cx="720" cy="231"/>
            </a:xfrm>
            <a:prstGeom prst="rect">
              <a:avLst/>
            </a:prstGeom>
            <a:noFill/>
            <a:ln w="12700" cap="sq">
              <a:noFill/>
              <a:miter lim="800000"/>
              <a:headEnd type="none" w="sm" len="sm"/>
              <a:tailEnd type="none" w="sm" len="sm"/>
            </a:ln>
            <a:effectLst/>
          </p:spPr>
          <p:txBody>
            <a:bodyPr>
              <a:spAutoFit/>
            </a:bodyPr>
            <a:lstStyle/>
            <a:p>
              <a:pPr algn="ctr" eaLnBrk="0" hangingPunct="0">
                <a:spcBef>
                  <a:spcPct val="50000"/>
                </a:spcBef>
              </a:pPr>
              <a:r>
                <a:rPr kumimoji="1" lang="zh-CN" altLang="en-US" sz="1800" b="1">
                  <a:latin typeface="宋体" pitchFamily="2" charset="-122"/>
                  <a:ea typeface="宋体" pitchFamily="2" charset="-122"/>
                </a:rPr>
                <a:t>管理人员</a:t>
              </a:r>
            </a:p>
          </p:txBody>
        </p:sp>
        <p:pic>
          <p:nvPicPr>
            <p:cNvPr id="350237" name="Picture 29" descr="BS00580_"/>
            <p:cNvPicPr>
              <a:picLocks noChangeAspect="1" noChangeArrowheads="1"/>
            </p:cNvPicPr>
            <p:nvPr/>
          </p:nvPicPr>
          <p:blipFill>
            <a:blip r:embed="rId2" cstate="print"/>
            <a:srcRect/>
            <a:stretch>
              <a:fillRect/>
            </a:stretch>
          </p:blipFill>
          <p:spPr bwMode="auto">
            <a:xfrm>
              <a:off x="4943" y="3426"/>
              <a:ext cx="529" cy="324"/>
            </a:xfrm>
            <a:prstGeom prst="rect">
              <a:avLst/>
            </a:prstGeom>
            <a:noFill/>
          </p:spPr>
        </p:pic>
        <p:sp>
          <p:nvSpPr>
            <p:cNvPr id="350238" name="Text Box 30"/>
            <p:cNvSpPr txBox="1">
              <a:spLocks noChangeArrowheads="1"/>
            </p:cNvSpPr>
            <p:nvPr/>
          </p:nvSpPr>
          <p:spPr bwMode="auto">
            <a:xfrm>
              <a:off x="4848" y="3705"/>
              <a:ext cx="720" cy="231"/>
            </a:xfrm>
            <a:prstGeom prst="rect">
              <a:avLst/>
            </a:prstGeom>
            <a:noFill/>
            <a:ln w="12700" cap="sq">
              <a:noFill/>
              <a:miter lim="800000"/>
              <a:headEnd type="none" w="sm" len="sm"/>
              <a:tailEnd type="none" w="sm" len="sm"/>
            </a:ln>
            <a:effectLst/>
          </p:spPr>
          <p:txBody>
            <a:bodyPr>
              <a:spAutoFit/>
            </a:bodyPr>
            <a:lstStyle/>
            <a:p>
              <a:pPr algn="ctr" eaLnBrk="0" hangingPunct="0">
                <a:spcBef>
                  <a:spcPct val="50000"/>
                </a:spcBef>
              </a:pPr>
              <a:r>
                <a:rPr kumimoji="1" lang="zh-CN" altLang="en-US" sz="1800" b="1">
                  <a:latin typeface="宋体" pitchFamily="2" charset="-122"/>
                  <a:ea typeface="宋体" pitchFamily="2" charset="-122"/>
                </a:rPr>
                <a:t>决策人员</a:t>
              </a:r>
            </a:p>
          </p:txBody>
        </p:sp>
        <p:sp>
          <p:nvSpPr>
            <p:cNvPr id="350239" name="Text Box 31"/>
            <p:cNvSpPr txBox="1">
              <a:spLocks noChangeArrowheads="1"/>
            </p:cNvSpPr>
            <p:nvPr/>
          </p:nvSpPr>
          <p:spPr bwMode="auto">
            <a:xfrm>
              <a:off x="1344" y="3552"/>
              <a:ext cx="3216" cy="288"/>
            </a:xfrm>
            <a:prstGeom prst="rect">
              <a:avLst/>
            </a:prstGeom>
            <a:noFill/>
            <a:ln w="12700" cap="sq">
              <a:noFill/>
              <a:miter lim="800000"/>
              <a:headEnd type="none" w="sm" len="sm"/>
              <a:tailEnd type="none" w="sm" len="sm"/>
            </a:ln>
            <a:effectLst/>
          </p:spPr>
          <p:txBody>
            <a:bodyPr>
              <a:spAutoFit/>
            </a:bodyPr>
            <a:lstStyle/>
            <a:p>
              <a:pPr algn="ctr" eaLnBrk="0" hangingPunct="0">
                <a:spcBef>
                  <a:spcPct val="50000"/>
                </a:spcBef>
              </a:pPr>
              <a:r>
                <a:rPr kumimoji="1" lang="zh-CN" altLang="en-US" b="1">
                  <a:latin typeface="宋体" pitchFamily="2" charset="-122"/>
                  <a:ea typeface="宋体" pitchFamily="2" charset="-122"/>
                </a:rPr>
                <a:t>数据仓库处理流程</a:t>
              </a:r>
            </a:p>
          </p:txBody>
        </p:sp>
        <p:sp>
          <p:nvSpPr>
            <p:cNvPr id="350240" name="AutoShape 32"/>
            <p:cNvSpPr>
              <a:spLocks noChangeArrowheads="1"/>
            </p:cNvSpPr>
            <p:nvPr/>
          </p:nvSpPr>
          <p:spPr bwMode="auto">
            <a:xfrm>
              <a:off x="864" y="2496"/>
              <a:ext cx="240" cy="144"/>
            </a:xfrm>
            <a:prstGeom prst="rightArrow">
              <a:avLst>
                <a:gd name="adj1" fmla="val 50000"/>
                <a:gd name="adj2" fmla="val 41667"/>
              </a:avLst>
            </a:prstGeom>
            <a:solidFill>
              <a:srgbClr val="00CC66"/>
            </a:solidFill>
            <a:ln w="12700" cap="sq">
              <a:solidFill>
                <a:srgbClr val="00CC66"/>
              </a:solidFill>
              <a:miter lim="800000"/>
              <a:headEnd type="none" w="sm" len="sm"/>
              <a:tailEnd type="none" w="sm" len="sm"/>
            </a:ln>
            <a:effectLst/>
          </p:spPr>
          <p:txBody>
            <a:bodyPr wrap="none" anchor="ctr"/>
            <a:lstStyle/>
            <a:p>
              <a:endParaRPr lang="en-US"/>
            </a:p>
          </p:txBody>
        </p:sp>
        <p:sp>
          <p:nvSpPr>
            <p:cNvPr id="350241" name="AutoShape 33"/>
            <p:cNvSpPr>
              <a:spLocks noChangeArrowheads="1"/>
            </p:cNvSpPr>
            <p:nvPr/>
          </p:nvSpPr>
          <p:spPr bwMode="auto">
            <a:xfrm>
              <a:off x="2160" y="2496"/>
              <a:ext cx="288" cy="144"/>
            </a:xfrm>
            <a:prstGeom prst="rightArrow">
              <a:avLst>
                <a:gd name="adj1" fmla="val 50000"/>
                <a:gd name="adj2" fmla="val 50000"/>
              </a:avLst>
            </a:prstGeom>
            <a:solidFill>
              <a:srgbClr val="00CC66"/>
            </a:solidFill>
            <a:ln w="12700" cap="sq">
              <a:solidFill>
                <a:srgbClr val="00CC66"/>
              </a:solidFill>
              <a:miter lim="800000"/>
              <a:headEnd type="none" w="sm" len="sm"/>
              <a:tailEnd type="none" w="sm" len="sm"/>
            </a:ln>
            <a:effectLst/>
          </p:spPr>
          <p:txBody>
            <a:bodyPr wrap="none" anchor="ctr"/>
            <a:lstStyle/>
            <a:p>
              <a:endParaRPr lang="en-US"/>
            </a:p>
          </p:txBody>
        </p:sp>
        <p:sp>
          <p:nvSpPr>
            <p:cNvPr id="350242" name="AutoShape 34"/>
            <p:cNvSpPr>
              <a:spLocks noChangeArrowheads="1"/>
            </p:cNvSpPr>
            <p:nvPr/>
          </p:nvSpPr>
          <p:spPr bwMode="auto">
            <a:xfrm>
              <a:off x="3504" y="2544"/>
              <a:ext cx="288" cy="144"/>
            </a:xfrm>
            <a:prstGeom prst="rightArrow">
              <a:avLst>
                <a:gd name="adj1" fmla="val 50000"/>
                <a:gd name="adj2" fmla="val 50000"/>
              </a:avLst>
            </a:prstGeom>
            <a:solidFill>
              <a:srgbClr val="00CC66"/>
            </a:solidFill>
            <a:ln w="12700" cap="sq">
              <a:solidFill>
                <a:srgbClr val="00CC66"/>
              </a:solidFill>
              <a:miter lim="800000"/>
              <a:headEnd type="none" w="sm" len="sm"/>
              <a:tailEnd type="none" w="sm" len="sm"/>
            </a:ln>
            <a:effectLst/>
          </p:spPr>
          <p:txBody>
            <a:bodyPr wrap="none" anchor="ctr"/>
            <a:lstStyle/>
            <a:p>
              <a:endParaRPr lang="en-US"/>
            </a:p>
          </p:txBody>
        </p:sp>
        <p:sp>
          <p:nvSpPr>
            <p:cNvPr id="350243" name="Line 35"/>
            <p:cNvSpPr>
              <a:spLocks noChangeShapeType="1"/>
            </p:cNvSpPr>
            <p:nvPr/>
          </p:nvSpPr>
          <p:spPr bwMode="auto">
            <a:xfrm>
              <a:off x="912" y="1680"/>
              <a:ext cx="288" cy="288"/>
            </a:xfrm>
            <a:prstGeom prst="line">
              <a:avLst/>
            </a:prstGeom>
            <a:noFill/>
            <a:ln w="127000" cap="sq">
              <a:solidFill>
                <a:srgbClr val="00CC66"/>
              </a:solidFill>
              <a:round/>
              <a:headEnd type="none" w="sm" len="sm"/>
              <a:tailEnd type="triangle" w="sm" len="sm"/>
            </a:ln>
            <a:effectLst/>
          </p:spPr>
          <p:txBody>
            <a:bodyPr/>
            <a:lstStyle/>
            <a:p>
              <a:endParaRPr lang="en-US"/>
            </a:p>
          </p:txBody>
        </p:sp>
        <p:sp>
          <p:nvSpPr>
            <p:cNvPr id="350244" name="Line 36"/>
            <p:cNvSpPr>
              <a:spLocks noChangeShapeType="1"/>
            </p:cNvSpPr>
            <p:nvPr/>
          </p:nvSpPr>
          <p:spPr bwMode="auto">
            <a:xfrm flipV="1">
              <a:off x="912" y="3168"/>
              <a:ext cx="288" cy="336"/>
            </a:xfrm>
            <a:prstGeom prst="line">
              <a:avLst/>
            </a:prstGeom>
            <a:noFill/>
            <a:ln w="127000" cap="sq">
              <a:solidFill>
                <a:srgbClr val="00CC66"/>
              </a:solidFill>
              <a:round/>
              <a:headEnd type="none" w="sm" len="sm"/>
              <a:tailEnd type="triangle" w="sm" len="sm"/>
            </a:ln>
            <a:effectLst/>
          </p:spPr>
          <p:txBody>
            <a:bodyPr/>
            <a:lstStyle/>
            <a:p>
              <a:endParaRPr lang="en-US"/>
            </a:p>
          </p:txBody>
        </p:sp>
        <p:sp>
          <p:nvSpPr>
            <p:cNvPr id="350245" name="Line 37"/>
            <p:cNvSpPr>
              <a:spLocks noChangeShapeType="1"/>
            </p:cNvSpPr>
            <p:nvPr/>
          </p:nvSpPr>
          <p:spPr bwMode="auto">
            <a:xfrm flipV="1">
              <a:off x="4416" y="1392"/>
              <a:ext cx="528" cy="720"/>
            </a:xfrm>
            <a:prstGeom prst="line">
              <a:avLst/>
            </a:prstGeom>
            <a:noFill/>
            <a:ln w="127000" cap="sq">
              <a:solidFill>
                <a:srgbClr val="00CC66"/>
              </a:solidFill>
              <a:round/>
              <a:headEnd type="none" w="sm" len="sm"/>
              <a:tailEnd type="triangle" w="sm" len="sm"/>
            </a:ln>
            <a:effectLst/>
          </p:spPr>
          <p:txBody>
            <a:bodyPr/>
            <a:lstStyle/>
            <a:p>
              <a:endParaRPr lang="en-US"/>
            </a:p>
          </p:txBody>
        </p:sp>
        <p:sp>
          <p:nvSpPr>
            <p:cNvPr id="350246" name="Line 38"/>
            <p:cNvSpPr>
              <a:spLocks noChangeShapeType="1"/>
            </p:cNvSpPr>
            <p:nvPr/>
          </p:nvSpPr>
          <p:spPr bwMode="auto">
            <a:xfrm flipV="1">
              <a:off x="4560" y="2112"/>
              <a:ext cx="288" cy="288"/>
            </a:xfrm>
            <a:prstGeom prst="line">
              <a:avLst/>
            </a:prstGeom>
            <a:noFill/>
            <a:ln w="127000" cap="sq">
              <a:solidFill>
                <a:srgbClr val="00CC66"/>
              </a:solidFill>
              <a:round/>
              <a:headEnd type="none" w="sm" len="sm"/>
              <a:tailEnd type="triangle" w="sm" len="sm"/>
            </a:ln>
            <a:effectLst/>
          </p:spPr>
          <p:txBody>
            <a:bodyPr/>
            <a:lstStyle/>
            <a:p>
              <a:endParaRPr lang="en-US"/>
            </a:p>
          </p:txBody>
        </p:sp>
        <p:sp>
          <p:nvSpPr>
            <p:cNvPr id="350247" name="Line 39"/>
            <p:cNvSpPr>
              <a:spLocks noChangeShapeType="1"/>
            </p:cNvSpPr>
            <p:nvPr/>
          </p:nvSpPr>
          <p:spPr bwMode="auto">
            <a:xfrm>
              <a:off x="4560" y="2688"/>
              <a:ext cx="384" cy="288"/>
            </a:xfrm>
            <a:prstGeom prst="line">
              <a:avLst/>
            </a:prstGeom>
            <a:noFill/>
            <a:ln w="127000" cap="sq">
              <a:solidFill>
                <a:srgbClr val="00CC66"/>
              </a:solidFill>
              <a:round/>
              <a:headEnd type="none" w="sm" len="sm"/>
              <a:tailEnd type="triangle" w="sm" len="sm"/>
            </a:ln>
            <a:effectLst/>
          </p:spPr>
          <p:txBody>
            <a:bodyPr/>
            <a:lstStyle/>
            <a:p>
              <a:endParaRPr lang="en-US"/>
            </a:p>
          </p:txBody>
        </p:sp>
        <p:sp>
          <p:nvSpPr>
            <p:cNvPr id="350248" name="Line 40"/>
            <p:cNvSpPr>
              <a:spLocks noChangeShapeType="1"/>
            </p:cNvSpPr>
            <p:nvPr/>
          </p:nvSpPr>
          <p:spPr bwMode="auto">
            <a:xfrm>
              <a:off x="4416" y="3120"/>
              <a:ext cx="528" cy="576"/>
            </a:xfrm>
            <a:prstGeom prst="line">
              <a:avLst/>
            </a:prstGeom>
            <a:noFill/>
            <a:ln w="127000" cap="sq">
              <a:solidFill>
                <a:srgbClr val="00CC66"/>
              </a:solidFill>
              <a:round/>
              <a:headEnd type="none" w="sm" len="sm"/>
              <a:tailEnd type="triangle" w="sm" len="sm"/>
            </a:ln>
            <a:effectLst/>
          </p:spPr>
          <p:txBody>
            <a:bodyPr/>
            <a:lstStyle/>
            <a:p>
              <a:endParaRPr lang="en-US"/>
            </a:p>
          </p:txBody>
        </p:sp>
      </p:grpSp>
    </p:spTree>
  </p:cSld>
  <p:clrMapOvr>
    <a:masterClrMapping/>
  </p:clrMapOvr>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88C216FF-0827-4583-92FD-332BF70AF29B}" type="slidenum">
              <a:rPr lang="en-US"/>
              <a:pPr/>
              <a:t>102</a:t>
            </a:fld>
            <a:endParaRPr lang="en-US"/>
          </a:p>
        </p:txBody>
      </p:sp>
      <p:sp>
        <p:nvSpPr>
          <p:cNvPr id="351234" name="Rectangle 2"/>
          <p:cNvSpPr>
            <a:spLocks noChangeArrowheads="1"/>
          </p:cNvSpPr>
          <p:nvPr/>
        </p:nvSpPr>
        <p:spPr bwMode="auto">
          <a:xfrm>
            <a:off x="838200" y="114300"/>
            <a:ext cx="7772400" cy="571500"/>
          </a:xfrm>
          <a:prstGeom prst="rect">
            <a:avLst/>
          </a:prstGeom>
          <a:noFill/>
          <a:ln w="9525">
            <a:noFill/>
            <a:miter lim="800000"/>
            <a:headEnd/>
            <a:tailEnd/>
          </a:ln>
          <a:effectLst/>
        </p:spPr>
        <p:txBody>
          <a:bodyPr lIns="92075" tIns="46038" rIns="92075" bIns="46038" anchor="ctr"/>
          <a:lstStyle/>
          <a:p>
            <a:pPr algn="ctr"/>
            <a:r>
              <a:rPr lang="zh-CN" altLang="en-US" sz="4400" b="1">
                <a:solidFill>
                  <a:schemeClr val="tx2"/>
                </a:solidFill>
                <a:effectLst>
                  <a:outerShdw blurRad="38100" dist="38100" dir="2700000" algn="tl">
                    <a:srgbClr val="C0C0C0"/>
                  </a:outerShdw>
                </a:effectLst>
                <a:latin typeface="Times New Roman" pitchFamily="18" charset="0"/>
                <a:ea typeface="黑体" pitchFamily="2" charset="-122"/>
              </a:rPr>
              <a:t>建设数据仓库所需组件</a:t>
            </a:r>
          </a:p>
        </p:txBody>
      </p:sp>
      <p:sp>
        <p:nvSpPr>
          <p:cNvPr id="351235" name="Rectangle 3"/>
          <p:cNvSpPr>
            <a:spLocks noChangeArrowheads="1"/>
          </p:cNvSpPr>
          <p:nvPr/>
        </p:nvSpPr>
        <p:spPr bwMode="auto">
          <a:xfrm>
            <a:off x="838200" y="1066800"/>
            <a:ext cx="7772400" cy="4800600"/>
          </a:xfrm>
          <a:prstGeom prst="rect">
            <a:avLst/>
          </a:prstGeom>
          <a:noFill/>
          <a:ln w="9525">
            <a:noFill/>
            <a:miter lim="800000"/>
            <a:headEnd/>
            <a:tailEnd/>
          </a:ln>
          <a:effectLst/>
        </p:spPr>
        <p:txBody>
          <a:bodyPr lIns="92075" tIns="46038" rIns="92075" bIns="46038"/>
          <a:lstStyle/>
          <a:p>
            <a:pPr>
              <a:spcBef>
                <a:spcPct val="20000"/>
              </a:spcBef>
              <a:buClr>
                <a:schemeClr val="accent2"/>
              </a:buClr>
              <a:buSzPct val="75000"/>
              <a:buFont typeface="Monotype Sorts" pitchFamily="2" charset="2"/>
              <a:buNone/>
            </a:pPr>
            <a:r>
              <a:rPr lang="zh-CN" altLang="en-US" sz="2800" b="1">
                <a:latin typeface="Times New Roman" pitchFamily="18" charset="0"/>
                <a:ea typeface="宋体" pitchFamily="2" charset="-122"/>
              </a:rPr>
              <a:t>由于企业的计算机应用系统存在着不同主机和操作系统、异构网络、异构数据库等计算环境，数据仓库的建设是一个复杂的系统集成工程，它涉及到如下诸多方面：</a:t>
            </a:r>
          </a:p>
        </p:txBody>
      </p:sp>
      <p:sp>
        <p:nvSpPr>
          <p:cNvPr id="351236" name="Text Box 4"/>
          <p:cNvSpPr txBox="1">
            <a:spLocks noChangeArrowheads="1"/>
          </p:cNvSpPr>
          <p:nvPr/>
        </p:nvSpPr>
        <p:spPr bwMode="auto">
          <a:xfrm>
            <a:off x="228600" y="2971800"/>
            <a:ext cx="2743200" cy="1784350"/>
          </a:xfrm>
          <a:prstGeom prst="rect">
            <a:avLst/>
          </a:prstGeom>
          <a:solidFill>
            <a:srgbClr val="FFFF00"/>
          </a:solidFill>
          <a:ln w="12700" cap="sq">
            <a:solidFill>
              <a:srgbClr val="FFFF00"/>
            </a:solidFill>
            <a:miter lim="800000"/>
            <a:headEnd type="none" w="sm" len="sm"/>
            <a:tailEnd type="none" w="sm" len="sm"/>
          </a:ln>
          <a:effectLst/>
        </p:spPr>
        <p:txBody>
          <a:bodyPr>
            <a:spAutoFit/>
          </a:bodyPr>
          <a:lstStyle/>
          <a:p>
            <a:pPr indent="187325">
              <a:spcBef>
                <a:spcPct val="20000"/>
              </a:spcBef>
              <a:buClr>
                <a:schemeClr val="accent2"/>
              </a:buClr>
              <a:buSzPct val="75000"/>
              <a:buFont typeface="Monotype Sorts" pitchFamily="2" charset="2"/>
              <a:buChar char="u"/>
            </a:pPr>
            <a:r>
              <a:rPr lang="zh-CN" altLang="en-US" b="1">
                <a:latin typeface="Times New Roman" pitchFamily="18" charset="0"/>
                <a:ea typeface="宋体" pitchFamily="2" charset="-122"/>
              </a:rPr>
              <a:t>数据建模工具</a:t>
            </a:r>
          </a:p>
          <a:p>
            <a:pPr indent="187325">
              <a:spcBef>
                <a:spcPct val="20000"/>
              </a:spcBef>
              <a:buClr>
                <a:schemeClr val="accent2"/>
              </a:buClr>
              <a:buSzPct val="75000"/>
              <a:buFont typeface="Monotype Sorts" pitchFamily="2" charset="2"/>
              <a:buChar char="u"/>
            </a:pPr>
            <a:r>
              <a:rPr lang="zh-CN" altLang="en-US" b="1">
                <a:latin typeface="Times New Roman" pitchFamily="18" charset="0"/>
                <a:ea typeface="宋体" pitchFamily="2" charset="-122"/>
              </a:rPr>
              <a:t>数据抽取、净化</a:t>
            </a:r>
          </a:p>
          <a:p>
            <a:pPr indent="187325">
              <a:spcBef>
                <a:spcPct val="20000"/>
              </a:spcBef>
              <a:buClr>
                <a:schemeClr val="accent2"/>
              </a:buClr>
              <a:buSzPct val="75000"/>
              <a:buFont typeface="Monotype Sorts" pitchFamily="2" charset="2"/>
              <a:buNone/>
            </a:pPr>
            <a:r>
              <a:rPr lang="zh-CN" altLang="en-US" b="1">
                <a:latin typeface="Times New Roman" pitchFamily="18" charset="0"/>
                <a:ea typeface="宋体" pitchFamily="2" charset="-122"/>
              </a:rPr>
              <a:t>转换和加载工具</a:t>
            </a:r>
          </a:p>
          <a:p>
            <a:pPr indent="187325">
              <a:spcBef>
                <a:spcPct val="20000"/>
              </a:spcBef>
              <a:buClr>
                <a:schemeClr val="accent2"/>
              </a:buClr>
              <a:buSzPct val="75000"/>
              <a:buFont typeface="Monotype Sorts" pitchFamily="2" charset="2"/>
              <a:buChar char="u"/>
            </a:pPr>
            <a:r>
              <a:rPr lang="zh-CN" altLang="en-US" b="1">
                <a:latin typeface="Times New Roman" pitchFamily="18" charset="0"/>
                <a:ea typeface="宋体" pitchFamily="2" charset="-122"/>
              </a:rPr>
              <a:t>元数据管理工具</a:t>
            </a:r>
            <a:endParaRPr kumimoji="1" lang="zh-CN" altLang="en-US">
              <a:latin typeface="Times New Roman" pitchFamily="18" charset="0"/>
              <a:ea typeface="宋体" pitchFamily="2" charset="-122"/>
            </a:endParaRPr>
          </a:p>
        </p:txBody>
      </p:sp>
      <p:sp>
        <p:nvSpPr>
          <p:cNvPr id="351237" name="Text Box 5"/>
          <p:cNvSpPr txBox="1">
            <a:spLocks noChangeArrowheads="1"/>
          </p:cNvSpPr>
          <p:nvPr/>
        </p:nvSpPr>
        <p:spPr bwMode="auto">
          <a:xfrm>
            <a:off x="3048000" y="3048000"/>
            <a:ext cx="3200400" cy="1346200"/>
          </a:xfrm>
          <a:prstGeom prst="rect">
            <a:avLst/>
          </a:prstGeom>
          <a:solidFill>
            <a:srgbClr val="00CC00"/>
          </a:solidFill>
          <a:ln w="12700" cap="sq">
            <a:solidFill>
              <a:srgbClr val="00CC00"/>
            </a:solidFill>
            <a:miter lim="800000"/>
            <a:headEnd type="none" w="sm" len="sm"/>
            <a:tailEnd type="none" w="sm" len="sm"/>
          </a:ln>
          <a:effectLst/>
        </p:spPr>
        <p:txBody>
          <a:bodyPr>
            <a:spAutoFit/>
          </a:bodyPr>
          <a:lstStyle/>
          <a:p>
            <a:pPr>
              <a:spcBef>
                <a:spcPct val="20000"/>
              </a:spcBef>
              <a:buClr>
                <a:schemeClr val="accent2"/>
              </a:buClr>
              <a:buSzPct val="75000"/>
              <a:buFont typeface="Monotype Sorts" pitchFamily="2" charset="2"/>
              <a:buChar char="u"/>
            </a:pPr>
            <a:r>
              <a:rPr lang="zh-CN" altLang="en-US" b="1">
                <a:latin typeface="Times New Roman" pitchFamily="18" charset="0"/>
                <a:ea typeface="宋体" pitchFamily="2" charset="-122"/>
              </a:rPr>
              <a:t>数据仓库管理软件</a:t>
            </a:r>
          </a:p>
          <a:p>
            <a:pPr>
              <a:spcBef>
                <a:spcPct val="20000"/>
              </a:spcBef>
              <a:buClr>
                <a:schemeClr val="accent2"/>
              </a:buClr>
              <a:buSzPct val="75000"/>
              <a:buFont typeface="Monotype Sorts" pitchFamily="2" charset="2"/>
              <a:buChar char="u"/>
            </a:pPr>
            <a:r>
              <a:rPr lang="zh-CN" altLang="en-US" b="1">
                <a:latin typeface="Times New Roman" pitchFamily="18" charset="0"/>
                <a:ea typeface="宋体" pitchFamily="2" charset="-122"/>
              </a:rPr>
              <a:t>备份和恢复工具</a:t>
            </a:r>
          </a:p>
          <a:p>
            <a:pPr>
              <a:spcBef>
                <a:spcPct val="20000"/>
              </a:spcBef>
              <a:buClr>
                <a:schemeClr val="accent2"/>
              </a:buClr>
              <a:buSzPct val="75000"/>
              <a:buFont typeface="Monotype Sorts" pitchFamily="2" charset="2"/>
              <a:buChar char="u"/>
            </a:pPr>
            <a:r>
              <a:rPr lang="zh-CN" altLang="en-US" b="1">
                <a:latin typeface="Times New Roman" pitchFamily="18" charset="0"/>
                <a:ea typeface="宋体" pitchFamily="2" charset="-122"/>
              </a:rPr>
              <a:t>数据复制和分发工具</a:t>
            </a:r>
          </a:p>
        </p:txBody>
      </p:sp>
      <p:sp>
        <p:nvSpPr>
          <p:cNvPr id="351238" name="Text Box 6"/>
          <p:cNvSpPr txBox="1">
            <a:spLocks noChangeArrowheads="1"/>
          </p:cNvSpPr>
          <p:nvPr/>
        </p:nvSpPr>
        <p:spPr bwMode="auto">
          <a:xfrm>
            <a:off x="228600" y="4902200"/>
            <a:ext cx="5927725" cy="1711325"/>
          </a:xfrm>
          <a:prstGeom prst="rect">
            <a:avLst/>
          </a:prstGeom>
          <a:solidFill>
            <a:schemeClr val="accent1"/>
          </a:solidFill>
          <a:ln w="12700" cap="sq">
            <a:solidFill>
              <a:schemeClr val="accent1"/>
            </a:solidFill>
            <a:miter lim="800000"/>
            <a:headEnd type="none" w="sm" len="sm"/>
            <a:tailEnd type="none" w="sm" len="sm"/>
          </a:ln>
          <a:effectLst/>
        </p:spPr>
        <p:txBody>
          <a:bodyPr>
            <a:spAutoFit/>
          </a:bodyPr>
          <a:lstStyle/>
          <a:p>
            <a:pPr>
              <a:spcBef>
                <a:spcPct val="20000"/>
              </a:spcBef>
              <a:buClr>
                <a:schemeClr val="accent2"/>
              </a:buClr>
              <a:buSzPct val="75000"/>
              <a:buFont typeface="Monotype Sorts" pitchFamily="2" charset="2"/>
              <a:buChar char="u"/>
            </a:pPr>
            <a:r>
              <a:rPr lang="zh-CN" altLang="en-US" b="1">
                <a:latin typeface="Times New Roman" pitchFamily="18" charset="0"/>
                <a:ea typeface="宋体" pitchFamily="2" charset="-122"/>
              </a:rPr>
              <a:t>服务器硬件和操作系统</a:t>
            </a:r>
          </a:p>
          <a:p>
            <a:pPr>
              <a:spcBef>
                <a:spcPct val="20000"/>
              </a:spcBef>
              <a:buClr>
                <a:schemeClr val="accent2"/>
              </a:buClr>
              <a:buSzPct val="75000"/>
              <a:buFont typeface="Monotype Sorts" pitchFamily="2" charset="2"/>
              <a:buChar char="u"/>
            </a:pPr>
            <a:r>
              <a:rPr lang="zh-CN" altLang="en-US" b="1">
                <a:latin typeface="Times New Roman" pitchFamily="18" charset="0"/>
                <a:ea typeface="宋体" pitchFamily="2" charset="-122"/>
              </a:rPr>
              <a:t>基于多种网络协议的连接工具（中间件）</a:t>
            </a:r>
          </a:p>
          <a:p>
            <a:pPr>
              <a:spcBef>
                <a:spcPct val="20000"/>
              </a:spcBef>
              <a:buClr>
                <a:schemeClr val="accent2"/>
              </a:buClr>
              <a:buSzPct val="75000"/>
              <a:buFont typeface="Monotype Sorts" pitchFamily="2" charset="2"/>
              <a:buChar char="u"/>
            </a:pPr>
            <a:r>
              <a:rPr lang="zh-CN" altLang="en-US" b="1">
                <a:latin typeface="Times New Roman" pitchFamily="18" charset="0"/>
                <a:ea typeface="宋体" pitchFamily="2" charset="-122"/>
              </a:rPr>
              <a:t>图像、复合文档的存取和检索（全文）</a:t>
            </a:r>
          </a:p>
        </p:txBody>
      </p:sp>
      <p:sp>
        <p:nvSpPr>
          <p:cNvPr id="351239" name="Text Box 7"/>
          <p:cNvSpPr txBox="1">
            <a:spLocks noChangeArrowheads="1"/>
          </p:cNvSpPr>
          <p:nvPr/>
        </p:nvSpPr>
        <p:spPr bwMode="auto">
          <a:xfrm>
            <a:off x="6324600" y="3048000"/>
            <a:ext cx="2590800" cy="1346200"/>
          </a:xfrm>
          <a:prstGeom prst="rect">
            <a:avLst/>
          </a:prstGeom>
          <a:solidFill>
            <a:srgbClr val="00CCFF"/>
          </a:solidFill>
          <a:ln w="12700" cap="sq">
            <a:solidFill>
              <a:srgbClr val="00CCFF"/>
            </a:solidFill>
            <a:miter lim="800000"/>
            <a:headEnd type="none" w="sm" len="sm"/>
            <a:tailEnd type="none" w="sm" len="sm"/>
          </a:ln>
          <a:effectLst/>
        </p:spPr>
        <p:txBody>
          <a:bodyPr>
            <a:spAutoFit/>
          </a:bodyPr>
          <a:lstStyle/>
          <a:p>
            <a:pPr indent="187325">
              <a:spcBef>
                <a:spcPct val="20000"/>
              </a:spcBef>
              <a:buClr>
                <a:schemeClr val="accent2"/>
              </a:buClr>
              <a:buSzPct val="75000"/>
              <a:buFont typeface="Monotype Sorts" pitchFamily="2" charset="2"/>
              <a:buChar char="u"/>
            </a:pPr>
            <a:r>
              <a:rPr lang="zh-CN" altLang="en-US" b="1">
                <a:latin typeface="宋体" pitchFamily="2" charset="-122"/>
                <a:ea typeface="宋体" pitchFamily="2" charset="-122"/>
              </a:rPr>
              <a:t>查询、报表工具</a:t>
            </a:r>
          </a:p>
          <a:p>
            <a:pPr indent="187325">
              <a:spcBef>
                <a:spcPct val="20000"/>
              </a:spcBef>
              <a:buClr>
                <a:schemeClr val="accent2"/>
              </a:buClr>
              <a:buSzPct val="75000"/>
              <a:buFont typeface="Monotype Sorts" pitchFamily="2" charset="2"/>
              <a:buChar char="u"/>
            </a:pPr>
            <a:r>
              <a:rPr lang="en-US" altLang="zh-CN" b="1">
                <a:latin typeface="宋体" pitchFamily="2" charset="-122"/>
                <a:ea typeface="宋体" pitchFamily="2" charset="-122"/>
              </a:rPr>
              <a:t>OLAP</a:t>
            </a:r>
            <a:r>
              <a:rPr lang="zh-CN" altLang="en-US" b="1">
                <a:latin typeface="宋体" pitchFamily="2" charset="-122"/>
                <a:ea typeface="宋体" pitchFamily="2" charset="-122"/>
              </a:rPr>
              <a:t>工具</a:t>
            </a:r>
          </a:p>
          <a:p>
            <a:pPr indent="187325">
              <a:spcBef>
                <a:spcPct val="20000"/>
              </a:spcBef>
              <a:buClr>
                <a:schemeClr val="accent2"/>
              </a:buClr>
              <a:buSzPct val="75000"/>
              <a:buFont typeface="Monotype Sorts" pitchFamily="2" charset="2"/>
              <a:buChar char="u"/>
            </a:pPr>
            <a:r>
              <a:rPr lang="zh-CN" altLang="en-US" b="1">
                <a:latin typeface="宋体" pitchFamily="2" charset="-122"/>
                <a:ea typeface="宋体" pitchFamily="2" charset="-122"/>
              </a:rPr>
              <a:t>数据挖掘工具</a:t>
            </a:r>
            <a:endParaRPr kumimoji="1" lang="zh-CN" altLang="en-US">
              <a:latin typeface="宋体" pitchFamily="2" charset="-122"/>
              <a:ea typeface="宋体" pitchFamily="2" charset="-122"/>
            </a:endParaRPr>
          </a:p>
        </p:txBody>
      </p:sp>
      <p:sp>
        <p:nvSpPr>
          <p:cNvPr id="351240" name="Text Box 8"/>
          <p:cNvSpPr txBox="1">
            <a:spLocks noChangeArrowheads="1"/>
          </p:cNvSpPr>
          <p:nvPr/>
        </p:nvSpPr>
        <p:spPr bwMode="auto">
          <a:xfrm>
            <a:off x="6324600" y="4495800"/>
            <a:ext cx="2362200" cy="1784350"/>
          </a:xfrm>
          <a:prstGeom prst="rect">
            <a:avLst/>
          </a:prstGeom>
          <a:solidFill>
            <a:srgbClr val="FF0000"/>
          </a:solidFill>
          <a:ln w="12700" cap="sq">
            <a:solidFill>
              <a:srgbClr val="FF0000"/>
            </a:solidFill>
            <a:miter lim="800000"/>
            <a:headEnd type="none" w="sm" len="sm"/>
            <a:tailEnd type="none" w="sm" len="sm"/>
          </a:ln>
          <a:effectLst/>
        </p:spPr>
        <p:txBody>
          <a:bodyPr>
            <a:spAutoFit/>
          </a:bodyPr>
          <a:lstStyle/>
          <a:p>
            <a:pPr indent="187325">
              <a:spcBef>
                <a:spcPct val="20000"/>
              </a:spcBef>
              <a:buClr>
                <a:schemeClr val="accent2"/>
              </a:buClr>
              <a:buSzPct val="75000"/>
              <a:buFont typeface="Monotype Sorts" pitchFamily="2" charset="2"/>
              <a:buChar char="u"/>
            </a:pPr>
            <a:r>
              <a:rPr lang="zh-CN" altLang="en-US" b="1">
                <a:latin typeface="宋体" pitchFamily="2" charset="-122"/>
                <a:ea typeface="宋体" pitchFamily="2" charset="-122"/>
              </a:rPr>
              <a:t>安全工具</a:t>
            </a:r>
          </a:p>
          <a:p>
            <a:pPr indent="187325">
              <a:spcBef>
                <a:spcPct val="20000"/>
              </a:spcBef>
              <a:buClr>
                <a:schemeClr val="accent2"/>
              </a:buClr>
              <a:buSzPct val="75000"/>
              <a:buFont typeface="Monotype Sorts" pitchFamily="2" charset="2"/>
              <a:buChar char="u"/>
            </a:pPr>
            <a:r>
              <a:rPr lang="en-US" altLang="zh-CN" b="1">
                <a:latin typeface="宋体" pitchFamily="2" charset="-122"/>
                <a:ea typeface="宋体" pitchFamily="2" charset="-122"/>
              </a:rPr>
              <a:t>Internet</a:t>
            </a:r>
            <a:r>
              <a:rPr lang="zh-CN" altLang="en-US" b="1">
                <a:latin typeface="宋体" pitchFamily="2" charset="-122"/>
                <a:ea typeface="宋体" pitchFamily="2" charset="-122"/>
              </a:rPr>
              <a:t>接口</a:t>
            </a:r>
          </a:p>
          <a:p>
            <a:pPr indent="187325">
              <a:spcBef>
                <a:spcPct val="20000"/>
              </a:spcBef>
              <a:buClr>
                <a:schemeClr val="accent2"/>
              </a:buClr>
              <a:buSzPct val="75000"/>
              <a:buFont typeface="Monotype Sorts" pitchFamily="2" charset="2"/>
              <a:buChar char="u"/>
            </a:pPr>
            <a:r>
              <a:rPr lang="zh-CN" altLang="en-US" b="1">
                <a:latin typeface="宋体" pitchFamily="2" charset="-122"/>
                <a:ea typeface="宋体" pitchFamily="2" charset="-122"/>
              </a:rPr>
              <a:t>调度软件</a:t>
            </a:r>
          </a:p>
          <a:p>
            <a:pPr indent="187325">
              <a:spcBef>
                <a:spcPct val="20000"/>
              </a:spcBef>
              <a:buClr>
                <a:schemeClr val="accent2"/>
              </a:buClr>
              <a:buSzPct val="75000"/>
              <a:buFont typeface="Monotype Sorts" pitchFamily="2" charset="2"/>
              <a:buChar char="u"/>
            </a:pPr>
            <a:r>
              <a:rPr lang="zh-CN" altLang="en-US" b="1">
                <a:latin typeface="宋体" pitchFamily="2" charset="-122"/>
                <a:ea typeface="宋体" pitchFamily="2" charset="-122"/>
              </a:rPr>
              <a:t>其他</a:t>
            </a:r>
            <a:r>
              <a:rPr lang="zh-CN" altLang="en-US" b="1">
                <a:latin typeface="Times New Roman"/>
                <a:ea typeface="宋体" pitchFamily="2" charset="-122"/>
              </a:rPr>
              <a:t>…</a:t>
            </a:r>
            <a:endParaRPr kumimoji="1" lang="zh-CN" altLang="en-US">
              <a:latin typeface="宋体" pitchFamily="2" charset="-122"/>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AF7A8ABF-6B43-4A21-A42B-36F16596E06A}" type="slidenum">
              <a:rPr lang="en-US"/>
              <a:pPr/>
              <a:t>103</a:t>
            </a:fld>
            <a:endParaRPr lang="en-US"/>
          </a:p>
        </p:txBody>
      </p:sp>
      <p:sp>
        <p:nvSpPr>
          <p:cNvPr id="353282" name="Rectangle 2"/>
          <p:cNvSpPr>
            <a:spLocks noChangeArrowheads="1"/>
          </p:cNvSpPr>
          <p:nvPr/>
        </p:nvSpPr>
        <p:spPr bwMode="auto">
          <a:xfrm>
            <a:off x="835025" y="114300"/>
            <a:ext cx="7772400" cy="647700"/>
          </a:xfrm>
          <a:prstGeom prst="rect">
            <a:avLst/>
          </a:prstGeom>
          <a:noFill/>
          <a:ln w="9525">
            <a:noFill/>
            <a:miter lim="800000"/>
            <a:headEnd/>
            <a:tailEnd/>
          </a:ln>
          <a:effectLst/>
        </p:spPr>
        <p:txBody>
          <a:bodyPr lIns="92075" tIns="46038" rIns="92075" bIns="46038" anchor="ctr"/>
          <a:lstStyle/>
          <a:p>
            <a:pPr algn="ctr"/>
            <a:r>
              <a:rPr lang="en-US" altLang="zh-CN" sz="4400" b="1">
                <a:solidFill>
                  <a:schemeClr val="tx2"/>
                </a:solidFill>
                <a:effectLst>
                  <a:outerShdw blurRad="38100" dist="38100" dir="2700000" algn="tl">
                    <a:srgbClr val="C0C0C0"/>
                  </a:outerShdw>
                </a:effectLst>
                <a:latin typeface="黑体" pitchFamily="2" charset="-122"/>
                <a:ea typeface="黑体" pitchFamily="2" charset="-122"/>
              </a:rPr>
              <a:t>IBM</a:t>
            </a:r>
          </a:p>
        </p:txBody>
      </p:sp>
      <p:sp>
        <p:nvSpPr>
          <p:cNvPr id="353283" name="Rectangle 3"/>
          <p:cNvSpPr>
            <a:spLocks noChangeArrowheads="1"/>
          </p:cNvSpPr>
          <p:nvPr/>
        </p:nvSpPr>
        <p:spPr bwMode="auto">
          <a:xfrm>
            <a:off x="838200" y="1524000"/>
            <a:ext cx="7772400" cy="5000625"/>
          </a:xfrm>
          <a:prstGeom prst="rect">
            <a:avLst/>
          </a:prstGeom>
          <a:noFill/>
          <a:ln w="9525">
            <a:noFill/>
            <a:miter lim="800000"/>
            <a:headEnd/>
            <a:tailEnd/>
          </a:ln>
          <a:effectLst/>
        </p:spPr>
        <p:txBody>
          <a:bodyPr lIns="92075" tIns="46038" rIns="92075" bIns="46038"/>
          <a:lstStyle/>
          <a:p>
            <a:pPr>
              <a:spcBef>
                <a:spcPct val="20000"/>
              </a:spcBef>
              <a:buClr>
                <a:schemeClr val="accent2"/>
              </a:buClr>
              <a:buSzPct val="75000"/>
              <a:buFont typeface="Monotype Sorts" pitchFamily="2" charset="2"/>
              <a:buNone/>
            </a:pPr>
            <a:r>
              <a:rPr lang="en-US" altLang="zh-CN" sz="2800" b="1">
                <a:latin typeface="宋体" pitchFamily="2" charset="-122"/>
                <a:ea typeface="宋体" pitchFamily="2" charset="-122"/>
              </a:rPr>
              <a:t>IBM</a:t>
            </a:r>
            <a:r>
              <a:rPr lang="zh-CN" altLang="en-US" sz="2800" b="1">
                <a:latin typeface="宋体" pitchFamily="2" charset="-122"/>
                <a:ea typeface="宋体" pitchFamily="2" charset="-122"/>
              </a:rPr>
              <a:t>是全面的、集成的数据仓库解决方案的供应商，</a:t>
            </a:r>
            <a:r>
              <a:rPr lang="en-US" altLang="zh-CN" sz="2800" b="1">
                <a:latin typeface="宋体" pitchFamily="2" charset="-122"/>
                <a:ea typeface="宋体" pitchFamily="2" charset="-122"/>
              </a:rPr>
              <a:t>IBM</a:t>
            </a:r>
            <a:r>
              <a:rPr lang="zh-CN" altLang="en-US" sz="2800" b="1">
                <a:latin typeface="宋体" pitchFamily="2" charset="-122"/>
                <a:ea typeface="宋体" pitchFamily="2" charset="-122"/>
              </a:rPr>
              <a:t>的数据仓库方案称为</a:t>
            </a:r>
            <a:r>
              <a:rPr lang="en-US" altLang="zh-CN" sz="2800" b="1">
                <a:latin typeface="宋体" pitchFamily="2" charset="-122"/>
                <a:ea typeface="宋体" pitchFamily="2" charset="-122"/>
              </a:rPr>
              <a:t>Visual Warehouse，</a:t>
            </a:r>
            <a:r>
              <a:rPr lang="zh-CN" altLang="en-US" sz="2800" b="1">
                <a:latin typeface="宋体" pitchFamily="2" charset="-122"/>
                <a:ea typeface="宋体" pitchFamily="2" charset="-122"/>
              </a:rPr>
              <a:t>它的产品包括：</a:t>
            </a:r>
          </a:p>
          <a:p>
            <a:pPr marL="765175" lvl="1" indent="-285750">
              <a:spcBef>
                <a:spcPct val="20000"/>
              </a:spcBef>
              <a:buClr>
                <a:schemeClr val="accent2"/>
              </a:buClr>
              <a:buSzPct val="75000"/>
              <a:buFont typeface="Monotype Sorts" pitchFamily="2" charset="2"/>
              <a:buChar char="u"/>
            </a:pPr>
            <a:r>
              <a:rPr lang="zh-CN" altLang="en-US" b="1">
                <a:latin typeface="宋体" pitchFamily="2" charset="-122"/>
                <a:ea typeface="宋体" pitchFamily="2" charset="-122"/>
              </a:rPr>
              <a:t>异构数据存取工具</a:t>
            </a:r>
            <a:r>
              <a:rPr lang="en-US" altLang="zh-CN" b="1">
                <a:latin typeface="宋体" pitchFamily="2" charset="-122"/>
                <a:ea typeface="宋体" pitchFamily="2" charset="-122"/>
              </a:rPr>
              <a:t>DataJoiner</a:t>
            </a:r>
          </a:p>
          <a:p>
            <a:pPr marL="765175" lvl="1" indent="-285750">
              <a:spcBef>
                <a:spcPct val="20000"/>
              </a:spcBef>
              <a:buClr>
                <a:schemeClr val="accent2"/>
              </a:buClr>
              <a:buSzPct val="75000"/>
              <a:buFont typeface="Monotype Sorts" pitchFamily="2" charset="2"/>
              <a:buChar char="u"/>
            </a:pPr>
            <a:r>
              <a:rPr lang="zh-CN" altLang="en-US" b="1">
                <a:latin typeface="宋体" pitchFamily="2" charset="-122"/>
                <a:ea typeface="宋体" pitchFamily="2" charset="-122"/>
              </a:rPr>
              <a:t>目标数据仓库</a:t>
            </a:r>
            <a:r>
              <a:rPr lang="en-US" altLang="zh-CN" b="1">
                <a:latin typeface="宋体" pitchFamily="2" charset="-122"/>
                <a:ea typeface="宋体" pitchFamily="2" charset="-122"/>
              </a:rPr>
              <a:t>DB2</a:t>
            </a:r>
          </a:p>
          <a:p>
            <a:pPr marL="765175" lvl="1" indent="-285750">
              <a:spcBef>
                <a:spcPct val="20000"/>
              </a:spcBef>
              <a:buClr>
                <a:schemeClr val="accent2"/>
              </a:buClr>
              <a:buSzPct val="75000"/>
              <a:buFont typeface="Monotype Sorts" pitchFamily="2" charset="2"/>
              <a:buChar char="u"/>
            </a:pPr>
            <a:r>
              <a:rPr lang="zh-CN" altLang="en-US" b="1">
                <a:latin typeface="宋体" pitchFamily="2" charset="-122"/>
                <a:ea typeface="宋体" pitchFamily="2" charset="-122"/>
              </a:rPr>
              <a:t>运行于</a:t>
            </a:r>
            <a:r>
              <a:rPr lang="en-US" altLang="zh-CN" b="1">
                <a:latin typeface="宋体" pitchFamily="2" charset="-122"/>
                <a:ea typeface="宋体" pitchFamily="2" charset="-122"/>
              </a:rPr>
              <a:t>Windows</a:t>
            </a:r>
            <a:r>
              <a:rPr lang="zh-CN" altLang="en-US" b="1">
                <a:latin typeface="宋体" pitchFamily="2" charset="-122"/>
                <a:ea typeface="宋体" pitchFamily="2" charset="-122"/>
              </a:rPr>
              <a:t>服务器上的可视化数据仓库管理工具</a:t>
            </a:r>
            <a:r>
              <a:rPr lang="en-US" altLang="zh-CN" b="1">
                <a:latin typeface="宋体" pitchFamily="2" charset="-122"/>
                <a:ea typeface="宋体" pitchFamily="2" charset="-122"/>
              </a:rPr>
              <a:t>Visual Warehouse Manager</a:t>
            </a:r>
          </a:p>
          <a:p>
            <a:pPr marL="765175" lvl="1" indent="-285750">
              <a:spcBef>
                <a:spcPct val="20000"/>
              </a:spcBef>
              <a:buClr>
                <a:schemeClr val="accent2"/>
              </a:buClr>
              <a:buSzPct val="75000"/>
              <a:buFont typeface="Monotype Sorts" pitchFamily="2" charset="2"/>
              <a:buChar char="u"/>
            </a:pPr>
            <a:r>
              <a:rPr lang="en-US" altLang="zh-CN" b="1">
                <a:latin typeface="宋体" pitchFamily="2" charset="-122"/>
                <a:ea typeface="宋体" pitchFamily="2" charset="-122"/>
              </a:rPr>
              <a:t>OLAP</a:t>
            </a:r>
            <a:r>
              <a:rPr lang="zh-CN" altLang="en-US" b="1">
                <a:latin typeface="宋体" pitchFamily="2" charset="-122"/>
                <a:ea typeface="宋体" pitchFamily="2" charset="-122"/>
              </a:rPr>
              <a:t>工具</a:t>
            </a:r>
            <a:r>
              <a:rPr lang="en-US" altLang="zh-CN" b="1">
                <a:latin typeface="宋体" pitchFamily="2" charset="-122"/>
                <a:ea typeface="宋体" pitchFamily="2" charset="-122"/>
              </a:rPr>
              <a:t>DB2 OLAP Server</a:t>
            </a:r>
          </a:p>
          <a:p>
            <a:pPr marL="765175" lvl="1" indent="-285750">
              <a:spcBef>
                <a:spcPct val="20000"/>
              </a:spcBef>
              <a:buClr>
                <a:schemeClr val="accent2"/>
              </a:buClr>
              <a:buSzPct val="75000"/>
              <a:buFont typeface="Monotype Sorts" pitchFamily="2" charset="2"/>
              <a:buChar char="u"/>
            </a:pPr>
            <a:r>
              <a:rPr lang="zh-CN" altLang="en-US" b="1">
                <a:latin typeface="宋体" pitchFamily="2" charset="-122"/>
                <a:ea typeface="宋体" pitchFamily="2" charset="-122"/>
              </a:rPr>
              <a:t>数据挖掘工具</a:t>
            </a:r>
            <a:r>
              <a:rPr lang="en-US" altLang="zh-CN" b="1">
                <a:latin typeface="宋体" pitchFamily="2" charset="-122"/>
                <a:ea typeface="宋体" pitchFamily="2" charset="-122"/>
              </a:rPr>
              <a:t>Intelligent Miner</a:t>
            </a:r>
          </a:p>
          <a:p>
            <a:pPr marL="765175" lvl="1" indent="-285750">
              <a:spcBef>
                <a:spcPct val="20000"/>
              </a:spcBef>
              <a:buClr>
                <a:schemeClr val="accent2"/>
              </a:buClr>
              <a:buSzPct val="75000"/>
              <a:buFont typeface="Monotype Sorts" pitchFamily="2" charset="2"/>
              <a:buChar char="u"/>
            </a:pPr>
            <a:r>
              <a:rPr lang="zh-CN" altLang="en-US" b="1">
                <a:latin typeface="宋体" pitchFamily="2" charset="-122"/>
                <a:ea typeface="宋体" pitchFamily="2" charset="-122"/>
              </a:rPr>
              <a:t>元数据管理工具</a:t>
            </a:r>
            <a:r>
              <a:rPr lang="en-US" altLang="zh-CN" b="1">
                <a:latin typeface="宋体" pitchFamily="2" charset="-122"/>
                <a:ea typeface="宋体" pitchFamily="2" charset="-122"/>
              </a:rPr>
              <a:t>DataGuide</a:t>
            </a:r>
          </a:p>
          <a:p>
            <a:pPr marL="765175" lvl="1" indent="-285750">
              <a:spcBef>
                <a:spcPct val="20000"/>
              </a:spcBef>
              <a:buClr>
                <a:schemeClr val="accent2"/>
              </a:buClr>
              <a:buSzPct val="75000"/>
              <a:buFont typeface="Monotype Sorts" pitchFamily="2" charset="2"/>
              <a:buChar char="u"/>
            </a:pPr>
            <a:r>
              <a:rPr lang="zh-CN" altLang="en-US" b="1">
                <a:latin typeface="宋体" pitchFamily="2" charset="-122"/>
                <a:ea typeface="宋体" pitchFamily="2" charset="-122"/>
              </a:rPr>
              <a:t>复制与分配工具</a:t>
            </a:r>
            <a:r>
              <a:rPr lang="en-US" altLang="zh-CN" b="1">
                <a:latin typeface="宋体" pitchFamily="2" charset="-122"/>
                <a:ea typeface="宋体" pitchFamily="2" charset="-122"/>
              </a:rPr>
              <a:t>DPROP/R</a:t>
            </a:r>
          </a:p>
        </p:txBody>
      </p:sp>
    </p:spTree>
  </p:cSld>
  <p:clrMapOvr>
    <a:masterClrMapping/>
  </p:clrMapOvr>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383D29C-184E-45AB-AF94-9B4DA8042678}" type="slidenum">
              <a:rPr lang="en-US"/>
              <a:pPr/>
              <a:t>104</a:t>
            </a:fld>
            <a:endParaRPr lang="en-US"/>
          </a:p>
        </p:txBody>
      </p:sp>
      <p:sp>
        <p:nvSpPr>
          <p:cNvPr id="354306" name="Rectangle 2"/>
          <p:cNvSpPr>
            <a:spLocks noChangeArrowheads="1"/>
          </p:cNvSpPr>
          <p:nvPr/>
        </p:nvSpPr>
        <p:spPr bwMode="auto">
          <a:xfrm>
            <a:off x="835025" y="114300"/>
            <a:ext cx="7772400" cy="647700"/>
          </a:xfrm>
          <a:prstGeom prst="rect">
            <a:avLst/>
          </a:prstGeom>
          <a:noFill/>
          <a:ln w="9525">
            <a:noFill/>
            <a:miter lim="800000"/>
            <a:headEnd/>
            <a:tailEnd/>
          </a:ln>
          <a:effectLst/>
        </p:spPr>
        <p:txBody>
          <a:bodyPr lIns="92075" tIns="46038" rIns="92075" bIns="46038" anchor="ctr"/>
          <a:lstStyle/>
          <a:p>
            <a:pPr algn="ctr"/>
            <a:r>
              <a:rPr lang="en-US" altLang="zh-CN" sz="4400" b="1">
                <a:solidFill>
                  <a:schemeClr val="tx2"/>
                </a:solidFill>
                <a:effectLst>
                  <a:outerShdw blurRad="38100" dist="38100" dir="2700000" algn="tl">
                    <a:srgbClr val="C0C0C0"/>
                  </a:outerShdw>
                </a:effectLst>
                <a:latin typeface="黑体" pitchFamily="2" charset="-122"/>
                <a:ea typeface="黑体" pitchFamily="2" charset="-122"/>
              </a:rPr>
              <a:t>SAS</a:t>
            </a:r>
          </a:p>
        </p:txBody>
      </p:sp>
      <p:sp>
        <p:nvSpPr>
          <p:cNvPr id="354307" name="Rectangle 3"/>
          <p:cNvSpPr>
            <a:spLocks noChangeArrowheads="1"/>
          </p:cNvSpPr>
          <p:nvPr/>
        </p:nvSpPr>
        <p:spPr bwMode="auto">
          <a:xfrm>
            <a:off x="838200" y="1600200"/>
            <a:ext cx="7772400" cy="4648200"/>
          </a:xfrm>
          <a:prstGeom prst="rect">
            <a:avLst/>
          </a:prstGeom>
          <a:noFill/>
          <a:ln w="9525">
            <a:noFill/>
            <a:miter lim="800000"/>
            <a:headEnd/>
            <a:tailEnd/>
          </a:ln>
          <a:effectLst/>
        </p:spPr>
        <p:txBody>
          <a:bodyPr lIns="92075" tIns="46038" rIns="92075" bIns="46038"/>
          <a:lstStyle/>
          <a:p>
            <a:pPr>
              <a:spcBef>
                <a:spcPct val="20000"/>
              </a:spcBef>
              <a:buClr>
                <a:schemeClr val="folHlink"/>
              </a:buClr>
              <a:buSzPct val="130000"/>
              <a:buFont typeface="Wingdings" pitchFamily="2" charset="2"/>
              <a:buChar char="§"/>
            </a:pPr>
            <a:r>
              <a:rPr lang="en-US" altLang="zh-CN" sz="2800">
                <a:latin typeface="Times New Roman" pitchFamily="18" charset="0"/>
                <a:ea typeface="宋体" pitchFamily="2" charset="-122"/>
                <a:cs typeface="Arial" pitchFamily="34" charset="0"/>
              </a:rPr>
              <a:t>SAS</a:t>
            </a:r>
            <a:r>
              <a:rPr lang="zh-CN" altLang="en-US" sz="2800">
                <a:latin typeface="Times New Roman" pitchFamily="18" charset="0"/>
                <a:ea typeface="宋体" pitchFamily="2" charset="-122"/>
                <a:cs typeface="Arial" pitchFamily="34" charset="0"/>
              </a:rPr>
              <a:t>是</a:t>
            </a:r>
            <a:r>
              <a:rPr lang="en-US" altLang="zh-CN" sz="2800">
                <a:solidFill>
                  <a:schemeClr val="folHlink"/>
                </a:solidFill>
                <a:latin typeface="Times New Roman" pitchFamily="18" charset="0"/>
                <a:ea typeface="宋体" pitchFamily="2" charset="-122"/>
                <a:cs typeface="Arial" pitchFamily="34" charset="0"/>
              </a:rPr>
              <a:t>Statistical Analysis System</a:t>
            </a:r>
            <a:r>
              <a:rPr lang="zh-CN" altLang="en-US" sz="2800">
                <a:latin typeface="Times New Roman" pitchFamily="18" charset="0"/>
                <a:ea typeface="宋体" pitchFamily="2" charset="-122"/>
                <a:cs typeface="Arial" pitchFamily="34" charset="0"/>
              </a:rPr>
              <a:t>的缩写， 1976年以前，主要开发和提供统计分析软件工具。</a:t>
            </a:r>
          </a:p>
          <a:p>
            <a:pPr>
              <a:spcBef>
                <a:spcPct val="20000"/>
              </a:spcBef>
              <a:buClr>
                <a:schemeClr val="folHlink"/>
              </a:buClr>
              <a:buSzPct val="130000"/>
              <a:buFont typeface="Wingdings" pitchFamily="2" charset="2"/>
              <a:buChar char="§"/>
            </a:pPr>
            <a:r>
              <a:rPr lang="zh-CN" altLang="en-US" sz="2800">
                <a:latin typeface="Times New Roman" pitchFamily="18" charset="0"/>
                <a:ea typeface="宋体" pitchFamily="2" charset="-122"/>
                <a:cs typeface="Arial" pitchFamily="34" charset="0"/>
              </a:rPr>
              <a:t>1976年以后， 除了统计分析工具之外，</a:t>
            </a:r>
            <a:r>
              <a:rPr lang="en-US" altLang="zh-CN" sz="2800">
                <a:latin typeface="Times New Roman" pitchFamily="18" charset="0"/>
                <a:ea typeface="宋体" pitchFamily="2" charset="-122"/>
                <a:cs typeface="Arial" pitchFamily="34" charset="0"/>
              </a:rPr>
              <a:t>SAS</a:t>
            </a:r>
            <a:r>
              <a:rPr lang="zh-CN" altLang="en-US" sz="2800">
                <a:latin typeface="Times New Roman" pitchFamily="18" charset="0"/>
                <a:ea typeface="宋体" pitchFamily="2" charset="-122"/>
                <a:cs typeface="Arial" pitchFamily="34" charset="0"/>
              </a:rPr>
              <a:t>开始提供决策支持的应用和解决方案，包括数据仓库、数据挖掘、</a:t>
            </a:r>
            <a:r>
              <a:rPr lang="en-US" altLang="zh-CN" sz="2800">
                <a:latin typeface="Times New Roman" pitchFamily="18" charset="0"/>
                <a:ea typeface="宋体" pitchFamily="2" charset="-122"/>
                <a:cs typeface="Arial" pitchFamily="34" charset="0"/>
              </a:rPr>
              <a:t>OLAP</a:t>
            </a:r>
            <a:r>
              <a:rPr lang="zh-CN" altLang="en-US" sz="2800">
                <a:latin typeface="Times New Roman" pitchFamily="18" charset="0"/>
                <a:ea typeface="宋体" pitchFamily="2" charset="-122"/>
                <a:cs typeface="Arial" pitchFamily="34" charset="0"/>
              </a:rPr>
              <a:t>分析、数据可视化</a:t>
            </a:r>
            <a:r>
              <a:rPr lang="en-US" altLang="zh-CN" sz="2800">
                <a:latin typeface="Times New Roman" pitchFamily="18" charset="0"/>
                <a:ea typeface="宋体" pitchFamily="2" charset="-122"/>
                <a:cs typeface="Arial" pitchFamily="34" charset="0"/>
              </a:rPr>
              <a:t>、</a:t>
            </a:r>
            <a:r>
              <a:rPr lang="zh-CN" altLang="en-US" sz="2800">
                <a:latin typeface="Times New Roman" pitchFamily="18" charset="0"/>
                <a:ea typeface="宋体" pitchFamily="2" charset="-122"/>
                <a:cs typeface="Arial" pitchFamily="34" charset="0"/>
              </a:rPr>
              <a:t>应用开发等等。 </a:t>
            </a:r>
          </a:p>
          <a:p>
            <a:pPr>
              <a:spcBef>
                <a:spcPct val="20000"/>
              </a:spcBef>
              <a:buClr>
                <a:schemeClr val="folHlink"/>
              </a:buClr>
              <a:buSzPct val="130000"/>
              <a:buFont typeface="Wingdings" pitchFamily="2" charset="2"/>
              <a:buChar char="§"/>
            </a:pPr>
            <a:r>
              <a:rPr lang="zh-CN" altLang="en-US" sz="2800">
                <a:latin typeface="Times New Roman" pitchFamily="18" charset="0"/>
                <a:ea typeface="宋体" pitchFamily="2" charset="-122"/>
                <a:cs typeface="Arial" pitchFamily="34" charset="0"/>
              </a:rPr>
              <a:t>目前，</a:t>
            </a:r>
            <a:r>
              <a:rPr lang="en-US" altLang="zh-CN" sz="2800">
                <a:latin typeface="Times New Roman" pitchFamily="18" charset="0"/>
                <a:ea typeface="宋体" pitchFamily="2" charset="-122"/>
                <a:cs typeface="Arial" pitchFamily="34" charset="0"/>
              </a:rPr>
              <a:t>SAS</a:t>
            </a:r>
            <a:r>
              <a:rPr lang="zh-CN" altLang="en-US" sz="2800">
                <a:latin typeface="Times New Roman" pitchFamily="18" charset="0"/>
                <a:ea typeface="宋体" pitchFamily="2" charset="-122"/>
                <a:cs typeface="Arial" pitchFamily="34" charset="0"/>
              </a:rPr>
              <a:t>不仅代表</a:t>
            </a:r>
            <a:r>
              <a:rPr lang="en-US" altLang="zh-CN" sz="2800">
                <a:solidFill>
                  <a:schemeClr val="folHlink"/>
                </a:solidFill>
                <a:latin typeface="Times New Roman" pitchFamily="18" charset="0"/>
                <a:ea typeface="宋体" pitchFamily="2" charset="-122"/>
                <a:cs typeface="Arial" pitchFamily="34" charset="0"/>
              </a:rPr>
              <a:t>Statistical Analysis System</a:t>
            </a:r>
            <a:r>
              <a:rPr lang="zh-CN" altLang="en-US" sz="2800">
                <a:latin typeface="Times New Roman" pitchFamily="18" charset="0"/>
                <a:ea typeface="宋体" pitchFamily="2" charset="-122"/>
                <a:cs typeface="Arial" pitchFamily="34" charset="0"/>
              </a:rPr>
              <a:t>的缩写</a:t>
            </a:r>
            <a:r>
              <a:rPr lang="en-US" altLang="zh-CN" sz="2800">
                <a:latin typeface="Times New Roman" pitchFamily="18" charset="0"/>
                <a:ea typeface="宋体" pitchFamily="2" charset="-122"/>
                <a:cs typeface="Arial" pitchFamily="34" charset="0"/>
              </a:rPr>
              <a:t>，</a:t>
            </a:r>
            <a:r>
              <a:rPr lang="zh-CN" altLang="en-US" sz="2800">
                <a:latin typeface="Times New Roman" pitchFamily="18" charset="0"/>
                <a:ea typeface="宋体" pitchFamily="2" charset="-122"/>
                <a:cs typeface="Arial" pitchFamily="34" charset="0"/>
              </a:rPr>
              <a:t>也成为一个提供商业智能和智能决策支持服务和支持的公司。</a:t>
            </a:r>
            <a:endParaRPr lang="en-US" altLang="zh-CN" sz="2800">
              <a:latin typeface="Arial" pitchFamily="34" charset="0"/>
              <a:ea typeface="宋体" pitchFamily="2" charset="-122"/>
              <a:cs typeface="Arial"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A2A17B14-B24A-47F3-B6E3-6A4C9ECB02E2}" type="slidenum">
              <a:rPr lang="en-US"/>
              <a:pPr/>
              <a:t>105</a:t>
            </a:fld>
            <a:endParaRPr lang="en-US"/>
          </a:p>
        </p:txBody>
      </p:sp>
      <p:sp>
        <p:nvSpPr>
          <p:cNvPr id="355330" name="Rectangle 2"/>
          <p:cNvSpPr>
            <a:spLocks noChangeArrowheads="1"/>
          </p:cNvSpPr>
          <p:nvPr/>
        </p:nvSpPr>
        <p:spPr bwMode="auto">
          <a:xfrm>
            <a:off x="835025" y="114300"/>
            <a:ext cx="7772400" cy="647700"/>
          </a:xfrm>
          <a:prstGeom prst="rect">
            <a:avLst/>
          </a:prstGeom>
          <a:noFill/>
          <a:ln w="9525">
            <a:noFill/>
            <a:miter lim="800000"/>
            <a:headEnd/>
            <a:tailEnd/>
          </a:ln>
          <a:effectLst/>
        </p:spPr>
        <p:txBody>
          <a:bodyPr lIns="92075" tIns="46038" rIns="92075" bIns="46038" anchor="ctr"/>
          <a:lstStyle/>
          <a:p>
            <a:pPr algn="ctr"/>
            <a:r>
              <a:rPr lang="en-US" altLang="zh-CN" sz="4400" b="1">
                <a:solidFill>
                  <a:schemeClr val="tx2"/>
                </a:solidFill>
                <a:effectLst>
                  <a:outerShdw blurRad="38100" dist="38100" dir="2700000" algn="tl">
                    <a:srgbClr val="C0C0C0"/>
                  </a:outerShdw>
                </a:effectLst>
                <a:latin typeface="黑体" pitchFamily="2" charset="-122"/>
                <a:ea typeface="黑体" pitchFamily="2" charset="-122"/>
              </a:rPr>
              <a:t>SAS</a:t>
            </a:r>
          </a:p>
        </p:txBody>
      </p:sp>
      <p:sp>
        <p:nvSpPr>
          <p:cNvPr id="355331" name="Rectangle 3"/>
          <p:cNvSpPr>
            <a:spLocks noChangeArrowheads="1"/>
          </p:cNvSpPr>
          <p:nvPr/>
        </p:nvSpPr>
        <p:spPr bwMode="auto">
          <a:xfrm>
            <a:off x="533400" y="1371600"/>
            <a:ext cx="8077200" cy="4953000"/>
          </a:xfrm>
          <a:prstGeom prst="rect">
            <a:avLst/>
          </a:prstGeom>
          <a:noFill/>
          <a:ln w="9525">
            <a:noFill/>
            <a:miter lim="800000"/>
            <a:headEnd/>
            <a:tailEnd/>
          </a:ln>
          <a:effectLst/>
        </p:spPr>
        <p:txBody>
          <a:bodyPr lIns="92075" tIns="46038" rIns="92075" bIns="46038"/>
          <a:lstStyle/>
          <a:p>
            <a:pPr>
              <a:spcBef>
                <a:spcPct val="20000"/>
              </a:spcBef>
              <a:buClr>
                <a:schemeClr val="accent2"/>
              </a:buClr>
              <a:buSzPct val="75000"/>
              <a:buFont typeface="Monotype Sorts" pitchFamily="2" charset="2"/>
              <a:buChar char="u"/>
            </a:pPr>
            <a:r>
              <a:rPr lang="zh-CN" altLang="en-US" sz="2800" b="1">
                <a:solidFill>
                  <a:srgbClr val="000000"/>
                </a:solidFill>
                <a:latin typeface="宋体" pitchFamily="2" charset="-122"/>
                <a:ea typeface="宋体" pitchFamily="2" charset="-122"/>
                <a:cs typeface="Times New Roman" pitchFamily="18" charset="0"/>
              </a:rPr>
              <a:t> </a:t>
            </a:r>
            <a:r>
              <a:rPr lang="en-US" altLang="zh-CN" sz="2800" b="1">
                <a:solidFill>
                  <a:srgbClr val="000000"/>
                </a:solidFill>
                <a:latin typeface="宋体" pitchFamily="2" charset="-122"/>
                <a:ea typeface="宋体" pitchFamily="2" charset="-122"/>
                <a:cs typeface="Times New Roman" pitchFamily="18" charset="0"/>
              </a:rPr>
              <a:t>SAS Warehouse Administrator(SAS/WA)</a:t>
            </a:r>
          </a:p>
          <a:p>
            <a:pPr>
              <a:spcBef>
                <a:spcPct val="20000"/>
              </a:spcBef>
              <a:buClr>
                <a:schemeClr val="accent2"/>
              </a:buClr>
              <a:buSzPct val="75000"/>
              <a:buFont typeface="Monotype Sorts" pitchFamily="2" charset="2"/>
              <a:buNone/>
            </a:pPr>
            <a:r>
              <a:rPr lang="en-US" altLang="zh-CN" sz="2000" b="1">
                <a:solidFill>
                  <a:srgbClr val="000000"/>
                </a:solidFill>
                <a:latin typeface="宋体" pitchFamily="2" charset="-122"/>
                <a:ea typeface="宋体" pitchFamily="2" charset="-122"/>
                <a:cs typeface="Times New Roman" pitchFamily="18" charset="0"/>
              </a:rPr>
              <a:t>   </a:t>
            </a:r>
            <a:r>
              <a:rPr lang="en-US" altLang="zh-CN" sz="2000">
                <a:solidFill>
                  <a:srgbClr val="000000"/>
                </a:solidFill>
                <a:latin typeface="宋体" pitchFamily="2" charset="-122"/>
                <a:ea typeface="宋体" pitchFamily="2" charset="-122"/>
                <a:cs typeface="Times New Roman" pitchFamily="18" charset="0"/>
              </a:rPr>
              <a:t>SAS/WA</a:t>
            </a:r>
            <a:r>
              <a:rPr lang="zh-CN" altLang="en-US" sz="2000">
                <a:solidFill>
                  <a:srgbClr val="000000"/>
                </a:solidFill>
                <a:latin typeface="宋体" pitchFamily="2" charset="-122"/>
                <a:ea typeface="宋体" pitchFamily="2" charset="-122"/>
                <a:cs typeface="Times New Roman" pitchFamily="18" charset="0"/>
              </a:rPr>
              <a:t>是一个非常优秀的可视化数据仓库管理工具，涉及数据仓库建立工程中的各个环节，从数据的提取、过滤、汇总、确认、加载、刷新时序控制，一直到通过元数据(</a:t>
            </a:r>
            <a:r>
              <a:rPr lang="en-US" altLang="zh-CN" sz="2000">
                <a:solidFill>
                  <a:srgbClr val="000000"/>
                </a:solidFill>
                <a:latin typeface="宋体" pitchFamily="2" charset="-122"/>
                <a:ea typeface="宋体" pitchFamily="2" charset="-122"/>
                <a:cs typeface="Times New Roman" pitchFamily="18" charset="0"/>
              </a:rPr>
              <a:t>Meta data)</a:t>
            </a:r>
            <a:r>
              <a:rPr lang="zh-CN" altLang="en-US" sz="2000">
                <a:solidFill>
                  <a:srgbClr val="000000"/>
                </a:solidFill>
                <a:latin typeface="宋体" pitchFamily="2" charset="-122"/>
                <a:ea typeface="宋体" pitchFamily="2" charset="-122"/>
                <a:cs typeface="Times New Roman" pitchFamily="18" charset="0"/>
              </a:rPr>
              <a:t>对数据仓库的有效组织，功能丰富的</a:t>
            </a:r>
            <a:r>
              <a:rPr lang="en-US" altLang="zh-CN" sz="2000">
                <a:solidFill>
                  <a:srgbClr val="000000"/>
                </a:solidFill>
                <a:latin typeface="宋体" pitchFamily="2" charset="-122"/>
                <a:ea typeface="宋体" pitchFamily="2" charset="-122"/>
                <a:cs typeface="Times New Roman" pitchFamily="18" charset="0"/>
              </a:rPr>
              <a:t>SAS/WA </a:t>
            </a:r>
            <a:r>
              <a:rPr lang="zh-CN" altLang="en-US" sz="2000">
                <a:solidFill>
                  <a:srgbClr val="000000"/>
                </a:solidFill>
                <a:latin typeface="宋体" pitchFamily="2" charset="-122"/>
                <a:ea typeface="宋体" pitchFamily="2" charset="-122"/>
                <a:cs typeface="Times New Roman" pitchFamily="18" charset="0"/>
              </a:rPr>
              <a:t>能够帮助人们高效率地管理他们的数据仓库。</a:t>
            </a:r>
          </a:p>
          <a:p>
            <a:pPr>
              <a:spcBef>
                <a:spcPct val="20000"/>
              </a:spcBef>
              <a:buClr>
                <a:schemeClr val="accent2"/>
              </a:buClr>
              <a:buSzPct val="75000"/>
              <a:buFont typeface="Monotype Sorts" pitchFamily="2" charset="2"/>
              <a:buNone/>
            </a:pPr>
            <a:r>
              <a:rPr lang="zh-CN" altLang="en-US" sz="2000">
                <a:solidFill>
                  <a:srgbClr val="000000"/>
                </a:solidFill>
                <a:latin typeface="宋体" pitchFamily="2" charset="-122"/>
                <a:ea typeface="宋体" pitchFamily="2" charset="-122"/>
                <a:cs typeface="Times New Roman" pitchFamily="18" charset="0"/>
              </a:rPr>
              <a:t>  同时，</a:t>
            </a:r>
            <a:r>
              <a:rPr lang="en-US" altLang="zh-CN" sz="2000">
                <a:solidFill>
                  <a:srgbClr val="000000"/>
                </a:solidFill>
                <a:latin typeface="宋体" pitchFamily="2" charset="-122"/>
                <a:ea typeface="宋体" pitchFamily="2" charset="-122"/>
                <a:cs typeface="Times New Roman" pitchFamily="18" charset="0"/>
              </a:rPr>
              <a:t>SAS</a:t>
            </a:r>
            <a:r>
              <a:rPr lang="zh-CN" altLang="en-US" sz="2000">
                <a:solidFill>
                  <a:srgbClr val="000000"/>
                </a:solidFill>
                <a:latin typeface="宋体" pitchFamily="2" charset="-122"/>
                <a:ea typeface="宋体" pitchFamily="2" charset="-122"/>
                <a:cs typeface="Times New Roman" pitchFamily="18" charset="0"/>
              </a:rPr>
              <a:t>最早实现了数据仓库的建立和联机分析处理（</a:t>
            </a:r>
            <a:r>
              <a:rPr lang="en-US" altLang="zh-CN" sz="2000">
                <a:solidFill>
                  <a:srgbClr val="000000"/>
                </a:solidFill>
                <a:latin typeface="宋体" pitchFamily="2" charset="-122"/>
                <a:ea typeface="宋体" pitchFamily="2" charset="-122"/>
                <a:cs typeface="Times New Roman" pitchFamily="18" charset="0"/>
              </a:rPr>
              <a:t>OLAP）</a:t>
            </a:r>
            <a:r>
              <a:rPr lang="zh-CN" altLang="en-US" sz="2000">
                <a:solidFill>
                  <a:srgbClr val="000000"/>
                </a:solidFill>
                <a:latin typeface="宋体" pitchFamily="2" charset="-122"/>
                <a:ea typeface="宋体" pitchFamily="2" charset="-122"/>
                <a:cs typeface="Times New Roman" pitchFamily="18" charset="0"/>
              </a:rPr>
              <a:t>的集成应用，从而为用户提供了完整的决策支持应用解决方案。</a:t>
            </a:r>
          </a:p>
          <a:p>
            <a:pPr>
              <a:spcBef>
                <a:spcPct val="20000"/>
              </a:spcBef>
              <a:buClr>
                <a:schemeClr val="accent2"/>
              </a:buClr>
              <a:buSzPct val="75000"/>
              <a:buFont typeface="Monotype Sorts" pitchFamily="2" charset="2"/>
              <a:buNone/>
            </a:pPr>
            <a:endParaRPr lang="zh-CN" altLang="en-US" sz="1000">
              <a:solidFill>
                <a:srgbClr val="000000"/>
              </a:solidFill>
              <a:latin typeface="Times New Roman" pitchFamily="18" charset="0"/>
              <a:ea typeface="黑体" pitchFamily="2" charset="-122"/>
              <a:cs typeface="Times New Roman" pitchFamily="18" charset="0"/>
            </a:endParaRPr>
          </a:p>
          <a:p>
            <a:pPr>
              <a:spcBef>
                <a:spcPct val="20000"/>
              </a:spcBef>
              <a:buClr>
                <a:schemeClr val="accent2"/>
              </a:buClr>
              <a:buSzPct val="75000"/>
              <a:buFont typeface="Monotype Sorts" pitchFamily="2" charset="2"/>
              <a:buNone/>
            </a:pPr>
            <a:r>
              <a:rPr lang="zh-CN" altLang="en-US" sz="2000">
                <a:solidFill>
                  <a:srgbClr val="000000"/>
                </a:solidFill>
                <a:latin typeface="Times New Roman" pitchFamily="18" charset="0"/>
                <a:ea typeface="黑体" pitchFamily="2" charset="-122"/>
                <a:cs typeface="Times New Roman" pitchFamily="18" charset="0"/>
              </a:rPr>
              <a:t>软件分类                             软件选型</a:t>
            </a:r>
            <a:endParaRPr lang="zh-CN" altLang="en-US" sz="2000">
              <a:solidFill>
                <a:srgbClr val="000000"/>
              </a:solidFill>
              <a:latin typeface="宋体" pitchFamily="2" charset="-122"/>
              <a:ea typeface="宋体" pitchFamily="2" charset="-122"/>
              <a:cs typeface="Times New Roman" pitchFamily="18" charset="0"/>
            </a:endParaRPr>
          </a:p>
          <a:p>
            <a:pPr>
              <a:spcBef>
                <a:spcPct val="20000"/>
              </a:spcBef>
              <a:buClr>
                <a:schemeClr val="accent2"/>
              </a:buClr>
              <a:buSzPct val="75000"/>
              <a:buFont typeface="Monotype Sorts" pitchFamily="2" charset="2"/>
              <a:buNone/>
            </a:pPr>
            <a:r>
              <a:rPr lang="zh-CN" altLang="en-US" sz="2000">
                <a:solidFill>
                  <a:srgbClr val="000000"/>
                </a:solidFill>
                <a:latin typeface="宋体" pitchFamily="2" charset="-122"/>
                <a:ea typeface="宋体" pitchFamily="2" charset="-122"/>
              </a:rPr>
              <a:t>数据库          可选</a:t>
            </a:r>
            <a:r>
              <a:rPr lang="en-US" altLang="zh-CN" sz="2000">
                <a:solidFill>
                  <a:srgbClr val="000000"/>
                </a:solidFill>
                <a:latin typeface="宋体" pitchFamily="2" charset="-122"/>
                <a:ea typeface="宋体" pitchFamily="2" charset="-122"/>
              </a:rPr>
              <a:t>Informix</a:t>
            </a:r>
            <a:r>
              <a:rPr lang="zh-CN" altLang="en-US" sz="2000">
                <a:solidFill>
                  <a:srgbClr val="000000"/>
                </a:solidFill>
                <a:latin typeface="宋体" pitchFamily="2" charset="-122"/>
                <a:ea typeface="宋体" pitchFamily="2" charset="-122"/>
              </a:rPr>
              <a:t>或</a:t>
            </a:r>
            <a:r>
              <a:rPr lang="en-US" altLang="zh-CN" sz="2000">
                <a:solidFill>
                  <a:srgbClr val="000000"/>
                </a:solidFill>
                <a:latin typeface="宋体" pitchFamily="2" charset="-122"/>
                <a:ea typeface="宋体" pitchFamily="2" charset="-122"/>
              </a:rPr>
              <a:t>Oracle</a:t>
            </a:r>
            <a:r>
              <a:rPr lang="zh-CN" altLang="en-US" sz="2000">
                <a:solidFill>
                  <a:srgbClr val="000000"/>
                </a:solidFill>
                <a:latin typeface="宋体" pitchFamily="2" charset="-122"/>
                <a:ea typeface="宋体" pitchFamily="2" charset="-122"/>
              </a:rPr>
              <a:t>数据库</a:t>
            </a:r>
          </a:p>
          <a:p>
            <a:pPr>
              <a:spcBef>
                <a:spcPct val="20000"/>
              </a:spcBef>
              <a:buClr>
                <a:schemeClr val="accent2"/>
              </a:buClr>
              <a:buSzPct val="75000"/>
              <a:buFont typeface="Monotype Sorts" pitchFamily="2" charset="2"/>
              <a:buNone/>
            </a:pPr>
            <a:r>
              <a:rPr lang="zh-CN" altLang="en-US" sz="2000">
                <a:solidFill>
                  <a:srgbClr val="000000"/>
                </a:solidFill>
                <a:latin typeface="宋体" pitchFamily="2" charset="-122"/>
                <a:ea typeface="宋体" pitchFamily="2" charset="-122"/>
              </a:rPr>
              <a:t>数据仓库工具    </a:t>
            </a:r>
            <a:r>
              <a:rPr lang="en-US" altLang="zh-CN" sz="2000">
                <a:solidFill>
                  <a:srgbClr val="000000"/>
                </a:solidFill>
                <a:latin typeface="宋体" pitchFamily="2" charset="-122"/>
                <a:ea typeface="宋体" pitchFamily="2" charset="-122"/>
              </a:rPr>
              <a:t>SAS/Warehouse Administrator</a:t>
            </a:r>
          </a:p>
          <a:p>
            <a:pPr>
              <a:spcBef>
                <a:spcPct val="20000"/>
              </a:spcBef>
              <a:buClr>
                <a:schemeClr val="accent2"/>
              </a:buClr>
              <a:buSzPct val="75000"/>
              <a:buFont typeface="Monotype Sorts" pitchFamily="2" charset="2"/>
              <a:buNone/>
            </a:pPr>
            <a:r>
              <a:rPr lang="en-US" altLang="zh-CN" sz="2000">
                <a:solidFill>
                  <a:srgbClr val="000000"/>
                </a:solidFill>
                <a:latin typeface="宋体" pitchFamily="2" charset="-122"/>
                <a:ea typeface="宋体" pitchFamily="2" charset="-122"/>
              </a:rPr>
              <a:t>OLAP</a:t>
            </a:r>
            <a:r>
              <a:rPr lang="zh-CN" altLang="en-US" sz="2000">
                <a:solidFill>
                  <a:srgbClr val="000000"/>
                </a:solidFill>
                <a:latin typeface="宋体" pitchFamily="2" charset="-122"/>
                <a:ea typeface="宋体" pitchFamily="2" charset="-122"/>
              </a:rPr>
              <a:t>服务器      </a:t>
            </a:r>
            <a:r>
              <a:rPr lang="en-US" altLang="zh-CN" sz="2000">
                <a:solidFill>
                  <a:srgbClr val="000000"/>
                </a:solidFill>
                <a:latin typeface="宋体" pitchFamily="2" charset="-122"/>
                <a:ea typeface="宋体" pitchFamily="2" charset="-122"/>
              </a:rPr>
              <a:t>SAS/MDDB Server</a:t>
            </a:r>
          </a:p>
          <a:p>
            <a:pPr>
              <a:spcBef>
                <a:spcPct val="20000"/>
              </a:spcBef>
              <a:buClr>
                <a:schemeClr val="accent2"/>
              </a:buClr>
              <a:buSzPct val="75000"/>
              <a:buFont typeface="Monotype Sorts" pitchFamily="2" charset="2"/>
              <a:buNone/>
            </a:pPr>
            <a:r>
              <a:rPr lang="zh-CN" altLang="en-US" sz="2000">
                <a:solidFill>
                  <a:srgbClr val="000000"/>
                </a:solidFill>
                <a:latin typeface="宋体" pitchFamily="2" charset="-122"/>
                <a:ea typeface="宋体" pitchFamily="2" charset="-122"/>
              </a:rPr>
              <a:t>分析预测工具    </a:t>
            </a:r>
            <a:r>
              <a:rPr lang="en-US" altLang="zh-CN" sz="2000">
                <a:solidFill>
                  <a:srgbClr val="000000"/>
                </a:solidFill>
                <a:latin typeface="宋体" pitchFamily="2" charset="-122"/>
                <a:ea typeface="宋体" pitchFamily="2" charset="-122"/>
              </a:rPr>
              <a:t>SAS/Enterprise Guide (</a:t>
            </a:r>
            <a:r>
              <a:rPr lang="zh-CN" altLang="en-US" sz="2000">
                <a:solidFill>
                  <a:srgbClr val="000000"/>
                </a:solidFill>
                <a:latin typeface="宋体" pitchFamily="2" charset="-122"/>
                <a:ea typeface="宋体" pitchFamily="2" charset="-122"/>
              </a:rPr>
              <a:t>或自行开发的报表工具)</a:t>
            </a:r>
          </a:p>
          <a:p>
            <a:pPr>
              <a:spcBef>
                <a:spcPct val="20000"/>
              </a:spcBef>
              <a:buClr>
                <a:schemeClr val="accent2"/>
              </a:buClr>
              <a:buSzPct val="75000"/>
              <a:buFont typeface="Monotype Sorts" pitchFamily="2" charset="2"/>
              <a:buNone/>
            </a:pPr>
            <a:r>
              <a:rPr lang="zh-CN" altLang="en-US" sz="2000">
                <a:solidFill>
                  <a:srgbClr val="000000"/>
                </a:solidFill>
                <a:latin typeface="宋体" pitchFamily="2" charset="-122"/>
                <a:ea typeface="宋体" pitchFamily="2" charset="-122"/>
              </a:rPr>
              <a:t>数据挖掘工具    </a:t>
            </a:r>
            <a:r>
              <a:rPr lang="en-US" altLang="zh-CN" sz="2000">
                <a:solidFill>
                  <a:srgbClr val="000000"/>
                </a:solidFill>
                <a:latin typeface="宋体" pitchFamily="2" charset="-122"/>
                <a:ea typeface="宋体" pitchFamily="2" charset="-122"/>
              </a:rPr>
              <a:t>SAS/Enterprise Miner</a:t>
            </a:r>
            <a:endParaRPr lang="zh-CN" altLang="en-US" sz="2000">
              <a:solidFill>
                <a:srgbClr val="000000"/>
              </a:solidFill>
              <a:latin typeface="宋体" pitchFamily="2" charset="-122"/>
              <a:ea typeface="宋体" pitchFamily="2" charset="-122"/>
            </a:endParaRPr>
          </a:p>
        </p:txBody>
      </p:sp>
      <p:sp>
        <p:nvSpPr>
          <p:cNvPr id="355332" name="Line 4"/>
          <p:cNvSpPr>
            <a:spLocks noChangeShapeType="1"/>
          </p:cNvSpPr>
          <p:nvPr/>
        </p:nvSpPr>
        <p:spPr bwMode="auto">
          <a:xfrm>
            <a:off x="685800" y="4343400"/>
            <a:ext cx="7772400" cy="0"/>
          </a:xfrm>
          <a:prstGeom prst="line">
            <a:avLst/>
          </a:prstGeom>
          <a:noFill/>
          <a:ln w="12700" cap="sq">
            <a:solidFill>
              <a:schemeClr val="tx1"/>
            </a:solidFill>
            <a:round/>
            <a:headEnd type="none" w="sm" len="sm"/>
            <a:tailEnd type="none" w="sm" len="sm"/>
          </a:ln>
          <a:effectLst/>
        </p:spPr>
        <p:txBody>
          <a:bodyPr wrap="none"/>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A01E7DD-D9E0-46C2-B384-7208C24FD60A}" type="slidenum">
              <a:rPr lang="en-US"/>
              <a:pPr/>
              <a:t>106</a:t>
            </a:fld>
            <a:endParaRPr lang="en-US"/>
          </a:p>
        </p:txBody>
      </p:sp>
      <p:sp>
        <p:nvSpPr>
          <p:cNvPr id="356354" name="Rectangle 2"/>
          <p:cNvSpPr>
            <a:spLocks noChangeArrowheads="1"/>
          </p:cNvSpPr>
          <p:nvPr/>
        </p:nvSpPr>
        <p:spPr bwMode="auto">
          <a:xfrm>
            <a:off x="835025" y="114300"/>
            <a:ext cx="7772400" cy="647700"/>
          </a:xfrm>
          <a:prstGeom prst="rect">
            <a:avLst/>
          </a:prstGeom>
          <a:noFill/>
          <a:ln w="9525">
            <a:noFill/>
            <a:miter lim="800000"/>
            <a:headEnd/>
            <a:tailEnd/>
          </a:ln>
          <a:effectLst/>
        </p:spPr>
        <p:txBody>
          <a:bodyPr lIns="92075" tIns="46038" rIns="92075" bIns="46038" anchor="ctr"/>
          <a:lstStyle/>
          <a:p>
            <a:pPr algn="ctr"/>
            <a:r>
              <a:rPr lang="en-US" altLang="zh-CN" sz="4400" b="1">
                <a:solidFill>
                  <a:schemeClr val="tx2"/>
                </a:solidFill>
                <a:effectLst>
                  <a:outerShdw blurRad="38100" dist="38100" dir="2700000" algn="tl">
                    <a:srgbClr val="C0C0C0"/>
                  </a:outerShdw>
                </a:effectLst>
                <a:latin typeface="黑体" pitchFamily="2" charset="-122"/>
                <a:ea typeface="黑体" pitchFamily="2" charset="-122"/>
              </a:rPr>
              <a:t>Oracle</a:t>
            </a:r>
          </a:p>
        </p:txBody>
      </p:sp>
      <p:sp>
        <p:nvSpPr>
          <p:cNvPr id="356355" name="Rectangle 3"/>
          <p:cNvSpPr>
            <a:spLocks noChangeArrowheads="1"/>
          </p:cNvSpPr>
          <p:nvPr/>
        </p:nvSpPr>
        <p:spPr bwMode="auto">
          <a:xfrm>
            <a:off x="838200" y="1219200"/>
            <a:ext cx="7772400" cy="5029200"/>
          </a:xfrm>
          <a:prstGeom prst="rect">
            <a:avLst/>
          </a:prstGeom>
          <a:noFill/>
          <a:ln w="9525">
            <a:noFill/>
            <a:miter lim="800000"/>
            <a:headEnd/>
            <a:tailEnd/>
          </a:ln>
          <a:effectLst/>
        </p:spPr>
        <p:txBody>
          <a:bodyPr lIns="92075" tIns="46038" rIns="92075" bIns="46038"/>
          <a:lstStyle/>
          <a:p>
            <a:pPr>
              <a:spcBef>
                <a:spcPct val="20000"/>
              </a:spcBef>
              <a:buClr>
                <a:schemeClr val="accent2"/>
              </a:buClr>
              <a:buSzPct val="75000"/>
              <a:buFont typeface="Monotype Sorts" pitchFamily="2" charset="2"/>
              <a:buChar char="u"/>
            </a:pPr>
            <a:r>
              <a:rPr lang="zh-CN" altLang="en-US" b="1">
                <a:solidFill>
                  <a:srgbClr val="000000"/>
                </a:solidFill>
                <a:latin typeface="Times New Roman" pitchFamily="18" charset="0"/>
                <a:ea typeface="宋体" pitchFamily="2" charset="-122"/>
                <a:cs typeface="Times New Roman" pitchFamily="18" charset="0"/>
              </a:rPr>
              <a:t> </a:t>
            </a:r>
            <a:r>
              <a:rPr lang="zh-CN" altLang="en-US" b="1">
                <a:latin typeface="Times New Roman" pitchFamily="18" charset="0"/>
                <a:ea typeface="宋体" pitchFamily="2" charset="-122"/>
                <a:cs typeface="Times New Roman" pitchFamily="18" charset="0"/>
              </a:rPr>
              <a:t> </a:t>
            </a:r>
            <a:r>
              <a:rPr lang="zh-CN" altLang="en-US" b="1">
                <a:solidFill>
                  <a:srgbClr val="000000"/>
                </a:solidFill>
                <a:latin typeface="Times New Roman" pitchFamily="18" charset="0"/>
                <a:ea typeface="宋体" pitchFamily="2" charset="-122"/>
                <a:cs typeface="Times New Roman" pitchFamily="18" charset="0"/>
              </a:rPr>
              <a:t> 系列</a:t>
            </a:r>
            <a:r>
              <a:rPr lang="zh-CN" altLang="en-US" b="1">
                <a:solidFill>
                  <a:srgbClr val="000000"/>
                </a:solidFill>
                <a:latin typeface="宋体" pitchFamily="2" charset="-122"/>
                <a:ea typeface="宋体" pitchFamily="2" charset="-122"/>
                <a:cs typeface="Times New Roman" pitchFamily="18" charset="0"/>
              </a:rPr>
              <a:t>软件</a:t>
            </a:r>
          </a:p>
          <a:p>
            <a:pPr>
              <a:spcBef>
                <a:spcPct val="20000"/>
              </a:spcBef>
              <a:buClr>
                <a:schemeClr val="accent2"/>
              </a:buClr>
              <a:buSzPct val="75000"/>
              <a:buFont typeface="Monotype Sorts" pitchFamily="2" charset="2"/>
              <a:buNone/>
            </a:pPr>
            <a:r>
              <a:rPr lang="zh-CN" altLang="en-US" b="1">
                <a:solidFill>
                  <a:srgbClr val="000000"/>
                </a:solidFill>
                <a:latin typeface="宋体" pitchFamily="2" charset="-122"/>
                <a:ea typeface="宋体" pitchFamily="2" charset="-122"/>
                <a:cs typeface="Times New Roman" pitchFamily="18" charset="0"/>
              </a:rPr>
              <a:t>数据库服务器：</a:t>
            </a:r>
            <a:r>
              <a:rPr lang="en-US" altLang="zh-CN" b="1">
                <a:solidFill>
                  <a:srgbClr val="000000"/>
                </a:solidFill>
                <a:latin typeface="宋体" pitchFamily="2" charset="-122"/>
                <a:ea typeface="宋体" pitchFamily="2" charset="-122"/>
                <a:cs typeface="Times New Roman" pitchFamily="18" charset="0"/>
              </a:rPr>
              <a:t>Oracle8i，Oracle9i，Oracle10g</a:t>
            </a:r>
          </a:p>
          <a:p>
            <a:pPr>
              <a:spcBef>
                <a:spcPct val="20000"/>
              </a:spcBef>
              <a:buClr>
                <a:schemeClr val="accent2"/>
              </a:buClr>
              <a:buSzPct val="75000"/>
              <a:buFont typeface="Monotype Sorts" pitchFamily="2" charset="2"/>
              <a:buNone/>
            </a:pPr>
            <a:r>
              <a:rPr lang="zh-CN" altLang="en-US" b="1">
                <a:solidFill>
                  <a:srgbClr val="000000"/>
                </a:solidFill>
                <a:latin typeface="宋体" pitchFamily="2" charset="-122"/>
                <a:ea typeface="宋体" pitchFamily="2" charset="-122"/>
                <a:cs typeface="Times New Roman" pitchFamily="18" charset="0"/>
              </a:rPr>
              <a:t>数据仓库构建工具：</a:t>
            </a:r>
            <a:r>
              <a:rPr lang="en-US" altLang="zh-CN" b="1">
                <a:solidFill>
                  <a:srgbClr val="000000"/>
                </a:solidFill>
                <a:latin typeface="宋体" pitchFamily="2" charset="-122"/>
                <a:ea typeface="宋体" pitchFamily="2" charset="-122"/>
                <a:cs typeface="Times New Roman" pitchFamily="18" charset="0"/>
              </a:rPr>
              <a:t>Oracle Warehouse Builder</a:t>
            </a:r>
          </a:p>
          <a:p>
            <a:pPr>
              <a:spcBef>
                <a:spcPct val="20000"/>
              </a:spcBef>
              <a:buClr>
                <a:schemeClr val="accent2"/>
              </a:buClr>
              <a:buSzPct val="75000"/>
              <a:buFont typeface="Monotype Sorts" pitchFamily="2" charset="2"/>
              <a:buNone/>
            </a:pPr>
            <a:r>
              <a:rPr lang="zh-CN" altLang="en-US" b="1">
                <a:solidFill>
                  <a:srgbClr val="000000"/>
                </a:solidFill>
                <a:latin typeface="宋体" pitchFamily="2" charset="-122"/>
                <a:ea typeface="宋体" pitchFamily="2" charset="-122"/>
                <a:cs typeface="Times New Roman" pitchFamily="18" charset="0"/>
              </a:rPr>
              <a:t>通用的数据仓库元数据管理工具：</a:t>
            </a:r>
          </a:p>
          <a:p>
            <a:pPr>
              <a:spcBef>
                <a:spcPct val="20000"/>
              </a:spcBef>
              <a:buClr>
                <a:schemeClr val="accent2"/>
              </a:buClr>
              <a:buSzPct val="75000"/>
              <a:buFont typeface="Monotype Sorts" pitchFamily="2" charset="2"/>
              <a:buNone/>
            </a:pPr>
            <a:r>
              <a:rPr lang="zh-CN" altLang="en-US" b="1">
                <a:solidFill>
                  <a:srgbClr val="000000"/>
                </a:solidFill>
                <a:latin typeface="宋体" pitchFamily="2" charset="-122"/>
                <a:ea typeface="宋体" pitchFamily="2" charset="-122"/>
                <a:cs typeface="Times New Roman" pitchFamily="18" charset="0"/>
              </a:rPr>
              <a:t>                </a:t>
            </a:r>
            <a:r>
              <a:rPr lang="en-US" altLang="zh-CN" b="1">
                <a:solidFill>
                  <a:srgbClr val="000000"/>
                </a:solidFill>
                <a:latin typeface="宋体" pitchFamily="2" charset="-122"/>
                <a:ea typeface="宋体" pitchFamily="2" charset="-122"/>
                <a:cs typeface="Times New Roman" pitchFamily="18" charset="0"/>
              </a:rPr>
              <a:t>Common Warehouse Metadata</a:t>
            </a:r>
          </a:p>
          <a:p>
            <a:pPr>
              <a:spcBef>
                <a:spcPct val="20000"/>
              </a:spcBef>
              <a:buClr>
                <a:schemeClr val="accent2"/>
              </a:buClr>
              <a:buSzPct val="75000"/>
              <a:buFont typeface="Monotype Sorts" pitchFamily="2" charset="2"/>
              <a:buNone/>
            </a:pPr>
            <a:r>
              <a:rPr lang="en-US" altLang="zh-CN" b="1">
                <a:solidFill>
                  <a:srgbClr val="000000"/>
                </a:solidFill>
                <a:latin typeface="宋体" pitchFamily="2" charset="-122"/>
                <a:ea typeface="宋体" pitchFamily="2" charset="-122"/>
                <a:cs typeface="Times New Roman" pitchFamily="18" charset="0"/>
              </a:rPr>
              <a:t>ETL</a:t>
            </a:r>
            <a:r>
              <a:rPr lang="zh-CN" altLang="en-US" b="1">
                <a:solidFill>
                  <a:srgbClr val="000000"/>
                </a:solidFill>
                <a:latin typeface="宋体" pitchFamily="2" charset="-122"/>
                <a:ea typeface="宋体" pitchFamily="2" charset="-122"/>
                <a:cs typeface="Times New Roman" pitchFamily="18" charset="0"/>
              </a:rPr>
              <a:t>工具：</a:t>
            </a:r>
            <a:r>
              <a:rPr lang="en-US" altLang="zh-CN" b="1">
                <a:solidFill>
                  <a:srgbClr val="000000"/>
                </a:solidFill>
                <a:latin typeface="宋体" pitchFamily="2" charset="-122"/>
                <a:ea typeface="宋体" pitchFamily="2" charset="-122"/>
                <a:cs typeface="Times New Roman" pitchFamily="18" charset="0"/>
              </a:rPr>
              <a:t>SQL*loader</a:t>
            </a:r>
          </a:p>
          <a:p>
            <a:pPr>
              <a:spcBef>
                <a:spcPct val="20000"/>
              </a:spcBef>
              <a:buClr>
                <a:schemeClr val="accent2"/>
              </a:buClr>
              <a:buSzPct val="75000"/>
              <a:buFont typeface="Monotype Sorts" pitchFamily="2" charset="2"/>
              <a:buNone/>
            </a:pPr>
            <a:r>
              <a:rPr lang="zh-CN" altLang="en-US" b="1">
                <a:solidFill>
                  <a:srgbClr val="000000"/>
                </a:solidFill>
                <a:latin typeface="宋体" pitchFamily="2" charset="-122"/>
                <a:ea typeface="宋体" pitchFamily="2" charset="-122"/>
                <a:cs typeface="Times New Roman" pitchFamily="18" charset="0"/>
              </a:rPr>
              <a:t>多维数据服务器：</a:t>
            </a:r>
            <a:r>
              <a:rPr lang="en-US" altLang="zh-CN" b="1">
                <a:solidFill>
                  <a:srgbClr val="000000"/>
                </a:solidFill>
                <a:latin typeface="宋体" pitchFamily="2" charset="-122"/>
                <a:ea typeface="宋体" pitchFamily="2" charset="-122"/>
                <a:cs typeface="Times New Roman" pitchFamily="18" charset="0"/>
              </a:rPr>
              <a:t>Oracle Express Server(Web agent)</a:t>
            </a:r>
          </a:p>
          <a:p>
            <a:pPr>
              <a:spcBef>
                <a:spcPct val="20000"/>
              </a:spcBef>
              <a:buClr>
                <a:schemeClr val="accent2"/>
              </a:buClr>
              <a:buSzPct val="75000"/>
              <a:buFont typeface="Monotype Sorts" pitchFamily="2" charset="2"/>
              <a:buNone/>
            </a:pPr>
            <a:r>
              <a:rPr lang="en-US" altLang="zh-CN" b="1">
                <a:solidFill>
                  <a:srgbClr val="000000"/>
                </a:solidFill>
                <a:latin typeface="宋体" pitchFamily="2" charset="-122"/>
                <a:ea typeface="宋体" pitchFamily="2" charset="-122"/>
                <a:cs typeface="Times New Roman" pitchFamily="18" charset="0"/>
              </a:rPr>
              <a:t>OLAP</a:t>
            </a:r>
            <a:r>
              <a:rPr lang="zh-CN" altLang="en-US" b="1">
                <a:solidFill>
                  <a:srgbClr val="000000"/>
                </a:solidFill>
                <a:latin typeface="宋体" pitchFamily="2" charset="-122"/>
                <a:ea typeface="宋体" pitchFamily="2" charset="-122"/>
                <a:cs typeface="Times New Roman" pitchFamily="18" charset="0"/>
              </a:rPr>
              <a:t>工具集：</a:t>
            </a:r>
            <a:r>
              <a:rPr lang="en-US" altLang="zh-CN" b="1">
                <a:solidFill>
                  <a:srgbClr val="000000"/>
                </a:solidFill>
                <a:latin typeface="宋体" pitchFamily="2" charset="-122"/>
                <a:ea typeface="宋体" pitchFamily="2" charset="-122"/>
                <a:cs typeface="Times New Roman" pitchFamily="18" charset="0"/>
              </a:rPr>
              <a:t>Oracle Discoverer、</a:t>
            </a:r>
          </a:p>
          <a:p>
            <a:pPr>
              <a:spcBef>
                <a:spcPct val="20000"/>
              </a:spcBef>
              <a:buClr>
                <a:schemeClr val="accent2"/>
              </a:buClr>
              <a:buSzPct val="75000"/>
              <a:buFont typeface="Monotype Sorts" pitchFamily="2" charset="2"/>
              <a:buNone/>
            </a:pPr>
            <a:r>
              <a:rPr lang="en-US" altLang="zh-CN" b="1">
                <a:solidFill>
                  <a:srgbClr val="000000"/>
                </a:solidFill>
                <a:latin typeface="宋体" pitchFamily="2" charset="-122"/>
                <a:ea typeface="宋体" pitchFamily="2" charset="-122"/>
                <a:cs typeface="Times New Roman" pitchFamily="18" charset="0"/>
              </a:rPr>
              <a:t>            Oracle Express Analyzer</a:t>
            </a:r>
          </a:p>
          <a:p>
            <a:pPr>
              <a:spcBef>
                <a:spcPct val="20000"/>
              </a:spcBef>
              <a:buClr>
                <a:schemeClr val="accent2"/>
              </a:buClr>
              <a:buSzPct val="75000"/>
              <a:buFont typeface="Monotype Sorts" pitchFamily="2" charset="2"/>
              <a:buNone/>
            </a:pPr>
            <a:r>
              <a:rPr lang="en-US" altLang="zh-CN" b="1">
                <a:solidFill>
                  <a:srgbClr val="000000"/>
                </a:solidFill>
                <a:latin typeface="宋体" pitchFamily="2" charset="-122"/>
                <a:ea typeface="宋体" pitchFamily="2" charset="-122"/>
                <a:cs typeface="Times New Roman" pitchFamily="18" charset="0"/>
              </a:rPr>
              <a:t>            Oracle Express Objects</a:t>
            </a:r>
          </a:p>
          <a:p>
            <a:pPr>
              <a:spcBef>
                <a:spcPct val="20000"/>
              </a:spcBef>
              <a:buClr>
                <a:schemeClr val="accent2"/>
              </a:buClr>
              <a:buSzPct val="75000"/>
              <a:buFont typeface="Monotype Sorts" pitchFamily="2" charset="2"/>
              <a:buNone/>
            </a:pPr>
            <a:r>
              <a:rPr lang="zh-CN" altLang="en-US" b="1">
                <a:solidFill>
                  <a:srgbClr val="000000"/>
                </a:solidFill>
                <a:latin typeface="宋体" pitchFamily="2" charset="-122"/>
                <a:ea typeface="宋体" pitchFamily="2" charset="-122"/>
                <a:cs typeface="Times New Roman" pitchFamily="18" charset="0"/>
              </a:rPr>
              <a:t>数据挖掘工具：</a:t>
            </a:r>
          </a:p>
          <a:p>
            <a:pPr>
              <a:spcBef>
                <a:spcPct val="20000"/>
              </a:spcBef>
              <a:buClr>
                <a:schemeClr val="accent2"/>
              </a:buClr>
              <a:buSzPct val="75000"/>
              <a:buFont typeface="Monotype Sorts" pitchFamily="2" charset="2"/>
              <a:buNone/>
            </a:pPr>
            <a:r>
              <a:rPr lang="zh-CN" altLang="en-US" b="1">
                <a:solidFill>
                  <a:srgbClr val="000000"/>
                </a:solidFill>
                <a:latin typeface="宋体" pitchFamily="2" charset="-122"/>
                <a:ea typeface="宋体" pitchFamily="2" charset="-122"/>
                <a:cs typeface="Times New Roman" pitchFamily="18" charset="0"/>
              </a:rPr>
              <a:t>         </a:t>
            </a:r>
            <a:r>
              <a:rPr lang="en-US" altLang="zh-CN" b="1">
                <a:solidFill>
                  <a:srgbClr val="000000"/>
                </a:solidFill>
                <a:latin typeface="宋体" pitchFamily="2" charset="-122"/>
                <a:ea typeface="宋体" pitchFamily="2" charset="-122"/>
                <a:cs typeface="Times New Roman" pitchFamily="18" charset="0"/>
              </a:rPr>
              <a:t>Oracle Data Mining Suite(Oracle Darwin)</a:t>
            </a:r>
          </a:p>
        </p:txBody>
      </p:sp>
    </p:spTree>
  </p:cSld>
  <p:clrMapOvr>
    <a:masterClrMapping/>
  </p:clrMapOvr>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0124198-478E-4034-984C-909A3C6BADFC}" type="slidenum">
              <a:rPr lang="en-US"/>
              <a:pPr/>
              <a:t>107</a:t>
            </a:fld>
            <a:endParaRPr lang="en-US"/>
          </a:p>
        </p:txBody>
      </p:sp>
      <p:sp>
        <p:nvSpPr>
          <p:cNvPr id="357378" name="Rectangle 2"/>
          <p:cNvSpPr>
            <a:spLocks noChangeArrowheads="1"/>
          </p:cNvSpPr>
          <p:nvPr/>
        </p:nvSpPr>
        <p:spPr bwMode="auto">
          <a:xfrm>
            <a:off x="835025" y="114300"/>
            <a:ext cx="7772400" cy="647700"/>
          </a:xfrm>
          <a:prstGeom prst="rect">
            <a:avLst/>
          </a:prstGeom>
          <a:noFill/>
          <a:ln w="9525">
            <a:noFill/>
            <a:miter lim="800000"/>
            <a:headEnd/>
            <a:tailEnd/>
          </a:ln>
          <a:effectLst/>
        </p:spPr>
        <p:txBody>
          <a:bodyPr lIns="92075" tIns="46038" rIns="92075" bIns="46038" anchor="ctr"/>
          <a:lstStyle/>
          <a:p>
            <a:pPr algn="ctr"/>
            <a:r>
              <a:rPr lang="en-US" altLang="zh-CN" sz="4400" b="1">
                <a:solidFill>
                  <a:schemeClr val="tx2"/>
                </a:solidFill>
                <a:effectLst>
                  <a:outerShdw blurRad="38100" dist="38100" dir="2700000" algn="tl">
                    <a:srgbClr val="C0C0C0"/>
                  </a:outerShdw>
                </a:effectLst>
                <a:latin typeface="黑体" pitchFamily="2" charset="-122"/>
                <a:ea typeface="黑体" pitchFamily="2" charset="-122"/>
              </a:rPr>
              <a:t>Oracle</a:t>
            </a:r>
          </a:p>
        </p:txBody>
      </p:sp>
      <p:sp>
        <p:nvSpPr>
          <p:cNvPr id="357379" name="Rectangle 3"/>
          <p:cNvSpPr>
            <a:spLocks noChangeArrowheads="1"/>
          </p:cNvSpPr>
          <p:nvPr/>
        </p:nvSpPr>
        <p:spPr bwMode="auto">
          <a:xfrm>
            <a:off x="609600" y="1524000"/>
            <a:ext cx="8001000" cy="4648200"/>
          </a:xfrm>
          <a:prstGeom prst="rect">
            <a:avLst/>
          </a:prstGeom>
          <a:noFill/>
          <a:ln w="9525">
            <a:noFill/>
            <a:miter lim="800000"/>
            <a:headEnd/>
            <a:tailEnd/>
          </a:ln>
          <a:effectLst/>
        </p:spPr>
        <p:txBody>
          <a:bodyPr lIns="92075" tIns="46038" rIns="92075" bIns="46038"/>
          <a:lstStyle/>
          <a:p>
            <a:pPr marL="190500">
              <a:spcBef>
                <a:spcPct val="20000"/>
              </a:spcBef>
              <a:buClr>
                <a:schemeClr val="accent2"/>
              </a:buClr>
              <a:buSzPct val="75000"/>
              <a:buFont typeface="Monotype Sorts" pitchFamily="2" charset="2"/>
              <a:buChar char="u"/>
            </a:pPr>
            <a:r>
              <a:rPr lang="zh-CN" altLang="en-US" b="1">
                <a:solidFill>
                  <a:srgbClr val="000000"/>
                </a:solidFill>
                <a:latin typeface="宋体" pitchFamily="2" charset="-122"/>
                <a:ea typeface="宋体" pitchFamily="2" charset="-122"/>
              </a:rPr>
              <a:t>口号：</a:t>
            </a:r>
            <a:r>
              <a:rPr lang="zh-CN" altLang="en-US" b="1">
                <a:solidFill>
                  <a:srgbClr val="FF0000"/>
                </a:solidFill>
                <a:latin typeface="宋体" pitchFamily="2" charset="-122"/>
                <a:ea typeface="宋体" pitchFamily="2" charset="-122"/>
              </a:rPr>
              <a:t>任何数据源，任何数据，任何存取需求</a:t>
            </a:r>
            <a:r>
              <a:rPr lang="zh-CN" altLang="en-US" b="1">
                <a:solidFill>
                  <a:srgbClr val="000000"/>
                </a:solidFill>
                <a:latin typeface="宋体" pitchFamily="2" charset="-122"/>
                <a:ea typeface="宋体" pitchFamily="2" charset="-122"/>
              </a:rPr>
              <a:t> </a:t>
            </a:r>
          </a:p>
          <a:p>
            <a:pPr marL="190500">
              <a:spcBef>
                <a:spcPct val="20000"/>
              </a:spcBef>
              <a:buClr>
                <a:schemeClr val="accent2"/>
              </a:buClr>
              <a:buSzPct val="75000"/>
              <a:buFont typeface="Monotype Sorts" pitchFamily="2" charset="2"/>
              <a:buChar char="u"/>
            </a:pPr>
            <a:r>
              <a:rPr lang="en-US" altLang="zh-CN" b="1">
                <a:solidFill>
                  <a:srgbClr val="000000"/>
                </a:solidFill>
                <a:latin typeface="宋体" pitchFamily="2" charset="-122"/>
                <a:ea typeface="宋体" pitchFamily="2" charset="-122"/>
              </a:rPr>
              <a:t>ORACLE</a:t>
            </a:r>
            <a:r>
              <a:rPr lang="zh-CN" altLang="en-US" b="1">
                <a:solidFill>
                  <a:srgbClr val="000000"/>
                </a:solidFill>
                <a:latin typeface="宋体" pitchFamily="2" charset="-122"/>
                <a:ea typeface="宋体" pitchFamily="2" charset="-122"/>
              </a:rPr>
              <a:t>数据仓库的不足 </a:t>
            </a:r>
            <a:endParaRPr lang="zh-CN" altLang="en-US" b="1">
              <a:solidFill>
                <a:srgbClr val="000000"/>
              </a:solidFill>
              <a:latin typeface="宋体" pitchFamily="2" charset="-122"/>
              <a:ea typeface="宋体" pitchFamily="2" charset="-122"/>
              <a:cs typeface="Times New Roman" pitchFamily="18" charset="0"/>
            </a:endParaRPr>
          </a:p>
          <a:p>
            <a:pPr marL="190500">
              <a:spcBef>
                <a:spcPct val="20000"/>
              </a:spcBef>
              <a:buClr>
                <a:schemeClr val="accent2"/>
              </a:buClr>
              <a:buSzPct val="75000"/>
              <a:buFont typeface="Monotype Sorts" pitchFamily="2" charset="2"/>
              <a:buNone/>
            </a:pPr>
            <a:r>
              <a:rPr lang="zh-CN" altLang="en-US" b="1">
                <a:solidFill>
                  <a:srgbClr val="000000"/>
                </a:solidFill>
                <a:latin typeface="宋体" pitchFamily="2" charset="-122"/>
                <a:ea typeface="宋体" pitchFamily="2" charset="-122"/>
                <a:cs typeface="Times New Roman" pitchFamily="18" charset="0"/>
              </a:rPr>
              <a:t>   </a:t>
            </a:r>
            <a:r>
              <a:rPr lang="en-US" altLang="zh-CN" b="1">
                <a:solidFill>
                  <a:srgbClr val="000000"/>
                </a:solidFill>
                <a:latin typeface="宋体" pitchFamily="2" charset="-122"/>
                <a:ea typeface="宋体" pitchFamily="2" charset="-122"/>
                <a:cs typeface="Times New Roman" pitchFamily="18" charset="0"/>
              </a:rPr>
              <a:t>SQL*loader</a:t>
            </a:r>
            <a:r>
              <a:rPr lang="zh-CN" altLang="en-US" b="1">
                <a:solidFill>
                  <a:srgbClr val="000000"/>
                </a:solidFill>
                <a:latin typeface="宋体" pitchFamily="2" charset="-122"/>
                <a:ea typeface="宋体" pitchFamily="2" charset="-122"/>
              </a:rPr>
              <a:t>工具：</a:t>
            </a:r>
            <a:r>
              <a:rPr lang="zh-CN" altLang="en-US">
                <a:solidFill>
                  <a:srgbClr val="000000"/>
                </a:solidFill>
                <a:latin typeface="宋体" pitchFamily="2" charset="-122"/>
                <a:ea typeface="宋体" pitchFamily="2" charset="-122"/>
              </a:rPr>
              <a:t>只能处理</a:t>
            </a:r>
            <a:r>
              <a:rPr lang="en-US" altLang="zh-CN">
                <a:solidFill>
                  <a:srgbClr val="000000"/>
                </a:solidFill>
                <a:latin typeface="宋体" pitchFamily="2" charset="-122"/>
                <a:ea typeface="宋体" pitchFamily="2" charset="-122"/>
              </a:rPr>
              <a:t>ASCII</a:t>
            </a:r>
            <a:r>
              <a:rPr lang="zh-CN" altLang="en-US">
                <a:solidFill>
                  <a:srgbClr val="000000"/>
                </a:solidFill>
                <a:latin typeface="宋体" pitchFamily="2" charset="-122"/>
                <a:ea typeface="宋体" pitchFamily="2" charset="-122"/>
              </a:rPr>
              <a:t>数据文件，并且对数据类型及数据格式不一致的数据必须编写比较繁琐的控制文件。另外，在速度上，</a:t>
            </a:r>
            <a:r>
              <a:rPr lang="en-US" altLang="zh-CN">
                <a:solidFill>
                  <a:srgbClr val="000000"/>
                </a:solidFill>
                <a:latin typeface="宋体" pitchFamily="2" charset="-122"/>
                <a:ea typeface="宋体" pitchFamily="2" charset="-122"/>
              </a:rPr>
              <a:t>SQL*loader</a:t>
            </a:r>
            <a:r>
              <a:rPr lang="zh-CN" altLang="en-US">
                <a:solidFill>
                  <a:srgbClr val="000000"/>
                </a:solidFill>
                <a:latin typeface="宋体" pitchFamily="2" charset="-122"/>
                <a:ea typeface="宋体" pitchFamily="2" charset="-122"/>
              </a:rPr>
              <a:t>也是比较慢的。</a:t>
            </a:r>
          </a:p>
          <a:p>
            <a:pPr marL="190500">
              <a:spcBef>
                <a:spcPct val="20000"/>
              </a:spcBef>
              <a:buClr>
                <a:schemeClr val="accent2"/>
              </a:buClr>
              <a:buSzPct val="75000"/>
              <a:buFont typeface="Monotype Sorts" pitchFamily="2" charset="2"/>
              <a:buNone/>
            </a:pPr>
            <a:r>
              <a:rPr lang="zh-CN" altLang="en-US" b="1">
                <a:solidFill>
                  <a:srgbClr val="000000"/>
                </a:solidFill>
                <a:latin typeface="宋体" pitchFamily="2" charset="-122"/>
                <a:ea typeface="宋体" pitchFamily="2" charset="-122"/>
              </a:rPr>
              <a:t>建议</a:t>
            </a:r>
            <a:r>
              <a:rPr lang="zh-CN" altLang="en-US">
                <a:solidFill>
                  <a:srgbClr val="000000"/>
                </a:solidFill>
                <a:latin typeface="宋体" pitchFamily="2" charset="-122"/>
                <a:ea typeface="宋体" pitchFamily="2" charset="-122"/>
              </a:rPr>
              <a:t>：可以采用第三方厂商的</a:t>
            </a:r>
            <a:r>
              <a:rPr lang="en-US" altLang="zh-CN">
                <a:solidFill>
                  <a:srgbClr val="000000"/>
                </a:solidFill>
                <a:latin typeface="宋体" pitchFamily="2" charset="-122"/>
                <a:ea typeface="宋体" pitchFamily="2" charset="-122"/>
              </a:rPr>
              <a:t>ETL</a:t>
            </a:r>
            <a:r>
              <a:rPr lang="zh-CN" altLang="en-US">
                <a:solidFill>
                  <a:srgbClr val="000000"/>
                </a:solidFill>
                <a:latin typeface="宋体" pitchFamily="2" charset="-122"/>
                <a:ea typeface="宋体" pitchFamily="2" charset="-122"/>
              </a:rPr>
              <a:t>工具，像</a:t>
            </a:r>
            <a:r>
              <a:rPr lang="en-US" altLang="zh-CN">
                <a:solidFill>
                  <a:srgbClr val="000000"/>
                </a:solidFill>
                <a:latin typeface="宋体" pitchFamily="2" charset="-122"/>
                <a:ea typeface="宋体" pitchFamily="2" charset="-122"/>
              </a:rPr>
              <a:t>Sagent</a:t>
            </a:r>
            <a:r>
              <a:rPr lang="zh-CN" altLang="en-US">
                <a:solidFill>
                  <a:srgbClr val="000000"/>
                </a:solidFill>
                <a:latin typeface="宋体" pitchFamily="2" charset="-122"/>
                <a:ea typeface="宋体" pitchFamily="2" charset="-122"/>
              </a:rPr>
              <a:t>的</a:t>
            </a:r>
            <a:r>
              <a:rPr lang="en-US" altLang="zh-CN">
                <a:solidFill>
                  <a:srgbClr val="000000"/>
                </a:solidFill>
                <a:latin typeface="宋体" pitchFamily="2" charset="-122"/>
                <a:ea typeface="宋体" pitchFamily="2" charset="-122"/>
              </a:rPr>
              <a:t>Design Studio</a:t>
            </a:r>
            <a:r>
              <a:rPr lang="zh-CN" altLang="en-US">
                <a:solidFill>
                  <a:srgbClr val="000000"/>
                </a:solidFill>
                <a:latin typeface="宋体" pitchFamily="2" charset="-122"/>
                <a:ea typeface="宋体" pitchFamily="2" charset="-122"/>
              </a:rPr>
              <a:t>工具。</a:t>
            </a:r>
          </a:p>
          <a:p>
            <a:pPr marL="190500">
              <a:spcBef>
                <a:spcPct val="20000"/>
              </a:spcBef>
              <a:buClr>
                <a:schemeClr val="accent2"/>
              </a:buClr>
              <a:buSzPct val="75000"/>
              <a:buFont typeface="Monotype Sorts" pitchFamily="2" charset="2"/>
              <a:buNone/>
            </a:pPr>
            <a:r>
              <a:rPr lang="zh-CN" altLang="en-US" b="1">
                <a:solidFill>
                  <a:srgbClr val="000000"/>
                </a:solidFill>
                <a:latin typeface="宋体" pitchFamily="2" charset="-122"/>
                <a:ea typeface="宋体" pitchFamily="2" charset="-122"/>
              </a:rPr>
              <a:t>元数据管理工具：</a:t>
            </a:r>
            <a:r>
              <a:rPr lang="en-US" altLang="zh-CN">
                <a:solidFill>
                  <a:srgbClr val="000000"/>
                </a:solidFill>
                <a:latin typeface="宋体" pitchFamily="2" charset="-122"/>
                <a:ea typeface="宋体" pitchFamily="2" charset="-122"/>
              </a:rPr>
              <a:t>oracle</a:t>
            </a:r>
            <a:r>
              <a:rPr lang="zh-CN" altLang="en-US">
                <a:solidFill>
                  <a:srgbClr val="000000"/>
                </a:solidFill>
                <a:latin typeface="宋体" pitchFamily="2" charset="-122"/>
                <a:ea typeface="宋体" pitchFamily="2" charset="-122"/>
              </a:rPr>
              <a:t>在元数据管理方面功能比较弱。</a:t>
            </a:r>
          </a:p>
          <a:p>
            <a:pPr marL="190500">
              <a:spcBef>
                <a:spcPct val="20000"/>
              </a:spcBef>
              <a:buClr>
                <a:schemeClr val="accent2"/>
              </a:buClr>
              <a:buSzPct val="75000"/>
              <a:buFont typeface="Monotype Sorts" pitchFamily="2" charset="2"/>
              <a:buNone/>
            </a:pPr>
            <a:r>
              <a:rPr lang="zh-CN" altLang="en-US" b="1">
                <a:solidFill>
                  <a:srgbClr val="000000"/>
                </a:solidFill>
                <a:latin typeface="宋体" pitchFamily="2" charset="-122"/>
                <a:ea typeface="宋体" pitchFamily="2" charset="-122"/>
              </a:rPr>
              <a:t>建议：</a:t>
            </a:r>
            <a:r>
              <a:rPr lang="zh-CN" altLang="en-US">
                <a:solidFill>
                  <a:srgbClr val="000000"/>
                </a:solidFill>
                <a:latin typeface="宋体" pitchFamily="2" charset="-122"/>
                <a:ea typeface="宋体" pitchFamily="2" charset="-122"/>
              </a:rPr>
              <a:t>对于</a:t>
            </a:r>
            <a:r>
              <a:rPr lang="en-US" altLang="zh-CN">
                <a:solidFill>
                  <a:srgbClr val="000000"/>
                </a:solidFill>
                <a:latin typeface="宋体" pitchFamily="2" charset="-122"/>
                <a:ea typeface="宋体" pitchFamily="2" charset="-122"/>
              </a:rPr>
              <a:t>oracle</a:t>
            </a:r>
            <a:r>
              <a:rPr lang="zh-CN" altLang="en-US">
                <a:solidFill>
                  <a:srgbClr val="000000"/>
                </a:solidFill>
                <a:latin typeface="宋体" pitchFamily="2" charset="-122"/>
                <a:ea typeface="宋体" pitchFamily="2" charset="-122"/>
              </a:rPr>
              <a:t>在元数据管理方面的不足，可以采用第三方厂商的元数据管理工具，像</a:t>
            </a:r>
            <a:r>
              <a:rPr lang="en-US" altLang="zh-CN">
                <a:solidFill>
                  <a:srgbClr val="000000"/>
                </a:solidFill>
                <a:latin typeface="宋体" pitchFamily="2" charset="-122"/>
                <a:ea typeface="宋体" pitchFamily="2" charset="-122"/>
              </a:rPr>
              <a:t>Sagent</a:t>
            </a:r>
            <a:r>
              <a:rPr lang="zh-CN" altLang="en-US">
                <a:solidFill>
                  <a:srgbClr val="000000"/>
                </a:solidFill>
                <a:latin typeface="宋体" pitchFamily="2" charset="-122"/>
                <a:ea typeface="宋体" pitchFamily="2" charset="-122"/>
              </a:rPr>
              <a:t>的</a:t>
            </a:r>
            <a:r>
              <a:rPr lang="en-US" altLang="zh-CN">
                <a:solidFill>
                  <a:srgbClr val="000000"/>
                </a:solidFill>
                <a:latin typeface="宋体" pitchFamily="2" charset="-122"/>
                <a:ea typeface="宋体" pitchFamily="2" charset="-122"/>
              </a:rPr>
              <a:t>Sagent Admin</a:t>
            </a:r>
            <a:r>
              <a:rPr lang="zh-CN" altLang="en-US">
                <a:solidFill>
                  <a:srgbClr val="000000"/>
                </a:solidFill>
                <a:latin typeface="宋体" pitchFamily="2" charset="-122"/>
                <a:ea typeface="宋体" pitchFamily="2" charset="-122"/>
              </a:rPr>
              <a:t>工具。</a:t>
            </a:r>
            <a:r>
              <a:rPr lang="zh-CN" altLang="en-US" b="1">
                <a:solidFill>
                  <a:srgbClr val="000000"/>
                </a:solidFill>
                <a:latin typeface="宋体" pitchFamily="2" charset="-122"/>
                <a:ea typeface="宋体" pitchFamily="2" charset="-122"/>
              </a:rPr>
              <a:t> </a:t>
            </a:r>
          </a:p>
        </p:txBody>
      </p:sp>
    </p:spTree>
  </p:cSld>
  <p:clrMapOvr>
    <a:masterClrMapping/>
  </p:clrMapOvr>
  <p:timing>
    <p:tnLst>
      <p:par>
        <p:cTn xmlns:p14="http://schemas.microsoft.com/office/powerpoint/2010/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A069ADD-E5CA-45E8-B85E-9BE406D63403}" type="slidenum">
              <a:rPr lang="en-US"/>
              <a:pPr/>
              <a:t>108</a:t>
            </a:fld>
            <a:endParaRPr lang="en-US"/>
          </a:p>
        </p:txBody>
      </p:sp>
      <p:sp>
        <p:nvSpPr>
          <p:cNvPr id="359426" name="Rectangle 2"/>
          <p:cNvSpPr>
            <a:spLocks noChangeArrowheads="1"/>
          </p:cNvSpPr>
          <p:nvPr/>
        </p:nvSpPr>
        <p:spPr bwMode="auto">
          <a:xfrm>
            <a:off x="835025" y="152400"/>
            <a:ext cx="7772400" cy="571500"/>
          </a:xfrm>
          <a:prstGeom prst="rect">
            <a:avLst/>
          </a:prstGeom>
          <a:noFill/>
          <a:ln w="9525">
            <a:noFill/>
            <a:miter lim="800000"/>
            <a:headEnd/>
            <a:tailEnd/>
          </a:ln>
          <a:effectLst/>
        </p:spPr>
        <p:txBody>
          <a:bodyPr lIns="92075" tIns="46038" rIns="92075" bIns="46038" anchor="ctr"/>
          <a:lstStyle/>
          <a:p>
            <a:pPr algn="ctr"/>
            <a:r>
              <a:rPr lang="en-US" altLang="zh-CN" sz="3200" b="1" dirty="0" smtClean="0">
                <a:solidFill>
                  <a:schemeClr val="tx2"/>
                </a:solidFill>
                <a:latin typeface="Times New Roman" pitchFamily="18" charset="0"/>
                <a:ea typeface="黑体" pitchFamily="2" charset="-122"/>
              </a:rPr>
              <a:t>Teradata</a:t>
            </a:r>
            <a:endParaRPr lang="en-US" altLang="zh-CN" sz="4400" b="1" dirty="0">
              <a:solidFill>
                <a:schemeClr val="tx2"/>
              </a:solidFill>
              <a:effectLst>
                <a:outerShdw blurRad="38100" dist="38100" dir="2700000" algn="tl">
                  <a:srgbClr val="C0C0C0"/>
                </a:outerShdw>
              </a:effectLst>
              <a:latin typeface="黑体" pitchFamily="2" charset="-122"/>
              <a:ea typeface="黑体" pitchFamily="2" charset="-122"/>
            </a:endParaRPr>
          </a:p>
        </p:txBody>
      </p:sp>
      <p:sp>
        <p:nvSpPr>
          <p:cNvPr id="359427" name="Rectangle 3"/>
          <p:cNvSpPr>
            <a:spLocks noChangeArrowheads="1"/>
          </p:cNvSpPr>
          <p:nvPr/>
        </p:nvSpPr>
        <p:spPr bwMode="auto">
          <a:xfrm>
            <a:off x="609600" y="1600200"/>
            <a:ext cx="2738264" cy="4648200"/>
          </a:xfrm>
          <a:prstGeom prst="rect">
            <a:avLst/>
          </a:prstGeom>
          <a:noFill/>
          <a:ln w="9525">
            <a:noFill/>
            <a:miter lim="800000"/>
            <a:headEnd/>
            <a:tailEnd/>
          </a:ln>
          <a:effectLst/>
        </p:spPr>
        <p:txBody>
          <a:bodyPr lIns="92075" tIns="46038" rIns="92075" bIns="46038"/>
          <a:lstStyle/>
          <a:p>
            <a:pPr>
              <a:spcBef>
                <a:spcPct val="20000"/>
              </a:spcBef>
              <a:buClr>
                <a:schemeClr val="folHlink"/>
              </a:buClr>
              <a:buSzPct val="130000"/>
              <a:buFont typeface="Wingdings" pitchFamily="2" charset="2"/>
              <a:buChar char="§"/>
            </a:pPr>
            <a:r>
              <a:rPr lang="en-US" altLang="zh-CN" b="1" dirty="0">
                <a:latin typeface="宋体" pitchFamily="2" charset="-122"/>
                <a:ea typeface="宋体" pitchFamily="2" charset="-122"/>
              </a:rPr>
              <a:t>Gartner</a:t>
            </a:r>
            <a:r>
              <a:rPr lang="zh-CN" altLang="en-US" b="1" dirty="0">
                <a:latin typeface="宋体" pitchFamily="2" charset="-122"/>
                <a:ea typeface="宋体" pitchFamily="2" charset="-122"/>
              </a:rPr>
              <a:t>在其魔力象限中对比了</a:t>
            </a:r>
            <a:r>
              <a:rPr lang="en-US" altLang="zh-CN" b="1" dirty="0">
                <a:latin typeface="宋体" pitchFamily="2" charset="-122"/>
                <a:ea typeface="宋体" pitchFamily="2" charset="-122"/>
              </a:rPr>
              <a:t>17</a:t>
            </a:r>
            <a:r>
              <a:rPr lang="zh-CN" altLang="en-US" b="1" dirty="0">
                <a:latin typeface="宋体" pitchFamily="2" charset="-122"/>
                <a:ea typeface="宋体" pitchFamily="2" charset="-122"/>
              </a:rPr>
              <a:t>家分析厂商，</a:t>
            </a:r>
            <a:r>
              <a:rPr lang="en-US" altLang="zh-CN" b="1" dirty="0">
                <a:latin typeface="宋体" pitchFamily="2" charset="-122"/>
                <a:ea typeface="宋体" pitchFamily="2" charset="-122"/>
              </a:rPr>
              <a:t>Teradata</a:t>
            </a:r>
            <a:r>
              <a:rPr lang="zh-CN" altLang="en-US" b="1" dirty="0">
                <a:latin typeface="宋体" pitchFamily="2" charset="-122"/>
                <a:ea typeface="宋体" pitchFamily="2" charset="-122"/>
              </a:rPr>
              <a:t>、</a:t>
            </a:r>
            <a:r>
              <a:rPr lang="en-US" altLang="zh-CN" b="1" dirty="0">
                <a:latin typeface="宋体" pitchFamily="2" charset="-122"/>
                <a:ea typeface="宋体" pitchFamily="2" charset="-122"/>
              </a:rPr>
              <a:t>Oracle</a:t>
            </a:r>
            <a:r>
              <a:rPr lang="zh-CN" altLang="en-US" b="1" dirty="0">
                <a:latin typeface="宋体" pitchFamily="2" charset="-122"/>
                <a:ea typeface="宋体" pitchFamily="2" charset="-122"/>
              </a:rPr>
              <a:t>和</a:t>
            </a:r>
            <a:r>
              <a:rPr lang="en-US" altLang="zh-CN" b="1" dirty="0">
                <a:latin typeface="宋体" pitchFamily="2" charset="-122"/>
                <a:ea typeface="宋体" pitchFamily="2" charset="-122"/>
              </a:rPr>
              <a:t>IBM</a:t>
            </a:r>
            <a:r>
              <a:rPr lang="zh-CN" altLang="en-US" b="1" dirty="0">
                <a:latin typeface="宋体" pitchFamily="2" charset="-122"/>
                <a:ea typeface="宋体" pitchFamily="2" charset="-122"/>
              </a:rPr>
              <a:t>成为前三强</a:t>
            </a:r>
          </a:p>
        </p:txBody>
      </p:sp>
      <p:pic>
        <p:nvPicPr>
          <p:cNvPr id="2" name="Picture 1" descr="teradat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5856" y="1191678"/>
            <a:ext cx="5647049" cy="5666322"/>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A069ADD-E5CA-45E8-B85E-9BE406D63403}" type="slidenum">
              <a:rPr lang="en-US"/>
              <a:pPr/>
              <a:t>109</a:t>
            </a:fld>
            <a:endParaRPr lang="en-US"/>
          </a:p>
        </p:txBody>
      </p:sp>
      <p:sp>
        <p:nvSpPr>
          <p:cNvPr id="359426" name="Rectangle 2"/>
          <p:cNvSpPr>
            <a:spLocks noChangeArrowheads="1"/>
          </p:cNvSpPr>
          <p:nvPr/>
        </p:nvSpPr>
        <p:spPr bwMode="auto">
          <a:xfrm>
            <a:off x="835025" y="152400"/>
            <a:ext cx="7772400" cy="571500"/>
          </a:xfrm>
          <a:prstGeom prst="rect">
            <a:avLst/>
          </a:prstGeom>
          <a:noFill/>
          <a:ln w="9525">
            <a:noFill/>
            <a:miter lim="800000"/>
            <a:headEnd/>
            <a:tailEnd/>
          </a:ln>
          <a:effectLst/>
        </p:spPr>
        <p:txBody>
          <a:bodyPr lIns="92075" tIns="46038" rIns="92075" bIns="46038" anchor="ctr"/>
          <a:lstStyle/>
          <a:p>
            <a:pPr algn="ctr"/>
            <a:r>
              <a:rPr lang="en-US" altLang="zh-CN" sz="4400" b="1" dirty="0" smtClean="0">
                <a:solidFill>
                  <a:schemeClr val="tx2"/>
                </a:solidFill>
                <a:effectLst>
                  <a:outerShdw blurRad="38100" dist="38100" dir="2700000" algn="tl">
                    <a:srgbClr val="C0C0C0"/>
                  </a:outerShdw>
                </a:effectLst>
                <a:latin typeface="黑体" pitchFamily="2" charset="-122"/>
                <a:ea typeface="黑体" pitchFamily="2" charset="-122"/>
              </a:rPr>
              <a:t>GA</a:t>
            </a:r>
            <a:endParaRPr lang="en-US" altLang="zh-CN" sz="4400" b="1" dirty="0">
              <a:solidFill>
                <a:schemeClr val="tx2"/>
              </a:solidFill>
              <a:effectLst>
                <a:outerShdw blurRad="38100" dist="38100" dir="2700000" algn="tl">
                  <a:srgbClr val="C0C0C0"/>
                </a:outerShdw>
              </a:effectLst>
              <a:latin typeface="黑体" pitchFamily="2" charset="-122"/>
              <a:ea typeface="黑体" pitchFamily="2" charset="-122"/>
            </a:endParaRPr>
          </a:p>
        </p:txBody>
      </p:sp>
      <p:sp>
        <p:nvSpPr>
          <p:cNvPr id="359427" name="Rectangle 3"/>
          <p:cNvSpPr>
            <a:spLocks noChangeArrowheads="1"/>
          </p:cNvSpPr>
          <p:nvPr/>
        </p:nvSpPr>
        <p:spPr bwMode="auto">
          <a:xfrm>
            <a:off x="609600" y="1600200"/>
            <a:ext cx="2954288" cy="4648200"/>
          </a:xfrm>
          <a:prstGeom prst="rect">
            <a:avLst/>
          </a:prstGeom>
          <a:noFill/>
          <a:ln w="9525">
            <a:noFill/>
            <a:miter lim="800000"/>
            <a:headEnd/>
            <a:tailEnd/>
          </a:ln>
          <a:effectLst/>
        </p:spPr>
        <p:txBody>
          <a:bodyPr lIns="92075" tIns="46038" rIns="92075" bIns="46038"/>
          <a:lstStyle/>
          <a:p>
            <a:pPr>
              <a:spcBef>
                <a:spcPct val="20000"/>
              </a:spcBef>
              <a:buClr>
                <a:schemeClr val="folHlink"/>
              </a:buClr>
              <a:buSzPct val="130000"/>
              <a:buFont typeface="Wingdings" pitchFamily="2" charset="2"/>
              <a:buChar char="§"/>
            </a:pPr>
            <a:r>
              <a:rPr lang="en-US" altLang="zh-CN" b="1" dirty="0" smtClean="0">
                <a:latin typeface="宋体" pitchFamily="2" charset="-122"/>
                <a:ea typeface="宋体" pitchFamily="2" charset="-122"/>
              </a:rPr>
              <a:t>G</a:t>
            </a:r>
            <a:r>
              <a:rPr lang="en-US" altLang="zh-CN" b="1" dirty="0" smtClean="0">
                <a:latin typeface="宋体" pitchFamily="2" charset="-122"/>
                <a:ea typeface="宋体" pitchFamily="2" charset="-122"/>
              </a:rPr>
              <a:t>oogle</a:t>
            </a:r>
            <a:r>
              <a:rPr lang="zh-CN" altLang="en-US" b="1" dirty="0" smtClean="0">
                <a:latin typeface="宋体" pitchFamily="2" charset="-122"/>
                <a:ea typeface="宋体" pitchFamily="2" charset="-122"/>
              </a:rPr>
              <a:t> </a:t>
            </a:r>
            <a:r>
              <a:rPr lang="en-US" altLang="zh-CN" b="1" dirty="0" smtClean="0">
                <a:latin typeface="宋体" pitchFamily="2" charset="-122"/>
                <a:ea typeface="宋体" pitchFamily="2" charset="-122"/>
              </a:rPr>
              <a:t>Analytics</a:t>
            </a:r>
            <a:endParaRPr lang="zh-CN" altLang="en-US" b="1" dirty="0">
              <a:latin typeface="宋体" pitchFamily="2" charset="-122"/>
              <a:ea typeface="宋体" pitchFamily="2" charset="-122"/>
            </a:endParaRPr>
          </a:p>
        </p:txBody>
      </p:sp>
      <p:pic>
        <p:nvPicPr>
          <p:cNvPr id="3" name="Picture 2" descr="aaaa.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382454"/>
            <a:ext cx="9144000" cy="4441371"/>
          </a:xfrm>
          <a:prstGeom prst="rect">
            <a:avLst/>
          </a:prstGeom>
        </p:spPr>
      </p:pic>
    </p:spTree>
    <p:extLst>
      <p:ext uri="{BB962C8B-B14F-4D97-AF65-F5344CB8AC3E}">
        <p14:creationId xmlns:p14="http://schemas.microsoft.com/office/powerpoint/2010/main" val="420738649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18D5C7A1-0641-4E95-AD35-5E7C99C906F3}" type="slidenum">
              <a:rPr lang="en-US"/>
              <a:pPr/>
              <a:t>11</a:t>
            </a:fld>
            <a:endParaRPr lang="en-US"/>
          </a:p>
        </p:txBody>
      </p:sp>
      <p:sp>
        <p:nvSpPr>
          <p:cNvPr id="277506" name="Rectangle 2"/>
          <p:cNvSpPr>
            <a:spLocks noGrp="1" noChangeArrowheads="1"/>
          </p:cNvSpPr>
          <p:nvPr>
            <p:ph type="title"/>
          </p:nvPr>
        </p:nvSpPr>
        <p:spPr>
          <a:xfrm>
            <a:off x="990600" y="381000"/>
            <a:ext cx="7793038" cy="609600"/>
          </a:xfrm>
        </p:spPr>
        <p:txBody>
          <a:bodyPr/>
          <a:lstStyle/>
          <a:p>
            <a:r>
              <a:rPr kumimoji="1" lang="zh-CN" altLang="en-US" b="1">
                <a:latin typeface="宋体" pitchFamily="2" charset="-122"/>
                <a:ea typeface="宋体" pitchFamily="2" charset="-122"/>
              </a:rPr>
              <a:t>数据仓库是面向主题的</a:t>
            </a:r>
            <a:endParaRPr kumimoji="1" lang="en-US" altLang="zh-CN" b="1">
              <a:latin typeface="宋体" pitchFamily="2" charset="-122"/>
              <a:ea typeface="宋体" pitchFamily="2" charset="-122"/>
            </a:endParaRPr>
          </a:p>
        </p:txBody>
      </p:sp>
      <p:sp>
        <p:nvSpPr>
          <p:cNvPr id="277507" name="Rectangle 3"/>
          <p:cNvSpPr>
            <a:spLocks noGrp="1" noChangeArrowheads="1"/>
          </p:cNvSpPr>
          <p:nvPr>
            <p:ph type="body" idx="1"/>
          </p:nvPr>
        </p:nvSpPr>
        <p:spPr>
          <a:xfrm>
            <a:off x="533400" y="1600200"/>
            <a:ext cx="8153400" cy="4343400"/>
          </a:xfrm>
        </p:spPr>
        <p:txBody>
          <a:bodyPr/>
          <a:lstStyle/>
          <a:p>
            <a:pPr marL="531813" indent="-531813"/>
            <a:r>
              <a:rPr lang="zh-CN" altLang="en-US" sz="2400">
                <a:ea typeface="宋体" pitchFamily="2" charset="-122"/>
              </a:rPr>
              <a:t>典型的主题域：客户；产品；交易；帐目</a:t>
            </a:r>
          </a:p>
          <a:p>
            <a:pPr marL="531813" indent="-531813"/>
            <a:r>
              <a:rPr lang="zh-CN" altLang="en-US" sz="2400">
                <a:ea typeface="宋体" pitchFamily="2" charset="-122"/>
              </a:rPr>
              <a:t>主题域以一组相关表来具体实现</a:t>
            </a:r>
          </a:p>
          <a:p>
            <a:pPr marL="531813" indent="-531813"/>
            <a:r>
              <a:rPr lang="zh-CN" altLang="en-US" sz="2400">
                <a:ea typeface="宋体" pitchFamily="2" charset="-122"/>
              </a:rPr>
              <a:t>一个主题域的表来源于多个操作型应用（如：客户主题，来源于：定单处理；应收帐目；应付帐目；</a:t>
            </a:r>
            <a:r>
              <a:rPr lang="zh-CN" altLang="en-US" sz="2400">
                <a:latin typeface="Arial"/>
                <a:ea typeface="宋体" pitchFamily="2" charset="-122"/>
              </a:rPr>
              <a:t>…</a:t>
            </a:r>
            <a:r>
              <a:rPr lang="zh-CN" altLang="en-US" sz="2400">
                <a:ea typeface="宋体" pitchFamily="2" charset="-122"/>
              </a:rPr>
              <a:t>）</a:t>
            </a:r>
          </a:p>
          <a:p>
            <a:pPr marL="531813" indent="-531813"/>
            <a:r>
              <a:rPr lang="zh-CN" altLang="en-US" sz="2400">
                <a:ea typeface="宋体" pitchFamily="2" charset="-122"/>
              </a:rPr>
              <a:t>相关表通过公共的键码联系起来（如：顾客标识符</a:t>
            </a:r>
            <a:r>
              <a:rPr lang="en-US" altLang="zh-CN" sz="2400">
                <a:ea typeface="宋体" pitchFamily="2" charset="-122"/>
              </a:rPr>
              <a:t>Customer ID）</a:t>
            </a:r>
          </a:p>
          <a:p>
            <a:pPr marL="531813" indent="-531813"/>
            <a:r>
              <a:rPr lang="zh-CN" altLang="en-US" sz="2400">
                <a:ea typeface="宋体" pitchFamily="2" charset="-122"/>
              </a:rPr>
              <a:t>每个键码都有时间元素（每月累积；日期</a:t>
            </a:r>
            <a:r>
              <a:rPr lang="zh-CN" altLang="en-US" sz="2400">
                <a:latin typeface="Arial"/>
                <a:ea typeface="宋体" pitchFamily="2" charset="-122"/>
              </a:rPr>
              <a:t>…</a:t>
            </a:r>
            <a:r>
              <a:rPr lang="zh-CN" altLang="en-US" sz="2400">
                <a:ea typeface="宋体" pitchFamily="2" charset="-122"/>
              </a:rPr>
              <a:t>）</a:t>
            </a:r>
          </a:p>
          <a:p>
            <a:pPr marL="531813" indent="-531813"/>
            <a:r>
              <a:rPr lang="zh-CN" altLang="en-US" sz="2400">
                <a:ea typeface="宋体" pitchFamily="2" charset="-122"/>
              </a:rPr>
              <a:t>主题内数据可以存储在不同介质上（综合级，细节级，多粒度）</a:t>
            </a:r>
          </a:p>
        </p:txBody>
      </p:sp>
    </p:spTree>
  </p:cSld>
  <p:clrMapOvr>
    <a:masterClrMapping/>
  </p:clrMapOvr>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A069ADD-E5CA-45E8-B85E-9BE406D63403}" type="slidenum">
              <a:rPr lang="en-US"/>
              <a:pPr/>
              <a:t>110</a:t>
            </a:fld>
            <a:endParaRPr lang="en-US"/>
          </a:p>
        </p:txBody>
      </p:sp>
      <p:sp>
        <p:nvSpPr>
          <p:cNvPr id="359426" name="Rectangle 2"/>
          <p:cNvSpPr>
            <a:spLocks noChangeArrowheads="1"/>
          </p:cNvSpPr>
          <p:nvPr/>
        </p:nvSpPr>
        <p:spPr bwMode="auto">
          <a:xfrm>
            <a:off x="835025" y="152400"/>
            <a:ext cx="7772400" cy="571500"/>
          </a:xfrm>
          <a:prstGeom prst="rect">
            <a:avLst/>
          </a:prstGeom>
          <a:noFill/>
          <a:ln w="9525">
            <a:noFill/>
            <a:miter lim="800000"/>
            <a:headEnd/>
            <a:tailEnd/>
          </a:ln>
          <a:effectLst/>
        </p:spPr>
        <p:txBody>
          <a:bodyPr lIns="92075" tIns="46038" rIns="92075" bIns="46038" anchor="ctr"/>
          <a:lstStyle/>
          <a:p>
            <a:pPr algn="ctr"/>
            <a:r>
              <a:rPr lang="en-US" altLang="zh-CN" sz="4400" b="1" dirty="0" smtClean="0">
                <a:solidFill>
                  <a:schemeClr val="tx2"/>
                </a:solidFill>
                <a:effectLst>
                  <a:outerShdw blurRad="38100" dist="38100" dir="2700000" algn="tl">
                    <a:srgbClr val="C0C0C0"/>
                  </a:outerShdw>
                </a:effectLst>
                <a:latin typeface="黑体" pitchFamily="2" charset="-122"/>
                <a:ea typeface="黑体" pitchFamily="2" charset="-122"/>
              </a:rPr>
              <a:t>Sensor Analytics</a:t>
            </a:r>
            <a:endParaRPr lang="en-US" altLang="zh-CN" sz="4400" b="1" dirty="0">
              <a:solidFill>
                <a:schemeClr val="tx2"/>
              </a:solidFill>
              <a:effectLst>
                <a:outerShdw blurRad="38100" dist="38100" dir="2700000" algn="tl">
                  <a:srgbClr val="C0C0C0"/>
                </a:outerShdw>
              </a:effectLst>
              <a:latin typeface="黑体" pitchFamily="2" charset="-122"/>
              <a:ea typeface="黑体" pitchFamily="2" charset="-122"/>
            </a:endParaRPr>
          </a:p>
        </p:txBody>
      </p:sp>
      <p:sp>
        <p:nvSpPr>
          <p:cNvPr id="359427" name="Rectangle 3"/>
          <p:cNvSpPr>
            <a:spLocks noChangeArrowheads="1"/>
          </p:cNvSpPr>
          <p:nvPr/>
        </p:nvSpPr>
        <p:spPr bwMode="auto">
          <a:xfrm>
            <a:off x="609600" y="1600200"/>
            <a:ext cx="7994848" cy="4648200"/>
          </a:xfrm>
          <a:prstGeom prst="rect">
            <a:avLst/>
          </a:prstGeom>
          <a:noFill/>
          <a:ln w="9525">
            <a:noFill/>
            <a:miter lim="800000"/>
            <a:headEnd/>
            <a:tailEnd/>
          </a:ln>
          <a:effectLst/>
        </p:spPr>
        <p:txBody>
          <a:bodyPr lIns="92075" tIns="46038" rIns="92075" bIns="46038"/>
          <a:lstStyle/>
          <a:p>
            <a:pPr>
              <a:spcBef>
                <a:spcPct val="20000"/>
              </a:spcBef>
              <a:buClr>
                <a:schemeClr val="folHlink"/>
              </a:buClr>
              <a:buSzPct val="130000"/>
              <a:buFont typeface="Wingdings" pitchFamily="2" charset="2"/>
              <a:buChar char="§"/>
            </a:pPr>
            <a:r>
              <a:rPr lang="en-US" altLang="zh-CN" b="1" dirty="0">
                <a:latin typeface="宋体" pitchFamily="2" charset="-122"/>
                <a:ea typeface="宋体" pitchFamily="2" charset="-122"/>
              </a:rPr>
              <a:t>http://</a:t>
            </a:r>
            <a:r>
              <a:rPr lang="en-US" altLang="zh-CN" b="1" dirty="0" err="1">
                <a:latin typeface="宋体" pitchFamily="2" charset="-122"/>
                <a:ea typeface="宋体" pitchFamily="2" charset="-122"/>
              </a:rPr>
              <a:t>ebizdemo.cloud.sensorsdata.cn</a:t>
            </a:r>
            <a:r>
              <a:rPr lang="en-US" altLang="zh-CN" b="1" dirty="0">
                <a:latin typeface="宋体" pitchFamily="2" charset="-122"/>
                <a:ea typeface="宋体" pitchFamily="2" charset="-122"/>
              </a:rPr>
              <a:t>/dashboard/#</a:t>
            </a:r>
            <a:r>
              <a:rPr lang="en-US" altLang="zh-CN" b="1" dirty="0" err="1">
                <a:latin typeface="宋体" pitchFamily="2" charset="-122"/>
                <a:ea typeface="宋体" pitchFamily="2" charset="-122"/>
              </a:rPr>
              <a:t>dashid</a:t>
            </a:r>
            <a:r>
              <a:rPr lang="en-US" altLang="zh-CN" b="1" dirty="0" smtClean="0">
                <a:latin typeface="宋体" pitchFamily="2" charset="-122"/>
                <a:ea typeface="宋体" pitchFamily="2" charset="-122"/>
              </a:rPr>
              <a:t>=1</a:t>
            </a:r>
            <a:endParaRPr lang="zh-CN" altLang="en-US" b="1" dirty="0">
              <a:latin typeface="宋体" pitchFamily="2" charset="-122"/>
              <a:ea typeface="宋体" pitchFamily="2" charset="-122"/>
            </a:endParaRPr>
          </a:p>
        </p:txBody>
      </p:sp>
      <p:pic>
        <p:nvPicPr>
          <p:cNvPr id="2" name="Picture 1"/>
          <p:cNvPicPr>
            <a:picLocks noChangeAspect="1"/>
          </p:cNvPicPr>
          <p:nvPr/>
        </p:nvPicPr>
        <p:blipFill>
          <a:blip r:embed="rId2"/>
          <a:stretch>
            <a:fillRect/>
          </a:stretch>
        </p:blipFill>
        <p:spPr>
          <a:xfrm>
            <a:off x="0" y="2332985"/>
            <a:ext cx="9144000" cy="4525015"/>
          </a:xfrm>
          <a:prstGeom prst="rect">
            <a:avLst/>
          </a:prstGeom>
        </p:spPr>
      </p:pic>
    </p:spTree>
    <p:extLst>
      <p:ext uri="{BB962C8B-B14F-4D97-AF65-F5344CB8AC3E}">
        <p14:creationId xmlns:p14="http://schemas.microsoft.com/office/powerpoint/2010/main" val="286034860"/>
      </p:ext>
    </p:extLst>
  </p:cSld>
  <p:clrMapOvr>
    <a:masterClrMapping/>
  </p:clrMapOvr>
  <p:timing>
    <p:tnLst>
      <p:par>
        <p:cTn xmlns:p14="http://schemas.microsoft.com/office/powerpoint/2010/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4B9B437-9235-4B93-9F10-193D9D7E70C6}" type="slidenum">
              <a:rPr lang="en-US" smtClean="0"/>
              <a:pPr/>
              <a:t>111</a:t>
            </a:fld>
            <a:endParaRPr lang="en-US"/>
          </a:p>
        </p:txBody>
      </p:sp>
      <p:sp>
        <p:nvSpPr>
          <p:cNvPr id="3" name="TextBox 2"/>
          <p:cNvSpPr txBox="1"/>
          <p:nvPr/>
        </p:nvSpPr>
        <p:spPr>
          <a:xfrm>
            <a:off x="2686419" y="2800180"/>
            <a:ext cx="1107996" cy="461665"/>
          </a:xfrm>
          <a:prstGeom prst="rect">
            <a:avLst/>
          </a:prstGeom>
          <a:noFill/>
        </p:spPr>
        <p:txBody>
          <a:bodyPr wrap="none" rtlCol="0">
            <a:spAutoFit/>
          </a:bodyPr>
          <a:lstStyle/>
          <a:p>
            <a:r>
              <a:rPr lang="en-US" dirty="0" smtClean="0"/>
              <a:t>谢谢！</a:t>
            </a:r>
            <a:endParaRPr lang="en-US" dirty="0"/>
          </a:p>
        </p:txBody>
      </p:sp>
    </p:spTree>
    <p:extLst>
      <p:ext uri="{BB962C8B-B14F-4D97-AF65-F5344CB8AC3E}">
        <p14:creationId xmlns:p14="http://schemas.microsoft.com/office/powerpoint/2010/main" val="54133220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p:cNvSpPr>
            <a:spLocks noGrp="1"/>
          </p:cNvSpPr>
          <p:nvPr>
            <p:ph type="sldNum" sz="quarter" idx="12"/>
          </p:nvPr>
        </p:nvSpPr>
        <p:spPr/>
        <p:txBody>
          <a:bodyPr/>
          <a:lstStyle/>
          <a:p>
            <a:fld id="{0BC0EFE6-7D9F-417E-8E69-8F26BF668E49}" type="slidenum">
              <a:rPr lang="en-US"/>
              <a:pPr/>
              <a:t>12</a:t>
            </a:fld>
            <a:endParaRPr lang="en-US"/>
          </a:p>
        </p:txBody>
      </p:sp>
      <p:sp>
        <p:nvSpPr>
          <p:cNvPr id="269314" name="Rectangle 2"/>
          <p:cNvSpPr>
            <a:spLocks noChangeArrowheads="1"/>
          </p:cNvSpPr>
          <p:nvPr/>
        </p:nvSpPr>
        <p:spPr bwMode="auto">
          <a:xfrm>
            <a:off x="609600" y="1600200"/>
            <a:ext cx="8077200" cy="4648200"/>
          </a:xfrm>
          <a:prstGeom prst="rect">
            <a:avLst/>
          </a:prstGeom>
          <a:noFill/>
          <a:ln w="9525">
            <a:noFill/>
            <a:miter lim="800000"/>
            <a:headEnd/>
            <a:tailEnd/>
          </a:ln>
          <a:effectLst/>
        </p:spPr>
        <p:txBody>
          <a:bodyPr lIns="92075" tIns="46038" rIns="92075" bIns="46038"/>
          <a:lstStyle/>
          <a:p>
            <a:pPr eaLnBrk="0" hangingPunct="0"/>
            <a:r>
              <a:rPr kumimoji="1" lang="zh-CN" altLang="en-US" sz="2800" b="1">
                <a:solidFill>
                  <a:srgbClr val="000000"/>
                </a:solidFill>
                <a:latin typeface="宋体" pitchFamily="2" charset="-122"/>
                <a:ea typeface="宋体" pitchFamily="2" charset="-122"/>
              </a:rPr>
              <a:t>主题是数据归类的标准，每个主题对应一个客观分析领域，如客户、商店等，它可为辅助决策集成多个部门和不同系统的大量数据。</a:t>
            </a:r>
          </a:p>
          <a:p>
            <a:pPr eaLnBrk="0" hangingPunct="0"/>
            <a:r>
              <a:rPr kumimoji="1" lang="zh-CN" altLang="en-US" sz="2000" b="1">
                <a:solidFill>
                  <a:srgbClr val="000000"/>
                </a:solidFill>
                <a:latin typeface="宋体" pitchFamily="2" charset="-122"/>
                <a:ea typeface="宋体" pitchFamily="2" charset="-122"/>
              </a:rPr>
              <a:t>        业务应用				 主题领域</a:t>
            </a:r>
          </a:p>
          <a:p>
            <a:pPr eaLnBrk="0" hangingPunct="0"/>
            <a:endParaRPr kumimoji="1" lang="zh-CN" altLang="en-US" sz="2000" b="1">
              <a:solidFill>
                <a:srgbClr val="000000"/>
              </a:solidFill>
              <a:latin typeface="宋体" pitchFamily="2" charset="-122"/>
              <a:ea typeface="宋体" pitchFamily="2" charset="-122"/>
            </a:endParaRPr>
          </a:p>
          <a:p>
            <a:pPr eaLnBrk="0" hangingPunct="0"/>
            <a:endParaRPr kumimoji="1" lang="zh-CN" altLang="en-US" sz="2000" b="1">
              <a:solidFill>
                <a:srgbClr val="000000"/>
              </a:solidFill>
              <a:latin typeface="宋体" pitchFamily="2" charset="-122"/>
              <a:ea typeface="宋体" pitchFamily="2" charset="-122"/>
            </a:endParaRPr>
          </a:p>
          <a:p>
            <a:pPr eaLnBrk="0" hangingPunct="0"/>
            <a:endParaRPr kumimoji="1" lang="zh-CN" altLang="en-US" sz="2000" b="1">
              <a:solidFill>
                <a:srgbClr val="000000"/>
              </a:solidFill>
              <a:latin typeface="宋体" pitchFamily="2" charset="-122"/>
              <a:ea typeface="宋体" pitchFamily="2" charset="-122"/>
            </a:endParaRPr>
          </a:p>
          <a:p>
            <a:pPr eaLnBrk="0" hangingPunct="0"/>
            <a:endParaRPr kumimoji="1" lang="zh-CN" altLang="en-US" sz="2000" b="1">
              <a:solidFill>
                <a:srgbClr val="000000"/>
              </a:solidFill>
              <a:latin typeface="宋体" pitchFamily="2" charset="-122"/>
              <a:ea typeface="宋体" pitchFamily="2" charset="-122"/>
            </a:endParaRPr>
          </a:p>
          <a:p>
            <a:pPr eaLnBrk="0" hangingPunct="0"/>
            <a:endParaRPr kumimoji="1" lang="zh-CN" altLang="en-US" b="1">
              <a:solidFill>
                <a:srgbClr val="000000"/>
              </a:solidFill>
              <a:latin typeface="宋体" pitchFamily="2" charset="-122"/>
              <a:ea typeface="宋体" pitchFamily="2" charset="-122"/>
            </a:endParaRPr>
          </a:p>
          <a:p>
            <a:pPr eaLnBrk="0" hangingPunct="0"/>
            <a:endParaRPr kumimoji="1" lang="zh-CN" altLang="en-US" b="1">
              <a:solidFill>
                <a:srgbClr val="000000"/>
              </a:solidFill>
              <a:latin typeface="宋体" pitchFamily="2" charset="-122"/>
              <a:ea typeface="宋体" pitchFamily="2" charset="-122"/>
            </a:endParaRPr>
          </a:p>
          <a:p>
            <a:pPr eaLnBrk="0" hangingPunct="0"/>
            <a:r>
              <a:rPr kumimoji="1" lang="zh-CN" altLang="en-US" b="1">
                <a:solidFill>
                  <a:srgbClr val="000000"/>
                </a:solidFill>
                <a:latin typeface="宋体" pitchFamily="2" charset="-122"/>
                <a:ea typeface="宋体" pitchFamily="2" charset="-122"/>
              </a:rPr>
              <a:t>例如，对一个保险公司来说，它的业务应用系统可能有汽车保险、人寿保险、健康医疗保险及家庭财产保险等，而保险公司的主题领域可以是客户、保单、保费及索赔等。</a:t>
            </a:r>
          </a:p>
        </p:txBody>
      </p:sp>
      <p:sp>
        <p:nvSpPr>
          <p:cNvPr id="269315" name="Rectangle 3"/>
          <p:cNvSpPr>
            <a:spLocks noChangeArrowheads="1"/>
          </p:cNvSpPr>
          <p:nvPr/>
        </p:nvSpPr>
        <p:spPr bwMode="auto">
          <a:xfrm>
            <a:off x="838200" y="457200"/>
            <a:ext cx="7772400" cy="571500"/>
          </a:xfrm>
          <a:prstGeom prst="rect">
            <a:avLst/>
          </a:prstGeom>
          <a:noFill/>
          <a:ln w="9525">
            <a:noFill/>
            <a:miter lim="800000"/>
            <a:headEnd/>
            <a:tailEnd/>
          </a:ln>
          <a:effectLst/>
        </p:spPr>
        <p:txBody>
          <a:bodyPr lIns="92075" tIns="46038" rIns="92075" bIns="46038" anchor="ctr"/>
          <a:lstStyle/>
          <a:p>
            <a:pPr algn="ctr" eaLnBrk="0" hangingPunct="0"/>
            <a:r>
              <a:rPr kumimoji="1" lang="zh-CN" altLang="en-US" sz="3600" b="1">
                <a:solidFill>
                  <a:schemeClr val="tx2"/>
                </a:solidFill>
                <a:latin typeface="宋体" pitchFamily="2" charset="-122"/>
                <a:ea typeface="宋体" pitchFamily="2" charset="-122"/>
              </a:rPr>
              <a:t>数据仓库是面向主题的</a:t>
            </a:r>
          </a:p>
        </p:txBody>
      </p:sp>
      <p:grpSp>
        <p:nvGrpSpPr>
          <p:cNvPr id="269316" name="Group 4"/>
          <p:cNvGrpSpPr>
            <a:grpSpLocks/>
          </p:cNvGrpSpPr>
          <p:nvPr/>
        </p:nvGrpSpPr>
        <p:grpSpPr bwMode="auto">
          <a:xfrm>
            <a:off x="1219200" y="3352800"/>
            <a:ext cx="6781800" cy="1524000"/>
            <a:chOff x="720" y="2256"/>
            <a:chExt cx="4272" cy="960"/>
          </a:xfrm>
        </p:grpSpPr>
        <p:graphicFrame>
          <p:nvGraphicFramePr>
            <p:cNvPr id="269317" name="Object 5"/>
            <p:cNvGraphicFramePr>
              <a:graphicFrameLocks noChangeAspect="1"/>
            </p:cNvGraphicFramePr>
            <p:nvPr/>
          </p:nvGraphicFramePr>
          <p:xfrm>
            <a:off x="720" y="2304"/>
            <a:ext cx="728" cy="264"/>
          </p:xfrm>
          <a:graphic>
            <a:graphicData uri="http://schemas.openxmlformats.org/presentationml/2006/ole">
              <mc:AlternateContent xmlns:mc="http://schemas.openxmlformats.org/markup-compatibility/2006">
                <mc:Choice xmlns:v="urn:schemas-microsoft-com:vml" Requires="v">
                  <p:oleObj spid="_x0000_s269401" name="剪辑" r:id="rId3" imgW="6544800" imgH="1706400" progId="MS_ClipArt_Gallery.2">
                    <p:embed/>
                  </p:oleObj>
                </mc:Choice>
                <mc:Fallback>
                  <p:oleObj name="剪辑" r:id="rId3" imgW="6544800" imgH="1706400" progId="MS_ClipArt_Gallery.2">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2304"/>
                          <a:ext cx="728"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9318" name="Object 6"/>
            <p:cNvGraphicFramePr>
              <a:graphicFrameLocks noChangeAspect="1"/>
            </p:cNvGraphicFramePr>
            <p:nvPr/>
          </p:nvGraphicFramePr>
          <p:xfrm>
            <a:off x="768" y="2736"/>
            <a:ext cx="432" cy="437"/>
          </p:xfrm>
          <a:graphic>
            <a:graphicData uri="http://schemas.openxmlformats.org/presentationml/2006/ole">
              <mc:AlternateContent xmlns:mc="http://schemas.openxmlformats.org/markup-compatibility/2006">
                <mc:Choice xmlns:v="urn:schemas-microsoft-com:vml" Requires="v">
                  <p:oleObj spid="_x0000_s269402" name="剪辑" r:id="rId5" imgW="6117840" imgH="5173560" progId="MS_ClipArt_Gallery.2">
                    <p:embed/>
                  </p:oleObj>
                </mc:Choice>
                <mc:Fallback>
                  <p:oleObj name="剪辑" r:id="rId5" imgW="6117840" imgH="5173560" progId="MS_ClipArt_Gallery.2">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 y="2736"/>
                          <a:ext cx="432" cy="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9319" name="Object 7"/>
            <p:cNvGraphicFramePr>
              <a:graphicFrameLocks noChangeAspect="1"/>
            </p:cNvGraphicFramePr>
            <p:nvPr/>
          </p:nvGraphicFramePr>
          <p:xfrm>
            <a:off x="1728" y="2736"/>
            <a:ext cx="384" cy="437"/>
          </p:xfrm>
          <a:graphic>
            <a:graphicData uri="http://schemas.openxmlformats.org/presentationml/2006/ole">
              <mc:AlternateContent xmlns:mc="http://schemas.openxmlformats.org/markup-compatibility/2006">
                <mc:Choice xmlns:v="urn:schemas-microsoft-com:vml" Requires="v">
                  <p:oleObj spid="_x0000_s269403" name="剪辑" r:id="rId7" imgW="2826720" imgH="3497040" progId="MS_ClipArt_Gallery.2">
                    <p:embed/>
                  </p:oleObj>
                </mc:Choice>
                <mc:Fallback>
                  <p:oleObj name="剪辑" r:id="rId7" imgW="2826720" imgH="3497040" progId="MS_ClipArt_Gallery.2">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28" y="2736"/>
                          <a:ext cx="384" cy="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9320" name="Object 8"/>
            <p:cNvGraphicFramePr>
              <a:graphicFrameLocks noChangeAspect="1"/>
            </p:cNvGraphicFramePr>
            <p:nvPr/>
          </p:nvGraphicFramePr>
          <p:xfrm>
            <a:off x="4608" y="2736"/>
            <a:ext cx="384" cy="480"/>
          </p:xfrm>
          <a:graphic>
            <a:graphicData uri="http://schemas.openxmlformats.org/presentationml/2006/ole">
              <mc:AlternateContent xmlns:mc="http://schemas.openxmlformats.org/markup-compatibility/2006">
                <mc:Choice xmlns:v="urn:schemas-microsoft-com:vml" Requires="v">
                  <p:oleObj spid="_x0000_s269404" name="剪辑" r:id="rId9" imgW="4539600" imgH="3497040" progId="MS_ClipArt_Gallery.2">
                    <p:embed/>
                  </p:oleObj>
                </mc:Choice>
                <mc:Fallback>
                  <p:oleObj name="剪辑" r:id="rId9" imgW="4539600" imgH="3497040" progId="MS_ClipArt_Gallery.2">
                    <p:embed/>
                    <p:pic>
                      <p:nvPicPr>
                        <p:cNvPr id="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08" y="2736"/>
                          <a:ext cx="384" cy="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9321" name="Object 9"/>
            <p:cNvGraphicFramePr>
              <a:graphicFrameLocks noChangeAspect="1"/>
            </p:cNvGraphicFramePr>
            <p:nvPr/>
          </p:nvGraphicFramePr>
          <p:xfrm>
            <a:off x="4512" y="2256"/>
            <a:ext cx="432" cy="389"/>
          </p:xfrm>
          <a:graphic>
            <a:graphicData uri="http://schemas.openxmlformats.org/presentationml/2006/ole">
              <mc:AlternateContent xmlns:mc="http://schemas.openxmlformats.org/markup-compatibility/2006">
                <mc:Choice xmlns:v="urn:schemas-microsoft-com:vml" Requires="v">
                  <p:oleObj spid="_x0000_s269405" name="剪辑" r:id="rId11" imgW="3192120" imgH="3749400" progId="MS_ClipArt_Gallery.2">
                    <p:embed/>
                  </p:oleObj>
                </mc:Choice>
                <mc:Fallback>
                  <p:oleObj name="剪辑" r:id="rId11" imgW="3192120" imgH="3749400" progId="MS_ClipArt_Gallery.2">
                    <p:embed/>
                    <p:pic>
                      <p:nvPicPr>
                        <p:cNvPr id="0"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12" y="2256"/>
                          <a:ext cx="432" cy="3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9322" name="Object 10"/>
            <p:cNvGraphicFramePr>
              <a:graphicFrameLocks noChangeAspect="1"/>
            </p:cNvGraphicFramePr>
            <p:nvPr/>
          </p:nvGraphicFramePr>
          <p:xfrm>
            <a:off x="3792" y="2256"/>
            <a:ext cx="432" cy="437"/>
          </p:xfrm>
          <a:graphic>
            <a:graphicData uri="http://schemas.openxmlformats.org/presentationml/2006/ole">
              <mc:AlternateContent xmlns:mc="http://schemas.openxmlformats.org/markup-compatibility/2006">
                <mc:Choice xmlns:v="urn:schemas-microsoft-com:vml" Requires="v">
                  <p:oleObj spid="_x0000_s269406" name="剪辑" r:id="rId13" imgW="4519440" imgH="3466800" progId="MS_ClipArt_Gallery.2">
                    <p:embed/>
                  </p:oleObj>
                </mc:Choice>
                <mc:Fallback>
                  <p:oleObj name="剪辑" r:id="rId13" imgW="4519440" imgH="3466800" progId="MS_ClipArt_Gallery.2">
                    <p:embed/>
                    <p:pic>
                      <p:nvPicPr>
                        <p:cNvPr id="0"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92" y="2256"/>
                          <a:ext cx="432" cy="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9323" name="Object 11"/>
            <p:cNvGraphicFramePr>
              <a:graphicFrameLocks noChangeAspect="1"/>
            </p:cNvGraphicFramePr>
            <p:nvPr/>
          </p:nvGraphicFramePr>
          <p:xfrm>
            <a:off x="3840" y="2736"/>
            <a:ext cx="336" cy="480"/>
          </p:xfrm>
          <a:graphic>
            <a:graphicData uri="http://schemas.openxmlformats.org/presentationml/2006/ole">
              <mc:AlternateContent xmlns:mc="http://schemas.openxmlformats.org/markup-compatibility/2006">
                <mc:Choice xmlns:v="urn:schemas-microsoft-com:vml" Requires="v">
                  <p:oleObj spid="_x0000_s269407" name="剪辑" r:id="rId15" imgW="3717360" imgH="3352320" progId="MS_ClipArt_Gallery.2">
                    <p:embed/>
                  </p:oleObj>
                </mc:Choice>
                <mc:Fallback>
                  <p:oleObj name="剪辑" r:id="rId15" imgW="3717360" imgH="3352320" progId="MS_ClipArt_Gallery.2">
                    <p:embed/>
                    <p:pic>
                      <p:nvPicPr>
                        <p:cNvPr id="0" name="Picture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40" y="2736"/>
                          <a:ext cx="336" cy="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9324" name="Object 12"/>
            <p:cNvGraphicFramePr>
              <a:graphicFrameLocks noChangeAspect="1"/>
            </p:cNvGraphicFramePr>
            <p:nvPr/>
          </p:nvGraphicFramePr>
          <p:xfrm>
            <a:off x="1680" y="2256"/>
            <a:ext cx="432" cy="460"/>
          </p:xfrm>
          <a:graphic>
            <a:graphicData uri="http://schemas.openxmlformats.org/presentationml/2006/ole">
              <mc:AlternateContent xmlns:mc="http://schemas.openxmlformats.org/markup-compatibility/2006">
                <mc:Choice xmlns:v="urn:schemas-microsoft-com:vml" Requires="v">
                  <p:oleObj spid="_x0000_s269408" name="剪辑" r:id="rId17" imgW="4046400" imgH="3352320" progId="MS_ClipArt_Gallery.2">
                    <p:embed/>
                  </p:oleObj>
                </mc:Choice>
                <mc:Fallback>
                  <p:oleObj name="剪辑" r:id="rId17" imgW="4046400" imgH="3352320" progId="MS_ClipArt_Gallery.2">
                    <p:embed/>
                    <p:pic>
                      <p:nvPicPr>
                        <p:cNvPr id="0" name="Picture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80" y="2256"/>
                          <a:ext cx="432" cy="4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9325" name="AutoShape 13"/>
            <p:cNvSpPr>
              <a:spLocks noChangeArrowheads="1"/>
            </p:cNvSpPr>
            <p:nvPr/>
          </p:nvSpPr>
          <p:spPr bwMode="auto">
            <a:xfrm>
              <a:off x="2400" y="2448"/>
              <a:ext cx="1056" cy="528"/>
            </a:xfrm>
            <a:prstGeom prst="leftRightArrow">
              <a:avLst>
                <a:gd name="adj1" fmla="val 50000"/>
                <a:gd name="adj2" fmla="val 40000"/>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gr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374F6A6-090D-40A9-A88E-C37569D8DD01}" type="slidenum">
              <a:rPr lang="en-US"/>
              <a:pPr/>
              <a:t>13</a:t>
            </a:fld>
            <a:endParaRPr lang="en-US"/>
          </a:p>
        </p:txBody>
      </p:sp>
      <p:sp>
        <p:nvSpPr>
          <p:cNvPr id="270338" name="Rectangle 1026"/>
          <p:cNvSpPr>
            <a:spLocks noChangeArrowheads="1"/>
          </p:cNvSpPr>
          <p:nvPr/>
        </p:nvSpPr>
        <p:spPr bwMode="auto">
          <a:xfrm>
            <a:off x="838200" y="1600200"/>
            <a:ext cx="7772400" cy="4648200"/>
          </a:xfrm>
          <a:prstGeom prst="rect">
            <a:avLst/>
          </a:prstGeom>
          <a:noFill/>
          <a:ln w="9525">
            <a:noFill/>
            <a:miter lim="800000"/>
            <a:headEnd/>
            <a:tailEnd/>
          </a:ln>
          <a:effectLst/>
        </p:spPr>
        <p:txBody>
          <a:bodyPr lIns="92075" tIns="46038" rIns="92075" bIns="46038"/>
          <a:lstStyle/>
          <a:p>
            <a:pPr>
              <a:spcBef>
                <a:spcPct val="20000"/>
              </a:spcBef>
              <a:buClr>
                <a:schemeClr val="folHlink"/>
              </a:buClr>
              <a:buSzPct val="60000"/>
              <a:buFont typeface="Wingdings" pitchFamily="2" charset="2"/>
              <a:buChar char="n"/>
            </a:pPr>
            <a:r>
              <a:rPr lang="zh-CN" altLang="en-US" sz="2800">
                <a:ea typeface="宋体" pitchFamily="2" charset="-122"/>
              </a:rPr>
              <a:t>多个异构数据源</a:t>
            </a:r>
          </a:p>
          <a:p>
            <a:pPr lvl="1">
              <a:spcBef>
                <a:spcPct val="20000"/>
              </a:spcBef>
              <a:buClr>
                <a:schemeClr val="hlink"/>
              </a:buClr>
              <a:buSzPct val="55000"/>
              <a:buFont typeface="Wingdings" pitchFamily="2" charset="2"/>
              <a:buChar char="n"/>
            </a:pPr>
            <a:r>
              <a:rPr lang="zh-CN" altLang="en-US">
                <a:ea typeface="宋体" pitchFamily="2" charset="-122"/>
              </a:rPr>
              <a:t>关系数据库，无结构文件，联机事务处理记录</a:t>
            </a:r>
            <a:endParaRPr lang="en-US" altLang="zh-CN">
              <a:ea typeface="宋体" pitchFamily="2" charset="-122"/>
            </a:endParaRPr>
          </a:p>
          <a:p>
            <a:pPr>
              <a:spcBef>
                <a:spcPct val="20000"/>
              </a:spcBef>
              <a:buClr>
                <a:schemeClr val="folHlink"/>
              </a:buClr>
              <a:buSzPct val="60000"/>
              <a:buFont typeface="Wingdings" pitchFamily="2" charset="2"/>
              <a:buChar char="n"/>
            </a:pPr>
            <a:r>
              <a:rPr lang="zh-CN" altLang="en-US" sz="2800">
                <a:ea typeface="宋体" pitchFamily="2" charset="-122"/>
              </a:rPr>
              <a:t>数据清理和数据整合技术</a:t>
            </a:r>
            <a:endParaRPr lang="en-US" altLang="zh-CN" sz="2800">
              <a:ea typeface="宋体" pitchFamily="2" charset="-122"/>
            </a:endParaRPr>
          </a:p>
          <a:p>
            <a:pPr lvl="1">
              <a:spcBef>
                <a:spcPct val="20000"/>
              </a:spcBef>
              <a:buClr>
                <a:schemeClr val="hlink"/>
              </a:buClr>
              <a:buSzPct val="55000"/>
              <a:buFont typeface="Wingdings" pitchFamily="2" charset="2"/>
              <a:buChar char="n"/>
            </a:pPr>
            <a:r>
              <a:rPr kumimoji="1" lang="zh-CN" altLang="en-US">
                <a:solidFill>
                  <a:srgbClr val="000000"/>
                </a:solidFill>
                <a:latin typeface="宋体" pitchFamily="2" charset="-122"/>
                <a:ea typeface="宋体" pitchFamily="2" charset="-122"/>
              </a:rPr>
              <a:t>不同的应用在编码、命名、属性的度量等方面都有很大的差别，数据集成就是要解决这些问题。</a:t>
            </a:r>
          </a:p>
          <a:p>
            <a:pPr eaLnBrk="0" hangingPunct="0"/>
            <a:endParaRPr kumimoji="1" lang="zh-CN" altLang="en-US" sz="2800" b="1">
              <a:solidFill>
                <a:srgbClr val="000000"/>
              </a:solidFill>
              <a:latin typeface="宋体" pitchFamily="2" charset="-122"/>
              <a:ea typeface="宋体" pitchFamily="2" charset="-122"/>
            </a:endParaRPr>
          </a:p>
        </p:txBody>
      </p:sp>
      <p:sp>
        <p:nvSpPr>
          <p:cNvPr id="270339" name="Rectangle 1027"/>
          <p:cNvSpPr>
            <a:spLocks noChangeArrowheads="1"/>
          </p:cNvSpPr>
          <p:nvPr/>
        </p:nvSpPr>
        <p:spPr bwMode="auto">
          <a:xfrm>
            <a:off x="838200" y="381000"/>
            <a:ext cx="7772400" cy="647700"/>
          </a:xfrm>
          <a:prstGeom prst="rect">
            <a:avLst/>
          </a:prstGeom>
          <a:noFill/>
          <a:ln w="9525">
            <a:noFill/>
            <a:miter lim="800000"/>
            <a:headEnd/>
            <a:tailEnd/>
          </a:ln>
          <a:effectLst/>
        </p:spPr>
        <p:txBody>
          <a:bodyPr lIns="92075" tIns="46038" rIns="92075" bIns="46038" anchor="ctr"/>
          <a:lstStyle/>
          <a:p>
            <a:pPr algn="ctr" eaLnBrk="0" hangingPunct="0"/>
            <a:r>
              <a:rPr kumimoji="1" lang="zh-CN" altLang="en-US" sz="3600" b="1">
                <a:solidFill>
                  <a:schemeClr val="tx2"/>
                </a:solidFill>
                <a:latin typeface="宋体" pitchFamily="2" charset="-122"/>
                <a:ea typeface="宋体" pitchFamily="2" charset="-122"/>
              </a:rPr>
              <a:t>数据仓库是集成的</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5"/>
          <p:cNvSpPr>
            <a:spLocks noGrp="1"/>
          </p:cNvSpPr>
          <p:nvPr>
            <p:ph type="sldNum" sz="quarter" idx="12"/>
          </p:nvPr>
        </p:nvSpPr>
        <p:spPr/>
        <p:txBody>
          <a:bodyPr/>
          <a:lstStyle/>
          <a:p>
            <a:fld id="{30BEAE85-25EA-483C-B28D-CB1EA4978C5F}" type="slidenum">
              <a:rPr lang="en-US"/>
              <a:pPr/>
              <a:t>14</a:t>
            </a:fld>
            <a:endParaRPr lang="en-US"/>
          </a:p>
        </p:txBody>
      </p:sp>
      <p:sp>
        <p:nvSpPr>
          <p:cNvPr id="387074" name="Rectangle 2"/>
          <p:cNvSpPr>
            <a:spLocks noGrp="1" noChangeArrowheads="1"/>
          </p:cNvSpPr>
          <p:nvPr>
            <p:ph type="title"/>
          </p:nvPr>
        </p:nvSpPr>
        <p:spPr/>
        <p:txBody>
          <a:bodyPr/>
          <a:lstStyle/>
          <a:p>
            <a:r>
              <a:rPr lang="en-US" altLang="zh-CN">
                <a:ea typeface="宋体" pitchFamily="2" charset="-122"/>
              </a:rPr>
              <a:t>example</a:t>
            </a:r>
          </a:p>
        </p:txBody>
      </p:sp>
      <p:sp>
        <p:nvSpPr>
          <p:cNvPr id="387075" name="Text Box 3"/>
          <p:cNvSpPr txBox="1">
            <a:spLocks noChangeArrowheads="1"/>
          </p:cNvSpPr>
          <p:nvPr/>
        </p:nvSpPr>
        <p:spPr bwMode="auto">
          <a:xfrm>
            <a:off x="5334000" y="2743200"/>
            <a:ext cx="2362200" cy="2643188"/>
          </a:xfrm>
          <a:prstGeom prst="rect">
            <a:avLst/>
          </a:prstGeom>
          <a:solidFill>
            <a:schemeClr val="accent1"/>
          </a:solidFill>
          <a:ln w="9525" algn="ctr">
            <a:solidFill>
              <a:srgbClr val="000000"/>
            </a:solidFill>
            <a:miter lim="800000"/>
            <a:headEnd/>
            <a:tailEnd/>
          </a:ln>
          <a:effectLst/>
        </p:spPr>
        <p:txBody>
          <a:bodyPr lIns="72000" tIns="0" rIns="0" bIns="0"/>
          <a:lstStyle/>
          <a:p>
            <a:pPr algn="just" eaLnBrk="0" hangingPunct="0"/>
            <a:r>
              <a:rPr lang="en-US" altLang="zh-CN" sz="1600">
                <a:latin typeface="Times New Roman" pitchFamily="18" charset="0"/>
                <a:ea typeface="华文新魏" pitchFamily="2" charset="-122"/>
              </a:rPr>
              <a:t>J. Jones</a:t>
            </a:r>
          </a:p>
          <a:p>
            <a:pPr algn="just" eaLnBrk="0" hangingPunct="0"/>
            <a:r>
              <a:rPr lang="zh-CN" altLang="en-US" sz="1600">
                <a:latin typeface="Times New Roman" pitchFamily="18" charset="0"/>
                <a:ea typeface="华文新魏" pitchFamily="2" charset="-122"/>
              </a:rPr>
              <a:t>女</a:t>
            </a:r>
          </a:p>
          <a:p>
            <a:pPr algn="just" eaLnBrk="0" hangingPunct="0"/>
            <a:r>
              <a:rPr lang="en-US" altLang="zh-CN" sz="1600">
                <a:latin typeface="Times New Roman" pitchFamily="18" charset="0"/>
                <a:ea typeface="华文新魏" pitchFamily="2" charset="-122"/>
              </a:rPr>
              <a:t>1945</a:t>
            </a:r>
            <a:r>
              <a:rPr lang="zh-CN" altLang="en-US" sz="1600">
                <a:latin typeface="Times New Roman" pitchFamily="18" charset="0"/>
                <a:ea typeface="华文新魏" pitchFamily="2" charset="-122"/>
              </a:rPr>
              <a:t>年</a:t>
            </a:r>
            <a:r>
              <a:rPr lang="en-US" altLang="zh-CN" sz="1600">
                <a:latin typeface="Times New Roman" pitchFamily="18" charset="0"/>
                <a:ea typeface="华文新魏" pitchFamily="2" charset="-122"/>
              </a:rPr>
              <a:t>7</a:t>
            </a:r>
            <a:r>
              <a:rPr lang="zh-CN" altLang="en-US" sz="1600">
                <a:latin typeface="Times New Roman" pitchFamily="18" charset="0"/>
                <a:ea typeface="华文新魏" pitchFamily="2" charset="-122"/>
              </a:rPr>
              <a:t>月</a:t>
            </a:r>
            <a:r>
              <a:rPr lang="en-US" altLang="zh-CN" sz="1600">
                <a:latin typeface="Times New Roman" pitchFamily="18" charset="0"/>
                <a:ea typeface="华文新魏" pitchFamily="2" charset="-122"/>
              </a:rPr>
              <a:t>20</a:t>
            </a:r>
            <a:r>
              <a:rPr lang="zh-CN" altLang="en-US" sz="1600">
                <a:latin typeface="Times New Roman" pitchFamily="18" charset="0"/>
                <a:ea typeface="华文新魏" pitchFamily="2" charset="-122"/>
              </a:rPr>
              <a:t>日</a:t>
            </a:r>
          </a:p>
          <a:p>
            <a:pPr algn="just" eaLnBrk="0" hangingPunct="0"/>
            <a:r>
              <a:rPr lang="zh-CN" altLang="en-US" sz="1600">
                <a:latin typeface="Times New Roman" pitchFamily="18" charset="0"/>
                <a:ea typeface="华文新魏" pitchFamily="2" charset="-122"/>
              </a:rPr>
              <a:t>去年有两张罚单</a:t>
            </a:r>
          </a:p>
          <a:p>
            <a:pPr algn="just" eaLnBrk="0" hangingPunct="0"/>
            <a:r>
              <a:rPr lang="zh-CN" altLang="en-US" sz="1600">
                <a:latin typeface="Times New Roman" pitchFamily="18" charset="0"/>
                <a:ea typeface="华文新魏" pitchFamily="2" charset="-122"/>
              </a:rPr>
              <a:t>一次大事故</a:t>
            </a:r>
          </a:p>
          <a:p>
            <a:pPr algn="just" eaLnBrk="0" hangingPunct="0"/>
            <a:r>
              <a:rPr lang="en-US" altLang="zh-CN" sz="1600">
                <a:latin typeface="Times New Roman" pitchFamily="18" charset="0"/>
                <a:ea typeface="华文新魏" pitchFamily="2" charset="-122"/>
              </a:rPr>
              <a:t>Main</a:t>
            </a:r>
            <a:r>
              <a:rPr lang="zh-CN" altLang="en-US" sz="1600">
                <a:latin typeface="Times New Roman" pitchFamily="18" charset="0"/>
                <a:ea typeface="华文新魏" pitchFamily="2" charset="-122"/>
              </a:rPr>
              <a:t>大街</a:t>
            </a:r>
            <a:r>
              <a:rPr lang="en-US" altLang="zh-CN" sz="1600">
                <a:latin typeface="Times New Roman" pitchFamily="18" charset="0"/>
                <a:ea typeface="华文新魏" pitchFamily="2" charset="-122"/>
              </a:rPr>
              <a:t>123</a:t>
            </a:r>
            <a:r>
              <a:rPr lang="zh-CN" altLang="en-US" sz="1600">
                <a:latin typeface="Times New Roman" pitchFamily="18" charset="0"/>
                <a:ea typeface="华文新魏" pitchFamily="2" charset="-122"/>
              </a:rPr>
              <a:t>号</a:t>
            </a:r>
          </a:p>
          <a:p>
            <a:pPr algn="just" eaLnBrk="0" hangingPunct="0"/>
            <a:r>
              <a:rPr lang="zh-CN" altLang="en-US" sz="1600">
                <a:latin typeface="Times New Roman" pitchFamily="18" charset="0"/>
                <a:ea typeface="华文新魏" pitchFamily="2" charset="-122"/>
              </a:rPr>
              <a:t>已婚</a:t>
            </a:r>
          </a:p>
          <a:p>
            <a:pPr algn="just" eaLnBrk="0" hangingPunct="0"/>
            <a:r>
              <a:rPr lang="zh-CN" altLang="en-US" sz="1600">
                <a:latin typeface="Times New Roman" pitchFamily="18" charset="0"/>
                <a:ea typeface="华文新魏" pitchFamily="2" charset="-122"/>
              </a:rPr>
              <a:t>两个孩子</a:t>
            </a:r>
          </a:p>
          <a:p>
            <a:pPr algn="just" eaLnBrk="0" hangingPunct="0"/>
            <a:r>
              <a:rPr lang="zh-CN" altLang="en-US" sz="1600">
                <a:latin typeface="Times New Roman" pitchFamily="18" charset="0"/>
                <a:ea typeface="华文新魏" pitchFamily="2" charset="-122"/>
              </a:rPr>
              <a:t>高血压</a:t>
            </a:r>
          </a:p>
          <a:p>
            <a:pPr algn="just" eaLnBrk="0" hangingPunct="0"/>
            <a:r>
              <a:rPr lang="en-US" altLang="zh-CN" sz="1600">
                <a:latin typeface="Times New Roman" pitchFamily="18" charset="0"/>
                <a:ea typeface="华文新魏" pitchFamily="2" charset="-122"/>
              </a:rPr>
              <a:t>……………..</a:t>
            </a:r>
          </a:p>
        </p:txBody>
      </p:sp>
      <p:sp>
        <p:nvSpPr>
          <p:cNvPr id="387076" name="AutoShape 4"/>
          <p:cNvSpPr>
            <a:spLocks noChangeArrowheads="1"/>
          </p:cNvSpPr>
          <p:nvPr/>
        </p:nvSpPr>
        <p:spPr bwMode="auto">
          <a:xfrm>
            <a:off x="4114800" y="3124200"/>
            <a:ext cx="1143000" cy="1828800"/>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pPr algn="ctr"/>
            <a:r>
              <a:rPr kumimoji="1" lang="zh-CN" altLang="en-US">
                <a:ea typeface="华文新魏" pitchFamily="2" charset="-122"/>
              </a:rPr>
              <a:t>集成</a:t>
            </a:r>
          </a:p>
        </p:txBody>
      </p:sp>
      <p:grpSp>
        <p:nvGrpSpPr>
          <p:cNvPr id="387077" name="Group 5"/>
          <p:cNvGrpSpPr>
            <a:grpSpLocks/>
          </p:cNvGrpSpPr>
          <p:nvPr/>
        </p:nvGrpSpPr>
        <p:grpSpPr bwMode="auto">
          <a:xfrm>
            <a:off x="349250" y="2057400"/>
            <a:ext cx="3613150" cy="838200"/>
            <a:chOff x="220" y="1296"/>
            <a:chExt cx="2276" cy="528"/>
          </a:xfrm>
        </p:grpSpPr>
        <p:sp>
          <p:nvSpPr>
            <p:cNvPr id="387078" name="Text Box 6"/>
            <p:cNvSpPr txBox="1">
              <a:spLocks noChangeArrowheads="1"/>
            </p:cNvSpPr>
            <p:nvPr/>
          </p:nvSpPr>
          <p:spPr bwMode="auto">
            <a:xfrm>
              <a:off x="1223" y="1296"/>
              <a:ext cx="1273" cy="528"/>
            </a:xfrm>
            <a:prstGeom prst="rect">
              <a:avLst/>
            </a:prstGeom>
            <a:solidFill>
              <a:schemeClr val="accent1"/>
            </a:solidFill>
            <a:ln w="9525" algn="ctr">
              <a:solidFill>
                <a:srgbClr val="000000"/>
              </a:solidFill>
              <a:miter lim="800000"/>
              <a:headEnd/>
              <a:tailEnd/>
            </a:ln>
            <a:effectLst/>
          </p:spPr>
          <p:txBody>
            <a:bodyPr lIns="72000" tIns="0" rIns="0" bIns="0"/>
            <a:lstStyle/>
            <a:p>
              <a:pPr algn="just" eaLnBrk="0" hangingPunct="0"/>
              <a:r>
                <a:rPr lang="en-US" altLang="zh-CN" sz="1800">
                  <a:latin typeface="Times New Roman" pitchFamily="18" charset="0"/>
                  <a:ea typeface="华文新魏" pitchFamily="2" charset="-122"/>
                </a:rPr>
                <a:t>J. Jones, </a:t>
              </a:r>
              <a:r>
                <a:rPr lang="zh-CN" altLang="en-US" sz="1800">
                  <a:latin typeface="Times New Roman" pitchFamily="18" charset="0"/>
                  <a:ea typeface="华文新魏" pitchFamily="2" charset="-122"/>
                </a:rPr>
                <a:t>女</a:t>
              </a:r>
            </a:p>
            <a:p>
              <a:pPr algn="just" eaLnBrk="0" hangingPunct="0"/>
              <a:r>
                <a:rPr lang="en-US" altLang="zh-CN" sz="1800">
                  <a:latin typeface="Times New Roman" pitchFamily="18" charset="0"/>
                  <a:ea typeface="华文新魏" pitchFamily="2" charset="-122"/>
                </a:rPr>
                <a:t>1945</a:t>
              </a:r>
              <a:r>
                <a:rPr lang="zh-CN" altLang="en-US" sz="1800">
                  <a:latin typeface="Times New Roman" pitchFamily="18" charset="0"/>
                  <a:ea typeface="华文新魏" pitchFamily="2" charset="-122"/>
                </a:rPr>
                <a:t>年</a:t>
              </a:r>
              <a:r>
                <a:rPr lang="en-US" altLang="zh-CN" sz="1800">
                  <a:latin typeface="Times New Roman" pitchFamily="18" charset="0"/>
                  <a:ea typeface="华文新魏" pitchFamily="2" charset="-122"/>
                </a:rPr>
                <a:t>7</a:t>
              </a:r>
              <a:r>
                <a:rPr lang="zh-CN" altLang="en-US" sz="1800">
                  <a:latin typeface="Times New Roman" pitchFamily="18" charset="0"/>
                  <a:ea typeface="华文新魏" pitchFamily="2" charset="-122"/>
                </a:rPr>
                <a:t>月</a:t>
              </a:r>
              <a:r>
                <a:rPr lang="en-US" altLang="zh-CN" sz="1800">
                  <a:latin typeface="Times New Roman" pitchFamily="18" charset="0"/>
                  <a:ea typeface="华文新魏" pitchFamily="2" charset="-122"/>
                </a:rPr>
                <a:t>20</a:t>
              </a:r>
              <a:r>
                <a:rPr lang="zh-CN" altLang="en-US" sz="1800">
                  <a:latin typeface="Times New Roman" pitchFamily="18" charset="0"/>
                  <a:ea typeface="华文新魏" pitchFamily="2" charset="-122"/>
                </a:rPr>
                <a:t>日</a:t>
              </a:r>
            </a:p>
            <a:p>
              <a:pPr algn="just" eaLnBrk="0" hangingPunct="0"/>
              <a:r>
                <a:rPr lang="en-US" altLang="zh-CN" sz="1800">
                  <a:latin typeface="Times New Roman" pitchFamily="18" charset="0"/>
                  <a:ea typeface="华文新魏" pitchFamily="2" charset="-122"/>
                </a:rPr>
                <a:t>……</a:t>
              </a:r>
            </a:p>
          </p:txBody>
        </p:sp>
        <p:sp>
          <p:nvSpPr>
            <p:cNvPr id="387079" name="Text Box 7"/>
            <p:cNvSpPr txBox="1">
              <a:spLocks noChangeArrowheads="1"/>
            </p:cNvSpPr>
            <p:nvPr/>
          </p:nvSpPr>
          <p:spPr bwMode="auto">
            <a:xfrm>
              <a:off x="220" y="1392"/>
              <a:ext cx="884" cy="288"/>
            </a:xfrm>
            <a:prstGeom prst="rect">
              <a:avLst/>
            </a:prstGeom>
            <a:noFill/>
            <a:ln w="9525">
              <a:noFill/>
              <a:miter lim="800000"/>
              <a:headEnd/>
              <a:tailEnd/>
            </a:ln>
            <a:effectLst/>
          </p:spPr>
          <p:txBody>
            <a:bodyPr wrap="none">
              <a:spAutoFit/>
            </a:bodyPr>
            <a:lstStyle/>
            <a:p>
              <a:r>
                <a:rPr kumimoji="1" lang="zh-CN" altLang="en-US">
                  <a:ea typeface="华文新魏" pitchFamily="2" charset="-122"/>
                </a:rPr>
                <a:t>人寿保险</a:t>
              </a:r>
            </a:p>
          </p:txBody>
        </p:sp>
      </p:grpSp>
      <p:grpSp>
        <p:nvGrpSpPr>
          <p:cNvPr id="387080" name="Group 8"/>
          <p:cNvGrpSpPr>
            <a:grpSpLocks/>
          </p:cNvGrpSpPr>
          <p:nvPr/>
        </p:nvGrpSpPr>
        <p:grpSpPr bwMode="auto">
          <a:xfrm>
            <a:off x="349250" y="3124200"/>
            <a:ext cx="3613150" cy="914400"/>
            <a:chOff x="220" y="1968"/>
            <a:chExt cx="2276" cy="576"/>
          </a:xfrm>
        </p:grpSpPr>
        <p:sp>
          <p:nvSpPr>
            <p:cNvPr id="387081" name="Text Box 9"/>
            <p:cNvSpPr txBox="1">
              <a:spLocks noChangeArrowheads="1"/>
            </p:cNvSpPr>
            <p:nvPr/>
          </p:nvSpPr>
          <p:spPr bwMode="auto">
            <a:xfrm>
              <a:off x="1223" y="1968"/>
              <a:ext cx="1273" cy="576"/>
            </a:xfrm>
            <a:prstGeom prst="rect">
              <a:avLst/>
            </a:prstGeom>
            <a:solidFill>
              <a:schemeClr val="accent1"/>
            </a:solidFill>
            <a:ln w="9525" algn="ctr">
              <a:solidFill>
                <a:srgbClr val="000000"/>
              </a:solidFill>
              <a:miter lim="800000"/>
              <a:headEnd/>
              <a:tailEnd/>
            </a:ln>
            <a:effectLst/>
          </p:spPr>
          <p:txBody>
            <a:bodyPr lIns="72000" tIns="0" rIns="0" bIns="0"/>
            <a:lstStyle/>
            <a:p>
              <a:pPr algn="just" eaLnBrk="0" hangingPunct="0"/>
              <a:r>
                <a:rPr lang="en-US" altLang="zh-CN" sz="1800">
                  <a:latin typeface="Times New Roman" pitchFamily="18" charset="0"/>
                  <a:ea typeface="华文新魏" pitchFamily="2" charset="-122"/>
                </a:rPr>
                <a:t>J. Jones</a:t>
              </a:r>
            </a:p>
            <a:p>
              <a:pPr algn="just" eaLnBrk="0" hangingPunct="0"/>
              <a:r>
                <a:rPr lang="zh-CN" altLang="en-US" sz="1800">
                  <a:latin typeface="Times New Roman" pitchFamily="18" charset="0"/>
                  <a:ea typeface="华文新魏" pitchFamily="2" charset="-122"/>
                </a:rPr>
                <a:t>去年有两张罚单</a:t>
              </a:r>
            </a:p>
            <a:p>
              <a:pPr algn="just" eaLnBrk="0" hangingPunct="0"/>
              <a:r>
                <a:rPr lang="zh-CN" altLang="en-US" sz="1800">
                  <a:latin typeface="Times New Roman" pitchFamily="18" charset="0"/>
                  <a:ea typeface="华文新魏" pitchFamily="2" charset="-122"/>
                </a:rPr>
                <a:t>一次大事故</a:t>
              </a:r>
              <a:r>
                <a:rPr lang="en-US" altLang="zh-CN" sz="1800">
                  <a:latin typeface="Times New Roman" pitchFamily="18" charset="0"/>
                  <a:ea typeface="华文新魏" pitchFamily="2" charset="-122"/>
                </a:rPr>
                <a:t>, ……</a:t>
              </a:r>
            </a:p>
          </p:txBody>
        </p:sp>
        <p:sp>
          <p:nvSpPr>
            <p:cNvPr id="387082" name="Text Box 10"/>
            <p:cNvSpPr txBox="1">
              <a:spLocks noChangeArrowheads="1"/>
            </p:cNvSpPr>
            <p:nvPr/>
          </p:nvSpPr>
          <p:spPr bwMode="auto">
            <a:xfrm>
              <a:off x="220" y="2146"/>
              <a:ext cx="884" cy="288"/>
            </a:xfrm>
            <a:prstGeom prst="rect">
              <a:avLst/>
            </a:prstGeom>
            <a:noFill/>
            <a:ln w="9525">
              <a:noFill/>
              <a:miter lim="800000"/>
              <a:headEnd/>
              <a:tailEnd/>
            </a:ln>
            <a:effectLst/>
          </p:spPr>
          <p:txBody>
            <a:bodyPr wrap="none">
              <a:spAutoFit/>
            </a:bodyPr>
            <a:lstStyle/>
            <a:p>
              <a:r>
                <a:rPr kumimoji="1" lang="zh-CN" altLang="en-US">
                  <a:ea typeface="华文新魏" pitchFamily="2" charset="-122"/>
                </a:rPr>
                <a:t>汽车保险</a:t>
              </a:r>
            </a:p>
          </p:txBody>
        </p:sp>
      </p:grpSp>
      <p:grpSp>
        <p:nvGrpSpPr>
          <p:cNvPr id="387083" name="Group 11"/>
          <p:cNvGrpSpPr>
            <a:grpSpLocks/>
          </p:cNvGrpSpPr>
          <p:nvPr/>
        </p:nvGrpSpPr>
        <p:grpSpPr bwMode="auto">
          <a:xfrm>
            <a:off x="349250" y="4267200"/>
            <a:ext cx="3613150" cy="914400"/>
            <a:chOff x="220" y="2688"/>
            <a:chExt cx="2276" cy="576"/>
          </a:xfrm>
        </p:grpSpPr>
        <p:sp>
          <p:nvSpPr>
            <p:cNvPr id="387084" name="Text Box 12"/>
            <p:cNvSpPr txBox="1">
              <a:spLocks noChangeArrowheads="1"/>
            </p:cNvSpPr>
            <p:nvPr/>
          </p:nvSpPr>
          <p:spPr bwMode="auto">
            <a:xfrm>
              <a:off x="1223" y="2688"/>
              <a:ext cx="1273" cy="576"/>
            </a:xfrm>
            <a:prstGeom prst="rect">
              <a:avLst/>
            </a:prstGeom>
            <a:solidFill>
              <a:schemeClr val="accent1"/>
            </a:solidFill>
            <a:ln w="9525" algn="ctr">
              <a:solidFill>
                <a:srgbClr val="000000"/>
              </a:solidFill>
              <a:miter lim="800000"/>
              <a:headEnd/>
              <a:tailEnd/>
            </a:ln>
            <a:effectLst/>
          </p:spPr>
          <p:txBody>
            <a:bodyPr lIns="72000" tIns="0" rIns="0" bIns="0"/>
            <a:lstStyle/>
            <a:p>
              <a:pPr algn="just" eaLnBrk="0" hangingPunct="0"/>
              <a:r>
                <a:rPr lang="en-US" altLang="zh-CN" sz="1800">
                  <a:latin typeface="Times New Roman" pitchFamily="18" charset="0"/>
                  <a:ea typeface="华文新魏" pitchFamily="2" charset="-122"/>
                </a:rPr>
                <a:t>J. Jones</a:t>
              </a:r>
            </a:p>
            <a:p>
              <a:pPr algn="just" eaLnBrk="0" hangingPunct="0"/>
              <a:r>
                <a:rPr lang="en-US" altLang="zh-CN" sz="1800">
                  <a:latin typeface="Times New Roman" pitchFamily="18" charset="0"/>
                  <a:ea typeface="华文新魏" pitchFamily="2" charset="-122"/>
                </a:rPr>
                <a:t>Main</a:t>
              </a:r>
              <a:r>
                <a:rPr lang="zh-CN" altLang="en-US" sz="1800">
                  <a:latin typeface="Times New Roman" pitchFamily="18" charset="0"/>
                  <a:ea typeface="华文新魏" pitchFamily="2" charset="-122"/>
                </a:rPr>
                <a:t>大街</a:t>
              </a:r>
              <a:r>
                <a:rPr lang="en-US" altLang="zh-CN" sz="1800">
                  <a:latin typeface="Times New Roman" pitchFamily="18" charset="0"/>
                  <a:ea typeface="华文新魏" pitchFamily="2" charset="-122"/>
                </a:rPr>
                <a:t>123</a:t>
              </a:r>
              <a:r>
                <a:rPr lang="zh-CN" altLang="en-US" sz="1800">
                  <a:latin typeface="Times New Roman" pitchFamily="18" charset="0"/>
                  <a:ea typeface="华文新魏" pitchFamily="2" charset="-122"/>
                </a:rPr>
                <a:t>号</a:t>
              </a:r>
            </a:p>
            <a:p>
              <a:pPr algn="just" eaLnBrk="0" hangingPunct="0"/>
              <a:r>
                <a:rPr lang="zh-CN" altLang="en-US" sz="1800">
                  <a:latin typeface="Times New Roman" pitchFamily="18" charset="0"/>
                  <a:ea typeface="华文新魏" pitchFamily="2" charset="-122"/>
                </a:rPr>
                <a:t>已婚</a:t>
              </a:r>
              <a:r>
                <a:rPr lang="en-US" altLang="zh-CN" sz="1800">
                  <a:latin typeface="Times New Roman" pitchFamily="18" charset="0"/>
                  <a:ea typeface="华文新魏" pitchFamily="2" charset="-122"/>
                </a:rPr>
                <a:t>, ……</a:t>
              </a:r>
            </a:p>
          </p:txBody>
        </p:sp>
        <p:sp>
          <p:nvSpPr>
            <p:cNvPr id="387085" name="Text Box 13"/>
            <p:cNvSpPr txBox="1">
              <a:spLocks noChangeArrowheads="1"/>
            </p:cNvSpPr>
            <p:nvPr/>
          </p:nvSpPr>
          <p:spPr bwMode="auto">
            <a:xfrm>
              <a:off x="220" y="2914"/>
              <a:ext cx="884" cy="288"/>
            </a:xfrm>
            <a:prstGeom prst="rect">
              <a:avLst/>
            </a:prstGeom>
            <a:noFill/>
            <a:ln w="9525">
              <a:noFill/>
              <a:miter lim="800000"/>
              <a:headEnd/>
              <a:tailEnd/>
            </a:ln>
            <a:effectLst/>
          </p:spPr>
          <p:txBody>
            <a:bodyPr wrap="none">
              <a:spAutoFit/>
            </a:bodyPr>
            <a:lstStyle/>
            <a:p>
              <a:r>
                <a:rPr kumimoji="1" lang="zh-CN" altLang="en-US">
                  <a:ea typeface="华文新魏" pitchFamily="2" charset="-122"/>
                </a:rPr>
                <a:t>房屋保险</a:t>
              </a:r>
            </a:p>
          </p:txBody>
        </p:sp>
      </p:grpSp>
      <p:grpSp>
        <p:nvGrpSpPr>
          <p:cNvPr id="387086" name="Group 14"/>
          <p:cNvGrpSpPr>
            <a:grpSpLocks/>
          </p:cNvGrpSpPr>
          <p:nvPr/>
        </p:nvGrpSpPr>
        <p:grpSpPr bwMode="auto">
          <a:xfrm>
            <a:off x="349250" y="5334000"/>
            <a:ext cx="3613150" cy="944563"/>
            <a:chOff x="220" y="3360"/>
            <a:chExt cx="2276" cy="595"/>
          </a:xfrm>
        </p:grpSpPr>
        <p:sp>
          <p:nvSpPr>
            <p:cNvPr id="387087" name="Text Box 15"/>
            <p:cNvSpPr txBox="1">
              <a:spLocks noChangeArrowheads="1"/>
            </p:cNvSpPr>
            <p:nvPr/>
          </p:nvSpPr>
          <p:spPr bwMode="auto">
            <a:xfrm>
              <a:off x="1223" y="3360"/>
              <a:ext cx="1273" cy="595"/>
            </a:xfrm>
            <a:prstGeom prst="rect">
              <a:avLst/>
            </a:prstGeom>
            <a:solidFill>
              <a:schemeClr val="accent1"/>
            </a:solidFill>
            <a:ln w="9525" algn="ctr">
              <a:solidFill>
                <a:srgbClr val="000000"/>
              </a:solidFill>
              <a:miter lim="800000"/>
              <a:headEnd/>
              <a:tailEnd/>
            </a:ln>
            <a:effectLst/>
          </p:spPr>
          <p:txBody>
            <a:bodyPr lIns="72000" tIns="0" rIns="0" bIns="0"/>
            <a:lstStyle/>
            <a:p>
              <a:pPr algn="just" eaLnBrk="0" hangingPunct="0"/>
              <a:r>
                <a:rPr lang="en-US" altLang="zh-CN" sz="1800">
                  <a:latin typeface="Times New Roman" pitchFamily="18" charset="0"/>
                  <a:ea typeface="华文新魏" pitchFamily="2" charset="-122"/>
                </a:rPr>
                <a:t>J. Jones, </a:t>
              </a:r>
              <a:r>
                <a:rPr lang="zh-CN" altLang="en-US" sz="1800">
                  <a:latin typeface="Times New Roman" pitchFamily="18" charset="0"/>
                  <a:ea typeface="华文新魏" pitchFamily="2" charset="-122"/>
                </a:rPr>
                <a:t>两个孩子</a:t>
              </a:r>
            </a:p>
            <a:p>
              <a:pPr algn="just" eaLnBrk="0" hangingPunct="0"/>
              <a:r>
                <a:rPr lang="zh-CN" altLang="en-US" sz="1800">
                  <a:latin typeface="Times New Roman" pitchFamily="18" charset="0"/>
                  <a:ea typeface="华文新魏" pitchFamily="2" charset="-122"/>
                </a:rPr>
                <a:t>高血压</a:t>
              </a:r>
            </a:p>
            <a:p>
              <a:pPr algn="just" eaLnBrk="0" hangingPunct="0"/>
              <a:r>
                <a:rPr lang="en-US" altLang="zh-CN" sz="1800">
                  <a:latin typeface="Times New Roman" pitchFamily="18" charset="0"/>
                  <a:ea typeface="华文新魏" pitchFamily="2" charset="-122"/>
                </a:rPr>
                <a:t>……</a:t>
              </a:r>
            </a:p>
          </p:txBody>
        </p:sp>
        <p:sp>
          <p:nvSpPr>
            <p:cNvPr id="387088" name="Text Box 16"/>
            <p:cNvSpPr txBox="1">
              <a:spLocks noChangeArrowheads="1"/>
            </p:cNvSpPr>
            <p:nvPr/>
          </p:nvSpPr>
          <p:spPr bwMode="auto">
            <a:xfrm>
              <a:off x="220" y="3504"/>
              <a:ext cx="884" cy="288"/>
            </a:xfrm>
            <a:prstGeom prst="rect">
              <a:avLst/>
            </a:prstGeom>
            <a:noFill/>
            <a:ln w="9525">
              <a:noFill/>
              <a:miter lim="800000"/>
              <a:headEnd/>
              <a:tailEnd/>
            </a:ln>
            <a:effectLst/>
          </p:spPr>
          <p:txBody>
            <a:bodyPr wrap="none">
              <a:spAutoFit/>
            </a:bodyPr>
            <a:lstStyle/>
            <a:p>
              <a:r>
                <a:rPr kumimoji="1" lang="zh-CN" altLang="en-US">
                  <a:ea typeface="华文新魏" pitchFamily="2" charset="-122"/>
                </a:rPr>
                <a:t>健康保险</a:t>
              </a:r>
            </a:p>
          </p:txBody>
        </p:sp>
      </p:grpSp>
      <p:sp>
        <p:nvSpPr>
          <p:cNvPr id="387089" name="AutoShape 17">
            <a:hlinkClick r:id="" action="ppaction://hlinkshowjump?jump=previousslide" highlightClick="1"/>
          </p:cNvPr>
          <p:cNvSpPr>
            <a:spLocks noChangeArrowheads="1"/>
          </p:cNvSpPr>
          <p:nvPr/>
        </p:nvSpPr>
        <p:spPr bwMode="auto">
          <a:xfrm>
            <a:off x="7543800" y="6172200"/>
            <a:ext cx="533400" cy="304800"/>
          </a:xfrm>
          <a:prstGeom prst="actionButtonBackPrevious">
            <a:avLst/>
          </a:prstGeom>
          <a:solidFill>
            <a:schemeClr val="accent1"/>
          </a:solidFill>
          <a:ln w="9525">
            <a:solidFill>
              <a:schemeClr val="tx1"/>
            </a:solidFill>
            <a:miter lim="800000"/>
            <a:headEnd/>
            <a:tailEnd/>
          </a:ln>
          <a:effectLst/>
        </p:spPr>
        <p:txBody>
          <a:bodyPr wrap="none" anchor="ctr"/>
          <a:lstStyle/>
          <a:p>
            <a:endParaRPr lang="en-US"/>
          </a:p>
        </p:txBody>
      </p:sp>
      <p:sp>
        <p:nvSpPr>
          <p:cNvPr id="387090" name="AutoShape 18">
            <a:hlinkClick r:id="" action="ppaction://hlinkshowjump?jump=nextslide" highlightClick="1"/>
          </p:cNvPr>
          <p:cNvSpPr>
            <a:spLocks noChangeArrowheads="1"/>
          </p:cNvSpPr>
          <p:nvPr/>
        </p:nvSpPr>
        <p:spPr bwMode="auto">
          <a:xfrm>
            <a:off x="8077200" y="6172200"/>
            <a:ext cx="533400" cy="304800"/>
          </a:xfrm>
          <a:prstGeom prst="actionButtonForwardNext">
            <a:avLst/>
          </a:prstGeom>
          <a:solidFill>
            <a:schemeClr val="accent1"/>
          </a:solidFill>
          <a:ln w="9525">
            <a:solidFill>
              <a:schemeClr val="tx1"/>
            </a:solidFill>
            <a:miter lim="800000"/>
            <a:headEnd/>
            <a:tailEnd/>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870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870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8708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870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870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87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5" grpId="0" animBg="1" autoUpdateAnimBg="0"/>
      <p:bldP spid="387076"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3"/>
          <p:cNvSpPr>
            <a:spLocks noGrp="1"/>
          </p:cNvSpPr>
          <p:nvPr>
            <p:ph type="sldNum" sz="quarter" idx="12"/>
          </p:nvPr>
        </p:nvSpPr>
        <p:spPr/>
        <p:txBody>
          <a:bodyPr/>
          <a:lstStyle/>
          <a:p>
            <a:fld id="{31F0A322-CECD-42A5-B238-539BD8F42926}" type="slidenum">
              <a:rPr lang="en-US"/>
              <a:pPr/>
              <a:t>15</a:t>
            </a:fld>
            <a:endParaRPr lang="en-US"/>
          </a:p>
        </p:txBody>
      </p:sp>
      <p:sp>
        <p:nvSpPr>
          <p:cNvPr id="271363" name="Rectangle 2051"/>
          <p:cNvSpPr>
            <a:spLocks noChangeArrowheads="1"/>
          </p:cNvSpPr>
          <p:nvPr/>
        </p:nvSpPr>
        <p:spPr bwMode="auto">
          <a:xfrm>
            <a:off x="762000" y="304800"/>
            <a:ext cx="7772400" cy="647700"/>
          </a:xfrm>
          <a:prstGeom prst="rect">
            <a:avLst/>
          </a:prstGeom>
          <a:noFill/>
          <a:ln w="9525">
            <a:noFill/>
            <a:miter lim="800000"/>
            <a:headEnd/>
            <a:tailEnd/>
          </a:ln>
          <a:effectLst/>
        </p:spPr>
        <p:txBody>
          <a:bodyPr lIns="92075" tIns="46038" rIns="92075" bIns="46038" anchor="ctr"/>
          <a:lstStyle/>
          <a:p>
            <a:pPr algn="ctr" eaLnBrk="0" hangingPunct="0"/>
            <a:r>
              <a:rPr kumimoji="1" lang="zh-CN" altLang="en-US" sz="3600" b="1">
                <a:solidFill>
                  <a:schemeClr val="tx2"/>
                </a:solidFill>
                <a:latin typeface="宋体" pitchFamily="2" charset="-122"/>
                <a:ea typeface="宋体" pitchFamily="2" charset="-122"/>
              </a:rPr>
              <a:t>数据集成举例</a:t>
            </a:r>
          </a:p>
        </p:txBody>
      </p:sp>
      <p:grpSp>
        <p:nvGrpSpPr>
          <p:cNvPr id="271393" name="Group 2081"/>
          <p:cNvGrpSpPr>
            <a:grpSpLocks noChangeAspect="1"/>
          </p:cNvGrpSpPr>
          <p:nvPr/>
        </p:nvGrpSpPr>
        <p:grpSpPr bwMode="auto">
          <a:xfrm>
            <a:off x="457200" y="1676400"/>
            <a:ext cx="7772400" cy="1797050"/>
            <a:chOff x="288" y="1056"/>
            <a:chExt cx="4896" cy="1132"/>
          </a:xfrm>
        </p:grpSpPr>
        <p:grpSp>
          <p:nvGrpSpPr>
            <p:cNvPr id="271375" name="Group 2063"/>
            <p:cNvGrpSpPr>
              <a:grpSpLocks noChangeAspect="1"/>
            </p:cNvGrpSpPr>
            <p:nvPr/>
          </p:nvGrpSpPr>
          <p:grpSpPr bwMode="auto">
            <a:xfrm>
              <a:off x="1488" y="1392"/>
              <a:ext cx="3072" cy="720"/>
              <a:chOff x="1488" y="2352"/>
              <a:chExt cx="3072" cy="720"/>
            </a:xfrm>
          </p:grpSpPr>
          <p:sp>
            <p:nvSpPr>
              <p:cNvPr id="271376" name="Line 2064"/>
              <p:cNvSpPr>
                <a:spLocks noChangeAspect="1" noChangeShapeType="1"/>
              </p:cNvSpPr>
              <p:nvPr/>
            </p:nvSpPr>
            <p:spPr bwMode="auto">
              <a:xfrm>
                <a:off x="1488" y="2352"/>
                <a:ext cx="3072" cy="0"/>
              </a:xfrm>
              <a:prstGeom prst="line">
                <a:avLst/>
              </a:prstGeom>
              <a:noFill/>
              <a:ln w="12700" cap="sq">
                <a:solidFill>
                  <a:schemeClr val="tx1"/>
                </a:solidFill>
                <a:round/>
                <a:headEnd type="none" w="sm" len="sm"/>
                <a:tailEnd type="triangle" w="sm" len="sm"/>
              </a:ln>
              <a:effectLst/>
            </p:spPr>
            <p:txBody>
              <a:bodyPr wrap="none" anchor="ctr"/>
              <a:lstStyle/>
              <a:p>
                <a:endParaRPr lang="en-US"/>
              </a:p>
            </p:txBody>
          </p:sp>
          <p:sp>
            <p:nvSpPr>
              <p:cNvPr id="271377" name="Rectangle 2065"/>
              <p:cNvSpPr>
                <a:spLocks noChangeAspect="1" noChangeArrowheads="1"/>
              </p:cNvSpPr>
              <p:nvPr/>
            </p:nvSpPr>
            <p:spPr bwMode="auto">
              <a:xfrm>
                <a:off x="2688" y="2448"/>
                <a:ext cx="336" cy="144"/>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271378" name="Line 2066"/>
              <p:cNvSpPr>
                <a:spLocks noChangeAspect="1" noChangeShapeType="1"/>
              </p:cNvSpPr>
              <p:nvPr/>
            </p:nvSpPr>
            <p:spPr bwMode="auto">
              <a:xfrm>
                <a:off x="1488" y="2544"/>
                <a:ext cx="1200" cy="0"/>
              </a:xfrm>
              <a:prstGeom prst="line">
                <a:avLst/>
              </a:prstGeom>
              <a:noFill/>
              <a:ln w="12700" cap="sq">
                <a:solidFill>
                  <a:schemeClr val="tx1"/>
                </a:solidFill>
                <a:round/>
                <a:headEnd type="none" w="sm" len="sm"/>
                <a:tailEnd type="triangle" w="sm" len="sm"/>
              </a:ln>
              <a:effectLst/>
            </p:spPr>
            <p:txBody>
              <a:bodyPr wrap="none" anchor="ctr"/>
              <a:lstStyle/>
              <a:p>
                <a:endParaRPr lang="en-US"/>
              </a:p>
            </p:txBody>
          </p:sp>
          <p:sp>
            <p:nvSpPr>
              <p:cNvPr id="271379" name="Line 2067"/>
              <p:cNvSpPr>
                <a:spLocks noChangeAspect="1" noChangeShapeType="1"/>
              </p:cNvSpPr>
              <p:nvPr/>
            </p:nvSpPr>
            <p:spPr bwMode="auto">
              <a:xfrm flipV="1">
                <a:off x="3024" y="2400"/>
                <a:ext cx="1536" cy="144"/>
              </a:xfrm>
              <a:prstGeom prst="line">
                <a:avLst/>
              </a:prstGeom>
              <a:noFill/>
              <a:ln w="12700" cap="sq">
                <a:solidFill>
                  <a:schemeClr val="tx1"/>
                </a:solidFill>
                <a:round/>
                <a:headEnd type="none" w="sm" len="sm"/>
                <a:tailEnd type="triangle" w="sm" len="sm"/>
              </a:ln>
              <a:effectLst/>
            </p:spPr>
            <p:txBody>
              <a:bodyPr wrap="none" anchor="ctr"/>
              <a:lstStyle/>
              <a:p>
                <a:endParaRPr lang="en-US"/>
              </a:p>
            </p:txBody>
          </p:sp>
          <p:sp>
            <p:nvSpPr>
              <p:cNvPr id="271380" name="Rectangle 2068"/>
              <p:cNvSpPr>
                <a:spLocks noChangeAspect="1" noChangeArrowheads="1"/>
              </p:cNvSpPr>
              <p:nvPr/>
            </p:nvSpPr>
            <p:spPr bwMode="auto">
              <a:xfrm>
                <a:off x="2688" y="2688"/>
                <a:ext cx="336" cy="144"/>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271381" name="Line 2069"/>
              <p:cNvSpPr>
                <a:spLocks noChangeAspect="1" noChangeShapeType="1"/>
              </p:cNvSpPr>
              <p:nvPr/>
            </p:nvSpPr>
            <p:spPr bwMode="auto">
              <a:xfrm>
                <a:off x="1488" y="2784"/>
                <a:ext cx="1200" cy="0"/>
              </a:xfrm>
              <a:prstGeom prst="line">
                <a:avLst/>
              </a:prstGeom>
              <a:noFill/>
              <a:ln w="12700" cap="sq">
                <a:solidFill>
                  <a:schemeClr val="tx1"/>
                </a:solidFill>
                <a:round/>
                <a:headEnd type="none" w="sm" len="sm"/>
                <a:tailEnd type="triangle" w="sm" len="sm"/>
              </a:ln>
              <a:effectLst/>
            </p:spPr>
            <p:txBody>
              <a:bodyPr wrap="none" anchor="ctr"/>
              <a:lstStyle/>
              <a:p>
                <a:endParaRPr lang="en-US"/>
              </a:p>
            </p:txBody>
          </p:sp>
          <p:sp>
            <p:nvSpPr>
              <p:cNvPr id="271382" name="Line 2070"/>
              <p:cNvSpPr>
                <a:spLocks noChangeAspect="1" noChangeShapeType="1"/>
              </p:cNvSpPr>
              <p:nvPr/>
            </p:nvSpPr>
            <p:spPr bwMode="auto">
              <a:xfrm flipV="1">
                <a:off x="3024" y="2448"/>
                <a:ext cx="1536" cy="336"/>
              </a:xfrm>
              <a:prstGeom prst="line">
                <a:avLst/>
              </a:prstGeom>
              <a:noFill/>
              <a:ln w="12700" cap="sq">
                <a:solidFill>
                  <a:schemeClr val="tx1"/>
                </a:solidFill>
                <a:round/>
                <a:headEnd type="none" w="sm" len="sm"/>
                <a:tailEnd type="triangle" w="sm" len="sm"/>
              </a:ln>
              <a:effectLst/>
            </p:spPr>
            <p:txBody>
              <a:bodyPr wrap="none" anchor="ctr"/>
              <a:lstStyle/>
              <a:p>
                <a:endParaRPr lang="en-US"/>
              </a:p>
            </p:txBody>
          </p:sp>
          <p:sp>
            <p:nvSpPr>
              <p:cNvPr id="271383" name="Rectangle 2071"/>
              <p:cNvSpPr>
                <a:spLocks noChangeAspect="1" noChangeArrowheads="1"/>
              </p:cNvSpPr>
              <p:nvPr/>
            </p:nvSpPr>
            <p:spPr bwMode="auto">
              <a:xfrm>
                <a:off x="2688" y="2928"/>
                <a:ext cx="336" cy="144"/>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271384" name="Line 2072"/>
              <p:cNvSpPr>
                <a:spLocks noChangeAspect="1" noChangeShapeType="1"/>
              </p:cNvSpPr>
              <p:nvPr/>
            </p:nvSpPr>
            <p:spPr bwMode="auto">
              <a:xfrm>
                <a:off x="2112" y="3024"/>
                <a:ext cx="576" cy="0"/>
              </a:xfrm>
              <a:prstGeom prst="line">
                <a:avLst/>
              </a:prstGeom>
              <a:noFill/>
              <a:ln w="12700" cap="sq">
                <a:solidFill>
                  <a:schemeClr val="tx1"/>
                </a:solidFill>
                <a:round/>
                <a:headEnd type="none" w="sm" len="sm"/>
                <a:tailEnd type="triangle" w="sm" len="sm"/>
              </a:ln>
              <a:effectLst/>
            </p:spPr>
            <p:txBody>
              <a:bodyPr wrap="none" anchor="ctr"/>
              <a:lstStyle/>
              <a:p>
                <a:endParaRPr lang="en-US"/>
              </a:p>
            </p:txBody>
          </p:sp>
          <p:sp>
            <p:nvSpPr>
              <p:cNvPr id="271385" name="Line 2073"/>
              <p:cNvSpPr>
                <a:spLocks noChangeAspect="1" noChangeShapeType="1"/>
              </p:cNvSpPr>
              <p:nvPr/>
            </p:nvSpPr>
            <p:spPr bwMode="auto">
              <a:xfrm flipV="1">
                <a:off x="3024" y="2496"/>
                <a:ext cx="1536" cy="528"/>
              </a:xfrm>
              <a:prstGeom prst="line">
                <a:avLst/>
              </a:prstGeom>
              <a:noFill/>
              <a:ln w="12700" cap="sq">
                <a:solidFill>
                  <a:schemeClr val="tx1"/>
                </a:solidFill>
                <a:round/>
                <a:headEnd type="none" w="sm" len="sm"/>
                <a:tailEnd type="triangle" w="sm" len="sm"/>
              </a:ln>
              <a:effectLst/>
            </p:spPr>
            <p:txBody>
              <a:bodyPr wrap="none" anchor="ctr"/>
              <a:lstStyle/>
              <a:p>
                <a:endParaRPr lang="en-US"/>
              </a:p>
            </p:txBody>
          </p:sp>
        </p:grpSp>
        <p:sp>
          <p:nvSpPr>
            <p:cNvPr id="271387" name="Text Box 2075"/>
            <p:cNvSpPr txBox="1">
              <a:spLocks noChangeAspect="1" noChangeArrowheads="1"/>
            </p:cNvSpPr>
            <p:nvPr/>
          </p:nvSpPr>
          <p:spPr bwMode="auto">
            <a:xfrm>
              <a:off x="288" y="1286"/>
              <a:ext cx="2016" cy="902"/>
            </a:xfrm>
            <a:prstGeom prst="rect">
              <a:avLst/>
            </a:prstGeom>
            <a:noFill/>
            <a:ln w="9525">
              <a:noFill/>
              <a:miter lim="800000"/>
              <a:headEnd/>
              <a:tailEnd/>
            </a:ln>
            <a:effectLst/>
          </p:spPr>
          <p:txBody>
            <a:bodyPr>
              <a:spAutoFit/>
            </a:bodyPr>
            <a:lstStyle/>
            <a:p>
              <a:pPr eaLnBrk="0" hangingPunct="0"/>
              <a:r>
                <a:rPr kumimoji="1" lang="en-US" altLang="zh-CN" sz="2200" b="1">
                  <a:solidFill>
                    <a:srgbClr val="000000"/>
                  </a:solidFill>
                  <a:latin typeface="宋体" pitchFamily="2" charset="-122"/>
                  <a:ea typeface="宋体" pitchFamily="2" charset="-122"/>
                </a:rPr>
                <a:t>APP A：M，F	</a:t>
              </a:r>
            </a:p>
            <a:p>
              <a:pPr eaLnBrk="0" hangingPunct="0"/>
              <a:r>
                <a:rPr kumimoji="1" lang="en-US" altLang="zh-CN" sz="2200" b="1">
                  <a:solidFill>
                    <a:srgbClr val="000000"/>
                  </a:solidFill>
                  <a:latin typeface="宋体" pitchFamily="2" charset="-122"/>
                  <a:ea typeface="宋体" pitchFamily="2" charset="-122"/>
                </a:rPr>
                <a:t>APP B：1，0</a:t>
              </a:r>
            </a:p>
            <a:p>
              <a:pPr eaLnBrk="0" hangingPunct="0"/>
              <a:r>
                <a:rPr kumimoji="1" lang="en-US" altLang="zh-CN" sz="2200" b="1">
                  <a:solidFill>
                    <a:srgbClr val="000000"/>
                  </a:solidFill>
                  <a:latin typeface="宋体" pitchFamily="2" charset="-122"/>
                  <a:ea typeface="宋体" pitchFamily="2" charset="-122"/>
                </a:rPr>
                <a:t>APP C：X，Y</a:t>
              </a:r>
            </a:p>
            <a:p>
              <a:pPr eaLnBrk="0" hangingPunct="0"/>
              <a:r>
                <a:rPr kumimoji="1" lang="en-US" altLang="zh-CN" sz="2200" b="1">
                  <a:solidFill>
                    <a:srgbClr val="000000"/>
                  </a:solidFill>
                  <a:latin typeface="宋体" pitchFamily="2" charset="-122"/>
                  <a:ea typeface="宋体" pitchFamily="2" charset="-122"/>
                </a:rPr>
                <a:t>APP D：MALE，FEMALE</a:t>
              </a:r>
              <a:endParaRPr kumimoji="1" lang="zh-CN" altLang="en-US" sz="2200" b="1">
                <a:solidFill>
                  <a:srgbClr val="000000"/>
                </a:solidFill>
                <a:latin typeface="宋体" pitchFamily="2" charset="-122"/>
                <a:ea typeface="宋体" pitchFamily="2" charset="-122"/>
              </a:endParaRPr>
            </a:p>
          </p:txBody>
        </p:sp>
        <p:sp>
          <p:nvSpPr>
            <p:cNvPr id="271388" name="Text Box 2076"/>
            <p:cNvSpPr txBox="1">
              <a:spLocks noChangeAspect="1" noChangeArrowheads="1"/>
            </p:cNvSpPr>
            <p:nvPr/>
          </p:nvSpPr>
          <p:spPr bwMode="auto">
            <a:xfrm>
              <a:off x="4656" y="1344"/>
              <a:ext cx="528" cy="250"/>
            </a:xfrm>
            <a:prstGeom prst="rect">
              <a:avLst/>
            </a:prstGeom>
            <a:noFill/>
            <a:ln w="9525">
              <a:noFill/>
              <a:miter lim="800000"/>
              <a:headEnd/>
              <a:tailEnd/>
            </a:ln>
            <a:effectLst/>
          </p:spPr>
          <p:txBody>
            <a:bodyPr>
              <a:spAutoFit/>
            </a:bodyPr>
            <a:lstStyle/>
            <a:p>
              <a:pPr eaLnBrk="0" hangingPunct="0"/>
              <a:r>
                <a:rPr kumimoji="1" lang="en-US" altLang="zh-CN" sz="2000" b="1">
                  <a:solidFill>
                    <a:srgbClr val="000000"/>
                  </a:solidFill>
                  <a:latin typeface="宋体" pitchFamily="2" charset="-122"/>
                  <a:ea typeface="宋体" pitchFamily="2" charset="-122"/>
                </a:rPr>
                <a:t>M，F</a:t>
              </a:r>
              <a:endParaRPr lang="zh-CN" altLang="en-US">
                <a:ea typeface="宋体" pitchFamily="2" charset="-122"/>
              </a:endParaRPr>
            </a:p>
          </p:txBody>
        </p:sp>
        <p:sp>
          <p:nvSpPr>
            <p:cNvPr id="271389" name="Text Box 2077"/>
            <p:cNvSpPr txBox="1">
              <a:spLocks noChangeAspect="1" noChangeArrowheads="1"/>
            </p:cNvSpPr>
            <p:nvPr/>
          </p:nvSpPr>
          <p:spPr bwMode="auto">
            <a:xfrm>
              <a:off x="2304" y="1056"/>
              <a:ext cx="960" cy="250"/>
            </a:xfrm>
            <a:prstGeom prst="rect">
              <a:avLst/>
            </a:prstGeom>
            <a:noFill/>
            <a:ln w="9525">
              <a:noFill/>
              <a:miter lim="800000"/>
              <a:headEnd/>
              <a:tailEnd/>
            </a:ln>
            <a:effectLst/>
          </p:spPr>
          <p:txBody>
            <a:bodyPr>
              <a:spAutoFit/>
            </a:bodyPr>
            <a:lstStyle/>
            <a:p>
              <a:pPr>
                <a:spcBef>
                  <a:spcPct val="50000"/>
                </a:spcBef>
              </a:pPr>
              <a:r>
                <a:rPr kumimoji="1" lang="zh-CN" altLang="en-US" sz="2000" b="1">
                  <a:solidFill>
                    <a:srgbClr val="000000"/>
                  </a:solidFill>
                  <a:latin typeface="宋体" pitchFamily="2" charset="-122"/>
                  <a:ea typeface="宋体" pitchFamily="2" charset="-122"/>
                </a:rPr>
                <a:t>举例：</a:t>
              </a:r>
              <a:r>
                <a:rPr kumimoji="1" lang="zh-CN" altLang="en-US" sz="2000" b="1">
                  <a:solidFill>
                    <a:srgbClr val="00CCFF"/>
                  </a:solidFill>
                  <a:latin typeface="宋体" pitchFamily="2" charset="-122"/>
                  <a:ea typeface="宋体" pitchFamily="2" charset="-122"/>
                </a:rPr>
                <a:t>编码</a:t>
              </a:r>
            </a:p>
          </p:txBody>
        </p:sp>
      </p:grpSp>
      <p:grpSp>
        <p:nvGrpSpPr>
          <p:cNvPr id="271395" name="Group 2083"/>
          <p:cNvGrpSpPr>
            <a:grpSpLocks/>
          </p:cNvGrpSpPr>
          <p:nvPr/>
        </p:nvGrpSpPr>
        <p:grpSpPr bwMode="auto">
          <a:xfrm>
            <a:off x="609600" y="3962400"/>
            <a:ext cx="7543800" cy="1736725"/>
            <a:chOff x="384" y="2496"/>
            <a:chExt cx="4752" cy="1094"/>
          </a:xfrm>
        </p:grpSpPr>
        <p:sp>
          <p:nvSpPr>
            <p:cNvPr id="271391" name="Text Box 2079"/>
            <p:cNvSpPr txBox="1">
              <a:spLocks noChangeArrowheads="1"/>
            </p:cNvSpPr>
            <p:nvPr/>
          </p:nvSpPr>
          <p:spPr bwMode="auto">
            <a:xfrm>
              <a:off x="2352" y="2496"/>
              <a:ext cx="1296" cy="250"/>
            </a:xfrm>
            <a:prstGeom prst="rect">
              <a:avLst/>
            </a:prstGeom>
            <a:noFill/>
            <a:ln w="9525">
              <a:noFill/>
              <a:miter lim="800000"/>
              <a:headEnd/>
              <a:tailEnd/>
            </a:ln>
            <a:effectLst/>
          </p:spPr>
          <p:txBody>
            <a:bodyPr>
              <a:spAutoFit/>
            </a:bodyPr>
            <a:lstStyle/>
            <a:p>
              <a:pPr>
                <a:spcBef>
                  <a:spcPct val="50000"/>
                </a:spcBef>
              </a:pPr>
              <a:r>
                <a:rPr kumimoji="1" lang="zh-CN" altLang="en-US" sz="2000" b="1">
                  <a:solidFill>
                    <a:srgbClr val="000000"/>
                  </a:solidFill>
                  <a:latin typeface="宋体" pitchFamily="2" charset="-122"/>
                  <a:ea typeface="宋体" pitchFamily="2" charset="-122"/>
                </a:rPr>
                <a:t>举例：</a:t>
              </a:r>
              <a:r>
                <a:rPr kumimoji="1" lang="zh-CN" altLang="en-US" sz="2000" b="1">
                  <a:solidFill>
                    <a:srgbClr val="00CCFF"/>
                  </a:solidFill>
                  <a:latin typeface="宋体" pitchFamily="2" charset="-122"/>
                  <a:ea typeface="宋体" pitchFamily="2" charset="-122"/>
                </a:rPr>
                <a:t>属性</a:t>
              </a:r>
              <a:r>
                <a:rPr kumimoji="1" lang="zh-CN" altLang="zh-CN" sz="2000" b="1">
                  <a:solidFill>
                    <a:srgbClr val="00CCFF"/>
                  </a:solidFill>
                  <a:latin typeface="宋体" pitchFamily="2" charset="-122"/>
                  <a:ea typeface="宋体" pitchFamily="2" charset="-122"/>
                </a:rPr>
                <a:t>度量</a:t>
              </a:r>
              <a:endParaRPr kumimoji="1" lang="zh-CN" altLang="en-US" sz="2000" b="1">
                <a:solidFill>
                  <a:srgbClr val="00CCFF"/>
                </a:solidFill>
                <a:latin typeface="宋体" pitchFamily="2" charset="-122"/>
                <a:ea typeface="宋体" pitchFamily="2" charset="-122"/>
              </a:endParaRPr>
            </a:p>
          </p:txBody>
        </p:sp>
        <p:grpSp>
          <p:nvGrpSpPr>
            <p:cNvPr id="271394" name="Group 2082"/>
            <p:cNvGrpSpPr>
              <a:grpSpLocks/>
            </p:cNvGrpSpPr>
            <p:nvPr/>
          </p:nvGrpSpPr>
          <p:grpSpPr bwMode="auto">
            <a:xfrm>
              <a:off x="384" y="2688"/>
              <a:ext cx="4752" cy="902"/>
              <a:chOff x="384" y="2688"/>
              <a:chExt cx="4752" cy="902"/>
            </a:xfrm>
          </p:grpSpPr>
          <p:grpSp>
            <p:nvGrpSpPr>
              <p:cNvPr id="271364" name="Group 2052"/>
              <p:cNvGrpSpPr>
                <a:grpSpLocks/>
              </p:cNvGrpSpPr>
              <p:nvPr/>
            </p:nvGrpSpPr>
            <p:grpSpPr bwMode="auto">
              <a:xfrm>
                <a:off x="1344" y="2832"/>
                <a:ext cx="3264" cy="720"/>
                <a:chOff x="1296" y="2352"/>
                <a:chExt cx="3264" cy="720"/>
              </a:xfrm>
            </p:grpSpPr>
            <p:sp>
              <p:nvSpPr>
                <p:cNvPr id="271365" name="Line 2053"/>
                <p:cNvSpPr>
                  <a:spLocks noChangeShapeType="1"/>
                </p:cNvSpPr>
                <p:nvPr/>
              </p:nvSpPr>
              <p:spPr bwMode="auto">
                <a:xfrm>
                  <a:off x="1296" y="2352"/>
                  <a:ext cx="3264" cy="0"/>
                </a:xfrm>
                <a:prstGeom prst="line">
                  <a:avLst/>
                </a:prstGeom>
                <a:noFill/>
                <a:ln w="12700" cap="sq">
                  <a:solidFill>
                    <a:schemeClr val="tx1"/>
                  </a:solidFill>
                  <a:round/>
                  <a:headEnd type="none" w="sm" len="sm"/>
                  <a:tailEnd type="triangle" w="sm" len="sm"/>
                </a:ln>
                <a:effectLst/>
              </p:spPr>
              <p:txBody>
                <a:bodyPr wrap="none" anchor="ctr"/>
                <a:lstStyle/>
                <a:p>
                  <a:endParaRPr lang="en-US"/>
                </a:p>
              </p:txBody>
            </p:sp>
            <p:sp>
              <p:nvSpPr>
                <p:cNvPr id="271366" name="Rectangle 2054"/>
                <p:cNvSpPr>
                  <a:spLocks noChangeArrowheads="1"/>
                </p:cNvSpPr>
                <p:nvPr/>
              </p:nvSpPr>
              <p:spPr bwMode="auto">
                <a:xfrm>
                  <a:off x="2688" y="2448"/>
                  <a:ext cx="336" cy="144"/>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271367" name="Line 2055"/>
                <p:cNvSpPr>
                  <a:spLocks noChangeShapeType="1"/>
                </p:cNvSpPr>
                <p:nvPr/>
              </p:nvSpPr>
              <p:spPr bwMode="auto">
                <a:xfrm>
                  <a:off x="1632" y="2544"/>
                  <a:ext cx="1056" cy="0"/>
                </a:xfrm>
                <a:prstGeom prst="line">
                  <a:avLst/>
                </a:prstGeom>
                <a:noFill/>
                <a:ln w="12700" cap="sq">
                  <a:solidFill>
                    <a:schemeClr val="tx1"/>
                  </a:solidFill>
                  <a:round/>
                  <a:headEnd type="none" w="sm" len="sm"/>
                  <a:tailEnd type="triangle" w="sm" len="sm"/>
                </a:ln>
                <a:effectLst/>
              </p:spPr>
              <p:txBody>
                <a:bodyPr wrap="none" anchor="ctr"/>
                <a:lstStyle/>
                <a:p>
                  <a:endParaRPr lang="en-US"/>
                </a:p>
              </p:txBody>
            </p:sp>
            <p:sp>
              <p:nvSpPr>
                <p:cNvPr id="271368" name="Line 2056"/>
                <p:cNvSpPr>
                  <a:spLocks noChangeShapeType="1"/>
                </p:cNvSpPr>
                <p:nvPr/>
              </p:nvSpPr>
              <p:spPr bwMode="auto">
                <a:xfrm flipV="1">
                  <a:off x="3024" y="2400"/>
                  <a:ext cx="1536" cy="144"/>
                </a:xfrm>
                <a:prstGeom prst="line">
                  <a:avLst/>
                </a:prstGeom>
                <a:noFill/>
                <a:ln w="12700" cap="sq">
                  <a:solidFill>
                    <a:schemeClr val="tx1"/>
                  </a:solidFill>
                  <a:round/>
                  <a:headEnd type="none" w="sm" len="sm"/>
                  <a:tailEnd type="triangle" w="sm" len="sm"/>
                </a:ln>
                <a:effectLst/>
              </p:spPr>
              <p:txBody>
                <a:bodyPr wrap="none" anchor="ctr"/>
                <a:lstStyle/>
                <a:p>
                  <a:endParaRPr lang="en-US"/>
                </a:p>
              </p:txBody>
            </p:sp>
            <p:sp>
              <p:nvSpPr>
                <p:cNvPr id="271369" name="Rectangle 2057"/>
                <p:cNvSpPr>
                  <a:spLocks noChangeArrowheads="1"/>
                </p:cNvSpPr>
                <p:nvPr/>
              </p:nvSpPr>
              <p:spPr bwMode="auto">
                <a:xfrm>
                  <a:off x="2688" y="2688"/>
                  <a:ext cx="336" cy="144"/>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271370" name="Line 2058"/>
                <p:cNvSpPr>
                  <a:spLocks noChangeShapeType="1"/>
                </p:cNvSpPr>
                <p:nvPr/>
              </p:nvSpPr>
              <p:spPr bwMode="auto">
                <a:xfrm>
                  <a:off x="1392" y="2784"/>
                  <a:ext cx="1296" cy="0"/>
                </a:xfrm>
                <a:prstGeom prst="line">
                  <a:avLst/>
                </a:prstGeom>
                <a:noFill/>
                <a:ln w="12700" cap="sq">
                  <a:solidFill>
                    <a:schemeClr val="tx1"/>
                  </a:solidFill>
                  <a:round/>
                  <a:headEnd type="none" w="sm" len="sm"/>
                  <a:tailEnd type="triangle" w="sm" len="sm"/>
                </a:ln>
                <a:effectLst/>
              </p:spPr>
              <p:txBody>
                <a:bodyPr wrap="none" anchor="ctr"/>
                <a:lstStyle/>
                <a:p>
                  <a:endParaRPr lang="en-US"/>
                </a:p>
              </p:txBody>
            </p:sp>
            <p:sp>
              <p:nvSpPr>
                <p:cNvPr id="271371" name="Line 2059"/>
                <p:cNvSpPr>
                  <a:spLocks noChangeShapeType="1"/>
                </p:cNvSpPr>
                <p:nvPr/>
              </p:nvSpPr>
              <p:spPr bwMode="auto">
                <a:xfrm flipV="1">
                  <a:off x="3024" y="2448"/>
                  <a:ext cx="1536" cy="336"/>
                </a:xfrm>
                <a:prstGeom prst="line">
                  <a:avLst/>
                </a:prstGeom>
                <a:noFill/>
                <a:ln w="12700" cap="sq">
                  <a:solidFill>
                    <a:schemeClr val="tx1"/>
                  </a:solidFill>
                  <a:round/>
                  <a:headEnd type="none" w="sm" len="sm"/>
                  <a:tailEnd type="triangle" w="sm" len="sm"/>
                </a:ln>
                <a:effectLst/>
              </p:spPr>
              <p:txBody>
                <a:bodyPr wrap="none" anchor="ctr"/>
                <a:lstStyle/>
                <a:p>
                  <a:endParaRPr lang="en-US"/>
                </a:p>
              </p:txBody>
            </p:sp>
            <p:sp>
              <p:nvSpPr>
                <p:cNvPr id="271372" name="Rectangle 2060"/>
                <p:cNvSpPr>
                  <a:spLocks noChangeArrowheads="1"/>
                </p:cNvSpPr>
                <p:nvPr/>
              </p:nvSpPr>
              <p:spPr bwMode="auto">
                <a:xfrm>
                  <a:off x="2688" y="2928"/>
                  <a:ext cx="336" cy="144"/>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271373" name="Line 2061"/>
                <p:cNvSpPr>
                  <a:spLocks noChangeShapeType="1"/>
                </p:cNvSpPr>
                <p:nvPr/>
              </p:nvSpPr>
              <p:spPr bwMode="auto">
                <a:xfrm>
                  <a:off x="1440" y="3024"/>
                  <a:ext cx="1248" cy="0"/>
                </a:xfrm>
                <a:prstGeom prst="line">
                  <a:avLst/>
                </a:prstGeom>
                <a:noFill/>
                <a:ln w="12700" cap="sq">
                  <a:solidFill>
                    <a:schemeClr val="tx1"/>
                  </a:solidFill>
                  <a:round/>
                  <a:headEnd type="none" w="sm" len="sm"/>
                  <a:tailEnd type="triangle" w="sm" len="sm"/>
                </a:ln>
                <a:effectLst/>
              </p:spPr>
              <p:txBody>
                <a:bodyPr wrap="none" anchor="ctr"/>
                <a:lstStyle/>
                <a:p>
                  <a:endParaRPr lang="en-US"/>
                </a:p>
              </p:txBody>
            </p:sp>
            <p:sp>
              <p:nvSpPr>
                <p:cNvPr id="271374" name="Line 2062"/>
                <p:cNvSpPr>
                  <a:spLocks noChangeShapeType="1"/>
                </p:cNvSpPr>
                <p:nvPr/>
              </p:nvSpPr>
              <p:spPr bwMode="auto">
                <a:xfrm flipV="1">
                  <a:off x="3024" y="2496"/>
                  <a:ext cx="1536" cy="528"/>
                </a:xfrm>
                <a:prstGeom prst="line">
                  <a:avLst/>
                </a:prstGeom>
                <a:noFill/>
                <a:ln w="12700" cap="sq">
                  <a:solidFill>
                    <a:schemeClr val="tx1"/>
                  </a:solidFill>
                  <a:round/>
                  <a:headEnd type="none" w="sm" len="sm"/>
                  <a:tailEnd type="triangle" w="sm" len="sm"/>
                </a:ln>
                <a:effectLst/>
              </p:spPr>
              <p:txBody>
                <a:bodyPr wrap="none" anchor="ctr"/>
                <a:lstStyle/>
                <a:p>
                  <a:endParaRPr lang="en-US"/>
                </a:p>
              </p:txBody>
            </p:sp>
          </p:grpSp>
          <p:sp>
            <p:nvSpPr>
              <p:cNvPr id="271390" name="Text Box 2078"/>
              <p:cNvSpPr txBox="1">
                <a:spLocks noChangeArrowheads="1"/>
              </p:cNvSpPr>
              <p:nvPr/>
            </p:nvSpPr>
            <p:spPr bwMode="auto">
              <a:xfrm>
                <a:off x="384" y="2688"/>
                <a:ext cx="1872" cy="902"/>
              </a:xfrm>
              <a:prstGeom prst="rect">
                <a:avLst/>
              </a:prstGeom>
              <a:noFill/>
              <a:ln w="9525">
                <a:noFill/>
                <a:miter lim="800000"/>
                <a:headEnd/>
                <a:tailEnd/>
              </a:ln>
              <a:effectLst/>
            </p:spPr>
            <p:txBody>
              <a:bodyPr>
                <a:spAutoFit/>
              </a:bodyPr>
              <a:lstStyle/>
              <a:p>
                <a:pPr eaLnBrk="0" hangingPunct="0"/>
                <a:r>
                  <a:rPr kumimoji="1" lang="en-US" altLang="zh-CN" sz="2200" b="1">
                    <a:solidFill>
                      <a:srgbClr val="000000"/>
                    </a:solidFill>
                    <a:latin typeface="宋体" pitchFamily="2" charset="-122"/>
                    <a:ea typeface="宋体" pitchFamily="2" charset="-122"/>
                  </a:rPr>
                  <a:t>APP A：CM	</a:t>
                </a:r>
              </a:p>
              <a:p>
                <a:pPr eaLnBrk="0" hangingPunct="0"/>
                <a:r>
                  <a:rPr kumimoji="1" lang="en-US" altLang="zh-CN" sz="2200" b="1">
                    <a:solidFill>
                      <a:srgbClr val="000000"/>
                    </a:solidFill>
                    <a:latin typeface="宋体" pitchFamily="2" charset="-122"/>
                    <a:ea typeface="宋体" pitchFamily="2" charset="-122"/>
                  </a:rPr>
                  <a:t>APP B：INCHES</a:t>
                </a:r>
              </a:p>
              <a:p>
                <a:pPr eaLnBrk="0" hangingPunct="0"/>
                <a:r>
                  <a:rPr kumimoji="1" lang="en-US" altLang="zh-CN" sz="2200" b="1">
                    <a:solidFill>
                      <a:srgbClr val="000000"/>
                    </a:solidFill>
                    <a:latin typeface="宋体" pitchFamily="2" charset="-122"/>
                    <a:ea typeface="宋体" pitchFamily="2" charset="-122"/>
                  </a:rPr>
                  <a:t>APP C：CHI</a:t>
                </a:r>
              </a:p>
              <a:p>
                <a:pPr eaLnBrk="0" hangingPunct="0"/>
                <a:r>
                  <a:rPr kumimoji="1" lang="en-US" altLang="zh-CN" sz="2200" b="1">
                    <a:solidFill>
                      <a:srgbClr val="000000"/>
                    </a:solidFill>
                    <a:latin typeface="宋体" pitchFamily="2" charset="-122"/>
                    <a:ea typeface="宋体" pitchFamily="2" charset="-122"/>
                  </a:rPr>
                  <a:t>APP D：YDS</a:t>
                </a:r>
                <a:endParaRPr lang="zh-CN" altLang="en-US" sz="2200">
                  <a:ea typeface="宋体" pitchFamily="2" charset="-122"/>
                </a:endParaRPr>
              </a:p>
            </p:txBody>
          </p:sp>
          <p:sp>
            <p:nvSpPr>
              <p:cNvPr id="271392" name="Text Box 2080"/>
              <p:cNvSpPr txBox="1">
                <a:spLocks noChangeArrowheads="1"/>
              </p:cNvSpPr>
              <p:nvPr/>
            </p:nvSpPr>
            <p:spPr bwMode="auto">
              <a:xfrm>
                <a:off x="4656" y="2784"/>
                <a:ext cx="480" cy="231"/>
              </a:xfrm>
              <a:prstGeom prst="rect">
                <a:avLst/>
              </a:prstGeom>
              <a:noFill/>
              <a:ln w="9525">
                <a:noFill/>
                <a:miter lim="800000"/>
                <a:headEnd/>
                <a:tailEnd/>
              </a:ln>
              <a:effectLst/>
            </p:spPr>
            <p:txBody>
              <a:bodyPr>
                <a:spAutoFit/>
              </a:bodyPr>
              <a:lstStyle/>
              <a:p>
                <a:pPr>
                  <a:spcBef>
                    <a:spcPct val="50000"/>
                  </a:spcBef>
                </a:pPr>
                <a:r>
                  <a:rPr lang="en-US" altLang="zh-CN" sz="1800" b="1">
                    <a:latin typeface="Times New Roman" pitchFamily="18" charset="0"/>
                    <a:ea typeface="宋体" pitchFamily="2" charset="-122"/>
                  </a:rPr>
                  <a:t>CM</a:t>
                </a:r>
              </a:p>
            </p:txBody>
          </p:sp>
        </p:grpSp>
      </p:gr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3"/>
          <p:cNvSpPr>
            <a:spLocks noGrp="1"/>
          </p:cNvSpPr>
          <p:nvPr>
            <p:ph type="sldNum" sz="quarter" idx="12"/>
          </p:nvPr>
        </p:nvSpPr>
        <p:spPr/>
        <p:txBody>
          <a:bodyPr/>
          <a:lstStyle/>
          <a:p>
            <a:fld id="{B6A59C12-21C5-462C-A8F1-061CB85EA919}" type="slidenum">
              <a:rPr lang="en-US"/>
              <a:pPr/>
              <a:t>16</a:t>
            </a:fld>
            <a:endParaRPr lang="en-US"/>
          </a:p>
        </p:txBody>
      </p:sp>
      <p:sp>
        <p:nvSpPr>
          <p:cNvPr id="273411" name="Rectangle 3"/>
          <p:cNvSpPr>
            <a:spLocks noChangeArrowheads="1"/>
          </p:cNvSpPr>
          <p:nvPr/>
        </p:nvSpPr>
        <p:spPr bwMode="auto">
          <a:xfrm>
            <a:off x="762000" y="381000"/>
            <a:ext cx="7772400" cy="571500"/>
          </a:xfrm>
          <a:prstGeom prst="rect">
            <a:avLst/>
          </a:prstGeom>
          <a:noFill/>
          <a:ln w="9525">
            <a:noFill/>
            <a:miter lim="800000"/>
            <a:headEnd/>
            <a:tailEnd/>
          </a:ln>
          <a:effectLst/>
        </p:spPr>
        <p:txBody>
          <a:bodyPr lIns="92075" tIns="46038" rIns="92075" bIns="46038" anchor="ctr"/>
          <a:lstStyle/>
          <a:p>
            <a:pPr algn="ctr" eaLnBrk="0" hangingPunct="0"/>
            <a:r>
              <a:rPr kumimoji="1" lang="zh-CN" altLang="en-US" sz="3600" b="1">
                <a:solidFill>
                  <a:schemeClr val="tx2"/>
                </a:solidFill>
                <a:latin typeface="宋体" pitchFamily="2" charset="-122"/>
                <a:ea typeface="宋体" pitchFamily="2" charset="-122"/>
              </a:rPr>
              <a:t>数据集成举例</a:t>
            </a:r>
          </a:p>
        </p:txBody>
      </p:sp>
      <p:grpSp>
        <p:nvGrpSpPr>
          <p:cNvPr id="273429" name="Group 21"/>
          <p:cNvGrpSpPr>
            <a:grpSpLocks/>
          </p:cNvGrpSpPr>
          <p:nvPr/>
        </p:nvGrpSpPr>
        <p:grpSpPr bwMode="auto">
          <a:xfrm>
            <a:off x="762000" y="1524000"/>
            <a:ext cx="7772400" cy="4191000"/>
            <a:chOff x="480" y="960"/>
            <a:chExt cx="4896" cy="2640"/>
          </a:xfrm>
        </p:grpSpPr>
        <p:sp>
          <p:nvSpPr>
            <p:cNvPr id="273410" name="Rectangle 2"/>
            <p:cNvSpPr>
              <a:spLocks noChangeArrowheads="1"/>
            </p:cNvSpPr>
            <p:nvPr/>
          </p:nvSpPr>
          <p:spPr bwMode="auto">
            <a:xfrm>
              <a:off x="480" y="960"/>
              <a:ext cx="4896" cy="2640"/>
            </a:xfrm>
            <a:prstGeom prst="rect">
              <a:avLst/>
            </a:prstGeom>
            <a:noFill/>
            <a:ln w="9525">
              <a:noFill/>
              <a:miter lim="800000"/>
              <a:headEnd/>
              <a:tailEnd/>
            </a:ln>
            <a:effectLst/>
          </p:spPr>
          <p:txBody>
            <a:bodyPr lIns="92075" tIns="46038" rIns="92075" bIns="46038"/>
            <a:lstStyle/>
            <a:p>
              <a:pPr algn="ctr" eaLnBrk="0" hangingPunct="0"/>
              <a:r>
                <a:rPr kumimoji="1" lang="zh-CN" altLang="en-US" sz="2000" b="1">
                  <a:solidFill>
                    <a:srgbClr val="000000"/>
                  </a:solidFill>
                  <a:latin typeface="宋体" pitchFamily="2" charset="-122"/>
                  <a:ea typeface="宋体" pitchFamily="2" charset="-122"/>
                </a:rPr>
                <a:t>举例：</a:t>
              </a:r>
              <a:r>
                <a:rPr kumimoji="1" lang="zh-CN" altLang="en-US" sz="2000" b="1">
                  <a:solidFill>
                    <a:srgbClr val="00CCFF"/>
                  </a:solidFill>
                  <a:latin typeface="宋体" pitchFamily="2" charset="-122"/>
                  <a:ea typeface="宋体" pitchFamily="2" charset="-122"/>
                </a:rPr>
                <a:t>多源</a:t>
              </a:r>
            </a:p>
            <a:p>
              <a:pPr eaLnBrk="0" hangingPunct="0"/>
              <a:r>
                <a:rPr kumimoji="1" lang="en-US" altLang="zh-CN" sz="2000" b="1">
                  <a:solidFill>
                    <a:srgbClr val="000000"/>
                  </a:solidFill>
                  <a:latin typeface="宋体" pitchFamily="2" charset="-122"/>
                  <a:ea typeface="宋体" pitchFamily="2" charset="-122"/>
                </a:rPr>
                <a:t>APP A：	DESCRIPTION						</a:t>
              </a:r>
            </a:p>
            <a:p>
              <a:pPr eaLnBrk="0" hangingPunct="0"/>
              <a:r>
                <a:rPr kumimoji="1" lang="en-US" altLang="zh-CN" sz="2000" b="1">
                  <a:solidFill>
                    <a:srgbClr val="000000"/>
                  </a:solidFill>
                  <a:latin typeface="宋体" pitchFamily="2" charset="-122"/>
                  <a:ea typeface="宋体" pitchFamily="2" charset="-122"/>
                </a:rPr>
                <a:t>APP B：	DESCRIPTION		？		DESCRIPTION</a:t>
              </a:r>
            </a:p>
            <a:p>
              <a:pPr eaLnBrk="0" hangingPunct="0"/>
              <a:r>
                <a:rPr kumimoji="1" lang="en-US" altLang="zh-CN" sz="2000" b="1">
                  <a:solidFill>
                    <a:srgbClr val="000000"/>
                  </a:solidFill>
                  <a:latin typeface="宋体" pitchFamily="2" charset="-122"/>
                  <a:ea typeface="宋体" pitchFamily="2" charset="-122"/>
                </a:rPr>
                <a:t>APP C：	DESCRIPTION </a:t>
              </a:r>
            </a:p>
            <a:p>
              <a:pPr eaLnBrk="0" hangingPunct="0"/>
              <a:endParaRPr kumimoji="1" lang="zh-CN" altLang="en-US" sz="2800" b="1">
                <a:solidFill>
                  <a:srgbClr val="000000"/>
                </a:solidFill>
                <a:latin typeface="宋体" pitchFamily="2" charset="-122"/>
                <a:ea typeface="宋体" pitchFamily="2" charset="-122"/>
              </a:endParaRPr>
            </a:p>
            <a:p>
              <a:pPr eaLnBrk="0" hangingPunct="0"/>
              <a:endParaRPr kumimoji="1" lang="zh-CN" altLang="en-US" sz="2800" b="1">
                <a:solidFill>
                  <a:srgbClr val="000000"/>
                </a:solidFill>
                <a:latin typeface="宋体" pitchFamily="2" charset="-122"/>
                <a:ea typeface="宋体" pitchFamily="2" charset="-122"/>
              </a:endParaRPr>
            </a:p>
            <a:p>
              <a:pPr algn="ctr" eaLnBrk="0" hangingPunct="0"/>
              <a:r>
                <a:rPr kumimoji="1" lang="zh-CN" altLang="en-US" sz="2000" b="1">
                  <a:solidFill>
                    <a:srgbClr val="000000"/>
                  </a:solidFill>
                  <a:latin typeface="宋体" pitchFamily="2" charset="-122"/>
                  <a:ea typeface="宋体" pitchFamily="2" charset="-122"/>
                </a:rPr>
                <a:t>举例：</a:t>
              </a:r>
              <a:r>
                <a:rPr kumimoji="1" lang="zh-CN" altLang="en-US" sz="2000" b="1">
                  <a:solidFill>
                    <a:srgbClr val="00CCFF"/>
                  </a:solidFill>
                  <a:latin typeface="宋体" pitchFamily="2" charset="-122"/>
                  <a:ea typeface="宋体" pitchFamily="2" charset="-122"/>
                </a:rPr>
                <a:t>关键字冲突</a:t>
              </a:r>
            </a:p>
            <a:p>
              <a:pPr eaLnBrk="0" hangingPunct="0"/>
              <a:r>
                <a:rPr kumimoji="1" lang="en-US" altLang="zh-CN" sz="2000" b="1">
                  <a:solidFill>
                    <a:srgbClr val="000000"/>
                  </a:solidFill>
                  <a:latin typeface="宋体" pitchFamily="2" charset="-122"/>
                  <a:ea typeface="宋体" pitchFamily="2" charset="-122"/>
                </a:rPr>
                <a:t>APP A	KEY CHAR（10）						</a:t>
              </a:r>
            </a:p>
            <a:p>
              <a:pPr eaLnBrk="0" hangingPunct="0"/>
              <a:r>
                <a:rPr kumimoji="1" lang="en-US" altLang="zh-CN" sz="2000" b="1">
                  <a:solidFill>
                    <a:srgbClr val="000000"/>
                  </a:solidFill>
                  <a:latin typeface="宋体" pitchFamily="2" charset="-122"/>
                  <a:ea typeface="宋体" pitchFamily="2" charset="-122"/>
                </a:rPr>
                <a:t>APP B	KEY DEC FIXED（9，2）</a:t>
              </a:r>
            </a:p>
            <a:p>
              <a:pPr eaLnBrk="0" hangingPunct="0"/>
              <a:r>
                <a:rPr kumimoji="1" lang="en-US" altLang="zh-CN" sz="2000" b="1">
                  <a:solidFill>
                    <a:srgbClr val="000000"/>
                  </a:solidFill>
                  <a:latin typeface="宋体" pitchFamily="2" charset="-122"/>
                  <a:ea typeface="宋体" pitchFamily="2" charset="-122"/>
                </a:rPr>
                <a:t>APP C	KEY PIC ‘999999’</a:t>
              </a:r>
            </a:p>
            <a:p>
              <a:pPr eaLnBrk="0" hangingPunct="0"/>
              <a:r>
                <a:rPr kumimoji="1" lang="en-US" altLang="zh-CN" sz="2000" b="1">
                  <a:solidFill>
                    <a:srgbClr val="000000"/>
                  </a:solidFill>
                  <a:latin typeface="宋体" pitchFamily="2" charset="-122"/>
                  <a:ea typeface="宋体" pitchFamily="2" charset="-122"/>
                </a:rPr>
                <a:t>APP D	KEY CHAR（12）				 KEY CHAR（12）</a:t>
              </a:r>
            </a:p>
            <a:p>
              <a:pPr eaLnBrk="0" hangingPunct="0"/>
              <a:endParaRPr kumimoji="1" lang="zh-CN" altLang="en-US" sz="2000" b="1">
                <a:solidFill>
                  <a:srgbClr val="000000"/>
                </a:solidFill>
                <a:latin typeface="宋体" pitchFamily="2" charset="-122"/>
                <a:ea typeface="宋体" pitchFamily="2" charset="-122"/>
              </a:endParaRPr>
            </a:p>
          </p:txBody>
        </p:sp>
        <p:grpSp>
          <p:nvGrpSpPr>
            <p:cNvPr id="273412" name="Group 4"/>
            <p:cNvGrpSpPr>
              <a:grpSpLocks/>
            </p:cNvGrpSpPr>
            <p:nvPr/>
          </p:nvGrpSpPr>
          <p:grpSpPr bwMode="auto">
            <a:xfrm>
              <a:off x="2152" y="2496"/>
              <a:ext cx="1920" cy="768"/>
              <a:chOff x="2208" y="2256"/>
              <a:chExt cx="1920" cy="768"/>
            </a:xfrm>
          </p:grpSpPr>
          <p:sp>
            <p:nvSpPr>
              <p:cNvPr id="273413" name="Line 5"/>
              <p:cNvSpPr>
                <a:spLocks noChangeShapeType="1"/>
              </p:cNvSpPr>
              <p:nvPr/>
            </p:nvSpPr>
            <p:spPr bwMode="auto">
              <a:xfrm>
                <a:off x="2208" y="2352"/>
                <a:ext cx="1200" cy="0"/>
              </a:xfrm>
              <a:prstGeom prst="line">
                <a:avLst/>
              </a:prstGeom>
              <a:noFill/>
              <a:ln w="12700" cap="sq">
                <a:solidFill>
                  <a:schemeClr val="tx1"/>
                </a:solidFill>
                <a:round/>
                <a:headEnd type="none" w="sm" len="sm"/>
                <a:tailEnd type="triangle" w="sm" len="sm"/>
              </a:ln>
              <a:effectLst/>
            </p:spPr>
            <p:txBody>
              <a:bodyPr wrap="none" anchor="ctr"/>
              <a:lstStyle/>
              <a:p>
                <a:endParaRPr lang="en-US"/>
              </a:p>
            </p:txBody>
          </p:sp>
          <p:sp>
            <p:nvSpPr>
              <p:cNvPr id="273414" name="Rectangle 6"/>
              <p:cNvSpPr>
                <a:spLocks noChangeArrowheads="1"/>
              </p:cNvSpPr>
              <p:nvPr/>
            </p:nvSpPr>
            <p:spPr bwMode="auto">
              <a:xfrm>
                <a:off x="3408" y="2256"/>
                <a:ext cx="336" cy="144"/>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273415" name="Line 7"/>
              <p:cNvSpPr>
                <a:spLocks noChangeShapeType="1"/>
              </p:cNvSpPr>
              <p:nvPr/>
            </p:nvSpPr>
            <p:spPr bwMode="auto">
              <a:xfrm>
                <a:off x="2784" y="2544"/>
                <a:ext cx="624" cy="0"/>
              </a:xfrm>
              <a:prstGeom prst="line">
                <a:avLst/>
              </a:prstGeom>
              <a:noFill/>
              <a:ln w="12700" cap="sq">
                <a:solidFill>
                  <a:schemeClr val="tx1"/>
                </a:solidFill>
                <a:round/>
                <a:headEnd type="none" w="sm" len="sm"/>
                <a:tailEnd type="triangle" w="sm" len="sm"/>
              </a:ln>
              <a:effectLst/>
            </p:spPr>
            <p:txBody>
              <a:bodyPr wrap="none" anchor="ctr"/>
              <a:lstStyle/>
              <a:p>
                <a:endParaRPr lang="en-US"/>
              </a:p>
            </p:txBody>
          </p:sp>
          <p:sp>
            <p:nvSpPr>
              <p:cNvPr id="273416" name="Line 8"/>
              <p:cNvSpPr>
                <a:spLocks noChangeShapeType="1"/>
              </p:cNvSpPr>
              <p:nvPr/>
            </p:nvSpPr>
            <p:spPr bwMode="auto">
              <a:xfrm>
                <a:off x="3744" y="2592"/>
                <a:ext cx="384" cy="384"/>
              </a:xfrm>
              <a:prstGeom prst="line">
                <a:avLst/>
              </a:prstGeom>
              <a:noFill/>
              <a:ln w="12700" cap="sq">
                <a:solidFill>
                  <a:schemeClr val="tx1"/>
                </a:solidFill>
                <a:round/>
                <a:headEnd type="none" w="sm" len="sm"/>
                <a:tailEnd type="triangle" w="sm" len="sm"/>
              </a:ln>
              <a:effectLst/>
            </p:spPr>
            <p:txBody>
              <a:bodyPr wrap="none" anchor="ctr"/>
              <a:lstStyle/>
              <a:p>
                <a:endParaRPr lang="en-US"/>
              </a:p>
            </p:txBody>
          </p:sp>
          <p:sp>
            <p:nvSpPr>
              <p:cNvPr id="273417" name="Rectangle 9"/>
              <p:cNvSpPr>
                <a:spLocks noChangeArrowheads="1"/>
              </p:cNvSpPr>
              <p:nvPr/>
            </p:nvSpPr>
            <p:spPr bwMode="auto">
              <a:xfrm>
                <a:off x="3408" y="2496"/>
                <a:ext cx="336" cy="144"/>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273418" name="Line 10"/>
              <p:cNvSpPr>
                <a:spLocks noChangeShapeType="1"/>
              </p:cNvSpPr>
              <p:nvPr/>
            </p:nvSpPr>
            <p:spPr bwMode="auto">
              <a:xfrm>
                <a:off x="2496" y="2784"/>
                <a:ext cx="912" cy="0"/>
              </a:xfrm>
              <a:prstGeom prst="line">
                <a:avLst/>
              </a:prstGeom>
              <a:noFill/>
              <a:ln w="12700" cap="sq">
                <a:solidFill>
                  <a:schemeClr val="tx1"/>
                </a:solidFill>
                <a:round/>
                <a:headEnd type="none" w="sm" len="sm"/>
                <a:tailEnd type="triangle" w="sm" len="sm"/>
              </a:ln>
              <a:effectLst/>
            </p:spPr>
            <p:txBody>
              <a:bodyPr wrap="none" anchor="ctr"/>
              <a:lstStyle/>
              <a:p>
                <a:endParaRPr lang="en-US"/>
              </a:p>
            </p:txBody>
          </p:sp>
          <p:sp>
            <p:nvSpPr>
              <p:cNvPr id="273419" name="Line 11"/>
              <p:cNvSpPr>
                <a:spLocks noChangeShapeType="1"/>
              </p:cNvSpPr>
              <p:nvPr/>
            </p:nvSpPr>
            <p:spPr bwMode="auto">
              <a:xfrm>
                <a:off x="3744" y="2832"/>
                <a:ext cx="384" cy="192"/>
              </a:xfrm>
              <a:prstGeom prst="line">
                <a:avLst/>
              </a:prstGeom>
              <a:noFill/>
              <a:ln w="12700" cap="sq">
                <a:solidFill>
                  <a:schemeClr val="tx1"/>
                </a:solidFill>
                <a:round/>
                <a:headEnd type="none" w="sm" len="sm"/>
                <a:tailEnd type="triangle" w="sm" len="sm"/>
              </a:ln>
              <a:effectLst/>
            </p:spPr>
            <p:txBody>
              <a:bodyPr wrap="none" anchor="ctr"/>
              <a:lstStyle/>
              <a:p>
                <a:endParaRPr lang="en-US"/>
              </a:p>
            </p:txBody>
          </p:sp>
          <p:sp>
            <p:nvSpPr>
              <p:cNvPr id="273420" name="Rectangle 12"/>
              <p:cNvSpPr>
                <a:spLocks noChangeArrowheads="1"/>
              </p:cNvSpPr>
              <p:nvPr/>
            </p:nvSpPr>
            <p:spPr bwMode="auto">
              <a:xfrm>
                <a:off x="3408" y="2736"/>
                <a:ext cx="336" cy="144"/>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273421" name="Line 13"/>
              <p:cNvSpPr>
                <a:spLocks noChangeShapeType="1"/>
              </p:cNvSpPr>
              <p:nvPr/>
            </p:nvSpPr>
            <p:spPr bwMode="auto">
              <a:xfrm>
                <a:off x="2208" y="3024"/>
                <a:ext cx="1920" cy="0"/>
              </a:xfrm>
              <a:prstGeom prst="line">
                <a:avLst/>
              </a:prstGeom>
              <a:noFill/>
              <a:ln w="12700" cap="sq">
                <a:solidFill>
                  <a:schemeClr val="tx1"/>
                </a:solidFill>
                <a:round/>
                <a:headEnd type="none" w="sm" len="sm"/>
                <a:tailEnd type="triangle" w="sm" len="sm"/>
              </a:ln>
              <a:effectLst/>
            </p:spPr>
            <p:txBody>
              <a:bodyPr wrap="none" anchor="ctr"/>
              <a:lstStyle/>
              <a:p>
                <a:endParaRPr lang="en-US"/>
              </a:p>
            </p:txBody>
          </p:sp>
          <p:sp>
            <p:nvSpPr>
              <p:cNvPr id="273422" name="Line 14"/>
              <p:cNvSpPr>
                <a:spLocks noChangeShapeType="1"/>
              </p:cNvSpPr>
              <p:nvPr/>
            </p:nvSpPr>
            <p:spPr bwMode="auto">
              <a:xfrm>
                <a:off x="3744" y="2352"/>
                <a:ext cx="384" cy="576"/>
              </a:xfrm>
              <a:prstGeom prst="line">
                <a:avLst/>
              </a:prstGeom>
              <a:noFill/>
              <a:ln w="12700" cap="sq">
                <a:solidFill>
                  <a:schemeClr val="tx1"/>
                </a:solidFill>
                <a:round/>
                <a:headEnd type="none" w="sm" len="sm"/>
                <a:tailEnd type="triangle" w="sm" len="sm"/>
              </a:ln>
              <a:effectLst/>
            </p:spPr>
            <p:txBody>
              <a:bodyPr wrap="none" anchor="ctr"/>
              <a:lstStyle/>
              <a:p>
                <a:endParaRPr lang="en-US"/>
              </a:p>
            </p:txBody>
          </p:sp>
        </p:grpSp>
        <p:grpSp>
          <p:nvGrpSpPr>
            <p:cNvPr id="273423" name="Group 15"/>
            <p:cNvGrpSpPr>
              <a:grpSpLocks/>
            </p:cNvGrpSpPr>
            <p:nvPr/>
          </p:nvGrpSpPr>
          <p:grpSpPr bwMode="auto">
            <a:xfrm>
              <a:off x="2016" y="1200"/>
              <a:ext cx="2016" cy="576"/>
              <a:chOff x="2016" y="2256"/>
              <a:chExt cx="2016" cy="576"/>
            </a:xfrm>
          </p:grpSpPr>
          <p:sp>
            <p:nvSpPr>
              <p:cNvPr id="273424" name="Line 16"/>
              <p:cNvSpPr>
                <a:spLocks noChangeShapeType="1"/>
              </p:cNvSpPr>
              <p:nvPr/>
            </p:nvSpPr>
            <p:spPr bwMode="auto">
              <a:xfrm>
                <a:off x="2016" y="2256"/>
                <a:ext cx="720" cy="192"/>
              </a:xfrm>
              <a:prstGeom prst="line">
                <a:avLst/>
              </a:prstGeom>
              <a:noFill/>
              <a:ln w="12700" cap="sq">
                <a:solidFill>
                  <a:schemeClr val="tx1"/>
                </a:solidFill>
                <a:round/>
                <a:headEnd type="none" w="sm" len="sm"/>
                <a:tailEnd type="triangle" w="sm" len="sm"/>
              </a:ln>
              <a:effectLst/>
            </p:spPr>
            <p:txBody>
              <a:bodyPr wrap="none" anchor="ctr"/>
              <a:lstStyle/>
              <a:p>
                <a:endParaRPr lang="en-US"/>
              </a:p>
            </p:txBody>
          </p:sp>
          <p:sp>
            <p:nvSpPr>
              <p:cNvPr id="273425" name="Line 17"/>
              <p:cNvSpPr>
                <a:spLocks noChangeShapeType="1"/>
              </p:cNvSpPr>
              <p:nvPr/>
            </p:nvSpPr>
            <p:spPr bwMode="auto">
              <a:xfrm>
                <a:off x="2016" y="2544"/>
                <a:ext cx="720" cy="0"/>
              </a:xfrm>
              <a:prstGeom prst="line">
                <a:avLst/>
              </a:prstGeom>
              <a:noFill/>
              <a:ln w="12700" cap="sq">
                <a:solidFill>
                  <a:schemeClr val="tx1"/>
                </a:solidFill>
                <a:round/>
                <a:headEnd type="none" w="sm" len="sm"/>
                <a:tailEnd type="triangle" w="sm" len="sm"/>
              </a:ln>
              <a:effectLst/>
            </p:spPr>
            <p:txBody>
              <a:bodyPr wrap="none" anchor="ctr"/>
              <a:lstStyle/>
              <a:p>
                <a:endParaRPr lang="en-US"/>
              </a:p>
            </p:txBody>
          </p:sp>
          <p:sp>
            <p:nvSpPr>
              <p:cNvPr id="273426" name="Line 18"/>
              <p:cNvSpPr>
                <a:spLocks noChangeShapeType="1"/>
              </p:cNvSpPr>
              <p:nvPr/>
            </p:nvSpPr>
            <p:spPr bwMode="auto">
              <a:xfrm flipV="1">
                <a:off x="2016" y="2640"/>
                <a:ext cx="720" cy="144"/>
              </a:xfrm>
              <a:prstGeom prst="line">
                <a:avLst/>
              </a:prstGeom>
              <a:noFill/>
              <a:ln w="12700" cap="sq">
                <a:solidFill>
                  <a:schemeClr val="tx1"/>
                </a:solidFill>
                <a:round/>
                <a:headEnd type="none" w="sm" len="sm"/>
                <a:tailEnd type="triangle" w="sm" len="sm"/>
              </a:ln>
              <a:effectLst/>
            </p:spPr>
            <p:txBody>
              <a:bodyPr wrap="none" anchor="ctr"/>
              <a:lstStyle/>
              <a:p>
                <a:endParaRPr lang="en-US"/>
              </a:p>
            </p:txBody>
          </p:sp>
          <p:sp>
            <p:nvSpPr>
              <p:cNvPr id="273427" name="Line 19"/>
              <p:cNvSpPr>
                <a:spLocks noChangeShapeType="1"/>
              </p:cNvSpPr>
              <p:nvPr/>
            </p:nvSpPr>
            <p:spPr bwMode="auto">
              <a:xfrm flipV="1">
                <a:off x="3072" y="2544"/>
                <a:ext cx="960" cy="0"/>
              </a:xfrm>
              <a:prstGeom prst="line">
                <a:avLst/>
              </a:prstGeom>
              <a:noFill/>
              <a:ln w="12700" cap="sq">
                <a:solidFill>
                  <a:schemeClr val="tx1"/>
                </a:solidFill>
                <a:round/>
                <a:headEnd type="none" w="sm" len="sm"/>
                <a:tailEnd type="triangle" w="sm" len="sm"/>
              </a:ln>
              <a:effectLst/>
            </p:spPr>
            <p:txBody>
              <a:bodyPr wrap="none" anchor="ctr"/>
              <a:lstStyle/>
              <a:p>
                <a:endParaRPr lang="en-US"/>
              </a:p>
            </p:txBody>
          </p:sp>
          <p:sp>
            <p:nvSpPr>
              <p:cNvPr id="273428" name="AutoShape 20"/>
              <p:cNvSpPr>
                <a:spLocks noChangeArrowheads="1"/>
              </p:cNvSpPr>
              <p:nvPr/>
            </p:nvSpPr>
            <p:spPr bwMode="auto">
              <a:xfrm>
                <a:off x="2736" y="2256"/>
                <a:ext cx="336" cy="576"/>
              </a:xfrm>
              <a:prstGeom prst="hexagon">
                <a:avLst>
                  <a:gd name="adj" fmla="val 25000"/>
                  <a:gd name="vf" fmla="val 115470"/>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grpSp>
      </p:gr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3"/>
          <p:cNvSpPr>
            <a:spLocks noGrp="1"/>
          </p:cNvSpPr>
          <p:nvPr>
            <p:ph type="sldNum" sz="quarter" idx="12"/>
          </p:nvPr>
        </p:nvSpPr>
        <p:spPr/>
        <p:txBody>
          <a:bodyPr/>
          <a:lstStyle/>
          <a:p>
            <a:fld id="{45BB742B-AD67-4ECE-835F-23C460EC3E20}" type="slidenum">
              <a:rPr lang="en-US"/>
              <a:pPr/>
              <a:t>17</a:t>
            </a:fld>
            <a:endParaRPr lang="en-US"/>
          </a:p>
        </p:txBody>
      </p:sp>
      <p:sp>
        <p:nvSpPr>
          <p:cNvPr id="274435" name="Rectangle 1027"/>
          <p:cNvSpPr>
            <a:spLocks noChangeArrowheads="1"/>
          </p:cNvSpPr>
          <p:nvPr/>
        </p:nvSpPr>
        <p:spPr bwMode="auto">
          <a:xfrm>
            <a:off x="762000" y="381000"/>
            <a:ext cx="7772400" cy="571500"/>
          </a:xfrm>
          <a:prstGeom prst="rect">
            <a:avLst/>
          </a:prstGeom>
          <a:noFill/>
          <a:ln w="9525">
            <a:noFill/>
            <a:miter lim="800000"/>
            <a:headEnd/>
            <a:tailEnd/>
          </a:ln>
          <a:effectLst/>
        </p:spPr>
        <p:txBody>
          <a:bodyPr lIns="92075" tIns="46038" rIns="92075" bIns="46038" anchor="ctr"/>
          <a:lstStyle/>
          <a:p>
            <a:pPr algn="ctr" eaLnBrk="0" hangingPunct="0"/>
            <a:r>
              <a:rPr kumimoji="1" lang="zh-CN" altLang="en-US" sz="3600" b="1">
                <a:solidFill>
                  <a:schemeClr val="tx2"/>
                </a:solidFill>
                <a:latin typeface="宋体" pitchFamily="2" charset="-122"/>
                <a:ea typeface="宋体" pitchFamily="2" charset="-122"/>
              </a:rPr>
              <a:t>数据仓库的稳定性</a:t>
            </a:r>
          </a:p>
        </p:txBody>
      </p:sp>
      <p:grpSp>
        <p:nvGrpSpPr>
          <p:cNvPr id="274459" name="Group 1051"/>
          <p:cNvGrpSpPr>
            <a:grpSpLocks/>
          </p:cNvGrpSpPr>
          <p:nvPr/>
        </p:nvGrpSpPr>
        <p:grpSpPr bwMode="auto">
          <a:xfrm>
            <a:off x="838200" y="1524000"/>
            <a:ext cx="7772400" cy="4724400"/>
            <a:chOff x="528" y="960"/>
            <a:chExt cx="4896" cy="2976"/>
          </a:xfrm>
        </p:grpSpPr>
        <p:sp>
          <p:nvSpPr>
            <p:cNvPr id="274434" name="Rectangle 1026"/>
            <p:cNvSpPr>
              <a:spLocks noChangeArrowheads="1"/>
            </p:cNvSpPr>
            <p:nvPr/>
          </p:nvSpPr>
          <p:spPr bwMode="auto">
            <a:xfrm>
              <a:off x="528" y="960"/>
              <a:ext cx="4896" cy="2976"/>
            </a:xfrm>
            <a:prstGeom prst="rect">
              <a:avLst/>
            </a:prstGeom>
            <a:noFill/>
            <a:ln w="9525">
              <a:noFill/>
              <a:miter lim="800000"/>
              <a:headEnd/>
              <a:tailEnd/>
            </a:ln>
            <a:effectLst/>
          </p:spPr>
          <p:txBody>
            <a:bodyPr lIns="92075" tIns="46038" rIns="92075" bIns="46038"/>
            <a:lstStyle/>
            <a:p>
              <a:pPr eaLnBrk="0" hangingPunct="0"/>
              <a:r>
                <a:rPr kumimoji="1" lang="zh-CN" altLang="en-US" sz="2800" b="1">
                  <a:solidFill>
                    <a:srgbClr val="000000"/>
                  </a:solidFill>
                  <a:latin typeface="宋体" pitchFamily="2" charset="-122"/>
                  <a:ea typeface="宋体" pitchFamily="2" charset="-122"/>
                </a:rPr>
                <a:t>数据仓库包含了大量的历史数据，经集成进入数据仓库后主要用于决策分析，而极少更新。可以将其理解为只读的（</a:t>
              </a:r>
              <a:r>
                <a:rPr kumimoji="1" lang="en-US" altLang="zh-CN" sz="2800" b="1">
                  <a:solidFill>
                    <a:srgbClr val="000000"/>
                  </a:solidFill>
                  <a:latin typeface="宋体" pitchFamily="2" charset="-122"/>
                  <a:ea typeface="宋体" pitchFamily="2" charset="-122"/>
                </a:rPr>
                <a:t>READ-ONLY）。</a:t>
              </a:r>
            </a:p>
            <a:p>
              <a:pPr eaLnBrk="0" hangingPunct="0"/>
              <a:endParaRPr kumimoji="1" lang="en-US" altLang="zh-CN" sz="2800" b="1">
                <a:solidFill>
                  <a:srgbClr val="000000"/>
                </a:solidFill>
                <a:latin typeface="宋体" pitchFamily="2" charset="-122"/>
                <a:ea typeface="宋体" pitchFamily="2" charset="-122"/>
              </a:endParaRPr>
            </a:p>
            <a:p>
              <a:pPr eaLnBrk="0" hangingPunct="0"/>
              <a:r>
                <a:rPr kumimoji="1" lang="en-US" altLang="zh-CN" sz="2000" b="1">
                  <a:solidFill>
                    <a:srgbClr val="000000"/>
                  </a:solidFill>
                  <a:latin typeface="宋体" pitchFamily="2" charset="-122"/>
                  <a:ea typeface="宋体" pitchFamily="2" charset="-122"/>
                </a:rPr>
                <a:t>	 </a:t>
              </a:r>
              <a:r>
                <a:rPr kumimoji="1" lang="zh-CN" altLang="en-US" sz="2000" b="1">
                  <a:solidFill>
                    <a:srgbClr val="000000"/>
                  </a:solidFill>
                  <a:latin typeface="宋体" pitchFamily="2" charset="-122"/>
                  <a:ea typeface="宋体" pitchFamily="2" charset="-122"/>
                </a:rPr>
                <a:t>业务应用			数据仓库</a:t>
              </a:r>
            </a:p>
            <a:p>
              <a:pPr eaLnBrk="0" hangingPunct="0"/>
              <a:endParaRPr kumimoji="1" lang="zh-CN" altLang="en-US" sz="2000" b="1">
                <a:solidFill>
                  <a:srgbClr val="000000"/>
                </a:solidFill>
                <a:latin typeface="宋体" pitchFamily="2" charset="-122"/>
                <a:ea typeface="宋体" pitchFamily="2" charset="-122"/>
              </a:endParaRPr>
            </a:p>
            <a:p>
              <a:pPr eaLnBrk="0" hangingPunct="0"/>
              <a:endParaRPr kumimoji="1" lang="zh-CN" altLang="en-US" sz="2000" b="1">
                <a:solidFill>
                  <a:srgbClr val="000000"/>
                </a:solidFill>
                <a:latin typeface="宋体" pitchFamily="2" charset="-122"/>
                <a:ea typeface="宋体" pitchFamily="2" charset="-122"/>
              </a:endParaRPr>
            </a:p>
            <a:p>
              <a:pPr eaLnBrk="0" hangingPunct="0"/>
              <a:r>
                <a:rPr kumimoji="1" lang="zh-CN" altLang="en-US" sz="2000" b="1">
                  <a:solidFill>
                    <a:srgbClr val="000000"/>
                  </a:solidFill>
                  <a:latin typeface="宋体" pitchFamily="2" charset="-122"/>
                  <a:ea typeface="宋体" pitchFamily="2" charset="-122"/>
                </a:rPr>
                <a:t>插入			更新</a:t>
              </a:r>
            </a:p>
            <a:p>
              <a:pPr eaLnBrk="0" hangingPunct="0"/>
              <a:r>
                <a:rPr kumimoji="1" lang="zh-CN" altLang="en-US" sz="2000" b="1">
                  <a:solidFill>
                    <a:srgbClr val="000000"/>
                  </a:solidFill>
                  <a:latin typeface="宋体" pitchFamily="2" charset="-122"/>
                  <a:ea typeface="宋体" pitchFamily="2" charset="-122"/>
                </a:rPr>
                <a:t>删除			插入				  访问</a:t>
              </a:r>
            </a:p>
            <a:p>
              <a:pPr eaLnBrk="0" hangingPunct="0"/>
              <a:r>
                <a:rPr kumimoji="1" lang="zh-CN" altLang="en-US" sz="2000" b="1">
                  <a:solidFill>
                    <a:srgbClr val="000000"/>
                  </a:solidFill>
                  <a:latin typeface="宋体" pitchFamily="2" charset="-122"/>
                  <a:ea typeface="宋体" pitchFamily="2" charset="-122"/>
                </a:rPr>
                <a:t>查询				加载</a:t>
              </a:r>
            </a:p>
            <a:p>
              <a:pPr eaLnBrk="0" hangingPunct="0"/>
              <a:endParaRPr kumimoji="1" lang="zh-CN" altLang="en-US" sz="2000" b="1">
                <a:solidFill>
                  <a:srgbClr val="000000"/>
                </a:solidFill>
                <a:latin typeface="宋体" pitchFamily="2" charset="-122"/>
                <a:ea typeface="宋体" pitchFamily="2" charset="-122"/>
              </a:endParaRPr>
            </a:p>
            <a:p>
              <a:pPr eaLnBrk="0" hangingPunct="0"/>
              <a:r>
                <a:rPr kumimoji="1" lang="zh-CN" altLang="en-US" sz="2000" b="1">
                  <a:solidFill>
                    <a:srgbClr val="000000"/>
                  </a:solidFill>
                  <a:latin typeface="宋体" pitchFamily="2" charset="-122"/>
                  <a:ea typeface="宋体" pitchFamily="2" charset="-122"/>
                </a:rPr>
                <a:t>  以记录为单位的数据操作	大量的数据加载和数据访问</a:t>
              </a:r>
            </a:p>
            <a:p>
              <a:pPr eaLnBrk="0" hangingPunct="0"/>
              <a:endParaRPr kumimoji="1" lang="zh-CN" altLang="en-US" sz="2000" b="1">
                <a:solidFill>
                  <a:srgbClr val="000000"/>
                </a:solidFill>
                <a:latin typeface="宋体" pitchFamily="2" charset="-122"/>
                <a:ea typeface="宋体" pitchFamily="2" charset="-122"/>
              </a:endParaRPr>
            </a:p>
          </p:txBody>
        </p:sp>
        <p:grpSp>
          <p:nvGrpSpPr>
            <p:cNvPr id="274436" name="Group 1028"/>
            <p:cNvGrpSpPr>
              <a:grpSpLocks/>
            </p:cNvGrpSpPr>
            <p:nvPr/>
          </p:nvGrpSpPr>
          <p:grpSpPr bwMode="auto">
            <a:xfrm>
              <a:off x="864" y="2256"/>
              <a:ext cx="3888" cy="1104"/>
              <a:chOff x="864" y="2304"/>
              <a:chExt cx="3888" cy="1152"/>
            </a:xfrm>
          </p:grpSpPr>
          <p:sp>
            <p:nvSpPr>
              <p:cNvPr id="274437" name="AutoShape 1029"/>
              <p:cNvSpPr>
                <a:spLocks noChangeArrowheads="1"/>
              </p:cNvSpPr>
              <p:nvPr/>
            </p:nvSpPr>
            <p:spPr bwMode="auto">
              <a:xfrm>
                <a:off x="1104" y="2304"/>
                <a:ext cx="912" cy="1152"/>
              </a:xfrm>
              <a:prstGeom prst="can">
                <a:avLst>
                  <a:gd name="adj" fmla="val 31579"/>
                </a:avLst>
              </a:prstGeom>
              <a:solidFill>
                <a:schemeClr val="accent1"/>
              </a:solidFill>
              <a:ln w="12700" cap="sq">
                <a:solidFill>
                  <a:schemeClr val="tx1"/>
                </a:solidFill>
                <a:round/>
                <a:headEnd type="none" w="sm" len="sm"/>
                <a:tailEnd type="none" w="sm" len="sm"/>
              </a:ln>
              <a:effectLst/>
            </p:spPr>
            <p:txBody>
              <a:bodyPr wrap="none" anchor="ctr"/>
              <a:lstStyle/>
              <a:p>
                <a:endParaRPr lang="en-US"/>
              </a:p>
            </p:txBody>
          </p:sp>
          <p:sp>
            <p:nvSpPr>
              <p:cNvPr id="274438" name="AutoShape 1030"/>
              <p:cNvSpPr>
                <a:spLocks noChangeArrowheads="1"/>
              </p:cNvSpPr>
              <p:nvPr/>
            </p:nvSpPr>
            <p:spPr bwMode="auto">
              <a:xfrm>
                <a:off x="3360" y="2304"/>
                <a:ext cx="912" cy="1152"/>
              </a:xfrm>
              <a:prstGeom prst="can">
                <a:avLst>
                  <a:gd name="adj" fmla="val 31579"/>
                </a:avLst>
              </a:prstGeom>
              <a:solidFill>
                <a:srgbClr val="FF0000"/>
              </a:solidFill>
              <a:ln w="12700" cap="sq">
                <a:solidFill>
                  <a:schemeClr val="tx1"/>
                </a:solidFill>
                <a:round/>
                <a:headEnd type="none" w="sm" len="sm"/>
                <a:tailEnd type="none" w="sm" len="sm"/>
              </a:ln>
              <a:effectLst/>
            </p:spPr>
            <p:txBody>
              <a:bodyPr wrap="none" anchor="ctr"/>
              <a:lstStyle/>
              <a:p>
                <a:endParaRPr lang="en-US"/>
              </a:p>
            </p:txBody>
          </p:sp>
          <p:sp>
            <p:nvSpPr>
              <p:cNvPr id="274439" name="Rectangle 1031"/>
              <p:cNvSpPr>
                <a:spLocks noChangeArrowheads="1"/>
              </p:cNvSpPr>
              <p:nvPr/>
            </p:nvSpPr>
            <p:spPr bwMode="auto">
              <a:xfrm>
                <a:off x="1344" y="2736"/>
                <a:ext cx="144" cy="144"/>
              </a:xfrm>
              <a:prstGeom prst="rect">
                <a:avLst/>
              </a:prstGeom>
              <a:solidFill>
                <a:srgbClr val="FF0000"/>
              </a:solidFill>
              <a:ln w="12700" cap="sq">
                <a:solidFill>
                  <a:schemeClr val="tx1"/>
                </a:solidFill>
                <a:miter lim="800000"/>
                <a:headEnd type="none" w="sm" len="sm"/>
                <a:tailEnd type="none" w="sm" len="sm"/>
              </a:ln>
              <a:effectLst/>
            </p:spPr>
            <p:txBody>
              <a:bodyPr wrap="none" anchor="ctr"/>
              <a:lstStyle/>
              <a:p>
                <a:endParaRPr lang="en-US"/>
              </a:p>
            </p:txBody>
          </p:sp>
          <p:sp>
            <p:nvSpPr>
              <p:cNvPr id="274440" name="Rectangle 1032"/>
              <p:cNvSpPr>
                <a:spLocks noChangeArrowheads="1"/>
              </p:cNvSpPr>
              <p:nvPr/>
            </p:nvSpPr>
            <p:spPr bwMode="auto">
              <a:xfrm>
                <a:off x="3744" y="2688"/>
                <a:ext cx="144" cy="144"/>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274441" name="Rectangle 1033"/>
              <p:cNvSpPr>
                <a:spLocks noChangeArrowheads="1"/>
              </p:cNvSpPr>
              <p:nvPr/>
            </p:nvSpPr>
            <p:spPr bwMode="auto">
              <a:xfrm>
                <a:off x="1680" y="2784"/>
                <a:ext cx="144" cy="96"/>
              </a:xfrm>
              <a:prstGeom prst="rect">
                <a:avLst/>
              </a:prstGeom>
              <a:solidFill>
                <a:schemeClr val="accent2"/>
              </a:solidFill>
              <a:ln w="12700" cap="sq">
                <a:solidFill>
                  <a:schemeClr val="tx1"/>
                </a:solidFill>
                <a:miter lim="800000"/>
                <a:headEnd type="none" w="sm" len="sm"/>
                <a:tailEnd type="none" w="sm" len="sm"/>
              </a:ln>
              <a:effectLst/>
            </p:spPr>
            <p:txBody>
              <a:bodyPr wrap="none" anchor="ctr"/>
              <a:lstStyle/>
              <a:p>
                <a:endParaRPr lang="en-US"/>
              </a:p>
            </p:txBody>
          </p:sp>
          <p:sp>
            <p:nvSpPr>
              <p:cNvPr id="274442" name="Rectangle 1034"/>
              <p:cNvSpPr>
                <a:spLocks noChangeArrowheads="1"/>
              </p:cNvSpPr>
              <p:nvPr/>
            </p:nvSpPr>
            <p:spPr bwMode="auto">
              <a:xfrm>
                <a:off x="3744" y="2928"/>
                <a:ext cx="144" cy="96"/>
              </a:xfrm>
              <a:prstGeom prst="rect">
                <a:avLst/>
              </a:prstGeom>
              <a:solidFill>
                <a:schemeClr val="accent2"/>
              </a:solidFill>
              <a:ln w="12700" cap="sq">
                <a:solidFill>
                  <a:schemeClr val="tx1"/>
                </a:solidFill>
                <a:miter lim="800000"/>
                <a:headEnd type="none" w="sm" len="sm"/>
                <a:tailEnd type="none" w="sm" len="sm"/>
              </a:ln>
              <a:effectLst/>
            </p:spPr>
            <p:txBody>
              <a:bodyPr wrap="none" anchor="ctr"/>
              <a:lstStyle/>
              <a:p>
                <a:endParaRPr lang="en-US"/>
              </a:p>
            </p:txBody>
          </p:sp>
          <p:sp>
            <p:nvSpPr>
              <p:cNvPr id="274443" name="Rectangle 1035"/>
              <p:cNvSpPr>
                <a:spLocks noChangeArrowheads="1"/>
              </p:cNvSpPr>
              <p:nvPr/>
            </p:nvSpPr>
            <p:spPr bwMode="auto">
              <a:xfrm>
                <a:off x="1584" y="2928"/>
                <a:ext cx="144" cy="96"/>
              </a:xfrm>
              <a:prstGeom prst="rect">
                <a:avLst/>
              </a:prstGeom>
              <a:solidFill>
                <a:schemeClr val="hlink"/>
              </a:solidFill>
              <a:ln w="12700" cap="sq">
                <a:solidFill>
                  <a:schemeClr val="tx1"/>
                </a:solidFill>
                <a:miter lim="800000"/>
                <a:headEnd type="none" w="sm" len="sm"/>
                <a:tailEnd type="none" w="sm" len="sm"/>
              </a:ln>
              <a:effectLst/>
            </p:spPr>
            <p:txBody>
              <a:bodyPr wrap="none" anchor="ctr"/>
              <a:lstStyle/>
              <a:p>
                <a:endParaRPr lang="en-US"/>
              </a:p>
            </p:txBody>
          </p:sp>
          <p:sp>
            <p:nvSpPr>
              <p:cNvPr id="274444" name="Rectangle 1036"/>
              <p:cNvSpPr>
                <a:spLocks noChangeArrowheads="1"/>
              </p:cNvSpPr>
              <p:nvPr/>
            </p:nvSpPr>
            <p:spPr bwMode="auto">
              <a:xfrm>
                <a:off x="3744" y="3072"/>
                <a:ext cx="144" cy="96"/>
              </a:xfrm>
              <a:prstGeom prst="rect">
                <a:avLst/>
              </a:prstGeom>
              <a:solidFill>
                <a:schemeClr val="hlink"/>
              </a:solidFill>
              <a:ln w="12700" cap="sq">
                <a:solidFill>
                  <a:schemeClr val="tx1"/>
                </a:solidFill>
                <a:miter lim="800000"/>
                <a:headEnd type="none" w="sm" len="sm"/>
                <a:tailEnd type="none" w="sm" len="sm"/>
              </a:ln>
              <a:effectLst/>
            </p:spPr>
            <p:txBody>
              <a:bodyPr wrap="none" anchor="ctr"/>
              <a:lstStyle/>
              <a:p>
                <a:endParaRPr lang="en-US"/>
              </a:p>
            </p:txBody>
          </p:sp>
          <p:sp>
            <p:nvSpPr>
              <p:cNvPr id="274445" name="Rectangle 1037"/>
              <p:cNvSpPr>
                <a:spLocks noChangeArrowheads="1"/>
              </p:cNvSpPr>
              <p:nvPr/>
            </p:nvSpPr>
            <p:spPr bwMode="auto">
              <a:xfrm>
                <a:off x="1440" y="3168"/>
                <a:ext cx="144" cy="96"/>
              </a:xfrm>
              <a:prstGeom prst="rect">
                <a:avLst/>
              </a:prstGeom>
              <a:solidFill>
                <a:srgbClr val="6666FF"/>
              </a:solidFill>
              <a:ln w="12700" cap="sq">
                <a:solidFill>
                  <a:schemeClr val="tx1"/>
                </a:solidFill>
                <a:miter lim="800000"/>
                <a:headEnd type="none" w="sm" len="sm"/>
                <a:tailEnd type="none" w="sm" len="sm"/>
              </a:ln>
              <a:effectLst/>
            </p:spPr>
            <p:txBody>
              <a:bodyPr wrap="none" anchor="ctr"/>
              <a:lstStyle/>
              <a:p>
                <a:endParaRPr lang="en-US"/>
              </a:p>
            </p:txBody>
          </p:sp>
          <p:sp>
            <p:nvSpPr>
              <p:cNvPr id="274446" name="Rectangle 1038"/>
              <p:cNvSpPr>
                <a:spLocks noChangeArrowheads="1"/>
              </p:cNvSpPr>
              <p:nvPr/>
            </p:nvSpPr>
            <p:spPr bwMode="auto">
              <a:xfrm>
                <a:off x="3744" y="3264"/>
                <a:ext cx="144" cy="96"/>
              </a:xfrm>
              <a:prstGeom prst="rect">
                <a:avLst/>
              </a:prstGeom>
              <a:solidFill>
                <a:srgbClr val="6666FF"/>
              </a:solidFill>
              <a:ln w="12700" cap="sq">
                <a:solidFill>
                  <a:schemeClr val="tx1"/>
                </a:solidFill>
                <a:miter lim="800000"/>
                <a:headEnd type="none" w="sm" len="sm"/>
                <a:tailEnd type="none" w="sm" len="sm"/>
              </a:ln>
              <a:effectLst/>
            </p:spPr>
            <p:txBody>
              <a:bodyPr wrap="none" anchor="ctr"/>
              <a:lstStyle/>
              <a:p>
                <a:endParaRPr lang="en-US"/>
              </a:p>
            </p:txBody>
          </p:sp>
          <p:sp>
            <p:nvSpPr>
              <p:cNvPr id="274447" name="Line 1039"/>
              <p:cNvSpPr>
                <a:spLocks noChangeShapeType="1"/>
              </p:cNvSpPr>
              <p:nvPr/>
            </p:nvSpPr>
            <p:spPr bwMode="auto">
              <a:xfrm>
                <a:off x="864" y="2784"/>
                <a:ext cx="480" cy="0"/>
              </a:xfrm>
              <a:prstGeom prst="line">
                <a:avLst/>
              </a:prstGeom>
              <a:noFill/>
              <a:ln w="12700" cap="sq">
                <a:solidFill>
                  <a:schemeClr val="tx1"/>
                </a:solidFill>
                <a:round/>
                <a:headEnd type="none" w="sm" len="sm"/>
                <a:tailEnd type="triangle" w="sm" len="sm"/>
              </a:ln>
              <a:effectLst/>
            </p:spPr>
            <p:txBody>
              <a:bodyPr wrap="none" anchor="ctr"/>
              <a:lstStyle/>
              <a:p>
                <a:endParaRPr lang="en-US"/>
              </a:p>
            </p:txBody>
          </p:sp>
          <p:sp>
            <p:nvSpPr>
              <p:cNvPr id="274448" name="Line 1040"/>
              <p:cNvSpPr>
                <a:spLocks noChangeShapeType="1"/>
              </p:cNvSpPr>
              <p:nvPr/>
            </p:nvSpPr>
            <p:spPr bwMode="auto">
              <a:xfrm>
                <a:off x="912" y="3216"/>
                <a:ext cx="528" cy="0"/>
              </a:xfrm>
              <a:prstGeom prst="line">
                <a:avLst/>
              </a:prstGeom>
              <a:noFill/>
              <a:ln w="12700" cap="sq">
                <a:solidFill>
                  <a:schemeClr val="tx1"/>
                </a:solidFill>
                <a:round/>
                <a:headEnd type="none" w="sm" len="sm"/>
                <a:tailEnd type="triangle" w="sm" len="sm"/>
              </a:ln>
              <a:effectLst/>
            </p:spPr>
            <p:txBody>
              <a:bodyPr wrap="none" anchor="ctr"/>
              <a:lstStyle/>
              <a:p>
                <a:endParaRPr lang="en-US"/>
              </a:p>
            </p:txBody>
          </p:sp>
          <p:sp>
            <p:nvSpPr>
              <p:cNvPr id="274449" name="Line 1041"/>
              <p:cNvSpPr>
                <a:spLocks noChangeShapeType="1"/>
              </p:cNvSpPr>
              <p:nvPr/>
            </p:nvSpPr>
            <p:spPr bwMode="auto">
              <a:xfrm>
                <a:off x="864" y="2976"/>
                <a:ext cx="720" cy="0"/>
              </a:xfrm>
              <a:prstGeom prst="line">
                <a:avLst/>
              </a:prstGeom>
              <a:noFill/>
              <a:ln w="12700" cap="sq">
                <a:solidFill>
                  <a:schemeClr val="tx1"/>
                </a:solidFill>
                <a:round/>
                <a:headEnd type="none" w="sm" len="sm"/>
                <a:tailEnd type="triangle" w="sm" len="sm"/>
              </a:ln>
              <a:effectLst/>
            </p:spPr>
            <p:txBody>
              <a:bodyPr wrap="none" anchor="ctr"/>
              <a:lstStyle/>
              <a:p>
                <a:endParaRPr lang="en-US"/>
              </a:p>
            </p:txBody>
          </p:sp>
          <p:sp>
            <p:nvSpPr>
              <p:cNvPr id="274450" name="Line 1042"/>
              <p:cNvSpPr>
                <a:spLocks noChangeShapeType="1"/>
              </p:cNvSpPr>
              <p:nvPr/>
            </p:nvSpPr>
            <p:spPr bwMode="auto">
              <a:xfrm flipH="1">
                <a:off x="1824" y="2784"/>
                <a:ext cx="528" cy="0"/>
              </a:xfrm>
              <a:prstGeom prst="line">
                <a:avLst/>
              </a:prstGeom>
              <a:noFill/>
              <a:ln w="12700" cap="sq">
                <a:solidFill>
                  <a:schemeClr val="tx1"/>
                </a:solidFill>
                <a:round/>
                <a:headEnd type="none" w="sm" len="sm"/>
                <a:tailEnd type="triangle" w="sm" len="sm"/>
              </a:ln>
              <a:effectLst/>
            </p:spPr>
            <p:txBody>
              <a:bodyPr wrap="none" anchor="ctr"/>
              <a:lstStyle/>
              <a:p>
                <a:endParaRPr lang="en-US"/>
              </a:p>
            </p:txBody>
          </p:sp>
          <p:sp>
            <p:nvSpPr>
              <p:cNvPr id="274451" name="Line 1043"/>
              <p:cNvSpPr>
                <a:spLocks noChangeShapeType="1"/>
              </p:cNvSpPr>
              <p:nvPr/>
            </p:nvSpPr>
            <p:spPr bwMode="auto">
              <a:xfrm flipH="1">
                <a:off x="1584" y="3024"/>
                <a:ext cx="720" cy="192"/>
              </a:xfrm>
              <a:prstGeom prst="line">
                <a:avLst/>
              </a:prstGeom>
              <a:noFill/>
              <a:ln w="12700" cap="sq">
                <a:solidFill>
                  <a:schemeClr val="tx1"/>
                </a:solidFill>
                <a:round/>
                <a:headEnd type="none" w="sm" len="sm"/>
                <a:tailEnd type="triangle" w="sm" len="sm"/>
              </a:ln>
              <a:effectLst/>
            </p:spPr>
            <p:txBody>
              <a:bodyPr wrap="none" anchor="ctr"/>
              <a:lstStyle/>
              <a:p>
                <a:endParaRPr lang="en-US"/>
              </a:p>
            </p:txBody>
          </p:sp>
          <p:sp>
            <p:nvSpPr>
              <p:cNvPr id="274452" name="Line 1044"/>
              <p:cNvSpPr>
                <a:spLocks noChangeShapeType="1"/>
              </p:cNvSpPr>
              <p:nvPr/>
            </p:nvSpPr>
            <p:spPr bwMode="auto">
              <a:xfrm>
                <a:off x="2832" y="2760"/>
                <a:ext cx="912" cy="0"/>
              </a:xfrm>
              <a:prstGeom prst="line">
                <a:avLst/>
              </a:prstGeom>
              <a:noFill/>
              <a:ln w="12700" cap="sq">
                <a:solidFill>
                  <a:schemeClr val="tx1"/>
                </a:solidFill>
                <a:round/>
                <a:headEnd type="none" w="sm" len="sm"/>
                <a:tailEnd type="triangle" w="sm" len="sm"/>
              </a:ln>
              <a:effectLst/>
            </p:spPr>
            <p:txBody>
              <a:bodyPr wrap="none" anchor="ctr"/>
              <a:lstStyle/>
              <a:p>
                <a:endParaRPr lang="en-US"/>
              </a:p>
            </p:txBody>
          </p:sp>
          <p:sp>
            <p:nvSpPr>
              <p:cNvPr id="274453" name="Line 1045"/>
              <p:cNvSpPr>
                <a:spLocks noChangeShapeType="1"/>
              </p:cNvSpPr>
              <p:nvPr/>
            </p:nvSpPr>
            <p:spPr bwMode="auto">
              <a:xfrm>
                <a:off x="2832" y="2976"/>
                <a:ext cx="912" cy="0"/>
              </a:xfrm>
              <a:prstGeom prst="line">
                <a:avLst/>
              </a:prstGeom>
              <a:noFill/>
              <a:ln w="12700" cap="sq">
                <a:solidFill>
                  <a:schemeClr val="tx1"/>
                </a:solidFill>
                <a:round/>
                <a:headEnd type="none" w="sm" len="sm"/>
                <a:tailEnd type="triangle" w="sm" len="sm"/>
              </a:ln>
              <a:effectLst/>
            </p:spPr>
            <p:txBody>
              <a:bodyPr wrap="none" anchor="ctr"/>
              <a:lstStyle/>
              <a:p>
                <a:endParaRPr lang="en-US"/>
              </a:p>
            </p:txBody>
          </p:sp>
          <p:sp>
            <p:nvSpPr>
              <p:cNvPr id="274454" name="Line 1046"/>
              <p:cNvSpPr>
                <a:spLocks noChangeShapeType="1"/>
              </p:cNvSpPr>
              <p:nvPr/>
            </p:nvSpPr>
            <p:spPr bwMode="auto">
              <a:xfrm>
                <a:off x="2832" y="3120"/>
                <a:ext cx="912" cy="0"/>
              </a:xfrm>
              <a:prstGeom prst="line">
                <a:avLst/>
              </a:prstGeom>
              <a:noFill/>
              <a:ln w="12700" cap="sq">
                <a:solidFill>
                  <a:schemeClr val="tx1"/>
                </a:solidFill>
                <a:round/>
                <a:headEnd type="none" w="sm" len="sm"/>
                <a:tailEnd type="triangle" w="sm" len="sm"/>
              </a:ln>
              <a:effectLst/>
            </p:spPr>
            <p:txBody>
              <a:bodyPr wrap="none" anchor="ctr"/>
              <a:lstStyle/>
              <a:p>
                <a:endParaRPr lang="en-US"/>
              </a:p>
            </p:txBody>
          </p:sp>
          <p:sp>
            <p:nvSpPr>
              <p:cNvPr id="274455" name="Line 1047"/>
              <p:cNvSpPr>
                <a:spLocks noChangeShapeType="1"/>
              </p:cNvSpPr>
              <p:nvPr/>
            </p:nvSpPr>
            <p:spPr bwMode="auto">
              <a:xfrm>
                <a:off x="2832" y="3312"/>
                <a:ext cx="912" cy="0"/>
              </a:xfrm>
              <a:prstGeom prst="line">
                <a:avLst/>
              </a:prstGeom>
              <a:noFill/>
              <a:ln w="12700" cap="sq">
                <a:solidFill>
                  <a:schemeClr val="tx1"/>
                </a:solidFill>
                <a:round/>
                <a:headEnd type="none" w="sm" len="sm"/>
                <a:tailEnd type="triangle" w="sm" len="sm"/>
              </a:ln>
              <a:effectLst/>
            </p:spPr>
            <p:txBody>
              <a:bodyPr wrap="none" anchor="ctr"/>
              <a:lstStyle/>
              <a:p>
                <a:endParaRPr lang="en-US"/>
              </a:p>
            </p:txBody>
          </p:sp>
          <p:sp>
            <p:nvSpPr>
              <p:cNvPr id="274456" name="Line 1048"/>
              <p:cNvSpPr>
                <a:spLocks noChangeShapeType="1"/>
              </p:cNvSpPr>
              <p:nvPr/>
            </p:nvSpPr>
            <p:spPr bwMode="auto">
              <a:xfrm flipV="1">
                <a:off x="4032" y="2496"/>
                <a:ext cx="624" cy="384"/>
              </a:xfrm>
              <a:prstGeom prst="line">
                <a:avLst/>
              </a:prstGeom>
              <a:noFill/>
              <a:ln w="12700" cap="sq">
                <a:solidFill>
                  <a:schemeClr val="tx1"/>
                </a:solidFill>
                <a:round/>
                <a:headEnd type="none" w="sm" len="sm"/>
                <a:tailEnd type="triangle" w="sm" len="sm"/>
              </a:ln>
              <a:effectLst/>
            </p:spPr>
            <p:txBody>
              <a:bodyPr wrap="none" anchor="ctr"/>
              <a:lstStyle/>
              <a:p>
                <a:endParaRPr lang="en-US"/>
              </a:p>
            </p:txBody>
          </p:sp>
          <p:sp>
            <p:nvSpPr>
              <p:cNvPr id="274457" name="Line 1049"/>
              <p:cNvSpPr>
                <a:spLocks noChangeShapeType="1"/>
              </p:cNvSpPr>
              <p:nvPr/>
            </p:nvSpPr>
            <p:spPr bwMode="auto">
              <a:xfrm>
                <a:off x="4032" y="2976"/>
                <a:ext cx="720" cy="0"/>
              </a:xfrm>
              <a:prstGeom prst="line">
                <a:avLst/>
              </a:prstGeom>
              <a:noFill/>
              <a:ln w="12700" cap="sq">
                <a:solidFill>
                  <a:schemeClr val="tx1"/>
                </a:solidFill>
                <a:round/>
                <a:headEnd type="none" w="sm" len="sm"/>
                <a:tailEnd type="triangle" w="sm" len="sm"/>
              </a:ln>
              <a:effectLst/>
            </p:spPr>
            <p:txBody>
              <a:bodyPr wrap="none" anchor="ctr"/>
              <a:lstStyle/>
              <a:p>
                <a:endParaRPr lang="en-US"/>
              </a:p>
            </p:txBody>
          </p:sp>
          <p:sp>
            <p:nvSpPr>
              <p:cNvPr id="274458" name="Line 1050"/>
              <p:cNvSpPr>
                <a:spLocks noChangeShapeType="1"/>
              </p:cNvSpPr>
              <p:nvPr/>
            </p:nvSpPr>
            <p:spPr bwMode="auto">
              <a:xfrm>
                <a:off x="4032" y="3120"/>
                <a:ext cx="672" cy="240"/>
              </a:xfrm>
              <a:prstGeom prst="line">
                <a:avLst/>
              </a:prstGeom>
              <a:noFill/>
              <a:ln w="12700" cap="sq">
                <a:solidFill>
                  <a:schemeClr val="tx1"/>
                </a:solidFill>
                <a:round/>
                <a:headEnd type="none" w="sm" len="sm"/>
                <a:tailEnd type="triangle" w="sm" len="sm"/>
              </a:ln>
              <a:effectLst/>
            </p:spPr>
            <p:txBody>
              <a:bodyPr wrap="none" anchor="ctr"/>
              <a:lstStyle/>
              <a:p>
                <a:endParaRPr lang="en-US"/>
              </a:p>
            </p:txBody>
          </p:sp>
        </p:grpSp>
      </p:gr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836C0C74-8CE9-4B74-A5E8-D7A27AECED62}" type="slidenum">
              <a:rPr lang="en-US"/>
              <a:pPr/>
              <a:t>18</a:t>
            </a:fld>
            <a:endParaRPr lang="en-US"/>
          </a:p>
        </p:txBody>
      </p:sp>
      <p:sp>
        <p:nvSpPr>
          <p:cNvPr id="275459" name="Rectangle 3"/>
          <p:cNvSpPr>
            <a:spLocks noChangeArrowheads="1"/>
          </p:cNvSpPr>
          <p:nvPr/>
        </p:nvSpPr>
        <p:spPr bwMode="auto">
          <a:xfrm>
            <a:off x="838200" y="381000"/>
            <a:ext cx="7772400" cy="647700"/>
          </a:xfrm>
          <a:prstGeom prst="rect">
            <a:avLst/>
          </a:prstGeom>
          <a:noFill/>
          <a:ln w="9525">
            <a:noFill/>
            <a:miter lim="800000"/>
            <a:headEnd/>
            <a:tailEnd/>
          </a:ln>
          <a:effectLst/>
        </p:spPr>
        <p:txBody>
          <a:bodyPr lIns="92075" tIns="46038" rIns="92075" bIns="46038" anchor="ctr"/>
          <a:lstStyle/>
          <a:p>
            <a:pPr algn="ctr" eaLnBrk="0" hangingPunct="0"/>
            <a:r>
              <a:rPr kumimoji="1" lang="zh-CN" altLang="en-US" sz="3600" b="1" dirty="0">
                <a:solidFill>
                  <a:schemeClr val="tx2"/>
                </a:solidFill>
                <a:latin typeface="宋体" pitchFamily="2" charset="-122"/>
                <a:ea typeface="宋体" pitchFamily="2" charset="-122"/>
              </a:rPr>
              <a:t>数据仓库</a:t>
            </a:r>
            <a:r>
              <a:rPr kumimoji="1" lang="zh-CN" altLang="en-US" sz="3600" b="1" dirty="0" smtClean="0">
                <a:solidFill>
                  <a:schemeClr val="tx2"/>
                </a:solidFill>
                <a:latin typeface="宋体" pitchFamily="2" charset="-122"/>
                <a:ea typeface="宋体" pitchFamily="2" charset="-122"/>
              </a:rPr>
              <a:t>中的数据是随时间增量的</a:t>
            </a:r>
            <a:endParaRPr kumimoji="1" lang="zh-CN" altLang="en-US" sz="3600" b="1" dirty="0">
              <a:solidFill>
                <a:schemeClr val="tx2"/>
              </a:solidFill>
              <a:latin typeface="宋体" pitchFamily="2" charset="-122"/>
              <a:ea typeface="宋体" pitchFamily="2" charset="-122"/>
            </a:endParaRPr>
          </a:p>
        </p:txBody>
      </p:sp>
      <p:grpSp>
        <p:nvGrpSpPr>
          <p:cNvPr id="275462" name="Group 6"/>
          <p:cNvGrpSpPr>
            <a:grpSpLocks noChangeAspect="1"/>
          </p:cNvGrpSpPr>
          <p:nvPr/>
        </p:nvGrpSpPr>
        <p:grpSpPr bwMode="auto">
          <a:xfrm>
            <a:off x="838200" y="1447800"/>
            <a:ext cx="7772400" cy="4648200"/>
            <a:chOff x="528" y="1008"/>
            <a:chExt cx="4896" cy="2928"/>
          </a:xfrm>
        </p:grpSpPr>
        <p:sp>
          <p:nvSpPr>
            <p:cNvPr id="275458" name="Rectangle 2"/>
            <p:cNvSpPr>
              <a:spLocks noChangeAspect="1" noChangeArrowheads="1"/>
            </p:cNvSpPr>
            <p:nvPr/>
          </p:nvSpPr>
          <p:spPr bwMode="auto">
            <a:xfrm>
              <a:off x="528" y="1008"/>
              <a:ext cx="4896" cy="2928"/>
            </a:xfrm>
            <a:prstGeom prst="rect">
              <a:avLst/>
            </a:prstGeom>
            <a:noFill/>
            <a:ln w="9525">
              <a:noFill/>
              <a:miter lim="800000"/>
              <a:headEnd/>
              <a:tailEnd/>
            </a:ln>
            <a:effectLst/>
          </p:spPr>
          <p:txBody>
            <a:bodyPr lIns="92075" tIns="46038" rIns="92075" bIns="46038"/>
            <a:lstStyle/>
            <a:p>
              <a:pPr eaLnBrk="0" hangingPunct="0"/>
              <a:r>
                <a:rPr kumimoji="1" lang="zh-CN" altLang="en-US" sz="2800" b="1">
                  <a:latin typeface="宋体" pitchFamily="2" charset="-122"/>
                  <a:ea typeface="宋体" pitchFamily="2" charset="-122"/>
                </a:rPr>
                <a:t>主要体现在</a:t>
              </a:r>
              <a:r>
                <a:rPr kumimoji="1" lang="zh-CN" altLang="en-US" sz="2800" b="1">
                  <a:solidFill>
                    <a:srgbClr val="006699"/>
                  </a:solidFill>
                  <a:latin typeface="宋体" pitchFamily="2" charset="-122"/>
                  <a:ea typeface="宋体" pitchFamily="2" charset="-122"/>
                </a:rPr>
                <a:t>数据的时限、数据的内容、数据的</a:t>
              </a:r>
              <a:r>
                <a:rPr kumimoji="1" lang="zh-CN" altLang="en-US" sz="2800" b="1">
                  <a:solidFill>
                    <a:schemeClr val="accent1"/>
                  </a:solidFill>
                  <a:latin typeface="宋体" pitchFamily="2" charset="-122"/>
                  <a:ea typeface="宋体" pitchFamily="2" charset="-122"/>
                </a:rPr>
                <a:t>键</a:t>
              </a:r>
              <a:r>
                <a:rPr kumimoji="1" lang="zh-CN" altLang="en-US" sz="2800" b="1">
                  <a:solidFill>
                    <a:srgbClr val="006699"/>
                  </a:solidFill>
                  <a:latin typeface="宋体" pitchFamily="2" charset="-122"/>
                  <a:ea typeface="宋体" pitchFamily="2" charset="-122"/>
                </a:rPr>
                <a:t>码</a:t>
              </a:r>
              <a:r>
                <a:rPr kumimoji="1" lang="zh-CN" altLang="en-US" sz="2800" b="1">
                  <a:solidFill>
                    <a:srgbClr val="000000"/>
                  </a:solidFill>
                  <a:latin typeface="宋体" pitchFamily="2" charset="-122"/>
                  <a:ea typeface="宋体" pitchFamily="2" charset="-122"/>
                </a:rPr>
                <a:t>。</a:t>
              </a:r>
            </a:p>
            <a:p>
              <a:pPr eaLnBrk="0" hangingPunct="0"/>
              <a:endParaRPr kumimoji="1" lang="zh-CN" altLang="en-US" sz="2800" b="1">
                <a:solidFill>
                  <a:srgbClr val="000000"/>
                </a:solidFill>
                <a:latin typeface="宋体" pitchFamily="2" charset="-122"/>
                <a:ea typeface="宋体" pitchFamily="2" charset="-122"/>
              </a:endParaRPr>
            </a:p>
            <a:p>
              <a:pPr eaLnBrk="0" hangingPunct="0"/>
              <a:r>
                <a:rPr kumimoji="1" lang="zh-CN" altLang="en-US" sz="2000" b="1">
                  <a:solidFill>
                    <a:srgbClr val="000000"/>
                  </a:solidFill>
                  <a:latin typeface="宋体" pitchFamily="2" charset="-122"/>
                  <a:ea typeface="宋体" pitchFamily="2" charset="-122"/>
                </a:rPr>
                <a:t>    业务应用				   数据仓库</a:t>
              </a:r>
            </a:p>
            <a:p>
              <a:pPr eaLnBrk="0" hangingPunct="0"/>
              <a:endParaRPr kumimoji="1" lang="zh-CN" altLang="en-US" sz="2000" b="1">
                <a:solidFill>
                  <a:srgbClr val="000000"/>
                </a:solidFill>
                <a:latin typeface="宋体" pitchFamily="2" charset="-122"/>
                <a:ea typeface="宋体" pitchFamily="2" charset="-122"/>
              </a:endParaRPr>
            </a:p>
            <a:p>
              <a:pPr eaLnBrk="0" hangingPunct="0"/>
              <a:endParaRPr kumimoji="1" lang="zh-CN" altLang="en-US" sz="2000" b="1">
                <a:solidFill>
                  <a:srgbClr val="000000"/>
                </a:solidFill>
                <a:latin typeface="宋体" pitchFamily="2" charset="-122"/>
                <a:ea typeface="宋体" pitchFamily="2" charset="-122"/>
              </a:endParaRPr>
            </a:p>
            <a:p>
              <a:pPr eaLnBrk="0" hangingPunct="0"/>
              <a:endParaRPr kumimoji="1" lang="zh-CN" altLang="en-US" sz="2000" b="1">
                <a:solidFill>
                  <a:srgbClr val="000000"/>
                </a:solidFill>
                <a:latin typeface="宋体" pitchFamily="2" charset="-122"/>
                <a:ea typeface="宋体" pitchFamily="2" charset="-122"/>
              </a:endParaRPr>
            </a:p>
            <a:p>
              <a:pPr eaLnBrk="0" hangingPunct="0"/>
              <a:endParaRPr kumimoji="1" lang="zh-CN" altLang="en-US" sz="2000" b="1">
                <a:solidFill>
                  <a:srgbClr val="000000"/>
                </a:solidFill>
                <a:latin typeface="宋体" pitchFamily="2" charset="-122"/>
                <a:ea typeface="宋体" pitchFamily="2" charset="-122"/>
              </a:endParaRPr>
            </a:p>
            <a:p>
              <a:pPr eaLnBrk="0" hangingPunct="0"/>
              <a:endParaRPr kumimoji="1" lang="zh-CN" altLang="en-US" sz="2000" b="1">
                <a:solidFill>
                  <a:srgbClr val="000000"/>
                </a:solidFill>
                <a:latin typeface="宋体" pitchFamily="2" charset="-122"/>
                <a:ea typeface="宋体" pitchFamily="2" charset="-122"/>
              </a:endParaRPr>
            </a:p>
            <a:p>
              <a:pPr eaLnBrk="0" hangingPunct="0"/>
              <a:endParaRPr kumimoji="1" lang="zh-CN" altLang="en-US" sz="2000" b="1">
                <a:solidFill>
                  <a:srgbClr val="000000"/>
                </a:solidFill>
                <a:latin typeface="宋体" pitchFamily="2" charset="-122"/>
                <a:ea typeface="宋体" pitchFamily="2" charset="-122"/>
              </a:endParaRPr>
            </a:p>
            <a:p>
              <a:pPr eaLnBrk="0" hangingPunct="0"/>
              <a:r>
                <a:rPr kumimoji="1" lang="zh-CN" altLang="en-US" sz="2000" b="1">
                  <a:solidFill>
                    <a:srgbClr val="000000"/>
                  </a:solidFill>
                  <a:latin typeface="宋体" pitchFamily="2" charset="-122"/>
                  <a:ea typeface="宋体" pitchFamily="2" charset="-122"/>
                </a:rPr>
                <a:t>时限： 1个月至1年			时限： 5到10年</a:t>
              </a:r>
            </a:p>
            <a:p>
              <a:pPr eaLnBrk="0" hangingPunct="0"/>
              <a:r>
                <a:rPr kumimoji="1" lang="zh-CN" altLang="en-US" sz="2000" b="1">
                  <a:solidFill>
                    <a:srgbClr val="000000"/>
                  </a:solidFill>
                  <a:latin typeface="宋体" pitchFamily="2" charset="-122"/>
                  <a:ea typeface="宋体" pitchFamily="2" charset="-122"/>
                </a:rPr>
                <a:t>记录更新				复杂的数据快照</a:t>
              </a:r>
            </a:p>
            <a:p>
              <a:pPr eaLnBrk="0" hangingPunct="0"/>
              <a:r>
                <a:rPr kumimoji="1" lang="zh-CN" altLang="en-US" sz="2000" b="1">
                  <a:solidFill>
                    <a:srgbClr val="000000"/>
                  </a:solidFill>
                  <a:latin typeface="宋体" pitchFamily="2" charset="-122"/>
                  <a:ea typeface="宋体" pitchFamily="2" charset="-122"/>
                </a:rPr>
                <a:t>关键字结构可能包含时间元素		关键字结构包含时间元素</a:t>
              </a:r>
            </a:p>
          </p:txBody>
        </p:sp>
        <p:sp>
          <p:nvSpPr>
            <p:cNvPr id="275460" name="AutoShape 4"/>
            <p:cNvSpPr>
              <a:spLocks noChangeAspect="1" noChangeArrowheads="1"/>
            </p:cNvSpPr>
            <p:nvPr/>
          </p:nvSpPr>
          <p:spPr bwMode="auto">
            <a:xfrm>
              <a:off x="768" y="2112"/>
              <a:ext cx="912" cy="1008"/>
            </a:xfrm>
            <a:prstGeom prst="can">
              <a:avLst>
                <a:gd name="adj" fmla="val 27632"/>
              </a:avLst>
            </a:prstGeom>
            <a:solidFill>
              <a:schemeClr val="accent1"/>
            </a:solidFill>
            <a:ln w="12700" cap="sq">
              <a:solidFill>
                <a:schemeClr val="tx1"/>
              </a:solidFill>
              <a:round/>
              <a:headEnd type="none" w="sm" len="sm"/>
              <a:tailEnd type="none" w="sm" len="sm"/>
            </a:ln>
            <a:effectLst/>
          </p:spPr>
          <p:txBody>
            <a:bodyPr wrap="none" anchor="ctr"/>
            <a:lstStyle/>
            <a:p>
              <a:endParaRPr lang="en-US"/>
            </a:p>
          </p:txBody>
        </p:sp>
        <p:sp>
          <p:nvSpPr>
            <p:cNvPr id="275461" name="AutoShape 5"/>
            <p:cNvSpPr>
              <a:spLocks noChangeAspect="1" noChangeArrowheads="1"/>
            </p:cNvSpPr>
            <p:nvPr/>
          </p:nvSpPr>
          <p:spPr bwMode="auto">
            <a:xfrm>
              <a:off x="3600" y="2112"/>
              <a:ext cx="912" cy="1008"/>
            </a:xfrm>
            <a:prstGeom prst="can">
              <a:avLst>
                <a:gd name="adj" fmla="val 27632"/>
              </a:avLst>
            </a:prstGeom>
            <a:solidFill>
              <a:srgbClr val="FF0000"/>
            </a:solidFill>
            <a:ln w="12700" cap="sq">
              <a:solidFill>
                <a:schemeClr val="tx1"/>
              </a:solidFill>
              <a:round/>
              <a:headEnd type="none" w="sm" len="sm"/>
              <a:tailEnd type="none" w="sm" len="sm"/>
            </a:ln>
            <a:effectLst/>
          </p:spPr>
          <p:txBody>
            <a:bodyPr wrap="none" anchor="ctr"/>
            <a:lstStyle/>
            <a:p>
              <a:endParaRPr lang="en-US"/>
            </a:p>
          </p:txBody>
        </p:sp>
      </p:gr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p:txBody>
          <a:bodyPr/>
          <a:lstStyle/>
          <a:p>
            <a:fld id="{A4AC04C8-42B9-4BD5-807B-CCCC4426E484}" type="slidenum">
              <a:rPr lang="en-US"/>
              <a:pPr/>
              <a:t>19</a:t>
            </a:fld>
            <a:endParaRPr lang="en-US"/>
          </a:p>
        </p:txBody>
      </p:sp>
      <p:sp>
        <p:nvSpPr>
          <p:cNvPr id="276483" name="Rectangle 3"/>
          <p:cNvSpPr>
            <a:spLocks noChangeArrowheads="1"/>
          </p:cNvSpPr>
          <p:nvPr/>
        </p:nvSpPr>
        <p:spPr bwMode="auto">
          <a:xfrm>
            <a:off x="762000" y="381000"/>
            <a:ext cx="7772400" cy="571500"/>
          </a:xfrm>
          <a:prstGeom prst="rect">
            <a:avLst/>
          </a:prstGeom>
          <a:noFill/>
          <a:ln w="9525">
            <a:noFill/>
            <a:miter lim="800000"/>
            <a:headEnd/>
            <a:tailEnd/>
          </a:ln>
          <a:effectLst/>
        </p:spPr>
        <p:txBody>
          <a:bodyPr lIns="92075" tIns="46038" rIns="92075" bIns="46038" anchor="ctr"/>
          <a:lstStyle/>
          <a:p>
            <a:pPr algn="ctr" eaLnBrk="0" hangingPunct="0"/>
            <a:r>
              <a:rPr kumimoji="1" lang="zh-CN" altLang="en-US" sz="3600" b="1">
                <a:solidFill>
                  <a:schemeClr val="tx2"/>
                </a:solidFill>
                <a:latin typeface="宋体" pitchFamily="2" charset="-122"/>
                <a:ea typeface="宋体" pitchFamily="2" charset="-122"/>
              </a:rPr>
              <a:t>数据仓库的使用</a:t>
            </a:r>
          </a:p>
        </p:txBody>
      </p:sp>
      <p:grpSp>
        <p:nvGrpSpPr>
          <p:cNvPr id="276491" name="Group 11"/>
          <p:cNvGrpSpPr>
            <a:grpSpLocks noChangeAspect="1"/>
          </p:cNvGrpSpPr>
          <p:nvPr/>
        </p:nvGrpSpPr>
        <p:grpSpPr bwMode="auto">
          <a:xfrm>
            <a:off x="838200" y="1524000"/>
            <a:ext cx="7772400" cy="4724400"/>
            <a:chOff x="528" y="960"/>
            <a:chExt cx="4896" cy="2976"/>
          </a:xfrm>
        </p:grpSpPr>
        <p:sp>
          <p:nvSpPr>
            <p:cNvPr id="276482" name="Rectangle 2"/>
            <p:cNvSpPr>
              <a:spLocks noChangeAspect="1" noChangeArrowheads="1"/>
            </p:cNvSpPr>
            <p:nvPr/>
          </p:nvSpPr>
          <p:spPr bwMode="auto">
            <a:xfrm>
              <a:off x="528" y="960"/>
              <a:ext cx="4896" cy="2976"/>
            </a:xfrm>
            <a:prstGeom prst="rect">
              <a:avLst/>
            </a:prstGeom>
            <a:noFill/>
            <a:ln w="9525">
              <a:noFill/>
              <a:miter lim="800000"/>
              <a:headEnd/>
              <a:tailEnd/>
            </a:ln>
            <a:effectLst/>
          </p:spPr>
          <p:txBody>
            <a:bodyPr lIns="92075" tIns="46038" rIns="92075" bIns="46038"/>
            <a:lstStyle/>
            <a:p>
              <a:pPr eaLnBrk="0" hangingPunct="0"/>
              <a:r>
                <a:rPr kumimoji="1" lang="zh-CN" altLang="en-US" sz="2800" b="1">
                  <a:solidFill>
                    <a:srgbClr val="000000"/>
                  </a:solidFill>
                  <a:latin typeface="宋体" pitchFamily="2" charset="-122"/>
                  <a:ea typeface="宋体" pitchFamily="2" charset="-122"/>
                </a:rPr>
                <a:t>从数据仓库的定义可以看出，建立数据仓库的目的主要是</a:t>
              </a:r>
              <a:r>
                <a:rPr kumimoji="1" lang="zh-CN" altLang="en-US" sz="2800" b="1">
                  <a:solidFill>
                    <a:srgbClr val="A50021"/>
                  </a:solidFill>
                  <a:latin typeface="宋体" pitchFamily="2" charset="-122"/>
                  <a:ea typeface="宋体" pitchFamily="2" charset="-122"/>
                </a:rPr>
                <a:t>为企业或政府的管理决策提供服务的</a:t>
              </a:r>
              <a:r>
                <a:rPr kumimoji="1" lang="zh-CN" altLang="en-US" sz="2800" b="1">
                  <a:solidFill>
                    <a:srgbClr val="000000"/>
                  </a:solidFill>
                  <a:latin typeface="宋体" pitchFamily="2" charset="-122"/>
                  <a:ea typeface="宋体" pitchFamily="2" charset="-122"/>
                </a:rPr>
                <a:t>。因此，数据仓库主要应用在两个方面：</a:t>
              </a:r>
            </a:p>
            <a:p>
              <a:pPr marL="758825" lvl="1" indent="-301625" eaLnBrk="0" hangingPunct="0">
                <a:buFont typeface="Wingdings" pitchFamily="2" charset="2"/>
                <a:buChar char="Ø"/>
              </a:pPr>
              <a:r>
                <a:rPr kumimoji="1" lang="zh-CN" altLang="en-US" b="1">
                  <a:solidFill>
                    <a:srgbClr val="000000"/>
                  </a:solidFill>
                  <a:latin typeface="宋体" pitchFamily="2" charset="-122"/>
                  <a:ea typeface="宋体" pitchFamily="2" charset="-122"/>
                </a:rPr>
                <a:t>使用浏览分析工具在数据仓库中寻找有用的信息；</a:t>
              </a:r>
            </a:p>
            <a:p>
              <a:pPr marL="758825" lvl="1" indent="-301625" eaLnBrk="0" hangingPunct="0">
                <a:buFont typeface="Wingdings" pitchFamily="2" charset="2"/>
                <a:buChar char="Ø"/>
              </a:pPr>
              <a:r>
                <a:rPr kumimoji="1" lang="zh-CN" altLang="en-US" b="1">
                  <a:solidFill>
                    <a:srgbClr val="000000"/>
                  </a:solidFill>
                  <a:latin typeface="宋体" pitchFamily="2" charset="-122"/>
                  <a:ea typeface="宋体" pitchFamily="2" charset="-122"/>
                </a:rPr>
                <a:t>基于数据仓库，在</a:t>
              </a:r>
              <a:r>
                <a:rPr kumimoji="1" lang="zh-CN" altLang="en-US" b="1" i="1">
                  <a:solidFill>
                    <a:srgbClr val="000000"/>
                  </a:solidFill>
                  <a:latin typeface="宋体" pitchFamily="2" charset="-122"/>
                  <a:ea typeface="宋体" pitchFamily="2" charset="-122"/>
                </a:rPr>
                <a:t>数据仓库系统</a:t>
              </a:r>
              <a:r>
                <a:rPr kumimoji="1" lang="zh-CN" altLang="en-US" b="1">
                  <a:solidFill>
                    <a:srgbClr val="000000"/>
                  </a:solidFill>
                  <a:latin typeface="宋体" pitchFamily="2" charset="-122"/>
                  <a:ea typeface="宋体" pitchFamily="2" charset="-122"/>
                </a:rPr>
                <a:t>上建立应用，形成决策支持系统。</a:t>
              </a:r>
            </a:p>
            <a:p>
              <a:pPr eaLnBrk="0" hangingPunct="0"/>
              <a:endParaRPr kumimoji="1" lang="zh-CN" altLang="en-US" b="1">
                <a:solidFill>
                  <a:srgbClr val="000000"/>
                </a:solidFill>
                <a:latin typeface="宋体" pitchFamily="2" charset="-122"/>
                <a:ea typeface="宋体" pitchFamily="2" charset="-122"/>
              </a:endParaRPr>
            </a:p>
            <a:p>
              <a:pPr eaLnBrk="0" hangingPunct="0"/>
              <a:r>
                <a:rPr kumimoji="1" lang="zh-CN" altLang="en-US" sz="2000" b="1">
                  <a:solidFill>
                    <a:srgbClr val="000000"/>
                  </a:solidFill>
                  <a:latin typeface="宋体" pitchFamily="2" charset="-122"/>
                  <a:ea typeface="宋体" pitchFamily="2" charset="-122"/>
                </a:rPr>
                <a:t>	  事务处理			 分析处理</a:t>
              </a:r>
            </a:p>
            <a:p>
              <a:pPr eaLnBrk="0" hangingPunct="0"/>
              <a:endParaRPr kumimoji="1" lang="zh-CN" altLang="en-US" sz="2000" b="1">
                <a:solidFill>
                  <a:srgbClr val="000000"/>
                </a:solidFill>
                <a:latin typeface="宋体" pitchFamily="2" charset="-122"/>
                <a:ea typeface="宋体" pitchFamily="2" charset="-122"/>
              </a:endParaRPr>
            </a:p>
            <a:p>
              <a:pPr eaLnBrk="0" hangingPunct="0"/>
              <a:endParaRPr kumimoji="1" lang="zh-CN" altLang="en-US" sz="2000" b="1">
                <a:solidFill>
                  <a:srgbClr val="000000"/>
                </a:solidFill>
                <a:latin typeface="宋体" pitchFamily="2" charset="-122"/>
                <a:ea typeface="宋体" pitchFamily="2" charset="-122"/>
              </a:endParaRPr>
            </a:p>
            <a:p>
              <a:pPr eaLnBrk="0" hangingPunct="0"/>
              <a:r>
                <a:rPr kumimoji="1" lang="zh-CN" altLang="en-US" sz="2000" b="1">
                  <a:solidFill>
                    <a:srgbClr val="000000"/>
                  </a:solidFill>
                  <a:latin typeface="宋体" pitchFamily="2" charset="-122"/>
                  <a:ea typeface="宋体" pitchFamily="2" charset="-122"/>
                </a:rPr>
                <a:t>从数据			数据	从数据		    信息（知识）</a:t>
              </a:r>
            </a:p>
            <a:p>
              <a:pPr eaLnBrk="0" hangingPunct="0"/>
              <a:r>
                <a:rPr kumimoji="1" lang="zh-CN" altLang="en-US" sz="2000" b="1">
                  <a:solidFill>
                    <a:srgbClr val="000000"/>
                  </a:solidFill>
                  <a:latin typeface="宋体" pitchFamily="2" charset="-122"/>
                  <a:ea typeface="宋体" pitchFamily="2" charset="-122"/>
                </a:rPr>
                <a:t>	    </a:t>
              </a:r>
              <a:r>
                <a:rPr kumimoji="1" lang="en-US" altLang="zh-CN" sz="2000" b="1">
                  <a:solidFill>
                    <a:srgbClr val="000000"/>
                  </a:solidFill>
                  <a:latin typeface="宋体" pitchFamily="2" charset="-122"/>
                  <a:ea typeface="宋体" pitchFamily="2" charset="-122"/>
                </a:rPr>
                <a:t>OLTP		     OLAP（DM、OLAM）</a:t>
              </a:r>
            </a:p>
          </p:txBody>
        </p:sp>
        <p:grpSp>
          <p:nvGrpSpPr>
            <p:cNvPr id="276484" name="Group 4"/>
            <p:cNvGrpSpPr>
              <a:grpSpLocks noChangeAspect="1"/>
            </p:cNvGrpSpPr>
            <p:nvPr/>
          </p:nvGrpSpPr>
          <p:grpSpPr bwMode="auto">
            <a:xfrm>
              <a:off x="1056" y="2688"/>
              <a:ext cx="3312" cy="816"/>
              <a:chOff x="1056" y="2688"/>
              <a:chExt cx="3312" cy="816"/>
            </a:xfrm>
          </p:grpSpPr>
          <p:sp>
            <p:nvSpPr>
              <p:cNvPr id="276485" name="AutoShape 5"/>
              <p:cNvSpPr>
                <a:spLocks noChangeAspect="1" noChangeArrowheads="1"/>
              </p:cNvSpPr>
              <p:nvPr/>
            </p:nvSpPr>
            <p:spPr bwMode="auto">
              <a:xfrm>
                <a:off x="1200" y="2688"/>
                <a:ext cx="912" cy="672"/>
              </a:xfrm>
              <a:prstGeom prst="can">
                <a:avLst>
                  <a:gd name="adj" fmla="val 25000"/>
                </a:avLst>
              </a:prstGeom>
              <a:solidFill>
                <a:schemeClr val="accent1"/>
              </a:solidFill>
              <a:ln w="12700" cap="sq">
                <a:solidFill>
                  <a:schemeClr val="tx1"/>
                </a:solidFill>
                <a:round/>
                <a:headEnd type="none" w="sm" len="sm"/>
                <a:tailEnd type="none" w="sm" len="sm"/>
              </a:ln>
              <a:effectLst/>
            </p:spPr>
            <p:txBody>
              <a:bodyPr wrap="none" anchor="ctr"/>
              <a:lstStyle/>
              <a:p>
                <a:endParaRPr lang="en-US"/>
              </a:p>
            </p:txBody>
          </p:sp>
          <p:sp>
            <p:nvSpPr>
              <p:cNvPr id="276486" name="AutoShape 6"/>
              <p:cNvSpPr>
                <a:spLocks noChangeAspect="1" noChangeArrowheads="1"/>
              </p:cNvSpPr>
              <p:nvPr/>
            </p:nvSpPr>
            <p:spPr bwMode="auto">
              <a:xfrm>
                <a:off x="3408" y="2688"/>
                <a:ext cx="912" cy="672"/>
              </a:xfrm>
              <a:prstGeom prst="can">
                <a:avLst>
                  <a:gd name="adj" fmla="val 25000"/>
                </a:avLst>
              </a:prstGeom>
              <a:solidFill>
                <a:srgbClr val="FF0000"/>
              </a:solidFill>
              <a:ln w="12700" cap="sq">
                <a:solidFill>
                  <a:schemeClr val="tx1"/>
                </a:solidFill>
                <a:round/>
                <a:headEnd type="none" w="sm" len="sm"/>
                <a:tailEnd type="none" w="sm" len="sm"/>
              </a:ln>
              <a:effectLst/>
            </p:spPr>
            <p:txBody>
              <a:bodyPr wrap="none" anchor="ctr"/>
              <a:lstStyle/>
              <a:p>
                <a:endParaRPr lang="en-US"/>
              </a:p>
            </p:txBody>
          </p:sp>
          <p:sp>
            <p:nvSpPr>
              <p:cNvPr id="276487" name="Line 7"/>
              <p:cNvSpPr>
                <a:spLocks noChangeAspect="1" noChangeShapeType="1"/>
              </p:cNvSpPr>
              <p:nvPr/>
            </p:nvSpPr>
            <p:spPr bwMode="auto">
              <a:xfrm>
                <a:off x="1056" y="3504"/>
                <a:ext cx="1248" cy="0"/>
              </a:xfrm>
              <a:prstGeom prst="line">
                <a:avLst/>
              </a:prstGeom>
              <a:noFill/>
              <a:ln w="12700" cap="sq">
                <a:solidFill>
                  <a:schemeClr val="tx1"/>
                </a:solidFill>
                <a:round/>
                <a:headEnd type="none" w="sm" len="sm"/>
                <a:tailEnd type="triangle" w="sm" len="sm"/>
              </a:ln>
              <a:effectLst/>
            </p:spPr>
            <p:txBody>
              <a:bodyPr wrap="none" anchor="ctr"/>
              <a:lstStyle/>
              <a:p>
                <a:endParaRPr lang="en-US"/>
              </a:p>
            </p:txBody>
          </p:sp>
          <p:sp>
            <p:nvSpPr>
              <p:cNvPr id="276488" name="Line 8"/>
              <p:cNvSpPr>
                <a:spLocks noChangeAspect="1" noChangeShapeType="1"/>
              </p:cNvSpPr>
              <p:nvPr/>
            </p:nvSpPr>
            <p:spPr bwMode="auto">
              <a:xfrm>
                <a:off x="3360" y="3504"/>
                <a:ext cx="1008" cy="0"/>
              </a:xfrm>
              <a:prstGeom prst="line">
                <a:avLst/>
              </a:prstGeom>
              <a:noFill/>
              <a:ln w="12700" cap="sq">
                <a:solidFill>
                  <a:schemeClr val="tx1"/>
                </a:solidFill>
                <a:round/>
                <a:headEnd type="none" w="sm" len="sm"/>
                <a:tailEnd type="triangle" w="sm" len="sm"/>
              </a:ln>
              <a:effectLst/>
            </p:spPr>
            <p:txBody>
              <a:bodyPr wrap="none" anchor="ctr"/>
              <a:lstStyle/>
              <a:p>
                <a:endParaRPr lang="en-US"/>
              </a:p>
            </p:txBody>
          </p:sp>
        </p:grpSp>
        <p:sp>
          <p:nvSpPr>
            <p:cNvPr id="276489" name="Text Box 9"/>
            <p:cNvSpPr txBox="1">
              <a:spLocks noChangeAspect="1" noChangeArrowheads="1"/>
            </p:cNvSpPr>
            <p:nvPr/>
          </p:nvSpPr>
          <p:spPr bwMode="auto">
            <a:xfrm>
              <a:off x="1392" y="2928"/>
              <a:ext cx="528" cy="288"/>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b="1">
                  <a:latin typeface="宋体" pitchFamily="2" charset="-122"/>
                  <a:ea typeface="宋体" pitchFamily="2" charset="-122"/>
                </a:rPr>
                <a:t>DB</a:t>
              </a:r>
            </a:p>
          </p:txBody>
        </p:sp>
        <p:sp>
          <p:nvSpPr>
            <p:cNvPr id="276490" name="Text Box 10"/>
            <p:cNvSpPr txBox="1">
              <a:spLocks noChangeAspect="1" noChangeArrowheads="1"/>
            </p:cNvSpPr>
            <p:nvPr/>
          </p:nvSpPr>
          <p:spPr bwMode="auto">
            <a:xfrm>
              <a:off x="3600" y="2928"/>
              <a:ext cx="528" cy="288"/>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b="1">
                  <a:latin typeface="宋体" pitchFamily="2" charset="-122"/>
                  <a:ea typeface="宋体" pitchFamily="2" charset="-122"/>
                </a:rPr>
                <a:t>DW</a:t>
              </a:r>
            </a:p>
          </p:txBody>
        </p:sp>
      </p:gr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经常遇到的面试题</a:t>
            </a:r>
            <a:endParaRPr lang="en-US" dirty="0"/>
          </a:p>
        </p:txBody>
      </p:sp>
      <p:sp>
        <p:nvSpPr>
          <p:cNvPr id="3" name="Content Placeholder 2"/>
          <p:cNvSpPr>
            <a:spLocks noGrp="1"/>
          </p:cNvSpPr>
          <p:nvPr>
            <p:ph idx="1"/>
          </p:nvPr>
        </p:nvSpPr>
        <p:spPr/>
        <p:txBody>
          <a:bodyPr/>
          <a:lstStyle/>
          <a:p>
            <a:r>
              <a:rPr lang="zh-CN" altLang="en-US" dirty="0" smtClean="0"/>
              <a:t>什么是数据仓库？</a:t>
            </a:r>
            <a:endParaRPr lang="en-US" altLang="zh-CN" dirty="0" smtClean="0"/>
          </a:p>
          <a:p>
            <a:r>
              <a:rPr lang="zh-CN" altLang="en-US" dirty="0" smtClean="0"/>
              <a:t>数据仓库和数据库有什么区别？</a:t>
            </a:r>
            <a:endParaRPr lang="en-US" altLang="zh-CN" dirty="0" smtClean="0"/>
          </a:p>
          <a:p>
            <a:r>
              <a:rPr lang="zh-CN" altLang="en-US" dirty="0" smtClean="0"/>
              <a:t>什么是</a:t>
            </a:r>
            <a:r>
              <a:rPr lang="en-US" altLang="zh-CN" dirty="0" smtClean="0"/>
              <a:t>OLAP</a:t>
            </a:r>
            <a:r>
              <a:rPr lang="zh-CN" altLang="en-US" dirty="0" smtClean="0"/>
              <a:t>，有什么用途？</a:t>
            </a:r>
            <a:endParaRPr lang="en-US" altLang="zh-CN" dirty="0" smtClean="0"/>
          </a:p>
          <a:p>
            <a:r>
              <a:rPr lang="zh-CN" altLang="en-US" dirty="0" smtClean="0"/>
              <a:t>什么是维度、度量值</a:t>
            </a:r>
            <a:r>
              <a:rPr lang="en-US" altLang="zh-CN" dirty="0" smtClean="0"/>
              <a:t>/</a:t>
            </a:r>
            <a:r>
              <a:rPr lang="zh-CN" altLang="en-US" dirty="0" smtClean="0"/>
              <a:t>指标？</a:t>
            </a:r>
            <a:endParaRPr lang="en-US" altLang="zh-CN" dirty="0" smtClean="0"/>
          </a:p>
          <a:p>
            <a:r>
              <a:rPr lang="zh-CN" altLang="en-US" dirty="0" smtClean="0"/>
              <a:t>什么是缓慢变化维（有的会直接叫</a:t>
            </a:r>
            <a:r>
              <a:rPr lang="en-US" altLang="zh-CN" dirty="0" smtClean="0"/>
              <a:t>SCD</a:t>
            </a:r>
            <a:r>
              <a:rPr lang="zh-CN" altLang="en-US" dirty="0" smtClean="0"/>
              <a:t>）？有什么解决办法</a:t>
            </a:r>
            <a:endParaRPr lang="en-US" altLang="zh-CN" dirty="0" smtClean="0"/>
          </a:p>
          <a:p>
            <a:r>
              <a:rPr lang="zh-CN" altLang="en-US" dirty="0" smtClean="0"/>
              <a:t>星型模型和雪花模型的差别是什么？</a:t>
            </a:r>
            <a:endParaRPr lang="en-US" altLang="zh-CN" dirty="0" smtClean="0"/>
          </a:p>
          <a:p>
            <a:r>
              <a:rPr lang="zh-CN" altLang="en-US" dirty="0" smtClean="0"/>
              <a:t>你做过的数据仓库是怎么做的？</a:t>
            </a:r>
            <a:endParaRPr lang="en-US" altLang="zh-CN" dirty="0" smtClean="0"/>
          </a:p>
          <a:p>
            <a:r>
              <a:rPr lang="en-US" altLang="zh-CN" dirty="0" smtClean="0">
                <a:solidFill>
                  <a:schemeClr val="bg1">
                    <a:lumMod val="50000"/>
                  </a:schemeClr>
                </a:solidFill>
              </a:rPr>
              <a:t>ETL</a:t>
            </a:r>
            <a:r>
              <a:rPr lang="zh-CN" altLang="en-US" dirty="0" smtClean="0">
                <a:solidFill>
                  <a:schemeClr val="bg1">
                    <a:lumMod val="50000"/>
                  </a:schemeClr>
                </a:solidFill>
              </a:rPr>
              <a:t>是什么，一般怎么做？</a:t>
            </a:r>
            <a:endParaRPr lang="en-US"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D217EEC3-8E06-47A1-9C82-239D948B4BE1}" type="slidenum">
              <a:rPr lang="en-US" smtClean="0"/>
              <a:pPr/>
              <a:t>2</a:t>
            </a:fld>
            <a:endParaRPr lang="en-US"/>
          </a:p>
        </p:txBody>
      </p:sp>
    </p:spTree>
    <p:extLst>
      <p:ext uri="{BB962C8B-B14F-4D97-AF65-F5344CB8AC3E}">
        <p14:creationId xmlns:p14="http://schemas.microsoft.com/office/powerpoint/2010/main" val="1724289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A6497ED5-B46D-4040-9EEA-1B8F6839564C}" type="slidenum">
              <a:rPr lang="en-US"/>
              <a:pPr/>
              <a:t>20</a:t>
            </a:fld>
            <a:endParaRPr lang="en-US"/>
          </a:p>
        </p:txBody>
      </p:sp>
      <p:sp>
        <p:nvSpPr>
          <p:cNvPr id="281602" name="Rectangle 2"/>
          <p:cNvSpPr>
            <a:spLocks noGrp="1" noChangeArrowheads="1"/>
          </p:cNvSpPr>
          <p:nvPr>
            <p:ph type="title"/>
          </p:nvPr>
        </p:nvSpPr>
        <p:spPr>
          <a:xfrm>
            <a:off x="1219200" y="381000"/>
            <a:ext cx="7162800" cy="609600"/>
          </a:xfrm>
        </p:spPr>
        <p:txBody>
          <a:bodyPr/>
          <a:lstStyle/>
          <a:p>
            <a:r>
              <a:rPr lang="zh-CN" altLang="en-US" b="1">
                <a:ea typeface="宋体" pitchFamily="2" charset="-122"/>
              </a:rPr>
              <a:t>数据仓库与传统数据库的区别</a:t>
            </a:r>
            <a:endParaRPr lang="zh-CN" altLang="en-US">
              <a:ea typeface="宋体" pitchFamily="2" charset="-122"/>
            </a:endParaRPr>
          </a:p>
        </p:txBody>
      </p:sp>
      <p:pic>
        <p:nvPicPr>
          <p:cNvPr id="281603" name="Picture 3"/>
          <p:cNvPicPr>
            <a:picLocks noChangeAspect="1" noChangeArrowheads="1"/>
          </p:cNvPicPr>
          <p:nvPr/>
        </p:nvPicPr>
        <p:blipFill>
          <a:blip r:embed="rId2" cstate="print"/>
          <a:srcRect/>
          <a:stretch>
            <a:fillRect/>
          </a:stretch>
        </p:blipFill>
        <p:spPr bwMode="auto">
          <a:xfrm>
            <a:off x="1371600" y="1371600"/>
            <a:ext cx="5919788" cy="5168900"/>
          </a:xfrm>
          <a:prstGeom prst="rect">
            <a:avLst/>
          </a:prstGeom>
          <a:noFill/>
          <a:ln w="12700">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FDE0064F-FC62-47A6-B819-2D834254A648}" type="slidenum">
              <a:rPr lang="en-US"/>
              <a:pPr/>
              <a:t>21</a:t>
            </a:fld>
            <a:endParaRPr lang="en-US"/>
          </a:p>
        </p:txBody>
      </p:sp>
      <p:sp>
        <p:nvSpPr>
          <p:cNvPr id="290818" name="Rectangle 2"/>
          <p:cNvSpPr>
            <a:spLocks noGrp="1" noChangeArrowheads="1"/>
          </p:cNvSpPr>
          <p:nvPr>
            <p:ph type="title"/>
          </p:nvPr>
        </p:nvSpPr>
        <p:spPr>
          <a:xfrm>
            <a:off x="914400" y="381000"/>
            <a:ext cx="7772400" cy="661988"/>
          </a:xfrm>
        </p:spPr>
        <p:txBody>
          <a:bodyPr/>
          <a:lstStyle/>
          <a:p>
            <a:pPr algn="ctr"/>
            <a:r>
              <a:rPr lang="en-US" altLang="zh-CN">
                <a:ea typeface="宋体" pitchFamily="2" charset="-122"/>
              </a:rPr>
              <a:t>OLTP</a:t>
            </a:r>
            <a:r>
              <a:rPr lang="zh-CN" altLang="en-US">
                <a:ea typeface="宋体" pitchFamily="2" charset="-122"/>
              </a:rPr>
              <a:t>和</a:t>
            </a:r>
            <a:r>
              <a:rPr lang="en-US" altLang="zh-CN">
                <a:ea typeface="宋体" pitchFamily="2" charset="-122"/>
              </a:rPr>
              <a:t>OLAP</a:t>
            </a:r>
            <a:r>
              <a:rPr lang="zh-CN" altLang="en-US">
                <a:ea typeface="宋体" pitchFamily="2" charset="-122"/>
              </a:rPr>
              <a:t>的区别</a:t>
            </a:r>
          </a:p>
        </p:txBody>
      </p:sp>
      <p:sp>
        <p:nvSpPr>
          <p:cNvPr id="290819" name="Rectangle 3"/>
          <p:cNvSpPr>
            <a:spLocks noGrp="1" noChangeArrowheads="1"/>
          </p:cNvSpPr>
          <p:nvPr>
            <p:ph type="body" idx="1"/>
          </p:nvPr>
        </p:nvSpPr>
        <p:spPr>
          <a:xfrm>
            <a:off x="533400" y="1752600"/>
            <a:ext cx="8001000" cy="4464050"/>
          </a:xfrm>
        </p:spPr>
        <p:txBody>
          <a:bodyPr/>
          <a:lstStyle/>
          <a:p>
            <a:r>
              <a:rPr lang="zh-CN" altLang="en-US" dirty="0">
                <a:ea typeface="宋体" pitchFamily="2" charset="-122"/>
              </a:rPr>
              <a:t>用户和系统的面向性:</a:t>
            </a:r>
          </a:p>
          <a:p>
            <a:pPr lvl="1"/>
            <a:r>
              <a:rPr lang="en-US" altLang="zh-CN" dirty="0">
                <a:ea typeface="宋体" pitchFamily="2" charset="-122"/>
              </a:rPr>
              <a:t>OLTP</a:t>
            </a:r>
            <a:r>
              <a:rPr lang="zh-CN" altLang="en-US" dirty="0">
                <a:ea typeface="宋体" pitchFamily="2" charset="-122"/>
              </a:rPr>
              <a:t>是面向顾客的，用于事务和查询处理</a:t>
            </a:r>
          </a:p>
          <a:p>
            <a:pPr lvl="1"/>
            <a:r>
              <a:rPr lang="en-US" altLang="zh-CN" dirty="0">
                <a:ea typeface="宋体" pitchFamily="2" charset="-122"/>
              </a:rPr>
              <a:t>OLAP</a:t>
            </a:r>
            <a:r>
              <a:rPr lang="zh-CN" altLang="en-US" dirty="0">
                <a:ea typeface="宋体" pitchFamily="2" charset="-122"/>
              </a:rPr>
              <a:t>是面向市场的，用于数据分析</a:t>
            </a:r>
          </a:p>
          <a:p>
            <a:r>
              <a:rPr lang="zh-CN" altLang="en-US" dirty="0">
                <a:ea typeface="宋体" pitchFamily="2" charset="-122"/>
              </a:rPr>
              <a:t>数据内容:</a:t>
            </a:r>
          </a:p>
          <a:p>
            <a:pPr lvl="1"/>
            <a:r>
              <a:rPr lang="en-US" altLang="zh-CN" dirty="0">
                <a:ea typeface="宋体" pitchFamily="2" charset="-122"/>
              </a:rPr>
              <a:t>OLTP</a:t>
            </a:r>
            <a:r>
              <a:rPr lang="zh-CN" altLang="en-US" dirty="0">
                <a:ea typeface="宋体" pitchFamily="2" charset="-122"/>
              </a:rPr>
              <a:t>系统管理当前数据.</a:t>
            </a:r>
          </a:p>
          <a:p>
            <a:pPr lvl="1"/>
            <a:r>
              <a:rPr lang="en-US" altLang="zh-CN" dirty="0">
                <a:ea typeface="宋体" pitchFamily="2" charset="-122"/>
              </a:rPr>
              <a:t>OLAP</a:t>
            </a:r>
            <a:r>
              <a:rPr lang="zh-CN" altLang="en-US" dirty="0">
                <a:ea typeface="宋体" pitchFamily="2" charset="-122"/>
              </a:rPr>
              <a:t>系统管理大量历史数据，提供汇总和聚集机制。</a:t>
            </a:r>
          </a:p>
          <a:p>
            <a:endParaRPr lang="zh-CN" altLang="en-US" dirty="0">
              <a:ea typeface="宋体" pitchFamily="2" charset="-122"/>
            </a:endParaRPr>
          </a:p>
          <a:p>
            <a:pPr>
              <a:buFont typeface="Wingdings" pitchFamily="2" charset="2"/>
              <a:buNone/>
            </a:pPr>
            <a:endParaRPr lang="zh-CN" altLang="en-US" dirty="0">
              <a:ea typeface="宋体" pitchFamily="2" charset="-122"/>
            </a:endParaRPr>
          </a:p>
        </p:txBody>
      </p:sp>
      <p:sp>
        <p:nvSpPr>
          <p:cNvPr id="2" name="矩形 1"/>
          <p:cNvSpPr/>
          <p:nvPr/>
        </p:nvSpPr>
        <p:spPr>
          <a:xfrm>
            <a:off x="2018871" y="5401270"/>
            <a:ext cx="5064207" cy="553998"/>
          </a:xfrm>
          <a:prstGeom prst="rect">
            <a:avLst/>
          </a:prstGeom>
          <a:noFill/>
          <a:ln>
            <a:noFill/>
          </a:ln>
        </p:spPr>
        <p:txBody>
          <a:bodyPr wrap="none" lIns="91440" tIns="45720" rIns="91440" bIns="45720">
            <a:spAutoFit/>
          </a:bodyPr>
          <a:lstStyle/>
          <a:p>
            <a:pPr algn="ctr"/>
            <a:r>
              <a:rPr lang="en-US" altLang="zh-CN" sz="3000" b="1" dirty="0" smtClean="0">
                <a:ln w="12700">
                  <a:solidFill>
                    <a:schemeClr val="accent1"/>
                  </a:solidFill>
                  <a:prstDash val="solid"/>
                </a:ln>
                <a:solidFill>
                  <a:schemeClr val="tx2">
                    <a:lumMod val="75000"/>
                  </a:schemeClr>
                </a:solidFill>
                <a:effectLst>
                  <a:outerShdw dist="38100" dir="2640000" algn="bl" rotWithShape="0">
                    <a:schemeClr val="accent1"/>
                  </a:outerShdw>
                </a:effectLst>
              </a:rPr>
              <a:t>OLAP</a:t>
            </a:r>
            <a:r>
              <a:rPr lang="zh-CN" altLang="en-US" sz="3000" b="1" dirty="0" smtClean="0">
                <a:ln w="12700">
                  <a:solidFill>
                    <a:schemeClr val="accent1"/>
                  </a:solidFill>
                  <a:prstDash val="solid"/>
                </a:ln>
                <a:solidFill>
                  <a:schemeClr val="tx2">
                    <a:lumMod val="75000"/>
                  </a:schemeClr>
                </a:solidFill>
                <a:effectLst>
                  <a:outerShdw dist="38100" dir="2640000" algn="bl" rotWithShape="0">
                    <a:schemeClr val="accent1"/>
                  </a:outerShdw>
                </a:effectLst>
              </a:rPr>
              <a:t>：数据仓库最重要应用</a:t>
            </a:r>
            <a:endParaRPr lang="zh-CN" altLang="en-US" sz="3000" b="1" dirty="0">
              <a:ln w="12700">
                <a:solidFill>
                  <a:schemeClr val="accent1"/>
                </a:solidFill>
                <a:prstDash val="solid"/>
              </a:ln>
              <a:solidFill>
                <a:schemeClr val="tx2">
                  <a:lumMod val="75000"/>
                </a:schemeClr>
              </a:solidFill>
              <a:effectLst>
                <a:outerShdw dist="38100" dir="2640000" algn="bl" rotWithShape="0">
                  <a:schemeClr val="accent1"/>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67DD5C96-5845-4586-808F-3E2710EF9237}" type="slidenum">
              <a:rPr lang="en-US"/>
              <a:pPr/>
              <a:t>22</a:t>
            </a:fld>
            <a:endParaRPr lang="en-US"/>
          </a:p>
        </p:txBody>
      </p:sp>
      <p:sp>
        <p:nvSpPr>
          <p:cNvPr id="291842" name="Rectangle 2050"/>
          <p:cNvSpPr>
            <a:spLocks noGrp="1" noChangeArrowheads="1"/>
          </p:cNvSpPr>
          <p:nvPr>
            <p:ph type="body" idx="1"/>
          </p:nvPr>
        </p:nvSpPr>
        <p:spPr>
          <a:xfrm>
            <a:off x="533400" y="1447800"/>
            <a:ext cx="8305800" cy="5029200"/>
          </a:xfrm>
        </p:spPr>
        <p:txBody>
          <a:bodyPr/>
          <a:lstStyle/>
          <a:p>
            <a:r>
              <a:rPr lang="zh-CN" altLang="en-US">
                <a:ea typeface="宋体" pitchFamily="2" charset="-122"/>
              </a:rPr>
              <a:t>数据库设计:</a:t>
            </a:r>
          </a:p>
          <a:p>
            <a:pPr lvl="1"/>
            <a:r>
              <a:rPr lang="en-US" altLang="zh-CN">
                <a:ea typeface="宋体" pitchFamily="2" charset="-122"/>
              </a:rPr>
              <a:t>OLTP</a:t>
            </a:r>
            <a:r>
              <a:rPr lang="zh-CN" altLang="en-US">
                <a:ea typeface="宋体" pitchFamily="2" charset="-122"/>
              </a:rPr>
              <a:t>采用实体-关系(</a:t>
            </a:r>
            <a:r>
              <a:rPr lang="en-US" altLang="zh-CN">
                <a:ea typeface="宋体" pitchFamily="2" charset="-122"/>
              </a:rPr>
              <a:t>ER)</a:t>
            </a:r>
            <a:r>
              <a:rPr lang="zh-CN" altLang="en-US">
                <a:ea typeface="宋体" pitchFamily="2" charset="-122"/>
              </a:rPr>
              <a:t>模型和面向应用的数据库设计.</a:t>
            </a:r>
          </a:p>
          <a:p>
            <a:pPr lvl="1"/>
            <a:r>
              <a:rPr lang="en-US" altLang="zh-CN">
                <a:ea typeface="宋体" pitchFamily="2" charset="-122"/>
              </a:rPr>
              <a:t>OLAP</a:t>
            </a:r>
            <a:r>
              <a:rPr lang="zh-CN" altLang="en-US">
                <a:ea typeface="宋体" pitchFamily="2" charset="-122"/>
              </a:rPr>
              <a:t>采用星型或雪花模型和面向主题的数据库设计.</a:t>
            </a:r>
          </a:p>
          <a:p>
            <a:r>
              <a:rPr lang="zh-CN" altLang="en-US">
                <a:ea typeface="宋体" pitchFamily="2" charset="-122"/>
              </a:rPr>
              <a:t>视图:</a:t>
            </a:r>
          </a:p>
          <a:p>
            <a:pPr lvl="1"/>
            <a:r>
              <a:rPr lang="en-US" altLang="zh-CN">
                <a:ea typeface="宋体" pitchFamily="2" charset="-122"/>
              </a:rPr>
              <a:t>OLTP</a:t>
            </a:r>
            <a:r>
              <a:rPr lang="zh-CN" altLang="en-US">
                <a:ea typeface="宋体" pitchFamily="2" charset="-122"/>
              </a:rPr>
              <a:t>主要关注一个企业或部门内部的当前数据,不涉及历史数据或不同组织的数据。</a:t>
            </a:r>
          </a:p>
          <a:p>
            <a:pPr lvl="1"/>
            <a:r>
              <a:rPr lang="en-US" altLang="zh-CN">
                <a:ea typeface="宋体" pitchFamily="2" charset="-122"/>
              </a:rPr>
              <a:t>OLAP</a:t>
            </a:r>
            <a:r>
              <a:rPr lang="zh-CN" altLang="en-US">
                <a:ea typeface="宋体" pitchFamily="2" charset="-122"/>
              </a:rPr>
              <a:t>则相反.</a:t>
            </a:r>
          </a:p>
          <a:p>
            <a:r>
              <a:rPr lang="zh-CN" altLang="en-US">
                <a:ea typeface="宋体" pitchFamily="2" charset="-122"/>
              </a:rPr>
              <a:t>访问模式:</a:t>
            </a:r>
          </a:p>
          <a:p>
            <a:pPr lvl="1"/>
            <a:r>
              <a:rPr lang="en-US" altLang="zh-CN">
                <a:ea typeface="宋体" pitchFamily="2" charset="-122"/>
              </a:rPr>
              <a:t>OLTP</a:t>
            </a:r>
            <a:r>
              <a:rPr lang="zh-CN" altLang="en-US">
                <a:ea typeface="宋体" pitchFamily="2" charset="-122"/>
              </a:rPr>
              <a:t>系统的访问主要由短的原子事务组成.这种系统需要并行和恢复机制.</a:t>
            </a:r>
          </a:p>
          <a:p>
            <a:pPr lvl="1"/>
            <a:r>
              <a:rPr lang="en-US" altLang="zh-CN">
                <a:ea typeface="宋体" pitchFamily="2" charset="-122"/>
              </a:rPr>
              <a:t>OLAP</a:t>
            </a:r>
            <a:r>
              <a:rPr lang="zh-CN" altLang="en-US">
                <a:ea typeface="宋体" pitchFamily="2" charset="-122"/>
              </a:rPr>
              <a:t>系统的访问大部分是只读操作.</a:t>
            </a:r>
          </a:p>
        </p:txBody>
      </p:sp>
      <p:sp>
        <p:nvSpPr>
          <p:cNvPr id="291843" name="Rectangle 2051"/>
          <p:cNvSpPr>
            <a:spLocks noGrp="1" noChangeArrowheads="1"/>
          </p:cNvSpPr>
          <p:nvPr>
            <p:ph type="title"/>
          </p:nvPr>
        </p:nvSpPr>
        <p:spPr>
          <a:xfrm>
            <a:off x="914400" y="381000"/>
            <a:ext cx="7772400" cy="661988"/>
          </a:xfrm>
          <a:noFill/>
          <a:ln/>
        </p:spPr>
        <p:txBody>
          <a:bodyPr/>
          <a:lstStyle/>
          <a:p>
            <a:pPr algn="ctr"/>
            <a:r>
              <a:rPr lang="en-US" altLang="zh-CN">
                <a:ea typeface="宋体" pitchFamily="2" charset="-122"/>
              </a:rPr>
              <a:t>OLTP</a:t>
            </a:r>
            <a:r>
              <a:rPr lang="zh-CN" altLang="en-US">
                <a:ea typeface="宋体" pitchFamily="2" charset="-122"/>
              </a:rPr>
              <a:t>和</a:t>
            </a:r>
            <a:r>
              <a:rPr lang="en-US" altLang="zh-CN">
                <a:ea typeface="宋体" pitchFamily="2" charset="-122"/>
              </a:rPr>
              <a:t>OLAP</a:t>
            </a:r>
            <a:r>
              <a:rPr lang="zh-CN" altLang="en-US">
                <a:ea typeface="宋体" pitchFamily="2" charset="-122"/>
              </a:rPr>
              <a:t>的区别</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6E543A7D-D40D-4BED-ADE7-233493D8A4D8}" type="slidenum">
              <a:rPr lang="en-US"/>
              <a:pPr/>
              <a:t>23</a:t>
            </a:fld>
            <a:endParaRPr lang="en-US"/>
          </a:p>
        </p:txBody>
      </p:sp>
      <p:sp>
        <p:nvSpPr>
          <p:cNvPr id="169986" name="Rectangle 2"/>
          <p:cNvSpPr>
            <a:spLocks noGrp="1" noChangeArrowheads="1"/>
          </p:cNvSpPr>
          <p:nvPr>
            <p:ph type="title"/>
          </p:nvPr>
        </p:nvSpPr>
        <p:spPr>
          <a:xfrm>
            <a:off x="990600" y="381000"/>
            <a:ext cx="7315200" cy="685800"/>
          </a:xfrm>
          <a:noFill/>
          <a:ln/>
        </p:spPr>
        <p:txBody>
          <a:bodyPr lIns="92075" tIns="46038" rIns="92075" bIns="46038"/>
          <a:lstStyle/>
          <a:p>
            <a:pPr algn="ctr"/>
            <a:r>
              <a:rPr lang="zh-CN" altLang="en-US" b="1">
                <a:ea typeface="宋体" pitchFamily="2" charset="-122"/>
              </a:rPr>
              <a:t>数据仓库的独立物理存储</a:t>
            </a:r>
          </a:p>
        </p:txBody>
      </p:sp>
      <p:sp>
        <p:nvSpPr>
          <p:cNvPr id="169987" name="Rectangle 3"/>
          <p:cNvSpPr>
            <a:spLocks noGrp="1" noChangeArrowheads="1"/>
          </p:cNvSpPr>
          <p:nvPr>
            <p:ph type="body" idx="1"/>
          </p:nvPr>
        </p:nvSpPr>
        <p:spPr>
          <a:xfrm>
            <a:off x="457200" y="1676400"/>
            <a:ext cx="7786688" cy="4419600"/>
          </a:xfrm>
          <a:noFill/>
          <a:ln/>
        </p:spPr>
        <p:txBody>
          <a:bodyPr lIns="92075" tIns="46038" rIns="92075" bIns="46038"/>
          <a:lstStyle/>
          <a:p>
            <a:r>
              <a:rPr lang="zh-CN" altLang="en-US" dirty="0">
                <a:ea typeface="宋体" pitchFamily="2" charset="-122"/>
              </a:rPr>
              <a:t>高性能</a:t>
            </a:r>
          </a:p>
          <a:p>
            <a:pPr lvl="1"/>
            <a:r>
              <a:rPr lang="en-US" altLang="zh-CN" dirty="0">
                <a:ea typeface="宋体" pitchFamily="2" charset="-122"/>
              </a:rPr>
              <a:t>RDBMS: </a:t>
            </a:r>
            <a:r>
              <a:rPr lang="zh-CN" altLang="en-US" dirty="0">
                <a:ea typeface="宋体" pitchFamily="2" charset="-122"/>
              </a:rPr>
              <a:t>为</a:t>
            </a:r>
            <a:r>
              <a:rPr lang="en-US" altLang="zh-CN" dirty="0">
                <a:ea typeface="宋体" pitchFamily="2" charset="-122"/>
              </a:rPr>
              <a:t>OLTP</a:t>
            </a:r>
            <a:r>
              <a:rPr lang="zh-CN" altLang="en-US" dirty="0">
                <a:ea typeface="宋体" pitchFamily="2" charset="-122"/>
              </a:rPr>
              <a:t>而优化</a:t>
            </a:r>
          </a:p>
          <a:p>
            <a:pPr lvl="2"/>
            <a:r>
              <a:rPr lang="zh-CN" altLang="en-US" dirty="0">
                <a:ea typeface="宋体" pitchFamily="2" charset="-122"/>
              </a:rPr>
              <a:t>访问方法，索引技术，并发控制，备份恢复</a:t>
            </a:r>
            <a:endParaRPr lang="en-US" altLang="zh-CN" dirty="0">
              <a:ea typeface="宋体" pitchFamily="2" charset="-122"/>
            </a:endParaRPr>
          </a:p>
          <a:p>
            <a:pPr lvl="1"/>
            <a:r>
              <a:rPr lang="zh-CN" altLang="en-US" dirty="0">
                <a:ea typeface="宋体" pitchFamily="2" charset="-122"/>
              </a:rPr>
              <a:t>数据仓库：为</a:t>
            </a:r>
            <a:r>
              <a:rPr lang="en-US" altLang="zh-CN" dirty="0">
                <a:ea typeface="宋体" pitchFamily="2" charset="-122"/>
              </a:rPr>
              <a:t>OLAP</a:t>
            </a:r>
            <a:r>
              <a:rPr lang="zh-CN" altLang="en-US" dirty="0">
                <a:ea typeface="宋体" pitchFamily="2" charset="-122"/>
              </a:rPr>
              <a:t>而优化</a:t>
            </a:r>
          </a:p>
          <a:p>
            <a:pPr lvl="2"/>
            <a:r>
              <a:rPr lang="zh-CN" altLang="en-US" dirty="0">
                <a:ea typeface="宋体" pitchFamily="2" charset="-122"/>
              </a:rPr>
              <a:t>复杂的</a:t>
            </a:r>
            <a:r>
              <a:rPr lang="en-US" altLang="zh-CN" dirty="0">
                <a:ea typeface="宋体" pitchFamily="2" charset="-122"/>
              </a:rPr>
              <a:t>OLAP</a:t>
            </a:r>
            <a:r>
              <a:rPr lang="zh-CN" altLang="en-US" dirty="0">
                <a:ea typeface="宋体" pitchFamily="2" charset="-122"/>
              </a:rPr>
              <a:t>查询，多维视图，合计表</a:t>
            </a:r>
            <a:endParaRPr lang="en-US" altLang="zh-CN" dirty="0">
              <a:ea typeface="宋体" pitchFamily="2" charset="-122"/>
            </a:endParaRPr>
          </a:p>
          <a:p>
            <a:r>
              <a:rPr lang="zh-CN" altLang="en-US" dirty="0">
                <a:ea typeface="宋体" pitchFamily="2" charset="-122"/>
              </a:rPr>
              <a:t>数据问题</a:t>
            </a:r>
          </a:p>
          <a:p>
            <a:pPr lvl="1"/>
            <a:r>
              <a:rPr lang="zh-CN" altLang="en-US" u="sng" dirty="0">
                <a:solidFill>
                  <a:schemeClr val="hlink"/>
                </a:solidFill>
                <a:ea typeface="宋体" pitchFamily="2" charset="-122"/>
              </a:rPr>
              <a:t>缺失数据</a:t>
            </a:r>
            <a:r>
              <a:rPr lang="zh-CN" altLang="en-US" dirty="0">
                <a:ea typeface="宋体" pitchFamily="2" charset="-122"/>
              </a:rPr>
              <a:t>: 历史数据</a:t>
            </a:r>
          </a:p>
          <a:p>
            <a:pPr lvl="1"/>
            <a:r>
              <a:rPr lang="zh-CN" altLang="en-US" u="sng" dirty="0">
                <a:solidFill>
                  <a:schemeClr val="hlink"/>
                </a:solidFill>
                <a:ea typeface="宋体" pitchFamily="2" charset="-122"/>
              </a:rPr>
              <a:t>数据不一致性</a:t>
            </a:r>
            <a:r>
              <a:rPr lang="zh-CN" altLang="en-US" dirty="0">
                <a:ea typeface="宋体" pitchFamily="2" charset="-122"/>
              </a:rPr>
              <a:t>: 数据表示、编码以及格式的不一致</a:t>
            </a:r>
            <a:endParaRPr lang="en-US" altLang="zh-CN" dirty="0">
              <a:ea typeface="宋体" pitchFamily="2" charset="-122"/>
            </a:endParaRPr>
          </a:p>
          <a:p>
            <a:pPr lvl="1"/>
            <a:r>
              <a:rPr lang="zh-CN" altLang="en-US" u="sng" dirty="0">
                <a:solidFill>
                  <a:schemeClr val="hlink"/>
                </a:solidFill>
                <a:ea typeface="宋体" pitchFamily="2" charset="-122"/>
              </a:rPr>
              <a:t>数据合计</a:t>
            </a:r>
            <a:r>
              <a:rPr lang="zh-CN" altLang="en-US" dirty="0">
                <a:ea typeface="宋体" pitchFamily="2" charset="-122"/>
              </a:rPr>
              <a:t>:  聚集，汇总</a:t>
            </a:r>
            <a:r>
              <a:rPr lang="en-US" altLang="zh-CN" dirty="0">
                <a:ea typeface="宋体" pitchFamily="2" charset="-122"/>
              </a:rPr>
              <a:t> </a:t>
            </a:r>
          </a:p>
        </p:txBody>
      </p:sp>
    </p:spTree>
  </p:cSld>
  <p:clrMapOvr>
    <a:masterClrMapping/>
  </p:clrMapOvr>
  <p:transition xmlns:p14="http://schemas.microsoft.com/office/powerpoint/2010/main">
    <p:zoom/>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02E3AF58-F508-4CF4-B0FE-7174FCB10225}" type="slidenum">
              <a:rPr lang="en-US"/>
              <a:pPr/>
              <a:t>24</a:t>
            </a:fld>
            <a:endParaRPr lang="en-US"/>
          </a:p>
        </p:txBody>
      </p:sp>
      <p:sp>
        <p:nvSpPr>
          <p:cNvPr id="367618" name="Rectangle 2"/>
          <p:cNvSpPr>
            <a:spLocks noGrp="1" noChangeArrowheads="1"/>
          </p:cNvSpPr>
          <p:nvPr>
            <p:ph type="title"/>
          </p:nvPr>
        </p:nvSpPr>
        <p:spPr>
          <a:xfrm>
            <a:off x="990600" y="381000"/>
            <a:ext cx="7793038" cy="685800"/>
          </a:xfrm>
        </p:spPr>
        <p:txBody>
          <a:bodyPr/>
          <a:lstStyle/>
          <a:p>
            <a:r>
              <a:rPr lang="zh-CN" altLang="en-US" b="1">
                <a:latin typeface="Verdana" pitchFamily="34" charset="0"/>
                <a:ea typeface="宋体" pitchFamily="2" charset="-122"/>
              </a:rPr>
              <a:t>一、数据仓库</a:t>
            </a:r>
            <a:r>
              <a:rPr lang="zh-CN" altLang="en-GB" b="1">
                <a:latin typeface="Verdana" pitchFamily="34" charset="0"/>
                <a:ea typeface="宋体" pitchFamily="2" charset="-122"/>
              </a:rPr>
              <a:t>概述</a:t>
            </a:r>
            <a:endParaRPr lang="zh-CN" altLang="en-US" b="1">
              <a:latin typeface="Verdana" pitchFamily="34" charset="0"/>
              <a:ea typeface="宋体" pitchFamily="2" charset="-122"/>
            </a:endParaRPr>
          </a:p>
        </p:txBody>
      </p:sp>
      <p:sp>
        <p:nvSpPr>
          <p:cNvPr id="367619" name="Rectangle 3"/>
          <p:cNvSpPr>
            <a:spLocks noGrp="1" noChangeArrowheads="1"/>
          </p:cNvSpPr>
          <p:nvPr>
            <p:ph type="body" idx="1"/>
          </p:nvPr>
        </p:nvSpPr>
        <p:spPr>
          <a:xfrm>
            <a:off x="762000" y="1752600"/>
            <a:ext cx="7848600" cy="4419600"/>
          </a:xfrm>
        </p:spPr>
        <p:txBody>
          <a:bodyPr/>
          <a:lstStyle/>
          <a:p>
            <a:r>
              <a:rPr lang="zh-CN" altLang="en-US" dirty="0">
                <a:ea typeface="宋体" pitchFamily="2" charset="-122"/>
              </a:rPr>
              <a:t>什么是数据仓库？</a:t>
            </a:r>
          </a:p>
          <a:p>
            <a:r>
              <a:rPr lang="zh-CN" altLang="en-US" dirty="0">
                <a:solidFill>
                  <a:schemeClr val="hlink"/>
                </a:solidFill>
                <a:ea typeface="宋体" pitchFamily="2" charset="-122"/>
              </a:rPr>
              <a:t>数据仓库中的基本概念</a:t>
            </a:r>
          </a:p>
          <a:p>
            <a:r>
              <a:rPr lang="zh-CN" altLang="en-US" dirty="0">
                <a:ea typeface="宋体" pitchFamily="2" charset="-122"/>
              </a:rPr>
              <a:t>数据仓库的结构</a:t>
            </a:r>
          </a:p>
          <a:p>
            <a:r>
              <a:rPr lang="zh-CN" altLang="en-US" dirty="0">
                <a:ea typeface="宋体" pitchFamily="2" charset="-122"/>
              </a:rPr>
              <a:t>数据仓库的应用领域和案例分析</a:t>
            </a:r>
          </a:p>
          <a:p>
            <a:r>
              <a:rPr lang="zh-CN" altLang="en-US" dirty="0" smtClean="0">
                <a:ea typeface="宋体" pitchFamily="2" charset="-122"/>
              </a:rPr>
              <a:t>数据仓库产品</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宋体" pitchFamily="2" charset="-122"/>
                <a:ea typeface="宋体" pitchFamily="2" charset="-122"/>
              </a:rPr>
              <a:t>数据仓库中的几个重要概念</a:t>
            </a:r>
            <a:endParaRPr lang="zh-CN" altLang="en-US" dirty="0"/>
          </a:p>
        </p:txBody>
      </p:sp>
      <p:sp>
        <p:nvSpPr>
          <p:cNvPr id="3" name="内容占位符 2"/>
          <p:cNvSpPr>
            <a:spLocks noGrp="1"/>
          </p:cNvSpPr>
          <p:nvPr>
            <p:ph idx="1"/>
          </p:nvPr>
        </p:nvSpPr>
        <p:spPr/>
        <p:txBody>
          <a:bodyPr/>
          <a:lstStyle/>
          <a:p>
            <a:r>
              <a:rPr lang="zh-CN" altLang="en-US" dirty="0" smtClean="0"/>
              <a:t>维度：</a:t>
            </a:r>
            <a:r>
              <a:rPr lang="zh-CN" altLang="en-US" sz="2400" dirty="0"/>
              <a:t>维度用于描述用户及其会话和操作的特征</a:t>
            </a:r>
            <a:endParaRPr lang="en-US" altLang="zh-CN" sz="2400" dirty="0" smtClean="0"/>
          </a:p>
          <a:p>
            <a:r>
              <a:rPr lang="zh-CN" altLang="en-US" dirty="0" smtClean="0"/>
              <a:t>指标</a:t>
            </a:r>
            <a:r>
              <a:rPr lang="en-US" altLang="zh-CN" dirty="0" smtClean="0"/>
              <a:t>/</a:t>
            </a:r>
            <a:r>
              <a:rPr lang="zh-CN" altLang="en-US" dirty="0" smtClean="0"/>
              <a:t>度量值：</a:t>
            </a:r>
            <a:r>
              <a:rPr lang="zh-CN" altLang="en-US" sz="2400" dirty="0"/>
              <a:t>是量化衡量</a:t>
            </a:r>
            <a:r>
              <a:rPr lang="zh-CN" altLang="en-US" sz="2400" dirty="0" smtClean="0"/>
              <a:t>标准</a:t>
            </a:r>
            <a:endParaRPr lang="en-US" altLang="zh-CN" sz="2400" dirty="0" smtClean="0"/>
          </a:p>
          <a:p>
            <a:endParaRPr lang="en-US" altLang="zh-CN" sz="2400" dirty="0" smtClean="0"/>
          </a:p>
          <a:p>
            <a:pPr marL="0" indent="0">
              <a:buNone/>
            </a:pPr>
            <a:r>
              <a:rPr lang="zh-CN" altLang="en-US" sz="2400" dirty="0"/>
              <a:t>每个维度和指标都有各自的数据范围：用户、会话或操作。在大多数情况下，只有将具有相同范围的维度和指标组合在一起才有意义</a:t>
            </a:r>
            <a:r>
              <a:rPr lang="zh-CN" altLang="en-US" sz="2400" dirty="0" smtClean="0"/>
              <a:t>。</a:t>
            </a:r>
            <a:endParaRPr lang="en-US" altLang="zh-CN" sz="2400" dirty="0" smtClean="0"/>
          </a:p>
          <a:p>
            <a:pPr marL="0" indent="0">
              <a:buNone/>
            </a:pPr>
            <a:endParaRPr lang="en-US" altLang="zh-CN" sz="2400" dirty="0"/>
          </a:p>
        </p:txBody>
      </p:sp>
      <p:sp>
        <p:nvSpPr>
          <p:cNvPr id="4" name="灯片编号占位符 3"/>
          <p:cNvSpPr>
            <a:spLocks noGrp="1"/>
          </p:cNvSpPr>
          <p:nvPr>
            <p:ph type="sldNum" sz="quarter" idx="12"/>
          </p:nvPr>
        </p:nvSpPr>
        <p:spPr/>
        <p:txBody>
          <a:bodyPr/>
          <a:lstStyle/>
          <a:p>
            <a:fld id="{D217EEC3-8E06-47A1-9C82-239D948B4BE1}" type="slidenum">
              <a:rPr lang="en-US" smtClean="0"/>
              <a:pPr/>
              <a:t>25</a:t>
            </a:fld>
            <a:endParaRPr lang="en-US"/>
          </a:p>
        </p:txBody>
      </p:sp>
      <p:sp>
        <p:nvSpPr>
          <p:cNvPr id="5" name="矩形 4"/>
          <p:cNvSpPr/>
          <p:nvPr/>
        </p:nvSpPr>
        <p:spPr>
          <a:xfrm>
            <a:off x="7822206" y="1772816"/>
            <a:ext cx="800219" cy="461665"/>
          </a:xfrm>
          <a:prstGeom prst="rect">
            <a:avLst/>
          </a:prstGeom>
          <a:noFill/>
          <a:ln>
            <a:solidFill>
              <a:schemeClr val="bg1">
                <a:lumMod val="85000"/>
              </a:schemeClr>
            </a:solidFill>
          </a:ln>
        </p:spPr>
        <p:txBody>
          <a:bodyPr wrap="none" lIns="91440" tIns="45720" rIns="91440" bIns="45720">
            <a:spAutoFit/>
          </a:bodyPr>
          <a:lstStyle/>
          <a:p>
            <a:pPr algn="ctr"/>
            <a:r>
              <a:rPr lang="zh-CN" altLang="en-US" b="0" cap="none" spc="0" dirty="0" smtClean="0">
                <a:ln w="0"/>
                <a:solidFill>
                  <a:schemeClr val="tx2">
                    <a:lumMod val="75000"/>
                  </a:schemeClr>
                </a:solidFill>
                <a:effectLst>
                  <a:outerShdw blurRad="38100" dist="25400" dir="5400000" algn="ctr" rotWithShape="0">
                    <a:srgbClr val="6E747A">
                      <a:alpha val="43000"/>
                    </a:srgbClr>
                  </a:outerShdw>
                </a:effectLst>
              </a:rPr>
              <a:t>城市</a:t>
            </a:r>
            <a:endParaRPr lang="zh-CN" altLang="en-US" b="0" cap="none" spc="0" dirty="0">
              <a:ln w="0"/>
              <a:solidFill>
                <a:schemeClr val="tx2">
                  <a:lumMod val="75000"/>
                </a:schemeClr>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62240852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2714402F-3E70-49A4-8087-011228A6CB76}" type="slidenum">
              <a:rPr lang="en-US"/>
              <a:pPr/>
              <a:t>26</a:t>
            </a:fld>
            <a:endParaRPr lang="en-US"/>
          </a:p>
        </p:txBody>
      </p:sp>
      <p:sp>
        <p:nvSpPr>
          <p:cNvPr id="371714" name="Rectangle 1026"/>
          <p:cNvSpPr>
            <a:spLocks noGrp="1" noChangeArrowheads="1"/>
          </p:cNvSpPr>
          <p:nvPr>
            <p:ph type="title"/>
          </p:nvPr>
        </p:nvSpPr>
        <p:spPr/>
        <p:txBody>
          <a:bodyPr/>
          <a:lstStyle/>
          <a:p>
            <a:r>
              <a:rPr lang="zh-CN" altLang="en-US" b="1" dirty="0">
                <a:latin typeface="宋体" pitchFamily="2" charset="-122"/>
                <a:ea typeface="宋体" pitchFamily="2" charset="-122"/>
              </a:rPr>
              <a:t>数据仓库中的几个重要概念（续）</a:t>
            </a:r>
            <a:endParaRPr lang="zh-CN" altLang="en-US" b="1" dirty="0">
              <a:latin typeface="Arial" pitchFamily="34" charset="0"/>
              <a:ea typeface="宋体" pitchFamily="2" charset="-122"/>
            </a:endParaRPr>
          </a:p>
        </p:txBody>
      </p:sp>
      <p:sp>
        <p:nvSpPr>
          <p:cNvPr id="371715" name="Rectangle 1027"/>
          <p:cNvSpPr>
            <a:spLocks noGrp="1" noChangeArrowheads="1"/>
          </p:cNvSpPr>
          <p:nvPr>
            <p:ph type="body" idx="1"/>
          </p:nvPr>
        </p:nvSpPr>
        <p:spPr>
          <a:xfrm>
            <a:off x="323850" y="1371600"/>
            <a:ext cx="8424863" cy="4800600"/>
          </a:xfrm>
        </p:spPr>
        <p:txBody>
          <a:bodyPr/>
          <a:lstStyle/>
          <a:p>
            <a:pPr eaLnBrk="0" hangingPunct="0">
              <a:spcBef>
                <a:spcPct val="30000"/>
              </a:spcBef>
              <a:buSzPct val="130000"/>
              <a:buFont typeface="Wingdings" pitchFamily="2" charset="2"/>
              <a:buChar char="§"/>
            </a:pPr>
            <a:r>
              <a:rPr lang="zh-CN" altLang="en-US" b="1" u="sng" dirty="0">
                <a:solidFill>
                  <a:srgbClr val="FF0000"/>
                </a:solidFill>
                <a:latin typeface="Arial" pitchFamily="34" charset="0"/>
                <a:ea typeface="宋体" pitchFamily="2" charset="-122"/>
              </a:rPr>
              <a:t>元数据</a:t>
            </a:r>
            <a:r>
              <a:rPr lang="zh-CN" altLang="en-US" b="1" dirty="0">
                <a:latin typeface="Arial" pitchFamily="34" charset="0"/>
                <a:ea typeface="宋体" pitchFamily="2" charset="-122"/>
              </a:rPr>
              <a:t>：</a:t>
            </a:r>
            <a:r>
              <a:rPr lang="zh-CN" altLang="en-US" sz="2400" dirty="0">
                <a:latin typeface="Arial" pitchFamily="34" charset="0"/>
                <a:ea typeface="宋体" pitchFamily="2" charset="-122"/>
              </a:rPr>
              <a:t>关于数据的数据，指在数据仓库建设过程中所产生的有关数据源定义，目标定义，转换规则等相关的关键数据。同时元数据还包含关于数据含义的商业信息。</a:t>
            </a:r>
          </a:p>
          <a:p>
            <a:pPr eaLnBrk="0" hangingPunct="0">
              <a:spcBef>
                <a:spcPct val="30000"/>
              </a:spcBef>
              <a:buSzPct val="130000"/>
              <a:buFont typeface="Wingdings" pitchFamily="2" charset="2"/>
              <a:buChar char="§"/>
            </a:pPr>
            <a:r>
              <a:rPr lang="zh-CN" altLang="en-US" b="1" dirty="0">
                <a:latin typeface="Arial" pitchFamily="34" charset="0"/>
                <a:ea typeface="宋体" pitchFamily="2" charset="-122"/>
              </a:rPr>
              <a:t>粒度：</a:t>
            </a:r>
            <a:r>
              <a:rPr lang="zh-CN" altLang="en-US" sz="2400" dirty="0">
                <a:latin typeface="Arial" pitchFamily="34" charset="0"/>
                <a:ea typeface="宋体" pitchFamily="2" charset="-122"/>
              </a:rPr>
              <a:t>数据仓库的数据单位中保存数据的细化或综合程度的级别。细化程度越高，粒度级别就越小；相反，细化程度越低，粒度级别就越大。</a:t>
            </a:r>
          </a:p>
          <a:p>
            <a:pPr eaLnBrk="0" hangingPunct="0">
              <a:spcBef>
                <a:spcPct val="30000"/>
              </a:spcBef>
              <a:buSzPct val="130000"/>
              <a:buFont typeface="Wingdings" pitchFamily="2" charset="2"/>
              <a:buChar char="§"/>
            </a:pPr>
            <a:r>
              <a:rPr lang="zh-CN" altLang="en-US" b="1" dirty="0">
                <a:latin typeface="Arial" pitchFamily="34" charset="0"/>
                <a:ea typeface="宋体" pitchFamily="2" charset="-122"/>
              </a:rPr>
              <a:t>分割：</a:t>
            </a:r>
            <a:r>
              <a:rPr lang="zh-CN" altLang="en-US" sz="2400" dirty="0">
                <a:latin typeface="Arial" pitchFamily="34" charset="0"/>
                <a:ea typeface="宋体" pitchFamily="2" charset="-122"/>
              </a:rPr>
              <a:t>结构相同的数据被分成多个数据物理单元。任何给定的数据单元属于且仅属于一个分割。</a:t>
            </a:r>
          </a:p>
          <a:p>
            <a:pPr eaLnBrk="0" hangingPunct="0">
              <a:spcBef>
                <a:spcPct val="30000"/>
              </a:spcBef>
              <a:buSzPct val="130000"/>
              <a:buFont typeface="Wingdings" pitchFamily="2" charset="2"/>
              <a:buChar char="§"/>
            </a:pPr>
            <a:r>
              <a:rPr lang="en-US" altLang="zh-CN" b="1" dirty="0" err="1">
                <a:effectLst>
                  <a:outerShdw blurRad="38100" dist="38100" dir="2700000" algn="tl">
                    <a:srgbClr val="C0C0C0"/>
                  </a:outerShdw>
                </a:effectLst>
                <a:latin typeface="Arial" pitchFamily="34" charset="0"/>
                <a:ea typeface="宋体" pitchFamily="2" charset="-122"/>
              </a:rPr>
              <a:t>ETL：</a:t>
            </a:r>
            <a:r>
              <a:rPr lang="en-US" altLang="zh-CN" sz="2400" dirty="0" err="1">
                <a:latin typeface="Arial" pitchFamily="34" charset="0"/>
                <a:ea typeface="宋体" pitchFamily="2" charset="-122"/>
              </a:rPr>
              <a:t>ETL（Extract</a:t>
            </a:r>
            <a:r>
              <a:rPr lang="en-US" altLang="zh-CN" sz="2400" dirty="0">
                <a:latin typeface="Arial" pitchFamily="34" charset="0"/>
                <a:ea typeface="宋体" pitchFamily="2" charset="-122"/>
              </a:rPr>
              <a:t>/Transformation/Load）—</a:t>
            </a:r>
            <a:r>
              <a:rPr lang="zh-CN" altLang="en-US" sz="2400" dirty="0">
                <a:latin typeface="Arial" pitchFamily="34" charset="0"/>
                <a:ea typeface="宋体" pitchFamily="2" charset="-122"/>
              </a:rPr>
              <a:t>用户从数据源抽取出所需的数据，经过数据清洗、转换,最终按照预先定义好的数据仓库模型，将数据加载到数据仓库中去。</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D5487D-2CC8-4C11-86A6-18D969E619ED}" type="slidenum">
              <a:rPr lang="en-US"/>
              <a:pPr/>
              <a:t>27</a:t>
            </a:fld>
            <a:endParaRPr lang="en-US"/>
          </a:p>
        </p:txBody>
      </p:sp>
      <p:sp>
        <p:nvSpPr>
          <p:cNvPr id="286722" name="Rectangle 2"/>
          <p:cNvSpPr>
            <a:spLocks noChangeArrowheads="1"/>
          </p:cNvSpPr>
          <p:nvPr/>
        </p:nvSpPr>
        <p:spPr bwMode="auto">
          <a:xfrm>
            <a:off x="712788" y="381000"/>
            <a:ext cx="8431212" cy="585788"/>
          </a:xfrm>
          <a:prstGeom prst="rect">
            <a:avLst/>
          </a:prstGeom>
          <a:noFill/>
          <a:ln w="9525">
            <a:noFill/>
            <a:miter lim="800000"/>
            <a:headEnd/>
            <a:tailEnd/>
          </a:ln>
          <a:effectLst/>
        </p:spPr>
        <p:txBody>
          <a:bodyPr lIns="182562" tIns="46038" rIns="182562" bIns="46038">
            <a:spAutoFit/>
          </a:bodyPr>
          <a:lstStyle/>
          <a:p>
            <a:pPr eaLnBrk="0" hangingPunct="0">
              <a:lnSpc>
                <a:spcPct val="90000"/>
              </a:lnSpc>
            </a:pPr>
            <a:r>
              <a:rPr lang="zh-CN" altLang="en-US" sz="3600" b="1">
                <a:solidFill>
                  <a:schemeClr val="tx2"/>
                </a:solidFill>
                <a:latin typeface="宋体" pitchFamily="2" charset="-122"/>
                <a:ea typeface="宋体" pitchFamily="2" charset="-122"/>
              </a:rPr>
              <a:t> 数据仓库中的几个重要概念 (续）</a:t>
            </a:r>
          </a:p>
        </p:txBody>
      </p:sp>
      <p:sp>
        <p:nvSpPr>
          <p:cNvPr id="286723" name="Rectangle 3"/>
          <p:cNvSpPr>
            <a:spLocks noChangeArrowheads="1"/>
          </p:cNvSpPr>
          <p:nvPr/>
        </p:nvSpPr>
        <p:spPr bwMode="auto">
          <a:xfrm>
            <a:off x="457200" y="1752600"/>
            <a:ext cx="8229600" cy="3903249"/>
          </a:xfrm>
          <a:prstGeom prst="rect">
            <a:avLst/>
          </a:prstGeom>
          <a:noFill/>
          <a:ln w="9525">
            <a:noFill/>
            <a:miter lim="800000"/>
            <a:headEnd/>
            <a:tailEnd/>
          </a:ln>
          <a:effectLst/>
        </p:spPr>
        <p:txBody>
          <a:bodyPr lIns="182562" tIns="46038" rIns="182562" bIns="46038">
            <a:spAutoFit/>
            <a:flatTx/>
          </a:bodyPr>
          <a:lstStyle/>
          <a:p>
            <a:pPr eaLnBrk="0" hangingPunct="0">
              <a:lnSpc>
                <a:spcPct val="90000"/>
              </a:lnSpc>
              <a:spcBef>
                <a:spcPct val="30000"/>
              </a:spcBef>
              <a:buClr>
                <a:schemeClr val="folHlink"/>
              </a:buClr>
              <a:buSzPct val="130000"/>
              <a:buFont typeface="Wingdings" pitchFamily="2" charset="2"/>
              <a:buChar char="§"/>
            </a:pPr>
            <a:r>
              <a:rPr lang="zh-CN" altLang="en-US" sz="2800" b="1" u="sng" dirty="0">
                <a:solidFill>
                  <a:srgbClr val="FF0000"/>
                </a:solidFill>
                <a:latin typeface="Arial" pitchFamily="34" charset="0"/>
                <a:ea typeface="宋体" pitchFamily="2" charset="-122"/>
              </a:rPr>
              <a:t>数据集市</a:t>
            </a:r>
            <a:r>
              <a:rPr lang="zh-CN" altLang="en-US" sz="2800" b="1" dirty="0">
                <a:latin typeface="Arial" pitchFamily="34" charset="0"/>
                <a:ea typeface="宋体" pitchFamily="2" charset="-122"/>
              </a:rPr>
              <a:t>：</a:t>
            </a:r>
            <a:r>
              <a:rPr lang="zh-CN" altLang="en-US" dirty="0">
                <a:latin typeface="Arial" pitchFamily="34" charset="0"/>
                <a:ea typeface="宋体" pitchFamily="2" charset="-122"/>
              </a:rPr>
              <a:t>小型的，面向部门或工作组级数据仓库</a:t>
            </a:r>
            <a:r>
              <a:rPr lang="zh-CN" altLang="en-US" sz="2800" dirty="0">
                <a:latin typeface="宋体" pitchFamily="2" charset="-122"/>
                <a:ea typeface="宋体" pitchFamily="2" charset="-122"/>
              </a:rPr>
              <a:t>。</a:t>
            </a:r>
          </a:p>
          <a:p>
            <a:pPr eaLnBrk="0" hangingPunct="0">
              <a:lnSpc>
                <a:spcPct val="90000"/>
              </a:lnSpc>
              <a:spcBef>
                <a:spcPct val="30000"/>
              </a:spcBef>
              <a:buClr>
                <a:schemeClr val="folHlink"/>
              </a:buClr>
              <a:buSzPct val="130000"/>
              <a:buFont typeface="Wingdings" pitchFamily="2" charset="2"/>
              <a:buChar char="§"/>
            </a:pPr>
            <a:r>
              <a:rPr lang="zh-CN" altLang="en-US" sz="2800" b="1" u="sng" dirty="0" smtClean="0">
                <a:solidFill>
                  <a:srgbClr val="FF0000"/>
                </a:solidFill>
                <a:latin typeface="Arial" pitchFamily="34" charset="0"/>
                <a:ea typeface="宋体" pitchFamily="2" charset="-122"/>
              </a:rPr>
              <a:t>操作数据存储</a:t>
            </a:r>
            <a:r>
              <a:rPr lang="zh-CN" altLang="en-US" sz="2800" b="1" dirty="0" smtClean="0">
                <a:latin typeface="Arial" pitchFamily="34" charset="0"/>
                <a:ea typeface="宋体" pitchFamily="2" charset="-122"/>
              </a:rPr>
              <a:t>（</a:t>
            </a:r>
            <a:r>
              <a:rPr lang="en-US" altLang="zh-CN" sz="2800" b="1" dirty="0" smtClean="0">
                <a:latin typeface="Arial" pitchFamily="34" charset="0"/>
                <a:ea typeface="宋体" pitchFamily="2" charset="-122"/>
              </a:rPr>
              <a:t>ODS</a:t>
            </a:r>
            <a:r>
              <a:rPr lang="zh-CN" altLang="en-US" sz="2800" b="1" dirty="0" smtClean="0">
                <a:latin typeface="Arial" pitchFamily="34" charset="0"/>
                <a:ea typeface="宋体" pitchFamily="2" charset="-122"/>
              </a:rPr>
              <a:t>：</a:t>
            </a:r>
            <a:r>
              <a:rPr lang="en-US" altLang="zh-CN" sz="2800" dirty="0" smtClean="0">
                <a:latin typeface="Arial" pitchFamily="34" charset="0"/>
                <a:ea typeface="宋体" pitchFamily="2" charset="-122"/>
              </a:rPr>
              <a:t>Operational</a:t>
            </a:r>
            <a:r>
              <a:rPr lang="zh-CN" altLang="en-US" sz="2800" dirty="0" smtClean="0">
                <a:latin typeface="Arial" pitchFamily="34" charset="0"/>
                <a:ea typeface="宋体" pitchFamily="2" charset="-122"/>
              </a:rPr>
              <a:t> </a:t>
            </a:r>
            <a:r>
              <a:rPr lang="en-US" altLang="zh-CN" sz="2800" dirty="0" smtClean="0">
                <a:latin typeface="Arial" pitchFamily="34" charset="0"/>
                <a:ea typeface="宋体" pitchFamily="2" charset="-122"/>
              </a:rPr>
              <a:t>Data</a:t>
            </a:r>
            <a:r>
              <a:rPr lang="zh-CN" altLang="en-US" sz="2800" dirty="0" smtClean="0">
                <a:latin typeface="Arial" pitchFamily="34" charset="0"/>
                <a:ea typeface="宋体" pitchFamily="2" charset="-122"/>
              </a:rPr>
              <a:t> </a:t>
            </a:r>
            <a:r>
              <a:rPr lang="en-US" altLang="zh-CN" sz="2800" dirty="0" smtClean="0">
                <a:latin typeface="Arial" pitchFamily="34" charset="0"/>
                <a:ea typeface="宋体" pitchFamily="2" charset="-122"/>
              </a:rPr>
              <a:t>Store</a:t>
            </a:r>
            <a:r>
              <a:rPr lang="zh-CN" altLang="zh-CN" sz="2800" b="1" dirty="0">
                <a:latin typeface="Arial" pitchFamily="34" charset="0"/>
                <a:ea typeface="宋体" pitchFamily="2" charset="-122"/>
              </a:rPr>
              <a:t>）</a:t>
            </a:r>
            <a:r>
              <a:rPr lang="en-US" altLang="zh-CN" sz="2800" b="1" dirty="0" smtClean="0">
                <a:latin typeface="Arial" pitchFamily="34" charset="0"/>
                <a:ea typeface="宋体" pitchFamily="2" charset="-122"/>
              </a:rPr>
              <a:t>：</a:t>
            </a:r>
            <a:r>
              <a:rPr lang="zh-CN" altLang="en-US" dirty="0">
                <a:latin typeface="Arial" pitchFamily="34" charset="0"/>
                <a:ea typeface="宋体" pitchFamily="2" charset="-122"/>
              </a:rPr>
              <a:t>能支持企业日常的全局应用的数据集合,是不同于</a:t>
            </a:r>
            <a:r>
              <a:rPr lang="en-US" altLang="zh-CN" dirty="0">
                <a:latin typeface="Arial" pitchFamily="34" charset="0"/>
                <a:ea typeface="宋体" pitchFamily="2" charset="-122"/>
              </a:rPr>
              <a:t>DB</a:t>
            </a:r>
            <a:r>
              <a:rPr lang="zh-CN" altLang="en-US" dirty="0">
                <a:latin typeface="Arial" pitchFamily="34" charset="0"/>
                <a:ea typeface="宋体" pitchFamily="2" charset="-122"/>
              </a:rPr>
              <a:t>的一种新的数据环境, 是</a:t>
            </a:r>
            <a:r>
              <a:rPr lang="en-US" altLang="zh-CN" dirty="0">
                <a:latin typeface="Arial" pitchFamily="34" charset="0"/>
                <a:ea typeface="宋体" pitchFamily="2" charset="-122"/>
              </a:rPr>
              <a:t>DW </a:t>
            </a:r>
            <a:r>
              <a:rPr lang="zh-CN" altLang="en-US" dirty="0">
                <a:latin typeface="Arial" pitchFamily="34" charset="0"/>
                <a:ea typeface="宋体" pitchFamily="2" charset="-122"/>
              </a:rPr>
              <a:t>扩展后得到的一个混合形式。四个基本特点：面向主题的</a:t>
            </a:r>
            <a:r>
              <a:rPr lang="en-US" altLang="zh-CN" dirty="0">
                <a:latin typeface="Arial" pitchFamily="34" charset="0"/>
                <a:ea typeface="宋体" pitchFamily="2" charset="-122"/>
              </a:rPr>
              <a:t>、</a:t>
            </a:r>
            <a:r>
              <a:rPr lang="zh-CN" altLang="en-US" dirty="0">
                <a:latin typeface="Arial" pitchFamily="34" charset="0"/>
                <a:ea typeface="宋体" pitchFamily="2" charset="-122"/>
              </a:rPr>
              <a:t>集成的、可变的、 当前或接近当前的。</a:t>
            </a:r>
          </a:p>
          <a:p>
            <a:pPr eaLnBrk="0" hangingPunct="0">
              <a:lnSpc>
                <a:spcPct val="90000"/>
              </a:lnSpc>
              <a:spcBef>
                <a:spcPct val="30000"/>
              </a:spcBef>
              <a:buClr>
                <a:schemeClr val="folHlink"/>
              </a:buClr>
              <a:buSzPct val="130000"/>
              <a:buFont typeface="Wingdings" pitchFamily="2" charset="2"/>
              <a:buChar char="§"/>
            </a:pPr>
            <a:r>
              <a:rPr lang="zh-CN" altLang="en-US" sz="2800" b="1" dirty="0" smtClean="0">
                <a:latin typeface="Arial" pitchFamily="34" charset="0"/>
                <a:ea typeface="宋体" pitchFamily="2" charset="-122"/>
              </a:rPr>
              <a:t>数据模型</a:t>
            </a:r>
            <a:r>
              <a:rPr lang="en-US" altLang="en-US" sz="2800" b="1" dirty="0">
                <a:latin typeface="Arial" pitchFamily="34" charset="0"/>
                <a:ea typeface="宋体" pitchFamily="2" charset="-122"/>
              </a:rPr>
              <a:t>（</a:t>
            </a:r>
            <a:r>
              <a:rPr lang="en-US" altLang="en-US" sz="2800" b="1" dirty="0" smtClean="0">
                <a:latin typeface="Arial" pitchFamily="34" charset="0"/>
                <a:ea typeface="宋体" pitchFamily="2" charset="-122"/>
              </a:rPr>
              <a:t>数据仓库结构/架构）</a:t>
            </a:r>
            <a:r>
              <a:rPr lang="zh-CN" altLang="en-US" sz="2800" b="1" dirty="0" smtClean="0">
                <a:latin typeface="Arial" pitchFamily="34" charset="0"/>
                <a:ea typeface="宋体" pitchFamily="2" charset="-122"/>
              </a:rPr>
              <a:t>：</a:t>
            </a:r>
            <a:r>
              <a:rPr lang="zh-CN" altLang="en-US" dirty="0">
                <a:latin typeface="宋体" pitchFamily="2" charset="-122"/>
                <a:ea typeface="宋体" pitchFamily="2" charset="-122"/>
              </a:rPr>
              <a:t>（</a:t>
            </a:r>
            <a:r>
              <a:rPr lang="zh-CN" altLang="en-US" dirty="0">
                <a:latin typeface="Times New Roman" pitchFamily="18" charset="0"/>
                <a:ea typeface="宋体" pitchFamily="2" charset="-122"/>
                <a:cs typeface="Times New Roman" pitchFamily="18" charset="0"/>
              </a:rPr>
              <a:t>1</a:t>
            </a:r>
            <a:r>
              <a:rPr lang="zh-CN" altLang="en-US" dirty="0">
                <a:latin typeface="宋体" pitchFamily="2" charset="-122"/>
                <a:ea typeface="宋体" pitchFamily="2" charset="-122"/>
              </a:rPr>
              <a:t>）逻辑数据结构，包括为有效进行数据库处理由</a:t>
            </a:r>
            <a:r>
              <a:rPr lang="en-US" altLang="zh-CN" dirty="0">
                <a:latin typeface="Times New Roman" pitchFamily="18" charset="0"/>
                <a:ea typeface="宋体" pitchFamily="2" charset="-122"/>
              </a:rPr>
              <a:t>DBMS</a:t>
            </a:r>
            <a:r>
              <a:rPr lang="zh-CN" altLang="en-US" dirty="0">
                <a:latin typeface="宋体" pitchFamily="2" charset="-122"/>
                <a:ea typeface="宋体" pitchFamily="2" charset="-122"/>
              </a:rPr>
              <a:t>提供的操作和约束；（</a:t>
            </a:r>
            <a:r>
              <a:rPr lang="zh-CN" altLang="en-US" dirty="0">
                <a:latin typeface="Times New Roman" pitchFamily="18" charset="0"/>
                <a:ea typeface="宋体" pitchFamily="2" charset="-122"/>
              </a:rPr>
              <a:t>2</a:t>
            </a:r>
            <a:r>
              <a:rPr lang="zh-CN" altLang="en-US" dirty="0">
                <a:latin typeface="宋体" pitchFamily="2" charset="-122"/>
                <a:ea typeface="宋体" pitchFamily="2" charset="-122"/>
              </a:rPr>
              <a:t>）数据表示系统（例如，</a:t>
            </a:r>
            <a:r>
              <a:rPr lang="en-US" altLang="zh-CN" dirty="0">
                <a:latin typeface="Times New Roman" pitchFamily="18" charset="0"/>
                <a:ea typeface="宋体" pitchFamily="2" charset="-122"/>
              </a:rPr>
              <a:t>ER</a:t>
            </a:r>
            <a:r>
              <a:rPr lang="zh-CN" altLang="en-US" dirty="0">
                <a:latin typeface="Times New Roman" pitchFamily="18" charset="0"/>
                <a:ea typeface="宋体" pitchFamily="2" charset="-122"/>
              </a:rPr>
              <a:t>图和</a:t>
            </a:r>
            <a:r>
              <a:rPr lang="zh-CN" altLang="en-US" dirty="0">
                <a:latin typeface="宋体" pitchFamily="2" charset="-122"/>
                <a:ea typeface="宋体" pitchFamily="2" charset="-122"/>
              </a:rPr>
              <a:t>关系模型）。</a:t>
            </a:r>
            <a:r>
              <a:rPr lang="zh-CN" altLang="en-US" dirty="0">
                <a:latin typeface="Arial" pitchFamily="34" charset="0"/>
                <a:ea typeface="宋体" pitchFamily="2" charset="-122"/>
              </a:rPr>
              <a:t> </a:t>
            </a:r>
            <a:endParaRPr lang="zh-CN" altLang="en-US" sz="2800" dirty="0">
              <a:latin typeface="宋体" pitchFamily="2" charset="-122"/>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D84836CB-4B86-45A5-81C7-516AD0EB687B}" type="slidenum">
              <a:rPr lang="en-US"/>
              <a:pPr/>
              <a:t>28</a:t>
            </a:fld>
            <a:endParaRPr lang="en-US"/>
          </a:p>
        </p:txBody>
      </p:sp>
      <p:sp>
        <p:nvSpPr>
          <p:cNvPr id="377858" name="Rectangle 2"/>
          <p:cNvSpPr>
            <a:spLocks noGrp="1" noChangeArrowheads="1"/>
          </p:cNvSpPr>
          <p:nvPr>
            <p:ph type="title"/>
          </p:nvPr>
        </p:nvSpPr>
        <p:spPr/>
        <p:txBody>
          <a:bodyPr/>
          <a:lstStyle/>
          <a:p>
            <a:r>
              <a:rPr lang="zh-CN" altLang="en-US">
                <a:ea typeface="宋体" pitchFamily="2" charset="-122"/>
              </a:rPr>
              <a:t>元数据</a:t>
            </a:r>
            <a:endParaRPr lang="en-US" altLang="zh-CN">
              <a:ea typeface="宋体" pitchFamily="2" charset="-122"/>
            </a:endParaRPr>
          </a:p>
        </p:txBody>
      </p:sp>
      <p:sp>
        <p:nvSpPr>
          <p:cNvPr id="377859" name="Rectangle 3"/>
          <p:cNvSpPr>
            <a:spLocks noGrp="1" noChangeArrowheads="1"/>
          </p:cNvSpPr>
          <p:nvPr>
            <p:ph type="body" idx="1"/>
          </p:nvPr>
        </p:nvSpPr>
        <p:spPr>
          <a:xfrm>
            <a:off x="685800" y="1676400"/>
            <a:ext cx="7848600" cy="4724400"/>
          </a:xfrm>
        </p:spPr>
        <p:txBody>
          <a:bodyPr/>
          <a:lstStyle/>
          <a:p>
            <a:r>
              <a:rPr kumimoji="1" lang="zh-CN" altLang="en-US" b="1" u="sng" dirty="0">
                <a:solidFill>
                  <a:srgbClr val="A50021"/>
                </a:solidFill>
                <a:latin typeface="Times New Roman" pitchFamily="18" charset="0"/>
                <a:ea typeface="宋体" pitchFamily="2" charset="-122"/>
              </a:rPr>
              <a:t>元数据：</a:t>
            </a:r>
            <a:r>
              <a:rPr kumimoji="1" lang="zh-CN" altLang="en-US" b="1" dirty="0">
                <a:solidFill>
                  <a:srgbClr val="000000"/>
                </a:solidFill>
                <a:latin typeface="Times New Roman" pitchFamily="18" charset="0"/>
                <a:ea typeface="宋体" pitchFamily="2" charset="-122"/>
              </a:rPr>
              <a:t>数据仓库的核心</a:t>
            </a:r>
          </a:p>
          <a:p>
            <a:pPr lvl="1"/>
            <a:r>
              <a:rPr kumimoji="1" lang="zh-CN" altLang="en-US" b="1" dirty="0">
                <a:solidFill>
                  <a:srgbClr val="000000"/>
                </a:solidFill>
                <a:latin typeface="Times New Roman" pitchFamily="18" charset="0"/>
                <a:ea typeface="宋体" pitchFamily="2" charset="-122"/>
              </a:rPr>
              <a:t>关于数据的数据，可理解为数据仓库的数据字典</a:t>
            </a:r>
          </a:p>
          <a:p>
            <a:pPr lvl="1"/>
            <a:r>
              <a:rPr kumimoji="1" lang="zh-CN" altLang="en-US" b="1" dirty="0">
                <a:solidFill>
                  <a:srgbClr val="000000"/>
                </a:solidFill>
                <a:latin typeface="Times New Roman" pitchFamily="18" charset="0"/>
                <a:ea typeface="宋体" pitchFamily="2" charset="-122"/>
              </a:rPr>
              <a:t>存储数据模型、定义数据结构、转换规则、仓库结构和控制信息等。</a:t>
            </a:r>
          </a:p>
          <a:p>
            <a:r>
              <a:rPr lang="zh-CN" altLang="en-US" dirty="0">
                <a:ea typeface="宋体" pitchFamily="2" charset="-122"/>
              </a:rPr>
              <a:t>元数据的功能：</a:t>
            </a:r>
          </a:p>
          <a:p>
            <a:pPr lvl="1"/>
            <a:r>
              <a:rPr lang="zh-CN" altLang="en-US" dirty="0">
                <a:ea typeface="宋体" pitchFamily="2" charset="-122"/>
              </a:rPr>
              <a:t>描述仓库数据的来源信息</a:t>
            </a:r>
          </a:p>
          <a:p>
            <a:pPr lvl="1"/>
            <a:r>
              <a:rPr lang="zh-CN" altLang="en-US" dirty="0">
                <a:ea typeface="宋体" pitchFamily="2" charset="-122"/>
              </a:rPr>
              <a:t>描述有关数据模型的信息</a:t>
            </a:r>
          </a:p>
          <a:p>
            <a:pPr lvl="1"/>
            <a:r>
              <a:rPr lang="zh-CN" altLang="en-US" dirty="0">
                <a:ea typeface="宋体" pitchFamily="2" charset="-122"/>
              </a:rPr>
              <a:t>描述业务数据与仓库数据结构间的映射</a:t>
            </a:r>
          </a:p>
          <a:p>
            <a:pPr lvl="1"/>
            <a:r>
              <a:rPr lang="zh-CN" altLang="en-US" dirty="0">
                <a:ea typeface="宋体" pitchFamily="2" charset="-122"/>
              </a:rPr>
              <a:t>描述仓库中信息的使用情况</a:t>
            </a:r>
          </a:p>
          <a:p>
            <a:r>
              <a:rPr lang="zh-CN" altLang="en-US" b="1" dirty="0">
                <a:ea typeface="宋体" pitchFamily="2" charset="-122"/>
              </a:rPr>
              <a:t>好的元数据是数据仓库开发成功的关键因素</a:t>
            </a:r>
          </a:p>
        </p:txBody>
      </p:sp>
    </p:spTree>
  </p:cSld>
  <p:clrMapOvr>
    <a:masterClrMapping/>
  </p:clrMapOvr>
  <p:transition xmlns:p14="http://schemas.microsoft.com/office/powerpoint/2010/main">
    <p:zoom/>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1F6B986-9F77-47BD-8C83-B9AD677C2494}" type="slidenum">
              <a:rPr lang="en-US"/>
              <a:pPr/>
              <a:t>29</a:t>
            </a:fld>
            <a:endParaRPr lang="en-US"/>
          </a:p>
        </p:txBody>
      </p:sp>
      <p:sp>
        <p:nvSpPr>
          <p:cNvPr id="398338" name="Rectangle 2"/>
          <p:cNvSpPr>
            <a:spLocks noChangeArrowheads="1"/>
          </p:cNvSpPr>
          <p:nvPr/>
        </p:nvSpPr>
        <p:spPr bwMode="auto">
          <a:xfrm>
            <a:off x="1371600" y="381000"/>
            <a:ext cx="7440613" cy="585788"/>
          </a:xfrm>
          <a:prstGeom prst="rect">
            <a:avLst/>
          </a:prstGeom>
          <a:noFill/>
          <a:ln w="9525">
            <a:noFill/>
            <a:miter lim="800000"/>
            <a:headEnd/>
            <a:tailEnd/>
          </a:ln>
          <a:effectLst/>
        </p:spPr>
        <p:txBody>
          <a:bodyPr lIns="182562" tIns="46038" rIns="182562" bIns="46038">
            <a:spAutoFit/>
          </a:bodyPr>
          <a:lstStyle/>
          <a:p>
            <a:pPr eaLnBrk="0" hangingPunct="0">
              <a:lnSpc>
                <a:spcPct val="90000"/>
              </a:lnSpc>
            </a:pPr>
            <a:r>
              <a:rPr lang="zh-CN" altLang="en-US" sz="3600" b="1">
                <a:solidFill>
                  <a:schemeClr val="tx2"/>
                </a:solidFill>
                <a:latin typeface="Arial" pitchFamily="34" charset="0"/>
                <a:ea typeface="宋体" pitchFamily="2" charset="-122"/>
              </a:rPr>
              <a:t>典型的元数据包括：</a:t>
            </a:r>
          </a:p>
        </p:txBody>
      </p:sp>
      <p:sp>
        <p:nvSpPr>
          <p:cNvPr id="398339" name="Rectangle 3"/>
          <p:cNvSpPr>
            <a:spLocks noChangeArrowheads="1"/>
          </p:cNvSpPr>
          <p:nvPr/>
        </p:nvSpPr>
        <p:spPr bwMode="auto">
          <a:xfrm>
            <a:off x="381000" y="1676400"/>
            <a:ext cx="8153400" cy="3552825"/>
          </a:xfrm>
          <a:prstGeom prst="rect">
            <a:avLst/>
          </a:prstGeom>
          <a:noFill/>
          <a:ln w="9525">
            <a:noFill/>
            <a:miter lim="800000"/>
            <a:headEnd/>
            <a:tailEnd/>
          </a:ln>
          <a:effectLst/>
        </p:spPr>
        <p:txBody>
          <a:bodyPr lIns="182562" tIns="46038" rIns="182562" bIns="46038">
            <a:spAutoFit/>
            <a:flatTx/>
          </a:bodyPr>
          <a:lstStyle/>
          <a:p>
            <a:pPr eaLnBrk="0" hangingPunct="0">
              <a:lnSpc>
                <a:spcPct val="90000"/>
              </a:lnSpc>
              <a:spcBef>
                <a:spcPct val="30000"/>
              </a:spcBef>
              <a:buClr>
                <a:schemeClr val="folHlink"/>
              </a:buClr>
              <a:buSzPct val="130000"/>
              <a:buFont typeface="Wingdings" pitchFamily="2" charset="2"/>
              <a:buChar char="§"/>
            </a:pPr>
            <a:r>
              <a:rPr lang="zh-CN" altLang="en-US" sz="2800" b="1">
                <a:latin typeface="Arial" pitchFamily="34" charset="0"/>
                <a:ea typeface="宋体" pitchFamily="2" charset="-122"/>
              </a:rPr>
              <a:t>数据仓库表的结构</a:t>
            </a:r>
          </a:p>
          <a:p>
            <a:pPr eaLnBrk="0" hangingPunct="0">
              <a:lnSpc>
                <a:spcPct val="90000"/>
              </a:lnSpc>
              <a:spcBef>
                <a:spcPct val="30000"/>
              </a:spcBef>
              <a:buClr>
                <a:schemeClr val="folHlink"/>
              </a:buClr>
              <a:buSzPct val="130000"/>
              <a:buFont typeface="Wingdings" pitchFamily="2" charset="2"/>
              <a:buChar char="§"/>
            </a:pPr>
            <a:r>
              <a:rPr lang="zh-CN" altLang="en-US" sz="2800" b="1">
                <a:latin typeface="Arial" pitchFamily="34" charset="0"/>
                <a:ea typeface="宋体" pitchFamily="2" charset="-122"/>
              </a:rPr>
              <a:t>数据仓库表的属性</a:t>
            </a:r>
          </a:p>
          <a:p>
            <a:pPr eaLnBrk="0" hangingPunct="0">
              <a:lnSpc>
                <a:spcPct val="90000"/>
              </a:lnSpc>
              <a:spcBef>
                <a:spcPct val="30000"/>
              </a:spcBef>
              <a:buClr>
                <a:schemeClr val="folHlink"/>
              </a:buClr>
              <a:buSzPct val="130000"/>
              <a:buFont typeface="Wingdings" pitchFamily="2" charset="2"/>
              <a:buChar char="§"/>
            </a:pPr>
            <a:r>
              <a:rPr lang="zh-CN" altLang="en-US" sz="2800" b="1">
                <a:latin typeface="Arial" pitchFamily="34" charset="0"/>
                <a:ea typeface="宋体" pitchFamily="2" charset="-122"/>
              </a:rPr>
              <a:t>数据仓库的源数据（记录系统）</a:t>
            </a:r>
          </a:p>
          <a:p>
            <a:pPr eaLnBrk="0" hangingPunct="0">
              <a:lnSpc>
                <a:spcPct val="90000"/>
              </a:lnSpc>
              <a:spcBef>
                <a:spcPct val="30000"/>
              </a:spcBef>
              <a:buClr>
                <a:schemeClr val="folHlink"/>
              </a:buClr>
              <a:buSzPct val="130000"/>
              <a:buFont typeface="Wingdings" pitchFamily="2" charset="2"/>
              <a:buChar char="§"/>
            </a:pPr>
            <a:r>
              <a:rPr lang="zh-CN" altLang="en-US" sz="2800" b="1">
                <a:latin typeface="Arial" pitchFamily="34" charset="0"/>
                <a:ea typeface="宋体" pitchFamily="2" charset="-122"/>
              </a:rPr>
              <a:t>从记录系统到数据仓库的映射</a:t>
            </a:r>
          </a:p>
          <a:p>
            <a:pPr eaLnBrk="0" hangingPunct="0">
              <a:lnSpc>
                <a:spcPct val="90000"/>
              </a:lnSpc>
              <a:spcBef>
                <a:spcPct val="30000"/>
              </a:spcBef>
              <a:buClr>
                <a:schemeClr val="folHlink"/>
              </a:buClr>
              <a:buSzPct val="130000"/>
              <a:buFont typeface="Wingdings" pitchFamily="2" charset="2"/>
              <a:buChar char="§"/>
            </a:pPr>
            <a:r>
              <a:rPr lang="zh-CN" altLang="en-US" sz="2800" b="1">
                <a:latin typeface="Arial" pitchFamily="34" charset="0"/>
                <a:ea typeface="宋体" pitchFamily="2" charset="-122"/>
              </a:rPr>
              <a:t>数据模型的规格说明</a:t>
            </a:r>
          </a:p>
          <a:p>
            <a:pPr eaLnBrk="0" hangingPunct="0">
              <a:lnSpc>
                <a:spcPct val="90000"/>
              </a:lnSpc>
              <a:spcBef>
                <a:spcPct val="30000"/>
              </a:spcBef>
              <a:buClr>
                <a:schemeClr val="folHlink"/>
              </a:buClr>
              <a:buSzPct val="130000"/>
              <a:buFont typeface="Wingdings" pitchFamily="2" charset="2"/>
              <a:buChar char="§"/>
            </a:pPr>
            <a:r>
              <a:rPr lang="zh-CN" altLang="en-US" sz="2800" b="1">
                <a:latin typeface="Arial" pitchFamily="34" charset="0"/>
                <a:ea typeface="宋体" pitchFamily="2" charset="-122"/>
              </a:rPr>
              <a:t>抽取日志</a:t>
            </a:r>
          </a:p>
          <a:p>
            <a:pPr eaLnBrk="0" hangingPunct="0">
              <a:lnSpc>
                <a:spcPct val="90000"/>
              </a:lnSpc>
              <a:spcBef>
                <a:spcPct val="30000"/>
              </a:spcBef>
              <a:buClr>
                <a:schemeClr val="folHlink"/>
              </a:buClr>
              <a:buSzPct val="130000"/>
              <a:buFont typeface="Wingdings" pitchFamily="2" charset="2"/>
              <a:buChar char="§"/>
            </a:pPr>
            <a:r>
              <a:rPr lang="zh-CN" altLang="en-US" sz="2800" b="1">
                <a:latin typeface="Arial" pitchFamily="34" charset="0"/>
                <a:ea typeface="宋体" pitchFamily="2" charset="-122"/>
              </a:rPr>
              <a:t>访问数据的公用例行程序</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7B05B0A0-0951-4FA0-B01D-F7FD47B4BA43}" type="slidenum">
              <a:rPr lang="en-US"/>
              <a:pPr/>
              <a:t>3</a:t>
            </a:fld>
            <a:endParaRPr lang="en-US"/>
          </a:p>
        </p:txBody>
      </p:sp>
      <p:sp>
        <p:nvSpPr>
          <p:cNvPr id="364546" name="Rectangle 1026"/>
          <p:cNvSpPr>
            <a:spLocks noGrp="1" noChangeArrowheads="1"/>
          </p:cNvSpPr>
          <p:nvPr>
            <p:ph type="title"/>
          </p:nvPr>
        </p:nvSpPr>
        <p:spPr>
          <a:xfrm>
            <a:off x="990600" y="381000"/>
            <a:ext cx="7793038" cy="685800"/>
          </a:xfrm>
        </p:spPr>
        <p:txBody>
          <a:bodyPr/>
          <a:lstStyle/>
          <a:p>
            <a:r>
              <a:rPr lang="zh-CN" altLang="en-US" b="1">
                <a:latin typeface="Verdana" pitchFamily="34" charset="0"/>
                <a:ea typeface="宋体" pitchFamily="2" charset="-122"/>
              </a:rPr>
              <a:t>一、数据仓库</a:t>
            </a:r>
            <a:r>
              <a:rPr lang="zh-CN" altLang="en-GB" b="1">
                <a:latin typeface="Verdana" pitchFamily="34" charset="0"/>
                <a:ea typeface="宋体" pitchFamily="2" charset="-122"/>
              </a:rPr>
              <a:t>概述</a:t>
            </a:r>
            <a:endParaRPr lang="zh-CN" altLang="en-US" b="1">
              <a:latin typeface="Verdana" pitchFamily="34" charset="0"/>
              <a:ea typeface="宋体" pitchFamily="2" charset="-122"/>
            </a:endParaRPr>
          </a:p>
        </p:txBody>
      </p:sp>
      <p:sp>
        <p:nvSpPr>
          <p:cNvPr id="364547" name="Rectangle 1027"/>
          <p:cNvSpPr>
            <a:spLocks noGrp="1" noChangeArrowheads="1"/>
          </p:cNvSpPr>
          <p:nvPr>
            <p:ph type="body" idx="1"/>
          </p:nvPr>
        </p:nvSpPr>
        <p:spPr>
          <a:xfrm>
            <a:off x="762000" y="1752600"/>
            <a:ext cx="7848600" cy="4419600"/>
          </a:xfrm>
        </p:spPr>
        <p:txBody>
          <a:bodyPr/>
          <a:lstStyle/>
          <a:p>
            <a:r>
              <a:rPr lang="zh-CN" altLang="en-US" dirty="0">
                <a:solidFill>
                  <a:schemeClr val="hlink"/>
                </a:solidFill>
                <a:ea typeface="宋体" pitchFamily="2" charset="-122"/>
              </a:rPr>
              <a:t>什么是数据仓库？</a:t>
            </a:r>
          </a:p>
          <a:p>
            <a:r>
              <a:rPr lang="zh-CN" altLang="en-US" dirty="0">
                <a:ea typeface="宋体" pitchFamily="2" charset="-122"/>
              </a:rPr>
              <a:t>数据仓库中的基本概念</a:t>
            </a:r>
          </a:p>
          <a:p>
            <a:r>
              <a:rPr lang="zh-CN" altLang="en-US" dirty="0">
                <a:ea typeface="宋体" pitchFamily="2" charset="-122"/>
              </a:rPr>
              <a:t>数据仓库的结构</a:t>
            </a:r>
          </a:p>
          <a:p>
            <a:r>
              <a:rPr lang="zh-CN" altLang="en-US" dirty="0">
                <a:ea typeface="宋体" pitchFamily="2" charset="-122"/>
              </a:rPr>
              <a:t>数据仓库的应用领域和案例分析</a:t>
            </a:r>
          </a:p>
          <a:p>
            <a:r>
              <a:rPr lang="zh-CN" altLang="en-US" dirty="0" smtClean="0">
                <a:ea typeface="宋体" pitchFamily="2" charset="-122"/>
              </a:rPr>
              <a:t>数据仓库产品</a:t>
            </a:r>
            <a:endParaRPr lang="zh-CN" altLang="en-US" dirty="0">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721DE60A-9BC5-496C-A186-C2A0A6DA6E05}" type="slidenum">
              <a:rPr lang="en-US"/>
              <a:pPr/>
              <a:t>30</a:t>
            </a:fld>
            <a:endParaRPr lang="en-US"/>
          </a:p>
        </p:txBody>
      </p:sp>
      <p:sp>
        <p:nvSpPr>
          <p:cNvPr id="381954" name="Rectangle 2"/>
          <p:cNvSpPr>
            <a:spLocks noGrp="1" noChangeArrowheads="1"/>
          </p:cNvSpPr>
          <p:nvPr>
            <p:ph type="title"/>
          </p:nvPr>
        </p:nvSpPr>
        <p:spPr>
          <a:xfrm>
            <a:off x="1295400" y="533400"/>
            <a:ext cx="7335838" cy="500063"/>
          </a:xfrm>
        </p:spPr>
        <p:txBody>
          <a:bodyPr/>
          <a:lstStyle/>
          <a:p>
            <a:r>
              <a:rPr lang="zh-CN" altLang="en-US" b="1">
                <a:latin typeface="Times New Roman" pitchFamily="18" charset="0"/>
                <a:ea typeface="宋体" pitchFamily="2" charset="-122"/>
              </a:rPr>
              <a:t>元数据分类</a:t>
            </a:r>
          </a:p>
        </p:txBody>
      </p:sp>
      <p:sp>
        <p:nvSpPr>
          <p:cNvPr id="381955" name="Rectangle 3"/>
          <p:cNvSpPr>
            <a:spLocks noGrp="1" noChangeArrowheads="1"/>
          </p:cNvSpPr>
          <p:nvPr>
            <p:ph type="body" idx="1"/>
          </p:nvPr>
        </p:nvSpPr>
        <p:spPr>
          <a:xfrm>
            <a:off x="377825" y="1676400"/>
            <a:ext cx="8415338" cy="4837113"/>
          </a:xfrm>
        </p:spPr>
        <p:txBody>
          <a:bodyPr/>
          <a:lstStyle/>
          <a:p>
            <a:pPr marL="531813" indent="-531813" algn="just"/>
            <a:r>
              <a:rPr lang="zh-CN" altLang="en-US" sz="2400">
                <a:latin typeface="Times New Roman" pitchFamily="18" charset="0"/>
                <a:ea typeface="宋体" pitchFamily="2" charset="-122"/>
              </a:rPr>
              <a:t>元数据分类：技术元数据；商业元数据；数据仓库的操作型信息。</a:t>
            </a:r>
            <a:r>
              <a:rPr lang="zh-CN" altLang="en-US" sz="1800" i="1">
                <a:latin typeface="Times New Roman" pitchFamily="18" charset="0"/>
                <a:ea typeface="宋体" pitchFamily="2" charset="-122"/>
              </a:rPr>
              <a:t>-[</a:t>
            </a:r>
            <a:r>
              <a:rPr lang="en-US" altLang="zh-CN" sz="1800" i="1">
                <a:latin typeface="Times New Roman" pitchFamily="18" charset="0"/>
                <a:ea typeface="宋体" pitchFamily="2" charset="-122"/>
              </a:rPr>
              <a:t>Alex Berson etc, 1999</a:t>
            </a:r>
            <a:r>
              <a:rPr lang="zh-CN" altLang="en-US" sz="1800" i="1">
                <a:latin typeface="Times New Roman" pitchFamily="18" charset="0"/>
                <a:ea typeface="宋体" pitchFamily="2" charset="-122"/>
              </a:rPr>
              <a:t>]</a:t>
            </a:r>
          </a:p>
          <a:p>
            <a:pPr marL="531813" indent="-531813" algn="just"/>
            <a:r>
              <a:rPr lang="zh-CN" altLang="en-US" sz="2400">
                <a:latin typeface="Times New Roman" pitchFamily="18" charset="0"/>
                <a:ea typeface="宋体" pitchFamily="2" charset="-122"/>
              </a:rPr>
              <a:t>技术元数据：数据仓库设计人员和管理员使用的数据仓库数据信息，用于执行数据仓库开发和管理任务。包括：</a:t>
            </a:r>
          </a:p>
          <a:p>
            <a:pPr marL="957263" lvl="1" indent="-423863"/>
            <a:r>
              <a:rPr lang="zh-CN" altLang="en-US" sz="2000">
                <a:latin typeface="Times New Roman" pitchFamily="18" charset="0"/>
                <a:ea typeface="宋体" pitchFamily="2" charset="-122"/>
              </a:rPr>
              <a:t>数据源信息</a:t>
            </a:r>
          </a:p>
          <a:p>
            <a:pPr marL="957263" lvl="1" indent="-423863"/>
            <a:r>
              <a:rPr lang="zh-CN" altLang="en-US" sz="2000">
                <a:latin typeface="Times New Roman" pitchFamily="18" charset="0"/>
                <a:ea typeface="宋体" pitchFamily="2" charset="-122"/>
              </a:rPr>
              <a:t>转换描述（从操作数据库到数据仓库的映射方法，以及转换数据的算法）</a:t>
            </a:r>
          </a:p>
          <a:p>
            <a:pPr marL="957263" lvl="1" indent="-423863"/>
            <a:r>
              <a:rPr lang="zh-CN" altLang="en-US" sz="2000">
                <a:latin typeface="Times New Roman" pitchFamily="18" charset="0"/>
                <a:ea typeface="宋体" pitchFamily="2" charset="-122"/>
              </a:rPr>
              <a:t>仓库对象和数据结构定义</a:t>
            </a:r>
          </a:p>
          <a:p>
            <a:pPr marL="957263" lvl="1" indent="-423863"/>
            <a:r>
              <a:rPr lang="zh-CN" altLang="en-US" sz="2000">
                <a:latin typeface="Times New Roman" pitchFamily="18" charset="0"/>
                <a:ea typeface="宋体" pitchFamily="2" charset="-122"/>
              </a:rPr>
              <a:t>数据清洗和数据增加的规则</a:t>
            </a:r>
          </a:p>
          <a:p>
            <a:pPr marL="957263" lvl="1" indent="-423863"/>
            <a:r>
              <a:rPr lang="zh-CN" altLang="en-US" sz="2000">
                <a:latin typeface="Times New Roman" pitchFamily="18" charset="0"/>
                <a:ea typeface="宋体" pitchFamily="2" charset="-122"/>
              </a:rPr>
              <a:t>数据映射操作</a:t>
            </a:r>
          </a:p>
          <a:p>
            <a:pPr marL="957263" lvl="1" indent="-423863"/>
            <a:r>
              <a:rPr lang="zh-CN" altLang="en-US" sz="2000">
                <a:latin typeface="Times New Roman" pitchFamily="18" charset="0"/>
                <a:ea typeface="宋体" pitchFamily="2" charset="-122"/>
              </a:rPr>
              <a:t>访问权限，备份历史，存档历史，信息传输历史，数据获取历史，数据访问，等等</a:t>
            </a: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249EAE9F-AB58-4FEB-89B3-3F99A7A71CC4}" type="slidenum">
              <a:rPr lang="en-US"/>
              <a:pPr/>
              <a:t>31</a:t>
            </a:fld>
            <a:endParaRPr lang="en-US"/>
          </a:p>
        </p:txBody>
      </p:sp>
      <p:sp>
        <p:nvSpPr>
          <p:cNvPr id="382978" name="Rectangle 2"/>
          <p:cNvSpPr>
            <a:spLocks noGrp="1" noChangeArrowheads="1"/>
          </p:cNvSpPr>
          <p:nvPr>
            <p:ph type="title"/>
          </p:nvPr>
        </p:nvSpPr>
        <p:spPr>
          <a:xfrm>
            <a:off x="1143000" y="533400"/>
            <a:ext cx="7640638" cy="533400"/>
          </a:xfrm>
        </p:spPr>
        <p:txBody>
          <a:bodyPr/>
          <a:lstStyle/>
          <a:p>
            <a:r>
              <a:rPr lang="zh-CN" altLang="en-US" b="1">
                <a:latin typeface="Times New Roman" pitchFamily="18" charset="0"/>
                <a:ea typeface="宋体" pitchFamily="2" charset="-122"/>
              </a:rPr>
              <a:t>元数据分类</a:t>
            </a:r>
          </a:p>
        </p:txBody>
      </p:sp>
      <p:sp>
        <p:nvSpPr>
          <p:cNvPr id="382979" name="Rectangle 3"/>
          <p:cNvSpPr>
            <a:spLocks noGrp="1" noChangeArrowheads="1"/>
          </p:cNvSpPr>
          <p:nvPr>
            <p:ph type="body" idx="1"/>
          </p:nvPr>
        </p:nvSpPr>
        <p:spPr>
          <a:xfrm>
            <a:off x="377825" y="1416050"/>
            <a:ext cx="8415338" cy="4619625"/>
          </a:xfrm>
        </p:spPr>
        <p:txBody>
          <a:bodyPr/>
          <a:lstStyle/>
          <a:p>
            <a:r>
              <a:rPr lang="en-US" altLang="zh-CN">
                <a:latin typeface="Times New Roman" pitchFamily="18" charset="0"/>
                <a:ea typeface="宋体" pitchFamily="2" charset="-122"/>
              </a:rPr>
              <a:t>  </a:t>
            </a:r>
            <a:r>
              <a:rPr lang="zh-CN" altLang="en-US">
                <a:latin typeface="Times New Roman" pitchFamily="18" charset="0"/>
                <a:ea typeface="宋体" pitchFamily="2" charset="-122"/>
              </a:rPr>
              <a:t>商业元数据：使用户易于理解的信息，包括：</a:t>
            </a:r>
          </a:p>
          <a:p>
            <a:pPr lvl="1"/>
            <a:r>
              <a:rPr lang="zh-CN" altLang="en-US">
                <a:latin typeface="Times New Roman" pitchFamily="18" charset="0"/>
                <a:ea typeface="宋体" pitchFamily="2" charset="-122"/>
              </a:rPr>
              <a:t>主题区和信息对象类型，包括查询、报表、图像、音频、视频等</a:t>
            </a:r>
          </a:p>
          <a:p>
            <a:pPr lvl="1"/>
            <a:r>
              <a:rPr lang="zh-CN" altLang="en-US">
                <a:latin typeface="Times New Roman" pitchFamily="18" charset="0"/>
                <a:ea typeface="宋体" pitchFamily="2" charset="-122"/>
              </a:rPr>
              <a:t>支持数据仓库的其它信息，例如信息传输系统包括的预约信息、调度信息、传送目标的详细描述、商业查询对象等</a:t>
            </a:r>
          </a:p>
          <a:p>
            <a:r>
              <a:rPr lang="zh-CN" altLang="en-US">
                <a:latin typeface="Times New Roman" pitchFamily="18" charset="0"/>
                <a:ea typeface="宋体" pitchFamily="2" charset="-122"/>
              </a:rPr>
              <a:t>数据仓库的操作型信息</a:t>
            </a:r>
          </a:p>
          <a:p>
            <a:pPr lvl="1"/>
            <a:r>
              <a:rPr lang="zh-CN" altLang="en-US">
                <a:latin typeface="Times New Roman" pitchFamily="18" charset="0"/>
                <a:ea typeface="宋体" pitchFamily="2" charset="-122"/>
              </a:rPr>
              <a:t>例如，数据历史（快照，版本），拥有权，数据抽取的审计跟踪，数据的使用方法</a:t>
            </a:r>
            <a:r>
              <a:rPr lang="zh-CN" altLang="en-US">
                <a:ea typeface="宋体" pitchFamily="2" charset="-122"/>
              </a:rPr>
              <a:t> </a:t>
            </a:r>
            <a:endParaRPr lang="zh-CN" altLang="en-US">
              <a:latin typeface="Times New Roman" pitchFamily="18" charset="0"/>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63D8E131-121E-49BB-9411-93FCDBBB92BB}" type="slidenum">
              <a:rPr lang="en-US"/>
              <a:pPr/>
              <a:t>32</a:t>
            </a:fld>
            <a:endParaRPr lang="en-US"/>
          </a:p>
        </p:txBody>
      </p:sp>
      <p:sp>
        <p:nvSpPr>
          <p:cNvPr id="379906" name="Rectangle 2"/>
          <p:cNvSpPr>
            <a:spLocks noGrp="1" noChangeArrowheads="1"/>
          </p:cNvSpPr>
          <p:nvPr>
            <p:ph type="title"/>
          </p:nvPr>
        </p:nvSpPr>
        <p:spPr/>
        <p:txBody>
          <a:bodyPr/>
          <a:lstStyle/>
          <a:p>
            <a:r>
              <a:rPr lang="zh-CN" altLang="en-US" b="1">
                <a:ea typeface="宋体" pitchFamily="2" charset="-122"/>
              </a:rPr>
              <a:t>元数据的生命周期</a:t>
            </a:r>
            <a:endParaRPr lang="zh-CN" altLang="en-US">
              <a:ea typeface="宋体" pitchFamily="2" charset="-122"/>
            </a:endParaRPr>
          </a:p>
        </p:txBody>
      </p:sp>
      <p:sp>
        <p:nvSpPr>
          <p:cNvPr id="379907" name="Rectangle 3"/>
          <p:cNvSpPr>
            <a:spLocks noGrp="1" noChangeArrowheads="1"/>
          </p:cNvSpPr>
          <p:nvPr>
            <p:ph type="body" idx="1"/>
          </p:nvPr>
        </p:nvSpPr>
        <p:spPr>
          <a:xfrm>
            <a:off x="762000" y="2347913"/>
            <a:ext cx="7848600" cy="3824287"/>
          </a:xfrm>
        </p:spPr>
        <p:txBody>
          <a:bodyPr/>
          <a:lstStyle/>
          <a:p>
            <a:pPr algn="just"/>
            <a:r>
              <a:rPr lang="zh-CN" altLang="en-US">
                <a:ea typeface="宋体" pitchFamily="2" charset="-122"/>
              </a:rPr>
              <a:t>元数据收集</a:t>
            </a:r>
          </a:p>
          <a:p>
            <a:r>
              <a:rPr lang="zh-CN" altLang="en-US">
                <a:ea typeface="宋体" pitchFamily="2" charset="-122"/>
              </a:rPr>
              <a:t>元数据管理与维护</a:t>
            </a:r>
          </a:p>
          <a:p>
            <a:r>
              <a:rPr lang="zh-CN" altLang="en-US">
                <a:ea typeface="宋体" pitchFamily="2" charset="-122"/>
              </a:rPr>
              <a:t>元数据的配备</a:t>
            </a:r>
          </a:p>
          <a:p>
            <a:r>
              <a:rPr lang="zh-CN" altLang="en-US">
                <a:ea typeface="宋体" pitchFamily="2" charset="-122"/>
              </a:rPr>
              <a:t>与数据访问和分析工具的集成</a:t>
            </a: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A9C12C68-A26C-4F49-BD6A-180161F2983E}" type="slidenum">
              <a:rPr lang="en-US"/>
              <a:pPr/>
              <a:t>33</a:t>
            </a:fld>
            <a:endParaRPr lang="en-US"/>
          </a:p>
        </p:txBody>
      </p:sp>
      <p:sp>
        <p:nvSpPr>
          <p:cNvPr id="384002" name="Rectangle 2"/>
          <p:cNvSpPr>
            <a:spLocks noGrp="1" noChangeArrowheads="1"/>
          </p:cNvSpPr>
          <p:nvPr>
            <p:ph type="title"/>
          </p:nvPr>
        </p:nvSpPr>
        <p:spPr>
          <a:xfrm>
            <a:off x="1219200" y="381000"/>
            <a:ext cx="7564438" cy="685800"/>
          </a:xfrm>
        </p:spPr>
        <p:txBody>
          <a:bodyPr/>
          <a:lstStyle/>
          <a:p>
            <a:r>
              <a:rPr lang="zh-CN" altLang="en-US" b="1">
                <a:ea typeface="宋体" pitchFamily="2" charset="-122"/>
              </a:rPr>
              <a:t>元数据库及元数据管理</a:t>
            </a:r>
          </a:p>
        </p:txBody>
      </p:sp>
      <p:sp>
        <p:nvSpPr>
          <p:cNvPr id="384003" name="Rectangle 3"/>
          <p:cNvSpPr>
            <a:spLocks noGrp="1" noChangeArrowheads="1"/>
          </p:cNvSpPr>
          <p:nvPr>
            <p:ph type="body" idx="1"/>
          </p:nvPr>
        </p:nvSpPr>
        <p:spPr>
          <a:xfrm>
            <a:off x="381000" y="1371600"/>
            <a:ext cx="8415338" cy="423863"/>
          </a:xfrm>
        </p:spPr>
        <p:txBody>
          <a:bodyPr/>
          <a:lstStyle/>
          <a:p>
            <a:pPr>
              <a:lnSpc>
                <a:spcPct val="90000"/>
              </a:lnSpc>
            </a:pPr>
            <a:r>
              <a:rPr lang="zh-CN" altLang="en-US" sz="2400">
                <a:latin typeface="Times New Roman" pitchFamily="18" charset="0"/>
                <a:ea typeface="宋体" pitchFamily="2" charset="-122"/>
              </a:rPr>
              <a:t>元数据库（</a:t>
            </a:r>
            <a:r>
              <a:rPr lang="en-US" altLang="zh-CN" sz="2400">
                <a:latin typeface="Times New Roman" pitchFamily="18" charset="0"/>
                <a:ea typeface="宋体" pitchFamily="2" charset="-122"/>
              </a:rPr>
              <a:t>metadata repository）</a:t>
            </a:r>
            <a:r>
              <a:rPr lang="zh-CN" altLang="en-US" sz="2400">
                <a:latin typeface="Times New Roman" pitchFamily="18" charset="0"/>
                <a:ea typeface="宋体" pitchFamily="2" charset="-122"/>
              </a:rPr>
              <a:t>和工具</a:t>
            </a:r>
            <a:endParaRPr lang="en-US" altLang="zh-CN" sz="1600" i="1">
              <a:latin typeface="Times New Roman" pitchFamily="18" charset="0"/>
              <a:ea typeface="宋体" pitchFamily="2" charset="-122"/>
            </a:endParaRPr>
          </a:p>
        </p:txBody>
      </p:sp>
      <p:pic>
        <p:nvPicPr>
          <p:cNvPr id="384004" name="Picture 4"/>
          <p:cNvPicPr>
            <a:picLocks noChangeAspect="1" noChangeArrowheads="1"/>
          </p:cNvPicPr>
          <p:nvPr/>
        </p:nvPicPr>
        <p:blipFill>
          <a:blip r:embed="rId2" cstate="print"/>
          <a:srcRect/>
          <a:stretch>
            <a:fillRect/>
          </a:stretch>
        </p:blipFill>
        <p:spPr bwMode="auto">
          <a:xfrm>
            <a:off x="685800" y="1828800"/>
            <a:ext cx="7543800" cy="487680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7E3FF361-6CFC-494E-B5B4-485EA80A013B}" type="slidenum">
              <a:rPr lang="en-US"/>
              <a:pPr/>
              <a:t>34</a:t>
            </a:fld>
            <a:endParaRPr lang="en-US"/>
          </a:p>
        </p:txBody>
      </p:sp>
      <p:sp>
        <p:nvSpPr>
          <p:cNvPr id="380930" name="Rectangle 2"/>
          <p:cNvSpPr>
            <a:spLocks noGrp="1" noChangeArrowheads="1"/>
          </p:cNvSpPr>
          <p:nvPr>
            <p:ph type="title"/>
          </p:nvPr>
        </p:nvSpPr>
        <p:spPr>
          <a:xfrm>
            <a:off x="990600" y="381000"/>
            <a:ext cx="7793038" cy="609600"/>
          </a:xfrm>
        </p:spPr>
        <p:txBody>
          <a:bodyPr/>
          <a:lstStyle/>
          <a:p>
            <a:r>
              <a:rPr lang="zh-CN" altLang="en-US" b="1">
                <a:ea typeface="宋体" pitchFamily="2" charset="-122"/>
              </a:rPr>
              <a:t>元数据的配备对象</a:t>
            </a:r>
            <a:endParaRPr lang="zh-CN" altLang="en-US">
              <a:ea typeface="宋体" pitchFamily="2" charset="-122"/>
            </a:endParaRPr>
          </a:p>
        </p:txBody>
      </p:sp>
      <p:sp>
        <p:nvSpPr>
          <p:cNvPr id="380931" name="Rectangle 3"/>
          <p:cNvSpPr>
            <a:spLocks noGrp="1" noChangeArrowheads="1"/>
          </p:cNvSpPr>
          <p:nvPr>
            <p:ph type="body" idx="1"/>
          </p:nvPr>
        </p:nvSpPr>
        <p:spPr>
          <a:xfrm>
            <a:off x="381000" y="1981200"/>
            <a:ext cx="8458200" cy="4343400"/>
          </a:xfrm>
        </p:spPr>
        <p:txBody>
          <a:bodyPr/>
          <a:lstStyle/>
          <a:p>
            <a:r>
              <a:rPr lang="zh-CN" altLang="en-US">
                <a:ea typeface="宋体" pitchFamily="2" charset="-122"/>
              </a:rPr>
              <a:t>数据仓库开发人员</a:t>
            </a:r>
          </a:p>
          <a:p>
            <a:pPr lvl="1"/>
            <a:r>
              <a:rPr lang="zh-CN" altLang="en-US">
                <a:ea typeface="宋体" pitchFamily="2" charset="-122"/>
              </a:rPr>
              <a:t>主要使用数据来源的物理结构信息、企业数据模型和仓库数据模型</a:t>
            </a:r>
          </a:p>
          <a:p>
            <a:r>
              <a:rPr lang="zh-CN" altLang="en-US">
                <a:ea typeface="宋体" pitchFamily="2" charset="-122"/>
              </a:rPr>
              <a:t>数据仓库维护人员</a:t>
            </a:r>
          </a:p>
          <a:p>
            <a:r>
              <a:rPr lang="zh-CN" altLang="en-US">
                <a:ea typeface="宋体" pitchFamily="2" charset="-122"/>
              </a:rPr>
              <a:t>最终用户</a:t>
            </a:r>
            <a:r>
              <a:rPr lang="zh-CN" altLang="en-US" sz="2400">
                <a:ea typeface="宋体" pitchFamily="2" charset="-122"/>
              </a:rPr>
              <a:t>　　</a:t>
            </a:r>
          </a:p>
          <a:p>
            <a:pPr lvl="1"/>
            <a:r>
              <a:rPr lang="zh-CN" altLang="en-US">
                <a:ea typeface="宋体" pitchFamily="2" charset="-122"/>
              </a:rPr>
              <a:t>最终用户最关心两类元数据：第一类元数据说明仓库中有什么内容，从哪儿来。他们可以按主题域查看仓库的内容。第二类元数据是有关已有的可重复利用的查询的信息。</a:t>
            </a: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5"/>
          <p:cNvSpPr>
            <a:spLocks noGrp="1"/>
          </p:cNvSpPr>
          <p:nvPr>
            <p:ph type="sldNum" sz="quarter" idx="12"/>
          </p:nvPr>
        </p:nvSpPr>
        <p:spPr/>
        <p:txBody>
          <a:bodyPr/>
          <a:lstStyle/>
          <a:p>
            <a:fld id="{B0686059-696F-4EF1-BFB8-BD28CE0FFEB8}" type="slidenum">
              <a:rPr lang="en-US"/>
              <a:pPr/>
              <a:t>35</a:t>
            </a:fld>
            <a:endParaRPr lang="en-US"/>
          </a:p>
        </p:txBody>
      </p:sp>
      <p:sp>
        <p:nvSpPr>
          <p:cNvPr id="195586" name="Rectangle 2"/>
          <p:cNvSpPr>
            <a:spLocks noGrp="1" noChangeArrowheads="1"/>
          </p:cNvSpPr>
          <p:nvPr>
            <p:ph type="title"/>
          </p:nvPr>
        </p:nvSpPr>
        <p:spPr>
          <a:xfrm>
            <a:off x="1066800" y="457200"/>
            <a:ext cx="7793038" cy="609600"/>
          </a:xfrm>
        </p:spPr>
        <p:txBody>
          <a:bodyPr/>
          <a:lstStyle/>
          <a:p>
            <a:r>
              <a:rPr lang="zh-CN" altLang="en-US">
                <a:ea typeface="宋体" pitchFamily="2" charset="-122"/>
              </a:rPr>
              <a:t>数据仓库和数据集市</a:t>
            </a:r>
          </a:p>
        </p:txBody>
      </p:sp>
      <p:sp>
        <p:nvSpPr>
          <p:cNvPr id="195587" name="Rectangle 3"/>
          <p:cNvSpPr>
            <a:spLocks noGrp="1" noChangeArrowheads="1"/>
          </p:cNvSpPr>
          <p:nvPr>
            <p:ph type="body" idx="1"/>
          </p:nvPr>
        </p:nvSpPr>
        <p:spPr>
          <a:xfrm>
            <a:off x="984250" y="2087563"/>
            <a:ext cx="3627438" cy="3959225"/>
          </a:xfrm>
        </p:spPr>
        <p:txBody>
          <a:bodyPr/>
          <a:lstStyle/>
          <a:p>
            <a:pPr marL="285750" indent="-285750" defTabSz="762000">
              <a:lnSpc>
                <a:spcPct val="90000"/>
              </a:lnSpc>
            </a:pPr>
            <a:r>
              <a:rPr lang="en-US" altLang="zh-CN">
                <a:ea typeface="宋体" pitchFamily="2" charset="-122"/>
              </a:rPr>
              <a:t>Bill Inmon:</a:t>
            </a:r>
          </a:p>
          <a:p>
            <a:pPr marL="285750" indent="-285750" defTabSz="762000">
              <a:lnSpc>
                <a:spcPct val="90000"/>
              </a:lnSpc>
              <a:buFont typeface="Wingdings" pitchFamily="2" charset="2"/>
              <a:buNone/>
            </a:pPr>
            <a:r>
              <a:rPr lang="en-US" altLang="zh-CN">
                <a:ea typeface="宋体" pitchFamily="2" charset="-122"/>
              </a:rPr>
              <a:t>   “</a:t>
            </a:r>
            <a:r>
              <a:rPr lang="zh-CN" altLang="en-US">
                <a:ea typeface="宋体" pitchFamily="2" charset="-122"/>
              </a:rPr>
              <a:t>企业级数据仓库”</a:t>
            </a:r>
          </a:p>
          <a:p>
            <a:pPr marL="285750" indent="-285750" defTabSz="762000">
              <a:lnSpc>
                <a:spcPct val="90000"/>
              </a:lnSpc>
            </a:pPr>
            <a:endParaRPr lang="en-US" altLang="zh-CN">
              <a:ea typeface="宋体" pitchFamily="2" charset="-122"/>
            </a:endParaRPr>
          </a:p>
          <a:p>
            <a:pPr marL="285750" indent="-285750" defTabSz="762000">
              <a:lnSpc>
                <a:spcPct val="90000"/>
              </a:lnSpc>
            </a:pPr>
            <a:r>
              <a:rPr lang="en-US" altLang="zh-CN">
                <a:ea typeface="宋体" pitchFamily="2" charset="-122"/>
              </a:rPr>
              <a:t>Ralph Kimball:  </a:t>
            </a:r>
          </a:p>
          <a:p>
            <a:pPr marL="285750" indent="-285750" defTabSz="762000">
              <a:lnSpc>
                <a:spcPct val="90000"/>
              </a:lnSpc>
              <a:buFont typeface="Wingdings" pitchFamily="2" charset="2"/>
              <a:buNone/>
            </a:pPr>
            <a:r>
              <a:rPr lang="en-US" altLang="zh-CN">
                <a:ea typeface="宋体" pitchFamily="2" charset="-122"/>
              </a:rPr>
              <a:t>    “</a:t>
            </a:r>
            <a:r>
              <a:rPr lang="zh-CN" altLang="en-US">
                <a:ea typeface="宋体" pitchFamily="2" charset="-122"/>
              </a:rPr>
              <a:t>数据集市”</a:t>
            </a:r>
          </a:p>
          <a:p>
            <a:pPr marL="285750" indent="-285750" defTabSz="762000">
              <a:lnSpc>
                <a:spcPct val="90000"/>
              </a:lnSpc>
            </a:pPr>
            <a:endParaRPr lang="en-US" altLang="zh-CN">
              <a:ea typeface="宋体" pitchFamily="2" charset="-122"/>
            </a:endParaRPr>
          </a:p>
          <a:p>
            <a:pPr marL="285750" indent="-285750" defTabSz="762000">
              <a:lnSpc>
                <a:spcPct val="90000"/>
              </a:lnSpc>
            </a:pPr>
            <a:r>
              <a:rPr lang="zh-CN" altLang="en-US">
                <a:ea typeface="宋体" pitchFamily="2" charset="-122"/>
              </a:rPr>
              <a:t>折衷: </a:t>
            </a:r>
          </a:p>
          <a:p>
            <a:pPr marL="285750" indent="-285750" defTabSz="762000">
              <a:lnSpc>
                <a:spcPct val="90000"/>
              </a:lnSpc>
              <a:buFont typeface="Wingdings" pitchFamily="2" charset="2"/>
              <a:buNone/>
            </a:pPr>
            <a:r>
              <a:rPr lang="zh-CN" altLang="en-US">
                <a:ea typeface="宋体" pitchFamily="2" charset="-122"/>
              </a:rPr>
              <a:t>    “联邦制” 模型</a:t>
            </a:r>
            <a:endParaRPr lang="en-US" altLang="zh-CN">
              <a:ea typeface="宋体" pitchFamily="2" charset="-122"/>
            </a:endParaRPr>
          </a:p>
        </p:txBody>
      </p:sp>
      <p:grpSp>
        <p:nvGrpSpPr>
          <p:cNvPr id="195588" name="Group 4"/>
          <p:cNvGrpSpPr>
            <a:grpSpLocks/>
          </p:cNvGrpSpPr>
          <p:nvPr/>
        </p:nvGrpSpPr>
        <p:grpSpPr bwMode="auto">
          <a:xfrm>
            <a:off x="5715000" y="1905000"/>
            <a:ext cx="2133600" cy="850900"/>
            <a:chOff x="2492" y="1396"/>
            <a:chExt cx="912" cy="296"/>
          </a:xfrm>
        </p:grpSpPr>
        <p:sp>
          <p:nvSpPr>
            <p:cNvPr id="195589" name="Oval 5"/>
            <p:cNvSpPr>
              <a:spLocks noChangeArrowheads="1"/>
            </p:cNvSpPr>
            <p:nvPr/>
          </p:nvSpPr>
          <p:spPr bwMode="auto">
            <a:xfrm>
              <a:off x="2496" y="1604"/>
              <a:ext cx="904" cy="88"/>
            </a:xfrm>
            <a:prstGeom prst="ellipse">
              <a:avLst/>
            </a:prstGeom>
            <a:gradFill rotWithShape="0">
              <a:gsLst>
                <a:gs pos="0">
                  <a:srgbClr val="F9FD44">
                    <a:gamma/>
                    <a:shade val="89804"/>
                    <a:invGamma/>
                  </a:srgbClr>
                </a:gs>
                <a:gs pos="50000">
                  <a:srgbClr val="F9FD44"/>
                </a:gs>
                <a:gs pos="100000">
                  <a:srgbClr val="F9FD44">
                    <a:gamma/>
                    <a:shade val="89804"/>
                    <a:invGamma/>
                  </a:srgbClr>
                </a:gs>
              </a:gsLst>
              <a:lin ang="0" scaled="1"/>
            </a:gradFill>
            <a:ln w="12700">
              <a:solidFill>
                <a:schemeClr val="tx1"/>
              </a:solidFill>
              <a:round/>
              <a:headEnd/>
              <a:tailEnd/>
            </a:ln>
            <a:effectLst/>
          </p:spPr>
          <p:txBody>
            <a:bodyPr wrap="none" anchor="ctr"/>
            <a:lstStyle/>
            <a:p>
              <a:endParaRPr lang="en-US"/>
            </a:p>
          </p:txBody>
        </p:sp>
        <p:sp>
          <p:nvSpPr>
            <p:cNvPr id="195590" name="Rectangle 6"/>
            <p:cNvSpPr>
              <a:spLocks noChangeArrowheads="1"/>
            </p:cNvSpPr>
            <p:nvPr/>
          </p:nvSpPr>
          <p:spPr bwMode="auto">
            <a:xfrm>
              <a:off x="2492" y="1430"/>
              <a:ext cx="912" cy="228"/>
            </a:xfrm>
            <a:prstGeom prst="rect">
              <a:avLst/>
            </a:prstGeom>
            <a:gradFill rotWithShape="0">
              <a:gsLst>
                <a:gs pos="0">
                  <a:srgbClr val="F9FD44">
                    <a:gamma/>
                    <a:shade val="89804"/>
                    <a:invGamma/>
                  </a:srgbClr>
                </a:gs>
                <a:gs pos="50000">
                  <a:srgbClr val="F9FD44"/>
                </a:gs>
                <a:gs pos="100000">
                  <a:srgbClr val="F9FD44">
                    <a:gamma/>
                    <a:shade val="89804"/>
                    <a:invGamma/>
                  </a:srgbClr>
                </a:gs>
              </a:gsLst>
              <a:lin ang="0" scaled="1"/>
            </a:gradFill>
            <a:ln w="9525">
              <a:noFill/>
              <a:miter lim="800000"/>
              <a:headEnd/>
              <a:tailEnd/>
            </a:ln>
            <a:effectLst/>
          </p:spPr>
          <p:txBody>
            <a:bodyPr wrap="none" anchor="ctr"/>
            <a:lstStyle/>
            <a:p>
              <a:endParaRPr lang="en-US"/>
            </a:p>
          </p:txBody>
        </p:sp>
        <p:sp>
          <p:nvSpPr>
            <p:cNvPr id="195591" name="Oval 7"/>
            <p:cNvSpPr>
              <a:spLocks noChangeArrowheads="1"/>
            </p:cNvSpPr>
            <p:nvPr/>
          </p:nvSpPr>
          <p:spPr bwMode="auto">
            <a:xfrm>
              <a:off x="2496" y="1396"/>
              <a:ext cx="904" cy="86"/>
            </a:xfrm>
            <a:prstGeom prst="ellipse">
              <a:avLst/>
            </a:prstGeom>
            <a:gradFill rotWithShape="0">
              <a:gsLst>
                <a:gs pos="0">
                  <a:srgbClr val="F9FD44">
                    <a:gamma/>
                    <a:shade val="89804"/>
                    <a:invGamma/>
                  </a:srgbClr>
                </a:gs>
                <a:gs pos="50000">
                  <a:srgbClr val="F9FD44"/>
                </a:gs>
                <a:gs pos="100000">
                  <a:srgbClr val="F9FD44">
                    <a:gamma/>
                    <a:shade val="89804"/>
                    <a:invGamma/>
                  </a:srgbClr>
                </a:gs>
              </a:gsLst>
              <a:lin ang="0" scaled="1"/>
            </a:gradFill>
            <a:ln w="12700">
              <a:solidFill>
                <a:schemeClr val="tx1"/>
              </a:solidFill>
              <a:round/>
              <a:headEnd/>
              <a:tailEnd/>
            </a:ln>
            <a:effectLst/>
          </p:spPr>
          <p:txBody>
            <a:bodyPr wrap="none" anchor="ctr"/>
            <a:lstStyle/>
            <a:p>
              <a:endParaRPr lang="en-US"/>
            </a:p>
          </p:txBody>
        </p:sp>
      </p:grpSp>
      <p:grpSp>
        <p:nvGrpSpPr>
          <p:cNvPr id="195592" name="Group 8"/>
          <p:cNvGrpSpPr>
            <a:grpSpLocks/>
          </p:cNvGrpSpPr>
          <p:nvPr/>
        </p:nvGrpSpPr>
        <p:grpSpPr bwMode="auto">
          <a:xfrm>
            <a:off x="6477000" y="3352800"/>
            <a:ext cx="685800" cy="317500"/>
            <a:chOff x="2492" y="1396"/>
            <a:chExt cx="912" cy="296"/>
          </a:xfrm>
        </p:grpSpPr>
        <p:sp>
          <p:nvSpPr>
            <p:cNvPr id="195593" name="Oval 9"/>
            <p:cNvSpPr>
              <a:spLocks noChangeArrowheads="1"/>
            </p:cNvSpPr>
            <p:nvPr/>
          </p:nvSpPr>
          <p:spPr bwMode="auto">
            <a:xfrm>
              <a:off x="2496" y="1604"/>
              <a:ext cx="904" cy="88"/>
            </a:xfrm>
            <a:prstGeom prst="ellipse">
              <a:avLst/>
            </a:prstGeom>
            <a:gradFill rotWithShape="0">
              <a:gsLst>
                <a:gs pos="0">
                  <a:srgbClr val="F9FD44">
                    <a:gamma/>
                    <a:shade val="89804"/>
                    <a:invGamma/>
                  </a:srgbClr>
                </a:gs>
                <a:gs pos="50000">
                  <a:srgbClr val="F9FD44"/>
                </a:gs>
                <a:gs pos="100000">
                  <a:srgbClr val="F9FD44">
                    <a:gamma/>
                    <a:shade val="89804"/>
                    <a:invGamma/>
                  </a:srgbClr>
                </a:gs>
              </a:gsLst>
              <a:lin ang="0" scaled="1"/>
            </a:gradFill>
            <a:ln w="12700">
              <a:solidFill>
                <a:schemeClr val="tx1"/>
              </a:solidFill>
              <a:round/>
              <a:headEnd/>
              <a:tailEnd/>
            </a:ln>
            <a:effectLst/>
          </p:spPr>
          <p:txBody>
            <a:bodyPr wrap="none" anchor="ctr"/>
            <a:lstStyle/>
            <a:p>
              <a:endParaRPr lang="en-US"/>
            </a:p>
          </p:txBody>
        </p:sp>
        <p:sp>
          <p:nvSpPr>
            <p:cNvPr id="195594" name="Rectangle 10"/>
            <p:cNvSpPr>
              <a:spLocks noChangeArrowheads="1"/>
            </p:cNvSpPr>
            <p:nvPr/>
          </p:nvSpPr>
          <p:spPr bwMode="auto">
            <a:xfrm>
              <a:off x="2492" y="1430"/>
              <a:ext cx="912" cy="228"/>
            </a:xfrm>
            <a:prstGeom prst="rect">
              <a:avLst/>
            </a:prstGeom>
            <a:gradFill rotWithShape="0">
              <a:gsLst>
                <a:gs pos="0">
                  <a:srgbClr val="F9FD44">
                    <a:gamma/>
                    <a:shade val="89804"/>
                    <a:invGamma/>
                  </a:srgbClr>
                </a:gs>
                <a:gs pos="50000">
                  <a:srgbClr val="F9FD44"/>
                </a:gs>
                <a:gs pos="100000">
                  <a:srgbClr val="F9FD44">
                    <a:gamma/>
                    <a:shade val="89804"/>
                    <a:invGamma/>
                  </a:srgbClr>
                </a:gs>
              </a:gsLst>
              <a:lin ang="0" scaled="1"/>
            </a:gradFill>
            <a:ln w="9525">
              <a:noFill/>
              <a:miter lim="800000"/>
              <a:headEnd/>
              <a:tailEnd/>
            </a:ln>
            <a:effectLst/>
          </p:spPr>
          <p:txBody>
            <a:bodyPr wrap="none" anchor="ctr"/>
            <a:lstStyle/>
            <a:p>
              <a:endParaRPr lang="en-US"/>
            </a:p>
          </p:txBody>
        </p:sp>
        <p:sp>
          <p:nvSpPr>
            <p:cNvPr id="195595" name="Oval 11"/>
            <p:cNvSpPr>
              <a:spLocks noChangeArrowheads="1"/>
            </p:cNvSpPr>
            <p:nvPr/>
          </p:nvSpPr>
          <p:spPr bwMode="auto">
            <a:xfrm>
              <a:off x="2496" y="1396"/>
              <a:ext cx="904" cy="86"/>
            </a:xfrm>
            <a:prstGeom prst="ellipse">
              <a:avLst/>
            </a:prstGeom>
            <a:gradFill rotWithShape="0">
              <a:gsLst>
                <a:gs pos="0">
                  <a:srgbClr val="F9FD44">
                    <a:gamma/>
                    <a:shade val="89804"/>
                    <a:invGamma/>
                  </a:srgbClr>
                </a:gs>
                <a:gs pos="50000">
                  <a:srgbClr val="F9FD44"/>
                </a:gs>
                <a:gs pos="100000">
                  <a:srgbClr val="F9FD44">
                    <a:gamma/>
                    <a:shade val="89804"/>
                    <a:invGamma/>
                  </a:srgbClr>
                </a:gs>
              </a:gsLst>
              <a:lin ang="0" scaled="1"/>
            </a:gradFill>
            <a:ln w="12700">
              <a:solidFill>
                <a:schemeClr val="tx1"/>
              </a:solidFill>
              <a:round/>
              <a:headEnd/>
              <a:tailEnd/>
            </a:ln>
            <a:effectLst/>
          </p:spPr>
          <p:txBody>
            <a:bodyPr wrap="none" anchor="ctr"/>
            <a:lstStyle/>
            <a:p>
              <a:endParaRPr lang="en-US"/>
            </a:p>
          </p:txBody>
        </p:sp>
      </p:grpSp>
      <p:grpSp>
        <p:nvGrpSpPr>
          <p:cNvPr id="195596" name="Group 12"/>
          <p:cNvGrpSpPr>
            <a:grpSpLocks/>
          </p:cNvGrpSpPr>
          <p:nvPr/>
        </p:nvGrpSpPr>
        <p:grpSpPr bwMode="auto">
          <a:xfrm>
            <a:off x="6477000" y="4038600"/>
            <a:ext cx="685800" cy="317500"/>
            <a:chOff x="2492" y="1396"/>
            <a:chExt cx="912" cy="296"/>
          </a:xfrm>
        </p:grpSpPr>
        <p:sp>
          <p:nvSpPr>
            <p:cNvPr id="195597" name="Oval 13"/>
            <p:cNvSpPr>
              <a:spLocks noChangeArrowheads="1"/>
            </p:cNvSpPr>
            <p:nvPr/>
          </p:nvSpPr>
          <p:spPr bwMode="auto">
            <a:xfrm>
              <a:off x="2496" y="1604"/>
              <a:ext cx="904" cy="88"/>
            </a:xfrm>
            <a:prstGeom prst="ellipse">
              <a:avLst/>
            </a:prstGeom>
            <a:gradFill rotWithShape="0">
              <a:gsLst>
                <a:gs pos="0">
                  <a:srgbClr val="F9FD44">
                    <a:gamma/>
                    <a:shade val="89804"/>
                    <a:invGamma/>
                  </a:srgbClr>
                </a:gs>
                <a:gs pos="50000">
                  <a:srgbClr val="F9FD44"/>
                </a:gs>
                <a:gs pos="100000">
                  <a:srgbClr val="F9FD44">
                    <a:gamma/>
                    <a:shade val="89804"/>
                    <a:invGamma/>
                  </a:srgbClr>
                </a:gs>
              </a:gsLst>
              <a:lin ang="0" scaled="1"/>
            </a:gradFill>
            <a:ln w="12700">
              <a:solidFill>
                <a:schemeClr val="tx1"/>
              </a:solidFill>
              <a:round/>
              <a:headEnd/>
              <a:tailEnd/>
            </a:ln>
            <a:effectLst/>
          </p:spPr>
          <p:txBody>
            <a:bodyPr wrap="none" anchor="ctr"/>
            <a:lstStyle/>
            <a:p>
              <a:endParaRPr lang="en-US"/>
            </a:p>
          </p:txBody>
        </p:sp>
        <p:sp>
          <p:nvSpPr>
            <p:cNvPr id="195598" name="Rectangle 14"/>
            <p:cNvSpPr>
              <a:spLocks noChangeArrowheads="1"/>
            </p:cNvSpPr>
            <p:nvPr/>
          </p:nvSpPr>
          <p:spPr bwMode="auto">
            <a:xfrm>
              <a:off x="2492" y="1430"/>
              <a:ext cx="912" cy="228"/>
            </a:xfrm>
            <a:prstGeom prst="rect">
              <a:avLst/>
            </a:prstGeom>
            <a:gradFill rotWithShape="0">
              <a:gsLst>
                <a:gs pos="0">
                  <a:srgbClr val="F9FD44">
                    <a:gamma/>
                    <a:shade val="89804"/>
                    <a:invGamma/>
                  </a:srgbClr>
                </a:gs>
                <a:gs pos="50000">
                  <a:srgbClr val="F9FD44"/>
                </a:gs>
                <a:gs pos="100000">
                  <a:srgbClr val="F9FD44">
                    <a:gamma/>
                    <a:shade val="89804"/>
                    <a:invGamma/>
                  </a:srgbClr>
                </a:gs>
              </a:gsLst>
              <a:lin ang="0" scaled="1"/>
            </a:gradFill>
            <a:ln w="9525">
              <a:noFill/>
              <a:miter lim="800000"/>
              <a:headEnd/>
              <a:tailEnd/>
            </a:ln>
            <a:effectLst/>
          </p:spPr>
          <p:txBody>
            <a:bodyPr wrap="none" anchor="ctr"/>
            <a:lstStyle/>
            <a:p>
              <a:endParaRPr lang="en-US"/>
            </a:p>
          </p:txBody>
        </p:sp>
        <p:sp>
          <p:nvSpPr>
            <p:cNvPr id="195599" name="Oval 15"/>
            <p:cNvSpPr>
              <a:spLocks noChangeArrowheads="1"/>
            </p:cNvSpPr>
            <p:nvPr/>
          </p:nvSpPr>
          <p:spPr bwMode="auto">
            <a:xfrm>
              <a:off x="2496" y="1396"/>
              <a:ext cx="904" cy="86"/>
            </a:xfrm>
            <a:prstGeom prst="ellipse">
              <a:avLst/>
            </a:prstGeom>
            <a:gradFill rotWithShape="0">
              <a:gsLst>
                <a:gs pos="0">
                  <a:srgbClr val="F9FD44">
                    <a:gamma/>
                    <a:shade val="89804"/>
                    <a:invGamma/>
                  </a:srgbClr>
                </a:gs>
                <a:gs pos="50000">
                  <a:srgbClr val="F9FD44"/>
                </a:gs>
                <a:gs pos="100000">
                  <a:srgbClr val="F9FD44">
                    <a:gamma/>
                    <a:shade val="89804"/>
                    <a:invGamma/>
                  </a:srgbClr>
                </a:gs>
              </a:gsLst>
              <a:lin ang="0" scaled="1"/>
            </a:gradFill>
            <a:ln w="12700">
              <a:solidFill>
                <a:schemeClr val="tx1"/>
              </a:solidFill>
              <a:round/>
              <a:headEnd/>
              <a:tailEnd/>
            </a:ln>
            <a:effectLst/>
          </p:spPr>
          <p:txBody>
            <a:bodyPr wrap="none" anchor="ctr"/>
            <a:lstStyle/>
            <a:p>
              <a:endParaRPr lang="en-US"/>
            </a:p>
          </p:txBody>
        </p:sp>
      </p:grpSp>
      <p:grpSp>
        <p:nvGrpSpPr>
          <p:cNvPr id="195600" name="Group 16"/>
          <p:cNvGrpSpPr>
            <a:grpSpLocks/>
          </p:cNvGrpSpPr>
          <p:nvPr/>
        </p:nvGrpSpPr>
        <p:grpSpPr bwMode="auto">
          <a:xfrm>
            <a:off x="5791200" y="3733800"/>
            <a:ext cx="685800" cy="317500"/>
            <a:chOff x="2492" y="1396"/>
            <a:chExt cx="912" cy="296"/>
          </a:xfrm>
        </p:grpSpPr>
        <p:sp>
          <p:nvSpPr>
            <p:cNvPr id="195601" name="Oval 17"/>
            <p:cNvSpPr>
              <a:spLocks noChangeArrowheads="1"/>
            </p:cNvSpPr>
            <p:nvPr/>
          </p:nvSpPr>
          <p:spPr bwMode="auto">
            <a:xfrm>
              <a:off x="2496" y="1604"/>
              <a:ext cx="904" cy="88"/>
            </a:xfrm>
            <a:prstGeom prst="ellipse">
              <a:avLst/>
            </a:prstGeom>
            <a:gradFill rotWithShape="0">
              <a:gsLst>
                <a:gs pos="0">
                  <a:srgbClr val="F9FD44">
                    <a:gamma/>
                    <a:shade val="89804"/>
                    <a:invGamma/>
                  </a:srgbClr>
                </a:gs>
                <a:gs pos="50000">
                  <a:srgbClr val="F9FD44"/>
                </a:gs>
                <a:gs pos="100000">
                  <a:srgbClr val="F9FD44">
                    <a:gamma/>
                    <a:shade val="89804"/>
                    <a:invGamma/>
                  </a:srgbClr>
                </a:gs>
              </a:gsLst>
              <a:lin ang="0" scaled="1"/>
            </a:gradFill>
            <a:ln w="12700">
              <a:solidFill>
                <a:schemeClr val="tx1"/>
              </a:solidFill>
              <a:round/>
              <a:headEnd/>
              <a:tailEnd/>
            </a:ln>
            <a:effectLst/>
          </p:spPr>
          <p:txBody>
            <a:bodyPr wrap="none" anchor="ctr"/>
            <a:lstStyle/>
            <a:p>
              <a:endParaRPr lang="en-US"/>
            </a:p>
          </p:txBody>
        </p:sp>
        <p:sp>
          <p:nvSpPr>
            <p:cNvPr id="195602" name="Rectangle 18"/>
            <p:cNvSpPr>
              <a:spLocks noChangeArrowheads="1"/>
            </p:cNvSpPr>
            <p:nvPr/>
          </p:nvSpPr>
          <p:spPr bwMode="auto">
            <a:xfrm>
              <a:off x="2492" y="1430"/>
              <a:ext cx="912" cy="228"/>
            </a:xfrm>
            <a:prstGeom prst="rect">
              <a:avLst/>
            </a:prstGeom>
            <a:gradFill rotWithShape="0">
              <a:gsLst>
                <a:gs pos="0">
                  <a:srgbClr val="F9FD44">
                    <a:gamma/>
                    <a:shade val="89804"/>
                    <a:invGamma/>
                  </a:srgbClr>
                </a:gs>
                <a:gs pos="50000">
                  <a:srgbClr val="F9FD44"/>
                </a:gs>
                <a:gs pos="100000">
                  <a:srgbClr val="F9FD44">
                    <a:gamma/>
                    <a:shade val="89804"/>
                    <a:invGamma/>
                  </a:srgbClr>
                </a:gs>
              </a:gsLst>
              <a:lin ang="0" scaled="1"/>
            </a:gradFill>
            <a:ln w="9525">
              <a:noFill/>
              <a:miter lim="800000"/>
              <a:headEnd/>
              <a:tailEnd/>
            </a:ln>
            <a:effectLst/>
          </p:spPr>
          <p:txBody>
            <a:bodyPr wrap="none" anchor="ctr"/>
            <a:lstStyle/>
            <a:p>
              <a:endParaRPr lang="en-US"/>
            </a:p>
          </p:txBody>
        </p:sp>
        <p:sp>
          <p:nvSpPr>
            <p:cNvPr id="195603" name="Oval 19"/>
            <p:cNvSpPr>
              <a:spLocks noChangeArrowheads="1"/>
            </p:cNvSpPr>
            <p:nvPr/>
          </p:nvSpPr>
          <p:spPr bwMode="auto">
            <a:xfrm>
              <a:off x="2496" y="1396"/>
              <a:ext cx="904" cy="86"/>
            </a:xfrm>
            <a:prstGeom prst="ellipse">
              <a:avLst/>
            </a:prstGeom>
            <a:gradFill rotWithShape="0">
              <a:gsLst>
                <a:gs pos="0">
                  <a:srgbClr val="F9FD44">
                    <a:gamma/>
                    <a:shade val="89804"/>
                    <a:invGamma/>
                  </a:srgbClr>
                </a:gs>
                <a:gs pos="50000">
                  <a:srgbClr val="F9FD44"/>
                </a:gs>
                <a:gs pos="100000">
                  <a:srgbClr val="F9FD44">
                    <a:gamma/>
                    <a:shade val="89804"/>
                    <a:invGamma/>
                  </a:srgbClr>
                </a:gs>
              </a:gsLst>
              <a:lin ang="0" scaled="1"/>
            </a:gradFill>
            <a:ln w="12700">
              <a:solidFill>
                <a:schemeClr val="tx1"/>
              </a:solidFill>
              <a:round/>
              <a:headEnd/>
              <a:tailEnd/>
            </a:ln>
            <a:effectLst/>
          </p:spPr>
          <p:txBody>
            <a:bodyPr wrap="none" anchor="ctr"/>
            <a:lstStyle/>
            <a:p>
              <a:endParaRPr lang="en-US"/>
            </a:p>
          </p:txBody>
        </p:sp>
      </p:grpSp>
      <p:grpSp>
        <p:nvGrpSpPr>
          <p:cNvPr id="195604" name="Group 20"/>
          <p:cNvGrpSpPr>
            <a:grpSpLocks/>
          </p:cNvGrpSpPr>
          <p:nvPr/>
        </p:nvGrpSpPr>
        <p:grpSpPr bwMode="auto">
          <a:xfrm>
            <a:off x="7162800" y="3733800"/>
            <a:ext cx="685800" cy="317500"/>
            <a:chOff x="2492" y="1396"/>
            <a:chExt cx="912" cy="296"/>
          </a:xfrm>
        </p:grpSpPr>
        <p:sp>
          <p:nvSpPr>
            <p:cNvPr id="195605" name="Oval 21"/>
            <p:cNvSpPr>
              <a:spLocks noChangeArrowheads="1"/>
            </p:cNvSpPr>
            <p:nvPr/>
          </p:nvSpPr>
          <p:spPr bwMode="auto">
            <a:xfrm>
              <a:off x="2496" y="1604"/>
              <a:ext cx="904" cy="88"/>
            </a:xfrm>
            <a:prstGeom prst="ellipse">
              <a:avLst/>
            </a:prstGeom>
            <a:gradFill rotWithShape="0">
              <a:gsLst>
                <a:gs pos="0">
                  <a:srgbClr val="F9FD44">
                    <a:gamma/>
                    <a:shade val="89804"/>
                    <a:invGamma/>
                  </a:srgbClr>
                </a:gs>
                <a:gs pos="50000">
                  <a:srgbClr val="F9FD44"/>
                </a:gs>
                <a:gs pos="100000">
                  <a:srgbClr val="F9FD44">
                    <a:gamma/>
                    <a:shade val="89804"/>
                    <a:invGamma/>
                  </a:srgbClr>
                </a:gs>
              </a:gsLst>
              <a:lin ang="0" scaled="1"/>
            </a:gradFill>
            <a:ln w="12700">
              <a:solidFill>
                <a:schemeClr val="tx1"/>
              </a:solidFill>
              <a:round/>
              <a:headEnd/>
              <a:tailEnd/>
            </a:ln>
            <a:effectLst/>
          </p:spPr>
          <p:txBody>
            <a:bodyPr wrap="none" anchor="ctr"/>
            <a:lstStyle/>
            <a:p>
              <a:endParaRPr lang="en-US"/>
            </a:p>
          </p:txBody>
        </p:sp>
        <p:sp>
          <p:nvSpPr>
            <p:cNvPr id="195606" name="Rectangle 22"/>
            <p:cNvSpPr>
              <a:spLocks noChangeArrowheads="1"/>
            </p:cNvSpPr>
            <p:nvPr/>
          </p:nvSpPr>
          <p:spPr bwMode="auto">
            <a:xfrm>
              <a:off x="2492" y="1430"/>
              <a:ext cx="912" cy="228"/>
            </a:xfrm>
            <a:prstGeom prst="rect">
              <a:avLst/>
            </a:prstGeom>
            <a:gradFill rotWithShape="0">
              <a:gsLst>
                <a:gs pos="0">
                  <a:srgbClr val="F9FD44">
                    <a:gamma/>
                    <a:shade val="89804"/>
                    <a:invGamma/>
                  </a:srgbClr>
                </a:gs>
                <a:gs pos="50000">
                  <a:srgbClr val="F9FD44"/>
                </a:gs>
                <a:gs pos="100000">
                  <a:srgbClr val="F9FD44">
                    <a:gamma/>
                    <a:shade val="89804"/>
                    <a:invGamma/>
                  </a:srgbClr>
                </a:gs>
              </a:gsLst>
              <a:lin ang="0" scaled="1"/>
            </a:gradFill>
            <a:ln w="9525">
              <a:noFill/>
              <a:miter lim="800000"/>
              <a:headEnd/>
              <a:tailEnd/>
            </a:ln>
            <a:effectLst/>
          </p:spPr>
          <p:txBody>
            <a:bodyPr wrap="none" anchor="ctr"/>
            <a:lstStyle/>
            <a:p>
              <a:endParaRPr lang="en-US"/>
            </a:p>
          </p:txBody>
        </p:sp>
        <p:sp>
          <p:nvSpPr>
            <p:cNvPr id="195607" name="Oval 23"/>
            <p:cNvSpPr>
              <a:spLocks noChangeArrowheads="1"/>
            </p:cNvSpPr>
            <p:nvPr/>
          </p:nvSpPr>
          <p:spPr bwMode="auto">
            <a:xfrm>
              <a:off x="2496" y="1396"/>
              <a:ext cx="904" cy="86"/>
            </a:xfrm>
            <a:prstGeom prst="ellipse">
              <a:avLst/>
            </a:prstGeom>
            <a:gradFill rotWithShape="0">
              <a:gsLst>
                <a:gs pos="0">
                  <a:srgbClr val="F9FD44">
                    <a:gamma/>
                    <a:shade val="89804"/>
                    <a:invGamma/>
                  </a:srgbClr>
                </a:gs>
                <a:gs pos="50000">
                  <a:srgbClr val="F9FD44"/>
                </a:gs>
                <a:gs pos="100000">
                  <a:srgbClr val="F9FD44">
                    <a:gamma/>
                    <a:shade val="89804"/>
                    <a:invGamma/>
                  </a:srgbClr>
                </a:gs>
              </a:gsLst>
              <a:lin ang="0" scaled="1"/>
            </a:gradFill>
            <a:ln w="12700">
              <a:solidFill>
                <a:schemeClr val="tx1"/>
              </a:solidFill>
              <a:round/>
              <a:headEnd/>
              <a:tailEnd/>
            </a:ln>
            <a:effectLst/>
          </p:spPr>
          <p:txBody>
            <a:bodyPr wrap="none" anchor="ctr"/>
            <a:lstStyle/>
            <a:p>
              <a:endParaRPr lang="en-US"/>
            </a:p>
          </p:txBody>
        </p:sp>
      </p:grpSp>
      <p:grpSp>
        <p:nvGrpSpPr>
          <p:cNvPr id="195608" name="Group 24"/>
          <p:cNvGrpSpPr>
            <a:grpSpLocks/>
          </p:cNvGrpSpPr>
          <p:nvPr/>
        </p:nvGrpSpPr>
        <p:grpSpPr bwMode="auto">
          <a:xfrm>
            <a:off x="5715000" y="4724400"/>
            <a:ext cx="2057400" cy="1460500"/>
            <a:chOff x="3264" y="2976"/>
            <a:chExt cx="2016" cy="1016"/>
          </a:xfrm>
        </p:grpSpPr>
        <p:grpSp>
          <p:nvGrpSpPr>
            <p:cNvPr id="195609" name="Group 25"/>
            <p:cNvGrpSpPr>
              <a:grpSpLocks/>
            </p:cNvGrpSpPr>
            <p:nvPr/>
          </p:nvGrpSpPr>
          <p:grpSpPr bwMode="auto">
            <a:xfrm>
              <a:off x="3264" y="3360"/>
              <a:ext cx="768" cy="296"/>
              <a:chOff x="2492" y="1396"/>
              <a:chExt cx="912" cy="296"/>
            </a:xfrm>
          </p:grpSpPr>
          <p:sp>
            <p:nvSpPr>
              <p:cNvPr id="195610" name="Oval 26"/>
              <p:cNvSpPr>
                <a:spLocks noChangeArrowheads="1"/>
              </p:cNvSpPr>
              <p:nvPr/>
            </p:nvSpPr>
            <p:spPr bwMode="auto">
              <a:xfrm>
                <a:off x="2496" y="1604"/>
                <a:ext cx="904" cy="88"/>
              </a:xfrm>
              <a:prstGeom prst="ellipse">
                <a:avLst/>
              </a:prstGeom>
              <a:gradFill rotWithShape="0">
                <a:gsLst>
                  <a:gs pos="0">
                    <a:srgbClr val="F9FD44">
                      <a:gamma/>
                      <a:shade val="89804"/>
                      <a:invGamma/>
                    </a:srgbClr>
                  </a:gs>
                  <a:gs pos="50000">
                    <a:srgbClr val="F9FD44"/>
                  </a:gs>
                  <a:gs pos="100000">
                    <a:srgbClr val="F9FD44">
                      <a:gamma/>
                      <a:shade val="89804"/>
                      <a:invGamma/>
                    </a:srgbClr>
                  </a:gs>
                </a:gsLst>
                <a:lin ang="0" scaled="1"/>
              </a:gradFill>
              <a:ln w="12700">
                <a:solidFill>
                  <a:schemeClr val="tx1"/>
                </a:solidFill>
                <a:round/>
                <a:headEnd/>
                <a:tailEnd/>
              </a:ln>
              <a:effectLst/>
            </p:spPr>
            <p:txBody>
              <a:bodyPr wrap="none" anchor="ctr"/>
              <a:lstStyle/>
              <a:p>
                <a:endParaRPr lang="en-US"/>
              </a:p>
            </p:txBody>
          </p:sp>
          <p:sp>
            <p:nvSpPr>
              <p:cNvPr id="195611" name="Rectangle 27"/>
              <p:cNvSpPr>
                <a:spLocks noChangeArrowheads="1"/>
              </p:cNvSpPr>
              <p:nvPr/>
            </p:nvSpPr>
            <p:spPr bwMode="auto">
              <a:xfrm>
                <a:off x="2492" y="1430"/>
                <a:ext cx="912" cy="228"/>
              </a:xfrm>
              <a:prstGeom prst="rect">
                <a:avLst/>
              </a:prstGeom>
              <a:gradFill rotWithShape="0">
                <a:gsLst>
                  <a:gs pos="0">
                    <a:srgbClr val="F9FD44">
                      <a:gamma/>
                      <a:shade val="89804"/>
                      <a:invGamma/>
                    </a:srgbClr>
                  </a:gs>
                  <a:gs pos="50000">
                    <a:srgbClr val="F9FD44"/>
                  </a:gs>
                  <a:gs pos="100000">
                    <a:srgbClr val="F9FD44">
                      <a:gamma/>
                      <a:shade val="89804"/>
                      <a:invGamma/>
                    </a:srgbClr>
                  </a:gs>
                </a:gsLst>
                <a:lin ang="0" scaled="1"/>
              </a:gradFill>
              <a:ln w="9525">
                <a:noFill/>
                <a:miter lim="800000"/>
                <a:headEnd/>
                <a:tailEnd/>
              </a:ln>
              <a:effectLst/>
            </p:spPr>
            <p:txBody>
              <a:bodyPr wrap="none" anchor="ctr"/>
              <a:lstStyle/>
              <a:p>
                <a:endParaRPr lang="en-US"/>
              </a:p>
            </p:txBody>
          </p:sp>
          <p:sp>
            <p:nvSpPr>
              <p:cNvPr id="195612" name="Oval 28"/>
              <p:cNvSpPr>
                <a:spLocks noChangeArrowheads="1"/>
              </p:cNvSpPr>
              <p:nvPr/>
            </p:nvSpPr>
            <p:spPr bwMode="auto">
              <a:xfrm>
                <a:off x="2496" y="1396"/>
                <a:ext cx="904" cy="86"/>
              </a:xfrm>
              <a:prstGeom prst="ellipse">
                <a:avLst/>
              </a:prstGeom>
              <a:gradFill rotWithShape="0">
                <a:gsLst>
                  <a:gs pos="0">
                    <a:srgbClr val="F9FD44">
                      <a:gamma/>
                      <a:shade val="89804"/>
                      <a:invGamma/>
                    </a:srgbClr>
                  </a:gs>
                  <a:gs pos="50000">
                    <a:srgbClr val="F9FD44"/>
                  </a:gs>
                  <a:gs pos="100000">
                    <a:srgbClr val="F9FD44">
                      <a:gamma/>
                      <a:shade val="89804"/>
                      <a:invGamma/>
                    </a:srgbClr>
                  </a:gs>
                </a:gsLst>
                <a:lin ang="0" scaled="1"/>
              </a:gradFill>
              <a:ln w="12700">
                <a:solidFill>
                  <a:schemeClr val="tx1"/>
                </a:solidFill>
                <a:round/>
                <a:headEnd/>
                <a:tailEnd/>
              </a:ln>
              <a:effectLst/>
            </p:spPr>
            <p:txBody>
              <a:bodyPr wrap="none" anchor="ctr"/>
              <a:lstStyle/>
              <a:p>
                <a:endParaRPr lang="en-US"/>
              </a:p>
            </p:txBody>
          </p:sp>
        </p:grpSp>
        <p:grpSp>
          <p:nvGrpSpPr>
            <p:cNvPr id="195613" name="Group 29"/>
            <p:cNvGrpSpPr>
              <a:grpSpLocks/>
            </p:cNvGrpSpPr>
            <p:nvPr/>
          </p:nvGrpSpPr>
          <p:grpSpPr bwMode="auto">
            <a:xfrm>
              <a:off x="4512" y="2976"/>
              <a:ext cx="432" cy="200"/>
              <a:chOff x="2492" y="1396"/>
              <a:chExt cx="912" cy="296"/>
            </a:xfrm>
          </p:grpSpPr>
          <p:sp>
            <p:nvSpPr>
              <p:cNvPr id="195614" name="Oval 30"/>
              <p:cNvSpPr>
                <a:spLocks noChangeArrowheads="1"/>
              </p:cNvSpPr>
              <p:nvPr/>
            </p:nvSpPr>
            <p:spPr bwMode="auto">
              <a:xfrm>
                <a:off x="2496" y="1604"/>
                <a:ext cx="904" cy="88"/>
              </a:xfrm>
              <a:prstGeom prst="ellipse">
                <a:avLst/>
              </a:prstGeom>
              <a:gradFill rotWithShape="0">
                <a:gsLst>
                  <a:gs pos="0">
                    <a:srgbClr val="F9FD44">
                      <a:gamma/>
                      <a:shade val="89804"/>
                      <a:invGamma/>
                    </a:srgbClr>
                  </a:gs>
                  <a:gs pos="50000">
                    <a:srgbClr val="F9FD44"/>
                  </a:gs>
                  <a:gs pos="100000">
                    <a:srgbClr val="F9FD44">
                      <a:gamma/>
                      <a:shade val="89804"/>
                      <a:invGamma/>
                    </a:srgbClr>
                  </a:gs>
                </a:gsLst>
                <a:lin ang="0" scaled="1"/>
              </a:gradFill>
              <a:ln w="12700">
                <a:solidFill>
                  <a:schemeClr val="tx1"/>
                </a:solidFill>
                <a:round/>
                <a:headEnd/>
                <a:tailEnd/>
              </a:ln>
              <a:effectLst/>
            </p:spPr>
            <p:txBody>
              <a:bodyPr wrap="none" anchor="ctr"/>
              <a:lstStyle/>
              <a:p>
                <a:endParaRPr lang="en-US"/>
              </a:p>
            </p:txBody>
          </p:sp>
          <p:sp>
            <p:nvSpPr>
              <p:cNvPr id="195615" name="Rectangle 31"/>
              <p:cNvSpPr>
                <a:spLocks noChangeArrowheads="1"/>
              </p:cNvSpPr>
              <p:nvPr/>
            </p:nvSpPr>
            <p:spPr bwMode="auto">
              <a:xfrm>
                <a:off x="2492" y="1430"/>
                <a:ext cx="912" cy="228"/>
              </a:xfrm>
              <a:prstGeom prst="rect">
                <a:avLst/>
              </a:prstGeom>
              <a:gradFill rotWithShape="0">
                <a:gsLst>
                  <a:gs pos="0">
                    <a:srgbClr val="F9FD44">
                      <a:gamma/>
                      <a:shade val="89804"/>
                      <a:invGamma/>
                    </a:srgbClr>
                  </a:gs>
                  <a:gs pos="50000">
                    <a:srgbClr val="F9FD44"/>
                  </a:gs>
                  <a:gs pos="100000">
                    <a:srgbClr val="F9FD44">
                      <a:gamma/>
                      <a:shade val="89804"/>
                      <a:invGamma/>
                    </a:srgbClr>
                  </a:gs>
                </a:gsLst>
                <a:lin ang="0" scaled="1"/>
              </a:gradFill>
              <a:ln w="9525">
                <a:noFill/>
                <a:miter lim="800000"/>
                <a:headEnd/>
                <a:tailEnd/>
              </a:ln>
              <a:effectLst/>
            </p:spPr>
            <p:txBody>
              <a:bodyPr wrap="none" anchor="ctr"/>
              <a:lstStyle/>
              <a:p>
                <a:endParaRPr lang="en-US"/>
              </a:p>
            </p:txBody>
          </p:sp>
          <p:sp>
            <p:nvSpPr>
              <p:cNvPr id="195616" name="Oval 32"/>
              <p:cNvSpPr>
                <a:spLocks noChangeArrowheads="1"/>
              </p:cNvSpPr>
              <p:nvPr/>
            </p:nvSpPr>
            <p:spPr bwMode="auto">
              <a:xfrm>
                <a:off x="2496" y="1396"/>
                <a:ext cx="904" cy="86"/>
              </a:xfrm>
              <a:prstGeom prst="ellipse">
                <a:avLst/>
              </a:prstGeom>
              <a:gradFill rotWithShape="0">
                <a:gsLst>
                  <a:gs pos="0">
                    <a:srgbClr val="F9FD44">
                      <a:gamma/>
                      <a:shade val="89804"/>
                      <a:invGamma/>
                    </a:srgbClr>
                  </a:gs>
                  <a:gs pos="50000">
                    <a:srgbClr val="F9FD44"/>
                  </a:gs>
                  <a:gs pos="100000">
                    <a:srgbClr val="F9FD44">
                      <a:gamma/>
                      <a:shade val="89804"/>
                      <a:invGamma/>
                    </a:srgbClr>
                  </a:gs>
                </a:gsLst>
                <a:lin ang="0" scaled="1"/>
              </a:gradFill>
              <a:ln w="12700">
                <a:solidFill>
                  <a:schemeClr val="tx1"/>
                </a:solidFill>
                <a:round/>
                <a:headEnd/>
                <a:tailEnd/>
              </a:ln>
              <a:effectLst/>
            </p:spPr>
            <p:txBody>
              <a:bodyPr wrap="none" anchor="ctr"/>
              <a:lstStyle/>
              <a:p>
                <a:endParaRPr lang="en-US"/>
              </a:p>
            </p:txBody>
          </p:sp>
        </p:grpSp>
        <p:grpSp>
          <p:nvGrpSpPr>
            <p:cNvPr id="195617" name="Group 33"/>
            <p:cNvGrpSpPr>
              <a:grpSpLocks/>
            </p:cNvGrpSpPr>
            <p:nvPr/>
          </p:nvGrpSpPr>
          <p:grpSpPr bwMode="auto">
            <a:xfrm>
              <a:off x="4848" y="3408"/>
              <a:ext cx="432" cy="200"/>
              <a:chOff x="2492" y="1396"/>
              <a:chExt cx="912" cy="296"/>
            </a:xfrm>
          </p:grpSpPr>
          <p:sp>
            <p:nvSpPr>
              <p:cNvPr id="195618" name="Oval 34"/>
              <p:cNvSpPr>
                <a:spLocks noChangeArrowheads="1"/>
              </p:cNvSpPr>
              <p:nvPr/>
            </p:nvSpPr>
            <p:spPr bwMode="auto">
              <a:xfrm>
                <a:off x="2496" y="1604"/>
                <a:ext cx="904" cy="88"/>
              </a:xfrm>
              <a:prstGeom prst="ellipse">
                <a:avLst/>
              </a:prstGeom>
              <a:gradFill rotWithShape="0">
                <a:gsLst>
                  <a:gs pos="0">
                    <a:srgbClr val="F9FD44">
                      <a:gamma/>
                      <a:shade val="89804"/>
                      <a:invGamma/>
                    </a:srgbClr>
                  </a:gs>
                  <a:gs pos="50000">
                    <a:srgbClr val="F9FD44"/>
                  </a:gs>
                  <a:gs pos="100000">
                    <a:srgbClr val="F9FD44">
                      <a:gamma/>
                      <a:shade val="89804"/>
                      <a:invGamma/>
                    </a:srgbClr>
                  </a:gs>
                </a:gsLst>
                <a:lin ang="0" scaled="1"/>
              </a:gradFill>
              <a:ln w="12700">
                <a:solidFill>
                  <a:schemeClr val="tx1"/>
                </a:solidFill>
                <a:round/>
                <a:headEnd/>
                <a:tailEnd/>
              </a:ln>
              <a:effectLst/>
            </p:spPr>
            <p:txBody>
              <a:bodyPr wrap="none" anchor="ctr"/>
              <a:lstStyle/>
              <a:p>
                <a:endParaRPr lang="en-US"/>
              </a:p>
            </p:txBody>
          </p:sp>
          <p:sp>
            <p:nvSpPr>
              <p:cNvPr id="195619" name="Rectangle 35"/>
              <p:cNvSpPr>
                <a:spLocks noChangeArrowheads="1"/>
              </p:cNvSpPr>
              <p:nvPr/>
            </p:nvSpPr>
            <p:spPr bwMode="auto">
              <a:xfrm>
                <a:off x="2492" y="1430"/>
                <a:ext cx="912" cy="228"/>
              </a:xfrm>
              <a:prstGeom prst="rect">
                <a:avLst/>
              </a:prstGeom>
              <a:gradFill rotWithShape="0">
                <a:gsLst>
                  <a:gs pos="0">
                    <a:srgbClr val="F9FD44">
                      <a:gamma/>
                      <a:shade val="89804"/>
                      <a:invGamma/>
                    </a:srgbClr>
                  </a:gs>
                  <a:gs pos="50000">
                    <a:srgbClr val="F9FD44"/>
                  </a:gs>
                  <a:gs pos="100000">
                    <a:srgbClr val="F9FD44">
                      <a:gamma/>
                      <a:shade val="89804"/>
                      <a:invGamma/>
                    </a:srgbClr>
                  </a:gs>
                </a:gsLst>
                <a:lin ang="0" scaled="1"/>
              </a:gradFill>
              <a:ln w="9525">
                <a:noFill/>
                <a:miter lim="800000"/>
                <a:headEnd/>
                <a:tailEnd/>
              </a:ln>
              <a:effectLst/>
            </p:spPr>
            <p:txBody>
              <a:bodyPr wrap="none" anchor="ctr"/>
              <a:lstStyle/>
              <a:p>
                <a:endParaRPr lang="en-US"/>
              </a:p>
            </p:txBody>
          </p:sp>
          <p:sp>
            <p:nvSpPr>
              <p:cNvPr id="195620" name="Oval 36"/>
              <p:cNvSpPr>
                <a:spLocks noChangeArrowheads="1"/>
              </p:cNvSpPr>
              <p:nvPr/>
            </p:nvSpPr>
            <p:spPr bwMode="auto">
              <a:xfrm>
                <a:off x="2496" y="1396"/>
                <a:ext cx="904" cy="86"/>
              </a:xfrm>
              <a:prstGeom prst="ellipse">
                <a:avLst/>
              </a:prstGeom>
              <a:gradFill rotWithShape="0">
                <a:gsLst>
                  <a:gs pos="0">
                    <a:srgbClr val="F9FD44">
                      <a:gamma/>
                      <a:shade val="89804"/>
                      <a:invGamma/>
                    </a:srgbClr>
                  </a:gs>
                  <a:gs pos="50000">
                    <a:srgbClr val="F9FD44"/>
                  </a:gs>
                  <a:gs pos="100000">
                    <a:srgbClr val="F9FD44">
                      <a:gamma/>
                      <a:shade val="89804"/>
                      <a:invGamma/>
                    </a:srgbClr>
                  </a:gs>
                </a:gsLst>
                <a:lin ang="0" scaled="1"/>
              </a:gradFill>
              <a:ln w="12700">
                <a:solidFill>
                  <a:schemeClr val="tx1"/>
                </a:solidFill>
                <a:round/>
                <a:headEnd/>
                <a:tailEnd/>
              </a:ln>
              <a:effectLst/>
            </p:spPr>
            <p:txBody>
              <a:bodyPr wrap="none" anchor="ctr"/>
              <a:lstStyle/>
              <a:p>
                <a:endParaRPr lang="en-US"/>
              </a:p>
            </p:txBody>
          </p:sp>
        </p:grpSp>
        <p:grpSp>
          <p:nvGrpSpPr>
            <p:cNvPr id="195621" name="Group 37"/>
            <p:cNvGrpSpPr>
              <a:grpSpLocks/>
            </p:cNvGrpSpPr>
            <p:nvPr/>
          </p:nvGrpSpPr>
          <p:grpSpPr bwMode="auto">
            <a:xfrm>
              <a:off x="4464" y="3792"/>
              <a:ext cx="432" cy="200"/>
              <a:chOff x="2492" y="1396"/>
              <a:chExt cx="912" cy="296"/>
            </a:xfrm>
          </p:grpSpPr>
          <p:sp>
            <p:nvSpPr>
              <p:cNvPr id="195622" name="Oval 38"/>
              <p:cNvSpPr>
                <a:spLocks noChangeArrowheads="1"/>
              </p:cNvSpPr>
              <p:nvPr/>
            </p:nvSpPr>
            <p:spPr bwMode="auto">
              <a:xfrm>
                <a:off x="2496" y="1604"/>
                <a:ext cx="904" cy="88"/>
              </a:xfrm>
              <a:prstGeom prst="ellipse">
                <a:avLst/>
              </a:prstGeom>
              <a:gradFill rotWithShape="0">
                <a:gsLst>
                  <a:gs pos="0">
                    <a:srgbClr val="F9FD44">
                      <a:gamma/>
                      <a:shade val="89804"/>
                      <a:invGamma/>
                    </a:srgbClr>
                  </a:gs>
                  <a:gs pos="50000">
                    <a:srgbClr val="F9FD44"/>
                  </a:gs>
                  <a:gs pos="100000">
                    <a:srgbClr val="F9FD44">
                      <a:gamma/>
                      <a:shade val="89804"/>
                      <a:invGamma/>
                    </a:srgbClr>
                  </a:gs>
                </a:gsLst>
                <a:lin ang="0" scaled="1"/>
              </a:gradFill>
              <a:ln w="12700">
                <a:solidFill>
                  <a:schemeClr val="tx1"/>
                </a:solidFill>
                <a:round/>
                <a:headEnd/>
                <a:tailEnd/>
              </a:ln>
              <a:effectLst/>
            </p:spPr>
            <p:txBody>
              <a:bodyPr wrap="none" anchor="ctr"/>
              <a:lstStyle/>
              <a:p>
                <a:endParaRPr lang="en-US"/>
              </a:p>
            </p:txBody>
          </p:sp>
          <p:sp>
            <p:nvSpPr>
              <p:cNvPr id="195623" name="Rectangle 39"/>
              <p:cNvSpPr>
                <a:spLocks noChangeArrowheads="1"/>
              </p:cNvSpPr>
              <p:nvPr/>
            </p:nvSpPr>
            <p:spPr bwMode="auto">
              <a:xfrm>
                <a:off x="2492" y="1430"/>
                <a:ext cx="912" cy="228"/>
              </a:xfrm>
              <a:prstGeom prst="rect">
                <a:avLst/>
              </a:prstGeom>
              <a:gradFill rotWithShape="0">
                <a:gsLst>
                  <a:gs pos="0">
                    <a:srgbClr val="F9FD44">
                      <a:gamma/>
                      <a:shade val="89804"/>
                      <a:invGamma/>
                    </a:srgbClr>
                  </a:gs>
                  <a:gs pos="50000">
                    <a:srgbClr val="F9FD44"/>
                  </a:gs>
                  <a:gs pos="100000">
                    <a:srgbClr val="F9FD44">
                      <a:gamma/>
                      <a:shade val="89804"/>
                      <a:invGamma/>
                    </a:srgbClr>
                  </a:gs>
                </a:gsLst>
                <a:lin ang="0" scaled="1"/>
              </a:gradFill>
              <a:ln w="9525">
                <a:noFill/>
                <a:miter lim="800000"/>
                <a:headEnd/>
                <a:tailEnd/>
              </a:ln>
              <a:effectLst/>
            </p:spPr>
            <p:txBody>
              <a:bodyPr wrap="none" anchor="ctr"/>
              <a:lstStyle/>
              <a:p>
                <a:endParaRPr lang="en-US"/>
              </a:p>
            </p:txBody>
          </p:sp>
          <p:sp>
            <p:nvSpPr>
              <p:cNvPr id="195624" name="Oval 40"/>
              <p:cNvSpPr>
                <a:spLocks noChangeArrowheads="1"/>
              </p:cNvSpPr>
              <p:nvPr/>
            </p:nvSpPr>
            <p:spPr bwMode="auto">
              <a:xfrm>
                <a:off x="2496" y="1396"/>
                <a:ext cx="904" cy="86"/>
              </a:xfrm>
              <a:prstGeom prst="ellipse">
                <a:avLst/>
              </a:prstGeom>
              <a:gradFill rotWithShape="0">
                <a:gsLst>
                  <a:gs pos="0">
                    <a:srgbClr val="F9FD44">
                      <a:gamma/>
                      <a:shade val="89804"/>
                      <a:invGamma/>
                    </a:srgbClr>
                  </a:gs>
                  <a:gs pos="50000">
                    <a:srgbClr val="F9FD44"/>
                  </a:gs>
                  <a:gs pos="100000">
                    <a:srgbClr val="F9FD44">
                      <a:gamma/>
                      <a:shade val="89804"/>
                      <a:invGamma/>
                    </a:srgbClr>
                  </a:gs>
                </a:gsLst>
                <a:lin ang="0" scaled="1"/>
              </a:gradFill>
              <a:ln w="12700">
                <a:solidFill>
                  <a:schemeClr val="tx1"/>
                </a:solidFill>
                <a:round/>
                <a:headEnd/>
                <a:tailEnd/>
              </a:ln>
              <a:effectLst/>
            </p:spPr>
            <p:txBody>
              <a:bodyPr wrap="none" anchor="ctr"/>
              <a:lstStyle/>
              <a:p>
                <a:endParaRPr lang="en-US"/>
              </a:p>
            </p:txBody>
          </p:sp>
        </p:grpSp>
        <p:sp>
          <p:nvSpPr>
            <p:cNvPr id="195625" name="Line 41"/>
            <p:cNvSpPr>
              <a:spLocks noChangeShapeType="1"/>
            </p:cNvSpPr>
            <p:nvPr/>
          </p:nvSpPr>
          <p:spPr bwMode="auto">
            <a:xfrm flipV="1">
              <a:off x="4032" y="3168"/>
              <a:ext cx="480" cy="336"/>
            </a:xfrm>
            <a:prstGeom prst="line">
              <a:avLst/>
            </a:prstGeom>
            <a:noFill/>
            <a:ln w="28575">
              <a:solidFill>
                <a:schemeClr val="bg2"/>
              </a:solidFill>
              <a:round/>
              <a:headEnd type="none" w="sm" len="sm"/>
              <a:tailEnd type="triangle" w="sm" len="sm"/>
            </a:ln>
            <a:effectLst/>
          </p:spPr>
          <p:txBody>
            <a:bodyPr/>
            <a:lstStyle/>
            <a:p>
              <a:endParaRPr lang="en-US"/>
            </a:p>
          </p:txBody>
        </p:sp>
        <p:sp>
          <p:nvSpPr>
            <p:cNvPr id="195626" name="Line 42"/>
            <p:cNvSpPr>
              <a:spLocks noChangeShapeType="1"/>
            </p:cNvSpPr>
            <p:nvPr/>
          </p:nvSpPr>
          <p:spPr bwMode="auto">
            <a:xfrm flipV="1">
              <a:off x="4032" y="3504"/>
              <a:ext cx="768" cy="48"/>
            </a:xfrm>
            <a:prstGeom prst="line">
              <a:avLst/>
            </a:prstGeom>
            <a:noFill/>
            <a:ln w="28575">
              <a:solidFill>
                <a:schemeClr val="bg2"/>
              </a:solidFill>
              <a:round/>
              <a:headEnd type="none" w="sm" len="sm"/>
              <a:tailEnd type="triangle" w="sm" len="sm"/>
            </a:ln>
            <a:effectLst/>
          </p:spPr>
          <p:txBody>
            <a:bodyPr/>
            <a:lstStyle/>
            <a:p>
              <a:endParaRPr lang="en-US"/>
            </a:p>
          </p:txBody>
        </p:sp>
        <p:sp>
          <p:nvSpPr>
            <p:cNvPr id="195627" name="Line 43"/>
            <p:cNvSpPr>
              <a:spLocks noChangeShapeType="1"/>
            </p:cNvSpPr>
            <p:nvPr/>
          </p:nvSpPr>
          <p:spPr bwMode="auto">
            <a:xfrm>
              <a:off x="4032" y="3552"/>
              <a:ext cx="384" cy="240"/>
            </a:xfrm>
            <a:prstGeom prst="line">
              <a:avLst/>
            </a:prstGeom>
            <a:noFill/>
            <a:ln w="28575">
              <a:solidFill>
                <a:schemeClr val="bg2"/>
              </a:solidFill>
              <a:round/>
              <a:headEnd type="none" w="sm" len="sm"/>
              <a:tailEnd type="triangle" w="sm" len="sm"/>
            </a:ln>
            <a:effectLst/>
          </p:spPr>
          <p:txBody>
            <a:bodyPr/>
            <a:lstStyle/>
            <a:p>
              <a:endParaRPr lang="en-US"/>
            </a:p>
          </p:txBody>
        </p:sp>
      </p:grpSp>
      <p:sp>
        <p:nvSpPr>
          <p:cNvPr id="195628" name="Text Box 44"/>
          <p:cNvSpPr txBox="1">
            <a:spLocks noChangeArrowheads="1"/>
          </p:cNvSpPr>
          <p:nvPr/>
        </p:nvSpPr>
        <p:spPr bwMode="auto">
          <a:xfrm>
            <a:off x="6019800" y="2133600"/>
            <a:ext cx="1520825" cy="517525"/>
          </a:xfrm>
          <a:prstGeom prst="rect">
            <a:avLst/>
          </a:prstGeom>
          <a:noFill/>
          <a:ln w="9525">
            <a:noFill/>
            <a:miter lim="800000"/>
            <a:headEnd/>
            <a:tailEnd/>
          </a:ln>
          <a:effectLst/>
        </p:spPr>
        <p:txBody>
          <a:bodyPr wrap="none">
            <a:spAutoFit/>
          </a:bodyPr>
          <a:lstStyle/>
          <a:p>
            <a:r>
              <a:rPr lang="en-US" altLang="zh-CN" sz="1400" b="1">
                <a:effectLst>
                  <a:outerShdw blurRad="38100" dist="38100" dir="2700000" algn="tl">
                    <a:srgbClr val="C0C0C0"/>
                  </a:outerShdw>
                </a:effectLst>
                <a:ea typeface="宋体" pitchFamily="2" charset="-122"/>
              </a:rPr>
              <a:t>If you build it, </a:t>
            </a:r>
          </a:p>
          <a:p>
            <a:r>
              <a:rPr lang="en-US" altLang="zh-CN" sz="1400" b="1">
                <a:effectLst>
                  <a:outerShdw blurRad="38100" dist="38100" dir="2700000" algn="tl">
                    <a:srgbClr val="C0C0C0"/>
                  </a:outerShdw>
                </a:effectLst>
                <a:ea typeface="宋体" pitchFamily="2" charset="-122"/>
              </a:rPr>
              <a:t>They will come</a:t>
            </a:r>
          </a:p>
        </p:txBody>
      </p:sp>
      <p:sp>
        <p:nvSpPr>
          <p:cNvPr id="2" name="Rectangle 1"/>
          <p:cNvSpPr/>
          <p:nvPr/>
        </p:nvSpPr>
        <p:spPr bwMode="auto">
          <a:xfrm>
            <a:off x="5652120" y="3212976"/>
            <a:ext cx="2304256" cy="1296144"/>
          </a:xfrm>
          <a:prstGeom prst="rect">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9EE93A9D-B40D-404D-8F84-865D2B04BBC5}" type="slidenum">
              <a:rPr lang="en-US"/>
              <a:pPr/>
              <a:t>36</a:t>
            </a:fld>
            <a:endParaRPr lang="en-US"/>
          </a:p>
        </p:txBody>
      </p:sp>
      <p:sp>
        <p:nvSpPr>
          <p:cNvPr id="196610" name="Rectangle 2"/>
          <p:cNvSpPr>
            <a:spLocks noGrp="1" noChangeArrowheads="1"/>
          </p:cNvSpPr>
          <p:nvPr>
            <p:ph type="title"/>
          </p:nvPr>
        </p:nvSpPr>
        <p:spPr>
          <a:xfrm>
            <a:off x="1371600" y="533400"/>
            <a:ext cx="7412038" cy="541338"/>
          </a:xfrm>
        </p:spPr>
        <p:txBody>
          <a:bodyPr/>
          <a:lstStyle/>
          <a:p>
            <a:r>
              <a:rPr lang="zh-CN" altLang="en-US">
                <a:ea typeface="宋体" pitchFamily="2" charset="-122"/>
              </a:rPr>
              <a:t>什么是数据集市？</a:t>
            </a:r>
          </a:p>
        </p:txBody>
      </p:sp>
      <p:sp>
        <p:nvSpPr>
          <p:cNvPr id="196611" name="Rectangle 3"/>
          <p:cNvSpPr>
            <a:spLocks noGrp="1" noChangeArrowheads="1"/>
          </p:cNvSpPr>
          <p:nvPr>
            <p:ph type="body" idx="1"/>
          </p:nvPr>
        </p:nvSpPr>
        <p:spPr>
          <a:xfrm>
            <a:off x="685800" y="1371600"/>
            <a:ext cx="8077200" cy="5029200"/>
          </a:xfrm>
        </p:spPr>
        <p:txBody>
          <a:bodyPr/>
          <a:lstStyle/>
          <a:p>
            <a:r>
              <a:rPr kumimoji="1" lang="zh-CN" altLang="en-US" b="1">
                <a:solidFill>
                  <a:srgbClr val="000000"/>
                </a:solidFill>
                <a:latin typeface="宋体" pitchFamily="2" charset="-122"/>
                <a:ea typeface="宋体" pitchFamily="2" charset="-122"/>
              </a:rPr>
              <a:t>数据集市是一种具有特定应用的</a:t>
            </a:r>
            <a:r>
              <a:rPr kumimoji="1" lang="zh-CN" altLang="en-US" b="1">
                <a:solidFill>
                  <a:srgbClr val="A50021"/>
                </a:solidFill>
                <a:latin typeface="宋体" pitchFamily="2" charset="-122"/>
                <a:ea typeface="宋体" pitchFamily="2" charset="-122"/>
              </a:rPr>
              <a:t>更小、更集中的数据仓库</a:t>
            </a:r>
            <a:r>
              <a:rPr kumimoji="1" lang="zh-CN" altLang="en-US" b="1">
                <a:solidFill>
                  <a:srgbClr val="000000"/>
                </a:solidFill>
                <a:latin typeface="宋体" pitchFamily="2" charset="-122"/>
                <a:ea typeface="宋体" pitchFamily="2" charset="-122"/>
              </a:rPr>
              <a:t>。</a:t>
            </a:r>
          </a:p>
          <a:p>
            <a:r>
              <a:rPr kumimoji="1" lang="zh-CN" altLang="en-US" b="1">
                <a:solidFill>
                  <a:srgbClr val="000000"/>
                </a:solidFill>
                <a:latin typeface="宋体" pitchFamily="2" charset="-122"/>
                <a:ea typeface="宋体" pitchFamily="2" charset="-122"/>
              </a:rPr>
              <a:t>针对某个具有战略意义的应用或具体部门级的应用，它支持客户利用已有的数据获得重要的竞争优势或找到进入新市场的整体解决方案。</a:t>
            </a:r>
            <a:endParaRPr lang="en-US" altLang="zh-CN">
              <a:ea typeface="宋体" pitchFamily="2" charset="-122"/>
            </a:endParaRPr>
          </a:p>
          <a:p>
            <a:r>
              <a:rPr kumimoji="1" lang="zh-CN" altLang="en-US" b="1">
                <a:solidFill>
                  <a:srgbClr val="000000"/>
                </a:solidFill>
                <a:latin typeface="宋体" pitchFamily="2" charset="-122"/>
                <a:ea typeface="宋体" pitchFamily="2" charset="-122"/>
              </a:rPr>
              <a:t>是为企业提供分析商业数据的一条廉价途径。</a:t>
            </a:r>
          </a:p>
          <a:p>
            <a:r>
              <a:rPr lang="zh-CN" altLang="en-US">
                <a:ea typeface="宋体" pitchFamily="2" charset="-122"/>
              </a:rPr>
              <a:t>两种数据集市: 依赖型和非依赖型 </a:t>
            </a:r>
          </a:p>
          <a:p>
            <a:pPr lvl="1"/>
            <a:r>
              <a:rPr lang="zh-CN" altLang="en-US">
                <a:ea typeface="宋体" pitchFamily="2" charset="-122"/>
              </a:rPr>
              <a:t>依赖型数据集市中的数据来自于数据仓库</a:t>
            </a:r>
            <a:r>
              <a:rPr lang="en-US" altLang="zh-CN">
                <a:ea typeface="宋体" pitchFamily="2" charset="-122"/>
              </a:rPr>
              <a:t>; </a:t>
            </a:r>
            <a:r>
              <a:rPr lang="zh-CN" altLang="en-US">
                <a:ea typeface="宋体" pitchFamily="2" charset="-122"/>
              </a:rPr>
              <a:t>非依赖型数据集市中的数据来自业务应用环境。</a:t>
            </a:r>
            <a:r>
              <a:rPr lang="en-US" altLang="zh-CN">
                <a:ea typeface="宋体" pitchFamily="2" charset="-122"/>
              </a:rPr>
              <a:t> </a:t>
            </a:r>
          </a:p>
          <a:p>
            <a:pPr lvl="1"/>
            <a:r>
              <a:rPr lang="zh-CN" altLang="en-US">
                <a:ea typeface="宋体" pitchFamily="2" charset="-122"/>
              </a:rPr>
              <a:t>依赖型数据集市在建造和结构上是合理、可靠的</a:t>
            </a:r>
            <a:r>
              <a:rPr lang="en-US" altLang="zh-CN">
                <a:ea typeface="宋体" pitchFamily="2" charset="-122"/>
              </a:rPr>
              <a:t>; </a:t>
            </a:r>
            <a:r>
              <a:rPr lang="zh-CN" altLang="en-US">
                <a:ea typeface="宋体" pitchFamily="2" charset="-122"/>
              </a:rPr>
              <a:t>非依赖型数据集市还存在一些问题。</a:t>
            </a:r>
            <a:endParaRPr lang="en-US" altLang="zh-CN">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6AB1687-3821-4761-8458-A7C977B3683D}" type="slidenum">
              <a:rPr lang="en-US"/>
              <a:pPr/>
              <a:t>37</a:t>
            </a:fld>
            <a:endParaRPr lang="en-US"/>
          </a:p>
        </p:txBody>
      </p:sp>
      <p:sp>
        <p:nvSpPr>
          <p:cNvPr id="295938" name="Rectangle 2"/>
          <p:cNvSpPr>
            <a:spLocks noChangeArrowheads="1"/>
          </p:cNvSpPr>
          <p:nvPr/>
        </p:nvSpPr>
        <p:spPr bwMode="auto">
          <a:xfrm>
            <a:off x="838200" y="457200"/>
            <a:ext cx="7315200" cy="571500"/>
          </a:xfrm>
          <a:prstGeom prst="rect">
            <a:avLst/>
          </a:prstGeom>
          <a:noFill/>
          <a:ln w="9525">
            <a:noFill/>
            <a:miter lim="800000"/>
            <a:headEnd/>
            <a:tailEnd/>
          </a:ln>
          <a:effectLst/>
        </p:spPr>
        <p:txBody>
          <a:bodyPr lIns="92075" tIns="46038" rIns="92075" bIns="46038" anchor="ctr"/>
          <a:lstStyle/>
          <a:p>
            <a:pPr algn="ctr" eaLnBrk="0" hangingPunct="0"/>
            <a:r>
              <a:rPr kumimoji="1" lang="zh-CN" altLang="en-US" sz="3600" b="1">
                <a:solidFill>
                  <a:schemeClr val="tx2"/>
                </a:solidFill>
                <a:latin typeface="Times New Roman" pitchFamily="18" charset="0"/>
                <a:ea typeface="宋体" pitchFamily="2" charset="-122"/>
              </a:rPr>
              <a:t>建立数据集市的原因</a:t>
            </a:r>
          </a:p>
        </p:txBody>
      </p:sp>
      <p:sp>
        <p:nvSpPr>
          <p:cNvPr id="295939" name="Rectangle 3"/>
          <p:cNvSpPr>
            <a:spLocks noChangeArrowheads="1"/>
          </p:cNvSpPr>
          <p:nvPr/>
        </p:nvSpPr>
        <p:spPr bwMode="auto">
          <a:xfrm>
            <a:off x="685800" y="1676400"/>
            <a:ext cx="8001000" cy="4495800"/>
          </a:xfrm>
          <a:prstGeom prst="rect">
            <a:avLst/>
          </a:prstGeom>
          <a:noFill/>
          <a:ln w="9525">
            <a:noFill/>
            <a:miter lim="800000"/>
            <a:headEnd/>
            <a:tailEnd/>
          </a:ln>
          <a:effectLst/>
        </p:spPr>
        <p:txBody>
          <a:bodyPr lIns="92075" tIns="46038" rIns="92075" bIns="46038"/>
          <a:lstStyle/>
          <a:p>
            <a:pPr eaLnBrk="0" hangingPunct="0"/>
            <a:endParaRPr kumimoji="1" lang="zh-CN" altLang="en-US" b="1">
              <a:solidFill>
                <a:srgbClr val="000000"/>
              </a:solidFill>
              <a:latin typeface="宋体" pitchFamily="2" charset="-122"/>
              <a:ea typeface="宋体" pitchFamily="2" charset="-122"/>
            </a:endParaRPr>
          </a:p>
          <a:p>
            <a:pPr eaLnBrk="0" hangingPunct="0"/>
            <a:r>
              <a:rPr kumimoji="1" lang="zh-CN" altLang="en-US" sz="2800">
                <a:solidFill>
                  <a:srgbClr val="000000"/>
                </a:solidFill>
                <a:latin typeface="宋体" pitchFamily="2" charset="-122"/>
                <a:ea typeface="宋体" pitchFamily="2" charset="-122"/>
              </a:rPr>
              <a:t>    在为企业建立数据仓库时，开发人员必须针对所有的用户、从企业的全局出发，来对待企业需要的任何决策分析。这样建立数据仓库就成了一个代价高、时间长、风险大的项目。因此，更加紧凑、拥有完整应用工具、投资少、规模小的数据集市（</a:t>
            </a:r>
            <a:r>
              <a:rPr kumimoji="1" lang="en-US" altLang="zh-CN" sz="2800">
                <a:solidFill>
                  <a:srgbClr val="000000"/>
                </a:solidFill>
                <a:latin typeface="宋体" pitchFamily="2" charset="-122"/>
                <a:ea typeface="宋体" pitchFamily="2" charset="-122"/>
              </a:rPr>
              <a:t>DATA MART）</a:t>
            </a:r>
            <a:r>
              <a:rPr kumimoji="1" lang="zh-CN" altLang="en-US" sz="2800">
                <a:solidFill>
                  <a:srgbClr val="000000"/>
                </a:solidFill>
                <a:latin typeface="宋体" pitchFamily="2" charset="-122"/>
                <a:ea typeface="宋体" pitchFamily="2" charset="-122"/>
              </a:rPr>
              <a:t>就应运而生。</a:t>
            </a:r>
          </a:p>
          <a:p>
            <a:pPr eaLnBrk="0" hangingPunct="0"/>
            <a:endParaRPr kumimoji="1" lang="zh-CN" altLang="en-US" sz="2800">
              <a:solidFill>
                <a:srgbClr val="000000"/>
              </a:solidFill>
              <a:latin typeface="宋体" pitchFamily="2" charset="-122"/>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DEBF7882-81CC-4809-ACE9-A04984CCAAF2}" type="slidenum">
              <a:rPr lang="en-US"/>
              <a:pPr/>
              <a:t>38</a:t>
            </a:fld>
            <a:endParaRPr lang="en-US"/>
          </a:p>
        </p:txBody>
      </p:sp>
      <p:sp>
        <p:nvSpPr>
          <p:cNvPr id="296962" name="Rectangle 2"/>
          <p:cNvSpPr>
            <a:spLocks noChangeArrowheads="1"/>
          </p:cNvSpPr>
          <p:nvPr/>
        </p:nvSpPr>
        <p:spPr bwMode="auto">
          <a:xfrm>
            <a:off x="838200" y="457200"/>
            <a:ext cx="7772400" cy="571500"/>
          </a:xfrm>
          <a:prstGeom prst="rect">
            <a:avLst/>
          </a:prstGeom>
          <a:noFill/>
          <a:ln w="9525">
            <a:noFill/>
            <a:miter lim="800000"/>
            <a:headEnd/>
            <a:tailEnd/>
          </a:ln>
          <a:effectLst/>
        </p:spPr>
        <p:txBody>
          <a:bodyPr lIns="92075" tIns="46038" rIns="92075" bIns="46038" anchor="ctr"/>
          <a:lstStyle/>
          <a:p>
            <a:pPr algn="ctr" eaLnBrk="0" hangingPunct="0"/>
            <a:r>
              <a:rPr kumimoji="1" lang="zh-CN" altLang="en-US" sz="3600" b="1">
                <a:solidFill>
                  <a:schemeClr val="tx2"/>
                </a:solidFill>
                <a:latin typeface="宋体" pitchFamily="2" charset="-122"/>
                <a:ea typeface="宋体" pitchFamily="2" charset="-122"/>
              </a:rPr>
              <a:t>数据集市的特征</a:t>
            </a:r>
          </a:p>
        </p:txBody>
      </p:sp>
      <p:sp>
        <p:nvSpPr>
          <p:cNvPr id="296963" name="Rectangle 3"/>
          <p:cNvSpPr>
            <a:spLocks noChangeArrowheads="1"/>
          </p:cNvSpPr>
          <p:nvPr/>
        </p:nvSpPr>
        <p:spPr bwMode="auto">
          <a:xfrm>
            <a:off x="762000" y="1524000"/>
            <a:ext cx="7543800" cy="4648200"/>
          </a:xfrm>
          <a:prstGeom prst="rect">
            <a:avLst/>
          </a:prstGeom>
          <a:noFill/>
          <a:ln w="9525">
            <a:noFill/>
            <a:miter lim="800000"/>
            <a:headEnd/>
            <a:tailEnd/>
          </a:ln>
          <a:effectLst/>
        </p:spPr>
        <p:txBody>
          <a:bodyPr lIns="92075" tIns="46038" rIns="92075" bIns="46038"/>
          <a:lstStyle/>
          <a:p>
            <a:pPr eaLnBrk="0" hangingPunct="0"/>
            <a:endParaRPr kumimoji="1" lang="zh-CN" altLang="en-US" sz="3600" b="1">
              <a:latin typeface="宋体" pitchFamily="2" charset="-122"/>
              <a:ea typeface="宋体" pitchFamily="2" charset="-122"/>
            </a:endParaRPr>
          </a:p>
          <a:p>
            <a:pPr eaLnBrk="0" hangingPunct="0">
              <a:buClr>
                <a:schemeClr val="folHlink"/>
              </a:buClr>
              <a:buSzPct val="130000"/>
              <a:buFont typeface="Wingdings" pitchFamily="2" charset="2"/>
              <a:buChar char="§"/>
            </a:pPr>
            <a:r>
              <a:rPr kumimoji="1" lang="zh-CN" altLang="en-US" sz="2800" b="1">
                <a:latin typeface="宋体" pitchFamily="2" charset="-122"/>
                <a:ea typeface="宋体" pitchFamily="2" charset="-122"/>
              </a:rPr>
              <a:t>规模小，面向部门，而不是整个企业</a:t>
            </a:r>
          </a:p>
          <a:p>
            <a:pPr eaLnBrk="0" hangingPunct="0">
              <a:buClr>
                <a:schemeClr val="folHlink"/>
              </a:buClr>
              <a:buSzPct val="130000"/>
              <a:buFont typeface="Wingdings" pitchFamily="2" charset="2"/>
              <a:buChar char="§"/>
            </a:pPr>
            <a:r>
              <a:rPr kumimoji="1" lang="zh-CN" altLang="en-US" sz="2800" b="1">
                <a:latin typeface="宋体" pitchFamily="2" charset="-122"/>
                <a:ea typeface="宋体" pitchFamily="2" charset="-122"/>
              </a:rPr>
              <a:t>有特定的应用，不是满足企业所有的决策分析需求；</a:t>
            </a:r>
          </a:p>
          <a:p>
            <a:pPr eaLnBrk="0" hangingPunct="0">
              <a:buClr>
                <a:schemeClr val="folHlink"/>
              </a:buClr>
              <a:buSzPct val="130000"/>
              <a:buFont typeface="Wingdings" pitchFamily="2" charset="2"/>
              <a:buChar char="§"/>
            </a:pPr>
            <a:r>
              <a:rPr kumimoji="1" lang="zh-CN" altLang="en-US" sz="2800" b="1">
                <a:latin typeface="宋体" pitchFamily="2" charset="-122"/>
                <a:ea typeface="宋体" pitchFamily="2" charset="-122"/>
              </a:rPr>
              <a:t>主要由业务部门定义、设计和实现；</a:t>
            </a:r>
          </a:p>
          <a:p>
            <a:pPr eaLnBrk="0" hangingPunct="0">
              <a:buClr>
                <a:schemeClr val="folHlink"/>
              </a:buClr>
              <a:buSzPct val="130000"/>
              <a:buFont typeface="Wingdings" pitchFamily="2" charset="2"/>
              <a:buChar char="§"/>
            </a:pPr>
            <a:r>
              <a:rPr kumimoji="1" lang="zh-CN" altLang="en-US" sz="2800" b="1">
                <a:latin typeface="宋体" pitchFamily="2" charset="-122"/>
                <a:ea typeface="宋体" pitchFamily="2" charset="-122"/>
              </a:rPr>
              <a:t>可以由业务部门管理和维护；</a:t>
            </a:r>
          </a:p>
          <a:p>
            <a:pPr eaLnBrk="0" hangingPunct="0">
              <a:buClr>
                <a:schemeClr val="folHlink"/>
              </a:buClr>
              <a:buSzPct val="130000"/>
              <a:buFont typeface="Wingdings" pitchFamily="2" charset="2"/>
              <a:buChar char="§"/>
            </a:pPr>
            <a:r>
              <a:rPr kumimoji="1" lang="zh-CN" altLang="en-US" sz="2800" b="1">
                <a:latin typeface="宋体" pitchFamily="2" charset="-122"/>
                <a:ea typeface="宋体" pitchFamily="2" charset="-122"/>
              </a:rPr>
              <a:t>成本低，开发时间短，投资风险较小</a:t>
            </a:r>
          </a:p>
          <a:p>
            <a:pPr eaLnBrk="0" hangingPunct="0">
              <a:buClr>
                <a:schemeClr val="folHlink"/>
              </a:buClr>
              <a:buSzPct val="130000"/>
              <a:buFont typeface="Wingdings" pitchFamily="2" charset="2"/>
              <a:buChar char="§"/>
            </a:pPr>
            <a:r>
              <a:rPr kumimoji="1" lang="zh-CN" altLang="en-US" sz="2800" b="1">
                <a:latin typeface="宋体" pitchFamily="2" charset="-122"/>
                <a:ea typeface="宋体" pitchFamily="2" charset="-122"/>
              </a:rPr>
              <a:t>可以升级到完整的企业级数据仓库。</a:t>
            </a: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p>
            <a:fld id="{7613C582-311B-45EF-91D3-06F9BC0D3BD7}" type="slidenum">
              <a:rPr lang="en-US"/>
              <a:pPr/>
              <a:t>39</a:t>
            </a:fld>
            <a:endParaRPr lang="en-US"/>
          </a:p>
        </p:txBody>
      </p:sp>
      <p:sp>
        <p:nvSpPr>
          <p:cNvPr id="285698" name="Rectangle 2"/>
          <p:cNvSpPr>
            <a:spLocks noChangeArrowheads="1"/>
          </p:cNvSpPr>
          <p:nvPr/>
        </p:nvSpPr>
        <p:spPr bwMode="auto">
          <a:xfrm>
            <a:off x="1219200" y="381000"/>
            <a:ext cx="6629400" cy="584200"/>
          </a:xfrm>
          <a:prstGeom prst="rect">
            <a:avLst/>
          </a:prstGeom>
          <a:noFill/>
          <a:ln w="9525">
            <a:noFill/>
            <a:miter lim="800000"/>
            <a:headEnd/>
            <a:tailEnd/>
          </a:ln>
          <a:effectLst/>
        </p:spPr>
        <p:txBody>
          <a:bodyPr lIns="90488" tIns="44450" rIns="90488" bIns="44450"/>
          <a:lstStyle/>
          <a:p>
            <a:r>
              <a:rPr lang="zh-CN" altLang="en-US" sz="3600" b="1">
                <a:solidFill>
                  <a:schemeClr val="tx2"/>
                </a:solidFill>
                <a:latin typeface="宋体" pitchFamily="2" charset="-122"/>
                <a:ea typeface="宋体" pitchFamily="2" charset="-122"/>
              </a:rPr>
              <a:t>数据集市还是数据仓库?</a:t>
            </a:r>
            <a:endParaRPr lang="zh-CN" altLang="en-US" sz="3600" b="1">
              <a:solidFill>
                <a:schemeClr val="tx2"/>
              </a:solidFill>
              <a:ea typeface="宋体" pitchFamily="2" charset="-122"/>
            </a:endParaRPr>
          </a:p>
        </p:txBody>
      </p:sp>
      <p:grpSp>
        <p:nvGrpSpPr>
          <p:cNvPr id="285719" name="Group 23"/>
          <p:cNvGrpSpPr>
            <a:grpSpLocks noChangeAspect="1"/>
          </p:cNvGrpSpPr>
          <p:nvPr/>
        </p:nvGrpSpPr>
        <p:grpSpPr bwMode="auto">
          <a:xfrm>
            <a:off x="587375" y="1676400"/>
            <a:ext cx="8005763" cy="4816475"/>
            <a:chOff x="370" y="1056"/>
            <a:chExt cx="5043" cy="3034"/>
          </a:xfrm>
        </p:grpSpPr>
        <p:sp>
          <p:nvSpPr>
            <p:cNvPr id="285700" name="Line 4"/>
            <p:cNvSpPr>
              <a:spLocks noChangeAspect="1" noChangeShapeType="1"/>
            </p:cNvSpPr>
            <p:nvPr/>
          </p:nvSpPr>
          <p:spPr bwMode="auto">
            <a:xfrm>
              <a:off x="370" y="1076"/>
              <a:ext cx="4987" cy="0"/>
            </a:xfrm>
            <a:prstGeom prst="line">
              <a:avLst/>
            </a:prstGeom>
            <a:noFill/>
            <a:ln w="28575">
              <a:solidFill>
                <a:schemeClr val="accent1"/>
              </a:solidFill>
              <a:round/>
              <a:headEnd/>
              <a:tailEnd/>
            </a:ln>
            <a:effectLst/>
          </p:spPr>
          <p:txBody>
            <a:bodyPr wrap="none" anchor="ctr"/>
            <a:lstStyle/>
            <a:p>
              <a:endParaRPr lang="en-US"/>
            </a:p>
          </p:txBody>
        </p:sp>
        <p:sp>
          <p:nvSpPr>
            <p:cNvPr id="285701" name="Line 5"/>
            <p:cNvSpPr>
              <a:spLocks noChangeAspect="1" noChangeShapeType="1"/>
            </p:cNvSpPr>
            <p:nvPr/>
          </p:nvSpPr>
          <p:spPr bwMode="auto">
            <a:xfrm>
              <a:off x="384" y="1296"/>
              <a:ext cx="4987" cy="0"/>
            </a:xfrm>
            <a:prstGeom prst="line">
              <a:avLst/>
            </a:prstGeom>
            <a:noFill/>
            <a:ln w="28575">
              <a:solidFill>
                <a:schemeClr val="accent1"/>
              </a:solidFill>
              <a:round/>
              <a:headEnd/>
              <a:tailEnd/>
            </a:ln>
            <a:effectLst/>
          </p:spPr>
          <p:txBody>
            <a:bodyPr wrap="none" anchor="ctr"/>
            <a:lstStyle/>
            <a:p>
              <a:endParaRPr lang="en-US"/>
            </a:p>
          </p:txBody>
        </p:sp>
        <p:sp>
          <p:nvSpPr>
            <p:cNvPr id="285702" name="Line 6"/>
            <p:cNvSpPr>
              <a:spLocks noChangeAspect="1" noChangeShapeType="1"/>
            </p:cNvSpPr>
            <p:nvPr/>
          </p:nvSpPr>
          <p:spPr bwMode="auto">
            <a:xfrm>
              <a:off x="384" y="3552"/>
              <a:ext cx="4987" cy="0"/>
            </a:xfrm>
            <a:prstGeom prst="line">
              <a:avLst/>
            </a:prstGeom>
            <a:noFill/>
            <a:ln w="28575">
              <a:solidFill>
                <a:schemeClr val="accent1"/>
              </a:solidFill>
              <a:round/>
              <a:headEnd/>
              <a:tailEnd/>
            </a:ln>
            <a:effectLst/>
          </p:spPr>
          <p:txBody>
            <a:bodyPr wrap="none" anchor="ctr"/>
            <a:lstStyle/>
            <a:p>
              <a:endParaRPr lang="en-US"/>
            </a:p>
          </p:txBody>
        </p:sp>
        <p:sp>
          <p:nvSpPr>
            <p:cNvPr id="285703" name="Text Box 7"/>
            <p:cNvSpPr txBox="1">
              <a:spLocks noChangeAspect="1" noChangeArrowheads="1"/>
            </p:cNvSpPr>
            <p:nvPr/>
          </p:nvSpPr>
          <p:spPr bwMode="auto">
            <a:xfrm>
              <a:off x="384" y="1056"/>
              <a:ext cx="4944" cy="250"/>
            </a:xfrm>
            <a:prstGeom prst="rect">
              <a:avLst/>
            </a:prstGeom>
            <a:noFill/>
            <a:ln w="9525">
              <a:noFill/>
              <a:miter lim="800000"/>
              <a:headEnd/>
              <a:tailEnd/>
            </a:ln>
            <a:effectLst/>
          </p:spPr>
          <p:txBody>
            <a:bodyPr>
              <a:spAutoFit/>
            </a:bodyPr>
            <a:lstStyle/>
            <a:p>
              <a:r>
                <a:rPr kumimoji="1" lang="zh-CN" altLang="en-US" sz="2000" b="1">
                  <a:latin typeface="楷体" charset="-122"/>
                  <a:ea typeface="楷体" charset="-122"/>
                </a:rPr>
                <a:t>问题:           数据集市/数据仓库测试表            是=1/否=0</a:t>
              </a:r>
            </a:p>
          </p:txBody>
        </p:sp>
        <p:sp>
          <p:nvSpPr>
            <p:cNvPr id="285704" name="Text Box 8"/>
            <p:cNvSpPr txBox="1">
              <a:spLocks noChangeAspect="1" noChangeArrowheads="1"/>
            </p:cNvSpPr>
            <p:nvPr/>
          </p:nvSpPr>
          <p:spPr bwMode="auto">
            <a:xfrm>
              <a:off x="384" y="1344"/>
              <a:ext cx="5029" cy="2170"/>
            </a:xfrm>
            <a:prstGeom prst="rect">
              <a:avLst/>
            </a:prstGeom>
            <a:noFill/>
            <a:ln w="9525">
              <a:noFill/>
              <a:miter lim="800000"/>
              <a:headEnd/>
              <a:tailEnd/>
            </a:ln>
            <a:effectLst/>
          </p:spPr>
          <p:txBody>
            <a:bodyPr>
              <a:spAutoFit/>
            </a:bodyPr>
            <a:lstStyle/>
            <a:p>
              <a:r>
                <a:rPr kumimoji="1" lang="zh-CN" altLang="en-US" sz="2000" b="1">
                  <a:latin typeface="宋体" pitchFamily="2" charset="-122"/>
                  <a:ea typeface="宋体" pitchFamily="2" charset="-122"/>
                </a:rPr>
                <a:t>1.您的公司是否有能力进行一个跨多个年度的数百万的项目?</a:t>
              </a:r>
            </a:p>
            <a:p>
              <a:r>
                <a:rPr kumimoji="1" lang="zh-CN" altLang="en-US" sz="2000" b="1">
                  <a:latin typeface="宋体" pitchFamily="2" charset="-122"/>
                  <a:ea typeface="宋体" pitchFamily="2" charset="-122"/>
                </a:rPr>
                <a:t>2.您的公司各部门是否销售或服务于一些情况相似的客户?</a:t>
              </a:r>
            </a:p>
            <a:p>
              <a:r>
                <a:rPr kumimoji="1" lang="zh-CN" altLang="en-US" sz="2000" b="1">
                  <a:latin typeface="宋体" pitchFamily="2" charset="-122"/>
                  <a:ea typeface="宋体" pitchFamily="2" charset="-122"/>
                </a:rPr>
                <a:t>3.公司部门的管理人员一般是否同意对业务实体的数据定义?</a:t>
              </a:r>
            </a:p>
            <a:p>
              <a:r>
                <a:rPr kumimoji="1" lang="zh-CN" altLang="en-US" sz="2000" b="1">
                  <a:latin typeface="宋体" pitchFamily="2" charset="-122"/>
                  <a:ea typeface="宋体" pitchFamily="2" charset="-122"/>
                </a:rPr>
                <a:t>4.企业的决策者是否会按部就班地等待发表意见的时机,而不是具有</a:t>
              </a:r>
              <a:r>
                <a:rPr kumimoji="1" lang="zh-CN" altLang="en-US" sz="2000" b="1">
                  <a:latin typeface="Arial"/>
                  <a:ea typeface="宋体" pitchFamily="2" charset="-122"/>
                </a:rPr>
                <a:t>“</a:t>
              </a:r>
              <a:r>
                <a:rPr kumimoji="1" lang="zh-CN" altLang="en-US" sz="2000" b="1">
                  <a:latin typeface="宋体" pitchFamily="2" charset="-122"/>
                  <a:ea typeface="宋体" pitchFamily="2" charset="-122"/>
                </a:rPr>
                <a:t>我先说</a:t>
              </a:r>
              <a:r>
                <a:rPr kumimoji="1" lang="zh-CN" altLang="en-US" sz="2000" b="1">
                  <a:latin typeface="Arial"/>
                  <a:ea typeface="宋体" pitchFamily="2" charset="-122"/>
                </a:rPr>
                <a:t>”</a:t>
              </a:r>
              <a:r>
                <a:rPr kumimoji="1" lang="zh-CN" altLang="en-US" sz="2000" b="1">
                  <a:latin typeface="宋体" pitchFamily="2" charset="-122"/>
                  <a:ea typeface="宋体" pitchFamily="2" charset="-122"/>
                </a:rPr>
                <a:t>的特点?</a:t>
              </a:r>
            </a:p>
            <a:p>
              <a:r>
                <a:rPr kumimoji="1" lang="zh-CN" altLang="en-US" sz="2000" b="1">
                  <a:latin typeface="宋体" pitchFamily="2" charset="-122"/>
                  <a:ea typeface="宋体" pitchFamily="2" charset="-122"/>
                </a:rPr>
                <a:t>5.这是一个集中式管理的企业吗?</a:t>
              </a:r>
            </a:p>
            <a:p>
              <a:r>
                <a:rPr kumimoji="1" lang="zh-CN" altLang="en-US" sz="2000" b="1">
                  <a:latin typeface="宋体" pitchFamily="2" charset="-122"/>
                  <a:ea typeface="宋体" pitchFamily="2" charset="-122"/>
                </a:rPr>
                <a:t>6.对于企业要保留的历史数据是否能形成一致的意见?</a:t>
              </a:r>
            </a:p>
            <a:p>
              <a:r>
                <a:rPr kumimoji="1" lang="zh-CN" altLang="en-US" sz="2000" b="1">
                  <a:latin typeface="宋体" pitchFamily="2" charset="-122"/>
                  <a:ea typeface="宋体" pitchFamily="2" charset="-122"/>
                </a:rPr>
                <a:t>7.是否有某些业务领域对启动一个专用的</a:t>
              </a:r>
              <a:r>
                <a:rPr kumimoji="1" lang="en-US" altLang="zh-CN" sz="2000" b="1">
                  <a:latin typeface="宋体" pitchFamily="2" charset="-122"/>
                  <a:ea typeface="宋体" pitchFamily="2" charset="-122"/>
                </a:rPr>
                <a:t>DSS</a:t>
              </a:r>
              <a:r>
                <a:rPr kumimoji="1" lang="zh-CN" altLang="en-US" sz="2000" b="1">
                  <a:latin typeface="宋体" pitchFamily="2" charset="-122"/>
                  <a:ea typeface="宋体" pitchFamily="2" charset="-122"/>
                </a:rPr>
                <a:t>计划有极大的兴趣?</a:t>
              </a:r>
            </a:p>
            <a:p>
              <a:r>
                <a:rPr kumimoji="1" lang="zh-CN" altLang="en-US" sz="2000" b="1">
                  <a:latin typeface="宋体" pitchFamily="2" charset="-122"/>
                  <a:ea typeface="宋体" pitchFamily="2" charset="-122"/>
                </a:rPr>
                <a:t>8.您的企业是否已经拥有支持大型数据仓库的硬件设施?</a:t>
              </a:r>
            </a:p>
            <a:p>
              <a:r>
                <a:rPr kumimoji="1" lang="zh-CN" altLang="en-US" sz="2000" b="1">
                  <a:latin typeface="宋体" pitchFamily="2" charset="-122"/>
                  <a:ea typeface="宋体" pitchFamily="2" charset="-122"/>
                </a:rPr>
                <a:t>9.决策者对他们决策所需的概括数据是否满意?</a:t>
              </a:r>
            </a:p>
            <a:p>
              <a:r>
                <a:rPr kumimoji="1" lang="zh-CN" altLang="en-US" sz="2000" b="1">
                  <a:latin typeface="宋体" pitchFamily="2" charset="-122"/>
                  <a:ea typeface="宋体" pitchFamily="2" charset="-122"/>
                </a:rPr>
                <a:t>10.企业当前是否已有正在使用中的数据集市?</a:t>
              </a:r>
            </a:p>
          </p:txBody>
        </p:sp>
        <p:sp>
          <p:nvSpPr>
            <p:cNvPr id="285716" name="Text Box 20"/>
            <p:cNvSpPr txBox="1">
              <a:spLocks noChangeAspect="1" noChangeArrowheads="1"/>
            </p:cNvSpPr>
            <p:nvPr/>
          </p:nvSpPr>
          <p:spPr bwMode="auto">
            <a:xfrm>
              <a:off x="720" y="3648"/>
              <a:ext cx="3980" cy="442"/>
            </a:xfrm>
            <a:prstGeom prst="rect">
              <a:avLst/>
            </a:prstGeom>
            <a:noFill/>
            <a:ln w="9525">
              <a:noFill/>
              <a:miter lim="800000"/>
              <a:headEnd/>
              <a:tailEnd/>
            </a:ln>
            <a:effectLst/>
          </p:spPr>
          <p:txBody>
            <a:bodyPr wrap="none">
              <a:spAutoFit/>
            </a:bodyPr>
            <a:lstStyle/>
            <a:p>
              <a:r>
                <a:rPr kumimoji="1" lang="zh-CN" altLang="en-US" sz="2000" b="1">
                  <a:latin typeface="宋体" pitchFamily="2" charset="-122"/>
                  <a:ea typeface="宋体" pitchFamily="2" charset="-122"/>
                </a:rPr>
                <a:t>提示: 如果您的回答</a:t>
              </a:r>
              <a:r>
                <a:rPr kumimoji="1" lang="zh-CN" altLang="en-US" sz="2000" b="1">
                  <a:latin typeface="Arial"/>
                  <a:ea typeface="宋体" pitchFamily="2" charset="-122"/>
                </a:rPr>
                <a:t>“</a:t>
              </a:r>
              <a:r>
                <a:rPr kumimoji="1" lang="zh-CN" altLang="en-US" sz="2000" b="1">
                  <a:latin typeface="宋体" pitchFamily="2" charset="-122"/>
                  <a:ea typeface="宋体" pitchFamily="2" charset="-122"/>
                </a:rPr>
                <a:t>是</a:t>
              </a:r>
              <a:r>
                <a:rPr kumimoji="1" lang="zh-CN" altLang="en-US" sz="2000" b="1">
                  <a:latin typeface="Arial"/>
                  <a:ea typeface="宋体" pitchFamily="2" charset="-122"/>
                </a:rPr>
                <a:t>”</a:t>
              </a:r>
              <a:r>
                <a:rPr kumimoji="1" lang="zh-CN" altLang="en-US" sz="2000" b="1">
                  <a:latin typeface="宋体" pitchFamily="2" charset="-122"/>
                  <a:ea typeface="宋体" pitchFamily="2" charset="-122"/>
                </a:rPr>
                <a:t>比</a:t>
              </a:r>
              <a:r>
                <a:rPr kumimoji="1" lang="zh-CN" altLang="en-US" sz="2000" b="1">
                  <a:latin typeface="Arial"/>
                  <a:ea typeface="宋体" pitchFamily="2" charset="-122"/>
                </a:rPr>
                <a:t>“</a:t>
              </a:r>
              <a:r>
                <a:rPr kumimoji="1" lang="zh-CN" altLang="en-US" sz="2000" b="1">
                  <a:latin typeface="宋体" pitchFamily="2" charset="-122"/>
                  <a:ea typeface="宋体" pitchFamily="2" charset="-122"/>
                </a:rPr>
                <a:t>否</a:t>
              </a:r>
              <a:r>
                <a:rPr kumimoji="1" lang="zh-CN" altLang="en-US" sz="2000" b="1">
                  <a:latin typeface="Arial"/>
                  <a:ea typeface="宋体" pitchFamily="2" charset="-122"/>
                </a:rPr>
                <a:t>”</a:t>
              </a:r>
              <a:r>
                <a:rPr kumimoji="1" lang="zh-CN" altLang="en-US" sz="2000" b="1">
                  <a:latin typeface="宋体" pitchFamily="2" charset="-122"/>
                  <a:ea typeface="宋体" pitchFamily="2" charset="-122"/>
                </a:rPr>
                <a:t>多,选择建立数据仓库;</a:t>
              </a:r>
            </a:p>
            <a:p>
              <a:r>
                <a:rPr kumimoji="1" lang="zh-CN" altLang="en-US" sz="2000" b="1">
                  <a:latin typeface="宋体" pitchFamily="2" charset="-122"/>
                  <a:ea typeface="宋体" pitchFamily="2" charset="-122"/>
                </a:rPr>
                <a:t>      如果</a:t>
              </a:r>
              <a:r>
                <a:rPr kumimoji="1" lang="zh-CN" altLang="en-US" sz="2000" b="1">
                  <a:latin typeface="Arial"/>
                  <a:ea typeface="宋体" pitchFamily="2" charset="-122"/>
                </a:rPr>
                <a:t>“</a:t>
              </a:r>
              <a:r>
                <a:rPr kumimoji="1" lang="zh-CN" altLang="en-US" sz="2000" b="1">
                  <a:latin typeface="宋体" pitchFamily="2" charset="-122"/>
                  <a:ea typeface="宋体" pitchFamily="2" charset="-122"/>
                </a:rPr>
                <a:t>否</a:t>
              </a:r>
              <a:r>
                <a:rPr kumimoji="1" lang="zh-CN" altLang="en-US" sz="2000" b="1">
                  <a:latin typeface="Arial"/>
                  <a:ea typeface="宋体" pitchFamily="2" charset="-122"/>
                </a:rPr>
                <a:t>”</a:t>
              </a:r>
              <a:r>
                <a:rPr kumimoji="1" lang="zh-CN" altLang="en-US" sz="2000" b="1">
                  <a:latin typeface="宋体" pitchFamily="2" charset="-122"/>
                  <a:ea typeface="宋体" pitchFamily="2" charset="-122"/>
                </a:rPr>
                <a:t>比</a:t>
              </a:r>
              <a:r>
                <a:rPr kumimoji="1" lang="zh-CN" altLang="en-US" sz="2000" b="1">
                  <a:latin typeface="Arial"/>
                  <a:ea typeface="宋体" pitchFamily="2" charset="-122"/>
                </a:rPr>
                <a:t>“</a:t>
              </a:r>
              <a:r>
                <a:rPr kumimoji="1" lang="zh-CN" altLang="en-US" sz="2000" b="1">
                  <a:latin typeface="宋体" pitchFamily="2" charset="-122"/>
                  <a:ea typeface="宋体" pitchFamily="2" charset="-122"/>
                </a:rPr>
                <a:t>是</a:t>
              </a:r>
              <a:r>
                <a:rPr kumimoji="1" lang="zh-CN" altLang="en-US" sz="2000" b="1">
                  <a:latin typeface="Arial"/>
                  <a:ea typeface="宋体" pitchFamily="2" charset="-122"/>
                </a:rPr>
                <a:t>”</a:t>
              </a:r>
              <a:r>
                <a:rPr kumimoji="1" lang="zh-CN" altLang="en-US" sz="2000" b="1">
                  <a:latin typeface="宋体" pitchFamily="2" charset="-122"/>
                  <a:ea typeface="宋体" pitchFamily="2" charset="-122"/>
                </a:rPr>
                <a:t>多,选择建立数据集市!</a:t>
              </a:r>
            </a:p>
          </p:txBody>
        </p:sp>
      </p:gr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C258F71-3997-4EA9-9246-50C4B561094C}" type="slidenum">
              <a:rPr lang="en-US"/>
              <a:pPr/>
              <a:t>4</a:t>
            </a:fld>
            <a:endParaRPr lang="en-US"/>
          </a:p>
        </p:txBody>
      </p:sp>
      <p:sp>
        <p:nvSpPr>
          <p:cNvPr id="266242" name="Rectangle 2"/>
          <p:cNvSpPr>
            <a:spLocks noChangeArrowheads="1"/>
          </p:cNvSpPr>
          <p:nvPr/>
        </p:nvSpPr>
        <p:spPr bwMode="auto">
          <a:xfrm>
            <a:off x="838200" y="304800"/>
            <a:ext cx="7772400" cy="685800"/>
          </a:xfrm>
          <a:prstGeom prst="rect">
            <a:avLst/>
          </a:prstGeom>
          <a:noFill/>
          <a:ln w="9525">
            <a:noFill/>
            <a:miter lim="800000"/>
            <a:headEnd/>
            <a:tailEnd/>
          </a:ln>
          <a:effectLst/>
        </p:spPr>
        <p:txBody>
          <a:bodyPr lIns="92075" tIns="46038" rIns="92075" bIns="46038" anchor="ctr"/>
          <a:lstStyle/>
          <a:p>
            <a:pPr algn="ctr" eaLnBrk="0" hangingPunct="0"/>
            <a:r>
              <a:rPr kumimoji="1" lang="zh-CN" altLang="en-US" sz="3600" b="1">
                <a:solidFill>
                  <a:schemeClr val="tx2"/>
                </a:solidFill>
                <a:latin typeface="Times New Roman" pitchFamily="18" charset="0"/>
                <a:ea typeface="宋体" pitchFamily="2" charset="-122"/>
              </a:rPr>
              <a:t>数据库技术的发展</a:t>
            </a:r>
          </a:p>
        </p:txBody>
      </p:sp>
      <p:sp>
        <p:nvSpPr>
          <p:cNvPr id="266243" name="Rectangle 3"/>
          <p:cNvSpPr>
            <a:spLocks noChangeArrowheads="1"/>
          </p:cNvSpPr>
          <p:nvPr/>
        </p:nvSpPr>
        <p:spPr bwMode="auto">
          <a:xfrm>
            <a:off x="685800" y="1524000"/>
            <a:ext cx="7558088" cy="4800600"/>
          </a:xfrm>
          <a:prstGeom prst="rect">
            <a:avLst/>
          </a:prstGeom>
          <a:noFill/>
          <a:ln w="9525">
            <a:noFill/>
            <a:miter lim="800000"/>
            <a:headEnd/>
            <a:tailEnd/>
          </a:ln>
          <a:effectLst/>
        </p:spPr>
        <p:txBody>
          <a:bodyPr lIns="92075" tIns="46038" rIns="92075" bIns="46038"/>
          <a:lstStyle/>
          <a:p>
            <a:pPr marL="187325" indent="-187325" eaLnBrk="0" hangingPunct="0">
              <a:buFont typeface="Wingdings" pitchFamily="2" charset="2"/>
              <a:buChar char="§"/>
            </a:pPr>
            <a:r>
              <a:rPr kumimoji="1" lang="zh-CN" altLang="en-US" b="1">
                <a:solidFill>
                  <a:srgbClr val="000000"/>
                </a:solidFill>
                <a:latin typeface="宋体" pitchFamily="2" charset="-122"/>
                <a:ea typeface="宋体" pitchFamily="2" charset="-122"/>
              </a:rPr>
              <a:t>60年代早期：</a:t>
            </a:r>
            <a:r>
              <a:rPr kumimoji="1" lang="zh-CN" altLang="en-US">
                <a:solidFill>
                  <a:srgbClr val="000000"/>
                </a:solidFill>
                <a:latin typeface="宋体" pitchFamily="2" charset="-122"/>
                <a:ea typeface="宋体" pitchFamily="2" charset="-122"/>
              </a:rPr>
              <a:t>利用文件系统，生成各种报告；</a:t>
            </a:r>
          </a:p>
          <a:p>
            <a:pPr marL="187325" indent="-187325" eaLnBrk="0" hangingPunct="0">
              <a:buFont typeface="Wingdings" pitchFamily="2" charset="2"/>
              <a:buChar char="§"/>
            </a:pPr>
            <a:endParaRPr kumimoji="1" lang="zh-CN" altLang="en-US">
              <a:solidFill>
                <a:srgbClr val="000000"/>
              </a:solidFill>
              <a:latin typeface="宋体" pitchFamily="2" charset="-122"/>
              <a:ea typeface="宋体" pitchFamily="2" charset="-122"/>
            </a:endParaRPr>
          </a:p>
          <a:p>
            <a:pPr marL="187325" indent="-187325" eaLnBrk="0" hangingPunct="0">
              <a:buFont typeface="Wingdings" pitchFamily="2" charset="2"/>
              <a:buChar char="§"/>
            </a:pPr>
            <a:r>
              <a:rPr kumimoji="1" lang="zh-CN" altLang="en-US" b="1">
                <a:solidFill>
                  <a:srgbClr val="000000"/>
                </a:solidFill>
                <a:latin typeface="宋体" pitchFamily="2" charset="-122"/>
                <a:ea typeface="宋体" pitchFamily="2" charset="-122"/>
              </a:rPr>
              <a:t>60年代中期：</a:t>
            </a:r>
            <a:r>
              <a:rPr kumimoji="1" lang="zh-CN" altLang="en-US">
                <a:solidFill>
                  <a:srgbClr val="000000"/>
                </a:solidFill>
                <a:latin typeface="宋体" pitchFamily="2" charset="-122"/>
                <a:ea typeface="宋体" pitchFamily="2" charset="-122"/>
              </a:rPr>
              <a:t>大量的文件使得维护和开发的复杂性提高，数据的同步亦成问题；</a:t>
            </a:r>
          </a:p>
          <a:p>
            <a:pPr marL="187325" indent="-187325" eaLnBrk="0" hangingPunct="0">
              <a:buFont typeface="Wingdings" pitchFamily="2" charset="2"/>
              <a:buChar char="§"/>
            </a:pPr>
            <a:endParaRPr kumimoji="1" lang="zh-CN" altLang="en-US">
              <a:solidFill>
                <a:srgbClr val="000000"/>
              </a:solidFill>
              <a:latin typeface="宋体" pitchFamily="2" charset="-122"/>
              <a:ea typeface="宋体" pitchFamily="2" charset="-122"/>
            </a:endParaRPr>
          </a:p>
          <a:p>
            <a:pPr marL="187325" indent="-187325" eaLnBrk="0" hangingPunct="0">
              <a:buFont typeface="Wingdings" pitchFamily="2" charset="2"/>
              <a:buChar char="§"/>
            </a:pPr>
            <a:r>
              <a:rPr kumimoji="1" lang="zh-CN" altLang="en-US" b="1">
                <a:solidFill>
                  <a:srgbClr val="000000"/>
                </a:solidFill>
                <a:latin typeface="宋体" pitchFamily="2" charset="-122"/>
                <a:ea typeface="宋体" pitchFamily="2" charset="-122"/>
              </a:rPr>
              <a:t>70年代早期：</a:t>
            </a:r>
            <a:r>
              <a:rPr kumimoji="1" lang="en-US" altLang="zh-CN">
                <a:solidFill>
                  <a:srgbClr val="000000"/>
                </a:solidFill>
                <a:latin typeface="宋体" pitchFamily="2" charset="-122"/>
                <a:ea typeface="宋体" pitchFamily="2" charset="-122"/>
              </a:rPr>
              <a:t>E.F.Codd</a:t>
            </a:r>
            <a:r>
              <a:rPr kumimoji="1" lang="zh-CN" altLang="en-US">
                <a:solidFill>
                  <a:srgbClr val="000000"/>
                </a:solidFill>
                <a:latin typeface="宋体" pitchFamily="2" charset="-122"/>
                <a:ea typeface="宋体" pitchFamily="2" charset="-122"/>
              </a:rPr>
              <a:t>提出关系数据模型和</a:t>
            </a:r>
            <a:r>
              <a:rPr kumimoji="1" lang="en-US" altLang="zh-CN">
                <a:solidFill>
                  <a:srgbClr val="000000"/>
                </a:solidFill>
                <a:latin typeface="宋体" pitchFamily="2" charset="-122"/>
                <a:ea typeface="宋体" pitchFamily="2" charset="-122"/>
              </a:rPr>
              <a:t>E-R</a:t>
            </a:r>
            <a:r>
              <a:rPr kumimoji="1" lang="zh-CN" altLang="en-US">
                <a:solidFill>
                  <a:srgbClr val="000000"/>
                </a:solidFill>
                <a:latin typeface="宋体" pitchFamily="2" charset="-122"/>
                <a:ea typeface="宋体" pitchFamily="2" charset="-122"/>
              </a:rPr>
              <a:t>数据建模方法，数据库技术日趋成熟；</a:t>
            </a:r>
          </a:p>
          <a:p>
            <a:pPr marL="187325" indent="-187325" eaLnBrk="0" hangingPunct="0">
              <a:buFont typeface="Wingdings" pitchFamily="2" charset="2"/>
              <a:buChar char="§"/>
            </a:pPr>
            <a:endParaRPr kumimoji="1" lang="zh-CN" altLang="en-US">
              <a:solidFill>
                <a:srgbClr val="000000"/>
              </a:solidFill>
              <a:latin typeface="宋体" pitchFamily="2" charset="-122"/>
              <a:ea typeface="宋体" pitchFamily="2" charset="-122"/>
            </a:endParaRPr>
          </a:p>
          <a:p>
            <a:pPr marL="187325" indent="-187325" eaLnBrk="0" hangingPunct="0">
              <a:buFont typeface="Wingdings" pitchFamily="2" charset="2"/>
              <a:buChar char="§"/>
            </a:pPr>
            <a:r>
              <a:rPr kumimoji="1" lang="zh-CN" altLang="en-US" b="1">
                <a:solidFill>
                  <a:srgbClr val="000000"/>
                </a:solidFill>
                <a:latin typeface="宋体" pitchFamily="2" charset="-122"/>
                <a:ea typeface="宋体" pitchFamily="2" charset="-122"/>
              </a:rPr>
              <a:t>70年代中期：</a:t>
            </a:r>
            <a:r>
              <a:rPr kumimoji="1" lang="zh-CN" altLang="en-US">
                <a:solidFill>
                  <a:srgbClr val="000000"/>
                </a:solidFill>
                <a:latin typeface="宋体" pitchFamily="2" charset="-122"/>
                <a:ea typeface="宋体" pitchFamily="2" charset="-122"/>
              </a:rPr>
              <a:t>高性能的</a:t>
            </a:r>
            <a:r>
              <a:rPr kumimoji="1" lang="en-US" altLang="zh-CN">
                <a:solidFill>
                  <a:srgbClr val="000000"/>
                </a:solidFill>
                <a:latin typeface="宋体" pitchFamily="2" charset="-122"/>
                <a:ea typeface="宋体" pitchFamily="2" charset="-122"/>
              </a:rPr>
              <a:t>OLTP</a:t>
            </a:r>
            <a:r>
              <a:rPr kumimoji="1" lang="zh-CN" altLang="en-US">
                <a:solidFill>
                  <a:srgbClr val="000000"/>
                </a:solidFill>
                <a:latin typeface="宋体" pitchFamily="2" charset="-122"/>
                <a:ea typeface="宋体" pitchFamily="2" charset="-122"/>
              </a:rPr>
              <a:t>应用越来越广泛；</a:t>
            </a: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三个重要概念</a:t>
            </a:r>
            <a:endParaRPr lang="zh-CN" altLang="en-US" dirty="0"/>
          </a:p>
        </p:txBody>
      </p:sp>
      <p:sp>
        <p:nvSpPr>
          <p:cNvPr id="3" name="内容占位符 2"/>
          <p:cNvSpPr>
            <a:spLocks noGrp="1"/>
          </p:cNvSpPr>
          <p:nvPr>
            <p:ph idx="1"/>
          </p:nvPr>
        </p:nvSpPr>
        <p:spPr/>
        <p:txBody>
          <a:bodyPr/>
          <a:lstStyle/>
          <a:p>
            <a:r>
              <a:rPr lang="en-US" altLang="zh-CN" dirty="0" smtClean="0"/>
              <a:t>Kimball</a:t>
            </a:r>
            <a:r>
              <a:rPr lang="zh-CN" altLang="en-US" dirty="0" smtClean="0"/>
              <a:t>多维体系结构（</a:t>
            </a:r>
            <a:r>
              <a:rPr lang="en-US" altLang="zh-CN" dirty="0" smtClean="0"/>
              <a:t>MD</a:t>
            </a:r>
            <a:r>
              <a:rPr lang="zh-CN" altLang="en-US" dirty="0" smtClean="0"/>
              <a:t>）中的三个重要概念：</a:t>
            </a:r>
            <a:endParaRPr lang="en-US" altLang="zh-CN" dirty="0" smtClean="0"/>
          </a:p>
          <a:p>
            <a:pPr lvl="1"/>
            <a:r>
              <a:rPr lang="zh-CN" altLang="en-US" dirty="0" smtClean="0"/>
              <a:t>总线结构</a:t>
            </a:r>
            <a:endParaRPr lang="en-US" altLang="zh-CN" dirty="0" smtClean="0"/>
          </a:p>
          <a:p>
            <a:pPr lvl="1"/>
            <a:r>
              <a:rPr lang="zh-CN" altLang="en-US" dirty="0" smtClean="0"/>
              <a:t>一致性维度</a:t>
            </a:r>
            <a:endParaRPr lang="en-US" altLang="zh-CN" dirty="0" smtClean="0"/>
          </a:p>
          <a:p>
            <a:pPr lvl="1"/>
            <a:r>
              <a:rPr lang="zh-CN" altLang="en-US" dirty="0" smtClean="0"/>
              <a:t>一致性事实</a:t>
            </a:r>
            <a:endParaRPr lang="en-US" altLang="zh-CN" dirty="0" smtClean="0"/>
          </a:p>
          <a:p>
            <a:pPr marL="457200" lvl="1" indent="0">
              <a:buNone/>
            </a:pPr>
            <a:r>
              <a:rPr lang="zh-CN" altLang="en-US" sz="2000" dirty="0" smtClean="0"/>
              <a:t>同</a:t>
            </a:r>
            <a:r>
              <a:rPr lang="zh-CN" altLang="en-US" sz="2000" dirty="0"/>
              <a:t>一个集市内，一致性维度的意思是两个维度如果有关系，要么就是完全一样的，要么就是一个维度在数学意义上是另一个维度的子集。例如，如果建立月维度话，月维度的各种描述必须与日期维度中的完全一致，最常用的做法就是在日期维度上建立视图生成月维度。这样月维度就可以是日期维度的子集，在后续钻取等操作时可以保持一致</a:t>
            </a:r>
            <a:r>
              <a:rPr lang="zh-CN" altLang="en-US" sz="2000" dirty="0" smtClean="0"/>
              <a:t>。</a:t>
            </a:r>
            <a:endParaRPr lang="en-US" altLang="zh-CN" sz="2000" dirty="0" smtClean="0"/>
          </a:p>
          <a:p>
            <a:pPr marL="457200" lvl="1" indent="0">
              <a:buNone/>
            </a:pPr>
            <a:r>
              <a:rPr lang="zh-CN" altLang="en-US" sz="2000" dirty="0"/>
              <a:t>一致性事实是指事实表一般不会在多个数据集市间</a:t>
            </a:r>
            <a:r>
              <a:rPr lang="zh-CN" altLang="en-US" sz="2000" dirty="0" smtClean="0"/>
              <a:t>复制，主要</a:t>
            </a:r>
            <a:r>
              <a:rPr lang="zh-CN" altLang="en-US" sz="2000" dirty="0"/>
              <a:t>需要保证两点。第一个</a:t>
            </a:r>
            <a:r>
              <a:rPr lang="zh-CN" altLang="en-US" sz="2000" dirty="0" smtClean="0"/>
              <a:t>是定义</a:t>
            </a:r>
            <a:r>
              <a:rPr lang="zh-CN" altLang="en-US" sz="2000" dirty="0"/>
              <a:t>及计算方法要一致，第二个是事实的单位要一致性。</a:t>
            </a:r>
            <a:endParaRPr lang="en-US" altLang="zh-CN" sz="2000" dirty="0" smtClean="0"/>
          </a:p>
        </p:txBody>
      </p:sp>
      <p:sp>
        <p:nvSpPr>
          <p:cNvPr id="4" name="灯片编号占位符 3"/>
          <p:cNvSpPr>
            <a:spLocks noGrp="1"/>
          </p:cNvSpPr>
          <p:nvPr>
            <p:ph type="sldNum" sz="quarter" idx="12"/>
          </p:nvPr>
        </p:nvSpPr>
        <p:spPr/>
        <p:txBody>
          <a:bodyPr/>
          <a:lstStyle/>
          <a:p>
            <a:fld id="{D217EEC3-8E06-47A1-9C82-239D948B4BE1}" type="slidenum">
              <a:rPr lang="en-US" smtClean="0"/>
              <a:pPr/>
              <a:t>40</a:t>
            </a:fld>
            <a:endParaRPr lang="en-US"/>
          </a:p>
        </p:txBody>
      </p:sp>
    </p:spTree>
    <p:extLst>
      <p:ext uri="{BB962C8B-B14F-4D97-AF65-F5344CB8AC3E}">
        <p14:creationId xmlns:p14="http://schemas.microsoft.com/office/powerpoint/2010/main" val="50133398"/>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C66ABB85-1529-4DEF-9705-A62D11237071}" type="slidenum">
              <a:rPr lang="en-US"/>
              <a:pPr/>
              <a:t>41</a:t>
            </a:fld>
            <a:endParaRPr lang="en-US"/>
          </a:p>
        </p:txBody>
      </p:sp>
      <p:sp>
        <p:nvSpPr>
          <p:cNvPr id="396290" name="Rectangle 2"/>
          <p:cNvSpPr>
            <a:spLocks noGrp="1" noChangeArrowheads="1"/>
          </p:cNvSpPr>
          <p:nvPr>
            <p:ph type="title"/>
          </p:nvPr>
        </p:nvSpPr>
        <p:spPr>
          <a:xfrm>
            <a:off x="1403350" y="381000"/>
            <a:ext cx="7380288" cy="541338"/>
          </a:xfrm>
        </p:spPr>
        <p:txBody>
          <a:bodyPr/>
          <a:lstStyle/>
          <a:p>
            <a:r>
              <a:rPr lang="zh-CN" altLang="en-US" dirty="0" smtClean="0">
                <a:ea typeface="宋体" pitchFamily="2" charset="-122"/>
              </a:rPr>
              <a:t>是否还有问题？</a:t>
            </a:r>
            <a:endParaRPr lang="zh-CN" altLang="en-US" dirty="0">
              <a:ea typeface="宋体" pitchFamily="2" charset="-122"/>
            </a:endParaRPr>
          </a:p>
        </p:txBody>
      </p:sp>
      <p:sp>
        <p:nvSpPr>
          <p:cNvPr id="396291" name="Rectangle 3"/>
          <p:cNvSpPr>
            <a:spLocks noGrp="1" noChangeArrowheads="1"/>
          </p:cNvSpPr>
          <p:nvPr>
            <p:ph type="body" idx="1"/>
          </p:nvPr>
        </p:nvSpPr>
        <p:spPr/>
        <p:txBody>
          <a:bodyPr/>
          <a:lstStyle/>
          <a:p>
            <a:pPr>
              <a:lnSpc>
                <a:spcPct val="90000"/>
              </a:lnSpc>
            </a:pPr>
            <a:r>
              <a:rPr lang="zh-CN" altLang="en-US">
                <a:ea typeface="宋体" pitchFamily="2" charset="-122"/>
              </a:rPr>
              <a:t>在很多情况下，</a:t>
            </a:r>
            <a:r>
              <a:rPr lang="en-US" altLang="zh-CN">
                <a:ea typeface="宋体" pitchFamily="2" charset="-122"/>
              </a:rPr>
              <a:t>OLTP-DW</a:t>
            </a:r>
            <a:r>
              <a:rPr lang="zh-CN" altLang="en-US">
                <a:ea typeface="宋体" pitchFamily="2" charset="-122"/>
              </a:rPr>
              <a:t>的两层体系结构并不能涵盖企业所有的数据处理要求。</a:t>
            </a:r>
          </a:p>
          <a:p>
            <a:pPr lvl="1">
              <a:lnSpc>
                <a:spcPct val="90000"/>
              </a:lnSpc>
            </a:pPr>
            <a:r>
              <a:rPr lang="zh-CN" altLang="en-US">
                <a:ea typeface="宋体" pitchFamily="2" charset="-122"/>
              </a:rPr>
              <a:t>因为企业的数据处理虽然可以较为粗略地划分成操作型和分析型两部分，但有时，这两种处理之间并没非常明晰的界限。</a:t>
            </a:r>
          </a:p>
          <a:p>
            <a:pPr>
              <a:lnSpc>
                <a:spcPct val="90000"/>
              </a:lnSpc>
            </a:pPr>
            <a:r>
              <a:rPr lang="zh-CN" altLang="en-US">
                <a:ea typeface="宋体" pitchFamily="2" charset="-122"/>
              </a:rPr>
              <a:t>实际的数据处理往往是多层次的。</a:t>
            </a:r>
          </a:p>
          <a:p>
            <a:pPr lvl="1">
              <a:lnSpc>
                <a:spcPct val="90000"/>
              </a:lnSpc>
            </a:pPr>
            <a:r>
              <a:rPr lang="zh-CN" altLang="en-US">
                <a:ea typeface="宋体" pitchFamily="2" charset="-122"/>
              </a:rPr>
              <a:t>也就是说，有些处理是操作型的，但不适合在操作型</a:t>
            </a:r>
            <a:r>
              <a:rPr lang="en-US" altLang="zh-CN">
                <a:ea typeface="宋体" pitchFamily="2" charset="-122"/>
              </a:rPr>
              <a:t>DB</a:t>
            </a:r>
            <a:r>
              <a:rPr lang="zh-CN" altLang="en-US">
                <a:ea typeface="宋体" pitchFamily="2" charset="-122"/>
              </a:rPr>
              <a:t>中进行，而又存在着一些分析型处理，但不适合在</a:t>
            </a:r>
            <a:r>
              <a:rPr lang="en-US" altLang="zh-CN">
                <a:ea typeface="宋体" pitchFamily="2" charset="-122"/>
              </a:rPr>
              <a:t>DW</a:t>
            </a:r>
            <a:r>
              <a:rPr lang="zh-CN" altLang="en-US">
                <a:ea typeface="宋体" pitchFamily="2" charset="-122"/>
              </a:rPr>
              <a:t>中进行。 </a:t>
            </a: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68DB1F15-C0E3-4565-A624-B988973CA10E}" type="slidenum">
              <a:rPr lang="en-US"/>
              <a:pPr/>
              <a:t>42</a:t>
            </a:fld>
            <a:endParaRPr lang="en-US"/>
          </a:p>
        </p:txBody>
      </p:sp>
      <p:sp>
        <p:nvSpPr>
          <p:cNvPr id="394242" name="Rectangle 2"/>
          <p:cNvSpPr>
            <a:spLocks noGrp="1" noChangeArrowheads="1"/>
          </p:cNvSpPr>
          <p:nvPr>
            <p:ph type="title"/>
          </p:nvPr>
        </p:nvSpPr>
        <p:spPr/>
        <p:txBody>
          <a:bodyPr/>
          <a:lstStyle/>
          <a:p>
            <a:r>
              <a:rPr lang="en-US" altLang="zh-CN">
                <a:ea typeface="宋体" pitchFamily="2" charset="-122"/>
              </a:rPr>
              <a:t>ODS</a:t>
            </a:r>
            <a:r>
              <a:rPr lang="zh-CN" altLang="en-US">
                <a:ea typeface="宋体" pitchFamily="2" charset="-122"/>
              </a:rPr>
              <a:t>的定义及其特点 </a:t>
            </a:r>
          </a:p>
        </p:txBody>
      </p:sp>
      <p:sp>
        <p:nvSpPr>
          <p:cNvPr id="394243" name="Rectangle 3"/>
          <p:cNvSpPr>
            <a:spLocks noGrp="1" noChangeArrowheads="1"/>
          </p:cNvSpPr>
          <p:nvPr>
            <p:ph type="body" idx="1"/>
          </p:nvPr>
        </p:nvSpPr>
        <p:spPr/>
        <p:txBody>
          <a:bodyPr/>
          <a:lstStyle/>
          <a:p>
            <a:pPr>
              <a:lnSpc>
                <a:spcPct val="90000"/>
              </a:lnSpc>
            </a:pPr>
            <a:r>
              <a:rPr lang="zh-CN" altLang="en-US">
                <a:ea typeface="宋体" pitchFamily="2" charset="-122"/>
              </a:rPr>
              <a:t>定义：</a:t>
            </a:r>
          </a:p>
          <a:p>
            <a:pPr lvl="1">
              <a:lnSpc>
                <a:spcPct val="90000"/>
              </a:lnSpc>
            </a:pPr>
            <a:r>
              <a:rPr lang="en-US" altLang="zh-CN">
                <a:ea typeface="宋体" pitchFamily="2" charset="-122"/>
              </a:rPr>
              <a:t>ODS</a:t>
            </a:r>
            <a:r>
              <a:rPr lang="zh-CN" altLang="en-US">
                <a:ea typeface="宋体" pitchFamily="2" charset="-122"/>
              </a:rPr>
              <a:t>是用于支持企业日常的全局应用的数据集合</a:t>
            </a:r>
          </a:p>
          <a:p>
            <a:pPr>
              <a:lnSpc>
                <a:spcPct val="90000"/>
              </a:lnSpc>
            </a:pPr>
            <a:r>
              <a:rPr lang="zh-CN" altLang="en-US">
                <a:ea typeface="宋体" pitchFamily="2" charset="-122"/>
              </a:rPr>
              <a:t>保存在</a:t>
            </a:r>
            <a:r>
              <a:rPr lang="en-US" altLang="zh-CN">
                <a:ea typeface="宋体" pitchFamily="2" charset="-122"/>
              </a:rPr>
              <a:t>ODS</a:t>
            </a:r>
            <a:r>
              <a:rPr lang="zh-CN" altLang="en-US">
                <a:ea typeface="宋体" pitchFamily="2" charset="-122"/>
              </a:rPr>
              <a:t>中的数据具有四个基本特点：</a:t>
            </a:r>
          </a:p>
          <a:p>
            <a:pPr lvl="1">
              <a:lnSpc>
                <a:spcPct val="90000"/>
              </a:lnSpc>
            </a:pPr>
            <a:r>
              <a:rPr lang="zh-CN" altLang="en-US">
                <a:ea typeface="宋体" pitchFamily="2" charset="-122"/>
              </a:rPr>
              <a:t>面向主题</a:t>
            </a:r>
          </a:p>
          <a:p>
            <a:pPr lvl="1">
              <a:lnSpc>
                <a:spcPct val="90000"/>
              </a:lnSpc>
            </a:pPr>
            <a:r>
              <a:rPr lang="zh-CN" altLang="en-US">
                <a:ea typeface="宋体" pitchFamily="2" charset="-122"/>
              </a:rPr>
              <a:t>集成的</a:t>
            </a:r>
          </a:p>
          <a:p>
            <a:pPr lvl="1">
              <a:lnSpc>
                <a:spcPct val="90000"/>
              </a:lnSpc>
            </a:pPr>
            <a:r>
              <a:rPr lang="zh-CN" altLang="en-US">
                <a:ea typeface="宋体" pitchFamily="2" charset="-122"/>
              </a:rPr>
              <a:t>可变的</a:t>
            </a:r>
          </a:p>
          <a:p>
            <a:pPr lvl="1">
              <a:lnSpc>
                <a:spcPct val="90000"/>
              </a:lnSpc>
            </a:pPr>
            <a:r>
              <a:rPr lang="zh-CN" altLang="en-US">
                <a:ea typeface="宋体" pitchFamily="2" charset="-122"/>
              </a:rPr>
              <a:t>数据是当前或接近当前的</a:t>
            </a: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A0BD9370-E301-46EA-85B1-11527F760044}" type="slidenum">
              <a:rPr lang="en-US"/>
              <a:pPr/>
              <a:t>43</a:t>
            </a:fld>
            <a:endParaRPr lang="en-US"/>
          </a:p>
        </p:txBody>
      </p:sp>
      <p:sp>
        <p:nvSpPr>
          <p:cNvPr id="388098" name="Rectangle 2"/>
          <p:cNvSpPr>
            <a:spLocks noGrp="1" noChangeArrowheads="1"/>
          </p:cNvSpPr>
          <p:nvPr>
            <p:ph type="title"/>
          </p:nvPr>
        </p:nvSpPr>
        <p:spPr/>
        <p:txBody>
          <a:bodyPr/>
          <a:lstStyle/>
          <a:p>
            <a:r>
              <a:rPr lang="zh-CN" altLang="en-US" dirty="0" smtClean="0">
                <a:ea typeface="宋体" pitchFamily="2" charset="-122"/>
              </a:rPr>
              <a:t>举个例子</a:t>
            </a:r>
            <a:endParaRPr lang="zh-CN" altLang="en-US" dirty="0">
              <a:ea typeface="宋体" pitchFamily="2" charset="-122"/>
            </a:endParaRPr>
          </a:p>
        </p:txBody>
      </p:sp>
      <p:sp>
        <p:nvSpPr>
          <p:cNvPr id="388099" name="Rectangle 3"/>
          <p:cNvSpPr>
            <a:spLocks noGrp="1" noChangeArrowheads="1"/>
          </p:cNvSpPr>
          <p:nvPr>
            <p:ph type="body" idx="1"/>
          </p:nvPr>
        </p:nvSpPr>
        <p:spPr/>
        <p:txBody>
          <a:bodyPr/>
          <a:lstStyle/>
          <a:p>
            <a:r>
              <a:rPr lang="zh-CN" altLang="en-US">
                <a:ea typeface="宋体" pitchFamily="2" charset="-122"/>
              </a:rPr>
              <a:t>决策环境：</a:t>
            </a:r>
          </a:p>
          <a:p>
            <a:pPr lvl="1"/>
            <a:r>
              <a:rPr lang="zh-CN" altLang="en-US">
                <a:ea typeface="宋体" pitchFamily="2" charset="-122"/>
              </a:rPr>
              <a:t>商场</a:t>
            </a:r>
          </a:p>
          <a:p>
            <a:r>
              <a:rPr lang="zh-CN" altLang="en-US">
                <a:ea typeface="宋体" pitchFamily="2" charset="-122"/>
              </a:rPr>
              <a:t>决策人：</a:t>
            </a:r>
          </a:p>
          <a:p>
            <a:pPr lvl="1"/>
            <a:r>
              <a:rPr lang="zh-CN" altLang="en-US">
                <a:ea typeface="宋体" pitchFamily="2" charset="-122"/>
              </a:rPr>
              <a:t>销售部门的中下层管理人员</a:t>
            </a:r>
          </a:p>
          <a:p>
            <a:r>
              <a:rPr lang="zh-CN" altLang="en-US">
                <a:ea typeface="宋体" pitchFamily="2" charset="-122"/>
              </a:rPr>
              <a:t>决策问题：</a:t>
            </a:r>
          </a:p>
          <a:p>
            <a:pPr lvl="1"/>
            <a:r>
              <a:rPr lang="zh-CN" altLang="en-US">
                <a:ea typeface="宋体" pitchFamily="2" charset="-122"/>
              </a:rPr>
              <a:t>某商品是否要进货？</a:t>
            </a: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6D7859A2-4660-499D-8231-9C4AA2BC8A3A}" type="slidenum">
              <a:rPr lang="en-US"/>
              <a:pPr/>
              <a:t>44</a:t>
            </a:fld>
            <a:endParaRPr lang="en-US"/>
          </a:p>
        </p:txBody>
      </p:sp>
      <p:sp>
        <p:nvSpPr>
          <p:cNvPr id="389122" name="Rectangle 2"/>
          <p:cNvSpPr>
            <a:spLocks noGrp="1" noChangeArrowheads="1"/>
          </p:cNvSpPr>
          <p:nvPr>
            <p:ph type="title"/>
          </p:nvPr>
        </p:nvSpPr>
        <p:spPr/>
        <p:txBody>
          <a:bodyPr/>
          <a:lstStyle/>
          <a:p>
            <a:r>
              <a:rPr lang="zh-CN" altLang="en-US">
                <a:ea typeface="宋体" pitchFamily="2" charset="-122"/>
              </a:rPr>
              <a:t>决策所需掌握的情况</a:t>
            </a:r>
          </a:p>
        </p:txBody>
      </p:sp>
      <p:sp>
        <p:nvSpPr>
          <p:cNvPr id="389123" name="Rectangle 3"/>
          <p:cNvSpPr>
            <a:spLocks noGrp="1" noChangeArrowheads="1"/>
          </p:cNvSpPr>
          <p:nvPr>
            <p:ph type="body" idx="1"/>
          </p:nvPr>
        </p:nvSpPr>
        <p:spPr/>
        <p:txBody>
          <a:bodyPr/>
          <a:lstStyle/>
          <a:p>
            <a:pPr>
              <a:lnSpc>
                <a:spcPct val="90000"/>
              </a:lnSpc>
            </a:pPr>
            <a:r>
              <a:rPr lang="zh-CN" altLang="en-US">
                <a:ea typeface="宋体" pitchFamily="2" charset="-122"/>
              </a:rPr>
              <a:t>需要掌握以下信息：</a:t>
            </a:r>
          </a:p>
          <a:p>
            <a:pPr lvl="1">
              <a:lnSpc>
                <a:spcPct val="90000"/>
              </a:lnSpc>
            </a:pPr>
            <a:r>
              <a:rPr lang="zh-CN" altLang="en-US">
                <a:ea typeface="宋体" pitchFamily="2" charset="-122"/>
              </a:rPr>
              <a:t>储备是否充足？</a:t>
            </a:r>
          </a:p>
          <a:p>
            <a:pPr lvl="1">
              <a:lnSpc>
                <a:spcPct val="90000"/>
              </a:lnSpc>
            </a:pPr>
            <a:r>
              <a:rPr lang="zh-CN" altLang="en-US">
                <a:ea typeface="宋体" pitchFamily="2" charset="-122"/>
              </a:rPr>
              <a:t>该商品近期销售情况如何？</a:t>
            </a:r>
          </a:p>
          <a:p>
            <a:pPr lvl="1">
              <a:lnSpc>
                <a:spcPct val="90000"/>
              </a:lnSpc>
            </a:pPr>
            <a:r>
              <a:rPr lang="zh-CN" altLang="en-US">
                <a:ea typeface="宋体" pitchFamily="2" charset="-122"/>
              </a:rPr>
              <a:t>资金情况如何？</a:t>
            </a:r>
          </a:p>
          <a:p>
            <a:pPr lvl="1">
              <a:lnSpc>
                <a:spcPct val="90000"/>
              </a:lnSpc>
            </a:pPr>
            <a:r>
              <a:rPr lang="zh-CN" altLang="en-US">
                <a:ea typeface="宋体" pitchFamily="2" charset="-122"/>
              </a:rPr>
              <a:t>其他商品的库存情况和销售情况如何？</a:t>
            </a:r>
          </a:p>
          <a:p>
            <a:pPr>
              <a:lnSpc>
                <a:spcPct val="90000"/>
              </a:lnSpc>
            </a:pPr>
            <a:r>
              <a:rPr lang="zh-CN" altLang="en-US">
                <a:ea typeface="宋体" pitchFamily="2" charset="-122"/>
              </a:rPr>
              <a:t>即：</a:t>
            </a:r>
          </a:p>
          <a:p>
            <a:pPr lvl="1">
              <a:lnSpc>
                <a:spcPct val="90000"/>
              </a:lnSpc>
            </a:pPr>
            <a:r>
              <a:rPr lang="zh-CN" altLang="en-US">
                <a:ea typeface="宋体" pitchFamily="2" charset="-122"/>
              </a:rPr>
              <a:t>要综合了解这些信息，才能做较为合理、可行的决策。</a:t>
            </a: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522E2284-6F0B-46FE-9C1B-793EE08C48F3}" type="slidenum">
              <a:rPr lang="en-US"/>
              <a:pPr/>
              <a:t>45</a:t>
            </a:fld>
            <a:endParaRPr lang="en-US"/>
          </a:p>
        </p:txBody>
      </p:sp>
      <p:sp>
        <p:nvSpPr>
          <p:cNvPr id="390146" name="Rectangle 2"/>
          <p:cNvSpPr>
            <a:spLocks noGrp="1" noChangeArrowheads="1"/>
          </p:cNvSpPr>
          <p:nvPr>
            <p:ph type="title"/>
          </p:nvPr>
        </p:nvSpPr>
        <p:spPr/>
        <p:txBody>
          <a:bodyPr/>
          <a:lstStyle/>
          <a:p>
            <a:r>
              <a:rPr lang="zh-CN" altLang="en-US">
                <a:ea typeface="宋体" pitchFamily="2" charset="-122"/>
              </a:rPr>
              <a:t>在何处实现这些功能？</a:t>
            </a:r>
          </a:p>
        </p:txBody>
      </p:sp>
      <p:sp>
        <p:nvSpPr>
          <p:cNvPr id="390147" name="Rectangle 3"/>
          <p:cNvSpPr>
            <a:spLocks noGrp="1" noChangeArrowheads="1"/>
          </p:cNvSpPr>
          <p:nvPr>
            <p:ph type="body" idx="1"/>
          </p:nvPr>
        </p:nvSpPr>
        <p:spPr/>
        <p:txBody>
          <a:bodyPr/>
          <a:lstStyle/>
          <a:p>
            <a:r>
              <a:rPr lang="zh-CN" altLang="en-US">
                <a:ea typeface="宋体" pitchFamily="2" charset="-122"/>
              </a:rPr>
              <a:t>方法</a:t>
            </a:r>
            <a:r>
              <a:rPr lang="en-US" altLang="zh-CN">
                <a:ea typeface="宋体" pitchFamily="2" charset="-122"/>
              </a:rPr>
              <a:t>1</a:t>
            </a:r>
            <a:r>
              <a:rPr lang="zh-CN" altLang="en-US">
                <a:ea typeface="宋体" pitchFamily="2" charset="-122"/>
              </a:rPr>
              <a:t>：放到分散的</a:t>
            </a:r>
            <a:r>
              <a:rPr lang="en-US" altLang="zh-CN">
                <a:ea typeface="宋体" pitchFamily="2" charset="-122"/>
              </a:rPr>
              <a:t>OLTP</a:t>
            </a:r>
            <a:r>
              <a:rPr lang="zh-CN" altLang="en-US">
                <a:ea typeface="宋体" pitchFamily="2" charset="-122"/>
              </a:rPr>
              <a:t>系统中去做</a:t>
            </a:r>
          </a:p>
          <a:p>
            <a:pPr lvl="1"/>
            <a:r>
              <a:rPr lang="zh-CN" altLang="en-US">
                <a:ea typeface="宋体" pitchFamily="2" charset="-122"/>
              </a:rPr>
              <a:t>不一定能得到每个部门的准确的一致信息，需要进行部门间的协调配合，工作量会很大。</a:t>
            </a:r>
          </a:p>
          <a:p>
            <a:r>
              <a:rPr lang="zh-CN" altLang="en-US">
                <a:ea typeface="宋体" pitchFamily="2" charset="-122"/>
              </a:rPr>
              <a:t>方法</a:t>
            </a:r>
            <a:r>
              <a:rPr lang="en-US" altLang="zh-CN">
                <a:ea typeface="宋体" pitchFamily="2" charset="-122"/>
              </a:rPr>
              <a:t>2</a:t>
            </a:r>
            <a:r>
              <a:rPr lang="zh-CN" altLang="en-US">
                <a:ea typeface="宋体" pitchFamily="2" charset="-122"/>
              </a:rPr>
              <a:t>：将其放在数据量巨大的</a:t>
            </a:r>
            <a:r>
              <a:rPr lang="en-US" altLang="zh-CN">
                <a:ea typeface="宋体" pitchFamily="2" charset="-122"/>
              </a:rPr>
              <a:t>DW</a:t>
            </a:r>
            <a:r>
              <a:rPr lang="zh-CN" altLang="en-US">
                <a:ea typeface="宋体" pitchFamily="2" charset="-122"/>
              </a:rPr>
              <a:t>中去处理</a:t>
            </a:r>
          </a:p>
          <a:p>
            <a:pPr lvl="1"/>
            <a:r>
              <a:rPr lang="zh-CN" altLang="en-US">
                <a:ea typeface="宋体" pitchFamily="2" charset="-122"/>
              </a:rPr>
              <a:t>显然会较费时，可能涉及许多不必要的数据检索。</a:t>
            </a: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6A318832-44F7-4648-A3F5-06D42B5F006F}" type="slidenum">
              <a:rPr lang="en-US"/>
              <a:pPr/>
              <a:t>46</a:t>
            </a:fld>
            <a:endParaRPr lang="en-US"/>
          </a:p>
        </p:txBody>
      </p:sp>
      <p:sp>
        <p:nvSpPr>
          <p:cNvPr id="391170" name="Rectangle 2"/>
          <p:cNvSpPr>
            <a:spLocks noGrp="1" noChangeArrowheads="1"/>
          </p:cNvSpPr>
          <p:nvPr>
            <p:ph type="title"/>
          </p:nvPr>
        </p:nvSpPr>
        <p:spPr/>
        <p:txBody>
          <a:bodyPr/>
          <a:lstStyle/>
          <a:p>
            <a:r>
              <a:rPr lang="zh-CN" altLang="en-US">
                <a:ea typeface="宋体" pitchFamily="2" charset="-122"/>
              </a:rPr>
              <a:t>这类决策的特点</a:t>
            </a:r>
          </a:p>
        </p:txBody>
      </p:sp>
      <p:sp>
        <p:nvSpPr>
          <p:cNvPr id="391171" name="Rectangle 3"/>
          <p:cNvSpPr>
            <a:spLocks noGrp="1" noChangeArrowheads="1"/>
          </p:cNvSpPr>
          <p:nvPr>
            <p:ph type="body" idx="1"/>
          </p:nvPr>
        </p:nvSpPr>
        <p:spPr/>
        <p:txBody>
          <a:bodyPr/>
          <a:lstStyle/>
          <a:p>
            <a:pPr>
              <a:lnSpc>
                <a:spcPct val="90000"/>
              </a:lnSpc>
            </a:pPr>
            <a:r>
              <a:rPr lang="zh-CN" altLang="en-US">
                <a:ea typeface="宋体" pitchFamily="2" charset="-122"/>
              </a:rPr>
              <a:t>特点：</a:t>
            </a:r>
          </a:p>
          <a:p>
            <a:pPr lvl="1">
              <a:lnSpc>
                <a:spcPct val="90000"/>
              </a:lnSpc>
            </a:pPr>
            <a:r>
              <a:rPr lang="zh-CN" altLang="en-US">
                <a:ea typeface="宋体" pitchFamily="2" charset="-122"/>
              </a:rPr>
              <a:t>不是在线事务处理</a:t>
            </a:r>
          </a:p>
          <a:p>
            <a:pPr lvl="1">
              <a:lnSpc>
                <a:spcPct val="90000"/>
              </a:lnSpc>
            </a:pPr>
            <a:r>
              <a:rPr lang="zh-CN" altLang="en-US">
                <a:ea typeface="宋体" pitchFamily="2" charset="-122"/>
              </a:rPr>
              <a:t>也算不上是高层决策分析。</a:t>
            </a:r>
          </a:p>
          <a:p>
            <a:pPr lvl="1">
              <a:lnSpc>
                <a:spcPct val="90000"/>
              </a:lnSpc>
            </a:pPr>
            <a:r>
              <a:rPr lang="zh-CN" altLang="en-US">
                <a:ea typeface="宋体" pitchFamily="2" charset="-122"/>
              </a:rPr>
              <a:t>属于日常管理和控制的决策问题</a:t>
            </a:r>
          </a:p>
          <a:p>
            <a:pPr lvl="1">
              <a:lnSpc>
                <a:spcPct val="90000"/>
              </a:lnSpc>
            </a:pPr>
            <a:r>
              <a:rPr lang="zh-CN" altLang="en-US">
                <a:ea typeface="宋体" pitchFamily="2" charset="-122"/>
              </a:rPr>
              <a:t>企业中层的管理者经常要解决的、较大量的问题。</a:t>
            </a:r>
          </a:p>
          <a:p>
            <a:pPr>
              <a:lnSpc>
                <a:spcPct val="90000"/>
              </a:lnSpc>
            </a:pPr>
            <a:r>
              <a:rPr lang="zh-CN" altLang="en-US">
                <a:ea typeface="宋体" pitchFamily="2" charset="-122"/>
              </a:rPr>
              <a:t>前述两种解决方法都不太可行，该如何解决？</a:t>
            </a:r>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07B5312D-B77A-41BF-BB65-0E0EFD1EF321}" type="slidenum">
              <a:rPr lang="en-US"/>
              <a:pPr/>
              <a:t>47</a:t>
            </a:fld>
            <a:endParaRPr lang="en-US"/>
          </a:p>
        </p:txBody>
      </p:sp>
      <p:sp>
        <p:nvSpPr>
          <p:cNvPr id="392194" name="Rectangle 2"/>
          <p:cNvSpPr>
            <a:spLocks noGrp="1" noChangeArrowheads="1"/>
          </p:cNvSpPr>
          <p:nvPr>
            <p:ph type="title"/>
          </p:nvPr>
        </p:nvSpPr>
        <p:spPr/>
        <p:txBody>
          <a:bodyPr/>
          <a:lstStyle/>
          <a:p>
            <a:r>
              <a:rPr lang="zh-CN" altLang="en-US" dirty="0" smtClean="0">
                <a:ea typeface="宋体" pitchFamily="2" charset="-122"/>
              </a:rPr>
              <a:t>引入</a:t>
            </a:r>
            <a:r>
              <a:rPr lang="en-US" altLang="zh-CN" dirty="0" smtClean="0">
                <a:ea typeface="宋体" pitchFamily="2" charset="-122"/>
              </a:rPr>
              <a:t>ODS</a:t>
            </a:r>
            <a:r>
              <a:rPr lang="zh-CN" altLang="en-US" dirty="0" smtClean="0">
                <a:ea typeface="宋体" pitchFamily="2" charset="-122"/>
              </a:rPr>
              <a:t>层</a:t>
            </a:r>
            <a:endParaRPr lang="zh-CN" altLang="en-US" dirty="0">
              <a:ea typeface="宋体" pitchFamily="2" charset="-122"/>
            </a:endParaRPr>
          </a:p>
        </p:txBody>
      </p:sp>
      <p:sp>
        <p:nvSpPr>
          <p:cNvPr id="392195" name="Rectangle 3"/>
          <p:cNvSpPr>
            <a:spLocks noGrp="1" noChangeArrowheads="1"/>
          </p:cNvSpPr>
          <p:nvPr>
            <p:ph type="body" idx="1"/>
          </p:nvPr>
        </p:nvSpPr>
        <p:spPr/>
        <p:txBody>
          <a:bodyPr/>
          <a:lstStyle/>
          <a:p>
            <a:r>
              <a:rPr lang="zh-CN" altLang="en-US">
                <a:ea typeface="宋体" pitchFamily="2" charset="-122"/>
              </a:rPr>
              <a:t>这种信息处理的特点引出了一种数据环境</a:t>
            </a:r>
          </a:p>
          <a:p>
            <a:pPr lvl="1"/>
            <a:r>
              <a:rPr lang="en-US" altLang="zh-CN">
                <a:ea typeface="宋体" pitchFamily="2" charset="-122"/>
              </a:rPr>
              <a:t>ODS</a:t>
            </a:r>
            <a:r>
              <a:rPr lang="zh-CN" altLang="en-US">
                <a:ea typeface="宋体" pitchFamily="2" charset="-122"/>
              </a:rPr>
              <a:t>，</a:t>
            </a:r>
            <a:r>
              <a:rPr lang="en-US" altLang="zh-CN">
                <a:ea typeface="宋体" pitchFamily="2" charset="-122"/>
              </a:rPr>
              <a:t>operational data store</a:t>
            </a:r>
          </a:p>
          <a:p>
            <a:pPr lvl="1"/>
            <a:r>
              <a:rPr lang="zh-CN" altLang="en-US">
                <a:ea typeface="宋体" pitchFamily="2" charset="-122"/>
              </a:rPr>
              <a:t>操作型数据存储</a:t>
            </a:r>
          </a:p>
          <a:p>
            <a:r>
              <a:rPr lang="zh-CN" altLang="en-US">
                <a:ea typeface="宋体" pitchFamily="2" charset="-122"/>
              </a:rPr>
              <a:t>它是在</a:t>
            </a:r>
            <a:r>
              <a:rPr lang="en-US" altLang="zh-CN">
                <a:ea typeface="宋体" pitchFamily="2" charset="-122"/>
              </a:rPr>
              <a:t>OLTP-DW</a:t>
            </a:r>
            <a:r>
              <a:rPr lang="zh-CN" altLang="en-US">
                <a:ea typeface="宋体" pitchFamily="2" charset="-122"/>
              </a:rPr>
              <a:t>两层体系结构的基础上再增加一个层次</a:t>
            </a:r>
            <a:r>
              <a:rPr lang="en-US" altLang="zh-CN">
                <a:ea typeface="宋体" pitchFamily="2" charset="-122"/>
              </a:rPr>
              <a:t>ODS</a:t>
            </a:r>
            <a:r>
              <a:rPr lang="zh-CN" altLang="en-US">
                <a:ea typeface="宋体" pitchFamily="2" charset="-122"/>
              </a:rPr>
              <a:t>，从而形成</a:t>
            </a:r>
            <a:r>
              <a:rPr lang="en-US" altLang="zh-CN">
                <a:ea typeface="宋体" pitchFamily="2" charset="-122"/>
              </a:rPr>
              <a:t>OLTP-ODS-DW</a:t>
            </a:r>
            <a:r>
              <a:rPr lang="zh-CN" altLang="en-US">
                <a:ea typeface="宋体" pitchFamily="2" charset="-122"/>
              </a:rPr>
              <a:t>的三层数据存储体系。</a:t>
            </a:r>
          </a:p>
          <a:p>
            <a:endParaRPr lang="zh-CN" altLang="en-US">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5E705D54-150E-467E-8AA6-682CABB83112}" type="slidenum">
              <a:rPr lang="en-US"/>
              <a:pPr/>
              <a:t>48</a:t>
            </a:fld>
            <a:endParaRPr lang="en-US"/>
          </a:p>
        </p:txBody>
      </p:sp>
      <p:sp>
        <p:nvSpPr>
          <p:cNvPr id="393218" name="Rectangle 2"/>
          <p:cNvSpPr>
            <a:spLocks noGrp="1" noChangeArrowheads="1"/>
          </p:cNvSpPr>
          <p:nvPr>
            <p:ph type="title"/>
          </p:nvPr>
        </p:nvSpPr>
        <p:spPr/>
        <p:txBody>
          <a:bodyPr/>
          <a:lstStyle/>
          <a:p>
            <a:r>
              <a:rPr lang="en-US" altLang="zh-CN">
                <a:ea typeface="宋体" pitchFamily="2" charset="-122"/>
              </a:rPr>
              <a:t>ODS</a:t>
            </a:r>
            <a:r>
              <a:rPr lang="zh-CN" altLang="en-US">
                <a:ea typeface="宋体" pitchFamily="2" charset="-122"/>
              </a:rPr>
              <a:t>中的数据内容</a:t>
            </a:r>
          </a:p>
        </p:txBody>
      </p:sp>
      <p:sp>
        <p:nvSpPr>
          <p:cNvPr id="393219" name="Rectangle 3"/>
          <p:cNvSpPr>
            <a:spLocks noGrp="1" noChangeArrowheads="1"/>
          </p:cNvSpPr>
          <p:nvPr>
            <p:ph type="body" idx="1"/>
          </p:nvPr>
        </p:nvSpPr>
        <p:spPr/>
        <p:txBody>
          <a:bodyPr/>
          <a:lstStyle/>
          <a:p>
            <a:r>
              <a:rPr lang="zh-CN" altLang="en-US">
                <a:ea typeface="宋体" pitchFamily="2" charset="-122"/>
              </a:rPr>
              <a:t>两类数据</a:t>
            </a:r>
          </a:p>
          <a:p>
            <a:pPr lvl="1"/>
            <a:r>
              <a:rPr lang="zh-CN" altLang="en-US">
                <a:ea typeface="宋体" pitchFamily="2" charset="-122"/>
              </a:rPr>
              <a:t>一方面，它包含企业全局一致的、细节的、当前或接近当前的数据，可以进行全局在线操作型处理；</a:t>
            </a:r>
          </a:p>
          <a:p>
            <a:pPr lvl="1"/>
            <a:r>
              <a:rPr lang="zh-CN" altLang="en-US">
                <a:ea typeface="宋体" pitchFamily="2" charset="-122"/>
              </a:rPr>
              <a:t>另一方面，它又是一种面向主题、集成的数据环境，且数据量较小，适合于辅助企业完成日常决策的数据分析处理。 </a:t>
            </a:r>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BEAD0E64-9BDF-4066-A2E4-51C2028E207E}" type="slidenum">
              <a:rPr lang="en-US"/>
              <a:pPr/>
              <a:t>49</a:t>
            </a:fld>
            <a:endParaRPr lang="en-US"/>
          </a:p>
        </p:txBody>
      </p:sp>
      <p:sp>
        <p:nvSpPr>
          <p:cNvPr id="395266" name="Rectangle 2"/>
          <p:cNvSpPr>
            <a:spLocks noGrp="1" noChangeArrowheads="1"/>
          </p:cNvSpPr>
          <p:nvPr>
            <p:ph type="title"/>
          </p:nvPr>
        </p:nvSpPr>
        <p:spPr/>
        <p:txBody>
          <a:bodyPr/>
          <a:lstStyle/>
          <a:p>
            <a:r>
              <a:rPr lang="zh-CN" altLang="en-US">
                <a:ea typeface="宋体" pitchFamily="2" charset="-122"/>
              </a:rPr>
              <a:t>关于</a:t>
            </a:r>
            <a:r>
              <a:rPr lang="en-US" altLang="zh-CN">
                <a:ea typeface="宋体" pitchFamily="2" charset="-122"/>
              </a:rPr>
              <a:t>ODS</a:t>
            </a:r>
          </a:p>
        </p:txBody>
      </p:sp>
      <p:sp>
        <p:nvSpPr>
          <p:cNvPr id="395267" name="Rectangle 3"/>
          <p:cNvSpPr>
            <a:spLocks noGrp="1" noChangeArrowheads="1"/>
          </p:cNvSpPr>
          <p:nvPr>
            <p:ph type="body" idx="1"/>
          </p:nvPr>
        </p:nvSpPr>
        <p:spPr/>
        <p:txBody>
          <a:bodyPr/>
          <a:lstStyle/>
          <a:p>
            <a:pPr>
              <a:lnSpc>
                <a:spcPct val="90000"/>
              </a:lnSpc>
            </a:pPr>
            <a:r>
              <a:rPr lang="zh-CN" altLang="en-US" dirty="0">
                <a:ea typeface="宋体" pitchFamily="2" charset="-122"/>
              </a:rPr>
              <a:t>因为数据面向主题，要求</a:t>
            </a:r>
            <a:r>
              <a:rPr lang="en-US" altLang="zh-CN" dirty="0">
                <a:ea typeface="宋体" pitchFamily="2" charset="-122"/>
              </a:rPr>
              <a:t>ODS</a:t>
            </a:r>
            <a:r>
              <a:rPr lang="zh-CN" altLang="en-US" dirty="0">
                <a:ea typeface="宋体" pitchFamily="2" charset="-122"/>
              </a:rPr>
              <a:t>中的数据在企业级上应该保持高度的一致性，所以必须对进入</a:t>
            </a:r>
            <a:r>
              <a:rPr lang="en-US" altLang="zh-CN" dirty="0">
                <a:ea typeface="宋体" pitchFamily="2" charset="-122"/>
              </a:rPr>
              <a:t>ODS</a:t>
            </a:r>
            <a:r>
              <a:rPr lang="zh-CN" altLang="en-US" dirty="0">
                <a:ea typeface="宋体" pitchFamily="2" charset="-122"/>
              </a:rPr>
              <a:t>数据进行转换和集成。</a:t>
            </a:r>
          </a:p>
          <a:p>
            <a:pPr>
              <a:lnSpc>
                <a:spcPct val="90000"/>
              </a:lnSpc>
            </a:pPr>
            <a:endParaRPr lang="en-US" altLang="zh-CN" dirty="0" smtClean="0">
              <a:ea typeface="宋体" pitchFamily="2" charset="-122"/>
            </a:endParaRPr>
          </a:p>
          <a:p>
            <a:pPr>
              <a:lnSpc>
                <a:spcPct val="90000"/>
              </a:lnSpc>
            </a:pPr>
            <a:r>
              <a:rPr lang="zh-CN" altLang="en-US" dirty="0" smtClean="0">
                <a:ea typeface="宋体" pitchFamily="2" charset="-122"/>
              </a:rPr>
              <a:t>区别于分散在各个</a:t>
            </a:r>
            <a:r>
              <a:rPr lang="en-US" altLang="zh-CN" dirty="0">
                <a:ea typeface="宋体" pitchFamily="2" charset="-122"/>
              </a:rPr>
              <a:t>OLTP</a:t>
            </a:r>
            <a:r>
              <a:rPr lang="zh-CN" altLang="en-US" dirty="0">
                <a:ea typeface="宋体" pitchFamily="2" charset="-122"/>
              </a:rPr>
              <a:t>应用的数据：</a:t>
            </a:r>
          </a:p>
          <a:p>
            <a:pPr lvl="1">
              <a:lnSpc>
                <a:spcPct val="90000"/>
              </a:lnSpc>
            </a:pPr>
            <a:r>
              <a:rPr lang="zh-CN" altLang="en-US" dirty="0">
                <a:ea typeface="宋体" pitchFamily="2" charset="-122"/>
              </a:rPr>
              <a:t>面向主题、集成化。</a:t>
            </a:r>
          </a:p>
          <a:p>
            <a:pPr>
              <a:lnSpc>
                <a:spcPct val="90000"/>
              </a:lnSpc>
            </a:pPr>
            <a:r>
              <a:rPr lang="zh-CN" altLang="en-US" dirty="0">
                <a:ea typeface="宋体" pitchFamily="2" charset="-122"/>
              </a:rPr>
              <a:t>区别于</a:t>
            </a:r>
            <a:r>
              <a:rPr lang="en-US" altLang="zh-CN" dirty="0">
                <a:ea typeface="宋体" pitchFamily="2" charset="-122"/>
              </a:rPr>
              <a:t>DW</a:t>
            </a:r>
            <a:r>
              <a:rPr lang="zh-CN" altLang="en-US" dirty="0">
                <a:ea typeface="宋体" pitchFamily="2" charset="-122"/>
              </a:rPr>
              <a:t>中的数据：</a:t>
            </a:r>
          </a:p>
          <a:p>
            <a:pPr lvl="1">
              <a:lnSpc>
                <a:spcPct val="90000"/>
              </a:lnSpc>
            </a:pPr>
            <a:r>
              <a:rPr lang="zh-CN" altLang="en-US" dirty="0">
                <a:ea typeface="宋体" pitchFamily="2" charset="-122"/>
              </a:rPr>
              <a:t>存放当前数据或接近</a:t>
            </a:r>
            <a:r>
              <a:rPr lang="zh-CN" altLang="en-US" dirty="0" smtClean="0">
                <a:ea typeface="宋体" pitchFamily="2" charset="-122"/>
              </a:rPr>
              <a:t>当前的数据或数据变化的序列</a:t>
            </a:r>
            <a:endParaRPr lang="en-US" altLang="zh-CN" dirty="0" smtClean="0">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D9A33A42-D66E-4A1A-AFD1-670D4BBB1696}" type="slidenum">
              <a:rPr lang="en-US"/>
              <a:pPr/>
              <a:t>5</a:t>
            </a:fld>
            <a:endParaRPr lang="en-US"/>
          </a:p>
        </p:txBody>
      </p:sp>
      <p:sp>
        <p:nvSpPr>
          <p:cNvPr id="386050" name="Rectangle 2"/>
          <p:cNvSpPr>
            <a:spLocks noGrp="1" noChangeArrowheads="1"/>
          </p:cNvSpPr>
          <p:nvPr>
            <p:ph type="title"/>
          </p:nvPr>
        </p:nvSpPr>
        <p:spPr/>
        <p:txBody>
          <a:bodyPr/>
          <a:lstStyle/>
          <a:p>
            <a:pPr algn="ctr"/>
            <a:r>
              <a:rPr kumimoji="1" lang="zh-CN" altLang="en-US" b="1">
                <a:latin typeface="Times New Roman" pitchFamily="18" charset="0"/>
                <a:ea typeface="宋体" pitchFamily="2" charset="-122"/>
              </a:rPr>
              <a:t>数据库技术的发展</a:t>
            </a:r>
          </a:p>
        </p:txBody>
      </p:sp>
      <p:sp>
        <p:nvSpPr>
          <p:cNvPr id="386051" name="Rectangle 3"/>
          <p:cNvSpPr>
            <a:spLocks noGrp="1" noChangeArrowheads="1"/>
          </p:cNvSpPr>
          <p:nvPr>
            <p:ph type="body" idx="1"/>
          </p:nvPr>
        </p:nvSpPr>
        <p:spPr>
          <a:xfrm>
            <a:off x="762000" y="1371600"/>
            <a:ext cx="7697788" cy="4800600"/>
          </a:xfrm>
        </p:spPr>
        <p:txBody>
          <a:bodyPr/>
          <a:lstStyle/>
          <a:p>
            <a:pPr eaLnBrk="0" hangingPunct="0">
              <a:spcBef>
                <a:spcPct val="0"/>
              </a:spcBef>
              <a:buClrTx/>
              <a:buSzTx/>
              <a:buFont typeface="Wingdings" pitchFamily="2" charset="2"/>
              <a:buChar char="§"/>
            </a:pPr>
            <a:r>
              <a:rPr kumimoji="1" lang="zh-CN" altLang="en-US" sz="2400" b="1" dirty="0">
                <a:solidFill>
                  <a:srgbClr val="000000"/>
                </a:solidFill>
                <a:latin typeface="宋体" pitchFamily="2" charset="-122"/>
                <a:ea typeface="宋体" pitchFamily="2" charset="-122"/>
              </a:rPr>
              <a:t>80年代早期：</a:t>
            </a:r>
            <a:r>
              <a:rPr kumimoji="1" lang="en-US" altLang="zh-CN" sz="2400" dirty="0">
                <a:solidFill>
                  <a:srgbClr val="000000"/>
                </a:solidFill>
                <a:latin typeface="宋体" pitchFamily="2" charset="-122"/>
                <a:ea typeface="宋体" pitchFamily="2" charset="-122"/>
              </a:rPr>
              <a:t>OLTP，MIS/DSS，</a:t>
            </a:r>
            <a:r>
              <a:rPr kumimoji="1" lang="zh-CN" altLang="en-US" sz="2400" dirty="0">
                <a:solidFill>
                  <a:srgbClr val="000000"/>
                </a:solidFill>
                <a:latin typeface="宋体" pitchFamily="2" charset="-122"/>
                <a:ea typeface="宋体" pitchFamily="2" charset="-122"/>
              </a:rPr>
              <a:t>提出了数据仓库的思想，以</a:t>
            </a:r>
            <a:r>
              <a:rPr kumimoji="1" lang="en-US" altLang="zh-CN" sz="2400" dirty="0">
                <a:solidFill>
                  <a:srgbClr val="000000"/>
                </a:solidFill>
                <a:latin typeface="宋体" pitchFamily="2" charset="-122"/>
                <a:ea typeface="宋体" pitchFamily="2" charset="-122"/>
              </a:rPr>
              <a:t>IBM</a:t>
            </a:r>
            <a:r>
              <a:rPr kumimoji="1" lang="zh-CN" altLang="en-US" sz="2400" dirty="0">
                <a:solidFill>
                  <a:srgbClr val="000000"/>
                </a:solidFill>
                <a:latin typeface="宋体" pitchFamily="2" charset="-122"/>
                <a:ea typeface="宋体" pitchFamily="2" charset="-122"/>
              </a:rPr>
              <a:t>的“</a:t>
            </a:r>
            <a:r>
              <a:rPr kumimoji="1" lang="en-US" altLang="zh-CN" sz="2400" dirty="0">
                <a:solidFill>
                  <a:srgbClr val="000000"/>
                </a:solidFill>
                <a:latin typeface="宋体" pitchFamily="2" charset="-122"/>
                <a:ea typeface="宋体" pitchFamily="2" charset="-122"/>
              </a:rPr>
              <a:t>Information Warehouse”</a:t>
            </a:r>
            <a:r>
              <a:rPr kumimoji="1" lang="zh-CN" altLang="en-US" sz="2400" dirty="0">
                <a:solidFill>
                  <a:srgbClr val="000000"/>
                </a:solidFill>
                <a:latin typeface="宋体" pitchFamily="2" charset="-122"/>
                <a:ea typeface="宋体" pitchFamily="2" charset="-122"/>
              </a:rPr>
              <a:t>为代表；</a:t>
            </a:r>
          </a:p>
          <a:p>
            <a:pPr eaLnBrk="0" hangingPunct="0">
              <a:spcBef>
                <a:spcPct val="0"/>
              </a:spcBef>
              <a:buClrTx/>
              <a:buSzTx/>
              <a:buFont typeface="Wingdings" pitchFamily="2" charset="2"/>
              <a:buChar char="§"/>
            </a:pPr>
            <a:endParaRPr kumimoji="1" lang="zh-CN" altLang="en-US" sz="2400" dirty="0">
              <a:solidFill>
                <a:srgbClr val="000000"/>
              </a:solidFill>
              <a:latin typeface="宋体" pitchFamily="2" charset="-122"/>
              <a:ea typeface="宋体" pitchFamily="2" charset="-122"/>
            </a:endParaRPr>
          </a:p>
          <a:p>
            <a:pPr eaLnBrk="0" hangingPunct="0">
              <a:spcBef>
                <a:spcPct val="0"/>
              </a:spcBef>
              <a:buClrTx/>
              <a:buSzTx/>
              <a:buFont typeface="Wingdings" pitchFamily="2" charset="2"/>
              <a:buChar char="§"/>
            </a:pPr>
            <a:r>
              <a:rPr kumimoji="1" lang="zh-CN" altLang="en-US" sz="2400" b="1" dirty="0">
                <a:solidFill>
                  <a:srgbClr val="000000"/>
                </a:solidFill>
                <a:latin typeface="宋体" pitchFamily="2" charset="-122"/>
                <a:ea typeface="宋体" pitchFamily="2" charset="-122"/>
              </a:rPr>
              <a:t>80年代中期：</a:t>
            </a:r>
            <a:r>
              <a:rPr kumimoji="1" lang="zh-CN" altLang="en-US" sz="2400" dirty="0">
                <a:solidFill>
                  <a:srgbClr val="000000"/>
                </a:solidFill>
                <a:latin typeface="宋体" pitchFamily="2" charset="-122"/>
                <a:ea typeface="宋体" pitchFamily="2" charset="-122"/>
              </a:rPr>
              <a:t>由于技术和实现费用的原因，数据仓库思想没有引起太多的注意；</a:t>
            </a:r>
          </a:p>
          <a:p>
            <a:pPr eaLnBrk="0" hangingPunct="0">
              <a:spcBef>
                <a:spcPct val="0"/>
              </a:spcBef>
              <a:buClrTx/>
              <a:buSzTx/>
              <a:buFont typeface="Wingdings" pitchFamily="2" charset="2"/>
              <a:buChar char="§"/>
            </a:pPr>
            <a:endParaRPr kumimoji="1" lang="zh-CN" altLang="en-US" sz="2400" dirty="0">
              <a:solidFill>
                <a:srgbClr val="000000"/>
              </a:solidFill>
              <a:latin typeface="宋体" pitchFamily="2" charset="-122"/>
              <a:ea typeface="宋体" pitchFamily="2" charset="-122"/>
            </a:endParaRPr>
          </a:p>
          <a:p>
            <a:pPr eaLnBrk="0" hangingPunct="0">
              <a:spcBef>
                <a:spcPct val="0"/>
              </a:spcBef>
              <a:buClrTx/>
              <a:buSzTx/>
              <a:buFont typeface="Wingdings" pitchFamily="2" charset="2"/>
              <a:buChar char="§"/>
            </a:pPr>
            <a:r>
              <a:rPr kumimoji="1" lang="zh-CN" altLang="en-US" sz="2400" b="1" dirty="0">
                <a:solidFill>
                  <a:srgbClr val="000000"/>
                </a:solidFill>
                <a:latin typeface="Times New Roman" pitchFamily="18" charset="0"/>
                <a:ea typeface="宋体" pitchFamily="2" charset="-122"/>
              </a:rPr>
              <a:t>90年代：</a:t>
            </a:r>
            <a:r>
              <a:rPr kumimoji="1" lang="zh-CN" altLang="en-US" sz="2400" dirty="0">
                <a:solidFill>
                  <a:srgbClr val="000000"/>
                </a:solidFill>
                <a:latin typeface="Times New Roman" pitchFamily="18" charset="0"/>
                <a:ea typeface="宋体" pitchFamily="2" charset="-122"/>
              </a:rPr>
              <a:t>以</a:t>
            </a:r>
            <a:r>
              <a:rPr kumimoji="1" lang="en-US" altLang="zh-CN" sz="2400" dirty="0">
                <a:solidFill>
                  <a:srgbClr val="000000"/>
                </a:solidFill>
                <a:latin typeface="Times New Roman" pitchFamily="18" charset="0"/>
                <a:ea typeface="宋体" pitchFamily="2" charset="-122"/>
              </a:rPr>
              <a:t>W. H. </a:t>
            </a:r>
            <a:r>
              <a:rPr kumimoji="1" lang="en-US" altLang="zh-CN" sz="2400" dirty="0" err="1">
                <a:solidFill>
                  <a:srgbClr val="000000"/>
                </a:solidFill>
                <a:latin typeface="Times New Roman" pitchFamily="18" charset="0"/>
                <a:ea typeface="宋体" pitchFamily="2" charset="-122"/>
              </a:rPr>
              <a:t>Inmon</a:t>
            </a:r>
            <a:r>
              <a:rPr kumimoji="1" lang="zh-CN" altLang="en-US" sz="2400" dirty="0">
                <a:solidFill>
                  <a:srgbClr val="000000"/>
                </a:solidFill>
                <a:latin typeface="Times New Roman" pitchFamily="18" charset="0"/>
                <a:ea typeface="宋体" pitchFamily="2" charset="-122"/>
              </a:rPr>
              <a:t>为代表数据仓库(</a:t>
            </a:r>
            <a:r>
              <a:rPr kumimoji="1" lang="en-US" altLang="zh-CN" sz="2400" dirty="0">
                <a:solidFill>
                  <a:srgbClr val="000000"/>
                </a:solidFill>
                <a:latin typeface="Times New Roman" pitchFamily="18" charset="0"/>
                <a:ea typeface="宋体" pitchFamily="2" charset="-122"/>
              </a:rPr>
              <a:t>Data  Warehouse)</a:t>
            </a:r>
            <a:r>
              <a:rPr kumimoji="1" lang="zh-CN" altLang="en-US" sz="2400" dirty="0">
                <a:solidFill>
                  <a:srgbClr val="000000"/>
                </a:solidFill>
                <a:latin typeface="Times New Roman" pitchFamily="18" charset="0"/>
                <a:ea typeface="宋体" pitchFamily="2" charset="-122"/>
              </a:rPr>
              <a:t>的兴起，</a:t>
            </a:r>
            <a:r>
              <a:rPr kumimoji="1" lang="en-US" altLang="zh-CN" sz="2400" dirty="0">
                <a:solidFill>
                  <a:srgbClr val="000000"/>
                </a:solidFill>
                <a:latin typeface="Times New Roman" pitchFamily="18" charset="0"/>
                <a:ea typeface="宋体" pitchFamily="2" charset="-122"/>
              </a:rPr>
              <a:t>OLAP，DM，OLAM。</a:t>
            </a:r>
          </a:p>
          <a:p>
            <a:pPr eaLnBrk="0" hangingPunct="0">
              <a:spcBef>
                <a:spcPct val="0"/>
              </a:spcBef>
              <a:buClrTx/>
              <a:buSzTx/>
              <a:buFont typeface="Wingdings" pitchFamily="2" charset="2"/>
              <a:buChar char="§"/>
            </a:pPr>
            <a:endParaRPr kumimoji="1" lang="zh-CN" altLang="en-US" sz="2400" dirty="0">
              <a:solidFill>
                <a:srgbClr val="000000"/>
              </a:solidFill>
              <a:latin typeface="Times New Roman" pitchFamily="18" charset="0"/>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8CA58F71-65BA-4720-B179-1DDB32C5DBE6}" type="slidenum">
              <a:rPr lang="en-US"/>
              <a:pPr/>
              <a:t>50</a:t>
            </a:fld>
            <a:endParaRPr lang="en-US"/>
          </a:p>
        </p:txBody>
      </p:sp>
      <p:sp>
        <p:nvSpPr>
          <p:cNvPr id="366594" name="Rectangle 2"/>
          <p:cNvSpPr>
            <a:spLocks noGrp="1" noChangeArrowheads="1"/>
          </p:cNvSpPr>
          <p:nvPr>
            <p:ph type="title"/>
          </p:nvPr>
        </p:nvSpPr>
        <p:spPr>
          <a:xfrm>
            <a:off x="990600" y="381000"/>
            <a:ext cx="7793038" cy="685800"/>
          </a:xfrm>
        </p:spPr>
        <p:txBody>
          <a:bodyPr/>
          <a:lstStyle/>
          <a:p>
            <a:r>
              <a:rPr lang="zh-CN" altLang="en-US" b="1">
                <a:latin typeface="Verdana" pitchFamily="34" charset="0"/>
                <a:ea typeface="宋体" pitchFamily="2" charset="-122"/>
              </a:rPr>
              <a:t>一、数据仓库</a:t>
            </a:r>
            <a:r>
              <a:rPr lang="zh-CN" altLang="en-GB" b="1">
                <a:latin typeface="Verdana" pitchFamily="34" charset="0"/>
                <a:ea typeface="宋体" pitchFamily="2" charset="-122"/>
              </a:rPr>
              <a:t>概述</a:t>
            </a:r>
            <a:endParaRPr lang="zh-CN" altLang="en-US" b="1">
              <a:latin typeface="Verdana" pitchFamily="34" charset="0"/>
              <a:ea typeface="宋体" pitchFamily="2" charset="-122"/>
            </a:endParaRPr>
          </a:p>
        </p:txBody>
      </p:sp>
      <p:sp>
        <p:nvSpPr>
          <p:cNvPr id="366595" name="Rectangle 3"/>
          <p:cNvSpPr>
            <a:spLocks noGrp="1" noChangeArrowheads="1"/>
          </p:cNvSpPr>
          <p:nvPr>
            <p:ph type="body" idx="1"/>
          </p:nvPr>
        </p:nvSpPr>
        <p:spPr>
          <a:xfrm>
            <a:off x="762000" y="1752600"/>
            <a:ext cx="7848600" cy="4419600"/>
          </a:xfrm>
        </p:spPr>
        <p:txBody>
          <a:bodyPr/>
          <a:lstStyle/>
          <a:p>
            <a:r>
              <a:rPr lang="zh-CN" altLang="en-US" dirty="0">
                <a:ea typeface="宋体" pitchFamily="2" charset="-122"/>
              </a:rPr>
              <a:t>什么是数据仓库？</a:t>
            </a:r>
          </a:p>
          <a:p>
            <a:r>
              <a:rPr lang="zh-CN" altLang="en-US" dirty="0">
                <a:ea typeface="宋体" pitchFamily="2" charset="-122"/>
              </a:rPr>
              <a:t>数据仓库中的基本概念</a:t>
            </a:r>
          </a:p>
          <a:p>
            <a:r>
              <a:rPr lang="zh-CN" altLang="en-US" dirty="0">
                <a:solidFill>
                  <a:schemeClr val="hlink"/>
                </a:solidFill>
                <a:ea typeface="宋体" pitchFamily="2" charset="-122"/>
              </a:rPr>
              <a:t>数据仓库的结构</a:t>
            </a:r>
          </a:p>
          <a:p>
            <a:r>
              <a:rPr lang="zh-CN" altLang="en-US" dirty="0">
                <a:ea typeface="宋体" pitchFamily="2" charset="-122"/>
              </a:rPr>
              <a:t>数据仓库的应用领域和案例分析</a:t>
            </a:r>
          </a:p>
          <a:p>
            <a:r>
              <a:rPr lang="zh-CN" altLang="en-US" dirty="0" smtClean="0">
                <a:ea typeface="宋体" pitchFamily="2" charset="-122"/>
              </a:rPr>
              <a:t>数据仓库产品</a:t>
            </a:r>
            <a:endParaRPr lang="zh-CN" altLang="en-US" dirty="0">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C12388D7-22CD-4352-81A5-91F87AC82480}" type="slidenum">
              <a:rPr lang="en-US"/>
              <a:pPr/>
              <a:t>51</a:t>
            </a:fld>
            <a:endParaRPr lang="en-US"/>
          </a:p>
        </p:txBody>
      </p:sp>
      <p:sp>
        <p:nvSpPr>
          <p:cNvPr id="197634" name="Rectangle 2"/>
          <p:cNvSpPr>
            <a:spLocks noGrp="1" noChangeArrowheads="1"/>
          </p:cNvSpPr>
          <p:nvPr>
            <p:ph type="title"/>
          </p:nvPr>
        </p:nvSpPr>
        <p:spPr>
          <a:xfrm>
            <a:off x="990600" y="457200"/>
            <a:ext cx="7793038" cy="609600"/>
          </a:xfrm>
        </p:spPr>
        <p:txBody>
          <a:bodyPr/>
          <a:lstStyle/>
          <a:p>
            <a:r>
              <a:rPr lang="zh-CN" altLang="en-US">
                <a:ea typeface="宋体" pitchFamily="2" charset="-122"/>
              </a:rPr>
              <a:t>数据仓库定义3</a:t>
            </a:r>
          </a:p>
        </p:txBody>
      </p:sp>
      <p:sp>
        <p:nvSpPr>
          <p:cNvPr id="197635" name="Rectangle 3"/>
          <p:cNvSpPr>
            <a:spLocks noGrp="1" noChangeArrowheads="1"/>
          </p:cNvSpPr>
          <p:nvPr>
            <p:ph type="body" idx="1"/>
          </p:nvPr>
        </p:nvSpPr>
        <p:spPr>
          <a:xfrm>
            <a:off x="762000" y="1873250"/>
            <a:ext cx="7848600" cy="4298950"/>
          </a:xfrm>
        </p:spPr>
        <p:txBody>
          <a:bodyPr/>
          <a:lstStyle/>
          <a:p>
            <a:r>
              <a:rPr lang="zh-CN" altLang="en-US">
                <a:ea typeface="宋体" pitchFamily="2" charset="-122"/>
              </a:rPr>
              <a:t>目标：为给数据集市装载数据提供基础组件</a:t>
            </a:r>
            <a:r>
              <a:rPr lang="en-US" altLang="zh-CN">
                <a:ea typeface="宋体" pitchFamily="2" charset="-122"/>
              </a:rPr>
              <a:t>, </a:t>
            </a:r>
            <a:r>
              <a:rPr lang="zh-CN" altLang="en-US">
                <a:ea typeface="宋体" pitchFamily="2" charset="-122"/>
              </a:rPr>
              <a:t>并用数据集市为最终用户提供数据。</a:t>
            </a:r>
          </a:p>
          <a:p>
            <a:r>
              <a:rPr lang="zh-CN" altLang="en-US">
                <a:ea typeface="宋体" pitchFamily="2" charset="-122"/>
              </a:rPr>
              <a:t>功能包括:</a:t>
            </a:r>
          </a:p>
          <a:p>
            <a:pPr lvl="1"/>
            <a:r>
              <a:rPr lang="zh-CN" altLang="en-US">
                <a:ea typeface="宋体" pitchFamily="2" charset="-122"/>
              </a:rPr>
              <a:t>获取数据</a:t>
            </a:r>
          </a:p>
          <a:p>
            <a:pPr lvl="1"/>
            <a:r>
              <a:rPr lang="zh-CN" altLang="en-US">
                <a:ea typeface="宋体" pitchFamily="2" charset="-122"/>
              </a:rPr>
              <a:t>清洗数据</a:t>
            </a:r>
          </a:p>
          <a:p>
            <a:pPr lvl="1"/>
            <a:r>
              <a:rPr lang="zh-CN" altLang="en-US">
                <a:ea typeface="宋体" pitchFamily="2" charset="-122"/>
              </a:rPr>
              <a:t>转换数据</a:t>
            </a:r>
          </a:p>
          <a:p>
            <a:pPr lvl="1"/>
            <a:r>
              <a:rPr lang="zh-CN" altLang="en-US">
                <a:ea typeface="宋体" pitchFamily="2" charset="-122"/>
              </a:rPr>
              <a:t>管理粒度数据</a:t>
            </a:r>
          </a:p>
          <a:p>
            <a:pPr lvl="1"/>
            <a:r>
              <a:rPr lang="zh-CN" altLang="en-US">
                <a:ea typeface="宋体" pitchFamily="2" charset="-122"/>
              </a:rPr>
              <a:t>管理一个特定主题所需的所有数据 </a:t>
            </a:r>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F29676FE-B499-4D6B-9DEF-0F311A24DB09}" type="slidenum">
              <a:rPr lang="en-US"/>
              <a:pPr/>
              <a:t>52</a:t>
            </a:fld>
            <a:endParaRPr lang="en-US"/>
          </a:p>
        </p:txBody>
      </p:sp>
      <p:sp>
        <p:nvSpPr>
          <p:cNvPr id="198658" name="Rectangle 2"/>
          <p:cNvSpPr>
            <a:spLocks noGrp="1" noChangeArrowheads="1"/>
          </p:cNvSpPr>
          <p:nvPr>
            <p:ph type="title"/>
          </p:nvPr>
        </p:nvSpPr>
        <p:spPr>
          <a:xfrm>
            <a:off x="990600" y="381000"/>
            <a:ext cx="7793038" cy="685800"/>
          </a:xfrm>
        </p:spPr>
        <p:txBody>
          <a:bodyPr/>
          <a:lstStyle/>
          <a:p>
            <a:r>
              <a:rPr lang="zh-CN" altLang="en-US">
                <a:ea typeface="宋体" pitchFamily="2" charset="-122"/>
              </a:rPr>
              <a:t>数据仓库定义3</a:t>
            </a:r>
            <a:endParaRPr lang="en-US" altLang="zh-CN">
              <a:ea typeface="宋体" pitchFamily="2" charset="-122"/>
            </a:endParaRPr>
          </a:p>
        </p:txBody>
      </p:sp>
      <p:sp>
        <p:nvSpPr>
          <p:cNvPr id="198659" name="Rectangle 3"/>
          <p:cNvSpPr>
            <a:spLocks noGrp="1" noChangeArrowheads="1"/>
          </p:cNvSpPr>
          <p:nvPr>
            <p:ph type="body" idx="1"/>
          </p:nvPr>
        </p:nvSpPr>
        <p:spPr>
          <a:xfrm>
            <a:off x="762000" y="1752600"/>
            <a:ext cx="7848600" cy="4419600"/>
          </a:xfrm>
        </p:spPr>
        <p:txBody>
          <a:bodyPr/>
          <a:lstStyle/>
          <a:p>
            <a:r>
              <a:rPr lang="zh-CN" altLang="en-US">
                <a:ea typeface="宋体" pitchFamily="2" charset="-122"/>
              </a:rPr>
              <a:t>能以多种方式存储数据</a:t>
            </a:r>
          </a:p>
          <a:p>
            <a:pPr lvl="1"/>
            <a:r>
              <a:rPr lang="zh-CN" altLang="en-US">
                <a:ea typeface="宋体" pitchFamily="2" charset="-122"/>
              </a:rPr>
              <a:t>扁平、无结构文件</a:t>
            </a:r>
          </a:p>
          <a:p>
            <a:pPr lvl="1"/>
            <a:r>
              <a:rPr lang="en-US" altLang="zh-CN">
                <a:ea typeface="宋体" pitchFamily="2" charset="-122"/>
              </a:rPr>
              <a:t>RDBMS</a:t>
            </a:r>
          </a:p>
          <a:p>
            <a:pPr lvl="1"/>
            <a:r>
              <a:rPr lang="zh-CN" altLang="en-US">
                <a:ea typeface="宋体" pitchFamily="2" charset="-122"/>
              </a:rPr>
              <a:t>其它技术 (压缩</a:t>
            </a:r>
            <a:r>
              <a:rPr lang="en-US" altLang="zh-CN">
                <a:ea typeface="宋体" pitchFamily="2" charset="-122"/>
              </a:rPr>
              <a:t>) </a:t>
            </a:r>
          </a:p>
          <a:p>
            <a:r>
              <a:rPr lang="zh-CN" altLang="en-US">
                <a:ea typeface="宋体" pitchFamily="2" charset="-122"/>
              </a:rPr>
              <a:t>并保证：</a:t>
            </a:r>
          </a:p>
          <a:p>
            <a:pPr lvl="1"/>
            <a:r>
              <a:rPr lang="zh-CN" altLang="en-US">
                <a:ea typeface="宋体" pitchFamily="2" charset="-122"/>
              </a:rPr>
              <a:t>对业务系统的影响最小</a:t>
            </a:r>
          </a:p>
          <a:p>
            <a:pPr lvl="1"/>
            <a:r>
              <a:rPr lang="zh-CN" altLang="en-US">
                <a:ea typeface="宋体" pitchFamily="2" charset="-122"/>
              </a:rPr>
              <a:t>数据集市之间数据定义的一致性</a:t>
            </a:r>
          </a:p>
          <a:p>
            <a:pPr lvl="1"/>
            <a:r>
              <a:rPr lang="zh-CN" altLang="en-US">
                <a:ea typeface="宋体" pitchFamily="2" charset="-122"/>
              </a:rPr>
              <a:t>一致的维表！</a:t>
            </a:r>
          </a:p>
          <a:p>
            <a:pPr lvl="1"/>
            <a:r>
              <a:rPr lang="zh-CN" altLang="en-US">
                <a:ea typeface="宋体" pitchFamily="2" charset="-122"/>
              </a:rPr>
              <a:t>保存适量的历史数据 </a:t>
            </a:r>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D7249AC-216F-4685-96B7-FF02E947D1CD}" type="slidenum">
              <a:rPr lang="en-US"/>
              <a:pPr/>
              <a:t>53</a:t>
            </a:fld>
            <a:endParaRPr lang="en-US"/>
          </a:p>
        </p:txBody>
      </p:sp>
      <p:sp>
        <p:nvSpPr>
          <p:cNvPr id="314370" name="Rectangle 2"/>
          <p:cNvSpPr>
            <a:spLocks noChangeArrowheads="1"/>
          </p:cNvSpPr>
          <p:nvPr/>
        </p:nvSpPr>
        <p:spPr bwMode="auto">
          <a:xfrm>
            <a:off x="685800" y="381000"/>
            <a:ext cx="7772400" cy="571500"/>
          </a:xfrm>
          <a:prstGeom prst="rect">
            <a:avLst/>
          </a:prstGeom>
          <a:noFill/>
          <a:ln w="9525">
            <a:noFill/>
            <a:miter lim="800000"/>
            <a:headEnd/>
            <a:tailEnd/>
          </a:ln>
          <a:effectLst/>
        </p:spPr>
        <p:txBody>
          <a:bodyPr lIns="92075" tIns="46038" rIns="92075" bIns="46038" anchor="ctr"/>
          <a:lstStyle/>
          <a:p>
            <a:pPr algn="ctr" eaLnBrk="0" hangingPunct="0"/>
            <a:r>
              <a:rPr kumimoji="1" lang="zh-CN" altLang="en-US" sz="3600" b="1">
                <a:solidFill>
                  <a:schemeClr val="tx2"/>
                </a:solidFill>
                <a:latin typeface="宋体" pitchFamily="2" charset="-122"/>
                <a:ea typeface="宋体" pitchFamily="2" charset="-122"/>
              </a:rPr>
              <a:t>数据仓库的结构</a:t>
            </a:r>
          </a:p>
        </p:txBody>
      </p:sp>
      <p:sp>
        <p:nvSpPr>
          <p:cNvPr id="314371" name="Rectangle 3"/>
          <p:cNvSpPr>
            <a:spLocks noChangeArrowheads="1"/>
          </p:cNvSpPr>
          <p:nvPr/>
        </p:nvSpPr>
        <p:spPr bwMode="auto">
          <a:xfrm>
            <a:off x="838200" y="1676400"/>
            <a:ext cx="7772400" cy="4572000"/>
          </a:xfrm>
          <a:prstGeom prst="rect">
            <a:avLst/>
          </a:prstGeom>
          <a:noFill/>
          <a:ln w="9525">
            <a:noFill/>
            <a:miter lim="800000"/>
            <a:headEnd/>
            <a:tailEnd/>
          </a:ln>
          <a:effectLst/>
        </p:spPr>
        <p:txBody>
          <a:bodyPr lIns="92075" tIns="46038" rIns="92075" bIns="46038"/>
          <a:lstStyle/>
          <a:p>
            <a:pPr eaLnBrk="0" hangingPunct="0"/>
            <a:r>
              <a:rPr kumimoji="1" lang="zh-CN" altLang="en-US" sz="3200" b="1">
                <a:solidFill>
                  <a:srgbClr val="000000"/>
                </a:solidFill>
                <a:latin typeface="宋体" pitchFamily="2" charset="-122"/>
                <a:ea typeface="宋体" pitchFamily="2" charset="-122"/>
              </a:rPr>
              <a:t>数据仓库只是存储数据的一种组织形式，是适合分析、决策用的特定的数据存储系统。</a:t>
            </a:r>
          </a:p>
          <a:p>
            <a:pPr eaLnBrk="0" hangingPunct="0"/>
            <a:endParaRPr kumimoji="1" lang="zh-CN" altLang="en-US" sz="3600" b="1">
              <a:solidFill>
                <a:srgbClr val="000000"/>
              </a:solidFill>
              <a:latin typeface="宋体" pitchFamily="2" charset="-122"/>
              <a:ea typeface="宋体" pitchFamily="2" charset="-122"/>
            </a:endParaRPr>
          </a:p>
          <a:p>
            <a:pPr eaLnBrk="0" hangingPunct="0">
              <a:buClr>
                <a:schemeClr val="tx2"/>
              </a:buClr>
              <a:buFont typeface="Wingdings" pitchFamily="2" charset="2"/>
              <a:buChar char="§"/>
            </a:pPr>
            <a:r>
              <a:rPr kumimoji="1" lang="zh-CN" altLang="en-US" sz="3200" b="1">
                <a:solidFill>
                  <a:srgbClr val="000000"/>
                </a:solidFill>
                <a:latin typeface="宋体" pitchFamily="2" charset="-122"/>
                <a:ea typeface="宋体" pitchFamily="2" charset="-122"/>
              </a:rPr>
              <a:t>数据仓库的</a:t>
            </a:r>
            <a:r>
              <a:rPr kumimoji="1" lang="zh-CN" altLang="en-US" sz="3200" b="1">
                <a:solidFill>
                  <a:srgbClr val="FF0066"/>
                </a:solidFill>
                <a:latin typeface="宋体" pitchFamily="2" charset="-122"/>
                <a:ea typeface="宋体" pitchFamily="2" charset="-122"/>
              </a:rPr>
              <a:t>逻辑结构</a:t>
            </a:r>
          </a:p>
          <a:p>
            <a:pPr eaLnBrk="0" hangingPunct="0">
              <a:buClr>
                <a:schemeClr val="tx2"/>
              </a:buClr>
              <a:buFont typeface="Wingdings" pitchFamily="2" charset="2"/>
              <a:buChar char="§"/>
            </a:pPr>
            <a:r>
              <a:rPr kumimoji="1" lang="zh-CN" altLang="en-US" sz="3200" b="1">
                <a:solidFill>
                  <a:srgbClr val="000000"/>
                </a:solidFill>
                <a:latin typeface="宋体" pitchFamily="2" charset="-122"/>
                <a:ea typeface="宋体" pitchFamily="2" charset="-122"/>
              </a:rPr>
              <a:t>数据仓库的</a:t>
            </a:r>
            <a:r>
              <a:rPr kumimoji="1" lang="zh-CN" altLang="en-US" sz="3200" b="1">
                <a:solidFill>
                  <a:srgbClr val="FF0066"/>
                </a:solidFill>
                <a:latin typeface="宋体" pitchFamily="2" charset="-122"/>
                <a:ea typeface="宋体" pitchFamily="2" charset="-122"/>
              </a:rPr>
              <a:t>物理结构</a:t>
            </a:r>
          </a:p>
          <a:p>
            <a:pPr eaLnBrk="0" hangingPunct="0">
              <a:buClr>
                <a:schemeClr val="tx2"/>
              </a:buClr>
              <a:buFont typeface="Wingdings" pitchFamily="2" charset="2"/>
              <a:buChar char="§"/>
            </a:pPr>
            <a:r>
              <a:rPr kumimoji="1" lang="zh-CN" altLang="en-US" sz="3200" b="1">
                <a:solidFill>
                  <a:srgbClr val="000000"/>
                </a:solidFill>
                <a:latin typeface="宋体" pitchFamily="2" charset="-122"/>
                <a:ea typeface="宋体" pitchFamily="2" charset="-122"/>
              </a:rPr>
              <a:t>数据仓库系统（</a:t>
            </a:r>
            <a:r>
              <a:rPr kumimoji="1" lang="en-US" altLang="zh-CN" sz="3200" b="1">
                <a:solidFill>
                  <a:srgbClr val="000000"/>
                </a:solidFill>
                <a:latin typeface="宋体" pitchFamily="2" charset="-122"/>
                <a:ea typeface="宋体" pitchFamily="2" charset="-122"/>
              </a:rPr>
              <a:t>DWS）</a:t>
            </a:r>
            <a:r>
              <a:rPr kumimoji="1" lang="zh-CN" altLang="en-US" sz="3200" b="1">
                <a:solidFill>
                  <a:srgbClr val="000000"/>
                </a:solidFill>
                <a:latin typeface="宋体" pitchFamily="2" charset="-122"/>
                <a:ea typeface="宋体" pitchFamily="2" charset="-122"/>
              </a:rPr>
              <a:t>的</a:t>
            </a:r>
            <a:r>
              <a:rPr kumimoji="1" lang="zh-CN" altLang="en-US" sz="3200" b="1">
                <a:solidFill>
                  <a:srgbClr val="FF0066"/>
                </a:solidFill>
                <a:latin typeface="宋体" pitchFamily="2" charset="-122"/>
                <a:ea typeface="宋体" pitchFamily="2" charset="-122"/>
              </a:rPr>
              <a:t>体系结构</a:t>
            </a:r>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E34F5A-8FF1-4E54-99DF-FB2F8E2DB03B}" type="slidenum">
              <a:rPr lang="en-US"/>
              <a:pPr/>
              <a:t>54</a:t>
            </a:fld>
            <a:endParaRPr lang="en-US"/>
          </a:p>
        </p:txBody>
      </p:sp>
      <p:sp>
        <p:nvSpPr>
          <p:cNvPr id="315394" name="Rectangle 2"/>
          <p:cNvSpPr>
            <a:spLocks noChangeArrowheads="1"/>
          </p:cNvSpPr>
          <p:nvPr/>
        </p:nvSpPr>
        <p:spPr bwMode="auto">
          <a:xfrm>
            <a:off x="838200" y="533400"/>
            <a:ext cx="7772400" cy="495300"/>
          </a:xfrm>
          <a:prstGeom prst="rect">
            <a:avLst/>
          </a:prstGeom>
          <a:noFill/>
          <a:ln w="9525">
            <a:noFill/>
            <a:miter lim="800000"/>
            <a:headEnd/>
            <a:tailEnd/>
          </a:ln>
          <a:effectLst/>
        </p:spPr>
        <p:txBody>
          <a:bodyPr lIns="92075" tIns="46038" rIns="92075" bIns="46038" anchor="ctr"/>
          <a:lstStyle/>
          <a:p>
            <a:pPr algn="ctr" eaLnBrk="0" hangingPunct="0"/>
            <a:r>
              <a:rPr kumimoji="1" lang="zh-CN" altLang="en-US" sz="3600" b="1">
                <a:solidFill>
                  <a:schemeClr val="tx2"/>
                </a:solidFill>
                <a:latin typeface="宋体" pitchFamily="2" charset="-122"/>
                <a:ea typeface="宋体" pitchFamily="2" charset="-122"/>
              </a:rPr>
              <a:t>数据仓库的逻辑结构</a:t>
            </a:r>
          </a:p>
        </p:txBody>
      </p:sp>
      <p:sp>
        <p:nvSpPr>
          <p:cNvPr id="315395" name="Rectangle 3"/>
          <p:cNvSpPr>
            <a:spLocks noChangeArrowheads="1"/>
          </p:cNvSpPr>
          <p:nvPr/>
        </p:nvSpPr>
        <p:spPr bwMode="auto">
          <a:xfrm>
            <a:off x="838200" y="1905000"/>
            <a:ext cx="7467600" cy="4267200"/>
          </a:xfrm>
          <a:prstGeom prst="rect">
            <a:avLst/>
          </a:prstGeom>
          <a:noFill/>
          <a:ln w="9525">
            <a:noFill/>
            <a:miter lim="800000"/>
            <a:headEnd/>
            <a:tailEnd/>
          </a:ln>
          <a:effectLst/>
        </p:spPr>
        <p:txBody>
          <a:bodyPr lIns="92075" tIns="46038" rIns="92075" bIns="46038"/>
          <a:lstStyle/>
          <a:p>
            <a:pPr eaLnBrk="0" hangingPunct="0"/>
            <a:r>
              <a:rPr kumimoji="1" lang="zh-CN" altLang="en-US" sz="2800" b="1">
                <a:solidFill>
                  <a:srgbClr val="000000"/>
                </a:solidFill>
                <a:latin typeface="宋体" pitchFamily="2" charset="-122"/>
                <a:ea typeface="宋体" pitchFamily="2" charset="-122"/>
              </a:rPr>
              <a:t>数据仓库从传统数据库或其他数据源获得原始数据，先按辅助决策的主题要求形成当前基本数据层，再按综合决策的要求形成综合数据层（又分为轻度综合层和高度综合层）。随着时间的推移，由时间控制机制将当前基本数据层转为历史数据层。</a:t>
            </a:r>
          </a:p>
          <a:p>
            <a:pPr eaLnBrk="0" hangingPunct="0"/>
            <a:endParaRPr kumimoji="1" lang="zh-CN" altLang="en-US" sz="2800" b="1">
              <a:solidFill>
                <a:srgbClr val="000000"/>
              </a:solidFill>
              <a:latin typeface="宋体" pitchFamily="2" charset="-122"/>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灯片编号占位符 5"/>
          <p:cNvSpPr>
            <a:spLocks noGrp="1"/>
          </p:cNvSpPr>
          <p:nvPr>
            <p:ph type="sldNum" sz="quarter" idx="12"/>
          </p:nvPr>
        </p:nvSpPr>
        <p:spPr/>
        <p:txBody>
          <a:bodyPr/>
          <a:lstStyle/>
          <a:p>
            <a:fld id="{1FDBC39F-56ED-4DB6-AA72-97B24710858C}" type="slidenum">
              <a:rPr lang="en-US"/>
              <a:pPr/>
              <a:t>55</a:t>
            </a:fld>
            <a:endParaRPr lang="en-US"/>
          </a:p>
        </p:txBody>
      </p:sp>
      <p:sp>
        <p:nvSpPr>
          <p:cNvPr id="365570" name="Rectangle 2"/>
          <p:cNvSpPr>
            <a:spLocks noGrp="1" noChangeArrowheads="1"/>
          </p:cNvSpPr>
          <p:nvPr>
            <p:ph type="title"/>
          </p:nvPr>
        </p:nvSpPr>
        <p:spPr>
          <a:xfrm>
            <a:off x="1676400" y="381000"/>
            <a:ext cx="7107238" cy="541338"/>
          </a:xfrm>
        </p:spPr>
        <p:txBody>
          <a:bodyPr/>
          <a:lstStyle/>
          <a:p>
            <a:r>
              <a:rPr kumimoji="1" lang="zh-CN" altLang="en-US" b="1">
                <a:latin typeface="宋体" pitchFamily="2" charset="-122"/>
                <a:ea typeface="宋体" pitchFamily="2" charset="-122"/>
              </a:rPr>
              <a:t>数据仓库的逻辑结构</a:t>
            </a:r>
          </a:p>
        </p:txBody>
      </p:sp>
      <p:sp>
        <p:nvSpPr>
          <p:cNvPr id="365571" name="Rectangle 3"/>
          <p:cNvSpPr>
            <a:spLocks noGrp="1" noChangeArrowheads="1"/>
          </p:cNvSpPr>
          <p:nvPr>
            <p:ph type="body" idx="1"/>
          </p:nvPr>
        </p:nvSpPr>
        <p:spPr>
          <a:xfrm>
            <a:off x="762000" y="1828800"/>
            <a:ext cx="1295400" cy="3276600"/>
          </a:xfrm>
        </p:spPr>
        <p:txBody>
          <a:bodyPr/>
          <a:lstStyle/>
          <a:p>
            <a:pPr eaLnBrk="0" hangingPunct="0">
              <a:spcBef>
                <a:spcPct val="0"/>
              </a:spcBef>
              <a:buClrTx/>
              <a:buSzTx/>
              <a:buFontTx/>
              <a:buNone/>
            </a:pPr>
            <a:r>
              <a:rPr kumimoji="1" lang="zh-CN" altLang="en-US" sz="2000" b="1">
                <a:solidFill>
                  <a:srgbClr val="FF0000"/>
                </a:solidFill>
                <a:latin typeface="宋体" pitchFamily="2" charset="-122"/>
                <a:ea typeface="宋体" pitchFamily="2" charset="-122"/>
              </a:rPr>
              <a:t>高度综合</a:t>
            </a:r>
            <a:r>
              <a:rPr kumimoji="1" lang="zh-CN" altLang="en-US" sz="2000" b="1">
                <a:solidFill>
                  <a:srgbClr val="000000"/>
                </a:solidFill>
                <a:latin typeface="宋体" pitchFamily="2" charset="-122"/>
                <a:ea typeface="宋体" pitchFamily="2" charset="-122"/>
              </a:rPr>
              <a:t>	</a:t>
            </a:r>
            <a:endParaRPr kumimoji="1" lang="zh-CN" altLang="en-US" sz="2000" b="1">
              <a:solidFill>
                <a:srgbClr val="FF0000"/>
              </a:solidFill>
              <a:latin typeface="宋体" pitchFamily="2" charset="-122"/>
              <a:ea typeface="宋体" pitchFamily="2" charset="-122"/>
            </a:endParaRPr>
          </a:p>
          <a:p>
            <a:pPr eaLnBrk="0" hangingPunct="0">
              <a:spcBef>
                <a:spcPct val="0"/>
              </a:spcBef>
              <a:buClrTx/>
              <a:buSzTx/>
              <a:buFontTx/>
              <a:buNone/>
            </a:pPr>
            <a:r>
              <a:rPr kumimoji="1" lang="zh-CN" altLang="en-US" sz="2000" b="1">
                <a:solidFill>
                  <a:schemeClr val="accent2"/>
                </a:solidFill>
                <a:latin typeface="宋体" pitchFamily="2" charset="-122"/>
                <a:ea typeface="宋体" pitchFamily="2" charset="-122"/>
              </a:rPr>
              <a:t>轻度综合</a:t>
            </a:r>
          </a:p>
          <a:p>
            <a:pPr eaLnBrk="0" hangingPunct="0">
              <a:spcBef>
                <a:spcPct val="0"/>
              </a:spcBef>
              <a:buClrTx/>
              <a:buSzTx/>
              <a:buFontTx/>
              <a:buNone/>
            </a:pPr>
            <a:endParaRPr kumimoji="1" lang="zh-CN" altLang="en-US" sz="2000" b="1">
              <a:solidFill>
                <a:schemeClr val="accent2"/>
              </a:solidFill>
              <a:latin typeface="宋体" pitchFamily="2" charset="-122"/>
              <a:ea typeface="宋体" pitchFamily="2" charset="-122"/>
            </a:endParaRPr>
          </a:p>
          <a:p>
            <a:pPr eaLnBrk="0" hangingPunct="0">
              <a:spcBef>
                <a:spcPct val="0"/>
              </a:spcBef>
              <a:buClrTx/>
              <a:buSzTx/>
              <a:buFontTx/>
              <a:buNone/>
            </a:pPr>
            <a:r>
              <a:rPr kumimoji="1" lang="zh-CN" altLang="en-US" sz="2000" b="1">
                <a:solidFill>
                  <a:srgbClr val="000000"/>
                </a:solidFill>
                <a:latin typeface="宋体" pitchFamily="2" charset="-122"/>
                <a:ea typeface="宋体" pitchFamily="2" charset="-122"/>
              </a:rPr>
              <a:t>	</a:t>
            </a:r>
          </a:p>
          <a:p>
            <a:pPr eaLnBrk="0" hangingPunct="0">
              <a:spcBef>
                <a:spcPct val="0"/>
              </a:spcBef>
              <a:buClrTx/>
              <a:buSzTx/>
              <a:buFontTx/>
              <a:buNone/>
            </a:pPr>
            <a:r>
              <a:rPr kumimoji="1" lang="zh-CN" altLang="en-US" sz="2000" b="1">
                <a:solidFill>
                  <a:srgbClr val="9999FF"/>
                </a:solidFill>
                <a:latin typeface="宋体" pitchFamily="2" charset="-122"/>
                <a:ea typeface="宋体" pitchFamily="2" charset="-122"/>
              </a:rPr>
              <a:t>当前数据</a:t>
            </a:r>
          </a:p>
          <a:p>
            <a:pPr eaLnBrk="0" hangingPunct="0">
              <a:spcBef>
                <a:spcPct val="0"/>
              </a:spcBef>
              <a:buClrTx/>
              <a:buSzTx/>
              <a:buFontTx/>
              <a:buNone/>
            </a:pPr>
            <a:endParaRPr kumimoji="1" lang="zh-CN" altLang="en-US" sz="2000" b="1">
              <a:solidFill>
                <a:srgbClr val="000000"/>
              </a:solidFill>
              <a:latin typeface="宋体" pitchFamily="2" charset="-122"/>
              <a:ea typeface="宋体" pitchFamily="2" charset="-122"/>
            </a:endParaRPr>
          </a:p>
          <a:p>
            <a:pPr eaLnBrk="0" hangingPunct="0">
              <a:spcBef>
                <a:spcPct val="0"/>
              </a:spcBef>
              <a:buClrTx/>
              <a:buSzTx/>
              <a:buFontTx/>
              <a:buNone/>
            </a:pPr>
            <a:endParaRPr kumimoji="1" lang="zh-CN" altLang="en-US" sz="2000" b="1">
              <a:solidFill>
                <a:srgbClr val="000000"/>
              </a:solidFill>
              <a:latin typeface="宋体" pitchFamily="2" charset="-122"/>
              <a:ea typeface="宋体" pitchFamily="2" charset="-122"/>
            </a:endParaRPr>
          </a:p>
          <a:p>
            <a:pPr eaLnBrk="0" hangingPunct="0">
              <a:spcBef>
                <a:spcPct val="0"/>
              </a:spcBef>
              <a:buClrTx/>
              <a:buSzTx/>
              <a:buFontTx/>
              <a:buNone/>
            </a:pPr>
            <a:r>
              <a:rPr kumimoji="1" lang="zh-CN" altLang="en-US" sz="2000" b="1">
                <a:solidFill>
                  <a:schemeClr val="accent1"/>
                </a:solidFill>
                <a:latin typeface="宋体" pitchFamily="2" charset="-122"/>
                <a:ea typeface="宋体" pitchFamily="2" charset="-122"/>
              </a:rPr>
              <a:t>历史数据</a:t>
            </a:r>
            <a:endParaRPr lang="zh-CN" altLang="en-US" sz="2000">
              <a:ea typeface="宋体" pitchFamily="2" charset="-122"/>
            </a:endParaRPr>
          </a:p>
        </p:txBody>
      </p:sp>
      <p:grpSp>
        <p:nvGrpSpPr>
          <p:cNvPr id="365601" name="Group 33"/>
          <p:cNvGrpSpPr>
            <a:grpSpLocks/>
          </p:cNvGrpSpPr>
          <p:nvPr/>
        </p:nvGrpSpPr>
        <p:grpSpPr bwMode="auto">
          <a:xfrm>
            <a:off x="1905000" y="1752600"/>
            <a:ext cx="4724400" cy="3124200"/>
            <a:chOff x="1200" y="1104"/>
            <a:chExt cx="2976" cy="1968"/>
          </a:xfrm>
        </p:grpSpPr>
        <p:sp>
          <p:nvSpPr>
            <p:cNvPr id="365572" name="AutoShape 4"/>
            <p:cNvSpPr>
              <a:spLocks noChangeArrowheads="1"/>
            </p:cNvSpPr>
            <p:nvPr/>
          </p:nvSpPr>
          <p:spPr bwMode="auto">
            <a:xfrm>
              <a:off x="1680" y="1200"/>
              <a:ext cx="144" cy="144"/>
            </a:xfrm>
            <a:prstGeom prst="can">
              <a:avLst>
                <a:gd name="adj" fmla="val 25000"/>
              </a:avLst>
            </a:prstGeom>
            <a:solidFill>
              <a:srgbClr val="FF0000"/>
            </a:solidFill>
            <a:ln w="12700" cap="sq">
              <a:solidFill>
                <a:schemeClr val="tx1"/>
              </a:solidFill>
              <a:round/>
              <a:headEnd type="none" w="sm" len="sm"/>
              <a:tailEnd type="none" w="sm" len="sm"/>
            </a:ln>
            <a:effectLst/>
          </p:spPr>
          <p:txBody>
            <a:bodyPr wrap="none" anchor="ctr"/>
            <a:lstStyle/>
            <a:p>
              <a:endParaRPr lang="en-US"/>
            </a:p>
          </p:txBody>
        </p:sp>
        <p:sp>
          <p:nvSpPr>
            <p:cNvPr id="365573" name="AutoShape 5"/>
            <p:cNvSpPr>
              <a:spLocks noChangeArrowheads="1"/>
            </p:cNvSpPr>
            <p:nvPr/>
          </p:nvSpPr>
          <p:spPr bwMode="auto">
            <a:xfrm>
              <a:off x="1872" y="1104"/>
              <a:ext cx="144" cy="144"/>
            </a:xfrm>
            <a:prstGeom prst="can">
              <a:avLst>
                <a:gd name="adj" fmla="val 25000"/>
              </a:avLst>
            </a:prstGeom>
            <a:solidFill>
              <a:srgbClr val="FF0000"/>
            </a:solidFill>
            <a:ln w="12700" cap="sq">
              <a:solidFill>
                <a:schemeClr val="tx1"/>
              </a:solidFill>
              <a:round/>
              <a:headEnd type="none" w="sm" len="sm"/>
              <a:tailEnd type="none" w="sm" len="sm"/>
            </a:ln>
            <a:effectLst/>
          </p:spPr>
          <p:txBody>
            <a:bodyPr wrap="none" anchor="ctr"/>
            <a:lstStyle/>
            <a:p>
              <a:endParaRPr lang="en-US"/>
            </a:p>
          </p:txBody>
        </p:sp>
        <p:sp>
          <p:nvSpPr>
            <p:cNvPr id="365574" name="AutoShape 6"/>
            <p:cNvSpPr>
              <a:spLocks noChangeArrowheads="1"/>
            </p:cNvSpPr>
            <p:nvPr/>
          </p:nvSpPr>
          <p:spPr bwMode="auto">
            <a:xfrm>
              <a:off x="2064" y="1200"/>
              <a:ext cx="144" cy="144"/>
            </a:xfrm>
            <a:prstGeom prst="can">
              <a:avLst>
                <a:gd name="adj" fmla="val 25000"/>
              </a:avLst>
            </a:prstGeom>
            <a:solidFill>
              <a:srgbClr val="FF0000"/>
            </a:solidFill>
            <a:ln w="12700" cap="sq">
              <a:solidFill>
                <a:schemeClr val="tx1"/>
              </a:solidFill>
              <a:round/>
              <a:headEnd type="none" w="sm" len="sm"/>
              <a:tailEnd type="none" w="sm" len="sm"/>
            </a:ln>
            <a:effectLst/>
          </p:spPr>
          <p:txBody>
            <a:bodyPr wrap="none" anchor="ctr"/>
            <a:lstStyle/>
            <a:p>
              <a:endParaRPr lang="en-US"/>
            </a:p>
          </p:txBody>
        </p:sp>
        <p:sp>
          <p:nvSpPr>
            <p:cNvPr id="365575" name="AutoShape 7"/>
            <p:cNvSpPr>
              <a:spLocks noChangeArrowheads="1"/>
            </p:cNvSpPr>
            <p:nvPr/>
          </p:nvSpPr>
          <p:spPr bwMode="auto">
            <a:xfrm>
              <a:off x="1776" y="1536"/>
              <a:ext cx="336" cy="336"/>
            </a:xfrm>
            <a:prstGeom prst="can">
              <a:avLst>
                <a:gd name="adj" fmla="val 25000"/>
              </a:avLst>
            </a:prstGeom>
            <a:solidFill>
              <a:schemeClr val="accent2"/>
            </a:solidFill>
            <a:ln w="12700" cap="sq">
              <a:solidFill>
                <a:schemeClr val="tx1"/>
              </a:solidFill>
              <a:round/>
              <a:headEnd type="none" w="sm" len="sm"/>
              <a:tailEnd type="none" w="sm" len="sm"/>
            </a:ln>
            <a:effectLst/>
          </p:spPr>
          <p:txBody>
            <a:bodyPr wrap="none" anchor="ctr"/>
            <a:lstStyle/>
            <a:p>
              <a:endParaRPr lang="en-US"/>
            </a:p>
          </p:txBody>
        </p:sp>
        <p:sp>
          <p:nvSpPr>
            <p:cNvPr id="365576" name="AutoShape 8"/>
            <p:cNvSpPr>
              <a:spLocks noChangeArrowheads="1"/>
            </p:cNvSpPr>
            <p:nvPr/>
          </p:nvSpPr>
          <p:spPr bwMode="auto">
            <a:xfrm>
              <a:off x="1680" y="2016"/>
              <a:ext cx="2496" cy="480"/>
            </a:xfrm>
            <a:prstGeom prst="can">
              <a:avLst>
                <a:gd name="adj" fmla="val 25000"/>
              </a:avLst>
            </a:prstGeom>
            <a:solidFill>
              <a:schemeClr val="hlink"/>
            </a:solidFill>
            <a:ln w="12700" cap="sq">
              <a:solidFill>
                <a:schemeClr val="tx1"/>
              </a:solidFill>
              <a:round/>
              <a:headEnd type="none" w="sm" len="sm"/>
              <a:tailEnd type="none" w="sm" len="sm"/>
            </a:ln>
            <a:effectLst/>
          </p:spPr>
          <p:txBody>
            <a:bodyPr wrap="none" anchor="ctr"/>
            <a:lstStyle/>
            <a:p>
              <a:endParaRPr lang="en-US"/>
            </a:p>
          </p:txBody>
        </p:sp>
        <p:sp>
          <p:nvSpPr>
            <p:cNvPr id="365577" name="AutoShape 9"/>
            <p:cNvSpPr>
              <a:spLocks noChangeArrowheads="1"/>
            </p:cNvSpPr>
            <p:nvPr/>
          </p:nvSpPr>
          <p:spPr bwMode="auto">
            <a:xfrm>
              <a:off x="3696" y="1536"/>
              <a:ext cx="336" cy="336"/>
            </a:xfrm>
            <a:prstGeom prst="can">
              <a:avLst>
                <a:gd name="adj" fmla="val 25000"/>
              </a:avLst>
            </a:prstGeom>
            <a:solidFill>
              <a:schemeClr val="accent2"/>
            </a:solidFill>
            <a:ln w="12700" cap="sq">
              <a:solidFill>
                <a:schemeClr val="tx1"/>
              </a:solidFill>
              <a:round/>
              <a:headEnd type="none" w="sm" len="sm"/>
              <a:tailEnd type="none" w="sm" len="sm"/>
            </a:ln>
            <a:effectLst/>
          </p:spPr>
          <p:txBody>
            <a:bodyPr wrap="none" anchor="ctr"/>
            <a:lstStyle/>
            <a:p>
              <a:endParaRPr lang="en-US"/>
            </a:p>
          </p:txBody>
        </p:sp>
        <p:sp>
          <p:nvSpPr>
            <p:cNvPr id="365578" name="AutoShape 10"/>
            <p:cNvSpPr>
              <a:spLocks noChangeArrowheads="1"/>
            </p:cNvSpPr>
            <p:nvPr/>
          </p:nvSpPr>
          <p:spPr bwMode="auto">
            <a:xfrm>
              <a:off x="3984" y="1200"/>
              <a:ext cx="144" cy="144"/>
            </a:xfrm>
            <a:prstGeom prst="can">
              <a:avLst>
                <a:gd name="adj" fmla="val 25000"/>
              </a:avLst>
            </a:prstGeom>
            <a:solidFill>
              <a:srgbClr val="FF0000"/>
            </a:solidFill>
            <a:ln w="12700" cap="sq">
              <a:solidFill>
                <a:schemeClr val="tx1"/>
              </a:solidFill>
              <a:round/>
              <a:headEnd type="none" w="sm" len="sm"/>
              <a:tailEnd type="none" w="sm" len="sm"/>
            </a:ln>
            <a:effectLst/>
          </p:spPr>
          <p:txBody>
            <a:bodyPr wrap="none" anchor="ctr"/>
            <a:lstStyle/>
            <a:p>
              <a:endParaRPr lang="en-US"/>
            </a:p>
          </p:txBody>
        </p:sp>
        <p:sp>
          <p:nvSpPr>
            <p:cNvPr id="365579" name="AutoShape 11"/>
            <p:cNvSpPr>
              <a:spLocks noChangeArrowheads="1"/>
            </p:cNvSpPr>
            <p:nvPr/>
          </p:nvSpPr>
          <p:spPr bwMode="auto">
            <a:xfrm>
              <a:off x="3792" y="1104"/>
              <a:ext cx="144" cy="144"/>
            </a:xfrm>
            <a:prstGeom prst="can">
              <a:avLst>
                <a:gd name="adj" fmla="val 25000"/>
              </a:avLst>
            </a:prstGeom>
            <a:solidFill>
              <a:srgbClr val="FF0000"/>
            </a:solidFill>
            <a:ln w="12700" cap="sq">
              <a:solidFill>
                <a:schemeClr val="tx1"/>
              </a:solidFill>
              <a:round/>
              <a:headEnd type="none" w="sm" len="sm"/>
              <a:tailEnd type="none" w="sm" len="sm"/>
            </a:ln>
            <a:effectLst/>
          </p:spPr>
          <p:txBody>
            <a:bodyPr wrap="none" anchor="ctr"/>
            <a:lstStyle/>
            <a:p>
              <a:endParaRPr lang="en-US"/>
            </a:p>
          </p:txBody>
        </p:sp>
        <p:sp>
          <p:nvSpPr>
            <p:cNvPr id="365580" name="AutoShape 12"/>
            <p:cNvSpPr>
              <a:spLocks noChangeArrowheads="1"/>
            </p:cNvSpPr>
            <p:nvPr/>
          </p:nvSpPr>
          <p:spPr bwMode="auto">
            <a:xfrm>
              <a:off x="3600" y="1200"/>
              <a:ext cx="144" cy="144"/>
            </a:xfrm>
            <a:prstGeom prst="can">
              <a:avLst>
                <a:gd name="adj" fmla="val 25000"/>
              </a:avLst>
            </a:prstGeom>
            <a:solidFill>
              <a:srgbClr val="FF0000"/>
            </a:solidFill>
            <a:ln w="12700" cap="sq">
              <a:solidFill>
                <a:schemeClr val="tx1"/>
              </a:solidFill>
              <a:round/>
              <a:headEnd type="none" w="sm" len="sm"/>
              <a:tailEnd type="none" w="sm" len="sm"/>
            </a:ln>
            <a:effectLst/>
          </p:spPr>
          <p:txBody>
            <a:bodyPr wrap="none" anchor="ctr"/>
            <a:lstStyle/>
            <a:p>
              <a:endParaRPr lang="en-US"/>
            </a:p>
          </p:txBody>
        </p:sp>
        <p:sp>
          <p:nvSpPr>
            <p:cNvPr id="365581" name="AutoShape 13"/>
            <p:cNvSpPr>
              <a:spLocks noChangeArrowheads="1"/>
            </p:cNvSpPr>
            <p:nvPr/>
          </p:nvSpPr>
          <p:spPr bwMode="auto">
            <a:xfrm>
              <a:off x="2256" y="2688"/>
              <a:ext cx="336" cy="240"/>
            </a:xfrm>
            <a:prstGeom prst="flowChartMagneticTape">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365582" name="AutoShape 14"/>
            <p:cNvSpPr>
              <a:spLocks noChangeArrowheads="1"/>
            </p:cNvSpPr>
            <p:nvPr/>
          </p:nvSpPr>
          <p:spPr bwMode="auto">
            <a:xfrm>
              <a:off x="2736" y="2688"/>
              <a:ext cx="336" cy="240"/>
            </a:xfrm>
            <a:prstGeom prst="flowChartMagneticTape">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365583" name="AutoShape 15"/>
            <p:cNvSpPr>
              <a:spLocks noChangeArrowheads="1"/>
            </p:cNvSpPr>
            <p:nvPr/>
          </p:nvSpPr>
          <p:spPr bwMode="auto">
            <a:xfrm>
              <a:off x="3216" y="2688"/>
              <a:ext cx="336" cy="240"/>
            </a:xfrm>
            <a:prstGeom prst="flowChartMagneticTape">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365584" name="Text Box 16"/>
            <p:cNvSpPr txBox="1">
              <a:spLocks noChangeArrowheads="1"/>
            </p:cNvSpPr>
            <p:nvPr/>
          </p:nvSpPr>
          <p:spPr bwMode="auto">
            <a:xfrm>
              <a:off x="1324" y="1152"/>
              <a:ext cx="308" cy="1920"/>
            </a:xfrm>
            <a:prstGeom prst="rect">
              <a:avLst/>
            </a:prstGeom>
            <a:solidFill>
              <a:srgbClr val="FFFF00"/>
            </a:solidFill>
            <a:ln w="12700" cap="sq">
              <a:noFill/>
              <a:miter lim="800000"/>
              <a:headEnd type="none" w="sm" len="sm"/>
              <a:tailEnd type="none" w="sm" len="sm"/>
            </a:ln>
            <a:effectLst/>
          </p:spPr>
          <p:txBody>
            <a:bodyPr vert="eaVert">
              <a:spAutoFit/>
            </a:bodyPr>
            <a:lstStyle/>
            <a:p>
              <a:pPr algn="dist">
                <a:spcBef>
                  <a:spcPct val="50000"/>
                </a:spcBef>
              </a:pPr>
              <a:r>
                <a:rPr kumimoji="1" lang="zh-CN" altLang="en-US" sz="2000">
                  <a:solidFill>
                    <a:srgbClr val="FF0000"/>
                  </a:solidFill>
                  <a:latin typeface="Times New Roman" pitchFamily="18" charset="0"/>
                  <a:ea typeface="仿宋_GB2312" pitchFamily="49" charset="-122"/>
                </a:rPr>
                <a:t>元数据</a:t>
              </a:r>
              <a:endParaRPr kumimoji="1" lang="zh-CN" altLang="en-US">
                <a:latin typeface="Times New Roman" pitchFamily="18" charset="0"/>
                <a:ea typeface="宋体" pitchFamily="2" charset="-122"/>
              </a:endParaRPr>
            </a:p>
          </p:txBody>
        </p:sp>
        <p:sp>
          <p:nvSpPr>
            <p:cNvPr id="365585" name="Line 17"/>
            <p:cNvSpPr>
              <a:spLocks noChangeShapeType="1"/>
            </p:cNvSpPr>
            <p:nvPr/>
          </p:nvSpPr>
          <p:spPr bwMode="auto">
            <a:xfrm flipH="1">
              <a:off x="2448" y="2496"/>
              <a:ext cx="480" cy="192"/>
            </a:xfrm>
            <a:prstGeom prst="line">
              <a:avLst/>
            </a:prstGeom>
            <a:noFill/>
            <a:ln w="12700" cap="sq">
              <a:solidFill>
                <a:schemeClr val="tx1"/>
              </a:solidFill>
              <a:round/>
              <a:headEnd type="none" w="sm" len="sm"/>
              <a:tailEnd type="none" w="sm" len="sm"/>
            </a:ln>
            <a:effectLst/>
          </p:spPr>
          <p:txBody>
            <a:bodyPr wrap="none" anchor="ctr"/>
            <a:lstStyle/>
            <a:p>
              <a:endParaRPr lang="en-US"/>
            </a:p>
          </p:txBody>
        </p:sp>
        <p:sp>
          <p:nvSpPr>
            <p:cNvPr id="365586" name="Line 18"/>
            <p:cNvSpPr>
              <a:spLocks noChangeShapeType="1"/>
            </p:cNvSpPr>
            <p:nvPr/>
          </p:nvSpPr>
          <p:spPr bwMode="auto">
            <a:xfrm>
              <a:off x="2928" y="2496"/>
              <a:ext cx="0" cy="192"/>
            </a:xfrm>
            <a:prstGeom prst="line">
              <a:avLst/>
            </a:prstGeom>
            <a:noFill/>
            <a:ln w="12700" cap="sq">
              <a:solidFill>
                <a:schemeClr val="tx1"/>
              </a:solidFill>
              <a:round/>
              <a:headEnd type="none" w="sm" len="sm"/>
              <a:tailEnd type="none" w="sm" len="sm"/>
            </a:ln>
            <a:effectLst/>
          </p:spPr>
          <p:txBody>
            <a:bodyPr wrap="none" anchor="ctr"/>
            <a:lstStyle/>
            <a:p>
              <a:endParaRPr lang="en-US"/>
            </a:p>
          </p:txBody>
        </p:sp>
        <p:sp>
          <p:nvSpPr>
            <p:cNvPr id="365587" name="Line 19"/>
            <p:cNvSpPr>
              <a:spLocks noChangeShapeType="1"/>
            </p:cNvSpPr>
            <p:nvPr/>
          </p:nvSpPr>
          <p:spPr bwMode="auto">
            <a:xfrm>
              <a:off x="2928" y="2496"/>
              <a:ext cx="432" cy="192"/>
            </a:xfrm>
            <a:prstGeom prst="line">
              <a:avLst/>
            </a:prstGeom>
            <a:noFill/>
            <a:ln w="12700" cap="sq">
              <a:solidFill>
                <a:schemeClr val="tx1"/>
              </a:solidFill>
              <a:round/>
              <a:headEnd type="none" w="sm" len="sm"/>
              <a:tailEnd type="none" w="sm" len="sm"/>
            </a:ln>
            <a:effectLst/>
          </p:spPr>
          <p:txBody>
            <a:bodyPr wrap="none" anchor="ctr"/>
            <a:lstStyle/>
            <a:p>
              <a:endParaRPr lang="en-US"/>
            </a:p>
          </p:txBody>
        </p:sp>
        <p:sp>
          <p:nvSpPr>
            <p:cNvPr id="365588" name="Line 20"/>
            <p:cNvSpPr>
              <a:spLocks noChangeShapeType="1"/>
            </p:cNvSpPr>
            <p:nvPr/>
          </p:nvSpPr>
          <p:spPr bwMode="auto">
            <a:xfrm flipH="1" flipV="1">
              <a:off x="1968" y="1872"/>
              <a:ext cx="960" cy="144"/>
            </a:xfrm>
            <a:prstGeom prst="line">
              <a:avLst/>
            </a:prstGeom>
            <a:noFill/>
            <a:ln w="12700" cap="sq">
              <a:solidFill>
                <a:schemeClr val="tx1"/>
              </a:solidFill>
              <a:round/>
              <a:headEnd type="none" w="sm" len="sm"/>
              <a:tailEnd type="none" w="sm" len="sm"/>
            </a:ln>
            <a:effectLst/>
          </p:spPr>
          <p:txBody>
            <a:bodyPr wrap="none" anchor="ctr"/>
            <a:lstStyle/>
            <a:p>
              <a:endParaRPr lang="en-US"/>
            </a:p>
          </p:txBody>
        </p:sp>
        <p:sp>
          <p:nvSpPr>
            <p:cNvPr id="365589" name="Line 21"/>
            <p:cNvSpPr>
              <a:spLocks noChangeShapeType="1"/>
            </p:cNvSpPr>
            <p:nvPr/>
          </p:nvSpPr>
          <p:spPr bwMode="auto">
            <a:xfrm flipV="1">
              <a:off x="2928" y="1872"/>
              <a:ext cx="960" cy="144"/>
            </a:xfrm>
            <a:prstGeom prst="line">
              <a:avLst/>
            </a:prstGeom>
            <a:noFill/>
            <a:ln w="12700" cap="sq">
              <a:solidFill>
                <a:schemeClr val="tx1"/>
              </a:solidFill>
              <a:round/>
              <a:headEnd type="none" w="sm" len="sm"/>
              <a:tailEnd type="none" w="sm" len="sm"/>
            </a:ln>
            <a:effectLst/>
          </p:spPr>
          <p:txBody>
            <a:bodyPr wrap="none" anchor="ctr"/>
            <a:lstStyle/>
            <a:p>
              <a:endParaRPr lang="en-US"/>
            </a:p>
          </p:txBody>
        </p:sp>
        <p:sp>
          <p:nvSpPr>
            <p:cNvPr id="365590" name="Line 22"/>
            <p:cNvSpPr>
              <a:spLocks noChangeShapeType="1"/>
            </p:cNvSpPr>
            <p:nvPr/>
          </p:nvSpPr>
          <p:spPr bwMode="auto">
            <a:xfrm flipV="1">
              <a:off x="1944" y="1248"/>
              <a:ext cx="0" cy="288"/>
            </a:xfrm>
            <a:prstGeom prst="line">
              <a:avLst/>
            </a:prstGeom>
            <a:noFill/>
            <a:ln w="12700" cap="sq">
              <a:solidFill>
                <a:schemeClr val="tx1"/>
              </a:solidFill>
              <a:round/>
              <a:headEnd type="none" w="sm" len="sm"/>
              <a:tailEnd type="none" w="sm" len="sm"/>
            </a:ln>
            <a:effectLst/>
          </p:spPr>
          <p:txBody>
            <a:bodyPr wrap="none" anchor="ctr"/>
            <a:lstStyle/>
            <a:p>
              <a:endParaRPr lang="en-US"/>
            </a:p>
          </p:txBody>
        </p:sp>
        <p:sp>
          <p:nvSpPr>
            <p:cNvPr id="365591" name="Line 23"/>
            <p:cNvSpPr>
              <a:spLocks noChangeShapeType="1"/>
            </p:cNvSpPr>
            <p:nvPr/>
          </p:nvSpPr>
          <p:spPr bwMode="auto">
            <a:xfrm flipH="1" flipV="1">
              <a:off x="1776" y="1344"/>
              <a:ext cx="144" cy="192"/>
            </a:xfrm>
            <a:prstGeom prst="line">
              <a:avLst/>
            </a:prstGeom>
            <a:noFill/>
            <a:ln w="12700" cap="sq">
              <a:solidFill>
                <a:schemeClr val="tx1"/>
              </a:solidFill>
              <a:round/>
              <a:headEnd type="none" w="sm" len="sm"/>
              <a:tailEnd type="none" w="sm" len="sm"/>
            </a:ln>
            <a:effectLst/>
          </p:spPr>
          <p:txBody>
            <a:bodyPr wrap="none" anchor="ctr"/>
            <a:lstStyle/>
            <a:p>
              <a:endParaRPr lang="en-US"/>
            </a:p>
          </p:txBody>
        </p:sp>
        <p:sp>
          <p:nvSpPr>
            <p:cNvPr id="365592" name="Line 24"/>
            <p:cNvSpPr>
              <a:spLocks noChangeShapeType="1"/>
            </p:cNvSpPr>
            <p:nvPr/>
          </p:nvSpPr>
          <p:spPr bwMode="auto">
            <a:xfrm flipV="1">
              <a:off x="1968" y="1344"/>
              <a:ext cx="192" cy="192"/>
            </a:xfrm>
            <a:prstGeom prst="line">
              <a:avLst/>
            </a:prstGeom>
            <a:noFill/>
            <a:ln w="12700" cap="sq">
              <a:solidFill>
                <a:schemeClr val="tx1"/>
              </a:solidFill>
              <a:round/>
              <a:headEnd type="none" w="sm" len="sm"/>
              <a:tailEnd type="none" w="sm" len="sm"/>
            </a:ln>
            <a:effectLst/>
          </p:spPr>
          <p:txBody>
            <a:bodyPr wrap="none" anchor="ctr"/>
            <a:lstStyle/>
            <a:p>
              <a:endParaRPr lang="en-US"/>
            </a:p>
          </p:txBody>
        </p:sp>
        <p:sp>
          <p:nvSpPr>
            <p:cNvPr id="365593" name="Line 25"/>
            <p:cNvSpPr>
              <a:spLocks noChangeShapeType="1"/>
            </p:cNvSpPr>
            <p:nvPr/>
          </p:nvSpPr>
          <p:spPr bwMode="auto">
            <a:xfrm flipV="1">
              <a:off x="3864" y="1240"/>
              <a:ext cx="0" cy="288"/>
            </a:xfrm>
            <a:prstGeom prst="line">
              <a:avLst/>
            </a:prstGeom>
            <a:noFill/>
            <a:ln w="12700" cap="sq">
              <a:solidFill>
                <a:schemeClr val="tx1"/>
              </a:solidFill>
              <a:round/>
              <a:headEnd type="none" w="sm" len="sm"/>
              <a:tailEnd type="none" w="sm" len="sm"/>
            </a:ln>
            <a:effectLst/>
          </p:spPr>
          <p:txBody>
            <a:bodyPr wrap="none" anchor="ctr"/>
            <a:lstStyle/>
            <a:p>
              <a:endParaRPr lang="en-US"/>
            </a:p>
          </p:txBody>
        </p:sp>
        <p:sp>
          <p:nvSpPr>
            <p:cNvPr id="365594" name="Line 26"/>
            <p:cNvSpPr>
              <a:spLocks noChangeShapeType="1"/>
            </p:cNvSpPr>
            <p:nvPr/>
          </p:nvSpPr>
          <p:spPr bwMode="auto">
            <a:xfrm flipH="1" flipV="1">
              <a:off x="3696" y="1344"/>
              <a:ext cx="144" cy="192"/>
            </a:xfrm>
            <a:prstGeom prst="line">
              <a:avLst/>
            </a:prstGeom>
            <a:noFill/>
            <a:ln w="12700" cap="sq">
              <a:solidFill>
                <a:schemeClr val="tx1"/>
              </a:solidFill>
              <a:round/>
              <a:headEnd type="none" w="sm" len="sm"/>
              <a:tailEnd type="none" w="sm" len="sm"/>
            </a:ln>
            <a:effectLst/>
          </p:spPr>
          <p:txBody>
            <a:bodyPr wrap="none" anchor="ctr"/>
            <a:lstStyle/>
            <a:p>
              <a:endParaRPr lang="en-US"/>
            </a:p>
          </p:txBody>
        </p:sp>
        <p:sp>
          <p:nvSpPr>
            <p:cNvPr id="365595" name="Line 27"/>
            <p:cNvSpPr>
              <a:spLocks noChangeShapeType="1"/>
            </p:cNvSpPr>
            <p:nvPr/>
          </p:nvSpPr>
          <p:spPr bwMode="auto">
            <a:xfrm flipV="1">
              <a:off x="3888" y="1344"/>
              <a:ext cx="192" cy="192"/>
            </a:xfrm>
            <a:prstGeom prst="line">
              <a:avLst/>
            </a:prstGeom>
            <a:noFill/>
            <a:ln w="12700" cap="sq">
              <a:solidFill>
                <a:schemeClr val="tx1"/>
              </a:solidFill>
              <a:round/>
              <a:headEnd type="none" w="sm" len="sm"/>
              <a:tailEnd type="none" w="sm" len="sm"/>
            </a:ln>
            <a:effectLst/>
          </p:spPr>
          <p:txBody>
            <a:bodyPr wrap="none" anchor="ctr"/>
            <a:lstStyle/>
            <a:p>
              <a:endParaRPr lang="en-US"/>
            </a:p>
          </p:txBody>
        </p:sp>
        <p:sp>
          <p:nvSpPr>
            <p:cNvPr id="365596" name="Line 28"/>
            <p:cNvSpPr>
              <a:spLocks noChangeShapeType="1"/>
            </p:cNvSpPr>
            <p:nvPr/>
          </p:nvSpPr>
          <p:spPr bwMode="auto">
            <a:xfrm flipH="1">
              <a:off x="1200" y="1296"/>
              <a:ext cx="480" cy="0"/>
            </a:xfrm>
            <a:prstGeom prst="line">
              <a:avLst/>
            </a:prstGeom>
            <a:noFill/>
            <a:ln w="12700" cap="sq">
              <a:solidFill>
                <a:schemeClr val="tx1"/>
              </a:solidFill>
              <a:round/>
              <a:headEnd type="none" w="sm" len="sm"/>
              <a:tailEnd type="triangle" w="sm" len="sm"/>
            </a:ln>
            <a:effectLst/>
          </p:spPr>
          <p:txBody>
            <a:bodyPr wrap="none" anchor="ctr"/>
            <a:lstStyle/>
            <a:p>
              <a:endParaRPr lang="en-US"/>
            </a:p>
          </p:txBody>
        </p:sp>
        <p:sp>
          <p:nvSpPr>
            <p:cNvPr id="365597" name="Line 29"/>
            <p:cNvSpPr>
              <a:spLocks noChangeShapeType="1"/>
            </p:cNvSpPr>
            <p:nvPr/>
          </p:nvSpPr>
          <p:spPr bwMode="auto">
            <a:xfrm flipH="1">
              <a:off x="1200" y="1680"/>
              <a:ext cx="576" cy="0"/>
            </a:xfrm>
            <a:prstGeom prst="line">
              <a:avLst/>
            </a:prstGeom>
            <a:noFill/>
            <a:ln w="12700" cap="sq">
              <a:solidFill>
                <a:schemeClr val="tx1"/>
              </a:solidFill>
              <a:round/>
              <a:headEnd type="none" w="sm" len="sm"/>
              <a:tailEnd type="triangle" w="sm" len="sm"/>
            </a:ln>
            <a:effectLst/>
          </p:spPr>
          <p:txBody>
            <a:bodyPr wrap="none" anchor="ctr"/>
            <a:lstStyle/>
            <a:p>
              <a:endParaRPr lang="en-US"/>
            </a:p>
          </p:txBody>
        </p:sp>
        <p:sp>
          <p:nvSpPr>
            <p:cNvPr id="365598" name="Line 30"/>
            <p:cNvSpPr>
              <a:spLocks noChangeShapeType="1"/>
            </p:cNvSpPr>
            <p:nvPr/>
          </p:nvSpPr>
          <p:spPr bwMode="auto">
            <a:xfrm flipH="1">
              <a:off x="1200" y="2256"/>
              <a:ext cx="480" cy="0"/>
            </a:xfrm>
            <a:prstGeom prst="line">
              <a:avLst/>
            </a:prstGeom>
            <a:noFill/>
            <a:ln w="12700" cap="sq">
              <a:solidFill>
                <a:schemeClr val="tx1"/>
              </a:solidFill>
              <a:round/>
              <a:headEnd type="none" w="sm" len="sm"/>
              <a:tailEnd type="triangle" w="sm" len="sm"/>
            </a:ln>
            <a:effectLst/>
          </p:spPr>
          <p:txBody>
            <a:bodyPr wrap="none" anchor="ctr"/>
            <a:lstStyle/>
            <a:p>
              <a:endParaRPr lang="en-US"/>
            </a:p>
          </p:txBody>
        </p:sp>
        <p:sp>
          <p:nvSpPr>
            <p:cNvPr id="365599" name="Line 31"/>
            <p:cNvSpPr>
              <a:spLocks noChangeShapeType="1"/>
            </p:cNvSpPr>
            <p:nvPr/>
          </p:nvSpPr>
          <p:spPr bwMode="auto">
            <a:xfrm flipH="1">
              <a:off x="1200" y="2832"/>
              <a:ext cx="1056" cy="0"/>
            </a:xfrm>
            <a:prstGeom prst="line">
              <a:avLst/>
            </a:prstGeom>
            <a:noFill/>
            <a:ln w="12700" cap="sq">
              <a:solidFill>
                <a:schemeClr val="tx1"/>
              </a:solidFill>
              <a:round/>
              <a:headEnd type="none" w="sm" len="sm"/>
              <a:tailEnd type="triangle" w="sm" len="sm"/>
            </a:ln>
            <a:effectLst/>
          </p:spPr>
          <p:txBody>
            <a:bodyPr wrap="none" anchor="ctr"/>
            <a:lstStyle/>
            <a:p>
              <a:endParaRPr lang="en-US"/>
            </a:p>
          </p:txBody>
        </p:sp>
      </p:grpSp>
      <p:sp>
        <p:nvSpPr>
          <p:cNvPr id="365602" name="Text Box 34"/>
          <p:cNvSpPr txBox="1">
            <a:spLocks noChangeArrowheads="1"/>
          </p:cNvSpPr>
          <p:nvPr/>
        </p:nvSpPr>
        <p:spPr bwMode="auto">
          <a:xfrm>
            <a:off x="6705600" y="1524000"/>
            <a:ext cx="1981200" cy="3263900"/>
          </a:xfrm>
          <a:prstGeom prst="rect">
            <a:avLst/>
          </a:prstGeom>
          <a:noFill/>
          <a:ln w="9525">
            <a:noFill/>
            <a:miter lim="800000"/>
            <a:headEnd/>
            <a:tailEnd/>
          </a:ln>
          <a:effectLst/>
        </p:spPr>
        <p:txBody>
          <a:bodyPr>
            <a:spAutoFit/>
          </a:bodyPr>
          <a:lstStyle/>
          <a:p>
            <a:pPr eaLnBrk="0" hangingPunct="0"/>
            <a:r>
              <a:rPr kumimoji="1" lang="zh-CN" altLang="en-US" sz="2000" b="1">
                <a:solidFill>
                  <a:srgbClr val="FF0000"/>
                </a:solidFill>
                <a:latin typeface="宋体" pitchFamily="2" charset="-122"/>
                <a:ea typeface="宋体" pitchFamily="2" charset="-122"/>
              </a:rPr>
              <a:t>01-02年所有产</a:t>
            </a:r>
          </a:p>
          <a:p>
            <a:pPr eaLnBrk="0" hangingPunct="0"/>
            <a:r>
              <a:rPr kumimoji="1" lang="zh-CN" altLang="en-US" sz="2000" b="1">
                <a:solidFill>
                  <a:srgbClr val="FF0000"/>
                </a:solidFill>
                <a:latin typeface="宋体" pitchFamily="2" charset="-122"/>
                <a:ea typeface="宋体" pitchFamily="2" charset="-122"/>
              </a:rPr>
              <a:t>品月销售数据</a:t>
            </a:r>
          </a:p>
          <a:p>
            <a:pPr eaLnBrk="0" hangingPunct="0"/>
            <a:endParaRPr kumimoji="1" lang="zh-CN" altLang="en-US" sz="1600" b="1">
              <a:solidFill>
                <a:schemeClr val="accent2"/>
              </a:solidFill>
              <a:latin typeface="宋体" pitchFamily="2" charset="-122"/>
              <a:ea typeface="宋体" pitchFamily="2" charset="-122"/>
            </a:endParaRPr>
          </a:p>
          <a:p>
            <a:pPr eaLnBrk="0" hangingPunct="0"/>
            <a:r>
              <a:rPr kumimoji="1" lang="zh-CN" altLang="en-US" sz="2000" b="1">
                <a:solidFill>
                  <a:schemeClr val="accent2"/>
                </a:solidFill>
                <a:latin typeface="宋体" pitchFamily="2" charset="-122"/>
                <a:ea typeface="宋体" pitchFamily="2" charset="-122"/>
              </a:rPr>
              <a:t>01-02年产品</a:t>
            </a:r>
          </a:p>
          <a:p>
            <a:pPr eaLnBrk="0" hangingPunct="0"/>
            <a:r>
              <a:rPr kumimoji="1" lang="zh-CN" altLang="en-US" sz="2000" b="1">
                <a:solidFill>
                  <a:schemeClr val="accent2"/>
                </a:solidFill>
                <a:latin typeface="宋体" pitchFamily="2" charset="-122"/>
                <a:ea typeface="宋体" pitchFamily="2" charset="-122"/>
              </a:rPr>
              <a:t>周销售数据</a:t>
            </a:r>
          </a:p>
          <a:p>
            <a:pPr eaLnBrk="0" hangingPunct="0"/>
            <a:endParaRPr kumimoji="1" lang="zh-CN" altLang="en-US" sz="1600" b="1">
              <a:solidFill>
                <a:srgbClr val="9999FF"/>
              </a:solidFill>
              <a:latin typeface="宋体" pitchFamily="2" charset="-122"/>
              <a:ea typeface="宋体" pitchFamily="2" charset="-122"/>
            </a:endParaRPr>
          </a:p>
          <a:p>
            <a:pPr eaLnBrk="0" hangingPunct="0"/>
            <a:r>
              <a:rPr kumimoji="1" lang="zh-CN" altLang="en-US" sz="2000" b="1">
                <a:solidFill>
                  <a:srgbClr val="9999FF"/>
                </a:solidFill>
                <a:latin typeface="宋体" pitchFamily="2" charset="-122"/>
                <a:ea typeface="宋体" pitchFamily="2" charset="-122"/>
              </a:rPr>
              <a:t>01-02年</a:t>
            </a:r>
          </a:p>
          <a:p>
            <a:pPr eaLnBrk="0" hangingPunct="0"/>
            <a:r>
              <a:rPr kumimoji="1" lang="zh-CN" altLang="en-US" sz="2000" b="1">
                <a:solidFill>
                  <a:srgbClr val="9999FF"/>
                </a:solidFill>
                <a:latin typeface="宋体" pitchFamily="2" charset="-122"/>
                <a:ea typeface="宋体" pitchFamily="2" charset="-122"/>
              </a:rPr>
              <a:t>销售数据</a:t>
            </a:r>
          </a:p>
          <a:p>
            <a:pPr eaLnBrk="0" hangingPunct="0"/>
            <a:endParaRPr kumimoji="1" lang="zh-CN" altLang="en-US" sz="1600" b="1">
              <a:solidFill>
                <a:schemeClr val="accent1"/>
              </a:solidFill>
              <a:latin typeface="宋体" pitchFamily="2" charset="-122"/>
              <a:ea typeface="宋体" pitchFamily="2" charset="-122"/>
            </a:endParaRPr>
          </a:p>
          <a:p>
            <a:pPr eaLnBrk="0" hangingPunct="0"/>
            <a:r>
              <a:rPr kumimoji="1" lang="zh-CN" altLang="en-US" sz="2000" b="1">
                <a:solidFill>
                  <a:schemeClr val="accent1"/>
                </a:solidFill>
                <a:latin typeface="宋体" pitchFamily="2" charset="-122"/>
                <a:ea typeface="宋体" pitchFamily="2" charset="-122"/>
              </a:rPr>
              <a:t>1980-2000</a:t>
            </a:r>
          </a:p>
          <a:p>
            <a:pPr eaLnBrk="0" hangingPunct="0"/>
            <a:r>
              <a:rPr kumimoji="1" lang="zh-CN" altLang="en-US" sz="2000" b="1">
                <a:solidFill>
                  <a:schemeClr val="accent1"/>
                </a:solidFill>
                <a:latin typeface="宋体" pitchFamily="2" charset="-122"/>
                <a:ea typeface="宋体" pitchFamily="2" charset="-122"/>
              </a:rPr>
              <a:t>销售数据</a:t>
            </a:r>
            <a:endParaRPr lang="zh-CN" altLang="en-US">
              <a:ea typeface="宋体" pitchFamily="2" charset="-122"/>
            </a:endParaRPr>
          </a:p>
        </p:txBody>
      </p:sp>
      <p:sp>
        <p:nvSpPr>
          <p:cNvPr id="365603" name="Text Box 35"/>
          <p:cNvSpPr txBox="1">
            <a:spLocks noChangeArrowheads="1"/>
          </p:cNvSpPr>
          <p:nvPr/>
        </p:nvSpPr>
        <p:spPr bwMode="auto">
          <a:xfrm>
            <a:off x="3581400" y="4876800"/>
            <a:ext cx="2514600" cy="396875"/>
          </a:xfrm>
          <a:prstGeom prst="rect">
            <a:avLst/>
          </a:prstGeom>
          <a:noFill/>
          <a:ln w="9525">
            <a:noFill/>
            <a:miter lim="800000"/>
            <a:headEnd/>
            <a:tailEnd/>
          </a:ln>
          <a:effectLst/>
        </p:spPr>
        <p:txBody>
          <a:bodyPr>
            <a:spAutoFit/>
          </a:bodyPr>
          <a:lstStyle/>
          <a:p>
            <a:pPr>
              <a:spcBef>
                <a:spcPct val="50000"/>
              </a:spcBef>
            </a:pPr>
            <a:r>
              <a:rPr kumimoji="1" lang="zh-CN" altLang="en-US" sz="2000" b="1">
                <a:solidFill>
                  <a:srgbClr val="000000"/>
                </a:solidFill>
                <a:latin typeface="宋体" pitchFamily="2" charset="-122"/>
                <a:ea typeface="宋体" pitchFamily="2" charset="-122"/>
              </a:rPr>
              <a:t>数据仓库的</a:t>
            </a:r>
            <a:r>
              <a:rPr kumimoji="1" lang="zh-CN" altLang="en-US" sz="2000" b="1">
                <a:solidFill>
                  <a:srgbClr val="FF0000"/>
                </a:solidFill>
                <a:latin typeface="宋体" pitchFamily="2" charset="-122"/>
                <a:ea typeface="宋体" pitchFamily="2" charset="-122"/>
              </a:rPr>
              <a:t>逻辑结构</a:t>
            </a:r>
          </a:p>
        </p:txBody>
      </p:sp>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494BAD6B-23B4-4452-A677-429821305FAA}" type="slidenum">
              <a:rPr lang="en-US"/>
              <a:pPr/>
              <a:t>56</a:t>
            </a:fld>
            <a:endParaRPr lang="en-US"/>
          </a:p>
        </p:txBody>
      </p:sp>
      <p:sp>
        <p:nvSpPr>
          <p:cNvPr id="173058" name="Rectangle 2"/>
          <p:cNvSpPr>
            <a:spLocks noGrp="1" noChangeArrowheads="1"/>
          </p:cNvSpPr>
          <p:nvPr>
            <p:ph type="title"/>
          </p:nvPr>
        </p:nvSpPr>
        <p:spPr>
          <a:xfrm>
            <a:off x="990600" y="457200"/>
            <a:ext cx="7793038" cy="541338"/>
          </a:xfrm>
        </p:spPr>
        <p:txBody>
          <a:bodyPr/>
          <a:lstStyle/>
          <a:p>
            <a:r>
              <a:rPr lang="zh-CN" altLang="en-US" b="1">
                <a:ea typeface="宋体" pitchFamily="2" charset="-122"/>
              </a:rPr>
              <a:t>当前细节级数据 	</a:t>
            </a:r>
          </a:p>
        </p:txBody>
      </p:sp>
      <p:sp>
        <p:nvSpPr>
          <p:cNvPr id="173059" name="Rectangle 3"/>
          <p:cNvSpPr>
            <a:spLocks noGrp="1" noChangeArrowheads="1"/>
          </p:cNvSpPr>
          <p:nvPr>
            <p:ph type="body" idx="1"/>
          </p:nvPr>
        </p:nvSpPr>
        <p:spPr>
          <a:xfrm>
            <a:off x="762000" y="1752600"/>
            <a:ext cx="7848600" cy="3443288"/>
          </a:xfrm>
        </p:spPr>
        <p:txBody>
          <a:bodyPr/>
          <a:lstStyle/>
          <a:p>
            <a:r>
              <a:rPr lang="zh-CN" altLang="en-US">
                <a:ea typeface="宋体" pitchFamily="2" charset="-122"/>
              </a:rPr>
              <a:t>最近发生的“事件 ”，例如: 订单业务</a:t>
            </a:r>
          </a:p>
          <a:p>
            <a:r>
              <a:rPr lang="zh-CN" altLang="en-US">
                <a:ea typeface="宋体" pitchFamily="2" charset="-122"/>
              </a:rPr>
              <a:t>生命周期相对较短 (几个月，而不是几年</a:t>
            </a:r>
            <a:r>
              <a:rPr lang="en-US" altLang="zh-CN">
                <a:ea typeface="宋体" pitchFamily="2" charset="-122"/>
              </a:rPr>
              <a:t>)</a:t>
            </a:r>
          </a:p>
          <a:p>
            <a:r>
              <a:rPr lang="zh-CN" altLang="en-US">
                <a:ea typeface="宋体" pitchFamily="2" charset="-122"/>
              </a:rPr>
              <a:t>大数据量, 复杂、管理费用高  </a:t>
            </a:r>
          </a:p>
          <a:p>
            <a:r>
              <a:rPr lang="zh-CN" altLang="en-US">
                <a:ea typeface="宋体" pitchFamily="2" charset="-122"/>
              </a:rPr>
              <a:t>对业务分析价值较小</a:t>
            </a:r>
          </a:p>
          <a:p>
            <a:r>
              <a:rPr lang="zh-CN" altLang="en-US">
                <a:ea typeface="宋体" pitchFamily="2" charset="-122"/>
              </a:rPr>
              <a:t>储存在相对廉价的存储介质上</a:t>
            </a:r>
          </a:p>
        </p:txBody>
      </p:sp>
    </p:spTree>
  </p:cSld>
  <p:clrMapOvr>
    <a:masterClrMapping/>
  </p:clrMapOvr>
  <p:transition xmlns:p14="http://schemas.microsoft.com/office/powerpoint/2010/main">
    <p:zoom/>
  </p:transitio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B3BE21DF-DFF8-477C-9126-47B1380A6C35}" type="slidenum">
              <a:rPr lang="en-US"/>
              <a:pPr/>
              <a:t>57</a:t>
            </a:fld>
            <a:endParaRPr lang="en-US"/>
          </a:p>
        </p:txBody>
      </p:sp>
      <p:sp>
        <p:nvSpPr>
          <p:cNvPr id="174082" name="Rectangle 2"/>
          <p:cNvSpPr>
            <a:spLocks noGrp="1" noChangeArrowheads="1"/>
          </p:cNvSpPr>
          <p:nvPr>
            <p:ph type="title"/>
          </p:nvPr>
        </p:nvSpPr>
        <p:spPr/>
        <p:txBody>
          <a:bodyPr/>
          <a:lstStyle/>
          <a:p>
            <a:r>
              <a:rPr lang="zh-CN" altLang="en-US">
                <a:ea typeface="宋体" pitchFamily="2" charset="-122"/>
              </a:rPr>
              <a:t>轻度综合数据</a:t>
            </a:r>
          </a:p>
        </p:txBody>
      </p:sp>
      <p:sp>
        <p:nvSpPr>
          <p:cNvPr id="174083" name="Rectangle 3"/>
          <p:cNvSpPr>
            <a:spLocks noGrp="1" noChangeArrowheads="1"/>
          </p:cNvSpPr>
          <p:nvPr>
            <p:ph type="body" idx="1"/>
          </p:nvPr>
        </p:nvSpPr>
        <p:spPr>
          <a:xfrm>
            <a:off x="762000" y="1600200"/>
            <a:ext cx="7848600" cy="4572000"/>
          </a:xfrm>
        </p:spPr>
        <p:txBody>
          <a:bodyPr/>
          <a:lstStyle/>
          <a:p>
            <a:r>
              <a:rPr lang="zh-CN" altLang="en-US">
                <a:ea typeface="宋体" pitchFamily="2" charset="-122"/>
              </a:rPr>
              <a:t>从当前细节数据演算得来</a:t>
            </a:r>
          </a:p>
          <a:p>
            <a:r>
              <a:rPr lang="zh-CN" altLang="en-US">
                <a:ea typeface="宋体" pitchFamily="2" charset="-122"/>
              </a:rPr>
              <a:t>一段时间内的汇总数据 (一天或一周</a:t>
            </a:r>
            <a:r>
              <a:rPr lang="en-US" altLang="zh-CN">
                <a:ea typeface="宋体" pitchFamily="2" charset="-122"/>
              </a:rPr>
              <a:t>)</a:t>
            </a:r>
          </a:p>
          <a:p>
            <a:r>
              <a:rPr lang="zh-CN" altLang="en-US">
                <a:ea typeface="宋体" pitchFamily="2" charset="-122"/>
              </a:rPr>
              <a:t>举例: 日常产品销售量汇总</a:t>
            </a:r>
            <a:endParaRPr lang="en-US" altLang="zh-CN">
              <a:ea typeface="宋体" pitchFamily="2" charset="-122"/>
            </a:endParaRPr>
          </a:p>
          <a:p>
            <a:r>
              <a:rPr lang="zh-CN" altLang="en-US">
                <a:ea typeface="宋体" pitchFamily="2" charset="-122"/>
              </a:rPr>
              <a:t>比细节数据保留时间长得多 (几年</a:t>
            </a:r>
            <a:r>
              <a:rPr lang="en-US" altLang="zh-CN">
                <a:ea typeface="宋体" pitchFamily="2" charset="-122"/>
              </a:rPr>
              <a:t>)</a:t>
            </a:r>
          </a:p>
        </p:txBody>
      </p:sp>
    </p:spTree>
  </p:cSld>
  <p:clrMapOvr>
    <a:masterClrMapping/>
  </p:clrMapOvr>
  <p:transition xmlns:p14="http://schemas.microsoft.com/office/powerpoint/2010/main">
    <p:zoom/>
  </p:transitio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97E5EC7F-535E-45F5-8CD9-7FCB27B27551}" type="slidenum">
              <a:rPr lang="en-US"/>
              <a:pPr/>
              <a:t>58</a:t>
            </a:fld>
            <a:endParaRPr lang="en-US"/>
          </a:p>
        </p:txBody>
      </p:sp>
      <p:sp>
        <p:nvSpPr>
          <p:cNvPr id="175106" name="Rectangle 2"/>
          <p:cNvSpPr>
            <a:spLocks noGrp="1" noChangeArrowheads="1"/>
          </p:cNvSpPr>
          <p:nvPr>
            <p:ph type="title"/>
          </p:nvPr>
        </p:nvSpPr>
        <p:spPr/>
        <p:txBody>
          <a:bodyPr/>
          <a:lstStyle/>
          <a:p>
            <a:r>
              <a:rPr lang="zh-CN" altLang="en-US">
                <a:ea typeface="宋体" pitchFamily="2" charset="-122"/>
              </a:rPr>
              <a:t>高度综合数据</a:t>
            </a:r>
          </a:p>
        </p:txBody>
      </p:sp>
      <p:sp>
        <p:nvSpPr>
          <p:cNvPr id="175107" name="Rectangle 3"/>
          <p:cNvSpPr>
            <a:spLocks noGrp="1" noChangeArrowheads="1"/>
          </p:cNvSpPr>
          <p:nvPr>
            <p:ph type="body" idx="1"/>
          </p:nvPr>
        </p:nvSpPr>
        <p:spPr>
          <a:xfrm>
            <a:off x="762000" y="2057400"/>
            <a:ext cx="7848600" cy="4114800"/>
          </a:xfrm>
        </p:spPr>
        <p:txBody>
          <a:bodyPr/>
          <a:lstStyle/>
          <a:p>
            <a:r>
              <a:rPr lang="zh-CN" altLang="en-US">
                <a:ea typeface="宋体" pitchFamily="2" charset="-122"/>
              </a:rPr>
              <a:t>相当长一段时间内的汇总数据 (一个月或一年</a:t>
            </a:r>
            <a:r>
              <a:rPr lang="en-US" altLang="zh-CN">
                <a:ea typeface="宋体" pitchFamily="2" charset="-122"/>
              </a:rPr>
              <a:t>)</a:t>
            </a:r>
          </a:p>
          <a:p>
            <a:r>
              <a:rPr lang="zh-CN" altLang="en-US">
                <a:ea typeface="宋体" pitchFamily="2" charset="-122"/>
              </a:rPr>
              <a:t>举例: 产品销售量的按月汇总</a:t>
            </a:r>
            <a:endParaRPr lang="en-US" altLang="zh-CN">
              <a:ea typeface="宋体" pitchFamily="2" charset="-122"/>
            </a:endParaRPr>
          </a:p>
          <a:p>
            <a:r>
              <a:rPr lang="zh-CN" altLang="en-US">
                <a:ea typeface="宋体" pitchFamily="2" charset="-122"/>
              </a:rPr>
              <a:t>具有最长的生命周期</a:t>
            </a:r>
          </a:p>
          <a:p>
            <a:r>
              <a:rPr lang="zh-CN" altLang="en-US">
                <a:ea typeface="宋体" pitchFamily="2" charset="-122"/>
              </a:rPr>
              <a:t>汇总的级别越高, 可供分析和使用的价值越大。</a:t>
            </a:r>
            <a:endParaRPr lang="en-US" altLang="zh-CN">
              <a:ea typeface="宋体" pitchFamily="2" charset="-122"/>
            </a:endParaRPr>
          </a:p>
        </p:txBody>
      </p:sp>
    </p:spTree>
  </p:cSld>
  <p:clrMapOvr>
    <a:masterClrMapping/>
  </p:clrMapOvr>
  <p:transition xmlns:p14="http://schemas.microsoft.com/office/powerpoint/2010/main">
    <p:zoom/>
  </p:transitio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3"/>
          <p:cNvSpPr>
            <a:spLocks noGrp="1"/>
          </p:cNvSpPr>
          <p:nvPr>
            <p:ph type="sldNum" sz="quarter" idx="12"/>
          </p:nvPr>
        </p:nvSpPr>
        <p:spPr/>
        <p:txBody>
          <a:bodyPr/>
          <a:lstStyle/>
          <a:p>
            <a:fld id="{54DB5238-64D7-4084-867A-4D7A801B7EDF}" type="slidenum">
              <a:rPr lang="en-US"/>
              <a:pPr/>
              <a:t>59</a:t>
            </a:fld>
            <a:endParaRPr lang="en-US"/>
          </a:p>
        </p:txBody>
      </p:sp>
      <p:sp>
        <p:nvSpPr>
          <p:cNvPr id="317442" name="Rectangle 2"/>
          <p:cNvSpPr>
            <a:spLocks noChangeArrowheads="1"/>
          </p:cNvSpPr>
          <p:nvPr/>
        </p:nvSpPr>
        <p:spPr bwMode="auto">
          <a:xfrm>
            <a:off x="533400" y="1524000"/>
            <a:ext cx="8229600" cy="4724400"/>
          </a:xfrm>
          <a:prstGeom prst="rect">
            <a:avLst/>
          </a:prstGeom>
          <a:noFill/>
          <a:ln w="9525">
            <a:noFill/>
            <a:miter lim="800000"/>
            <a:headEnd/>
            <a:tailEnd/>
          </a:ln>
          <a:effectLst/>
        </p:spPr>
        <p:txBody>
          <a:bodyPr lIns="92075" tIns="46038" rIns="92075" bIns="46038"/>
          <a:lstStyle/>
          <a:p>
            <a:pPr eaLnBrk="0" hangingPunct="0"/>
            <a:r>
              <a:rPr kumimoji="1" lang="zh-CN" altLang="en-US" b="1">
                <a:solidFill>
                  <a:srgbClr val="000000"/>
                </a:solidFill>
                <a:latin typeface="宋体" pitchFamily="2" charset="-122"/>
                <a:ea typeface="宋体" pitchFamily="2" charset="-122"/>
              </a:rPr>
              <a:t>数据仓库的物理存储基于多维数据模型(所以在逻辑上数据仓库就是一个多维数据库)，在实现中一般有两种途径：</a:t>
            </a:r>
          </a:p>
          <a:p>
            <a:pPr marL="763588" lvl="1" indent="-285750" eaLnBrk="0" hangingPunct="0">
              <a:buClr>
                <a:schemeClr val="hlink"/>
              </a:buClr>
              <a:buSzPct val="130000"/>
              <a:buFont typeface="Wingdings" pitchFamily="2" charset="2"/>
              <a:buChar char="§"/>
            </a:pPr>
            <a:r>
              <a:rPr kumimoji="1" lang="zh-CN" altLang="en-US" sz="2000" b="1">
                <a:solidFill>
                  <a:srgbClr val="000000"/>
                </a:solidFill>
                <a:latin typeface="宋体" pitchFamily="2" charset="-122"/>
                <a:ea typeface="宋体" pitchFamily="2" charset="-122"/>
              </a:rPr>
              <a:t>基于多维数组的数据库</a:t>
            </a:r>
          </a:p>
          <a:p>
            <a:pPr marL="763588" lvl="1" indent="-285750" eaLnBrk="0" hangingPunct="0">
              <a:buClr>
                <a:schemeClr val="hlink"/>
              </a:buClr>
              <a:buSzPct val="130000"/>
              <a:buFont typeface="Wingdings" pitchFamily="2" charset="2"/>
              <a:buChar char="§"/>
            </a:pPr>
            <a:r>
              <a:rPr kumimoji="1" lang="zh-CN" altLang="en-US" sz="2000" b="1">
                <a:solidFill>
                  <a:srgbClr val="000000"/>
                </a:solidFill>
                <a:latin typeface="宋体" pitchFamily="2" charset="-122"/>
                <a:ea typeface="宋体" pitchFamily="2" charset="-122"/>
              </a:rPr>
              <a:t>基于关系数据库的</a:t>
            </a:r>
            <a:r>
              <a:rPr kumimoji="1" lang="zh-CN" altLang="en-US" sz="2000" b="1">
                <a:solidFill>
                  <a:srgbClr val="FF0000"/>
                </a:solidFill>
                <a:latin typeface="宋体" pitchFamily="2" charset="-122"/>
                <a:ea typeface="宋体" pitchFamily="2" charset="-122"/>
              </a:rPr>
              <a:t>星型模式</a:t>
            </a:r>
            <a:r>
              <a:rPr kumimoji="1" lang="zh-CN" altLang="en-US" sz="2000" b="1">
                <a:solidFill>
                  <a:srgbClr val="000000"/>
                </a:solidFill>
                <a:latin typeface="宋体" pitchFamily="2" charset="-122"/>
                <a:ea typeface="宋体" pitchFamily="2" charset="-122"/>
              </a:rPr>
              <a:t>（由关系型事实表和维表组成）</a:t>
            </a:r>
          </a:p>
          <a:p>
            <a:pPr marL="763588" lvl="1" indent="-285750" eaLnBrk="0" hangingPunct="0">
              <a:buClr>
                <a:schemeClr val="hlink"/>
              </a:buClr>
              <a:buSzPct val="130000"/>
              <a:buFont typeface="Wingdings" pitchFamily="2" charset="2"/>
              <a:buNone/>
            </a:pPr>
            <a:r>
              <a:rPr kumimoji="1" lang="zh-CN" altLang="en-US" sz="2000" b="1">
                <a:solidFill>
                  <a:srgbClr val="000000"/>
                </a:solidFill>
                <a:latin typeface="宋体" pitchFamily="2" charset="-122"/>
                <a:ea typeface="宋体" pitchFamily="2" charset="-122"/>
              </a:rPr>
              <a:t>  三种变型：</a:t>
            </a:r>
            <a:r>
              <a:rPr kumimoji="1" lang="zh-CN" altLang="en-US" sz="2000" b="1">
                <a:solidFill>
                  <a:srgbClr val="0000FF"/>
                </a:solidFill>
                <a:latin typeface="宋体" pitchFamily="2" charset="-122"/>
                <a:ea typeface="宋体" pitchFamily="2" charset="-122"/>
              </a:rPr>
              <a:t>雪花模式，多层分维结构</a:t>
            </a:r>
            <a:r>
              <a:rPr kumimoji="1" lang="zh-CN" altLang="en-US" sz="2000" b="1">
                <a:solidFill>
                  <a:srgbClr val="000000"/>
                </a:solidFill>
                <a:latin typeface="宋体" pitchFamily="2" charset="-122"/>
                <a:ea typeface="宋体" pitchFamily="2" charset="-122"/>
              </a:rPr>
              <a:t>，</a:t>
            </a:r>
            <a:r>
              <a:rPr kumimoji="1" lang="zh-CN" altLang="en-US" sz="2000" b="1">
                <a:solidFill>
                  <a:srgbClr val="0000FF"/>
                </a:solidFill>
                <a:latin typeface="宋体" pitchFamily="2" charset="-122"/>
                <a:ea typeface="宋体" pitchFamily="2" charset="-122"/>
              </a:rPr>
              <a:t>事实表族</a:t>
            </a:r>
            <a:endParaRPr kumimoji="1" lang="zh-CN" altLang="en-US" sz="2000" b="1">
              <a:solidFill>
                <a:srgbClr val="000000"/>
              </a:solidFill>
              <a:latin typeface="宋体" pitchFamily="2" charset="-122"/>
              <a:ea typeface="宋体" pitchFamily="2" charset="-122"/>
            </a:endParaRPr>
          </a:p>
          <a:p>
            <a:pPr eaLnBrk="0" hangingPunct="0"/>
            <a:endParaRPr kumimoji="1" lang="zh-CN" altLang="en-US" sz="2000" b="1">
              <a:solidFill>
                <a:srgbClr val="000000"/>
              </a:solidFill>
              <a:latin typeface="宋体" pitchFamily="2" charset="-122"/>
              <a:ea typeface="宋体" pitchFamily="2" charset="-122"/>
            </a:endParaRPr>
          </a:p>
          <a:p>
            <a:pPr eaLnBrk="0" hangingPunct="0"/>
            <a:endParaRPr kumimoji="1" lang="zh-CN" altLang="en-US" sz="2000" b="1">
              <a:solidFill>
                <a:srgbClr val="000000"/>
              </a:solidFill>
              <a:latin typeface="宋体" pitchFamily="2" charset="-122"/>
              <a:ea typeface="宋体" pitchFamily="2" charset="-122"/>
            </a:endParaRPr>
          </a:p>
          <a:p>
            <a:pPr eaLnBrk="0" hangingPunct="0"/>
            <a:r>
              <a:rPr kumimoji="1" lang="zh-CN" altLang="en-US" sz="2000" b="1">
                <a:solidFill>
                  <a:srgbClr val="000000"/>
                </a:solidFill>
                <a:latin typeface="宋体" pitchFamily="2" charset="-122"/>
                <a:ea typeface="宋体" pitchFamily="2" charset="-122"/>
              </a:rPr>
              <a:t>维1	维2	维3	度量（指标）</a:t>
            </a:r>
          </a:p>
          <a:p>
            <a:pPr eaLnBrk="0" hangingPunct="0"/>
            <a:r>
              <a:rPr kumimoji="1" lang="zh-CN" altLang="en-US" sz="2000" b="1">
                <a:solidFill>
                  <a:srgbClr val="000000"/>
                </a:solidFill>
                <a:latin typeface="宋体" pitchFamily="2" charset="-122"/>
                <a:ea typeface="宋体" pitchFamily="2" charset="-122"/>
              </a:rPr>
              <a:t>1990	</a:t>
            </a:r>
            <a:r>
              <a:rPr kumimoji="1" lang="en-US" altLang="zh-CN" sz="2000" b="1">
                <a:solidFill>
                  <a:srgbClr val="000000"/>
                </a:solidFill>
                <a:latin typeface="宋体" pitchFamily="2" charset="-122"/>
                <a:ea typeface="宋体" pitchFamily="2" charset="-122"/>
              </a:rPr>
              <a:t>TV	</a:t>
            </a:r>
            <a:r>
              <a:rPr kumimoji="1" lang="zh-CN" altLang="en-US" sz="2000" b="1">
                <a:solidFill>
                  <a:srgbClr val="000000"/>
                </a:solidFill>
                <a:latin typeface="宋体" pitchFamily="2" charset="-122"/>
                <a:ea typeface="宋体" pitchFamily="2" charset="-122"/>
              </a:rPr>
              <a:t>上海	 500	</a:t>
            </a:r>
          </a:p>
          <a:p>
            <a:pPr eaLnBrk="0" hangingPunct="0"/>
            <a:r>
              <a:rPr kumimoji="1" lang="zh-CN" altLang="en-US" sz="2000" b="1">
                <a:solidFill>
                  <a:srgbClr val="000000"/>
                </a:solidFill>
                <a:latin typeface="宋体" pitchFamily="2" charset="-122"/>
                <a:ea typeface="宋体" pitchFamily="2" charset="-122"/>
              </a:rPr>
              <a:t>1990	</a:t>
            </a:r>
            <a:r>
              <a:rPr kumimoji="1" lang="en-US" altLang="zh-CN" sz="2000" b="1">
                <a:solidFill>
                  <a:srgbClr val="000000"/>
                </a:solidFill>
                <a:latin typeface="宋体" pitchFamily="2" charset="-122"/>
                <a:ea typeface="宋体" pitchFamily="2" charset="-122"/>
              </a:rPr>
              <a:t>TV	</a:t>
            </a:r>
            <a:r>
              <a:rPr kumimoji="1" lang="zh-CN" altLang="en-US" sz="2000" b="1">
                <a:solidFill>
                  <a:srgbClr val="000000"/>
                </a:solidFill>
                <a:latin typeface="宋体" pitchFamily="2" charset="-122"/>
                <a:ea typeface="宋体" pitchFamily="2" charset="-122"/>
              </a:rPr>
              <a:t>北京	 600</a:t>
            </a:r>
          </a:p>
          <a:p>
            <a:pPr eaLnBrk="0" hangingPunct="0"/>
            <a:r>
              <a:rPr kumimoji="1" lang="zh-CN" altLang="en-US" sz="2000" b="1">
                <a:solidFill>
                  <a:srgbClr val="000000"/>
                </a:solidFill>
                <a:latin typeface="宋体" pitchFamily="2" charset="-122"/>
                <a:ea typeface="宋体" pitchFamily="2" charset="-122"/>
              </a:rPr>
              <a:t>1991	</a:t>
            </a:r>
            <a:r>
              <a:rPr kumimoji="1" lang="en-US" altLang="zh-CN" sz="2000" b="1">
                <a:solidFill>
                  <a:srgbClr val="000000"/>
                </a:solidFill>
                <a:latin typeface="宋体" pitchFamily="2" charset="-122"/>
                <a:ea typeface="宋体" pitchFamily="2" charset="-122"/>
              </a:rPr>
              <a:t>VCD	</a:t>
            </a:r>
            <a:r>
              <a:rPr kumimoji="1" lang="zh-CN" altLang="en-US" sz="2000" b="1">
                <a:solidFill>
                  <a:srgbClr val="000000"/>
                </a:solidFill>
                <a:latin typeface="宋体" pitchFamily="2" charset="-122"/>
                <a:ea typeface="宋体" pitchFamily="2" charset="-122"/>
              </a:rPr>
              <a:t>上海	 600</a:t>
            </a:r>
          </a:p>
          <a:p>
            <a:pPr eaLnBrk="0" hangingPunct="0"/>
            <a:r>
              <a:rPr kumimoji="1" lang="zh-CN" altLang="en-US" sz="2000" b="1">
                <a:solidFill>
                  <a:srgbClr val="000000"/>
                </a:solidFill>
                <a:latin typeface="宋体" pitchFamily="2" charset="-122"/>
                <a:ea typeface="宋体" pitchFamily="2" charset="-122"/>
              </a:rPr>
              <a:t>1991	</a:t>
            </a:r>
            <a:r>
              <a:rPr kumimoji="1" lang="en-US" altLang="zh-CN" sz="2000" b="1">
                <a:solidFill>
                  <a:srgbClr val="000000"/>
                </a:solidFill>
                <a:latin typeface="宋体" pitchFamily="2" charset="-122"/>
                <a:ea typeface="宋体" pitchFamily="2" charset="-122"/>
              </a:rPr>
              <a:t>VCD	</a:t>
            </a:r>
            <a:r>
              <a:rPr kumimoji="1" lang="zh-CN" altLang="en-US" sz="2000" b="1">
                <a:solidFill>
                  <a:srgbClr val="000000"/>
                </a:solidFill>
                <a:latin typeface="宋体" pitchFamily="2" charset="-122"/>
                <a:ea typeface="宋体" pitchFamily="2" charset="-122"/>
              </a:rPr>
              <a:t>北京	 700</a:t>
            </a:r>
          </a:p>
          <a:p>
            <a:pPr eaLnBrk="0" hangingPunct="0"/>
            <a:r>
              <a:rPr kumimoji="1" lang="zh-CN" altLang="en-US" sz="2000" b="1">
                <a:solidFill>
                  <a:srgbClr val="000000"/>
                </a:solidFill>
                <a:latin typeface="Times New Roman"/>
                <a:ea typeface="宋体" pitchFamily="2" charset="-122"/>
              </a:rPr>
              <a:t>………………………………………</a:t>
            </a:r>
            <a:endParaRPr kumimoji="1" lang="zh-CN" altLang="en-US" sz="2000" b="1">
              <a:solidFill>
                <a:srgbClr val="000000"/>
              </a:solidFill>
              <a:latin typeface="宋体" pitchFamily="2" charset="-122"/>
              <a:ea typeface="宋体" pitchFamily="2" charset="-122"/>
            </a:endParaRPr>
          </a:p>
        </p:txBody>
      </p:sp>
      <p:sp>
        <p:nvSpPr>
          <p:cNvPr id="317443" name="Rectangle 3"/>
          <p:cNvSpPr>
            <a:spLocks noChangeArrowheads="1"/>
          </p:cNvSpPr>
          <p:nvPr/>
        </p:nvSpPr>
        <p:spPr bwMode="auto">
          <a:xfrm>
            <a:off x="838200" y="304800"/>
            <a:ext cx="7772400" cy="571500"/>
          </a:xfrm>
          <a:prstGeom prst="rect">
            <a:avLst/>
          </a:prstGeom>
          <a:noFill/>
          <a:ln w="9525">
            <a:noFill/>
            <a:miter lim="800000"/>
            <a:headEnd/>
            <a:tailEnd/>
          </a:ln>
          <a:effectLst/>
        </p:spPr>
        <p:txBody>
          <a:bodyPr lIns="92075" tIns="46038" rIns="92075" bIns="46038" anchor="ctr"/>
          <a:lstStyle/>
          <a:p>
            <a:pPr algn="ctr" eaLnBrk="0" hangingPunct="0"/>
            <a:r>
              <a:rPr kumimoji="1" lang="zh-CN" altLang="en-US" sz="3600" b="1" dirty="0">
                <a:solidFill>
                  <a:schemeClr val="tx2"/>
                </a:solidFill>
                <a:latin typeface="宋体" pitchFamily="2" charset="-122"/>
                <a:ea typeface="宋体" pitchFamily="2" charset="-122"/>
              </a:rPr>
              <a:t>数据仓库的物理结构</a:t>
            </a:r>
          </a:p>
        </p:txBody>
      </p:sp>
      <p:grpSp>
        <p:nvGrpSpPr>
          <p:cNvPr id="317444" name="Group 4"/>
          <p:cNvGrpSpPr>
            <a:grpSpLocks/>
          </p:cNvGrpSpPr>
          <p:nvPr/>
        </p:nvGrpSpPr>
        <p:grpSpPr bwMode="auto">
          <a:xfrm>
            <a:off x="5181600" y="3511550"/>
            <a:ext cx="3048000" cy="2438400"/>
            <a:chOff x="3312" y="2064"/>
            <a:chExt cx="1920" cy="1296"/>
          </a:xfrm>
        </p:grpSpPr>
        <p:sp>
          <p:nvSpPr>
            <p:cNvPr id="317445" name="Line 5"/>
            <p:cNvSpPr>
              <a:spLocks noChangeShapeType="1"/>
            </p:cNvSpPr>
            <p:nvPr/>
          </p:nvSpPr>
          <p:spPr bwMode="auto">
            <a:xfrm>
              <a:off x="4032" y="2928"/>
              <a:ext cx="1200" cy="0"/>
            </a:xfrm>
            <a:prstGeom prst="line">
              <a:avLst/>
            </a:prstGeom>
            <a:noFill/>
            <a:ln w="38100" cap="sq">
              <a:solidFill>
                <a:schemeClr val="accent1"/>
              </a:solidFill>
              <a:round/>
              <a:headEnd type="none" w="sm" len="sm"/>
              <a:tailEnd type="triangle" w="sm" len="sm"/>
            </a:ln>
            <a:effectLst/>
          </p:spPr>
          <p:txBody>
            <a:bodyPr wrap="none" anchor="ctr"/>
            <a:lstStyle/>
            <a:p>
              <a:endParaRPr lang="en-US"/>
            </a:p>
          </p:txBody>
        </p:sp>
        <p:sp>
          <p:nvSpPr>
            <p:cNvPr id="317446" name="Line 6"/>
            <p:cNvSpPr>
              <a:spLocks noChangeShapeType="1"/>
            </p:cNvSpPr>
            <p:nvPr/>
          </p:nvSpPr>
          <p:spPr bwMode="auto">
            <a:xfrm flipH="1">
              <a:off x="3312" y="2928"/>
              <a:ext cx="720" cy="432"/>
            </a:xfrm>
            <a:prstGeom prst="line">
              <a:avLst/>
            </a:prstGeom>
            <a:noFill/>
            <a:ln w="38100" cap="sq">
              <a:solidFill>
                <a:schemeClr val="hlink"/>
              </a:solidFill>
              <a:round/>
              <a:headEnd type="none" w="sm" len="sm"/>
              <a:tailEnd type="triangle" w="sm" len="sm"/>
            </a:ln>
            <a:effectLst/>
          </p:spPr>
          <p:txBody>
            <a:bodyPr wrap="none" anchor="ctr"/>
            <a:lstStyle/>
            <a:p>
              <a:endParaRPr lang="en-US"/>
            </a:p>
          </p:txBody>
        </p:sp>
        <p:sp>
          <p:nvSpPr>
            <p:cNvPr id="317447" name="Line 7"/>
            <p:cNvSpPr>
              <a:spLocks noChangeShapeType="1"/>
            </p:cNvSpPr>
            <p:nvPr/>
          </p:nvSpPr>
          <p:spPr bwMode="auto">
            <a:xfrm flipV="1">
              <a:off x="4032" y="2064"/>
              <a:ext cx="0" cy="864"/>
            </a:xfrm>
            <a:prstGeom prst="line">
              <a:avLst/>
            </a:prstGeom>
            <a:noFill/>
            <a:ln w="38100" cap="sq">
              <a:solidFill>
                <a:schemeClr val="accent2"/>
              </a:solidFill>
              <a:round/>
              <a:headEnd type="none" w="sm" len="sm"/>
              <a:tailEnd type="triangle" w="sm" len="sm"/>
            </a:ln>
            <a:effectLst/>
          </p:spPr>
          <p:txBody>
            <a:bodyPr wrap="none" anchor="ctr"/>
            <a:lstStyle/>
            <a:p>
              <a:endParaRPr lang="en-US"/>
            </a:p>
          </p:txBody>
        </p:sp>
        <p:sp>
          <p:nvSpPr>
            <p:cNvPr id="317448" name="Line 8"/>
            <p:cNvSpPr>
              <a:spLocks noChangeShapeType="1"/>
            </p:cNvSpPr>
            <p:nvPr/>
          </p:nvSpPr>
          <p:spPr bwMode="auto">
            <a:xfrm flipH="1">
              <a:off x="3936" y="2928"/>
              <a:ext cx="672" cy="432"/>
            </a:xfrm>
            <a:prstGeom prst="line">
              <a:avLst/>
            </a:prstGeom>
            <a:noFill/>
            <a:ln w="12700" cap="sq">
              <a:solidFill>
                <a:schemeClr val="hlink"/>
              </a:solidFill>
              <a:round/>
              <a:headEnd type="none" w="sm" len="sm"/>
              <a:tailEnd type="none" w="sm" len="sm"/>
            </a:ln>
            <a:effectLst/>
          </p:spPr>
          <p:txBody>
            <a:bodyPr wrap="none" anchor="ctr"/>
            <a:lstStyle/>
            <a:p>
              <a:endParaRPr lang="en-US"/>
            </a:p>
          </p:txBody>
        </p:sp>
        <p:sp>
          <p:nvSpPr>
            <p:cNvPr id="317449" name="Line 9"/>
            <p:cNvSpPr>
              <a:spLocks noChangeShapeType="1"/>
            </p:cNvSpPr>
            <p:nvPr/>
          </p:nvSpPr>
          <p:spPr bwMode="auto">
            <a:xfrm flipH="1">
              <a:off x="4560" y="2928"/>
              <a:ext cx="672" cy="432"/>
            </a:xfrm>
            <a:prstGeom prst="line">
              <a:avLst/>
            </a:prstGeom>
            <a:noFill/>
            <a:ln w="12700" cap="sq">
              <a:solidFill>
                <a:schemeClr val="hlink"/>
              </a:solidFill>
              <a:round/>
              <a:headEnd type="none" w="sm" len="sm"/>
              <a:tailEnd type="none" w="sm" len="sm"/>
            </a:ln>
            <a:effectLst/>
          </p:spPr>
          <p:txBody>
            <a:bodyPr wrap="none" anchor="ctr"/>
            <a:lstStyle/>
            <a:p>
              <a:endParaRPr lang="en-US"/>
            </a:p>
          </p:txBody>
        </p:sp>
        <p:sp>
          <p:nvSpPr>
            <p:cNvPr id="317450" name="Line 10"/>
            <p:cNvSpPr>
              <a:spLocks noChangeShapeType="1"/>
            </p:cNvSpPr>
            <p:nvPr/>
          </p:nvSpPr>
          <p:spPr bwMode="auto">
            <a:xfrm>
              <a:off x="3696" y="3120"/>
              <a:ext cx="1248" cy="0"/>
            </a:xfrm>
            <a:prstGeom prst="line">
              <a:avLst/>
            </a:prstGeom>
            <a:noFill/>
            <a:ln w="12700" cap="sq">
              <a:solidFill>
                <a:schemeClr val="accent1"/>
              </a:solidFill>
              <a:round/>
              <a:headEnd type="none" w="sm" len="sm"/>
              <a:tailEnd type="none" w="sm" len="sm"/>
            </a:ln>
            <a:effectLst/>
          </p:spPr>
          <p:txBody>
            <a:bodyPr wrap="none" anchor="ctr"/>
            <a:lstStyle/>
            <a:p>
              <a:endParaRPr lang="en-US"/>
            </a:p>
          </p:txBody>
        </p:sp>
        <p:sp>
          <p:nvSpPr>
            <p:cNvPr id="317451" name="Line 11"/>
            <p:cNvSpPr>
              <a:spLocks noChangeShapeType="1"/>
            </p:cNvSpPr>
            <p:nvPr/>
          </p:nvSpPr>
          <p:spPr bwMode="auto">
            <a:xfrm>
              <a:off x="3312" y="3360"/>
              <a:ext cx="1248" cy="0"/>
            </a:xfrm>
            <a:prstGeom prst="line">
              <a:avLst/>
            </a:prstGeom>
            <a:noFill/>
            <a:ln w="12700" cap="sq">
              <a:solidFill>
                <a:schemeClr val="accent1"/>
              </a:solidFill>
              <a:round/>
              <a:headEnd type="none" w="sm" len="sm"/>
              <a:tailEnd type="none" w="sm" len="sm"/>
            </a:ln>
            <a:effectLst/>
          </p:spPr>
          <p:txBody>
            <a:bodyPr wrap="none" anchor="ctr"/>
            <a:lstStyle/>
            <a:p>
              <a:endParaRPr lang="en-US"/>
            </a:p>
          </p:txBody>
        </p:sp>
        <p:sp>
          <p:nvSpPr>
            <p:cNvPr id="317452" name="Line 12"/>
            <p:cNvSpPr>
              <a:spLocks noChangeShapeType="1"/>
            </p:cNvSpPr>
            <p:nvPr/>
          </p:nvSpPr>
          <p:spPr bwMode="auto">
            <a:xfrm flipV="1">
              <a:off x="4608" y="2064"/>
              <a:ext cx="0" cy="864"/>
            </a:xfrm>
            <a:prstGeom prst="line">
              <a:avLst/>
            </a:prstGeom>
            <a:noFill/>
            <a:ln w="12700" cap="sq">
              <a:solidFill>
                <a:schemeClr val="accent2"/>
              </a:solidFill>
              <a:round/>
              <a:headEnd type="none" w="sm" len="sm"/>
              <a:tailEnd type="none" w="sm" len="sm"/>
            </a:ln>
            <a:effectLst/>
          </p:spPr>
          <p:txBody>
            <a:bodyPr wrap="none" anchor="ctr"/>
            <a:lstStyle/>
            <a:p>
              <a:endParaRPr lang="en-US"/>
            </a:p>
          </p:txBody>
        </p:sp>
        <p:sp>
          <p:nvSpPr>
            <p:cNvPr id="317453" name="Line 13"/>
            <p:cNvSpPr>
              <a:spLocks noChangeShapeType="1"/>
            </p:cNvSpPr>
            <p:nvPr/>
          </p:nvSpPr>
          <p:spPr bwMode="auto">
            <a:xfrm>
              <a:off x="4032" y="2064"/>
              <a:ext cx="1200" cy="0"/>
            </a:xfrm>
            <a:prstGeom prst="line">
              <a:avLst/>
            </a:prstGeom>
            <a:noFill/>
            <a:ln w="12700" cap="sq">
              <a:solidFill>
                <a:schemeClr val="accent1"/>
              </a:solidFill>
              <a:round/>
              <a:headEnd type="none" w="sm" len="sm"/>
              <a:tailEnd type="none" w="sm" len="sm"/>
            </a:ln>
            <a:effectLst/>
          </p:spPr>
          <p:txBody>
            <a:bodyPr wrap="none" anchor="ctr"/>
            <a:lstStyle/>
            <a:p>
              <a:endParaRPr lang="en-US"/>
            </a:p>
          </p:txBody>
        </p:sp>
        <p:sp>
          <p:nvSpPr>
            <p:cNvPr id="317454" name="Line 14"/>
            <p:cNvSpPr>
              <a:spLocks noChangeShapeType="1"/>
            </p:cNvSpPr>
            <p:nvPr/>
          </p:nvSpPr>
          <p:spPr bwMode="auto">
            <a:xfrm flipV="1">
              <a:off x="5232" y="2064"/>
              <a:ext cx="0" cy="864"/>
            </a:xfrm>
            <a:prstGeom prst="line">
              <a:avLst/>
            </a:prstGeom>
            <a:noFill/>
            <a:ln w="12700" cap="sq">
              <a:solidFill>
                <a:schemeClr val="accent2"/>
              </a:solidFill>
              <a:round/>
              <a:headEnd type="none" w="sm" len="sm"/>
              <a:tailEnd type="none" w="sm" len="sm"/>
            </a:ln>
            <a:effectLst/>
          </p:spPr>
          <p:txBody>
            <a:bodyPr wrap="none" anchor="ctr"/>
            <a:lstStyle/>
            <a:p>
              <a:endParaRPr lang="en-US"/>
            </a:p>
          </p:txBody>
        </p:sp>
        <p:sp>
          <p:nvSpPr>
            <p:cNvPr id="317455" name="Line 15"/>
            <p:cNvSpPr>
              <a:spLocks noChangeShapeType="1"/>
            </p:cNvSpPr>
            <p:nvPr/>
          </p:nvSpPr>
          <p:spPr bwMode="auto">
            <a:xfrm>
              <a:off x="4032" y="2496"/>
              <a:ext cx="1200" cy="0"/>
            </a:xfrm>
            <a:prstGeom prst="line">
              <a:avLst/>
            </a:prstGeom>
            <a:noFill/>
            <a:ln w="12700" cap="sq">
              <a:solidFill>
                <a:schemeClr val="accent1"/>
              </a:solidFill>
              <a:round/>
              <a:headEnd type="none" w="sm" len="sm"/>
              <a:tailEnd type="none" w="sm" len="sm"/>
            </a:ln>
            <a:effectLst/>
          </p:spPr>
          <p:txBody>
            <a:bodyPr wrap="none" anchor="ctr"/>
            <a:lstStyle/>
            <a:p>
              <a:endParaRPr lang="en-US"/>
            </a:p>
          </p:txBody>
        </p:sp>
        <p:sp>
          <p:nvSpPr>
            <p:cNvPr id="317456" name="Line 16"/>
            <p:cNvSpPr>
              <a:spLocks noChangeShapeType="1"/>
            </p:cNvSpPr>
            <p:nvPr/>
          </p:nvSpPr>
          <p:spPr bwMode="auto">
            <a:xfrm flipV="1">
              <a:off x="3312" y="2448"/>
              <a:ext cx="0" cy="912"/>
            </a:xfrm>
            <a:prstGeom prst="line">
              <a:avLst/>
            </a:prstGeom>
            <a:noFill/>
            <a:ln w="12700" cap="sq">
              <a:solidFill>
                <a:schemeClr val="accent2"/>
              </a:solidFill>
              <a:round/>
              <a:headEnd type="none" w="sm" len="sm"/>
              <a:tailEnd type="none" w="sm" len="sm"/>
            </a:ln>
            <a:effectLst/>
          </p:spPr>
          <p:txBody>
            <a:bodyPr wrap="none" anchor="ctr"/>
            <a:lstStyle/>
            <a:p>
              <a:endParaRPr lang="en-US"/>
            </a:p>
          </p:txBody>
        </p:sp>
        <p:sp>
          <p:nvSpPr>
            <p:cNvPr id="317457" name="Line 17"/>
            <p:cNvSpPr>
              <a:spLocks noChangeShapeType="1"/>
            </p:cNvSpPr>
            <p:nvPr/>
          </p:nvSpPr>
          <p:spPr bwMode="auto">
            <a:xfrm flipH="1">
              <a:off x="3312" y="2064"/>
              <a:ext cx="720" cy="384"/>
            </a:xfrm>
            <a:prstGeom prst="line">
              <a:avLst/>
            </a:prstGeom>
            <a:noFill/>
            <a:ln w="12700" cap="sq">
              <a:solidFill>
                <a:schemeClr val="hlink"/>
              </a:solidFill>
              <a:round/>
              <a:headEnd type="none" w="sm" len="sm"/>
              <a:tailEnd type="none" w="sm" len="sm"/>
            </a:ln>
            <a:effectLst/>
          </p:spPr>
          <p:txBody>
            <a:bodyPr wrap="none" anchor="ctr"/>
            <a:lstStyle/>
            <a:p>
              <a:endParaRPr lang="en-US"/>
            </a:p>
          </p:txBody>
        </p:sp>
        <p:sp>
          <p:nvSpPr>
            <p:cNvPr id="317458" name="Line 18"/>
            <p:cNvSpPr>
              <a:spLocks noChangeShapeType="1"/>
            </p:cNvSpPr>
            <p:nvPr/>
          </p:nvSpPr>
          <p:spPr bwMode="auto">
            <a:xfrm flipH="1">
              <a:off x="3312" y="2496"/>
              <a:ext cx="720" cy="432"/>
            </a:xfrm>
            <a:prstGeom prst="line">
              <a:avLst/>
            </a:prstGeom>
            <a:noFill/>
            <a:ln w="12700" cap="sq">
              <a:solidFill>
                <a:schemeClr val="hlink"/>
              </a:solidFill>
              <a:round/>
              <a:headEnd type="none" w="sm" len="sm"/>
              <a:tailEnd type="none" w="sm" len="sm"/>
            </a:ln>
            <a:effectLst/>
          </p:spPr>
          <p:txBody>
            <a:bodyPr wrap="none" anchor="ctr"/>
            <a:lstStyle/>
            <a:p>
              <a:endParaRPr lang="en-US"/>
            </a:p>
          </p:txBody>
        </p:sp>
        <p:sp>
          <p:nvSpPr>
            <p:cNvPr id="317459" name="Line 19"/>
            <p:cNvSpPr>
              <a:spLocks noChangeShapeType="1"/>
            </p:cNvSpPr>
            <p:nvPr/>
          </p:nvSpPr>
          <p:spPr bwMode="auto">
            <a:xfrm flipV="1">
              <a:off x="3696" y="2256"/>
              <a:ext cx="0" cy="864"/>
            </a:xfrm>
            <a:prstGeom prst="line">
              <a:avLst/>
            </a:prstGeom>
            <a:noFill/>
            <a:ln w="12700" cap="sq">
              <a:solidFill>
                <a:schemeClr val="accent2"/>
              </a:solidFill>
              <a:round/>
              <a:headEnd type="none" w="sm" len="sm"/>
              <a:tailEnd type="none" w="sm" len="sm"/>
            </a:ln>
            <a:effectLst/>
          </p:spPr>
          <p:txBody>
            <a:bodyPr wrap="none" anchor="ctr"/>
            <a:lstStyle/>
            <a:p>
              <a:endParaRPr lang="en-US"/>
            </a:p>
          </p:txBody>
        </p:sp>
        <p:sp>
          <p:nvSpPr>
            <p:cNvPr id="317460" name="Line 20"/>
            <p:cNvSpPr>
              <a:spLocks noChangeShapeType="1"/>
            </p:cNvSpPr>
            <p:nvPr/>
          </p:nvSpPr>
          <p:spPr bwMode="auto">
            <a:xfrm flipH="1">
              <a:off x="4320" y="2496"/>
              <a:ext cx="288" cy="192"/>
            </a:xfrm>
            <a:prstGeom prst="line">
              <a:avLst/>
            </a:prstGeom>
            <a:noFill/>
            <a:ln w="12700" cap="sq">
              <a:solidFill>
                <a:schemeClr val="hlink"/>
              </a:solidFill>
              <a:round/>
              <a:headEnd type="none" w="sm" len="sm"/>
              <a:tailEnd type="none" w="sm" len="sm"/>
            </a:ln>
            <a:effectLst/>
          </p:spPr>
          <p:txBody>
            <a:bodyPr wrap="none" anchor="ctr"/>
            <a:lstStyle/>
            <a:p>
              <a:endParaRPr lang="en-US"/>
            </a:p>
          </p:txBody>
        </p:sp>
        <p:sp>
          <p:nvSpPr>
            <p:cNvPr id="317461" name="Line 21"/>
            <p:cNvSpPr>
              <a:spLocks noChangeShapeType="1"/>
            </p:cNvSpPr>
            <p:nvPr/>
          </p:nvSpPr>
          <p:spPr bwMode="auto">
            <a:xfrm flipV="1">
              <a:off x="4304" y="2688"/>
              <a:ext cx="0" cy="432"/>
            </a:xfrm>
            <a:prstGeom prst="line">
              <a:avLst/>
            </a:prstGeom>
            <a:noFill/>
            <a:ln w="12700" cap="sq">
              <a:solidFill>
                <a:schemeClr val="accent2"/>
              </a:solidFill>
              <a:round/>
              <a:headEnd type="none" w="sm" len="sm"/>
              <a:tailEnd type="none" w="sm" len="sm"/>
            </a:ln>
            <a:effectLst/>
          </p:spPr>
          <p:txBody>
            <a:bodyPr wrap="none" anchor="ctr"/>
            <a:lstStyle/>
            <a:p>
              <a:endParaRPr lang="en-US"/>
            </a:p>
          </p:txBody>
        </p:sp>
        <p:sp>
          <p:nvSpPr>
            <p:cNvPr id="317462" name="Line 22"/>
            <p:cNvSpPr>
              <a:spLocks noChangeShapeType="1"/>
            </p:cNvSpPr>
            <p:nvPr/>
          </p:nvSpPr>
          <p:spPr bwMode="auto">
            <a:xfrm>
              <a:off x="3696" y="2696"/>
              <a:ext cx="624" cy="0"/>
            </a:xfrm>
            <a:prstGeom prst="line">
              <a:avLst/>
            </a:prstGeom>
            <a:noFill/>
            <a:ln w="12700" cap="sq">
              <a:solidFill>
                <a:schemeClr val="accent1"/>
              </a:solidFill>
              <a:round/>
              <a:headEnd type="none" w="sm" len="sm"/>
              <a:tailEnd type="none" w="sm" len="sm"/>
            </a:ln>
            <a:effectLst/>
          </p:spPr>
          <p:txBody>
            <a:bodyPr wrap="none" anchor="ctr"/>
            <a:lstStyle/>
            <a:p>
              <a:endParaRPr lang="en-US"/>
            </a:p>
          </p:txBody>
        </p:sp>
        <p:sp>
          <p:nvSpPr>
            <p:cNvPr id="317463" name="Oval 23"/>
            <p:cNvSpPr>
              <a:spLocks noChangeArrowheads="1"/>
            </p:cNvSpPr>
            <p:nvPr/>
          </p:nvSpPr>
          <p:spPr bwMode="auto">
            <a:xfrm>
              <a:off x="4224" y="2640"/>
              <a:ext cx="144" cy="144"/>
            </a:xfrm>
            <a:prstGeom prst="ellipse">
              <a:avLst/>
            </a:prstGeom>
            <a:solidFill>
              <a:srgbClr val="FF0000"/>
            </a:solidFill>
            <a:ln w="12700" cap="sq">
              <a:solidFill>
                <a:srgbClr val="FF0000"/>
              </a:solidFill>
              <a:round/>
              <a:headEnd type="none" w="sm" len="sm"/>
              <a:tailEnd type="none" w="sm" len="sm"/>
            </a:ln>
            <a:effectLst/>
          </p:spPr>
          <p:txBody>
            <a:bodyPr wrap="none" anchor="ctr"/>
            <a:lstStyle/>
            <a:p>
              <a:endParaRPr lang="en-US"/>
            </a:p>
          </p:txBody>
        </p:sp>
        <p:sp>
          <p:nvSpPr>
            <p:cNvPr id="317464" name="Text Box 24"/>
            <p:cNvSpPr txBox="1">
              <a:spLocks noChangeArrowheads="1"/>
            </p:cNvSpPr>
            <p:nvPr/>
          </p:nvSpPr>
          <p:spPr bwMode="auto">
            <a:xfrm>
              <a:off x="4368" y="2688"/>
              <a:ext cx="336" cy="243"/>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zh-CN" altLang="en-US" b="1">
                  <a:solidFill>
                    <a:schemeClr val="accent1"/>
                  </a:solidFill>
                  <a:latin typeface="Times New Roman" pitchFamily="18" charset="0"/>
                  <a:ea typeface="宋体" pitchFamily="2" charset="-122"/>
                </a:rPr>
                <a:t>90</a:t>
              </a:r>
              <a:endParaRPr kumimoji="1" lang="zh-CN" altLang="en-US" b="1">
                <a:latin typeface="Times New Roman" pitchFamily="18" charset="0"/>
                <a:ea typeface="宋体" pitchFamily="2" charset="-122"/>
              </a:endParaRPr>
            </a:p>
          </p:txBody>
        </p:sp>
        <p:sp>
          <p:nvSpPr>
            <p:cNvPr id="317465" name="Text Box 25"/>
            <p:cNvSpPr txBox="1">
              <a:spLocks noChangeArrowheads="1"/>
            </p:cNvSpPr>
            <p:nvPr/>
          </p:nvSpPr>
          <p:spPr bwMode="auto">
            <a:xfrm>
              <a:off x="3984" y="2448"/>
              <a:ext cx="432" cy="243"/>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en-US" altLang="zh-CN" b="1">
                  <a:solidFill>
                    <a:schemeClr val="accent2"/>
                  </a:solidFill>
                  <a:latin typeface="Times New Roman" pitchFamily="18" charset="0"/>
                  <a:ea typeface="宋体" pitchFamily="2" charset="-122"/>
                </a:rPr>
                <a:t>TV</a:t>
              </a:r>
            </a:p>
          </p:txBody>
        </p:sp>
        <p:sp>
          <p:nvSpPr>
            <p:cNvPr id="317466" name="Text Box 26"/>
            <p:cNvSpPr txBox="1">
              <a:spLocks noChangeArrowheads="1"/>
            </p:cNvSpPr>
            <p:nvPr/>
          </p:nvSpPr>
          <p:spPr bwMode="auto">
            <a:xfrm>
              <a:off x="3638" y="2736"/>
              <a:ext cx="346" cy="480"/>
            </a:xfrm>
            <a:prstGeom prst="rect">
              <a:avLst/>
            </a:prstGeom>
            <a:noFill/>
            <a:ln w="12700" cap="sq">
              <a:noFill/>
              <a:miter lim="800000"/>
              <a:headEnd type="none" w="sm" len="sm"/>
              <a:tailEnd type="none" w="sm" len="sm"/>
            </a:ln>
            <a:effectLst/>
          </p:spPr>
          <p:txBody>
            <a:bodyPr vert="eaVert">
              <a:spAutoFit/>
            </a:bodyPr>
            <a:lstStyle/>
            <a:p>
              <a:pPr>
                <a:spcBef>
                  <a:spcPct val="50000"/>
                </a:spcBef>
              </a:pPr>
              <a:r>
                <a:rPr kumimoji="1" lang="zh-CN" altLang="en-US" b="1">
                  <a:solidFill>
                    <a:srgbClr val="000000"/>
                  </a:solidFill>
                  <a:latin typeface="Times New Roman" pitchFamily="18" charset="0"/>
                  <a:ea typeface="宋体" pitchFamily="2" charset="-122"/>
                </a:rPr>
                <a:t>上海</a:t>
              </a:r>
            </a:p>
          </p:txBody>
        </p:sp>
      </p:gr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D981062D-4D78-4739-973D-FCE6F0E27153}" type="slidenum">
              <a:rPr lang="en-US"/>
              <a:pPr/>
              <a:t>6</a:t>
            </a:fld>
            <a:endParaRPr lang="en-US"/>
          </a:p>
        </p:txBody>
      </p:sp>
      <p:sp>
        <p:nvSpPr>
          <p:cNvPr id="259074" name="Rectangle 2"/>
          <p:cNvSpPr>
            <a:spLocks noGrp="1" noChangeArrowheads="1"/>
          </p:cNvSpPr>
          <p:nvPr>
            <p:ph type="title"/>
          </p:nvPr>
        </p:nvSpPr>
        <p:spPr>
          <a:xfrm>
            <a:off x="990600" y="533400"/>
            <a:ext cx="7793038" cy="498475"/>
          </a:xfrm>
        </p:spPr>
        <p:txBody>
          <a:bodyPr/>
          <a:lstStyle/>
          <a:p>
            <a:r>
              <a:rPr lang="zh-CN" altLang="en-US" b="1">
                <a:latin typeface="宋体" pitchFamily="2" charset="-122"/>
                <a:ea typeface="宋体" pitchFamily="2" charset="-122"/>
              </a:rPr>
              <a:t>业务系统不适宜</a:t>
            </a:r>
            <a:r>
              <a:rPr lang="en-US" altLang="zh-CN" b="1">
                <a:ea typeface="宋体" pitchFamily="2" charset="-122"/>
                <a:cs typeface="Times New Roman" pitchFamily="18" charset="0"/>
              </a:rPr>
              <a:t>DSS</a:t>
            </a:r>
            <a:r>
              <a:rPr lang="zh-CN" altLang="en-US" b="1">
                <a:latin typeface="宋体" pitchFamily="2" charset="-122"/>
                <a:ea typeface="宋体" pitchFamily="2" charset="-122"/>
              </a:rPr>
              <a:t>应用</a:t>
            </a:r>
            <a:endParaRPr lang="zh-CN" altLang="en-US" b="1">
              <a:ea typeface="宋体" pitchFamily="2" charset="-122"/>
            </a:endParaRPr>
          </a:p>
        </p:txBody>
      </p:sp>
      <p:sp>
        <p:nvSpPr>
          <p:cNvPr id="259075" name="Rectangle 3"/>
          <p:cNvSpPr>
            <a:spLocks noGrp="1" noChangeArrowheads="1"/>
          </p:cNvSpPr>
          <p:nvPr>
            <p:ph type="body" idx="1"/>
          </p:nvPr>
        </p:nvSpPr>
        <p:spPr>
          <a:xfrm>
            <a:off x="533400" y="1828800"/>
            <a:ext cx="8335963" cy="4038600"/>
          </a:xfrm>
        </p:spPr>
        <p:txBody>
          <a:bodyPr/>
          <a:lstStyle/>
          <a:p>
            <a:r>
              <a:rPr lang="zh-CN" altLang="en-US">
                <a:latin typeface="宋体" pitchFamily="2" charset="-122"/>
                <a:ea typeface="宋体" pitchFamily="2" charset="-122"/>
              </a:rPr>
              <a:t>事务处理和分析处理的性能要求和特性不同 </a:t>
            </a:r>
            <a:endParaRPr lang="zh-CN" altLang="en-US">
              <a:ea typeface="宋体" pitchFamily="2" charset="-122"/>
            </a:endParaRPr>
          </a:p>
          <a:p>
            <a:pPr lvl="1"/>
            <a:r>
              <a:rPr lang="zh-CN" altLang="en-US">
                <a:ea typeface="宋体" pitchFamily="2" charset="-122"/>
              </a:rPr>
              <a:t>事务处理</a:t>
            </a:r>
            <a:r>
              <a:rPr lang="zh-CN" altLang="en-US">
                <a:latin typeface="宋体" pitchFamily="2" charset="-122"/>
                <a:ea typeface="宋体" pitchFamily="2" charset="-122"/>
              </a:rPr>
              <a:t>对数据的存取操作频率高而每次操作处理的时间短；</a:t>
            </a:r>
            <a:r>
              <a:rPr lang="zh-CN" altLang="en-US">
                <a:ea typeface="宋体" pitchFamily="2" charset="-122"/>
              </a:rPr>
              <a:t> </a:t>
            </a:r>
          </a:p>
          <a:p>
            <a:pPr lvl="1"/>
            <a:r>
              <a:rPr lang="zh-CN" altLang="en-US">
                <a:latin typeface="宋体" pitchFamily="2" charset="-122"/>
                <a:ea typeface="宋体" pitchFamily="2" charset="-122"/>
              </a:rPr>
              <a:t>在分析处理环境中，某个</a:t>
            </a:r>
            <a:r>
              <a:rPr lang="en-US" altLang="zh-CN">
                <a:ea typeface="宋体" pitchFamily="2" charset="-122"/>
                <a:cs typeface="Times New Roman" pitchFamily="18" charset="0"/>
              </a:rPr>
              <a:t>DSS</a:t>
            </a:r>
            <a:r>
              <a:rPr lang="zh-CN" altLang="en-US">
                <a:latin typeface="宋体" pitchFamily="2" charset="-122"/>
                <a:ea typeface="宋体" pitchFamily="2" charset="-122"/>
              </a:rPr>
              <a:t>应用程序可能需要连续几个小时，会消耗大量的系统资源。</a:t>
            </a:r>
          </a:p>
          <a:p>
            <a:r>
              <a:rPr lang="zh-CN" altLang="en-US">
                <a:latin typeface="宋体" pitchFamily="2" charset="-122"/>
                <a:ea typeface="宋体" pitchFamily="2" charset="-122"/>
              </a:rPr>
              <a:t>数据集成问题</a:t>
            </a:r>
          </a:p>
          <a:p>
            <a:r>
              <a:rPr lang="zh-CN" altLang="en-US">
                <a:latin typeface="宋体" pitchFamily="2" charset="-122"/>
                <a:ea typeface="宋体" pitchFamily="2" charset="-122"/>
              </a:rPr>
              <a:t>历史数据问题</a:t>
            </a:r>
          </a:p>
          <a:p>
            <a:r>
              <a:rPr lang="zh-CN" altLang="en-US">
                <a:latin typeface="宋体" pitchFamily="2" charset="-122"/>
                <a:ea typeface="宋体" pitchFamily="2" charset="-122"/>
              </a:rPr>
              <a:t>数据的综合问题（更高粒度） </a:t>
            </a:r>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0" hangingPunct="0"/>
            <a:r>
              <a:rPr kumimoji="1" lang="zh-CN" altLang="en-US" b="1" dirty="0">
                <a:latin typeface="宋体" pitchFamily="2" charset="-122"/>
                <a:ea typeface="宋体" pitchFamily="2" charset="-122"/>
              </a:rPr>
              <a:t>数据仓库的物理结构</a:t>
            </a:r>
          </a:p>
        </p:txBody>
      </p:sp>
      <p:sp>
        <p:nvSpPr>
          <p:cNvPr id="36867" name="Rectangle 3"/>
          <p:cNvSpPr>
            <a:spLocks noGrp="1" noChangeArrowheads="1"/>
          </p:cNvSpPr>
          <p:nvPr>
            <p:ph type="body" idx="1"/>
          </p:nvPr>
        </p:nvSpPr>
        <p:spPr/>
        <p:txBody>
          <a:bodyPr/>
          <a:lstStyle/>
          <a:p>
            <a:r>
              <a:rPr lang="zh-CN" altLang="en-US"/>
              <a:t>事实表</a:t>
            </a:r>
            <a:endParaRPr lang="en-US" altLang="zh-CN"/>
          </a:p>
          <a:p>
            <a:pPr>
              <a:buFontTx/>
              <a:buNone/>
            </a:pPr>
            <a:r>
              <a:rPr lang="en-US" altLang="zh-CN" sz="1800"/>
              <a:t>	</a:t>
            </a:r>
            <a:r>
              <a:rPr lang="zh-CN" altLang="en-US" sz="1800"/>
              <a:t>事实表是用于存放经过汇总的历史信息，也就是事实数据的表，是星型架构或雪花型架构的中心。每个数据仓库或数据集市都包括一个或多个事实表。事实表一般不包含描述性信息，具有可以聚合的特点。</a:t>
            </a:r>
            <a:endParaRPr lang="en-US" altLang="zh-CN" sz="1800"/>
          </a:p>
          <a:p>
            <a:r>
              <a:rPr lang="zh-CN" altLang="en-US"/>
              <a:t>维表</a:t>
            </a:r>
            <a:endParaRPr lang="en-US" altLang="zh-CN"/>
          </a:p>
          <a:p>
            <a:pPr>
              <a:buFontTx/>
              <a:buNone/>
            </a:pPr>
            <a:r>
              <a:rPr lang="en-US" altLang="zh-CN" sz="1800"/>
              <a:t>	</a:t>
            </a:r>
            <a:r>
              <a:rPr lang="zh-CN" altLang="en-US" sz="1800"/>
              <a:t>维度表是存储描述事实表中事实数据特性的表，每个维表都是独立于其它维表的，并且包含了事实特性的层次结构信息。</a:t>
            </a:r>
            <a:endParaRPr lang="en-US" altLang="zh-CN" sz="1800"/>
          </a:p>
          <a:p>
            <a:r>
              <a:rPr lang="zh-CN" altLang="en-US"/>
              <a:t>索引</a:t>
            </a:r>
            <a:endParaRPr lang="en-US" altLang="zh-CN"/>
          </a:p>
          <a:p>
            <a:pPr>
              <a:buFontTx/>
              <a:buNone/>
            </a:pPr>
            <a:r>
              <a:rPr lang="en-US" altLang="zh-CN" sz="1800"/>
              <a:t>	</a:t>
            </a:r>
            <a:r>
              <a:rPr lang="zh-CN" altLang="en-US" sz="1800"/>
              <a:t>与在任何关系数据库中一样，索引对提高数据仓库性能和处理多维数据集性能的起着重大作用，是数据仓库中不可或缺的部分。</a:t>
            </a:r>
            <a:endParaRPr lang="en-US" altLang="zh-CN" sz="1800"/>
          </a:p>
        </p:txBody>
      </p:sp>
    </p:spTree>
    <p:extLst>
      <p:ext uri="{BB962C8B-B14F-4D97-AF65-F5344CB8AC3E}">
        <p14:creationId xmlns:p14="http://schemas.microsoft.com/office/powerpoint/2010/main" val="24032786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kumimoji="1" lang="zh-CN" altLang="en-US" b="1" dirty="0">
                <a:latin typeface="宋体" pitchFamily="2" charset="-122"/>
                <a:ea typeface="宋体" pitchFamily="2" charset="-122"/>
              </a:rPr>
              <a:t>数据仓库</a:t>
            </a:r>
            <a:r>
              <a:rPr kumimoji="1" lang="zh-CN" altLang="en-US" b="1" dirty="0" smtClean="0">
                <a:latin typeface="宋体" pitchFamily="2" charset="-122"/>
                <a:ea typeface="宋体" pitchFamily="2" charset="-122"/>
              </a:rPr>
              <a:t>的物理结构</a:t>
            </a:r>
            <a:endParaRPr lang="en-US" altLang="zh-CN" dirty="0"/>
          </a:p>
        </p:txBody>
      </p:sp>
      <p:sp>
        <p:nvSpPr>
          <p:cNvPr id="37891" name="Rectangle 3"/>
          <p:cNvSpPr>
            <a:spLocks noGrp="1" noChangeArrowheads="1"/>
          </p:cNvSpPr>
          <p:nvPr>
            <p:ph type="body" idx="1"/>
          </p:nvPr>
        </p:nvSpPr>
        <p:spPr/>
        <p:txBody>
          <a:bodyPr/>
          <a:lstStyle/>
          <a:p>
            <a:r>
              <a:rPr lang="zh-CN" altLang="en-US"/>
              <a:t>星型模型</a:t>
            </a:r>
            <a:endParaRPr lang="en-US" altLang="zh-CN"/>
          </a:p>
          <a:p>
            <a:pPr>
              <a:buFontTx/>
              <a:buNone/>
            </a:pPr>
            <a:r>
              <a:rPr lang="en-US" altLang="zh-CN" sz="1800"/>
              <a:t>	</a:t>
            </a:r>
            <a:r>
              <a:rPr lang="zh-CN" altLang="en-US" sz="1800"/>
              <a:t>星型模型是由单个事实数据表和一些维度表组成的构架模型。在这种模型中每个维度表均联接到事实数据表上。</a:t>
            </a:r>
            <a:endParaRPr lang="en-US" altLang="zh-CN" sz="1800"/>
          </a:p>
        </p:txBody>
      </p:sp>
      <p:grpSp>
        <p:nvGrpSpPr>
          <p:cNvPr id="37929" name="Group 41"/>
          <p:cNvGrpSpPr>
            <a:grpSpLocks/>
          </p:cNvGrpSpPr>
          <p:nvPr/>
        </p:nvGrpSpPr>
        <p:grpSpPr bwMode="auto">
          <a:xfrm>
            <a:off x="2133600" y="2895600"/>
            <a:ext cx="4429125" cy="3749675"/>
            <a:chOff x="1344" y="1824"/>
            <a:chExt cx="2790" cy="2362"/>
          </a:xfrm>
        </p:grpSpPr>
        <p:sp>
          <p:nvSpPr>
            <p:cNvPr id="37893" name="AutoShape 5"/>
            <p:cNvSpPr>
              <a:spLocks noChangeArrowheads="1"/>
            </p:cNvSpPr>
            <p:nvPr/>
          </p:nvSpPr>
          <p:spPr bwMode="auto">
            <a:xfrm>
              <a:off x="2352" y="2157"/>
              <a:ext cx="840" cy="1100"/>
            </a:xfrm>
            <a:prstGeom prst="cube">
              <a:avLst>
                <a:gd name="adj" fmla="val 28657"/>
              </a:avLst>
            </a:prstGeom>
            <a:gradFill rotWithShape="0">
              <a:gsLst>
                <a:gs pos="0">
                  <a:srgbClr val="5E9EFF"/>
                </a:gs>
                <a:gs pos="39999">
                  <a:srgbClr val="85C2FF"/>
                </a:gs>
                <a:gs pos="70000">
                  <a:srgbClr val="C4D6EB"/>
                </a:gs>
                <a:gs pos="100000">
                  <a:srgbClr val="FFEBFA"/>
                </a:gs>
              </a:gsLst>
              <a:lin ang="5400000" scaled="1"/>
            </a:gradFill>
            <a:ln w="9525">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zh-CN" altLang="en-US" sz="2800" b="1">
                  <a:solidFill>
                    <a:srgbClr val="FF9900"/>
                  </a:solidFill>
                  <a:ea typeface="黑体" charset="0"/>
                  <a:cs typeface="黑体" charset="0"/>
                </a:rPr>
                <a:t>事</a:t>
              </a:r>
              <a:endParaRPr lang="en-US" altLang="zh-CN" sz="2800" b="1">
                <a:solidFill>
                  <a:srgbClr val="FF9900"/>
                </a:solidFill>
                <a:ea typeface="黑体" charset="0"/>
                <a:cs typeface="黑体" charset="0"/>
              </a:endParaRPr>
            </a:p>
            <a:p>
              <a:pPr algn="ctr"/>
              <a:r>
                <a:rPr lang="zh-CN" altLang="en-US" sz="2800" b="1">
                  <a:solidFill>
                    <a:srgbClr val="FF9900"/>
                  </a:solidFill>
                  <a:ea typeface="黑体" charset="0"/>
                  <a:cs typeface="黑体" charset="0"/>
                </a:rPr>
                <a:t>实</a:t>
              </a:r>
              <a:endParaRPr lang="en-US" altLang="zh-CN" sz="2800" b="1">
                <a:solidFill>
                  <a:srgbClr val="FF9900"/>
                </a:solidFill>
                <a:ea typeface="黑体" charset="0"/>
                <a:cs typeface="黑体" charset="0"/>
              </a:endParaRPr>
            </a:p>
            <a:p>
              <a:pPr algn="ctr"/>
              <a:r>
                <a:rPr lang="zh-CN" altLang="en-US" sz="2800" b="1">
                  <a:solidFill>
                    <a:srgbClr val="FF9900"/>
                  </a:solidFill>
                  <a:ea typeface="黑体" charset="0"/>
                  <a:cs typeface="黑体" charset="0"/>
                </a:rPr>
                <a:t>表</a:t>
              </a:r>
              <a:endParaRPr lang="en-US" altLang="zh-CN" sz="2800" b="1">
                <a:solidFill>
                  <a:srgbClr val="FF9900"/>
                </a:solidFill>
                <a:ea typeface="黑体" charset="0"/>
                <a:cs typeface="黑体" charset="0"/>
              </a:endParaRPr>
            </a:p>
          </p:txBody>
        </p:sp>
        <p:grpSp>
          <p:nvGrpSpPr>
            <p:cNvPr id="37894" name="Group 6"/>
            <p:cNvGrpSpPr>
              <a:grpSpLocks/>
            </p:cNvGrpSpPr>
            <p:nvPr/>
          </p:nvGrpSpPr>
          <p:grpSpPr bwMode="auto">
            <a:xfrm>
              <a:off x="1440" y="1824"/>
              <a:ext cx="432" cy="576"/>
              <a:chOff x="1440" y="1693"/>
              <a:chExt cx="486" cy="442"/>
            </a:xfrm>
          </p:grpSpPr>
          <p:grpSp>
            <p:nvGrpSpPr>
              <p:cNvPr id="37895" name="Group 7"/>
              <p:cNvGrpSpPr>
                <a:grpSpLocks/>
              </p:cNvGrpSpPr>
              <p:nvPr/>
            </p:nvGrpSpPr>
            <p:grpSpPr bwMode="auto">
              <a:xfrm>
                <a:off x="1453" y="1693"/>
                <a:ext cx="446" cy="442"/>
                <a:chOff x="3209" y="2703"/>
                <a:chExt cx="336" cy="376"/>
              </a:xfrm>
            </p:grpSpPr>
            <p:sp>
              <p:nvSpPr>
                <p:cNvPr id="37896" name="Oval 8"/>
                <p:cNvSpPr>
                  <a:spLocks noChangeArrowheads="1"/>
                </p:cNvSpPr>
                <p:nvPr/>
              </p:nvSpPr>
              <p:spPr bwMode="auto">
                <a:xfrm>
                  <a:off x="3213" y="3003"/>
                  <a:ext cx="328" cy="76"/>
                </a:xfrm>
                <a:prstGeom prst="ellipse">
                  <a:avLst/>
                </a:prstGeom>
                <a:gradFill rotWithShape="0">
                  <a:gsLst>
                    <a:gs pos="0">
                      <a:srgbClr val="EAA862"/>
                    </a:gs>
                    <a:gs pos="50000">
                      <a:srgbClr val="EAA862">
                        <a:gamma/>
                        <a:tint val="70196"/>
                        <a:invGamma/>
                      </a:srgbClr>
                    </a:gs>
                    <a:gs pos="100000">
                      <a:srgbClr val="EAA862"/>
                    </a:gs>
                  </a:gsLst>
                  <a:lin ang="0" scaled="1"/>
                </a:gradFill>
                <a:ln w="12700">
                  <a:solidFill>
                    <a:schemeClr val="bg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897" name="Rectangle 9"/>
                <p:cNvSpPr>
                  <a:spLocks noChangeArrowheads="1"/>
                </p:cNvSpPr>
                <p:nvPr/>
              </p:nvSpPr>
              <p:spPr bwMode="auto">
                <a:xfrm>
                  <a:off x="3209" y="2732"/>
                  <a:ext cx="336" cy="318"/>
                </a:xfrm>
                <a:prstGeom prst="rect">
                  <a:avLst/>
                </a:prstGeom>
                <a:gradFill rotWithShape="0">
                  <a:gsLst>
                    <a:gs pos="0">
                      <a:srgbClr val="EAA862"/>
                    </a:gs>
                    <a:gs pos="50000">
                      <a:srgbClr val="EAA862">
                        <a:gamma/>
                        <a:tint val="70196"/>
                        <a:invGamma/>
                      </a:srgbClr>
                    </a:gs>
                    <a:gs pos="100000">
                      <a:srgbClr val="EAA86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898" name="Oval 10"/>
                <p:cNvSpPr>
                  <a:spLocks noChangeArrowheads="1"/>
                </p:cNvSpPr>
                <p:nvPr/>
              </p:nvSpPr>
              <p:spPr bwMode="auto">
                <a:xfrm>
                  <a:off x="3213" y="2703"/>
                  <a:ext cx="328" cy="76"/>
                </a:xfrm>
                <a:prstGeom prst="ellipse">
                  <a:avLst/>
                </a:prstGeom>
                <a:solidFill>
                  <a:schemeClr val="accent1"/>
                </a:solidFill>
                <a:ln w="12700">
                  <a:solidFill>
                    <a:schemeClr val="bg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7899" name="Text Box 11"/>
              <p:cNvSpPr txBox="1">
                <a:spLocks noChangeArrowheads="1"/>
              </p:cNvSpPr>
              <p:nvPr/>
            </p:nvSpPr>
            <p:spPr bwMode="auto">
              <a:xfrm>
                <a:off x="1440" y="1728"/>
                <a:ext cx="486" cy="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spcAft>
                    <a:spcPts val="1300"/>
                  </a:spcAft>
                </a:pPr>
                <a:r>
                  <a:rPr lang="zh-CN" altLang="en-US" sz="1600">
                    <a:effectLst>
                      <a:outerShdw blurRad="38100" dist="38100" dir="2700000" algn="tl">
                        <a:srgbClr val="DDDDDD"/>
                      </a:outerShdw>
                    </a:effectLst>
                    <a:ea typeface="黑体" charset="0"/>
                    <a:cs typeface="黑体" charset="0"/>
                  </a:rPr>
                  <a:t>税务机关维表</a:t>
                </a:r>
                <a:endParaRPr lang="en-US" altLang="zh-CN" sz="1600">
                  <a:effectLst>
                    <a:outerShdw blurRad="38100" dist="38100" dir="2700000" algn="tl">
                      <a:srgbClr val="DDDDDD"/>
                    </a:outerShdw>
                  </a:effectLst>
                  <a:ea typeface="黑体" charset="0"/>
                  <a:cs typeface="黑体" charset="0"/>
                </a:endParaRPr>
              </a:p>
            </p:txBody>
          </p:sp>
        </p:grpSp>
        <p:sp>
          <p:nvSpPr>
            <p:cNvPr id="37900" name="Line 12"/>
            <p:cNvSpPr>
              <a:spLocks noChangeShapeType="1"/>
            </p:cNvSpPr>
            <p:nvPr/>
          </p:nvSpPr>
          <p:spPr bwMode="auto">
            <a:xfrm>
              <a:off x="3146" y="3095"/>
              <a:ext cx="468" cy="246"/>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01" name="Line 13"/>
            <p:cNvSpPr>
              <a:spLocks noChangeShapeType="1"/>
            </p:cNvSpPr>
            <p:nvPr/>
          </p:nvSpPr>
          <p:spPr bwMode="auto">
            <a:xfrm flipV="1">
              <a:off x="3106" y="2170"/>
              <a:ext cx="446" cy="272"/>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02" name="Line 14"/>
            <p:cNvSpPr>
              <a:spLocks noChangeShapeType="1"/>
            </p:cNvSpPr>
            <p:nvPr/>
          </p:nvSpPr>
          <p:spPr bwMode="auto">
            <a:xfrm flipH="1" flipV="1">
              <a:off x="1830" y="2110"/>
              <a:ext cx="506" cy="332"/>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03" name="Line 15"/>
            <p:cNvSpPr>
              <a:spLocks noChangeShapeType="1"/>
            </p:cNvSpPr>
            <p:nvPr/>
          </p:nvSpPr>
          <p:spPr bwMode="auto">
            <a:xfrm flipH="1">
              <a:off x="1824" y="2882"/>
              <a:ext cx="492" cy="94"/>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37904" name="Group 16"/>
            <p:cNvGrpSpPr>
              <a:grpSpLocks/>
            </p:cNvGrpSpPr>
            <p:nvPr/>
          </p:nvGrpSpPr>
          <p:grpSpPr bwMode="auto">
            <a:xfrm>
              <a:off x="1344" y="2784"/>
              <a:ext cx="486" cy="442"/>
              <a:chOff x="1440" y="1693"/>
              <a:chExt cx="486" cy="442"/>
            </a:xfrm>
          </p:grpSpPr>
          <p:grpSp>
            <p:nvGrpSpPr>
              <p:cNvPr id="37905" name="Group 17"/>
              <p:cNvGrpSpPr>
                <a:grpSpLocks/>
              </p:cNvGrpSpPr>
              <p:nvPr/>
            </p:nvGrpSpPr>
            <p:grpSpPr bwMode="auto">
              <a:xfrm>
                <a:off x="1453" y="1693"/>
                <a:ext cx="446" cy="442"/>
                <a:chOff x="3209" y="2703"/>
                <a:chExt cx="336" cy="376"/>
              </a:xfrm>
            </p:grpSpPr>
            <p:sp>
              <p:nvSpPr>
                <p:cNvPr id="37906" name="Oval 18"/>
                <p:cNvSpPr>
                  <a:spLocks noChangeArrowheads="1"/>
                </p:cNvSpPr>
                <p:nvPr/>
              </p:nvSpPr>
              <p:spPr bwMode="auto">
                <a:xfrm>
                  <a:off x="3213" y="3003"/>
                  <a:ext cx="328" cy="76"/>
                </a:xfrm>
                <a:prstGeom prst="ellipse">
                  <a:avLst/>
                </a:prstGeom>
                <a:gradFill rotWithShape="0">
                  <a:gsLst>
                    <a:gs pos="0">
                      <a:srgbClr val="EAA862"/>
                    </a:gs>
                    <a:gs pos="50000">
                      <a:srgbClr val="EAA862">
                        <a:gamma/>
                        <a:tint val="70196"/>
                        <a:invGamma/>
                      </a:srgbClr>
                    </a:gs>
                    <a:gs pos="100000">
                      <a:srgbClr val="EAA862"/>
                    </a:gs>
                  </a:gsLst>
                  <a:lin ang="0" scaled="1"/>
                </a:gradFill>
                <a:ln w="12700">
                  <a:solidFill>
                    <a:schemeClr val="bg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07" name="Rectangle 19"/>
                <p:cNvSpPr>
                  <a:spLocks noChangeArrowheads="1"/>
                </p:cNvSpPr>
                <p:nvPr/>
              </p:nvSpPr>
              <p:spPr bwMode="auto">
                <a:xfrm>
                  <a:off x="3209" y="2732"/>
                  <a:ext cx="336" cy="318"/>
                </a:xfrm>
                <a:prstGeom prst="rect">
                  <a:avLst/>
                </a:prstGeom>
                <a:gradFill rotWithShape="0">
                  <a:gsLst>
                    <a:gs pos="0">
                      <a:srgbClr val="EAA862"/>
                    </a:gs>
                    <a:gs pos="50000">
                      <a:srgbClr val="EAA862">
                        <a:gamma/>
                        <a:tint val="70196"/>
                        <a:invGamma/>
                      </a:srgbClr>
                    </a:gs>
                    <a:gs pos="100000">
                      <a:srgbClr val="EAA86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08" name="Oval 20"/>
                <p:cNvSpPr>
                  <a:spLocks noChangeArrowheads="1"/>
                </p:cNvSpPr>
                <p:nvPr/>
              </p:nvSpPr>
              <p:spPr bwMode="auto">
                <a:xfrm>
                  <a:off x="3213" y="2703"/>
                  <a:ext cx="328" cy="76"/>
                </a:xfrm>
                <a:prstGeom prst="ellipse">
                  <a:avLst/>
                </a:prstGeom>
                <a:solidFill>
                  <a:schemeClr val="accent1"/>
                </a:solidFill>
                <a:ln w="12700">
                  <a:solidFill>
                    <a:schemeClr val="bg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7909" name="Text Box 21"/>
              <p:cNvSpPr txBox="1">
                <a:spLocks noChangeArrowheads="1"/>
              </p:cNvSpPr>
              <p:nvPr/>
            </p:nvSpPr>
            <p:spPr bwMode="auto">
              <a:xfrm>
                <a:off x="1440" y="1728"/>
                <a:ext cx="48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spcAft>
                    <a:spcPts val="1300"/>
                  </a:spcAft>
                </a:pPr>
                <a:r>
                  <a:rPr lang="zh-CN" altLang="en-US" sz="1800">
                    <a:effectLst>
                      <a:outerShdw blurRad="38100" dist="38100" dir="2700000" algn="tl">
                        <a:srgbClr val="DDDDDD"/>
                      </a:outerShdw>
                    </a:effectLst>
                    <a:ea typeface="黑体" charset="0"/>
                    <a:cs typeface="黑体" charset="0"/>
                  </a:rPr>
                  <a:t>行业维表</a:t>
                </a:r>
                <a:endParaRPr lang="en-US" altLang="zh-CN" sz="1800">
                  <a:effectLst>
                    <a:outerShdw blurRad="38100" dist="38100" dir="2700000" algn="tl">
                      <a:srgbClr val="DDDDDD"/>
                    </a:outerShdw>
                  </a:effectLst>
                  <a:ea typeface="黑体" charset="0"/>
                  <a:cs typeface="黑体" charset="0"/>
                </a:endParaRPr>
              </a:p>
            </p:txBody>
          </p:sp>
        </p:grpSp>
        <p:grpSp>
          <p:nvGrpSpPr>
            <p:cNvPr id="37910" name="Group 22"/>
            <p:cNvGrpSpPr>
              <a:grpSpLocks/>
            </p:cNvGrpSpPr>
            <p:nvPr/>
          </p:nvGrpSpPr>
          <p:grpSpPr bwMode="auto">
            <a:xfrm>
              <a:off x="3648" y="3107"/>
              <a:ext cx="486" cy="576"/>
              <a:chOff x="1440" y="1693"/>
              <a:chExt cx="486" cy="442"/>
            </a:xfrm>
          </p:grpSpPr>
          <p:grpSp>
            <p:nvGrpSpPr>
              <p:cNvPr id="37911" name="Group 23"/>
              <p:cNvGrpSpPr>
                <a:grpSpLocks/>
              </p:cNvGrpSpPr>
              <p:nvPr/>
            </p:nvGrpSpPr>
            <p:grpSpPr bwMode="auto">
              <a:xfrm>
                <a:off x="1453" y="1693"/>
                <a:ext cx="446" cy="442"/>
                <a:chOff x="3209" y="2703"/>
                <a:chExt cx="336" cy="376"/>
              </a:xfrm>
            </p:grpSpPr>
            <p:sp>
              <p:nvSpPr>
                <p:cNvPr id="37912" name="Oval 24"/>
                <p:cNvSpPr>
                  <a:spLocks noChangeArrowheads="1"/>
                </p:cNvSpPr>
                <p:nvPr/>
              </p:nvSpPr>
              <p:spPr bwMode="auto">
                <a:xfrm>
                  <a:off x="3213" y="3003"/>
                  <a:ext cx="328" cy="76"/>
                </a:xfrm>
                <a:prstGeom prst="ellipse">
                  <a:avLst/>
                </a:prstGeom>
                <a:gradFill rotWithShape="0">
                  <a:gsLst>
                    <a:gs pos="0">
                      <a:srgbClr val="EAA862"/>
                    </a:gs>
                    <a:gs pos="50000">
                      <a:srgbClr val="EAA862">
                        <a:gamma/>
                        <a:tint val="70196"/>
                        <a:invGamma/>
                      </a:srgbClr>
                    </a:gs>
                    <a:gs pos="100000">
                      <a:srgbClr val="EAA862"/>
                    </a:gs>
                  </a:gsLst>
                  <a:lin ang="0" scaled="1"/>
                </a:gradFill>
                <a:ln w="12700">
                  <a:solidFill>
                    <a:schemeClr val="bg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13" name="Rectangle 25"/>
                <p:cNvSpPr>
                  <a:spLocks noChangeArrowheads="1"/>
                </p:cNvSpPr>
                <p:nvPr/>
              </p:nvSpPr>
              <p:spPr bwMode="auto">
                <a:xfrm>
                  <a:off x="3209" y="2732"/>
                  <a:ext cx="336" cy="318"/>
                </a:xfrm>
                <a:prstGeom prst="rect">
                  <a:avLst/>
                </a:prstGeom>
                <a:gradFill rotWithShape="0">
                  <a:gsLst>
                    <a:gs pos="0">
                      <a:srgbClr val="EAA862"/>
                    </a:gs>
                    <a:gs pos="50000">
                      <a:srgbClr val="EAA862">
                        <a:gamma/>
                        <a:tint val="70196"/>
                        <a:invGamma/>
                      </a:srgbClr>
                    </a:gs>
                    <a:gs pos="100000">
                      <a:srgbClr val="EAA86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14" name="Oval 26"/>
                <p:cNvSpPr>
                  <a:spLocks noChangeArrowheads="1"/>
                </p:cNvSpPr>
                <p:nvPr/>
              </p:nvSpPr>
              <p:spPr bwMode="auto">
                <a:xfrm>
                  <a:off x="3213" y="2703"/>
                  <a:ext cx="328" cy="76"/>
                </a:xfrm>
                <a:prstGeom prst="ellipse">
                  <a:avLst/>
                </a:prstGeom>
                <a:solidFill>
                  <a:schemeClr val="accent1"/>
                </a:solidFill>
                <a:ln w="12700">
                  <a:solidFill>
                    <a:schemeClr val="bg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7915" name="Text Box 27"/>
              <p:cNvSpPr txBox="1">
                <a:spLocks noChangeArrowheads="1"/>
              </p:cNvSpPr>
              <p:nvPr/>
            </p:nvSpPr>
            <p:spPr bwMode="auto">
              <a:xfrm>
                <a:off x="1440" y="1728"/>
                <a:ext cx="486" cy="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spcAft>
                    <a:spcPts val="1300"/>
                  </a:spcAft>
                </a:pPr>
                <a:r>
                  <a:rPr lang="zh-CN" altLang="en-US" sz="1600">
                    <a:effectLst>
                      <a:outerShdw blurRad="38100" dist="38100" dir="2700000" algn="tl">
                        <a:srgbClr val="DDDDDD"/>
                      </a:outerShdw>
                    </a:effectLst>
                    <a:ea typeface="黑体" charset="0"/>
                    <a:cs typeface="黑体" charset="0"/>
                  </a:rPr>
                  <a:t>经济性质维表</a:t>
                </a:r>
                <a:endParaRPr lang="en-US" altLang="zh-CN" sz="1600">
                  <a:effectLst>
                    <a:outerShdw blurRad="38100" dist="38100" dir="2700000" algn="tl">
                      <a:srgbClr val="DDDDDD"/>
                    </a:outerShdw>
                  </a:effectLst>
                  <a:ea typeface="黑体" charset="0"/>
                  <a:cs typeface="黑体" charset="0"/>
                </a:endParaRPr>
              </a:p>
            </p:txBody>
          </p:sp>
        </p:grpSp>
        <p:grpSp>
          <p:nvGrpSpPr>
            <p:cNvPr id="37916" name="Group 28"/>
            <p:cNvGrpSpPr>
              <a:grpSpLocks/>
            </p:cNvGrpSpPr>
            <p:nvPr/>
          </p:nvGrpSpPr>
          <p:grpSpPr bwMode="auto">
            <a:xfrm>
              <a:off x="3552" y="1907"/>
              <a:ext cx="486" cy="442"/>
              <a:chOff x="1440" y="1693"/>
              <a:chExt cx="486" cy="442"/>
            </a:xfrm>
          </p:grpSpPr>
          <p:grpSp>
            <p:nvGrpSpPr>
              <p:cNvPr id="37917" name="Group 29"/>
              <p:cNvGrpSpPr>
                <a:grpSpLocks/>
              </p:cNvGrpSpPr>
              <p:nvPr/>
            </p:nvGrpSpPr>
            <p:grpSpPr bwMode="auto">
              <a:xfrm>
                <a:off x="1453" y="1693"/>
                <a:ext cx="446" cy="442"/>
                <a:chOff x="3209" y="2703"/>
                <a:chExt cx="336" cy="376"/>
              </a:xfrm>
            </p:grpSpPr>
            <p:sp>
              <p:nvSpPr>
                <p:cNvPr id="37918" name="Oval 30"/>
                <p:cNvSpPr>
                  <a:spLocks noChangeArrowheads="1"/>
                </p:cNvSpPr>
                <p:nvPr/>
              </p:nvSpPr>
              <p:spPr bwMode="auto">
                <a:xfrm>
                  <a:off x="3213" y="3003"/>
                  <a:ext cx="328" cy="76"/>
                </a:xfrm>
                <a:prstGeom prst="ellipse">
                  <a:avLst/>
                </a:prstGeom>
                <a:gradFill rotWithShape="0">
                  <a:gsLst>
                    <a:gs pos="0">
                      <a:srgbClr val="EAA862"/>
                    </a:gs>
                    <a:gs pos="50000">
                      <a:srgbClr val="EAA862">
                        <a:gamma/>
                        <a:tint val="70196"/>
                        <a:invGamma/>
                      </a:srgbClr>
                    </a:gs>
                    <a:gs pos="100000">
                      <a:srgbClr val="EAA862"/>
                    </a:gs>
                  </a:gsLst>
                  <a:lin ang="0" scaled="1"/>
                </a:gradFill>
                <a:ln w="12700">
                  <a:solidFill>
                    <a:schemeClr val="bg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19" name="Rectangle 31"/>
                <p:cNvSpPr>
                  <a:spLocks noChangeArrowheads="1"/>
                </p:cNvSpPr>
                <p:nvPr/>
              </p:nvSpPr>
              <p:spPr bwMode="auto">
                <a:xfrm>
                  <a:off x="3209" y="2732"/>
                  <a:ext cx="336" cy="318"/>
                </a:xfrm>
                <a:prstGeom prst="rect">
                  <a:avLst/>
                </a:prstGeom>
                <a:gradFill rotWithShape="0">
                  <a:gsLst>
                    <a:gs pos="0">
                      <a:srgbClr val="EAA862"/>
                    </a:gs>
                    <a:gs pos="50000">
                      <a:srgbClr val="EAA862">
                        <a:gamma/>
                        <a:tint val="70196"/>
                        <a:invGamma/>
                      </a:srgbClr>
                    </a:gs>
                    <a:gs pos="100000">
                      <a:srgbClr val="EAA86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20" name="Oval 32"/>
                <p:cNvSpPr>
                  <a:spLocks noChangeArrowheads="1"/>
                </p:cNvSpPr>
                <p:nvPr/>
              </p:nvSpPr>
              <p:spPr bwMode="auto">
                <a:xfrm>
                  <a:off x="3213" y="2703"/>
                  <a:ext cx="328" cy="76"/>
                </a:xfrm>
                <a:prstGeom prst="ellipse">
                  <a:avLst/>
                </a:prstGeom>
                <a:solidFill>
                  <a:schemeClr val="accent1"/>
                </a:solidFill>
                <a:ln w="12700">
                  <a:solidFill>
                    <a:schemeClr val="bg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7921" name="Text Box 33"/>
              <p:cNvSpPr txBox="1">
                <a:spLocks noChangeArrowheads="1"/>
              </p:cNvSpPr>
              <p:nvPr/>
            </p:nvSpPr>
            <p:spPr bwMode="auto">
              <a:xfrm>
                <a:off x="1440" y="1728"/>
                <a:ext cx="48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spcAft>
                    <a:spcPts val="1300"/>
                  </a:spcAft>
                </a:pPr>
                <a:r>
                  <a:rPr lang="zh-CN" altLang="en-US" sz="1800">
                    <a:effectLst>
                      <a:outerShdw blurRad="38100" dist="38100" dir="2700000" algn="tl">
                        <a:srgbClr val="DDDDDD"/>
                      </a:outerShdw>
                    </a:effectLst>
                    <a:ea typeface="黑体" charset="0"/>
                    <a:cs typeface="黑体" charset="0"/>
                  </a:rPr>
                  <a:t>时间维表</a:t>
                </a:r>
                <a:endParaRPr lang="en-US" altLang="zh-CN" sz="2800">
                  <a:effectLst>
                    <a:outerShdw blurRad="38100" dist="38100" dir="2700000" algn="tl">
                      <a:srgbClr val="DDDDDD"/>
                    </a:outerShdw>
                  </a:effectLst>
                  <a:ea typeface="黑体" charset="0"/>
                  <a:cs typeface="黑体" charset="0"/>
                </a:endParaRPr>
              </a:p>
            </p:txBody>
          </p:sp>
        </p:grpSp>
        <p:grpSp>
          <p:nvGrpSpPr>
            <p:cNvPr id="37922" name="Group 34"/>
            <p:cNvGrpSpPr>
              <a:grpSpLocks/>
            </p:cNvGrpSpPr>
            <p:nvPr/>
          </p:nvGrpSpPr>
          <p:grpSpPr bwMode="auto">
            <a:xfrm>
              <a:off x="2352" y="3744"/>
              <a:ext cx="486" cy="442"/>
              <a:chOff x="1440" y="1693"/>
              <a:chExt cx="486" cy="442"/>
            </a:xfrm>
          </p:grpSpPr>
          <p:grpSp>
            <p:nvGrpSpPr>
              <p:cNvPr id="37923" name="Group 35"/>
              <p:cNvGrpSpPr>
                <a:grpSpLocks/>
              </p:cNvGrpSpPr>
              <p:nvPr/>
            </p:nvGrpSpPr>
            <p:grpSpPr bwMode="auto">
              <a:xfrm>
                <a:off x="1453" y="1693"/>
                <a:ext cx="446" cy="442"/>
                <a:chOff x="3209" y="2703"/>
                <a:chExt cx="336" cy="376"/>
              </a:xfrm>
            </p:grpSpPr>
            <p:sp>
              <p:nvSpPr>
                <p:cNvPr id="37924" name="Oval 36"/>
                <p:cNvSpPr>
                  <a:spLocks noChangeArrowheads="1"/>
                </p:cNvSpPr>
                <p:nvPr/>
              </p:nvSpPr>
              <p:spPr bwMode="auto">
                <a:xfrm>
                  <a:off x="3213" y="3003"/>
                  <a:ext cx="328" cy="76"/>
                </a:xfrm>
                <a:prstGeom prst="ellipse">
                  <a:avLst/>
                </a:prstGeom>
                <a:gradFill rotWithShape="0">
                  <a:gsLst>
                    <a:gs pos="0">
                      <a:srgbClr val="EAA862"/>
                    </a:gs>
                    <a:gs pos="50000">
                      <a:srgbClr val="EAA862">
                        <a:gamma/>
                        <a:tint val="70196"/>
                        <a:invGamma/>
                      </a:srgbClr>
                    </a:gs>
                    <a:gs pos="100000">
                      <a:srgbClr val="EAA862"/>
                    </a:gs>
                  </a:gsLst>
                  <a:lin ang="0" scaled="1"/>
                </a:gradFill>
                <a:ln w="12700">
                  <a:solidFill>
                    <a:schemeClr val="bg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25" name="Rectangle 37"/>
                <p:cNvSpPr>
                  <a:spLocks noChangeArrowheads="1"/>
                </p:cNvSpPr>
                <p:nvPr/>
              </p:nvSpPr>
              <p:spPr bwMode="auto">
                <a:xfrm>
                  <a:off x="3209" y="2732"/>
                  <a:ext cx="336" cy="318"/>
                </a:xfrm>
                <a:prstGeom prst="rect">
                  <a:avLst/>
                </a:prstGeom>
                <a:gradFill rotWithShape="0">
                  <a:gsLst>
                    <a:gs pos="0">
                      <a:srgbClr val="EAA862"/>
                    </a:gs>
                    <a:gs pos="50000">
                      <a:srgbClr val="EAA862">
                        <a:gamma/>
                        <a:tint val="70196"/>
                        <a:invGamma/>
                      </a:srgbClr>
                    </a:gs>
                    <a:gs pos="100000">
                      <a:srgbClr val="EAA86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26" name="Oval 38"/>
                <p:cNvSpPr>
                  <a:spLocks noChangeArrowheads="1"/>
                </p:cNvSpPr>
                <p:nvPr/>
              </p:nvSpPr>
              <p:spPr bwMode="auto">
                <a:xfrm>
                  <a:off x="3213" y="2703"/>
                  <a:ext cx="328" cy="76"/>
                </a:xfrm>
                <a:prstGeom prst="ellipse">
                  <a:avLst/>
                </a:prstGeom>
                <a:solidFill>
                  <a:schemeClr val="accent1"/>
                </a:solidFill>
                <a:ln w="12700">
                  <a:solidFill>
                    <a:schemeClr val="bg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7927" name="Text Box 39"/>
              <p:cNvSpPr txBox="1">
                <a:spLocks noChangeArrowheads="1"/>
              </p:cNvSpPr>
              <p:nvPr/>
            </p:nvSpPr>
            <p:spPr bwMode="auto">
              <a:xfrm>
                <a:off x="1440" y="1728"/>
                <a:ext cx="48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spcAft>
                    <a:spcPts val="1300"/>
                  </a:spcAft>
                </a:pPr>
                <a:r>
                  <a:rPr lang="zh-CN" altLang="en-US" sz="1800">
                    <a:effectLst>
                      <a:outerShdw blurRad="38100" dist="38100" dir="2700000" algn="tl">
                        <a:srgbClr val="DDDDDD"/>
                      </a:outerShdw>
                    </a:effectLst>
                    <a:ea typeface="黑体" charset="0"/>
                    <a:cs typeface="黑体" charset="0"/>
                  </a:rPr>
                  <a:t>税种维表</a:t>
                </a:r>
                <a:endParaRPr lang="en-US" altLang="zh-CN" sz="1800">
                  <a:effectLst>
                    <a:outerShdw blurRad="38100" dist="38100" dir="2700000" algn="tl">
                      <a:srgbClr val="DDDDDD"/>
                    </a:outerShdw>
                  </a:effectLst>
                  <a:ea typeface="黑体" charset="0"/>
                  <a:cs typeface="黑体" charset="0"/>
                </a:endParaRPr>
              </a:p>
            </p:txBody>
          </p:sp>
        </p:grpSp>
        <p:sp>
          <p:nvSpPr>
            <p:cNvPr id="37928" name="Line 40"/>
            <p:cNvSpPr>
              <a:spLocks noChangeShapeType="1"/>
            </p:cNvSpPr>
            <p:nvPr/>
          </p:nvSpPr>
          <p:spPr bwMode="auto">
            <a:xfrm flipH="1">
              <a:off x="2592" y="3312"/>
              <a:ext cx="0" cy="432"/>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2417519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0" hangingPunct="0"/>
            <a:r>
              <a:rPr kumimoji="1" lang="zh-CN" altLang="en-US" b="1" dirty="0">
                <a:latin typeface="宋体" pitchFamily="2" charset="-122"/>
                <a:ea typeface="宋体" pitchFamily="2" charset="-122"/>
              </a:rPr>
              <a:t>数据仓库的物理结构</a:t>
            </a:r>
          </a:p>
        </p:txBody>
      </p:sp>
      <p:sp>
        <p:nvSpPr>
          <p:cNvPr id="40963" name="Rectangle 3"/>
          <p:cNvSpPr>
            <a:spLocks noGrp="1" noChangeArrowheads="1"/>
          </p:cNvSpPr>
          <p:nvPr>
            <p:ph type="body" idx="1"/>
          </p:nvPr>
        </p:nvSpPr>
        <p:spPr/>
        <p:txBody>
          <a:bodyPr/>
          <a:lstStyle/>
          <a:p>
            <a:r>
              <a:rPr lang="zh-CN" altLang="en-US"/>
              <a:t>雪花型模型</a:t>
            </a:r>
            <a:endParaRPr lang="en-US" altLang="zh-CN"/>
          </a:p>
          <a:p>
            <a:pPr>
              <a:buFontTx/>
              <a:buNone/>
            </a:pPr>
            <a:r>
              <a:rPr lang="en-US" altLang="zh-CN" sz="1800"/>
              <a:t>	</a:t>
            </a:r>
            <a:r>
              <a:rPr lang="zh-CN" altLang="en-US" sz="1800"/>
              <a:t>雪花型架构比星型模型增加了次要维表，有一个或多个维表是联接到其它维表上，而非事实数据表上。</a:t>
            </a:r>
            <a:endParaRPr lang="en-US" altLang="zh-CN"/>
          </a:p>
        </p:txBody>
      </p:sp>
      <p:grpSp>
        <p:nvGrpSpPr>
          <p:cNvPr id="40964" name="Group 4"/>
          <p:cNvGrpSpPr>
            <a:grpSpLocks/>
          </p:cNvGrpSpPr>
          <p:nvPr/>
        </p:nvGrpSpPr>
        <p:grpSpPr bwMode="auto">
          <a:xfrm>
            <a:off x="1371600" y="3048000"/>
            <a:ext cx="6781800" cy="2895600"/>
            <a:chOff x="912" y="1776"/>
            <a:chExt cx="4272" cy="1824"/>
          </a:xfrm>
        </p:grpSpPr>
        <p:sp>
          <p:nvSpPr>
            <p:cNvPr id="40965" name="AutoShape 5"/>
            <p:cNvSpPr>
              <a:spLocks noChangeArrowheads="1"/>
            </p:cNvSpPr>
            <p:nvPr/>
          </p:nvSpPr>
          <p:spPr bwMode="auto">
            <a:xfrm>
              <a:off x="1920" y="2061"/>
              <a:ext cx="840" cy="1100"/>
            </a:xfrm>
            <a:prstGeom prst="cube">
              <a:avLst>
                <a:gd name="adj" fmla="val 28657"/>
              </a:avLst>
            </a:prstGeom>
            <a:gradFill rotWithShape="0">
              <a:gsLst>
                <a:gs pos="0">
                  <a:srgbClr val="5E9EFF"/>
                </a:gs>
                <a:gs pos="39999">
                  <a:srgbClr val="85C2FF"/>
                </a:gs>
                <a:gs pos="70000">
                  <a:srgbClr val="C4D6EB"/>
                </a:gs>
                <a:gs pos="100000">
                  <a:srgbClr val="FFEBFA"/>
                </a:gs>
              </a:gsLst>
              <a:lin ang="5400000" scaled="1"/>
            </a:gradFill>
            <a:ln w="9525">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zh-CN" altLang="en-US" sz="2800" b="1">
                  <a:solidFill>
                    <a:srgbClr val="FF9900"/>
                  </a:solidFill>
                  <a:ea typeface="黑体" charset="0"/>
                  <a:cs typeface="黑体" charset="0"/>
                </a:rPr>
                <a:t>事</a:t>
              </a:r>
              <a:endParaRPr lang="en-US" altLang="zh-CN" sz="2800" b="1">
                <a:solidFill>
                  <a:srgbClr val="FF9900"/>
                </a:solidFill>
                <a:ea typeface="黑体" charset="0"/>
                <a:cs typeface="黑体" charset="0"/>
              </a:endParaRPr>
            </a:p>
            <a:p>
              <a:pPr algn="ctr"/>
              <a:r>
                <a:rPr lang="zh-CN" altLang="en-US" sz="2800" b="1">
                  <a:solidFill>
                    <a:srgbClr val="FF9900"/>
                  </a:solidFill>
                  <a:ea typeface="黑体" charset="0"/>
                  <a:cs typeface="黑体" charset="0"/>
                </a:rPr>
                <a:t>实</a:t>
              </a:r>
              <a:endParaRPr lang="en-US" altLang="zh-CN" sz="2800" b="1">
                <a:solidFill>
                  <a:srgbClr val="FF9900"/>
                </a:solidFill>
                <a:ea typeface="黑体" charset="0"/>
                <a:cs typeface="黑体" charset="0"/>
              </a:endParaRPr>
            </a:p>
            <a:p>
              <a:pPr algn="ctr"/>
              <a:r>
                <a:rPr lang="zh-CN" altLang="en-US" sz="2800" b="1">
                  <a:solidFill>
                    <a:srgbClr val="FF9900"/>
                  </a:solidFill>
                  <a:ea typeface="黑体" charset="0"/>
                  <a:cs typeface="黑体" charset="0"/>
                </a:rPr>
                <a:t>表</a:t>
              </a:r>
              <a:endParaRPr lang="en-US" altLang="zh-CN" sz="2800" b="1">
                <a:solidFill>
                  <a:srgbClr val="FF9900"/>
                </a:solidFill>
                <a:ea typeface="黑体" charset="0"/>
                <a:cs typeface="黑体" charset="0"/>
              </a:endParaRPr>
            </a:p>
          </p:txBody>
        </p:sp>
        <p:grpSp>
          <p:nvGrpSpPr>
            <p:cNvPr id="40966" name="Group 6"/>
            <p:cNvGrpSpPr>
              <a:grpSpLocks/>
            </p:cNvGrpSpPr>
            <p:nvPr/>
          </p:nvGrpSpPr>
          <p:grpSpPr bwMode="auto">
            <a:xfrm>
              <a:off x="960" y="1776"/>
              <a:ext cx="486" cy="442"/>
              <a:chOff x="1440" y="1693"/>
              <a:chExt cx="486" cy="442"/>
            </a:xfrm>
          </p:grpSpPr>
          <p:grpSp>
            <p:nvGrpSpPr>
              <p:cNvPr id="40967" name="Group 7"/>
              <p:cNvGrpSpPr>
                <a:grpSpLocks/>
              </p:cNvGrpSpPr>
              <p:nvPr/>
            </p:nvGrpSpPr>
            <p:grpSpPr bwMode="auto">
              <a:xfrm>
                <a:off x="1453" y="1693"/>
                <a:ext cx="446" cy="442"/>
                <a:chOff x="3209" y="2703"/>
                <a:chExt cx="336" cy="376"/>
              </a:xfrm>
            </p:grpSpPr>
            <p:sp>
              <p:nvSpPr>
                <p:cNvPr id="40968" name="Oval 8"/>
                <p:cNvSpPr>
                  <a:spLocks noChangeArrowheads="1"/>
                </p:cNvSpPr>
                <p:nvPr/>
              </p:nvSpPr>
              <p:spPr bwMode="auto">
                <a:xfrm>
                  <a:off x="3213" y="3003"/>
                  <a:ext cx="328" cy="76"/>
                </a:xfrm>
                <a:prstGeom prst="ellipse">
                  <a:avLst/>
                </a:prstGeom>
                <a:gradFill rotWithShape="0">
                  <a:gsLst>
                    <a:gs pos="0">
                      <a:srgbClr val="EAA862"/>
                    </a:gs>
                    <a:gs pos="50000">
                      <a:srgbClr val="EAA862">
                        <a:gamma/>
                        <a:tint val="70196"/>
                        <a:invGamma/>
                      </a:srgbClr>
                    </a:gs>
                    <a:gs pos="100000">
                      <a:srgbClr val="EAA862"/>
                    </a:gs>
                  </a:gsLst>
                  <a:lin ang="0" scaled="1"/>
                </a:gradFill>
                <a:ln w="12700">
                  <a:solidFill>
                    <a:schemeClr val="bg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969" name="Rectangle 9"/>
                <p:cNvSpPr>
                  <a:spLocks noChangeArrowheads="1"/>
                </p:cNvSpPr>
                <p:nvPr/>
              </p:nvSpPr>
              <p:spPr bwMode="auto">
                <a:xfrm>
                  <a:off x="3209" y="2732"/>
                  <a:ext cx="336" cy="318"/>
                </a:xfrm>
                <a:prstGeom prst="rect">
                  <a:avLst/>
                </a:prstGeom>
                <a:gradFill rotWithShape="0">
                  <a:gsLst>
                    <a:gs pos="0">
                      <a:srgbClr val="EAA862"/>
                    </a:gs>
                    <a:gs pos="50000">
                      <a:srgbClr val="EAA862">
                        <a:gamma/>
                        <a:tint val="70196"/>
                        <a:invGamma/>
                      </a:srgbClr>
                    </a:gs>
                    <a:gs pos="100000">
                      <a:srgbClr val="EAA86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970" name="Oval 10"/>
                <p:cNvSpPr>
                  <a:spLocks noChangeArrowheads="1"/>
                </p:cNvSpPr>
                <p:nvPr/>
              </p:nvSpPr>
              <p:spPr bwMode="auto">
                <a:xfrm>
                  <a:off x="3213" y="2703"/>
                  <a:ext cx="328" cy="76"/>
                </a:xfrm>
                <a:prstGeom prst="ellipse">
                  <a:avLst/>
                </a:prstGeom>
                <a:solidFill>
                  <a:schemeClr val="accent1"/>
                </a:solidFill>
                <a:ln w="12700">
                  <a:solidFill>
                    <a:schemeClr val="bg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0971" name="Text Box 11"/>
              <p:cNvSpPr txBox="1">
                <a:spLocks noChangeArrowheads="1"/>
              </p:cNvSpPr>
              <p:nvPr/>
            </p:nvSpPr>
            <p:spPr bwMode="auto">
              <a:xfrm>
                <a:off x="1440" y="1728"/>
                <a:ext cx="48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spcAft>
                    <a:spcPts val="1300"/>
                  </a:spcAft>
                </a:pPr>
                <a:r>
                  <a:rPr lang="zh-CN" altLang="en-US" sz="1800">
                    <a:effectLst>
                      <a:outerShdw blurRad="38100" dist="38100" dir="2700000" algn="tl">
                        <a:srgbClr val="DDDDDD"/>
                      </a:outerShdw>
                    </a:effectLst>
                    <a:ea typeface="黑体" charset="0"/>
                    <a:cs typeface="黑体" charset="0"/>
                  </a:rPr>
                  <a:t>机构维表</a:t>
                </a:r>
                <a:endParaRPr lang="en-US" altLang="zh-CN" sz="1800">
                  <a:effectLst>
                    <a:outerShdw blurRad="38100" dist="38100" dir="2700000" algn="tl">
                      <a:srgbClr val="DDDDDD"/>
                    </a:outerShdw>
                  </a:effectLst>
                  <a:ea typeface="黑体" charset="0"/>
                  <a:cs typeface="黑体" charset="0"/>
                </a:endParaRPr>
              </a:p>
            </p:txBody>
          </p:sp>
        </p:grpSp>
        <p:sp>
          <p:nvSpPr>
            <p:cNvPr id="40972" name="Line 12"/>
            <p:cNvSpPr>
              <a:spLocks noChangeShapeType="1"/>
            </p:cNvSpPr>
            <p:nvPr/>
          </p:nvSpPr>
          <p:spPr bwMode="auto">
            <a:xfrm>
              <a:off x="2714" y="2999"/>
              <a:ext cx="468" cy="246"/>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973" name="Line 13"/>
            <p:cNvSpPr>
              <a:spLocks noChangeShapeType="1"/>
            </p:cNvSpPr>
            <p:nvPr/>
          </p:nvSpPr>
          <p:spPr bwMode="auto">
            <a:xfrm flipV="1">
              <a:off x="2674" y="2074"/>
              <a:ext cx="446" cy="272"/>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974" name="Line 14"/>
            <p:cNvSpPr>
              <a:spLocks noChangeShapeType="1"/>
            </p:cNvSpPr>
            <p:nvPr/>
          </p:nvSpPr>
          <p:spPr bwMode="auto">
            <a:xfrm flipH="1" flipV="1">
              <a:off x="1398" y="2014"/>
              <a:ext cx="506" cy="332"/>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975" name="Line 15"/>
            <p:cNvSpPr>
              <a:spLocks noChangeShapeType="1"/>
            </p:cNvSpPr>
            <p:nvPr/>
          </p:nvSpPr>
          <p:spPr bwMode="auto">
            <a:xfrm flipH="1">
              <a:off x="1398" y="2965"/>
              <a:ext cx="486" cy="272"/>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40976" name="Group 16"/>
            <p:cNvGrpSpPr>
              <a:grpSpLocks/>
            </p:cNvGrpSpPr>
            <p:nvPr/>
          </p:nvGrpSpPr>
          <p:grpSpPr bwMode="auto">
            <a:xfrm>
              <a:off x="912" y="3059"/>
              <a:ext cx="486" cy="442"/>
              <a:chOff x="1440" y="1693"/>
              <a:chExt cx="486" cy="442"/>
            </a:xfrm>
          </p:grpSpPr>
          <p:grpSp>
            <p:nvGrpSpPr>
              <p:cNvPr id="40977" name="Group 17"/>
              <p:cNvGrpSpPr>
                <a:grpSpLocks/>
              </p:cNvGrpSpPr>
              <p:nvPr/>
            </p:nvGrpSpPr>
            <p:grpSpPr bwMode="auto">
              <a:xfrm>
                <a:off x="1453" y="1693"/>
                <a:ext cx="446" cy="442"/>
                <a:chOff x="3209" y="2703"/>
                <a:chExt cx="336" cy="376"/>
              </a:xfrm>
            </p:grpSpPr>
            <p:sp>
              <p:nvSpPr>
                <p:cNvPr id="40978" name="Oval 18"/>
                <p:cNvSpPr>
                  <a:spLocks noChangeArrowheads="1"/>
                </p:cNvSpPr>
                <p:nvPr/>
              </p:nvSpPr>
              <p:spPr bwMode="auto">
                <a:xfrm>
                  <a:off x="3213" y="3003"/>
                  <a:ext cx="328" cy="76"/>
                </a:xfrm>
                <a:prstGeom prst="ellipse">
                  <a:avLst/>
                </a:prstGeom>
                <a:gradFill rotWithShape="0">
                  <a:gsLst>
                    <a:gs pos="0">
                      <a:srgbClr val="EAA862"/>
                    </a:gs>
                    <a:gs pos="50000">
                      <a:srgbClr val="EAA862">
                        <a:gamma/>
                        <a:tint val="70196"/>
                        <a:invGamma/>
                      </a:srgbClr>
                    </a:gs>
                    <a:gs pos="100000">
                      <a:srgbClr val="EAA862"/>
                    </a:gs>
                  </a:gsLst>
                  <a:lin ang="0" scaled="1"/>
                </a:gradFill>
                <a:ln w="12700">
                  <a:solidFill>
                    <a:schemeClr val="bg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979" name="Rectangle 19"/>
                <p:cNvSpPr>
                  <a:spLocks noChangeArrowheads="1"/>
                </p:cNvSpPr>
                <p:nvPr/>
              </p:nvSpPr>
              <p:spPr bwMode="auto">
                <a:xfrm>
                  <a:off x="3209" y="2732"/>
                  <a:ext cx="336" cy="318"/>
                </a:xfrm>
                <a:prstGeom prst="rect">
                  <a:avLst/>
                </a:prstGeom>
                <a:gradFill rotWithShape="0">
                  <a:gsLst>
                    <a:gs pos="0">
                      <a:srgbClr val="EAA862"/>
                    </a:gs>
                    <a:gs pos="50000">
                      <a:srgbClr val="EAA862">
                        <a:gamma/>
                        <a:tint val="70196"/>
                        <a:invGamma/>
                      </a:srgbClr>
                    </a:gs>
                    <a:gs pos="100000">
                      <a:srgbClr val="EAA86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980" name="Oval 20"/>
                <p:cNvSpPr>
                  <a:spLocks noChangeArrowheads="1"/>
                </p:cNvSpPr>
                <p:nvPr/>
              </p:nvSpPr>
              <p:spPr bwMode="auto">
                <a:xfrm>
                  <a:off x="3213" y="2703"/>
                  <a:ext cx="328" cy="76"/>
                </a:xfrm>
                <a:prstGeom prst="ellipse">
                  <a:avLst/>
                </a:prstGeom>
                <a:solidFill>
                  <a:schemeClr val="accent1"/>
                </a:solidFill>
                <a:ln w="12700">
                  <a:solidFill>
                    <a:schemeClr val="bg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0981" name="Text Box 21"/>
              <p:cNvSpPr txBox="1">
                <a:spLocks noChangeArrowheads="1"/>
              </p:cNvSpPr>
              <p:nvPr/>
            </p:nvSpPr>
            <p:spPr bwMode="auto">
              <a:xfrm>
                <a:off x="1440" y="1728"/>
                <a:ext cx="48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spcAft>
                    <a:spcPts val="1300"/>
                  </a:spcAft>
                </a:pPr>
                <a:r>
                  <a:rPr lang="zh-CN" altLang="en-US" sz="1800">
                    <a:effectLst>
                      <a:outerShdw blurRad="38100" dist="38100" dir="2700000" algn="tl">
                        <a:srgbClr val="DDDDDD"/>
                      </a:outerShdw>
                    </a:effectLst>
                    <a:ea typeface="黑体" charset="0"/>
                    <a:cs typeface="黑体" charset="0"/>
                  </a:rPr>
                  <a:t>行业维表</a:t>
                </a:r>
                <a:endParaRPr lang="en-US" altLang="zh-CN" sz="1800">
                  <a:effectLst>
                    <a:outerShdw blurRad="38100" dist="38100" dir="2700000" algn="tl">
                      <a:srgbClr val="DDDDDD"/>
                    </a:outerShdw>
                  </a:effectLst>
                  <a:ea typeface="黑体" charset="0"/>
                  <a:cs typeface="黑体" charset="0"/>
                </a:endParaRPr>
              </a:p>
            </p:txBody>
          </p:sp>
        </p:grpSp>
        <p:grpSp>
          <p:nvGrpSpPr>
            <p:cNvPr id="40982" name="Group 22"/>
            <p:cNvGrpSpPr>
              <a:grpSpLocks/>
            </p:cNvGrpSpPr>
            <p:nvPr/>
          </p:nvGrpSpPr>
          <p:grpSpPr bwMode="auto">
            <a:xfrm>
              <a:off x="3216" y="2976"/>
              <a:ext cx="486" cy="432"/>
              <a:chOff x="1440" y="1693"/>
              <a:chExt cx="486" cy="442"/>
            </a:xfrm>
          </p:grpSpPr>
          <p:grpSp>
            <p:nvGrpSpPr>
              <p:cNvPr id="40983" name="Group 23"/>
              <p:cNvGrpSpPr>
                <a:grpSpLocks/>
              </p:cNvGrpSpPr>
              <p:nvPr/>
            </p:nvGrpSpPr>
            <p:grpSpPr bwMode="auto">
              <a:xfrm>
                <a:off x="1453" y="1693"/>
                <a:ext cx="446" cy="442"/>
                <a:chOff x="3209" y="2703"/>
                <a:chExt cx="336" cy="376"/>
              </a:xfrm>
            </p:grpSpPr>
            <p:sp>
              <p:nvSpPr>
                <p:cNvPr id="40984" name="Oval 24"/>
                <p:cNvSpPr>
                  <a:spLocks noChangeArrowheads="1"/>
                </p:cNvSpPr>
                <p:nvPr/>
              </p:nvSpPr>
              <p:spPr bwMode="auto">
                <a:xfrm>
                  <a:off x="3213" y="3003"/>
                  <a:ext cx="328" cy="76"/>
                </a:xfrm>
                <a:prstGeom prst="ellipse">
                  <a:avLst/>
                </a:prstGeom>
                <a:gradFill rotWithShape="0">
                  <a:gsLst>
                    <a:gs pos="0">
                      <a:srgbClr val="EAA862"/>
                    </a:gs>
                    <a:gs pos="50000">
                      <a:srgbClr val="EAA862">
                        <a:gamma/>
                        <a:tint val="70196"/>
                        <a:invGamma/>
                      </a:srgbClr>
                    </a:gs>
                    <a:gs pos="100000">
                      <a:srgbClr val="EAA862"/>
                    </a:gs>
                  </a:gsLst>
                  <a:lin ang="0" scaled="1"/>
                </a:gradFill>
                <a:ln w="12700">
                  <a:solidFill>
                    <a:schemeClr val="bg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985" name="Rectangle 25"/>
                <p:cNvSpPr>
                  <a:spLocks noChangeArrowheads="1"/>
                </p:cNvSpPr>
                <p:nvPr/>
              </p:nvSpPr>
              <p:spPr bwMode="auto">
                <a:xfrm>
                  <a:off x="3209" y="2732"/>
                  <a:ext cx="336" cy="318"/>
                </a:xfrm>
                <a:prstGeom prst="rect">
                  <a:avLst/>
                </a:prstGeom>
                <a:gradFill rotWithShape="0">
                  <a:gsLst>
                    <a:gs pos="0">
                      <a:srgbClr val="EAA862"/>
                    </a:gs>
                    <a:gs pos="50000">
                      <a:srgbClr val="EAA862">
                        <a:gamma/>
                        <a:tint val="70196"/>
                        <a:invGamma/>
                      </a:srgbClr>
                    </a:gs>
                    <a:gs pos="100000">
                      <a:srgbClr val="EAA86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986" name="Oval 26"/>
                <p:cNvSpPr>
                  <a:spLocks noChangeArrowheads="1"/>
                </p:cNvSpPr>
                <p:nvPr/>
              </p:nvSpPr>
              <p:spPr bwMode="auto">
                <a:xfrm>
                  <a:off x="3213" y="2703"/>
                  <a:ext cx="328" cy="76"/>
                </a:xfrm>
                <a:prstGeom prst="ellipse">
                  <a:avLst/>
                </a:prstGeom>
                <a:solidFill>
                  <a:schemeClr val="accent1"/>
                </a:solidFill>
                <a:ln w="12700">
                  <a:solidFill>
                    <a:schemeClr val="bg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0987" name="Text Box 27"/>
              <p:cNvSpPr txBox="1">
                <a:spLocks noChangeArrowheads="1"/>
              </p:cNvSpPr>
              <p:nvPr/>
            </p:nvSpPr>
            <p:spPr bwMode="auto">
              <a:xfrm>
                <a:off x="1440" y="1728"/>
                <a:ext cx="486"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spcAft>
                    <a:spcPts val="1300"/>
                  </a:spcAft>
                </a:pPr>
                <a:r>
                  <a:rPr lang="zh-CN" altLang="en-US" sz="1600">
                    <a:effectLst>
                      <a:outerShdw blurRad="38100" dist="38100" dir="2700000" algn="tl">
                        <a:srgbClr val="DDDDDD"/>
                      </a:outerShdw>
                    </a:effectLst>
                    <a:ea typeface="黑体" charset="0"/>
                    <a:cs typeface="黑体" charset="0"/>
                  </a:rPr>
                  <a:t>地市维表</a:t>
                </a:r>
                <a:endParaRPr lang="en-US" altLang="zh-CN" sz="1600">
                  <a:effectLst>
                    <a:outerShdw blurRad="38100" dist="38100" dir="2700000" algn="tl">
                      <a:srgbClr val="DDDDDD"/>
                    </a:outerShdw>
                  </a:effectLst>
                  <a:ea typeface="黑体" charset="0"/>
                  <a:cs typeface="黑体" charset="0"/>
                </a:endParaRPr>
              </a:p>
            </p:txBody>
          </p:sp>
        </p:grpSp>
        <p:grpSp>
          <p:nvGrpSpPr>
            <p:cNvPr id="40988" name="Group 28"/>
            <p:cNvGrpSpPr>
              <a:grpSpLocks/>
            </p:cNvGrpSpPr>
            <p:nvPr/>
          </p:nvGrpSpPr>
          <p:grpSpPr bwMode="auto">
            <a:xfrm>
              <a:off x="3120" y="1811"/>
              <a:ext cx="486" cy="442"/>
              <a:chOff x="1440" y="1693"/>
              <a:chExt cx="486" cy="442"/>
            </a:xfrm>
          </p:grpSpPr>
          <p:grpSp>
            <p:nvGrpSpPr>
              <p:cNvPr id="40989" name="Group 29"/>
              <p:cNvGrpSpPr>
                <a:grpSpLocks/>
              </p:cNvGrpSpPr>
              <p:nvPr/>
            </p:nvGrpSpPr>
            <p:grpSpPr bwMode="auto">
              <a:xfrm>
                <a:off x="1453" y="1693"/>
                <a:ext cx="446" cy="442"/>
                <a:chOff x="3209" y="2703"/>
                <a:chExt cx="336" cy="376"/>
              </a:xfrm>
            </p:grpSpPr>
            <p:sp>
              <p:nvSpPr>
                <p:cNvPr id="40990" name="Oval 30"/>
                <p:cNvSpPr>
                  <a:spLocks noChangeArrowheads="1"/>
                </p:cNvSpPr>
                <p:nvPr/>
              </p:nvSpPr>
              <p:spPr bwMode="auto">
                <a:xfrm>
                  <a:off x="3213" y="3003"/>
                  <a:ext cx="328" cy="76"/>
                </a:xfrm>
                <a:prstGeom prst="ellipse">
                  <a:avLst/>
                </a:prstGeom>
                <a:gradFill rotWithShape="0">
                  <a:gsLst>
                    <a:gs pos="0">
                      <a:srgbClr val="EAA862"/>
                    </a:gs>
                    <a:gs pos="50000">
                      <a:srgbClr val="EAA862">
                        <a:gamma/>
                        <a:tint val="70196"/>
                        <a:invGamma/>
                      </a:srgbClr>
                    </a:gs>
                    <a:gs pos="100000">
                      <a:srgbClr val="EAA862"/>
                    </a:gs>
                  </a:gsLst>
                  <a:lin ang="0" scaled="1"/>
                </a:gradFill>
                <a:ln w="12700">
                  <a:solidFill>
                    <a:schemeClr val="bg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991" name="Rectangle 31"/>
                <p:cNvSpPr>
                  <a:spLocks noChangeArrowheads="1"/>
                </p:cNvSpPr>
                <p:nvPr/>
              </p:nvSpPr>
              <p:spPr bwMode="auto">
                <a:xfrm>
                  <a:off x="3209" y="2732"/>
                  <a:ext cx="336" cy="318"/>
                </a:xfrm>
                <a:prstGeom prst="rect">
                  <a:avLst/>
                </a:prstGeom>
                <a:gradFill rotWithShape="0">
                  <a:gsLst>
                    <a:gs pos="0">
                      <a:srgbClr val="EAA862"/>
                    </a:gs>
                    <a:gs pos="50000">
                      <a:srgbClr val="EAA862">
                        <a:gamma/>
                        <a:tint val="70196"/>
                        <a:invGamma/>
                      </a:srgbClr>
                    </a:gs>
                    <a:gs pos="100000">
                      <a:srgbClr val="EAA86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992" name="Oval 32"/>
                <p:cNvSpPr>
                  <a:spLocks noChangeArrowheads="1"/>
                </p:cNvSpPr>
                <p:nvPr/>
              </p:nvSpPr>
              <p:spPr bwMode="auto">
                <a:xfrm>
                  <a:off x="3213" y="2703"/>
                  <a:ext cx="328" cy="76"/>
                </a:xfrm>
                <a:prstGeom prst="ellipse">
                  <a:avLst/>
                </a:prstGeom>
                <a:solidFill>
                  <a:schemeClr val="accent1"/>
                </a:solidFill>
                <a:ln w="12700">
                  <a:solidFill>
                    <a:schemeClr val="bg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0993" name="Text Box 33"/>
              <p:cNvSpPr txBox="1">
                <a:spLocks noChangeArrowheads="1"/>
              </p:cNvSpPr>
              <p:nvPr/>
            </p:nvSpPr>
            <p:spPr bwMode="auto">
              <a:xfrm>
                <a:off x="1440" y="1728"/>
                <a:ext cx="48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spcAft>
                    <a:spcPts val="1300"/>
                  </a:spcAft>
                </a:pPr>
                <a:r>
                  <a:rPr lang="zh-CN" altLang="en-US" sz="1800">
                    <a:effectLst>
                      <a:outerShdw blurRad="38100" dist="38100" dir="2700000" algn="tl">
                        <a:srgbClr val="DDDDDD"/>
                      </a:outerShdw>
                    </a:effectLst>
                    <a:ea typeface="黑体" charset="0"/>
                    <a:cs typeface="黑体" charset="0"/>
                  </a:rPr>
                  <a:t>时间维表</a:t>
                </a:r>
                <a:endParaRPr lang="en-US" altLang="zh-CN" sz="2800">
                  <a:effectLst>
                    <a:outerShdw blurRad="38100" dist="38100" dir="2700000" algn="tl">
                      <a:srgbClr val="DDDDDD"/>
                    </a:outerShdw>
                  </a:effectLst>
                  <a:ea typeface="黑体" charset="0"/>
                  <a:cs typeface="黑体" charset="0"/>
                </a:endParaRPr>
              </a:p>
            </p:txBody>
          </p:sp>
        </p:grpSp>
        <p:grpSp>
          <p:nvGrpSpPr>
            <p:cNvPr id="40994" name="Group 34"/>
            <p:cNvGrpSpPr>
              <a:grpSpLocks/>
            </p:cNvGrpSpPr>
            <p:nvPr/>
          </p:nvGrpSpPr>
          <p:grpSpPr bwMode="auto">
            <a:xfrm>
              <a:off x="4176" y="2976"/>
              <a:ext cx="486" cy="432"/>
              <a:chOff x="1440" y="1693"/>
              <a:chExt cx="486" cy="442"/>
            </a:xfrm>
          </p:grpSpPr>
          <p:grpSp>
            <p:nvGrpSpPr>
              <p:cNvPr id="40995" name="Group 35"/>
              <p:cNvGrpSpPr>
                <a:grpSpLocks/>
              </p:cNvGrpSpPr>
              <p:nvPr/>
            </p:nvGrpSpPr>
            <p:grpSpPr bwMode="auto">
              <a:xfrm>
                <a:off x="1453" y="1693"/>
                <a:ext cx="446" cy="442"/>
                <a:chOff x="3209" y="2703"/>
                <a:chExt cx="336" cy="376"/>
              </a:xfrm>
            </p:grpSpPr>
            <p:sp>
              <p:nvSpPr>
                <p:cNvPr id="40996" name="Oval 36"/>
                <p:cNvSpPr>
                  <a:spLocks noChangeArrowheads="1"/>
                </p:cNvSpPr>
                <p:nvPr/>
              </p:nvSpPr>
              <p:spPr bwMode="auto">
                <a:xfrm>
                  <a:off x="3213" y="3003"/>
                  <a:ext cx="328" cy="76"/>
                </a:xfrm>
                <a:prstGeom prst="ellipse">
                  <a:avLst/>
                </a:prstGeom>
                <a:gradFill rotWithShape="0">
                  <a:gsLst>
                    <a:gs pos="0">
                      <a:srgbClr val="EAA862"/>
                    </a:gs>
                    <a:gs pos="50000">
                      <a:srgbClr val="EAA862">
                        <a:gamma/>
                        <a:tint val="70196"/>
                        <a:invGamma/>
                      </a:srgbClr>
                    </a:gs>
                    <a:gs pos="100000">
                      <a:srgbClr val="EAA862"/>
                    </a:gs>
                  </a:gsLst>
                  <a:lin ang="0" scaled="1"/>
                </a:gradFill>
                <a:ln w="12700">
                  <a:solidFill>
                    <a:schemeClr val="bg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997" name="Rectangle 37"/>
                <p:cNvSpPr>
                  <a:spLocks noChangeArrowheads="1"/>
                </p:cNvSpPr>
                <p:nvPr/>
              </p:nvSpPr>
              <p:spPr bwMode="auto">
                <a:xfrm>
                  <a:off x="3209" y="2732"/>
                  <a:ext cx="336" cy="318"/>
                </a:xfrm>
                <a:prstGeom prst="rect">
                  <a:avLst/>
                </a:prstGeom>
                <a:gradFill rotWithShape="0">
                  <a:gsLst>
                    <a:gs pos="0">
                      <a:srgbClr val="EAA862"/>
                    </a:gs>
                    <a:gs pos="50000">
                      <a:srgbClr val="EAA862">
                        <a:gamma/>
                        <a:tint val="70196"/>
                        <a:invGamma/>
                      </a:srgbClr>
                    </a:gs>
                    <a:gs pos="100000">
                      <a:srgbClr val="EAA86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998" name="Oval 38"/>
                <p:cNvSpPr>
                  <a:spLocks noChangeArrowheads="1"/>
                </p:cNvSpPr>
                <p:nvPr/>
              </p:nvSpPr>
              <p:spPr bwMode="auto">
                <a:xfrm>
                  <a:off x="3213" y="2703"/>
                  <a:ext cx="328" cy="76"/>
                </a:xfrm>
                <a:prstGeom prst="ellipse">
                  <a:avLst/>
                </a:prstGeom>
                <a:solidFill>
                  <a:schemeClr val="accent1"/>
                </a:solidFill>
                <a:ln w="12700">
                  <a:solidFill>
                    <a:schemeClr val="bg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0999" name="Text Box 39"/>
              <p:cNvSpPr txBox="1">
                <a:spLocks noChangeArrowheads="1"/>
              </p:cNvSpPr>
              <p:nvPr/>
            </p:nvSpPr>
            <p:spPr bwMode="auto">
              <a:xfrm>
                <a:off x="1440" y="1728"/>
                <a:ext cx="486"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spcAft>
                    <a:spcPts val="1300"/>
                  </a:spcAft>
                </a:pPr>
                <a:r>
                  <a:rPr lang="zh-CN" altLang="en-US" sz="1600">
                    <a:effectLst>
                      <a:outerShdw blurRad="38100" dist="38100" dir="2700000" algn="tl">
                        <a:srgbClr val="DDDDDD"/>
                      </a:outerShdw>
                    </a:effectLst>
                    <a:ea typeface="黑体" charset="0"/>
                    <a:cs typeface="黑体" charset="0"/>
                  </a:rPr>
                  <a:t>省份维表</a:t>
                </a:r>
                <a:endParaRPr lang="en-US" altLang="zh-CN" sz="1600">
                  <a:effectLst>
                    <a:outerShdw blurRad="38100" dist="38100" dir="2700000" algn="tl">
                      <a:srgbClr val="DDDDDD"/>
                    </a:outerShdw>
                  </a:effectLst>
                  <a:ea typeface="黑体" charset="0"/>
                  <a:cs typeface="黑体" charset="0"/>
                </a:endParaRPr>
              </a:p>
            </p:txBody>
          </p:sp>
        </p:grpSp>
        <p:sp>
          <p:nvSpPr>
            <p:cNvPr id="41000" name="Line 40"/>
            <p:cNvSpPr>
              <a:spLocks noChangeShapeType="1"/>
            </p:cNvSpPr>
            <p:nvPr/>
          </p:nvSpPr>
          <p:spPr bwMode="auto">
            <a:xfrm>
              <a:off x="3688" y="3216"/>
              <a:ext cx="528"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01" name="AutoShape 41"/>
            <p:cNvSpPr>
              <a:spLocks noChangeArrowheads="1"/>
            </p:cNvSpPr>
            <p:nvPr/>
          </p:nvSpPr>
          <p:spPr bwMode="auto">
            <a:xfrm>
              <a:off x="2928" y="2784"/>
              <a:ext cx="2160" cy="816"/>
            </a:xfrm>
            <a:prstGeom prst="cloudCallout">
              <a:avLst>
                <a:gd name="adj1" fmla="val -32269"/>
                <a:gd name="adj2" fmla="val 35662"/>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r"/>
              <a:endParaRPr lang="en-US" sz="1800">
                <a:ea typeface="黑体" charset="0"/>
                <a:cs typeface="黑体" charset="0"/>
              </a:endParaRPr>
            </a:p>
          </p:txBody>
        </p:sp>
        <p:sp>
          <p:nvSpPr>
            <p:cNvPr id="41002" name="Rectangle 42"/>
            <p:cNvSpPr>
              <a:spLocks noChangeArrowheads="1"/>
            </p:cNvSpPr>
            <p:nvPr/>
          </p:nvSpPr>
          <p:spPr bwMode="auto">
            <a:xfrm>
              <a:off x="4560" y="2736"/>
              <a:ext cx="62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sz="1800">
                  <a:ea typeface="黑体" charset="0"/>
                  <a:cs typeface="黑体" charset="0"/>
                </a:rPr>
                <a:t>地区维</a:t>
              </a:r>
              <a:endParaRPr lang="en-US" altLang="zh-CN" sz="1800">
                <a:ea typeface="黑体" charset="0"/>
                <a:cs typeface="黑体" charset="0"/>
              </a:endParaRPr>
            </a:p>
          </p:txBody>
        </p:sp>
      </p:grpSp>
    </p:spTree>
    <p:extLst>
      <p:ext uri="{BB962C8B-B14F-4D97-AF65-F5344CB8AC3E}">
        <p14:creationId xmlns:p14="http://schemas.microsoft.com/office/powerpoint/2010/main" val="14104719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0" hangingPunct="0"/>
            <a:r>
              <a:rPr kumimoji="1" lang="zh-CN" altLang="en-US" b="1" dirty="0">
                <a:latin typeface="宋体" pitchFamily="2" charset="-122"/>
                <a:ea typeface="宋体" pitchFamily="2" charset="-122"/>
              </a:rPr>
              <a:t>数据仓库的物理结构</a:t>
            </a:r>
          </a:p>
        </p:txBody>
      </p:sp>
      <p:sp>
        <p:nvSpPr>
          <p:cNvPr id="43011" name="Rectangle 3"/>
          <p:cNvSpPr>
            <a:spLocks noGrp="1" noChangeArrowheads="1"/>
          </p:cNvSpPr>
          <p:nvPr>
            <p:ph type="body" idx="1"/>
          </p:nvPr>
        </p:nvSpPr>
        <p:spPr/>
        <p:txBody>
          <a:bodyPr/>
          <a:lstStyle/>
          <a:p>
            <a:r>
              <a:rPr lang="zh-CN" altLang="en-US"/>
              <a:t>事实表设计</a:t>
            </a:r>
            <a:endParaRPr lang="en-US" altLang="zh-CN"/>
          </a:p>
          <a:p>
            <a:pPr>
              <a:buFontTx/>
              <a:buNone/>
            </a:pPr>
            <a:r>
              <a:rPr lang="en-US" altLang="zh-CN" sz="1800"/>
              <a:t>	</a:t>
            </a:r>
            <a:r>
              <a:rPr lang="zh-CN" altLang="en-US" sz="1800"/>
              <a:t>每个事实数据表都应该由两个部分组成，一个由多个部分组成的索引和一些由这些索引所描述的数据。</a:t>
            </a:r>
            <a:endParaRPr lang="en-US" altLang="zh-CN" sz="1800"/>
          </a:p>
          <a:p>
            <a:pPr lvl="1"/>
            <a:r>
              <a:rPr lang="zh-CN" altLang="en-US" sz="2400"/>
              <a:t>索引部分</a:t>
            </a:r>
            <a:endParaRPr lang="en-US" altLang="zh-CN" sz="2400"/>
          </a:p>
          <a:p>
            <a:pPr lvl="1">
              <a:buFont typeface="Wingdings" charset="0"/>
              <a:buNone/>
            </a:pPr>
            <a:r>
              <a:rPr lang="en-US" altLang="zh-CN" sz="1800"/>
              <a:t>	</a:t>
            </a:r>
            <a:r>
              <a:rPr lang="zh-CN" altLang="en-US" sz="1800"/>
              <a:t>索引部分包含着与描述事实数据特征的维表相关联的外键信息。</a:t>
            </a:r>
            <a:endParaRPr lang="en-US" altLang="zh-CN" sz="1800"/>
          </a:p>
          <a:p>
            <a:pPr lvl="1"/>
            <a:r>
              <a:rPr lang="zh-CN" altLang="en-US" sz="2400"/>
              <a:t>数据部分</a:t>
            </a:r>
            <a:endParaRPr lang="en-US" altLang="zh-CN" sz="2400"/>
          </a:p>
          <a:p>
            <a:pPr lvl="1">
              <a:buFont typeface="Wingdings" charset="0"/>
              <a:buNone/>
            </a:pPr>
            <a:r>
              <a:rPr lang="en-US" altLang="zh-CN" sz="1800"/>
              <a:t>	</a:t>
            </a:r>
            <a:r>
              <a:rPr lang="zh-CN" altLang="en-US" sz="1800"/>
              <a:t>数据部分是事实表中真正要存放的事实数据。</a:t>
            </a:r>
            <a:endParaRPr lang="en-US" altLang="zh-CN" sz="2400"/>
          </a:p>
        </p:txBody>
      </p:sp>
    </p:spTree>
    <p:extLst>
      <p:ext uri="{BB962C8B-B14F-4D97-AF65-F5344CB8AC3E}">
        <p14:creationId xmlns:p14="http://schemas.microsoft.com/office/powerpoint/2010/main" val="3011338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0" hangingPunct="0"/>
            <a:r>
              <a:rPr kumimoji="1" lang="zh-CN" altLang="en-US" b="1" dirty="0">
                <a:latin typeface="宋体" pitchFamily="2" charset="-122"/>
                <a:ea typeface="宋体" pitchFamily="2" charset="-122"/>
              </a:rPr>
              <a:t>数据仓库的物理结构</a:t>
            </a:r>
          </a:p>
        </p:txBody>
      </p:sp>
      <p:sp>
        <p:nvSpPr>
          <p:cNvPr id="44092" name="Rectangle 60"/>
          <p:cNvSpPr>
            <a:spLocks noGrp="1" noChangeArrowheads="1"/>
          </p:cNvSpPr>
          <p:nvPr>
            <p:ph type="body" idx="1"/>
          </p:nvPr>
        </p:nvSpPr>
        <p:spPr>
          <a:xfrm>
            <a:off x="914400" y="1447800"/>
            <a:ext cx="7696200" cy="5029200"/>
          </a:xfrm>
          <a:noFill/>
          <a:ln/>
        </p:spPr>
        <p:txBody>
          <a:bodyPr/>
          <a:lstStyle/>
          <a:p>
            <a:pPr>
              <a:buFontTx/>
              <a:buNone/>
            </a:pPr>
            <a:r>
              <a:rPr lang="zh-CN" altLang="en-US" sz="1800"/>
              <a:t>事实表示例：</a:t>
            </a:r>
            <a:endParaRPr lang="en-US" altLang="zh-CN" sz="1800"/>
          </a:p>
          <a:p>
            <a:pPr>
              <a:buFontTx/>
              <a:buNone/>
            </a:pPr>
            <a:r>
              <a:rPr lang="en-US" altLang="zh-CN" sz="1800"/>
              <a:t>	</a:t>
            </a:r>
            <a:r>
              <a:rPr lang="zh-CN" altLang="en-US" sz="1800"/>
              <a:t>前五列为索引部分，后三列是事实数据部分</a:t>
            </a:r>
            <a:endParaRPr lang="en-US" altLang="zh-CN" sz="1800"/>
          </a:p>
        </p:txBody>
      </p:sp>
      <p:grpSp>
        <p:nvGrpSpPr>
          <p:cNvPr id="44118" name="Group 86"/>
          <p:cNvGrpSpPr>
            <a:grpSpLocks/>
          </p:cNvGrpSpPr>
          <p:nvPr/>
        </p:nvGrpSpPr>
        <p:grpSpPr bwMode="auto">
          <a:xfrm>
            <a:off x="990600" y="2209800"/>
            <a:ext cx="7315200" cy="4114800"/>
            <a:chOff x="624" y="1392"/>
            <a:chExt cx="4752" cy="2810"/>
          </a:xfrm>
        </p:grpSpPr>
        <p:grpSp>
          <p:nvGrpSpPr>
            <p:cNvPr id="44037" name="Group 5"/>
            <p:cNvGrpSpPr>
              <a:grpSpLocks/>
            </p:cNvGrpSpPr>
            <p:nvPr/>
          </p:nvGrpSpPr>
          <p:grpSpPr bwMode="auto">
            <a:xfrm>
              <a:off x="628" y="1394"/>
              <a:ext cx="1235" cy="266"/>
              <a:chOff x="0" y="0"/>
              <a:chExt cx="877" cy="360"/>
            </a:xfrm>
          </p:grpSpPr>
          <p:sp>
            <p:nvSpPr>
              <p:cNvPr id="44038" name="Rectangle 6"/>
              <p:cNvSpPr>
                <a:spLocks noChangeArrowheads="1"/>
              </p:cNvSpPr>
              <p:nvPr/>
            </p:nvSpPr>
            <p:spPr bwMode="auto">
              <a:xfrm>
                <a:off x="12" y="12"/>
                <a:ext cx="853" cy="336"/>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r>
                  <a:rPr lang="zh-CN" altLang="en-US" sz="1800">
                    <a:latin typeface="黑体" charset="0"/>
                    <a:ea typeface="黑体" charset="0"/>
                    <a:cs typeface="黑体" charset="0"/>
                  </a:rPr>
                  <a:t>列</a:t>
                </a:r>
                <a:endParaRPr lang="en-US" altLang="zh-CN" sz="1800" b="1">
                  <a:ea typeface="仿宋_GB2312" charset="0"/>
                  <a:cs typeface="仿宋_GB2312" charset="0"/>
                </a:endParaRPr>
              </a:p>
            </p:txBody>
          </p:sp>
          <p:sp>
            <p:nvSpPr>
              <p:cNvPr id="44039" name="Rectangle 7"/>
              <p:cNvSpPr>
                <a:spLocks noChangeArrowheads="1"/>
              </p:cNvSpPr>
              <p:nvPr/>
            </p:nvSpPr>
            <p:spPr bwMode="auto">
              <a:xfrm>
                <a:off x="0" y="0"/>
                <a:ext cx="877" cy="360"/>
              </a:xfrm>
              <a:prstGeom prst="rect">
                <a:avLst/>
              </a:prstGeom>
              <a:noFill/>
              <a:ln w="7">
                <a:solidFill>
                  <a:schemeClr val="bg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44040" name="Group 8"/>
            <p:cNvGrpSpPr>
              <a:grpSpLocks/>
            </p:cNvGrpSpPr>
            <p:nvPr/>
          </p:nvGrpSpPr>
          <p:grpSpPr bwMode="auto">
            <a:xfrm>
              <a:off x="1863" y="1394"/>
              <a:ext cx="3509" cy="266"/>
              <a:chOff x="877" y="0"/>
              <a:chExt cx="2493" cy="360"/>
            </a:xfrm>
          </p:grpSpPr>
          <p:sp>
            <p:nvSpPr>
              <p:cNvPr id="44041" name="Rectangle 9"/>
              <p:cNvSpPr>
                <a:spLocks noChangeArrowheads="1"/>
              </p:cNvSpPr>
              <p:nvPr/>
            </p:nvSpPr>
            <p:spPr bwMode="auto">
              <a:xfrm>
                <a:off x="889" y="12"/>
                <a:ext cx="2469" cy="336"/>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r>
                  <a:rPr lang="zh-CN" altLang="en-US" sz="1800">
                    <a:latin typeface="黑体" charset="0"/>
                    <a:ea typeface="黑体" charset="0"/>
                    <a:cs typeface="黑体" charset="0"/>
                  </a:rPr>
                  <a:t>描述</a:t>
                </a:r>
                <a:endParaRPr lang="en-US" altLang="zh-CN"/>
              </a:p>
            </p:txBody>
          </p:sp>
          <p:sp>
            <p:nvSpPr>
              <p:cNvPr id="44042" name="Rectangle 10"/>
              <p:cNvSpPr>
                <a:spLocks noChangeArrowheads="1"/>
              </p:cNvSpPr>
              <p:nvPr/>
            </p:nvSpPr>
            <p:spPr bwMode="auto">
              <a:xfrm>
                <a:off x="877" y="0"/>
                <a:ext cx="2493" cy="360"/>
              </a:xfrm>
              <a:prstGeom prst="rect">
                <a:avLst/>
              </a:prstGeom>
              <a:noFill/>
              <a:ln w="7">
                <a:solidFill>
                  <a:schemeClr val="bg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44043" name="Group 11"/>
            <p:cNvGrpSpPr>
              <a:grpSpLocks/>
            </p:cNvGrpSpPr>
            <p:nvPr/>
          </p:nvGrpSpPr>
          <p:grpSpPr bwMode="auto">
            <a:xfrm>
              <a:off x="628" y="1678"/>
              <a:ext cx="1235" cy="267"/>
              <a:chOff x="0" y="384"/>
              <a:chExt cx="877" cy="360"/>
            </a:xfrm>
          </p:grpSpPr>
          <p:sp>
            <p:nvSpPr>
              <p:cNvPr id="44044" name="Rectangle 12"/>
              <p:cNvSpPr>
                <a:spLocks noChangeArrowheads="1"/>
              </p:cNvSpPr>
              <p:nvPr/>
            </p:nvSpPr>
            <p:spPr bwMode="auto">
              <a:xfrm>
                <a:off x="12" y="396"/>
                <a:ext cx="853" cy="336"/>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just"/>
                <a:r>
                  <a:rPr lang="en-US" altLang="zh-CN" sz="1800" b="1" i="1">
                    <a:ea typeface="仿宋_GB2312" charset="0"/>
                    <a:cs typeface="仿宋_GB2312" charset="0"/>
                  </a:rPr>
                  <a:t>time _id</a:t>
                </a:r>
              </a:p>
            </p:txBody>
          </p:sp>
          <p:sp>
            <p:nvSpPr>
              <p:cNvPr id="44045" name="Rectangle 13"/>
              <p:cNvSpPr>
                <a:spLocks noChangeArrowheads="1"/>
              </p:cNvSpPr>
              <p:nvPr/>
            </p:nvSpPr>
            <p:spPr bwMode="auto">
              <a:xfrm>
                <a:off x="0" y="384"/>
                <a:ext cx="877" cy="360"/>
              </a:xfrm>
              <a:prstGeom prst="rect">
                <a:avLst/>
              </a:prstGeom>
              <a:noFill/>
              <a:ln w="7">
                <a:solidFill>
                  <a:schemeClr val="bg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44046" name="Group 14"/>
            <p:cNvGrpSpPr>
              <a:grpSpLocks/>
            </p:cNvGrpSpPr>
            <p:nvPr/>
          </p:nvGrpSpPr>
          <p:grpSpPr bwMode="auto">
            <a:xfrm>
              <a:off x="1863" y="1678"/>
              <a:ext cx="3509" cy="267"/>
              <a:chOff x="877" y="384"/>
              <a:chExt cx="2493" cy="360"/>
            </a:xfrm>
          </p:grpSpPr>
          <p:sp>
            <p:nvSpPr>
              <p:cNvPr id="44047" name="Rectangle 15"/>
              <p:cNvSpPr>
                <a:spLocks noChangeArrowheads="1"/>
              </p:cNvSpPr>
              <p:nvPr/>
            </p:nvSpPr>
            <p:spPr bwMode="auto">
              <a:xfrm>
                <a:off x="889" y="396"/>
                <a:ext cx="2469" cy="336"/>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just"/>
                <a:r>
                  <a:rPr lang="zh-CN" altLang="en-US" sz="1800">
                    <a:latin typeface="黑体" charset="0"/>
                    <a:ea typeface="黑体" charset="0"/>
                    <a:cs typeface="黑体" charset="0"/>
                  </a:rPr>
                  <a:t>时间维表</a:t>
                </a:r>
                <a:r>
                  <a:rPr lang="en-US" altLang="zh-CN" sz="1800">
                    <a:latin typeface="黑体" charset="0"/>
                    <a:ea typeface="黑体" charset="0"/>
                    <a:cs typeface="黑体" charset="0"/>
                  </a:rPr>
                  <a:t> </a:t>
                </a:r>
                <a:r>
                  <a:rPr lang="en-US" altLang="zh-CN" sz="1800" b="1">
                    <a:ea typeface="仿宋_GB2312" charset="0"/>
                    <a:cs typeface="仿宋_GB2312" charset="0"/>
                  </a:rPr>
                  <a:t>Dim_time</a:t>
                </a:r>
                <a:r>
                  <a:rPr lang="en-US" altLang="zh-CN" sz="1800">
                    <a:latin typeface="黑体" charset="0"/>
                    <a:ea typeface="黑体" charset="0"/>
                    <a:cs typeface="黑体" charset="0"/>
                  </a:rPr>
                  <a:t> </a:t>
                </a:r>
                <a:r>
                  <a:rPr lang="zh-CN" altLang="en-US" sz="1800">
                    <a:latin typeface="黑体" charset="0"/>
                    <a:ea typeface="黑体" charset="0"/>
                    <a:cs typeface="黑体" charset="0"/>
                  </a:rPr>
                  <a:t>的外键</a:t>
                </a:r>
                <a:endParaRPr lang="en-US" altLang="zh-CN" sz="1800">
                  <a:latin typeface="黑体" charset="0"/>
                  <a:ea typeface="黑体" charset="0"/>
                  <a:cs typeface="黑体" charset="0"/>
                </a:endParaRPr>
              </a:p>
            </p:txBody>
          </p:sp>
          <p:sp>
            <p:nvSpPr>
              <p:cNvPr id="44048" name="Rectangle 16"/>
              <p:cNvSpPr>
                <a:spLocks noChangeArrowheads="1"/>
              </p:cNvSpPr>
              <p:nvPr/>
            </p:nvSpPr>
            <p:spPr bwMode="auto">
              <a:xfrm>
                <a:off x="877" y="384"/>
                <a:ext cx="2493" cy="360"/>
              </a:xfrm>
              <a:prstGeom prst="rect">
                <a:avLst/>
              </a:prstGeom>
              <a:noFill/>
              <a:ln w="7">
                <a:solidFill>
                  <a:schemeClr val="bg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44049" name="Group 17"/>
            <p:cNvGrpSpPr>
              <a:grpSpLocks/>
            </p:cNvGrpSpPr>
            <p:nvPr/>
          </p:nvGrpSpPr>
          <p:grpSpPr bwMode="auto">
            <a:xfrm>
              <a:off x="628" y="1962"/>
              <a:ext cx="1235" cy="267"/>
              <a:chOff x="0" y="768"/>
              <a:chExt cx="877" cy="360"/>
            </a:xfrm>
          </p:grpSpPr>
          <p:sp>
            <p:nvSpPr>
              <p:cNvPr id="44050" name="Rectangle 18"/>
              <p:cNvSpPr>
                <a:spLocks noChangeArrowheads="1"/>
              </p:cNvSpPr>
              <p:nvPr/>
            </p:nvSpPr>
            <p:spPr bwMode="auto">
              <a:xfrm>
                <a:off x="12" y="780"/>
                <a:ext cx="853" cy="336"/>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just"/>
                <a:r>
                  <a:rPr lang="en-US" altLang="zh-CN" sz="1800" b="1" i="1">
                    <a:ea typeface="仿宋_GB2312" charset="0"/>
                    <a:cs typeface="仿宋_GB2312" charset="0"/>
                  </a:rPr>
                  <a:t>swbm _id</a:t>
                </a:r>
              </a:p>
            </p:txBody>
          </p:sp>
          <p:sp>
            <p:nvSpPr>
              <p:cNvPr id="44051" name="Rectangle 19"/>
              <p:cNvSpPr>
                <a:spLocks noChangeArrowheads="1"/>
              </p:cNvSpPr>
              <p:nvPr/>
            </p:nvSpPr>
            <p:spPr bwMode="auto">
              <a:xfrm>
                <a:off x="0" y="768"/>
                <a:ext cx="877" cy="360"/>
              </a:xfrm>
              <a:prstGeom prst="rect">
                <a:avLst/>
              </a:prstGeom>
              <a:noFill/>
              <a:ln w="7">
                <a:solidFill>
                  <a:schemeClr val="bg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44052" name="Group 20"/>
            <p:cNvGrpSpPr>
              <a:grpSpLocks/>
            </p:cNvGrpSpPr>
            <p:nvPr/>
          </p:nvGrpSpPr>
          <p:grpSpPr bwMode="auto">
            <a:xfrm>
              <a:off x="1863" y="1962"/>
              <a:ext cx="3509" cy="267"/>
              <a:chOff x="877" y="768"/>
              <a:chExt cx="2493" cy="360"/>
            </a:xfrm>
          </p:grpSpPr>
          <p:sp>
            <p:nvSpPr>
              <p:cNvPr id="44053" name="Rectangle 21"/>
              <p:cNvSpPr>
                <a:spLocks noChangeArrowheads="1"/>
              </p:cNvSpPr>
              <p:nvPr/>
            </p:nvSpPr>
            <p:spPr bwMode="auto">
              <a:xfrm>
                <a:off x="889" y="780"/>
                <a:ext cx="2469" cy="336"/>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just"/>
                <a:r>
                  <a:rPr lang="zh-CN" altLang="en-US" sz="1800">
                    <a:latin typeface="黑体" charset="0"/>
                    <a:ea typeface="黑体" charset="0"/>
                    <a:cs typeface="黑体" charset="0"/>
                  </a:rPr>
                  <a:t>税务机关维表</a:t>
                </a:r>
                <a:r>
                  <a:rPr lang="en-US" altLang="zh-CN" sz="1800">
                    <a:latin typeface="黑体" charset="0"/>
                    <a:ea typeface="黑体" charset="0"/>
                    <a:cs typeface="黑体" charset="0"/>
                  </a:rPr>
                  <a:t> </a:t>
                </a:r>
                <a:r>
                  <a:rPr lang="en-US" altLang="zh-CN" sz="1800" b="1">
                    <a:ea typeface="仿宋_GB2312" charset="0"/>
                    <a:cs typeface="仿宋_GB2312" charset="0"/>
                  </a:rPr>
                  <a:t>Dim_swbm </a:t>
                </a:r>
                <a:r>
                  <a:rPr lang="zh-CN" altLang="en-US" sz="1800">
                    <a:latin typeface="黑体" charset="0"/>
                    <a:ea typeface="黑体" charset="0"/>
                    <a:cs typeface="黑体" charset="0"/>
                  </a:rPr>
                  <a:t>的外键</a:t>
                </a:r>
                <a:endParaRPr lang="en-US" altLang="zh-CN" sz="1800">
                  <a:latin typeface="黑体" charset="0"/>
                  <a:ea typeface="黑体" charset="0"/>
                  <a:cs typeface="黑体" charset="0"/>
                </a:endParaRPr>
              </a:p>
            </p:txBody>
          </p:sp>
          <p:sp>
            <p:nvSpPr>
              <p:cNvPr id="44054" name="Rectangle 22"/>
              <p:cNvSpPr>
                <a:spLocks noChangeArrowheads="1"/>
              </p:cNvSpPr>
              <p:nvPr/>
            </p:nvSpPr>
            <p:spPr bwMode="auto">
              <a:xfrm>
                <a:off x="877" y="768"/>
                <a:ext cx="2493" cy="360"/>
              </a:xfrm>
              <a:prstGeom prst="rect">
                <a:avLst/>
              </a:prstGeom>
              <a:noFill/>
              <a:ln w="7">
                <a:solidFill>
                  <a:schemeClr val="bg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44055" name="Group 23"/>
            <p:cNvGrpSpPr>
              <a:grpSpLocks/>
            </p:cNvGrpSpPr>
            <p:nvPr/>
          </p:nvGrpSpPr>
          <p:grpSpPr bwMode="auto">
            <a:xfrm>
              <a:off x="628" y="2247"/>
              <a:ext cx="1235" cy="266"/>
              <a:chOff x="0" y="1152"/>
              <a:chExt cx="877" cy="360"/>
            </a:xfrm>
          </p:grpSpPr>
          <p:sp>
            <p:nvSpPr>
              <p:cNvPr id="44056" name="Rectangle 24"/>
              <p:cNvSpPr>
                <a:spLocks noChangeArrowheads="1"/>
              </p:cNvSpPr>
              <p:nvPr/>
            </p:nvSpPr>
            <p:spPr bwMode="auto">
              <a:xfrm>
                <a:off x="12" y="1164"/>
                <a:ext cx="853" cy="336"/>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just"/>
                <a:r>
                  <a:rPr lang="en-US" altLang="zh-CN" sz="1800" b="1" i="1">
                    <a:ea typeface="仿宋_GB2312" charset="0"/>
                    <a:cs typeface="仿宋_GB2312" charset="0"/>
                  </a:rPr>
                  <a:t>jjxz _id</a:t>
                </a:r>
              </a:p>
            </p:txBody>
          </p:sp>
          <p:sp>
            <p:nvSpPr>
              <p:cNvPr id="44057" name="Rectangle 25"/>
              <p:cNvSpPr>
                <a:spLocks noChangeArrowheads="1"/>
              </p:cNvSpPr>
              <p:nvPr/>
            </p:nvSpPr>
            <p:spPr bwMode="auto">
              <a:xfrm>
                <a:off x="0" y="1152"/>
                <a:ext cx="877" cy="360"/>
              </a:xfrm>
              <a:prstGeom prst="rect">
                <a:avLst/>
              </a:prstGeom>
              <a:noFill/>
              <a:ln w="7">
                <a:solidFill>
                  <a:schemeClr val="bg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44058" name="Group 26"/>
            <p:cNvGrpSpPr>
              <a:grpSpLocks/>
            </p:cNvGrpSpPr>
            <p:nvPr/>
          </p:nvGrpSpPr>
          <p:grpSpPr bwMode="auto">
            <a:xfrm>
              <a:off x="1863" y="2247"/>
              <a:ext cx="3509" cy="266"/>
              <a:chOff x="877" y="1152"/>
              <a:chExt cx="2493" cy="360"/>
            </a:xfrm>
          </p:grpSpPr>
          <p:sp>
            <p:nvSpPr>
              <p:cNvPr id="44059" name="Rectangle 27"/>
              <p:cNvSpPr>
                <a:spLocks noChangeArrowheads="1"/>
              </p:cNvSpPr>
              <p:nvPr/>
            </p:nvSpPr>
            <p:spPr bwMode="auto">
              <a:xfrm>
                <a:off x="889" y="1164"/>
                <a:ext cx="2469" cy="336"/>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just"/>
                <a:r>
                  <a:rPr lang="zh-CN" altLang="en-US" sz="1800">
                    <a:latin typeface="黑体" charset="0"/>
                    <a:ea typeface="黑体" charset="0"/>
                    <a:cs typeface="黑体" charset="0"/>
                  </a:rPr>
                  <a:t>经济性质维表</a:t>
                </a:r>
                <a:r>
                  <a:rPr lang="en-US" altLang="zh-CN" sz="1800">
                    <a:latin typeface="黑体" charset="0"/>
                    <a:ea typeface="黑体" charset="0"/>
                    <a:cs typeface="黑体" charset="0"/>
                  </a:rPr>
                  <a:t> </a:t>
                </a:r>
                <a:r>
                  <a:rPr lang="en-US" altLang="zh-CN" sz="1800" b="1">
                    <a:ea typeface="仿宋_GB2312" charset="0"/>
                    <a:cs typeface="仿宋_GB2312" charset="0"/>
                  </a:rPr>
                  <a:t>Dim_jjxz</a:t>
                </a:r>
                <a:r>
                  <a:rPr lang="en-US" altLang="zh-CN" sz="1800">
                    <a:latin typeface="黑体" charset="0"/>
                    <a:ea typeface="黑体" charset="0"/>
                    <a:cs typeface="黑体" charset="0"/>
                  </a:rPr>
                  <a:t> </a:t>
                </a:r>
                <a:r>
                  <a:rPr lang="zh-CN" altLang="en-US" sz="1800">
                    <a:latin typeface="黑体" charset="0"/>
                    <a:ea typeface="黑体" charset="0"/>
                    <a:cs typeface="黑体" charset="0"/>
                  </a:rPr>
                  <a:t>的外键</a:t>
                </a:r>
                <a:endParaRPr lang="en-US" altLang="zh-CN" sz="1800">
                  <a:latin typeface="黑体" charset="0"/>
                  <a:ea typeface="黑体" charset="0"/>
                  <a:cs typeface="黑体" charset="0"/>
                </a:endParaRPr>
              </a:p>
            </p:txBody>
          </p:sp>
          <p:sp>
            <p:nvSpPr>
              <p:cNvPr id="44060" name="Rectangle 28"/>
              <p:cNvSpPr>
                <a:spLocks noChangeArrowheads="1"/>
              </p:cNvSpPr>
              <p:nvPr/>
            </p:nvSpPr>
            <p:spPr bwMode="auto">
              <a:xfrm>
                <a:off x="877" y="1152"/>
                <a:ext cx="2493" cy="360"/>
              </a:xfrm>
              <a:prstGeom prst="rect">
                <a:avLst/>
              </a:prstGeom>
              <a:noFill/>
              <a:ln w="7">
                <a:solidFill>
                  <a:schemeClr val="bg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44061" name="Group 29"/>
            <p:cNvGrpSpPr>
              <a:grpSpLocks/>
            </p:cNvGrpSpPr>
            <p:nvPr/>
          </p:nvGrpSpPr>
          <p:grpSpPr bwMode="auto">
            <a:xfrm>
              <a:off x="628" y="2531"/>
              <a:ext cx="1235" cy="266"/>
              <a:chOff x="0" y="1536"/>
              <a:chExt cx="877" cy="360"/>
            </a:xfrm>
          </p:grpSpPr>
          <p:sp>
            <p:nvSpPr>
              <p:cNvPr id="44062" name="Rectangle 30"/>
              <p:cNvSpPr>
                <a:spLocks noChangeArrowheads="1"/>
              </p:cNvSpPr>
              <p:nvPr/>
            </p:nvSpPr>
            <p:spPr bwMode="auto">
              <a:xfrm>
                <a:off x="12" y="1548"/>
                <a:ext cx="853" cy="336"/>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just"/>
                <a:r>
                  <a:rPr lang="en-US" altLang="zh-CN" sz="1800" b="1" i="1">
                    <a:ea typeface="仿宋_GB2312" charset="0"/>
                    <a:cs typeface="仿宋_GB2312" charset="0"/>
                  </a:rPr>
                  <a:t>szsm _id</a:t>
                </a:r>
              </a:p>
            </p:txBody>
          </p:sp>
          <p:sp>
            <p:nvSpPr>
              <p:cNvPr id="44063" name="Rectangle 31"/>
              <p:cNvSpPr>
                <a:spLocks noChangeArrowheads="1"/>
              </p:cNvSpPr>
              <p:nvPr/>
            </p:nvSpPr>
            <p:spPr bwMode="auto">
              <a:xfrm>
                <a:off x="0" y="1536"/>
                <a:ext cx="877" cy="360"/>
              </a:xfrm>
              <a:prstGeom prst="rect">
                <a:avLst/>
              </a:prstGeom>
              <a:noFill/>
              <a:ln w="7">
                <a:solidFill>
                  <a:schemeClr val="bg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44064" name="Group 32"/>
            <p:cNvGrpSpPr>
              <a:grpSpLocks/>
            </p:cNvGrpSpPr>
            <p:nvPr/>
          </p:nvGrpSpPr>
          <p:grpSpPr bwMode="auto">
            <a:xfrm>
              <a:off x="1863" y="2531"/>
              <a:ext cx="3509" cy="266"/>
              <a:chOff x="877" y="1536"/>
              <a:chExt cx="2493" cy="360"/>
            </a:xfrm>
          </p:grpSpPr>
          <p:sp>
            <p:nvSpPr>
              <p:cNvPr id="44065" name="Rectangle 33"/>
              <p:cNvSpPr>
                <a:spLocks noChangeArrowheads="1"/>
              </p:cNvSpPr>
              <p:nvPr/>
            </p:nvSpPr>
            <p:spPr bwMode="auto">
              <a:xfrm>
                <a:off x="889" y="1548"/>
                <a:ext cx="2469" cy="336"/>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just"/>
                <a:r>
                  <a:rPr lang="zh-CN" altLang="en-US" sz="1800">
                    <a:latin typeface="黑体" charset="0"/>
                    <a:ea typeface="黑体" charset="0"/>
                    <a:cs typeface="黑体" charset="0"/>
                  </a:rPr>
                  <a:t>税种维表</a:t>
                </a:r>
                <a:r>
                  <a:rPr lang="en-US" altLang="zh-CN" sz="1800">
                    <a:latin typeface="黑体" charset="0"/>
                    <a:ea typeface="黑体" charset="0"/>
                    <a:cs typeface="黑体" charset="0"/>
                  </a:rPr>
                  <a:t> </a:t>
                </a:r>
                <a:r>
                  <a:rPr lang="en-US" altLang="zh-CN" sz="1800" b="1">
                    <a:ea typeface="仿宋_GB2312" charset="0"/>
                    <a:cs typeface="仿宋_GB2312" charset="0"/>
                  </a:rPr>
                  <a:t>Dim_szsm </a:t>
                </a:r>
                <a:r>
                  <a:rPr lang="zh-CN" altLang="en-US" sz="1800">
                    <a:latin typeface="黑体" charset="0"/>
                    <a:ea typeface="黑体" charset="0"/>
                    <a:cs typeface="黑体" charset="0"/>
                  </a:rPr>
                  <a:t>的外键</a:t>
                </a:r>
                <a:endParaRPr lang="en-US" altLang="zh-CN" sz="1800">
                  <a:latin typeface="黑体" charset="0"/>
                  <a:ea typeface="黑体" charset="0"/>
                  <a:cs typeface="黑体" charset="0"/>
                </a:endParaRPr>
              </a:p>
            </p:txBody>
          </p:sp>
          <p:sp>
            <p:nvSpPr>
              <p:cNvPr id="44066" name="Rectangle 34"/>
              <p:cNvSpPr>
                <a:spLocks noChangeArrowheads="1"/>
              </p:cNvSpPr>
              <p:nvPr/>
            </p:nvSpPr>
            <p:spPr bwMode="auto">
              <a:xfrm>
                <a:off x="877" y="1536"/>
                <a:ext cx="2493" cy="360"/>
              </a:xfrm>
              <a:prstGeom prst="rect">
                <a:avLst/>
              </a:prstGeom>
              <a:noFill/>
              <a:ln w="7">
                <a:solidFill>
                  <a:schemeClr val="bg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44067" name="Group 35"/>
            <p:cNvGrpSpPr>
              <a:grpSpLocks/>
            </p:cNvGrpSpPr>
            <p:nvPr/>
          </p:nvGrpSpPr>
          <p:grpSpPr bwMode="auto">
            <a:xfrm>
              <a:off x="628" y="2815"/>
              <a:ext cx="1235" cy="266"/>
              <a:chOff x="0" y="1920"/>
              <a:chExt cx="877" cy="360"/>
            </a:xfrm>
          </p:grpSpPr>
          <p:sp>
            <p:nvSpPr>
              <p:cNvPr id="44068" name="Rectangle 36"/>
              <p:cNvSpPr>
                <a:spLocks noChangeArrowheads="1"/>
              </p:cNvSpPr>
              <p:nvPr/>
            </p:nvSpPr>
            <p:spPr bwMode="auto">
              <a:xfrm>
                <a:off x="12" y="1932"/>
                <a:ext cx="853" cy="336"/>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just"/>
                <a:r>
                  <a:rPr lang="en-US" altLang="zh-CN" sz="1800" b="1" i="1">
                    <a:ea typeface="仿宋_GB2312" charset="0"/>
                    <a:cs typeface="仿宋_GB2312" charset="0"/>
                  </a:rPr>
                  <a:t>hy_id</a:t>
                </a:r>
              </a:p>
            </p:txBody>
          </p:sp>
          <p:sp>
            <p:nvSpPr>
              <p:cNvPr id="44069" name="Rectangle 37"/>
              <p:cNvSpPr>
                <a:spLocks noChangeArrowheads="1"/>
              </p:cNvSpPr>
              <p:nvPr/>
            </p:nvSpPr>
            <p:spPr bwMode="auto">
              <a:xfrm>
                <a:off x="0" y="1920"/>
                <a:ext cx="877" cy="360"/>
              </a:xfrm>
              <a:prstGeom prst="rect">
                <a:avLst/>
              </a:prstGeom>
              <a:noFill/>
              <a:ln w="7">
                <a:solidFill>
                  <a:schemeClr val="bg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44070" name="Group 38"/>
            <p:cNvGrpSpPr>
              <a:grpSpLocks/>
            </p:cNvGrpSpPr>
            <p:nvPr/>
          </p:nvGrpSpPr>
          <p:grpSpPr bwMode="auto">
            <a:xfrm>
              <a:off x="1863" y="2815"/>
              <a:ext cx="3509" cy="266"/>
              <a:chOff x="877" y="1920"/>
              <a:chExt cx="2493" cy="360"/>
            </a:xfrm>
          </p:grpSpPr>
          <p:sp>
            <p:nvSpPr>
              <p:cNvPr id="44071" name="Rectangle 39"/>
              <p:cNvSpPr>
                <a:spLocks noChangeArrowheads="1"/>
              </p:cNvSpPr>
              <p:nvPr/>
            </p:nvSpPr>
            <p:spPr bwMode="auto">
              <a:xfrm>
                <a:off x="889" y="1932"/>
                <a:ext cx="2469" cy="336"/>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just"/>
                <a:r>
                  <a:rPr lang="zh-CN" altLang="en-US" sz="1800">
                    <a:latin typeface="黑体" charset="0"/>
                    <a:ea typeface="黑体" charset="0"/>
                    <a:cs typeface="黑体" charset="0"/>
                  </a:rPr>
                  <a:t>行业维表</a:t>
                </a:r>
                <a:r>
                  <a:rPr lang="en-US" altLang="zh-CN" sz="1800">
                    <a:latin typeface="黑体" charset="0"/>
                    <a:ea typeface="黑体" charset="0"/>
                    <a:cs typeface="黑体" charset="0"/>
                  </a:rPr>
                  <a:t> </a:t>
                </a:r>
                <a:r>
                  <a:rPr lang="en-US" altLang="zh-CN" sz="1800" b="1">
                    <a:ea typeface="仿宋_GB2312" charset="0"/>
                    <a:cs typeface="仿宋_GB2312" charset="0"/>
                  </a:rPr>
                  <a:t>Dim_hy </a:t>
                </a:r>
                <a:r>
                  <a:rPr lang="zh-CN" altLang="en-US" sz="1800">
                    <a:latin typeface="黑体" charset="0"/>
                    <a:ea typeface="黑体" charset="0"/>
                    <a:cs typeface="黑体" charset="0"/>
                  </a:rPr>
                  <a:t>的外键</a:t>
                </a:r>
                <a:endParaRPr lang="en-US" altLang="zh-CN" sz="1800">
                  <a:latin typeface="黑体" charset="0"/>
                  <a:ea typeface="黑体" charset="0"/>
                  <a:cs typeface="黑体" charset="0"/>
                </a:endParaRPr>
              </a:p>
            </p:txBody>
          </p:sp>
          <p:sp>
            <p:nvSpPr>
              <p:cNvPr id="44072" name="Rectangle 40"/>
              <p:cNvSpPr>
                <a:spLocks noChangeArrowheads="1"/>
              </p:cNvSpPr>
              <p:nvPr/>
            </p:nvSpPr>
            <p:spPr bwMode="auto">
              <a:xfrm>
                <a:off x="877" y="1920"/>
                <a:ext cx="2493" cy="360"/>
              </a:xfrm>
              <a:prstGeom prst="rect">
                <a:avLst/>
              </a:prstGeom>
              <a:noFill/>
              <a:ln w="7">
                <a:solidFill>
                  <a:schemeClr val="bg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44073" name="Group 41"/>
            <p:cNvGrpSpPr>
              <a:grpSpLocks/>
            </p:cNvGrpSpPr>
            <p:nvPr/>
          </p:nvGrpSpPr>
          <p:grpSpPr bwMode="auto">
            <a:xfrm>
              <a:off x="628" y="3099"/>
              <a:ext cx="1235" cy="267"/>
              <a:chOff x="0" y="2304"/>
              <a:chExt cx="877" cy="360"/>
            </a:xfrm>
          </p:grpSpPr>
          <p:sp>
            <p:nvSpPr>
              <p:cNvPr id="44074" name="Rectangle 42"/>
              <p:cNvSpPr>
                <a:spLocks noChangeArrowheads="1"/>
              </p:cNvSpPr>
              <p:nvPr/>
            </p:nvSpPr>
            <p:spPr bwMode="auto">
              <a:xfrm>
                <a:off x="12" y="2316"/>
                <a:ext cx="853" cy="336"/>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just"/>
                <a:r>
                  <a:rPr lang="en-US" altLang="zh-CN" sz="1800" b="1">
                    <a:ea typeface="仿宋_GB2312" charset="0"/>
                    <a:cs typeface="仿宋_GB2312" charset="0"/>
                  </a:rPr>
                  <a:t>Yzsj</a:t>
                </a:r>
              </a:p>
            </p:txBody>
          </p:sp>
          <p:sp>
            <p:nvSpPr>
              <p:cNvPr id="44075" name="Rectangle 43"/>
              <p:cNvSpPr>
                <a:spLocks noChangeArrowheads="1"/>
              </p:cNvSpPr>
              <p:nvPr/>
            </p:nvSpPr>
            <p:spPr bwMode="auto">
              <a:xfrm>
                <a:off x="0" y="2304"/>
                <a:ext cx="877" cy="360"/>
              </a:xfrm>
              <a:prstGeom prst="rect">
                <a:avLst/>
              </a:prstGeom>
              <a:noFill/>
              <a:ln w="7">
                <a:solidFill>
                  <a:schemeClr val="bg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44076" name="Group 44"/>
            <p:cNvGrpSpPr>
              <a:grpSpLocks/>
            </p:cNvGrpSpPr>
            <p:nvPr/>
          </p:nvGrpSpPr>
          <p:grpSpPr bwMode="auto">
            <a:xfrm>
              <a:off x="1863" y="3099"/>
              <a:ext cx="3509" cy="267"/>
              <a:chOff x="877" y="2304"/>
              <a:chExt cx="2493" cy="360"/>
            </a:xfrm>
          </p:grpSpPr>
          <p:sp>
            <p:nvSpPr>
              <p:cNvPr id="44077" name="Rectangle 45"/>
              <p:cNvSpPr>
                <a:spLocks noChangeArrowheads="1"/>
              </p:cNvSpPr>
              <p:nvPr/>
            </p:nvSpPr>
            <p:spPr bwMode="auto">
              <a:xfrm>
                <a:off x="889" y="2316"/>
                <a:ext cx="2469" cy="336"/>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just"/>
                <a:r>
                  <a:rPr lang="zh-CN" altLang="en-US" sz="1800">
                    <a:latin typeface="黑体" charset="0"/>
                    <a:ea typeface="黑体" charset="0"/>
                    <a:cs typeface="黑体" charset="0"/>
                  </a:rPr>
                  <a:t>包含本月应征税款的列</a:t>
                </a:r>
                <a:endParaRPr lang="en-US" altLang="zh-CN" sz="1800">
                  <a:latin typeface="黑体" charset="0"/>
                  <a:ea typeface="黑体" charset="0"/>
                  <a:cs typeface="黑体" charset="0"/>
                </a:endParaRPr>
              </a:p>
            </p:txBody>
          </p:sp>
          <p:sp>
            <p:nvSpPr>
              <p:cNvPr id="44078" name="Rectangle 46"/>
              <p:cNvSpPr>
                <a:spLocks noChangeArrowheads="1"/>
              </p:cNvSpPr>
              <p:nvPr/>
            </p:nvSpPr>
            <p:spPr bwMode="auto">
              <a:xfrm>
                <a:off x="877" y="2304"/>
                <a:ext cx="2493" cy="360"/>
              </a:xfrm>
              <a:prstGeom prst="rect">
                <a:avLst/>
              </a:prstGeom>
              <a:noFill/>
              <a:ln w="7">
                <a:solidFill>
                  <a:schemeClr val="bg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44079" name="Group 47"/>
            <p:cNvGrpSpPr>
              <a:grpSpLocks/>
            </p:cNvGrpSpPr>
            <p:nvPr/>
          </p:nvGrpSpPr>
          <p:grpSpPr bwMode="auto">
            <a:xfrm>
              <a:off x="628" y="3383"/>
              <a:ext cx="1235" cy="267"/>
              <a:chOff x="0" y="2688"/>
              <a:chExt cx="877" cy="360"/>
            </a:xfrm>
          </p:grpSpPr>
          <p:sp>
            <p:nvSpPr>
              <p:cNvPr id="44080" name="Rectangle 48"/>
              <p:cNvSpPr>
                <a:spLocks noChangeArrowheads="1"/>
              </p:cNvSpPr>
              <p:nvPr/>
            </p:nvSpPr>
            <p:spPr bwMode="auto">
              <a:xfrm>
                <a:off x="12" y="2700"/>
                <a:ext cx="853" cy="336"/>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just"/>
                <a:r>
                  <a:rPr lang="en-US" altLang="zh-CN" sz="1800" b="1">
                    <a:ea typeface="仿宋_GB2312" charset="0"/>
                    <a:cs typeface="仿宋_GB2312" charset="0"/>
                  </a:rPr>
                  <a:t>Djs</a:t>
                </a:r>
              </a:p>
            </p:txBody>
          </p:sp>
          <p:sp>
            <p:nvSpPr>
              <p:cNvPr id="44081" name="Rectangle 49"/>
              <p:cNvSpPr>
                <a:spLocks noChangeArrowheads="1"/>
              </p:cNvSpPr>
              <p:nvPr/>
            </p:nvSpPr>
            <p:spPr bwMode="auto">
              <a:xfrm>
                <a:off x="0" y="2688"/>
                <a:ext cx="877" cy="360"/>
              </a:xfrm>
              <a:prstGeom prst="rect">
                <a:avLst/>
              </a:prstGeom>
              <a:noFill/>
              <a:ln w="7">
                <a:solidFill>
                  <a:schemeClr val="bg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44082" name="Group 50"/>
            <p:cNvGrpSpPr>
              <a:grpSpLocks/>
            </p:cNvGrpSpPr>
            <p:nvPr/>
          </p:nvGrpSpPr>
          <p:grpSpPr bwMode="auto">
            <a:xfrm>
              <a:off x="1863" y="3383"/>
              <a:ext cx="3509" cy="267"/>
              <a:chOff x="877" y="2688"/>
              <a:chExt cx="2493" cy="360"/>
            </a:xfrm>
          </p:grpSpPr>
          <p:sp>
            <p:nvSpPr>
              <p:cNvPr id="44083" name="Rectangle 51"/>
              <p:cNvSpPr>
                <a:spLocks noChangeArrowheads="1"/>
              </p:cNvSpPr>
              <p:nvPr/>
            </p:nvSpPr>
            <p:spPr bwMode="auto">
              <a:xfrm>
                <a:off x="889" y="2700"/>
                <a:ext cx="2469" cy="336"/>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just"/>
                <a:r>
                  <a:rPr lang="zh-CN" altLang="en-US" sz="1800">
                    <a:latin typeface="黑体" charset="0"/>
                    <a:ea typeface="黑体" charset="0"/>
                    <a:cs typeface="黑体" charset="0"/>
                  </a:rPr>
                  <a:t>包含抵缴数的列</a:t>
                </a:r>
                <a:endParaRPr lang="en-US" altLang="zh-CN" sz="1800">
                  <a:latin typeface="黑体" charset="0"/>
                  <a:ea typeface="黑体" charset="0"/>
                  <a:cs typeface="黑体" charset="0"/>
                </a:endParaRPr>
              </a:p>
            </p:txBody>
          </p:sp>
          <p:sp>
            <p:nvSpPr>
              <p:cNvPr id="44084" name="Rectangle 52"/>
              <p:cNvSpPr>
                <a:spLocks noChangeArrowheads="1"/>
              </p:cNvSpPr>
              <p:nvPr/>
            </p:nvSpPr>
            <p:spPr bwMode="auto">
              <a:xfrm>
                <a:off x="877" y="2688"/>
                <a:ext cx="2493" cy="360"/>
              </a:xfrm>
              <a:prstGeom prst="rect">
                <a:avLst/>
              </a:prstGeom>
              <a:noFill/>
              <a:ln w="7">
                <a:solidFill>
                  <a:schemeClr val="bg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44085" name="Group 53"/>
            <p:cNvGrpSpPr>
              <a:grpSpLocks/>
            </p:cNvGrpSpPr>
            <p:nvPr/>
          </p:nvGrpSpPr>
          <p:grpSpPr bwMode="auto">
            <a:xfrm>
              <a:off x="628" y="3668"/>
              <a:ext cx="1235" cy="266"/>
              <a:chOff x="0" y="3072"/>
              <a:chExt cx="877" cy="360"/>
            </a:xfrm>
          </p:grpSpPr>
          <p:sp>
            <p:nvSpPr>
              <p:cNvPr id="44086" name="Rectangle 54"/>
              <p:cNvSpPr>
                <a:spLocks noChangeArrowheads="1"/>
              </p:cNvSpPr>
              <p:nvPr/>
            </p:nvSpPr>
            <p:spPr bwMode="auto">
              <a:xfrm>
                <a:off x="12" y="3084"/>
                <a:ext cx="853" cy="336"/>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just"/>
                <a:r>
                  <a:rPr lang="en-US" altLang="zh-CN" sz="1800" b="1">
                    <a:ea typeface="仿宋_GB2312" charset="0"/>
                    <a:cs typeface="仿宋_GB2312" charset="0"/>
                  </a:rPr>
                  <a:t>Jms</a:t>
                </a:r>
              </a:p>
            </p:txBody>
          </p:sp>
          <p:sp>
            <p:nvSpPr>
              <p:cNvPr id="44087" name="Rectangle 55"/>
              <p:cNvSpPr>
                <a:spLocks noChangeArrowheads="1"/>
              </p:cNvSpPr>
              <p:nvPr/>
            </p:nvSpPr>
            <p:spPr bwMode="auto">
              <a:xfrm>
                <a:off x="0" y="3072"/>
                <a:ext cx="877" cy="360"/>
              </a:xfrm>
              <a:prstGeom prst="rect">
                <a:avLst/>
              </a:prstGeom>
              <a:noFill/>
              <a:ln w="7">
                <a:solidFill>
                  <a:schemeClr val="bg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44088" name="Group 56"/>
            <p:cNvGrpSpPr>
              <a:grpSpLocks/>
            </p:cNvGrpSpPr>
            <p:nvPr/>
          </p:nvGrpSpPr>
          <p:grpSpPr bwMode="auto">
            <a:xfrm>
              <a:off x="1863" y="3668"/>
              <a:ext cx="3509" cy="266"/>
              <a:chOff x="877" y="3072"/>
              <a:chExt cx="2493" cy="360"/>
            </a:xfrm>
          </p:grpSpPr>
          <p:sp>
            <p:nvSpPr>
              <p:cNvPr id="44089" name="Rectangle 57"/>
              <p:cNvSpPr>
                <a:spLocks noChangeArrowheads="1"/>
              </p:cNvSpPr>
              <p:nvPr/>
            </p:nvSpPr>
            <p:spPr bwMode="auto">
              <a:xfrm>
                <a:off x="889" y="3084"/>
                <a:ext cx="2469" cy="336"/>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just"/>
                <a:r>
                  <a:rPr lang="zh-CN" altLang="en-US" sz="1800">
                    <a:latin typeface="黑体" charset="0"/>
                    <a:ea typeface="黑体" charset="0"/>
                    <a:cs typeface="黑体" charset="0"/>
                  </a:rPr>
                  <a:t>包含免数</a:t>
                </a:r>
                <a:r>
                  <a:rPr lang="en-US" altLang="zh-CN" sz="1800">
                    <a:latin typeface="黑体" charset="0"/>
                    <a:ea typeface="黑体" charset="0"/>
                    <a:cs typeface="黑体" charset="0"/>
                  </a:rPr>
                  <a:t>/</a:t>
                </a:r>
                <a:r>
                  <a:rPr lang="zh-CN" altLang="en-US" sz="1800">
                    <a:latin typeface="黑体" charset="0"/>
                    <a:ea typeface="黑体" charset="0"/>
                    <a:cs typeface="黑体" charset="0"/>
                  </a:rPr>
                  <a:t>退库数的列</a:t>
                </a:r>
                <a:endParaRPr lang="en-US" altLang="zh-CN" sz="1800">
                  <a:latin typeface="黑体" charset="0"/>
                  <a:ea typeface="黑体" charset="0"/>
                  <a:cs typeface="黑体" charset="0"/>
                </a:endParaRPr>
              </a:p>
            </p:txBody>
          </p:sp>
          <p:sp>
            <p:nvSpPr>
              <p:cNvPr id="44090" name="Rectangle 58"/>
              <p:cNvSpPr>
                <a:spLocks noChangeArrowheads="1"/>
              </p:cNvSpPr>
              <p:nvPr/>
            </p:nvSpPr>
            <p:spPr bwMode="auto">
              <a:xfrm>
                <a:off x="877" y="3072"/>
                <a:ext cx="2493" cy="360"/>
              </a:xfrm>
              <a:prstGeom prst="rect">
                <a:avLst/>
              </a:prstGeom>
              <a:noFill/>
              <a:ln w="7">
                <a:solidFill>
                  <a:schemeClr val="bg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44091" name="Rectangle 59"/>
            <p:cNvSpPr>
              <a:spLocks noChangeArrowheads="1"/>
            </p:cNvSpPr>
            <p:nvPr/>
          </p:nvSpPr>
          <p:spPr bwMode="auto">
            <a:xfrm>
              <a:off x="624" y="1392"/>
              <a:ext cx="4752" cy="2544"/>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44111" name="Group 79"/>
            <p:cNvGrpSpPr>
              <a:grpSpLocks/>
            </p:cNvGrpSpPr>
            <p:nvPr/>
          </p:nvGrpSpPr>
          <p:grpSpPr bwMode="auto">
            <a:xfrm>
              <a:off x="624" y="3936"/>
              <a:ext cx="1235" cy="266"/>
              <a:chOff x="0" y="3072"/>
              <a:chExt cx="877" cy="360"/>
            </a:xfrm>
          </p:grpSpPr>
          <p:sp>
            <p:nvSpPr>
              <p:cNvPr id="44112" name="Rectangle 80"/>
              <p:cNvSpPr>
                <a:spLocks noChangeArrowheads="1"/>
              </p:cNvSpPr>
              <p:nvPr/>
            </p:nvSpPr>
            <p:spPr bwMode="auto">
              <a:xfrm>
                <a:off x="12" y="3084"/>
                <a:ext cx="853" cy="336"/>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just"/>
                <a:r>
                  <a:rPr lang="en-US" altLang="zh-CN" sz="1800" b="1">
                    <a:ea typeface="仿宋_GB2312" charset="0"/>
                    <a:cs typeface="仿宋_GB2312" charset="0"/>
                  </a:rPr>
                  <a:t>……</a:t>
                </a:r>
              </a:p>
            </p:txBody>
          </p:sp>
          <p:sp>
            <p:nvSpPr>
              <p:cNvPr id="44113" name="Rectangle 81"/>
              <p:cNvSpPr>
                <a:spLocks noChangeArrowheads="1"/>
              </p:cNvSpPr>
              <p:nvPr/>
            </p:nvSpPr>
            <p:spPr bwMode="auto">
              <a:xfrm>
                <a:off x="0" y="3072"/>
                <a:ext cx="877" cy="360"/>
              </a:xfrm>
              <a:prstGeom prst="rect">
                <a:avLst/>
              </a:prstGeom>
              <a:noFill/>
              <a:ln w="7">
                <a:solidFill>
                  <a:schemeClr val="bg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44114" name="Group 82"/>
            <p:cNvGrpSpPr>
              <a:grpSpLocks/>
            </p:cNvGrpSpPr>
            <p:nvPr/>
          </p:nvGrpSpPr>
          <p:grpSpPr bwMode="auto">
            <a:xfrm>
              <a:off x="1859" y="3936"/>
              <a:ext cx="3509" cy="266"/>
              <a:chOff x="877" y="3072"/>
              <a:chExt cx="2493" cy="360"/>
            </a:xfrm>
          </p:grpSpPr>
          <p:sp>
            <p:nvSpPr>
              <p:cNvPr id="44115" name="Rectangle 83"/>
              <p:cNvSpPr>
                <a:spLocks noChangeArrowheads="1"/>
              </p:cNvSpPr>
              <p:nvPr/>
            </p:nvSpPr>
            <p:spPr bwMode="auto">
              <a:xfrm>
                <a:off x="889" y="3084"/>
                <a:ext cx="2469" cy="336"/>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just"/>
                <a:r>
                  <a:rPr lang="en-US" altLang="zh-CN" sz="1800">
                    <a:latin typeface="Times New Roman"/>
                    <a:ea typeface="黑体" charset="0"/>
                    <a:cs typeface="黑体" charset="0"/>
                  </a:rPr>
                  <a:t>……</a:t>
                </a:r>
                <a:endParaRPr lang="en-US" altLang="zh-CN" sz="1800">
                  <a:latin typeface="黑体" charset="0"/>
                  <a:ea typeface="黑体" charset="0"/>
                  <a:cs typeface="黑体" charset="0"/>
                </a:endParaRPr>
              </a:p>
            </p:txBody>
          </p:sp>
          <p:sp>
            <p:nvSpPr>
              <p:cNvPr id="44116" name="Rectangle 84"/>
              <p:cNvSpPr>
                <a:spLocks noChangeArrowheads="1"/>
              </p:cNvSpPr>
              <p:nvPr/>
            </p:nvSpPr>
            <p:spPr bwMode="auto">
              <a:xfrm>
                <a:off x="877" y="3072"/>
                <a:ext cx="2493" cy="360"/>
              </a:xfrm>
              <a:prstGeom prst="rect">
                <a:avLst/>
              </a:prstGeom>
              <a:noFill/>
              <a:ln w="7">
                <a:solidFill>
                  <a:schemeClr val="bg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spTree>
    <p:extLst>
      <p:ext uri="{BB962C8B-B14F-4D97-AF65-F5344CB8AC3E}">
        <p14:creationId xmlns:p14="http://schemas.microsoft.com/office/powerpoint/2010/main" val="32295415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26"/>
          <p:cNvSpPr>
            <a:spLocks noGrp="1" noChangeArrowheads="1"/>
          </p:cNvSpPr>
          <p:nvPr>
            <p:ph type="title"/>
          </p:nvPr>
        </p:nvSpPr>
        <p:spPr/>
        <p:txBody>
          <a:bodyPr/>
          <a:lstStyle/>
          <a:p>
            <a:pPr eaLnBrk="0" hangingPunct="0"/>
            <a:r>
              <a:rPr kumimoji="1" lang="zh-CN" altLang="en-US" b="1" dirty="0">
                <a:latin typeface="宋体" pitchFamily="2" charset="-122"/>
                <a:ea typeface="宋体" pitchFamily="2" charset="-122"/>
              </a:rPr>
              <a:t>数据仓库的物理结构</a:t>
            </a:r>
          </a:p>
        </p:txBody>
      </p:sp>
      <p:sp>
        <p:nvSpPr>
          <p:cNvPr id="45059" name="Rectangle 1027"/>
          <p:cNvSpPr>
            <a:spLocks noGrp="1" noChangeArrowheads="1"/>
          </p:cNvSpPr>
          <p:nvPr>
            <p:ph type="body" idx="1"/>
          </p:nvPr>
        </p:nvSpPr>
        <p:spPr/>
        <p:txBody>
          <a:bodyPr/>
          <a:lstStyle/>
          <a:p>
            <a:r>
              <a:rPr lang="zh-CN" altLang="en-US"/>
              <a:t>设计事实表应注意的问题</a:t>
            </a:r>
            <a:endParaRPr lang="en-US" altLang="zh-CN"/>
          </a:p>
          <a:p>
            <a:pPr lvl="1"/>
            <a:r>
              <a:rPr lang="zh-CN" altLang="en-US" sz="1800"/>
              <a:t>事实表中一般不应包含描述性信息，也不应包含除事实表与维表中间对应的关联字段之外的任何数据。</a:t>
            </a:r>
            <a:endParaRPr lang="en-US" altLang="zh-CN" sz="1800"/>
          </a:p>
          <a:p>
            <a:pPr lvl="1"/>
            <a:r>
              <a:rPr lang="zh-CN" altLang="en-US" sz="1800"/>
              <a:t>事实表中的数据应该是经过适当聚合的数据</a:t>
            </a:r>
            <a:endParaRPr lang="en-US" altLang="zh-CN" sz="1800"/>
          </a:p>
          <a:p>
            <a:pPr lvl="1"/>
            <a:r>
              <a:rPr lang="zh-CN" altLang="en-US" sz="1800"/>
              <a:t>事实表中数据的粒度应该是一致的</a:t>
            </a:r>
            <a:endParaRPr lang="en-US" altLang="zh-CN" sz="1800"/>
          </a:p>
          <a:p>
            <a:pPr lvl="1"/>
            <a:r>
              <a:rPr lang="zh-CN" altLang="en-US" sz="1800"/>
              <a:t>事实表的设计应该考虑增量数据更新的需要，例如是否需要增加时间戳字段等。</a:t>
            </a:r>
            <a:endParaRPr lang="en-US" altLang="zh-CN" sz="1800"/>
          </a:p>
        </p:txBody>
      </p:sp>
    </p:spTree>
    <p:extLst>
      <p:ext uri="{BB962C8B-B14F-4D97-AF65-F5344CB8AC3E}">
        <p14:creationId xmlns:p14="http://schemas.microsoft.com/office/powerpoint/2010/main" val="2638743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0" hangingPunct="0"/>
            <a:r>
              <a:rPr kumimoji="1" lang="zh-CN" altLang="en-US" b="1" dirty="0">
                <a:latin typeface="宋体" pitchFamily="2" charset="-122"/>
                <a:ea typeface="宋体" pitchFamily="2" charset="-122"/>
              </a:rPr>
              <a:t>数据仓库的物理结构</a:t>
            </a:r>
          </a:p>
        </p:txBody>
      </p:sp>
      <p:sp>
        <p:nvSpPr>
          <p:cNvPr id="46083" name="Rectangle 3"/>
          <p:cNvSpPr>
            <a:spLocks noGrp="1" noChangeArrowheads="1"/>
          </p:cNvSpPr>
          <p:nvPr>
            <p:ph type="body" idx="1"/>
          </p:nvPr>
        </p:nvSpPr>
        <p:spPr/>
        <p:txBody>
          <a:bodyPr/>
          <a:lstStyle/>
          <a:p>
            <a:r>
              <a:rPr lang="zh-CN" altLang="en-US"/>
              <a:t>维表设计</a:t>
            </a:r>
            <a:endParaRPr lang="en-US" altLang="zh-CN"/>
          </a:p>
          <a:p>
            <a:pPr>
              <a:buFontTx/>
              <a:buNone/>
            </a:pPr>
            <a:r>
              <a:rPr lang="en-US" altLang="zh-CN" sz="1800"/>
              <a:t>	</a:t>
            </a:r>
            <a:r>
              <a:rPr lang="zh-CN" altLang="en-US" sz="1800"/>
              <a:t>维表设计中由于维度类型的不同，其维表结构也会相应有不同特点。</a:t>
            </a:r>
            <a:endParaRPr lang="en-US" altLang="zh-CN" sz="1800"/>
          </a:p>
          <a:p>
            <a:r>
              <a:rPr lang="zh-CN" altLang="en-US" sz="2400"/>
              <a:t>维度分类</a:t>
            </a:r>
            <a:endParaRPr lang="en-US" altLang="zh-CN" sz="2400"/>
          </a:p>
          <a:p>
            <a:pPr lvl="1"/>
            <a:r>
              <a:rPr lang="zh-CN" altLang="en-US" sz="1800"/>
              <a:t>普通维</a:t>
            </a:r>
            <a:endParaRPr lang="en-US" altLang="zh-CN" sz="1800"/>
          </a:p>
          <a:p>
            <a:pPr lvl="1">
              <a:buFont typeface="Wingdings" charset="0"/>
              <a:buNone/>
            </a:pPr>
            <a:r>
              <a:rPr lang="en-US" altLang="zh-CN" sz="1800"/>
              <a:t>	</a:t>
            </a:r>
            <a:r>
              <a:rPr lang="zh-CN" altLang="en-US" sz="1800"/>
              <a:t>普通维是基于一个维表的维度，由维表中的不同列来表示维度中的不同级别。</a:t>
            </a:r>
            <a:endParaRPr lang="en-US" altLang="zh-CN" sz="1800"/>
          </a:p>
          <a:p>
            <a:pPr lvl="1"/>
            <a:r>
              <a:rPr lang="zh-CN" altLang="en-US" sz="1800"/>
              <a:t>雪花维</a:t>
            </a:r>
            <a:endParaRPr lang="en-US" altLang="zh-CN" sz="1800"/>
          </a:p>
          <a:p>
            <a:pPr lvl="1">
              <a:buFont typeface="Wingdings" charset="0"/>
              <a:buNone/>
            </a:pPr>
            <a:r>
              <a:rPr lang="en-US" altLang="zh-CN" sz="1800"/>
              <a:t>	</a:t>
            </a:r>
            <a:r>
              <a:rPr lang="zh-CN" altLang="en-US" sz="1800"/>
              <a:t>雪花维是基于多个维表的维度，各个维表间以外键关联，分别存储同一维度中不同级别的成员列值。</a:t>
            </a:r>
            <a:endParaRPr lang="en-US" altLang="zh-CN" sz="1800"/>
          </a:p>
          <a:p>
            <a:pPr lvl="1"/>
            <a:r>
              <a:rPr lang="zh-CN" altLang="en-US" sz="1800"/>
              <a:t>父子维</a:t>
            </a:r>
            <a:endParaRPr lang="en-US" altLang="zh-CN" sz="1800"/>
          </a:p>
          <a:p>
            <a:pPr lvl="1">
              <a:buFont typeface="Wingdings" charset="0"/>
              <a:buNone/>
            </a:pPr>
            <a:r>
              <a:rPr lang="en-US" altLang="zh-CN" sz="1800"/>
              <a:t>	</a:t>
            </a:r>
            <a:r>
              <a:rPr lang="zh-CN" altLang="en-US" sz="1800"/>
              <a:t>父子维是基于两个维表列的维度，由维表中的两列来共同定义各个成员的隶属关系。一列称为成员键列，标识每个成员；另一列称为父键列，标识每个成员的父代。</a:t>
            </a:r>
            <a:endParaRPr lang="en-US" altLang="zh-CN" sz="1800"/>
          </a:p>
        </p:txBody>
      </p:sp>
    </p:spTree>
    <p:extLst>
      <p:ext uri="{BB962C8B-B14F-4D97-AF65-F5344CB8AC3E}">
        <p14:creationId xmlns:p14="http://schemas.microsoft.com/office/powerpoint/2010/main" val="27036141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0" hangingPunct="0"/>
            <a:r>
              <a:rPr kumimoji="1" lang="zh-CN" altLang="en-US" b="1" dirty="0">
                <a:latin typeface="宋体" pitchFamily="2" charset="-122"/>
                <a:ea typeface="宋体" pitchFamily="2" charset="-122"/>
              </a:rPr>
              <a:t>数据仓库的物理结构</a:t>
            </a:r>
          </a:p>
        </p:txBody>
      </p:sp>
      <p:sp>
        <p:nvSpPr>
          <p:cNvPr id="47107" name="Rectangle 3"/>
          <p:cNvSpPr>
            <a:spLocks noGrp="1" noChangeArrowheads="1"/>
          </p:cNvSpPr>
          <p:nvPr>
            <p:ph type="body" idx="1"/>
          </p:nvPr>
        </p:nvSpPr>
        <p:spPr/>
        <p:txBody>
          <a:bodyPr/>
          <a:lstStyle/>
          <a:p>
            <a:r>
              <a:rPr lang="zh-CN" altLang="en-US"/>
              <a:t>普通维</a:t>
            </a:r>
            <a:endParaRPr lang="en-US" altLang="zh-CN"/>
          </a:p>
          <a:p>
            <a:pPr>
              <a:buFontTx/>
              <a:buNone/>
            </a:pPr>
            <a:r>
              <a:rPr lang="en-US" altLang="zh-CN" sz="1800"/>
              <a:t>	</a:t>
            </a:r>
            <a:r>
              <a:rPr lang="zh-CN" altLang="en-US" sz="1800"/>
              <a:t>普通维中的层次是根据维表的列而定义的，所以维表中列的定义会直接影响到维度中层次的定义。设计普通维度的维表必须充分考虑维度的扩展性。</a:t>
            </a:r>
            <a:endParaRPr lang="en-US" altLang="zh-CN" sz="1800"/>
          </a:p>
          <a:p>
            <a:r>
              <a:rPr lang="zh-CN" altLang="en-US"/>
              <a:t>示例：</a:t>
            </a:r>
            <a:endParaRPr lang="en-US" altLang="zh-CN"/>
          </a:p>
          <a:p>
            <a:pPr>
              <a:buFontTx/>
              <a:buNone/>
            </a:pPr>
            <a:r>
              <a:rPr lang="en-US" altLang="zh-CN" sz="1800"/>
              <a:t>	</a:t>
            </a:r>
            <a:r>
              <a:rPr lang="zh-CN" altLang="en-US" sz="1800"/>
              <a:t>例如下图中典型的时间维度如左图所示，则每一个层次在维表中均应有对应的列。</a:t>
            </a:r>
            <a:endParaRPr lang="en-US" altLang="zh-CN" sz="1800"/>
          </a:p>
        </p:txBody>
      </p:sp>
      <p:grpSp>
        <p:nvGrpSpPr>
          <p:cNvPr id="47108" name="Group 4"/>
          <p:cNvGrpSpPr>
            <a:grpSpLocks/>
          </p:cNvGrpSpPr>
          <p:nvPr/>
        </p:nvGrpSpPr>
        <p:grpSpPr bwMode="auto">
          <a:xfrm>
            <a:off x="838200" y="4114800"/>
            <a:ext cx="5257800" cy="1752600"/>
            <a:chOff x="192" y="2304"/>
            <a:chExt cx="3312" cy="1104"/>
          </a:xfrm>
        </p:grpSpPr>
        <p:grpSp>
          <p:nvGrpSpPr>
            <p:cNvPr id="47109" name="Group 5"/>
            <p:cNvGrpSpPr>
              <a:grpSpLocks/>
            </p:cNvGrpSpPr>
            <p:nvPr/>
          </p:nvGrpSpPr>
          <p:grpSpPr bwMode="auto">
            <a:xfrm>
              <a:off x="192" y="2304"/>
              <a:ext cx="3312" cy="1104"/>
              <a:chOff x="288" y="2160"/>
              <a:chExt cx="3312" cy="1104"/>
            </a:xfrm>
          </p:grpSpPr>
          <p:sp>
            <p:nvSpPr>
              <p:cNvPr id="47110" name="Rectangle 6"/>
              <p:cNvSpPr>
                <a:spLocks noChangeArrowheads="1"/>
              </p:cNvSpPr>
              <p:nvPr/>
            </p:nvSpPr>
            <p:spPr bwMode="auto">
              <a:xfrm>
                <a:off x="960" y="2592"/>
                <a:ext cx="480"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sz="1200"/>
                  <a:t>第</a:t>
                </a:r>
                <a:r>
                  <a:rPr lang="en-US" altLang="zh-CN" sz="1200"/>
                  <a:t>1</a:t>
                </a:r>
                <a:r>
                  <a:rPr lang="zh-CN" altLang="en-US" sz="1200"/>
                  <a:t>季度</a:t>
                </a:r>
                <a:endParaRPr lang="en-US" altLang="zh-CN" sz="1200"/>
              </a:p>
            </p:txBody>
          </p:sp>
          <p:sp>
            <p:nvSpPr>
              <p:cNvPr id="47111" name="Rectangle 7"/>
              <p:cNvSpPr>
                <a:spLocks noChangeArrowheads="1"/>
              </p:cNvSpPr>
              <p:nvPr/>
            </p:nvSpPr>
            <p:spPr bwMode="auto">
              <a:xfrm>
                <a:off x="2064" y="2160"/>
                <a:ext cx="480"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1200"/>
                  <a:t>2000</a:t>
                </a:r>
                <a:r>
                  <a:rPr lang="zh-CN" altLang="en-US" sz="1200"/>
                  <a:t>年</a:t>
                </a:r>
                <a:endParaRPr lang="en-US" altLang="zh-CN" sz="1200"/>
              </a:p>
            </p:txBody>
          </p:sp>
          <p:sp>
            <p:nvSpPr>
              <p:cNvPr id="47112" name="Rectangle 8"/>
              <p:cNvSpPr>
                <a:spLocks noChangeArrowheads="1"/>
              </p:cNvSpPr>
              <p:nvPr/>
            </p:nvSpPr>
            <p:spPr bwMode="auto">
              <a:xfrm>
                <a:off x="1728" y="2592"/>
                <a:ext cx="480"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sz="1200"/>
                  <a:t>第</a:t>
                </a:r>
                <a:r>
                  <a:rPr lang="en-US" altLang="zh-CN" sz="1200"/>
                  <a:t>2</a:t>
                </a:r>
                <a:r>
                  <a:rPr lang="zh-CN" altLang="en-US" sz="1200"/>
                  <a:t>季度</a:t>
                </a:r>
                <a:endParaRPr lang="en-US" altLang="zh-CN" sz="1200"/>
              </a:p>
            </p:txBody>
          </p:sp>
          <p:sp>
            <p:nvSpPr>
              <p:cNvPr id="47113" name="Rectangle 9"/>
              <p:cNvSpPr>
                <a:spLocks noChangeArrowheads="1"/>
              </p:cNvSpPr>
              <p:nvPr/>
            </p:nvSpPr>
            <p:spPr bwMode="auto">
              <a:xfrm>
                <a:off x="288" y="3120"/>
                <a:ext cx="480"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1200"/>
                  <a:t>1</a:t>
                </a:r>
                <a:r>
                  <a:rPr lang="zh-CN" altLang="en-US" sz="1200"/>
                  <a:t>月份</a:t>
                </a:r>
                <a:endParaRPr lang="en-US" altLang="zh-CN" sz="1200"/>
              </a:p>
            </p:txBody>
          </p:sp>
          <p:sp>
            <p:nvSpPr>
              <p:cNvPr id="47114" name="Rectangle 10"/>
              <p:cNvSpPr>
                <a:spLocks noChangeArrowheads="1"/>
              </p:cNvSpPr>
              <p:nvPr/>
            </p:nvSpPr>
            <p:spPr bwMode="auto">
              <a:xfrm>
                <a:off x="960" y="3120"/>
                <a:ext cx="480"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1200"/>
                  <a:t>2</a:t>
                </a:r>
                <a:r>
                  <a:rPr lang="zh-CN" altLang="en-US" sz="1200"/>
                  <a:t>月份</a:t>
                </a:r>
                <a:endParaRPr lang="en-US" altLang="zh-CN" sz="1200"/>
              </a:p>
            </p:txBody>
          </p:sp>
          <p:sp>
            <p:nvSpPr>
              <p:cNvPr id="47115" name="Rectangle 11"/>
              <p:cNvSpPr>
                <a:spLocks noChangeArrowheads="1"/>
              </p:cNvSpPr>
              <p:nvPr/>
            </p:nvSpPr>
            <p:spPr bwMode="auto">
              <a:xfrm>
                <a:off x="1632" y="3120"/>
                <a:ext cx="480"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1200"/>
                  <a:t>3</a:t>
                </a:r>
                <a:r>
                  <a:rPr lang="zh-CN" altLang="en-US" sz="1200"/>
                  <a:t>月份</a:t>
                </a:r>
                <a:endParaRPr lang="en-US" altLang="zh-CN" sz="1200"/>
              </a:p>
            </p:txBody>
          </p:sp>
          <p:sp>
            <p:nvSpPr>
              <p:cNvPr id="47116" name="Rectangle 12"/>
              <p:cNvSpPr>
                <a:spLocks noChangeArrowheads="1"/>
              </p:cNvSpPr>
              <p:nvPr/>
            </p:nvSpPr>
            <p:spPr bwMode="auto">
              <a:xfrm>
                <a:off x="2400" y="2592"/>
                <a:ext cx="480"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sz="1200"/>
                  <a:t>第</a:t>
                </a:r>
                <a:r>
                  <a:rPr lang="en-US" altLang="zh-CN" sz="1200"/>
                  <a:t>3</a:t>
                </a:r>
                <a:r>
                  <a:rPr lang="zh-CN" altLang="en-US" sz="1200"/>
                  <a:t>季度</a:t>
                </a:r>
                <a:endParaRPr lang="en-US" altLang="zh-CN" sz="1200"/>
              </a:p>
            </p:txBody>
          </p:sp>
          <p:sp>
            <p:nvSpPr>
              <p:cNvPr id="47117" name="Rectangle 13"/>
              <p:cNvSpPr>
                <a:spLocks noChangeArrowheads="1"/>
              </p:cNvSpPr>
              <p:nvPr/>
            </p:nvSpPr>
            <p:spPr bwMode="auto">
              <a:xfrm>
                <a:off x="3120" y="2592"/>
                <a:ext cx="480"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1200"/>
                  <a:t>4</a:t>
                </a:r>
                <a:r>
                  <a:rPr lang="zh-CN" altLang="en-US" sz="1200"/>
                  <a:t>季度</a:t>
                </a:r>
                <a:endParaRPr lang="en-US" altLang="zh-CN" sz="1200"/>
              </a:p>
            </p:txBody>
          </p:sp>
          <p:cxnSp>
            <p:nvCxnSpPr>
              <p:cNvPr id="47118" name="AutoShape 14"/>
              <p:cNvCxnSpPr>
                <a:cxnSpLocks noChangeShapeType="1"/>
                <a:stCxn id="47111" idx="2"/>
                <a:endCxn id="47110" idx="0"/>
              </p:cNvCxnSpPr>
              <p:nvPr/>
            </p:nvCxnSpPr>
            <p:spPr bwMode="auto">
              <a:xfrm flipH="1">
                <a:off x="1200" y="2304"/>
                <a:ext cx="1104" cy="2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7119" name="AutoShape 15"/>
              <p:cNvCxnSpPr>
                <a:cxnSpLocks noChangeShapeType="1"/>
                <a:stCxn id="47111" idx="2"/>
                <a:endCxn id="47112" idx="0"/>
              </p:cNvCxnSpPr>
              <p:nvPr/>
            </p:nvCxnSpPr>
            <p:spPr bwMode="auto">
              <a:xfrm flipH="1">
                <a:off x="1968" y="2304"/>
                <a:ext cx="336" cy="2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7120" name="AutoShape 16"/>
              <p:cNvCxnSpPr>
                <a:cxnSpLocks noChangeShapeType="1"/>
                <a:stCxn id="47111" idx="2"/>
                <a:endCxn id="47116" idx="0"/>
              </p:cNvCxnSpPr>
              <p:nvPr/>
            </p:nvCxnSpPr>
            <p:spPr bwMode="auto">
              <a:xfrm>
                <a:off x="2304" y="2304"/>
                <a:ext cx="336" cy="2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7121" name="AutoShape 17"/>
              <p:cNvCxnSpPr>
                <a:cxnSpLocks noChangeShapeType="1"/>
                <a:stCxn id="47117" idx="0"/>
                <a:endCxn id="47111" idx="2"/>
              </p:cNvCxnSpPr>
              <p:nvPr/>
            </p:nvCxnSpPr>
            <p:spPr bwMode="auto">
              <a:xfrm flipH="1" flipV="1">
                <a:off x="2304" y="2304"/>
                <a:ext cx="1056" cy="2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7122" name="AutoShape 18"/>
              <p:cNvCxnSpPr>
                <a:cxnSpLocks noChangeShapeType="1"/>
                <a:stCxn id="47115" idx="0"/>
                <a:endCxn id="47110" idx="2"/>
              </p:cNvCxnSpPr>
              <p:nvPr/>
            </p:nvCxnSpPr>
            <p:spPr bwMode="auto">
              <a:xfrm flipH="1" flipV="1">
                <a:off x="1200" y="2736"/>
                <a:ext cx="672" cy="3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7123" name="AutoShape 19"/>
              <p:cNvCxnSpPr>
                <a:cxnSpLocks noChangeShapeType="1"/>
                <a:stCxn id="47114" idx="0"/>
                <a:endCxn id="47110" idx="2"/>
              </p:cNvCxnSpPr>
              <p:nvPr/>
            </p:nvCxnSpPr>
            <p:spPr bwMode="auto">
              <a:xfrm flipV="1">
                <a:off x="1200" y="2736"/>
                <a:ext cx="0" cy="3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7124" name="AutoShape 20"/>
              <p:cNvCxnSpPr>
                <a:cxnSpLocks noChangeShapeType="1"/>
                <a:stCxn id="47110" idx="2"/>
                <a:endCxn id="47113" idx="0"/>
              </p:cNvCxnSpPr>
              <p:nvPr/>
            </p:nvCxnSpPr>
            <p:spPr bwMode="auto">
              <a:xfrm flipH="1">
                <a:off x="528" y="2736"/>
                <a:ext cx="672" cy="3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47125" name="AutoShape 21"/>
            <p:cNvSpPr>
              <a:spLocks noChangeArrowheads="1"/>
            </p:cNvSpPr>
            <p:nvPr/>
          </p:nvSpPr>
          <p:spPr bwMode="auto">
            <a:xfrm>
              <a:off x="1872" y="3024"/>
              <a:ext cx="768" cy="192"/>
            </a:xfrm>
            <a:prstGeom prst="wedgeEllipseCallout">
              <a:avLst>
                <a:gd name="adj1" fmla="val -40495"/>
                <a:gd name="adj2" fmla="val 107292"/>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r>
                <a:rPr lang="zh-CN" altLang="en-US" sz="1200"/>
                <a:t>月份列值</a:t>
              </a:r>
              <a:endParaRPr lang="en-US" altLang="zh-CN" sz="1200"/>
            </a:p>
          </p:txBody>
        </p:sp>
        <p:sp>
          <p:nvSpPr>
            <p:cNvPr id="47126" name="AutoShape 22"/>
            <p:cNvSpPr>
              <a:spLocks noChangeArrowheads="1"/>
            </p:cNvSpPr>
            <p:nvPr/>
          </p:nvSpPr>
          <p:spPr bwMode="auto">
            <a:xfrm>
              <a:off x="432" y="2448"/>
              <a:ext cx="720" cy="192"/>
            </a:xfrm>
            <a:prstGeom prst="wedgeEllipseCallout">
              <a:avLst>
                <a:gd name="adj1" fmla="val 23472"/>
                <a:gd name="adj2" fmla="val 98958"/>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r>
                <a:rPr lang="zh-CN" altLang="en-US" sz="1200"/>
                <a:t>季度列值</a:t>
              </a:r>
              <a:endParaRPr lang="en-US" altLang="zh-CN" sz="1200"/>
            </a:p>
          </p:txBody>
        </p:sp>
      </p:grpSp>
      <p:graphicFrame>
        <p:nvGraphicFramePr>
          <p:cNvPr id="47127" name="Group 23"/>
          <p:cNvGraphicFramePr>
            <a:graphicFrameLocks noGrp="1"/>
          </p:cNvGraphicFramePr>
          <p:nvPr/>
        </p:nvGraphicFramePr>
        <p:xfrm>
          <a:off x="6781800" y="4114800"/>
          <a:ext cx="1219200" cy="1371601"/>
        </p:xfrm>
        <a:graphic>
          <a:graphicData uri="http://schemas.openxmlformats.org/drawingml/2006/table">
            <a:tbl>
              <a:tblPr/>
              <a:tblGrid>
                <a:gridCol w="1219200"/>
              </a:tblGrid>
              <a:tr h="423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charset="0"/>
                          <a:ea typeface="黑体" charset="0"/>
                          <a:cs typeface="黑体" charset="0"/>
                        </a:rPr>
                        <a:t>时间维表</a:t>
                      </a:r>
                      <a:endParaRPr kumimoji="1" lang="en-US" altLang="zh-CN" sz="1800" b="0" i="0" u="none" strike="noStrike" cap="none" normalizeH="0" baseline="0">
                        <a:ln>
                          <a:noFill/>
                        </a:ln>
                        <a:solidFill>
                          <a:schemeClr val="tx1"/>
                        </a:solidFill>
                        <a:effectLst/>
                        <a:latin typeface="Times New Roman" charset="0"/>
                        <a:ea typeface="黑体" charset="0"/>
                        <a:cs typeface="黑体" charset="0"/>
                      </a:endParaRPr>
                    </a:p>
                  </a:txBody>
                  <a:tcP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r>
              <a:tr h="947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charset="0"/>
                          <a:ea typeface="黑体" charset="0"/>
                          <a:cs typeface="黑体" charset="0"/>
                        </a:rPr>
                        <a:t>年</a:t>
                      </a:r>
                      <a:endParaRPr kumimoji="1" lang="en-US" altLang="zh-CN" sz="1600" b="0" i="0" u="none" strike="noStrike" cap="none" normalizeH="0" baseline="0">
                        <a:ln>
                          <a:noFill/>
                        </a:ln>
                        <a:solidFill>
                          <a:schemeClr val="tx1"/>
                        </a:solidFill>
                        <a:effectLst/>
                        <a:latin typeface="Times New Roman" charset="0"/>
                        <a:ea typeface="黑体" charset="0"/>
                        <a:cs typeface="黑体"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charset="0"/>
                          <a:ea typeface="黑体" charset="0"/>
                          <a:cs typeface="黑体" charset="0"/>
                        </a:rPr>
                        <a:t>季度</a:t>
                      </a:r>
                      <a:endParaRPr kumimoji="1" lang="en-US" altLang="zh-CN" sz="1600" b="0" i="0" u="none" strike="noStrike" cap="none" normalizeH="0" baseline="0">
                        <a:ln>
                          <a:noFill/>
                        </a:ln>
                        <a:solidFill>
                          <a:schemeClr val="tx1"/>
                        </a:solidFill>
                        <a:effectLst/>
                        <a:latin typeface="Times New Roman" charset="0"/>
                        <a:ea typeface="黑体" charset="0"/>
                        <a:cs typeface="黑体"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charset="0"/>
                          <a:ea typeface="黑体" charset="0"/>
                          <a:cs typeface="黑体" charset="0"/>
                        </a:rPr>
                        <a:t>月份</a:t>
                      </a:r>
                      <a:endParaRPr kumimoji="1" lang="en-US" altLang="zh-CN" sz="1600" b="0" i="0" u="none" strike="noStrike" cap="none" normalizeH="0" baseline="0">
                        <a:ln>
                          <a:noFill/>
                        </a:ln>
                        <a:solidFill>
                          <a:schemeClr val="tx1"/>
                        </a:solidFill>
                        <a:effectLst/>
                        <a:latin typeface="Times New Roman" charset="0"/>
                        <a:ea typeface="黑体" charset="0"/>
                        <a:cs typeface="黑体" charset="0"/>
                      </a:endParaRPr>
                    </a:p>
                  </a:txBody>
                  <a:tcP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1010907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0" hangingPunct="0"/>
            <a:r>
              <a:rPr kumimoji="1" lang="zh-CN" altLang="en-US" b="1" dirty="0">
                <a:latin typeface="宋体" pitchFamily="2" charset="-122"/>
                <a:ea typeface="宋体" pitchFamily="2" charset="-122"/>
              </a:rPr>
              <a:t>数据仓库的物理结构</a:t>
            </a:r>
          </a:p>
        </p:txBody>
      </p:sp>
      <p:sp>
        <p:nvSpPr>
          <p:cNvPr id="48131" name="Rectangle 3"/>
          <p:cNvSpPr>
            <a:spLocks noGrp="1" noChangeArrowheads="1"/>
          </p:cNvSpPr>
          <p:nvPr>
            <p:ph type="body" idx="1"/>
          </p:nvPr>
        </p:nvSpPr>
        <p:spPr/>
        <p:txBody>
          <a:bodyPr/>
          <a:lstStyle/>
          <a:p>
            <a:r>
              <a:rPr lang="zh-CN" altLang="en-US"/>
              <a:t>雪花维</a:t>
            </a:r>
            <a:endParaRPr lang="en-US" altLang="zh-CN"/>
          </a:p>
          <a:p>
            <a:pPr>
              <a:buFontTx/>
              <a:buNone/>
            </a:pPr>
            <a:r>
              <a:rPr lang="en-US" altLang="zh-CN" sz="1800"/>
              <a:t>	</a:t>
            </a:r>
            <a:r>
              <a:rPr lang="zh-CN" altLang="en-US" sz="1800"/>
              <a:t>由于雪花维是基于不同维表建立的，所以针对雪花维而设计的维表必然有多个，各维表分别存储维度中不同级别的成员值，维表间以外键关联。</a:t>
            </a:r>
            <a:endParaRPr lang="en-US" altLang="zh-CN" sz="1800"/>
          </a:p>
          <a:p>
            <a:r>
              <a:rPr lang="zh-CN" altLang="en-US"/>
              <a:t>示例：</a:t>
            </a:r>
            <a:endParaRPr lang="en-US" altLang="zh-CN"/>
          </a:p>
          <a:p>
            <a:pPr>
              <a:buFontTx/>
              <a:buNone/>
            </a:pPr>
            <a:r>
              <a:rPr lang="en-US" altLang="zh-CN" sz="1800"/>
              <a:t>	</a:t>
            </a:r>
            <a:r>
              <a:rPr lang="zh-CN" altLang="en-US" sz="1800"/>
              <a:t>例如，典型的地区维中地市维表可以存储全国所有的城市名称和编码，以及所属省份的编码，而在省份维表中则只存储省份名称和编码，两维表以省份编码关联。</a:t>
            </a:r>
            <a:endParaRPr lang="en-US" altLang="zh-CN" sz="1800"/>
          </a:p>
        </p:txBody>
      </p:sp>
      <p:graphicFrame>
        <p:nvGraphicFramePr>
          <p:cNvPr id="48132" name="Group 4"/>
          <p:cNvGraphicFramePr>
            <a:graphicFrameLocks noGrp="1"/>
          </p:cNvGraphicFramePr>
          <p:nvPr/>
        </p:nvGraphicFramePr>
        <p:xfrm>
          <a:off x="1600200" y="4419600"/>
          <a:ext cx="1447800" cy="1286256"/>
        </p:xfrm>
        <a:graphic>
          <a:graphicData uri="http://schemas.openxmlformats.org/drawingml/2006/table">
            <a:tbl>
              <a:tblPr/>
              <a:tblGrid>
                <a:gridCol w="1447800"/>
              </a:tblGrid>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charset="0"/>
                          <a:ea typeface="黑体" charset="0"/>
                          <a:cs typeface="黑体" charset="0"/>
                        </a:rPr>
                        <a:t>地市维表</a:t>
                      </a:r>
                      <a:endParaRPr kumimoji="1" lang="en-US" altLang="zh-CN" sz="1800" b="0" i="0" u="none" strike="noStrike" cap="none" normalizeH="0" baseline="0">
                        <a:ln>
                          <a:noFill/>
                        </a:ln>
                        <a:solidFill>
                          <a:schemeClr val="tx1"/>
                        </a:solidFill>
                        <a:effectLst/>
                        <a:latin typeface="Times New Roman" charset="0"/>
                        <a:ea typeface="黑体" charset="0"/>
                        <a:cs typeface="黑体" charset="0"/>
                      </a:endParaRPr>
                    </a:p>
                  </a:txBody>
                  <a:tcP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r>
              <a:tr h="787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charset="0"/>
                          <a:ea typeface="黑体" charset="0"/>
                          <a:cs typeface="黑体" charset="0"/>
                        </a:rPr>
                        <a:t>City_id</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charset="0"/>
                          <a:ea typeface="黑体" charset="0"/>
                          <a:cs typeface="黑体" charset="0"/>
                        </a:rPr>
                        <a:t>Province_id</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charset="0"/>
                          <a:ea typeface="黑体" charset="0"/>
                          <a:cs typeface="黑体" charset="0"/>
                        </a:rPr>
                        <a:t>City_Name</a:t>
                      </a:r>
                    </a:p>
                  </a:txBody>
                  <a:tcP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r>
            </a:tbl>
          </a:graphicData>
        </a:graphic>
      </p:graphicFrame>
      <p:graphicFrame>
        <p:nvGraphicFramePr>
          <p:cNvPr id="48140" name="Group 12"/>
          <p:cNvGraphicFramePr>
            <a:graphicFrameLocks noGrp="1"/>
          </p:cNvGraphicFramePr>
          <p:nvPr/>
        </p:nvGraphicFramePr>
        <p:xfrm>
          <a:off x="4572000" y="4800600"/>
          <a:ext cx="1600200" cy="1018223"/>
        </p:xfrm>
        <a:graphic>
          <a:graphicData uri="http://schemas.openxmlformats.org/drawingml/2006/table">
            <a:tbl>
              <a:tblPr/>
              <a:tblGrid>
                <a:gridCol w="1600200"/>
              </a:tblGrid>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charset="0"/>
                          <a:ea typeface="黑体" charset="0"/>
                          <a:cs typeface="黑体" charset="0"/>
                        </a:rPr>
                        <a:t>省份维表</a:t>
                      </a:r>
                      <a:endParaRPr kumimoji="1" lang="en-US" altLang="zh-CN" sz="1800" b="0" i="0" u="none" strike="noStrike" cap="none" normalizeH="0" baseline="0">
                        <a:ln>
                          <a:noFill/>
                        </a:ln>
                        <a:solidFill>
                          <a:schemeClr val="tx1"/>
                        </a:solidFill>
                        <a:effectLst/>
                        <a:latin typeface="Times New Roman" charset="0"/>
                        <a:ea typeface="黑体" charset="0"/>
                        <a:cs typeface="黑体" charset="0"/>
                      </a:endParaRPr>
                    </a:p>
                  </a:txBody>
                  <a:tcP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r>
              <a:tr h="652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charset="0"/>
                          <a:ea typeface="黑体" charset="0"/>
                          <a:cs typeface="黑体" charset="0"/>
                        </a:rPr>
                        <a:t>Province_Name</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charset="0"/>
                          <a:ea typeface="黑体" charset="0"/>
                          <a:cs typeface="黑体" charset="0"/>
                        </a:rPr>
                        <a:t>Province_Id</a:t>
                      </a:r>
                    </a:p>
                  </a:txBody>
                  <a:tcP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r>
            </a:tbl>
          </a:graphicData>
        </a:graphic>
      </p:graphicFrame>
      <p:cxnSp>
        <p:nvCxnSpPr>
          <p:cNvPr id="48148" name="AutoShape 20"/>
          <p:cNvCxnSpPr>
            <a:cxnSpLocks noChangeShapeType="1"/>
          </p:cNvCxnSpPr>
          <p:nvPr/>
        </p:nvCxnSpPr>
        <p:spPr bwMode="auto">
          <a:xfrm>
            <a:off x="3048000" y="5246688"/>
            <a:ext cx="1524000" cy="246062"/>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559489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0" hangingPunct="0"/>
            <a:r>
              <a:rPr kumimoji="1" lang="zh-CN" altLang="en-US" b="1" dirty="0">
                <a:latin typeface="宋体" pitchFamily="2" charset="-122"/>
                <a:ea typeface="宋体" pitchFamily="2" charset="-122"/>
              </a:rPr>
              <a:t>数据仓库的物理结构</a:t>
            </a:r>
          </a:p>
        </p:txBody>
      </p:sp>
      <p:sp>
        <p:nvSpPr>
          <p:cNvPr id="49155" name="Rectangle 3"/>
          <p:cNvSpPr>
            <a:spLocks noGrp="1" noChangeArrowheads="1"/>
          </p:cNvSpPr>
          <p:nvPr>
            <p:ph type="body" idx="1"/>
          </p:nvPr>
        </p:nvSpPr>
        <p:spPr/>
        <p:txBody>
          <a:bodyPr/>
          <a:lstStyle/>
          <a:p>
            <a:r>
              <a:rPr lang="zh-CN" altLang="en-US"/>
              <a:t>父子维</a:t>
            </a:r>
            <a:endParaRPr lang="en-US" altLang="zh-CN"/>
          </a:p>
          <a:p>
            <a:pPr>
              <a:buFontTx/>
              <a:buNone/>
            </a:pPr>
            <a:r>
              <a:rPr lang="en-US" altLang="zh-CN" sz="1800"/>
              <a:t>	</a:t>
            </a:r>
            <a:r>
              <a:rPr lang="zh-CN" altLang="en-US" sz="1800"/>
              <a:t>由于父子维中的层次关系是由维表中的两个列来共同定义的，所以其维度层次结构是由维表中的列值决定的，且维度层次分布是不均衡的。</a:t>
            </a:r>
            <a:endParaRPr lang="en-US" altLang="zh-CN" sz="1800"/>
          </a:p>
          <a:p>
            <a:r>
              <a:rPr lang="zh-CN" altLang="en-US"/>
              <a:t>示例：</a:t>
            </a:r>
            <a:endParaRPr lang="en-US" altLang="zh-CN"/>
          </a:p>
          <a:p>
            <a:pPr>
              <a:buFontTx/>
              <a:buNone/>
            </a:pPr>
            <a:r>
              <a:rPr lang="en-US" altLang="zh-CN" sz="1800"/>
              <a:t>	</a:t>
            </a:r>
            <a:r>
              <a:rPr lang="zh-CN" altLang="en-US" sz="1800"/>
              <a:t>例如，典型的机构维中除了最上层的机构外其它机构都具有其本身机构信息和上级机构信息两项属性。由此，维表中也必须包含此两项信息的设计。</a:t>
            </a:r>
            <a:endParaRPr lang="en-US" altLang="zh-CN" sz="1800"/>
          </a:p>
        </p:txBody>
      </p:sp>
      <p:graphicFrame>
        <p:nvGraphicFramePr>
          <p:cNvPr id="49156" name="Group 4"/>
          <p:cNvGraphicFramePr>
            <a:graphicFrameLocks noGrp="1"/>
          </p:cNvGraphicFramePr>
          <p:nvPr/>
        </p:nvGraphicFramePr>
        <p:xfrm>
          <a:off x="1600200" y="4419600"/>
          <a:ext cx="1447800" cy="1182624"/>
        </p:xfrm>
        <a:graphic>
          <a:graphicData uri="http://schemas.openxmlformats.org/drawingml/2006/table">
            <a:tbl>
              <a:tblPr/>
              <a:tblGrid>
                <a:gridCol w="1447800"/>
              </a:tblGrid>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charset="0"/>
                          <a:ea typeface="黑体" charset="0"/>
                          <a:cs typeface="黑体" charset="0"/>
                        </a:rPr>
                        <a:t>机构维表</a:t>
                      </a:r>
                      <a:endParaRPr kumimoji="1" lang="en-US" altLang="zh-CN" sz="1800" b="0" i="0" u="none" strike="noStrike" cap="none" normalizeH="0" baseline="0">
                        <a:ln>
                          <a:noFill/>
                        </a:ln>
                        <a:solidFill>
                          <a:schemeClr val="tx1"/>
                        </a:solidFill>
                        <a:effectLst/>
                        <a:latin typeface="Times New Roman" charset="0"/>
                        <a:ea typeface="黑体" charset="0"/>
                        <a:cs typeface="黑体" charset="0"/>
                      </a:endParaRPr>
                    </a:p>
                  </a:txBody>
                  <a:tcP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r>
              <a:tr h="787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charset="0"/>
                          <a:ea typeface="黑体" charset="0"/>
                          <a:cs typeface="黑体" charset="0"/>
                        </a:rPr>
                        <a:t>机构编码</a:t>
                      </a:r>
                      <a:endParaRPr kumimoji="1" lang="en-US" altLang="zh-CN" sz="1400" b="1" i="0" u="none" strike="noStrike" cap="none" normalizeH="0" baseline="0">
                        <a:ln>
                          <a:noFill/>
                        </a:ln>
                        <a:solidFill>
                          <a:schemeClr val="tx1"/>
                        </a:solidFill>
                        <a:effectLst/>
                        <a:latin typeface="Times New Roman" charset="0"/>
                        <a:ea typeface="黑体" charset="0"/>
                        <a:cs typeface="黑体"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charset="0"/>
                          <a:ea typeface="黑体" charset="0"/>
                          <a:cs typeface="黑体" charset="0"/>
                        </a:rPr>
                        <a:t>机构名称</a:t>
                      </a:r>
                      <a:endParaRPr kumimoji="1" lang="en-US" altLang="zh-CN" sz="1400" b="1" i="0" u="none" strike="noStrike" cap="none" normalizeH="0" baseline="0">
                        <a:ln>
                          <a:noFill/>
                        </a:ln>
                        <a:solidFill>
                          <a:schemeClr val="tx1"/>
                        </a:solidFill>
                        <a:effectLst/>
                        <a:latin typeface="Times New Roman" charset="0"/>
                        <a:ea typeface="黑体" charset="0"/>
                        <a:cs typeface="黑体"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charset="0"/>
                          <a:ea typeface="黑体" charset="0"/>
                          <a:cs typeface="黑体" charset="0"/>
                        </a:rPr>
                        <a:t>上级机构编码</a:t>
                      </a:r>
                      <a:endParaRPr kumimoji="1" lang="en-US" altLang="zh-CN" sz="1400" b="1" i="0" u="none" strike="noStrike" cap="none" normalizeH="0" baseline="0">
                        <a:ln>
                          <a:noFill/>
                        </a:ln>
                        <a:solidFill>
                          <a:schemeClr val="tx1"/>
                        </a:solidFill>
                        <a:effectLst/>
                        <a:latin typeface="Times New Roman" charset="0"/>
                        <a:ea typeface="黑体" charset="0"/>
                        <a:cs typeface="黑体" charset="0"/>
                      </a:endParaRPr>
                    </a:p>
                  </a:txBody>
                  <a:tcP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r>
            </a:tbl>
          </a:graphicData>
        </a:graphic>
      </p:graphicFrame>
      <p:cxnSp>
        <p:nvCxnSpPr>
          <p:cNvPr id="49164" name="AutoShape 12"/>
          <p:cNvCxnSpPr>
            <a:cxnSpLocks noChangeShapeType="1"/>
          </p:cNvCxnSpPr>
          <p:nvPr/>
        </p:nvCxnSpPr>
        <p:spPr bwMode="auto">
          <a:xfrm>
            <a:off x="3048000" y="4953000"/>
            <a:ext cx="1588" cy="420688"/>
          </a:xfrm>
          <a:prstGeom prst="bentConnector4">
            <a:avLst>
              <a:gd name="adj1" fmla="val 64000000"/>
              <a:gd name="adj2" fmla="val 10566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853664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Text Box 2"/>
          <p:cNvSpPr txBox="1">
            <a:spLocks noChangeArrowheads="1"/>
          </p:cNvSpPr>
          <p:nvPr/>
        </p:nvSpPr>
        <p:spPr bwMode="auto">
          <a:xfrm>
            <a:off x="685800" y="1752600"/>
            <a:ext cx="4675188" cy="579438"/>
          </a:xfrm>
          <a:prstGeom prst="rect">
            <a:avLst/>
          </a:prstGeom>
          <a:noFill/>
          <a:ln w="9525">
            <a:noFill/>
            <a:miter lim="800000"/>
            <a:headEnd type="none" w="sm" len="sm"/>
            <a:tailEnd type="none" w="sm" len="sm"/>
          </a:ln>
          <a:effectLst/>
        </p:spPr>
        <p:txBody>
          <a:bodyPr wrap="none">
            <a:spAutoFit/>
          </a:bodyPr>
          <a:lstStyle/>
          <a:p>
            <a:r>
              <a:rPr kumimoji="1" lang="en-US" altLang="zh-CN" sz="3200" b="1">
                <a:solidFill>
                  <a:srgbClr val="00279F"/>
                </a:solidFill>
                <a:effectLst>
                  <a:outerShdw blurRad="38100" dist="38100" dir="2700000" algn="tl">
                    <a:srgbClr val="C0C0C0"/>
                  </a:outerShdw>
                </a:effectLst>
                <a:latin typeface="宋体" pitchFamily="2" charset="-122"/>
                <a:ea typeface="宋体" pitchFamily="2" charset="-122"/>
              </a:rPr>
              <a:t>IDC</a:t>
            </a:r>
            <a:r>
              <a:rPr kumimoji="1" lang="zh-CN" altLang="en-US" sz="3200" b="1">
                <a:solidFill>
                  <a:srgbClr val="00279F"/>
                </a:solidFill>
                <a:effectLst>
                  <a:outerShdw blurRad="38100" dist="38100" dir="2700000" algn="tl">
                    <a:srgbClr val="C0C0C0"/>
                  </a:outerShdw>
                </a:effectLst>
                <a:latin typeface="宋体" pitchFamily="2" charset="-122"/>
                <a:ea typeface="宋体" pitchFamily="2" charset="-122"/>
              </a:rPr>
              <a:t>公司的研究报告指出:</a:t>
            </a:r>
            <a:endParaRPr kumimoji="1" lang="zh-CN" altLang="en-US">
              <a:latin typeface="Times New Roman" pitchFamily="18" charset="0"/>
              <a:ea typeface="宋体" pitchFamily="2" charset="-122"/>
            </a:endParaRPr>
          </a:p>
        </p:txBody>
      </p:sp>
      <p:sp>
        <p:nvSpPr>
          <p:cNvPr id="282627" name="Rectangle 3"/>
          <p:cNvSpPr>
            <a:spLocks noChangeArrowheads="1"/>
          </p:cNvSpPr>
          <p:nvPr/>
        </p:nvSpPr>
        <p:spPr bwMode="auto">
          <a:xfrm>
            <a:off x="1295400" y="381000"/>
            <a:ext cx="6477000" cy="762000"/>
          </a:xfrm>
          <a:prstGeom prst="rect">
            <a:avLst/>
          </a:prstGeom>
          <a:noFill/>
          <a:ln w="9525">
            <a:noFill/>
            <a:miter lim="800000"/>
            <a:headEnd/>
            <a:tailEnd/>
          </a:ln>
          <a:effectLst/>
        </p:spPr>
        <p:txBody>
          <a:bodyPr lIns="90488" tIns="44450" rIns="90488" bIns="44450"/>
          <a:lstStyle/>
          <a:p>
            <a:r>
              <a:rPr lang="zh-CN" altLang="en-US" sz="3600" b="1">
                <a:solidFill>
                  <a:schemeClr val="tx2"/>
                </a:solidFill>
                <a:latin typeface="宋体" pitchFamily="2" charset="-122"/>
                <a:ea typeface="宋体" pitchFamily="2" charset="-122"/>
              </a:rPr>
              <a:t>建立数据仓库的投资回报</a:t>
            </a:r>
            <a:endParaRPr lang="zh-CN" altLang="en-US" sz="3600" b="1">
              <a:solidFill>
                <a:schemeClr val="tx2"/>
              </a:solidFill>
              <a:ea typeface="宋体" pitchFamily="2" charset="-122"/>
            </a:endParaRPr>
          </a:p>
        </p:txBody>
      </p:sp>
      <p:sp>
        <p:nvSpPr>
          <p:cNvPr id="282628" name="Text Box 4"/>
          <p:cNvSpPr txBox="1">
            <a:spLocks noChangeArrowheads="1"/>
          </p:cNvSpPr>
          <p:nvPr/>
        </p:nvSpPr>
        <p:spPr bwMode="auto">
          <a:xfrm>
            <a:off x="685800" y="2822575"/>
            <a:ext cx="7667625" cy="1200328"/>
          </a:xfrm>
          <a:prstGeom prst="rect">
            <a:avLst/>
          </a:prstGeom>
          <a:noFill/>
          <a:ln w="9525">
            <a:noFill/>
            <a:miter lim="800000"/>
            <a:headEnd type="none" w="sm" len="sm"/>
            <a:tailEnd type="none" w="sm" len="sm"/>
          </a:ln>
          <a:effectLst/>
        </p:spPr>
        <p:txBody>
          <a:bodyPr>
            <a:spAutoFit/>
          </a:bodyPr>
          <a:lstStyle/>
          <a:p>
            <a:r>
              <a:rPr kumimoji="1" lang="zh-CN" altLang="en-US" b="1" dirty="0">
                <a:effectLst>
                  <a:outerShdw blurRad="38100" dist="38100" dir="2700000" algn="tl">
                    <a:srgbClr val="C0C0C0"/>
                  </a:outerShdw>
                </a:effectLst>
                <a:latin typeface="宋体" pitchFamily="2" charset="-122"/>
                <a:ea typeface="宋体" pitchFamily="2" charset="-122"/>
              </a:rPr>
              <a:t>    根据从近60家已经建立了数据仓库的中收集过来的信息表明,在近3年的时间里,数据仓库可以产生</a:t>
            </a:r>
            <a:r>
              <a:rPr kumimoji="1" lang="zh-CN" altLang="en-US" b="1" dirty="0">
                <a:solidFill>
                  <a:srgbClr val="FF0000"/>
                </a:solidFill>
                <a:effectLst>
                  <a:outerShdw blurRad="38100" dist="38100" dir="2700000" algn="tl">
                    <a:srgbClr val="C0C0C0"/>
                  </a:outerShdw>
                </a:effectLst>
                <a:latin typeface="宋体" pitchFamily="2" charset="-122"/>
                <a:ea typeface="宋体" pitchFamily="2" charset="-122"/>
              </a:rPr>
              <a:t>401%</a:t>
            </a:r>
            <a:r>
              <a:rPr kumimoji="1" lang="zh-CN" altLang="en-US" b="1" dirty="0">
                <a:effectLst>
                  <a:outerShdw blurRad="38100" dist="38100" dir="2700000" algn="tl">
                    <a:srgbClr val="C0C0C0"/>
                  </a:outerShdw>
                </a:effectLst>
                <a:latin typeface="宋体" pitchFamily="2" charset="-122"/>
                <a:ea typeface="宋体" pitchFamily="2" charset="-122"/>
              </a:rPr>
              <a:t>的投资回报率(</a:t>
            </a:r>
            <a:r>
              <a:rPr kumimoji="1" lang="en-US" altLang="zh-CN" b="1" dirty="0">
                <a:effectLst>
                  <a:outerShdw blurRad="38100" dist="38100" dir="2700000" algn="tl">
                    <a:srgbClr val="C0C0C0"/>
                  </a:outerShdw>
                </a:effectLst>
                <a:latin typeface="宋体" pitchFamily="2" charset="-122"/>
                <a:ea typeface="宋体" pitchFamily="2" charset="-122"/>
              </a:rPr>
              <a:t>ROI</a:t>
            </a:r>
            <a:r>
              <a:rPr kumimoji="1" lang="en-US" altLang="zh-CN" b="1" dirty="0" smtClean="0">
                <a:effectLst>
                  <a:outerShdw blurRad="38100" dist="38100" dir="2700000" algn="tl">
                    <a:srgbClr val="C0C0C0"/>
                  </a:outerShdw>
                </a:effectLst>
                <a:latin typeface="宋体" pitchFamily="2" charset="-122"/>
                <a:ea typeface="宋体" pitchFamily="2" charset="-122"/>
              </a:rPr>
              <a:t>)</a:t>
            </a:r>
            <a:r>
              <a:rPr kumimoji="1" lang="zh-CN" altLang="en-US" b="1" dirty="0" smtClean="0">
                <a:effectLst>
                  <a:outerShdw blurRad="38100" dist="38100" dir="2700000" algn="tl">
                    <a:srgbClr val="C0C0C0"/>
                  </a:outerShdw>
                </a:effectLst>
                <a:latin typeface="宋体" pitchFamily="2" charset="-122"/>
                <a:ea typeface="宋体" pitchFamily="2" charset="-122"/>
              </a:rPr>
              <a:t>!</a:t>
            </a:r>
            <a:endParaRPr kumimoji="1" lang="zh-CN" altLang="en-US" dirty="0">
              <a:latin typeface="Times New Roman" pitchFamily="18" charset="0"/>
              <a:ea typeface="宋体" pitchFamily="2" charset="-122"/>
            </a:endParaRPr>
          </a:p>
        </p:txBody>
      </p:sp>
      <p:sp>
        <p:nvSpPr>
          <p:cNvPr id="282629" name="Text Box 5"/>
          <p:cNvSpPr txBox="1">
            <a:spLocks noChangeArrowheads="1"/>
          </p:cNvSpPr>
          <p:nvPr/>
        </p:nvSpPr>
        <p:spPr bwMode="auto">
          <a:xfrm>
            <a:off x="695325" y="4445000"/>
            <a:ext cx="7667625" cy="1187450"/>
          </a:xfrm>
          <a:prstGeom prst="rect">
            <a:avLst/>
          </a:prstGeom>
          <a:noFill/>
          <a:ln w="9525">
            <a:noFill/>
            <a:miter lim="800000"/>
            <a:headEnd type="none" w="sm" len="sm"/>
            <a:tailEnd type="none" w="sm" len="sm"/>
          </a:ln>
          <a:effectLst/>
        </p:spPr>
        <p:txBody>
          <a:bodyPr>
            <a:spAutoFit/>
          </a:bodyPr>
          <a:lstStyle/>
          <a:p>
            <a:r>
              <a:rPr kumimoji="1" lang="zh-CN" altLang="en-US" b="1">
                <a:effectLst>
                  <a:outerShdw blurRad="38100" dist="38100" dir="2700000" algn="tl">
                    <a:srgbClr val="C0C0C0"/>
                  </a:outerShdw>
                </a:effectLst>
                <a:latin typeface="宋体" pitchFamily="2" charset="-122"/>
                <a:ea typeface="宋体" pitchFamily="2" charset="-122"/>
              </a:rPr>
              <a:t>    事实上,在我们所经历的许多发展潮流和趋势中,经济收益是主要的推动力量,由于这样的投资回报,多数企业正在建立或正在计划建立数据仓库就不足为奇了.</a:t>
            </a:r>
            <a:endParaRPr kumimoji="1" lang="zh-CN" altLang="en-US">
              <a:latin typeface="Times New Roman" pitchFamily="18" charset="0"/>
              <a:ea typeface="宋体" pitchFamily="2" charset="-122"/>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宋体" pitchFamily="2" charset="-122"/>
                <a:ea typeface="宋体" pitchFamily="2" charset="-122"/>
              </a:rPr>
              <a:t>数据仓库的物理结构</a:t>
            </a:r>
            <a:endParaRPr lang="zh-CN" altLang="en-US" dirty="0"/>
          </a:p>
        </p:txBody>
      </p:sp>
      <p:sp>
        <p:nvSpPr>
          <p:cNvPr id="3" name="内容占位符 2"/>
          <p:cNvSpPr>
            <a:spLocks noGrp="1"/>
          </p:cNvSpPr>
          <p:nvPr>
            <p:ph idx="1"/>
          </p:nvPr>
        </p:nvSpPr>
        <p:spPr/>
        <p:txBody>
          <a:bodyPr/>
          <a:lstStyle/>
          <a:p>
            <a:r>
              <a:rPr lang="zh-CN" altLang="en-US" dirty="0" smtClean="0"/>
              <a:t>缓慢变化维（</a:t>
            </a:r>
            <a:r>
              <a:rPr lang="en-US" altLang="zh-CN" dirty="0" smtClean="0"/>
              <a:t>Slowly </a:t>
            </a:r>
            <a:r>
              <a:rPr lang="en-US" altLang="zh-CN" dirty="0"/>
              <a:t>Changing </a:t>
            </a:r>
            <a:r>
              <a:rPr lang="en-US" altLang="zh-CN" dirty="0" smtClean="0"/>
              <a:t>Dimensions</a:t>
            </a:r>
            <a:r>
              <a:rPr lang="zh-CN" altLang="en-US" dirty="0" smtClean="0"/>
              <a:t>）</a:t>
            </a:r>
            <a:endParaRPr lang="en-US" altLang="zh-CN" dirty="0" smtClean="0"/>
          </a:p>
          <a:p>
            <a:r>
              <a:rPr lang="zh-CN" altLang="en-US" dirty="0" smtClean="0"/>
              <a:t>举例：</a:t>
            </a:r>
            <a:endParaRPr lang="en-US" altLang="zh-CN" dirty="0" smtClean="0"/>
          </a:p>
          <a:p>
            <a:pPr lvl="1"/>
            <a:r>
              <a:rPr lang="zh-CN" altLang="en-US" dirty="0" smtClean="0"/>
              <a:t>用户类型（中小、大客户、重点客户）</a:t>
            </a:r>
            <a:endParaRPr lang="en-US" altLang="zh-CN" dirty="0" smtClean="0"/>
          </a:p>
          <a:p>
            <a:pPr lvl="1"/>
            <a:r>
              <a:rPr lang="zh-CN" altLang="en-US" dirty="0" smtClean="0"/>
              <a:t>用户的居住地址</a:t>
            </a:r>
            <a:r>
              <a:rPr lang="en-US" altLang="zh-CN" dirty="0" smtClean="0"/>
              <a:t>/</a:t>
            </a:r>
            <a:r>
              <a:rPr lang="zh-CN" altLang="en-US" dirty="0" smtClean="0"/>
              <a:t>上班地址</a:t>
            </a:r>
            <a:endParaRPr lang="en-US" altLang="zh-CN" dirty="0" smtClean="0"/>
          </a:p>
        </p:txBody>
      </p:sp>
      <p:sp>
        <p:nvSpPr>
          <p:cNvPr id="4" name="灯片编号占位符 3"/>
          <p:cNvSpPr>
            <a:spLocks noGrp="1"/>
          </p:cNvSpPr>
          <p:nvPr>
            <p:ph type="sldNum" sz="quarter" idx="12"/>
          </p:nvPr>
        </p:nvSpPr>
        <p:spPr/>
        <p:txBody>
          <a:bodyPr/>
          <a:lstStyle/>
          <a:p>
            <a:fld id="{D217EEC3-8E06-47A1-9C82-239D948B4BE1}" type="slidenum">
              <a:rPr lang="en-US" smtClean="0"/>
              <a:pPr/>
              <a:t>70</a:t>
            </a:fld>
            <a:endParaRPr lang="en-US"/>
          </a:p>
        </p:txBody>
      </p:sp>
    </p:spTree>
    <p:extLst>
      <p:ext uri="{BB962C8B-B14F-4D97-AF65-F5344CB8AC3E}">
        <p14:creationId xmlns:p14="http://schemas.microsoft.com/office/powerpoint/2010/main" val="17837462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0" hangingPunct="0"/>
            <a:r>
              <a:rPr kumimoji="1" lang="zh-CN" altLang="en-US" b="1" dirty="0">
                <a:latin typeface="宋体" pitchFamily="2" charset="-122"/>
                <a:ea typeface="宋体" pitchFamily="2" charset="-122"/>
              </a:rPr>
              <a:t>数据仓库的物理结构</a:t>
            </a:r>
          </a:p>
        </p:txBody>
      </p:sp>
      <p:sp>
        <p:nvSpPr>
          <p:cNvPr id="50179" name="Rectangle 3"/>
          <p:cNvSpPr>
            <a:spLocks noGrp="1" noChangeArrowheads="1"/>
          </p:cNvSpPr>
          <p:nvPr>
            <p:ph type="body" idx="1"/>
          </p:nvPr>
        </p:nvSpPr>
        <p:spPr/>
        <p:txBody>
          <a:bodyPr/>
          <a:lstStyle/>
          <a:p>
            <a:r>
              <a:rPr lang="zh-CN" altLang="en-US" dirty="0"/>
              <a:t>索引</a:t>
            </a:r>
            <a:endParaRPr lang="en-US" altLang="zh-CN" dirty="0"/>
          </a:p>
          <a:p>
            <a:pPr>
              <a:buFontTx/>
              <a:buNone/>
            </a:pPr>
            <a:r>
              <a:rPr lang="en-US" altLang="zh-CN" sz="1800" dirty="0"/>
              <a:t>	</a:t>
            </a:r>
            <a:r>
              <a:rPr lang="zh-CN" altLang="en-US" sz="2200" dirty="0"/>
              <a:t>与在其它关系数据库中一样，索引对数据仓库的性能具有重要作用。每个维度表都必须在主键上建立索引。在其它列（如标识层次结构级别的列）上，索引对某些专用查询的性能也很有用。事实数据表必须在由维度表外键构成的组合主键上建立索引。</a:t>
            </a:r>
            <a:endParaRPr lang="en-US" altLang="zh-CN" sz="2200" dirty="0"/>
          </a:p>
          <a:p>
            <a:pPr>
              <a:buFontTx/>
              <a:buNone/>
            </a:pPr>
            <a:r>
              <a:rPr lang="en-US" altLang="zh-CN" sz="2200" dirty="0"/>
              <a:t>	</a:t>
            </a:r>
            <a:r>
              <a:rPr lang="zh-CN" altLang="en-US" sz="2200" dirty="0"/>
              <a:t>由于星型架构和雪花型架构很简单，大多数数据仓库应用程序所需的索引主要就是这些。对于特殊查询和创建报表，则可能需要其它索引。</a:t>
            </a:r>
            <a:endParaRPr lang="en-US" altLang="zh-CN" sz="2200" dirty="0"/>
          </a:p>
        </p:txBody>
      </p:sp>
    </p:spTree>
    <p:extLst>
      <p:ext uri="{BB962C8B-B14F-4D97-AF65-F5344CB8AC3E}">
        <p14:creationId xmlns:p14="http://schemas.microsoft.com/office/powerpoint/2010/main" val="19331919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灯片编号占位符 5"/>
          <p:cNvSpPr>
            <a:spLocks noGrp="1"/>
          </p:cNvSpPr>
          <p:nvPr>
            <p:ph type="sldNum" sz="quarter" idx="12"/>
          </p:nvPr>
        </p:nvSpPr>
        <p:spPr/>
        <p:txBody>
          <a:bodyPr/>
          <a:lstStyle/>
          <a:p>
            <a:fld id="{1D2F4720-D19B-4DD5-9417-4935295A7475}" type="slidenum">
              <a:rPr lang="en-US"/>
              <a:pPr/>
              <a:t>72</a:t>
            </a:fld>
            <a:endParaRPr lang="en-US"/>
          </a:p>
        </p:txBody>
      </p:sp>
      <p:sp>
        <p:nvSpPr>
          <p:cNvPr id="308226" name="Rectangle 2"/>
          <p:cNvSpPr>
            <a:spLocks noGrp="1" noChangeArrowheads="1"/>
          </p:cNvSpPr>
          <p:nvPr>
            <p:ph type="title"/>
          </p:nvPr>
        </p:nvSpPr>
        <p:spPr>
          <a:xfrm>
            <a:off x="990600" y="457200"/>
            <a:ext cx="7793038" cy="498475"/>
          </a:xfrm>
        </p:spPr>
        <p:txBody>
          <a:bodyPr/>
          <a:lstStyle/>
          <a:p>
            <a:r>
              <a:rPr kumimoji="1" lang="zh-CN" altLang="en-US" b="1">
                <a:latin typeface="宋体" pitchFamily="2" charset="-122"/>
                <a:ea typeface="宋体" pitchFamily="2" charset="-122"/>
              </a:rPr>
              <a:t>数据仓库的</a:t>
            </a:r>
            <a:r>
              <a:rPr lang="zh-CN" altLang="en-US" b="1">
                <a:ea typeface="宋体" pitchFamily="2" charset="-122"/>
              </a:rPr>
              <a:t>体系结构</a:t>
            </a:r>
            <a:r>
              <a:rPr lang="zh-CN" altLang="en-US" sz="1800">
                <a:ea typeface="宋体" pitchFamily="2" charset="-122"/>
              </a:rPr>
              <a:t> </a:t>
            </a:r>
            <a:r>
              <a:rPr lang="zh-CN" altLang="en-US" sz="2000">
                <a:solidFill>
                  <a:schemeClr val="tx1"/>
                </a:solidFill>
                <a:ea typeface="宋体" pitchFamily="2" charset="-122"/>
              </a:rPr>
              <a:t>[</a:t>
            </a:r>
            <a:r>
              <a:rPr lang="en-US" altLang="zh-CN" sz="1800">
                <a:solidFill>
                  <a:schemeClr val="tx1"/>
                </a:solidFill>
                <a:ea typeface="宋体" pitchFamily="2" charset="-122"/>
              </a:rPr>
              <a:t>Pieter ,1998</a:t>
            </a:r>
            <a:r>
              <a:rPr lang="en-US" altLang="zh-CN" sz="2000">
                <a:solidFill>
                  <a:schemeClr val="tx1"/>
                </a:solidFill>
                <a:ea typeface="宋体" pitchFamily="2" charset="-122"/>
              </a:rPr>
              <a:t>]</a:t>
            </a:r>
          </a:p>
        </p:txBody>
      </p:sp>
      <p:grpSp>
        <p:nvGrpSpPr>
          <p:cNvPr id="308382" name="Group 158"/>
          <p:cNvGrpSpPr>
            <a:grpSpLocks/>
          </p:cNvGrpSpPr>
          <p:nvPr/>
        </p:nvGrpSpPr>
        <p:grpSpPr bwMode="auto">
          <a:xfrm>
            <a:off x="252413" y="1574800"/>
            <a:ext cx="8891587" cy="4749800"/>
            <a:chOff x="159" y="992"/>
            <a:chExt cx="5601" cy="2992"/>
          </a:xfrm>
        </p:grpSpPr>
        <p:sp>
          <p:nvSpPr>
            <p:cNvPr id="308251" name="Rectangle 27"/>
            <p:cNvSpPr>
              <a:spLocks noChangeArrowheads="1"/>
            </p:cNvSpPr>
            <p:nvPr/>
          </p:nvSpPr>
          <p:spPr bwMode="auto">
            <a:xfrm>
              <a:off x="5129" y="3129"/>
              <a:ext cx="631" cy="327"/>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1400" b="1">
                  <a:latin typeface="Arial" pitchFamily="34" charset="0"/>
                  <a:ea typeface="宋体" pitchFamily="2" charset="-122"/>
                </a:rPr>
                <a:t>End-User</a:t>
              </a:r>
            </a:p>
            <a:p>
              <a:pPr eaLnBrk="0" hangingPunct="0"/>
              <a:r>
                <a:rPr lang="en-US" altLang="zh-CN" sz="1400" b="1">
                  <a:latin typeface="Arial" pitchFamily="34" charset="0"/>
                  <a:ea typeface="宋体" pitchFamily="2" charset="-122"/>
                </a:rPr>
                <a:t>DW Tools</a:t>
              </a:r>
            </a:p>
          </p:txBody>
        </p:sp>
        <p:sp>
          <p:nvSpPr>
            <p:cNvPr id="308227" name="Rectangle 3"/>
            <p:cNvSpPr>
              <a:spLocks noChangeArrowheads="1"/>
            </p:cNvSpPr>
            <p:nvPr/>
          </p:nvSpPr>
          <p:spPr bwMode="auto">
            <a:xfrm>
              <a:off x="315" y="3624"/>
              <a:ext cx="650" cy="315"/>
            </a:xfrm>
            <a:prstGeom prst="rect">
              <a:avLst/>
            </a:prstGeom>
            <a:noFill/>
            <a:ln w="9525">
              <a:noFill/>
              <a:miter lim="800000"/>
              <a:headEnd/>
              <a:tailEnd/>
            </a:ln>
            <a:effectLst/>
          </p:spPr>
          <p:txBody>
            <a:bodyPr wrap="none" lIns="73025" tIns="36512" rIns="73025" bIns="36512">
              <a:spAutoFit/>
            </a:bodyPr>
            <a:lstStyle/>
            <a:p>
              <a:pPr algn="ctr" defTabSz="585788" eaLnBrk="0" hangingPunct="0"/>
              <a:r>
                <a:rPr lang="en-US" altLang="zh-CN" sz="1400" b="1">
                  <a:latin typeface="Arial" pitchFamily="34" charset="0"/>
                  <a:ea typeface="宋体" pitchFamily="2" charset="-122"/>
                </a:rPr>
                <a:t>Source</a:t>
              </a:r>
            </a:p>
            <a:p>
              <a:pPr algn="ctr" defTabSz="585788" eaLnBrk="0" hangingPunct="0"/>
              <a:r>
                <a:rPr lang="en-US" altLang="zh-CN" sz="1400" b="1">
                  <a:latin typeface="Arial" pitchFamily="34" charset="0"/>
                  <a:ea typeface="宋体" pitchFamily="2" charset="-122"/>
                </a:rPr>
                <a:t>Databases</a:t>
              </a:r>
            </a:p>
          </p:txBody>
        </p:sp>
        <p:grpSp>
          <p:nvGrpSpPr>
            <p:cNvPr id="308228" name="Group 4"/>
            <p:cNvGrpSpPr>
              <a:grpSpLocks/>
            </p:cNvGrpSpPr>
            <p:nvPr/>
          </p:nvGrpSpPr>
          <p:grpSpPr bwMode="auto">
            <a:xfrm>
              <a:off x="1075" y="1119"/>
              <a:ext cx="1202" cy="2820"/>
              <a:chOff x="1364" y="723"/>
              <a:chExt cx="1202" cy="2810"/>
            </a:xfrm>
          </p:grpSpPr>
          <p:sp>
            <p:nvSpPr>
              <p:cNvPr id="308229" name="Rectangle 5"/>
              <p:cNvSpPr>
                <a:spLocks noChangeArrowheads="1"/>
              </p:cNvSpPr>
              <p:nvPr/>
            </p:nvSpPr>
            <p:spPr bwMode="auto">
              <a:xfrm>
                <a:off x="1364" y="3219"/>
                <a:ext cx="1202" cy="314"/>
              </a:xfrm>
              <a:prstGeom prst="rect">
                <a:avLst/>
              </a:prstGeom>
              <a:noFill/>
              <a:ln w="9525">
                <a:noFill/>
                <a:miter lim="800000"/>
                <a:headEnd/>
                <a:tailEnd/>
              </a:ln>
              <a:effectLst/>
            </p:spPr>
            <p:txBody>
              <a:bodyPr wrap="none" lIns="73025" tIns="36512" rIns="73025" bIns="36512">
                <a:spAutoFit/>
              </a:bodyPr>
              <a:lstStyle/>
              <a:p>
                <a:pPr algn="ctr" defTabSz="585788" eaLnBrk="0" hangingPunct="0"/>
                <a:r>
                  <a:rPr lang="en-US" altLang="zh-CN" sz="1400" b="1">
                    <a:latin typeface="Arial" pitchFamily="34" charset="0"/>
                    <a:ea typeface="宋体" pitchFamily="2" charset="-122"/>
                  </a:rPr>
                  <a:t>Data Extraction,</a:t>
                </a:r>
              </a:p>
              <a:p>
                <a:pPr algn="ctr" defTabSz="585788" eaLnBrk="0" hangingPunct="0"/>
                <a:r>
                  <a:rPr lang="en-US" altLang="zh-CN" sz="1400" b="1">
                    <a:latin typeface="Arial" pitchFamily="34" charset="0"/>
                    <a:ea typeface="宋体" pitchFamily="2" charset="-122"/>
                  </a:rPr>
                  <a:t>Transformation, load</a:t>
                </a:r>
              </a:p>
            </p:txBody>
          </p:sp>
          <p:sp>
            <p:nvSpPr>
              <p:cNvPr id="308230" name="Rectangle 6"/>
              <p:cNvSpPr>
                <a:spLocks noChangeArrowheads="1"/>
              </p:cNvSpPr>
              <p:nvPr/>
            </p:nvSpPr>
            <p:spPr bwMode="auto">
              <a:xfrm>
                <a:off x="1576" y="1406"/>
                <a:ext cx="668" cy="418"/>
              </a:xfrm>
              <a:prstGeom prst="rect">
                <a:avLst/>
              </a:prstGeom>
              <a:noFill/>
              <a:ln w="12700">
                <a:solidFill>
                  <a:schemeClr val="tx1"/>
                </a:solidFill>
                <a:miter lim="800000"/>
                <a:headEnd/>
                <a:tailEnd/>
              </a:ln>
              <a:effectLst/>
            </p:spPr>
            <p:txBody>
              <a:bodyPr wrap="none" anchor="ctr"/>
              <a:lstStyle/>
              <a:p>
                <a:endParaRPr lang="en-US"/>
              </a:p>
            </p:txBody>
          </p:sp>
          <p:grpSp>
            <p:nvGrpSpPr>
              <p:cNvPr id="308231" name="Group 7"/>
              <p:cNvGrpSpPr>
                <a:grpSpLocks/>
              </p:cNvGrpSpPr>
              <p:nvPr/>
            </p:nvGrpSpPr>
            <p:grpSpPr bwMode="auto">
              <a:xfrm>
                <a:off x="1576" y="723"/>
                <a:ext cx="668" cy="446"/>
                <a:chOff x="1328" y="723"/>
                <a:chExt cx="668" cy="446"/>
              </a:xfrm>
            </p:grpSpPr>
            <p:sp>
              <p:nvSpPr>
                <p:cNvPr id="308232" name="Rectangle 8"/>
                <p:cNvSpPr>
                  <a:spLocks noChangeArrowheads="1"/>
                </p:cNvSpPr>
                <p:nvPr/>
              </p:nvSpPr>
              <p:spPr bwMode="auto">
                <a:xfrm>
                  <a:off x="1328" y="736"/>
                  <a:ext cx="668" cy="414"/>
                </a:xfrm>
                <a:prstGeom prst="rect">
                  <a:avLst/>
                </a:prstGeom>
                <a:noFill/>
                <a:ln w="12700">
                  <a:solidFill>
                    <a:schemeClr val="tx1"/>
                  </a:solidFill>
                  <a:miter lim="800000"/>
                  <a:headEnd/>
                  <a:tailEnd/>
                </a:ln>
                <a:effectLst/>
              </p:spPr>
              <p:txBody>
                <a:bodyPr wrap="none" anchor="ctr"/>
                <a:lstStyle/>
                <a:p>
                  <a:endParaRPr lang="en-US"/>
                </a:p>
              </p:txBody>
            </p:sp>
            <p:sp>
              <p:nvSpPr>
                <p:cNvPr id="308233" name="Rectangle 9"/>
                <p:cNvSpPr>
                  <a:spLocks noChangeArrowheads="1"/>
                </p:cNvSpPr>
                <p:nvPr/>
              </p:nvSpPr>
              <p:spPr bwMode="auto">
                <a:xfrm>
                  <a:off x="1331" y="723"/>
                  <a:ext cx="663" cy="446"/>
                </a:xfrm>
                <a:prstGeom prst="rect">
                  <a:avLst/>
                </a:prstGeom>
                <a:noFill/>
                <a:ln w="9525">
                  <a:noFill/>
                  <a:miter lim="800000"/>
                  <a:headEnd/>
                  <a:tailEnd/>
                </a:ln>
                <a:effectLst/>
              </p:spPr>
              <p:txBody>
                <a:bodyPr wrap="none" lIns="73025" tIns="36512" rIns="73025" bIns="36512">
                  <a:spAutoFit/>
                </a:bodyPr>
                <a:lstStyle/>
                <a:p>
                  <a:pPr algn="ctr" defTabSz="585788" eaLnBrk="0" hangingPunct="0"/>
                  <a:r>
                    <a:rPr lang="en-US" altLang="zh-CN" sz="1400">
                      <a:latin typeface="Arial" pitchFamily="34" charset="0"/>
                      <a:ea typeface="宋体" pitchFamily="2" charset="-122"/>
                    </a:rPr>
                    <a:t>Warehouse</a:t>
                  </a:r>
                </a:p>
                <a:p>
                  <a:pPr algn="ctr" defTabSz="585788" eaLnBrk="0" hangingPunct="0"/>
                  <a:r>
                    <a:rPr lang="en-US" altLang="zh-CN" sz="1400">
                      <a:latin typeface="Arial" pitchFamily="34" charset="0"/>
                      <a:ea typeface="宋体" pitchFamily="2" charset="-122"/>
                    </a:rPr>
                    <a:t>Admin.</a:t>
                  </a:r>
                </a:p>
                <a:p>
                  <a:pPr algn="ctr" defTabSz="585788" eaLnBrk="0" hangingPunct="0"/>
                  <a:r>
                    <a:rPr lang="en-US" altLang="zh-CN" sz="1400">
                      <a:latin typeface="Arial" pitchFamily="34" charset="0"/>
                      <a:ea typeface="宋体" pitchFamily="2" charset="-122"/>
                    </a:rPr>
                    <a:t>Tools</a:t>
                  </a:r>
                </a:p>
              </p:txBody>
            </p:sp>
          </p:grpSp>
          <p:sp>
            <p:nvSpPr>
              <p:cNvPr id="308234" name="Rectangle 10"/>
              <p:cNvSpPr>
                <a:spLocks noChangeArrowheads="1"/>
              </p:cNvSpPr>
              <p:nvPr/>
            </p:nvSpPr>
            <p:spPr bwMode="auto">
              <a:xfrm>
                <a:off x="1545" y="1411"/>
                <a:ext cx="733" cy="446"/>
              </a:xfrm>
              <a:prstGeom prst="rect">
                <a:avLst/>
              </a:prstGeom>
              <a:noFill/>
              <a:ln w="9525">
                <a:noFill/>
                <a:miter lim="800000"/>
                <a:headEnd/>
                <a:tailEnd/>
              </a:ln>
              <a:effectLst/>
            </p:spPr>
            <p:txBody>
              <a:bodyPr lIns="73025" tIns="36512" rIns="73025" bIns="36512">
                <a:spAutoFit/>
              </a:bodyPr>
              <a:lstStyle/>
              <a:p>
                <a:pPr algn="ctr" defTabSz="585788" eaLnBrk="0" hangingPunct="0"/>
                <a:r>
                  <a:rPr lang="en-US" altLang="zh-CN" sz="1400">
                    <a:latin typeface="Arial" pitchFamily="34" charset="0"/>
                    <a:ea typeface="宋体" pitchFamily="2" charset="-122"/>
                  </a:rPr>
                  <a:t>Extract, </a:t>
                </a:r>
              </a:p>
              <a:p>
                <a:pPr algn="ctr" defTabSz="585788" eaLnBrk="0" hangingPunct="0"/>
                <a:r>
                  <a:rPr lang="en-US" altLang="zh-CN" sz="1400">
                    <a:latin typeface="Arial" pitchFamily="34" charset="0"/>
                    <a:ea typeface="宋体" pitchFamily="2" charset="-122"/>
                  </a:rPr>
                  <a:t>Transform</a:t>
                </a:r>
              </a:p>
              <a:p>
                <a:pPr algn="ctr" defTabSz="585788" eaLnBrk="0" hangingPunct="0"/>
                <a:r>
                  <a:rPr lang="en-US" altLang="zh-CN" sz="1400">
                    <a:latin typeface="Arial" pitchFamily="34" charset="0"/>
                    <a:ea typeface="宋体" pitchFamily="2" charset="-122"/>
                  </a:rPr>
                  <a:t>and Load</a:t>
                </a:r>
              </a:p>
            </p:txBody>
          </p:sp>
          <p:grpSp>
            <p:nvGrpSpPr>
              <p:cNvPr id="308235" name="Group 11"/>
              <p:cNvGrpSpPr>
                <a:grpSpLocks/>
              </p:cNvGrpSpPr>
              <p:nvPr/>
            </p:nvGrpSpPr>
            <p:grpSpPr bwMode="auto">
              <a:xfrm>
                <a:off x="1576" y="2634"/>
                <a:ext cx="668" cy="458"/>
                <a:chOff x="1328" y="2536"/>
                <a:chExt cx="668" cy="458"/>
              </a:xfrm>
            </p:grpSpPr>
            <p:sp>
              <p:nvSpPr>
                <p:cNvPr id="308236" name="Rectangle 12"/>
                <p:cNvSpPr>
                  <a:spLocks noChangeArrowheads="1"/>
                </p:cNvSpPr>
                <p:nvPr/>
              </p:nvSpPr>
              <p:spPr bwMode="auto">
                <a:xfrm>
                  <a:off x="1328" y="2536"/>
                  <a:ext cx="668" cy="458"/>
                </a:xfrm>
                <a:prstGeom prst="rect">
                  <a:avLst/>
                </a:prstGeom>
                <a:noFill/>
                <a:ln w="12700">
                  <a:solidFill>
                    <a:schemeClr val="tx1"/>
                  </a:solidFill>
                  <a:miter lim="800000"/>
                  <a:headEnd/>
                  <a:tailEnd/>
                </a:ln>
                <a:effectLst/>
              </p:spPr>
              <p:txBody>
                <a:bodyPr wrap="none" anchor="ctr"/>
                <a:lstStyle/>
                <a:p>
                  <a:endParaRPr lang="en-US"/>
                </a:p>
              </p:txBody>
            </p:sp>
            <p:sp>
              <p:nvSpPr>
                <p:cNvPr id="308237" name="Rectangle 13"/>
                <p:cNvSpPr>
                  <a:spLocks noChangeArrowheads="1"/>
                </p:cNvSpPr>
                <p:nvPr/>
              </p:nvSpPr>
              <p:spPr bwMode="auto">
                <a:xfrm>
                  <a:off x="1360" y="2536"/>
                  <a:ext cx="611" cy="448"/>
                </a:xfrm>
                <a:prstGeom prst="rect">
                  <a:avLst/>
                </a:prstGeom>
                <a:noFill/>
                <a:ln w="9525">
                  <a:noFill/>
                  <a:miter lim="800000"/>
                  <a:headEnd/>
                  <a:tailEnd/>
                </a:ln>
                <a:effectLst/>
              </p:spPr>
              <p:txBody>
                <a:bodyPr lIns="73025" tIns="36512" rIns="73025" bIns="36512">
                  <a:spAutoFit/>
                </a:bodyPr>
                <a:lstStyle/>
                <a:p>
                  <a:pPr algn="ctr" defTabSz="585788" eaLnBrk="0" hangingPunct="0"/>
                  <a:r>
                    <a:rPr lang="en-US" altLang="zh-CN" sz="1400">
                      <a:latin typeface="Arial" pitchFamily="34" charset="0"/>
                      <a:ea typeface="宋体" pitchFamily="2" charset="-122"/>
                    </a:rPr>
                    <a:t>Data</a:t>
                  </a:r>
                </a:p>
                <a:p>
                  <a:pPr algn="ctr" defTabSz="585788" eaLnBrk="0" hangingPunct="0"/>
                  <a:r>
                    <a:rPr lang="en-US" altLang="zh-CN" sz="1400">
                      <a:latin typeface="Arial" pitchFamily="34" charset="0"/>
                      <a:ea typeface="宋体" pitchFamily="2" charset="-122"/>
                    </a:rPr>
                    <a:t>Modeling</a:t>
                  </a:r>
                </a:p>
                <a:p>
                  <a:pPr algn="ctr" defTabSz="585788" eaLnBrk="0" hangingPunct="0"/>
                  <a:r>
                    <a:rPr lang="en-US" altLang="zh-CN" sz="1400">
                      <a:latin typeface="Arial" pitchFamily="34" charset="0"/>
                      <a:ea typeface="宋体" pitchFamily="2" charset="-122"/>
                    </a:rPr>
                    <a:t>Tool</a:t>
                  </a:r>
                </a:p>
              </p:txBody>
            </p:sp>
          </p:grpSp>
          <p:sp>
            <p:nvSpPr>
              <p:cNvPr id="308238" name="Oval 14"/>
              <p:cNvSpPr>
                <a:spLocks noChangeArrowheads="1"/>
              </p:cNvSpPr>
              <p:nvPr/>
            </p:nvSpPr>
            <p:spPr bwMode="auto">
              <a:xfrm>
                <a:off x="1591" y="2024"/>
                <a:ext cx="661" cy="163"/>
              </a:xfrm>
              <a:prstGeom prst="ellipse">
                <a:avLst/>
              </a:prstGeom>
              <a:noFill/>
              <a:ln w="12700">
                <a:solidFill>
                  <a:schemeClr val="tx1"/>
                </a:solidFill>
                <a:round/>
                <a:headEnd/>
                <a:tailEnd/>
              </a:ln>
              <a:effectLst/>
            </p:spPr>
            <p:txBody>
              <a:bodyPr wrap="none" anchor="ctr"/>
              <a:lstStyle/>
              <a:p>
                <a:endParaRPr lang="en-US"/>
              </a:p>
            </p:txBody>
          </p:sp>
          <p:sp>
            <p:nvSpPr>
              <p:cNvPr id="308239" name="Arc 15"/>
              <p:cNvSpPr>
                <a:spLocks/>
              </p:cNvSpPr>
              <p:nvPr/>
            </p:nvSpPr>
            <p:spPr bwMode="auto">
              <a:xfrm>
                <a:off x="1588" y="2221"/>
                <a:ext cx="335" cy="115"/>
              </a:xfrm>
              <a:custGeom>
                <a:avLst/>
                <a:gdLst>
                  <a:gd name="G0" fmla="+- 21600 0 0"/>
                  <a:gd name="G1" fmla="+- 0 0 0"/>
                  <a:gd name="G2" fmla="+- 21600 0 0"/>
                  <a:gd name="T0" fmla="*/ 21535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535" y="21599"/>
                    </a:moveTo>
                    <a:cubicBezTo>
                      <a:pt x="9631" y="21564"/>
                      <a:pt x="0" y="11903"/>
                      <a:pt x="0" y="0"/>
                    </a:cubicBezTo>
                  </a:path>
                  <a:path w="21600" h="21600" stroke="0" extrusionOk="0">
                    <a:moveTo>
                      <a:pt x="21535" y="21599"/>
                    </a:moveTo>
                    <a:cubicBezTo>
                      <a:pt x="9631" y="21564"/>
                      <a:pt x="0" y="11903"/>
                      <a:pt x="0" y="0"/>
                    </a:cubicBezTo>
                    <a:lnTo>
                      <a:pt x="21600" y="0"/>
                    </a:lnTo>
                    <a:close/>
                  </a:path>
                </a:pathLst>
              </a:custGeom>
              <a:noFill/>
              <a:ln w="12700" cap="rnd">
                <a:solidFill>
                  <a:schemeClr val="tx1"/>
                </a:solidFill>
                <a:round/>
                <a:headEnd type="none" w="sm" len="sm"/>
                <a:tailEnd type="none" w="sm" len="sm"/>
              </a:ln>
              <a:effectLst/>
            </p:spPr>
            <p:txBody>
              <a:bodyPr wrap="none" anchor="ctr"/>
              <a:lstStyle/>
              <a:p>
                <a:endParaRPr lang="en-US"/>
              </a:p>
            </p:txBody>
          </p:sp>
          <p:sp>
            <p:nvSpPr>
              <p:cNvPr id="308240" name="Arc 16"/>
              <p:cNvSpPr>
                <a:spLocks/>
              </p:cNvSpPr>
              <p:nvPr/>
            </p:nvSpPr>
            <p:spPr bwMode="auto">
              <a:xfrm>
                <a:off x="1921" y="2221"/>
                <a:ext cx="336" cy="115"/>
              </a:xfrm>
              <a:custGeom>
                <a:avLst/>
                <a:gdLst>
                  <a:gd name="G0" fmla="+- 65 0 0"/>
                  <a:gd name="G1" fmla="+- 0 0 0"/>
                  <a:gd name="G2" fmla="+- 21600 0 0"/>
                  <a:gd name="T0" fmla="*/ 21665 w 21665"/>
                  <a:gd name="T1" fmla="*/ 0 h 21600"/>
                  <a:gd name="T2" fmla="*/ 0 w 21665"/>
                  <a:gd name="T3" fmla="*/ 21600 h 21600"/>
                  <a:gd name="T4" fmla="*/ 65 w 21665"/>
                  <a:gd name="T5" fmla="*/ 0 h 21600"/>
                </a:gdLst>
                <a:ahLst/>
                <a:cxnLst>
                  <a:cxn ang="0">
                    <a:pos x="T0" y="T1"/>
                  </a:cxn>
                  <a:cxn ang="0">
                    <a:pos x="T2" y="T3"/>
                  </a:cxn>
                  <a:cxn ang="0">
                    <a:pos x="T4" y="T5"/>
                  </a:cxn>
                </a:cxnLst>
                <a:rect l="0" t="0" r="r" b="b"/>
                <a:pathLst>
                  <a:path w="21665" h="21600" fill="none" extrusionOk="0">
                    <a:moveTo>
                      <a:pt x="21665" y="0"/>
                    </a:moveTo>
                    <a:cubicBezTo>
                      <a:pt x="21665" y="11929"/>
                      <a:pt x="11994" y="21600"/>
                      <a:pt x="65" y="21600"/>
                    </a:cubicBezTo>
                    <a:cubicBezTo>
                      <a:pt x="43" y="21600"/>
                      <a:pt x="21" y="21599"/>
                      <a:pt x="0" y="21599"/>
                    </a:cubicBezTo>
                  </a:path>
                  <a:path w="21665" h="21600" stroke="0" extrusionOk="0">
                    <a:moveTo>
                      <a:pt x="21665" y="0"/>
                    </a:moveTo>
                    <a:cubicBezTo>
                      <a:pt x="21665" y="11929"/>
                      <a:pt x="11994" y="21600"/>
                      <a:pt x="65" y="21600"/>
                    </a:cubicBezTo>
                    <a:cubicBezTo>
                      <a:pt x="43" y="21600"/>
                      <a:pt x="21" y="21599"/>
                      <a:pt x="0" y="21599"/>
                    </a:cubicBezTo>
                    <a:lnTo>
                      <a:pt x="65" y="0"/>
                    </a:lnTo>
                    <a:close/>
                  </a:path>
                </a:pathLst>
              </a:custGeom>
              <a:noFill/>
              <a:ln w="12700" cap="rnd">
                <a:solidFill>
                  <a:schemeClr val="tx1"/>
                </a:solidFill>
                <a:round/>
                <a:headEnd type="none" w="sm" len="sm"/>
                <a:tailEnd type="none" w="sm" len="sm"/>
              </a:ln>
              <a:effectLst/>
            </p:spPr>
            <p:txBody>
              <a:bodyPr wrap="none" anchor="ctr"/>
              <a:lstStyle/>
              <a:p>
                <a:endParaRPr lang="en-US"/>
              </a:p>
            </p:txBody>
          </p:sp>
          <p:sp>
            <p:nvSpPr>
              <p:cNvPr id="308241" name="Rectangle 17"/>
              <p:cNvSpPr>
                <a:spLocks noChangeArrowheads="1"/>
              </p:cNvSpPr>
              <p:nvPr/>
            </p:nvSpPr>
            <p:spPr bwMode="auto">
              <a:xfrm>
                <a:off x="1699" y="2029"/>
                <a:ext cx="428" cy="171"/>
              </a:xfrm>
              <a:prstGeom prst="rect">
                <a:avLst/>
              </a:prstGeom>
              <a:noFill/>
              <a:ln w="9525">
                <a:noFill/>
                <a:miter lim="800000"/>
                <a:headEnd/>
                <a:tailEnd/>
              </a:ln>
              <a:effectLst/>
            </p:spPr>
            <p:txBody>
              <a:bodyPr wrap="none" lIns="73025" tIns="36512" rIns="73025" bIns="36512">
                <a:spAutoFit/>
              </a:bodyPr>
              <a:lstStyle/>
              <a:p>
                <a:pPr algn="ctr" defTabSz="585788" eaLnBrk="0" hangingPunct="0"/>
                <a:r>
                  <a:rPr lang="en-US" altLang="zh-CN" sz="1300">
                    <a:latin typeface="Arial" pitchFamily="34" charset="0"/>
                    <a:ea typeface="宋体" pitchFamily="2" charset="-122"/>
                  </a:rPr>
                  <a:t>Central</a:t>
                </a:r>
              </a:p>
            </p:txBody>
          </p:sp>
          <p:sp>
            <p:nvSpPr>
              <p:cNvPr id="308242" name="Rectangle 18"/>
              <p:cNvSpPr>
                <a:spLocks noChangeArrowheads="1"/>
              </p:cNvSpPr>
              <p:nvPr/>
            </p:nvSpPr>
            <p:spPr bwMode="auto">
              <a:xfrm>
                <a:off x="1651" y="2157"/>
                <a:ext cx="527" cy="171"/>
              </a:xfrm>
              <a:prstGeom prst="rect">
                <a:avLst/>
              </a:prstGeom>
              <a:noFill/>
              <a:ln w="9525">
                <a:noFill/>
                <a:miter lim="800000"/>
                <a:headEnd/>
                <a:tailEnd/>
              </a:ln>
              <a:effectLst/>
            </p:spPr>
            <p:txBody>
              <a:bodyPr wrap="none" lIns="73025" tIns="36512" rIns="73025" bIns="36512">
                <a:spAutoFit/>
              </a:bodyPr>
              <a:lstStyle/>
              <a:p>
                <a:pPr algn="ctr" defTabSz="585788" eaLnBrk="0" hangingPunct="0"/>
                <a:r>
                  <a:rPr lang="en-US" altLang="zh-CN" sz="1300">
                    <a:latin typeface="Arial" pitchFamily="34" charset="0"/>
                    <a:ea typeface="宋体" pitchFamily="2" charset="-122"/>
                  </a:rPr>
                  <a:t>Metadata</a:t>
                </a:r>
              </a:p>
            </p:txBody>
          </p:sp>
          <p:sp>
            <p:nvSpPr>
              <p:cNvPr id="308243" name="Line 19"/>
              <p:cNvSpPr>
                <a:spLocks noChangeShapeType="1"/>
              </p:cNvSpPr>
              <p:nvPr/>
            </p:nvSpPr>
            <p:spPr bwMode="auto">
              <a:xfrm>
                <a:off x="2253" y="2112"/>
                <a:ext cx="0" cy="115"/>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8244" name="Line 20"/>
              <p:cNvSpPr>
                <a:spLocks noChangeShapeType="1"/>
              </p:cNvSpPr>
              <p:nvPr/>
            </p:nvSpPr>
            <p:spPr bwMode="auto">
              <a:xfrm>
                <a:off x="1911" y="2345"/>
                <a:ext cx="0" cy="279"/>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8245" name="Line 21"/>
              <p:cNvSpPr>
                <a:spLocks noChangeShapeType="1"/>
              </p:cNvSpPr>
              <p:nvPr/>
            </p:nvSpPr>
            <p:spPr bwMode="auto">
              <a:xfrm flipV="1">
                <a:off x="1911" y="1826"/>
                <a:ext cx="0" cy="19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8246" name="Line 22"/>
              <p:cNvSpPr>
                <a:spLocks noChangeShapeType="1"/>
              </p:cNvSpPr>
              <p:nvPr/>
            </p:nvSpPr>
            <p:spPr bwMode="auto">
              <a:xfrm flipV="1">
                <a:off x="1906" y="1145"/>
                <a:ext cx="0" cy="251"/>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8247" name="Line 23"/>
              <p:cNvSpPr>
                <a:spLocks noChangeShapeType="1"/>
              </p:cNvSpPr>
              <p:nvPr/>
            </p:nvSpPr>
            <p:spPr bwMode="auto">
              <a:xfrm>
                <a:off x="1588" y="2112"/>
                <a:ext cx="0" cy="115"/>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308248" name="Rectangle 24"/>
            <p:cNvSpPr>
              <a:spLocks noChangeArrowheads="1"/>
            </p:cNvSpPr>
            <p:nvPr/>
          </p:nvSpPr>
          <p:spPr bwMode="auto">
            <a:xfrm>
              <a:off x="333" y="1008"/>
              <a:ext cx="350" cy="185"/>
            </a:xfrm>
            <a:prstGeom prst="rect">
              <a:avLst/>
            </a:prstGeom>
            <a:noFill/>
            <a:ln w="9525">
              <a:noFill/>
              <a:miter lim="800000"/>
              <a:headEnd/>
              <a:tailEnd/>
            </a:ln>
            <a:effectLst/>
          </p:spPr>
          <p:txBody>
            <a:bodyPr wrap="none" anchor="ctr"/>
            <a:lstStyle/>
            <a:p>
              <a:endParaRPr lang="en-US"/>
            </a:p>
          </p:txBody>
        </p:sp>
        <p:sp>
          <p:nvSpPr>
            <p:cNvPr id="308249" name="Rectangle 25"/>
            <p:cNvSpPr>
              <a:spLocks noChangeArrowheads="1"/>
            </p:cNvSpPr>
            <p:nvPr/>
          </p:nvSpPr>
          <p:spPr bwMode="auto">
            <a:xfrm>
              <a:off x="3795" y="3624"/>
              <a:ext cx="706" cy="314"/>
            </a:xfrm>
            <a:prstGeom prst="rect">
              <a:avLst/>
            </a:prstGeom>
            <a:noFill/>
            <a:ln w="9525">
              <a:noFill/>
              <a:miter lim="800000"/>
              <a:headEnd/>
              <a:tailEnd/>
            </a:ln>
            <a:effectLst/>
          </p:spPr>
          <p:txBody>
            <a:bodyPr lIns="73025" tIns="36512" rIns="73025" bIns="36512">
              <a:spAutoFit/>
            </a:bodyPr>
            <a:lstStyle/>
            <a:p>
              <a:pPr algn="ctr" defTabSz="585788" eaLnBrk="0" hangingPunct="0"/>
              <a:r>
                <a:rPr lang="en-US" altLang="zh-CN" sz="1400" b="1">
                  <a:latin typeface="Arial" pitchFamily="34" charset="0"/>
                  <a:ea typeface="宋体" pitchFamily="2" charset="-122"/>
                </a:rPr>
                <a:t>Architected</a:t>
              </a:r>
            </a:p>
            <a:p>
              <a:pPr algn="ctr" defTabSz="585788" eaLnBrk="0" hangingPunct="0"/>
              <a:r>
                <a:rPr lang="en-US" altLang="zh-CN" sz="1400" b="1">
                  <a:latin typeface="Arial" pitchFamily="34" charset="0"/>
                  <a:ea typeface="宋体" pitchFamily="2" charset="-122"/>
                </a:rPr>
                <a:t>Data Marts</a:t>
              </a:r>
            </a:p>
          </p:txBody>
        </p:sp>
        <p:sp>
          <p:nvSpPr>
            <p:cNvPr id="308250" name="Rectangle 26"/>
            <p:cNvSpPr>
              <a:spLocks noChangeArrowheads="1"/>
            </p:cNvSpPr>
            <p:nvPr/>
          </p:nvSpPr>
          <p:spPr bwMode="auto">
            <a:xfrm>
              <a:off x="4903" y="3670"/>
              <a:ext cx="780" cy="314"/>
            </a:xfrm>
            <a:prstGeom prst="rect">
              <a:avLst/>
            </a:prstGeom>
            <a:noFill/>
            <a:ln w="9525">
              <a:noFill/>
              <a:miter lim="800000"/>
              <a:headEnd/>
              <a:tailEnd/>
            </a:ln>
            <a:effectLst/>
          </p:spPr>
          <p:txBody>
            <a:bodyPr lIns="73025" tIns="36512" rIns="73025" bIns="36512">
              <a:spAutoFit/>
            </a:bodyPr>
            <a:lstStyle/>
            <a:p>
              <a:pPr algn="ctr" defTabSz="585788" eaLnBrk="0" hangingPunct="0"/>
              <a:r>
                <a:rPr lang="en-US" altLang="zh-CN" sz="1400" b="1">
                  <a:latin typeface="Arial" pitchFamily="34" charset="0"/>
                  <a:ea typeface="宋体" pitchFamily="2" charset="-122"/>
                </a:rPr>
                <a:t>Data Access</a:t>
              </a:r>
            </a:p>
            <a:p>
              <a:pPr algn="ctr" defTabSz="585788" eaLnBrk="0" hangingPunct="0"/>
              <a:r>
                <a:rPr lang="en-US" altLang="zh-CN" sz="1400" b="1">
                  <a:latin typeface="Arial" pitchFamily="34" charset="0"/>
                  <a:ea typeface="宋体" pitchFamily="2" charset="-122"/>
                </a:rPr>
                <a:t>and Analysis</a:t>
              </a:r>
            </a:p>
          </p:txBody>
        </p:sp>
        <p:sp>
          <p:nvSpPr>
            <p:cNvPr id="308252" name="Line 28"/>
            <p:cNvSpPr>
              <a:spLocks noChangeShapeType="1"/>
            </p:cNvSpPr>
            <p:nvPr/>
          </p:nvSpPr>
          <p:spPr bwMode="auto">
            <a:xfrm flipV="1">
              <a:off x="1968" y="1678"/>
              <a:ext cx="556" cy="330"/>
            </a:xfrm>
            <a:prstGeom prst="line">
              <a:avLst/>
            </a:prstGeom>
            <a:noFill/>
            <a:ln w="50800">
              <a:solidFill>
                <a:srgbClr val="FF0033"/>
              </a:solidFill>
              <a:round/>
              <a:headEnd type="none" w="sm" len="sm"/>
              <a:tailEnd type="stealth" w="med" len="lg"/>
            </a:ln>
            <a:effectLst/>
          </p:spPr>
          <p:txBody>
            <a:bodyPr wrap="none" anchor="ctr"/>
            <a:lstStyle/>
            <a:p>
              <a:endParaRPr lang="en-US"/>
            </a:p>
          </p:txBody>
        </p:sp>
        <p:sp>
          <p:nvSpPr>
            <p:cNvPr id="308253" name="Rectangle 29"/>
            <p:cNvSpPr>
              <a:spLocks noChangeArrowheads="1"/>
            </p:cNvSpPr>
            <p:nvPr/>
          </p:nvSpPr>
          <p:spPr bwMode="auto">
            <a:xfrm>
              <a:off x="2562" y="3624"/>
              <a:ext cx="750" cy="315"/>
            </a:xfrm>
            <a:prstGeom prst="rect">
              <a:avLst/>
            </a:prstGeom>
            <a:noFill/>
            <a:ln w="9525">
              <a:noFill/>
              <a:miter lim="800000"/>
              <a:headEnd/>
              <a:tailEnd/>
            </a:ln>
            <a:effectLst/>
          </p:spPr>
          <p:txBody>
            <a:bodyPr wrap="none" lIns="73025" tIns="36512" rIns="73025" bIns="36512">
              <a:spAutoFit/>
            </a:bodyPr>
            <a:lstStyle/>
            <a:p>
              <a:pPr algn="ctr" defTabSz="585788" eaLnBrk="0" hangingPunct="0"/>
              <a:r>
                <a:rPr lang="en-US" altLang="zh-CN" sz="1400" b="1">
                  <a:latin typeface="Arial" pitchFamily="34" charset="0"/>
                  <a:ea typeface="宋体" pitchFamily="2" charset="-122"/>
                </a:rPr>
                <a:t>Central Data</a:t>
              </a:r>
            </a:p>
            <a:p>
              <a:pPr algn="ctr" defTabSz="585788" eaLnBrk="0" hangingPunct="0"/>
              <a:r>
                <a:rPr lang="en-US" altLang="zh-CN" sz="1400" b="1">
                  <a:latin typeface="Arial" pitchFamily="34" charset="0"/>
                  <a:ea typeface="宋体" pitchFamily="2" charset="-122"/>
                </a:rPr>
                <a:t>Warehouse</a:t>
              </a:r>
            </a:p>
          </p:txBody>
        </p:sp>
        <p:sp>
          <p:nvSpPr>
            <p:cNvPr id="308254" name="Line 30"/>
            <p:cNvSpPr>
              <a:spLocks noChangeShapeType="1"/>
            </p:cNvSpPr>
            <p:nvPr/>
          </p:nvSpPr>
          <p:spPr bwMode="auto">
            <a:xfrm flipV="1">
              <a:off x="1968" y="2129"/>
              <a:ext cx="337" cy="434"/>
            </a:xfrm>
            <a:prstGeom prst="line">
              <a:avLst/>
            </a:prstGeom>
            <a:noFill/>
            <a:ln w="25400" cap="rnd">
              <a:solidFill>
                <a:schemeClr val="hlink"/>
              </a:solidFill>
              <a:prstDash val="sysDot"/>
              <a:round/>
              <a:headEnd type="none" w="sm" len="sm"/>
              <a:tailEnd type="none" w="sm" len="sm"/>
            </a:ln>
            <a:effectLst/>
          </p:spPr>
          <p:txBody>
            <a:bodyPr wrap="none" anchor="ctr"/>
            <a:lstStyle/>
            <a:p>
              <a:endParaRPr lang="en-US"/>
            </a:p>
          </p:txBody>
        </p:sp>
        <p:sp>
          <p:nvSpPr>
            <p:cNvPr id="308255" name="Line 31"/>
            <p:cNvSpPr>
              <a:spLocks noChangeShapeType="1"/>
            </p:cNvSpPr>
            <p:nvPr/>
          </p:nvSpPr>
          <p:spPr bwMode="auto">
            <a:xfrm flipV="1">
              <a:off x="1968" y="2503"/>
              <a:ext cx="1301" cy="99"/>
            </a:xfrm>
            <a:prstGeom prst="line">
              <a:avLst/>
            </a:prstGeom>
            <a:noFill/>
            <a:ln w="25400" cap="rnd">
              <a:solidFill>
                <a:schemeClr val="hlink"/>
              </a:solidFill>
              <a:prstDash val="sysDot"/>
              <a:round/>
              <a:headEnd type="none" w="sm" len="sm"/>
              <a:tailEnd type="none" w="sm" len="sm"/>
            </a:ln>
            <a:effectLst/>
          </p:spPr>
          <p:txBody>
            <a:bodyPr wrap="none" anchor="ctr"/>
            <a:lstStyle/>
            <a:p>
              <a:endParaRPr lang="en-US"/>
            </a:p>
          </p:txBody>
        </p:sp>
        <p:sp>
          <p:nvSpPr>
            <p:cNvPr id="308256" name="Line 32"/>
            <p:cNvSpPr>
              <a:spLocks noChangeShapeType="1"/>
            </p:cNvSpPr>
            <p:nvPr/>
          </p:nvSpPr>
          <p:spPr bwMode="auto">
            <a:xfrm>
              <a:off x="1964" y="2625"/>
              <a:ext cx="1489" cy="458"/>
            </a:xfrm>
            <a:prstGeom prst="line">
              <a:avLst/>
            </a:prstGeom>
            <a:noFill/>
            <a:ln w="25400" cap="rnd">
              <a:solidFill>
                <a:schemeClr val="hlink"/>
              </a:solidFill>
              <a:prstDash val="sysDot"/>
              <a:round/>
              <a:headEnd type="none" w="sm" len="sm"/>
              <a:tailEnd type="none" w="sm" len="sm"/>
            </a:ln>
            <a:effectLst/>
          </p:spPr>
          <p:txBody>
            <a:bodyPr wrap="none" anchor="ctr"/>
            <a:lstStyle/>
            <a:p>
              <a:endParaRPr lang="en-US"/>
            </a:p>
          </p:txBody>
        </p:sp>
        <p:sp>
          <p:nvSpPr>
            <p:cNvPr id="308257" name="Line 33"/>
            <p:cNvSpPr>
              <a:spLocks noChangeShapeType="1"/>
            </p:cNvSpPr>
            <p:nvPr/>
          </p:nvSpPr>
          <p:spPr bwMode="auto">
            <a:xfrm>
              <a:off x="3293" y="1939"/>
              <a:ext cx="533" cy="909"/>
            </a:xfrm>
            <a:prstGeom prst="line">
              <a:avLst/>
            </a:prstGeom>
            <a:noFill/>
            <a:ln w="50800">
              <a:solidFill>
                <a:srgbClr val="FF0033"/>
              </a:solidFill>
              <a:round/>
              <a:headEnd type="none" w="sm" len="sm"/>
              <a:tailEnd type="stealth" w="med" len="lg"/>
            </a:ln>
            <a:effectLst/>
          </p:spPr>
          <p:txBody>
            <a:bodyPr wrap="none" anchor="ctr"/>
            <a:lstStyle/>
            <a:p>
              <a:endParaRPr lang="en-US"/>
            </a:p>
          </p:txBody>
        </p:sp>
        <p:sp>
          <p:nvSpPr>
            <p:cNvPr id="308258" name="Line 34"/>
            <p:cNvSpPr>
              <a:spLocks noChangeShapeType="1"/>
            </p:cNvSpPr>
            <p:nvPr/>
          </p:nvSpPr>
          <p:spPr bwMode="auto">
            <a:xfrm>
              <a:off x="3296" y="1749"/>
              <a:ext cx="518" cy="291"/>
            </a:xfrm>
            <a:prstGeom prst="line">
              <a:avLst/>
            </a:prstGeom>
            <a:noFill/>
            <a:ln w="50800">
              <a:solidFill>
                <a:srgbClr val="FF0033"/>
              </a:solidFill>
              <a:round/>
              <a:headEnd type="none" w="sm" len="sm"/>
              <a:tailEnd type="stealth" w="med" len="lg"/>
            </a:ln>
            <a:effectLst/>
          </p:spPr>
          <p:txBody>
            <a:bodyPr wrap="none" anchor="ctr"/>
            <a:lstStyle/>
            <a:p>
              <a:endParaRPr lang="en-US"/>
            </a:p>
          </p:txBody>
        </p:sp>
        <p:sp>
          <p:nvSpPr>
            <p:cNvPr id="308259" name="Line 35"/>
            <p:cNvSpPr>
              <a:spLocks noChangeShapeType="1"/>
            </p:cNvSpPr>
            <p:nvPr/>
          </p:nvSpPr>
          <p:spPr bwMode="auto">
            <a:xfrm flipV="1">
              <a:off x="3296" y="1258"/>
              <a:ext cx="1300" cy="233"/>
            </a:xfrm>
            <a:prstGeom prst="line">
              <a:avLst/>
            </a:prstGeom>
            <a:noFill/>
            <a:ln w="12700">
              <a:solidFill>
                <a:srgbClr val="000000"/>
              </a:solidFill>
              <a:round/>
              <a:headEnd type="none" w="sm" len="sm"/>
              <a:tailEnd type="none" w="med" len="lg"/>
            </a:ln>
            <a:effectLst/>
          </p:spPr>
          <p:txBody>
            <a:bodyPr wrap="none" anchor="ctr"/>
            <a:lstStyle/>
            <a:p>
              <a:endParaRPr lang="en-US"/>
            </a:p>
          </p:txBody>
        </p:sp>
        <p:grpSp>
          <p:nvGrpSpPr>
            <p:cNvPr id="308260" name="Group 36"/>
            <p:cNvGrpSpPr>
              <a:grpSpLocks/>
            </p:cNvGrpSpPr>
            <p:nvPr/>
          </p:nvGrpSpPr>
          <p:grpSpPr bwMode="auto">
            <a:xfrm>
              <a:off x="2524" y="1170"/>
              <a:ext cx="772" cy="930"/>
              <a:chOff x="1589" y="1636"/>
              <a:chExt cx="955" cy="1144"/>
            </a:xfrm>
          </p:grpSpPr>
          <p:sp>
            <p:nvSpPr>
              <p:cNvPr id="308261" name="Oval 37"/>
              <p:cNvSpPr>
                <a:spLocks noChangeArrowheads="1"/>
              </p:cNvSpPr>
              <p:nvPr/>
            </p:nvSpPr>
            <p:spPr bwMode="auto">
              <a:xfrm>
                <a:off x="1593" y="2545"/>
                <a:ext cx="947" cy="235"/>
              </a:xfrm>
              <a:prstGeom prst="ellipse">
                <a:avLst/>
              </a:prstGeom>
              <a:gradFill rotWithShape="0">
                <a:gsLst>
                  <a:gs pos="0">
                    <a:srgbClr val="EAA862"/>
                  </a:gs>
                  <a:gs pos="50000">
                    <a:srgbClr val="EAA862">
                      <a:gamma/>
                      <a:tint val="70196"/>
                      <a:invGamma/>
                    </a:srgbClr>
                  </a:gs>
                  <a:gs pos="100000">
                    <a:srgbClr val="EAA862"/>
                  </a:gs>
                </a:gsLst>
                <a:lin ang="0" scaled="1"/>
              </a:gradFill>
              <a:ln w="12700">
                <a:solidFill>
                  <a:schemeClr val="bg2"/>
                </a:solidFill>
                <a:round/>
                <a:headEnd/>
                <a:tailEnd/>
              </a:ln>
              <a:effectLst/>
            </p:spPr>
            <p:txBody>
              <a:bodyPr wrap="none" anchor="ctr"/>
              <a:lstStyle/>
              <a:p>
                <a:endParaRPr lang="en-US"/>
              </a:p>
            </p:txBody>
          </p:sp>
          <p:sp>
            <p:nvSpPr>
              <p:cNvPr id="308262" name="Rectangle 38"/>
              <p:cNvSpPr>
                <a:spLocks noChangeArrowheads="1"/>
              </p:cNvSpPr>
              <p:nvPr/>
            </p:nvSpPr>
            <p:spPr bwMode="auto">
              <a:xfrm>
                <a:off x="1589" y="1759"/>
                <a:ext cx="955" cy="920"/>
              </a:xfrm>
              <a:prstGeom prst="rect">
                <a:avLst/>
              </a:prstGeom>
              <a:gradFill rotWithShape="0">
                <a:gsLst>
                  <a:gs pos="0">
                    <a:srgbClr val="EAA862"/>
                  </a:gs>
                  <a:gs pos="50000">
                    <a:srgbClr val="EAA862">
                      <a:gamma/>
                      <a:tint val="70196"/>
                      <a:invGamma/>
                    </a:srgbClr>
                  </a:gs>
                  <a:gs pos="100000">
                    <a:srgbClr val="EAA862"/>
                  </a:gs>
                </a:gsLst>
                <a:lin ang="0" scaled="1"/>
              </a:gradFill>
              <a:ln w="9525">
                <a:noFill/>
                <a:miter lim="800000"/>
                <a:headEnd/>
                <a:tailEnd/>
              </a:ln>
              <a:effectLst/>
            </p:spPr>
            <p:txBody>
              <a:bodyPr wrap="none" anchor="ctr"/>
              <a:lstStyle/>
              <a:p>
                <a:endParaRPr lang="en-US"/>
              </a:p>
            </p:txBody>
          </p:sp>
          <p:sp>
            <p:nvSpPr>
              <p:cNvPr id="308263" name="Oval 39"/>
              <p:cNvSpPr>
                <a:spLocks noChangeArrowheads="1"/>
              </p:cNvSpPr>
              <p:nvPr/>
            </p:nvSpPr>
            <p:spPr bwMode="auto">
              <a:xfrm>
                <a:off x="1593" y="1636"/>
                <a:ext cx="947" cy="187"/>
              </a:xfrm>
              <a:prstGeom prst="ellipse">
                <a:avLst/>
              </a:prstGeom>
              <a:solidFill>
                <a:schemeClr val="accent1"/>
              </a:solidFill>
              <a:ln w="12700">
                <a:solidFill>
                  <a:schemeClr val="bg2"/>
                </a:solidFill>
                <a:round/>
                <a:headEnd/>
                <a:tailEnd/>
              </a:ln>
              <a:effectLst/>
            </p:spPr>
            <p:txBody>
              <a:bodyPr wrap="none" anchor="ctr"/>
              <a:lstStyle/>
              <a:p>
                <a:endParaRPr lang="en-US"/>
              </a:p>
            </p:txBody>
          </p:sp>
        </p:grpSp>
        <p:sp>
          <p:nvSpPr>
            <p:cNvPr id="308264" name="Rectangle 40"/>
            <p:cNvSpPr>
              <a:spLocks noChangeArrowheads="1"/>
            </p:cNvSpPr>
            <p:nvPr/>
          </p:nvSpPr>
          <p:spPr bwMode="auto">
            <a:xfrm>
              <a:off x="2544" y="1489"/>
              <a:ext cx="694" cy="448"/>
            </a:xfrm>
            <a:prstGeom prst="rect">
              <a:avLst/>
            </a:prstGeom>
            <a:noFill/>
            <a:ln w="9525">
              <a:noFill/>
              <a:miter lim="800000"/>
              <a:headEnd/>
              <a:tailEnd/>
            </a:ln>
            <a:effectLst/>
          </p:spPr>
          <p:txBody>
            <a:bodyPr wrap="none" lIns="73025" tIns="36512" rIns="73025" bIns="36512">
              <a:spAutoFit/>
            </a:bodyPr>
            <a:lstStyle/>
            <a:p>
              <a:pPr algn="ctr" defTabSz="585788" eaLnBrk="0" hangingPunct="0"/>
              <a:r>
                <a:rPr lang="en-US" altLang="zh-CN" sz="1400" b="1">
                  <a:latin typeface="Arial" pitchFamily="34" charset="0"/>
                  <a:ea typeface="宋体" pitchFamily="2" charset="-122"/>
                </a:rPr>
                <a:t>Central</a:t>
              </a:r>
            </a:p>
            <a:p>
              <a:pPr algn="ctr" defTabSz="585788" eaLnBrk="0" hangingPunct="0"/>
              <a:r>
                <a:rPr lang="en-US" altLang="zh-CN" sz="1400" b="1">
                  <a:latin typeface="Arial" pitchFamily="34" charset="0"/>
                  <a:ea typeface="宋体" pitchFamily="2" charset="-122"/>
                </a:rPr>
                <a:t> Data</a:t>
              </a:r>
            </a:p>
            <a:p>
              <a:pPr algn="ctr" defTabSz="585788" eaLnBrk="0" hangingPunct="0"/>
              <a:r>
                <a:rPr lang="en-US" altLang="zh-CN" sz="1400" b="1">
                  <a:latin typeface="Arial" pitchFamily="34" charset="0"/>
                  <a:ea typeface="宋体" pitchFamily="2" charset="-122"/>
                </a:rPr>
                <a:t>Warehouse</a:t>
              </a:r>
            </a:p>
          </p:txBody>
        </p:sp>
        <p:sp>
          <p:nvSpPr>
            <p:cNvPr id="308265" name="Line 41"/>
            <p:cNvSpPr>
              <a:spLocks noChangeShapeType="1"/>
            </p:cNvSpPr>
            <p:nvPr/>
          </p:nvSpPr>
          <p:spPr bwMode="auto">
            <a:xfrm>
              <a:off x="5282" y="1066"/>
              <a:ext cx="1" cy="385"/>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8266" name="Line 42"/>
            <p:cNvSpPr>
              <a:spLocks noChangeShapeType="1"/>
            </p:cNvSpPr>
            <p:nvPr/>
          </p:nvSpPr>
          <p:spPr bwMode="auto">
            <a:xfrm>
              <a:off x="5282" y="1067"/>
              <a:ext cx="161" cy="1"/>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8267" name="Line 43"/>
            <p:cNvSpPr>
              <a:spLocks noChangeShapeType="1"/>
            </p:cNvSpPr>
            <p:nvPr/>
          </p:nvSpPr>
          <p:spPr bwMode="auto">
            <a:xfrm>
              <a:off x="5058" y="1259"/>
              <a:ext cx="385" cy="1"/>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8268" name="Line 44"/>
            <p:cNvSpPr>
              <a:spLocks noChangeShapeType="1"/>
            </p:cNvSpPr>
            <p:nvPr/>
          </p:nvSpPr>
          <p:spPr bwMode="auto">
            <a:xfrm>
              <a:off x="5282" y="1451"/>
              <a:ext cx="161" cy="1"/>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8269" name="Rectangle 45"/>
            <p:cNvSpPr>
              <a:spLocks noChangeArrowheads="1"/>
            </p:cNvSpPr>
            <p:nvPr/>
          </p:nvSpPr>
          <p:spPr bwMode="auto">
            <a:xfrm>
              <a:off x="5447" y="993"/>
              <a:ext cx="153" cy="146"/>
            </a:xfrm>
            <a:prstGeom prst="rect">
              <a:avLst/>
            </a:prstGeom>
            <a:noFill/>
            <a:ln w="12700">
              <a:solidFill>
                <a:schemeClr val="tx1"/>
              </a:solidFill>
              <a:miter lim="800000"/>
              <a:headEnd/>
              <a:tailEnd/>
            </a:ln>
            <a:effectLst/>
          </p:spPr>
          <p:txBody>
            <a:bodyPr wrap="none" anchor="ctr"/>
            <a:lstStyle/>
            <a:p>
              <a:endParaRPr lang="en-US"/>
            </a:p>
          </p:txBody>
        </p:sp>
        <p:sp>
          <p:nvSpPr>
            <p:cNvPr id="308270" name="Rectangle 46"/>
            <p:cNvSpPr>
              <a:spLocks noChangeArrowheads="1"/>
            </p:cNvSpPr>
            <p:nvPr/>
          </p:nvSpPr>
          <p:spPr bwMode="auto">
            <a:xfrm>
              <a:off x="5447" y="1185"/>
              <a:ext cx="153" cy="146"/>
            </a:xfrm>
            <a:prstGeom prst="rect">
              <a:avLst/>
            </a:prstGeom>
            <a:noFill/>
            <a:ln w="12700">
              <a:solidFill>
                <a:schemeClr val="tx1"/>
              </a:solidFill>
              <a:miter lim="800000"/>
              <a:headEnd/>
              <a:tailEnd/>
            </a:ln>
            <a:effectLst/>
          </p:spPr>
          <p:txBody>
            <a:bodyPr wrap="none" anchor="ctr"/>
            <a:lstStyle/>
            <a:p>
              <a:endParaRPr lang="en-US"/>
            </a:p>
          </p:txBody>
        </p:sp>
        <p:sp>
          <p:nvSpPr>
            <p:cNvPr id="308271" name="Rectangle 47"/>
            <p:cNvSpPr>
              <a:spLocks noChangeArrowheads="1"/>
            </p:cNvSpPr>
            <p:nvPr/>
          </p:nvSpPr>
          <p:spPr bwMode="auto">
            <a:xfrm>
              <a:off x="5447" y="1377"/>
              <a:ext cx="153" cy="146"/>
            </a:xfrm>
            <a:prstGeom prst="rect">
              <a:avLst/>
            </a:prstGeom>
            <a:noFill/>
            <a:ln w="12700">
              <a:solidFill>
                <a:schemeClr val="tx1"/>
              </a:solidFill>
              <a:miter lim="800000"/>
              <a:headEnd/>
              <a:tailEnd/>
            </a:ln>
            <a:effectLst/>
          </p:spPr>
          <p:txBody>
            <a:bodyPr wrap="none" anchor="ctr"/>
            <a:lstStyle/>
            <a:p>
              <a:endParaRPr lang="en-US"/>
            </a:p>
          </p:txBody>
        </p:sp>
        <p:sp>
          <p:nvSpPr>
            <p:cNvPr id="308272" name="AutoShape 48"/>
            <p:cNvSpPr>
              <a:spLocks noChangeArrowheads="1"/>
            </p:cNvSpPr>
            <p:nvPr/>
          </p:nvSpPr>
          <p:spPr bwMode="auto">
            <a:xfrm>
              <a:off x="4609" y="992"/>
              <a:ext cx="449" cy="452"/>
            </a:xfrm>
            <a:prstGeom prst="cube">
              <a:avLst>
                <a:gd name="adj" fmla="val 24995"/>
              </a:avLst>
            </a:prstGeom>
            <a:solidFill>
              <a:schemeClr val="accent1"/>
            </a:solidFill>
            <a:ln w="12700">
              <a:solidFill>
                <a:schemeClr val="tx1"/>
              </a:solidFill>
              <a:miter lim="800000"/>
              <a:headEnd/>
              <a:tailEnd/>
            </a:ln>
            <a:effectLst/>
          </p:spPr>
          <p:txBody>
            <a:bodyPr wrap="none" anchor="ctr"/>
            <a:lstStyle/>
            <a:p>
              <a:endParaRPr lang="en-US"/>
            </a:p>
          </p:txBody>
        </p:sp>
        <p:sp>
          <p:nvSpPr>
            <p:cNvPr id="308273" name="Rectangle 49"/>
            <p:cNvSpPr>
              <a:spLocks noChangeArrowheads="1"/>
            </p:cNvSpPr>
            <p:nvPr/>
          </p:nvSpPr>
          <p:spPr bwMode="auto">
            <a:xfrm>
              <a:off x="4620" y="1105"/>
              <a:ext cx="333" cy="327"/>
            </a:xfrm>
            <a:prstGeom prst="rect">
              <a:avLst/>
            </a:prstGeom>
            <a:noFill/>
            <a:ln w="9525">
              <a:noFill/>
              <a:miter lim="800000"/>
              <a:headEnd/>
              <a:tailEnd/>
            </a:ln>
            <a:effectLst/>
          </p:spPr>
          <p:txBody>
            <a:bodyPr wrap="none" lIns="92075" tIns="46038" rIns="92075" bIns="46038">
              <a:spAutoFit/>
            </a:bodyPr>
            <a:lstStyle/>
            <a:p>
              <a:pPr algn="ctr" eaLnBrk="0" hangingPunct="0"/>
              <a:r>
                <a:rPr lang="en-US" altLang="zh-CN" sz="1400">
                  <a:latin typeface="Arial" pitchFamily="34" charset="0"/>
                  <a:ea typeface="宋体" pitchFamily="2" charset="-122"/>
                </a:rPr>
                <a:t>Mid-</a:t>
              </a:r>
            </a:p>
            <a:p>
              <a:pPr algn="ctr" eaLnBrk="0" hangingPunct="0"/>
              <a:r>
                <a:rPr lang="en-US" altLang="zh-CN" sz="1400">
                  <a:latin typeface="Arial" pitchFamily="34" charset="0"/>
                  <a:ea typeface="宋体" pitchFamily="2" charset="-122"/>
                </a:rPr>
                <a:t>Tier</a:t>
              </a:r>
            </a:p>
          </p:txBody>
        </p:sp>
        <p:sp>
          <p:nvSpPr>
            <p:cNvPr id="308274" name="AutoShape 50"/>
            <p:cNvSpPr>
              <a:spLocks noChangeArrowheads="1"/>
            </p:cNvSpPr>
            <p:nvPr/>
          </p:nvSpPr>
          <p:spPr bwMode="auto">
            <a:xfrm>
              <a:off x="4620" y="1814"/>
              <a:ext cx="449" cy="454"/>
            </a:xfrm>
            <a:prstGeom prst="cube">
              <a:avLst>
                <a:gd name="adj" fmla="val 24995"/>
              </a:avLst>
            </a:prstGeom>
            <a:solidFill>
              <a:schemeClr val="accent1"/>
            </a:solidFill>
            <a:ln w="12700">
              <a:solidFill>
                <a:schemeClr val="tx1"/>
              </a:solidFill>
              <a:miter lim="800000"/>
              <a:headEnd/>
              <a:tailEnd/>
            </a:ln>
            <a:effectLst/>
          </p:spPr>
          <p:txBody>
            <a:bodyPr wrap="none" anchor="ctr"/>
            <a:lstStyle/>
            <a:p>
              <a:endParaRPr lang="en-US"/>
            </a:p>
          </p:txBody>
        </p:sp>
        <p:sp>
          <p:nvSpPr>
            <p:cNvPr id="308275" name="Rectangle 51"/>
            <p:cNvSpPr>
              <a:spLocks noChangeArrowheads="1"/>
            </p:cNvSpPr>
            <p:nvPr/>
          </p:nvSpPr>
          <p:spPr bwMode="auto">
            <a:xfrm>
              <a:off x="4620" y="1941"/>
              <a:ext cx="333" cy="327"/>
            </a:xfrm>
            <a:prstGeom prst="rect">
              <a:avLst/>
            </a:prstGeom>
            <a:noFill/>
            <a:ln w="9525">
              <a:noFill/>
              <a:miter lim="800000"/>
              <a:headEnd/>
              <a:tailEnd/>
            </a:ln>
            <a:effectLst/>
          </p:spPr>
          <p:txBody>
            <a:bodyPr wrap="none" lIns="92075" tIns="46038" rIns="92075" bIns="46038">
              <a:spAutoFit/>
            </a:bodyPr>
            <a:lstStyle/>
            <a:p>
              <a:pPr algn="ctr" eaLnBrk="0" hangingPunct="0"/>
              <a:r>
                <a:rPr lang="en-US" altLang="zh-CN" sz="1400">
                  <a:latin typeface="Arial" pitchFamily="34" charset="0"/>
                  <a:ea typeface="宋体" pitchFamily="2" charset="-122"/>
                </a:rPr>
                <a:t>Mid-</a:t>
              </a:r>
            </a:p>
            <a:p>
              <a:pPr algn="ctr" eaLnBrk="0" hangingPunct="0"/>
              <a:r>
                <a:rPr lang="en-US" altLang="zh-CN" sz="1400">
                  <a:latin typeface="Arial" pitchFamily="34" charset="0"/>
                  <a:ea typeface="宋体" pitchFamily="2" charset="-122"/>
                </a:rPr>
                <a:t>Tier</a:t>
              </a:r>
            </a:p>
          </p:txBody>
        </p:sp>
        <p:sp>
          <p:nvSpPr>
            <p:cNvPr id="308276" name="Line 52"/>
            <p:cNvSpPr>
              <a:spLocks noChangeShapeType="1"/>
            </p:cNvSpPr>
            <p:nvPr/>
          </p:nvSpPr>
          <p:spPr bwMode="auto">
            <a:xfrm>
              <a:off x="5283" y="1856"/>
              <a:ext cx="1" cy="385"/>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8277" name="Line 53"/>
            <p:cNvSpPr>
              <a:spLocks noChangeShapeType="1"/>
            </p:cNvSpPr>
            <p:nvPr/>
          </p:nvSpPr>
          <p:spPr bwMode="auto">
            <a:xfrm>
              <a:off x="5283" y="1857"/>
              <a:ext cx="161" cy="1"/>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8278" name="Line 54"/>
            <p:cNvSpPr>
              <a:spLocks noChangeShapeType="1"/>
            </p:cNvSpPr>
            <p:nvPr/>
          </p:nvSpPr>
          <p:spPr bwMode="auto">
            <a:xfrm>
              <a:off x="5069" y="2049"/>
              <a:ext cx="375" cy="1"/>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8279" name="Line 55"/>
            <p:cNvSpPr>
              <a:spLocks noChangeShapeType="1"/>
            </p:cNvSpPr>
            <p:nvPr/>
          </p:nvSpPr>
          <p:spPr bwMode="auto">
            <a:xfrm>
              <a:off x="5283" y="2241"/>
              <a:ext cx="161" cy="1"/>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8280" name="Rectangle 56"/>
            <p:cNvSpPr>
              <a:spLocks noChangeArrowheads="1"/>
            </p:cNvSpPr>
            <p:nvPr/>
          </p:nvSpPr>
          <p:spPr bwMode="auto">
            <a:xfrm>
              <a:off x="5448" y="1783"/>
              <a:ext cx="153" cy="146"/>
            </a:xfrm>
            <a:prstGeom prst="rect">
              <a:avLst/>
            </a:prstGeom>
            <a:noFill/>
            <a:ln w="12700">
              <a:solidFill>
                <a:schemeClr val="tx1"/>
              </a:solidFill>
              <a:miter lim="800000"/>
              <a:headEnd/>
              <a:tailEnd/>
            </a:ln>
            <a:effectLst/>
          </p:spPr>
          <p:txBody>
            <a:bodyPr wrap="none" anchor="ctr"/>
            <a:lstStyle/>
            <a:p>
              <a:endParaRPr lang="en-US"/>
            </a:p>
          </p:txBody>
        </p:sp>
        <p:sp>
          <p:nvSpPr>
            <p:cNvPr id="308281" name="Rectangle 57"/>
            <p:cNvSpPr>
              <a:spLocks noChangeArrowheads="1"/>
            </p:cNvSpPr>
            <p:nvPr/>
          </p:nvSpPr>
          <p:spPr bwMode="auto">
            <a:xfrm>
              <a:off x="5448" y="1975"/>
              <a:ext cx="153" cy="146"/>
            </a:xfrm>
            <a:prstGeom prst="rect">
              <a:avLst/>
            </a:prstGeom>
            <a:noFill/>
            <a:ln w="12700">
              <a:solidFill>
                <a:schemeClr val="tx1"/>
              </a:solidFill>
              <a:miter lim="800000"/>
              <a:headEnd/>
              <a:tailEnd/>
            </a:ln>
            <a:effectLst/>
          </p:spPr>
          <p:txBody>
            <a:bodyPr wrap="none" anchor="ctr"/>
            <a:lstStyle/>
            <a:p>
              <a:endParaRPr lang="en-US"/>
            </a:p>
          </p:txBody>
        </p:sp>
        <p:sp>
          <p:nvSpPr>
            <p:cNvPr id="308282" name="Rectangle 58"/>
            <p:cNvSpPr>
              <a:spLocks noChangeArrowheads="1"/>
            </p:cNvSpPr>
            <p:nvPr/>
          </p:nvSpPr>
          <p:spPr bwMode="auto">
            <a:xfrm>
              <a:off x="5448" y="2167"/>
              <a:ext cx="153" cy="146"/>
            </a:xfrm>
            <a:prstGeom prst="rect">
              <a:avLst/>
            </a:prstGeom>
            <a:noFill/>
            <a:ln w="12700">
              <a:solidFill>
                <a:schemeClr val="tx1"/>
              </a:solidFill>
              <a:miter lim="800000"/>
              <a:headEnd/>
              <a:tailEnd/>
            </a:ln>
            <a:effectLst/>
          </p:spPr>
          <p:txBody>
            <a:bodyPr wrap="none" anchor="ctr"/>
            <a:lstStyle/>
            <a:p>
              <a:endParaRPr lang="en-US"/>
            </a:p>
          </p:txBody>
        </p:sp>
        <p:grpSp>
          <p:nvGrpSpPr>
            <p:cNvPr id="308283" name="Group 59"/>
            <p:cNvGrpSpPr>
              <a:grpSpLocks/>
            </p:cNvGrpSpPr>
            <p:nvPr/>
          </p:nvGrpSpPr>
          <p:grpSpPr bwMode="auto">
            <a:xfrm>
              <a:off x="5283" y="2648"/>
              <a:ext cx="161" cy="385"/>
              <a:chOff x="5049" y="731"/>
              <a:chExt cx="161" cy="384"/>
            </a:xfrm>
          </p:grpSpPr>
          <p:sp>
            <p:nvSpPr>
              <p:cNvPr id="308284" name="Line 60"/>
              <p:cNvSpPr>
                <a:spLocks noChangeShapeType="1"/>
              </p:cNvSpPr>
              <p:nvPr/>
            </p:nvSpPr>
            <p:spPr bwMode="auto">
              <a:xfrm>
                <a:off x="5049" y="731"/>
                <a:ext cx="0" cy="384"/>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8285" name="Line 61"/>
              <p:cNvSpPr>
                <a:spLocks noChangeShapeType="1"/>
              </p:cNvSpPr>
              <p:nvPr/>
            </p:nvSpPr>
            <p:spPr bwMode="auto">
              <a:xfrm>
                <a:off x="5049" y="731"/>
                <a:ext cx="161"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8286" name="Line 62"/>
              <p:cNvSpPr>
                <a:spLocks noChangeShapeType="1"/>
              </p:cNvSpPr>
              <p:nvPr/>
            </p:nvSpPr>
            <p:spPr bwMode="auto">
              <a:xfrm>
                <a:off x="5049" y="923"/>
                <a:ext cx="161"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8287" name="Line 63"/>
              <p:cNvSpPr>
                <a:spLocks noChangeShapeType="1"/>
              </p:cNvSpPr>
              <p:nvPr/>
            </p:nvSpPr>
            <p:spPr bwMode="auto">
              <a:xfrm>
                <a:off x="5049" y="1115"/>
                <a:ext cx="161"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308288" name="Rectangle 64"/>
            <p:cNvSpPr>
              <a:spLocks noChangeArrowheads="1"/>
            </p:cNvSpPr>
            <p:nvPr/>
          </p:nvSpPr>
          <p:spPr bwMode="auto">
            <a:xfrm>
              <a:off x="5448" y="2575"/>
              <a:ext cx="153" cy="146"/>
            </a:xfrm>
            <a:prstGeom prst="rect">
              <a:avLst/>
            </a:prstGeom>
            <a:noFill/>
            <a:ln w="12700">
              <a:solidFill>
                <a:schemeClr val="tx1"/>
              </a:solidFill>
              <a:miter lim="800000"/>
              <a:headEnd/>
              <a:tailEnd/>
            </a:ln>
            <a:effectLst/>
          </p:spPr>
          <p:txBody>
            <a:bodyPr wrap="none" anchor="ctr"/>
            <a:lstStyle/>
            <a:p>
              <a:endParaRPr lang="en-US"/>
            </a:p>
          </p:txBody>
        </p:sp>
        <p:sp>
          <p:nvSpPr>
            <p:cNvPr id="308289" name="Rectangle 65"/>
            <p:cNvSpPr>
              <a:spLocks noChangeArrowheads="1"/>
            </p:cNvSpPr>
            <p:nvPr/>
          </p:nvSpPr>
          <p:spPr bwMode="auto">
            <a:xfrm>
              <a:off x="5448" y="2767"/>
              <a:ext cx="153" cy="146"/>
            </a:xfrm>
            <a:prstGeom prst="rect">
              <a:avLst/>
            </a:prstGeom>
            <a:noFill/>
            <a:ln w="12700">
              <a:solidFill>
                <a:schemeClr val="tx1"/>
              </a:solidFill>
              <a:miter lim="800000"/>
              <a:headEnd/>
              <a:tailEnd/>
            </a:ln>
            <a:effectLst/>
          </p:spPr>
          <p:txBody>
            <a:bodyPr wrap="none" anchor="ctr"/>
            <a:lstStyle/>
            <a:p>
              <a:endParaRPr lang="en-US"/>
            </a:p>
          </p:txBody>
        </p:sp>
        <p:sp>
          <p:nvSpPr>
            <p:cNvPr id="308290" name="Rectangle 66"/>
            <p:cNvSpPr>
              <a:spLocks noChangeArrowheads="1"/>
            </p:cNvSpPr>
            <p:nvPr/>
          </p:nvSpPr>
          <p:spPr bwMode="auto">
            <a:xfrm>
              <a:off x="5448" y="2959"/>
              <a:ext cx="153" cy="146"/>
            </a:xfrm>
            <a:prstGeom prst="rect">
              <a:avLst/>
            </a:prstGeom>
            <a:noFill/>
            <a:ln w="12700">
              <a:solidFill>
                <a:schemeClr val="tx1"/>
              </a:solidFill>
              <a:miter lim="800000"/>
              <a:headEnd/>
              <a:tailEnd/>
            </a:ln>
            <a:effectLst/>
          </p:spPr>
          <p:txBody>
            <a:bodyPr wrap="none" anchor="ctr"/>
            <a:lstStyle/>
            <a:p>
              <a:endParaRPr lang="en-US"/>
            </a:p>
          </p:txBody>
        </p:sp>
        <p:sp>
          <p:nvSpPr>
            <p:cNvPr id="308291" name="Line 67"/>
            <p:cNvSpPr>
              <a:spLocks noChangeShapeType="1"/>
            </p:cNvSpPr>
            <p:nvPr/>
          </p:nvSpPr>
          <p:spPr bwMode="auto">
            <a:xfrm flipH="1">
              <a:off x="5038" y="2835"/>
              <a:ext cx="230" cy="1"/>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8292" name="Line 68"/>
            <p:cNvSpPr>
              <a:spLocks noChangeShapeType="1"/>
            </p:cNvSpPr>
            <p:nvPr/>
          </p:nvSpPr>
          <p:spPr bwMode="auto">
            <a:xfrm flipH="1">
              <a:off x="4352" y="2848"/>
              <a:ext cx="257" cy="1"/>
            </a:xfrm>
            <a:prstGeom prst="line">
              <a:avLst/>
            </a:prstGeom>
            <a:noFill/>
            <a:ln w="12700">
              <a:solidFill>
                <a:schemeClr val="tx1"/>
              </a:solidFill>
              <a:round/>
              <a:headEnd type="none" w="sm" len="sm"/>
              <a:tailEnd type="none" w="sm" len="sm"/>
            </a:ln>
            <a:effectLst/>
          </p:spPr>
          <p:txBody>
            <a:bodyPr wrap="none" anchor="ctr"/>
            <a:lstStyle/>
            <a:p>
              <a:endParaRPr lang="en-US"/>
            </a:p>
          </p:txBody>
        </p:sp>
        <p:grpSp>
          <p:nvGrpSpPr>
            <p:cNvPr id="308293" name="Group 69"/>
            <p:cNvGrpSpPr>
              <a:grpSpLocks/>
            </p:cNvGrpSpPr>
            <p:nvPr/>
          </p:nvGrpSpPr>
          <p:grpSpPr bwMode="auto">
            <a:xfrm>
              <a:off x="3814" y="1848"/>
              <a:ext cx="532" cy="377"/>
              <a:chOff x="671" y="3099"/>
              <a:chExt cx="336" cy="376"/>
            </a:xfrm>
          </p:grpSpPr>
          <p:sp>
            <p:nvSpPr>
              <p:cNvPr id="308294" name="Oval 70"/>
              <p:cNvSpPr>
                <a:spLocks noChangeArrowheads="1"/>
              </p:cNvSpPr>
              <p:nvPr/>
            </p:nvSpPr>
            <p:spPr bwMode="auto">
              <a:xfrm>
                <a:off x="675" y="3399"/>
                <a:ext cx="328" cy="76"/>
              </a:xfrm>
              <a:prstGeom prst="ellipse">
                <a:avLst/>
              </a:prstGeom>
              <a:gradFill rotWithShape="0">
                <a:gsLst>
                  <a:gs pos="0">
                    <a:srgbClr val="EAA862"/>
                  </a:gs>
                  <a:gs pos="50000">
                    <a:srgbClr val="EAA862">
                      <a:gamma/>
                      <a:tint val="70196"/>
                      <a:invGamma/>
                    </a:srgbClr>
                  </a:gs>
                  <a:gs pos="100000">
                    <a:srgbClr val="EAA862"/>
                  </a:gs>
                </a:gsLst>
                <a:lin ang="0" scaled="1"/>
              </a:gradFill>
              <a:ln w="12700">
                <a:solidFill>
                  <a:schemeClr val="bg2"/>
                </a:solidFill>
                <a:round/>
                <a:headEnd/>
                <a:tailEnd/>
              </a:ln>
              <a:effectLst/>
            </p:spPr>
            <p:txBody>
              <a:bodyPr wrap="none" anchor="ctr"/>
              <a:lstStyle/>
              <a:p>
                <a:endParaRPr lang="en-US"/>
              </a:p>
            </p:txBody>
          </p:sp>
          <p:sp>
            <p:nvSpPr>
              <p:cNvPr id="308295" name="Rectangle 71"/>
              <p:cNvSpPr>
                <a:spLocks noChangeArrowheads="1"/>
              </p:cNvSpPr>
              <p:nvPr/>
            </p:nvSpPr>
            <p:spPr bwMode="auto">
              <a:xfrm>
                <a:off x="671" y="3128"/>
                <a:ext cx="336" cy="318"/>
              </a:xfrm>
              <a:prstGeom prst="rect">
                <a:avLst/>
              </a:prstGeom>
              <a:gradFill rotWithShape="0">
                <a:gsLst>
                  <a:gs pos="0">
                    <a:srgbClr val="EAA862"/>
                  </a:gs>
                  <a:gs pos="50000">
                    <a:srgbClr val="EAA862">
                      <a:gamma/>
                      <a:tint val="70196"/>
                      <a:invGamma/>
                    </a:srgbClr>
                  </a:gs>
                  <a:gs pos="100000">
                    <a:srgbClr val="EAA862"/>
                  </a:gs>
                </a:gsLst>
                <a:lin ang="0" scaled="1"/>
              </a:gradFill>
              <a:ln w="9525">
                <a:noFill/>
                <a:miter lim="800000"/>
                <a:headEnd/>
                <a:tailEnd/>
              </a:ln>
              <a:effectLst/>
            </p:spPr>
            <p:txBody>
              <a:bodyPr wrap="none" anchor="ctr"/>
              <a:lstStyle/>
              <a:p>
                <a:endParaRPr lang="en-US"/>
              </a:p>
            </p:txBody>
          </p:sp>
          <p:sp>
            <p:nvSpPr>
              <p:cNvPr id="308296" name="Oval 72"/>
              <p:cNvSpPr>
                <a:spLocks noChangeArrowheads="1"/>
              </p:cNvSpPr>
              <p:nvPr/>
            </p:nvSpPr>
            <p:spPr bwMode="auto">
              <a:xfrm>
                <a:off x="675" y="3099"/>
                <a:ext cx="328" cy="76"/>
              </a:xfrm>
              <a:prstGeom prst="ellipse">
                <a:avLst/>
              </a:prstGeom>
              <a:solidFill>
                <a:schemeClr val="accent1"/>
              </a:solidFill>
              <a:ln w="12700">
                <a:solidFill>
                  <a:schemeClr val="bg2"/>
                </a:solidFill>
                <a:round/>
                <a:headEnd/>
                <a:tailEnd/>
              </a:ln>
              <a:effectLst/>
            </p:spPr>
            <p:txBody>
              <a:bodyPr wrap="none" anchor="ctr"/>
              <a:lstStyle/>
              <a:p>
                <a:endParaRPr lang="en-US"/>
              </a:p>
            </p:txBody>
          </p:sp>
        </p:grpSp>
        <p:sp>
          <p:nvSpPr>
            <p:cNvPr id="308297" name="Text Box 73"/>
            <p:cNvSpPr txBox="1">
              <a:spLocks noChangeArrowheads="1"/>
            </p:cNvSpPr>
            <p:nvPr/>
          </p:nvSpPr>
          <p:spPr bwMode="auto">
            <a:xfrm>
              <a:off x="3909" y="1914"/>
              <a:ext cx="358" cy="327"/>
            </a:xfrm>
            <a:prstGeom prst="rect">
              <a:avLst/>
            </a:prstGeom>
            <a:noFill/>
            <a:ln w="12700">
              <a:noFill/>
              <a:miter lim="800000"/>
              <a:headEnd type="none" w="sm" len="sm"/>
              <a:tailEnd type="none" w="sm" len="sm"/>
            </a:ln>
            <a:effectLst/>
          </p:spPr>
          <p:txBody>
            <a:bodyPr wrap="none">
              <a:spAutoFit/>
            </a:bodyPr>
            <a:lstStyle/>
            <a:p>
              <a:pPr algn="ctr" eaLnBrk="0" hangingPunct="0"/>
              <a:r>
                <a:rPr lang="en-US" altLang="zh-CN" sz="1400" b="1">
                  <a:latin typeface="Arial" pitchFamily="34" charset="0"/>
                  <a:ea typeface="宋体" pitchFamily="2" charset="-122"/>
                </a:rPr>
                <a:t>Data</a:t>
              </a:r>
            </a:p>
            <a:p>
              <a:pPr algn="ctr" eaLnBrk="0" hangingPunct="0"/>
              <a:r>
                <a:rPr lang="en-US" altLang="zh-CN" sz="1400" b="1">
                  <a:latin typeface="Arial" pitchFamily="34" charset="0"/>
                  <a:ea typeface="宋体" pitchFamily="2" charset="-122"/>
                </a:rPr>
                <a:t>Mart</a:t>
              </a:r>
            </a:p>
          </p:txBody>
        </p:sp>
        <p:grpSp>
          <p:nvGrpSpPr>
            <p:cNvPr id="308298" name="Group 74"/>
            <p:cNvGrpSpPr>
              <a:grpSpLocks/>
            </p:cNvGrpSpPr>
            <p:nvPr/>
          </p:nvGrpSpPr>
          <p:grpSpPr bwMode="auto">
            <a:xfrm>
              <a:off x="3820" y="2648"/>
              <a:ext cx="532" cy="377"/>
              <a:chOff x="671" y="3099"/>
              <a:chExt cx="336" cy="376"/>
            </a:xfrm>
          </p:grpSpPr>
          <p:sp>
            <p:nvSpPr>
              <p:cNvPr id="308299" name="Oval 75"/>
              <p:cNvSpPr>
                <a:spLocks noChangeArrowheads="1"/>
              </p:cNvSpPr>
              <p:nvPr/>
            </p:nvSpPr>
            <p:spPr bwMode="auto">
              <a:xfrm>
                <a:off x="675" y="3399"/>
                <a:ext cx="328" cy="76"/>
              </a:xfrm>
              <a:prstGeom prst="ellipse">
                <a:avLst/>
              </a:prstGeom>
              <a:gradFill rotWithShape="0">
                <a:gsLst>
                  <a:gs pos="0">
                    <a:srgbClr val="EAA862"/>
                  </a:gs>
                  <a:gs pos="50000">
                    <a:srgbClr val="EAA862">
                      <a:gamma/>
                      <a:tint val="70196"/>
                      <a:invGamma/>
                    </a:srgbClr>
                  </a:gs>
                  <a:gs pos="100000">
                    <a:srgbClr val="EAA862"/>
                  </a:gs>
                </a:gsLst>
                <a:lin ang="0" scaled="1"/>
              </a:gradFill>
              <a:ln w="12700">
                <a:solidFill>
                  <a:schemeClr val="bg2"/>
                </a:solidFill>
                <a:round/>
                <a:headEnd/>
                <a:tailEnd/>
              </a:ln>
              <a:effectLst/>
            </p:spPr>
            <p:txBody>
              <a:bodyPr wrap="none" anchor="ctr"/>
              <a:lstStyle/>
              <a:p>
                <a:endParaRPr lang="en-US"/>
              </a:p>
            </p:txBody>
          </p:sp>
          <p:sp>
            <p:nvSpPr>
              <p:cNvPr id="308300" name="Rectangle 76"/>
              <p:cNvSpPr>
                <a:spLocks noChangeArrowheads="1"/>
              </p:cNvSpPr>
              <p:nvPr/>
            </p:nvSpPr>
            <p:spPr bwMode="auto">
              <a:xfrm>
                <a:off x="671" y="3128"/>
                <a:ext cx="336" cy="318"/>
              </a:xfrm>
              <a:prstGeom prst="rect">
                <a:avLst/>
              </a:prstGeom>
              <a:gradFill rotWithShape="0">
                <a:gsLst>
                  <a:gs pos="0">
                    <a:srgbClr val="EAA862"/>
                  </a:gs>
                  <a:gs pos="50000">
                    <a:srgbClr val="EAA862">
                      <a:gamma/>
                      <a:tint val="70196"/>
                      <a:invGamma/>
                    </a:srgbClr>
                  </a:gs>
                  <a:gs pos="100000">
                    <a:srgbClr val="EAA862"/>
                  </a:gs>
                </a:gsLst>
                <a:lin ang="0" scaled="1"/>
              </a:gradFill>
              <a:ln w="9525">
                <a:noFill/>
                <a:miter lim="800000"/>
                <a:headEnd/>
                <a:tailEnd/>
              </a:ln>
              <a:effectLst/>
            </p:spPr>
            <p:txBody>
              <a:bodyPr wrap="none" anchor="ctr"/>
              <a:lstStyle/>
              <a:p>
                <a:endParaRPr lang="en-US"/>
              </a:p>
            </p:txBody>
          </p:sp>
          <p:sp>
            <p:nvSpPr>
              <p:cNvPr id="308301" name="Oval 77"/>
              <p:cNvSpPr>
                <a:spLocks noChangeArrowheads="1"/>
              </p:cNvSpPr>
              <p:nvPr/>
            </p:nvSpPr>
            <p:spPr bwMode="auto">
              <a:xfrm>
                <a:off x="675" y="3099"/>
                <a:ext cx="328" cy="76"/>
              </a:xfrm>
              <a:prstGeom prst="ellipse">
                <a:avLst/>
              </a:prstGeom>
              <a:solidFill>
                <a:schemeClr val="accent1"/>
              </a:solidFill>
              <a:ln w="12700">
                <a:solidFill>
                  <a:schemeClr val="bg2"/>
                </a:solidFill>
                <a:round/>
                <a:headEnd/>
                <a:tailEnd/>
              </a:ln>
              <a:effectLst/>
            </p:spPr>
            <p:txBody>
              <a:bodyPr wrap="none" anchor="ctr"/>
              <a:lstStyle/>
              <a:p>
                <a:endParaRPr lang="en-US"/>
              </a:p>
            </p:txBody>
          </p:sp>
        </p:grpSp>
        <p:sp>
          <p:nvSpPr>
            <p:cNvPr id="308302" name="Text Box 78"/>
            <p:cNvSpPr txBox="1">
              <a:spLocks noChangeArrowheads="1"/>
            </p:cNvSpPr>
            <p:nvPr/>
          </p:nvSpPr>
          <p:spPr bwMode="auto">
            <a:xfrm>
              <a:off x="3909" y="2715"/>
              <a:ext cx="358" cy="327"/>
            </a:xfrm>
            <a:prstGeom prst="rect">
              <a:avLst/>
            </a:prstGeom>
            <a:noFill/>
            <a:ln w="12700">
              <a:noFill/>
              <a:miter lim="800000"/>
              <a:headEnd type="none" w="sm" len="sm"/>
              <a:tailEnd type="none" w="sm" len="sm"/>
            </a:ln>
            <a:effectLst/>
          </p:spPr>
          <p:txBody>
            <a:bodyPr wrap="none">
              <a:spAutoFit/>
            </a:bodyPr>
            <a:lstStyle/>
            <a:p>
              <a:pPr algn="ctr" eaLnBrk="0" hangingPunct="0"/>
              <a:r>
                <a:rPr lang="en-US" altLang="zh-CN" sz="1400" b="1">
                  <a:latin typeface="Arial" pitchFamily="34" charset="0"/>
                  <a:ea typeface="宋体" pitchFamily="2" charset="-122"/>
                </a:rPr>
                <a:t>Data</a:t>
              </a:r>
            </a:p>
            <a:p>
              <a:pPr algn="ctr" eaLnBrk="0" hangingPunct="0"/>
              <a:r>
                <a:rPr lang="en-US" altLang="zh-CN" sz="1400" b="1">
                  <a:latin typeface="Arial" pitchFamily="34" charset="0"/>
                  <a:ea typeface="宋体" pitchFamily="2" charset="-122"/>
                </a:rPr>
                <a:t>Mart</a:t>
              </a:r>
            </a:p>
          </p:txBody>
        </p:sp>
        <p:sp>
          <p:nvSpPr>
            <p:cNvPr id="308303" name="Line 79"/>
            <p:cNvSpPr>
              <a:spLocks noChangeShapeType="1"/>
            </p:cNvSpPr>
            <p:nvPr/>
          </p:nvSpPr>
          <p:spPr bwMode="auto">
            <a:xfrm flipH="1">
              <a:off x="4352" y="2063"/>
              <a:ext cx="257" cy="1"/>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8304" name="Line 80"/>
            <p:cNvSpPr>
              <a:spLocks noChangeShapeType="1"/>
            </p:cNvSpPr>
            <p:nvPr/>
          </p:nvSpPr>
          <p:spPr bwMode="auto">
            <a:xfrm flipH="1">
              <a:off x="2380" y="1894"/>
              <a:ext cx="147" cy="145"/>
            </a:xfrm>
            <a:prstGeom prst="line">
              <a:avLst/>
            </a:prstGeom>
            <a:noFill/>
            <a:ln w="25400" cap="rnd">
              <a:solidFill>
                <a:schemeClr val="hlink"/>
              </a:solidFill>
              <a:prstDash val="sysDot"/>
              <a:round/>
              <a:headEnd type="none" w="sm" len="sm"/>
              <a:tailEnd type="none" w="sm" len="sm"/>
            </a:ln>
            <a:effectLst/>
          </p:spPr>
          <p:txBody>
            <a:bodyPr wrap="none" anchor="ctr"/>
            <a:lstStyle/>
            <a:p>
              <a:endParaRPr lang="en-US"/>
            </a:p>
          </p:txBody>
        </p:sp>
        <p:sp>
          <p:nvSpPr>
            <p:cNvPr id="308305" name="Line 81"/>
            <p:cNvSpPr>
              <a:spLocks noChangeShapeType="1"/>
            </p:cNvSpPr>
            <p:nvPr/>
          </p:nvSpPr>
          <p:spPr bwMode="auto">
            <a:xfrm flipH="1">
              <a:off x="3453" y="2105"/>
              <a:ext cx="361" cy="392"/>
            </a:xfrm>
            <a:prstGeom prst="line">
              <a:avLst/>
            </a:prstGeom>
            <a:noFill/>
            <a:ln w="25400" cap="rnd">
              <a:solidFill>
                <a:schemeClr val="hlink"/>
              </a:solidFill>
              <a:prstDash val="sysDot"/>
              <a:round/>
              <a:headEnd type="none" w="sm" len="sm"/>
              <a:tailEnd type="none" w="sm" len="sm"/>
            </a:ln>
            <a:effectLst/>
          </p:spPr>
          <p:txBody>
            <a:bodyPr wrap="none" anchor="ctr"/>
            <a:lstStyle/>
            <a:p>
              <a:endParaRPr lang="en-US"/>
            </a:p>
          </p:txBody>
        </p:sp>
        <p:sp>
          <p:nvSpPr>
            <p:cNvPr id="308306" name="Line 82"/>
            <p:cNvSpPr>
              <a:spLocks noChangeShapeType="1"/>
            </p:cNvSpPr>
            <p:nvPr/>
          </p:nvSpPr>
          <p:spPr bwMode="auto">
            <a:xfrm flipH="1">
              <a:off x="3639" y="2930"/>
              <a:ext cx="167" cy="126"/>
            </a:xfrm>
            <a:prstGeom prst="line">
              <a:avLst/>
            </a:prstGeom>
            <a:noFill/>
            <a:ln w="25400" cap="rnd">
              <a:solidFill>
                <a:schemeClr val="hlink"/>
              </a:solidFill>
              <a:prstDash val="sysDot"/>
              <a:round/>
              <a:headEnd type="none" w="sm" len="sm"/>
              <a:tailEnd type="none" w="sm" len="sm"/>
            </a:ln>
            <a:effectLst/>
          </p:spPr>
          <p:txBody>
            <a:bodyPr wrap="none" anchor="ctr"/>
            <a:lstStyle/>
            <a:p>
              <a:endParaRPr lang="en-US"/>
            </a:p>
          </p:txBody>
        </p:sp>
        <p:grpSp>
          <p:nvGrpSpPr>
            <p:cNvPr id="308307" name="Group 83"/>
            <p:cNvGrpSpPr>
              <a:grpSpLocks/>
            </p:cNvGrpSpPr>
            <p:nvPr/>
          </p:nvGrpSpPr>
          <p:grpSpPr bwMode="auto">
            <a:xfrm>
              <a:off x="2234" y="2000"/>
              <a:ext cx="192" cy="168"/>
              <a:chOff x="2304" y="1753"/>
              <a:chExt cx="192" cy="167"/>
            </a:xfrm>
          </p:grpSpPr>
          <p:sp>
            <p:nvSpPr>
              <p:cNvPr id="308308" name="Oval 84"/>
              <p:cNvSpPr>
                <a:spLocks noChangeArrowheads="1"/>
              </p:cNvSpPr>
              <p:nvPr/>
            </p:nvSpPr>
            <p:spPr bwMode="auto">
              <a:xfrm>
                <a:off x="2312" y="1753"/>
                <a:ext cx="176" cy="79"/>
              </a:xfrm>
              <a:prstGeom prst="ellipse">
                <a:avLst/>
              </a:prstGeom>
              <a:noFill/>
              <a:ln w="25400">
                <a:solidFill>
                  <a:schemeClr val="hlink"/>
                </a:solidFill>
                <a:round/>
                <a:headEnd/>
                <a:tailEnd/>
              </a:ln>
              <a:effectLst/>
            </p:spPr>
            <p:txBody>
              <a:bodyPr wrap="none" anchor="ctr"/>
              <a:lstStyle/>
              <a:p>
                <a:endParaRPr lang="en-US"/>
              </a:p>
            </p:txBody>
          </p:sp>
          <p:sp>
            <p:nvSpPr>
              <p:cNvPr id="308309" name="Arc 85"/>
              <p:cNvSpPr>
                <a:spLocks/>
              </p:cNvSpPr>
              <p:nvPr/>
            </p:nvSpPr>
            <p:spPr bwMode="auto">
              <a:xfrm>
                <a:off x="2305" y="1856"/>
                <a:ext cx="96" cy="64"/>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hlink"/>
                </a:solidFill>
                <a:round/>
                <a:headEnd type="none" w="sm" len="sm"/>
                <a:tailEnd type="none" w="sm" len="sm"/>
              </a:ln>
              <a:effectLst/>
            </p:spPr>
            <p:txBody>
              <a:bodyPr wrap="none" anchor="ctr"/>
              <a:lstStyle/>
              <a:p>
                <a:endParaRPr lang="en-US"/>
              </a:p>
            </p:txBody>
          </p:sp>
          <p:sp>
            <p:nvSpPr>
              <p:cNvPr id="308310" name="Arc 86"/>
              <p:cNvSpPr>
                <a:spLocks/>
              </p:cNvSpPr>
              <p:nvPr/>
            </p:nvSpPr>
            <p:spPr bwMode="auto">
              <a:xfrm>
                <a:off x="2400" y="1856"/>
                <a:ext cx="96" cy="64"/>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hlink"/>
                </a:solidFill>
                <a:round/>
                <a:headEnd type="none" w="sm" len="sm"/>
                <a:tailEnd type="none" w="sm" len="sm"/>
              </a:ln>
              <a:effectLst/>
            </p:spPr>
            <p:txBody>
              <a:bodyPr wrap="none" anchor="ctr"/>
              <a:lstStyle/>
              <a:p>
                <a:endParaRPr lang="en-US"/>
              </a:p>
            </p:txBody>
          </p:sp>
          <p:sp>
            <p:nvSpPr>
              <p:cNvPr id="308311" name="Line 87"/>
              <p:cNvSpPr>
                <a:spLocks noChangeShapeType="1"/>
              </p:cNvSpPr>
              <p:nvPr/>
            </p:nvSpPr>
            <p:spPr bwMode="auto">
              <a:xfrm>
                <a:off x="2304" y="1808"/>
                <a:ext cx="0" cy="65"/>
              </a:xfrm>
              <a:prstGeom prst="line">
                <a:avLst/>
              </a:prstGeom>
              <a:noFill/>
              <a:ln w="25400">
                <a:solidFill>
                  <a:schemeClr val="hlink"/>
                </a:solidFill>
                <a:round/>
                <a:headEnd type="none" w="sm" len="sm"/>
                <a:tailEnd type="none" w="sm" len="sm"/>
              </a:ln>
              <a:effectLst/>
            </p:spPr>
            <p:txBody>
              <a:bodyPr wrap="none" anchor="ctr"/>
              <a:lstStyle/>
              <a:p>
                <a:endParaRPr lang="en-US"/>
              </a:p>
            </p:txBody>
          </p:sp>
          <p:sp>
            <p:nvSpPr>
              <p:cNvPr id="308312" name="Line 88"/>
              <p:cNvSpPr>
                <a:spLocks noChangeShapeType="1"/>
              </p:cNvSpPr>
              <p:nvPr/>
            </p:nvSpPr>
            <p:spPr bwMode="auto">
              <a:xfrm>
                <a:off x="2496" y="1808"/>
                <a:ext cx="0" cy="49"/>
              </a:xfrm>
              <a:prstGeom prst="line">
                <a:avLst/>
              </a:prstGeom>
              <a:noFill/>
              <a:ln w="25400">
                <a:solidFill>
                  <a:schemeClr val="hlink"/>
                </a:solidFill>
                <a:round/>
                <a:headEnd type="none" w="sm" len="sm"/>
                <a:tailEnd type="none" w="sm" len="sm"/>
              </a:ln>
              <a:effectLst/>
            </p:spPr>
            <p:txBody>
              <a:bodyPr wrap="none" anchor="ctr"/>
              <a:lstStyle/>
              <a:p>
                <a:endParaRPr lang="en-US"/>
              </a:p>
            </p:txBody>
          </p:sp>
        </p:grpSp>
        <p:sp>
          <p:nvSpPr>
            <p:cNvPr id="308313" name="Rectangle 89"/>
            <p:cNvSpPr>
              <a:spLocks noChangeArrowheads="1"/>
            </p:cNvSpPr>
            <p:nvPr/>
          </p:nvSpPr>
          <p:spPr bwMode="auto">
            <a:xfrm>
              <a:off x="2132" y="2185"/>
              <a:ext cx="515" cy="289"/>
            </a:xfrm>
            <a:prstGeom prst="rect">
              <a:avLst/>
            </a:prstGeom>
            <a:noFill/>
            <a:ln w="9525">
              <a:noFill/>
              <a:miter lim="800000"/>
              <a:headEnd/>
              <a:tailEnd/>
            </a:ln>
            <a:effectLst/>
          </p:spPr>
          <p:txBody>
            <a:bodyPr wrap="none" lIns="92075" tIns="46038" rIns="92075" bIns="46038">
              <a:spAutoFit/>
            </a:bodyPr>
            <a:lstStyle/>
            <a:p>
              <a:pPr algn="ctr" eaLnBrk="0" hangingPunct="0"/>
              <a:r>
                <a:rPr lang="en-US" altLang="zh-CN" sz="1200">
                  <a:latin typeface="Arial" pitchFamily="34" charset="0"/>
                  <a:ea typeface="宋体" pitchFamily="2" charset="-122"/>
                </a:rPr>
                <a:t>Local </a:t>
              </a:r>
            </a:p>
            <a:p>
              <a:pPr algn="ctr" eaLnBrk="0" hangingPunct="0"/>
              <a:r>
                <a:rPr lang="en-US" altLang="zh-CN" sz="1200">
                  <a:latin typeface="Arial" pitchFamily="34" charset="0"/>
                  <a:ea typeface="宋体" pitchFamily="2" charset="-122"/>
                </a:rPr>
                <a:t>Metadata</a:t>
              </a:r>
              <a:endParaRPr lang="en-US" altLang="zh-CN" sz="1400">
                <a:latin typeface="Arial" pitchFamily="34" charset="0"/>
                <a:ea typeface="宋体" pitchFamily="2" charset="-122"/>
              </a:endParaRPr>
            </a:p>
          </p:txBody>
        </p:sp>
        <p:grpSp>
          <p:nvGrpSpPr>
            <p:cNvPr id="308314" name="Group 90"/>
            <p:cNvGrpSpPr>
              <a:grpSpLocks/>
            </p:cNvGrpSpPr>
            <p:nvPr/>
          </p:nvGrpSpPr>
          <p:grpSpPr bwMode="auto">
            <a:xfrm>
              <a:off x="3104" y="2422"/>
              <a:ext cx="515" cy="489"/>
              <a:chOff x="3120" y="1819"/>
              <a:chExt cx="515" cy="487"/>
            </a:xfrm>
          </p:grpSpPr>
          <p:grpSp>
            <p:nvGrpSpPr>
              <p:cNvPr id="308315" name="Group 91"/>
              <p:cNvGrpSpPr>
                <a:grpSpLocks/>
              </p:cNvGrpSpPr>
              <p:nvPr/>
            </p:nvGrpSpPr>
            <p:grpSpPr bwMode="auto">
              <a:xfrm>
                <a:off x="3285" y="1819"/>
                <a:ext cx="192" cy="167"/>
                <a:chOff x="2304" y="1753"/>
                <a:chExt cx="192" cy="167"/>
              </a:xfrm>
            </p:grpSpPr>
            <p:sp>
              <p:nvSpPr>
                <p:cNvPr id="308316" name="Oval 92"/>
                <p:cNvSpPr>
                  <a:spLocks noChangeArrowheads="1"/>
                </p:cNvSpPr>
                <p:nvPr/>
              </p:nvSpPr>
              <p:spPr bwMode="auto">
                <a:xfrm>
                  <a:off x="2312" y="1753"/>
                  <a:ext cx="176" cy="79"/>
                </a:xfrm>
                <a:prstGeom prst="ellipse">
                  <a:avLst/>
                </a:prstGeom>
                <a:noFill/>
                <a:ln w="25400">
                  <a:solidFill>
                    <a:schemeClr val="hlink"/>
                  </a:solidFill>
                  <a:round/>
                  <a:headEnd/>
                  <a:tailEnd/>
                </a:ln>
                <a:effectLst/>
              </p:spPr>
              <p:txBody>
                <a:bodyPr wrap="none" anchor="ctr"/>
                <a:lstStyle/>
                <a:p>
                  <a:endParaRPr lang="en-US"/>
                </a:p>
              </p:txBody>
            </p:sp>
            <p:sp>
              <p:nvSpPr>
                <p:cNvPr id="308317" name="Arc 93"/>
                <p:cNvSpPr>
                  <a:spLocks/>
                </p:cNvSpPr>
                <p:nvPr/>
              </p:nvSpPr>
              <p:spPr bwMode="auto">
                <a:xfrm>
                  <a:off x="2305" y="1856"/>
                  <a:ext cx="96" cy="64"/>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hlink"/>
                  </a:solidFill>
                  <a:round/>
                  <a:headEnd type="none" w="sm" len="sm"/>
                  <a:tailEnd type="none" w="sm" len="sm"/>
                </a:ln>
                <a:effectLst/>
              </p:spPr>
              <p:txBody>
                <a:bodyPr wrap="none" anchor="ctr"/>
                <a:lstStyle/>
                <a:p>
                  <a:endParaRPr lang="en-US"/>
                </a:p>
              </p:txBody>
            </p:sp>
            <p:sp>
              <p:nvSpPr>
                <p:cNvPr id="308318" name="Arc 94"/>
                <p:cNvSpPr>
                  <a:spLocks/>
                </p:cNvSpPr>
                <p:nvPr/>
              </p:nvSpPr>
              <p:spPr bwMode="auto">
                <a:xfrm>
                  <a:off x="2400" y="1856"/>
                  <a:ext cx="96" cy="64"/>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hlink"/>
                  </a:solidFill>
                  <a:round/>
                  <a:headEnd type="none" w="sm" len="sm"/>
                  <a:tailEnd type="none" w="sm" len="sm"/>
                </a:ln>
                <a:effectLst/>
              </p:spPr>
              <p:txBody>
                <a:bodyPr wrap="none" anchor="ctr"/>
                <a:lstStyle/>
                <a:p>
                  <a:endParaRPr lang="en-US"/>
                </a:p>
              </p:txBody>
            </p:sp>
            <p:sp>
              <p:nvSpPr>
                <p:cNvPr id="308319" name="Line 95"/>
                <p:cNvSpPr>
                  <a:spLocks noChangeShapeType="1"/>
                </p:cNvSpPr>
                <p:nvPr/>
              </p:nvSpPr>
              <p:spPr bwMode="auto">
                <a:xfrm>
                  <a:off x="2304" y="1808"/>
                  <a:ext cx="0" cy="65"/>
                </a:xfrm>
                <a:prstGeom prst="line">
                  <a:avLst/>
                </a:prstGeom>
                <a:noFill/>
                <a:ln w="25400">
                  <a:solidFill>
                    <a:schemeClr val="hlink"/>
                  </a:solidFill>
                  <a:round/>
                  <a:headEnd type="none" w="sm" len="sm"/>
                  <a:tailEnd type="none" w="sm" len="sm"/>
                </a:ln>
                <a:effectLst/>
              </p:spPr>
              <p:txBody>
                <a:bodyPr wrap="none" anchor="ctr"/>
                <a:lstStyle/>
                <a:p>
                  <a:endParaRPr lang="en-US"/>
                </a:p>
              </p:txBody>
            </p:sp>
            <p:sp>
              <p:nvSpPr>
                <p:cNvPr id="308320" name="Line 96"/>
                <p:cNvSpPr>
                  <a:spLocks noChangeShapeType="1"/>
                </p:cNvSpPr>
                <p:nvPr/>
              </p:nvSpPr>
              <p:spPr bwMode="auto">
                <a:xfrm>
                  <a:off x="2496" y="1808"/>
                  <a:ext cx="0" cy="49"/>
                </a:xfrm>
                <a:prstGeom prst="line">
                  <a:avLst/>
                </a:prstGeom>
                <a:noFill/>
                <a:ln w="25400">
                  <a:solidFill>
                    <a:schemeClr val="hlink"/>
                  </a:solidFill>
                  <a:round/>
                  <a:headEnd type="none" w="sm" len="sm"/>
                  <a:tailEnd type="none" w="sm" len="sm"/>
                </a:ln>
                <a:effectLst/>
              </p:spPr>
              <p:txBody>
                <a:bodyPr wrap="none" anchor="ctr"/>
                <a:lstStyle/>
                <a:p>
                  <a:endParaRPr lang="en-US"/>
                </a:p>
              </p:txBody>
            </p:sp>
          </p:grpSp>
          <p:sp>
            <p:nvSpPr>
              <p:cNvPr id="308321" name="Rectangle 97"/>
              <p:cNvSpPr>
                <a:spLocks noChangeArrowheads="1"/>
              </p:cNvSpPr>
              <p:nvPr/>
            </p:nvSpPr>
            <p:spPr bwMode="auto">
              <a:xfrm>
                <a:off x="3120" y="2018"/>
                <a:ext cx="515" cy="288"/>
              </a:xfrm>
              <a:prstGeom prst="rect">
                <a:avLst/>
              </a:prstGeom>
              <a:noFill/>
              <a:ln w="9525">
                <a:noFill/>
                <a:miter lim="800000"/>
                <a:headEnd/>
                <a:tailEnd/>
              </a:ln>
              <a:effectLst/>
            </p:spPr>
            <p:txBody>
              <a:bodyPr wrap="none" lIns="92075" tIns="46038" rIns="92075" bIns="46038">
                <a:spAutoFit/>
              </a:bodyPr>
              <a:lstStyle/>
              <a:p>
                <a:pPr algn="ctr" eaLnBrk="0" hangingPunct="0"/>
                <a:r>
                  <a:rPr lang="en-US" altLang="zh-CN" sz="1200">
                    <a:latin typeface="Arial" pitchFamily="34" charset="0"/>
                    <a:ea typeface="宋体" pitchFamily="2" charset="-122"/>
                  </a:rPr>
                  <a:t>Local </a:t>
                </a:r>
              </a:p>
              <a:p>
                <a:pPr algn="ctr" eaLnBrk="0" hangingPunct="0"/>
                <a:r>
                  <a:rPr lang="en-US" altLang="zh-CN" sz="1200">
                    <a:latin typeface="Arial" pitchFamily="34" charset="0"/>
                    <a:ea typeface="宋体" pitchFamily="2" charset="-122"/>
                  </a:rPr>
                  <a:t>Metadata</a:t>
                </a:r>
                <a:endParaRPr lang="en-US" altLang="zh-CN" sz="1400">
                  <a:latin typeface="Arial" pitchFamily="34" charset="0"/>
                  <a:ea typeface="宋体" pitchFamily="2" charset="-122"/>
                </a:endParaRPr>
              </a:p>
            </p:txBody>
          </p:sp>
        </p:grpSp>
        <p:grpSp>
          <p:nvGrpSpPr>
            <p:cNvPr id="308322" name="Group 98"/>
            <p:cNvGrpSpPr>
              <a:grpSpLocks/>
            </p:cNvGrpSpPr>
            <p:nvPr/>
          </p:nvGrpSpPr>
          <p:grpSpPr bwMode="auto">
            <a:xfrm>
              <a:off x="3290" y="2985"/>
              <a:ext cx="515" cy="457"/>
              <a:chOff x="3120" y="2559"/>
              <a:chExt cx="515" cy="455"/>
            </a:xfrm>
          </p:grpSpPr>
          <p:grpSp>
            <p:nvGrpSpPr>
              <p:cNvPr id="308323" name="Group 99"/>
              <p:cNvGrpSpPr>
                <a:grpSpLocks/>
              </p:cNvGrpSpPr>
              <p:nvPr/>
            </p:nvGrpSpPr>
            <p:grpSpPr bwMode="auto">
              <a:xfrm>
                <a:off x="3285" y="2559"/>
                <a:ext cx="192" cy="167"/>
                <a:chOff x="2304" y="1753"/>
                <a:chExt cx="192" cy="167"/>
              </a:xfrm>
            </p:grpSpPr>
            <p:sp>
              <p:nvSpPr>
                <p:cNvPr id="308324" name="Oval 100"/>
                <p:cNvSpPr>
                  <a:spLocks noChangeArrowheads="1"/>
                </p:cNvSpPr>
                <p:nvPr/>
              </p:nvSpPr>
              <p:spPr bwMode="auto">
                <a:xfrm>
                  <a:off x="2312" y="1753"/>
                  <a:ext cx="176" cy="79"/>
                </a:xfrm>
                <a:prstGeom prst="ellipse">
                  <a:avLst/>
                </a:prstGeom>
                <a:noFill/>
                <a:ln w="25400">
                  <a:solidFill>
                    <a:schemeClr val="hlink"/>
                  </a:solidFill>
                  <a:round/>
                  <a:headEnd/>
                  <a:tailEnd/>
                </a:ln>
                <a:effectLst/>
              </p:spPr>
              <p:txBody>
                <a:bodyPr wrap="none" anchor="ctr"/>
                <a:lstStyle/>
                <a:p>
                  <a:endParaRPr lang="en-US"/>
                </a:p>
              </p:txBody>
            </p:sp>
            <p:sp>
              <p:nvSpPr>
                <p:cNvPr id="308325" name="Arc 101"/>
                <p:cNvSpPr>
                  <a:spLocks/>
                </p:cNvSpPr>
                <p:nvPr/>
              </p:nvSpPr>
              <p:spPr bwMode="auto">
                <a:xfrm>
                  <a:off x="2305" y="1856"/>
                  <a:ext cx="96" cy="64"/>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hlink"/>
                  </a:solidFill>
                  <a:round/>
                  <a:headEnd type="none" w="sm" len="sm"/>
                  <a:tailEnd type="none" w="sm" len="sm"/>
                </a:ln>
                <a:effectLst/>
              </p:spPr>
              <p:txBody>
                <a:bodyPr wrap="none" anchor="ctr"/>
                <a:lstStyle/>
                <a:p>
                  <a:endParaRPr lang="en-US"/>
                </a:p>
              </p:txBody>
            </p:sp>
            <p:sp>
              <p:nvSpPr>
                <p:cNvPr id="308326" name="Arc 102"/>
                <p:cNvSpPr>
                  <a:spLocks/>
                </p:cNvSpPr>
                <p:nvPr/>
              </p:nvSpPr>
              <p:spPr bwMode="auto">
                <a:xfrm>
                  <a:off x="2400" y="1856"/>
                  <a:ext cx="96" cy="64"/>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hlink"/>
                  </a:solidFill>
                  <a:round/>
                  <a:headEnd type="none" w="sm" len="sm"/>
                  <a:tailEnd type="none" w="sm" len="sm"/>
                </a:ln>
                <a:effectLst/>
              </p:spPr>
              <p:txBody>
                <a:bodyPr wrap="none" anchor="ctr"/>
                <a:lstStyle/>
                <a:p>
                  <a:endParaRPr lang="en-US"/>
                </a:p>
              </p:txBody>
            </p:sp>
            <p:sp>
              <p:nvSpPr>
                <p:cNvPr id="308327" name="Line 103"/>
                <p:cNvSpPr>
                  <a:spLocks noChangeShapeType="1"/>
                </p:cNvSpPr>
                <p:nvPr/>
              </p:nvSpPr>
              <p:spPr bwMode="auto">
                <a:xfrm>
                  <a:off x="2304" y="1808"/>
                  <a:ext cx="0" cy="65"/>
                </a:xfrm>
                <a:prstGeom prst="line">
                  <a:avLst/>
                </a:prstGeom>
                <a:noFill/>
                <a:ln w="25400">
                  <a:solidFill>
                    <a:schemeClr val="hlink"/>
                  </a:solidFill>
                  <a:round/>
                  <a:headEnd type="none" w="sm" len="sm"/>
                  <a:tailEnd type="none" w="sm" len="sm"/>
                </a:ln>
                <a:effectLst/>
              </p:spPr>
              <p:txBody>
                <a:bodyPr wrap="none" anchor="ctr"/>
                <a:lstStyle/>
                <a:p>
                  <a:endParaRPr lang="en-US"/>
                </a:p>
              </p:txBody>
            </p:sp>
            <p:sp>
              <p:nvSpPr>
                <p:cNvPr id="308328" name="Line 104"/>
                <p:cNvSpPr>
                  <a:spLocks noChangeShapeType="1"/>
                </p:cNvSpPr>
                <p:nvPr/>
              </p:nvSpPr>
              <p:spPr bwMode="auto">
                <a:xfrm>
                  <a:off x="2496" y="1808"/>
                  <a:ext cx="0" cy="49"/>
                </a:xfrm>
                <a:prstGeom prst="line">
                  <a:avLst/>
                </a:prstGeom>
                <a:noFill/>
                <a:ln w="25400">
                  <a:solidFill>
                    <a:schemeClr val="hlink"/>
                  </a:solidFill>
                  <a:round/>
                  <a:headEnd type="none" w="sm" len="sm"/>
                  <a:tailEnd type="none" w="sm" len="sm"/>
                </a:ln>
                <a:effectLst/>
              </p:spPr>
              <p:txBody>
                <a:bodyPr wrap="none" anchor="ctr"/>
                <a:lstStyle/>
                <a:p>
                  <a:endParaRPr lang="en-US"/>
                </a:p>
              </p:txBody>
            </p:sp>
          </p:grpSp>
          <p:sp>
            <p:nvSpPr>
              <p:cNvPr id="308329" name="Rectangle 105"/>
              <p:cNvSpPr>
                <a:spLocks noChangeArrowheads="1"/>
              </p:cNvSpPr>
              <p:nvPr/>
            </p:nvSpPr>
            <p:spPr bwMode="auto">
              <a:xfrm>
                <a:off x="3120" y="2726"/>
                <a:ext cx="515" cy="288"/>
              </a:xfrm>
              <a:prstGeom prst="rect">
                <a:avLst/>
              </a:prstGeom>
              <a:noFill/>
              <a:ln w="9525">
                <a:noFill/>
                <a:miter lim="800000"/>
                <a:headEnd/>
                <a:tailEnd/>
              </a:ln>
              <a:effectLst/>
            </p:spPr>
            <p:txBody>
              <a:bodyPr wrap="none" lIns="92075" tIns="46038" rIns="92075" bIns="46038">
                <a:spAutoFit/>
              </a:bodyPr>
              <a:lstStyle/>
              <a:p>
                <a:pPr algn="ctr" eaLnBrk="0" hangingPunct="0"/>
                <a:r>
                  <a:rPr lang="en-US" altLang="zh-CN" sz="1200">
                    <a:latin typeface="Arial" pitchFamily="34" charset="0"/>
                    <a:ea typeface="宋体" pitchFamily="2" charset="-122"/>
                  </a:rPr>
                  <a:t>Local </a:t>
                </a:r>
              </a:p>
              <a:p>
                <a:pPr algn="ctr" eaLnBrk="0" hangingPunct="0"/>
                <a:r>
                  <a:rPr lang="en-US" altLang="zh-CN" sz="1200">
                    <a:latin typeface="Arial" pitchFamily="34" charset="0"/>
                    <a:ea typeface="宋体" pitchFamily="2" charset="-122"/>
                  </a:rPr>
                  <a:t>Metadata</a:t>
                </a:r>
                <a:endParaRPr lang="en-US" altLang="zh-CN" sz="1400">
                  <a:latin typeface="Arial" pitchFamily="34" charset="0"/>
                  <a:ea typeface="宋体" pitchFamily="2" charset="-122"/>
                </a:endParaRPr>
              </a:p>
            </p:txBody>
          </p:sp>
        </p:grpSp>
        <p:sp>
          <p:nvSpPr>
            <p:cNvPr id="308330" name="Rectangle 106"/>
            <p:cNvSpPr>
              <a:spLocks noChangeArrowheads="1"/>
            </p:cNvSpPr>
            <p:nvPr/>
          </p:nvSpPr>
          <p:spPr bwMode="auto">
            <a:xfrm>
              <a:off x="2341" y="2529"/>
              <a:ext cx="541" cy="289"/>
            </a:xfrm>
            <a:prstGeom prst="rect">
              <a:avLst/>
            </a:prstGeom>
            <a:noFill/>
            <a:ln w="9525">
              <a:noFill/>
              <a:miter lim="800000"/>
              <a:headEnd/>
              <a:tailEnd/>
            </a:ln>
            <a:effectLst/>
          </p:spPr>
          <p:txBody>
            <a:bodyPr wrap="none" lIns="92075" tIns="46038" rIns="92075" bIns="46038">
              <a:spAutoFit/>
            </a:bodyPr>
            <a:lstStyle/>
            <a:p>
              <a:pPr algn="ctr" eaLnBrk="0" hangingPunct="0"/>
              <a:r>
                <a:rPr lang="en-US" altLang="zh-CN" sz="1200">
                  <a:latin typeface="Arial" pitchFamily="34" charset="0"/>
                  <a:ea typeface="宋体" pitchFamily="2" charset="-122"/>
                </a:rPr>
                <a:t>Metadata</a:t>
              </a:r>
            </a:p>
            <a:p>
              <a:pPr algn="ctr" eaLnBrk="0" hangingPunct="0"/>
              <a:r>
                <a:rPr lang="en-US" altLang="zh-CN" sz="1200">
                  <a:latin typeface="Arial" pitchFamily="34" charset="0"/>
                  <a:ea typeface="宋体" pitchFamily="2" charset="-122"/>
                </a:rPr>
                <a:t>Exchange</a:t>
              </a:r>
              <a:endParaRPr lang="en-US" altLang="zh-CN" sz="1400">
                <a:latin typeface="Arial" pitchFamily="34" charset="0"/>
                <a:ea typeface="宋体" pitchFamily="2" charset="-122"/>
              </a:endParaRPr>
            </a:p>
          </p:txBody>
        </p:sp>
        <p:sp>
          <p:nvSpPr>
            <p:cNvPr id="308331" name="Rectangle 107"/>
            <p:cNvSpPr>
              <a:spLocks noChangeArrowheads="1"/>
            </p:cNvSpPr>
            <p:nvPr/>
          </p:nvSpPr>
          <p:spPr bwMode="auto">
            <a:xfrm>
              <a:off x="4660" y="3066"/>
              <a:ext cx="341" cy="181"/>
            </a:xfrm>
            <a:prstGeom prst="rect">
              <a:avLst/>
            </a:prstGeom>
            <a:noFill/>
            <a:ln w="9525">
              <a:noFill/>
              <a:miter lim="800000"/>
              <a:headEnd/>
              <a:tailEnd/>
            </a:ln>
            <a:effectLst/>
          </p:spPr>
          <p:txBody>
            <a:bodyPr wrap="none" lIns="73025" tIns="36512" rIns="73025" bIns="36512">
              <a:spAutoFit/>
            </a:bodyPr>
            <a:lstStyle/>
            <a:p>
              <a:pPr algn="ctr" defTabSz="585788" eaLnBrk="0" hangingPunct="0"/>
              <a:r>
                <a:rPr lang="en-US" altLang="zh-CN" sz="1400">
                  <a:latin typeface="Arial" pitchFamily="34" charset="0"/>
                  <a:ea typeface="宋体" pitchFamily="2" charset="-122"/>
                </a:rPr>
                <a:t>MDB</a:t>
              </a:r>
            </a:p>
          </p:txBody>
        </p:sp>
        <p:grpSp>
          <p:nvGrpSpPr>
            <p:cNvPr id="308332" name="Group 108"/>
            <p:cNvGrpSpPr>
              <a:grpSpLocks/>
            </p:cNvGrpSpPr>
            <p:nvPr/>
          </p:nvGrpSpPr>
          <p:grpSpPr bwMode="auto">
            <a:xfrm>
              <a:off x="4634" y="2637"/>
              <a:ext cx="404" cy="401"/>
              <a:chOff x="4460" y="1316"/>
              <a:chExt cx="404" cy="400"/>
            </a:xfrm>
          </p:grpSpPr>
          <p:sp>
            <p:nvSpPr>
              <p:cNvPr id="308333" name="AutoShape 109"/>
              <p:cNvSpPr>
                <a:spLocks noChangeArrowheads="1"/>
              </p:cNvSpPr>
              <p:nvPr/>
            </p:nvSpPr>
            <p:spPr bwMode="auto">
              <a:xfrm>
                <a:off x="4461" y="1318"/>
                <a:ext cx="403" cy="395"/>
              </a:xfrm>
              <a:prstGeom prst="cube">
                <a:avLst>
                  <a:gd name="adj" fmla="val 23222"/>
                </a:avLst>
              </a:prstGeom>
              <a:gradFill rotWithShape="0">
                <a:gsLst>
                  <a:gs pos="0">
                    <a:srgbClr val="008080"/>
                  </a:gs>
                  <a:gs pos="100000">
                    <a:srgbClr val="008080">
                      <a:gamma/>
                      <a:shade val="20000"/>
                      <a:invGamma/>
                    </a:srgbClr>
                  </a:gs>
                </a:gsLst>
                <a:path path="rect">
                  <a:fillToRect l="50000" t="50000" r="50000" b="50000"/>
                </a:path>
              </a:gradFill>
              <a:ln w="12700">
                <a:solidFill>
                  <a:srgbClr val="F6BF69"/>
                </a:solidFill>
                <a:miter lim="800000"/>
                <a:headEnd/>
                <a:tailEnd/>
              </a:ln>
              <a:effectLst/>
            </p:spPr>
            <p:txBody>
              <a:bodyPr wrap="none" anchor="ctr"/>
              <a:lstStyle/>
              <a:p>
                <a:endParaRPr lang="en-US"/>
              </a:p>
            </p:txBody>
          </p:sp>
          <p:sp>
            <p:nvSpPr>
              <p:cNvPr id="308334" name="Freeform 110"/>
              <p:cNvSpPr>
                <a:spLocks/>
              </p:cNvSpPr>
              <p:nvPr/>
            </p:nvSpPr>
            <p:spPr bwMode="auto">
              <a:xfrm>
                <a:off x="4542" y="1316"/>
                <a:ext cx="82" cy="400"/>
              </a:xfrm>
              <a:custGeom>
                <a:avLst/>
                <a:gdLst/>
                <a:ahLst/>
                <a:cxnLst>
                  <a:cxn ang="0">
                    <a:pos x="0" y="399"/>
                  </a:cxn>
                  <a:cxn ang="0">
                    <a:pos x="0" y="93"/>
                  </a:cxn>
                  <a:cxn ang="0">
                    <a:pos x="81" y="0"/>
                  </a:cxn>
                </a:cxnLst>
                <a:rect l="0" t="0" r="r" b="b"/>
                <a:pathLst>
                  <a:path w="82" h="400">
                    <a:moveTo>
                      <a:pt x="0" y="399"/>
                    </a:moveTo>
                    <a:lnTo>
                      <a:pt x="0" y="93"/>
                    </a:lnTo>
                    <a:lnTo>
                      <a:pt x="81" y="0"/>
                    </a:lnTo>
                  </a:path>
                </a:pathLst>
              </a:custGeom>
              <a:noFill/>
              <a:ln w="12700" cap="rnd" cmpd="sng">
                <a:solidFill>
                  <a:srgbClr val="F6BF69"/>
                </a:solidFill>
                <a:prstDash val="solid"/>
                <a:round/>
                <a:headEnd type="none" w="sm" len="sm"/>
                <a:tailEnd type="none" w="sm" len="sm"/>
              </a:ln>
              <a:effectLst/>
            </p:spPr>
            <p:txBody>
              <a:bodyPr/>
              <a:lstStyle/>
              <a:p>
                <a:endParaRPr lang="en-US"/>
              </a:p>
            </p:txBody>
          </p:sp>
          <p:sp>
            <p:nvSpPr>
              <p:cNvPr id="308335" name="Freeform 111"/>
              <p:cNvSpPr>
                <a:spLocks/>
              </p:cNvSpPr>
              <p:nvPr/>
            </p:nvSpPr>
            <p:spPr bwMode="auto">
              <a:xfrm>
                <a:off x="4616" y="1316"/>
                <a:ext cx="85" cy="400"/>
              </a:xfrm>
              <a:custGeom>
                <a:avLst/>
                <a:gdLst/>
                <a:ahLst/>
                <a:cxnLst>
                  <a:cxn ang="0">
                    <a:pos x="0" y="399"/>
                  </a:cxn>
                  <a:cxn ang="0">
                    <a:pos x="0" y="93"/>
                  </a:cxn>
                  <a:cxn ang="0">
                    <a:pos x="84" y="0"/>
                  </a:cxn>
                </a:cxnLst>
                <a:rect l="0" t="0" r="r" b="b"/>
                <a:pathLst>
                  <a:path w="85" h="400">
                    <a:moveTo>
                      <a:pt x="0" y="399"/>
                    </a:moveTo>
                    <a:lnTo>
                      <a:pt x="0" y="93"/>
                    </a:lnTo>
                    <a:lnTo>
                      <a:pt x="84" y="0"/>
                    </a:lnTo>
                  </a:path>
                </a:pathLst>
              </a:custGeom>
              <a:noFill/>
              <a:ln w="12700" cap="rnd" cmpd="sng">
                <a:solidFill>
                  <a:srgbClr val="F6BF69"/>
                </a:solidFill>
                <a:prstDash val="solid"/>
                <a:round/>
                <a:headEnd type="none" w="sm" len="sm"/>
                <a:tailEnd type="none" w="sm" len="sm"/>
              </a:ln>
              <a:effectLst/>
            </p:spPr>
            <p:txBody>
              <a:bodyPr/>
              <a:lstStyle/>
              <a:p>
                <a:endParaRPr lang="en-US"/>
              </a:p>
            </p:txBody>
          </p:sp>
          <p:sp>
            <p:nvSpPr>
              <p:cNvPr id="308336" name="Freeform 112"/>
              <p:cNvSpPr>
                <a:spLocks/>
              </p:cNvSpPr>
              <p:nvPr/>
            </p:nvSpPr>
            <p:spPr bwMode="auto">
              <a:xfrm>
                <a:off x="4703" y="1316"/>
                <a:ext cx="82" cy="400"/>
              </a:xfrm>
              <a:custGeom>
                <a:avLst/>
                <a:gdLst/>
                <a:ahLst/>
                <a:cxnLst>
                  <a:cxn ang="0">
                    <a:pos x="0" y="399"/>
                  </a:cxn>
                  <a:cxn ang="0">
                    <a:pos x="0" y="93"/>
                  </a:cxn>
                  <a:cxn ang="0">
                    <a:pos x="81" y="0"/>
                  </a:cxn>
                </a:cxnLst>
                <a:rect l="0" t="0" r="r" b="b"/>
                <a:pathLst>
                  <a:path w="82" h="400">
                    <a:moveTo>
                      <a:pt x="0" y="399"/>
                    </a:moveTo>
                    <a:lnTo>
                      <a:pt x="0" y="93"/>
                    </a:lnTo>
                    <a:lnTo>
                      <a:pt x="81" y="0"/>
                    </a:lnTo>
                  </a:path>
                </a:pathLst>
              </a:custGeom>
              <a:noFill/>
              <a:ln w="12700" cap="rnd" cmpd="sng">
                <a:solidFill>
                  <a:srgbClr val="F6BF69"/>
                </a:solidFill>
                <a:prstDash val="solid"/>
                <a:round/>
                <a:headEnd type="none" w="sm" len="sm"/>
                <a:tailEnd type="none" w="sm" len="sm"/>
              </a:ln>
              <a:effectLst/>
            </p:spPr>
            <p:txBody>
              <a:bodyPr/>
              <a:lstStyle/>
              <a:p>
                <a:endParaRPr lang="en-US"/>
              </a:p>
            </p:txBody>
          </p:sp>
          <p:sp>
            <p:nvSpPr>
              <p:cNvPr id="308337" name="Freeform 113"/>
              <p:cNvSpPr>
                <a:spLocks/>
              </p:cNvSpPr>
              <p:nvPr/>
            </p:nvSpPr>
            <p:spPr bwMode="auto">
              <a:xfrm>
                <a:off x="4462" y="1392"/>
                <a:ext cx="402" cy="105"/>
              </a:xfrm>
              <a:custGeom>
                <a:avLst/>
                <a:gdLst/>
                <a:ahLst/>
                <a:cxnLst>
                  <a:cxn ang="0">
                    <a:pos x="0" y="104"/>
                  </a:cxn>
                  <a:cxn ang="0">
                    <a:pos x="312" y="104"/>
                  </a:cxn>
                  <a:cxn ang="0">
                    <a:pos x="401" y="0"/>
                  </a:cxn>
                </a:cxnLst>
                <a:rect l="0" t="0" r="r" b="b"/>
                <a:pathLst>
                  <a:path w="402" h="105">
                    <a:moveTo>
                      <a:pt x="0" y="104"/>
                    </a:moveTo>
                    <a:lnTo>
                      <a:pt x="312" y="104"/>
                    </a:lnTo>
                    <a:lnTo>
                      <a:pt x="401" y="0"/>
                    </a:lnTo>
                  </a:path>
                </a:pathLst>
              </a:custGeom>
              <a:noFill/>
              <a:ln w="12700" cap="rnd" cmpd="sng">
                <a:solidFill>
                  <a:srgbClr val="F6BF69"/>
                </a:solidFill>
                <a:prstDash val="solid"/>
                <a:round/>
                <a:headEnd type="none" w="sm" len="sm"/>
                <a:tailEnd type="none" w="sm" len="sm"/>
              </a:ln>
              <a:effectLst/>
            </p:spPr>
            <p:txBody>
              <a:bodyPr/>
              <a:lstStyle/>
              <a:p>
                <a:endParaRPr lang="en-US"/>
              </a:p>
            </p:txBody>
          </p:sp>
          <p:sp>
            <p:nvSpPr>
              <p:cNvPr id="308338" name="Freeform 114"/>
              <p:cNvSpPr>
                <a:spLocks/>
              </p:cNvSpPr>
              <p:nvPr/>
            </p:nvSpPr>
            <p:spPr bwMode="auto">
              <a:xfrm>
                <a:off x="4460" y="1464"/>
                <a:ext cx="404" cy="105"/>
              </a:xfrm>
              <a:custGeom>
                <a:avLst/>
                <a:gdLst/>
                <a:ahLst/>
                <a:cxnLst>
                  <a:cxn ang="0">
                    <a:pos x="0" y="102"/>
                  </a:cxn>
                  <a:cxn ang="0">
                    <a:pos x="313" y="104"/>
                  </a:cxn>
                  <a:cxn ang="0">
                    <a:pos x="403" y="0"/>
                  </a:cxn>
                </a:cxnLst>
                <a:rect l="0" t="0" r="r" b="b"/>
                <a:pathLst>
                  <a:path w="404" h="105">
                    <a:moveTo>
                      <a:pt x="0" y="102"/>
                    </a:moveTo>
                    <a:lnTo>
                      <a:pt x="313" y="104"/>
                    </a:lnTo>
                    <a:lnTo>
                      <a:pt x="403" y="0"/>
                    </a:lnTo>
                  </a:path>
                </a:pathLst>
              </a:custGeom>
              <a:noFill/>
              <a:ln w="12700" cap="rnd" cmpd="sng">
                <a:solidFill>
                  <a:srgbClr val="F6BF69"/>
                </a:solidFill>
                <a:prstDash val="solid"/>
                <a:round/>
                <a:headEnd type="none" w="sm" len="sm"/>
                <a:tailEnd type="none" w="sm" len="sm"/>
              </a:ln>
              <a:effectLst/>
            </p:spPr>
            <p:txBody>
              <a:bodyPr/>
              <a:lstStyle/>
              <a:p>
                <a:endParaRPr lang="en-US"/>
              </a:p>
            </p:txBody>
          </p:sp>
          <p:sp>
            <p:nvSpPr>
              <p:cNvPr id="308339" name="Freeform 115"/>
              <p:cNvSpPr>
                <a:spLocks/>
              </p:cNvSpPr>
              <p:nvPr/>
            </p:nvSpPr>
            <p:spPr bwMode="auto">
              <a:xfrm>
                <a:off x="4460" y="1541"/>
                <a:ext cx="404" cy="103"/>
              </a:xfrm>
              <a:custGeom>
                <a:avLst/>
                <a:gdLst/>
                <a:ahLst/>
                <a:cxnLst>
                  <a:cxn ang="0">
                    <a:pos x="0" y="102"/>
                  </a:cxn>
                  <a:cxn ang="0">
                    <a:pos x="316" y="100"/>
                  </a:cxn>
                  <a:cxn ang="0">
                    <a:pos x="403" y="0"/>
                  </a:cxn>
                </a:cxnLst>
                <a:rect l="0" t="0" r="r" b="b"/>
                <a:pathLst>
                  <a:path w="404" h="103">
                    <a:moveTo>
                      <a:pt x="0" y="102"/>
                    </a:moveTo>
                    <a:lnTo>
                      <a:pt x="316" y="100"/>
                    </a:lnTo>
                    <a:lnTo>
                      <a:pt x="403" y="0"/>
                    </a:lnTo>
                  </a:path>
                </a:pathLst>
              </a:custGeom>
              <a:noFill/>
              <a:ln w="12700" cap="rnd" cmpd="sng">
                <a:solidFill>
                  <a:srgbClr val="F6BF69"/>
                </a:solidFill>
                <a:prstDash val="solid"/>
                <a:round/>
                <a:headEnd type="none" w="sm" len="sm"/>
                <a:tailEnd type="none" w="sm" len="sm"/>
              </a:ln>
              <a:effectLst/>
            </p:spPr>
            <p:txBody>
              <a:bodyPr/>
              <a:lstStyle/>
              <a:p>
                <a:endParaRPr lang="en-US"/>
              </a:p>
            </p:txBody>
          </p:sp>
          <p:sp>
            <p:nvSpPr>
              <p:cNvPr id="308340" name="Freeform 116"/>
              <p:cNvSpPr>
                <a:spLocks/>
              </p:cNvSpPr>
              <p:nvPr/>
            </p:nvSpPr>
            <p:spPr bwMode="auto">
              <a:xfrm>
                <a:off x="4493" y="1375"/>
                <a:ext cx="325" cy="296"/>
              </a:xfrm>
              <a:custGeom>
                <a:avLst/>
                <a:gdLst/>
                <a:ahLst/>
                <a:cxnLst>
                  <a:cxn ang="0">
                    <a:pos x="324" y="295"/>
                  </a:cxn>
                  <a:cxn ang="0">
                    <a:pos x="324" y="0"/>
                  </a:cxn>
                  <a:cxn ang="0">
                    <a:pos x="0" y="0"/>
                  </a:cxn>
                </a:cxnLst>
                <a:rect l="0" t="0" r="r" b="b"/>
                <a:pathLst>
                  <a:path w="325" h="296">
                    <a:moveTo>
                      <a:pt x="324" y="295"/>
                    </a:moveTo>
                    <a:lnTo>
                      <a:pt x="324" y="0"/>
                    </a:lnTo>
                    <a:lnTo>
                      <a:pt x="0" y="0"/>
                    </a:lnTo>
                  </a:path>
                </a:pathLst>
              </a:custGeom>
              <a:noFill/>
              <a:ln w="12700" cap="rnd" cmpd="sng">
                <a:solidFill>
                  <a:srgbClr val="F6BF69"/>
                </a:solidFill>
                <a:prstDash val="solid"/>
                <a:round/>
                <a:headEnd type="none" w="sm" len="sm"/>
                <a:tailEnd type="none" w="sm" len="sm"/>
              </a:ln>
              <a:effectLst/>
            </p:spPr>
            <p:txBody>
              <a:bodyPr/>
              <a:lstStyle/>
              <a:p>
                <a:endParaRPr lang="en-US"/>
              </a:p>
            </p:txBody>
          </p:sp>
          <p:sp>
            <p:nvSpPr>
              <p:cNvPr id="308341" name="Freeform 117"/>
              <p:cNvSpPr>
                <a:spLocks/>
              </p:cNvSpPr>
              <p:nvPr/>
            </p:nvSpPr>
            <p:spPr bwMode="auto">
              <a:xfrm>
                <a:off x="4531" y="1339"/>
                <a:ext cx="316" cy="303"/>
              </a:xfrm>
              <a:custGeom>
                <a:avLst/>
                <a:gdLst/>
                <a:ahLst/>
                <a:cxnLst>
                  <a:cxn ang="0">
                    <a:pos x="315" y="302"/>
                  </a:cxn>
                  <a:cxn ang="0">
                    <a:pos x="315" y="0"/>
                  </a:cxn>
                  <a:cxn ang="0">
                    <a:pos x="0" y="0"/>
                  </a:cxn>
                </a:cxnLst>
                <a:rect l="0" t="0" r="r" b="b"/>
                <a:pathLst>
                  <a:path w="316" h="303">
                    <a:moveTo>
                      <a:pt x="315" y="302"/>
                    </a:moveTo>
                    <a:lnTo>
                      <a:pt x="315" y="0"/>
                    </a:lnTo>
                    <a:lnTo>
                      <a:pt x="0" y="0"/>
                    </a:lnTo>
                  </a:path>
                </a:pathLst>
              </a:custGeom>
              <a:noFill/>
              <a:ln w="12700" cap="rnd" cmpd="sng">
                <a:solidFill>
                  <a:srgbClr val="F6BF69"/>
                </a:solidFill>
                <a:prstDash val="solid"/>
                <a:round/>
                <a:headEnd type="none" w="sm" len="sm"/>
                <a:tailEnd type="none" w="sm" len="sm"/>
              </a:ln>
              <a:effectLst/>
            </p:spPr>
            <p:txBody>
              <a:bodyPr/>
              <a:lstStyle/>
              <a:p>
                <a:endParaRPr lang="en-US"/>
              </a:p>
            </p:txBody>
          </p:sp>
        </p:grpSp>
        <p:sp>
          <p:nvSpPr>
            <p:cNvPr id="308342" name="Line 118"/>
            <p:cNvSpPr>
              <a:spLocks noChangeShapeType="1"/>
            </p:cNvSpPr>
            <p:nvPr/>
          </p:nvSpPr>
          <p:spPr bwMode="auto">
            <a:xfrm>
              <a:off x="843" y="1364"/>
              <a:ext cx="447" cy="551"/>
            </a:xfrm>
            <a:prstGeom prst="line">
              <a:avLst/>
            </a:prstGeom>
            <a:noFill/>
            <a:ln w="50800">
              <a:solidFill>
                <a:srgbClr val="FF0033"/>
              </a:solidFill>
              <a:round/>
              <a:headEnd type="none" w="sm" len="sm"/>
              <a:tailEnd type="stealth" w="med" len="lg"/>
            </a:ln>
            <a:effectLst/>
          </p:spPr>
          <p:txBody>
            <a:bodyPr wrap="none" anchor="ctr"/>
            <a:lstStyle/>
            <a:p>
              <a:endParaRPr lang="en-US"/>
            </a:p>
          </p:txBody>
        </p:sp>
        <p:sp>
          <p:nvSpPr>
            <p:cNvPr id="308343" name="Rectangle 119"/>
            <p:cNvSpPr>
              <a:spLocks noChangeArrowheads="1"/>
            </p:cNvSpPr>
            <p:nvPr/>
          </p:nvSpPr>
          <p:spPr bwMode="auto">
            <a:xfrm>
              <a:off x="357" y="3025"/>
              <a:ext cx="589" cy="448"/>
            </a:xfrm>
            <a:prstGeom prst="rect">
              <a:avLst/>
            </a:prstGeom>
            <a:noFill/>
            <a:ln w="9525">
              <a:noFill/>
              <a:miter lim="800000"/>
              <a:headEnd/>
              <a:tailEnd/>
            </a:ln>
            <a:effectLst/>
          </p:spPr>
          <p:txBody>
            <a:bodyPr wrap="none" lIns="73025" tIns="36512" rIns="73025" bIns="36512">
              <a:spAutoFit/>
            </a:bodyPr>
            <a:lstStyle/>
            <a:p>
              <a:pPr algn="ctr" defTabSz="585788" eaLnBrk="0" hangingPunct="0"/>
              <a:r>
                <a:rPr lang="en-US" altLang="zh-CN" sz="1400">
                  <a:latin typeface="Arial" pitchFamily="34" charset="0"/>
                  <a:ea typeface="宋体" pitchFamily="2" charset="-122"/>
                </a:rPr>
                <a:t>Data</a:t>
              </a:r>
            </a:p>
            <a:p>
              <a:pPr algn="ctr" defTabSz="585788" eaLnBrk="0" hangingPunct="0"/>
              <a:r>
                <a:rPr lang="en-US" altLang="zh-CN" sz="1400">
                  <a:latin typeface="Arial" pitchFamily="34" charset="0"/>
                  <a:ea typeface="宋体" pitchFamily="2" charset="-122"/>
                </a:rPr>
                <a:t>Cleansing</a:t>
              </a:r>
            </a:p>
            <a:p>
              <a:pPr algn="ctr" defTabSz="585788" eaLnBrk="0" hangingPunct="0"/>
              <a:r>
                <a:rPr lang="en-US" altLang="zh-CN" sz="1400">
                  <a:latin typeface="Arial" pitchFamily="34" charset="0"/>
                  <a:ea typeface="宋体" pitchFamily="2" charset="-122"/>
                </a:rPr>
                <a:t>Tool</a:t>
              </a:r>
            </a:p>
          </p:txBody>
        </p:sp>
        <p:sp>
          <p:nvSpPr>
            <p:cNvPr id="308344" name="Oval 120"/>
            <p:cNvSpPr>
              <a:spLocks noChangeArrowheads="1"/>
            </p:cNvSpPr>
            <p:nvPr/>
          </p:nvSpPr>
          <p:spPr bwMode="auto">
            <a:xfrm>
              <a:off x="407" y="1223"/>
              <a:ext cx="422" cy="106"/>
            </a:xfrm>
            <a:prstGeom prst="ellipse">
              <a:avLst/>
            </a:prstGeom>
            <a:noFill/>
            <a:ln w="12700">
              <a:solidFill>
                <a:schemeClr val="tx1"/>
              </a:solidFill>
              <a:round/>
              <a:headEnd/>
              <a:tailEnd/>
            </a:ln>
            <a:effectLst/>
          </p:spPr>
          <p:txBody>
            <a:bodyPr wrap="none" anchor="ctr"/>
            <a:lstStyle/>
            <a:p>
              <a:endParaRPr lang="en-US"/>
            </a:p>
          </p:txBody>
        </p:sp>
        <p:sp>
          <p:nvSpPr>
            <p:cNvPr id="308345" name="Arc 121"/>
            <p:cNvSpPr>
              <a:spLocks/>
            </p:cNvSpPr>
            <p:nvPr/>
          </p:nvSpPr>
          <p:spPr bwMode="auto">
            <a:xfrm>
              <a:off x="404" y="1352"/>
              <a:ext cx="215" cy="7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type="none" w="sm" len="sm"/>
              <a:tailEnd type="none" w="sm" len="sm"/>
            </a:ln>
            <a:effectLst/>
          </p:spPr>
          <p:txBody>
            <a:bodyPr wrap="none" anchor="ctr"/>
            <a:lstStyle/>
            <a:p>
              <a:endParaRPr lang="en-US"/>
            </a:p>
          </p:txBody>
        </p:sp>
        <p:sp>
          <p:nvSpPr>
            <p:cNvPr id="308346" name="Arc 122"/>
            <p:cNvSpPr>
              <a:spLocks/>
            </p:cNvSpPr>
            <p:nvPr/>
          </p:nvSpPr>
          <p:spPr bwMode="auto">
            <a:xfrm>
              <a:off x="618" y="1352"/>
              <a:ext cx="215" cy="7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none" w="sm" len="sm"/>
              <a:tailEnd type="none" w="sm" len="sm"/>
            </a:ln>
            <a:effectLst/>
          </p:spPr>
          <p:txBody>
            <a:bodyPr wrap="none" anchor="ctr"/>
            <a:lstStyle/>
            <a:p>
              <a:endParaRPr lang="en-US"/>
            </a:p>
          </p:txBody>
        </p:sp>
        <p:sp>
          <p:nvSpPr>
            <p:cNvPr id="308347" name="Line 123"/>
            <p:cNvSpPr>
              <a:spLocks noChangeShapeType="1"/>
            </p:cNvSpPr>
            <p:nvPr/>
          </p:nvSpPr>
          <p:spPr bwMode="auto">
            <a:xfrm>
              <a:off x="403" y="1294"/>
              <a:ext cx="1" cy="77"/>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8348" name="Line 124"/>
            <p:cNvSpPr>
              <a:spLocks noChangeShapeType="1"/>
            </p:cNvSpPr>
            <p:nvPr/>
          </p:nvSpPr>
          <p:spPr bwMode="auto">
            <a:xfrm>
              <a:off x="833" y="1294"/>
              <a:ext cx="1" cy="59"/>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8349" name="Oval 125"/>
            <p:cNvSpPr>
              <a:spLocks noChangeArrowheads="1"/>
            </p:cNvSpPr>
            <p:nvPr/>
          </p:nvSpPr>
          <p:spPr bwMode="auto">
            <a:xfrm>
              <a:off x="405" y="1679"/>
              <a:ext cx="422" cy="106"/>
            </a:xfrm>
            <a:prstGeom prst="ellipse">
              <a:avLst/>
            </a:prstGeom>
            <a:noFill/>
            <a:ln w="12700">
              <a:solidFill>
                <a:schemeClr val="tx1"/>
              </a:solidFill>
              <a:round/>
              <a:headEnd/>
              <a:tailEnd/>
            </a:ln>
            <a:effectLst/>
          </p:spPr>
          <p:txBody>
            <a:bodyPr wrap="none" anchor="ctr"/>
            <a:lstStyle/>
            <a:p>
              <a:endParaRPr lang="en-US"/>
            </a:p>
          </p:txBody>
        </p:sp>
        <p:sp>
          <p:nvSpPr>
            <p:cNvPr id="308350" name="Arc 126"/>
            <p:cNvSpPr>
              <a:spLocks/>
            </p:cNvSpPr>
            <p:nvPr/>
          </p:nvSpPr>
          <p:spPr bwMode="auto">
            <a:xfrm>
              <a:off x="402" y="1808"/>
              <a:ext cx="215" cy="7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type="none" w="sm" len="sm"/>
              <a:tailEnd type="none" w="sm" len="sm"/>
            </a:ln>
            <a:effectLst/>
          </p:spPr>
          <p:txBody>
            <a:bodyPr wrap="none" anchor="ctr"/>
            <a:lstStyle/>
            <a:p>
              <a:endParaRPr lang="en-US"/>
            </a:p>
          </p:txBody>
        </p:sp>
        <p:sp>
          <p:nvSpPr>
            <p:cNvPr id="308351" name="Arc 127"/>
            <p:cNvSpPr>
              <a:spLocks/>
            </p:cNvSpPr>
            <p:nvPr/>
          </p:nvSpPr>
          <p:spPr bwMode="auto">
            <a:xfrm>
              <a:off x="616" y="1808"/>
              <a:ext cx="215" cy="7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none" w="sm" len="sm"/>
              <a:tailEnd type="none" w="sm" len="sm"/>
            </a:ln>
            <a:effectLst/>
          </p:spPr>
          <p:txBody>
            <a:bodyPr wrap="none" anchor="ctr"/>
            <a:lstStyle/>
            <a:p>
              <a:endParaRPr lang="en-US"/>
            </a:p>
          </p:txBody>
        </p:sp>
        <p:sp>
          <p:nvSpPr>
            <p:cNvPr id="308352" name="Line 128"/>
            <p:cNvSpPr>
              <a:spLocks noChangeShapeType="1"/>
            </p:cNvSpPr>
            <p:nvPr/>
          </p:nvSpPr>
          <p:spPr bwMode="auto">
            <a:xfrm>
              <a:off x="401" y="1750"/>
              <a:ext cx="1" cy="77"/>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8353" name="Line 129"/>
            <p:cNvSpPr>
              <a:spLocks noChangeShapeType="1"/>
            </p:cNvSpPr>
            <p:nvPr/>
          </p:nvSpPr>
          <p:spPr bwMode="auto">
            <a:xfrm>
              <a:off x="831" y="1750"/>
              <a:ext cx="1" cy="59"/>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8354" name="Oval 130"/>
            <p:cNvSpPr>
              <a:spLocks noChangeArrowheads="1"/>
            </p:cNvSpPr>
            <p:nvPr/>
          </p:nvSpPr>
          <p:spPr bwMode="auto">
            <a:xfrm>
              <a:off x="407" y="2106"/>
              <a:ext cx="422" cy="106"/>
            </a:xfrm>
            <a:prstGeom prst="ellipse">
              <a:avLst/>
            </a:prstGeom>
            <a:noFill/>
            <a:ln w="12700">
              <a:solidFill>
                <a:schemeClr val="tx1"/>
              </a:solidFill>
              <a:round/>
              <a:headEnd/>
              <a:tailEnd/>
            </a:ln>
            <a:effectLst/>
          </p:spPr>
          <p:txBody>
            <a:bodyPr wrap="none" anchor="ctr"/>
            <a:lstStyle/>
            <a:p>
              <a:endParaRPr lang="en-US"/>
            </a:p>
          </p:txBody>
        </p:sp>
        <p:sp>
          <p:nvSpPr>
            <p:cNvPr id="308355" name="Arc 131"/>
            <p:cNvSpPr>
              <a:spLocks/>
            </p:cNvSpPr>
            <p:nvPr/>
          </p:nvSpPr>
          <p:spPr bwMode="auto">
            <a:xfrm>
              <a:off x="404" y="2235"/>
              <a:ext cx="215" cy="7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type="none" w="sm" len="sm"/>
              <a:tailEnd type="none" w="sm" len="sm"/>
            </a:ln>
            <a:effectLst/>
          </p:spPr>
          <p:txBody>
            <a:bodyPr wrap="none" anchor="ctr"/>
            <a:lstStyle/>
            <a:p>
              <a:endParaRPr lang="en-US"/>
            </a:p>
          </p:txBody>
        </p:sp>
        <p:sp>
          <p:nvSpPr>
            <p:cNvPr id="308356" name="Arc 132"/>
            <p:cNvSpPr>
              <a:spLocks/>
            </p:cNvSpPr>
            <p:nvPr/>
          </p:nvSpPr>
          <p:spPr bwMode="auto">
            <a:xfrm>
              <a:off x="618" y="2235"/>
              <a:ext cx="215" cy="7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none" w="sm" len="sm"/>
              <a:tailEnd type="none" w="sm" len="sm"/>
            </a:ln>
            <a:effectLst/>
          </p:spPr>
          <p:txBody>
            <a:bodyPr wrap="none" anchor="ctr"/>
            <a:lstStyle/>
            <a:p>
              <a:endParaRPr lang="en-US"/>
            </a:p>
          </p:txBody>
        </p:sp>
        <p:sp>
          <p:nvSpPr>
            <p:cNvPr id="308357" name="Line 133"/>
            <p:cNvSpPr>
              <a:spLocks noChangeShapeType="1"/>
            </p:cNvSpPr>
            <p:nvPr/>
          </p:nvSpPr>
          <p:spPr bwMode="auto">
            <a:xfrm>
              <a:off x="403" y="2177"/>
              <a:ext cx="1" cy="77"/>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8358" name="Line 134"/>
            <p:cNvSpPr>
              <a:spLocks noChangeShapeType="1"/>
            </p:cNvSpPr>
            <p:nvPr/>
          </p:nvSpPr>
          <p:spPr bwMode="auto">
            <a:xfrm>
              <a:off x="833" y="2177"/>
              <a:ext cx="1" cy="59"/>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8359" name="Oval 135"/>
            <p:cNvSpPr>
              <a:spLocks noChangeArrowheads="1"/>
            </p:cNvSpPr>
            <p:nvPr/>
          </p:nvSpPr>
          <p:spPr bwMode="auto">
            <a:xfrm>
              <a:off x="407" y="2567"/>
              <a:ext cx="422" cy="106"/>
            </a:xfrm>
            <a:prstGeom prst="ellipse">
              <a:avLst/>
            </a:prstGeom>
            <a:noFill/>
            <a:ln w="12700">
              <a:solidFill>
                <a:schemeClr val="tx1"/>
              </a:solidFill>
              <a:round/>
              <a:headEnd/>
              <a:tailEnd/>
            </a:ln>
            <a:effectLst/>
          </p:spPr>
          <p:txBody>
            <a:bodyPr wrap="none" anchor="ctr"/>
            <a:lstStyle/>
            <a:p>
              <a:endParaRPr lang="en-US"/>
            </a:p>
          </p:txBody>
        </p:sp>
        <p:sp>
          <p:nvSpPr>
            <p:cNvPr id="308360" name="Arc 136"/>
            <p:cNvSpPr>
              <a:spLocks/>
            </p:cNvSpPr>
            <p:nvPr/>
          </p:nvSpPr>
          <p:spPr bwMode="auto">
            <a:xfrm>
              <a:off x="404" y="2696"/>
              <a:ext cx="215" cy="7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type="none" w="sm" len="sm"/>
              <a:tailEnd type="none" w="sm" len="sm"/>
            </a:ln>
            <a:effectLst/>
          </p:spPr>
          <p:txBody>
            <a:bodyPr wrap="none" anchor="ctr"/>
            <a:lstStyle/>
            <a:p>
              <a:endParaRPr lang="en-US"/>
            </a:p>
          </p:txBody>
        </p:sp>
        <p:sp>
          <p:nvSpPr>
            <p:cNvPr id="308361" name="Arc 137"/>
            <p:cNvSpPr>
              <a:spLocks/>
            </p:cNvSpPr>
            <p:nvPr/>
          </p:nvSpPr>
          <p:spPr bwMode="auto">
            <a:xfrm>
              <a:off x="618" y="2696"/>
              <a:ext cx="215" cy="7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none" w="sm" len="sm"/>
              <a:tailEnd type="none" w="sm" len="sm"/>
            </a:ln>
            <a:effectLst/>
          </p:spPr>
          <p:txBody>
            <a:bodyPr wrap="none" anchor="ctr"/>
            <a:lstStyle/>
            <a:p>
              <a:endParaRPr lang="en-US"/>
            </a:p>
          </p:txBody>
        </p:sp>
        <p:sp>
          <p:nvSpPr>
            <p:cNvPr id="308362" name="Line 138"/>
            <p:cNvSpPr>
              <a:spLocks noChangeShapeType="1"/>
            </p:cNvSpPr>
            <p:nvPr/>
          </p:nvSpPr>
          <p:spPr bwMode="auto">
            <a:xfrm>
              <a:off x="403" y="2638"/>
              <a:ext cx="1" cy="77"/>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8363" name="Line 139"/>
            <p:cNvSpPr>
              <a:spLocks noChangeShapeType="1"/>
            </p:cNvSpPr>
            <p:nvPr/>
          </p:nvSpPr>
          <p:spPr bwMode="auto">
            <a:xfrm>
              <a:off x="833" y="2638"/>
              <a:ext cx="1" cy="59"/>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8364" name="Rectangle 140"/>
            <p:cNvSpPr>
              <a:spLocks noChangeArrowheads="1"/>
            </p:cNvSpPr>
            <p:nvPr/>
          </p:nvSpPr>
          <p:spPr bwMode="auto">
            <a:xfrm>
              <a:off x="333" y="1008"/>
              <a:ext cx="350" cy="185"/>
            </a:xfrm>
            <a:prstGeom prst="rect">
              <a:avLst/>
            </a:prstGeom>
            <a:noFill/>
            <a:ln w="9525">
              <a:noFill/>
              <a:miter lim="800000"/>
              <a:headEnd/>
              <a:tailEnd/>
            </a:ln>
            <a:effectLst/>
          </p:spPr>
          <p:txBody>
            <a:bodyPr wrap="none" anchor="ctr"/>
            <a:lstStyle/>
            <a:p>
              <a:endParaRPr lang="en-US"/>
            </a:p>
          </p:txBody>
        </p:sp>
        <p:sp>
          <p:nvSpPr>
            <p:cNvPr id="308365" name="Rectangle 141"/>
            <p:cNvSpPr>
              <a:spLocks noChangeArrowheads="1"/>
            </p:cNvSpPr>
            <p:nvPr/>
          </p:nvSpPr>
          <p:spPr bwMode="auto">
            <a:xfrm>
              <a:off x="346" y="1433"/>
              <a:ext cx="589" cy="181"/>
            </a:xfrm>
            <a:prstGeom prst="rect">
              <a:avLst/>
            </a:prstGeom>
            <a:noFill/>
            <a:ln w="9525">
              <a:noFill/>
              <a:miter lim="800000"/>
              <a:headEnd/>
              <a:tailEnd/>
            </a:ln>
            <a:effectLst/>
          </p:spPr>
          <p:txBody>
            <a:bodyPr wrap="none" lIns="73025" tIns="36512" rIns="73025" bIns="36512">
              <a:spAutoFit/>
            </a:bodyPr>
            <a:lstStyle/>
            <a:p>
              <a:pPr algn="ctr" defTabSz="585788" eaLnBrk="0" hangingPunct="0"/>
              <a:r>
                <a:rPr lang="en-US" altLang="zh-CN" sz="1400">
                  <a:latin typeface="Arial" pitchFamily="34" charset="0"/>
                  <a:ea typeface="宋体" pitchFamily="2" charset="-122"/>
                </a:rPr>
                <a:t>Relational</a:t>
              </a:r>
            </a:p>
          </p:txBody>
        </p:sp>
        <p:sp>
          <p:nvSpPr>
            <p:cNvPr id="308366" name="Rectangle 142"/>
            <p:cNvSpPr>
              <a:spLocks noChangeArrowheads="1"/>
            </p:cNvSpPr>
            <p:nvPr/>
          </p:nvSpPr>
          <p:spPr bwMode="auto">
            <a:xfrm>
              <a:off x="232" y="1894"/>
              <a:ext cx="813" cy="181"/>
            </a:xfrm>
            <a:prstGeom prst="rect">
              <a:avLst/>
            </a:prstGeom>
            <a:noFill/>
            <a:ln w="9525">
              <a:noFill/>
              <a:miter lim="800000"/>
              <a:headEnd/>
              <a:tailEnd/>
            </a:ln>
            <a:effectLst/>
          </p:spPr>
          <p:txBody>
            <a:bodyPr wrap="none" lIns="73025" tIns="36512" rIns="73025" bIns="36512">
              <a:spAutoFit/>
            </a:bodyPr>
            <a:lstStyle/>
            <a:p>
              <a:pPr algn="ctr" defTabSz="585788" eaLnBrk="0" hangingPunct="0"/>
              <a:r>
                <a:rPr lang="en-US" altLang="zh-CN" sz="1400">
                  <a:latin typeface="Arial" pitchFamily="34" charset="0"/>
                  <a:ea typeface="宋体" pitchFamily="2" charset="-122"/>
                </a:rPr>
                <a:t>Appl. Package</a:t>
              </a:r>
            </a:p>
          </p:txBody>
        </p:sp>
        <p:sp>
          <p:nvSpPr>
            <p:cNvPr id="308367" name="Rectangle 143"/>
            <p:cNvSpPr>
              <a:spLocks noChangeArrowheads="1"/>
            </p:cNvSpPr>
            <p:nvPr/>
          </p:nvSpPr>
          <p:spPr bwMode="auto">
            <a:xfrm>
              <a:off x="412" y="2316"/>
              <a:ext cx="452" cy="181"/>
            </a:xfrm>
            <a:prstGeom prst="rect">
              <a:avLst/>
            </a:prstGeom>
            <a:noFill/>
            <a:ln w="9525">
              <a:noFill/>
              <a:miter lim="800000"/>
              <a:headEnd/>
              <a:tailEnd/>
            </a:ln>
            <a:effectLst/>
          </p:spPr>
          <p:txBody>
            <a:bodyPr wrap="none" lIns="73025" tIns="36512" rIns="73025" bIns="36512">
              <a:spAutoFit/>
            </a:bodyPr>
            <a:lstStyle/>
            <a:p>
              <a:pPr algn="ctr" defTabSz="585788" eaLnBrk="0" hangingPunct="0"/>
              <a:r>
                <a:rPr lang="en-US" altLang="zh-CN" sz="1400">
                  <a:latin typeface="Arial" pitchFamily="34" charset="0"/>
                  <a:ea typeface="宋体" pitchFamily="2" charset="-122"/>
                </a:rPr>
                <a:t>Legacy</a:t>
              </a:r>
            </a:p>
          </p:txBody>
        </p:sp>
        <p:sp>
          <p:nvSpPr>
            <p:cNvPr id="308368" name="Rectangle 144"/>
            <p:cNvSpPr>
              <a:spLocks noChangeArrowheads="1"/>
            </p:cNvSpPr>
            <p:nvPr/>
          </p:nvSpPr>
          <p:spPr bwMode="auto">
            <a:xfrm>
              <a:off x="389" y="2777"/>
              <a:ext cx="502" cy="181"/>
            </a:xfrm>
            <a:prstGeom prst="rect">
              <a:avLst/>
            </a:prstGeom>
            <a:noFill/>
            <a:ln w="9525">
              <a:noFill/>
              <a:miter lim="800000"/>
              <a:headEnd/>
              <a:tailEnd/>
            </a:ln>
            <a:effectLst/>
          </p:spPr>
          <p:txBody>
            <a:bodyPr wrap="none" lIns="73025" tIns="36512" rIns="73025" bIns="36512">
              <a:spAutoFit/>
            </a:bodyPr>
            <a:lstStyle/>
            <a:p>
              <a:pPr algn="ctr" defTabSz="585788" eaLnBrk="0" hangingPunct="0"/>
              <a:r>
                <a:rPr lang="en-US" altLang="zh-CN" sz="1400">
                  <a:latin typeface="Arial" pitchFamily="34" charset="0"/>
                  <a:ea typeface="宋体" pitchFamily="2" charset="-122"/>
                </a:rPr>
                <a:t>External</a:t>
              </a:r>
            </a:p>
          </p:txBody>
        </p:sp>
        <p:sp>
          <p:nvSpPr>
            <p:cNvPr id="308369" name="Line 145"/>
            <p:cNvSpPr>
              <a:spLocks noChangeShapeType="1"/>
            </p:cNvSpPr>
            <p:nvPr/>
          </p:nvSpPr>
          <p:spPr bwMode="auto">
            <a:xfrm>
              <a:off x="161" y="1320"/>
              <a:ext cx="1" cy="1961"/>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8370" name="Line 146"/>
            <p:cNvSpPr>
              <a:spLocks noChangeShapeType="1"/>
            </p:cNvSpPr>
            <p:nvPr/>
          </p:nvSpPr>
          <p:spPr bwMode="auto">
            <a:xfrm flipH="1">
              <a:off x="161" y="1323"/>
              <a:ext cx="243" cy="1"/>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8371" name="Line 147"/>
            <p:cNvSpPr>
              <a:spLocks noChangeShapeType="1"/>
            </p:cNvSpPr>
            <p:nvPr/>
          </p:nvSpPr>
          <p:spPr bwMode="auto">
            <a:xfrm flipH="1">
              <a:off x="161" y="1794"/>
              <a:ext cx="243" cy="1"/>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8372" name="Line 148"/>
            <p:cNvSpPr>
              <a:spLocks noChangeShapeType="1"/>
            </p:cNvSpPr>
            <p:nvPr/>
          </p:nvSpPr>
          <p:spPr bwMode="auto">
            <a:xfrm flipH="1">
              <a:off x="161" y="2222"/>
              <a:ext cx="229" cy="1"/>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8373" name="Line 149"/>
            <p:cNvSpPr>
              <a:spLocks noChangeShapeType="1"/>
            </p:cNvSpPr>
            <p:nvPr/>
          </p:nvSpPr>
          <p:spPr bwMode="auto">
            <a:xfrm flipH="1">
              <a:off x="161" y="2665"/>
              <a:ext cx="229" cy="1"/>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8374" name="Line 150"/>
            <p:cNvSpPr>
              <a:spLocks noChangeShapeType="1"/>
            </p:cNvSpPr>
            <p:nvPr/>
          </p:nvSpPr>
          <p:spPr bwMode="auto">
            <a:xfrm flipH="1">
              <a:off x="159" y="3275"/>
              <a:ext cx="163" cy="1"/>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8375" name="Line 151"/>
            <p:cNvSpPr>
              <a:spLocks noChangeShapeType="1"/>
            </p:cNvSpPr>
            <p:nvPr/>
          </p:nvSpPr>
          <p:spPr bwMode="auto">
            <a:xfrm>
              <a:off x="854" y="1802"/>
              <a:ext cx="466" cy="198"/>
            </a:xfrm>
            <a:prstGeom prst="line">
              <a:avLst/>
            </a:prstGeom>
            <a:noFill/>
            <a:ln w="50800">
              <a:solidFill>
                <a:srgbClr val="FF0033"/>
              </a:solidFill>
              <a:round/>
              <a:headEnd type="none" w="sm" len="sm"/>
              <a:tailEnd type="stealth" w="med" len="lg"/>
            </a:ln>
            <a:effectLst/>
          </p:spPr>
          <p:txBody>
            <a:bodyPr wrap="none" anchor="ctr"/>
            <a:lstStyle/>
            <a:p>
              <a:endParaRPr lang="en-US"/>
            </a:p>
          </p:txBody>
        </p:sp>
        <p:sp>
          <p:nvSpPr>
            <p:cNvPr id="308376" name="Line 152"/>
            <p:cNvSpPr>
              <a:spLocks noChangeShapeType="1"/>
            </p:cNvSpPr>
            <p:nvPr/>
          </p:nvSpPr>
          <p:spPr bwMode="auto">
            <a:xfrm flipV="1">
              <a:off x="854" y="2019"/>
              <a:ext cx="456" cy="209"/>
            </a:xfrm>
            <a:prstGeom prst="line">
              <a:avLst/>
            </a:prstGeom>
            <a:noFill/>
            <a:ln w="50800">
              <a:solidFill>
                <a:srgbClr val="FF0033"/>
              </a:solidFill>
              <a:round/>
              <a:headEnd type="none" w="sm" len="sm"/>
              <a:tailEnd type="stealth" w="med" len="lg"/>
            </a:ln>
            <a:effectLst/>
          </p:spPr>
          <p:txBody>
            <a:bodyPr wrap="none" anchor="ctr"/>
            <a:lstStyle/>
            <a:p>
              <a:endParaRPr lang="en-US"/>
            </a:p>
          </p:txBody>
        </p:sp>
        <p:sp>
          <p:nvSpPr>
            <p:cNvPr id="308377" name="Line 153"/>
            <p:cNvSpPr>
              <a:spLocks noChangeShapeType="1"/>
            </p:cNvSpPr>
            <p:nvPr/>
          </p:nvSpPr>
          <p:spPr bwMode="auto">
            <a:xfrm flipV="1">
              <a:off x="854" y="2084"/>
              <a:ext cx="433" cy="591"/>
            </a:xfrm>
            <a:prstGeom prst="line">
              <a:avLst/>
            </a:prstGeom>
            <a:noFill/>
            <a:ln w="50800">
              <a:solidFill>
                <a:srgbClr val="FF0033"/>
              </a:solidFill>
              <a:round/>
              <a:headEnd type="none" w="sm" len="sm"/>
              <a:tailEnd type="stealth" w="med" len="lg"/>
            </a:ln>
            <a:effectLst/>
          </p:spPr>
          <p:txBody>
            <a:bodyPr wrap="none" anchor="ctr"/>
            <a:lstStyle/>
            <a:p>
              <a:endParaRPr lang="en-US"/>
            </a:p>
          </p:txBody>
        </p:sp>
        <p:sp>
          <p:nvSpPr>
            <p:cNvPr id="308378" name="Rectangle 154"/>
            <p:cNvSpPr>
              <a:spLocks noChangeArrowheads="1"/>
            </p:cNvSpPr>
            <p:nvPr/>
          </p:nvSpPr>
          <p:spPr bwMode="auto">
            <a:xfrm>
              <a:off x="308" y="3006"/>
              <a:ext cx="668" cy="460"/>
            </a:xfrm>
            <a:prstGeom prst="rect">
              <a:avLst/>
            </a:prstGeom>
            <a:noFill/>
            <a:ln w="12700">
              <a:solidFill>
                <a:schemeClr val="tx1"/>
              </a:solidFill>
              <a:miter lim="800000"/>
              <a:headEnd/>
              <a:tailEnd/>
            </a:ln>
            <a:effectLst/>
          </p:spPr>
          <p:txBody>
            <a:bodyPr wrap="none" anchor="ctr"/>
            <a:lstStyle/>
            <a:p>
              <a:endParaRPr lang="en-US"/>
            </a:p>
          </p:txBody>
        </p:sp>
        <p:sp>
          <p:nvSpPr>
            <p:cNvPr id="308379" name="Rectangle 155"/>
            <p:cNvSpPr>
              <a:spLocks noChangeArrowheads="1"/>
            </p:cNvSpPr>
            <p:nvPr/>
          </p:nvSpPr>
          <p:spPr bwMode="auto">
            <a:xfrm>
              <a:off x="3849" y="3066"/>
              <a:ext cx="497" cy="181"/>
            </a:xfrm>
            <a:prstGeom prst="rect">
              <a:avLst/>
            </a:prstGeom>
            <a:noFill/>
            <a:ln w="9525">
              <a:noFill/>
              <a:miter lim="800000"/>
              <a:headEnd/>
              <a:tailEnd/>
            </a:ln>
            <a:effectLst/>
          </p:spPr>
          <p:txBody>
            <a:bodyPr wrap="none" lIns="73025" tIns="36512" rIns="73025" bIns="36512">
              <a:spAutoFit/>
            </a:bodyPr>
            <a:lstStyle/>
            <a:p>
              <a:pPr algn="ctr" defTabSz="585788" eaLnBrk="0" hangingPunct="0"/>
              <a:r>
                <a:rPr lang="en-US" altLang="zh-CN" sz="1400">
                  <a:latin typeface="Arial" pitchFamily="34" charset="0"/>
                  <a:ea typeface="宋体" pitchFamily="2" charset="-122"/>
                </a:rPr>
                <a:t>RDBMS</a:t>
              </a:r>
            </a:p>
          </p:txBody>
        </p:sp>
        <p:sp>
          <p:nvSpPr>
            <p:cNvPr id="308380" name="Rectangle 156"/>
            <p:cNvSpPr>
              <a:spLocks noChangeArrowheads="1"/>
            </p:cNvSpPr>
            <p:nvPr/>
          </p:nvSpPr>
          <p:spPr bwMode="auto">
            <a:xfrm>
              <a:off x="3849" y="2264"/>
              <a:ext cx="497" cy="181"/>
            </a:xfrm>
            <a:prstGeom prst="rect">
              <a:avLst/>
            </a:prstGeom>
            <a:noFill/>
            <a:ln w="9525">
              <a:noFill/>
              <a:miter lim="800000"/>
              <a:headEnd/>
              <a:tailEnd/>
            </a:ln>
            <a:effectLst/>
          </p:spPr>
          <p:txBody>
            <a:bodyPr wrap="none" lIns="73025" tIns="36512" rIns="73025" bIns="36512">
              <a:spAutoFit/>
            </a:bodyPr>
            <a:lstStyle/>
            <a:p>
              <a:pPr algn="ctr" defTabSz="585788" eaLnBrk="0" hangingPunct="0"/>
              <a:r>
                <a:rPr lang="en-US" altLang="zh-CN" sz="1400">
                  <a:latin typeface="Arial" pitchFamily="34" charset="0"/>
                  <a:ea typeface="宋体" pitchFamily="2" charset="-122"/>
                </a:rPr>
                <a:t>RDBMS</a:t>
              </a:r>
            </a:p>
          </p:txBody>
        </p:sp>
      </p:grpSp>
    </p:spTree>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02A5D65-4851-4F40-BA4D-A33E38210CA2}" type="slidenum">
              <a:rPr lang="en-US"/>
              <a:pPr/>
              <a:t>73</a:t>
            </a:fld>
            <a:endParaRPr lang="en-US"/>
          </a:p>
        </p:txBody>
      </p:sp>
      <p:sp>
        <p:nvSpPr>
          <p:cNvPr id="320514" name="Rectangle 2"/>
          <p:cNvSpPr>
            <a:spLocks noChangeArrowheads="1"/>
          </p:cNvSpPr>
          <p:nvPr/>
        </p:nvSpPr>
        <p:spPr bwMode="auto">
          <a:xfrm>
            <a:off x="762000" y="381000"/>
            <a:ext cx="7772400" cy="571500"/>
          </a:xfrm>
          <a:prstGeom prst="rect">
            <a:avLst/>
          </a:prstGeom>
          <a:noFill/>
          <a:ln w="9525">
            <a:noFill/>
            <a:miter lim="800000"/>
            <a:headEnd/>
            <a:tailEnd/>
          </a:ln>
          <a:effectLst/>
        </p:spPr>
        <p:txBody>
          <a:bodyPr lIns="92075" tIns="46038" rIns="92075" bIns="46038" anchor="ctr"/>
          <a:lstStyle/>
          <a:p>
            <a:pPr algn="ctr" eaLnBrk="0" hangingPunct="0"/>
            <a:r>
              <a:rPr kumimoji="1" lang="zh-CN" altLang="en-US" sz="3600" b="1">
                <a:solidFill>
                  <a:schemeClr val="tx2"/>
                </a:solidFill>
                <a:latin typeface="宋体" pitchFamily="2" charset="-122"/>
                <a:ea typeface="宋体" pitchFamily="2" charset="-122"/>
              </a:rPr>
              <a:t>数据仓库的</a:t>
            </a:r>
            <a:r>
              <a:rPr lang="zh-CN" altLang="en-US" sz="3600" b="1">
                <a:solidFill>
                  <a:schemeClr val="tx2"/>
                </a:solidFill>
                <a:ea typeface="宋体" pitchFamily="2" charset="-122"/>
              </a:rPr>
              <a:t>体系结构</a:t>
            </a:r>
          </a:p>
        </p:txBody>
      </p:sp>
      <p:sp>
        <p:nvSpPr>
          <p:cNvPr id="320515" name="Rectangle 3"/>
          <p:cNvSpPr>
            <a:spLocks noChangeArrowheads="1"/>
          </p:cNvSpPr>
          <p:nvPr/>
        </p:nvSpPr>
        <p:spPr bwMode="auto">
          <a:xfrm>
            <a:off x="457200" y="1524000"/>
            <a:ext cx="8305800" cy="4724400"/>
          </a:xfrm>
          <a:prstGeom prst="rect">
            <a:avLst/>
          </a:prstGeom>
          <a:noFill/>
          <a:ln w="9525">
            <a:noFill/>
            <a:miter lim="800000"/>
            <a:headEnd/>
            <a:tailEnd/>
          </a:ln>
          <a:effectLst/>
        </p:spPr>
        <p:txBody>
          <a:bodyPr lIns="92075" tIns="46038" rIns="92075" bIns="46038"/>
          <a:lstStyle/>
          <a:p>
            <a:pPr marL="282575" indent="-282575" eaLnBrk="0" hangingPunct="0">
              <a:buClr>
                <a:schemeClr val="folHlink"/>
              </a:buClr>
              <a:buSzPct val="130000"/>
              <a:buFont typeface="Wingdings" pitchFamily="2" charset="2"/>
              <a:buChar char="§"/>
            </a:pPr>
            <a:r>
              <a:rPr kumimoji="1" lang="zh-CN" altLang="en-US" b="1">
                <a:solidFill>
                  <a:srgbClr val="A50021"/>
                </a:solidFill>
                <a:latin typeface="宋体" pitchFamily="2" charset="-122"/>
                <a:ea typeface="宋体" pitchFamily="2" charset="-122"/>
              </a:rPr>
              <a:t>源数据：</a:t>
            </a:r>
            <a:r>
              <a:rPr kumimoji="1" lang="zh-CN" altLang="en-US" b="1">
                <a:solidFill>
                  <a:srgbClr val="000000"/>
                </a:solidFill>
                <a:latin typeface="宋体" pitchFamily="2" charset="-122"/>
                <a:ea typeface="宋体" pitchFamily="2" charset="-122"/>
              </a:rPr>
              <a:t>数据仓库的数据来源于多个数据源，包括企业内部数据、市场调查报告、政府统计部门提供的统计数据及各种文档之类的外部数据；</a:t>
            </a:r>
          </a:p>
          <a:p>
            <a:pPr marL="282575" indent="-282575" eaLnBrk="0" hangingPunct="0">
              <a:buClr>
                <a:schemeClr val="folHlink"/>
              </a:buClr>
              <a:buSzPct val="130000"/>
              <a:buFont typeface="Wingdings" pitchFamily="2" charset="2"/>
              <a:buChar char="§"/>
            </a:pPr>
            <a:r>
              <a:rPr kumimoji="1" lang="zh-CN" altLang="en-US" b="1">
                <a:solidFill>
                  <a:srgbClr val="A50021"/>
                </a:solidFill>
                <a:latin typeface="宋体" pitchFamily="2" charset="-122"/>
                <a:ea typeface="宋体" pitchFamily="2" charset="-122"/>
              </a:rPr>
              <a:t>仓库管理：</a:t>
            </a:r>
            <a:r>
              <a:rPr kumimoji="1" lang="zh-CN" altLang="en-US" b="1">
                <a:solidFill>
                  <a:srgbClr val="000000"/>
                </a:solidFill>
                <a:latin typeface="宋体" pitchFamily="2" charset="-122"/>
                <a:ea typeface="宋体" pitchFamily="2" charset="-122"/>
              </a:rPr>
              <a:t>在确定数据仓库的信息需求后，首先进行数据建模，然后确定从源数据到数据仓库的数据抽取、清理（净化）和转换过程，最后划分维数及确定数据仓库的物理存储结构；</a:t>
            </a:r>
          </a:p>
          <a:p>
            <a:pPr marL="282575" indent="-282575" eaLnBrk="0" hangingPunct="0">
              <a:buClr>
                <a:schemeClr val="folHlink"/>
              </a:buClr>
              <a:buSzPct val="130000"/>
              <a:buFont typeface="Wingdings" pitchFamily="2" charset="2"/>
              <a:buChar char="§"/>
            </a:pPr>
            <a:r>
              <a:rPr kumimoji="1" lang="zh-CN" altLang="en-US" b="1">
                <a:solidFill>
                  <a:srgbClr val="A50021"/>
                </a:solidFill>
                <a:latin typeface="宋体" pitchFamily="2" charset="-122"/>
                <a:ea typeface="宋体" pitchFamily="2" charset="-122"/>
              </a:rPr>
              <a:t>数据仓库：</a:t>
            </a:r>
            <a:r>
              <a:rPr kumimoji="1" lang="zh-CN" altLang="en-US" b="1">
                <a:solidFill>
                  <a:srgbClr val="000000"/>
                </a:solidFill>
                <a:latin typeface="宋体" pitchFamily="2" charset="-122"/>
                <a:ea typeface="宋体" pitchFamily="2" charset="-122"/>
              </a:rPr>
              <a:t>包括对数据的安全、归档、备份、维护、恢复等工作，这些工作需要利用数据库管理系统，即</a:t>
            </a:r>
            <a:r>
              <a:rPr kumimoji="1" lang="en-US" altLang="zh-CN" b="1">
                <a:solidFill>
                  <a:srgbClr val="000000"/>
                </a:solidFill>
                <a:latin typeface="宋体" pitchFamily="2" charset="-122"/>
                <a:ea typeface="宋体" pitchFamily="2" charset="-122"/>
              </a:rPr>
              <a:t>DBMS</a:t>
            </a:r>
            <a:r>
              <a:rPr kumimoji="1" lang="zh-CN" altLang="en-US" b="1">
                <a:solidFill>
                  <a:srgbClr val="000000"/>
                </a:solidFill>
                <a:latin typeface="宋体" pitchFamily="2" charset="-122"/>
                <a:ea typeface="宋体" pitchFamily="2" charset="-122"/>
              </a:rPr>
              <a:t>的功能；</a:t>
            </a:r>
          </a:p>
          <a:p>
            <a:pPr marL="282575" indent="-282575" eaLnBrk="0" hangingPunct="0">
              <a:buClr>
                <a:schemeClr val="folHlink"/>
              </a:buClr>
              <a:buSzPct val="130000"/>
              <a:buFont typeface="Wingdings" pitchFamily="2" charset="2"/>
              <a:buChar char="§"/>
            </a:pPr>
            <a:r>
              <a:rPr kumimoji="1" lang="zh-CN" altLang="en-US" b="1">
                <a:solidFill>
                  <a:srgbClr val="A50021"/>
                </a:solidFill>
                <a:latin typeface="宋体" pitchFamily="2" charset="-122"/>
                <a:ea typeface="宋体" pitchFamily="2" charset="-122"/>
              </a:rPr>
              <a:t>分析工具：</a:t>
            </a:r>
            <a:r>
              <a:rPr kumimoji="1" lang="zh-CN" altLang="en-US" b="1">
                <a:solidFill>
                  <a:srgbClr val="000000"/>
                </a:solidFill>
                <a:latin typeface="宋体" pitchFamily="2" charset="-122"/>
                <a:ea typeface="宋体" pitchFamily="2" charset="-122"/>
              </a:rPr>
              <a:t>用于完成实际决策问题所需的各种查询检索工具、多维数据的</a:t>
            </a:r>
            <a:r>
              <a:rPr kumimoji="1" lang="en-US" altLang="zh-CN" b="1">
                <a:solidFill>
                  <a:srgbClr val="000000"/>
                </a:solidFill>
                <a:latin typeface="宋体" pitchFamily="2" charset="-122"/>
                <a:ea typeface="宋体" pitchFamily="2" charset="-122"/>
              </a:rPr>
              <a:t>OLAP</a:t>
            </a:r>
            <a:r>
              <a:rPr kumimoji="1" lang="zh-CN" altLang="en-US" b="1">
                <a:solidFill>
                  <a:srgbClr val="000000"/>
                </a:solidFill>
                <a:latin typeface="宋体" pitchFamily="2" charset="-122"/>
                <a:ea typeface="宋体" pitchFamily="2" charset="-122"/>
              </a:rPr>
              <a:t>分析工具、数据挖掘（</a:t>
            </a:r>
            <a:r>
              <a:rPr kumimoji="1" lang="en-US" altLang="zh-CN" b="1">
                <a:solidFill>
                  <a:srgbClr val="000000"/>
                </a:solidFill>
                <a:latin typeface="宋体" pitchFamily="2" charset="-122"/>
                <a:ea typeface="宋体" pitchFamily="2" charset="-122"/>
              </a:rPr>
              <a:t>DM）</a:t>
            </a:r>
            <a:r>
              <a:rPr kumimoji="1" lang="zh-CN" altLang="en-US" b="1">
                <a:solidFill>
                  <a:srgbClr val="000000"/>
                </a:solidFill>
                <a:latin typeface="宋体" pitchFamily="2" charset="-122"/>
                <a:ea typeface="宋体" pitchFamily="2" charset="-122"/>
              </a:rPr>
              <a:t>工具等，以实现决策支持系统（</a:t>
            </a:r>
            <a:r>
              <a:rPr kumimoji="1" lang="en-US" altLang="zh-CN" b="1">
                <a:solidFill>
                  <a:srgbClr val="000000"/>
                </a:solidFill>
                <a:latin typeface="宋体" pitchFamily="2" charset="-122"/>
                <a:ea typeface="宋体" pitchFamily="2" charset="-122"/>
              </a:rPr>
              <a:t>DSS）</a:t>
            </a:r>
            <a:r>
              <a:rPr kumimoji="1" lang="zh-CN" altLang="en-US" b="1">
                <a:solidFill>
                  <a:srgbClr val="000000"/>
                </a:solidFill>
                <a:latin typeface="宋体" pitchFamily="2" charset="-122"/>
                <a:ea typeface="宋体" pitchFamily="2" charset="-122"/>
              </a:rPr>
              <a:t>的各种要求。</a:t>
            </a:r>
          </a:p>
        </p:txBody>
      </p:sp>
    </p:spTree>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灯片编号占位符 5"/>
          <p:cNvSpPr>
            <a:spLocks noGrp="1"/>
          </p:cNvSpPr>
          <p:nvPr>
            <p:ph type="sldNum" sz="quarter" idx="12"/>
          </p:nvPr>
        </p:nvSpPr>
        <p:spPr/>
        <p:txBody>
          <a:bodyPr/>
          <a:lstStyle/>
          <a:p>
            <a:fld id="{FF1A0ABC-9A9C-48BC-8C79-F349828CD198}" type="slidenum">
              <a:rPr lang="en-US"/>
              <a:pPr/>
              <a:t>74</a:t>
            </a:fld>
            <a:endParaRPr lang="en-US"/>
          </a:p>
        </p:txBody>
      </p:sp>
      <p:sp>
        <p:nvSpPr>
          <p:cNvPr id="309250" name="Rectangle 2"/>
          <p:cNvSpPr>
            <a:spLocks noGrp="1" noChangeArrowheads="1"/>
          </p:cNvSpPr>
          <p:nvPr>
            <p:ph type="title"/>
          </p:nvPr>
        </p:nvSpPr>
        <p:spPr>
          <a:xfrm>
            <a:off x="990600" y="533400"/>
            <a:ext cx="7793038" cy="498475"/>
          </a:xfrm>
        </p:spPr>
        <p:txBody>
          <a:bodyPr/>
          <a:lstStyle/>
          <a:p>
            <a:r>
              <a:rPr lang="zh-CN" altLang="en-US" b="1">
                <a:ea typeface="宋体" pitchFamily="2" charset="-122"/>
              </a:rPr>
              <a:t>带</a:t>
            </a:r>
            <a:r>
              <a:rPr lang="en-US" altLang="zh-CN" b="1">
                <a:ea typeface="宋体" pitchFamily="2" charset="-122"/>
              </a:rPr>
              <a:t>ODS</a:t>
            </a:r>
            <a:r>
              <a:rPr kumimoji="1" lang="zh-CN" altLang="en-US" b="1">
                <a:latin typeface="宋体" pitchFamily="2" charset="-122"/>
                <a:ea typeface="宋体" pitchFamily="2" charset="-122"/>
              </a:rPr>
              <a:t>的数据仓库</a:t>
            </a:r>
            <a:r>
              <a:rPr lang="zh-CN" altLang="en-US" b="1">
                <a:ea typeface="宋体" pitchFamily="2" charset="-122"/>
              </a:rPr>
              <a:t>体系结构</a:t>
            </a:r>
          </a:p>
        </p:txBody>
      </p:sp>
      <p:grpSp>
        <p:nvGrpSpPr>
          <p:cNvPr id="309428" name="Group 180"/>
          <p:cNvGrpSpPr>
            <a:grpSpLocks/>
          </p:cNvGrpSpPr>
          <p:nvPr/>
        </p:nvGrpSpPr>
        <p:grpSpPr bwMode="auto">
          <a:xfrm>
            <a:off x="130175" y="1195388"/>
            <a:ext cx="8877300" cy="5357812"/>
            <a:chOff x="82" y="543"/>
            <a:chExt cx="5592" cy="3375"/>
          </a:xfrm>
        </p:grpSpPr>
        <p:sp>
          <p:nvSpPr>
            <p:cNvPr id="309251" name="Rectangle 3"/>
            <p:cNvSpPr>
              <a:spLocks noChangeArrowheads="1"/>
            </p:cNvSpPr>
            <p:nvPr/>
          </p:nvSpPr>
          <p:spPr bwMode="auto">
            <a:xfrm>
              <a:off x="238" y="3604"/>
              <a:ext cx="650" cy="314"/>
            </a:xfrm>
            <a:prstGeom prst="rect">
              <a:avLst/>
            </a:prstGeom>
            <a:noFill/>
            <a:ln w="9525">
              <a:noFill/>
              <a:miter lim="800000"/>
              <a:headEnd/>
              <a:tailEnd/>
            </a:ln>
            <a:effectLst/>
          </p:spPr>
          <p:txBody>
            <a:bodyPr wrap="none" lIns="73025" tIns="36512" rIns="73025" bIns="36512">
              <a:spAutoFit/>
            </a:bodyPr>
            <a:lstStyle/>
            <a:p>
              <a:pPr algn="ctr" defTabSz="585788" eaLnBrk="0" hangingPunct="0"/>
              <a:r>
                <a:rPr lang="en-US" altLang="zh-CN" sz="1400" b="1">
                  <a:latin typeface="Arial" pitchFamily="34" charset="0"/>
                  <a:ea typeface="宋体" pitchFamily="2" charset="-122"/>
                </a:rPr>
                <a:t>Source</a:t>
              </a:r>
            </a:p>
            <a:p>
              <a:pPr algn="ctr" defTabSz="585788" eaLnBrk="0" hangingPunct="0"/>
              <a:r>
                <a:rPr lang="en-US" altLang="zh-CN" sz="1400" b="1">
                  <a:latin typeface="Arial" pitchFamily="34" charset="0"/>
                  <a:ea typeface="宋体" pitchFamily="2" charset="-122"/>
                </a:rPr>
                <a:t>Databases</a:t>
              </a:r>
            </a:p>
          </p:txBody>
        </p:sp>
        <p:grpSp>
          <p:nvGrpSpPr>
            <p:cNvPr id="309252" name="Group 4"/>
            <p:cNvGrpSpPr>
              <a:grpSpLocks/>
            </p:cNvGrpSpPr>
            <p:nvPr/>
          </p:nvGrpSpPr>
          <p:grpSpPr bwMode="auto">
            <a:xfrm>
              <a:off x="970" y="1108"/>
              <a:ext cx="1258" cy="2810"/>
              <a:chOff x="1336" y="723"/>
              <a:chExt cx="1258" cy="2810"/>
            </a:xfrm>
          </p:grpSpPr>
          <p:sp>
            <p:nvSpPr>
              <p:cNvPr id="309253" name="Rectangle 5"/>
              <p:cNvSpPr>
                <a:spLocks noChangeArrowheads="1"/>
              </p:cNvSpPr>
              <p:nvPr/>
            </p:nvSpPr>
            <p:spPr bwMode="auto">
              <a:xfrm>
                <a:off x="1336" y="3219"/>
                <a:ext cx="1258" cy="314"/>
              </a:xfrm>
              <a:prstGeom prst="rect">
                <a:avLst/>
              </a:prstGeom>
              <a:noFill/>
              <a:ln w="9525">
                <a:noFill/>
                <a:miter lim="800000"/>
                <a:headEnd/>
                <a:tailEnd/>
              </a:ln>
              <a:effectLst/>
            </p:spPr>
            <p:txBody>
              <a:bodyPr wrap="none" lIns="73025" tIns="36512" rIns="73025" bIns="36512">
                <a:spAutoFit/>
              </a:bodyPr>
              <a:lstStyle/>
              <a:p>
                <a:pPr algn="ctr" defTabSz="585788" eaLnBrk="0" hangingPunct="0"/>
                <a:r>
                  <a:rPr lang="en-US" altLang="zh-CN" sz="1400" b="1">
                    <a:latin typeface="Arial" pitchFamily="34" charset="0"/>
                    <a:ea typeface="宋体" pitchFamily="2" charset="-122"/>
                  </a:rPr>
                  <a:t>Hub - Data Extraction,</a:t>
                </a:r>
              </a:p>
              <a:p>
                <a:pPr algn="ctr" defTabSz="585788" eaLnBrk="0" hangingPunct="0"/>
                <a:r>
                  <a:rPr lang="en-US" altLang="zh-CN" sz="1400" b="1">
                    <a:latin typeface="Arial" pitchFamily="34" charset="0"/>
                    <a:ea typeface="宋体" pitchFamily="2" charset="-122"/>
                  </a:rPr>
                  <a:t>Transformation, load</a:t>
                </a:r>
              </a:p>
            </p:txBody>
          </p:sp>
          <p:sp>
            <p:nvSpPr>
              <p:cNvPr id="309254" name="Rectangle 6"/>
              <p:cNvSpPr>
                <a:spLocks noChangeArrowheads="1"/>
              </p:cNvSpPr>
              <p:nvPr/>
            </p:nvSpPr>
            <p:spPr bwMode="auto">
              <a:xfrm>
                <a:off x="1576" y="1406"/>
                <a:ext cx="668" cy="418"/>
              </a:xfrm>
              <a:prstGeom prst="rect">
                <a:avLst/>
              </a:prstGeom>
              <a:noFill/>
              <a:ln w="12700">
                <a:solidFill>
                  <a:schemeClr val="tx1"/>
                </a:solidFill>
                <a:miter lim="800000"/>
                <a:headEnd/>
                <a:tailEnd/>
              </a:ln>
              <a:effectLst/>
            </p:spPr>
            <p:txBody>
              <a:bodyPr wrap="none" anchor="ctr"/>
              <a:lstStyle/>
              <a:p>
                <a:endParaRPr lang="en-US"/>
              </a:p>
            </p:txBody>
          </p:sp>
          <p:grpSp>
            <p:nvGrpSpPr>
              <p:cNvPr id="309255" name="Group 7"/>
              <p:cNvGrpSpPr>
                <a:grpSpLocks/>
              </p:cNvGrpSpPr>
              <p:nvPr/>
            </p:nvGrpSpPr>
            <p:grpSpPr bwMode="auto">
              <a:xfrm>
                <a:off x="1576" y="723"/>
                <a:ext cx="668" cy="448"/>
                <a:chOff x="1328" y="723"/>
                <a:chExt cx="668" cy="448"/>
              </a:xfrm>
            </p:grpSpPr>
            <p:sp>
              <p:nvSpPr>
                <p:cNvPr id="309256" name="Rectangle 8"/>
                <p:cNvSpPr>
                  <a:spLocks noChangeArrowheads="1"/>
                </p:cNvSpPr>
                <p:nvPr/>
              </p:nvSpPr>
              <p:spPr bwMode="auto">
                <a:xfrm>
                  <a:off x="1328" y="736"/>
                  <a:ext cx="668" cy="414"/>
                </a:xfrm>
                <a:prstGeom prst="rect">
                  <a:avLst/>
                </a:prstGeom>
                <a:noFill/>
                <a:ln w="12700">
                  <a:solidFill>
                    <a:schemeClr val="tx1"/>
                  </a:solidFill>
                  <a:miter lim="800000"/>
                  <a:headEnd/>
                  <a:tailEnd/>
                </a:ln>
                <a:effectLst/>
              </p:spPr>
              <p:txBody>
                <a:bodyPr wrap="none" anchor="ctr"/>
                <a:lstStyle/>
                <a:p>
                  <a:endParaRPr lang="en-US"/>
                </a:p>
              </p:txBody>
            </p:sp>
            <p:sp>
              <p:nvSpPr>
                <p:cNvPr id="309257" name="Rectangle 9"/>
                <p:cNvSpPr>
                  <a:spLocks noChangeArrowheads="1"/>
                </p:cNvSpPr>
                <p:nvPr/>
              </p:nvSpPr>
              <p:spPr bwMode="auto">
                <a:xfrm>
                  <a:off x="1331" y="723"/>
                  <a:ext cx="663" cy="448"/>
                </a:xfrm>
                <a:prstGeom prst="rect">
                  <a:avLst/>
                </a:prstGeom>
                <a:noFill/>
                <a:ln w="9525">
                  <a:noFill/>
                  <a:miter lim="800000"/>
                  <a:headEnd/>
                  <a:tailEnd/>
                </a:ln>
                <a:effectLst/>
              </p:spPr>
              <p:txBody>
                <a:bodyPr wrap="none" lIns="73025" tIns="36512" rIns="73025" bIns="36512">
                  <a:spAutoFit/>
                </a:bodyPr>
                <a:lstStyle/>
                <a:p>
                  <a:pPr algn="ctr" defTabSz="585788" eaLnBrk="0" hangingPunct="0"/>
                  <a:r>
                    <a:rPr lang="en-US" altLang="zh-CN" sz="1400">
                      <a:latin typeface="Arial" pitchFamily="34" charset="0"/>
                      <a:ea typeface="宋体" pitchFamily="2" charset="-122"/>
                    </a:rPr>
                    <a:t>Warehouse</a:t>
                  </a:r>
                </a:p>
                <a:p>
                  <a:pPr algn="ctr" defTabSz="585788" eaLnBrk="0" hangingPunct="0"/>
                  <a:r>
                    <a:rPr lang="en-US" altLang="zh-CN" sz="1400">
                      <a:latin typeface="Arial" pitchFamily="34" charset="0"/>
                      <a:ea typeface="宋体" pitchFamily="2" charset="-122"/>
                    </a:rPr>
                    <a:t>Admin.</a:t>
                  </a:r>
                </a:p>
                <a:p>
                  <a:pPr algn="ctr" defTabSz="585788" eaLnBrk="0" hangingPunct="0"/>
                  <a:r>
                    <a:rPr lang="en-US" altLang="zh-CN" sz="1400">
                      <a:latin typeface="Arial" pitchFamily="34" charset="0"/>
                      <a:ea typeface="宋体" pitchFamily="2" charset="-122"/>
                    </a:rPr>
                    <a:t>Tools</a:t>
                  </a:r>
                </a:p>
              </p:txBody>
            </p:sp>
          </p:grpSp>
          <p:sp>
            <p:nvSpPr>
              <p:cNvPr id="309258" name="Rectangle 10"/>
              <p:cNvSpPr>
                <a:spLocks noChangeArrowheads="1"/>
              </p:cNvSpPr>
              <p:nvPr/>
            </p:nvSpPr>
            <p:spPr bwMode="auto">
              <a:xfrm>
                <a:off x="1545" y="1411"/>
                <a:ext cx="733" cy="448"/>
              </a:xfrm>
              <a:prstGeom prst="rect">
                <a:avLst/>
              </a:prstGeom>
              <a:noFill/>
              <a:ln w="9525">
                <a:noFill/>
                <a:miter lim="800000"/>
                <a:headEnd/>
                <a:tailEnd/>
              </a:ln>
              <a:effectLst/>
            </p:spPr>
            <p:txBody>
              <a:bodyPr lIns="73025" tIns="36512" rIns="73025" bIns="36512">
                <a:spAutoFit/>
              </a:bodyPr>
              <a:lstStyle/>
              <a:p>
                <a:pPr algn="ctr" defTabSz="585788" eaLnBrk="0" hangingPunct="0"/>
                <a:r>
                  <a:rPr lang="en-US" altLang="zh-CN" sz="1400">
                    <a:latin typeface="Arial" pitchFamily="34" charset="0"/>
                    <a:ea typeface="宋体" pitchFamily="2" charset="-122"/>
                  </a:rPr>
                  <a:t>Extract, </a:t>
                </a:r>
              </a:p>
              <a:p>
                <a:pPr algn="ctr" defTabSz="585788" eaLnBrk="0" hangingPunct="0"/>
                <a:r>
                  <a:rPr lang="en-US" altLang="zh-CN" sz="1400">
                    <a:latin typeface="Arial" pitchFamily="34" charset="0"/>
                    <a:ea typeface="宋体" pitchFamily="2" charset="-122"/>
                  </a:rPr>
                  <a:t>Transform</a:t>
                </a:r>
              </a:p>
              <a:p>
                <a:pPr algn="ctr" defTabSz="585788" eaLnBrk="0" hangingPunct="0"/>
                <a:r>
                  <a:rPr lang="en-US" altLang="zh-CN" sz="1400">
                    <a:latin typeface="Arial" pitchFamily="34" charset="0"/>
                    <a:ea typeface="宋体" pitchFamily="2" charset="-122"/>
                  </a:rPr>
                  <a:t>and Load</a:t>
                </a:r>
              </a:p>
            </p:txBody>
          </p:sp>
          <p:grpSp>
            <p:nvGrpSpPr>
              <p:cNvPr id="309259" name="Group 11"/>
              <p:cNvGrpSpPr>
                <a:grpSpLocks/>
              </p:cNvGrpSpPr>
              <p:nvPr/>
            </p:nvGrpSpPr>
            <p:grpSpPr bwMode="auto">
              <a:xfrm>
                <a:off x="1576" y="2634"/>
                <a:ext cx="668" cy="458"/>
                <a:chOff x="1328" y="2536"/>
                <a:chExt cx="668" cy="458"/>
              </a:xfrm>
            </p:grpSpPr>
            <p:sp>
              <p:nvSpPr>
                <p:cNvPr id="309260" name="Rectangle 12"/>
                <p:cNvSpPr>
                  <a:spLocks noChangeArrowheads="1"/>
                </p:cNvSpPr>
                <p:nvPr/>
              </p:nvSpPr>
              <p:spPr bwMode="auto">
                <a:xfrm>
                  <a:off x="1328" y="2536"/>
                  <a:ext cx="668" cy="458"/>
                </a:xfrm>
                <a:prstGeom prst="rect">
                  <a:avLst/>
                </a:prstGeom>
                <a:noFill/>
                <a:ln w="12700">
                  <a:solidFill>
                    <a:schemeClr val="tx1"/>
                  </a:solidFill>
                  <a:miter lim="800000"/>
                  <a:headEnd/>
                  <a:tailEnd/>
                </a:ln>
                <a:effectLst/>
              </p:spPr>
              <p:txBody>
                <a:bodyPr wrap="none" anchor="ctr"/>
                <a:lstStyle/>
                <a:p>
                  <a:endParaRPr lang="en-US"/>
                </a:p>
              </p:txBody>
            </p:sp>
            <p:sp>
              <p:nvSpPr>
                <p:cNvPr id="309261" name="Rectangle 13"/>
                <p:cNvSpPr>
                  <a:spLocks noChangeArrowheads="1"/>
                </p:cNvSpPr>
                <p:nvPr/>
              </p:nvSpPr>
              <p:spPr bwMode="auto">
                <a:xfrm>
                  <a:off x="1360" y="2536"/>
                  <a:ext cx="611" cy="448"/>
                </a:xfrm>
                <a:prstGeom prst="rect">
                  <a:avLst/>
                </a:prstGeom>
                <a:noFill/>
                <a:ln w="9525">
                  <a:noFill/>
                  <a:miter lim="800000"/>
                  <a:headEnd/>
                  <a:tailEnd/>
                </a:ln>
                <a:effectLst/>
              </p:spPr>
              <p:txBody>
                <a:bodyPr lIns="73025" tIns="36512" rIns="73025" bIns="36512">
                  <a:spAutoFit/>
                </a:bodyPr>
                <a:lstStyle/>
                <a:p>
                  <a:pPr algn="ctr" defTabSz="585788" eaLnBrk="0" hangingPunct="0"/>
                  <a:r>
                    <a:rPr lang="en-US" altLang="zh-CN" sz="1400">
                      <a:latin typeface="Arial" pitchFamily="34" charset="0"/>
                      <a:ea typeface="宋体" pitchFamily="2" charset="-122"/>
                    </a:rPr>
                    <a:t>Data</a:t>
                  </a:r>
                </a:p>
                <a:p>
                  <a:pPr algn="ctr" defTabSz="585788" eaLnBrk="0" hangingPunct="0"/>
                  <a:r>
                    <a:rPr lang="en-US" altLang="zh-CN" sz="1400">
                      <a:latin typeface="Arial" pitchFamily="34" charset="0"/>
                      <a:ea typeface="宋体" pitchFamily="2" charset="-122"/>
                    </a:rPr>
                    <a:t>Modeling</a:t>
                  </a:r>
                </a:p>
                <a:p>
                  <a:pPr algn="ctr" defTabSz="585788" eaLnBrk="0" hangingPunct="0"/>
                  <a:r>
                    <a:rPr lang="en-US" altLang="zh-CN" sz="1400">
                      <a:latin typeface="Arial" pitchFamily="34" charset="0"/>
                      <a:ea typeface="宋体" pitchFamily="2" charset="-122"/>
                    </a:rPr>
                    <a:t>Tool</a:t>
                  </a:r>
                </a:p>
              </p:txBody>
            </p:sp>
          </p:grpSp>
          <p:sp>
            <p:nvSpPr>
              <p:cNvPr id="309262" name="Oval 14"/>
              <p:cNvSpPr>
                <a:spLocks noChangeArrowheads="1"/>
              </p:cNvSpPr>
              <p:nvPr/>
            </p:nvSpPr>
            <p:spPr bwMode="auto">
              <a:xfrm>
                <a:off x="1591" y="2024"/>
                <a:ext cx="661" cy="163"/>
              </a:xfrm>
              <a:prstGeom prst="ellipse">
                <a:avLst/>
              </a:prstGeom>
              <a:noFill/>
              <a:ln w="12700">
                <a:solidFill>
                  <a:schemeClr val="tx1"/>
                </a:solidFill>
                <a:round/>
                <a:headEnd/>
                <a:tailEnd/>
              </a:ln>
              <a:effectLst/>
            </p:spPr>
            <p:txBody>
              <a:bodyPr wrap="none" anchor="ctr"/>
              <a:lstStyle/>
              <a:p>
                <a:endParaRPr lang="en-US"/>
              </a:p>
            </p:txBody>
          </p:sp>
          <p:sp>
            <p:nvSpPr>
              <p:cNvPr id="309263" name="Arc 15"/>
              <p:cNvSpPr>
                <a:spLocks/>
              </p:cNvSpPr>
              <p:nvPr/>
            </p:nvSpPr>
            <p:spPr bwMode="auto">
              <a:xfrm>
                <a:off x="1588" y="2221"/>
                <a:ext cx="335" cy="115"/>
              </a:xfrm>
              <a:custGeom>
                <a:avLst/>
                <a:gdLst>
                  <a:gd name="G0" fmla="+- 21600 0 0"/>
                  <a:gd name="G1" fmla="+- 0 0 0"/>
                  <a:gd name="G2" fmla="+- 21600 0 0"/>
                  <a:gd name="T0" fmla="*/ 21535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535" y="21599"/>
                    </a:moveTo>
                    <a:cubicBezTo>
                      <a:pt x="9631" y="21564"/>
                      <a:pt x="0" y="11903"/>
                      <a:pt x="0" y="0"/>
                    </a:cubicBezTo>
                  </a:path>
                  <a:path w="21600" h="21600" stroke="0" extrusionOk="0">
                    <a:moveTo>
                      <a:pt x="21535" y="21599"/>
                    </a:moveTo>
                    <a:cubicBezTo>
                      <a:pt x="9631" y="21564"/>
                      <a:pt x="0" y="11903"/>
                      <a:pt x="0" y="0"/>
                    </a:cubicBezTo>
                    <a:lnTo>
                      <a:pt x="21600" y="0"/>
                    </a:lnTo>
                    <a:close/>
                  </a:path>
                </a:pathLst>
              </a:custGeom>
              <a:noFill/>
              <a:ln w="12700" cap="rnd">
                <a:solidFill>
                  <a:schemeClr val="tx1"/>
                </a:solidFill>
                <a:round/>
                <a:headEnd type="none" w="sm" len="sm"/>
                <a:tailEnd type="none" w="sm" len="sm"/>
              </a:ln>
              <a:effectLst/>
            </p:spPr>
            <p:txBody>
              <a:bodyPr wrap="none" anchor="ctr"/>
              <a:lstStyle/>
              <a:p>
                <a:endParaRPr lang="en-US"/>
              </a:p>
            </p:txBody>
          </p:sp>
          <p:sp>
            <p:nvSpPr>
              <p:cNvPr id="309264" name="Arc 16"/>
              <p:cNvSpPr>
                <a:spLocks/>
              </p:cNvSpPr>
              <p:nvPr/>
            </p:nvSpPr>
            <p:spPr bwMode="auto">
              <a:xfrm>
                <a:off x="1921" y="2221"/>
                <a:ext cx="336" cy="115"/>
              </a:xfrm>
              <a:custGeom>
                <a:avLst/>
                <a:gdLst>
                  <a:gd name="G0" fmla="+- 65 0 0"/>
                  <a:gd name="G1" fmla="+- 0 0 0"/>
                  <a:gd name="G2" fmla="+- 21600 0 0"/>
                  <a:gd name="T0" fmla="*/ 21665 w 21665"/>
                  <a:gd name="T1" fmla="*/ 0 h 21600"/>
                  <a:gd name="T2" fmla="*/ 0 w 21665"/>
                  <a:gd name="T3" fmla="*/ 21600 h 21600"/>
                  <a:gd name="T4" fmla="*/ 65 w 21665"/>
                  <a:gd name="T5" fmla="*/ 0 h 21600"/>
                </a:gdLst>
                <a:ahLst/>
                <a:cxnLst>
                  <a:cxn ang="0">
                    <a:pos x="T0" y="T1"/>
                  </a:cxn>
                  <a:cxn ang="0">
                    <a:pos x="T2" y="T3"/>
                  </a:cxn>
                  <a:cxn ang="0">
                    <a:pos x="T4" y="T5"/>
                  </a:cxn>
                </a:cxnLst>
                <a:rect l="0" t="0" r="r" b="b"/>
                <a:pathLst>
                  <a:path w="21665" h="21600" fill="none" extrusionOk="0">
                    <a:moveTo>
                      <a:pt x="21665" y="0"/>
                    </a:moveTo>
                    <a:cubicBezTo>
                      <a:pt x="21665" y="11929"/>
                      <a:pt x="11994" y="21600"/>
                      <a:pt x="65" y="21600"/>
                    </a:cubicBezTo>
                    <a:cubicBezTo>
                      <a:pt x="43" y="21600"/>
                      <a:pt x="21" y="21599"/>
                      <a:pt x="0" y="21599"/>
                    </a:cubicBezTo>
                  </a:path>
                  <a:path w="21665" h="21600" stroke="0" extrusionOk="0">
                    <a:moveTo>
                      <a:pt x="21665" y="0"/>
                    </a:moveTo>
                    <a:cubicBezTo>
                      <a:pt x="21665" y="11929"/>
                      <a:pt x="11994" y="21600"/>
                      <a:pt x="65" y="21600"/>
                    </a:cubicBezTo>
                    <a:cubicBezTo>
                      <a:pt x="43" y="21600"/>
                      <a:pt x="21" y="21599"/>
                      <a:pt x="0" y="21599"/>
                    </a:cubicBezTo>
                    <a:lnTo>
                      <a:pt x="65" y="0"/>
                    </a:lnTo>
                    <a:close/>
                  </a:path>
                </a:pathLst>
              </a:custGeom>
              <a:noFill/>
              <a:ln w="12700" cap="rnd">
                <a:solidFill>
                  <a:schemeClr val="tx1"/>
                </a:solidFill>
                <a:round/>
                <a:headEnd type="none" w="sm" len="sm"/>
                <a:tailEnd type="none" w="sm" len="sm"/>
              </a:ln>
              <a:effectLst/>
            </p:spPr>
            <p:txBody>
              <a:bodyPr wrap="none" anchor="ctr"/>
              <a:lstStyle/>
              <a:p>
                <a:endParaRPr lang="en-US"/>
              </a:p>
            </p:txBody>
          </p:sp>
          <p:sp>
            <p:nvSpPr>
              <p:cNvPr id="309265" name="Rectangle 17"/>
              <p:cNvSpPr>
                <a:spLocks noChangeArrowheads="1"/>
              </p:cNvSpPr>
              <p:nvPr/>
            </p:nvSpPr>
            <p:spPr bwMode="auto">
              <a:xfrm>
                <a:off x="1699" y="2029"/>
                <a:ext cx="428" cy="171"/>
              </a:xfrm>
              <a:prstGeom prst="rect">
                <a:avLst/>
              </a:prstGeom>
              <a:noFill/>
              <a:ln w="9525">
                <a:noFill/>
                <a:miter lim="800000"/>
                <a:headEnd/>
                <a:tailEnd/>
              </a:ln>
              <a:effectLst/>
            </p:spPr>
            <p:txBody>
              <a:bodyPr wrap="none" lIns="73025" tIns="36512" rIns="73025" bIns="36512">
                <a:spAutoFit/>
              </a:bodyPr>
              <a:lstStyle/>
              <a:p>
                <a:pPr algn="ctr" defTabSz="585788" eaLnBrk="0" hangingPunct="0"/>
                <a:r>
                  <a:rPr lang="en-US" altLang="zh-CN" sz="1300">
                    <a:latin typeface="Arial" pitchFamily="34" charset="0"/>
                    <a:ea typeface="宋体" pitchFamily="2" charset="-122"/>
                  </a:rPr>
                  <a:t>Central</a:t>
                </a:r>
              </a:p>
            </p:txBody>
          </p:sp>
          <p:sp>
            <p:nvSpPr>
              <p:cNvPr id="309266" name="Rectangle 18"/>
              <p:cNvSpPr>
                <a:spLocks noChangeArrowheads="1"/>
              </p:cNvSpPr>
              <p:nvPr/>
            </p:nvSpPr>
            <p:spPr bwMode="auto">
              <a:xfrm>
                <a:off x="1651" y="2157"/>
                <a:ext cx="527" cy="171"/>
              </a:xfrm>
              <a:prstGeom prst="rect">
                <a:avLst/>
              </a:prstGeom>
              <a:noFill/>
              <a:ln w="9525">
                <a:noFill/>
                <a:miter lim="800000"/>
                <a:headEnd/>
                <a:tailEnd/>
              </a:ln>
              <a:effectLst/>
            </p:spPr>
            <p:txBody>
              <a:bodyPr wrap="none" lIns="73025" tIns="36512" rIns="73025" bIns="36512">
                <a:spAutoFit/>
              </a:bodyPr>
              <a:lstStyle/>
              <a:p>
                <a:pPr algn="ctr" defTabSz="585788" eaLnBrk="0" hangingPunct="0"/>
                <a:r>
                  <a:rPr lang="en-US" altLang="zh-CN" sz="1300">
                    <a:latin typeface="Arial" pitchFamily="34" charset="0"/>
                    <a:ea typeface="宋体" pitchFamily="2" charset="-122"/>
                  </a:rPr>
                  <a:t>Metadata</a:t>
                </a:r>
              </a:p>
            </p:txBody>
          </p:sp>
          <p:sp>
            <p:nvSpPr>
              <p:cNvPr id="309267" name="Line 19"/>
              <p:cNvSpPr>
                <a:spLocks noChangeShapeType="1"/>
              </p:cNvSpPr>
              <p:nvPr/>
            </p:nvSpPr>
            <p:spPr bwMode="auto">
              <a:xfrm>
                <a:off x="2253" y="2112"/>
                <a:ext cx="0" cy="115"/>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9268" name="Line 20"/>
              <p:cNvSpPr>
                <a:spLocks noChangeShapeType="1"/>
              </p:cNvSpPr>
              <p:nvPr/>
            </p:nvSpPr>
            <p:spPr bwMode="auto">
              <a:xfrm>
                <a:off x="1911" y="2345"/>
                <a:ext cx="0" cy="279"/>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9269" name="Line 21"/>
              <p:cNvSpPr>
                <a:spLocks noChangeShapeType="1"/>
              </p:cNvSpPr>
              <p:nvPr/>
            </p:nvSpPr>
            <p:spPr bwMode="auto">
              <a:xfrm flipV="1">
                <a:off x="1911" y="1826"/>
                <a:ext cx="0" cy="19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9270" name="Line 22"/>
              <p:cNvSpPr>
                <a:spLocks noChangeShapeType="1"/>
              </p:cNvSpPr>
              <p:nvPr/>
            </p:nvSpPr>
            <p:spPr bwMode="auto">
              <a:xfrm flipV="1">
                <a:off x="1906" y="1145"/>
                <a:ext cx="0" cy="251"/>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9271" name="Line 23"/>
              <p:cNvSpPr>
                <a:spLocks noChangeShapeType="1"/>
              </p:cNvSpPr>
              <p:nvPr/>
            </p:nvSpPr>
            <p:spPr bwMode="auto">
              <a:xfrm>
                <a:off x="1588" y="2112"/>
                <a:ext cx="0" cy="115"/>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309272" name="Rectangle 24"/>
            <p:cNvSpPr>
              <a:spLocks noChangeArrowheads="1"/>
            </p:cNvSpPr>
            <p:nvPr/>
          </p:nvSpPr>
          <p:spPr bwMode="auto">
            <a:xfrm>
              <a:off x="3785" y="3604"/>
              <a:ext cx="706" cy="314"/>
            </a:xfrm>
            <a:prstGeom prst="rect">
              <a:avLst/>
            </a:prstGeom>
            <a:noFill/>
            <a:ln w="9525">
              <a:noFill/>
              <a:miter lim="800000"/>
              <a:headEnd/>
              <a:tailEnd/>
            </a:ln>
            <a:effectLst/>
          </p:spPr>
          <p:txBody>
            <a:bodyPr wrap="none" lIns="73025" tIns="36512" rIns="73025" bIns="36512">
              <a:spAutoFit/>
            </a:bodyPr>
            <a:lstStyle/>
            <a:p>
              <a:pPr algn="ctr" defTabSz="585788" eaLnBrk="0" hangingPunct="0"/>
              <a:r>
                <a:rPr lang="en-US" altLang="zh-CN" sz="1400" b="1">
                  <a:latin typeface="Arial" pitchFamily="34" charset="0"/>
                  <a:ea typeface="宋体" pitchFamily="2" charset="-122"/>
                </a:rPr>
                <a:t>Architected</a:t>
              </a:r>
            </a:p>
            <a:p>
              <a:pPr algn="ctr" defTabSz="585788" eaLnBrk="0" hangingPunct="0"/>
              <a:r>
                <a:rPr lang="en-US" altLang="zh-CN" sz="1400" b="1">
                  <a:latin typeface="Arial" pitchFamily="34" charset="0"/>
                  <a:ea typeface="宋体" pitchFamily="2" charset="-122"/>
                </a:rPr>
                <a:t>Data Marts</a:t>
              </a:r>
            </a:p>
          </p:txBody>
        </p:sp>
        <p:sp>
          <p:nvSpPr>
            <p:cNvPr id="309273" name="Rectangle 25"/>
            <p:cNvSpPr>
              <a:spLocks noChangeArrowheads="1"/>
            </p:cNvSpPr>
            <p:nvPr/>
          </p:nvSpPr>
          <p:spPr bwMode="auto">
            <a:xfrm>
              <a:off x="4894" y="3604"/>
              <a:ext cx="780" cy="314"/>
            </a:xfrm>
            <a:prstGeom prst="rect">
              <a:avLst/>
            </a:prstGeom>
            <a:noFill/>
            <a:ln w="9525">
              <a:noFill/>
              <a:miter lim="800000"/>
              <a:headEnd/>
              <a:tailEnd/>
            </a:ln>
            <a:effectLst/>
          </p:spPr>
          <p:txBody>
            <a:bodyPr wrap="none" lIns="73025" tIns="36512" rIns="73025" bIns="36512">
              <a:spAutoFit/>
            </a:bodyPr>
            <a:lstStyle/>
            <a:p>
              <a:pPr algn="ctr" defTabSz="585788" eaLnBrk="0" hangingPunct="0"/>
              <a:r>
                <a:rPr lang="en-US" altLang="zh-CN" sz="1400" b="1">
                  <a:latin typeface="Arial" pitchFamily="34" charset="0"/>
                  <a:ea typeface="宋体" pitchFamily="2" charset="-122"/>
                </a:rPr>
                <a:t>Data Access</a:t>
              </a:r>
            </a:p>
            <a:p>
              <a:pPr algn="ctr" defTabSz="585788" eaLnBrk="0" hangingPunct="0"/>
              <a:r>
                <a:rPr lang="en-US" altLang="zh-CN" sz="1400" b="1">
                  <a:latin typeface="Arial" pitchFamily="34" charset="0"/>
                  <a:ea typeface="宋体" pitchFamily="2" charset="-122"/>
                </a:rPr>
                <a:t>and Analysis</a:t>
              </a:r>
            </a:p>
          </p:txBody>
        </p:sp>
        <p:sp>
          <p:nvSpPr>
            <p:cNvPr id="309274" name="Line 26"/>
            <p:cNvSpPr>
              <a:spLocks noChangeShapeType="1"/>
            </p:cNvSpPr>
            <p:nvPr/>
          </p:nvSpPr>
          <p:spPr bwMode="auto">
            <a:xfrm flipV="1">
              <a:off x="1891" y="1658"/>
              <a:ext cx="556" cy="329"/>
            </a:xfrm>
            <a:prstGeom prst="line">
              <a:avLst/>
            </a:prstGeom>
            <a:noFill/>
            <a:ln w="50800">
              <a:solidFill>
                <a:srgbClr val="FF0033"/>
              </a:solidFill>
              <a:round/>
              <a:headEnd type="none" w="sm" len="sm"/>
              <a:tailEnd type="stealth" w="med" len="lg"/>
            </a:ln>
            <a:effectLst/>
          </p:spPr>
          <p:txBody>
            <a:bodyPr wrap="none" anchor="ctr"/>
            <a:lstStyle/>
            <a:p>
              <a:endParaRPr lang="en-US"/>
            </a:p>
          </p:txBody>
        </p:sp>
        <p:sp>
          <p:nvSpPr>
            <p:cNvPr id="309275" name="Rectangle 27"/>
            <p:cNvSpPr>
              <a:spLocks noChangeArrowheads="1"/>
            </p:cNvSpPr>
            <p:nvPr/>
          </p:nvSpPr>
          <p:spPr bwMode="auto">
            <a:xfrm>
              <a:off x="2316" y="3604"/>
              <a:ext cx="1092" cy="314"/>
            </a:xfrm>
            <a:prstGeom prst="rect">
              <a:avLst/>
            </a:prstGeom>
            <a:noFill/>
            <a:ln w="9525">
              <a:noFill/>
              <a:miter lim="800000"/>
              <a:headEnd/>
              <a:tailEnd/>
            </a:ln>
            <a:effectLst/>
          </p:spPr>
          <p:txBody>
            <a:bodyPr wrap="none" lIns="73025" tIns="36512" rIns="73025" bIns="36512">
              <a:spAutoFit/>
            </a:bodyPr>
            <a:lstStyle/>
            <a:p>
              <a:pPr algn="ctr" defTabSz="585788" eaLnBrk="0" hangingPunct="0"/>
              <a:r>
                <a:rPr lang="en-US" altLang="zh-CN" sz="1400" b="1">
                  <a:latin typeface="Arial" pitchFamily="34" charset="0"/>
                  <a:ea typeface="宋体" pitchFamily="2" charset="-122"/>
                </a:rPr>
                <a:t>Central Data Ware-</a:t>
              </a:r>
            </a:p>
            <a:p>
              <a:pPr algn="ctr" defTabSz="585788" eaLnBrk="0" hangingPunct="0"/>
              <a:r>
                <a:rPr lang="en-US" altLang="zh-CN" sz="1400" b="1">
                  <a:latin typeface="Arial" pitchFamily="34" charset="0"/>
                  <a:ea typeface="宋体" pitchFamily="2" charset="-122"/>
                </a:rPr>
                <a:t>house and ODS</a:t>
              </a:r>
            </a:p>
          </p:txBody>
        </p:sp>
        <p:sp>
          <p:nvSpPr>
            <p:cNvPr id="309276" name="Line 28"/>
            <p:cNvSpPr>
              <a:spLocks noChangeShapeType="1"/>
            </p:cNvSpPr>
            <p:nvPr/>
          </p:nvSpPr>
          <p:spPr bwMode="auto">
            <a:xfrm flipV="1">
              <a:off x="1891" y="2110"/>
              <a:ext cx="337" cy="432"/>
            </a:xfrm>
            <a:prstGeom prst="line">
              <a:avLst/>
            </a:prstGeom>
            <a:noFill/>
            <a:ln w="25400" cap="rnd">
              <a:solidFill>
                <a:schemeClr val="hlink"/>
              </a:solidFill>
              <a:prstDash val="sysDot"/>
              <a:round/>
              <a:headEnd type="none" w="sm" len="sm"/>
              <a:tailEnd type="none" w="sm" len="sm"/>
            </a:ln>
            <a:effectLst/>
          </p:spPr>
          <p:txBody>
            <a:bodyPr wrap="none" anchor="ctr"/>
            <a:lstStyle/>
            <a:p>
              <a:endParaRPr lang="en-US"/>
            </a:p>
          </p:txBody>
        </p:sp>
        <p:sp>
          <p:nvSpPr>
            <p:cNvPr id="309277" name="Line 29"/>
            <p:cNvSpPr>
              <a:spLocks noChangeShapeType="1"/>
            </p:cNvSpPr>
            <p:nvPr/>
          </p:nvSpPr>
          <p:spPr bwMode="auto">
            <a:xfrm flipV="1">
              <a:off x="1891" y="2482"/>
              <a:ext cx="1301" cy="99"/>
            </a:xfrm>
            <a:prstGeom prst="line">
              <a:avLst/>
            </a:prstGeom>
            <a:noFill/>
            <a:ln w="25400" cap="rnd">
              <a:solidFill>
                <a:schemeClr val="hlink"/>
              </a:solidFill>
              <a:prstDash val="sysDot"/>
              <a:round/>
              <a:headEnd type="none" w="sm" len="sm"/>
              <a:tailEnd type="none" w="sm" len="sm"/>
            </a:ln>
            <a:effectLst/>
          </p:spPr>
          <p:txBody>
            <a:bodyPr wrap="none" anchor="ctr"/>
            <a:lstStyle/>
            <a:p>
              <a:endParaRPr lang="en-US"/>
            </a:p>
          </p:txBody>
        </p:sp>
        <p:sp>
          <p:nvSpPr>
            <p:cNvPr id="309278" name="Line 30"/>
            <p:cNvSpPr>
              <a:spLocks noChangeShapeType="1"/>
            </p:cNvSpPr>
            <p:nvPr/>
          </p:nvSpPr>
          <p:spPr bwMode="auto">
            <a:xfrm>
              <a:off x="1887" y="2606"/>
              <a:ext cx="1489" cy="456"/>
            </a:xfrm>
            <a:prstGeom prst="line">
              <a:avLst/>
            </a:prstGeom>
            <a:noFill/>
            <a:ln w="25400" cap="rnd">
              <a:solidFill>
                <a:schemeClr val="hlink"/>
              </a:solidFill>
              <a:prstDash val="sysDot"/>
              <a:round/>
              <a:headEnd type="none" w="sm" len="sm"/>
              <a:tailEnd type="none" w="sm" len="sm"/>
            </a:ln>
            <a:effectLst/>
          </p:spPr>
          <p:txBody>
            <a:bodyPr wrap="none" anchor="ctr"/>
            <a:lstStyle/>
            <a:p>
              <a:endParaRPr lang="en-US"/>
            </a:p>
          </p:txBody>
        </p:sp>
        <p:sp>
          <p:nvSpPr>
            <p:cNvPr id="309279" name="Line 31"/>
            <p:cNvSpPr>
              <a:spLocks noChangeShapeType="1"/>
            </p:cNvSpPr>
            <p:nvPr/>
          </p:nvSpPr>
          <p:spPr bwMode="auto">
            <a:xfrm>
              <a:off x="3216" y="1921"/>
              <a:ext cx="533" cy="906"/>
            </a:xfrm>
            <a:prstGeom prst="line">
              <a:avLst/>
            </a:prstGeom>
            <a:noFill/>
            <a:ln w="50800">
              <a:solidFill>
                <a:srgbClr val="FF0033"/>
              </a:solidFill>
              <a:round/>
              <a:headEnd type="none" w="sm" len="sm"/>
              <a:tailEnd type="stealth" w="med" len="lg"/>
            </a:ln>
            <a:effectLst/>
          </p:spPr>
          <p:txBody>
            <a:bodyPr wrap="none" anchor="ctr"/>
            <a:lstStyle/>
            <a:p>
              <a:endParaRPr lang="en-US"/>
            </a:p>
          </p:txBody>
        </p:sp>
        <p:sp>
          <p:nvSpPr>
            <p:cNvPr id="309280" name="Line 32"/>
            <p:cNvSpPr>
              <a:spLocks noChangeShapeType="1"/>
            </p:cNvSpPr>
            <p:nvPr/>
          </p:nvSpPr>
          <p:spPr bwMode="auto">
            <a:xfrm>
              <a:off x="3219" y="1729"/>
              <a:ext cx="518" cy="290"/>
            </a:xfrm>
            <a:prstGeom prst="line">
              <a:avLst/>
            </a:prstGeom>
            <a:noFill/>
            <a:ln w="50800">
              <a:solidFill>
                <a:srgbClr val="FF0033"/>
              </a:solidFill>
              <a:round/>
              <a:headEnd type="none" w="sm" len="sm"/>
              <a:tailEnd type="stealth" w="med" len="lg"/>
            </a:ln>
            <a:effectLst/>
          </p:spPr>
          <p:txBody>
            <a:bodyPr wrap="none" anchor="ctr"/>
            <a:lstStyle/>
            <a:p>
              <a:endParaRPr lang="en-US"/>
            </a:p>
          </p:txBody>
        </p:sp>
        <p:sp>
          <p:nvSpPr>
            <p:cNvPr id="309281" name="Line 33"/>
            <p:cNvSpPr>
              <a:spLocks noChangeShapeType="1"/>
            </p:cNvSpPr>
            <p:nvPr/>
          </p:nvSpPr>
          <p:spPr bwMode="auto">
            <a:xfrm flipV="1">
              <a:off x="3219" y="1350"/>
              <a:ext cx="1324" cy="120"/>
            </a:xfrm>
            <a:prstGeom prst="line">
              <a:avLst/>
            </a:prstGeom>
            <a:noFill/>
            <a:ln w="12700">
              <a:solidFill>
                <a:srgbClr val="000000"/>
              </a:solidFill>
              <a:round/>
              <a:headEnd type="none" w="sm" len="sm"/>
              <a:tailEnd type="none" w="med" len="lg"/>
            </a:ln>
            <a:effectLst/>
          </p:spPr>
          <p:txBody>
            <a:bodyPr wrap="none" anchor="ctr"/>
            <a:lstStyle/>
            <a:p>
              <a:endParaRPr lang="en-US"/>
            </a:p>
          </p:txBody>
        </p:sp>
        <p:grpSp>
          <p:nvGrpSpPr>
            <p:cNvPr id="309282" name="Group 34"/>
            <p:cNvGrpSpPr>
              <a:grpSpLocks/>
            </p:cNvGrpSpPr>
            <p:nvPr/>
          </p:nvGrpSpPr>
          <p:grpSpPr bwMode="auto">
            <a:xfrm>
              <a:off x="2447" y="1152"/>
              <a:ext cx="772" cy="927"/>
              <a:chOff x="1589" y="1636"/>
              <a:chExt cx="955" cy="1144"/>
            </a:xfrm>
          </p:grpSpPr>
          <p:sp>
            <p:nvSpPr>
              <p:cNvPr id="309283" name="Oval 35"/>
              <p:cNvSpPr>
                <a:spLocks noChangeArrowheads="1"/>
              </p:cNvSpPr>
              <p:nvPr/>
            </p:nvSpPr>
            <p:spPr bwMode="auto">
              <a:xfrm>
                <a:off x="1593" y="2545"/>
                <a:ext cx="947" cy="235"/>
              </a:xfrm>
              <a:prstGeom prst="ellipse">
                <a:avLst/>
              </a:prstGeom>
              <a:gradFill rotWithShape="0">
                <a:gsLst>
                  <a:gs pos="0">
                    <a:srgbClr val="EAA862"/>
                  </a:gs>
                  <a:gs pos="50000">
                    <a:srgbClr val="EAA862">
                      <a:gamma/>
                      <a:tint val="70196"/>
                      <a:invGamma/>
                    </a:srgbClr>
                  </a:gs>
                  <a:gs pos="100000">
                    <a:srgbClr val="EAA862"/>
                  </a:gs>
                </a:gsLst>
                <a:lin ang="0" scaled="1"/>
              </a:gradFill>
              <a:ln w="12700">
                <a:solidFill>
                  <a:schemeClr val="bg2"/>
                </a:solidFill>
                <a:round/>
                <a:headEnd/>
                <a:tailEnd/>
              </a:ln>
              <a:effectLst/>
            </p:spPr>
            <p:txBody>
              <a:bodyPr wrap="none" anchor="ctr"/>
              <a:lstStyle/>
              <a:p>
                <a:endParaRPr lang="en-US"/>
              </a:p>
            </p:txBody>
          </p:sp>
          <p:sp>
            <p:nvSpPr>
              <p:cNvPr id="309284" name="Rectangle 36"/>
              <p:cNvSpPr>
                <a:spLocks noChangeArrowheads="1"/>
              </p:cNvSpPr>
              <p:nvPr/>
            </p:nvSpPr>
            <p:spPr bwMode="auto">
              <a:xfrm>
                <a:off x="1589" y="1759"/>
                <a:ext cx="955" cy="920"/>
              </a:xfrm>
              <a:prstGeom prst="rect">
                <a:avLst/>
              </a:prstGeom>
              <a:gradFill rotWithShape="0">
                <a:gsLst>
                  <a:gs pos="0">
                    <a:srgbClr val="EAA862"/>
                  </a:gs>
                  <a:gs pos="50000">
                    <a:srgbClr val="EAA862">
                      <a:gamma/>
                      <a:tint val="70196"/>
                      <a:invGamma/>
                    </a:srgbClr>
                  </a:gs>
                  <a:gs pos="100000">
                    <a:srgbClr val="EAA862"/>
                  </a:gs>
                </a:gsLst>
                <a:lin ang="0" scaled="1"/>
              </a:gradFill>
              <a:ln w="9525">
                <a:noFill/>
                <a:miter lim="800000"/>
                <a:headEnd/>
                <a:tailEnd/>
              </a:ln>
              <a:effectLst/>
            </p:spPr>
            <p:txBody>
              <a:bodyPr wrap="none" anchor="ctr"/>
              <a:lstStyle/>
              <a:p>
                <a:endParaRPr lang="en-US"/>
              </a:p>
            </p:txBody>
          </p:sp>
          <p:sp>
            <p:nvSpPr>
              <p:cNvPr id="309285" name="Oval 37"/>
              <p:cNvSpPr>
                <a:spLocks noChangeArrowheads="1"/>
              </p:cNvSpPr>
              <p:nvPr/>
            </p:nvSpPr>
            <p:spPr bwMode="auto">
              <a:xfrm>
                <a:off x="1593" y="1636"/>
                <a:ext cx="947" cy="187"/>
              </a:xfrm>
              <a:prstGeom prst="ellipse">
                <a:avLst/>
              </a:prstGeom>
              <a:solidFill>
                <a:schemeClr val="accent1"/>
              </a:solidFill>
              <a:ln w="12700">
                <a:solidFill>
                  <a:schemeClr val="bg2"/>
                </a:solidFill>
                <a:round/>
                <a:headEnd/>
                <a:tailEnd/>
              </a:ln>
              <a:effectLst/>
            </p:spPr>
            <p:txBody>
              <a:bodyPr wrap="none" anchor="ctr"/>
              <a:lstStyle/>
              <a:p>
                <a:endParaRPr lang="en-US"/>
              </a:p>
            </p:txBody>
          </p:sp>
        </p:grpSp>
        <p:sp>
          <p:nvSpPr>
            <p:cNvPr id="309286" name="Rectangle 38"/>
            <p:cNvSpPr>
              <a:spLocks noChangeArrowheads="1"/>
            </p:cNvSpPr>
            <p:nvPr/>
          </p:nvSpPr>
          <p:spPr bwMode="auto">
            <a:xfrm>
              <a:off x="2467" y="1470"/>
              <a:ext cx="694" cy="448"/>
            </a:xfrm>
            <a:prstGeom prst="rect">
              <a:avLst/>
            </a:prstGeom>
            <a:noFill/>
            <a:ln w="9525">
              <a:noFill/>
              <a:miter lim="800000"/>
              <a:headEnd/>
              <a:tailEnd/>
            </a:ln>
            <a:effectLst/>
          </p:spPr>
          <p:txBody>
            <a:bodyPr wrap="none" lIns="73025" tIns="36512" rIns="73025" bIns="36512">
              <a:spAutoFit/>
            </a:bodyPr>
            <a:lstStyle/>
            <a:p>
              <a:pPr algn="ctr" defTabSz="585788" eaLnBrk="0" hangingPunct="0"/>
              <a:r>
                <a:rPr lang="en-US" altLang="zh-CN" sz="1400" b="1">
                  <a:latin typeface="Arial" pitchFamily="34" charset="0"/>
                  <a:ea typeface="宋体" pitchFamily="2" charset="-122"/>
                </a:rPr>
                <a:t>Central</a:t>
              </a:r>
            </a:p>
            <a:p>
              <a:pPr algn="ctr" defTabSz="585788" eaLnBrk="0" hangingPunct="0"/>
              <a:r>
                <a:rPr lang="en-US" altLang="zh-CN" sz="1400" b="1">
                  <a:latin typeface="Arial" pitchFamily="34" charset="0"/>
                  <a:ea typeface="宋体" pitchFamily="2" charset="-122"/>
                </a:rPr>
                <a:t> Data</a:t>
              </a:r>
            </a:p>
            <a:p>
              <a:pPr algn="ctr" defTabSz="585788" eaLnBrk="0" hangingPunct="0"/>
              <a:r>
                <a:rPr lang="en-US" altLang="zh-CN" sz="1400" b="1">
                  <a:latin typeface="Arial" pitchFamily="34" charset="0"/>
                  <a:ea typeface="宋体" pitchFamily="2" charset="-122"/>
                </a:rPr>
                <a:t>Warehouse</a:t>
              </a:r>
            </a:p>
          </p:txBody>
        </p:sp>
        <p:sp>
          <p:nvSpPr>
            <p:cNvPr id="309287" name="Line 39"/>
            <p:cNvSpPr>
              <a:spLocks noChangeShapeType="1"/>
            </p:cNvSpPr>
            <p:nvPr/>
          </p:nvSpPr>
          <p:spPr bwMode="auto">
            <a:xfrm>
              <a:off x="4981" y="1350"/>
              <a:ext cx="385"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9288" name="Line 40"/>
            <p:cNvSpPr>
              <a:spLocks noChangeShapeType="1"/>
            </p:cNvSpPr>
            <p:nvPr/>
          </p:nvSpPr>
          <p:spPr bwMode="auto">
            <a:xfrm>
              <a:off x="5205" y="1158"/>
              <a:ext cx="0" cy="384"/>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9289" name="Line 41"/>
            <p:cNvSpPr>
              <a:spLocks noChangeShapeType="1"/>
            </p:cNvSpPr>
            <p:nvPr/>
          </p:nvSpPr>
          <p:spPr bwMode="auto">
            <a:xfrm>
              <a:off x="5205" y="1158"/>
              <a:ext cx="161"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9290" name="Line 42"/>
            <p:cNvSpPr>
              <a:spLocks noChangeShapeType="1"/>
            </p:cNvSpPr>
            <p:nvPr/>
          </p:nvSpPr>
          <p:spPr bwMode="auto">
            <a:xfrm>
              <a:off x="5205" y="1542"/>
              <a:ext cx="161"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9291" name="Rectangle 43"/>
            <p:cNvSpPr>
              <a:spLocks noChangeArrowheads="1"/>
            </p:cNvSpPr>
            <p:nvPr/>
          </p:nvSpPr>
          <p:spPr bwMode="auto">
            <a:xfrm>
              <a:off x="5370" y="1085"/>
              <a:ext cx="153" cy="145"/>
            </a:xfrm>
            <a:prstGeom prst="rect">
              <a:avLst/>
            </a:prstGeom>
            <a:noFill/>
            <a:ln w="12700">
              <a:solidFill>
                <a:schemeClr val="tx1"/>
              </a:solidFill>
              <a:miter lim="800000"/>
              <a:headEnd/>
              <a:tailEnd/>
            </a:ln>
            <a:effectLst/>
          </p:spPr>
          <p:txBody>
            <a:bodyPr wrap="none" anchor="ctr"/>
            <a:lstStyle/>
            <a:p>
              <a:endParaRPr lang="en-US"/>
            </a:p>
          </p:txBody>
        </p:sp>
        <p:sp>
          <p:nvSpPr>
            <p:cNvPr id="309292" name="Rectangle 44"/>
            <p:cNvSpPr>
              <a:spLocks noChangeArrowheads="1"/>
            </p:cNvSpPr>
            <p:nvPr/>
          </p:nvSpPr>
          <p:spPr bwMode="auto">
            <a:xfrm>
              <a:off x="5370" y="1277"/>
              <a:ext cx="153" cy="145"/>
            </a:xfrm>
            <a:prstGeom prst="rect">
              <a:avLst/>
            </a:prstGeom>
            <a:noFill/>
            <a:ln w="12700">
              <a:solidFill>
                <a:schemeClr val="tx1"/>
              </a:solidFill>
              <a:miter lim="800000"/>
              <a:headEnd/>
              <a:tailEnd/>
            </a:ln>
            <a:effectLst/>
          </p:spPr>
          <p:txBody>
            <a:bodyPr wrap="none" anchor="ctr"/>
            <a:lstStyle/>
            <a:p>
              <a:endParaRPr lang="en-US"/>
            </a:p>
          </p:txBody>
        </p:sp>
        <p:sp>
          <p:nvSpPr>
            <p:cNvPr id="309293" name="Rectangle 45"/>
            <p:cNvSpPr>
              <a:spLocks noChangeArrowheads="1"/>
            </p:cNvSpPr>
            <p:nvPr/>
          </p:nvSpPr>
          <p:spPr bwMode="auto">
            <a:xfrm>
              <a:off x="5370" y="1469"/>
              <a:ext cx="153" cy="145"/>
            </a:xfrm>
            <a:prstGeom prst="rect">
              <a:avLst/>
            </a:prstGeom>
            <a:noFill/>
            <a:ln w="12700">
              <a:solidFill>
                <a:schemeClr val="tx1"/>
              </a:solidFill>
              <a:miter lim="800000"/>
              <a:headEnd/>
              <a:tailEnd/>
            </a:ln>
            <a:effectLst/>
          </p:spPr>
          <p:txBody>
            <a:bodyPr wrap="none" anchor="ctr"/>
            <a:lstStyle/>
            <a:p>
              <a:endParaRPr lang="en-US"/>
            </a:p>
          </p:txBody>
        </p:sp>
        <p:sp>
          <p:nvSpPr>
            <p:cNvPr id="309294" name="AutoShape 46"/>
            <p:cNvSpPr>
              <a:spLocks noChangeArrowheads="1"/>
            </p:cNvSpPr>
            <p:nvPr/>
          </p:nvSpPr>
          <p:spPr bwMode="auto">
            <a:xfrm>
              <a:off x="4532" y="1085"/>
              <a:ext cx="449" cy="450"/>
            </a:xfrm>
            <a:prstGeom prst="cube">
              <a:avLst>
                <a:gd name="adj" fmla="val 24995"/>
              </a:avLst>
            </a:prstGeom>
            <a:solidFill>
              <a:schemeClr val="accent1"/>
            </a:solidFill>
            <a:ln w="12700">
              <a:solidFill>
                <a:schemeClr val="tx1"/>
              </a:solidFill>
              <a:miter lim="800000"/>
              <a:headEnd/>
              <a:tailEnd/>
            </a:ln>
            <a:effectLst/>
          </p:spPr>
          <p:txBody>
            <a:bodyPr wrap="none" anchor="ctr"/>
            <a:lstStyle/>
            <a:p>
              <a:endParaRPr lang="en-US"/>
            </a:p>
          </p:txBody>
        </p:sp>
        <p:sp>
          <p:nvSpPr>
            <p:cNvPr id="309295" name="Rectangle 47"/>
            <p:cNvSpPr>
              <a:spLocks noChangeArrowheads="1"/>
            </p:cNvSpPr>
            <p:nvPr/>
          </p:nvSpPr>
          <p:spPr bwMode="auto">
            <a:xfrm>
              <a:off x="4543" y="1197"/>
              <a:ext cx="333" cy="326"/>
            </a:xfrm>
            <a:prstGeom prst="rect">
              <a:avLst/>
            </a:prstGeom>
            <a:noFill/>
            <a:ln w="9525">
              <a:noFill/>
              <a:miter lim="800000"/>
              <a:headEnd/>
              <a:tailEnd/>
            </a:ln>
            <a:effectLst/>
          </p:spPr>
          <p:txBody>
            <a:bodyPr wrap="none" lIns="92075" tIns="46038" rIns="92075" bIns="46038">
              <a:spAutoFit/>
            </a:bodyPr>
            <a:lstStyle/>
            <a:p>
              <a:pPr algn="ctr" eaLnBrk="0" hangingPunct="0"/>
              <a:r>
                <a:rPr lang="en-US" altLang="zh-CN" sz="1400">
                  <a:latin typeface="Arial" pitchFamily="34" charset="0"/>
                  <a:ea typeface="宋体" pitchFamily="2" charset="-122"/>
                </a:rPr>
                <a:t>Mid-</a:t>
              </a:r>
            </a:p>
            <a:p>
              <a:pPr algn="ctr" eaLnBrk="0" hangingPunct="0"/>
              <a:r>
                <a:rPr lang="en-US" altLang="zh-CN" sz="1400">
                  <a:latin typeface="Arial" pitchFamily="34" charset="0"/>
                  <a:ea typeface="宋体" pitchFamily="2" charset="-122"/>
                </a:rPr>
                <a:t>Tier</a:t>
              </a:r>
            </a:p>
          </p:txBody>
        </p:sp>
        <p:grpSp>
          <p:nvGrpSpPr>
            <p:cNvPr id="309296" name="Group 48"/>
            <p:cNvGrpSpPr>
              <a:grpSpLocks/>
            </p:cNvGrpSpPr>
            <p:nvPr/>
          </p:nvGrpSpPr>
          <p:grpSpPr bwMode="auto">
            <a:xfrm>
              <a:off x="5206" y="2628"/>
              <a:ext cx="161" cy="384"/>
              <a:chOff x="5049" y="731"/>
              <a:chExt cx="161" cy="384"/>
            </a:xfrm>
          </p:grpSpPr>
          <p:sp>
            <p:nvSpPr>
              <p:cNvPr id="309297" name="Line 49"/>
              <p:cNvSpPr>
                <a:spLocks noChangeShapeType="1"/>
              </p:cNvSpPr>
              <p:nvPr/>
            </p:nvSpPr>
            <p:spPr bwMode="auto">
              <a:xfrm>
                <a:off x="5049" y="731"/>
                <a:ext cx="0" cy="384"/>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9298" name="Line 50"/>
              <p:cNvSpPr>
                <a:spLocks noChangeShapeType="1"/>
              </p:cNvSpPr>
              <p:nvPr/>
            </p:nvSpPr>
            <p:spPr bwMode="auto">
              <a:xfrm>
                <a:off x="5049" y="731"/>
                <a:ext cx="161"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9299" name="Line 51"/>
              <p:cNvSpPr>
                <a:spLocks noChangeShapeType="1"/>
              </p:cNvSpPr>
              <p:nvPr/>
            </p:nvSpPr>
            <p:spPr bwMode="auto">
              <a:xfrm>
                <a:off x="5049" y="923"/>
                <a:ext cx="161"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9300" name="Line 52"/>
              <p:cNvSpPr>
                <a:spLocks noChangeShapeType="1"/>
              </p:cNvSpPr>
              <p:nvPr/>
            </p:nvSpPr>
            <p:spPr bwMode="auto">
              <a:xfrm>
                <a:off x="5049" y="1115"/>
                <a:ext cx="161"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309301" name="Rectangle 53"/>
            <p:cNvSpPr>
              <a:spLocks noChangeArrowheads="1"/>
            </p:cNvSpPr>
            <p:nvPr/>
          </p:nvSpPr>
          <p:spPr bwMode="auto">
            <a:xfrm>
              <a:off x="5371" y="2555"/>
              <a:ext cx="153" cy="145"/>
            </a:xfrm>
            <a:prstGeom prst="rect">
              <a:avLst/>
            </a:prstGeom>
            <a:noFill/>
            <a:ln w="12700">
              <a:solidFill>
                <a:schemeClr val="tx1"/>
              </a:solidFill>
              <a:miter lim="800000"/>
              <a:headEnd/>
              <a:tailEnd/>
            </a:ln>
            <a:effectLst/>
          </p:spPr>
          <p:txBody>
            <a:bodyPr wrap="none" anchor="ctr"/>
            <a:lstStyle/>
            <a:p>
              <a:endParaRPr lang="en-US"/>
            </a:p>
          </p:txBody>
        </p:sp>
        <p:sp>
          <p:nvSpPr>
            <p:cNvPr id="309302" name="Rectangle 54"/>
            <p:cNvSpPr>
              <a:spLocks noChangeArrowheads="1"/>
            </p:cNvSpPr>
            <p:nvPr/>
          </p:nvSpPr>
          <p:spPr bwMode="auto">
            <a:xfrm>
              <a:off x="5371" y="2747"/>
              <a:ext cx="153" cy="145"/>
            </a:xfrm>
            <a:prstGeom prst="rect">
              <a:avLst/>
            </a:prstGeom>
            <a:noFill/>
            <a:ln w="12700">
              <a:solidFill>
                <a:schemeClr val="tx1"/>
              </a:solidFill>
              <a:miter lim="800000"/>
              <a:headEnd/>
              <a:tailEnd/>
            </a:ln>
            <a:effectLst/>
          </p:spPr>
          <p:txBody>
            <a:bodyPr wrap="none" anchor="ctr"/>
            <a:lstStyle/>
            <a:p>
              <a:endParaRPr lang="en-US"/>
            </a:p>
          </p:txBody>
        </p:sp>
        <p:sp>
          <p:nvSpPr>
            <p:cNvPr id="309303" name="Rectangle 55"/>
            <p:cNvSpPr>
              <a:spLocks noChangeArrowheads="1"/>
            </p:cNvSpPr>
            <p:nvPr/>
          </p:nvSpPr>
          <p:spPr bwMode="auto">
            <a:xfrm>
              <a:off x="5371" y="2939"/>
              <a:ext cx="153" cy="145"/>
            </a:xfrm>
            <a:prstGeom prst="rect">
              <a:avLst/>
            </a:prstGeom>
            <a:noFill/>
            <a:ln w="12700">
              <a:solidFill>
                <a:schemeClr val="tx1"/>
              </a:solidFill>
              <a:miter lim="800000"/>
              <a:headEnd/>
              <a:tailEnd/>
            </a:ln>
            <a:effectLst/>
          </p:spPr>
          <p:txBody>
            <a:bodyPr wrap="none" anchor="ctr"/>
            <a:lstStyle/>
            <a:p>
              <a:endParaRPr lang="en-US"/>
            </a:p>
          </p:txBody>
        </p:sp>
        <p:sp>
          <p:nvSpPr>
            <p:cNvPr id="309304" name="Line 56"/>
            <p:cNvSpPr>
              <a:spLocks noChangeShapeType="1"/>
            </p:cNvSpPr>
            <p:nvPr/>
          </p:nvSpPr>
          <p:spPr bwMode="auto">
            <a:xfrm flipH="1">
              <a:off x="4961" y="2814"/>
              <a:ext cx="23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9305" name="Line 57"/>
            <p:cNvSpPr>
              <a:spLocks noChangeShapeType="1"/>
            </p:cNvSpPr>
            <p:nvPr/>
          </p:nvSpPr>
          <p:spPr bwMode="auto">
            <a:xfrm flipH="1">
              <a:off x="4275" y="2827"/>
              <a:ext cx="257"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9306" name="Rectangle 58"/>
            <p:cNvSpPr>
              <a:spLocks noChangeArrowheads="1"/>
            </p:cNvSpPr>
            <p:nvPr/>
          </p:nvSpPr>
          <p:spPr bwMode="auto">
            <a:xfrm>
              <a:off x="3770" y="3004"/>
              <a:ext cx="497" cy="180"/>
            </a:xfrm>
            <a:prstGeom prst="rect">
              <a:avLst/>
            </a:prstGeom>
            <a:noFill/>
            <a:ln w="9525">
              <a:noFill/>
              <a:miter lim="800000"/>
              <a:headEnd/>
              <a:tailEnd/>
            </a:ln>
            <a:effectLst/>
          </p:spPr>
          <p:txBody>
            <a:bodyPr wrap="none" lIns="73025" tIns="36512" rIns="73025" bIns="36512">
              <a:spAutoFit/>
            </a:bodyPr>
            <a:lstStyle/>
            <a:p>
              <a:pPr algn="ctr" defTabSz="585788" eaLnBrk="0" hangingPunct="0"/>
              <a:r>
                <a:rPr lang="en-US" altLang="zh-CN" sz="1400">
                  <a:latin typeface="Arial" pitchFamily="34" charset="0"/>
                  <a:ea typeface="宋体" pitchFamily="2" charset="-122"/>
                </a:rPr>
                <a:t>RDBMS</a:t>
              </a:r>
            </a:p>
          </p:txBody>
        </p:sp>
        <p:grpSp>
          <p:nvGrpSpPr>
            <p:cNvPr id="309307" name="Group 59"/>
            <p:cNvGrpSpPr>
              <a:grpSpLocks/>
            </p:cNvGrpSpPr>
            <p:nvPr/>
          </p:nvGrpSpPr>
          <p:grpSpPr bwMode="auto">
            <a:xfrm>
              <a:off x="3743" y="2628"/>
              <a:ext cx="532" cy="376"/>
              <a:chOff x="671" y="3099"/>
              <a:chExt cx="336" cy="376"/>
            </a:xfrm>
          </p:grpSpPr>
          <p:sp>
            <p:nvSpPr>
              <p:cNvPr id="309308" name="Oval 60"/>
              <p:cNvSpPr>
                <a:spLocks noChangeArrowheads="1"/>
              </p:cNvSpPr>
              <p:nvPr/>
            </p:nvSpPr>
            <p:spPr bwMode="auto">
              <a:xfrm>
                <a:off x="675" y="3399"/>
                <a:ext cx="328" cy="76"/>
              </a:xfrm>
              <a:prstGeom prst="ellipse">
                <a:avLst/>
              </a:prstGeom>
              <a:gradFill rotWithShape="0">
                <a:gsLst>
                  <a:gs pos="0">
                    <a:srgbClr val="EAA862"/>
                  </a:gs>
                  <a:gs pos="50000">
                    <a:srgbClr val="EAA862">
                      <a:gamma/>
                      <a:tint val="70196"/>
                      <a:invGamma/>
                    </a:srgbClr>
                  </a:gs>
                  <a:gs pos="100000">
                    <a:srgbClr val="EAA862"/>
                  </a:gs>
                </a:gsLst>
                <a:lin ang="0" scaled="1"/>
              </a:gradFill>
              <a:ln w="12700">
                <a:solidFill>
                  <a:schemeClr val="bg2"/>
                </a:solidFill>
                <a:round/>
                <a:headEnd/>
                <a:tailEnd/>
              </a:ln>
              <a:effectLst/>
            </p:spPr>
            <p:txBody>
              <a:bodyPr wrap="none" anchor="ctr"/>
              <a:lstStyle/>
              <a:p>
                <a:endParaRPr lang="en-US"/>
              </a:p>
            </p:txBody>
          </p:sp>
          <p:sp>
            <p:nvSpPr>
              <p:cNvPr id="309309" name="Rectangle 61"/>
              <p:cNvSpPr>
                <a:spLocks noChangeArrowheads="1"/>
              </p:cNvSpPr>
              <p:nvPr/>
            </p:nvSpPr>
            <p:spPr bwMode="auto">
              <a:xfrm>
                <a:off x="671" y="3128"/>
                <a:ext cx="336" cy="318"/>
              </a:xfrm>
              <a:prstGeom prst="rect">
                <a:avLst/>
              </a:prstGeom>
              <a:gradFill rotWithShape="0">
                <a:gsLst>
                  <a:gs pos="0">
                    <a:srgbClr val="EAA862"/>
                  </a:gs>
                  <a:gs pos="50000">
                    <a:srgbClr val="EAA862">
                      <a:gamma/>
                      <a:tint val="70196"/>
                      <a:invGamma/>
                    </a:srgbClr>
                  </a:gs>
                  <a:gs pos="100000">
                    <a:srgbClr val="EAA862"/>
                  </a:gs>
                </a:gsLst>
                <a:lin ang="0" scaled="1"/>
              </a:gradFill>
              <a:ln w="9525">
                <a:noFill/>
                <a:miter lim="800000"/>
                <a:headEnd/>
                <a:tailEnd/>
              </a:ln>
              <a:effectLst/>
            </p:spPr>
            <p:txBody>
              <a:bodyPr wrap="none" anchor="ctr"/>
              <a:lstStyle/>
              <a:p>
                <a:endParaRPr lang="en-US"/>
              </a:p>
            </p:txBody>
          </p:sp>
          <p:sp>
            <p:nvSpPr>
              <p:cNvPr id="309310" name="Oval 62"/>
              <p:cNvSpPr>
                <a:spLocks noChangeArrowheads="1"/>
              </p:cNvSpPr>
              <p:nvPr/>
            </p:nvSpPr>
            <p:spPr bwMode="auto">
              <a:xfrm>
                <a:off x="675" y="3099"/>
                <a:ext cx="328" cy="76"/>
              </a:xfrm>
              <a:prstGeom prst="ellipse">
                <a:avLst/>
              </a:prstGeom>
              <a:solidFill>
                <a:schemeClr val="accent1"/>
              </a:solidFill>
              <a:ln w="12700">
                <a:solidFill>
                  <a:schemeClr val="bg2"/>
                </a:solidFill>
                <a:round/>
                <a:headEnd/>
                <a:tailEnd/>
              </a:ln>
              <a:effectLst/>
            </p:spPr>
            <p:txBody>
              <a:bodyPr wrap="none" anchor="ctr"/>
              <a:lstStyle/>
              <a:p>
                <a:endParaRPr lang="en-US"/>
              </a:p>
            </p:txBody>
          </p:sp>
        </p:grpSp>
        <p:sp>
          <p:nvSpPr>
            <p:cNvPr id="309311" name="Text Box 63"/>
            <p:cNvSpPr txBox="1">
              <a:spLocks noChangeArrowheads="1"/>
            </p:cNvSpPr>
            <p:nvPr/>
          </p:nvSpPr>
          <p:spPr bwMode="auto">
            <a:xfrm>
              <a:off x="3844" y="2713"/>
              <a:ext cx="358" cy="326"/>
            </a:xfrm>
            <a:prstGeom prst="rect">
              <a:avLst/>
            </a:prstGeom>
            <a:noFill/>
            <a:ln w="12700">
              <a:noFill/>
              <a:miter lim="800000"/>
              <a:headEnd type="none" w="sm" len="sm"/>
              <a:tailEnd type="none" w="sm" len="sm"/>
            </a:ln>
            <a:effectLst/>
          </p:spPr>
          <p:txBody>
            <a:bodyPr wrap="none">
              <a:spAutoFit/>
            </a:bodyPr>
            <a:lstStyle/>
            <a:p>
              <a:pPr algn="ctr" eaLnBrk="0" hangingPunct="0"/>
              <a:r>
                <a:rPr lang="en-US" altLang="zh-CN" sz="1400" b="1">
                  <a:latin typeface="Arial" pitchFamily="34" charset="0"/>
                  <a:ea typeface="宋体" pitchFamily="2" charset="-122"/>
                </a:rPr>
                <a:t>Data</a:t>
              </a:r>
            </a:p>
            <a:p>
              <a:pPr algn="ctr" eaLnBrk="0" hangingPunct="0"/>
              <a:r>
                <a:rPr lang="en-US" altLang="zh-CN" sz="1400" b="1">
                  <a:latin typeface="Arial" pitchFamily="34" charset="0"/>
                  <a:ea typeface="宋体" pitchFamily="2" charset="-122"/>
                </a:rPr>
                <a:t>Mart</a:t>
              </a:r>
            </a:p>
          </p:txBody>
        </p:sp>
        <p:sp>
          <p:nvSpPr>
            <p:cNvPr id="309312" name="AutoShape 64"/>
            <p:cNvSpPr>
              <a:spLocks noChangeArrowheads="1"/>
            </p:cNvSpPr>
            <p:nvPr/>
          </p:nvSpPr>
          <p:spPr bwMode="auto">
            <a:xfrm>
              <a:off x="4543" y="1849"/>
              <a:ext cx="449" cy="452"/>
            </a:xfrm>
            <a:prstGeom prst="cube">
              <a:avLst>
                <a:gd name="adj" fmla="val 24995"/>
              </a:avLst>
            </a:prstGeom>
            <a:solidFill>
              <a:schemeClr val="accent1"/>
            </a:solidFill>
            <a:ln w="12700">
              <a:solidFill>
                <a:schemeClr val="tx1"/>
              </a:solidFill>
              <a:miter lim="800000"/>
              <a:headEnd/>
              <a:tailEnd/>
            </a:ln>
            <a:effectLst/>
          </p:spPr>
          <p:txBody>
            <a:bodyPr wrap="none" anchor="ctr"/>
            <a:lstStyle/>
            <a:p>
              <a:endParaRPr lang="en-US"/>
            </a:p>
          </p:txBody>
        </p:sp>
        <p:sp>
          <p:nvSpPr>
            <p:cNvPr id="309313" name="Rectangle 65"/>
            <p:cNvSpPr>
              <a:spLocks noChangeArrowheads="1"/>
            </p:cNvSpPr>
            <p:nvPr/>
          </p:nvSpPr>
          <p:spPr bwMode="auto">
            <a:xfrm>
              <a:off x="4543" y="1975"/>
              <a:ext cx="333" cy="326"/>
            </a:xfrm>
            <a:prstGeom prst="rect">
              <a:avLst/>
            </a:prstGeom>
            <a:noFill/>
            <a:ln w="9525">
              <a:noFill/>
              <a:miter lim="800000"/>
              <a:headEnd/>
              <a:tailEnd/>
            </a:ln>
            <a:effectLst/>
          </p:spPr>
          <p:txBody>
            <a:bodyPr wrap="none" lIns="92075" tIns="46038" rIns="92075" bIns="46038">
              <a:spAutoFit/>
            </a:bodyPr>
            <a:lstStyle/>
            <a:p>
              <a:pPr algn="ctr" eaLnBrk="0" hangingPunct="0"/>
              <a:r>
                <a:rPr lang="en-US" altLang="zh-CN" sz="1400">
                  <a:latin typeface="Arial" pitchFamily="34" charset="0"/>
                  <a:ea typeface="宋体" pitchFamily="2" charset="-122"/>
                </a:rPr>
                <a:t>Mid-</a:t>
              </a:r>
            </a:p>
            <a:p>
              <a:pPr algn="ctr" eaLnBrk="0" hangingPunct="0"/>
              <a:r>
                <a:rPr lang="en-US" altLang="zh-CN" sz="1400">
                  <a:latin typeface="Arial" pitchFamily="34" charset="0"/>
                  <a:ea typeface="宋体" pitchFamily="2" charset="-122"/>
                </a:rPr>
                <a:t>Tier</a:t>
              </a:r>
            </a:p>
          </p:txBody>
        </p:sp>
        <p:sp>
          <p:nvSpPr>
            <p:cNvPr id="309314" name="Line 66"/>
            <p:cNvSpPr>
              <a:spLocks noChangeShapeType="1"/>
            </p:cNvSpPr>
            <p:nvPr/>
          </p:nvSpPr>
          <p:spPr bwMode="auto">
            <a:xfrm>
              <a:off x="5206" y="1890"/>
              <a:ext cx="0" cy="384"/>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9315" name="Line 67"/>
            <p:cNvSpPr>
              <a:spLocks noChangeShapeType="1"/>
            </p:cNvSpPr>
            <p:nvPr/>
          </p:nvSpPr>
          <p:spPr bwMode="auto">
            <a:xfrm>
              <a:off x="5206" y="1890"/>
              <a:ext cx="161"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9316" name="Line 68"/>
            <p:cNvSpPr>
              <a:spLocks noChangeShapeType="1"/>
            </p:cNvSpPr>
            <p:nvPr/>
          </p:nvSpPr>
          <p:spPr bwMode="auto">
            <a:xfrm>
              <a:off x="4992" y="2082"/>
              <a:ext cx="375"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9317" name="Line 69"/>
            <p:cNvSpPr>
              <a:spLocks noChangeShapeType="1"/>
            </p:cNvSpPr>
            <p:nvPr/>
          </p:nvSpPr>
          <p:spPr bwMode="auto">
            <a:xfrm>
              <a:off x="5206" y="2274"/>
              <a:ext cx="161"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9318" name="Rectangle 70"/>
            <p:cNvSpPr>
              <a:spLocks noChangeArrowheads="1"/>
            </p:cNvSpPr>
            <p:nvPr/>
          </p:nvSpPr>
          <p:spPr bwMode="auto">
            <a:xfrm>
              <a:off x="5371" y="1817"/>
              <a:ext cx="153" cy="145"/>
            </a:xfrm>
            <a:prstGeom prst="rect">
              <a:avLst/>
            </a:prstGeom>
            <a:noFill/>
            <a:ln w="12700">
              <a:solidFill>
                <a:schemeClr val="tx1"/>
              </a:solidFill>
              <a:miter lim="800000"/>
              <a:headEnd/>
              <a:tailEnd/>
            </a:ln>
            <a:effectLst/>
          </p:spPr>
          <p:txBody>
            <a:bodyPr wrap="none" anchor="ctr"/>
            <a:lstStyle/>
            <a:p>
              <a:endParaRPr lang="en-US"/>
            </a:p>
          </p:txBody>
        </p:sp>
        <p:sp>
          <p:nvSpPr>
            <p:cNvPr id="309319" name="Rectangle 71"/>
            <p:cNvSpPr>
              <a:spLocks noChangeArrowheads="1"/>
            </p:cNvSpPr>
            <p:nvPr/>
          </p:nvSpPr>
          <p:spPr bwMode="auto">
            <a:xfrm>
              <a:off x="5371" y="2009"/>
              <a:ext cx="153" cy="145"/>
            </a:xfrm>
            <a:prstGeom prst="rect">
              <a:avLst/>
            </a:prstGeom>
            <a:noFill/>
            <a:ln w="12700">
              <a:solidFill>
                <a:schemeClr val="tx1"/>
              </a:solidFill>
              <a:miter lim="800000"/>
              <a:headEnd/>
              <a:tailEnd/>
            </a:ln>
            <a:effectLst/>
          </p:spPr>
          <p:txBody>
            <a:bodyPr wrap="none" anchor="ctr"/>
            <a:lstStyle/>
            <a:p>
              <a:endParaRPr lang="en-US"/>
            </a:p>
          </p:txBody>
        </p:sp>
        <p:sp>
          <p:nvSpPr>
            <p:cNvPr id="309320" name="Rectangle 72"/>
            <p:cNvSpPr>
              <a:spLocks noChangeArrowheads="1"/>
            </p:cNvSpPr>
            <p:nvPr/>
          </p:nvSpPr>
          <p:spPr bwMode="auto">
            <a:xfrm>
              <a:off x="5371" y="2201"/>
              <a:ext cx="153" cy="145"/>
            </a:xfrm>
            <a:prstGeom prst="rect">
              <a:avLst/>
            </a:prstGeom>
            <a:noFill/>
            <a:ln w="12700">
              <a:solidFill>
                <a:schemeClr val="tx1"/>
              </a:solidFill>
              <a:miter lim="800000"/>
              <a:headEnd/>
              <a:tailEnd/>
            </a:ln>
            <a:effectLst/>
          </p:spPr>
          <p:txBody>
            <a:bodyPr wrap="none" anchor="ctr"/>
            <a:lstStyle/>
            <a:p>
              <a:endParaRPr lang="en-US"/>
            </a:p>
          </p:txBody>
        </p:sp>
        <p:sp>
          <p:nvSpPr>
            <p:cNvPr id="309321" name="Rectangle 73"/>
            <p:cNvSpPr>
              <a:spLocks noChangeArrowheads="1"/>
            </p:cNvSpPr>
            <p:nvPr/>
          </p:nvSpPr>
          <p:spPr bwMode="auto">
            <a:xfrm>
              <a:off x="3729" y="2288"/>
              <a:ext cx="497" cy="180"/>
            </a:xfrm>
            <a:prstGeom prst="rect">
              <a:avLst/>
            </a:prstGeom>
            <a:noFill/>
            <a:ln w="9525">
              <a:noFill/>
              <a:miter lim="800000"/>
              <a:headEnd/>
              <a:tailEnd/>
            </a:ln>
            <a:effectLst/>
          </p:spPr>
          <p:txBody>
            <a:bodyPr wrap="none" lIns="73025" tIns="36512" rIns="73025" bIns="36512">
              <a:spAutoFit/>
            </a:bodyPr>
            <a:lstStyle/>
            <a:p>
              <a:pPr algn="ctr" defTabSz="585788" eaLnBrk="0" hangingPunct="0"/>
              <a:r>
                <a:rPr lang="en-US" altLang="zh-CN" sz="1400">
                  <a:latin typeface="Arial" pitchFamily="34" charset="0"/>
                  <a:ea typeface="宋体" pitchFamily="2" charset="-122"/>
                </a:rPr>
                <a:t>RDBMS</a:t>
              </a:r>
            </a:p>
          </p:txBody>
        </p:sp>
        <p:grpSp>
          <p:nvGrpSpPr>
            <p:cNvPr id="309322" name="Group 74"/>
            <p:cNvGrpSpPr>
              <a:grpSpLocks/>
            </p:cNvGrpSpPr>
            <p:nvPr/>
          </p:nvGrpSpPr>
          <p:grpSpPr bwMode="auto">
            <a:xfrm>
              <a:off x="3737" y="1882"/>
              <a:ext cx="532" cy="376"/>
              <a:chOff x="671" y="3099"/>
              <a:chExt cx="336" cy="376"/>
            </a:xfrm>
          </p:grpSpPr>
          <p:sp>
            <p:nvSpPr>
              <p:cNvPr id="309323" name="Oval 75"/>
              <p:cNvSpPr>
                <a:spLocks noChangeArrowheads="1"/>
              </p:cNvSpPr>
              <p:nvPr/>
            </p:nvSpPr>
            <p:spPr bwMode="auto">
              <a:xfrm>
                <a:off x="675" y="3399"/>
                <a:ext cx="328" cy="76"/>
              </a:xfrm>
              <a:prstGeom prst="ellipse">
                <a:avLst/>
              </a:prstGeom>
              <a:gradFill rotWithShape="0">
                <a:gsLst>
                  <a:gs pos="0">
                    <a:srgbClr val="EAA862"/>
                  </a:gs>
                  <a:gs pos="50000">
                    <a:srgbClr val="EAA862">
                      <a:gamma/>
                      <a:tint val="70196"/>
                      <a:invGamma/>
                    </a:srgbClr>
                  </a:gs>
                  <a:gs pos="100000">
                    <a:srgbClr val="EAA862"/>
                  </a:gs>
                </a:gsLst>
                <a:lin ang="0" scaled="1"/>
              </a:gradFill>
              <a:ln w="12700">
                <a:solidFill>
                  <a:schemeClr val="bg2"/>
                </a:solidFill>
                <a:round/>
                <a:headEnd/>
                <a:tailEnd/>
              </a:ln>
              <a:effectLst/>
            </p:spPr>
            <p:txBody>
              <a:bodyPr wrap="none" anchor="ctr"/>
              <a:lstStyle/>
              <a:p>
                <a:endParaRPr lang="en-US"/>
              </a:p>
            </p:txBody>
          </p:sp>
          <p:sp>
            <p:nvSpPr>
              <p:cNvPr id="309324" name="Rectangle 76"/>
              <p:cNvSpPr>
                <a:spLocks noChangeArrowheads="1"/>
              </p:cNvSpPr>
              <p:nvPr/>
            </p:nvSpPr>
            <p:spPr bwMode="auto">
              <a:xfrm>
                <a:off x="671" y="3128"/>
                <a:ext cx="336" cy="318"/>
              </a:xfrm>
              <a:prstGeom prst="rect">
                <a:avLst/>
              </a:prstGeom>
              <a:gradFill rotWithShape="0">
                <a:gsLst>
                  <a:gs pos="0">
                    <a:srgbClr val="EAA862"/>
                  </a:gs>
                  <a:gs pos="50000">
                    <a:srgbClr val="EAA862">
                      <a:gamma/>
                      <a:tint val="70196"/>
                      <a:invGamma/>
                    </a:srgbClr>
                  </a:gs>
                  <a:gs pos="100000">
                    <a:srgbClr val="EAA862"/>
                  </a:gs>
                </a:gsLst>
                <a:lin ang="0" scaled="1"/>
              </a:gradFill>
              <a:ln w="9525">
                <a:noFill/>
                <a:miter lim="800000"/>
                <a:headEnd/>
                <a:tailEnd/>
              </a:ln>
              <a:effectLst/>
            </p:spPr>
            <p:txBody>
              <a:bodyPr wrap="none" anchor="ctr"/>
              <a:lstStyle/>
              <a:p>
                <a:endParaRPr lang="en-US"/>
              </a:p>
            </p:txBody>
          </p:sp>
          <p:sp>
            <p:nvSpPr>
              <p:cNvPr id="309325" name="Oval 77"/>
              <p:cNvSpPr>
                <a:spLocks noChangeArrowheads="1"/>
              </p:cNvSpPr>
              <p:nvPr/>
            </p:nvSpPr>
            <p:spPr bwMode="auto">
              <a:xfrm>
                <a:off x="675" y="3099"/>
                <a:ext cx="328" cy="76"/>
              </a:xfrm>
              <a:prstGeom prst="ellipse">
                <a:avLst/>
              </a:prstGeom>
              <a:solidFill>
                <a:schemeClr val="accent1"/>
              </a:solidFill>
              <a:ln w="12700">
                <a:solidFill>
                  <a:schemeClr val="bg2"/>
                </a:solidFill>
                <a:round/>
                <a:headEnd/>
                <a:tailEnd/>
              </a:ln>
              <a:effectLst/>
            </p:spPr>
            <p:txBody>
              <a:bodyPr wrap="none" anchor="ctr"/>
              <a:lstStyle/>
              <a:p>
                <a:endParaRPr lang="en-US"/>
              </a:p>
            </p:txBody>
          </p:sp>
        </p:grpSp>
        <p:sp>
          <p:nvSpPr>
            <p:cNvPr id="309326" name="Text Box 78"/>
            <p:cNvSpPr txBox="1">
              <a:spLocks noChangeArrowheads="1"/>
            </p:cNvSpPr>
            <p:nvPr/>
          </p:nvSpPr>
          <p:spPr bwMode="auto">
            <a:xfrm>
              <a:off x="3832" y="1948"/>
              <a:ext cx="358" cy="326"/>
            </a:xfrm>
            <a:prstGeom prst="rect">
              <a:avLst/>
            </a:prstGeom>
            <a:noFill/>
            <a:ln w="12700">
              <a:noFill/>
              <a:miter lim="800000"/>
              <a:headEnd type="none" w="sm" len="sm"/>
              <a:tailEnd type="none" w="sm" len="sm"/>
            </a:ln>
            <a:effectLst/>
          </p:spPr>
          <p:txBody>
            <a:bodyPr wrap="none">
              <a:spAutoFit/>
            </a:bodyPr>
            <a:lstStyle/>
            <a:p>
              <a:pPr algn="ctr" eaLnBrk="0" hangingPunct="0"/>
              <a:r>
                <a:rPr lang="en-US" altLang="zh-CN" sz="1400" b="1">
                  <a:latin typeface="Arial" pitchFamily="34" charset="0"/>
                  <a:ea typeface="宋体" pitchFamily="2" charset="-122"/>
                </a:rPr>
                <a:t>Data</a:t>
              </a:r>
            </a:p>
            <a:p>
              <a:pPr algn="ctr" eaLnBrk="0" hangingPunct="0"/>
              <a:r>
                <a:rPr lang="en-US" altLang="zh-CN" sz="1400" b="1">
                  <a:latin typeface="Arial" pitchFamily="34" charset="0"/>
                  <a:ea typeface="宋体" pitchFamily="2" charset="-122"/>
                </a:rPr>
                <a:t>Mart</a:t>
              </a:r>
            </a:p>
          </p:txBody>
        </p:sp>
        <p:sp>
          <p:nvSpPr>
            <p:cNvPr id="309327" name="Line 79"/>
            <p:cNvSpPr>
              <a:spLocks noChangeShapeType="1"/>
            </p:cNvSpPr>
            <p:nvPr/>
          </p:nvSpPr>
          <p:spPr bwMode="auto">
            <a:xfrm flipH="1">
              <a:off x="4275" y="2096"/>
              <a:ext cx="257"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9328" name="Line 80"/>
            <p:cNvSpPr>
              <a:spLocks noChangeShapeType="1"/>
            </p:cNvSpPr>
            <p:nvPr/>
          </p:nvSpPr>
          <p:spPr bwMode="auto">
            <a:xfrm flipH="1">
              <a:off x="2303" y="1874"/>
              <a:ext cx="147" cy="144"/>
            </a:xfrm>
            <a:prstGeom prst="line">
              <a:avLst/>
            </a:prstGeom>
            <a:noFill/>
            <a:ln w="25400" cap="rnd">
              <a:solidFill>
                <a:schemeClr val="hlink"/>
              </a:solidFill>
              <a:prstDash val="sysDot"/>
              <a:round/>
              <a:headEnd type="none" w="sm" len="sm"/>
              <a:tailEnd type="none" w="sm" len="sm"/>
            </a:ln>
            <a:effectLst/>
          </p:spPr>
          <p:txBody>
            <a:bodyPr wrap="none" anchor="ctr"/>
            <a:lstStyle/>
            <a:p>
              <a:endParaRPr lang="en-US"/>
            </a:p>
          </p:txBody>
        </p:sp>
        <p:sp>
          <p:nvSpPr>
            <p:cNvPr id="309329" name="Line 81"/>
            <p:cNvSpPr>
              <a:spLocks noChangeShapeType="1"/>
            </p:cNvSpPr>
            <p:nvPr/>
          </p:nvSpPr>
          <p:spPr bwMode="auto">
            <a:xfrm flipH="1">
              <a:off x="3376" y="2085"/>
              <a:ext cx="361" cy="391"/>
            </a:xfrm>
            <a:prstGeom prst="line">
              <a:avLst/>
            </a:prstGeom>
            <a:noFill/>
            <a:ln w="25400" cap="rnd">
              <a:solidFill>
                <a:schemeClr val="hlink"/>
              </a:solidFill>
              <a:prstDash val="sysDot"/>
              <a:round/>
              <a:headEnd type="none" w="sm" len="sm"/>
              <a:tailEnd type="none" w="sm" len="sm"/>
            </a:ln>
            <a:effectLst/>
          </p:spPr>
          <p:txBody>
            <a:bodyPr wrap="none" anchor="ctr"/>
            <a:lstStyle/>
            <a:p>
              <a:endParaRPr lang="en-US"/>
            </a:p>
          </p:txBody>
        </p:sp>
        <p:sp>
          <p:nvSpPr>
            <p:cNvPr id="309330" name="Line 82"/>
            <p:cNvSpPr>
              <a:spLocks noChangeShapeType="1"/>
            </p:cNvSpPr>
            <p:nvPr/>
          </p:nvSpPr>
          <p:spPr bwMode="auto">
            <a:xfrm flipH="1">
              <a:off x="3562" y="2909"/>
              <a:ext cx="167" cy="126"/>
            </a:xfrm>
            <a:prstGeom prst="line">
              <a:avLst/>
            </a:prstGeom>
            <a:noFill/>
            <a:ln w="25400" cap="rnd">
              <a:solidFill>
                <a:schemeClr val="hlink"/>
              </a:solidFill>
              <a:prstDash val="sysDot"/>
              <a:round/>
              <a:headEnd type="none" w="sm" len="sm"/>
              <a:tailEnd type="none" w="sm" len="sm"/>
            </a:ln>
            <a:effectLst/>
          </p:spPr>
          <p:txBody>
            <a:bodyPr wrap="none" anchor="ctr"/>
            <a:lstStyle/>
            <a:p>
              <a:endParaRPr lang="en-US"/>
            </a:p>
          </p:txBody>
        </p:sp>
        <p:grpSp>
          <p:nvGrpSpPr>
            <p:cNvPr id="309331" name="Group 83"/>
            <p:cNvGrpSpPr>
              <a:grpSpLocks/>
            </p:cNvGrpSpPr>
            <p:nvPr/>
          </p:nvGrpSpPr>
          <p:grpSpPr bwMode="auto">
            <a:xfrm>
              <a:off x="2157" y="1980"/>
              <a:ext cx="192" cy="167"/>
              <a:chOff x="2304" y="1753"/>
              <a:chExt cx="192" cy="167"/>
            </a:xfrm>
          </p:grpSpPr>
          <p:sp>
            <p:nvSpPr>
              <p:cNvPr id="309332" name="Oval 84"/>
              <p:cNvSpPr>
                <a:spLocks noChangeArrowheads="1"/>
              </p:cNvSpPr>
              <p:nvPr/>
            </p:nvSpPr>
            <p:spPr bwMode="auto">
              <a:xfrm>
                <a:off x="2312" y="1753"/>
                <a:ext cx="176" cy="79"/>
              </a:xfrm>
              <a:prstGeom prst="ellipse">
                <a:avLst/>
              </a:prstGeom>
              <a:noFill/>
              <a:ln w="25400">
                <a:solidFill>
                  <a:schemeClr val="hlink"/>
                </a:solidFill>
                <a:round/>
                <a:headEnd/>
                <a:tailEnd/>
              </a:ln>
              <a:effectLst/>
            </p:spPr>
            <p:txBody>
              <a:bodyPr wrap="none" anchor="ctr"/>
              <a:lstStyle/>
              <a:p>
                <a:endParaRPr lang="en-US"/>
              </a:p>
            </p:txBody>
          </p:sp>
          <p:sp>
            <p:nvSpPr>
              <p:cNvPr id="309333" name="Arc 85"/>
              <p:cNvSpPr>
                <a:spLocks/>
              </p:cNvSpPr>
              <p:nvPr/>
            </p:nvSpPr>
            <p:spPr bwMode="auto">
              <a:xfrm>
                <a:off x="2305" y="1856"/>
                <a:ext cx="96" cy="64"/>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hlink"/>
                </a:solidFill>
                <a:round/>
                <a:headEnd type="none" w="sm" len="sm"/>
                <a:tailEnd type="none" w="sm" len="sm"/>
              </a:ln>
              <a:effectLst/>
            </p:spPr>
            <p:txBody>
              <a:bodyPr wrap="none" anchor="ctr"/>
              <a:lstStyle/>
              <a:p>
                <a:endParaRPr lang="en-US"/>
              </a:p>
            </p:txBody>
          </p:sp>
          <p:sp>
            <p:nvSpPr>
              <p:cNvPr id="309334" name="Arc 86"/>
              <p:cNvSpPr>
                <a:spLocks/>
              </p:cNvSpPr>
              <p:nvPr/>
            </p:nvSpPr>
            <p:spPr bwMode="auto">
              <a:xfrm>
                <a:off x="2400" y="1856"/>
                <a:ext cx="96" cy="64"/>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hlink"/>
                </a:solidFill>
                <a:round/>
                <a:headEnd type="none" w="sm" len="sm"/>
                <a:tailEnd type="none" w="sm" len="sm"/>
              </a:ln>
              <a:effectLst/>
            </p:spPr>
            <p:txBody>
              <a:bodyPr wrap="none" anchor="ctr"/>
              <a:lstStyle/>
              <a:p>
                <a:endParaRPr lang="en-US"/>
              </a:p>
            </p:txBody>
          </p:sp>
          <p:sp>
            <p:nvSpPr>
              <p:cNvPr id="309335" name="Line 87"/>
              <p:cNvSpPr>
                <a:spLocks noChangeShapeType="1"/>
              </p:cNvSpPr>
              <p:nvPr/>
            </p:nvSpPr>
            <p:spPr bwMode="auto">
              <a:xfrm>
                <a:off x="2304" y="1808"/>
                <a:ext cx="0" cy="65"/>
              </a:xfrm>
              <a:prstGeom prst="line">
                <a:avLst/>
              </a:prstGeom>
              <a:noFill/>
              <a:ln w="25400">
                <a:solidFill>
                  <a:schemeClr val="hlink"/>
                </a:solidFill>
                <a:round/>
                <a:headEnd type="none" w="sm" len="sm"/>
                <a:tailEnd type="none" w="sm" len="sm"/>
              </a:ln>
              <a:effectLst/>
            </p:spPr>
            <p:txBody>
              <a:bodyPr wrap="none" anchor="ctr"/>
              <a:lstStyle/>
              <a:p>
                <a:endParaRPr lang="en-US"/>
              </a:p>
            </p:txBody>
          </p:sp>
          <p:sp>
            <p:nvSpPr>
              <p:cNvPr id="309336" name="Line 88"/>
              <p:cNvSpPr>
                <a:spLocks noChangeShapeType="1"/>
              </p:cNvSpPr>
              <p:nvPr/>
            </p:nvSpPr>
            <p:spPr bwMode="auto">
              <a:xfrm>
                <a:off x="2496" y="1808"/>
                <a:ext cx="0" cy="49"/>
              </a:xfrm>
              <a:prstGeom prst="line">
                <a:avLst/>
              </a:prstGeom>
              <a:noFill/>
              <a:ln w="25400">
                <a:solidFill>
                  <a:schemeClr val="hlink"/>
                </a:solidFill>
                <a:round/>
                <a:headEnd type="none" w="sm" len="sm"/>
                <a:tailEnd type="none" w="sm" len="sm"/>
              </a:ln>
              <a:effectLst/>
            </p:spPr>
            <p:txBody>
              <a:bodyPr wrap="none" anchor="ctr"/>
              <a:lstStyle/>
              <a:p>
                <a:endParaRPr lang="en-US"/>
              </a:p>
            </p:txBody>
          </p:sp>
        </p:grpSp>
        <p:sp>
          <p:nvSpPr>
            <p:cNvPr id="309337" name="Rectangle 89"/>
            <p:cNvSpPr>
              <a:spLocks noChangeArrowheads="1"/>
            </p:cNvSpPr>
            <p:nvPr/>
          </p:nvSpPr>
          <p:spPr bwMode="auto">
            <a:xfrm>
              <a:off x="2055" y="2165"/>
              <a:ext cx="515" cy="288"/>
            </a:xfrm>
            <a:prstGeom prst="rect">
              <a:avLst/>
            </a:prstGeom>
            <a:noFill/>
            <a:ln w="9525">
              <a:noFill/>
              <a:miter lim="800000"/>
              <a:headEnd/>
              <a:tailEnd/>
            </a:ln>
            <a:effectLst/>
          </p:spPr>
          <p:txBody>
            <a:bodyPr wrap="none" lIns="92075" tIns="46038" rIns="92075" bIns="46038">
              <a:spAutoFit/>
            </a:bodyPr>
            <a:lstStyle/>
            <a:p>
              <a:pPr algn="ctr" eaLnBrk="0" hangingPunct="0"/>
              <a:r>
                <a:rPr lang="en-US" altLang="zh-CN" sz="1200">
                  <a:latin typeface="Arial" pitchFamily="34" charset="0"/>
                  <a:ea typeface="宋体" pitchFamily="2" charset="-122"/>
                </a:rPr>
                <a:t>Local </a:t>
              </a:r>
            </a:p>
            <a:p>
              <a:pPr algn="ctr" eaLnBrk="0" hangingPunct="0"/>
              <a:r>
                <a:rPr lang="en-US" altLang="zh-CN" sz="1200">
                  <a:latin typeface="Arial" pitchFamily="34" charset="0"/>
                  <a:ea typeface="宋体" pitchFamily="2" charset="-122"/>
                </a:rPr>
                <a:t>Metadata</a:t>
              </a:r>
              <a:endParaRPr lang="en-US" altLang="zh-CN" sz="1400">
                <a:latin typeface="Arial" pitchFamily="34" charset="0"/>
                <a:ea typeface="宋体" pitchFamily="2" charset="-122"/>
              </a:endParaRPr>
            </a:p>
          </p:txBody>
        </p:sp>
        <p:grpSp>
          <p:nvGrpSpPr>
            <p:cNvPr id="309338" name="Group 90"/>
            <p:cNvGrpSpPr>
              <a:grpSpLocks/>
            </p:cNvGrpSpPr>
            <p:nvPr/>
          </p:nvGrpSpPr>
          <p:grpSpPr bwMode="auto">
            <a:xfrm>
              <a:off x="3027" y="2403"/>
              <a:ext cx="515" cy="487"/>
              <a:chOff x="3120" y="1819"/>
              <a:chExt cx="515" cy="487"/>
            </a:xfrm>
          </p:grpSpPr>
          <p:grpSp>
            <p:nvGrpSpPr>
              <p:cNvPr id="309339" name="Group 91"/>
              <p:cNvGrpSpPr>
                <a:grpSpLocks/>
              </p:cNvGrpSpPr>
              <p:nvPr/>
            </p:nvGrpSpPr>
            <p:grpSpPr bwMode="auto">
              <a:xfrm>
                <a:off x="3285" y="1819"/>
                <a:ext cx="192" cy="167"/>
                <a:chOff x="2304" y="1753"/>
                <a:chExt cx="192" cy="167"/>
              </a:xfrm>
            </p:grpSpPr>
            <p:sp>
              <p:nvSpPr>
                <p:cNvPr id="309340" name="Oval 92"/>
                <p:cNvSpPr>
                  <a:spLocks noChangeArrowheads="1"/>
                </p:cNvSpPr>
                <p:nvPr/>
              </p:nvSpPr>
              <p:spPr bwMode="auto">
                <a:xfrm>
                  <a:off x="2312" y="1753"/>
                  <a:ext cx="176" cy="79"/>
                </a:xfrm>
                <a:prstGeom prst="ellipse">
                  <a:avLst/>
                </a:prstGeom>
                <a:noFill/>
                <a:ln w="25400">
                  <a:solidFill>
                    <a:schemeClr val="hlink"/>
                  </a:solidFill>
                  <a:round/>
                  <a:headEnd/>
                  <a:tailEnd/>
                </a:ln>
                <a:effectLst/>
              </p:spPr>
              <p:txBody>
                <a:bodyPr wrap="none" anchor="ctr"/>
                <a:lstStyle/>
                <a:p>
                  <a:endParaRPr lang="en-US"/>
                </a:p>
              </p:txBody>
            </p:sp>
            <p:sp>
              <p:nvSpPr>
                <p:cNvPr id="309341" name="Arc 93"/>
                <p:cNvSpPr>
                  <a:spLocks/>
                </p:cNvSpPr>
                <p:nvPr/>
              </p:nvSpPr>
              <p:spPr bwMode="auto">
                <a:xfrm>
                  <a:off x="2305" y="1856"/>
                  <a:ext cx="96" cy="64"/>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hlink"/>
                  </a:solidFill>
                  <a:round/>
                  <a:headEnd type="none" w="sm" len="sm"/>
                  <a:tailEnd type="none" w="sm" len="sm"/>
                </a:ln>
                <a:effectLst/>
              </p:spPr>
              <p:txBody>
                <a:bodyPr wrap="none" anchor="ctr"/>
                <a:lstStyle/>
                <a:p>
                  <a:endParaRPr lang="en-US"/>
                </a:p>
              </p:txBody>
            </p:sp>
            <p:sp>
              <p:nvSpPr>
                <p:cNvPr id="309342" name="Arc 94"/>
                <p:cNvSpPr>
                  <a:spLocks/>
                </p:cNvSpPr>
                <p:nvPr/>
              </p:nvSpPr>
              <p:spPr bwMode="auto">
                <a:xfrm>
                  <a:off x="2400" y="1856"/>
                  <a:ext cx="96" cy="64"/>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hlink"/>
                  </a:solidFill>
                  <a:round/>
                  <a:headEnd type="none" w="sm" len="sm"/>
                  <a:tailEnd type="none" w="sm" len="sm"/>
                </a:ln>
                <a:effectLst/>
              </p:spPr>
              <p:txBody>
                <a:bodyPr wrap="none" anchor="ctr"/>
                <a:lstStyle/>
                <a:p>
                  <a:endParaRPr lang="en-US"/>
                </a:p>
              </p:txBody>
            </p:sp>
            <p:sp>
              <p:nvSpPr>
                <p:cNvPr id="309343" name="Line 95"/>
                <p:cNvSpPr>
                  <a:spLocks noChangeShapeType="1"/>
                </p:cNvSpPr>
                <p:nvPr/>
              </p:nvSpPr>
              <p:spPr bwMode="auto">
                <a:xfrm>
                  <a:off x="2304" y="1808"/>
                  <a:ext cx="0" cy="65"/>
                </a:xfrm>
                <a:prstGeom prst="line">
                  <a:avLst/>
                </a:prstGeom>
                <a:noFill/>
                <a:ln w="25400">
                  <a:solidFill>
                    <a:schemeClr val="hlink"/>
                  </a:solidFill>
                  <a:round/>
                  <a:headEnd type="none" w="sm" len="sm"/>
                  <a:tailEnd type="none" w="sm" len="sm"/>
                </a:ln>
                <a:effectLst/>
              </p:spPr>
              <p:txBody>
                <a:bodyPr wrap="none" anchor="ctr"/>
                <a:lstStyle/>
                <a:p>
                  <a:endParaRPr lang="en-US"/>
                </a:p>
              </p:txBody>
            </p:sp>
            <p:sp>
              <p:nvSpPr>
                <p:cNvPr id="309344" name="Line 96"/>
                <p:cNvSpPr>
                  <a:spLocks noChangeShapeType="1"/>
                </p:cNvSpPr>
                <p:nvPr/>
              </p:nvSpPr>
              <p:spPr bwMode="auto">
                <a:xfrm>
                  <a:off x="2496" y="1808"/>
                  <a:ext cx="0" cy="49"/>
                </a:xfrm>
                <a:prstGeom prst="line">
                  <a:avLst/>
                </a:prstGeom>
                <a:noFill/>
                <a:ln w="25400">
                  <a:solidFill>
                    <a:schemeClr val="hlink"/>
                  </a:solidFill>
                  <a:round/>
                  <a:headEnd type="none" w="sm" len="sm"/>
                  <a:tailEnd type="none" w="sm" len="sm"/>
                </a:ln>
                <a:effectLst/>
              </p:spPr>
              <p:txBody>
                <a:bodyPr wrap="none" anchor="ctr"/>
                <a:lstStyle/>
                <a:p>
                  <a:endParaRPr lang="en-US"/>
                </a:p>
              </p:txBody>
            </p:sp>
          </p:grpSp>
          <p:sp>
            <p:nvSpPr>
              <p:cNvPr id="309345" name="Rectangle 97"/>
              <p:cNvSpPr>
                <a:spLocks noChangeArrowheads="1"/>
              </p:cNvSpPr>
              <p:nvPr/>
            </p:nvSpPr>
            <p:spPr bwMode="auto">
              <a:xfrm>
                <a:off x="3120" y="2018"/>
                <a:ext cx="515" cy="288"/>
              </a:xfrm>
              <a:prstGeom prst="rect">
                <a:avLst/>
              </a:prstGeom>
              <a:noFill/>
              <a:ln w="9525">
                <a:noFill/>
                <a:miter lim="800000"/>
                <a:headEnd/>
                <a:tailEnd/>
              </a:ln>
              <a:effectLst/>
            </p:spPr>
            <p:txBody>
              <a:bodyPr wrap="none" lIns="92075" tIns="46038" rIns="92075" bIns="46038">
                <a:spAutoFit/>
              </a:bodyPr>
              <a:lstStyle/>
              <a:p>
                <a:pPr algn="ctr" eaLnBrk="0" hangingPunct="0"/>
                <a:r>
                  <a:rPr lang="en-US" altLang="zh-CN" sz="1200">
                    <a:latin typeface="Arial" pitchFamily="34" charset="0"/>
                    <a:ea typeface="宋体" pitchFamily="2" charset="-122"/>
                  </a:rPr>
                  <a:t>Local </a:t>
                </a:r>
              </a:p>
              <a:p>
                <a:pPr algn="ctr" eaLnBrk="0" hangingPunct="0"/>
                <a:r>
                  <a:rPr lang="en-US" altLang="zh-CN" sz="1200">
                    <a:latin typeface="Arial" pitchFamily="34" charset="0"/>
                    <a:ea typeface="宋体" pitchFamily="2" charset="-122"/>
                  </a:rPr>
                  <a:t>Metadata</a:t>
                </a:r>
                <a:endParaRPr lang="en-US" altLang="zh-CN" sz="1400">
                  <a:latin typeface="Arial" pitchFamily="34" charset="0"/>
                  <a:ea typeface="宋体" pitchFamily="2" charset="-122"/>
                </a:endParaRPr>
              </a:p>
            </p:txBody>
          </p:sp>
        </p:grpSp>
        <p:grpSp>
          <p:nvGrpSpPr>
            <p:cNvPr id="309346" name="Group 98"/>
            <p:cNvGrpSpPr>
              <a:grpSpLocks/>
            </p:cNvGrpSpPr>
            <p:nvPr/>
          </p:nvGrpSpPr>
          <p:grpSpPr bwMode="auto">
            <a:xfrm>
              <a:off x="3213" y="2966"/>
              <a:ext cx="515" cy="455"/>
              <a:chOff x="3120" y="2559"/>
              <a:chExt cx="515" cy="455"/>
            </a:xfrm>
          </p:grpSpPr>
          <p:grpSp>
            <p:nvGrpSpPr>
              <p:cNvPr id="309347" name="Group 99"/>
              <p:cNvGrpSpPr>
                <a:grpSpLocks/>
              </p:cNvGrpSpPr>
              <p:nvPr/>
            </p:nvGrpSpPr>
            <p:grpSpPr bwMode="auto">
              <a:xfrm>
                <a:off x="3285" y="2559"/>
                <a:ext cx="192" cy="167"/>
                <a:chOff x="2304" y="1753"/>
                <a:chExt cx="192" cy="167"/>
              </a:xfrm>
            </p:grpSpPr>
            <p:sp>
              <p:nvSpPr>
                <p:cNvPr id="309348" name="Oval 100"/>
                <p:cNvSpPr>
                  <a:spLocks noChangeArrowheads="1"/>
                </p:cNvSpPr>
                <p:nvPr/>
              </p:nvSpPr>
              <p:spPr bwMode="auto">
                <a:xfrm>
                  <a:off x="2312" y="1753"/>
                  <a:ext cx="176" cy="79"/>
                </a:xfrm>
                <a:prstGeom prst="ellipse">
                  <a:avLst/>
                </a:prstGeom>
                <a:noFill/>
                <a:ln w="25400">
                  <a:solidFill>
                    <a:schemeClr val="hlink"/>
                  </a:solidFill>
                  <a:round/>
                  <a:headEnd/>
                  <a:tailEnd/>
                </a:ln>
                <a:effectLst/>
              </p:spPr>
              <p:txBody>
                <a:bodyPr wrap="none" anchor="ctr"/>
                <a:lstStyle/>
                <a:p>
                  <a:endParaRPr lang="en-US"/>
                </a:p>
              </p:txBody>
            </p:sp>
            <p:sp>
              <p:nvSpPr>
                <p:cNvPr id="309349" name="Arc 101"/>
                <p:cNvSpPr>
                  <a:spLocks/>
                </p:cNvSpPr>
                <p:nvPr/>
              </p:nvSpPr>
              <p:spPr bwMode="auto">
                <a:xfrm>
                  <a:off x="2305" y="1856"/>
                  <a:ext cx="96" cy="64"/>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hlink"/>
                  </a:solidFill>
                  <a:round/>
                  <a:headEnd type="none" w="sm" len="sm"/>
                  <a:tailEnd type="none" w="sm" len="sm"/>
                </a:ln>
                <a:effectLst/>
              </p:spPr>
              <p:txBody>
                <a:bodyPr wrap="none" anchor="ctr"/>
                <a:lstStyle/>
                <a:p>
                  <a:endParaRPr lang="en-US"/>
                </a:p>
              </p:txBody>
            </p:sp>
            <p:sp>
              <p:nvSpPr>
                <p:cNvPr id="309350" name="Arc 102"/>
                <p:cNvSpPr>
                  <a:spLocks/>
                </p:cNvSpPr>
                <p:nvPr/>
              </p:nvSpPr>
              <p:spPr bwMode="auto">
                <a:xfrm>
                  <a:off x="2400" y="1856"/>
                  <a:ext cx="96" cy="64"/>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hlink"/>
                  </a:solidFill>
                  <a:round/>
                  <a:headEnd type="none" w="sm" len="sm"/>
                  <a:tailEnd type="none" w="sm" len="sm"/>
                </a:ln>
                <a:effectLst/>
              </p:spPr>
              <p:txBody>
                <a:bodyPr wrap="none" anchor="ctr"/>
                <a:lstStyle/>
                <a:p>
                  <a:endParaRPr lang="en-US"/>
                </a:p>
              </p:txBody>
            </p:sp>
            <p:sp>
              <p:nvSpPr>
                <p:cNvPr id="309351" name="Line 103"/>
                <p:cNvSpPr>
                  <a:spLocks noChangeShapeType="1"/>
                </p:cNvSpPr>
                <p:nvPr/>
              </p:nvSpPr>
              <p:spPr bwMode="auto">
                <a:xfrm>
                  <a:off x="2304" y="1808"/>
                  <a:ext cx="0" cy="65"/>
                </a:xfrm>
                <a:prstGeom prst="line">
                  <a:avLst/>
                </a:prstGeom>
                <a:noFill/>
                <a:ln w="25400">
                  <a:solidFill>
                    <a:schemeClr val="hlink"/>
                  </a:solidFill>
                  <a:round/>
                  <a:headEnd type="none" w="sm" len="sm"/>
                  <a:tailEnd type="none" w="sm" len="sm"/>
                </a:ln>
                <a:effectLst/>
              </p:spPr>
              <p:txBody>
                <a:bodyPr wrap="none" anchor="ctr"/>
                <a:lstStyle/>
                <a:p>
                  <a:endParaRPr lang="en-US"/>
                </a:p>
              </p:txBody>
            </p:sp>
            <p:sp>
              <p:nvSpPr>
                <p:cNvPr id="309352" name="Line 104"/>
                <p:cNvSpPr>
                  <a:spLocks noChangeShapeType="1"/>
                </p:cNvSpPr>
                <p:nvPr/>
              </p:nvSpPr>
              <p:spPr bwMode="auto">
                <a:xfrm>
                  <a:off x="2496" y="1808"/>
                  <a:ext cx="0" cy="49"/>
                </a:xfrm>
                <a:prstGeom prst="line">
                  <a:avLst/>
                </a:prstGeom>
                <a:noFill/>
                <a:ln w="25400">
                  <a:solidFill>
                    <a:schemeClr val="hlink"/>
                  </a:solidFill>
                  <a:round/>
                  <a:headEnd type="none" w="sm" len="sm"/>
                  <a:tailEnd type="none" w="sm" len="sm"/>
                </a:ln>
                <a:effectLst/>
              </p:spPr>
              <p:txBody>
                <a:bodyPr wrap="none" anchor="ctr"/>
                <a:lstStyle/>
                <a:p>
                  <a:endParaRPr lang="en-US"/>
                </a:p>
              </p:txBody>
            </p:sp>
          </p:grpSp>
          <p:sp>
            <p:nvSpPr>
              <p:cNvPr id="309353" name="Rectangle 105"/>
              <p:cNvSpPr>
                <a:spLocks noChangeArrowheads="1"/>
              </p:cNvSpPr>
              <p:nvPr/>
            </p:nvSpPr>
            <p:spPr bwMode="auto">
              <a:xfrm>
                <a:off x="3120" y="2726"/>
                <a:ext cx="515" cy="288"/>
              </a:xfrm>
              <a:prstGeom prst="rect">
                <a:avLst/>
              </a:prstGeom>
              <a:noFill/>
              <a:ln w="9525">
                <a:noFill/>
                <a:miter lim="800000"/>
                <a:headEnd/>
                <a:tailEnd/>
              </a:ln>
              <a:effectLst/>
            </p:spPr>
            <p:txBody>
              <a:bodyPr wrap="none" lIns="92075" tIns="46038" rIns="92075" bIns="46038">
                <a:spAutoFit/>
              </a:bodyPr>
              <a:lstStyle/>
              <a:p>
                <a:pPr algn="ctr" eaLnBrk="0" hangingPunct="0"/>
                <a:r>
                  <a:rPr lang="en-US" altLang="zh-CN" sz="1200">
                    <a:latin typeface="Arial" pitchFamily="34" charset="0"/>
                    <a:ea typeface="宋体" pitchFamily="2" charset="-122"/>
                  </a:rPr>
                  <a:t>Local </a:t>
                </a:r>
              </a:p>
              <a:p>
                <a:pPr algn="ctr" eaLnBrk="0" hangingPunct="0"/>
                <a:r>
                  <a:rPr lang="en-US" altLang="zh-CN" sz="1200">
                    <a:latin typeface="Arial" pitchFamily="34" charset="0"/>
                    <a:ea typeface="宋体" pitchFamily="2" charset="-122"/>
                  </a:rPr>
                  <a:t>Metadata</a:t>
                </a:r>
                <a:endParaRPr lang="en-US" altLang="zh-CN" sz="1400">
                  <a:latin typeface="Arial" pitchFamily="34" charset="0"/>
                  <a:ea typeface="宋体" pitchFamily="2" charset="-122"/>
                </a:endParaRPr>
              </a:p>
            </p:txBody>
          </p:sp>
        </p:grpSp>
        <p:sp>
          <p:nvSpPr>
            <p:cNvPr id="309354" name="Rectangle 106"/>
            <p:cNvSpPr>
              <a:spLocks noChangeArrowheads="1"/>
            </p:cNvSpPr>
            <p:nvPr/>
          </p:nvSpPr>
          <p:spPr bwMode="auto">
            <a:xfrm>
              <a:off x="2264" y="2509"/>
              <a:ext cx="541" cy="288"/>
            </a:xfrm>
            <a:prstGeom prst="rect">
              <a:avLst/>
            </a:prstGeom>
            <a:noFill/>
            <a:ln w="9525">
              <a:noFill/>
              <a:miter lim="800000"/>
              <a:headEnd/>
              <a:tailEnd/>
            </a:ln>
            <a:effectLst/>
          </p:spPr>
          <p:txBody>
            <a:bodyPr wrap="none" lIns="92075" tIns="46038" rIns="92075" bIns="46038">
              <a:spAutoFit/>
            </a:bodyPr>
            <a:lstStyle/>
            <a:p>
              <a:pPr algn="ctr" eaLnBrk="0" hangingPunct="0"/>
              <a:r>
                <a:rPr lang="en-US" altLang="zh-CN" sz="1200">
                  <a:latin typeface="Arial" pitchFamily="34" charset="0"/>
                  <a:ea typeface="宋体" pitchFamily="2" charset="-122"/>
                </a:rPr>
                <a:t>Metadata</a:t>
              </a:r>
            </a:p>
            <a:p>
              <a:pPr algn="ctr" eaLnBrk="0" hangingPunct="0"/>
              <a:r>
                <a:rPr lang="en-US" altLang="zh-CN" sz="1200">
                  <a:latin typeface="Arial" pitchFamily="34" charset="0"/>
                  <a:ea typeface="宋体" pitchFamily="2" charset="-122"/>
                </a:rPr>
                <a:t>Exchange</a:t>
              </a:r>
              <a:endParaRPr lang="en-US" altLang="zh-CN" sz="1400">
                <a:latin typeface="Arial" pitchFamily="34" charset="0"/>
                <a:ea typeface="宋体" pitchFamily="2" charset="-122"/>
              </a:endParaRPr>
            </a:p>
          </p:txBody>
        </p:sp>
        <p:grpSp>
          <p:nvGrpSpPr>
            <p:cNvPr id="309355" name="Group 107"/>
            <p:cNvGrpSpPr>
              <a:grpSpLocks/>
            </p:cNvGrpSpPr>
            <p:nvPr/>
          </p:nvGrpSpPr>
          <p:grpSpPr bwMode="auto">
            <a:xfrm>
              <a:off x="2570" y="543"/>
              <a:ext cx="532" cy="376"/>
              <a:chOff x="671" y="3099"/>
              <a:chExt cx="336" cy="376"/>
            </a:xfrm>
          </p:grpSpPr>
          <p:sp>
            <p:nvSpPr>
              <p:cNvPr id="309356" name="Oval 108"/>
              <p:cNvSpPr>
                <a:spLocks noChangeArrowheads="1"/>
              </p:cNvSpPr>
              <p:nvPr/>
            </p:nvSpPr>
            <p:spPr bwMode="auto">
              <a:xfrm>
                <a:off x="675" y="3399"/>
                <a:ext cx="328" cy="76"/>
              </a:xfrm>
              <a:prstGeom prst="ellipse">
                <a:avLst/>
              </a:prstGeom>
              <a:gradFill rotWithShape="0">
                <a:gsLst>
                  <a:gs pos="0">
                    <a:srgbClr val="EAA862"/>
                  </a:gs>
                  <a:gs pos="50000">
                    <a:srgbClr val="EAA862">
                      <a:gamma/>
                      <a:tint val="70196"/>
                      <a:invGamma/>
                    </a:srgbClr>
                  </a:gs>
                  <a:gs pos="100000">
                    <a:srgbClr val="EAA862"/>
                  </a:gs>
                </a:gsLst>
                <a:lin ang="0" scaled="1"/>
              </a:gradFill>
              <a:ln w="12700">
                <a:solidFill>
                  <a:schemeClr val="bg2"/>
                </a:solidFill>
                <a:round/>
                <a:headEnd/>
                <a:tailEnd/>
              </a:ln>
              <a:effectLst/>
            </p:spPr>
            <p:txBody>
              <a:bodyPr wrap="none" anchor="ctr"/>
              <a:lstStyle/>
              <a:p>
                <a:endParaRPr lang="en-US"/>
              </a:p>
            </p:txBody>
          </p:sp>
          <p:sp>
            <p:nvSpPr>
              <p:cNvPr id="309357" name="Rectangle 109"/>
              <p:cNvSpPr>
                <a:spLocks noChangeArrowheads="1"/>
              </p:cNvSpPr>
              <p:nvPr/>
            </p:nvSpPr>
            <p:spPr bwMode="auto">
              <a:xfrm>
                <a:off x="671" y="3128"/>
                <a:ext cx="336" cy="318"/>
              </a:xfrm>
              <a:prstGeom prst="rect">
                <a:avLst/>
              </a:prstGeom>
              <a:gradFill rotWithShape="0">
                <a:gsLst>
                  <a:gs pos="0">
                    <a:srgbClr val="EAA862"/>
                  </a:gs>
                  <a:gs pos="50000">
                    <a:srgbClr val="EAA862">
                      <a:gamma/>
                      <a:tint val="70196"/>
                      <a:invGamma/>
                    </a:srgbClr>
                  </a:gs>
                  <a:gs pos="100000">
                    <a:srgbClr val="EAA862"/>
                  </a:gs>
                </a:gsLst>
                <a:lin ang="0" scaled="1"/>
              </a:gradFill>
              <a:ln w="9525">
                <a:noFill/>
                <a:miter lim="800000"/>
                <a:headEnd/>
                <a:tailEnd/>
              </a:ln>
              <a:effectLst/>
            </p:spPr>
            <p:txBody>
              <a:bodyPr wrap="none" anchor="ctr"/>
              <a:lstStyle/>
              <a:p>
                <a:endParaRPr lang="en-US"/>
              </a:p>
            </p:txBody>
          </p:sp>
          <p:sp>
            <p:nvSpPr>
              <p:cNvPr id="309358" name="Oval 110"/>
              <p:cNvSpPr>
                <a:spLocks noChangeArrowheads="1"/>
              </p:cNvSpPr>
              <p:nvPr/>
            </p:nvSpPr>
            <p:spPr bwMode="auto">
              <a:xfrm>
                <a:off x="675" y="3099"/>
                <a:ext cx="328" cy="76"/>
              </a:xfrm>
              <a:prstGeom prst="ellipse">
                <a:avLst/>
              </a:prstGeom>
              <a:solidFill>
                <a:schemeClr val="accent1"/>
              </a:solidFill>
              <a:ln w="12700">
                <a:solidFill>
                  <a:schemeClr val="bg2"/>
                </a:solidFill>
                <a:round/>
                <a:headEnd/>
                <a:tailEnd/>
              </a:ln>
              <a:effectLst/>
            </p:spPr>
            <p:txBody>
              <a:bodyPr wrap="none" anchor="ctr"/>
              <a:lstStyle/>
              <a:p>
                <a:endParaRPr lang="en-US"/>
              </a:p>
            </p:txBody>
          </p:sp>
        </p:grpSp>
        <p:sp>
          <p:nvSpPr>
            <p:cNvPr id="309359" name="Text Box 111"/>
            <p:cNvSpPr txBox="1">
              <a:spLocks noChangeArrowheads="1"/>
            </p:cNvSpPr>
            <p:nvPr/>
          </p:nvSpPr>
          <p:spPr bwMode="auto">
            <a:xfrm>
              <a:off x="2627" y="662"/>
              <a:ext cx="359" cy="192"/>
            </a:xfrm>
            <a:prstGeom prst="rect">
              <a:avLst/>
            </a:prstGeom>
            <a:noFill/>
            <a:ln w="12700">
              <a:noFill/>
              <a:miter lim="800000"/>
              <a:headEnd type="none" w="sm" len="sm"/>
              <a:tailEnd type="none" w="sm" len="sm"/>
            </a:ln>
            <a:effectLst/>
          </p:spPr>
          <p:txBody>
            <a:bodyPr wrap="none">
              <a:spAutoFit/>
            </a:bodyPr>
            <a:lstStyle/>
            <a:p>
              <a:pPr algn="ctr" eaLnBrk="0" hangingPunct="0"/>
              <a:r>
                <a:rPr lang="en-US" altLang="zh-CN" sz="1400" b="1">
                  <a:latin typeface="Arial" pitchFamily="34" charset="0"/>
                  <a:ea typeface="宋体" pitchFamily="2" charset="-122"/>
                </a:rPr>
                <a:t>ODS</a:t>
              </a:r>
            </a:p>
          </p:txBody>
        </p:sp>
        <p:sp>
          <p:nvSpPr>
            <p:cNvPr id="309360" name="Line 112"/>
            <p:cNvSpPr>
              <a:spLocks noChangeShapeType="1"/>
            </p:cNvSpPr>
            <p:nvPr/>
          </p:nvSpPr>
          <p:spPr bwMode="auto">
            <a:xfrm flipV="1">
              <a:off x="1878" y="760"/>
              <a:ext cx="692" cy="1114"/>
            </a:xfrm>
            <a:prstGeom prst="line">
              <a:avLst/>
            </a:prstGeom>
            <a:noFill/>
            <a:ln w="50800">
              <a:solidFill>
                <a:srgbClr val="FF0033"/>
              </a:solidFill>
              <a:round/>
              <a:headEnd type="none" w="sm" len="sm"/>
              <a:tailEnd type="stealth" w="med" len="lg"/>
            </a:ln>
            <a:effectLst/>
          </p:spPr>
          <p:txBody>
            <a:bodyPr wrap="none" anchor="ctr"/>
            <a:lstStyle/>
            <a:p>
              <a:endParaRPr lang="en-US"/>
            </a:p>
          </p:txBody>
        </p:sp>
        <p:sp>
          <p:nvSpPr>
            <p:cNvPr id="309361" name="Line 113"/>
            <p:cNvSpPr>
              <a:spLocks noChangeShapeType="1"/>
            </p:cNvSpPr>
            <p:nvPr/>
          </p:nvSpPr>
          <p:spPr bwMode="auto">
            <a:xfrm>
              <a:off x="2805" y="944"/>
              <a:ext cx="0" cy="258"/>
            </a:xfrm>
            <a:prstGeom prst="line">
              <a:avLst/>
            </a:prstGeom>
            <a:noFill/>
            <a:ln w="50800">
              <a:solidFill>
                <a:srgbClr val="FF0033"/>
              </a:solidFill>
              <a:round/>
              <a:headEnd type="none" w="sm" len="sm"/>
              <a:tailEnd type="stealth" w="med" len="lg"/>
            </a:ln>
            <a:effectLst/>
          </p:spPr>
          <p:txBody>
            <a:bodyPr wrap="none" anchor="ctr"/>
            <a:lstStyle/>
            <a:p>
              <a:endParaRPr lang="en-US"/>
            </a:p>
          </p:txBody>
        </p:sp>
        <p:grpSp>
          <p:nvGrpSpPr>
            <p:cNvPr id="309362" name="Group 114"/>
            <p:cNvGrpSpPr>
              <a:grpSpLocks/>
            </p:cNvGrpSpPr>
            <p:nvPr/>
          </p:nvGrpSpPr>
          <p:grpSpPr bwMode="auto">
            <a:xfrm>
              <a:off x="2165" y="720"/>
              <a:ext cx="192" cy="167"/>
              <a:chOff x="2304" y="1753"/>
              <a:chExt cx="192" cy="167"/>
            </a:xfrm>
          </p:grpSpPr>
          <p:sp>
            <p:nvSpPr>
              <p:cNvPr id="309363" name="Oval 115"/>
              <p:cNvSpPr>
                <a:spLocks noChangeArrowheads="1"/>
              </p:cNvSpPr>
              <p:nvPr/>
            </p:nvSpPr>
            <p:spPr bwMode="auto">
              <a:xfrm>
                <a:off x="2312" y="1753"/>
                <a:ext cx="176" cy="79"/>
              </a:xfrm>
              <a:prstGeom prst="ellipse">
                <a:avLst/>
              </a:prstGeom>
              <a:noFill/>
              <a:ln w="25400">
                <a:solidFill>
                  <a:schemeClr val="hlink"/>
                </a:solidFill>
                <a:round/>
                <a:headEnd/>
                <a:tailEnd/>
              </a:ln>
              <a:effectLst/>
            </p:spPr>
            <p:txBody>
              <a:bodyPr wrap="none" anchor="ctr"/>
              <a:lstStyle/>
              <a:p>
                <a:endParaRPr lang="en-US"/>
              </a:p>
            </p:txBody>
          </p:sp>
          <p:sp>
            <p:nvSpPr>
              <p:cNvPr id="309364" name="Arc 116"/>
              <p:cNvSpPr>
                <a:spLocks/>
              </p:cNvSpPr>
              <p:nvPr/>
            </p:nvSpPr>
            <p:spPr bwMode="auto">
              <a:xfrm>
                <a:off x="2305" y="1856"/>
                <a:ext cx="96" cy="64"/>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hlink"/>
                </a:solidFill>
                <a:round/>
                <a:headEnd type="none" w="sm" len="sm"/>
                <a:tailEnd type="none" w="sm" len="sm"/>
              </a:ln>
              <a:effectLst/>
            </p:spPr>
            <p:txBody>
              <a:bodyPr wrap="none" anchor="ctr"/>
              <a:lstStyle/>
              <a:p>
                <a:endParaRPr lang="en-US"/>
              </a:p>
            </p:txBody>
          </p:sp>
          <p:sp>
            <p:nvSpPr>
              <p:cNvPr id="309365" name="Arc 117"/>
              <p:cNvSpPr>
                <a:spLocks/>
              </p:cNvSpPr>
              <p:nvPr/>
            </p:nvSpPr>
            <p:spPr bwMode="auto">
              <a:xfrm>
                <a:off x="2400" y="1856"/>
                <a:ext cx="96" cy="64"/>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hlink"/>
                </a:solidFill>
                <a:round/>
                <a:headEnd type="none" w="sm" len="sm"/>
                <a:tailEnd type="none" w="sm" len="sm"/>
              </a:ln>
              <a:effectLst/>
            </p:spPr>
            <p:txBody>
              <a:bodyPr wrap="none" anchor="ctr"/>
              <a:lstStyle/>
              <a:p>
                <a:endParaRPr lang="en-US"/>
              </a:p>
            </p:txBody>
          </p:sp>
          <p:sp>
            <p:nvSpPr>
              <p:cNvPr id="309366" name="Line 118"/>
              <p:cNvSpPr>
                <a:spLocks noChangeShapeType="1"/>
              </p:cNvSpPr>
              <p:nvPr/>
            </p:nvSpPr>
            <p:spPr bwMode="auto">
              <a:xfrm>
                <a:off x="2304" y="1808"/>
                <a:ext cx="0" cy="65"/>
              </a:xfrm>
              <a:prstGeom prst="line">
                <a:avLst/>
              </a:prstGeom>
              <a:noFill/>
              <a:ln w="25400">
                <a:solidFill>
                  <a:schemeClr val="hlink"/>
                </a:solidFill>
                <a:round/>
                <a:headEnd type="none" w="sm" len="sm"/>
                <a:tailEnd type="none" w="sm" len="sm"/>
              </a:ln>
              <a:effectLst/>
            </p:spPr>
            <p:txBody>
              <a:bodyPr wrap="none" anchor="ctr"/>
              <a:lstStyle/>
              <a:p>
                <a:endParaRPr lang="en-US"/>
              </a:p>
            </p:txBody>
          </p:sp>
          <p:sp>
            <p:nvSpPr>
              <p:cNvPr id="309367" name="Line 119"/>
              <p:cNvSpPr>
                <a:spLocks noChangeShapeType="1"/>
              </p:cNvSpPr>
              <p:nvPr/>
            </p:nvSpPr>
            <p:spPr bwMode="auto">
              <a:xfrm>
                <a:off x="2496" y="1808"/>
                <a:ext cx="0" cy="49"/>
              </a:xfrm>
              <a:prstGeom prst="line">
                <a:avLst/>
              </a:prstGeom>
              <a:noFill/>
              <a:ln w="25400">
                <a:solidFill>
                  <a:schemeClr val="hlink"/>
                </a:solidFill>
                <a:round/>
                <a:headEnd type="none" w="sm" len="sm"/>
                <a:tailEnd type="none" w="sm" len="sm"/>
              </a:ln>
              <a:effectLst/>
            </p:spPr>
            <p:txBody>
              <a:bodyPr wrap="none" anchor="ctr"/>
              <a:lstStyle/>
              <a:p>
                <a:endParaRPr lang="en-US"/>
              </a:p>
            </p:txBody>
          </p:sp>
        </p:grpSp>
        <p:sp>
          <p:nvSpPr>
            <p:cNvPr id="309368" name="Line 120"/>
            <p:cNvSpPr>
              <a:spLocks noChangeShapeType="1"/>
            </p:cNvSpPr>
            <p:nvPr/>
          </p:nvSpPr>
          <p:spPr bwMode="auto">
            <a:xfrm flipV="1">
              <a:off x="1891" y="890"/>
              <a:ext cx="337" cy="1607"/>
            </a:xfrm>
            <a:prstGeom prst="line">
              <a:avLst/>
            </a:prstGeom>
            <a:noFill/>
            <a:ln w="25400" cap="rnd">
              <a:solidFill>
                <a:schemeClr val="hlink"/>
              </a:solidFill>
              <a:prstDash val="sysDot"/>
              <a:round/>
              <a:headEnd type="none" w="sm" len="sm"/>
              <a:tailEnd type="none" w="sm" len="sm"/>
            </a:ln>
            <a:effectLst/>
          </p:spPr>
          <p:txBody>
            <a:bodyPr wrap="none" anchor="ctr"/>
            <a:lstStyle/>
            <a:p>
              <a:endParaRPr lang="en-US"/>
            </a:p>
          </p:txBody>
        </p:sp>
        <p:sp>
          <p:nvSpPr>
            <p:cNvPr id="309369" name="Line 121"/>
            <p:cNvSpPr>
              <a:spLocks noChangeShapeType="1"/>
            </p:cNvSpPr>
            <p:nvPr/>
          </p:nvSpPr>
          <p:spPr bwMode="auto">
            <a:xfrm flipH="1">
              <a:off x="2357" y="707"/>
              <a:ext cx="219" cy="92"/>
            </a:xfrm>
            <a:prstGeom prst="line">
              <a:avLst/>
            </a:prstGeom>
            <a:noFill/>
            <a:ln w="25400" cap="rnd">
              <a:solidFill>
                <a:schemeClr val="hlink"/>
              </a:solidFill>
              <a:prstDash val="sysDot"/>
              <a:round/>
              <a:headEnd type="none" w="sm" len="sm"/>
              <a:tailEnd type="none" w="sm" len="sm"/>
            </a:ln>
            <a:effectLst/>
          </p:spPr>
          <p:txBody>
            <a:bodyPr wrap="none" anchor="ctr"/>
            <a:lstStyle/>
            <a:p>
              <a:endParaRPr lang="en-US"/>
            </a:p>
          </p:txBody>
        </p:sp>
        <p:sp>
          <p:nvSpPr>
            <p:cNvPr id="309370" name="Rectangle 122"/>
            <p:cNvSpPr>
              <a:spLocks noChangeArrowheads="1"/>
            </p:cNvSpPr>
            <p:nvPr/>
          </p:nvSpPr>
          <p:spPr bwMode="auto">
            <a:xfrm>
              <a:off x="5229" y="792"/>
              <a:ext cx="414" cy="326"/>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1400" b="1">
                  <a:latin typeface="Arial" pitchFamily="34" charset="0"/>
                  <a:ea typeface="宋体" pitchFamily="2" charset="-122"/>
                </a:rPr>
                <a:t>OLTP</a:t>
              </a:r>
            </a:p>
            <a:p>
              <a:pPr eaLnBrk="0" hangingPunct="0"/>
              <a:r>
                <a:rPr lang="en-US" altLang="zh-CN" sz="1400" b="1">
                  <a:latin typeface="Arial" pitchFamily="34" charset="0"/>
                  <a:ea typeface="宋体" pitchFamily="2" charset="-122"/>
                </a:rPr>
                <a:t>Tools</a:t>
              </a:r>
            </a:p>
          </p:txBody>
        </p:sp>
        <p:grpSp>
          <p:nvGrpSpPr>
            <p:cNvPr id="309371" name="Group 123"/>
            <p:cNvGrpSpPr>
              <a:grpSpLocks/>
            </p:cNvGrpSpPr>
            <p:nvPr/>
          </p:nvGrpSpPr>
          <p:grpSpPr bwMode="auto">
            <a:xfrm>
              <a:off x="5199" y="557"/>
              <a:ext cx="318" cy="337"/>
              <a:chOff x="5303" y="161"/>
              <a:chExt cx="318" cy="337"/>
            </a:xfrm>
          </p:grpSpPr>
          <p:sp>
            <p:nvSpPr>
              <p:cNvPr id="309372" name="Line 124"/>
              <p:cNvSpPr>
                <a:spLocks noChangeShapeType="1"/>
              </p:cNvSpPr>
              <p:nvPr/>
            </p:nvSpPr>
            <p:spPr bwMode="auto">
              <a:xfrm>
                <a:off x="5303" y="234"/>
                <a:ext cx="0" cy="177"/>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9373" name="Line 125"/>
              <p:cNvSpPr>
                <a:spLocks noChangeShapeType="1"/>
              </p:cNvSpPr>
              <p:nvPr/>
            </p:nvSpPr>
            <p:spPr bwMode="auto">
              <a:xfrm>
                <a:off x="5303" y="234"/>
                <a:ext cx="161"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9374" name="Line 126"/>
              <p:cNvSpPr>
                <a:spLocks noChangeShapeType="1"/>
              </p:cNvSpPr>
              <p:nvPr/>
            </p:nvSpPr>
            <p:spPr bwMode="auto">
              <a:xfrm>
                <a:off x="5303" y="411"/>
                <a:ext cx="161"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9375" name="Rectangle 127"/>
              <p:cNvSpPr>
                <a:spLocks noChangeArrowheads="1"/>
              </p:cNvSpPr>
              <p:nvPr/>
            </p:nvSpPr>
            <p:spPr bwMode="auto">
              <a:xfrm>
                <a:off x="5468" y="161"/>
                <a:ext cx="153" cy="145"/>
              </a:xfrm>
              <a:prstGeom prst="rect">
                <a:avLst/>
              </a:prstGeom>
              <a:noFill/>
              <a:ln w="12700">
                <a:solidFill>
                  <a:schemeClr val="tx1"/>
                </a:solidFill>
                <a:miter lim="800000"/>
                <a:headEnd/>
                <a:tailEnd/>
              </a:ln>
              <a:effectLst/>
            </p:spPr>
            <p:txBody>
              <a:bodyPr wrap="none" anchor="ctr"/>
              <a:lstStyle/>
              <a:p>
                <a:endParaRPr lang="en-US"/>
              </a:p>
            </p:txBody>
          </p:sp>
          <p:sp>
            <p:nvSpPr>
              <p:cNvPr id="309376" name="Rectangle 128"/>
              <p:cNvSpPr>
                <a:spLocks noChangeArrowheads="1"/>
              </p:cNvSpPr>
              <p:nvPr/>
            </p:nvSpPr>
            <p:spPr bwMode="auto">
              <a:xfrm>
                <a:off x="5468" y="353"/>
                <a:ext cx="153" cy="145"/>
              </a:xfrm>
              <a:prstGeom prst="rect">
                <a:avLst/>
              </a:prstGeom>
              <a:noFill/>
              <a:ln w="12700">
                <a:solidFill>
                  <a:schemeClr val="tx1"/>
                </a:solidFill>
                <a:miter lim="800000"/>
                <a:headEnd/>
                <a:tailEnd/>
              </a:ln>
              <a:effectLst/>
            </p:spPr>
            <p:txBody>
              <a:bodyPr wrap="none" anchor="ctr"/>
              <a:lstStyle/>
              <a:p>
                <a:endParaRPr lang="en-US"/>
              </a:p>
            </p:txBody>
          </p:sp>
        </p:grpSp>
        <p:sp>
          <p:nvSpPr>
            <p:cNvPr id="309377" name="Line 129"/>
            <p:cNvSpPr>
              <a:spLocks noChangeShapeType="1"/>
            </p:cNvSpPr>
            <p:nvPr/>
          </p:nvSpPr>
          <p:spPr bwMode="auto">
            <a:xfrm flipV="1">
              <a:off x="3096" y="720"/>
              <a:ext cx="2109" cy="0"/>
            </a:xfrm>
            <a:prstGeom prst="line">
              <a:avLst/>
            </a:prstGeom>
            <a:noFill/>
            <a:ln w="12700">
              <a:solidFill>
                <a:srgbClr val="000000"/>
              </a:solidFill>
              <a:round/>
              <a:headEnd type="none" w="sm" len="sm"/>
              <a:tailEnd type="none" w="med" len="lg"/>
            </a:ln>
            <a:effectLst/>
          </p:spPr>
          <p:txBody>
            <a:bodyPr wrap="none" anchor="ctr"/>
            <a:lstStyle/>
            <a:p>
              <a:endParaRPr lang="en-US"/>
            </a:p>
          </p:txBody>
        </p:sp>
        <p:grpSp>
          <p:nvGrpSpPr>
            <p:cNvPr id="309378" name="Group 130"/>
            <p:cNvGrpSpPr>
              <a:grpSpLocks/>
            </p:cNvGrpSpPr>
            <p:nvPr/>
          </p:nvGrpSpPr>
          <p:grpSpPr bwMode="auto">
            <a:xfrm>
              <a:off x="82" y="1202"/>
              <a:ext cx="1105" cy="2252"/>
              <a:chOff x="175" y="817"/>
              <a:chExt cx="1105" cy="2252"/>
            </a:xfrm>
          </p:grpSpPr>
          <p:sp>
            <p:nvSpPr>
              <p:cNvPr id="309379" name="Line 131"/>
              <p:cNvSpPr>
                <a:spLocks noChangeShapeType="1"/>
              </p:cNvSpPr>
              <p:nvPr/>
            </p:nvSpPr>
            <p:spPr bwMode="auto">
              <a:xfrm>
                <a:off x="859" y="960"/>
                <a:ext cx="421" cy="500"/>
              </a:xfrm>
              <a:prstGeom prst="line">
                <a:avLst/>
              </a:prstGeom>
              <a:noFill/>
              <a:ln w="50800">
                <a:solidFill>
                  <a:srgbClr val="FF0033"/>
                </a:solidFill>
                <a:round/>
                <a:headEnd type="none" w="sm" len="sm"/>
                <a:tailEnd type="stealth" w="med" len="lg"/>
              </a:ln>
              <a:effectLst/>
            </p:spPr>
            <p:txBody>
              <a:bodyPr wrap="none" anchor="ctr"/>
              <a:lstStyle/>
              <a:p>
                <a:endParaRPr lang="en-US"/>
              </a:p>
            </p:txBody>
          </p:sp>
          <p:sp>
            <p:nvSpPr>
              <p:cNvPr id="309380" name="Rectangle 132"/>
              <p:cNvSpPr>
                <a:spLocks noChangeArrowheads="1"/>
              </p:cNvSpPr>
              <p:nvPr/>
            </p:nvSpPr>
            <p:spPr bwMode="auto">
              <a:xfrm>
                <a:off x="373" y="2621"/>
                <a:ext cx="589" cy="448"/>
              </a:xfrm>
              <a:prstGeom prst="rect">
                <a:avLst/>
              </a:prstGeom>
              <a:noFill/>
              <a:ln w="9525">
                <a:noFill/>
                <a:miter lim="800000"/>
                <a:headEnd/>
                <a:tailEnd/>
              </a:ln>
              <a:effectLst/>
            </p:spPr>
            <p:txBody>
              <a:bodyPr wrap="none" lIns="73025" tIns="36512" rIns="73025" bIns="36512">
                <a:spAutoFit/>
              </a:bodyPr>
              <a:lstStyle/>
              <a:p>
                <a:pPr algn="ctr" defTabSz="585788" eaLnBrk="0" hangingPunct="0"/>
                <a:r>
                  <a:rPr lang="en-US" altLang="zh-CN" sz="1400">
                    <a:latin typeface="Arial" pitchFamily="34" charset="0"/>
                    <a:ea typeface="宋体" pitchFamily="2" charset="-122"/>
                  </a:rPr>
                  <a:t>Data</a:t>
                </a:r>
              </a:p>
              <a:p>
                <a:pPr algn="ctr" defTabSz="585788" eaLnBrk="0" hangingPunct="0"/>
                <a:r>
                  <a:rPr lang="en-US" altLang="zh-CN" sz="1400">
                    <a:latin typeface="Arial" pitchFamily="34" charset="0"/>
                    <a:ea typeface="宋体" pitchFamily="2" charset="-122"/>
                  </a:rPr>
                  <a:t>Cleansing</a:t>
                </a:r>
              </a:p>
              <a:p>
                <a:pPr algn="ctr" defTabSz="585788" eaLnBrk="0" hangingPunct="0"/>
                <a:r>
                  <a:rPr lang="en-US" altLang="zh-CN" sz="1400">
                    <a:latin typeface="Arial" pitchFamily="34" charset="0"/>
                    <a:ea typeface="宋体" pitchFamily="2" charset="-122"/>
                  </a:rPr>
                  <a:t>Tool</a:t>
                </a:r>
              </a:p>
            </p:txBody>
          </p:sp>
          <p:sp>
            <p:nvSpPr>
              <p:cNvPr id="309381" name="Oval 133"/>
              <p:cNvSpPr>
                <a:spLocks noChangeArrowheads="1"/>
              </p:cNvSpPr>
              <p:nvPr/>
            </p:nvSpPr>
            <p:spPr bwMode="auto">
              <a:xfrm>
                <a:off x="423" y="817"/>
                <a:ext cx="422" cy="106"/>
              </a:xfrm>
              <a:prstGeom prst="ellipse">
                <a:avLst/>
              </a:prstGeom>
              <a:noFill/>
              <a:ln w="12700">
                <a:solidFill>
                  <a:schemeClr val="tx1"/>
                </a:solidFill>
                <a:round/>
                <a:headEnd/>
                <a:tailEnd/>
              </a:ln>
              <a:effectLst/>
            </p:spPr>
            <p:txBody>
              <a:bodyPr wrap="none" anchor="ctr"/>
              <a:lstStyle/>
              <a:p>
                <a:endParaRPr lang="en-US"/>
              </a:p>
            </p:txBody>
          </p:sp>
          <p:sp>
            <p:nvSpPr>
              <p:cNvPr id="309382" name="Arc 134"/>
              <p:cNvSpPr>
                <a:spLocks/>
              </p:cNvSpPr>
              <p:nvPr/>
            </p:nvSpPr>
            <p:spPr bwMode="auto">
              <a:xfrm>
                <a:off x="420" y="946"/>
                <a:ext cx="215" cy="7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type="none" w="sm" len="sm"/>
                <a:tailEnd type="none" w="sm" len="sm"/>
              </a:ln>
              <a:effectLst/>
            </p:spPr>
            <p:txBody>
              <a:bodyPr wrap="none" anchor="ctr"/>
              <a:lstStyle/>
              <a:p>
                <a:endParaRPr lang="en-US"/>
              </a:p>
            </p:txBody>
          </p:sp>
          <p:sp>
            <p:nvSpPr>
              <p:cNvPr id="309383" name="Arc 135"/>
              <p:cNvSpPr>
                <a:spLocks/>
              </p:cNvSpPr>
              <p:nvPr/>
            </p:nvSpPr>
            <p:spPr bwMode="auto">
              <a:xfrm>
                <a:off x="634" y="946"/>
                <a:ext cx="215" cy="7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none" w="sm" len="sm"/>
                <a:tailEnd type="none" w="sm" len="sm"/>
              </a:ln>
              <a:effectLst/>
            </p:spPr>
            <p:txBody>
              <a:bodyPr wrap="none" anchor="ctr"/>
              <a:lstStyle/>
              <a:p>
                <a:endParaRPr lang="en-US"/>
              </a:p>
            </p:txBody>
          </p:sp>
          <p:sp>
            <p:nvSpPr>
              <p:cNvPr id="309384" name="Line 136"/>
              <p:cNvSpPr>
                <a:spLocks noChangeShapeType="1"/>
              </p:cNvSpPr>
              <p:nvPr/>
            </p:nvSpPr>
            <p:spPr bwMode="auto">
              <a:xfrm>
                <a:off x="419" y="888"/>
                <a:ext cx="0" cy="77"/>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9385" name="Line 137"/>
              <p:cNvSpPr>
                <a:spLocks noChangeShapeType="1"/>
              </p:cNvSpPr>
              <p:nvPr/>
            </p:nvSpPr>
            <p:spPr bwMode="auto">
              <a:xfrm>
                <a:off x="849" y="888"/>
                <a:ext cx="0" cy="59"/>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9386" name="Oval 138"/>
              <p:cNvSpPr>
                <a:spLocks noChangeArrowheads="1"/>
              </p:cNvSpPr>
              <p:nvPr/>
            </p:nvSpPr>
            <p:spPr bwMode="auto">
              <a:xfrm>
                <a:off x="421" y="1273"/>
                <a:ext cx="422" cy="106"/>
              </a:xfrm>
              <a:prstGeom prst="ellipse">
                <a:avLst/>
              </a:prstGeom>
              <a:noFill/>
              <a:ln w="12700">
                <a:solidFill>
                  <a:schemeClr val="tx1"/>
                </a:solidFill>
                <a:round/>
                <a:headEnd/>
                <a:tailEnd/>
              </a:ln>
              <a:effectLst/>
            </p:spPr>
            <p:txBody>
              <a:bodyPr wrap="none" anchor="ctr"/>
              <a:lstStyle/>
              <a:p>
                <a:endParaRPr lang="en-US"/>
              </a:p>
            </p:txBody>
          </p:sp>
          <p:sp>
            <p:nvSpPr>
              <p:cNvPr id="309387" name="Arc 139"/>
              <p:cNvSpPr>
                <a:spLocks/>
              </p:cNvSpPr>
              <p:nvPr/>
            </p:nvSpPr>
            <p:spPr bwMode="auto">
              <a:xfrm>
                <a:off x="418" y="1402"/>
                <a:ext cx="215" cy="7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type="none" w="sm" len="sm"/>
                <a:tailEnd type="none" w="sm" len="sm"/>
              </a:ln>
              <a:effectLst/>
            </p:spPr>
            <p:txBody>
              <a:bodyPr wrap="none" anchor="ctr"/>
              <a:lstStyle/>
              <a:p>
                <a:endParaRPr lang="en-US"/>
              </a:p>
            </p:txBody>
          </p:sp>
          <p:sp>
            <p:nvSpPr>
              <p:cNvPr id="309388" name="Arc 140"/>
              <p:cNvSpPr>
                <a:spLocks/>
              </p:cNvSpPr>
              <p:nvPr/>
            </p:nvSpPr>
            <p:spPr bwMode="auto">
              <a:xfrm>
                <a:off x="632" y="1402"/>
                <a:ext cx="215" cy="7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none" w="sm" len="sm"/>
                <a:tailEnd type="none" w="sm" len="sm"/>
              </a:ln>
              <a:effectLst/>
            </p:spPr>
            <p:txBody>
              <a:bodyPr wrap="none" anchor="ctr"/>
              <a:lstStyle/>
              <a:p>
                <a:endParaRPr lang="en-US"/>
              </a:p>
            </p:txBody>
          </p:sp>
          <p:sp>
            <p:nvSpPr>
              <p:cNvPr id="309389" name="Line 141"/>
              <p:cNvSpPr>
                <a:spLocks noChangeShapeType="1"/>
              </p:cNvSpPr>
              <p:nvPr/>
            </p:nvSpPr>
            <p:spPr bwMode="auto">
              <a:xfrm>
                <a:off x="417" y="1344"/>
                <a:ext cx="0" cy="77"/>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9390" name="Line 142"/>
              <p:cNvSpPr>
                <a:spLocks noChangeShapeType="1"/>
              </p:cNvSpPr>
              <p:nvPr/>
            </p:nvSpPr>
            <p:spPr bwMode="auto">
              <a:xfrm>
                <a:off x="847" y="1344"/>
                <a:ext cx="0" cy="59"/>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9391" name="Oval 143"/>
              <p:cNvSpPr>
                <a:spLocks noChangeArrowheads="1"/>
              </p:cNvSpPr>
              <p:nvPr/>
            </p:nvSpPr>
            <p:spPr bwMode="auto">
              <a:xfrm>
                <a:off x="423" y="1700"/>
                <a:ext cx="422" cy="106"/>
              </a:xfrm>
              <a:prstGeom prst="ellipse">
                <a:avLst/>
              </a:prstGeom>
              <a:noFill/>
              <a:ln w="12700">
                <a:solidFill>
                  <a:schemeClr val="tx1"/>
                </a:solidFill>
                <a:round/>
                <a:headEnd/>
                <a:tailEnd/>
              </a:ln>
              <a:effectLst/>
            </p:spPr>
            <p:txBody>
              <a:bodyPr wrap="none" anchor="ctr"/>
              <a:lstStyle/>
              <a:p>
                <a:endParaRPr lang="en-US"/>
              </a:p>
            </p:txBody>
          </p:sp>
          <p:sp>
            <p:nvSpPr>
              <p:cNvPr id="309392" name="Arc 144"/>
              <p:cNvSpPr>
                <a:spLocks/>
              </p:cNvSpPr>
              <p:nvPr/>
            </p:nvSpPr>
            <p:spPr bwMode="auto">
              <a:xfrm>
                <a:off x="420" y="1829"/>
                <a:ext cx="215" cy="7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type="none" w="sm" len="sm"/>
                <a:tailEnd type="none" w="sm" len="sm"/>
              </a:ln>
              <a:effectLst/>
            </p:spPr>
            <p:txBody>
              <a:bodyPr wrap="none" anchor="ctr"/>
              <a:lstStyle/>
              <a:p>
                <a:endParaRPr lang="en-US"/>
              </a:p>
            </p:txBody>
          </p:sp>
          <p:sp>
            <p:nvSpPr>
              <p:cNvPr id="309393" name="Arc 145"/>
              <p:cNvSpPr>
                <a:spLocks/>
              </p:cNvSpPr>
              <p:nvPr/>
            </p:nvSpPr>
            <p:spPr bwMode="auto">
              <a:xfrm>
                <a:off x="634" y="1829"/>
                <a:ext cx="215" cy="7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none" w="sm" len="sm"/>
                <a:tailEnd type="none" w="sm" len="sm"/>
              </a:ln>
              <a:effectLst/>
            </p:spPr>
            <p:txBody>
              <a:bodyPr wrap="none" anchor="ctr"/>
              <a:lstStyle/>
              <a:p>
                <a:endParaRPr lang="en-US"/>
              </a:p>
            </p:txBody>
          </p:sp>
          <p:sp>
            <p:nvSpPr>
              <p:cNvPr id="309394" name="Line 146"/>
              <p:cNvSpPr>
                <a:spLocks noChangeShapeType="1"/>
              </p:cNvSpPr>
              <p:nvPr/>
            </p:nvSpPr>
            <p:spPr bwMode="auto">
              <a:xfrm>
                <a:off x="419" y="1771"/>
                <a:ext cx="0" cy="77"/>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9395" name="Line 147"/>
              <p:cNvSpPr>
                <a:spLocks noChangeShapeType="1"/>
              </p:cNvSpPr>
              <p:nvPr/>
            </p:nvSpPr>
            <p:spPr bwMode="auto">
              <a:xfrm>
                <a:off x="849" y="1771"/>
                <a:ext cx="0" cy="59"/>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9396" name="Oval 148"/>
              <p:cNvSpPr>
                <a:spLocks noChangeArrowheads="1"/>
              </p:cNvSpPr>
              <p:nvPr/>
            </p:nvSpPr>
            <p:spPr bwMode="auto">
              <a:xfrm>
                <a:off x="423" y="2161"/>
                <a:ext cx="422" cy="106"/>
              </a:xfrm>
              <a:prstGeom prst="ellipse">
                <a:avLst/>
              </a:prstGeom>
              <a:noFill/>
              <a:ln w="12700">
                <a:solidFill>
                  <a:schemeClr val="tx1"/>
                </a:solidFill>
                <a:round/>
                <a:headEnd/>
                <a:tailEnd/>
              </a:ln>
              <a:effectLst/>
            </p:spPr>
            <p:txBody>
              <a:bodyPr wrap="none" anchor="ctr"/>
              <a:lstStyle/>
              <a:p>
                <a:endParaRPr lang="en-US"/>
              </a:p>
            </p:txBody>
          </p:sp>
          <p:sp>
            <p:nvSpPr>
              <p:cNvPr id="309397" name="Arc 149"/>
              <p:cNvSpPr>
                <a:spLocks/>
              </p:cNvSpPr>
              <p:nvPr/>
            </p:nvSpPr>
            <p:spPr bwMode="auto">
              <a:xfrm>
                <a:off x="420" y="2290"/>
                <a:ext cx="215" cy="7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type="none" w="sm" len="sm"/>
                <a:tailEnd type="none" w="sm" len="sm"/>
              </a:ln>
              <a:effectLst/>
            </p:spPr>
            <p:txBody>
              <a:bodyPr wrap="none" anchor="ctr"/>
              <a:lstStyle/>
              <a:p>
                <a:endParaRPr lang="en-US"/>
              </a:p>
            </p:txBody>
          </p:sp>
          <p:sp>
            <p:nvSpPr>
              <p:cNvPr id="309398" name="Arc 150"/>
              <p:cNvSpPr>
                <a:spLocks/>
              </p:cNvSpPr>
              <p:nvPr/>
            </p:nvSpPr>
            <p:spPr bwMode="auto">
              <a:xfrm>
                <a:off x="634" y="2290"/>
                <a:ext cx="215" cy="7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none" w="sm" len="sm"/>
                <a:tailEnd type="none" w="sm" len="sm"/>
              </a:ln>
              <a:effectLst/>
            </p:spPr>
            <p:txBody>
              <a:bodyPr wrap="none" anchor="ctr"/>
              <a:lstStyle/>
              <a:p>
                <a:endParaRPr lang="en-US"/>
              </a:p>
            </p:txBody>
          </p:sp>
          <p:sp>
            <p:nvSpPr>
              <p:cNvPr id="309399" name="Line 151"/>
              <p:cNvSpPr>
                <a:spLocks noChangeShapeType="1"/>
              </p:cNvSpPr>
              <p:nvPr/>
            </p:nvSpPr>
            <p:spPr bwMode="auto">
              <a:xfrm>
                <a:off x="419" y="2232"/>
                <a:ext cx="0" cy="77"/>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9400" name="Line 152"/>
              <p:cNvSpPr>
                <a:spLocks noChangeShapeType="1"/>
              </p:cNvSpPr>
              <p:nvPr/>
            </p:nvSpPr>
            <p:spPr bwMode="auto">
              <a:xfrm>
                <a:off x="849" y="2232"/>
                <a:ext cx="0" cy="59"/>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9401" name="Rectangle 153"/>
              <p:cNvSpPr>
                <a:spLocks noChangeArrowheads="1"/>
              </p:cNvSpPr>
              <p:nvPr/>
            </p:nvSpPr>
            <p:spPr bwMode="auto">
              <a:xfrm>
                <a:off x="362" y="1028"/>
                <a:ext cx="589" cy="180"/>
              </a:xfrm>
              <a:prstGeom prst="rect">
                <a:avLst/>
              </a:prstGeom>
              <a:noFill/>
              <a:ln w="9525">
                <a:noFill/>
                <a:miter lim="800000"/>
                <a:headEnd/>
                <a:tailEnd/>
              </a:ln>
              <a:effectLst/>
            </p:spPr>
            <p:txBody>
              <a:bodyPr wrap="none" lIns="73025" tIns="36512" rIns="73025" bIns="36512">
                <a:spAutoFit/>
              </a:bodyPr>
              <a:lstStyle/>
              <a:p>
                <a:pPr algn="ctr" defTabSz="585788" eaLnBrk="0" hangingPunct="0"/>
                <a:r>
                  <a:rPr lang="en-US" altLang="zh-CN" sz="1400">
                    <a:latin typeface="Arial" pitchFamily="34" charset="0"/>
                    <a:ea typeface="宋体" pitchFamily="2" charset="-122"/>
                  </a:rPr>
                  <a:t>Relational</a:t>
                </a:r>
              </a:p>
            </p:txBody>
          </p:sp>
          <p:sp>
            <p:nvSpPr>
              <p:cNvPr id="309402" name="Rectangle 154"/>
              <p:cNvSpPr>
                <a:spLocks noChangeArrowheads="1"/>
              </p:cNvSpPr>
              <p:nvPr/>
            </p:nvSpPr>
            <p:spPr bwMode="auto">
              <a:xfrm>
                <a:off x="248" y="1489"/>
                <a:ext cx="813" cy="180"/>
              </a:xfrm>
              <a:prstGeom prst="rect">
                <a:avLst/>
              </a:prstGeom>
              <a:noFill/>
              <a:ln w="9525">
                <a:noFill/>
                <a:miter lim="800000"/>
                <a:headEnd/>
                <a:tailEnd/>
              </a:ln>
              <a:effectLst/>
            </p:spPr>
            <p:txBody>
              <a:bodyPr wrap="none" lIns="73025" tIns="36512" rIns="73025" bIns="36512">
                <a:spAutoFit/>
              </a:bodyPr>
              <a:lstStyle/>
              <a:p>
                <a:pPr algn="ctr" defTabSz="585788" eaLnBrk="0" hangingPunct="0"/>
                <a:r>
                  <a:rPr lang="en-US" altLang="zh-CN" sz="1400">
                    <a:latin typeface="Arial" pitchFamily="34" charset="0"/>
                    <a:ea typeface="宋体" pitchFamily="2" charset="-122"/>
                  </a:rPr>
                  <a:t>Appl. Package</a:t>
                </a:r>
              </a:p>
            </p:txBody>
          </p:sp>
          <p:sp>
            <p:nvSpPr>
              <p:cNvPr id="309403" name="Rectangle 155"/>
              <p:cNvSpPr>
                <a:spLocks noChangeArrowheads="1"/>
              </p:cNvSpPr>
              <p:nvPr/>
            </p:nvSpPr>
            <p:spPr bwMode="auto">
              <a:xfrm>
                <a:off x="428" y="1911"/>
                <a:ext cx="452" cy="180"/>
              </a:xfrm>
              <a:prstGeom prst="rect">
                <a:avLst/>
              </a:prstGeom>
              <a:noFill/>
              <a:ln w="9525">
                <a:noFill/>
                <a:miter lim="800000"/>
                <a:headEnd/>
                <a:tailEnd/>
              </a:ln>
              <a:effectLst/>
            </p:spPr>
            <p:txBody>
              <a:bodyPr wrap="none" lIns="73025" tIns="36512" rIns="73025" bIns="36512">
                <a:spAutoFit/>
              </a:bodyPr>
              <a:lstStyle/>
              <a:p>
                <a:pPr algn="ctr" defTabSz="585788" eaLnBrk="0" hangingPunct="0"/>
                <a:r>
                  <a:rPr lang="en-US" altLang="zh-CN" sz="1400">
                    <a:latin typeface="Arial" pitchFamily="34" charset="0"/>
                    <a:ea typeface="宋体" pitchFamily="2" charset="-122"/>
                  </a:rPr>
                  <a:t>Legacy</a:t>
                </a:r>
              </a:p>
            </p:txBody>
          </p:sp>
          <p:sp>
            <p:nvSpPr>
              <p:cNvPr id="309404" name="Rectangle 156"/>
              <p:cNvSpPr>
                <a:spLocks noChangeArrowheads="1"/>
              </p:cNvSpPr>
              <p:nvPr/>
            </p:nvSpPr>
            <p:spPr bwMode="auto">
              <a:xfrm>
                <a:off x="405" y="2372"/>
                <a:ext cx="502" cy="180"/>
              </a:xfrm>
              <a:prstGeom prst="rect">
                <a:avLst/>
              </a:prstGeom>
              <a:noFill/>
              <a:ln w="9525">
                <a:noFill/>
                <a:miter lim="800000"/>
                <a:headEnd/>
                <a:tailEnd/>
              </a:ln>
              <a:effectLst/>
            </p:spPr>
            <p:txBody>
              <a:bodyPr wrap="none" lIns="73025" tIns="36512" rIns="73025" bIns="36512">
                <a:spAutoFit/>
              </a:bodyPr>
              <a:lstStyle/>
              <a:p>
                <a:pPr algn="ctr" defTabSz="585788" eaLnBrk="0" hangingPunct="0"/>
                <a:r>
                  <a:rPr lang="en-US" altLang="zh-CN" sz="1400">
                    <a:latin typeface="Arial" pitchFamily="34" charset="0"/>
                    <a:ea typeface="宋体" pitchFamily="2" charset="-122"/>
                  </a:rPr>
                  <a:t>External</a:t>
                </a:r>
              </a:p>
            </p:txBody>
          </p:sp>
          <p:sp>
            <p:nvSpPr>
              <p:cNvPr id="309405" name="Line 157"/>
              <p:cNvSpPr>
                <a:spLocks noChangeShapeType="1"/>
              </p:cNvSpPr>
              <p:nvPr/>
            </p:nvSpPr>
            <p:spPr bwMode="auto">
              <a:xfrm>
                <a:off x="177" y="921"/>
                <a:ext cx="0" cy="1954"/>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9406" name="Line 158"/>
              <p:cNvSpPr>
                <a:spLocks noChangeShapeType="1"/>
              </p:cNvSpPr>
              <p:nvPr/>
            </p:nvSpPr>
            <p:spPr bwMode="auto">
              <a:xfrm flipH="1">
                <a:off x="177" y="917"/>
                <a:ext cx="243"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9407" name="Line 159"/>
              <p:cNvSpPr>
                <a:spLocks noChangeShapeType="1"/>
              </p:cNvSpPr>
              <p:nvPr/>
            </p:nvSpPr>
            <p:spPr bwMode="auto">
              <a:xfrm flipH="1">
                <a:off x="177" y="1388"/>
                <a:ext cx="243"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9408" name="Line 160"/>
              <p:cNvSpPr>
                <a:spLocks noChangeShapeType="1"/>
              </p:cNvSpPr>
              <p:nvPr/>
            </p:nvSpPr>
            <p:spPr bwMode="auto">
              <a:xfrm flipH="1">
                <a:off x="177" y="1816"/>
                <a:ext cx="229"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9409" name="Line 161"/>
              <p:cNvSpPr>
                <a:spLocks noChangeShapeType="1"/>
              </p:cNvSpPr>
              <p:nvPr/>
            </p:nvSpPr>
            <p:spPr bwMode="auto">
              <a:xfrm flipH="1">
                <a:off x="177" y="2259"/>
                <a:ext cx="229"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9410" name="Line 162"/>
              <p:cNvSpPr>
                <a:spLocks noChangeShapeType="1"/>
              </p:cNvSpPr>
              <p:nvPr/>
            </p:nvSpPr>
            <p:spPr bwMode="auto">
              <a:xfrm flipH="1">
                <a:off x="175" y="2869"/>
                <a:ext cx="163"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9411" name="Line 163"/>
              <p:cNvSpPr>
                <a:spLocks noChangeShapeType="1"/>
              </p:cNvSpPr>
              <p:nvPr/>
            </p:nvSpPr>
            <p:spPr bwMode="auto">
              <a:xfrm>
                <a:off x="870" y="1397"/>
                <a:ext cx="403" cy="151"/>
              </a:xfrm>
              <a:prstGeom prst="line">
                <a:avLst/>
              </a:prstGeom>
              <a:noFill/>
              <a:ln w="50800">
                <a:solidFill>
                  <a:srgbClr val="FF0033"/>
                </a:solidFill>
                <a:round/>
                <a:headEnd type="none" w="sm" len="sm"/>
                <a:tailEnd type="stealth" w="med" len="lg"/>
              </a:ln>
              <a:effectLst/>
            </p:spPr>
            <p:txBody>
              <a:bodyPr wrap="none" anchor="ctr"/>
              <a:lstStyle/>
              <a:p>
                <a:endParaRPr lang="en-US"/>
              </a:p>
            </p:txBody>
          </p:sp>
          <p:sp>
            <p:nvSpPr>
              <p:cNvPr id="309412" name="Line 164"/>
              <p:cNvSpPr>
                <a:spLocks noChangeShapeType="1"/>
              </p:cNvSpPr>
              <p:nvPr/>
            </p:nvSpPr>
            <p:spPr bwMode="auto">
              <a:xfrm flipV="1">
                <a:off x="870" y="1633"/>
                <a:ext cx="402" cy="189"/>
              </a:xfrm>
              <a:prstGeom prst="line">
                <a:avLst/>
              </a:prstGeom>
              <a:noFill/>
              <a:ln w="50800">
                <a:solidFill>
                  <a:srgbClr val="FF0033"/>
                </a:solidFill>
                <a:round/>
                <a:headEnd type="none" w="sm" len="sm"/>
                <a:tailEnd type="stealth" w="med" len="lg"/>
              </a:ln>
              <a:effectLst/>
            </p:spPr>
            <p:txBody>
              <a:bodyPr wrap="none" anchor="ctr"/>
              <a:lstStyle/>
              <a:p>
                <a:endParaRPr lang="en-US"/>
              </a:p>
            </p:txBody>
          </p:sp>
          <p:sp>
            <p:nvSpPr>
              <p:cNvPr id="309413" name="Line 165"/>
              <p:cNvSpPr>
                <a:spLocks noChangeShapeType="1"/>
              </p:cNvSpPr>
              <p:nvPr/>
            </p:nvSpPr>
            <p:spPr bwMode="auto">
              <a:xfrm flipV="1">
                <a:off x="870" y="1700"/>
                <a:ext cx="402" cy="569"/>
              </a:xfrm>
              <a:prstGeom prst="line">
                <a:avLst/>
              </a:prstGeom>
              <a:noFill/>
              <a:ln w="50800">
                <a:solidFill>
                  <a:srgbClr val="FF0033"/>
                </a:solidFill>
                <a:round/>
                <a:headEnd type="none" w="sm" len="sm"/>
                <a:tailEnd type="stealth" w="med" len="lg"/>
              </a:ln>
              <a:effectLst/>
            </p:spPr>
            <p:txBody>
              <a:bodyPr wrap="none" anchor="ctr"/>
              <a:lstStyle/>
              <a:p>
                <a:endParaRPr lang="en-US"/>
              </a:p>
            </p:txBody>
          </p:sp>
          <p:sp>
            <p:nvSpPr>
              <p:cNvPr id="309414" name="Rectangle 166"/>
              <p:cNvSpPr>
                <a:spLocks noChangeArrowheads="1"/>
              </p:cNvSpPr>
              <p:nvPr/>
            </p:nvSpPr>
            <p:spPr bwMode="auto">
              <a:xfrm>
                <a:off x="324" y="2602"/>
                <a:ext cx="668" cy="458"/>
              </a:xfrm>
              <a:prstGeom prst="rect">
                <a:avLst/>
              </a:prstGeom>
              <a:noFill/>
              <a:ln w="12700">
                <a:solidFill>
                  <a:schemeClr val="tx1"/>
                </a:solidFill>
                <a:miter lim="800000"/>
                <a:headEnd/>
                <a:tailEnd/>
              </a:ln>
              <a:effectLst/>
            </p:spPr>
            <p:txBody>
              <a:bodyPr wrap="none" anchor="ctr"/>
              <a:lstStyle/>
              <a:p>
                <a:endParaRPr lang="en-US"/>
              </a:p>
            </p:txBody>
          </p:sp>
        </p:grpSp>
        <p:grpSp>
          <p:nvGrpSpPr>
            <p:cNvPr id="309415" name="Group 167"/>
            <p:cNvGrpSpPr>
              <a:grpSpLocks/>
            </p:cNvGrpSpPr>
            <p:nvPr/>
          </p:nvGrpSpPr>
          <p:grpSpPr bwMode="auto">
            <a:xfrm>
              <a:off x="4549" y="2595"/>
              <a:ext cx="404" cy="609"/>
              <a:chOff x="4412" y="1556"/>
              <a:chExt cx="404" cy="609"/>
            </a:xfrm>
          </p:grpSpPr>
          <p:sp>
            <p:nvSpPr>
              <p:cNvPr id="309416" name="Rectangle 168"/>
              <p:cNvSpPr>
                <a:spLocks noChangeArrowheads="1"/>
              </p:cNvSpPr>
              <p:nvPr/>
            </p:nvSpPr>
            <p:spPr bwMode="auto">
              <a:xfrm>
                <a:off x="4438" y="1985"/>
                <a:ext cx="341" cy="180"/>
              </a:xfrm>
              <a:prstGeom prst="rect">
                <a:avLst/>
              </a:prstGeom>
              <a:noFill/>
              <a:ln w="9525">
                <a:noFill/>
                <a:miter lim="800000"/>
                <a:headEnd/>
                <a:tailEnd/>
              </a:ln>
              <a:effectLst/>
            </p:spPr>
            <p:txBody>
              <a:bodyPr wrap="none" lIns="73025" tIns="36512" rIns="73025" bIns="36512">
                <a:spAutoFit/>
              </a:bodyPr>
              <a:lstStyle/>
              <a:p>
                <a:pPr algn="ctr" defTabSz="585788" eaLnBrk="0" hangingPunct="0"/>
                <a:r>
                  <a:rPr lang="en-US" altLang="zh-CN" sz="1400">
                    <a:latin typeface="Arial" pitchFamily="34" charset="0"/>
                    <a:ea typeface="宋体" pitchFamily="2" charset="-122"/>
                  </a:rPr>
                  <a:t>MDB</a:t>
                </a:r>
              </a:p>
            </p:txBody>
          </p:sp>
          <p:grpSp>
            <p:nvGrpSpPr>
              <p:cNvPr id="309417" name="Group 169"/>
              <p:cNvGrpSpPr>
                <a:grpSpLocks/>
              </p:cNvGrpSpPr>
              <p:nvPr/>
            </p:nvGrpSpPr>
            <p:grpSpPr bwMode="auto">
              <a:xfrm>
                <a:off x="4412" y="1556"/>
                <a:ext cx="404" cy="400"/>
                <a:chOff x="4412" y="1556"/>
                <a:chExt cx="404" cy="400"/>
              </a:xfrm>
            </p:grpSpPr>
            <p:sp>
              <p:nvSpPr>
                <p:cNvPr id="309418" name="AutoShape 170"/>
                <p:cNvSpPr>
                  <a:spLocks noChangeArrowheads="1"/>
                </p:cNvSpPr>
                <p:nvPr/>
              </p:nvSpPr>
              <p:spPr bwMode="auto">
                <a:xfrm>
                  <a:off x="4413" y="1558"/>
                  <a:ext cx="403" cy="395"/>
                </a:xfrm>
                <a:prstGeom prst="cube">
                  <a:avLst>
                    <a:gd name="adj" fmla="val 23222"/>
                  </a:avLst>
                </a:prstGeom>
                <a:gradFill rotWithShape="0">
                  <a:gsLst>
                    <a:gs pos="0">
                      <a:srgbClr val="008080"/>
                    </a:gs>
                    <a:gs pos="100000">
                      <a:srgbClr val="008080">
                        <a:gamma/>
                        <a:shade val="20000"/>
                        <a:invGamma/>
                      </a:srgbClr>
                    </a:gs>
                  </a:gsLst>
                  <a:path path="rect">
                    <a:fillToRect l="50000" t="50000" r="50000" b="50000"/>
                  </a:path>
                </a:gradFill>
                <a:ln w="12700">
                  <a:solidFill>
                    <a:srgbClr val="F6BF69"/>
                  </a:solidFill>
                  <a:miter lim="800000"/>
                  <a:headEnd/>
                  <a:tailEnd/>
                </a:ln>
                <a:effectLst/>
              </p:spPr>
              <p:txBody>
                <a:bodyPr wrap="none" anchor="ctr"/>
                <a:lstStyle/>
                <a:p>
                  <a:endParaRPr lang="en-US"/>
                </a:p>
              </p:txBody>
            </p:sp>
            <p:sp>
              <p:nvSpPr>
                <p:cNvPr id="309419" name="Freeform 171"/>
                <p:cNvSpPr>
                  <a:spLocks/>
                </p:cNvSpPr>
                <p:nvPr/>
              </p:nvSpPr>
              <p:spPr bwMode="auto">
                <a:xfrm>
                  <a:off x="4494" y="1556"/>
                  <a:ext cx="82" cy="400"/>
                </a:xfrm>
                <a:custGeom>
                  <a:avLst/>
                  <a:gdLst/>
                  <a:ahLst/>
                  <a:cxnLst>
                    <a:cxn ang="0">
                      <a:pos x="0" y="399"/>
                    </a:cxn>
                    <a:cxn ang="0">
                      <a:pos x="0" y="93"/>
                    </a:cxn>
                    <a:cxn ang="0">
                      <a:pos x="81" y="0"/>
                    </a:cxn>
                  </a:cxnLst>
                  <a:rect l="0" t="0" r="r" b="b"/>
                  <a:pathLst>
                    <a:path w="82" h="400">
                      <a:moveTo>
                        <a:pt x="0" y="399"/>
                      </a:moveTo>
                      <a:lnTo>
                        <a:pt x="0" y="93"/>
                      </a:lnTo>
                      <a:lnTo>
                        <a:pt x="81" y="0"/>
                      </a:lnTo>
                    </a:path>
                  </a:pathLst>
                </a:custGeom>
                <a:noFill/>
                <a:ln w="12700" cap="rnd" cmpd="sng">
                  <a:solidFill>
                    <a:srgbClr val="F6BF69"/>
                  </a:solidFill>
                  <a:prstDash val="solid"/>
                  <a:round/>
                  <a:headEnd type="none" w="sm" len="sm"/>
                  <a:tailEnd type="none" w="sm" len="sm"/>
                </a:ln>
                <a:effectLst/>
              </p:spPr>
              <p:txBody>
                <a:bodyPr/>
                <a:lstStyle/>
                <a:p>
                  <a:endParaRPr lang="en-US"/>
                </a:p>
              </p:txBody>
            </p:sp>
            <p:sp>
              <p:nvSpPr>
                <p:cNvPr id="309420" name="Freeform 172"/>
                <p:cNvSpPr>
                  <a:spLocks/>
                </p:cNvSpPr>
                <p:nvPr/>
              </p:nvSpPr>
              <p:spPr bwMode="auto">
                <a:xfrm>
                  <a:off x="4568" y="1556"/>
                  <a:ext cx="85" cy="400"/>
                </a:xfrm>
                <a:custGeom>
                  <a:avLst/>
                  <a:gdLst/>
                  <a:ahLst/>
                  <a:cxnLst>
                    <a:cxn ang="0">
                      <a:pos x="0" y="399"/>
                    </a:cxn>
                    <a:cxn ang="0">
                      <a:pos x="0" y="93"/>
                    </a:cxn>
                    <a:cxn ang="0">
                      <a:pos x="84" y="0"/>
                    </a:cxn>
                  </a:cxnLst>
                  <a:rect l="0" t="0" r="r" b="b"/>
                  <a:pathLst>
                    <a:path w="85" h="400">
                      <a:moveTo>
                        <a:pt x="0" y="399"/>
                      </a:moveTo>
                      <a:lnTo>
                        <a:pt x="0" y="93"/>
                      </a:lnTo>
                      <a:lnTo>
                        <a:pt x="84" y="0"/>
                      </a:lnTo>
                    </a:path>
                  </a:pathLst>
                </a:custGeom>
                <a:noFill/>
                <a:ln w="12700" cap="rnd" cmpd="sng">
                  <a:solidFill>
                    <a:srgbClr val="F6BF69"/>
                  </a:solidFill>
                  <a:prstDash val="solid"/>
                  <a:round/>
                  <a:headEnd type="none" w="sm" len="sm"/>
                  <a:tailEnd type="none" w="sm" len="sm"/>
                </a:ln>
                <a:effectLst/>
              </p:spPr>
              <p:txBody>
                <a:bodyPr/>
                <a:lstStyle/>
                <a:p>
                  <a:endParaRPr lang="en-US"/>
                </a:p>
              </p:txBody>
            </p:sp>
            <p:sp>
              <p:nvSpPr>
                <p:cNvPr id="309421" name="Freeform 173"/>
                <p:cNvSpPr>
                  <a:spLocks/>
                </p:cNvSpPr>
                <p:nvPr/>
              </p:nvSpPr>
              <p:spPr bwMode="auto">
                <a:xfrm>
                  <a:off x="4655" y="1556"/>
                  <a:ext cx="82" cy="400"/>
                </a:xfrm>
                <a:custGeom>
                  <a:avLst/>
                  <a:gdLst/>
                  <a:ahLst/>
                  <a:cxnLst>
                    <a:cxn ang="0">
                      <a:pos x="0" y="399"/>
                    </a:cxn>
                    <a:cxn ang="0">
                      <a:pos x="0" y="93"/>
                    </a:cxn>
                    <a:cxn ang="0">
                      <a:pos x="81" y="0"/>
                    </a:cxn>
                  </a:cxnLst>
                  <a:rect l="0" t="0" r="r" b="b"/>
                  <a:pathLst>
                    <a:path w="82" h="400">
                      <a:moveTo>
                        <a:pt x="0" y="399"/>
                      </a:moveTo>
                      <a:lnTo>
                        <a:pt x="0" y="93"/>
                      </a:lnTo>
                      <a:lnTo>
                        <a:pt x="81" y="0"/>
                      </a:lnTo>
                    </a:path>
                  </a:pathLst>
                </a:custGeom>
                <a:noFill/>
                <a:ln w="12700" cap="rnd" cmpd="sng">
                  <a:solidFill>
                    <a:srgbClr val="F6BF69"/>
                  </a:solidFill>
                  <a:prstDash val="solid"/>
                  <a:round/>
                  <a:headEnd type="none" w="sm" len="sm"/>
                  <a:tailEnd type="none" w="sm" len="sm"/>
                </a:ln>
                <a:effectLst/>
              </p:spPr>
              <p:txBody>
                <a:bodyPr/>
                <a:lstStyle/>
                <a:p>
                  <a:endParaRPr lang="en-US"/>
                </a:p>
              </p:txBody>
            </p:sp>
            <p:sp>
              <p:nvSpPr>
                <p:cNvPr id="309422" name="Freeform 174"/>
                <p:cNvSpPr>
                  <a:spLocks/>
                </p:cNvSpPr>
                <p:nvPr/>
              </p:nvSpPr>
              <p:spPr bwMode="auto">
                <a:xfrm>
                  <a:off x="4414" y="1632"/>
                  <a:ext cx="402" cy="105"/>
                </a:xfrm>
                <a:custGeom>
                  <a:avLst/>
                  <a:gdLst/>
                  <a:ahLst/>
                  <a:cxnLst>
                    <a:cxn ang="0">
                      <a:pos x="0" y="104"/>
                    </a:cxn>
                    <a:cxn ang="0">
                      <a:pos x="312" y="104"/>
                    </a:cxn>
                    <a:cxn ang="0">
                      <a:pos x="401" y="0"/>
                    </a:cxn>
                  </a:cxnLst>
                  <a:rect l="0" t="0" r="r" b="b"/>
                  <a:pathLst>
                    <a:path w="402" h="105">
                      <a:moveTo>
                        <a:pt x="0" y="104"/>
                      </a:moveTo>
                      <a:lnTo>
                        <a:pt x="312" y="104"/>
                      </a:lnTo>
                      <a:lnTo>
                        <a:pt x="401" y="0"/>
                      </a:lnTo>
                    </a:path>
                  </a:pathLst>
                </a:custGeom>
                <a:noFill/>
                <a:ln w="12700" cap="rnd" cmpd="sng">
                  <a:solidFill>
                    <a:srgbClr val="F6BF69"/>
                  </a:solidFill>
                  <a:prstDash val="solid"/>
                  <a:round/>
                  <a:headEnd type="none" w="sm" len="sm"/>
                  <a:tailEnd type="none" w="sm" len="sm"/>
                </a:ln>
                <a:effectLst/>
              </p:spPr>
              <p:txBody>
                <a:bodyPr/>
                <a:lstStyle/>
                <a:p>
                  <a:endParaRPr lang="en-US"/>
                </a:p>
              </p:txBody>
            </p:sp>
            <p:sp>
              <p:nvSpPr>
                <p:cNvPr id="309423" name="Freeform 175"/>
                <p:cNvSpPr>
                  <a:spLocks/>
                </p:cNvSpPr>
                <p:nvPr/>
              </p:nvSpPr>
              <p:spPr bwMode="auto">
                <a:xfrm>
                  <a:off x="4412" y="1704"/>
                  <a:ext cx="404" cy="105"/>
                </a:xfrm>
                <a:custGeom>
                  <a:avLst/>
                  <a:gdLst/>
                  <a:ahLst/>
                  <a:cxnLst>
                    <a:cxn ang="0">
                      <a:pos x="0" y="102"/>
                    </a:cxn>
                    <a:cxn ang="0">
                      <a:pos x="313" y="104"/>
                    </a:cxn>
                    <a:cxn ang="0">
                      <a:pos x="403" y="0"/>
                    </a:cxn>
                  </a:cxnLst>
                  <a:rect l="0" t="0" r="r" b="b"/>
                  <a:pathLst>
                    <a:path w="404" h="105">
                      <a:moveTo>
                        <a:pt x="0" y="102"/>
                      </a:moveTo>
                      <a:lnTo>
                        <a:pt x="313" y="104"/>
                      </a:lnTo>
                      <a:lnTo>
                        <a:pt x="403" y="0"/>
                      </a:lnTo>
                    </a:path>
                  </a:pathLst>
                </a:custGeom>
                <a:noFill/>
                <a:ln w="12700" cap="rnd" cmpd="sng">
                  <a:solidFill>
                    <a:srgbClr val="F6BF69"/>
                  </a:solidFill>
                  <a:prstDash val="solid"/>
                  <a:round/>
                  <a:headEnd type="none" w="sm" len="sm"/>
                  <a:tailEnd type="none" w="sm" len="sm"/>
                </a:ln>
                <a:effectLst/>
              </p:spPr>
              <p:txBody>
                <a:bodyPr/>
                <a:lstStyle/>
                <a:p>
                  <a:endParaRPr lang="en-US"/>
                </a:p>
              </p:txBody>
            </p:sp>
            <p:sp>
              <p:nvSpPr>
                <p:cNvPr id="309424" name="Freeform 176"/>
                <p:cNvSpPr>
                  <a:spLocks/>
                </p:cNvSpPr>
                <p:nvPr/>
              </p:nvSpPr>
              <p:spPr bwMode="auto">
                <a:xfrm>
                  <a:off x="4412" y="1781"/>
                  <a:ext cx="404" cy="103"/>
                </a:xfrm>
                <a:custGeom>
                  <a:avLst/>
                  <a:gdLst/>
                  <a:ahLst/>
                  <a:cxnLst>
                    <a:cxn ang="0">
                      <a:pos x="0" y="102"/>
                    </a:cxn>
                    <a:cxn ang="0">
                      <a:pos x="316" y="100"/>
                    </a:cxn>
                    <a:cxn ang="0">
                      <a:pos x="403" y="0"/>
                    </a:cxn>
                  </a:cxnLst>
                  <a:rect l="0" t="0" r="r" b="b"/>
                  <a:pathLst>
                    <a:path w="404" h="103">
                      <a:moveTo>
                        <a:pt x="0" y="102"/>
                      </a:moveTo>
                      <a:lnTo>
                        <a:pt x="316" y="100"/>
                      </a:lnTo>
                      <a:lnTo>
                        <a:pt x="403" y="0"/>
                      </a:lnTo>
                    </a:path>
                  </a:pathLst>
                </a:custGeom>
                <a:noFill/>
                <a:ln w="12700" cap="rnd" cmpd="sng">
                  <a:solidFill>
                    <a:srgbClr val="F6BF69"/>
                  </a:solidFill>
                  <a:prstDash val="solid"/>
                  <a:round/>
                  <a:headEnd type="none" w="sm" len="sm"/>
                  <a:tailEnd type="none" w="sm" len="sm"/>
                </a:ln>
                <a:effectLst/>
              </p:spPr>
              <p:txBody>
                <a:bodyPr/>
                <a:lstStyle/>
                <a:p>
                  <a:endParaRPr lang="en-US"/>
                </a:p>
              </p:txBody>
            </p:sp>
            <p:sp>
              <p:nvSpPr>
                <p:cNvPr id="309425" name="Freeform 177"/>
                <p:cNvSpPr>
                  <a:spLocks/>
                </p:cNvSpPr>
                <p:nvPr/>
              </p:nvSpPr>
              <p:spPr bwMode="auto">
                <a:xfrm>
                  <a:off x="4445" y="1615"/>
                  <a:ext cx="325" cy="296"/>
                </a:xfrm>
                <a:custGeom>
                  <a:avLst/>
                  <a:gdLst/>
                  <a:ahLst/>
                  <a:cxnLst>
                    <a:cxn ang="0">
                      <a:pos x="324" y="295"/>
                    </a:cxn>
                    <a:cxn ang="0">
                      <a:pos x="324" y="0"/>
                    </a:cxn>
                    <a:cxn ang="0">
                      <a:pos x="0" y="0"/>
                    </a:cxn>
                  </a:cxnLst>
                  <a:rect l="0" t="0" r="r" b="b"/>
                  <a:pathLst>
                    <a:path w="325" h="296">
                      <a:moveTo>
                        <a:pt x="324" y="295"/>
                      </a:moveTo>
                      <a:lnTo>
                        <a:pt x="324" y="0"/>
                      </a:lnTo>
                      <a:lnTo>
                        <a:pt x="0" y="0"/>
                      </a:lnTo>
                    </a:path>
                  </a:pathLst>
                </a:custGeom>
                <a:noFill/>
                <a:ln w="12700" cap="rnd" cmpd="sng">
                  <a:solidFill>
                    <a:srgbClr val="F6BF69"/>
                  </a:solidFill>
                  <a:prstDash val="solid"/>
                  <a:round/>
                  <a:headEnd type="none" w="sm" len="sm"/>
                  <a:tailEnd type="none" w="sm" len="sm"/>
                </a:ln>
                <a:effectLst/>
              </p:spPr>
              <p:txBody>
                <a:bodyPr/>
                <a:lstStyle/>
                <a:p>
                  <a:endParaRPr lang="en-US"/>
                </a:p>
              </p:txBody>
            </p:sp>
            <p:sp>
              <p:nvSpPr>
                <p:cNvPr id="309426" name="Freeform 178"/>
                <p:cNvSpPr>
                  <a:spLocks/>
                </p:cNvSpPr>
                <p:nvPr/>
              </p:nvSpPr>
              <p:spPr bwMode="auto">
                <a:xfrm>
                  <a:off x="4483" y="1579"/>
                  <a:ext cx="316" cy="303"/>
                </a:xfrm>
                <a:custGeom>
                  <a:avLst/>
                  <a:gdLst/>
                  <a:ahLst/>
                  <a:cxnLst>
                    <a:cxn ang="0">
                      <a:pos x="315" y="302"/>
                    </a:cxn>
                    <a:cxn ang="0">
                      <a:pos x="315" y="0"/>
                    </a:cxn>
                    <a:cxn ang="0">
                      <a:pos x="0" y="0"/>
                    </a:cxn>
                  </a:cxnLst>
                  <a:rect l="0" t="0" r="r" b="b"/>
                  <a:pathLst>
                    <a:path w="316" h="303">
                      <a:moveTo>
                        <a:pt x="315" y="302"/>
                      </a:moveTo>
                      <a:lnTo>
                        <a:pt x="315" y="0"/>
                      </a:lnTo>
                      <a:lnTo>
                        <a:pt x="0" y="0"/>
                      </a:lnTo>
                    </a:path>
                  </a:pathLst>
                </a:custGeom>
                <a:noFill/>
                <a:ln w="12700" cap="rnd" cmpd="sng">
                  <a:solidFill>
                    <a:srgbClr val="F6BF69"/>
                  </a:solidFill>
                  <a:prstDash val="solid"/>
                  <a:round/>
                  <a:headEnd type="none" w="sm" len="sm"/>
                  <a:tailEnd type="none" w="sm" len="sm"/>
                </a:ln>
                <a:effectLst/>
              </p:spPr>
              <p:txBody>
                <a:bodyPr/>
                <a:lstStyle/>
                <a:p>
                  <a:endParaRPr lang="en-US"/>
                </a:p>
              </p:txBody>
            </p:sp>
          </p:grpSp>
        </p:grpSp>
        <p:sp>
          <p:nvSpPr>
            <p:cNvPr id="309427" name="Rectangle 179"/>
            <p:cNvSpPr>
              <a:spLocks noChangeArrowheads="1"/>
            </p:cNvSpPr>
            <p:nvPr/>
          </p:nvSpPr>
          <p:spPr bwMode="auto">
            <a:xfrm>
              <a:off x="5015" y="3137"/>
              <a:ext cx="631" cy="326"/>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1400" b="1">
                  <a:latin typeface="Arial" pitchFamily="34" charset="0"/>
                  <a:ea typeface="宋体" pitchFamily="2" charset="-122"/>
                </a:rPr>
                <a:t>End-User</a:t>
              </a:r>
            </a:p>
            <a:p>
              <a:pPr eaLnBrk="0" hangingPunct="0"/>
              <a:r>
                <a:rPr lang="en-US" altLang="zh-CN" sz="1400" b="1">
                  <a:latin typeface="Arial" pitchFamily="34" charset="0"/>
                  <a:ea typeface="宋体" pitchFamily="2" charset="-122"/>
                </a:rPr>
                <a:t>DW Tools</a:t>
              </a:r>
            </a:p>
          </p:txBody>
        </p:sp>
      </p:grpSp>
    </p:spTree>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灯片编号占位符 5"/>
          <p:cNvSpPr>
            <a:spLocks noGrp="1"/>
          </p:cNvSpPr>
          <p:nvPr>
            <p:ph type="sldNum" sz="quarter" idx="12"/>
          </p:nvPr>
        </p:nvSpPr>
        <p:spPr/>
        <p:txBody>
          <a:bodyPr/>
          <a:lstStyle/>
          <a:p>
            <a:fld id="{2AAAB810-6EA9-4F9D-9CA0-A0277690CA60}" type="slidenum">
              <a:rPr lang="en-US"/>
              <a:pPr/>
              <a:t>75</a:t>
            </a:fld>
            <a:endParaRPr lang="en-US"/>
          </a:p>
        </p:txBody>
      </p:sp>
      <p:sp>
        <p:nvSpPr>
          <p:cNvPr id="313346" name="Rectangle 2"/>
          <p:cNvSpPr>
            <a:spLocks noGrp="1" noChangeArrowheads="1"/>
          </p:cNvSpPr>
          <p:nvPr>
            <p:ph type="title"/>
          </p:nvPr>
        </p:nvSpPr>
        <p:spPr>
          <a:xfrm>
            <a:off x="1143000" y="457200"/>
            <a:ext cx="7772400" cy="839788"/>
          </a:xfrm>
        </p:spPr>
        <p:txBody>
          <a:bodyPr/>
          <a:lstStyle/>
          <a:p>
            <a:r>
              <a:rPr lang="zh-CN" altLang="en-US" b="1">
                <a:ea typeface="宋体" pitchFamily="2" charset="-122"/>
              </a:rPr>
              <a:t>数据仓库的焦点问题</a:t>
            </a:r>
            <a:r>
              <a:rPr lang="zh-CN" altLang="en-US" sz="3200">
                <a:solidFill>
                  <a:srgbClr val="FF3300"/>
                </a:solidFill>
                <a:ea typeface="宋体" pitchFamily="2" charset="-122"/>
              </a:rPr>
              <a:t>-</a:t>
            </a:r>
            <a:r>
              <a:rPr lang="zh-CN" altLang="en-US" sz="2000">
                <a:solidFill>
                  <a:srgbClr val="FF3300"/>
                </a:solidFill>
                <a:ea typeface="宋体" pitchFamily="2" charset="-122"/>
              </a:rPr>
              <a:t>数据的获得、存储和使用</a:t>
            </a:r>
            <a:r>
              <a:rPr lang="zh-CN" altLang="en-US" sz="1600">
                <a:ea typeface="宋体" pitchFamily="2" charset="-122"/>
              </a:rPr>
              <a:t/>
            </a:r>
            <a:br>
              <a:rPr lang="zh-CN" altLang="en-US" sz="1600">
                <a:ea typeface="宋体" pitchFamily="2" charset="-122"/>
              </a:rPr>
            </a:br>
            <a:endParaRPr lang="zh-CN" altLang="en-US" sz="1600">
              <a:ea typeface="宋体" pitchFamily="2" charset="-122"/>
            </a:endParaRPr>
          </a:p>
        </p:txBody>
      </p:sp>
      <p:sp>
        <p:nvSpPr>
          <p:cNvPr id="313447" name="Rectangle 103"/>
          <p:cNvSpPr>
            <a:spLocks noChangeArrowheads="1"/>
          </p:cNvSpPr>
          <p:nvPr/>
        </p:nvSpPr>
        <p:spPr bwMode="auto">
          <a:xfrm>
            <a:off x="609600" y="1600200"/>
            <a:ext cx="7543800" cy="838200"/>
          </a:xfrm>
          <a:prstGeom prst="rect">
            <a:avLst/>
          </a:prstGeom>
          <a:noFill/>
          <a:ln w="9525">
            <a:noFill/>
            <a:miter lim="800000"/>
            <a:headEnd/>
            <a:tailEnd/>
          </a:ln>
          <a:effectLst/>
        </p:spPr>
        <p:txBody>
          <a:bodyPr/>
          <a:lstStyle/>
          <a:p>
            <a:pPr marL="531813" indent="-531813" eaLnBrk="0" hangingPunct="0">
              <a:lnSpc>
                <a:spcPct val="90000"/>
              </a:lnSpc>
              <a:spcBef>
                <a:spcPct val="30000"/>
              </a:spcBef>
              <a:buClr>
                <a:schemeClr val="folHlink"/>
              </a:buClr>
              <a:buSzPct val="130000"/>
              <a:buFont typeface="Wingdings" pitchFamily="2" charset="2"/>
              <a:buChar char="§"/>
            </a:pPr>
            <a:r>
              <a:rPr lang="zh-CN" altLang="en-US" b="1">
                <a:latin typeface="Arial" pitchFamily="34" charset="0"/>
                <a:ea typeface="宋体" pitchFamily="2" charset="-122"/>
              </a:rPr>
              <a:t>数据仓库和集市的加载能力至关重要</a:t>
            </a:r>
          </a:p>
          <a:p>
            <a:pPr marL="531813" indent="-531813" eaLnBrk="0" hangingPunct="0">
              <a:lnSpc>
                <a:spcPct val="90000"/>
              </a:lnSpc>
              <a:spcBef>
                <a:spcPct val="30000"/>
              </a:spcBef>
              <a:buClr>
                <a:schemeClr val="folHlink"/>
              </a:buClr>
              <a:buSzPct val="130000"/>
              <a:buFont typeface="Wingdings" pitchFamily="2" charset="2"/>
              <a:buChar char="§"/>
            </a:pPr>
            <a:r>
              <a:rPr lang="zh-CN" altLang="en-US" b="1">
                <a:latin typeface="Arial" pitchFamily="34" charset="0"/>
                <a:ea typeface="宋体" pitchFamily="2" charset="-122"/>
              </a:rPr>
              <a:t>数据仓库和集市的查询输出能力至关重要</a:t>
            </a:r>
          </a:p>
        </p:txBody>
      </p:sp>
      <p:grpSp>
        <p:nvGrpSpPr>
          <p:cNvPr id="313449" name="Group 105"/>
          <p:cNvGrpSpPr>
            <a:grpSpLocks/>
          </p:cNvGrpSpPr>
          <p:nvPr/>
        </p:nvGrpSpPr>
        <p:grpSpPr bwMode="auto">
          <a:xfrm>
            <a:off x="455613" y="2549525"/>
            <a:ext cx="8228012" cy="3927475"/>
            <a:chOff x="287" y="1440"/>
            <a:chExt cx="5183" cy="2474"/>
          </a:xfrm>
        </p:grpSpPr>
        <p:pic>
          <p:nvPicPr>
            <p:cNvPr id="313347" name="Picture 3"/>
            <p:cNvPicPr>
              <a:picLocks noChangeArrowheads="1"/>
            </p:cNvPicPr>
            <p:nvPr/>
          </p:nvPicPr>
          <p:blipFill>
            <a:blip r:embed="rId2" cstate="print"/>
            <a:srcRect/>
            <a:stretch>
              <a:fillRect/>
            </a:stretch>
          </p:blipFill>
          <p:spPr bwMode="auto">
            <a:xfrm>
              <a:off x="496" y="1916"/>
              <a:ext cx="302" cy="206"/>
            </a:xfrm>
            <a:prstGeom prst="rect">
              <a:avLst/>
            </a:prstGeom>
            <a:noFill/>
            <a:ln w="12700">
              <a:noFill/>
              <a:miter lim="800000"/>
              <a:headEnd/>
              <a:tailEnd/>
            </a:ln>
            <a:effectLst/>
          </p:spPr>
        </p:pic>
        <p:pic>
          <p:nvPicPr>
            <p:cNvPr id="313348" name="Picture 4"/>
            <p:cNvPicPr>
              <a:picLocks noChangeArrowheads="1"/>
            </p:cNvPicPr>
            <p:nvPr/>
          </p:nvPicPr>
          <p:blipFill>
            <a:blip r:embed="rId3" cstate="print"/>
            <a:srcRect/>
            <a:stretch>
              <a:fillRect/>
            </a:stretch>
          </p:blipFill>
          <p:spPr bwMode="auto">
            <a:xfrm>
              <a:off x="496" y="2252"/>
              <a:ext cx="302" cy="206"/>
            </a:xfrm>
            <a:prstGeom prst="rect">
              <a:avLst/>
            </a:prstGeom>
            <a:noFill/>
            <a:ln w="12700">
              <a:noFill/>
              <a:miter lim="800000"/>
              <a:headEnd/>
              <a:tailEnd/>
            </a:ln>
            <a:effectLst/>
          </p:spPr>
        </p:pic>
        <p:pic>
          <p:nvPicPr>
            <p:cNvPr id="313349" name="Picture 5"/>
            <p:cNvPicPr>
              <a:picLocks noChangeArrowheads="1"/>
            </p:cNvPicPr>
            <p:nvPr/>
          </p:nvPicPr>
          <p:blipFill>
            <a:blip r:embed="rId4" cstate="print"/>
            <a:srcRect/>
            <a:stretch>
              <a:fillRect/>
            </a:stretch>
          </p:blipFill>
          <p:spPr bwMode="auto">
            <a:xfrm>
              <a:off x="496" y="2636"/>
              <a:ext cx="302" cy="206"/>
            </a:xfrm>
            <a:prstGeom prst="rect">
              <a:avLst/>
            </a:prstGeom>
            <a:noFill/>
            <a:ln w="12700">
              <a:noFill/>
              <a:miter lim="800000"/>
              <a:headEnd/>
              <a:tailEnd/>
            </a:ln>
            <a:effectLst/>
          </p:spPr>
        </p:pic>
        <p:pic>
          <p:nvPicPr>
            <p:cNvPr id="313350" name="Picture 6"/>
            <p:cNvPicPr>
              <a:picLocks noChangeArrowheads="1"/>
            </p:cNvPicPr>
            <p:nvPr/>
          </p:nvPicPr>
          <p:blipFill>
            <a:blip r:embed="rId5" cstate="print"/>
            <a:srcRect/>
            <a:stretch>
              <a:fillRect/>
            </a:stretch>
          </p:blipFill>
          <p:spPr bwMode="auto">
            <a:xfrm>
              <a:off x="496" y="3020"/>
              <a:ext cx="302" cy="206"/>
            </a:xfrm>
            <a:prstGeom prst="rect">
              <a:avLst/>
            </a:prstGeom>
            <a:noFill/>
            <a:ln w="12700">
              <a:noFill/>
              <a:miter lim="800000"/>
              <a:headEnd/>
              <a:tailEnd/>
            </a:ln>
            <a:effectLst/>
          </p:spPr>
        </p:pic>
        <p:sp>
          <p:nvSpPr>
            <p:cNvPr id="313351" name="Rectangle 7"/>
            <p:cNvSpPr>
              <a:spLocks noChangeArrowheads="1"/>
            </p:cNvSpPr>
            <p:nvPr/>
          </p:nvSpPr>
          <p:spPr bwMode="auto">
            <a:xfrm>
              <a:off x="432" y="3456"/>
              <a:ext cx="430" cy="430"/>
            </a:xfrm>
            <a:prstGeom prst="rect">
              <a:avLst/>
            </a:prstGeom>
            <a:noFill/>
            <a:ln w="12700">
              <a:solidFill>
                <a:schemeClr val="tx1"/>
              </a:solidFill>
              <a:miter lim="800000"/>
              <a:headEnd/>
              <a:tailEnd/>
            </a:ln>
            <a:effectLst/>
          </p:spPr>
          <p:txBody>
            <a:bodyPr wrap="none" anchor="ctr"/>
            <a:lstStyle/>
            <a:p>
              <a:endParaRPr lang="en-US"/>
            </a:p>
          </p:txBody>
        </p:sp>
        <p:sp>
          <p:nvSpPr>
            <p:cNvPr id="313352" name="Rectangle 8"/>
            <p:cNvSpPr>
              <a:spLocks noChangeArrowheads="1"/>
            </p:cNvSpPr>
            <p:nvPr/>
          </p:nvSpPr>
          <p:spPr bwMode="auto">
            <a:xfrm>
              <a:off x="336" y="2071"/>
              <a:ext cx="611" cy="190"/>
            </a:xfrm>
            <a:prstGeom prst="rect">
              <a:avLst/>
            </a:prstGeom>
            <a:noFill/>
            <a:ln w="12700">
              <a:noFill/>
              <a:miter lim="800000"/>
              <a:headEnd/>
              <a:tailEnd/>
            </a:ln>
            <a:effectLst/>
          </p:spPr>
          <p:txBody>
            <a:bodyPr wrap="none" lIns="90488" tIns="44450" rIns="90488" bIns="44450">
              <a:spAutoFit/>
            </a:bodyPr>
            <a:lstStyle/>
            <a:p>
              <a:r>
                <a:rPr kumimoji="1" lang="en-US" altLang="zh-CN" sz="1400">
                  <a:latin typeface="Arial" pitchFamily="34" charset="0"/>
                  <a:ea typeface="宋体" pitchFamily="2" charset="-122"/>
                </a:rPr>
                <a:t>Relational</a:t>
              </a:r>
            </a:p>
          </p:txBody>
        </p:sp>
        <p:sp>
          <p:nvSpPr>
            <p:cNvPr id="313353" name="Rectangle 9"/>
            <p:cNvSpPr>
              <a:spLocks noChangeArrowheads="1"/>
            </p:cNvSpPr>
            <p:nvPr/>
          </p:nvSpPr>
          <p:spPr bwMode="auto">
            <a:xfrm>
              <a:off x="404" y="2448"/>
              <a:ext cx="549" cy="190"/>
            </a:xfrm>
            <a:prstGeom prst="rect">
              <a:avLst/>
            </a:prstGeom>
            <a:noFill/>
            <a:ln w="12700">
              <a:noFill/>
              <a:miter lim="800000"/>
              <a:headEnd/>
              <a:tailEnd/>
            </a:ln>
            <a:effectLst/>
          </p:spPr>
          <p:txBody>
            <a:bodyPr wrap="none" lIns="90488" tIns="44450" rIns="90488" bIns="44450">
              <a:spAutoFit/>
            </a:bodyPr>
            <a:lstStyle/>
            <a:p>
              <a:r>
                <a:rPr kumimoji="1" lang="en-US" altLang="zh-CN" sz="1400">
                  <a:latin typeface="Arial" pitchFamily="34" charset="0"/>
                  <a:ea typeface="宋体" pitchFamily="2" charset="-122"/>
                </a:rPr>
                <a:t>Package</a:t>
              </a:r>
            </a:p>
          </p:txBody>
        </p:sp>
        <p:sp>
          <p:nvSpPr>
            <p:cNvPr id="313354" name="Rectangle 10"/>
            <p:cNvSpPr>
              <a:spLocks noChangeArrowheads="1"/>
            </p:cNvSpPr>
            <p:nvPr/>
          </p:nvSpPr>
          <p:spPr bwMode="auto">
            <a:xfrm>
              <a:off x="404" y="2832"/>
              <a:ext cx="474" cy="190"/>
            </a:xfrm>
            <a:prstGeom prst="rect">
              <a:avLst/>
            </a:prstGeom>
            <a:noFill/>
            <a:ln w="12700">
              <a:noFill/>
              <a:miter lim="800000"/>
              <a:headEnd/>
              <a:tailEnd/>
            </a:ln>
            <a:effectLst/>
          </p:spPr>
          <p:txBody>
            <a:bodyPr wrap="none" lIns="90488" tIns="44450" rIns="90488" bIns="44450">
              <a:spAutoFit/>
            </a:bodyPr>
            <a:lstStyle/>
            <a:p>
              <a:r>
                <a:rPr kumimoji="1" lang="en-US" altLang="zh-CN" sz="1400">
                  <a:latin typeface="Arial" pitchFamily="34" charset="0"/>
                  <a:ea typeface="宋体" pitchFamily="2" charset="-122"/>
                </a:rPr>
                <a:t>Legacy</a:t>
              </a:r>
            </a:p>
          </p:txBody>
        </p:sp>
        <p:sp>
          <p:nvSpPr>
            <p:cNvPr id="313355" name="Rectangle 11"/>
            <p:cNvSpPr>
              <a:spLocks noChangeArrowheads="1"/>
            </p:cNvSpPr>
            <p:nvPr/>
          </p:nvSpPr>
          <p:spPr bwMode="auto">
            <a:xfrm>
              <a:off x="404" y="3168"/>
              <a:ext cx="524" cy="324"/>
            </a:xfrm>
            <a:prstGeom prst="rect">
              <a:avLst/>
            </a:prstGeom>
            <a:noFill/>
            <a:ln w="12700">
              <a:noFill/>
              <a:miter lim="800000"/>
              <a:headEnd/>
              <a:tailEnd/>
            </a:ln>
            <a:effectLst/>
          </p:spPr>
          <p:txBody>
            <a:bodyPr wrap="none" lIns="90488" tIns="44450" rIns="90488" bIns="44450">
              <a:spAutoFit/>
            </a:bodyPr>
            <a:lstStyle/>
            <a:p>
              <a:r>
                <a:rPr kumimoji="1" lang="en-US" altLang="zh-CN" sz="1400">
                  <a:latin typeface="Arial" pitchFamily="34" charset="0"/>
                  <a:ea typeface="宋体" pitchFamily="2" charset="-122"/>
                </a:rPr>
                <a:t>External</a:t>
              </a:r>
            </a:p>
            <a:p>
              <a:r>
                <a:rPr kumimoji="1" lang="en-US" altLang="zh-CN" sz="1400">
                  <a:latin typeface="Arial" pitchFamily="34" charset="0"/>
                  <a:ea typeface="宋体" pitchFamily="2" charset="-122"/>
                </a:rPr>
                <a:t>source</a:t>
              </a:r>
            </a:p>
          </p:txBody>
        </p:sp>
        <p:sp>
          <p:nvSpPr>
            <p:cNvPr id="313356" name="Rectangle 12"/>
            <p:cNvSpPr>
              <a:spLocks noChangeArrowheads="1"/>
            </p:cNvSpPr>
            <p:nvPr/>
          </p:nvSpPr>
          <p:spPr bwMode="auto">
            <a:xfrm>
              <a:off x="432" y="3456"/>
              <a:ext cx="406" cy="458"/>
            </a:xfrm>
            <a:prstGeom prst="rect">
              <a:avLst/>
            </a:prstGeom>
            <a:noFill/>
            <a:ln w="12700">
              <a:noFill/>
              <a:miter lim="800000"/>
              <a:headEnd/>
              <a:tailEnd/>
            </a:ln>
            <a:effectLst/>
          </p:spPr>
          <p:txBody>
            <a:bodyPr wrap="none" lIns="90488" tIns="44450" rIns="90488" bIns="44450">
              <a:spAutoFit/>
            </a:bodyPr>
            <a:lstStyle/>
            <a:p>
              <a:r>
                <a:rPr kumimoji="1" lang="en-US" altLang="zh-CN" sz="1400">
                  <a:latin typeface="Arial" pitchFamily="34" charset="0"/>
                  <a:ea typeface="宋体" pitchFamily="2" charset="-122"/>
                </a:rPr>
                <a:t>Data</a:t>
              </a:r>
            </a:p>
            <a:p>
              <a:r>
                <a:rPr kumimoji="1" lang="en-US" altLang="zh-CN" sz="1400">
                  <a:latin typeface="Arial" pitchFamily="34" charset="0"/>
                  <a:ea typeface="宋体" pitchFamily="2" charset="-122"/>
                </a:rPr>
                <a:t>Clean</a:t>
              </a:r>
            </a:p>
            <a:p>
              <a:r>
                <a:rPr kumimoji="1" lang="en-US" altLang="zh-CN" sz="1400">
                  <a:latin typeface="Arial" pitchFamily="34" charset="0"/>
                  <a:ea typeface="宋体" pitchFamily="2" charset="-122"/>
                </a:rPr>
                <a:t>Tool</a:t>
              </a:r>
            </a:p>
          </p:txBody>
        </p:sp>
        <p:sp>
          <p:nvSpPr>
            <p:cNvPr id="313357" name="Line 13"/>
            <p:cNvSpPr>
              <a:spLocks noChangeShapeType="1"/>
            </p:cNvSpPr>
            <p:nvPr/>
          </p:nvSpPr>
          <p:spPr bwMode="auto">
            <a:xfrm>
              <a:off x="292" y="2015"/>
              <a:ext cx="183" cy="0"/>
            </a:xfrm>
            <a:prstGeom prst="line">
              <a:avLst/>
            </a:prstGeom>
            <a:noFill/>
            <a:ln w="12700">
              <a:solidFill>
                <a:schemeClr val="tx1"/>
              </a:solidFill>
              <a:round/>
              <a:headEnd/>
              <a:tailEnd/>
            </a:ln>
            <a:effectLst/>
          </p:spPr>
          <p:txBody>
            <a:bodyPr wrap="none" anchor="ctr"/>
            <a:lstStyle/>
            <a:p>
              <a:endParaRPr lang="en-US"/>
            </a:p>
          </p:txBody>
        </p:sp>
        <p:sp>
          <p:nvSpPr>
            <p:cNvPr id="313358" name="Line 14"/>
            <p:cNvSpPr>
              <a:spLocks noChangeShapeType="1"/>
            </p:cNvSpPr>
            <p:nvPr/>
          </p:nvSpPr>
          <p:spPr bwMode="auto">
            <a:xfrm>
              <a:off x="292" y="3695"/>
              <a:ext cx="135" cy="0"/>
            </a:xfrm>
            <a:prstGeom prst="line">
              <a:avLst/>
            </a:prstGeom>
            <a:noFill/>
            <a:ln w="12700">
              <a:solidFill>
                <a:schemeClr val="tx1"/>
              </a:solidFill>
              <a:round/>
              <a:headEnd/>
              <a:tailEnd/>
            </a:ln>
            <a:effectLst/>
          </p:spPr>
          <p:txBody>
            <a:bodyPr wrap="none" anchor="ctr"/>
            <a:lstStyle/>
            <a:p>
              <a:endParaRPr lang="en-US"/>
            </a:p>
          </p:txBody>
        </p:sp>
        <p:sp>
          <p:nvSpPr>
            <p:cNvPr id="313359" name="Line 15"/>
            <p:cNvSpPr>
              <a:spLocks noChangeShapeType="1"/>
            </p:cNvSpPr>
            <p:nvPr/>
          </p:nvSpPr>
          <p:spPr bwMode="auto">
            <a:xfrm flipV="1">
              <a:off x="287" y="2012"/>
              <a:ext cx="0" cy="1687"/>
            </a:xfrm>
            <a:prstGeom prst="line">
              <a:avLst/>
            </a:prstGeom>
            <a:noFill/>
            <a:ln w="12700">
              <a:solidFill>
                <a:schemeClr val="tx1"/>
              </a:solidFill>
              <a:round/>
              <a:headEnd/>
              <a:tailEnd/>
            </a:ln>
            <a:effectLst/>
          </p:spPr>
          <p:txBody>
            <a:bodyPr wrap="none" anchor="ctr"/>
            <a:lstStyle/>
            <a:p>
              <a:endParaRPr lang="en-US"/>
            </a:p>
          </p:txBody>
        </p:sp>
        <p:sp>
          <p:nvSpPr>
            <p:cNvPr id="313360" name="Line 16"/>
            <p:cNvSpPr>
              <a:spLocks noChangeShapeType="1"/>
            </p:cNvSpPr>
            <p:nvPr/>
          </p:nvSpPr>
          <p:spPr bwMode="auto">
            <a:xfrm>
              <a:off x="292" y="2351"/>
              <a:ext cx="183" cy="0"/>
            </a:xfrm>
            <a:prstGeom prst="line">
              <a:avLst/>
            </a:prstGeom>
            <a:noFill/>
            <a:ln w="12700">
              <a:solidFill>
                <a:schemeClr val="tx1"/>
              </a:solidFill>
              <a:round/>
              <a:headEnd/>
              <a:tailEnd/>
            </a:ln>
            <a:effectLst/>
          </p:spPr>
          <p:txBody>
            <a:bodyPr wrap="none" anchor="ctr"/>
            <a:lstStyle/>
            <a:p>
              <a:endParaRPr lang="en-US"/>
            </a:p>
          </p:txBody>
        </p:sp>
        <p:sp>
          <p:nvSpPr>
            <p:cNvPr id="313361" name="Line 17"/>
            <p:cNvSpPr>
              <a:spLocks noChangeShapeType="1"/>
            </p:cNvSpPr>
            <p:nvPr/>
          </p:nvSpPr>
          <p:spPr bwMode="auto">
            <a:xfrm>
              <a:off x="292" y="2735"/>
              <a:ext cx="183" cy="0"/>
            </a:xfrm>
            <a:prstGeom prst="line">
              <a:avLst/>
            </a:prstGeom>
            <a:noFill/>
            <a:ln w="12700">
              <a:solidFill>
                <a:schemeClr val="tx1"/>
              </a:solidFill>
              <a:round/>
              <a:headEnd/>
              <a:tailEnd/>
            </a:ln>
            <a:effectLst/>
          </p:spPr>
          <p:txBody>
            <a:bodyPr wrap="none" anchor="ctr"/>
            <a:lstStyle/>
            <a:p>
              <a:endParaRPr lang="en-US"/>
            </a:p>
          </p:txBody>
        </p:sp>
        <p:sp>
          <p:nvSpPr>
            <p:cNvPr id="313362" name="Line 18"/>
            <p:cNvSpPr>
              <a:spLocks noChangeShapeType="1"/>
            </p:cNvSpPr>
            <p:nvPr/>
          </p:nvSpPr>
          <p:spPr bwMode="auto">
            <a:xfrm>
              <a:off x="292" y="3119"/>
              <a:ext cx="183" cy="0"/>
            </a:xfrm>
            <a:prstGeom prst="line">
              <a:avLst/>
            </a:prstGeom>
            <a:noFill/>
            <a:ln w="12700">
              <a:solidFill>
                <a:schemeClr val="tx1"/>
              </a:solidFill>
              <a:round/>
              <a:headEnd/>
              <a:tailEnd/>
            </a:ln>
            <a:effectLst/>
          </p:spPr>
          <p:txBody>
            <a:bodyPr wrap="none" anchor="ctr"/>
            <a:lstStyle/>
            <a:p>
              <a:endParaRPr lang="en-US"/>
            </a:p>
          </p:txBody>
        </p:sp>
        <p:sp>
          <p:nvSpPr>
            <p:cNvPr id="313363" name="Rectangle 19"/>
            <p:cNvSpPr>
              <a:spLocks noChangeArrowheads="1"/>
            </p:cNvSpPr>
            <p:nvPr/>
          </p:nvSpPr>
          <p:spPr bwMode="auto">
            <a:xfrm>
              <a:off x="1153" y="2351"/>
              <a:ext cx="526" cy="528"/>
            </a:xfrm>
            <a:prstGeom prst="rect">
              <a:avLst/>
            </a:prstGeom>
            <a:solidFill>
              <a:srgbClr val="CC99FF"/>
            </a:solidFill>
            <a:ln w="12700">
              <a:solidFill>
                <a:schemeClr val="tx1"/>
              </a:solidFill>
              <a:miter lim="800000"/>
              <a:headEnd/>
              <a:tailEnd/>
            </a:ln>
            <a:effectLst>
              <a:outerShdw dist="107763" dir="18900000" algn="ctr" rotWithShape="0">
                <a:schemeClr val="bg2"/>
              </a:outerShdw>
            </a:effectLst>
          </p:spPr>
          <p:txBody>
            <a:bodyPr wrap="none" lIns="90488" tIns="44450" rIns="90488" bIns="44450" anchor="ctr"/>
            <a:lstStyle/>
            <a:p>
              <a:pPr algn="ctr"/>
              <a:r>
                <a:rPr kumimoji="1" lang="en-US" altLang="zh-CN" sz="1600" b="1">
                  <a:latin typeface="Times New Roman" pitchFamily="18" charset="0"/>
                  <a:ea typeface="宋体" pitchFamily="2" charset="-122"/>
                </a:rPr>
                <a:t>Data</a:t>
              </a:r>
            </a:p>
            <a:p>
              <a:pPr algn="ctr"/>
              <a:r>
                <a:rPr kumimoji="1" lang="en-US" altLang="zh-CN" sz="1600" b="1">
                  <a:latin typeface="Times New Roman" pitchFamily="18" charset="0"/>
                  <a:ea typeface="宋体" pitchFamily="2" charset="-122"/>
                </a:rPr>
                <a:t>Staging</a:t>
              </a:r>
            </a:p>
          </p:txBody>
        </p:sp>
        <p:sp>
          <p:nvSpPr>
            <p:cNvPr id="313364" name="Line 20"/>
            <p:cNvSpPr>
              <a:spLocks noChangeShapeType="1"/>
            </p:cNvSpPr>
            <p:nvPr/>
          </p:nvSpPr>
          <p:spPr bwMode="auto">
            <a:xfrm>
              <a:off x="802" y="2036"/>
              <a:ext cx="350" cy="314"/>
            </a:xfrm>
            <a:prstGeom prst="line">
              <a:avLst/>
            </a:prstGeom>
            <a:noFill/>
            <a:ln w="25400">
              <a:solidFill>
                <a:schemeClr val="tx1"/>
              </a:solidFill>
              <a:round/>
              <a:headEnd/>
              <a:tailEnd type="triangle" w="med" len="med"/>
            </a:ln>
            <a:effectLst/>
          </p:spPr>
          <p:txBody>
            <a:bodyPr wrap="none" anchor="ctr"/>
            <a:lstStyle/>
            <a:p>
              <a:endParaRPr lang="en-US"/>
            </a:p>
          </p:txBody>
        </p:sp>
        <p:sp>
          <p:nvSpPr>
            <p:cNvPr id="313365" name="Line 21"/>
            <p:cNvSpPr>
              <a:spLocks noChangeShapeType="1"/>
            </p:cNvSpPr>
            <p:nvPr/>
          </p:nvSpPr>
          <p:spPr bwMode="auto">
            <a:xfrm flipV="1">
              <a:off x="804" y="2825"/>
              <a:ext cx="360" cy="300"/>
            </a:xfrm>
            <a:prstGeom prst="line">
              <a:avLst/>
            </a:prstGeom>
            <a:noFill/>
            <a:ln w="25400">
              <a:solidFill>
                <a:schemeClr val="tx1"/>
              </a:solidFill>
              <a:round/>
              <a:headEnd/>
              <a:tailEnd type="triangle" w="med" len="med"/>
            </a:ln>
            <a:effectLst/>
          </p:spPr>
          <p:txBody>
            <a:bodyPr wrap="none" anchor="ctr"/>
            <a:lstStyle/>
            <a:p>
              <a:endParaRPr lang="en-US"/>
            </a:p>
          </p:txBody>
        </p:sp>
        <p:sp>
          <p:nvSpPr>
            <p:cNvPr id="313366" name="Line 22"/>
            <p:cNvSpPr>
              <a:spLocks noChangeShapeType="1"/>
            </p:cNvSpPr>
            <p:nvPr/>
          </p:nvSpPr>
          <p:spPr bwMode="auto">
            <a:xfrm>
              <a:off x="824" y="2735"/>
              <a:ext cx="319"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313367" name="Line 23"/>
            <p:cNvSpPr>
              <a:spLocks noChangeShapeType="1"/>
            </p:cNvSpPr>
            <p:nvPr/>
          </p:nvSpPr>
          <p:spPr bwMode="auto">
            <a:xfrm>
              <a:off x="830" y="2357"/>
              <a:ext cx="341" cy="191"/>
            </a:xfrm>
            <a:prstGeom prst="line">
              <a:avLst/>
            </a:prstGeom>
            <a:noFill/>
            <a:ln w="25400">
              <a:solidFill>
                <a:schemeClr val="tx1"/>
              </a:solidFill>
              <a:round/>
              <a:headEnd/>
              <a:tailEnd type="triangle" w="med" len="med"/>
            </a:ln>
            <a:effectLst/>
          </p:spPr>
          <p:txBody>
            <a:bodyPr wrap="none" anchor="ctr"/>
            <a:lstStyle/>
            <a:p>
              <a:endParaRPr lang="en-US"/>
            </a:p>
          </p:txBody>
        </p:sp>
        <p:pic>
          <p:nvPicPr>
            <p:cNvPr id="313368" name="Picture 24"/>
            <p:cNvPicPr>
              <a:picLocks noChangeArrowheads="1"/>
            </p:cNvPicPr>
            <p:nvPr/>
          </p:nvPicPr>
          <p:blipFill>
            <a:blip r:embed="rId6" cstate="print"/>
            <a:srcRect/>
            <a:stretch>
              <a:fillRect/>
            </a:stretch>
          </p:blipFill>
          <p:spPr bwMode="auto">
            <a:xfrm>
              <a:off x="2444" y="2108"/>
              <a:ext cx="638" cy="686"/>
            </a:xfrm>
            <a:prstGeom prst="rect">
              <a:avLst/>
            </a:prstGeom>
            <a:noFill/>
            <a:ln w="12700">
              <a:noFill/>
              <a:miter lim="800000"/>
              <a:headEnd/>
              <a:tailEnd/>
            </a:ln>
            <a:effectLst/>
          </p:spPr>
        </p:pic>
        <p:sp>
          <p:nvSpPr>
            <p:cNvPr id="313369" name="Rectangle 25"/>
            <p:cNvSpPr>
              <a:spLocks noChangeArrowheads="1"/>
            </p:cNvSpPr>
            <p:nvPr/>
          </p:nvSpPr>
          <p:spPr bwMode="auto">
            <a:xfrm>
              <a:off x="2438" y="2311"/>
              <a:ext cx="716" cy="458"/>
            </a:xfrm>
            <a:prstGeom prst="rect">
              <a:avLst/>
            </a:prstGeom>
            <a:noFill/>
            <a:ln w="12700">
              <a:noFill/>
              <a:miter lim="800000"/>
              <a:headEnd/>
              <a:tailEnd/>
            </a:ln>
            <a:effectLst/>
          </p:spPr>
          <p:txBody>
            <a:bodyPr wrap="none" lIns="90488" tIns="44450" rIns="90488" bIns="44450">
              <a:spAutoFit/>
            </a:bodyPr>
            <a:lstStyle/>
            <a:p>
              <a:r>
                <a:rPr kumimoji="1" lang="en-US" altLang="zh-CN" sz="1400">
                  <a:latin typeface="Arial" pitchFamily="34" charset="0"/>
                  <a:ea typeface="宋体" pitchFamily="2" charset="-122"/>
                </a:rPr>
                <a:t>Enterprise</a:t>
              </a:r>
            </a:p>
            <a:p>
              <a:r>
                <a:rPr kumimoji="1" lang="en-US" altLang="zh-CN" sz="1400">
                  <a:latin typeface="Arial" pitchFamily="34" charset="0"/>
                  <a:ea typeface="宋体" pitchFamily="2" charset="-122"/>
                </a:rPr>
                <a:t>     Data</a:t>
              </a:r>
            </a:p>
            <a:p>
              <a:r>
                <a:rPr kumimoji="1" lang="en-US" altLang="zh-CN" sz="1400">
                  <a:latin typeface="Arial" pitchFamily="34" charset="0"/>
                  <a:ea typeface="宋体" pitchFamily="2" charset="-122"/>
                </a:rPr>
                <a:t>Warehouse </a:t>
              </a:r>
            </a:p>
          </p:txBody>
        </p:sp>
        <p:sp>
          <p:nvSpPr>
            <p:cNvPr id="313370" name="Line 26"/>
            <p:cNvSpPr>
              <a:spLocks noChangeShapeType="1"/>
            </p:cNvSpPr>
            <p:nvPr/>
          </p:nvSpPr>
          <p:spPr bwMode="auto">
            <a:xfrm>
              <a:off x="1696" y="2447"/>
              <a:ext cx="735" cy="0"/>
            </a:xfrm>
            <a:prstGeom prst="line">
              <a:avLst/>
            </a:prstGeom>
            <a:noFill/>
            <a:ln w="50800">
              <a:solidFill>
                <a:schemeClr val="tx1"/>
              </a:solidFill>
              <a:round/>
              <a:headEnd/>
              <a:tailEnd type="triangle" w="med" len="med"/>
            </a:ln>
            <a:effectLst/>
          </p:spPr>
          <p:txBody>
            <a:bodyPr wrap="none" anchor="ctr"/>
            <a:lstStyle/>
            <a:p>
              <a:endParaRPr lang="en-US"/>
            </a:p>
          </p:txBody>
        </p:sp>
        <p:grpSp>
          <p:nvGrpSpPr>
            <p:cNvPr id="313371" name="Group 27"/>
            <p:cNvGrpSpPr>
              <a:grpSpLocks/>
            </p:cNvGrpSpPr>
            <p:nvPr/>
          </p:nvGrpSpPr>
          <p:grpSpPr bwMode="auto">
            <a:xfrm>
              <a:off x="3596" y="2636"/>
              <a:ext cx="590" cy="350"/>
              <a:chOff x="3501" y="1869"/>
              <a:chExt cx="590" cy="350"/>
            </a:xfrm>
          </p:grpSpPr>
          <p:pic>
            <p:nvPicPr>
              <p:cNvPr id="313372" name="Picture 28"/>
              <p:cNvPicPr>
                <a:picLocks noChangeArrowheads="1"/>
              </p:cNvPicPr>
              <p:nvPr/>
            </p:nvPicPr>
            <p:blipFill>
              <a:blip r:embed="rId7" cstate="print"/>
              <a:srcRect/>
              <a:stretch>
                <a:fillRect/>
              </a:stretch>
            </p:blipFill>
            <p:spPr bwMode="auto">
              <a:xfrm>
                <a:off x="3501" y="1869"/>
                <a:ext cx="590" cy="350"/>
              </a:xfrm>
              <a:prstGeom prst="rect">
                <a:avLst/>
              </a:prstGeom>
              <a:noFill/>
              <a:ln w="12700">
                <a:noFill/>
                <a:miter lim="800000"/>
                <a:headEnd/>
                <a:tailEnd/>
              </a:ln>
              <a:effectLst/>
            </p:spPr>
          </p:pic>
          <p:sp>
            <p:nvSpPr>
              <p:cNvPr id="313373" name="Rectangle 29"/>
              <p:cNvSpPr>
                <a:spLocks noChangeArrowheads="1"/>
              </p:cNvSpPr>
              <p:nvPr/>
            </p:nvSpPr>
            <p:spPr bwMode="auto">
              <a:xfrm>
                <a:off x="3565" y="1990"/>
                <a:ext cx="454" cy="143"/>
              </a:xfrm>
              <a:prstGeom prst="rect">
                <a:avLst/>
              </a:prstGeom>
              <a:noFill/>
              <a:ln w="12700">
                <a:noFill/>
                <a:miter lim="800000"/>
                <a:headEnd/>
                <a:tailEnd/>
              </a:ln>
              <a:effectLst/>
            </p:spPr>
            <p:txBody>
              <a:bodyPr wrap="none" lIns="90488" tIns="44450" rIns="90488" bIns="44450" anchor="ctr"/>
              <a:lstStyle/>
              <a:p>
                <a:pPr algn="ctr"/>
                <a:r>
                  <a:rPr kumimoji="1" lang="en-US" altLang="zh-CN" sz="1600">
                    <a:latin typeface="Arial" pitchFamily="34" charset="0"/>
                    <a:ea typeface="宋体" pitchFamily="2" charset="-122"/>
                  </a:rPr>
                  <a:t>Datamart</a:t>
                </a:r>
              </a:p>
            </p:txBody>
          </p:sp>
        </p:grpSp>
        <p:sp>
          <p:nvSpPr>
            <p:cNvPr id="313374" name="Line 30"/>
            <p:cNvSpPr>
              <a:spLocks noChangeShapeType="1"/>
            </p:cNvSpPr>
            <p:nvPr/>
          </p:nvSpPr>
          <p:spPr bwMode="auto">
            <a:xfrm flipV="1">
              <a:off x="3128" y="2296"/>
              <a:ext cx="415" cy="111"/>
            </a:xfrm>
            <a:prstGeom prst="line">
              <a:avLst/>
            </a:prstGeom>
            <a:noFill/>
            <a:ln w="25400">
              <a:solidFill>
                <a:schemeClr val="tx1"/>
              </a:solidFill>
              <a:round/>
              <a:headEnd/>
              <a:tailEnd type="triangle" w="med" len="med"/>
            </a:ln>
            <a:effectLst/>
          </p:spPr>
          <p:txBody>
            <a:bodyPr wrap="none" anchor="ctr"/>
            <a:lstStyle/>
            <a:p>
              <a:endParaRPr lang="en-US"/>
            </a:p>
          </p:txBody>
        </p:sp>
        <p:sp>
          <p:nvSpPr>
            <p:cNvPr id="313375" name="Line 31"/>
            <p:cNvSpPr>
              <a:spLocks noChangeShapeType="1"/>
            </p:cNvSpPr>
            <p:nvPr/>
          </p:nvSpPr>
          <p:spPr bwMode="auto">
            <a:xfrm>
              <a:off x="3128" y="2552"/>
              <a:ext cx="415" cy="175"/>
            </a:xfrm>
            <a:prstGeom prst="line">
              <a:avLst/>
            </a:prstGeom>
            <a:noFill/>
            <a:ln w="25400">
              <a:solidFill>
                <a:schemeClr val="tx1"/>
              </a:solidFill>
              <a:round/>
              <a:headEnd/>
              <a:tailEnd type="triangle" w="med" len="med"/>
            </a:ln>
            <a:effectLst/>
          </p:spPr>
          <p:txBody>
            <a:bodyPr wrap="none" anchor="ctr"/>
            <a:lstStyle/>
            <a:p>
              <a:endParaRPr lang="en-US"/>
            </a:p>
          </p:txBody>
        </p:sp>
        <p:grpSp>
          <p:nvGrpSpPr>
            <p:cNvPr id="313376" name="Group 32"/>
            <p:cNvGrpSpPr>
              <a:grpSpLocks/>
            </p:cNvGrpSpPr>
            <p:nvPr/>
          </p:nvGrpSpPr>
          <p:grpSpPr bwMode="auto">
            <a:xfrm>
              <a:off x="3596" y="2156"/>
              <a:ext cx="590" cy="350"/>
              <a:chOff x="3501" y="1389"/>
              <a:chExt cx="590" cy="350"/>
            </a:xfrm>
          </p:grpSpPr>
          <p:pic>
            <p:nvPicPr>
              <p:cNvPr id="313377" name="Picture 33"/>
              <p:cNvPicPr>
                <a:picLocks noChangeArrowheads="1"/>
              </p:cNvPicPr>
              <p:nvPr/>
            </p:nvPicPr>
            <p:blipFill>
              <a:blip r:embed="rId8" cstate="print"/>
              <a:srcRect/>
              <a:stretch>
                <a:fillRect/>
              </a:stretch>
            </p:blipFill>
            <p:spPr bwMode="auto">
              <a:xfrm>
                <a:off x="3501" y="1389"/>
                <a:ext cx="590" cy="350"/>
              </a:xfrm>
              <a:prstGeom prst="rect">
                <a:avLst/>
              </a:prstGeom>
              <a:noFill/>
              <a:ln w="12700">
                <a:noFill/>
                <a:miter lim="800000"/>
                <a:headEnd/>
                <a:tailEnd/>
              </a:ln>
              <a:effectLst/>
            </p:spPr>
          </p:pic>
          <p:sp>
            <p:nvSpPr>
              <p:cNvPr id="313378" name="Rectangle 34"/>
              <p:cNvSpPr>
                <a:spLocks noChangeArrowheads="1"/>
              </p:cNvSpPr>
              <p:nvPr/>
            </p:nvSpPr>
            <p:spPr bwMode="auto">
              <a:xfrm>
                <a:off x="3565" y="1510"/>
                <a:ext cx="454" cy="143"/>
              </a:xfrm>
              <a:prstGeom prst="rect">
                <a:avLst/>
              </a:prstGeom>
              <a:noFill/>
              <a:ln w="12700">
                <a:noFill/>
                <a:miter lim="800000"/>
                <a:headEnd/>
                <a:tailEnd/>
              </a:ln>
              <a:effectLst/>
            </p:spPr>
            <p:txBody>
              <a:bodyPr wrap="none" lIns="90488" tIns="44450" rIns="90488" bIns="44450" anchor="ctr"/>
              <a:lstStyle/>
              <a:p>
                <a:pPr algn="ctr"/>
                <a:r>
                  <a:rPr kumimoji="1" lang="en-US" altLang="zh-CN" sz="1600">
                    <a:latin typeface="Arial" pitchFamily="34" charset="0"/>
                    <a:ea typeface="宋体" pitchFamily="2" charset="-122"/>
                  </a:rPr>
                  <a:t>Datamart</a:t>
                </a:r>
              </a:p>
            </p:txBody>
          </p:sp>
        </p:grpSp>
        <p:sp>
          <p:nvSpPr>
            <p:cNvPr id="313379" name="Rectangle 35"/>
            <p:cNvSpPr>
              <a:spLocks noChangeArrowheads="1"/>
            </p:cNvSpPr>
            <p:nvPr/>
          </p:nvSpPr>
          <p:spPr bwMode="auto">
            <a:xfrm>
              <a:off x="3638" y="2976"/>
              <a:ext cx="393" cy="248"/>
            </a:xfrm>
            <a:prstGeom prst="rect">
              <a:avLst/>
            </a:prstGeom>
            <a:noFill/>
            <a:ln w="12700">
              <a:noFill/>
              <a:miter lim="800000"/>
              <a:headEnd/>
              <a:tailEnd/>
            </a:ln>
            <a:effectLst/>
          </p:spPr>
          <p:txBody>
            <a:bodyPr wrap="none" lIns="90488" tIns="44450" rIns="90488" bIns="44450">
              <a:spAutoFit/>
            </a:bodyPr>
            <a:lstStyle/>
            <a:p>
              <a:r>
                <a:rPr kumimoji="1" lang="en-US" altLang="zh-CN" sz="1000">
                  <a:latin typeface="Times New Roman" pitchFamily="18" charset="0"/>
                  <a:ea typeface="宋体" pitchFamily="2" charset="-122"/>
                </a:rPr>
                <a:t>RDBMS</a:t>
              </a:r>
            </a:p>
            <a:p>
              <a:r>
                <a:rPr kumimoji="1" lang="en-US" altLang="zh-CN" sz="1000">
                  <a:latin typeface="Times New Roman" pitchFamily="18" charset="0"/>
                  <a:ea typeface="宋体" pitchFamily="2" charset="-122"/>
                </a:rPr>
                <a:t>ROLAP</a:t>
              </a:r>
            </a:p>
          </p:txBody>
        </p:sp>
        <p:sp>
          <p:nvSpPr>
            <p:cNvPr id="313380" name="Rectangle 36"/>
            <p:cNvSpPr>
              <a:spLocks noChangeArrowheads="1"/>
            </p:cNvSpPr>
            <p:nvPr/>
          </p:nvSpPr>
          <p:spPr bwMode="auto">
            <a:xfrm>
              <a:off x="3696" y="2496"/>
              <a:ext cx="393" cy="152"/>
            </a:xfrm>
            <a:prstGeom prst="rect">
              <a:avLst/>
            </a:prstGeom>
            <a:noFill/>
            <a:ln w="12700">
              <a:noFill/>
              <a:miter lim="800000"/>
              <a:headEnd/>
              <a:tailEnd/>
            </a:ln>
            <a:effectLst/>
          </p:spPr>
          <p:txBody>
            <a:bodyPr wrap="none" lIns="90488" tIns="44450" rIns="90488" bIns="44450">
              <a:spAutoFit/>
            </a:bodyPr>
            <a:lstStyle/>
            <a:p>
              <a:r>
                <a:rPr kumimoji="1" lang="en-US" altLang="zh-CN" sz="1000">
                  <a:latin typeface="Times New Roman" pitchFamily="18" charset="0"/>
                  <a:ea typeface="宋体" pitchFamily="2" charset="-122"/>
                </a:rPr>
                <a:t>RDBMS</a:t>
              </a:r>
            </a:p>
          </p:txBody>
        </p:sp>
        <p:sp>
          <p:nvSpPr>
            <p:cNvPr id="313381" name="Line 37"/>
            <p:cNvSpPr>
              <a:spLocks noChangeShapeType="1"/>
            </p:cNvSpPr>
            <p:nvPr/>
          </p:nvSpPr>
          <p:spPr bwMode="auto">
            <a:xfrm>
              <a:off x="3080" y="2648"/>
              <a:ext cx="607" cy="799"/>
            </a:xfrm>
            <a:prstGeom prst="line">
              <a:avLst/>
            </a:prstGeom>
            <a:noFill/>
            <a:ln w="25400">
              <a:solidFill>
                <a:schemeClr val="tx1"/>
              </a:solidFill>
              <a:round/>
              <a:headEnd/>
              <a:tailEnd type="triangle" w="med" len="med"/>
            </a:ln>
            <a:effectLst/>
          </p:spPr>
          <p:txBody>
            <a:bodyPr wrap="none" anchor="ctr"/>
            <a:lstStyle/>
            <a:p>
              <a:endParaRPr lang="en-US"/>
            </a:p>
          </p:txBody>
        </p:sp>
        <p:grpSp>
          <p:nvGrpSpPr>
            <p:cNvPr id="313382" name="Group 38"/>
            <p:cNvGrpSpPr>
              <a:grpSpLocks/>
            </p:cNvGrpSpPr>
            <p:nvPr/>
          </p:nvGrpSpPr>
          <p:grpSpPr bwMode="auto">
            <a:xfrm>
              <a:off x="4675" y="1968"/>
              <a:ext cx="795" cy="443"/>
              <a:chOff x="4580" y="1201"/>
              <a:chExt cx="795" cy="443"/>
            </a:xfrm>
          </p:grpSpPr>
          <p:sp>
            <p:nvSpPr>
              <p:cNvPr id="313383" name="Rectangle 39"/>
              <p:cNvSpPr>
                <a:spLocks noChangeArrowheads="1"/>
              </p:cNvSpPr>
              <p:nvPr/>
            </p:nvSpPr>
            <p:spPr bwMode="auto">
              <a:xfrm>
                <a:off x="4671" y="1201"/>
                <a:ext cx="52" cy="78"/>
              </a:xfrm>
              <a:prstGeom prst="rect">
                <a:avLst/>
              </a:prstGeom>
              <a:noFill/>
              <a:ln w="12700">
                <a:solidFill>
                  <a:schemeClr val="tx1"/>
                </a:solidFill>
                <a:miter lim="800000"/>
                <a:headEnd/>
                <a:tailEnd/>
              </a:ln>
              <a:effectLst/>
            </p:spPr>
            <p:txBody>
              <a:bodyPr wrap="none" anchor="ctr"/>
              <a:lstStyle/>
              <a:p>
                <a:endParaRPr lang="en-US"/>
              </a:p>
            </p:txBody>
          </p:sp>
          <p:sp>
            <p:nvSpPr>
              <p:cNvPr id="313384" name="Rectangle 40"/>
              <p:cNvSpPr>
                <a:spLocks noChangeArrowheads="1"/>
              </p:cNvSpPr>
              <p:nvPr/>
            </p:nvSpPr>
            <p:spPr bwMode="auto">
              <a:xfrm>
                <a:off x="4671" y="1328"/>
                <a:ext cx="52" cy="78"/>
              </a:xfrm>
              <a:prstGeom prst="rect">
                <a:avLst/>
              </a:prstGeom>
              <a:noFill/>
              <a:ln w="12700">
                <a:solidFill>
                  <a:schemeClr val="tx1"/>
                </a:solidFill>
                <a:miter lim="800000"/>
                <a:headEnd/>
                <a:tailEnd/>
              </a:ln>
              <a:effectLst/>
            </p:spPr>
            <p:txBody>
              <a:bodyPr wrap="none" anchor="ctr"/>
              <a:lstStyle/>
              <a:p>
                <a:endParaRPr lang="en-US"/>
              </a:p>
            </p:txBody>
          </p:sp>
          <p:sp>
            <p:nvSpPr>
              <p:cNvPr id="313385" name="Rectangle 41"/>
              <p:cNvSpPr>
                <a:spLocks noChangeArrowheads="1"/>
              </p:cNvSpPr>
              <p:nvPr/>
            </p:nvSpPr>
            <p:spPr bwMode="auto">
              <a:xfrm>
                <a:off x="4671" y="1468"/>
                <a:ext cx="52" cy="78"/>
              </a:xfrm>
              <a:prstGeom prst="rect">
                <a:avLst/>
              </a:prstGeom>
              <a:noFill/>
              <a:ln w="12700">
                <a:solidFill>
                  <a:schemeClr val="tx1"/>
                </a:solidFill>
                <a:miter lim="800000"/>
                <a:headEnd/>
                <a:tailEnd/>
              </a:ln>
              <a:effectLst/>
            </p:spPr>
            <p:txBody>
              <a:bodyPr wrap="none" anchor="ctr"/>
              <a:lstStyle/>
              <a:p>
                <a:endParaRPr lang="en-US"/>
              </a:p>
            </p:txBody>
          </p:sp>
          <p:sp>
            <p:nvSpPr>
              <p:cNvPr id="313386" name="Line 42"/>
              <p:cNvSpPr>
                <a:spLocks noChangeShapeType="1"/>
              </p:cNvSpPr>
              <p:nvPr/>
            </p:nvSpPr>
            <p:spPr bwMode="auto">
              <a:xfrm>
                <a:off x="4580" y="1258"/>
                <a:ext cx="0" cy="231"/>
              </a:xfrm>
              <a:prstGeom prst="line">
                <a:avLst/>
              </a:prstGeom>
              <a:noFill/>
              <a:ln w="12700">
                <a:solidFill>
                  <a:schemeClr val="tx1"/>
                </a:solidFill>
                <a:round/>
                <a:headEnd/>
                <a:tailEnd/>
              </a:ln>
              <a:effectLst/>
            </p:spPr>
            <p:txBody>
              <a:bodyPr wrap="none" anchor="ctr"/>
              <a:lstStyle/>
              <a:p>
                <a:endParaRPr lang="en-US"/>
              </a:p>
            </p:txBody>
          </p:sp>
          <p:sp>
            <p:nvSpPr>
              <p:cNvPr id="313387" name="Line 43"/>
              <p:cNvSpPr>
                <a:spLocks noChangeShapeType="1"/>
              </p:cNvSpPr>
              <p:nvPr/>
            </p:nvSpPr>
            <p:spPr bwMode="auto">
              <a:xfrm>
                <a:off x="4585" y="1253"/>
                <a:ext cx="81" cy="0"/>
              </a:xfrm>
              <a:prstGeom prst="line">
                <a:avLst/>
              </a:prstGeom>
              <a:noFill/>
              <a:ln w="12700">
                <a:solidFill>
                  <a:schemeClr val="tx1"/>
                </a:solidFill>
                <a:round/>
                <a:headEnd/>
                <a:tailEnd/>
              </a:ln>
              <a:effectLst/>
            </p:spPr>
            <p:txBody>
              <a:bodyPr wrap="none" anchor="ctr"/>
              <a:lstStyle/>
              <a:p>
                <a:endParaRPr lang="en-US"/>
              </a:p>
            </p:txBody>
          </p:sp>
          <p:sp>
            <p:nvSpPr>
              <p:cNvPr id="313388" name="Line 44"/>
              <p:cNvSpPr>
                <a:spLocks noChangeShapeType="1"/>
              </p:cNvSpPr>
              <p:nvPr/>
            </p:nvSpPr>
            <p:spPr bwMode="auto">
              <a:xfrm>
                <a:off x="4585" y="1381"/>
                <a:ext cx="81" cy="0"/>
              </a:xfrm>
              <a:prstGeom prst="line">
                <a:avLst/>
              </a:prstGeom>
              <a:noFill/>
              <a:ln w="12700">
                <a:solidFill>
                  <a:schemeClr val="tx1"/>
                </a:solidFill>
                <a:round/>
                <a:headEnd/>
                <a:tailEnd/>
              </a:ln>
              <a:effectLst/>
            </p:spPr>
            <p:txBody>
              <a:bodyPr wrap="none" anchor="ctr"/>
              <a:lstStyle/>
              <a:p>
                <a:endParaRPr lang="en-US"/>
              </a:p>
            </p:txBody>
          </p:sp>
          <p:sp>
            <p:nvSpPr>
              <p:cNvPr id="313389" name="Line 45"/>
              <p:cNvSpPr>
                <a:spLocks noChangeShapeType="1"/>
              </p:cNvSpPr>
              <p:nvPr/>
            </p:nvSpPr>
            <p:spPr bwMode="auto">
              <a:xfrm>
                <a:off x="4585" y="1493"/>
                <a:ext cx="81" cy="0"/>
              </a:xfrm>
              <a:prstGeom prst="line">
                <a:avLst/>
              </a:prstGeom>
              <a:noFill/>
              <a:ln w="12700">
                <a:solidFill>
                  <a:schemeClr val="tx1"/>
                </a:solidFill>
                <a:round/>
                <a:headEnd/>
                <a:tailEnd/>
              </a:ln>
              <a:effectLst/>
            </p:spPr>
            <p:txBody>
              <a:bodyPr wrap="none" anchor="ctr"/>
              <a:lstStyle/>
              <a:p>
                <a:endParaRPr lang="en-US"/>
              </a:p>
            </p:txBody>
          </p:sp>
          <p:sp>
            <p:nvSpPr>
              <p:cNvPr id="313390" name="Rectangle 46"/>
              <p:cNvSpPr>
                <a:spLocks noChangeArrowheads="1"/>
              </p:cNvSpPr>
              <p:nvPr/>
            </p:nvSpPr>
            <p:spPr bwMode="auto">
              <a:xfrm>
                <a:off x="4721" y="1280"/>
                <a:ext cx="654" cy="364"/>
              </a:xfrm>
              <a:prstGeom prst="rect">
                <a:avLst/>
              </a:prstGeom>
              <a:noFill/>
              <a:ln w="12700">
                <a:noFill/>
                <a:miter lim="800000"/>
                <a:headEnd/>
                <a:tailEnd/>
              </a:ln>
              <a:effectLst/>
            </p:spPr>
            <p:txBody>
              <a:bodyPr wrap="none" lIns="90488" tIns="44450" rIns="90488" bIns="44450">
                <a:spAutoFit/>
              </a:bodyPr>
              <a:lstStyle/>
              <a:p>
                <a:r>
                  <a:rPr kumimoji="1" lang="en-US" altLang="zh-CN" sz="1600">
                    <a:latin typeface="Arial" pitchFamily="34" charset="0"/>
                    <a:ea typeface="宋体" pitchFamily="2" charset="-122"/>
                  </a:rPr>
                  <a:t>End-User</a:t>
                </a:r>
              </a:p>
              <a:p>
                <a:r>
                  <a:rPr kumimoji="1" lang="en-US" altLang="zh-CN" sz="1600">
                    <a:latin typeface="Arial" pitchFamily="34" charset="0"/>
                    <a:ea typeface="宋体" pitchFamily="2" charset="-122"/>
                  </a:rPr>
                  <a:t>Tool</a:t>
                </a:r>
              </a:p>
            </p:txBody>
          </p:sp>
        </p:grpSp>
        <p:sp>
          <p:nvSpPr>
            <p:cNvPr id="313391" name="Line 47"/>
            <p:cNvSpPr>
              <a:spLocks noChangeShapeType="1"/>
            </p:cNvSpPr>
            <p:nvPr/>
          </p:nvSpPr>
          <p:spPr bwMode="auto">
            <a:xfrm flipV="1">
              <a:off x="4216" y="2097"/>
              <a:ext cx="464" cy="238"/>
            </a:xfrm>
            <a:prstGeom prst="line">
              <a:avLst/>
            </a:prstGeom>
            <a:noFill/>
            <a:ln w="25400">
              <a:solidFill>
                <a:schemeClr val="tx1"/>
              </a:solidFill>
              <a:round/>
              <a:headEnd/>
              <a:tailEnd type="triangle" w="med" len="med"/>
            </a:ln>
            <a:effectLst/>
          </p:spPr>
          <p:txBody>
            <a:bodyPr wrap="none" anchor="ctr"/>
            <a:lstStyle/>
            <a:p>
              <a:endParaRPr lang="en-US"/>
            </a:p>
          </p:txBody>
        </p:sp>
        <p:sp>
          <p:nvSpPr>
            <p:cNvPr id="313392" name="Line 48"/>
            <p:cNvSpPr>
              <a:spLocks noChangeShapeType="1"/>
            </p:cNvSpPr>
            <p:nvPr/>
          </p:nvSpPr>
          <p:spPr bwMode="auto">
            <a:xfrm>
              <a:off x="4184" y="2831"/>
              <a:ext cx="463" cy="0"/>
            </a:xfrm>
            <a:prstGeom prst="line">
              <a:avLst/>
            </a:prstGeom>
            <a:noFill/>
            <a:ln w="25400">
              <a:solidFill>
                <a:schemeClr val="tx1"/>
              </a:solidFill>
              <a:round/>
              <a:headEnd/>
              <a:tailEnd type="triangle" w="med" len="med"/>
            </a:ln>
            <a:effectLst/>
          </p:spPr>
          <p:txBody>
            <a:bodyPr wrap="none" anchor="ctr"/>
            <a:lstStyle/>
            <a:p>
              <a:endParaRPr lang="en-US"/>
            </a:p>
          </p:txBody>
        </p:sp>
        <p:grpSp>
          <p:nvGrpSpPr>
            <p:cNvPr id="313393" name="Group 49"/>
            <p:cNvGrpSpPr>
              <a:grpSpLocks/>
            </p:cNvGrpSpPr>
            <p:nvPr/>
          </p:nvGrpSpPr>
          <p:grpSpPr bwMode="auto">
            <a:xfrm>
              <a:off x="4655" y="2640"/>
              <a:ext cx="795" cy="443"/>
              <a:chOff x="4560" y="1873"/>
              <a:chExt cx="795" cy="443"/>
            </a:xfrm>
          </p:grpSpPr>
          <p:sp>
            <p:nvSpPr>
              <p:cNvPr id="313394" name="Rectangle 50"/>
              <p:cNvSpPr>
                <a:spLocks noChangeArrowheads="1"/>
              </p:cNvSpPr>
              <p:nvPr/>
            </p:nvSpPr>
            <p:spPr bwMode="auto">
              <a:xfrm>
                <a:off x="4651" y="1873"/>
                <a:ext cx="52" cy="78"/>
              </a:xfrm>
              <a:prstGeom prst="rect">
                <a:avLst/>
              </a:prstGeom>
              <a:noFill/>
              <a:ln w="12700">
                <a:solidFill>
                  <a:schemeClr val="tx1"/>
                </a:solidFill>
                <a:miter lim="800000"/>
                <a:headEnd/>
                <a:tailEnd/>
              </a:ln>
              <a:effectLst/>
            </p:spPr>
            <p:txBody>
              <a:bodyPr wrap="none" anchor="ctr"/>
              <a:lstStyle/>
              <a:p>
                <a:endParaRPr lang="en-US"/>
              </a:p>
            </p:txBody>
          </p:sp>
          <p:sp>
            <p:nvSpPr>
              <p:cNvPr id="313395" name="Rectangle 51"/>
              <p:cNvSpPr>
                <a:spLocks noChangeArrowheads="1"/>
              </p:cNvSpPr>
              <p:nvPr/>
            </p:nvSpPr>
            <p:spPr bwMode="auto">
              <a:xfrm>
                <a:off x="4651" y="2000"/>
                <a:ext cx="52" cy="78"/>
              </a:xfrm>
              <a:prstGeom prst="rect">
                <a:avLst/>
              </a:prstGeom>
              <a:noFill/>
              <a:ln w="12700">
                <a:solidFill>
                  <a:schemeClr val="tx1"/>
                </a:solidFill>
                <a:miter lim="800000"/>
                <a:headEnd/>
                <a:tailEnd/>
              </a:ln>
              <a:effectLst/>
            </p:spPr>
            <p:txBody>
              <a:bodyPr wrap="none" anchor="ctr"/>
              <a:lstStyle/>
              <a:p>
                <a:endParaRPr lang="en-US"/>
              </a:p>
            </p:txBody>
          </p:sp>
          <p:sp>
            <p:nvSpPr>
              <p:cNvPr id="313396" name="Rectangle 52"/>
              <p:cNvSpPr>
                <a:spLocks noChangeArrowheads="1"/>
              </p:cNvSpPr>
              <p:nvPr/>
            </p:nvSpPr>
            <p:spPr bwMode="auto">
              <a:xfrm>
                <a:off x="4651" y="2140"/>
                <a:ext cx="52" cy="78"/>
              </a:xfrm>
              <a:prstGeom prst="rect">
                <a:avLst/>
              </a:prstGeom>
              <a:noFill/>
              <a:ln w="12700">
                <a:solidFill>
                  <a:schemeClr val="tx1"/>
                </a:solidFill>
                <a:miter lim="800000"/>
                <a:headEnd/>
                <a:tailEnd/>
              </a:ln>
              <a:effectLst/>
            </p:spPr>
            <p:txBody>
              <a:bodyPr wrap="none" anchor="ctr"/>
              <a:lstStyle/>
              <a:p>
                <a:endParaRPr lang="en-US"/>
              </a:p>
            </p:txBody>
          </p:sp>
          <p:sp>
            <p:nvSpPr>
              <p:cNvPr id="313397" name="Line 53"/>
              <p:cNvSpPr>
                <a:spLocks noChangeShapeType="1"/>
              </p:cNvSpPr>
              <p:nvPr/>
            </p:nvSpPr>
            <p:spPr bwMode="auto">
              <a:xfrm>
                <a:off x="4560" y="1930"/>
                <a:ext cx="0" cy="231"/>
              </a:xfrm>
              <a:prstGeom prst="line">
                <a:avLst/>
              </a:prstGeom>
              <a:noFill/>
              <a:ln w="12700">
                <a:solidFill>
                  <a:schemeClr val="tx1"/>
                </a:solidFill>
                <a:round/>
                <a:headEnd/>
                <a:tailEnd/>
              </a:ln>
              <a:effectLst/>
            </p:spPr>
            <p:txBody>
              <a:bodyPr wrap="none" anchor="ctr"/>
              <a:lstStyle/>
              <a:p>
                <a:endParaRPr lang="en-US"/>
              </a:p>
            </p:txBody>
          </p:sp>
          <p:sp>
            <p:nvSpPr>
              <p:cNvPr id="313398" name="Line 54"/>
              <p:cNvSpPr>
                <a:spLocks noChangeShapeType="1"/>
              </p:cNvSpPr>
              <p:nvPr/>
            </p:nvSpPr>
            <p:spPr bwMode="auto">
              <a:xfrm>
                <a:off x="4565" y="1925"/>
                <a:ext cx="81" cy="0"/>
              </a:xfrm>
              <a:prstGeom prst="line">
                <a:avLst/>
              </a:prstGeom>
              <a:noFill/>
              <a:ln w="12700">
                <a:solidFill>
                  <a:schemeClr val="tx1"/>
                </a:solidFill>
                <a:round/>
                <a:headEnd/>
                <a:tailEnd/>
              </a:ln>
              <a:effectLst/>
            </p:spPr>
            <p:txBody>
              <a:bodyPr wrap="none" anchor="ctr"/>
              <a:lstStyle/>
              <a:p>
                <a:endParaRPr lang="en-US"/>
              </a:p>
            </p:txBody>
          </p:sp>
          <p:sp>
            <p:nvSpPr>
              <p:cNvPr id="313399" name="Line 55"/>
              <p:cNvSpPr>
                <a:spLocks noChangeShapeType="1"/>
              </p:cNvSpPr>
              <p:nvPr/>
            </p:nvSpPr>
            <p:spPr bwMode="auto">
              <a:xfrm>
                <a:off x="4565" y="2053"/>
                <a:ext cx="81" cy="0"/>
              </a:xfrm>
              <a:prstGeom prst="line">
                <a:avLst/>
              </a:prstGeom>
              <a:noFill/>
              <a:ln w="12700">
                <a:solidFill>
                  <a:schemeClr val="tx1"/>
                </a:solidFill>
                <a:round/>
                <a:headEnd/>
                <a:tailEnd/>
              </a:ln>
              <a:effectLst/>
            </p:spPr>
            <p:txBody>
              <a:bodyPr wrap="none" anchor="ctr"/>
              <a:lstStyle/>
              <a:p>
                <a:endParaRPr lang="en-US"/>
              </a:p>
            </p:txBody>
          </p:sp>
          <p:sp>
            <p:nvSpPr>
              <p:cNvPr id="313400" name="Line 56"/>
              <p:cNvSpPr>
                <a:spLocks noChangeShapeType="1"/>
              </p:cNvSpPr>
              <p:nvPr/>
            </p:nvSpPr>
            <p:spPr bwMode="auto">
              <a:xfrm>
                <a:off x="4565" y="2165"/>
                <a:ext cx="81" cy="0"/>
              </a:xfrm>
              <a:prstGeom prst="line">
                <a:avLst/>
              </a:prstGeom>
              <a:noFill/>
              <a:ln w="12700">
                <a:solidFill>
                  <a:schemeClr val="tx1"/>
                </a:solidFill>
                <a:round/>
                <a:headEnd/>
                <a:tailEnd/>
              </a:ln>
              <a:effectLst/>
            </p:spPr>
            <p:txBody>
              <a:bodyPr wrap="none" anchor="ctr"/>
              <a:lstStyle/>
              <a:p>
                <a:endParaRPr lang="en-US"/>
              </a:p>
            </p:txBody>
          </p:sp>
          <p:sp>
            <p:nvSpPr>
              <p:cNvPr id="313401" name="Rectangle 57"/>
              <p:cNvSpPr>
                <a:spLocks noChangeArrowheads="1"/>
              </p:cNvSpPr>
              <p:nvPr/>
            </p:nvSpPr>
            <p:spPr bwMode="auto">
              <a:xfrm>
                <a:off x="4701" y="1952"/>
                <a:ext cx="654" cy="364"/>
              </a:xfrm>
              <a:prstGeom prst="rect">
                <a:avLst/>
              </a:prstGeom>
              <a:noFill/>
              <a:ln w="12700">
                <a:noFill/>
                <a:miter lim="800000"/>
                <a:headEnd/>
                <a:tailEnd/>
              </a:ln>
              <a:effectLst/>
            </p:spPr>
            <p:txBody>
              <a:bodyPr wrap="none" lIns="90488" tIns="44450" rIns="90488" bIns="44450">
                <a:spAutoFit/>
              </a:bodyPr>
              <a:lstStyle/>
              <a:p>
                <a:r>
                  <a:rPr kumimoji="1" lang="en-US" altLang="zh-CN" sz="1600">
                    <a:latin typeface="Arial" pitchFamily="34" charset="0"/>
                    <a:ea typeface="宋体" pitchFamily="2" charset="-122"/>
                  </a:rPr>
                  <a:t>End-User</a:t>
                </a:r>
              </a:p>
              <a:p>
                <a:r>
                  <a:rPr kumimoji="1" lang="en-US" altLang="zh-CN" sz="1600">
                    <a:latin typeface="Arial" pitchFamily="34" charset="0"/>
                    <a:ea typeface="宋体" pitchFamily="2" charset="-122"/>
                  </a:rPr>
                  <a:t>Tool</a:t>
                </a:r>
              </a:p>
            </p:txBody>
          </p:sp>
        </p:grpSp>
        <p:grpSp>
          <p:nvGrpSpPr>
            <p:cNvPr id="313402" name="Group 58"/>
            <p:cNvGrpSpPr>
              <a:grpSpLocks/>
            </p:cNvGrpSpPr>
            <p:nvPr/>
          </p:nvGrpSpPr>
          <p:grpSpPr bwMode="auto">
            <a:xfrm>
              <a:off x="3648" y="3168"/>
              <a:ext cx="1802" cy="642"/>
              <a:chOff x="3553" y="2401"/>
              <a:chExt cx="1802" cy="642"/>
            </a:xfrm>
          </p:grpSpPr>
          <p:grpSp>
            <p:nvGrpSpPr>
              <p:cNvPr id="313403" name="Group 59"/>
              <p:cNvGrpSpPr>
                <a:grpSpLocks/>
              </p:cNvGrpSpPr>
              <p:nvPr/>
            </p:nvGrpSpPr>
            <p:grpSpPr bwMode="auto">
              <a:xfrm>
                <a:off x="3553" y="2609"/>
                <a:ext cx="574" cy="434"/>
                <a:chOff x="3553" y="2609"/>
                <a:chExt cx="574" cy="434"/>
              </a:xfrm>
            </p:grpSpPr>
            <p:sp>
              <p:nvSpPr>
                <p:cNvPr id="313404" name="AutoShape 60"/>
                <p:cNvSpPr>
                  <a:spLocks noChangeArrowheads="1"/>
                </p:cNvSpPr>
                <p:nvPr/>
              </p:nvSpPr>
              <p:spPr bwMode="auto">
                <a:xfrm>
                  <a:off x="3553" y="2613"/>
                  <a:ext cx="574" cy="430"/>
                </a:xfrm>
                <a:prstGeom prst="cube">
                  <a:avLst>
                    <a:gd name="adj" fmla="val 24991"/>
                  </a:avLst>
                </a:prstGeom>
                <a:noFill/>
                <a:ln w="12700">
                  <a:solidFill>
                    <a:schemeClr val="tx1"/>
                  </a:solidFill>
                  <a:miter lim="800000"/>
                  <a:headEnd/>
                  <a:tailEnd/>
                </a:ln>
                <a:effectLst/>
              </p:spPr>
              <p:txBody>
                <a:bodyPr wrap="none" anchor="ctr"/>
                <a:lstStyle/>
                <a:p>
                  <a:endParaRPr lang="en-US"/>
                </a:p>
              </p:txBody>
            </p:sp>
            <p:sp>
              <p:nvSpPr>
                <p:cNvPr id="313405" name="Line 61"/>
                <p:cNvSpPr>
                  <a:spLocks noChangeShapeType="1"/>
                </p:cNvSpPr>
                <p:nvPr/>
              </p:nvSpPr>
              <p:spPr bwMode="auto">
                <a:xfrm>
                  <a:off x="3648" y="2713"/>
                  <a:ext cx="0" cy="327"/>
                </a:xfrm>
                <a:prstGeom prst="line">
                  <a:avLst/>
                </a:prstGeom>
                <a:noFill/>
                <a:ln w="12700">
                  <a:solidFill>
                    <a:schemeClr val="tx1"/>
                  </a:solidFill>
                  <a:round/>
                  <a:headEnd/>
                  <a:tailEnd/>
                </a:ln>
                <a:effectLst/>
              </p:spPr>
              <p:txBody>
                <a:bodyPr wrap="none" anchor="ctr"/>
                <a:lstStyle/>
                <a:p>
                  <a:endParaRPr lang="en-US"/>
                </a:p>
              </p:txBody>
            </p:sp>
            <p:sp>
              <p:nvSpPr>
                <p:cNvPr id="313406" name="Line 62"/>
                <p:cNvSpPr>
                  <a:spLocks noChangeShapeType="1"/>
                </p:cNvSpPr>
                <p:nvPr/>
              </p:nvSpPr>
              <p:spPr bwMode="auto">
                <a:xfrm>
                  <a:off x="3744" y="2713"/>
                  <a:ext cx="0" cy="327"/>
                </a:xfrm>
                <a:prstGeom prst="line">
                  <a:avLst/>
                </a:prstGeom>
                <a:noFill/>
                <a:ln w="12700">
                  <a:solidFill>
                    <a:schemeClr val="tx1"/>
                  </a:solidFill>
                  <a:round/>
                  <a:headEnd/>
                  <a:tailEnd/>
                </a:ln>
                <a:effectLst/>
              </p:spPr>
              <p:txBody>
                <a:bodyPr wrap="none" anchor="ctr"/>
                <a:lstStyle/>
                <a:p>
                  <a:endParaRPr lang="en-US"/>
                </a:p>
              </p:txBody>
            </p:sp>
            <p:sp>
              <p:nvSpPr>
                <p:cNvPr id="313407" name="Line 63"/>
                <p:cNvSpPr>
                  <a:spLocks noChangeShapeType="1"/>
                </p:cNvSpPr>
                <p:nvPr/>
              </p:nvSpPr>
              <p:spPr bwMode="auto">
                <a:xfrm>
                  <a:off x="3840" y="2713"/>
                  <a:ext cx="0" cy="327"/>
                </a:xfrm>
                <a:prstGeom prst="line">
                  <a:avLst/>
                </a:prstGeom>
                <a:noFill/>
                <a:ln w="12700">
                  <a:solidFill>
                    <a:schemeClr val="tx1"/>
                  </a:solidFill>
                  <a:round/>
                  <a:headEnd/>
                  <a:tailEnd/>
                </a:ln>
                <a:effectLst/>
              </p:spPr>
              <p:txBody>
                <a:bodyPr wrap="none" anchor="ctr"/>
                <a:lstStyle/>
                <a:p>
                  <a:endParaRPr lang="en-US"/>
                </a:p>
              </p:txBody>
            </p:sp>
            <p:sp>
              <p:nvSpPr>
                <p:cNvPr id="313408" name="Line 64"/>
                <p:cNvSpPr>
                  <a:spLocks noChangeShapeType="1"/>
                </p:cNvSpPr>
                <p:nvPr/>
              </p:nvSpPr>
              <p:spPr bwMode="auto">
                <a:xfrm>
                  <a:off x="3936" y="2713"/>
                  <a:ext cx="0" cy="327"/>
                </a:xfrm>
                <a:prstGeom prst="line">
                  <a:avLst/>
                </a:prstGeom>
                <a:noFill/>
                <a:ln w="12700">
                  <a:solidFill>
                    <a:schemeClr val="tx1"/>
                  </a:solidFill>
                  <a:round/>
                  <a:headEnd/>
                  <a:tailEnd/>
                </a:ln>
                <a:effectLst/>
              </p:spPr>
              <p:txBody>
                <a:bodyPr wrap="none" anchor="ctr"/>
                <a:lstStyle/>
                <a:p>
                  <a:endParaRPr lang="en-US"/>
                </a:p>
              </p:txBody>
            </p:sp>
            <p:sp>
              <p:nvSpPr>
                <p:cNvPr id="313409" name="Line 65"/>
                <p:cNvSpPr>
                  <a:spLocks noChangeShapeType="1"/>
                </p:cNvSpPr>
                <p:nvPr/>
              </p:nvSpPr>
              <p:spPr bwMode="auto">
                <a:xfrm>
                  <a:off x="3557" y="2900"/>
                  <a:ext cx="471" cy="0"/>
                </a:xfrm>
                <a:prstGeom prst="line">
                  <a:avLst/>
                </a:prstGeom>
                <a:noFill/>
                <a:ln w="12700">
                  <a:solidFill>
                    <a:schemeClr val="tx1"/>
                  </a:solidFill>
                  <a:round/>
                  <a:headEnd/>
                  <a:tailEnd/>
                </a:ln>
                <a:effectLst/>
              </p:spPr>
              <p:txBody>
                <a:bodyPr wrap="none" anchor="ctr"/>
                <a:lstStyle/>
                <a:p>
                  <a:endParaRPr lang="en-US"/>
                </a:p>
              </p:txBody>
            </p:sp>
            <p:sp>
              <p:nvSpPr>
                <p:cNvPr id="313410" name="Line 66"/>
                <p:cNvSpPr>
                  <a:spLocks noChangeShapeType="1"/>
                </p:cNvSpPr>
                <p:nvPr/>
              </p:nvSpPr>
              <p:spPr bwMode="auto">
                <a:xfrm>
                  <a:off x="3557" y="2804"/>
                  <a:ext cx="471" cy="0"/>
                </a:xfrm>
                <a:prstGeom prst="line">
                  <a:avLst/>
                </a:prstGeom>
                <a:noFill/>
                <a:ln w="12700">
                  <a:solidFill>
                    <a:schemeClr val="tx1"/>
                  </a:solidFill>
                  <a:round/>
                  <a:headEnd/>
                  <a:tailEnd/>
                </a:ln>
                <a:effectLst/>
              </p:spPr>
              <p:txBody>
                <a:bodyPr wrap="none" anchor="ctr"/>
                <a:lstStyle/>
                <a:p>
                  <a:endParaRPr lang="en-US"/>
                </a:p>
              </p:txBody>
            </p:sp>
            <p:sp>
              <p:nvSpPr>
                <p:cNvPr id="313411" name="Line 67"/>
                <p:cNvSpPr>
                  <a:spLocks noChangeShapeType="1"/>
                </p:cNvSpPr>
                <p:nvPr/>
              </p:nvSpPr>
              <p:spPr bwMode="auto">
                <a:xfrm flipV="1">
                  <a:off x="4037" y="2801"/>
                  <a:ext cx="87" cy="103"/>
                </a:xfrm>
                <a:prstGeom prst="line">
                  <a:avLst/>
                </a:prstGeom>
                <a:noFill/>
                <a:ln w="12700">
                  <a:solidFill>
                    <a:schemeClr val="tx1"/>
                  </a:solidFill>
                  <a:round/>
                  <a:headEnd/>
                  <a:tailEnd/>
                </a:ln>
                <a:effectLst/>
              </p:spPr>
              <p:txBody>
                <a:bodyPr wrap="none" anchor="ctr"/>
                <a:lstStyle/>
                <a:p>
                  <a:endParaRPr lang="en-US"/>
                </a:p>
              </p:txBody>
            </p:sp>
            <p:sp>
              <p:nvSpPr>
                <p:cNvPr id="313412" name="Line 68"/>
                <p:cNvSpPr>
                  <a:spLocks noChangeShapeType="1"/>
                </p:cNvSpPr>
                <p:nvPr/>
              </p:nvSpPr>
              <p:spPr bwMode="auto">
                <a:xfrm flipV="1">
                  <a:off x="4037" y="2705"/>
                  <a:ext cx="87" cy="103"/>
                </a:xfrm>
                <a:prstGeom prst="line">
                  <a:avLst/>
                </a:prstGeom>
                <a:noFill/>
                <a:ln w="12700">
                  <a:solidFill>
                    <a:schemeClr val="tx1"/>
                  </a:solidFill>
                  <a:round/>
                  <a:headEnd/>
                  <a:tailEnd/>
                </a:ln>
                <a:effectLst/>
              </p:spPr>
              <p:txBody>
                <a:bodyPr wrap="none" anchor="ctr"/>
                <a:lstStyle/>
                <a:p>
                  <a:endParaRPr lang="en-US"/>
                </a:p>
              </p:txBody>
            </p:sp>
            <p:sp>
              <p:nvSpPr>
                <p:cNvPr id="313413" name="Line 69"/>
                <p:cNvSpPr>
                  <a:spLocks noChangeShapeType="1"/>
                </p:cNvSpPr>
                <p:nvPr/>
              </p:nvSpPr>
              <p:spPr bwMode="auto">
                <a:xfrm flipV="1">
                  <a:off x="3653" y="2609"/>
                  <a:ext cx="87" cy="103"/>
                </a:xfrm>
                <a:prstGeom prst="line">
                  <a:avLst/>
                </a:prstGeom>
                <a:noFill/>
                <a:ln w="12700">
                  <a:solidFill>
                    <a:schemeClr val="tx1"/>
                  </a:solidFill>
                  <a:round/>
                  <a:headEnd/>
                  <a:tailEnd/>
                </a:ln>
                <a:effectLst/>
              </p:spPr>
              <p:txBody>
                <a:bodyPr wrap="none" anchor="ctr"/>
                <a:lstStyle/>
                <a:p>
                  <a:endParaRPr lang="en-US"/>
                </a:p>
              </p:txBody>
            </p:sp>
            <p:sp>
              <p:nvSpPr>
                <p:cNvPr id="313414" name="Line 70"/>
                <p:cNvSpPr>
                  <a:spLocks noChangeShapeType="1"/>
                </p:cNvSpPr>
                <p:nvPr/>
              </p:nvSpPr>
              <p:spPr bwMode="auto">
                <a:xfrm flipV="1">
                  <a:off x="3749" y="2609"/>
                  <a:ext cx="87" cy="103"/>
                </a:xfrm>
                <a:prstGeom prst="line">
                  <a:avLst/>
                </a:prstGeom>
                <a:noFill/>
                <a:ln w="12700">
                  <a:solidFill>
                    <a:schemeClr val="tx1"/>
                  </a:solidFill>
                  <a:round/>
                  <a:headEnd/>
                  <a:tailEnd/>
                </a:ln>
                <a:effectLst/>
              </p:spPr>
              <p:txBody>
                <a:bodyPr wrap="none" anchor="ctr"/>
                <a:lstStyle/>
                <a:p>
                  <a:endParaRPr lang="en-US"/>
                </a:p>
              </p:txBody>
            </p:sp>
            <p:sp>
              <p:nvSpPr>
                <p:cNvPr id="313415" name="Line 71"/>
                <p:cNvSpPr>
                  <a:spLocks noChangeShapeType="1"/>
                </p:cNvSpPr>
                <p:nvPr/>
              </p:nvSpPr>
              <p:spPr bwMode="auto">
                <a:xfrm flipV="1">
                  <a:off x="3845" y="2609"/>
                  <a:ext cx="87" cy="103"/>
                </a:xfrm>
                <a:prstGeom prst="line">
                  <a:avLst/>
                </a:prstGeom>
                <a:noFill/>
                <a:ln w="12700">
                  <a:solidFill>
                    <a:schemeClr val="tx1"/>
                  </a:solidFill>
                  <a:round/>
                  <a:headEnd/>
                  <a:tailEnd/>
                </a:ln>
                <a:effectLst/>
              </p:spPr>
              <p:txBody>
                <a:bodyPr wrap="none" anchor="ctr"/>
                <a:lstStyle/>
                <a:p>
                  <a:endParaRPr lang="en-US"/>
                </a:p>
              </p:txBody>
            </p:sp>
            <p:sp>
              <p:nvSpPr>
                <p:cNvPr id="313416" name="Line 72"/>
                <p:cNvSpPr>
                  <a:spLocks noChangeShapeType="1"/>
                </p:cNvSpPr>
                <p:nvPr/>
              </p:nvSpPr>
              <p:spPr bwMode="auto">
                <a:xfrm flipV="1">
                  <a:off x="3941" y="2609"/>
                  <a:ext cx="87" cy="103"/>
                </a:xfrm>
                <a:prstGeom prst="line">
                  <a:avLst/>
                </a:prstGeom>
                <a:noFill/>
                <a:ln w="12700">
                  <a:solidFill>
                    <a:schemeClr val="tx1"/>
                  </a:solidFill>
                  <a:round/>
                  <a:headEnd/>
                  <a:tailEnd/>
                </a:ln>
                <a:effectLst/>
              </p:spPr>
              <p:txBody>
                <a:bodyPr wrap="none" anchor="ctr"/>
                <a:lstStyle/>
                <a:p>
                  <a:endParaRPr lang="en-US"/>
                </a:p>
              </p:txBody>
            </p:sp>
          </p:grpSp>
          <p:sp>
            <p:nvSpPr>
              <p:cNvPr id="313417" name="Rectangle 73"/>
              <p:cNvSpPr>
                <a:spLocks noChangeArrowheads="1"/>
              </p:cNvSpPr>
              <p:nvPr/>
            </p:nvSpPr>
            <p:spPr bwMode="auto">
              <a:xfrm>
                <a:off x="3633" y="2401"/>
                <a:ext cx="398" cy="210"/>
              </a:xfrm>
              <a:prstGeom prst="rect">
                <a:avLst/>
              </a:prstGeom>
              <a:noFill/>
              <a:ln w="12700">
                <a:noFill/>
                <a:miter lim="800000"/>
                <a:headEnd/>
                <a:tailEnd/>
              </a:ln>
              <a:effectLst/>
            </p:spPr>
            <p:txBody>
              <a:bodyPr wrap="none" lIns="90488" tIns="44450" rIns="90488" bIns="44450">
                <a:spAutoFit/>
              </a:bodyPr>
              <a:lstStyle/>
              <a:p>
                <a:r>
                  <a:rPr kumimoji="1" lang="en-US" altLang="zh-CN" sz="1600">
                    <a:latin typeface="Arial" pitchFamily="34" charset="0"/>
                    <a:ea typeface="宋体" pitchFamily="2" charset="-122"/>
                  </a:rPr>
                  <a:t>MDB</a:t>
                </a:r>
              </a:p>
            </p:txBody>
          </p:sp>
          <p:sp>
            <p:nvSpPr>
              <p:cNvPr id="313418" name="Line 74"/>
              <p:cNvSpPr>
                <a:spLocks noChangeShapeType="1"/>
              </p:cNvSpPr>
              <p:nvPr/>
            </p:nvSpPr>
            <p:spPr bwMode="auto">
              <a:xfrm>
                <a:off x="4137" y="2784"/>
                <a:ext cx="415" cy="0"/>
              </a:xfrm>
              <a:prstGeom prst="line">
                <a:avLst/>
              </a:prstGeom>
              <a:noFill/>
              <a:ln w="25400">
                <a:solidFill>
                  <a:schemeClr val="tx1"/>
                </a:solidFill>
                <a:round/>
                <a:headEnd/>
                <a:tailEnd type="triangle" w="med" len="med"/>
              </a:ln>
              <a:effectLst/>
            </p:spPr>
            <p:txBody>
              <a:bodyPr wrap="none" anchor="ctr"/>
              <a:lstStyle/>
              <a:p>
                <a:endParaRPr lang="en-US"/>
              </a:p>
            </p:txBody>
          </p:sp>
          <p:grpSp>
            <p:nvGrpSpPr>
              <p:cNvPr id="313419" name="Group 75"/>
              <p:cNvGrpSpPr>
                <a:grpSpLocks/>
              </p:cNvGrpSpPr>
              <p:nvPr/>
            </p:nvGrpSpPr>
            <p:grpSpPr bwMode="auto">
              <a:xfrm>
                <a:off x="4560" y="2593"/>
                <a:ext cx="795" cy="443"/>
                <a:chOff x="4560" y="2593"/>
                <a:chExt cx="795" cy="443"/>
              </a:xfrm>
            </p:grpSpPr>
            <p:sp>
              <p:nvSpPr>
                <p:cNvPr id="313420" name="Rectangle 76"/>
                <p:cNvSpPr>
                  <a:spLocks noChangeArrowheads="1"/>
                </p:cNvSpPr>
                <p:nvPr/>
              </p:nvSpPr>
              <p:spPr bwMode="auto">
                <a:xfrm>
                  <a:off x="4651" y="2593"/>
                  <a:ext cx="52" cy="78"/>
                </a:xfrm>
                <a:prstGeom prst="rect">
                  <a:avLst/>
                </a:prstGeom>
                <a:noFill/>
                <a:ln w="12700">
                  <a:solidFill>
                    <a:schemeClr val="tx1"/>
                  </a:solidFill>
                  <a:miter lim="800000"/>
                  <a:headEnd/>
                  <a:tailEnd/>
                </a:ln>
                <a:effectLst/>
              </p:spPr>
              <p:txBody>
                <a:bodyPr wrap="none" anchor="ctr"/>
                <a:lstStyle/>
                <a:p>
                  <a:endParaRPr lang="en-US"/>
                </a:p>
              </p:txBody>
            </p:sp>
            <p:sp>
              <p:nvSpPr>
                <p:cNvPr id="313421" name="Rectangle 77"/>
                <p:cNvSpPr>
                  <a:spLocks noChangeArrowheads="1"/>
                </p:cNvSpPr>
                <p:nvPr/>
              </p:nvSpPr>
              <p:spPr bwMode="auto">
                <a:xfrm>
                  <a:off x="4651" y="2720"/>
                  <a:ext cx="52" cy="78"/>
                </a:xfrm>
                <a:prstGeom prst="rect">
                  <a:avLst/>
                </a:prstGeom>
                <a:noFill/>
                <a:ln w="12700">
                  <a:solidFill>
                    <a:schemeClr val="tx1"/>
                  </a:solidFill>
                  <a:miter lim="800000"/>
                  <a:headEnd/>
                  <a:tailEnd/>
                </a:ln>
                <a:effectLst/>
              </p:spPr>
              <p:txBody>
                <a:bodyPr wrap="none" anchor="ctr"/>
                <a:lstStyle/>
                <a:p>
                  <a:endParaRPr lang="en-US"/>
                </a:p>
              </p:txBody>
            </p:sp>
            <p:sp>
              <p:nvSpPr>
                <p:cNvPr id="313422" name="Rectangle 78"/>
                <p:cNvSpPr>
                  <a:spLocks noChangeArrowheads="1"/>
                </p:cNvSpPr>
                <p:nvPr/>
              </p:nvSpPr>
              <p:spPr bwMode="auto">
                <a:xfrm>
                  <a:off x="4651" y="2860"/>
                  <a:ext cx="52" cy="78"/>
                </a:xfrm>
                <a:prstGeom prst="rect">
                  <a:avLst/>
                </a:prstGeom>
                <a:noFill/>
                <a:ln w="12700">
                  <a:solidFill>
                    <a:schemeClr val="tx1"/>
                  </a:solidFill>
                  <a:miter lim="800000"/>
                  <a:headEnd/>
                  <a:tailEnd/>
                </a:ln>
                <a:effectLst/>
              </p:spPr>
              <p:txBody>
                <a:bodyPr wrap="none" anchor="ctr"/>
                <a:lstStyle/>
                <a:p>
                  <a:endParaRPr lang="en-US"/>
                </a:p>
              </p:txBody>
            </p:sp>
            <p:sp>
              <p:nvSpPr>
                <p:cNvPr id="313423" name="Line 79"/>
                <p:cNvSpPr>
                  <a:spLocks noChangeShapeType="1"/>
                </p:cNvSpPr>
                <p:nvPr/>
              </p:nvSpPr>
              <p:spPr bwMode="auto">
                <a:xfrm>
                  <a:off x="4560" y="2650"/>
                  <a:ext cx="0" cy="231"/>
                </a:xfrm>
                <a:prstGeom prst="line">
                  <a:avLst/>
                </a:prstGeom>
                <a:noFill/>
                <a:ln w="12700">
                  <a:solidFill>
                    <a:schemeClr val="tx1"/>
                  </a:solidFill>
                  <a:round/>
                  <a:headEnd/>
                  <a:tailEnd/>
                </a:ln>
                <a:effectLst/>
              </p:spPr>
              <p:txBody>
                <a:bodyPr wrap="none" anchor="ctr"/>
                <a:lstStyle/>
                <a:p>
                  <a:endParaRPr lang="en-US"/>
                </a:p>
              </p:txBody>
            </p:sp>
            <p:sp>
              <p:nvSpPr>
                <p:cNvPr id="313424" name="Line 80"/>
                <p:cNvSpPr>
                  <a:spLocks noChangeShapeType="1"/>
                </p:cNvSpPr>
                <p:nvPr/>
              </p:nvSpPr>
              <p:spPr bwMode="auto">
                <a:xfrm>
                  <a:off x="4565" y="2645"/>
                  <a:ext cx="81" cy="0"/>
                </a:xfrm>
                <a:prstGeom prst="line">
                  <a:avLst/>
                </a:prstGeom>
                <a:noFill/>
                <a:ln w="12700">
                  <a:solidFill>
                    <a:schemeClr val="tx1"/>
                  </a:solidFill>
                  <a:round/>
                  <a:headEnd/>
                  <a:tailEnd/>
                </a:ln>
                <a:effectLst/>
              </p:spPr>
              <p:txBody>
                <a:bodyPr wrap="none" anchor="ctr"/>
                <a:lstStyle/>
                <a:p>
                  <a:endParaRPr lang="en-US"/>
                </a:p>
              </p:txBody>
            </p:sp>
            <p:sp>
              <p:nvSpPr>
                <p:cNvPr id="313425" name="Line 81"/>
                <p:cNvSpPr>
                  <a:spLocks noChangeShapeType="1"/>
                </p:cNvSpPr>
                <p:nvPr/>
              </p:nvSpPr>
              <p:spPr bwMode="auto">
                <a:xfrm>
                  <a:off x="4565" y="2773"/>
                  <a:ext cx="81" cy="0"/>
                </a:xfrm>
                <a:prstGeom prst="line">
                  <a:avLst/>
                </a:prstGeom>
                <a:noFill/>
                <a:ln w="12700">
                  <a:solidFill>
                    <a:schemeClr val="tx1"/>
                  </a:solidFill>
                  <a:round/>
                  <a:headEnd/>
                  <a:tailEnd/>
                </a:ln>
                <a:effectLst/>
              </p:spPr>
              <p:txBody>
                <a:bodyPr wrap="none" anchor="ctr"/>
                <a:lstStyle/>
                <a:p>
                  <a:endParaRPr lang="en-US"/>
                </a:p>
              </p:txBody>
            </p:sp>
            <p:sp>
              <p:nvSpPr>
                <p:cNvPr id="313426" name="Line 82"/>
                <p:cNvSpPr>
                  <a:spLocks noChangeShapeType="1"/>
                </p:cNvSpPr>
                <p:nvPr/>
              </p:nvSpPr>
              <p:spPr bwMode="auto">
                <a:xfrm>
                  <a:off x="4565" y="2885"/>
                  <a:ext cx="81" cy="0"/>
                </a:xfrm>
                <a:prstGeom prst="line">
                  <a:avLst/>
                </a:prstGeom>
                <a:noFill/>
                <a:ln w="12700">
                  <a:solidFill>
                    <a:schemeClr val="tx1"/>
                  </a:solidFill>
                  <a:round/>
                  <a:headEnd/>
                  <a:tailEnd/>
                </a:ln>
                <a:effectLst/>
              </p:spPr>
              <p:txBody>
                <a:bodyPr wrap="none" anchor="ctr"/>
                <a:lstStyle/>
                <a:p>
                  <a:endParaRPr lang="en-US"/>
                </a:p>
              </p:txBody>
            </p:sp>
            <p:sp>
              <p:nvSpPr>
                <p:cNvPr id="313427" name="Rectangle 83"/>
                <p:cNvSpPr>
                  <a:spLocks noChangeArrowheads="1"/>
                </p:cNvSpPr>
                <p:nvPr/>
              </p:nvSpPr>
              <p:spPr bwMode="auto">
                <a:xfrm>
                  <a:off x="4701" y="2672"/>
                  <a:ext cx="654" cy="364"/>
                </a:xfrm>
                <a:prstGeom prst="rect">
                  <a:avLst/>
                </a:prstGeom>
                <a:noFill/>
                <a:ln w="12700">
                  <a:noFill/>
                  <a:miter lim="800000"/>
                  <a:headEnd/>
                  <a:tailEnd/>
                </a:ln>
                <a:effectLst/>
              </p:spPr>
              <p:txBody>
                <a:bodyPr wrap="none" lIns="90488" tIns="44450" rIns="90488" bIns="44450">
                  <a:spAutoFit/>
                </a:bodyPr>
                <a:lstStyle/>
                <a:p>
                  <a:r>
                    <a:rPr kumimoji="1" lang="en-US" altLang="zh-CN" sz="1600">
                      <a:latin typeface="Arial" pitchFamily="34" charset="0"/>
                      <a:ea typeface="宋体" pitchFamily="2" charset="-122"/>
                    </a:rPr>
                    <a:t>End-User</a:t>
                  </a:r>
                </a:p>
                <a:p>
                  <a:r>
                    <a:rPr kumimoji="1" lang="en-US" altLang="zh-CN" sz="1600">
                      <a:latin typeface="Arial" pitchFamily="34" charset="0"/>
                      <a:ea typeface="宋体" pitchFamily="2" charset="-122"/>
                    </a:rPr>
                    <a:t>Tool</a:t>
                  </a:r>
                </a:p>
              </p:txBody>
            </p:sp>
          </p:grpSp>
        </p:grpSp>
        <p:grpSp>
          <p:nvGrpSpPr>
            <p:cNvPr id="313428" name="Group 84"/>
            <p:cNvGrpSpPr>
              <a:grpSpLocks/>
            </p:cNvGrpSpPr>
            <p:nvPr/>
          </p:nvGrpSpPr>
          <p:grpSpPr bwMode="auto">
            <a:xfrm>
              <a:off x="4675" y="1440"/>
              <a:ext cx="795" cy="443"/>
              <a:chOff x="4580" y="673"/>
              <a:chExt cx="795" cy="443"/>
            </a:xfrm>
          </p:grpSpPr>
          <p:sp>
            <p:nvSpPr>
              <p:cNvPr id="313429" name="Rectangle 85"/>
              <p:cNvSpPr>
                <a:spLocks noChangeArrowheads="1"/>
              </p:cNvSpPr>
              <p:nvPr/>
            </p:nvSpPr>
            <p:spPr bwMode="auto">
              <a:xfrm>
                <a:off x="4671" y="673"/>
                <a:ext cx="52" cy="78"/>
              </a:xfrm>
              <a:prstGeom prst="rect">
                <a:avLst/>
              </a:prstGeom>
              <a:noFill/>
              <a:ln w="12700">
                <a:solidFill>
                  <a:schemeClr val="tx1"/>
                </a:solidFill>
                <a:miter lim="800000"/>
                <a:headEnd/>
                <a:tailEnd/>
              </a:ln>
              <a:effectLst/>
            </p:spPr>
            <p:txBody>
              <a:bodyPr wrap="none" anchor="ctr"/>
              <a:lstStyle/>
              <a:p>
                <a:endParaRPr lang="en-US"/>
              </a:p>
            </p:txBody>
          </p:sp>
          <p:sp>
            <p:nvSpPr>
              <p:cNvPr id="313430" name="Rectangle 86"/>
              <p:cNvSpPr>
                <a:spLocks noChangeArrowheads="1"/>
              </p:cNvSpPr>
              <p:nvPr/>
            </p:nvSpPr>
            <p:spPr bwMode="auto">
              <a:xfrm>
                <a:off x="4671" y="800"/>
                <a:ext cx="52" cy="78"/>
              </a:xfrm>
              <a:prstGeom prst="rect">
                <a:avLst/>
              </a:prstGeom>
              <a:noFill/>
              <a:ln w="12700">
                <a:solidFill>
                  <a:schemeClr val="tx1"/>
                </a:solidFill>
                <a:miter lim="800000"/>
                <a:headEnd/>
                <a:tailEnd/>
              </a:ln>
              <a:effectLst/>
            </p:spPr>
            <p:txBody>
              <a:bodyPr wrap="none" anchor="ctr"/>
              <a:lstStyle/>
              <a:p>
                <a:endParaRPr lang="en-US"/>
              </a:p>
            </p:txBody>
          </p:sp>
          <p:sp>
            <p:nvSpPr>
              <p:cNvPr id="313431" name="Rectangle 87"/>
              <p:cNvSpPr>
                <a:spLocks noChangeArrowheads="1"/>
              </p:cNvSpPr>
              <p:nvPr/>
            </p:nvSpPr>
            <p:spPr bwMode="auto">
              <a:xfrm>
                <a:off x="4671" y="940"/>
                <a:ext cx="52" cy="78"/>
              </a:xfrm>
              <a:prstGeom prst="rect">
                <a:avLst/>
              </a:prstGeom>
              <a:noFill/>
              <a:ln w="12700">
                <a:solidFill>
                  <a:schemeClr val="tx1"/>
                </a:solidFill>
                <a:miter lim="800000"/>
                <a:headEnd/>
                <a:tailEnd/>
              </a:ln>
              <a:effectLst/>
            </p:spPr>
            <p:txBody>
              <a:bodyPr wrap="none" anchor="ctr"/>
              <a:lstStyle/>
              <a:p>
                <a:endParaRPr lang="en-US"/>
              </a:p>
            </p:txBody>
          </p:sp>
          <p:sp>
            <p:nvSpPr>
              <p:cNvPr id="313432" name="Line 88"/>
              <p:cNvSpPr>
                <a:spLocks noChangeShapeType="1"/>
              </p:cNvSpPr>
              <p:nvPr/>
            </p:nvSpPr>
            <p:spPr bwMode="auto">
              <a:xfrm>
                <a:off x="4580" y="730"/>
                <a:ext cx="0" cy="231"/>
              </a:xfrm>
              <a:prstGeom prst="line">
                <a:avLst/>
              </a:prstGeom>
              <a:noFill/>
              <a:ln w="12700">
                <a:solidFill>
                  <a:schemeClr val="tx1"/>
                </a:solidFill>
                <a:round/>
                <a:headEnd/>
                <a:tailEnd/>
              </a:ln>
              <a:effectLst/>
            </p:spPr>
            <p:txBody>
              <a:bodyPr wrap="none" anchor="ctr"/>
              <a:lstStyle/>
              <a:p>
                <a:endParaRPr lang="en-US"/>
              </a:p>
            </p:txBody>
          </p:sp>
          <p:sp>
            <p:nvSpPr>
              <p:cNvPr id="313433" name="Line 89"/>
              <p:cNvSpPr>
                <a:spLocks noChangeShapeType="1"/>
              </p:cNvSpPr>
              <p:nvPr/>
            </p:nvSpPr>
            <p:spPr bwMode="auto">
              <a:xfrm>
                <a:off x="4585" y="725"/>
                <a:ext cx="81" cy="0"/>
              </a:xfrm>
              <a:prstGeom prst="line">
                <a:avLst/>
              </a:prstGeom>
              <a:noFill/>
              <a:ln w="12700">
                <a:solidFill>
                  <a:schemeClr val="tx1"/>
                </a:solidFill>
                <a:round/>
                <a:headEnd/>
                <a:tailEnd/>
              </a:ln>
              <a:effectLst/>
            </p:spPr>
            <p:txBody>
              <a:bodyPr wrap="none" anchor="ctr"/>
              <a:lstStyle/>
              <a:p>
                <a:endParaRPr lang="en-US"/>
              </a:p>
            </p:txBody>
          </p:sp>
          <p:sp>
            <p:nvSpPr>
              <p:cNvPr id="313434" name="Line 90"/>
              <p:cNvSpPr>
                <a:spLocks noChangeShapeType="1"/>
              </p:cNvSpPr>
              <p:nvPr/>
            </p:nvSpPr>
            <p:spPr bwMode="auto">
              <a:xfrm>
                <a:off x="4585" y="853"/>
                <a:ext cx="81" cy="0"/>
              </a:xfrm>
              <a:prstGeom prst="line">
                <a:avLst/>
              </a:prstGeom>
              <a:noFill/>
              <a:ln w="12700">
                <a:solidFill>
                  <a:schemeClr val="tx1"/>
                </a:solidFill>
                <a:round/>
                <a:headEnd/>
                <a:tailEnd/>
              </a:ln>
              <a:effectLst/>
            </p:spPr>
            <p:txBody>
              <a:bodyPr wrap="none" anchor="ctr"/>
              <a:lstStyle/>
              <a:p>
                <a:endParaRPr lang="en-US"/>
              </a:p>
            </p:txBody>
          </p:sp>
          <p:sp>
            <p:nvSpPr>
              <p:cNvPr id="313435" name="Line 91"/>
              <p:cNvSpPr>
                <a:spLocks noChangeShapeType="1"/>
              </p:cNvSpPr>
              <p:nvPr/>
            </p:nvSpPr>
            <p:spPr bwMode="auto">
              <a:xfrm>
                <a:off x="4585" y="965"/>
                <a:ext cx="81" cy="0"/>
              </a:xfrm>
              <a:prstGeom prst="line">
                <a:avLst/>
              </a:prstGeom>
              <a:noFill/>
              <a:ln w="12700">
                <a:solidFill>
                  <a:schemeClr val="tx1"/>
                </a:solidFill>
                <a:round/>
                <a:headEnd/>
                <a:tailEnd/>
              </a:ln>
              <a:effectLst/>
            </p:spPr>
            <p:txBody>
              <a:bodyPr wrap="none" anchor="ctr"/>
              <a:lstStyle/>
              <a:p>
                <a:endParaRPr lang="en-US"/>
              </a:p>
            </p:txBody>
          </p:sp>
          <p:sp>
            <p:nvSpPr>
              <p:cNvPr id="313436" name="Rectangle 92"/>
              <p:cNvSpPr>
                <a:spLocks noChangeArrowheads="1"/>
              </p:cNvSpPr>
              <p:nvPr/>
            </p:nvSpPr>
            <p:spPr bwMode="auto">
              <a:xfrm>
                <a:off x="4721" y="752"/>
                <a:ext cx="654" cy="364"/>
              </a:xfrm>
              <a:prstGeom prst="rect">
                <a:avLst/>
              </a:prstGeom>
              <a:noFill/>
              <a:ln w="12700">
                <a:noFill/>
                <a:miter lim="800000"/>
                <a:headEnd/>
                <a:tailEnd/>
              </a:ln>
              <a:effectLst/>
            </p:spPr>
            <p:txBody>
              <a:bodyPr wrap="none" lIns="90488" tIns="44450" rIns="90488" bIns="44450">
                <a:spAutoFit/>
              </a:bodyPr>
              <a:lstStyle/>
              <a:p>
                <a:r>
                  <a:rPr kumimoji="1" lang="en-US" altLang="zh-CN" sz="1600">
                    <a:latin typeface="Arial" pitchFamily="34" charset="0"/>
                    <a:ea typeface="宋体" pitchFamily="2" charset="-122"/>
                  </a:rPr>
                  <a:t>End-User</a:t>
                </a:r>
              </a:p>
              <a:p>
                <a:r>
                  <a:rPr kumimoji="1" lang="en-US" altLang="zh-CN" sz="1600">
                    <a:latin typeface="Arial" pitchFamily="34" charset="0"/>
                    <a:ea typeface="宋体" pitchFamily="2" charset="-122"/>
                  </a:rPr>
                  <a:t>Tool</a:t>
                </a:r>
              </a:p>
            </p:txBody>
          </p:sp>
        </p:grpSp>
        <p:sp>
          <p:nvSpPr>
            <p:cNvPr id="313437" name="Line 93"/>
            <p:cNvSpPr>
              <a:spLocks noChangeShapeType="1"/>
            </p:cNvSpPr>
            <p:nvPr/>
          </p:nvSpPr>
          <p:spPr bwMode="auto">
            <a:xfrm flipV="1">
              <a:off x="3080" y="1624"/>
              <a:ext cx="1567" cy="639"/>
            </a:xfrm>
            <a:prstGeom prst="line">
              <a:avLst/>
            </a:prstGeom>
            <a:noFill/>
            <a:ln w="25400">
              <a:solidFill>
                <a:srgbClr val="CC1010"/>
              </a:solidFill>
              <a:round/>
              <a:headEnd/>
              <a:tailEnd type="triangle" w="med" len="med"/>
            </a:ln>
            <a:effectLst/>
          </p:spPr>
          <p:txBody>
            <a:bodyPr wrap="none" anchor="ctr"/>
            <a:lstStyle/>
            <a:p>
              <a:endParaRPr lang="en-US"/>
            </a:p>
          </p:txBody>
        </p:sp>
        <p:sp>
          <p:nvSpPr>
            <p:cNvPr id="313438" name="AutoShape 94"/>
            <p:cNvSpPr>
              <a:spLocks noChangeArrowheads="1"/>
            </p:cNvSpPr>
            <p:nvPr/>
          </p:nvSpPr>
          <p:spPr bwMode="auto">
            <a:xfrm>
              <a:off x="576" y="2448"/>
              <a:ext cx="624" cy="192"/>
            </a:xfrm>
            <a:prstGeom prst="rightArrow">
              <a:avLst>
                <a:gd name="adj1" fmla="val 50000"/>
                <a:gd name="adj2" fmla="val 81250"/>
              </a:avLst>
            </a:prstGeom>
            <a:solidFill>
              <a:schemeClr val="accent1"/>
            </a:solidFill>
            <a:ln w="28575">
              <a:solidFill>
                <a:schemeClr val="tx1"/>
              </a:solidFill>
              <a:miter lim="800000"/>
              <a:headEnd/>
              <a:tailEnd/>
            </a:ln>
            <a:effectLst/>
          </p:spPr>
          <p:txBody>
            <a:bodyPr wrap="none" lIns="92075" tIns="46038" rIns="92075" bIns="46038" anchor="ctr">
              <a:spAutoFit/>
            </a:bodyPr>
            <a:lstStyle/>
            <a:p>
              <a:endParaRPr lang="en-US"/>
            </a:p>
          </p:txBody>
        </p:sp>
        <p:sp>
          <p:nvSpPr>
            <p:cNvPr id="313439" name="AutoShape 95"/>
            <p:cNvSpPr>
              <a:spLocks noChangeArrowheads="1"/>
            </p:cNvSpPr>
            <p:nvPr/>
          </p:nvSpPr>
          <p:spPr bwMode="auto">
            <a:xfrm>
              <a:off x="1824" y="2448"/>
              <a:ext cx="624" cy="192"/>
            </a:xfrm>
            <a:prstGeom prst="rightArrow">
              <a:avLst>
                <a:gd name="adj1" fmla="val 50000"/>
                <a:gd name="adj2" fmla="val 81250"/>
              </a:avLst>
            </a:prstGeom>
            <a:solidFill>
              <a:schemeClr val="accent1"/>
            </a:solidFill>
            <a:ln w="28575">
              <a:solidFill>
                <a:schemeClr val="tx1"/>
              </a:solidFill>
              <a:miter lim="800000"/>
              <a:headEnd/>
              <a:tailEnd/>
            </a:ln>
            <a:effectLst/>
          </p:spPr>
          <p:txBody>
            <a:bodyPr wrap="none" lIns="92075" tIns="46038" rIns="92075" bIns="46038" anchor="ctr">
              <a:spAutoFit/>
            </a:bodyPr>
            <a:lstStyle/>
            <a:p>
              <a:endParaRPr lang="en-US"/>
            </a:p>
          </p:txBody>
        </p:sp>
        <p:grpSp>
          <p:nvGrpSpPr>
            <p:cNvPr id="313440" name="Group 96"/>
            <p:cNvGrpSpPr>
              <a:grpSpLocks/>
            </p:cNvGrpSpPr>
            <p:nvPr/>
          </p:nvGrpSpPr>
          <p:grpSpPr bwMode="auto">
            <a:xfrm>
              <a:off x="3072" y="2448"/>
              <a:ext cx="624" cy="1200"/>
              <a:chOff x="3072" y="2544"/>
              <a:chExt cx="624" cy="1200"/>
            </a:xfrm>
          </p:grpSpPr>
          <p:sp>
            <p:nvSpPr>
              <p:cNvPr id="313441" name="AutoShape 97"/>
              <p:cNvSpPr>
                <a:spLocks noChangeArrowheads="1"/>
              </p:cNvSpPr>
              <p:nvPr/>
            </p:nvSpPr>
            <p:spPr bwMode="auto">
              <a:xfrm>
                <a:off x="3072" y="3552"/>
                <a:ext cx="624" cy="192"/>
              </a:xfrm>
              <a:prstGeom prst="rightArrow">
                <a:avLst>
                  <a:gd name="adj1" fmla="val 50000"/>
                  <a:gd name="adj2" fmla="val 81250"/>
                </a:avLst>
              </a:prstGeom>
              <a:solidFill>
                <a:schemeClr val="accent1"/>
              </a:solidFill>
              <a:ln w="28575">
                <a:solidFill>
                  <a:schemeClr val="tx1"/>
                </a:solidFill>
                <a:miter lim="800000"/>
                <a:headEnd/>
                <a:tailEnd/>
              </a:ln>
              <a:effectLst/>
            </p:spPr>
            <p:txBody>
              <a:bodyPr wrap="none" lIns="92075" tIns="46038" rIns="92075" bIns="46038" anchor="ctr">
                <a:spAutoFit/>
              </a:bodyPr>
              <a:lstStyle/>
              <a:p>
                <a:endParaRPr lang="en-US"/>
              </a:p>
            </p:txBody>
          </p:sp>
          <p:sp>
            <p:nvSpPr>
              <p:cNvPr id="313442" name="AutoShape 98"/>
              <p:cNvSpPr>
                <a:spLocks noChangeArrowheads="1"/>
              </p:cNvSpPr>
              <p:nvPr/>
            </p:nvSpPr>
            <p:spPr bwMode="auto">
              <a:xfrm>
                <a:off x="3072" y="2544"/>
                <a:ext cx="624" cy="192"/>
              </a:xfrm>
              <a:prstGeom prst="rightArrow">
                <a:avLst>
                  <a:gd name="adj1" fmla="val 50000"/>
                  <a:gd name="adj2" fmla="val 81250"/>
                </a:avLst>
              </a:prstGeom>
              <a:solidFill>
                <a:schemeClr val="accent1"/>
              </a:solidFill>
              <a:ln w="28575">
                <a:solidFill>
                  <a:schemeClr val="tx1"/>
                </a:solidFill>
                <a:miter lim="800000"/>
                <a:headEnd/>
                <a:tailEnd/>
              </a:ln>
              <a:effectLst/>
            </p:spPr>
            <p:txBody>
              <a:bodyPr wrap="none" lIns="92075" tIns="46038" rIns="92075" bIns="46038" anchor="ctr">
                <a:spAutoFit/>
              </a:bodyPr>
              <a:lstStyle/>
              <a:p>
                <a:endParaRPr lang="en-US"/>
              </a:p>
            </p:txBody>
          </p:sp>
        </p:grpSp>
        <p:grpSp>
          <p:nvGrpSpPr>
            <p:cNvPr id="313443" name="Group 99"/>
            <p:cNvGrpSpPr>
              <a:grpSpLocks/>
            </p:cNvGrpSpPr>
            <p:nvPr/>
          </p:nvGrpSpPr>
          <p:grpSpPr bwMode="auto">
            <a:xfrm>
              <a:off x="4224" y="1488"/>
              <a:ext cx="432" cy="1968"/>
              <a:chOff x="4224" y="1584"/>
              <a:chExt cx="432" cy="1968"/>
            </a:xfrm>
          </p:grpSpPr>
          <p:sp>
            <p:nvSpPr>
              <p:cNvPr id="313444" name="AutoShape 100"/>
              <p:cNvSpPr>
                <a:spLocks noChangeArrowheads="1"/>
              </p:cNvSpPr>
              <p:nvPr/>
            </p:nvSpPr>
            <p:spPr bwMode="auto">
              <a:xfrm>
                <a:off x="4224" y="2544"/>
                <a:ext cx="384" cy="192"/>
              </a:xfrm>
              <a:prstGeom prst="rightArrow">
                <a:avLst>
                  <a:gd name="adj1" fmla="val 50000"/>
                  <a:gd name="adj2" fmla="val 50000"/>
                </a:avLst>
              </a:prstGeom>
              <a:solidFill>
                <a:schemeClr val="accent1"/>
              </a:solidFill>
              <a:ln w="28575">
                <a:solidFill>
                  <a:schemeClr val="tx1"/>
                </a:solidFill>
                <a:miter lim="800000"/>
                <a:headEnd/>
                <a:tailEnd/>
              </a:ln>
              <a:effectLst/>
            </p:spPr>
            <p:txBody>
              <a:bodyPr lIns="92075" tIns="46038" rIns="92075" bIns="46038" anchor="ctr">
                <a:spAutoFit/>
              </a:bodyPr>
              <a:lstStyle/>
              <a:p>
                <a:endParaRPr lang="en-US"/>
              </a:p>
            </p:txBody>
          </p:sp>
          <p:sp>
            <p:nvSpPr>
              <p:cNvPr id="313445" name="AutoShape 101"/>
              <p:cNvSpPr>
                <a:spLocks noChangeArrowheads="1"/>
              </p:cNvSpPr>
              <p:nvPr/>
            </p:nvSpPr>
            <p:spPr bwMode="auto">
              <a:xfrm>
                <a:off x="4272" y="3360"/>
                <a:ext cx="384" cy="192"/>
              </a:xfrm>
              <a:prstGeom prst="rightArrow">
                <a:avLst>
                  <a:gd name="adj1" fmla="val 50000"/>
                  <a:gd name="adj2" fmla="val 50000"/>
                </a:avLst>
              </a:prstGeom>
              <a:solidFill>
                <a:schemeClr val="accent1"/>
              </a:solidFill>
              <a:ln w="28575">
                <a:solidFill>
                  <a:schemeClr val="tx1"/>
                </a:solidFill>
                <a:miter lim="800000"/>
                <a:headEnd/>
                <a:tailEnd/>
              </a:ln>
              <a:effectLst/>
            </p:spPr>
            <p:txBody>
              <a:bodyPr lIns="92075" tIns="46038" rIns="92075" bIns="46038" anchor="ctr">
                <a:spAutoFit/>
              </a:bodyPr>
              <a:lstStyle/>
              <a:p>
                <a:endParaRPr lang="en-US"/>
              </a:p>
            </p:txBody>
          </p:sp>
          <p:sp>
            <p:nvSpPr>
              <p:cNvPr id="313446" name="AutoShape 102"/>
              <p:cNvSpPr>
                <a:spLocks noChangeArrowheads="1"/>
              </p:cNvSpPr>
              <p:nvPr/>
            </p:nvSpPr>
            <p:spPr bwMode="auto">
              <a:xfrm>
                <a:off x="4224" y="1584"/>
                <a:ext cx="384" cy="192"/>
              </a:xfrm>
              <a:prstGeom prst="rightArrow">
                <a:avLst>
                  <a:gd name="adj1" fmla="val 50000"/>
                  <a:gd name="adj2" fmla="val 50000"/>
                </a:avLst>
              </a:prstGeom>
              <a:solidFill>
                <a:schemeClr val="accent1"/>
              </a:solidFill>
              <a:ln w="28575">
                <a:solidFill>
                  <a:schemeClr val="tx1"/>
                </a:solidFill>
                <a:miter lim="800000"/>
                <a:headEnd/>
                <a:tailEnd/>
              </a:ln>
              <a:effectLst/>
            </p:spPr>
            <p:txBody>
              <a:bodyPr lIns="92075" tIns="46038" rIns="92075" bIns="46038" anchor="ctr">
                <a:spAutoFit/>
              </a:bodyPr>
              <a:lstStyle/>
              <a:p>
                <a:endParaRPr lang="en-US"/>
              </a:p>
            </p:txBody>
          </p:sp>
        </p:grpSp>
        <p:sp>
          <p:nvSpPr>
            <p:cNvPr id="313448" name="Oval 104"/>
            <p:cNvSpPr>
              <a:spLocks noChangeArrowheads="1"/>
            </p:cNvSpPr>
            <p:nvPr/>
          </p:nvSpPr>
          <p:spPr bwMode="auto">
            <a:xfrm>
              <a:off x="2304" y="1872"/>
              <a:ext cx="2064" cy="1296"/>
            </a:xfrm>
            <a:prstGeom prst="ellipse">
              <a:avLst/>
            </a:prstGeom>
            <a:noFill/>
            <a:ln w="50800">
              <a:solidFill>
                <a:srgbClr val="F1653F"/>
              </a:solidFill>
              <a:round/>
              <a:headEnd/>
              <a:tailEnd/>
            </a:ln>
            <a:effectLst/>
          </p:spPr>
          <p:txBody>
            <a:bodyPr lIns="92075" tIns="46038" rIns="92075" bIns="46038" anchor="ctr">
              <a:spAutoFit/>
            </a:bodyPr>
            <a:lstStyle/>
            <a:p>
              <a:endParaRPr lang="en-US"/>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13447">
                                            <p:txEl>
                                              <p:pRg st="0" end="0"/>
                                            </p:txEl>
                                          </p:spTgt>
                                        </p:tgtEl>
                                        <p:attrNameLst>
                                          <p:attrName>style.visibility</p:attrName>
                                        </p:attrNameLst>
                                      </p:cBhvr>
                                      <p:to>
                                        <p:strVal val="visible"/>
                                      </p:to>
                                    </p:set>
                                    <p:anim calcmode="lin" valueType="num">
                                      <p:cBhvr additive="base">
                                        <p:cTn id="7" dur="500" fill="hold"/>
                                        <p:tgtEl>
                                          <p:spTgt spid="3134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13447">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13447">
                                            <p:txEl>
                                              <p:pRg st="1" end="1"/>
                                            </p:txEl>
                                          </p:spTgt>
                                        </p:tgtEl>
                                        <p:attrNameLst>
                                          <p:attrName>style.visibility</p:attrName>
                                        </p:attrNameLst>
                                      </p:cBhvr>
                                      <p:to>
                                        <p:strVal val="visible"/>
                                      </p:to>
                                    </p:set>
                                    <p:anim calcmode="lin" valueType="num">
                                      <p:cBhvr additive="base">
                                        <p:cTn id="12" dur="500" fill="hold"/>
                                        <p:tgtEl>
                                          <p:spTgt spid="313447">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1344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447" grpId="0" build="p" autoUpdateAnimBg="0" advAuto="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47DE259B-3F59-45A1-99A7-0785D512E8B3}" type="slidenum">
              <a:rPr lang="en-US"/>
              <a:pPr/>
              <a:t>76</a:t>
            </a:fld>
            <a:endParaRPr lang="en-US"/>
          </a:p>
        </p:txBody>
      </p:sp>
      <p:sp>
        <p:nvSpPr>
          <p:cNvPr id="368642" name="Rectangle 2"/>
          <p:cNvSpPr>
            <a:spLocks noGrp="1" noChangeArrowheads="1"/>
          </p:cNvSpPr>
          <p:nvPr>
            <p:ph type="title"/>
          </p:nvPr>
        </p:nvSpPr>
        <p:spPr>
          <a:xfrm>
            <a:off x="990600" y="381000"/>
            <a:ext cx="7793038" cy="685800"/>
          </a:xfrm>
        </p:spPr>
        <p:txBody>
          <a:bodyPr/>
          <a:lstStyle/>
          <a:p>
            <a:r>
              <a:rPr lang="zh-CN" altLang="en-US" b="1">
                <a:latin typeface="Verdana" pitchFamily="34" charset="0"/>
                <a:ea typeface="宋体" pitchFamily="2" charset="-122"/>
              </a:rPr>
              <a:t>一、数据仓库</a:t>
            </a:r>
            <a:r>
              <a:rPr lang="zh-CN" altLang="en-GB" b="1">
                <a:latin typeface="Verdana" pitchFamily="34" charset="0"/>
                <a:ea typeface="宋体" pitchFamily="2" charset="-122"/>
              </a:rPr>
              <a:t>概述</a:t>
            </a:r>
            <a:endParaRPr lang="zh-CN" altLang="en-US" b="1">
              <a:latin typeface="Verdana" pitchFamily="34" charset="0"/>
              <a:ea typeface="宋体" pitchFamily="2" charset="-122"/>
            </a:endParaRPr>
          </a:p>
        </p:txBody>
      </p:sp>
      <p:sp>
        <p:nvSpPr>
          <p:cNvPr id="368643" name="Rectangle 3"/>
          <p:cNvSpPr>
            <a:spLocks noGrp="1" noChangeArrowheads="1"/>
          </p:cNvSpPr>
          <p:nvPr>
            <p:ph type="body" idx="1"/>
          </p:nvPr>
        </p:nvSpPr>
        <p:spPr>
          <a:xfrm>
            <a:off x="762000" y="1752600"/>
            <a:ext cx="7848600" cy="4419600"/>
          </a:xfrm>
        </p:spPr>
        <p:txBody>
          <a:bodyPr/>
          <a:lstStyle/>
          <a:p>
            <a:r>
              <a:rPr lang="zh-CN" altLang="en-US" dirty="0">
                <a:ea typeface="宋体" pitchFamily="2" charset="-122"/>
              </a:rPr>
              <a:t>什么是数据仓库？</a:t>
            </a:r>
          </a:p>
          <a:p>
            <a:r>
              <a:rPr lang="zh-CN" altLang="en-US" dirty="0">
                <a:ea typeface="宋体" pitchFamily="2" charset="-122"/>
              </a:rPr>
              <a:t>数据仓库中的基本概念</a:t>
            </a:r>
          </a:p>
          <a:p>
            <a:r>
              <a:rPr lang="zh-CN" altLang="en-US" dirty="0">
                <a:ea typeface="宋体" pitchFamily="2" charset="-122"/>
              </a:rPr>
              <a:t>数据仓库的结构</a:t>
            </a:r>
          </a:p>
          <a:p>
            <a:r>
              <a:rPr lang="zh-CN" altLang="en-US" dirty="0">
                <a:solidFill>
                  <a:schemeClr val="hlink"/>
                </a:solidFill>
                <a:ea typeface="宋体" pitchFamily="2" charset="-122"/>
              </a:rPr>
              <a:t>数据仓库的应用领域和案例分析</a:t>
            </a:r>
          </a:p>
          <a:p>
            <a:r>
              <a:rPr lang="zh-CN" altLang="en-US" dirty="0" smtClean="0">
                <a:ea typeface="宋体" pitchFamily="2" charset="-122"/>
              </a:rPr>
              <a:t>数据仓库产品</a:t>
            </a:r>
            <a:endParaRPr lang="zh-CN" altLang="en-US" dirty="0">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E8FE7626-CD24-4407-90A1-355491D5AAE0}" type="slidenum">
              <a:rPr lang="en-US"/>
              <a:pPr/>
              <a:t>77</a:t>
            </a:fld>
            <a:endParaRPr lang="en-US"/>
          </a:p>
        </p:txBody>
      </p:sp>
      <p:sp>
        <p:nvSpPr>
          <p:cNvPr id="323586" name="Rectangle 2"/>
          <p:cNvSpPr>
            <a:spLocks noGrp="1" noChangeArrowheads="1"/>
          </p:cNvSpPr>
          <p:nvPr>
            <p:ph type="title"/>
          </p:nvPr>
        </p:nvSpPr>
        <p:spPr>
          <a:xfrm>
            <a:off x="1371600" y="381000"/>
            <a:ext cx="7412038" cy="609600"/>
          </a:xfrm>
        </p:spPr>
        <p:txBody>
          <a:bodyPr/>
          <a:lstStyle/>
          <a:p>
            <a:r>
              <a:rPr lang="en-US" altLang="zh-CN">
                <a:ea typeface="宋体" pitchFamily="2" charset="-122"/>
              </a:rPr>
              <a:t>DW</a:t>
            </a:r>
            <a:r>
              <a:rPr lang="zh-CN" altLang="en-US">
                <a:ea typeface="宋体" pitchFamily="2" charset="-122"/>
              </a:rPr>
              <a:t>用户数的调查</a:t>
            </a:r>
          </a:p>
        </p:txBody>
      </p:sp>
      <p:graphicFrame>
        <p:nvGraphicFramePr>
          <p:cNvPr id="323587" name="Object 3"/>
          <p:cNvGraphicFramePr>
            <a:graphicFrameLocks noChangeAspect="1"/>
          </p:cNvGraphicFramePr>
          <p:nvPr/>
        </p:nvGraphicFramePr>
        <p:xfrm>
          <a:off x="0" y="1219200"/>
          <a:ext cx="8477250" cy="5200650"/>
        </p:xfrm>
        <a:graphic>
          <a:graphicData uri="http://schemas.openxmlformats.org/presentationml/2006/ole">
            <mc:AlternateContent xmlns:mc="http://schemas.openxmlformats.org/markup-compatibility/2006">
              <mc:Choice xmlns:v="urn:schemas-microsoft-com:vml" Requires="v">
                <p:oleObj spid="_x0000_s323601" name="Chart" r:id="rId3" imgW="8477488" imgH="5200888" progId="MSGraph.Chart.8">
                  <p:embed followColorScheme="full"/>
                </p:oleObj>
              </mc:Choice>
              <mc:Fallback>
                <p:oleObj name="Chart" r:id="rId3" imgW="8477488" imgH="5200888" progId="MSGraph.Chart.8">
                  <p:embed followColorScheme="full"/>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19200"/>
                        <a:ext cx="8477250" cy="5200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3588" name="Rectangle 4"/>
          <p:cNvSpPr>
            <a:spLocks noChangeArrowheads="1"/>
          </p:cNvSpPr>
          <p:nvPr/>
        </p:nvSpPr>
        <p:spPr bwMode="auto">
          <a:xfrm>
            <a:off x="381000" y="228600"/>
            <a:ext cx="8431213" cy="695325"/>
          </a:xfrm>
          <a:prstGeom prst="rect">
            <a:avLst/>
          </a:prstGeom>
          <a:noFill/>
          <a:ln w="9525">
            <a:noFill/>
            <a:miter lim="800000"/>
            <a:headEnd/>
            <a:tailEnd/>
          </a:ln>
          <a:effectLst/>
        </p:spPr>
        <p:txBody>
          <a:bodyPr lIns="182562" tIns="46038" rIns="182562" bIns="46038">
            <a:spAutoFit/>
          </a:bodyPr>
          <a:lstStyle/>
          <a:p>
            <a:pPr eaLnBrk="0" hangingPunct="0">
              <a:lnSpc>
                <a:spcPct val="90000"/>
              </a:lnSpc>
            </a:pPr>
            <a:endParaRPr lang="zh-CN" altLang="en-US" sz="4400" b="1">
              <a:solidFill>
                <a:schemeClr val="tx2"/>
              </a:solidFill>
              <a:effectLst>
                <a:outerShdw blurRad="38100" dist="38100" dir="2700000" algn="tl">
                  <a:srgbClr val="C0C0C0"/>
                </a:outerShdw>
              </a:effectLst>
              <a:latin typeface="Arial" pitchFamily="34" charset="0"/>
              <a:ea typeface="宋体" pitchFamily="2" charset="-122"/>
            </a:endParaRPr>
          </a:p>
        </p:txBody>
      </p:sp>
      <p:sp>
        <p:nvSpPr>
          <p:cNvPr id="323589" name="Text Box 5"/>
          <p:cNvSpPr txBox="1">
            <a:spLocks noChangeArrowheads="1"/>
          </p:cNvSpPr>
          <p:nvPr/>
        </p:nvSpPr>
        <p:spPr bwMode="auto">
          <a:xfrm>
            <a:off x="6172200" y="5257800"/>
            <a:ext cx="2438400" cy="1006475"/>
          </a:xfrm>
          <a:prstGeom prst="rect">
            <a:avLst/>
          </a:prstGeom>
          <a:noFill/>
          <a:ln w="12700">
            <a:noFill/>
            <a:miter lim="800000"/>
            <a:headEnd type="none" w="sm" len="sm"/>
            <a:tailEnd type="none" w="sm" len="sm"/>
          </a:ln>
          <a:effectLst/>
        </p:spPr>
        <p:txBody>
          <a:bodyPr>
            <a:spAutoFit/>
          </a:bodyPr>
          <a:lstStyle/>
          <a:p>
            <a:r>
              <a:rPr kumimoji="1" lang="zh-CN" altLang="en-US" sz="2000" b="1">
                <a:latin typeface="Arial" pitchFamily="34" charset="0"/>
                <a:ea typeface="宋体" pitchFamily="2" charset="-122"/>
              </a:rPr>
              <a:t>大部分</a:t>
            </a:r>
            <a:r>
              <a:rPr kumimoji="1" lang="en-US" altLang="zh-CN" sz="2000" b="1">
                <a:latin typeface="Arial" pitchFamily="34" charset="0"/>
                <a:ea typeface="宋体" pitchFamily="2" charset="-122"/>
              </a:rPr>
              <a:t>DW</a:t>
            </a:r>
            <a:r>
              <a:rPr kumimoji="1" lang="zh-CN" altLang="en-US" sz="2000" b="1">
                <a:latin typeface="Arial" pitchFamily="34" charset="0"/>
                <a:ea typeface="宋体" pitchFamily="2" charset="-122"/>
              </a:rPr>
              <a:t>系统的用户数在100-500之间或500以上</a:t>
            </a:r>
          </a:p>
        </p:txBody>
      </p:sp>
      <p:sp>
        <p:nvSpPr>
          <p:cNvPr id="323590" name="Text Box 6"/>
          <p:cNvSpPr txBox="1">
            <a:spLocks noChangeArrowheads="1"/>
          </p:cNvSpPr>
          <p:nvPr/>
        </p:nvSpPr>
        <p:spPr bwMode="auto">
          <a:xfrm>
            <a:off x="990600" y="5334000"/>
            <a:ext cx="4033838" cy="701675"/>
          </a:xfrm>
          <a:prstGeom prst="rect">
            <a:avLst/>
          </a:prstGeom>
          <a:noFill/>
          <a:ln w="12700">
            <a:noFill/>
            <a:miter lim="800000"/>
            <a:headEnd type="none" w="sm" len="sm"/>
            <a:tailEnd type="none" w="sm" len="sm"/>
          </a:ln>
          <a:effectLst/>
        </p:spPr>
        <p:txBody>
          <a:bodyPr wrap="none">
            <a:spAutoFit/>
          </a:bodyPr>
          <a:lstStyle/>
          <a:p>
            <a:r>
              <a:rPr kumimoji="1" lang="en-US" altLang="zh-CN" sz="2000" b="1" i="1">
                <a:latin typeface="Arial" pitchFamily="34" charset="0"/>
                <a:ea typeface="宋体" pitchFamily="2" charset="-122"/>
              </a:rPr>
              <a:t>DW</a:t>
            </a:r>
            <a:r>
              <a:rPr kumimoji="1" lang="zh-CN" altLang="en-US" sz="2000" b="1" i="1">
                <a:latin typeface="Arial" pitchFamily="34" charset="0"/>
                <a:ea typeface="宋体" pitchFamily="2" charset="-122"/>
              </a:rPr>
              <a:t>用户</a:t>
            </a:r>
            <a:r>
              <a:rPr kumimoji="1" lang="zh-CN" altLang="zh-CN" sz="2000" b="1" i="1">
                <a:latin typeface="Arial" pitchFamily="34" charset="0"/>
                <a:ea typeface="宋体" pitchFamily="2" charset="-122"/>
              </a:rPr>
              <a:t>的调查</a:t>
            </a:r>
            <a:endParaRPr kumimoji="1" lang="zh-CN" altLang="en-US" sz="2000" b="1" i="1">
              <a:latin typeface="Arial" pitchFamily="34" charset="0"/>
              <a:ea typeface="宋体" pitchFamily="2" charset="-122"/>
            </a:endParaRPr>
          </a:p>
          <a:p>
            <a:r>
              <a:rPr kumimoji="1" lang="zh-CN" altLang="en-US" sz="2000" b="1">
                <a:latin typeface="Arial" pitchFamily="34" charset="0"/>
                <a:ea typeface="宋体" pitchFamily="2" charset="-122"/>
              </a:rPr>
              <a:t>调查对象：3000+ 用户或意向用户</a:t>
            </a:r>
          </a:p>
        </p:txBody>
      </p:sp>
    </p:spTree>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91A53FCC-3734-418F-BFAC-7C34D6C9F92E}" type="slidenum">
              <a:rPr lang="en-US"/>
              <a:pPr/>
              <a:t>78</a:t>
            </a:fld>
            <a:endParaRPr lang="en-US"/>
          </a:p>
        </p:txBody>
      </p:sp>
      <p:sp>
        <p:nvSpPr>
          <p:cNvPr id="324610" name="Rectangle 2"/>
          <p:cNvSpPr>
            <a:spLocks noGrp="1" noChangeArrowheads="1"/>
          </p:cNvSpPr>
          <p:nvPr>
            <p:ph type="title"/>
          </p:nvPr>
        </p:nvSpPr>
        <p:spPr>
          <a:xfrm>
            <a:off x="1295400" y="381000"/>
            <a:ext cx="7488238" cy="685800"/>
          </a:xfrm>
        </p:spPr>
        <p:txBody>
          <a:bodyPr/>
          <a:lstStyle/>
          <a:p>
            <a:r>
              <a:rPr lang="en-US" altLang="zh-CN">
                <a:ea typeface="宋体" pitchFamily="2" charset="-122"/>
              </a:rPr>
              <a:t>DW</a:t>
            </a:r>
            <a:r>
              <a:rPr lang="zh-CN" altLang="en-US">
                <a:ea typeface="宋体" pitchFamily="2" charset="-122"/>
              </a:rPr>
              <a:t>数据规模的调查</a:t>
            </a:r>
          </a:p>
        </p:txBody>
      </p:sp>
      <p:graphicFrame>
        <p:nvGraphicFramePr>
          <p:cNvPr id="324611" name="Object 3"/>
          <p:cNvGraphicFramePr>
            <a:graphicFrameLocks noChangeAspect="1"/>
          </p:cNvGraphicFramePr>
          <p:nvPr/>
        </p:nvGraphicFramePr>
        <p:xfrm>
          <a:off x="666750" y="1295400"/>
          <a:ext cx="8477250" cy="5200650"/>
        </p:xfrm>
        <a:graphic>
          <a:graphicData uri="http://schemas.openxmlformats.org/presentationml/2006/ole">
            <mc:AlternateContent xmlns:mc="http://schemas.openxmlformats.org/markup-compatibility/2006">
              <mc:Choice xmlns:v="urn:schemas-microsoft-com:vml" Requires="v">
                <p:oleObj spid="_x0000_s324625" name="Chart" r:id="rId3" imgW="8477488" imgH="5200888" progId="MSGraph.Chart.8">
                  <p:embed followColorScheme="full"/>
                </p:oleObj>
              </mc:Choice>
              <mc:Fallback>
                <p:oleObj name="Chart" r:id="rId3" imgW="8477488" imgH="5200888" progId="MSGraph.Chart.8">
                  <p:embed followColorScheme="full"/>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750" y="1295400"/>
                        <a:ext cx="8477250" cy="5200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4612" name="Text Box 4"/>
          <p:cNvSpPr txBox="1">
            <a:spLocks noChangeArrowheads="1"/>
          </p:cNvSpPr>
          <p:nvPr/>
        </p:nvSpPr>
        <p:spPr bwMode="auto">
          <a:xfrm>
            <a:off x="685800" y="5257800"/>
            <a:ext cx="4033838" cy="701675"/>
          </a:xfrm>
          <a:prstGeom prst="rect">
            <a:avLst/>
          </a:prstGeom>
          <a:noFill/>
          <a:ln w="12700">
            <a:noFill/>
            <a:miter lim="800000"/>
            <a:headEnd type="none" w="sm" len="sm"/>
            <a:tailEnd type="none" w="sm" len="sm"/>
          </a:ln>
          <a:effectLst/>
        </p:spPr>
        <p:txBody>
          <a:bodyPr wrap="none">
            <a:spAutoFit/>
          </a:bodyPr>
          <a:lstStyle/>
          <a:p>
            <a:r>
              <a:rPr kumimoji="1" lang="en-US" altLang="zh-CN" sz="2000" b="1" i="1">
                <a:latin typeface="Arial" pitchFamily="34" charset="0"/>
                <a:ea typeface="宋体" pitchFamily="2" charset="-122"/>
              </a:rPr>
              <a:t>DW</a:t>
            </a:r>
            <a:r>
              <a:rPr kumimoji="1" lang="zh-CN" altLang="zh-CN" sz="2000" b="1" i="1">
                <a:latin typeface="Arial" pitchFamily="34" charset="0"/>
                <a:ea typeface="宋体" pitchFamily="2" charset="-122"/>
              </a:rPr>
              <a:t>规模的调查</a:t>
            </a:r>
            <a:endParaRPr kumimoji="1" lang="zh-CN" altLang="en-US" sz="2000" b="1" i="1">
              <a:latin typeface="Arial" pitchFamily="34" charset="0"/>
              <a:ea typeface="宋体" pitchFamily="2" charset="-122"/>
            </a:endParaRPr>
          </a:p>
          <a:p>
            <a:r>
              <a:rPr kumimoji="1" lang="zh-CN" altLang="en-US" sz="2000" b="1">
                <a:latin typeface="Arial" pitchFamily="34" charset="0"/>
                <a:ea typeface="宋体" pitchFamily="2" charset="-122"/>
              </a:rPr>
              <a:t>调查对象：3000+ 用户或意向用户</a:t>
            </a:r>
          </a:p>
        </p:txBody>
      </p:sp>
    </p:spTree>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BDC8A9C8-82C1-4618-97F5-79E6738B7548}" type="slidenum">
              <a:rPr lang="en-US"/>
              <a:pPr/>
              <a:t>79</a:t>
            </a:fld>
            <a:endParaRPr lang="en-US"/>
          </a:p>
        </p:txBody>
      </p:sp>
      <p:sp>
        <p:nvSpPr>
          <p:cNvPr id="325634" name="Rectangle 2"/>
          <p:cNvSpPr>
            <a:spLocks noGrp="1" noChangeArrowheads="1"/>
          </p:cNvSpPr>
          <p:nvPr>
            <p:ph type="title"/>
          </p:nvPr>
        </p:nvSpPr>
        <p:spPr>
          <a:xfrm>
            <a:off x="1295400" y="381000"/>
            <a:ext cx="7488238" cy="685800"/>
          </a:xfrm>
        </p:spPr>
        <p:txBody>
          <a:bodyPr/>
          <a:lstStyle/>
          <a:p>
            <a:r>
              <a:rPr lang="zh-CN" altLang="en-US" b="1">
                <a:ea typeface="宋体" pitchFamily="2" charset="-122"/>
              </a:rPr>
              <a:t>数据仓库的开发费用</a:t>
            </a:r>
          </a:p>
        </p:txBody>
      </p:sp>
      <p:sp>
        <p:nvSpPr>
          <p:cNvPr id="325635" name="Rectangle 3"/>
          <p:cNvSpPr>
            <a:spLocks noChangeArrowheads="1"/>
          </p:cNvSpPr>
          <p:nvPr/>
        </p:nvSpPr>
        <p:spPr bwMode="auto">
          <a:xfrm>
            <a:off x="533400" y="1676400"/>
            <a:ext cx="8001000" cy="4343400"/>
          </a:xfrm>
          <a:prstGeom prst="rect">
            <a:avLst/>
          </a:prstGeom>
          <a:noFill/>
          <a:ln w="9525">
            <a:noFill/>
            <a:miter lim="800000"/>
            <a:headEnd/>
            <a:tailEnd/>
          </a:ln>
          <a:effectLst/>
        </p:spPr>
        <p:txBody>
          <a:bodyPr lIns="92075" tIns="46038" rIns="92075" bIns="46038"/>
          <a:lstStyle/>
          <a:p>
            <a:pPr marL="531813" indent="-531813" eaLnBrk="0" hangingPunct="0">
              <a:lnSpc>
                <a:spcPct val="90000"/>
              </a:lnSpc>
              <a:spcBef>
                <a:spcPct val="30000"/>
              </a:spcBef>
              <a:buClr>
                <a:schemeClr val="folHlink"/>
              </a:buClr>
              <a:buSzPct val="130000"/>
              <a:buFont typeface="Wingdings" pitchFamily="2" charset="2"/>
              <a:buChar char="§"/>
            </a:pPr>
            <a:r>
              <a:rPr lang="zh-CN" altLang="en-US" sz="3200">
                <a:latin typeface="Arial" pitchFamily="34" charset="0"/>
                <a:ea typeface="宋体" pitchFamily="2" charset="-122"/>
              </a:rPr>
              <a:t>中等大小的公司, 开发费用在3~6百万美元。公司越大，开发费用越高。</a:t>
            </a:r>
            <a:endParaRPr lang="en-US" altLang="zh-CN" sz="3200">
              <a:latin typeface="Arial" pitchFamily="34" charset="0"/>
              <a:ea typeface="宋体" pitchFamily="2" charset="-122"/>
            </a:endParaRPr>
          </a:p>
          <a:p>
            <a:pPr marL="531813" indent="-531813" eaLnBrk="0" hangingPunct="0">
              <a:lnSpc>
                <a:spcPct val="90000"/>
              </a:lnSpc>
              <a:spcBef>
                <a:spcPct val="30000"/>
              </a:spcBef>
              <a:buClr>
                <a:schemeClr val="folHlink"/>
              </a:buClr>
              <a:buSzPct val="130000"/>
              <a:buFont typeface="Wingdings" pitchFamily="2" charset="2"/>
              <a:buChar char="§"/>
            </a:pPr>
            <a:r>
              <a:rPr lang="zh-CN" altLang="en-US" sz="3200">
                <a:latin typeface="Arial" pitchFamily="34" charset="0"/>
                <a:ea typeface="宋体" pitchFamily="2" charset="-122"/>
              </a:rPr>
              <a:t>大型集团或企业的开发费用超过1千万美元，储存巨大的数据量。</a:t>
            </a:r>
            <a:endParaRPr lang="en-US" altLang="zh-CN" sz="3200">
              <a:latin typeface="Arial" pitchFamily="34" charset="0"/>
              <a:ea typeface="宋体" pitchFamily="2" charset="-122"/>
            </a:endParaRPr>
          </a:p>
          <a:p>
            <a:pPr marL="531813" indent="-531813" eaLnBrk="0" hangingPunct="0">
              <a:lnSpc>
                <a:spcPct val="90000"/>
              </a:lnSpc>
              <a:spcBef>
                <a:spcPct val="30000"/>
              </a:spcBef>
              <a:buClr>
                <a:schemeClr val="folHlink"/>
              </a:buClr>
              <a:buSzPct val="130000"/>
              <a:buFont typeface="Wingdings" pitchFamily="2" charset="2"/>
              <a:buChar char="§"/>
            </a:pPr>
            <a:r>
              <a:rPr lang="zh-CN" altLang="en-US" sz="3200">
                <a:latin typeface="Arial" pitchFamily="34" charset="0"/>
                <a:ea typeface="宋体" pitchFamily="2" charset="-122"/>
              </a:rPr>
              <a:t>每年的维护费用大约为</a:t>
            </a:r>
            <a:r>
              <a:rPr lang="en-US" altLang="zh-CN" sz="3200">
                <a:latin typeface="Arial" pitchFamily="34" charset="0"/>
                <a:ea typeface="宋体" pitchFamily="2" charset="-122"/>
              </a:rPr>
              <a:t>10-50% </a:t>
            </a:r>
            <a:endParaRPr lang="zh-CN" altLang="en-US" sz="3200">
              <a:latin typeface="Arial" pitchFamily="34" charset="0"/>
              <a:ea typeface="宋体" pitchFamily="2" charset="-122"/>
            </a:endParaRPr>
          </a:p>
          <a:p>
            <a:pPr marL="531813" indent="-531813" eaLnBrk="0" hangingPunct="0">
              <a:lnSpc>
                <a:spcPct val="90000"/>
              </a:lnSpc>
              <a:spcBef>
                <a:spcPct val="30000"/>
              </a:spcBef>
              <a:buClr>
                <a:schemeClr val="folHlink"/>
              </a:buClr>
              <a:buSzPct val="130000"/>
              <a:buFont typeface="Wingdings" pitchFamily="2" charset="2"/>
              <a:buChar char="§"/>
            </a:pPr>
            <a:r>
              <a:rPr lang="en-US" altLang="zh-CN" sz="3200">
                <a:latin typeface="Arial" pitchFamily="34" charset="0"/>
                <a:ea typeface="宋体" pitchFamily="2" charset="-122"/>
              </a:rPr>
              <a:t>33% </a:t>
            </a:r>
            <a:r>
              <a:rPr lang="zh-CN" altLang="en-US" sz="3200">
                <a:latin typeface="Arial" pitchFamily="34" charset="0"/>
                <a:ea typeface="宋体" pitchFamily="2" charset="-122"/>
              </a:rPr>
              <a:t>硬件 / 33% 软件</a:t>
            </a:r>
            <a:r>
              <a:rPr lang="en-US" altLang="zh-CN" sz="3200">
                <a:latin typeface="Arial" pitchFamily="34" charset="0"/>
                <a:ea typeface="宋体" pitchFamily="2" charset="-122"/>
              </a:rPr>
              <a:t> / 33% </a:t>
            </a:r>
            <a:r>
              <a:rPr lang="zh-CN" altLang="en-US" sz="3200">
                <a:latin typeface="Arial" pitchFamily="34" charset="0"/>
                <a:ea typeface="宋体" pitchFamily="2" charset="-122"/>
              </a:rPr>
              <a:t>服务</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E1B4B9A4-085C-484A-AC32-7D87AA960607}" type="slidenum">
              <a:rPr lang="en-US"/>
              <a:pPr/>
              <a:t>8</a:t>
            </a:fld>
            <a:endParaRPr lang="en-US"/>
          </a:p>
        </p:txBody>
      </p:sp>
      <p:sp>
        <p:nvSpPr>
          <p:cNvPr id="56322" name="Rectangle 2"/>
          <p:cNvSpPr>
            <a:spLocks noGrp="1" noChangeArrowheads="1"/>
          </p:cNvSpPr>
          <p:nvPr>
            <p:ph type="title"/>
          </p:nvPr>
        </p:nvSpPr>
        <p:spPr/>
        <p:txBody>
          <a:bodyPr/>
          <a:lstStyle/>
          <a:p>
            <a:r>
              <a:rPr lang="zh-CN" altLang="en-GB" b="1">
                <a:latin typeface="Arial" pitchFamily="34" charset="0"/>
                <a:ea typeface="宋体" pitchFamily="2" charset="-122"/>
              </a:rPr>
              <a:t>定义1</a:t>
            </a:r>
            <a:endParaRPr lang="zh-CN" altLang="en-GB" b="1">
              <a:latin typeface="Times" pitchFamily="18" charset="0"/>
              <a:ea typeface="宋体" pitchFamily="2" charset="-122"/>
            </a:endParaRPr>
          </a:p>
        </p:txBody>
      </p:sp>
      <p:sp>
        <p:nvSpPr>
          <p:cNvPr id="56323" name="Rectangle 3"/>
          <p:cNvSpPr>
            <a:spLocks noGrp="1" noChangeArrowheads="1"/>
          </p:cNvSpPr>
          <p:nvPr>
            <p:ph type="body" idx="1"/>
          </p:nvPr>
        </p:nvSpPr>
        <p:spPr>
          <a:xfrm>
            <a:off x="533400" y="1828800"/>
            <a:ext cx="7727950" cy="2438400"/>
          </a:xfrm>
        </p:spPr>
        <p:txBody>
          <a:bodyPr/>
          <a:lstStyle/>
          <a:p>
            <a:r>
              <a:rPr lang="zh-CN" altLang="en-US" b="1" dirty="0">
                <a:latin typeface="Arial" pitchFamily="34" charset="0"/>
                <a:ea typeface="宋体" pitchFamily="2" charset="-122"/>
              </a:rPr>
              <a:t>数据仓库是一种信息系统，它能给一个组织或机构提供商务智能</a:t>
            </a:r>
            <a:r>
              <a:rPr lang="zh-CN" altLang="en-US" dirty="0">
                <a:latin typeface="Arial" pitchFamily="34" charset="0"/>
                <a:ea typeface="宋体" pitchFamily="2" charset="-122"/>
              </a:rPr>
              <a:t>（</a:t>
            </a:r>
            <a:r>
              <a:rPr lang="en-US" dirty="0">
                <a:solidFill>
                  <a:srgbClr val="FF0000"/>
                </a:solidFill>
                <a:latin typeface="Arial" pitchFamily="34" charset="0"/>
                <a:cs typeface="Arial" pitchFamily="34" charset="0"/>
              </a:rPr>
              <a:t>b</a:t>
            </a:r>
            <a:r>
              <a:rPr lang="en-US" dirty="0">
                <a:latin typeface="Arial" pitchFamily="34" charset="0"/>
                <a:cs typeface="Arial" pitchFamily="34" charset="0"/>
              </a:rPr>
              <a:t>usiness </a:t>
            </a:r>
            <a:r>
              <a:rPr lang="en-US" dirty="0">
                <a:solidFill>
                  <a:srgbClr val="FF0000"/>
                </a:solidFill>
                <a:latin typeface="Arial" pitchFamily="34" charset="0"/>
                <a:cs typeface="Arial" pitchFamily="34" charset="0"/>
              </a:rPr>
              <a:t>i</a:t>
            </a:r>
            <a:r>
              <a:rPr lang="en-US" dirty="0">
                <a:latin typeface="Arial" pitchFamily="34" charset="0"/>
                <a:cs typeface="Arial" pitchFamily="34" charset="0"/>
              </a:rPr>
              <a:t>ntelligence</a:t>
            </a:r>
            <a:r>
              <a:rPr lang="en-US" altLang="zh-CN" dirty="0">
                <a:latin typeface="Arial" pitchFamily="34" charset="0"/>
                <a:ea typeface="宋体" pitchFamily="2" charset="-122"/>
              </a:rPr>
              <a:t>）</a:t>
            </a:r>
            <a:r>
              <a:rPr lang="zh-CN" altLang="en-US" b="1" dirty="0">
                <a:latin typeface="Arial" pitchFamily="34" charset="0"/>
                <a:ea typeface="宋体" pitchFamily="2" charset="-122"/>
              </a:rPr>
              <a:t>以支持管理决策的制定。</a:t>
            </a:r>
            <a:endParaRPr lang="zh-CN" altLang="en-GB" b="1" dirty="0">
              <a:latin typeface="Times" pitchFamily="18" charset="0"/>
              <a:ea typeface="宋体" pitchFamily="2" charset="-122"/>
            </a:endParaRPr>
          </a:p>
        </p:txBody>
      </p:sp>
    </p:spTree>
  </p:cSld>
  <p:clrMapOvr>
    <a:masterClrMapping/>
  </p:clrMapOvr>
  <p:transition xmlns:p14="http://schemas.microsoft.com/office/powerpoint/2010/main">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563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9A550D9F-3818-4A6E-87D8-0BADA1C20790}" type="slidenum">
              <a:rPr lang="en-US"/>
              <a:pPr/>
              <a:t>80</a:t>
            </a:fld>
            <a:endParaRPr lang="en-US"/>
          </a:p>
        </p:txBody>
      </p:sp>
      <p:sp>
        <p:nvSpPr>
          <p:cNvPr id="326658" name="Rectangle 2"/>
          <p:cNvSpPr>
            <a:spLocks noGrp="1" noChangeArrowheads="1"/>
          </p:cNvSpPr>
          <p:nvPr>
            <p:ph type="title"/>
          </p:nvPr>
        </p:nvSpPr>
        <p:spPr>
          <a:xfrm>
            <a:off x="1066800" y="533400"/>
            <a:ext cx="7793038" cy="498475"/>
          </a:xfrm>
        </p:spPr>
        <p:txBody>
          <a:bodyPr/>
          <a:lstStyle/>
          <a:p>
            <a:r>
              <a:rPr lang="zh-CN" altLang="en-US" b="1">
                <a:ea typeface="宋体" pitchFamily="2" charset="-122"/>
              </a:rPr>
              <a:t>数据仓库的开发周期</a:t>
            </a:r>
          </a:p>
        </p:txBody>
      </p:sp>
      <p:sp>
        <p:nvSpPr>
          <p:cNvPr id="326659" name="Rectangle 3"/>
          <p:cNvSpPr>
            <a:spLocks noChangeArrowheads="1"/>
          </p:cNvSpPr>
          <p:nvPr/>
        </p:nvSpPr>
        <p:spPr bwMode="auto">
          <a:xfrm>
            <a:off x="304800" y="1981200"/>
            <a:ext cx="8534400" cy="4343400"/>
          </a:xfrm>
          <a:prstGeom prst="rect">
            <a:avLst/>
          </a:prstGeom>
          <a:noFill/>
          <a:ln w="9525">
            <a:noFill/>
            <a:miter lim="800000"/>
            <a:headEnd/>
            <a:tailEnd/>
          </a:ln>
          <a:effectLst/>
        </p:spPr>
        <p:txBody>
          <a:bodyPr lIns="92075" tIns="46038" rIns="92075" bIns="46038"/>
          <a:lstStyle/>
          <a:p>
            <a:pPr marL="531813" indent="-531813" eaLnBrk="0" hangingPunct="0">
              <a:lnSpc>
                <a:spcPct val="90000"/>
              </a:lnSpc>
              <a:spcBef>
                <a:spcPct val="30000"/>
              </a:spcBef>
              <a:buClr>
                <a:schemeClr val="folHlink"/>
              </a:buClr>
              <a:buSzPct val="130000"/>
              <a:buFont typeface="Wingdings" pitchFamily="2" charset="2"/>
              <a:buChar char="§"/>
            </a:pPr>
            <a:r>
              <a:rPr lang="zh-CN" altLang="en-US" sz="3200">
                <a:latin typeface="Arial" pitchFamily="34" charset="0"/>
                <a:ea typeface="宋体" pitchFamily="2" charset="-122"/>
              </a:rPr>
              <a:t>对于中等大小的公司， 开发整个系统需要2~4年。</a:t>
            </a:r>
          </a:p>
          <a:p>
            <a:pPr marL="531813" indent="-531813" eaLnBrk="0" hangingPunct="0">
              <a:lnSpc>
                <a:spcPct val="90000"/>
              </a:lnSpc>
              <a:spcBef>
                <a:spcPct val="30000"/>
              </a:spcBef>
              <a:buClr>
                <a:schemeClr val="folHlink"/>
              </a:buClr>
              <a:buSzPct val="130000"/>
              <a:buFont typeface="Wingdings" pitchFamily="2" charset="2"/>
              <a:buChar char="§"/>
            </a:pPr>
            <a:r>
              <a:rPr lang="zh-CN" altLang="en-US" sz="3200">
                <a:latin typeface="Arial" pitchFamily="34" charset="0"/>
                <a:ea typeface="宋体" pitchFamily="2" charset="-122"/>
              </a:rPr>
              <a:t>首次迭代开发过程需要</a:t>
            </a:r>
            <a:r>
              <a:rPr lang="en-US" altLang="zh-CN" sz="3200">
                <a:latin typeface="Arial" pitchFamily="34" charset="0"/>
                <a:ea typeface="宋体" pitchFamily="2" charset="-122"/>
              </a:rPr>
              <a:t>6~12</a:t>
            </a:r>
            <a:r>
              <a:rPr lang="zh-CN" altLang="en-US" sz="3200">
                <a:latin typeface="Arial" pitchFamily="34" charset="0"/>
                <a:ea typeface="宋体" pitchFamily="2" charset="-122"/>
              </a:rPr>
              <a:t>个月</a:t>
            </a:r>
          </a:p>
          <a:p>
            <a:pPr marL="531813" indent="-531813" eaLnBrk="0" hangingPunct="0">
              <a:lnSpc>
                <a:spcPct val="90000"/>
              </a:lnSpc>
              <a:spcBef>
                <a:spcPct val="30000"/>
              </a:spcBef>
              <a:buClr>
                <a:schemeClr val="folHlink"/>
              </a:buClr>
              <a:buSzPct val="130000"/>
              <a:buFont typeface="Wingdings" pitchFamily="2" charset="2"/>
              <a:buChar char="§"/>
            </a:pPr>
            <a:r>
              <a:rPr lang="zh-CN" altLang="en-US" sz="3200">
                <a:latin typeface="Arial" pitchFamily="34" charset="0"/>
                <a:ea typeface="宋体" pitchFamily="2" charset="-122"/>
              </a:rPr>
              <a:t>后续迭代开发过程需要3</a:t>
            </a:r>
            <a:r>
              <a:rPr lang="en-US" altLang="zh-CN" sz="3200">
                <a:latin typeface="Arial" pitchFamily="34" charset="0"/>
                <a:ea typeface="宋体" pitchFamily="2" charset="-122"/>
              </a:rPr>
              <a:t>~6</a:t>
            </a:r>
            <a:r>
              <a:rPr lang="zh-CN" altLang="en-US" sz="3200">
                <a:latin typeface="Arial" pitchFamily="34" charset="0"/>
                <a:ea typeface="宋体" pitchFamily="2" charset="-122"/>
              </a:rPr>
              <a:t>个月</a:t>
            </a:r>
          </a:p>
          <a:p>
            <a:pPr marL="531813" indent="-531813" eaLnBrk="0" hangingPunct="0">
              <a:lnSpc>
                <a:spcPct val="90000"/>
              </a:lnSpc>
              <a:spcBef>
                <a:spcPct val="30000"/>
              </a:spcBef>
              <a:buClr>
                <a:schemeClr val="folHlink"/>
              </a:buClr>
              <a:buSzPct val="130000"/>
              <a:buFont typeface="Wingdings" pitchFamily="2" charset="2"/>
              <a:buChar char="§"/>
            </a:pPr>
            <a:endParaRPr lang="zh-CN" altLang="en-US" sz="3200">
              <a:latin typeface="Arial" pitchFamily="34" charset="0"/>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010BA9C5-3CAD-46F3-B053-2DEA4319F2EF}" type="slidenum">
              <a:rPr lang="en-US"/>
              <a:pPr/>
              <a:t>81</a:t>
            </a:fld>
            <a:endParaRPr lang="en-US"/>
          </a:p>
        </p:txBody>
      </p:sp>
      <p:sp>
        <p:nvSpPr>
          <p:cNvPr id="327682" name="Rectangle 2"/>
          <p:cNvSpPr>
            <a:spLocks noGrp="1" noChangeArrowheads="1"/>
          </p:cNvSpPr>
          <p:nvPr>
            <p:ph type="title"/>
          </p:nvPr>
        </p:nvSpPr>
        <p:spPr>
          <a:xfrm>
            <a:off x="990600" y="381000"/>
            <a:ext cx="7793038" cy="498475"/>
          </a:xfrm>
        </p:spPr>
        <p:txBody>
          <a:bodyPr/>
          <a:lstStyle/>
          <a:p>
            <a:r>
              <a:rPr lang="zh-CN" altLang="en-US" b="1">
                <a:ea typeface="宋体" pitchFamily="2" charset="-122"/>
              </a:rPr>
              <a:t>数据仓库的开发风险</a:t>
            </a:r>
            <a:endParaRPr lang="en-US" altLang="zh-CN" b="1">
              <a:ea typeface="宋体" pitchFamily="2" charset="-122"/>
            </a:endParaRPr>
          </a:p>
        </p:txBody>
      </p:sp>
      <p:sp>
        <p:nvSpPr>
          <p:cNvPr id="327683" name="Rectangle 3"/>
          <p:cNvSpPr>
            <a:spLocks noGrp="1" noChangeArrowheads="1"/>
          </p:cNvSpPr>
          <p:nvPr>
            <p:ph type="body" idx="1"/>
          </p:nvPr>
        </p:nvSpPr>
        <p:spPr>
          <a:xfrm>
            <a:off x="609600" y="1676400"/>
            <a:ext cx="8077200" cy="3984625"/>
          </a:xfrm>
          <a:noFill/>
          <a:ln/>
        </p:spPr>
        <p:txBody>
          <a:bodyPr lIns="92075" tIns="46038" rIns="92075" bIns="46038"/>
          <a:lstStyle/>
          <a:p>
            <a:pPr marL="531813" indent="-531813"/>
            <a:r>
              <a:rPr lang="zh-CN" altLang="en-US">
                <a:ea typeface="宋体" pitchFamily="2" charset="-122"/>
              </a:rPr>
              <a:t>非商业目标驱动的开发具有很高的失败几率，很难真正满足商业需求。</a:t>
            </a:r>
            <a:endParaRPr lang="en-US" altLang="zh-CN">
              <a:ea typeface="宋体" pitchFamily="2" charset="-122"/>
            </a:endParaRPr>
          </a:p>
          <a:p>
            <a:pPr marL="531813" indent="-531813"/>
            <a:r>
              <a:rPr lang="zh-CN" altLang="en-US">
                <a:ea typeface="宋体" pitchFamily="2" charset="-122"/>
              </a:rPr>
              <a:t>失败的原因不在于技术方面, 而是因为一些</a:t>
            </a:r>
            <a:r>
              <a:rPr lang="zh-CN" altLang="en-US">
                <a:latin typeface="Arial Narrow"/>
                <a:ea typeface="宋体" pitchFamily="2" charset="-122"/>
              </a:rPr>
              <a:t>“</a:t>
            </a:r>
            <a:r>
              <a:rPr lang="zh-CN" altLang="en-US">
                <a:ea typeface="宋体" pitchFamily="2" charset="-122"/>
              </a:rPr>
              <a:t>弹性</a:t>
            </a:r>
            <a:r>
              <a:rPr lang="zh-CN" altLang="en-US">
                <a:latin typeface="Arial Narrow"/>
                <a:ea typeface="宋体" pitchFamily="2" charset="-122"/>
              </a:rPr>
              <a:t>”</a:t>
            </a:r>
            <a:r>
              <a:rPr lang="zh-CN" altLang="en-US">
                <a:ea typeface="宋体" pitchFamily="2" charset="-122"/>
              </a:rPr>
              <a:t>（软方面）的问题</a:t>
            </a:r>
          </a:p>
          <a:p>
            <a:pPr marL="531813" indent="-531813"/>
            <a:r>
              <a:rPr lang="zh-CN" altLang="en-US">
                <a:ea typeface="宋体" pitchFamily="2" charset="-122"/>
              </a:rPr>
              <a:t>成功的项目会带来巨额回报</a:t>
            </a:r>
            <a:r>
              <a:rPr lang="en-US" altLang="zh-CN">
                <a:ea typeface="宋体" pitchFamily="2" charset="-122"/>
              </a:rPr>
              <a:t> (100% - 2000% ROI)</a:t>
            </a:r>
          </a:p>
          <a:p>
            <a:pPr marL="531813" indent="-531813"/>
            <a:r>
              <a:rPr lang="en-US" altLang="zh-CN">
                <a:ea typeface="宋体" pitchFamily="2" charset="-122"/>
              </a:rPr>
              <a:t>99% </a:t>
            </a:r>
            <a:r>
              <a:rPr lang="zh-CN" altLang="en-US">
                <a:ea typeface="宋体" pitchFamily="2" charset="-122"/>
              </a:rPr>
              <a:t>管理策略 + 1% 技术</a:t>
            </a:r>
          </a:p>
        </p:txBody>
      </p:sp>
    </p:spTree>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69026C55-8736-4FEC-A57E-5D931C284329}" type="slidenum">
              <a:rPr lang="en-US"/>
              <a:pPr/>
              <a:t>82</a:t>
            </a:fld>
            <a:endParaRPr lang="en-US"/>
          </a:p>
        </p:txBody>
      </p:sp>
      <p:sp>
        <p:nvSpPr>
          <p:cNvPr id="375810" name="Rectangle 2"/>
          <p:cNvSpPr>
            <a:spLocks noGrp="1" noChangeArrowheads="1"/>
          </p:cNvSpPr>
          <p:nvPr>
            <p:ph type="title"/>
          </p:nvPr>
        </p:nvSpPr>
        <p:spPr/>
        <p:txBody>
          <a:bodyPr/>
          <a:lstStyle/>
          <a:p>
            <a:r>
              <a:rPr lang="zh-CN" altLang="en-US" b="1">
                <a:latin typeface="宋体" pitchFamily="2" charset="-122"/>
                <a:ea typeface="宋体" pitchFamily="2" charset="-122"/>
              </a:rPr>
              <a:t>数据仓库的主要应用领域（1）</a:t>
            </a:r>
          </a:p>
        </p:txBody>
      </p:sp>
      <p:sp>
        <p:nvSpPr>
          <p:cNvPr id="375811" name="Rectangle 3"/>
          <p:cNvSpPr>
            <a:spLocks noGrp="1" noChangeArrowheads="1"/>
          </p:cNvSpPr>
          <p:nvPr>
            <p:ph type="body" idx="1"/>
          </p:nvPr>
        </p:nvSpPr>
        <p:spPr>
          <a:xfrm>
            <a:off x="762000" y="1752600"/>
            <a:ext cx="7772400" cy="4419600"/>
          </a:xfrm>
        </p:spPr>
        <p:txBody>
          <a:bodyPr/>
          <a:lstStyle/>
          <a:p>
            <a:pPr eaLnBrk="0" hangingPunct="0">
              <a:lnSpc>
                <a:spcPct val="90000"/>
              </a:lnSpc>
              <a:spcBef>
                <a:spcPct val="30000"/>
              </a:spcBef>
              <a:buSzPct val="130000"/>
              <a:buFont typeface="Wingdings" pitchFamily="2" charset="2"/>
              <a:buChar char="§"/>
            </a:pPr>
            <a:r>
              <a:rPr lang="zh-CN" altLang="en-US" b="1">
                <a:latin typeface="宋体" pitchFamily="2" charset="-122"/>
                <a:ea typeface="宋体" pitchFamily="2" charset="-122"/>
              </a:rPr>
              <a:t>证券业：</a:t>
            </a:r>
            <a:r>
              <a:rPr lang="zh-CN" altLang="en-US" sz="2400">
                <a:latin typeface="Times New Roman" pitchFamily="18" charset="0"/>
                <a:ea typeface="宋体" pitchFamily="2" charset="-122"/>
              </a:rPr>
              <a:t>可处理客户分析、帐户分析、证券交易数据分析、非资金交易分析等业界关心的主题，为客户提供针对其个人习惯和投资组合的投资建议，从而真正作到对客户的贴心服务。</a:t>
            </a:r>
            <a:endParaRPr lang="zh-CN" altLang="en-US" sz="2400">
              <a:latin typeface="Times New Roman" pitchFamily="18" charset="0"/>
              <a:ea typeface="宋体" pitchFamily="2" charset="-122"/>
              <a:cs typeface="Times New Roman" pitchFamily="18" charset="0"/>
            </a:endParaRPr>
          </a:p>
          <a:p>
            <a:pPr eaLnBrk="0" hangingPunct="0">
              <a:lnSpc>
                <a:spcPct val="90000"/>
              </a:lnSpc>
              <a:spcBef>
                <a:spcPct val="30000"/>
              </a:spcBef>
              <a:buSzPct val="130000"/>
              <a:buFont typeface="Wingdings" pitchFamily="2" charset="2"/>
              <a:buChar char="§"/>
            </a:pPr>
            <a:r>
              <a:rPr lang="zh-CN" altLang="en-US" b="1">
                <a:latin typeface="Times New Roman" pitchFamily="18" charset="0"/>
                <a:ea typeface="宋体" pitchFamily="2" charset="-122"/>
              </a:rPr>
              <a:t>银行业：</a:t>
            </a:r>
            <a:r>
              <a:rPr lang="zh-CN" altLang="en-US" sz="2400">
                <a:latin typeface="Times New Roman" pitchFamily="18" charset="0"/>
                <a:ea typeface="宋体" pitchFamily="2" charset="-122"/>
              </a:rPr>
              <a:t>防范银行的经营风险、实现科学管理以及进行决策。</a:t>
            </a:r>
          </a:p>
          <a:p>
            <a:pPr algn="just" eaLnBrk="0" hangingPunct="0">
              <a:lnSpc>
                <a:spcPct val="90000"/>
              </a:lnSpc>
              <a:spcBef>
                <a:spcPct val="30000"/>
              </a:spcBef>
              <a:buSzPct val="130000"/>
              <a:buFont typeface="Wingdings" pitchFamily="2" charset="2"/>
              <a:buChar char="§"/>
            </a:pPr>
            <a:r>
              <a:rPr lang="zh-CN" altLang="en-US" b="1">
                <a:latin typeface="Times New Roman" pitchFamily="18" charset="0"/>
                <a:ea typeface="宋体" pitchFamily="2" charset="-122"/>
              </a:rPr>
              <a:t>保险业：</a:t>
            </a:r>
            <a:r>
              <a:rPr lang="zh-CN" altLang="en-US" sz="2400">
                <a:latin typeface="Times New Roman" pitchFamily="18" charset="0"/>
                <a:ea typeface="宋体" pitchFamily="2" charset="-122"/>
              </a:rPr>
              <a:t>满足保险行业日益增长的各种查询、统计、报表以及分析的需求，提高防范和化解经营风险的能力，有效利用这些数据来实现经营目标，预测保险业的发展趋势，甚至利用这些数据来设计保险企业的发展宏图，在激烈的竞争中赢得先机。</a:t>
            </a:r>
            <a:endParaRPr lang="zh-CN" altLang="en-US" sz="2400">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E58EF417-154E-4D22-BFDF-3587B7BBECCE}" type="slidenum">
              <a:rPr lang="en-US"/>
              <a:pPr/>
              <a:t>83</a:t>
            </a:fld>
            <a:endParaRPr lang="en-US"/>
          </a:p>
        </p:txBody>
      </p:sp>
      <p:sp>
        <p:nvSpPr>
          <p:cNvPr id="376834" name="Rectangle 2"/>
          <p:cNvSpPr>
            <a:spLocks noGrp="1" noChangeArrowheads="1"/>
          </p:cNvSpPr>
          <p:nvPr>
            <p:ph type="title"/>
          </p:nvPr>
        </p:nvSpPr>
        <p:spPr>
          <a:xfrm>
            <a:off x="990600" y="381000"/>
            <a:ext cx="7793038" cy="685800"/>
          </a:xfrm>
        </p:spPr>
        <p:txBody>
          <a:bodyPr/>
          <a:lstStyle/>
          <a:p>
            <a:r>
              <a:rPr lang="zh-CN" altLang="en-US" b="1">
                <a:latin typeface="宋体" pitchFamily="2" charset="-122"/>
                <a:ea typeface="宋体" pitchFamily="2" charset="-122"/>
              </a:rPr>
              <a:t>数据仓库的主要应用领域（续</a:t>
            </a:r>
            <a:r>
              <a:rPr lang="en-US" altLang="zh-CN" b="1">
                <a:latin typeface="宋体" pitchFamily="2" charset="-122"/>
                <a:ea typeface="宋体" pitchFamily="2" charset="-122"/>
              </a:rPr>
              <a:t>）</a:t>
            </a:r>
          </a:p>
        </p:txBody>
      </p:sp>
      <p:sp>
        <p:nvSpPr>
          <p:cNvPr id="376835" name="Rectangle 3"/>
          <p:cNvSpPr>
            <a:spLocks noGrp="1" noChangeArrowheads="1"/>
          </p:cNvSpPr>
          <p:nvPr>
            <p:ph type="body" idx="1"/>
          </p:nvPr>
        </p:nvSpPr>
        <p:spPr>
          <a:xfrm>
            <a:off x="457200" y="1524000"/>
            <a:ext cx="8229600" cy="4876800"/>
          </a:xfrm>
        </p:spPr>
        <p:txBody>
          <a:bodyPr/>
          <a:lstStyle/>
          <a:p>
            <a:pPr algn="just" eaLnBrk="0" hangingPunct="0">
              <a:lnSpc>
                <a:spcPct val="90000"/>
              </a:lnSpc>
              <a:spcBef>
                <a:spcPct val="30000"/>
              </a:spcBef>
              <a:buSzPct val="130000"/>
              <a:buFont typeface="Wingdings" pitchFamily="2" charset="2"/>
              <a:buChar char="§"/>
            </a:pPr>
            <a:r>
              <a:rPr lang="zh-CN" altLang="en-US" b="1">
                <a:latin typeface="Times New Roman" pitchFamily="18" charset="0"/>
                <a:ea typeface="宋体" pitchFamily="2" charset="-122"/>
              </a:rPr>
              <a:t>税务领域：</a:t>
            </a:r>
          </a:p>
          <a:p>
            <a:pPr lvl="1" algn="just" eaLnBrk="0" hangingPunct="0">
              <a:lnSpc>
                <a:spcPct val="90000"/>
              </a:lnSpc>
              <a:spcBef>
                <a:spcPct val="30000"/>
              </a:spcBef>
              <a:buSzPct val="130000"/>
              <a:buFont typeface="Wingdings" pitchFamily="2" charset="2"/>
              <a:buChar char="§"/>
            </a:pPr>
            <a:r>
              <a:rPr lang="zh-CN" altLang="en-US">
                <a:latin typeface="Times New Roman" pitchFamily="18" charset="0"/>
                <a:ea typeface="宋体" pitchFamily="2" charset="-122"/>
              </a:rPr>
              <a:t>查出应税未报者和瞒税漏税者，并对其进行跟踪；</a:t>
            </a:r>
          </a:p>
          <a:p>
            <a:pPr lvl="1" algn="just" eaLnBrk="0" hangingPunct="0">
              <a:lnSpc>
                <a:spcPct val="90000"/>
              </a:lnSpc>
              <a:spcBef>
                <a:spcPct val="30000"/>
              </a:spcBef>
              <a:buSzPct val="130000"/>
              <a:buFont typeface="Wingdings" pitchFamily="2" charset="2"/>
              <a:buChar char="§"/>
            </a:pPr>
            <a:r>
              <a:rPr lang="zh-CN" altLang="en-US">
                <a:latin typeface="Times New Roman" pitchFamily="18" charset="0"/>
                <a:ea typeface="宋体" pitchFamily="2" charset="-122"/>
              </a:rPr>
              <a:t>对不同行业、产品和市场中纳税人的行为特性进行描述，找出普遍规律，谋求因势利导的税务征稽策略；</a:t>
            </a:r>
          </a:p>
          <a:p>
            <a:pPr lvl="1" algn="just" eaLnBrk="0" hangingPunct="0">
              <a:lnSpc>
                <a:spcPct val="90000"/>
              </a:lnSpc>
              <a:spcBef>
                <a:spcPct val="30000"/>
              </a:spcBef>
              <a:buSzPct val="130000"/>
              <a:buFont typeface="Wingdings" pitchFamily="2" charset="2"/>
              <a:buChar char="§"/>
            </a:pPr>
            <a:r>
              <a:rPr lang="zh-CN" altLang="en-US">
                <a:latin typeface="Times New Roman" pitchFamily="18" charset="0"/>
                <a:ea typeface="宋体" pitchFamily="2" charset="-122"/>
              </a:rPr>
              <a:t>对不同行业、产品和市场应收税款进行预测，制定最有效的征收计划。</a:t>
            </a:r>
          </a:p>
          <a:p>
            <a:pPr>
              <a:lnSpc>
                <a:spcPct val="90000"/>
              </a:lnSpc>
            </a:pPr>
            <a:r>
              <a:rPr lang="zh-CN" altLang="en-US" b="1">
                <a:latin typeface="宋体" pitchFamily="2" charset="-122"/>
                <a:ea typeface="宋体" pitchFamily="2" charset="-122"/>
              </a:rPr>
              <a:t>制造业:</a:t>
            </a:r>
          </a:p>
          <a:p>
            <a:pPr lvl="1">
              <a:lnSpc>
                <a:spcPct val="90000"/>
              </a:lnSpc>
            </a:pPr>
            <a:r>
              <a:rPr lang="zh-CN" altLang="en-US">
                <a:ea typeface="宋体" pitchFamily="2" charset="-122"/>
              </a:rPr>
              <a:t>质量控制分析：为什么某种产品废品率很高？ </a:t>
            </a:r>
          </a:p>
          <a:p>
            <a:pPr lvl="1">
              <a:lnSpc>
                <a:spcPct val="90000"/>
              </a:lnSpc>
            </a:pPr>
            <a:r>
              <a:rPr lang="zh-CN" altLang="en-US">
                <a:ea typeface="宋体" pitchFamily="2" charset="-122"/>
              </a:rPr>
              <a:t>运行效率分析：什么因素导致了生产效率的降低？</a:t>
            </a:r>
            <a:endParaRPr lang="zh-CN" altLang="en-US">
              <a:latin typeface="Times New Roman" pitchFamily="18" charset="0"/>
              <a:ea typeface="宋体" pitchFamily="2" charset="-122"/>
            </a:endParaRPr>
          </a:p>
          <a:p>
            <a:pPr algn="just" eaLnBrk="0" hangingPunct="0">
              <a:lnSpc>
                <a:spcPct val="90000"/>
              </a:lnSpc>
              <a:spcBef>
                <a:spcPct val="30000"/>
              </a:spcBef>
              <a:buSzPct val="130000"/>
              <a:buFont typeface="Wingdings" pitchFamily="2" charset="2"/>
              <a:buChar char="§"/>
            </a:pPr>
            <a:r>
              <a:rPr lang="zh-CN" altLang="en-US" b="1">
                <a:latin typeface="Times New Roman" pitchFamily="18" charset="0"/>
                <a:ea typeface="宋体" pitchFamily="2" charset="-122"/>
              </a:rPr>
              <a:t>保健领域：</a:t>
            </a:r>
            <a:r>
              <a:rPr lang="zh-CN" altLang="en-US" sz="2400">
                <a:latin typeface="Times New Roman" pitchFamily="18" charset="0"/>
                <a:ea typeface="宋体" pitchFamily="2" charset="-122"/>
              </a:rPr>
              <a:t>揭示出如何以较低费用获取较高质量的治疗策略的趋势和模式。</a:t>
            </a:r>
          </a:p>
        </p:txBody>
      </p:sp>
    </p:spTree>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7BF48B28-77CC-42F7-959E-D159A69EDE92}" type="slidenum">
              <a:rPr lang="en-US"/>
              <a:pPr/>
              <a:t>84</a:t>
            </a:fld>
            <a:endParaRPr lang="en-US"/>
          </a:p>
        </p:txBody>
      </p:sp>
      <p:sp>
        <p:nvSpPr>
          <p:cNvPr id="329730" name="Rectangle 2"/>
          <p:cNvSpPr>
            <a:spLocks noGrp="1" noChangeArrowheads="1"/>
          </p:cNvSpPr>
          <p:nvPr>
            <p:ph type="title"/>
          </p:nvPr>
        </p:nvSpPr>
        <p:spPr>
          <a:xfrm>
            <a:off x="990600" y="228600"/>
            <a:ext cx="7793038" cy="769938"/>
          </a:xfrm>
        </p:spPr>
        <p:txBody>
          <a:bodyPr/>
          <a:lstStyle/>
          <a:p>
            <a:r>
              <a:rPr lang="zh-CN" altLang="en-US" b="1">
                <a:latin typeface="宋体" pitchFamily="2" charset="-122"/>
                <a:ea typeface="宋体" pitchFamily="2" charset="-122"/>
              </a:rPr>
              <a:t>数据仓库的主要应用领域（续）</a:t>
            </a:r>
            <a:endParaRPr lang="en-US" altLang="zh-CN" b="1">
              <a:latin typeface="宋体" pitchFamily="2" charset="-122"/>
              <a:ea typeface="宋体" pitchFamily="2" charset="-122"/>
            </a:endParaRPr>
          </a:p>
        </p:txBody>
      </p:sp>
      <p:sp>
        <p:nvSpPr>
          <p:cNvPr id="329731" name="Rectangle 3"/>
          <p:cNvSpPr>
            <a:spLocks noGrp="1" noChangeArrowheads="1"/>
          </p:cNvSpPr>
          <p:nvPr>
            <p:ph type="body" idx="1"/>
          </p:nvPr>
        </p:nvSpPr>
        <p:spPr>
          <a:xfrm>
            <a:off x="609600" y="1905000"/>
            <a:ext cx="7924800" cy="4038600"/>
          </a:xfrm>
        </p:spPr>
        <p:txBody>
          <a:bodyPr/>
          <a:lstStyle/>
          <a:p>
            <a:pPr>
              <a:lnSpc>
                <a:spcPct val="90000"/>
              </a:lnSpc>
            </a:pPr>
            <a:r>
              <a:rPr lang="zh-CN" altLang="en-US" sz="3200" b="1">
                <a:ea typeface="宋体" pitchFamily="2" charset="-122"/>
              </a:rPr>
              <a:t>营销业</a:t>
            </a:r>
            <a:endParaRPr lang="zh-CN" altLang="en-US" sz="3200">
              <a:ea typeface="宋体" pitchFamily="2" charset="-122"/>
            </a:endParaRPr>
          </a:p>
          <a:p>
            <a:pPr lvl="1">
              <a:lnSpc>
                <a:spcPct val="90000"/>
              </a:lnSpc>
            </a:pPr>
            <a:r>
              <a:rPr lang="zh-CN" altLang="en-US" sz="2800">
                <a:ea typeface="宋体" pitchFamily="2" charset="-122"/>
              </a:rPr>
              <a:t>制订定价政策和商品分配政策</a:t>
            </a:r>
          </a:p>
          <a:p>
            <a:pPr lvl="1">
              <a:lnSpc>
                <a:spcPct val="90000"/>
              </a:lnSpc>
            </a:pPr>
            <a:r>
              <a:rPr lang="zh-CN" altLang="en-US" sz="2800">
                <a:ea typeface="宋体" pitchFamily="2" charset="-122"/>
              </a:rPr>
              <a:t>确定销售成功或失败的特征</a:t>
            </a:r>
            <a:endParaRPr lang="en-US" altLang="zh-CN" sz="2800">
              <a:ea typeface="宋体" pitchFamily="2" charset="-122"/>
            </a:endParaRPr>
          </a:p>
          <a:p>
            <a:pPr lvl="1">
              <a:lnSpc>
                <a:spcPct val="90000"/>
              </a:lnSpc>
            </a:pPr>
            <a:r>
              <a:rPr lang="zh-CN" altLang="en-US" sz="2800">
                <a:ea typeface="宋体" pitchFamily="2" charset="-122"/>
              </a:rPr>
              <a:t>对销售成功的产品进行评估，并分析成功的关键因素</a:t>
            </a:r>
            <a:endParaRPr lang="en-US" altLang="zh-CN" sz="2800">
              <a:ea typeface="宋体" pitchFamily="2" charset="-122"/>
            </a:endParaRPr>
          </a:p>
          <a:p>
            <a:pPr lvl="1">
              <a:lnSpc>
                <a:spcPct val="90000"/>
              </a:lnSpc>
            </a:pPr>
            <a:r>
              <a:rPr lang="zh-CN" altLang="en-US" sz="2800">
                <a:ea typeface="宋体" pitchFamily="2" charset="-122"/>
              </a:rPr>
              <a:t>发现忠实客户的档案特征</a:t>
            </a:r>
            <a:endParaRPr lang="en-US" altLang="zh-CN" sz="2800">
              <a:ea typeface="宋体" pitchFamily="2" charset="-122"/>
            </a:endParaRPr>
          </a:p>
          <a:p>
            <a:pPr lvl="1">
              <a:lnSpc>
                <a:spcPct val="90000"/>
              </a:lnSpc>
            </a:pPr>
            <a:r>
              <a:rPr lang="zh-CN" altLang="en-US" sz="2800">
                <a:ea typeface="宋体" pitchFamily="2" charset="-122"/>
              </a:rPr>
              <a:t>分离和分析流失的客户</a:t>
            </a:r>
            <a:endParaRPr lang="en-US" altLang="zh-CN" sz="2800">
              <a:ea typeface="宋体" pitchFamily="2" charset="-122"/>
            </a:endParaRPr>
          </a:p>
          <a:p>
            <a:pPr lvl="1">
              <a:lnSpc>
                <a:spcPct val="90000"/>
              </a:lnSpc>
            </a:pPr>
            <a:r>
              <a:rPr lang="zh-CN" altLang="en-US" sz="2800">
                <a:ea typeface="宋体" pitchFamily="2" charset="-122"/>
              </a:rPr>
              <a:t>评估销售人员的销售业绩</a:t>
            </a:r>
          </a:p>
        </p:txBody>
      </p:sp>
    </p:spTree>
  </p:cSld>
  <p:clrMapOvr>
    <a:masterClrMapping/>
  </p:clrMapOvr>
  <p:transition xmlns:p14="http://schemas.microsoft.com/office/powerpoint/2010/main">
    <p:zoom/>
  </p:transition>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E02DF69F-2E83-4BC7-9567-E92FEA0AB3B0}" type="slidenum">
              <a:rPr lang="en-US"/>
              <a:pPr/>
              <a:t>85</a:t>
            </a:fld>
            <a:endParaRPr lang="en-US"/>
          </a:p>
        </p:txBody>
      </p:sp>
      <p:sp>
        <p:nvSpPr>
          <p:cNvPr id="336898" name="Rectangle 2"/>
          <p:cNvSpPr>
            <a:spLocks noGrp="1" noChangeArrowheads="1"/>
          </p:cNvSpPr>
          <p:nvPr>
            <p:ph type="title"/>
          </p:nvPr>
        </p:nvSpPr>
        <p:spPr/>
        <p:txBody>
          <a:bodyPr/>
          <a:lstStyle/>
          <a:p>
            <a:r>
              <a:rPr lang="zh-CN" altLang="en-US" b="1">
                <a:latin typeface="宋体" pitchFamily="2" charset="-122"/>
                <a:ea typeface="宋体" pitchFamily="2" charset="-122"/>
              </a:rPr>
              <a:t>数据仓库的主要应用领域（续）</a:t>
            </a:r>
            <a:endParaRPr lang="en-US" altLang="zh-CN" b="1">
              <a:latin typeface="宋体" pitchFamily="2" charset="-122"/>
              <a:ea typeface="宋体" pitchFamily="2" charset="-122"/>
            </a:endParaRPr>
          </a:p>
        </p:txBody>
      </p:sp>
      <p:sp>
        <p:nvSpPr>
          <p:cNvPr id="336899" name="Rectangle 3"/>
          <p:cNvSpPr>
            <a:spLocks noGrp="1" noChangeArrowheads="1"/>
          </p:cNvSpPr>
          <p:nvPr>
            <p:ph type="body" idx="1"/>
          </p:nvPr>
        </p:nvSpPr>
        <p:spPr>
          <a:xfrm>
            <a:off x="685800" y="1828800"/>
            <a:ext cx="7772400" cy="4267200"/>
          </a:xfrm>
        </p:spPr>
        <p:txBody>
          <a:bodyPr/>
          <a:lstStyle/>
          <a:p>
            <a:pPr>
              <a:lnSpc>
                <a:spcPct val="90000"/>
              </a:lnSpc>
            </a:pPr>
            <a:r>
              <a:rPr lang="zh-CN" altLang="en-US" sz="3200" b="1">
                <a:ea typeface="宋体" pitchFamily="2" charset="-122"/>
              </a:rPr>
              <a:t>客户分析</a:t>
            </a:r>
          </a:p>
          <a:p>
            <a:pPr lvl="1">
              <a:lnSpc>
                <a:spcPct val="90000"/>
              </a:lnSpc>
            </a:pPr>
            <a:r>
              <a:rPr lang="zh-CN" altLang="en-US" sz="2800">
                <a:ea typeface="宋体" pitchFamily="2" charset="-122"/>
              </a:rPr>
              <a:t>分析客户的整体行为 </a:t>
            </a:r>
          </a:p>
          <a:p>
            <a:pPr lvl="2">
              <a:lnSpc>
                <a:spcPct val="90000"/>
              </a:lnSpc>
            </a:pPr>
            <a:r>
              <a:rPr lang="zh-CN" altLang="en-US">
                <a:ea typeface="宋体" pitchFamily="2" charset="-122"/>
              </a:rPr>
              <a:t>购买行为, 电话订购产品服务, 对促销行动的反应, 等等。</a:t>
            </a:r>
            <a:endParaRPr lang="en-US" altLang="zh-CN">
              <a:ea typeface="宋体" pitchFamily="2" charset="-122"/>
            </a:endParaRPr>
          </a:p>
          <a:p>
            <a:pPr lvl="1">
              <a:lnSpc>
                <a:spcPct val="90000"/>
              </a:lnSpc>
            </a:pPr>
            <a:r>
              <a:rPr lang="zh-CN" altLang="en-US" sz="2800">
                <a:ea typeface="宋体" pitchFamily="2" charset="-122"/>
              </a:rPr>
              <a:t>找出“最佳”客户，提供特殊服务，防止客户流失</a:t>
            </a:r>
            <a:endParaRPr lang="en-US" altLang="zh-CN" sz="2800">
              <a:ea typeface="宋体" pitchFamily="2" charset="-122"/>
            </a:endParaRPr>
          </a:p>
          <a:p>
            <a:pPr lvl="1">
              <a:lnSpc>
                <a:spcPct val="90000"/>
              </a:lnSpc>
            </a:pPr>
            <a:r>
              <a:rPr lang="zh-CN" altLang="en-US" sz="2800">
                <a:ea typeface="宋体" pitchFamily="2" charset="-122"/>
              </a:rPr>
              <a:t>发现“最佳”客户的特征，吸引新客户</a:t>
            </a:r>
            <a:endParaRPr lang="en-US" altLang="zh-CN" sz="2800">
              <a:ea typeface="宋体" pitchFamily="2" charset="-122"/>
            </a:endParaRPr>
          </a:p>
          <a:p>
            <a:pPr lvl="1">
              <a:lnSpc>
                <a:spcPct val="90000"/>
              </a:lnSpc>
            </a:pPr>
            <a:r>
              <a:rPr lang="zh-CN" altLang="en-US" sz="2800">
                <a:ea typeface="宋体" pitchFamily="2" charset="-122"/>
              </a:rPr>
              <a:t>客户分组和分类 </a:t>
            </a:r>
          </a:p>
          <a:p>
            <a:pPr lvl="1">
              <a:lnSpc>
                <a:spcPct val="90000"/>
              </a:lnSpc>
            </a:pPr>
            <a:r>
              <a:rPr lang="zh-CN" altLang="en-US" sz="2800">
                <a:ea typeface="宋体" pitchFamily="2" charset="-122"/>
              </a:rPr>
              <a:t>预测顾客的购买行为</a:t>
            </a:r>
          </a:p>
        </p:txBody>
      </p:sp>
    </p:spTree>
  </p:cSld>
  <p:clrMapOvr>
    <a:masterClrMapping/>
  </p:clrMapOvr>
  <p:transition xmlns:p14="http://schemas.microsoft.com/office/powerpoint/2010/main">
    <p:zoom/>
  </p:transition>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1746BAE6-09DF-4B89-A494-F57B3B676956}" type="slidenum">
              <a:rPr lang="en-US"/>
              <a:pPr/>
              <a:t>86</a:t>
            </a:fld>
            <a:endParaRPr lang="en-US"/>
          </a:p>
        </p:txBody>
      </p:sp>
      <p:sp>
        <p:nvSpPr>
          <p:cNvPr id="333826" name="Rectangle 2"/>
          <p:cNvSpPr>
            <a:spLocks noGrp="1" noChangeArrowheads="1"/>
          </p:cNvSpPr>
          <p:nvPr>
            <p:ph type="body" idx="1"/>
          </p:nvPr>
        </p:nvSpPr>
        <p:spPr>
          <a:xfrm>
            <a:off x="609600" y="1981200"/>
            <a:ext cx="7848600" cy="4495800"/>
          </a:xfrm>
        </p:spPr>
        <p:txBody>
          <a:bodyPr/>
          <a:lstStyle/>
          <a:p>
            <a:r>
              <a:rPr lang="en-US" altLang="zh-CN" sz="3200" b="1">
                <a:ea typeface="宋体" pitchFamily="2" charset="-122"/>
              </a:rPr>
              <a:t>Web </a:t>
            </a:r>
            <a:r>
              <a:rPr lang="zh-CN" altLang="en-US" sz="3200" b="1">
                <a:ea typeface="宋体" pitchFamily="2" charset="-122"/>
              </a:rPr>
              <a:t>分析</a:t>
            </a:r>
          </a:p>
          <a:p>
            <a:pPr lvl="1"/>
            <a:r>
              <a:rPr lang="zh-CN" altLang="en-US" sz="2800">
                <a:ea typeface="宋体" pitchFamily="2" charset="-122"/>
              </a:rPr>
              <a:t>分析</a:t>
            </a:r>
            <a:r>
              <a:rPr lang="en-US" altLang="zh-CN" sz="2800">
                <a:ea typeface="宋体" pitchFamily="2" charset="-122"/>
              </a:rPr>
              <a:t>web</a:t>
            </a:r>
            <a:r>
              <a:rPr lang="zh-CN" altLang="en-US" sz="2800">
                <a:ea typeface="宋体" pitchFamily="2" charset="-122"/>
              </a:rPr>
              <a:t>网站的流量 </a:t>
            </a:r>
          </a:p>
          <a:p>
            <a:pPr lvl="1"/>
            <a:r>
              <a:rPr lang="zh-CN" altLang="en-US" sz="2800">
                <a:ea typeface="宋体" pitchFamily="2" charset="-122"/>
              </a:rPr>
              <a:t>哪些网页是有效的,哪些是无效的</a:t>
            </a:r>
            <a:endParaRPr lang="en-US" altLang="zh-CN" sz="2800">
              <a:ea typeface="宋体" pitchFamily="2" charset="-122"/>
            </a:endParaRPr>
          </a:p>
          <a:p>
            <a:pPr lvl="2"/>
            <a:r>
              <a:rPr lang="zh-CN" altLang="en-US">
                <a:ea typeface="宋体" pitchFamily="2" charset="-122"/>
              </a:rPr>
              <a:t>在一次购买行为之前所浏览的特定网页</a:t>
            </a:r>
          </a:p>
          <a:p>
            <a:pPr lvl="2"/>
            <a:r>
              <a:rPr lang="zh-CN" altLang="en-US">
                <a:ea typeface="宋体" pitchFamily="2" charset="-122"/>
              </a:rPr>
              <a:t>网民浏览后离开网站的网页</a:t>
            </a:r>
            <a:endParaRPr lang="en-US" altLang="zh-CN">
              <a:ea typeface="宋体" pitchFamily="2" charset="-122"/>
            </a:endParaRPr>
          </a:p>
          <a:p>
            <a:pPr lvl="1"/>
            <a:r>
              <a:rPr lang="zh-CN" altLang="en-US" sz="2800">
                <a:ea typeface="宋体" pitchFamily="2" charset="-122"/>
              </a:rPr>
              <a:t>行为模式 </a:t>
            </a:r>
          </a:p>
          <a:p>
            <a:pPr lvl="2"/>
            <a:r>
              <a:rPr lang="zh-CN" altLang="en-US">
                <a:ea typeface="宋体" pitchFamily="2" charset="-122"/>
              </a:rPr>
              <a:t>人们会从网上购买哪些商品, 不会购买哪些商品</a:t>
            </a:r>
            <a:r>
              <a:rPr lang="en-US" altLang="zh-CN">
                <a:ea typeface="宋体" pitchFamily="2" charset="-122"/>
              </a:rPr>
              <a:t>?</a:t>
            </a:r>
          </a:p>
        </p:txBody>
      </p:sp>
      <p:sp>
        <p:nvSpPr>
          <p:cNvPr id="333827" name="Rectangle 3"/>
          <p:cNvSpPr>
            <a:spLocks noGrp="1" noChangeArrowheads="1"/>
          </p:cNvSpPr>
          <p:nvPr>
            <p:ph type="title"/>
          </p:nvPr>
        </p:nvSpPr>
        <p:spPr>
          <a:xfrm>
            <a:off x="1066800" y="304800"/>
            <a:ext cx="7793038" cy="769938"/>
          </a:xfrm>
          <a:noFill/>
          <a:ln/>
        </p:spPr>
        <p:txBody>
          <a:bodyPr/>
          <a:lstStyle/>
          <a:p>
            <a:r>
              <a:rPr lang="zh-CN" altLang="en-US" b="1">
                <a:latin typeface="宋体" pitchFamily="2" charset="-122"/>
                <a:ea typeface="宋体" pitchFamily="2" charset="-122"/>
              </a:rPr>
              <a:t>数据仓库的主要应用领域（续）</a:t>
            </a:r>
            <a:endParaRPr lang="en-US" altLang="zh-CN" b="1">
              <a:latin typeface="宋体" pitchFamily="2" charset="-122"/>
              <a:ea typeface="宋体" pitchFamily="2" charset="-122"/>
            </a:endParaRPr>
          </a:p>
        </p:txBody>
      </p:sp>
    </p:spTree>
  </p:cSld>
  <p:clrMapOvr>
    <a:masterClrMapping/>
  </p:clrMapOvr>
  <p:transition xmlns:p14="http://schemas.microsoft.com/office/powerpoint/2010/main">
    <p:zoom/>
  </p:transition>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4A6C893C-2C91-4802-8CD2-2BC8069F565B}" type="slidenum">
              <a:rPr lang="en-US"/>
              <a:pPr/>
              <a:t>87</a:t>
            </a:fld>
            <a:endParaRPr lang="en-US"/>
          </a:p>
        </p:txBody>
      </p:sp>
      <p:sp>
        <p:nvSpPr>
          <p:cNvPr id="339970" name="Rectangle 2"/>
          <p:cNvSpPr>
            <a:spLocks noChangeArrowheads="1"/>
          </p:cNvSpPr>
          <p:nvPr/>
        </p:nvSpPr>
        <p:spPr bwMode="auto">
          <a:xfrm>
            <a:off x="762000" y="381000"/>
            <a:ext cx="7772400" cy="495300"/>
          </a:xfrm>
          <a:prstGeom prst="rect">
            <a:avLst/>
          </a:prstGeom>
          <a:noFill/>
          <a:ln w="9525">
            <a:noFill/>
            <a:miter lim="800000"/>
            <a:headEnd/>
            <a:tailEnd/>
          </a:ln>
          <a:effectLst/>
        </p:spPr>
        <p:txBody>
          <a:bodyPr lIns="92075" tIns="46038" rIns="92075" bIns="46038" anchor="ctr"/>
          <a:lstStyle/>
          <a:p>
            <a:pPr algn="ctr"/>
            <a:r>
              <a:rPr lang="zh-CN" altLang="en-US" sz="4400" b="1">
                <a:solidFill>
                  <a:schemeClr val="tx2"/>
                </a:solidFill>
                <a:effectLst>
                  <a:outerShdw blurRad="38100" dist="38100" dir="2700000" algn="tl">
                    <a:srgbClr val="C0C0C0"/>
                  </a:outerShdw>
                </a:effectLst>
                <a:latin typeface="Times New Roman" pitchFamily="18" charset="0"/>
                <a:ea typeface="黑体" pitchFamily="2" charset="-122"/>
              </a:rPr>
              <a:t>实例介绍</a:t>
            </a:r>
          </a:p>
        </p:txBody>
      </p:sp>
      <p:sp>
        <p:nvSpPr>
          <p:cNvPr id="339971" name="Rectangle 3"/>
          <p:cNvSpPr>
            <a:spLocks noChangeArrowheads="1"/>
          </p:cNvSpPr>
          <p:nvPr/>
        </p:nvSpPr>
        <p:spPr bwMode="auto">
          <a:xfrm>
            <a:off x="609600" y="1600200"/>
            <a:ext cx="8001000" cy="4267200"/>
          </a:xfrm>
          <a:prstGeom prst="rect">
            <a:avLst/>
          </a:prstGeom>
          <a:noFill/>
          <a:ln w="9525">
            <a:noFill/>
            <a:miter lim="800000"/>
            <a:headEnd/>
            <a:tailEnd/>
          </a:ln>
          <a:effectLst/>
        </p:spPr>
        <p:txBody>
          <a:bodyPr lIns="92075" tIns="46038" rIns="92075" bIns="46038"/>
          <a:lstStyle/>
          <a:p>
            <a:pPr marL="342900" indent="-342900">
              <a:spcBef>
                <a:spcPct val="20000"/>
              </a:spcBef>
              <a:buClr>
                <a:schemeClr val="accent2"/>
              </a:buClr>
              <a:buSzPct val="75000"/>
              <a:buFont typeface="Monotype Sorts" pitchFamily="2" charset="2"/>
              <a:buChar char="u"/>
            </a:pPr>
            <a:r>
              <a:rPr lang="en-US" altLang="zh-CN" sz="2800">
                <a:solidFill>
                  <a:schemeClr val="tx2"/>
                </a:solidFill>
                <a:ea typeface="宋体" pitchFamily="2" charset="-122"/>
              </a:rPr>
              <a:t>Large US Bank</a:t>
            </a:r>
            <a:endParaRPr lang="zh-CN" altLang="en-US" sz="2800" b="1">
              <a:latin typeface="宋体" pitchFamily="2" charset="-122"/>
              <a:ea typeface="宋体" pitchFamily="2" charset="-122"/>
            </a:endParaRPr>
          </a:p>
          <a:p>
            <a:pPr marL="342900" indent="-342900">
              <a:spcBef>
                <a:spcPct val="20000"/>
              </a:spcBef>
              <a:buClr>
                <a:schemeClr val="accent2"/>
              </a:buClr>
              <a:buSzPct val="75000"/>
              <a:buFont typeface="Monotype Sorts" pitchFamily="2" charset="2"/>
              <a:buChar char="u"/>
            </a:pPr>
            <a:r>
              <a:rPr lang="en-US" altLang="zh-CN" sz="2800">
                <a:solidFill>
                  <a:schemeClr val="tx2"/>
                </a:solidFill>
                <a:ea typeface="宋体" pitchFamily="2" charset="-122"/>
              </a:rPr>
              <a:t>Cyberian Outpost</a:t>
            </a:r>
            <a:endParaRPr lang="zh-CN" altLang="en-US" sz="2800" b="1">
              <a:latin typeface="宋体" pitchFamily="2" charset="-122"/>
              <a:ea typeface="宋体" pitchFamily="2" charset="-122"/>
            </a:endParaRPr>
          </a:p>
          <a:p>
            <a:pPr marL="342900" indent="-342900">
              <a:spcBef>
                <a:spcPct val="20000"/>
              </a:spcBef>
              <a:buClr>
                <a:schemeClr val="accent2"/>
              </a:buClr>
              <a:buSzPct val="75000"/>
              <a:buFont typeface="Monotype Sorts" pitchFamily="2" charset="2"/>
              <a:buChar char="u"/>
            </a:pPr>
            <a:r>
              <a:rPr lang="zh-CN" altLang="en-US" sz="2800" b="1">
                <a:latin typeface="宋体" pitchFamily="2" charset="-122"/>
                <a:ea typeface="宋体" pitchFamily="2" charset="-122"/>
              </a:rPr>
              <a:t>云南玉溪卷烟厂信息管理与决策支持系统</a:t>
            </a:r>
            <a:r>
              <a:rPr lang="en-US" altLang="zh-CN" sz="2800" b="1">
                <a:latin typeface="宋体" pitchFamily="2" charset="-122"/>
                <a:ea typeface="宋体" pitchFamily="2" charset="-122"/>
              </a:rPr>
              <a:t>IMDSS</a:t>
            </a:r>
          </a:p>
          <a:p>
            <a:pPr marL="342900" indent="-342900">
              <a:spcBef>
                <a:spcPct val="20000"/>
              </a:spcBef>
              <a:buClr>
                <a:schemeClr val="accent2"/>
              </a:buClr>
              <a:buSzPct val="75000"/>
              <a:buFont typeface="Monotype Sorts" pitchFamily="2" charset="2"/>
              <a:buChar char="u"/>
            </a:pPr>
            <a:r>
              <a:rPr lang="zh-CN" altLang="en-US" sz="2800" b="1">
                <a:latin typeface="宋体" pitchFamily="2" charset="-122"/>
                <a:ea typeface="宋体" pitchFamily="2" charset="-122"/>
              </a:rPr>
              <a:t>云南省经济信息中心综合信息库软件工程</a:t>
            </a:r>
          </a:p>
        </p:txBody>
      </p:sp>
      <p:pic>
        <p:nvPicPr>
          <p:cNvPr id="339972" name="Picture 4" descr="BD06982_"/>
          <p:cNvPicPr>
            <a:picLocks noChangeAspect="1" noChangeArrowheads="1"/>
          </p:cNvPicPr>
          <p:nvPr/>
        </p:nvPicPr>
        <p:blipFill>
          <a:blip r:embed="rId2" cstate="print"/>
          <a:srcRect/>
          <a:stretch>
            <a:fillRect/>
          </a:stretch>
        </p:blipFill>
        <p:spPr bwMode="auto">
          <a:xfrm>
            <a:off x="2895600" y="4343400"/>
            <a:ext cx="5486400" cy="21336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527B8FFC-C6E1-4137-A9B9-5E2A5A98C742}" type="slidenum">
              <a:rPr lang="en-US"/>
              <a:pPr/>
              <a:t>88</a:t>
            </a:fld>
            <a:endParaRPr lang="en-US"/>
          </a:p>
        </p:txBody>
      </p:sp>
      <p:sp>
        <p:nvSpPr>
          <p:cNvPr id="337922" name="Rectangle 2"/>
          <p:cNvSpPr>
            <a:spLocks noGrp="1" noChangeArrowheads="1"/>
          </p:cNvSpPr>
          <p:nvPr>
            <p:ph type="title"/>
          </p:nvPr>
        </p:nvSpPr>
        <p:spPr/>
        <p:txBody>
          <a:bodyPr/>
          <a:lstStyle/>
          <a:p>
            <a:r>
              <a:rPr lang="en-US" altLang="zh-CN">
                <a:ea typeface="宋体" pitchFamily="2" charset="-122"/>
              </a:rPr>
              <a:t>Large US Bank</a:t>
            </a:r>
          </a:p>
        </p:txBody>
      </p:sp>
      <p:sp>
        <p:nvSpPr>
          <p:cNvPr id="337923" name="Rectangle 3"/>
          <p:cNvSpPr>
            <a:spLocks noGrp="1" noChangeArrowheads="1"/>
          </p:cNvSpPr>
          <p:nvPr>
            <p:ph type="body" idx="1"/>
          </p:nvPr>
        </p:nvSpPr>
        <p:spPr/>
        <p:txBody>
          <a:bodyPr/>
          <a:lstStyle/>
          <a:p>
            <a:r>
              <a:rPr lang="zh-CN" altLang="en-US">
                <a:ea typeface="宋体" pitchFamily="2" charset="-122"/>
              </a:rPr>
              <a:t>问题: 客户流失到竞争对手那边</a:t>
            </a:r>
            <a:endParaRPr lang="en-US" altLang="zh-CN">
              <a:ea typeface="宋体" pitchFamily="2" charset="-122"/>
            </a:endParaRPr>
          </a:p>
          <a:p>
            <a:r>
              <a:rPr lang="zh-CN" altLang="en-US">
                <a:ea typeface="宋体" pitchFamily="2" charset="-122"/>
              </a:rPr>
              <a:t>建造了一个数据仓库和一个预测模型</a:t>
            </a:r>
          </a:p>
          <a:p>
            <a:pPr lvl="1"/>
            <a:r>
              <a:rPr lang="zh-CN" altLang="en-US">
                <a:ea typeface="宋体" pitchFamily="2" charset="-122"/>
              </a:rPr>
              <a:t>描述流失客户的行为和特征</a:t>
            </a:r>
            <a:endParaRPr lang="en-US" altLang="zh-CN">
              <a:ea typeface="宋体" pitchFamily="2" charset="-122"/>
            </a:endParaRPr>
          </a:p>
          <a:p>
            <a:pPr lvl="1"/>
            <a:r>
              <a:rPr lang="zh-CN" altLang="en-US">
                <a:ea typeface="宋体" pitchFamily="2" charset="-122"/>
              </a:rPr>
              <a:t>发现可能流失的客户</a:t>
            </a:r>
          </a:p>
          <a:p>
            <a:r>
              <a:rPr lang="zh-CN" altLang="en-US">
                <a:ea typeface="宋体" pitchFamily="2" charset="-122"/>
              </a:rPr>
              <a:t>模型生成一个列表，列出了可能流失的 “好” 客户。</a:t>
            </a:r>
            <a:endParaRPr lang="en-US" altLang="zh-CN">
              <a:ea typeface="宋体" pitchFamily="2" charset="-122"/>
            </a:endParaRPr>
          </a:p>
          <a:p>
            <a:r>
              <a:rPr lang="zh-CN" altLang="en-US">
                <a:ea typeface="宋体" pitchFamily="2" charset="-122"/>
              </a:rPr>
              <a:t>为上述客户提供特殊的服务 (如优惠的利率等</a:t>
            </a:r>
            <a:r>
              <a:rPr lang="en-US" altLang="zh-CN">
                <a:ea typeface="宋体" pitchFamily="2" charset="-122"/>
              </a:rPr>
              <a:t>) </a:t>
            </a:r>
          </a:p>
          <a:p>
            <a:r>
              <a:rPr lang="zh-CN" altLang="en-US">
                <a:ea typeface="宋体" pitchFamily="2" charset="-122"/>
              </a:rPr>
              <a:t>模型的代价： $50,000 - $75,000</a:t>
            </a:r>
          </a:p>
          <a:p>
            <a:r>
              <a:rPr lang="zh-CN" altLang="en-US">
                <a:ea typeface="宋体" pitchFamily="2" charset="-122"/>
              </a:rPr>
              <a:t>带来的收益：大约每年$50,000,000</a:t>
            </a:r>
            <a:endParaRPr lang="en-US" altLang="zh-CN">
              <a:ea typeface="宋体" pitchFamily="2" charset="-122"/>
            </a:endParaRPr>
          </a:p>
        </p:txBody>
      </p:sp>
    </p:spTree>
  </p:cSld>
  <p:clrMapOvr>
    <a:masterClrMapping/>
  </p:clrMapOvr>
  <p:transition xmlns:p14="http://schemas.microsoft.com/office/powerpoint/2010/main">
    <p:zoom/>
  </p:transition>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983B4244-9EB7-4E9D-AA88-912179A00962}" type="slidenum">
              <a:rPr lang="en-US"/>
              <a:pPr/>
              <a:t>89</a:t>
            </a:fld>
            <a:endParaRPr lang="en-US"/>
          </a:p>
        </p:txBody>
      </p:sp>
      <p:sp>
        <p:nvSpPr>
          <p:cNvPr id="334850" name="Rectangle 2"/>
          <p:cNvSpPr>
            <a:spLocks noGrp="1" noChangeArrowheads="1"/>
          </p:cNvSpPr>
          <p:nvPr>
            <p:ph type="title"/>
          </p:nvPr>
        </p:nvSpPr>
        <p:spPr/>
        <p:txBody>
          <a:bodyPr/>
          <a:lstStyle/>
          <a:p>
            <a:r>
              <a:rPr lang="en-US" altLang="zh-CN">
                <a:ea typeface="宋体" pitchFamily="2" charset="-122"/>
              </a:rPr>
              <a:t>Cyberian Outpost</a:t>
            </a:r>
          </a:p>
        </p:txBody>
      </p:sp>
      <p:sp>
        <p:nvSpPr>
          <p:cNvPr id="334851" name="Rectangle 3"/>
          <p:cNvSpPr>
            <a:spLocks noGrp="1" noChangeArrowheads="1"/>
          </p:cNvSpPr>
          <p:nvPr>
            <p:ph type="body" idx="1"/>
          </p:nvPr>
        </p:nvSpPr>
        <p:spPr>
          <a:xfrm>
            <a:off x="762000" y="1752600"/>
            <a:ext cx="7848600" cy="4419600"/>
          </a:xfrm>
        </p:spPr>
        <p:txBody>
          <a:bodyPr/>
          <a:lstStyle/>
          <a:p>
            <a:r>
              <a:rPr lang="zh-CN" altLang="en-US">
                <a:ea typeface="宋体" pitchFamily="2" charset="-122"/>
              </a:rPr>
              <a:t>计算机和计算机配件的零售商</a:t>
            </a:r>
          </a:p>
          <a:p>
            <a:r>
              <a:rPr lang="zh-CN" altLang="en-US">
                <a:ea typeface="宋体" pitchFamily="2" charset="-122"/>
              </a:rPr>
              <a:t>建立了一个销售网站—— </a:t>
            </a:r>
            <a:r>
              <a:rPr lang="en-US" altLang="zh-CN">
                <a:ea typeface="宋体" pitchFamily="2" charset="-122"/>
              </a:rPr>
              <a:t>Outpost.com</a:t>
            </a:r>
          </a:p>
          <a:p>
            <a:r>
              <a:rPr lang="zh-CN" altLang="en-US">
                <a:ea typeface="宋体" pitchFamily="2" charset="-122"/>
              </a:rPr>
              <a:t>建造了一个数据仓库，分析网站流量和网上的购买行为</a:t>
            </a:r>
            <a:endParaRPr lang="en-US" altLang="zh-CN">
              <a:ea typeface="宋体" pitchFamily="2" charset="-122"/>
            </a:endParaRPr>
          </a:p>
          <a:p>
            <a:r>
              <a:rPr lang="zh-CN" altLang="en-US">
                <a:ea typeface="宋体" pitchFamily="2" charset="-122"/>
              </a:rPr>
              <a:t>两类商品滞销:</a:t>
            </a:r>
          </a:p>
          <a:p>
            <a:pPr lvl="1"/>
            <a:r>
              <a:rPr lang="zh-CN" altLang="en-US">
                <a:ea typeface="宋体" pitchFamily="2" charset="-122"/>
              </a:rPr>
              <a:t>特定类型的商品</a:t>
            </a:r>
          </a:p>
          <a:p>
            <a:pPr lvl="1"/>
            <a:r>
              <a:rPr lang="zh-CN" altLang="en-US">
                <a:ea typeface="宋体" pitchFamily="2" charset="-122"/>
              </a:rPr>
              <a:t>价格高于某个价位的商品</a:t>
            </a:r>
          </a:p>
        </p:txBody>
      </p:sp>
    </p:spTree>
  </p:cSld>
  <p:clrMapOvr>
    <a:masterClrMapping/>
  </p:clrMapOvr>
  <p:transition xmlns:p14="http://schemas.microsoft.com/office/powerpoint/2010/main">
    <p:zoom/>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419EA9F4-F8BE-4E10-ACB5-5239731F44C8}" type="slidenum">
              <a:rPr lang="en-US"/>
              <a:pPr/>
              <a:t>9</a:t>
            </a:fld>
            <a:endParaRPr lang="en-US"/>
          </a:p>
        </p:txBody>
      </p:sp>
      <p:pic>
        <p:nvPicPr>
          <p:cNvPr id="93186" name="Picture 2" descr="whi15393_0202"/>
          <p:cNvPicPr>
            <a:picLocks noChangeAspect="1" noChangeArrowheads="1"/>
          </p:cNvPicPr>
          <p:nvPr/>
        </p:nvPicPr>
        <p:blipFill>
          <a:blip r:embed="rId2" cstate="print"/>
          <a:srcRect/>
          <a:stretch>
            <a:fillRect/>
          </a:stretch>
        </p:blipFill>
        <p:spPr bwMode="auto">
          <a:xfrm>
            <a:off x="76200" y="228600"/>
            <a:ext cx="8991600" cy="6172200"/>
          </a:xfrm>
          <a:prstGeom prst="rect">
            <a:avLst/>
          </a:prstGeom>
          <a:solidFill>
            <a:schemeClr val="bg1"/>
          </a:solidFill>
        </p:spPr>
      </p:pic>
    </p:spTree>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EE6230DA-7C39-4CA4-843F-3ACC2976C2A8}" type="slidenum">
              <a:rPr lang="en-US"/>
              <a:pPr/>
              <a:t>90</a:t>
            </a:fld>
            <a:endParaRPr lang="en-US"/>
          </a:p>
        </p:txBody>
      </p:sp>
      <p:sp>
        <p:nvSpPr>
          <p:cNvPr id="335874" name="Rectangle 2"/>
          <p:cNvSpPr>
            <a:spLocks noGrp="1" noChangeArrowheads="1"/>
          </p:cNvSpPr>
          <p:nvPr>
            <p:ph type="title"/>
          </p:nvPr>
        </p:nvSpPr>
        <p:spPr/>
        <p:txBody>
          <a:bodyPr/>
          <a:lstStyle/>
          <a:p>
            <a:r>
              <a:rPr lang="en-US" altLang="zh-CN">
                <a:ea typeface="宋体" pitchFamily="2" charset="-122"/>
              </a:rPr>
              <a:t>Cyberian Outpost</a:t>
            </a:r>
          </a:p>
        </p:txBody>
      </p:sp>
      <p:sp>
        <p:nvSpPr>
          <p:cNvPr id="335875" name="Rectangle 3"/>
          <p:cNvSpPr>
            <a:spLocks noGrp="1" noChangeArrowheads="1"/>
          </p:cNvSpPr>
          <p:nvPr>
            <p:ph type="body" idx="1"/>
          </p:nvPr>
        </p:nvSpPr>
        <p:spPr>
          <a:xfrm>
            <a:off x="762000" y="1600200"/>
            <a:ext cx="7848600" cy="4572000"/>
          </a:xfrm>
        </p:spPr>
        <p:txBody>
          <a:bodyPr/>
          <a:lstStyle/>
          <a:p>
            <a:r>
              <a:rPr lang="zh-CN" altLang="en-US">
                <a:ea typeface="宋体" pitchFamily="2" charset="-122"/>
              </a:rPr>
              <a:t>经过研究发现:</a:t>
            </a:r>
          </a:p>
          <a:p>
            <a:pPr lvl="1"/>
            <a:r>
              <a:rPr lang="zh-CN" altLang="en-US">
                <a:ea typeface="宋体" pitchFamily="2" charset="-122"/>
              </a:rPr>
              <a:t>人们不愿通过</a:t>
            </a:r>
            <a:r>
              <a:rPr lang="en-US" altLang="zh-CN">
                <a:ea typeface="宋体" pitchFamily="2" charset="-122"/>
              </a:rPr>
              <a:t>Web</a:t>
            </a:r>
            <a:r>
              <a:rPr lang="zh-CN" altLang="en-US">
                <a:ea typeface="宋体" pitchFamily="2" charset="-122"/>
              </a:rPr>
              <a:t>大把花费</a:t>
            </a:r>
          </a:p>
          <a:p>
            <a:pPr lvl="1"/>
            <a:r>
              <a:rPr lang="zh-CN" altLang="en-US">
                <a:ea typeface="宋体" pitchFamily="2" charset="-122"/>
              </a:rPr>
              <a:t>而是给</a:t>
            </a:r>
            <a:r>
              <a:rPr lang="en-US" altLang="zh-CN">
                <a:ea typeface="宋体" pitchFamily="2" charset="-122"/>
              </a:rPr>
              <a:t>Cyberian Outpost</a:t>
            </a:r>
            <a:r>
              <a:rPr lang="zh-CN" altLang="en-US">
                <a:ea typeface="宋体" pitchFamily="2" charset="-122"/>
              </a:rPr>
              <a:t>打电话订购商品。</a:t>
            </a:r>
            <a:endParaRPr lang="en-US" altLang="zh-CN">
              <a:ea typeface="宋体" pitchFamily="2" charset="-122"/>
            </a:endParaRPr>
          </a:p>
          <a:p>
            <a:r>
              <a:rPr lang="en-US" altLang="zh-CN">
                <a:ea typeface="宋体" pitchFamily="2" charset="-122"/>
              </a:rPr>
              <a:t>Outpost </a:t>
            </a:r>
            <a:r>
              <a:rPr lang="zh-CN" altLang="en-US">
                <a:ea typeface="宋体" pitchFamily="2" charset="-122"/>
              </a:rPr>
              <a:t>重新设计了他们的网站 </a:t>
            </a:r>
          </a:p>
          <a:p>
            <a:pPr lvl="1"/>
            <a:r>
              <a:rPr lang="zh-CN" altLang="en-US">
                <a:ea typeface="宋体" pitchFamily="2" charset="-122"/>
              </a:rPr>
              <a:t>使得打电话订购商品更方便</a:t>
            </a:r>
            <a:endParaRPr lang="en-US" altLang="zh-CN">
              <a:ea typeface="宋体" pitchFamily="2" charset="-122"/>
            </a:endParaRPr>
          </a:p>
          <a:p>
            <a:r>
              <a:rPr lang="zh-CN" altLang="en-US">
                <a:ea typeface="宋体" pitchFamily="2" charset="-122"/>
              </a:rPr>
              <a:t>销售额显著增长</a:t>
            </a:r>
          </a:p>
        </p:txBody>
      </p:sp>
    </p:spTree>
  </p:cSld>
  <p:clrMapOvr>
    <a:masterClrMapping/>
  </p:clrMapOvr>
  <p:transition xmlns:p14="http://schemas.microsoft.com/office/powerpoint/2010/main">
    <p:zoom/>
  </p:transition>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25FE362-B54D-4CDB-96FF-56BE13C601B6}" type="slidenum">
              <a:rPr lang="en-US"/>
              <a:pPr/>
              <a:t>91</a:t>
            </a:fld>
            <a:endParaRPr lang="en-US"/>
          </a:p>
        </p:txBody>
      </p:sp>
      <p:sp>
        <p:nvSpPr>
          <p:cNvPr id="340994" name="Rectangle 2"/>
          <p:cNvSpPr>
            <a:spLocks noChangeArrowheads="1"/>
          </p:cNvSpPr>
          <p:nvPr/>
        </p:nvSpPr>
        <p:spPr bwMode="auto">
          <a:xfrm>
            <a:off x="838200" y="152400"/>
            <a:ext cx="7837488" cy="1044575"/>
          </a:xfrm>
          <a:prstGeom prst="rect">
            <a:avLst/>
          </a:prstGeom>
          <a:noFill/>
          <a:ln w="9525">
            <a:noFill/>
            <a:miter lim="800000"/>
            <a:headEnd/>
            <a:tailEnd/>
          </a:ln>
          <a:effectLst/>
        </p:spPr>
        <p:txBody>
          <a:bodyPr lIns="92075" tIns="46038" rIns="92075" bIns="46038" anchor="ctr"/>
          <a:lstStyle/>
          <a:p>
            <a:pPr algn="ctr"/>
            <a:r>
              <a:rPr lang="zh-CN" altLang="en-US" sz="4000" b="1">
                <a:solidFill>
                  <a:schemeClr val="tx2"/>
                </a:solidFill>
                <a:ea typeface="宋体" pitchFamily="2" charset="-122"/>
              </a:rPr>
              <a:t>云南玉溪卷烟厂信息管理与决策支持系统</a:t>
            </a:r>
            <a:r>
              <a:rPr lang="en-US" altLang="zh-CN" sz="4000" b="1">
                <a:solidFill>
                  <a:schemeClr val="tx2"/>
                </a:solidFill>
                <a:ea typeface="宋体" pitchFamily="2" charset="-122"/>
              </a:rPr>
              <a:t>IMDSS</a:t>
            </a:r>
          </a:p>
        </p:txBody>
      </p:sp>
      <p:sp>
        <p:nvSpPr>
          <p:cNvPr id="340995" name="Rectangle 3"/>
          <p:cNvSpPr>
            <a:spLocks noChangeArrowheads="1"/>
          </p:cNvSpPr>
          <p:nvPr/>
        </p:nvSpPr>
        <p:spPr bwMode="auto">
          <a:xfrm>
            <a:off x="468313" y="1700213"/>
            <a:ext cx="8351837" cy="4752975"/>
          </a:xfrm>
          <a:prstGeom prst="rect">
            <a:avLst/>
          </a:prstGeom>
          <a:noFill/>
          <a:ln w="9525">
            <a:noFill/>
            <a:miter lim="800000"/>
            <a:headEnd/>
            <a:tailEnd/>
          </a:ln>
          <a:effectLst/>
        </p:spPr>
        <p:txBody>
          <a:bodyPr lIns="92075" tIns="46038" rIns="92075" bIns="46038"/>
          <a:lstStyle/>
          <a:p>
            <a:pPr marL="342900" indent="-342900">
              <a:spcBef>
                <a:spcPct val="20000"/>
              </a:spcBef>
              <a:buClr>
                <a:schemeClr val="accent2"/>
              </a:buClr>
              <a:buSzPct val="75000"/>
              <a:buFont typeface="Monotype Sorts" pitchFamily="2" charset="2"/>
              <a:buChar char="u"/>
            </a:pPr>
            <a:r>
              <a:rPr lang="zh-CN" altLang="en-US" sz="2800" b="1">
                <a:latin typeface="宋体" pitchFamily="2" charset="-122"/>
                <a:ea typeface="宋体" pitchFamily="2" charset="-122"/>
              </a:rPr>
              <a:t>清华大学计算机系：9个课题小组共30人，两年</a:t>
            </a:r>
          </a:p>
          <a:p>
            <a:pPr marL="342900" indent="-342900">
              <a:spcBef>
                <a:spcPct val="20000"/>
              </a:spcBef>
              <a:buClr>
                <a:schemeClr val="accent2"/>
              </a:buClr>
              <a:buSzPct val="75000"/>
              <a:buFont typeface="Monotype Sorts" pitchFamily="2" charset="2"/>
              <a:buChar char="u"/>
            </a:pPr>
            <a:r>
              <a:rPr lang="zh-CN" altLang="en-US" sz="2800" b="1">
                <a:latin typeface="宋体" pitchFamily="2" charset="-122"/>
                <a:ea typeface="宋体" pitchFamily="2" charset="-122"/>
              </a:rPr>
              <a:t>目标：市场分析与预测</a:t>
            </a:r>
          </a:p>
          <a:p>
            <a:pPr marL="342900" indent="-342900">
              <a:spcBef>
                <a:spcPct val="20000"/>
              </a:spcBef>
              <a:buClr>
                <a:schemeClr val="accent2"/>
              </a:buClr>
              <a:buSzPct val="75000"/>
              <a:buFont typeface="Monotype Sorts" pitchFamily="2" charset="2"/>
              <a:buChar char="u"/>
            </a:pPr>
            <a:r>
              <a:rPr lang="zh-CN" altLang="en-US" sz="2800" b="1">
                <a:latin typeface="宋体" pitchFamily="2" charset="-122"/>
                <a:ea typeface="宋体" pitchFamily="2" charset="-122"/>
              </a:rPr>
              <a:t>数据来源：本厂</a:t>
            </a:r>
            <a:r>
              <a:rPr lang="en-US" altLang="zh-CN" sz="2800" b="1">
                <a:latin typeface="宋体" pitchFamily="2" charset="-122"/>
                <a:ea typeface="宋体" pitchFamily="2" charset="-122"/>
              </a:rPr>
              <a:t>MIS（Foxbase）、</a:t>
            </a:r>
            <a:r>
              <a:rPr lang="zh-CN" altLang="en-US" sz="2800" b="1">
                <a:latin typeface="宋体" pitchFamily="2" charset="-122"/>
                <a:ea typeface="宋体" pitchFamily="2" charset="-122"/>
              </a:rPr>
              <a:t>生产线(文本文件)、国家统计局（</a:t>
            </a:r>
            <a:r>
              <a:rPr lang="en-US" altLang="zh-CN" sz="2800" b="1">
                <a:latin typeface="宋体" pitchFamily="2" charset="-122"/>
                <a:ea typeface="宋体" pitchFamily="2" charset="-122"/>
              </a:rPr>
              <a:t>DBF）、</a:t>
            </a:r>
            <a:r>
              <a:rPr lang="zh-CN" altLang="en-US" sz="2800" b="1">
                <a:latin typeface="宋体" pitchFamily="2" charset="-122"/>
                <a:ea typeface="宋体" pitchFamily="2" charset="-122"/>
              </a:rPr>
              <a:t>各省、市、地及区县的基本销售数据（特有的格式）</a:t>
            </a:r>
          </a:p>
          <a:p>
            <a:pPr marL="342900" indent="-342900">
              <a:spcBef>
                <a:spcPct val="20000"/>
              </a:spcBef>
              <a:buClr>
                <a:schemeClr val="accent2"/>
              </a:buClr>
              <a:buSzPct val="75000"/>
              <a:buFont typeface="Monotype Sorts" pitchFamily="2" charset="2"/>
              <a:buChar char="u"/>
            </a:pPr>
            <a:r>
              <a:rPr lang="zh-CN" altLang="en-US" sz="2800" b="1">
                <a:latin typeface="宋体" pitchFamily="2" charset="-122"/>
                <a:ea typeface="宋体" pitchFamily="2" charset="-122"/>
              </a:rPr>
              <a:t>工具开发：</a:t>
            </a:r>
          </a:p>
          <a:p>
            <a:pPr marL="742950" lvl="1" indent="-285750">
              <a:spcBef>
                <a:spcPct val="20000"/>
              </a:spcBef>
              <a:buClr>
                <a:schemeClr val="accent2"/>
              </a:buClr>
              <a:buSzPct val="75000"/>
              <a:buFont typeface="Wingdings" pitchFamily="2" charset="2"/>
              <a:buChar char="Ø"/>
            </a:pPr>
            <a:r>
              <a:rPr lang="zh-CN" altLang="en-US" b="1">
                <a:latin typeface="宋体" pitchFamily="2" charset="-122"/>
                <a:ea typeface="宋体" pitchFamily="2" charset="-122"/>
              </a:rPr>
              <a:t>数据的抽取、转换及净化（按规则）工具</a:t>
            </a:r>
          </a:p>
          <a:p>
            <a:pPr marL="742950" lvl="1" indent="-285750">
              <a:spcBef>
                <a:spcPct val="20000"/>
              </a:spcBef>
              <a:buClr>
                <a:schemeClr val="accent2"/>
              </a:buClr>
              <a:buSzPct val="75000"/>
              <a:buFont typeface="Wingdings" pitchFamily="2" charset="2"/>
              <a:buChar char="Ø"/>
            </a:pPr>
            <a:r>
              <a:rPr lang="zh-CN" altLang="en-US" b="1">
                <a:latin typeface="宋体" pitchFamily="2" charset="-122"/>
                <a:ea typeface="宋体" pitchFamily="2" charset="-122"/>
              </a:rPr>
              <a:t>元数据管理（数据的来源、综合、计算过程、位置）</a:t>
            </a:r>
          </a:p>
          <a:p>
            <a:pPr marL="742950" lvl="1" indent="-285750">
              <a:spcBef>
                <a:spcPct val="20000"/>
              </a:spcBef>
              <a:buClr>
                <a:schemeClr val="accent2"/>
              </a:buClr>
              <a:buSzPct val="75000"/>
              <a:buFont typeface="Wingdings" pitchFamily="2" charset="2"/>
              <a:buChar char="Ø"/>
            </a:pPr>
            <a:r>
              <a:rPr lang="zh-CN" altLang="en-US" b="1">
                <a:latin typeface="宋体" pitchFamily="2" charset="-122"/>
                <a:ea typeface="宋体" pitchFamily="2" charset="-122"/>
              </a:rPr>
              <a:t>三维漫游制导的数据查询工具</a:t>
            </a:r>
          </a:p>
        </p:txBody>
      </p:sp>
    </p:spTree>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03D2970-DA73-4576-9F86-B753079BD063}" type="slidenum">
              <a:rPr lang="en-US"/>
              <a:pPr/>
              <a:t>92</a:t>
            </a:fld>
            <a:endParaRPr lang="en-US"/>
          </a:p>
        </p:txBody>
      </p:sp>
      <p:sp>
        <p:nvSpPr>
          <p:cNvPr id="342018" name="Rectangle 2"/>
          <p:cNvSpPr>
            <a:spLocks noChangeArrowheads="1"/>
          </p:cNvSpPr>
          <p:nvPr/>
        </p:nvSpPr>
        <p:spPr bwMode="auto">
          <a:xfrm>
            <a:off x="838200" y="381000"/>
            <a:ext cx="7772400" cy="533400"/>
          </a:xfrm>
          <a:prstGeom prst="rect">
            <a:avLst/>
          </a:prstGeom>
          <a:noFill/>
          <a:ln w="9525">
            <a:noFill/>
            <a:miter lim="800000"/>
            <a:headEnd/>
            <a:tailEnd/>
          </a:ln>
          <a:effectLst/>
        </p:spPr>
        <p:txBody>
          <a:bodyPr lIns="92075" tIns="46038" rIns="92075" bIns="46038" anchor="ctr"/>
          <a:lstStyle/>
          <a:p>
            <a:pPr algn="ctr"/>
            <a:r>
              <a:rPr lang="zh-CN" altLang="en-US" sz="4000" b="1">
                <a:solidFill>
                  <a:schemeClr val="tx2"/>
                </a:solidFill>
                <a:ea typeface="黑体" pitchFamily="2" charset="-122"/>
              </a:rPr>
              <a:t>云南省</a:t>
            </a:r>
            <a:r>
              <a:rPr lang="zh-CN" altLang="en-US" sz="4000" b="1">
                <a:solidFill>
                  <a:schemeClr val="tx2"/>
                </a:solidFill>
                <a:effectLst>
                  <a:outerShdw blurRad="38100" dist="38100" dir="2700000" algn="tl">
                    <a:srgbClr val="C0C0C0"/>
                  </a:outerShdw>
                </a:effectLst>
                <a:latin typeface="黑体" pitchFamily="2" charset="-122"/>
                <a:ea typeface="黑体" pitchFamily="2" charset="-122"/>
              </a:rPr>
              <a:t>综合信息库</a:t>
            </a:r>
          </a:p>
        </p:txBody>
      </p:sp>
      <p:sp>
        <p:nvSpPr>
          <p:cNvPr id="342019" name="Rectangle 3"/>
          <p:cNvSpPr>
            <a:spLocks noChangeArrowheads="1"/>
          </p:cNvSpPr>
          <p:nvPr/>
        </p:nvSpPr>
        <p:spPr bwMode="auto">
          <a:xfrm>
            <a:off x="762000" y="1371600"/>
            <a:ext cx="7772400" cy="4495800"/>
          </a:xfrm>
          <a:prstGeom prst="rect">
            <a:avLst/>
          </a:prstGeom>
          <a:noFill/>
          <a:ln w="9525">
            <a:noFill/>
            <a:miter lim="800000"/>
            <a:headEnd/>
            <a:tailEnd/>
          </a:ln>
          <a:effectLst/>
        </p:spPr>
        <p:txBody>
          <a:bodyPr lIns="92075" tIns="46038" rIns="92075" bIns="46038"/>
          <a:lstStyle/>
          <a:p>
            <a:pPr>
              <a:spcBef>
                <a:spcPct val="20000"/>
              </a:spcBef>
              <a:buClr>
                <a:schemeClr val="accent2"/>
              </a:buClr>
              <a:buSzPct val="75000"/>
              <a:buFont typeface="Monotype Sorts" pitchFamily="2" charset="2"/>
              <a:buChar char="u"/>
            </a:pPr>
            <a:r>
              <a:rPr lang="zh-CN" altLang="en-US" sz="4400" b="1">
                <a:latin typeface="宋体" pitchFamily="2" charset="-122"/>
                <a:ea typeface="宋体" pitchFamily="2" charset="-122"/>
              </a:rPr>
              <a:t>目标：</a:t>
            </a:r>
          </a:p>
          <a:p>
            <a:pPr>
              <a:spcBef>
                <a:spcPct val="20000"/>
              </a:spcBef>
              <a:buClr>
                <a:schemeClr val="accent2"/>
              </a:buClr>
              <a:buSzPct val="75000"/>
              <a:buFont typeface="Monotype Sorts" pitchFamily="2" charset="2"/>
              <a:buNone/>
            </a:pPr>
            <a:r>
              <a:rPr lang="zh-CN" altLang="en-US" sz="3600" b="1">
                <a:latin typeface="宋体" pitchFamily="2" charset="-122"/>
                <a:ea typeface="宋体" pitchFamily="2" charset="-122"/>
              </a:rPr>
              <a:t>在云南省经济信息中心已有的数据及其他有关部门的数据基础上建设云南省综合信息库，全面分析云南省的经济状况，主要是</a:t>
            </a:r>
            <a:r>
              <a:rPr lang="zh-CN" altLang="en-US" sz="3600" b="1">
                <a:solidFill>
                  <a:schemeClr val="hlink"/>
                </a:solidFill>
                <a:latin typeface="宋体" pitchFamily="2" charset="-122"/>
                <a:ea typeface="宋体" pitchFamily="2" charset="-122"/>
              </a:rPr>
              <a:t>农业和工业经济发展状况的分析</a:t>
            </a:r>
            <a:r>
              <a:rPr lang="zh-CN" altLang="en-US" sz="3600" b="1">
                <a:latin typeface="宋体" pitchFamily="2" charset="-122"/>
                <a:ea typeface="宋体" pitchFamily="2" charset="-122"/>
              </a:rPr>
              <a:t>，为云南省经济政策的制定和决策提供有力的帮助。</a:t>
            </a:r>
          </a:p>
        </p:txBody>
      </p:sp>
    </p:spTree>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341E4D0D-9FE7-48E8-A2ED-5262BC01012C}" type="slidenum">
              <a:rPr lang="en-US"/>
              <a:pPr/>
              <a:t>93</a:t>
            </a:fld>
            <a:endParaRPr lang="en-US"/>
          </a:p>
        </p:txBody>
      </p:sp>
      <p:pic>
        <p:nvPicPr>
          <p:cNvPr id="343042" name="Picture 2"/>
          <p:cNvPicPr>
            <a:picLocks noChangeAspect="1" noChangeArrowheads="1"/>
          </p:cNvPicPr>
          <p:nvPr/>
        </p:nvPicPr>
        <p:blipFill>
          <a:blip r:embed="rId2" cstate="print"/>
          <a:srcRect/>
          <a:stretch>
            <a:fillRect/>
          </a:stretch>
        </p:blipFill>
        <p:spPr bwMode="auto">
          <a:xfrm>
            <a:off x="533400" y="914400"/>
            <a:ext cx="8077200" cy="5791200"/>
          </a:xfrm>
          <a:prstGeom prst="rect">
            <a:avLst/>
          </a:prstGeom>
          <a:noFill/>
        </p:spPr>
      </p:pic>
      <p:sp>
        <p:nvSpPr>
          <p:cNvPr id="343043" name="Rectangle 3"/>
          <p:cNvSpPr>
            <a:spLocks noChangeArrowheads="1"/>
          </p:cNvSpPr>
          <p:nvPr/>
        </p:nvSpPr>
        <p:spPr bwMode="auto">
          <a:xfrm>
            <a:off x="762000" y="152400"/>
            <a:ext cx="7772400" cy="533400"/>
          </a:xfrm>
          <a:prstGeom prst="rect">
            <a:avLst/>
          </a:prstGeom>
          <a:noFill/>
          <a:ln w="9525">
            <a:noFill/>
            <a:miter lim="800000"/>
            <a:headEnd/>
            <a:tailEnd/>
          </a:ln>
          <a:effectLst/>
        </p:spPr>
        <p:txBody>
          <a:bodyPr lIns="92075" tIns="46038" rIns="92075" bIns="46038" anchor="ctr"/>
          <a:lstStyle/>
          <a:p>
            <a:pPr algn="ctr"/>
            <a:r>
              <a:rPr lang="en-US" altLang="zh-CN" sz="4400" b="1">
                <a:solidFill>
                  <a:schemeClr val="tx2"/>
                </a:solidFill>
                <a:effectLst>
                  <a:outerShdw blurRad="38100" dist="38100" dir="2700000" algn="tl">
                    <a:srgbClr val="C0C0C0"/>
                  </a:outerShdw>
                </a:effectLst>
                <a:latin typeface="黑体" pitchFamily="2" charset="-122"/>
                <a:ea typeface="黑体" pitchFamily="2" charset="-122"/>
              </a:rPr>
              <a:t>CA</a:t>
            </a:r>
            <a:r>
              <a:rPr lang="zh-CN" altLang="en-US" sz="4400" b="1">
                <a:solidFill>
                  <a:schemeClr val="tx2"/>
                </a:solidFill>
                <a:effectLst>
                  <a:outerShdw blurRad="38100" dist="38100" dir="2700000" algn="tl">
                    <a:srgbClr val="C0C0C0"/>
                  </a:outerShdw>
                </a:effectLst>
                <a:latin typeface="黑体" pitchFamily="2" charset="-122"/>
                <a:ea typeface="黑体" pitchFamily="2" charset="-122"/>
              </a:rPr>
              <a:t>的整体解决方案</a:t>
            </a:r>
          </a:p>
        </p:txBody>
      </p:sp>
    </p:spTree>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423A3CE-A2EA-409B-A58D-A60D532E5574}" type="slidenum">
              <a:rPr lang="en-US"/>
              <a:pPr/>
              <a:t>94</a:t>
            </a:fld>
            <a:endParaRPr lang="en-US"/>
          </a:p>
        </p:txBody>
      </p:sp>
      <p:pic>
        <p:nvPicPr>
          <p:cNvPr id="344066" name="Picture 2"/>
          <p:cNvPicPr>
            <a:picLocks noChangeAspect="1" noChangeArrowheads="1"/>
          </p:cNvPicPr>
          <p:nvPr/>
        </p:nvPicPr>
        <p:blipFill>
          <a:blip r:embed="rId2" cstate="print"/>
          <a:srcRect/>
          <a:stretch>
            <a:fillRect/>
          </a:stretch>
        </p:blipFill>
        <p:spPr bwMode="auto">
          <a:xfrm>
            <a:off x="381000" y="1066800"/>
            <a:ext cx="8382000" cy="5410200"/>
          </a:xfrm>
          <a:prstGeom prst="rect">
            <a:avLst/>
          </a:prstGeom>
          <a:noFill/>
        </p:spPr>
      </p:pic>
      <p:sp>
        <p:nvSpPr>
          <p:cNvPr id="344067" name="Rectangle 3"/>
          <p:cNvSpPr>
            <a:spLocks noChangeArrowheads="1"/>
          </p:cNvSpPr>
          <p:nvPr/>
        </p:nvSpPr>
        <p:spPr bwMode="auto">
          <a:xfrm>
            <a:off x="762000" y="152400"/>
            <a:ext cx="7772400" cy="533400"/>
          </a:xfrm>
          <a:prstGeom prst="rect">
            <a:avLst/>
          </a:prstGeom>
          <a:noFill/>
          <a:ln w="9525">
            <a:noFill/>
            <a:miter lim="800000"/>
            <a:headEnd/>
            <a:tailEnd/>
          </a:ln>
          <a:effectLst/>
        </p:spPr>
        <p:txBody>
          <a:bodyPr lIns="92075" tIns="46038" rIns="92075" bIns="46038" anchor="ctr"/>
          <a:lstStyle/>
          <a:p>
            <a:pPr algn="ctr"/>
            <a:r>
              <a:rPr lang="zh-CN" altLang="en-US" sz="4400" b="1">
                <a:solidFill>
                  <a:schemeClr val="tx2"/>
                </a:solidFill>
                <a:effectLst>
                  <a:outerShdw blurRad="38100" dist="38100" dir="2700000" algn="tl">
                    <a:srgbClr val="C0C0C0"/>
                  </a:outerShdw>
                </a:effectLst>
                <a:latin typeface="黑体" pitchFamily="2" charset="-122"/>
                <a:ea typeface="黑体" pitchFamily="2" charset="-122"/>
              </a:rPr>
              <a:t>数据采集和转换</a:t>
            </a:r>
          </a:p>
        </p:txBody>
      </p:sp>
    </p:spTree>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3FC7E305-6122-41BF-9D72-979C6BBB1C6B}" type="slidenum">
              <a:rPr lang="en-US"/>
              <a:pPr/>
              <a:t>95</a:t>
            </a:fld>
            <a:endParaRPr lang="en-US"/>
          </a:p>
        </p:txBody>
      </p:sp>
      <p:sp>
        <p:nvSpPr>
          <p:cNvPr id="345090" name="Rectangle 2"/>
          <p:cNvSpPr>
            <a:spLocks noChangeArrowheads="1"/>
          </p:cNvSpPr>
          <p:nvPr/>
        </p:nvSpPr>
        <p:spPr bwMode="auto">
          <a:xfrm>
            <a:off x="762000" y="152400"/>
            <a:ext cx="7772400" cy="533400"/>
          </a:xfrm>
          <a:prstGeom prst="rect">
            <a:avLst/>
          </a:prstGeom>
          <a:noFill/>
          <a:ln w="9525">
            <a:noFill/>
            <a:miter lim="800000"/>
            <a:headEnd/>
            <a:tailEnd/>
          </a:ln>
          <a:effectLst/>
        </p:spPr>
        <p:txBody>
          <a:bodyPr lIns="92075" tIns="46038" rIns="92075" bIns="46038" anchor="ctr"/>
          <a:lstStyle/>
          <a:p>
            <a:pPr algn="ctr"/>
            <a:r>
              <a:rPr lang="zh-CN" altLang="en-US" sz="4400" b="1">
                <a:solidFill>
                  <a:schemeClr val="tx2"/>
                </a:solidFill>
                <a:effectLst>
                  <a:outerShdw blurRad="38100" dist="38100" dir="2700000" algn="tl">
                    <a:srgbClr val="C0C0C0"/>
                  </a:outerShdw>
                </a:effectLst>
                <a:latin typeface="黑体" pitchFamily="2" charset="-122"/>
                <a:ea typeface="黑体" pitchFamily="2" charset="-122"/>
              </a:rPr>
              <a:t>元数据管理方案</a:t>
            </a:r>
          </a:p>
        </p:txBody>
      </p:sp>
      <p:pic>
        <p:nvPicPr>
          <p:cNvPr id="345091" name="Picture 3"/>
          <p:cNvPicPr>
            <a:picLocks noChangeAspect="1" noChangeArrowheads="1"/>
          </p:cNvPicPr>
          <p:nvPr/>
        </p:nvPicPr>
        <p:blipFill>
          <a:blip r:embed="rId2" cstate="print"/>
          <a:srcRect/>
          <a:stretch>
            <a:fillRect/>
          </a:stretch>
        </p:blipFill>
        <p:spPr bwMode="auto">
          <a:xfrm>
            <a:off x="762000" y="1676400"/>
            <a:ext cx="8001000" cy="45720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924DDC4-FB21-4D5D-AD74-304EE0460EFD}" type="slidenum">
              <a:rPr lang="en-US"/>
              <a:pPr/>
              <a:t>96</a:t>
            </a:fld>
            <a:endParaRPr lang="en-US"/>
          </a:p>
        </p:txBody>
      </p:sp>
      <p:sp>
        <p:nvSpPr>
          <p:cNvPr id="346114" name="Rectangle 2"/>
          <p:cNvSpPr>
            <a:spLocks noChangeArrowheads="1"/>
          </p:cNvSpPr>
          <p:nvPr/>
        </p:nvSpPr>
        <p:spPr bwMode="auto">
          <a:xfrm>
            <a:off x="762000" y="152400"/>
            <a:ext cx="7772400" cy="533400"/>
          </a:xfrm>
          <a:prstGeom prst="rect">
            <a:avLst/>
          </a:prstGeom>
          <a:noFill/>
          <a:ln w="9525">
            <a:noFill/>
            <a:miter lim="800000"/>
            <a:headEnd/>
            <a:tailEnd/>
          </a:ln>
          <a:effectLst/>
        </p:spPr>
        <p:txBody>
          <a:bodyPr lIns="92075" tIns="46038" rIns="92075" bIns="46038" anchor="ctr"/>
          <a:lstStyle/>
          <a:p>
            <a:pPr algn="ctr"/>
            <a:r>
              <a:rPr lang="zh-CN" altLang="en-US" sz="4400" b="1">
                <a:solidFill>
                  <a:schemeClr val="tx2"/>
                </a:solidFill>
                <a:effectLst>
                  <a:outerShdw blurRad="38100" dist="38100" dir="2700000" algn="tl">
                    <a:srgbClr val="C0C0C0"/>
                  </a:outerShdw>
                </a:effectLst>
                <a:latin typeface="黑体" pitchFamily="2" charset="-122"/>
                <a:ea typeface="黑体" pitchFamily="2" charset="-122"/>
              </a:rPr>
              <a:t>综合信息库的建模</a:t>
            </a:r>
          </a:p>
        </p:txBody>
      </p:sp>
      <p:pic>
        <p:nvPicPr>
          <p:cNvPr id="346115" name="Picture 3"/>
          <p:cNvPicPr>
            <a:picLocks noChangeAspect="1" noChangeArrowheads="1"/>
          </p:cNvPicPr>
          <p:nvPr/>
        </p:nvPicPr>
        <p:blipFill>
          <a:blip r:embed="rId2" cstate="print"/>
          <a:srcRect/>
          <a:stretch>
            <a:fillRect/>
          </a:stretch>
        </p:blipFill>
        <p:spPr bwMode="auto">
          <a:xfrm>
            <a:off x="1219200" y="1676400"/>
            <a:ext cx="6934200" cy="45720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88AC8CC-2429-4A75-A7B0-AD9EA9FBFEE0}" type="slidenum">
              <a:rPr lang="en-US"/>
              <a:pPr/>
              <a:t>97</a:t>
            </a:fld>
            <a:endParaRPr lang="en-US"/>
          </a:p>
        </p:txBody>
      </p:sp>
      <p:sp>
        <p:nvSpPr>
          <p:cNvPr id="347138" name="Rectangle 2"/>
          <p:cNvSpPr>
            <a:spLocks noChangeArrowheads="1"/>
          </p:cNvSpPr>
          <p:nvPr/>
        </p:nvSpPr>
        <p:spPr bwMode="auto">
          <a:xfrm>
            <a:off x="762000" y="152400"/>
            <a:ext cx="7772400" cy="533400"/>
          </a:xfrm>
          <a:prstGeom prst="rect">
            <a:avLst/>
          </a:prstGeom>
          <a:noFill/>
          <a:ln w="9525">
            <a:noFill/>
            <a:miter lim="800000"/>
            <a:headEnd/>
            <a:tailEnd/>
          </a:ln>
          <a:effectLst/>
        </p:spPr>
        <p:txBody>
          <a:bodyPr lIns="92075" tIns="46038" rIns="92075" bIns="46038" anchor="ctr"/>
          <a:lstStyle/>
          <a:p>
            <a:pPr algn="ctr"/>
            <a:r>
              <a:rPr lang="zh-CN" altLang="en-US" sz="4400" b="1">
                <a:solidFill>
                  <a:schemeClr val="tx2"/>
                </a:solidFill>
                <a:effectLst>
                  <a:outerShdw blurRad="38100" dist="38100" dir="2700000" algn="tl">
                    <a:srgbClr val="C0C0C0"/>
                  </a:outerShdw>
                </a:effectLst>
                <a:latin typeface="黑体" pitchFamily="2" charset="-122"/>
                <a:ea typeface="黑体" pitchFamily="2" charset="-122"/>
              </a:rPr>
              <a:t>前端分析工具解决方案</a:t>
            </a:r>
          </a:p>
        </p:txBody>
      </p:sp>
      <p:pic>
        <p:nvPicPr>
          <p:cNvPr id="347139" name="Picture 3"/>
          <p:cNvPicPr>
            <a:picLocks noChangeAspect="1" noChangeArrowheads="1"/>
          </p:cNvPicPr>
          <p:nvPr/>
        </p:nvPicPr>
        <p:blipFill>
          <a:blip r:embed="rId2" cstate="print"/>
          <a:srcRect/>
          <a:stretch>
            <a:fillRect/>
          </a:stretch>
        </p:blipFill>
        <p:spPr bwMode="auto">
          <a:xfrm>
            <a:off x="381000" y="1066800"/>
            <a:ext cx="8382000" cy="53340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BC809805-C94B-462F-8B16-C5C6EEAA5325}" type="slidenum">
              <a:rPr lang="en-US"/>
              <a:pPr/>
              <a:t>98</a:t>
            </a:fld>
            <a:endParaRPr lang="en-US"/>
          </a:p>
        </p:txBody>
      </p:sp>
      <p:sp>
        <p:nvSpPr>
          <p:cNvPr id="348162" name="Rectangle 2"/>
          <p:cNvSpPr>
            <a:spLocks noChangeArrowheads="1"/>
          </p:cNvSpPr>
          <p:nvPr/>
        </p:nvSpPr>
        <p:spPr bwMode="auto">
          <a:xfrm>
            <a:off x="731838" y="152400"/>
            <a:ext cx="7802562" cy="533400"/>
          </a:xfrm>
          <a:prstGeom prst="rect">
            <a:avLst/>
          </a:prstGeom>
          <a:noFill/>
          <a:ln w="9525">
            <a:noFill/>
            <a:miter lim="800000"/>
            <a:headEnd/>
            <a:tailEnd/>
          </a:ln>
          <a:effectLst/>
        </p:spPr>
        <p:txBody>
          <a:bodyPr lIns="92075" tIns="46038" rIns="92075" bIns="46038" anchor="ctr"/>
          <a:lstStyle/>
          <a:p>
            <a:pPr algn="ctr"/>
            <a:r>
              <a:rPr lang="zh-CN" altLang="en-US" sz="4400" b="1">
                <a:solidFill>
                  <a:schemeClr val="tx2"/>
                </a:solidFill>
                <a:effectLst>
                  <a:outerShdw blurRad="38100" dist="38100" dir="2700000" algn="tl">
                    <a:srgbClr val="C0C0C0"/>
                  </a:outerShdw>
                </a:effectLst>
                <a:latin typeface="黑体" pitchFamily="2" charset="-122"/>
                <a:ea typeface="黑体" pitchFamily="2" charset="-122"/>
              </a:rPr>
              <a:t>综合信息库的门户网站方案</a:t>
            </a:r>
          </a:p>
        </p:txBody>
      </p:sp>
      <p:sp>
        <p:nvSpPr>
          <p:cNvPr id="348163" name="Rectangle 3"/>
          <p:cNvSpPr>
            <a:spLocks noChangeArrowheads="1"/>
          </p:cNvSpPr>
          <p:nvPr/>
        </p:nvSpPr>
        <p:spPr bwMode="auto">
          <a:xfrm>
            <a:off x="1671638" y="1981200"/>
            <a:ext cx="6481762" cy="685800"/>
          </a:xfrm>
          <a:prstGeom prst="rect">
            <a:avLst/>
          </a:prstGeom>
          <a:noFill/>
          <a:ln w="12700" cap="sq">
            <a:noFill/>
            <a:miter lim="800000"/>
            <a:headEnd type="none" w="sm" len="sm"/>
            <a:tailEnd type="none" w="sm" len="sm"/>
          </a:ln>
          <a:effectLst/>
        </p:spPr>
        <p:txBody>
          <a:bodyPr>
            <a:spAutoFit/>
          </a:bodyPr>
          <a:lstStyle/>
          <a:p>
            <a:endParaRPr lang="en-US"/>
          </a:p>
        </p:txBody>
      </p:sp>
      <p:pic>
        <p:nvPicPr>
          <p:cNvPr id="348164" name="Picture 4" descr="9"/>
          <p:cNvPicPr>
            <a:picLocks noChangeAspect="1" noChangeArrowheads="1"/>
          </p:cNvPicPr>
          <p:nvPr/>
        </p:nvPicPr>
        <p:blipFill>
          <a:blip r:embed="rId2" cstate="print"/>
          <a:srcRect/>
          <a:stretch>
            <a:fillRect/>
          </a:stretch>
        </p:blipFill>
        <p:spPr bwMode="auto">
          <a:xfrm>
            <a:off x="381000" y="914400"/>
            <a:ext cx="8458200" cy="55626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AC859771-750D-4A28-88EB-B57499905EA6}" type="slidenum">
              <a:rPr lang="en-US"/>
              <a:pPr/>
              <a:t>99</a:t>
            </a:fld>
            <a:endParaRPr lang="en-US"/>
          </a:p>
        </p:txBody>
      </p:sp>
      <p:sp>
        <p:nvSpPr>
          <p:cNvPr id="369666" name="Rectangle 2"/>
          <p:cNvSpPr>
            <a:spLocks noGrp="1" noChangeArrowheads="1"/>
          </p:cNvSpPr>
          <p:nvPr>
            <p:ph type="title"/>
          </p:nvPr>
        </p:nvSpPr>
        <p:spPr>
          <a:xfrm>
            <a:off x="990600" y="381000"/>
            <a:ext cx="7793038" cy="685800"/>
          </a:xfrm>
        </p:spPr>
        <p:txBody>
          <a:bodyPr/>
          <a:lstStyle/>
          <a:p>
            <a:r>
              <a:rPr lang="zh-CN" altLang="en-US" b="1">
                <a:latin typeface="Verdana" pitchFamily="34" charset="0"/>
                <a:ea typeface="宋体" pitchFamily="2" charset="-122"/>
              </a:rPr>
              <a:t>一、数据仓库</a:t>
            </a:r>
            <a:r>
              <a:rPr lang="zh-CN" altLang="en-GB" b="1">
                <a:latin typeface="Verdana" pitchFamily="34" charset="0"/>
                <a:ea typeface="宋体" pitchFamily="2" charset="-122"/>
              </a:rPr>
              <a:t>概述</a:t>
            </a:r>
            <a:endParaRPr lang="zh-CN" altLang="en-US" b="1">
              <a:latin typeface="Verdana" pitchFamily="34" charset="0"/>
              <a:ea typeface="宋体" pitchFamily="2" charset="-122"/>
            </a:endParaRPr>
          </a:p>
        </p:txBody>
      </p:sp>
      <p:sp>
        <p:nvSpPr>
          <p:cNvPr id="369667" name="Rectangle 3"/>
          <p:cNvSpPr>
            <a:spLocks noGrp="1" noChangeArrowheads="1"/>
          </p:cNvSpPr>
          <p:nvPr>
            <p:ph type="body" idx="1"/>
          </p:nvPr>
        </p:nvSpPr>
        <p:spPr>
          <a:xfrm>
            <a:off x="762000" y="1752600"/>
            <a:ext cx="7848600" cy="4419600"/>
          </a:xfrm>
        </p:spPr>
        <p:txBody>
          <a:bodyPr/>
          <a:lstStyle/>
          <a:p>
            <a:r>
              <a:rPr lang="zh-CN" altLang="en-US" dirty="0">
                <a:ea typeface="宋体" pitchFamily="2" charset="-122"/>
              </a:rPr>
              <a:t>什么是数据仓库？</a:t>
            </a:r>
          </a:p>
          <a:p>
            <a:r>
              <a:rPr lang="zh-CN" altLang="en-US" dirty="0">
                <a:ea typeface="宋体" pitchFamily="2" charset="-122"/>
              </a:rPr>
              <a:t>数据仓库中的基本概念</a:t>
            </a:r>
          </a:p>
          <a:p>
            <a:r>
              <a:rPr lang="zh-CN" altLang="en-US" dirty="0">
                <a:ea typeface="宋体" pitchFamily="2" charset="-122"/>
              </a:rPr>
              <a:t>数据仓库的结构</a:t>
            </a:r>
          </a:p>
          <a:p>
            <a:r>
              <a:rPr lang="zh-CN" altLang="en-US" dirty="0">
                <a:ea typeface="宋体" pitchFamily="2" charset="-122"/>
              </a:rPr>
              <a:t>数据仓库的应用领域和案例分析</a:t>
            </a:r>
          </a:p>
          <a:p>
            <a:r>
              <a:rPr lang="zh-CN" altLang="en-US" dirty="0">
                <a:solidFill>
                  <a:schemeClr val="hlink"/>
                </a:solidFill>
                <a:ea typeface="宋体" pitchFamily="2" charset="-122"/>
              </a:rPr>
              <a:t>数据仓库产品</a:t>
            </a:r>
          </a:p>
          <a:p>
            <a:pPr marL="0" indent="0">
              <a:buNone/>
            </a:pPr>
            <a:endParaRPr lang="zh-CN" altLang="en-US" dirty="0">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Office2000\Templates\Presentation Designs\Blends.pot</Template>
  <TotalTime>2979</TotalTime>
  <Words>3753</Words>
  <Application>Microsoft Macintosh PowerPoint</Application>
  <PresentationFormat>On-screen Show (4:3)</PresentationFormat>
  <Paragraphs>1040</Paragraphs>
  <Slides>111</Slides>
  <Notes>4</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111</vt:i4>
      </vt:variant>
    </vt:vector>
  </HeadingPairs>
  <TitlesOfParts>
    <vt:vector size="114" baseType="lpstr">
      <vt:lpstr>Blends</vt:lpstr>
      <vt:lpstr>剪辑</vt:lpstr>
      <vt:lpstr>Chart</vt:lpstr>
      <vt:lpstr>数据仓库概述</vt:lpstr>
      <vt:lpstr>经常遇到的面试题</vt:lpstr>
      <vt:lpstr>一、数据仓库概述</vt:lpstr>
      <vt:lpstr>PowerPoint Presentation</vt:lpstr>
      <vt:lpstr>数据库技术的发展</vt:lpstr>
      <vt:lpstr>业务系统不适宜DSS应用</vt:lpstr>
      <vt:lpstr>PowerPoint Presentation</vt:lpstr>
      <vt:lpstr>定义1</vt:lpstr>
      <vt:lpstr>PowerPoint Presentation</vt:lpstr>
      <vt:lpstr>PowerPoint Presentation</vt:lpstr>
      <vt:lpstr>数据仓库是面向主题的</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数据仓库与传统数据库的区别</vt:lpstr>
      <vt:lpstr>OLTP和OLAP的区别</vt:lpstr>
      <vt:lpstr>OLTP和OLAP的区别</vt:lpstr>
      <vt:lpstr>数据仓库的独立物理存储</vt:lpstr>
      <vt:lpstr>一、数据仓库概述</vt:lpstr>
      <vt:lpstr>数据仓库中的几个重要概念</vt:lpstr>
      <vt:lpstr>数据仓库中的几个重要概念（续）</vt:lpstr>
      <vt:lpstr>PowerPoint Presentation</vt:lpstr>
      <vt:lpstr>元数据</vt:lpstr>
      <vt:lpstr>PowerPoint Presentation</vt:lpstr>
      <vt:lpstr>元数据分类</vt:lpstr>
      <vt:lpstr>元数据分类</vt:lpstr>
      <vt:lpstr>元数据的生命周期</vt:lpstr>
      <vt:lpstr>元数据库及元数据管理</vt:lpstr>
      <vt:lpstr>元数据的配备对象</vt:lpstr>
      <vt:lpstr>数据仓库和数据集市</vt:lpstr>
      <vt:lpstr>什么是数据集市？</vt:lpstr>
      <vt:lpstr>PowerPoint Presentation</vt:lpstr>
      <vt:lpstr>PowerPoint Presentation</vt:lpstr>
      <vt:lpstr>PowerPoint Presentation</vt:lpstr>
      <vt:lpstr>三个重要概念</vt:lpstr>
      <vt:lpstr>是否还有问题？</vt:lpstr>
      <vt:lpstr>ODS的定义及其特点 </vt:lpstr>
      <vt:lpstr>举个例子</vt:lpstr>
      <vt:lpstr>决策所需掌握的情况</vt:lpstr>
      <vt:lpstr>在何处实现这些功能？</vt:lpstr>
      <vt:lpstr>这类决策的特点</vt:lpstr>
      <vt:lpstr>引入ODS层</vt:lpstr>
      <vt:lpstr>ODS中的数据内容</vt:lpstr>
      <vt:lpstr>关于ODS</vt:lpstr>
      <vt:lpstr>一、数据仓库概述</vt:lpstr>
      <vt:lpstr>数据仓库定义3</vt:lpstr>
      <vt:lpstr>数据仓库定义3</vt:lpstr>
      <vt:lpstr>PowerPoint Presentation</vt:lpstr>
      <vt:lpstr>PowerPoint Presentation</vt:lpstr>
      <vt:lpstr>数据仓库的逻辑结构</vt:lpstr>
      <vt:lpstr>当前细节级数据  </vt:lpstr>
      <vt:lpstr>轻度综合数据</vt:lpstr>
      <vt:lpstr>高度综合数据</vt:lpstr>
      <vt:lpstr>PowerPoint Presentation</vt:lpstr>
      <vt:lpstr>数据仓库的物理结构</vt:lpstr>
      <vt:lpstr>数据仓库的物理结构</vt:lpstr>
      <vt:lpstr>数据仓库的物理结构</vt:lpstr>
      <vt:lpstr>数据仓库的物理结构</vt:lpstr>
      <vt:lpstr>数据仓库的物理结构</vt:lpstr>
      <vt:lpstr>数据仓库的物理结构</vt:lpstr>
      <vt:lpstr>数据仓库的物理结构</vt:lpstr>
      <vt:lpstr>数据仓库的物理结构</vt:lpstr>
      <vt:lpstr>数据仓库的物理结构</vt:lpstr>
      <vt:lpstr>数据仓库的物理结构</vt:lpstr>
      <vt:lpstr>数据仓库的物理结构</vt:lpstr>
      <vt:lpstr>数据仓库的物理结构</vt:lpstr>
      <vt:lpstr>数据仓库的体系结构 [Pieter ,1998]</vt:lpstr>
      <vt:lpstr>PowerPoint Presentation</vt:lpstr>
      <vt:lpstr>带ODS的数据仓库体系结构</vt:lpstr>
      <vt:lpstr>数据仓库的焦点问题-数据的获得、存储和使用 </vt:lpstr>
      <vt:lpstr>一、数据仓库概述</vt:lpstr>
      <vt:lpstr>DW用户数的调查</vt:lpstr>
      <vt:lpstr>DW数据规模的调查</vt:lpstr>
      <vt:lpstr>数据仓库的开发费用</vt:lpstr>
      <vt:lpstr>数据仓库的开发周期</vt:lpstr>
      <vt:lpstr>数据仓库的开发风险</vt:lpstr>
      <vt:lpstr>数据仓库的主要应用领域（1）</vt:lpstr>
      <vt:lpstr>数据仓库的主要应用领域（续）</vt:lpstr>
      <vt:lpstr>数据仓库的主要应用领域（续）</vt:lpstr>
      <vt:lpstr>数据仓库的主要应用领域（续）</vt:lpstr>
      <vt:lpstr>数据仓库的主要应用领域（续）</vt:lpstr>
      <vt:lpstr>PowerPoint Presentation</vt:lpstr>
      <vt:lpstr>Large US Bank</vt:lpstr>
      <vt:lpstr>Cyberian Outpost</vt:lpstr>
      <vt:lpstr>Cyberian Outpost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一、数据仓库概述</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subject>Database Systems</dc:subject>
  <dc:creator>Thomas Connolly &amp; Carolyn Begg</dc:creator>
  <dc:description>Transparencies for Chapter 1 of textbook_x000d_
Database Systems: A Practical Approach to Design, Implementation, and Management</dc:description>
  <cp:lastModifiedBy>gaojunxiu</cp:lastModifiedBy>
  <cp:revision>417</cp:revision>
  <cp:lastPrinted>1997-01-27T16:12:02Z</cp:lastPrinted>
  <dcterms:created xsi:type="dcterms:W3CDTF">1996-12-09T10:09:10Z</dcterms:created>
  <dcterms:modified xsi:type="dcterms:W3CDTF">2015-10-14T06:33:40Z</dcterms:modified>
</cp:coreProperties>
</file>