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61" r:id="rId3"/>
    <p:sldId id="335" r:id="rId4"/>
    <p:sldId id="296" r:id="rId5"/>
    <p:sldId id="337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339" r:id="rId17"/>
    <p:sldId id="461" r:id="rId18"/>
    <p:sldId id="376" r:id="rId19"/>
    <p:sldId id="377" r:id="rId20"/>
    <p:sldId id="378" r:id="rId21"/>
    <p:sldId id="427" r:id="rId22"/>
    <p:sldId id="428" r:id="rId23"/>
    <p:sldId id="429" r:id="rId24"/>
    <p:sldId id="338" r:id="rId25"/>
    <p:sldId id="416" r:id="rId26"/>
    <p:sldId id="423" r:id="rId27"/>
    <p:sldId id="420" r:id="rId28"/>
    <p:sldId id="418" r:id="rId29"/>
    <p:sldId id="25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94" y="108"/>
      </p:cViewPr>
      <p:guideLst>
        <p:guide orient="horz" pos="737"/>
        <p:guide orient="horz" pos="1915"/>
        <p:guide pos="881"/>
        <p:guide pos="6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5235-D026-46CF-A71B-93F0B23D5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DEEC-5D81-46A3-9935-FF96FF36E3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119666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" grpId="1"/>
      <p:bldP spid="2" grpId="2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1989540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2770847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356102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046201" y="5566054"/>
            <a:ext cx="716362" cy="845938"/>
            <a:chOff x="8367154" y="5203814"/>
            <a:chExt cx="1890395" cy="2232329"/>
          </a:xfrm>
        </p:grpSpPr>
        <p:sp>
          <p:nvSpPr>
            <p:cNvPr id="11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6"/>
            <p:cNvSpPr>
              <a:spLocks noEditPoints="1"/>
            </p:cNvSpPr>
            <p:nvPr/>
          </p:nvSpPr>
          <p:spPr bwMode="auto">
            <a:xfrm>
              <a:off x="8530421" y="5338329"/>
              <a:ext cx="1564890" cy="1962273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7"/>
            <p:cNvSpPr>
              <a:spLocks noEditPoints="1"/>
            </p:cNvSpPr>
            <p:nvPr/>
          </p:nvSpPr>
          <p:spPr bwMode="auto">
            <a:xfrm>
              <a:off x="8462650" y="5260290"/>
              <a:ext cx="1700431" cy="2120404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61"/>
            <p:cNvSpPr>
              <a:spLocks noEditPoints="1"/>
            </p:cNvSpPr>
            <p:nvPr/>
          </p:nvSpPr>
          <p:spPr bwMode="auto">
            <a:xfrm>
              <a:off x="9015085" y="5797322"/>
              <a:ext cx="595562" cy="853296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7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67413" y="2123113"/>
            <a:ext cx="905717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000" b="1">
                <a:solidFill>
                  <a:schemeClr val="bg1"/>
                </a:solidFill>
                <a:sym typeface="+mn-ea"/>
              </a:rPr>
              <a:t>软件分析与验证实践报告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94858" y="3918525"/>
            <a:ext cx="7402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组号：第十一组</a:t>
            </a:r>
            <a:r>
              <a:rPr lang="en-US" altLang="zh-CN" sz="20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：张玉 徐依航 黄浩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指导老师：郭老师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939925" y="3409950"/>
            <a:ext cx="8333105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33985"/>
            <a:ext cx="1304925" cy="13049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467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对程序标号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若</a:t>
            </a:r>
            <a:r>
              <a:rPr lang="en-US" altLang="zh-CN" sz="2800" dirty="0"/>
              <a:t>P </a:t>
            </a:r>
            <a:r>
              <a:rPr lang="zh-CN" altLang="en-US" sz="2800" dirty="0"/>
              <a:t>不是复合语句 则</a:t>
            </a:r>
            <a:r>
              <a:rPr lang="en-US" altLang="zh-CN" sz="2800" dirty="0"/>
              <a:t>P</a:t>
            </a:r>
            <a:r>
              <a:rPr lang="en-US" altLang="zh-CN" sz="2800" baseline="30000" dirty="0"/>
              <a:t>L</a:t>
            </a:r>
            <a:r>
              <a:rPr lang="en-US" altLang="zh-CN" sz="2800" dirty="0"/>
              <a:t>=P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若</a:t>
            </a:r>
            <a:r>
              <a:rPr lang="en-US" altLang="zh-CN" sz="2800" dirty="0"/>
              <a:t>P</a:t>
            </a:r>
            <a:r>
              <a:rPr lang="zh-CN" altLang="en-US" sz="2800" dirty="0"/>
              <a:t>是两条语句的复合语句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/>
              <a:t>P=P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;P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</a:t>
            </a:r>
            <a:r>
              <a:rPr lang="zh-CN" altLang="en-US" sz="2800" dirty="0"/>
              <a:t>则</a:t>
            </a:r>
            <a:r>
              <a:rPr lang="en-US" altLang="zh-CN" sz="2800" dirty="0"/>
              <a:t>P</a:t>
            </a:r>
            <a:r>
              <a:rPr lang="en-US" altLang="zh-CN" sz="2800" baseline="30000" dirty="0"/>
              <a:t>L</a:t>
            </a:r>
            <a:r>
              <a:rPr lang="en-US" altLang="zh-CN" sz="2800" dirty="0"/>
              <a:t>=P</a:t>
            </a:r>
            <a:r>
              <a:rPr lang="en-US" altLang="zh-CN" sz="2800" baseline="300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; l’’ :P</a:t>
            </a:r>
            <a:r>
              <a:rPr lang="en-US" altLang="zh-CN" sz="2800" baseline="30000" dirty="0"/>
              <a:t>L</a:t>
            </a:r>
            <a:r>
              <a:rPr lang="en-US" altLang="zh-CN" sz="2800" baseline="-25000" dirty="0"/>
              <a:t>2</a:t>
            </a:r>
            <a:endParaRPr lang="en-US" altLang="zh-CN" sz="2800" baseline="-250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若</a:t>
            </a:r>
            <a:r>
              <a:rPr lang="en-US" altLang="zh-CN" sz="2800" dirty="0"/>
              <a:t>P</a:t>
            </a:r>
            <a:r>
              <a:rPr lang="zh-CN" altLang="en-US" sz="2800" dirty="0"/>
              <a:t>是</a:t>
            </a:r>
            <a:r>
              <a:rPr lang="en-US" altLang="zh-CN" sz="2800" dirty="0"/>
              <a:t>if-else</a:t>
            </a:r>
            <a:r>
              <a:rPr lang="zh-CN" altLang="en-US" sz="2800" dirty="0"/>
              <a:t>形式 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/>
              <a:t>P=if b then 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else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endif)</a:t>
            </a:r>
            <a:r>
              <a:rPr lang="zh-CN" altLang="en-US" sz="2800" dirty="0"/>
              <a:t>则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r>
              <a:rPr lang="en-US" altLang="zh-CN" sz="2800" dirty="0"/>
              <a:t>P</a:t>
            </a:r>
            <a:r>
              <a:rPr lang="en-US" altLang="zh-CN" sz="2800" baseline="30000" dirty="0"/>
              <a:t>L</a:t>
            </a:r>
            <a:r>
              <a:rPr lang="en-US" altLang="zh-CN" sz="2800" dirty="0"/>
              <a:t> = if b then l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: P</a:t>
            </a:r>
            <a:r>
              <a:rPr lang="en-US" altLang="zh-CN" sz="2800" baseline="300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  </a:t>
            </a:r>
            <a:r>
              <a:rPr lang="en-US" altLang="zh-CN" sz="2800" dirty="0"/>
              <a:t>else l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: P</a:t>
            </a:r>
            <a:r>
              <a:rPr lang="en-US" altLang="zh-CN" sz="2800" baseline="30000" dirty="0"/>
              <a:t>L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endif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若</a:t>
            </a:r>
            <a:r>
              <a:rPr lang="en-US" altLang="zh-CN" sz="2800" dirty="0"/>
              <a:t>P</a:t>
            </a:r>
            <a:r>
              <a:rPr lang="zh-CN" altLang="en-US" sz="2800" dirty="0"/>
              <a:t>是</a:t>
            </a:r>
            <a:r>
              <a:rPr lang="en-US" altLang="zh-CN" sz="2800" dirty="0"/>
              <a:t>while</a:t>
            </a:r>
            <a:r>
              <a:rPr lang="zh-CN" altLang="en-US" sz="2800" dirty="0"/>
              <a:t>循环的形式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/>
              <a:t>P=while b do P</a:t>
            </a:r>
            <a:r>
              <a:rPr lang="en-US" altLang="zh-CN" sz="2800" baseline="-25000" dirty="0"/>
              <a:t>1 </a:t>
            </a:r>
            <a:r>
              <a:rPr lang="en-US" altLang="zh-CN" sz="2800" dirty="0" err="1"/>
              <a:t>endwhile</a:t>
            </a:r>
            <a:r>
              <a:rPr lang="en-US" altLang="zh-CN" sz="2800" dirty="0"/>
              <a:t>)</a:t>
            </a:r>
            <a:r>
              <a:rPr lang="zh-CN" altLang="en-US" sz="2800" dirty="0"/>
              <a:t>则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r>
              <a:rPr lang="en-US" altLang="zh-CN" sz="2800" dirty="0"/>
              <a:t>P</a:t>
            </a:r>
            <a:r>
              <a:rPr lang="en-US" altLang="zh-CN" sz="2800" baseline="30000" dirty="0"/>
              <a:t>L </a:t>
            </a:r>
            <a:r>
              <a:rPr lang="en-US" altLang="zh-CN" sz="2800" dirty="0"/>
              <a:t>=while b do l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: P</a:t>
            </a:r>
            <a:r>
              <a:rPr lang="en-US" altLang="zh-CN" sz="2800" baseline="30000" dirty="0"/>
              <a:t>L</a:t>
            </a:r>
            <a:r>
              <a:rPr lang="en-US" altLang="zh-CN" sz="2800" baseline="-25000" dirty="0"/>
              <a:t>1 </a:t>
            </a:r>
            <a:r>
              <a:rPr lang="en-US" altLang="zh-CN" sz="2800" dirty="0" err="1"/>
              <a:t>endwhile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  <a:p>
            <a:pPr lvl="1">
              <a:lnSpc>
                <a:spcPts val="4000"/>
              </a:lnSpc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416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一些约定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pc</a:t>
            </a:r>
            <a:r>
              <a:rPr lang="zh-CN" altLang="en-US" sz="2800" dirty="0"/>
              <a:t>是程序计数器，取值是程序的各个标签</a:t>
            </a:r>
            <a:r>
              <a:rPr lang="en-US" altLang="zh-CN" sz="2800" dirty="0"/>
              <a:t>,</a:t>
            </a:r>
            <a:r>
              <a:rPr lang="zh-CN" altLang="en-US" sz="2800" dirty="0"/>
              <a:t>若程序没有活动则取无效值</a:t>
            </a:r>
            <a:endParaRPr lang="zh-CN" altLang="en-US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程序</a:t>
            </a:r>
            <a:r>
              <a:rPr lang="en-US" altLang="zh-CN" sz="2800" dirty="0"/>
              <a:t>P</a:t>
            </a:r>
            <a:r>
              <a:rPr lang="zh-CN" altLang="en-US" sz="2800" dirty="0"/>
              <a:t>的入口点和出口点分别被标号为</a:t>
            </a:r>
            <a:r>
              <a:rPr lang="en-US" altLang="zh-CN" sz="2800" dirty="0"/>
              <a:t>m </a:t>
            </a:r>
            <a:r>
              <a:rPr lang="zh-CN" altLang="en-US" sz="2800" dirty="0"/>
              <a:t>和</a:t>
            </a:r>
            <a:r>
              <a:rPr lang="en-US" altLang="zh-CN" sz="2800" dirty="0"/>
              <a:t>m’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same(Y):</a:t>
            </a:r>
            <a:r>
              <a:rPr lang="zh-CN" altLang="en-US" sz="2800" dirty="0"/>
              <a:t>变量集合</a:t>
            </a:r>
            <a:r>
              <a:rPr lang="en-US" altLang="zh-CN" sz="2800" dirty="0"/>
              <a:t>Y</a:t>
            </a:r>
            <a:r>
              <a:rPr lang="zh-CN" altLang="en-US" sz="2800" dirty="0"/>
              <a:t>中所有的变量</a:t>
            </a:r>
            <a:r>
              <a:rPr lang="en-US" altLang="zh-CN" sz="2800" dirty="0"/>
              <a:t>y</a:t>
            </a:r>
            <a:r>
              <a:rPr lang="zh-CN" altLang="en-US" sz="2800" dirty="0"/>
              <a:t>的取值未发生变化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pre(V):</a:t>
            </a:r>
            <a:r>
              <a:rPr lang="zh-CN" altLang="en-US" sz="2800" dirty="0"/>
              <a:t>程序</a:t>
            </a:r>
            <a:r>
              <a:rPr lang="en-US" altLang="zh-CN" sz="2800" dirty="0"/>
              <a:t>P</a:t>
            </a:r>
            <a:r>
              <a:rPr lang="zh-CN" altLang="en-US" sz="2800" dirty="0"/>
              <a:t>的变量集合</a:t>
            </a:r>
            <a:r>
              <a:rPr lang="en-US" altLang="zh-CN" sz="2800" dirty="0"/>
              <a:t>V</a:t>
            </a:r>
            <a:r>
              <a:rPr lang="zh-CN" altLang="en-US" sz="2800" dirty="0"/>
              <a:t>中的所有变量取初始值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转换过程</a:t>
            </a:r>
            <a:r>
              <a:rPr lang="en-US" altLang="zh-CN" sz="2800" dirty="0"/>
              <a:t>C(</a:t>
            </a:r>
            <a:r>
              <a:rPr lang="en-US" altLang="zh-CN" sz="2800" dirty="0" err="1"/>
              <a:t>l,P,l</a:t>
            </a:r>
            <a:r>
              <a:rPr lang="en-US" altLang="zh-CN" sz="2800" dirty="0"/>
              <a:t>’): </a:t>
            </a:r>
            <a:r>
              <a:rPr lang="zh-CN" altLang="en-US" sz="2800" dirty="0"/>
              <a:t>从标签</a:t>
            </a:r>
            <a:r>
              <a:rPr lang="en-US" altLang="zh-CN" sz="2800" dirty="0"/>
              <a:t>l</a:t>
            </a:r>
            <a:r>
              <a:rPr lang="zh-CN" altLang="en-US" sz="2800" dirty="0"/>
              <a:t>进入 经过有序语句集合</a:t>
            </a:r>
            <a:r>
              <a:rPr lang="en-US" altLang="zh-CN" sz="2800" dirty="0"/>
              <a:t>P,</a:t>
            </a:r>
            <a:r>
              <a:rPr lang="zh-CN" altLang="en-US" sz="2800" dirty="0"/>
              <a:t>从</a:t>
            </a:r>
            <a:r>
              <a:rPr lang="en-US" altLang="zh-CN" sz="2800" dirty="0"/>
              <a:t>l’</a:t>
            </a:r>
            <a:r>
              <a:rPr lang="zh-CN" altLang="en-US" sz="2800" dirty="0"/>
              <a:t>退出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467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赋值语句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C(</a:t>
            </a:r>
            <a:r>
              <a:rPr lang="en-US" altLang="zh-CN" sz="2800" dirty="0" err="1"/>
              <a:t>l,v</a:t>
            </a:r>
            <a:r>
              <a:rPr lang="en-US" altLang="zh-CN" sz="2800" dirty="0"/>
              <a:t>←</a:t>
            </a:r>
            <a:r>
              <a:rPr lang="zh-CN" altLang="zh-CN" sz="2800" dirty="0"/>
              <a:t>e</a:t>
            </a:r>
            <a:r>
              <a:rPr lang="en-US" altLang="zh-CN" sz="2800" dirty="0"/>
              <a:t>,l’)≡pc=</a:t>
            </a:r>
            <a:r>
              <a:rPr lang="en-US" altLang="zh-CN" sz="2800" dirty="0" err="1"/>
              <a:t>l∧pc</a:t>
            </a:r>
            <a:r>
              <a:rPr lang="en-US" altLang="zh-CN" sz="2800" dirty="0"/>
              <a:t>’=</a:t>
            </a:r>
            <a:r>
              <a:rPr lang="en-US" altLang="zh-CN" sz="2800" dirty="0" err="1"/>
              <a:t>l’∧v</a:t>
            </a:r>
            <a:r>
              <a:rPr lang="en-US" altLang="zh-CN" sz="2800" dirty="0"/>
              <a:t>’=</a:t>
            </a:r>
            <a:r>
              <a:rPr lang="en-US" altLang="zh-CN" sz="2800" dirty="0" err="1"/>
              <a:t>e∧same</a:t>
            </a:r>
            <a:r>
              <a:rPr lang="en-US" altLang="zh-CN" sz="2800" dirty="0"/>
              <a:t>(V\{v}) 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程序计数器</a:t>
            </a:r>
            <a:r>
              <a:rPr lang="en-US" altLang="zh-CN" sz="2800" dirty="0"/>
              <a:t>pc</a:t>
            </a:r>
            <a:r>
              <a:rPr lang="zh-CN" altLang="en-US" sz="2800" dirty="0"/>
              <a:t>从标签</a:t>
            </a:r>
            <a:r>
              <a:rPr lang="en-US" altLang="zh-CN" sz="2800" dirty="0"/>
              <a:t>l</a:t>
            </a:r>
            <a:r>
              <a:rPr lang="zh-CN" altLang="en-US" sz="2800" dirty="0"/>
              <a:t>开始</a:t>
            </a:r>
            <a:r>
              <a:rPr lang="en-US" altLang="zh-CN" sz="2800" dirty="0"/>
              <a:t>,</a:t>
            </a:r>
            <a:r>
              <a:rPr lang="zh-CN" altLang="en-US" sz="2800" dirty="0"/>
              <a:t>到标签</a:t>
            </a:r>
            <a:r>
              <a:rPr lang="en-US" altLang="zh-CN" sz="2800" dirty="0"/>
              <a:t>l’</a:t>
            </a:r>
            <a:r>
              <a:rPr lang="zh-CN" altLang="en-US" sz="2800" dirty="0"/>
              <a:t>结束</a:t>
            </a:r>
            <a:r>
              <a:rPr lang="en-US" altLang="zh-CN" sz="2800" dirty="0"/>
              <a:t>,</a:t>
            </a:r>
            <a:r>
              <a:rPr lang="zh-CN" altLang="en-US" sz="2800" dirty="0"/>
              <a:t>变量</a:t>
            </a:r>
            <a:r>
              <a:rPr lang="en-US" altLang="zh-CN" sz="2800" dirty="0"/>
              <a:t>v</a:t>
            </a:r>
            <a:r>
              <a:rPr lang="zh-CN" altLang="en-US" sz="2800" dirty="0"/>
              <a:t>的取值变成</a:t>
            </a:r>
            <a:r>
              <a:rPr lang="en-US" altLang="zh-CN" sz="2800" dirty="0"/>
              <a:t>e,</a:t>
            </a:r>
            <a:r>
              <a:rPr lang="zh-CN" altLang="en-US" sz="2800" dirty="0"/>
              <a:t>其他值不变</a:t>
            </a:r>
            <a:endParaRPr lang="en-US" altLang="zh-CN" sz="2800" dirty="0"/>
          </a:p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空语句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C(</a:t>
            </a:r>
            <a:r>
              <a:rPr lang="en-US" altLang="zh-CN" sz="2800" dirty="0" err="1"/>
              <a:t>l,v</a:t>
            </a:r>
            <a:r>
              <a:rPr lang="en-US" altLang="zh-CN" sz="2800" dirty="0"/>
              <a:t>←</a:t>
            </a:r>
            <a:r>
              <a:rPr lang="zh-CN" altLang="zh-CN" sz="2800" dirty="0"/>
              <a:t>e</a:t>
            </a:r>
            <a:r>
              <a:rPr lang="en-US" altLang="zh-CN" sz="2800" dirty="0"/>
              <a:t>,l’)≡pc=</a:t>
            </a:r>
            <a:r>
              <a:rPr lang="en-US" altLang="zh-CN" sz="2800" dirty="0" err="1"/>
              <a:t>l∧pc</a:t>
            </a:r>
            <a:r>
              <a:rPr lang="en-US" altLang="zh-CN" sz="2800" dirty="0"/>
              <a:t>’=</a:t>
            </a:r>
            <a:r>
              <a:rPr lang="en-US" altLang="zh-CN" sz="2800" dirty="0" err="1"/>
              <a:t>l’∧v</a:t>
            </a:r>
            <a:r>
              <a:rPr lang="en-US" altLang="zh-CN" sz="2800" dirty="0"/>
              <a:t>’=</a:t>
            </a:r>
            <a:r>
              <a:rPr lang="en-US" altLang="zh-CN" sz="2800" dirty="0" err="1"/>
              <a:t>e∧same</a:t>
            </a:r>
            <a:r>
              <a:rPr lang="en-US" altLang="zh-CN" sz="2800" dirty="0"/>
              <a:t>(V\{v}) 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程序计数器</a:t>
            </a:r>
            <a:r>
              <a:rPr lang="en-US" altLang="zh-CN" sz="2800" dirty="0"/>
              <a:t>pc</a:t>
            </a:r>
            <a:r>
              <a:rPr lang="zh-CN" altLang="en-US" sz="2800" dirty="0"/>
              <a:t>从标签</a:t>
            </a:r>
            <a:r>
              <a:rPr lang="en-US" altLang="zh-CN" sz="2800" dirty="0"/>
              <a:t>l</a:t>
            </a:r>
            <a:r>
              <a:rPr lang="zh-CN" altLang="en-US" sz="2800" dirty="0"/>
              <a:t>开始</a:t>
            </a:r>
            <a:r>
              <a:rPr lang="en-US" altLang="zh-CN" sz="2800" dirty="0"/>
              <a:t>,</a:t>
            </a:r>
            <a:r>
              <a:rPr lang="zh-CN" altLang="en-US" sz="2800" dirty="0"/>
              <a:t>到标签</a:t>
            </a:r>
            <a:r>
              <a:rPr lang="en-US" altLang="zh-CN" sz="2800" dirty="0"/>
              <a:t>l’</a:t>
            </a:r>
            <a:r>
              <a:rPr lang="zh-CN" altLang="en-US" sz="2800" dirty="0"/>
              <a:t>结束</a:t>
            </a:r>
            <a:r>
              <a:rPr lang="en-US" altLang="zh-CN" sz="2800" dirty="0"/>
              <a:t>,</a:t>
            </a:r>
            <a:r>
              <a:rPr lang="zh-CN" altLang="en-US" sz="2800" dirty="0"/>
              <a:t>变量</a:t>
            </a:r>
            <a:r>
              <a:rPr lang="en-US" altLang="zh-CN" sz="2800" dirty="0"/>
              <a:t>v</a:t>
            </a:r>
            <a:r>
              <a:rPr lang="zh-CN" altLang="en-US" sz="2800" dirty="0"/>
              <a:t>的取值变成</a:t>
            </a:r>
            <a:r>
              <a:rPr lang="en-US" altLang="zh-CN" sz="2800" dirty="0"/>
              <a:t>e,</a:t>
            </a:r>
            <a:r>
              <a:rPr lang="zh-CN" altLang="en-US" sz="2800" dirty="0"/>
              <a:t>其他值不变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518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顺序语句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C(l,P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;l’’:P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,l’)≡C(l,P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,l’’)∨C(l’’,P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,l’)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pc</a:t>
            </a:r>
            <a:r>
              <a:rPr lang="zh-CN" altLang="en-US" sz="2800" dirty="0"/>
              <a:t>从</a:t>
            </a:r>
            <a:r>
              <a:rPr lang="en-US" altLang="zh-CN" sz="2800" dirty="0"/>
              <a:t>l</a:t>
            </a:r>
            <a:r>
              <a:rPr lang="zh-CN" altLang="en-US" sz="2800" dirty="0"/>
              <a:t>开始</a:t>
            </a:r>
            <a:r>
              <a:rPr lang="en-US" altLang="zh-CN" sz="2800" dirty="0"/>
              <a:t>,l’’</a:t>
            </a:r>
            <a:r>
              <a:rPr lang="zh-CN" altLang="en-US" sz="2800" dirty="0"/>
              <a:t>结束</a:t>
            </a:r>
            <a:r>
              <a:rPr lang="en-US" altLang="zh-CN" sz="2800" dirty="0"/>
              <a:t>,</a:t>
            </a:r>
            <a:r>
              <a:rPr lang="zh-CN" altLang="en-US" sz="2800" dirty="0"/>
              <a:t>或者</a:t>
            </a:r>
            <a:r>
              <a:rPr lang="en-US" altLang="zh-CN" sz="2800" dirty="0"/>
              <a:t>l’’</a:t>
            </a:r>
            <a:r>
              <a:rPr lang="zh-CN" altLang="en-US" sz="2800" dirty="0"/>
              <a:t>开始 到</a:t>
            </a:r>
            <a:r>
              <a:rPr lang="en-US" altLang="zh-CN" sz="2800" dirty="0"/>
              <a:t>l’</a:t>
            </a:r>
            <a:r>
              <a:rPr lang="zh-CN" altLang="en-US" sz="2800" dirty="0"/>
              <a:t>结束</a:t>
            </a:r>
            <a:endParaRPr lang="en-US" altLang="zh-CN" sz="2800" dirty="0"/>
          </a:p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条件语句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C(</a:t>
            </a:r>
            <a:r>
              <a:rPr lang="en-US" altLang="zh-CN" sz="2800" dirty="0" err="1"/>
              <a:t>l,if</a:t>
            </a:r>
            <a:r>
              <a:rPr lang="en-US" altLang="zh-CN" sz="2800" dirty="0"/>
              <a:t> b then 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:P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else l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:P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endif,l</a:t>
            </a:r>
            <a:r>
              <a:rPr lang="en-US" altLang="zh-CN" sz="2800" dirty="0"/>
              <a:t>’) ≡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r>
              <a:rPr lang="en-US" altLang="zh-CN" sz="2800" dirty="0"/>
              <a:t>   (pc=</a:t>
            </a:r>
            <a:r>
              <a:rPr lang="en-US" altLang="zh-CN" sz="2800" dirty="0" err="1"/>
              <a:t>l∧pc</a:t>
            </a:r>
            <a:r>
              <a:rPr lang="en-US" altLang="zh-CN" sz="2800" dirty="0"/>
              <a:t>’=l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∧b∧same(V))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r>
              <a:rPr lang="en-US" altLang="zh-CN" sz="2800" dirty="0"/>
              <a:t>   ∨(pc=</a:t>
            </a:r>
            <a:r>
              <a:rPr lang="en-US" altLang="zh-CN" sz="2800" dirty="0" err="1"/>
              <a:t>l∧pc</a:t>
            </a:r>
            <a:r>
              <a:rPr lang="en-US" altLang="zh-CN" sz="2800" dirty="0"/>
              <a:t>’=l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∧¬</a:t>
            </a:r>
            <a:r>
              <a:rPr lang="en-US" altLang="zh-CN" sz="2800" dirty="0" err="1"/>
              <a:t>b∧same</a:t>
            </a:r>
            <a:r>
              <a:rPr lang="en-US" altLang="zh-CN" sz="2800" dirty="0"/>
              <a:t>(V))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r>
              <a:rPr lang="en-US" altLang="zh-CN" sz="2800" dirty="0"/>
              <a:t>   ∨C(l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,l’)∨C(l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,l’)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pc</a:t>
            </a:r>
            <a:r>
              <a:rPr lang="zh-CN" altLang="en-US" sz="2800" dirty="0"/>
              <a:t>从</a:t>
            </a:r>
            <a:r>
              <a:rPr lang="en-US" altLang="zh-CN" sz="2800" dirty="0"/>
              <a:t>l</a:t>
            </a:r>
            <a:r>
              <a:rPr lang="zh-CN" altLang="en-US" sz="2800" dirty="0"/>
              <a:t>开始 </a:t>
            </a:r>
            <a:r>
              <a:rPr lang="en-US" altLang="zh-CN" sz="2800" dirty="0"/>
              <a:t>b</a:t>
            </a:r>
            <a:r>
              <a:rPr lang="zh-CN" altLang="en-US" sz="2800" dirty="0"/>
              <a:t>为真跳至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并执行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后从</a:t>
            </a:r>
            <a:r>
              <a:rPr lang="en-US" altLang="zh-CN" sz="2800" dirty="0"/>
              <a:t>l’</a:t>
            </a:r>
            <a:r>
              <a:rPr lang="zh-CN" altLang="en-US" sz="2800" dirty="0"/>
              <a:t>离开</a:t>
            </a:r>
            <a:r>
              <a:rPr lang="en-US" altLang="zh-CN" sz="2800" dirty="0"/>
              <a:t>,</a:t>
            </a:r>
            <a:r>
              <a:rPr lang="zh-CN" altLang="en-US" sz="2800" dirty="0"/>
              <a:t>否则跳至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并执行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后从</a:t>
            </a:r>
            <a:r>
              <a:rPr lang="en-US" altLang="zh-CN" sz="2800" dirty="0"/>
              <a:t>l’</a:t>
            </a:r>
            <a:r>
              <a:rPr lang="zh-CN" altLang="en-US" sz="2800" dirty="0"/>
              <a:t>离开</a:t>
            </a:r>
            <a:r>
              <a:rPr lang="en-US" altLang="zh-CN" sz="2800" dirty="0"/>
              <a:t>, </a:t>
            </a:r>
            <a:r>
              <a:rPr lang="zh-CN" altLang="en-US" sz="2800" dirty="0"/>
              <a:t>这两种情况下</a:t>
            </a:r>
            <a:r>
              <a:rPr lang="en-US" altLang="zh-CN" sz="2800" dirty="0"/>
              <a:t>V</a:t>
            </a:r>
            <a:r>
              <a:rPr lang="zh-CN" altLang="en-US" sz="2800" dirty="0"/>
              <a:t>中的值都没变</a:t>
            </a: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416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循环语句</a:t>
            </a:r>
            <a:endParaRPr lang="en-US" altLang="zh-CN" sz="2800" dirty="0"/>
          </a:p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C(</a:t>
            </a:r>
            <a:r>
              <a:rPr lang="en-US" altLang="zh-CN" sz="2800" dirty="0" err="1"/>
              <a:t>l,while</a:t>
            </a:r>
            <a:r>
              <a:rPr lang="en-US" altLang="zh-CN" sz="2800" dirty="0"/>
              <a:t> b do 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:P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endwhile,l</a:t>
            </a:r>
            <a:r>
              <a:rPr lang="en-US" altLang="zh-CN" sz="2800" dirty="0"/>
              <a:t>’) ≡</a:t>
            </a:r>
            <a:endParaRPr lang="en-US" altLang="zh-CN" sz="2800" dirty="0"/>
          </a:p>
          <a:p>
            <a:pPr>
              <a:lnSpc>
                <a:spcPts val="4000"/>
              </a:lnSpc>
            </a:pPr>
            <a:r>
              <a:rPr lang="en-US" altLang="zh-CN" sz="2800" dirty="0"/>
              <a:t>    (pc=</a:t>
            </a:r>
            <a:r>
              <a:rPr lang="en-US" altLang="zh-CN" sz="2800" dirty="0" err="1"/>
              <a:t>l∧pc</a:t>
            </a:r>
            <a:r>
              <a:rPr lang="en-US" altLang="zh-CN" sz="2800" dirty="0"/>
              <a:t>’=l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∧b∧same(V))</a:t>
            </a:r>
            <a:endParaRPr lang="en-US" altLang="zh-CN" sz="2800" dirty="0"/>
          </a:p>
          <a:p>
            <a:pPr>
              <a:lnSpc>
                <a:spcPts val="4000"/>
              </a:lnSpc>
            </a:pPr>
            <a:r>
              <a:rPr lang="en-US" altLang="zh-CN" sz="2800" dirty="0"/>
              <a:t>    ∨(pc=</a:t>
            </a:r>
            <a:r>
              <a:rPr lang="en-US" altLang="zh-CN" sz="2800" dirty="0" err="1"/>
              <a:t>l∧pc</a:t>
            </a:r>
            <a:r>
              <a:rPr lang="en-US" altLang="zh-CN" sz="2800" dirty="0"/>
              <a:t>’=l’∧¬</a:t>
            </a:r>
            <a:r>
              <a:rPr lang="en-US" altLang="zh-CN" sz="2800" dirty="0" err="1"/>
              <a:t>b∧same</a:t>
            </a:r>
            <a:r>
              <a:rPr lang="en-US" altLang="zh-CN" sz="2800" dirty="0"/>
              <a:t>(V))</a:t>
            </a:r>
            <a:endParaRPr lang="en-US" altLang="zh-CN" sz="2800" dirty="0"/>
          </a:p>
          <a:p>
            <a:pPr>
              <a:lnSpc>
                <a:spcPts val="4000"/>
              </a:lnSpc>
            </a:pPr>
            <a:r>
              <a:rPr lang="en-US" altLang="zh-CN" sz="2800" dirty="0"/>
              <a:t>    ∨C(l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,l)</a:t>
            </a:r>
            <a:endParaRPr lang="en-US" altLang="zh-CN" sz="2800" dirty="0"/>
          </a:p>
          <a:p>
            <a:pPr>
              <a:lnSpc>
                <a:spcPts val="4000"/>
              </a:lnSpc>
            </a:pPr>
            <a:r>
              <a:rPr lang="en-US" altLang="zh-CN" sz="2800" dirty="0"/>
              <a:t>    pc</a:t>
            </a:r>
            <a:r>
              <a:rPr lang="zh-CN" altLang="en-US" sz="2800" dirty="0"/>
              <a:t>从</a:t>
            </a:r>
            <a:r>
              <a:rPr lang="en-US" altLang="zh-CN" sz="2800" dirty="0"/>
              <a:t>l</a:t>
            </a:r>
            <a:r>
              <a:rPr lang="zh-CN" altLang="en-US" sz="2800" dirty="0"/>
              <a:t>开始 </a:t>
            </a:r>
            <a:r>
              <a:rPr lang="en-US" altLang="zh-CN" sz="2800" dirty="0"/>
              <a:t>b</a:t>
            </a:r>
            <a:r>
              <a:rPr lang="zh-CN" altLang="en-US" sz="2800" dirty="0"/>
              <a:t>为真则跳至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执行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并跳回</a:t>
            </a:r>
            <a:r>
              <a:rPr lang="en-US" altLang="zh-CN" sz="2800" dirty="0"/>
              <a:t>l,</a:t>
            </a:r>
            <a:r>
              <a:rPr lang="zh-CN" altLang="en-US" sz="2800" dirty="0"/>
              <a:t>否则从</a:t>
            </a:r>
            <a:r>
              <a:rPr lang="en-US" altLang="zh-CN" sz="2800" dirty="0"/>
              <a:t>l’</a:t>
            </a:r>
            <a:r>
              <a:rPr lang="zh-CN" altLang="en-US" sz="2800" dirty="0"/>
              <a:t>离开</a:t>
            </a:r>
            <a:endParaRPr lang="en-US" altLang="zh-CN" sz="2800" dirty="0"/>
          </a:p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  <a:p>
            <a:pPr marL="285750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1454785"/>
            <a:ext cx="8488045" cy="5734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开发框架：</a:t>
            </a:r>
            <a:r>
              <a:rPr lang="en-US" altLang="zh-CN" sz="2800">
                <a:sym typeface="+mn-ea"/>
              </a:rPr>
              <a:t>QT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 开发语言：</a:t>
            </a:r>
            <a:r>
              <a:rPr lang="zh-CN" sz="2800">
                <a:sym typeface="+mn-ea"/>
              </a:rPr>
              <a:t>C++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sym typeface="+mn-ea"/>
              </a:rPr>
              <a:t> IDE/编译器/调试器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VS2019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绘图框架：</a:t>
            </a:r>
            <a:r>
              <a:rPr lang="en-US" altLang="zh-CN" sz="2800">
                <a:sym typeface="+mn-ea"/>
              </a:rPr>
              <a:t>QT</a:t>
            </a:r>
            <a:endParaRPr lang="en-US" altLang="zh-CN" sz="2800"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在线正则验证： </a:t>
            </a:r>
            <a:r>
              <a:rPr lang="zh-CN" altLang="en-US" sz="1200">
                <a:sym typeface="+mn-ea"/>
              </a:rPr>
              <a:t>https://tool.oschina.net/uploads/apidocs/jquery/regexp.html</a:t>
            </a:r>
            <a:endParaRPr lang="zh-CN" altLang="en-US" sz="1200">
              <a:sym typeface="+mn-ea"/>
            </a:endParaRPr>
          </a:p>
          <a:p>
            <a:pPr indent="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                                   </a:t>
            </a:r>
            <a:r>
              <a:rPr lang="zh-CN" altLang="en-US" sz="1200">
                <a:sym typeface="+mn-ea"/>
              </a:rPr>
              <a:t>https://tool.oschina.net/regex/#</a:t>
            </a:r>
            <a:endParaRPr lang="zh-CN" altLang="en-US" sz="2800"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zh-CN" alt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15880" y="206692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39293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2134235"/>
            <a:ext cx="2905125" cy="33432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0" y="2134235"/>
            <a:ext cx="2867025" cy="2943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340" y="2134235"/>
            <a:ext cx="3105150" cy="352425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2385" y="1454785"/>
            <a:ext cx="848804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lang="en-US" altLang="zh-CN" sz="2800">
                <a:sym typeface="+mn-ea"/>
              </a:rPr>
              <a:t> </a:t>
            </a:r>
            <a:r>
              <a:rPr sz="2800">
                <a:sym typeface="+mn-ea"/>
              </a:rPr>
              <a:t>将</a:t>
            </a:r>
            <a:r>
              <a:rPr lang="zh-CN" sz="2800">
                <a:sym typeface="+mn-ea"/>
              </a:rPr>
              <a:t>所有用户输入的</a:t>
            </a:r>
            <a:r>
              <a:rPr sz="2800">
                <a:sym typeface="+mn-ea"/>
              </a:rPr>
              <a:t>代码段在行首打上标签</a:t>
            </a:r>
            <a:r>
              <a:rPr lang="zh-CN" sz="2800">
                <a:sym typeface="+mn-ea"/>
              </a:rPr>
              <a:t>。如：</a:t>
            </a:r>
            <a:r>
              <a:rPr lang="en-US" altLang="zh-CN" sz="2800">
                <a:sym typeface="+mn-ea"/>
              </a:rPr>
              <a:t>L0,L1,</a:t>
            </a:r>
            <a:r>
              <a:rPr lang="en-US" sz="2800">
                <a:sym typeface="+mn-ea"/>
              </a:rPr>
              <a:t>L2...</a:t>
            </a:r>
            <a:endParaRPr sz="2800">
              <a:sym typeface="+mn-ea"/>
            </a:endParaRPr>
          </a:p>
          <a:p>
            <a:pPr marL="514350" indent="-5143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lang="zh-CN" altLang="en-US" sz="2800">
                <a:sym typeface="+mn-ea"/>
              </a:rPr>
              <a:t> </a:t>
            </a:r>
            <a:r>
              <a:rPr lang="zh-CN" sz="2800">
                <a:sym typeface="+mn-ea"/>
              </a:rPr>
              <a:t>将打完标签的代码段按三种类型进行解析，其中包含顺序语句，分支语句</a:t>
            </a:r>
            <a:r>
              <a:rPr lang="en-US" altLang="zh-CN" sz="2800">
                <a:sym typeface="+mn-ea"/>
              </a:rPr>
              <a:t>(if)</a:t>
            </a:r>
            <a:r>
              <a:rPr lang="zh-CN" sz="2800">
                <a:sym typeface="+mn-ea"/>
              </a:rPr>
              <a:t>，循环语句</a:t>
            </a:r>
            <a:r>
              <a:rPr lang="en-US" altLang="zh-CN" sz="2800">
                <a:sym typeface="+mn-ea"/>
              </a:rPr>
              <a:t>(while)</a:t>
            </a:r>
            <a:r>
              <a:rPr lang="zh-CN" sz="2800">
                <a:sym typeface="+mn-ea"/>
              </a:rPr>
              <a:t>。在程序中，我们使用正则对每个代码段进行处理，将所有语句解析为这三类。</a:t>
            </a:r>
            <a:endParaRPr lang="zh-CN" sz="2800">
              <a:sym typeface="+mn-ea"/>
            </a:endParaRPr>
          </a:p>
          <a:p>
            <a:pPr marL="514350" indent="-5143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514350" indent="-5143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sz="2800">
                <a:sym typeface="+mn-ea"/>
              </a:rPr>
              <a:t>定义一个列表结构</a:t>
            </a:r>
            <a:r>
              <a:rPr lang="zh-CN" sz="2800">
                <a:sym typeface="+mn-ea"/>
              </a:rPr>
              <a:t>的数据类型</a:t>
            </a:r>
            <a:r>
              <a:rPr sz="2800">
                <a:sym typeface="+mn-ea"/>
              </a:rPr>
              <a:t>，按顺序存储解析好的各个类型的语句段。</a:t>
            </a:r>
            <a:endParaRPr lang="zh-CN" altLang="zh-CN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2385" y="1454785"/>
            <a:ext cx="84880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分别解析各个类型的语句段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：                            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顺序语句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标签直接一直向下 and（交操作）。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分支语句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先判断分支条件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后，找到对应的下一条语句。分支成立，下一条是 if 后的语句，分支不成立，下一条是 else或者 endif。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sym typeface="+mn-ea"/>
              </a:rPr>
              <a:t>while循环语句：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分支成立，下一条是 while 下面的语句，不成立，走到 endwhile顺序语句：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2698115"/>
            <a:ext cx="5064125" cy="803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70" y="4622800"/>
            <a:ext cx="4356100" cy="10852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2385" y="1454785"/>
            <a:ext cx="84880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+mj-lt"/>
              <a:buNone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2385" y="1454785"/>
            <a:ext cx="8488045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 将各个语句段的解析结果保存到一个列表中，每个语句段对应一个列表。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sz="2800">
                <a:sym typeface="+mn-ea"/>
              </a:rPr>
              <a:t>合并所有解析的列表，将跨列表的尾部和头部连接，例如：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3497580"/>
            <a:ext cx="7466330" cy="17138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小组分工</a:t>
            </a:r>
            <a:endParaRPr lang="zh-CN" altLang="en-US" dirty="0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02385" y="1772285"/>
            <a:ext cx="8488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/>
              <a:t> </a:t>
            </a:r>
            <a:r>
              <a:rPr lang="zh-CN" altLang="en-US" sz="2800"/>
              <a:t>张玉：功能讨论，</a:t>
            </a:r>
            <a:r>
              <a:rPr lang="zh-CN" altLang="en-US" sz="2800">
                <a:sym typeface="+mn-ea"/>
              </a:rPr>
              <a:t>环境搭建，</a:t>
            </a:r>
            <a:r>
              <a:rPr lang="zh-CN" altLang="en-US" sz="2800"/>
              <a:t>软件编码，</a:t>
            </a:r>
            <a:r>
              <a:rPr lang="en-US" altLang="zh-CN" sz="2800"/>
              <a:t>PPT</a:t>
            </a:r>
            <a:endParaRPr lang="en-US" altLang="zh-CN" sz="2800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/>
              <a:t> </a:t>
            </a:r>
            <a:r>
              <a:rPr lang="zh-CN" altLang="en-US" sz="2800"/>
              <a:t>徐依航：功能讨论，架构设计，代码review，PPT</a:t>
            </a:r>
            <a:endParaRPr lang="zh-CN" altLang="en-US" sz="2800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28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/>
              <a:t> 黄浩：功能讨论，需求分析，功能测试，PPT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小组分工</a:t>
            </a:r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512191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2385" y="1454785"/>
            <a:ext cx="8488045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+mj-lt"/>
              <a:buNone/>
            </a:pPr>
            <a:r>
              <a:rPr lang="en-US" altLang="zh-CN" sz="2400">
                <a:sym typeface="+mn-ea"/>
              </a:rPr>
              <a:t>7.</a:t>
            </a:r>
            <a:r>
              <a:rPr lang="zh-CN" altLang="en-US" sz="2400">
                <a:sym typeface="+mn-ea"/>
              </a:rPr>
              <a:t>根据解析的列表生成一阶逻辑公式，在我们前面的处理中，需要先生成 KS 的 R 结构，是一个由</a:t>
            </a:r>
            <a:r>
              <a:rPr lang="zh-CN" altLang="en-US" sz="2400">
                <a:sym typeface="+mn-ea"/>
              </a:rPr>
              <a:t>{ 前置标签，后置标签，变换条件 }组成的</a:t>
            </a:r>
            <a:r>
              <a:rPr lang="zh-CN" altLang="en-US" sz="2400">
                <a:sym typeface="+mn-ea"/>
              </a:rPr>
              <a:t>三元组。这个三元组可以转换成一阶逻辑公式：前置标签 and 后置标签 and 变换条件，对多个三元组可以进行合并。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2385" y="1454785"/>
            <a:ext cx="8488045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4000"/>
              </a:lnSpc>
              <a:spcAft>
                <a:spcPts val="0"/>
              </a:spcAft>
              <a:buFont typeface="+mj-lt"/>
              <a:buNone/>
            </a:pPr>
            <a:r>
              <a:rPr lang="en-US" altLang="zh-CN" sz="2400">
                <a:sym typeface="+mn-ea"/>
              </a:rPr>
              <a:t>7.</a:t>
            </a:r>
            <a:r>
              <a:rPr lang="zh-CN" altLang="en-US" sz="2400">
                <a:sym typeface="+mn-ea"/>
              </a:rPr>
              <a:t>根据解析的列表生成一阶逻辑公式，在我们前面的处理中，需要先生成 KS 的 R 结构，是一个由</a:t>
            </a:r>
            <a:r>
              <a:rPr lang="zh-CN" altLang="en-US" sz="2400">
                <a:sym typeface="+mn-ea"/>
              </a:rPr>
              <a:t>{ 前置标签，后置标签，变换条件 }组成的</a:t>
            </a:r>
            <a:r>
              <a:rPr lang="zh-CN" altLang="en-US" sz="2400">
                <a:sym typeface="+mn-ea"/>
              </a:rPr>
              <a:t>三元组。这个三元组可以转换成一阶逻辑公式：前置标签 and 后置标签 and 变换条件，对多个三元组可以进行合并。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2385" y="1454785"/>
            <a:ext cx="8488045" cy="4528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en-US" altLang="zh-CN" sz="2400">
                <a:sym typeface="+mn-ea"/>
              </a:rPr>
              <a:t>通过解析各个语句结构生成</a:t>
            </a:r>
            <a:r>
              <a:rPr lang="en-US" altLang="zh-CN" sz="2400">
                <a:sym typeface="+mn-ea"/>
              </a:rPr>
              <a:t>三元组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8"/>
            </a:pPr>
            <a:endParaRPr lang="zh-CN" altLang="en-US" sz="2400">
              <a:sym typeface="+mn-ea"/>
            </a:endParaRPr>
          </a:p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zh-CN" altLang="en-US" sz="2400">
                <a:sym typeface="+mn-ea"/>
              </a:rPr>
              <a:t>三元组就是对应 KS 结构中的 R 变换，L 标签对应 KS 结构中的 S，从而写出 KS 结构。</a:t>
            </a:r>
            <a:endParaRPr lang="zh-CN" altLang="en-US" sz="2400">
              <a:sym typeface="+mn-ea"/>
            </a:endParaRPr>
          </a:p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8"/>
            </a:pPr>
            <a:endParaRPr lang="zh-CN" altLang="en-US" sz="2400">
              <a:sym typeface="+mn-ea"/>
            </a:endParaRPr>
          </a:p>
          <a:p>
            <a:pPr marL="514350" indent="-514350" algn="just" fontAlgn="auto">
              <a:lnSpc>
                <a:spcPts val="4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zh-CN" altLang="en-US" sz="2400">
                <a:sym typeface="+mn-ea"/>
              </a:rPr>
              <a:t>根据</a:t>
            </a:r>
            <a:r>
              <a:rPr lang="en-US" altLang="zh-CN" sz="2400">
                <a:sym typeface="+mn-ea"/>
              </a:rPr>
              <a:t>KS</a:t>
            </a:r>
            <a:r>
              <a:rPr lang="zh-CN" altLang="en-US" sz="2400">
                <a:sym typeface="+mn-ea"/>
              </a:rPr>
              <a:t>结构，使用</a:t>
            </a:r>
            <a:r>
              <a:rPr lang="en-US" altLang="zh-CN" sz="2400">
                <a:sym typeface="+mn-ea"/>
              </a:rPr>
              <a:t>QT</a:t>
            </a:r>
            <a:r>
              <a:rPr lang="zh-CN" altLang="en-US" sz="2400">
                <a:sym typeface="+mn-ea"/>
              </a:rPr>
              <a:t>框架画图：</a:t>
            </a:r>
            <a:endParaRPr lang="zh-CN" altLang="en-US" sz="2400">
              <a:sym typeface="+mn-ea"/>
            </a:endParaRPr>
          </a:p>
          <a:p>
            <a:pPr marL="914400" lvl="1" indent="-457200" algn="just" fontAlgn="auto">
              <a:lnSpc>
                <a:spcPts val="3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000">
                <a:sym typeface="+mn-ea"/>
              </a:rPr>
              <a:t>找出三元组中的所有标签，可以用一个集合来存储，然后将各个标签画成椭圆。标 上标签名</a:t>
            </a:r>
            <a:endParaRPr lang="en-US" altLang="zh-CN" sz="2000">
              <a:sym typeface="+mn-ea"/>
            </a:endParaRPr>
          </a:p>
          <a:p>
            <a:pPr marL="914400" lvl="1" indent="-457200" algn="just" fontAlgn="auto">
              <a:lnSpc>
                <a:spcPts val="3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000">
                <a:sym typeface="+mn-ea"/>
              </a:rPr>
              <a:t>根据三元组中的变换关系，画出从前置标签到后置标签的箭头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15880" y="206692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1454785"/>
            <a:ext cx="8488045" cy="3681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开发框架：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QT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 开发语言：</a:t>
            </a:r>
            <a:r>
              <a:rPr lang="zh-CN" sz="2800">
                <a:sym typeface="+mn-ea"/>
              </a:rPr>
              <a:t>C++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 IDE/编译器/调试器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VS2019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绘图框架：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QT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39293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代码解读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15880" y="206692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39293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 37"/>
          <p:cNvSpPr/>
          <p:nvPr/>
        </p:nvSpPr>
        <p:spPr>
          <a:xfrm>
            <a:off x="3064510" y="1823085"/>
            <a:ext cx="7179945" cy="3212465"/>
          </a:xfrm>
          <a:solidFill>
            <a:srgbClr val="C4C4C4"/>
          </a:solidFill>
        </p:spPr>
        <p:txBody>
          <a:bodyPr/>
          <a:p>
            <a:endParaRPr lang="zh-CN" sz="1400"/>
          </a:p>
          <a:p>
            <a:r>
              <a:rPr lang="zh-CN" sz="1400"/>
              <a:t>void calcVertexes(double start_x, double start_y, double end_x, double end_y, double&amp; x1, double&amp; y1, double&amp; x2, double&amp; y2)</a:t>
            </a:r>
            <a:endParaRPr lang="zh-CN" sz="1400"/>
          </a:p>
          <a:p>
            <a:r>
              <a:rPr lang="zh-CN" sz="1400"/>
              <a:t>{</a:t>
            </a:r>
            <a:endParaRPr lang="zh-CN" sz="1400"/>
          </a:p>
          <a:p>
            <a:r>
              <a:rPr lang="zh-CN" sz="1400"/>
              <a:t>	double arrow_lenght_ = 10;//箭头长度，一般固定</a:t>
            </a:r>
            <a:endParaRPr lang="zh-CN" sz="1400"/>
          </a:p>
          <a:p>
            <a:r>
              <a:rPr lang="zh-CN" sz="1400"/>
              <a:t>	double arrow_degrees_ = 0.5;//箭头角度，一般固定</a:t>
            </a:r>
            <a:endParaRPr lang="zh-CN" sz="1400"/>
          </a:p>
          <a:p>
            <a:endParaRPr lang="zh-CN" sz="1400"/>
          </a:p>
          <a:p>
            <a:r>
              <a:rPr lang="zh-CN" sz="1400"/>
              <a:t>	double angle = atan2(end_y - start_y, end_x - start_x) + 3.1415926;</a:t>
            </a:r>
            <a:endParaRPr lang="zh-CN" sz="1400"/>
          </a:p>
          <a:p>
            <a:endParaRPr lang="zh-CN" sz="1400"/>
          </a:p>
          <a:p>
            <a:r>
              <a:rPr lang="zh-CN" sz="1400"/>
              <a:t>	x1 = end_x + arrow_lenght_ * cos(angle - arrow_degrees_);//求得箭头点1坐标</a:t>
            </a:r>
            <a:endParaRPr lang="zh-CN" sz="1400"/>
          </a:p>
          <a:p>
            <a:r>
              <a:rPr lang="zh-CN" sz="1400"/>
              <a:t>	y1 = end_y + arrow_lenght_ * sin(angle - arrow_degrees_);</a:t>
            </a:r>
            <a:endParaRPr lang="zh-CN" sz="1400"/>
          </a:p>
          <a:p>
            <a:r>
              <a:rPr lang="zh-CN" sz="1400"/>
              <a:t>	x2 = end_x + arrow_lenght_ * cos(angle + arrow_degrees_);//求得箭头点2坐标</a:t>
            </a:r>
            <a:endParaRPr lang="zh-CN" sz="1400"/>
          </a:p>
          <a:p>
            <a:r>
              <a:rPr lang="zh-CN" sz="1400"/>
              <a:t>	y2 = end_y + arrow_lenght_ * sin(angle + arrow_degrees_);</a:t>
            </a:r>
            <a:endParaRPr lang="zh-CN" sz="1400"/>
          </a:p>
          <a:p>
            <a:r>
              <a:rPr lang="zh-CN" sz="1400"/>
              <a:t>}</a:t>
            </a:r>
            <a:endParaRPr lang="zh-CN" sz="1400"/>
          </a:p>
        </p:txBody>
      </p:sp>
      <p:sp>
        <p:nvSpPr>
          <p:cNvPr id="37" name="iṩļïḓè"/>
          <p:cNvSpPr txBox="1"/>
          <p:nvPr/>
        </p:nvSpPr>
        <p:spPr>
          <a:xfrm>
            <a:off x="961969" y="3223463"/>
            <a:ext cx="1721363" cy="412248"/>
          </a:xfrm>
          <a:prstGeom prst="roundRect">
            <a:avLst>
              <a:gd name="adj" fmla="val 50000"/>
            </a:avLst>
          </a:prstGeom>
          <a:solidFill>
            <a:srgbClr val="EA5019"/>
          </a:solidFill>
          <a:ln w="9525">
            <a:solidFill>
              <a:srgbClr val="EA5019"/>
            </a:solidFill>
            <a:miter/>
          </a:ln>
        </p:spPr>
        <p:txBody>
          <a:bodyPr wrap="square" lIns="91440" tIns="45720" rIns="91440" bIns="45720" anchor="ctr" anchorCtr="0"/>
          <a:lstStyle>
            <a:lvl1pPr marL="0" lvl="0" algn="l" defTabSz="914400">
              <a:defRPr sz="1800" kern="1200">
                <a:solidFill>
                  <a:schemeClr val="tx1"/>
                </a:solidFill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</a:t>
            </a:r>
            <a:endParaRPr lang="zh-CN" altLang="en-US" sz="1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代码解读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15880" y="206692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39293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 37"/>
          <p:cNvSpPr/>
          <p:nvPr/>
        </p:nvSpPr>
        <p:spPr>
          <a:xfrm>
            <a:off x="3064510" y="1823085"/>
            <a:ext cx="7179945" cy="3212465"/>
          </a:xfrm>
          <a:solidFill>
            <a:srgbClr val="C4C4C4"/>
          </a:solidFill>
        </p:spPr>
        <p:txBody>
          <a:bodyPr/>
          <a:p>
            <a:endParaRPr lang="zh-CN" sz="1400"/>
          </a:p>
          <a:p>
            <a:endParaRPr lang="zh-CN" sz="1400"/>
          </a:p>
        </p:txBody>
      </p:sp>
      <p:sp>
        <p:nvSpPr>
          <p:cNvPr id="37" name="iṩļïḓè"/>
          <p:cNvSpPr txBox="1"/>
          <p:nvPr/>
        </p:nvSpPr>
        <p:spPr>
          <a:xfrm>
            <a:off x="961969" y="3223463"/>
            <a:ext cx="1721363" cy="412248"/>
          </a:xfrm>
          <a:prstGeom prst="roundRect">
            <a:avLst>
              <a:gd name="adj" fmla="val 50000"/>
            </a:avLst>
          </a:prstGeom>
          <a:solidFill>
            <a:srgbClr val="EA5019"/>
          </a:solidFill>
          <a:ln w="9525">
            <a:solidFill>
              <a:srgbClr val="EA5019"/>
            </a:solidFill>
            <a:miter/>
          </a:ln>
        </p:spPr>
        <p:txBody>
          <a:bodyPr wrap="square" lIns="91440" tIns="45720" rIns="91440" bIns="45720" anchor="ctr" anchorCtr="0"/>
          <a:lstStyle>
            <a:lvl1pPr marL="0" lvl="0" algn="l" defTabSz="914400">
              <a:defRPr sz="1800" kern="1200">
                <a:solidFill>
                  <a:schemeClr val="tx1"/>
                </a:solidFill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Kripke Structure</a:t>
            </a:r>
            <a:endParaRPr lang="en-US" altLang="zh-CN" sz="1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5" y="1278255"/>
            <a:ext cx="5373370" cy="53333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代码解读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15880" y="206692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39293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 37"/>
          <p:cNvSpPr/>
          <p:nvPr/>
        </p:nvSpPr>
        <p:spPr>
          <a:xfrm>
            <a:off x="3450884" y="1278507"/>
            <a:ext cx="7209596" cy="5009168"/>
          </a:xfrm>
          <a:solidFill>
            <a:srgbClr val="C4C4C4"/>
          </a:solidFill>
        </p:spPr>
        <p:txBody>
          <a:bodyPr/>
          <a:p>
            <a:r>
              <a:rPr lang="zh-CN" sz="1400"/>
              <a:t>struct Statement
{
	bool isNull() const {
		return condition.isEmpty() &amp;&amp; seqBody.isEmpty();
	}
	void reversedCondition() {
		if (condition.contains("not")) {
			condition.remove("not");
			condition = condition.trimmed();
		}
		else {
			condition = QString("not %1").arg(condition);
		}
	}
	StatementType type;  //语句类型
	QString label;       //语句标签
	QString condition;
	QString seqBody;
	Statements ifBody;
	Statements elseBody;
	Statements whileBody;
	QList&lt;Variable&gt;  vars;
};</a:t>
            </a:r>
            <a:endParaRPr lang="zh-CN" sz="1400"/>
          </a:p>
        </p:txBody>
      </p:sp>
      <p:sp>
        <p:nvSpPr>
          <p:cNvPr id="37" name="iṩļïḓè"/>
          <p:cNvSpPr txBox="1"/>
          <p:nvPr/>
        </p:nvSpPr>
        <p:spPr>
          <a:xfrm>
            <a:off x="1207079" y="3198698"/>
            <a:ext cx="1721363" cy="412248"/>
          </a:xfrm>
          <a:prstGeom prst="roundRect">
            <a:avLst>
              <a:gd name="adj" fmla="val 50000"/>
            </a:avLst>
          </a:prstGeom>
          <a:solidFill>
            <a:srgbClr val="EA5019"/>
          </a:solidFill>
          <a:ln w="9525">
            <a:solidFill>
              <a:srgbClr val="EA5019"/>
            </a:solidFill>
            <a:miter/>
          </a:ln>
        </p:spPr>
        <p:txBody>
          <a:bodyPr wrap="square" lIns="91440" tIns="45720" rIns="91440" bIns="45720" anchor="ctr" anchorCtr="0"/>
          <a:lstStyle>
            <a:lvl1pPr marL="0" lvl="0" algn="l" defTabSz="914400">
              <a:defRPr sz="1800" kern="1200">
                <a:solidFill>
                  <a:schemeClr val="tx1"/>
                </a:solidFill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sz="1600" b="1">
                <a:solidFill>
                  <a:srgbClr val="FFFFFF"/>
                </a:solidFill>
              </a:rPr>
              <a:t>主要数据结构</a:t>
            </a:r>
            <a:endParaRPr lang="zh-CN" sz="16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结果展示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15880" y="206692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39293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688465"/>
            <a:ext cx="2514600" cy="3480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688465"/>
            <a:ext cx="1581150" cy="2962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95" y="1688465"/>
            <a:ext cx="1562100" cy="2476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380" y="1688465"/>
            <a:ext cx="2451735" cy="356489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41287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92904" y="1976438"/>
            <a:ext cx="4096338" cy="1482725"/>
            <a:chOff x="2573020" y="2071687"/>
            <a:chExt cx="4096338" cy="1482725"/>
          </a:xfrm>
        </p:grpSpPr>
        <p:sp>
          <p:nvSpPr>
            <p:cNvPr id="3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2573020" y="3156267"/>
              <a:ext cx="273621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defRPr/>
              </a:pP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敬请老师、各位同学指导</a:t>
              </a:r>
              <a:endPara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4952" y="1232694"/>
            <a:ext cx="2232837" cy="7524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34952" y="1476549"/>
            <a:ext cx="22328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汇报内容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8216" y="1181111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10795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101353" y="1469709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121400" y="2999729"/>
            <a:ext cx="14917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48800" y="2999729"/>
            <a:ext cx="14917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代码解读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21400" y="3806179"/>
            <a:ext cx="14917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448800" y="3806179"/>
            <a:ext cx="14917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9"/>
          <p:cNvSpPr/>
          <p:nvPr/>
        </p:nvSpPr>
        <p:spPr bwMode="auto">
          <a:xfrm>
            <a:off x="5831414" y="308194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9"/>
          <p:cNvSpPr/>
          <p:nvPr/>
        </p:nvSpPr>
        <p:spPr bwMode="auto">
          <a:xfrm>
            <a:off x="5831414" y="388952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9"/>
          <p:cNvSpPr/>
          <p:nvPr/>
        </p:nvSpPr>
        <p:spPr bwMode="auto">
          <a:xfrm>
            <a:off x="9182200" y="308194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9"/>
          <p:cNvSpPr/>
          <p:nvPr/>
        </p:nvSpPr>
        <p:spPr bwMode="auto">
          <a:xfrm>
            <a:off x="9182200" y="388952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2050" y="2086967"/>
            <a:ext cx="3064508" cy="3852242"/>
            <a:chOff x="412050" y="2086967"/>
            <a:chExt cx="3064508" cy="3852242"/>
          </a:xfrm>
        </p:grpSpPr>
        <p:sp>
          <p:nvSpPr>
            <p:cNvPr id="185" name="Freeform 145"/>
            <p:cNvSpPr/>
            <p:nvPr/>
          </p:nvSpPr>
          <p:spPr bwMode="auto">
            <a:xfrm>
              <a:off x="1036544" y="2340969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6"/>
            <p:cNvSpPr>
              <a:spLocks noEditPoints="1"/>
            </p:cNvSpPr>
            <p:nvPr/>
          </p:nvSpPr>
          <p:spPr bwMode="auto">
            <a:xfrm>
              <a:off x="1199811" y="2475484"/>
              <a:ext cx="1564890" cy="1962273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7"/>
            <p:cNvSpPr>
              <a:spLocks noEditPoints="1"/>
            </p:cNvSpPr>
            <p:nvPr/>
          </p:nvSpPr>
          <p:spPr bwMode="auto">
            <a:xfrm>
              <a:off x="1132040" y="2397445"/>
              <a:ext cx="1700431" cy="2120404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48"/>
            <p:cNvSpPr/>
            <p:nvPr/>
          </p:nvSpPr>
          <p:spPr bwMode="auto">
            <a:xfrm>
              <a:off x="842474" y="3352397"/>
              <a:ext cx="51342" cy="165319"/>
            </a:xfrm>
            <a:custGeom>
              <a:avLst/>
              <a:gdLst>
                <a:gd name="T0" fmla="*/ 0 w 21"/>
                <a:gd name="T1" fmla="*/ 68 h 68"/>
                <a:gd name="T2" fmla="*/ 6 w 21"/>
                <a:gd name="T3" fmla="*/ 39 h 68"/>
                <a:gd name="T4" fmla="*/ 12 w 21"/>
                <a:gd name="T5" fmla="*/ 1 h 68"/>
                <a:gd name="T6" fmla="*/ 19 w 21"/>
                <a:gd name="T7" fmla="*/ 0 h 68"/>
                <a:gd name="T8" fmla="*/ 13 w 21"/>
                <a:gd name="T9" fmla="*/ 42 h 68"/>
                <a:gd name="T10" fmla="*/ 8 w 21"/>
                <a:gd name="T11" fmla="*/ 68 h 68"/>
                <a:gd name="T12" fmla="*/ 0 w 2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8">
                  <a:moveTo>
                    <a:pt x="0" y="68"/>
                  </a:moveTo>
                  <a:cubicBezTo>
                    <a:pt x="0" y="56"/>
                    <a:pt x="3" y="48"/>
                    <a:pt x="6" y="39"/>
                  </a:cubicBezTo>
                  <a:cubicBezTo>
                    <a:pt x="10" y="29"/>
                    <a:pt x="14" y="18"/>
                    <a:pt x="12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19"/>
                    <a:pt x="17" y="31"/>
                    <a:pt x="13" y="42"/>
                  </a:cubicBezTo>
                  <a:cubicBezTo>
                    <a:pt x="10" y="50"/>
                    <a:pt x="7" y="57"/>
                    <a:pt x="8" y="68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49"/>
            <p:cNvSpPr/>
            <p:nvPr/>
          </p:nvSpPr>
          <p:spPr bwMode="auto">
            <a:xfrm>
              <a:off x="794212" y="3151138"/>
              <a:ext cx="242332" cy="284432"/>
            </a:xfrm>
            <a:custGeom>
              <a:avLst/>
              <a:gdLst>
                <a:gd name="T0" fmla="*/ 33 w 100"/>
                <a:gd name="T1" fmla="*/ 117 h 117"/>
                <a:gd name="T2" fmla="*/ 81 w 100"/>
                <a:gd name="T3" fmla="*/ 0 h 117"/>
                <a:gd name="T4" fmla="*/ 33 w 100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17">
                  <a:moveTo>
                    <a:pt x="33" y="117"/>
                  </a:moveTo>
                  <a:cubicBezTo>
                    <a:pt x="33" y="117"/>
                    <a:pt x="0" y="49"/>
                    <a:pt x="81" y="0"/>
                  </a:cubicBezTo>
                  <a:cubicBezTo>
                    <a:pt x="81" y="0"/>
                    <a:pt x="100" y="57"/>
                    <a:pt x="33" y="1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50"/>
            <p:cNvSpPr/>
            <p:nvPr/>
          </p:nvSpPr>
          <p:spPr bwMode="auto">
            <a:xfrm>
              <a:off x="856849" y="3177836"/>
              <a:ext cx="122193" cy="228983"/>
            </a:xfrm>
            <a:custGeom>
              <a:avLst/>
              <a:gdLst>
                <a:gd name="T0" fmla="*/ 10 w 50"/>
                <a:gd name="T1" fmla="*/ 94 h 94"/>
                <a:gd name="T2" fmla="*/ 23 w 50"/>
                <a:gd name="T3" fmla="*/ 44 h 94"/>
                <a:gd name="T4" fmla="*/ 50 w 50"/>
                <a:gd name="T5" fmla="*/ 0 h 94"/>
                <a:gd name="T6" fmla="*/ 10 w 5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4">
                  <a:moveTo>
                    <a:pt x="10" y="94"/>
                  </a:moveTo>
                  <a:cubicBezTo>
                    <a:pt x="10" y="94"/>
                    <a:pt x="7" y="82"/>
                    <a:pt x="23" y="44"/>
                  </a:cubicBezTo>
                  <a:cubicBezTo>
                    <a:pt x="38" y="10"/>
                    <a:pt x="50" y="0"/>
                    <a:pt x="50" y="0"/>
                  </a:cubicBezTo>
                  <a:cubicBezTo>
                    <a:pt x="0" y="34"/>
                    <a:pt x="5" y="76"/>
                    <a:pt x="10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51"/>
            <p:cNvSpPr/>
            <p:nvPr/>
          </p:nvSpPr>
          <p:spPr bwMode="auto">
            <a:xfrm>
              <a:off x="913325" y="3574193"/>
              <a:ext cx="41073" cy="170454"/>
            </a:xfrm>
            <a:custGeom>
              <a:avLst/>
              <a:gdLst>
                <a:gd name="T0" fmla="*/ 2 w 17"/>
                <a:gd name="T1" fmla="*/ 70 h 70"/>
                <a:gd name="T2" fmla="*/ 4 w 17"/>
                <a:gd name="T3" fmla="*/ 40 h 70"/>
                <a:gd name="T4" fmla="*/ 6 w 17"/>
                <a:gd name="T5" fmla="*/ 2 h 70"/>
                <a:gd name="T6" fmla="*/ 13 w 17"/>
                <a:gd name="T7" fmla="*/ 0 h 70"/>
                <a:gd name="T8" fmla="*/ 12 w 17"/>
                <a:gd name="T9" fmla="*/ 42 h 70"/>
                <a:gd name="T10" fmla="*/ 9 w 17"/>
                <a:gd name="T11" fmla="*/ 69 h 70"/>
                <a:gd name="T12" fmla="*/ 2 w 17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0">
                  <a:moveTo>
                    <a:pt x="2" y="70"/>
                  </a:moveTo>
                  <a:cubicBezTo>
                    <a:pt x="0" y="58"/>
                    <a:pt x="2" y="50"/>
                    <a:pt x="4" y="40"/>
                  </a:cubicBezTo>
                  <a:cubicBezTo>
                    <a:pt x="7" y="30"/>
                    <a:pt x="10" y="19"/>
                    <a:pt x="6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19"/>
                    <a:pt x="14" y="31"/>
                    <a:pt x="12" y="42"/>
                  </a:cubicBezTo>
                  <a:cubicBezTo>
                    <a:pt x="9" y="51"/>
                    <a:pt x="8" y="59"/>
                    <a:pt x="9" y="69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52"/>
            <p:cNvSpPr/>
            <p:nvPr/>
          </p:nvSpPr>
          <p:spPr bwMode="auto">
            <a:xfrm>
              <a:off x="840420" y="3362666"/>
              <a:ext cx="242332" cy="296754"/>
            </a:xfrm>
            <a:custGeom>
              <a:avLst/>
              <a:gdLst>
                <a:gd name="T0" fmla="*/ 41 w 100"/>
                <a:gd name="T1" fmla="*/ 122 h 122"/>
                <a:gd name="T2" fmla="*/ 75 w 100"/>
                <a:gd name="T3" fmla="*/ 0 h 122"/>
                <a:gd name="T4" fmla="*/ 41 w 10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22">
                  <a:moveTo>
                    <a:pt x="41" y="122"/>
                  </a:moveTo>
                  <a:cubicBezTo>
                    <a:pt x="41" y="122"/>
                    <a:pt x="0" y="57"/>
                    <a:pt x="75" y="0"/>
                  </a:cubicBezTo>
                  <a:cubicBezTo>
                    <a:pt x="75" y="0"/>
                    <a:pt x="100" y="55"/>
                    <a:pt x="41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53"/>
            <p:cNvSpPr/>
            <p:nvPr/>
          </p:nvSpPr>
          <p:spPr bwMode="auto">
            <a:xfrm>
              <a:off x="903056" y="3389363"/>
              <a:ext cx="111925" cy="240278"/>
            </a:xfrm>
            <a:custGeom>
              <a:avLst/>
              <a:gdLst>
                <a:gd name="T0" fmla="*/ 17 w 46"/>
                <a:gd name="T1" fmla="*/ 99 h 99"/>
                <a:gd name="T2" fmla="*/ 24 w 46"/>
                <a:gd name="T3" fmla="*/ 48 h 99"/>
                <a:gd name="T4" fmla="*/ 46 w 46"/>
                <a:gd name="T5" fmla="*/ 0 h 99"/>
                <a:gd name="T6" fmla="*/ 17 w 4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99">
                  <a:moveTo>
                    <a:pt x="17" y="99"/>
                  </a:moveTo>
                  <a:cubicBezTo>
                    <a:pt x="17" y="99"/>
                    <a:pt x="12" y="86"/>
                    <a:pt x="24" y="48"/>
                  </a:cubicBezTo>
                  <a:cubicBezTo>
                    <a:pt x="35" y="11"/>
                    <a:pt x="46" y="0"/>
                    <a:pt x="46" y="0"/>
                  </a:cubicBezTo>
                  <a:cubicBezTo>
                    <a:pt x="0" y="40"/>
                    <a:pt x="9" y="81"/>
                    <a:pt x="17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54"/>
            <p:cNvSpPr/>
            <p:nvPr/>
          </p:nvSpPr>
          <p:spPr bwMode="auto">
            <a:xfrm>
              <a:off x="1002659" y="3787773"/>
              <a:ext cx="31832" cy="172508"/>
            </a:xfrm>
            <a:custGeom>
              <a:avLst/>
              <a:gdLst>
                <a:gd name="T0" fmla="*/ 4 w 13"/>
                <a:gd name="T1" fmla="*/ 71 h 71"/>
                <a:gd name="T2" fmla="*/ 3 w 13"/>
                <a:gd name="T3" fmla="*/ 41 h 71"/>
                <a:gd name="T4" fmla="*/ 0 w 13"/>
                <a:gd name="T5" fmla="*/ 2 h 71"/>
                <a:gd name="T6" fmla="*/ 7 w 13"/>
                <a:gd name="T7" fmla="*/ 0 h 71"/>
                <a:gd name="T8" fmla="*/ 10 w 13"/>
                <a:gd name="T9" fmla="*/ 42 h 71"/>
                <a:gd name="T10" fmla="*/ 11 w 13"/>
                <a:gd name="T11" fmla="*/ 69 h 71"/>
                <a:gd name="T12" fmla="*/ 4 w 13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1">
                  <a:moveTo>
                    <a:pt x="4" y="71"/>
                  </a:moveTo>
                  <a:cubicBezTo>
                    <a:pt x="0" y="59"/>
                    <a:pt x="2" y="51"/>
                    <a:pt x="3" y="41"/>
                  </a:cubicBezTo>
                  <a:cubicBezTo>
                    <a:pt x="4" y="30"/>
                    <a:pt x="6" y="19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19"/>
                    <a:pt x="12" y="31"/>
                    <a:pt x="10" y="42"/>
                  </a:cubicBezTo>
                  <a:cubicBezTo>
                    <a:pt x="9" y="51"/>
                    <a:pt x="8" y="59"/>
                    <a:pt x="11" y="69"/>
                  </a:cubicBezTo>
                  <a:lnTo>
                    <a:pt x="4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55"/>
            <p:cNvSpPr/>
            <p:nvPr/>
          </p:nvSpPr>
          <p:spPr bwMode="auto">
            <a:xfrm>
              <a:off x="908191" y="3569058"/>
              <a:ext cx="243359" cy="303942"/>
            </a:xfrm>
            <a:custGeom>
              <a:avLst/>
              <a:gdLst>
                <a:gd name="T0" fmla="*/ 48 w 100"/>
                <a:gd name="T1" fmla="*/ 125 h 125"/>
                <a:gd name="T2" fmla="*/ 68 w 100"/>
                <a:gd name="T3" fmla="*/ 0 h 125"/>
                <a:gd name="T4" fmla="*/ 48 w 100"/>
                <a:gd name="T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25">
                  <a:moveTo>
                    <a:pt x="48" y="125"/>
                  </a:moveTo>
                  <a:cubicBezTo>
                    <a:pt x="48" y="125"/>
                    <a:pt x="0" y="65"/>
                    <a:pt x="68" y="0"/>
                  </a:cubicBezTo>
                  <a:cubicBezTo>
                    <a:pt x="68" y="0"/>
                    <a:pt x="100" y="52"/>
                    <a:pt x="48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6"/>
            <p:cNvSpPr/>
            <p:nvPr/>
          </p:nvSpPr>
          <p:spPr bwMode="auto">
            <a:xfrm>
              <a:off x="968773" y="3595756"/>
              <a:ext cx="99603" cy="248493"/>
            </a:xfrm>
            <a:custGeom>
              <a:avLst/>
              <a:gdLst>
                <a:gd name="T0" fmla="*/ 23 w 41"/>
                <a:gd name="T1" fmla="*/ 102 h 102"/>
                <a:gd name="T2" fmla="*/ 25 w 41"/>
                <a:gd name="T3" fmla="*/ 50 h 102"/>
                <a:gd name="T4" fmla="*/ 41 w 41"/>
                <a:gd name="T5" fmla="*/ 0 h 102"/>
                <a:gd name="T6" fmla="*/ 23 w 41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2">
                  <a:moveTo>
                    <a:pt x="23" y="102"/>
                  </a:moveTo>
                  <a:cubicBezTo>
                    <a:pt x="23" y="102"/>
                    <a:pt x="18" y="90"/>
                    <a:pt x="25" y="50"/>
                  </a:cubicBezTo>
                  <a:cubicBezTo>
                    <a:pt x="32" y="13"/>
                    <a:pt x="41" y="0"/>
                    <a:pt x="41" y="0"/>
                  </a:cubicBezTo>
                  <a:cubicBezTo>
                    <a:pt x="0" y="45"/>
                    <a:pt x="14" y="85"/>
                    <a:pt x="23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57"/>
            <p:cNvSpPr/>
            <p:nvPr/>
          </p:nvSpPr>
          <p:spPr bwMode="auto">
            <a:xfrm>
              <a:off x="1098154" y="3999300"/>
              <a:ext cx="35939" cy="170454"/>
            </a:xfrm>
            <a:custGeom>
              <a:avLst/>
              <a:gdLst>
                <a:gd name="T0" fmla="*/ 8 w 15"/>
                <a:gd name="T1" fmla="*/ 70 h 70"/>
                <a:gd name="T2" fmla="*/ 5 w 15"/>
                <a:gd name="T3" fmla="*/ 41 h 70"/>
                <a:gd name="T4" fmla="*/ 0 w 15"/>
                <a:gd name="T5" fmla="*/ 2 h 70"/>
                <a:gd name="T6" fmla="*/ 7 w 15"/>
                <a:gd name="T7" fmla="*/ 0 h 70"/>
                <a:gd name="T8" fmla="*/ 13 w 15"/>
                <a:gd name="T9" fmla="*/ 41 h 70"/>
                <a:gd name="T10" fmla="*/ 15 w 15"/>
                <a:gd name="T11" fmla="*/ 68 h 70"/>
                <a:gd name="T12" fmla="*/ 8 w 1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0">
                  <a:moveTo>
                    <a:pt x="8" y="70"/>
                  </a:moveTo>
                  <a:cubicBezTo>
                    <a:pt x="4" y="59"/>
                    <a:pt x="5" y="50"/>
                    <a:pt x="5" y="41"/>
                  </a:cubicBezTo>
                  <a:cubicBezTo>
                    <a:pt x="6" y="30"/>
                    <a:pt x="7" y="19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18"/>
                    <a:pt x="14" y="30"/>
                    <a:pt x="13" y="41"/>
                  </a:cubicBezTo>
                  <a:cubicBezTo>
                    <a:pt x="12" y="50"/>
                    <a:pt x="12" y="58"/>
                    <a:pt x="15" y="68"/>
                  </a:cubicBezTo>
                  <a:lnTo>
                    <a:pt x="8" y="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58"/>
            <p:cNvSpPr/>
            <p:nvPr/>
          </p:nvSpPr>
          <p:spPr bwMode="auto">
            <a:xfrm>
              <a:off x="1000606" y="3775451"/>
              <a:ext cx="238225" cy="307022"/>
            </a:xfrm>
            <a:custGeom>
              <a:avLst/>
              <a:gdLst>
                <a:gd name="T0" fmla="*/ 51 w 98"/>
                <a:gd name="T1" fmla="*/ 126 h 126"/>
                <a:gd name="T2" fmla="*/ 64 w 98"/>
                <a:gd name="T3" fmla="*/ 0 h 126"/>
                <a:gd name="T4" fmla="*/ 51 w 98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26">
                  <a:moveTo>
                    <a:pt x="51" y="126"/>
                  </a:moveTo>
                  <a:cubicBezTo>
                    <a:pt x="51" y="126"/>
                    <a:pt x="0" y="70"/>
                    <a:pt x="64" y="0"/>
                  </a:cubicBezTo>
                  <a:cubicBezTo>
                    <a:pt x="64" y="0"/>
                    <a:pt x="98" y="50"/>
                    <a:pt x="51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59"/>
            <p:cNvSpPr/>
            <p:nvPr/>
          </p:nvSpPr>
          <p:spPr bwMode="auto">
            <a:xfrm>
              <a:off x="1059135" y="3805229"/>
              <a:ext cx="92415" cy="247466"/>
            </a:xfrm>
            <a:custGeom>
              <a:avLst/>
              <a:gdLst>
                <a:gd name="T0" fmla="*/ 27 w 38"/>
                <a:gd name="T1" fmla="*/ 102 h 102"/>
                <a:gd name="T2" fmla="*/ 25 w 38"/>
                <a:gd name="T3" fmla="*/ 50 h 102"/>
                <a:gd name="T4" fmla="*/ 38 w 38"/>
                <a:gd name="T5" fmla="*/ 0 h 102"/>
                <a:gd name="T6" fmla="*/ 27 w 3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02">
                  <a:moveTo>
                    <a:pt x="27" y="102"/>
                  </a:moveTo>
                  <a:cubicBezTo>
                    <a:pt x="27" y="102"/>
                    <a:pt x="20" y="90"/>
                    <a:pt x="25" y="50"/>
                  </a:cubicBezTo>
                  <a:cubicBezTo>
                    <a:pt x="30" y="13"/>
                    <a:pt x="38" y="0"/>
                    <a:pt x="38" y="0"/>
                  </a:cubicBezTo>
                  <a:cubicBezTo>
                    <a:pt x="0" y="47"/>
                    <a:pt x="17" y="86"/>
                    <a:pt x="27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60"/>
            <p:cNvSpPr/>
            <p:nvPr/>
          </p:nvSpPr>
          <p:spPr bwMode="auto">
            <a:xfrm>
              <a:off x="1219320" y="4206720"/>
              <a:ext cx="53395" cy="172508"/>
            </a:xfrm>
            <a:custGeom>
              <a:avLst/>
              <a:gdLst>
                <a:gd name="T0" fmla="*/ 16 w 22"/>
                <a:gd name="T1" fmla="*/ 71 h 71"/>
                <a:gd name="T2" fmla="*/ 10 w 22"/>
                <a:gd name="T3" fmla="*/ 41 h 71"/>
                <a:gd name="T4" fmla="*/ 0 w 22"/>
                <a:gd name="T5" fmla="*/ 4 h 71"/>
                <a:gd name="T6" fmla="*/ 7 w 22"/>
                <a:gd name="T7" fmla="*/ 0 h 71"/>
                <a:gd name="T8" fmla="*/ 17 w 22"/>
                <a:gd name="T9" fmla="*/ 41 h 71"/>
                <a:gd name="T10" fmla="*/ 22 w 22"/>
                <a:gd name="T11" fmla="*/ 67 h 71"/>
                <a:gd name="T12" fmla="*/ 16 w 2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1">
                  <a:moveTo>
                    <a:pt x="16" y="71"/>
                  </a:moveTo>
                  <a:cubicBezTo>
                    <a:pt x="10" y="60"/>
                    <a:pt x="10" y="51"/>
                    <a:pt x="10" y="41"/>
                  </a:cubicBezTo>
                  <a:cubicBezTo>
                    <a:pt x="9" y="31"/>
                    <a:pt x="9" y="19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17"/>
                    <a:pt x="16" y="30"/>
                    <a:pt x="17" y="41"/>
                  </a:cubicBezTo>
                  <a:cubicBezTo>
                    <a:pt x="17" y="50"/>
                    <a:pt x="18" y="58"/>
                    <a:pt x="22" y="67"/>
                  </a:cubicBezTo>
                  <a:lnTo>
                    <a:pt x="16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61"/>
            <p:cNvSpPr/>
            <p:nvPr/>
          </p:nvSpPr>
          <p:spPr bwMode="auto">
            <a:xfrm>
              <a:off x="1114583" y="3979790"/>
              <a:ext cx="234117" cy="309076"/>
            </a:xfrm>
            <a:custGeom>
              <a:avLst/>
              <a:gdLst>
                <a:gd name="T0" fmla="*/ 58 w 96"/>
                <a:gd name="T1" fmla="*/ 127 h 127"/>
                <a:gd name="T2" fmla="*/ 56 w 96"/>
                <a:gd name="T3" fmla="*/ 0 h 127"/>
                <a:gd name="T4" fmla="*/ 58 w 96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27">
                  <a:moveTo>
                    <a:pt x="58" y="127"/>
                  </a:moveTo>
                  <a:cubicBezTo>
                    <a:pt x="58" y="127"/>
                    <a:pt x="0" y="77"/>
                    <a:pt x="56" y="0"/>
                  </a:cubicBezTo>
                  <a:cubicBezTo>
                    <a:pt x="56" y="0"/>
                    <a:pt x="96" y="46"/>
                    <a:pt x="5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62"/>
            <p:cNvSpPr/>
            <p:nvPr/>
          </p:nvSpPr>
          <p:spPr bwMode="auto">
            <a:xfrm>
              <a:off x="1171059" y="4009569"/>
              <a:ext cx="80093" cy="250547"/>
            </a:xfrm>
            <a:custGeom>
              <a:avLst/>
              <a:gdLst>
                <a:gd name="T0" fmla="*/ 33 w 33"/>
                <a:gd name="T1" fmla="*/ 103 h 103"/>
                <a:gd name="T2" fmla="*/ 25 w 33"/>
                <a:gd name="T3" fmla="*/ 52 h 103"/>
                <a:gd name="T4" fmla="*/ 33 w 33"/>
                <a:gd name="T5" fmla="*/ 0 h 103"/>
                <a:gd name="T6" fmla="*/ 33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33" y="103"/>
                  </a:moveTo>
                  <a:cubicBezTo>
                    <a:pt x="33" y="103"/>
                    <a:pt x="25" y="92"/>
                    <a:pt x="25" y="52"/>
                  </a:cubicBezTo>
                  <a:cubicBezTo>
                    <a:pt x="26" y="14"/>
                    <a:pt x="33" y="0"/>
                    <a:pt x="33" y="0"/>
                  </a:cubicBezTo>
                  <a:cubicBezTo>
                    <a:pt x="0" y="51"/>
                    <a:pt x="21" y="88"/>
                    <a:pt x="33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63"/>
            <p:cNvSpPr/>
            <p:nvPr/>
          </p:nvSpPr>
          <p:spPr bwMode="auto">
            <a:xfrm>
              <a:off x="1363076" y="4393603"/>
              <a:ext cx="67771" cy="167373"/>
            </a:xfrm>
            <a:custGeom>
              <a:avLst/>
              <a:gdLst>
                <a:gd name="T0" fmla="*/ 22 w 28"/>
                <a:gd name="T1" fmla="*/ 69 h 69"/>
                <a:gd name="T2" fmla="*/ 13 w 28"/>
                <a:gd name="T3" fmla="*/ 41 h 69"/>
                <a:gd name="T4" fmla="*/ 0 w 28"/>
                <a:gd name="T5" fmla="*/ 4 h 69"/>
                <a:gd name="T6" fmla="*/ 7 w 28"/>
                <a:gd name="T7" fmla="*/ 0 h 69"/>
                <a:gd name="T8" fmla="*/ 20 w 28"/>
                <a:gd name="T9" fmla="*/ 40 h 69"/>
                <a:gd name="T10" fmla="*/ 28 w 28"/>
                <a:gd name="T11" fmla="*/ 66 h 69"/>
                <a:gd name="T12" fmla="*/ 22 w 2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9">
                  <a:moveTo>
                    <a:pt x="22" y="69"/>
                  </a:moveTo>
                  <a:cubicBezTo>
                    <a:pt x="15" y="59"/>
                    <a:pt x="14" y="50"/>
                    <a:pt x="13" y="41"/>
                  </a:cubicBezTo>
                  <a:cubicBezTo>
                    <a:pt x="12" y="30"/>
                    <a:pt x="10" y="19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16"/>
                    <a:pt x="19" y="29"/>
                    <a:pt x="20" y="40"/>
                  </a:cubicBezTo>
                  <a:cubicBezTo>
                    <a:pt x="21" y="49"/>
                    <a:pt x="22" y="57"/>
                    <a:pt x="28" y="66"/>
                  </a:cubicBezTo>
                  <a:lnTo>
                    <a:pt x="22" y="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64"/>
            <p:cNvSpPr/>
            <p:nvPr/>
          </p:nvSpPr>
          <p:spPr bwMode="auto">
            <a:xfrm>
              <a:off x="1256286" y="4167701"/>
              <a:ext cx="223849" cy="305995"/>
            </a:xfrm>
            <a:custGeom>
              <a:avLst/>
              <a:gdLst>
                <a:gd name="T0" fmla="*/ 61 w 92"/>
                <a:gd name="T1" fmla="*/ 126 h 126"/>
                <a:gd name="T2" fmla="*/ 49 w 92"/>
                <a:gd name="T3" fmla="*/ 0 h 126"/>
                <a:gd name="T4" fmla="*/ 61 w 9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26">
                  <a:moveTo>
                    <a:pt x="61" y="126"/>
                  </a:moveTo>
                  <a:cubicBezTo>
                    <a:pt x="61" y="126"/>
                    <a:pt x="0" y="81"/>
                    <a:pt x="49" y="0"/>
                  </a:cubicBezTo>
                  <a:cubicBezTo>
                    <a:pt x="49" y="0"/>
                    <a:pt x="92" y="42"/>
                    <a:pt x="61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65"/>
            <p:cNvSpPr/>
            <p:nvPr/>
          </p:nvSpPr>
          <p:spPr bwMode="auto">
            <a:xfrm>
              <a:off x="1306601" y="4196452"/>
              <a:ext cx="90361" cy="248493"/>
            </a:xfrm>
            <a:custGeom>
              <a:avLst/>
              <a:gdLst>
                <a:gd name="T0" fmla="*/ 37 w 37"/>
                <a:gd name="T1" fmla="*/ 102 h 102"/>
                <a:gd name="T2" fmla="*/ 26 w 37"/>
                <a:gd name="T3" fmla="*/ 52 h 102"/>
                <a:gd name="T4" fmla="*/ 29 w 37"/>
                <a:gd name="T5" fmla="*/ 0 h 102"/>
                <a:gd name="T6" fmla="*/ 37 w 3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02">
                  <a:moveTo>
                    <a:pt x="37" y="102"/>
                  </a:moveTo>
                  <a:cubicBezTo>
                    <a:pt x="37" y="102"/>
                    <a:pt x="29" y="92"/>
                    <a:pt x="26" y="52"/>
                  </a:cubicBezTo>
                  <a:cubicBezTo>
                    <a:pt x="23" y="14"/>
                    <a:pt x="29" y="0"/>
                    <a:pt x="29" y="0"/>
                  </a:cubicBezTo>
                  <a:cubicBezTo>
                    <a:pt x="0" y="54"/>
                    <a:pt x="24" y="89"/>
                    <a:pt x="37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66"/>
            <p:cNvSpPr/>
            <p:nvPr/>
          </p:nvSpPr>
          <p:spPr bwMode="auto">
            <a:xfrm>
              <a:off x="1526343" y="4551735"/>
              <a:ext cx="82146" cy="163266"/>
            </a:xfrm>
            <a:custGeom>
              <a:avLst/>
              <a:gdLst>
                <a:gd name="T0" fmla="*/ 28 w 34"/>
                <a:gd name="T1" fmla="*/ 67 h 67"/>
                <a:gd name="T2" fmla="*/ 16 w 34"/>
                <a:gd name="T3" fmla="*/ 40 h 67"/>
                <a:gd name="T4" fmla="*/ 0 w 34"/>
                <a:gd name="T5" fmla="*/ 5 h 67"/>
                <a:gd name="T6" fmla="*/ 5 w 34"/>
                <a:gd name="T7" fmla="*/ 0 h 67"/>
                <a:gd name="T8" fmla="*/ 24 w 34"/>
                <a:gd name="T9" fmla="*/ 38 h 67"/>
                <a:gd name="T10" fmla="*/ 34 w 34"/>
                <a:gd name="T11" fmla="*/ 63 h 67"/>
                <a:gd name="T12" fmla="*/ 28 w 3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7">
                  <a:moveTo>
                    <a:pt x="28" y="67"/>
                  </a:moveTo>
                  <a:cubicBezTo>
                    <a:pt x="21" y="58"/>
                    <a:pt x="19" y="49"/>
                    <a:pt x="16" y="40"/>
                  </a:cubicBezTo>
                  <a:cubicBezTo>
                    <a:pt x="14" y="29"/>
                    <a:pt x="11" y="19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8" y="15"/>
                    <a:pt x="21" y="27"/>
                    <a:pt x="24" y="38"/>
                  </a:cubicBezTo>
                  <a:cubicBezTo>
                    <a:pt x="26" y="47"/>
                    <a:pt x="28" y="54"/>
                    <a:pt x="34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7"/>
            <p:cNvSpPr/>
            <p:nvPr/>
          </p:nvSpPr>
          <p:spPr bwMode="auto">
            <a:xfrm>
              <a:off x="1411338" y="4327886"/>
              <a:ext cx="214608" cy="301888"/>
            </a:xfrm>
            <a:custGeom>
              <a:avLst/>
              <a:gdLst>
                <a:gd name="T0" fmla="*/ 67 w 88"/>
                <a:gd name="T1" fmla="*/ 124 h 124"/>
                <a:gd name="T2" fmla="*/ 39 w 88"/>
                <a:gd name="T3" fmla="*/ 0 h 124"/>
                <a:gd name="T4" fmla="*/ 67 w 88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24">
                  <a:moveTo>
                    <a:pt x="67" y="124"/>
                  </a:moveTo>
                  <a:cubicBezTo>
                    <a:pt x="67" y="124"/>
                    <a:pt x="0" y="86"/>
                    <a:pt x="39" y="0"/>
                  </a:cubicBezTo>
                  <a:cubicBezTo>
                    <a:pt x="39" y="0"/>
                    <a:pt x="88" y="37"/>
                    <a:pt x="67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68"/>
            <p:cNvSpPr/>
            <p:nvPr/>
          </p:nvSpPr>
          <p:spPr bwMode="auto">
            <a:xfrm>
              <a:off x="1460626" y="4356637"/>
              <a:ext cx="101657" cy="243358"/>
            </a:xfrm>
            <a:custGeom>
              <a:avLst/>
              <a:gdLst>
                <a:gd name="T0" fmla="*/ 42 w 42"/>
                <a:gd name="T1" fmla="*/ 100 h 100"/>
                <a:gd name="T2" fmla="*/ 25 w 42"/>
                <a:gd name="T3" fmla="*/ 52 h 100"/>
                <a:gd name="T4" fmla="*/ 22 w 42"/>
                <a:gd name="T5" fmla="*/ 0 h 100"/>
                <a:gd name="T6" fmla="*/ 42 w 42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0">
                  <a:moveTo>
                    <a:pt x="42" y="100"/>
                  </a:moveTo>
                  <a:cubicBezTo>
                    <a:pt x="42" y="100"/>
                    <a:pt x="33" y="91"/>
                    <a:pt x="25" y="52"/>
                  </a:cubicBezTo>
                  <a:cubicBezTo>
                    <a:pt x="18" y="15"/>
                    <a:pt x="22" y="0"/>
                    <a:pt x="22" y="0"/>
                  </a:cubicBezTo>
                  <a:cubicBezTo>
                    <a:pt x="0" y="57"/>
                    <a:pt x="28" y="89"/>
                    <a:pt x="4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69"/>
            <p:cNvSpPr/>
            <p:nvPr/>
          </p:nvSpPr>
          <p:spPr bwMode="auto">
            <a:xfrm>
              <a:off x="1711172" y="4704733"/>
              <a:ext cx="92415" cy="158132"/>
            </a:xfrm>
            <a:custGeom>
              <a:avLst/>
              <a:gdLst>
                <a:gd name="T0" fmla="*/ 33 w 38"/>
                <a:gd name="T1" fmla="*/ 65 h 65"/>
                <a:gd name="T2" fmla="*/ 19 w 38"/>
                <a:gd name="T3" fmla="*/ 39 h 65"/>
                <a:gd name="T4" fmla="*/ 0 w 38"/>
                <a:gd name="T5" fmla="*/ 5 h 65"/>
                <a:gd name="T6" fmla="*/ 5 w 38"/>
                <a:gd name="T7" fmla="*/ 0 h 65"/>
                <a:gd name="T8" fmla="*/ 26 w 38"/>
                <a:gd name="T9" fmla="*/ 36 h 65"/>
                <a:gd name="T10" fmla="*/ 38 w 38"/>
                <a:gd name="T11" fmla="*/ 60 h 65"/>
                <a:gd name="T12" fmla="*/ 33 w 38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5">
                  <a:moveTo>
                    <a:pt x="33" y="65"/>
                  </a:moveTo>
                  <a:cubicBezTo>
                    <a:pt x="25" y="56"/>
                    <a:pt x="22" y="48"/>
                    <a:pt x="19" y="39"/>
                  </a:cubicBezTo>
                  <a:cubicBezTo>
                    <a:pt x="15" y="28"/>
                    <a:pt x="12" y="18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14"/>
                    <a:pt x="22" y="26"/>
                    <a:pt x="26" y="36"/>
                  </a:cubicBezTo>
                  <a:cubicBezTo>
                    <a:pt x="29" y="45"/>
                    <a:pt x="31" y="53"/>
                    <a:pt x="38" y="60"/>
                  </a:cubicBezTo>
                  <a:lnTo>
                    <a:pt x="33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70"/>
            <p:cNvSpPr/>
            <p:nvPr/>
          </p:nvSpPr>
          <p:spPr bwMode="auto">
            <a:xfrm>
              <a:off x="1596167" y="4483964"/>
              <a:ext cx="204340" cy="293673"/>
            </a:xfrm>
            <a:custGeom>
              <a:avLst/>
              <a:gdLst>
                <a:gd name="T0" fmla="*/ 69 w 84"/>
                <a:gd name="T1" fmla="*/ 121 h 121"/>
                <a:gd name="T2" fmla="*/ 33 w 84"/>
                <a:gd name="T3" fmla="*/ 0 h 121"/>
                <a:gd name="T4" fmla="*/ 69 w 84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121">
                  <a:moveTo>
                    <a:pt x="69" y="121"/>
                  </a:moveTo>
                  <a:cubicBezTo>
                    <a:pt x="69" y="121"/>
                    <a:pt x="0" y="88"/>
                    <a:pt x="33" y="0"/>
                  </a:cubicBezTo>
                  <a:cubicBezTo>
                    <a:pt x="33" y="0"/>
                    <a:pt x="84" y="33"/>
                    <a:pt x="69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71"/>
            <p:cNvSpPr/>
            <p:nvPr/>
          </p:nvSpPr>
          <p:spPr bwMode="auto">
            <a:xfrm>
              <a:off x="1640321" y="4510662"/>
              <a:ext cx="111925" cy="240278"/>
            </a:xfrm>
            <a:custGeom>
              <a:avLst/>
              <a:gdLst>
                <a:gd name="T0" fmla="*/ 46 w 46"/>
                <a:gd name="T1" fmla="*/ 99 h 99"/>
                <a:gd name="T2" fmla="*/ 25 w 46"/>
                <a:gd name="T3" fmla="*/ 52 h 99"/>
                <a:gd name="T4" fmla="*/ 18 w 46"/>
                <a:gd name="T5" fmla="*/ 0 h 99"/>
                <a:gd name="T6" fmla="*/ 46 w 4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99">
                  <a:moveTo>
                    <a:pt x="46" y="99"/>
                  </a:moveTo>
                  <a:cubicBezTo>
                    <a:pt x="46" y="99"/>
                    <a:pt x="35" y="91"/>
                    <a:pt x="25" y="52"/>
                  </a:cubicBezTo>
                  <a:cubicBezTo>
                    <a:pt x="15" y="15"/>
                    <a:pt x="18" y="0"/>
                    <a:pt x="18" y="0"/>
                  </a:cubicBezTo>
                  <a:cubicBezTo>
                    <a:pt x="0" y="58"/>
                    <a:pt x="30" y="88"/>
                    <a:pt x="46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72"/>
            <p:cNvSpPr/>
            <p:nvPr/>
          </p:nvSpPr>
          <p:spPr bwMode="auto">
            <a:xfrm>
              <a:off x="742871" y="3318512"/>
              <a:ext cx="111925" cy="158132"/>
            </a:xfrm>
            <a:custGeom>
              <a:avLst/>
              <a:gdLst>
                <a:gd name="T0" fmla="*/ 39 w 46"/>
                <a:gd name="T1" fmla="*/ 65 h 65"/>
                <a:gd name="T2" fmla="*/ 22 w 46"/>
                <a:gd name="T3" fmla="*/ 40 h 65"/>
                <a:gd name="T4" fmla="*/ 0 w 46"/>
                <a:gd name="T5" fmla="*/ 3 h 65"/>
                <a:gd name="T6" fmla="*/ 7 w 46"/>
                <a:gd name="T7" fmla="*/ 0 h 65"/>
                <a:gd name="T8" fmla="*/ 28 w 46"/>
                <a:gd name="T9" fmla="*/ 35 h 65"/>
                <a:gd name="T10" fmla="*/ 46 w 46"/>
                <a:gd name="T11" fmla="*/ 62 h 65"/>
                <a:gd name="T12" fmla="*/ 39 w 4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5">
                  <a:moveTo>
                    <a:pt x="39" y="65"/>
                  </a:moveTo>
                  <a:cubicBezTo>
                    <a:pt x="34" y="53"/>
                    <a:pt x="28" y="47"/>
                    <a:pt x="22" y="40"/>
                  </a:cubicBezTo>
                  <a:cubicBezTo>
                    <a:pt x="15" y="31"/>
                    <a:pt x="7" y="22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18"/>
                    <a:pt x="21" y="26"/>
                    <a:pt x="28" y="35"/>
                  </a:cubicBezTo>
                  <a:cubicBezTo>
                    <a:pt x="34" y="42"/>
                    <a:pt x="41" y="50"/>
                    <a:pt x="46" y="62"/>
                  </a:cubicBezTo>
                  <a:lnTo>
                    <a:pt x="3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73"/>
            <p:cNvSpPr/>
            <p:nvPr/>
          </p:nvSpPr>
          <p:spPr bwMode="auto">
            <a:xfrm>
              <a:off x="604249" y="3112119"/>
              <a:ext cx="179696" cy="264922"/>
            </a:xfrm>
            <a:custGeom>
              <a:avLst/>
              <a:gdLst>
                <a:gd name="T0" fmla="*/ 74 w 74"/>
                <a:gd name="T1" fmla="*/ 109 h 109"/>
                <a:gd name="T2" fmla="*/ 10 w 74"/>
                <a:gd name="T3" fmla="*/ 0 h 109"/>
                <a:gd name="T4" fmla="*/ 74 w 74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09">
                  <a:moveTo>
                    <a:pt x="74" y="109"/>
                  </a:moveTo>
                  <a:cubicBezTo>
                    <a:pt x="74" y="109"/>
                    <a:pt x="0" y="94"/>
                    <a:pt x="10" y="0"/>
                  </a:cubicBezTo>
                  <a:cubicBezTo>
                    <a:pt x="10" y="0"/>
                    <a:pt x="67" y="20"/>
                    <a:pt x="74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4"/>
            <p:cNvSpPr/>
            <p:nvPr/>
          </p:nvSpPr>
          <p:spPr bwMode="auto">
            <a:xfrm>
              <a:off x="636080" y="3138817"/>
              <a:ext cx="131434" cy="216661"/>
            </a:xfrm>
            <a:custGeom>
              <a:avLst/>
              <a:gdLst>
                <a:gd name="T0" fmla="*/ 54 w 54"/>
                <a:gd name="T1" fmla="*/ 89 h 89"/>
                <a:gd name="T2" fmla="*/ 22 w 54"/>
                <a:gd name="T3" fmla="*/ 48 h 89"/>
                <a:gd name="T4" fmla="*/ 3 w 54"/>
                <a:gd name="T5" fmla="*/ 0 h 89"/>
                <a:gd name="T6" fmla="*/ 54 w 54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9">
                  <a:moveTo>
                    <a:pt x="54" y="89"/>
                  </a:moveTo>
                  <a:cubicBezTo>
                    <a:pt x="54" y="89"/>
                    <a:pt x="42" y="84"/>
                    <a:pt x="22" y="48"/>
                  </a:cubicBezTo>
                  <a:cubicBezTo>
                    <a:pt x="4" y="15"/>
                    <a:pt x="3" y="0"/>
                    <a:pt x="3" y="0"/>
                  </a:cubicBezTo>
                  <a:cubicBezTo>
                    <a:pt x="0" y="60"/>
                    <a:pt x="36" y="82"/>
                    <a:pt x="5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75"/>
            <p:cNvSpPr/>
            <p:nvPr/>
          </p:nvSpPr>
          <p:spPr bwMode="auto">
            <a:xfrm>
              <a:off x="794212" y="3554683"/>
              <a:ext cx="123220" cy="147864"/>
            </a:xfrm>
            <a:custGeom>
              <a:avLst/>
              <a:gdLst>
                <a:gd name="T0" fmla="*/ 45 w 51"/>
                <a:gd name="T1" fmla="*/ 61 h 61"/>
                <a:gd name="T2" fmla="*/ 26 w 51"/>
                <a:gd name="T3" fmla="*/ 38 h 61"/>
                <a:gd name="T4" fmla="*/ 0 w 51"/>
                <a:gd name="T5" fmla="*/ 3 h 61"/>
                <a:gd name="T6" fmla="*/ 7 w 51"/>
                <a:gd name="T7" fmla="*/ 0 h 61"/>
                <a:gd name="T8" fmla="*/ 31 w 51"/>
                <a:gd name="T9" fmla="*/ 32 h 61"/>
                <a:gd name="T10" fmla="*/ 51 w 51"/>
                <a:gd name="T11" fmla="*/ 58 h 61"/>
                <a:gd name="T12" fmla="*/ 45 w 51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1">
                  <a:moveTo>
                    <a:pt x="45" y="61"/>
                  </a:moveTo>
                  <a:cubicBezTo>
                    <a:pt x="39" y="50"/>
                    <a:pt x="33" y="44"/>
                    <a:pt x="26" y="38"/>
                  </a:cubicBezTo>
                  <a:cubicBezTo>
                    <a:pt x="18" y="30"/>
                    <a:pt x="9" y="21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5" y="17"/>
                    <a:pt x="23" y="25"/>
                    <a:pt x="31" y="32"/>
                  </a:cubicBezTo>
                  <a:cubicBezTo>
                    <a:pt x="38" y="39"/>
                    <a:pt x="45" y="46"/>
                    <a:pt x="51" y="58"/>
                  </a:cubicBezTo>
                  <a:lnTo>
                    <a:pt x="45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76"/>
            <p:cNvSpPr/>
            <p:nvPr/>
          </p:nvSpPr>
          <p:spPr bwMode="auto">
            <a:xfrm>
              <a:off x="657644" y="3362666"/>
              <a:ext cx="184829" cy="247466"/>
            </a:xfrm>
            <a:custGeom>
              <a:avLst/>
              <a:gdLst>
                <a:gd name="T0" fmla="*/ 76 w 76"/>
                <a:gd name="T1" fmla="*/ 102 h 102"/>
                <a:gd name="T2" fmla="*/ 1 w 76"/>
                <a:gd name="T3" fmla="*/ 0 h 102"/>
                <a:gd name="T4" fmla="*/ 76 w 7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2">
                  <a:moveTo>
                    <a:pt x="76" y="102"/>
                  </a:moveTo>
                  <a:cubicBezTo>
                    <a:pt x="76" y="102"/>
                    <a:pt x="0" y="94"/>
                    <a:pt x="1" y="0"/>
                  </a:cubicBezTo>
                  <a:cubicBezTo>
                    <a:pt x="1" y="0"/>
                    <a:pt x="60" y="14"/>
                    <a:pt x="76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7"/>
            <p:cNvSpPr/>
            <p:nvPr/>
          </p:nvSpPr>
          <p:spPr bwMode="auto">
            <a:xfrm>
              <a:off x="677154" y="3384229"/>
              <a:ext cx="143756" cy="204339"/>
            </a:xfrm>
            <a:custGeom>
              <a:avLst/>
              <a:gdLst>
                <a:gd name="T0" fmla="*/ 59 w 59"/>
                <a:gd name="T1" fmla="*/ 84 h 84"/>
                <a:gd name="T2" fmla="*/ 24 w 59"/>
                <a:gd name="T3" fmla="*/ 47 h 84"/>
                <a:gd name="T4" fmla="*/ 0 w 59"/>
                <a:gd name="T5" fmla="*/ 0 h 84"/>
                <a:gd name="T6" fmla="*/ 59 w 59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4">
                  <a:moveTo>
                    <a:pt x="59" y="84"/>
                  </a:moveTo>
                  <a:cubicBezTo>
                    <a:pt x="59" y="84"/>
                    <a:pt x="47" y="80"/>
                    <a:pt x="24" y="47"/>
                  </a:cubicBezTo>
                  <a:cubicBezTo>
                    <a:pt x="2" y="16"/>
                    <a:pt x="0" y="0"/>
                    <a:pt x="0" y="0"/>
                  </a:cubicBezTo>
                  <a:cubicBezTo>
                    <a:pt x="3" y="61"/>
                    <a:pt x="41" y="79"/>
                    <a:pt x="59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78"/>
            <p:cNvSpPr/>
            <p:nvPr/>
          </p:nvSpPr>
          <p:spPr bwMode="auto">
            <a:xfrm>
              <a:off x="876359" y="3792907"/>
              <a:ext cx="133488" cy="140675"/>
            </a:xfrm>
            <a:custGeom>
              <a:avLst/>
              <a:gdLst>
                <a:gd name="T0" fmla="*/ 49 w 55"/>
                <a:gd name="T1" fmla="*/ 58 h 58"/>
                <a:gd name="T2" fmla="*/ 29 w 55"/>
                <a:gd name="T3" fmla="*/ 36 h 58"/>
                <a:gd name="T4" fmla="*/ 0 w 55"/>
                <a:gd name="T5" fmla="*/ 4 h 58"/>
                <a:gd name="T6" fmla="*/ 7 w 55"/>
                <a:gd name="T7" fmla="*/ 0 h 58"/>
                <a:gd name="T8" fmla="*/ 33 w 55"/>
                <a:gd name="T9" fmla="*/ 30 h 58"/>
                <a:gd name="T10" fmla="*/ 55 w 55"/>
                <a:gd name="T11" fmla="*/ 55 h 58"/>
                <a:gd name="T12" fmla="*/ 49 w 55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8">
                  <a:moveTo>
                    <a:pt x="49" y="58"/>
                  </a:moveTo>
                  <a:cubicBezTo>
                    <a:pt x="43" y="48"/>
                    <a:pt x="36" y="42"/>
                    <a:pt x="29" y="36"/>
                  </a:cubicBezTo>
                  <a:cubicBezTo>
                    <a:pt x="20" y="29"/>
                    <a:pt x="10" y="21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16"/>
                    <a:pt x="25" y="23"/>
                    <a:pt x="33" y="30"/>
                  </a:cubicBezTo>
                  <a:cubicBezTo>
                    <a:pt x="41" y="37"/>
                    <a:pt x="48" y="43"/>
                    <a:pt x="55" y="55"/>
                  </a:cubicBezTo>
                  <a:lnTo>
                    <a:pt x="49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79"/>
            <p:cNvSpPr/>
            <p:nvPr/>
          </p:nvSpPr>
          <p:spPr bwMode="auto">
            <a:xfrm>
              <a:off x="730549" y="3610131"/>
              <a:ext cx="197151" cy="236171"/>
            </a:xfrm>
            <a:custGeom>
              <a:avLst/>
              <a:gdLst>
                <a:gd name="T0" fmla="*/ 81 w 81"/>
                <a:gd name="T1" fmla="*/ 97 h 97"/>
                <a:gd name="T2" fmla="*/ 0 w 81"/>
                <a:gd name="T3" fmla="*/ 0 h 97"/>
                <a:gd name="T4" fmla="*/ 81 w 81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97">
                  <a:moveTo>
                    <a:pt x="81" y="97"/>
                  </a:moveTo>
                  <a:cubicBezTo>
                    <a:pt x="81" y="97"/>
                    <a:pt x="5" y="94"/>
                    <a:pt x="0" y="0"/>
                  </a:cubicBezTo>
                  <a:cubicBezTo>
                    <a:pt x="0" y="0"/>
                    <a:pt x="60" y="10"/>
                    <a:pt x="81" y="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80"/>
            <p:cNvSpPr/>
            <p:nvPr/>
          </p:nvSpPr>
          <p:spPr bwMode="auto">
            <a:xfrm>
              <a:off x="748005" y="3632722"/>
              <a:ext cx="158132" cy="194071"/>
            </a:xfrm>
            <a:custGeom>
              <a:avLst/>
              <a:gdLst>
                <a:gd name="T0" fmla="*/ 65 w 65"/>
                <a:gd name="T1" fmla="*/ 80 h 80"/>
                <a:gd name="T2" fmla="*/ 27 w 65"/>
                <a:gd name="T3" fmla="*/ 45 h 80"/>
                <a:gd name="T4" fmla="*/ 0 w 65"/>
                <a:gd name="T5" fmla="*/ 0 h 80"/>
                <a:gd name="T6" fmla="*/ 65 w 65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0">
                  <a:moveTo>
                    <a:pt x="65" y="80"/>
                  </a:moveTo>
                  <a:cubicBezTo>
                    <a:pt x="65" y="80"/>
                    <a:pt x="52" y="77"/>
                    <a:pt x="27" y="45"/>
                  </a:cubicBezTo>
                  <a:cubicBezTo>
                    <a:pt x="4" y="15"/>
                    <a:pt x="0" y="0"/>
                    <a:pt x="0" y="0"/>
                  </a:cubicBezTo>
                  <a:cubicBezTo>
                    <a:pt x="7" y="61"/>
                    <a:pt x="47" y="76"/>
                    <a:pt x="65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81"/>
            <p:cNvSpPr/>
            <p:nvPr/>
          </p:nvSpPr>
          <p:spPr bwMode="auto">
            <a:xfrm>
              <a:off x="975962" y="4016756"/>
              <a:ext cx="145810" cy="131434"/>
            </a:xfrm>
            <a:custGeom>
              <a:avLst/>
              <a:gdLst>
                <a:gd name="T0" fmla="*/ 54 w 60"/>
                <a:gd name="T1" fmla="*/ 54 h 54"/>
                <a:gd name="T2" fmla="*/ 31 w 60"/>
                <a:gd name="T3" fmla="*/ 34 h 54"/>
                <a:gd name="T4" fmla="*/ 0 w 60"/>
                <a:gd name="T5" fmla="*/ 4 h 54"/>
                <a:gd name="T6" fmla="*/ 6 w 60"/>
                <a:gd name="T7" fmla="*/ 0 h 54"/>
                <a:gd name="T8" fmla="*/ 35 w 60"/>
                <a:gd name="T9" fmla="*/ 28 h 54"/>
                <a:gd name="T10" fmla="*/ 60 w 60"/>
                <a:gd name="T11" fmla="*/ 50 h 54"/>
                <a:gd name="T12" fmla="*/ 54 w 60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54">
                  <a:moveTo>
                    <a:pt x="54" y="54"/>
                  </a:moveTo>
                  <a:cubicBezTo>
                    <a:pt x="46" y="44"/>
                    <a:pt x="39" y="39"/>
                    <a:pt x="31" y="34"/>
                  </a:cubicBezTo>
                  <a:cubicBezTo>
                    <a:pt x="22" y="28"/>
                    <a:pt x="12" y="21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26" y="22"/>
                    <a:pt x="35" y="28"/>
                  </a:cubicBezTo>
                  <a:cubicBezTo>
                    <a:pt x="44" y="34"/>
                    <a:pt x="51" y="39"/>
                    <a:pt x="60" y="50"/>
                  </a:cubicBezTo>
                  <a:lnTo>
                    <a:pt x="54" y="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82"/>
            <p:cNvSpPr/>
            <p:nvPr/>
          </p:nvSpPr>
          <p:spPr bwMode="auto">
            <a:xfrm>
              <a:off x="810642" y="3851437"/>
              <a:ext cx="221795" cy="225903"/>
            </a:xfrm>
            <a:custGeom>
              <a:avLst/>
              <a:gdLst>
                <a:gd name="T0" fmla="*/ 91 w 91"/>
                <a:gd name="T1" fmla="*/ 89 h 93"/>
                <a:gd name="T2" fmla="*/ 0 w 91"/>
                <a:gd name="T3" fmla="*/ 0 h 93"/>
                <a:gd name="T4" fmla="*/ 91 w 91"/>
                <a:gd name="T5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93">
                  <a:moveTo>
                    <a:pt x="91" y="89"/>
                  </a:moveTo>
                  <a:cubicBezTo>
                    <a:pt x="91" y="89"/>
                    <a:pt x="14" y="93"/>
                    <a:pt x="0" y="0"/>
                  </a:cubicBezTo>
                  <a:cubicBezTo>
                    <a:pt x="0" y="0"/>
                    <a:pt x="61" y="5"/>
                    <a:pt x="9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83"/>
            <p:cNvSpPr/>
            <p:nvPr/>
          </p:nvSpPr>
          <p:spPr bwMode="auto">
            <a:xfrm>
              <a:off x="830152" y="3870946"/>
              <a:ext cx="177642" cy="179695"/>
            </a:xfrm>
            <a:custGeom>
              <a:avLst/>
              <a:gdLst>
                <a:gd name="T0" fmla="*/ 73 w 73"/>
                <a:gd name="T1" fmla="*/ 74 h 74"/>
                <a:gd name="T2" fmla="*/ 32 w 73"/>
                <a:gd name="T3" fmla="*/ 42 h 74"/>
                <a:gd name="T4" fmla="*/ 0 w 73"/>
                <a:gd name="T5" fmla="*/ 0 h 74"/>
                <a:gd name="T6" fmla="*/ 73 w 73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74">
                  <a:moveTo>
                    <a:pt x="73" y="74"/>
                  </a:moveTo>
                  <a:cubicBezTo>
                    <a:pt x="73" y="74"/>
                    <a:pt x="60" y="71"/>
                    <a:pt x="32" y="42"/>
                  </a:cubicBezTo>
                  <a:cubicBezTo>
                    <a:pt x="5" y="15"/>
                    <a:pt x="0" y="0"/>
                    <a:pt x="0" y="0"/>
                  </a:cubicBezTo>
                  <a:cubicBezTo>
                    <a:pt x="13" y="60"/>
                    <a:pt x="54" y="72"/>
                    <a:pt x="73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84"/>
            <p:cNvSpPr/>
            <p:nvPr/>
          </p:nvSpPr>
          <p:spPr bwMode="auto">
            <a:xfrm>
              <a:off x="1102261" y="4237525"/>
              <a:ext cx="150944" cy="124246"/>
            </a:xfrm>
            <a:custGeom>
              <a:avLst/>
              <a:gdLst>
                <a:gd name="T0" fmla="*/ 57 w 62"/>
                <a:gd name="T1" fmla="*/ 51 h 51"/>
                <a:gd name="T2" fmla="*/ 33 w 62"/>
                <a:gd name="T3" fmla="*/ 32 h 51"/>
                <a:gd name="T4" fmla="*/ 0 w 62"/>
                <a:gd name="T5" fmla="*/ 5 h 51"/>
                <a:gd name="T6" fmla="*/ 5 w 62"/>
                <a:gd name="T7" fmla="*/ 0 h 51"/>
                <a:gd name="T8" fmla="*/ 36 w 62"/>
                <a:gd name="T9" fmla="*/ 26 h 51"/>
                <a:gd name="T10" fmla="*/ 62 w 62"/>
                <a:gd name="T11" fmla="*/ 46 h 51"/>
                <a:gd name="T12" fmla="*/ 57 w 62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1">
                  <a:moveTo>
                    <a:pt x="57" y="51"/>
                  </a:moveTo>
                  <a:cubicBezTo>
                    <a:pt x="48" y="41"/>
                    <a:pt x="41" y="37"/>
                    <a:pt x="33" y="32"/>
                  </a:cubicBezTo>
                  <a:cubicBezTo>
                    <a:pt x="23" y="26"/>
                    <a:pt x="12" y="20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14"/>
                    <a:pt x="27" y="20"/>
                    <a:pt x="36" y="26"/>
                  </a:cubicBezTo>
                  <a:cubicBezTo>
                    <a:pt x="45" y="31"/>
                    <a:pt x="53" y="36"/>
                    <a:pt x="62" y="46"/>
                  </a:cubicBezTo>
                  <a:lnTo>
                    <a:pt x="57" y="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85"/>
            <p:cNvSpPr/>
            <p:nvPr/>
          </p:nvSpPr>
          <p:spPr bwMode="auto">
            <a:xfrm>
              <a:off x="925647" y="4084527"/>
              <a:ext cx="233091" cy="223849"/>
            </a:xfrm>
            <a:custGeom>
              <a:avLst/>
              <a:gdLst>
                <a:gd name="T0" fmla="*/ 96 w 96"/>
                <a:gd name="T1" fmla="*/ 82 h 92"/>
                <a:gd name="T2" fmla="*/ 0 w 96"/>
                <a:gd name="T3" fmla="*/ 0 h 92"/>
                <a:gd name="T4" fmla="*/ 96 w 96"/>
                <a:gd name="T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2">
                  <a:moveTo>
                    <a:pt x="96" y="82"/>
                  </a:moveTo>
                  <a:cubicBezTo>
                    <a:pt x="96" y="82"/>
                    <a:pt x="20" y="92"/>
                    <a:pt x="0" y="0"/>
                  </a:cubicBezTo>
                  <a:cubicBezTo>
                    <a:pt x="0" y="0"/>
                    <a:pt x="61" y="0"/>
                    <a:pt x="96" y="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86"/>
            <p:cNvSpPr/>
            <p:nvPr/>
          </p:nvSpPr>
          <p:spPr bwMode="auto">
            <a:xfrm>
              <a:off x="947210" y="4104037"/>
              <a:ext cx="186883" cy="165319"/>
            </a:xfrm>
            <a:custGeom>
              <a:avLst/>
              <a:gdLst>
                <a:gd name="T0" fmla="*/ 77 w 77"/>
                <a:gd name="T1" fmla="*/ 68 h 68"/>
                <a:gd name="T2" fmla="*/ 34 w 77"/>
                <a:gd name="T3" fmla="*/ 40 h 68"/>
                <a:gd name="T4" fmla="*/ 0 w 77"/>
                <a:gd name="T5" fmla="*/ 0 h 68"/>
                <a:gd name="T6" fmla="*/ 77 w 77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8">
                  <a:moveTo>
                    <a:pt x="77" y="68"/>
                  </a:moveTo>
                  <a:cubicBezTo>
                    <a:pt x="77" y="68"/>
                    <a:pt x="64" y="67"/>
                    <a:pt x="34" y="40"/>
                  </a:cubicBezTo>
                  <a:cubicBezTo>
                    <a:pt x="6" y="14"/>
                    <a:pt x="0" y="0"/>
                    <a:pt x="0" y="0"/>
                  </a:cubicBezTo>
                  <a:cubicBezTo>
                    <a:pt x="17" y="58"/>
                    <a:pt x="58" y="67"/>
                    <a:pt x="77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87"/>
            <p:cNvSpPr/>
            <p:nvPr/>
          </p:nvSpPr>
          <p:spPr bwMode="auto">
            <a:xfrm>
              <a:off x="1249099" y="4439810"/>
              <a:ext cx="162239" cy="104737"/>
            </a:xfrm>
            <a:custGeom>
              <a:avLst/>
              <a:gdLst>
                <a:gd name="T0" fmla="*/ 62 w 67"/>
                <a:gd name="T1" fmla="*/ 43 h 43"/>
                <a:gd name="T2" fmla="*/ 36 w 67"/>
                <a:gd name="T3" fmla="*/ 28 h 43"/>
                <a:gd name="T4" fmla="*/ 0 w 67"/>
                <a:gd name="T5" fmla="*/ 5 h 43"/>
                <a:gd name="T6" fmla="*/ 5 w 67"/>
                <a:gd name="T7" fmla="*/ 0 h 43"/>
                <a:gd name="T8" fmla="*/ 39 w 67"/>
                <a:gd name="T9" fmla="*/ 21 h 43"/>
                <a:gd name="T10" fmla="*/ 67 w 67"/>
                <a:gd name="T11" fmla="*/ 38 h 43"/>
                <a:gd name="T12" fmla="*/ 62 w 67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3">
                  <a:moveTo>
                    <a:pt x="62" y="43"/>
                  </a:moveTo>
                  <a:cubicBezTo>
                    <a:pt x="53" y="35"/>
                    <a:pt x="45" y="32"/>
                    <a:pt x="36" y="28"/>
                  </a:cubicBezTo>
                  <a:cubicBezTo>
                    <a:pt x="26" y="24"/>
                    <a:pt x="14" y="19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12"/>
                    <a:pt x="29" y="17"/>
                    <a:pt x="39" y="21"/>
                  </a:cubicBezTo>
                  <a:cubicBezTo>
                    <a:pt x="48" y="25"/>
                    <a:pt x="57" y="29"/>
                    <a:pt x="67" y="38"/>
                  </a:cubicBezTo>
                  <a:lnTo>
                    <a:pt x="62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88"/>
            <p:cNvSpPr/>
            <p:nvPr/>
          </p:nvSpPr>
          <p:spPr bwMode="auto">
            <a:xfrm>
              <a:off x="1051947" y="4294000"/>
              <a:ext cx="257735" cy="233090"/>
            </a:xfrm>
            <a:custGeom>
              <a:avLst/>
              <a:gdLst>
                <a:gd name="T0" fmla="*/ 106 w 106"/>
                <a:gd name="T1" fmla="*/ 77 h 96"/>
                <a:gd name="T2" fmla="*/ 0 w 106"/>
                <a:gd name="T3" fmla="*/ 7 h 96"/>
                <a:gd name="T4" fmla="*/ 106 w 106"/>
                <a:gd name="T5" fmla="*/ 7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6">
                  <a:moveTo>
                    <a:pt x="106" y="77"/>
                  </a:moveTo>
                  <a:cubicBezTo>
                    <a:pt x="106" y="77"/>
                    <a:pt x="32" y="96"/>
                    <a:pt x="0" y="7"/>
                  </a:cubicBezTo>
                  <a:cubicBezTo>
                    <a:pt x="0" y="7"/>
                    <a:pt x="60" y="0"/>
                    <a:pt x="106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89"/>
            <p:cNvSpPr/>
            <p:nvPr/>
          </p:nvSpPr>
          <p:spPr bwMode="auto">
            <a:xfrm>
              <a:off x="1075564" y="4327886"/>
              <a:ext cx="207420" cy="143756"/>
            </a:xfrm>
            <a:custGeom>
              <a:avLst/>
              <a:gdLst>
                <a:gd name="T0" fmla="*/ 85 w 85"/>
                <a:gd name="T1" fmla="*/ 58 h 59"/>
                <a:gd name="T2" fmla="*/ 39 w 85"/>
                <a:gd name="T3" fmla="*/ 35 h 59"/>
                <a:gd name="T4" fmla="*/ 0 w 85"/>
                <a:gd name="T5" fmla="*/ 0 h 59"/>
                <a:gd name="T6" fmla="*/ 85 w 85"/>
                <a:gd name="T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">
                  <a:moveTo>
                    <a:pt x="85" y="58"/>
                  </a:moveTo>
                  <a:cubicBezTo>
                    <a:pt x="85" y="58"/>
                    <a:pt x="72" y="58"/>
                    <a:pt x="39" y="35"/>
                  </a:cubicBezTo>
                  <a:cubicBezTo>
                    <a:pt x="8" y="13"/>
                    <a:pt x="0" y="0"/>
                    <a:pt x="0" y="0"/>
                  </a:cubicBezTo>
                  <a:cubicBezTo>
                    <a:pt x="24" y="56"/>
                    <a:pt x="66" y="59"/>
                    <a:pt x="85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90"/>
            <p:cNvSpPr/>
            <p:nvPr/>
          </p:nvSpPr>
          <p:spPr bwMode="auto">
            <a:xfrm>
              <a:off x="1421606" y="4624640"/>
              <a:ext cx="172508" cy="82146"/>
            </a:xfrm>
            <a:custGeom>
              <a:avLst/>
              <a:gdLst>
                <a:gd name="T0" fmla="*/ 67 w 71"/>
                <a:gd name="T1" fmla="*/ 34 h 34"/>
                <a:gd name="T2" fmla="*/ 39 w 71"/>
                <a:gd name="T3" fmla="*/ 23 h 34"/>
                <a:gd name="T4" fmla="*/ 0 w 71"/>
                <a:gd name="T5" fmla="*/ 6 h 34"/>
                <a:gd name="T6" fmla="*/ 4 w 71"/>
                <a:gd name="T7" fmla="*/ 0 h 34"/>
                <a:gd name="T8" fmla="*/ 41 w 71"/>
                <a:gd name="T9" fmla="*/ 16 h 34"/>
                <a:gd name="T10" fmla="*/ 71 w 71"/>
                <a:gd name="T11" fmla="*/ 28 h 34"/>
                <a:gd name="T12" fmla="*/ 67 w 71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4">
                  <a:moveTo>
                    <a:pt x="67" y="34"/>
                  </a:moveTo>
                  <a:cubicBezTo>
                    <a:pt x="57" y="28"/>
                    <a:pt x="48" y="25"/>
                    <a:pt x="39" y="23"/>
                  </a:cubicBezTo>
                  <a:cubicBezTo>
                    <a:pt x="28" y="20"/>
                    <a:pt x="16" y="17"/>
                    <a:pt x="0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9" y="10"/>
                    <a:pt x="30" y="13"/>
                    <a:pt x="41" y="16"/>
                  </a:cubicBezTo>
                  <a:cubicBezTo>
                    <a:pt x="51" y="18"/>
                    <a:pt x="60" y="21"/>
                    <a:pt x="71" y="28"/>
                  </a:cubicBezTo>
                  <a:lnTo>
                    <a:pt x="67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91"/>
            <p:cNvSpPr/>
            <p:nvPr/>
          </p:nvSpPr>
          <p:spPr bwMode="auto">
            <a:xfrm>
              <a:off x="1204945" y="4488072"/>
              <a:ext cx="279298" cy="243358"/>
            </a:xfrm>
            <a:custGeom>
              <a:avLst/>
              <a:gdLst>
                <a:gd name="T0" fmla="*/ 115 w 115"/>
                <a:gd name="T1" fmla="*/ 69 h 100"/>
                <a:gd name="T2" fmla="*/ 0 w 115"/>
                <a:gd name="T3" fmla="*/ 16 h 100"/>
                <a:gd name="T4" fmla="*/ 115 w 115"/>
                <a:gd name="T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00">
                  <a:moveTo>
                    <a:pt x="115" y="69"/>
                  </a:moveTo>
                  <a:cubicBezTo>
                    <a:pt x="115" y="69"/>
                    <a:pt x="45" y="100"/>
                    <a:pt x="0" y="16"/>
                  </a:cubicBezTo>
                  <a:cubicBezTo>
                    <a:pt x="0" y="16"/>
                    <a:pt x="59" y="0"/>
                    <a:pt x="115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92"/>
            <p:cNvSpPr/>
            <p:nvPr/>
          </p:nvSpPr>
          <p:spPr bwMode="auto">
            <a:xfrm>
              <a:off x="1231642" y="4541467"/>
              <a:ext cx="225903" cy="124246"/>
            </a:xfrm>
            <a:custGeom>
              <a:avLst/>
              <a:gdLst>
                <a:gd name="T0" fmla="*/ 93 w 93"/>
                <a:gd name="T1" fmla="*/ 44 h 51"/>
                <a:gd name="T2" fmla="*/ 44 w 93"/>
                <a:gd name="T3" fmla="*/ 28 h 51"/>
                <a:gd name="T4" fmla="*/ 0 w 93"/>
                <a:gd name="T5" fmla="*/ 0 h 51"/>
                <a:gd name="T6" fmla="*/ 93 w 93"/>
                <a:gd name="T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1">
                  <a:moveTo>
                    <a:pt x="93" y="44"/>
                  </a:moveTo>
                  <a:cubicBezTo>
                    <a:pt x="93" y="44"/>
                    <a:pt x="80" y="46"/>
                    <a:pt x="44" y="28"/>
                  </a:cubicBezTo>
                  <a:cubicBezTo>
                    <a:pt x="10" y="12"/>
                    <a:pt x="0" y="0"/>
                    <a:pt x="0" y="0"/>
                  </a:cubicBezTo>
                  <a:cubicBezTo>
                    <a:pt x="32" y="51"/>
                    <a:pt x="75" y="48"/>
                    <a:pt x="93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93"/>
            <p:cNvSpPr/>
            <p:nvPr/>
          </p:nvSpPr>
          <p:spPr bwMode="auto">
            <a:xfrm>
              <a:off x="1611569" y="4784825"/>
              <a:ext cx="177642" cy="70851"/>
            </a:xfrm>
            <a:custGeom>
              <a:avLst/>
              <a:gdLst>
                <a:gd name="T0" fmla="*/ 70 w 73"/>
                <a:gd name="T1" fmla="*/ 29 h 29"/>
                <a:gd name="T2" fmla="*/ 41 w 73"/>
                <a:gd name="T3" fmla="*/ 20 h 29"/>
                <a:gd name="T4" fmla="*/ 0 w 73"/>
                <a:gd name="T5" fmla="*/ 6 h 29"/>
                <a:gd name="T6" fmla="*/ 4 w 73"/>
                <a:gd name="T7" fmla="*/ 0 h 29"/>
                <a:gd name="T8" fmla="*/ 42 w 73"/>
                <a:gd name="T9" fmla="*/ 13 h 29"/>
                <a:gd name="T10" fmla="*/ 73 w 73"/>
                <a:gd name="T11" fmla="*/ 23 h 29"/>
                <a:gd name="T12" fmla="*/ 70 w 73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9">
                  <a:moveTo>
                    <a:pt x="70" y="29"/>
                  </a:moveTo>
                  <a:cubicBezTo>
                    <a:pt x="59" y="23"/>
                    <a:pt x="50" y="22"/>
                    <a:pt x="41" y="20"/>
                  </a:cubicBezTo>
                  <a:cubicBezTo>
                    <a:pt x="30" y="18"/>
                    <a:pt x="18" y="16"/>
                    <a:pt x="0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0" y="9"/>
                    <a:pt x="31" y="11"/>
                    <a:pt x="42" y="13"/>
                  </a:cubicBezTo>
                  <a:cubicBezTo>
                    <a:pt x="52" y="14"/>
                    <a:pt x="61" y="16"/>
                    <a:pt x="73" y="23"/>
                  </a:cubicBezTo>
                  <a:lnTo>
                    <a:pt x="70" y="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94"/>
            <p:cNvSpPr/>
            <p:nvPr/>
          </p:nvSpPr>
          <p:spPr bwMode="auto">
            <a:xfrm>
              <a:off x="1389774" y="4656472"/>
              <a:ext cx="289566" cy="243358"/>
            </a:xfrm>
            <a:custGeom>
              <a:avLst/>
              <a:gdLst>
                <a:gd name="T0" fmla="*/ 119 w 119"/>
                <a:gd name="T1" fmla="*/ 64 h 100"/>
                <a:gd name="T2" fmla="*/ 0 w 119"/>
                <a:gd name="T3" fmla="*/ 21 h 100"/>
                <a:gd name="T4" fmla="*/ 119 w 119"/>
                <a:gd name="T5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00">
                  <a:moveTo>
                    <a:pt x="119" y="64"/>
                  </a:moveTo>
                  <a:cubicBezTo>
                    <a:pt x="119" y="64"/>
                    <a:pt x="51" y="100"/>
                    <a:pt x="0" y="21"/>
                  </a:cubicBezTo>
                  <a:cubicBezTo>
                    <a:pt x="0" y="21"/>
                    <a:pt x="56" y="0"/>
                    <a:pt x="119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5"/>
            <p:cNvSpPr/>
            <p:nvPr/>
          </p:nvSpPr>
          <p:spPr bwMode="auto">
            <a:xfrm>
              <a:off x="1416472" y="4717055"/>
              <a:ext cx="234117" cy="119112"/>
            </a:xfrm>
            <a:custGeom>
              <a:avLst/>
              <a:gdLst>
                <a:gd name="T0" fmla="*/ 96 w 96"/>
                <a:gd name="T1" fmla="*/ 37 h 49"/>
                <a:gd name="T2" fmla="*/ 45 w 96"/>
                <a:gd name="T3" fmla="*/ 26 h 49"/>
                <a:gd name="T4" fmla="*/ 0 w 96"/>
                <a:gd name="T5" fmla="*/ 0 h 49"/>
                <a:gd name="T6" fmla="*/ 96 w 96"/>
                <a:gd name="T7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9">
                  <a:moveTo>
                    <a:pt x="96" y="37"/>
                  </a:moveTo>
                  <a:cubicBezTo>
                    <a:pt x="96" y="37"/>
                    <a:pt x="83" y="40"/>
                    <a:pt x="45" y="26"/>
                  </a:cubicBezTo>
                  <a:cubicBezTo>
                    <a:pt x="10" y="12"/>
                    <a:pt x="0" y="0"/>
                    <a:pt x="0" y="0"/>
                  </a:cubicBezTo>
                  <a:cubicBezTo>
                    <a:pt x="36" y="49"/>
                    <a:pt x="78" y="43"/>
                    <a:pt x="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96"/>
            <p:cNvSpPr/>
            <p:nvPr/>
          </p:nvSpPr>
          <p:spPr bwMode="auto">
            <a:xfrm>
              <a:off x="798320" y="3202480"/>
              <a:ext cx="1326665" cy="1808248"/>
            </a:xfrm>
            <a:custGeom>
              <a:avLst/>
              <a:gdLst>
                <a:gd name="T0" fmla="*/ 535 w 545"/>
                <a:gd name="T1" fmla="*/ 742 h 744"/>
                <a:gd name="T2" fmla="*/ 495 w 545"/>
                <a:gd name="T3" fmla="*/ 731 h 744"/>
                <a:gd name="T4" fmla="*/ 460 w 545"/>
                <a:gd name="T5" fmla="*/ 716 h 744"/>
                <a:gd name="T6" fmla="*/ 406 w 545"/>
                <a:gd name="T7" fmla="*/ 685 h 744"/>
                <a:gd name="T8" fmla="*/ 376 w 545"/>
                <a:gd name="T9" fmla="*/ 665 h 744"/>
                <a:gd name="T10" fmla="*/ 314 w 545"/>
                <a:gd name="T11" fmla="*/ 616 h 744"/>
                <a:gd name="T12" fmla="*/ 283 w 545"/>
                <a:gd name="T13" fmla="*/ 588 h 744"/>
                <a:gd name="T14" fmla="*/ 243 w 545"/>
                <a:gd name="T15" fmla="*/ 551 h 744"/>
                <a:gd name="T16" fmla="*/ 220 w 545"/>
                <a:gd name="T17" fmla="*/ 527 h 744"/>
                <a:gd name="T18" fmla="*/ 190 w 545"/>
                <a:gd name="T19" fmla="*/ 492 h 744"/>
                <a:gd name="T20" fmla="*/ 170 w 545"/>
                <a:gd name="T21" fmla="*/ 464 h 744"/>
                <a:gd name="T22" fmla="*/ 138 w 545"/>
                <a:gd name="T23" fmla="*/ 416 h 744"/>
                <a:gd name="T24" fmla="*/ 115 w 545"/>
                <a:gd name="T25" fmla="*/ 377 h 744"/>
                <a:gd name="T26" fmla="*/ 94 w 545"/>
                <a:gd name="T27" fmla="*/ 338 h 744"/>
                <a:gd name="T28" fmla="*/ 59 w 545"/>
                <a:gd name="T29" fmla="*/ 260 h 744"/>
                <a:gd name="T30" fmla="*/ 32 w 545"/>
                <a:gd name="T31" fmla="*/ 186 h 744"/>
                <a:gd name="T32" fmla="*/ 18 w 545"/>
                <a:gd name="T33" fmla="*/ 135 h 744"/>
                <a:gd name="T34" fmla="*/ 9 w 545"/>
                <a:gd name="T35" fmla="*/ 90 h 744"/>
                <a:gd name="T36" fmla="*/ 2 w 545"/>
                <a:gd name="T37" fmla="*/ 42 h 744"/>
                <a:gd name="T38" fmla="*/ 0 w 545"/>
                <a:gd name="T39" fmla="*/ 11 h 744"/>
                <a:gd name="T40" fmla="*/ 11 w 545"/>
                <a:gd name="T41" fmla="*/ 0 h 744"/>
                <a:gd name="T42" fmla="*/ 12 w 545"/>
                <a:gd name="T43" fmla="*/ 24 h 744"/>
                <a:gd name="T44" fmla="*/ 16 w 545"/>
                <a:gd name="T45" fmla="*/ 63 h 744"/>
                <a:gd name="T46" fmla="*/ 26 w 545"/>
                <a:gd name="T47" fmla="*/ 117 h 744"/>
                <a:gd name="T48" fmla="*/ 34 w 545"/>
                <a:gd name="T49" fmla="*/ 148 h 744"/>
                <a:gd name="T50" fmla="*/ 56 w 545"/>
                <a:gd name="T51" fmla="*/ 218 h 744"/>
                <a:gd name="T52" fmla="*/ 87 w 545"/>
                <a:gd name="T53" fmla="*/ 293 h 744"/>
                <a:gd name="T54" fmla="*/ 115 w 545"/>
                <a:gd name="T55" fmla="*/ 352 h 744"/>
                <a:gd name="T56" fmla="*/ 137 w 545"/>
                <a:gd name="T57" fmla="*/ 391 h 744"/>
                <a:gd name="T58" fmla="*/ 173 w 545"/>
                <a:gd name="T59" fmla="*/ 448 h 744"/>
                <a:gd name="T60" fmla="*/ 187 w 545"/>
                <a:gd name="T61" fmla="*/ 466 h 744"/>
                <a:gd name="T62" fmla="*/ 214 w 545"/>
                <a:gd name="T63" fmla="*/ 501 h 744"/>
                <a:gd name="T64" fmla="*/ 244 w 545"/>
                <a:gd name="T65" fmla="*/ 535 h 744"/>
                <a:gd name="T66" fmla="*/ 259 w 545"/>
                <a:gd name="T67" fmla="*/ 550 h 744"/>
                <a:gd name="T68" fmla="*/ 306 w 545"/>
                <a:gd name="T69" fmla="*/ 594 h 744"/>
                <a:gd name="T70" fmla="*/ 352 w 545"/>
                <a:gd name="T71" fmla="*/ 634 h 744"/>
                <a:gd name="T72" fmla="*/ 396 w 545"/>
                <a:gd name="T73" fmla="*/ 667 h 744"/>
                <a:gd name="T74" fmla="*/ 438 w 545"/>
                <a:gd name="T75" fmla="*/ 694 h 744"/>
                <a:gd name="T76" fmla="*/ 487 w 545"/>
                <a:gd name="T77" fmla="*/ 718 h 744"/>
                <a:gd name="T78" fmla="*/ 536 w 545"/>
                <a:gd name="T79" fmla="*/ 73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5" h="744">
                  <a:moveTo>
                    <a:pt x="545" y="744"/>
                  </a:moveTo>
                  <a:cubicBezTo>
                    <a:pt x="545" y="744"/>
                    <a:pt x="542" y="744"/>
                    <a:pt x="535" y="742"/>
                  </a:cubicBezTo>
                  <a:cubicBezTo>
                    <a:pt x="528" y="741"/>
                    <a:pt x="517" y="738"/>
                    <a:pt x="505" y="734"/>
                  </a:cubicBezTo>
                  <a:cubicBezTo>
                    <a:pt x="502" y="733"/>
                    <a:pt x="498" y="732"/>
                    <a:pt x="495" y="731"/>
                  </a:cubicBezTo>
                  <a:cubicBezTo>
                    <a:pt x="491" y="730"/>
                    <a:pt x="488" y="728"/>
                    <a:pt x="484" y="726"/>
                  </a:cubicBezTo>
                  <a:cubicBezTo>
                    <a:pt x="477" y="723"/>
                    <a:pt x="468" y="720"/>
                    <a:pt x="460" y="716"/>
                  </a:cubicBezTo>
                  <a:cubicBezTo>
                    <a:pt x="452" y="712"/>
                    <a:pt x="443" y="707"/>
                    <a:pt x="434" y="702"/>
                  </a:cubicBezTo>
                  <a:cubicBezTo>
                    <a:pt x="424" y="697"/>
                    <a:pt x="415" y="691"/>
                    <a:pt x="406" y="685"/>
                  </a:cubicBezTo>
                  <a:cubicBezTo>
                    <a:pt x="401" y="682"/>
                    <a:pt x="396" y="679"/>
                    <a:pt x="391" y="675"/>
                  </a:cubicBezTo>
                  <a:cubicBezTo>
                    <a:pt x="386" y="672"/>
                    <a:pt x="381" y="668"/>
                    <a:pt x="376" y="665"/>
                  </a:cubicBezTo>
                  <a:cubicBezTo>
                    <a:pt x="366" y="657"/>
                    <a:pt x="356" y="650"/>
                    <a:pt x="345" y="642"/>
                  </a:cubicBezTo>
                  <a:cubicBezTo>
                    <a:pt x="335" y="633"/>
                    <a:pt x="325" y="625"/>
                    <a:pt x="314" y="616"/>
                  </a:cubicBezTo>
                  <a:cubicBezTo>
                    <a:pt x="309" y="612"/>
                    <a:pt x="304" y="607"/>
                    <a:pt x="298" y="603"/>
                  </a:cubicBezTo>
                  <a:cubicBezTo>
                    <a:pt x="293" y="598"/>
                    <a:pt x="288" y="593"/>
                    <a:pt x="283" y="588"/>
                  </a:cubicBezTo>
                  <a:cubicBezTo>
                    <a:pt x="272" y="578"/>
                    <a:pt x="262" y="568"/>
                    <a:pt x="251" y="558"/>
                  </a:cubicBezTo>
                  <a:cubicBezTo>
                    <a:pt x="248" y="556"/>
                    <a:pt x="246" y="554"/>
                    <a:pt x="243" y="551"/>
                  </a:cubicBezTo>
                  <a:cubicBezTo>
                    <a:pt x="235" y="543"/>
                    <a:pt x="235" y="543"/>
                    <a:pt x="235" y="543"/>
                  </a:cubicBezTo>
                  <a:cubicBezTo>
                    <a:pt x="230" y="537"/>
                    <a:pt x="225" y="532"/>
                    <a:pt x="220" y="527"/>
                  </a:cubicBezTo>
                  <a:cubicBezTo>
                    <a:pt x="215" y="521"/>
                    <a:pt x="210" y="515"/>
                    <a:pt x="205" y="509"/>
                  </a:cubicBezTo>
                  <a:cubicBezTo>
                    <a:pt x="200" y="503"/>
                    <a:pt x="195" y="498"/>
                    <a:pt x="190" y="492"/>
                  </a:cubicBezTo>
                  <a:cubicBezTo>
                    <a:pt x="186" y="486"/>
                    <a:pt x="181" y="479"/>
                    <a:pt x="177" y="473"/>
                  </a:cubicBezTo>
                  <a:cubicBezTo>
                    <a:pt x="170" y="464"/>
                    <a:pt x="170" y="464"/>
                    <a:pt x="170" y="464"/>
                  </a:cubicBezTo>
                  <a:cubicBezTo>
                    <a:pt x="163" y="455"/>
                    <a:pt x="163" y="455"/>
                    <a:pt x="163" y="455"/>
                  </a:cubicBezTo>
                  <a:cubicBezTo>
                    <a:pt x="155" y="442"/>
                    <a:pt x="146" y="430"/>
                    <a:pt x="138" y="416"/>
                  </a:cubicBezTo>
                  <a:cubicBezTo>
                    <a:pt x="134" y="410"/>
                    <a:pt x="130" y="403"/>
                    <a:pt x="126" y="397"/>
                  </a:cubicBezTo>
                  <a:cubicBezTo>
                    <a:pt x="122" y="391"/>
                    <a:pt x="119" y="384"/>
                    <a:pt x="115" y="377"/>
                  </a:cubicBezTo>
                  <a:cubicBezTo>
                    <a:pt x="111" y="371"/>
                    <a:pt x="108" y="364"/>
                    <a:pt x="104" y="358"/>
                  </a:cubicBezTo>
                  <a:cubicBezTo>
                    <a:pt x="101" y="351"/>
                    <a:pt x="97" y="344"/>
                    <a:pt x="94" y="338"/>
                  </a:cubicBezTo>
                  <a:cubicBezTo>
                    <a:pt x="87" y="325"/>
                    <a:pt x="81" y="312"/>
                    <a:pt x="75" y="298"/>
                  </a:cubicBezTo>
                  <a:cubicBezTo>
                    <a:pt x="69" y="286"/>
                    <a:pt x="64" y="272"/>
                    <a:pt x="59" y="260"/>
                  </a:cubicBezTo>
                  <a:cubicBezTo>
                    <a:pt x="53" y="247"/>
                    <a:pt x="49" y="234"/>
                    <a:pt x="44" y="222"/>
                  </a:cubicBezTo>
                  <a:cubicBezTo>
                    <a:pt x="40" y="210"/>
                    <a:pt x="36" y="197"/>
                    <a:pt x="32" y="186"/>
                  </a:cubicBezTo>
                  <a:cubicBezTo>
                    <a:pt x="28" y="174"/>
                    <a:pt x="25" y="162"/>
                    <a:pt x="22" y="151"/>
                  </a:cubicBezTo>
                  <a:cubicBezTo>
                    <a:pt x="21" y="146"/>
                    <a:pt x="20" y="140"/>
                    <a:pt x="18" y="135"/>
                  </a:cubicBezTo>
                  <a:cubicBezTo>
                    <a:pt x="17" y="130"/>
                    <a:pt x="16" y="124"/>
                    <a:pt x="15" y="119"/>
                  </a:cubicBezTo>
                  <a:cubicBezTo>
                    <a:pt x="12" y="109"/>
                    <a:pt x="10" y="99"/>
                    <a:pt x="9" y="90"/>
                  </a:cubicBezTo>
                  <a:cubicBezTo>
                    <a:pt x="7" y="81"/>
                    <a:pt x="6" y="72"/>
                    <a:pt x="4" y="64"/>
                  </a:cubicBezTo>
                  <a:cubicBezTo>
                    <a:pt x="4" y="56"/>
                    <a:pt x="3" y="49"/>
                    <a:pt x="2" y="42"/>
                  </a:cubicBezTo>
                  <a:cubicBezTo>
                    <a:pt x="1" y="36"/>
                    <a:pt x="1" y="30"/>
                    <a:pt x="1" y="24"/>
                  </a:cubicBezTo>
                  <a:cubicBezTo>
                    <a:pt x="0" y="19"/>
                    <a:pt x="0" y="15"/>
                    <a:pt x="0" y="11"/>
                  </a:cubicBezTo>
                  <a:cubicBezTo>
                    <a:pt x="0" y="4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4"/>
                    <a:pt x="11" y="11"/>
                  </a:cubicBezTo>
                  <a:cubicBezTo>
                    <a:pt x="12" y="14"/>
                    <a:pt x="12" y="19"/>
                    <a:pt x="12" y="24"/>
                  </a:cubicBezTo>
                  <a:cubicBezTo>
                    <a:pt x="12" y="29"/>
                    <a:pt x="13" y="35"/>
                    <a:pt x="14" y="41"/>
                  </a:cubicBezTo>
                  <a:cubicBezTo>
                    <a:pt x="14" y="48"/>
                    <a:pt x="15" y="55"/>
                    <a:pt x="16" y="63"/>
                  </a:cubicBezTo>
                  <a:cubicBezTo>
                    <a:pt x="17" y="71"/>
                    <a:pt x="19" y="79"/>
                    <a:pt x="20" y="88"/>
                  </a:cubicBezTo>
                  <a:cubicBezTo>
                    <a:pt x="22" y="97"/>
                    <a:pt x="24" y="107"/>
                    <a:pt x="26" y="117"/>
                  </a:cubicBezTo>
                  <a:cubicBezTo>
                    <a:pt x="28" y="122"/>
                    <a:pt x="29" y="127"/>
                    <a:pt x="30" y="132"/>
                  </a:cubicBezTo>
                  <a:cubicBezTo>
                    <a:pt x="31" y="137"/>
                    <a:pt x="33" y="143"/>
                    <a:pt x="34" y="148"/>
                  </a:cubicBezTo>
                  <a:cubicBezTo>
                    <a:pt x="37" y="159"/>
                    <a:pt x="40" y="170"/>
                    <a:pt x="44" y="182"/>
                  </a:cubicBezTo>
                  <a:cubicBezTo>
                    <a:pt x="48" y="193"/>
                    <a:pt x="52" y="206"/>
                    <a:pt x="56" y="218"/>
                  </a:cubicBezTo>
                  <a:cubicBezTo>
                    <a:pt x="61" y="230"/>
                    <a:pt x="65" y="242"/>
                    <a:pt x="71" y="255"/>
                  </a:cubicBezTo>
                  <a:cubicBezTo>
                    <a:pt x="76" y="268"/>
                    <a:pt x="81" y="281"/>
                    <a:pt x="87" y="293"/>
                  </a:cubicBezTo>
                  <a:cubicBezTo>
                    <a:pt x="93" y="306"/>
                    <a:pt x="99" y="319"/>
                    <a:pt x="105" y="332"/>
                  </a:cubicBezTo>
                  <a:cubicBezTo>
                    <a:pt x="109" y="339"/>
                    <a:pt x="112" y="345"/>
                    <a:pt x="115" y="352"/>
                  </a:cubicBezTo>
                  <a:cubicBezTo>
                    <a:pt x="119" y="358"/>
                    <a:pt x="122" y="365"/>
                    <a:pt x="126" y="371"/>
                  </a:cubicBezTo>
                  <a:cubicBezTo>
                    <a:pt x="130" y="378"/>
                    <a:pt x="133" y="384"/>
                    <a:pt x="137" y="391"/>
                  </a:cubicBezTo>
                  <a:cubicBezTo>
                    <a:pt x="141" y="397"/>
                    <a:pt x="145" y="403"/>
                    <a:pt x="149" y="410"/>
                  </a:cubicBezTo>
                  <a:cubicBezTo>
                    <a:pt x="156" y="423"/>
                    <a:pt x="165" y="435"/>
                    <a:pt x="173" y="448"/>
                  </a:cubicBezTo>
                  <a:cubicBezTo>
                    <a:pt x="180" y="457"/>
                    <a:pt x="180" y="457"/>
                    <a:pt x="180" y="457"/>
                  </a:cubicBezTo>
                  <a:cubicBezTo>
                    <a:pt x="187" y="466"/>
                    <a:pt x="187" y="466"/>
                    <a:pt x="187" y="466"/>
                  </a:cubicBezTo>
                  <a:cubicBezTo>
                    <a:pt x="191" y="472"/>
                    <a:pt x="196" y="478"/>
                    <a:pt x="200" y="484"/>
                  </a:cubicBezTo>
                  <a:cubicBezTo>
                    <a:pt x="204" y="490"/>
                    <a:pt x="209" y="496"/>
                    <a:pt x="214" y="501"/>
                  </a:cubicBezTo>
                  <a:cubicBezTo>
                    <a:pt x="219" y="507"/>
                    <a:pt x="223" y="513"/>
                    <a:pt x="228" y="518"/>
                  </a:cubicBezTo>
                  <a:cubicBezTo>
                    <a:pt x="234" y="524"/>
                    <a:pt x="239" y="529"/>
                    <a:pt x="244" y="535"/>
                  </a:cubicBezTo>
                  <a:cubicBezTo>
                    <a:pt x="251" y="543"/>
                    <a:pt x="251" y="543"/>
                    <a:pt x="251" y="543"/>
                  </a:cubicBezTo>
                  <a:cubicBezTo>
                    <a:pt x="254" y="545"/>
                    <a:pt x="257" y="548"/>
                    <a:pt x="259" y="550"/>
                  </a:cubicBezTo>
                  <a:cubicBezTo>
                    <a:pt x="270" y="560"/>
                    <a:pt x="280" y="570"/>
                    <a:pt x="290" y="580"/>
                  </a:cubicBezTo>
                  <a:cubicBezTo>
                    <a:pt x="296" y="585"/>
                    <a:pt x="301" y="590"/>
                    <a:pt x="306" y="594"/>
                  </a:cubicBezTo>
                  <a:cubicBezTo>
                    <a:pt x="311" y="599"/>
                    <a:pt x="316" y="603"/>
                    <a:pt x="321" y="608"/>
                  </a:cubicBezTo>
                  <a:cubicBezTo>
                    <a:pt x="332" y="617"/>
                    <a:pt x="342" y="625"/>
                    <a:pt x="352" y="634"/>
                  </a:cubicBezTo>
                  <a:cubicBezTo>
                    <a:pt x="362" y="642"/>
                    <a:pt x="372" y="649"/>
                    <a:pt x="382" y="657"/>
                  </a:cubicBezTo>
                  <a:cubicBezTo>
                    <a:pt x="387" y="660"/>
                    <a:pt x="392" y="664"/>
                    <a:pt x="396" y="667"/>
                  </a:cubicBezTo>
                  <a:cubicBezTo>
                    <a:pt x="401" y="671"/>
                    <a:pt x="406" y="674"/>
                    <a:pt x="411" y="677"/>
                  </a:cubicBezTo>
                  <a:cubicBezTo>
                    <a:pt x="420" y="683"/>
                    <a:pt x="429" y="689"/>
                    <a:pt x="438" y="694"/>
                  </a:cubicBezTo>
                  <a:cubicBezTo>
                    <a:pt x="447" y="699"/>
                    <a:pt x="456" y="703"/>
                    <a:pt x="464" y="708"/>
                  </a:cubicBezTo>
                  <a:cubicBezTo>
                    <a:pt x="472" y="712"/>
                    <a:pt x="480" y="715"/>
                    <a:pt x="487" y="718"/>
                  </a:cubicBezTo>
                  <a:cubicBezTo>
                    <a:pt x="495" y="722"/>
                    <a:pt x="501" y="724"/>
                    <a:pt x="507" y="727"/>
                  </a:cubicBezTo>
                  <a:cubicBezTo>
                    <a:pt x="520" y="732"/>
                    <a:pt x="529" y="736"/>
                    <a:pt x="536" y="739"/>
                  </a:cubicBezTo>
                  <a:cubicBezTo>
                    <a:pt x="542" y="743"/>
                    <a:pt x="545" y="744"/>
                    <a:pt x="545" y="7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97"/>
            <p:cNvSpPr/>
            <p:nvPr/>
          </p:nvSpPr>
          <p:spPr bwMode="auto">
            <a:xfrm>
              <a:off x="677154" y="2929343"/>
              <a:ext cx="231037" cy="309076"/>
            </a:xfrm>
            <a:custGeom>
              <a:avLst/>
              <a:gdLst>
                <a:gd name="T0" fmla="*/ 57 w 95"/>
                <a:gd name="T1" fmla="*/ 127 h 127"/>
                <a:gd name="T2" fmla="*/ 56 w 95"/>
                <a:gd name="T3" fmla="*/ 0 h 127"/>
                <a:gd name="T4" fmla="*/ 57 w 95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7">
                  <a:moveTo>
                    <a:pt x="57" y="127"/>
                  </a:moveTo>
                  <a:cubicBezTo>
                    <a:pt x="57" y="127"/>
                    <a:pt x="0" y="77"/>
                    <a:pt x="56" y="0"/>
                  </a:cubicBezTo>
                  <a:cubicBezTo>
                    <a:pt x="56" y="0"/>
                    <a:pt x="95" y="46"/>
                    <a:pt x="57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98"/>
            <p:cNvSpPr/>
            <p:nvPr/>
          </p:nvSpPr>
          <p:spPr bwMode="auto">
            <a:xfrm>
              <a:off x="732602" y="2959121"/>
              <a:ext cx="81120" cy="250547"/>
            </a:xfrm>
            <a:custGeom>
              <a:avLst/>
              <a:gdLst>
                <a:gd name="T0" fmla="*/ 32 w 33"/>
                <a:gd name="T1" fmla="*/ 103 h 103"/>
                <a:gd name="T2" fmla="*/ 25 w 33"/>
                <a:gd name="T3" fmla="*/ 52 h 103"/>
                <a:gd name="T4" fmla="*/ 33 w 33"/>
                <a:gd name="T5" fmla="*/ 0 h 103"/>
                <a:gd name="T6" fmla="*/ 32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32" y="103"/>
                  </a:moveTo>
                  <a:cubicBezTo>
                    <a:pt x="32" y="103"/>
                    <a:pt x="25" y="92"/>
                    <a:pt x="25" y="52"/>
                  </a:cubicBezTo>
                  <a:cubicBezTo>
                    <a:pt x="26" y="14"/>
                    <a:pt x="33" y="0"/>
                    <a:pt x="33" y="0"/>
                  </a:cubicBezTo>
                  <a:cubicBezTo>
                    <a:pt x="0" y="51"/>
                    <a:pt x="20" y="88"/>
                    <a:pt x="32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99"/>
            <p:cNvSpPr/>
            <p:nvPr/>
          </p:nvSpPr>
          <p:spPr bwMode="auto">
            <a:xfrm>
              <a:off x="3070696" y="3352397"/>
              <a:ext cx="53395" cy="165319"/>
            </a:xfrm>
            <a:custGeom>
              <a:avLst/>
              <a:gdLst>
                <a:gd name="T0" fmla="*/ 21 w 22"/>
                <a:gd name="T1" fmla="*/ 68 h 68"/>
                <a:gd name="T2" fmla="*/ 13 w 22"/>
                <a:gd name="T3" fmla="*/ 68 h 68"/>
                <a:gd name="T4" fmla="*/ 8 w 22"/>
                <a:gd name="T5" fmla="*/ 42 h 68"/>
                <a:gd name="T6" fmla="*/ 2 w 22"/>
                <a:gd name="T7" fmla="*/ 0 h 68"/>
                <a:gd name="T8" fmla="*/ 9 w 22"/>
                <a:gd name="T9" fmla="*/ 1 h 68"/>
                <a:gd name="T10" fmla="*/ 15 w 22"/>
                <a:gd name="T11" fmla="*/ 39 h 68"/>
                <a:gd name="T12" fmla="*/ 21 w 22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8">
                  <a:moveTo>
                    <a:pt x="21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4" y="57"/>
                    <a:pt x="11" y="50"/>
                    <a:pt x="8" y="42"/>
                  </a:cubicBezTo>
                  <a:cubicBezTo>
                    <a:pt x="4" y="31"/>
                    <a:pt x="0" y="19"/>
                    <a:pt x="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8"/>
                    <a:pt x="11" y="29"/>
                    <a:pt x="15" y="39"/>
                  </a:cubicBezTo>
                  <a:cubicBezTo>
                    <a:pt x="18" y="48"/>
                    <a:pt x="22" y="56"/>
                    <a:pt x="21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0"/>
            <p:cNvSpPr/>
            <p:nvPr/>
          </p:nvSpPr>
          <p:spPr bwMode="auto">
            <a:xfrm>
              <a:off x="2930020" y="3151138"/>
              <a:ext cx="240278" cy="284432"/>
            </a:xfrm>
            <a:custGeom>
              <a:avLst/>
              <a:gdLst>
                <a:gd name="T0" fmla="*/ 66 w 99"/>
                <a:gd name="T1" fmla="*/ 117 h 117"/>
                <a:gd name="T2" fmla="*/ 19 w 99"/>
                <a:gd name="T3" fmla="*/ 0 h 117"/>
                <a:gd name="T4" fmla="*/ 66 w 99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7">
                  <a:moveTo>
                    <a:pt x="66" y="117"/>
                  </a:moveTo>
                  <a:cubicBezTo>
                    <a:pt x="66" y="117"/>
                    <a:pt x="99" y="49"/>
                    <a:pt x="19" y="0"/>
                  </a:cubicBezTo>
                  <a:cubicBezTo>
                    <a:pt x="19" y="0"/>
                    <a:pt x="0" y="57"/>
                    <a:pt x="66" y="1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1"/>
            <p:cNvSpPr/>
            <p:nvPr/>
          </p:nvSpPr>
          <p:spPr bwMode="auto">
            <a:xfrm>
              <a:off x="2985469" y="3177836"/>
              <a:ext cx="122193" cy="228983"/>
            </a:xfrm>
            <a:custGeom>
              <a:avLst/>
              <a:gdLst>
                <a:gd name="T0" fmla="*/ 40 w 50"/>
                <a:gd name="T1" fmla="*/ 94 h 94"/>
                <a:gd name="T2" fmla="*/ 27 w 50"/>
                <a:gd name="T3" fmla="*/ 44 h 94"/>
                <a:gd name="T4" fmla="*/ 0 w 50"/>
                <a:gd name="T5" fmla="*/ 0 h 94"/>
                <a:gd name="T6" fmla="*/ 40 w 5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4">
                  <a:moveTo>
                    <a:pt x="40" y="94"/>
                  </a:moveTo>
                  <a:cubicBezTo>
                    <a:pt x="40" y="94"/>
                    <a:pt x="43" y="82"/>
                    <a:pt x="27" y="44"/>
                  </a:cubicBezTo>
                  <a:cubicBezTo>
                    <a:pt x="12" y="10"/>
                    <a:pt x="0" y="0"/>
                    <a:pt x="0" y="0"/>
                  </a:cubicBezTo>
                  <a:cubicBezTo>
                    <a:pt x="50" y="34"/>
                    <a:pt x="45" y="76"/>
                    <a:pt x="40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2"/>
            <p:cNvSpPr/>
            <p:nvPr/>
          </p:nvSpPr>
          <p:spPr bwMode="auto">
            <a:xfrm>
              <a:off x="3010112" y="3574193"/>
              <a:ext cx="41073" cy="170454"/>
            </a:xfrm>
            <a:custGeom>
              <a:avLst/>
              <a:gdLst>
                <a:gd name="T0" fmla="*/ 15 w 17"/>
                <a:gd name="T1" fmla="*/ 70 h 70"/>
                <a:gd name="T2" fmla="*/ 8 w 17"/>
                <a:gd name="T3" fmla="*/ 69 h 70"/>
                <a:gd name="T4" fmla="*/ 6 w 17"/>
                <a:gd name="T5" fmla="*/ 42 h 70"/>
                <a:gd name="T6" fmla="*/ 4 w 17"/>
                <a:gd name="T7" fmla="*/ 0 h 70"/>
                <a:gd name="T8" fmla="*/ 11 w 17"/>
                <a:gd name="T9" fmla="*/ 2 h 70"/>
                <a:gd name="T10" fmla="*/ 13 w 17"/>
                <a:gd name="T11" fmla="*/ 40 h 70"/>
                <a:gd name="T12" fmla="*/ 15 w 17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0">
                  <a:moveTo>
                    <a:pt x="15" y="70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10" y="59"/>
                    <a:pt x="8" y="51"/>
                    <a:pt x="6" y="42"/>
                  </a:cubicBezTo>
                  <a:cubicBezTo>
                    <a:pt x="3" y="31"/>
                    <a:pt x="0" y="19"/>
                    <a:pt x="4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9"/>
                    <a:pt x="10" y="30"/>
                    <a:pt x="13" y="40"/>
                  </a:cubicBezTo>
                  <a:cubicBezTo>
                    <a:pt x="15" y="50"/>
                    <a:pt x="17" y="58"/>
                    <a:pt x="15" y="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3"/>
            <p:cNvSpPr/>
            <p:nvPr/>
          </p:nvSpPr>
          <p:spPr bwMode="auto">
            <a:xfrm>
              <a:off x="2880732" y="3362666"/>
              <a:ext cx="243359" cy="296754"/>
            </a:xfrm>
            <a:custGeom>
              <a:avLst/>
              <a:gdLst>
                <a:gd name="T0" fmla="*/ 59 w 100"/>
                <a:gd name="T1" fmla="*/ 122 h 122"/>
                <a:gd name="T2" fmla="*/ 25 w 100"/>
                <a:gd name="T3" fmla="*/ 0 h 122"/>
                <a:gd name="T4" fmla="*/ 59 w 10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22">
                  <a:moveTo>
                    <a:pt x="59" y="122"/>
                  </a:moveTo>
                  <a:cubicBezTo>
                    <a:pt x="59" y="122"/>
                    <a:pt x="100" y="57"/>
                    <a:pt x="25" y="0"/>
                  </a:cubicBezTo>
                  <a:cubicBezTo>
                    <a:pt x="25" y="0"/>
                    <a:pt x="0" y="55"/>
                    <a:pt x="59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4"/>
            <p:cNvSpPr/>
            <p:nvPr/>
          </p:nvSpPr>
          <p:spPr bwMode="auto">
            <a:xfrm>
              <a:off x="2951583" y="3389363"/>
              <a:ext cx="109871" cy="240278"/>
            </a:xfrm>
            <a:custGeom>
              <a:avLst/>
              <a:gdLst>
                <a:gd name="T0" fmla="*/ 29 w 45"/>
                <a:gd name="T1" fmla="*/ 99 h 99"/>
                <a:gd name="T2" fmla="*/ 21 w 45"/>
                <a:gd name="T3" fmla="*/ 48 h 99"/>
                <a:gd name="T4" fmla="*/ 0 w 45"/>
                <a:gd name="T5" fmla="*/ 0 h 99"/>
                <a:gd name="T6" fmla="*/ 29 w 4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9">
                  <a:moveTo>
                    <a:pt x="29" y="99"/>
                  </a:moveTo>
                  <a:cubicBezTo>
                    <a:pt x="29" y="99"/>
                    <a:pt x="33" y="86"/>
                    <a:pt x="21" y="48"/>
                  </a:cubicBezTo>
                  <a:cubicBezTo>
                    <a:pt x="10" y="11"/>
                    <a:pt x="0" y="0"/>
                    <a:pt x="0" y="0"/>
                  </a:cubicBezTo>
                  <a:cubicBezTo>
                    <a:pt x="45" y="40"/>
                    <a:pt x="36" y="81"/>
                    <a:pt x="29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5"/>
            <p:cNvSpPr/>
            <p:nvPr/>
          </p:nvSpPr>
          <p:spPr bwMode="auto">
            <a:xfrm>
              <a:off x="2930020" y="3787773"/>
              <a:ext cx="31832" cy="172508"/>
            </a:xfrm>
            <a:custGeom>
              <a:avLst/>
              <a:gdLst>
                <a:gd name="T0" fmla="*/ 9 w 13"/>
                <a:gd name="T1" fmla="*/ 71 h 71"/>
                <a:gd name="T2" fmla="*/ 2 w 13"/>
                <a:gd name="T3" fmla="*/ 69 h 71"/>
                <a:gd name="T4" fmla="*/ 3 w 13"/>
                <a:gd name="T5" fmla="*/ 42 h 71"/>
                <a:gd name="T6" fmla="*/ 6 w 13"/>
                <a:gd name="T7" fmla="*/ 0 h 71"/>
                <a:gd name="T8" fmla="*/ 13 w 13"/>
                <a:gd name="T9" fmla="*/ 2 h 71"/>
                <a:gd name="T10" fmla="*/ 10 w 13"/>
                <a:gd name="T11" fmla="*/ 41 h 71"/>
                <a:gd name="T12" fmla="*/ 9 w 13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1">
                  <a:moveTo>
                    <a:pt x="9" y="71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5" y="59"/>
                    <a:pt x="4" y="51"/>
                    <a:pt x="3" y="42"/>
                  </a:cubicBezTo>
                  <a:cubicBezTo>
                    <a:pt x="2" y="31"/>
                    <a:pt x="0" y="19"/>
                    <a:pt x="6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7" y="19"/>
                    <a:pt x="9" y="30"/>
                    <a:pt x="10" y="41"/>
                  </a:cubicBezTo>
                  <a:cubicBezTo>
                    <a:pt x="12" y="51"/>
                    <a:pt x="13" y="59"/>
                    <a:pt x="9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6"/>
            <p:cNvSpPr/>
            <p:nvPr/>
          </p:nvSpPr>
          <p:spPr bwMode="auto">
            <a:xfrm>
              <a:off x="2815015" y="3569058"/>
              <a:ext cx="241305" cy="303942"/>
            </a:xfrm>
            <a:custGeom>
              <a:avLst/>
              <a:gdLst>
                <a:gd name="T0" fmla="*/ 51 w 99"/>
                <a:gd name="T1" fmla="*/ 125 h 125"/>
                <a:gd name="T2" fmla="*/ 31 w 99"/>
                <a:gd name="T3" fmla="*/ 0 h 125"/>
                <a:gd name="T4" fmla="*/ 51 w 99"/>
                <a:gd name="T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25">
                  <a:moveTo>
                    <a:pt x="51" y="125"/>
                  </a:moveTo>
                  <a:cubicBezTo>
                    <a:pt x="51" y="125"/>
                    <a:pt x="99" y="65"/>
                    <a:pt x="31" y="0"/>
                  </a:cubicBezTo>
                  <a:cubicBezTo>
                    <a:pt x="31" y="0"/>
                    <a:pt x="0" y="52"/>
                    <a:pt x="51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07"/>
            <p:cNvSpPr/>
            <p:nvPr/>
          </p:nvSpPr>
          <p:spPr bwMode="auto">
            <a:xfrm>
              <a:off x="2896135" y="3595756"/>
              <a:ext cx="99603" cy="248493"/>
            </a:xfrm>
            <a:custGeom>
              <a:avLst/>
              <a:gdLst>
                <a:gd name="T0" fmla="*/ 18 w 41"/>
                <a:gd name="T1" fmla="*/ 102 h 102"/>
                <a:gd name="T2" fmla="*/ 16 w 41"/>
                <a:gd name="T3" fmla="*/ 50 h 102"/>
                <a:gd name="T4" fmla="*/ 0 w 41"/>
                <a:gd name="T5" fmla="*/ 0 h 102"/>
                <a:gd name="T6" fmla="*/ 18 w 41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2">
                  <a:moveTo>
                    <a:pt x="18" y="102"/>
                  </a:moveTo>
                  <a:cubicBezTo>
                    <a:pt x="18" y="102"/>
                    <a:pt x="24" y="90"/>
                    <a:pt x="16" y="50"/>
                  </a:cubicBezTo>
                  <a:cubicBezTo>
                    <a:pt x="9" y="13"/>
                    <a:pt x="0" y="0"/>
                    <a:pt x="0" y="0"/>
                  </a:cubicBezTo>
                  <a:cubicBezTo>
                    <a:pt x="41" y="45"/>
                    <a:pt x="27" y="85"/>
                    <a:pt x="18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08"/>
            <p:cNvSpPr/>
            <p:nvPr/>
          </p:nvSpPr>
          <p:spPr bwMode="auto">
            <a:xfrm>
              <a:off x="2830417" y="3999300"/>
              <a:ext cx="35939" cy="170454"/>
            </a:xfrm>
            <a:custGeom>
              <a:avLst/>
              <a:gdLst>
                <a:gd name="T0" fmla="*/ 7 w 15"/>
                <a:gd name="T1" fmla="*/ 70 h 70"/>
                <a:gd name="T2" fmla="*/ 0 w 15"/>
                <a:gd name="T3" fmla="*/ 68 h 70"/>
                <a:gd name="T4" fmla="*/ 2 w 15"/>
                <a:gd name="T5" fmla="*/ 41 h 70"/>
                <a:gd name="T6" fmla="*/ 8 w 15"/>
                <a:gd name="T7" fmla="*/ 0 h 70"/>
                <a:gd name="T8" fmla="*/ 15 w 15"/>
                <a:gd name="T9" fmla="*/ 2 h 70"/>
                <a:gd name="T10" fmla="*/ 10 w 15"/>
                <a:gd name="T11" fmla="*/ 41 h 70"/>
                <a:gd name="T12" fmla="*/ 7 w 1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0">
                  <a:moveTo>
                    <a:pt x="7" y="7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" y="58"/>
                    <a:pt x="3" y="50"/>
                    <a:pt x="2" y="41"/>
                  </a:cubicBezTo>
                  <a:cubicBezTo>
                    <a:pt x="2" y="30"/>
                    <a:pt x="1" y="18"/>
                    <a:pt x="8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8" y="19"/>
                    <a:pt x="9" y="30"/>
                    <a:pt x="10" y="41"/>
                  </a:cubicBezTo>
                  <a:cubicBezTo>
                    <a:pt x="10" y="50"/>
                    <a:pt x="11" y="59"/>
                    <a:pt x="7" y="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09"/>
            <p:cNvSpPr/>
            <p:nvPr/>
          </p:nvSpPr>
          <p:spPr bwMode="auto">
            <a:xfrm>
              <a:off x="2725681" y="3775451"/>
              <a:ext cx="238225" cy="307022"/>
            </a:xfrm>
            <a:custGeom>
              <a:avLst/>
              <a:gdLst>
                <a:gd name="T0" fmla="*/ 47 w 98"/>
                <a:gd name="T1" fmla="*/ 126 h 126"/>
                <a:gd name="T2" fmla="*/ 34 w 98"/>
                <a:gd name="T3" fmla="*/ 0 h 126"/>
                <a:gd name="T4" fmla="*/ 47 w 98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26">
                  <a:moveTo>
                    <a:pt x="47" y="126"/>
                  </a:moveTo>
                  <a:cubicBezTo>
                    <a:pt x="47" y="126"/>
                    <a:pt x="98" y="70"/>
                    <a:pt x="34" y="0"/>
                  </a:cubicBezTo>
                  <a:cubicBezTo>
                    <a:pt x="34" y="0"/>
                    <a:pt x="0" y="50"/>
                    <a:pt x="47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10"/>
            <p:cNvSpPr/>
            <p:nvPr/>
          </p:nvSpPr>
          <p:spPr bwMode="auto">
            <a:xfrm>
              <a:off x="2812961" y="3805229"/>
              <a:ext cx="92415" cy="247466"/>
            </a:xfrm>
            <a:custGeom>
              <a:avLst/>
              <a:gdLst>
                <a:gd name="T0" fmla="*/ 12 w 38"/>
                <a:gd name="T1" fmla="*/ 102 h 102"/>
                <a:gd name="T2" fmla="*/ 13 w 38"/>
                <a:gd name="T3" fmla="*/ 50 h 102"/>
                <a:gd name="T4" fmla="*/ 0 w 38"/>
                <a:gd name="T5" fmla="*/ 0 h 102"/>
                <a:gd name="T6" fmla="*/ 12 w 3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02">
                  <a:moveTo>
                    <a:pt x="12" y="102"/>
                  </a:moveTo>
                  <a:cubicBezTo>
                    <a:pt x="12" y="102"/>
                    <a:pt x="18" y="90"/>
                    <a:pt x="13" y="50"/>
                  </a:cubicBezTo>
                  <a:cubicBezTo>
                    <a:pt x="8" y="13"/>
                    <a:pt x="0" y="0"/>
                    <a:pt x="0" y="0"/>
                  </a:cubicBezTo>
                  <a:cubicBezTo>
                    <a:pt x="38" y="47"/>
                    <a:pt x="22" y="86"/>
                    <a:pt x="12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11"/>
            <p:cNvSpPr/>
            <p:nvPr/>
          </p:nvSpPr>
          <p:spPr bwMode="auto">
            <a:xfrm>
              <a:off x="2691795" y="4206720"/>
              <a:ext cx="53395" cy="172508"/>
            </a:xfrm>
            <a:custGeom>
              <a:avLst/>
              <a:gdLst>
                <a:gd name="T0" fmla="*/ 6 w 22"/>
                <a:gd name="T1" fmla="*/ 71 h 71"/>
                <a:gd name="T2" fmla="*/ 0 w 22"/>
                <a:gd name="T3" fmla="*/ 67 h 71"/>
                <a:gd name="T4" fmla="*/ 5 w 22"/>
                <a:gd name="T5" fmla="*/ 41 h 71"/>
                <a:gd name="T6" fmla="*/ 15 w 22"/>
                <a:gd name="T7" fmla="*/ 0 h 71"/>
                <a:gd name="T8" fmla="*/ 22 w 22"/>
                <a:gd name="T9" fmla="*/ 4 h 71"/>
                <a:gd name="T10" fmla="*/ 12 w 22"/>
                <a:gd name="T11" fmla="*/ 41 h 71"/>
                <a:gd name="T12" fmla="*/ 6 w 2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1">
                  <a:moveTo>
                    <a:pt x="6" y="71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4" y="58"/>
                    <a:pt x="5" y="50"/>
                    <a:pt x="5" y="41"/>
                  </a:cubicBezTo>
                  <a:cubicBezTo>
                    <a:pt x="6" y="30"/>
                    <a:pt x="6" y="17"/>
                    <a:pt x="15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3" y="19"/>
                    <a:pt x="13" y="31"/>
                    <a:pt x="12" y="41"/>
                  </a:cubicBezTo>
                  <a:cubicBezTo>
                    <a:pt x="12" y="51"/>
                    <a:pt x="12" y="60"/>
                    <a:pt x="6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12"/>
            <p:cNvSpPr/>
            <p:nvPr/>
          </p:nvSpPr>
          <p:spPr bwMode="auto">
            <a:xfrm>
              <a:off x="2617863" y="3979790"/>
              <a:ext cx="232064" cy="309076"/>
            </a:xfrm>
            <a:custGeom>
              <a:avLst/>
              <a:gdLst>
                <a:gd name="T0" fmla="*/ 38 w 95"/>
                <a:gd name="T1" fmla="*/ 127 h 127"/>
                <a:gd name="T2" fmla="*/ 39 w 95"/>
                <a:gd name="T3" fmla="*/ 0 h 127"/>
                <a:gd name="T4" fmla="*/ 38 w 95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7">
                  <a:moveTo>
                    <a:pt x="38" y="127"/>
                  </a:moveTo>
                  <a:cubicBezTo>
                    <a:pt x="38" y="127"/>
                    <a:pt x="95" y="77"/>
                    <a:pt x="39" y="0"/>
                  </a:cubicBezTo>
                  <a:cubicBezTo>
                    <a:pt x="39" y="0"/>
                    <a:pt x="0" y="46"/>
                    <a:pt x="3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13"/>
            <p:cNvSpPr/>
            <p:nvPr/>
          </p:nvSpPr>
          <p:spPr bwMode="auto">
            <a:xfrm>
              <a:off x="2713359" y="4009569"/>
              <a:ext cx="80093" cy="250547"/>
            </a:xfrm>
            <a:custGeom>
              <a:avLst/>
              <a:gdLst>
                <a:gd name="T0" fmla="*/ 1 w 33"/>
                <a:gd name="T1" fmla="*/ 103 h 103"/>
                <a:gd name="T2" fmla="*/ 8 w 33"/>
                <a:gd name="T3" fmla="*/ 52 h 103"/>
                <a:gd name="T4" fmla="*/ 0 w 33"/>
                <a:gd name="T5" fmla="*/ 0 h 103"/>
                <a:gd name="T6" fmla="*/ 1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1" y="103"/>
                  </a:moveTo>
                  <a:cubicBezTo>
                    <a:pt x="1" y="103"/>
                    <a:pt x="8" y="92"/>
                    <a:pt x="8" y="52"/>
                  </a:cubicBezTo>
                  <a:cubicBezTo>
                    <a:pt x="7" y="14"/>
                    <a:pt x="0" y="0"/>
                    <a:pt x="0" y="0"/>
                  </a:cubicBezTo>
                  <a:cubicBezTo>
                    <a:pt x="33" y="51"/>
                    <a:pt x="12" y="88"/>
                    <a:pt x="1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14"/>
            <p:cNvSpPr/>
            <p:nvPr/>
          </p:nvSpPr>
          <p:spPr bwMode="auto">
            <a:xfrm>
              <a:off x="2533663" y="4393603"/>
              <a:ext cx="67771" cy="167373"/>
            </a:xfrm>
            <a:custGeom>
              <a:avLst/>
              <a:gdLst>
                <a:gd name="T0" fmla="*/ 7 w 28"/>
                <a:gd name="T1" fmla="*/ 69 h 69"/>
                <a:gd name="T2" fmla="*/ 0 w 28"/>
                <a:gd name="T3" fmla="*/ 66 h 69"/>
                <a:gd name="T4" fmla="*/ 8 w 28"/>
                <a:gd name="T5" fmla="*/ 40 h 69"/>
                <a:gd name="T6" fmla="*/ 22 w 28"/>
                <a:gd name="T7" fmla="*/ 0 h 69"/>
                <a:gd name="T8" fmla="*/ 28 w 28"/>
                <a:gd name="T9" fmla="*/ 4 h 69"/>
                <a:gd name="T10" fmla="*/ 15 w 28"/>
                <a:gd name="T11" fmla="*/ 41 h 69"/>
                <a:gd name="T12" fmla="*/ 7 w 2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9">
                  <a:moveTo>
                    <a:pt x="7" y="6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6" y="57"/>
                    <a:pt x="7" y="49"/>
                    <a:pt x="8" y="40"/>
                  </a:cubicBezTo>
                  <a:cubicBezTo>
                    <a:pt x="9" y="29"/>
                    <a:pt x="11" y="16"/>
                    <a:pt x="22" y="0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18" y="19"/>
                    <a:pt x="17" y="30"/>
                    <a:pt x="15" y="41"/>
                  </a:cubicBezTo>
                  <a:cubicBezTo>
                    <a:pt x="14" y="50"/>
                    <a:pt x="13" y="59"/>
                    <a:pt x="7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15"/>
            <p:cNvSpPr/>
            <p:nvPr/>
          </p:nvSpPr>
          <p:spPr bwMode="auto">
            <a:xfrm>
              <a:off x="2484375" y="4167701"/>
              <a:ext cx="223849" cy="305995"/>
            </a:xfrm>
            <a:custGeom>
              <a:avLst/>
              <a:gdLst>
                <a:gd name="T0" fmla="*/ 31 w 92"/>
                <a:gd name="T1" fmla="*/ 126 h 126"/>
                <a:gd name="T2" fmla="*/ 43 w 92"/>
                <a:gd name="T3" fmla="*/ 0 h 126"/>
                <a:gd name="T4" fmla="*/ 31 w 9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26">
                  <a:moveTo>
                    <a:pt x="31" y="126"/>
                  </a:moveTo>
                  <a:cubicBezTo>
                    <a:pt x="31" y="126"/>
                    <a:pt x="92" y="81"/>
                    <a:pt x="43" y="0"/>
                  </a:cubicBezTo>
                  <a:cubicBezTo>
                    <a:pt x="43" y="0"/>
                    <a:pt x="0" y="42"/>
                    <a:pt x="31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16"/>
            <p:cNvSpPr/>
            <p:nvPr/>
          </p:nvSpPr>
          <p:spPr bwMode="auto">
            <a:xfrm>
              <a:off x="2567549" y="4196452"/>
              <a:ext cx="89335" cy="248493"/>
            </a:xfrm>
            <a:custGeom>
              <a:avLst/>
              <a:gdLst>
                <a:gd name="T0" fmla="*/ 0 w 37"/>
                <a:gd name="T1" fmla="*/ 102 h 102"/>
                <a:gd name="T2" fmla="*/ 11 w 37"/>
                <a:gd name="T3" fmla="*/ 52 h 102"/>
                <a:gd name="T4" fmla="*/ 8 w 37"/>
                <a:gd name="T5" fmla="*/ 0 h 102"/>
                <a:gd name="T6" fmla="*/ 0 w 3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02">
                  <a:moveTo>
                    <a:pt x="0" y="102"/>
                  </a:moveTo>
                  <a:cubicBezTo>
                    <a:pt x="0" y="102"/>
                    <a:pt x="8" y="92"/>
                    <a:pt x="11" y="52"/>
                  </a:cubicBezTo>
                  <a:cubicBezTo>
                    <a:pt x="14" y="14"/>
                    <a:pt x="8" y="0"/>
                    <a:pt x="8" y="0"/>
                  </a:cubicBezTo>
                  <a:cubicBezTo>
                    <a:pt x="37" y="54"/>
                    <a:pt x="13" y="89"/>
                    <a:pt x="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17"/>
            <p:cNvSpPr/>
            <p:nvPr/>
          </p:nvSpPr>
          <p:spPr bwMode="auto">
            <a:xfrm>
              <a:off x="2356022" y="4551735"/>
              <a:ext cx="82146" cy="163266"/>
            </a:xfrm>
            <a:custGeom>
              <a:avLst/>
              <a:gdLst>
                <a:gd name="T0" fmla="*/ 6 w 34"/>
                <a:gd name="T1" fmla="*/ 67 h 67"/>
                <a:gd name="T2" fmla="*/ 0 w 34"/>
                <a:gd name="T3" fmla="*/ 63 h 67"/>
                <a:gd name="T4" fmla="*/ 11 w 34"/>
                <a:gd name="T5" fmla="*/ 38 h 67"/>
                <a:gd name="T6" fmla="*/ 29 w 34"/>
                <a:gd name="T7" fmla="*/ 0 h 67"/>
                <a:gd name="T8" fmla="*/ 34 w 34"/>
                <a:gd name="T9" fmla="*/ 5 h 67"/>
                <a:gd name="T10" fmla="*/ 18 w 34"/>
                <a:gd name="T11" fmla="*/ 40 h 67"/>
                <a:gd name="T12" fmla="*/ 6 w 3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7">
                  <a:moveTo>
                    <a:pt x="6" y="67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6" y="54"/>
                    <a:pt x="8" y="47"/>
                    <a:pt x="11" y="38"/>
                  </a:cubicBezTo>
                  <a:cubicBezTo>
                    <a:pt x="13" y="27"/>
                    <a:pt x="16" y="15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3" y="19"/>
                    <a:pt x="20" y="29"/>
                    <a:pt x="18" y="40"/>
                  </a:cubicBezTo>
                  <a:cubicBezTo>
                    <a:pt x="15" y="49"/>
                    <a:pt x="13" y="58"/>
                    <a:pt x="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18"/>
            <p:cNvSpPr/>
            <p:nvPr/>
          </p:nvSpPr>
          <p:spPr bwMode="auto">
            <a:xfrm>
              <a:off x="2338565" y="4327886"/>
              <a:ext cx="213581" cy="301888"/>
            </a:xfrm>
            <a:custGeom>
              <a:avLst/>
              <a:gdLst>
                <a:gd name="T0" fmla="*/ 21 w 88"/>
                <a:gd name="T1" fmla="*/ 124 h 124"/>
                <a:gd name="T2" fmla="*/ 49 w 88"/>
                <a:gd name="T3" fmla="*/ 0 h 124"/>
                <a:gd name="T4" fmla="*/ 21 w 88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24">
                  <a:moveTo>
                    <a:pt x="21" y="124"/>
                  </a:moveTo>
                  <a:cubicBezTo>
                    <a:pt x="21" y="124"/>
                    <a:pt x="88" y="86"/>
                    <a:pt x="49" y="0"/>
                  </a:cubicBezTo>
                  <a:cubicBezTo>
                    <a:pt x="49" y="0"/>
                    <a:pt x="0" y="37"/>
                    <a:pt x="21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19"/>
            <p:cNvSpPr/>
            <p:nvPr/>
          </p:nvSpPr>
          <p:spPr bwMode="auto">
            <a:xfrm>
              <a:off x="2402229" y="4356637"/>
              <a:ext cx="101657" cy="243358"/>
            </a:xfrm>
            <a:custGeom>
              <a:avLst/>
              <a:gdLst>
                <a:gd name="T0" fmla="*/ 0 w 42"/>
                <a:gd name="T1" fmla="*/ 100 h 100"/>
                <a:gd name="T2" fmla="*/ 17 w 42"/>
                <a:gd name="T3" fmla="*/ 52 h 100"/>
                <a:gd name="T4" fmla="*/ 20 w 42"/>
                <a:gd name="T5" fmla="*/ 0 h 100"/>
                <a:gd name="T6" fmla="*/ 0 w 42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0">
                  <a:moveTo>
                    <a:pt x="0" y="100"/>
                  </a:moveTo>
                  <a:cubicBezTo>
                    <a:pt x="0" y="100"/>
                    <a:pt x="9" y="91"/>
                    <a:pt x="17" y="52"/>
                  </a:cubicBezTo>
                  <a:cubicBezTo>
                    <a:pt x="24" y="15"/>
                    <a:pt x="20" y="0"/>
                    <a:pt x="20" y="0"/>
                  </a:cubicBezTo>
                  <a:cubicBezTo>
                    <a:pt x="42" y="57"/>
                    <a:pt x="14" y="89"/>
                    <a:pt x="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20"/>
            <p:cNvSpPr/>
            <p:nvPr/>
          </p:nvSpPr>
          <p:spPr bwMode="auto">
            <a:xfrm>
              <a:off x="2160924" y="4704733"/>
              <a:ext cx="92415" cy="158132"/>
            </a:xfrm>
            <a:custGeom>
              <a:avLst/>
              <a:gdLst>
                <a:gd name="T0" fmla="*/ 6 w 38"/>
                <a:gd name="T1" fmla="*/ 65 h 65"/>
                <a:gd name="T2" fmla="*/ 0 w 38"/>
                <a:gd name="T3" fmla="*/ 60 h 65"/>
                <a:gd name="T4" fmla="*/ 12 w 38"/>
                <a:gd name="T5" fmla="*/ 36 h 65"/>
                <a:gd name="T6" fmla="*/ 33 w 38"/>
                <a:gd name="T7" fmla="*/ 0 h 65"/>
                <a:gd name="T8" fmla="*/ 38 w 38"/>
                <a:gd name="T9" fmla="*/ 5 h 65"/>
                <a:gd name="T10" fmla="*/ 19 w 38"/>
                <a:gd name="T11" fmla="*/ 39 h 65"/>
                <a:gd name="T12" fmla="*/ 6 w 38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5">
                  <a:moveTo>
                    <a:pt x="6" y="65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7" y="53"/>
                    <a:pt x="10" y="45"/>
                    <a:pt x="12" y="36"/>
                  </a:cubicBezTo>
                  <a:cubicBezTo>
                    <a:pt x="16" y="26"/>
                    <a:pt x="20" y="14"/>
                    <a:pt x="33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6" y="18"/>
                    <a:pt x="23" y="28"/>
                    <a:pt x="19" y="39"/>
                  </a:cubicBezTo>
                  <a:cubicBezTo>
                    <a:pt x="16" y="48"/>
                    <a:pt x="14" y="56"/>
                    <a:pt x="6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21"/>
            <p:cNvSpPr/>
            <p:nvPr/>
          </p:nvSpPr>
          <p:spPr bwMode="auto">
            <a:xfrm>
              <a:off x="2162978" y="4483964"/>
              <a:ext cx="204340" cy="293673"/>
            </a:xfrm>
            <a:custGeom>
              <a:avLst/>
              <a:gdLst>
                <a:gd name="T0" fmla="*/ 15 w 84"/>
                <a:gd name="T1" fmla="*/ 121 h 121"/>
                <a:gd name="T2" fmla="*/ 51 w 84"/>
                <a:gd name="T3" fmla="*/ 0 h 121"/>
                <a:gd name="T4" fmla="*/ 15 w 84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121">
                  <a:moveTo>
                    <a:pt x="15" y="121"/>
                  </a:moveTo>
                  <a:cubicBezTo>
                    <a:pt x="15" y="121"/>
                    <a:pt x="84" y="88"/>
                    <a:pt x="51" y="0"/>
                  </a:cubicBezTo>
                  <a:cubicBezTo>
                    <a:pt x="51" y="0"/>
                    <a:pt x="0" y="33"/>
                    <a:pt x="15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22"/>
            <p:cNvSpPr/>
            <p:nvPr/>
          </p:nvSpPr>
          <p:spPr bwMode="auto">
            <a:xfrm>
              <a:off x="2214319" y="4510662"/>
              <a:ext cx="109871" cy="240278"/>
            </a:xfrm>
            <a:custGeom>
              <a:avLst/>
              <a:gdLst>
                <a:gd name="T0" fmla="*/ 0 w 45"/>
                <a:gd name="T1" fmla="*/ 99 h 99"/>
                <a:gd name="T2" fmla="*/ 20 w 45"/>
                <a:gd name="T3" fmla="*/ 52 h 99"/>
                <a:gd name="T4" fmla="*/ 27 w 45"/>
                <a:gd name="T5" fmla="*/ 0 h 99"/>
                <a:gd name="T6" fmla="*/ 0 w 4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9">
                  <a:moveTo>
                    <a:pt x="0" y="99"/>
                  </a:moveTo>
                  <a:cubicBezTo>
                    <a:pt x="0" y="99"/>
                    <a:pt x="10" y="91"/>
                    <a:pt x="20" y="52"/>
                  </a:cubicBezTo>
                  <a:cubicBezTo>
                    <a:pt x="30" y="15"/>
                    <a:pt x="27" y="0"/>
                    <a:pt x="27" y="0"/>
                  </a:cubicBezTo>
                  <a:cubicBezTo>
                    <a:pt x="45" y="58"/>
                    <a:pt x="15" y="88"/>
                    <a:pt x="0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23"/>
            <p:cNvSpPr/>
            <p:nvPr/>
          </p:nvSpPr>
          <p:spPr bwMode="auto">
            <a:xfrm>
              <a:off x="3109715" y="3318512"/>
              <a:ext cx="111925" cy="158132"/>
            </a:xfrm>
            <a:custGeom>
              <a:avLst/>
              <a:gdLst>
                <a:gd name="T0" fmla="*/ 7 w 46"/>
                <a:gd name="T1" fmla="*/ 65 h 65"/>
                <a:gd name="T2" fmla="*/ 0 w 46"/>
                <a:gd name="T3" fmla="*/ 62 h 65"/>
                <a:gd name="T4" fmla="*/ 18 w 46"/>
                <a:gd name="T5" fmla="*/ 35 h 65"/>
                <a:gd name="T6" fmla="*/ 39 w 46"/>
                <a:gd name="T7" fmla="*/ 0 h 65"/>
                <a:gd name="T8" fmla="*/ 46 w 46"/>
                <a:gd name="T9" fmla="*/ 3 h 65"/>
                <a:gd name="T10" fmla="*/ 24 w 46"/>
                <a:gd name="T11" fmla="*/ 40 h 65"/>
                <a:gd name="T12" fmla="*/ 7 w 4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5">
                  <a:moveTo>
                    <a:pt x="7" y="65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6" y="50"/>
                    <a:pt x="12" y="42"/>
                    <a:pt x="18" y="35"/>
                  </a:cubicBezTo>
                  <a:cubicBezTo>
                    <a:pt x="25" y="26"/>
                    <a:pt x="33" y="18"/>
                    <a:pt x="39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9" y="22"/>
                    <a:pt x="31" y="31"/>
                    <a:pt x="24" y="40"/>
                  </a:cubicBezTo>
                  <a:cubicBezTo>
                    <a:pt x="18" y="47"/>
                    <a:pt x="12" y="53"/>
                    <a:pt x="7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24"/>
            <p:cNvSpPr/>
            <p:nvPr/>
          </p:nvSpPr>
          <p:spPr bwMode="auto">
            <a:xfrm>
              <a:off x="3180566" y="3112119"/>
              <a:ext cx="179696" cy="264922"/>
            </a:xfrm>
            <a:custGeom>
              <a:avLst/>
              <a:gdLst>
                <a:gd name="T0" fmla="*/ 0 w 74"/>
                <a:gd name="T1" fmla="*/ 109 h 109"/>
                <a:gd name="T2" fmla="*/ 64 w 74"/>
                <a:gd name="T3" fmla="*/ 0 h 109"/>
                <a:gd name="T4" fmla="*/ 0 w 74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09">
                  <a:moveTo>
                    <a:pt x="0" y="109"/>
                  </a:moveTo>
                  <a:cubicBezTo>
                    <a:pt x="0" y="109"/>
                    <a:pt x="74" y="94"/>
                    <a:pt x="64" y="0"/>
                  </a:cubicBezTo>
                  <a:cubicBezTo>
                    <a:pt x="64" y="0"/>
                    <a:pt x="7" y="20"/>
                    <a:pt x="0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25"/>
            <p:cNvSpPr/>
            <p:nvPr/>
          </p:nvSpPr>
          <p:spPr bwMode="auto">
            <a:xfrm>
              <a:off x="3196996" y="3138817"/>
              <a:ext cx="131434" cy="216661"/>
            </a:xfrm>
            <a:custGeom>
              <a:avLst/>
              <a:gdLst>
                <a:gd name="T0" fmla="*/ 0 w 54"/>
                <a:gd name="T1" fmla="*/ 89 h 89"/>
                <a:gd name="T2" fmla="*/ 32 w 54"/>
                <a:gd name="T3" fmla="*/ 48 h 89"/>
                <a:gd name="T4" fmla="*/ 51 w 54"/>
                <a:gd name="T5" fmla="*/ 0 h 89"/>
                <a:gd name="T6" fmla="*/ 0 w 54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9">
                  <a:moveTo>
                    <a:pt x="0" y="89"/>
                  </a:moveTo>
                  <a:cubicBezTo>
                    <a:pt x="0" y="89"/>
                    <a:pt x="12" y="84"/>
                    <a:pt x="32" y="48"/>
                  </a:cubicBezTo>
                  <a:cubicBezTo>
                    <a:pt x="50" y="15"/>
                    <a:pt x="51" y="0"/>
                    <a:pt x="51" y="0"/>
                  </a:cubicBezTo>
                  <a:cubicBezTo>
                    <a:pt x="54" y="60"/>
                    <a:pt x="18" y="82"/>
                    <a:pt x="0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26"/>
            <p:cNvSpPr/>
            <p:nvPr/>
          </p:nvSpPr>
          <p:spPr bwMode="auto">
            <a:xfrm>
              <a:off x="3046052" y="3554683"/>
              <a:ext cx="124247" cy="147864"/>
            </a:xfrm>
            <a:custGeom>
              <a:avLst/>
              <a:gdLst>
                <a:gd name="T0" fmla="*/ 6 w 51"/>
                <a:gd name="T1" fmla="*/ 61 h 61"/>
                <a:gd name="T2" fmla="*/ 0 w 51"/>
                <a:gd name="T3" fmla="*/ 58 h 61"/>
                <a:gd name="T4" fmla="*/ 20 w 51"/>
                <a:gd name="T5" fmla="*/ 32 h 61"/>
                <a:gd name="T6" fmla="*/ 45 w 51"/>
                <a:gd name="T7" fmla="*/ 0 h 61"/>
                <a:gd name="T8" fmla="*/ 51 w 51"/>
                <a:gd name="T9" fmla="*/ 3 h 61"/>
                <a:gd name="T10" fmla="*/ 25 w 51"/>
                <a:gd name="T11" fmla="*/ 38 h 61"/>
                <a:gd name="T12" fmla="*/ 6 w 51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1">
                  <a:moveTo>
                    <a:pt x="6" y="61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6" y="46"/>
                    <a:pt x="13" y="39"/>
                    <a:pt x="20" y="32"/>
                  </a:cubicBezTo>
                  <a:cubicBezTo>
                    <a:pt x="28" y="25"/>
                    <a:pt x="36" y="17"/>
                    <a:pt x="45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2" y="21"/>
                    <a:pt x="33" y="30"/>
                    <a:pt x="25" y="38"/>
                  </a:cubicBezTo>
                  <a:cubicBezTo>
                    <a:pt x="18" y="44"/>
                    <a:pt x="12" y="50"/>
                    <a:pt x="6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27"/>
            <p:cNvSpPr/>
            <p:nvPr/>
          </p:nvSpPr>
          <p:spPr bwMode="auto">
            <a:xfrm>
              <a:off x="3124091" y="3362666"/>
              <a:ext cx="184829" cy="247466"/>
            </a:xfrm>
            <a:custGeom>
              <a:avLst/>
              <a:gdLst>
                <a:gd name="T0" fmla="*/ 0 w 76"/>
                <a:gd name="T1" fmla="*/ 102 h 102"/>
                <a:gd name="T2" fmla="*/ 74 w 76"/>
                <a:gd name="T3" fmla="*/ 0 h 102"/>
                <a:gd name="T4" fmla="*/ 0 w 7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2">
                  <a:moveTo>
                    <a:pt x="0" y="102"/>
                  </a:moveTo>
                  <a:cubicBezTo>
                    <a:pt x="0" y="102"/>
                    <a:pt x="76" y="94"/>
                    <a:pt x="74" y="0"/>
                  </a:cubicBezTo>
                  <a:cubicBezTo>
                    <a:pt x="74" y="0"/>
                    <a:pt x="15" y="1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28"/>
            <p:cNvSpPr/>
            <p:nvPr/>
          </p:nvSpPr>
          <p:spPr bwMode="auto">
            <a:xfrm>
              <a:off x="3143600" y="3384229"/>
              <a:ext cx="143756" cy="204339"/>
            </a:xfrm>
            <a:custGeom>
              <a:avLst/>
              <a:gdLst>
                <a:gd name="T0" fmla="*/ 0 w 59"/>
                <a:gd name="T1" fmla="*/ 84 h 84"/>
                <a:gd name="T2" fmla="*/ 36 w 59"/>
                <a:gd name="T3" fmla="*/ 47 h 84"/>
                <a:gd name="T4" fmla="*/ 59 w 59"/>
                <a:gd name="T5" fmla="*/ 0 h 84"/>
                <a:gd name="T6" fmla="*/ 0 w 59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4">
                  <a:moveTo>
                    <a:pt x="0" y="84"/>
                  </a:moveTo>
                  <a:cubicBezTo>
                    <a:pt x="0" y="84"/>
                    <a:pt x="12" y="80"/>
                    <a:pt x="36" y="47"/>
                  </a:cubicBezTo>
                  <a:cubicBezTo>
                    <a:pt x="57" y="16"/>
                    <a:pt x="59" y="0"/>
                    <a:pt x="59" y="0"/>
                  </a:cubicBezTo>
                  <a:cubicBezTo>
                    <a:pt x="57" y="61"/>
                    <a:pt x="18" y="79"/>
                    <a:pt x="0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29"/>
            <p:cNvSpPr/>
            <p:nvPr/>
          </p:nvSpPr>
          <p:spPr bwMode="auto">
            <a:xfrm>
              <a:off x="2953637" y="3792907"/>
              <a:ext cx="134515" cy="140675"/>
            </a:xfrm>
            <a:custGeom>
              <a:avLst/>
              <a:gdLst>
                <a:gd name="T0" fmla="*/ 6 w 55"/>
                <a:gd name="T1" fmla="*/ 58 h 58"/>
                <a:gd name="T2" fmla="*/ 0 w 55"/>
                <a:gd name="T3" fmla="*/ 55 h 58"/>
                <a:gd name="T4" fmla="*/ 22 w 55"/>
                <a:gd name="T5" fmla="*/ 30 h 58"/>
                <a:gd name="T6" fmla="*/ 48 w 55"/>
                <a:gd name="T7" fmla="*/ 0 h 58"/>
                <a:gd name="T8" fmla="*/ 55 w 55"/>
                <a:gd name="T9" fmla="*/ 4 h 58"/>
                <a:gd name="T10" fmla="*/ 27 w 55"/>
                <a:gd name="T11" fmla="*/ 36 h 58"/>
                <a:gd name="T12" fmla="*/ 6 w 55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8">
                  <a:moveTo>
                    <a:pt x="6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7" y="43"/>
                    <a:pt x="14" y="37"/>
                    <a:pt x="22" y="30"/>
                  </a:cubicBezTo>
                  <a:cubicBezTo>
                    <a:pt x="30" y="23"/>
                    <a:pt x="39" y="16"/>
                    <a:pt x="48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5" y="21"/>
                    <a:pt x="35" y="29"/>
                    <a:pt x="27" y="36"/>
                  </a:cubicBezTo>
                  <a:cubicBezTo>
                    <a:pt x="19" y="42"/>
                    <a:pt x="13" y="48"/>
                    <a:pt x="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30"/>
            <p:cNvSpPr/>
            <p:nvPr/>
          </p:nvSpPr>
          <p:spPr bwMode="auto">
            <a:xfrm>
              <a:off x="3036810" y="3610131"/>
              <a:ext cx="197151" cy="236171"/>
            </a:xfrm>
            <a:custGeom>
              <a:avLst/>
              <a:gdLst>
                <a:gd name="T0" fmla="*/ 0 w 81"/>
                <a:gd name="T1" fmla="*/ 97 h 97"/>
                <a:gd name="T2" fmla="*/ 81 w 81"/>
                <a:gd name="T3" fmla="*/ 0 h 97"/>
                <a:gd name="T4" fmla="*/ 0 w 81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97">
                  <a:moveTo>
                    <a:pt x="0" y="97"/>
                  </a:moveTo>
                  <a:cubicBezTo>
                    <a:pt x="0" y="97"/>
                    <a:pt x="76" y="94"/>
                    <a:pt x="81" y="0"/>
                  </a:cubicBezTo>
                  <a:cubicBezTo>
                    <a:pt x="81" y="0"/>
                    <a:pt x="22" y="10"/>
                    <a:pt x="0" y="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31"/>
            <p:cNvSpPr/>
            <p:nvPr/>
          </p:nvSpPr>
          <p:spPr bwMode="auto">
            <a:xfrm>
              <a:off x="3058374" y="3632722"/>
              <a:ext cx="158132" cy="194071"/>
            </a:xfrm>
            <a:custGeom>
              <a:avLst/>
              <a:gdLst>
                <a:gd name="T0" fmla="*/ 0 w 65"/>
                <a:gd name="T1" fmla="*/ 80 h 80"/>
                <a:gd name="T2" fmla="*/ 38 w 65"/>
                <a:gd name="T3" fmla="*/ 45 h 80"/>
                <a:gd name="T4" fmla="*/ 65 w 65"/>
                <a:gd name="T5" fmla="*/ 0 h 80"/>
                <a:gd name="T6" fmla="*/ 0 w 65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0">
                  <a:moveTo>
                    <a:pt x="0" y="80"/>
                  </a:moveTo>
                  <a:cubicBezTo>
                    <a:pt x="0" y="80"/>
                    <a:pt x="13" y="77"/>
                    <a:pt x="38" y="45"/>
                  </a:cubicBezTo>
                  <a:cubicBezTo>
                    <a:pt x="62" y="15"/>
                    <a:pt x="65" y="0"/>
                    <a:pt x="65" y="0"/>
                  </a:cubicBezTo>
                  <a:cubicBezTo>
                    <a:pt x="58" y="61"/>
                    <a:pt x="18" y="76"/>
                    <a:pt x="0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32"/>
            <p:cNvSpPr/>
            <p:nvPr/>
          </p:nvSpPr>
          <p:spPr bwMode="auto">
            <a:xfrm>
              <a:off x="2844793" y="4016756"/>
              <a:ext cx="143756" cy="131434"/>
            </a:xfrm>
            <a:custGeom>
              <a:avLst/>
              <a:gdLst>
                <a:gd name="T0" fmla="*/ 5 w 59"/>
                <a:gd name="T1" fmla="*/ 54 h 54"/>
                <a:gd name="T2" fmla="*/ 0 w 59"/>
                <a:gd name="T3" fmla="*/ 50 h 54"/>
                <a:gd name="T4" fmla="*/ 24 w 59"/>
                <a:gd name="T5" fmla="*/ 28 h 54"/>
                <a:gd name="T6" fmla="*/ 53 w 59"/>
                <a:gd name="T7" fmla="*/ 0 h 54"/>
                <a:gd name="T8" fmla="*/ 59 w 59"/>
                <a:gd name="T9" fmla="*/ 4 h 54"/>
                <a:gd name="T10" fmla="*/ 28 w 59"/>
                <a:gd name="T11" fmla="*/ 34 h 54"/>
                <a:gd name="T12" fmla="*/ 5 w 59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4">
                  <a:moveTo>
                    <a:pt x="5" y="5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" y="39"/>
                    <a:pt x="16" y="34"/>
                    <a:pt x="24" y="28"/>
                  </a:cubicBezTo>
                  <a:cubicBezTo>
                    <a:pt x="33" y="22"/>
                    <a:pt x="42" y="15"/>
                    <a:pt x="53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47" y="21"/>
                    <a:pt x="37" y="28"/>
                    <a:pt x="28" y="34"/>
                  </a:cubicBezTo>
                  <a:cubicBezTo>
                    <a:pt x="20" y="39"/>
                    <a:pt x="13" y="44"/>
                    <a:pt x="5" y="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33"/>
            <p:cNvSpPr/>
            <p:nvPr/>
          </p:nvSpPr>
          <p:spPr bwMode="auto">
            <a:xfrm>
              <a:off x="2934127" y="3851437"/>
              <a:ext cx="219742" cy="225903"/>
            </a:xfrm>
            <a:custGeom>
              <a:avLst/>
              <a:gdLst>
                <a:gd name="T0" fmla="*/ 0 w 90"/>
                <a:gd name="T1" fmla="*/ 89 h 93"/>
                <a:gd name="T2" fmla="*/ 90 w 90"/>
                <a:gd name="T3" fmla="*/ 0 h 93"/>
                <a:gd name="T4" fmla="*/ 0 w 90"/>
                <a:gd name="T5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93">
                  <a:moveTo>
                    <a:pt x="0" y="89"/>
                  </a:moveTo>
                  <a:cubicBezTo>
                    <a:pt x="0" y="89"/>
                    <a:pt x="76" y="93"/>
                    <a:pt x="90" y="0"/>
                  </a:cubicBezTo>
                  <a:cubicBezTo>
                    <a:pt x="90" y="0"/>
                    <a:pt x="29" y="5"/>
                    <a:pt x="0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34"/>
            <p:cNvSpPr/>
            <p:nvPr/>
          </p:nvSpPr>
          <p:spPr bwMode="auto">
            <a:xfrm>
              <a:off x="2956717" y="3870946"/>
              <a:ext cx="177642" cy="179695"/>
            </a:xfrm>
            <a:custGeom>
              <a:avLst/>
              <a:gdLst>
                <a:gd name="T0" fmla="*/ 0 w 73"/>
                <a:gd name="T1" fmla="*/ 74 h 74"/>
                <a:gd name="T2" fmla="*/ 42 w 73"/>
                <a:gd name="T3" fmla="*/ 42 h 74"/>
                <a:gd name="T4" fmla="*/ 73 w 73"/>
                <a:gd name="T5" fmla="*/ 0 h 74"/>
                <a:gd name="T6" fmla="*/ 0 w 73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74">
                  <a:moveTo>
                    <a:pt x="0" y="74"/>
                  </a:moveTo>
                  <a:cubicBezTo>
                    <a:pt x="0" y="74"/>
                    <a:pt x="13" y="71"/>
                    <a:pt x="42" y="42"/>
                  </a:cubicBezTo>
                  <a:cubicBezTo>
                    <a:pt x="68" y="15"/>
                    <a:pt x="73" y="0"/>
                    <a:pt x="73" y="0"/>
                  </a:cubicBezTo>
                  <a:cubicBezTo>
                    <a:pt x="60" y="60"/>
                    <a:pt x="19" y="72"/>
                    <a:pt x="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35"/>
            <p:cNvSpPr/>
            <p:nvPr/>
          </p:nvSpPr>
          <p:spPr bwMode="auto">
            <a:xfrm>
              <a:off x="2710278" y="4237525"/>
              <a:ext cx="154025" cy="124246"/>
            </a:xfrm>
            <a:custGeom>
              <a:avLst/>
              <a:gdLst>
                <a:gd name="T0" fmla="*/ 6 w 63"/>
                <a:gd name="T1" fmla="*/ 51 h 51"/>
                <a:gd name="T2" fmla="*/ 0 w 63"/>
                <a:gd name="T3" fmla="*/ 46 h 51"/>
                <a:gd name="T4" fmla="*/ 26 w 63"/>
                <a:gd name="T5" fmla="*/ 26 h 51"/>
                <a:gd name="T6" fmla="*/ 57 w 63"/>
                <a:gd name="T7" fmla="*/ 0 h 51"/>
                <a:gd name="T8" fmla="*/ 63 w 63"/>
                <a:gd name="T9" fmla="*/ 5 h 51"/>
                <a:gd name="T10" fmla="*/ 29 w 63"/>
                <a:gd name="T11" fmla="*/ 32 h 51"/>
                <a:gd name="T12" fmla="*/ 6 w 63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1">
                  <a:moveTo>
                    <a:pt x="6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9" y="36"/>
                    <a:pt x="17" y="31"/>
                    <a:pt x="26" y="26"/>
                  </a:cubicBezTo>
                  <a:cubicBezTo>
                    <a:pt x="35" y="20"/>
                    <a:pt x="45" y="14"/>
                    <a:pt x="57" y="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0" y="20"/>
                    <a:pt x="39" y="26"/>
                    <a:pt x="29" y="32"/>
                  </a:cubicBezTo>
                  <a:cubicBezTo>
                    <a:pt x="21" y="37"/>
                    <a:pt x="14" y="41"/>
                    <a:pt x="6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36"/>
            <p:cNvSpPr/>
            <p:nvPr/>
          </p:nvSpPr>
          <p:spPr bwMode="auto">
            <a:xfrm>
              <a:off x="2805774" y="4084527"/>
              <a:ext cx="233091" cy="223849"/>
            </a:xfrm>
            <a:custGeom>
              <a:avLst/>
              <a:gdLst>
                <a:gd name="T0" fmla="*/ 0 w 96"/>
                <a:gd name="T1" fmla="*/ 82 h 92"/>
                <a:gd name="T2" fmla="*/ 96 w 96"/>
                <a:gd name="T3" fmla="*/ 0 h 92"/>
                <a:gd name="T4" fmla="*/ 0 w 96"/>
                <a:gd name="T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2">
                  <a:moveTo>
                    <a:pt x="0" y="82"/>
                  </a:moveTo>
                  <a:cubicBezTo>
                    <a:pt x="0" y="82"/>
                    <a:pt x="76" y="92"/>
                    <a:pt x="96" y="0"/>
                  </a:cubicBezTo>
                  <a:cubicBezTo>
                    <a:pt x="96" y="0"/>
                    <a:pt x="36" y="0"/>
                    <a:pt x="0" y="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37"/>
            <p:cNvSpPr/>
            <p:nvPr/>
          </p:nvSpPr>
          <p:spPr bwMode="auto">
            <a:xfrm>
              <a:off x="2830417" y="4104037"/>
              <a:ext cx="186883" cy="165319"/>
            </a:xfrm>
            <a:custGeom>
              <a:avLst/>
              <a:gdLst>
                <a:gd name="T0" fmla="*/ 0 w 77"/>
                <a:gd name="T1" fmla="*/ 68 h 68"/>
                <a:gd name="T2" fmla="*/ 43 w 77"/>
                <a:gd name="T3" fmla="*/ 40 h 68"/>
                <a:gd name="T4" fmla="*/ 77 w 77"/>
                <a:gd name="T5" fmla="*/ 0 h 68"/>
                <a:gd name="T6" fmla="*/ 0 w 77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8">
                  <a:moveTo>
                    <a:pt x="0" y="68"/>
                  </a:moveTo>
                  <a:cubicBezTo>
                    <a:pt x="0" y="68"/>
                    <a:pt x="13" y="67"/>
                    <a:pt x="43" y="40"/>
                  </a:cubicBezTo>
                  <a:cubicBezTo>
                    <a:pt x="71" y="14"/>
                    <a:pt x="77" y="0"/>
                    <a:pt x="77" y="0"/>
                  </a:cubicBezTo>
                  <a:cubicBezTo>
                    <a:pt x="61" y="58"/>
                    <a:pt x="19" y="67"/>
                    <a:pt x="0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38"/>
            <p:cNvSpPr/>
            <p:nvPr/>
          </p:nvSpPr>
          <p:spPr bwMode="auto">
            <a:xfrm>
              <a:off x="2552146" y="4439810"/>
              <a:ext cx="163266" cy="104737"/>
            </a:xfrm>
            <a:custGeom>
              <a:avLst/>
              <a:gdLst>
                <a:gd name="T0" fmla="*/ 5 w 67"/>
                <a:gd name="T1" fmla="*/ 43 h 43"/>
                <a:gd name="T2" fmla="*/ 0 w 67"/>
                <a:gd name="T3" fmla="*/ 38 h 43"/>
                <a:gd name="T4" fmla="*/ 28 w 67"/>
                <a:gd name="T5" fmla="*/ 21 h 43"/>
                <a:gd name="T6" fmla="*/ 62 w 67"/>
                <a:gd name="T7" fmla="*/ 0 h 43"/>
                <a:gd name="T8" fmla="*/ 67 w 67"/>
                <a:gd name="T9" fmla="*/ 5 h 43"/>
                <a:gd name="T10" fmla="*/ 31 w 67"/>
                <a:gd name="T11" fmla="*/ 28 h 43"/>
                <a:gd name="T12" fmla="*/ 5 w 67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3">
                  <a:moveTo>
                    <a:pt x="5" y="4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0" y="29"/>
                    <a:pt x="19" y="25"/>
                    <a:pt x="28" y="21"/>
                  </a:cubicBezTo>
                  <a:cubicBezTo>
                    <a:pt x="38" y="17"/>
                    <a:pt x="49" y="12"/>
                    <a:pt x="62" y="0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3" y="19"/>
                    <a:pt x="41" y="24"/>
                    <a:pt x="31" y="28"/>
                  </a:cubicBezTo>
                  <a:cubicBezTo>
                    <a:pt x="22" y="32"/>
                    <a:pt x="14" y="35"/>
                    <a:pt x="5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39"/>
            <p:cNvSpPr/>
            <p:nvPr/>
          </p:nvSpPr>
          <p:spPr bwMode="auto">
            <a:xfrm>
              <a:off x="2654829" y="4294000"/>
              <a:ext cx="257735" cy="233090"/>
            </a:xfrm>
            <a:custGeom>
              <a:avLst/>
              <a:gdLst>
                <a:gd name="T0" fmla="*/ 0 w 106"/>
                <a:gd name="T1" fmla="*/ 77 h 96"/>
                <a:gd name="T2" fmla="*/ 106 w 106"/>
                <a:gd name="T3" fmla="*/ 7 h 96"/>
                <a:gd name="T4" fmla="*/ 0 w 106"/>
                <a:gd name="T5" fmla="*/ 7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6">
                  <a:moveTo>
                    <a:pt x="0" y="77"/>
                  </a:moveTo>
                  <a:cubicBezTo>
                    <a:pt x="0" y="77"/>
                    <a:pt x="74" y="96"/>
                    <a:pt x="106" y="7"/>
                  </a:cubicBezTo>
                  <a:cubicBezTo>
                    <a:pt x="106" y="7"/>
                    <a:pt x="46" y="0"/>
                    <a:pt x="0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40"/>
            <p:cNvSpPr/>
            <p:nvPr/>
          </p:nvSpPr>
          <p:spPr bwMode="auto">
            <a:xfrm>
              <a:off x="2681527" y="4327886"/>
              <a:ext cx="206393" cy="143756"/>
            </a:xfrm>
            <a:custGeom>
              <a:avLst/>
              <a:gdLst>
                <a:gd name="T0" fmla="*/ 0 w 85"/>
                <a:gd name="T1" fmla="*/ 58 h 59"/>
                <a:gd name="T2" fmla="*/ 46 w 85"/>
                <a:gd name="T3" fmla="*/ 35 h 59"/>
                <a:gd name="T4" fmla="*/ 85 w 85"/>
                <a:gd name="T5" fmla="*/ 0 h 59"/>
                <a:gd name="T6" fmla="*/ 0 w 85"/>
                <a:gd name="T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">
                  <a:moveTo>
                    <a:pt x="0" y="58"/>
                  </a:moveTo>
                  <a:cubicBezTo>
                    <a:pt x="0" y="58"/>
                    <a:pt x="13" y="58"/>
                    <a:pt x="46" y="35"/>
                  </a:cubicBezTo>
                  <a:cubicBezTo>
                    <a:pt x="78" y="13"/>
                    <a:pt x="85" y="0"/>
                    <a:pt x="85" y="0"/>
                  </a:cubicBezTo>
                  <a:cubicBezTo>
                    <a:pt x="61" y="56"/>
                    <a:pt x="19" y="59"/>
                    <a:pt x="0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41"/>
            <p:cNvSpPr/>
            <p:nvPr/>
          </p:nvSpPr>
          <p:spPr bwMode="auto">
            <a:xfrm>
              <a:off x="2370397" y="4624640"/>
              <a:ext cx="172508" cy="82146"/>
            </a:xfrm>
            <a:custGeom>
              <a:avLst/>
              <a:gdLst>
                <a:gd name="T0" fmla="*/ 4 w 71"/>
                <a:gd name="T1" fmla="*/ 34 h 34"/>
                <a:gd name="T2" fmla="*/ 0 w 71"/>
                <a:gd name="T3" fmla="*/ 28 h 34"/>
                <a:gd name="T4" fmla="*/ 30 w 71"/>
                <a:gd name="T5" fmla="*/ 16 h 34"/>
                <a:gd name="T6" fmla="*/ 67 w 71"/>
                <a:gd name="T7" fmla="*/ 0 h 34"/>
                <a:gd name="T8" fmla="*/ 71 w 71"/>
                <a:gd name="T9" fmla="*/ 6 h 34"/>
                <a:gd name="T10" fmla="*/ 32 w 71"/>
                <a:gd name="T11" fmla="*/ 23 h 34"/>
                <a:gd name="T12" fmla="*/ 4 w 71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4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1" y="18"/>
                    <a:pt x="30" y="16"/>
                  </a:cubicBezTo>
                  <a:cubicBezTo>
                    <a:pt x="41" y="13"/>
                    <a:pt x="52" y="10"/>
                    <a:pt x="67" y="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55" y="17"/>
                    <a:pt x="43" y="20"/>
                    <a:pt x="32" y="23"/>
                  </a:cubicBezTo>
                  <a:cubicBezTo>
                    <a:pt x="23" y="25"/>
                    <a:pt x="14" y="2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42"/>
            <p:cNvSpPr/>
            <p:nvPr/>
          </p:nvSpPr>
          <p:spPr bwMode="auto">
            <a:xfrm>
              <a:off x="2479241" y="4488072"/>
              <a:ext cx="280325" cy="243358"/>
            </a:xfrm>
            <a:custGeom>
              <a:avLst/>
              <a:gdLst>
                <a:gd name="T0" fmla="*/ 0 w 115"/>
                <a:gd name="T1" fmla="*/ 69 h 100"/>
                <a:gd name="T2" fmla="*/ 115 w 115"/>
                <a:gd name="T3" fmla="*/ 16 h 100"/>
                <a:gd name="T4" fmla="*/ 0 w 115"/>
                <a:gd name="T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00">
                  <a:moveTo>
                    <a:pt x="0" y="69"/>
                  </a:moveTo>
                  <a:cubicBezTo>
                    <a:pt x="0" y="69"/>
                    <a:pt x="70" y="100"/>
                    <a:pt x="115" y="16"/>
                  </a:cubicBezTo>
                  <a:cubicBezTo>
                    <a:pt x="115" y="16"/>
                    <a:pt x="56" y="0"/>
                    <a:pt x="0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43"/>
            <p:cNvSpPr/>
            <p:nvPr/>
          </p:nvSpPr>
          <p:spPr bwMode="auto">
            <a:xfrm>
              <a:off x="2505939" y="4541467"/>
              <a:ext cx="226930" cy="124246"/>
            </a:xfrm>
            <a:custGeom>
              <a:avLst/>
              <a:gdLst>
                <a:gd name="T0" fmla="*/ 0 w 93"/>
                <a:gd name="T1" fmla="*/ 44 h 51"/>
                <a:gd name="T2" fmla="*/ 50 w 93"/>
                <a:gd name="T3" fmla="*/ 28 h 51"/>
                <a:gd name="T4" fmla="*/ 93 w 93"/>
                <a:gd name="T5" fmla="*/ 0 h 51"/>
                <a:gd name="T6" fmla="*/ 0 w 93"/>
                <a:gd name="T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1">
                  <a:moveTo>
                    <a:pt x="0" y="44"/>
                  </a:moveTo>
                  <a:cubicBezTo>
                    <a:pt x="0" y="44"/>
                    <a:pt x="13" y="46"/>
                    <a:pt x="50" y="28"/>
                  </a:cubicBezTo>
                  <a:cubicBezTo>
                    <a:pt x="84" y="12"/>
                    <a:pt x="93" y="0"/>
                    <a:pt x="93" y="0"/>
                  </a:cubicBezTo>
                  <a:cubicBezTo>
                    <a:pt x="61" y="51"/>
                    <a:pt x="19" y="48"/>
                    <a:pt x="0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44"/>
            <p:cNvSpPr/>
            <p:nvPr/>
          </p:nvSpPr>
          <p:spPr bwMode="auto">
            <a:xfrm>
              <a:off x="2175300" y="4784825"/>
              <a:ext cx="177642" cy="70851"/>
            </a:xfrm>
            <a:custGeom>
              <a:avLst/>
              <a:gdLst>
                <a:gd name="T0" fmla="*/ 3 w 73"/>
                <a:gd name="T1" fmla="*/ 29 h 29"/>
                <a:gd name="T2" fmla="*/ 0 w 73"/>
                <a:gd name="T3" fmla="*/ 23 h 29"/>
                <a:gd name="T4" fmla="*/ 31 w 73"/>
                <a:gd name="T5" fmla="*/ 13 h 29"/>
                <a:gd name="T6" fmla="*/ 69 w 73"/>
                <a:gd name="T7" fmla="*/ 0 h 29"/>
                <a:gd name="T8" fmla="*/ 73 w 73"/>
                <a:gd name="T9" fmla="*/ 6 h 29"/>
                <a:gd name="T10" fmla="*/ 32 w 73"/>
                <a:gd name="T11" fmla="*/ 20 h 29"/>
                <a:gd name="T12" fmla="*/ 3 w 73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9">
                  <a:moveTo>
                    <a:pt x="3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2" y="16"/>
                    <a:pt x="21" y="14"/>
                    <a:pt x="31" y="13"/>
                  </a:cubicBezTo>
                  <a:cubicBezTo>
                    <a:pt x="42" y="11"/>
                    <a:pt x="53" y="9"/>
                    <a:pt x="69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5" y="16"/>
                    <a:pt x="43" y="18"/>
                    <a:pt x="32" y="20"/>
                  </a:cubicBezTo>
                  <a:cubicBezTo>
                    <a:pt x="23" y="22"/>
                    <a:pt x="14" y="23"/>
                    <a:pt x="3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45"/>
            <p:cNvSpPr/>
            <p:nvPr/>
          </p:nvSpPr>
          <p:spPr bwMode="auto">
            <a:xfrm>
              <a:off x="2287224" y="4656472"/>
              <a:ext cx="289566" cy="243358"/>
            </a:xfrm>
            <a:custGeom>
              <a:avLst/>
              <a:gdLst>
                <a:gd name="T0" fmla="*/ 0 w 119"/>
                <a:gd name="T1" fmla="*/ 64 h 100"/>
                <a:gd name="T2" fmla="*/ 119 w 119"/>
                <a:gd name="T3" fmla="*/ 21 h 100"/>
                <a:gd name="T4" fmla="*/ 0 w 119"/>
                <a:gd name="T5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00">
                  <a:moveTo>
                    <a:pt x="0" y="64"/>
                  </a:moveTo>
                  <a:cubicBezTo>
                    <a:pt x="0" y="64"/>
                    <a:pt x="67" y="100"/>
                    <a:pt x="119" y="21"/>
                  </a:cubicBezTo>
                  <a:cubicBezTo>
                    <a:pt x="119" y="21"/>
                    <a:pt x="62" y="0"/>
                    <a:pt x="0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46"/>
            <p:cNvSpPr/>
            <p:nvPr/>
          </p:nvSpPr>
          <p:spPr bwMode="auto">
            <a:xfrm>
              <a:off x="2313921" y="4717055"/>
              <a:ext cx="236171" cy="119112"/>
            </a:xfrm>
            <a:custGeom>
              <a:avLst/>
              <a:gdLst>
                <a:gd name="T0" fmla="*/ 0 w 97"/>
                <a:gd name="T1" fmla="*/ 37 h 49"/>
                <a:gd name="T2" fmla="*/ 51 w 97"/>
                <a:gd name="T3" fmla="*/ 26 h 49"/>
                <a:gd name="T4" fmla="*/ 97 w 97"/>
                <a:gd name="T5" fmla="*/ 0 h 49"/>
                <a:gd name="T6" fmla="*/ 0 w 97"/>
                <a:gd name="T7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49">
                  <a:moveTo>
                    <a:pt x="0" y="37"/>
                  </a:moveTo>
                  <a:cubicBezTo>
                    <a:pt x="0" y="37"/>
                    <a:pt x="13" y="40"/>
                    <a:pt x="51" y="26"/>
                  </a:cubicBezTo>
                  <a:cubicBezTo>
                    <a:pt x="86" y="12"/>
                    <a:pt x="97" y="0"/>
                    <a:pt x="97" y="0"/>
                  </a:cubicBezTo>
                  <a:cubicBezTo>
                    <a:pt x="60" y="49"/>
                    <a:pt x="18" y="43"/>
                    <a:pt x="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47"/>
            <p:cNvSpPr/>
            <p:nvPr/>
          </p:nvSpPr>
          <p:spPr bwMode="auto">
            <a:xfrm>
              <a:off x="1839526" y="3202480"/>
              <a:ext cx="1328719" cy="1808248"/>
            </a:xfrm>
            <a:custGeom>
              <a:avLst/>
              <a:gdLst>
                <a:gd name="T0" fmla="*/ 10 w 546"/>
                <a:gd name="T1" fmla="*/ 739 h 744"/>
                <a:gd name="T2" fmla="*/ 58 w 546"/>
                <a:gd name="T3" fmla="*/ 718 h 744"/>
                <a:gd name="T4" fmla="*/ 107 w 546"/>
                <a:gd name="T5" fmla="*/ 694 h 744"/>
                <a:gd name="T6" fmla="*/ 149 w 546"/>
                <a:gd name="T7" fmla="*/ 667 h 744"/>
                <a:gd name="T8" fmla="*/ 193 w 546"/>
                <a:gd name="T9" fmla="*/ 634 h 744"/>
                <a:gd name="T10" fmla="*/ 239 w 546"/>
                <a:gd name="T11" fmla="*/ 594 h 744"/>
                <a:gd name="T12" fmla="*/ 286 w 546"/>
                <a:gd name="T13" fmla="*/ 550 h 744"/>
                <a:gd name="T14" fmla="*/ 301 w 546"/>
                <a:gd name="T15" fmla="*/ 535 h 744"/>
                <a:gd name="T16" fmla="*/ 331 w 546"/>
                <a:gd name="T17" fmla="*/ 501 h 744"/>
                <a:gd name="T18" fmla="*/ 359 w 546"/>
                <a:gd name="T19" fmla="*/ 466 h 744"/>
                <a:gd name="T20" fmla="*/ 372 w 546"/>
                <a:gd name="T21" fmla="*/ 448 h 744"/>
                <a:gd name="T22" fmla="*/ 408 w 546"/>
                <a:gd name="T23" fmla="*/ 391 h 744"/>
                <a:gd name="T24" fmla="*/ 430 w 546"/>
                <a:gd name="T25" fmla="*/ 352 h 744"/>
                <a:gd name="T26" fmla="*/ 458 w 546"/>
                <a:gd name="T27" fmla="*/ 293 h 744"/>
                <a:gd name="T28" fmla="*/ 489 w 546"/>
                <a:gd name="T29" fmla="*/ 218 h 744"/>
                <a:gd name="T30" fmla="*/ 511 w 546"/>
                <a:gd name="T31" fmla="*/ 148 h 744"/>
                <a:gd name="T32" fmla="*/ 519 w 546"/>
                <a:gd name="T33" fmla="*/ 117 h 744"/>
                <a:gd name="T34" fmla="*/ 529 w 546"/>
                <a:gd name="T35" fmla="*/ 63 h 744"/>
                <a:gd name="T36" fmla="*/ 533 w 546"/>
                <a:gd name="T37" fmla="*/ 24 h 744"/>
                <a:gd name="T38" fmla="*/ 534 w 546"/>
                <a:gd name="T39" fmla="*/ 0 h 744"/>
                <a:gd name="T40" fmla="*/ 545 w 546"/>
                <a:gd name="T41" fmla="*/ 11 h 744"/>
                <a:gd name="T42" fmla="*/ 543 w 546"/>
                <a:gd name="T43" fmla="*/ 42 h 744"/>
                <a:gd name="T44" fmla="*/ 536 w 546"/>
                <a:gd name="T45" fmla="*/ 90 h 744"/>
                <a:gd name="T46" fmla="*/ 527 w 546"/>
                <a:gd name="T47" fmla="*/ 135 h 744"/>
                <a:gd name="T48" fmla="*/ 513 w 546"/>
                <a:gd name="T49" fmla="*/ 186 h 744"/>
                <a:gd name="T50" fmla="*/ 486 w 546"/>
                <a:gd name="T51" fmla="*/ 260 h 744"/>
                <a:gd name="T52" fmla="*/ 451 w 546"/>
                <a:gd name="T53" fmla="*/ 338 h 744"/>
                <a:gd name="T54" fmla="*/ 430 w 546"/>
                <a:gd name="T55" fmla="*/ 377 h 744"/>
                <a:gd name="T56" fmla="*/ 407 w 546"/>
                <a:gd name="T57" fmla="*/ 416 h 744"/>
                <a:gd name="T58" fmla="*/ 375 w 546"/>
                <a:gd name="T59" fmla="*/ 464 h 744"/>
                <a:gd name="T60" fmla="*/ 355 w 546"/>
                <a:gd name="T61" fmla="*/ 492 h 744"/>
                <a:gd name="T62" fmla="*/ 325 w 546"/>
                <a:gd name="T63" fmla="*/ 527 h 744"/>
                <a:gd name="T64" fmla="*/ 302 w 546"/>
                <a:gd name="T65" fmla="*/ 551 h 744"/>
                <a:gd name="T66" fmla="*/ 262 w 546"/>
                <a:gd name="T67" fmla="*/ 588 h 744"/>
                <a:gd name="T68" fmla="*/ 231 w 546"/>
                <a:gd name="T69" fmla="*/ 616 h 744"/>
                <a:gd name="T70" fmla="*/ 169 w 546"/>
                <a:gd name="T71" fmla="*/ 665 h 744"/>
                <a:gd name="T72" fmla="*/ 140 w 546"/>
                <a:gd name="T73" fmla="*/ 685 h 744"/>
                <a:gd name="T74" fmla="*/ 85 w 546"/>
                <a:gd name="T75" fmla="*/ 716 h 744"/>
                <a:gd name="T76" fmla="*/ 50 w 546"/>
                <a:gd name="T77" fmla="*/ 731 h 744"/>
                <a:gd name="T78" fmla="*/ 11 w 546"/>
                <a:gd name="T79" fmla="*/ 742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744">
                  <a:moveTo>
                    <a:pt x="0" y="744"/>
                  </a:moveTo>
                  <a:cubicBezTo>
                    <a:pt x="0" y="744"/>
                    <a:pt x="3" y="743"/>
                    <a:pt x="10" y="739"/>
                  </a:cubicBezTo>
                  <a:cubicBezTo>
                    <a:pt x="16" y="736"/>
                    <a:pt x="26" y="732"/>
                    <a:pt x="38" y="727"/>
                  </a:cubicBezTo>
                  <a:cubicBezTo>
                    <a:pt x="44" y="724"/>
                    <a:pt x="51" y="722"/>
                    <a:pt x="58" y="718"/>
                  </a:cubicBezTo>
                  <a:cubicBezTo>
                    <a:pt x="65" y="715"/>
                    <a:pt x="73" y="712"/>
                    <a:pt x="81" y="708"/>
                  </a:cubicBezTo>
                  <a:cubicBezTo>
                    <a:pt x="89" y="703"/>
                    <a:pt x="98" y="699"/>
                    <a:pt x="107" y="694"/>
                  </a:cubicBezTo>
                  <a:cubicBezTo>
                    <a:pt x="116" y="689"/>
                    <a:pt x="125" y="683"/>
                    <a:pt x="134" y="677"/>
                  </a:cubicBezTo>
                  <a:cubicBezTo>
                    <a:pt x="139" y="674"/>
                    <a:pt x="144" y="671"/>
                    <a:pt x="149" y="667"/>
                  </a:cubicBezTo>
                  <a:cubicBezTo>
                    <a:pt x="153" y="664"/>
                    <a:pt x="158" y="660"/>
                    <a:pt x="163" y="657"/>
                  </a:cubicBezTo>
                  <a:cubicBezTo>
                    <a:pt x="173" y="649"/>
                    <a:pt x="183" y="642"/>
                    <a:pt x="193" y="634"/>
                  </a:cubicBezTo>
                  <a:cubicBezTo>
                    <a:pt x="203" y="625"/>
                    <a:pt x="213" y="617"/>
                    <a:pt x="224" y="608"/>
                  </a:cubicBezTo>
                  <a:cubicBezTo>
                    <a:pt x="229" y="603"/>
                    <a:pt x="234" y="599"/>
                    <a:pt x="239" y="594"/>
                  </a:cubicBezTo>
                  <a:cubicBezTo>
                    <a:pt x="244" y="590"/>
                    <a:pt x="250" y="585"/>
                    <a:pt x="255" y="580"/>
                  </a:cubicBezTo>
                  <a:cubicBezTo>
                    <a:pt x="265" y="570"/>
                    <a:pt x="275" y="560"/>
                    <a:pt x="286" y="550"/>
                  </a:cubicBezTo>
                  <a:cubicBezTo>
                    <a:pt x="289" y="548"/>
                    <a:pt x="292" y="545"/>
                    <a:pt x="294" y="543"/>
                  </a:cubicBezTo>
                  <a:cubicBezTo>
                    <a:pt x="301" y="535"/>
                    <a:pt x="301" y="535"/>
                    <a:pt x="301" y="535"/>
                  </a:cubicBezTo>
                  <a:cubicBezTo>
                    <a:pt x="306" y="529"/>
                    <a:pt x="312" y="524"/>
                    <a:pt x="317" y="518"/>
                  </a:cubicBezTo>
                  <a:cubicBezTo>
                    <a:pt x="322" y="513"/>
                    <a:pt x="326" y="507"/>
                    <a:pt x="331" y="501"/>
                  </a:cubicBezTo>
                  <a:cubicBezTo>
                    <a:pt x="336" y="496"/>
                    <a:pt x="341" y="490"/>
                    <a:pt x="345" y="484"/>
                  </a:cubicBezTo>
                  <a:cubicBezTo>
                    <a:pt x="350" y="478"/>
                    <a:pt x="354" y="472"/>
                    <a:pt x="359" y="466"/>
                  </a:cubicBezTo>
                  <a:cubicBezTo>
                    <a:pt x="365" y="457"/>
                    <a:pt x="365" y="457"/>
                    <a:pt x="365" y="457"/>
                  </a:cubicBezTo>
                  <a:cubicBezTo>
                    <a:pt x="372" y="448"/>
                    <a:pt x="372" y="448"/>
                    <a:pt x="372" y="448"/>
                  </a:cubicBezTo>
                  <a:cubicBezTo>
                    <a:pt x="380" y="435"/>
                    <a:pt x="389" y="423"/>
                    <a:pt x="396" y="410"/>
                  </a:cubicBezTo>
                  <a:cubicBezTo>
                    <a:pt x="400" y="403"/>
                    <a:pt x="404" y="397"/>
                    <a:pt x="408" y="391"/>
                  </a:cubicBezTo>
                  <a:cubicBezTo>
                    <a:pt x="412" y="384"/>
                    <a:pt x="416" y="378"/>
                    <a:pt x="419" y="371"/>
                  </a:cubicBezTo>
                  <a:cubicBezTo>
                    <a:pt x="423" y="365"/>
                    <a:pt x="426" y="358"/>
                    <a:pt x="430" y="352"/>
                  </a:cubicBezTo>
                  <a:cubicBezTo>
                    <a:pt x="433" y="345"/>
                    <a:pt x="436" y="339"/>
                    <a:pt x="440" y="332"/>
                  </a:cubicBezTo>
                  <a:cubicBezTo>
                    <a:pt x="447" y="319"/>
                    <a:pt x="452" y="306"/>
                    <a:pt x="458" y="293"/>
                  </a:cubicBezTo>
                  <a:cubicBezTo>
                    <a:pt x="464" y="281"/>
                    <a:pt x="469" y="268"/>
                    <a:pt x="475" y="255"/>
                  </a:cubicBezTo>
                  <a:cubicBezTo>
                    <a:pt x="480" y="242"/>
                    <a:pt x="484" y="230"/>
                    <a:pt x="489" y="218"/>
                  </a:cubicBezTo>
                  <a:cubicBezTo>
                    <a:pt x="493" y="206"/>
                    <a:pt x="497" y="193"/>
                    <a:pt x="501" y="182"/>
                  </a:cubicBezTo>
                  <a:cubicBezTo>
                    <a:pt x="505" y="170"/>
                    <a:pt x="508" y="159"/>
                    <a:pt x="511" y="148"/>
                  </a:cubicBezTo>
                  <a:cubicBezTo>
                    <a:pt x="512" y="143"/>
                    <a:pt x="514" y="137"/>
                    <a:pt x="515" y="132"/>
                  </a:cubicBezTo>
                  <a:cubicBezTo>
                    <a:pt x="516" y="127"/>
                    <a:pt x="518" y="122"/>
                    <a:pt x="519" y="117"/>
                  </a:cubicBezTo>
                  <a:cubicBezTo>
                    <a:pt x="521" y="107"/>
                    <a:pt x="523" y="97"/>
                    <a:pt x="525" y="88"/>
                  </a:cubicBezTo>
                  <a:cubicBezTo>
                    <a:pt x="526" y="79"/>
                    <a:pt x="528" y="71"/>
                    <a:pt x="529" y="63"/>
                  </a:cubicBezTo>
                  <a:cubicBezTo>
                    <a:pt x="530" y="55"/>
                    <a:pt x="531" y="48"/>
                    <a:pt x="532" y="41"/>
                  </a:cubicBezTo>
                  <a:cubicBezTo>
                    <a:pt x="532" y="35"/>
                    <a:pt x="533" y="29"/>
                    <a:pt x="533" y="24"/>
                  </a:cubicBezTo>
                  <a:cubicBezTo>
                    <a:pt x="533" y="19"/>
                    <a:pt x="534" y="14"/>
                    <a:pt x="534" y="11"/>
                  </a:cubicBezTo>
                  <a:cubicBezTo>
                    <a:pt x="534" y="4"/>
                    <a:pt x="534" y="0"/>
                    <a:pt x="534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46" y="0"/>
                    <a:pt x="545" y="4"/>
                    <a:pt x="545" y="11"/>
                  </a:cubicBezTo>
                  <a:cubicBezTo>
                    <a:pt x="545" y="15"/>
                    <a:pt x="545" y="19"/>
                    <a:pt x="545" y="24"/>
                  </a:cubicBezTo>
                  <a:cubicBezTo>
                    <a:pt x="544" y="30"/>
                    <a:pt x="544" y="36"/>
                    <a:pt x="543" y="42"/>
                  </a:cubicBezTo>
                  <a:cubicBezTo>
                    <a:pt x="542" y="49"/>
                    <a:pt x="542" y="56"/>
                    <a:pt x="541" y="64"/>
                  </a:cubicBezTo>
                  <a:cubicBezTo>
                    <a:pt x="539" y="72"/>
                    <a:pt x="538" y="81"/>
                    <a:pt x="536" y="90"/>
                  </a:cubicBezTo>
                  <a:cubicBezTo>
                    <a:pt x="535" y="99"/>
                    <a:pt x="533" y="109"/>
                    <a:pt x="530" y="119"/>
                  </a:cubicBezTo>
                  <a:cubicBezTo>
                    <a:pt x="529" y="124"/>
                    <a:pt x="528" y="130"/>
                    <a:pt x="527" y="135"/>
                  </a:cubicBezTo>
                  <a:cubicBezTo>
                    <a:pt x="526" y="140"/>
                    <a:pt x="524" y="146"/>
                    <a:pt x="523" y="151"/>
                  </a:cubicBezTo>
                  <a:cubicBezTo>
                    <a:pt x="520" y="162"/>
                    <a:pt x="517" y="174"/>
                    <a:pt x="513" y="186"/>
                  </a:cubicBezTo>
                  <a:cubicBezTo>
                    <a:pt x="509" y="197"/>
                    <a:pt x="505" y="210"/>
                    <a:pt x="501" y="222"/>
                  </a:cubicBezTo>
                  <a:cubicBezTo>
                    <a:pt x="496" y="234"/>
                    <a:pt x="492" y="247"/>
                    <a:pt x="486" y="260"/>
                  </a:cubicBezTo>
                  <a:cubicBezTo>
                    <a:pt x="481" y="272"/>
                    <a:pt x="476" y="286"/>
                    <a:pt x="470" y="298"/>
                  </a:cubicBezTo>
                  <a:cubicBezTo>
                    <a:pt x="464" y="312"/>
                    <a:pt x="458" y="325"/>
                    <a:pt x="451" y="338"/>
                  </a:cubicBezTo>
                  <a:cubicBezTo>
                    <a:pt x="448" y="344"/>
                    <a:pt x="444" y="351"/>
                    <a:pt x="441" y="358"/>
                  </a:cubicBezTo>
                  <a:cubicBezTo>
                    <a:pt x="437" y="364"/>
                    <a:pt x="434" y="371"/>
                    <a:pt x="430" y="377"/>
                  </a:cubicBezTo>
                  <a:cubicBezTo>
                    <a:pt x="426" y="384"/>
                    <a:pt x="423" y="391"/>
                    <a:pt x="419" y="397"/>
                  </a:cubicBezTo>
                  <a:cubicBezTo>
                    <a:pt x="415" y="403"/>
                    <a:pt x="411" y="410"/>
                    <a:pt x="407" y="416"/>
                  </a:cubicBezTo>
                  <a:cubicBezTo>
                    <a:pt x="399" y="430"/>
                    <a:pt x="390" y="442"/>
                    <a:pt x="382" y="455"/>
                  </a:cubicBezTo>
                  <a:cubicBezTo>
                    <a:pt x="375" y="464"/>
                    <a:pt x="375" y="464"/>
                    <a:pt x="375" y="464"/>
                  </a:cubicBezTo>
                  <a:cubicBezTo>
                    <a:pt x="369" y="473"/>
                    <a:pt x="369" y="473"/>
                    <a:pt x="369" y="473"/>
                  </a:cubicBezTo>
                  <a:cubicBezTo>
                    <a:pt x="364" y="479"/>
                    <a:pt x="359" y="486"/>
                    <a:pt x="355" y="492"/>
                  </a:cubicBezTo>
                  <a:cubicBezTo>
                    <a:pt x="350" y="498"/>
                    <a:pt x="345" y="503"/>
                    <a:pt x="340" y="509"/>
                  </a:cubicBezTo>
                  <a:cubicBezTo>
                    <a:pt x="335" y="515"/>
                    <a:pt x="330" y="521"/>
                    <a:pt x="325" y="527"/>
                  </a:cubicBezTo>
                  <a:cubicBezTo>
                    <a:pt x="320" y="532"/>
                    <a:pt x="315" y="537"/>
                    <a:pt x="310" y="543"/>
                  </a:cubicBezTo>
                  <a:cubicBezTo>
                    <a:pt x="302" y="551"/>
                    <a:pt x="302" y="551"/>
                    <a:pt x="302" y="551"/>
                  </a:cubicBezTo>
                  <a:cubicBezTo>
                    <a:pt x="299" y="554"/>
                    <a:pt x="297" y="556"/>
                    <a:pt x="294" y="558"/>
                  </a:cubicBezTo>
                  <a:cubicBezTo>
                    <a:pt x="283" y="568"/>
                    <a:pt x="273" y="578"/>
                    <a:pt x="262" y="588"/>
                  </a:cubicBezTo>
                  <a:cubicBezTo>
                    <a:pt x="257" y="593"/>
                    <a:pt x="252" y="598"/>
                    <a:pt x="247" y="603"/>
                  </a:cubicBezTo>
                  <a:cubicBezTo>
                    <a:pt x="241" y="607"/>
                    <a:pt x="236" y="612"/>
                    <a:pt x="231" y="616"/>
                  </a:cubicBezTo>
                  <a:cubicBezTo>
                    <a:pt x="220" y="625"/>
                    <a:pt x="210" y="633"/>
                    <a:pt x="200" y="642"/>
                  </a:cubicBezTo>
                  <a:cubicBezTo>
                    <a:pt x="190" y="650"/>
                    <a:pt x="179" y="657"/>
                    <a:pt x="169" y="665"/>
                  </a:cubicBezTo>
                  <a:cubicBezTo>
                    <a:pt x="164" y="668"/>
                    <a:pt x="159" y="672"/>
                    <a:pt x="154" y="675"/>
                  </a:cubicBezTo>
                  <a:cubicBezTo>
                    <a:pt x="149" y="679"/>
                    <a:pt x="144" y="682"/>
                    <a:pt x="140" y="685"/>
                  </a:cubicBezTo>
                  <a:cubicBezTo>
                    <a:pt x="130" y="691"/>
                    <a:pt x="121" y="697"/>
                    <a:pt x="111" y="702"/>
                  </a:cubicBezTo>
                  <a:cubicBezTo>
                    <a:pt x="102" y="707"/>
                    <a:pt x="93" y="712"/>
                    <a:pt x="85" y="716"/>
                  </a:cubicBezTo>
                  <a:cubicBezTo>
                    <a:pt x="77" y="720"/>
                    <a:pt x="69" y="723"/>
                    <a:pt x="61" y="726"/>
                  </a:cubicBezTo>
                  <a:cubicBezTo>
                    <a:pt x="57" y="728"/>
                    <a:pt x="54" y="730"/>
                    <a:pt x="50" y="731"/>
                  </a:cubicBezTo>
                  <a:cubicBezTo>
                    <a:pt x="47" y="732"/>
                    <a:pt x="44" y="733"/>
                    <a:pt x="40" y="734"/>
                  </a:cubicBezTo>
                  <a:cubicBezTo>
                    <a:pt x="28" y="738"/>
                    <a:pt x="18" y="741"/>
                    <a:pt x="11" y="742"/>
                  </a:cubicBezTo>
                  <a:cubicBezTo>
                    <a:pt x="3" y="744"/>
                    <a:pt x="0" y="744"/>
                    <a:pt x="0" y="7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48"/>
            <p:cNvSpPr/>
            <p:nvPr/>
          </p:nvSpPr>
          <p:spPr bwMode="auto">
            <a:xfrm>
              <a:off x="3056320" y="2929343"/>
              <a:ext cx="231037" cy="309076"/>
            </a:xfrm>
            <a:custGeom>
              <a:avLst/>
              <a:gdLst>
                <a:gd name="T0" fmla="*/ 38 w 95"/>
                <a:gd name="T1" fmla="*/ 127 h 127"/>
                <a:gd name="T2" fmla="*/ 39 w 95"/>
                <a:gd name="T3" fmla="*/ 0 h 127"/>
                <a:gd name="T4" fmla="*/ 38 w 95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7">
                  <a:moveTo>
                    <a:pt x="38" y="127"/>
                  </a:moveTo>
                  <a:cubicBezTo>
                    <a:pt x="38" y="127"/>
                    <a:pt x="95" y="77"/>
                    <a:pt x="39" y="0"/>
                  </a:cubicBezTo>
                  <a:cubicBezTo>
                    <a:pt x="39" y="0"/>
                    <a:pt x="0" y="46"/>
                    <a:pt x="3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49"/>
            <p:cNvSpPr/>
            <p:nvPr/>
          </p:nvSpPr>
          <p:spPr bwMode="auto">
            <a:xfrm>
              <a:off x="3150789" y="2959121"/>
              <a:ext cx="80093" cy="250547"/>
            </a:xfrm>
            <a:custGeom>
              <a:avLst/>
              <a:gdLst>
                <a:gd name="T0" fmla="*/ 1 w 33"/>
                <a:gd name="T1" fmla="*/ 103 h 103"/>
                <a:gd name="T2" fmla="*/ 8 w 33"/>
                <a:gd name="T3" fmla="*/ 52 h 103"/>
                <a:gd name="T4" fmla="*/ 0 w 33"/>
                <a:gd name="T5" fmla="*/ 0 h 103"/>
                <a:gd name="T6" fmla="*/ 1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1" y="103"/>
                  </a:moveTo>
                  <a:cubicBezTo>
                    <a:pt x="1" y="103"/>
                    <a:pt x="9" y="92"/>
                    <a:pt x="8" y="52"/>
                  </a:cubicBezTo>
                  <a:cubicBezTo>
                    <a:pt x="7" y="14"/>
                    <a:pt x="0" y="0"/>
                    <a:pt x="0" y="0"/>
                  </a:cubicBezTo>
                  <a:cubicBezTo>
                    <a:pt x="33" y="51"/>
                    <a:pt x="13" y="88"/>
                    <a:pt x="1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1"/>
            <p:cNvSpPr>
              <a:spLocks noEditPoints="1"/>
            </p:cNvSpPr>
            <p:nvPr/>
          </p:nvSpPr>
          <p:spPr bwMode="auto">
            <a:xfrm>
              <a:off x="1684475" y="2934477"/>
              <a:ext cx="595562" cy="853296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12050" y="2086967"/>
              <a:ext cx="3064508" cy="385224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CLASS OF 2021</a:t>
              </a:r>
              <a:endParaRPr lang="zh-CN" altLang="en-US" sz="2400" dirty="0">
                <a:solidFill>
                  <a:schemeClr val="accent2"/>
                </a:solidFill>
                <a:latin typeface="Verdana" panose="020B0604030504040204" pitchFamily="34" charset="0"/>
                <a:ea typeface="华文细黑" panose="02010600040101010101" pitchFamily="2" charset="-122"/>
                <a:cs typeface="Verdana" panose="020B060403050404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260" y="774065"/>
            <a:ext cx="712470" cy="702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21400" y="4541509"/>
            <a:ext cx="14917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831414" y="461088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1454785"/>
            <a:ext cx="8488045" cy="5241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en-US" altLang="zh-CN" sz="2800">
                <a:latin typeface="+mn-ea"/>
                <a:cs typeface="+mn-ea"/>
                <a:sym typeface="+mn-ea"/>
              </a:rPr>
              <a:t> </a:t>
            </a:r>
            <a:r>
              <a:rPr lang="zh-CN" altLang="en-US" sz="2800">
                <a:latin typeface="+mn-ea"/>
                <a:cs typeface="+mn-ea"/>
                <a:sym typeface="+mn-ea"/>
              </a:rPr>
              <a:t>功能要点</a:t>
            </a:r>
            <a:r>
              <a:rPr lang="en-US" altLang="zh-CN" sz="2800">
                <a:latin typeface="+mn-ea"/>
                <a:cs typeface="+mn-ea"/>
                <a:sym typeface="+mn-ea"/>
              </a:rPr>
              <a:t>: </a:t>
            </a:r>
            <a:r>
              <a:rPr lang="zh-CN" sz="2800">
                <a:latin typeface="+mn-ea"/>
                <a:cs typeface="+mn-ea"/>
                <a:sym typeface="+mn-ea"/>
              </a:rPr>
              <a:t>根据用户输入的代码，将所有代码段转化为一阶逻辑公式，再将一阶逻辑转为KS结构和KS图。</a:t>
            </a:r>
            <a:endParaRPr lang="zh-CN" sz="28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endParaRPr lang="zh-CN" sz="28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sz="2800">
                <a:latin typeface="+mn-ea"/>
                <a:cs typeface="+mn-ea"/>
                <a:sym typeface="+mn-ea"/>
              </a:rPr>
              <a:t> 提取要点：</a:t>
            </a:r>
            <a:endParaRPr lang="zh-CN"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	</a:t>
            </a:r>
            <a:r>
              <a:rPr lang="zh-CN" sz="2800">
                <a:sym typeface="+mn-ea"/>
              </a:rPr>
              <a:t>1. 代码段</a:t>
            </a:r>
            <a:endParaRPr lang="zh-CN"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	</a:t>
            </a:r>
            <a:r>
              <a:rPr lang="zh-CN" sz="2800">
                <a:sym typeface="+mn-ea"/>
              </a:rPr>
              <a:t>2. 生成一阶逻辑公式</a:t>
            </a:r>
            <a:endParaRPr lang="zh-CN"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	</a:t>
            </a:r>
            <a:r>
              <a:rPr lang="zh-CN" sz="2800">
                <a:sym typeface="+mn-ea"/>
              </a:rPr>
              <a:t>3. 生成KS结构</a:t>
            </a:r>
            <a:endParaRPr lang="zh-CN"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	</a:t>
            </a:r>
            <a:r>
              <a:rPr lang="zh-CN" sz="2800">
                <a:sym typeface="+mn-ea"/>
              </a:rPr>
              <a:t>4. 画出KS图</a:t>
            </a:r>
            <a:endParaRPr lang="zh-CN" alt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1454785"/>
            <a:ext cx="8488045" cy="364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 dirty="0"/>
              <a:t>用一阶逻辑描述系统</a:t>
            </a:r>
            <a:endParaRPr lang="en-US" altLang="zh-CN" sz="2800" dirty="0">
              <a:sym typeface="+mn-ea"/>
            </a:endParaRPr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描述系统状态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描述系统状态的转移关系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描述原子命题</a:t>
            </a:r>
            <a:endParaRPr lang="zh-CN" altLang="en-US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1454785"/>
            <a:ext cx="8488045" cy="364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 dirty="0"/>
              <a:t>描述系统状态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系统变量的集合</a:t>
            </a:r>
            <a:r>
              <a:rPr lang="en-US" altLang="zh-CN" sz="2800" dirty="0"/>
              <a:t>: V={v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,..,v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  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V</a:t>
            </a:r>
            <a:r>
              <a:rPr lang="zh-CN" altLang="en-US" sz="2800" dirty="0"/>
              <a:t>中的值取自有限集合</a:t>
            </a:r>
            <a:r>
              <a:rPr lang="en-US" altLang="zh-CN" sz="2800" dirty="0"/>
              <a:t>D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状态</a:t>
            </a:r>
            <a:r>
              <a:rPr lang="en-US" altLang="zh-CN" sz="2800" dirty="0"/>
              <a:t>: </a:t>
            </a:r>
            <a:r>
              <a:rPr lang="zh-CN" altLang="en-US" sz="2800" dirty="0"/>
              <a:t>取值为真的逻辑公式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一个状态可以用</a:t>
            </a:r>
            <a:r>
              <a:rPr lang="en-US" altLang="zh-CN" sz="2800" dirty="0"/>
              <a:t>V</a:t>
            </a:r>
            <a:r>
              <a:rPr lang="zh-CN" altLang="en-US" sz="2800" dirty="0"/>
              <a:t>中所有变量的值来表述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一个逻辑公式可以有多组赋值用以描述多个状态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endParaRPr lang="zh-CN" altLang="zh-CN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385" y="1454785"/>
            <a:ext cx="8488045" cy="364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 dirty="0"/>
              <a:t>描述系统状态的转移关系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V</a:t>
            </a:r>
            <a:r>
              <a:rPr lang="zh-CN" altLang="en-US" sz="2800" dirty="0"/>
              <a:t>和</a:t>
            </a:r>
            <a:r>
              <a:rPr lang="en-US" altLang="zh-CN" sz="2800" dirty="0"/>
              <a:t>V’ </a:t>
            </a:r>
            <a:r>
              <a:rPr lang="zh-CN" altLang="en-US" sz="2800" dirty="0"/>
              <a:t>分别表示系统的当前状态和下一个状态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V</a:t>
            </a:r>
            <a:r>
              <a:rPr lang="zh-CN" altLang="en-US" sz="2800" dirty="0"/>
              <a:t>中的变量</a:t>
            </a:r>
            <a:r>
              <a:rPr lang="en-US" altLang="zh-CN" sz="2800" dirty="0"/>
              <a:t>v </a:t>
            </a:r>
            <a:r>
              <a:rPr lang="zh-CN" altLang="en-US" sz="2800" dirty="0"/>
              <a:t>和</a:t>
            </a:r>
            <a:r>
              <a:rPr lang="en-US" altLang="zh-CN" sz="2800" dirty="0"/>
              <a:t>V’ </a:t>
            </a:r>
            <a:r>
              <a:rPr lang="zh-CN" altLang="en-US" sz="2800" dirty="0"/>
              <a:t>中的变量 </a:t>
            </a:r>
            <a:r>
              <a:rPr lang="en-US" altLang="zh-CN" sz="2800" dirty="0"/>
              <a:t>v’ </a:t>
            </a:r>
            <a:r>
              <a:rPr lang="zh-CN" altLang="en-US" sz="2800" dirty="0"/>
              <a:t>一一对应</a:t>
            </a:r>
            <a:endParaRPr lang="zh-CN" altLang="en-US" sz="2800" dirty="0"/>
          </a:p>
          <a:p>
            <a:pPr lvl="1">
              <a:lnSpc>
                <a:spcPts val="4000"/>
              </a:lnSpc>
            </a:pPr>
            <a:endParaRPr lang="en-US" altLang="zh-CN" sz="2800" dirty="0"/>
          </a:p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 dirty="0"/>
              <a:t>描述原子命题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原子命题</a:t>
            </a:r>
            <a:r>
              <a:rPr lang="en-US" altLang="zh-CN" sz="2800" dirty="0"/>
              <a:t>:</a:t>
            </a:r>
            <a:r>
              <a:rPr lang="zh-CN" altLang="en-US" sz="2800" dirty="0"/>
              <a:t> 状态</a:t>
            </a:r>
            <a:r>
              <a:rPr lang="en-US" altLang="zh-CN" sz="2800" dirty="0"/>
              <a:t>s</a:t>
            </a:r>
            <a:r>
              <a:rPr lang="zh-CN" altLang="en-US" sz="2800" dirty="0"/>
              <a:t>中的变量</a:t>
            </a:r>
            <a:r>
              <a:rPr lang="en-US" altLang="zh-CN" sz="2800" dirty="0"/>
              <a:t>v</a:t>
            </a:r>
            <a:r>
              <a:rPr lang="zh-CN" altLang="en-US" sz="2800" dirty="0"/>
              <a:t>的取值记为</a:t>
            </a:r>
            <a:r>
              <a:rPr lang="en-US" altLang="zh-CN" sz="2800" dirty="0"/>
              <a:t>d</a:t>
            </a:r>
            <a:r>
              <a:rPr lang="zh-CN" altLang="en-US" sz="2800" dirty="0"/>
              <a:t> 记为</a:t>
            </a:r>
            <a:r>
              <a:rPr lang="en-US" altLang="zh-CN" sz="2800" dirty="0"/>
              <a:t>s(v)=d </a:t>
            </a: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466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 dirty="0"/>
              <a:t>通过一阶逻辑公式构造</a:t>
            </a:r>
            <a:r>
              <a:rPr lang="en-US" altLang="zh-CN" sz="2800" dirty="0"/>
              <a:t>KS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给定初始状态集合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0 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转移关系集合</a:t>
            </a:r>
            <a:r>
              <a:rPr lang="en-US" altLang="zh-CN" sz="2800" dirty="0"/>
              <a:t>R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状态集合</a:t>
            </a:r>
            <a:r>
              <a:rPr lang="en-US" altLang="zh-CN" sz="2800" dirty="0"/>
              <a:t>S</a:t>
            </a:r>
            <a:r>
              <a:rPr lang="zh-CN" altLang="en-US" sz="2800" dirty="0"/>
              <a:t>对应于所有变量的取值集合</a:t>
            </a:r>
            <a:r>
              <a:rPr lang="en-US" altLang="zh-CN" sz="2800" dirty="0"/>
              <a:t>V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en-US" altLang="zh-CN" sz="2800" dirty="0"/>
              <a:t>S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即 所有变量</a:t>
            </a:r>
            <a:r>
              <a:rPr lang="en-US" altLang="zh-CN" sz="2800" dirty="0"/>
              <a:t>v</a:t>
            </a:r>
            <a:r>
              <a:rPr lang="zh-CN" altLang="en-US" sz="2800" dirty="0"/>
              <a:t>取对应初始值且为真的状态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构成的集合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保留令</a:t>
            </a:r>
            <a:r>
              <a:rPr lang="en-US" altLang="zh-CN" sz="2800" dirty="0"/>
              <a:t>R(</a:t>
            </a:r>
            <a:r>
              <a:rPr lang="en-US" altLang="zh-CN" sz="2800" dirty="0" err="1"/>
              <a:t>s,s</a:t>
            </a:r>
            <a:r>
              <a:rPr lang="en-US" altLang="zh-CN" sz="2800" dirty="0"/>
              <a:t>’)</a:t>
            </a:r>
            <a:r>
              <a:rPr lang="zh-CN" altLang="en-US" sz="2800" dirty="0"/>
              <a:t>为真的所有转移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符号函数</a:t>
            </a:r>
            <a:r>
              <a:rPr lang="en-US" altLang="zh-CN" sz="2800" dirty="0"/>
              <a:t>L : S-&gt;2</a:t>
            </a:r>
            <a:r>
              <a:rPr lang="en-US" altLang="zh-CN" sz="2800" baseline="30000" dirty="0"/>
              <a:t>AP</a:t>
            </a:r>
            <a:r>
              <a:rPr lang="en-US" altLang="zh-CN" sz="2800" dirty="0"/>
              <a:t>,   L(s)</a:t>
            </a:r>
            <a:r>
              <a:rPr lang="zh-CN" altLang="en-US" sz="2800" dirty="0"/>
              <a:t>指 状态</a:t>
            </a:r>
            <a:r>
              <a:rPr lang="en-US" altLang="zh-CN" sz="2800" dirty="0"/>
              <a:t>s</a:t>
            </a:r>
            <a:r>
              <a:rPr lang="zh-CN" altLang="en-US" sz="2800" dirty="0"/>
              <a:t>中为真的原子命题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若转移关系中的状态</a:t>
            </a:r>
            <a:r>
              <a:rPr lang="en-US" altLang="zh-CN" sz="2800" dirty="0"/>
              <a:t>s</a:t>
            </a:r>
            <a:r>
              <a:rPr lang="zh-CN" altLang="en-US" sz="2800" dirty="0"/>
              <a:t>没有后继将它自己作为自己的后继</a:t>
            </a:r>
            <a:endParaRPr lang="en-US" altLang="zh-CN" sz="2800" dirty="0"/>
          </a:p>
          <a:p>
            <a:pPr lvl="1">
              <a:lnSpc>
                <a:spcPts val="4000"/>
              </a:lnSpc>
            </a:pPr>
            <a:r>
              <a:rPr lang="zh-CN" altLang="en-US" sz="2800" dirty="0"/>
              <a:t>    即</a:t>
            </a:r>
            <a:r>
              <a:rPr lang="en-US" altLang="zh-CN" sz="2800" dirty="0"/>
              <a:t>R(</a:t>
            </a:r>
            <a:r>
              <a:rPr lang="en-US" altLang="zh-CN" sz="2800" dirty="0" err="1"/>
              <a:t>s,s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endParaRPr lang="zh-CN" altLang="zh-CN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02657" y="487509"/>
            <a:ext cx="5258480" cy="6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功能分析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80345" y="5080"/>
            <a:ext cx="1810385" cy="6847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4310"/>
            <a:ext cx="1083945" cy="1083945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2520000">
            <a:off x="10200640" y="996315"/>
            <a:ext cx="361315" cy="3873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519" y="1278256"/>
            <a:ext cx="9848886" cy="467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4000"/>
              </a:lnSpc>
              <a:spcAft>
                <a:spcPts val="0"/>
              </a:spcAft>
              <a:buFont typeface="Wingdings" panose="05000000000000000000" charset="0"/>
              <a:buChar char=""/>
            </a:pPr>
            <a:r>
              <a:rPr lang="zh-CN" altLang="en-US" sz="2800" dirty="0"/>
              <a:t>设计程序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对程序标号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一些约定</a:t>
            </a:r>
            <a:endParaRPr lang="en-US" altLang="zh-CN" sz="2800" dirty="0"/>
          </a:p>
          <a:p>
            <a:pPr marL="742950" lvl="1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各语句转换成一阶逻辑公式</a:t>
            </a:r>
            <a:endParaRPr lang="en-US" altLang="zh-CN" sz="2800" dirty="0"/>
          </a:p>
          <a:p>
            <a:pPr marL="1200150" lvl="2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赋值语句</a:t>
            </a:r>
            <a:endParaRPr lang="en-US" altLang="zh-CN" sz="2800" dirty="0"/>
          </a:p>
          <a:p>
            <a:pPr marL="1200150" lvl="2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空语句</a:t>
            </a:r>
            <a:endParaRPr lang="en-US" altLang="zh-CN" sz="2800" dirty="0"/>
          </a:p>
          <a:p>
            <a:pPr marL="1200150" lvl="2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顺序语句</a:t>
            </a:r>
            <a:endParaRPr lang="en-US" altLang="zh-CN" sz="2800" dirty="0"/>
          </a:p>
          <a:p>
            <a:pPr marL="1200150" lvl="2" indent="-285750">
              <a:lnSpc>
                <a:spcPts val="4000"/>
              </a:lnSpc>
              <a:buFont typeface="Wingdings" panose="05000000000000000000" charset="0"/>
              <a:buChar char=""/>
            </a:pPr>
            <a:r>
              <a:rPr lang="zh-CN" altLang="en-US" sz="2800" dirty="0"/>
              <a:t>条件语句</a:t>
            </a:r>
            <a:endParaRPr lang="en-US" altLang="zh-CN" sz="2800" dirty="0"/>
          </a:p>
          <a:p>
            <a:pPr marL="1200150" lvl="2" indent="-285750">
              <a:lnSpc>
                <a:spcPts val="4000"/>
              </a:lnSpc>
              <a:buFont typeface="Wingdings" panose="05000000000000000000" charset="0"/>
              <a:buChar char=""/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535285" y="9944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98905" y="1170305"/>
            <a:ext cx="408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35285" y="206502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5285" y="319849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5285" y="429895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5285" y="539877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fade/>
  </p:transition>
</p:sld>
</file>

<file path=ppt/theme/theme1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4234</Words>
  <Application>WPS 演示</Application>
  <PresentationFormat>宽屏</PresentationFormat>
  <Paragraphs>484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华文细黑</vt:lpstr>
      <vt:lpstr>Wingdings</vt:lpstr>
      <vt:lpstr>Verdana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乘梦碧溪</cp:lastModifiedBy>
  <cp:revision>394</cp:revision>
  <dcterms:created xsi:type="dcterms:W3CDTF">2021-05-15T13:59:00Z</dcterms:created>
  <dcterms:modified xsi:type="dcterms:W3CDTF">2021-05-15T16:01:40Z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