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9723" r:id="rId3"/>
    <p:sldId id="5302676" r:id="rId5"/>
    <p:sldId id="5302716" r:id="rId6"/>
    <p:sldId id="5302711" r:id="rId7"/>
    <p:sldId id="5302724" r:id="rId8"/>
    <p:sldId id="5302717" r:id="rId9"/>
    <p:sldId id="5302712" r:id="rId10"/>
    <p:sldId id="5302722" r:id="rId11"/>
    <p:sldId id="5302723" r:id="rId12"/>
    <p:sldId id="5302575" r:id="rId13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hui13@gd.cmcc" initials="g" lastIdx="1" clrIdx="0"/>
  <p:cmAuthor id="2" name="程 瑜檬" initials="程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29352"/>
    <a:srgbClr val="00B050"/>
    <a:srgbClr val="FDCBD4"/>
    <a:srgbClr val="CFD5EA"/>
    <a:srgbClr val="E9EBF5"/>
    <a:srgbClr val="70AD47"/>
    <a:srgbClr val="E2F0D9"/>
    <a:srgbClr val="C5E0B4"/>
    <a:srgbClr val="00B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00" autoAdjust="0"/>
  </p:normalViewPr>
  <p:slideViewPr>
    <p:cSldViewPr>
      <p:cViewPr varScale="1">
        <p:scale>
          <a:sx n="113" d="100"/>
          <a:sy n="113" d="100"/>
        </p:scale>
        <p:origin x="82" y="82"/>
      </p:cViewPr>
      <p:guideLst>
        <p:guide orient="horz" pos="2136"/>
        <p:guide pos="38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E8B88-FAD2-437D-B02B-ED13E3CA45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66E50-9636-40E5-81A2-770AD19B9C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365A7-9DCF-4079-8B26-3D7E410874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FCA83-FA81-40F1-BF01-28E136B6DC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FCA83-FA81-40F1-BF01-28E136B6D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FCA83-FA81-40F1-BF01-28E136B6D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FCA83-FA81-40F1-BF01-28E136B6D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FCA83-FA81-40F1-BF01-28E136B6D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FCA83-FA81-40F1-BF01-28E136B6D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FCA83-FA81-40F1-BF01-28E136B6D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FCA83-FA81-40F1-BF01-28E136B6D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FCA83-FA81-40F1-BF01-28E136B6DC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39DD-A4E0-4ADE-ACB7-4D480F3122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39DD-A4E0-4ADE-ACB7-4D480F3122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5BAF-1364-4213-91B6-E83946F8D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5BAF-1364-4213-91B6-E83946F8D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5BAF-1364-4213-91B6-E83946F8D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gradFill>
          <a:gsLst>
            <a:gs pos="0">
              <a:schemeClr val="bg1"/>
            </a:gs>
            <a:gs pos="100000">
              <a:srgbClr val="F9FDF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304803" y="168266"/>
            <a:ext cx="389467" cy="389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  <p:sp>
        <p:nvSpPr>
          <p:cNvPr id="11" name="矩形 10"/>
          <p:cNvSpPr/>
          <p:nvPr userDrawn="1"/>
        </p:nvSpPr>
        <p:spPr>
          <a:xfrm>
            <a:off x="491071" y="346064"/>
            <a:ext cx="296331" cy="296332"/>
          </a:xfrm>
          <a:prstGeom prst="rect">
            <a:avLst/>
          </a:prstGeom>
          <a:solidFill>
            <a:srgbClr val="9DC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10200456" y="73514"/>
            <a:ext cx="1815583" cy="564992"/>
            <a:chOff x="4217988" y="3963988"/>
            <a:chExt cx="3833812" cy="1211262"/>
          </a:xfrm>
        </p:grpSpPr>
        <p:sp>
          <p:nvSpPr>
            <p:cNvPr id="13" name="Freeform 35"/>
            <p:cNvSpPr/>
            <p:nvPr/>
          </p:nvSpPr>
          <p:spPr bwMode="auto">
            <a:xfrm>
              <a:off x="5692775" y="4046538"/>
              <a:ext cx="481012" cy="557212"/>
            </a:xfrm>
            <a:custGeom>
              <a:avLst/>
              <a:gdLst>
                <a:gd name="T0" fmla="*/ 303 w 303"/>
                <a:gd name="T1" fmla="*/ 65 h 351"/>
                <a:gd name="T2" fmla="*/ 168 w 303"/>
                <a:gd name="T3" fmla="*/ 65 h 351"/>
                <a:gd name="T4" fmla="*/ 168 w 303"/>
                <a:gd name="T5" fmla="*/ 0 h 351"/>
                <a:gd name="T6" fmla="*/ 133 w 303"/>
                <a:gd name="T7" fmla="*/ 0 h 351"/>
                <a:gd name="T8" fmla="*/ 133 w 303"/>
                <a:gd name="T9" fmla="*/ 65 h 351"/>
                <a:gd name="T10" fmla="*/ 0 w 303"/>
                <a:gd name="T11" fmla="*/ 65 h 351"/>
                <a:gd name="T12" fmla="*/ 0 w 303"/>
                <a:gd name="T13" fmla="*/ 251 h 351"/>
                <a:gd name="T14" fmla="*/ 133 w 303"/>
                <a:gd name="T15" fmla="*/ 251 h 351"/>
                <a:gd name="T16" fmla="*/ 133 w 303"/>
                <a:gd name="T17" fmla="*/ 351 h 351"/>
                <a:gd name="T18" fmla="*/ 168 w 303"/>
                <a:gd name="T19" fmla="*/ 351 h 351"/>
                <a:gd name="T20" fmla="*/ 168 w 303"/>
                <a:gd name="T21" fmla="*/ 251 h 351"/>
                <a:gd name="T22" fmla="*/ 303 w 303"/>
                <a:gd name="T23" fmla="*/ 251 h 351"/>
                <a:gd name="T24" fmla="*/ 303 w 303"/>
                <a:gd name="T25" fmla="*/ 65 h 351"/>
                <a:gd name="T26" fmla="*/ 33 w 303"/>
                <a:gd name="T27" fmla="*/ 217 h 351"/>
                <a:gd name="T28" fmla="*/ 33 w 303"/>
                <a:gd name="T29" fmla="*/ 98 h 351"/>
                <a:gd name="T30" fmla="*/ 133 w 303"/>
                <a:gd name="T31" fmla="*/ 98 h 351"/>
                <a:gd name="T32" fmla="*/ 133 w 303"/>
                <a:gd name="T33" fmla="*/ 217 h 351"/>
                <a:gd name="T34" fmla="*/ 33 w 303"/>
                <a:gd name="T35" fmla="*/ 217 h 351"/>
                <a:gd name="T36" fmla="*/ 268 w 303"/>
                <a:gd name="T37" fmla="*/ 217 h 351"/>
                <a:gd name="T38" fmla="*/ 168 w 303"/>
                <a:gd name="T39" fmla="*/ 217 h 351"/>
                <a:gd name="T40" fmla="*/ 168 w 303"/>
                <a:gd name="T41" fmla="*/ 98 h 351"/>
                <a:gd name="T42" fmla="*/ 268 w 303"/>
                <a:gd name="T43" fmla="*/ 98 h 351"/>
                <a:gd name="T44" fmla="*/ 268 w 303"/>
                <a:gd name="T45" fmla="*/ 217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3" h="351">
                  <a:moveTo>
                    <a:pt x="303" y="65"/>
                  </a:moveTo>
                  <a:lnTo>
                    <a:pt x="168" y="65"/>
                  </a:lnTo>
                  <a:lnTo>
                    <a:pt x="168" y="0"/>
                  </a:lnTo>
                  <a:lnTo>
                    <a:pt x="133" y="0"/>
                  </a:lnTo>
                  <a:lnTo>
                    <a:pt x="133" y="65"/>
                  </a:lnTo>
                  <a:lnTo>
                    <a:pt x="0" y="65"/>
                  </a:lnTo>
                  <a:lnTo>
                    <a:pt x="0" y="251"/>
                  </a:lnTo>
                  <a:lnTo>
                    <a:pt x="133" y="251"/>
                  </a:lnTo>
                  <a:lnTo>
                    <a:pt x="133" y="351"/>
                  </a:lnTo>
                  <a:lnTo>
                    <a:pt x="168" y="351"/>
                  </a:lnTo>
                  <a:lnTo>
                    <a:pt x="168" y="251"/>
                  </a:lnTo>
                  <a:lnTo>
                    <a:pt x="303" y="251"/>
                  </a:lnTo>
                  <a:lnTo>
                    <a:pt x="303" y="65"/>
                  </a:lnTo>
                  <a:close/>
                  <a:moveTo>
                    <a:pt x="33" y="217"/>
                  </a:moveTo>
                  <a:lnTo>
                    <a:pt x="33" y="98"/>
                  </a:lnTo>
                  <a:lnTo>
                    <a:pt x="133" y="98"/>
                  </a:lnTo>
                  <a:lnTo>
                    <a:pt x="133" y="217"/>
                  </a:lnTo>
                  <a:lnTo>
                    <a:pt x="33" y="217"/>
                  </a:lnTo>
                  <a:close/>
                  <a:moveTo>
                    <a:pt x="268" y="217"/>
                  </a:moveTo>
                  <a:lnTo>
                    <a:pt x="168" y="217"/>
                  </a:lnTo>
                  <a:lnTo>
                    <a:pt x="168" y="98"/>
                  </a:lnTo>
                  <a:lnTo>
                    <a:pt x="268" y="98"/>
                  </a:lnTo>
                  <a:lnTo>
                    <a:pt x="268" y="217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4" name="Freeform 36"/>
            <p:cNvSpPr/>
            <p:nvPr/>
          </p:nvSpPr>
          <p:spPr bwMode="auto">
            <a:xfrm>
              <a:off x="6305550" y="4065588"/>
              <a:ext cx="488950" cy="522287"/>
            </a:xfrm>
            <a:custGeom>
              <a:avLst/>
              <a:gdLst>
                <a:gd name="T0" fmla="*/ 0 w 308"/>
                <a:gd name="T1" fmla="*/ 0 h 329"/>
                <a:gd name="T2" fmla="*/ 0 w 308"/>
                <a:gd name="T3" fmla="*/ 329 h 329"/>
                <a:gd name="T4" fmla="*/ 308 w 308"/>
                <a:gd name="T5" fmla="*/ 329 h 329"/>
                <a:gd name="T6" fmla="*/ 308 w 308"/>
                <a:gd name="T7" fmla="*/ 0 h 329"/>
                <a:gd name="T8" fmla="*/ 0 w 308"/>
                <a:gd name="T9" fmla="*/ 0 h 329"/>
                <a:gd name="T10" fmla="*/ 275 w 308"/>
                <a:gd name="T11" fmla="*/ 298 h 329"/>
                <a:gd name="T12" fmla="*/ 33 w 308"/>
                <a:gd name="T13" fmla="*/ 298 h 329"/>
                <a:gd name="T14" fmla="*/ 33 w 308"/>
                <a:gd name="T15" fmla="*/ 31 h 329"/>
                <a:gd name="T16" fmla="*/ 275 w 308"/>
                <a:gd name="T17" fmla="*/ 31 h 329"/>
                <a:gd name="T18" fmla="*/ 275 w 308"/>
                <a:gd name="T19" fmla="*/ 29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329">
                  <a:moveTo>
                    <a:pt x="0" y="0"/>
                  </a:moveTo>
                  <a:lnTo>
                    <a:pt x="0" y="329"/>
                  </a:lnTo>
                  <a:lnTo>
                    <a:pt x="308" y="329"/>
                  </a:lnTo>
                  <a:lnTo>
                    <a:pt x="308" y="0"/>
                  </a:lnTo>
                  <a:lnTo>
                    <a:pt x="0" y="0"/>
                  </a:lnTo>
                  <a:close/>
                  <a:moveTo>
                    <a:pt x="275" y="298"/>
                  </a:moveTo>
                  <a:lnTo>
                    <a:pt x="33" y="298"/>
                  </a:lnTo>
                  <a:lnTo>
                    <a:pt x="33" y="31"/>
                  </a:lnTo>
                  <a:lnTo>
                    <a:pt x="275" y="31"/>
                  </a:lnTo>
                  <a:lnTo>
                    <a:pt x="275" y="298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5" name="Freeform 37"/>
            <p:cNvSpPr/>
            <p:nvPr/>
          </p:nvSpPr>
          <p:spPr bwMode="auto">
            <a:xfrm>
              <a:off x="6384925" y="4156075"/>
              <a:ext cx="327025" cy="338137"/>
            </a:xfrm>
            <a:custGeom>
              <a:avLst/>
              <a:gdLst>
                <a:gd name="T0" fmla="*/ 118 w 206"/>
                <a:gd name="T1" fmla="*/ 182 h 213"/>
                <a:gd name="T2" fmla="*/ 118 w 206"/>
                <a:gd name="T3" fmla="*/ 108 h 213"/>
                <a:gd name="T4" fmla="*/ 194 w 206"/>
                <a:gd name="T5" fmla="*/ 108 h 213"/>
                <a:gd name="T6" fmla="*/ 194 w 206"/>
                <a:gd name="T7" fmla="*/ 77 h 213"/>
                <a:gd name="T8" fmla="*/ 118 w 206"/>
                <a:gd name="T9" fmla="*/ 77 h 213"/>
                <a:gd name="T10" fmla="*/ 118 w 206"/>
                <a:gd name="T11" fmla="*/ 31 h 213"/>
                <a:gd name="T12" fmla="*/ 199 w 206"/>
                <a:gd name="T13" fmla="*/ 31 h 213"/>
                <a:gd name="T14" fmla="*/ 199 w 206"/>
                <a:gd name="T15" fmla="*/ 0 h 213"/>
                <a:gd name="T16" fmla="*/ 5 w 206"/>
                <a:gd name="T17" fmla="*/ 0 h 213"/>
                <a:gd name="T18" fmla="*/ 5 w 206"/>
                <a:gd name="T19" fmla="*/ 31 h 213"/>
                <a:gd name="T20" fmla="*/ 88 w 206"/>
                <a:gd name="T21" fmla="*/ 31 h 213"/>
                <a:gd name="T22" fmla="*/ 88 w 206"/>
                <a:gd name="T23" fmla="*/ 77 h 213"/>
                <a:gd name="T24" fmla="*/ 12 w 206"/>
                <a:gd name="T25" fmla="*/ 77 h 213"/>
                <a:gd name="T26" fmla="*/ 12 w 206"/>
                <a:gd name="T27" fmla="*/ 108 h 213"/>
                <a:gd name="T28" fmla="*/ 88 w 206"/>
                <a:gd name="T29" fmla="*/ 108 h 213"/>
                <a:gd name="T30" fmla="*/ 88 w 206"/>
                <a:gd name="T31" fmla="*/ 182 h 213"/>
                <a:gd name="T32" fmla="*/ 0 w 206"/>
                <a:gd name="T33" fmla="*/ 182 h 213"/>
                <a:gd name="T34" fmla="*/ 0 w 206"/>
                <a:gd name="T35" fmla="*/ 213 h 213"/>
                <a:gd name="T36" fmla="*/ 206 w 206"/>
                <a:gd name="T37" fmla="*/ 213 h 213"/>
                <a:gd name="T38" fmla="*/ 206 w 206"/>
                <a:gd name="T39" fmla="*/ 182 h 213"/>
                <a:gd name="T40" fmla="*/ 118 w 206"/>
                <a:gd name="T41" fmla="*/ 18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6" h="213">
                  <a:moveTo>
                    <a:pt x="118" y="182"/>
                  </a:moveTo>
                  <a:lnTo>
                    <a:pt x="118" y="108"/>
                  </a:lnTo>
                  <a:lnTo>
                    <a:pt x="194" y="108"/>
                  </a:lnTo>
                  <a:lnTo>
                    <a:pt x="194" y="77"/>
                  </a:lnTo>
                  <a:lnTo>
                    <a:pt x="118" y="77"/>
                  </a:lnTo>
                  <a:lnTo>
                    <a:pt x="118" y="31"/>
                  </a:lnTo>
                  <a:lnTo>
                    <a:pt x="199" y="31"/>
                  </a:lnTo>
                  <a:lnTo>
                    <a:pt x="199" y="0"/>
                  </a:lnTo>
                  <a:lnTo>
                    <a:pt x="5" y="0"/>
                  </a:lnTo>
                  <a:lnTo>
                    <a:pt x="5" y="31"/>
                  </a:lnTo>
                  <a:lnTo>
                    <a:pt x="88" y="31"/>
                  </a:lnTo>
                  <a:lnTo>
                    <a:pt x="88" y="77"/>
                  </a:lnTo>
                  <a:lnTo>
                    <a:pt x="12" y="77"/>
                  </a:lnTo>
                  <a:lnTo>
                    <a:pt x="12" y="108"/>
                  </a:lnTo>
                  <a:lnTo>
                    <a:pt x="88" y="108"/>
                  </a:lnTo>
                  <a:lnTo>
                    <a:pt x="88" y="182"/>
                  </a:lnTo>
                  <a:lnTo>
                    <a:pt x="0" y="182"/>
                  </a:lnTo>
                  <a:lnTo>
                    <a:pt x="0" y="213"/>
                  </a:lnTo>
                  <a:lnTo>
                    <a:pt x="206" y="213"/>
                  </a:lnTo>
                  <a:lnTo>
                    <a:pt x="206" y="182"/>
                  </a:lnTo>
                  <a:lnTo>
                    <a:pt x="118" y="182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6" name="Freeform 38"/>
            <p:cNvSpPr/>
            <p:nvPr/>
          </p:nvSpPr>
          <p:spPr bwMode="auto">
            <a:xfrm>
              <a:off x="6588125" y="4330700"/>
              <a:ext cx="101600" cy="106362"/>
            </a:xfrm>
            <a:custGeom>
              <a:avLst/>
              <a:gdLst>
                <a:gd name="T0" fmla="*/ 16 w 27"/>
                <a:gd name="T1" fmla="*/ 28 h 28"/>
                <a:gd name="T2" fmla="*/ 27 w 27"/>
                <a:gd name="T3" fmla="*/ 19 h 28"/>
                <a:gd name="T4" fmla="*/ 11 w 27"/>
                <a:gd name="T5" fmla="*/ 0 h 28"/>
                <a:gd name="T6" fmla="*/ 0 w 27"/>
                <a:gd name="T7" fmla="*/ 8 h 28"/>
                <a:gd name="T8" fmla="*/ 16 w 2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16" y="28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1" y="12"/>
                    <a:pt x="11" y="0"/>
                    <a:pt x="11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18"/>
                    <a:pt x="16" y="28"/>
                    <a:pt x="16" y="28"/>
                  </a:cubicBez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7" name="Freeform 39"/>
            <p:cNvSpPr/>
            <p:nvPr/>
          </p:nvSpPr>
          <p:spPr bwMode="auto">
            <a:xfrm>
              <a:off x="6888163" y="4065588"/>
              <a:ext cx="241300" cy="538162"/>
            </a:xfrm>
            <a:custGeom>
              <a:avLst/>
              <a:gdLst>
                <a:gd name="T0" fmla="*/ 55 w 64"/>
                <a:gd name="T1" fmla="*/ 91 h 142"/>
                <a:gd name="T2" fmla="*/ 64 w 64"/>
                <a:gd name="T3" fmla="*/ 80 h 142"/>
                <a:gd name="T4" fmla="*/ 40 w 64"/>
                <a:gd name="T5" fmla="*/ 60 h 142"/>
                <a:gd name="T6" fmla="*/ 40 w 64"/>
                <a:gd name="T7" fmla="*/ 53 h 142"/>
                <a:gd name="T8" fmla="*/ 60 w 64"/>
                <a:gd name="T9" fmla="*/ 53 h 142"/>
                <a:gd name="T10" fmla="*/ 60 w 64"/>
                <a:gd name="T11" fmla="*/ 40 h 142"/>
                <a:gd name="T12" fmla="*/ 40 w 64"/>
                <a:gd name="T13" fmla="*/ 40 h 142"/>
                <a:gd name="T14" fmla="*/ 40 w 64"/>
                <a:gd name="T15" fmla="*/ 19 h 142"/>
                <a:gd name="T16" fmla="*/ 61 w 64"/>
                <a:gd name="T17" fmla="*/ 14 h 142"/>
                <a:gd name="T18" fmla="*/ 58 w 64"/>
                <a:gd name="T19" fmla="*/ 0 h 142"/>
                <a:gd name="T20" fmla="*/ 5 w 64"/>
                <a:gd name="T21" fmla="*/ 9 h 142"/>
                <a:gd name="T22" fmla="*/ 7 w 64"/>
                <a:gd name="T23" fmla="*/ 22 h 142"/>
                <a:gd name="T24" fmla="*/ 26 w 64"/>
                <a:gd name="T25" fmla="*/ 19 h 142"/>
                <a:gd name="T26" fmla="*/ 26 w 64"/>
                <a:gd name="T27" fmla="*/ 40 h 142"/>
                <a:gd name="T28" fmla="*/ 3 w 64"/>
                <a:gd name="T29" fmla="*/ 40 h 142"/>
                <a:gd name="T30" fmla="*/ 3 w 64"/>
                <a:gd name="T31" fmla="*/ 53 h 142"/>
                <a:gd name="T32" fmla="*/ 24 w 64"/>
                <a:gd name="T33" fmla="*/ 53 h 142"/>
                <a:gd name="T34" fmla="*/ 0 w 64"/>
                <a:gd name="T35" fmla="*/ 101 h 142"/>
                <a:gd name="T36" fmla="*/ 11 w 64"/>
                <a:gd name="T37" fmla="*/ 112 h 142"/>
                <a:gd name="T38" fmla="*/ 26 w 64"/>
                <a:gd name="T39" fmla="*/ 84 h 142"/>
                <a:gd name="T40" fmla="*/ 26 w 64"/>
                <a:gd name="T41" fmla="*/ 142 h 142"/>
                <a:gd name="T42" fmla="*/ 40 w 64"/>
                <a:gd name="T43" fmla="*/ 142 h 142"/>
                <a:gd name="T44" fmla="*/ 40 w 64"/>
                <a:gd name="T45" fmla="*/ 77 h 142"/>
                <a:gd name="T46" fmla="*/ 55 w 64"/>
                <a:gd name="T47" fmla="*/ 9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142">
                  <a:moveTo>
                    <a:pt x="55" y="91"/>
                  </a:moveTo>
                  <a:cubicBezTo>
                    <a:pt x="64" y="80"/>
                    <a:pt x="64" y="80"/>
                    <a:pt x="64" y="8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9" y="16"/>
                    <a:pt x="61" y="14"/>
                    <a:pt x="61" y="1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4"/>
                    <a:pt x="5" y="9"/>
                    <a:pt x="5" y="9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3" y="58"/>
                    <a:pt x="15" y="80"/>
                    <a:pt x="0" y="101"/>
                  </a:cubicBezTo>
                  <a:cubicBezTo>
                    <a:pt x="11" y="112"/>
                    <a:pt x="11" y="112"/>
                    <a:pt x="11" y="112"/>
                  </a:cubicBezTo>
                  <a:cubicBezTo>
                    <a:pt x="11" y="112"/>
                    <a:pt x="19" y="98"/>
                    <a:pt x="26" y="84"/>
                  </a:cubicBezTo>
                  <a:cubicBezTo>
                    <a:pt x="26" y="142"/>
                    <a:pt x="26" y="142"/>
                    <a:pt x="26" y="142"/>
                  </a:cubicBezTo>
                  <a:cubicBezTo>
                    <a:pt x="40" y="142"/>
                    <a:pt x="40" y="142"/>
                    <a:pt x="40" y="142"/>
                  </a:cubicBezTo>
                  <a:cubicBezTo>
                    <a:pt x="40" y="77"/>
                    <a:pt x="40" y="77"/>
                    <a:pt x="40" y="77"/>
                  </a:cubicBezTo>
                  <a:lnTo>
                    <a:pt x="55" y="91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8" name="Freeform 40"/>
            <p:cNvSpPr/>
            <p:nvPr/>
          </p:nvSpPr>
          <p:spPr bwMode="auto">
            <a:xfrm>
              <a:off x="7085013" y="4038600"/>
              <a:ext cx="360362" cy="565150"/>
            </a:xfrm>
            <a:custGeom>
              <a:avLst/>
              <a:gdLst>
                <a:gd name="T0" fmla="*/ 59 w 96"/>
                <a:gd name="T1" fmla="*/ 76 h 149"/>
                <a:gd name="T2" fmla="*/ 62 w 96"/>
                <a:gd name="T3" fmla="*/ 69 h 149"/>
                <a:gd name="T4" fmla="*/ 49 w 96"/>
                <a:gd name="T5" fmla="*/ 67 h 149"/>
                <a:gd name="T6" fmla="*/ 55 w 96"/>
                <a:gd name="T7" fmla="*/ 64 h 149"/>
                <a:gd name="T8" fmla="*/ 91 w 96"/>
                <a:gd name="T9" fmla="*/ 26 h 149"/>
                <a:gd name="T10" fmla="*/ 91 w 96"/>
                <a:gd name="T11" fmla="*/ 14 h 149"/>
                <a:gd name="T12" fmla="*/ 44 w 96"/>
                <a:gd name="T13" fmla="*/ 14 h 149"/>
                <a:gd name="T14" fmla="*/ 49 w 96"/>
                <a:gd name="T15" fmla="*/ 5 h 149"/>
                <a:gd name="T16" fmla="*/ 36 w 96"/>
                <a:gd name="T17" fmla="*/ 0 h 149"/>
                <a:gd name="T18" fmla="*/ 3 w 96"/>
                <a:gd name="T19" fmla="*/ 40 h 149"/>
                <a:gd name="T20" fmla="*/ 15 w 96"/>
                <a:gd name="T21" fmla="*/ 49 h 149"/>
                <a:gd name="T22" fmla="*/ 35 w 96"/>
                <a:gd name="T23" fmla="*/ 27 h 149"/>
                <a:gd name="T24" fmla="*/ 75 w 96"/>
                <a:gd name="T25" fmla="*/ 27 h 149"/>
                <a:gd name="T26" fmla="*/ 53 w 96"/>
                <a:gd name="T27" fmla="*/ 49 h 149"/>
                <a:gd name="T28" fmla="*/ 35 w 96"/>
                <a:gd name="T29" fmla="*/ 34 h 149"/>
                <a:gd name="T30" fmla="*/ 26 w 96"/>
                <a:gd name="T31" fmla="*/ 44 h 149"/>
                <a:gd name="T32" fmla="*/ 41 w 96"/>
                <a:gd name="T33" fmla="*/ 56 h 149"/>
                <a:gd name="T34" fmla="*/ 6 w 96"/>
                <a:gd name="T35" fmla="*/ 71 h 149"/>
                <a:gd name="T36" fmla="*/ 15 w 96"/>
                <a:gd name="T37" fmla="*/ 82 h 149"/>
                <a:gd name="T38" fmla="*/ 46 w 96"/>
                <a:gd name="T39" fmla="*/ 69 h 149"/>
                <a:gd name="T40" fmla="*/ 27 w 96"/>
                <a:gd name="T41" fmla="*/ 91 h 149"/>
                <a:gd name="T42" fmla="*/ 3 w 96"/>
                <a:gd name="T43" fmla="*/ 108 h 149"/>
                <a:gd name="T44" fmla="*/ 13 w 96"/>
                <a:gd name="T45" fmla="*/ 119 h 149"/>
                <a:gd name="T46" fmla="*/ 50 w 96"/>
                <a:gd name="T47" fmla="*/ 89 h 149"/>
                <a:gd name="T48" fmla="*/ 80 w 96"/>
                <a:gd name="T49" fmla="*/ 89 h 149"/>
                <a:gd name="T50" fmla="*/ 57 w 96"/>
                <a:gd name="T51" fmla="*/ 121 h 149"/>
                <a:gd name="T52" fmla="*/ 40 w 96"/>
                <a:gd name="T53" fmla="*/ 105 h 149"/>
                <a:gd name="T54" fmla="*/ 30 w 96"/>
                <a:gd name="T55" fmla="*/ 113 h 149"/>
                <a:gd name="T56" fmla="*/ 44 w 96"/>
                <a:gd name="T57" fmla="*/ 127 h 149"/>
                <a:gd name="T58" fmla="*/ 0 w 96"/>
                <a:gd name="T59" fmla="*/ 137 h 149"/>
                <a:gd name="T60" fmla="*/ 6 w 96"/>
                <a:gd name="T61" fmla="*/ 149 h 149"/>
                <a:gd name="T62" fmla="*/ 68 w 96"/>
                <a:gd name="T63" fmla="*/ 128 h 149"/>
                <a:gd name="T64" fmla="*/ 96 w 96"/>
                <a:gd name="T65" fmla="*/ 89 h 149"/>
                <a:gd name="T66" fmla="*/ 96 w 96"/>
                <a:gd name="T67" fmla="*/ 76 h 149"/>
                <a:gd name="T68" fmla="*/ 59 w 96"/>
                <a:gd name="T69" fmla="*/ 7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6" h="149">
                  <a:moveTo>
                    <a:pt x="59" y="76"/>
                  </a:moveTo>
                  <a:cubicBezTo>
                    <a:pt x="60" y="74"/>
                    <a:pt x="61" y="72"/>
                    <a:pt x="62" y="69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51" y="66"/>
                    <a:pt x="53" y="65"/>
                    <a:pt x="55" y="64"/>
                  </a:cubicBezTo>
                  <a:cubicBezTo>
                    <a:pt x="82" y="46"/>
                    <a:pt x="91" y="26"/>
                    <a:pt x="91" y="2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6" y="11"/>
                    <a:pt x="48" y="8"/>
                    <a:pt x="49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25" y="24"/>
                    <a:pt x="3" y="40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25" y="40"/>
                    <a:pt x="3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69" y="36"/>
                    <a:pt x="61" y="43"/>
                    <a:pt x="53" y="49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23" y="66"/>
                    <a:pt x="6" y="71"/>
                    <a:pt x="6" y="71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28" y="77"/>
                    <a:pt x="37" y="73"/>
                    <a:pt x="46" y="69"/>
                  </a:cubicBezTo>
                  <a:cubicBezTo>
                    <a:pt x="43" y="73"/>
                    <a:pt x="38" y="81"/>
                    <a:pt x="27" y="91"/>
                  </a:cubicBezTo>
                  <a:cubicBezTo>
                    <a:pt x="21" y="97"/>
                    <a:pt x="13" y="103"/>
                    <a:pt x="3" y="108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19"/>
                    <a:pt x="34" y="108"/>
                    <a:pt x="50" y="89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77" y="104"/>
                    <a:pt x="68" y="114"/>
                    <a:pt x="57" y="121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0" y="113"/>
                    <a:pt x="39" y="122"/>
                    <a:pt x="44" y="127"/>
                  </a:cubicBezTo>
                  <a:cubicBezTo>
                    <a:pt x="23" y="136"/>
                    <a:pt x="0" y="137"/>
                    <a:pt x="0" y="137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35" y="146"/>
                    <a:pt x="54" y="138"/>
                    <a:pt x="68" y="128"/>
                  </a:cubicBezTo>
                  <a:cubicBezTo>
                    <a:pt x="91" y="111"/>
                    <a:pt x="96" y="89"/>
                    <a:pt x="96" y="89"/>
                  </a:cubicBezTo>
                  <a:cubicBezTo>
                    <a:pt x="96" y="76"/>
                    <a:pt x="96" y="76"/>
                    <a:pt x="96" y="76"/>
                  </a:cubicBezTo>
                  <a:lnTo>
                    <a:pt x="59" y="76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19" name="Rectangle 41"/>
            <p:cNvSpPr/>
            <p:nvPr/>
          </p:nvSpPr>
          <p:spPr bwMode="auto">
            <a:xfrm>
              <a:off x="7543800" y="4095750"/>
              <a:ext cx="228600" cy="53975"/>
            </a:xfrm>
            <a:prstGeom prst="rect">
              <a:avLst/>
            </a:pr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0" name="Freeform 42"/>
            <p:cNvSpPr/>
            <p:nvPr/>
          </p:nvSpPr>
          <p:spPr bwMode="auto">
            <a:xfrm>
              <a:off x="7516813" y="4243388"/>
              <a:ext cx="277812" cy="311150"/>
            </a:xfrm>
            <a:custGeom>
              <a:avLst/>
              <a:gdLst>
                <a:gd name="T0" fmla="*/ 56 w 74"/>
                <a:gd name="T1" fmla="*/ 73 h 82"/>
                <a:gd name="T2" fmla="*/ 70 w 74"/>
                <a:gd name="T3" fmla="*/ 68 h 82"/>
                <a:gd name="T4" fmla="*/ 53 w 74"/>
                <a:gd name="T5" fmla="*/ 29 h 82"/>
                <a:gd name="T6" fmla="*/ 40 w 74"/>
                <a:gd name="T7" fmla="*/ 35 h 82"/>
                <a:gd name="T8" fmla="*/ 50 w 74"/>
                <a:gd name="T9" fmla="*/ 58 h 82"/>
                <a:gd name="T10" fmla="*/ 19 w 74"/>
                <a:gd name="T11" fmla="*/ 66 h 82"/>
                <a:gd name="T12" fmla="*/ 30 w 74"/>
                <a:gd name="T13" fmla="*/ 39 h 82"/>
                <a:gd name="T14" fmla="*/ 40 w 74"/>
                <a:gd name="T15" fmla="*/ 13 h 82"/>
                <a:gd name="T16" fmla="*/ 74 w 74"/>
                <a:gd name="T17" fmla="*/ 13 h 82"/>
                <a:gd name="T18" fmla="*/ 74 w 74"/>
                <a:gd name="T19" fmla="*/ 0 h 82"/>
                <a:gd name="T20" fmla="*/ 0 w 74"/>
                <a:gd name="T21" fmla="*/ 0 h 82"/>
                <a:gd name="T22" fmla="*/ 0 w 74"/>
                <a:gd name="T23" fmla="*/ 13 h 82"/>
                <a:gd name="T24" fmla="*/ 24 w 74"/>
                <a:gd name="T25" fmla="*/ 13 h 82"/>
                <a:gd name="T26" fmla="*/ 13 w 74"/>
                <a:gd name="T27" fmla="*/ 48 h 82"/>
                <a:gd name="T28" fmla="*/ 0 w 74"/>
                <a:gd name="T29" fmla="*/ 71 h 82"/>
                <a:gd name="T30" fmla="*/ 4 w 74"/>
                <a:gd name="T31" fmla="*/ 82 h 82"/>
                <a:gd name="T32" fmla="*/ 55 w 74"/>
                <a:gd name="T33" fmla="*/ 70 h 82"/>
                <a:gd name="T34" fmla="*/ 56 w 74"/>
                <a:gd name="T35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4" h="82">
                  <a:moveTo>
                    <a:pt x="56" y="73"/>
                  </a:moveTo>
                  <a:cubicBezTo>
                    <a:pt x="70" y="68"/>
                    <a:pt x="70" y="68"/>
                    <a:pt x="70" y="68"/>
                  </a:cubicBezTo>
                  <a:cubicBezTo>
                    <a:pt x="67" y="60"/>
                    <a:pt x="53" y="29"/>
                    <a:pt x="53" y="29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42"/>
                    <a:pt x="47" y="51"/>
                    <a:pt x="50" y="58"/>
                  </a:cubicBezTo>
                  <a:cubicBezTo>
                    <a:pt x="44" y="59"/>
                    <a:pt x="27" y="63"/>
                    <a:pt x="19" y="66"/>
                  </a:cubicBezTo>
                  <a:cubicBezTo>
                    <a:pt x="19" y="66"/>
                    <a:pt x="23" y="59"/>
                    <a:pt x="30" y="39"/>
                  </a:cubicBezTo>
                  <a:cubicBezTo>
                    <a:pt x="36" y="22"/>
                    <a:pt x="37" y="17"/>
                    <a:pt x="40" y="13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8"/>
                    <a:pt x="19" y="33"/>
                    <a:pt x="13" y="48"/>
                  </a:cubicBezTo>
                  <a:cubicBezTo>
                    <a:pt x="9" y="57"/>
                    <a:pt x="5" y="65"/>
                    <a:pt x="0" y="71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82"/>
                    <a:pt x="41" y="71"/>
                    <a:pt x="55" y="70"/>
                  </a:cubicBezTo>
                  <a:cubicBezTo>
                    <a:pt x="56" y="72"/>
                    <a:pt x="56" y="73"/>
                    <a:pt x="56" y="73"/>
                  </a:cubicBez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1" name="Freeform 43"/>
            <p:cNvSpPr/>
            <p:nvPr/>
          </p:nvSpPr>
          <p:spPr bwMode="auto">
            <a:xfrm>
              <a:off x="7716838" y="4046538"/>
              <a:ext cx="334962" cy="565150"/>
            </a:xfrm>
            <a:custGeom>
              <a:avLst/>
              <a:gdLst>
                <a:gd name="T0" fmla="*/ 50 w 89"/>
                <a:gd name="T1" fmla="*/ 30 h 149"/>
                <a:gd name="T2" fmla="*/ 50 w 89"/>
                <a:gd name="T3" fmla="*/ 0 h 149"/>
                <a:gd name="T4" fmla="*/ 35 w 89"/>
                <a:gd name="T5" fmla="*/ 0 h 149"/>
                <a:gd name="T6" fmla="*/ 35 w 89"/>
                <a:gd name="T7" fmla="*/ 30 h 149"/>
                <a:gd name="T8" fmla="*/ 16 w 89"/>
                <a:gd name="T9" fmla="*/ 30 h 149"/>
                <a:gd name="T10" fmla="*/ 16 w 89"/>
                <a:gd name="T11" fmla="*/ 44 h 149"/>
                <a:gd name="T12" fmla="*/ 35 w 89"/>
                <a:gd name="T13" fmla="*/ 44 h 149"/>
                <a:gd name="T14" fmla="*/ 34 w 89"/>
                <a:gd name="T15" fmla="*/ 73 h 149"/>
                <a:gd name="T16" fmla="*/ 30 w 89"/>
                <a:gd name="T17" fmla="*/ 97 h 149"/>
                <a:gd name="T18" fmla="*/ 0 w 89"/>
                <a:gd name="T19" fmla="*/ 139 h 149"/>
                <a:gd name="T20" fmla="*/ 11 w 89"/>
                <a:gd name="T21" fmla="*/ 149 h 149"/>
                <a:gd name="T22" fmla="*/ 49 w 89"/>
                <a:gd name="T23" fmla="*/ 67 h 149"/>
                <a:gd name="T24" fmla="*/ 49 w 89"/>
                <a:gd name="T25" fmla="*/ 44 h 149"/>
                <a:gd name="T26" fmla="*/ 74 w 89"/>
                <a:gd name="T27" fmla="*/ 44 h 149"/>
                <a:gd name="T28" fmla="*/ 71 w 89"/>
                <a:gd name="T29" fmla="*/ 119 h 149"/>
                <a:gd name="T30" fmla="*/ 62 w 89"/>
                <a:gd name="T31" fmla="*/ 128 h 149"/>
                <a:gd name="T32" fmla="*/ 45 w 89"/>
                <a:gd name="T33" fmla="*/ 128 h 149"/>
                <a:gd name="T34" fmla="*/ 48 w 89"/>
                <a:gd name="T35" fmla="*/ 143 h 149"/>
                <a:gd name="T36" fmla="*/ 64 w 89"/>
                <a:gd name="T37" fmla="*/ 143 h 149"/>
                <a:gd name="T38" fmla="*/ 86 w 89"/>
                <a:gd name="T39" fmla="*/ 121 h 149"/>
                <a:gd name="T40" fmla="*/ 89 w 89"/>
                <a:gd name="T41" fmla="*/ 30 h 149"/>
                <a:gd name="T42" fmla="*/ 50 w 89"/>
                <a:gd name="T43" fmla="*/ 3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" h="149">
                  <a:moveTo>
                    <a:pt x="50" y="3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13"/>
                    <a:pt x="35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5"/>
                    <a:pt x="35" y="66"/>
                    <a:pt x="34" y="73"/>
                  </a:cubicBezTo>
                  <a:cubicBezTo>
                    <a:pt x="33" y="90"/>
                    <a:pt x="30" y="97"/>
                    <a:pt x="30" y="97"/>
                  </a:cubicBezTo>
                  <a:cubicBezTo>
                    <a:pt x="23" y="126"/>
                    <a:pt x="0" y="139"/>
                    <a:pt x="0" y="139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51" y="124"/>
                    <a:pt x="49" y="67"/>
                    <a:pt x="49" y="67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1" y="129"/>
                    <a:pt x="62" y="128"/>
                    <a:pt x="62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8" y="143"/>
                    <a:pt x="48" y="143"/>
                    <a:pt x="48" y="143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85" y="143"/>
                    <a:pt x="86" y="121"/>
                    <a:pt x="86" y="121"/>
                  </a:cubicBezTo>
                  <a:cubicBezTo>
                    <a:pt x="89" y="30"/>
                    <a:pt x="89" y="30"/>
                    <a:pt x="89" y="30"/>
                  </a:cubicBezTo>
                  <a:lnTo>
                    <a:pt x="50" y="30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2" name="Rectangle 44"/>
            <p:cNvSpPr/>
            <p:nvPr/>
          </p:nvSpPr>
          <p:spPr bwMode="auto">
            <a:xfrm>
              <a:off x="6256338" y="4811713"/>
              <a:ext cx="46037" cy="223837"/>
            </a:xfrm>
            <a:prstGeom prst="rect">
              <a:avLst/>
            </a:pr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3" name="Rectangle 45"/>
            <p:cNvSpPr/>
            <p:nvPr/>
          </p:nvSpPr>
          <p:spPr bwMode="auto">
            <a:xfrm>
              <a:off x="6256338" y="4724400"/>
              <a:ext cx="46037" cy="49212"/>
            </a:xfrm>
            <a:prstGeom prst="rect">
              <a:avLst/>
            </a:pr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4" name="Rectangle 46"/>
            <p:cNvSpPr/>
            <p:nvPr/>
          </p:nvSpPr>
          <p:spPr bwMode="auto">
            <a:xfrm>
              <a:off x="7689850" y="4811713"/>
              <a:ext cx="41275" cy="223837"/>
            </a:xfrm>
            <a:prstGeom prst="rect">
              <a:avLst/>
            </a:pr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5" name="Rectangle 47"/>
            <p:cNvSpPr/>
            <p:nvPr/>
          </p:nvSpPr>
          <p:spPr bwMode="auto">
            <a:xfrm>
              <a:off x="7780338" y="4702175"/>
              <a:ext cx="41275" cy="333375"/>
            </a:xfrm>
            <a:prstGeom prst="rect">
              <a:avLst/>
            </a:pr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6" name="Rectangle 48"/>
            <p:cNvSpPr/>
            <p:nvPr/>
          </p:nvSpPr>
          <p:spPr bwMode="auto">
            <a:xfrm>
              <a:off x="7689850" y="4724400"/>
              <a:ext cx="41275" cy="49212"/>
            </a:xfrm>
            <a:prstGeom prst="rect">
              <a:avLst/>
            </a:pr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7" name="Freeform 49"/>
            <p:cNvSpPr/>
            <p:nvPr/>
          </p:nvSpPr>
          <p:spPr bwMode="auto">
            <a:xfrm>
              <a:off x="6030913" y="4702175"/>
              <a:ext cx="188912" cy="333375"/>
            </a:xfrm>
            <a:custGeom>
              <a:avLst/>
              <a:gdLst>
                <a:gd name="T0" fmla="*/ 34 w 50"/>
                <a:gd name="T1" fmla="*/ 29 h 88"/>
                <a:gd name="T2" fmla="*/ 12 w 50"/>
                <a:gd name="T3" fmla="*/ 35 h 88"/>
                <a:gd name="T4" fmla="*/ 12 w 50"/>
                <a:gd name="T5" fmla="*/ 0 h 88"/>
                <a:gd name="T6" fmla="*/ 0 w 50"/>
                <a:gd name="T7" fmla="*/ 0 h 88"/>
                <a:gd name="T8" fmla="*/ 0 w 50"/>
                <a:gd name="T9" fmla="*/ 88 h 88"/>
                <a:gd name="T10" fmla="*/ 12 w 50"/>
                <a:gd name="T11" fmla="*/ 88 h 88"/>
                <a:gd name="T12" fmla="*/ 12 w 50"/>
                <a:gd name="T13" fmla="*/ 48 h 88"/>
                <a:gd name="T14" fmla="*/ 30 w 50"/>
                <a:gd name="T15" fmla="*/ 38 h 88"/>
                <a:gd name="T16" fmla="*/ 37 w 50"/>
                <a:gd name="T17" fmla="*/ 50 h 88"/>
                <a:gd name="T18" fmla="*/ 37 w 50"/>
                <a:gd name="T19" fmla="*/ 88 h 88"/>
                <a:gd name="T20" fmla="*/ 48 w 50"/>
                <a:gd name="T21" fmla="*/ 88 h 88"/>
                <a:gd name="T22" fmla="*/ 48 w 50"/>
                <a:gd name="T23" fmla="*/ 50 h 88"/>
                <a:gd name="T24" fmla="*/ 34 w 50"/>
                <a:gd name="T25" fmla="*/ 2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88">
                  <a:moveTo>
                    <a:pt x="34" y="29"/>
                  </a:moveTo>
                  <a:cubicBezTo>
                    <a:pt x="34" y="29"/>
                    <a:pt x="21" y="25"/>
                    <a:pt x="12" y="3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4" y="44"/>
                    <a:pt x="19" y="36"/>
                    <a:pt x="30" y="38"/>
                  </a:cubicBezTo>
                  <a:cubicBezTo>
                    <a:pt x="30" y="38"/>
                    <a:pt x="37" y="39"/>
                    <a:pt x="37" y="50"/>
                  </a:cubicBezTo>
                  <a:cubicBezTo>
                    <a:pt x="37" y="61"/>
                    <a:pt x="37" y="88"/>
                    <a:pt x="37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50"/>
                    <a:pt x="50" y="32"/>
                    <a:pt x="34" y="29"/>
                  </a:cubicBez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8" name="Freeform 50"/>
            <p:cNvSpPr/>
            <p:nvPr/>
          </p:nvSpPr>
          <p:spPr bwMode="auto">
            <a:xfrm>
              <a:off x="6346825" y="4797425"/>
              <a:ext cx="188912" cy="238125"/>
            </a:xfrm>
            <a:custGeom>
              <a:avLst/>
              <a:gdLst>
                <a:gd name="T0" fmla="*/ 34 w 50"/>
                <a:gd name="T1" fmla="*/ 4 h 63"/>
                <a:gd name="T2" fmla="*/ 11 w 50"/>
                <a:gd name="T3" fmla="*/ 11 h 63"/>
                <a:gd name="T4" fmla="*/ 9 w 50"/>
                <a:gd name="T5" fmla="*/ 4 h 63"/>
                <a:gd name="T6" fmla="*/ 0 w 50"/>
                <a:gd name="T7" fmla="*/ 4 h 63"/>
                <a:gd name="T8" fmla="*/ 0 w 50"/>
                <a:gd name="T9" fmla="*/ 63 h 63"/>
                <a:gd name="T10" fmla="*/ 11 w 50"/>
                <a:gd name="T11" fmla="*/ 63 h 63"/>
                <a:gd name="T12" fmla="*/ 11 w 50"/>
                <a:gd name="T13" fmla="*/ 23 h 63"/>
                <a:gd name="T14" fmla="*/ 11 w 50"/>
                <a:gd name="T15" fmla="*/ 23 h 63"/>
                <a:gd name="T16" fmla="*/ 30 w 50"/>
                <a:gd name="T17" fmla="*/ 13 h 63"/>
                <a:gd name="T18" fmla="*/ 36 w 50"/>
                <a:gd name="T19" fmla="*/ 25 h 63"/>
                <a:gd name="T20" fmla="*/ 36 w 50"/>
                <a:gd name="T21" fmla="*/ 63 h 63"/>
                <a:gd name="T22" fmla="*/ 48 w 50"/>
                <a:gd name="T23" fmla="*/ 63 h 63"/>
                <a:gd name="T24" fmla="*/ 48 w 50"/>
                <a:gd name="T25" fmla="*/ 25 h 63"/>
                <a:gd name="T26" fmla="*/ 34 w 50"/>
                <a:gd name="T27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63">
                  <a:moveTo>
                    <a:pt x="34" y="4"/>
                  </a:moveTo>
                  <a:cubicBezTo>
                    <a:pt x="34" y="4"/>
                    <a:pt x="20" y="0"/>
                    <a:pt x="11" y="1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3" y="20"/>
                    <a:pt x="19" y="12"/>
                    <a:pt x="30" y="13"/>
                  </a:cubicBezTo>
                  <a:cubicBezTo>
                    <a:pt x="30" y="13"/>
                    <a:pt x="36" y="14"/>
                    <a:pt x="36" y="25"/>
                  </a:cubicBezTo>
                  <a:cubicBezTo>
                    <a:pt x="36" y="36"/>
                    <a:pt x="36" y="63"/>
                    <a:pt x="36" y="63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50" y="7"/>
                    <a:pt x="34" y="4"/>
                  </a:cubicBez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29" name="Freeform 51"/>
            <p:cNvSpPr/>
            <p:nvPr/>
          </p:nvSpPr>
          <p:spPr bwMode="auto">
            <a:xfrm>
              <a:off x="6538913" y="4792663"/>
              <a:ext cx="203200" cy="250825"/>
            </a:xfrm>
            <a:custGeom>
              <a:avLst/>
              <a:gdLst>
                <a:gd name="T0" fmla="*/ 39 w 54"/>
                <a:gd name="T1" fmla="*/ 6 h 66"/>
                <a:gd name="T2" fmla="*/ 10 w 54"/>
                <a:gd name="T3" fmla="*/ 7 h 66"/>
                <a:gd name="T4" fmla="*/ 10 w 54"/>
                <a:gd name="T5" fmla="*/ 18 h 66"/>
                <a:gd name="T6" fmla="*/ 41 w 54"/>
                <a:gd name="T7" fmla="*/ 29 h 66"/>
                <a:gd name="T8" fmla="*/ 41 w 54"/>
                <a:gd name="T9" fmla="*/ 29 h 66"/>
                <a:gd name="T10" fmla="*/ 15 w 54"/>
                <a:gd name="T11" fmla="*/ 30 h 66"/>
                <a:gd name="T12" fmla="*/ 7 w 54"/>
                <a:gd name="T13" fmla="*/ 54 h 66"/>
                <a:gd name="T14" fmla="*/ 25 w 54"/>
                <a:gd name="T15" fmla="*/ 66 h 66"/>
                <a:gd name="T16" fmla="*/ 42 w 54"/>
                <a:gd name="T17" fmla="*/ 59 h 66"/>
                <a:gd name="T18" fmla="*/ 42 w 54"/>
                <a:gd name="T19" fmla="*/ 64 h 66"/>
                <a:gd name="T20" fmla="*/ 53 w 54"/>
                <a:gd name="T21" fmla="*/ 64 h 66"/>
                <a:gd name="T22" fmla="*/ 53 w 54"/>
                <a:gd name="T23" fmla="*/ 27 h 66"/>
                <a:gd name="T24" fmla="*/ 39 w 54"/>
                <a:gd name="T25" fmla="*/ 6 h 66"/>
                <a:gd name="T26" fmla="*/ 41 w 54"/>
                <a:gd name="T27" fmla="*/ 49 h 66"/>
                <a:gd name="T28" fmla="*/ 25 w 54"/>
                <a:gd name="T29" fmla="*/ 55 h 66"/>
                <a:gd name="T30" fmla="*/ 17 w 54"/>
                <a:gd name="T31" fmla="*/ 45 h 66"/>
                <a:gd name="T32" fmla="*/ 41 w 54"/>
                <a:gd name="T33" fmla="*/ 39 h 66"/>
                <a:gd name="T34" fmla="*/ 41 w 54"/>
                <a:gd name="T35" fmla="*/ 4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" h="66">
                  <a:moveTo>
                    <a:pt x="39" y="6"/>
                  </a:moveTo>
                  <a:cubicBezTo>
                    <a:pt x="25" y="0"/>
                    <a:pt x="10" y="7"/>
                    <a:pt x="10" y="7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41" y="4"/>
                    <a:pt x="41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9"/>
                    <a:pt x="24" y="24"/>
                    <a:pt x="15" y="30"/>
                  </a:cubicBezTo>
                  <a:cubicBezTo>
                    <a:pt x="15" y="30"/>
                    <a:pt x="0" y="38"/>
                    <a:pt x="7" y="54"/>
                  </a:cubicBezTo>
                  <a:cubicBezTo>
                    <a:pt x="7" y="54"/>
                    <a:pt x="12" y="66"/>
                    <a:pt x="25" y="66"/>
                  </a:cubicBezTo>
                  <a:cubicBezTo>
                    <a:pt x="30" y="65"/>
                    <a:pt x="35" y="64"/>
                    <a:pt x="42" y="59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27"/>
                    <a:pt x="54" y="11"/>
                    <a:pt x="39" y="6"/>
                  </a:cubicBezTo>
                  <a:close/>
                  <a:moveTo>
                    <a:pt x="41" y="49"/>
                  </a:moveTo>
                  <a:cubicBezTo>
                    <a:pt x="41" y="49"/>
                    <a:pt x="35" y="55"/>
                    <a:pt x="25" y="55"/>
                  </a:cubicBezTo>
                  <a:cubicBezTo>
                    <a:pt x="25" y="55"/>
                    <a:pt x="16" y="54"/>
                    <a:pt x="17" y="45"/>
                  </a:cubicBezTo>
                  <a:cubicBezTo>
                    <a:pt x="18" y="35"/>
                    <a:pt x="31" y="36"/>
                    <a:pt x="41" y="39"/>
                  </a:cubicBezTo>
                  <a:lnTo>
                    <a:pt x="41" y="49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30" name="Freeform 52"/>
            <p:cNvSpPr/>
            <p:nvPr/>
          </p:nvSpPr>
          <p:spPr bwMode="auto">
            <a:xfrm>
              <a:off x="6865938" y="4724400"/>
              <a:ext cx="304800" cy="311150"/>
            </a:xfrm>
            <a:custGeom>
              <a:avLst/>
              <a:gdLst>
                <a:gd name="T0" fmla="*/ 95 w 192"/>
                <a:gd name="T1" fmla="*/ 144 h 196"/>
                <a:gd name="T2" fmla="*/ 36 w 192"/>
                <a:gd name="T3" fmla="*/ 0 h 196"/>
                <a:gd name="T4" fmla="*/ 0 w 192"/>
                <a:gd name="T5" fmla="*/ 0 h 196"/>
                <a:gd name="T6" fmla="*/ 0 w 192"/>
                <a:gd name="T7" fmla="*/ 196 h 196"/>
                <a:gd name="T8" fmla="*/ 26 w 192"/>
                <a:gd name="T9" fmla="*/ 196 h 196"/>
                <a:gd name="T10" fmla="*/ 26 w 192"/>
                <a:gd name="T11" fmla="*/ 48 h 196"/>
                <a:gd name="T12" fmla="*/ 88 w 192"/>
                <a:gd name="T13" fmla="*/ 196 h 196"/>
                <a:gd name="T14" fmla="*/ 102 w 192"/>
                <a:gd name="T15" fmla="*/ 196 h 196"/>
                <a:gd name="T16" fmla="*/ 164 w 192"/>
                <a:gd name="T17" fmla="*/ 48 h 196"/>
                <a:gd name="T18" fmla="*/ 164 w 192"/>
                <a:gd name="T19" fmla="*/ 196 h 196"/>
                <a:gd name="T20" fmla="*/ 192 w 192"/>
                <a:gd name="T21" fmla="*/ 196 h 196"/>
                <a:gd name="T22" fmla="*/ 192 w 192"/>
                <a:gd name="T23" fmla="*/ 0 h 196"/>
                <a:gd name="T24" fmla="*/ 157 w 192"/>
                <a:gd name="T25" fmla="*/ 0 h 196"/>
                <a:gd name="T26" fmla="*/ 95 w 192"/>
                <a:gd name="T27" fmla="*/ 14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196">
                  <a:moveTo>
                    <a:pt x="95" y="144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0" y="196"/>
                  </a:lnTo>
                  <a:lnTo>
                    <a:pt x="26" y="196"/>
                  </a:lnTo>
                  <a:lnTo>
                    <a:pt x="26" y="48"/>
                  </a:lnTo>
                  <a:lnTo>
                    <a:pt x="88" y="196"/>
                  </a:lnTo>
                  <a:lnTo>
                    <a:pt x="102" y="196"/>
                  </a:lnTo>
                  <a:lnTo>
                    <a:pt x="164" y="48"/>
                  </a:lnTo>
                  <a:lnTo>
                    <a:pt x="164" y="196"/>
                  </a:lnTo>
                  <a:lnTo>
                    <a:pt x="192" y="196"/>
                  </a:lnTo>
                  <a:lnTo>
                    <a:pt x="192" y="0"/>
                  </a:lnTo>
                  <a:lnTo>
                    <a:pt x="157" y="0"/>
                  </a:lnTo>
                  <a:lnTo>
                    <a:pt x="95" y="144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31" name="Freeform 53"/>
            <p:cNvSpPr/>
            <p:nvPr/>
          </p:nvSpPr>
          <p:spPr bwMode="auto">
            <a:xfrm>
              <a:off x="7200900" y="4808538"/>
              <a:ext cx="230187" cy="230187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1 h 61"/>
                <a:gd name="T12" fmla="*/ 10 w 61"/>
                <a:gd name="T13" fmla="*/ 30 h 61"/>
                <a:gd name="T14" fmla="*/ 31 w 61"/>
                <a:gd name="T15" fmla="*/ 10 h 61"/>
                <a:gd name="T16" fmla="*/ 51 w 61"/>
                <a:gd name="T17" fmla="*/ 30 h 61"/>
                <a:gd name="T18" fmla="*/ 31 w 61"/>
                <a:gd name="T19" fmla="*/ 5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3"/>
                    <a:pt x="47" y="0"/>
                    <a:pt x="31" y="0"/>
                  </a:cubicBezTo>
                  <a:close/>
                  <a:moveTo>
                    <a:pt x="31" y="51"/>
                  </a:moveTo>
                  <a:cubicBezTo>
                    <a:pt x="19" y="51"/>
                    <a:pt x="10" y="42"/>
                    <a:pt x="10" y="30"/>
                  </a:cubicBezTo>
                  <a:cubicBezTo>
                    <a:pt x="10" y="19"/>
                    <a:pt x="19" y="10"/>
                    <a:pt x="31" y="10"/>
                  </a:cubicBezTo>
                  <a:cubicBezTo>
                    <a:pt x="42" y="10"/>
                    <a:pt x="51" y="19"/>
                    <a:pt x="51" y="30"/>
                  </a:cubicBezTo>
                  <a:cubicBezTo>
                    <a:pt x="51" y="42"/>
                    <a:pt x="42" y="51"/>
                    <a:pt x="31" y="51"/>
                  </a:cubicBez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32" name="Freeform 54"/>
            <p:cNvSpPr/>
            <p:nvPr/>
          </p:nvSpPr>
          <p:spPr bwMode="auto">
            <a:xfrm>
              <a:off x="7461250" y="4702175"/>
              <a:ext cx="198437" cy="341312"/>
            </a:xfrm>
            <a:custGeom>
              <a:avLst/>
              <a:gdLst>
                <a:gd name="T0" fmla="*/ 37 w 53"/>
                <a:gd name="T1" fmla="*/ 30 h 90"/>
                <a:gd name="T2" fmla="*/ 12 w 53"/>
                <a:gd name="T3" fmla="*/ 34 h 90"/>
                <a:gd name="T4" fmla="*/ 12 w 53"/>
                <a:gd name="T5" fmla="*/ 0 h 90"/>
                <a:gd name="T6" fmla="*/ 0 w 53"/>
                <a:gd name="T7" fmla="*/ 0 h 90"/>
                <a:gd name="T8" fmla="*/ 0 w 53"/>
                <a:gd name="T9" fmla="*/ 88 h 90"/>
                <a:gd name="T10" fmla="*/ 9 w 53"/>
                <a:gd name="T11" fmla="*/ 88 h 90"/>
                <a:gd name="T12" fmla="*/ 10 w 53"/>
                <a:gd name="T13" fmla="*/ 83 h 90"/>
                <a:gd name="T14" fmla="*/ 25 w 53"/>
                <a:gd name="T15" fmla="*/ 90 h 90"/>
                <a:gd name="T16" fmla="*/ 43 w 53"/>
                <a:gd name="T17" fmla="*/ 81 h 90"/>
                <a:gd name="T18" fmla="*/ 51 w 53"/>
                <a:gd name="T19" fmla="*/ 64 h 90"/>
                <a:gd name="T20" fmla="*/ 37 w 53"/>
                <a:gd name="T21" fmla="*/ 30 h 90"/>
                <a:gd name="T22" fmla="*/ 26 w 53"/>
                <a:gd name="T23" fmla="*/ 79 h 90"/>
                <a:gd name="T24" fmla="*/ 12 w 53"/>
                <a:gd name="T25" fmla="*/ 73 h 90"/>
                <a:gd name="T26" fmla="*/ 12 w 53"/>
                <a:gd name="T27" fmla="*/ 44 h 90"/>
                <a:gd name="T28" fmla="*/ 25 w 53"/>
                <a:gd name="T29" fmla="*/ 38 h 90"/>
                <a:gd name="T30" fmla="*/ 39 w 53"/>
                <a:gd name="T31" fmla="*/ 55 h 90"/>
                <a:gd name="T32" fmla="*/ 26 w 53"/>
                <a:gd name="T33" fmla="*/ 7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0">
                  <a:moveTo>
                    <a:pt x="37" y="30"/>
                  </a:moveTo>
                  <a:cubicBezTo>
                    <a:pt x="22" y="23"/>
                    <a:pt x="12" y="34"/>
                    <a:pt x="12" y="3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16" y="89"/>
                    <a:pt x="25" y="90"/>
                    <a:pt x="25" y="90"/>
                  </a:cubicBezTo>
                  <a:cubicBezTo>
                    <a:pt x="33" y="90"/>
                    <a:pt x="39" y="86"/>
                    <a:pt x="43" y="81"/>
                  </a:cubicBezTo>
                  <a:cubicBezTo>
                    <a:pt x="48" y="76"/>
                    <a:pt x="51" y="68"/>
                    <a:pt x="51" y="64"/>
                  </a:cubicBezTo>
                  <a:cubicBezTo>
                    <a:pt x="53" y="55"/>
                    <a:pt x="52" y="38"/>
                    <a:pt x="37" y="30"/>
                  </a:cubicBezTo>
                  <a:close/>
                  <a:moveTo>
                    <a:pt x="26" y="79"/>
                  </a:moveTo>
                  <a:cubicBezTo>
                    <a:pt x="15" y="79"/>
                    <a:pt x="12" y="73"/>
                    <a:pt x="12" y="7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7" y="38"/>
                    <a:pt x="25" y="38"/>
                  </a:cubicBezTo>
                  <a:cubicBezTo>
                    <a:pt x="34" y="38"/>
                    <a:pt x="38" y="45"/>
                    <a:pt x="39" y="55"/>
                  </a:cubicBezTo>
                  <a:cubicBezTo>
                    <a:pt x="41" y="65"/>
                    <a:pt x="38" y="79"/>
                    <a:pt x="26" y="79"/>
                  </a:cubicBez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33" name="Freeform 55"/>
            <p:cNvSpPr/>
            <p:nvPr/>
          </p:nvSpPr>
          <p:spPr bwMode="auto">
            <a:xfrm>
              <a:off x="7840663" y="4805363"/>
              <a:ext cx="206375" cy="238125"/>
            </a:xfrm>
            <a:custGeom>
              <a:avLst/>
              <a:gdLst>
                <a:gd name="T0" fmla="*/ 48 w 55"/>
                <a:gd name="T1" fmla="*/ 9 h 63"/>
                <a:gd name="T2" fmla="*/ 30 w 55"/>
                <a:gd name="T3" fmla="*/ 1 h 63"/>
                <a:gd name="T4" fmla="*/ 14 w 55"/>
                <a:gd name="T5" fmla="*/ 7 h 63"/>
                <a:gd name="T6" fmla="*/ 5 w 55"/>
                <a:gd name="T7" fmla="*/ 21 h 63"/>
                <a:gd name="T8" fmla="*/ 10 w 55"/>
                <a:gd name="T9" fmla="*/ 53 h 63"/>
                <a:gd name="T10" fmla="*/ 30 w 55"/>
                <a:gd name="T11" fmla="*/ 62 h 63"/>
                <a:gd name="T12" fmla="*/ 52 w 55"/>
                <a:gd name="T13" fmla="*/ 59 h 63"/>
                <a:gd name="T14" fmla="*/ 52 w 55"/>
                <a:gd name="T15" fmla="*/ 49 h 63"/>
                <a:gd name="T16" fmla="*/ 15 w 55"/>
                <a:gd name="T17" fmla="*/ 35 h 63"/>
                <a:gd name="T18" fmla="*/ 54 w 55"/>
                <a:gd name="T19" fmla="*/ 35 h 63"/>
                <a:gd name="T20" fmla="*/ 48 w 55"/>
                <a:gd name="T21" fmla="*/ 9 h 63"/>
                <a:gd name="T22" fmla="*/ 16 w 55"/>
                <a:gd name="T23" fmla="*/ 25 h 63"/>
                <a:gd name="T24" fmla="*/ 30 w 55"/>
                <a:gd name="T25" fmla="*/ 11 h 63"/>
                <a:gd name="T26" fmla="*/ 42 w 55"/>
                <a:gd name="T27" fmla="*/ 25 h 63"/>
                <a:gd name="T28" fmla="*/ 16 w 55"/>
                <a:gd name="T29" fmla="*/ 2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63">
                  <a:moveTo>
                    <a:pt x="48" y="9"/>
                  </a:moveTo>
                  <a:cubicBezTo>
                    <a:pt x="42" y="0"/>
                    <a:pt x="30" y="1"/>
                    <a:pt x="30" y="1"/>
                  </a:cubicBezTo>
                  <a:cubicBezTo>
                    <a:pt x="24" y="1"/>
                    <a:pt x="18" y="4"/>
                    <a:pt x="14" y="7"/>
                  </a:cubicBezTo>
                  <a:cubicBezTo>
                    <a:pt x="7" y="13"/>
                    <a:pt x="5" y="21"/>
                    <a:pt x="5" y="21"/>
                  </a:cubicBezTo>
                  <a:cubicBezTo>
                    <a:pt x="0" y="41"/>
                    <a:pt x="10" y="53"/>
                    <a:pt x="10" y="53"/>
                  </a:cubicBezTo>
                  <a:cubicBezTo>
                    <a:pt x="14" y="59"/>
                    <a:pt x="23" y="62"/>
                    <a:pt x="30" y="62"/>
                  </a:cubicBezTo>
                  <a:cubicBezTo>
                    <a:pt x="43" y="63"/>
                    <a:pt x="52" y="59"/>
                    <a:pt x="52" y="5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16" y="61"/>
                    <a:pt x="15" y="35"/>
                    <a:pt x="15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5" y="22"/>
                    <a:pt x="52" y="14"/>
                    <a:pt x="48" y="9"/>
                  </a:cubicBezTo>
                  <a:close/>
                  <a:moveTo>
                    <a:pt x="16" y="25"/>
                  </a:moveTo>
                  <a:cubicBezTo>
                    <a:pt x="16" y="25"/>
                    <a:pt x="19" y="11"/>
                    <a:pt x="30" y="11"/>
                  </a:cubicBezTo>
                  <a:cubicBezTo>
                    <a:pt x="42" y="11"/>
                    <a:pt x="42" y="25"/>
                    <a:pt x="42" y="25"/>
                  </a:cubicBezTo>
                  <a:lnTo>
                    <a:pt x="16" y="25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34" name="Freeform 56"/>
            <p:cNvSpPr/>
            <p:nvPr/>
          </p:nvSpPr>
          <p:spPr bwMode="auto">
            <a:xfrm>
              <a:off x="5692775" y="4718050"/>
              <a:ext cx="304800" cy="320675"/>
            </a:xfrm>
            <a:custGeom>
              <a:avLst/>
              <a:gdLst>
                <a:gd name="T0" fmla="*/ 41 w 81"/>
                <a:gd name="T1" fmla="*/ 74 h 85"/>
                <a:gd name="T2" fmla="*/ 11 w 81"/>
                <a:gd name="T3" fmla="*/ 43 h 85"/>
                <a:gd name="T4" fmla="*/ 41 w 81"/>
                <a:gd name="T5" fmla="*/ 11 h 85"/>
                <a:gd name="T6" fmla="*/ 68 w 81"/>
                <a:gd name="T7" fmla="*/ 27 h 85"/>
                <a:gd name="T8" fmla="*/ 81 w 81"/>
                <a:gd name="T9" fmla="*/ 27 h 85"/>
                <a:gd name="T10" fmla="*/ 42 w 81"/>
                <a:gd name="T11" fmla="*/ 0 h 85"/>
                <a:gd name="T12" fmla="*/ 0 w 81"/>
                <a:gd name="T13" fmla="*/ 43 h 85"/>
                <a:gd name="T14" fmla="*/ 42 w 81"/>
                <a:gd name="T15" fmla="*/ 85 h 85"/>
                <a:gd name="T16" fmla="*/ 81 w 81"/>
                <a:gd name="T17" fmla="*/ 57 h 85"/>
                <a:gd name="T18" fmla="*/ 69 w 81"/>
                <a:gd name="T19" fmla="*/ 57 h 85"/>
                <a:gd name="T20" fmla="*/ 41 w 81"/>
                <a:gd name="T21" fmla="*/ 7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85">
                  <a:moveTo>
                    <a:pt x="41" y="74"/>
                  </a:moveTo>
                  <a:cubicBezTo>
                    <a:pt x="24" y="74"/>
                    <a:pt x="11" y="60"/>
                    <a:pt x="11" y="43"/>
                  </a:cubicBezTo>
                  <a:cubicBezTo>
                    <a:pt x="11" y="25"/>
                    <a:pt x="24" y="11"/>
                    <a:pt x="41" y="11"/>
                  </a:cubicBezTo>
                  <a:cubicBezTo>
                    <a:pt x="53" y="11"/>
                    <a:pt x="63" y="18"/>
                    <a:pt x="68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5" y="11"/>
                    <a:pt x="59" y="0"/>
                    <a:pt x="42" y="0"/>
                  </a:cubicBezTo>
                  <a:cubicBezTo>
                    <a:pt x="18" y="0"/>
                    <a:pt x="0" y="19"/>
                    <a:pt x="0" y="43"/>
                  </a:cubicBezTo>
                  <a:cubicBezTo>
                    <a:pt x="0" y="66"/>
                    <a:pt x="18" y="85"/>
                    <a:pt x="42" y="85"/>
                  </a:cubicBezTo>
                  <a:cubicBezTo>
                    <a:pt x="60" y="85"/>
                    <a:pt x="75" y="73"/>
                    <a:pt x="81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3" y="67"/>
                    <a:pt x="53" y="74"/>
                    <a:pt x="41" y="74"/>
                  </a:cubicBez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35" name="Freeform 57"/>
            <p:cNvSpPr/>
            <p:nvPr/>
          </p:nvSpPr>
          <p:spPr bwMode="auto">
            <a:xfrm>
              <a:off x="4244975" y="4305300"/>
              <a:ext cx="1139825" cy="511175"/>
            </a:xfrm>
            <a:custGeom>
              <a:avLst/>
              <a:gdLst>
                <a:gd name="T0" fmla="*/ 5 w 303"/>
                <a:gd name="T1" fmla="*/ 20 h 135"/>
                <a:gd name="T2" fmla="*/ 72 w 303"/>
                <a:gd name="T3" fmla="*/ 90 h 135"/>
                <a:gd name="T4" fmla="*/ 100 w 303"/>
                <a:gd name="T5" fmla="*/ 89 h 135"/>
                <a:gd name="T6" fmla="*/ 174 w 303"/>
                <a:gd name="T7" fmla="*/ 22 h 135"/>
                <a:gd name="T8" fmla="*/ 221 w 303"/>
                <a:gd name="T9" fmla="*/ 22 h 135"/>
                <a:gd name="T10" fmla="*/ 302 w 303"/>
                <a:gd name="T11" fmla="*/ 107 h 135"/>
                <a:gd name="T12" fmla="*/ 302 w 303"/>
                <a:gd name="T13" fmla="*/ 111 h 135"/>
                <a:gd name="T14" fmla="*/ 298 w 303"/>
                <a:gd name="T15" fmla="*/ 121 h 135"/>
                <a:gd name="T16" fmla="*/ 230 w 303"/>
                <a:gd name="T17" fmla="*/ 50 h 135"/>
                <a:gd name="T18" fmla="*/ 204 w 303"/>
                <a:gd name="T19" fmla="*/ 51 h 135"/>
                <a:gd name="T20" fmla="*/ 125 w 303"/>
                <a:gd name="T21" fmla="*/ 121 h 135"/>
                <a:gd name="T22" fmla="*/ 79 w 303"/>
                <a:gd name="T23" fmla="*/ 116 h 135"/>
                <a:gd name="T24" fmla="*/ 1 w 303"/>
                <a:gd name="T25" fmla="*/ 33 h 135"/>
                <a:gd name="T26" fmla="*/ 1 w 303"/>
                <a:gd name="T27" fmla="*/ 29 h 135"/>
                <a:gd name="T28" fmla="*/ 5 w 303"/>
                <a:gd name="T29" fmla="*/ 2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3" h="135">
                  <a:moveTo>
                    <a:pt x="5" y="20"/>
                  </a:moveTo>
                  <a:cubicBezTo>
                    <a:pt x="5" y="20"/>
                    <a:pt x="37" y="62"/>
                    <a:pt x="72" y="90"/>
                  </a:cubicBezTo>
                  <a:cubicBezTo>
                    <a:pt x="72" y="90"/>
                    <a:pt x="86" y="102"/>
                    <a:pt x="100" y="89"/>
                  </a:cubicBezTo>
                  <a:cubicBezTo>
                    <a:pt x="114" y="76"/>
                    <a:pt x="174" y="22"/>
                    <a:pt x="174" y="22"/>
                  </a:cubicBezTo>
                  <a:cubicBezTo>
                    <a:pt x="174" y="22"/>
                    <a:pt x="196" y="0"/>
                    <a:pt x="221" y="22"/>
                  </a:cubicBezTo>
                  <a:cubicBezTo>
                    <a:pt x="221" y="22"/>
                    <a:pt x="273" y="68"/>
                    <a:pt x="302" y="107"/>
                  </a:cubicBezTo>
                  <a:cubicBezTo>
                    <a:pt x="302" y="107"/>
                    <a:pt x="303" y="109"/>
                    <a:pt x="302" y="111"/>
                  </a:cubicBezTo>
                  <a:cubicBezTo>
                    <a:pt x="300" y="114"/>
                    <a:pt x="298" y="121"/>
                    <a:pt x="298" y="121"/>
                  </a:cubicBezTo>
                  <a:cubicBezTo>
                    <a:pt x="298" y="121"/>
                    <a:pt x="266" y="80"/>
                    <a:pt x="230" y="50"/>
                  </a:cubicBezTo>
                  <a:cubicBezTo>
                    <a:pt x="230" y="50"/>
                    <a:pt x="216" y="39"/>
                    <a:pt x="204" y="51"/>
                  </a:cubicBezTo>
                  <a:cubicBezTo>
                    <a:pt x="192" y="62"/>
                    <a:pt x="134" y="115"/>
                    <a:pt x="125" y="121"/>
                  </a:cubicBezTo>
                  <a:cubicBezTo>
                    <a:pt x="116" y="128"/>
                    <a:pt x="101" y="135"/>
                    <a:pt x="79" y="116"/>
                  </a:cubicBezTo>
                  <a:cubicBezTo>
                    <a:pt x="62" y="101"/>
                    <a:pt x="18" y="60"/>
                    <a:pt x="1" y="33"/>
                  </a:cubicBezTo>
                  <a:cubicBezTo>
                    <a:pt x="1" y="33"/>
                    <a:pt x="0" y="32"/>
                    <a:pt x="1" y="29"/>
                  </a:cubicBezTo>
                  <a:cubicBezTo>
                    <a:pt x="2" y="26"/>
                    <a:pt x="5" y="20"/>
                    <a:pt x="5" y="20"/>
                  </a:cubicBezTo>
                  <a:close/>
                </a:path>
              </a:pathLst>
            </a:custGeom>
            <a:solidFill>
              <a:srgbClr val="9DC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36" name="Freeform 58"/>
            <p:cNvSpPr/>
            <p:nvPr/>
          </p:nvSpPr>
          <p:spPr bwMode="auto">
            <a:xfrm>
              <a:off x="4289425" y="3963988"/>
              <a:ext cx="1120775" cy="579437"/>
            </a:xfrm>
            <a:custGeom>
              <a:avLst/>
              <a:gdLst>
                <a:gd name="T0" fmla="*/ 0 w 298"/>
                <a:gd name="T1" fmla="*/ 97 h 153"/>
                <a:gd name="T2" fmla="*/ 18 w 298"/>
                <a:gd name="T3" fmla="*/ 117 h 153"/>
                <a:gd name="T4" fmla="*/ 24 w 298"/>
                <a:gd name="T5" fmla="*/ 116 h 153"/>
                <a:gd name="T6" fmla="*/ 107 w 298"/>
                <a:gd name="T7" fmla="*/ 43 h 153"/>
                <a:gd name="T8" fmla="*/ 147 w 298"/>
                <a:gd name="T9" fmla="*/ 27 h 153"/>
                <a:gd name="T10" fmla="*/ 182 w 298"/>
                <a:gd name="T11" fmla="*/ 33 h 153"/>
                <a:gd name="T12" fmla="*/ 237 w 298"/>
                <a:gd name="T13" fmla="*/ 77 h 153"/>
                <a:gd name="T14" fmla="*/ 276 w 298"/>
                <a:gd name="T15" fmla="*/ 123 h 153"/>
                <a:gd name="T16" fmla="*/ 297 w 298"/>
                <a:gd name="T17" fmla="*/ 153 h 153"/>
                <a:gd name="T18" fmla="*/ 292 w 298"/>
                <a:gd name="T19" fmla="*/ 129 h 153"/>
                <a:gd name="T20" fmla="*/ 224 w 298"/>
                <a:gd name="T21" fmla="*/ 44 h 153"/>
                <a:gd name="T22" fmla="*/ 144 w 298"/>
                <a:gd name="T23" fmla="*/ 2 h 153"/>
                <a:gd name="T24" fmla="*/ 78 w 298"/>
                <a:gd name="T25" fmla="*/ 26 h 153"/>
                <a:gd name="T26" fmla="*/ 0 w 298"/>
                <a:gd name="T27" fmla="*/ 9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153">
                  <a:moveTo>
                    <a:pt x="0" y="97"/>
                  </a:move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20" y="120"/>
                    <a:pt x="24" y="116"/>
                  </a:cubicBezTo>
                  <a:cubicBezTo>
                    <a:pt x="29" y="113"/>
                    <a:pt x="85" y="58"/>
                    <a:pt x="107" y="43"/>
                  </a:cubicBezTo>
                  <a:cubicBezTo>
                    <a:pt x="119" y="34"/>
                    <a:pt x="132" y="28"/>
                    <a:pt x="147" y="27"/>
                  </a:cubicBezTo>
                  <a:cubicBezTo>
                    <a:pt x="158" y="26"/>
                    <a:pt x="170" y="27"/>
                    <a:pt x="182" y="33"/>
                  </a:cubicBezTo>
                  <a:cubicBezTo>
                    <a:pt x="196" y="39"/>
                    <a:pt x="217" y="56"/>
                    <a:pt x="237" y="77"/>
                  </a:cubicBezTo>
                  <a:cubicBezTo>
                    <a:pt x="251" y="91"/>
                    <a:pt x="265" y="107"/>
                    <a:pt x="276" y="123"/>
                  </a:cubicBezTo>
                  <a:cubicBezTo>
                    <a:pt x="284" y="133"/>
                    <a:pt x="292" y="144"/>
                    <a:pt x="297" y="153"/>
                  </a:cubicBezTo>
                  <a:cubicBezTo>
                    <a:pt x="297" y="153"/>
                    <a:pt x="298" y="140"/>
                    <a:pt x="292" y="129"/>
                  </a:cubicBezTo>
                  <a:cubicBezTo>
                    <a:pt x="292" y="129"/>
                    <a:pt x="269" y="85"/>
                    <a:pt x="224" y="44"/>
                  </a:cubicBezTo>
                  <a:cubicBezTo>
                    <a:pt x="219" y="40"/>
                    <a:pt x="181" y="1"/>
                    <a:pt x="144" y="2"/>
                  </a:cubicBezTo>
                  <a:cubicBezTo>
                    <a:pt x="144" y="2"/>
                    <a:pt x="109" y="0"/>
                    <a:pt x="78" y="26"/>
                  </a:cubicBezTo>
                  <a:cubicBezTo>
                    <a:pt x="72" y="30"/>
                    <a:pt x="17" y="78"/>
                    <a:pt x="0" y="97"/>
                  </a:cubicBez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37" name="Freeform 59"/>
            <p:cNvSpPr/>
            <p:nvPr/>
          </p:nvSpPr>
          <p:spPr bwMode="auto">
            <a:xfrm>
              <a:off x="4435475" y="4130675"/>
              <a:ext cx="974725" cy="530225"/>
            </a:xfrm>
            <a:custGeom>
              <a:avLst/>
              <a:gdLst>
                <a:gd name="T0" fmla="*/ 0 w 259"/>
                <a:gd name="T1" fmla="*/ 96 h 140"/>
                <a:gd name="T2" fmla="*/ 21 w 259"/>
                <a:gd name="T3" fmla="*/ 116 h 140"/>
                <a:gd name="T4" fmla="*/ 31 w 259"/>
                <a:gd name="T5" fmla="*/ 114 h 140"/>
                <a:gd name="T6" fmla="*/ 68 w 259"/>
                <a:gd name="T7" fmla="*/ 79 h 140"/>
                <a:gd name="T8" fmla="*/ 106 w 259"/>
                <a:gd name="T9" fmla="*/ 45 h 140"/>
                <a:gd name="T10" fmla="*/ 166 w 259"/>
                <a:gd name="T11" fmla="*/ 44 h 140"/>
                <a:gd name="T12" fmla="*/ 256 w 259"/>
                <a:gd name="T13" fmla="*/ 140 h 140"/>
                <a:gd name="T14" fmla="*/ 257 w 259"/>
                <a:gd name="T15" fmla="*/ 133 h 140"/>
                <a:gd name="T16" fmla="*/ 255 w 259"/>
                <a:gd name="T17" fmla="*/ 122 h 140"/>
                <a:gd name="T18" fmla="*/ 177 w 259"/>
                <a:gd name="T19" fmla="*/ 33 h 140"/>
                <a:gd name="T20" fmla="*/ 128 w 259"/>
                <a:gd name="T21" fmla="*/ 5 h 140"/>
                <a:gd name="T22" fmla="*/ 84 w 259"/>
                <a:gd name="T23" fmla="*/ 16 h 140"/>
                <a:gd name="T24" fmla="*/ 32 w 259"/>
                <a:gd name="T25" fmla="*/ 64 h 140"/>
                <a:gd name="T26" fmla="*/ 0 w 259"/>
                <a:gd name="T27" fmla="*/ 9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140">
                  <a:moveTo>
                    <a:pt x="0" y="96"/>
                  </a:moveTo>
                  <a:cubicBezTo>
                    <a:pt x="21" y="116"/>
                    <a:pt x="21" y="116"/>
                    <a:pt x="21" y="116"/>
                  </a:cubicBezTo>
                  <a:cubicBezTo>
                    <a:pt x="21" y="116"/>
                    <a:pt x="26" y="119"/>
                    <a:pt x="31" y="114"/>
                  </a:cubicBezTo>
                  <a:cubicBezTo>
                    <a:pt x="31" y="114"/>
                    <a:pt x="51" y="95"/>
                    <a:pt x="68" y="79"/>
                  </a:cubicBezTo>
                  <a:cubicBezTo>
                    <a:pt x="84" y="64"/>
                    <a:pt x="100" y="49"/>
                    <a:pt x="106" y="45"/>
                  </a:cubicBezTo>
                  <a:cubicBezTo>
                    <a:pt x="106" y="45"/>
                    <a:pt x="133" y="18"/>
                    <a:pt x="166" y="44"/>
                  </a:cubicBezTo>
                  <a:cubicBezTo>
                    <a:pt x="166" y="44"/>
                    <a:pt x="211" y="80"/>
                    <a:pt x="256" y="140"/>
                  </a:cubicBezTo>
                  <a:cubicBezTo>
                    <a:pt x="257" y="133"/>
                    <a:pt x="257" y="133"/>
                    <a:pt x="257" y="133"/>
                  </a:cubicBezTo>
                  <a:cubicBezTo>
                    <a:pt x="257" y="133"/>
                    <a:pt x="259" y="127"/>
                    <a:pt x="255" y="122"/>
                  </a:cubicBezTo>
                  <a:cubicBezTo>
                    <a:pt x="255" y="122"/>
                    <a:pt x="220" y="70"/>
                    <a:pt x="177" y="33"/>
                  </a:cubicBezTo>
                  <a:cubicBezTo>
                    <a:pt x="177" y="33"/>
                    <a:pt x="156" y="11"/>
                    <a:pt x="128" y="5"/>
                  </a:cubicBezTo>
                  <a:cubicBezTo>
                    <a:pt x="128" y="5"/>
                    <a:pt x="106" y="0"/>
                    <a:pt x="84" y="16"/>
                  </a:cubicBezTo>
                  <a:cubicBezTo>
                    <a:pt x="74" y="25"/>
                    <a:pt x="51" y="46"/>
                    <a:pt x="32" y="64"/>
                  </a:cubicBezTo>
                  <a:cubicBezTo>
                    <a:pt x="14" y="81"/>
                    <a:pt x="0" y="96"/>
                    <a:pt x="0" y="96"/>
                  </a:cubicBez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38" name="Freeform 60"/>
            <p:cNvSpPr/>
            <p:nvPr/>
          </p:nvSpPr>
          <p:spPr bwMode="auto">
            <a:xfrm>
              <a:off x="4217988" y="4600575"/>
              <a:ext cx="1120775" cy="574675"/>
            </a:xfrm>
            <a:custGeom>
              <a:avLst/>
              <a:gdLst>
                <a:gd name="T0" fmla="*/ 298 w 298"/>
                <a:gd name="T1" fmla="*/ 55 h 152"/>
                <a:gd name="T2" fmla="*/ 280 w 298"/>
                <a:gd name="T3" fmla="*/ 35 h 152"/>
                <a:gd name="T4" fmla="*/ 273 w 298"/>
                <a:gd name="T5" fmla="*/ 36 h 152"/>
                <a:gd name="T6" fmla="*/ 191 w 298"/>
                <a:gd name="T7" fmla="*/ 110 h 152"/>
                <a:gd name="T8" fmla="*/ 151 w 298"/>
                <a:gd name="T9" fmla="*/ 125 h 152"/>
                <a:gd name="T10" fmla="*/ 115 w 298"/>
                <a:gd name="T11" fmla="*/ 119 h 152"/>
                <a:gd name="T12" fmla="*/ 61 w 298"/>
                <a:gd name="T13" fmla="*/ 76 h 152"/>
                <a:gd name="T14" fmla="*/ 21 w 298"/>
                <a:gd name="T15" fmla="*/ 30 h 152"/>
                <a:gd name="T16" fmla="*/ 0 w 298"/>
                <a:gd name="T17" fmla="*/ 0 h 152"/>
                <a:gd name="T18" fmla="*/ 6 w 298"/>
                <a:gd name="T19" fmla="*/ 23 h 152"/>
                <a:gd name="T20" fmla="*/ 74 w 298"/>
                <a:gd name="T21" fmla="*/ 109 h 152"/>
                <a:gd name="T22" fmla="*/ 154 w 298"/>
                <a:gd name="T23" fmla="*/ 150 h 152"/>
                <a:gd name="T24" fmla="*/ 220 w 298"/>
                <a:gd name="T25" fmla="*/ 126 h 152"/>
                <a:gd name="T26" fmla="*/ 298 w 298"/>
                <a:gd name="T27" fmla="*/ 5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152">
                  <a:moveTo>
                    <a:pt x="298" y="55"/>
                  </a:moveTo>
                  <a:cubicBezTo>
                    <a:pt x="280" y="35"/>
                    <a:pt x="280" y="35"/>
                    <a:pt x="280" y="35"/>
                  </a:cubicBezTo>
                  <a:cubicBezTo>
                    <a:pt x="280" y="35"/>
                    <a:pt x="277" y="32"/>
                    <a:pt x="273" y="36"/>
                  </a:cubicBezTo>
                  <a:cubicBezTo>
                    <a:pt x="269" y="40"/>
                    <a:pt x="212" y="95"/>
                    <a:pt x="191" y="110"/>
                  </a:cubicBezTo>
                  <a:cubicBezTo>
                    <a:pt x="179" y="119"/>
                    <a:pt x="165" y="124"/>
                    <a:pt x="151" y="125"/>
                  </a:cubicBezTo>
                  <a:cubicBezTo>
                    <a:pt x="140" y="126"/>
                    <a:pt x="128" y="125"/>
                    <a:pt x="115" y="119"/>
                  </a:cubicBezTo>
                  <a:cubicBezTo>
                    <a:pt x="101" y="113"/>
                    <a:pt x="80" y="96"/>
                    <a:pt x="61" y="76"/>
                  </a:cubicBezTo>
                  <a:cubicBezTo>
                    <a:pt x="47" y="61"/>
                    <a:pt x="33" y="45"/>
                    <a:pt x="21" y="30"/>
                  </a:cubicBezTo>
                  <a:cubicBezTo>
                    <a:pt x="13" y="20"/>
                    <a:pt x="6" y="9"/>
                    <a:pt x="0" y="0"/>
                  </a:cubicBezTo>
                  <a:cubicBezTo>
                    <a:pt x="0" y="0"/>
                    <a:pt x="0" y="13"/>
                    <a:pt x="6" y="23"/>
                  </a:cubicBezTo>
                  <a:cubicBezTo>
                    <a:pt x="6" y="23"/>
                    <a:pt x="29" y="67"/>
                    <a:pt x="74" y="109"/>
                  </a:cubicBezTo>
                  <a:cubicBezTo>
                    <a:pt x="78" y="113"/>
                    <a:pt x="116" y="151"/>
                    <a:pt x="154" y="150"/>
                  </a:cubicBezTo>
                  <a:cubicBezTo>
                    <a:pt x="154" y="150"/>
                    <a:pt x="188" y="152"/>
                    <a:pt x="220" y="126"/>
                  </a:cubicBezTo>
                  <a:cubicBezTo>
                    <a:pt x="225" y="122"/>
                    <a:pt x="281" y="74"/>
                    <a:pt x="298" y="55"/>
                  </a:cubicBez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  <p:sp>
          <p:nvSpPr>
            <p:cNvPr id="39" name="Freeform 61"/>
            <p:cNvSpPr/>
            <p:nvPr/>
          </p:nvSpPr>
          <p:spPr bwMode="auto">
            <a:xfrm>
              <a:off x="4217988" y="4478338"/>
              <a:ext cx="974725" cy="534987"/>
            </a:xfrm>
            <a:custGeom>
              <a:avLst/>
              <a:gdLst>
                <a:gd name="T0" fmla="*/ 259 w 259"/>
                <a:gd name="T1" fmla="*/ 45 h 141"/>
                <a:gd name="T2" fmla="*/ 238 w 259"/>
                <a:gd name="T3" fmla="*/ 25 h 141"/>
                <a:gd name="T4" fmla="*/ 227 w 259"/>
                <a:gd name="T5" fmla="*/ 26 h 141"/>
                <a:gd name="T6" fmla="*/ 190 w 259"/>
                <a:gd name="T7" fmla="*/ 62 h 141"/>
                <a:gd name="T8" fmla="*/ 152 w 259"/>
                <a:gd name="T9" fmla="*/ 96 h 141"/>
                <a:gd name="T10" fmla="*/ 93 w 259"/>
                <a:gd name="T11" fmla="*/ 97 h 141"/>
                <a:gd name="T12" fmla="*/ 3 w 259"/>
                <a:gd name="T13" fmla="*/ 0 h 141"/>
                <a:gd name="T14" fmla="*/ 1 w 259"/>
                <a:gd name="T15" fmla="*/ 7 h 141"/>
                <a:gd name="T16" fmla="*/ 4 w 259"/>
                <a:gd name="T17" fmla="*/ 19 h 141"/>
                <a:gd name="T18" fmla="*/ 81 w 259"/>
                <a:gd name="T19" fmla="*/ 107 h 141"/>
                <a:gd name="T20" fmla="*/ 130 w 259"/>
                <a:gd name="T21" fmla="*/ 136 h 141"/>
                <a:gd name="T22" fmla="*/ 174 w 259"/>
                <a:gd name="T23" fmla="*/ 124 h 141"/>
                <a:gd name="T24" fmla="*/ 227 w 259"/>
                <a:gd name="T25" fmla="*/ 76 h 141"/>
                <a:gd name="T26" fmla="*/ 259 w 259"/>
                <a:gd name="T27" fmla="*/ 4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141">
                  <a:moveTo>
                    <a:pt x="259" y="45"/>
                  </a:moveTo>
                  <a:cubicBezTo>
                    <a:pt x="238" y="25"/>
                    <a:pt x="238" y="25"/>
                    <a:pt x="238" y="25"/>
                  </a:cubicBezTo>
                  <a:cubicBezTo>
                    <a:pt x="238" y="25"/>
                    <a:pt x="233" y="21"/>
                    <a:pt x="227" y="26"/>
                  </a:cubicBezTo>
                  <a:cubicBezTo>
                    <a:pt x="227" y="26"/>
                    <a:pt x="208" y="46"/>
                    <a:pt x="190" y="62"/>
                  </a:cubicBezTo>
                  <a:cubicBezTo>
                    <a:pt x="174" y="76"/>
                    <a:pt x="158" y="92"/>
                    <a:pt x="152" y="96"/>
                  </a:cubicBezTo>
                  <a:cubicBezTo>
                    <a:pt x="152" y="96"/>
                    <a:pt x="126" y="123"/>
                    <a:pt x="93" y="97"/>
                  </a:cubicBezTo>
                  <a:cubicBezTo>
                    <a:pt x="93" y="97"/>
                    <a:pt x="47" y="61"/>
                    <a:pt x="3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13"/>
                    <a:pt x="4" y="19"/>
                  </a:cubicBezTo>
                  <a:cubicBezTo>
                    <a:pt x="4" y="19"/>
                    <a:pt x="38" y="70"/>
                    <a:pt x="81" y="107"/>
                  </a:cubicBezTo>
                  <a:cubicBezTo>
                    <a:pt x="81" y="107"/>
                    <a:pt x="103" y="130"/>
                    <a:pt x="130" y="136"/>
                  </a:cubicBezTo>
                  <a:cubicBezTo>
                    <a:pt x="130" y="136"/>
                    <a:pt x="153" y="141"/>
                    <a:pt x="174" y="124"/>
                  </a:cubicBezTo>
                  <a:cubicBezTo>
                    <a:pt x="185" y="116"/>
                    <a:pt x="208" y="95"/>
                    <a:pt x="227" y="76"/>
                  </a:cubicBezTo>
                  <a:cubicBezTo>
                    <a:pt x="245" y="60"/>
                    <a:pt x="259" y="45"/>
                    <a:pt x="259" y="45"/>
                  </a:cubicBez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5"/>
            </a:p>
          </p:txBody>
        </p:sp>
      </p:grp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2_标题幻灯片">
    <p:bg>
      <p:bgPr>
        <a:gradFill>
          <a:gsLst>
            <a:gs pos="0">
              <a:schemeClr val="bg1"/>
            </a:gs>
            <a:gs pos="100000">
              <a:srgbClr val="F9FDF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880533" y="728133"/>
            <a:ext cx="113114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1"/>
          <p:cNvGrpSpPr/>
          <p:nvPr userDrawn="1"/>
        </p:nvGrpSpPr>
        <p:grpSpPr>
          <a:xfrm>
            <a:off x="10481734" y="150788"/>
            <a:ext cx="1398610" cy="441880"/>
            <a:chOff x="4217988" y="3963988"/>
            <a:chExt cx="3833812" cy="1211262"/>
          </a:xfrm>
        </p:grpSpPr>
        <p:sp>
          <p:nvSpPr>
            <p:cNvPr id="13" name="Freeform 35"/>
            <p:cNvSpPr/>
            <p:nvPr/>
          </p:nvSpPr>
          <p:spPr bwMode="auto">
            <a:xfrm>
              <a:off x="5692775" y="4046538"/>
              <a:ext cx="481012" cy="557212"/>
            </a:xfrm>
            <a:custGeom>
              <a:avLst/>
              <a:gdLst>
                <a:gd name="T0" fmla="*/ 303 w 303"/>
                <a:gd name="T1" fmla="*/ 65 h 351"/>
                <a:gd name="T2" fmla="*/ 168 w 303"/>
                <a:gd name="T3" fmla="*/ 65 h 351"/>
                <a:gd name="T4" fmla="*/ 168 w 303"/>
                <a:gd name="T5" fmla="*/ 0 h 351"/>
                <a:gd name="T6" fmla="*/ 133 w 303"/>
                <a:gd name="T7" fmla="*/ 0 h 351"/>
                <a:gd name="T8" fmla="*/ 133 w 303"/>
                <a:gd name="T9" fmla="*/ 65 h 351"/>
                <a:gd name="T10" fmla="*/ 0 w 303"/>
                <a:gd name="T11" fmla="*/ 65 h 351"/>
                <a:gd name="T12" fmla="*/ 0 w 303"/>
                <a:gd name="T13" fmla="*/ 251 h 351"/>
                <a:gd name="T14" fmla="*/ 133 w 303"/>
                <a:gd name="T15" fmla="*/ 251 h 351"/>
                <a:gd name="T16" fmla="*/ 133 w 303"/>
                <a:gd name="T17" fmla="*/ 351 h 351"/>
                <a:gd name="T18" fmla="*/ 168 w 303"/>
                <a:gd name="T19" fmla="*/ 351 h 351"/>
                <a:gd name="T20" fmla="*/ 168 w 303"/>
                <a:gd name="T21" fmla="*/ 251 h 351"/>
                <a:gd name="T22" fmla="*/ 303 w 303"/>
                <a:gd name="T23" fmla="*/ 251 h 351"/>
                <a:gd name="T24" fmla="*/ 303 w 303"/>
                <a:gd name="T25" fmla="*/ 65 h 351"/>
                <a:gd name="T26" fmla="*/ 33 w 303"/>
                <a:gd name="T27" fmla="*/ 217 h 351"/>
                <a:gd name="T28" fmla="*/ 33 w 303"/>
                <a:gd name="T29" fmla="*/ 98 h 351"/>
                <a:gd name="T30" fmla="*/ 133 w 303"/>
                <a:gd name="T31" fmla="*/ 98 h 351"/>
                <a:gd name="T32" fmla="*/ 133 w 303"/>
                <a:gd name="T33" fmla="*/ 217 h 351"/>
                <a:gd name="T34" fmla="*/ 33 w 303"/>
                <a:gd name="T35" fmla="*/ 217 h 351"/>
                <a:gd name="T36" fmla="*/ 268 w 303"/>
                <a:gd name="T37" fmla="*/ 217 h 351"/>
                <a:gd name="T38" fmla="*/ 168 w 303"/>
                <a:gd name="T39" fmla="*/ 217 h 351"/>
                <a:gd name="T40" fmla="*/ 168 w 303"/>
                <a:gd name="T41" fmla="*/ 98 h 351"/>
                <a:gd name="T42" fmla="*/ 268 w 303"/>
                <a:gd name="T43" fmla="*/ 98 h 351"/>
                <a:gd name="T44" fmla="*/ 268 w 303"/>
                <a:gd name="T45" fmla="*/ 217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3" h="351">
                  <a:moveTo>
                    <a:pt x="303" y="65"/>
                  </a:moveTo>
                  <a:lnTo>
                    <a:pt x="168" y="65"/>
                  </a:lnTo>
                  <a:lnTo>
                    <a:pt x="168" y="0"/>
                  </a:lnTo>
                  <a:lnTo>
                    <a:pt x="133" y="0"/>
                  </a:lnTo>
                  <a:lnTo>
                    <a:pt x="133" y="65"/>
                  </a:lnTo>
                  <a:lnTo>
                    <a:pt x="0" y="65"/>
                  </a:lnTo>
                  <a:lnTo>
                    <a:pt x="0" y="251"/>
                  </a:lnTo>
                  <a:lnTo>
                    <a:pt x="133" y="251"/>
                  </a:lnTo>
                  <a:lnTo>
                    <a:pt x="133" y="351"/>
                  </a:lnTo>
                  <a:lnTo>
                    <a:pt x="168" y="351"/>
                  </a:lnTo>
                  <a:lnTo>
                    <a:pt x="168" y="251"/>
                  </a:lnTo>
                  <a:lnTo>
                    <a:pt x="303" y="251"/>
                  </a:lnTo>
                  <a:lnTo>
                    <a:pt x="303" y="65"/>
                  </a:lnTo>
                  <a:close/>
                  <a:moveTo>
                    <a:pt x="33" y="217"/>
                  </a:moveTo>
                  <a:lnTo>
                    <a:pt x="33" y="98"/>
                  </a:lnTo>
                  <a:lnTo>
                    <a:pt x="133" y="98"/>
                  </a:lnTo>
                  <a:lnTo>
                    <a:pt x="133" y="217"/>
                  </a:lnTo>
                  <a:lnTo>
                    <a:pt x="33" y="217"/>
                  </a:lnTo>
                  <a:close/>
                  <a:moveTo>
                    <a:pt x="268" y="217"/>
                  </a:moveTo>
                  <a:lnTo>
                    <a:pt x="168" y="217"/>
                  </a:lnTo>
                  <a:lnTo>
                    <a:pt x="168" y="98"/>
                  </a:lnTo>
                  <a:lnTo>
                    <a:pt x="268" y="98"/>
                  </a:lnTo>
                  <a:lnTo>
                    <a:pt x="268" y="217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6"/>
            <p:cNvSpPr/>
            <p:nvPr/>
          </p:nvSpPr>
          <p:spPr bwMode="auto">
            <a:xfrm>
              <a:off x="6305550" y="4065588"/>
              <a:ext cx="488950" cy="522287"/>
            </a:xfrm>
            <a:custGeom>
              <a:avLst/>
              <a:gdLst>
                <a:gd name="T0" fmla="*/ 0 w 308"/>
                <a:gd name="T1" fmla="*/ 0 h 329"/>
                <a:gd name="T2" fmla="*/ 0 w 308"/>
                <a:gd name="T3" fmla="*/ 329 h 329"/>
                <a:gd name="T4" fmla="*/ 308 w 308"/>
                <a:gd name="T5" fmla="*/ 329 h 329"/>
                <a:gd name="T6" fmla="*/ 308 w 308"/>
                <a:gd name="T7" fmla="*/ 0 h 329"/>
                <a:gd name="T8" fmla="*/ 0 w 308"/>
                <a:gd name="T9" fmla="*/ 0 h 329"/>
                <a:gd name="T10" fmla="*/ 275 w 308"/>
                <a:gd name="T11" fmla="*/ 298 h 329"/>
                <a:gd name="T12" fmla="*/ 33 w 308"/>
                <a:gd name="T13" fmla="*/ 298 h 329"/>
                <a:gd name="T14" fmla="*/ 33 w 308"/>
                <a:gd name="T15" fmla="*/ 31 h 329"/>
                <a:gd name="T16" fmla="*/ 275 w 308"/>
                <a:gd name="T17" fmla="*/ 31 h 329"/>
                <a:gd name="T18" fmla="*/ 275 w 308"/>
                <a:gd name="T19" fmla="*/ 29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329">
                  <a:moveTo>
                    <a:pt x="0" y="0"/>
                  </a:moveTo>
                  <a:lnTo>
                    <a:pt x="0" y="329"/>
                  </a:lnTo>
                  <a:lnTo>
                    <a:pt x="308" y="329"/>
                  </a:lnTo>
                  <a:lnTo>
                    <a:pt x="308" y="0"/>
                  </a:lnTo>
                  <a:lnTo>
                    <a:pt x="0" y="0"/>
                  </a:lnTo>
                  <a:close/>
                  <a:moveTo>
                    <a:pt x="275" y="298"/>
                  </a:moveTo>
                  <a:lnTo>
                    <a:pt x="33" y="298"/>
                  </a:lnTo>
                  <a:lnTo>
                    <a:pt x="33" y="31"/>
                  </a:lnTo>
                  <a:lnTo>
                    <a:pt x="275" y="31"/>
                  </a:lnTo>
                  <a:lnTo>
                    <a:pt x="275" y="298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37"/>
            <p:cNvSpPr/>
            <p:nvPr/>
          </p:nvSpPr>
          <p:spPr bwMode="auto">
            <a:xfrm>
              <a:off x="6384925" y="4156075"/>
              <a:ext cx="327025" cy="338137"/>
            </a:xfrm>
            <a:custGeom>
              <a:avLst/>
              <a:gdLst>
                <a:gd name="T0" fmla="*/ 118 w 206"/>
                <a:gd name="T1" fmla="*/ 182 h 213"/>
                <a:gd name="T2" fmla="*/ 118 w 206"/>
                <a:gd name="T3" fmla="*/ 108 h 213"/>
                <a:gd name="T4" fmla="*/ 194 w 206"/>
                <a:gd name="T5" fmla="*/ 108 h 213"/>
                <a:gd name="T6" fmla="*/ 194 w 206"/>
                <a:gd name="T7" fmla="*/ 77 h 213"/>
                <a:gd name="T8" fmla="*/ 118 w 206"/>
                <a:gd name="T9" fmla="*/ 77 h 213"/>
                <a:gd name="T10" fmla="*/ 118 w 206"/>
                <a:gd name="T11" fmla="*/ 31 h 213"/>
                <a:gd name="T12" fmla="*/ 199 w 206"/>
                <a:gd name="T13" fmla="*/ 31 h 213"/>
                <a:gd name="T14" fmla="*/ 199 w 206"/>
                <a:gd name="T15" fmla="*/ 0 h 213"/>
                <a:gd name="T16" fmla="*/ 5 w 206"/>
                <a:gd name="T17" fmla="*/ 0 h 213"/>
                <a:gd name="T18" fmla="*/ 5 w 206"/>
                <a:gd name="T19" fmla="*/ 31 h 213"/>
                <a:gd name="T20" fmla="*/ 88 w 206"/>
                <a:gd name="T21" fmla="*/ 31 h 213"/>
                <a:gd name="T22" fmla="*/ 88 w 206"/>
                <a:gd name="T23" fmla="*/ 77 h 213"/>
                <a:gd name="T24" fmla="*/ 12 w 206"/>
                <a:gd name="T25" fmla="*/ 77 h 213"/>
                <a:gd name="T26" fmla="*/ 12 w 206"/>
                <a:gd name="T27" fmla="*/ 108 h 213"/>
                <a:gd name="T28" fmla="*/ 88 w 206"/>
                <a:gd name="T29" fmla="*/ 108 h 213"/>
                <a:gd name="T30" fmla="*/ 88 w 206"/>
                <a:gd name="T31" fmla="*/ 182 h 213"/>
                <a:gd name="T32" fmla="*/ 0 w 206"/>
                <a:gd name="T33" fmla="*/ 182 h 213"/>
                <a:gd name="T34" fmla="*/ 0 w 206"/>
                <a:gd name="T35" fmla="*/ 213 h 213"/>
                <a:gd name="T36" fmla="*/ 206 w 206"/>
                <a:gd name="T37" fmla="*/ 213 h 213"/>
                <a:gd name="T38" fmla="*/ 206 w 206"/>
                <a:gd name="T39" fmla="*/ 182 h 213"/>
                <a:gd name="T40" fmla="*/ 118 w 206"/>
                <a:gd name="T41" fmla="*/ 18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6" h="213">
                  <a:moveTo>
                    <a:pt x="118" y="182"/>
                  </a:moveTo>
                  <a:lnTo>
                    <a:pt x="118" y="108"/>
                  </a:lnTo>
                  <a:lnTo>
                    <a:pt x="194" y="108"/>
                  </a:lnTo>
                  <a:lnTo>
                    <a:pt x="194" y="77"/>
                  </a:lnTo>
                  <a:lnTo>
                    <a:pt x="118" y="77"/>
                  </a:lnTo>
                  <a:lnTo>
                    <a:pt x="118" y="31"/>
                  </a:lnTo>
                  <a:lnTo>
                    <a:pt x="199" y="31"/>
                  </a:lnTo>
                  <a:lnTo>
                    <a:pt x="199" y="0"/>
                  </a:lnTo>
                  <a:lnTo>
                    <a:pt x="5" y="0"/>
                  </a:lnTo>
                  <a:lnTo>
                    <a:pt x="5" y="31"/>
                  </a:lnTo>
                  <a:lnTo>
                    <a:pt x="88" y="31"/>
                  </a:lnTo>
                  <a:lnTo>
                    <a:pt x="88" y="77"/>
                  </a:lnTo>
                  <a:lnTo>
                    <a:pt x="12" y="77"/>
                  </a:lnTo>
                  <a:lnTo>
                    <a:pt x="12" y="108"/>
                  </a:lnTo>
                  <a:lnTo>
                    <a:pt x="88" y="108"/>
                  </a:lnTo>
                  <a:lnTo>
                    <a:pt x="88" y="182"/>
                  </a:lnTo>
                  <a:lnTo>
                    <a:pt x="0" y="182"/>
                  </a:lnTo>
                  <a:lnTo>
                    <a:pt x="0" y="213"/>
                  </a:lnTo>
                  <a:lnTo>
                    <a:pt x="206" y="213"/>
                  </a:lnTo>
                  <a:lnTo>
                    <a:pt x="206" y="182"/>
                  </a:lnTo>
                  <a:lnTo>
                    <a:pt x="118" y="182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8"/>
            <p:cNvSpPr/>
            <p:nvPr/>
          </p:nvSpPr>
          <p:spPr bwMode="auto">
            <a:xfrm>
              <a:off x="6588125" y="4330700"/>
              <a:ext cx="101600" cy="106362"/>
            </a:xfrm>
            <a:custGeom>
              <a:avLst/>
              <a:gdLst>
                <a:gd name="T0" fmla="*/ 16 w 27"/>
                <a:gd name="T1" fmla="*/ 28 h 28"/>
                <a:gd name="T2" fmla="*/ 27 w 27"/>
                <a:gd name="T3" fmla="*/ 19 h 28"/>
                <a:gd name="T4" fmla="*/ 11 w 27"/>
                <a:gd name="T5" fmla="*/ 0 h 28"/>
                <a:gd name="T6" fmla="*/ 0 w 27"/>
                <a:gd name="T7" fmla="*/ 8 h 28"/>
                <a:gd name="T8" fmla="*/ 16 w 27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16" y="28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1" y="12"/>
                    <a:pt x="11" y="0"/>
                    <a:pt x="11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18"/>
                    <a:pt x="16" y="28"/>
                    <a:pt x="16" y="28"/>
                  </a:cubicBez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39"/>
            <p:cNvSpPr/>
            <p:nvPr/>
          </p:nvSpPr>
          <p:spPr bwMode="auto">
            <a:xfrm>
              <a:off x="6888163" y="4065588"/>
              <a:ext cx="241300" cy="538162"/>
            </a:xfrm>
            <a:custGeom>
              <a:avLst/>
              <a:gdLst>
                <a:gd name="T0" fmla="*/ 55 w 64"/>
                <a:gd name="T1" fmla="*/ 91 h 142"/>
                <a:gd name="T2" fmla="*/ 64 w 64"/>
                <a:gd name="T3" fmla="*/ 80 h 142"/>
                <a:gd name="T4" fmla="*/ 40 w 64"/>
                <a:gd name="T5" fmla="*/ 60 h 142"/>
                <a:gd name="T6" fmla="*/ 40 w 64"/>
                <a:gd name="T7" fmla="*/ 53 h 142"/>
                <a:gd name="T8" fmla="*/ 60 w 64"/>
                <a:gd name="T9" fmla="*/ 53 h 142"/>
                <a:gd name="T10" fmla="*/ 60 w 64"/>
                <a:gd name="T11" fmla="*/ 40 h 142"/>
                <a:gd name="T12" fmla="*/ 40 w 64"/>
                <a:gd name="T13" fmla="*/ 40 h 142"/>
                <a:gd name="T14" fmla="*/ 40 w 64"/>
                <a:gd name="T15" fmla="*/ 19 h 142"/>
                <a:gd name="T16" fmla="*/ 61 w 64"/>
                <a:gd name="T17" fmla="*/ 14 h 142"/>
                <a:gd name="T18" fmla="*/ 58 w 64"/>
                <a:gd name="T19" fmla="*/ 0 h 142"/>
                <a:gd name="T20" fmla="*/ 5 w 64"/>
                <a:gd name="T21" fmla="*/ 9 h 142"/>
                <a:gd name="T22" fmla="*/ 7 w 64"/>
                <a:gd name="T23" fmla="*/ 22 h 142"/>
                <a:gd name="T24" fmla="*/ 26 w 64"/>
                <a:gd name="T25" fmla="*/ 19 h 142"/>
                <a:gd name="T26" fmla="*/ 26 w 64"/>
                <a:gd name="T27" fmla="*/ 40 h 142"/>
                <a:gd name="T28" fmla="*/ 3 w 64"/>
                <a:gd name="T29" fmla="*/ 40 h 142"/>
                <a:gd name="T30" fmla="*/ 3 w 64"/>
                <a:gd name="T31" fmla="*/ 53 h 142"/>
                <a:gd name="T32" fmla="*/ 24 w 64"/>
                <a:gd name="T33" fmla="*/ 53 h 142"/>
                <a:gd name="T34" fmla="*/ 0 w 64"/>
                <a:gd name="T35" fmla="*/ 101 h 142"/>
                <a:gd name="T36" fmla="*/ 11 w 64"/>
                <a:gd name="T37" fmla="*/ 112 h 142"/>
                <a:gd name="T38" fmla="*/ 26 w 64"/>
                <a:gd name="T39" fmla="*/ 84 h 142"/>
                <a:gd name="T40" fmla="*/ 26 w 64"/>
                <a:gd name="T41" fmla="*/ 142 h 142"/>
                <a:gd name="T42" fmla="*/ 40 w 64"/>
                <a:gd name="T43" fmla="*/ 142 h 142"/>
                <a:gd name="T44" fmla="*/ 40 w 64"/>
                <a:gd name="T45" fmla="*/ 77 h 142"/>
                <a:gd name="T46" fmla="*/ 55 w 64"/>
                <a:gd name="T47" fmla="*/ 9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142">
                  <a:moveTo>
                    <a:pt x="55" y="91"/>
                  </a:moveTo>
                  <a:cubicBezTo>
                    <a:pt x="64" y="80"/>
                    <a:pt x="64" y="80"/>
                    <a:pt x="64" y="8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9" y="16"/>
                    <a:pt x="61" y="14"/>
                    <a:pt x="61" y="1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4"/>
                    <a:pt x="5" y="9"/>
                    <a:pt x="5" y="9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3" y="58"/>
                    <a:pt x="15" y="80"/>
                    <a:pt x="0" y="101"/>
                  </a:cubicBezTo>
                  <a:cubicBezTo>
                    <a:pt x="11" y="112"/>
                    <a:pt x="11" y="112"/>
                    <a:pt x="11" y="112"/>
                  </a:cubicBezTo>
                  <a:cubicBezTo>
                    <a:pt x="11" y="112"/>
                    <a:pt x="19" y="98"/>
                    <a:pt x="26" y="84"/>
                  </a:cubicBezTo>
                  <a:cubicBezTo>
                    <a:pt x="26" y="142"/>
                    <a:pt x="26" y="142"/>
                    <a:pt x="26" y="142"/>
                  </a:cubicBezTo>
                  <a:cubicBezTo>
                    <a:pt x="40" y="142"/>
                    <a:pt x="40" y="142"/>
                    <a:pt x="40" y="142"/>
                  </a:cubicBezTo>
                  <a:cubicBezTo>
                    <a:pt x="40" y="77"/>
                    <a:pt x="40" y="77"/>
                    <a:pt x="40" y="77"/>
                  </a:cubicBezTo>
                  <a:lnTo>
                    <a:pt x="55" y="91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40"/>
            <p:cNvSpPr/>
            <p:nvPr/>
          </p:nvSpPr>
          <p:spPr bwMode="auto">
            <a:xfrm>
              <a:off x="7085013" y="4038600"/>
              <a:ext cx="360362" cy="565150"/>
            </a:xfrm>
            <a:custGeom>
              <a:avLst/>
              <a:gdLst>
                <a:gd name="T0" fmla="*/ 59 w 96"/>
                <a:gd name="T1" fmla="*/ 76 h 149"/>
                <a:gd name="T2" fmla="*/ 62 w 96"/>
                <a:gd name="T3" fmla="*/ 69 h 149"/>
                <a:gd name="T4" fmla="*/ 49 w 96"/>
                <a:gd name="T5" fmla="*/ 67 h 149"/>
                <a:gd name="T6" fmla="*/ 55 w 96"/>
                <a:gd name="T7" fmla="*/ 64 h 149"/>
                <a:gd name="T8" fmla="*/ 91 w 96"/>
                <a:gd name="T9" fmla="*/ 26 h 149"/>
                <a:gd name="T10" fmla="*/ 91 w 96"/>
                <a:gd name="T11" fmla="*/ 14 h 149"/>
                <a:gd name="T12" fmla="*/ 44 w 96"/>
                <a:gd name="T13" fmla="*/ 14 h 149"/>
                <a:gd name="T14" fmla="*/ 49 w 96"/>
                <a:gd name="T15" fmla="*/ 5 h 149"/>
                <a:gd name="T16" fmla="*/ 36 w 96"/>
                <a:gd name="T17" fmla="*/ 0 h 149"/>
                <a:gd name="T18" fmla="*/ 3 w 96"/>
                <a:gd name="T19" fmla="*/ 40 h 149"/>
                <a:gd name="T20" fmla="*/ 15 w 96"/>
                <a:gd name="T21" fmla="*/ 49 h 149"/>
                <a:gd name="T22" fmla="*/ 35 w 96"/>
                <a:gd name="T23" fmla="*/ 27 h 149"/>
                <a:gd name="T24" fmla="*/ 75 w 96"/>
                <a:gd name="T25" fmla="*/ 27 h 149"/>
                <a:gd name="T26" fmla="*/ 53 w 96"/>
                <a:gd name="T27" fmla="*/ 49 h 149"/>
                <a:gd name="T28" fmla="*/ 35 w 96"/>
                <a:gd name="T29" fmla="*/ 34 h 149"/>
                <a:gd name="T30" fmla="*/ 26 w 96"/>
                <a:gd name="T31" fmla="*/ 44 h 149"/>
                <a:gd name="T32" fmla="*/ 41 w 96"/>
                <a:gd name="T33" fmla="*/ 56 h 149"/>
                <a:gd name="T34" fmla="*/ 6 w 96"/>
                <a:gd name="T35" fmla="*/ 71 h 149"/>
                <a:gd name="T36" fmla="*/ 15 w 96"/>
                <a:gd name="T37" fmla="*/ 82 h 149"/>
                <a:gd name="T38" fmla="*/ 46 w 96"/>
                <a:gd name="T39" fmla="*/ 69 h 149"/>
                <a:gd name="T40" fmla="*/ 27 w 96"/>
                <a:gd name="T41" fmla="*/ 91 h 149"/>
                <a:gd name="T42" fmla="*/ 3 w 96"/>
                <a:gd name="T43" fmla="*/ 108 h 149"/>
                <a:gd name="T44" fmla="*/ 13 w 96"/>
                <a:gd name="T45" fmla="*/ 119 h 149"/>
                <a:gd name="T46" fmla="*/ 50 w 96"/>
                <a:gd name="T47" fmla="*/ 89 h 149"/>
                <a:gd name="T48" fmla="*/ 80 w 96"/>
                <a:gd name="T49" fmla="*/ 89 h 149"/>
                <a:gd name="T50" fmla="*/ 57 w 96"/>
                <a:gd name="T51" fmla="*/ 121 h 149"/>
                <a:gd name="T52" fmla="*/ 40 w 96"/>
                <a:gd name="T53" fmla="*/ 105 h 149"/>
                <a:gd name="T54" fmla="*/ 30 w 96"/>
                <a:gd name="T55" fmla="*/ 113 h 149"/>
                <a:gd name="T56" fmla="*/ 44 w 96"/>
                <a:gd name="T57" fmla="*/ 127 h 149"/>
                <a:gd name="T58" fmla="*/ 0 w 96"/>
                <a:gd name="T59" fmla="*/ 137 h 149"/>
                <a:gd name="T60" fmla="*/ 6 w 96"/>
                <a:gd name="T61" fmla="*/ 149 h 149"/>
                <a:gd name="T62" fmla="*/ 68 w 96"/>
                <a:gd name="T63" fmla="*/ 128 h 149"/>
                <a:gd name="T64" fmla="*/ 96 w 96"/>
                <a:gd name="T65" fmla="*/ 89 h 149"/>
                <a:gd name="T66" fmla="*/ 96 w 96"/>
                <a:gd name="T67" fmla="*/ 76 h 149"/>
                <a:gd name="T68" fmla="*/ 59 w 96"/>
                <a:gd name="T69" fmla="*/ 7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6" h="149">
                  <a:moveTo>
                    <a:pt x="59" y="76"/>
                  </a:moveTo>
                  <a:cubicBezTo>
                    <a:pt x="60" y="74"/>
                    <a:pt x="61" y="72"/>
                    <a:pt x="62" y="69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51" y="66"/>
                    <a:pt x="53" y="65"/>
                    <a:pt x="55" y="64"/>
                  </a:cubicBezTo>
                  <a:cubicBezTo>
                    <a:pt x="82" y="46"/>
                    <a:pt x="91" y="26"/>
                    <a:pt x="91" y="2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6" y="11"/>
                    <a:pt x="48" y="8"/>
                    <a:pt x="49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25" y="24"/>
                    <a:pt x="3" y="40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25" y="40"/>
                    <a:pt x="3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69" y="36"/>
                    <a:pt x="61" y="43"/>
                    <a:pt x="53" y="49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23" y="66"/>
                    <a:pt x="6" y="71"/>
                    <a:pt x="6" y="71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28" y="77"/>
                    <a:pt x="37" y="73"/>
                    <a:pt x="46" y="69"/>
                  </a:cubicBezTo>
                  <a:cubicBezTo>
                    <a:pt x="43" y="73"/>
                    <a:pt x="38" y="81"/>
                    <a:pt x="27" y="91"/>
                  </a:cubicBezTo>
                  <a:cubicBezTo>
                    <a:pt x="21" y="97"/>
                    <a:pt x="13" y="103"/>
                    <a:pt x="3" y="108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19"/>
                    <a:pt x="34" y="108"/>
                    <a:pt x="50" y="89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77" y="104"/>
                    <a:pt x="68" y="114"/>
                    <a:pt x="57" y="121"/>
                  </a:cubicBezTo>
                  <a:cubicBezTo>
                    <a:pt x="40" y="105"/>
                    <a:pt x="40" y="105"/>
                    <a:pt x="40" y="105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0" y="113"/>
                    <a:pt x="39" y="122"/>
                    <a:pt x="44" y="127"/>
                  </a:cubicBezTo>
                  <a:cubicBezTo>
                    <a:pt x="23" y="136"/>
                    <a:pt x="0" y="137"/>
                    <a:pt x="0" y="137"/>
                  </a:cubicBezTo>
                  <a:cubicBezTo>
                    <a:pt x="6" y="149"/>
                    <a:pt x="6" y="149"/>
                    <a:pt x="6" y="149"/>
                  </a:cubicBezTo>
                  <a:cubicBezTo>
                    <a:pt x="35" y="146"/>
                    <a:pt x="54" y="138"/>
                    <a:pt x="68" y="128"/>
                  </a:cubicBezTo>
                  <a:cubicBezTo>
                    <a:pt x="91" y="111"/>
                    <a:pt x="96" y="89"/>
                    <a:pt x="96" y="89"/>
                  </a:cubicBezTo>
                  <a:cubicBezTo>
                    <a:pt x="96" y="76"/>
                    <a:pt x="96" y="76"/>
                    <a:pt x="96" y="76"/>
                  </a:cubicBezTo>
                  <a:lnTo>
                    <a:pt x="59" y="76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41"/>
            <p:cNvSpPr/>
            <p:nvPr/>
          </p:nvSpPr>
          <p:spPr bwMode="auto">
            <a:xfrm>
              <a:off x="7543800" y="4095750"/>
              <a:ext cx="228600" cy="53975"/>
            </a:xfrm>
            <a:prstGeom prst="rect">
              <a:avLst/>
            </a:pr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2"/>
            <p:cNvSpPr/>
            <p:nvPr/>
          </p:nvSpPr>
          <p:spPr bwMode="auto">
            <a:xfrm>
              <a:off x="7516813" y="4243388"/>
              <a:ext cx="277812" cy="311150"/>
            </a:xfrm>
            <a:custGeom>
              <a:avLst/>
              <a:gdLst>
                <a:gd name="T0" fmla="*/ 56 w 74"/>
                <a:gd name="T1" fmla="*/ 73 h 82"/>
                <a:gd name="T2" fmla="*/ 70 w 74"/>
                <a:gd name="T3" fmla="*/ 68 h 82"/>
                <a:gd name="T4" fmla="*/ 53 w 74"/>
                <a:gd name="T5" fmla="*/ 29 h 82"/>
                <a:gd name="T6" fmla="*/ 40 w 74"/>
                <a:gd name="T7" fmla="*/ 35 h 82"/>
                <a:gd name="T8" fmla="*/ 50 w 74"/>
                <a:gd name="T9" fmla="*/ 58 h 82"/>
                <a:gd name="T10" fmla="*/ 19 w 74"/>
                <a:gd name="T11" fmla="*/ 66 h 82"/>
                <a:gd name="T12" fmla="*/ 30 w 74"/>
                <a:gd name="T13" fmla="*/ 39 h 82"/>
                <a:gd name="T14" fmla="*/ 40 w 74"/>
                <a:gd name="T15" fmla="*/ 13 h 82"/>
                <a:gd name="T16" fmla="*/ 74 w 74"/>
                <a:gd name="T17" fmla="*/ 13 h 82"/>
                <a:gd name="T18" fmla="*/ 74 w 74"/>
                <a:gd name="T19" fmla="*/ 0 h 82"/>
                <a:gd name="T20" fmla="*/ 0 w 74"/>
                <a:gd name="T21" fmla="*/ 0 h 82"/>
                <a:gd name="T22" fmla="*/ 0 w 74"/>
                <a:gd name="T23" fmla="*/ 13 h 82"/>
                <a:gd name="T24" fmla="*/ 24 w 74"/>
                <a:gd name="T25" fmla="*/ 13 h 82"/>
                <a:gd name="T26" fmla="*/ 13 w 74"/>
                <a:gd name="T27" fmla="*/ 48 h 82"/>
                <a:gd name="T28" fmla="*/ 0 w 74"/>
                <a:gd name="T29" fmla="*/ 71 h 82"/>
                <a:gd name="T30" fmla="*/ 4 w 74"/>
                <a:gd name="T31" fmla="*/ 82 h 82"/>
                <a:gd name="T32" fmla="*/ 55 w 74"/>
                <a:gd name="T33" fmla="*/ 70 h 82"/>
                <a:gd name="T34" fmla="*/ 56 w 74"/>
                <a:gd name="T35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4" h="82">
                  <a:moveTo>
                    <a:pt x="56" y="73"/>
                  </a:moveTo>
                  <a:cubicBezTo>
                    <a:pt x="70" y="68"/>
                    <a:pt x="70" y="68"/>
                    <a:pt x="70" y="68"/>
                  </a:cubicBezTo>
                  <a:cubicBezTo>
                    <a:pt x="67" y="60"/>
                    <a:pt x="53" y="29"/>
                    <a:pt x="53" y="29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4" y="42"/>
                    <a:pt x="47" y="51"/>
                    <a:pt x="50" y="58"/>
                  </a:cubicBezTo>
                  <a:cubicBezTo>
                    <a:pt x="44" y="59"/>
                    <a:pt x="27" y="63"/>
                    <a:pt x="19" y="66"/>
                  </a:cubicBezTo>
                  <a:cubicBezTo>
                    <a:pt x="19" y="66"/>
                    <a:pt x="23" y="59"/>
                    <a:pt x="30" y="39"/>
                  </a:cubicBezTo>
                  <a:cubicBezTo>
                    <a:pt x="36" y="22"/>
                    <a:pt x="37" y="17"/>
                    <a:pt x="40" y="13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8"/>
                    <a:pt x="19" y="33"/>
                    <a:pt x="13" y="48"/>
                  </a:cubicBezTo>
                  <a:cubicBezTo>
                    <a:pt x="9" y="57"/>
                    <a:pt x="5" y="65"/>
                    <a:pt x="0" y="71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82"/>
                    <a:pt x="41" y="71"/>
                    <a:pt x="55" y="70"/>
                  </a:cubicBezTo>
                  <a:cubicBezTo>
                    <a:pt x="56" y="72"/>
                    <a:pt x="56" y="73"/>
                    <a:pt x="56" y="73"/>
                  </a:cubicBez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3"/>
            <p:cNvSpPr/>
            <p:nvPr/>
          </p:nvSpPr>
          <p:spPr bwMode="auto">
            <a:xfrm>
              <a:off x="7716838" y="4046538"/>
              <a:ext cx="334962" cy="565150"/>
            </a:xfrm>
            <a:custGeom>
              <a:avLst/>
              <a:gdLst>
                <a:gd name="T0" fmla="*/ 50 w 89"/>
                <a:gd name="T1" fmla="*/ 30 h 149"/>
                <a:gd name="T2" fmla="*/ 50 w 89"/>
                <a:gd name="T3" fmla="*/ 0 h 149"/>
                <a:gd name="T4" fmla="*/ 35 w 89"/>
                <a:gd name="T5" fmla="*/ 0 h 149"/>
                <a:gd name="T6" fmla="*/ 35 w 89"/>
                <a:gd name="T7" fmla="*/ 30 h 149"/>
                <a:gd name="T8" fmla="*/ 16 w 89"/>
                <a:gd name="T9" fmla="*/ 30 h 149"/>
                <a:gd name="T10" fmla="*/ 16 w 89"/>
                <a:gd name="T11" fmla="*/ 44 h 149"/>
                <a:gd name="T12" fmla="*/ 35 w 89"/>
                <a:gd name="T13" fmla="*/ 44 h 149"/>
                <a:gd name="T14" fmla="*/ 34 w 89"/>
                <a:gd name="T15" fmla="*/ 73 h 149"/>
                <a:gd name="T16" fmla="*/ 30 w 89"/>
                <a:gd name="T17" fmla="*/ 97 h 149"/>
                <a:gd name="T18" fmla="*/ 0 w 89"/>
                <a:gd name="T19" fmla="*/ 139 h 149"/>
                <a:gd name="T20" fmla="*/ 11 w 89"/>
                <a:gd name="T21" fmla="*/ 149 h 149"/>
                <a:gd name="T22" fmla="*/ 49 w 89"/>
                <a:gd name="T23" fmla="*/ 67 h 149"/>
                <a:gd name="T24" fmla="*/ 49 w 89"/>
                <a:gd name="T25" fmla="*/ 44 h 149"/>
                <a:gd name="T26" fmla="*/ 74 w 89"/>
                <a:gd name="T27" fmla="*/ 44 h 149"/>
                <a:gd name="T28" fmla="*/ 71 w 89"/>
                <a:gd name="T29" fmla="*/ 119 h 149"/>
                <a:gd name="T30" fmla="*/ 62 w 89"/>
                <a:gd name="T31" fmla="*/ 128 h 149"/>
                <a:gd name="T32" fmla="*/ 45 w 89"/>
                <a:gd name="T33" fmla="*/ 128 h 149"/>
                <a:gd name="T34" fmla="*/ 48 w 89"/>
                <a:gd name="T35" fmla="*/ 143 h 149"/>
                <a:gd name="T36" fmla="*/ 64 w 89"/>
                <a:gd name="T37" fmla="*/ 143 h 149"/>
                <a:gd name="T38" fmla="*/ 86 w 89"/>
                <a:gd name="T39" fmla="*/ 121 h 149"/>
                <a:gd name="T40" fmla="*/ 89 w 89"/>
                <a:gd name="T41" fmla="*/ 30 h 149"/>
                <a:gd name="T42" fmla="*/ 50 w 89"/>
                <a:gd name="T43" fmla="*/ 3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9" h="149">
                  <a:moveTo>
                    <a:pt x="50" y="3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13"/>
                    <a:pt x="35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5"/>
                    <a:pt x="35" y="66"/>
                    <a:pt x="34" y="73"/>
                  </a:cubicBezTo>
                  <a:cubicBezTo>
                    <a:pt x="33" y="90"/>
                    <a:pt x="30" y="97"/>
                    <a:pt x="30" y="97"/>
                  </a:cubicBezTo>
                  <a:cubicBezTo>
                    <a:pt x="23" y="126"/>
                    <a:pt x="0" y="139"/>
                    <a:pt x="0" y="139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51" y="124"/>
                    <a:pt x="49" y="67"/>
                    <a:pt x="49" y="67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119"/>
                    <a:pt x="71" y="119"/>
                    <a:pt x="71" y="119"/>
                  </a:cubicBezTo>
                  <a:cubicBezTo>
                    <a:pt x="71" y="129"/>
                    <a:pt x="62" y="128"/>
                    <a:pt x="62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8" y="143"/>
                    <a:pt x="48" y="143"/>
                    <a:pt x="48" y="143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85" y="143"/>
                    <a:pt x="86" y="121"/>
                    <a:pt x="86" y="121"/>
                  </a:cubicBezTo>
                  <a:cubicBezTo>
                    <a:pt x="89" y="30"/>
                    <a:pt x="89" y="30"/>
                    <a:pt x="89" y="30"/>
                  </a:cubicBezTo>
                  <a:lnTo>
                    <a:pt x="50" y="30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44"/>
            <p:cNvSpPr/>
            <p:nvPr/>
          </p:nvSpPr>
          <p:spPr bwMode="auto">
            <a:xfrm>
              <a:off x="6256338" y="4811713"/>
              <a:ext cx="46037" cy="223837"/>
            </a:xfrm>
            <a:prstGeom prst="rect">
              <a:avLst/>
            </a:pr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45"/>
            <p:cNvSpPr/>
            <p:nvPr/>
          </p:nvSpPr>
          <p:spPr bwMode="auto">
            <a:xfrm>
              <a:off x="6256338" y="4724400"/>
              <a:ext cx="46037" cy="49212"/>
            </a:xfrm>
            <a:prstGeom prst="rect">
              <a:avLst/>
            </a:pr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46"/>
            <p:cNvSpPr/>
            <p:nvPr/>
          </p:nvSpPr>
          <p:spPr bwMode="auto">
            <a:xfrm>
              <a:off x="7689850" y="4811713"/>
              <a:ext cx="41275" cy="223837"/>
            </a:xfrm>
            <a:prstGeom prst="rect">
              <a:avLst/>
            </a:pr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47"/>
            <p:cNvSpPr/>
            <p:nvPr/>
          </p:nvSpPr>
          <p:spPr bwMode="auto">
            <a:xfrm>
              <a:off x="7780338" y="4702175"/>
              <a:ext cx="41275" cy="333375"/>
            </a:xfrm>
            <a:prstGeom prst="rect">
              <a:avLst/>
            </a:pr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48"/>
            <p:cNvSpPr/>
            <p:nvPr/>
          </p:nvSpPr>
          <p:spPr bwMode="auto">
            <a:xfrm>
              <a:off x="7689850" y="4724400"/>
              <a:ext cx="41275" cy="49212"/>
            </a:xfrm>
            <a:prstGeom prst="rect">
              <a:avLst/>
            </a:pr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9"/>
            <p:cNvSpPr/>
            <p:nvPr/>
          </p:nvSpPr>
          <p:spPr bwMode="auto">
            <a:xfrm>
              <a:off x="6030913" y="4702175"/>
              <a:ext cx="188912" cy="333375"/>
            </a:xfrm>
            <a:custGeom>
              <a:avLst/>
              <a:gdLst>
                <a:gd name="T0" fmla="*/ 34 w 50"/>
                <a:gd name="T1" fmla="*/ 29 h 88"/>
                <a:gd name="T2" fmla="*/ 12 w 50"/>
                <a:gd name="T3" fmla="*/ 35 h 88"/>
                <a:gd name="T4" fmla="*/ 12 w 50"/>
                <a:gd name="T5" fmla="*/ 0 h 88"/>
                <a:gd name="T6" fmla="*/ 0 w 50"/>
                <a:gd name="T7" fmla="*/ 0 h 88"/>
                <a:gd name="T8" fmla="*/ 0 w 50"/>
                <a:gd name="T9" fmla="*/ 88 h 88"/>
                <a:gd name="T10" fmla="*/ 12 w 50"/>
                <a:gd name="T11" fmla="*/ 88 h 88"/>
                <a:gd name="T12" fmla="*/ 12 w 50"/>
                <a:gd name="T13" fmla="*/ 48 h 88"/>
                <a:gd name="T14" fmla="*/ 30 w 50"/>
                <a:gd name="T15" fmla="*/ 38 h 88"/>
                <a:gd name="T16" fmla="*/ 37 w 50"/>
                <a:gd name="T17" fmla="*/ 50 h 88"/>
                <a:gd name="T18" fmla="*/ 37 w 50"/>
                <a:gd name="T19" fmla="*/ 88 h 88"/>
                <a:gd name="T20" fmla="*/ 48 w 50"/>
                <a:gd name="T21" fmla="*/ 88 h 88"/>
                <a:gd name="T22" fmla="*/ 48 w 50"/>
                <a:gd name="T23" fmla="*/ 50 h 88"/>
                <a:gd name="T24" fmla="*/ 34 w 50"/>
                <a:gd name="T25" fmla="*/ 2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88">
                  <a:moveTo>
                    <a:pt x="34" y="29"/>
                  </a:moveTo>
                  <a:cubicBezTo>
                    <a:pt x="34" y="29"/>
                    <a:pt x="21" y="25"/>
                    <a:pt x="12" y="3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4" y="44"/>
                    <a:pt x="19" y="36"/>
                    <a:pt x="30" y="38"/>
                  </a:cubicBezTo>
                  <a:cubicBezTo>
                    <a:pt x="30" y="38"/>
                    <a:pt x="37" y="39"/>
                    <a:pt x="37" y="50"/>
                  </a:cubicBezTo>
                  <a:cubicBezTo>
                    <a:pt x="37" y="61"/>
                    <a:pt x="37" y="88"/>
                    <a:pt x="37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50"/>
                    <a:pt x="50" y="32"/>
                    <a:pt x="34" y="29"/>
                  </a:cubicBez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50"/>
            <p:cNvSpPr/>
            <p:nvPr/>
          </p:nvSpPr>
          <p:spPr bwMode="auto">
            <a:xfrm>
              <a:off x="6346825" y="4797425"/>
              <a:ext cx="188912" cy="238125"/>
            </a:xfrm>
            <a:custGeom>
              <a:avLst/>
              <a:gdLst>
                <a:gd name="T0" fmla="*/ 34 w 50"/>
                <a:gd name="T1" fmla="*/ 4 h 63"/>
                <a:gd name="T2" fmla="*/ 11 w 50"/>
                <a:gd name="T3" fmla="*/ 11 h 63"/>
                <a:gd name="T4" fmla="*/ 9 w 50"/>
                <a:gd name="T5" fmla="*/ 4 h 63"/>
                <a:gd name="T6" fmla="*/ 0 w 50"/>
                <a:gd name="T7" fmla="*/ 4 h 63"/>
                <a:gd name="T8" fmla="*/ 0 w 50"/>
                <a:gd name="T9" fmla="*/ 63 h 63"/>
                <a:gd name="T10" fmla="*/ 11 w 50"/>
                <a:gd name="T11" fmla="*/ 63 h 63"/>
                <a:gd name="T12" fmla="*/ 11 w 50"/>
                <a:gd name="T13" fmla="*/ 23 h 63"/>
                <a:gd name="T14" fmla="*/ 11 w 50"/>
                <a:gd name="T15" fmla="*/ 23 h 63"/>
                <a:gd name="T16" fmla="*/ 30 w 50"/>
                <a:gd name="T17" fmla="*/ 13 h 63"/>
                <a:gd name="T18" fmla="*/ 36 w 50"/>
                <a:gd name="T19" fmla="*/ 25 h 63"/>
                <a:gd name="T20" fmla="*/ 36 w 50"/>
                <a:gd name="T21" fmla="*/ 63 h 63"/>
                <a:gd name="T22" fmla="*/ 48 w 50"/>
                <a:gd name="T23" fmla="*/ 63 h 63"/>
                <a:gd name="T24" fmla="*/ 48 w 50"/>
                <a:gd name="T25" fmla="*/ 25 h 63"/>
                <a:gd name="T26" fmla="*/ 34 w 50"/>
                <a:gd name="T27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63">
                  <a:moveTo>
                    <a:pt x="34" y="4"/>
                  </a:moveTo>
                  <a:cubicBezTo>
                    <a:pt x="34" y="4"/>
                    <a:pt x="20" y="0"/>
                    <a:pt x="11" y="1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3" y="20"/>
                    <a:pt x="19" y="12"/>
                    <a:pt x="30" y="13"/>
                  </a:cubicBezTo>
                  <a:cubicBezTo>
                    <a:pt x="30" y="13"/>
                    <a:pt x="36" y="14"/>
                    <a:pt x="36" y="25"/>
                  </a:cubicBezTo>
                  <a:cubicBezTo>
                    <a:pt x="36" y="36"/>
                    <a:pt x="36" y="63"/>
                    <a:pt x="36" y="63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50" y="7"/>
                    <a:pt x="34" y="4"/>
                  </a:cubicBez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1"/>
            <p:cNvSpPr/>
            <p:nvPr/>
          </p:nvSpPr>
          <p:spPr bwMode="auto">
            <a:xfrm>
              <a:off x="6538913" y="4792663"/>
              <a:ext cx="203200" cy="250825"/>
            </a:xfrm>
            <a:custGeom>
              <a:avLst/>
              <a:gdLst>
                <a:gd name="T0" fmla="*/ 39 w 54"/>
                <a:gd name="T1" fmla="*/ 6 h 66"/>
                <a:gd name="T2" fmla="*/ 10 w 54"/>
                <a:gd name="T3" fmla="*/ 7 h 66"/>
                <a:gd name="T4" fmla="*/ 10 w 54"/>
                <a:gd name="T5" fmla="*/ 18 h 66"/>
                <a:gd name="T6" fmla="*/ 41 w 54"/>
                <a:gd name="T7" fmla="*/ 29 h 66"/>
                <a:gd name="T8" fmla="*/ 41 w 54"/>
                <a:gd name="T9" fmla="*/ 29 h 66"/>
                <a:gd name="T10" fmla="*/ 15 w 54"/>
                <a:gd name="T11" fmla="*/ 30 h 66"/>
                <a:gd name="T12" fmla="*/ 7 w 54"/>
                <a:gd name="T13" fmla="*/ 54 h 66"/>
                <a:gd name="T14" fmla="*/ 25 w 54"/>
                <a:gd name="T15" fmla="*/ 66 h 66"/>
                <a:gd name="T16" fmla="*/ 42 w 54"/>
                <a:gd name="T17" fmla="*/ 59 h 66"/>
                <a:gd name="T18" fmla="*/ 42 w 54"/>
                <a:gd name="T19" fmla="*/ 64 h 66"/>
                <a:gd name="T20" fmla="*/ 53 w 54"/>
                <a:gd name="T21" fmla="*/ 64 h 66"/>
                <a:gd name="T22" fmla="*/ 53 w 54"/>
                <a:gd name="T23" fmla="*/ 27 h 66"/>
                <a:gd name="T24" fmla="*/ 39 w 54"/>
                <a:gd name="T25" fmla="*/ 6 h 66"/>
                <a:gd name="T26" fmla="*/ 41 w 54"/>
                <a:gd name="T27" fmla="*/ 49 h 66"/>
                <a:gd name="T28" fmla="*/ 25 w 54"/>
                <a:gd name="T29" fmla="*/ 55 h 66"/>
                <a:gd name="T30" fmla="*/ 17 w 54"/>
                <a:gd name="T31" fmla="*/ 45 h 66"/>
                <a:gd name="T32" fmla="*/ 41 w 54"/>
                <a:gd name="T33" fmla="*/ 39 h 66"/>
                <a:gd name="T34" fmla="*/ 41 w 54"/>
                <a:gd name="T35" fmla="*/ 4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" h="66">
                  <a:moveTo>
                    <a:pt x="39" y="6"/>
                  </a:moveTo>
                  <a:cubicBezTo>
                    <a:pt x="25" y="0"/>
                    <a:pt x="10" y="7"/>
                    <a:pt x="10" y="7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41" y="4"/>
                    <a:pt x="41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9"/>
                    <a:pt x="24" y="24"/>
                    <a:pt x="15" y="30"/>
                  </a:cubicBezTo>
                  <a:cubicBezTo>
                    <a:pt x="15" y="30"/>
                    <a:pt x="0" y="38"/>
                    <a:pt x="7" y="54"/>
                  </a:cubicBezTo>
                  <a:cubicBezTo>
                    <a:pt x="7" y="54"/>
                    <a:pt x="12" y="66"/>
                    <a:pt x="25" y="66"/>
                  </a:cubicBezTo>
                  <a:cubicBezTo>
                    <a:pt x="30" y="65"/>
                    <a:pt x="35" y="64"/>
                    <a:pt x="42" y="59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27"/>
                    <a:pt x="54" y="11"/>
                    <a:pt x="39" y="6"/>
                  </a:cubicBezTo>
                  <a:close/>
                  <a:moveTo>
                    <a:pt x="41" y="49"/>
                  </a:moveTo>
                  <a:cubicBezTo>
                    <a:pt x="41" y="49"/>
                    <a:pt x="35" y="55"/>
                    <a:pt x="25" y="55"/>
                  </a:cubicBezTo>
                  <a:cubicBezTo>
                    <a:pt x="25" y="55"/>
                    <a:pt x="16" y="54"/>
                    <a:pt x="17" y="45"/>
                  </a:cubicBezTo>
                  <a:cubicBezTo>
                    <a:pt x="18" y="35"/>
                    <a:pt x="31" y="36"/>
                    <a:pt x="41" y="39"/>
                  </a:cubicBezTo>
                  <a:lnTo>
                    <a:pt x="41" y="49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2"/>
            <p:cNvSpPr/>
            <p:nvPr/>
          </p:nvSpPr>
          <p:spPr bwMode="auto">
            <a:xfrm>
              <a:off x="6865938" y="4724400"/>
              <a:ext cx="304800" cy="311150"/>
            </a:xfrm>
            <a:custGeom>
              <a:avLst/>
              <a:gdLst>
                <a:gd name="T0" fmla="*/ 95 w 192"/>
                <a:gd name="T1" fmla="*/ 144 h 196"/>
                <a:gd name="T2" fmla="*/ 36 w 192"/>
                <a:gd name="T3" fmla="*/ 0 h 196"/>
                <a:gd name="T4" fmla="*/ 0 w 192"/>
                <a:gd name="T5" fmla="*/ 0 h 196"/>
                <a:gd name="T6" fmla="*/ 0 w 192"/>
                <a:gd name="T7" fmla="*/ 196 h 196"/>
                <a:gd name="T8" fmla="*/ 26 w 192"/>
                <a:gd name="T9" fmla="*/ 196 h 196"/>
                <a:gd name="T10" fmla="*/ 26 w 192"/>
                <a:gd name="T11" fmla="*/ 48 h 196"/>
                <a:gd name="T12" fmla="*/ 88 w 192"/>
                <a:gd name="T13" fmla="*/ 196 h 196"/>
                <a:gd name="T14" fmla="*/ 102 w 192"/>
                <a:gd name="T15" fmla="*/ 196 h 196"/>
                <a:gd name="T16" fmla="*/ 164 w 192"/>
                <a:gd name="T17" fmla="*/ 48 h 196"/>
                <a:gd name="T18" fmla="*/ 164 w 192"/>
                <a:gd name="T19" fmla="*/ 196 h 196"/>
                <a:gd name="T20" fmla="*/ 192 w 192"/>
                <a:gd name="T21" fmla="*/ 196 h 196"/>
                <a:gd name="T22" fmla="*/ 192 w 192"/>
                <a:gd name="T23" fmla="*/ 0 h 196"/>
                <a:gd name="T24" fmla="*/ 157 w 192"/>
                <a:gd name="T25" fmla="*/ 0 h 196"/>
                <a:gd name="T26" fmla="*/ 95 w 192"/>
                <a:gd name="T27" fmla="*/ 14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196">
                  <a:moveTo>
                    <a:pt x="95" y="144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0" y="196"/>
                  </a:lnTo>
                  <a:lnTo>
                    <a:pt x="26" y="196"/>
                  </a:lnTo>
                  <a:lnTo>
                    <a:pt x="26" y="48"/>
                  </a:lnTo>
                  <a:lnTo>
                    <a:pt x="88" y="196"/>
                  </a:lnTo>
                  <a:lnTo>
                    <a:pt x="102" y="196"/>
                  </a:lnTo>
                  <a:lnTo>
                    <a:pt x="164" y="48"/>
                  </a:lnTo>
                  <a:lnTo>
                    <a:pt x="164" y="196"/>
                  </a:lnTo>
                  <a:lnTo>
                    <a:pt x="192" y="196"/>
                  </a:lnTo>
                  <a:lnTo>
                    <a:pt x="192" y="0"/>
                  </a:lnTo>
                  <a:lnTo>
                    <a:pt x="157" y="0"/>
                  </a:lnTo>
                  <a:lnTo>
                    <a:pt x="95" y="144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3"/>
            <p:cNvSpPr/>
            <p:nvPr/>
          </p:nvSpPr>
          <p:spPr bwMode="auto">
            <a:xfrm>
              <a:off x="7200900" y="4808538"/>
              <a:ext cx="230187" cy="230187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1 h 61"/>
                <a:gd name="T12" fmla="*/ 10 w 61"/>
                <a:gd name="T13" fmla="*/ 30 h 61"/>
                <a:gd name="T14" fmla="*/ 31 w 61"/>
                <a:gd name="T15" fmla="*/ 10 h 61"/>
                <a:gd name="T16" fmla="*/ 51 w 61"/>
                <a:gd name="T17" fmla="*/ 30 h 61"/>
                <a:gd name="T18" fmla="*/ 31 w 61"/>
                <a:gd name="T19" fmla="*/ 5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3"/>
                    <a:pt x="47" y="0"/>
                    <a:pt x="31" y="0"/>
                  </a:cubicBezTo>
                  <a:close/>
                  <a:moveTo>
                    <a:pt x="31" y="51"/>
                  </a:moveTo>
                  <a:cubicBezTo>
                    <a:pt x="19" y="51"/>
                    <a:pt x="10" y="42"/>
                    <a:pt x="10" y="30"/>
                  </a:cubicBezTo>
                  <a:cubicBezTo>
                    <a:pt x="10" y="19"/>
                    <a:pt x="19" y="10"/>
                    <a:pt x="31" y="10"/>
                  </a:cubicBezTo>
                  <a:cubicBezTo>
                    <a:pt x="42" y="10"/>
                    <a:pt x="51" y="19"/>
                    <a:pt x="51" y="30"/>
                  </a:cubicBezTo>
                  <a:cubicBezTo>
                    <a:pt x="51" y="42"/>
                    <a:pt x="42" y="51"/>
                    <a:pt x="31" y="51"/>
                  </a:cubicBez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54"/>
            <p:cNvSpPr/>
            <p:nvPr/>
          </p:nvSpPr>
          <p:spPr bwMode="auto">
            <a:xfrm>
              <a:off x="7461250" y="4702175"/>
              <a:ext cx="198437" cy="341312"/>
            </a:xfrm>
            <a:custGeom>
              <a:avLst/>
              <a:gdLst>
                <a:gd name="T0" fmla="*/ 37 w 53"/>
                <a:gd name="T1" fmla="*/ 30 h 90"/>
                <a:gd name="T2" fmla="*/ 12 w 53"/>
                <a:gd name="T3" fmla="*/ 34 h 90"/>
                <a:gd name="T4" fmla="*/ 12 w 53"/>
                <a:gd name="T5" fmla="*/ 0 h 90"/>
                <a:gd name="T6" fmla="*/ 0 w 53"/>
                <a:gd name="T7" fmla="*/ 0 h 90"/>
                <a:gd name="T8" fmla="*/ 0 w 53"/>
                <a:gd name="T9" fmla="*/ 88 h 90"/>
                <a:gd name="T10" fmla="*/ 9 w 53"/>
                <a:gd name="T11" fmla="*/ 88 h 90"/>
                <a:gd name="T12" fmla="*/ 10 w 53"/>
                <a:gd name="T13" fmla="*/ 83 h 90"/>
                <a:gd name="T14" fmla="*/ 25 w 53"/>
                <a:gd name="T15" fmla="*/ 90 h 90"/>
                <a:gd name="T16" fmla="*/ 43 w 53"/>
                <a:gd name="T17" fmla="*/ 81 h 90"/>
                <a:gd name="T18" fmla="*/ 51 w 53"/>
                <a:gd name="T19" fmla="*/ 64 h 90"/>
                <a:gd name="T20" fmla="*/ 37 w 53"/>
                <a:gd name="T21" fmla="*/ 30 h 90"/>
                <a:gd name="T22" fmla="*/ 26 w 53"/>
                <a:gd name="T23" fmla="*/ 79 h 90"/>
                <a:gd name="T24" fmla="*/ 12 w 53"/>
                <a:gd name="T25" fmla="*/ 73 h 90"/>
                <a:gd name="T26" fmla="*/ 12 w 53"/>
                <a:gd name="T27" fmla="*/ 44 h 90"/>
                <a:gd name="T28" fmla="*/ 25 w 53"/>
                <a:gd name="T29" fmla="*/ 38 h 90"/>
                <a:gd name="T30" fmla="*/ 39 w 53"/>
                <a:gd name="T31" fmla="*/ 55 h 90"/>
                <a:gd name="T32" fmla="*/ 26 w 53"/>
                <a:gd name="T33" fmla="*/ 7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0">
                  <a:moveTo>
                    <a:pt x="37" y="30"/>
                  </a:moveTo>
                  <a:cubicBezTo>
                    <a:pt x="22" y="23"/>
                    <a:pt x="12" y="34"/>
                    <a:pt x="12" y="3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16" y="89"/>
                    <a:pt x="25" y="90"/>
                    <a:pt x="25" y="90"/>
                  </a:cubicBezTo>
                  <a:cubicBezTo>
                    <a:pt x="33" y="90"/>
                    <a:pt x="39" y="86"/>
                    <a:pt x="43" y="81"/>
                  </a:cubicBezTo>
                  <a:cubicBezTo>
                    <a:pt x="48" y="76"/>
                    <a:pt x="51" y="68"/>
                    <a:pt x="51" y="64"/>
                  </a:cubicBezTo>
                  <a:cubicBezTo>
                    <a:pt x="53" y="55"/>
                    <a:pt x="52" y="38"/>
                    <a:pt x="37" y="30"/>
                  </a:cubicBezTo>
                  <a:close/>
                  <a:moveTo>
                    <a:pt x="26" y="79"/>
                  </a:moveTo>
                  <a:cubicBezTo>
                    <a:pt x="15" y="79"/>
                    <a:pt x="12" y="73"/>
                    <a:pt x="12" y="7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7" y="38"/>
                    <a:pt x="25" y="38"/>
                  </a:cubicBezTo>
                  <a:cubicBezTo>
                    <a:pt x="34" y="38"/>
                    <a:pt x="38" y="45"/>
                    <a:pt x="39" y="55"/>
                  </a:cubicBezTo>
                  <a:cubicBezTo>
                    <a:pt x="41" y="65"/>
                    <a:pt x="38" y="79"/>
                    <a:pt x="26" y="79"/>
                  </a:cubicBez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5"/>
            <p:cNvSpPr/>
            <p:nvPr/>
          </p:nvSpPr>
          <p:spPr bwMode="auto">
            <a:xfrm>
              <a:off x="7840663" y="4805363"/>
              <a:ext cx="206375" cy="238125"/>
            </a:xfrm>
            <a:custGeom>
              <a:avLst/>
              <a:gdLst>
                <a:gd name="T0" fmla="*/ 48 w 55"/>
                <a:gd name="T1" fmla="*/ 9 h 63"/>
                <a:gd name="T2" fmla="*/ 30 w 55"/>
                <a:gd name="T3" fmla="*/ 1 h 63"/>
                <a:gd name="T4" fmla="*/ 14 w 55"/>
                <a:gd name="T5" fmla="*/ 7 h 63"/>
                <a:gd name="T6" fmla="*/ 5 w 55"/>
                <a:gd name="T7" fmla="*/ 21 h 63"/>
                <a:gd name="T8" fmla="*/ 10 w 55"/>
                <a:gd name="T9" fmla="*/ 53 h 63"/>
                <a:gd name="T10" fmla="*/ 30 w 55"/>
                <a:gd name="T11" fmla="*/ 62 h 63"/>
                <a:gd name="T12" fmla="*/ 52 w 55"/>
                <a:gd name="T13" fmla="*/ 59 h 63"/>
                <a:gd name="T14" fmla="*/ 52 w 55"/>
                <a:gd name="T15" fmla="*/ 49 h 63"/>
                <a:gd name="T16" fmla="*/ 15 w 55"/>
                <a:gd name="T17" fmla="*/ 35 h 63"/>
                <a:gd name="T18" fmla="*/ 54 w 55"/>
                <a:gd name="T19" fmla="*/ 35 h 63"/>
                <a:gd name="T20" fmla="*/ 48 w 55"/>
                <a:gd name="T21" fmla="*/ 9 h 63"/>
                <a:gd name="T22" fmla="*/ 16 w 55"/>
                <a:gd name="T23" fmla="*/ 25 h 63"/>
                <a:gd name="T24" fmla="*/ 30 w 55"/>
                <a:gd name="T25" fmla="*/ 11 h 63"/>
                <a:gd name="T26" fmla="*/ 42 w 55"/>
                <a:gd name="T27" fmla="*/ 25 h 63"/>
                <a:gd name="T28" fmla="*/ 16 w 55"/>
                <a:gd name="T29" fmla="*/ 2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" h="63">
                  <a:moveTo>
                    <a:pt x="48" y="9"/>
                  </a:moveTo>
                  <a:cubicBezTo>
                    <a:pt x="42" y="0"/>
                    <a:pt x="30" y="1"/>
                    <a:pt x="30" y="1"/>
                  </a:cubicBezTo>
                  <a:cubicBezTo>
                    <a:pt x="24" y="1"/>
                    <a:pt x="18" y="4"/>
                    <a:pt x="14" y="7"/>
                  </a:cubicBezTo>
                  <a:cubicBezTo>
                    <a:pt x="7" y="13"/>
                    <a:pt x="5" y="21"/>
                    <a:pt x="5" y="21"/>
                  </a:cubicBezTo>
                  <a:cubicBezTo>
                    <a:pt x="0" y="41"/>
                    <a:pt x="10" y="53"/>
                    <a:pt x="10" y="53"/>
                  </a:cubicBezTo>
                  <a:cubicBezTo>
                    <a:pt x="14" y="59"/>
                    <a:pt x="23" y="62"/>
                    <a:pt x="30" y="62"/>
                  </a:cubicBezTo>
                  <a:cubicBezTo>
                    <a:pt x="43" y="63"/>
                    <a:pt x="52" y="59"/>
                    <a:pt x="52" y="5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16" y="61"/>
                    <a:pt x="15" y="35"/>
                    <a:pt x="15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5" y="22"/>
                    <a:pt x="52" y="14"/>
                    <a:pt x="48" y="9"/>
                  </a:cubicBezTo>
                  <a:close/>
                  <a:moveTo>
                    <a:pt x="16" y="25"/>
                  </a:moveTo>
                  <a:cubicBezTo>
                    <a:pt x="16" y="25"/>
                    <a:pt x="19" y="11"/>
                    <a:pt x="30" y="11"/>
                  </a:cubicBezTo>
                  <a:cubicBezTo>
                    <a:pt x="42" y="11"/>
                    <a:pt x="42" y="25"/>
                    <a:pt x="42" y="25"/>
                  </a:cubicBezTo>
                  <a:lnTo>
                    <a:pt x="16" y="25"/>
                  </a:ln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6"/>
            <p:cNvSpPr/>
            <p:nvPr/>
          </p:nvSpPr>
          <p:spPr bwMode="auto">
            <a:xfrm>
              <a:off x="5692775" y="4718050"/>
              <a:ext cx="304800" cy="320675"/>
            </a:xfrm>
            <a:custGeom>
              <a:avLst/>
              <a:gdLst>
                <a:gd name="T0" fmla="*/ 41 w 81"/>
                <a:gd name="T1" fmla="*/ 74 h 85"/>
                <a:gd name="T2" fmla="*/ 11 w 81"/>
                <a:gd name="T3" fmla="*/ 43 h 85"/>
                <a:gd name="T4" fmla="*/ 41 w 81"/>
                <a:gd name="T5" fmla="*/ 11 h 85"/>
                <a:gd name="T6" fmla="*/ 68 w 81"/>
                <a:gd name="T7" fmla="*/ 27 h 85"/>
                <a:gd name="T8" fmla="*/ 81 w 81"/>
                <a:gd name="T9" fmla="*/ 27 h 85"/>
                <a:gd name="T10" fmla="*/ 42 w 81"/>
                <a:gd name="T11" fmla="*/ 0 h 85"/>
                <a:gd name="T12" fmla="*/ 0 w 81"/>
                <a:gd name="T13" fmla="*/ 43 h 85"/>
                <a:gd name="T14" fmla="*/ 42 w 81"/>
                <a:gd name="T15" fmla="*/ 85 h 85"/>
                <a:gd name="T16" fmla="*/ 81 w 81"/>
                <a:gd name="T17" fmla="*/ 57 h 85"/>
                <a:gd name="T18" fmla="*/ 69 w 81"/>
                <a:gd name="T19" fmla="*/ 57 h 85"/>
                <a:gd name="T20" fmla="*/ 41 w 81"/>
                <a:gd name="T21" fmla="*/ 7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85">
                  <a:moveTo>
                    <a:pt x="41" y="74"/>
                  </a:moveTo>
                  <a:cubicBezTo>
                    <a:pt x="24" y="74"/>
                    <a:pt x="11" y="60"/>
                    <a:pt x="11" y="43"/>
                  </a:cubicBezTo>
                  <a:cubicBezTo>
                    <a:pt x="11" y="25"/>
                    <a:pt x="24" y="11"/>
                    <a:pt x="41" y="11"/>
                  </a:cubicBezTo>
                  <a:cubicBezTo>
                    <a:pt x="53" y="11"/>
                    <a:pt x="63" y="18"/>
                    <a:pt x="68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5" y="11"/>
                    <a:pt x="59" y="0"/>
                    <a:pt x="42" y="0"/>
                  </a:cubicBezTo>
                  <a:cubicBezTo>
                    <a:pt x="18" y="0"/>
                    <a:pt x="0" y="19"/>
                    <a:pt x="0" y="43"/>
                  </a:cubicBezTo>
                  <a:cubicBezTo>
                    <a:pt x="0" y="66"/>
                    <a:pt x="18" y="85"/>
                    <a:pt x="42" y="85"/>
                  </a:cubicBezTo>
                  <a:cubicBezTo>
                    <a:pt x="60" y="85"/>
                    <a:pt x="75" y="73"/>
                    <a:pt x="81" y="57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3" y="67"/>
                    <a:pt x="53" y="74"/>
                    <a:pt x="41" y="74"/>
                  </a:cubicBez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57"/>
            <p:cNvSpPr/>
            <p:nvPr/>
          </p:nvSpPr>
          <p:spPr bwMode="auto">
            <a:xfrm>
              <a:off x="4244975" y="4305300"/>
              <a:ext cx="1139825" cy="511175"/>
            </a:xfrm>
            <a:custGeom>
              <a:avLst/>
              <a:gdLst>
                <a:gd name="T0" fmla="*/ 5 w 303"/>
                <a:gd name="T1" fmla="*/ 20 h 135"/>
                <a:gd name="T2" fmla="*/ 72 w 303"/>
                <a:gd name="T3" fmla="*/ 90 h 135"/>
                <a:gd name="T4" fmla="*/ 100 w 303"/>
                <a:gd name="T5" fmla="*/ 89 h 135"/>
                <a:gd name="T6" fmla="*/ 174 w 303"/>
                <a:gd name="T7" fmla="*/ 22 h 135"/>
                <a:gd name="T8" fmla="*/ 221 w 303"/>
                <a:gd name="T9" fmla="*/ 22 h 135"/>
                <a:gd name="T10" fmla="*/ 302 w 303"/>
                <a:gd name="T11" fmla="*/ 107 h 135"/>
                <a:gd name="T12" fmla="*/ 302 w 303"/>
                <a:gd name="T13" fmla="*/ 111 h 135"/>
                <a:gd name="T14" fmla="*/ 298 w 303"/>
                <a:gd name="T15" fmla="*/ 121 h 135"/>
                <a:gd name="T16" fmla="*/ 230 w 303"/>
                <a:gd name="T17" fmla="*/ 50 h 135"/>
                <a:gd name="T18" fmla="*/ 204 w 303"/>
                <a:gd name="T19" fmla="*/ 51 h 135"/>
                <a:gd name="T20" fmla="*/ 125 w 303"/>
                <a:gd name="T21" fmla="*/ 121 h 135"/>
                <a:gd name="T22" fmla="*/ 79 w 303"/>
                <a:gd name="T23" fmla="*/ 116 h 135"/>
                <a:gd name="T24" fmla="*/ 1 w 303"/>
                <a:gd name="T25" fmla="*/ 33 h 135"/>
                <a:gd name="T26" fmla="*/ 1 w 303"/>
                <a:gd name="T27" fmla="*/ 29 h 135"/>
                <a:gd name="T28" fmla="*/ 5 w 303"/>
                <a:gd name="T29" fmla="*/ 2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3" h="135">
                  <a:moveTo>
                    <a:pt x="5" y="20"/>
                  </a:moveTo>
                  <a:cubicBezTo>
                    <a:pt x="5" y="20"/>
                    <a:pt x="37" y="62"/>
                    <a:pt x="72" y="90"/>
                  </a:cubicBezTo>
                  <a:cubicBezTo>
                    <a:pt x="72" y="90"/>
                    <a:pt x="86" y="102"/>
                    <a:pt x="100" y="89"/>
                  </a:cubicBezTo>
                  <a:cubicBezTo>
                    <a:pt x="114" y="76"/>
                    <a:pt x="174" y="22"/>
                    <a:pt x="174" y="22"/>
                  </a:cubicBezTo>
                  <a:cubicBezTo>
                    <a:pt x="174" y="22"/>
                    <a:pt x="196" y="0"/>
                    <a:pt x="221" y="22"/>
                  </a:cubicBezTo>
                  <a:cubicBezTo>
                    <a:pt x="221" y="22"/>
                    <a:pt x="273" y="68"/>
                    <a:pt x="302" y="107"/>
                  </a:cubicBezTo>
                  <a:cubicBezTo>
                    <a:pt x="302" y="107"/>
                    <a:pt x="303" y="109"/>
                    <a:pt x="302" y="111"/>
                  </a:cubicBezTo>
                  <a:cubicBezTo>
                    <a:pt x="300" y="114"/>
                    <a:pt x="298" y="121"/>
                    <a:pt x="298" y="121"/>
                  </a:cubicBezTo>
                  <a:cubicBezTo>
                    <a:pt x="298" y="121"/>
                    <a:pt x="266" y="80"/>
                    <a:pt x="230" y="50"/>
                  </a:cubicBezTo>
                  <a:cubicBezTo>
                    <a:pt x="230" y="50"/>
                    <a:pt x="216" y="39"/>
                    <a:pt x="204" y="51"/>
                  </a:cubicBezTo>
                  <a:cubicBezTo>
                    <a:pt x="192" y="62"/>
                    <a:pt x="134" y="115"/>
                    <a:pt x="125" y="121"/>
                  </a:cubicBezTo>
                  <a:cubicBezTo>
                    <a:pt x="116" y="128"/>
                    <a:pt x="101" y="135"/>
                    <a:pt x="79" y="116"/>
                  </a:cubicBezTo>
                  <a:cubicBezTo>
                    <a:pt x="62" y="101"/>
                    <a:pt x="18" y="60"/>
                    <a:pt x="1" y="33"/>
                  </a:cubicBezTo>
                  <a:cubicBezTo>
                    <a:pt x="1" y="33"/>
                    <a:pt x="0" y="32"/>
                    <a:pt x="1" y="29"/>
                  </a:cubicBezTo>
                  <a:cubicBezTo>
                    <a:pt x="2" y="26"/>
                    <a:pt x="5" y="20"/>
                    <a:pt x="5" y="20"/>
                  </a:cubicBezTo>
                  <a:close/>
                </a:path>
              </a:pathLst>
            </a:custGeom>
            <a:solidFill>
              <a:srgbClr val="9DC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58"/>
            <p:cNvSpPr/>
            <p:nvPr/>
          </p:nvSpPr>
          <p:spPr bwMode="auto">
            <a:xfrm>
              <a:off x="4289425" y="3963988"/>
              <a:ext cx="1120775" cy="579437"/>
            </a:xfrm>
            <a:custGeom>
              <a:avLst/>
              <a:gdLst>
                <a:gd name="T0" fmla="*/ 0 w 298"/>
                <a:gd name="T1" fmla="*/ 97 h 153"/>
                <a:gd name="T2" fmla="*/ 18 w 298"/>
                <a:gd name="T3" fmla="*/ 117 h 153"/>
                <a:gd name="T4" fmla="*/ 24 w 298"/>
                <a:gd name="T5" fmla="*/ 116 h 153"/>
                <a:gd name="T6" fmla="*/ 107 w 298"/>
                <a:gd name="T7" fmla="*/ 43 h 153"/>
                <a:gd name="T8" fmla="*/ 147 w 298"/>
                <a:gd name="T9" fmla="*/ 27 h 153"/>
                <a:gd name="T10" fmla="*/ 182 w 298"/>
                <a:gd name="T11" fmla="*/ 33 h 153"/>
                <a:gd name="T12" fmla="*/ 237 w 298"/>
                <a:gd name="T13" fmla="*/ 77 h 153"/>
                <a:gd name="T14" fmla="*/ 276 w 298"/>
                <a:gd name="T15" fmla="*/ 123 h 153"/>
                <a:gd name="T16" fmla="*/ 297 w 298"/>
                <a:gd name="T17" fmla="*/ 153 h 153"/>
                <a:gd name="T18" fmla="*/ 292 w 298"/>
                <a:gd name="T19" fmla="*/ 129 h 153"/>
                <a:gd name="T20" fmla="*/ 224 w 298"/>
                <a:gd name="T21" fmla="*/ 44 h 153"/>
                <a:gd name="T22" fmla="*/ 144 w 298"/>
                <a:gd name="T23" fmla="*/ 2 h 153"/>
                <a:gd name="T24" fmla="*/ 78 w 298"/>
                <a:gd name="T25" fmla="*/ 26 h 153"/>
                <a:gd name="T26" fmla="*/ 0 w 298"/>
                <a:gd name="T27" fmla="*/ 9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153">
                  <a:moveTo>
                    <a:pt x="0" y="97"/>
                  </a:moveTo>
                  <a:cubicBezTo>
                    <a:pt x="18" y="117"/>
                    <a:pt x="18" y="117"/>
                    <a:pt x="18" y="117"/>
                  </a:cubicBezTo>
                  <a:cubicBezTo>
                    <a:pt x="18" y="117"/>
                    <a:pt x="20" y="120"/>
                    <a:pt x="24" y="116"/>
                  </a:cubicBezTo>
                  <a:cubicBezTo>
                    <a:pt x="29" y="113"/>
                    <a:pt x="85" y="58"/>
                    <a:pt x="107" y="43"/>
                  </a:cubicBezTo>
                  <a:cubicBezTo>
                    <a:pt x="119" y="34"/>
                    <a:pt x="132" y="28"/>
                    <a:pt x="147" y="27"/>
                  </a:cubicBezTo>
                  <a:cubicBezTo>
                    <a:pt x="158" y="26"/>
                    <a:pt x="170" y="27"/>
                    <a:pt x="182" y="33"/>
                  </a:cubicBezTo>
                  <a:cubicBezTo>
                    <a:pt x="196" y="39"/>
                    <a:pt x="217" y="56"/>
                    <a:pt x="237" y="77"/>
                  </a:cubicBezTo>
                  <a:cubicBezTo>
                    <a:pt x="251" y="91"/>
                    <a:pt x="265" y="107"/>
                    <a:pt x="276" y="123"/>
                  </a:cubicBezTo>
                  <a:cubicBezTo>
                    <a:pt x="284" y="133"/>
                    <a:pt x="292" y="144"/>
                    <a:pt x="297" y="153"/>
                  </a:cubicBezTo>
                  <a:cubicBezTo>
                    <a:pt x="297" y="153"/>
                    <a:pt x="298" y="140"/>
                    <a:pt x="292" y="129"/>
                  </a:cubicBezTo>
                  <a:cubicBezTo>
                    <a:pt x="292" y="129"/>
                    <a:pt x="269" y="85"/>
                    <a:pt x="224" y="44"/>
                  </a:cubicBezTo>
                  <a:cubicBezTo>
                    <a:pt x="219" y="40"/>
                    <a:pt x="181" y="1"/>
                    <a:pt x="144" y="2"/>
                  </a:cubicBezTo>
                  <a:cubicBezTo>
                    <a:pt x="144" y="2"/>
                    <a:pt x="109" y="0"/>
                    <a:pt x="78" y="26"/>
                  </a:cubicBezTo>
                  <a:cubicBezTo>
                    <a:pt x="72" y="30"/>
                    <a:pt x="17" y="78"/>
                    <a:pt x="0" y="97"/>
                  </a:cubicBez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59"/>
            <p:cNvSpPr/>
            <p:nvPr/>
          </p:nvSpPr>
          <p:spPr bwMode="auto">
            <a:xfrm>
              <a:off x="4435475" y="4130675"/>
              <a:ext cx="974725" cy="530225"/>
            </a:xfrm>
            <a:custGeom>
              <a:avLst/>
              <a:gdLst>
                <a:gd name="T0" fmla="*/ 0 w 259"/>
                <a:gd name="T1" fmla="*/ 96 h 140"/>
                <a:gd name="T2" fmla="*/ 21 w 259"/>
                <a:gd name="T3" fmla="*/ 116 h 140"/>
                <a:gd name="T4" fmla="*/ 31 w 259"/>
                <a:gd name="T5" fmla="*/ 114 h 140"/>
                <a:gd name="T6" fmla="*/ 68 w 259"/>
                <a:gd name="T7" fmla="*/ 79 h 140"/>
                <a:gd name="T8" fmla="*/ 106 w 259"/>
                <a:gd name="T9" fmla="*/ 45 h 140"/>
                <a:gd name="T10" fmla="*/ 166 w 259"/>
                <a:gd name="T11" fmla="*/ 44 h 140"/>
                <a:gd name="T12" fmla="*/ 256 w 259"/>
                <a:gd name="T13" fmla="*/ 140 h 140"/>
                <a:gd name="T14" fmla="*/ 257 w 259"/>
                <a:gd name="T15" fmla="*/ 133 h 140"/>
                <a:gd name="T16" fmla="*/ 255 w 259"/>
                <a:gd name="T17" fmla="*/ 122 h 140"/>
                <a:gd name="T18" fmla="*/ 177 w 259"/>
                <a:gd name="T19" fmla="*/ 33 h 140"/>
                <a:gd name="T20" fmla="*/ 128 w 259"/>
                <a:gd name="T21" fmla="*/ 5 h 140"/>
                <a:gd name="T22" fmla="*/ 84 w 259"/>
                <a:gd name="T23" fmla="*/ 16 h 140"/>
                <a:gd name="T24" fmla="*/ 32 w 259"/>
                <a:gd name="T25" fmla="*/ 64 h 140"/>
                <a:gd name="T26" fmla="*/ 0 w 259"/>
                <a:gd name="T27" fmla="*/ 9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140">
                  <a:moveTo>
                    <a:pt x="0" y="96"/>
                  </a:moveTo>
                  <a:cubicBezTo>
                    <a:pt x="21" y="116"/>
                    <a:pt x="21" y="116"/>
                    <a:pt x="21" y="116"/>
                  </a:cubicBezTo>
                  <a:cubicBezTo>
                    <a:pt x="21" y="116"/>
                    <a:pt x="26" y="119"/>
                    <a:pt x="31" y="114"/>
                  </a:cubicBezTo>
                  <a:cubicBezTo>
                    <a:pt x="31" y="114"/>
                    <a:pt x="51" y="95"/>
                    <a:pt x="68" y="79"/>
                  </a:cubicBezTo>
                  <a:cubicBezTo>
                    <a:pt x="84" y="64"/>
                    <a:pt x="100" y="49"/>
                    <a:pt x="106" y="45"/>
                  </a:cubicBezTo>
                  <a:cubicBezTo>
                    <a:pt x="106" y="45"/>
                    <a:pt x="133" y="18"/>
                    <a:pt x="166" y="44"/>
                  </a:cubicBezTo>
                  <a:cubicBezTo>
                    <a:pt x="166" y="44"/>
                    <a:pt x="211" y="80"/>
                    <a:pt x="256" y="140"/>
                  </a:cubicBezTo>
                  <a:cubicBezTo>
                    <a:pt x="257" y="133"/>
                    <a:pt x="257" y="133"/>
                    <a:pt x="257" y="133"/>
                  </a:cubicBezTo>
                  <a:cubicBezTo>
                    <a:pt x="257" y="133"/>
                    <a:pt x="259" y="127"/>
                    <a:pt x="255" y="122"/>
                  </a:cubicBezTo>
                  <a:cubicBezTo>
                    <a:pt x="255" y="122"/>
                    <a:pt x="220" y="70"/>
                    <a:pt x="177" y="33"/>
                  </a:cubicBezTo>
                  <a:cubicBezTo>
                    <a:pt x="177" y="33"/>
                    <a:pt x="156" y="11"/>
                    <a:pt x="128" y="5"/>
                  </a:cubicBezTo>
                  <a:cubicBezTo>
                    <a:pt x="128" y="5"/>
                    <a:pt x="106" y="0"/>
                    <a:pt x="84" y="16"/>
                  </a:cubicBezTo>
                  <a:cubicBezTo>
                    <a:pt x="74" y="25"/>
                    <a:pt x="51" y="46"/>
                    <a:pt x="32" y="64"/>
                  </a:cubicBezTo>
                  <a:cubicBezTo>
                    <a:pt x="14" y="81"/>
                    <a:pt x="0" y="96"/>
                    <a:pt x="0" y="96"/>
                  </a:cubicBez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60"/>
            <p:cNvSpPr/>
            <p:nvPr/>
          </p:nvSpPr>
          <p:spPr bwMode="auto">
            <a:xfrm>
              <a:off x="4217988" y="4600575"/>
              <a:ext cx="1120775" cy="574675"/>
            </a:xfrm>
            <a:custGeom>
              <a:avLst/>
              <a:gdLst>
                <a:gd name="T0" fmla="*/ 298 w 298"/>
                <a:gd name="T1" fmla="*/ 55 h 152"/>
                <a:gd name="T2" fmla="*/ 280 w 298"/>
                <a:gd name="T3" fmla="*/ 35 h 152"/>
                <a:gd name="T4" fmla="*/ 273 w 298"/>
                <a:gd name="T5" fmla="*/ 36 h 152"/>
                <a:gd name="T6" fmla="*/ 191 w 298"/>
                <a:gd name="T7" fmla="*/ 110 h 152"/>
                <a:gd name="T8" fmla="*/ 151 w 298"/>
                <a:gd name="T9" fmla="*/ 125 h 152"/>
                <a:gd name="T10" fmla="*/ 115 w 298"/>
                <a:gd name="T11" fmla="*/ 119 h 152"/>
                <a:gd name="T12" fmla="*/ 61 w 298"/>
                <a:gd name="T13" fmla="*/ 76 h 152"/>
                <a:gd name="T14" fmla="*/ 21 w 298"/>
                <a:gd name="T15" fmla="*/ 30 h 152"/>
                <a:gd name="T16" fmla="*/ 0 w 298"/>
                <a:gd name="T17" fmla="*/ 0 h 152"/>
                <a:gd name="T18" fmla="*/ 6 w 298"/>
                <a:gd name="T19" fmla="*/ 23 h 152"/>
                <a:gd name="T20" fmla="*/ 74 w 298"/>
                <a:gd name="T21" fmla="*/ 109 h 152"/>
                <a:gd name="T22" fmla="*/ 154 w 298"/>
                <a:gd name="T23" fmla="*/ 150 h 152"/>
                <a:gd name="T24" fmla="*/ 220 w 298"/>
                <a:gd name="T25" fmla="*/ 126 h 152"/>
                <a:gd name="T26" fmla="*/ 298 w 298"/>
                <a:gd name="T27" fmla="*/ 5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152">
                  <a:moveTo>
                    <a:pt x="298" y="55"/>
                  </a:moveTo>
                  <a:cubicBezTo>
                    <a:pt x="280" y="35"/>
                    <a:pt x="280" y="35"/>
                    <a:pt x="280" y="35"/>
                  </a:cubicBezTo>
                  <a:cubicBezTo>
                    <a:pt x="280" y="35"/>
                    <a:pt x="277" y="32"/>
                    <a:pt x="273" y="36"/>
                  </a:cubicBezTo>
                  <a:cubicBezTo>
                    <a:pt x="269" y="40"/>
                    <a:pt x="212" y="95"/>
                    <a:pt x="191" y="110"/>
                  </a:cubicBezTo>
                  <a:cubicBezTo>
                    <a:pt x="179" y="119"/>
                    <a:pt x="165" y="124"/>
                    <a:pt x="151" y="125"/>
                  </a:cubicBezTo>
                  <a:cubicBezTo>
                    <a:pt x="140" y="126"/>
                    <a:pt x="128" y="125"/>
                    <a:pt x="115" y="119"/>
                  </a:cubicBezTo>
                  <a:cubicBezTo>
                    <a:pt x="101" y="113"/>
                    <a:pt x="80" y="96"/>
                    <a:pt x="61" y="76"/>
                  </a:cubicBezTo>
                  <a:cubicBezTo>
                    <a:pt x="47" y="61"/>
                    <a:pt x="33" y="45"/>
                    <a:pt x="21" y="30"/>
                  </a:cubicBezTo>
                  <a:cubicBezTo>
                    <a:pt x="13" y="20"/>
                    <a:pt x="6" y="9"/>
                    <a:pt x="0" y="0"/>
                  </a:cubicBezTo>
                  <a:cubicBezTo>
                    <a:pt x="0" y="0"/>
                    <a:pt x="0" y="13"/>
                    <a:pt x="6" y="23"/>
                  </a:cubicBezTo>
                  <a:cubicBezTo>
                    <a:pt x="6" y="23"/>
                    <a:pt x="29" y="67"/>
                    <a:pt x="74" y="109"/>
                  </a:cubicBezTo>
                  <a:cubicBezTo>
                    <a:pt x="78" y="113"/>
                    <a:pt x="116" y="151"/>
                    <a:pt x="154" y="150"/>
                  </a:cubicBezTo>
                  <a:cubicBezTo>
                    <a:pt x="154" y="150"/>
                    <a:pt x="188" y="152"/>
                    <a:pt x="220" y="126"/>
                  </a:cubicBezTo>
                  <a:cubicBezTo>
                    <a:pt x="225" y="122"/>
                    <a:pt x="281" y="74"/>
                    <a:pt x="298" y="55"/>
                  </a:cubicBez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1"/>
            <p:cNvSpPr/>
            <p:nvPr/>
          </p:nvSpPr>
          <p:spPr bwMode="auto">
            <a:xfrm>
              <a:off x="4217988" y="4478338"/>
              <a:ext cx="974725" cy="534987"/>
            </a:xfrm>
            <a:custGeom>
              <a:avLst/>
              <a:gdLst>
                <a:gd name="T0" fmla="*/ 259 w 259"/>
                <a:gd name="T1" fmla="*/ 45 h 141"/>
                <a:gd name="T2" fmla="*/ 238 w 259"/>
                <a:gd name="T3" fmla="*/ 25 h 141"/>
                <a:gd name="T4" fmla="*/ 227 w 259"/>
                <a:gd name="T5" fmla="*/ 26 h 141"/>
                <a:gd name="T6" fmla="*/ 190 w 259"/>
                <a:gd name="T7" fmla="*/ 62 h 141"/>
                <a:gd name="T8" fmla="*/ 152 w 259"/>
                <a:gd name="T9" fmla="*/ 96 h 141"/>
                <a:gd name="T10" fmla="*/ 93 w 259"/>
                <a:gd name="T11" fmla="*/ 97 h 141"/>
                <a:gd name="T12" fmla="*/ 3 w 259"/>
                <a:gd name="T13" fmla="*/ 0 h 141"/>
                <a:gd name="T14" fmla="*/ 1 w 259"/>
                <a:gd name="T15" fmla="*/ 7 h 141"/>
                <a:gd name="T16" fmla="*/ 4 w 259"/>
                <a:gd name="T17" fmla="*/ 19 h 141"/>
                <a:gd name="T18" fmla="*/ 81 w 259"/>
                <a:gd name="T19" fmla="*/ 107 h 141"/>
                <a:gd name="T20" fmla="*/ 130 w 259"/>
                <a:gd name="T21" fmla="*/ 136 h 141"/>
                <a:gd name="T22" fmla="*/ 174 w 259"/>
                <a:gd name="T23" fmla="*/ 124 h 141"/>
                <a:gd name="T24" fmla="*/ 227 w 259"/>
                <a:gd name="T25" fmla="*/ 76 h 141"/>
                <a:gd name="T26" fmla="*/ 259 w 259"/>
                <a:gd name="T27" fmla="*/ 4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" h="141">
                  <a:moveTo>
                    <a:pt x="259" y="45"/>
                  </a:moveTo>
                  <a:cubicBezTo>
                    <a:pt x="238" y="25"/>
                    <a:pt x="238" y="25"/>
                    <a:pt x="238" y="25"/>
                  </a:cubicBezTo>
                  <a:cubicBezTo>
                    <a:pt x="238" y="25"/>
                    <a:pt x="233" y="21"/>
                    <a:pt x="227" y="26"/>
                  </a:cubicBezTo>
                  <a:cubicBezTo>
                    <a:pt x="227" y="26"/>
                    <a:pt x="208" y="46"/>
                    <a:pt x="190" y="62"/>
                  </a:cubicBezTo>
                  <a:cubicBezTo>
                    <a:pt x="174" y="76"/>
                    <a:pt x="158" y="92"/>
                    <a:pt x="152" y="96"/>
                  </a:cubicBezTo>
                  <a:cubicBezTo>
                    <a:pt x="152" y="96"/>
                    <a:pt x="126" y="123"/>
                    <a:pt x="93" y="97"/>
                  </a:cubicBezTo>
                  <a:cubicBezTo>
                    <a:pt x="93" y="97"/>
                    <a:pt x="47" y="61"/>
                    <a:pt x="3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13"/>
                    <a:pt x="4" y="19"/>
                  </a:cubicBezTo>
                  <a:cubicBezTo>
                    <a:pt x="4" y="19"/>
                    <a:pt x="38" y="70"/>
                    <a:pt x="81" y="107"/>
                  </a:cubicBezTo>
                  <a:cubicBezTo>
                    <a:pt x="81" y="107"/>
                    <a:pt x="103" y="130"/>
                    <a:pt x="130" y="136"/>
                  </a:cubicBezTo>
                  <a:cubicBezTo>
                    <a:pt x="130" y="136"/>
                    <a:pt x="153" y="141"/>
                    <a:pt x="174" y="124"/>
                  </a:cubicBezTo>
                  <a:cubicBezTo>
                    <a:pt x="185" y="116"/>
                    <a:pt x="208" y="95"/>
                    <a:pt x="227" y="76"/>
                  </a:cubicBezTo>
                  <a:cubicBezTo>
                    <a:pt x="245" y="60"/>
                    <a:pt x="259" y="45"/>
                    <a:pt x="259" y="45"/>
                  </a:cubicBez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矩形 41"/>
          <p:cNvSpPr/>
          <p:nvPr userDrawn="1"/>
        </p:nvSpPr>
        <p:spPr>
          <a:xfrm>
            <a:off x="304803" y="168266"/>
            <a:ext cx="389467" cy="389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  <p:sp>
        <p:nvSpPr>
          <p:cNvPr id="43" name="矩形 42"/>
          <p:cNvSpPr/>
          <p:nvPr userDrawn="1"/>
        </p:nvSpPr>
        <p:spPr>
          <a:xfrm>
            <a:off x="491071" y="346064"/>
            <a:ext cx="296331" cy="296332"/>
          </a:xfrm>
          <a:prstGeom prst="rect">
            <a:avLst/>
          </a:prstGeom>
          <a:solidFill>
            <a:srgbClr val="9DC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664619" y="6608386"/>
            <a:ext cx="527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2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5BAF-1364-4213-91B6-E83946F8D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5BAF-1364-4213-91B6-E83946F8D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5BAF-1364-4213-91B6-E83946F8D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5BAF-1364-4213-91B6-E83946F8D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5BAF-1364-4213-91B6-E83946F8D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5BAF-1364-4213-91B6-E83946F8D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5BAF-1364-4213-91B6-E83946F8D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D5BAF-1364-4213-91B6-E83946F8D8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D5BAF-1364-4213-91B6-E83946F8D8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11480" indent="-411480" algn="l" defTabSz="914400" rtl="0" eaLnBrk="1" latinLnBrk="0" hangingPunct="1">
        <a:lnSpc>
          <a:spcPct val="90000"/>
        </a:lnSpc>
        <a:spcBef>
          <a:spcPts val="1000"/>
        </a:spcBef>
        <a:buClr>
          <a:srgbClr val="187ABD"/>
        </a:buClr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62000" indent="-304800" algn="l" defTabSz="914400" rtl="0" eaLnBrk="1" latinLnBrk="0" hangingPunct="1">
        <a:lnSpc>
          <a:spcPct val="90000"/>
        </a:lnSpc>
        <a:spcBef>
          <a:spcPts val="500"/>
        </a:spcBef>
        <a:buClr>
          <a:srgbClr val="187ABD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87ABD"/>
        </a:buClr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87ABD"/>
        </a:buClr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87ABD"/>
        </a:buClr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12.png"/><Relationship Id="rId7" Type="http://schemas.openxmlformats.org/officeDocument/2006/relationships/image" Target="../media/image11.jpeg"/><Relationship Id="rId6" Type="http://schemas.openxmlformats.org/officeDocument/2006/relationships/image" Target="../media/image10.png"/><Relationship Id="rId5" Type="http://schemas.openxmlformats.org/officeDocument/2006/relationships/image" Target="../media/image1.tiff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63319" y="1940589"/>
            <a:ext cx="1451290" cy="1382972"/>
            <a:chOff x="2937184" y="1108506"/>
            <a:chExt cx="1935163" cy="1954213"/>
          </a:xfrm>
          <a:effectLst>
            <a:reflection stA="30000" endPos="39000" dist="101600" dir="5400000" sy="-100000" algn="bl" rotWithShape="0"/>
          </a:effectLst>
        </p:grpSpPr>
        <p:sp>
          <p:nvSpPr>
            <p:cNvPr id="7" name="Freeform 27"/>
            <p:cNvSpPr/>
            <p:nvPr/>
          </p:nvSpPr>
          <p:spPr bwMode="auto">
            <a:xfrm>
              <a:off x="2978459" y="1656193"/>
              <a:ext cx="1852613" cy="828675"/>
            </a:xfrm>
            <a:custGeom>
              <a:avLst/>
              <a:gdLst>
                <a:gd name="T0" fmla="*/ 9 w 493"/>
                <a:gd name="T1" fmla="*/ 33 h 220"/>
                <a:gd name="T2" fmla="*/ 118 w 493"/>
                <a:gd name="T3" fmla="*/ 147 h 220"/>
                <a:gd name="T4" fmla="*/ 163 w 493"/>
                <a:gd name="T5" fmla="*/ 145 h 220"/>
                <a:gd name="T6" fmla="*/ 283 w 493"/>
                <a:gd name="T7" fmla="*/ 36 h 220"/>
                <a:gd name="T8" fmla="*/ 359 w 493"/>
                <a:gd name="T9" fmla="*/ 36 h 220"/>
                <a:gd name="T10" fmla="*/ 491 w 493"/>
                <a:gd name="T11" fmla="*/ 175 h 220"/>
                <a:gd name="T12" fmla="*/ 491 w 493"/>
                <a:gd name="T13" fmla="*/ 181 h 220"/>
                <a:gd name="T14" fmla="*/ 484 w 493"/>
                <a:gd name="T15" fmla="*/ 196 h 220"/>
                <a:gd name="T16" fmla="*/ 374 w 493"/>
                <a:gd name="T17" fmla="*/ 82 h 220"/>
                <a:gd name="T18" fmla="*/ 332 w 493"/>
                <a:gd name="T19" fmla="*/ 83 h 220"/>
                <a:gd name="T20" fmla="*/ 204 w 493"/>
                <a:gd name="T21" fmla="*/ 197 h 220"/>
                <a:gd name="T22" fmla="*/ 129 w 493"/>
                <a:gd name="T23" fmla="*/ 189 h 220"/>
                <a:gd name="T24" fmla="*/ 3 w 493"/>
                <a:gd name="T25" fmla="*/ 55 h 220"/>
                <a:gd name="T26" fmla="*/ 3 w 493"/>
                <a:gd name="T27" fmla="*/ 48 h 220"/>
                <a:gd name="T28" fmla="*/ 9 w 493"/>
                <a:gd name="T29" fmla="*/ 3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3" h="220">
                  <a:moveTo>
                    <a:pt x="9" y="33"/>
                  </a:moveTo>
                  <a:cubicBezTo>
                    <a:pt x="9" y="33"/>
                    <a:pt x="61" y="101"/>
                    <a:pt x="118" y="147"/>
                  </a:cubicBezTo>
                  <a:cubicBezTo>
                    <a:pt x="118" y="147"/>
                    <a:pt x="140" y="166"/>
                    <a:pt x="163" y="145"/>
                  </a:cubicBezTo>
                  <a:cubicBezTo>
                    <a:pt x="187" y="124"/>
                    <a:pt x="283" y="36"/>
                    <a:pt x="283" y="36"/>
                  </a:cubicBezTo>
                  <a:cubicBezTo>
                    <a:pt x="283" y="36"/>
                    <a:pt x="319" y="0"/>
                    <a:pt x="359" y="36"/>
                  </a:cubicBezTo>
                  <a:cubicBezTo>
                    <a:pt x="359" y="36"/>
                    <a:pt x="444" y="111"/>
                    <a:pt x="491" y="175"/>
                  </a:cubicBezTo>
                  <a:cubicBezTo>
                    <a:pt x="491" y="175"/>
                    <a:pt x="493" y="177"/>
                    <a:pt x="491" y="181"/>
                  </a:cubicBezTo>
                  <a:cubicBezTo>
                    <a:pt x="489" y="185"/>
                    <a:pt x="484" y="196"/>
                    <a:pt x="484" y="196"/>
                  </a:cubicBezTo>
                  <a:cubicBezTo>
                    <a:pt x="484" y="196"/>
                    <a:pt x="433" y="130"/>
                    <a:pt x="374" y="82"/>
                  </a:cubicBezTo>
                  <a:cubicBezTo>
                    <a:pt x="374" y="82"/>
                    <a:pt x="351" y="64"/>
                    <a:pt x="332" y="83"/>
                  </a:cubicBezTo>
                  <a:cubicBezTo>
                    <a:pt x="312" y="101"/>
                    <a:pt x="219" y="186"/>
                    <a:pt x="204" y="197"/>
                  </a:cubicBezTo>
                  <a:cubicBezTo>
                    <a:pt x="189" y="208"/>
                    <a:pt x="164" y="220"/>
                    <a:pt x="129" y="189"/>
                  </a:cubicBezTo>
                  <a:cubicBezTo>
                    <a:pt x="102" y="164"/>
                    <a:pt x="31" y="97"/>
                    <a:pt x="3" y="55"/>
                  </a:cubicBezTo>
                  <a:cubicBezTo>
                    <a:pt x="3" y="55"/>
                    <a:pt x="0" y="52"/>
                    <a:pt x="3" y="48"/>
                  </a:cubicBezTo>
                  <a:cubicBezTo>
                    <a:pt x="5" y="42"/>
                    <a:pt x="9" y="33"/>
                    <a:pt x="9" y="33"/>
                  </a:cubicBezTo>
                  <a:close/>
                </a:path>
              </a:pathLst>
            </a:custGeom>
            <a:solidFill>
              <a:srgbClr val="9DC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Freeform 28"/>
            <p:cNvSpPr/>
            <p:nvPr/>
          </p:nvSpPr>
          <p:spPr bwMode="auto">
            <a:xfrm>
              <a:off x="3053072" y="1108506"/>
              <a:ext cx="1819275" cy="931863"/>
            </a:xfrm>
            <a:custGeom>
              <a:avLst/>
              <a:gdLst>
                <a:gd name="T0" fmla="*/ 0 w 484"/>
                <a:gd name="T1" fmla="*/ 158 h 248"/>
                <a:gd name="T2" fmla="*/ 29 w 484"/>
                <a:gd name="T3" fmla="*/ 191 h 248"/>
                <a:gd name="T4" fmla="*/ 40 w 484"/>
                <a:gd name="T5" fmla="*/ 189 h 248"/>
                <a:gd name="T6" fmla="*/ 174 w 484"/>
                <a:gd name="T7" fmla="*/ 69 h 248"/>
                <a:gd name="T8" fmla="*/ 239 w 484"/>
                <a:gd name="T9" fmla="*/ 44 h 248"/>
                <a:gd name="T10" fmla="*/ 297 w 484"/>
                <a:gd name="T11" fmla="*/ 54 h 248"/>
                <a:gd name="T12" fmla="*/ 385 w 484"/>
                <a:gd name="T13" fmla="*/ 125 h 248"/>
                <a:gd name="T14" fmla="*/ 449 w 484"/>
                <a:gd name="T15" fmla="*/ 199 h 248"/>
                <a:gd name="T16" fmla="*/ 483 w 484"/>
                <a:gd name="T17" fmla="*/ 248 h 248"/>
                <a:gd name="T18" fmla="*/ 474 w 484"/>
                <a:gd name="T19" fmla="*/ 210 h 248"/>
                <a:gd name="T20" fmla="*/ 364 w 484"/>
                <a:gd name="T21" fmla="*/ 71 h 248"/>
                <a:gd name="T22" fmla="*/ 234 w 484"/>
                <a:gd name="T23" fmla="*/ 4 h 248"/>
                <a:gd name="T24" fmla="*/ 126 w 484"/>
                <a:gd name="T25" fmla="*/ 43 h 248"/>
                <a:gd name="T26" fmla="*/ 0 w 484"/>
                <a:gd name="T27" fmla="*/ 15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4" h="248">
                  <a:moveTo>
                    <a:pt x="0" y="158"/>
                  </a:moveTo>
                  <a:cubicBezTo>
                    <a:pt x="29" y="191"/>
                    <a:pt x="29" y="191"/>
                    <a:pt x="29" y="191"/>
                  </a:cubicBezTo>
                  <a:cubicBezTo>
                    <a:pt x="29" y="191"/>
                    <a:pt x="33" y="195"/>
                    <a:pt x="40" y="189"/>
                  </a:cubicBezTo>
                  <a:cubicBezTo>
                    <a:pt x="47" y="183"/>
                    <a:pt x="139" y="94"/>
                    <a:pt x="174" y="69"/>
                  </a:cubicBezTo>
                  <a:cubicBezTo>
                    <a:pt x="194" y="55"/>
                    <a:pt x="215" y="46"/>
                    <a:pt x="239" y="44"/>
                  </a:cubicBezTo>
                  <a:cubicBezTo>
                    <a:pt x="257" y="43"/>
                    <a:pt x="276" y="45"/>
                    <a:pt x="297" y="54"/>
                  </a:cubicBezTo>
                  <a:cubicBezTo>
                    <a:pt x="319" y="64"/>
                    <a:pt x="353" y="92"/>
                    <a:pt x="385" y="125"/>
                  </a:cubicBezTo>
                  <a:cubicBezTo>
                    <a:pt x="408" y="148"/>
                    <a:pt x="430" y="174"/>
                    <a:pt x="449" y="199"/>
                  </a:cubicBezTo>
                  <a:cubicBezTo>
                    <a:pt x="462" y="216"/>
                    <a:pt x="474" y="233"/>
                    <a:pt x="483" y="248"/>
                  </a:cubicBezTo>
                  <a:cubicBezTo>
                    <a:pt x="483" y="248"/>
                    <a:pt x="484" y="228"/>
                    <a:pt x="474" y="210"/>
                  </a:cubicBezTo>
                  <a:cubicBezTo>
                    <a:pt x="474" y="210"/>
                    <a:pt x="437" y="139"/>
                    <a:pt x="364" y="71"/>
                  </a:cubicBezTo>
                  <a:cubicBezTo>
                    <a:pt x="357" y="65"/>
                    <a:pt x="295" y="2"/>
                    <a:pt x="234" y="4"/>
                  </a:cubicBezTo>
                  <a:cubicBezTo>
                    <a:pt x="234" y="4"/>
                    <a:pt x="178" y="0"/>
                    <a:pt x="126" y="43"/>
                  </a:cubicBezTo>
                  <a:cubicBezTo>
                    <a:pt x="118" y="50"/>
                    <a:pt x="28" y="127"/>
                    <a:pt x="0" y="158"/>
                  </a:cubicBez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Freeform 29"/>
            <p:cNvSpPr/>
            <p:nvPr/>
          </p:nvSpPr>
          <p:spPr bwMode="auto">
            <a:xfrm>
              <a:off x="3294372" y="1375206"/>
              <a:ext cx="1577975" cy="860425"/>
            </a:xfrm>
            <a:custGeom>
              <a:avLst/>
              <a:gdLst>
                <a:gd name="T0" fmla="*/ 0 w 420"/>
                <a:gd name="T1" fmla="*/ 156 h 229"/>
                <a:gd name="T2" fmla="*/ 33 w 420"/>
                <a:gd name="T3" fmla="*/ 188 h 229"/>
                <a:gd name="T4" fmla="*/ 50 w 420"/>
                <a:gd name="T5" fmla="*/ 186 h 229"/>
                <a:gd name="T6" fmla="*/ 110 w 420"/>
                <a:gd name="T7" fmla="*/ 129 h 229"/>
                <a:gd name="T8" fmla="*/ 173 w 420"/>
                <a:gd name="T9" fmla="*/ 73 h 229"/>
                <a:gd name="T10" fmla="*/ 269 w 420"/>
                <a:gd name="T11" fmla="*/ 72 h 229"/>
                <a:gd name="T12" fmla="*/ 415 w 420"/>
                <a:gd name="T13" fmla="*/ 229 h 229"/>
                <a:gd name="T14" fmla="*/ 418 w 420"/>
                <a:gd name="T15" fmla="*/ 217 h 229"/>
                <a:gd name="T16" fmla="*/ 414 w 420"/>
                <a:gd name="T17" fmla="*/ 198 h 229"/>
                <a:gd name="T18" fmla="*/ 287 w 420"/>
                <a:gd name="T19" fmla="*/ 55 h 229"/>
                <a:gd name="T20" fmla="*/ 208 w 420"/>
                <a:gd name="T21" fmla="*/ 9 h 229"/>
                <a:gd name="T22" fmla="*/ 136 w 420"/>
                <a:gd name="T23" fmla="*/ 27 h 229"/>
                <a:gd name="T24" fmla="*/ 51 w 420"/>
                <a:gd name="T25" fmla="*/ 105 h 229"/>
                <a:gd name="T26" fmla="*/ 0 w 420"/>
                <a:gd name="T27" fmla="*/ 15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0" h="229">
                  <a:moveTo>
                    <a:pt x="0" y="156"/>
                  </a:moveTo>
                  <a:cubicBezTo>
                    <a:pt x="33" y="188"/>
                    <a:pt x="33" y="188"/>
                    <a:pt x="33" y="188"/>
                  </a:cubicBezTo>
                  <a:cubicBezTo>
                    <a:pt x="33" y="188"/>
                    <a:pt x="41" y="194"/>
                    <a:pt x="50" y="186"/>
                  </a:cubicBezTo>
                  <a:cubicBezTo>
                    <a:pt x="50" y="186"/>
                    <a:pt x="82" y="154"/>
                    <a:pt x="110" y="129"/>
                  </a:cubicBezTo>
                  <a:cubicBezTo>
                    <a:pt x="136" y="105"/>
                    <a:pt x="163" y="80"/>
                    <a:pt x="173" y="73"/>
                  </a:cubicBezTo>
                  <a:cubicBezTo>
                    <a:pt x="173" y="73"/>
                    <a:pt x="215" y="29"/>
                    <a:pt x="269" y="72"/>
                  </a:cubicBezTo>
                  <a:cubicBezTo>
                    <a:pt x="269" y="72"/>
                    <a:pt x="343" y="130"/>
                    <a:pt x="415" y="229"/>
                  </a:cubicBezTo>
                  <a:cubicBezTo>
                    <a:pt x="418" y="217"/>
                    <a:pt x="418" y="217"/>
                    <a:pt x="418" y="217"/>
                  </a:cubicBezTo>
                  <a:cubicBezTo>
                    <a:pt x="418" y="217"/>
                    <a:pt x="420" y="207"/>
                    <a:pt x="414" y="198"/>
                  </a:cubicBezTo>
                  <a:cubicBezTo>
                    <a:pt x="414" y="198"/>
                    <a:pt x="357" y="115"/>
                    <a:pt x="287" y="55"/>
                  </a:cubicBezTo>
                  <a:cubicBezTo>
                    <a:pt x="287" y="55"/>
                    <a:pt x="252" y="18"/>
                    <a:pt x="208" y="9"/>
                  </a:cubicBezTo>
                  <a:cubicBezTo>
                    <a:pt x="208" y="9"/>
                    <a:pt x="171" y="0"/>
                    <a:pt x="136" y="27"/>
                  </a:cubicBezTo>
                  <a:cubicBezTo>
                    <a:pt x="119" y="41"/>
                    <a:pt x="82" y="75"/>
                    <a:pt x="51" y="105"/>
                  </a:cubicBezTo>
                  <a:cubicBezTo>
                    <a:pt x="22" y="132"/>
                    <a:pt x="0" y="156"/>
                    <a:pt x="0" y="156"/>
                  </a:cubicBez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Freeform 30"/>
            <p:cNvSpPr/>
            <p:nvPr/>
          </p:nvSpPr>
          <p:spPr bwMode="auto">
            <a:xfrm>
              <a:off x="2940359" y="2134031"/>
              <a:ext cx="1816100" cy="928688"/>
            </a:xfrm>
            <a:custGeom>
              <a:avLst/>
              <a:gdLst>
                <a:gd name="T0" fmla="*/ 483 w 483"/>
                <a:gd name="T1" fmla="*/ 90 h 247"/>
                <a:gd name="T2" fmla="*/ 454 w 483"/>
                <a:gd name="T3" fmla="*/ 57 h 247"/>
                <a:gd name="T4" fmla="*/ 443 w 483"/>
                <a:gd name="T5" fmla="*/ 59 h 247"/>
                <a:gd name="T6" fmla="*/ 310 w 483"/>
                <a:gd name="T7" fmla="*/ 178 h 247"/>
                <a:gd name="T8" fmla="*/ 244 w 483"/>
                <a:gd name="T9" fmla="*/ 204 h 247"/>
                <a:gd name="T10" fmla="*/ 186 w 483"/>
                <a:gd name="T11" fmla="*/ 194 h 247"/>
                <a:gd name="T12" fmla="*/ 98 w 483"/>
                <a:gd name="T13" fmla="*/ 123 h 247"/>
                <a:gd name="T14" fmla="*/ 34 w 483"/>
                <a:gd name="T15" fmla="*/ 49 h 247"/>
                <a:gd name="T16" fmla="*/ 0 w 483"/>
                <a:gd name="T17" fmla="*/ 0 h 247"/>
                <a:gd name="T18" fmla="*/ 9 w 483"/>
                <a:gd name="T19" fmla="*/ 38 h 247"/>
                <a:gd name="T20" fmla="*/ 119 w 483"/>
                <a:gd name="T21" fmla="*/ 177 h 247"/>
                <a:gd name="T22" fmla="*/ 249 w 483"/>
                <a:gd name="T23" fmla="*/ 244 h 247"/>
                <a:gd name="T24" fmla="*/ 357 w 483"/>
                <a:gd name="T25" fmla="*/ 205 h 247"/>
                <a:gd name="T26" fmla="*/ 483 w 483"/>
                <a:gd name="T27" fmla="*/ 9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3" h="247">
                  <a:moveTo>
                    <a:pt x="483" y="90"/>
                  </a:moveTo>
                  <a:cubicBezTo>
                    <a:pt x="454" y="57"/>
                    <a:pt x="454" y="57"/>
                    <a:pt x="454" y="57"/>
                  </a:cubicBezTo>
                  <a:cubicBezTo>
                    <a:pt x="454" y="57"/>
                    <a:pt x="450" y="53"/>
                    <a:pt x="443" y="59"/>
                  </a:cubicBezTo>
                  <a:cubicBezTo>
                    <a:pt x="436" y="65"/>
                    <a:pt x="344" y="154"/>
                    <a:pt x="310" y="178"/>
                  </a:cubicBezTo>
                  <a:cubicBezTo>
                    <a:pt x="290" y="193"/>
                    <a:pt x="268" y="202"/>
                    <a:pt x="244" y="204"/>
                  </a:cubicBezTo>
                  <a:cubicBezTo>
                    <a:pt x="226" y="205"/>
                    <a:pt x="207" y="203"/>
                    <a:pt x="186" y="194"/>
                  </a:cubicBezTo>
                  <a:cubicBezTo>
                    <a:pt x="164" y="184"/>
                    <a:pt x="130" y="156"/>
                    <a:pt x="98" y="123"/>
                  </a:cubicBezTo>
                  <a:cubicBezTo>
                    <a:pt x="75" y="100"/>
                    <a:pt x="53" y="74"/>
                    <a:pt x="34" y="49"/>
                  </a:cubicBezTo>
                  <a:cubicBezTo>
                    <a:pt x="21" y="32"/>
                    <a:pt x="9" y="15"/>
                    <a:pt x="0" y="0"/>
                  </a:cubicBezTo>
                  <a:cubicBezTo>
                    <a:pt x="0" y="0"/>
                    <a:pt x="0" y="20"/>
                    <a:pt x="9" y="38"/>
                  </a:cubicBezTo>
                  <a:cubicBezTo>
                    <a:pt x="9" y="38"/>
                    <a:pt x="46" y="109"/>
                    <a:pt x="119" y="177"/>
                  </a:cubicBezTo>
                  <a:cubicBezTo>
                    <a:pt x="126" y="183"/>
                    <a:pt x="189" y="246"/>
                    <a:pt x="249" y="244"/>
                  </a:cubicBezTo>
                  <a:cubicBezTo>
                    <a:pt x="249" y="244"/>
                    <a:pt x="305" y="247"/>
                    <a:pt x="357" y="205"/>
                  </a:cubicBezTo>
                  <a:cubicBezTo>
                    <a:pt x="365" y="198"/>
                    <a:pt x="455" y="121"/>
                    <a:pt x="483" y="90"/>
                  </a:cubicBez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Freeform 31"/>
            <p:cNvSpPr/>
            <p:nvPr/>
          </p:nvSpPr>
          <p:spPr bwMode="auto">
            <a:xfrm>
              <a:off x="2937184" y="1938768"/>
              <a:ext cx="1577975" cy="862013"/>
            </a:xfrm>
            <a:custGeom>
              <a:avLst/>
              <a:gdLst>
                <a:gd name="T0" fmla="*/ 420 w 420"/>
                <a:gd name="T1" fmla="*/ 73 h 229"/>
                <a:gd name="T2" fmla="*/ 387 w 420"/>
                <a:gd name="T3" fmla="*/ 40 h 229"/>
                <a:gd name="T4" fmla="*/ 370 w 420"/>
                <a:gd name="T5" fmla="*/ 43 h 229"/>
                <a:gd name="T6" fmla="*/ 310 w 420"/>
                <a:gd name="T7" fmla="*/ 100 h 229"/>
                <a:gd name="T8" fmla="*/ 248 w 420"/>
                <a:gd name="T9" fmla="*/ 156 h 229"/>
                <a:gd name="T10" fmla="*/ 151 w 420"/>
                <a:gd name="T11" fmla="*/ 157 h 229"/>
                <a:gd name="T12" fmla="*/ 5 w 420"/>
                <a:gd name="T13" fmla="*/ 0 h 229"/>
                <a:gd name="T14" fmla="*/ 3 w 420"/>
                <a:gd name="T15" fmla="*/ 12 h 229"/>
                <a:gd name="T16" fmla="*/ 6 w 420"/>
                <a:gd name="T17" fmla="*/ 30 h 229"/>
                <a:gd name="T18" fmla="*/ 133 w 420"/>
                <a:gd name="T19" fmla="*/ 174 h 229"/>
                <a:gd name="T20" fmla="*/ 212 w 420"/>
                <a:gd name="T21" fmla="*/ 220 h 229"/>
                <a:gd name="T22" fmla="*/ 284 w 420"/>
                <a:gd name="T23" fmla="*/ 202 h 229"/>
                <a:gd name="T24" fmla="*/ 369 w 420"/>
                <a:gd name="T25" fmla="*/ 124 h 229"/>
                <a:gd name="T26" fmla="*/ 420 w 420"/>
                <a:gd name="T27" fmla="*/ 73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0" h="229">
                  <a:moveTo>
                    <a:pt x="420" y="73"/>
                  </a:moveTo>
                  <a:cubicBezTo>
                    <a:pt x="387" y="40"/>
                    <a:pt x="387" y="40"/>
                    <a:pt x="387" y="40"/>
                  </a:cubicBezTo>
                  <a:cubicBezTo>
                    <a:pt x="387" y="40"/>
                    <a:pt x="379" y="35"/>
                    <a:pt x="370" y="43"/>
                  </a:cubicBezTo>
                  <a:cubicBezTo>
                    <a:pt x="370" y="43"/>
                    <a:pt x="338" y="75"/>
                    <a:pt x="310" y="100"/>
                  </a:cubicBezTo>
                  <a:cubicBezTo>
                    <a:pt x="284" y="124"/>
                    <a:pt x="257" y="149"/>
                    <a:pt x="248" y="156"/>
                  </a:cubicBezTo>
                  <a:cubicBezTo>
                    <a:pt x="248" y="156"/>
                    <a:pt x="205" y="200"/>
                    <a:pt x="151" y="157"/>
                  </a:cubicBezTo>
                  <a:cubicBezTo>
                    <a:pt x="151" y="157"/>
                    <a:pt x="78" y="99"/>
                    <a:pt x="5" y="0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0" y="22"/>
                    <a:pt x="6" y="30"/>
                  </a:cubicBezTo>
                  <a:cubicBezTo>
                    <a:pt x="6" y="30"/>
                    <a:pt x="63" y="114"/>
                    <a:pt x="133" y="174"/>
                  </a:cubicBezTo>
                  <a:cubicBezTo>
                    <a:pt x="133" y="174"/>
                    <a:pt x="168" y="211"/>
                    <a:pt x="212" y="220"/>
                  </a:cubicBezTo>
                  <a:cubicBezTo>
                    <a:pt x="212" y="220"/>
                    <a:pt x="249" y="229"/>
                    <a:pt x="284" y="202"/>
                  </a:cubicBezTo>
                  <a:cubicBezTo>
                    <a:pt x="301" y="188"/>
                    <a:pt x="338" y="154"/>
                    <a:pt x="369" y="124"/>
                  </a:cubicBezTo>
                  <a:cubicBezTo>
                    <a:pt x="398" y="97"/>
                    <a:pt x="420" y="73"/>
                    <a:pt x="420" y="73"/>
                  </a:cubicBezTo>
                  <a:close/>
                </a:path>
              </a:pathLst>
            </a:custGeom>
            <a:solidFill>
              <a:srgbClr val="0081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2" name="矩形 17"/>
          <p:cNvSpPr/>
          <p:nvPr/>
        </p:nvSpPr>
        <p:spPr bwMode="auto">
          <a:xfrm>
            <a:off x="3064510" y="2230120"/>
            <a:ext cx="7032625" cy="10147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联创</a:t>
            </a:r>
            <a:r>
              <a:rPr 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数据服务中心</a:t>
            </a:r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产品白皮书</a:t>
            </a:r>
            <a:endParaRPr lang="zh-CN" altLang="en-US" sz="4000" b="1" kern="1700" spc="-150" dirty="0">
              <a:solidFill>
                <a:srgbClr val="0480C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TextBox 35"/>
          <p:cNvSpPr txBox="1"/>
          <p:nvPr/>
        </p:nvSpPr>
        <p:spPr>
          <a:xfrm>
            <a:off x="5424777" y="4483999"/>
            <a:ext cx="1491113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187A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b="1" dirty="0">
                <a:solidFill>
                  <a:srgbClr val="187A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rgbClr val="187A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>
                <a:solidFill>
                  <a:srgbClr val="187A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b="1" dirty="0">
              <a:solidFill>
                <a:srgbClr val="187A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7"/>
          <p:cNvSpPr/>
          <p:nvPr/>
        </p:nvSpPr>
        <p:spPr bwMode="auto">
          <a:xfrm>
            <a:off x="4367808" y="2420888"/>
            <a:ext cx="3270422" cy="11988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800" b="1" kern="1700" spc="-150" dirty="0">
                <a:solidFill>
                  <a:srgbClr val="0480C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endParaRPr lang="zh-CN" altLang="en-US" sz="4800" b="1" kern="1700" spc="-150" dirty="0">
              <a:solidFill>
                <a:srgbClr val="0480C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 txBox="1"/>
          <p:nvPr/>
        </p:nvSpPr>
        <p:spPr>
          <a:xfrm>
            <a:off x="927229" y="174096"/>
            <a:ext cx="80021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rtlCol="0">
            <a:spAutoFit/>
          </a:bodyPr>
          <a:lstStyle>
            <a:lvl1pPr marL="411480" indent="-4114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87ABD"/>
              </a:buClr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62000" indent="-304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87ABD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87ABD"/>
              </a:buClr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87ABD"/>
              </a:buClr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87ABD"/>
              </a:buClr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8565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zh-CN" altLang="en-US" sz="2400" b="1" dirty="0">
                <a:solidFill>
                  <a:srgbClr val="0081CC">
                    <a:lumMod val="75000"/>
                  </a:srgbClr>
                </a:solidFill>
                <a:cs typeface="宋体" panose="02010600030101010101" pitchFamily="2" charset="-122"/>
                <a:sym typeface="微软雅黑" panose="020B0503020204020204" pitchFamily="34" charset="-122"/>
              </a:rPr>
              <a:t>目录</a:t>
            </a:r>
            <a:endParaRPr lang="zh-CN" altLang="en-US" sz="2400" b="1" dirty="0">
              <a:solidFill>
                <a:srgbClr val="0081CC">
                  <a:lumMod val="75000"/>
                </a:srgbClr>
              </a:solidFill>
              <a:cs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7" name="AutoShape 391"/>
          <p:cNvSpPr>
            <a:spLocks noChangeArrowheads="1"/>
          </p:cNvSpPr>
          <p:nvPr/>
        </p:nvSpPr>
        <p:spPr bwMode="gray">
          <a:xfrm>
            <a:off x="3637509" y="2385690"/>
            <a:ext cx="4641850" cy="598488"/>
          </a:xfrm>
          <a:prstGeom prst="roundRect">
            <a:avLst>
              <a:gd name="adj" fmla="val 50000"/>
            </a:avLst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 Box 326"/>
          <p:cNvSpPr txBox="1">
            <a:spLocks noChangeArrowheads="1"/>
          </p:cNvSpPr>
          <p:nvPr/>
        </p:nvSpPr>
        <p:spPr bwMode="gray">
          <a:xfrm>
            <a:off x="4247744" y="2488878"/>
            <a:ext cx="3598862" cy="39878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>
                <a:alpha val="20000"/>
              </a:scheme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rgbClr val="0070C0"/>
                </a:solidFill>
                <a:sym typeface="+mn-ea"/>
              </a:rPr>
              <a:t>产品简介及系统架构</a:t>
            </a:r>
            <a:endParaRPr lang="zh-CN" altLang="en-US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19" name="Oval 381"/>
          <p:cNvSpPr>
            <a:spLocks noChangeArrowheads="1"/>
          </p:cNvSpPr>
          <p:nvPr/>
        </p:nvSpPr>
        <p:spPr bwMode="gray">
          <a:xfrm>
            <a:off x="3381921" y="2247578"/>
            <a:ext cx="600075" cy="6159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bg1"/>
              </a:solidFill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AutoShape 391"/>
          <p:cNvSpPr>
            <a:spLocks noChangeArrowheads="1"/>
          </p:cNvSpPr>
          <p:nvPr/>
        </p:nvSpPr>
        <p:spPr bwMode="gray">
          <a:xfrm>
            <a:off x="3637509" y="3088953"/>
            <a:ext cx="4641850" cy="598487"/>
          </a:xfrm>
          <a:prstGeom prst="roundRect">
            <a:avLst>
              <a:gd name="adj" fmla="val 50000"/>
            </a:avLst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latin typeface="Calibri" panose="020F0502020204030204" pitchFamily="34" charset="0"/>
            </a:endParaRPr>
          </a:p>
        </p:txBody>
      </p:sp>
      <p:sp>
        <p:nvSpPr>
          <p:cNvPr id="21" name="Text Box 326"/>
          <p:cNvSpPr txBox="1">
            <a:spLocks noChangeArrowheads="1"/>
          </p:cNvSpPr>
          <p:nvPr/>
        </p:nvSpPr>
        <p:spPr bwMode="gray">
          <a:xfrm>
            <a:off x="4102646" y="3192140"/>
            <a:ext cx="3887788" cy="39878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2400" b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0070C0"/>
                </a:solidFill>
                <a:sym typeface="+mn-ea"/>
              </a:rPr>
              <a:t>应用截图</a:t>
            </a:r>
            <a:endParaRPr lang="zh-CN" altLang="en-US" sz="2000" dirty="0" smtClean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22" name="Oval 381"/>
          <p:cNvSpPr>
            <a:spLocks noChangeArrowheads="1"/>
          </p:cNvSpPr>
          <p:nvPr/>
        </p:nvSpPr>
        <p:spPr bwMode="gray">
          <a:xfrm>
            <a:off x="3381921" y="2950840"/>
            <a:ext cx="600075" cy="6159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2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23" name="AutoShape 391"/>
          <p:cNvSpPr>
            <a:spLocks noChangeArrowheads="1"/>
          </p:cNvSpPr>
          <p:nvPr/>
        </p:nvSpPr>
        <p:spPr bwMode="gray">
          <a:xfrm>
            <a:off x="3637509" y="3789040"/>
            <a:ext cx="4641850" cy="598488"/>
          </a:xfrm>
          <a:prstGeom prst="roundRect">
            <a:avLst>
              <a:gd name="adj" fmla="val 50000"/>
            </a:avLst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latin typeface="Calibri" panose="020F0502020204030204" pitchFamily="34" charset="0"/>
            </a:endParaRPr>
          </a:p>
        </p:txBody>
      </p:sp>
      <p:sp>
        <p:nvSpPr>
          <p:cNvPr id="24" name="Text Box 326"/>
          <p:cNvSpPr txBox="1">
            <a:spLocks noChangeArrowheads="1"/>
          </p:cNvSpPr>
          <p:nvPr/>
        </p:nvSpPr>
        <p:spPr bwMode="gray">
          <a:xfrm>
            <a:off x="4102646" y="3889053"/>
            <a:ext cx="3887788" cy="39878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2000" b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dirty="0" smtClean="0">
                <a:solidFill>
                  <a:srgbClr val="1C7DC0"/>
                </a:solidFill>
                <a:sym typeface="+mn-ea"/>
              </a:rPr>
              <a:t>应用案例</a:t>
            </a:r>
            <a:endParaRPr lang="zh-CN" altLang="en-US" dirty="0"/>
          </a:p>
        </p:txBody>
      </p:sp>
      <p:sp>
        <p:nvSpPr>
          <p:cNvPr id="25" name="Oval 381"/>
          <p:cNvSpPr>
            <a:spLocks noChangeArrowheads="1"/>
          </p:cNvSpPr>
          <p:nvPr/>
        </p:nvSpPr>
        <p:spPr bwMode="gray">
          <a:xfrm>
            <a:off x="3381921" y="3700140"/>
            <a:ext cx="600075" cy="6159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3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 txBox="1"/>
          <p:nvPr/>
        </p:nvSpPr>
        <p:spPr>
          <a:xfrm>
            <a:off x="927229" y="174096"/>
            <a:ext cx="292608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rtlCol="0">
            <a:spAutoFit/>
          </a:bodyPr>
          <a:lstStyle>
            <a:lvl1pPr marL="411480" indent="-4114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87ABD"/>
              </a:buClr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62000" indent="-304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87ABD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87ABD"/>
              </a:buClr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87ABD"/>
              </a:buClr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87ABD"/>
              </a:buClr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1218565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zh-CN" altLang="en-US" sz="2400" b="1">
                <a:solidFill>
                  <a:srgbClr val="0070C0"/>
                </a:solidFill>
                <a:sym typeface="+mn-ea"/>
              </a:rPr>
              <a:t>产品简介及系统架构</a:t>
            </a:r>
            <a:endParaRPr lang="zh-CN" altLang="en-US" sz="2400" b="1" dirty="0">
              <a:solidFill>
                <a:srgbClr val="0070C0"/>
              </a:solidFill>
              <a:sym typeface="+mn-ea"/>
            </a:endParaRPr>
          </a:p>
          <a:p>
            <a:pPr marL="0" indent="0" defTabSz="1218565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zh-CN" altLang="en-US" sz="2400" b="1" dirty="0">
              <a:solidFill>
                <a:srgbClr val="0081CC">
                  <a:lumMod val="75000"/>
                </a:srgbClr>
              </a:solidFill>
              <a:cs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6875" y="1003935"/>
            <a:ext cx="11732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  </a:t>
            </a: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将大数据、</a:t>
            </a:r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AI</a:t>
            </a:r>
            <a:r>
              <a:rPr lang="zh-CN" altLang="en-US" sz="16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、自动化营销与互联网模式营销理念完美结合，打造数字驱动的一站式智能营销管理云平台。实现从客户洞察、活动策划、营销策略匹配、活动执行、效果评估的智能营销闭环流程。帮助企业在合适的渠道、合适的时间为目标用户推荐合适的产品，实现数据驱动型的标靶营销模式，让营销变得更高效、更智能、更简单、更精准。</a:t>
            </a:r>
            <a:endParaRPr lang="zh-CN" altLang="en-US" sz="160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94360" y="1902460"/>
            <a:ext cx="10847705" cy="4844415"/>
            <a:chOff x="1907" y="2489"/>
            <a:chExt cx="16113" cy="8136"/>
          </a:xfrm>
        </p:grpSpPr>
        <p:grpSp>
          <p:nvGrpSpPr>
            <p:cNvPr id="3" name="组合 2"/>
            <p:cNvGrpSpPr/>
            <p:nvPr/>
          </p:nvGrpSpPr>
          <p:grpSpPr>
            <a:xfrm>
              <a:off x="2336" y="3164"/>
              <a:ext cx="1718" cy="707"/>
              <a:chOff x="1000677" y="2609574"/>
              <a:chExt cx="1090991" cy="449239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000677" y="2797401"/>
                <a:ext cx="1090991" cy="261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000" dirty="0"/>
                  <a:t>活动策划人员</a:t>
                </a:r>
                <a:endParaRPr lang="zh-CN" altLang="en-US" sz="1000" dirty="0"/>
              </a:p>
            </p:txBody>
          </p:sp>
          <p:grpSp>
            <p:nvGrpSpPr>
              <p:cNvPr id="90" name="组合 89"/>
              <p:cNvGrpSpPr/>
              <p:nvPr/>
            </p:nvGrpSpPr>
            <p:grpSpPr>
              <a:xfrm>
                <a:off x="1434802" y="2609574"/>
                <a:ext cx="209380" cy="222325"/>
                <a:chOff x="2001608" y="4070826"/>
                <a:chExt cx="563901" cy="598764"/>
              </a:xfrm>
              <a:solidFill>
                <a:srgbClr val="2E75B5"/>
              </a:solidFill>
            </p:grpSpPr>
            <p:sp>
              <p:nvSpPr>
                <p:cNvPr id="91" name="Freeform 5"/>
                <p:cNvSpPr/>
                <p:nvPr/>
              </p:nvSpPr>
              <p:spPr bwMode="auto">
                <a:xfrm>
                  <a:off x="2001608" y="4205491"/>
                  <a:ext cx="335160" cy="464099"/>
                </a:xfrm>
                <a:custGeom>
                  <a:avLst/>
                  <a:gdLst>
                    <a:gd name="T0" fmla="*/ 485 w 485"/>
                    <a:gd name="T1" fmla="*/ 290 h 641"/>
                    <a:gd name="T2" fmla="*/ 459 w 485"/>
                    <a:gd name="T3" fmla="*/ 252 h 641"/>
                    <a:gd name="T4" fmla="*/ 427 w 485"/>
                    <a:gd name="T5" fmla="*/ 217 h 641"/>
                    <a:gd name="T6" fmla="*/ 393 w 485"/>
                    <a:gd name="T7" fmla="*/ 191 h 641"/>
                    <a:gd name="T8" fmla="*/ 354 w 485"/>
                    <a:gd name="T9" fmla="*/ 171 h 641"/>
                    <a:gd name="T10" fmla="*/ 350 w 485"/>
                    <a:gd name="T11" fmla="*/ 133 h 641"/>
                    <a:gd name="T12" fmla="*/ 366 w 485"/>
                    <a:gd name="T13" fmla="*/ 123 h 641"/>
                    <a:gd name="T14" fmla="*/ 393 w 485"/>
                    <a:gd name="T15" fmla="*/ 97 h 641"/>
                    <a:gd name="T16" fmla="*/ 411 w 485"/>
                    <a:gd name="T17" fmla="*/ 66 h 641"/>
                    <a:gd name="T18" fmla="*/ 421 w 485"/>
                    <a:gd name="T19" fmla="*/ 32 h 641"/>
                    <a:gd name="T20" fmla="*/ 421 w 485"/>
                    <a:gd name="T21" fmla="*/ 14 h 641"/>
                    <a:gd name="T22" fmla="*/ 352 w 485"/>
                    <a:gd name="T23" fmla="*/ 0 h 641"/>
                    <a:gd name="T24" fmla="*/ 348 w 485"/>
                    <a:gd name="T25" fmla="*/ 6 h 641"/>
                    <a:gd name="T26" fmla="*/ 332 w 485"/>
                    <a:gd name="T27" fmla="*/ 16 h 641"/>
                    <a:gd name="T28" fmla="*/ 294 w 485"/>
                    <a:gd name="T29" fmla="*/ 26 h 641"/>
                    <a:gd name="T30" fmla="*/ 262 w 485"/>
                    <a:gd name="T31" fmla="*/ 28 h 641"/>
                    <a:gd name="T32" fmla="*/ 205 w 485"/>
                    <a:gd name="T33" fmla="*/ 20 h 641"/>
                    <a:gd name="T34" fmla="*/ 185 w 485"/>
                    <a:gd name="T35" fmla="*/ 12 h 641"/>
                    <a:gd name="T36" fmla="*/ 173 w 485"/>
                    <a:gd name="T37" fmla="*/ 0 h 641"/>
                    <a:gd name="T38" fmla="*/ 108 w 485"/>
                    <a:gd name="T39" fmla="*/ 0 h 641"/>
                    <a:gd name="T40" fmla="*/ 108 w 485"/>
                    <a:gd name="T41" fmla="*/ 14 h 641"/>
                    <a:gd name="T42" fmla="*/ 113 w 485"/>
                    <a:gd name="T43" fmla="*/ 50 h 641"/>
                    <a:gd name="T44" fmla="*/ 127 w 485"/>
                    <a:gd name="T45" fmla="*/ 82 h 641"/>
                    <a:gd name="T46" fmla="*/ 151 w 485"/>
                    <a:gd name="T47" fmla="*/ 111 h 641"/>
                    <a:gd name="T48" fmla="*/ 179 w 485"/>
                    <a:gd name="T49" fmla="*/ 133 h 641"/>
                    <a:gd name="T50" fmla="*/ 177 w 485"/>
                    <a:gd name="T51" fmla="*/ 171 h 641"/>
                    <a:gd name="T52" fmla="*/ 157 w 485"/>
                    <a:gd name="T53" fmla="*/ 179 h 641"/>
                    <a:gd name="T54" fmla="*/ 123 w 485"/>
                    <a:gd name="T55" fmla="*/ 201 h 641"/>
                    <a:gd name="T56" fmla="*/ 90 w 485"/>
                    <a:gd name="T57" fmla="*/ 230 h 641"/>
                    <a:gd name="T58" fmla="*/ 62 w 485"/>
                    <a:gd name="T59" fmla="*/ 262 h 641"/>
                    <a:gd name="T60" fmla="*/ 40 w 485"/>
                    <a:gd name="T61" fmla="*/ 300 h 641"/>
                    <a:gd name="T62" fmla="*/ 22 w 485"/>
                    <a:gd name="T63" fmla="*/ 340 h 641"/>
                    <a:gd name="T64" fmla="*/ 8 w 485"/>
                    <a:gd name="T65" fmla="*/ 387 h 641"/>
                    <a:gd name="T66" fmla="*/ 2 w 485"/>
                    <a:gd name="T67" fmla="*/ 433 h 641"/>
                    <a:gd name="T68" fmla="*/ 0 w 485"/>
                    <a:gd name="T69" fmla="*/ 459 h 641"/>
                    <a:gd name="T70" fmla="*/ 6 w 485"/>
                    <a:gd name="T71" fmla="*/ 514 h 641"/>
                    <a:gd name="T72" fmla="*/ 30 w 485"/>
                    <a:gd name="T73" fmla="*/ 542 h 641"/>
                    <a:gd name="T74" fmla="*/ 88 w 485"/>
                    <a:gd name="T75" fmla="*/ 588 h 641"/>
                    <a:gd name="T76" fmla="*/ 155 w 485"/>
                    <a:gd name="T77" fmla="*/ 620 h 641"/>
                    <a:gd name="T78" fmla="*/ 227 w 485"/>
                    <a:gd name="T79" fmla="*/ 639 h 641"/>
                    <a:gd name="T80" fmla="*/ 266 w 485"/>
                    <a:gd name="T81" fmla="*/ 641 h 641"/>
                    <a:gd name="T82" fmla="*/ 306 w 485"/>
                    <a:gd name="T83" fmla="*/ 639 h 641"/>
                    <a:gd name="T84" fmla="*/ 346 w 485"/>
                    <a:gd name="T85" fmla="*/ 631 h 641"/>
                    <a:gd name="T86" fmla="*/ 385 w 485"/>
                    <a:gd name="T87" fmla="*/ 618 h 641"/>
                    <a:gd name="T88" fmla="*/ 421 w 485"/>
                    <a:gd name="T89" fmla="*/ 600 h 641"/>
                    <a:gd name="T90" fmla="*/ 407 w 485"/>
                    <a:gd name="T91" fmla="*/ 584 h 641"/>
                    <a:gd name="T92" fmla="*/ 389 w 485"/>
                    <a:gd name="T93" fmla="*/ 564 h 641"/>
                    <a:gd name="T94" fmla="*/ 389 w 485"/>
                    <a:gd name="T95" fmla="*/ 560 h 641"/>
                    <a:gd name="T96" fmla="*/ 385 w 485"/>
                    <a:gd name="T97" fmla="*/ 508 h 641"/>
                    <a:gd name="T98" fmla="*/ 387 w 485"/>
                    <a:gd name="T99" fmla="*/ 475 h 641"/>
                    <a:gd name="T100" fmla="*/ 399 w 485"/>
                    <a:gd name="T101" fmla="*/ 413 h 641"/>
                    <a:gd name="T102" fmla="*/ 425 w 485"/>
                    <a:gd name="T103" fmla="*/ 357 h 641"/>
                    <a:gd name="T104" fmla="*/ 463 w 485"/>
                    <a:gd name="T105" fmla="*/ 308 h 641"/>
                    <a:gd name="T106" fmla="*/ 485 w 485"/>
                    <a:gd name="T107" fmla="*/ 290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85" h="641">
                      <a:moveTo>
                        <a:pt x="485" y="290"/>
                      </a:moveTo>
                      <a:lnTo>
                        <a:pt x="485" y="290"/>
                      </a:lnTo>
                      <a:lnTo>
                        <a:pt x="471" y="270"/>
                      </a:lnTo>
                      <a:lnTo>
                        <a:pt x="459" y="252"/>
                      </a:lnTo>
                      <a:lnTo>
                        <a:pt x="443" y="234"/>
                      </a:lnTo>
                      <a:lnTo>
                        <a:pt x="427" y="217"/>
                      </a:lnTo>
                      <a:lnTo>
                        <a:pt x="411" y="203"/>
                      </a:lnTo>
                      <a:lnTo>
                        <a:pt x="393" y="191"/>
                      </a:lnTo>
                      <a:lnTo>
                        <a:pt x="372" y="181"/>
                      </a:lnTo>
                      <a:lnTo>
                        <a:pt x="354" y="171"/>
                      </a:lnTo>
                      <a:lnTo>
                        <a:pt x="314" y="155"/>
                      </a:lnTo>
                      <a:lnTo>
                        <a:pt x="350" y="133"/>
                      </a:lnTo>
                      <a:lnTo>
                        <a:pt x="350" y="133"/>
                      </a:lnTo>
                      <a:lnTo>
                        <a:pt x="366" y="123"/>
                      </a:lnTo>
                      <a:lnTo>
                        <a:pt x="380" y="111"/>
                      </a:lnTo>
                      <a:lnTo>
                        <a:pt x="393" y="97"/>
                      </a:lnTo>
                      <a:lnTo>
                        <a:pt x="403" y="82"/>
                      </a:lnTo>
                      <a:lnTo>
                        <a:pt x="411" y="66"/>
                      </a:lnTo>
                      <a:lnTo>
                        <a:pt x="417" y="50"/>
                      </a:lnTo>
                      <a:lnTo>
                        <a:pt x="421" y="32"/>
                      </a:lnTo>
                      <a:lnTo>
                        <a:pt x="421" y="14"/>
                      </a:lnTo>
                      <a:lnTo>
                        <a:pt x="421" y="14"/>
                      </a:lnTo>
                      <a:lnTo>
                        <a:pt x="421" y="0"/>
                      </a:lnTo>
                      <a:lnTo>
                        <a:pt x="352" y="0"/>
                      </a:lnTo>
                      <a:lnTo>
                        <a:pt x="352" y="0"/>
                      </a:lnTo>
                      <a:lnTo>
                        <a:pt x="348" y="6"/>
                      </a:lnTo>
                      <a:lnTo>
                        <a:pt x="340" y="12"/>
                      </a:lnTo>
                      <a:lnTo>
                        <a:pt x="332" y="16"/>
                      </a:lnTo>
                      <a:lnTo>
                        <a:pt x="320" y="20"/>
                      </a:lnTo>
                      <a:lnTo>
                        <a:pt x="294" y="26"/>
                      </a:lnTo>
                      <a:lnTo>
                        <a:pt x="262" y="28"/>
                      </a:lnTo>
                      <a:lnTo>
                        <a:pt x="262" y="28"/>
                      </a:lnTo>
                      <a:lnTo>
                        <a:pt x="231" y="26"/>
                      </a:lnTo>
                      <a:lnTo>
                        <a:pt x="205" y="20"/>
                      </a:lnTo>
                      <a:lnTo>
                        <a:pt x="193" y="16"/>
                      </a:lnTo>
                      <a:lnTo>
                        <a:pt x="185" y="12"/>
                      </a:lnTo>
                      <a:lnTo>
                        <a:pt x="177" y="6"/>
                      </a:lnTo>
                      <a:lnTo>
                        <a:pt x="173" y="0"/>
                      </a:lnTo>
                      <a:lnTo>
                        <a:pt x="108" y="0"/>
                      </a:lnTo>
                      <a:lnTo>
                        <a:pt x="108" y="0"/>
                      </a:lnTo>
                      <a:lnTo>
                        <a:pt x="108" y="14"/>
                      </a:lnTo>
                      <a:lnTo>
                        <a:pt x="108" y="14"/>
                      </a:lnTo>
                      <a:lnTo>
                        <a:pt x="110" y="32"/>
                      </a:lnTo>
                      <a:lnTo>
                        <a:pt x="113" y="50"/>
                      </a:lnTo>
                      <a:lnTo>
                        <a:pt x="119" y="66"/>
                      </a:lnTo>
                      <a:lnTo>
                        <a:pt x="127" y="82"/>
                      </a:lnTo>
                      <a:lnTo>
                        <a:pt x="139" y="97"/>
                      </a:lnTo>
                      <a:lnTo>
                        <a:pt x="151" y="111"/>
                      </a:lnTo>
                      <a:lnTo>
                        <a:pt x="163" y="123"/>
                      </a:lnTo>
                      <a:lnTo>
                        <a:pt x="179" y="133"/>
                      </a:lnTo>
                      <a:lnTo>
                        <a:pt x="215" y="155"/>
                      </a:lnTo>
                      <a:lnTo>
                        <a:pt x="177" y="171"/>
                      </a:lnTo>
                      <a:lnTo>
                        <a:pt x="177" y="171"/>
                      </a:lnTo>
                      <a:lnTo>
                        <a:pt x="157" y="179"/>
                      </a:lnTo>
                      <a:lnTo>
                        <a:pt x="141" y="189"/>
                      </a:lnTo>
                      <a:lnTo>
                        <a:pt x="123" y="201"/>
                      </a:lnTo>
                      <a:lnTo>
                        <a:pt x="106" y="215"/>
                      </a:lnTo>
                      <a:lnTo>
                        <a:pt x="90" y="230"/>
                      </a:lnTo>
                      <a:lnTo>
                        <a:pt x="76" y="246"/>
                      </a:lnTo>
                      <a:lnTo>
                        <a:pt x="62" y="262"/>
                      </a:lnTo>
                      <a:lnTo>
                        <a:pt x="50" y="280"/>
                      </a:lnTo>
                      <a:lnTo>
                        <a:pt x="40" y="300"/>
                      </a:lnTo>
                      <a:lnTo>
                        <a:pt x="30" y="320"/>
                      </a:lnTo>
                      <a:lnTo>
                        <a:pt x="22" y="340"/>
                      </a:lnTo>
                      <a:lnTo>
                        <a:pt x="14" y="363"/>
                      </a:lnTo>
                      <a:lnTo>
                        <a:pt x="8" y="387"/>
                      </a:lnTo>
                      <a:lnTo>
                        <a:pt x="4" y="409"/>
                      </a:lnTo>
                      <a:lnTo>
                        <a:pt x="2" y="433"/>
                      </a:lnTo>
                      <a:lnTo>
                        <a:pt x="0" y="459"/>
                      </a:lnTo>
                      <a:lnTo>
                        <a:pt x="0" y="459"/>
                      </a:lnTo>
                      <a:lnTo>
                        <a:pt x="2" y="485"/>
                      </a:lnTo>
                      <a:lnTo>
                        <a:pt x="6" y="514"/>
                      </a:lnTo>
                      <a:lnTo>
                        <a:pt x="6" y="514"/>
                      </a:lnTo>
                      <a:lnTo>
                        <a:pt x="30" y="542"/>
                      </a:lnTo>
                      <a:lnTo>
                        <a:pt x="58" y="566"/>
                      </a:lnTo>
                      <a:lnTo>
                        <a:pt x="88" y="588"/>
                      </a:lnTo>
                      <a:lnTo>
                        <a:pt x="121" y="606"/>
                      </a:lnTo>
                      <a:lnTo>
                        <a:pt x="155" y="620"/>
                      </a:lnTo>
                      <a:lnTo>
                        <a:pt x="189" y="633"/>
                      </a:lnTo>
                      <a:lnTo>
                        <a:pt x="227" y="639"/>
                      </a:lnTo>
                      <a:lnTo>
                        <a:pt x="266" y="641"/>
                      </a:lnTo>
                      <a:lnTo>
                        <a:pt x="266" y="641"/>
                      </a:lnTo>
                      <a:lnTo>
                        <a:pt x="286" y="641"/>
                      </a:lnTo>
                      <a:lnTo>
                        <a:pt x="306" y="639"/>
                      </a:lnTo>
                      <a:lnTo>
                        <a:pt x="326" y="635"/>
                      </a:lnTo>
                      <a:lnTo>
                        <a:pt x="346" y="631"/>
                      </a:lnTo>
                      <a:lnTo>
                        <a:pt x="366" y="625"/>
                      </a:lnTo>
                      <a:lnTo>
                        <a:pt x="385" y="618"/>
                      </a:lnTo>
                      <a:lnTo>
                        <a:pt x="403" y="610"/>
                      </a:lnTo>
                      <a:lnTo>
                        <a:pt x="421" y="600"/>
                      </a:lnTo>
                      <a:lnTo>
                        <a:pt x="421" y="600"/>
                      </a:lnTo>
                      <a:lnTo>
                        <a:pt x="407" y="584"/>
                      </a:lnTo>
                      <a:lnTo>
                        <a:pt x="393" y="568"/>
                      </a:lnTo>
                      <a:lnTo>
                        <a:pt x="389" y="564"/>
                      </a:lnTo>
                      <a:lnTo>
                        <a:pt x="389" y="560"/>
                      </a:lnTo>
                      <a:lnTo>
                        <a:pt x="389" y="560"/>
                      </a:lnTo>
                      <a:lnTo>
                        <a:pt x="385" y="534"/>
                      </a:lnTo>
                      <a:lnTo>
                        <a:pt x="385" y="508"/>
                      </a:lnTo>
                      <a:lnTo>
                        <a:pt x="385" y="508"/>
                      </a:lnTo>
                      <a:lnTo>
                        <a:pt x="387" y="475"/>
                      </a:lnTo>
                      <a:lnTo>
                        <a:pt x="391" y="443"/>
                      </a:lnTo>
                      <a:lnTo>
                        <a:pt x="399" y="413"/>
                      </a:lnTo>
                      <a:lnTo>
                        <a:pt x="411" y="383"/>
                      </a:lnTo>
                      <a:lnTo>
                        <a:pt x="425" y="357"/>
                      </a:lnTo>
                      <a:lnTo>
                        <a:pt x="443" y="332"/>
                      </a:lnTo>
                      <a:lnTo>
                        <a:pt x="463" y="308"/>
                      </a:lnTo>
                      <a:lnTo>
                        <a:pt x="485" y="290"/>
                      </a:lnTo>
                      <a:lnTo>
                        <a:pt x="485" y="290"/>
                      </a:ln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rtlCol="0" anchor="t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" name="Freeform 6"/>
                <p:cNvSpPr>
                  <a:spLocks noEditPoints="1"/>
                </p:cNvSpPr>
                <p:nvPr/>
              </p:nvSpPr>
              <p:spPr bwMode="auto">
                <a:xfrm>
                  <a:off x="2062423" y="4070826"/>
                  <a:ext cx="242560" cy="136116"/>
                </a:xfrm>
                <a:custGeom>
                  <a:avLst/>
                  <a:gdLst>
                    <a:gd name="T0" fmla="*/ 176 w 351"/>
                    <a:gd name="T1" fmla="*/ 0 h 188"/>
                    <a:gd name="T2" fmla="*/ 141 w 351"/>
                    <a:gd name="T3" fmla="*/ 5 h 188"/>
                    <a:gd name="T4" fmla="*/ 109 w 351"/>
                    <a:gd name="T5" fmla="*/ 15 h 188"/>
                    <a:gd name="T6" fmla="*/ 81 w 351"/>
                    <a:gd name="T7" fmla="*/ 29 h 188"/>
                    <a:gd name="T8" fmla="*/ 55 w 351"/>
                    <a:gd name="T9" fmla="*/ 49 h 188"/>
                    <a:gd name="T10" fmla="*/ 35 w 351"/>
                    <a:gd name="T11" fmla="*/ 71 h 188"/>
                    <a:gd name="T12" fmla="*/ 16 w 351"/>
                    <a:gd name="T13" fmla="*/ 99 h 188"/>
                    <a:gd name="T14" fmla="*/ 6 w 351"/>
                    <a:gd name="T15" fmla="*/ 129 h 188"/>
                    <a:gd name="T16" fmla="*/ 0 w 351"/>
                    <a:gd name="T17" fmla="*/ 160 h 188"/>
                    <a:gd name="T18" fmla="*/ 85 w 351"/>
                    <a:gd name="T19" fmla="*/ 160 h 188"/>
                    <a:gd name="T20" fmla="*/ 91 w 351"/>
                    <a:gd name="T21" fmla="*/ 166 h 188"/>
                    <a:gd name="T22" fmla="*/ 107 w 351"/>
                    <a:gd name="T23" fmla="*/ 176 h 188"/>
                    <a:gd name="T24" fmla="*/ 143 w 351"/>
                    <a:gd name="T25" fmla="*/ 186 h 188"/>
                    <a:gd name="T26" fmla="*/ 176 w 351"/>
                    <a:gd name="T27" fmla="*/ 188 h 188"/>
                    <a:gd name="T28" fmla="*/ 234 w 351"/>
                    <a:gd name="T29" fmla="*/ 180 h 188"/>
                    <a:gd name="T30" fmla="*/ 254 w 351"/>
                    <a:gd name="T31" fmla="*/ 172 h 188"/>
                    <a:gd name="T32" fmla="*/ 266 w 351"/>
                    <a:gd name="T33" fmla="*/ 160 h 188"/>
                    <a:gd name="T34" fmla="*/ 351 w 351"/>
                    <a:gd name="T35" fmla="*/ 160 h 188"/>
                    <a:gd name="T36" fmla="*/ 349 w 351"/>
                    <a:gd name="T37" fmla="*/ 144 h 188"/>
                    <a:gd name="T38" fmla="*/ 341 w 351"/>
                    <a:gd name="T39" fmla="*/ 113 h 188"/>
                    <a:gd name="T40" fmla="*/ 327 w 351"/>
                    <a:gd name="T41" fmla="*/ 85 h 188"/>
                    <a:gd name="T42" fmla="*/ 307 w 351"/>
                    <a:gd name="T43" fmla="*/ 59 h 188"/>
                    <a:gd name="T44" fmla="*/ 282 w 351"/>
                    <a:gd name="T45" fmla="*/ 37 h 188"/>
                    <a:gd name="T46" fmla="*/ 256 w 351"/>
                    <a:gd name="T47" fmla="*/ 21 h 188"/>
                    <a:gd name="T48" fmla="*/ 226 w 351"/>
                    <a:gd name="T49" fmla="*/ 9 h 188"/>
                    <a:gd name="T50" fmla="*/ 194 w 351"/>
                    <a:gd name="T51" fmla="*/ 3 h 188"/>
                    <a:gd name="T52" fmla="*/ 176 w 351"/>
                    <a:gd name="T53" fmla="*/ 0 h 188"/>
                    <a:gd name="T54" fmla="*/ 176 w 351"/>
                    <a:gd name="T55" fmla="*/ 131 h 188"/>
                    <a:gd name="T56" fmla="*/ 164 w 351"/>
                    <a:gd name="T57" fmla="*/ 129 h 188"/>
                    <a:gd name="T58" fmla="*/ 147 w 351"/>
                    <a:gd name="T59" fmla="*/ 113 h 188"/>
                    <a:gd name="T60" fmla="*/ 145 w 351"/>
                    <a:gd name="T61" fmla="*/ 101 h 188"/>
                    <a:gd name="T62" fmla="*/ 145 w 351"/>
                    <a:gd name="T63" fmla="*/ 95 h 188"/>
                    <a:gd name="T64" fmla="*/ 153 w 351"/>
                    <a:gd name="T65" fmla="*/ 79 h 188"/>
                    <a:gd name="T66" fmla="*/ 170 w 351"/>
                    <a:gd name="T67" fmla="*/ 71 h 188"/>
                    <a:gd name="T68" fmla="*/ 176 w 351"/>
                    <a:gd name="T69" fmla="*/ 71 h 188"/>
                    <a:gd name="T70" fmla="*/ 188 w 351"/>
                    <a:gd name="T71" fmla="*/ 73 h 188"/>
                    <a:gd name="T72" fmla="*/ 204 w 351"/>
                    <a:gd name="T73" fmla="*/ 89 h 188"/>
                    <a:gd name="T74" fmla="*/ 206 w 351"/>
                    <a:gd name="T75" fmla="*/ 101 h 188"/>
                    <a:gd name="T76" fmla="*/ 206 w 351"/>
                    <a:gd name="T77" fmla="*/ 107 h 188"/>
                    <a:gd name="T78" fmla="*/ 198 w 351"/>
                    <a:gd name="T79" fmla="*/ 123 h 188"/>
                    <a:gd name="T80" fmla="*/ 182 w 351"/>
                    <a:gd name="T81" fmla="*/ 131 h 188"/>
                    <a:gd name="T82" fmla="*/ 176 w 351"/>
                    <a:gd name="T83" fmla="*/ 131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1" h="188">
                      <a:moveTo>
                        <a:pt x="176" y="0"/>
                      </a:moveTo>
                      <a:lnTo>
                        <a:pt x="176" y="0"/>
                      </a:lnTo>
                      <a:lnTo>
                        <a:pt x="157" y="3"/>
                      </a:lnTo>
                      <a:lnTo>
                        <a:pt x="141" y="5"/>
                      </a:lnTo>
                      <a:lnTo>
                        <a:pt x="125" y="9"/>
                      </a:lnTo>
                      <a:lnTo>
                        <a:pt x="109" y="15"/>
                      </a:lnTo>
                      <a:lnTo>
                        <a:pt x="95" y="21"/>
                      </a:lnTo>
                      <a:lnTo>
                        <a:pt x="81" y="29"/>
                      </a:lnTo>
                      <a:lnTo>
                        <a:pt x="69" y="37"/>
                      </a:lnTo>
                      <a:lnTo>
                        <a:pt x="55" y="49"/>
                      </a:lnTo>
                      <a:lnTo>
                        <a:pt x="45" y="59"/>
                      </a:lnTo>
                      <a:lnTo>
                        <a:pt x="35" y="71"/>
                      </a:lnTo>
                      <a:lnTo>
                        <a:pt x="25" y="85"/>
                      </a:lnTo>
                      <a:lnTo>
                        <a:pt x="16" y="99"/>
                      </a:lnTo>
                      <a:lnTo>
                        <a:pt x="10" y="113"/>
                      </a:lnTo>
                      <a:lnTo>
                        <a:pt x="6" y="129"/>
                      </a:lnTo>
                      <a:lnTo>
                        <a:pt x="2" y="144"/>
                      </a:lnTo>
                      <a:lnTo>
                        <a:pt x="0" y="160"/>
                      </a:lnTo>
                      <a:lnTo>
                        <a:pt x="22" y="160"/>
                      </a:lnTo>
                      <a:lnTo>
                        <a:pt x="85" y="160"/>
                      </a:lnTo>
                      <a:lnTo>
                        <a:pt x="85" y="160"/>
                      </a:lnTo>
                      <a:lnTo>
                        <a:pt x="91" y="166"/>
                      </a:lnTo>
                      <a:lnTo>
                        <a:pt x="97" y="172"/>
                      </a:lnTo>
                      <a:lnTo>
                        <a:pt x="107" y="176"/>
                      </a:lnTo>
                      <a:lnTo>
                        <a:pt x="117" y="180"/>
                      </a:lnTo>
                      <a:lnTo>
                        <a:pt x="143" y="186"/>
                      </a:lnTo>
                      <a:lnTo>
                        <a:pt x="176" y="188"/>
                      </a:lnTo>
                      <a:lnTo>
                        <a:pt x="176" y="188"/>
                      </a:lnTo>
                      <a:lnTo>
                        <a:pt x="206" y="186"/>
                      </a:lnTo>
                      <a:lnTo>
                        <a:pt x="234" y="180"/>
                      </a:lnTo>
                      <a:lnTo>
                        <a:pt x="244" y="176"/>
                      </a:lnTo>
                      <a:lnTo>
                        <a:pt x="254" y="172"/>
                      </a:lnTo>
                      <a:lnTo>
                        <a:pt x="260" y="166"/>
                      </a:lnTo>
                      <a:lnTo>
                        <a:pt x="266" y="160"/>
                      </a:lnTo>
                      <a:lnTo>
                        <a:pt x="335" y="160"/>
                      </a:lnTo>
                      <a:lnTo>
                        <a:pt x="351" y="160"/>
                      </a:lnTo>
                      <a:lnTo>
                        <a:pt x="351" y="160"/>
                      </a:lnTo>
                      <a:lnTo>
                        <a:pt x="349" y="144"/>
                      </a:lnTo>
                      <a:lnTo>
                        <a:pt x="345" y="129"/>
                      </a:lnTo>
                      <a:lnTo>
                        <a:pt x="341" y="113"/>
                      </a:lnTo>
                      <a:lnTo>
                        <a:pt x="333" y="99"/>
                      </a:lnTo>
                      <a:lnTo>
                        <a:pt x="327" y="85"/>
                      </a:lnTo>
                      <a:lnTo>
                        <a:pt x="317" y="71"/>
                      </a:lnTo>
                      <a:lnTo>
                        <a:pt x="307" y="59"/>
                      </a:lnTo>
                      <a:lnTo>
                        <a:pt x="294" y="49"/>
                      </a:lnTo>
                      <a:lnTo>
                        <a:pt x="282" y="37"/>
                      </a:lnTo>
                      <a:lnTo>
                        <a:pt x="270" y="29"/>
                      </a:lnTo>
                      <a:lnTo>
                        <a:pt x="256" y="21"/>
                      </a:lnTo>
                      <a:lnTo>
                        <a:pt x="242" y="15"/>
                      </a:lnTo>
                      <a:lnTo>
                        <a:pt x="226" y="9"/>
                      </a:lnTo>
                      <a:lnTo>
                        <a:pt x="210" y="5"/>
                      </a:lnTo>
                      <a:lnTo>
                        <a:pt x="194" y="3"/>
                      </a:lnTo>
                      <a:lnTo>
                        <a:pt x="176" y="0"/>
                      </a:lnTo>
                      <a:lnTo>
                        <a:pt x="176" y="0"/>
                      </a:lnTo>
                      <a:close/>
                      <a:moveTo>
                        <a:pt x="176" y="131"/>
                      </a:moveTo>
                      <a:lnTo>
                        <a:pt x="176" y="131"/>
                      </a:lnTo>
                      <a:lnTo>
                        <a:pt x="170" y="131"/>
                      </a:lnTo>
                      <a:lnTo>
                        <a:pt x="164" y="129"/>
                      </a:lnTo>
                      <a:lnTo>
                        <a:pt x="153" y="123"/>
                      </a:lnTo>
                      <a:lnTo>
                        <a:pt x="147" y="113"/>
                      </a:lnTo>
                      <a:lnTo>
                        <a:pt x="145" y="107"/>
                      </a:lnTo>
                      <a:lnTo>
                        <a:pt x="145" y="101"/>
                      </a:lnTo>
                      <a:lnTo>
                        <a:pt x="145" y="101"/>
                      </a:lnTo>
                      <a:lnTo>
                        <a:pt x="145" y="95"/>
                      </a:lnTo>
                      <a:lnTo>
                        <a:pt x="147" y="89"/>
                      </a:lnTo>
                      <a:lnTo>
                        <a:pt x="153" y="79"/>
                      </a:lnTo>
                      <a:lnTo>
                        <a:pt x="164" y="73"/>
                      </a:lnTo>
                      <a:lnTo>
                        <a:pt x="170" y="71"/>
                      </a:lnTo>
                      <a:lnTo>
                        <a:pt x="176" y="71"/>
                      </a:lnTo>
                      <a:lnTo>
                        <a:pt x="176" y="71"/>
                      </a:lnTo>
                      <a:lnTo>
                        <a:pt x="182" y="71"/>
                      </a:lnTo>
                      <a:lnTo>
                        <a:pt x="188" y="73"/>
                      </a:lnTo>
                      <a:lnTo>
                        <a:pt x="198" y="79"/>
                      </a:lnTo>
                      <a:lnTo>
                        <a:pt x="204" y="89"/>
                      </a:lnTo>
                      <a:lnTo>
                        <a:pt x="206" y="95"/>
                      </a:lnTo>
                      <a:lnTo>
                        <a:pt x="206" y="101"/>
                      </a:lnTo>
                      <a:lnTo>
                        <a:pt x="206" y="101"/>
                      </a:lnTo>
                      <a:lnTo>
                        <a:pt x="206" y="107"/>
                      </a:lnTo>
                      <a:lnTo>
                        <a:pt x="204" y="113"/>
                      </a:lnTo>
                      <a:lnTo>
                        <a:pt x="198" y="123"/>
                      </a:lnTo>
                      <a:lnTo>
                        <a:pt x="188" y="129"/>
                      </a:lnTo>
                      <a:lnTo>
                        <a:pt x="182" y="131"/>
                      </a:lnTo>
                      <a:lnTo>
                        <a:pt x="176" y="131"/>
                      </a:lnTo>
                      <a:lnTo>
                        <a:pt x="176" y="131"/>
                      </a:ln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rtlCol="0" anchor="t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3" name="Freeform 7"/>
                <p:cNvSpPr/>
                <p:nvPr/>
              </p:nvSpPr>
              <p:spPr bwMode="auto">
                <a:xfrm>
                  <a:off x="2302218" y="4326406"/>
                  <a:ext cx="263291" cy="334499"/>
                </a:xfrm>
                <a:custGeom>
                  <a:avLst/>
                  <a:gdLst>
                    <a:gd name="T0" fmla="*/ 226 w 381"/>
                    <a:gd name="T1" fmla="*/ 111 h 462"/>
                    <a:gd name="T2" fmla="*/ 252 w 381"/>
                    <a:gd name="T3" fmla="*/ 95 h 462"/>
                    <a:gd name="T4" fmla="*/ 274 w 381"/>
                    <a:gd name="T5" fmla="*/ 79 h 462"/>
                    <a:gd name="T6" fmla="*/ 290 w 381"/>
                    <a:gd name="T7" fmla="*/ 59 h 462"/>
                    <a:gd name="T8" fmla="*/ 300 w 381"/>
                    <a:gd name="T9" fmla="*/ 36 h 462"/>
                    <a:gd name="T10" fmla="*/ 304 w 381"/>
                    <a:gd name="T11" fmla="*/ 10 h 462"/>
                    <a:gd name="T12" fmla="*/ 302 w 381"/>
                    <a:gd name="T13" fmla="*/ 0 h 462"/>
                    <a:gd name="T14" fmla="*/ 254 w 381"/>
                    <a:gd name="T15" fmla="*/ 0 h 462"/>
                    <a:gd name="T16" fmla="*/ 250 w 381"/>
                    <a:gd name="T17" fmla="*/ 4 h 462"/>
                    <a:gd name="T18" fmla="*/ 232 w 381"/>
                    <a:gd name="T19" fmla="*/ 14 h 462"/>
                    <a:gd name="T20" fmla="*/ 191 w 381"/>
                    <a:gd name="T21" fmla="*/ 20 h 462"/>
                    <a:gd name="T22" fmla="*/ 169 w 381"/>
                    <a:gd name="T23" fmla="*/ 18 h 462"/>
                    <a:gd name="T24" fmla="*/ 137 w 381"/>
                    <a:gd name="T25" fmla="*/ 8 h 462"/>
                    <a:gd name="T26" fmla="*/ 127 w 381"/>
                    <a:gd name="T27" fmla="*/ 0 h 462"/>
                    <a:gd name="T28" fmla="*/ 78 w 381"/>
                    <a:gd name="T29" fmla="*/ 0 h 462"/>
                    <a:gd name="T30" fmla="*/ 78 w 381"/>
                    <a:gd name="T31" fmla="*/ 10 h 462"/>
                    <a:gd name="T32" fmla="*/ 78 w 381"/>
                    <a:gd name="T33" fmla="*/ 22 h 462"/>
                    <a:gd name="T34" fmla="*/ 84 w 381"/>
                    <a:gd name="T35" fmla="*/ 48 h 462"/>
                    <a:gd name="T36" fmla="*/ 99 w 381"/>
                    <a:gd name="T37" fmla="*/ 71 h 462"/>
                    <a:gd name="T38" fmla="*/ 117 w 381"/>
                    <a:gd name="T39" fmla="*/ 89 h 462"/>
                    <a:gd name="T40" fmla="*/ 155 w 381"/>
                    <a:gd name="T41" fmla="*/ 111 h 462"/>
                    <a:gd name="T42" fmla="*/ 127 w 381"/>
                    <a:gd name="T43" fmla="*/ 123 h 462"/>
                    <a:gd name="T44" fmla="*/ 101 w 381"/>
                    <a:gd name="T45" fmla="*/ 137 h 462"/>
                    <a:gd name="T46" fmla="*/ 54 w 381"/>
                    <a:gd name="T47" fmla="*/ 175 h 462"/>
                    <a:gd name="T48" fmla="*/ 20 w 381"/>
                    <a:gd name="T49" fmla="*/ 230 h 462"/>
                    <a:gd name="T50" fmla="*/ 2 w 381"/>
                    <a:gd name="T51" fmla="*/ 294 h 462"/>
                    <a:gd name="T52" fmla="*/ 0 w 381"/>
                    <a:gd name="T53" fmla="*/ 331 h 462"/>
                    <a:gd name="T54" fmla="*/ 0 w 381"/>
                    <a:gd name="T55" fmla="*/ 349 h 462"/>
                    <a:gd name="T56" fmla="*/ 4 w 381"/>
                    <a:gd name="T57" fmla="*/ 369 h 462"/>
                    <a:gd name="T58" fmla="*/ 42 w 381"/>
                    <a:gd name="T59" fmla="*/ 407 h 462"/>
                    <a:gd name="T60" fmla="*/ 87 w 381"/>
                    <a:gd name="T61" fmla="*/ 435 h 462"/>
                    <a:gd name="T62" fmla="*/ 137 w 381"/>
                    <a:gd name="T63" fmla="*/ 453 h 462"/>
                    <a:gd name="T64" fmla="*/ 191 w 381"/>
                    <a:gd name="T65" fmla="*/ 462 h 462"/>
                    <a:gd name="T66" fmla="*/ 191 w 381"/>
                    <a:gd name="T67" fmla="*/ 462 h 462"/>
                    <a:gd name="T68" fmla="*/ 217 w 381"/>
                    <a:gd name="T69" fmla="*/ 460 h 462"/>
                    <a:gd name="T70" fmla="*/ 270 w 381"/>
                    <a:gd name="T71" fmla="*/ 445 h 462"/>
                    <a:gd name="T72" fmla="*/ 318 w 381"/>
                    <a:gd name="T73" fmla="*/ 423 h 462"/>
                    <a:gd name="T74" fmla="*/ 361 w 381"/>
                    <a:gd name="T75" fmla="*/ 389 h 462"/>
                    <a:gd name="T76" fmla="*/ 379 w 381"/>
                    <a:gd name="T77" fmla="*/ 369 h 462"/>
                    <a:gd name="T78" fmla="*/ 381 w 381"/>
                    <a:gd name="T79" fmla="*/ 331 h 462"/>
                    <a:gd name="T80" fmla="*/ 381 w 381"/>
                    <a:gd name="T81" fmla="*/ 312 h 462"/>
                    <a:gd name="T82" fmla="*/ 371 w 381"/>
                    <a:gd name="T83" fmla="*/ 260 h 462"/>
                    <a:gd name="T84" fmla="*/ 344 w 381"/>
                    <a:gd name="T85" fmla="*/ 202 h 462"/>
                    <a:gd name="T86" fmla="*/ 304 w 381"/>
                    <a:gd name="T87" fmla="*/ 155 h 462"/>
                    <a:gd name="T88" fmla="*/ 268 w 381"/>
                    <a:gd name="T89" fmla="*/ 129 h 462"/>
                    <a:gd name="T90" fmla="*/ 254 w 381"/>
                    <a:gd name="T91" fmla="*/ 123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381" h="462">
                      <a:moveTo>
                        <a:pt x="254" y="123"/>
                      </a:moveTo>
                      <a:lnTo>
                        <a:pt x="226" y="111"/>
                      </a:lnTo>
                      <a:lnTo>
                        <a:pt x="252" y="95"/>
                      </a:lnTo>
                      <a:lnTo>
                        <a:pt x="252" y="95"/>
                      </a:lnTo>
                      <a:lnTo>
                        <a:pt x="264" y="89"/>
                      </a:lnTo>
                      <a:lnTo>
                        <a:pt x="274" y="79"/>
                      </a:lnTo>
                      <a:lnTo>
                        <a:pt x="282" y="71"/>
                      </a:lnTo>
                      <a:lnTo>
                        <a:pt x="290" y="59"/>
                      </a:lnTo>
                      <a:lnTo>
                        <a:pt x="296" y="48"/>
                      </a:lnTo>
                      <a:lnTo>
                        <a:pt x="300" y="36"/>
                      </a:lnTo>
                      <a:lnTo>
                        <a:pt x="302" y="22"/>
                      </a:lnTo>
                      <a:lnTo>
                        <a:pt x="304" y="10"/>
                      </a:lnTo>
                      <a:lnTo>
                        <a:pt x="302" y="0"/>
                      </a:lnTo>
                      <a:lnTo>
                        <a:pt x="302" y="0"/>
                      </a:lnTo>
                      <a:lnTo>
                        <a:pt x="258" y="0"/>
                      </a:lnTo>
                      <a:lnTo>
                        <a:pt x="254" y="0"/>
                      </a:lnTo>
                      <a:lnTo>
                        <a:pt x="254" y="0"/>
                      </a:lnTo>
                      <a:lnTo>
                        <a:pt x="250" y="4"/>
                      </a:lnTo>
                      <a:lnTo>
                        <a:pt x="246" y="8"/>
                      </a:lnTo>
                      <a:lnTo>
                        <a:pt x="232" y="14"/>
                      </a:lnTo>
                      <a:lnTo>
                        <a:pt x="211" y="18"/>
                      </a:lnTo>
                      <a:lnTo>
                        <a:pt x="191" y="20"/>
                      </a:lnTo>
                      <a:lnTo>
                        <a:pt x="191" y="20"/>
                      </a:lnTo>
                      <a:lnTo>
                        <a:pt x="169" y="18"/>
                      </a:lnTo>
                      <a:lnTo>
                        <a:pt x="151" y="14"/>
                      </a:lnTo>
                      <a:lnTo>
                        <a:pt x="137" y="8"/>
                      </a:lnTo>
                      <a:lnTo>
                        <a:pt x="131" y="4"/>
                      </a:lnTo>
                      <a:lnTo>
                        <a:pt x="127" y="0"/>
                      </a:lnTo>
                      <a:lnTo>
                        <a:pt x="125" y="0"/>
                      </a:lnTo>
                      <a:lnTo>
                        <a:pt x="78" y="0"/>
                      </a:lnTo>
                      <a:lnTo>
                        <a:pt x="78" y="0"/>
                      </a:lnTo>
                      <a:lnTo>
                        <a:pt x="78" y="10"/>
                      </a:lnTo>
                      <a:lnTo>
                        <a:pt x="78" y="10"/>
                      </a:lnTo>
                      <a:lnTo>
                        <a:pt x="78" y="22"/>
                      </a:lnTo>
                      <a:lnTo>
                        <a:pt x="80" y="36"/>
                      </a:lnTo>
                      <a:lnTo>
                        <a:pt x="84" y="48"/>
                      </a:lnTo>
                      <a:lnTo>
                        <a:pt x="91" y="59"/>
                      </a:lnTo>
                      <a:lnTo>
                        <a:pt x="99" y="71"/>
                      </a:lnTo>
                      <a:lnTo>
                        <a:pt x="107" y="79"/>
                      </a:lnTo>
                      <a:lnTo>
                        <a:pt x="117" y="89"/>
                      </a:lnTo>
                      <a:lnTo>
                        <a:pt x="129" y="95"/>
                      </a:lnTo>
                      <a:lnTo>
                        <a:pt x="155" y="111"/>
                      </a:lnTo>
                      <a:lnTo>
                        <a:pt x="127" y="123"/>
                      </a:lnTo>
                      <a:lnTo>
                        <a:pt x="127" y="123"/>
                      </a:lnTo>
                      <a:lnTo>
                        <a:pt x="113" y="129"/>
                      </a:lnTo>
                      <a:lnTo>
                        <a:pt x="101" y="137"/>
                      </a:lnTo>
                      <a:lnTo>
                        <a:pt x="76" y="155"/>
                      </a:lnTo>
                      <a:lnTo>
                        <a:pt x="54" y="175"/>
                      </a:lnTo>
                      <a:lnTo>
                        <a:pt x="36" y="202"/>
                      </a:lnTo>
                      <a:lnTo>
                        <a:pt x="20" y="230"/>
                      </a:lnTo>
                      <a:lnTo>
                        <a:pt x="10" y="260"/>
                      </a:lnTo>
                      <a:lnTo>
                        <a:pt x="2" y="294"/>
                      </a:lnTo>
                      <a:lnTo>
                        <a:pt x="0" y="312"/>
                      </a:lnTo>
                      <a:lnTo>
                        <a:pt x="0" y="331"/>
                      </a:lnTo>
                      <a:lnTo>
                        <a:pt x="0" y="331"/>
                      </a:lnTo>
                      <a:lnTo>
                        <a:pt x="0" y="349"/>
                      </a:lnTo>
                      <a:lnTo>
                        <a:pt x="4" y="369"/>
                      </a:lnTo>
                      <a:lnTo>
                        <a:pt x="4" y="369"/>
                      </a:lnTo>
                      <a:lnTo>
                        <a:pt x="22" y="389"/>
                      </a:lnTo>
                      <a:lnTo>
                        <a:pt x="42" y="407"/>
                      </a:lnTo>
                      <a:lnTo>
                        <a:pt x="62" y="423"/>
                      </a:lnTo>
                      <a:lnTo>
                        <a:pt x="87" y="435"/>
                      </a:lnTo>
                      <a:lnTo>
                        <a:pt x="111" y="445"/>
                      </a:lnTo>
                      <a:lnTo>
                        <a:pt x="137" y="453"/>
                      </a:lnTo>
                      <a:lnTo>
                        <a:pt x="163" y="460"/>
                      </a:lnTo>
                      <a:lnTo>
                        <a:pt x="191" y="462"/>
                      </a:lnTo>
                      <a:lnTo>
                        <a:pt x="191" y="462"/>
                      </a:lnTo>
                      <a:lnTo>
                        <a:pt x="191" y="462"/>
                      </a:lnTo>
                      <a:lnTo>
                        <a:pt x="191" y="462"/>
                      </a:lnTo>
                      <a:lnTo>
                        <a:pt x="217" y="460"/>
                      </a:lnTo>
                      <a:lnTo>
                        <a:pt x="246" y="453"/>
                      </a:lnTo>
                      <a:lnTo>
                        <a:pt x="270" y="445"/>
                      </a:lnTo>
                      <a:lnTo>
                        <a:pt x="294" y="435"/>
                      </a:lnTo>
                      <a:lnTo>
                        <a:pt x="318" y="423"/>
                      </a:lnTo>
                      <a:lnTo>
                        <a:pt x="340" y="407"/>
                      </a:lnTo>
                      <a:lnTo>
                        <a:pt x="361" y="389"/>
                      </a:lnTo>
                      <a:lnTo>
                        <a:pt x="379" y="369"/>
                      </a:lnTo>
                      <a:lnTo>
                        <a:pt x="379" y="369"/>
                      </a:lnTo>
                      <a:lnTo>
                        <a:pt x="381" y="349"/>
                      </a:lnTo>
                      <a:lnTo>
                        <a:pt x="381" y="331"/>
                      </a:lnTo>
                      <a:lnTo>
                        <a:pt x="381" y="331"/>
                      </a:lnTo>
                      <a:lnTo>
                        <a:pt x="381" y="312"/>
                      </a:lnTo>
                      <a:lnTo>
                        <a:pt x="379" y="294"/>
                      </a:lnTo>
                      <a:lnTo>
                        <a:pt x="371" y="260"/>
                      </a:lnTo>
                      <a:lnTo>
                        <a:pt x="361" y="230"/>
                      </a:lnTo>
                      <a:lnTo>
                        <a:pt x="344" y="202"/>
                      </a:lnTo>
                      <a:lnTo>
                        <a:pt x="326" y="175"/>
                      </a:lnTo>
                      <a:lnTo>
                        <a:pt x="304" y="155"/>
                      </a:lnTo>
                      <a:lnTo>
                        <a:pt x="280" y="137"/>
                      </a:lnTo>
                      <a:lnTo>
                        <a:pt x="268" y="129"/>
                      </a:lnTo>
                      <a:lnTo>
                        <a:pt x="254" y="123"/>
                      </a:lnTo>
                      <a:lnTo>
                        <a:pt x="254" y="123"/>
                      </a:ln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rtlCol="0" anchor="t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4" name="Freeform 8"/>
                <p:cNvSpPr>
                  <a:spLocks noEditPoints="1"/>
                </p:cNvSpPr>
                <p:nvPr/>
              </p:nvSpPr>
              <p:spPr bwMode="auto">
                <a:xfrm>
                  <a:off x="2345063" y="4224319"/>
                  <a:ext cx="175527" cy="97743"/>
                </a:xfrm>
                <a:custGeom>
                  <a:avLst/>
                  <a:gdLst>
                    <a:gd name="T0" fmla="*/ 127 w 254"/>
                    <a:gd name="T1" fmla="*/ 0 h 135"/>
                    <a:gd name="T2" fmla="*/ 127 w 254"/>
                    <a:gd name="T3" fmla="*/ 0 h 135"/>
                    <a:gd name="T4" fmla="*/ 103 w 254"/>
                    <a:gd name="T5" fmla="*/ 2 h 135"/>
                    <a:gd name="T6" fmla="*/ 81 w 254"/>
                    <a:gd name="T7" fmla="*/ 10 h 135"/>
                    <a:gd name="T8" fmla="*/ 59 w 254"/>
                    <a:gd name="T9" fmla="*/ 20 h 135"/>
                    <a:gd name="T10" fmla="*/ 41 w 254"/>
                    <a:gd name="T11" fmla="*/ 34 h 135"/>
                    <a:gd name="T12" fmla="*/ 27 w 254"/>
                    <a:gd name="T13" fmla="*/ 50 h 135"/>
                    <a:gd name="T14" fmla="*/ 14 w 254"/>
                    <a:gd name="T15" fmla="*/ 71 h 135"/>
                    <a:gd name="T16" fmla="*/ 4 w 254"/>
                    <a:gd name="T17" fmla="*/ 93 h 135"/>
                    <a:gd name="T18" fmla="*/ 0 w 254"/>
                    <a:gd name="T19" fmla="*/ 115 h 135"/>
                    <a:gd name="T20" fmla="*/ 16 w 254"/>
                    <a:gd name="T21" fmla="*/ 115 h 135"/>
                    <a:gd name="T22" fmla="*/ 63 w 254"/>
                    <a:gd name="T23" fmla="*/ 115 h 135"/>
                    <a:gd name="T24" fmla="*/ 63 w 254"/>
                    <a:gd name="T25" fmla="*/ 115 h 135"/>
                    <a:gd name="T26" fmla="*/ 67 w 254"/>
                    <a:gd name="T27" fmla="*/ 119 h 135"/>
                    <a:gd name="T28" fmla="*/ 71 w 254"/>
                    <a:gd name="T29" fmla="*/ 123 h 135"/>
                    <a:gd name="T30" fmla="*/ 85 w 254"/>
                    <a:gd name="T31" fmla="*/ 129 h 135"/>
                    <a:gd name="T32" fmla="*/ 105 w 254"/>
                    <a:gd name="T33" fmla="*/ 133 h 135"/>
                    <a:gd name="T34" fmla="*/ 127 w 254"/>
                    <a:gd name="T35" fmla="*/ 135 h 135"/>
                    <a:gd name="T36" fmla="*/ 127 w 254"/>
                    <a:gd name="T37" fmla="*/ 135 h 135"/>
                    <a:gd name="T38" fmla="*/ 149 w 254"/>
                    <a:gd name="T39" fmla="*/ 133 h 135"/>
                    <a:gd name="T40" fmla="*/ 170 w 254"/>
                    <a:gd name="T41" fmla="*/ 129 h 135"/>
                    <a:gd name="T42" fmla="*/ 184 w 254"/>
                    <a:gd name="T43" fmla="*/ 123 h 135"/>
                    <a:gd name="T44" fmla="*/ 188 w 254"/>
                    <a:gd name="T45" fmla="*/ 119 h 135"/>
                    <a:gd name="T46" fmla="*/ 192 w 254"/>
                    <a:gd name="T47" fmla="*/ 115 h 135"/>
                    <a:gd name="T48" fmla="*/ 242 w 254"/>
                    <a:gd name="T49" fmla="*/ 115 h 135"/>
                    <a:gd name="T50" fmla="*/ 254 w 254"/>
                    <a:gd name="T51" fmla="*/ 115 h 135"/>
                    <a:gd name="T52" fmla="*/ 254 w 254"/>
                    <a:gd name="T53" fmla="*/ 115 h 135"/>
                    <a:gd name="T54" fmla="*/ 250 w 254"/>
                    <a:gd name="T55" fmla="*/ 93 h 135"/>
                    <a:gd name="T56" fmla="*/ 240 w 254"/>
                    <a:gd name="T57" fmla="*/ 71 h 135"/>
                    <a:gd name="T58" fmla="*/ 228 w 254"/>
                    <a:gd name="T59" fmla="*/ 50 h 135"/>
                    <a:gd name="T60" fmla="*/ 214 w 254"/>
                    <a:gd name="T61" fmla="*/ 34 h 135"/>
                    <a:gd name="T62" fmla="*/ 196 w 254"/>
                    <a:gd name="T63" fmla="*/ 20 h 135"/>
                    <a:gd name="T64" fmla="*/ 174 w 254"/>
                    <a:gd name="T65" fmla="*/ 10 h 135"/>
                    <a:gd name="T66" fmla="*/ 151 w 254"/>
                    <a:gd name="T67" fmla="*/ 2 h 135"/>
                    <a:gd name="T68" fmla="*/ 127 w 254"/>
                    <a:gd name="T69" fmla="*/ 0 h 135"/>
                    <a:gd name="T70" fmla="*/ 127 w 254"/>
                    <a:gd name="T71" fmla="*/ 0 h 135"/>
                    <a:gd name="T72" fmla="*/ 127 w 254"/>
                    <a:gd name="T73" fmla="*/ 95 h 135"/>
                    <a:gd name="T74" fmla="*/ 127 w 254"/>
                    <a:gd name="T75" fmla="*/ 95 h 135"/>
                    <a:gd name="T76" fmla="*/ 119 w 254"/>
                    <a:gd name="T77" fmla="*/ 93 h 135"/>
                    <a:gd name="T78" fmla="*/ 111 w 254"/>
                    <a:gd name="T79" fmla="*/ 89 h 135"/>
                    <a:gd name="T80" fmla="*/ 107 w 254"/>
                    <a:gd name="T81" fmla="*/ 81 h 135"/>
                    <a:gd name="T82" fmla="*/ 105 w 254"/>
                    <a:gd name="T83" fmla="*/ 73 h 135"/>
                    <a:gd name="T84" fmla="*/ 105 w 254"/>
                    <a:gd name="T85" fmla="*/ 73 h 135"/>
                    <a:gd name="T86" fmla="*/ 107 w 254"/>
                    <a:gd name="T87" fmla="*/ 65 h 135"/>
                    <a:gd name="T88" fmla="*/ 111 w 254"/>
                    <a:gd name="T89" fmla="*/ 56 h 135"/>
                    <a:gd name="T90" fmla="*/ 119 w 254"/>
                    <a:gd name="T91" fmla="*/ 52 h 135"/>
                    <a:gd name="T92" fmla="*/ 127 w 254"/>
                    <a:gd name="T93" fmla="*/ 50 h 135"/>
                    <a:gd name="T94" fmla="*/ 127 w 254"/>
                    <a:gd name="T95" fmla="*/ 50 h 135"/>
                    <a:gd name="T96" fmla="*/ 135 w 254"/>
                    <a:gd name="T97" fmla="*/ 52 h 135"/>
                    <a:gd name="T98" fmla="*/ 143 w 254"/>
                    <a:gd name="T99" fmla="*/ 56 h 135"/>
                    <a:gd name="T100" fmla="*/ 147 w 254"/>
                    <a:gd name="T101" fmla="*/ 65 h 135"/>
                    <a:gd name="T102" fmla="*/ 149 w 254"/>
                    <a:gd name="T103" fmla="*/ 73 h 135"/>
                    <a:gd name="T104" fmla="*/ 149 w 254"/>
                    <a:gd name="T105" fmla="*/ 73 h 135"/>
                    <a:gd name="T106" fmla="*/ 147 w 254"/>
                    <a:gd name="T107" fmla="*/ 81 h 135"/>
                    <a:gd name="T108" fmla="*/ 143 w 254"/>
                    <a:gd name="T109" fmla="*/ 89 h 135"/>
                    <a:gd name="T110" fmla="*/ 135 w 254"/>
                    <a:gd name="T111" fmla="*/ 93 h 135"/>
                    <a:gd name="T112" fmla="*/ 127 w 254"/>
                    <a:gd name="T113" fmla="*/ 95 h 135"/>
                    <a:gd name="T114" fmla="*/ 127 w 254"/>
                    <a:gd name="T115" fmla="*/ 9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54" h="135">
                      <a:moveTo>
                        <a:pt x="127" y="0"/>
                      </a:moveTo>
                      <a:lnTo>
                        <a:pt x="127" y="0"/>
                      </a:lnTo>
                      <a:lnTo>
                        <a:pt x="103" y="2"/>
                      </a:lnTo>
                      <a:lnTo>
                        <a:pt x="81" y="10"/>
                      </a:lnTo>
                      <a:lnTo>
                        <a:pt x="59" y="20"/>
                      </a:lnTo>
                      <a:lnTo>
                        <a:pt x="41" y="34"/>
                      </a:lnTo>
                      <a:lnTo>
                        <a:pt x="27" y="50"/>
                      </a:lnTo>
                      <a:lnTo>
                        <a:pt x="14" y="71"/>
                      </a:lnTo>
                      <a:lnTo>
                        <a:pt x="4" y="93"/>
                      </a:lnTo>
                      <a:lnTo>
                        <a:pt x="0" y="115"/>
                      </a:lnTo>
                      <a:lnTo>
                        <a:pt x="16" y="115"/>
                      </a:lnTo>
                      <a:lnTo>
                        <a:pt x="63" y="115"/>
                      </a:lnTo>
                      <a:lnTo>
                        <a:pt x="63" y="115"/>
                      </a:lnTo>
                      <a:lnTo>
                        <a:pt x="67" y="119"/>
                      </a:lnTo>
                      <a:lnTo>
                        <a:pt x="71" y="123"/>
                      </a:lnTo>
                      <a:lnTo>
                        <a:pt x="85" y="129"/>
                      </a:lnTo>
                      <a:lnTo>
                        <a:pt x="105" y="133"/>
                      </a:lnTo>
                      <a:lnTo>
                        <a:pt x="127" y="135"/>
                      </a:lnTo>
                      <a:lnTo>
                        <a:pt x="127" y="135"/>
                      </a:lnTo>
                      <a:lnTo>
                        <a:pt x="149" y="133"/>
                      </a:lnTo>
                      <a:lnTo>
                        <a:pt x="170" y="129"/>
                      </a:lnTo>
                      <a:lnTo>
                        <a:pt x="184" y="123"/>
                      </a:lnTo>
                      <a:lnTo>
                        <a:pt x="188" y="119"/>
                      </a:lnTo>
                      <a:lnTo>
                        <a:pt x="192" y="115"/>
                      </a:lnTo>
                      <a:lnTo>
                        <a:pt x="242" y="115"/>
                      </a:lnTo>
                      <a:lnTo>
                        <a:pt x="254" y="115"/>
                      </a:lnTo>
                      <a:lnTo>
                        <a:pt x="254" y="115"/>
                      </a:lnTo>
                      <a:lnTo>
                        <a:pt x="250" y="93"/>
                      </a:lnTo>
                      <a:lnTo>
                        <a:pt x="240" y="71"/>
                      </a:lnTo>
                      <a:lnTo>
                        <a:pt x="228" y="50"/>
                      </a:lnTo>
                      <a:lnTo>
                        <a:pt x="214" y="34"/>
                      </a:lnTo>
                      <a:lnTo>
                        <a:pt x="196" y="20"/>
                      </a:lnTo>
                      <a:lnTo>
                        <a:pt x="174" y="10"/>
                      </a:lnTo>
                      <a:lnTo>
                        <a:pt x="151" y="2"/>
                      </a:lnTo>
                      <a:lnTo>
                        <a:pt x="127" y="0"/>
                      </a:lnTo>
                      <a:lnTo>
                        <a:pt x="127" y="0"/>
                      </a:lnTo>
                      <a:close/>
                      <a:moveTo>
                        <a:pt x="127" y="95"/>
                      </a:moveTo>
                      <a:lnTo>
                        <a:pt x="127" y="95"/>
                      </a:lnTo>
                      <a:lnTo>
                        <a:pt x="119" y="93"/>
                      </a:lnTo>
                      <a:lnTo>
                        <a:pt x="111" y="89"/>
                      </a:lnTo>
                      <a:lnTo>
                        <a:pt x="107" y="81"/>
                      </a:lnTo>
                      <a:lnTo>
                        <a:pt x="105" y="73"/>
                      </a:lnTo>
                      <a:lnTo>
                        <a:pt x="105" y="73"/>
                      </a:lnTo>
                      <a:lnTo>
                        <a:pt x="107" y="65"/>
                      </a:lnTo>
                      <a:lnTo>
                        <a:pt x="111" y="56"/>
                      </a:lnTo>
                      <a:lnTo>
                        <a:pt x="119" y="52"/>
                      </a:lnTo>
                      <a:lnTo>
                        <a:pt x="127" y="50"/>
                      </a:lnTo>
                      <a:lnTo>
                        <a:pt x="127" y="50"/>
                      </a:lnTo>
                      <a:lnTo>
                        <a:pt x="135" y="52"/>
                      </a:lnTo>
                      <a:lnTo>
                        <a:pt x="143" y="56"/>
                      </a:lnTo>
                      <a:lnTo>
                        <a:pt x="147" y="65"/>
                      </a:lnTo>
                      <a:lnTo>
                        <a:pt x="149" y="73"/>
                      </a:lnTo>
                      <a:lnTo>
                        <a:pt x="149" y="73"/>
                      </a:lnTo>
                      <a:lnTo>
                        <a:pt x="147" y="81"/>
                      </a:lnTo>
                      <a:lnTo>
                        <a:pt x="143" y="89"/>
                      </a:lnTo>
                      <a:lnTo>
                        <a:pt x="135" y="93"/>
                      </a:lnTo>
                      <a:lnTo>
                        <a:pt x="127" y="95"/>
                      </a:lnTo>
                      <a:lnTo>
                        <a:pt x="127" y="95"/>
                      </a:ln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rtlCol="0" anchor="t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6" name="组合 95"/>
            <p:cNvGrpSpPr/>
            <p:nvPr/>
          </p:nvGrpSpPr>
          <p:grpSpPr>
            <a:xfrm>
              <a:off x="5173" y="3173"/>
              <a:ext cx="1718" cy="707"/>
              <a:chOff x="1000677" y="2609574"/>
              <a:chExt cx="1090991" cy="449239"/>
            </a:xfrm>
          </p:grpSpPr>
          <p:sp>
            <p:nvSpPr>
              <p:cNvPr id="100" name="文本框 99"/>
              <p:cNvSpPr txBox="1"/>
              <p:nvPr/>
            </p:nvSpPr>
            <p:spPr>
              <a:xfrm>
                <a:off x="1000677" y="2797401"/>
                <a:ext cx="1090991" cy="261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000" dirty="0"/>
                  <a:t>活动管理人员</a:t>
                </a:r>
                <a:endParaRPr lang="zh-CN" altLang="en-US" sz="1000" dirty="0"/>
              </a:p>
            </p:txBody>
          </p:sp>
          <p:grpSp>
            <p:nvGrpSpPr>
              <p:cNvPr id="101" name="组合 100"/>
              <p:cNvGrpSpPr/>
              <p:nvPr/>
            </p:nvGrpSpPr>
            <p:grpSpPr>
              <a:xfrm>
                <a:off x="1434802" y="2609574"/>
                <a:ext cx="209380" cy="222325"/>
                <a:chOff x="2001608" y="4070826"/>
                <a:chExt cx="563901" cy="598764"/>
              </a:xfrm>
              <a:solidFill>
                <a:srgbClr val="2E75B5"/>
              </a:solidFill>
            </p:grpSpPr>
            <p:sp>
              <p:nvSpPr>
                <p:cNvPr id="102" name="Freeform 5"/>
                <p:cNvSpPr/>
                <p:nvPr/>
              </p:nvSpPr>
              <p:spPr bwMode="auto">
                <a:xfrm>
                  <a:off x="2001608" y="4205491"/>
                  <a:ext cx="335160" cy="464099"/>
                </a:xfrm>
                <a:custGeom>
                  <a:avLst/>
                  <a:gdLst>
                    <a:gd name="T0" fmla="*/ 485 w 485"/>
                    <a:gd name="T1" fmla="*/ 290 h 641"/>
                    <a:gd name="T2" fmla="*/ 459 w 485"/>
                    <a:gd name="T3" fmla="*/ 252 h 641"/>
                    <a:gd name="T4" fmla="*/ 427 w 485"/>
                    <a:gd name="T5" fmla="*/ 217 h 641"/>
                    <a:gd name="T6" fmla="*/ 393 w 485"/>
                    <a:gd name="T7" fmla="*/ 191 h 641"/>
                    <a:gd name="T8" fmla="*/ 354 w 485"/>
                    <a:gd name="T9" fmla="*/ 171 h 641"/>
                    <a:gd name="T10" fmla="*/ 350 w 485"/>
                    <a:gd name="T11" fmla="*/ 133 h 641"/>
                    <a:gd name="T12" fmla="*/ 366 w 485"/>
                    <a:gd name="T13" fmla="*/ 123 h 641"/>
                    <a:gd name="T14" fmla="*/ 393 w 485"/>
                    <a:gd name="T15" fmla="*/ 97 h 641"/>
                    <a:gd name="T16" fmla="*/ 411 w 485"/>
                    <a:gd name="T17" fmla="*/ 66 h 641"/>
                    <a:gd name="T18" fmla="*/ 421 w 485"/>
                    <a:gd name="T19" fmla="*/ 32 h 641"/>
                    <a:gd name="T20" fmla="*/ 421 w 485"/>
                    <a:gd name="T21" fmla="*/ 14 h 641"/>
                    <a:gd name="T22" fmla="*/ 352 w 485"/>
                    <a:gd name="T23" fmla="*/ 0 h 641"/>
                    <a:gd name="T24" fmla="*/ 348 w 485"/>
                    <a:gd name="T25" fmla="*/ 6 h 641"/>
                    <a:gd name="T26" fmla="*/ 332 w 485"/>
                    <a:gd name="T27" fmla="*/ 16 h 641"/>
                    <a:gd name="T28" fmla="*/ 294 w 485"/>
                    <a:gd name="T29" fmla="*/ 26 h 641"/>
                    <a:gd name="T30" fmla="*/ 262 w 485"/>
                    <a:gd name="T31" fmla="*/ 28 h 641"/>
                    <a:gd name="T32" fmla="*/ 205 w 485"/>
                    <a:gd name="T33" fmla="*/ 20 h 641"/>
                    <a:gd name="T34" fmla="*/ 185 w 485"/>
                    <a:gd name="T35" fmla="*/ 12 h 641"/>
                    <a:gd name="T36" fmla="*/ 173 w 485"/>
                    <a:gd name="T37" fmla="*/ 0 h 641"/>
                    <a:gd name="T38" fmla="*/ 108 w 485"/>
                    <a:gd name="T39" fmla="*/ 0 h 641"/>
                    <a:gd name="T40" fmla="*/ 108 w 485"/>
                    <a:gd name="T41" fmla="*/ 14 h 641"/>
                    <a:gd name="T42" fmla="*/ 113 w 485"/>
                    <a:gd name="T43" fmla="*/ 50 h 641"/>
                    <a:gd name="T44" fmla="*/ 127 w 485"/>
                    <a:gd name="T45" fmla="*/ 82 h 641"/>
                    <a:gd name="T46" fmla="*/ 151 w 485"/>
                    <a:gd name="T47" fmla="*/ 111 h 641"/>
                    <a:gd name="T48" fmla="*/ 179 w 485"/>
                    <a:gd name="T49" fmla="*/ 133 h 641"/>
                    <a:gd name="T50" fmla="*/ 177 w 485"/>
                    <a:gd name="T51" fmla="*/ 171 h 641"/>
                    <a:gd name="T52" fmla="*/ 157 w 485"/>
                    <a:gd name="T53" fmla="*/ 179 h 641"/>
                    <a:gd name="T54" fmla="*/ 123 w 485"/>
                    <a:gd name="T55" fmla="*/ 201 h 641"/>
                    <a:gd name="T56" fmla="*/ 90 w 485"/>
                    <a:gd name="T57" fmla="*/ 230 h 641"/>
                    <a:gd name="T58" fmla="*/ 62 w 485"/>
                    <a:gd name="T59" fmla="*/ 262 h 641"/>
                    <a:gd name="T60" fmla="*/ 40 w 485"/>
                    <a:gd name="T61" fmla="*/ 300 h 641"/>
                    <a:gd name="T62" fmla="*/ 22 w 485"/>
                    <a:gd name="T63" fmla="*/ 340 h 641"/>
                    <a:gd name="T64" fmla="*/ 8 w 485"/>
                    <a:gd name="T65" fmla="*/ 387 h 641"/>
                    <a:gd name="T66" fmla="*/ 2 w 485"/>
                    <a:gd name="T67" fmla="*/ 433 h 641"/>
                    <a:gd name="T68" fmla="*/ 0 w 485"/>
                    <a:gd name="T69" fmla="*/ 459 h 641"/>
                    <a:gd name="T70" fmla="*/ 6 w 485"/>
                    <a:gd name="T71" fmla="*/ 514 h 641"/>
                    <a:gd name="T72" fmla="*/ 30 w 485"/>
                    <a:gd name="T73" fmla="*/ 542 h 641"/>
                    <a:gd name="T74" fmla="*/ 88 w 485"/>
                    <a:gd name="T75" fmla="*/ 588 h 641"/>
                    <a:gd name="T76" fmla="*/ 155 w 485"/>
                    <a:gd name="T77" fmla="*/ 620 h 641"/>
                    <a:gd name="T78" fmla="*/ 227 w 485"/>
                    <a:gd name="T79" fmla="*/ 639 h 641"/>
                    <a:gd name="T80" fmla="*/ 266 w 485"/>
                    <a:gd name="T81" fmla="*/ 641 h 641"/>
                    <a:gd name="T82" fmla="*/ 306 w 485"/>
                    <a:gd name="T83" fmla="*/ 639 h 641"/>
                    <a:gd name="T84" fmla="*/ 346 w 485"/>
                    <a:gd name="T85" fmla="*/ 631 h 641"/>
                    <a:gd name="T86" fmla="*/ 385 w 485"/>
                    <a:gd name="T87" fmla="*/ 618 h 641"/>
                    <a:gd name="T88" fmla="*/ 421 w 485"/>
                    <a:gd name="T89" fmla="*/ 600 h 641"/>
                    <a:gd name="T90" fmla="*/ 407 w 485"/>
                    <a:gd name="T91" fmla="*/ 584 h 641"/>
                    <a:gd name="T92" fmla="*/ 389 w 485"/>
                    <a:gd name="T93" fmla="*/ 564 h 641"/>
                    <a:gd name="T94" fmla="*/ 389 w 485"/>
                    <a:gd name="T95" fmla="*/ 560 h 641"/>
                    <a:gd name="T96" fmla="*/ 385 w 485"/>
                    <a:gd name="T97" fmla="*/ 508 h 641"/>
                    <a:gd name="T98" fmla="*/ 387 w 485"/>
                    <a:gd name="T99" fmla="*/ 475 h 641"/>
                    <a:gd name="T100" fmla="*/ 399 w 485"/>
                    <a:gd name="T101" fmla="*/ 413 h 641"/>
                    <a:gd name="T102" fmla="*/ 425 w 485"/>
                    <a:gd name="T103" fmla="*/ 357 h 641"/>
                    <a:gd name="T104" fmla="*/ 463 w 485"/>
                    <a:gd name="T105" fmla="*/ 308 h 641"/>
                    <a:gd name="T106" fmla="*/ 485 w 485"/>
                    <a:gd name="T107" fmla="*/ 290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85" h="641">
                      <a:moveTo>
                        <a:pt x="485" y="290"/>
                      </a:moveTo>
                      <a:lnTo>
                        <a:pt x="485" y="290"/>
                      </a:lnTo>
                      <a:lnTo>
                        <a:pt x="471" y="270"/>
                      </a:lnTo>
                      <a:lnTo>
                        <a:pt x="459" y="252"/>
                      </a:lnTo>
                      <a:lnTo>
                        <a:pt x="443" y="234"/>
                      </a:lnTo>
                      <a:lnTo>
                        <a:pt x="427" y="217"/>
                      </a:lnTo>
                      <a:lnTo>
                        <a:pt x="411" y="203"/>
                      </a:lnTo>
                      <a:lnTo>
                        <a:pt x="393" y="191"/>
                      </a:lnTo>
                      <a:lnTo>
                        <a:pt x="372" y="181"/>
                      </a:lnTo>
                      <a:lnTo>
                        <a:pt x="354" y="171"/>
                      </a:lnTo>
                      <a:lnTo>
                        <a:pt x="314" y="155"/>
                      </a:lnTo>
                      <a:lnTo>
                        <a:pt x="350" y="133"/>
                      </a:lnTo>
                      <a:lnTo>
                        <a:pt x="350" y="133"/>
                      </a:lnTo>
                      <a:lnTo>
                        <a:pt x="366" y="123"/>
                      </a:lnTo>
                      <a:lnTo>
                        <a:pt x="380" y="111"/>
                      </a:lnTo>
                      <a:lnTo>
                        <a:pt x="393" y="97"/>
                      </a:lnTo>
                      <a:lnTo>
                        <a:pt x="403" y="82"/>
                      </a:lnTo>
                      <a:lnTo>
                        <a:pt x="411" y="66"/>
                      </a:lnTo>
                      <a:lnTo>
                        <a:pt x="417" y="50"/>
                      </a:lnTo>
                      <a:lnTo>
                        <a:pt x="421" y="32"/>
                      </a:lnTo>
                      <a:lnTo>
                        <a:pt x="421" y="14"/>
                      </a:lnTo>
                      <a:lnTo>
                        <a:pt x="421" y="14"/>
                      </a:lnTo>
                      <a:lnTo>
                        <a:pt x="421" y="0"/>
                      </a:lnTo>
                      <a:lnTo>
                        <a:pt x="352" y="0"/>
                      </a:lnTo>
                      <a:lnTo>
                        <a:pt x="352" y="0"/>
                      </a:lnTo>
                      <a:lnTo>
                        <a:pt x="348" y="6"/>
                      </a:lnTo>
                      <a:lnTo>
                        <a:pt x="340" y="12"/>
                      </a:lnTo>
                      <a:lnTo>
                        <a:pt x="332" y="16"/>
                      </a:lnTo>
                      <a:lnTo>
                        <a:pt x="320" y="20"/>
                      </a:lnTo>
                      <a:lnTo>
                        <a:pt x="294" y="26"/>
                      </a:lnTo>
                      <a:lnTo>
                        <a:pt x="262" y="28"/>
                      </a:lnTo>
                      <a:lnTo>
                        <a:pt x="262" y="28"/>
                      </a:lnTo>
                      <a:lnTo>
                        <a:pt x="231" y="26"/>
                      </a:lnTo>
                      <a:lnTo>
                        <a:pt x="205" y="20"/>
                      </a:lnTo>
                      <a:lnTo>
                        <a:pt x="193" y="16"/>
                      </a:lnTo>
                      <a:lnTo>
                        <a:pt x="185" y="12"/>
                      </a:lnTo>
                      <a:lnTo>
                        <a:pt x="177" y="6"/>
                      </a:lnTo>
                      <a:lnTo>
                        <a:pt x="173" y="0"/>
                      </a:lnTo>
                      <a:lnTo>
                        <a:pt x="108" y="0"/>
                      </a:lnTo>
                      <a:lnTo>
                        <a:pt x="108" y="0"/>
                      </a:lnTo>
                      <a:lnTo>
                        <a:pt x="108" y="14"/>
                      </a:lnTo>
                      <a:lnTo>
                        <a:pt x="108" y="14"/>
                      </a:lnTo>
                      <a:lnTo>
                        <a:pt x="110" y="32"/>
                      </a:lnTo>
                      <a:lnTo>
                        <a:pt x="113" y="50"/>
                      </a:lnTo>
                      <a:lnTo>
                        <a:pt x="119" y="66"/>
                      </a:lnTo>
                      <a:lnTo>
                        <a:pt x="127" y="82"/>
                      </a:lnTo>
                      <a:lnTo>
                        <a:pt x="139" y="97"/>
                      </a:lnTo>
                      <a:lnTo>
                        <a:pt x="151" y="111"/>
                      </a:lnTo>
                      <a:lnTo>
                        <a:pt x="163" y="123"/>
                      </a:lnTo>
                      <a:lnTo>
                        <a:pt x="179" y="133"/>
                      </a:lnTo>
                      <a:lnTo>
                        <a:pt x="215" y="155"/>
                      </a:lnTo>
                      <a:lnTo>
                        <a:pt x="177" y="171"/>
                      </a:lnTo>
                      <a:lnTo>
                        <a:pt x="177" y="171"/>
                      </a:lnTo>
                      <a:lnTo>
                        <a:pt x="157" y="179"/>
                      </a:lnTo>
                      <a:lnTo>
                        <a:pt x="141" y="189"/>
                      </a:lnTo>
                      <a:lnTo>
                        <a:pt x="123" y="201"/>
                      </a:lnTo>
                      <a:lnTo>
                        <a:pt x="106" y="215"/>
                      </a:lnTo>
                      <a:lnTo>
                        <a:pt x="90" y="230"/>
                      </a:lnTo>
                      <a:lnTo>
                        <a:pt x="76" y="246"/>
                      </a:lnTo>
                      <a:lnTo>
                        <a:pt x="62" y="262"/>
                      </a:lnTo>
                      <a:lnTo>
                        <a:pt x="50" y="280"/>
                      </a:lnTo>
                      <a:lnTo>
                        <a:pt x="40" y="300"/>
                      </a:lnTo>
                      <a:lnTo>
                        <a:pt x="30" y="320"/>
                      </a:lnTo>
                      <a:lnTo>
                        <a:pt x="22" y="340"/>
                      </a:lnTo>
                      <a:lnTo>
                        <a:pt x="14" y="363"/>
                      </a:lnTo>
                      <a:lnTo>
                        <a:pt x="8" y="387"/>
                      </a:lnTo>
                      <a:lnTo>
                        <a:pt x="4" y="409"/>
                      </a:lnTo>
                      <a:lnTo>
                        <a:pt x="2" y="433"/>
                      </a:lnTo>
                      <a:lnTo>
                        <a:pt x="0" y="459"/>
                      </a:lnTo>
                      <a:lnTo>
                        <a:pt x="0" y="459"/>
                      </a:lnTo>
                      <a:lnTo>
                        <a:pt x="2" y="485"/>
                      </a:lnTo>
                      <a:lnTo>
                        <a:pt x="6" y="514"/>
                      </a:lnTo>
                      <a:lnTo>
                        <a:pt x="6" y="514"/>
                      </a:lnTo>
                      <a:lnTo>
                        <a:pt x="30" y="542"/>
                      </a:lnTo>
                      <a:lnTo>
                        <a:pt x="58" y="566"/>
                      </a:lnTo>
                      <a:lnTo>
                        <a:pt x="88" y="588"/>
                      </a:lnTo>
                      <a:lnTo>
                        <a:pt x="121" y="606"/>
                      </a:lnTo>
                      <a:lnTo>
                        <a:pt x="155" y="620"/>
                      </a:lnTo>
                      <a:lnTo>
                        <a:pt x="189" y="633"/>
                      </a:lnTo>
                      <a:lnTo>
                        <a:pt x="227" y="639"/>
                      </a:lnTo>
                      <a:lnTo>
                        <a:pt x="266" y="641"/>
                      </a:lnTo>
                      <a:lnTo>
                        <a:pt x="266" y="641"/>
                      </a:lnTo>
                      <a:lnTo>
                        <a:pt x="286" y="641"/>
                      </a:lnTo>
                      <a:lnTo>
                        <a:pt x="306" y="639"/>
                      </a:lnTo>
                      <a:lnTo>
                        <a:pt x="326" y="635"/>
                      </a:lnTo>
                      <a:lnTo>
                        <a:pt x="346" y="631"/>
                      </a:lnTo>
                      <a:lnTo>
                        <a:pt x="366" y="625"/>
                      </a:lnTo>
                      <a:lnTo>
                        <a:pt x="385" y="618"/>
                      </a:lnTo>
                      <a:lnTo>
                        <a:pt x="403" y="610"/>
                      </a:lnTo>
                      <a:lnTo>
                        <a:pt x="421" y="600"/>
                      </a:lnTo>
                      <a:lnTo>
                        <a:pt x="421" y="600"/>
                      </a:lnTo>
                      <a:lnTo>
                        <a:pt x="407" y="584"/>
                      </a:lnTo>
                      <a:lnTo>
                        <a:pt x="393" y="568"/>
                      </a:lnTo>
                      <a:lnTo>
                        <a:pt x="389" y="564"/>
                      </a:lnTo>
                      <a:lnTo>
                        <a:pt x="389" y="560"/>
                      </a:lnTo>
                      <a:lnTo>
                        <a:pt x="389" y="560"/>
                      </a:lnTo>
                      <a:lnTo>
                        <a:pt x="385" y="534"/>
                      </a:lnTo>
                      <a:lnTo>
                        <a:pt x="385" y="508"/>
                      </a:lnTo>
                      <a:lnTo>
                        <a:pt x="385" y="508"/>
                      </a:lnTo>
                      <a:lnTo>
                        <a:pt x="387" y="475"/>
                      </a:lnTo>
                      <a:lnTo>
                        <a:pt x="391" y="443"/>
                      </a:lnTo>
                      <a:lnTo>
                        <a:pt x="399" y="413"/>
                      </a:lnTo>
                      <a:lnTo>
                        <a:pt x="411" y="383"/>
                      </a:lnTo>
                      <a:lnTo>
                        <a:pt x="425" y="357"/>
                      </a:lnTo>
                      <a:lnTo>
                        <a:pt x="443" y="332"/>
                      </a:lnTo>
                      <a:lnTo>
                        <a:pt x="463" y="308"/>
                      </a:lnTo>
                      <a:lnTo>
                        <a:pt x="485" y="290"/>
                      </a:lnTo>
                      <a:lnTo>
                        <a:pt x="485" y="290"/>
                      </a:ln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rtlCol="0" anchor="t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3" name="Freeform 6"/>
                <p:cNvSpPr>
                  <a:spLocks noEditPoints="1"/>
                </p:cNvSpPr>
                <p:nvPr/>
              </p:nvSpPr>
              <p:spPr bwMode="auto">
                <a:xfrm>
                  <a:off x="2062423" y="4070826"/>
                  <a:ext cx="242560" cy="136116"/>
                </a:xfrm>
                <a:custGeom>
                  <a:avLst/>
                  <a:gdLst>
                    <a:gd name="T0" fmla="*/ 176 w 351"/>
                    <a:gd name="T1" fmla="*/ 0 h 188"/>
                    <a:gd name="T2" fmla="*/ 141 w 351"/>
                    <a:gd name="T3" fmla="*/ 5 h 188"/>
                    <a:gd name="T4" fmla="*/ 109 w 351"/>
                    <a:gd name="T5" fmla="*/ 15 h 188"/>
                    <a:gd name="T6" fmla="*/ 81 w 351"/>
                    <a:gd name="T7" fmla="*/ 29 h 188"/>
                    <a:gd name="T8" fmla="*/ 55 w 351"/>
                    <a:gd name="T9" fmla="*/ 49 h 188"/>
                    <a:gd name="T10" fmla="*/ 35 w 351"/>
                    <a:gd name="T11" fmla="*/ 71 h 188"/>
                    <a:gd name="T12" fmla="*/ 16 w 351"/>
                    <a:gd name="T13" fmla="*/ 99 h 188"/>
                    <a:gd name="T14" fmla="*/ 6 w 351"/>
                    <a:gd name="T15" fmla="*/ 129 h 188"/>
                    <a:gd name="T16" fmla="*/ 0 w 351"/>
                    <a:gd name="T17" fmla="*/ 160 h 188"/>
                    <a:gd name="T18" fmla="*/ 85 w 351"/>
                    <a:gd name="T19" fmla="*/ 160 h 188"/>
                    <a:gd name="T20" fmla="*/ 91 w 351"/>
                    <a:gd name="T21" fmla="*/ 166 h 188"/>
                    <a:gd name="T22" fmla="*/ 107 w 351"/>
                    <a:gd name="T23" fmla="*/ 176 h 188"/>
                    <a:gd name="T24" fmla="*/ 143 w 351"/>
                    <a:gd name="T25" fmla="*/ 186 h 188"/>
                    <a:gd name="T26" fmla="*/ 176 w 351"/>
                    <a:gd name="T27" fmla="*/ 188 h 188"/>
                    <a:gd name="T28" fmla="*/ 234 w 351"/>
                    <a:gd name="T29" fmla="*/ 180 h 188"/>
                    <a:gd name="T30" fmla="*/ 254 w 351"/>
                    <a:gd name="T31" fmla="*/ 172 h 188"/>
                    <a:gd name="T32" fmla="*/ 266 w 351"/>
                    <a:gd name="T33" fmla="*/ 160 h 188"/>
                    <a:gd name="T34" fmla="*/ 351 w 351"/>
                    <a:gd name="T35" fmla="*/ 160 h 188"/>
                    <a:gd name="T36" fmla="*/ 349 w 351"/>
                    <a:gd name="T37" fmla="*/ 144 h 188"/>
                    <a:gd name="T38" fmla="*/ 341 w 351"/>
                    <a:gd name="T39" fmla="*/ 113 h 188"/>
                    <a:gd name="T40" fmla="*/ 327 w 351"/>
                    <a:gd name="T41" fmla="*/ 85 h 188"/>
                    <a:gd name="T42" fmla="*/ 307 w 351"/>
                    <a:gd name="T43" fmla="*/ 59 h 188"/>
                    <a:gd name="T44" fmla="*/ 282 w 351"/>
                    <a:gd name="T45" fmla="*/ 37 h 188"/>
                    <a:gd name="T46" fmla="*/ 256 w 351"/>
                    <a:gd name="T47" fmla="*/ 21 h 188"/>
                    <a:gd name="T48" fmla="*/ 226 w 351"/>
                    <a:gd name="T49" fmla="*/ 9 h 188"/>
                    <a:gd name="T50" fmla="*/ 194 w 351"/>
                    <a:gd name="T51" fmla="*/ 3 h 188"/>
                    <a:gd name="T52" fmla="*/ 176 w 351"/>
                    <a:gd name="T53" fmla="*/ 0 h 188"/>
                    <a:gd name="T54" fmla="*/ 176 w 351"/>
                    <a:gd name="T55" fmla="*/ 131 h 188"/>
                    <a:gd name="T56" fmla="*/ 164 w 351"/>
                    <a:gd name="T57" fmla="*/ 129 h 188"/>
                    <a:gd name="T58" fmla="*/ 147 w 351"/>
                    <a:gd name="T59" fmla="*/ 113 h 188"/>
                    <a:gd name="T60" fmla="*/ 145 w 351"/>
                    <a:gd name="T61" fmla="*/ 101 h 188"/>
                    <a:gd name="T62" fmla="*/ 145 w 351"/>
                    <a:gd name="T63" fmla="*/ 95 h 188"/>
                    <a:gd name="T64" fmla="*/ 153 w 351"/>
                    <a:gd name="T65" fmla="*/ 79 h 188"/>
                    <a:gd name="T66" fmla="*/ 170 w 351"/>
                    <a:gd name="T67" fmla="*/ 71 h 188"/>
                    <a:gd name="T68" fmla="*/ 176 w 351"/>
                    <a:gd name="T69" fmla="*/ 71 h 188"/>
                    <a:gd name="T70" fmla="*/ 188 w 351"/>
                    <a:gd name="T71" fmla="*/ 73 h 188"/>
                    <a:gd name="T72" fmla="*/ 204 w 351"/>
                    <a:gd name="T73" fmla="*/ 89 h 188"/>
                    <a:gd name="T74" fmla="*/ 206 w 351"/>
                    <a:gd name="T75" fmla="*/ 101 h 188"/>
                    <a:gd name="T76" fmla="*/ 206 w 351"/>
                    <a:gd name="T77" fmla="*/ 107 h 188"/>
                    <a:gd name="T78" fmla="*/ 198 w 351"/>
                    <a:gd name="T79" fmla="*/ 123 h 188"/>
                    <a:gd name="T80" fmla="*/ 182 w 351"/>
                    <a:gd name="T81" fmla="*/ 131 h 188"/>
                    <a:gd name="T82" fmla="*/ 176 w 351"/>
                    <a:gd name="T83" fmla="*/ 131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1" h="188">
                      <a:moveTo>
                        <a:pt x="176" y="0"/>
                      </a:moveTo>
                      <a:lnTo>
                        <a:pt x="176" y="0"/>
                      </a:lnTo>
                      <a:lnTo>
                        <a:pt x="157" y="3"/>
                      </a:lnTo>
                      <a:lnTo>
                        <a:pt x="141" y="5"/>
                      </a:lnTo>
                      <a:lnTo>
                        <a:pt x="125" y="9"/>
                      </a:lnTo>
                      <a:lnTo>
                        <a:pt x="109" y="15"/>
                      </a:lnTo>
                      <a:lnTo>
                        <a:pt x="95" y="21"/>
                      </a:lnTo>
                      <a:lnTo>
                        <a:pt x="81" y="29"/>
                      </a:lnTo>
                      <a:lnTo>
                        <a:pt x="69" y="37"/>
                      </a:lnTo>
                      <a:lnTo>
                        <a:pt x="55" y="49"/>
                      </a:lnTo>
                      <a:lnTo>
                        <a:pt x="45" y="59"/>
                      </a:lnTo>
                      <a:lnTo>
                        <a:pt x="35" y="71"/>
                      </a:lnTo>
                      <a:lnTo>
                        <a:pt x="25" y="85"/>
                      </a:lnTo>
                      <a:lnTo>
                        <a:pt x="16" y="99"/>
                      </a:lnTo>
                      <a:lnTo>
                        <a:pt x="10" y="113"/>
                      </a:lnTo>
                      <a:lnTo>
                        <a:pt x="6" y="129"/>
                      </a:lnTo>
                      <a:lnTo>
                        <a:pt x="2" y="144"/>
                      </a:lnTo>
                      <a:lnTo>
                        <a:pt x="0" y="160"/>
                      </a:lnTo>
                      <a:lnTo>
                        <a:pt x="22" y="160"/>
                      </a:lnTo>
                      <a:lnTo>
                        <a:pt x="85" y="160"/>
                      </a:lnTo>
                      <a:lnTo>
                        <a:pt x="85" y="160"/>
                      </a:lnTo>
                      <a:lnTo>
                        <a:pt x="91" y="166"/>
                      </a:lnTo>
                      <a:lnTo>
                        <a:pt x="97" y="172"/>
                      </a:lnTo>
                      <a:lnTo>
                        <a:pt x="107" y="176"/>
                      </a:lnTo>
                      <a:lnTo>
                        <a:pt x="117" y="180"/>
                      </a:lnTo>
                      <a:lnTo>
                        <a:pt x="143" y="186"/>
                      </a:lnTo>
                      <a:lnTo>
                        <a:pt x="176" y="188"/>
                      </a:lnTo>
                      <a:lnTo>
                        <a:pt x="176" y="188"/>
                      </a:lnTo>
                      <a:lnTo>
                        <a:pt x="206" y="186"/>
                      </a:lnTo>
                      <a:lnTo>
                        <a:pt x="234" y="180"/>
                      </a:lnTo>
                      <a:lnTo>
                        <a:pt x="244" y="176"/>
                      </a:lnTo>
                      <a:lnTo>
                        <a:pt x="254" y="172"/>
                      </a:lnTo>
                      <a:lnTo>
                        <a:pt x="260" y="166"/>
                      </a:lnTo>
                      <a:lnTo>
                        <a:pt x="266" y="160"/>
                      </a:lnTo>
                      <a:lnTo>
                        <a:pt x="335" y="160"/>
                      </a:lnTo>
                      <a:lnTo>
                        <a:pt x="351" y="160"/>
                      </a:lnTo>
                      <a:lnTo>
                        <a:pt x="351" y="160"/>
                      </a:lnTo>
                      <a:lnTo>
                        <a:pt x="349" y="144"/>
                      </a:lnTo>
                      <a:lnTo>
                        <a:pt x="345" y="129"/>
                      </a:lnTo>
                      <a:lnTo>
                        <a:pt x="341" y="113"/>
                      </a:lnTo>
                      <a:lnTo>
                        <a:pt x="333" y="99"/>
                      </a:lnTo>
                      <a:lnTo>
                        <a:pt x="327" y="85"/>
                      </a:lnTo>
                      <a:lnTo>
                        <a:pt x="317" y="71"/>
                      </a:lnTo>
                      <a:lnTo>
                        <a:pt x="307" y="59"/>
                      </a:lnTo>
                      <a:lnTo>
                        <a:pt x="294" y="49"/>
                      </a:lnTo>
                      <a:lnTo>
                        <a:pt x="282" y="37"/>
                      </a:lnTo>
                      <a:lnTo>
                        <a:pt x="270" y="29"/>
                      </a:lnTo>
                      <a:lnTo>
                        <a:pt x="256" y="21"/>
                      </a:lnTo>
                      <a:lnTo>
                        <a:pt x="242" y="15"/>
                      </a:lnTo>
                      <a:lnTo>
                        <a:pt x="226" y="9"/>
                      </a:lnTo>
                      <a:lnTo>
                        <a:pt x="210" y="5"/>
                      </a:lnTo>
                      <a:lnTo>
                        <a:pt x="194" y="3"/>
                      </a:lnTo>
                      <a:lnTo>
                        <a:pt x="176" y="0"/>
                      </a:lnTo>
                      <a:lnTo>
                        <a:pt x="176" y="0"/>
                      </a:lnTo>
                      <a:close/>
                      <a:moveTo>
                        <a:pt x="176" y="131"/>
                      </a:moveTo>
                      <a:lnTo>
                        <a:pt x="176" y="131"/>
                      </a:lnTo>
                      <a:lnTo>
                        <a:pt x="170" y="131"/>
                      </a:lnTo>
                      <a:lnTo>
                        <a:pt x="164" y="129"/>
                      </a:lnTo>
                      <a:lnTo>
                        <a:pt x="153" y="123"/>
                      </a:lnTo>
                      <a:lnTo>
                        <a:pt x="147" y="113"/>
                      </a:lnTo>
                      <a:lnTo>
                        <a:pt x="145" y="107"/>
                      </a:lnTo>
                      <a:lnTo>
                        <a:pt x="145" y="101"/>
                      </a:lnTo>
                      <a:lnTo>
                        <a:pt x="145" y="101"/>
                      </a:lnTo>
                      <a:lnTo>
                        <a:pt x="145" y="95"/>
                      </a:lnTo>
                      <a:lnTo>
                        <a:pt x="147" y="89"/>
                      </a:lnTo>
                      <a:lnTo>
                        <a:pt x="153" y="79"/>
                      </a:lnTo>
                      <a:lnTo>
                        <a:pt x="164" y="73"/>
                      </a:lnTo>
                      <a:lnTo>
                        <a:pt x="170" y="71"/>
                      </a:lnTo>
                      <a:lnTo>
                        <a:pt x="176" y="71"/>
                      </a:lnTo>
                      <a:lnTo>
                        <a:pt x="176" y="71"/>
                      </a:lnTo>
                      <a:lnTo>
                        <a:pt x="182" y="71"/>
                      </a:lnTo>
                      <a:lnTo>
                        <a:pt x="188" y="73"/>
                      </a:lnTo>
                      <a:lnTo>
                        <a:pt x="198" y="79"/>
                      </a:lnTo>
                      <a:lnTo>
                        <a:pt x="204" y="89"/>
                      </a:lnTo>
                      <a:lnTo>
                        <a:pt x="206" y="95"/>
                      </a:lnTo>
                      <a:lnTo>
                        <a:pt x="206" y="101"/>
                      </a:lnTo>
                      <a:lnTo>
                        <a:pt x="206" y="101"/>
                      </a:lnTo>
                      <a:lnTo>
                        <a:pt x="206" y="107"/>
                      </a:lnTo>
                      <a:lnTo>
                        <a:pt x="204" y="113"/>
                      </a:lnTo>
                      <a:lnTo>
                        <a:pt x="198" y="123"/>
                      </a:lnTo>
                      <a:lnTo>
                        <a:pt x="188" y="129"/>
                      </a:lnTo>
                      <a:lnTo>
                        <a:pt x="182" y="131"/>
                      </a:lnTo>
                      <a:lnTo>
                        <a:pt x="176" y="131"/>
                      </a:lnTo>
                      <a:lnTo>
                        <a:pt x="176" y="131"/>
                      </a:ln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rtlCol="0" anchor="t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4" name="Freeform 7"/>
                <p:cNvSpPr/>
                <p:nvPr/>
              </p:nvSpPr>
              <p:spPr bwMode="auto">
                <a:xfrm>
                  <a:off x="2302218" y="4326406"/>
                  <a:ext cx="263291" cy="334499"/>
                </a:xfrm>
                <a:custGeom>
                  <a:avLst/>
                  <a:gdLst>
                    <a:gd name="T0" fmla="*/ 226 w 381"/>
                    <a:gd name="T1" fmla="*/ 111 h 462"/>
                    <a:gd name="T2" fmla="*/ 252 w 381"/>
                    <a:gd name="T3" fmla="*/ 95 h 462"/>
                    <a:gd name="T4" fmla="*/ 274 w 381"/>
                    <a:gd name="T5" fmla="*/ 79 h 462"/>
                    <a:gd name="T6" fmla="*/ 290 w 381"/>
                    <a:gd name="T7" fmla="*/ 59 h 462"/>
                    <a:gd name="T8" fmla="*/ 300 w 381"/>
                    <a:gd name="T9" fmla="*/ 36 h 462"/>
                    <a:gd name="T10" fmla="*/ 304 w 381"/>
                    <a:gd name="T11" fmla="*/ 10 h 462"/>
                    <a:gd name="T12" fmla="*/ 302 w 381"/>
                    <a:gd name="T13" fmla="*/ 0 h 462"/>
                    <a:gd name="T14" fmla="*/ 254 w 381"/>
                    <a:gd name="T15" fmla="*/ 0 h 462"/>
                    <a:gd name="T16" fmla="*/ 250 w 381"/>
                    <a:gd name="T17" fmla="*/ 4 h 462"/>
                    <a:gd name="T18" fmla="*/ 232 w 381"/>
                    <a:gd name="T19" fmla="*/ 14 h 462"/>
                    <a:gd name="T20" fmla="*/ 191 w 381"/>
                    <a:gd name="T21" fmla="*/ 20 h 462"/>
                    <a:gd name="T22" fmla="*/ 169 w 381"/>
                    <a:gd name="T23" fmla="*/ 18 h 462"/>
                    <a:gd name="T24" fmla="*/ 137 w 381"/>
                    <a:gd name="T25" fmla="*/ 8 h 462"/>
                    <a:gd name="T26" fmla="*/ 127 w 381"/>
                    <a:gd name="T27" fmla="*/ 0 h 462"/>
                    <a:gd name="T28" fmla="*/ 78 w 381"/>
                    <a:gd name="T29" fmla="*/ 0 h 462"/>
                    <a:gd name="T30" fmla="*/ 78 w 381"/>
                    <a:gd name="T31" fmla="*/ 10 h 462"/>
                    <a:gd name="T32" fmla="*/ 78 w 381"/>
                    <a:gd name="T33" fmla="*/ 22 h 462"/>
                    <a:gd name="T34" fmla="*/ 84 w 381"/>
                    <a:gd name="T35" fmla="*/ 48 h 462"/>
                    <a:gd name="T36" fmla="*/ 99 w 381"/>
                    <a:gd name="T37" fmla="*/ 71 h 462"/>
                    <a:gd name="T38" fmla="*/ 117 w 381"/>
                    <a:gd name="T39" fmla="*/ 89 h 462"/>
                    <a:gd name="T40" fmla="*/ 155 w 381"/>
                    <a:gd name="T41" fmla="*/ 111 h 462"/>
                    <a:gd name="T42" fmla="*/ 127 w 381"/>
                    <a:gd name="T43" fmla="*/ 123 h 462"/>
                    <a:gd name="T44" fmla="*/ 101 w 381"/>
                    <a:gd name="T45" fmla="*/ 137 h 462"/>
                    <a:gd name="T46" fmla="*/ 54 w 381"/>
                    <a:gd name="T47" fmla="*/ 175 h 462"/>
                    <a:gd name="T48" fmla="*/ 20 w 381"/>
                    <a:gd name="T49" fmla="*/ 230 h 462"/>
                    <a:gd name="T50" fmla="*/ 2 w 381"/>
                    <a:gd name="T51" fmla="*/ 294 h 462"/>
                    <a:gd name="T52" fmla="*/ 0 w 381"/>
                    <a:gd name="T53" fmla="*/ 331 h 462"/>
                    <a:gd name="T54" fmla="*/ 0 w 381"/>
                    <a:gd name="T55" fmla="*/ 349 h 462"/>
                    <a:gd name="T56" fmla="*/ 4 w 381"/>
                    <a:gd name="T57" fmla="*/ 369 h 462"/>
                    <a:gd name="T58" fmla="*/ 42 w 381"/>
                    <a:gd name="T59" fmla="*/ 407 h 462"/>
                    <a:gd name="T60" fmla="*/ 87 w 381"/>
                    <a:gd name="T61" fmla="*/ 435 h 462"/>
                    <a:gd name="T62" fmla="*/ 137 w 381"/>
                    <a:gd name="T63" fmla="*/ 453 h 462"/>
                    <a:gd name="T64" fmla="*/ 191 w 381"/>
                    <a:gd name="T65" fmla="*/ 462 h 462"/>
                    <a:gd name="T66" fmla="*/ 191 w 381"/>
                    <a:gd name="T67" fmla="*/ 462 h 462"/>
                    <a:gd name="T68" fmla="*/ 217 w 381"/>
                    <a:gd name="T69" fmla="*/ 460 h 462"/>
                    <a:gd name="T70" fmla="*/ 270 w 381"/>
                    <a:gd name="T71" fmla="*/ 445 h 462"/>
                    <a:gd name="T72" fmla="*/ 318 w 381"/>
                    <a:gd name="T73" fmla="*/ 423 h 462"/>
                    <a:gd name="T74" fmla="*/ 361 w 381"/>
                    <a:gd name="T75" fmla="*/ 389 h 462"/>
                    <a:gd name="T76" fmla="*/ 379 w 381"/>
                    <a:gd name="T77" fmla="*/ 369 h 462"/>
                    <a:gd name="T78" fmla="*/ 381 w 381"/>
                    <a:gd name="T79" fmla="*/ 331 h 462"/>
                    <a:gd name="T80" fmla="*/ 381 w 381"/>
                    <a:gd name="T81" fmla="*/ 312 h 462"/>
                    <a:gd name="T82" fmla="*/ 371 w 381"/>
                    <a:gd name="T83" fmla="*/ 260 h 462"/>
                    <a:gd name="T84" fmla="*/ 344 w 381"/>
                    <a:gd name="T85" fmla="*/ 202 h 462"/>
                    <a:gd name="T86" fmla="*/ 304 w 381"/>
                    <a:gd name="T87" fmla="*/ 155 h 462"/>
                    <a:gd name="T88" fmla="*/ 268 w 381"/>
                    <a:gd name="T89" fmla="*/ 129 h 462"/>
                    <a:gd name="T90" fmla="*/ 254 w 381"/>
                    <a:gd name="T91" fmla="*/ 123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381" h="462">
                      <a:moveTo>
                        <a:pt x="254" y="123"/>
                      </a:moveTo>
                      <a:lnTo>
                        <a:pt x="226" y="111"/>
                      </a:lnTo>
                      <a:lnTo>
                        <a:pt x="252" y="95"/>
                      </a:lnTo>
                      <a:lnTo>
                        <a:pt x="252" y="95"/>
                      </a:lnTo>
                      <a:lnTo>
                        <a:pt x="264" y="89"/>
                      </a:lnTo>
                      <a:lnTo>
                        <a:pt x="274" y="79"/>
                      </a:lnTo>
                      <a:lnTo>
                        <a:pt x="282" y="71"/>
                      </a:lnTo>
                      <a:lnTo>
                        <a:pt x="290" y="59"/>
                      </a:lnTo>
                      <a:lnTo>
                        <a:pt x="296" y="48"/>
                      </a:lnTo>
                      <a:lnTo>
                        <a:pt x="300" y="36"/>
                      </a:lnTo>
                      <a:lnTo>
                        <a:pt x="302" y="22"/>
                      </a:lnTo>
                      <a:lnTo>
                        <a:pt x="304" y="10"/>
                      </a:lnTo>
                      <a:lnTo>
                        <a:pt x="302" y="0"/>
                      </a:lnTo>
                      <a:lnTo>
                        <a:pt x="302" y="0"/>
                      </a:lnTo>
                      <a:lnTo>
                        <a:pt x="258" y="0"/>
                      </a:lnTo>
                      <a:lnTo>
                        <a:pt x="254" y="0"/>
                      </a:lnTo>
                      <a:lnTo>
                        <a:pt x="254" y="0"/>
                      </a:lnTo>
                      <a:lnTo>
                        <a:pt x="250" y="4"/>
                      </a:lnTo>
                      <a:lnTo>
                        <a:pt x="246" y="8"/>
                      </a:lnTo>
                      <a:lnTo>
                        <a:pt x="232" y="14"/>
                      </a:lnTo>
                      <a:lnTo>
                        <a:pt x="211" y="18"/>
                      </a:lnTo>
                      <a:lnTo>
                        <a:pt x="191" y="20"/>
                      </a:lnTo>
                      <a:lnTo>
                        <a:pt x="191" y="20"/>
                      </a:lnTo>
                      <a:lnTo>
                        <a:pt x="169" y="18"/>
                      </a:lnTo>
                      <a:lnTo>
                        <a:pt x="151" y="14"/>
                      </a:lnTo>
                      <a:lnTo>
                        <a:pt x="137" y="8"/>
                      </a:lnTo>
                      <a:lnTo>
                        <a:pt x="131" y="4"/>
                      </a:lnTo>
                      <a:lnTo>
                        <a:pt x="127" y="0"/>
                      </a:lnTo>
                      <a:lnTo>
                        <a:pt x="125" y="0"/>
                      </a:lnTo>
                      <a:lnTo>
                        <a:pt x="78" y="0"/>
                      </a:lnTo>
                      <a:lnTo>
                        <a:pt x="78" y="0"/>
                      </a:lnTo>
                      <a:lnTo>
                        <a:pt x="78" y="10"/>
                      </a:lnTo>
                      <a:lnTo>
                        <a:pt x="78" y="10"/>
                      </a:lnTo>
                      <a:lnTo>
                        <a:pt x="78" y="22"/>
                      </a:lnTo>
                      <a:lnTo>
                        <a:pt x="80" y="36"/>
                      </a:lnTo>
                      <a:lnTo>
                        <a:pt x="84" y="48"/>
                      </a:lnTo>
                      <a:lnTo>
                        <a:pt x="91" y="59"/>
                      </a:lnTo>
                      <a:lnTo>
                        <a:pt x="99" y="71"/>
                      </a:lnTo>
                      <a:lnTo>
                        <a:pt x="107" y="79"/>
                      </a:lnTo>
                      <a:lnTo>
                        <a:pt x="117" y="89"/>
                      </a:lnTo>
                      <a:lnTo>
                        <a:pt x="129" y="95"/>
                      </a:lnTo>
                      <a:lnTo>
                        <a:pt x="155" y="111"/>
                      </a:lnTo>
                      <a:lnTo>
                        <a:pt x="127" y="123"/>
                      </a:lnTo>
                      <a:lnTo>
                        <a:pt x="127" y="123"/>
                      </a:lnTo>
                      <a:lnTo>
                        <a:pt x="113" y="129"/>
                      </a:lnTo>
                      <a:lnTo>
                        <a:pt x="101" y="137"/>
                      </a:lnTo>
                      <a:lnTo>
                        <a:pt x="76" y="155"/>
                      </a:lnTo>
                      <a:lnTo>
                        <a:pt x="54" y="175"/>
                      </a:lnTo>
                      <a:lnTo>
                        <a:pt x="36" y="202"/>
                      </a:lnTo>
                      <a:lnTo>
                        <a:pt x="20" y="230"/>
                      </a:lnTo>
                      <a:lnTo>
                        <a:pt x="10" y="260"/>
                      </a:lnTo>
                      <a:lnTo>
                        <a:pt x="2" y="294"/>
                      </a:lnTo>
                      <a:lnTo>
                        <a:pt x="0" y="312"/>
                      </a:lnTo>
                      <a:lnTo>
                        <a:pt x="0" y="331"/>
                      </a:lnTo>
                      <a:lnTo>
                        <a:pt x="0" y="331"/>
                      </a:lnTo>
                      <a:lnTo>
                        <a:pt x="0" y="349"/>
                      </a:lnTo>
                      <a:lnTo>
                        <a:pt x="4" y="369"/>
                      </a:lnTo>
                      <a:lnTo>
                        <a:pt x="4" y="369"/>
                      </a:lnTo>
                      <a:lnTo>
                        <a:pt x="22" y="389"/>
                      </a:lnTo>
                      <a:lnTo>
                        <a:pt x="42" y="407"/>
                      </a:lnTo>
                      <a:lnTo>
                        <a:pt x="62" y="423"/>
                      </a:lnTo>
                      <a:lnTo>
                        <a:pt x="87" y="435"/>
                      </a:lnTo>
                      <a:lnTo>
                        <a:pt x="111" y="445"/>
                      </a:lnTo>
                      <a:lnTo>
                        <a:pt x="137" y="453"/>
                      </a:lnTo>
                      <a:lnTo>
                        <a:pt x="163" y="460"/>
                      </a:lnTo>
                      <a:lnTo>
                        <a:pt x="191" y="462"/>
                      </a:lnTo>
                      <a:lnTo>
                        <a:pt x="191" y="462"/>
                      </a:lnTo>
                      <a:lnTo>
                        <a:pt x="191" y="462"/>
                      </a:lnTo>
                      <a:lnTo>
                        <a:pt x="191" y="462"/>
                      </a:lnTo>
                      <a:lnTo>
                        <a:pt x="217" y="460"/>
                      </a:lnTo>
                      <a:lnTo>
                        <a:pt x="246" y="453"/>
                      </a:lnTo>
                      <a:lnTo>
                        <a:pt x="270" y="445"/>
                      </a:lnTo>
                      <a:lnTo>
                        <a:pt x="294" y="435"/>
                      </a:lnTo>
                      <a:lnTo>
                        <a:pt x="318" y="423"/>
                      </a:lnTo>
                      <a:lnTo>
                        <a:pt x="340" y="407"/>
                      </a:lnTo>
                      <a:lnTo>
                        <a:pt x="361" y="389"/>
                      </a:lnTo>
                      <a:lnTo>
                        <a:pt x="379" y="369"/>
                      </a:lnTo>
                      <a:lnTo>
                        <a:pt x="379" y="369"/>
                      </a:lnTo>
                      <a:lnTo>
                        <a:pt x="381" y="349"/>
                      </a:lnTo>
                      <a:lnTo>
                        <a:pt x="381" y="331"/>
                      </a:lnTo>
                      <a:lnTo>
                        <a:pt x="381" y="331"/>
                      </a:lnTo>
                      <a:lnTo>
                        <a:pt x="381" y="312"/>
                      </a:lnTo>
                      <a:lnTo>
                        <a:pt x="379" y="294"/>
                      </a:lnTo>
                      <a:lnTo>
                        <a:pt x="371" y="260"/>
                      </a:lnTo>
                      <a:lnTo>
                        <a:pt x="361" y="230"/>
                      </a:lnTo>
                      <a:lnTo>
                        <a:pt x="344" y="202"/>
                      </a:lnTo>
                      <a:lnTo>
                        <a:pt x="326" y="175"/>
                      </a:lnTo>
                      <a:lnTo>
                        <a:pt x="304" y="155"/>
                      </a:lnTo>
                      <a:lnTo>
                        <a:pt x="280" y="137"/>
                      </a:lnTo>
                      <a:lnTo>
                        <a:pt x="268" y="129"/>
                      </a:lnTo>
                      <a:lnTo>
                        <a:pt x="254" y="123"/>
                      </a:lnTo>
                      <a:lnTo>
                        <a:pt x="254" y="123"/>
                      </a:ln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rtlCol="0" anchor="t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" name="Freeform 8"/>
                <p:cNvSpPr>
                  <a:spLocks noEditPoints="1"/>
                </p:cNvSpPr>
                <p:nvPr/>
              </p:nvSpPr>
              <p:spPr bwMode="auto">
                <a:xfrm>
                  <a:off x="2345063" y="4224319"/>
                  <a:ext cx="175527" cy="97743"/>
                </a:xfrm>
                <a:custGeom>
                  <a:avLst/>
                  <a:gdLst>
                    <a:gd name="T0" fmla="*/ 127 w 254"/>
                    <a:gd name="T1" fmla="*/ 0 h 135"/>
                    <a:gd name="T2" fmla="*/ 127 w 254"/>
                    <a:gd name="T3" fmla="*/ 0 h 135"/>
                    <a:gd name="T4" fmla="*/ 103 w 254"/>
                    <a:gd name="T5" fmla="*/ 2 h 135"/>
                    <a:gd name="T6" fmla="*/ 81 w 254"/>
                    <a:gd name="T7" fmla="*/ 10 h 135"/>
                    <a:gd name="T8" fmla="*/ 59 w 254"/>
                    <a:gd name="T9" fmla="*/ 20 h 135"/>
                    <a:gd name="T10" fmla="*/ 41 w 254"/>
                    <a:gd name="T11" fmla="*/ 34 h 135"/>
                    <a:gd name="T12" fmla="*/ 27 w 254"/>
                    <a:gd name="T13" fmla="*/ 50 h 135"/>
                    <a:gd name="T14" fmla="*/ 14 w 254"/>
                    <a:gd name="T15" fmla="*/ 71 h 135"/>
                    <a:gd name="T16" fmla="*/ 4 w 254"/>
                    <a:gd name="T17" fmla="*/ 93 h 135"/>
                    <a:gd name="T18" fmla="*/ 0 w 254"/>
                    <a:gd name="T19" fmla="*/ 115 h 135"/>
                    <a:gd name="T20" fmla="*/ 16 w 254"/>
                    <a:gd name="T21" fmla="*/ 115 h 135"/>
                    <a:gd name="T22" fmla="*/ 63 w 254"/>
                    <a:gd name="T23" fmla="*/ 115 h 135"/>
                    <a:gd name="T24" fmla="*/ 63 w 254"/>
                    <a:gd name="T25" fmla="*/ 115 h 135"/>
                    <a:gd name="T26" fmla="*/ 67 w 254"/>
                    <a:gd name="T27" fmla="*/ 119 h 135"/>
                    <a:gd name="T28" fmla="*/ 71 w 254"/>
                    <a:gd name="T29" fmla="*/ 123 h 135"/>
                    <a:gd name="T30" fmla="*/ 85 w 254"/>
                    <a:gd name="T31" fmla="*/ 129 h 135"/>
                    <a:gd name="T32" fmla="*/ 105 w 254"/>
                    <a:gd name="T33" fmla="*/ 133 h 135"/>
                    <a:gd name="T34" fmla="*/ 127 w 254"/>
                    <a:gd name="T35" fmla="*/ 135 h 135"/>
                    <a:gd name="T36" fmla="*/ 127 w 254"/>
                    <a:gd name="T37" fmla="*/ 135 h 135"/>
                    <a:gd name="T38" fmla="*/ 149 w 254"/>
                    <a:gd name="T39" fmla="*/ 133 h 135"/>
                    <a:gd name="T40" fmla="*/ 170 w 254"/>
                    <a:gd name="T41" fmla="*/ 129 h 135"/>
                    <a:gd name="T42" fmla="*/ 184 w 254"/>
                    <a:gd name="T43" fmla="*/ 123 h 135"/>
                    <a:gd name="T44" fmla="*/ 188 w 254"/>
                    <a:gd name="T45" fmla="*/ 119 h 135"/>
                    <a:gd name="T46" fmla="*/ 192 w 254"/>
                    <a:gd name="T47" fmla="*/ 115 h 135"/>
                    <a:gd name="T48" fmla="*/ 242 w 254"/>
                    <a:gd name="T49" fmla="*/ 115 h 135"/>
                    <a:gd name="T50" fmla="*/ 254 w 254"/>
                    <a:gd name="T51" fmla="*/ 115 h 135"/>
                    <a:gd name="T52" fmla="*/ 254 w 254"/>
                    <a:gd name="T53" fmla="*/ 115 h 135"/>
                    <a:gd name="T54" fmla="*/ 250 w 254"/>
                    <a:gd name="T55" fmla="*/ 93 h 135"/>
                    <a:gd name="T56" fmla="*/ 240 w 254"/>
                    <a:gd name="T57" fmla="*/ 71 h 135"/>
                    <a:gd name="T58" fmla="*/ 228 w 254"/>
                    <a:gd name="T59" fmla="*/ 50 h 135"/>
                    <a:gd name="T60" fmla="*/ 214 w 254"/>
                    <a:gd name="T61" fmla="*/ 34 h 135"/>
                    <a:gd name="T62" fmla="*/ 196 w 254"/>
                    <a:gd name="T63" fmla="*/ 20 h 135"/>
                    <a:gd name="T64" fmla="*/ 174 w 254"/>
                    <a:gd name="T65" fmla="*/ 10 h 135"/>
                    <a:gd name="T66" fmla="*/ 151 w 254"/>
                    <a:gd name="T67" fmla="*/ 2 h 135"/>
                    <a:gd name="T68" fmla="*/ 127 w 254"/>
                    <a:gd name="T69" fmla="*/ 0 h 135"/>
                    <a:gd name="T70" fmla="*/ 127 w 254"/>
                    <a:gd name="T71" fmla="*/ 0 h 135"/>
                    <a:gd name="T72" fmla="*/ 127 w 254"/>
                    <a:gd name="T73" fmla="*/ 95 h 135"/>
                    <a:gd name="T74" fmla="*/ 127 w 254"/>
                    <a:gd name="T75" fmla="*/ 95 h 135"/>
                    <a:gd name="T76" fmla="*/ 119 w 254"/>
                    <a:gd name="T77" fmla="*/ 93 h 135"/>
                    <a:gd name="T78" fmla="*/ 111 w 254"/>
                    <a:gd name="T79" fmla="*/ 89 h 135"/>
                    <a:gd name="T80" fmla="*/ 107 w 254"/>
                    <a:gd name="T81" fmla="*/ 81 h 135"/>
                    <a:gd name="T82" fmla="*/ 105 w 254"/>
                    <a:gd name="T83" fmla="*/ 73 h 135"/>
                    <a:gd name="T84" fmla="*/ 105 w 254"/>
                    <a:gd name="T85" fmla="*/ 73 h 135"/>
                    <a:gd name="T86" fmla="*/ 107 w 254"/>
                    <a:gd name="T87" fmla="*/ 65 h 135"/>
                    <a:gd name="T88" fmla="*/ 111 w 254"/>
                    <a:gd name="T89" fmla="*/ 56 h 135"/>
                    <a:gd name="T90" fmla="*/ 119 w 254"/>
                    <a:gd name="T91" fmla="*/ 52 h 135"/>
                    <a:gd name="T92" fmla="*/ 127 w 254"/>
                    <a:gd name="T93" fmla="*/ 50 h 135"/>
                    <a:gd name="T94" fmla="*/ 127 w 254"/>
                    <a:gd name="T95" fmla="*/ 50 h 135"/>
                    <a:gd name="T96" fmla="*/ 135 w 254"/>
                    <a:gd name="T97" fmla="*/ 52 h 135"/>
                    <a:gd name="T98" fmla="*/ 143 w 254"/>
                    <a:gd name="T99" fmla="*/ 56 h 135"/>
                    <a:gd name="T100" fmla="*/ 147 w 254"/>
                    <a:gd name="T101" fmla="*/ 65 h 135"/>
                    <a:gd name="T102" fmla="*/ 149 w 254"/>
                    <a:gd name="T103" fmla="*/ 73 h 135"/>
                    <a:gd name="T104" fmla="*/ 149 w 254"/>
                    <a:gd name="T105" fmla="*/ 73 h 135"/>
                    <a:gd name="T106" fmla="*/ 147 w 254"/>
                    <a:gd name="T107" fmla="*/ 81 h 135"/>
                    <a:gd name="T108" fmla="*/ 143 w 254"/>
                    <a:gd name="T109" fmla="*/ 89 h 135"/>
                    <a:gd name="T110" fmla="*/ 135 w 254"/>
                    <a:gd name="T111" fmla="*/ 93 h 135"/>
                    <a:gd name="T112" fmla="*/ 127 w 254"/>
                    <a:gd name="T113" fmla="*/ 95 h 135"/>
                    <a:gd name="T114" fmla="*/ 127 w 254"/>
                    <a:gd name="T115" fmla="*/ 9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54" h="135">
                      <a:moveTo>
                        <a:pt x="127" y="0"/>
                      </a:moveTo>
                      <a:lnTo>
                        <a:pt x="127" y="0"/>
                      </a:lnTo>
                      <a:lnTo>
                        <a:pt x="103" y="2"/>
                      </a:lnTo>
                      <a:lnTo>
                        <a:pt x="81" y="10"/>
                      </a:lnTo>
                      <a:lnTo>
                        <a:pt x="59" y="20"/>
                      </a:lnTo>
                      <a:lnTo>
                        <a:pt x="41" y="34"/>
                      </a:lnTo>
                      <a:lnTo>
                        <a:pt x="27" y="50"/>
                      </a:lnTo>
                      <a:lnTo>
                        <a:pt x="14" y="71"/>
                      </a:lnTo>
                      <a:lnTo>
                        <a:pt x="4" y="93"/>
                      </a:lnTo>
                      <a:lnTo>
                        <a:pt x="0" y="115"/>
                      </a:lnTo>
                      <a:lnTo>
                        <a:pt x="16" y="115"/>
                      </a:lnTo>
                      <a:lnTo>
                        <a:pt x="63" y="115"/>
                      </a:lnTo>
                      <a:lnTo>
                        <a:pt x="63" y="115"/>
                      </a:lnTo>
                      <a:lnTo>
                        <a:pt x="67" y="119"/>
                      </a:lnTo>
                      <a:lnTo>
                        <a:pt x="71" y="123"/>
                      </a:lnTo>
                      <a:lnTo>
                        <a:pt x="85" y="129"/>
                      </a:lnTo>
                      <a:lnTo>
                        <a:pt x="105" y="133"/>
                      </a:lnTo>
                      <a:lnTo>
                        <a:pt x="127" y="135"/>
                      </a:lnTo>
                      <a:lnTo>
                        <a:pt x="127" y="135"/>
                      </a:lnTo>
                      <a:lnTo>
                        <a:pt x="149" y="133"/>
                      </a:lnTo>
                      <a:lnTo>
                        <a:pt x="170" y="129"/>
                      </a:lnTo>
                      <a:lnTo>
                        <a:pt x="184" y="123"/>
                      </a:lnTo>
                      <a:lnTo>
                        <a:pt x="188" y="119"/>
                      </a:lnTo>
                      <a:lnTo>
                        <a:pt x="192" y="115"/>
                      </a:lnTo>
                      <a:lnTo>
                        <a:pt x="242" y="115"/>
                      </a:lnTo>
                      <a:lnTo>
                        <a:pt x="254" y="115"/>
                      </a:lnTo>
                      <a:lnTo>
                        <a:pt x="254" y="115"/>
                      </a:lnTo>
                      <a:lnTo>
                        <a:pt x="250" y="93"/>
                      </a:lnTo>
                      <a:lnTo>
                        <a:pt x="240" y="71"/>
                      </a:lnTo>
                      <a:lnTo>
                        <a:pt x="228" y="50"/>
                      </a:lnTo>
                      <a:lnTo>
                        <a:pt x="214" y="34"/>
                      </a:lnTo>
                      <a:lnTo>
                        <a:pt x="196" y="20"/>
                      </a:lnTo>
                      <a:lnTo>
                        <a:pt x="174" y="10"/>
                      </a:lnTo>
                      <a:lnTo>
                        <a:pt x="151" y="2"/>
                      </a:lnTo>
                      <a:lnTo>
                        <a:pt x="127" y="0"/>
                      </a:lnTo>
                      <a:lnTo>
                        <a:pt x="127" y="0"/>
                      </a:lnTo>
                      <a:close/>
                      <a:moveTo>
                        <a:pt x="127" y="95"/>
                      </a:moveTo>
                      <a:lnTo>
                        <a:pt x="127" y="95"/>
                      </a:lnTo>
                      <a:lnTo>
                        <a:pt x="119" y="93"/>
                      </a:lnTo>
                      <a:lnTo>
                        <a:pt x="111" y="89"/>
                      </a:lnTo>
                      <a:lnTo>
                        <a:pt x="107" y="81"/>
                      </a:lnTo>
                      <a:lnTo>
                        <a:pt x="105" y="73"/>
                      </a:lnTo>
                      <a:lnTo>
                        <a:pt x="105" y="73"/>
                      </a:lnTo>
                      <a:lnTo>
                        <a:pt x="107" y="65"/>
                      </a:lnTo>
                      <a:lnTo>
                        <a:pt x="111" y="56"/>
                      </a:lnTo>
                      <a:lnTo>
                        <a:pt x="119" y="52"/>
                      </a:lnTo>
                      <a:lnTo>
                        <a:pt x="127" y="50"/>
                      </a:lnTo>
                      <a:lnTo>
                        <a:pt x="127" y="50"/>
                      </a:lnTo>
                      <a:lnTo>
                        <a:pt x="135" y="52"/>
                      </a:lnTo>
                      <a:lnTo>
                        <a:pt x="143" y="56"/>
                      </a:lnTo>
                      <a:lnTo>
                        <a:pt x="147" y="65"/>
                      </a:lnTo>
                      <a:lnTo>
                        <a:pt x="149" y="73"/>
                      </a:lnTo>
                      <a:lnTo>
                        <a:pt x="149" y="73"/>
                      </a:lnTo>
                      <a:lnTo>
                        <a:pt x="147" y="81"/>
                      </a:lnTo>
                      <a:lnTo>
                        <a:pt x="143" y="89"/>
                      </a:lnTo>
                      <a:lnTo>
                        <a:pt x="135" y="93"/>
                      </a:lnTo>
                      <a:lnTo>
                        <a:pt x="127" y="95"/>
                      </a:lnTo>
                      <a:lnTo>
                        <a:pt x="127" y="95"/>
                      </a:ln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rtlCol="0" anchor="t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06" name="组合 105"/>
            <p:cNvGrpSpPr/>
            <p:nvPr/>
          </p:nvGrpSpPr>
          <p:grpSpPr>
            <a:xfrm>
              <a:off x="8822" y="3173"/>
              <a:ext cx="1718" cy="707"/>
              <a:chOff x="1000677" y="2609574"/>
              <a:chExt cx="1090991" cy="449239"/>
            </a:xfrm>
          </p:grpSpPr>
          <p:sp>
            <p:nvSpPr>
              <p:cNvPr id="107" name="文本框 106"/>
              <p:cNvSpPr txBox="1"/>
              <p:nvPr/>
            </p:nvSpPr>
            <p:spPr>
              <a:xfrm>
                <a:off x="1000677" y="2797401"/>
                <a:ext cx="1090991" cy="261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000" dirty="0"/>
                  <a:t>业务管理人员</a:t>
                </a:r>
                <a:endParaRPr lang="zh-CN" altLang="en-US" sz="1000" dirty="0"/>
              </a:p>
            </p:txBody>
          </p:sp>
          <p:grpSp>
            <p:nvGrpSpPr>
              <p:cNvPr id="108" name="组合 107"/>
              <p:cNvGrpSpPr/>
              <p:nvPr/>
            </p:nvGrpSpPr>
            <p:grpSpPr>
              <a:xfrm>
                <a:off x="1434802" y="2609574"/>
                <a:ext cx="209380" cy="222325"/>
                <a:chOff x="2001608" y="4070826"/>
                <a:chExt cx="563901" cy="598764"/>
              </a:xfrm>
              <a:solidFill>
                <a:srgbClr val="2E75B5"/>
              </a:solidFill>
            </p:grpSpPr>
            <p:sp>
              <p:nvSpPr>
                <p:cNvPr id="109" name="Freeform 5"/>
                <p:cNvSpPr/>
                <p:nvPr/>
              </p:nvSpPr>
              <p:spPr bwMode="auto">
                <a:xfrm>
                  <a:off x="2001608" y="4205491"/>
                  <a:ext cx="335160" cy="464099"/>
                </a:xfrm>
                <a:custGeom>
                  <a:avLst/>
                  <a:gdLst>
                    <a:gd name="T0" fmla="*/ 485 w 485"/>
                    <a:gd name="T1" fmla="*/ 290 h 641"/>
                    <a:gd name="T2" fmla="*/ 459 w 485"/>
                    <a:gd name="T3" fmla="*/ 252 h 641"/>
                    <a:gd name="T4" fmla="*/ 427 w 485"/>
                    <a:gd name="T5" fmla="*/ 217 h 641"/>
                    <a:gd name="T6" fmla="*/ 393 w 485"/>
                    <a:gd name="T7" fmla="*/ 191 h 641"/>
                    <a:gd name="T8" fmla="*/ 354 w 485"/>
                    <a:gd name="T9" fmla="*/ 171 h 641"/>
                    <a:gd name="T10" fmla="*/ 350 w 485"/>
                    <a:gd name="T11" fmla="*/ 133 h 641"/>
                    <a:gd name="T12" fmla="*/ 366 w 485"/>
                    <a:gd name="T13" fmla="*/ 123 h 641"/>
                    <a:gd name="T14" fmla="*/ 393 w 485"/>
                    <a:gd name="T15" fmla="*/ 97 h 641"/>
                    <a:gd name="T16" fmla="*/ 411 w 485"/>
                    <a:gd name="T17" fmla="*/ 66 h 641"/>
                    <a:gd name="T18" fmla="*/ 421 w 485"/>
                    <a:gd name="T19" fmla="*/ 32 h 641"/>
                    <a:gd name="T20" fmla="*/ 421 w 485"/>
                    <a:gd name="T21" fmla="*/ 14 h 641"/>
                    <a:gd name="T22" fmla="*/ 352 w 485"/>
                    <a:gd name="T23" fmla="*/ 0 h 641"/>
                    <a:gd name="T24" fmla="*/ 348 w 485"/>
                    <a:gd name="T25" fmla="*/ 6 h 641"/>
                    <a:gd name="T26" fmla="*/ 332 w 485"/>
                    <a:gd name="T27" fmla="*/ 16 h 641"/>
                    <a:gd name="T28" fmla="*/ 294 w 485"/>
                    <a:gd name="T29" fmla="*/ 26 h 641"/>
                    <a:gd name="T30" fmla="*/ 262 w 485"/>
                    <a:gd name="T31" fmla="*/ 28 h 641"/>
                    <a:gd name="T32" fmla="*/ 205 w 485"/>
                    <a:gd name="T33" fmla="*/ 20 h 641"/>
                    <a:gd name="T34" fmla="*/ 185 w 485"/>
                    <a:gd name="T35" fmla="*/ 12 h 641"/>
                    <a:gd name="T36" fmla="*/ 173 w 485"/>
                    <a:gd name="T37" fmla="*/ 0 h 641"/>
                    <a:gd name="T38" fmla="*/ 108 w 485"/>
                    <a:gd name="T39" fmla="*/ 0 h 641"/>
                    <a:gd name="T40" fmla="*/ 108 w 485"/>
                    <a:gd name="T41" fmla="*/ 14 h 641"/>
                    <a:gd name="T42" fmla="*/ 113 w 485"/>
                    <a:gd name="T43" fmla="*/ 50 h 641"/>
                    <a:gd name="T44" fmla="*/ 127 w 485"/>
                    <a:gd name="T45" fmla="*/ 82 h 641"/>
                    <a:gd name="T46" fmla="*/ 151 w 485"/>
                    <a:gd name="T47" fmla="*/ 111 h 641"/>
                    <a:gd name="T48" fmla="*/ 179 w 485"/>
                    <a:gd name="T49" fmla="*/ 133 h 641"/>
                    <a:gd name="T50" fmla="*/ 177 w 485"/>
                    <a:gd name="T51" fmla="*/ 171 h 641"/>
                    <a:gd name="T52" fmla="*/ 157 w 485"/>
                    <a:gd name="T53" fmla="*/ 179 h 641"/>
                    <a:gd name="T54" fmla="*/ 123 w 485"/>
                    <a:gd name="T55" fmla="*/ 201 h 641"/>
                    <a:gd name="T56" fmla="*/ 90 w 485"/>
                    <a:gd name="T57" fmla="*/ 230 h 641"/>
                    <a:gd name="T58" fmla="*/ 62 w 485"/>
                    <a:gd name="T59" fmla="*/ 262 h 641"/>
                    <a:gd name="T60" fmla="*/ 40 w 485"/>
                    <a:gd name="T61" fmla="*/ 300 h 641"/>
                    <a:gd name="T62" fmla="*/ 22 w 485"/>
                    <a:gd name="T63" fmla="*/ 340 h 641"/>
                    <a:gd name="T64" fmla="*/ 8 w 485"/>
                    <a:gd name="T65" fmla="*/ 387 h 641"/>
                    <a:gd name="T66" fmla="*/ 2 w 485"/>
                    <a:gd name="T67" fmla="*/ 433 h 641"/>
                    <a:gd name="T68" fmla="*/ 0 w 485"/>
                    <a:gd name="T69" fmla="*/ 459 h 641"/>
                    <a:gd name="T70" fmla="*/ 6 w 485"/>
                    <a:gd name="T71" fmla="*/ 514 h 641"/>
                    <a:gd name="T72" fmla="*/ 30 w 485"/>
                    <a:gd name="T73" fmla="*/ 542 h 641"/>
                    <a:gd name="T74" fmla="*/ 88 w 485"/>
                    <a:gd name="T75" fmla="*/ 588 h 641"/>
                    <a:gd name="T76" fmla="*/ 155 w 485"/>
                    <a:gd name="T77" fmla="*/ 620 h 641"/>
                    <a:gd name="T78" fmla="*/ 227 w 485"/>
                    <a:gd name="T79" fmla="*/ 639 h 641"/>
                    <a:gd name="T80" fmla="*/ 266 w 485"/>
                    <a:gd name="T81" fmla="*/ 641 h 641"/>
                    <a:gd name="T82" fmla="*/ 306 w 485"/>
                    <a:gd name="T83" fmla="*/ 639 h 641"/>
                    <a:gd name="T84" fmla="*/ 346 w 485"/>
                    <a:gd name="T85" fmla="*/ 631 h 641"/>
                    <a:gd name="T86" fmla="*/ 385 w 485"/>
                    <a:gd name="T87" fmla="*/ 618 h 641"/>
                    <a:gd name="T88" fmla="*/ 421 w 485"/>
                    <a:gd name="T89" fmla="*/ 600 h 641"/>
                    <a:gd name="T90" fmla="*/ 407 w 485"/>
                    <a:gd name="T91" fmla="*/ 584 h 641"/>
                    <a:gd name="T92" fmla="*/ 389 w 485"/>
                    <a:gd name="T93" fmla="*/ 564 h 641"/>
                    <a:gd name="T94" fmla="*/ 389 w 485"/>
                    <a:gd name="T95" fmla="*/ 560 h 641"/>
                    <a:gd name="T96" fmla="*/ 385 w 485"/>
                    <a:gd name="T97" fmla="*/ 508 h 641"/>
                    <a:gd name="T98" fmla="*/ 387 w 485"/>
                    <a:gd name="T99" fmla="*/ 475 h 641"/>
                    <a:gd name="T100" fmla="*/ 399 w 485"/>
                    <a:gd name="T101" fmla="*/ 413 h 641"/>
                    <a:gd name="T102" fmla="*/ 425 w 485"/>
                    <a:gd name="T103" fmla="*/ 357 h 641"/>
                    <a:gd name="T104" fmla="*/ 463 w 485"/>
                    <a:gd name="T105" fmla="*/ 308 h 641"/>
                    <a:gd name="T106" fmla="*/ 485 w 485"/>
                    <a:gd name="T107" fmla="*/ 290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85" h="641">
                      <a:moveTo>
                        <a:pt x="485" y="290"/>
                      </a:moveTo>
                      <a:lnTo>
                        <a:pt x="485" y="290"/>
                      </a:lnTo>
                      <a:lnTo>
                        <a:pt x="471" y="270"/>
                      </a:lnTo>
                      <a:lnTo>
                        <a:pt x="459" y="252"/>
                      </a:lnTo>
                      <a:lnTo>
                        <a:pt x="443" y="234"/>
                      </a:lnTo>
                      <a:lnTo>
                        <a:pt x="427" y="217"/>
                      </a:lnTo>
                      <a:lnTo>
                        <a:pt x="411" y="203"/>
                      </a:lnTo>
                      <a:lnTo>
                        <a:pt x="393" y="191"/>
                      </a:lnTo>
                      <a:lnTo>
                        <a:pt x="372" y="181"/>
                      </a:lnTo>
                      <a:lnTo>
                        <a:pt x="354" y="171"/>
                      </a:lnTo>
                      <a:lnTo>
                        <a:pt x="314" y="155"/>
                      </a:lnTo>
                      <a:lnTo>
                        <a:pt x="350" y="133"/>
                      </a:lnTo>
                      <a:lnTo>
                        <a:pt x="350" y="133"/>
                      </a:lnTo>
                      <a:lnTo>
                        <a:pt x="366" y="123"/>
                      </a:lnTo>
                      <a:lnTo>
                        <a:pt x="380" y="111"/>
                      </a:lnTo>
                      <a:lnTo>
                        <a:pt x="393" y="97"/>
                      </a:lnTo>
                      <a:lnTo>
                        <a:pt x="403" y="82"/>
                      </a:lnTo>
                      <a:lnTo>
                        <a:pt x="411" y="66"/>
                      </a:lnTo>
                      <a:lnTo>
                        <a:pt x="417" y="50"/>
                      </a:lnTo>
                      <a:lnTo>
                        <a:pt x="421" y="32"/>
                      </a:lnTo>
                      <a:lnTo>
                        <a:pt x="421" y="14"/>
                      </a:lnTo>
                      <a:lnTo>
                        <a:pt x="421" y="14"/>
                      </a:lnTo>
                      <a:lnTo>
                        <a:pt x="421" y="0"/>
                      </a:lnTo>
                      <a:lnTo>
                        <a:pt x="352" y="0"/>
                      </a:lnTo>
                      <a:lnTo>
                        <a:pt x="352" y="0"/>
                      </a:lnTo>
                      <a:lnTo>
                        <a:pt x="348" y="6"/>
                      </a:lnTo>
                      <a:lnTo>
                        <a:pt x="340" y="12"/>
                      </a:lnTo>
                      <a:lnTo>
                        <a:pt x="332" y="16"/>
                      </a:lnTo>
                      <a:lnTo>
                        <a:pt x="320" y="20"/>
                      </a:lnTo>
                      <a:lnTo>
                        <a:pt x="294" y="26"/>
                      </a:lnTo>
                      <a:lnTo>
                        <a:pt x="262" y="28"/>
                      </a:lnTo>
                      <a:lnTo>
                        <a:pt x="262" y="28"/>
                      </a:lnTo>
                      <a:lnTo>
                        <a:pt x="231" y="26"/>
                      </a:lnTo>
                      <a:lnTo>
                        <a:pt x="205" y="20"/>
                      </a:lnTo>
                      <a:lnTo>
                        <a:pt x="193" y="16"/>
                      </a:lnTo>
                      <a:lnTo>
                        <a:pt x="185" y="12"/>
                      </a:lnTo>
                      <a:lnTo>
                        <a:pt x="177" y="6"/>
                      </a:lnTo>
                      <a:lnTo>
                        <a:pt x="173" y="0"/>
                      </a:lnTo>
                      <a:lnTo>
                        <a:pt x="108" y="0"/>
                      </a:lnTo>
                      <a:lnTo>
                        <a:pt x="108" y="0"/>
                      </a:lnTo>
                      <a:lnTo>
                        <a:pt x="108" y="14"/>
                      </a:lnTo>
                      <a:lnTo>
                        <a:pt x="108" y="14"/>
                      </a:lnTo>
                      <a:lnTo>
                        <a:pt x="110" y="32"/>
                      </a:lnTo>
                      <a:lnTo>
                        <a:pt x="113" y="50"/>
                      </a:lnTo>
                      <a:lnTo>
                        <a:pt x="119" y="66"/>
                      </a:lnTo>
                      <a:lnTo>
                        <a:pt x="127" y="82"/>
                      </a:lnTo>
                      <a:lnTo>
                        <a:pt x="139" y="97"/>
                      </a:lnTo>
                      <a:lnTo>
                        <a:pt x="151" y="111"/>
                      </a:lnTo>
                      <a:lnTo>
                        <a:pt x="163" y="123"/>
                      </a:lnTo>
                      <a:lnTo>
                        <a:pt x="179" y="133"/>
                      </a:lnTo>
                      <a:lnTo>
                        <a:pt x="215" y="155"/>
                      </a:lnTo>
                      <a:lnTo>
                        <a:pt x="177" y="171"/>
                      </a:lnTo>
                      <a:lnTo>
                        <a:pt x="177" y="171"/>
                      </a:lnTo>
                      <a:lnTo>
                        <a:pt x="157" y="179"/>
                      </a:lnTo>
                      <a:lnTo>
                        <a:pt x="141" y="189"/>
                      </a:lnTo>
                      <a:lnTo>
                        <a:pt x="123" y="201"/>
                      </a:lnTo>
                      <a:lnTo>
                        <a:pt x="106" y="215"/>
                      </a:lnTo>
                      <a:lnTo>
                        <a:pt x="90" y="230"/>
                      </a:lnTo>
                      <a:lnTo>
                        <a:pt x="76" y="246"/>
                      </a:lnTo>
                      <a:lnTo>
                        <a:pt x="62" y="262"/>
                      </a:lnTo>
                      <a:lnTo>
                        <a:pt x="50" y="280"/>
                      </a:lnTo>
                      <a:lnTo>
                        <a:pt x="40" y="300"/>
                      </a:lnTo>
                      <a:lnTo>
                        <a:pt x="30" y="320"/>
                      </a:lnTo>
                      <a:lnTo>
                        <a:pt x="22" y="340"/>
                      </a:lnTo>
                      <a:lnTo>
                        <a:pt x="14" y="363"/>
                      </a:lnTo>
                      <a:lnTo>
                        <a:pt x="8" y="387"/>
                      </a:lnTo>
                      <a:lnTo>
                        <a:pt x="4" y="409"/>
                      </a:lnTo>
                      <a:lnTo>
                        <a:pt x="2" y="433"/>
                      </a:lnTo>
                      <a:lnTo>
                        <a:pt x="0" y="459"/>
                      </a:lnTo>
                      <a:lnTo>
                        <a:pt x="0" y="459"/>
                      </a:lnTo>
                      <a:lnTo>
                        <a:pt x="2" y="485"/>
                      </a:lnTo>
                      <a:lnTo>
                        <a:pt x="6" y="514"/>
                      </a:lnTo>
                      <a:lnTo>
                        <a:pt x="6" y="514"/>
                      </a:lnTo>
                      <a:lnTo>
                        <a:pt x="30" y="542"/>
                      </a:lnTo>
                      <a:lnTo>
                        <a:pt x="58" y="566"/>
                      </a:lnTo>
                      <a:lnTo>
                        <a:pt x="88" y="588"/>
                      </a:lnTo>
                      <a:lnTo>
                        <a:pt x="121" y="606"/>
                      </a:lnTo>
                      <a:lnTo>
                        <a:pt x="155" y="620"/>
                      </a:lnTo>
                      <a:lnTo>
                        <a:pt x="189" y="633"/>
                      </a:lnTo>
                      <a:lnTo>
                        <a:pt x="227" y="639"/>
                      </a:lnTo>
                      <a:lnTo>
                        <a:pt x="266" y="641"/>
                      </a:lnTo>
                      <a:lnTo>
                        <a:pt x="266" y="641"/>
                      </a:lnTo>
                      <a:lnTo>
                        <a:pt x="286" y="641"/>
                      </a:lnTo>
                      <a:lnTo>
                        <a:pt x="306" y="639"/>
                      </a:lnTo>
                      <a:lnTo>
                        <a:pt x="326" y="635"/>
                      </a:lnTo>
                      <a:lnTo>
                        <a:pt x="346" y="631"/>
                      </a:lnTo>
                      <a:lnTo>
                        <a:pt x="366" y="625"/>
                      </a:lnTo>
                      <a:lnTo>
                        <a:pt x="385" y="618"/>
                      </a:lnTo>
                      <a:lnTo>
                        <a:pt x="403" y="610"/>
                      </a:lnTo>
                      <a:lnTo>
                        <a:pt x="421" y="600"/>
                      </a:lnTo>
                      <a:lnTo>
                        <a:pt x="421" y="600"/>
                      </a:lnTo>
                      <a:lnTo>
                        <a:pt x="407" y="584"/>
                      </a:lnTo>
                      <a:lnTo>
                        <a:pt x="393" y="568"/>
                      </a:lnTo>
                      <a:lnTo>
                        <a:pt x="389" y="564"/>
                      </a:lnTo>
                      <a:lnTo>
                        <a:pt x="389" y="560"/>
                      </a:lnTo>
                      <a:lnTo>
                        <a:pt x="389" y="560"/>
                      </a:lnTo>
                      <a:lnTo>
                        <a:pt x="385" y="534"/>
                      </a:lnTo>
                      <a:lnTo>
                        <a:pt x="385" y="508"/>
                      </a:lnTo>
                      <a:lnTo>
                        <a:pt x="385" y="508"/>
                      </a:lnTo>
                      <a:lnTo>
                        <a:pt x="387" y="475"/>
                      </a:lnTo>
                      <a:lnTo>
                        <a:pt x="391" y="443"/>
                      </a:lnTo>
                      <a:lnTo>
                        <a:pt x="399" y="413"/>
                      </a:lnTo>
                      <a:lnTo>
                        <a:pt x="411" y="383"/>
                      </a:lnTo>
                      <a:lnTo>
                        <a:pt x="425" y="357"/>
                      </a:lnTo>
                      <a:lnTo>
                        <a:pt x="443" y="332"/>
                      </a:lnTo>
                      <a:lnTo>
                        <a:pt x="463" y="308"/>
                      </a:lnTo>
                      <a:lnTo>
                        <a:pt x="485" y="290"/>
                      </a:lnTo>
                      <a:lnTo>
                        <a:pt x="485" y="290"/>
                      </a:ln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rtlCol="0" anchor="t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0" name="Freeform 6"/>
                <p:cNvSpPr>
                  <a:spLocks noEditPoints="1"/>
                </p:cNvSpPr>
                <p:nvPr/>
              </p:nvSpPr>
              <p:spPr bwMode="auto">
                <a:xfrm>
                  <a:off x="2062423" y="4070826"/>
                  <a:ext cx="242560" cy="136116"/>
                </a:xfrm>
                <a:custGeom>
                  <a:avLst/>
                  <a:gdLst>
                    <a:gd name="T0" fmla="*/ 176 w 351"/>
                    <a:gd name="T1" fmla="*/ 0 h 188"/>
                    <a:gd name="T2" fmla="*/ 141 w 351"/>
                    <a:gd name="T3" fmla="*/ 5 h 188"/>
                    <a:gd name="T4" fmla="*/ 109 w 351"/>
                    <a:gd name="T5" fmla="*/ 15 h 188"/>
                    <a:gd name="T6" fmla="*/ 81 w 351"/>
                    <a:gd name="T7" fmla="*/ 29 h 188"/>
                    <a:gd name="T8" fmla="*/ 55 w 351"/>
                    <a:gd name="T9" fmla="*/ 49 h 188"/>
                    <a:gd name="T10" fmla="*/ 35 w 351"/>
                    <a:gd name="T11" fmla="*/ 71 h 188"/>
                    <a:gd name="T12" fmla="*/ 16 w 351"/>
                    <a:gd name="T13" fmla="*/ 99 h 188"/>
                    <a:gd name="T14" fmla="*/ 6 w 351"/>
                    <a:gd name="T15" fmla="*/ 129 h 188"/>
                    <a:gd name="T16" fmla="*/ 0 w 351"/>
                    <a:gd name="T17" fmla="*/ 160 h 188"/>
                    <a:gd name="T18" fmla="*/ 85 w 351"/>
                    <a:gd name="T19" fmla="*/ 160 h 188"/>
                    <a:gd name="T20" fmla="*/ 91 w 351"/>
                    <a:gd name="T21" fmla="*/ 166 h 188"/>
                    <a:gd name="T22" fmla="*/ 107 w 351"/>
                    <a:gd name="T23" fmla="*/ 176 h 188"/>
                    <a:gd name="T24" fmla="*/ 143 w 351"/>
                    <a:gd name="T25" fmla="*/ 186 h 188"/>
                    <a:gd name="T26" fmla="*/ 176 w 351"/>
                    <a:gd name="T27" fmla="*/ 188 h 188"/>
                    <a:gd name="T28" fmla="*/ 234 w 351"/>
                    <a:gd name="T29" fmla="*/ 180 h 188"/>
                    <a:gd name="T30" fmla="*/ 254 w 351"/>
                    <a:gd name="T31" fmla="*/ 172 h 188"/>
                    <a:gd name="T32" fmla="*/ 266 w 351"/>
                    <a:gd name="T33" fmla="*/ 160 h 188"/>
                    <a:gd name="T34" fmla="*/ 351 w 351"/>
                    <a:gd name="T35" fmla="*/ 160 h 188"/>
                    <a:gd name="T36" fmla="*/ 349 w 351"/>
                    <a:gd name="T37" fmla="*/ 144 h 188"/>
                    <a:gd name="T38" fmla="*/ 341 w 351"/>
                    <a:gd name="T39" fmla="*/ 113 h 188"/>
                    <a:gd name="T40" fmla="*/ 327 w 351"/>
                    <a:gd name="T41" fmla="*/ 85 h 188"/>
                    <a:gd name="T42" fmla="*/ 307 w 351"/>
                    <a:gd name="T43" fmla="*/ 59 h 188"/>
                    <a:gd name="T44" fmla="*/ 282 w 351"/>
                    <a:gd name="T45" fmla="*/ 37 h 188"/>
                    <a:gd name="T46" fmla="*/ 256 w 351"/>
                    <a:gd name="T47" fmla="*/ 21 h 188"/>
                    <a:gd name="T48" fmla="*/ 226 w 351"/>
                    <a:gd name="T49" fmla="*/ 9 h 188"/>
                    <a:gd name="T50" fmla="*/ 194 w 351"/>
                    <a:gd name="T51" fmla="*/ 3 h 188"/>
                    <a:gd name="T52" fmla="*/ 176 w 351"/>
                    <a:gd name="T53" fmla="*/ 0 h 188"/>
                    <a:gd name="T54" fmla="*/ 176 w 351"/>
                    <a:gd name="T55" fmla="*/ 131 h 188"/>
                    <a:gd name="T56" fmla="*/ 164 w 351"/>
                    <a:gd name="T57" fmla="*/ 129 h 188"/>
                    <a:gd name="T58" fmla="*/ 147 w 351"/>
                    <a:gd name="T59" fmla="*/ 113 h 188"/>
                    <a:gd name="T60" fmla="*/ 145 w 351"/>
                    <a:gd name="T61" fmla="*/ 101 h 188"/>
                    <a:gd name="T62" fmla="*/ 145 w 351"/>
                    <a:gd name="T63" fmla="*/ 95 h 188"/>
                    <a:gd name="T64" fmla="*/ 153 w 351"/>
                    <a:gd name="T65" fmla="*/ 79 h 188"/>
                    <a:gd name="T66" fmla="*/ 170 w 351"/>
                    <a:gd name="T67" fmla="*/ 71 h 188"/>
                    <a:gd name="T68" fmla="*/ 176 w 351"/>
                    <a:gd name="T69" fmla="*/ 71 h 188"/>
                    <a:gd name="T70" fmla="*/ 188 w 351"/>
                    <a:gd name="T71" fmla="*/ 73 h 188"/>
                    <a:gd name="T72" fmla="*/ 204 w 351"/>
                    <a:gd name="T73" fmla="*/ 89 h 188"/>
                    <a:gd name="T74" fmla="*/ 206 w 351"/>
                    <a:gd name="T75" fmla="*/ 101 h 188"/>
                    <a:gd name="T76" fmla="*/ 206 w 351"/>
                    <a:gd name="T77" fmla="*/ 107 h 188"/>
                    <a:gd name="T78" fmla="*/ 198 w 351"/>
                    <a:gd name="T79" fmla="*/ 123 h 188"/>
                    <a:gd name="T80" fmla="*/ 182 w 351"/>
                    <a:gd name="T81" fmla="*/ 131 h 188"/>
                    <a:gd name="T82" fmla="*/ 176 w 351"/>
                    <a:gd name="T83" fmla="*/ 131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1" h="188">
                      <a:moveTo>
                        <a:pt x="176" y="0"/>
                      </a:moveTo>
                      <a:lnTo>
                        <a:pt x="176" y="0"/>
                      </a:lnTo>
                      <a:lnTo>
                        <a:pt x="157" y="3"/>
                      </a:lnTo>
                      <a:lnTo>
                        <a:pt x="141" y="5"/>
                      </a:lnTo>
                      <a:lnTo>
                        <a:pt x="125" y="9"/>
                      </a:lnTo>
                      <a:lnTo>
                        <a:pt x="109" y="15"/>
                      </a:lnTo>
                      <a:lnTo>
                        <a:pt x="95" y="21"/>
                      </a:lnTo>
                      <a:lnTo>
                        <a:pt x="81" y="29"/>
                      </a:lnTo>
                      <a:lnTo>
                        <a:pt x="69" y="37"/>
                      </a:lnTo>
                      <a:lnTo>
                        <a:pt x="55" y="49"/>
                      </a:lnTo>
                      <a:lnTo>
                        <a:pt x="45" y="59"/>
                      </a:lnTo>
                      <a:lnTo>
                        <a:pt x="35" y="71"/>
                      </a:lnTo>
                      <a:lnTo>
                        <a:pt x="25" y="85"/>
                      </a:lnTo>
                      <a:lnTo>
                        <a:pt x="16" y="99"/>
                      </a:lnTo>
                      <a:lnTo>
                        <a:pt x="10" y="113"/>
                      </a:lnTo>
                      <a:lnTo>
                        <a:pt x="6" y="129"/>
                      </a:lnTo>
                      <a:lnTo>
                        <a:pt x="2" y="144"/>
                      </a:lnTo>
                      <a:lnTo>
                        <a:pt x="0" y="160"/>
                      </a:lnTo>
                      <a:lnTo>
                        <a:pt x="22" y="160"/>
                      </a:lnTo>
                      <a:lnTo>
                        <a:pt x="85" y="160"/>
                      </a:lnTo>
                      <a:lnTo>
                        <a:pt x="85" y="160"/>
                      </a:lnTo>
                      <a:lnTo>
                        <a:pt x="91" y="166"/>
                      </a:lnTo>
                      <a:lnTo>
                        <a:pt x="97" y="172"/>
                      </a:lnTo>
                      <a:lnTo>
                        <a:pt x="107" y="176"/>
                      </a:lnTo>
                      <a:lnTo>
                        <a:pt x="117" y="180"/>
                      </a:lnTo>
                      <a:lnTo>
                        <a:pt x="143" y="186"/>
                      </a:lnTo>
                      <a:lnTo>
                        <a:pt x="176" y="188"/>
                      </a:lnTo>
                      <a:lnTo>
                        <a:pt x="176" y="188"/>
                      </a:lnTo>
                      <a:lnTo>
                        <a:pt x="206" y="186"/>
                      </a:lnTo>
                      <a:lnTo>
                        <a:pt x="234" y="180"/>
                      </a:lnTo>
                      <a:lnTo>
                        <a:pt x="244" y="176"/>
                      </a:lnTo>
                      <a:lnTo>
                        <a:pt x="254" y="172"/>
                      </a:lnTo>
                      <a:lnTo>
                        <a:pt x="260" y="166"/>
                      </a:lnTo>
                      <a:lnTo>
                        <a:pt x="266" y="160"/>
                      </a:lnTo>
                      <a:lnTo>
                        <a:pt x="335" y="160"/>
                      </a:lnTo>
                      <a:lnTo>
                        <a:pt x="351" y="160"/>
                      </a:lnTo>
                      <a:lnTo>
                        <a:pt x="351" y="160"/>
                      </a:lnTo>
                      <a:lnTo>
                        <a:pt x="349" y="144"/>
                      </a:lnTo>
                      <a:lnTo>
                        <a:pt x="345" y="129"/>
                      </a:lnTo>
                      <a:lnTo>
                        <a:pt x="341" y="113"/>
                      </a:lnTo>
                      <a:lnTo>
                        <a:pt x="333" y="99"/>
                      </a:lnTo>
                      <a:lnTo>
                        <a:pt x="327" y="85"/>
                      </a:lnTo>
                      <a:lnTo>
                        <a:pt x="317" y="71"/>
                      </a:lnTo>
                      <a:lnTo>
                        <a:pt x="307" y="59"/>
                      </a:lnTo>
                      <a:lnTo>
                        <a:pt x="294" y="49"/>
                      </a:lnTo>
                      <a:lnTo>
                        <a:pt x="282" y="37"/>
                      </a:lnTo>
                      <a:lnTo>
                        <a:pt x="270" y="29"/>
                      </a:lnTo>
                      <a:lnTo>
                        <a:pt x="256" y="21"/>
                      </a:lnTo>
                      <a:lnTo>
                        <a:pt x="242" y="15"/>
                      </a:lnTo>
                      <a:lnTo>
                        <a:pt x="226" y="9"/>
                      </a:lnTo>
                      <a:lnTo>
                        <a:pt x="210" y="5"/>
                      </a:lnTo>
                      <a:lnTo>
                        <a:pt x="194" y="3"/>
                      </a:lnTo>
                      <a:lnTo>
                        <a:pt x="176" y="0"/>
                      </a:lnTo>
                      <a:lnTo>
                        <a:pt x="176" y="0"/>
                      </a:lnTo>
                      <a:close/>
                      <a:moveTo>
                        <a:pt x="176" y="131"/>
                      </a:moveTo>
                      <a:lnTo>
                        <a:pt x="176" y="131"/>
                      </a:lnTo>
                      <a:lnTo>
                        <a:pt x="170" y="131"/>
                      </a:lnTo>
                      <a:lnTo>
                        <a:pt x="164" y="129"/>
                      </a:lnTo>
                      <a:lnTo>
                        <a:pt x="153" y="123"/>
                      </a:lnTo>
                      <a:lnTo>
                        <a:pt x="147" y="113"/>
                      </a:lnTo>
                      <a:lnTo>
                        <a:pt x="145" y="107"/>
                      </a:lnTo>
                      <a:lnTo>
                        <a:pt x="145" y="101"/>
                      </a:lnTo>
                      <a:lnTo>
                        <a:pt x="145" y="101"/>
                      </a:lnTo>
                      <a:lnTo>
                        <a:pt x="145" y="95"/>
                      </a:lnTo>
                      <a:lnTo>
                        <a:pt x="147" y="89"/>
                      </a:lnTo>
                      <a:lnTo>
                        <a:pt x="153" y="79"/>
                      </a:lnTo>
                      <a:lnTo>
                        <a:pt x="164" y="73"/>
                      </a:lnTo>
                      <a:lnTo>
                        <a:pt x="170" y="71"/>
                      </a:lnTo>
                      <a:lnTo>
                        <a:pt x="176" y="71"/>
                      </a:lnTo>
                      <a:lnTo>
                        <a:pt x="176" y="71"/>
                      </a:lnTo>
                      <a:lnTo>
                        <a:pt x="182" y="71"/>
                      </a:lnTo>
                      <a:lnTo>
                        <a:pt x="188" y="73"/>
                      </a:lnTo>
                      <a:lnTo>
                        <a:pt x="198" y="79"/>
                      </a:lnTo>
                      <a:lnTo>
                        <a:pt x="204" y="89"/>
                      </a:lnTo>
                      <a:lnTo>
                        <a:pt x="206" y="95"/>
                      </a:lnTo>
                      <a:lnTo>
                        <a:pt x="206" y="101"/>
                      </a:lnTo>
                      <a:lnTo>
                        <a:pt x="206" y="101"/>
                      </a:lnTo>
                      <a:lnTo>
                        <a:pt x="206" y="107"/>
                      </a:lnTo>
                      <a:lnTo>
                        <a:pt x="204" y="113"/>
                      </a:lnTo>
                      <a:lnTo>
                        <a:pt x="198" y="123"/>
                      </a:lnTo>
                      <a:lnTo>
                        <a:pt x="188" y="129"/>
                      </a:lnTo>
                      <a:lnTo>
                        <a:pt x="182" y="131"/>
                      </a:lnTo>
                      <a:lnTo>
                        <a:pt x="176" y="131"/>
                      </a:lnTo>
                      <a:lnTo>
                        <a:pt x="176" y="131"/>
                      </a:ln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rtlCol="0" anchor="t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Freeform 7"/>
                <p:cNvSpPr/>
                <p:nvPr/>
              </p:nvSpPr>
              <p:spPr bwMode="auto">
                <a:xfrm>
                  <a:off x="2302218" y="4326406"/>
                  <a:ext cx="263291" cy="334499"/>
                </a:xfrm>
                <a:custGeom>
                  <a:avLst/>
                  <a:gdLst>
                    <a:gd name="T0" fmla="*/ 226 w 381"/>
                    <a:gd name="T1" fmla="*/ 111 h 462"/>
                    <a:gd name="T2" fmla="*/ 252 w 381"/>
                    <a:gd name="T3" fmla="*/ 95 h 462"/>
                    <a:gd name="T4" fmla="*/ 274 w 381"/>
                    <a:gd name="T5" fmla="*/ 79 h 462"/>
                    <a:gd name="T6" fmla="*/ 290 w 381"/>
                    <a:gd name="T7" fmla="*/ 59 h 462"/>
                    <a:gd name="T8" fmla="*/ 300 w 381"/>
                    <a:gd name="T9" fmla="*/ 36 h 462"/>
                    <a:gd name="T10" fmla="*/ 304 w 381"/>
                    <a:gd name="T11" fmla="*/ 10 h 462"/>
                    <a:gd name="T12" fmla="*/ 302 w 381"/>
                    <a:gd name="T13" fmla="*/ 0 h 462"/>
                    <a:gd name="T14" fmla="*/ 254 w 381"/>
                    <a:gd name="T15" fmla="*/ 0 h 462"/>
                    <a:gd name="T16" fmla="*/ 250 w 381"/>
                    <a:gd name="T17" fmla="*/ 4 h 462"/>
                    <a:gd name="T18" fmla="*/ 232 w 381"/>
                    <a:gd name="T19" fmla="*/ 14 h 462"/>
                    <a:gd name="T20" fmla="*/ 191 w 381"/>
                    <a:gd name="T21" fmla="*/ 20 h 462"/>
                    <a:gd name="T22" fmla="*/ 169 w 381"/>
                    <a:gd name="T23" fmla="*/ 18 h 462"/>
                    <a:gd name="T24" fmla="*/ 137 w 381"/>
                    <a:gd name="T25" fmla="*/ 8 h 462"/>
                    <a:gd name="T26" fmla="*/ 127 w 381"/>
                    <a:gd name="T27" fmla="*/ 0 h 462"/>
                    <a:gd name="T28" fmla="*/ 78 w 381"/>
                    <a:gd name="T29" fmla="*/ 0 h 462"/>
                    <a:gd name="T30" fmla="*/ 78 w 381"/>
                    <a:gd name="T31" fmla="*/ 10 h 462"/>
                    <a:gd name="T32" fmla="*/ 78 w 381"/>
                    <a:gd name="T33" fmla="*/ 22 h 462"/>
                    <a:gd name="T34" fmla="*/ 84 w 381"/>
                    <a:gd name="T35" fmla="*/ 48 h 462"/>
                    <a:gd name="T36" fmla="*/ 99 w 381"/>
                    <a:gd name="T37" fmla="*/ 71 h 462"/>
                    <a:gd name="T38" fmla="*/ 117 w 381"/>
                    <a:gd name="T39" fmla="*/ 89 h 462"/>
                    <a:gd name="T40" fmla="*/ 155 w 381"/>
                    <a:gd name="T41" fmla="*/ 111 h 462"/>
                    <a:gd name="T42" fmla="*/ 127 w 381"/>
                    <a:gd name="T43" fmla="*/ 123 h 462"/>
                    <a:gd name="T44" fmla="*/ 101 w 381"/>
                    <a:gd name="T45" fmla="*/ 137 h 462"/>
                    <a:gd name="T46" fmla="*/ 54 w 381"/>
                    <a:gd name="T47" fmla="*/ 175 h 462"/>
                    <a:gd name="T48" fmla="*/ 20 w 381"/>
                    <a:gd name="T49" fmla="*/ 230 h 462"/>
                    <a:gd name="T50" fmla="*/ 2 w 381"/>
                    <a:gd name="T51" fmla="*/ 294 h 462"/>
                    <a:gd name="T52" fmla="*/ 0 w 381"/>
                    <a:gd name="T53" fmla="*/ 331 h 462"/>
                    <a:gd name="T54" fmla="*/ 0 w 381"/>
                    <a:gd name="T55" fmla="*/ 349 h 462"/>
                    <a:gd name="T56" fmla="*/ 4 w 381"/>
                    <a:gd name="T57" fmla="*/ 369 h 462"/>
                    <a:gd name="T58" fmla="*/ 42 w 381"/>
                    <a:gd name="T59" fmla="*/ 407 h 462"/>
                    <a:gd name="T60" fmla="*/ 87 w 381"/>
                    <a:gd name="T61" fmla="*/ 435 h 462"/>
                    <a:gd name="T62" fmla="*/ 137 w 381"/>
                    <a:gd name="T63" fmla="*/ 453 h 462"/>
                    <a:gd name="T64" fmla="*/ 191 w 381"/>
                    <a:gd name="T65" fmla="*/ 462 h 462"/>
                    <a:gd name="T66" fmla="*/ 191 w 381"/>
                    <a:gd name="T67" fmla="*/ 462 h 462"/>
                    <a:gd name="T68" fmla="*/ 217 w 381"/>
                    <a:gd name="T69" fmla="*/ 460 h 462"/>
                    <a:gd name="T70" fmla="*/ 270 w 381"/>
                    <a:gd name="T71" fmla="*/ 445 h 462"/>
                    <a:gd name="T72" fmla="*/ 318 w 381"/>
                    <a:gd name="T73" fmla="*/ 423 h 462"/>
                    <a:gd name="T74" fmla="*/ 361 w 381"/>
                    <a:gd name="T75" fmla="*/ 389 h 462"/>
                    <a:gd name="T76" fmla="*/ 379 w 381"/>
                    <a:gd name="T77" fmla="*/ 369 h 462"/>
                    <a:gd name="T78" fmla="*/ 381 w 381"/>
                    <a:gd name="T79" fmla="*/ 331 h 462"/>
                    <a:gd name="T80" fmla="*/ 381 w 381"/>
                    <a:gd name="T81" fmla="*/ 312 h 462"/>
                    <a:gd name="T82" fmla="*/ 371 w 381"/>
                    <a:gd name="T83" fmla="*/ 260 h 462"/>
                    <a:gd name="T84" fmla="*/ 344 w 381"/>
                    <a:gd name="T85" fmla="*/ 202 h 462"/>
                    <a:gd name="T86" fmla="*/ 304 w 381"/>
                    <a:gd name="T87" fmla="*/ 155 h 462"/>
                    <a:gd name="T88" fmla="*/ 268 w 381"/>
                    <a:gd name="T89" fmla="*/ 129 h 462"/>
                    <a:gd name="T90" fmla="*/ 254 w 381"/>
                    <a:gd name="T91" fmla="*/ 123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381" h="462">
                      <a:moveTo>
                        <a:pt x="254" y="123"/>
                      </a:moveTo>
                      <a:lnTo>
                        <a:pt x="226" y="111"/>
                      </a:lnTo>
                      <a:lnTo>
                        <a:pt x="252" y="95"/>
                      </a:lnTo>
                      <a:lnTo>
                        <a:pt x="252" y="95"/>
                      </a:lnTo>
                      <a:lnTo>
                        <a:pt x="264" y="89"/>
                      </a:lnTo>
                      <a:lnTo>
                        <a:pt x="274" y="79"/>
                      </a:lnTo>
                      <a:lnTo>
                        <a:pt x="282" y="71"/>
                      </a:lnTo>
                      <a:lnTo>
                        <a:pt x="290" y="59"/>
                      </a:lnTo>
                      <a:lnTo>
                        <a:pt x="296" y="48"/>
                      </a:lnTo>
                      <a:lnTo>
                        <a:pt x="300" y="36"/>
                      </a:lnTo>
                      <a:lnTo>
                        <a:pt x="302" y="22"/>
                      </a:lnTo>
                      <a:lnTo>
                        <a:pt x="304" y="10"/>
                      </a:lnTo>
                      <a:lnTo>
                        <a:pt x="302" y="0"/>
                      </a:lnTo>
                      <a:lnTo>
                        <a:pt x="302" y="0"/>
                      </a:lnTo>
                      <a:lnTo>
                        <a:pt x="258" y="0"/>
                      </a:lnTo>
                      <a:lnTo>
                        <a:pt x="254" y="0"/>
                      </a:lnTo>
                      <a:lnTo>
                        <a:pt x="254" y="0"/>
                      </a:lnTo>
                      <a:lnTo>
                        <a:pt x="250" y="4"/>
                      </a:lnTo>
                      <a:lnTo>
                        <a:pt x="246" y="8"/>
                      </a:lnTo>
                      <a:lnTo>
                        <a:pt x="232" y="14"/>
                      </a:lnTo>
                      <a:lnTo>
                        <a:pt x="211" y="18"/>
                      </a:lnTo>
                      <a:lnTo>
                        <a:pt x="191" y="20"/>
                      </a:lnTo>
                      <a:lnTo>
                        <a:pt x="191" y="20"/>
                      </a:lnTo>
                      <a:lnTo>
                        <a:pt x="169" y="18"/>
                      </a:lnTo>
                      <a:lnTo>
                        <a:pt x="151" y="14"/>
                      </a:lnTo>
                      <a:lnTo>
                        <a:pt x="137" y="8"/>
                      </a:lnTo>
                      <a:lnTo>
                        <a:pt x="131" y="4"/>
                      </a:lnTo>
                      <a:lnTo>
                        <a:pt x="127" y="0"/>
                      </a:lnTo>
                      <a:lnTo>
                        <a:pt x="125" y="0"/>
                      </a:lnTo>
                      <a:lnTo>
                        <a:pt x="78" y="0"/>
                      </a:lnTo>
                      <a:lnTo>
                        <a:pt x="78" y="0"/>
                      </a:lnTo>
                      <a:lnTo>
                        <a:pt x="78" y="10"/>
                      </a:lnTo>
                      <a:lnTo>
                        <a:pt x="78" y="10"/>
                      </a:lnTo>
                      <a:lnTo>
                        <a:pt x="78" y="22"/>
                      </a:lnTo>
                      <a:lnTo>
                        <a:pt x="80" y="36"/>
                      </a:lnTo>
                      <a:lnTo>
                        <a:pt x="84" y="48"/>
                      </a:lnTo>
                      <a:lnTo>
                        <a:pt x="91" y="59"/>
                      </a:lnTo>
                      <a:lnTo>
                        <a:pt x="99" y="71"/>
                      </a:lnTo>
                      <a:lnTo>
                        <a:pt x="107" y="79"/>
                      </a:lnTo>
                      <a:lnTo>
                        <a:pt x="117" y="89"/>
                      </a:lnTo>
                      <a:lnTo>
                        <a:pt x="129" y="95"/>
                      </a:lnTo>
                      <a:lnTo>
                        <a:pt x="155" y="111"/>
                      </a:lnTo>
                      <a:lnTo>
                        <a:pt x="127" y="123"/>
                      </a:lnTo>
                      <a:lnTo>
                        <a:pt x="127" y="123"/>
                      </a:lnTo>
                      <a:lnTo>
                        <a:pt x="113" y="129"/>
                      </a:lnTo>
                      <a:lnTo>
                        <a:pt x="101" y="137"/>
                      </a:lnTo>
                      <a:lnTo>
                        <a:pt x="76" y="155"/>
                      </a:lnTo>
                      <a:lnTo>
                        <a:pt x="54" y="175"/>
                      </a:lnTo>
                      <a:lnTo>
                        <a:pt x="36" y="202"/>
                      </a:lnTo>
                      <a:lnTo>
                        <a:pt x="20" y="230"/>
                      </a:lnTo>
                      <a:lnTo>
                        <a:pt x="10" y="260"/>
                      </a:lnTo>
                      <a:lnTo>
                        <a:pt x="2" y="294"/>
                      </a:lnTo>
                      <a:lnTo>
                        <a:pt x="0" y="312"/>
                      </a:lnTo>
                      <a:lnTo>
                        <a:pt x="0" y="331"/>
                      </a:lnTo>
                      <a:lnTo>
                        <a:pt x="0" y="331"/>
                      </a:lnTo>
                      <a:lnTo>
                        <a:pt x="0" y="349"/>
                      </a:lnTo>
                      <a:lnTo>
                        <a:pt x="4" y="369"/>
                      </a:lnTo>
                      <a:lnTo>
                        <a:pt x="4" y="369"/>
                      </a:lnTo>
                      <a:lnTo>
                        <a:pt x="22" y="389"/>
                      </a:lnTo>
                      <a:lnTo>
                        <a:pt x="42" y="407"/>
                      </a:lnTo>
                      <a:lnTo>
                        <a:pt x="62" y="423"/>
                      </a:lnTo>
                      <a:lnTo>
                        <a:pt x="87" y="435"/>
                      </a:lnTo>
                      <a:lnTo>
                        <a:pt x="111" y="445"/>
                      </a:lnTo>
                      <a:lnTo>
                        <a:pt x="137" y="453"/>
                      </a:lnTo>
                      <a:lnTo>
                        <a:pt x="163" y="460"/>
                      </a:lnTo>
                      <a:lnTo>
                        <a:pt x="191" y="462"/>
                      </a:lnTo>
                      <a:lnTo>
                        <a:pt x="191" y="462"/>
                      </a:lnTo>
                      <a:lnTo>
                        <a:pt x="191" y="462"/>
                      </a:lnTo>
                      <a:lnTo>
                        <a:pt x="191" y="462"/>
                      </a:lnTo>
                      <a:lnTo>
                        <a:pt x="217" y="460"/>
                      </a:lnTo>
                      <a:lnTo>
                        <a:pt x="246" y="453"/>
                      </a:lnTo>
                      <a:lnTo>
                        <a:pt x="270" y="445"/>
                      </a:lnTo>
                      <a:lnTo>
                        <a:pt x="294" y="435"/>
                      </a:lnTo>
                      <a:lnTo>
                        <a:pt x="318" y="423"/>
                      </a:lnTo>
                      <a:lnTo>
                        <a:pt x="340" y="407"/>
                      </a:lnTo>
                      <a:lnTo>
                        <a:pt x="361" y="389"/>
                      </a:lnTo>
                      <a:lnTo>
                        <a:pt x="379" y="369"/>
                      </a:lnTo>
                      <a:lnTo>
                        <a:pt x="379" y="369"/>
                      </a:lnTo>
                      <a:lnTo>
                        <a:pt x="381" y="349"/>
                      </a:lnTo>
                      <a:lnTo>
                        <a:pt x="381" y="331"/>
                      </a:lnTo>
                      <a:lnTo>
                        <a:pt x="381" y="331"/>
                      </a:lnTo>
                      <a:lnTo>
                        <a:pt x="381" y="312"/>
                      </a:lnTo>
                      <a:lnTo>
                        <a:pt x="379" y="294"/>
                      </a:lnTo>
                      <a:lnTo>
                        <a:pt x="371" y="260"/>
                      </a:lnTo>
                      <a:lnTo>
                        <a:pt x="361" y="230"/>
                      </a:lnTo>
                      <a:lnTo>
                        <a:pt x="344" y="202"/>
                      </a:lnTo>
                      <a:lnTo>
                        <a:pt x="326" y="175"/>
                      </a:lnTo>
                      <a:lnTo>
                        <a:pt x="304" y="155"/>
                      </a:lnTo>
                      <a:lnTo>
                        <a:pt x="280" y="137"/>
                      </a:lnTo>
                      <a:lnTo>
                        <a:pt x="268" y="129"/>
                      </a:lnTo>
                      <a:lnTo>
                        <a:pt x="254" y="123"/>
                      </a:lnTo>
                      <a:lnTo>
                        <a:pt x="254" y="123"/>
                      </a:ln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rtlCol="0" anchor="t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" name="Freeform 8"/>
                <p:cNvSpPr>
                  <a:spLocks noEditPoints="1"/>
                </p:cNvSpPr>
                <p:nvPr/>
              </p:nvSpPr>
              <p:spPr bwMode="auto">
                <a:xfrm>
                  <a:off x="2345063" y="4224319"/>
                  <a:ext cx="175527" cy="97743"/>
                </a:xfrm>
                <a:custGeom>
                  <a:avLst/>
                  <a:gdLst>
                    <a:gd name="T0" fmla="*/ 127 w 254"/>
                    <a:gd name="T1" fmla="*/ 0 h 135"/>
                    <a:gd name="T2" fmla="*/ 127 w 254"/>
                    <a:gd name="T3" fmla="*/ 0 h 135"/>
                    <a:gd name="T4" fmla="*/ 103 w 254"/>
                    <a:gd name="T5" fmla="*/ 2 h 135"/>
                    <a:gd name="T6" fmla="*/ 81 w 254"/>
                    <a:gd name="T7" fmla="*/ 10 h 135"/>
                    <a:gd name="T8" fmla="*/ 59 w 254"/>
                    <a:gd name="T9" fmla="*/ 20 h 135"/>
                    <a:gd name="T10" fmla="*/ 41 w 254"/>
                    <a:gd name="T11" fmla="*/ 34 h 135"/>
                    <a:gd name="T12" fmla="*/ 27 w 254"/>
                    <a:gd name="T13" fmla="*/ 50 h 135"/>
                    <a:gd name="T14" fmla="*/ 14 w 254"/>
                    <a:gd name="T15" fmla="*/ 71 h 135"/>
                    <a:gd name="T16" fmla="*/ 4 w 254"/>
                    <a:gd name="T17" fmla="*/ 93 h 135"/>
                    <a:gd name="T18" fmla="*/ 0 w 254"/>
                    <a:gd name="T19" fmla="*/ 115 h 135"/>
                    <a:gd name="T20" fmla="*/ 16 w 254"/>
                    <a:gd name="T21" fmla="*/ 115 h 135"/>
                    <a:gd name="T22" fmla="*/ 63 w 254"/>
                    <a:gd name="T23" fmla="*/ 115 h 135"/>
                    <a:gd name="T24" fmla="*/ 63 w 254"/>
                    <a:gd name="T25" fmla="*/ 115 h 135"/>
                    <a:gd name="T26" fmla="*/ 67 w 254"/>
                    <a:gd name="T27" fmla="*/ 119 h 135"/>
                    <a:gd name="T28" fmla="*/ 71 w 254"/>
                    <a:gd name="T29" fmla="*/ 123 h 135"/>
                    <a:gd name="T30" fmla="*/ 85 w 254"/>
                    <a:gd name="T31" fmla="*/ 129 h 135"/>
                    <a:gd name="T32" fmla="*/ 105 w 254"/>
                    <a:gd name="T33" fmla="*/ 133 h 135"/>
                    <a:gd name="T34" fmla="*/ 127 w 254"/>
                    <a:gd name="T35" fmla="*/ 135 h 135"/>
                    <a:gd name="T36" fmla="*/ 127 w 254"/>
                    <a:gd name="T37" fmla="*/ 135 h 135"/>
                    <a:gd name="T38" fmla="*/ 149 w 254"/>
                    <a:gd name="T39" fmla="*/ 133 h 135"/>
                    <a:gd name="T40" fmla="*/ 170 w 254"/>
                    <a:gd name="T41" fmla="*/ 129 h 135"/>
                    <a:gd name="T42" fmla="*/ 184 w 254"/>
                    <a:gd name="T43" fmla="*/ 123 h 135"/>
                    <a:gd name="T44" fmla="*/ 188 w 254"/>
                    <a:gd name="T45" fmla="*/ 119 h 135"/>
                    <a:gd name="T46" fmla="*/ 192 w 254"/>
                    <a:gd name="T47" fmla="*/ 115 h 135"/>
                    <a:gd name="T48" fmla="*/ 242 w 254"/>
                    <a:gd name="T49" fmla="*/ 115 h 135"/>
                    <a:gd name="T50" fmla="*/ 254 w 254"/>
                    <a:gd name="T51" fmla="*/ 115 h 135"/>
                    <a:gd name="T52" fmla="*/ 254 w 254"/>
                    <a:gd name="T53" fmla="*/ 115 h 135"/>
                    <a:gd name="T54" fmla="*/ 250 w 254"/>
                    <a:gd name="T55" fmla="*/ 93 h 135"/>
                    <a:gd name="T56" fmla="*/ 240 w 254"/>
                    <a:gd name="T57" fmla="*/ 71 h 135"/>
                    <a:gd name="T58" fmla="*/ 228 w 254"/>
                    <a:gd name="T59" fmla="*/ 50 h 135"/>
                    <a:gd name="T60" fmla="*/ 214 w 254"/>
                    <a:gd name="T61" fmla="*/ 34 h 135"/>
                    <a:gd name="T62" fmla="*/ 196 w 254"/>
                    <a:gd name="T63" fmla="*/ 20 h 135"/>
                    <a:gd name="T64" fmla="*/ 174 w 254"/>
                    <a:gd name="T65" fmla="*/ 10 h 135"/>
                    <a:gd name="T66" fmla="*/ 151 w 254"/>
                    <a:gd name="T67" fmla="*/ 2 h 135"/>
                    <a:gd name="T68" fmla="*/ 127 w 254"/>
                    <a:gd name="T69" fmla="*/ 0 h 135"/>
                    <a:gd name="T70" fmla="*/ 127 w 254"/>
                    <a:gd name="T71" fmla="*/ 0 h 135"/>
                    <a:gd name="T72" fmla="*/ 127 w 254"/>
                    <a:gd name="T73" fmla="*/ 95 h 135"/>
                    <a:gd name="T74" fmla="*/ 127 w 254"/>
                    <a:gd name="T75" fmla="*/ 95 h 135"/>
                    <a:gd name="T76" fmla="*/ 119 w 254"/>
                    <a:gd name="T77" fmla="*/ 93 h 135"/>
                    <a:gd name="T78" fmla="*/ 111 w 254"/>
                    <a:gd name="T79" fmla="*/ 89 h 135"/>
                    <a:gd name="T80" fmla="*/ 107 w 254"/>
                    <a:gd name="T81" fmla="*/ 81 h 135"/>
                    <a:gd name="T82" fmla="*/ 105 w 254"/>
                    <a:gd name="T83" fmla="*/ 73 h 135"/>
                    <a:gd name="T84" fmla="*/ 105 w 254"/>
                    <a:gd name="T85" fmla="*/ 73 h 135"/>
                    <a:gd name="T86" fmla="*/ 107 w 254"/>
                    <a:gd name="T87" fmla="*/ 65 h 135"/>
                    <a:gd name="T88" fmla="*/ 111 w 254"/>
                    <a:gd name="T89" fmla="*/ 56 h 135"/>
                    <a:gd name="T90" fmla="*/ 119 w 254"/>
                    <a:gd name="T91" fmla="*/ 52 h 135"/>
                    <a:gd name="T92" fmla="*/ 127 w 254"/>
                    <a:gd name="T93" fmla="*/ 50 h 135"/>
                    <a:gd name="T94" fmla="*/ 127 w 254"/>
                    <a:gd name="T95" fmla="*/ 50 h 135"/>
                    <a:gd name="T96" fmla="*/ 135 w 254"/>
                    <a:gd name="T97" fmla="*/ 52 h 135"/>
                    <a:gd name="T98" fmla="*/ 143 w 254"/>
                    <a:gd name="T99" fmla="*/ 56 h 135"/>
                    <a:gd name="T100" fmla="*/ 147 w 254"/>
                    <a:gd name="T101" fmla="*/ 65 h 135"/>
                    <a:gd name="T102" fmla="*/ 149 w 254"/>
                    <a:gd name="T103" fmla="*/ 73 h 135"/>
                    <a:gd name="T104" fmla="*/ 149 w 254"/>
                    <a:gd name="T105" fmla="*/ 73 h 135"/>
                    <a:gd name="T106" fmla="*/ 147 w 254"/>
                    <a:gd name="T107" fmla="*/ 81 h 135"/>
                    <a:gd name="T108" fmla="*/ 143 w 254"/>
                    <a:gd name="T109" fmla="*/ 89 h 135"/>
                    <a:gd name="T110" fmla="*/ 135 w 254"/>
                    <a:gd name="T111" fmla="*/ 93 h 135"/>
                    <a:gd name="T112" fmla="*/ 127 w 254"/>
                    <a:gd name="T113" fmla="*/ 95 h 135"/>
                    <a:gd name="T114" fmla="*/ 127 w 254"/>
                    <a:gd name="T115" fmla="*/ 9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54" h="135">
                      <a:moveTo>
                        <a:pt x="127" y="0"/>
                      </a:moveTo>
                      <a:lnTo>
                        <a:pt x="127" y="0"/>
                      </a:lnTo>
                      <a:lnTo>
                        <a:pt x="103" y="2"/>
                      </a:lnTo>
                      <a:lnTo>
                        <a:pt x="81" y="10"/>
                      </a:lnTo>
                      <a:lnTo>
                        <a:pt x="59" y="20"/>
                      </a:lnTo>
                      <a:lnTo>
                        <a:pt x="41" y="34"/>
                      </a:lnTo>
                      <a:lnTo>
                        <a:pt x="27" y="50"/>
                      </a:lnTo>
                      <a:lnTo>
                        <a:pt x="14" y="71"/>
                      </a:lnTo>
                      <a:lnTo>
                        <a:pt x="4" y="93"/>
                      </a:lnTo>
                      <a:lnTo>
                        <a:pt x="0" y="115"/>
                      </a:lnTo>
                      <a:lnTo>
                        <a:pt x="16" y="115"/>
                      </a:lnTo>
                      <a:lnTo>
                        <a:pt x="63" y="115"/>
                      </a:lnTo>
                      <a:lnTo>
                        <a:pt x="63" y="115"/>
                      </a:lnTo>
                      <a:lnTo>
                        <a:pt x="67" y="119"/>
                      </a:lnTo>
                      <a:lnTo>
                        <a:pt x="71" y="123"/>
                      </a:lnTo>
                      <a:lnTo>
                        <a:pt x="85" y="129"/>
                      </a:lnTo>
                      <a:lnTo>
                        <a:pt x="105" y="133"/>
                      </a:lnTo>
                      <a:lnTo>
                        <a:pt x="127" y="135"/>
                      </a:lnTo>
                      <a:lnTo>
                        <a:pt x="127" y="135"/>
                      </a:lnTo>
                      <a:lnTo>
                        <a:pt x="149" y="133"/>
                      </a:lnTo>
                      <a:lnTo>
                        <a:pt x="170" y="129"/>
                      </a:lnTo>
                      <a:lnTo>
                        <a:pt x="184" y="123"/>
                      </a:lnTo>
                      <a:lnTo>
                        <a:pt x="188" y="119"/>
                      </a:lnTo>
                      <a:lnTo>
                        <a:pt x="192" y="115"/>
                      </a:lnTo>
                      <a:lnTo>
                        <a:pt x="242" y="115"/>
                      </a:lnTo>
                      <a:lnTo>
                        <a:pt x="254" y="115"/>
                      </a:lnTo>
                      <a:lnTo>
                        <a:pt x="254" y="115"/>
                      </a:lnTo>
                      <a:lnTo>
                        <a:pt x="250" y="93"/>
                      </a:lnTo>
                      <a:lnTo>
                        <a:pt x="240" y="71"/>
                      </a:lnTo>
                      <a:lnTo>
                        <a:pt x="228" y="50"/>
                      </a:lnTo>
                      <a:lnTo>
                        <a:pt x="214" y="34"/>
                      </a:lnTo>
                      <a:lnTo>
                        <a:pt x="196" y="20"/>
                      </a:lnTo>
                      <a:lnTo>
                        <a:pt x="174" y="10"/>
                      </a:lnTo>
                      <a:lnTo>
                        <a:pt x="151" y="2"/>
                      </a:lnTo>
                      <a:lnTo>
                        <a:pt x="127" y="0"/>
                      </a:lnTo>
                      <a:lnTo>
                        <a:pt x="127" y="0"/>
                      </a:lnTo>
                      <a:close/>
                      <a:moveTo>
                        <a:pt x="127" y="95"/>
                      </a:moveTo>
                      <a:lnTo>
                        <a:pt x="127" y="95"/>
                      </a:lnTo>
                      <a:lnTo>
                        <a:pt x="119" y="93"/>
                      </a:lnTo>
                      <a:lnTo>
                        <a:pt x="111" y="89"/>
                      </a:lnTo>
                      <a:lnTo>
                        <a:pt x="107" y="81"/>
                      </a:lnTo>
                      <a:lnTo>
                        <a:pt x="105" y="73"/>
                      </a:lnTo>
                      <a:lnTo>
                        <a:pt x="105" y="73"/>
                      </a:lnTo>
                      <a:lnTo>
                        <a:pt x="107" y="65"/>
                      </a:lnTo>
                      <a:lnTo>
                        <a:pt x="111" y="56"/>
                      </a:lnTo>
                      <a:lnTo>
                        <a:pt x="119" y="52"/>
                      </a:lnTo>
                      <a:lnTo>
                        <a:pt x="127" y="50"/>
                      </a:lnTo>
                      <a:lnTo>
                        <a:pt x="127" y="50"/>
                      </a:lnTo>
                      <a:lnTo>
                        <a:pt x="135" y="52"/>
                      </a:lnTo>
                      <a:lnTo>
                        <a:pt x="143" y="56"/>
                      </a:lnTo>
                      <a:lnTo>
                        <a:pt x="147" y="65"/>
                      </a:lnTo>
                      <a:lnTo>
                        <a:pt x="149" y="73"/>
                      </a:lnTo>
                      <a:lnTo>
                        <a:pt x="149" y="73"/>
                      </a:lnTo>
                      <a:lnTo>
                        <a:pt x="147" y="81"/>
                      </a:lnTo>
                      <a:lnTo>
                        <a:pt x="143" y="89"/>
                      </a:lnTo>
                      <a:lnTo>
                        <a:pt x="135" y="93"/>
                      </a:lnTo>
                      <a:lnTo>
                        <a:pt x="127" y="95"/>
                      </a:lnTo>
                      <a:lnTo>
                        <a:pt x="127" y="95"/>
                      </a:ln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rtlCol="0" anchor="t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13" name="组合 112"/>
            <p:cNvGrpSpPr/>
            <p:nvPr/>
          </p:nvGrpSpPr>
          <p:grpSpPr>
            <a:xfrm>
              <a:off x="15968" y="3173"/>
              <a:ext cx="1718" cy="707"/>
              <a:chOff x="1000677" y="2609574"/>
              <a:chExt cx="1090991" cy="449239"/>
            </a:xfrm>
          </p:grpSpPr>
          <p:sp>
            <p:nvSpPr>
              <p:cNvPr id="114" name="文本框 113"/>
              <p:cNvSpPr txBox="1"/>
              <p:nvPr/>
            </p:nvSpPr>
            <p:spPr>
              <a:xfrm>
                <a:off x="1000677" y="2797401"/>
                <a:ext cx="1090991" cy="261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000" dirty="0"/>
                  <a:t>平台管理人员</a:t>
                </a:r>
                <a:endParaRPr lang="zh-CN" altLang="en-US" sz="1000" dirty="0"/>
              </a:p>
            </p:txBody>
          </p:sp>
          <p:grpSp>
            <p:nvGrpSpPr>
              <p:cNvPr id="115" name="组合 114"/>
              <p:cNvGrpSpPr/>
              <p:nvPr/>
            </p:nvGrpSpPr>
            <p:grpSpPr>
              <a:xfrm>
                <a:off x="1434802" y="2609574"/>
                <a:ext cx="209380" cy="222325"/>
                <a:chOff x="2001608" y="4070826"/>
                <a:chExt cx="563901" cy="598764"/>
              </a:xfrm>
              <a:solidFill>
                <a:srgbClr val="2E75B5"/>
              </a:solidFill>
            </p:grpSpPr>
            <p:sp>
              <p:nvSpPr>
                <p:cNvPr id="116" name="Freeform 5"/>
                <p:cNvSpPr/>
                <p:nvPr/>
              </p:nvSpPr>
              <p:spPr bwMode="auto">
                <a:xfrm>
                  <a:off x="2001608" y="4205491"/>
                  <a:ext cx="335160" cy="464099"/>
                </a:xfrm>
                <a:custGeom>
                  <a:avLst/>
                  <a:gdLst>
                    <a:gd name="T0" fmla="*/ 485 w 485"/>
                    <a:gd name="T1" fmla="*/ 290 h 641"/>
                    <a:gd name="T2" fmla="*/ 459 w 485"/>
                    <a:gd name="T3" fmla="*/ 252 h 641"/>
                    <a:gd name="T4" fmla="*/ 427 w 485"/>
                    <a:gd name="T5" fmla="*/ 217 h 641"/>
                    <a:gd name="T6" fmla="*/ 393 w 485"/>
                    <a:gd name="T7" fmla="*/ 191 h 641"/>
                    <a:gd name="T8" fmla="*/ 354 w 485"/>
                    <a:gd name="T9" fmla="*/ 171 h 641"/>
                    <a:gd name="T10" fmla="*/ 350 w 485"/>
                    <a:gd name="T11" fmla="*/ 133 h 641"/>
                    <a:gd name="T12" fmla="*/ 366 w 485"/>
                    <a:gd name="T13" fmla="*/ 123 h 641"/>
                    <a:gd name="T14" fmla="*/ 393 w 485"/>
                    <a:gd name="T15" fmla="*/ 97 h 641"/>
                    <a:gd name="T16" fmla="*/ 411 w 485"/>
                    <a:gd name="T17" fmla="*/ 66 h 641"/>
                    <a:gd name="T18" fmla="*/ 421 w 485"/>
                    <a:gd name="T19" fmla="*/ 32 h 641"/>
                    <a:gd name="T20" fmla="*/ 421 w 485"/>
                    <a:gd name="T21" fmla="*/ 14 h 641"/>
                    <a:gd name="T22" fmla="*/ 352 w 485"/>
                    <a:gd name="T23" fmla="*/ 0 h 641"/>
                    <a:gd name="T24" fmla="*/ 348 w 485"/>
                    <a:gd name="T25" fmla="*/ 6 h 641"/>
                    <a:gd name="T26" fmla="*/ 332 w 485"/>
                    <a:gd name="T27" fmla="*/ 16 h 641"/>
                    <a:gd name="T28" fmla="*/ 294 w 485"/>
                    <a:gd name="T29" fmla="*/ 26 h 641"/>
                    <a:gd name="T30" fmla="*/ 262 w 485"/>
                    <a:gd name="T31" fmla="*/ 28 h 641"/>
                    <a:gd name="T32" fmla="*/ 205 w 485"/>
                    <a:gd name="T33" fmla="*/ 20 h 641"/>
                    <a:gd name="T34" fmla="*/ 185 w 485"/>
                    <a:gd name="T35" fmla="*/ 12 h 641"/>
                    <a:gd name="T36" fmla="*/ 173 w 485"/>
                    <a:gd name="T37" fmla="*/ 0 h 641"/>
                    <a:gd name="T38" fmla="*/ 108 w 485"/>
                    <a:gd name="T39" fmla="*/ 0 h 641"/>
                    <a:gd name="T40" fmla="*/ 108 w 485"/>
                    <a:gd name="T41" fmla="*/ 14 h 641"/>
                    <a:gd name="T42" fmla="*/ 113 w 485"/>
                    <a:gd name="T43" fmla="*/ 50 h 641"/>
                    <a:gd name="T44" fmla="*/ 127 w 485"/>
                    <a:gd name="T45" fmla="*/ 82 h 641"/>
                    <a:gd name="T46" fmla="*/ 151 w 485"/>
                    <a:gd name="T47" fmla="*/ 111 h 641"/>
                    <a:gd name="T48" fmla="*/ 179 w 485"/>
                    <a:gd name="T49" fmla="*/ 133 h 641"/>
                    <a:gd name="T50" fmla="*/ 177 w 485"/>
                    <a:gd name="T51" fmla="*/ 171 h 641"/>
                    <a:gd name="T52" fmla="*/ 157 w 485"/>
                    <a:gd name="T53" fmla="*/ 179 h 641"/>
                    <a:gd name="T54" fmla="*/ 123 w 485"/>
                    <a:gd name="T55" fmla="*/ 201 h 641"/>
                    <a:gd name="T56" fmla="*/ 90 w 485"/>
                    <a:gd name="T57" fmla="*/ 230 h 641"/>
                    <a:gd name="T58" fmla="*/ 62 w 485"/>
                    <a:gd name="T59" fmla="*/ 262 h 641"/>
                    <a:gd name="T60" fmla="*/ 40 w 485"/>
                    <a:gd name="T61" fmla="*/ 300 h 641"/>
                    <a:gd name="T62" fmla="*/ 22 w 485"/>
                    <a:gd name="T63" fmla="*/ 340 h 641"/>
                    <a:gd name="T64" fmla="*/ 8 w 485"/>
                    <a:gd name="T65" fmla="*/ 387 h 641"/>
                    <a:gd name="T66" fmla="*/ 2 w 485"/>
                    <a:gd name="T67" fmla="*/ 433 h 641"/>
                    <a:gd name="T68" fmla="*/ 0 w 485"/>
                    <a:gd name="T69" fmla="*/ 459 h 641"/>
                    <a:gd name="T70" fmla="*/ 6 w 485"/>
                    <a:gd name="T71" fmla="*/ 514 h 641"/>
                    <a:gd name="T72" fmla="*/ 30 w 485"/>
                    <a:gd name="T73" fmla="*/ 542 h 641"/>
                    <a:gd name="T74" fmla="*/ 88 w 485"/>
                    <a:gd name="T75" fmla="*/ 588 h 641"/>
                    <a:gd name="T76" fmla="*/ 155 w 485"/>
                    <a:gd name="T77" fmla="*/ 620 h 641"/>
                    <a:gd name="T78" fmla="*/ 227 w 485"/>
                    <a:gd name="T79" fmla="*/ 639 h 641"/>
                    <a:gd name="T80" fmla="*/ 266 w 485"/>
                    <a:gd name="T81" fmla="*/ 641 h 641"/>
                    <a:gd name="T82" fmla="*/ 306 w 485"/>
                    <a:gd name="T83" fmla="*/ 639 h 641"/>
                    <a:gd name="T84" fmla="*/ 346 w 485"/>
                    <a:gd name="T85" fmla="*/ 631 h 641"/>
                    <a:gd name="T86" fmla="*/ 385 w 485"/>
                    <a:gd name="T87" fmla="*/ 618 h 641"/>
                    <a:gd name="T88" fmla="*/ 421 w 485"/>
                    <a:gd name="T89" fmla="*/ 600 h 641"/>
                    <a:gd name="T90" fmla="*/ 407 w 485"/>
                    <a:gd name="T91" fmla="*/ 584 h 641"/>
                    <a:gd name="T92" fmla="*/ 389 w 485"/>
                    <a:gd name="T93" fmla="*/ 564 h 641"/>
                    <a:gd name="T94" fmla="*/ 389 w 485"/>
                    <a:gd name="T95" fmla="*/ 560 h 641"/>
                    <a:gd name="T96" fmla="*/ 385 w 485"/>
                    <a:gd name="T97" fmla="*/ 508 h 641"/>
                    <a:gd name="T98" fmla="*/ 387 w 485"/>
                    <a:gd name="T99" fmla="*/ 475 h 641"/>
                    <a:gd name="T100" fmla="*/ 399 w 485"/>
                    <a:gd name="T101" fmla="*/ 413 h 641"/>
                    <a:gd name="T102" fmla="*/ 425 w 485"/>
                    <a:gd name="T103" fmla="*/ 357 h 641"/>
                    <a:gd name="T104" fmla="*/ 463 w 485"/>
                    <a:gd name="T105" fmla="*/ 308 h 641"/>
                    <a:gd name="T106" fmla="*/ 485 w 485"/>
                    <a:gd name="T107" fmla="*/ 290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85" h="641">
                      <a:moveTo>
                        <a:pt x="485" y="290"/>
                      </a:moveTo>
                      <a:lnTo>
                        <a:pt x="485" y="290"/>
                      </a:lnTo>
                      <a:lnTo>
                        <a:pt x="471" y="270"/>
                      </a:lnTo>
                      <a:lnTo>
                        <a:pt x="459" y="252"/>
                      </a:lnTo>
                      <a:lnTo>
                        <a:pt x="443" y="234"/>
                      </a:lnTo>
                      <a:lnTo>
                        <a:pt x="427" y="217"/>
                      </a:lnTo>
                      <a:lnTo>
                        <a:pt x="411" y="203"/>
                      </a:lnTo>
                      <a:lnTo>
                        <a:pt x="393" y="191"/>
                      </a:lnTo>
                      <a:lnTo>
                        <a:pt x="372" y="181"/>
                      </a:lnTo>
                      <a:lnTo>
                        <a:pt x="354" y="171"/>
                      </a:lnTo>
                      <a:lnTo>
                        <a:pt x="314" y="155"/>
                      </a:lnTo>
                      <a:lnTo>
                        <a:pt x="350" y="133"/>
                      </a:lnTo>
                      <a:lnTo>
                        <a:pt x="350" y="133"/>
                      </a:lnTo>
                      <a:lnTo>
                        <a:pt x="366" y="123"/>
                      </a:lnTo>
                      <a:lnTo>
                        <a:pt x="380" y="111"/>
                      </a:lnTo>
                      <a:lnTo>
                        <a:pt x="393" y="97"/>
                      </a:lnTo>
                      <a:lnTo>
                        <a:pt x="403" y="82"/>
                      </a:lnTo>
                      <a:lnTo>
                        <a:pt x="411" y="66"/>
                      </a:lnTo>
                      <a:lnTo>
                        <a:pt x="417" y="50"/>
                      </a:lnTo>
                      <a:lnTo>
                        <a:pt x="421" y="32"/>
                      </a:lnTo>
                      <a:lnTo>
                        <a:pt x="421" y="14"/>
                      </a:lnTo>
                      <a:lnTo>
                        <a:pt x="421" y="14"/>
                      </a:lnTo>
                      <a:lnTo>
                        <a:pt x="421" y="0"/>
                      </a:lnTo>
                      <a:lnTo>
                        <a:pt x="352" y="0"/>
                      </a:lnTo>
                      <a:lnTo>
                        <a:pt x="352" y="0"/>
                      </a:lnTo>
                      <a:lnTo>
                        <a:pt x="348" y="6"/>
                      </a:lnTo>
                      <a:lnTo>
                        <a:pt x="340" y="12"/>
                      </a:lnTo>
                      <a:lnTo>
                        <a:pt x="332" y="16"/>
                      </a:lnTo>
                      <a:lnTo>
                        <a:pt x="320" y="20"/>
                      </a:lnTo>
                      <a:lnTo>
                        <a:pt x="294" y="26"/>
                      </a:lnTo>
                      <a:lnTo>
                        <a:pt x="262" y="28"/>
                      </a:lnTo>
                      <a:lnTo>
                        <a:pt x="262" y="28"/>
                      </a:lnTo>
                      <a:lnTo>
                        <a:pt x="231" y="26"/>
                      </a:lnTo>
                      <a:lnTo>
                        <a:pt x="205" y="20"/>
                      </a:lnTo>
                      <a:lnTo>
                        <a:pt x="193" y="16"/>
                      </a:lnTo>
                      <a:lnTo>
                        <a:pt x="185" y="12"/>
                      </a:lnTo>
                      <a:lnTo>
                        <a:pt x="177" y="6"/>
                      </a:lnTo>
                      <a:lnTo>
                        <a:pt x="173" y="0"/>
                      </a:lnTo>
                      <a:lnTo>
                        <a:pt x="108" y="0"/>
                      </a:lnTo>
                      <a:lnTo>
                        <a:pt x="108" y="0"/>
                      </a:lnTo>
                      <a:lnTo>
                        <a:pt x="108" y="14"/>
                      </a:lnTo>
                      <a:lnTo>
                        <a:pt x="108" y="14"/>
                      </a:lnTo>
                      <a:lnTo>
                        <a:pt x="110" y="32"/>
                      </a:lnTo>
                      <a:lnTo>
                        <a:pt x="113" y="50"/>
                      </a:lnTo>
                      <a:lnTo>
                        <a:pt x="119" y="66"/>
                      </a:lnTo>
                      <a:lnTo>
                        <a:pt x="127" y="82"/>
                      </a:lnTo>
                      <a:lnTo>
                        <a:pt x="139" y="97"/>
                      </a:lnTo>
                      <a:lnTo>
                        <a:pt x="151" y="111"/>
                      </a:lnTo>
                      <a:lnTo>
                        <a:pt x="163" y="123"/>
                      </a:lnTo>
                      <a:lnTo>
                        <a:pt x="179" y="133"/>
                      </a:lnTo>
                      <a:lnTo>
                        <a:pt x="215" y="155"/>
                      </a:lnTo>
                      <a:lnTo>
                        <a:pt x="177" y="171"/>
                      </a:lnTo>
                      <a:lnTo>
                        <a:pt x="177" y="171"/>
                      </a:lnTo>
                      <a:lnTo>
                        <a:pt x="157" y="179"/>
                      </a:lnTo>
                      <a:lnTo>
                        <a:pt x="141" y="189"/>
                      </a:lnTo>
                      <a:lnTo>
                        <a:pt x="123" y="201"/>
                      </a:lnTo>
                      <a:lnTo>
                        <a:pt x="106" y="215"/>
                      </a:lnTo>
                      <a:lnTo>
                        <a:pt x="90" y="230"/>
                      </a:lnTo>
                      <a:lnTo>
                        <a:pt x="76" y="246"/>
                      </a:lnTo>
                      <a:lnTo>
                        <a:pt x="62" y="262"/>
                      </a:lnTo>
                      <a:lnTo>
                        <a:pt x="50" y="280"/>
                      </a:lnTo>
                      <a:lnTo>
                        <a:pt x="40" y="300"/>
                      </a:lnTo>
                      <a:lnTo>
                        <a:pt x="30" y="320"/>
                      </a:lnTo>
                      <a:lnTo>
                        <a:pt x="22" y="340"/>
                      </a:lnTo>
                      <a:lnTo>
                        <a:pt x="14" y="363"/>
                      </a:lnTo>
                      <a:lnTo>
                        <a:pt x="8" y="387"/>
                      </a:lnTo>
                      <a:lnTo>
                        <a:pt x="4" y="409"/>
                      </a:lnTo>
                      <a:lnTo>
                        <a:pt x="2" y="433"/>
                      </a:lnTo>
                      <a:lnTo>
                        <a:pt x="0" y="459"/>
                      </a:lnTo>
                      <a:lnTo>
                        <a:pt x="0" y="459"/>
                      </a:lnTo>
                      <a:lnTo>
                        <a:pt x="2" y="485"/>
                      </a:lnTo>
                      <a:lnTo>
                        <a:pt x="6" y="514"/>
                      </a:lnTo>
                      <a:lnTo>
                        <a:pt x="6" y="514"/>
                      </a:lnTo>
                      <a:lnTo>
                        <a:pt x="30" y="542"/>
                      </a:lnTo>
                      <a:lnTo>
                        <a:pt x="58" y="566"/>
                      </a:lnTo>
                      <a:lnTo>
                        <a:pt x="88" y="588"/>
                      </a:lnTo>
                      <a:lnTo>
                        <a:pt x="121" y="606"/>
                      </a:lnTo>
                      <a:lnTo>
                        <a:pt x="155" y="620"/>
                      </a:lnTo>
                      <a:lnTo>
                        <a:pt x="189" y="633"/>
                      </a:lnTo>
                      <a:lnTo>
                        <a:pt x="227" y="639"/>
                      </a:lnTo>
                      <a:lnTo>
                        <a:pt x="266" y="641"/>
                      </a:lnTo>
                      <a:lnTo>
                        <a:pt x="266" y="641"/>
                      </a:lnTo>
                      <a:lnTo>
                        <a:pt x="286" y="641"/>
                      </a:lnTo>
                      <a:lnTo>
                        <a:pt x="306" y="639"/>
                      </a:lnTo>
                      <a:lnTo>
                        <a:pt x="326" y="635"/>
                      </a:lnTo>
                      <a:lnTo>
                        <a:pt x="346" y="631"/>
                      </a:lnTo>
                      <a:lnTo>
                        <a:pt x="366" y="625"/>
                      </a:lnTo>
                      <a:lnTo>
                        <a:pt x="385" y="618"/>
                      </a:lnTo>
                      <a:lnTo>
                        <a:pt x="403" y="610"/>
                      </a:lnTo>
                      <a:lnTo>
                        <a:pt x="421" y="600"/>
                      </a:lnTo>
                      <a:lnTo>
                        <a:pt x="421" y="600"/>
                      </a:lnTo>
                      <a:lnTo>
                        <a:pt x="407" y="584"/>
                      </a:lnTo>
                      <a:lnTo>
                        <a:pt x="393" y="568"/>
                      </a:lnTo>
                      <a:lnTo>
                        <a:pt x="389" y="564"/>
                      </a:lnTo>
                      <a:lnTo>
                        <a:pt x="389" y="560"/>
                      </a:lnTo>
                      <a:lnTo>
                        <a:pt x="389" y="560"/>
                      </a:lnTo>
                      <a:lnTo>
                        <a:pt x="385" y="534"/>
                      </a:lnTo>
                      <a:lnTo>
                        <a:pt x="385" y="508"/>
                      </a:lnTo>
                      <a:lnTo>
                        <a:pt x="385" y="508"/>
                      </a:lnTo>
                      <a:lnTo>
                        <a:pt x="387" y="475"/>
                      </a:lnTo>
                      <a:lnTo>
                        <a:pt x="391" y="443"/>
                      </a:lnTo>
                      <a:lnTo>
                        <a:pt x="399" y="413"/>
                      </a:lnTo>
                      <a:lnTo>
                        <a:pt x="411" y="383"/>
                      </a:lnTo>
                      <a:lnTo>
                        <a:pt x="425" y="357"/>
                      </a:lnTo>
                      <a:lnTo>
                        <a:pt x="443" y="332"/>
                      </a:lnTo>
                      <a:lnTo>
                        <a:pt x="463" y="308"/>
                      </a:lnTo>
                      <a:lnTo>
                        <a:pt x="485" y="290"/>
                      </a:lnTo>
                      <a:lnTo>
                        <a:pt x="485" y="290"/>
                      </a:ln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rtlCol="0" anchor="t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7" name="Freeform 6"/>
                <p:cNvSpPr>
                  <a:spLocks noEditPoints="1"/>
                </p:cNvSpPr>
                <p:nvPr/>
              </p:nvSpPr>
              <p:spPr bwMode="auto">
                <a:xfrm>
                  <a:off x="2062423" y="4070826"/>
                  <a:ext cx="242560" cy="136116"/>
                </a:xfrm>
                <a:custGeom>
                  <a:avLst/>
                  <a:gdLst>
                    <a:gd name="T0" fmla="*/ 176 w 351"/>
                    <a:gd name="T1" fmla="*/ 0 h 188"/>
                    <a:gd name="T2" fmla="*/ 141 w 351"/>
                    <a:gd name="T3" fmla="*/ 5 h 188"/>
                    <a:gd name="T4" fmla="*/ 109 w 351"/>
                    <a:gd name="T5" fmla="*/ 15 h 188"/>
                    <a:gd name="T6" fmla="*/ 81 w 351"/>
                    <a:gd name="T7" fmla="*/ 29 h 188"/>
                    <a:gd name="T8" fmla="*/ 55 w 351"/>
                    <a:gd name="T9" fmla="*/ 49 h 188"/>
                    <a:gd name="T10" fmla="*/ 35 w 351"/>
                    <a:gd name="T11" fmla="*/ 71 h 188"/>
                    <a:gd name="T12" fmla="*/ 16 w 351"/>
                    <a:gd name="T13" fmla="*/ 99 h 188"/>
                    <a:gd name="T14" fmla="*/ 6 w 351"/>
                    <a:gd name="T15" fmla="*/ 129 h 188"/>
                    <a:gd name="T16" fmla="*/ 0 w 351"/>
                    <a:gd name="T17" fmla="*/ 160 h 188"/>
                    <a:gd name="T18" fmla="*/ 85 w 351"/>
                    <a:gd name="T19" fmla="*/ 160 h 188"/>
                    <a:gd name="T20" fmla="*/ 91 w 351"/>
                    <a:gd name="T21" fmla="*/ 166 h 188"/>
                    <a:gd name="T22" fmla="*/ 107 w 351"/>
                    <a:gd name="T23" fmla="*/ 176 h 188"/>
                    <a:gd name="T24" fmla="*/ 143 w 351"/>
                    <a:gd name="T25" fmla="*/ 186 h 188"/>
                    <a:gd name="T26" fmla="*/ 176 w 351"/>
                    <a:gd name="T27" fmla="*/ 188 h 188"/>
                    <a:gd name="T28" fmla="*/ 234 w 351"/>
                    <a:gd name="T29" fmla="*/ 180 h 188"/>
                    <a:gd name="T30" fmla="*/ 254 w 351"/>
                    <a:gd name="T31" fmla="*/ 172 h 188"/>
                    <a:gd name="T32" fmla="*/ 266 w 351"/>
                    <a:gd name="T33" fmla="*/ 160 h 188"/>
                    <a:gd name="T34" fmla="*/ 351 w 351"/>
                    <a:gd name="T35" fmla="*/ 160 h 188"/>
                    <a:gd name="T36" fmla="*/ 349 w 351"/>
                    <a:gd name="T37" fmla="*/ 144 h 188"/>
                    <a:gd name="T38" fmla="*/ 341 w 351"/>
                    <a:gd name="T39" fmla="*/ 113 h 188"/>
                    <a:gd name="T40" fmla="*/ 327 w 351"/>
                    <a:gd name="T41" fmla="*/ 85 h 188"/>
                    <a:gd name="T42" fmla="*/ 307 w 351"/>
                    <a:gd name="T43" fmla="*/ 59 h 188"/>
                    <a:gd name="T44" fmla="*/ 282 w 351"/>
                    <a:gd name="T45" fmla="*/ 37 h 188"/>
                    <a:gd name="T46" fmla="*/ 256 w 351"/>
                    <a:gd name="T47" fmla="*/ 21 h 188"/>
                    <a:gd name="T48" fmla="*/ 226 w 351"/>
                    <a:gd name="T49" fmla="*/ 9 h 188"/>
                    <a:gd name="T50" fmla="*/ 194 w 351"/>
                    <a:gd name="T51" fmla="*/ 3 h 188"/>
                    <a:gd name="T52" fmla="*/ 176 w 351"/>
                    <a:gd name="T53" fmla="*/ 0 h 188"/>
                    <a:gd name="T54" fmla="*/ 176 w 351"/>
                    <a:gd name="T55" fmla="*/ 131 h 188"/>
                    <a:gd name="T56" fmla="*/ 164 w 351"/>
                    <a:gd name="T57" fmla="*/ 129 h 188"/>
                    <a:gd name="T58" fmla="*/ 147 w 351"/>
                    <a:gd name="T59" fmla="*/ 113 h 188"/>
                    <a:gd name="T60" fmla="*/ 145 w 351"/>
                    <a:gd name="T61" fmla="*/ 101 h 188"/>
                    <a:gd name="T62" fmla="*/ 145 w 351"/>
                    <a:gd name="T63" fmla="*/ 95 h 188"/>
                    <a:gd name="T64" fmla="*/ 153 w 351"/>
                    <a:gd name="T65" fmla="*/ 79 h 188"/>
                    <a:gd name="T66" fmla="*/ 170 w 351"/>
                    <a:gd name="T67" fmla="*/ 71 h 188"/>
                    <a:gd name="T68" fmla="*/ 176 w 351"/>
                    <a:gd name="T69" fmla="*/ 71 h 188"/>
                    <a:gd name="T70" fmla="*/ 188 w 351"/>
                    <a:gd name="T71" fmla="*/ 73 h 188"/>
                    <a:gd name="T72" fmla="*/ 204 w 351"/>
                    <a:gd name="T73" fmla="*/ 89 h 188"/>
                    <a:gd name="T74" fmla="*/ 206 w 351"/>
                    <a:gd name="T75" fmla="*/ 101 h 188"/>
                    <a:gd name="T76" fmla="*/ 206 w 351"/>
                    <a:gd name="T77" fmla="*/ 107 h 188"/>
                    <a:gd name="T78" fmla="*/ 198 w 351"/>
                    <a:gd name="T79" fmla="*/ 123 h 188"/>
                    <a:gd name="T80" fmla="*/ 182 w 351"/>
                    <a:gd name="T81" fmla="*/ 131 h 188"/>
                    <a:gd name="T82" fmla="*/ 176 w 351"/>
                    <a:gd name="T83" fmla="*/ 131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1" h="188">
                      <a:moveTo>
                        <a:pt x="176" y="0"/>
                      </a:moveTo>
                      <a:lnTo>
                        <a:pt x="176" y="0"/>
                      </a:lnTo>
                      <a:lnTo>
                        <a:pt x="157" y="3"/>
                      </a:lnTo>
                      <a:lnTo>
                        <a:pt x="141" y="5"/>
                      </a:lnTo>
                      <a:lnTo>
                        <a:pt x="125" y="9"/>
                      </a:lnTo>
                      <a:lnTo>
                        <a:pt x="109" y="15"/>
                      </a:lnTo>
                      <a:lnTo>
                        <a:pt x="95" y="21"/>
                      </a:lnTo>
                      <a:lnTo>
                        <a:pt x="81" y="29"/>
                      </a:lnTo>
                      <a:lnTo>
                        <a:pt x="69" y="37"/>
                      </a:lnTo>
                      <a:lnTo>
                        <a:pt x="55" y="49"/>
                      </a:lnTo>
                      <a:lnTo>
                        <a:pt x="45" y="59"/>
                      </a:lnTo>
                      <a:lnTo>
                        <a:pt x="35" y="71"/>
                      </a:lnTo>
                      <a:lnTo>
                        <a:pt x="25" y="85"/>
                      </a:lnTo>
                      <a:lnTo>
                        <a:pt x="16" y="99"/>
                      </a:lnTo>
                      <a:lnTo>
                        <a:pt x="10" y="113"/>
                      </a:lnTo>
                      <a:lnTo>
                        <a:pt x="6" y="129"/>
                      </a:lnTo>
                      <a:lnTo>
                        <a:pt x="2" y="144"/>
                      </a:lnTo>
                      <a:lnTo>
                        <a:pt x="0" y="160"/>
                      </a:lnTo>
                      <a:lnTo>
                        <a:pt x="22" y="160"/>
                      </a:lnTo>
                      <a:lnTo>
                        <a:pt x="85" y="160"/>
                      </a:lnTo>
                      <a:lnTo>
                        <a:pt x="85" y="160"/>
                      </a:lnTo>
                      <a:lnTo>
                        <a:pt x="91" y="166"/>
                      </a:lnTo>
                      <a:lnTo>
                        <a:pt x="97" y="172"/>
                      </a:lnTo>
                      <a:lnTo>
                        <a:pt x="107" y="176"/>
                      </a:lnTo>
                      <a:lnTo>
                        <a:pt x="117" y="180"/>
                      </a:lnTo>
                      <a:lnTo>
                        <a:pt x="143" y="186"/>
                      </a:lnTo>
                      <a:lnTo>
                        <a:pt x="176" y="188"/>
                      </a:lnTo>
                      <a:lnTo>
                        <a:pt x="176" y="188"/>
                      </a:lnTo>
                      <a:lnTo>
                        <a:pt x="206" y="186"/>
                      </a:lnTo>
                      <a:lnTo>
                        <a:pt x="234" y="180"/>
                      </a:lnTo>
                      <a:lnTo>
                        <a:pt x="244" y="176"/>
                      </a:lnTo>
                      <a:lnTo>
                        <a:pt x="254" y="172"/>
                      </a:lnTo>
                      <a:lnTo>
                        <a:pt x="260" y="166"/>
                      </a:lnTo>
                      <a:lnTo>
                        <a:pt x="266" y="160"/>
                      </a:lnTo>
                      <a:lnTo>
                        <a:pt x="335" y="160"/>
                      </a:lnTo>
                      <a:lnTo>
                        <a:pt x="351" y="160"/>
                      </a:lnTo>
                      <a:lnTo>
                        <a:pt x="351" y="160"/>
                      </a:lnTo>
                      <a:lnTo>
                        <a:pt x="349" y="144"/>
                      </a:lnTo>
                      <a:lnTo>
                        <a:pt x="345" y="129"/>
                      </a:lnTo>
                      <a:lnTo>
                        <a:pt x="341" y="113"/>
                      </a:lnTo>
                      <a:lnTo>
                        <a:pt x="333" y="99"/>
                      </a:lnTo>
                      <a:lnTo>
                        <a:pt x="327" y="85"/>
                      </a:lnTo>
                      <a:lnTo>
                        <a:pt x="317" y="71"/>
                      </a:lnTo>
                      <a:lnTo>
                        <a:pt x="307" y="59"/>
                      </a:lnTo>
                      <a:lnTo>
                        <a:pt x="294" y="49"/>
                      </a:lnTo>
                      <a:lnTo>
                        <a:pt x="282" y="37"/>
                      </a:lnTo>
                      <a:lnTo>
                        <a:pt x="270" y="29"/>
                      </a:lnTo>
                      <a:lnTo>
                        <a:pt x="256" y="21"/>
                      </a:lnTo>
                      <a:lnTo>
                        <a:pt x="242" y="15"/>
                      </a:lnTo>
                      <a:lnTo>
                        <a:pt x="226" y="9"/>
                      </a:lnTo>
                      <a:lnTo>
                        <a:pt x="210" y="5"/>
                      </a:lnTo>
                      <a:lnTo>
                        <a:pt x="194" y="3"/>
                      </a:lnTo>
                      <a:lnTo>
                        <a:pt x="176" y="0"/>
                      </a:lnTo>
                      <a:lnTo>
                        <a:pt x="176" y="0"/>
                      </a:lnTo>
                      <a:close/>
                      <a:moveTo>
                        <a:pt x="176" y="131"/>
                      </a:moveTo>
                      <a:lnTo>
                        <a:pt x="176" y="131"/>
                      </a:lnTo>
                      <a:lnTo>
                        <a:pt x="170" y="131"/>
                      </a:lnTo>
                      <a:lnTo>
                        <a:pt x="164" y="129"/>
                      </a:lnTo>
                      <a:lnTo>
                        <a:pt x="153" y="123"/>
                      </a:lnTo>
                      <a:lnTo>
                        <a:pt x="147" y="113"/>
                      </a:lnTo>
                      <a:lnTo>
                        <a:pt x="145" y="107"/>
                      </a:lnTo>
                      <a:lnTo>
                        <a:pt x="145" y="101"/>
                      </a:lnTo>
                      <a:lnTo>
                        <a:pt x="145" y="101"/>
                      </a:lnTo>
                      <a:lnTo>
                        <a:pt x="145" y="95"/>
                      </a:lnTo>
                      <a:lnTo>
                        <a:pt x="147" y="89"/>
                      </a:lnTo>
                      <a:lnTo>
                        <a:pt x="153" y="79"/>
                      </a:lnTo>
                      <a:lnTo>
                        <a:pt x="164" y="73"/>
                      </a:lnTo>
                      <a:lnTo>
                        <a:pt x="170" y="71"/>
                      </a:lnTo>
                      <a:lnTo>
                        <a:pt x="176" y="71"/>
                      </a:lnTo>
                      <a:lnTo>
                        <a:pt x="176" y="71"/>
                      </a:lnTo>
                      <a:lnTo>
                        <a:pt x="182" y="71"/>
                      </a:lnTo>
                      <a:lnTo>
                        <a:pt x="188" y="73"/>
                      </a:lnTo>
                      <a:lnTo>
                        <a:pt x="198" y="79"/>
                      </a:lnTo>
                      <a:lnTo>
                        <a:pt x="204" y="89"/>
                      </a:lnTo>
                      <a:lnTo>
                        <a:pt x="206" y="95"/>
                      </a:lnTo>
                      <a:lnTo>
                        <a:pt x="206" y="101"/>
                      </a:lnTo>
                      <a:lnTo>
                        <a:pt x="206" y="101"/>
                      </a:lnTo>
                      <a:lnTo>
                        <a:pt x="206" y="107"/>
                      </a:lnTo>
                      <a:lnTo>
                        <a:pt x="204" y="113"/>
                      </a:lnTo>
                      <a:lnTo>
                        <a:pt x="198" y="123"/>
                      </a:lnTo>
                      <a:lnTo>
                        <a:pt x="188" y="129"/>
                      </a:lnTo>
                      <a:lnTo>
                        <a:pt x="182" y="131"/>
                      </a:lnTo>
                      <a:lnTo>
                        <a:pt x="176" y="131"/>
                      </a:lnTo>
                      <a:lnTo>
                        <a:pt x="176" y="131"/>
                      </a:ln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rtlCol="0" anchor="t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8" name="Freeform 7"/>
                <p:cNvSpPr/>
                <p:nvPr/>
              </p:nvSpPr>
              <p:spPr bwMode="auto">
                <a:xfrm>
                  <a:off x="2302218" y="4326406"/>
                  <a:ext cx="263291" cy="334499"/>
                </a:xfrm>
                <a:custGeom>
                  <a:avLst/>
                  <a:gdLst>
                    <a:gd name="T0" fmla="*/ 226 w 381"/>
                    <a:gd name="T1" fmla="*/ 111 h 462"/>
                    <a:gd name="T2" fmla="*/ 252 w 381"/>
                    <a:gd name="T3" fmla="*/ 95 h 462"/>
                    <a:gd name="T4" fmla="*/ 274 w 381"/>
                    <a:gd name="T5" fmla="*/ 79 h 462"/>
                    <a:gd name="T6" fmla="*/ 290 w 381"/>
                    <a:gd name="T7" fmla="*/ 59 h 462"/>
                    <a:gd name="T8" fmla="*/ 300 w 381"/>
                    <a:gd name="T9" fmla="*/ 36 h 462"/>
                    <a:gd name="T10" fmla="*/ 304 w 381"/>
                    <a:gd name="T11" fmla="*/ 10 h 462"/>
                    <a:gd name="T12" fmla="*/ 302 w 381"/>
                    <a:gd name="T13" fmla="*/ 0 h 462"/>
                    <a:gd name="T14" fmla="*/ 254 w 381"/>
                    <a:gd name="T15" fmla="*/ 0 h 462"/>
                    <a:gd name="T16" fmla="*/ 250 w 381"/>
                    <a:gd name="T17" fmla="*/ 4 h 462"/>
                    <a:gd name="T18" fmla="*/ 232 w 381"/>
                    <a:gd name="T19" fmla="*/ 14 h 462"/>
                    <a:gd name="T20" fmla="*/ 191 w 381"/>
                    <a:gd name="T21" fmla="*/ 20 h 462"/>
                    <a:gd name="T22" fmla="*/ 169 w 381"/>
                    <a:gd name="T23" fmla="*/ 18 h 462"/>
                    <a:gd name="T24" fmla="*/ 137 w 381"/>
                    <a:gd name="T25" fmla="*/ 8 h 462"/>
                    <a:gd name="T26" fmla="*/ 127 w 381"/>
                    <a:gd name="T27" fmla="*/ 0 h 462"/>
                    <a:gd name="T28" fmla="*/ 78 w 381"/>
                    <a:gd name="T29" fmla="*/ 0 h 462"/>
                    <a:gd name="T30" fmla="*/ 78 w 381"/>
                    <a:gd name="T31" fmla="*/ 10 h 462"/>
                    <a:gd name="T32" fmla="*/ 78 w 381"/>
                    <a:gd name="T33" fmla="*/ 22 h 462"/>
                    <a:gd name="T34" fmla="*/ 84 w 381"/>
                    <a:gd name="T35" fmla="*/ 48 h 462"/>
                    <a:gd name="T36" fmla="*/ 99 w 381"/>
                    <a:gd name="T37" fmla="*/ 71 h 462"/>
                    <a:gd name="T38" fmla="*/ 117 w 381"/>
                    <a:gd name="T39" fmla="*/ 89 h 462"/>
                    <a:gd name="T40" fmla="*/ 155 w 381"/>
                    <a:gd name="T41" fmla="*/ 111 h 462"/>
                    <a:gd name="T42" fmla="*/ 127 w 381"/>
                    <a:gd name="T43" fmla="*/ 123 h 462"/>
                    <a:gd name="T44" fmla="*/ 101 w 381"/>
                    <a:gd name="T45" fmla="*/ 137 h 462"/>
                    <a:gd name="T46" fmla="*/ 54 w 381"/>
                    <a:gd name="T47" fmla="*/ 175 h 462"/>
                    <a:gd name="T48" fmla="*/ 20 w 381"/>
                    <a:gd name="T49" fmla="*/ 230 h 462"/>
                    <a:gd name="T50" fmla="*/ 2 w 381"/>
                    <a:gd name="T51" fmla="*/ 294 h 462"/>
                    <a:gd name="T52" fmla="*/ 0 w 381"/>
                    <a:gd name="T53" fmla="*/ 331 h 462"/>
                    <a:gd name="T54" fmla="*/ 0 w 381"/>
                    <a:gd name="T55" fmla="*/ 349 h 462"/>
                    <a:gd name="T56" fmla="*/ 4 w 381"/>
                    <a:gd name="T57" fmla="*/ 369 h 462"/>
                    <a:gd name="T58" fmla="*/ 42 w 381"/>
                    <a:gd name="T59" fmla="*/ 407 h 462"/>
                    <a:gd name="T60" fmla="*/ 87 w 381"/>
                    <a:gd name="T61" fmla="*/ 435 h 462"/>
                    <a:gd name="T62" fmla="*/ 137 w 381"/>
                    <a:gd name="T63" fmla="*/ 453 h 462"/>
                    <a:gd name="T64" fmla="*/ 191 w 381"/>
                    <a:gd name="T65" fmla="*/ 462 h 462"/>
                    <a:gd name="T66" fmla="*/ 191 w 381"/>
                    <a:gd name="T67" fmla="*/ 462 h 462"/>
                    <a:gd name="T68" fmla="*/ 217 w 381"/>
                    <a:gd name="T69" fmla="*/ 460 h 462"/>
                    <a:gd name="T70" fmla="*/ 270 w 381"/>
                    <a:gd name="T71" fmla="*/ 445 h 462"/>
                    <a:gd name="T72" fmla="*/ 318 w 381"/>
                    <a:gd name="T73" fmla="*/ 423 h 462"/>
                    <a:gd name="T74" fmla="*/ 361 w 381"/>
                    <a:gd name="T75" fmla="*/ 389 h 462"/>
                    <a:gd name="T76" fmla="*/ 379 w 381"/>
                    <a:gd name="T77" fmla="*/ 369 h 462"/>
                    <a:gd name="T78" fmla="*/ 381 w 381"/>
                    <a:gd name="T79" fmla="*/ 331 h 462"/>
                    <a:gd name="T80" fmla="*/ 381 w 381"/>
                    <a:gd name="T81" fmla="*/ 312 h 462"/>
                    <a:gd name="T82" fmla="*/ 371 w 381"/>
                    <a:gd name="T83" fmla="*/ 260 h 462"/>
                    <a:gd name="T84" fmla="*/ 344 w 381"/>
                    <a:gd name="T85" fmla="*/ 202 h 462"/>
                    <a:gd name="T86" fmla="*/ 304 w 381"/>
                    <a:gd name="T87" fmla="*/ 155 h 462"/>
                    <a:gd name="T88" fmla="*/ 268 w 381"/>
                    <a:gd name="T89" fmla="*/ 129 h 462"/>
                    <a:gd name="T90" fmla="*/ 254 w 381"/>
                    <a:gd name="T91" fmla="*/ 123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381" h="462">
                      <a:moveTo>
                        <a:pt x="254" y="123"/>
                      </a:moveTo>
                      <a:lnTo>
                        <a:pt x="226" y="111"/>
                      </a:lnTo>
                      <a:lnTo>
                        <a:pt x="252" y="95"/>
                      </a:lnTo>
                      <a:lnTo>
                        <a:pt x="252" y="95"/>
                      </a:lnTo>
                      <a:lnTo>
                        <a:pt x="264" y="89"/>
                      </a:lnTo>
                      <a:lnTo>
                        <a:pt x="274" y="79"/>
                      </a:lnTo>
                      <a:lnTo>
                        <a:pt x="282" y="71"/>
                      </a:lnTo>
                      <a:lnTo>
                        <a:pt x="290" y="59"/>
                      </a:lnTo>
                      <a:lnTo>
                        <a:pt x="296" y="48"/>
                      </a:lnTo>
                      <a:lnTo>
                        <a:pt x="300" y="36"/>
                      </a:lnTo>
                      <a:lnTo>
                        <a:pt x="302" y="22"/>
                      </a:lnTo>
                      <a:lnTo>
                        <a:pt x="304" y="10"/>
                      </a:lnTo>
                      <a:lnTo>
                        <a:pt x="302" y="0"/>
                      </a:lnTo>
                      <a:lnTo>
                        <a:pt x="302" y="0"/>
                      </a:lnTo>
                      <a:lnTo>
                        <a:pt x="258" y="0"/>
                      </a:lnTo>
                      <a:lnTo>
                        <a:pt x="254" y="0"/>
                      </a:lnTo>
                      <a:lnTo>
                        <a:pt x="254" y="0"/>
                      </a:lnTo>
                      <a:lnTo>
                        <a:pt x="250" y="4"/>
                      </a:lnTo>
                      <a:lnTo>
                        <a:pt x="246" y="8"/>
                      </a:lnTo>
                      <a:lnTo>
                        <a:pt x="232" y="14"/>
                      </a:lnTo>
                      <a:lnTo>
                        <a:pt x="211" y="18"/>
                      </a:lnTo>
                      <a:lnTo>
                        <a:pt x="191" y="20"/>
                      </a:lnTo>
                      <a:lnTo>
                        <a:pt x="191" y="20"/>
                      </a:lnTo>
                      <a:lnTo>
                        <a:pt x="169" y="18"/>
                      </a:lnTo>
                      <a:lnTo>
                        <a:pt x="151" y="14"/>
                      </a:lnTo>
                      <a:lnTo>
                        <a:pt x="137" y="8"/>
                      </a:lnTo>
                      <a:lnTo>
                        <a:pt x="131" y="4"/>
                      </a:lnTo>
                      <a:lnTo>
                        <a:pt x="127" y="0"/>
                      </a:lnTo>
                      <a:lnTo>
                        <a:pt x="125" y="0"/>
                      </a:lnTo>
                      <a:lnTo>
                        <a:pt x="78" y="0"/>
                      </a:lnTo>
                      <a:lnTo>
                        <a:pt x="78" y="0"/>
                      </a:lnTo>
                      <a:lnTo>
                        <a:pt x="78" y="10"/>
                      </a:lnTo>
                      <a:lnTo>
                        <a:pt x="78" y="10"/>
                      </a:lnTo>
                      <a:lnTo>
                        <a:pt x="78" y="22"/>
                      </a:lnTo>
                      <a:lnTo>
                        <a:pt x="80" y="36"/>
                      </a:lnTo>
                      <a:lnTo>
                        <a:pt x="84" y="48"/>
                      </a:lnTo>
                      <a:lnTo>
                        <a:pt x="91" y="59"/>
                      </a:lnTo>
                      <a:lnTo>
                        <a:pt x="99" y="71"/>
                      </a:lnTo>
                      <a:lnTo>
                        <a:pt x="107" y="79"/>
                      </a:lnTo>
                      <a:lnTo>
                        <a:pt x="117" y="89"/>
                      </a:lnTo>
                      <a:lnTo>
                        <a:pt x="129" y="95"/>
                      </a:lnTo>
                      <a:lnTo>
                        <a:pt x="155" y="111"/>
                      </a:lnTo>
                      <a:lnTo>
                        <a:pt x="127" y="123"/>
                      </a:lnTo>
                      <a:lnTo>
                        <a:pt x="127" y="123"/>
                      </a:lnTo>
                      <a:lnTo>
                        <a:pt x="113" y="129"/>
                      </a:lnTo>
                      <a:lnTo>
                        <a:pt x="101" y="137"/>
                      </a:lnTo>
                      <a:lnTo>
                        <a:pt x="76" y="155"/>
                      </a:lnTo>
                      <a:lnTo>
                        <a:pt x="54" y="175"/>
                      </a:lnTo>
                      <a:lnTo>
                        <a:pt x="36" y="202"/>
                      </a:lnTo>
                      <a:lnTo>
                        <a:pt x="20" y="230"/>
                      </a:lnTo>
                      <a:lnTo>
                        <a:pt x="10" y="260"/>
                      </a:lnTo>
                      <a:lnTo>
                        <a:pt x="2" y="294"/>
                      </a:lnTo>
                      <a:lnTo>
                        <a:pt x="0" y="312"/>
                      </a:lnTo>
                      <a:lnTo>
                        <a:pt x="0" y="331"/>
                      </a:lnTo>
                      <a:lnTo>
                        <a:pt x="0" y="331"/>
                      </a:lnTo>
                      <a:lnTo>
                        <a:pt x="0" y="349"/>
                      </a:lnTo>
                      <a:lnTo>
                        <a:pt x="4" y="369"/>
                      </a:lnTo>
                      <a:lnTo>
                        <a:pt x="4" y="369"/>
                      </a:lnTo>
                      <a:lnTo>
                        <a:pt x="22" y="389"/>
                      </a:lnTo>
                      <a:lnTo>
                        <a:pt x="42" y="407"/>
                      </a:lnTo>
                      <a:lnTo>
                        <a:pt x="62" y="423"/>
                      </a:lnTo>
                      <a:lnTo>
                        <a:pt x="87" y="435"/>
                      </a:lnTo>
                      <a:lnTo>
                        <a:pt x="111" y="445"/>
                      </a:lnTo>
                      <a:lnTo>
                        <a:pt x="137" y="453"/>
                      </a:lnTo>
                      <a:lnTo>
                        <a:pt x="163" y="460"/>
                      </a:lnTo>
                      <a:lnTo>
                        <a:pt x="191" y="462"/>
                      </a:lnTo>
                      <a:lnTo>
                        <a:pt x="191" y="462"/>
                      </a:lnTo>
                      <a:lnTo>
                        <a:pt x="191" y="462"/>
                      </a:lnTo>
                      <a:lnTo>
                        <a:pt x="191" y="462"/>
                      </a:lnTo>
                      <a:lnTo>
                        <a:pt x="217" y="460"/>
                      </a:lnTo>
                      <a:lnTo>
                        <a:pt x="246" y="453"/>
                      </a:lnTo>
                      <a:lnTo>
                        <a:pt x="270" y="445"/>
                      </a:lnTo>
                      <a:lnTo>
                        <a:pt x="294" y="435"/>
                      </a:lnTo>
                      <a:lnTo>
                        <a:pt x="318" y="423"/>
                      </a:lnTo>
                      <a:lnTo>
                        <a:pt x="340" y="407"/>
                      </a:lnTo>
                      <a:lnTo>
                        <a:pt x="361" y="389"/>
                      </a:lnTo>
                      <a:lnTo>
                        <a:pt x="379" y="369"/>
                      </a:lnTo>
                      <a:lnTo>
                        <a:pt x="379" y="369"/>
                      </a:lnTo>
                      <a:lnTo>
                        <a:pt x="381" y="349"/>
                      </a:lnTo>
                      <a:lnTo>
                        <a:pt x="381" y="331"/>
                      </a:lnTo>
                      <a:lnTo>
                        <a:pt x="381" y="331"/>
                      </a:lnTo>
                      <a:lnTo>
                        <a:pt x="381" y="312"/>
                      </a:lnTo>
                      <a:lnTo>
                        <a:pt x="379" y="294"/>
                      </a:lnTo>
                      <a:lnTo>
                        <a:pt x="371" y="260"/>
                      </a:lnTo>
                      <a:lnTo>
                        <a:pt x="361" y="230"/>
                      </a:lnTo>
                      <a:lnTo>
                        <a:pt x="344" y="202"/>
                      </a:lnTo>
                      <a:lnTo>
                        <a:pt x="326" y="175"/>
                      </a:lnTo>
                      <a:lnTo>
                        <a:pt x="304" y="155"/>
                      </a:lnTo>
                      <a:lnTo>
                        <a:pt x="280" y="137"/>
                      </a:lnTo>
                      <a:lnTo>
                        <a:pt x="268" y="129"/>
                      </a:lnTo>
                      <a:lnTo>
                        <a:pt x="254" y="123"/>
                      </a:lnTo>
                      <a:lnTo>
                        <a:pt x="254" y="123"/>
                      </a:ln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rtlCol="0" anchor="t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9" name="Freeform 8"/>
                <p:cNvSpPr>
                  <a:spLocks noEditPoints="1"/>
                </p:cNvSpPr>
                <p:nvPr/>
              </p:nvSpPr>
              <p:spPr bwMode="auto">
                <a:xfrm>
                  <a:off x="2345063" y="4224319"/>
                  <a:ext cx="175527" cy="97743"/>
                </a:xfrm>
                <a:custGeom>
                  <a:avLst/>
                  <a:gdLst>
                    <a:gd name="T0" fmla="*/ 127 w 254"/>
                    <a:gd name="T1" fmla="*/ 0 h 135"/>
                    <a:gd name="T2" fmla="*/ 127 w 254"/>
                    <a:gd name="T3" fmla="*/ 0 h 135"/>
                    <a:gd name="T4" fmla="*/ 103 w 254"/>
                    <a:gd name="T5" fmla="*/ 2 h 135"/>
                    <a:gd name="T6" fmla="*/ 81 w 254"/>
                    <a:gd name="T7" fmla="*/ 10 h 135"/>
                    <a:gd name="T8" fmla="*/ 59 w 254"/>
                    <a:gd name="T9" fmla="*/ 20 h 135"/>
                    <a:gd name="T10" fmla="*/ 41 w 254"/>
                    <a:gd name="T11" fmla="*/ 34 h 135"/>
                    <a:gd name="T12" fmla="*/ 27 w 254"/>
                    <a:gd name="T13" fmla="*/ 50 h 135"/>
                    <a:gd name="T14" fmla="*/ 14 w 254"/>
                    <a:gd name="T15" fmla="*/ 71 h 135"/>
                    <a:gd name="T16" fmla="*/ 4 w 254"/>
                    <a:gd name="T17" fmla="*/ 93 h 135"/>
                    <a:gd name="T18" fmla="*/ 0 w 254"/>
                    <a:gd name="T19" fmla="*/ 115 h 135"/>
                    <a:gd name="T20" fmla="*/ 16 w 254"/>
                    <a:gd name="T21" fmla="*/ 115 h 135"/>
                    <a:gd name="T22" fmla="*/ 63 w 254"/>
                    <a:gd name="T23" fmla="*/ 115 h 135"/>
                    <a:gd name="T24" fmla="*/ 63 w 254"/>
                    <a:gd name="T25" fmla="*/ 115 h 135"/>
                    <a:gd name="T26" fmla="*/ 67 w 254"/>
                    <a:gd name="T27" fmla="*/ 119 h 135"/>
                    <a:gd name="T28" fmla="*/ 71 w 254"/>
                    <a:gd name="T29" fmla="*/ 123 h 135"/>
                    <a:gd name="T30" fmla="*/ 85 w 254"/>
                    <a:gd name="T31" fmla="*/ 129 h 135"/>
                    <a:gd name="T32" fmla="*/ 105 w 254"/>
                    <a:gd name="T33" fmla="*/ 133 h 135"/>
                    <a:gd name="T34" fmla="*/ 127 w 254"/>
                    <a:gd name="T35" fmla="*/ 135 h 135"/>
                    <a:gd name="T36" fmla="*/ 127 w 254"/>
                    <a:gd name="T37" fmla="*/ 135 h 135"/>
                    <a:gd name="T38" fmla="*/ 149 w 254"/>
                    <a:gd name="T39" fmla="*/ 133 h 135"/>
                    <a:gd name="T40" fmla="*/ 170 w 254"/>
                    <a:gd name="T41" fmla="*/ 129 h 135"/>
                    <a:gd name="T42" fmla="*/ 184 w 254"/>
                    <a:gd name="T43" fmla="*/ 123 h 135"/>
                    <a:gd name="T44" fmla="*/ 188 w 254"/>
                    <a:gd name="T45" fmla="*/ 119 h 135"/>
                    <a:gd name="T46" fmla="*/ 192 w 254"/>
                    <a:gd name="T47" fmla="*/ 115 h 135"/>
                    <a:gd name="T48" fmla="*/ 242 w 254"/>
                    <a:gd name="T49" fmla="*/ 115 h 135"/>
                    <a:gd name="T50" fmla="*/ 254 w 254"/>
                    <a:gd name="T51" fmla="*/ 115 h 135"/>
                    <a:gd name="T52" fmla="*/ 254 w 254"/>
                    <a:gd name="T53" fmla="*/ 115 h 135"/>
                    <a:gd name="T54" fmla="*/ 250 w 254"/>
                    <a:gd name="T55" fmla="*/ 93 h 135"/>
                    <a:gd name="T56" fmla="*/ 240 w 254"/>
                    <a:gd name="T57" fmla="*/ 71 h 135"/>
                    <a:gd name="T58" fmla="*/ 228 w 254"/>
                    <a:gd name="T59" fmla="*/ 50 h 135"/>
                    <a:gd name="T60" fmla="*/ 214 w 254"/>
                    <a:gd name="T61" fmla="*/ 34 h 135"/>
                    <a:gd name="T62" fmla="*/ 196 w 254"/>
                    <a:gd name="T63" fmla="*/ 20 h 135"/>
                    <a:gd name="T64" fmla="*/ 174 w 254"/>
                    <a:gd name="T65" fmla="*/ 10 h 135"/>
                    <a:gd name="T66" fmla="*/ 151 w 254"/>
                    <a:gd name="T67" fmla="*/ 2 h 135"/>
                    <a:gd name="T68" fmla="*/ 127 w 254"/>
                    <a:gd name="T69" fmla="*/ 0 h 135"/>
                    <a:gd name="T70" fmla="*/ 127 w 254"/>
                    <a:gd name="T71" fmla="*/ 0 h 135"/>
                    <a:gd name="T72" fmla="*/ 127 w 254"/>
                    <a:gd name="T73" fmla="*/ 95 h 135"/>
                    <a:gd name="T74" fmla="*/ 127 w 254"/>
                    <a:gd name="T75" fmla="*/ 95 h 135"/>
                    <a:gd name="T76" fmla="*/ 119 w 254"/>
                    <a:gd name="T77" fmla="*/ 93 h 135"/>
                    <a:gd name="T78" fmla="*/ 111 w 254"/>
                    <a:gd name="T79" fmla="*/ 89 h 135"/>
                    <a:gd name="T80" fmla="*/ 107 w 254"/>
                    <a:gd name="T81" fmla="*/ 81 h 135"/>
                    <a:gd name="T82" fmla="*/ 105 w 254"/>
                    <a:gd name="T83" fmla="*/ 73 h 135"/>
                    <a:gd name="T84" fmla="*/ 105 w 254"/>
                    <a:gd name="T85" fmla="*/ 73 h 135"/>
                    <a:gd name="T86" fmla="*/ 107 w 254"/>
                    <a:gd name="T87" fmla="*/ 65 h 135"/>
                    <a:gd name="T88" fmla="*/ 111 w 254"/>
                    <a:gd name="T89" fmla="*/ 56 h 135"/>
                    <a:gd name="T90" fmla="*/ 119 w 254"/>
                    <a:gd name="T91" fmla="*/ 52 h 135"/>
                    <a:gd name="T92" fmla="*/ 127 w 254"/>
                    <a:gd name="T93" fmla="*/ 50 h 135"/>
                    <a:gd name="T94" fmla="*/ 127 w 254"/>
                    <a:gd name="T95" fmla="*/ 50 h 135"/>
                    <a:gd name="T96" fmla="*/ 135 w 254"/>
                    <a:gd name="T97" fmla="*/ 52 h 135"/>
                    <a:gd name="T98" fmla="*/ 143 w 254"/>
                    <a:gd name="T99" fmla="*/ 56 h 135"/>
                    <a:gd name="T100" fmla="*/ 147 w 254"/>
                    <a:gd name="T101" fmla="*/ 65 h 135"/>
                    <a:gd name="T102" fmla="*/ 149 w 254"/>
                    <a:gd name="T103" fmla="*/ 73 h 135"/>
                    <a:gd name="T104" fmla="*/ 149 w 254"/>
                    <a:gd name="T105" fmla="*/ 73 h 135"/>
                    <a:gd name="T106" fmla="*/ 147 w 254"/>
                    <a:gd name="T107" fmla="*/ 81 h 135"/>
                    <a:gd name="T108" fmla="*/ 143 w 254"/>
                    <a:gd name="T109" fmla="*/ 89 h 135"/>
                    <a:gd name="T110" fmla="*/ 135 w 254"/>
                    <a:gd name="T111" fmla="*/ 93 h 135"/>
                    <a:gd name="T112" fmla="*/ 127 w 254"/>
                    <a:gd name="T113" fmla="*/ 95 h 135"/>
                    <a:gd name="T114" fmla="*/ 127 w 254"/>
                    <a:gd name="T115" fmla="*/ 9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54" h="135">
                      <a:moveTo>
                        <a:pt x="127" y="0"/>
                      </a:moveTo>
                      <a:lnTo>
                        <a:pt x="127" y="0"/>
                      </a:lnTo>
                      <a:lnTo>
                        <a:pt x="103" y="2"/>
                      </a:lnTo>
                      <a:lnTo>
                        <a:pt x="81" y="10"/>
                      </a:lnTo>
                      <a:lnTo>
                        <a:pt x="59" y="20"/>
                      </a:lnTo>
                      <a:lnTo>
                        <a:pt x="41" y="34"/>
                      </a:lnTo>
                      <a:lnTo>
                        <a:pt x="27" y="50"/>
                      </a:lnTo>
                      <a:lnTo>
                        <a:pt x="14" y="71"/>
                      </a:lnTo>
                      <a:lnTo>
                        <a:pt x="4" y="93"/>
                      </a:lnTo>
                      <a:lnTo>
                        <a:pt x="0" y="115"/>
                      </a:lnTo>
                      <a:lnTo>
                        <a:pt x="16" y="115"/>
                      </a:lnTo>
                      <a:lnTo>
                        <a:pt x="63" y="115"/>
                      </a:lnTo>
                      <a:lnTo>
                        <a:pt x="63" y="115"/>
                      </a:lnTo>
                      <a:lnTo>
                        <a:pt x="67" y="119"/>
                      </a:lnTo>
                      <a:lnTo>
                        <a:pt x="71" y="123"/>
                      </a:lnTo>
                      <a:lnTo>
                        <a:pt x="85" y="129"/>
                      </a:lnTo>
                      <a:lnTo>
                        <a:pt x="105" y="133"/>
                      </a:lnTo>
                      <a:lnTo>
                        <a:pt x="127" y="135"/>
                      </a:lnTo>
                      <a:lnTo>
                        <a:pt x="127" y="135"/>
                      </a:lnTo>
                      <a:lnTo>
                        <a:pt x="149" y="133"/>
                      </a:lnTo>
                      <a:lnTo>
                        <a:pt x="170" y="129"/>
                      </a:lnTo>
                      <a:lnTo>
                        <a:pt x="184" y="123"/>
                      </a:lnTo>
                      <a:lnTo>
                        <a:pt x="188" y="119"/>
                      </a:lnTo>
                      <a:lnTo>
                        <a:pt x="192" y="115"/>
                      </a:lnTo>
                      <a:lnTo>
                        <a:pt x="242" y="115"/>
                      </a:lnTo>
                      <a:lnTo>
                        <a:pt x="254" y="115"/>
                      </a:lnTo>
                      <a:lnTo>
                        <a:pt x="254" y="115"/>
                      </a:lnTo>
                      <a:lnTo>
                        <a:pt x="250" y="93"/>
                      </a:lnTo>
                      <a:lnTo>
                        <a:pt x="240" y="71"/>
                      </a:lnTo>
                      <a:lnTo>
                        <a:pt x="228" y="50"/>
                      </a:lnTo>
                      <a:lnTo>
                        <a:pt x="214" y="34"/>
                      </a:lnTo>
                      <a:lnTo>
                        <a:pt x="196" y="20"/>
                      </a:lnTo>
                      <a:lnTo>
                        <a:pt x="174" y="10"/>
                      </a:lnTo>
                      <a:lnTo>
                        <a:pt x="151" y="2"/>
                      </a:lnTo>
                      <a:lnTo>
                        <a:pt x="127" y="0"/>
                      </a:lnTo>
                      <a:lnTo>
                        <a:pt x="127" y="0"/>
                      </a:lnTo>
                      <a:close/>
                      <a:moveTo>
                        <a:pt x="127" y="95"/>
                      </a:moveTo>
                      <a:lnTo>
                        <a:pt x="127" y="95"/>
                      </a:lnTo>
                      <a:lnTo>
                        <a:pt x="119" y="93"/>
                      </a:lnTo>
                      <a:lnTo>
                        <a:pt x="111" y="89"/>
                      </a:lnTo>
                      <a:lnTo>
                        <a:pt x="107" y="81"/>
                      </a:lnTo>
                      <a:lnTo>
                        <a:pt x="105" y="73"/>
                      </a:lnTo>
                      <a:lnTo>
                        <a:pt x="105" y="73"/>
                      </a:lnTo>
                      <a:lnTo>
                        <a:pt x="107" y="65"/>
                      </a:lnTo>
                      <a:lnTo>
                        <a:pt x="111" y="56"/>
                      </a:lnTo>
                      <a:lnTo>
                        <a:pt x="119" y="52"/>
                      </a:lnTo>
                      <a:lnTo>
                        <a:pt x="127" y="50"/>
                      </a:lnTo>
                      <a:lnTo>
                        <a:pt x="127" y="50"/>
                      </a:lnTo>
                      <a:lnTo>
                        <a:pt x="135" y="52"/>
                      </a:lnTo>
                      <a:lnTo>
                        <a:pt x="143" y="56"/>
                      </a:lnTo>
                      <a:lnTo>
                        <a:pt x="147" y="65"/>
                      </a:lnTo>
                      <a:lnTo>
                        <a:pt x="149" y="73"/>
                      </a:lnTo>
                      <a:lnTo>
                        <a:pt x="149" y="73"/>
                      </a:lnTo>
                      <a:lnTo>
                        <a:pt x="147" y="81"/>
                      </a:lnTo>
                      <a:lnTo>
                        <a:pt x="143" y="89"/>
                      </a:lnTo>
                      <a:lnTo>
                        <a:pt x="135" y="93"/>
                      </a:lnTo>
                      <a:lnTo>
                        <a:pt x="127" y="95"/>
                      </a:lnTo>
                      <a:lnTo>
                        <a:pt x="127" y="95"/>
                      </a:ln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rtlCol="0" anchor="t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20" name="组合 119"/>
            <p:cNvGrpSpPr/>
            <p:nvPr/>
          </p:nvGrpSpPr>
          <p:grpSpPr>
            <a:xfrm>
              <a:off x="12327" y="3173"/>
              <a:ext cx="1718" cy="707"/>
              <a:chOff x="1000677" y="2609574"/>
              <a:chExt cx="1090991" cy="449239"/>
            </a:xfrm>
          </p:grpSpPr>
          <p:sp>
            <p:nvSpPr>
              <p:cNvPr id="121" name="文本框 120"/>
              <p:cNvSpPr txBox="1"/>
              <p:nvPr/>
            </p:nvSpPr>
            <p:spPr>
              <a:xfrm>
                <a:off x="1000677" y="2797401"/>
                <a:ext cx="1090991" cy="261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000" dirty="0"/>
                  <a:t>数据管理人员</a:t>
                </a:r>
                <a:endParaRPr lang="zh-CN" altLang="en-US" sz="1000" dirty="0"/>
              </a:p>
            </p:txBody>
          </p:sp>
          <p:grpSp>
            <p:nvGrpSpPr>
              <p:cNvPr id="122" name="组合 121"/>
              <p:cNvGrpSpPr/>
              <p:nvPr/>
            </p:nvGrpSpPr>
            <p:grpSpPr>
              <a:xfrm>
                <a:off x="1434802" y="2609574"/>
                <a:ext cx="209380" cy="222325"/>
                <a:chOff x="2001608" y="4070826"/>
                <a:chExt cx="563901" cy="598764"/>
              </a:xfrm>
              <a:solidFill>
                <a:srgbClr val="2E75B5"/>
              </a:solidFill>
            </p:grpSpPr>
            <p:sp>
              <p:nvSpPr>
                <p:cNvPr id="123" name="Freeform 5"/>
                <p:cNvSpPr/>
                <p:nvPr/>
              </p:nvSpPr>
              <p:spPr bwMode="auto">
                <a:xfrm>
                  <a:off x="2001608" y="4205491"/>
                  <a:ext cx="335160" cy="464099"/>
                </a:xfrm>
                <a:custGeom>
                  <a:avLst/>
                  <a:gdLst>
                    <a:gd name="T0" fmla="*/ 485 w 485"/>
                    <a:gd name="T1" fmla="*/ 290 h 641"/>
                    <a:gd name="T2" fmla="*/ 459 w 485"/>
                    <a:gd name="T3" fmla="*/ 252 h 641"/>
                    <a:gd name="T4" fmla="*/ 427 w 485"/>
                    <a:gd name="T5" fmla="*/ 217 h 641"/>
                    <a:gd name="T6" fmla="*/ 393 w 485"/>
                    <a:gd name="T7" fmla="*/ 191 h 641"/>
                    <a:gd name="T8" fmla="*/ 354 w 485"/>
                    <a:gd name="T9" fmla="*/ 171 h 641"/>
                    <a:gd name="T10" fmla="*/ 350 w 485"/>
                    <a:gd name="T11" fmla="*/ 133 h 641"/>
                    <a:gd name="T12" fmla="*/ 366 w 485"/>
                    <a:gd name="T13" fmla="*/ 123 h 641"/>
                    <a:gd name="T14" fmla="*/ 393 w 485"/>
                    <a:gd name="T15" fmla="*/ 97 h 641"/>
                    <a:gd name="T16" fmla="*/ 411 w 485"/>
                    <a:gd name="T17" fmla="*/ 66 h 641"/>
                    <a:gd name="T18" fmla="*/ 421 w 485"/>
                    <a:gd name="T19" fmla="*/ 32 h 641"/>
                    <a:gd name="T20" fmla="*/ 421 w 485"/>
                    <a:gd name="T21" fmla="*/ 14 h 641"/>
                    <a:gd name="T22" fmla="*/ 352 w 485"/>
                    <a:gd name="T23" fmla="*/ 0 h 641"/>
                    <a:gd name="T24" fmla="*/ 348 w 485"/>
                    <a:gd name="T25" fmla="*/ 6 h 641"/>
                    <a:gd name="T26" fmla="*/ 332 w 485"/>
                    <a:gd name="T27" fmla="*/ 16 h 641"/>
                    <a:gd name="T28" fmla="*/ 294 w 485"/>
                    <a:gd name="T29" fmla="*/ 26 h 641"/>
                    <a:gd name="T30" fmla="*/ 262 w 485"/>
                    <a:gd name="T31" fmla="*/ 28 h 641"/>
                    <a:gd name="T32" fmla="*/ 205 w 485"/>
                    <a:gd name="T33" fmla="*/ 20 h 641"/>
                    <a:gd name="T34" fmla="*/ 185 w 485"/>
                    <a:gd name="T35" fmla="*/ 12 h 641"/>
                    <a:gd name="T36" fmla="*/ 173 w 485"/>
                    <a:gd name="T37" fmla="*/ 0 h 641"/>
                    <a:gd name="T38" fmla="*/ 108 w 485"/>
                    <a:gd name="T39" fmla="*/ 0 h 641"/>
                    <a:gd name="T40" fmla="*/ 108 w 485"/>
                    <a:gd name="T41" fmla="*/ 14 h 641"/>
                    <a:gd name="T42" fmla="*/ 113 w 485"/>
                    <a:gd name="T43" fmla="*/ 50 h 641"/>
                    <a:gd name="T44" fmla="*/ 127 w 485"/>
                    <a:gd name="T45" fmla="*/ 82 h 641"/>
                    <a:gd name="T46" fmla="*/ 151 w 485"/>
                    <a:gd name="T47" fmla="*/ 111 h 641"/>
                    <a:gd name="T48" fmla="*/ 179 w 485"/>
                    <a:gd name="T49" fmla="*/ 133 h 641"/>
                    <a:gd name="T50" fmla="*/ 177 w 485"/>
                    <a:gd name="T51" fmla="*/ 171 h 641"/>
                    <a:gd name="T52" fmla="*/ 157 w 485"/>
                    <a:gd name="T53" fmla="*/ 179 h 641"/>
                    <a:gd name="T54" fmla="*/ 123 w 485"/>
                    <a:gd name="T55" fmla="*/ 201 h 641"/>
                    <a:gd name="T56" fmla="*/ 90 w 485"/>
                    <a:gd name="T57" fmla="*/ 230 h 641"/>
                    <a:gd name="T58" fmla="*/ 62 w 485"/>
                    <a:gd name="T59" fmla="*/ 262 h 641"/>
                    <a:gd name="T60" fmla="*/ 40 w 485"/>
                    <a:gd name="T61" fmla="*/ 300 h 641"/>
                    <a:gd name="T62" fmla="*/ 22 w 485"/>
                    <a:gd name="T63" fmla="*/ 340 h 641"/>
                    <a:gd name="T64" fmla="*/ 8 w 485"/>
                    <a:gd name="T65" fmla="*/ 387 h 641"/>
                    <a:gd name="T66" fmla="*/ 2 w 485"/>
                    <a:gd name="T67" fmla="*/ 433 h 641"/>
                    <a:gd name="T68" fmla="*/ 0 w 485"/>
                    <a:gd name="T69" fmla="*/ 459 h 641"/>
                    <a:gd name="T70" fmla="*/ 6 w 485"/>
                    <a:gd name="T71" fmla="*/ 514 h 641"/>
                    <a:gd name="T72" fmla="*/ 30 w 485"/>
                    <a:gd name="T73" fmla="*/ 542 h 641"/>
                    <a:gd name="T74" fmla="*/ 88 w 485"/>
                    <a:gd name="T75" fmla="*/ 588 h 641"/>
                    <a:gd name="T76" fmla="*/ 155 w 485"/>
                    <a:gd name="T77" fmla="*/ 620 h 641"/>
                    <a:gd name="T78" fmla="*/ 227 w 485"/>
                    <a:gd name="T79" fmla="*/ 639 h 641"/>
                    <a:gd name="T80" fmla="*/ 266 w 485"/>
                    <a:gd name="T81" fmla="*/ 641 h 641"/>
                    <a:gd name="T82" fmla="*/ 306 w 485"/>
                    <a:gd name="T83" fmla="*/ 639 h 641"/>
                    <a:gd name="T84" fmla="*/ 346 w 485"/>
                    <a:gd name="T85" fmla="*/ 631 h 641"/>
                    <a:gd name="T86" fmla="*/ 385 w 485"/>
                    <a:gd name="T87" fmla="*/ 618 h 641"/>
                    <a:gd name="T88" fmla="*/ 421 w 485"/>
                    <a:gd name="T89" fmla="*/ 600 h 641"/>
                    <a:gd name="T90" fmla="*/ 407 w 485"/>
                    <a:gd name="T91" fmla="*/ 584 h 641"/>
                    <a:gd name="T92" fmla="*/ 389 w 485"/>
                    <a:gd name="T93" fmla="*/ 564 h 641"/>
                    <a:gd name="T94" fmla="*/ 389 w 485"/>
                    <a:gd name="T95" fmla="*/ 560 h 641"/>
                    <a:gd name="T96" fmla="*/ 385 w 485"/>
                    <a:gd name="T97" fmla="*/ 508 h 641"/>
                    <a:gd name="T98" fmla="*/ 387 w 485"/>
                    <a:gd name="T99" fmla="*/ 475 h 641"/>
                    <a:gd name="T100" fmla="*/ 399 w 485"/>
                    <a:gd name="T101" fmla="*/ 413 h 641"/>
                    <a:gd name="T102" fmla="*/ 425 w 485"/>
                    <a:gd name="T103" fmla="*/ 357 h 641"/>
                    <a:gd name="T104" fmla="*/ 463 w 485"/>
                    <a:gd name="T105" fmla="*/ 308 h 641"/>
                    <a:gd name="T106" fmla="*/ 485 w 485"/>
                    <a:gd name="T107" fmla="*/ 290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85" h="641">
                      <a:moveTo>
                        <a:pt x="485" y="290"/>
                      </a:moveTo>
                      <a:lnTo>
                        <a:pt x="485" y="290"/>
                      </a:lnTo>
                      <a:lnTo>
                        <a:pt x="471" y="270"/>
                      </a:lnTo>
                      <a:lnTo>
                        <a:pt x="459" y="252"/>
                      </a:lnTo>
                      <a:lnTo>
                        <a:pt x="443" y="234"/>
                      </a:lnTo>
                      <a:lnTo>
                        <a:pt x="427" y="217"/>
                      </a:lnTo>
                      <a:lnTo>
                        <a:pt x="411" y="203"/>
                      </a:lnTo>
                      <a:lnTo>
                        <a:pt x="393" y="191"/>
                      </a:lnTo>
                      <a:lnTo>
                        <a:pt x="372" y="181"/>
                      </a:lnTo>
                      <a:lnTo>
                        <a:pt x="354" y="171"/>
                      </a:lnTo>
                      <a:lnTo>
                        <a:pt x="314" y="155"/>
                      </a:lnTo>
                      <a:lnTo>
                        <a:pt x="350" y="133"/>
                      </a:lnTo>
                      <a:lnTo>
                        <a:pt x="350" y="133"/>
                      </a:lnTo>
                      <a:lnTo>
                        <a:pt x="366" y="123"/>
                      </a:lnTo>
                      <a:lnTo>
                        <a:pt x="380" y="111"/>
                      </a:lnTo>
                      <a:lnTo>
                        <a:pt x="393" y="97"/>
                      </a:lnTo>
                      <a:lnTo>
                        <a:pt x="403" y="82"/>
                      </a:lnTo>
                      <a:lnTo>
                        <a:pt x="411" y="66"/>
                      </a:lnTo>
                      <a:lnTo>
                        <a:pt x="417" y="50"/>
                      </a:lnTo>
                      <a:lnTo>
                        <a:pt x="421" y="32"/>
                      </a:lnTo>
                      <a:lnTo>
                        <a:pt x="421" y="14"/>
                      </a:lnTo>
                      <a:lnTo>
                        <a:pt x="421" y="14"/>
                      </a:lnTo>
                      <a:lnTo>
                        <a:pt x="421" y="0"/>
                      </a:lnTo>
                      <a:lnTo>
                        <a:pt x="352" y="0"/>
                      </a:lnTo>
                      <a:lnTo>
                        <a:pt x="352" y="0"/>
                      </a:lnTo>
                      <a:lnTo>
                        <a:pt x="348" y="6"/>
                      </a:lnTo>
                      <a:lnTo>
                        <a:pt x="340" y="12"/>
                      </a:lnTo>
                      <a:lnTo>
                        <a:pt x="332" y="16"/>
                      </a:lnTo>
                      <a:lnTo>
                        <a:pt x="320" y="20"/>
                      </a:lnTo>
                      <a:lnTo>
                        <a:pt x="294" y="26"/>
                      </a:lnTo>
                      <a:lnTo>
                        <a:pt x="262" y="28"/>
                      </a:lnTo>
                      <a:lnTo>
                        <a:pt x="262" y="28"/>
                      </a:lnTo>
                      <a:lnTo>
                        <a:pt x="231" y="26"/>
                      </a:lnTo>
                      <a:lnTo>
                        <a:pt x="205" y="20"/>
                      </a:lnTo>
                      <a:lnTo>
                        <a:pt x="193" y="16"/>
                      </a:lnTo>
                      <a:lnTo>
                        <a:pt x="185" y="12"/>
                      </a:lnTo>
                      <a:lnTo>
                        <a:pt x="177" y="6"/>
                      </a:lnTo>
                      <a:lnTo>
                        <a:pt x="173" y="0"/>
                      </a:lnTo>
                      <a:lnTo>
                        <a:pt x="108" y="0"/>
                      </a:lnTo>
                      <a:lnTo>
                        <a:pt x="108" y="0"/>
                      </a:lnTo>
                      <a:lnTo>
                        <a:pt x="108" y="14"/>
                      </a:lnTo>
                      <a:lnTo>
                        <a:pt x="108" y="14"/>
                      </a:lnTo>
                      <a:lnTo>
                        <a:pt x="110" y="32"/>
                      </a:lnTo>
                      <a:lnTo>
                        <a:pt x="113" y="50"/>
                      </a:lnTo>
                      <a:lnTo>
                        <a:pt x="119" y="66"/>
                      </a:lnTo>
                      <a:lnTo>
                        <a:pt x="127" y="82"/>
                      </a:lnTo>
                      <a:lnTo>
                        <a:pt x="139" y="97"/>
                      </a:lnTo>
                      <a:lnTo>
                        <a:pt x="151" y="111"/>
                      </a:lnTo>
                      <a:lnTo>
                        <a:pt x="163" y="123"/>
                      </a:lnTo>
                      <a:lnTo>
                        <a:pt x="179" y="133"/>
                      </a:lnTo>
                      <a:lnTo>
                        <a:pt x="215" y="155"/>
                      </a:lnTo>
                      <a:lnTo>
                        <a:pt x="177" y="171"/>
                      </a:lnTo>
                      <a:lnTo>
                        <a:pt x="177" y="171"/>
                      </a:lnTo>
                      <a:lnTo>
                        <a:pt x="157" y="179"/>
                      </a:lnTo>
                      <a:lnTo>
                        <a:pt x="141" y="189"/>
                      </a:lnTo>
                      <a:lnTo>
                        <a:pt x="123" y="201"/>
                      </a:lnTo>
                      <a:lnTo>
                        <a:pt x="106" y="215"/>
                      </a:lnTo>
                      <a:lnTo>
                        <a:pt x="90" y="230"/>
                      </a:lnTo>
                      <a:lnTo>
                        <a:pt x="76" y="246"/>
                      </a:lnTo>
                      <a:lnTo>
                        <a:pt x="62" y="262"/>
                      </a:lnTo>
                      <a:lnTo>
                        <a:pt x="50" y="280"/>
                      </a:lnTo>
                      <a:lnTo>
                        <a:pt x="40" y="300"/>
                      </a:lnTo>
                      <a:lnTo>
                        <a:pt x="30" y="320"/>
                      </a:lnTo>
                      <a:lnTo>
                        <a:pt x="22" y="340"/>
                      </a:lnTo>
                      <a:lnTo>
                        <a:pt x="14" y="363"/>
                      </a:lnTo>
                      <a:lnTo>
                        <a:pt x="8" y="387"/>
                      </a:lnTo>
                      <a:lnTo>
                        <a:pt x="4" y="409"/>
                      </a:lnTo>
                      <a:lnTo>
                        <a:pt x="2" y="433"/>
                      </a:lnTo>
                      <a:lnTo>
                        <a:pt x="0" y="459"/>
                      </a:lnTo>
                      <a:lnTo>
                        <a:pt x="0" y="459"/>
                      </a:lnTo>
                      <a:lnTo>
                        <a:pt x="2" y="485"/>
                      </a:lnTo>
                      <a:lnTo>
                        <a:pt x="6" y="514"/>
                      </a:lnTo>
                      <a:lnTo>
                        <a:pt x="6" y="514"/>
                      </a:lnTo>
                      <a:lnTo>
                        <a:pt x="30" y="542"/>
                      </a:lnTo>
                      <a:lnTo>
                        <a:pt x="58" y="566"/>
                      </a:lnTo>
                      <a:lnTo>
                        <a:pt x="88" y="588"/>
                      </a:lnTo>
                      <a:lnTo>
                        <a:pt x="121" y="606"/>
                      </a:lnTo>
                      <a:lnTo>
                        <a:pt x="155" y="620"/>
                      </a:lnTo>
                      <a:lnTo>
                        <a:pt x="189" y="633"/>
                      </a:lnTo>
                      <a:lnTo>
                        <a:pt x="227" y="639"/>
                      </a:lnTo>
                      <a:lnTo>
                        <a:pt x="266" y="641"/>
                      </a:lnTo>
                      <a:lnTo>
                        <a:pt x="266" y="641"/>
                      </a:lnTo>
                      <a:lnTo>
                        <a:pt x="286" y="641"/>
                      </a:lnTo>
                      <a:lnTo>
                        <a:pt x="306" y="639"/>
                      </a:lnTo>
                      <a:lnTo>
                        <a:pt x="326" y="635"/>
                      </a:lnTo>
                      <a:lnTo>
                        <a:pt x="346" y="631"/>
                      </a:lnTo>
                      <a:lnTo>
                        <a:pt x="366" y="625"/>
                      </a:lnTo>
                      <a:lnTo>
                        <a:pt x="385" y="618"/>
                      </a:lnTo>
                      <a:lnTo>
                        <a:pt x="403" y="610"/>
                      </a:lnTo>
                      <a:lnTo>
                        <a:pt x="421" y="600"/>
                      </a:lnTo>
                      <a:lnTo>
                        <a:pt x="421" y="600"/>
                      </a:lnTo>
                      <a:lnTo>
                        <a:pt x="407" y="584"/>
                      </a:lnTo>
                      <a:lnTo>
                        <a:pt x="393" y="568"/>
                      </a:lnTo>
                      <a:lnTo>
                        <a:pt x="389" y="564"/>
                      </a:lnTo>
                      <a:lnTo>
                        <a:pt x="389" y="560"/>
                      </a:lnTo>
                      <a:lnTo>
                        <a:pt x="389" y="560"/>
                      </a:lnTo>
                      <a:lnTo>
                        <a:pt x="385" y="534"/>
                      </a:lnTo>
                      <a:lnTo>
                        <a:pt x="385" y="508"/>
                      </a:lnTo>
                      <a:lnTo>
                        <a:pt x="385" y="508"/>
                      </a:lnTo>
                      <a:lnTo>
                        <a:pt x="387" y="475"/>
                      </a:lnTo>
                      <a:lnTo>
                        <a:pt x="391" y="443"/>
                      </a:lnTo>
                      <a:lnTo>
                        <a:pt x="399" y="413"/>
                      </a:lnTo>
                      <a:lnTo>
                        <a:pt x="411" y="383"/>
                      </a:lnTo>
                      <a:lnTo>
                        <a:pt x="425" y="357"/>
                      </a:lnTo>
                      <a:lnTo>
                        <a:pt x="443" y="332"/>
                      </a:lnTo>
                      <a:lnTo>
                        <a:pt x="463" y="308"/>
                      </a:lnTo>
                      <a:lnTo>
                        <a:pt x="485" y="290"/>
                      </a:lnTo>
                      <a:lnTo>
                        <a:pt x="485" y="290"/>
                      </a:ln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rtlCol="0" anchor="t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Freeform 6"/>
                <p:cNvSpPr>
                  <a:spLocks noEditPoints="1"/>
                </p:cNvSpPr>
                <p:nvPr/>
              </p:nvSpPr>
              <p:spPr bwMode="auto">
                <a:xfrm>
                  <a:off x="2062423" y="4070826"/>
                  <a:ext cx="242560" cy="136116"/>
                </a:xfrm>
                <a:custGeom>
                  <a:avLst/>
                  <a:gdLst>
                    <a:gd name="T0" fmla="*/ 176 w 351"/>
                    <a:gd name="T1" fmla="*/ 0 h 188"/>
                    <a:gd name="T2" fmla="*/ 141 w 351"/>
                    <a:gd name="T3" fmla="*/ 5 h 188"/>
                    <a:gd name="T4" fmla="*/ 109 w 351"/>
                    <a:gd name="T5" fmla="*/ 15 h 188"/>
                    <a:gd name="T6" fmla="*/ 81 w 351"/>
                    <a:gd name="T7" fmla="*/ 29 h 188"/>
                    <a:gd name="T8" fmla="*/ 55 w 351"/>
                    <a:gd name="T9" fmla="*/ 49 h 188"/>
                    <a:gd name="T10" fmla="*/ 35 w 351"/>
                    <a:gd name="T11" fmla="*/ 71 h 188"/>
                    <a:gd name="T12" fmla="*/ 16 w 351"/>
                    <a:gd name="T13" fmla="*/ 99 h 188"/>
                    <a:gd name="T14" fmla="*/ 6 w 351"/>
                    <a:gd name="T15" fmla="*/ 129 h 188"/>
                    <a:gd name="T16" fmla="*/ 0 w 351"/>
                    <a:gd name="T17" fmla="*/ 160 h 188"/>
                    <a:gd name="T18" fmla="*/ 85 w 351"/>
                    <a:gd name="T19" fmla="*/ 160 h 188"/>
                    <a:gd name="T20" fmla="*/ 91 w 351"/>
                    <a:gd name="T21" fmla="*/ 166 h 188"/>
                    <a:gd name="T22" fmla="*/ 107 w 351"/>
                    <a:gd name="T23" fmla="*/ 176 h 188"/>
                    <a:gd name="T24" fmla="*/ 143 w 351"/>
                    <a:gd name="T25" fmla="*/ 186 h 188"/>
                    <a:gd name="T26" fmla="*/ 176 w 351"/>
                    <a:gd name="T27" fmla="*/ 188 h 188"/>
                    <a:gd name="T28" fmla="*/ 234 w 351"/>
                    <a:gd name="T29" fmla="*/ 180 h 188"/>
                    <a:gd name="T30" fmla="*/ 254 w 351"/>
                    <a:gd name="T31" fmla="*/ 172 h 188"/>
                    <a:gd name="T32" fmla="*/ 266 w 351"/>
                    <a:gd name="T33" fmla="*/ 160 h 188"/>
                    <a:gd name="T34" fmla="*/ 351 w 351"/>
                    <a:gd name="T35" fmla="*/ 160 h 188"/>
                    <a:gd name="T36" fmla="*/ 349 w 351"/>
                    <a:gd name="T37" fmla="*/ 144 h 188"/>
                    <a:gd name="T38" fmla="*/ 341 w 351"/>
                    <a:gd name="T39" fmla="*/ 113 h 188"/>
                    <a:gd name="T40" fmla="*/ 327 w 351"/>
                    <a:gd name="T41" fmla="*/ 85 h 188"/>
                    <a:gd name="T42" fmla="*/ 307 w 351"/>
                    <a:gd name="T43" fmla="*/ 59 h 188"/>
                    <a:gd name="T44" fmla="*/ 282 w 351"/>
                    <a:gd name="T45" fmla="*/ 37 h 188"/>
                    <a:gd name="T46" fmla="*/ 256 w 351"/>
                    <a:gd name="T47" fmla="*/ 21 h 188"/>
                    <a:gd name="T48" fmla="*/ 226 w 351"/>
                    <a:gd name="T49" fmla="*/ 9 h 188"/>
                    <a:gd name="T50" fmla="*/ 194 w 351"/>
                    <a:gd name="T51" fmla="*/ 3 h 188"/>
                    <a:gd name="T52" fmla="*/ 176 w 351"/>
                    <a:gd name="T53" fmla="*/ 0 h 188"/>
                    <a:gd name="T54" fmla="*/ 176 w 351"/>
                    <a:gd name="T55" fmla="*/ 131 h 188"/>
                    <a:gd name="T56" fmla="*/ 164 w 351"/>
                    <a:gd name="T57" fmla="*/ 129 h 188"/>
                    <a:gd name="T58" fmla="*/ 147 w 351"/>
                    <a:gd name="T59" fmla="*/ 113 h 188"/>
                    <a:gd name="T60" fmla="*/ 145 w 351"/>
                    <a:gd name="T61" fmla="*/ 101 h 188"/>
                    <a:gd name="T62" fmla="*/ 145 w 351"/>
                    <a:gd name="T63" fmla="*/ 95 h 188"/>
                    <a:gd name="T64" fmla="*/ 153 w 351"/>
                    <a:gd name="T65" fmla="*/ 79 h 188"/>
                    <a:gd name="T66" fmla="*/ 170 w 351"/>
                    <a:gd name="T67" fmla="*/ 71 h 188"/>
                    <a:gd name="T68" fmla="*/ 176 w 351"/>
                    <a:gd name="T69" fmla="*/ 71 h 188"/>
                    <a:gd name="T70" fmla="*/ 188 w 351"/>
                    <a:gd name="T71" fmla="*/ 73 h 188"/>
                    <a:gd name="T72" fmla="*/ 204 w 351"/>
                    <a:gd name="T73" fmla="*/ 89 h 188"/>
                    <a:gd name="T74" fmla="*/ 206 w 351"/>
                    <a:gd name="T75" fmla="*/ 101 h 188"/>
                    <a:gd name="T76" fmla="*/ 206 w 351"/>
                    <a:gd name="T77" fmla="*/ 107 h 188"/>
                    <a:gd name="T78" fmla="*/ 198 w 351"/>
                    <a:gd name="T79" fmla="*/ 123 h 188"/>
                    <a:gd name="T80" fmla="*/ 182 w 351"/>
                    <a:gd name="T81" fmla="*/ 131 h 188"/>
                    <a:gd name="T82" fmla="*/ 176 w 351"/>
                    <a:gd name="T83" fmla="*/ 131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1" h="188">
                      <a:moveTo>
                        <a:pt x="176" y="0"/>
                      </a:moveTo>
                      <a:lnTo>
                        <a:pt x="176" y="0"/>
                      </a:lnTo>
                      <a:lnTo>
                        <a:pt x="157" y="3"/>
                      </a:lnTo>
                      <a:lnTo>
                        <a:pt x="141" y="5"/>
                      </a:lnTo>
                      <a:lnTo>
                        <a:pt x="125" y="9"/>
                      </a:lnTo>
                      <a:lnTo>
                        <a:pt x="109" y="15"/>
                      </a:lnTo>
                      <a:lnTo>
                        <a:pt x="95" y="21"/>
                      </a:lnTo>
                      <a:lnTo>
                        <a:pt x="81" y="29"/>
                      </a:lnTo>
                      <a:lnTo>
                        <a:pt x="69" y="37"/>
                      </a:lnTo>
                      <a:lnTo>
                        <a:pt x="55" y="49"/>
                      </a:lnTo>
                      <a:lnTo>
                        <a:pt x="45" y="59"/>
                      </a:lnTo>
                      <a:lnTo>
                        <a:pt x="35" y="71"/>
                      </a:lnTo>
                      <a:lnTo>
                        <a:pt x="25" y="85"/>
                      </a:lnTo>
                      <a:lnTo>
                        <a:pt x="16" y="99"/>
                      </a:lnTo>
                      <a:lnTo>
                        <a:pt x="10" y="113"/>
                      </a:lnTo>
                      <a:lnTo>
                        <a:pt x="6" y="129"/>
                      </a:lnTo>
                      <a:lnTo>
                        <a:pt x="2" y="144"/>
                      </a:lnTo>
                      <a:lnTo>
                        <a:pt x="0" y="160"/>
                      </a:lnTo>
                      <a:lnTo>
                        <a:pt x="22" y="160"/>
                      </a:lnTo>
                      <a:lnTo>
                        <a:pt x="85" y="160"/>
                      </a:lnTo>
                      <a:lnTo>
                        <a:pt x="85" y="160"/>
                      </a:lnTo>
                      <a:lnTo>
                        <a:pt x="91" y="166"/>
                      </a:lnTo>
                      <a:lnTo>
                        <a:pt x="97" y="172"/>
                      </a:lnTo>
                      <a:lnTo>
                        <a:pt x="107" y="176"/>
                      </a:lnTo>
                      <a:lnTo>
                        <a:pt x="117" y="180"/>
                      </a:lnTo>
                      <a:lnTo>
                        <a:pt x="143" y="186"/>
                      </a:lnTo>
                      <a:lnTo>
                        <a:pt x="176" y="188"/>
                      </a:lnTo>
                      <a:lnTo>
                        <a:pt x="176" y="188"/>
                      </a:lnTo>
                      <a:lnTo>
                        <a:pt x="206" y="186"/>
                      </a:lnTo>
                      <a:lnTo>
                        <a:pt x="234" y="180"/>
                      </a:lnTo>
                      <a:lnTo>
                        <a:pt x="244" y="176"/>
                      </a:lnTo>
                      <a:lnTo>
                        <a:pt x="254" y="172"/>
                      </a:lnTo>
                      <a:lnTo>
                        <a:pt x="260" y="166"/>
                      </a:lnTo>
                      <a:lnTo>
                        <a:pt x="266" y="160"/>
                      </a:lnTo>
                      <a:lnTo>
                        <a:pt x="335" y="160"/>
                      </a:lnTo>
                      <a:lnTo>
                        <a:pt x="351" y="160"/>
                      </a:lnTo>
                      <a:lnTo>
                        <a:pt x="351" y="160"/>
                      </a:lnTo>
                      <a:lnTo>
                        <a:pt x="349" y="144"/>
                      </a:lnTo>
                      <a:lnTo>
                        <a:pt x="345" y="129"/>
                      </a:lnTo>
                      <a:lnTo>
                        <a:pt x="341" y="113"/>
                      </a:lnTo>
                      <a:lnTo>
                        <a:pt x="333" y="99"/>
                      </a:lnTo>
                      <a:lnTo>
                        <a:pt x="327" y="85"/>
                      </a:lnTo>
                      <a:lnTo>
                        <a:pt x="317" y="71"/>
                      </a:lnTo>
                      <a:lnTo>
                        <a:pt x="307" y="59"/>
                      </a:lnTo>
                      <a:lnTo>
                        <a:pt x="294" y="49"/>
                      </a:lnTo>
                      <a:lnTo>
                        <a:pt x="282" y="37"/>
                      </a:lnTo>
                      <a:lnTo>
                        <a:pt x="270" y="29"/>
                      </a:lnTo>
                      <a:lnTo>
                        <a:pt x="256" y="21"/>
                      </a:lnTo>
                      <a:lnTo>
                        <a:pt x="242" y="15"/>
                      </a:lnTo>
                      <a:lnTo>
                        <a:pt x="226" y="9"/>
                      </a:lnTo>
                      <a:lnTo>
                        <a:pt x="210" y="5"/>
                      </a:lnTo>
                      <a:lnTo>
                        <a:pt x="194" y="3"/>
                      </a:lnTo>
                      <a:lnTo>
                        <a:pt x="176" y="0"/>
                      </a:lnTo>
                      <a:lnTo>
                        <a:pt x="176" y="0"/>
                      </a:lnTo>
                      <a:close/>
                      <a:moveTo>
                        <a:pt x="176" y="131"/>
                      </a:moveTo>
                      <a:lnTo>
                        <a:pt x="176" y="131"/>
                      </a:lnTo>
                      <a:lnTo>
                        <a:pt x="170" y="131"/>
                      </a:lnTo>
                      <a:lnTo>
                        <a:pt x="164" y="129"/>
                      </a:lnTo>
                      <a:lnTo>
                        <a:pt x="153" y="123"/>
                      </a:lnTo>
                      <a:lnTo>
                        <a:pt x="147" y="113"/>
                      </a:lnTo>
                      <a:lnTo>
                        <a:pt x="145" y="107"/>
                      </a:lnTo>
                      <a:lnTo>
                        <a:pt x="145" y="101"/>
                      </a:lnTo>
                      <a:lnTo>
                        <a:pt x="145" y="101"/>
                      </a:lnTo>
                      <a:lnTo>
                        <a:pt x="145" y="95"/>
                      </a:lnTo>
                      <a:lnTo>
                        <a:pt x="147" y="89"/>
                      </a:lnTo>
                      <a:lnTo>
                        <a:pt x="153" y="79"/>
                      </a:lnTo>
                      <a:lnTo>
                        <a:pt x="164" y="73"/>
                      </a:lnTo>
                      <a:lnTo>
                        <a:pt x="170" y="71"/>
                      </a:lnTo>
                      <a:lnTo>
                        <a:pt x="176" y="71"/>
                      </a:lnTo>
                      <a:lnTo>
                        <a:pt x="176" y="71"/>
                      </a:lnTo>
                      <a:lnTo>
                        <a:pt x="182" y="71"/>
                      </a:lnTo>
                      <a:lnTo>
                        <a:pt x="188" y="73"/>
                      </a:lnTo>
                      <a:lnTo>
                        <a:pt x="198" y="79"/>
                      </a:lnTo>
                      <a:lnTo>
                        <a:pt x="204" y="89"/>
                      </a:lnTo>
                      <a:lnTo>
                        <a:pt x="206" y="95"/>
                      </a:lnTo>
                      <a:lnTo>
                        <a:pt x="206" y="101"/>
                      </a:lnTo>
                      <a:lnTo>
                        <a:pt x="206" y="101"/>
                      </a:lnTo>
                      <a:lnTo>
                        <a:pt x="206" y="107"/>
                      </a:lnTo>
                      <a:lnTo>
                        <a:pt x="204" y="113"/>
                      </a:lnTo>
                      <a:lnTo>
                        <a:pt x="198" y="123"/>
                      </a:lnTo>
                      <a:lnTo>
                        <a:pt x="188" y="129"/>
                      </a:lnTo>
                      <a:lnTo>
                        <a:pt x="182" y="131"/>
                      </a:lnTo>
                      <a:lnTo>
                        <a:pt x="176" y="131"/>
                      </a:lnTo>
                      <a:lnTo>
                        <a:pt x="176" y="131"/>
                      </a:ln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rtlCol="0" anchor="t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5" name="Freeform 7"/>
                <p:cNvSpPr/>
                <p:nvPr/>
              </p:nvSpPr>
              <p:spPr bwMode="auto">
                <a:xfrm>
                  <a:off x="2302218" y="4326406"/>
                  <a:ext cx="263291" cy="334499"/>
                </a:xfrm>
                <a:custGeom>
                  <a:avLst/>
                  <a:gdLst>
                    <a:gd name="T0" fmla="*/ 226 w 381"/>
                    <a:gd name="T1" fmla="*/ 111 h 462"/>
                    <a:gd name="T2" fmla="*/ 252 w 381"/>
                    <a:gd name="T3" fmla="*/ 95 h 462"/>
                    <a:gd name="T4" fmla="*/ 274 w 381"/>
                    <a:gd name="T5" fmla="*/ 79 h 462"/>
                    <a:gd name="T6" fmla="*/ 290 w 381"/>
                    <a:gd name="T7" fmla="*/ 59 h 462"/>
                    <a:gd name="T8" fmla="*/ 300 w 381"/>
                    <a:gd name="T9" fmla="*/ 36 h 462"/>
                    <a:gd name="T10" fmla="*/ 304 w 381"/>
                    <a:gd name="T11" fmla="*/ 10 h 462"/>
                    <a:gd name="T12" fmla="*/ 302 w 381"/>
                    <a:gd name="T13" fmla="*/ 0 h 462"/>
                    <a:gd name="T14" fmla="*/ 254 w 381"/>
                    <a:gd name="T15" fmla="*/ 0 h 462"/>
                    <a:gd name="T16" fmla="*/ 250 w 381"/>
                    <a:gd name="T17" fmla="*/ 4 h 462"/>
                    <a:gd name="T18" fmla="*/ 232 w 381"/>
                    <a:gd name="T19" fmla="*/ 14 h 462"/>
                    <a:gd name="T20" fmla="*/ 191 w 381"/>
                    <a:gd name="T21" fmla="*/ 20 h 462"/>
                    <a:gd name="T22" fmla="*/ 169 w 381"/>
                    <a:gd name="T23" fmla="*/ 18 h 462"/>
                    <a:gd name="T24" fmla="*/ 137 w 381"/>
                    <a:gd name="T25" fmla="*/ 8 h 462"/>
                    <a:gd name="T26" fmla="*/ 127 w 381"/>
                    <a:gd name="T27" fmla="*/ 0 h 462"/>
                    <a:gd name="T28" fmla="*/ 78 w 381"/>
                    <a:gd name="T29" fmla="*/ 0 h 462"/>
                    <a:gd name="T30" fmla="*/ 78 w 381"/>
                    <a:gd name="T31" fmla="*/ 10 h 462"/>
                    <a:gd name="T32" fmla="*/ 78 w 381"/>
                    <a:gd name="T33" fmla="*/ 22 h 462"/>
                    <a:gd name="T34" fmla="*/ 84 w 381"/>
                    <a:gd name="T35" fmla="*/ 48 h 462"/>
                    <a:gd name="T36" fmla="*/ 99 w 381"/>
                    <a:gd name="T37" fmla="*/ 71 h 462"/>
                    <a:gd name="T38" fmla="*/ 117 w 381"/>
                    <a:gd name="T39" fmla="*/ 89 h 462"/>
                    <a:gd name="T40" fmla="*/ 155 w 381"/>
                    <a:gd name="T41" fmla="*/ 111 h 462"/>
                    <a:gd name="T42" fmla="*/ 127 w 381"/>
                    <a:gd name="T43" fmla="*/ 123 h 462"/>
                    <a:gd name="T44" fmla="*/ 101 w 381"/>
                    <a:gd name="T45" fmla="*/ 137 h 462"/>
                    <a:gd name="T46" fmla="*/ 54 w 381"/>
                    <a:gd name="T47" fmla="*/ 175 h 462"/>
                    <a:gd name="T48" fmla="*/ 20 w 381"/>
                    <a:gd name="T49" fmla="*/ 230 h 462"/>
                    <a:gd name="T50" fmla="*/ 2 w 381"/>
                    <a:gd name="T51" fmla="*/ 294 h 462"/>
                    <a:gd name="T52" fmla="*/ 0 w 381"/>
                    <a:gd name="T53" fmla="*/ 331 h 462"/>
                    <a:gd name="T54" fmla="*/ 0 w 381"/>
                    <a:gd name="T55" fmla="*/ 349 h 462"/>
                    <a:gd name="T56" fmla="*/ 4 w 381"/>
                    <a:gd name="T57" fmla="*/ 369 h 462"/>
                    <a:gd name="T58" fmla="*/ 42 w 381"/>
                    <a:gd name="T59" fmla="*/ 407 h 462"/>
                    <a:gd name="T60" fmla="*/ 87 w 381"/>
                    <a:gd name="T61" fmla="*/ 435 h 462"/>
                    <a:gd name="T62" fmla="*/ 137 w 381"/>
                    <a:gd name="T63" fmla="*/ 453 h 462"/>
                    <a:gd name="T64" fmla="*/ 191 w 381"/>
                    <a:gd name="T65" fmla="*/ 462 h 462"/>
                    <a:gd name="T66" fmla="*/ 191 w 381"/>
                    <a:gd name="T67" fmla="*/ 462 h 462"/>
                    <a:gd name="T68" fmla="*/ 217 w 381"/>
                    <a:gd name="T69" fmla="*/ 460 h 462"/>
                    <a:gd name="T70" fmla="*/ 270 w 381"/>
                    <a:gd name="T71" fmla="*/ 445 h 462"/>
                    <a:gd name="T72" fmla="*/ 318 w 381"/>
                    <a:gd name="T73" fmla="*/ 423 h 462"/>
                    <a:gd name="T74" fmla="*/ 361 w 381"/>
                    <a:gd name="T75" fmla="*/ 389 h 462"/>
                    <a:gd name="T76" fmla="*/ 379 w 381"/>
                    <a:gd name="T77" fmla="*/ 369 h 462"/>
                    <a:gd name="T78" fmla="*/ 381 w 381"/>
                    <a:gd name="T79" fmla="*/ 331 h 462"/>
                    <a:gd name="T80" fmla="*/ 381 w 381"/>
                    <a:gd name="T81" fmla="*/ 312 h 462"/>
                    <a:gd name="T82" fmla="*/ 371 w 381"/>
                    <a:gd name="T83" fmla="*/ 260 h 462"/>
                    <a:gd name="T84" fmla="*/ 344 w 381"/>
                    <a:gd name="T85" fmla="*/ 202 h 462"/>
                    <a:gd name="T86" fmla="*/ 304 w 381"/>
                    <a:gd name="T87" fmla="*/ 155 h 462"/>
                    <a:gd name="T88" fmla="*/ 268 w 381"/>
                    <a:gd name="T89" fmla="*/ 129 h 462"/>
                    <a:gd name="T90" fmla="*/ 254 w 381"/>
                    <a:gd name="T91" fmla="*/ 123 h 4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381" h="462">
                      <a:moveTo>
                        <a:pt x="254" y="123"/>
                      </a:moveTo>
                      <a:lnTo>
                        <a:pt x="226" y="111"/>
                      </a:lnTo>
                      <a:lnTo>
                        <a:pt x="252" y="95"/>
                      </a:lnTo>
                      <a:lnTo>
                        <a:pt x="252" y="95"/>
                      </a:lnTo>
                      <a:lnTo>
                        <a:pt x="264" y="89"/>
                      </a:lnTo>
                      <a:lnTo>
                        <a:pt x="274" y="79"/>
                      </a:lnTo>
                      <a:lnTo>
                        <a:pt x="282" y="71"/>
                      </a:lnTo>
                      <a:lnTo>
                        <a:pt x="290" y="59"/>
                      </a:lnTo>
                      <a:lnTo>
                        <a:pt x="296" y="48"/>
                      </a:lnTo>
                      <a:lnTo>
                        <a:pt x="300" y="36"/>
                      </a:lnTo>
                      <a:lnTo>
                        <a:pt x="302" y="22"/>
                      </a:lnTo>
                      <a:lnTo>
                        <a:pt x="304" y="10"/>
                      </a:lnTo>
                      <a:lnTo>
                        <a:pt x="302" y="0"/>
                      </a:lnTo>
                      <a:lnTo>
                        <a:pt x="302" y="0"/>
                      </a:lnTo>
                      <a:lnTo>
                        <a:pt x="258" y="0"/>
                      </a:lnTo>
                      <a:lnTo>
                        <a:pt x="254" y="0"/>
                      </a:lnTo>
                      <a:lnTo>
                        <a:pt x="254" y="0"/>
                      </a:lnTo>
                      <a:lnTo>
                        <a:pt x="250" y="4"/>
                      </a:lnTo>
                      <a:lnTo>
                        <a:pt x="246" y="8"/>
                      </a:lnTo>
                      <a:lnTo>
                        <a:pt x="232" y="14"/>
                      </a:lnTo>
                      <a:lnTo>
                        <a:pt x="211" y="18"/>
                      </a:lnTo>
                      <a:lnTo>
                        <a:pt x="191" y="20"/>
                      </a:lnTo>
                      <a:lnTo>
                        <a:pt x="191" y="20"/>
                      </a:lnTo>
                      <a:lnTo>
                        <a:pt x="169" y="18"/>
                      </a:lnTo>
                      <a:lnTo>
                        <a:pt x="151" y="14"/>
                      </a:lnTo>
                      <a:lnTo>
                        <a:pt x="137" y="8"/>
                      </a:lnTo>
                      <a:lnTo>
                        <a:pt x="131" y="4"/>
                      </a:lnTo>
                      <a:lnTo>
                        <a:pt x="127" y="0"/>
                      </a:lnTo>
                      <a:lnTo>
                        <a:pt x="125" y="0"/>
                      </a:lnTo>
                      <a:lnTo>
                        <a:pt x="78" y="0"/>
                      </a:lnTo>
                      <a:lnTo>
                        <a:pt x="78" y="0"/>
                      </a:lnTo>
                      <a:lnTo>
                        <a:pt x="78" y="10"/>
                      </a:lnTo>
                      <a:lnTo>
                        <a:pt x="78" y="10"/>
                      </a:lnTo>
                      <a:lnTo>
                        <a:pt x="78" y="22"/>
                      </a:lnTo>
                      <a:lnTo>
                        <a:pt x="80" y="36"/>
                      </a:lnTo>
                      <a:lnTo>
                        <a:pt x="84" y="48"/>
                      </a:lnTo>
                      <a:lnTo>
                        <a:pt x="91" y="59"/>
                      </a:lnTo>
                      <a:lnTo>
                        <a:pt x="99" y="71"/>
                      </a:lnTo>
                      <a:lnTo>
                        <a:pt x="107" y="79"/>
                      </a:lnTo>
                      <a:lnTo>
                        <a:pt x="117" y="89"/>
                      </a:lnTo>
                      <a:lnTo>
                        <a:pt x="129" y="95"/>
                      </a:lnTo>
                      <a:lnTo>
                        <a:pt x="155" y="111"/>
                      </a:lnTo>
                      <a:lnTo>
                        <a:pt x="127" y="123"/>
                      </a:lnTo>
                      <a:lnTo>
                        <a:pt x="127" y="123"/>
                      </a:lnTo>
                      <a:lnTo>
                        <a:pt x="113" y="129"/>
                      </a:lnTo>
                      <a:lnTo>
                        <a:pt x="101" y="137"/>
                      </a:lnTo>
                      <a:lnTo>
                        <a:pt x="76" y="155"/>
                      </a:lnTo>
                      <a:lnTo>
                        <a:pt x="54" y="175"/>
                      </a:lnTo>
                      <a:lnTo>
                        <a:pt x="36" y="202"/>
                      </a:lnTo>
                      <a:lnTo>
                        <a:pt x="20" y="230"/>
                      </a:lnTo>
                      <a:lnTo>
                        <a:pt x="10" y="260"/>
                      </a:lnTo>
                      <a:lnTo>
                        <a:pt x="2" y="294"/>
                      </a:lnTo>
                      <a:lnTo>
                        <a:pt x="0" y="312"/>
                      </a:lnTo>
                      <a:lnTo>
                        <a:pt x="0" y="331"/>
                      </a:lnTo>
                      <a:lnTo>
                        <a:pt x="0" y="331"/>
                      </a:lnTo>
                      <a:lnTo>
                        <a:pt x="0" y="349"/>
                      </a:lnTo>
                      <a:lnTo>
                        <a:pt x="4" y="369"/>
                      </a:lnTo>
                      <a:lnTo>
                        <a:pt x="4" y="369"/>
                      </a:lnTo>
                      <a:lnTo>
                        <a:pt x="22" y="389"/>
                      </a:lnTo>
                      <a:lnTo>
                        <a:pt x="42" y="407"/>
                      </a:lnTo>
                      <a:lnTo>
                        <a:pt x="62" y="423"/>
                      </a:lnTo>
                      <a:lnTo>
                        <a:pt x="87" y="435"/>
                      </a:lnTo>
                      <a:lnTo>
                        <a:pt x="111" y="445"/>
                      </a:lnTo>
                      <a:lnTo>
                        <a:pt x="137" y="453"/>
                      </a:lnTo>
                      <a:lnTo>
                        <a:pt x="163" y="460"/>
                      </a:lnTo>
                      <a:lnTo>
                        <a:pt x="191" y="462"/>
                      </a:lnTo>
                      <a:lnTo>
                        <a:pt x="191" y="462"/>
                      </a:lnTo>
                      <a:lnTo>
                        <a:pt x="191" y="462"/>
                      </a:lnTo>
                      <a:lnTo>
                        <a:pt x="191" y="462"/>
                      </a:lnTo>
                      <a:lnTo>
                        <a:pt x="217" y="460"/>
                      </a:lnTo>
                      <a:lnTo>
                        <a:pt x="246" y="453"/>
                      </a:lnTo>
                      <a:lnTo>
                        <a:pt x="270" y="445"/>
                      </a:lnTo>
                      <a:lnTo>
                        <a:pt x="294" y="435"/>
                      </a:lnTo>
                      <a:lnTo>
                        <a:pt x="318" y="423"/>
                      </a:lnTo>
                      <a:lnTo>
                        <a:pt x="340" y="407"/>
                      </a:lnTo>
                      <a:lnTo>
                        <a:pt x="361" y="389"/>
                      </a:lnTo>
                      <a:lnTo>
                        <a:pt x="379" y="369"/>
                      </a:lnTo>
                      <a:lnTo>
                        <a:pt x="379" y="369"/>
                      </a:lnTo>
                      <a:lnTo>
                        <a:pt x="381" y="349"/>
                      </a:lnTo>
                      <a:lnTo>
                        <a:pt x="381" y="331"/>
                      </a:lnTo>
                      <a:lnTo>
                        <a:pt x="381" y="331"/>
                      </a:lnTo>
                      <a:lnTo>
                        <a:pt x="381" y="312"/>
                      </a:lnTo>
                      <a:lnTo>
                        <a:pt x="379" y="294"/>
                      </a:lnTo>
                      <a:lnTo>
                        <a:pt x="371" y="260"/>
                      </a:lnTo>
                      <a:lnTo>
                        <a:pt x="361" y="230"/>
                      </a:lnTo>
                      <a:lnTo>
                        <a:pt x="344" y="202"/>
                      </a:lnTo>
                      <a:lnTo>
                        <a:pt x="326" y="175"/>
                      </a:lnTo>
                      <a:lnTo>
                        <a:pt x="304" y="155"/>
                      </a:lnTo>
                      <a:lnTo>
                        <a:pt x="280" y="137"/>
                      </a:lnTo>
                      <a:lnTo>
                        <a:pt x="268" y="129"/>
                      </a:lnTo>
                      <a:lnTo>
                        <a:pt x="254" y="123"/>
                      </a:lnTo>
                      <a:lnTo>
                        <a:pt x="254" y="123"/>
                      </a:ln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rtlCol="0" anchor="t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6" name="Freeform 8"/>
                <p:cNvSpPr>
                  <a:spLocks noEditPoints="1"/>
                </p:cNvSpPr>
                <p:nvPr/>
              </p:nvSpPr>
              <p:spPr bwMode="auto">
                <a:xfrm>
                  <a:off x="2345063" y="4224319"/>
                  <a:ext cx="175527" cy="97743"/>
                </a:xfrm>
                <a:custGeom>
                  <a:avLst/>
                  <a:gdLst>
                    <a:gd name="T0" fmla="*/ 127 w 254"/>
                    <a:gd name="T1" fmla="*/ 0 h 135"/>
                    <a:gd name="T2" fmla="*/ 127 w 254"/>
                    <a:gd name="T3" fmla="*/ 0 h 135"/>
                    <a:gd name="T4" fmla="*/ 103 w 254"/>
                    <a:gd name="T5" fmla="*/ 2 h 135"/>
                    <a:gd name="T6" fmla="*/ 81 w 254"/>
                    <a:gd name="T7" fmla="*/ 10 h 135"/>
                    <a:gd name="T8" fmla="*/ 59 w 254"/>
                    <a:gd name="T9" fmla="*/ 20 h 135"/>
                    <a:gd name="T10" fmla="*/ 41 w 254"/>
                    <a:gd name="T11" fmla="*/ 34 h 135"/>
                    <a:gd name="T12" fmla="*/ 27 w 254"/>
                    <a:gd name="T13" fmla="*/ 50 h 135"/>
                    <a:gd name="T14" fmla="*/ 14 w 254"/>
                    <a:gd name="T15" fmla="*/ 71 h 135"/>
                    <a:gd name="T16" fmla="*/ 4 w 254"/>
                    <a:gd name="T17" fmla="*/ 93 h 135"/>
                    <a:gd name="T18" fmla="*/ 0 w 254"/>
                    <a:gd name="T19" fmla="*/ 115 h 135"/>
                    <a:gd name="T20" fmla="*/ 16 w 254"/>
                    <a:gd name="T21" fmla="*/ 115 h 135"/>
                    <a:gd name="T22" fmla="*/ 63 w 254"/>
                    <a:gd name="T23" fmla="*/ 115 h 135"/>
                    <a:gd name="T24" fmla="*/ 63 w 254"/>
                    <a:gd name="T25" fmla="*/ 115 h 135"/>
                    <a:gd name="T26" fmla="*/ 67 w 254"/>
                    <a:gd name="T27" fmla="*/ 119 h 135"/>
                    <a:gd name="T28" fmla="*/ 71 w 254"/>
                    <a:gd name="T29" fmla="*/ 123 h 135"/>
                    <a:gd name="T30" fmla="*/ 85 w 254"/>
                    <a:gd name="T31" fmla="*/ 129 h 135"/>
                    <a:gd name="T32" fmla="*/ 105 w 254"/>
                    <a:gd name="T33" fmla="*/ 133 h 135"/>
                    <a:gd name="T34" fmla="*/ 127 w 254"/>
                    <a:gd name="T35" fmla="*/ 135 h 135"/>
                    <a:gd name="T36" fmla="*/ 127 w 254"/>
                    <a:gd name="T37" fmla="*/ 135 h 135"/>
                    <a:gd name="T38" fmla="*/ 149 w 254"/>
                    <a:gd name="T39" fmla="*/ 133 h 135"/>
                    <a:gd name="T40" fmla="*/ 170 w 254"/>
                    <a:gd name="T41" fmla="*/ 129 h 135"/>
                    <a:gd name="T42" fmla="*/ 184 w 254"/>
                    <a:gd name="T43" fmla="*/ 123 h 135"/>
                    <a:gd name="T44" fmla="*/ 188 w 254"/>
                    <a:gd name="T45" fmla="*/ 119 h 135"/>
                    <a:gd name="T46" fmla="*/ 192 w 254"/>
                    <a:gd name="T47" fmla="*/ 115 h 135"/>
                    <a:gd name="T48" fmla="*/ 242 w 254"/>
                    <a:gd name="T49" fmla="*/ 115 h 135"/>
                    <a:gd name="T50" fmla="*/ 254 w 254"/>
                    <a:gd name="T51" fmla="*/ 115 h 135"/>
                    <a:gd name="T52" fmla="*/ 254 w 254"/>
                    <a:gd name="T53" fmla="*/ 115 h 135"/>
                    <a:gd name="T54" fmla="*/ 250 w 254"/>
                    <a:gd name="T55" fmla="*/ 93 h 135"/>
                    <a:gd name="T56" fmla="*/ 240 w 254"/>
                    <a:gd name="T57" fmla="*/ 71 h 135"/>
                    <a:gd name="T58" fmla="*/ 228 w 254"/>
                    <a:gd name="T59" fmla="*/ 50 h 135"/>
                    <a:gd name="T60" fmla="*/ 214 w 254"/>
                    <a:gd name="T61" fmla="*/ 34 h 135"/>
                    <a:gd name="T62" fmla="*/ 196 w 254"/>
                    <a:gd name="T63" fmla="*/ 20 h 135"/>
                    <a:gd name="T64" fmla="*/ 174 w 254"/>
                    <a:gd name="T65" fmla="*/ 10 h 135"/>
                    <a:gd name="T66" fmla="*/ 151 w 254"/>
                    <a:gd name="T67" fmla="*/ 2 h 135"/>
                    <a:gd name="T68" fmla="*/ 127 w 254"/>
                    <a:gd name="T69" fmla="*/ 0 h 135"/>
                    <a:gd name="T70" fmla="*/ 127 w 254"/>
                    <a:gd name="T71" fmla="*/ 0 h 135"/>
                    <a:gd name="T72" fmla="*/ 127 w 254"/>
                    <a:gd name="T73" fmla="*/ 95 h 135"/>
                    <a:gd name="T74" fmla="*/ 127 w 254"/>
                    <a:gd name="T75" fmla="*/ 95 h 135"/>
                    <a:gd name="T76" fmla="*/ 119 w 254"/>
                    <a:gd name="T77" fmla="*/ 93 h 135"/>
                    <a:gd name="T78" fmla="*/ 111 w 254"/>
                    <a:gd name="T79" fmla="*/ 89 h 135"/>
                    <a:gd name="T80" fmla="*/ 107 w 254"/>
                    <a:gd name="T81" fmla="*/ 81 h 135"/>
                    <a:gd name="T82" fmla="*/ 105 w 254"/>
                    <a:gd name="T83" fmla="*/ 73 h 135"/>
                    <a:gd name="T84" fmla="*/ 105 w 254"/>
                    <a:gd name="T85" fmla="*/ 73 h 135"/>
                    <a:gd name="T86" fmla="*/ 107 w 254"/>
                    <a:gd name="T87" fmla="*/ 65 h 135"/>
                    <a:gd name="T88" fmla="*/ 111 w 254"/>
                    <a:gd name="T89" fmla="*/ 56 h 135"/>
                    <a:gd name="T90" fmla="*/ 119 w 254"/>
                    <a:gd name="T91" fmla="*/ 52 h 135"/>
                    <a:gd name="T92" fmla="*/ 127 w 254"/>
                    <a:gd name="T93" fmla="*/ 50 h 135"/>
                    <a:gd name="T94" fmla="*/ 127 w 254"/>
                    <a:gd name="T95" fmla="*/ 50 h 135"/>
                    <a:gd name="T96" fmla="*/ 135 w 254"/>
                    <a:gd name="T97" fmla="*/ 52 h 135"/>
                    <a:gd name="T98" fmla="*/ 143 w 254"/>
                    <a:gd name="T99" fmla="*/ 56 h 135"/>
                    <a:gd name="T100" fmla="*/ 147 w 254"/>
                    <a:gd name="T101" fmla="*/ 65 h 135"/>
                    <a:gd name="T102" fmla="*/ 149 w 254"/>
                    <a:gd name="T103" fmla="*/ 73 h 135"/>
                    <a:gd name="T104" fmla="*/ 149 w 254"/>
                    <a:gd name="T105" fmla="*/ 73 h 135"/>
                    <a:gd name="T106" fmla="*/ 147 w 254"/>
                    <a:gd name="T107" fmla="*/ 81 h 135"/>
                    <a:gd name="T108" fmla="*/ 143 w 254"/>
                    <a:gd name="T109" fmla="*/ 89 h 135"/>
                    <a:gd name="T110" fmla="*/ 135 w 254"/>
                    <a:gd name="T111" fmla="*/ 93 h 135"/>
                    <a:gd name="T112" fmla="*/ 127 w 254"/>
                    <a:gd name="T113" fmla="*/ 95 h 135"/>
                    <a:gd name="T114" fmla="*/ 127 w 254"/>
                    <a:gd name="T115" fmla="*/ 9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54" h="135">
                      <a:moveTo>
                        <a:pt x="127" y="0"/>
                      </a:moveTo>
                      <a:lnTo>
                        <a:pt x="127" y="0"/>
                      </a:lnTo>
                      <a:lnTo>
                        <a:pt x="103" y="2"/>
                      </a:lnTo>
                      <a:lnTo>
                        <a:pt x="81" y="10"/>
                      </a:lnTo>
                      <a:lnTo>
                        <a:pt x="59" y="20"/>
                      </a:lnTo>
                      <a:lnTo>
                        <a:pt x="41" y="34"/>
                      </a:lnTo>
                      <a:lnTo>
                        <a:pt x="27" y="50"/>
                      </a:lnTo>
                      <a:lnTo>
                        <a:pt x="14" y="71"/>
                      </a:lnTo>
                      <a:lnTo>
                        <a:pt x="4" y="93"/>
                      </a:lnTo>
                      <a:lnTo>
                        <a:pt x="0" y="115"/>
                      </a:lnTo>
                      <a:lnTo>
                        <a:pt x="16" y="115"/>
                      </a:lnTo>
                      <a:lnTo>
                        <a:pt x="63" y="115"/>
                      </a:lnTo>
                      <a:lnTo>
                        <a:pt x="63" y="115"/>
                      </a:lnTo>
                      <a:lnTo>
                        <a:pt x="67" y="119"/>
                      </a:lnTo>
                      <a:lnTo>
                        <a:pt x="71" y="123"/>
                      </a:lnTo>
                      <a:lnTo>
                        <a:pt x="85" y="129"/>
                      </a:lnTo>
                      <a:lnTo>
                        <a:pt x="105" y="133"/>
                      </a:lnTo>
                      <a:lnTo>
                        <a:pt x="127" y="135"/>
                      </a:lnTo>
                      <a:lnTo>
                        <a:pt x="127" y="135"/>
                      </a:lnTo>
                      <a:lnTo>
                        <a:pt x="149" y="133"/>
                      </a:lnTo>
                      <a:lnTo>
                        <a:pt x="170" y="129"/>
                      </a:lnTo>
                      <a:lnTo>
                        <a:pt x="184" y="123"/>
                      </a:lnTo>
                      <a:lnTo>
                        <a:pt x="188" y="119"/>
                      </a:lnTo>
                      <a:lnTo>
                        <a:pt x="192" y="115"/>
                      </a:lnTo>
                      <a:lnTo>
                        <a:pt x="242" y="115"/>
                      </a:lnTo>
                      <a:lnTo>
                        <a:pt x="254" y="115"/>
                      </a:lnTo>
                      <a:lnTo>
                        <a:pt x="254" y="115"/>
                      </a:lnTo>
                      <a:lnTo>
                        <a:pt x="250" y="93"/>
                      </a:lnTo>
                      <a:lnTo>
                        <a:pt x="240" y="71"/>
                      </a:lnTo>
                      <a:lnTo>
                        <a:pt x="228" y="50"/>
                      </a:lnTo>
                      <a:lnTo>
                        <a:pt x="214" y="34"/>
                      </a:lnTo>
                      <a:lnTo>
                        <a:pt x="196" y="20"/>
                      </a:lnTo>
                      <a:lnTo>
                        <a:pt x="174" y="10"/>
                      </a:lnTo>
                      <a:lnTo>
                        <a:pt x="151" y="2"/>
                      </a:lnTo>
                      <a:lnTo>
                        <a:pt x="127" y="0"/>
                      </a:lnTo>
                      <a:lnTo>
                        <a:pt x="127" y="0"/>
                      </a:lnTo>
                      <a:close/>
                      <a:moveTo>
                        <a:pt x="127" y="95"/>
                      </a:moveTo>
                      <a:lnTo>
                        <a:pt x="127" y="95"/>
                      </a:lnTo>
                      <a:lnTo>
                        <a:pt x="119" y="93"/>
                      </a:lnTo>
                      <a:lnTo>
                        <a:pt x="111" y="89"/>
                      </a:lnTo>
                      <a:lnTo>
                        <a:pt x="107" y="81"/>
                      </a:lnTo>
                      <a:lnTo>
                        <a:pt x="105" y="73"/>
                      </a:lnTo>
                      <a:lnTo>
                        <a:pt x="105" y="73"/>
                      </a:lnTo>
                      <a:lnTo>
                        <a:pt x="107" y="65"/>
                      </a:lnTo>
                      <a:lnTo>
                        <a:pt x="111" y="56"/>
                      </a:lnTo>
                      <a:lnTo>
                        <a:pt x="119" y="52"/>
                      </a:lnTo>
                      <a:lnTo>
                        <a:pt x="127" y="50"/>
                      </a:lnTo>
                      <a:lnTo>
                        <a:pt x="127" y="50"/>
                      </a:lnTo>
                      <a:lnTo>
                        <a:pt x="135" y="52"/>
                      </a:lnTo>
                      <a:lnTo>
                        <a:pt x="143" y="56"/>
                      </a:lnTo>
                      <a:lnTo>
                        <a:pt x="147" y="65"/>
                      </a:lnTo>
                      <a:lnTo>
                        <a:pt x="149" y="73"/>
                      </a:lnTo>
                      <a:lnTo>
                        <a:pt x="149" y="73"/>
                      </a:lnTo>
                      <a:lnTo>
                        <a:pt x="147" y="81"/>
                      </a:lnTo>
                      <a:lnTo>
                        <a:pt x="143" y="89"/>
                      </a:lnTo>
                      <a:lnTo>
                        <a:pt x="135" y="93"/>
                      </a:lnTo>
                      <a:lnTo>
                        <a:pt x="127" y="95"/>
                      </a:lnTo>
                      <a:lnTo>
                        <a:pt x="127" y="95"/>
                      </a:lnTo>
                      <a:close/>
                    </a:path>
                  </a:pathLst>
                </a:cu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rtlCol="0" anchor="t"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11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7" name="矩形 126"/>
            <p:cNvSpPr/>
            <p:nvPr/>
          </p:nvSpPr>
          <p:spPr>
            <a:xfrm flipH="1">
              <a:off x="1907" y="4092"/>
              <a:ext cx="16113" cy="6533"/>
            </a:xfrm>
            <a:prstGeom prst="rect">
              <a:avLst/>
            </a:prstGeom>
            <a:noFill/>
            <a:ln w="1270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063" y="4519"/>
              <a:ext cx="790" cy="160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r>
                <a:rPr lang="zh-CN" altLang="en-US" sz="1400" b="1" kern="0" dirty="0">
                  <a:latin typeface="微软雅黑" panose="020B0503020204020204" pitchFamily="34" charset="-122"/>
                </a:rPr>
                <a:t>活动管控</a:t>
              </a:r>
              <a:endParaRPr lang="zh-CN" altLang="en-US" sz="1400" kern="0" dirty="0">
                <a:latin typeface="微软雅黑" panose="020B0503020204020204" pitchFamily="34" charset="-122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2063" y="6591"/>
              <a:ext cx="790" cy="160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r>
                <a:rPr lang="zh-CN" altLang="en-US" sz="1400" b="1" kern="0" dirty="0">
                  <a:latin typeface="微软雅黑" panose="020B0503020204020204" pitchFamily="34" charset="-122"/>
                </a:rPr>
                <a:t>资源配置</a:t>
              </a:r>
              <a:endParaRPr lang="zh-CN" altLang="en-US" sz="1400" kern="0" dirty="0">
                <a:latin typeface="微软雅黑" panose="020B0503020204020204" pitchFamily="3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2063" y="8737"/>
              <a:ext cx="790" cy="160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r>
                <a:rPr lang="zh-CN" altLang="en-US" sz="1400" b="1" kern="0" dirty="0">
                  <a:latin typeface="微软雅黑" panose="020B0503020204020204" pitchFamily="34" charset="-122"/>
                </a:rPr>
                <a:t>数据洞察</a:t>
              </a:r>
              <a:endParaRPr lang="zh-CN" altLang="en-US" sz="1400" kern="0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131" name="组合 130"/>
            <p:cNvGrpSpPr/>
            <p:nvPr/>
          </p:nvGrpSpPr>
          <p:grpSpPr>
            <a:xfrm>
              <a:off x="1973" y="2489"/>
              <a:ext cx="15821" cy="495"/>
              <a:chOff x="1252983" y="937856"/>
              <a:chExt cx="8561026" cy="314535"/>
            </a:xfrm>
            <a:solidFill>
              <a:srgbClr val="FFC000"/>
            </a:solidFill>
          </p:grpSpPr>
          <p:sp>
            <p:nvSpPr>
              <p:cNvPr id="132" name="矩形 131"/>
              <p:cNvSpPr/>
              <p:nvPr/>
            </p:nvSpPr>
            <p:spPr bwMode="auto">
              <a:xfrm>
                <a:off x="2698906" y="943023"/>
                <a:ext cx="1331411" cy="304624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anchor="ctr" anchorCtr="0"/>
              <a:p>
                <a:pPr algn="ctr"/>
                <a:r>
                  <a:rPr lang="zh-CN" altLang="en-US" sz="1200" b="1" kern="0" dirty="0">
                    <a:solidFill>
                      <a:srgbClr val="002060"/>
                    </a:solidFill>
                    <a:latin typeface="微软雅黑" panose="020B0503020204020204" pitchFamily="34" charset="-122"/>
                  </a:rPr>
                  <a:t>个性化营销</a:t>
                </a:r>
                <a:endParaRPr lang="zh-CN" altLang="en-US" sz="1200" b="1" kern="0" dirty="0">
                  <a:solidFill>
                    <a:srgbClr val="00206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 bwMode="auto">
              <a:xfrm>
                <a:off x="1252983" y="947767"/>
                <a:ext cx="1331411" cy="304624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anchor="ctr" anchorCtr="0"/>
              <a:p>
                <a:pPr algn="ctr"/>
                <a:r>
                  <a:rPr lang="zh-CN" altLang="en-US" sz="1200" b="1" kern="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权益营销</a:t>
                </a:r>
                <a:endParaRPr lang="zh-CN" altLang="en-US" sz="1200" b="1" kern="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 bwMode="auto">
              <a:xfrm>
                <a:off x="4144829" y="943023"/>
                <a:ext cx="1331411" cy="304624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anchor="ctr" anchorCtr="0"/>
              <a:p>
                <a:pPr algn="ctr"/>
                <a:r>
                  <a:rPr lang="zh-CN" altLang="en-US" sz="1200" b="1" kern="0" dirty="0">
                    <a:solidFill>
                      <a:srgbClr val="002060"/>
                    </a:solidFill>
                    <a:latin typeface="微软雅黑" panose="020B0503020204020204" pitchFamily="34" charset="-122"/>
                  </a:rPr>
                  <a:t>交互式营销</a:t>
                </a:r>
                <a:endParaRPr lang="zh-CN" altLang="en-US" sz="1200" b="1" kern="0" dirty="0">
                  <a:solidFill>
                    <a:srgbClr val="00206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 bwMode="auto">
              <a:xfrm>
                <a:off x="7036675" y="937856"/>
                <a:ext cx="1331411" cy="304624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anchor="ctr" anchorCtr="0"/>
              <a:p>
                <a:pPr algn="ctr"/>
                <a:r>
                  <a:rPr lang="zh-CN" altLang="en-US" sz="1200" b="1" kern="0" dirty="0">
                    <a:solidFill>
                      <a:srgbClr val="002060"/>
                    </a:solidFill>
                    <a:latin typeface="微软雅黑" panose="020B0503020204020204" pitchFamily="34" charset="-122"/>
                  </a:rPr>
                  <a:t>富媒体营销</a:t>
                </a:r>
                <a:endParaRPr lang="zh-CN" altLang="en-US" sz="1200" b="1" kern="0" dirty="0">
                  <a:solidFill>
                    <a:srgbClr val="002060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 bwMode="auto">
              <a:xfrm>
                <a:off x="5590752" y="942600"/>
                <a:ext cx="1331411" cy="304624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anchor="ctr" anchorCtr="0"/>
              <a:p>
                <a:pPr algn="ctr"/>
                <a:r>
                  <a:rPr lang="zh-CN" altLang="en-US" sz="1200" b="1" kern="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社群式营销</a:t>
                </a:r>
                <a:endParaRPr lang="zh-CN" altLang="en-US" sz="1200" b="1" kern="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 bwMode="auto">
              <a:xfrm>
                <a:off x="8482598" y="937856"/>
                <a:ext cx="1331411" cy="304624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anchor="ctr" anchorCtr="0"/>
              <a:p>
                <a:pPr algn="ctr"/>
                <a:r>
                  <a:rPr lang="zh-CN" altLang="en-US" sz="1200" b="1" kern="0" dirty="0">
                    <a:solidFill>
                      <a:srgbClr val="002060"/>
                    </a:solidFill>
                    <a:latin typeface="微软雅黑" panose="020B0503020204020204" pitchFamily="34" charset="-122"/>
                  </a:rPr>
                  <a:t>全渠道协同营销</a:t>
                </a:r>
                <a:endParaRPr lang="zh-CN" altLang="en-US" sz="1200" b="1" kern="0" dirty="0">
                  <a:solidFill>
                    <a:srgbClr val="002060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38" name="组合 137"/>
            <p:cNvGrpSpPr/>
            <p:nvPr/>
          </p:nvGrpSpPr>
          <p:grpSpPr>
            <a:xfrm>
              <a:off x="3060" y="4391"/>
              <a:ext cx="14525" cy="5928"/>
              <a:chOff x="1372753" y="1989679"/>
              <a:chExt cx="7477725" cy="3638468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39" name="矩形 138"/>
              <p:cNvSpPr/>
              <p:nvPr/>
            </p:nvSpPr>
            <p:spPr bwMode="auto">
              <a:xfrm>
                <a:off x="3909773" y="1989679"/>
                <a:ext cx="2403685" cy="9939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anchor="t" anchorCtr="0"/>
              <a:p>
                <a:pPr algn="ctr"/>
                <a:endParaRPr lang="en-US" altLang="zh-CN" sz="2000" b="1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40" name="组合 139"/>
              <p:cNvGrpSpPr/>
              <p:nvPr/>
            </p:nvGrpSpPr>
            <p:grpSpPr>
              <a:xfrm>
                <a:off x="4303781" y="2126241"/>
                <a:ext cx="1541555" cy="739457"/>
                <a:chOff x="4052984" y="1945382"/>
                <a:chExt cx="1547349" cy="657216"/>
              </a:xfrm>
              <a:grpFill/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4203646" y="2371047"/>
                  <a:ext cx="1246023" cy="231551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p>
                  <a:pPr lvl="0" algn="ctr">
                    <a:defRPr/>
                  </a:pPr>
                  <a:r>
                    <a:rPr lang="zh-CN" altLang="en-US" sz="105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营销标签生命周期管理</a:t>
                  </a:r>
                  <a:endParaRPr lang="zh-CN" altLang="en-US" sz="105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4052984" y="1945382"/>
                  <a:ext cx="1547349" cy="46427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p>
                  <a:pPr algn="ctr">
                    <a:lnSpc>
                      <a:spcPct val="150000"/>
                    </a:lnSpc>
                  </a:pPr>
                  <a:r>
                    <a:rPr lang="zh-CN" altLang="en-US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标签中心</a:t>
                  </a:r>
                  <a:endParaRPr lang="en-US" altLang="zh-CN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41" name="矩形 140"/>
              <p:cNvSpPr/>
              <p:nvPr/>
            </p:nvSpPr>
            <p:spPr bwMode="auto">
              <a:xfrm>
                <a:off x="1372753" y="1989679"/>
                <a:ext cx="2403685" cy="993948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anchor="t" anchorCtr="0"/>
              <a:p>
                <a:pPr algn="ctr"/>
                <a:endParaRPr lang="en-US" altLang="zh-CN" sz="2000" b="1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42" name="组合 141"/>
              <p:cNvGrpSpPr/>
              <p:nvPr/>
            </p:nvGrpSpPr>
            <p:grpSpPr>
              <a:xfrm>
                <a:off x="1766761" y="2126240"/>
                <a:ext cx="1541555" cy="739457"/>
                <a:chOff x="4052984" y="1945382"/>
                <a:chExt cx="1547349" cy="657216"/>
              </a:xfrm>
              <a:grpFill/>
            </p:grpSpPr>
            <p:sp>
              <p:nvSpPr>
                <p:cNvPr id="171" name="矩形 170"/>
                <p:cNvSpPr/>
                <p:nvPr/>
              </p:nvSpPr>
              <p:spPr>
                <a:xfrm>
                  <a:off x="4258437" y="2371047"/>
                  <a:ext cx="1136449" cy="231551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p>
                  <a:pPr lvl="0" algn="ctr">
                    <a:defRPr/>
                  </a:pPr>
                  <a:r>
                    <a:rPr lang="zh-CN" altLang="en-US" sz="105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营销活动编排与管控</a:t>
                  </a:r>
                  <a:endParaRPr lang="zh-CN" altLang="en-US" sz="105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>
                  <a:off x="4052984" y="1945382"/>
                  <a:ext cx="1547349" cy="46427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p>
                  <a:pPr algn="ctr">
                    <a:lnSpc>
                      <a:spcPct val="150000"/>
                    </a:lnSpc>
                  </a:pPr>
                  <a:r>
                    <a:rPr lang="zh-CN" altLang="en-US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活动中心</a:t>
                  </a:r>
                  <a:endParaRPr lang="en-US" altLang="zh-CN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43" name="矩形 142"/>
              <p:cNvSpPr/>
              <p:nvPr/>
            </p:nvSpPr>
            <p:spPr bwMode="auto">
              <a:xfrm>
                <a:off x="3907482" y="3310284"/>
                <a:ext cx="2403685" cy="1011352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anchor="t" anchorCtr="0"/>
              <a:p>
                <a:pPr algn="ctr"/>
                <a:endParaRPr lang="en-US" altLang="zh-CN" sz="2000" b="1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44" name="组合 143"/>
              <p:cNvGrpSpPr/>
              <p:nvPr/>
            </p:nvGrpSpPr>
            <p:grpSpPr>
              <a:xfrm>
                <a:off x="4301491" y="3430475"/>
                <a:ext cx="1541555" cy="729190"/>
                <a:chOff x="4052984" y="1945382"/>
                <a:chExt cx="1547349" cy="648091"/>
              </a:xfrm>
              <a:grpFill/>
            </p:grpSpPr>
            <p:sp>
              <p:nvSpPr>
                <p:cNvPr id="169" name="矩形 168"/>
                <p:cNvSpPr/>
                <p:nvPr/>
              </p:nvSpPr>
              <p:spPr>
                <a:xfrm>
                  <a:off x="4258437" y="2361922"/>
                  <a:ext cx="1136449" cy="231551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p>
                  <a:pPr algn="ctr"/>
                  <a:r>
                    <a:rPr lang="zh-CN" altLang="en-US" sz="105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触点集中配置与管理</a:t>
                  </a:r>
                  <a:endParaRPr lang="zh-CN" altLang="en-US" sz="105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>
                  <a:off x="4052984" y="1945382"/>
                  <a:ext cx="1547349" cy="46427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p>
                  <a:pPr algn="ctr">
                    <a:lnSpc>
                      <a:spcPct val="150000"/>
                    </a:lnSpc>
                  </a:pPr>
                  <a:r>
                    <a:rPr lang="zh-CN" altLang="en-US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触点中心</a:t>
                  </a:r>
                  <a:endParaRPr lang="en-US" altLang="zh-CN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45" name="矩形 144"/>
              <p:cNvSpPr/>
              <p:nvPr/>
            </p:nvSpPr>
            <p:spPr bwMode="auto">
              <a:xfrm>
                <a:off x="1381757" y="3306111"/>
                <a:ext cx="2403685" cy="1017286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anchor="t" anchorCtr="0"/>
              <a:p>
                <a:pPr algn="ctr"/>
                <a:endParaRPr lang="en-US" altLang="zh-CN" sz="2000" b="1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46" name="组合 145"/>
              <p:cNvGrpSpPr/>
              <p:nvPr/>
            </p:nvGrpSpPr>
            <p:grpSpPr>
              <a:xfrm>
                <a:off x="1775765" y="3426131"/>
                <a:ext cx="1541555" cy="714906"/>
                <a:chOff x="4052984" y="1945382"/>
                <a:chExt cx="1547349" cy="635396"/>
              </a:xfrm>
              <a:grpFill/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4258437" y="2349227"/>
                  <a:ext cx="1136449" cy="231551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p>
                  <a:pPr algn="ctr"/>
                  <a:r>
                    <a:rPr lang="zh-CN" altLang="en-US" sz="105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营销内容生产及管理</a:t>
                  </a:r>
                  <a:endParaRPr lang="en-US" altLang="zh-CN" sz="105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>
                  <a:off x="4052984" y="1945382"/>
                  <a:ext cx="1547349" cy="46427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p>
                  <a:pPr algn="ctr">
                    <a:lnSpc>
                      <a:spcPct val="150000"/>
                    </a:lnSpc>
                  </a:pPr>
                  <a:r>
                    <a:rPr lang="zh-CN" altLang="en-US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内容中心</a:t>
                  </a:r>
                  <a:endParaRPr lang="en-US" altLang="zh-CN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47" name="矩形 146"/>
              <p:cNvSpPr/>
              <p:nvPr/>
            </p:nvSpPr>
            <p:spPr bwMode="auto">
              <a:xfrm>
                <a:off x="6443542" y="3308483"/>
                <a:ext cx="2403685" cy="1017286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anchor="t" anchorCtr="0"/>
              <a:p>
                <a:pPr algn="ctr"/>
                <a:endParaRPr lang="en-US" altLang="zh-CN" sz="2000" b="1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6837550" y="3428493"/>
                <a:ext cx="1541555" cy="722047"/>
                <a:chOff x="4052984" y="1945382"/>
                <a:chExt cx="1547349" cy="641745"/>
              </a:xfrm>
              <a:grpFill/>
            </p:grpSpPr>
            <p:sp>
              <p:nvSpPr>
                <p:cNvPr id="165" name="矩形 164"/>
                <p:cNvSpPr/>
                <p:nvPr/>
              </p:nvSpPr>
              <p:spPr>
                <a:xfrm>
                  <a:off x="4349745" y="2355575"/>
                  <a:ext cx="953825" cy="23155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p>
                  <a:pPr algn="ctr"/>
                  <a:r>
                    <a:rPr lang="zh-CN" altLang="en-US" sz="105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权益管理与核销</a:t>
                  </a:r>
                  <a:endParaRPr lang="zh-CN" altLang="en-US" sz="105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6" name="矩形 165"/>
                <p:cNvSpPr/>
                <p:nvPr/>
              </p:nvSpPr>
              <p:spPr>
                <a:xfrm>
                  <a:off x="4052984" y="1945382"/>
                  <a:ext cx="1547349" cy="464274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p>
                  <a:pPr algn="ctr">
                    <a:lnSpc>
                      <a:spcPct val="150000"/>
                    </a:lnSpc>
                  </a:pPr>
                  <a:r>
                    <a:rPr lang="zh-CN" altLang="en-US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权益中心</a:t>
                  </a:r>
                  <a:endParaRPr lang="en-US" altLang="zh-CN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49" name="矩形 148"/>
              <p:cNvSpPr/>
              <p:nvPr/>
            </p:nvSpPr>
            <p:spPr bwMode="auto">
              <a:xfrm>
                <a:off x="1381757" y="4646631"/>
                <a:ext cx="2403685" cy="979144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anchor="t" anchorCtr="0"/>
              <a:p>
                <a:pPr algn="ctr"/>
                <a:endParaRPr lang="en-US" altLang="zh-CN" sz="2000" b="1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0" name="组合 149"/>
              <p:cNvGrpSpPr/>
              <p:nvPr/>
            </p:nvGrpSpPr>
            <p:grpSpPr>
              <a:xfrm>
                <a:off x="1775765" y="4761901"/>
                <a:ext cx="1541555" cy="714908"/>
                <a:chOff x="4052984" y="1945382"/>
                <a:chExt cx="1547349" cy="635400"/>
              </a:xfrm>
              <a:grpFill/>
            </p:grpSpPr>
            <p:sp>
              <p:nvSpPr>
                <p:cNvPr id="163" name="矩形 162"/>
                <p:cNvSpPr/>
                <p:nvPr/>
              </p:nvSpPr>
              <p:spPr>
                <a:xfrm>
                  <a:off x="4258429" y="2349230"/>
                  <a:ext cx="1136449" cy="23155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p>
                  <a:pPr algn="ctr"/>
                  <a:r>
                    <a:rPr lang="zh-CN" altLang="en-US" sz="105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洞察分析及客群提取</a:t>
                  </a:r>
                  <a:endParaRPr lang="zh-CN" altLang="en-US" sz="105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>
                  <a:off x="4052984" y="1945382"/>
                  <a:ext cx="1547349" cy="464274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p>
                  <a:pPr algn="ctr">
                    <a:lnSpc>
                      <a:spcPct val="150000"/>
                    </a:lnSpc>
                  </a:pPr>
                  <a:r>
                    <a:rPr lang="zh-CN" altLang="en-US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客群中心</a:t>
                  </a:r>
                  <a:endParaRPr lang="en-US" altLang="zh-CN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51" name="矩形 150"/>
              <p:cNvSpPr/>
              <p:nvPr/>
            </p:nvSpPr>
            <p:spPr bwMode="auto">
              <a:xfrm>
                <a:off x="6446793" y="2011519"/>
                <a:ext cx="2403685" cy="979144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anchor="t" anchorCtr="0"/>
              <a:p>
                <a:pPr algn="ctr"/>
                <a:endParaRPr lang="en-US" altLang="zh-CN" sz="2000" b="1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6840798" y="2126802"/>
                <a:ext cx="1541555" cy="739457"/>
                <a:chOff x="4052984" y="1945382"/>
                <a:chExt cx="1547349" cy="657216"/>
              </a:xfrm>
              <a:grpFill/>
            </p:grpSpPr>
            <p:sp>
              <p:nvSpPr>
                <p:cNvPr id="161" name="矩形 160"/>
                <p:cNvSpPr/>
                <p:nvPr/>
              </p:nvSpPr>
              <p:spPr>
                <a:xfrm>
                  <a:off x="4258433" y="2371047"/>
                  <a:ext cx="1136449" cy="231551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p>
                  <a:pPr algn="ctr"/>
                  <a:r>
                    <a:rPr lang="zh-CN" altLang="en-US" sz="105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精准营销策略的生成</a:t>
                  </a:r>
                  <a:endParaRPr lang="zh-CN" altLang="en-US" sz="105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>
                  <a:off x="4052984" y="1945382"/>
                  <a:ext cx="1547349" cy="46427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p>
                  <a:pPr algn="ctr">
                    <a:lnSpc>
                      <a:spcPct val="150000"/>
                    </a:lnSpc>
                  </a:pPr>
                  <a:r>
                    <a:rPr lang="zh-CN" altLang="en-US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策略中心</a:t>
                  </a:r>
                  <a:endParaRPr lang="en-US" altLang="zh-CN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53" name="矩形 152"/>
              <p:cNvSpPr/>
              <p:nvPr/>
            </p:nvSpPr>
            <p:spPr bwMode="auto">
              <a:xfrm>
                <a:off x="3911628" y="4646631"/>
                <a:ext cx="2403685" cy="979144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anchor="t" anchorCtr="0"/>
              <a:p>
                <a:pPr algn="ctr"/>
                <a:endParaRPr lang="en-US" altLang="zh-CN" sz="2000" b="1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4" name="组合 153"/>
              <p:cNvGrpSpPr/>
              <p:nvPr/>
            </p:nvGrpSpPr>
            <p:grpSpPr>
              <a:xfrm>
                <a:off x="4182864" y="4761901"/>
                <a:ext cx="1787101" cy="714909"/>
                <a:chOff x="3929750" y="1945382"/>
                <a:chExt cx="1793818" cy="635400"/>
              </a:xfrm>
              <a:grpFill/>
            </p:grpSpPr>
            <p:sp>
              <p:nvSpPr>
                <p:cNvPr id="159" name="矩形 158"/>
                <p:cNvSpPr/>
                <p:nvPr/>
              </p:nvSpPr>
              <p:spPr>
                <a:xfrm>
                  <a:off x="3984496" y="2349230"/>
                  <a:ext cx="1684323" cy="23155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p>
                  <a:pPr algn="ctr"/>
                  <a:r>
                    <a:rPr lang="zh-CN" altLang="en-US" sz="105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客户全渠道交互行为采集与管控</a:t>
                  </a:r>
                  <a:endParaRPr lang="zh-CN" altLang="en-US" sz="105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>
                  <a:off x="3929750" y="1945382"/>
                  <a:ext cx="1793818" cy="464274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p>
                  <a:pPr algn="ctr">
                    <a:lnSpc>
                      <a:spcPct val="150000"/>
                    </a:lnSpc>
                  </a:pPr>
                  <a:r>
                    <a:rPr lang="zh-CN" altLang="en-US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客户交互中心</a:t>
                  </a:r>
                  <a:endParaRPr lang="en-US" altLang="zh-CN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55" name="矩形 154"/>
              <p:cNvSpPr/>
              <p:nvPr/>
            </p:nvSpPr>
            <p:spPr bwMode="auto">
              <a:xfrm>
                <a:off x="6438084" y="4649003"/>
                <a:ext cx="2403685" cy="979144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anchor="t" anchorCtr="0"/>
              <a:p>
                <a:pPr algn="ctr"/>
                <a:endParaRPr lang="en-US" altLang="zh-CN" sz="2000" b="1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6" name="组合 155"/>
              <p:cNvGrpSpPr/>
              <p:nvPr/>
            </p:nvGrpSpPr>
            <p:grpSpPr>
              <a:xfrm>
                <a:off x="6832092" y="4764274"/>
                <a:ext cx="1541555" cy="714906"/>
                <a:chOff x="4052984" y="1945382"/>
                <a:chExt cx="1547349" cy="635398"/>
              </a:xfrm>
              <a:grpFill/>
            </p:grpSpPr>
            <p:sp>
              <p:nvSpPr>
                <p:cNvPr id="157" name="矩形 156"/>
                <p:cNvSpPr/>
                <p:nvPr/>
              </p:nvSpPr>
              <p:spPr>
                <a:xfrm>
                  <a:off x="4349745" y="2349228"/>
                  <a:ext cx="953825" cy="23155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p>
                  <a:pPr algn="ctr"/>
                  <a:r>
                    <a:rPr lang="zh-CN" altLang="en-US" sz="105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事件配置与触发</a:t>
                  </a:r>
                  <a:endParaRPr lang="en-US" altLang="zh-CN" sz="1050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>
                  <a:off x="4052984" y="1945382"/>
                  <a:ext cx="1547349" cy="464274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p>
                  <a:pPr algn="ctr">
                    <a:lnSpc>
                      <a:spcPct val="150000"/>
                    </a:lnSpc>
                  </a:pPr>
                  <a:r>
                    <a:rPr lang="zh-CN" altLang="en-US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事件中心</a:t>
                  </a:r>
                  <a:endParaRPr lang="en-US" altLang="zh-CN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 txBox="1"/>
          <p:nvPr/>
        </p:nvSpPr>
        <p:spPr>
          <a:xfrm>
            <a:off x="927229" y="174096"/>
            <a:ext cx="80021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rtlCol="0">
            <a:spAutoFit/>
          </a:bodyPr>
          <a:lstStyle>
            <a:lvl1pPr marL="411480" indent="-4114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87ABD"/>
              </a:buClr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62000" indent="-304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87ABD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87ABD"/>
              </a:buClr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87ABD"/>
              </a:buClr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87ABD"/>
              </a:buClr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8565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zh-CN" altLang="en-US" sz="2400" b="1" dirty="0">
                <a:solidFill>
                  <a:srgbClr val="0081CC">
                    <a:lumMod val="75000"/>
                  </a:srgbClr>
                </a:solidFill>
                <a:cs typeface="宋体" panose="02010600030101010101" pitchFamily="2" charset="-122"/>
                <a:sym typeface="微软雅黑" panose="020B0503020204020204" pitchFamily="34" charset="-122"/>
              </a:rPr>
              <a:t>目录</a:t>
            </a:r>
            <a:endParaRPr lang="zh-CN" altLang="en-US" sz="2400" b="1" dirty="0">
              <a:solidFill>
                <a:srgbClr val="0081CC">
                  <a:lumMod val="75000"/>
                </a:srgbClr>
              </a:solidFill>
              <a:cs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7" name="AutoShape 391"/>
          <p:cNvSpPr>
            <a:spLocks noChangeArrowheads="1"/>
          </p:cNvSpPr>
          <p:nvPr/>
        </p:nvSpPr>
        <p:spPr bwMode="gray">
          <a:xfrm>
            <a:off x="3637509" y="2385690"/>
            <a:ext cx="4641850" cy="598488"/>
          </a:xfrm>
          <a:prstGeom prst="roundRect">
            <a:avLst>
              <a:gd name="adj" fmla="val 50000"/>
            </a:avLst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 Box 326"/>
          <p:cNvSpPr txBox="1">
            <a:spLocks noChangeArrowheads="1"/>
          </p:cNvSpPr>
          <p:nvPr/>
        </p:nvSpPr>
        <p:spPr bwMode="gray">
          <a:xfrm>
            <a:off x="4247109" y="2485703"/>
            <a:ext cx="3598862" cy="39878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rgbClr val="0070C0"/>
                </a:solidFill>
                <a:sym typeface="+mn-ea"/>
              </a:rPr>
              <a:t>产品简介及系统架构</a:t>
            </a:r>
            <a:endParaRPr lang="zh-CN" altLang="en-US" dirty="0"/>
          </a:p>
        </p:txBody>
      </p:sp>
      <p:sp>
        <p:nvSpPr>
          <p:cNvPr id="19" name="Oval 381"/>
          <p:cNvSpPr>
            <a:spLocks noChangeArrowheads="1"/>
          </p:cNvSpPr>
          <p:nvPr/>
        </p:nvSpPr>
        <p:spPr bwMode="gray">
          <a:xfrm>
            <a:off x="3381921" y="2247578"/>
            <a:ext cx="600075" cy="6159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bg1"/>
              </a:solidFill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AutoShape 391"/>
          <p:cNvSpPr>
            <a:spLocks noChangeArrowheads="1"/>
          </p:cNvSpPr>
          <p:nvPr/>
        </p:nvSpPr>
        <p:spPr bwMode="gray">
          <a:xfrm>
            <a:off x="3637509" y="3088953"/>
            <a:ext cx="4641850" cy="598487"/>
          </a:xfrm>
          <a:prstGeom prst="roundRect">
            <a:avLst>
              <a:gd name="adj" fmla="val 50000"/>
            </a:avLst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latin typeface="Calibri" panose="020F0502020204030204" pitchFamily="34" charset="0"/>
            </a:endParaRPr>
          </a:p>
        </p:txBody>
      </p:sp>
      <p:sp>
        <p:nvSpPr>
          <p:cNvPr id="21" name="Text Box 326"/>
          <p:cNvSpPr txBox="1">
            <a:spLocks noChangeArrowheads="1"/>
          </p:cNvSpPr>
          <p:nvPr/>
        </p:nvSpPr>
        <p:spPr bwMode="gray">
          <a:xfrm>
            <a:off x="4102646" y="3192140"/>
            <a:ext cx="3887788" cy="39878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2400" b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0070C0"/>
                </a:solidFill>
                <a:sym typeface="+mn-ea"/>
              </a:rPr>
              <a:t>应用截图</a:t>
            </a:r>
            <a:endParaRPr lang="zh-CN" altLang="en-US" sz="2000" dirty="0"/>
          </a:p>
        </p:txBody>
      </p:sp>
      <p:sp>
        <p:nvSpPr>
          <p:cNvPr id="22" name="Oval 381"/>
          <p:cNvSpPr>
            <a:spLocks noChangeArrowheads="1"/>
          </p:cNvSpPr>
          <p:nvPr/>
        </p:nvSpPr>
        <p:spPr bwMode="gray">
          <a:xfrm>
            <a:off x="3381921" y="2950840"/>
            <a:ext cx="600075" cy="6159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2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23" name="AutoShape 391"/>
          <p:cNvSpPr>
            <a:spLocks noChangeArrowheads="1"/>
          </p:cNvSpPr>
          <p:nvPr/>
        </p:nvSpPr>
        <p:spPr bwMode="gray">
          <a:xfrm>
            <a:off x="3637509" y="3789040"/>
            <a:ext cx="4641850" cy="598488"/>
          </a:xfrm>
          <a:prstGeom prst="roundRect">
            <a:avLst>
              <a:gd name="adj" fmla="val 50000"/>
            </a:avLst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latin typeface="Calibri" panose="020F0502020204030204" pitchFamily="34" charset="0"/>
            </a:endParaRPr>
          </a:p>
        </p:txBody>
      </p:sp>
      <p:sp>
        <p:nvSpPr>
          <p:cNvPr id="24" name="Text Box 326"/>
          <p:cNvSpPr txBox="1">
            <a:spLocks noChangeArrowheads="1"/>
          </p:cNvSpPr>
          <p:nvPr/>
        </p:nvSpPr>
        <p:spPr bwMode="gray">
          <a:xfrm>
            <a:off x="4102646" y="3889053"/>
            <a:ext cx="3887788" cy="39878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2000" b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dirty="0" smtClean="0">
                <a:solidFill>
                  <a:srgbClr val="1C7DC0"/>
                </a:solidFill>
                <a:sym typeface="+mn-ea"/>
              </a:rPr>
              <a:t>应用案例</a:t>
            </a:r>
            <a:endParaRPr lang="zh-CN" altLang="en-US" dirty="0"/>
          </a:p>
        </p:txBody>
      </p:sp>
      <p:sp>
        <p:nvSpPr>
          <p:cNvPr id="25" name="Oval 381"/>
          <p:cNvSpPr>
            <a:spLocks noChangeArrowheads="1"/>
          </p:cNvSpPr>
          <p:nvPr/>
        </p:nvSpPr>
        <p:spPr bwMode="gray">
          <a:xfrm>
            <a:off x="3381921" y="3700140"/>
            <a:ext cx="600075" cy="6159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3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 txBox="1"/>
          <p:nvPr/>
        </p:nvSpPr>
        <p:spPr>
          <a:xfrm>
            <a:off x="927229" y="174096"/>
            <a:ext cx="14020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rtlCol="0">
            <a:spAutoFit/>
          </a:bodyPr>
          <a:lstStyle>
            <a:lvl1pPr marL="411480" indent="-4114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87ABD"/>
              </a:buClr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62000" indent="-304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87ABD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87ABD"/>
              </a:buClr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87ABD"/>
              </a:buClr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87ABD"/>
              </a:buClr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1218565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sym typeface="+mn-ea"/>
              </a:rPr>
              <a:t>应用截图</a:t>
            </a:r>
            <a:endParaRPr lang="zh-CN" altLang="en-US" sz="2400" b="1" dirty="0" smtClean="0">
              <a:solidFill>
                <a:srgbClr val="0070C0"/>
              </a:solidFill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731520"/>
            <a:ext cx="4661535" cy="2660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15" y="885190"/>
            <a:ext cx="5394960" cy="25076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85" y="3489325"/>
            <a:ext cx="4755515" cy="3009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375" y="3556635"/>
            <a:ext cx="5410200" cy="287464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 txBox="1"/>
          <p:nvPr/>
        </p:nvSpPr>
        <p:spPr>
          <a:xfrm>
            <a:off x="927229" y="174096"/>
            <a:ext cx="14020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rtlCol="0">
            <a:spAutoFit/>
          </a:bodyPr>
          <a:lstStyle>
            <a:lvl1pPr marL="411480" indent="-4114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87ABD"/>
              </a:buClr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62000" indent="-304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87ABD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87ABD"/>
              </a:buClr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87ABD"/>
              </a:buClr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87ABD"/>
              </a:buClr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1218565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sym typeface="+mn-ea"/>
              </a:rPr>
              <a:t>应用截图</a:t>
            </a:r>
            <a:endParaRPr lang="zh-CN" altLang="en-US" sz="2400" b="1" dirty="0" smtClean="0">
              <a:solidFill>
                <a:srgbClr val="0070C0"/>
              </a:solidFill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198" name="直接连接符 197"/>
          <p:cNvCxnSpPr/>
          <p:nvPr/>
        </p:nvCxnSpPr>
        <p:spPr>
          <a:xfrm>
            <a:off x="1047538" y="5087367"/>
            <a:ext cx="104533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图片 1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3608" y="1516988"/>
            <a:ext cx="951709" cy="1582208"/>
          </a:xfrm>
          <a:prstGeom prst="rect">
            <a:avLst/>
          </a:prstGeom>
        </p:spPr>
      </p:pic>
      <p:pic>
        <p:nvPicPr>
          <p:cNvPr id="170" name="图片 16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2" t="11330" r="31147"/>
          <a:stretch>
            <a:fillRect/>
          </a:stretch>
        </p:blipFill>
        <p:spPr>
          <a:xfrm>
            <a:off x="9536223" y="1475086"/>
            <a:ext cx="2118555" cy="1589266"/>
          </a:xfrm>
          <a:prstGeom prst="rect">
            <a:avLst/>
          </a:prstGeom>
        </p:spPr>
      </p:pic>
      <p:grpSp>
        <p:nvGrpSpPr>
          <p:cNvPr id="155" name="组合 154"/>
          <p:cNvGrpSpPr/>
          <p:nvPr/>
        </p:nvGrpSpPr>
        <p:grpSpPr>
          <a:xfrm>
            <a:off x="6809689" y="4300295"/>
            <a:ext cx="3011550" cy="1574563"/>
            <a:chOff x="6165204" y="2891458"/>
            <a:chExt cx="3795339" cy="2074658"/>
          </a:xfrm>
        </p:grpSpPr>
        <p:pic>
          <p:nvPicPr>
            <p:cNvPr id="156" name="图片 155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6165204" y="2891458"/>
              <a:ext cx="1232546" cy="2074658"/>
            </a:xfrm>
            <a:prstGeom prst="rect">
              <a:avLst/>
            </a:prstGeom>
          </p:spPr>
        </p:pic>
        <p:pic>
          <p:nvPicPr>
            <p:cNvPr id="157" name="图片 156"/>
            <p:cNvPicPr>
              <a:picLocks noChangeAspect="1"/>
            </p:cNvPicPr>
            <p:nvPr/>
          </p:nvPicPr>
          <p:blipFill rotWithShape="1">
            <a:blip r:embed="rId4"/>
            <a:srcRect l="7563" t="4044" r="8012" b="10882"/>
            <a:stretch>
              <a:fillRect/>
            </a:stretch>
          </p:blipFill>
          <p:spPr>
            <a:xfrm>
              <a:off x="7436572" y="2891458"/>
              <a:ext cx="1232547" cy="2074657"/>
            </a:xfrm>
            <a:prstGeom prst="rect">
              <a:avLst/>
            </a:prstGeom>
          </p:spPr>
        </p:pic>
        <p:pic>
          <p:nvPicPr>
            <p:cNvPr id="158" name="图片 157"/>
            <p:cNvPicPr>
              <a:picLocks noChangeAspect="1"/>
            </p:cNvPicPr>
            <p:nvPr/>
          </p:nvPicPr>
          <p:blipFill rotWithShape="1">
            <a:blip r:embed="rId5"/>
            <a:srcRect l="14041" r="8244"/>
            <a:stretch>
              <a:fillRect/>
            </a:stretch>
          </p:blipFill>
          <p:spPr>
            <a:xfrm>
              <a:off x="8727996" y="2891459"/>
              <a:ext cx="1232547" cy="2074106"/>
            </a:xfrm>
            <a:prstGeom prst="rect">
              <a:avLst/>
            </a:prstGeom>
          </p:spPr>
        </p:pic>
      </p:grpSp>
      <p:grpSp>
        <p:nvGrpSpPr>
          <p:cNvPr id="152" name="组合 151"/>
          <p:cNvGrpSpPr/>
          <p:nvPr/>
        </p:nvGrpSpPr>
        <p:grpSpPr>
          <a:xfrm>
            <a:off x="2938314" y="4349338"/>
            <a:ext cx="2297937" cy="1574145"/>
            <a:chOff x="2249124" y="4205936"/>
            <a:chExt cx="2626308" cy="1799090"/>
          </a:xfrm>
        </p:grpSpPr>
        <p:pic>
          <p:nvPicPr>
            <p:cNvPr id="153" name="图片 1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67442" y="4205936"/>
              <a:ext cx="1307990" cy="179908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4" name="图片 15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568"/>
            <a:stretch>
              <a:fillRect/>
            </a:stretch>
          </p:blipFill>
          <p:spPr>
            <a:xfrm>
              <a:off x="2249124" y="4205937"/>
              <a:ext cx="1307988" cy="1799089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59" name="图片 1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4056" y="1515347"/>
            <a:ext cx="2412439" cy="1547364"/>
          </a:xfrm>
          <a:prstGeom prst="rect">
            <a:avLst/>
          </a:prstGeom>
          <a:ln>
            <a:noFill/>
          </a:ln>
        </p:spPr>
      </p:pic>
      <p:sp>
        <p:nvSpPr>
          <p:cNvPr id="84" name="标题 2"/>
          <p:cNvSpPr txBox="1"/>
          <p:nvPr/>
        </p:nvSpPr>
        <p:spPr bwMode="auto">
          <a:xfrm>
            <a:off x="2909292" y="5923482"/>
            <a:ext cx="1202490" cy="25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1100" dirty="0"/>
              <a:t>领取活动海报</a:t>
            </a:r>
            <a:endParaRPr lang="zh-CN" altLang="en-US" sz="1100" dirty="0"/>
          </a:p>
        </p:txBody>
      </p:sp>
      <p:sp>
        <p:nvSpPr>
          <p:cNvPr id="88" name="标题 2"/>
          <p:cNvSpPr txBox="1"/>
          <p:nvPr/>
        </p:nvSpPr>
        <p:spPr bwMode="auto">
          <a:xfrm>
            <a:off x="2349454" y="3781638"/>
            <a:ext cx="2486848" cy="3602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/>
              <a:t>各级触点领取任务和海报，每个能人都能获得专属二维码用于传播</a:t>
            </a:r>
            <a:endParaRPr lang="zh-CN" altLang="en-US" sz="1200" dirty="0"/>
          </a:p>
        </p:txBody>
      </p:sp>
      <p:grpSp>
        <p:nvGrpSpPr>
          <p:cNvPr id="151" name="组合 150"/>
          <p:cNvGrpSpPr/>
          <p:nvPr/>
        </p:nvGrpSpPr>
        <p:grpSpPr>
          <a:xfrm>
            <a:off x="3934422" y="2752379"/>
            <a:ext cx="5832939" cy="1863943"/>
            <a:chOff x="1145388" y="2579798"/>
            <a:chExt cx="8440995" cy="2697358"/>
          </a:xfrm>
        </p:grpSpPr>
        <p:sp>
          <p:nvSpPr>
            <p:cNvPr id="91" name="椭圆 90"/>
            <p:cNvSpPr/>
            <p:nvPr/>
          </p:nvSpPr>
          <p:spPr bwMode="auto">
            <a:xfrm>
              <a:off x="1145388" y="2579798"/>
              <a:ext cx="773002" cy="773002"/>
            </a:xfrm>
            <a:prstGeom prst="ellipse">
              <a:avLst/>
            </a:prstGeom>
            <a:solidFill>
              <a:srgbClr val="FFFFFF">
                <a:lumMod val="75000"/>
              </a:srgbClr>
            </a:solidFill>
            <a:ln w="38100">
              <a:solidFill>
                <a:srgbClr val="002060"/>
              </a:solidFill>
              <a:round/>
            </a:ln>
          </p:spPr>
          <p:txBody>
            <a:bodyPr anchor="ctr" anchorCtr="0"/>
            <a:lstStyle/>
            <a:p>
              <a:pPr algn="ctr" defTabSz="1624965"/>
              <a:r>
                <a:rPr lang="en-US" altLang="zh-CN" sz="2800" b="1" kern="0">
                  <a:solidFill>
                    <a:srgbClr val="002060"/>
                  </a:solidFill>
                  <a:latin typeface="Arial" panose="020B0604020202090204"/>
                  <a:ea typeface="微软雅黑"/>
                  <a:cs typeface="+mn-ea"/>
                </a:rPr>
                <a:t>1</a:t>
              </a:r>
              <a:endParaRPr lang="zh-CN" altLang="en-US" sz="2800" b="1" kern="0" dirty="0">
                <a:solidFill>
                  <a:srgbClr val="002060"/>
                </a:solidFill>
                <a:latin typeface="Arial" panose="020B0604020202090204"/>
                <a:ea typeface="微软雅黑"/>
                <a:cs typeface="+mn-ea"/>
              </a:endParaRPr>
            </a:p>
          </p:txBody>
        </p:sp>
        <p:sp>
          <p:nvSpPr>
            <p:cNvPr id="97" name="椭圆 96"/>
            <p:cNvSpPr/>
            <p:nvPr/>
          </p:nvSpPr>
          <p:spPr bwMode="auto">
            <a:xfrm>
              <a:off x="2649156" y="4504154"/>
              <a:ext cx="773002" cy="773002"/>
            </a:xfrm>
            <a:prstGeom prst="ellipse">
              <a:avLst/>
            </a:prstGeom>
            <a:solidFill>
              <a:srgbClr val="FFFFFF">
                <a:lumMod val="75000"/>
              </a:srgbClr>
            </a:solidFill>
            <a:ln w="38100">
              <a:solidFill>
                <a:srgbClr val="002060"/>
              </a:solidFill>
              <a:round/>
            </a:ln>
          </p:spPr>
          <p:txBody>
            <a:bodyPr anchor="ctr" anchorCtr="0"/>
            <a:lstStyle/>
            <a:p>
              <a:pPr algn="ctr" defTabSz="1624965"/>
              <a:r>
                <a:rPr lang="en-US" altLang="zh-CN" sz="2800" b="1" kern="0">
                  <a:solidFill>
                    <a:srgbClr val="002060"/>
                  </a:solidFill>
                  <a:latin typeface="Arial" panose="020B0604020202090204"/>
                  <a:ea typeface="微软雅黑"/>
                  <a:cs typeface="+mn-ea"/>
                </a:rPr>
                <a:t>2</a:t>
              </a:r>
              <a:endParaRPr lang="zh-CN" altLang="en-US" sz="2800" b="1" kern="0" dirty="0">
                <a:solidFill>
                  <a:srgbClr val="002060"/>
                </a:solidFill>
                <a:latin typeface="Arial" panose="020B0604020202090204"/>
                <a:ea typeface="微软雅黑"/>
                <a:cs typeface="+mn-ea"/>
              </a:endParaRPr>
            </a:p>
          </p:txBody>
        </p:sp>
        <p:sp>
          <p:nvSpPr>
            <p:cNvPr id="98" name="椭圆 97"/>
            <p:cNvSpPr/>
            <p:nvPr/>
          </p:nvSpPr>
          <p:spPr bwMode="auto">
            <a:xfrm>
              <a:off x="4919756" y="4504154"/>
              <a:ext cx="773002" cy="773002"/>
            </a:xfrm>
            <a:prstGeom prst="ellipse">
              <a:avLst/>
            </a:prstGeom>
            <a:solidFill>
              <a:srgbClr val="FFFFFF">
                <a:lumMod val="75000"/>
              </a:srgbClr>
            </a:solidFill>
            <a:ln w="38100">
              <a:solidFill>
                <a:srgbClr val="002060"/>
              </a:solidFill>
              <a:round/>
            </a:ln>
          </p:spPr>
          <p:txBody>
            <a:bodyPr anchor="ctr" anchorCtr="0"/>
            <a:lstStyle/>
            <a:p>
              <a:pPr algn="ctr" defTabSz="1624965"/>
              <a:r>
                <a:rPr lang="en-US" altLang="zh-CN" sz="2800" b="1" kern="0">
                  <a:solidFill>
                    <a:srgbClr val="002060"/>
                  </a:solidFill>
                  <a:latin typeface="Arial" panose="020B0604020202090204"/>
                  <a:ea typeface="微软雅黑"/>
                  <a:cs typeface="+mn-ea"/>
                </a:rPr>
                <a:t>3</a:t>
              </a:r>
              <a:endParaRPr lang="zh-CN" altLang="en-US" sz="2800" b="1" kern="0" dirty="0">
                <a:solidFill>
                  <a:srgbClr val="002060"/>
                </a:solidFill>
                <a:latin typeface="Arial" panose="020B0604020202090204"/>
                <a:ea typeface="微软雅黑"/>
                <a:cs typeface="+mn-ea"/>
              </a:endParaRPr>
            </a:p>
          </p:txBody>
        </p:sp>
        <p:sp>
          <p:nvSpPr>
            <p:cNvPr id="99" name="椭圆 98"/>
            <p:cNvSpPr/>
            <p:nvPr/>
          </p:nvSpPr>
          <p:spPr bwMode="auto">
            <a:xfrm>
              <a:off x="6483238" y="2579798"/>
              <a:ext cx="773002" cy="773002"/>
            </a:xfrm>
            <a:prstGeom prst="ellipse">
              <a:avLst/>
            </a:prstGeom>
            <a:solidFill>
              <a:srgbClr val="FFFFFF">
                <a:lumMod val="75000"/>
              </a:srgbClr>
            </a:solidFill>
            <a:ln w="38100">
              <a:solidFill>
                <a:srgbClr val="002060"/>
              </a:solidFill>
              <a:round/>
            </a:ln>
          </p:spPr>
          <p:txBody>
            <a:bodyPr anchor="ctr" anchorCtr="0"/>
            <a:lstStyle/>
            <a:p>
              <a:pPr algn="ctr" defTabSz="1624965"/>
              <a:r>
                <a:rPr lang="en-US" altLang="zh-CN" sz="2800" b="1" kern="0">
                  <a:solidFill>
                    <a:srgbClr val="002060"/>
                  </a:solidFill>
                  <a:latin typeface="Arial" panose="020B0604020202090204"/>
                  <a:ea typeface="微软雅黑"/>
                  <a:cs typeface="+mn-ea"/>
                </a:rPr>
                <a:t>4</a:t>
              </a:r>
              <a:endParaRPr lang="zh-CN" altLang="en-US" sz="2800" b="1" kern="0" dirty="0">
                <a:solidFill>
                  <a:srgbClr val="002060"/>
                </a:solidFill>
                <a:latin typeface="Arial" panose="020B0604020202090204"/>
                <a:ea typeface="微软雅黑"/>
                <a:cs typeface="+mn-ea"/>
              </a:endParaRPr>
            </a:p>
          </p:txBody>
        </p:sp>
        <p:sp>
          <p:nvSpPr>
            <p:cNvPr id="100" name="椭圆 99"/>
            <p:cNvSpPr/>
            <p:nvPr/>
          </p:nvSpPr>
          <p:spPr bwMode="auto">
            <a:xfrm>
              <a:off x="8813381" y="2579798"/>
              <a:ext cx="773002" cy="773002"/>
            </a:xfrm>
            <a:prstGeom prst="ellipse">
              <a:avLst/>
            </a:prstGeom>
            <a:solidFill>
              <a:srgbClr val="FFFFFF">
                <a:lumMod val="75000"/>
              </a:srgbClr>
            </a:solidFill>
            <a:ln w="38100">
              <a:solidFill>
                <a:srgbClr val="002060"/>
              </a:solidFill>
              <a:round/>
            </a:ln>
          </p:spPr>
          <p:txBody>
            <a:bodyPr anchor="ctr" anchorCtr="0"/>
            <a:lstStyle/>
            <a:p>
              <a:pPr algn="ctr" defTabSz="1624965"/>
              <a:r>
                <a:rPr lang="en-US" altLang="zh-CN" sz="2800" b="1" kern="0" dirty="0">
                  <a:solidFill>
                    <a:srgbClr val="002060"/>
                  </a:solidFill>
                  <a:latin typeface="Arial" panose="020B0604020202090204"/>
                  <a:ea typeface="微软雅黑"/>
                  <a:cs typeface="+mn-ea"/>
                </a:rPr>
                <a:t>5</a:t>
              </a:r>
              <a:endParaRPr lang="zh-CN" altLang="en-US" sz="2800" b="1" kern="0" dirty="0">
                <a:solidFill>
                  <a:srgbClr val="002060"/>
                </a:solidFill>
                <a:latin typeface="Arial" panose="020B0604020202090204"/>
                <a:ea typeface="微软雅黑"/>
                <a:cs typeface="+mn-ea"/>
              </a:endParaRPr>
            </a:p>
          </p:txBody>
        </p:sp>
        <p:cxnSp>
          <p:nvCxnSpPr>
            <p:cNvPr id="101" name="直接连接符 100"/>
            <p:cNvCxnSpPr>
              <a:stCxn id="91" idx="5"/>
              <a:endCxn id="97" idx="1"/>
            </p:cNvCxnSpPr>
            <p:nvPr/>
          </p:nvCxnSpPr>
          <p:spPr>
            <a:xfrm>
              <a:off x="1805186" y="3239596"/>
              <a:ext cx="957174" cy="137776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7" idx="6"/>
              <a:endCxn id="98" idx="2"/>
            </p:cNvCxnSpPr>
            <p:nvPr/>
          </p:nvCxnSpPr>
          <p:spPr>
            <a:xfrm>
              <a:off x="3422158" y="4890655"/>
              <a:ext cx="1497598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98" idx="7"/>
              <a:endCxn id="99" idx="3"/>
            </p:cNvCxnSpPr>
            <p:nvPr/>
          </p:nvCxnSpPr>
          <p:spPr>
            <a:xfrm flipV="1">
              <a:off x="5579554" y="3239596"/>
              <a:ext cx="1016888" cy="137776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00" idx="2"/>
              <a:endCxn id="99" idx="6"/>
            </p:cNvCxnSpPr>
            <p:nvPr/>
          </p:nvCxnSpPr>
          <p:spPr>
            <a:xfrm flipH="1">
              <a:off x="7256240" y="2966299"/>
              <a:ext cx="1557141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矩形 163"/>
          <p:cNvSpPr/>
          <p:nvPr/>
        </p:nvSpPr>
        <p:spPr>
          <a:xfrm flipH="1">
            <a:off x="1459400" y="3128544"/>
            <a:ext cx="2578449" cy="53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en-US" sz="1100" dirty="0">
                <a:latin typeface="+mn-ea"/>
              </a:rPr>
              <a:t>制定营销活动的线下传播任务，定义任务的激励薪酬和考核规则</a:t>
            </a:r>
            <a:endParaRPr lang="zh-CN" altLang="en-US" sz="1100" dirty="0">
              <a:latin typeface="+mn-ea"/>
            </a:endParaRPr>
          </a:p>
        </p:txBody>
      </p:sp>
      <p:sp>
        <p:nvSpPr>
          <p:cNvPr id="165" name="标题 2"/>
          <p:cNvSpPr txBox="1"/>
          <p:nvPr/>
        </p:nvSpPr>
        <p:spPr bwMode="auto">
          <a:xfrm>
            <a:off x="3983891" y="5923482"/>
            <a:ext cx="1360270" cy="25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1100" dirty="0"/>
              <a:t>领取个人二维码</a:t>
            </a:r>
            <a:endParaRPr lang="zh-CN" altLang="en-US" sz="1100" dirty="0"/>
          </a:p>
        </p:txBody>
      </p:sp>
      <p:sp>
        <p:nvSpPr>
          <p:cNvPr id="166" name="标题 2"/>
          <p:cNvSpPr txBox="1"/>
          <p:nvPr/>
        </p:nvSpPr>
        <p:spPr bwMode="auto">
          <a:xfrm>
            <a:off x="7389596" y="3781638"/>
            <a:ext cx="2352547" cy="3602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/>
              <a:t>能人通过多种方式传播营销活动，最大限度提升活动曝光率</a:t>
            </a:r>
            <a:endParaRPr lang="zh-CN" altLang="en-US" sz="1200" dirty="0"/>
          </a:p>
        </p:txBody>
      </p:sp>
      <p:sp>
        <p:nvSpPr>
          <p:cNvPr id="167" name="标题 2"/>
          <p:cNvSpPr txBox="1"/>
          <p:nvPr/>
        </p:nvSpPr>
        <p:spPr bwMode="auto">
          <a:xfrm>
            <a:off x="6726468" y="5946510"/>
            <a:ext cx="1144449" cy="25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1100" dirty="0"/>
              <a:t>能人店铺上架</a:t>
            </a:r>
            <a:endParaRPr lang="zh-CN" altLang="en-US" sz="1100" dirty="0"/>
          </a:p>
        </p:txBody>
      </p:sp>
      <p:sp>
        <p:nvSpPr>
          <p:cNvPr id="168" name="标题 2"/>
          <p:cNvSpPr txBox="1"/>
          <p:nvPr/>
        </p:nvSpPr>
        <p:spPr bwMode="auto">
          <a:xfrm>
            <a:off x="7735282" y="5956215"/>
            <a:ext cx="1144449" cy="25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1100" dirty="0"/>
              <a:t>社交圈传播</a:t>
            </a:r>
            <a:endParaRPr lang="zh-CN" altLang="en-US" sz="1100" dirty="0"/>
          </a:p>
        </p:txBody>
      </p:sp>
      <p:sp>
        <p:nvSpPr>
          <p:cNvPr id="169" name="标题 2"/>
          <p:cNvSpPr txBox="1"/>
          <p:nvPr/>
        </p:nvSpPr>
        <p:spPr bwMode="auto">
          <a:xfrm>
            <a:off x="8760010" y="5965920"/>
            <a:ext cx="1144449" cy="25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1100" dirty="0"/>
              <a:t>张贴海报</a:t>
            </a:r>
            <a:endParaRPr lang="zh-CN" altLang="en-US" sz="1100" dirty="0"/>
          </a:p>
        </p:txBody>
      </p:sp>
      <p:sp>
        <p:nvSpPr>
          <p:cNvPr id="175" name="矩形 174"/>
          <p:cNvSpPr/>
          <p:nvPr/>
        </p:nvSpPr>
        <p:spPr>
          <a:xfrm flipH="1">
            <a:off x="5275837" y="3128544"/>
            <a:ext cx="2425400" cy="53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en-US" sz="1100" dirty="0">
                <a:latin typeface="+mn-ea"/>
              </a:rPr>
              <a:t>根据考核规则捕捉用户行为和事件，检测任务完成度，计算触点奖励</a:t>
            </a:r>
            <a:endParaRPr lang="zh-CN" altLang="en-US" sz="1100" dirty="0">
              <a:latin typeface="+mn-ea"/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1459400" y="1515347"/>
            <a:ext cx="376683" cy="1549005"/>
            <a:chOff x="707875" y="1846675"/>
            <a:chExt cx="400873" cy="1648480"/>
          </a:xfrm>
        </p:grpSpPr>
        <p:sp>
          <p:nvSpPr>
            <p:cNvPr id="171" name="矩形 170"/>
            <p:cNvSpPr/>
            <p:nvPr/>
          </p:nvSpPr>
          <p:spPr bwMode="auto">
            <a:xfrm>
              <a:off x="707875" y="1846675"/>
              <a:ext cx="366789" cy="16484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none"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5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722215" y="2027897"/>
              <a:ext cx="386533" cy="120032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营销激励任务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2594817" y="4349338"/>
            <a:ext cx="376683" cy="1574141"/>
            <a:chOff x="707875" y="1846675"/>
            <a:chExt cx="400873" cy="1648480"/>
          </a:xfrm>
        </p:grpSpPr>
        <p:sp>
          <p:nvSpPr>
            <p:cNvPr id="182" name="矩形 181"/>
            <p:cNvSpPr/>
            <p:nvPr/>
          </p:nvSpPr>
          <p:spPr bwMode="auto">
            <a:xfrm>
              <a:off x="707875" y="1846675"/>
              <a:ext cx="366789" cy="16484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none"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5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722215" y="2027897"/>
              <a:ext cx="38653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营销任务领取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9852043" y="4300295"/>
            <a:ext cx="376683" cy="1574144"/>
            <a:chOff x="707875" y="1846675"/>
            <a:chExt cx="400873" cy="1648480"/>
          </a:xfrm>
        </p:grpSpPr>
        <p:sp>
          <p:nvSpPr>
            <p:cNvPr id="185" name="矩形 184"/>
            <p:cNvSpPr/>
            <p:nvPr/>
          </p:nvSpPr>
          <p:spPr bwMode="auto">
            <a:xfrm>
              <a:off x="707875" y="1846675"/>
              <a:ext cx="366789" cy="16484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none"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5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722215" y="2027897"/>
              <a:ext cx="386533" cy="1181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营销活动传播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87" name="组合 186"/>
          <p:cNvGrpSpPr/>
          <p:nvPr/>
        </p:nvGrpSpPr>
        <p:grpSpPr>
          <a:xfrm>
            <a:off x="6608197" y="1515347"/>
            <a:ext cx="376683" cy="1574144"/>
            <a:chOff x="707875" y="1846675"/>
            <a:chExt cx="400873" cy="1648480"/>
          </a:xfrm>
        </p:grpSpPr>
        <p:sp>
          <p:nvSpPr>
            <p:cNvPr id="188" name="矩形 187"/>
            <p:cNvSpPr/>
            <p:nvPr/>
          </p:nvSpPr>
          <p:spPr bwMode="auto">
            <a:xfrm>
              <a:off x="707875" y="1846675"/>
              <a:ext cx="366789" cy="16484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none"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5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矩形 188"/>
            <p:cNvSpPr/>
            <p:nvPr/>
          </p:nvSpPr>
          <p:spPr>
            <a:xfrm>
              <a:off x="722215" y="2027897"/>
              <a:ext cx="386533" cy="1181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任务激励分配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11654778" y="1488574"/>
            <a:ext cx="376683" cy="1574144"/>
            <a:chOff x="707875" y="1846675"/>
            <a:chExt cx="400873" cy="1648480"/>
          </a:xfrm>
        </p:grpSpPr>
        <p:sp>
          <p:nvSpPr>
            <p:cNvPr id="191" name="矩形 190"/>
            <p:cNvSpPr/>
            <p:nvPr/>
          </p:nvSpPr>
          <p:spPr bwMode="auto">
            <a:xfrm>
              <a:off x="707875" y="1846675"/>
              <a:ext cx="366789" cy="16484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none"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5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722215" y="2027897"/>
              <a:ext cx="386533" cy="118115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传播效果评估</a:t>
              </a:r>
              <a:endParaRPr lang="zh-CN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00" name="标题 2"/>
          <p:cNvSpPr txBox="1"/>
          <p:nvPr/>
        </p:nvSpPr>
        <p:spPr bwMode="auto">
          <a:xfrm>
            <a:off x="391798" y="1632609"/>
            <a:ext cx="1077742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1600" b="1" dirty="0"/>
              <a:t>营销任务管理</a:t>
            </a:r>
            <a:endParaRPr lang="zh-CN" altLang="en-US" sz="1600" b="1" dirty="0"/>
          </a:p>
        </p:txBody>
      </p:sp>
      <p:sp>
        <p:nvSpPr>
          <p:cNvPr id="201" name="标题 2"/>
          <p:cNvSpPr txBox="1"/>
          <p:nvPr/>
        </p:nvSpPr>
        <p:spPr bwMode="auto">
          <a:xfrm>
            <a:off x="1493257" y="4459618"/>
            <a:ext cx="1077742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920" tIns="60960" rIns="121920" bIns="6096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1600" b="1" dirty="0"/>
              <a:t>营销任务执行</a:t>
            </a:r>
            <a:endParaRPr lang="zh-CN" altLang="en-US" sz="16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 txBox="1"/>
          <p:nvPr/>
        </p:nvSpPr>
        <p:spPr>
          <a:xfrm>
            <a:off x="927229" y="174096"/>
            <a:ext cx="80021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1440" tIns="45720" rIns="91440" bIns="45720" rtlCol="0">
            <a:spAutoFit/>
          </a:bodyPr>
          <a:lstStyle>
            <a:lvl1pPr marL="411480" indent="-4114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87ABD"/>
              </a:buClr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62000" indent="-304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87ABD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87ABD"/>
              </a:buClr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87ABD"/>
              </a:buClr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87ABD"/>
              </a:buClr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8565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zh-CN" altLang="en-US" sz="2400" b="1" dirty="0">
                <a:solidFill>
                  <a:srgbClr val="0081CC">
                    <a:lumMod val="75000"/>
                  </a:srgbClr>
                </a:solidFill>
                <a:cs typeface="宋体" panose="02010600030101010101" pitchFamily="2" charset="-122"/>
                <a:sym typeface="微软雅黑" panose="020B0503020204020204" pitchFamily="34" charset="-122"/>
              </a:rPr>
              <a:t>目录</a:t>
            </a:r>
            <a:endParaRPr lang="zh-CN" altLang="en-US" sz="2400" b="1" dirty="0">
              <a:solidFill>
                <a:srgbClr val="0081CC">
                  <a:lumMod val="75000"/>
                </a:srgbClr>
              </a:solidFill>
              <a:cs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7" name="AutoShape 391"/>
          <p:cNvSpPr>
            <a:spLocks noChangeArrowheads="1"/>
          </p:cNvSpPr>
          <p:nvPr/>
        </p:nvSpPr>
        <p:spPr bwMode="gray">
          <a:xfrm>
            <a:off x="3637509" y="2385690"/>
            <a:ext cx="4641850" cy="598488"/>
          </a:xfrm>
          <a:prstGeom prst="roundRect">
            <a:avLst>
              <a:gd name="adj" fmla="val 50000"/>
            </a:avLst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 Box 326"/>
          <p:cNvSpPr txBox="1">
            <a:spLocks noChangeArrowheads="1"/>
          </p:cNvSpPr>
          <p:nvPr/>
        </p:nvSpPr>
        <p:spPr bwMode="gray">
          <a:xfrm>
            <a:off x="4247744" y="2488878"/>
            <a:ext cx="3598862" cy="39878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rgbClr val="0070C0"/>
                </a:solidFill>
                <a:sym typeface="+mn-ea"/>
              </a:rPr>
              <a:t>产品简介及系统架构</a:t>
            </a:r>
            <a:endParaRPr lang="zh-CN" altLang="en-US" dirty="0"/>
          </a:p>
        </p:txBody>
      </p:sp>
      <p:sp>
        <p:nvSpPr>
          <p:cNvPr id="19" name="Oval 381"/>
          <p:cNvSpPr>
            <a:spLocks noChangeArrowheads="1"/>
          </p:cNvSpPr>
          <p:nvPr/>
        </p:nvSpPr>
        <p:spPr bwMode="gray">
          <a:xfrm>
            <a:off x="3381921" y="2247578"/>
            <a:ext cx="600075" cy="6159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bg1"/>
              </a:solidFill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AutoShape 391"/>
          <p:cNvSpPr>
            <a:spLocks noChangeArrowheads="1"/>
          </p:cNvSpPr>
          <p:nvPr/>
        </p:nvSpPr>
        <p:spPr bwMode="gray">
          <a:xfrm>
            <a:off x="3637509" y="3088953"/>
            <a:ext cx="4641850" cy="598487"/>
          </a:xfrm>
          <a:prstGeom prst="roundRect">
            <a:avLst>
              <a:gd name="adj" fmla="val 50000"/>
            </a:avLst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latin typeface="Calibri" panose="020F0502020204030204" pitchFamily="34" charset="0"/>
            </a:endParaRPr>
          </a:p>
        </p:txBody>
      </p:sp>
      <p:sp>
        <p:nvSpPr>
          <p:cNvPr id="21" name="Text Box 326"/>
          <p:cNvSpPr txBox="1">
            <a:spLocks noChangeArrowheads="1"/>
          </p:cNvSpPr>
          <p:nvPr/>
        </p:nvSpPr>
        <p:spPr bwMode="gray">
          <a:xfrm>
            <a:off x="4102646" y="3192140"/>
            <a:ext cx="3887788" cy="39878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2400" b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0070C0"/>
                </a:solidFill>
                <a:sym typeface="+mn-ea"/>
              </a:rPr>
              <a:t>应用截图</a:t>
            </a:r>
            <a:endParaRPr lang="zh-CN" altLang="en-US" sz="2000" dirty="0"/>
          </a:p>
        </p:txBody>
      </p:sp>
      <p:sp>
        <p:nvSpPr>
          <p:cNvPr id="22" name="Oval 381"/>
          <p:cNvSpPr>
            <a:spLocks noChangeArrowheads="1"/>
          </p:cNvSpPr>
          <p:nvPr/>
        </p:nvSpPr>
        <p:spPr bwMode="gray">
          <a:xfrm>
            <a:off x="3381921" y="2950840"/>
            <a:ext cx="600075" cy="6159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2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23" name="AutoShape 391"/>
          <p:cNvSpPr>
            <a:spLocks noChangeArrowheads="1"/>
          </p:cNvSpPr>
          <p:nvPr/>
        </p:nvSpPr>
        <p:spPr bwMode="gray">
          <a:xfrm>
            <a:off x="3637509" y="3789040"/>
            <a:ext cx="4641850" cy="598488"/>
          </a:xfrm>
          <a:prstGeom prst="roundRect">
            <a:avLst>
              <a:gd name="adj" fmla="val 50000"/>
            </a:avLst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latin typeface="Calibri" panose="020F0502020204030204" pitchFamily="34" charset="0"/>
            </a:endParaRPr>
          </a:p>
        </p:txBody>
      </p:sp>
      <p:sp>
        <p:nvSpPr>
          <p:cNvPr id="24" name="Text Box 326"/>
          <p:cNvSpPr txBox="1">
            <a:spLocks noChangeArrowheads="1"/>
          </p:cNvSpPr>
          <p:nvPr/>
        </p:nvSpPr>
        <p:spPr bwMode="gray">
          <a:xfrm>
            <a:off x="4102646" y="3889053"/>
            <a:ext cx="3887788" cy="39878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2000" b="1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dirty="0" smtClean="0">
                <a:solidFill>
                  <a:srgbClr val="1C7DC0"/>
                </a:solidFill>
                <a:sym typeface="+mn-ea"/>
              </a:rPr>
              <a:t>应用案例</a:t>
            </a:r>
            <a:endParaRPr lang="zh-CN" altLang="en-US" dirty="0"/>
          </a:p>
        </p:txBody>
      </p:sp>
      <p:sp>
        <p:nvSpPr>
          <p:cNvPr id="25" name="Oval 381"/>
          <p:cNvSpPr>
            <a:spLocks noChangeArrowheads="1"/>
          </p:cNvSpPr>
          <p:nvPr/>
        </p:nvSpPr>
        <p:spPr bwMode="gray">
          <a:xfrm>
            <a:off x="3381921" y="3700140"/>
            <a:ext cx="600075" cy="6159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3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3120" y="116205"/>
            <a:ext cx="9552305" cy="649605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81CC">
                    <a:lumMod val="75000"/>
                  </a:srgbClr>
                </a:solidFill>
                <a:cs typeface="宋体" panose="02010600030101010101" pitchFamily="2" charset="-122"/>
                <a:sym typeface="微软雅黑" panose="020B0503020204020204" pitchFamily="34" charset="-122"/>
              </a:rPr>
              <a:t>应用案例</a:t>
            </a:r>
            <a:r>
              <a:rPr lang="zh-CN" altLang="en-US" sz="2800" b="1" dirty="0">
                <a:cs typeface="微软雅黑" panose="020B0503020204020204" pitchFamily="34" charset="-122"/>
              </a:rPr>
              <a:t>：</a:t>
            </a:r>
            <a:r>
              <a:rPr lang="en-US" altLang="zh-CN" sz="2800" b="1" dirty="0">
                <a:cs typeface="微软雅黑" panose="020B0503020204020204" pitchFamily="34" charset="-122"/>
              </a:rPr>
              <a:t>XX</a:t>
            </a:r>
            <a:r>
              <a:rPr lang="zh-CN" altLang="en-US" sz="2800" b="1" dirty="0">
                <a:cs typeface="微软雅黑" panose="020B0503020204020204" pitchFamily="34" charset="-122"/>
              </a:rPr>
              <a:t>政务数据精准推送</a:t>
            </a:r>
            <a:endParaRPr lang="zh-CN" altLang="en-US" sz="2800" b="1" dirty="0"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3250" y="1092835"/>
            <a:ext cx="10840085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b="1" dirty="0">
                <a:solidFill>
                  <a:srgbClr val="473B9B"/>
                </a:solidFill>
              </a:rPr>
              <a:t>将城市运行相关的人口、企业、交通、经济、建筑、资产等要素信息在</a:t>
            </a:r>
            <a:r>
              <a:rPr lang="en-US" altLang="zh-CN" b="1" dirty="0">
                <a:solidFill>
                  <a:srgbClr val="473B9B"/>
                </a:solidFill>
              </a:rPr>
              <a:t>GIS</a:t>
            </a:r>
            <a:r>
              <a:rPr lang="zh-CN" altLang="en-US" b="1" dirty="0">
                <a:solidFill>
                  <a:srgbClr val="473B9B"/>
                </a:solidFill>
              </a:rPr>
              <a:t>地图上全方位标注展示</a:t>
            </a:r>
            <a:endParaRPr lang="en-US" altLang="zh-CN" b="1" dirty="0">
              <a:solidFill>
                <a:srgbClr val="473B9B"/>
              </a:solidFill>
            </a:endParaRPr>
          </a:p>
          <a:p>
            <a:r>
              <a:rPr lang="zh-CN" altLang="en-US" b="1" dirty="0">
                <a:solidFill>
                  <a:srgbClr val="473B9B"/>
                </a:solidFill>
              </a:rPr>
              <a:t>同时采用简明而要的数据图表，直观呈现各维度运行指数状态</a:t>
            </a:r>
            <a:endParaRPr lang="zh-CN" altLang="en-US" b="1" dirty="0">
              <a:solidFill>
                <a:srgbClr val="473B9B"/>
              </a:solidFill>
            </a:endParaRPr>
          </a:p>
        </p:txBody>
      </p:sp>
      <p:pic>
        <p:nvPicPr>
          <p:cNvPr id="7" name="图片 6" descr="电脑游戏的截图&#10;&#10;描述已自动生成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0170" y="1924685"/>
            <a:ext cx="11866245" cy="43713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67080" y="116205"/>
            <a:ext cx="9552305" cy="649605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81CC">
                    <a:lumMod val="75000"/>
                  </a:srgbClr>
                </a:solidFill>
                <a:cs typeface="宋体" panose="02010600030101010101" pitchFamily="2" charset="-122"/>
                <a:sym typeface="微软雅黑" panose="020B0503020204020204" pitchFamily="34" charset="-122"/>
              </a:rPr>
              <a:t>应用案例：</a:t>
            </a:r>
            <a:r>
              <a:rPr lang="zh-CN" altLang="en-US" sz="2800" b="1" dirty="0">
                <a:cs typeface="微软雅黑" panose="020B0503020204020204" pitchFamily="34" charset="-122"/>
              </a:rPr>
              <a:t>某运营商客户画像服务平台</a:t>
            </a:r>
            <a:endParaRPr lang="zh-CN" altLang="en-US" sz="2800" b="1" dirty="0">
              <a:cs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67080" y="931379"/>
            <a:ext cx="10899140" cy="5303686"/>
            <a:chOff x="81" y="953"/>
            <a:chExt cx="14227" cy="6885"/>
          </a:xfrm>
        </p:grpSpPr>
        <p:sp>
          <p:nvSpPr>
            <p:cNvPr id="58" name="左中括号 57"/>
            <p:cNvSpPr/>
            <p:nvPr/>
          </p:nvSpPr>
          <p:spPr>
            <a:xfrm>
              <a:off x="10837" y="1861"/>
              <a:ext cx="239" cy="5847"/>
            </a:xfrm>
            <a:prstGeom prst="leftBracket">
              <a:avLst>
                <a:gd name="adj" fmla="val 97903"/>
              </a:avLst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11076" y="1661"/>
              <a:ext cx="1113" cy="844"/>
              <a:chOff x="1161583" y="1168515"/>
              <a:chExt cx="1173078" cy="889873"/>
            </a:xfrm>
          </p:grpSpPr>
          <p:pic>
            <p:nvPicPr>
              <p:cNvPr id="64" name="图片 63"/>
              <p:cNvPicPr/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384427" y="1418687"/>
                <a:ext cx="727389" cy="639701"/>
              </a:xfrm>
              <a:prstGeom prst="roundRect">
                <a:avLst/>
              </a:prstGeom>
            </p:spPr>
          </p:pic>
          <p:sp>
            <p:nvSpPr>
              <p:cNvPr id="65" name="标题 2"/>
              <p:cNvSpPr txBox="1"/>
              <p:nvPr/>
            </p:nvSpPr>
            <p:spPr bwMode="auto">
              <a:xfrm>
                <a:off x="1161583" y="1168515"/>
                <a:ext cx="1173078" cy="2108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ctr" anchorCtr="0" compatLnSpc="1"/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  <a:lvl2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3429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6858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10287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13716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r>
                  <a:rPr lang="zh-CN" altLang="en-US" sz="750" dirty="0"/>
                  <a:t>人工客服</a:t>
                </a:r>
                <a:endParaRPr lang="zh-CN" altLang="en-US" sz="750" dirty="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11109" y="3788"/>
              <a:ext cx="1113" cy="840"/>
              <a:chOff x="2474591" y="1176420"/>
              <a:chExt cx="1173078" cy="885172"/>
            </a:xfrm>
          </p:grpSpPr>
          <p:pic>
            <p:nvPicPr>
              <p:cNvPr id="67" name="图片 66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714825" y="1421891"/>
                <a:ext cx="727389" cy="639701"/>
              </a:xfrm>
              <a:prstGeom prst="roundRect">
                <a:avLst/>
              </a:prstGeom>
            </p:spPr>
          </p:pic>
          <p:sp>
            <p:nvSpPr>
              <p:cNvPr id="68" name="标题 2"/>
              <p:cNvSpPr txBox="1"/>
              <p:nvPr/>
            </p:nvSpPr>
            <p:spPr bwMode="auto">
              <a:xfrm>
                <a:off x="2474591" y="1176420"/>
                <a:ext cx="1173078" cy="2108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ctr" anchorCtr="0" compatLnSpc="1"/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  <a:lvl2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3429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6858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10287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13716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r>
                  <a:rPr lang="zh-CN" altLang="en-US" sz="750" dirty="0"/>
                  <a:t>微信公众号</a:t>
                </a:r>
                <a:endParaRPr lang="zh-CN" altLang="en-US" sz="750" dirty="0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11125" y="2729"/>
              <a:ext cx="1113" cy="827"/>
              <a:chOff x="6154953" y="1186941"/>
              <a:chExt cx="1173079" cy="871445"/>
            </a:xfrm>
          </p:grpSpPr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5316" y="1418685"/>
                <a:ext cx="733847" cy="639701"/>
              </a:xfrm>
              <a:prstGeom prst="roundRect">
                <a:avLst/>
              </a:prstGeom>
            </p:spPr>
          </p:pic>
          <p:sp>
            <p:nvSpPr>
              <p:cNvPr id="71" name="标题 2"/>
              <p:cNvSpPr txBox="1"/>
              <p:nvPr/>
            </p:nvSpPr>
            <p:spPr bwMode="auto">
              <a:xfrm>
                <a:off x="6154953" y="1186941"/>
                <a:ext cx="1173079" cy="2108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ctr" anchorCtr="0" compatLnSpc="1"/>
              <a:lstStyle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1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j-cs"/>
                  </a:defRPr>
                </a:lvl1pPr>
                <a:lvl2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3429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6858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10287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13716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27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/>
                <a:r>
                  <a:rPr lang="zh-CN" altLang="en-US" sz="750" dirty="0"/>
                  <a:t>短信通知</a:t>
                </a:r>
                <a:endParaRPr lang="zh-CN" altLang="en-US" sz="750" dirty="0"/>
              </a:p>
            </p:txBody>
          </p:sp>
        </p:grpSp>
        <p:grpSp>
          <p:nvGrpSpPr>
            <p:cNvPr id="72" name="组合 41"/>
            <p:cNvGrpSpPr/>
            <p:nvPr/>
          </p:nvGrpSpPr>
          <p:grpSpPr>
            <a:xfrm>
              <a:off x="13539" y="4121"/>
              <a:ext cx="769" cy="817"/>
              <a:chOff x="8015288" y="1735138"/>
              <a:chExt cx="1295401" cy="1312862"/>
            </a:xfrm>
            <a:solidFill>
              <a:srgbClr val="0070C0"/>
            </a:solidFill>
          </p:grpSpPr>
          <p:sp>
            <p:nvSpPr>
              <p:cNvPr id="73" name="Freeform 5"/>
              <p:cNvSpPr/>
              <p:nvPr/>
            </p:nvSpPr>
            <p:spPr bwMode="auto">
              <a:xfrm>
                <a:off x="8015288" y="2030413"/>
                <a:ext cx="769938" cy="1017587"/>
              </a:xfrm>
              <a:custGeom>
                <a:avLst/>
                <a:gdLst>
                  <a:gd name="T0" fmla="*/ 485 w 485"/>
                  <a:gd name="T1" fmla="*/ 290 h 641"/>
                  <a:gd name="T2" fmla="*/ 459 w 485"/>
                  <a:gd name="T3" fmla="*/ 252 h 641"/>
                  <a:gd name="T4" fmla="*/ 427 w 485"/>
                  <a:gd name="T5" fmla="*/ 217 h 641"/>
                  <a:gd name="T6" fmla="*/ 393 w 485"/>
                  <a:gd name="T7" fmla="*/ 191 h 641"/>
                  <a:gd name="T8" fmla="*/ 354 w 485"/>
                  <a:gd name="T9" fmla="*/ 171 h 641"/>
                  <a:gd name="T10" fmla="*/ 350 w 485"/>
                  <a:gd name="T11" fmla="*/ 133 h 641"/>
                  <a:gd name="T12" fmla="*/ 366 w 485"/>
                  <a:gd name="T13" fmla="*/ 123 h 641"/>
                  <a:gd name="T14" fmla="*/ 393 w 485"/>
                  <a:gd name="T15" fmla="*/ 97 h 641"/>
                  <a:gd name="T16" fmla="*/ 411 w 485"/>
                  <a:gd name="T17" fmla="*/ 66 h 641"/>
                  <a:gd name="T18" fmla="*/ 421 w 485"/>
                  <a:gd name="T19" fmla="*/ 32 h 641"/>
                  <a:gd name="T20" fmla="*/ 421 w 485"/>
                  <a:gd name="T21" fmla="*/ 14 h 641"/>
                  <a:gd name="T22" fmla="*/ 352 w 485"/>
                  <a:gd name="T23" fmla="*/ 0 h 641"/>
                  <a:gd name="T24" fmla="*/ 348 w 485"/>
                  <a:gd name="T25" fmla="*/ 6 h 641"/>
                  <a:gd name="T26" fmla="*/ 332 w 485"/>
                  <a:gd name="T27" fmla="*/ 16 h 641"/>
                  <a:gd name="T28" fmla="*/ 294 w 485"/>
                  <a:gd name="T29" fmla="*/ 26 h 641"/>
                  <a:gd name="T30" fmla="*/ 262 w 485"/>
                  <a:gd name="T31" fmla="*/ 28 h 641"/>
                  <a:gd name="T32" fmla="*/ 205 w 485"/>
                  <a:gd name="T33" fmla="*/ 20 h 641"/>
                  <a:gd name="T34" fmla="*/ 185 w 485"/>
                  <a:gd name="T35" fmla="*/ 12 h 641"/>
                  <a:gd name="T36" fmla="*/ 173 w 485"/>
                  <a:gd name="T37" fmla="*/ 0 h 641"/>
                  <a:gd name="T38" fmla="*/ 108 w 485"/>
                  <a:gd name="T39" fmla="*/ 0 h 641"/>
                  <a:gd name="T40" fmla="*/ 108 w 485"/>
                  <a:gd name="T41" fmla="*/ 14 h 641"/>
                  <a:gd name="T42" fmla="*/ 113 w 485"/>
                  <a:gd name="T43" fmla="*/ 50 h 641"/>
                  <a:gd name="T44" fmla="*/ 127 w 485"/>
                  <a:gd name="T45" fmla="*/ 82 h 641"/>
                  <a:gd name="T46" fmla="*/ 151 w 485"/>
                  <a:gd name="T47" fmla="*/ 111 h 641"/>
                  <a:gd name="T48" fmla="*/ 179 w 485"/>
                  <a:gd name="T49" fmla="*/ 133 h 641"/>
                  <a:gd name="T50" fmla="*/ 177 w 485"/>
                  <a:gd name="T51" fmla="*/ 171 h 641"/>
                  <a:gd name="T52" fmla="*/ 157 w 485"/>
                  <a:gd name="T53" fmla="*/ 179 h 641"/>
                  <a:gd name="T54" fmla="*/ 123 w 485"/>
                  <a:gd name="T55" fmla="*/ 201 h 641"/>
                  <a:gd name="T56" fmla="*/ 90 w 485"/>
                  <a:gd name="T57" fmla="*/ 230 h 641"/>
                  <a:gd name="T58" fmla="*/ 62 w 485"/>
                  <a:gd name="T59" fmla="*/ 262 h 641"/>
                  <a:gd name="T60" fmla="*/ 40 w 485"/>
                  <a:gd name="T61" fmla="*/ 300 h 641"/>
                  <a:gd name="T62" fmla="*/ 22 w 485"/>
                  <a:gd name="T63" fmla="*/ 340 h 641"/>
                  <a:gd name="T64" fmla="*/ 8 w 485"/>
                  <a:gd name="T65" fmla="*/ 387 h 641"/>
                  <a:gd name="T66" fmla="*/ 2 w 485"/>
                  <a:gd name="T67" fmla="*/ 433 h 641"/>
                  <a:gd name="T68" fmla="*/ 0 w 485"/>
                  <a:gd name="T69" fmla="*/ 459 h 641"/>
                  <a:gd name="T70" fmla="*/ 6 w 485"/>
                  <a:gd name="T71" fmla="*/ 514 h 641"/>
                  <a:gd name="T72" fmla="*/ 30 w 485"/>
                  <a:gd name="T73" fmla="*/ 542 h 641"/>
                  <a:gd name="T74" fmla="*/ 88 w 485"/>
                  <a:gd name="T75" fmla="*/ 588 h 641"/>
                  <a:gd name="T76" fmla="*/ 155 w 485"/>
                  <a:gd name="T77" fmla="*/ 620 h 641"/>
                  <a:gd name="T78" fmla="*/ 227 w 485"/>
                  <a:gd name="T79" fmla="*/ 639 h 641"/>
                  <a:gd name="T80" fmla="*/ 266 w 485"/>
                  <a:gd name="T81" fmla="*/ 641 h 641"/>
                  <a:gd name="T82" fmla="*/ 306 w 485"/>
                  <a:gd name="T83" fmla="*/ 639 h 641"/>
                  <a:gd name="T84" fmla="*/ 346 w 485"/>
                  <a:gd name="T85" fmla="*/ 631 h 641"/>
                  <a:gd name="T86" fmla="*/ 385 w 485"/>
                  <a:gd name="T87" fmla="*/ 618 h 641"/>
                  <a:gd name="T88" fmla="*/ 421 w 485"/>
                  <a:gd name="T89" fmla="*/ 600 h 641"/>
                  <a:gd name="T90" fmla="*/ 407 w 485"/>
                  <a:gd name="T91" fmla="*/ 584 h 641"/>
                  <a:gd name="T92" fmla="*/ 389 w 485"/>
                  <a:gd name="T93" fmla="*/ 564 h 641"/>
                  <a:gd name="T94" fmla="*/ 389 w 485"/>
                  <a:gd name="T95" fmla="*/ 560 h 641"/>
                  <a:gd name="T96" fmla="*/ 385 w 485"/>
                  <a:gd name="T97" fmla="*/ 508 h 641"/>
                  <a:gd name="T98" fmla="*/ 387 w 485"/>
                  <a:gd name="T99" fmla="*/ 475 h 641"/>
                  <a:gd name="T100" fmla="*/ 399 w 485"/>
                  <a:gd name="T101" fmla="*/ 413 h 641"/>
                  <a:gd name="T102" fmla="*/ 425 w 485"/>
                  <a:gd name="T103" fmla="*/ 357 h 641"/>
                  <a:gd name="T104" fmla="*/ 463 w 485"/>
                  <a:gd name="T105" fmla="*/ 308 h 641"/>
                  <a:gd name="T106" fmla="*/ 485 w 485"/>
                  <a:gd name="T107" fmla="*/ 290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85" h="641">
                    <a:moveTo>
                      <a:pt x="485" y="290"/>
                    </a:moveTo>
                    <a:lnTo>
                      <a:pt x="485" y="290"/>
                    </a:lnTo>
                    <a:lnTo>
                      <a:pt x="471" y="270"/>
                    </a:lnTo>
                    <a:lnTo>
                      <a:pt x="459" y="252"/>
                    </a:lnTo>
                    <a:lnTo>
                      <a:pt x="443" y="234"/>
                    </a:lnTo>
                    <a:lnTo>
                      <a:pt x="427" y="217"/>
                    </a:lnTo>
                    <a:lnTo>
                      <a:pt x="411" y="203"/>
                    </a:lnTo>
                    <a:lnTo>
                      <a:pt x="393" y="191"/>
                    </a:lnTo>
                    <a:lnTo>
                      <a:pt x="372" y="181"/>
                    </a:lnTo>
                    <a:lnTo>
                      <a:pt x="354" y="171"/>
                    </a:lnTo>
                    <a:lnTo>
                      <a:pt x="314" y="155"/>
                    </a:lnTo>
                    <a:lnTo>
                      <a:pt x="350" y="133"/>
                    </a:lnTo>
                    <a:lnTo>
                      <a:pt x="350" y="133"/>
                    </a:lnTo>
                    <a:lnTo>
                      <a:pt x="366" y="123"/>
                    </a:lnTo>
                    <a:lnTo>
                      <a:pt x="380" y="111"/>
                    </a:lnTo>
                    <a:lnTo>
                      <a:pt x="393" y="97"/>
                    </a:lnTo>
                    <a:lnTo>
                      <a:pt x="403" y="82"/>
                    </a:lnTo>
                    <a:lnTo>
                      <a:pt x="411" y="66"/>
                    </a:lnTo>
                    <a:lnTo>
                      <a:pt x="417" y="50"/>
                    </a:lnTo>
                    <a:lnTo>
                      <a:pt x="421" y="32"/>
                    </a:lnTo>
                    <a:lnTo>
                      <a:pt x="421" y="14"/>
                    </a:lnTo>
                    <a:lnTo>
                      <a:pt x="421" y="14"/>
                    </a:lnTo>
                    <a:lnTo>
                      <a:pt x="421" y="0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48" y="6"/>
                    </a:lnTo>
                    <a:lnTo>
                      <a:pt x="340" y="12"/>
                    </a:lnTo>
                    <a:lnTo>
                      <a:pt x="332" y="16"/>
                    </a:lnTo>
                    <a:lnTo>
                      <a:pt x="320" y="20"/>
                    </a:lnTo>
                    <a:lnTo>
                      <a:pt x="294" y="26"/>
                    </a:lnTo>
                    <a:lnTo>
                      <a:pt x="262" y="28"/>
                    </a:lnTo>
                    <a:lnTo>
                      <a:pt x="262" y="28"/>
                    </a:lnTo>
                    <a:lnTo>
                      <a:pt x="231" y="26"/>
                    </a:lnTo>
                    <a:lnTo>
                      <a:pt x="205" y="20"/>
                    </a:lnTo>
                    <a:lnTo>
                      <a:pt x="193" y="16"/>
                    </a:lnTo>
                    <a:lnTo>
                      <a:pt x="185" y="12"/>
                    </a:lnTo>
                    <a:lnTo>
                      <a:pt x="177" y="6"/>
                    </a:lnTo>
                    <a:lnTo>
                      <a:pt x="173" y="0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108" y="14"/>
                    </a:lnTo>
                    <a:lnTo>
                      <a:pt x="108" y="14"/>
                    </a:lnTo>
                    <a:lnTo>
                      <a:pt x="110" y="32"/>
                    </a:lnTo>
                    <a:lnTo>
                      <a:pt x="113" y="50"/>
                    </a:lnTo>
                    <a:lnTo>
                      <a:pt x="119" y="66"/>
                    </a:lnTo>
                    <a:lnTo>
                      <a:pt x="127" y="82"/>
                    </a:lnTo>
                    <a:lnTo>
                      <a:pt x="139" y="97"/>
                    </a:lnTo>
                    <a:lnTo>
                      <a:pt x="151" y="111"/>
                    </a:lnTo>
                    <a:lnTo>
                      <a:pt x="163" y="123"/>
                    </a:lnTo>
                    <a:lnTo>
                      <a:pt x="179" y="133"/>
                    </a:lnTo>
                    <a:lnTo>
                      <a:pt x="215" y="155"/>
                    </a:lnTo>
                    <a:lnTo>
                      <a:pt x="177" y="171"/>
                    </a:lnTo>
                    <a:lnTo>
                      <a:pt x="177" y="171"/>
                    </a:lnTo>
                    <a:lnTo>
                      <a:pt x="157" y="179"/>
                    </a:lnTo>
                    <a:lnTo>
                      <a:pt x="141" y="189"/>
                    </a:lnTo>
                    <a:lnTo>
                      <a:pt x="123" y="201"/>
                    </a:lnTo>
                    <a:lnTo>
                      <a:pt x="106" y="215"/>
                    </a:lnTo>
                    <a:lnTo>
                      <a:pt x="90" y="230"/>
                    </a:lnTo>
                    <a:lnTo>
                      <a:pt x="76" y="246"/>
                    </a:lnTo>
                    <a:lnTo>
                      <a:pt x="62" y="262"/>
                    </a:lnTo>
                    <a:lnTo>
                      <a:pt x="50" y="280"/>
                    </a:lnTo>
                    <a:lnTo>
                      <a:pt x="40" y="300"/>
                    </a:lnTo>
                    <a:lnTo>
                      <a:pt x="30" y="320"/>
                    </a:lnTo>
                    <a:lnTo>
                      <a:pt x="22" y="340"/>
                    </a:lnTo>
                    <a:lnTo>
                      <a:pt x="14" y="363"/>
                    </a:lnTo>
                    <a:lnTo>
                      <a:pt x="8" y="387"/>
                    </a:lnTo>
                    <a:lnTo>
                      <a:pt x="4" y="409"/>
                    </a:lnTo>
                    <a:lnTo>
                      <a:pt x="2" y="433"/>
                    </a:lnTo>
                    <a:lnTo>
                      <a:pt x="0" y="459"/>
                    </a:lnTo>
                    <a:lnTo>
                      <a:pt x="0" y="459"/>
                    </a:lnTo>
                    <a:lnTo>
                      <a:pt x="2" y="485"/>
                    </a:lnTo>
                    <a:lnTo>
                      <a:pt x="6" y="514"/>
                    </a:lnTo>
                    <a:lnTo>
                      <a:pt x="6" y="514"/>
                    </a:lnTo>
                    <a:lnTo>
                      <a:pt x="30" y="542"/>
                    </a:lnTo>
                    <a:lnTo>
                      <a:pt x="58" y="566"/>
                    </a:lnTo>
                    <a:lnTo>
                      <a:pt x="88" y="588"/>
                    </a:lnTo>
                    <a:lnTo>
                      <a:pt x="121" y="606"/>
                    </a:lnTo>
                    <a:lnTo>
                      <a:pt x="155" y="620"/>
                    </a:lnTo>
                    <a:lnTo>
                      <a:pt x="189" y="633"/>
                    </a:lnTo>
                    <a:lnTo>
                      <a:pt x="227" y="639"/>
                    </a:lnTo>
                    <a:lnTo>
                      <a:pt x="266" y="641"/>
                    </a:lnTo>
                    <a:lnTo>
                      <a:pt x="266" y="641"/>
                    </a:lnTo>
                    <a:lnTo>
                      <a:pt x="286" y="641"/>
                    </a:lnTo>
                    <a:lnTo>
                      <a:pt x="306" y="639"/>
                    </a:lnTo>
                    <a:lnTo>
                      <a:pt x="326" y="635"/>
                    </a:lnTo>
                    <a:lnTo>
                      <a:pt x="346" y="631"/>
                    </a:lnTo>
                    <a:lnTo>
                      <a:pt x="366" y="625"/>
                    </a:lnTo>
                    <a:lnTo>
                      <a:pt x="385" y="618"/>
                    </a:lnTo>
                    <a:lnTo>
                      <a:pt x="403" y="610"/>
                    </a:lnTo>
                    <a:lnTo>
                      <a:pt x="421" y="600"/>
                    </a:lnTo>
                    <a:lnTo>
                      <a:pt x="421" y="600"/>
                    </a:lnTo>
                    <a:lnTo>
                      <a:pt x="407" y="584"/>
                    </a:lnTo>
                    <a:lnTo>
                      <a:pt x="393" y="568"/>
                    </a:lnTo>
                    <a:lnTo>
                      <a:pt x="389" y="564"/>
                    </a:lnTo>
                    <a:lnTo>
                      <a:pt x="389" y="560"/>
                    </a:lnTo>
                    <a:lnTo>
                      <a:pt x="389" y="560"/>
                    </a:lnTo>
                    <a:lnTo>
                      <a:pt x="385" y="534"/>
                    </a:lnTo>
                    <a:lnTo>
                      <a:pt x="385" y="508"/>
                    </a:lnTo>
                    <a:lnTo>
                      <a:pt x="385" y="508"/>
                    </a:lnTo>
                    <a:lnTo>
                      <a:pt x="387" y="475"/>
                    </a:lnTo>
                    <a:lnTo>
                      <a:pt x="391" y="443"/>
                    </a:lnTo>
                    <a:lnTo>
                      <a:pt x="399" y="413"/>
                    </a:lnTo>
                    <a:lnTo>
                      <a:pt x="411" y="383"/>
                    </a:lnTo>
                    <a:lnTo>
                      <a:pt x="425" y="357"/>
                    </a:lnTo>
                    <a:lnTo>
                      <a:pt x="443" y="332"/>
                    </a:lnTo>
                    <a:lnTo>
                      <a:pt x="463" y="308"/>
                    </a:lnTo>
                    <a:lnTo>
                      <a:pt x="485" y="290"/>
                    </a:lnTo>
                    <a:lnTo>
                      <a:pt x="485" y="290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rtlCol="0" anchor="t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6"/>
              <p:cNvSpPr>
                <a:spLocks noEditPoints="1"/>
              </p:cNvSpPr>
              <p:nvPr/>
            </p:nvSpPr>
            <p:spPr bwMode="auto">
              <a:xfrm>
                <a:off x="8154988" y="1735138"/>
                <a:ext cx="557213" cy="298450"/>
              </a:xfrm>
              <a:custGeom>
                <a:avLst/>
                <a:gdLst>
                  <a:gd name="T0" fmla="*/ 176 w 351"/>
                  <a:gd name="T1" fmla="*/ 0 h 188"/>
                  <a:gd name="T2" fmla="*/ 141 w 351"/>
                  <a:gd name="T3" fmla="*/ 5 h 188"/>
                  <a:gd name="T4" fmla="*/ 109 w 351"/>
                  <a:gd name="T5" fmla="*/ 15 h 188"/>
                  <a:gd name="T6" fmla="*/ 81 w 351"/>
                  <a:gd name="T7" fmla="*/ 29 h 188"/>
                  <a:gd name="T8" fmla="*/ 55 w 351"/>
                  <a:gd name="T9" fmla="*/ 49 h 188"/>
                  <a:gd name="T10" fmla="*/ 35 w 351"/>
                  <a:gd name="T11" fmla="*/ 71 h 188"/>
                  <a:gd name="T12" fmla="*/ 16 w 351"/>
                  <a:gd name="T13" fmla="*/ 99 h 188"/>
                  <a:gd name="T14" fmla="*/ 6 w 351"/>
                  <a:gd name="T15" fmla="*/ 129 h 188"/>
                  <a:gd name="T16" fmla="*/ 0 w 351"/>
                  <a:gd name="T17" fmla="*/ 160 h 188"/>
                  <a:gd name="T18" fmla="*/ 85 w 351"/>
                  <a:gd name="T19" fmla="*/ 160 h 188"/>
                  <a:gd name="T20" fmla="*/ 91 w 351"/>
                  <a:gd name="T21" fmla="*/ 166 h 188"/>
                  <a:gd name="T22" fmla="*/ 107 w 351"/>
                  <a:gd name="T23" fmla="*/ 176 h 188"/>
                  <a:gd name="T24" fmla="*/ 143 w 351"/>
                  <a:gd name="T25" fmla="*/ 186 h 188"/>
                  <a:gd name="T26" fmla="*/ 176 w 351"/>
                  <a:gd name="T27" fmla="*/ 188 h 188"/>
                  <a:gd name="T28" fmla="*/ 234 w 351"/>
                  <a:gd name="T29" fmla="*/ 180 h 188"/>
                  <a:gd name="T30" fmla="*/ 254 w 351"/>
                  <a:gd name="T31" fmla="*/ 172 h 188"/>
                  <a:gd name="T32" fmla="*/ 266 w 351"/>
                  <a:gd name="T33" fmla="*/ 160 h 188"/>
                  <a:gd name="T34" fmla="*/ 351 w 351"/>
                  <a:gd name="T35" fmla="*/ 160 h 188"/>
                  <a:gd name="T36" fmla="*/ 349 w 351"/>
                  <a:gd name="T37" fmla="*/ 144 h 188"/>
                  <a:gd name="T38" fmla="*/ 341 w 351"/>
                  <a:gd name="T39" fmla="*/ 113 h 188"/>
                  <a:gd name="T40" fmla="*/ 327 w 351"/>
                  <a:gd name="T41" fmla="*/ 85 h 188"/>
                  <a:gd name="T42" fmla="*/ 307 w 351"/>
                  <a:gd name="T43" fmla="*/ 59 h 188"/>
                  <a:gd name="T44" fmla="*/ 282 w 351"/>
                  <a:gd name="T45" fmla="*/ 37 h 188"/>
                  <a:gd name="T46" fmla="*/ 256 w 351"/>
                  <a:gd name="T47" fmla="*/ 21 h 188"/>
                  <a:gd name="T48" fmla="*/ 226 w 351"/>
                  <a:gd name="T49" fmla="*/ 9 h 188"/>
                  <a:gd name="T50" fmla="*/ 194 w 351"/>
                  <a:gd name="T51" fmla="*/ 3 h 188"/>
                  <a:gd name="T52" fmla="*/ 176 w 351"/>
                  <a:gd name="T53" fmla="*/ 0 h 188"/>
                  <a:gd name="T54" fmla="*/ 176 w 351"/>
                  <a:gd name="T55" fmla="*/ 131 h 188"/>
                  <a:gd name="T56" fmla="*/ 164 w 351"/>
                  <a:gd name="T57" fmla="*/ 129 h 188"/>
                  <a:gd name="T58" fmla="*/ 147 w 351"/>
                  <a:gd name="T59" fmla="*/ 113 h 188"/>
                  <a:gd name="T60" fmla="*/ 145 w 351"/>
                  <a:gd name="T61" fmla="*/ 101 h 188"/>
                  <a:gd name="T62" fmla="*/ 145 w 351"/>
                  <a:gd name="T63" fmla="*/ 95 h 188"/>
                  <a:gd name="T64" fmla="*/ 153 w 351"/>
                  <a:gd name="T65" fmla="*/ 79 h 188"/>
                  <a:gd name="T66" fmla="*/ 170 w 351"/>
                  <a:gd name="T67" fmla="*/ 71 h 188"/>
                  <a:gd name="T68" fmla="*/ 176 w 351"/>
                  <a:gd name="T69" fmla="*/ 71 h 188"/>
                  <a:gd name="T70" fmla="*/ 188 w 351"/>
                  <a:gd name="T71" fmla="*/ 73 h 188"/>
                  <a:gd name="T72" fmla="*/ 204 w 351"/>
                  <a:gd name="T73" fmla="*/ 89 h 188"/>
                  <a:gd name="T74" fmla="*/ 206 w 351"/>
                  <a:gd name="T75" fmla="*/ 101 h 188"/>
                  <a:gd name="T76" fmla="*/ 206 w 351"/>
                  <a:gd name="T77" fmla="*/ 107 h 188"/>
                  <a:gd name="T78" fmla="*/ 198 w 351"/>
                  <a:gd name="T79" fmla="*/ 123 h 188"/>
                  <a:gd name="T80" fmla="*/ 182 w 351"/>
                  <a:gd name="T81" fmla="*/ 131 h 188"/>
                  <a:gd name="T82" fmla="*/ 176 w 351"/>
                  <a:gd name="T83" fmla="*/ 13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1" h="188">
                    <a:moveTo>
                      <a:pt x="176" y="0"/>
                    </a:moveTo>
                    <a:lnTo>
                      <a:pt x="176" y="0"/>
                    </a:lnTo>
                    <a:lnTo>
                      <a:pt x="157" y="3"/>
                    </a:lnTo>
                    <a:lnTo>
                      <a:pt x="141" y="5"/>
                    </a:lnTo>
                    <a:lnTo>
                      <a:pt x="125" y="9"/>
                    </a:lnTo>
                    <a:lnTo>
                      <a:pt x="109" y="15"/>
                    </a:lnTo>
                    <a:lnTo>
                      <a:pt x="95" y="21"/>
                    </a:lnTo>
                    <a:lnTo>
                      <a:pt x="81" y="29"/>
                    </a:lnTo>
                    <a:lnTo>
                      <a:pt x="69" y="37"/>
                    </a:lnTo>
                    <a:lnTo>
                      <a:pt x="55" y="49"/>
                    </a:lnTo>
                    <a:lnTo>
                      <a:pt x="45" y="59"/>
                    </a:lnTo>
                    <a:lnTo>
                      <a:pt x="35" y="71"/>
                    </a:lnTo>
                    <a:lnTo>
                      <a:pt x="25" y="85"/>
                    </a:lnTo>
                    <a:lnTo>
                      <a:pt x="16" y="99"/>
                    </a:lnTo>
                    <a:lnTo>
                      <a:pt x="10" y="113"/>
                    </a:lnTo>
                    <a:lnTo>
                      <a:pt x="6" y="129"/>
                    </a:lnTo>
                    <a:lnTo>
                      <a:pt x="2" y="144"/>
                    </a:lnTo>
                    <a:lnTo>
                      <a:pt x="0" y="160"/>
                    </a:lnTo>
                    <a:lnTo>
                      <a:pt x="22" y="160"/>
                    </a:lnTo>
                    <a:lnTo>
                      <a:pt x="85" y="160"/>
                    </a:lnTo>
                    <a:lnTo>
                      <a:pt x="85" y="160"/>
                    </a:lnTo>
                    <a:lnTo>
                      <a:pt x="91" y="166"/>
                    </a:lnTo>
                    <a:lnTo>
                      <a:pt x="97" y="172"/>
                    </a:lnTo>
                    <a:lnTo>
                      <a:pt x="107" y="176"/>
                    </a:lnTo>
                    <a:lnTo>
                      <a:pt x="117" y="180"/>
                    </a:lnTo>
                    <a:lnTo>
                      <a:pt x="143" y="186"/>
                    </a:lnTo>
                    <a:lnTo>
                      <a:pt x="176" y="188"/>
                    </a:lnTo>
                    <a:lnTo>
                      <a:pt x="176" y="188"/>
                    </a:lnTo>
                    <a:lnTo>
                      <a:pt x="206" y="186"/>
                    </a:lnTo>
                    <a:lnTo>
                      <a:pt x="234" y="180"/>
                    </a:lnTo>
                    <a:lnTo>
                      <a:pt x="244" y="176"/>
                    </a:lnTo>
                    <a:lnTo>
                      <a:pt x="254" y="172"/>
                    </a:lnTo>
                    <a:lnTo>
                      <a:pt x="260" y="166"/>
                    </a:lnTo>
                    <a:lnTo>
                      <a:pt x="266" y="160"/>
                    </a:lnTo>
                    <a:lnTo>
                      <a:pt x="335" y="160"/>
                    </a:lnTo>
                    <a:lnTo>
                      <a:pt x="351" y="160"/>
                    </a:lnTo>
                    <a:lnTo>
                      <a:pt x="351" y="160"/>
                    </a:lnTo>
                    <a:lnTo>
                      <a:pt x="349" y="144"/>
                    </a:lnTo>
                    <a:lnTo>
                      <a:pt x="345" y="129"/>
                    </a:lnTo>
                    <a:lnTo>
                      <a:pt x="341" y="113"/>
                    </a:lnTo>
                    <a:lnTo>
                      <a:pt x="333" y="99"/>
                    </a:lnTo>
                    <a:lnTo>
                      <a:pt x="327" y="85"/>
                    </a:lnTo>
                    <a:lnTo>
                      <a:pt x="317" y="71"/>
                    </a:lnTo>
                    <a:lnTo>
                      <a:pt x="307" y="59"/>
                    </a:lnTo>
                    <a:lnTo>
                      <a:pt x="294" y="49"/>
                    </a:lnTo>
                    <a:lnTo>
                      <a:pt x="282" y="37"/>
                    </a:lnTo>
                    <a:lnTo>
                      <a:pt x="270" y="29"/>
                    </a:lnTo>
                    <a:lnTo>
                      <a:pt x="256" y="21"/>
                    </a:lnTo>
                    <a:lnTo>
                      <a:pt x="242" y="15"/>
                    </a:lnTo>
                    <a:lnTo>
                      <a:pt x="226" y="9"/>
                    </a:lnTo>
                    <a:lnTo>
                      <a:pt x="210" y="5"/>
                    </a:lnTo>
                    <a:lnTo>
                      <a:pt x="194" y="3"/>
                    </a:lnTo>
                    <a:lnTo>
                      <a:pt x="176" y="0"/>
                    </a:lnTo>
                    <a:lnTo>
                      <a:pt x="176" y="0"/>
                    </a:lnTo>
                    <a:close/>
                    <a:moveTo>
                      <a:pt x="176" y="131"/>
                    </a:moveTo>
                    <a:lnTo>
                      <a:pt x="176" y="131"/>
                    </a:lnTo>
                    <a:lnTo>
                      <a:pt x="170" y="131"/>
                    </a:lnTo>
                    <a:lnTo>
                      <a:pt x="164" y="129"/>
                    </a:lnTo>
                    <a:lnTo>
                      <a:pt x="153" y="123"/>
                    </a:lnTo>
                    <a:lnTo>
                      <a:pt x="147" y="113"/>
                    </a:lnTo>
                    <a:lnTo>
                      <a:pt x="145" y="107"/>
                    </a:lnTo>
                    <a:lnTo>
                      <a:pt x="145" y="101"/>
                    </a:lnTo>
                    <a:lnTo>
                      <a:pt x="145" y="101"/>
                    </a:lnTo>
                    <a:lnTo>
                      <a:pt x="145" y="95"/>
                    </a:lnTo>
                    <a:lnTo>
                      <a:pt x="147" y="89"/>
                    </a:lnTo>
                    <a:lnTo>
                      <a:pt x="153" y="79"/>
                    </a:lnTo>
                    <a:lnTo>
                      <a:pt x="164" y="73"/>
                    </a:lnTo>
                    <a:lnTo>
                      <a:pt x="170" y="71"/>
                    </a:lnTo>
                    <a:lnTo>
                      <a:pt x="176" y="71"/>
                    </a:lnTo>
                    <a:lnTo>
                      <a:pt x="176" y="71"/>
                    </a:lnTo>
                    <a:lnTo>
                      <a:pt x="182" y="71"/>
                    </a:lnTo>
                    <a:lnTo>
                      <a:pt x="188" y="73"/>
                    </a:lnTo>
                    <a:lnTo>
                      <a:pt x="198" y="79"/>
                    </a:lnTo>
                    <a:lnTo>
                      <a:pt x="204" y="89"/>
                    </a:lnTo>
                    <a:lnTo>
                      <a:pt x="206" y="95"/>
                    </a:lnTo>
                    <a:lnTo>
                      <a:pt x="206" y="101"/>
                    </a:lnTo>
                    <a:lnTo>
                      <a:pt x="206" y="101"/>
                    </a:lnTo>
                    <a:lnTo>
                      <a:pt x="206" y="107"/>
                    </a:lnTo>
                    <a:lnTo>
                      <a:pt x="204" y="113"/>
                    </a:lnTo>
                    <a:lnTo>
                      <a:pt x="198" y="123"/>
                    </a:lnTo>
                    <a:lnTo>
                      <a:pt x="188" y="129"/>
                    </a:lnTo>
                    <a:lnTo>
                      <a:pt x="182" y="131"/>
                    </a:lnTo>
                    <a:lnTo>
                      <a:pt x="176" y="131"/>
                    </a:lnTo>
                    <a:lnTo>
                      <a:pt x="176" y="131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rtlCol="0" anchor="t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Freeform 7"/>
              <p:cNvSpPr/>
              <p:nvPr/>
            </p:nvSpPr>
            <p:spPr bwMode="auto">
              <a:xfrm>
                <a:off x="8705851" y="2295525"/>
                <a:ext cx="604838" cy="733425"/>
              </a:xfrm>
              <a:custGeom>
                <a:avLst/>
                <a:gdLst>
                  <a:gd name="T0" fmla="*/ 226 w 381"/>
                  <a:gd name="T1" fmla="*/ 111 h 462"/>
                  <a:gd name="T2" fmla="*/ 252 w 381"/>
                  <a:gd name="T3" fmla="*/ 95 h 462"/>
                  <a:gd name="T4" fmla="*/ 274 w 381"/>
                  <a:gd name="T5" fmla="*/ 79 h 462"/>
                  <a:gd name="T6" fmla="*/ 290 w 381"/>
                  <a:gd name="T7" fmla="*/ 59 h 462"/>
                  <a:gd name="T8" fmla="*/ 300 w 381"/>
                  <a:gd name="T9" fmla="*/ 36 h 462"/>
                  <a:gd name="T10" fmla="*/ 304 w 381"/>
                  <a:gd name="T11" fmla="*/ 10 h 462"/>
                  <a:gd name="T12" fmla="*/ 302 w 381"/>
                  <a:gd name="T13" fmla="*/ 0 h 462"/>
                  <a:gd name="T14" fmla="*/ 254 w 381"/>
                  <a:gd name="T15" fmla="*/ 0 h 462"/>
                  <a:gd name="T16" fmla="*/ 250 w 381"/>
                  <a:gd name="T17" fmla="*/ 4 h 462"/>
                  <a:gd name="T18" fmla="*/ 232 w 381"/>
                  <a:gd name="T19" fmla="*/ 14 h 462"/>
                  <a:gd name="T20" fmla="*/ 191 w 381"/>
                  <a:gd name="T21" fmla="*/ 20 h 462"/>
                  <a:gd name="T22" fmla="*/ 169 w 381"/>
                  <a:gd name="T23" fmla="*/ 18 h 462"/>
                  <a:gd name="T24" fmla="*/ 137 w 381"/>
                  <a:gd name="T25" fmla="*/ 8 h 462"/>
                  <a:gd name="T26" fmla="*/ 127 w 381"/>
                  <a:gd name="T27" fmla="*/ 0 h 462"/>
                  <a:gd name="T28" fmla="*/ 78 w 381"/>
                  <a:gd name="T29" fmla="*/ 0 h 462"/>
                  <a:gd name="T30" fmla="*/ 78 w 381"/>
                  <a:gd name="T31" fmla="*/ 10 h 462"/>
                  <a:gd name="T32" fmla="*/ 78 w 381"/>
                  <a:gd name="T33" fmla="*/ 22 h 462"/>
                  <a:gd name="T34" fmla="*/ 84 w 381"/>
                  <a:gd name="T35" fmla="*/ 48 h 462"/>
                  <a:gd name="T36" fmla="*/ 99 w 381"/>
                  <a:gd name="T37" fmla="*/ 71 h 462"/>
                  <a:gd name="T38" fmla="*/ 117 w 381"/>
                  <a:gd name="T39" fmla="*/ 89 h 462"/>
                  <a:gd name="T40" fmla="*/ 155 w 381"/>
                  <a:gd name="T41" fmla="*/ 111 h 462"/>
                  <a:gd name="T42" fmla="*/ 127 w 381"/>
                  <a:gd name="T43" fmla="*/ 123 h 462"/>
                  <a:gd name="T44" fmla="*/ 101 w 381"/>
                  <a:gd name="T45" fmla="*/ 137 h 462"/>
                  <a:gd name="T46" fmla="*/ 54 w 381"/>
                  <a:gd name="T47" fmla="*/ 175 h 462"/>
                  <a:gd name="T48" fmla="*/ 20 w 381"/>
                  <a:gd name="T49" fmla="*/ 230 h 462"/>
                  <a:gd name="T50" fmla="*/ 2 w 381"/>
                  <a:gd name="T51" fmla="*/ 294 h 462"/>
                  <a:gd name="T52" fmla="*/ 0 w 381"/>
                  <a:gd name="T53" fmla="*/ 331 h 462"/>
                  <a:gd name="T54" fmla="*/ 0 w 381"/>
                  <a:gd name="T55" fmla="*/ 349 h 462"/>
                  <a:gd name="T56" fmla="*/ 4 w 381"/>
                  <a:gd name="T57" fmla="*/ 369 h 462"/>
                  <a:gd name="T58" fmla="*/ 42 w 381"/>
                  <a:gd name="T59" fmla="*/ 407 h 462"/>
                  <a:gd name="T60" fmla="*/ 87 w 381"/>
                  <a:gd name="T61" fmla="*/ 435 h 462"/>
                  <a:gd name="T62" fmla="*/ 137 w 381"/>
                  <a:gd name="T63" fmla="*/ 453 h 462"/>
                  <a:gd name="T64" fmla="*/ 191 w 381"/>
                  <a:gd name="T65" fmla="*/ 462 h 462"/>
                  <a:gd name="T66" fmla="*/ 191 w 381"/>
                  <a:gd name="T67" fmla="*/ 462 h 462"/>
                  <a:gd name="T68" fmla="*/ 217 w 381"/>
                  <a:gd name="T69" fmla="*/ 460 h 462"/>
                  <a:gd name="T70" fmla="*/ 270 w 381"/>
                  <a:gd name="T71" fmla="*/ 445 h 462"/>
                  <a:gd name="T72" fmla="*/ 318 w 381"/>
                  <a:gd name="T73" fmla="*/ 423 h 462"/>
                  <a:gd name="T74" fmla="*/ 361 w 381"/>
                  <a:gd name="T75" fmla="*/ 389 h 462"/>
                  <a:gd name="T76" fmla="*/ 379 w 381"/>
                  <a:gd name="T77" fmla="*/ 369 h 462"/>
                  <a:gd name="T78" fmla="*/ 381 w 381"/>
                  <a:gd name="T79" fmla="*/ 331 h 462"/>
                  <a:gd name="T80" fmla="*/ 381 w 381"/>
                  <a:gd name="T81" fmla="*/ 312 h 462"/>
                  <a:gd name="T82" fmla="*/ 371 w 381"/>
                  <a:gd name="T83" fmla="*/ 260 h 462"/>
                  <a:gd name="T84" fmla="*/ 344 w 381"/>
                  <a:gd name="T85" fmla="*/ 202 h 462"/>
                  <a:gd name="T86" fmla="*/ 304 w 381"/>
                  <a:gd name="T87" fmla="*/ 155 h 462"/>
                  <a:gd name="T88" fmla="*/ 268 w 381"/>
                  <a:gd name="T89" fmla="*/ 129 h 462"/>
                  <a:gd name="T90" fmla="*/ 254 w 381"/>
                  <a:gd name="T91" fmla="*/ 123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1" h="462">
                    <a:moveTo>
                      <a:pt x="254" y="123"/>
                    </a:moveTo>
                    <a:lnTo>
                      <a:pt x="226" y="111"/>
                    </a:lnTo>
                    <a:lnTo>
                      <a:pt x="252" y="95"/>
                    </a:lnTo>
                    <a:lnTo>
                      <a:pt x="252" y="95"/>
                    </a:lnTo>
                    <a:lnTo>
                      <a:pt x="264" y="89"/>
                    </a:lnTo>
                    <a:lnTo>
                      <a:pt x="274" y="79"/>
                    </a:lnTo>
                    <a:lnTo>
                      <a:pt x="282" y="71"/>
                    </a:lnTo>
                    <a:lnTo>
                      <a:pt x="290" y="59"/>
                    </a:lnTo>
                    <a:lnTo>
                      <a:pt x="296" y="48"/>
                    </a:lnTo>
                    <a:lnTo>
                      <a:pt x="300" y="36"/>
                    </a:lnTo>
                    <a:lnTo>
                      <a:pt x="302" y="22"/>
                    </a:lnTo>
                    <a:lnTo>
                      <a:pt x="304" y="10"/>
                    </a:lnTo>
                    <a:lnTo>
                      <a:pt x="302" y="0"/>
                    </a:lnTo>
                    <a:lnTo>
                      <a:pt x="302" y="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50" y="4"/>
                    </a:lnTo>
                    <a:lnTo>
                      <a:pt x="246" y="8"/>
                    </a:lnTo>
                    <a:lnTo>
                      <a:pt x="232" y="14"/>
                    </a:lnTo>
                    <a:lnTo>
                      <a:pt x="211" y="18"/>
                    </a:lnTo>
                    <a:lnTo>
                      <a:pt x="191" y="20"/>
                    </a:lnTo>
                    <a:lnTo>
                      <a:pt x="191" y="20"/>
                    </a:lnTo>
                    <a:lnTo>
                      <a:pt x="169" y="18"/>
                    </a:lnTo>
                    <a:lnTo>
                      <a:pt x="151" y="14"/>
                    </a:lnTo>
                    <a:lnTo>
                      <a:pt x="137" y="8"/>
                    </a:lnTo>
                    <a:lnTo>
                      <a:pt x="131" y="4"/>
                    </a:lnTo>
                    <a:lnTo>
                      <a:pt x="127" y="0"/>
                    </a:lnTo>
                    <a:lnTo>
                      <a:pt x="125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10"/>
                    </a:lnTo>
                    <a:lnTo>
                      <a:pt x="78" y="10"/>
                    </a:lnTo>
                    <a:lnTo>
                      <a:pt x="78" y="22"/>
                    </a:lnTo>
                    <a:lnTo>
                      <a:pt x="80" y="36"/>
                    </a:lnTo>
                    <a:lnTo>
                      <a:pt x="84" y="48"/>
                    </a:lnTo>
                    <a:lnTo>
                      <a:pt x="91" y="59"/>
                    </a:lnTo>
                    <a:lnTo>
                      <a:pt x="99" y="71"/>
                    </a:lnTo>
                    <a:lnTo>
                      <a:pt x="107" y="79"/>
                    </a:lnTo>
                    <a:lnTo>
                      <a:pt x="117" y="89"/>
                    </a:lnTo>
                    <a:lnTo>
                      <a:pt x="129" y="95"/>
                    </a:lnTo>
                    <a:lnTo>
                      <a:pt x="155" y="111"/>
                    </a:lnTo>
                    <a:lnTo>
                      <a:pt x="127" y="123"/>
                    </a:lnTo>
                    <a:lnTo>
                      <a:pt x="127" y="123"/>
                    </a:lnTo>
                    <a:lnTo>
                      <a:pt x="113" y="129"/>
                    </a:lnTo>
                    <a:lnTo>
                      <a:pt x="101" y="137"/>
                    </a:lnTo>
                    <a:lnTo>
                      <a:pt x="76" y="155"/>
                    </a:lnTo>
                    <a:lnTo>
                      <a:pt x="54" y="175"/>
                    </a:lnTo>
                    <a:lnTo>
                      <a:pt x="36" y="202"/>
                    </a:lnTo>
                    <a:lnTo>
                      <a:pt x="20" y="230"/>
                    </a:lnTo>
                    <a:lnTo>
                      <a:pt x="10" y="260"/>
                    </a:lnTo>
                    <a:lnTo>
                      <a:pt x="2" y="294"/>
                    </a:lnTo>
                    <a:lnTo>
                      <a:pt x="0" y="312"/>
                    </a:lnTo>
                    <a:lnTo>
                      <a:pt x="0" y="331"/>
                    </a:lnTo>
                    <a:lnTo>
                      <a:pt x="0" y="331"/>
                    </a:lnTo>
                    <a:lnTo>
                      <a:pt x="0" y="349"/>
                    </a:lnTo>
                    <a:lnTo>
                      <a:pt x="4" y="369"/>
                    </a:lnTo>
                    <a:lnTo>
                      <a:pt x="4" y="369"/>
                    </a:lnTo>
                    <a:lnTo>
                      <a:pt x="22" y="389"/>
                    </a:lnTo>
                    <a:lnTo>
                      <a:pt x="42" y="407"/>
                    </a:lnTo>
                    <a:lnTo>
                      <a:pt x="62" y="423"/>
                    </a:lnTo>
                    <a:lnTo>
                      <a:pt x="87" y="435"/>
                    </a:lnTo>
                    <a:lnTo>
                      <a:pt x="111" y="445"/>
                    </a:lnTo>
                    <a:lnTo>
                      <a:pt x="137" y="453"/>
                    </a:lnTo>
                    <a:lnTo>
                      <a:pt x="163" y="460"/>
                    </a:lnTo>
                    <a:lnTo>
                      <a:pt x="191" y="462"/>
                    </a:lnTo>
                    <a:lnTo>
                      <a:pt x="191" y="462"/>
                    </a:lnTo>
                    <a:lnTo>
                      <a:pt x="191" y="462"/>
                    </a:lnTo>
                    <a:lnTo>
                      <a:pt x="191" y="462"/>
                    </a:lnTo>
                    <a:lnTo>
                      <a:pt x="217" y="460"/>
                    </a:lnTo>
                    <a:lnTo>
                      <a:pt x="246" y="453"/>
                    </a:lnTo>
                    <a:lnTo>
                      <a:pt x="270" y="445"/>
                    </a:lnTo>
                    <a:lnTo>
                      <a:pt x="294" y="435"/>
                    </a:lnTo>
                    <a:lnTo>
                      <a:pt x="318" y="423"/>
                    </a:lnTo>
                    <a:lnTo>
                      <a:pt x="340" y="407"/>
                    </a:lnTo>
                    <a:lnTo>
                      <a:pt x="361" y="389"/>
                    </a:lnTo>
                    <a:lnTo>
                      <a:pt x="379" y="369"/>
                    </a:lnTo>
                    <a:lnTo>
                      <a:pt x="379" y="369"/>
                    </a:lnTo>
                    <a:lnTo>
                      <a:pt x="381" y="349"/>
                    </a:lnTo>
                    <a:lnTo>
                      <a:pt x="381" y="331"/>
                    </a:lnTo>
                    <a:lnTo>
                      <a:pt x="381" y="331"/>
                    </a:lnTo>
                    <a:lnTo>
                      <a:pt x="381" y="312"/>
                    </a:lnTo>
                    <a:lnTo>
                      <a:pt x="379" y="294"/>
                    </a:lnTo>
                    <a:lnTo>
                      <a:pt x="371" y="260"/>
                    </a:lnTo>
                    <a:lnTo>
                      <a:pt x="361" y="230"/>
                    </a:lnTo>
                    <a:lnTo>
                      <a:pt x="344" y="202"/>
                    </a:lnTo>
                    <a:lnTo>
                      <a:pt x="326" y="175"/>
                    </a:lnTo>
                    <a:lnTo>
                      <a:pt x="304" y="155"/>
                    </a:lnTo>
                    <a:lnTo>
                      <a:pt x="280" y="137"/>
                    </a:lnTo>
                    <a:lnTo>
                      <a:pt x="268" y="129"/>
                    </a:lnTo>
                    <a:lnTo>
                      <a:pt x="254" y="123"/>
                    </a:lnTo>
                    <a:lnTo>
                      <a:pt x="254" y="123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rtlCol="0" anchor="t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Freeform 8"/>
              <p:cNvSpPr>
                <a:spLocks noEditPoints="1"/>
              </p:cNvSpPr>
              <p:nvPr/>
            </p:nvSpPr>
            <p:spPr bwMode="auto">
              <a:xfrm>
                <a:off x="8804276" y="2071688"/>
                <a:ext cx="403225" cy="214312"/>
              </a:xfrm>
              <a:custGeom>
                <a:avLst/>
                <a:gdLst>
                  <a:gd name="T0" fmla="*/ 127 w 254"/>
                  <a:gd name="T1" fmla="*/ 0 h 135"/>
                  <a:gd name="T2" fmla="*/ 127 w 254"/>
                  <a:gd name="T3" fmla="*/ 0 h 135"/>
                  <a:gd name="T4" fmla="*/ 103 w 254"/>
                  <a:gd name="T5" fmla="*/ 2 h 135"/>
                  <a:gd name="T6" fmla="*/ 81 w 254"/>
                  <a:gd name="T7" fmla="*/ 10 h 135"/>
                  <a:gd name="T8" fmla="*/ 59 w 254"/>
                  <a:gd name="T9" fmla="*/ 20 h 135"/>
                  <a:gd name="T10" fmla="*/ 41 w 254"/>
                  <a:gd name="T11" fmla="*/ 34 h 135"/>
                  <a:gd name="T12" fmla="*/ 27 w 254"/>
                  <a:gd name="T13" fmla="*/ 50 h 135"/>
                  <a:gd name="T14" fmla="*/ 14 w 254"/>
                  <a:gd name="T15" fmla="*/ 71 h 135"/>
                  <a:gd name="T16" fmla="*/ 4 w 254"/>
                  <a:gd name="T17" fmla="*/ 93 h 135"/>
                  <a:gd name="T18" fmla="*/ 0 w 254"/>
                  <a:gd name="T19" fmla="*/ 115 h 135"/>
                  <a:gd name="T20" fmla="*/ 16 w 254"/>
                  <a:gd name="T21" fmla="*/ 115 h 135"/>
                  <a:gd name="T22" fmla="*/ 63 w 254"/>
                  <a:gd name="T23" fmla="*/ 115 h 135"/>
                  <a:gd name="T24" fmla="*/ 63 w 254"/>
                  <a:gd name="T25" fmla="*/ 115 h 135"/>
                  <a:gd name="T26" fmla="*/ 67 w 254"/>
                  <a:gd name="T27" fmla="*/ 119 h 135"/>
                  <a:gd name="T28" fmla="*/ 71 w 254"/>
                  <a:gd name="T29" fmla="*/ 123 h 135"/>
                  <a:gd name="T30" fmla="*/ 85 w 254"/>
                  <a:gd name="T31" fmla="*/ 129 h 135"/>
                  <a:gd name="T32" fmla="*/ 105 w 254"/>
                  <a:gd name="T33" fmla="*/ 133 h 135"/>
                  <a:gd name="T34" fmla="*/ 127 w 254"/>
                  <a:gd name="T35" fmla="*/ 135 h 135"/>
                  <a:gd name="T36" fmla="*/ 127 w 254"/>
                  <a:gd name="T37" fmla="*/ 135 h 135"/>
                  <a:gd name="T38" fmla="*/ 149 w 254"/>
                  <a:gd name="T39" fmla="*/ 133 h 135"/>
                  <a:gd name="T40" fmla="*/ 170 w 254"/>
                  <a:gd name="T41" fmla="*/ 129 h 135"/>
                  <a:gd name="T42" fmla="*/ 184 w 254"/>
                  <a:gd name="T43" fmla="*/ 123 h 135"/>
                  <a:gd name="T44" fmla="*/ 188 w 254"/>
                  <a:gd name="T45" fmla="*/ 119 h 135"/>
                  <a:gd name="T46" fmla="*/ 192 w 254"/>
                  <a:gd name="T47" fmla="*/ 115 h 135"/>
                  <a:gd name="T48" fmla="*/ 242 w 254"/>
                  <a:gd name="T49" fmla="*/ 115 h 135"/>
                  <a:gd name="T50" fmla="*/ 254 w 254"/>
                  <a:gd name="T51" fmla="*/ 115 h 135"/>
                  <a:gd name="T52" fmla="*/ 254 w 254"/>
                  <a:gd name="T53" fmla="*/ 115 h 135"/>
                  <a:gd name="T54" fmla="*/ 250 w 254"/>
                  <a:gd name="T55" fmla="*/ 93 h 135"/>
                  <a:gd name="T56" fmla="*/ 240 w 254"/>
                  <a:gd name="T57" fmla="*/ 71 h 135"/>
                  <a:gd name="T58" fmla="*/ 228 w 254"/>
                  <a:gd name="T59" fmla="*/ 50 h 135"/>
                  <a:gd name="T60" fmla="*/ 214 w 254"/>
                  <a:gd name="T61" fmla="*/ 34 h 135"/>
                  <a:gd name="T62" fmla="*/ 196 w 254"/>
                  <a:gd name="T63" fmla="*/ 20 h 135"/>
                  <a:gd name="T64" fmla="*/ 174 w 254"/>
                  <a:gd name="T65" fmla="*/ 10 h 135"/>
                  <a:gd name="T66" fmla="*/ 151 w 254"/>
                  <a:gd name="T67" fmla="*/ 2 h 135"/>
                  <a:gd name="T68" fmla="*/ 127 w 254"/>
                  <a:gd name="T69" fmla="*/ 0 h 135"/>
                  <a:gd name="T70" fmla="*/ 127 w 254"/>
                  <a:gd name="T71" fmla="*/ 0 h 135"/>
                  <a:gd name="T72" fmla="*/ 127 w 254"/>
                  <a:gd name="T73" fmla="*/ 95 h 135"/>
                  <a:gd name="T74" fmla="*/ 127 w 254"/>
                  <a:gd name="T75" fmla="*/ 95 h 135"/>
                  <a:gd name="T76" fmla="*/ 119 w 254"/>
                  <a:gd name="T77" fmla="*/ 93 h 135"/>
                  <a:gd name="T78" fmla="*/ 111 w 254"/>
                  <a:gd name="T79" fmla="*/ 89 h 135"/>
                  <a:gd name="T80" fmla="*/ 107 w 254"/>
                  <a:gd name="T81" fmla="*/ 81 h 135"/>
                  <a:gd name="T82" fmla="*/ 105 w 254"/>
                  <a:gd name="T83" fmla="*/ 73 h 135"/>
                  <a:gd name="T84" fmla="*/ 105 w 254"/>
                  <a:gd name="T85" fmla="*/ 73 h 135"/>
                  <a:gd name="T86" fmla="*/ 107 w 254"/>
                  <a:gd name="T87" fmla="*/ 65 h 135"/>
                  <a:gd name="T88" fmla="*/ 111 w 254"/>
                  <a:gd name="T89" fmla="*/ 56 h 135"/>
                  <a:gd name="T90" fmla="*/ 119 w 254"/>
                  <a:gd name="T91" fmla="*/ 52 h 135"/>
                  <a:gd name="T92" fmla="*/ 127 w 254"/>
                  <a:gd name="T93" fmla="*/ 50 h 135"/>
                  <a:gd name="T94" fmla="*/ 127 w 254"/>
                  <a:gd name="T95" fmla="*/ 50 h 135"/>
                  <a:gd name="T96" fmla="*/ 135 w 254"/>
                  <a:gd name="T97" fmla="*/ 52 h 135"/>
                  <a:gd name="T98" fmla="*/ 143 w 254"/>
                  <a:gd name="T99" fmla="*/ 56 h 135"/>
                  <a:gd name="T100" fmla="*/ 147 w 254"/>
                  <a:gd name="T101" fmla="*/ 65 h 135"/>
                  <a:gd name="T102" fmla="*/ 149 w 254"/>
                  <a:gd name="T103" fmla="*/ 73 h 135"/>
                  <a:gd name="T104" fmla="*/ 149 w 254"/>
                  <a:gd name="T105" fmla="*/ 73 h 135"/>
                  <a:gd name="T106" fmla="*/ 147 w 254"/>
                  <a:gd name="T107" fmla="*/ 81 h 135"/>
                  <a:gd name="T108" fmla="*/ 143 w 254"/>
                  <a:gd name="T109" fmla="*/ 89 h 135"/>
                  <a:gd name="T110" fmla="*/ 135 w 254"/>
                  <a:gd name="T111" fmla="*/ 93 h 135"/>
                  <a:gd name="T112" fmla="*/ 127 w 254"/>
                  <a:gd name="T113" fmla="*/ 95 h 135"/>
                  <a:gd name="T114" fmla="*/ 127 w 254"/>
                  <a:gd name="T115" fmla="*/ 9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54" h="135">
                    <a:moveTo>
                      <a:pt x="127" y="0"/>
                    </a:moveTo>
                    <a:lnTo>
                      <a:pt x="127" y="0"/>
                    </a:lnTo>
                    <a:lnTo>
                      <a:pt x="103" y="2"/>
                    </a:lnTo>
                    <a:lnTo>
                      <a:pt x="81" y="10"/>
                    </a:lnTo>
                    <a:lnTo>
                      <a:pt x="59" y="20"/>
                    </a:lnTo>
                    <a:lnTo>
                      <a:pt x="41" y="34"/>
                    </a:lnTo>
                    <a:lnTo>
                      <a:pt x="27" y="50"/>
                    </a:lnTo>
                    <a:lnTo>
                      <a:pt x="14" y="71"/>
                    </a:lnTo>
                    <a:lnTo>
                      <a:pt x="4" y="93"/>
                    </a:lnTo>
                    <a:lnTo>
                      <a:pt x="0" y="115"/>
                    </a:lnTo>
                    <a:lnTo>
                      <a:pt x="16" y="115"/>
                    </a:lnTo>
                    <a:lnTo>
                      <a:pt x="63" y="115"/>
                    </a:lnTo>
                    <a:lnTo>
                      <a:pt x="63" y="115"/>
                    </a:lnTo>
                    <a:lnTo>
                      <a:pt x="67" y="119"/>
                    </a:lnTo>
                    <a:lnTo>
                      <a:pt x="71" y="123"/>
                    </a:lnTo>
                    <a:lnTo>
                      <a:pt x="85" y="129"/>
                    </a:lnTo>
                    <a:lnTo>
                      <a:pt x="105" y="133"/>
                    </a:lnTo>
                    <a:lnTo>
                      <a:pt x="127" y="135"/>
                    </a:lnTo>
                    <a:lnTo>
                      <a:pt x="127" y="135"/>
                    </a:lnTo>
                    <a:lnTo>
                      <a:pt x="149" y="133"/>
                    </a:lnTo>
                    <a:lnTo>
                      <a:pt x="170" y="129"/>
                    </a:lnTo>
                    <a:lnTo>
                      <a:pt x="184" y="123"/>
                    </a:lnTo>
                    <a:lnTo>
                      <a:pt x="188" y="119"/>
                    </a:lnTo>
                    <a:lnTo>
                      <a:pt x="192" y="115"/>
                    </a:lnTo>
                    <a:lnTo>
                      <a:pt x="242" y="115"/>
                    </a:lnTo>
                    <a:lnTo>
                      <a:pt x="254" y="115"/>
                    </a:lnTo>
                    <a:lnTo>
                      <a:pt x="254" y="115"/>
                    </a:lnTo>
                    <a:lnTo>
                      <a:pt x="250" y="93"/>
                    </a:lnTo>
                    <a:lnTo>
                      <a:pt x="240" y="71"/>
                    </a:lnTo>
                    <a:lnTo>
                      <a:pt x="228" y="50"/>
                    </a:lnTo>
                    <a:lnTo>
                      <a:pt x="214" y="34"/>
                    </a:lnTo>
                    <a:lnTo>
                      <a:pt x="196" y="20"/>
                    </a:lnTo>
                    <a:lnTo>
                      <a:pt x="174" y="10"/>
                    </a:lnTo>
                    <a:lnTo>
                      <a:pt x="151" y="2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  <a:moveTo>
                      <a:pt x="127" y="95"/>
                    </a:moveTo>
                    <a:lnTo>
                      <a:pt x="127" y="95"/>
                    </a:lnTo>
                    <a:lnTo>
                      <a:pt x="119" y="93"/>
                    </a:lnTo>
                    <a:lnTo>
                      <a:pt x="111" y="89"/>
                    </a:lnTo>
                    <a:lnTo>
                      <a:pt x="107" y="81"/>
                    </a:lnTo>
                    <a:lnTo>
                      <a:pt x="105" y="73"/>
                    </a:lnTo>
                    <a:lnTo>
                      <a:pt x="105" y="73"/>
                    </a:lnTo>
                    <a:lnTo>
                      <a:pt x="107" y="65"/>
                    </a:lnTo>
                    <a:lnTo>
                      <a:pt x="111" y="56"/>
                    </a:lnTo>
                    <a:lnTo>
                      <a:pt x="119" y="52"/>
                    </a:lnTo>
                    <a:lnTo>
                      <a:pt x="127" y="50"/>
                    </a:lnTo>
                    <a:lnTo>
                      <a:pt x="127" y="50"/>
                    </a:lnTo>
                    <a:lnTo>
                      <a:pt x="135" y="52"/>
                    </a:lnTo>
                    <a:lnTo>
                      <a:pt x="143" y="56"/>
                    </a:lnTo>
                    <a:lnTo>
                      <a:pt x="147" y="65"/>
                    </a:lnTo>
                    <a:lnTo>
                      <a:pt x="149" y="73"/>
                    </a:lnTo>
                    <a:lnTo>
                      <a:pt x="149" y="73"/>
                    </a:lnTo>
                    <a:lnTo>
                      <a:pt x="147" y="81"/>
                    </a:lnTo>
                    <a:lnTo>
                      <a:pt x="143" y="89"/>
                    </a:lnTo>
                    <a:lnTo>
                      <a:pt x="135" y="93"/>
                    </a:lnTo>
                    <a:lnTo>
                      <a:pt x="127" y="95"/>
                    </a:lnTo>
                    <a:lnTo>
                      <a:pt x="127" y="95"/>
                    </a:lnTo>
                    <a:close/>
                  </a:path>
                </a:pathLst>
              </a:cu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rtlCol="0" anchor="t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5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11987" y="4124"/>
              <a:ext cx="1359" cy="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例：微信渠道</a:t>
              </a:r>
              <a:r>
                <a:rPr lang="en-US" altLang="zh-CN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天最多推送</a:t>
              </a:r>
              <a:r>
                <a:rPr lang="en-US" altLang="zh-CN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  <a:endPara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1920" y="2030"/>
              <a:ext cx="1359" cy="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例：客服渠道</a:t>
              </a:r>
              <a:r>
                <a:rPr lang="en-US" altLang="zh-CN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天最多推送</a:t>
              </a:r>
              <a:r>
                <a:rPr lang="en-US" altLang="zh-CN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  <a:endPara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986" y="3086"/>
              <a:ext cx="1360" cy="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例：短信渠道</a:t>
              </a:r>
              <a:r>
                <a:rPr lang="en-US" altLang="zh-CN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天最多推送</a:t>
              </a:r>
              <a:r>
                <a:rPr lang="en-US" altLang="zh-CN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  <a:endPara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 bwMode="auto">
            <a:xfrm>
              <a:off x="10929" y="6888"/>
              <a:ext cx="1652" cy="4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  <a:lvl2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3429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6858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10287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13716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lvl="0" algn="ctr"/>
              <a:r>
                <a:rPr lang="zh-CN" altLang="en-US" sz="750" dirty="0">
                  <a:sym typeface="Microsoft YaHei" panose="020B0503020204020204" pitchFamily="34" charset="-122"/>
                </a:rPr>
                <a:t>热点互联网渠道</a:t>
              </a:r>
              <a:endParaRPr lang="zh-CN" altLang="en-US" sz="750" dirty="0">
                <a:sym typeface="Microsoft YaHei" panose="020B0503020204020204" pitchFamily="34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2235" y="7192"/>
              <a:ext cx="1384" cy="47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 algn="ctr"/>
              <a:r>
                <a:rPr lang="zh-CN" altLang="en-US" sz="600" dirty="0">
                  <a:latin typeface="微软雅黑" panose="020B0503020204020204" pitchFamily="34" charset="-122"/>
                  <a:ea typeface="微软雅黑" panose="020B0503020204020204" pitchFamily="34" charset="-122"/>
                  <a:sym typeface="Microsoft YaHei" panose="020B0503020204020204" pitchFamily="34" charset="-122"/>
                </a:rPr>
                <a:t>例：通过imei号碰撞的方式，实现精准数据投放到抖音、快手等app进行</a:t>
              </a:r>
              <a:endPara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  <a:sym typeface="Microsoft YaHei" panose="020B0503020204020204" pitchFamily="34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11324" y="7231"/>
              <a:ext cx="683" cy="607"/>
              <a:chOff x="9556" y="5014"/>
              <a:chExt cx="1680" cy="1680"/>
            </a:xfrm>
          </p:grpSpPr>
          <p:sp>
            <p:nvSpPr>
              <p:cNvPr id="87" name="圆角矩形 86"/>
              <p:cNvSpPr/>
              <p:nvPr/>
            </p:nvSpPr>
            <p:spPr>
              <a:xfrm>
                <a:off x="9556" y="5014"/>
                <a:ext cx="1680" cy="1680"/>
              </a:xfrm>
              <a:prstGeom prst="roundRect">
                <a:avLst/>
              </a:prstGeom>
              <a:solidFill>
                <a:srgbClr val="2DA0FF"/>
              </a:solidFill>
              <a:ln w="127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 dirty="0">
                  <a:solidFill>
                    <a:srgbClr val="405F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88" name="KSO_Shape"/>
              <p:cNvSpPr/>
              <p:nvPr/>
            </p:nvSpPr>
            <p:spPr bwMode="auto">
              <a:xfrm>
                <a:off x="9869" y="5443"/>
                <a:ext cx="1055" cy="890"/>
              </a:xfrm>
              <a:custGeom>
                <a:avLst/>
                <a:gdLst>
                  <a:gd name="T0" fmla="*/ 332222 w 2301876"/>
                  <a:gd name="T1" fmla="*/ 1410232 h 1941513"/>
                  <a:gd name="T2" fmla="*/ 321717 w 2301876"/>
                  <a:gd name="T3" fmla="*/ 1470415 h 1941513"/>
                  <a:gd name="T4" fmla="*/ 382384 w 2301876"/>
                  <a:gd name="T5" fmla="*/ 1525343 h 1941513"/>
                  <a:gd name="T6" fmla="*/ 696485 w 2301876"/>
                  <a:gd name="T7" fmla="*/ 1509573 h 1941513"/>
                  <a:gd name="T8" fmla="*/ 723010 w 2301876"/>
                  <a:gd name="T9" fmla="*/ 1444398 h 1941513"/>
                  <a:gd name="T10" fmla="*/ 671273 w 2301876"/>
                  <a:gd name="T11" fmla="*/ 1380797 h 1941513"/>
                  <a:gd name="T12" fmla="*/ 1348867 w 2301876"/>
                  <a:gd name="T13" fmla="*/ 1247408 h 1941513"/>
                  <a:gd name="T14" fmla="*/ 1327043 w 2301876"/>
                  <a:gd name="T15" fmla="*/ 1320445 h 1941513"/>
                  <a:gd name="T16" fmla="*/ 1593934 w 2301876"/>
                  <a:gd name="T17" fmla="*/ 1356438 h 1941513"/>
                  <a:gd name="T18" fmla="*/ 1647838 w 2301876"/>
                  <a:gd name="T19" fmla="*/ 1303105 h 1941513"/>
                  <a:gd name="T20" fmla="*/ 1606030 w 2301876"/>
                  <a:gd name="T21" fmla="*/ 1239789 h 1941513"/>
                  <a:gd name="T22" fmla="*/ 1529191 w 2301876"/>
                  <a:gd name="T23" fmla="*/ 516517 h 1941513"/>
                  <a:gd name="T24" fmla="*/ 1584982 w 2301876"/>
                  <a:gd name="T25" fmla="*/ 576970 h 1941513"/>
                  <a:gd name="T26" fmla="*/ 1601035 w 2301876"/>
                  <a:gd name="T27" fmla="*/ 667649 h 1941513"/>
                  <a:gd name="T28" fmla="*/ 1640510 w 2301876"/>
                  <a:gd name="T29" fmla="*/ 716799 h 1941513"/>
                  <a:gd name="T30" fmla="*/ 1583140 w 2301876"/>
                  <a:gd name="T31" fmla="*/ 840071 h 1941513"/>
                  <a:gd name="T32" fmla="*/ 1691827 w 2301876"/>
                  <a:gd name="T33" fmla="*/ 916820 h 1941513"/>
                  <a:gd name="T34" fmla="*/ 1229710 w 2301876"/>
                  <a:gd name="T35" fmla="*/ 1106063 h 1941513"/>
                  <a:gd name="T36" fmla="*/ 1284448 w 2301876"/>
                  <a:gd name="T37" fmla="*/ 909460 h 1941513"/>
                  <a:gd name="T38" fmla="*/ 1396556 w 2301876"/>
                  <a:gd name="T39" fmla="*/ 836654 h 1941513"/>
                  <a:gd name="T40" fmla="*/ 1335239 w 2301876"/>
                  <a:gd name="T41" fmla="*/ 712857 h 1941513"/>
                  <a:gd name="T42" fmla="*/ 1370240 w 2301876"/>
                  <a:gd name="T43" fmla="*/ 660815 h 1941513"/>
                  <a:gd name="T44" fmla="*/ 1388398 w 2301876"/>
                  <a:gd name="T45" fmla="*/ 571451 h 1941513"/>
                  <a:gd name="T46" fmla="*/ 1446031 w 2301876"/>
                  <a:gd name="T47" fmla="*/ 514152 h 1941513"/>
                  <a:gd name="T48" fmla="*/ 570227 w 2301876"/>
                  <a:gd name="T49" fmla="*/ 477627 h 1941513"/>
                  <a:gd name="T50" fmla="*/ 641756 w 2301876"/>
                  <a:gd name="T51" fmla="*/ 549062 h 1941513"/>
                  <a:gd name="T52" fmla="*/ 661216 w 2301876"/>
                  <a:gd name="T53" fmla="*/ 657005 h 1941513"/>
                  <a:gd name="T54" fmla="*/ 633078 w 2301876"/>
                  <a:gd name="T55" fmla="*/ 739471 h 1941513"/>
                  <a:gd name="T56" fmla="*/ 574697 w 2301876"/>
                  <a:gd name="T57" fmla="*/ 792786 h 1941513"/>
                  <a:gd name="T58" fmla="*/ 708552 w 2301876"/>
                  <a:gd name="T59" fmla="*/ 915697 h 1941513"/>
                  <a:gd name="T60" fmla="*/ 815320 w 2301876"/>
                  <a:gd name="T61" fmla="*/ 1036508 h 1941513"/>
                  <a:gd name="T62" fmla="*/ 222836 w 2301876"/>
                  <a:gd name="T63" fmla="*/ 1047276 h 1941513"/>
                  <a:gd name="T64" fmla="*/ 324870 w 2301876"/>
                  <a:gd name="T65" fmla="*/ 922526 h 1941513"/>
                  <a:gd name="T66" fmla="*/ 473189 w 2301876"/>
                  <a:gd name="T67" fmla="*/ 794886 h 1941513"/>
                  <a:gd name="T68" fmla="*/ 413493 w 2301876"/>
                  <a:gd name="T69" fmla="*/ 744461 h 1941513"/>
                  <a:gd name="T70" fmla="*/ 382462 w 2301876"/>
                  <a:gd name="T71" fmla="*/ 663570 h 1941513"/>
                  <a:gd name="T72" fmla="*/ 397978 w 2301876"/>
                  <a:gd name="T73" fmla="*/ 556154 h 1941513"/>
                  <a:gd name="T74" fmla="*/ 466878 w 2301876"/>
                  <a:gd name="T75" fmla="*/ 480778 h 1941513"/>
                  <a:gd name="T76" fmla="*/ 140242 w 2301876"/>
                  <a:gd name="T77" fmla="*/ 134558 h 1941513"/>
                  <a:gd name="T78" fmla="*/ 133677 w 2301876"/>
                  <a:gd name="T79" fmla="*/ 1210760 h 1941513"/>
                  <a:gd name="T80" fmla="*/ 198545 w 2301876"/>
                  <a:gd name="T81" fmla="*/ 1290654 h 1941513"/>
                  <a:gd name="T82" fmla="*/ 905010 w 2301876"/>
                  <a:gd name="T83" fmla="*/ 1223901 h 1941513"/>
                  <a:gd name="T84" fmla="*/ 906061 w 2301876"/>
                  <a:gd name="T85" fmla="*/ 137186 h 1941513"/>
                  <a:gd name="T86" fmla="*/ 1795088 w 2301876"/>
                  <a:gd name="T87" fmla="*/ 130835 h 1941513"/>
                  <a:gd name="T88" fmla="*/ 1869239 w 2301876"/>
                  <a:gd name="T89" fmla="*/ 166040 h 1941513"/>
                  <a:gd name="T90" fmla="*/ 1904211 w 2301876"/>
                  <a:gd name="T91" fmla="*/ 240391 h 1941513"/>
                  <a:gd name="T92" fmla="*/ 1879757 w 2301876"/>
                  <a:gd name="T93" fmla="*/ 1330166 h 1941513"/>
                  <a:gd name="T94" fmla="*/ 1769057 w 2301876"/>
                  <a:gd name="T95" fmla="*/ 1410033 h 1941513"/>
                  <a:gd name="T96" fmla="*/ 1237904 w 2301876"/>
                  <a:gd name="T97" fmla="*/ 1415550 h 1941513"/>
                  <a:gd name="T98" fmla="*/ 1189785 w 2301876"/>
                  <a:gd name="T99" fmla="*/ 1139429 h 1941513"/>
                  <a:gd name="T100" fmla="*/ 1756435 w 2301876"/>
                  <a:gd name="T101" fmla="*/ 1159921 h 1941513"/>
                  <a:gd name="T102" fmla="*/ 1799821 w 2301876"/>
                  <a:gd name="T103" fmla="*/ 1088198 h 1941513"/>
                  <a:gd name="T104" fmla="*/ 898445 w 2301876"/>
                  <a:gd name="T105" fmla="*/ 262 h 1941513"/>
                  <a:gd name="T106" fmla="*/ 992990 w 2301876"/>
                  <a:gd name="T107" fmla="*/ 39421 h 1941513"/>
                  <a:gd name="T108" fmla="*/ 1041313 w 2301876"/>
                  <a:gd name="T109" fmla="*/ 129302 h 1941513"/>
                  <a:gd name="T110" fmla="*/ 1017414 w 2301876"/>
                  <a:gd name="T111" fmla="*/ 1483030 h 1941513"/>
                  <a:gd name="T112" fmla="*/ 887939 w 2301876"/>
                  <a:gd name="T113" fmla="*/ 1588417 h 1941513"/>
                  <a:gd name="T114" fmla="*/ 200909 w 2301876"/>
                  <a:gd name="T115" fmla="*/ 1599454 h 1941513"/>
                  <a:gd name="T116" fmla="*/ 45959 w 2301876"/>
                  <a:gd name="T117" fmla="*/ 1513779 h 1941513"/>
                  <a:gd name="T118" fmla="*/ 0 w 2301876"/>
                  <a:gd name="T119" fmla="*/ 152429 h 1941513"/>
                  <a:gd name="T120" fmla="*/ 34667 w 2301876"/>
                  <a:gd name="T121" fmla="*/ 55452 h 1941513"/>
                  <a:gd name="T122" fmla="*/ 121596 w 2301876"/>
                  <a:gd name="T123" fmla="*/ 2891 h 194151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301876" h="1941513">
                    <a:moveTo>
                      <a:pt x="475693" y="1664563"/>
                    </a:moveTo>
                    <a:lnTo>
                      <a:pt x="471250" y="1664880"/>
                    </a:lnTo>
                    <a:lnTo>
                      <a:pt x="466490" y="1665198"/>
                    </a:lnTo>
                    <a:lnTo>
                      <a:pt x="462047" y="1665515"/>
                    </a:lnTo>
                    <a:lnTo>
                      <a:pt x="457605" y="1666468"/>
                    </a:lnTo>
                    <a:lnTo>
                      <a:pt x="453162" y="1667421"/>
                    </a:lnTo>
                    <a:lnTo>
                      <a:pt x="449354" y="1668691"/>
                    </a:lnTo>
                    <a:lnTo>
                      <a:pt x="440786" y="1671550"/>
                    </a:lnTo>
                    <a:lnTo>
                      <a:pt x="433170" y="1675679"/>
                    </a:lnTo>
                    <a:lnTo>
                      <a:pt x="425553" y="1680125"/>
                    </a:lnTo>
                    <a:lnTo>
                      <a:pt x="418572" y="1685207"/>
                    </a:lnTo>
                    <a:lnTo>
                      <a:pt x="412542" y="1691241"/>
                    </a:lnTo>
                    <a:lnTo>
                      <a:pt x="406513" y="1697276"/>
                    </a:lnTo>
                    <a:lnTo>
                      <a:pt x="401435" y="1704263"/>
                    </a:lnTo>
                    <a:lnTo>
                      <a:pt x="396993" y="1711886"/>
                    </a:lnTo>
                    <a:lnTo>
                      <a:pt x="392867" y="1719508"/>
                    </a:lnTo>
                    <a:lnTo>
                      <a:pt x="390011" y="1728083"/>
                    </a:lnTo>
                    <a:lnTo>
                      <a:pt x="388742" y="1732212"/>
                    </a:lnTo>
                    <a:lnTo>
                      <a:pt x="387790" y="1736341"/>
                    </a:lnTo>
                    <a:lnTo>
                      <a:pt x="386838" y="1740787"/>
                    </a:lnTo>
                    <a:lnTo>
                      <a:pt x="386203" y="1745552"/>
                    </a:lnTo>
                    <a:lnTo>
                      <a:pt x="385886" y="1749998"/>
                    </a:lnTo>
                    <a:lnTo>
                      <a:pt x="385886" y="1754444"/>
                    </a:lnTo>
                    <a:lnTo>
                      <a:pt x="385886" y="1759209"/>
                    </a:lnTo>
                    <a:lnTo>
                      <a:pt x="386203" y="1763655"/>
                    </a:lnTo>
                    <a:lnTo>
                      <a:pt x="386838" y="1768419"/>
                    </a:lnTo>
                    <a:lnTo>
                      <a:pt x="387790" y="1772865"/>
                    </a:lnTo>
                    <a:lnTo>
                      <a:pt x="388742" y="1776994"/>
                    </a:lnTo>
                    <a:lnTo>
                      <a:pt x="390011" y="1781441"/>
                    </a:lnTo>
                    <a:lnTo>
                      <a:pt x="392867" y="1789698"/>
                    </a:lnTo>
                    <a:lnTo>
                      <a:pt x="396993" y="1797639"/>
                    </a:lnTo>
                    <a:lnTo>
                      <a:pt x="401435" y="1804943"/>
                    </a:lnTo>
                    <a:lnTo>
                      <a:pt x="406513" y="1812248"/>
                    </a:lnTo>
                    <a:lnTo>
                      <a:pt x="412542" y="1818283"/>
                    </a:lnTo>
                    <a:lnTo>
                      <a:pt x="418572" y="1824317"/>
                    </a:lnTo>
                    <a:lnTo>
                      <a:pt x="425553" y="1829399"/>
                    </a:lnTo>
                    <a:lnTo>
                      <a:pt x="433170" y="1833845"/>
                    </a:lnTo>
                    <a:lnTo>
                      <a:pt x="440786" y="1837657"/>
                    </a:lnTo>
                    <a:lnTo>
                      <a:pt x="449354" y="1840515"/>
                    </a:lnTo>
                    <a:lnTo>
                      <a:pt x="453162" y="1842103"/>
                    </a:lnTo>
                    <a:lnTo>
                      <a:pt x="457605" y="1842738"/>
                    </a:lnTo>
                    <a:lnTo>
                      <a:pt x="462047" y="1843374"/>
                    </a:lnTo>
                    <a:lnTo>
                      <a:pt x="466490" y="1844326"/>
                    </a:lnTo>
                    <a:lnTo>
                      <a:pt x="471250" y="1844644"/>
                    </a:lnTo>
                    <a:lnTo>
                      <a:pt x="475693" y="1844644"/>
                    </a:lnTo>
                    <a:lnTo>
                      <a:pt x="784465" y="1844644"/>
                    </a:lnTo>
                    <a:lnTo>
                      <a:pt x="788908" y="1844644"/>
                    </a:lnTo>
                    <a:lnTo>
                      <a:pt x="793668" y="1844326"/>
                    </a:lnTo>
                    <a:lnTo>
                      <a:pt x="798111" y="1843374"/>
                    </a:lnTo>
                    <a:lnTo>
                      <a:pt x="802553" y="1842738"/>
                    </a:lnTo>
                    <a:lnTo>
                      <a:pt x="806996" y="1842103"/>
                    </a:lnTo>
                    <a:lnTo>
                      <a:pt x="811122" y="1840515"/>
                    </a:lnTo>
                    <a:lnTo>
                      <a:pt x="819690" y="1837657"/>
                    </a:lnTo>
                    <a:lnTo>
                      <a:pt x="827306" y="1833845"/>
                    </a:lnTo>
                    <a:lnTo>
                      <a:pt x="834605" y="1829399"/>
                    </a:lnTo>
                    <a:lnTo>
                      <a:pt x="841586" y="1824317"/>
                    </a:lnTo>
                    <a:lnTo>
                      <a:pt x="847933" y="1818283"/>
                    </a:lnTo>
                    <a:lnTo>
                      <a:pt x="853963" y="1812248"/>
                    </a:lnTo>
                    <a:lnTo>
                      <a:pt x="859040" y="1804943"/>
                    </a:lnTo>
                    <a:lnTo>
                      <a:pt x="863483" y="1797639"/>
                    </a:lnTo>
                    <a:lnTo>
                      <a:pt x="867608" y="1789698"/>
                    </a:lnTo>
                    <a:lnTo>
                      <a:pt x="870464" y="1781441"/>
                    </a:lnTo>
                    <a:lnTo>
                      <a:pt x="871734" y="1776994"/>
                    </a:lnTo>
                    <a:lnTo>
                      <a:pt x="872686" y="1772865"/>
                    </a:lnTo>
                    <a:lnTo>
                      <a:pt x="873320" y="1768419"/>
                    </a:lnTo>
                    <a:lnTo>
                      <a:pt x="873638" y="1763655"/>
                    </a:lnTo>
                    <a:lnTo>
                      <a:pt x="874272" y="1759209"/>
                    </a:lnTo>
                    <a:lnTo>
                      <a:pt x="874590" y="1754444"/>
                    </a:lnTo>
                    <a:lnTo>
                      <a:pt x="874272" y="1749998"/>
                    </a:lnTo>
                    <a:lnTo>
                      <a:pt x="873638" y="1745552"/>
                    </a:lnTo>
                    <a:lnTo>
                      <a:pt x="873320" y="1740787"/>
                    </a:lnTo>
                    <a:lnTo>
                      <a:pt x="872686" y="1736341"/>
                    </a:lnTo>
                    <a:lnTo>
                      <a:pt x="871734" y="1732212"/>
                    </a:lnTo>
                    <a:lnTo>
                      <a:pt x="870464" y="1728083"/>
                    </a:lnTo>
                    <a:lnTo>
                      <a:pt x="867608" y="1719508"/>
                    </a:lnTo>
                    <a:lnTo>
                      <a:pt x="863483" y="1711886"/>
                    </a:lnTo>
                    <a:lnTo>
                      <a:pt x="859040" y="1704263"/>
                    </a:lnTo>
                    <a:lnTo>
                      <a:pt x="853963" y="1697276"/>
                    </a:lnTo>
                    <a:lnTo>
                      <a:pt x="847933" y="1691241"/>
                    </a:lnTo>
                    <a:lnTo>
                      <a:pt x="841586" y="1685207"/>
                    </a:lnTo>
                    <a:lnTo>
                      <a:pt x="834605" y="1680125"/>
                    </a:lnTo>
                    <a:lnTo>
                      <a:pt x="827306" y="1675679"/>
                    </a:lnTo>
                    <a:lnTo>
                      <a:pt x="819690" y="1671550"/>
                    </a:lnTo>
                    <a:lnTo>
                      <a:pt x="811122" y="1668691"/>
                    </a:lnTo>
                    <a:lnTo>
                      <a:pt x="806996" y="1667421"/>
                    </a:lnTo>
                    <a:lnTo>
                      <a:pt x="802553" y="1666468"/>
                    </a:lnTo>
                    <a:lnTo>
                      <a:pt x="798111" y="1665515"/>
                    </a:lnTo>
                    <a:lnTo>
                      <a:pt x="793668" y="1665198"/>
                    </a:lnTo>
                    <a:lnTo>
                      <a:pt x="788908" y="1664880"/>
                    </a:lnTo>
                    <a:lnTo>
                      <a:pt x="784465" y="1664563"/>
                    </a:lnTo>
                    <a:lnTo>
                      <a:pt x="475693" y="1664563"/>
                    </a:lnTo>
                    <a:close/>
                    <a:moveTo>
                      <a:pt x="1670551" y="1495108"/>
                    </a:moveTo>
                    <a:lnTo>
                      <a:pt x="1662926" y="1495425"/>
                    </a:lnTo>
                    <a:lnTo>
                      <a:pt x="1655936" y="1496695"/>
                    </a:lnTo>
                    <a:lnTo>
                      <a:pt x="1648946" y="1498283"/>
                    </a:lnTo>
                    <a:lnTo>
                      <a:pt x="1642274" y="1500823"/>
                    </a:lnTo>
                    <a:lnTo>
                      <a:pt x="1636237" y="1503998"/>
                    </a:lnTo>
                    <a:lnTo>
                      <a:pt x="1629882" y="1507490"/>
                    </a:lnTo>
                    <a:lnTo>
                      <a:pt x="1624481" y="1511618"/>
                    </a:lnTo>
                    <a:lnTo>
                      <a:pt x="1619080" y="1516380"/>
                    </a:lnTo>
                    <a:lnTo>
                      <a:pt x="1614631" y="1521778"/>
                    </a:lnTo>
                    <a:lnTo>
                      <a:pt x="1610183" y="1527175"/>
                    </a:lnTo>
                    <a:lnTo>
                      <a:pt x="1606688" y="1533208"/>
                    </a:lnTo>
                    <a:lnTo>
                      <a:pt x="1603511" y="1539240"/>
                    </a:lnTo>
                    <a:lnTo>
                      <a:pt x="1601605" y="1545908"/>
                    </a:lnTo>
                    <a:lnTo>
                      <a:pt x="1599698" y="1552893"/>
                    </a:lnTo>
                    <a:lnTo>
                      <a:pt x="1598427" y="1559878"/>
                    </a:lnTo>
                    <a:lnTo>
                      <a:pt x="1598110" y="1567498"/>
                    </a:lnTo>
                    <a:lnTo>
                      <a:pt x="1598427" y="1574800"/>
                    </a:lnTo>
                    <a:lnTo>
                      <a:pt x="1599698" y="1582103"/>
                    </a:lnTo>
                    <a:lnTo>
                      <a:pt x="1601605" y="1589088"/>
                    </a:lnTo>
                    <a:lnTo>
                      <a:pt x="1603511" y="1595755"/>
                    </a:lnTo>
                    <a:lnTo>
                      <a:pt x="1606688" y="1602105"/>
                    </a:lnTo>
                    <a:lnTo>
                      <a:pt x="1610183" y="1607820"/>
                    </a:lnTo>
                    <a:lnTo>
                      <a:pt x="1614631" y="1613535"/>
                    </a:lnTo>
                    <a:lnTo>
                      <a:pt x="1619080" y="1618615"/>
                    </a:lnTo>
                    <a:lnTo>
                      <a:pt x="1624481" y="1623378"/>
                    </a:lnTo>
                    <a:lnTo>
                      <a:pt x="1629882" y="1627505"/>
                    </a:lnTo>
                    <a:lnTo>
                      <a:pt x="1636237" y="1630998"/>
                    </a:lnTo>
                    <a:lnTo>
                      <a:pt x="1642274" y="1634173"/>
                    </a:lnTo>
                    <a:lnTo>
                      <a:pt x="1648946" y="1636713"/>
                    </a:lnTo>
                    <a:lnTo>
                      <a:pt x="1655936" y="1638300"/>
                    </a:lnTo>
                    <a:lnTo>
                      <a:pt x="1662926" y="1639253"/>
                    </a:lnTo>
                    <a:lnTo>
                      <a:pt x="1670551" y="1639570"/>
                    </a:lnTo>
                    <a:lnTo>
                      <a:pt x="1918697" y="1639570"/>
                    </a:lnTo>
                    <a:lnTo>
                      <a:pt x="1926004" y="1639253"/>
                    </a:lnTo>
                    <a:lnTo>
                      <a:pt x="1933630" y="1638300"/>
                    </a:lnTo>
                    <a:lnTo>
                      <a:pt x="1940620" y="1636713"/>
                    </a:lnTo>
                    <a:lnTo>
                      <a:pt x="1947292" y="1634173"/>
                    </a:lnTo>
                    <a:lnTo>
                      <a:pt x="1953329" y="1630998"/>
                    </a:lnTo>
                    <a:lnTo>
                      <a:pt x="1959366" y="1627505"/>
                    </a:lnTo>
                    <a:lnTo>
                      <a:pt x="1964767" y="1623378"/>
                    </a:lnTo>
                    <a:lnTo>
                      <a:pt x="1970168" y="1618615"/>
                    </a:lnTo>
                    <a:lnTo>
                      <a:pt x="1974934" y="1613535"/>
                    </a:lnTo>
                    <a:lnTo>
                      <a:pt x="1979065" y="1607820"/>
                    </a:lnTo>
                    <a:lnTo>
                      <a:pt x="1982560" y="1602105"/>
                    </a:lnTo>
                    <a:lnTo>
                      <a:pt x="1985419" y="1595755"/>
                    </a:lnTo>
                    <a:lnTo>
                      <a:pt x="1988279" y="1589088"/>
                    </a:lnTo>
                    <a:lnTo>
                      <a:pt x="1989868" y="1582103"/>
                    </a:lnTo>
                    <a:lnTo>
                      <a:pt x="1991138" y="1574800"/>
                    </a:lnTo>
                    <a:lnTo>
                      <a:pt x="1991456" y="1567498"/>
                    </a:lnTo>
                    <a:lnTo>
                      <a:pt x="1991138" y="1559878"/>
                    </a:lnTo>
                    <a:lnTo>
                      <a:pt x="1989868" y="1552893"/>
                    </a:lnTo>
                    <a:lnTo>
                      <a:pt x="1988279" y="1545908"/>
                    </a:lnTo>
                    <a:lnTo>
                      <a:pt x="1985419" y="1539240"/>
                    </a:lnTo>
                    <a:lnTo>
                      <a:pt x="1982560" y="1533208"/>
                    </a:lnTo>
                    <a:lnTo>
                      <a:pt x="1979065" y="1527175"/>
                    </a:lnTo>
                    <a:lnTo>
                      <a:pt x="1974934" y="1521778"/>
                    </a:lnTo>
                    <a:lnTo>
                      <a:pt x="1970168" y="1516380"/>
                    </a:lnTo>
                    <a:lnTo>
                      <a:pt x="1964767" y="1511618"/>
                    </a:lnTo>
                    <a:lnTo>
                      <a:pt x="1959366" y="1507490"/>
                    </a:lnTo>
                    <a:lnTo>
                      <a:pt x="1953329" y="1503998"/>
                    </a:lnTo>
                    <a:lnTo>
                      <a:pt x="1947292" y="1500823"/>
                    </a:lnTo>
                    <a:lnTo>
                      <a:pt x="1940620" y="1498283"/>
                    </a:lnTo>
                    <a:lnTo>
                      <a:pt x="1933630" y="1496695"/>
                    </a:lnTo>
                    <a:lnTo>
                      <a:pt x="1926004" y="1495425"/>
                    </a:lnTo>
                    <a:lnTo>
                      <a:pt x="1918697" y="1495108"/>
                    </a:lnTo>
                    <a:lnTo>
                      <a:pt x="1670551" y="1495108"/>
                    </a:lnTo>
                    <a:close/>
                    <a:moveTo>
                      <a:pt x="1787673" y="611187"/>
                    </a:moveTo>
                    <a:lnTo>
                      <a:pt x="1794669" y="611187"/>
                    </a:lnTo>
                    <a:lnTo>
                      <a:pt x="1801665" y="611187"/>
                    </a:lnTo>
                    <a:lnTo>
                      <a:pt x="1808661" y="612140"/>
                    </a:lnTo>
                    <a:lnTo>
                      <a:pt x="1815338" y="613093"/>
                    </a:lnTo>
                    <a:lnTo>
                      <a:pt x="1822016" y="614681"/>
                    </a:lnTo>
                    <a:lnTo>
                      <a:pt x="1828694" y="616587"/>
                    </a:lnTo>
                    <a:lnTo>
                      <a:pt x="1835372" y="618810"/>
                    </a:lnTo>
                    <a:lnTo>
                      <a:pt x="1841732" y="621352"/>
                    </a:lnTo>
                    <a:lnTo>
                      <a:pt x="1847773" y="624210"/>
                    </a:lnTo>
                    <a:lnTo>
                      <a:pt x="1853815" y="627387"/>
                    </a:lnTo>
                    <a:lnTo>
                      <a:pt x="1859539" y="631198"/>
                    </a:lnTo>
                    <a:lnTo>
                      <a:pt x="1865581" y="635010"/>
                    </a:lnTo>
                    <a:lnTo>
                      <a:pt x="1870987" y="639457"/>
                    </a:lnTo>
                    <a:lnTo>
                      <a:pt x="1876393" y="643904"/>
                    </a:lnTo>
                    <a:lnTo>
                      <a:pt x="1881480" y="648986"/>
                    </a:lnTo>
                    <a:lnTo>
                      <a:pt x="1886568" y="654068"/>
                    </a:lnTo>
                    <a:lnTo>
                      <a:pt x="1891338" y="659151"/>
                    </a:lnTo>
                    <a:lnTo>
                      <a:pt x="1895790" y="665186"/>
                    </a:lnTo>
                    <a:lnTo>
                      <a:pt x="1900242" y="670903"/>
                    </a:lnTo>
                    <a:lnTo>
                      <a:pt x="1904376" y="677256"/>
                    </a:lnTo>
                    <a:lnTo>
                      <a:pt x="1908192" y="683609"/>
                    </a:lnTo>
                    <a:lnTo>
                      <a:pt x="1911690" y="690597"/>
                    </a:lnTo>
                    <a:lnTo>
                      <a:pt x="1915188" y="697267"/>
                    </a:lnTo>
                    <a:lnTo>
                      <a:pt x="1918049" y="704255"/>
                    </a:lnTo>
                    <a:lnTo>
                      <a:pt x="1920593" y="711561"/>
                    </a:lnTo>
                    <a:lnTo>
                      <a:pt x="1923137" y="718867"/>
                    </a:lnTo>
                    <a:lnTo>
                      <a:pt x="1925363" y="726808"/>
                    </a:lnTo>
                    <a:lnTo>
                      <a:pt x="1927271" y="734431"/>
                    </a:lnTo>
                    <a:lnTo>
                      <a:pt x="1928861" y="742690"/>
                    </a:lnTo>
                    <a:lnTo>
                      <a:pt x="1929815" y="750631"/>
                    </a:lnTo>
                    <a:lnTo>
                      <a:pt x="1930451" y="758889"/>
                    </a:lnTo>
                    <a:lnTo>
                      <a:pt x="1931405" y="767466"/>
                    </a:lnTo>
                    <a:lnTo>
                      <a:pt x="1931405" y="775724"/>
                    </a:lnTo>
                    <a:lnTo>
                      <a:pt x="1931723" y="784301"/>
                    </a:lnTo>
                    <a:lnTo>
                      <a:pt x="1932359" y="791924"/>
                    </a:lnTo>
                    <a:lnTo>
                      <a:pt x="1933313" y="799865"/>
                    </a:lnTo>
                    <a:lnTo>
                      <a:pt x="1934585" y="806853"/>
                    </a:lnTo>
                    <a:lnTo>
                      <a:pt x="1936175" y="813206"/>
                    </a:lnTo>
                    <a:lnTo>
                      <a:pt x="1938401" y="819241"/>
                    </a:lnTo>
                    <a:lnTo>
                      <a:pt x="1940627" y="824958"/>
                    </a:lnTo>
                    <a:lnTo>
                      <a:pt x="1943171" y="830041"/>
                    </a:lnTo>
                    <a:lnTo>
                      <a:pt x="1945715" y="834805"/>
                    </a:lnTo>
                    <a:lnTo>
                      <a:pt x="1948576" y="839252"/>
                    </a:lnTo>
                    <a:lnTo>
                      <a:pt x="1951756" y="843381"/>
                    </a:lnTo>
                    <a:lnTo>
                      <a:pt x="1954936" y="846875"/>
                    </a:lnTo>
                    <a:lnTo>
                      <a:pt x="1958116" y="850687"/>
                    </a:lnTo>
                    <a:lnTo>
                      <a:pt x="1961614" y="853546"/>
                    </a:lnTo>
                    <a:lnTo>
                      <a:pt x="1965430" y="856087"/>
                    </a:lnTo>
                    <a:lnTo>
                      <a:pt x="1968610" y="858946"/>
                    </a:lnTo>
                    <a:lnTo>
                      <a:pt x="1975606" y="862757"/>
                    </a:lnTo>
                    <a:lnTo>
                      <a:pt x="1982284" y="866251"/>
                    </a:lnTo>
                    <a:lnTo>
                      <a:pt x="1988643" y="868475"/>
                    </a:lnTo>
                    <a:lnTo>
                      <a:pt x="1994049" y="869745"/>
                    </a:lnTo>
                    <a:lnTo>
                      <a:pt x="1998819" y="871016"/>
                    </a:lnTo>
                    <a:lnTo>
                      <a:pt x="2002635" y="871334"/>
                    </a:lnTo>
                    <a:lnTo>
                      <a:pt x="2005815" y="871651"/>
                    </a:lnTo>
                    <a:lnTo>
                      <a:pt x="2005815" y="932320"/>
                    </a:lnTo>
                    <a:lnTo>
                      <a:pt x="1841096" y="932320"/>
                    </a:lnTo>
                    <a:lnTo>
                      <a:pt x="1841096" y="997119"/>
                    </a:lnTo>
                    <a:lnTo>
                      <a:pt x="1853815" y="999025"/>
                    </a:lnTo>
                    <a:lnTo>
                      <a:pt x="1865899" y="1001566"/>
                    </a:lnTo>
                    <a:lnTo>
                      <a:pt x="1877983" y="1004107"/>
                    </a:lnTo>
                    <a:lnTo>
                      <a:pt x="1890066" y="1007601"/>
                    </a:lnTo>
                    <a:lnTo>
                      <a:pt x="1901514" y="1011095"/>
                    </a:lnTo>
                    <a:lnTo>
                      <a:pt x="1912962" y="1015224"/>
                    </a:lnTo>
                    <a:lnTo>
                      <a:pt x="1923773" y="1019354"/>
                    </a:lnTo>
                    <a:lnTo>
                      <a:pt x="1934903" y="1024118"/>
                    </a:lnTo>
                    <a:lnTo>
                      <a:pt x="1945715" y="1029200"/>
                    </a:lnTo>
                    <a:lnTo>
                      <a:pt x="1956208" y="1034918"/>
                    </a:lnTo>
                    <a:lnTo>
                      <a:pt x="1966384" y="1040635"/>
                    </a:lnTo>
                    <a:lnTo>
                      <a:pt x="1976242" y="1046988"/>
                    </a:lnTo>
                    <a:lnTo>
                      <a:pt x="1986099" y="1053659"/>
                    </a:lnTo>
                    <a:lnTo>
                      <a:pt x="1995321" y="1060329"/>
                    </a:lnTo>
                    <a:lnTo>
                      <a:pt x="2003907" y="1067635"/>
                    </a:lnTo>
                    <a:lnTo>
                      <a:pt x="2012811" y="1074940"/>
                    </a:lnTo>
                    <a:lnTo>
                      <a:pt x="2021396" y="1082881"/>
                    </a:lnTo>
                    <a:lnTo>
                      <a:pt x="2029028" y="1090822"/>
                    </a:lnTo>
                    <a:lnTo>
                      <a:pt x="2036978" y="1099081"/>
                    </a:lnTo>
                    <a:lnTo>
                      <a:pt x="2044292" y="1107975"/>
                    </a:lnTo>
                    <a:lnTo>
                      <a:pt x="2051288" y="1116551"/>
                    </a:lnTo>
                    <a:lnTo>
                      <a:pt x="2057965" y="1125445"/>
                    </a:lnTo>
                    <a:lnTo>
                      <a:pt x="2064325" y="1135292"/>
                    </a:lnTo>
                    <a:lnTo>
                      <a:pt x="2069731" y="1144821"/>
                    </a:lnTo>
                    <a:lnTo>
                      <a:pt x="2075455" y="1154350"/>
                    </a:lnTo>
                    <a:lnTo>
                      <a:pt x="2080225" y="1164515"/>
                    </a:lnTo>
                    <a:lnTo>
                      <a:pt x="2084995" y="1174679"/>
                    </a:lnTo>
                    <a:lnTo>
                      <a:pt x="2089128" y="1185161"/>
                    </a:lnTo>
                    <a:lnTo>
                      <a:pt x="2092626" y="1195643"/>
                    </a:lnTo>
                    <a:lnTo>
                      <a:pt x="2095488" y="1206761"/>
                    </a:lnTo>
                    <a:lnTo>
                      <a:pt x="2098668" y="1217560"/>
                    </a:lnTo>
                    <a:lnTo>
                      <a:pt x="2100894" y="1228995"/>
                    </a:lnTo>
                    <a:lnTo>
                      <a:pt x="2103438" y="1336675"/>
                    </a:lnTo>
                    <a:lnTo>
                      <a:pt x="1485900" y="1336675"/>
                    </a:lnTo>
                    <a:lnTo>
                      <a:pt x="1488444" y="1228995"/>
                    </a:lnTo>
                    <a:lnTo>
                      <a:pt x="1490670" y="1217560"/>
                    </a:lnTo>
                    <a:lnTo>
                      <a:pt x="1493214" y="1206761"/>
                    </a:lnTo>
                    <a:lnTo>
                      <a:pt x="1496712" y="1195643"/>
                    </a:lnTo>
                    <a:lnTo>
                      <a:pt x="1500210" y="1185161"/>
                    </a:lnTo>
                    <a:lnTo>
                      <a:pt x="1504343" y="1174679"/>
                    </a:lnTo>
                    <a:lnTo>
                      <a:pt x="1508795" y="1164515"/>
                    </a:lnTo>
                    <a:lnTo>
                      <a:pt x="1513565" y="1154350"/>
                    </a:lnTo>
                    <a:lnTo>
                      <a:pt x="1519289" y="1144821"/>
                    </a:lnTo>
                    <a:lnTo>
                      <a:pt x="1525013" y="1135292"/>
                    </a:lnTo>
                    <a:lnTo>
                      <a:pt x="1531055" y="1125763"/>
                    </a:lnTo>
                    <a:lnTo>
                      <a:pt x="1537732" y="1116551"/>
                    </a:lnTo>
                    <a:lnTo>
                      <a:pt x="1544728" y="1107975"/>
                    </a:lnTo>
                    <a:lnTo>
                      <a:pt x="1552042" y="1099081"/>
                    </a:lnTo>
                    <a:lnTo>
                      <a:pt x="1559674" y="1090822"/>
                    </a:lnTo>
                    <a:lnTo>
                      <a:pt x="1567942" y="1082881"/>
                    </a:lnTo>
                    <a:lnTo>
                      <a:pt x="1576209" y="1074940"/>
                    </a:lnTo>
                    <a:lnTo>
                      <a:pt x="1584795" y="1067635"/>
                    </a:lnTo>
                    <a:lnTo>
                      <a:pt x="1593699" y="1060329"/>
                    </a:lnTo>
                    <a:lnTo>
                      <a:pt x="1603239" y="1053659"/>
                    </a:lnTo>
                    <a:lnTo>
                      <a:pt x="1613096" y="1046988"/>
                    </a:lnTo>
                    <a:lnTo>
                      <a:pt x="1622954" y="1040635"/>
                    </a:lnTo>
                    <a:lnTo>
                      <a:pt x="1632812" y="1034918"/>
                    </a:lnTo>
                    <a:lnTo>
                      <a:pt x="1643305" y="1029200"/>
                    </a:lnTo>
                    <a:lnTo>
                      <a:pt x="1654117" y="1024118"/>
                    </a:lnTo>
                    <a:lnTo>
                      <a:pt x="1664929" y="1019671"/>
                    </a:lnTo>
                    <a:lnTo>
                      <a:pt x="1676058" y="1015224"/>
                    </a:lnTo>
                    <a:lnTo>
                      <a:pt x="1687506" y="1011095"/>
                    </a:lnTo>
                    <a:lnTo>
                      <a:pt x="1699272" y="1007601"/>
                    </a:lnTo>
                    <a:lnTo>
                      <a:pt x="1711355" y="1004107"/>
                    </a:lnTo>
                    <a:lnTo>
                      <a:pt x="1723439" y="1001566"/>
                    </a:lnTo>
                    <a:lnTo>
                      <a:pt x="1735523" y="999025"/>
                    </a:lnTo>
                    <a:lnTo>
                      <a:pt x="1747924" y="997119"/>
                    </a:lnTo>
                    <a:lnTo>
                      <a:pt x="1747924" y="932320"/>
                    </a:lnTo>
                    <a:lnTo>
                      <a:pt x="1583205" y="932320"/>
                    </a:lnTo>
                    <a:lnTo>
                      <a:pt x="1583205" y="871651"/>
                    </a:lnTo>
                    <a:lnTo>
                      <a:pt x="1586385" y="871334"/>
                    </a:lnTo>
                    <a:lnTo>
                      <a:pt x="1590201" y="870698"/>
                    </a:lnTo>
                    <a:lnTo>
                      <a:pt x="1594971" y="869110"/>
                    </a:lnTo>
                    <a:lnTo>
                      <a:pt x="1600377" y="867204"/>
                    </a:lnTo>
                    <a:lnTo>
                      <a:pt x="1606736" y="864663"/>
                    </a:lnTo>
                    <a:lnTo>
                      <a:pt x="1613414" y="861487"/>
                    </a:lnTo>
                    <a:lnTo>
                      <a:pt x="1620410" y="857358"/>
                    </a:lnTo>
                    <a:lnTo>
                      <a:pt x="1624226" y="854816"/>
                    </a:lnTo>
                    <a:lnTo>
                      <a:pt x="1627406" y="851958"/>
                    </a:lnTo>
                    <a:lnTo>
                      <a:pt x="1630586" y="848464"/>
                    </a:lnTo>
                    <a:lnTo>
                      <a:pt x="1634084" y="845287"/>
                    </a:lnTo>
                    <a:lnTo>
                      <a:pt x="1637264" y="841476"/>
                    </a:lnTo>
                    <a:lnTo>
                      <a:pt x="1640444" y="837346"/>
                    </a:lnTo>
                    <a:lnTo>
                      <a:pt x="1643305" y="832899"/>
                    </a:lnTo>
                    <a:lnTo>
                      <a:pt x="1646167" y="828135"/>
                    </a:lnTo>
                    <a:lnTo>
                      <a:pt x="1648393" y="823052"/>
                    </a:lnTo>
                    <a:lnTo>
                      <a:pt x="1650619" y="817653"/>
                    </a:lnTo>
                    <a:lnTo>
                      <a:pt x="1652845" y="811617"/>
                    </a:lnTo>
                    <a:lnTo>
                      <a:pt x="1654435" y="805265"/>
                    </a:lnTo>
                    <a:lnTo>
                      <a:pt x="1655707" y="798594"/>
                    </a:lnTo>
                    <a:lnTo>
                      <a:pt x="1656979" y="791289"/>
                    </a:lnTo>
                    <a:lnTo>
                      <a:pt x="1657297" y="783983"/>
                    </a:lnTo>
                    <a:lnTo>
                      <a:pt x="1657615" y="775724"/>
                    </a:lnTo>
                    <a:lnTo>
                      <a:pt x="1657933" y="767466"/>
                    </a:lnTo>
                    <a:lnTo>
                      <a:pt x="1658569" y="758889"/>
                    </a:lnTo>
                    <a:lnTo>
                      <a:pt x="1659205" y="750631"/>
                    </a:lnTo>
                    <a:lnTo>
                      <a:pt x="1660477" y="742690"/>
                    </a:lnTo>
                    <a:lnTo>
                      <a:pt x="1662067" y="734431"/>
                    </a:lnTo>
                    <a:lnTo>
                      <a:pt x="1663975" y="726808"/>
                    </a:lnTo>
                    <a:lnTo>
                      <a:pt x="1666201" y="718867"/>
                    </a:lnTo>
                    <a:lnTo>
                      <a:pt x="1668427" y="711561"/>
                    </a:lnTo>
                    <a:lnTo>
                      <a:pt x="1671289" y="704255"/>
                    </a:lnTo>
                    <a:lnTo>
                      <a:pt x="1674151" y="697267"/>
                    </a:lnTo>
                    <a:lnTo>
                      <a:pt x="1677648" y="690597"/>
                    </a:lnTo>
                    <a:lnTo>
                      <a:pt x="1680828" y="683609"/>
                    </a:lnTo>
                    <a:lnTo>
                      <a:pt x="1684962" y="677256"/>
                    </a:lnTo>
                    <a:lnTo>
                      <a:pt x="1689096" y="670903"/>
                    </a:lnTo>
                    <a:lnTo>
                      <a:pt x="1693230" y="665186"/>
                    </a:lnTo>
                    <a:lnTo>
                      <a:pt x="1698000" y="659151"/>
                    </a:lnTo>
                    <a:lnTo>
                      <a:pt x="1702770" y="654068"/>
                    </a:lnTo>
                    <a:lnTo>
                      <a:pt x="1707540" y="648986"/>
                    </a:lnTo>
                    <a:lnTo>
                      <a:pt x="1712627" y="643904"/>
                    </a:lnTo>
                    <a:lnTo>
                      <a:pt x="1718351" y="639457"/>
                    </a:lnTo>
                    <a:lnTo>
                      <a:pt x="1723757" y="635010"/>
                    </a:lnTo>
                    <a:lnTo>
                      <a:pt x="1729163" y="631198"/>
                    </a:lnTo>
                    <a:lnTo>
                      <a:pt x="1735205" y="627387"/>
                    </a:lnTo>
                    <a:lnTo>
                      <a:pt x="1741565" y="624210"/>
                    </a:lnTo>
                    <a:lnTo>
                      <a:pt x="1747288" y="621352"/>
                    </a:lnTo>
                    <a:lnTo>
                      <a:pt x="1753966" y="618810"/>
                    </a:lnTo>
                    <a:lnTo>
                      <a:pt x="1760326" y="616587"/>
                    </a:lnTo>
                    <a:lnTo>
                      <a:pt x="1767004" y="614681"/>
                    </a:lnTo>
                    <a:lnTo>
                      <a:pt x="1773682" y="613093"/>
                    </a:lnTo>
                    <a:lnTo>
                      <a:pt x="1780677" y="612140"/>
                    </a:lnTo>
                    <a:lnTo>
                      <a:pt x="1787673" y="611187"/>
                    </a:lnTo>
                    <a:close/>
                    <a:moveTo>
                      <a:pt x="630238" y="565150"/>
                    </a:moveTo>
                    <a:lnTo>
                      <a:pt x="639136" y="565468"/>
                    </a:lnTo>
                    <a:lnTo>
                      <a:pt x="647397" y="566420"/>
                    </a:lnTo>
                    <a:lnTo>
                      <a:pt x="655977" y="567372"/>
                    </a:lnTo>
                    <a:lnTo>
                      <a:pt x="664557" y="569276"/>
                    </a:lnTo>
                    <a:lnTo>
                      <a:pt x="672501" y="571498"/>
                    </a:lnTo>
                    <a:lnTo>
                      <a:pt x="680762" y="574354"/>
                    </a:lnTo>
                    <a:lnTo>
                      <a:pt x="689024" y="577211"/>
                    </a:lnTo>
                    <a:lnTo>
                      <a:pt x="696333" y="581020"/>
                    </a:lnTo>
                    <a:lnTo>
                      <a:pt x="703959" y="585463"/>
                    </a:lnTo>
                    <a:lnTo>
                      <a:pt x="711268" y="589907"/>
                    </a:lnTo>
                    <a:lnTo>
                      <a:pt x="718258" y="594667"/>
                    </a:lnTo>
                    <a:lnTo>
                      <a:pt x="725249" y="600063"/>
                    </a:lnTo>
                    <a:lnTo>
                      <a:pt x="731922" y="605776"/>
                    </a:lnTo>
                    <a:lnTo>
                      <a:pt x="738278" y="611489"/>
                    </a:lnTo>
                    <a:lnTo>
                      <a:pt x="744633" y="618154"/>
                    </a:lnTo>
                    <a:lnTo>
                      <a:pt x="750353" y="624820"/>
                    </a:lnTo>
                    <a:lnTo>
                      <a:pt x="756072" y="632437"/>
                    </a:lnTo>
                    <a:lnTo>
                      <a:pt x="761474" y="639737"/>
                    </a:lnTo>
                    <a:lnTo>
                      <a:pt x="766241" y="647354"/>
                    </a:lnTo>
                    <a:lnTo>
                      <a:pt x="771007" y="655289"/>
                    </a:lnTo>
                    <a:lnTo>
                      <a:pt x="775456" y="663541"/>
                    </a:lnTo>
                    <a:lnTo>
                      <a:pt x="779587" y="672111"/>
                    </a:lnTo>
                    <a:lnTo>
                      <a:pt x="783400" y="680998"/>
                    </a:lnTo>
                    <a:lnTo>
                      <a:pt x="786895" y="690202"/>
                    </a:lnTo>
                    <a:lnTo>
                      <a:pt x="790073" y="699406"/>
                    </a:lnTo>
                    <a:lnTo>
                      <a:pt x="792615" y="708611"/>
                    </a:lnTo>
                    <a:lnTo>
                      <a:pt x="794839" y="718450"/>
                    </a:lnTo>
                    <a:lnTo>
                      <a:pt x="796746" y="728606"/>
                    </a:lnTo>
                    <a:lnTo>
                      <a:pt x="798017" y="738445"/>
                    </a:lnTo>
                    <a:lnTo>
                      <a:pt x="799288" y="748919"/>
                    </a:lnTo>
                    <a:lnTo>
                      <a:pt x="799923" y="759076"/>
                    </a:lnTo>
                    <a:lnTo>
                      <a:pt x="800241" y="769550"/>
                    </a:lnTo>
                    <a:lnTo>
                      <a:pt x="799923" y="777802"/>
                    </a:lnTo>
                    <a:lnTo>
                      <a:pt x="799606" y="786054"/>
                    </a:lnTo>
                    <a:lnTo>
                      <a:pt x="798970" y="793989"/>
                    </a:lnTo>
                    <a:lnTo>
                      <a:pt x="798017" y="801923"/>
                    </a:lnTo>
                    <a:lnTo>
                      <a:pt x="797064" y="809541"/>
                    </a:lnTo>
                    <a:lnTo>
                      <a:pt x="795475" y="817476"/>
                    </a:lnTo>
                    <a:lnTo>
                      <a:pt x="793568" y="825093"/>
                    </a:lnTo>
                    <a:lnTo>
                      <a:pt x="791979" y="832710"/>
                    </a:lnTo>
                    <a:lnTo>
                      <a:pt x="789755" y="840328"/>
                    </a:lnTo>
                    <a:lnTo>
                      <a:pt x="787531" y="847310"/>
                    </a:lnTo>
                    <a:lnTo>
                      <a:pt x="784671" y="854293"/>
                    </a:lnTo>
                    <a:lnTo>
                      <a:pt x="781811" y="861276"/>
                    </a:lnTo>
                    <a:lnTo>
                      <a:pt x="778951" y="868258"/>
                    </a:lnTo>
                    <a:lnTo>
                      <a:pt x="775456" y="874923"/>
                    </a:lnTo>
                    <a:lnTo>
                      <a:pt x="772278" y="880954"/>
                    </a:lnTo>
                    <a:lnTo>
                      <a:pt x="768465" y="887619"/>
                    </a:lnTo>
                    <a:lnTo>
                      <a:pt x="764970" y="893649"/>
                    </a:lnTo>
                    <a:lnTo>
                      <a:pt x="760839" y="899680"/>
                    </a:lnTo>
                    <a:lnTo>
                      <a:pt x="756708" y="905393"/>
                    </a:lnTo>
                    <a:lnTo>
                      <a:pt x="752259" y="911106"/>
                    </a:lnTo>
                    <a:lnTo>
                      <a:pt x="747810" y="916501"/>
                    </a:lnTo>
                    <a:lnTo>
                      <a:pt x="743044" y="921580"/>
                    </a:lnTo>
                    <a:lnTo>
                      <a:pt x="738278" y="926341"/>
                    </a:lnTo>
                    <a:lnTo>
                      <a:pt x="733193" y="931101"/>
                    </a:lnTo>
                    <a:lnTo>
                      <a:pt x="728109" y="936180"/>
                    </a:lnTo>
                    <a:lnTo>
                      <a:pt x="722707" y="939988"/>
                    </a:lnTo>
                    <a:lnTo>
                      <a:pt x="717305" y="944114"/>
                    </a:lnTo>
                    <a:lnTo>
                      <a:pt x="711903" y="948241"/>
                    </a:lnTo>
                    <a:lnTo>
                      <a:pt x="706183" y="951414"/>
                    </a:lnTo>
                    <a:lnTo>
                      <a:pt x="700464" y="954906"/>
                    </a:lnTo>
                    <a:lnTo>
                      <a:pt x="694426" y="958080"/>
                    </a:lnTo>
                    <a:lnTo>
                      <a:pt x="688071" y="960619"/>
                    </a:lnTo>
                    <a:lnTo>
                      <a:pt x="688071" y="1044727"/>
                    </a:lnTo>
                    <a:lnTo>
                      <a:pt x="703641" y="1047266"/>
                    </a:lnTo>
                    <a:lnTo>
                      <a:pt x="718894" y="1050440"/>
                    </a:lnTo>
                    <a:lnTo>
                      <a:pt x="733829" y="1053614"/>
                    </a:lnTo>
                    <a:lnTo>
                      <a:pt x="748764" y="1057740"/>
                    </a:lnTo>
                    <a:lnTo>
                      <a:pt x="763063" y="1062184"/>
                    </a:lnTo>
                    <a:lnTo>
                      <a:pt x="777045" y="1066945"/>
                    </a:lnTo>
                    <a:lnTo>
                      <a:pt x="791026" y="1072340"/>
                    </a:lnTo>
                    <a:lnTo>
                      <a:pt x="804690" y="1078371"/>
                    </a:lnTo>
                    <a:lnTo>
                      <a:pt x="818036" y="1085036"/>
                    </a:lnTo>
                    <a:lnTo>
                      <a:pt x="831064" y="1091701"/>
                    </a:lnTo>
                    <a:lnTo>
                      <a:pt x="843775" y="1099001"/>
                    </a:lnTo>
                    <a:lnTo>
                      <a:pt x="856167" y="1106618"/>
                    </a:lnTo>
                    <a:lnTo>
                      <a:pt x="867925" y="1114871"/>
                    </a:lnTo>
                    <a:lnTo>
                      <a:pt x="879682" y="1123440"/>
                    </a:lnTo>
                    <a:lnTo>
                      <a:pt x="890804" y="1132010"/>
                    </a:lnTo>
                    <a:lnTo>
                      <a:pt x="901925" y="1141214"/>
                    </a:lnTo>
                    <a:lnTo>
                      <a:pt x="912094" y="1151370"/>
                    </a:lnTo>
                    <a:lnTo>
                      <a:pt x="921944" y="1161210"/>
                    </a:lnTo>
                    <a:lnTo>
                      <a:pt x="931795" y="1171683"/>
                    </a:lnTo>
                    <a:lnTo>
                      <a:pt x="940692" y="1182157"/>
                    </a:lnTo>
                    <a:lnTo>
                      <a:pt x="949272" y="1193266"/>
                    </a:lnTo>
                    <a:lnTo>
                      <a:pt x="957534" y="1204692"/>
                    </a:lnTo>
                    <a:lnTo>
                      <a:pt x="965160" y="1216118"/>
                    </a:lnTo>
                    <a:lnTo>
                      <a:pt x="972151" y="1227862"/>
                    </a:lnTo>
                    <a:lnTo>
                      <a:pt x="979142" y="1240557"/>
                    </a:lnTo>
                    <a:lnTo>
                      <a:pt x="985179" y="1252618"/>
                    </a:lnTo>
                    <a:lnTo>
                      <a:pt x="991217" y="1265631"/>
                    </a:lnTo>
                    <a:lnTo>
                      <a:pt x="995983" y="1278327"/>
                    </a:lnTo>
                    <a:lnTo>
                      <a:pt x="1000749" y="1291657"/>
                    </a:lnTo>
                    <a:lnTo>
                      <a:pt x="1004880" y="1304988"/>
                    </a:lnTo>
                    <a:lnTo>
                      <a:pt x="1008058" y="1318635"/>
                    </a:lnTo>
                    <a:lnTo>
                      <a:pt x="1010600" y="1332600"/>
                    </a:lnTo>
                    <a:lnTo>
                      <a:pt x="1014413" y="1484313"/>
                    </a:lnTo>
                    <a:lnTo>
                      <a:pt x="246063" y="1484313"/>
                    </a:lnTo>
                    <a:lnTo>
                      <a:pt x="249876" y="1332600"/>
                    </a:lnTo>
                    <a:lnTo>
                      <a:pt x="252419" y="1318635"/>
                    </a:lnTo>
                    <a:lnTo>
                      <a:pt x="255596" y="1304988"/>
                    </a:lnTo>
                    <a:lnTo>
                      <a:pt x="259727" y="1291657"/>
                    </a:lnTo>
                    <a:lnTo>
                      <a:pt x="264176" y="1278327"/>
                    </a:lnTo>
                    <a:lnTo>
                      <a:pt x="269260" y="1265631"/>
                    </a:lnTo>
                    <a:lnTo>
                      <a:pt x="275297" y="1252618"/>
                    </a:lnTo>
                    <a:lnTo>
                      <a:pt x="281017" y="1240557"/>
                    </a:lnTo>
                    <a:lnTo>
                      <a:pt x="288008" y="1227862"/>
                    </a:lnTo>
                    <a:lnTo>
                      <a:pt x="294999" y="1216118"/>
                    </a:lnTo>
                    <a:lnTo>
                      <a:pt x="302943" y="1204692"/>
                    </a:lnTo>
                    <a:lnTo>
                      <a:pt x="310887" y="1193266"/>
                    </a:lnTo>
                    <a:lnTo>
                      <a:pt x="319784" y="1182157"/>
                    </a:lnTo>
                    <a:lnTo>
                      <a:pt x="328682" y="1171683"/>
                    </a:lnTo>
                    <a:lnTo>
                      <a:pt x="338214" y="1161210"/>
                    </a:lnTo>
                    <a:lnTo>
                      <a:pt x="348383" y="1151370"/>
                    </a:lnTo>
                    <a:lnTo>
                      <a:pt x="358869" y="1141214"/>
                    </a:lnTo>
                    <a:lnTo>
                      <a:pt x="369673" y="1132010"/>
                    </a:lnTo>
                    <a:lnTo>
                      <a:pt x="380795" y="1123440"/>
                    </a:lnTo>
                    <a:lnTo>
                      <a:pt x="392552" y="1114871"/>
                    </a:lnTo>
                    <a:lnTo>
                      <a:pt x="404309" y="1106618"/>
                    </a:lnTo>
                    <a:lnTo>
                      <a:pt x="417020" y="1099001"/>
                    </a:lnTo>
                    <a:lnTo>
                      <a:pt x="429412" y="1091701"/>
                    </a:lnTo>
                    <a:lnTo>
                      <a:pt x="442441" y="1085036"/>
                    </a:lnTo>
                    <a:lnTo>
                      <a:pt x="455787" y="1078371"/>
                    </a:lnTo>
                    <a:lnTo>
                      <a:pt x="469450" y="1072340"/>
                    </a:lnTo>
                    <a:lnTo>
                      <a:pt x="483432" y="1066945"/>
                    </a:lnTo>
                    <a:lnTo>
                      <a:pt x="497413" y="1062184"/>
                    </a:lnTo>
                    <a:lnTo>
                      <a:pt x="511713" y="1057740"/>
                    </a:lnTo>
                    <a:lnTo>
                      <a:pt x="526648" y="1053614"/>
                    </a:lnTo>
                    <a:lnTo>
                      <a:pt x="541582" y="1050440"/>
                    </a:lnTo>
                    <a:lnTo>
                      <a:pt x="556835" y="1047266"/>
                    </a:lnTo>
                    <a:lnTo>
                      <a:pt x="571770" y="1044727"/>
                    </a:lnTo>
                    <a:lnTo>
                      <a:pt x="571770" y="960619"/>
                    </a:lnTo>
                    <a:lnTo>
                      <a:pt x="566050" y="958080"/>
                    </a:lnTo>
                    <a:lnTo>
                      <a:pt x="560013" y="954906"/>
                    </a:lnTo>
                    <a:lnTo>
                      <a:pt x="554293" y="951414"/>
                    </a:lnTo>
                    <a:lnTo>
                      <a:pt x="548573" y="948241"/>
                    </a:lnTo>
                    <a:lnTo>
                      <a:pt x="543171" y="944114"/>
                    </a:lnTo>
                    <a:lnTo>
                      <a:pt x="537452" y="939988"/>
                    </a:lnTo>
                    <a:lnTo>
                      <a:pt x="532367" y="935545"/>
                    </a:lnTo>
                    <a:lnTo>
                      <a:pt x="527283" y="931101"/>
                    </a:lnTo>
                    <a:lnTo>
                      <a:pt x="522199" y="926341"/>
                    </a:lnTo>
                    <a:lnTo>
                      <a:pt x="517433" y="921580"/>
                    </a:lnTo>
                    <a:lnTo>
                      <a:pt x="512348" y="916501"/>
                    </a:lnTo>
                    <a:lnTo>
                      <a:pt x="507900" y="911106"/>
                    </a:lnTo>
                    <a:lnTo>
                      <a:pt x="503769" y="905393"/>
                    </a:lnTo>
                    <a:lnTo>
                      <a:pt x="499638" y="899680"/>
                    </a:lnTo>
                    <a:lnTo>
                      <a:pt x="495507" y="893649"/>
                    </a:lnTo>
                    <a:lnTo>
                      <a:pt x="491694" y="887302"/>
                    </a:lnTo>
                    <a:lnTo>
                      <a:pt x="488198" y="880954"/>
                    </a:lnTo>
                    <a:lnTo>
                      <a:pt x="484385" y="874923"/>
                    </a:lnTo>
                    <a:lnTo>
                      <a:pt x="481525" y="868258"/>
                    </a:lnTo>
                    <a:lnTo>
                      <a:pt x="478665" y="861276"/>
                    </a:lnTo>
                    <a:lnTo>
                      <a:pt x="475488" y="854293"/>
                    </a:lnTo>
                    <a:lnTo>
                      <a:pt x="472946" y="847310"/>
                    </a:lnTo>
                    <a:lnTo>
                      <a:pt x="470404" y="839693"/>
                    </a:lnTo>
                    <a:lnTo>
                      <a:pt x="468497" y="832393"/>
                    </a:lnTo>
                    <a:lnTo>
                      <a:pt x="466273" y="825093"/>
                    </a:lnTo>
                    <a:lnTo>
                      <a:pt x="465002" y="817476"/>
                    </a:lnTo>
                    <a:lnTo>
                      <a:pt x="463413" y="809541"/>
                    </a:lnTo>
                    <a:lnTo>
                      <a:pt x="462142" y="801923"/>
                    </a:lnTo>
                    <a:lnTo>
                      <a:pt x="461189" y="793989"/>
                    </a:lnTo>
                    <a:lnTo>
                      <a:pt x="460871" y="786054"/>
                    </a:lnTo>
                    <a:lnTo>
                      <a:pt x="460235" y="777802"/>
                    </a:lnTo>
                    <a:lnTo>
                      <a:pt x="460235" y="769550"/>
                    </a:lnTo>
                    <a:lnTo>
                      <a:pt x="460553" y="759076"/>
                    </a:lnTo>
                    <a:lnTo>
                      <a:pt x="460871" y="748919"/>
                    </a:lnTo>
                    <a:lnTo>
                      <a:pt x="461824" y="738445"/>
                    </a:lnTo>
                    <a:lnTo>
                      <a:pt x="463413" y="728606"/>
                    </a:lnTo>
                    <a:lnTo>
                      <a:pt x="465637" y="718450"/>
                    </a:lnTo>
                    <a:lnTo>
                      <a:pt x="467862" y="708611"/>
                    </a:lnTo>
                    <a:lnTo>
                      <a:pt x="470404" y="699406"/>
                    </a:lnTo>
                    <a:lnTo>
                      <a:pt x="473264" y="690202"/>
                    </a:lnTo>
                    <a:lnTo>
                      <a:pt x="477077" y="680998"/>
                    </a:lnTo>
                    <a:lnTo>
                      <a:pt x="480890" y="672111"/>
                    </a:lnTo>
                    <a:lnTo>
                      <a:pt x="484703" y="663541"/>
                    </a:lnTo>
                    <a:lnTo>
                      <a:pt x="489152" y="655289"/>
                    </a:lnTo>
                    <a:lnTo>
                      <a:pt x="493918" y="647354"/>
                    </a:lnTo>
                    <a:lnTo>
                      <a:pt x="498685" y="639737"/>
                    </a:lnTo>
                    <a:lnTo>
                      <a:pt x="504404" y="632437"/>
                    </a:lnTo>
                    <a:lnTo>
                      <a:pt x="509806" y="624820"/>
                    </a:lnTo>
                    <a:lnTo>
                      <a:pt x="515844" y="618154"/>
                    </a:lnTo>
                    <a:lnTo>
                      <a:pt x="522199" y="611489"/>
                    </a:lnTo>
                    <a:lnTo>
                      <a:pt x="528236" y="605776"/>
                    </a:lnTo>
                    <a:lnTo>
                      <a:pt x="534909" y="600063"/>
                    </a:lnTo>
                    <a:lnTo>
                      <a:pt x="541900" y="594667"/>
                    </a:lnTo>
                    <a:lnTo>
                      <a:pt x="548891" y="589907"/>
                    </a:lnTo>
                    <a:lnTo>
                      <a:pt x="556517" y="585463"/>
                    </a:lnTo>
                    <a:lnTo>
                      <a:pt x="564144" y="581020"/>
                    </a:lnTo>
                    <a:lnTo>
                      <a:pt x="571770" y="577211"/>
                    </a:lnTo>
                    <a:lnTo>
                      <a:pt x="579714" y="574354"/>
                    </a:lnTo>
                    <a:lnTo>
                      <a:pt x="587658" y="571498"/>
                    </a:lnTo>
                    <a:lnTo>
                      <a:pt x="595920" y="569276"/>
                    </a:lnTo>
                    <a:lnTo>
                      <a:pt x="604499" y="567372"/>
                    </a:lnTo>
                    <a:lnTo>
                      <a:pt x="612761" y="566420"/>
                    </a:lnTo>
                    <a:lnTo>
                      <a:pt x="621659" y="565468"/>
                    </a:lnTo>
                    <a:lnTo>
                      <a:pt x="630238" y="565150"/>
                    </a:lnTo>
                    <a:close/>
                    <a:moveTo>
                      <a:pt x="181836" y="158167"/>
                    </a:moveTo>
                    <a:lnTo>
                      <a:pt x="178980" y="158484"/>
                    </a:lnTo>
                    <a:lnTo>
                      <a:pt x="176441" y="159119"/>
                    </a:lnTo>
                    <a:lnTo>
                      <a:pt x="173902" y="160390"/>
                    </a:lnTo>
                    <a:lnTo>
                      <a:pt x="171681" y="161343"/>
                    </a:lnTo>
                    <a:lnTo>
                      <a:pt x="169459" y="162613"/>
                    </a:lnTo>
                    <a:lnTo>
                      <a:pt x="167238" y="163884"/>
                    </a:lnTo>
                    <a:lnTo>
                      <a:pt x="165651" y="165789"/>
                    </a:lnTo>
                    <a:lnTo>
                      <a:pt x="164065" y="167695"/>
                    </a:lnTo>
                    <a:lnTo>
                      <a:pt x="162478" y="169918"/>
                    </a:lnTo>
                    <a:lnTo>
                      <a:pt x="161209" y="171824"/>
                    </a:lnTo>
                    <a:lnTo>
                      <a:pt x="159939" y="174364"/>
                    </a:lnTo>
                    <a:lnTo>
                      <a:pt x="159305" y="176588"/>
                    </a:lnTo>
                    <a:lnTo>
                      <a:pt x="158352" y="179128"/>
                    </a:lnTo>
                    <a:lnTo>
                      <a:pt x="158035" y="181669"/>
                    </a:lnTo>
                    <a:lnTo>
                      <a:pt x="157718" y="184210"/>
                    </a:lnTo>
                    <a:lnTo>
                      <a:pt x="157718" y="1440334"/>
                    </a:lnTo>
                    <a:lnTo>
                      <a:pt x="158352" y="1447639"/>
                    </a:lnTo>
                    <a:lnTo>
                      <a:pt x="159622" y="1454944"/>
                    </a:lnTo>
                    <a:lnTo>
                      <a:pt x="161526" y="1463202"/>
                    </a:lnTo>
                    <a:lnTo>
                      <a:pt x="164065" y="1471142"/>
                    </a:lnTo>
                    <a:lnTo>
                      <a:pt x="167238" y="1479717"/>
                    </a:lnTo>
                    <a:lnTo>
                      <a:pt x="171363" y="1488610"/>
                    </a:lnTo>
                    <a:lnTo>
                      <a:pt x="175806" y="1497185"/>
                    </a:lnTo>
                    <a:lnTo>
                      <a:pt x="181201" y="1506078"/>
                    </a:lnTo>
                    <a:lnTo>
                      <a:pt x="187230" y="1514336"/>
                    </a:lnTo>
                    <a:lnTo>
                      <a:pt x="193577" y="1522594"/>
                    </a:lnTo>
                    <a:lnTo>
                      <a:pt x="200876" y="1530534"/>
                    </a:lnTo>
                    <a:lnTo>
                      <a:pt x="208492" y="1538156"/>
                    </a:lnTo>
                    <a:lnTo>
                      <a:pt x="216743" y="1545143"/>
                    </a:lnTo>
                    <a:lnTo>
                      <a:pt x="225629" y="1551178"/>
                    </a:lnTo>
                    <a:lnTo>
                      <a:pt x="230389" y="1554354"/>
                    </a:lnTo>
                    <a:lnTo>
                      <a:pt x="235149" y="1557212"/>
                    </a:lnTo>
                    <a:lnTo>
                      <a:pt x="239909" y="1559753"/>
                    </a:lnTo>
                    <a:lnTo>
                      <a:pt x="244669" y="1561976"/>
                    </a:lnTo>
                    <a:lnTo>
                      <a:pt x="1018979" y="1561976"/>
                    </a:lnTo>
                    <a:lnTo>
                      <a:pt x="1018979" y="1559436"/>
                    </a:lnTo>
                    <a:lnTo>
                      <a:pt x="1028182" y="1554354"/>
                    </a:lnTo>
                    <a:lnTo>
                      <a:pt x="1037068" y="1548637"/>
                    </a:lnTo>
                    <a:lnTo>
                      <a:pt x="1045636" y="1542603"/>
                    </a:lnTo>
                    <a:lnTo>
                      <a:pt x="1053252" y="1535298"/>
                    </a:lnTo>
                    <a:lnTo>
                      <a:pt x="1060551" y="1527993"/>
                    </a:lnTo>
                    <a:lnTo>
                      <a:pt x="1067532" y="1520370"/>
                    </a:lnTo>
                    <a:lnTo>
                      <a:pt x="1073879" y="1512113"/>
                    </a:lnTo>
                    <a:lnTo>
                      <a:pt x="1079908" y="1504173"/>
                    </a:lnTo>
                    <a:lnTo>
                      <a:pt x="1084986" y="1495597"/>
                    </a:lnTo>
                    <a:lnTo>
                      <a:pt x="1089429" y="1487022"/>
                    </a:lnTo>
                    <a:lnTo>
                      <a:pt x="1093554" y="1479082"/>
                    </a:lnTo>
                    <a:lnTo>
                      <a:pt x="1096728" y="1470507"/>
                    </a:lnTo>
                    <a:lnTo>
                      <a:pt x="1099266" y="1462884"/>
                    </a:lnTo>
                    <a:lnTo>
                      <a:pt x="1101170" y="1454626"/>
                    </a:lnTo>
                    <a:lnTo>
                      <a:pt x="1102122" y="1447321"/>
                    </a:lnTo>
                    <a:lnTo>
                      <a:pt x="1102757" y="1440334"/>
                    </a:lnTo>
                    <a:lnTo>
                      <a:pt x="1102757" y="184210"/>
                    </a:lnTo>
                    <a:lnTo>
                      <a:pt x="1102122" y="181669"/>
                    </a:lnTo>
                    <a:lnTo>
                      <a:pt x="1101805" y="179128"/>
                    </a:lnTo>
                    <a:lnTo>
                      <a:pt x="1101170" y="176588"/>
                    </a:lnTo>
                    <a:lnTo>
                      <a:pt x="1100536" y="174364"/>
                    </a:lnTo>
                    <a:lnTo>
                      <a:pt x="1099266" y="171824"/>
                    </a:lnTo>
                    <a:lnTo>
                      <a:pt x="1097997" y="169918"/>
                    </a:lnTo>
                    <a:lnTo>
                      <a:pt x="1096410" y="167695"/>
                    </a:lnTo>
                    <a:lnTo>
                      <a:pt x="1094824" y="165789"/>
                    </a:lnTo>
                    <a:lnTo>
                      <a:pt x="1092919" y="163884"/>
                    </a:lnTo>
                    <a:lnTo>
                      <a:pt x="1090698" y="162613"/>
                    </a:lnTo>
                    <a:lnTo>
                      <a:pt x="1088794" y="161343"/>
                    </a:lnTo>
                    <a:lnTo>
                      <a:pt x="1086573" y="160390"/>
                    </a:lnTo>
                    <a:lnTo>
                      <a:pt x="1083716" y="159119"/>
                    </a:lnTo>
                    <a:lnTo>
                      <a:pt x="1081178" y="158484"/>
                    </a:lnTo>
                    <a:lnTo>
                      <a:pt x="1078639" y="158167"/>
                    </a:lnTo>
                    <a:lnTo>
                      <a:pt x="1076100" y="158167"/>
                    </a:lnTo>
                    <a:lnTo>
                      <a:pt x="184374" y="158167"/>
                    </a:lnTo>
                    <a:lnTo>
                      <a:pt x="181836" y="158167"/>
                    </a:lnTo>
                    <a:close/>
                    <a:moveTo>
                      <a:pt x="1414463" y="157162"/>
                    </a:moveTo>
                    <a:lnTo>
                      <a:pt x="2153497" y="157162"/>
                    </a:lnTo>
                    <a:lnTo>
                      <a:pt x="2161123" y="157162"/>
                    </a:lnTo>
                    <a:lnTo>
                      <a:pt x="2169066" y="158114"/>
                    </a:lnTo>
                    <a:lnTo>
                      <a:pt x="2176374" y="158749"/>
                    </a:lnTo>
                    <a:lnTo>
                      <a:pt x="2183364" y="160337"/>
                    </a:lnTo>
                    <a:lnTo>
                      <a:pt x="2190671" y="161924"/>
                    </a:lnTo>
                    <a:lnTo>
                      <a:pt x="2197661" y="163829"/>
                    </a:lnTo>
                    <a:lnTo>
                      <a:pt x="2204651" y="166052"/>
                    </a:lnTo>
                    <a:lnTo>
                      <a:pt x="2211324" y="168909"/>
                    </a:lnTo>
                    <a:lnTo>
                      <a:pt x="2217996" y="172084"/>
                    </a:lnTo>
                    <a:lnTo>
                      <a:pt x="2224350" y="174942"/>
                    </a:lnTo>
                    <a:lnTo>
                      <a:pt x="2230387" y="178752"/>
                    </a:lnTo>
                    <a:lnTo>
                      <a:pt x="2236424" y="182562"/>
                    </a:lnTo>
                    <a:lnTo>
                      <a:pt x="2242461" y="186689"/>
                    </a:lnTo>
                    <a:lnTo>
                      <a:pt x="2247862" y="191134"/>
                    </a:lnTo>
                    <a:lnTo>
                      <a:pt x="2253264" y="195579"/>
                    </a:lnTo>
                    <a:lnTo>
                      <a:pt x="2258665" y="200659"/>
                    </a:lnTo>
                    <a:lnTo>
                      <a:pt x="2263431" y="206057"/>
                    </a:lnTo>
                    <a:lnTo>
                      <a:pt x="2268197" y="211137"/>
                    </a:lnTo>
                    <a:lnTo>
                      <a:pt x="2272645" y="216852"/>
                    </a:lnTo>
                    <a:lnTo>
                      <a:pt x="2276776" y="222567"/>
                    </a:lnTo>
                    <a:lnTo>
                      <a:pt x="2280270" y="228917"/>
                    </a:lnTo>
                    <a:lnTo>
                      <a:pt x="2284083" y="234949"/>
                    </a:lnTo>
                    <a:lnTo>
                      <a:pt x="2287261" y="241299"/>
                    </a:lnTo>
                    <a:lnTo>
                      <a:pt x="2290438" y="247967"/>
                    </a:lnTo>
                    <a:lnTo>
                      <a:pt x="2292980" y="254634"/>
                    </a:lnTo>
                    <a:lnTo>
                      <a:pt x="2295204" y="261619"/>
                    </a:lnTo>
                    <a:lnTo>
                      <a:pt x="2297428" y="268604"/>
                    </a:lnTo>
                    <a:lnTo>
                      <a:pt x="2298699" y="275589"/>
                    </a:lnTo>
                    <a:lnTo>
                      <a:pt x="2300287" y="282892"/>
                    </a:lnTo>
                    <a:lnTo>
                      <a:pt x="2300923" y="290512"/>
                    </a:lnTo>
                    <a:lnTo>
                      <a:pt x="2301876" y="297814"/>
                    </a:lnTo>
                    <a:lnTo>
                      <a:pt x="2301876" y="305434"/>
                    </a:lnTo>
                    <a:lnTo>
                      <a:pt x="2301876" y="1484630"/>
                    </a:lnTo>
                    <a:lnTo>
                      <a:pt x="2301876" y="1497013"/>
                    </a:lnTo>
                    <a:lnTo>
                      <a:pt x="2300923" y="1509078"/>
                    </a:lnTo>
                    <a:lnTo>
                      <a:pt x="2299652" y="1521143"/>
                    </a:lnTo>
                    <a:lnTo>
                      <a:pt x="2298063" y="1533208"/>
                    </a:lnTo>
                    <a:lnTo>
                      <a:pt x="2295839" y="1544638"/>
                    </a:lnTo>
                    <a:lnTo>
                      <a:pt x="2292980" y="1555433"/>
                    </a:lnTo>
                    <a:lnTo>
                      <a:pt x="2289802" y="1566545"/>
                    </a:lnTo>
                    <a:lnTo>
                      <a:pt x="2285990" y="1577340"/>
                    </a:lnTo>
                    <a:lnTo>
                      <a:pt x="2281859" y="1587500"/>
                    </a:lnTo>
                    <a:lnTo>
                      <a:pt x="2277093" y="1597660"/>
                    </a:lnTo>
                    <a:lnTo>
                      <a:pt x="2271374" y="1607503"/>
                    </a:lnTo>
                    <a:lnTo>
                      <a:pt x="2265655" y="1616710"/>
                    </a:lnTo>
                    <a:lnTo>
                      <a:pt x="2259300" y="1625918"/>
                    </a:lnTo>
                    <a:lnTo>
                      <a:pt x="2252310" y="1634808"/>
                    </a:lnTo>
                    <a:lnTo>
                      <a:pt x="2244685" y="1643063"/>
                    </a:lnTo>
                    <a:lnTo>
                      <a:pt x="2236424" y="1651000"/>
                    </a:lnTo>
                    <a:lnTo>
                      <a:pt x="2227846" y="1658938"/>
                    </a:lnTo>
                    <a:lnTo>
                      <a:pt x="2218631" y="1665923"/>
                    </a:lnTo>
                    <a:lnTo>
                      <a:pt x="2208782" y="1672908"/>
                    </a:lnTo>
                    <a:lnTo>
                      <a:pt x="2198297" y="1678940"/>
                    </a:lnTo>
                    <a:lnTo>
                      <a:pt x="2187494" y="1684973"/>
                    </a:lnTo>
                    <a:lnTo>
                      <a:pt x="2176056" y="1690370"/>
                    </a:lnTo>
                    <a:lnTo>
                      <a:pt x="2163664" y="1695450"/>
                    </a:lnTo>
                    <a:lnTo>
                      <a:pt x="2150955" y="1700213"/>
                    </a:lnTo>
                    <a:lnTo>
                      <a:pt x="2137611" y="1704023"/>
                    </a:lnTo>
                    <a:lnTo>
                      <a:pt x="2123631" y="1707515"/>
                    </a:lnTo>
                    <a:lnTo>
                      <a:pt x="2108698" y="1710373"/>
                    </a:lnTo>
                    <a:lnTo>
                      <a:pt x="2093764" y="1712913"/>
                    </a:lnTo>
                    <a:lnTo>
                      <a:pt x="2077878" y="1715135"/>
                    </a:lnTo>
                    <a:lnTo>
                      <a:pt x="2061038" y="1716405"/>
                    </a:lnTo>
                    <a:lnTo>
                      <a:pt x="2044199" y="1717358"/>
                    </a:lnTo>
                    <a:lnTo>
                      <a:pt x="2026406" y="1717675"/>
                    </a:lnTo>
                    <a:lnTo>
                      <a:pt x="1563159" y="1717675"/>
                    </a:lnTo>
                    <a:lnTo>
                      <a:pt x="1551721" y="1717358"/>
                    </a:lnTo>
                    <a:lnTo>
                      <a:pt x="1540601" y="1716723"/>
                    </a:lnTo>
                    <a:lnTo>
                      <a:pt x="1529163" y="1715453"/>
                    </a:lnTo>
                    <a:lnTo>
                      <a:pt x="1518042" y="1714500"/>
                    </a:lnTo>
                    <a:lnTo>
                      <a:pt x="1506922" y="1712913"/>
                    </a:lnTo>
                    <a:lnTo>
                      <a:pt x="1495801" y="1710690"/>
                    </a:lnTo>
                    <a:lnTo>
                      <a:pt x="1485634" y="1709103"/>
                    </a:lnTo>
                    <a:lnTo>
                      <a:pt x="1475149" y="1706880"/>
                    </a:lnTo>
                    <a:lnTo>
                      <a:pt x="1456085" y="1701800"/>
                    </a:lnTo>
                    <a:lnTo>
                      <a:pt x="1439246" y="1697038"/>
                    </a:lnTo>
                    <a:lnTo>
                      <a:pt x="1424948" y="1692593"/>
                    </a:lnTo>
                    <a:lnTo>
                      <a:pt x="1414463" y="1688783"/>
                    </a:lnTo>
                    <a:lnTo>
                      <a:pt x="1414463" y="1342708"/>
                    </a:lnTo>
                    <a:lnTo>
                      <a:pt x="1416687" y="1347470"/>
                    </a:lnTo>
                    <a:lnTo>
                      <a:pt x="1419229" y="1352233"/>
                    </a:lnTo>
                    <a:lnTo>
                      <a:pt x="1422088" y="1357630"/>
                    </a:lnTo>
                    <a:lnTo>
                      <a:pt x="1425583" y="1362393"/>
                    </a:lnTo>
                    <a:lnTo>
                      <a:pt x="1429078" y="1367473"/>
                    </a:lnTo>
                    <a:lnTo>
                      <a:pt x="1433209" y="1372235"/>
                    </a:lnTo>
                    <a:lnTo>
                      <a:pt x="1437657" y="1376998"/>
                    </a:lnTo>
                    <a:lnTo>
                      <a:pt x="1442105" y="1381760"/>
                    </a:lnTo>
                    <a:lnTo>
                      <a:pt x="1446871" y="1386523"/>
                    </a:lnTo>
                    <a:lnTo>
                      <a:pt x="1451637" y="1390968"/>
                    </a:lnTo>
                    <a:lnTo>
                      <a:pt x="1456721" y="1395413"/>
                    </a:lnTo>
                    <a:lnTo>
                      <a:pt x="1462440" y="1399540"/>
                    </a:lnTo>
                    <a:lnTo>
                      <a:pt x="1467523" y="1403350"/>
                    </a:lnTo>
                    <a:lnTo>
                      <a:pt x="1472925" y="1406525"/>
                    </a:lnTo>
                    <a:lnTo>
                      <a:pt x="1478644" y="1410018"/>
                    </a:lnTo>
                    <a:lnTo>
                      <a:pt x="1484045" y="1412558"/>
                    </a:lnTo>
                    <a:lnTo>
                      <a:pt x="1484045" y="1413510"/>
                    </a:lnTo>
                    <a:lnTo>
                      <a:pt x="2108062" y="1413510"/>
                    </a:lnTo>
                    <a:lnTo>
                      <a:pt x="2108062" y="1410335"/>
                    </a:lnTo>
                    <a:lnTo>
                      <a:pt x="2115370" y="1406208"/>
                    </a:lnTo>
                    <a:lnTo>
                      <a:pt x="2122360" y="1401763"/>
                    </a:lnTo>
                    <a:lnTo>
                      <a:pt x="2129032" y="1396683"/>
                    </a:lnTo>
                    <a:lnTo>
                      <a:pt x="2135387" y="1390968"/>
                    </a:lnTo>
                    <a:lnTo>
                      <a:pt x="2141106" y="1385253"/>
                    </a:lnTo>
                    <a:lnTo>
                      <a:pt x="2146825" y="1378903"/>
                    </a:lnTo>
                    <a:lnTo>
                      <a:pt x="2151909" y="1372235"/>
                    </a:lnTo>
                    <a:lnTo>
                      <a:pt x="2156357" y="1365568"/>
                    </a:lnTo>
                    <a:lnTo>
                      <a:pt x="2160805" y="1358900"/>
                    </a:lnTo>
                    <a:lnTo>
                      <a:pt x="2163982" y="1352233"/>
                    </a:lnTo>
                    <a:lnTo>
                      <a:pt x="2167477" y="1345883"/>
                    </a:lnTo>
                    <a:lnTo>
                      <a:pt x="2170019" y="1339215"/>
                    </a:lnTo>
                    <a:lnTo>
                      <a:pt x="2172243" y="1332865"/>
                    </a:lnTo>
                    <a:lnTo>
                      <a:pt x="2173832" y="1326515"/>
                    </a:lnTo>
                    <a:lnTo>
                      <a:pt x="2174467" y="1320800"/>
                    </a:lnTo>
                    <a:lnTo>
                      <a:pt x="2174785" y="1315085"/>
                    </a:lnTo>
                    <a:lnTo>
                      <a:pt x="2174785" y="305434"/>
                    </a:lnTo>
                    <a:lnTo>
                      <a:pt x="2174467" y="301307"/>
                    </a:lnTo>
                    <a:lnTo>
                      <a:pt x="2172879" y="297497"/>
                    </a:lnTo>
                    <a:lnTo>
                      <a:pt x="2171290" y="293687"/>
                    </a:lnTo>
                    <a:lnTo>
                      <a:pt x="2168430" y="290829"/>
                    </a:lnTo>
                    <a:lnTo>
                      <a:pt x="2165571" y="288289"/>
                    </a:lnTo>
                    <a:lnTo>
                      <a:pt x="2162076" y="286067"/>
                    </a:lnTo>
                    <a:lnTo>
                      <a:pt x="2157945" y="284797"/>
                    </a:lnTo>
                    <a:lnTo>
                      <a:pt x="2153497" y="284479"/>
                    </a:lnTo>
                    <a:lnTo>
                      <a:pt x="1414463" y="284479"/>
                    </a:lnTo>
                    <a:lnTo>
                      <a:pt x="1414463" y="157162"/>
                    </a:lnTo>
                    <a:close/>
                    <a:moveTo>
                      <a:pt x="184374" y="0"/>
                    </a:moveTo>
                    <a:lnTo>
                      <a:pt x="1076100" y="0"/>
                    </a:lnTo>
                    <a:lnTo>
                      <a:pt x="1085621" y="317"/>
                    </a:lnTo>
                    <a:lnTo>
                      <a:pt x="1094824" y="953"/>
                    </a:lnTo>
                    <a:lnTo>
                      <a:pt x="1104026" y="1905"/>
                    </a:lnTo>
                    <a:lnTo>
                      <a:pt x="1113229" y="3494"/>
                    </a:lnTo>
                    <a:lnTo>
                      <a:pt x="1122115" y="5717"/>
                    </a:lnTo>
                    <a:lnTo>
                      <a:pt x="1131000" y="8258"/>
                    </a:lnTo>
                    <a:lnTo>
                      <a:pt x="1139568" y="11434"/>
                    </a:lnTo>
                    <a:lnTo>
                      <a:pt x="1147502" y="14610"/>
                    </a:lnTo>
                    <a:lnTo>
                      <a:pt x="1156070" y="18421"/>
                    </a:lnTo>
                    <a:lnTo>
                      <a:pt x="1163686" y="22232"/>
                    </a:lnTo>
                    <a:lnTo>
                      <a:pt x="1171620" y="26679"/>
                    </a:lnTo>
                    <a:lnTo>
                      <a:pt x="1178919" y="31443"/>
                    </a:lnTo>
                    <a:lnTo>
                      <a:pt x="1186217" y="36842"/>
                    </a:lnTo>
                    <a:lnTo>
                      <a:pt x="1193199" y="42241"/>
                    </a:lnTo>
                    <a:lnTo>
                      <a:pt x="1199863" y="47640"/>
                    </a:lnTo>
                    <a:lnTo>
                      <a:pt x="1206210" y="53993"/>
                    </a:lnTo>
                    <a:lnTo>
                      <a:pt x="1212557" y="60345"/>
                    </a:lnTo>
                    <a:lnTo>
                      <a:pt x="1218269" y="67014"/>
                    </a:lnTo>
                    <a:lnTo>
                      <a:pt x="1223981" y="74002"/>
                    </a:lnTo>
                    <a:lnTo>
                      <a:pt x="1229058" y="81306"/>
                    </a:lnTo>
                    <a:lnTo>
                      <a:pt x="1233818" y="88611"/>
                    </a:lnTo>
                    <a:lnTo>
                      <a:pt x="1238261" y="96551"/>
                    </a:lnTo>
                    <a:lnTo>
                      <a:pt x="1242387" y="104492"/>
                    </a:lnTo>
                    <a:lnTo>
                      <a:pt x="1245877" y="112749"/>
                    </a:lnTo>
                    <a:lnTo>
                      <a:pt x="1249368" y="121325"/>
                    </a:lnTo>
                    <a:lnTo>
                      <a:pt x="1252224" y="129582"/>
                    </a:lnTo>
                    <a:lnTo>
                      <a:pt x="1254446" y="138475"/>
                    </a:lnTo>
                    <a:lnTo>
                      <a:pt x="1256667" y="147368"/>
                    </a:lnTo>
                    <a:lnTo>
                      <a:pt x="1258254" y="156261"/>
                    </a:lnTo>
                    <a:lnTo>
                      <a:pt x="1259523" y="165472"/>
                    </a:lnTo>
                    <a:lnTo>
                      <a:pt x="1259840" y="175000"/>
                    </a:lnTo>
                    <a:lnTo>
                      <a:pt x="1260475" y="184210"/>
                    </a:lnTo>
                    <a:lnTo>
                      <a:pt x="1260475" y="1651541"/>
                    </a:lnTo>
                    <a:lnTo>
                      <a:pt x="1259840" y="1667103"/>
                    </a:lnTo>
                    <a:lnTo>
                      <a:pt x="1259206" y="1682348"/>
                    </a:lnTo>
                    <a:lnTo>
                      <a:pt x="1257936" y="1696958"/>
                    </a:lnTo>
                    <a:lnTo>
                      <a:pt x="1255715" y="1711886"/>
                    </a:lnTo>
                    <a:lnTo>
                      <a:pt x="1252542" y="1725860"/>
                    </a:lnTo>
                    <a:lnTo>
                      <a:pt x="1249368" y="1739835"/>
                    </a:lnTo>
                    <a:lnTo>
                      <a:pt x="1245243" y="1753492"/>
                    </a:lnTo>
                    <a:lnTo>
                      <a:pt x="1240483" y="1766831"/>
                    </a:lnTo>
                    <a:lnTo>
                      <a:pt x="1235405" y="1779535"/>
                    </a:lnTo>
                    <a:lnTo>
                      <a:pt x="1229376" y="1792239"/>
                    </a:lnTo>
                    <a:lnTo>
                      <a:pt x="1222712" y="1804308"/>
                    </a:lnTo>
                    <a:lnTo>
                      <a:pt x="1215413" y="1816060"/>
                    </a:lnTo>
                    <a:lnTo>
                      <a:pt x="1207162" y="1827493"/>
                    </a:lnTo>
                    <a:lnTo>
                      <a:pt x="1198594" y="1838292"/>
                    </a:lnTo>
                    <a:lnTo>
                      <a:pt x="1189391" y="1848773"/>
                    </a:lnTo>
                    <a:lnTo>
                      <a:pt x="1179236" y="1858619"/>
                    </a:lnTo>
                    <a:lnTo>
                      <a:pt x="1168129" y="1868147"/>
                    </a:lnTo>
                    <a:lnTo>
                      <a:pt x="1156705" y="1877040"/>
                    </a:lnTo>
                    <a:lnTo>
                      <a:pt x="1144646" y="1885615"/>
                    </a:lnTo>
                    <a:lnTo>
                      <a:pt x="1131635" y="1893555"/>
                    </a:lnTo>
                    <a:lnTo>
                      <a:pt x="1117989" y="1900860"/>
                    </a:lnTo>
                    <a:lnTo>
                      <a:pt x="1103709" y="1907530"/>
                    </a:lnTo>
                    <a:lnTo>
                      <a:pt x="1088794" y="1913882"/>
                    </a:lnTo>
                    <a:lnTo>
                      <a:pt x="1072927" y="1919599"/>
                    </a:lnTo>
                    <a:lnTo>
                      <a:pt x="1056108" y="1924680"/>
                    </a:lnTo>
                    <a:lnTo>
                      <a:pt x="1038654" y="1929127"/>
                    </a:lnTo>
                    <a:lnTo>
                      <a:pt x="1020566" y="1932620"/>
                    </a:lnTo>
                    <a:lnTo>
                      <a:pt x="1001526" y="1936114"/>
                    </a:lnTo>
                    <a:lnTo>
                      <a:pt x="981851" y="1938337"/>
                    </a:lnTo>
                    <a:lnTo>
                      <a:pt x="961541" y="1940243"/>
                    </a:lnTo>
                    <a:lnTo>
                      <a:pt x="940279" y="1941196"/>
                    </a:lnTo>
                    <a:lnTo>
                      <a:pt x="918065" y="1941513"/>
                    </a:lnTo>
                    <a:lnTo>
                      <a:pt x="342410" y="1941513"/>
                    </a:lnTo>
                    <a:lnTo>
                      <a:pt x="321148" y="1941196"/>
                    </a:lnTo>
                    <a:lnTo>
                      <a:pt x="300839" y="1940243"/>
                    </a:lnTo>
                    <a:lnTo>
                      <a:pt x="280846" y="1938337"/>
                    </a:lnTo>
                    <a:lnTo>
                      <a:pt x="261806" y="1936114"/>
                    </a:lnTo>
                    <a:lnTo>
                      <a:pt x="242765" y="1932938"/>
                    </a:lnTo>
                    <a:lnTo>
                      <a:pt x="225311" y="1929444"/>
                    </a:lnTo>
                    <a:lnTo>
                      <a:pt x="208175" y="1924998"/>
                    </a:lnTo>
                    <a:lnTo>
                      <a:pt x="191673" y="1920234"/>
                    </a:lnTo>
                    <a:lnTo>
                      <a:pt x="175806" y="1914517"/>
                    </a:lnTo>
                    <a:lnTo>
                      <a:pt x="160574" y="1908800"/>
                    </a:lnTo>
                    <a:lnTo>
                      <a:pt x="146294" y="1902130"/>
                    </a:lnTo>
                    <a:lnTo>
                      <a:pt x="132648" y="1894825"/>
                    </a:lnTo>
                    <a:lnTo>
                      <a:pt x="119954" y="1886885"/>
                    </a:lnTo>
                    <a:lnTo>
                      <a:pt x="107261" y="1878628"/>
                    </a:lnTo>
                    <a:lnTo>
                      <a:pt x="95836" y="1869735"/>
                    </a:lnTo>
                    <a:lnTo>
                      <a:pt x="84730" y="1860524"/>
                    </a:lnTo>
                    <a:lnTo>
                      <a:pt x="74575" y="1850361"/>
                    </a:lnTo>
                    <a:lnTo>
                      <a:pt x="64737" y="1840198"/>
                    </a:lnTo>
                    <a:lnTo>
                      <a:pt x="55534" y="1829399"/>
                    </a:lnTo>
                    <a:lnTo>
                      <a:pt x="47601" y="1817965"/>
                    </a:lnTo>
                    <a:lnTo>
                      <a:pt x="39985" y="1806532"/>
                    </a:lnTo>
                    <a:lnTo>
                      <a:pt x="32686" y="1794463"/>
                    </a:lnTo>
                    <a:lnTo>
                      <a:pt x="26656" y="1781758"/>
                    </a:lnTo>
                    <a:lnTo>
                      <a:pt x="20944" y="1768419"/>
                    </a:lnTo>
                    <a:lnTo>
                      <a:pt x="16184" y="1755397"/>
                    </a:lnTo>
                    <a:lnTo>
                      <a:pt x="11741" y="1741740"/>
                    </a:lnTo>
                    <a:lnTo>
                      <a:pt x="8251" y="1727131"/>
                    </a:lnTo>
                    <a:lnTo>
                      <a:pt x="5077" y="1712838"/>
                    </a:lnTo>
                    <a:lnTo>
                      <a:pt x="2856" y="1698229"/>
                    </a:lnTo>
                    <a:lnTo>
                      <a:pt x="1269" y="1682984"/>
                    </a:lnTo>
                    <a:lnTo>
                      <a:pt x="317" y="1667421"/>
                    </a:lnTo>
                    <a:lnTo>
                      <a:pt x="0" y="1651541"/>
                    </a:lnTo>
                    <a:lnTo>
                      <a:pt x="0" y="184210"/>
                    </a:lnTo>
                    <a:lnTo>
                      <a:pt x="0" y="175000"/>
                    </a:lnTo>
                    <a:lnTo>
                      <a:pt x="634" y="165472"/>
                    </a:lnTo>
                    <a:lnTo>
                      <a:pt x="1904" y="156261"/>
                    </a:lnTo>
                    <a:lnTo>
                      <a:pt x="3808" y="147368"/>
                    </a:lnTo>
                    <a:lnTo>
                      <a:pt x="6029" y="138475"/>
                    </a:lnTo>
                    <a:lnTo>
                      <a:pt x="8251" y="129582"/>
                    </a:lnTo>
                    <a:lnTo>
                      <a:pt x="11107" y="121325"/>
                    </a:lnTo>
                    <a:lnTo>
                      <a:pt x="14280" y="112749"/>
                    </a:lnTo>
                    <a:lnTo>
                      <a:pt x="18088" y="104492"/>
                    </a:lnTo>
                    <a:lnTo>
                      <a:pt x="22214" y="96551"/>
                    </a:lnTo>
                    <a:lnTo>
                      <a:pt x="26656" y="88611"/>
                    </a:lnTo>
                    <a:lnTo>
                      <a:pt x="31416" y="81306"/>
                    </a:lnTo>
                    <a:lnTo>
                      <a:pt x="36494" y="74002"/>
                    </a:lnTo>
                    <a:lnTo>
                      <a:pt x="41889" y="67014"/>
                    </a:lnTo>
                    <a:lnTo>
                      <a:pt x="47918" y="60345"/>
                    </a:lnTo>
                    <a:lnTo>
                      <a:pt x="53948" y="53993"/>
                    </a:lnTo>
                    <a:lnTo>
                      <a:pt x="60612" y="47640"/>
                    </a:lnTo>
                    <a:lnTo>
                      <a:pt x="66959" y="42241"/>
                    </a:lnTo>
                    <a:lnTo>
                      <a:pt x="74257" y="36842"/>
                    </a:lnTo>
                    <a:lnTo>
                      <a:pt x="81556" y="31443"/>
                    </a:lnTo>
                    <a:lnTo>
                      <a:pt x="88855" y="26679"/>
                    </a:lnTo>
                    <a:lnTo>
                      <a:pt x="96471" y="22232"/>
                    </a:lnTo>
                    <a:lnTo>
                      <a:pt x="104405" y="18421"/>
                    </a:lnTo>
                    <a:lnTo>
                      <a:pt x="112338" y="14610"/>
                    </a:lnTo>
                    <a:lnTo>
                      <a:pt x="120906" y="11434"/>
                    </a:lnTo>
                    <a:lnTo>
                      <a:pt x="129475" y="8258"/>
                    </a:lnTo>
                    <a:lnTo>
                      <a:pt x="138360" y="5717"/>
                    </a:lnTo>
                    <a:lnTo>
                      <a:pt x="146928" y="3494"/>
                    </a:lnTo>
                    <a:lnTo>
                      <a:pt x="156131" y="1905"/>
                    </a:lnTo>
                    <a:lnTo>
                      <a:pt x="165651" y="953"/>
                    </a:lnTo>
                    <a:lnTo>
                      <a:pt x="174854" y="317"/>
                    </a:lnTo>
                    <a:lnTo>
                      <a:pt x="18437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p>
                <a:pPr algn="ctr">
                  <a:defRPr/>
                </a:pPr>
                <a:endParaRPr lang="zh-CN" altLang="en-US" sz="135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91" name="object 9"/>
            <p:cNvSpPr/>
            <p:nvPr/>
          </p:nvSpPr>
          <p:spPr>
            <a:xfrm>
              <a:off x="11232" y="5107"/>
              <a:ext cx="874" cy="6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p>
              <a:endParaRPr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object 70"/>
            <p:cNvSpPr/>
            <p:nvPr/>
          </p:nvSpPr>
          <p:spPr>
            <a:xfrm>
              <a:off x="11390" y="5149"/>
              <a:ext cx="582" cy="5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p>
              <a:endParaRPr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标题 2"/>
            <p:cNvSpPr txBox="1"/>
            <p:nvPr/>
          </p:nvSpPr>
          <p:spPr bwMode="auto">
            <a:xfrm>
              <a:off x="11139" y="4886"/>
              <a:ext cx="1113" cy="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  <a:lvl2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3429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6858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10287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13716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en-US" altLang="zh-CN" sz="750" dirty="0"/>
                <a:t>5G</a:t>
              </a:r>
              <a:r>
                <a:rPr lang="zh-CN" altLang="en-US" sz="750" dirty="0"/>
                <a:t>消息</a:t>
              </a:r>
              <a:endParaRPr lang="zh-CN" altLang="en-US" sz="750" dirty="0"/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1985" y="2327"/>
              <a:ext cx="8165" cy="5093"/>
              <a:chOff x="1907" y="1789"/>
              <a:chExt cx="16112" cy="8304"/>
            </a:xfrm>
          </p:grpSpPr>
          <p:sp>
            <p:nvSpPr>
              <p:cNvPr id="96" name="矩形 95"/>
              <p:cNvSpPr/>
              <p:nvPr/>
            </p:nvSpPr>
            <p:spPr>
              <a:xfrm flipH="1">
                <a:off x="1907" y="1789"/>
                <a:ext cx="16112" cy="8304"/>
              </a:xfrm>
              <a:prstGeom prst="rect">
                <a:avLst/>
              </a:prstGeom>
              <a:noFill/>
              <a:ln w="127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2063" y="4067"/>
                <a:ext cx="790" cy="1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/>
                <a:r>
                  <a:rPr lang="zh-CN" altLang="en-US" sz="1050" b="1" kern="0" dirty="0">
                    <a:latin typeface="微软雅黑" panose="020B0503020204020204" pitchFamily="34" charset="-122"/>
                  </a:rPr>
                  <a:t>活动管控</a:t>
                </a:r>
                <a:endParaRPr lang="zh-CN" altLang="en-US" sz="1050" kern="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2063" y="6139"/>
                <a:ext cx="790" cy="1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/>
                <a:r>
                  <a:rPr lang="zh-CN" altLang="en-US" sz="1050" b="1" kern="0" dirty="0">
                    <a:latin typeface="微软雅黑" panose="020B0503020204020204" pitchFamily="34" charset="-122"/>
                  </a:rPr>
                  <a:t>资源配置</a:t>
                </a:r>
                <a:endParaRPr lang="zh-CN" altLang="en-US" sz="1050" kern="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2063" y="8285"/>
                <a:ext cx="790" cy="1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/>
                <a:r>
                  <a:rPr lang="zh-CN" altLang="en-US" sz="1050" b="1" kern="0" dirty="0">
                    <a:latin typeface="微软雅黑" panose="020B0503020204020204" pitchFamily="34" charset="-122"/>
                  </a:rPr>
                  <a:t>数据基座</a:t>
                </a:r>
                <a:endParaRPr lang="zh-CN" altLang="en-US" sz="1050" b="1" kern="0" dirty="0">
                  <a:latin typeface="微软雅黑" panose="020B0503020204020204" pitchFamily="34" charset="-122"/>
                </a:endParaRPr>
              </a:p>
            </p:txBody>
          </p:sp>
          <p:grpSp>
            <p:nvGrpSpPr>
              <p:cNvPr id="100" name="组合 99"/>
              <p:cNvGrpSpPr/>
              <p:nvPr/>
            </p:nvGrpSpPr>
            <p:grpSpPr>
              <a:xfrm>
                <a:off x="3060" y="3939"/>
                <a:ext cx="14525" cy="5967"/>
                <a:chOff x="1372753" y="1989679"/>
                <a:chExt cx="7477725" cy="3662084"/>
              </a:xfrm>
            </p:grpSpPr>
            <p:sp>
              <p:nvSpPr>
                <p:cNvPr id="101" name="矩形 100"/>
                <p:cNvSpPr/>
                <p:nvPr/>
              </p:nvSpPr>
              <p:spPr bwMode="auto">
                <a:xfrm>
                  <a:off x="3909773" y="1989679"/>
                  <a:ext cx="2403685" cy="99394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anchor="t" anchorCtr="0"/>
                <a:p>
                  <a:pPr algn="ctr"/>
                  <a:endParaRPr lang="en-US" altLang="zh-CN" sz="1500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02" name="组合 101"/>
                <p:cNvGrpSpPr/>
                <p:nvPr/>
              </p:nvGrpSpPr>
              <p:grpSpPr>
                <a:xfrm>
                  <a:off x="4303781" y="2126241"/>
                  <a:ext cx="1541555" cy="912041"/>
                  <a:chOff x="4052984" y="1945382"/>
                  <a:chExt cx="1547349" cy="810605"/>
                </a:xfrm>
              </p:grpSpPr>
              <p:sp>
                <p:nvSpPr>
                  <p:cNvPr id="103" name="矩形 102"/>
                  <p:cNvSpPr/>
                  <p:nvPr/>
                </p:nvSpPr>
                <p:spPr>
                  <a:xfrm>
                    <a:off x="4203646" y="2371047"/>
                    <a:ext cx="1246023" cy="38494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p>
                    <a:pPr lvl="0" algn="ctr">
                      <a:defRPr/>
                    </a:pPr>
                    <a:r>
                      <a:rPr lang="zh-CN" altLang="en-US" sz="790" kern="0" dirty="0">
                        <a:solidFill>
                          <a:prstClr val="black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营销标签生命周期管理</a:t>
                    </a:r>
                    <a:endParaRPr lang="zh-CN" altLang="en-US" sz="79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4" name="矩形 103"/>
                  <p:cNvSpPr/>
                  <p:nvPr/>
                </p:nvSpPr>
                <p:spPr>
                  <a:xfrm>
                    <a:off x="4052984" y="1945382"/>
                    <a:ext cx="1547349" cy="44303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p>
                    <a:pPr algn="ctr">
                      <a:lnSpc>
                        <a:spcPct val="150000"/>
                      </a:lnSpc>
                    </a:pPr>
                    <a:r>
                      <a:rPr lang="zh-CN" altLang="en-US" sz="1350" b="1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标签中心</a:t>
                    </a:r>
                    <a:endParaRPr lang="en-US" altLang="zh-CN" sz="135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05" name="矩形 104"/>
                <p:cNvSpPr/>
                <p:nvPr/>
              </p:nvSpPr>
              <p:spPr bwMode="auto">
                <a:xfrm>
                  <a:off x="1372753" y="1989679"/>
                  <a:ext cx="2403685" cy="99394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anchor="t" anchorCtr="0"/>
                <a:p>
                  <a:pPr algn="ctr"/>
                  <a:endParaRPr lang="en-US" altLang="zh-CN" sz="1500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06" name="组合 105"/>
                <p:cNvGrpSpPr/>
                <p:nvPr/>
              </p:nvGrpSpPr>
              <p:grpSpPr>
                <a:xfrm>
                  <a:off x="1749238" y="2126240"/>
                  <a:ext cx="1677647" cy="809984"/>
                  <a:chOff x="4035395" y="1945382"/>
                  <a:chExt cx="1683953" cy="719898"/>
                </a:xfrm>
              </p:grpSpPr>
              <p:sp>
                <p:nvSpPr>
                  <p:cNvPr id="107" name="矩形 106"/>
                  <p:cNvSpPr/>
                  <p:nvPr/>
                </p:nvSpPr>
                <p:spPr>
                  <a:xfrm>
                    <a:off x="4035395" y="2420385"/>
                    <a:ext cx="1683953" cy="24489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p>
                    <a:pPr lvl="0" algn="ctr">
                      <a:defRPr/>
                    </a:pPr>
                    <a:r>
                      <a:rPr lang="zh-CN" altLang="en-US" sz="790" kern="0" dirty="0">
                        <a:solidFill>
                          <a:prstClr val="black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营销活动编排与管控</a:t>
                    </a:r>
                    <a:endParaRPr lang="zh-CN" altLang="en-US" sz="790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8" name="矩形 107"/>
                  <p:cNvSpPr/>
                  <p:nvPr/>
                </p:nvSpPr>
                <p:spPr>
                  <a:xfrm>
                    <a:off x="4052984" y="1945382"/>
                    <a:ext cx="1547349" cy="4490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p>
                    <a:pPr algn="ctr">
                      <a:lnSpc>
                        <a:spcPct val="150000"/>
                      </a:lnSpc>
                    </a:pPr>
                    <a:r>
                      <a:rPr lang="zh-CN" altLang="en-US" sz="1350" b="1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活动中心</a:t>
                    </a:r>
                    <a:endParaRPr lang="en-US" altLang="zh-CN" sz="135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09" name="矩形 108"/>
                <p:cNvSpPr/>
                <p:nvPr/>
              </p:nvSpPr>
              <p:spPr bwMode="auto">
                <a:xfrm>
                  <a:off x="3907482" y="3310284"/>
                  <a:ext cx="2403685" cy="1011352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anchor="t" anchorCtr="0"/>
                <a:p>
                  <a:pPr algn="ctr"/>
                  <a:endParaRPr lang="en-US" altLang="zh-CN" sz="1500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10" name="组合 109"/>
                <p:cNvGrpSpPr/>
                <p:nvPr/>
              </p:nvGrpSpPr>
              <p:grpSpPr>
                <a:xfrm>
                  <a:off x="4301491" y="3430475"/>
                  <a:ext cx="1541555" cy="901774"/>
                  <a:chOff x="4052984" y="1945382"/>
                  <a:chExt cx="1547349" cy="801480"/>
                </a:xfrm>
              </p:grpSpPr>
              <p:sp>
                <p:nvSpPr>
                  <p:cNvPr id="111" name="矩形 110"/>
                  <p:cNvSpPr/>
                  <p:nvPr/>
                </p:nvSpPr>
                <p:spPr>
                  <a:xfrm>
                    <a:off x="4258437" y="2361922"/>
                    <a:ext cx="1136449" cy="38494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p>
                    <a:pPr algn="ctr"/>
                    <a:r>
                      <a:rPr lang="zh-CN" altLang="en-US" sz="790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触点集中配置与管理</a:t>
                    </a:r>
                    <a:endParaRPr lang="zh-CN" altLang="en-US" sz="79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2" name="矩形 111"/>
                  <p:cNvSpPr/>
                  <p:nvPr/>
                </p:nvSpPr>
                <p:spPr>
                  <a:xfrm>
                    <a:off x="4052984" y="1945382"/>
                    <a:ext cx="1547349" cy="44280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p>
                    <a:pPr algn="ctr">
                      <a:lnSpc>
                        <a:spcPct val="150000"/>
                      </a:lnSpc>
                    </a:pPr>
                    <a:r>
                      <a:rPr lang="zh-CN" altLang="en-US" sz="1350" b="1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触点中心</a:t>
                    </a:r>
                    <a:endParaRPr lang="en-US" altLang="zh-CN" sz="135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13" name="矩形 112"/>
                <p:cNvSpPr/>
                <p:nvPr/>
              </p:nvSpPr>
              <p:spPr bwMode="auto">
                <a:xfrm>
                  <a:off x="1381757" y="3306111"/>
                  <a:ext cx="2403685" cy="10172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anchor="t" anchorCtr="0"/>
                <a:p>
                  <a:pPr algn="ctr"/>
                  <a:endParaRPr lang="en-US" altLang="zh-CN" sz="1500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14" name="组合 113"/>
                <p:cNvGrpSpPr/>
                <p:nvPr/>
              </p:nvGrpSpPr>
              <p:grpSpPr>
                <a:xfrm>
                  <a:off x="1630247" y="3426131"/>
                  <a:ext cx="2144676" cy="770951"/>
                  <a:chOff x="3906919" y="1945382"/>
                  <a:chExt cx="2152737" cy="685207"/>
                </a:xfrm>
              </p:grpSpPr>
              <p:sp>
                <p:nvSpPr>
                  <p:cNvPr id="115" name="矩形 114"/>
                  <p:cNvSpPr/>
                  <p:nvPr/>
                </p:nvSpPr>
                <p:spPr>
                  <a:xfrm>
                    <a:off x="3906919" y="2385694"/>
                    <a:ext cx="2152737" cy="24489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p>
                    <a:pPr algn="ctr"/>
                    <a:r>
                      <a:rPr lang="zh-CN" altLang="en-US" sz="790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营销内容生产及管理</a:t>
                    </a:r>
                    <a:endParaRPr lang="en-US" altLang="zh-CN" sz="79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6" name="矩形 115"/>
                  <p:cNvSpPr/>
                  <p:nvPr/>
                </p:nvSpPr>
                <p:spPr>
                  <a:xfrm>
                    <a:off x="4052984" y="1945382"/>
                    <a:ext cx="1547349" cy="44824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p>
                    <a:pPr algn="ctr">
                      <a:lnSpc>
                        <a:spcPct val="150000"/>
                      </a:lnSpc>
                    </a:pPr>
                    <a:r>
                      <a:rPr lang="zh-CN" altLang="en-US" sz="1350" b="1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内容中心</a:t>
                    </a:r>
                    <a:endParaRPr lang="en-US" altLang="zh-CN" sz="135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17" name="矩形 116"/>
                <p:cNvSpPr/>
                <p:nvPr/>
              </p:nvSpPr>
              <p:spPr bwMode="auto">
                <a:xfrm>
                  <a:off x="6443542" y="3308483"/>
                  <a:ext cx="2403685" cy="101728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anchor="t" anchorCtr="0"/>
                <a:p>
                  <a:pPr algn="ctr"/>
                  <a:endParaRPr lang="en-US" altLang="zh-CN" sz="1500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18" name="组合 117"/>
                <p:cNvGrpSpPr/>
                <p:nvPr/>
              </p:nvGrpSpPr>
              <p:grpSpPr>
                <a:xfrm>
                  <a:off x="6837550" y="3428493"/>
                  <a:ext cx="1541555" cy="894631"/>
                  <a:chOff x="4052984" y="1945382"/>
                  <a:chExt cx="1547349" cy="795135"/>
                </a:xfrm>
              </p:grpSpPr>
              <p:sp>
                <p:nvSpPr>
                  <p:cNvPr id="119" name="矩形 118"/>
                  <p:cNvSpPr/>
                  <p:nvPr/>
                </p:nvSpPr>
                <p:spPr>
                  <a:xfrm>
                    <a:off x="4349745" y="2355575"/>
                    <a:ext cx="953825" cy="38494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p>
                    <a:pPr algn="ctr"/>
                    <a:r>
                      <a:rPr lang="zh-CN" altLang="en-US" sz="790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权益管理与核销</a:t>
                    </a:r>
                    <a:endParaRPr lang="zh-CN" altLang="en-US" sz="79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0" name="矩形 119"/>
                  <p:cNvSpPr/>
                  <p:nvPr/>
                </p:nvSpPr>
                <p:spPr>
                  <a:xfrm>
                    <a:off x="4052984" y="1945382"/>
                    <a:ext cx="1547349" cy="44263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p>
                    <a:pPr algn="ctr">
                      <a:lnSpc>
                        <a:spcPct val="150000"/>
                      </a:lnSpc>
                    </a:pPr>
                    <a:r>
                      <a:rPr lang="zh-CN" altLang="en-US" sz="1350" b="1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权益中心</a:t>
                    </a:r>
                    <a:endParaRPr lang="en-US" altLang="zh-CN" sz="135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21" name="矩形 120"/>
                <p:cNvSpPr/>
                <p:nvPr/>
              </p:nvSpPr>
              <p:spPr bwMode="auto">
                <a:xfrm>
                  <a:off x="1381757" y="4646631"/>
                  <a:ext cx="2403685" cy="97914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anchor="t" anchorCtr="0"/>
                <a:p>
                  <a:pPr algn="ctr"/>
                  <a:endParaRPr lang="en-US" altLang="zh-CN" sz="1500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22" name="组合 121"/>
                <p:cNvGrpSpPr/>
                <p:nvPr/>
              </p:nvGrpSpPr>
              <p:grpSpPr>
                <a:xfrm>
                  <a:off x="1775765" y="4761901"/>
                  <a:ext cx="1541555" cy="887492"/>
                  <a:chOff x="4052984" y="1945382"/>
                  <a:chExt cx="1547349" cy="788790"/>
                </a:xfrm>
              </p:grpSpPr>
              <p:sp>
                <p:nvSpPr>
                  <p:cNvPr id="123" name="矩形 122"/>
                  <p:cNvSpPr/>
                  <p:nvPr/>
                </p:nvSpPr>
                <p:spPr>
                  <a:xfrm>
                    <a:off x="4258429" y="2349230"/>
                    <a:ext cx="1136449" cy="38494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p>
                    <a:pPr algn="ctr"/>
                    <a:r>
                      <a:rPr lang="zh-CN" altLang="en-US" sz="790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洞察分析及客群提取</a:t>
                    </a:r>
                    <a:endParaRPr lang="zh-CN" altLang="en-US" sz="79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4" name="矩形 123"/>
                  <p:cNvSpPr/>
                  <p:nvPr/>
                </p:nvSpPr>
                <p:spPr>
                  <a:xfrm>
                    <a:off x="4052984" y="1945382"/>
                    <a:ext cx="1547349" cy="44246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p>
                    <a:pPr algn="ctr">
                      <a:lnSpc>
                        <a:spcPct val="150000"/>
                      </a:lnSpc>
                    </a:pPr>
                    <a:r>
                      <a:rPr lang="zh-CN" altLang="en-US" sz="1350" b="1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客群中心</a:t>
                    </a:r>
                    <a:endParaRPr lang="en-US" altLang="zh-CN" sz="135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25" name="矩形 124"/>
                <p:cNvSpPr/>
                <p:nvPr/>
              </p:nvSpPr>
              <p:spPr bwMode="auto">
                <a:xfrm>
                  <a:off x="6446793" y="2011519"/>
                  <a:ext cx="2403685" cy="97914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anchor="t" anchorCtr="0"/>
                <a:p>
                  <a:pPr algn="ctr"/>
                  <a:endParaRPr lang="en-US" altLang="zh-CN" sz="1500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26" name="组合 125"/>
                <p:cNvGrpSpPr/>
                <p:nvPr/>
              </p:nvGrpSpPr>
              <p:grpSpPr>
                <a:xfrm>
                  <a:off x="6840798" y="2126802"/>
                  <a:ext cx="1541555" cy="912041"/>
                  <a:chOff x="4052984" y="1945382"/>
                  <a:chExt cx="1547349" cy="810605"/>
                </a:xfrm>
              </p:grpSpPr>
              <p:sp>
                <p:nvSpPr>
                  <p:cNvPr id="127" name="矩形 126"/>
                  <p:cNvSpPr/>
                  <p:nvPr/>
                </p:nvSpPr>
                <p:spPr>
                  <a:xfrm>
                    <a:off x="4258433" y="2371047"/>
                    <a:ext cx="1136449" cy="38494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p>
                    <a:pPr algn="ctr"/>
                    <a:r>
                      <a:rPr lang="zh-CN" altLang="en-US" sz="790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精准营销策略的生成</a:t>
                    </a:r>
                    <a:endParaRPr lang="zh-CN" altLang="en-US" sz="79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8" name="矩形 127"/>
                  <p:cNvSpPr/>
                  <p:nvPr/>
                </p:nvSpPr>
                <p:spPr>
                  <a:xfrm>
                    <a:off x="4052984" y="1945382"/>
                    <a:ext cx="1547349" cy="44303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p>
                    <a:pPr algn="ctr">
                      <a:lnSpc>
                        <a:spcPct val="150000"/>
                      </a:lnSpc>
                    </a:pPr>
                    <a:r>
                      <a:rPr lang="zh-CN" altLang="en-US" sz="1350" b="1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策略中心</a:t>
                    </a:r>
                    <a:endParaRPr lang="en-US" altLang="zh-CN" sz="135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29" name="矩形 128"/>
                <p:cNvSpPr/>
                <p:nvPr/>
              </p:nvSpPr>
              <p:spPr bwMode="auto">
                <a:xfrm>
                  <a:off x="3911628" y="4646631"/>
                  <a:ext cx="2403685" cy="97914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anchor="t" anchorCtr="0"/>
                <a:p>
                  <a:pPr algn="ctr"/>
                  <a:endParaRPr lang="en-US" altLang="zh-CN" sz="1500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30" name="组合 129"/>
                <p:cNvGrpSpPr/>
                <p:nvPr/>
              </p:nvGrpSpPr>
              <p:grpSpPr>
                <a:xfrm>
                  <a:off x="4170673" y="4706353"/>
                  <a:ext cx="2144732" cy="943040"/>
                  <a:chOff x="3917514" y="1896012"/>
                  <a:chExt cx="2152793" cy="838160"/>
                </a:xfrm>
              </p:grpSpPr>
              <p:sp>
                <p:nvSpPr>
                  <p:cNvPr id="131" name="矩形 130"/>
                  <p:cNvSpPr/>
                  <p:nvPr/>
                </p:nvSpPr>
                <p:spPr>
                  <a:xfrm>
                    <a:off x="3984496" y="2349230"/>
                    <a:ext cx="1684323" cy="38494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p>
                    <a:pPr algn="ctr"/>
                    <a:r>
                      <a:rPr lang="zh-CN" altLang="en-US" sz="790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客户全渠道交互行为采集与管控</a:t>
                    </a:r>
                    <a:endParaRPr lang="zh-CN" altLang="en-US" sz="79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2" name="矩形 131"/>
                  <p:cNvSpPr/>
                  <p:nvPr/>
                </p:nvSpPr>
                <p:spPr>
                  <a:xfrm>
                    <a:off x="3917514" y="1896012"/>
                    <a:ext cx="2152793" cy="44372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p>
                    <a:pPr algn="ctr">
                      <a:lnSpc>
                        <a:spcPct val="150000"/>
                      </a:lnSpc>
                    </a:pPr>
                    <a:r>
                      <a:rPr lang="zh-CN" altLang="en-US" sz="1350" b="1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客户交互中心</a:t>
                    </a:r>
                    <a:endParaRPr lang="en-US" altLang="zh-CN" sz="135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33" name="矩形 132"/>
                <p:cNvSpPr/>
                <p:nvPr/>
              </p:nvSpPr>
              <p:spPr bwMode="auto">
                <a:xfrm>
                  <a:off x="6438084" y="4649003"/>
                  <a:ext cx="2403685" cy="97914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anchor="t" anchorCtr="0"/>
                <a:p>
                  <a:pPr algn="ctr"/>
                  <a:endParaRPr lang="en-US" altLang="zh-CN" sz="1500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34" name="组合 133"/>
                <p:cNvGrpSpPr/>
                <p:nvPr/>
              </p:nvGrpSpPr>
              <p:grpSpPr>
                <a:xfrm>
                  <a:off x="6832092" y="4764274"/>
                  <a:ext cx="1541555" cy="887489"/>
                  <a:chOff x="4052984" y="1945382"/>
                  <a:chExt cx="1547349" cy="788787"/>
                </a:xfrm>
              </p:grpSpPr>
              <p:sp>
                <p:nvSpPr>
                  <p:cNvPr id="135" name="矩形 134"/>
                  <p:cNvSpPr/>
                  <p:nvPr/>
                </p:nvSpPr>
                <p:spPr>
                  <a:xfrm>
                    <a:off x="4349745" y="2349228"/>
                    <a:ext cx="953825" cy="38494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p>
                    <a:pPr algn="ctr"/>
                    <a:r>
                      <a:rPr lang="zh-CN" altLang="en-US" sz="790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事件配置与触发</a:t>
                    </a:r>
                    <a:endParaRPr lang="en-US" altLang="zh-CN" sz="790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6" name="矩形 135"/>
                  <p:cNvSpPr/>
                  <p:nvPr/>
                </p:nvSpPr>
                <p:spPr>
                  <a:xfrm>
                    <a:off x="4052984" y="1945382"/>
                    <a:ext cx="1547349" cy="44246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p>
                    <a:pPr algn="ctr">
                      <a:lnSpc>
                        <a:spcPct val="150000"/>
                      </a:lnSpc>
                    </a:pPr>
                    <a:r>
                      <a:rPr lang="zh-CN" altLang="en-US" sz="1350" b="1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事件中心</a:t>
                    </a:r>
                    <a:endParaRPr lang="en-US" altLang="zh-CN" sz="135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37" name="矩形 136"/>
              <p:cNvSpPr/>
              <p:nvPr/>
            </p:nvSpPr>
            <p:spPr bwMode="auto">
              <a:xfrm>
                <a:off x="5166" y="2045"/>
                <a:ext cx="4669" cy="16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anchor="t" anchorCtr="0"/>
              <a:p>
                <a:pPr algn="ctr"/>
                <a:endParaRPr lang="en-US" altLang="zh-CN" sz="1500" b="1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5789" y="3017"/>
                <a:ext cx="3654" cy="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 algn="ctr">
                  <a:defRPr/>
                </a:pPr>
                <a:r>
                  <a:rPr lang="zh-CN" altLang="en-US" sz="79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支持线上</a:t>
                </a:r>
                <a:r>
                  <a:rPr lang="en-US" altLang="zh-CN" sz="79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79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线下调研</a:t>
                </a:r>
                <a:endParaRPr lang="zh-CN" altLang="en-US" sz="79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6119" y="2231"/>
                <a:ext cx="2994" cy="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350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智慧调研</a:t>
                </a:r>
                <a:endParaRPr lang="zh-CN" altLang="en-US" sz="1350" b="1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 bwMode="auto">
              <a:xfrm>
                <a:off x="10768" y="2135"/>
                <a:ext cx="4669" cy="16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anchor="t" anchorCtr="0"/>
              <a:p>
                <a:pPr algn="ctr"/>
                <a:endParaRPr lang="en-US" altLang="zh-CN" sz="1500" b="1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11454" y="3113"/>
                <a:ext cx="3470" cy="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 algn="ctr">
                  <a:defRPr/>
                </a:pPr>
                <a:r>
                  <a:rPr lang="zh-CN" altLang="en-US" sz="79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支持线上</a:t>
                </a:r>
                <a:r>
                  <a:rPr lang="en-US" altLang="zh-CN" sz="79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79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线下营销</a:t>
                </a:r>
                <a:endParaRPr lang="zh-CN" altLang="en-US" sz="79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11555" y="2206"/>
                <a:ext cx="2994" cy="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350" b="1" kern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智慧营销</a:t>
                </a:r>
                <a:endParaRPr lang="zh-CN" altLang="en-US" sz="1350" b="1" kern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2105" y="2011"/>
                <a:ext cx="790" cy="1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/>
                <a:r>
                  <a:rPr lang="zh-CN" altLang="en-US" sz="1050" b="1" kern="0" dirty="0">
                    <a:latin typeface="微软雅黑" panose="020B0503020204020204" pitchFamily="34" charset="-122"/>
                  </a:rPr>
                  <a:t>场景应用</a:t>
                </a:r>
                <a:endParaRPr lang="zh-CN" altLang="en-US" sz="1050" b="1" kern="0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46" name="标题 2"/>
            <p:cNvSpPr txBox="1"/>
            <p:nvPr/>
          </p:nvSpPr>
          <p:spPr bwMode="auto">
            <a:xfrm>
              <a:off x="10996" y="5950"/>
              <a:ext cx="1518" cy="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>
              <a:lvl1pPr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  <a:lvl2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3429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6858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10287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13716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27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zh-CN" altLang="en-US" sz="750" dirty="0"/>
                <a:t>智慧屏（</a:t>
              </a:r>
              <a:r>
                <a:rPr lang="en-US" altLang="zh-CN" sz="750" dirty="0"/>
                <a:t>OTT</a:t>
              </a:r>
              <a:r>
                <a:rPr lang="zh-CN" altLang="en-US" sz="750" dirty="0"/>
                <a:t>）</a:t>
              </a:r>
              <a:endParaRPr lang="zh-CN" altLang="en-US" sz="750" dirty="0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12180" y="6256"/>
              <a:ext cx="1359" cy="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</a:t>
              </a:r>
              <a:r>
                <a:rPr lang="en-US" altLang="zh-CN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H5</a:t>
              </a:r>
              <a:r>
                <a:rPr lang="zh-CN" altLang="en-US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页面服务传播</a:t>
              </a:r>
              <a:endParaRPr lang="zh-CN" altLang="en-US" sz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12180" y="5055"/>
              <a:ext cx="1359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</a:t>
              </a:r>
              <a:r>
                <a:rPr sz="600" spc="40" dirty="0">
                  <a:ea typeface="微软雅黑" panose="020B0503020204020204" pitchFamily="34" charset="-122"/>
                  <a:sym typeface="+mn-ea"/>
                </a:rPr>
                <a:t>实现信</a:t>
              </a:r>
              <a:r>
                <a:rPr sz="600" spc="50" dirty="0">
                  <a:ea typeface="微软雅黑" panose="020B0503020204020204" pitchFamily="34" charset="-122"/>
                  <a:sym typeface="+mn-ea"/>
                </a:rPr>
                <a:t>息</a:t>
              </a:r>
              <a:r>
                <a:rPr sz="600" spc="40" dirty="0">
                  <a:ea typeface="微软雅黑" panose="020B0503020204020204" pitchFamily="34" charset="-122"/>
                  <a:sym typeface="+mn-ea"/>
                </a:rPr>
                <a:t>的</a:t>
              </a:r>
              <a:r>
                <a:rPr sz="600" spc="50" dirty="0">
                  <a:ea typeface="微软雅黑" panose="020B0503020204020204" pitchFamily="34" charset="-122"/>
                  <a:sym typeface="+mn-ea"/>
                </a:rPr>
                <a:t>交</a:t>
              </a:r>
              <a:r>
                <a:rPr sz="600" spc="65" dirty="0">
                  <a:ea typeface="微软雅黑" panose="020B0503020204020204" pitchFamily="34" charset="-122"/>
                  <a:sym typeface="+mn-ea"/>
                </a:rPr>
                <a:t>互</a:t>
              </a:r>
              <a:r>
                <a:rPr sz="600" spc="40" dirty="0">
                  <a:ea typeface="微软雅黑" panose="020B0503020204020204" pitchFamily="34" charset="-122"/>
                  <a:sym typeface="+mn-ea"/>
                </a:rPr>
                <a:t>，包括文</a:t>
              </a:r>
              <a:r>
                <a:rPr sz="600" spc="55" dirty="0">
                  <a:ea typeface="微软雅黑" panose="020B0503020204020204" pitchFamily="34" charset="-122"/>
                  <a:sym typeface="+mn-ea"/>
                </a:rPr>
                <a:t>本、</a:t>
              </a:r>
              <a:r>
                <a:rPr sz="600" spc="40" dirty="0">
                  <a:ea typeface="微软雅黑" panose="020B0503020204020204" pitchFamily="34" charset="-122"/>
                  <a:sym typeface="+mn-ea"/>
                </a:rPr>
                <a:t>图片</a:t>
              </a:r>
              <a:r>
                <a:rPr sz="600" spc="45" dirty="0">
                  <a:ea typeface="微软雅黑" panose="020B0503020204020204" pitchFamily="34" charset="-122"/>
                  <a:sym typeface="+mn-ea"/>
                </a:rPr>
                <a:t>、</a:t>
              </a:r>
              <a:r>
                <a:rPr sz="600" spc="40" dirty="0">
                  <a:ea typeface="微软雅黑" panose="020B0503020204020204" pitchFamily="34" charset="-122"/>
                  <a:sym typeface="+mn-ea"/>
                </a:rPr>
                <a:t>音视</a:t>
              </a:r>
              <a:r>
                <a:rPr sz="600" spc="55" dirty="0">
                  <a:ea typeface="微软雅黑" panose="020B0503020204020204" pitchFamily="34" charset="-122"/>
                  <a:sym typeface="+mn-ea"/>
                </a:rPr>
                <a:t>频、</a:t>
              </a:r>
              <a:r>
                <a:rPr sz="600" spc="40" dirty="0">
                  <a:ea typeface="微软雅黑" panose="020B0503020204020204" pitchFamily="34" charset="-122"/>
                  <a:sym typeface="+mn-ea"/>
                </a:rPr>
                <a:t>富媒体卡</a:t>
              </a:r>
              <a:r>
                <a:rPr sz="600" spc="160" dirty="0">
                  <a:ea typeface="微软雅黑" panose="020B0503020204020204" pitchFamily="34" charset="-122"/>
                  <a:sym typeface="+mn-ea"/>
                </a:rPr>
                <a:t>片</a:t>
              </a:r>
              <a:endPara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2" name="图片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25" y="6142"/>
              <a:ext cx="796" cy="680"/>
            </a:xfrm>
            <a:prstGeom prst="rect">
              <a:avLst/>
            </a:prstGeom>
          </p:spPr>
        </p:pic>
        <p:cxnSp>
          <p:nvCxnSpPr>
            <p:cNvPr id="154" name="直接箭头连接符 153"/>
            <p:cNvCxnSpPr/>
            <p:nvPr/>
          </p:nvCxnSpPr>
          <p:spPr>
            <a:xfrm>
              <a:off x="387" y="4795"/>
              <a:ext cx="12813" cy="0"/>
            </a:xfrm>
            <a:prstGeom prst="straightConnector1">
              <a:avLst/>
            </a:prstGeom>
            <a:ln w="28575" cmpd="sng">
              <a:solidFill>
                <a:srgbClr val="E46C0A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矩形 154"/>
            <p:cNvSpPr/>
            <p:nvPr/>
          </p:nvSpPr>
          <p:spPr>
            <a:xfrm>
              <a:off x="212" y="5720"/>
              <a:ext cx="1518" cy="52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35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运营商</a:t>
              </a:r>
              <a:endParaRPr lang="zh-CN" altLang="en-US" sz="1350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152" y="6319"/>
              <a:ext cx="1638" cy="5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zh-CN" altLang="en-US" sz="79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存量运营</a:t>
              </a:r>
              <a:endParaRPr lang="zh-CN" altLang="en-US" sz="79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lang="zh-CN" altLang="en-US" sz="79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市场拓展</a:t>
              </a:r>
              <a:endParaRPr lang="zh-CN" altLang="en-US" sz="79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lang="zh-CN" altLang="en-US" sz="79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服务调研</a:t>
              </a:r>
              <a:endParaRPr lang="zh-CN" altLang="en-US" sz="79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81" y="2602"/>
              <a:ext cx="1760" cy="52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35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</a:t>
              </a:r>
              <a:endParaRPr lang="en-US" altLang="zh-CN" sz="1350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152" y="3280"/>
              <a:ext cx="1638" cy="5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zh-CN" altLang="en-US" sz="79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智慧民生服务调研</a:t>
              </a:r>
              <a:endParaRPr lang="zh-CN" altLang="en-US" sz="79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lang="zh-CN" altLang="en-US" sz="79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业务调研</a:t>
              </a:r>
              <a:endParaRPr lang="zh-CN" altLang="en-US" sz="79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>
                <a:defRPr/>
              </a:pPr>
              <a:r>
                <a:rPr lang="zh-CN" altLang="en-US" sz="79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第三方满意度调研</a:t>
              </a:r>
              <a:endParaRPr lang="zh-CN" altLang="en-US" sz="79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52" y="953"/>
              <a:ext cx="13683" cy="10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600" dirty="0">
                  <a:solidFill>
                    <a:prstClr val="black"/>
                  </a:solidFill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以外呼能力为基础，实现多渠道协同（</a:t>
              </a:r>
              <a:r>
                <a:rPr lang="en-US" altLang="zh-CN" sz="1600" dirty="0">
                  <a:solidFill>
                    <a:prstClr val="black"/>
                  </a:solidFill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5G</a:t>
              </a:r>
              <a:r>
                <a:rPr lang="zh-CN" altLang="en-US" sz="1600" dirty="0">
                  <a:solidFill>
                    <a:prstClr val="black"/>
                  </a:solidFill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消息），经验数据沉淀，线上线下调研等能力建设，具备为运营商提供精细化市场营销运营支撑能力，服务存量经营和新型业务市场拓展；同时为行业提供智能化调研服务，实现全渠道协同覆盖。</a:t>
              </a:r>
              <a:endParaRPr lang="zh-CN" altLang="en-US" sz="1600" dirty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COMMONDATA" val="eyJoZGlkIjoiYjYwNmQ5NGRiMTIxNTgxYmNiNjBmZmY5NTQ5MWJmN2UifQ==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1196</Words>
  <Application>WPS 文字</Application>
  <PresentationFormat>宽屏</PresentationFormat>
  <Paragraphs>260</Paragraphs>
  <Slides>10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方正书宋_GBK</vt:lpstr>
      <vt:lpstr>Wingdings</vt:lpstr>
      <vt:lpstr>微软雅黑</vt:lpstr>
      <vt:lpstr>汉仪旗黑</vt:lpstr>
      <vt:lpstr>宋体</vt:lpstr>
      <vt:lpstr>汉仪书宋二KW</vt:lpstr>
      <vt:lpstr>Calibri</vt:lpstr>
      <vt:lpstr>Helvetica Neue</vt:lpstr>
      <vt:lpstr>宋体</vt:lpstr>
      <vt:lpstr>Arial Unicode MS</vt:lpstr>
      <vt:lpstr>等线</vt:lpstr>
      <vt:lpstr>汉仪中等线KW</vt:lpstr>
      <vt:lpstr>微软雅黑</vt:lpstr>
      <vt:lpstr>Arial</vt:lpstr>
      <vt:lpstr>微软雅黑</vt:lpstr>
      <vt:lpstr>Microsoft YaHei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项目案例1：XX政务数据精准推送</vt:lpstr>
      <vt:lpstr>项目案例2：某运营商客户画像服务平台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joycehuang@139.com</dc:creator>
  <cp:lastModifiedBy>makai</cp:lastModifiedBy>
  <cp:revision>1682</cp:revision>
  <dcterms:created xsi:type="dcterms:W3CDTF">2022-10-13T05:48:24Z</dcterms:created>
  <dcterms:modified xsi:type="dcterms:W3CDTF">2022-10-13T05:48:24Z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  <property fmtid="{D5CDD505-2E9C-101B-9397-08002B2CF9AE}" pid="3" name="ICV">
    <vt:lpwstr>6DD4A81F045046B3BA9BEE6EF7F8CE60</vt:lpwstr>
  </property>
</Properties>
</file>