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2"/>
  </p:notesMasterIdLst>
  <p:sldIdLst>
    <p:sldId id="256" r:id="rId4"/>
    <p:sldId id="257" r:id="rId5"/>
    <p:sldId id="271" r:id="rId6"/>
    <p:sldId id="277" r:id="rId7"/>
    <p:sldId id="278" r:id="rId8"/>
    <p:sldId id="281" r:id="rId9"/>
    <p:sldId id="279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09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3" name="椭圆 2"/>
            <p:cNvSpPr/>
            <p:nvPr/>
          </p:nvSpPr>
          <p:spPr>
            <a:xfrm>
              <a:off x="3967800" y="1300800"/>
              <a:ext cx="4256398" cy="4256398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92889" y="3298345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1720587"/>
            <a:ext cx="3894833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23009" y="3536730"/>
            <a:ext cx="3162300" cy="14393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zh-CN" altLang="en-US" dirty="0"/>
              <a:t>微立体风格</a:t>
            </a:r>
            <a:endParaRPr lang="zh-CN" altLang="en-US" dirty="0"/>
          </a:p>
          <a:p>
            <a:pPr lvl="0"/>
            <a:r>
              <a:rPr lang="zh-CN" altLang="en-US" dirty="0"/>
              <a:t>总结模版</a:t>
            </a:r>
            <a:endParaRPr lang="zh-CN" altLang="en-US" dirty="0"/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23009" y="5790160"/>
            <a:ext cx="3162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72440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79281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86121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49495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303048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604562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4140093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72097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525650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12561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661150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23523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77076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351638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887169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542004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95557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187144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293984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0082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07665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1641987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177518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2751598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287129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3868006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403537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4936409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471940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17" name="椭圆 16"/>
          <p:cNvSpPr/>
          <p:nvPr userDrawn="1"/>
        </p:nvSpPr>
        <p:spPr>
          <a:xfrm rot="10800000">
            <a:off x="2871901" y="614505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71403" y="6004812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71403" y="6540343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10.png"/><Relationship Id="rId1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71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523009" y="3536730"/>
            <a:ext cx="3162300" cy="701731"/>
          </a:xfrm>
        </p:spPr>
        <p:txBody>
          <a:bodyPr/>
          <a:lstStyle/>
          <a:p>
            <a:r>
              <a:rPr lang="zh-CN" altLang="en-US" dirty="0"/>
              <a:t>阿坤十八式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3009" y="5790160"/>
            <a:ext cx="3162300" cy="1096710"/>
          </a:xfrm>
        </p:spPr>
        <p:txBody>
          <a:bodyPr/>
          <a:lstStyle/>
          <a:p>
            <a:r>
              <a:rPr lang="zh-CN" altLang="en-US" dirty="0"/>
              <a:t>张梓坤 </a:t>
            </a:r>
            <a:r>
              <a:rPr lang="en-US" altLang="zh-CN" dirty="0"/>
              <a:t>15352429</a:t>
            </a:r>
            <a:endParaRPr lang="en-US" altLang="zh-CN" dirty="0"/>
          </a:p>
          <a:p>
            <a:r>
              <a:rPr lang="zh-CN" altLang="en-US" dirty="0"/>
              <a:t>钟镇威 </a:t>
            </a:r>
            <a:r>
              <a:rPr lang="en-US" altLang="zh-CN" dirty="0"/>
              <a:t>15352447</a:t>
            </a:r>
            <a:endParaRPr lang="en-US" altLang="zh-CN" dirty="0"/>
          </a:p>
          <a:p>
            <a:r>
              <a:rPr lang="zh-CN" altLang="en-US" dirty="0"/>
              <a:t>钟展辉 </a:t>
            </a:r>
            <a:r>
              <a:rPr lang="en-US" altLang="zh-CN" dirty="0"/>
              <a:t>15352446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二元分类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14850" y="232239"/>
            <a:ext cx="3162300" cy="1006429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14850" y="1178929"/>
            <a:ext cx="3162300" cy="535531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571403" y="2661150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571403" y="3235230"/>
            <a:ext cx="3162300" cy="535531"/>
          </a:xfrm>
        </p:spPr>
        <p:txBody>
          <a:bodyPr/>
          <a:lstStyle/>
          <a:p>
            <a:r>
              <a:rPr lang="zh-CN" altLang="en-US" dirty="0"/>
              <a:t>多元分类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571403" y="3770761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571403" y="4351638"/>
            <a:ext cx="3162300" cy="535531"/>
          </a:xfrm>
        </p:spPr>
        <p:txBody>
          <a:bodyPr/>
          <a:lstStyle/>
          <a:p>
            <a:r>
              <a:rPr lang="zh-CN" altLang="en-US" dirty="0"/>
              <a:t>回归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571403" y="4887169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571403" y="5420041"/>
            <a:ext cx="3162300" cy="535531"/>
          </a:xfrm>
        </p:spPr>
        <p:txBody>
          <a:bodyPr/>
          <a:lstStyle/>
          <a:p>
            <a:r>
              <a:rPr lang="zh-CN" altLang="en-US" dirty="0"/>
              <a:t>新年计划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571403" y="5955572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168802" y="1453858"/>
            <a:ext cx="1661660" cy="1661660"/>
            <a:chOff x="4056364" y="1384713"/>
            <a:chExt cx="4088570" cy="4088570"/>
          </a:xfrm>
        </p:grpSpPr>
        <p:sp>
          <p:nvSpPr>
            <p:cNvPr id="56" name="椭圆 5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141601" y="4021163"/>
            <a:ext cx="1661660" cy="1661660"/>
            <a:chOff x="4056364" y="1384713"/>
            <a:chExt cx="4088570" cy="4088570"/>
          </a:xfrm>
        </p:grpSpPr>
        <p:sp>
          <p:nvSpPr>
            <p:cNvPr id="69" name="椭圆 68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同心圆 6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507864" y="2023077"/>
            <a:ext cx="929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KNN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7968" y="4624672"/>
            <a:ext cx="1114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BPNN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00475" y="1706245"/>
            <a:ext cx="6336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验证集在k=7左右MSE是7500，但是放上ftp第二天跑出来</a:t>
            </a:r>
            <a:r>
              <a:rPr lang="en-US" altLang="zh-CN" kern="0" dirty="0">
                <a:solidFill>
                  <a:srgbClr val="465761"/>
                </a:solidFill>
                <a:cs typeface="+mn-ea"/>
                <a:sym typeface="+mn-lt"/>
              </a:rPr>
              <a:t>RMSE</a:t>
            </a: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是231，放弃这个算法。</a:t>
            </a:r>
            <a:endParaRPr lang="zh-CN" altLang="en-US" kern="0" dirty="0">
              <a:solidFill>
                <a:srgbClr val="465761"/>
              </a:solidFill>
              <a:cs typeface="+mn-ea"/>
              <a:sym typeface="+mn-lt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875" y="462280"/>
            <a:ext cx="4244975" cy="589280"/>
          </a:xfrm>
        </p:spPr>
        <p:txBody>
          <a:bodyPr wrap="square"/>
          <a:lstStyle/>
          <a:p>
            <a:r>
              <a:rPr lang="zh-CN" altLang="en-US" dirty="0"/>
              <a:t>算法选择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00755" y="4021455"/>
            <a:ext cx="72961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初步使用</a:t>
            </a:r>
            <a:r>
              <a:rPr lang="en-US" altLang="zh-CN" kern="0" dirty="0">
                <a:solidFill>
                  <a:srgbClr val="465761"/>
                </a:solidFill>
                <a:cs typeface="+mn-ea"/>
                <a:sym typeface="+mn-lt"/>
              </a:rPr>
              <a:t>RMSE</a:t>
            </a: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能有</a:t>
            </a:r>
            <a:r>
              <a:rPr lang="en-US" altLang="zh-CN" kern="0" dirty="0">
                <a:solidFill>
                  <a:srgbClr val="465761"/>
                </a:solidFill>
                <a:cs typeface="+mn-ea"/>
                <a:sym typeface="+mn-lt"/>
              </a:rPr>
              <a:t>90</a:t>
            </a: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左右，</a:t>
            </a:r>
            <a:endParaRPr lang="zh-CN" altLang="en-US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改进算法和数据预处理后，</a:t>
            </a:r>
            <a:endParaRPr lang="zh-CN" altLang="en-US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lvl="0" algn="ctr" defTabSz="91440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465761"/>
                </a:solidFill>
                <a:cs typeface="+mn-ea"/>
                <a:sym typeface="+mn-lt"/>
              </a:rPr>
              <a:t>RMSE</a:t>
            </a: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最好能达到</a:t>
            </a:r>
            <a:r>
              <a:rPr lang="en-US" altLang="zh-CN" kern="0" dirty="0">
                <a:solidFill>
                  <a:srgbClr val="465761"/>
                </a:solidFill>
                <a:cs typeface="+mn-ea"/>
                <a:sym typeface="+mn-lt"/>
              </a:rPr>
              <a:t>65</a:t>
            </a:r>
            <a:r>
              <a:rPr lang="zh-CN" altLang="en-US" kern="0" dirty="0">
                <a:solidFill>
                  <a:srgbClr val="465761"/>
                </a:solidFill>
                <a:cs typeface="+mn-ea"/>
                <a:sym typeface="+mn-lt"/>
              </a:rPr>
              <a:t>左右</a:t>
            </a:r>
            <a:endParaRPr lang="zh-CN" altLang="en-US" kern="0" dirty="0">
              <a:solidFill>
                <a:srgbClr val="46576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4712335" y="462280"/>
            <a:ext cx="2767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0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kumimoji="0" lang="zh-CN" altLang="en-US" sz="2800" b="1" i="0" kern="0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、权重初始化</a:t>
            </a:r>
            <a:endParaRPr kumimoji="0" lang="zh-CN" altLang="en-US" sz="2800" b="1" i="0" kern="0" cap="none" spc="0" normalizeH="0" baseline="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59510" y="4613275"/>
            <a:ext cx="98113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以sigmoid函数（logistic neurons）为例，当x的绝对值变大时，函数值越来越平滑，趋于饱和，不合适的权重初始化有可能会使得隐藏层的输入的方差过大,从而在经过sigmoid这种非线性层时离中心较远(导数接近0),因此过早地出现梯度消失，使用高斯分布初始化能避免这种情况。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algn="l"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（随机初始化偶尔会出现训练集MSE卡在某一个区间比较久然后才继续下降，高斯分布初始化比较平稳的下降。）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89280"/>
          </a:xfrm>
        </p:spPr>
        <p:txBody>
          <a:bodyPr/>
          <a:lstStyle/>
          <a:p>
            <a:r>
              <a:rPr lang="zh-CN" altLang="en-US" dirty="0"/>
              <a:t>算法优化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58820" y="1051560"/>
            <a:ext cx="62484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>
              <a:lnSpc>
                <a:spcPct val="150000"/>
              </a:lnSpc>
              <a:defRPr/>
            </a:pPr>
            <a:r>
              <a:rPr sz="2000" b="1" kern="0" dirty="0">
                <a:solidFill>
                  <a:srgbClr val="465761"/>
                </a:solidFill>
                <a:cs typeface="+mn-ea"/>
                <a:sym typeface="+mn-lt"/>
              </a:rPr>
              <a:t>高斯分布初始化（gaussian）</a:t>
            </a: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.均值0,方差为1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algn="ctr" defTabSz="914400">
              <a:lnSpc>
                <a:spcPct val="150000"/>
              </a:lnSpc>
              <a:defRPr/>
            </a:pP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2" name="图片 -214748262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6268" y="1939925"/>
            <a:ext cx="4782185" cy="247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1939925"/>
            <a:ext cx="4939665" cy="255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4712335" y="462280"/>
            <a:ext cx="2767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0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kumimoji="0" lang="zh-CN" altLang="en-US" sz="2800" b="1" i="0" kern="0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、激活函数</a:t>
            </a:r>
            <a:endParaRPr kumimoji="0" lang="zh-CN" altLang="en-US" sz="2800" b="1" i="0" kern="0" cap="none" spc="0" normalizeH="0" baseline="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89990" y="5179060"/>
            <a:ext cx="9811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Tanh是Sigmoid的变形，sigmoid函数值域是 [0,1]，而tanh 值域是 [-1,1]  ，tanh是0均值的。因此tanh效果会比sigmoid 更好。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89280"/>
          </a:xfrm>
        </p:spPr>
        <p:txBody>
          <a:bodyPr/>
          <a:lstStyle/>
          <a:p>
            <a:r>
              <a:rPr lang="zh-CN" altLang="en-US" dirty="0"/>
              <a:t>算法优化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2297430"/>
            <a:ext cx="1997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>
              <a:lnSpc>
                <a:spcPct val="150000"/>
              </a:lnSpc>
              <a:defRPr/>
            </a:pPr>
            <a:r>
              <a:rPr sz="2000" b="1" kern="0" dirty="0">
                <a:solidFill>
                  <a:srgbClr val="465761"/>
                </a:solidFill>
                <a:cs typeface="+mn-ea"/>
                <a:sym typeface="+mn-lt"/>
              </a:rPr>
              <a:t>tanh激活函数</a:t>
            </a:r>
            <a:endParaRPr sz="2000"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2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0" y="2234883"/>
            <a:ext cx="1322070" cy="718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05" y="3531553"/>
            <a:ext cx="1746250" cy="400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57835" y="3317240"/>
            <a:ext cx="1997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>
              <a:lnSpc>
                <a:spcPct val="150000"/>
              </a:lnSpc>
              <a:defRPr/>
            </a:pPr>
            <a:r>
              <a:rPr sz="2000" b="1" kern="0" dirty="0">
                <a:solidFill>
                  <a:srgbClr val="465761"/>
                </a:solidFill>
                <a:cs typeface="+mn-ea"/>
                <a:sym typeface="+mn-lt"/>
              </a:rPr>
              <a:t>tanh导函数</a:t>
            </a:r>
            <a:endParaRPr sz="2000"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5" name="图片 10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8" y="1346835"/>
            <a:ext cx="4148455" cy="311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63526" y="1883927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25" y="1883804"/>
            <a:ext cx="11642926" cy="288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 rot="10800000">
            <a:off x="159765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533728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 rot="10800000">
            <a:off x="907691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0374" y="4891921"/>
            <a:ext cx="3806717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加快前期迭代速度，让后期迭代梯度平稳下降。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alpha= =0.005+ 1 /(1+ 0.1 *(cnt+1 ));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34535" y="4892040"/>
            <a:ext cx="319976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保证在每次的迭代中，权值向量都朝着整体更优的方向更新。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93963" y="4891921"/>
            <a:ext cx="3806717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隐藏层节点过少，拟合程度较低，隐藏层节点过多，不仅梯度下降速度慢，还会有过拟合情况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89280"/>
          </a:xfrm>
        </p:spPr>
        <p:txBody>
          <a:bodyPr/>
          <a:lstStyle/>
          <a:p>
            <a:r>
              <a:rPr lang="zh-CN" altLang="en-US" dirty="0"/>
              <a:t>算法优化</a:t>
            </a:r>
            <a:endParaRPr lang="zh-CN" altLang="en-US" dirty="0"/>
          </a:p>
        </p:txBody>
      </p:sp>
      <p:grpSp>
        <p:nvGrpSpPr>
          <p:cNvPr id="25" name="组合 50"/>
          <p:cNvGrpSpPr/>
          <p:nvPr/>
        </p:nvGrpSpPr>
        <p:grpSpPr>
          <a:xfrm>
            <a:off x="1857697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26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27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</p:grpSp>
      <p:grpSp>
        <p:nvGrpSpPr>
          <p:cNvPr id="35" name="组合 50"/>
          <p:cNvGrpSpPr/>
          <p:nvPr/>
        </p:nvGrpSpPr>
        <p:grpSpPr>
          <a:xfrm>
            <a:off x="5586316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36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</p:grpSp>
      <p:grpSp>
        <p:nvGrpSpPr>
          <p:cNvPr id="41" name="组合 50"/>
          <p:cNvGrpSpPr/>
          <p:nvPr/>
        </p:nvGrpSpPr>
        <p:grpSpPr>
          <a:xfrm>
            <a:off x="9336957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42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3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cs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92555" y="244792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lang="zh-CN" altLang="en-US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、动态学习率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5720" y="2447925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</a:rPr>
              <a:t>4</a:t>
            </a:r>
            <a:r>
              <a:rPr lang="zh-CN" altLang="en-US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</a:rPr>
              <a:t>、批梯度下降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9810" y="2447925"/>
            <a:ext cx="204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</a:rPr>
              <a:t>5</a:t>
            </a:r>
            <a:r>
              <a:rPr lang="zh-CN" altLang="en-US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</a:rPr>
              <a:t>、</a:t>
            </a:r>
            <a:r>
              <a:rPr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</a:rPr>
              <a:t>隐藏层节点数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89280"/>
          </a:xfrm>
        </p:spPr>
        <p:txBody>
          <a:bodyPr/>
          <a:lstStyle/>
          <a:p>
            <a:r>
              <a:rPr lang="zh-CN" altLang="en-US" dirty="0"/>
              <a:t>数据预处理（略）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189990" y="1513205"/>
            <a:ext cx="981138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lnSpc>
                <a:spcPct val="150000"/>
              </a:lnSpc>
              <a:defRPr/>
            </a:pP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算法的改进后只能作为一个基础，训练集MSE大概能从60,000降到10000左右，要想再降低MSE只能从数据预处理下手，做完数据预处理训练集MSE能降到3000多，测试集跑的RMSE是70左右。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1.去除噪声样本（极端值）。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2.归一化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3.离散变量独热编码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4.解析日期，分出月份、工作日、</a:t>
            </a:r>
            <a:r>
              <a:rPr lang="zh-CN" b="1" kern="0" dirty="0">
                <a:solidFill>
                  <a:srgbClr val="465761"/>
                </a:solidFill>
                <a:cs typeface="+mn-ea"/>
                <a:sym typeface="+mn-lt"/>
              </a:rPr>
              <a:t>周末、</a:t>
            </a: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假日等特征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b="1" kern="0" dirty="0">
                <a:solidFill>
                  <a:srgbClr val="465761"/>
                </a:solidFill>
                <a:cs typeface="+mn-ea"/>
                <a:sym typeface="+mn-lt"/>
              </a:rPr>
              <a:t>5.调整测试集预测结果，比如对极端值和负数进行处理。</a:t>
            </a: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endParaRPr b="1" kern="0" dirty="0">
              <a:solidFill>
                <a:srgbClr val="465761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b="1" kern="0" dirty="0">
                <a:solidFill>
                  <a:srgbClr val="465761"/>
                </a:solidFill>
                <a:cs typeface="+mn-ea"/>
                <a:sym typeface="+mn-lt"/>
              </a:rPr>
              <a:t>完成以上算法改进和数据预处理后，</a:t>
            </a:r>
            <a:r>
              <a:rPr lang="en-US" altLang="zh-CN" b="1" kern="0" dirty="0">
                <a:solidFill>
                  <a:srgbClr val="465761"/>
                </a:solidFill>
                <a:cs typeface="+mn-ea"/>
                <a:sym typeface="+mn-lt"/>
              </a:rPr>
              <a:t>rank</a:t>
            </a:r>
            <a:r>
              <a:rPr lang="zh-CN" altLang="en-US" b="1" kern="0" dirty="0">
                <a:solidFill>
                  <a:srgbClr val="465761"/>
                </a:solidFill>
                <a:cs typeface="+mn-ea"/>
                <a:sym typeface="+mn-lt"/>
              </a:rPr>
              <a:t>跑出</a:t>
            </a:r>
            <a:r>
              <a:rPr lang="en-US" altLang="zh-CN" b="1" kern="0" dirty="0">
                <a:solidFill>
                  <a:srgbClr val="465761"/>
                </a:solidFill>
                <a:cs typeface="+mn-ea"/>
                <a:sym typeface="+mn-lt"/>
              </a:rPr>
              <a:t>RMSE</a:t>
            </a:r>
            <a:r>
              <a:rPr lang="zh-CN" altLang="en-US" b="1" kern="0" dirty="0">
                <a:solidFill>
                  <a:srgbClr val="465761"/>
                </a:solidFill>
                <a:cs typeface="+mn-ea"/>
                <a:sym typeface="+mn-lt"/>
              </a:rPr>
              <a:t>的最好结果能到</a:t>
            </a:r>
            <a:r>
              <a:rPr lang="en-US" altLang="zh-CN" b="1" kern="0" dirty="0">
                <a:solidFill>
                  <a:srgbClr val="465761"/>
                </a:solidFill>
                <a:cs typeface="+mn-ea"/>
                <a:sym typeface="+mn-lt"/>
              </a:rPr>
              <a:t>70</a:t>
            </a:r>
            <a:r>
              <a:rPr lang="zh-CN" altLang="en-US" b="1" kern="0" dirty="0">
                <a:solidFill>
                  <a:srgbClr val="465761"/>
                </a:solidFill>
                <a:cs typeface="+mn-ea"/>
                <a:sym typeface="+mn-lt"/>
              </a:rPr>
              <a:t>以下</a:t>
            </a:r>
            <a:endParaRPr lang="zh-CN" altLang="en-US" b="1" kern="0" dirty="0">
              <a:solidFill>
                <a:srgbClr val="46576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875" y="462280"/>
            <a:ext cx="3016250" cy="589280"/>
          </a:xfrm>
        </p:spPr>
        <p:txBody>
          <a:bodyPr wrap="square"/>
          <a:lstStyle/>
          <a:p>
            <a:r>
              <a:rPr lang="zh-CN" altLang="en-US" dirty="0">
                <a:sym typeface="+mn-ea"/>
              </a:rPr>
              <a:t>尝试改进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230" y="1671320"/>
            <a:ext cx="100437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lnSpc>
                <a:spcPct val="150000"/>
              </a:lnSpc>
              <a:buNone/>
              <a:defRPr/>
            </a:pPr>
            <a:r>
              <a:rPr lang="en-US" b="1" kern="0" dirty="0">
                <a:solidFill>
                  <a:srgbClr val="465761"/>
                </a:solidFill>
                <a:cs typeface="+mn-ea"/>
              </a:rPr>
              <a:t>	</a:t>
            </a:r>
            <a:r>
              <a:rPr b="1" kern="0" dirty="0">
                <a:solidFill>
                  <a:srgbClr val="465761"/>
                </a:solidFill>
                <a:cs typeface="+mn-ea"/>
              </a:rPr>
              <a:t>上面的处理方法中，会出现过拟合的情况，即使训练集MSE缓慢的下降到3000以下，验证集MSE已经提升到7000左右，上交ftp跑出来的结果80左右。因此可以使用L2正则化防止过拟合.</a:t>
            </a: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r>
              <a:rPr b="1" kern="0" dirty="0">
                <a:solidFill>
                  <a:srgbClr val="465761"/>
                </a:solidFill>
                <a:cs typeface="+mn-ea"/>
              </a:rPr>
              <a:t>L2正则化就是在代价函数后面再加上一个正则化项：</a:t>
            </a: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r>
              <a:rPr lang="en-US" b="1" kern="0" dirty="0">
                <a:solidFill>
                  <a:srgbClr val="465761"/>
                </a:solidFill>
                <a:cs typeface="+mn-ea"/>
              </a:rPr>
              <a:t>	</a:t>
            </a:r>
            <a:r>
              <a:rPr b="1" kern="0" dirty="0">
                <a:solidFill>
                  <a:srgbClr val="465761"/>
                </a:solidFill>
                <a:cs typeface="+mn-ea"/>
              </a:rPr>
              <a:t>C0代表原始的代价函数，后面那一项就是L2正则化项：全部參数w的平方的和，除以训练集的样本大小n。</a:t>
            </a: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r>
              <a:rPr lang="en-US" b="1" kern="0" dirty="0">
                <a:solidFill>
                  <a:srgbClr val="465761"/>
                </a:solidFill>
                <a:cs typeface="+mn-ea"/>
              </a:rPr>
              <a:t>	</a:t>
            </a:r>
            <a:r>
              <a:rPr b="1" kern="0" dirty="0">
                <a:solidFill>
                  <a:srgbClr val="465761"/>
                </a:solidFill>
                <a:cs typeface="+mn-ea"/>
              </a:rPr>
              <a:t>λ就是正则项系数，权衡正则项与C0项的比重。另外另一个系数1/2，主要是为了后面求导的结果方便.</a:t>
            </a: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r>
              <a:rPr lang="en-US" b="1" kern="0" dirty="0">
                <a:solidFill>
                  <a:srgbClr val="465761"/>
                </a:solidFill>
                <a:cs typeface="+mn-ea"/>
              </a:rPr>
              <a:t>	</a:t>
            </a:r>
            <a:r>
              <a:rPr b="1" kern="0" dirty="0">
                <a:solidFill>
                  <a:srgbClr val="465761"/>
                </a:solidFill>
                <a:cs typeface="+mn-ea"/>
              </a:rPr>
              <a:t>但是由于L2正则化调出好参数λ很费时间，太小了没有效果，太大了学习不了，</a:t>
            </a:r>
            <a:endParaRPr b="1" kern="0" dirty="0">
              <a:solidFill>
                <a:srgbClr val="465761"/>
              </a:solidFill>
              <a:cs typeface="+mn-ea"/>
            </a:endParaRPr>
          </a:p>
          <a:p>
            <a:pPr defTabSz="914400">
              <a:lnSpc>
                <a:spcPct val="150000"/>
              </a:lnSpc>
              <a:buNone/>
              <a:defRPr/>
            </a:pPr>
            <a:r>
              <a:rPr lang="zh-CN" b="1" kern="0" dirty="0">
                <a:solidFill>
                  <a:srgbClr val="465761"/>
                </a:solidFill>
                <a:cs typeface="+mn-ea"/>
              </a:rPr>
              <a:t>目前</a:t>
            </a:r>
            <a:r>
              <a:rPr b="1" kern="0" dirty="0">
                <a:solidFill>
                  <a:srgbClr val="465761"/>
                </a:solidFill>
                <a:cs typeface="+mn-ea"/>
              </a:rPr>
              <a:t>还没有调出一个好的参数。</a:t>
            </a:r>
            <a:endParaRPr b="1" kern="0" dirty="0">
              <a:solidFill>
                <a:srgbClr val="465761"/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7005" y="462280"/>
            <a:ext cx="169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600" b="1" kern="0" dirty="0">
                <a:solidFill>
                  <a:srgbClr val="465761"/>
                </a:solidFill>
                <a:cs typeface="+mn-ea"/>
                <a:sym typeface="+mn-ea"/>
              </a:rPr>
              <a:t>正则化</a:t>
            </a:r>
            <a:endParaRPr sz="3600" b="1" kern="0" dirty="0">
              <a:solidFill>
                <a:srgbClr val="465761"/>
              </a:solidFill>
              <a:cs typeface="+mn-ea"/>
              <a:sym typeface="+mn-ea"/>
            </a:endParaRPr>
          </a:p>
        </p:txBody>
      </p:sp>
      <p:pic>
        <p:nvPicPr>
          <p:cNvPr id="2" name="图片 9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0" y="2800985"/>
            <a:ext cx="1801495" cy="728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微立体.ppt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925C"/>
      </a:accent1>
      <a:accent2>
        <a:srgbClr val="124C50"/>
      </a:accent2>
      <a:accent3>
        <a:srgbClr val="DB7051"/>
      </a:accent3>
      <a:accent4>
        <a:srgbClr val="1C73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唯美微立体年终总结</Template>
  <TotalTime>0</TotalTime>
  <Words>1243</Words>
  <Application>WPS 演示</Application>
  <PresentationFormat>宽屏</PresentationFormat>
  <Paragraphs>104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Calibri</vt:lpstr>
      <vt:lpstr>Century Gothic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Wille Chung</dc:creator>
  <cp:lastModifiedBy>W/2恩</cp:lastModifiedBy>
  <cp:revision>7</cp:revision>
  <dcterms:created xsi:type="dcterms:W3CDTF">2018-01-04T13:39:00Z</dcterms:created>
  <dcterms:modified xsi:type="dcterms:W3CDTF">2018-01-05T05:10:58Z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